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4"/>
  </p:notesMasterIdLst>
  <p:handoutMasterIdLst>
    <p:handoutMasterId r:id="rId15"/>
  </p:handoutMasterIdLst>
  <p:sldIdLst>
    <p:sldId id="256" r:id="rId2"/>
    <p:sldId id="264" r:id="rId3"/>
    <p:sldId id="257" r:id="rId4"/>
    <p:sldId id="258" r:id="rId5"/>
    <p:sldId id="259" r:id="rId6"/>
    <p:sldId id="260" r:id="rId7"/>
    <p:sldId id="263" r:id="rId8"/>
    <p:sldId id="265" r:id="rId9"/>
    <p:sldId id="267" r:id="rId10"/>
    <p:sldId id="266" r:id="rId11"/>
    <p:sldId id="261" r:id="rId12"/>
    <p:sldId id="262" r:id="rId1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158" d="100"/>
          <a:sy n="158" d="100"/>
        </p:scale>
        <p:origin x="-96" y="-4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200" d="100"/>
        <a:sy n="2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notesMaster" Target="notesMasters/notesMaster1.xml"/><Relationship Id="rId15" Type="http://schemas.openxmlformats.org/officeDocument/2006/relationships/handoutMaster" Target="handoutMasters/handoutMaster1.xml"/><Relationship Id="rId16" Type="http://schemas.openxmlformats.org/officeDocument/2006/relationships/printerSettings" Target="printerSettings/printerSettings1.bin"/><Relationship Id="rId17" Type="http://schemas.openxmlformats.org/officeDocument/2006/relationships/presProps" Target="presProps.xml"/><Relationship Id="rId18" Type="http://schemas.openxmlformats.org/officeDocument/2006/relationships/viewProps" Target="viewProps.xml"/><Relationship Id="rId1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F025844-E47E-5242-B1EE-FE8A2990A355}" type="datetimeFigureOut">
              <a:rPr lang="en-US" smtClean="0"/>
              <a:t>9/15/16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9C75345-8C37-304C-96AA-516D04039B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100890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B621DA9-7160-E449-AE57-1CB6988345BF}" type="datetimeFigureOut">
              <a:rPr lang="en-US" smtClean="0"/>
              <a:t>9/15/16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028A8C2-C924-AD41-BC56-BEF8FE8F78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431750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7E1388-4ED6-FB45-BA8B-0A7389DB10B4}" type="datetime1">
              <a:rPr lang="en-US" smtClean="0"/>
              <a:t>9/16/16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Ming Liu, sPHENIX Gengeral Meeting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AEDF53-AEE5-764F-8CFF-C0AB3AAC36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29808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EEF72E-916F-7345-85AD-8CBFF0491FBB}" type="datetime1">
              <a:rPr lang="en-US" smtClean="0"/>
              <a:t>9/16/16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Ming Liu, sPHENIX Gengeral Meeting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AEDF53-AEE5-764F-8CFF-C0AB3AAC36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95656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537271-88E2-BD49-957A-56C91D1EBAD8}" type="datetime1">
              <a:rPr lang="en-US" smtClean="0"/>
              <a:t>9/16/16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Ming Liu, sPHENIX Gengeral Meeting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AEDF53-AEE5-764F-8CFF-C0AB3AAC36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572603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ext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hape 1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13" name="Shape 13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47146861"/>
      </p:ext>
    </p:extLst>
  </p:cSld>
  <p:clrMapOvr>
    <a:masterClrMapping/>
  </p:clrMapOvr>
  <p:transition xmlns:p14="http://schemas.microsoft.com/office/powerpoint/2010/main"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A7ED60-C898-C046-ADF4-948F4C733F8E}" type="datetime1">
              <a:rPr lang="en-US" smtClean="0"/>
              <a:t>9/16/16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Ming Liu, sPHENIX Gengeral Meeting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AEDF53-AEE5-764F-8CFF-C0AB3AAC36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69051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37FC1A-7CE0-B849-A613-21E623AC2613}" type="datetime1">
              <a:rPr lang="en-US" smtClean="0"/>
              <a:t>9/16/16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Ming Liu, sPHENIX Gengeral Meeting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AEDF53-AEE5-764F-8CFF-C0AB3AAC36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23575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1A547B-64E8-5D43-87D2-D98DABD6BBAB}" type="datetime1">
              <a:rPr lang="en-US" smtClean="0"/>
              <a:t>9/16/16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Ming Liu, sPHENIX Gengeral Meeting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AEDF53-AEE5-764F-8CFF-C0AB3AAC36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42225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6B3FC3-1577-1647-81BA-0CCBC4C0373C}" type="datetime1">
              <a:rPr lang="en-US" smtClean="0"/>
              <a:t>9/16/16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Ming Liu, sPHENIX Gengeral Meeting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AEDF53-AEE5-764F-8CFF-C0AB3AAC36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98761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A5A891-AA3E-C34B-BAA0-9F87F388AA1E}" type="datetime1">
              <a:rPr lang="en-US" smtClean="0"/>
              <a:t>9/16/16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Ming Liu, sPHENIX Gengeral Meeting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AEDF53-AEE5-764F-8CFF-C0AB3AAC36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29237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CA23E8-8B8C-5940-A65B-789C057AC7BB}" type="datetime1">
              <a:rPr lang="en-US" smtClean="0"/>
              <a:t>9/16/16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Ming Liu, sPHENIX Gengeral Meeting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AEDF53-AEE5-764F-8CFF-C0AB3AAC36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11869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C92CE-01B8-434C-AF7C-CC658C3DAA91}" type="datetime1">
              <a:rPr lang="en-US" smtClean="0"/>
              <a:t>9/16/16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Ming Liu, sPHENIX Gengeral Meeting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AEDF53-AEE5-764F-8CFF-C0AB3AAC36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23810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DFE4B0-EBD4-7644-A0CD-C1250D25B1ED}" type="datetime1">
              <a:rPr lang="en-US" smtClean="0"/>
              <a:t>9/16/16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Ming Liu, sPHENIX Gengeral Meeting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AEDF53-AEE5-764F-8CFF-C0AB3AAC36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47286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4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295A58-3260-BD4B-ABFD-26DFEBF228B6}" type="datetime1">
              <a:rPr lang="en-US" smtClean="0"/>
              <a:t>9/16/16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Ming Liu, sPHENIX Gengeral Meeting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AEDF53-AEE5-764F-8CFF-C0AB3AAC36DA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" y="6356350"/>
            <a:ext cx="1008813" cy="501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13868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hdr="0" dt="0"/>
  <p:txStyles>
    <p:titleStyle>
      <a:lvl1pPr algn="ctr" defTabSz="457200" rtl="0" eaLnBrk="1" latinLnBrk="0" hangingPunct="1">
        <a:spcBef>
          <a:spcPct val="0"/>
        </a:spcBef>
        <a:buNone/>
        <a:defRPr sz="2800" kern="1200">
          <a:solidFill>
            <a:srgbClr val="0000FF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6" Type="http://schemas.openxmlformats.org/officeDocument/2006/relationships/image" Target="../media/image8.png"/><Relationship Id="rId7" Type="http://schemas.openxmlformats.org/officeDocument/2006/relationships/image" Target="../media/image9.pn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4" Type="http://schemas.openxmlformats.org/officeDocument/2006/relationships/image" Target="../media/image10.pn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emf"/><Relationship Id="rId3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098465"/>
            <a:ext cx="7772400" cy="1470025"/>
          </a:xfrm>
        </p:spPr>
        <p:txBody>
          <a:bodyPr>
            <a:normAutofit/>
          </a:bodyPr>
          <a:lstStyle/>
          <a:p>
            <a:r>
              <a:rPr lang="en-US" sz="4400" dirty="0" smtClean="0"/>
              <a:t>News and Plan of MAPS Project</a:t>
            </a:r>
            <a:endParaRPr lang="en-US" sz="44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408514"/>
            <a:ext cx="6400800" cy="1752600"/>
          </a:xfrm>
        </p:spPr>
        <p:txBody>
          <a:bodyPr/>
          <a:lstStyle/>
          <a:p>
            <a:r>
              <a:rPr lang="en-US" dirty="0" smtClean="0"/>
              <a:t>Ming Liu</a:t>
            </a:r>
          </a:p>
          <a:p>
            <a:r>
              <a:rPr lang="en-US" dirty="0" smtClean="0"/>
              <a:t>Los Alamo National Lab</a:t>
            </a:r>
          </a:p>
          <a:p>
            <a:r>
              <a:rPr lang="en-US" dirty="0" smtClean="0"/>
              <a:t>9/16/2016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Ming Liu, sPHENIX Gengeral Meeting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AEDF53-AEE5-764F-8CFF-C0AB3AAC36DA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72505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154393" y="33338"/>
            <a:ext cx="7368968" cy="891402"/>
          </a:xfrm>
        </p:spPr>
        <p:txBody>
          <a:bodyPr/>
          <a:lstStyle/>
          <a:p>
            <a:r>
              <a:rPr lang="en-US" dirty="0" err="1" smtClean="0"/>
              <a:t>sPHENIX</a:t>
            </a:r>
            <a:r>
              <a:rPr lang="en-US" dirty="0" smtClean="0"/>
              <a:t> </a:t>
            </a:r>
            <a:r>
              <a:rPr lang="en-US" dirty="0" smtClean="0"/>
              <a:t>MAPS Inner Tracker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Ming Liu, sPHENIX Gengeral Meeting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F8B04E-460B-B340-979B-8B60A2BEF480}" type="slidenum">
              <a:rPr lang="en-US" smtClean="0"/>
              <a:t>10</a:t>
            </a:fld>
            <a:endParaRPr lang="en-US"/>
          </a:p>
        </p:txBody>
      </p:sp>
      <p:grpSp>
        <p:nvGrpSpPr>
          <p:cNvPr id="24" name="Group 23"/>
          <p:cNvGrpSpPr/>
          <p:nvPr/>
        </p:nvGrpSpPr>
        <p:grpSpPr>
          <a:xfrm>
            <a:off x="5987455" y="1799107"/>
            <a:ext cx="2978302" cy="4405732"/>
            <a:chOff x="5249074" y="1144588"/>
            <a:chExt cx="3513926" cy="4785796"/>
          </a:xfrm>
        </p:grpSpPr>
        <p:grpSp>
          <p:nvGrpSpPr>
            <p:cNvPr id="23" name="Group 22"/>
            <p:cNvGrpSpPr/>
            <p:nvPr/>
          </p:nvGrpSpPr>
          <p:grpSpPr>
            <a:xfrm>
              <a:off x="5249074" y="1144588"/>
              <a:ext cx="3513926" cy="4785796"/>
              <a:chOff x="181774" y="1570554"/>
              <a:chExt cx="3513926" cy="4785796"/>
            </a:xfrm>
          </p:grpSpPr>
          <p:pic>
            <p:nvPicPr>
              <p:cNvPr id="9" name="Picture 8"/>
              <p:cNvPicPr>
                <a:picLocks noChangeAspect="1"/>
              </p:cNvPicPr>
              <p:nvPr/>
            </p:nvPicPr>
            <p:blipFill>
              <a:blip r:embed="rId2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81774" y="1570554"/>
                <a:ext cx="3513926" cy="2068910"/>
              </a:xfrm>
              <a:prstGeom prst="rect">
                <a:avLst/>
              </a:prstGeom>
              <a:noFill/>
              <a:ln>
                <a:noFill/>
              </a:ln>
              <a:extLst/>
            </p:spPr>
          </p:pic>
          <p:grpSp>
            <p:nvGrpSpPr>
              <p:cNvPr id="22" name="Group 21"/>
              <p:cNvGrpSpPr/>
              <p:nvPr/>
            </p:nvGrpSpPr>
            <p:grpSpPr>
              <a:xfrm>
                <a:off x="190500" y="2692400"/>
                <a:ext cx="3505200" cy="3663950"/>
                <a:chOff x="190500" y="2692400"/>
                <a:chExt cx="3505200" cy="3663950"/>
              </a:xfrm>
            </p:grpSpPr>
            <p:grpSp>
              <p:nvGrpSpPr>
                <p:cNvPr id="11" name="Group 10"/>
                <p:cNvGrpSpPr/>
                <p:nvPr/>
              </p:nvGrpSpPr>
              <p:grpSpPr>
                <a:xfrm>
                  <a:off x="190500" y="4070350"/>
                  <a:ext cx="3505200" cy="2286000"/>
                  <a:chOff x="4343400" y="990600"/>
                  <a:chExt cx="3818732" cy="2590800"/>
                </a:xfrm>
              </p:grpSpPr>
              <p:pic>
                <p:nvPicPr>
                  <p:cNvPr id="12" name="Picture 11"/>
                  <p:cNvPicPr>
                    <a:picLocks noChangeAspect="1"/>
                  </p:cNvPicPr>
                  <p:nvPr/>
                </p:nvPicPr>
                <p:blipFill>
                  <a:blip r:embed="rId3" cstate="screen"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4343400" y="990600"/>
                    <a:ext cx="3818732" cy="2590800"/>
                  </a:xfrm>
                  <a:prstGeom prst="rect">
                    <a:avLst/>
                  </a:prstGeom>
                  <a:ln w="19050">
                    <a:solidFill>
                      <a:srgbClr val="FF0000"/>
                    </a:solidFill>
                  </a:ln>
                </p:spPr>
              </p:pic>
              <p:sp>
                <p:nvSpPr>
                  <p:cNvPr id="13" name="Rectangle 12"/>
                  <p:cNvSpPr/>
                  <p:nvPr/>
                </p:nvSpPr>
                <p:spPr>
                  <a:xfrm>
                    <a:off x="5791200" y="3436299"/>
                    <a:ext cx="1143000" cy="145101"/>
                  </a:xfrm>
                  <a:prstGeom prst="rect">
                    <a:avLst/>
                  </a:prstGeom>
                  <a:solidFill>
                    <a:schemeClr val="bg1"/>
                  </a:solidFill>
                  <a:ln w="1905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4" name="Rectangle 13"/>
                  <p:cNvSpPr/>
                  <p:nvPr/>
                </p:nvSpPr>
                <p:spPr>
                  <a:xfrm>
                    <a:off x="7924800" y="3360099"/>
                    <a:ext cx="228600" cy="221301"/>
                  </a:xfrm>
                  <a:prstGeom prst="rect">
                    <a:avLst/>
                  </a:prstGeom>
                  <a:solidFill>
                    <a:schemeClr val="bg1"/>
                  </a:solidFill>
                  <a:ln w="1905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cxnSp>
              <p:nvCxnSpPr>
                <p:cNvPr id="16" name="Straight Connector 15"/>
                <p:cNvCxnSpPr/>
                <p:nvPr/>
              </p:nvCxnSpPr>
              <p:spPr>
                <a:xfrm flipH="1">
                  <a:off x="196850" y="2692400"/>
                  <a:ext cx="1797050" cy="1346200"/>
                </a:xfrm>
                <a:prstGeom prst="line">
                  <a:avLst/>
                </a:prstGeom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cxnSp>
          <p:nvCxnSpPr>
            <p:cNvPr id="18" name="Straight Connector 17"/>
            <p:cNvCxnSpPr/>
            <p:nvPr/>
          </p:nvCxnSpPr>
          <p:spPr>
            <a:xfrm>
              <a:off x="7418465" y="2170668"/>
              <a:ext cx="1344535" cy="145415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5" name="TextBox 24"/>
          <p:cNvSpPr txBox="1"/>
          <p:nvPr/>
        </p:nvSpPr>
        <p:spPr>
          <a:xfrm>
            <a:off x="6894810" y="1141987"/>
            <a:ext cx="212789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ALICE ITS;</a:t>
            </a:r>
          </a:p>
          <a:p>
            <a:r>
              <a:rPr lang="en-US" dirty="0" smtClean="0"/>
              <a:t>Inner Tracker </a:t>
            </a:r>
            <a:r>
              <a:rPr lang="en-US" dirty="0"/>
              <a:t>S</a:t>
            </a:r>
            <a:r>
              <a:rPr lang="en-US" dirty="0" smtClean="0"/>
              <a:t>ystem</a:t>
            </a:r>
            <a:endParaRPr lang="en-US" dirty="0"/>
          </a:p>
        </p:txBody>
      </p:sp>
      <p:grpSp>
        <p:nvGrpSpPr>
          <p:cNvPr id="26" name="Group 112"/>
          <p:cNvGrpSpPr/>
          <p:nvPr/>
        </p:nvGrpSpPr>
        <p:grpSpPr>
          <a:xfrm>
            <a:off x="568325" y="4001973"/>
            <a:ext cx="2851151" cy="2236792"/>
            <a:chOff x="7365933" y="511938"/>
            <a:chExt cx="3771955" cy="2995892"/>
          </a:xfrm>
        </p:grpSpPr>
        <p:pic>
          <p:nvPicPr>
            <p:cNvPr id="27" name="Screen Shot 2015-11-03 at 1.34.37 PM.png"/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7365933" y="556092"/>
              <a:ext cx="3771955" cy="2951738"/>
            </a:xfrm>
            <a:prstGeom prst="rect">
              <a:avLst/>
            </a:prstGeom>
            <a:ln w="25400" cap="flat">
              <a:noFill/>
              <a:round/>
            </a:ln>
            <a:effectLst/>
          </p:spPr>
        </p:pic>
        <p:sp>
          <p:nvSpPr>
            <p:cNvPr id="28" name="Shape 111"/>
            <p:cNvSpPr/>
            <p:nvPr/>
          </p:nvSpPr>
          <p:spPr>
            <a:xfrm>
              <a:off x="8073793" y="511938"/>
              <a:ext cx="2443054" cy="42596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>
                <a:defRPr sz="1400" b="1">
                  <a:solidFill>
                    <a:srgbClr val="000000"/>
                  </a:solidFill>
                </a:defRPr>
              </a:lvl1pPr>
            </a:lstStyle>
            <a:p>
              <a:r>
                <a:rPr lang="en-US" dirty="0" err="1" smtClean="0"/>
                <a:t>sPHENIX</a:t>
              </a:r>
              <a:r>
                <a:rPr lang="en-US" dirty="0" smtClean="0"/>
                <a:t> </a:t>
              </a:r>
              <a:r>
                <a:rPr dirty="0" smtClean="0"/>
                <a:t>Inner Trackin</a:t>
              </a:r>
              <a:r>
                <a:rPr lang="en-US" dirty="0" smtClean="0"/>
                <a:t>g</a:t>
              </a:r>
              <a:endParaRPr dirty="0"/>
            </a:p>
          </p:txBody>
        </p:sp>
      </p:grpSp>
      <p:sp>
        <p:nvSpPr>
          <p:cNvPr id="42" name="Left Arrow 41"/>
          <p:cNvSpPr/>
          <p:nvPr/>
        </p:nvSpPr>
        <p:spPr>
          <a:xfrm>
            <a:off x="3709315" y="5016500"/>
            <a:ext cx="1865007" cy="1070476"/>
          </a:xfrm>
          <a:prstGeom prst="lef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000000"/>
                </a:solidFill>
              </a:rPr>
              <a:t>Copy of ITS Inner Tracker</a:t>
            </a:r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43" name="Picture 42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8325" y="1016909"/>
            <a:ext cx="3391877" cy="2659257"/>
          </a:xfrm>
          <a:prstGeom prst="rect">
            <a:avLst/>
          </a:prstGeom>
        </p:spPr>
      </p:pic>
      <p:grpSp>
        <p:nvGrpSpPr>
          <p:cNvPr id="46" name="Group 45"/>
          <p:cNvGrpSpPr/>
          <p:nvPr/>
        </p:nvGrpSpPr>
        <p:grpSpPr>
          <a:xfrm>
            <a:off x="1174750" y="2400300"/>
            <a:ext cx="1516703" cy="1605523"/>
            <a:chOff x="1174750" y="2400300"/>
            <a:chExt cx="1516703" cy="1605523"/>
          </a:xfrm>
        </p:grpSpPr>
        <p:cxnSp>
          <p:nvCxnSpPr>
            <p:cNvPr id="44" name="Straight Connector 43"/>
            <p:cNvCxnSpPr/>
            <p:nvPr/>
          </p:nvCxnSpPr>
          <p:spPr>
            <a:xfrm>
              <a:off x="1993900" y="2400300"/>
              <a:ext cx="697553" cy="1605523"/>
            </a:xfrm>
            <a:prstGeom prst="line">
              <a:avLst/>
            </a:prstGeom>
            <a:ln>
              <a:solidFill>
                <a:srgbClr val="FF0000"/>
              </a:solidFill>
              <a:prstDash val="sysDot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/>
          </p:nvCxnSpPr>
          <p:spPr>
            <a:xfrm flipH="1">
              <a:off x="1174750" y="2400300"/>
              <a:ext cx="711200" cy="1605523"/>
            </a:xfrm>
            <a:prstGeom prst="line">
              <a:avLst/>
            </a:prstGeom>
            <a:ln>
              <a:solidFill>
                <a:srgbClr val="FF0000"/>
              </a:solidFill>
              <a:prstDash val="sysDot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extBox 1"/>
          <p:cNvSpPr txBox="1"/>
          <p:nvPr/>
        </p:nvSpPr>
        <p:spPr>
          <a:xfrm>
            <a:off x="4308133" y="1502370"/>
            <a:ext cx="1322360" cy="923330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i="1" dirty="0" smtClean="0"/>
              <a:t>Key issues:</a:t>
            </a:r>
          </a:p>
          <a:p>
            <a:r>
              <a:rPr lang="en-US" dirty="0" smtClean="0"/>
              <a:t>- Readout</a:t>
            </a:r>
            <a:endParaRPr lang="en-US" dirty="0" smtClean="0"/>
          </a:p>
          <a:p>
            <a:r>
              <a:rPr lang="en-US" dirty="0" smtClean="0"/>
              <a:t>- Mechanics</a:t>
            </a:r>
            <a:endParaRPr lang="en-US" dirty="0"/>
          </a:p>
        </p:txBody>
      </p:sp>
      <p:pic>
        <p:nvPicPr>
          <p:cNvPr id="29" name="Screen Shot 2016-01-25 at 9.19.11 AM.png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512668" y="4135292"/>
            <a:ext cx="795465" cy="86020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74" h="21473" extrusionOk="0">
                <a:moveTo>
                  <a:pt x="15864" y="0"/>
                </a:moveTo>
                <a:lnTo>
                  <a:pt x="15582" y="284"/>
                </a:lnTo>
                <a:cubicBezTo>
                  <a:pt x="15339" y="525"/>
                  <a:pt x="15313" y="578"/>
                  <a:pt x="15412" y="652"/>
                </a:cubicBezTo>
                <a:cubicBezTo>
                  <a:pt x="15514" y="727"/>
                  <a:pt x="15508" y="802"/>
                  <a:pt x="15359" y="1220"/>
                </a:cubicBezTo>
                <a:cubicBezTo>
                  <a:pt x="15133" y="1857"/>
                  <a:pt x="15106" y="1885"/>
                  <a:pt x="14761" y="1886"/>
                </a:cubicBezTo>
                <a:cubicBezTo>
                  <a:pt x="14391" y="1887"/>
                  <a:pt x="14295" y="1943"/>
                  <a:pt x="14113" y="2260"/>
                </a:cubicBezTo>
                <a:cubicBezTo>
                  <a:pt x="12545" y="4995"/>
                  <a:pt x="12153" y="5657"/>
                  <a:pt x="12053" y="5734"/>
                </a:cubicBezTo>
                <a:cubicBezTo>
                  <a:pt x="11976" y="5792"/>
                  <a:pt x="11686" y="5822"/>
                  <a:pt x="11250" y="5817"/>
                </a:cubicBezTo>
                <a:cubicBezTo>
                  <a:pt x="10519" y="5810"/>
                  <a:pt x="10341" y="5767"/>
                  <a:pt x="10486" y="5633"/>
                </a:cubicBezTo>
                <a:cubicBezTo>
                  <a:pt x="10534" y="5589"/>
                  <a:pt x="10572" y="5527"/>
                  <a:pt x="10572" y="5495"/>
                </a:cubicBezTo>
                <a:cubicBezTo>
                  <a:pt x="10572" y="5371"/>
                  <a:pt x="10345" y="5444"/>
                  <a:pt x="10139" y="5633"/>
                </a:cubicBezTo>
                <a:cubicBezTo>
                  <a:pt x="9929" y="5827"/>
                  <a:pt x="9906" y="5828"/>
                  <a:pt x="8783" y="5838"/>
                </a:cubicBezTo>
                <a:cubicBezTo>
                  <a:pt x="8153" y="5844"/>
                  <a:pt x="7573" y="5817"/>
                  <a:pt x="7484" y="5776"/>
                </a:cubicBezTo>
                <a:cubicBezTo>
                  <a:pt x="7396" y="5735"/>
                  <a:pt x="7287" y="5696"/>
                  <a:pt x="7243" y="5692"/>
                </a:cubicBezTo>
                <a:cubicBezTo>
                  <a:pt x="7199" y="5688"/>
                  <a:pt x="7051" y="5643"/>
                  <a:pt x="6919" y="5592"/>
                </a:cubicBezTo>
                <a:cubicBezTo>
                  <a:pt x="6717" y="5513"/>
                  <a:pt x="6647" y="5516"/>
                  <a:pt x="6478" y="5613"/>
                </a:cubicBezTo>
                <a:cubicBezTo>
                  <a:pt x="6368" y="5676"/>
                  <a:pt x="6292" y="5769"/>
                  <a:pt x="6309" y="5821"/>
                </a:cubicBezTo>
                <a:cubicBezTo>
                  <a:pt x="6326" y="5872"/>
                  <a:pt x="6335" y="6006"/>
                  <a:pt x="6328" y="6119"/>
                </a:cubicBezTo>
                <a:cubicBezTo>
                  <a:pt x="6318" y="6278"/>
                  <a:pt x="6364" y="6341"/>
                  <a:pt x="6531" y="6400"/>
                </a:cubicBezTo>
                <a:cubicBezTo>
                  <a:pt x="6832" y="6505"/>
                  <a:pt x="7355" y="6542"/>
                  <a:pt x="7409" y="6462"/>
                </a:cubicBezTo>
                <a:cubicBezTo>
                  <a:pt x="7477" y="6359"/>
                  <a:pt x="7892" y="6385"/>
                  <a:pt x="7992" y="6497"/>
                </a:cubicBezTo>
                <a:cubicBezTo>
                  <a:pt x="8042" y="6551"/>
                  <a:pt x="8055" y="6623"/>
                  <a:pt x="8023" y="6660"/>
                </a:cubicBezTo>
                <a:cubicBezTo>
                  <a:pt x="7990" y="6696"/>
                  <a:pt x="8040" y="6668"/>
                  <a:pt x="8132" y="6597"/>
                </a:cubicBezTo>
                <a:cubicBezTo>
                  <a:pt x="8352" y="6427"/>
                  <a:pt x="8444" y="6438"/>
                  <a:pt x="8588" y="6639"/>
                </a:cubicBezTo>
                <a:cubicBezTo>
                  <a:pt x="8692" y="6785"/>
                  <a:pt x="8818" y="7174"/>
                  <a:pt x="8817" y="7339"/>
                </a:cubicBezTo>
                <a:cubicBezTo>
                  <a:pt x="8817" y="7414"/>
                  <a:pt x="9055" y="7654"/>
                  <a:pt x="9130" y="7654"/>
                </a:cubicBezTo>
                <a:cubicBezTo>
                  <a:pt x="9162" y="7654"/>
                  <a:pt x="9210" y="7580"/>
                  <a:pt x="9235" y="7492"/>
                </a:cubicBezTo>
                <a:cubicBezTo>
                  <a:pt x="9274" y="7357"/>
                  <a:pt x="9301" y="7350"/>
                  <a:pt x="9405" y="7429"/>
                </a:cubicBezTo>
                <a:cubicBezTo>
                  <a:pt x="9473" y="7481"/>
                  <a:pt x="9510" y="7548"/>
                  <a:pt x="9488" y="7582"/>
                </a:cubicBezTo>
                <a:cubicBezTo>
                  <a:pt x="9441" y="7652"/>
                  <a:pt x="9773" y="7633"/>
                  <a:pt x="9906" y="7557"/>
                </a:cubicBezTo>
                <a:cubicBezTo>
                  <a:pt x="10024" y="7490"/>
                  <a:pt x="10825" y="7561"/>
                  <a:pt x="10919" y="7648"/>
                </a:cubicBezTo>
                <a:cubicBezTo>
                  <a:pt x="10964" y="7689"/>
                  <a:pt x="10883" y="7901"/>
                  <a:pt x="10712" y="8185"/>
                </a:cubicBezTo>
                <a:cubicBezTo>
                  <a:pt x="10557" y="8442"/>
                  <a:pt x="10315" y="8860"/>
                  <a:pt x="10173" y="9114"/>
                </a:cubicBezTo>
                <a:cubicBezTo>
                  <a:pt x="10031" y="9368"/>
                  <a:pt x="9864" y="9575"/>
                  <a:pt x="9804" y="9575"/>
                </a:cubicBezTo>
                <a:cubicBezTo>
                  <a:pt x="9676" y="9575"/>
                  <a:pt x="9537" y="9798"/>
                  <a:pt x="9586" y="9922"/>
                </a:cubicBezTo>
                <a:cubicBezTo>
                  <a:pt x="9633" y="10043"/>
                  <a:pt x="9452" y="10125"/>
                  <a:pt x="9348" y="10029"/>
                </a:cubicBezTo>
                <a:cubicBezTo>
                  <a:pt x="9272" y="9959"/>
                  <a:pt x="9239" y="9826"/>
                  <a:pt x="9217" y="9520"/>
                </a:cubicBezTo>
                <a:cubicBezTo>
                  <a:pt x="9213" y="9469"/>
                  <a:pt x="9155" y="9429"/>
                  <a:pt x="9088" y="9429"/>
                </a:cubicBezTo>
                <a:cubicBezTo>
                  <a:pt x="8996" y="9429"/>
                  <a:pt x="8968" y="9523"/>
                  <a:pt x="8968" y="9835"/>
                </a:cubicBezTo>
                <a:cubicBezTo>
                  <a:pt x="8968" y="10232"/>
                  <a:pt x="9000" y="10277"/>
                  <a:pt x="9262" y="10248"/>
                </a:cubicBezTo>
                <a:cubicBezTo>
                  <a:pt x="9314" y="10242"/>
                  <a:pt x="9377" y="10269"/>
                  <a:pt x="9405" y="10310"/>
                </a:cubicBezTo>
                <a:cubicBezTo>
                  <a:pt x="9472" y="10410"/>
                  <a:pt x="9300" y="10700"/>
                  <a:pt x="9205" y="10646"/>
                </a:cubicBezTo>
                <a:cubicBezTo>
                  <a:pt x="9164" y="10623"/>
                  <a:pt x="9147" y="10651"/>
                  <a:pt x="9171" y="10709"/>
                </a:cubicBezTo>
                <a:cubicBezTo>
                  <a:pt x="9224" y="10836"/>
                  <a:pt x="8470" y="12208"/>
                  <a:pt x="8218" y="12442"/>
                </a:cubicBezTo>
                <a:cubicBezTo>
                  <a:pt x="8062" y="12587"/>
                  <a:pt x="8004" y="12600"/>
                  <a:pt x="7793" y="12532"/>
                </a:cubicBezTo>
                <a:cubicBezTo>
                  <a:pt x="7119" y="12316"/>
                  <a:pt x="6607" y="13102"/>
                  <a:pt x="6987" y="13770"/>
                </a:cubicBezTo>
                <a:lnTo>
                  <a:pt x="7122" y="14009"/>
                </a:lnTo>
                <a:lnTo>
                  <a:pt x="6629" y="14290"/>
                </a:lnTo>
                <a:cubicBezTo>
                  <a:pt x="5992" y="14648"/>
                  <a:pt x="2143" y="17010"/>
                  <a:pt x="1296" y="17562"/>
                </a:cubicBezTo>
                <a:cubicBezTo>
                  <a:pt x="939" y="17795"/>
                  <a:pt x="495" y="18066"/>
                  <a:pt x="309" y="18162"/>
                </a:cubicBezTo>
                <a:cubicBezTo>
                  <a:pt x="3" y="18321"/>
                  <a:pt x="-26" y="18360"/>
                  <a:pt x="15" y="18561"/>
                </a:cubicBezTo>
                <a:cubicBezTo>
                  <a:pt x="167" y="19300"/>
                  <a:pt x="1956" y="20783"/>
                  <a:pt x="3318" y="21299"/>
                </a:cubicBezTo>
                <a:cubicBezTo>
                  <a:pt x="4112" y="21600"/>
                  <a:pt x="4275" y="21542"/>
                  <a:pt x="4509" y="20876"/>
                </a:cubicBezTo>
                <a:cubicBezTo>
                  <a:pt x="4584" y="20660"/>
                  <a:pt x="4838" y="20018"/>
                  <a:pt x="5073" y="19448"/>
                </a:cubicBezTo>
                <a:cubicBezTo>
                  <a:pt x="5309" y="18879"/>
                  <a:pt x="5793" y="17680"/>
                  <a:pt x="6151" y="16786"/>
                </a:cubicBezTo>
                <a:cubicBezTo>
                  <a:pt x="6508" y="15891"/>
                  <a:pt x="6872" y="15015"/>
                  <a:pt x="6960" y="14841"/>
                </a:cubicBezTo>
                <a:cubicBezTo>
                  <a:pt x="7049" y="14667"/>
                  <a:pt x="7122" y="14479"/>
                  <a:pt x="7122" y="14421"/>
                </a:cubicBezTo>
                <a:cubicBezTo>
                  <a:pt x="7122" y="14250"/>
                  <a:pt x="7264" y="14221"/>
                  <a:pt x="7518" y="14342"/>
                </a:cubicBezTo>
                <a:cubicBezTo>
                  <a:pt x="7965" y="14555"/>
                  <a:pt x="8346" y="14481"/>
                  <a:pt x="8535" y="14144"/>
                </a:cubicBezTo>
                <a:lnTo>
                  <a:pt x="8659" y="13922"/>
                </a:lnTo>
                <a:lnTo>
                  <a:pt x="8821" y="14082"/>
                </a:lnTo>
                <a:cubicBezTo>
                  <a:pt x="8909" y="14169"/>
                  <a:pt x="9087" y="14259"/>
                  <a:pt x="9217" y="14283"/>
                </a:cubicBezTo>
                <a:cubicBezTo>
                  <a:pt x="9346" y="14307"/>
                  <a:pt x="9471" y="14355"/>
                  <a:pt x="9495" y="14390"/>
                </a:cubicBezTo>
                <a:cubicBezTo>
                  <a:pt x="9519" y="14426"/>
                  <a:pt x="9624" y="14456"/>
                  <a:pt x="9729" y="14456"/>
                </a:cubicBezTo>
                <a:cubicBezTo>
                  <a:pt x="9834" y="14456"/>
                  <a:pt x="9945" y="14490"/>
                  <a:pt x="9974" y="14532"/>
                </a:cubicBezTo>
                <a:cubicBezTo>
                  <a:pt x="10002" y="14575"/>
                  <a:pt x="10098" y="14600"/>
                  <a:pt x="10188" y="14588"/>
                </a:cubicBezTo>
                <a:cubicBezTo>
                  <a:pt x="10290" y="14574"/>
                  <a:pt x="10413" y="14639"/>
                  <a:pt x="10512" y="14761"/>
                </a:cubicBezTo>
                <a:cubicBezTo>
                  <a:pt x="10652" y="14932"/>
                  <a:pt x="10660" y="14989"/>
                  <a:pt x="10576" y="15222"/>
                </a:cubicBezTo>
                <a:cubicBezTo>
                  <a:pt x="10524" y="15369"/>
                  <a:pt x="10428" y="15518"/>
                  <a:pt x="10361" y="15552"/>
                </a:cubicBezTo>
                <a:cubicBezTo>
                  <a:pt x="10266" y="15601"/>
                  <a:pt x="10256" y="15667"/>
                  <a:pt x="10316" y="15867"/>
                </a:cubicBezTo>
                <a:cubicBezTo>
                  <a:pt x="10394" y="16126"/>
                  <a:pt x="10397" y="16123"/>
                  <a:pt x="10569" y="15690"/>
                </a:cubicBezTo>
                <a:cubicBezTo>
                  <a:pt x="10622" y="15556"/>
                  <a:pt x="10688" y="15501"/>
                  <a:pt x="10753" y="15534"/>
                </a:cubicBezTo>
                <a:cubicBezTo>
                  <a:pt x="10827" y="15573"/>
                  <a:pt x="10829" y="15564"/>
                  <a:pt x="10764" y="15500"/>
                </a:cubicBezTo>
                <a:cubicBezTo>
                  <a:pt x="10679" y="15414"/>
                  <a:pt x="10729" y="15165"/>
                  <a:pt x="10960" y="14494"/>
                </a:cubicBezTo>
                <a:cubicBezTo>
                  <a:pt x="11164" y="13904"/>
                  <a:pt x="11208" y="13841"/>
                  <a:pt x="11356" y="13947"/>
                </a:cubicBezTo>
                <a:cubicBezTo>
                  <a:pt x="11477" y="14033"/>
                  <a:pt x="11475" y="14025"/>
                  <a:pt x="11348" y="13888"/>
                </a:cubicBezTo>
                <a:cubicBezTo>
                  <a:pt x="11253" y="13785"/>
                  <a:pt x="11232" y="13715"/>
                  <a:pt x="11288" y="13683"/>
                </a:cubicBezTo>
                <a:cubicBezTo>
                  <a:pt x="11335" y="13656"/>
                  <a:pt x="11375" y="13556"/>
                  <a:pt x="11375" y="13461"/>
                </a:cubicBezTo>
                <a:cubicBezTo>
                  <a:pt x="11375" y="13273"/>
                  <a:pt x="11972" y="11420"/>
                  <a:pt x="12124" y="11135"/>
                </a:cubicBezTo>
                <a:cubicBezTo>
                  <a:pt x="12230" y="10936"/>
                  <a:pt x="12528" y="10748"/>
                  <a:pt x="15548" y="8965"/>
                </a:cubicBezTo>
                <a:cubicBezTo>
                  <a:pt x="16718" y="8274"/>
                  <a:pt x="17912" y="7565"/>
                  <a:pt x="18199" y="7391"/>
                </a:cubicBezTo>
                <a:cubicBezTo>
                  <a:pt x="19325" y="6710"/>
                  <a:pt x="20862" y="5812"/>
                  <a:pt x="20945" y="5786"/>
                </a:cubicBezTo>
                <a:cubicBezTo>
                  <a:pt x="21086" y="5742"/>
                  <a:pt x="21031" y="5306"/>
                  <a:pt x="20851" y="5037"/>
                </a:cubicBezTo>
                <a:cubicBezTo>
                  <a:pt x="20709" y="4826"/>
                  <a:pt x="20701" y="4775"/>
                  <a:pt x="20798" y="4701"/>
                </a:cubicBezTo>
                <a:cubicBezTo>
                  <a:pt x="20876" y="4642"/>
                  <a:pt x="20928" y="4637"/>
                  <a:pt x="20964" y="4690"/>
                </a:cubicBezTo>
                <a:cubicBezTo>
                  <a:pt x="21047" y="4815"/>
                  <a:pt x="21114" y="4785"/>
                  <a:pt x="21352" y="4510"/>
                </a:cubicBezTo>
                <a:lnTo>
                  <a:pt x="21574" y="4250"/>
                </a:lnTo>
                <a:lnTo>
                  <a:pt x="21167" y="4250"/>
                </a:lnTo>
                <a:cubicBezTo>
                  <a:pt x="20835" y="4250"/>
                  <a:pt x="20764" y="4274"/>
                  <a:pt x="20783" y="4372"/>
                </a:cubicBezTo>
                <a:cubicBezTo>
                  <a:pt x="20796" y="4437"/>
                  <a:pt x="20746" y="4526"/>
                  <a:pt x="20674" y="4569"/>
                </a:cubicBezTo>
                <a:cubicBezTo>
                  <a:pt x="20567" y="4632"/>
                  <a:pt x="20451" y="4573"/>
                  <a:pt x="20071" y="4261"/>
                </a:cubicBezTo>
                <a:cubicBezTo>
                  <a:pt x="19813" y="4048"/>
                  <a:pt x="19302" y="3685"/>
                  <a:pt x="18938" y="3456"/>
                </a:cubicBezTo>
                <a:cubicBezTo>
                  <a:pt x="18506" y="3185"/>
                  <a:pt x="18303" y="3015"/>
                  <a:pt x="18354" y="2967"/>
                </a:cubicBezTo>
                <a:cubicBezTo>
                  <a:pt x="18397" y="2928"/>
                  <a:pt x="18734" y="2895"/>
                  <a:pt x="19099" y="2891"/>
                </a:cubicBezTo>
                <a:lnTo>
                  <a:pt x="19762" y="2884"/>
                </a:lnTo>
                <a:lnTo>
                  <a:pt x="19736" y="2662"/>
                </a:lnTo>
                <a:cubicBezTo>
                  <a:pt x="19703" y="2386"/>
                  <a:pt x="19620" y="2340"/>
                  <a:pt x="19228" y="2375"/>
                </a:cubicBezTo>
                <a:cubicBezTo>
                  <a:pt x="19004" y="2395"/>
                  <a:pt x="18902" y="2370"/>
                  <a:pt x="18870" y="2291"/>
                </a:cubicBezTo>
                <a:cubicBezTo>
                  <a:pt x="18809" y="2146"/>
                  <a:pt x="18630" y="2149"/>
                  <a:pt x="18568" y="2298"/>
                </a:cubicBezTo>
                <a:cubicBezTo>
                  <a:pt x="18538" y="2372"/>
                  <a:pt x="18469" y="2400"/>
                  <a:pt x="18388" y="2371"/>
                </a:cubicBezTo>
                <a:cubicBezTo>
                  <a:pt x="18316" y="2346"/>
                  <a:pt x="18171" y="2377"/>
                  <a:pt x="18071" y="2437"/>
                </a:cubicBezTo>
                <a:cubicBezTo>
                  <a:pt x="17913" y="2533"/>
                  <a:pt x="17880" y="2533"/>
                  <a:pt x="17796" y="2441"/>
                </a:cubicBezTo>
                <a:cubicBezTo>
                  <a:pt x="17730" y="2367"/>
                  <a:pt x="17587" y="2343"/>
                  <a:pt x="17341" y="2364"/>
                </a:cubicBezTo>
                <a:cubicBezTo>
                  <a:pt x="17080" y="2387"/>
                  <a:pt x="16974" y="2366"/>
                  <a:pt x="16941" y="2288"/>
                </a:cubicBezTo>
                <a:cubicBezTo>
                  <a:pt x="16913" y="2220"/>
                  <a:pt x="16781" y="2181"/>
                  <a:pt x="16576" y="2181"/>
                </a:cubicBezTo>
                <a:cubicBezTo>
                  <a:pt x="16167" y="2181"/>
                  <a:pt x="15388" y="1974"/>
                  <a:pt x="15337" y="1851"/>
                </a:cubicBezTo>
                <a:cubicBezTo>
                  <a:pt x="15315" y="1800"/>
                  <a:pt x="15382" y="1528"/>
                  <a:pt x="15484" y="1248"/>
                </a:cubicBezTo>
                <a:cubicBezTo>
                  <a:pt x="15634" y="834"/>
                  <a:pt x="15696" y="743"/>
                  <a:pt x="15819" y="763"/>
                </a:cubicBezTo>
                <a:cubicBezTo>
                  <a:pt x="15931" y="781"/>
                  <a:pt x="15959" y="757"/>
                  <a:pt x="15921" y="666"/>
                </a:cubicBezTo>
                <a:cubicBezTo>
                  <a:pt x="15893" y="598"/>
                  <a:pt x="15869" y="420"/>
                  <a:pt x="15868" y="270"/>
                </a:cubicBezTo>
                <a:lnTo>
                  <a:pt x="15864" y="0"/>
                </a:lnTo>
                <a:close/>
                <a:moveTo>
                  <a:pt x="18832" y="1002"/>
                </a:moveTo>
                <a:cubicBezTo>
                  <a:pt x="18793" y="1000"/>
                  <a:pt x="18761" y="1046"/>
                  <a:pt x="18761" y="1141"/>
                </a:cubicBezTo>
                <a:cubicBezTo>
                  <a:pt x="18761" y="1300"/>
                  <a:pt x="18654" y="1393"/>
                  <a:pt x="18565" y="1310"/>
                </a:cubicBezTo>
                <a:cubicBezTo>
                  <a:pt x="18480" y="1232"/>
                  <a:pt x="17479" y="1226"/>
                  <a:pt x="17427" y="1303"/>
                </a:cubicBezTo>
                <a:cubicBezTo>
                  <a:pt x="17358" y="1407"/>
                  <a:pt x="17235" y="1300"/>
                  <a:pt x="17235" y="1137"/>
                </a:cubicBezTo>
                <a:cubicBezTo>
                  <a:pt x="17235" y="1021"/>
                  <a:pt x="17205" y="1006"/>
                  <a:pt x="17100" y="1061"/>
                </a:cubicBezTo>
                <a:cubicBezTo>
                  <a:pt x="17015" y="1104"/>
                  <a:pt x="16881" y="1103"/>
                  <a:pt x="16738" y="1057"/>
                </a:cubicBezTo>
                <a:cubicBezTo>
                  <a:pt x="16370" y="939"/>
                  <a:pt x="16271" y="1019"/>
                  <a:pt x="16271" y="1439"/>
                </a:cubicBezTo>
                <a:lnTo>
                  <a:pt x="16271" y="1813"/>
                </a:lnTo>
                <a:lnTo>
                  <a:pt x="16546" y="1813"/>
                </a:lnTo>
                <a:cubicBezTo>
                  <a:pt x="16698" y="1813"/>
                  <a:pt x="16849" y="1776"/>
                  <a:pt x="16877" y="1733"/>
                </a:cubicBezTo>
                <a:cubicBezTo>
                  <a:pt x="16910" y="1684"/>
                  <a:pt x="16961" y="1682"/>
                  <a:pt x="17020" y="1726"/>
                </a:cubicBezTo>
                <a:cubicBezTo>
                  <a:pt x="17072" y="1765"/>
                  <a:pt x="17309" y="1791"/>
                  <a:pt x="17548" y="1785"/>
                </a:cubicBezTo>
                <a:cubicBezTo>
                  <a:pt x="17900" y="1777"/>
                  <a:pt x="17989" y="1798"/>
                  <a:pt x="18019" y="1903"/>
                </a:cubicBezTo>
                <a:cubicBezTo>
                  <a:pt x="18057" y="2037"/>
                  <a:pt x="18199" y="2087"/>
                  <a:pt x="18199" y="1966"/>
                </a:cubicBezTo>
                <a:cubicBezTo>
                  <a:pt x="18199" y="1869"/>
                  <a:pt x="18669" y="1662"/>
                  <a:pt x="18719" y="1737"/>
                </a:cubicBezTo>
                <a:cubicBezTo>
                  <a:pt x="18770" y="1813"/>
                  <a:pt x="20689" y="1794"/>
                  <a:pt x="20821" y="1716"/>
                </a:cubicBezTo>
                <a:cubicBezTo>
                  <a:pt x="20873" y="1685"/>
                  <a:pt x="20936" y="1695"/>
                  <a:pt x="20964" y="1737"/>
                </a:cubicBezTo>
                <a:cubicBezTo>
                  <a:pt x="20992" y="1778"/>
                  <a:pt x="21140" y="1813"/>
                  <a:pt x="21292" y="1813"/>
                </a:cubicBezTo>
                <a:lnTo>
                  <a:pt x="21570" y="1813"/>
                </a:lnTo>
                <a:lnTo>
                  <a:pt x="21570" y="1446"/>
                </a:lnTo>
                <a:cubicBezTo>
                  <a:pt x="21570" y="1098"/>
                  <a:pt x="21472" y="916"/>
                  <a:pt x="21371" y="1068"/>
                </a:cubicBezTo>
                <a:cubicBezTo>
                  <a:pt x="21271" y="1216"/>
                  <a:pt x="20863" y="1353"/>
                  <a:pt x="20772" y="1269"/>
                </a:cubicBezTo>
                <a:cubicBezTo>
                  <a:pt x="20709" y="1211"/>
                  <a:pt x="20617" y="1210"/>
                  <a:pt x="20459" y="1265"/>
                </a:cubicBezTo>
                <a:cubicBezTo>
                  <a:pt x="20302" y="1320"/>
                  <a:pt x="20198" y="1321"/>
                  <a:pt x="20101" y="1265"/>
                </a:cubicBezTo>
                <a:cubicBezTo>
                  <a:pt x="20001" y="1207"/>
                  <a:pt x="19919" y="1209"/>
                  <a:pt x="19796" y="1279"/>
                </a:cubicBezTo>
                <a:cubicBezTo>
                  <a:pt x="19668" y="1353"/>
                  <a:pt x="19604" y="1356"/>
                  <a:pt x="19518" y="1290"/>
                </a:cubicBezTo>
                <a:cubicBezTo>
                  <a:pt x="19453" y="1240"/>
                  <a:pt x="19313" y="1224"/>
                  <a:pt x="19194" y="1251"/>
                </a:cubicBezTo>
                <a:cubicBezTo>
                  <a:pt x="19027" y="1290"/>
                  <a:pt x="18979" y="1268"/>
                  <a:pt x="18945" y="1147"/>
                </a:cubicBezTo>
                <a:cubicBezTo>
                  <a:pt x="18918" y="1052"/>
                  <a:pt x="18871" y="1003"/>
                  <a:pt x="18832" y="1002"/>
                </a:cubicBezTo>
                <a:close/>
                <a:moveTo>
                  <a:pt x="12979" y="10677"/>
                </a:moveTo>
                <a:lnTo>
                  <a:pt x="12979" y="11052"/>
                </a:lnTo>
                <a:lnTo>
                  <a:pt x="12979" y="11423"/>
                </a:lnTo>
                <a:lnTo>
                  <a:pt x="13250" y="11423"/>
                </a:lnTo>
                <a:cubicBezTo>
                  <a:pt x="13399" y="11423"/>
                  <a:pt x="13567" y="11374"/>
                  <a:pt x="13623" y="11312"/>
                </a:cubicBezTo>
                <a:cubicBezTo>
                  <a:pt x="13714" y="11211"/>
                  <a:pt x="13740" y="11212"/>
                  <a:pt x="13868" y="11319"/>
                </a:cubicBezTo>
                <a:cubicBezTo>
                  <a:pt x="14079" y="11495"/>
                  <a:pt x="14300" y="11426"/>
                  <a:pt x="14331" y="11173"/>
                </a:cubicBezTo>
                <a:cubicBezTo>
                  <a:pt x="14355" y="10982"/>
                  <a:pt x="14250" y="10837"/>
                  <a:pt x="14086" y="10833"/>
                </a:cubicBezTo>
                <a:cubicBezTo>
                  <a:pt x="14055" y="10833"/>
                  <a:pt x="13958" y="10904"/>
                  <a:pt x="13868" y="10993"/>
                </a:cubicBezTo>
                <a:cubicBezTo>
                  <a:pt x="13688" y="11170"/>
                  <a:pt x="13589" y="11134"/>
                  <a:pt x="13586" y="10885"/>
                </a:cubicBezTo>
                <a:cubicBezTo>
                  <a:pt x="13584" y="10752"/>
                  <a:pt x="13528" y="10717"/>
                  <a:pt x="13280" y="10698"/>
                </a:cubicBezTo>
                <a:lnTo>
                  <a:pt x="12979" y="10677"/>
                </a:lnTo>
                <a:close/>
                <a:moveTo>
                  <a:pt x="14625" y="10740"/>
                </a:moveTo>
                <a:cubicBezTo>
                  <a:pt x="14550" y="10721"/>
                  <a:pt x="14528" y="10859"/>
                  <a:pt x="14565" y="11139"/>
                </a:cubicBezTo>
                <a:lnTo>
                  <a:pt x="14602" y="11409"/>
                </a:lnTo>
                <a:lnTo>
                  <a:pt x="15216" y="11399"/>
                </a:lnTo>
                <a:lnTo>
                  <a:pt x="15830" y="11388"/>
                </a:lnTo>
                <a:lnTo>
                  <a:pt x="15853" y="11156"/>
                </a:lnTo>
                <a:cubicBezTo>
                  <a:pt x="15881" y="10893"/>
                  <a:pt x="15714" y="10787"/>
                  <a:pt x="15465" y="10910"/>
                </a:cubicBezTo>
                <a:cubicBezTo>
                  <a:pt x="15347" y="10968"/>
                  <a:pt x="15276" y="10950"/>
                  <a:pt x="15160" y="10844"/>
                </a:cubicBezTo>
                <a:cubicBezTo>
                  <a:pt x="15024" y="10718"/>
                  <a:pt x="15004" y="10719"/>
                  <a:pt x="14923" y="10827"/>
                </a:cubicBezTo>
                <a:cubicBezTo>
                  <a:pt x="14841" y="10934"/>
                  <a:pt x="14822" y="10932"/>
                  <a:pt x="14719" y="10813"/>
                </a:cubicBezTo>
                <a:cubicBezTo>
                  <a:pt x="14683" y="10771"/>
                  <a:pt x="14650" y="10746"/>
                  <a:pt x="14625" y="10740"/>
                </a:cubicBezTo>
                <a:close/>
                <a:moveTo>
                  <a:pt x="16373" y="10879"/>
                </a:moveTo>
                <a:cubicBezTo>
                  <a:pt x="16155" y="10884"/>
                  <a:pt x="16112" y="10966"/>
                  <a:pt x="16120" y="11191"/>
                </a:cubicBezTo>
                <a:cubicBezTo>
                  <a:pt x="16130" y="11457"/>
                  <a:pt x="16130" y="11457"/>
                  <a:pt x="16181" y="11239"/>
                </a:cubicBezTo>
                <a:cubicBezTo>
                  <a:pt x="16245" y="10961"/>
                  <a:pt x="16384" y="10952"/>
                  <a:pt x="16418" y="11222"/>
                </a:cubicBezTo>
                <a:cubicBezTo>
                  <a:pt x="16450" y="11477"/>
                  <a:pt x="16572" y="11485"/>
                  <a:pt x="16606" y="11236"/>
                </a:cubicBezTo>
                <a:cubicBezTo>
                  <a:pt x="16642" y="10972"/>
                  <a:pt x="16782" y="10975"/>
                  <a:pt x="16843" y="11239"/>
                </a:cubicBezTo>
                <a:cubicBezTo>
                  <a:pt x="16894" y="11458"/>
                  <a:pt x="16894" y="11456"/>
                  <a:pt x="16904" y="11191"/>
                </a:cubicBezTo>
                <a:cubicBezTo>
                  <a:pt x="16913" y="10940"/>
                  <a:pt x="16894" y="10922"/>
                  <a:pt x="16651" y="10896"/>
                </a:cubicBezTo>
                <a:cubicBezTo>
                  <a:pt x="16536" y="10883"/>
                  <a:pt x="16445" y="10877"/>
                  <a:pt x="16373" y="10879"/>
                </a:cubicBezTo>
                <a:close/>
                <a:moveTo>
                  <a:pt x="2919" y="11073"/>
                </a:moveTo>
                <a:cubicBezTo>
                  <a:pt x="2909" y="11069"/>
                  <a:pt x="2885" y="11087"/>
                  <a:pt x="2840" y="11121"/>
                </a:cubicBezTo>
                <a:cubicBezTo>
                  <a:pt x="2775" y="11171"/>
                  <a:pt x="2592" y="11191"/>
                  <a:pt x="2407" y="11170"/>
                </a:cubicBezTo>
                <a:cubicBezTo>
                  <a:pt x="2164" y="11142"/>
                  <a:pt x="2056" y="11164"/>
                  <a:pt x="1955" y="11267"/>
                </a:cubicBezTo>
                <a:cubicBezTo>
                  <a:pt x="1835" y="11389"/>
                  <a:pt x="1834" y="11423"/>
                  <a:pt x="1944" y="11617"/>
                </a:cubicBezTo>
                <a:cubicBezTo>
                  <a:pt x="2010" y="11735"/>
                  <a:pt x="2064" y="11871"/>
                  <a:pt x="2064" y="11922"/>
                </a:cubicBezTo>
                <a:cubicBezTo>
                  <a:pt x="2064" y="11973"/>
                  <a:pt x="2118" y="12016"/>
                  <a:pt x="2185" y="12016"/>
                </a:cubicBezTo>
                <a:cubicBezTo>
                  <a:pt x="2251" y="12016"/>
                  <a:pt x="2305" y="11967"/>
                  <a:pt x="2305" y="11908"/>
                </a:cubicBezTo>
                <a:cubicBezTo>
                  <a:pt x="2305" y="11716"/>
                  <a:pt x="2437" y="11723"/>
                  <a:pt x="2704" y="11929"/>
                </a:cubicBezTo>
                <a:cubicBezTo>
                  <a:pt x="2931" y="12103"/>
                  <a:pt x="2951" y="12145"/>
                  <a:pt x="2848" y="12224"/>
                </a:cubicBezTo>
                <a:cubicBezTo>
                  <a:pt x="2745" y="12302"/>
                  <a:pt x="2741" y="12354"/>
                  <a:pt x="2833" y="12591"/>
                </a:cubicBezTo>
                <a:cubicBezTo>
                  <a:pt x="2891" y="12743"/>
                  <a:pt x="2944" y="12925"/>
                  <a:pt x="2945" y="12997"/>
                </a:cubicBezTo>
                <a:cubicBezTo>
                  <a:pt x="2948" y="13077"/>
                  <a:pt x="3013" y="13129"/>
                  <a:pt x="3126" y="13135"/>
                </a:cubicBezTo>
                <a:cubicBezTo>
                  <a:pt x="3765" y="13171"/>
                  <a:pt x="4005" y="13165"/>
                  <a:pt x="4042" y="13111"/>
                </a:cubicBezTo>
                <a:cubicBezTo>
                  <a:pt x="4064" y="13077"/>
                  <a:pt x="4121" y="13070"/>
                  <a:pt x="4170" y="13097"/>
                </a:cubicBezTo>
                <a:cubicBezTo>
                  <a:pt x="4218" y="13125"/>
                  <a:pt x="4539" y="13146"/>
                  <a:pt x="4881" y="13142"/>
                </a:cubicBezTo>
                <a:cubicBezTo>
                  <a:pt x="5297" y="13138"/>
                  <a:pt x="5551" y="13171"/>
                  <a:pt x="5650" y="13239"/>
                </a:cubicBezTo>
                <a:cubicBezTo>
                  <a:pt x="5803" y="13346"/>
                  <a:pt x="5903" y="13383"/>
                  <a:pt x="5812" y="13298"/>
                </a:cubicBezTo>
                <a:cubicBezTo>
                  <a:pt x="5717" y="13211"/>
                  <a:pt x="5917" y="13065"/>
                  <a:pt x="6079" y="13104"/>
                </a:cubicBezTo>
                <a:cubicBezTo>
                  <a:pt x="6247" y="13145"/>
                  <a:pt x="6311" y="12952"/>
                  <a:pt x="6158" y="12865"/>
                </a:cubicBezTo>
                <a:cubicBezTo>
                  <a:pt x="6105" y="12835"/>
                  <a:pt x="6102" y="12774"/>
                  <a:pt x="6154" y="12685"/>
                </a:cubicBezTo>
                <a:cubicBezTo>
                  <a:pt x="6214" y="12582"/>
                  <a:pt x="6205" y="12538"/>
                  <a:pt x="6109" y="12504"/>
                </a:cubicBezTo>
                <a:cubicBezTo>
                  <a:pt x="6039" y="12480"/>
                  <a:pt x="5999" y="12411"/>
                  <a:pt x="6023" y="12355"/>
                </a:cubicBezTo>
                <a:cubicBezTo>
                  <a:pt x="6046" y="12300"/>
                  <a:pt x="6031" y="12224"/>
                  <a:pt x="5989" y="12185"/>
                </a:cubicBezTo>
                <a:cubicBezTo>
                  <a:pt x="5941" y="12141"/>
                  <a:pt x="5966" y="12049"/>
                  <a:pt x="6057" y="11936"/>
                </a:cubicBezTo>
                <a:cubicBezTo>
                  <a:pt x="6135" y="11837"/>
                  <a:pt x="6200" y="11674"/>
                  <a:pt x="6200" y="11572"/>
                </a:cubicBezTo>
                <a:cubicBezTo>
                  <a:pt x="6200" y="11423"/>
                  <a:pt x="6161" y="11391"/>
                  <a:pt x="6011" y="11405"/>
                </a:cubicBezTo>
                <a:cubicBezTo>
                  <a:pt x="5909" y="11416"/>
                  <a:pt x="5761" y="11390"/>
                  <a:pt x="5680" y="11350"/>
                </a:cubicBezTo>
                <a:cubicBezTo>
                  <a:pt x="5582" y="11302"/>
                  <a:pt x="5449" y="11305"/>
                  <a:pt x="5288" y="11357"/>
                </a:cubicBezTo>
                <a:cubicBezTo>
                  <a:pt x="5117" y="11412"/>
                  <a:pt x="4999" y="11413"/>
                  <a:pt x="4885" y="11357"/>
                </a:cubicBezTo>
                <a:cubicBezTo>
                  <a:pt x="4782" y="11306"/>
                  <a:pt x="4705" y="11304"/>
                  <a:pt x="4674" y="11350"/>
                </a:cubicBezTo>
                <a:cubicBezTo>
                  <a:pt x="4627" y="11420"/>
                  <a:pt x="4001" y="11381"/>
                  <a:pt x="3751" y="11295"/>
                </a:cubicBezTo>
                <a:cubicBezTo>
                  <a:pt x="3685" y="11271"/>
                  <a:pt x="3581" y="11243"/>
                  <a:pt x="3522" y="11232"/>
                </a:cubicBezTo>
                <a:cubicBezTo>
                  <a:pt x="3463" y="11221"/>
                  <a:pt x="3393" y="11193"/>
                  <a:pt x="3367" y="11170"/>
                </a:cubicBezTo>
                <a:cubicBezTo>
                  <a:pt x="3342" y="11146"/>
                  <a:pt x="3257" y="11181"/>
                  <a:pt x="3179" y="11246"/>
                </a:cubicBezTo>
                <a:cubicBezTo>
                  <a:pt x="3016" y="11382"/>
                  <a:pt x="2834" y="11318"/>
                  <a:pt x="2904" y="11149"/>
                </a:cubicBezTo>
                <a:cubicBezTo>
                  <a:pt x="2923" y="11104"/>
                  <a:pt x="2929" y="11077"/>
                  <a:pt x="2919" y="11073"/>
                </a:cubicBezTo>
                <a:close/>
                <a:moveTo>
                  <a:pt x="13043" y="12179"/>
                </a:moveTo>
                <a:cubicBezTo>
                  <a:pt x="13007" y="12222"/>
                  <a:pt x="12979" y="12347"/>
                  <a:pt x="12979" y="12532"/>
                </a:cubicBezTo>
                <a:cubicBezTo>
                  <a:pt x="12979" y="12902"/>
                  <a:pt x="13108" y="13050"/>
                  <a:pt x="13156" y="12737"/>
                </a:cubicBezTo>
                <a:cubicBezTo>
                  <a:pt x="13190" y="12515"/>
                  <a:pt x="13491" y="12506"/>
                  <a:pt x="13525" y="12726"/>
                </a:cubicBezTo>
                <a:cubicBezTo>
                  <a:pt x="13548" y="12872"/>
                  <a:pt x="13599" y="12883"/>
                  <a:pt x="14267" y="12889"/>
                </a:cubicBezTo>
                <a:lnTo>
                  <a:pt x="14987" y="12896"/>
                </a:lnTo>
                <a:lnTo>
                  <a:pt x="14983" y="12511"/>
                </a:lnTo>
                <a:cubicBezTo>
                  <a:pt x="14981" y="12214"/>
                  <a:pt x="14963" y="12155"/>
                  <a:pt x="14900" y="12255"/>
                </a:cubicBezTo>
                <a:cubicBezTo>
                  <a:pt x="14855" y="12326"/>
                  <a:pt x="14749" y="12387"/>
                  <a:pt x="14663" y="12387"/>
                </a:cubicBezTo>
                <a:cubicBezTo>
                  <a:pt x="14577" y="12387"/>
                  <a:pt x="14505" y="12432"/>
                  <a:pt x="14505" y="12491"/>
                </a:cubicBezTo>
                <a:cubicBezTo>
                  <a:pt x="14505" y="12668"/>
                  <a:pt x="14337" y="12709"/>
                  <a:pt x="14290" y="12543"/>
                </a:cubicBezTo>
                <a:cubicBezTo>
                  <a:pt x="14230" y="12332"/>
                  <a:pt x="13885" y="12326"/>
                  <a:pt x="13849" y="12536"/>
                </a:cubicBezTo>
                <a:cubicBezTo>
                  <a:pt x="13807" y="12785"/>
                  <a:pt x="13664" y="12706"/>
                  <a:pt x="13619" y="12407"/>
                </a:cubicBezTo>
                <a:cubicBezTo>
                  <a:pt x="13585" y="12174"/>
                  <a:pt x="13572" y="12154"/>
                  <a:pt x="13529" y="12293"/>
                </a:cubicBezTo>
                <a:cubicBezTo>
                  <a:pt x="13465" y="12499"/>
                  <a:pt x="13220" y="12510"/>
                  <a:pt x="13164" y="12310"/>
                </a:cubicBezTo>
                <a:cubicBezTo>
                  <a:pt x="13124" y="12172"/>
                  <a:pt x="13079" y="12135"/>
                  <a:pt x="13043" y="12179"/>
                </a:cubicBezTo>
                <a:close/>
                <a:moveTo>
                  <a:pt x="16674" y="12387"/>
                </a:moveTo>
                <a:cubicBezTo>
                  <a:pt x="16448" y="12387"/>
                  <a:pt x="16431" y="12403"/>
                  <a:pt x="16440" y="12664"/>
                </a:cubicBezTo>
                <a:cubicBezTo>
                  <a:pt x="16450" y="12932"/>
                  <a:pt x="16451" y="12934"/>
                  <a:pt x="16501" y="12719"/>
                </a:cubicBezTo>
                <a:cubicBezTo>
                  <a:pt x="16530" y="12594"/>
                  <a:pt x="16607" y="12497"/>
                  <a:pt x="16674" y="12497"/>
                </a:cubicBezTo>
                <a:cubicBezTo>
                  <a:pt x="16741" y="12497"/>
                  <a:pt x="16814" y="12594"/>
                  <a:pt x="16843" y="12719"/>
                </a:cubicBezTo>
                <a:cubicBezTo>
                  <a:pt x="16893" y="12934"/>
                  <a:pt x="16894" y="12932"/>
                  <a:pt x="16904" y="12664"/>
                </a:cubicBezTo>
                <a:cubicBezTo>
                  <a:pt x="16913" y="12403"/>
                  <a:pt x="16900" y="12387"/>
                  <a:pt x="16674" y="12387"/>
                </a:cubicBezTo>
                <a:close/>
                <a:moveTo>
                  <a:pt x="16199" y="12393"/>
                </a:moveTo>
                <a:lnTo>
                  <a:pt x="15714" y="12397"/>
                </a:lnTo>
                <a:lnTo>
                  <a:pt x="15228" y="12397"/>
                </a:lnTo>
                <a:lnTo>
                  <a:pt x="15239" y="12667"/>
                </a:lnTo>
                <a:cubicBezTo>
                  <a:pt x="15248" y="12927"/>
                  <a:pt x="15251" y="12929"/>
                  <a:pt x="15299" y="12723"/>
                </a:cubicBezTo>
                <a:cubicBezTo>
                  <a:pt x="15370" y="12421"/>
                  <a:pt x="15537" y="12399"/>
                  <a:pt x="15642" y="12678"/>
                </a:cubicBezTo>
                <a:cubicBezTo>
                  <a:pt x="15715" y="12870"/>
                  <a:pt x="15765" y="12908"/>
                  <a:pt x="15939" y="12889"/>
                </a:cubicBezTo>
                <a:cubicBezTo>
                  <a:pt x="16112" y="12871"/>
                  <a:pt x="16156" y="12822"/>
                  <a:pt x="16177" y="12629"/>
                </a:cubicBezTo>
                <a:lnTo>
                  <a:pt x="16199" y="12393"/>
                </a:lnTo>
                <a:close/>
                <a:moveTo>
                  <a:pt x="9081" y="16574"/>
                </a:moveTo>
                <a:cubicBezTo>
                  <a:pt x="9070" y="16578"/>
                  <a:pt x="9055" y="16594"/>
                  <a:pt x="9039" y="16619"/>
                </a:cubicBezTo>
                <a:cubicBezTo>
                  <a:pt x="8994" y="16691"/>
                  <a:pt x="8891" y="16748"/>
                  <a:pt x="8810" y="16748"/>
                </a:cubicBezTo>
                <a:cubicBezTo>
                  <a:pt x="8637" y="16748"/>
                  <a:pt x="8542" y="16932"/>
                  <a:pt x="8610" y="17129"/>
                </a:cubicBezTo>
                <a:cubicBezTo>
                  <a:pt x="8642" y="17222"/>
                  <a:pt x="8734" y="17264"/>
                  <a:pt x="8893" y="17264"/>
                </a:cubicBezTo>
                <a:cubicBezTo>
                  <a:pt x="9123" y="17264"/>
                  <a:pt x="9129" y="17260"/>
                  <a:pt x="9126" y="16879"/>
                </a:cubicBezTo>
                <a:cubicBezTo>
                  <a:pt x="9125" y="16655"/>
                  <a:pt x="9113" y="16563"/>
                  <a:pt x="9081" y="16574"/>
                </a:cubicBezTo>
                <a:close/>
                <a:moveTo>
                  <a:pt x="9420" y="16602"/>
                </a:moveTo>
                <a:cubicBezTo>
                  <a:pt x="9398" y="16541"/>
                  <a:pt x="9378" y="16668"/>
                  <a:pt x="9375" y="16886"/>
                </a:cubicBezTo>
                <a:cubicBezTo>
                  <a:pt x="9369" y="17220"/>
                  <a:pt x="9385" y="17271"/>
                  <a:pt x="9480" y="17198"/>
                </a:cubicBezTo>
                <a:cubicBezTo>
                  <a:pt x="9558" y="17139"/>
                  <a:pt x="9610" y="17135"/>
                  <a:pt x="9646" y="17188"/>
                </a:cubicBezTo>
                <a:cubicBezTo>
                  <a:pt x="9674" y="17231"/>
                  <a:pt x="9787" y="17264"/>
                  <a:pt x="9894" y="17264"/>
                </a:cubicBezTo>
                <a:cubicBezTo>
                  <a:pt x="10050" y="17264"/>
                  <a:pt x="10090" y="17227"/>
                  <a:pt x="10090" y="17080"/>
                </a:cubicBezTo>
                <a:cubicBezTo>
                  <a:pt x="10090" y="16979"/>
                  <a:pt x="10098" y="16872"/>
                  <a:pt x="10109" y="16841"/>
                </a:cubicBezTo>
                <a:cubicBezTo>
                  <a:pt x="10144" y="16746"/>
                  <a:pt x="9767" y="16731"/>
                  <a:pt x="9646" y="16824"/>
                </a:cubicBezTo>
                <a:cubicBezTo>
                  <a:pt x="9556" y="16893"/>
                  <a:pt x="9522" y="16892"/>
                  <a:pt x="9495" y="16814"/>
                </a:cubicBezTo>
                <a:cubicBezTo>
                  <a:pt x="9476" y="16758"/>
                  <a:pt x="9442" y="16663"/>
                  <a:pt x="9420" y="16602"/>
                </a:cubicBezTo>
                <a:close/>
                <a:moveTo>
                  <a:pt x="14693" y="16616"/>
                </a:moveTo>
                <a:cubicBezTo>
                  <a:pt x="14654" y="16588"/>
                  <a:pt x="14579" y="16633"/>
                  <a:pt x="14467" y="16748"/>
                </a:cubicBezTo>
                <a:cubicBezTo>
                  <a:pt x="14359" y="16857"/>
                  <a:pt x="14289" y="16874"/>
                  <a:pt x="14181" y="16820"/>
                </a:cubicBezTo>
                <a:cubicBezTo>
                  <a:pt x="14101" y="16781"/>
                  <a:pt x="13979" y="16768"/>
                  <a:pt x="13909" y="16793"/>
                </a:cubicBezTo>
                <a:cubicBezTo>
                  <a:pt x="13758" y="16846"/>
                  <a:pt x="13738" y="17238"/>
                  <a:pt x="13883" y="17292"/>
                </a:cubicBezTo>
                <a:cubicBezTo>
                  <a:pt x="14055" y="17356"/>
                  <a:pt x="14092" y="17343"/>
                  <a:pt x="14252" y="17184"/>
                </a:cubicBezTo>
                <a:cubicBezTo>
                  <a:pt x="14401" y="17037"/>
                  <a:pt x="14415" y="17038"/>
                  <a:pt x="14493" y="17167"/>
                </a:cubicBezTo>
                <a:cubicBezTo>
                  <a:pt x="14600" y="17342"/>
                  <a:pt x="14636" y="17297"/>
                  <a:pt x="14704" y="16914"/>
                </a:cubicBezTo>
                <a:cubicBezTo>
                  <a:pt x="14735" y="16742"/>
                  <a:pt x="14732" y="16644"/>
                  <a:pt x="14693" y="16616"/>
                </a:cubicBezTo>
                <a:close/>
                <a:moveTo>
                  <a:pt x="10358" y="16637"/>
                </a:moveTo>
                <a:cubicBezTo>
                  <a:pt x="10326" y="16639"/>
                  <a:pt x="10297" y="16661"/>
                  <a:pt x="10260" y="16703"/>
                </a:cubicBezTo>
                <a:cubicBezTo>
                  <a:pt x="10195" y="16774"/>
                  <a:pt x="10191" y="16826"/>
                  <a:pt x="10249" y="16859"/>
                </a:cubicBezTo>
                <a:cubicBezTo>
                  <a:pt x="10295" y="16885"/>
                  <a:pt x="10331" y="16985"/>
                  <a:pt x="10331" y="17084"/>
                </a:cubicBezTo>
                <a:cubicBezTo>
                  <a:pt x="10331" y="17258"/>
                  <a:pt x="10350" y="17264"/>
                  <a:pt x="10893" y="17264"/>
                </a:cubicBezTo>
                <a:cubicBezTo>
                  <a:pt x="11389" y="17264"/>
                  <a:pt x="11454" y="17248"/>
                  <a:pt x="11454" y="17126"/>
                </a:cubicBezTo>
                <a:cubicBezTo>
                  <a:pt x="11454" y="16971"/>
                  <a:pt x="11642" y="16796"/>
                  <a:pt x="11725" y="16872"/>
                </a:cubicBezTo>
                <a:cubicBezTo>
                  <a:pt x="11754" y="16899"/>
                  <a:pt x="11778" y="17007"/>
                  <a:pt x="11781" y="17112"/>
                </a:cubicBezTo>
                <a:cubicBezTo>
                  <a:pt x="11786" y="17280"/>
                  <a:pt x="11794" y="17286"/>
                  <a:pt x="11849" y="17157"/>
                </a:cubicBezTo>
                <a:cubicBezTo>
                  <a:pt x="11954" y="16909"/>
                  <a:pt x="11862" y="16748"/>
                  <a:pt x="11612" y="16748"/>
                </a:cubicBezTo>
                <a:cubicBezTo>
                  <a:pt x="11487" y="16748"/>
                  <a:pt x="11362" y="16785"/>
                  <a:pt x="11333" y="16827"/>
                </a:cubicBezTo>
                <a:cubicBezTo>
                  <a:pt x="11297" y="16881"/>
                  <a:pt x="11247" y="16879"/>
                  <a:pt x="11175" y="16824"/>
                </a:cubicBezTo>
                <a:cubicBezTo>
                  <a:pt x="11118" y="16780"/>
                  <a:pt x="10966" y="16752"/>
                  <a:pt x="10832" y="16762"/>
                </a:cubicBezTo>
                <a:cubicBezTo>
                  <a:pt x="10699" y="16771"/>
                  <a:pt x="10535" y="16738"/>
                  <a:pt x="10471" y="16689"/>
                </a:cubicBezTo>
                <a:cubicBezTo>
                  <a:pt x="10424" y="16653"/>
                  <a:pt x="10390" y="16634"/>
                  <a:pt x="10358" y="16637"/>
                </a:cubicBezTo>
                <a:close/>
                <a:moveTo>
                  <a:pt x="12395" y="16755"/>
                </a:moveTo>
                <a:cubicBezTo>
                  <a:pt x="12202" y="16722"/>
                  <a:pt x="12012" y="16894"/>
                  <a:pt x="12079" y="17129"/>
                </a:cubicBezTo>
                <a:cubicBezTo>
                  <a:pt x="12123" y="17283"/>
                  <a:pt x="12486" y="17319"/>
                  <a:pt x="12633" y="17184"/>
                </a:cubicBezTo>
                <a:cubicBezTo>
                  <a:pt x="12695" y="17127"/>
                  <a:pt x="12737" y="17127"/>
                  <a:pt x="12776" y="17184"/>
                </a:cubicBezTo>
                <a:cubicBezTo>
                  <a:pt x="12805" y="17229"/>
                  <a:pt x="12916" y="17264"/>
                  <a:pt x="13021" y="17264"/>
                </a:cubicBezTo>
                <a:cubicBezTo>
                  <a:pt x="13245" y="17264"/>
                  <a:pt x="13363" y="17017"/>
                  <a:pt x="13216" y="16855"/>
                </a:cubicBezTo>
                <a:cubicBezTo>
                  <a:pt x="13093" y="16718"/>
                  <a:pt x="12986" y="16721"/>
                  <a:pt x="12817" y="16862"/>
                </a:cubicBezTo>
                <a:cubicBezTo>
                  <a:pt x="12696" y="16963"/>
                  <a:pt x="12671" y="16963"/>
                  <a:pt x="12580" y="16862"/>
                </a:cubicBezTo>
                <a:cubicBezTo>
                  <a:pt x="12525" y="16801"/>
                  <a:pt x="12460" y="16765"/>
                  <a:pt x="12395" y="16755"/>
                </a:cubicBezTo>
                <a:close/>
                <a:moveTo>
                  <a:pt x="7601" y="18086"/>
                </a:moveTo>
                <a:cubicBezTo>
                  <a:pt x="7562" y="18086"/>
                  <a:pt x="7527" y="18134"/>
                  <a:pt x="7499" y="18231"/>
                </a:cubicBezTo>
                <a:cubicBezTo>
                  <a:pt x="7462" y="18362"/>
                  <a:pt x="7433" y="18371"/>
                  <a:pt x="7299" y="18294"/>
                </a:cubicBezTo>
                <a:cubicBezTo>
                  <a:pt x="7068" y="18161"/>
                  <a:pt x="6881" y="18261"/>
                  <a:pt x="6881" y="18516"/>
                </a:cubicBezTo>
                <a:cubicBezTo>
                  <a:pt x="6881" y="18636"/>
                  <a:pt x="6924" y="18748"/>
                  <a:pt x="6979" y="18769"/>
                </a:cubicBezTo>
                <a:cubicBezTo>
                  <a:pt x="7034" y="18789"/>
                  <a:pt x="7135" y="18790"/>
                  <a:pt x="7201" y="18769"/>
                </a:cubicBezTo>
                <a:cubicBezTo>
                  <a:pt x="7385" y="18710"/>
                  <a:pt x="7791" y="18709"/>
                  <a:pt x="7959" y="18769"/>
                </a:cubicBezTo>
                <a:cubicBezTo>
                  <a:pt x="8047" y="18800"/>
                  <a:pt x="8182" y="18778"/>
                  <a:pt x="8290" y="18713"/>
                </a:cubicBezTo>
                <a:cubicBezTo>
                  <a:pt x="8450" y="18617"/>
                  <a:pt x="8483" y="18615"/>
                  <a:pt x="8569" y="18710"/>
                </a:cubicBezTo>
                <a:cubicBezTo>
                  <a:pt x="8683" y="18836"/>
                  <a:pt x="8901" y="18851"/>
                  <a:pt x="9021" y="18741"/>
                </a:cubicBezTo>
                <a:cubicBezTo>
                  <a:pt x="9079" y="18687"/>
                  <a:pt x="9168" y="18690"/>
                  <a:pt x="9314" y="18751"/>
                </a:cubicBezTo>
                <a:cubicBezTo>
                  <a:pt x="9478" y="18820"/>
                  <a:pt x="9552" y="18821"/>
                  <a:pt x="9642" y="18751"/>
                </a:cubicBezTo>
                <a:cubicBezTo>
                  <a:pt x="9733" y="18682"/>
                  <a:pt x="9791" y="18681"/>
                  <a:pt x="9913" y="18751"/>
                </a:cubicBezTo>
                <a:cubicBezTo>
                  <a:pt x="10148" y="18887"/>
                  <a:pt x="10321" y="18789"/>
                  <a:pt x="10313" y="18526"/>
                </a:cubicBezTo>
                <a:cubicBezTo>
                  <a:pt x="10307" y="18342"/>
                  <a:pt x="10274" y="18301"/>
                  <a:pt x="10124" y="18301"/>
                </a:cubicBezTo>
                <a:cubicBezTo>
                  <a:pt x="10023" y="18301"/>
                  <a:pt x="9918" y="18336"/>
                  <a:pt x="9891" y="18377"/>
                </a:cubicBezTo>
                <a:cubicBezTo>
                  <a:pt x="9859" y="18425"/>
                  <a:pt x="9781" y="18414"/>
                  <a:pt x="9676" y="18346"/>
                </a:cubicBezTo>
                <a:cubicBezTo>
                  <a:pt x="9558" y="18269"/>
                  <a:pt x="9455" y="18258"/>
                  <a:pt x="9314" y="18308"/>
                </a:cubicBezTo>
                <a:cubicBezTo>
                  <a:pt x="9187" y="18352"/>
                  <a:pt x="9061" y="18349"/>
                  <a:pt x="8957" y="18297"/>
                </a:cubicBezTo>
                <a:cubicBezTo>
                  <a:pt x="8835" y="18237"/>
                  <a:pt x="8753" y="18245"/>
                  <a:pt x="8614" y="18328"/>
                </a:cubicBezTo>
                <a:cubicBezTo>
                  <a:pt x="8449" y="18428"/>
                  <a:pt x="8417" y="18424"/>
                  <a:pt x="8301" y="18318"/>
                </a:cubicBezTo>
                <a:cubicBezTo>
                  <a:pt x="8194" y="18220"/>
                  <a:pt x="8133" y="18217"/>
                  <a:pt x="7959" y="18290"/>
                </a:cubicBezTo>
                <a:cubicBezTo>
                  <a:pt x="7772" y="18369"/>
                  <a:pt x="7744" y="18360"/>
                  <a:pt x="7706" y="18228"/>
                </a:cubicBezTo>
                <a:cubicBezTo>
                  <a:pt x="7679" y="18132"/>
                  <a:pt x="7639" y="18085"/>
                  <a:pt x="7601" y="18086"/>
                </a:cubicBezTo>
                <a:close/>
                <a:moveTo>
                  <a:pt x="10606" y="18183"/>
                </a:moveTo>
                <a:cubicBezTo>
                  <a:pt x="10534" y="18177"/>
                  <a:pt x="10520" y="18290"/>
                  <a:pt x="10554" y="18540"/>
                </a:cubicBezTo>
                <a:cubicBezTo>
                  <a:pt x="10578" y="18723"/>
                  <a:pt x="10632" y="18817"/>
                  <a:pt x="10712" y="18817"/>
                </a:cubicBezTo>
                <a:cubicBezTo>
                  <a:pt x="10813" y="18817"/>
                  <a:pt x="10815" y="18801"/>
                  <a:pt x="10727" y="18703"/>
                </a:cubicBezTo>
                <a:cubicBezTo>
                  <a:pt x="10646" y="18613"/>
                  <a:pt x="10645" y="18554"/>
                  <a:pt x="10716" y="18450"/>
                </a:cubicBezTo>
                <a:cubicBezTo>
                  <a:pt x="10787" y="18345"/>
                  <a:pt x="10782" y="18296"/>
                  <a:pt x="10697" y="18231"/>
                </a:cubicBezTo>
                <a:cubicBezTo>
                  <a:pt x="10660" y="18203"/>
                  <a:pt x="10630" y="18185"/>
                  <a:pt x="10606" y="18183"/>
                </a:cubicBezTo>
                <a:close/>
                <a:moveTo>
                  <a:pt x="15947" y="18186"/>
                </a:moveTo>
                <a:cubicBezTo>
                  <a:pt x="15902" y="18186"/>
                  <a:pt x="15881" y="18214"/>
                  <a:pt x="15849" y="18266"/>
                </a:cubicBezTo>
                <a:cubicBezTo>
                  <a:pt x="15806" y="18338"/>
                  <a:pt x="15721" y="18366"/>
                  <a:pt x="15627" y="18339"/>
                </a:cubicBezTo>
                <a:cubicBezTo>
                  <a:pt x="15544" y="18314"/>
                  <a:pt x="15398" y="18330"/>
                  <a:pt x="15303" y="18377"/>
                </a:cubicBezTo>
                <a:cubicBezTo>
                  <a:pt x="15178" y="18438"/>
                  <a:pt x="15107" y="18439"/>
                  <a:pt x="15043" y="18380"/>
                </a:cubicBezTo>
                <a:cubicBezTo>
                  <a:pt x="14889" y="18238"/>
                  <a:pt x="14666" y="18292"/>
                  <a:pt x="14584" y="18491"/>
                </a:cubicBezTo>
                <a:cubicBezTo>
                  <a:pt x="14540" y="18596"/>
                  <a:pt x="14525" y="18714"/>
                  <a:pt x="14550" y="18751"/>
                </a:cubicBezTo>
                <a:cubicBezTo>
                  <a:pt x="14611" y="18843"/>
                  <a:pt x="15045" y="18838"/>
                  <a:pt x="15107" y="18744"/>
                </a:cubicBezTo>
                <a:cubicBezTo>
                  <a:pt x="15139" y="18697"/>
                  <a:pt x="15219" y="18710"/>
                  <a:pt x="15326" y="18779"/>
                </a:cubicBezTo>
                <a:cubicBezTo>
                  <a:pt x="15429" y="18846"/>
                  <a:pt x="15539" y="18862"/>
                  <a:pt x="15612" y="18824"/>
                </a:cubicBezTo>
                <a:cubicBezTo>
                  <a:pt x="15677" y="18791"/>
                  <a:pt x="15801" y="18780"/>
                  <a:pt x="15883" y="18800"/>
                </a:cubicBezTo>
                <a:cubicBezTo>
                  <a:pt x="16000" y="18828"/>
                  <a:pt x="16030" y="18795"/>
                  <a:pt x="16030" y="18647"/>
                </a:cubicBezTo>
                <a:cubicBezTo>
                  <a:pt x="16030" y="18543"/>
                  <a:pt x="16062" y="18441"/>
                  <a:pt x="16101" y="18419"/>
                </a:cubicBezTo>
                <a:cubicBezTo>
                  <a:pt x="16207" y="18358"/>
                  <a:pt x="16377" y="18577"/>
                  <a:pt x="16324" y="18706"/>
                </a:cubicBezTo>
                <a:cubicBezTo>
                  <a:pt x="16298" y="18768"/>
                  <a:pt x="16311" y="18817"/>
                  <a:pt x="16354" y="18817"/>
                </a:cubicBezTo>
                <a:cubicBezTo>
                  <a:pt x="16397" y="18817"/>
                  <a:pt x="16433" y="18721"/>
                  <a:pt x="16433" y="18602"/>
                </a:cubicBezTo>
                <a:cubicBezTo>
                  <a:pt x="16433" y="18433"/>
                  <a:pt x="16378" y="18362"/>
                  <a:pt x="16177" y="18270"/>
                </a:cubicBezTo>
                <a:cubicBezTo>
                  <a:pt x="16060" y="18216"/>
                  <a:pt x="15992" y="18187"/>
                  <a:pt x="15947" y="18186"/>
                </a:cubicBezTo>
                <a:close/>
                <a:moveTo>
                  <a:pt x="12900" y="18301"/>
                </a:moveTo>
                <a:cubicBezTo>
                  <a:pt x="12773" y="18301"/>
                  <a:pt x="12646" y="18334"/>
                  <a:pt x="12618" y="18377"/>
                </a:cubicBezTo>
                <a:cubicBezTo>
                  <a:pt x="12583" y="18428"/>
                  <a:pt x="12534" y="18432"/>
                  <a:pt x="12471" y="18384"/>
                </a:cubicBezTo>
                <a:cubicBezTo>
                  <a:pt x="12418" y="18344"/>
                  <a:pt x="12134" y="18311"/>
                  <a:pt x="11842" y="18311"/>
                </a:cubicBezTo>
                <a:cubicBezTo>
                  <a:pt x="11329" y="18311"/>
                  <a:pt x="11309" y="18317"/>
                  <a:pt x="11269" y="18509"/>
                </a:cubicBezTo>
                <a:cubicBezTo>
                  <a:pt x="11214" y="18777"/>
                  <a:pt x="11256" y="18817"/>
                  <a:pt x="11582" y="18817"/>
                </a:cubicBezTo>
                <a:cubicBezTo>
                  <a:pt x="11764" y="18817"/>
                  <a:pt x="11877" y="18861"/>
                  <a:pt x="11909" y="18939"/>
                </a:cubicBezTo>
                <a:cubicBezTo>
                  <a:pt x="11955" y="19048"/>
                  <a:pt x="11967" y="19048"/>
                  <a:pt x="12034" y="18939"/>
                </a:cubicBezTo>
                <a:cubicBezTo>
                  <a:pt x="12074" y="18873"/>
                  <a:pt x="12172" y="18817"/>
                  <a:pt x="12256" y="18817"/>
                </a:cubicBezTo>
                <a:cubicBezTo>
                  <a:pt x="12339" y="18817"/>
                  <a:pt x="12432" y="18786"/>
                  <a:pt x="12459" y="18744"/>
                </a:cubicBezTo>
                <a:cubicBezTo>
                  <a:pt x="12536" y="18630"/>
                  <a:pt x="12660" y="18732"/>
                  <a:pt x="12663" y="18914"/>
                </a:cubicBezTo>
                <a:cubicBezTo>
                  <a:pt x="12665" y="19060"/>
                  <a:pt x="12672" y="19065"/>
                  <a:pt x="12746" y="18949"/>
                </a:cubicBezTo>
                <a:cubicBezTo>
                  <a:pt x="12791" y="18878"/>
                  <a:pt x="12891" y="18817"/>
                  <a:pt x="12968" y="18817"/>
                </a:cubicBezTo>
                <a:cubicBezTo>
                  <a:pt x="13045" y="18817"/>
                  <a:pt x="13150" y="18782"/>
                  <a:pt x="13198" y="18738"/>
                </a:cubicBezTo>
                <a:cubicBezTo>
                  <a:pt x="13260" y="18680"/>
                  <a:pt x="13298" y="18680"/>
                  <a:pt x="13337" y="18738"/>
                </a:cubicBezTo>
                <a:cubicBezTo>
                  <a:pt x="13429" y="18875"/>
                  <a:pt x="13544" y="18825"/>
                  <a:pt x="13544" y="18647"/>
                </a:cubicBezTo>
                <a:cubicBezTo>
                  <a:pt x="13544" y="18554"/>
                  <a:pt x="13581" y="18443"/>
                  <a:pt x="13627" y="18401"/>
                </a:cubicBezTo>
                <a:cubicBezTo>
                  <a:pt x="13733" y="18303"/>
                  <a:pt x="13463" y="18291"/>
                  <a:pt x="13329" y="18387"/>
                </a:cubicBezTo>
                <a:cubicBezTo>
                  <a:pt x="13272" y="18429"/>
                  <a:pt x="13215" y="18425"/>
                  <a:pt x="13183" y="18377"/>
                </a:cubicBezTo>
                <a:cubicBezTo>
                  <a:pt x="13154" y="18334"/>
                  <a:pt x="13027" y="18301"/>
                  <a:pt x="12900" y="18301"/>
                </a:cubicBezTo>
                <a:close/>
                <a:moveTo>
                  <a:pt x="14109" y="18301"/>
                </a:moveTo>
                <a:cubicBezTo>
                  <a:pt x="13923" y="18301"/>
                  <a:pt x="13760" y="18535"/>
                  <a:pt x="13830" y="18703"/>
                </a:cubicBezTo>
                <a:cubicBezTo>
                  <a:pt x="13883" y="18829"/>
                  <a:pt x="14304" y="18866"/>
                  <a:pt x="14380" y="18751"/>
                </a:cubicBezTo>
                <a:cubicBezTo>
                  <a:pt x="14467" y="18623"/>
                  <a:pt x="14273" y="18301"/>
                  <a:pt x="14109" y="18301"/>
                </a:cubicBezTo>
                <a:close/>
              </a:path>
            </a:pathLst>
          </a:custGeom>
          <a:ln w="25400"/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10449" y="0"/>
            <a:ext cx="1133552" cy="9247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51133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171"/>
            <a:ext cx="7452788" cy="995362"/>
          </a:xfrm>
        </p:spPr>
        <p:txBody>
          <a:bodyPr/>
          <a:lstStyle/>
          <a:p>
            <a:r>
              <a:rPr lang="en-US" dirty="0" err="1" smtClean="0"/>
              <a:t>sPHENIX</a:t>
            </a:r>
            <a:r>
              <a:rPr lang="en-US" dirty="0" smtClean="0"/>
              <a:t> MAPS Inner Tracker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Ming Liu, sPHENIX Gengeral Meeting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F8B04E-460B-B340-979B-8B60A2BEF480}" type="slidenum">
              <a:rPr lang="en-US" smtClean="0"/>
              <a:t>11</a:t>
            </a:fld>
            <a:endParaRPr lang="en-US"/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10449" y="0"/>
            <a:ext cx="1133552" cy="924740"/>
          </a:xfrm>
          <a:prstGeom prst="rect">
            <a:avLst/>
          </a:prstGeom>
        </p:spPr>
      </p:pic>
      <p:pic>
        <p:nvPicPr>
          <p:cNvPr id="18" name="Picture 17" descr="IB- staves + end wheels + panels + Be-beampipe + ITNN + TPC ver2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0500" y="976780"/>
            <a:ext cx="8313882" cy="5379570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26"/>
          <a:stretch/>
        </p:blipFill>
        <p:spPr>
          <a:xfrm>
            <a:off x="4370699" y="4006857"/>
            <a:ext cx="4773302" cy="2418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66018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Shape 169"/>
          <p:cNvSpPr>
            <a:spLocks noGrp="1"/>
          </p:cNvSpPr>
          <p:nvPr>
            <p:ph type="title"/>
          </p:nvPr>
        </p:nvSpPr>
        <p:spPr>
          <a:xfrm>
            <a:off x="767953" y="-277996"/>
            <a:ext cx="7804547" cy="1518048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5000" b="1">
                <a:solidFill>
                  <a:schemeClr val="accent1">
                    <a:satOff val="-3355"/>
                    <a:lumOff val="26614"/>
                  </a:schemeClr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rPr sz="4000" dirty="0">
                <a:solidFill>
                  <a:srgbClr val="FF0000"/>
                </a:solidFill>
              </a:rPr>
              <a:t>MAPS Electronics</a:t>
            </a:r>
          </a:p>
        </p:txBody>
      </p:sp>
      <p:sp>
        <p:nvSpPr>
          <p:cNvPr id="170" name="Shape 170"/>
          <p:cNvSpPr>
            <a:spLocks noGrp="1"/>
          </p:cNvSpPr>
          <p:nvPr>
            <p:ph type="sldNum" sz="quarter" idx="2"/>
          </p:nvPr>
        </p:nvSpPr>
        <p:spPr>
          <a:xfrm>
            <a:off x="8845308" y="6469558"/>
            <a:ext cx="159829" cy="241102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12</a:t>
            </a:fld>
            <a:endParaRPr/>
          </a:p>
        </p:txBody>
      </p:sp>
      <p:pic>
        <p:nvPicPr>
          <p:cNvPr id="171" name="pasted-image.pdf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81204" y="1424226"/>
            <a:ext cx="8802943" cy="1446859"/>
          </a:xfrm>
          <a:prstGeom prst="rect">
            <a:avLst/>
          </a:prstGeom>
          <a:ln w="12700">
            <a:miter lim="400000"/>
          </a:ln>
        </p:spPr>
      </p:pic>
      <p:sp>
        <p:nvSpPr>
          <p:cNvPr id="172" name="Shape 172"/>
          <p:cNvSpPr/>
          <p:nvPr/>
        </p:nvSpPr>
        <p:spPr>
          <a:xfrm>
            <a:off x="3296519" y="914768"/>
            <a:ext cx="2944763" cy="4414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35717" tIns="35717" rIns="35717" bIns="35717" anchor="ctr">
            <a:spAutoFit/>
          </a:bodyPr>
          <a:lstStyle>
            <a:lvl1pPr>
              <a:defRPr sz="3200" b="1">
                <a:solidFill>
                  <a:srgbClr val="6998C6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rPr sz="2400" dirty="0">
                <a:solidFill>
                  <a:srgbClr val="0000FF"/>
                </a:solidFill>
              </a:rPr>
              <a:t>ALICE readout path</a:t>
            </a:r>
          </a:p>
        </p:txBody>
      </p:sp>
      <p:grpSp>
        <p:nvGrpSpPr>
          <p:cNvPr id="190" name="Group 190"/>
          <p:cNvGrpSpPr/>
          <p:nvPr/>
        </p:nvGrpSpPr>
        <p:grpSpPr>
          <a:xfrm>
            <a:off x="30129" y="3137745"/>
            <a:ext cx="9315914" cy="3304287"/>
            <a:chOff x="0" y="282"/>
            <a:chExt cx="13249297" cy="4699429"/>
          </a:xfrm>
        </p:grpSpPr>
        <p:pic>
          <p:nvPicPr>
            <p:cNvPr id="173" name="pasted-image.pdf"/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0" y="977455"/>
              <a:ext cx="12519740" cy="205775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174" name="Shape 174"/>
            <p:cNvSpPr/>
            <p:nvPr/>
          </p:nvSpPr>
          <p:spPr>
            <a:xfrm>
              <a:off x="1344226" y="282"/>
              <a:ext cx="9226027" cy="58363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>
                <a:defRPr sz="3200" b="1">
                  <a:solidFill>
                    <a:schemeClr val="accent5"/>
                  </a:solidFill>
                  <a:latin typeface="Helvetica"/>
                  <a:ea typeface="Helvetica"/>
                  <a:cs typeface="Helvetica"/>
                  <a:sym typeface="Helvetica"/>
                </a:defRPr>
              </a:lvl1pPr>
            </a:lstStyle>
            <a:p>
              <a:r>
                <a:rPr sz="2000" dirty="0">
                  <a:solidFill>
                    <a:srgbClr val="FF0000"/>
                  </a:solidFill>
                </a:rPr>
                <a:t>Plan B: sPHENIX readout path (held as contingency)</a:t>
              </a:r>
            </a:p>
          </p:txBody>
        </p:sp>
        <p:sp>
          <p:nvSpPr>
            <p:cNvPr id="175" name="Shape 175"/>
            <p:cNvSpPr/>
            <p:nvPr/>
          </p:nvSpPr>
          <p:spPr>
            <a:xfrm>
              <a:off x="7158313" y="1043101"/>
              <a:ext cx="2063927" cy="477851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>
              <a:lvl1pPr marL="57799" marR="57799" algn="l" defTabSz="647700">
                <a:lnSpc>
                  <a:spcPct val="110000"/>
                </a:lnSpc>
                <a:defRPr sz="2000" b="1">
                  <a:solidFill>
                    <a:schemeClr val="accent5"/>
                  </a:solidFill>
                  <a:uFill>
                    <a:solidFill>
                      <a:srgbClr val="002E7A"/>
                    </a:solidFill>
                  </a:uFill>
                  <a:latin typeface="Helvetica Neue"/>
                  <a:ea typeface="Helvetica Neue"/>
                  <a:cs typeface="Helvetica Neue"/>
                  <a:sym typeface="Helvetica Neue"/>
                </a:defRPr>
              </a:lvl1pPr>
            </a:lstStyle>
            <a:p>
              <a:r>
                <a:rPr sz="1400" dirty="0">
                  <a:solidFill>
                    <a:srgbClr val="FF0000"/>
                  </a:solidFill>
                </a:rPr>
                <a:t>MAPS FEM</a:t>
              </a:r>
            </a:p>
          </p:txBody>
        </p:sp>
        <p:sp>
          <p:nvSpPr>
            <p:cNvPr id="176" name="Shape 176"/>
            <p:cNvSpPr/>
            <p:nvPr/>
          </p:nvSpPr>
          <p:spPr>
            <a:xfrm>
              <a:off x="8808376" y="1808479"/>
              <a:ext cx="2063927" cy="395751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400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77" name="Shape 177"/>
            <p:cNvSpPr/>
            <p:nvPr/>
          </p:nvSpPr>
          <p:spPr>
            <a:xfrm>
              <a:off x="6787156" y="908003"/>
              <a:ext cx="2230506" cy="2095501"/>
            </a:xfrm>
            <a:prstGeom prst="roundRect">
              <a:avLst>
                <a:gd name="adj" fmla="val 24587"/>
              </a:avLst>
            </a:prstGeom>
            <a:noFill/>
            <a:ln w="63500" cap="flat">
              <a:solidFill>
                <a:srgbClr val="FF0000"/>
              </a:solidFill>
              <a:prstDash val="sysDot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marL="40638" marR="40638" defTabSz="455398">
                <a:lnSpc>
                  <a:spcPct val="142000"/>
                </a:lnSpc>
                <a:defRPr sz="3400">
                  <a:uFill>
                    <a:solidFill>
                      <a:srgbClr val="000000"/>
                    </a:solidFill>
                  </a:uFill>
                  <a:latin typeface="Times New Roman"/>
                  <a:ea typeface="Times New Roman"/>
                  <a:cs typeface="Times New Roman"/>
                  <a:sym typeface="Times New Roman"/>
                </a:defRPr>
              </a:pPr>
              <a:endParaRPr/>
            </a:p>
          </p:txBody>
        </p:sp>
        <p:sp>
          <p:nvSpPr>
            <p:cNvPr id="178" name="Shape 178"/>
            <p:cNvSpPr/>
            <p:nvPr/>
          </p:nvSpPr>
          <p:spPr>
            <a:xfrm>
              <a:off x="10696905" y="908003"/>
              <a:ext cx="1814051" cy="2095501"/>
            </a:xfrm>
            <a:prstGeom prst="roundRect">
              <a:avLst>
                <a:gd name="adj" fmla="val 28402"/>
              </a:avLst>
            </a:prstGeom>
            <a:noFill/>
            <a:ln w="63500" cap="flat">
              <a:solidFill>
                <a:srgbClr val="53585F"/>
              </a:solidFill>
              <a:prstDash val="sysDot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marL="40638" marR="40638" defTabSz="455398">
                <a:lnSpc>
                  <a:spcPct val="142000"/>
                </a:lnSpc>
                <a:defRPr sz="3400">
                  <a:uFill>
                    <a:solidFill>
                      <a:srgbClr val="000000"/>
                    </a:solidFill>
                  </a:uFill>
                  <a:latin typeface="Times New Roman"/>
                  <a:ea typeface="Times New Roman"/>
                  <a:cs typeface="Times New Roman"/>
                  <a:sym typeface="Times New Roman"/>
                </a:defRPr>
              </a:pPr>
              <a:endParaRPr/>
            </a:p>
          </p:txBody>
        </p:sp>
        <p:sp>
          <p:nvSpPr>
            <p:cNvPr id="180" name="Shape 180"/>
            <p:cNvSpPr/>
            <p:nvPr/>
          </p:nvSpPr>
          <p:spPr>
            <a:xfrm>
              <a:off x="10974564" y="3319002"/>
              <a:ext cx="2274733" cy="477851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>
              <a:lvl1pPr marL="57799" marR="57799" algn="l" defTabSz="647700">
                <a:lnSpc>
                  <a:spcPct val="110000"/>
                </a:lnSpc>
                <a:defRPr sz="2000" b="1">
                  <a:solidFill>
                    <a:srgbClr val="53585F"/>
                  </a:solidFill>
                  <a:uFill>
                    <a:solidFill>
                      <a:srgbClr val="002E7A"/>
                    </a:solidFill>
                  </a:uFill>
                  <a:latin typeface="Helvetica Neue"/>
                  <a:ea typeface="Helvetica Neue"/>
                  <a:cs typeface="Helvetica Neue"/>
                  <a:sym typeface="Helvetica Neue"/>
                </a:defRPr>
              </a:lvl1pPr>
            </a:lstStyle>
            <a:p>
              <a:r>
                <a:rPr sz="1400" dirty="0"/>
                <a:t>busy out</a:t>
              </a:r>
            </a:p>
          </p:txBody>
        </p:sp>
        <p:sp>
          <p:nvSpPr>
            <p:cNvPr id="181" name="Shape 181"/>
            <p:cNvSpPr/>
            <p:nvPr/>
          </p:nvSpPr>
          <p:spPr>
            <a:xfrm>
              <a:off x="10905871" y="1010069"/>
              <a:ext cx="1396118" cy="620113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>
              <a:lvl1pPr marL="57799" marR="57799" defTabSz="647700">
                <a:lnSpc>
                  <a:spcPct val="110000"/>
                </a:lnSpc>
                <a:defRPr sz="2000" b="1">
                  <a:solidFill>
                    <a:srgbClr val="53585F"/>
                  </a:solidFill>
                  <a:uFill>
                    <a:solidFill>
                      <a:srgbClr val="002E7A"/>
                    </a:solidFill>
                  </a:uFill>
                  <a:latin typeface="Helvetica Neue"/>
                  <a:ea typeface="Helvetica Neue"/>
                  <a:cs typeface="Helvetica Neue"/>
                  <a:sym typeface="Helvetica Neue"/>
                </a:defRPr>
              </a:lvl1pPr>
            </a:lstStyle>
            <a:p>
              <a:r>
                <a:t>DCM2</a:t>
              </a:r>
            </a:p>
          </p:txBody>
        </p:sp>
        <p:sp>
          <p:nvSpPr>
            <p:cNvPr id="182" name="Shape 182"/>
            <p:cNvSpPr/>
            <p:nvPr/>
          </p:nvSpPr>
          <p:spPr>
            <a:xfrm>
              <a:off x="11603930" y="2869380"/>
              <a:ext cx="1" cy="468035"/>
            </a:xfrm>
            <a:prstGeom prst="line">
              <a:avLst/>
            </a:prstGeom>
            <a:noFill/>
            <a:ln w="63500" cap="flat">
              <a:solidFill>
                <a:srgbClr val="53585F"/>
              </a:solidFill>
              <a:prstDash val="solid"/>
              <a:miter lim="400000"/>
              <a:tailEnd type="arrow" w="med" len="med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400"/>
              </a:pPr>
              <a:endParaRPr/>
            </a:p>
          </p:txBody>
        </p:sp>
        <p:sp>
          <p:nvSpPr>
            <p:cNvPr id="183" name="Shape 183"/>
            <p:cNvSpPr/>
            <p:nvPr/>
          </p:nvSpPr>
          <p:spPr>
            <a:xfrm>
              <a:off x="11790197" y="2585263"/>
              <a:ext cx="1066801" cy="1"/>
            </a:xfrm>
            <a:prstGeom prst="line">
              <a:avLst/>
            </a:prstGeom>
            <a:noFill/>
            <a:ln w="63500" cap="flat">
              <a:solidFill>
                <a:srgbClr val="53585F"/>
              </a:solidFill>
              <a:prstDash val="solid"/>
              <a:miter lim="400000"/>
              <a:tailEnd type="arrow" w="med" len="med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400"/>
              </a:pPr>
              <a:endParaRPr/>
            </a:p>
          </p:txBody>
        </p:sp>
        <p:sp>
          <p:nvSpPr>
            <p:cNvPr id="184" name="Shape 184"/>
            <p:cNvSpPr/>
            <p:nvPr/>
          </p:nvSpPr>
          <p:spPr>
            <a:xfrm>
              <a:off x="11695003" y="2064896"/>
              <a:ext cx="838976" cy="62011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 marL="57799" marR="57799" algn="l" defTabSz="647700">
                <a:lnSpc>
                  <a:spcPct val="110000"/>
                </a:lnSpc>
                <a:defRPr sz="2000" b="1">
                  <a:solidFill>
                    <a:srgbClr val="53585F"/>
                  </a:solidFill>
                  <a:uFill>
                    <a:solidFill>
                      <a:srgbClr val="002E7A"/>
                    </a:solidFill>
                  </a:uFill>
                  <a:latin typeface="Helvetica Neue"/>
                  <a:ea typeface="Helvetica Neue"/>
                  <a:cs typeface="Helvetica Neue"/>
                  <a:sym typeface="Helvetica Neue"/>
                </a:defRPr>
              </a:lvl1pPr>
            </a:lstStyle>
            <a:p>
              <a:r>
                <a:t>EvB</a:t>
              </a:r>
            </a:p>
          </p:txBody>
        </p:sp>
        <p:sp>
          <p:nvSpPr>
            <p:cNvPr id="185" name="Shape 185"/>
            <p:cNvSpPr/>
            <p:nvPr/>
          </p:nvSpPr>
          <p:spPr>
            <a:xfrm>
              <a:off x="10578350" y="3791730"/>
              <a:ext cx="2423694" cy="477851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>
              <a:lvl1pPr marL="57799" marR="57799" algn="l" defTabSz="647700">
                <a:lnSpc>
                  <a:spcPct val="110000"/>
                </a:lnSpc>
                <a:defRPr sz="2000" b="1" i="1">
                  <a:solidFill>
                    <a:srgbClr val="53585F"/>
                  </a:solidFill>
                  <a:uFill>
                    <a:solidFill>
                      <a:srgbClr val="002E7A"/>
                    </a:solidFill>
                  </a:uFill>
                  <a:latin typeface="Helvetica Neue"/>
                  <a:ea typeface="Helvetica Neue"/>
                  <a:cs typeface="Helvetica Neue"/>
                  <a:sym typeface="Helvetica Neue"/>
                </a:defRPr>
              </a:lvl1pPr>
            </a:lstStyle>
            <a:p>
              <a:r>
                <a:rPr sz="1400" dirty="0"/>
                <a:t>existing design</a:t>
              </a:r>
            </a:p>
          </p:txBody>
        </p:sp>
        <p:sp>
          <p:nvSpPr>
            <p:cNvPr id="186" name="Shape 186"/>
            <p:cNvSpPr/>
            <p:nvPr/>
          </p:nvSpPr>
          <p:spPr>
            <a:xfrm>
              <a:off x="10392083" y="3797462"/>
              <a:ext cx="2423694" cy="814900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>
              <a:lvl1pPr marL="57799" marR="57799" defTabSz="647700">
                <a:lnSpc>
                  <a:spcPct val="110000"/>
                </a:lnSpc>
                <a:defRPr sz="2000" b="1" i="1">
                  <a:solidFill>
                    <a:srgbClr val="53585F"/>
                  </a:solidFill>
                  <a:uFill>
                    <a:solidFill>
                      <a:srgbClr val="002E7A"/>
                    </a:solidFill>
                  </a:uFill>
                  <a:latin typeface="Helvetica Neue"/>
                  <a:ea typeface="Helvetica Neue"/>
                  <a:cs typeface="Helvetica Neue"/>
                  <a:sym typeface="Helvetica Neue"/>
                </a:defRPr>
              </a:lvl1pPr>
            </a:lstStyle>
            <a:p>
              <a:r>
                <a:rPr sz="1400" dirty="0"/>
                <a:t>existing sPHENIX design</a:t>
              </a:r>
            </a:p>
          </p:txBody>
        </p:sp>
        <p:sp>
          <p:nvSpPr>
            <p:cNvPr id="187" name="Shape 187"/>
            <p:cNvSpPr/>
            <p:nvPr/>
          </p:nvSpPr>
          <p:spPr>
            <a:xfrm>
              <a:off x="6106202" y="3404040"/>
              <a:ext cx="3592414" cy="1295671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/>
            <a:p>
              <a:pPr marL="40638" marR="40638" defTabSz="455398">
                <a:lnSpc>
                  <a:spcPct val="110000"/>
                </a:lnSpc>
                <a:defRPr sz="2000" b="1" i="1">
                  <a:solidFill>
                    <a:schemeClr val="accent5"/>
                  </a:solidFill>
                  <a:uFill>
                    <a:solidFill>
                      <a:srgbClr val="002E7A"/>
                    </a:solidFill>
                  </a:uFill>
                  <a:latin typeface="Helvetica Neue"/>
                  <a:ea typeface="Helvetica Neue"/>
                  <a:cs typeface="Helvetica Neue"/>
                  <a:sym typeface="Helvetica Neue"/>
                </a:defRPr>
              </a:pPr>
              <a:r>
                <a:rPr sz="1600" dirty="0">
                  <a:solidFill>
                    <a:srgbClr val="FF0000"/>
                  </a:solidFill>
                </a:rPr>
                <a:t>modified design, </a:t>
              </a:r>
            </a:p>
            <a:p>
              <a:pPr marL="40638" marR="40638" defTabSz="455398">
                <a:lnSpc>
                  <a:spcPct val="110000"/>
                </a:lnSpc>
                <a:defRPr sz="2000" b="1" i="1">
                  <a:solidFill>
                    <a:schemeClr val="accent5"/>
                  </a:solidFill>
                  <a:uFill>
                    <a:solidFill>
                      <a:srgbClr val="002E7A"/>
                    </a:solidFill>
                  </a:uFill>
                  <a:latin typeface="Helvetica Neue"/>
                  <a:ea typeface="Helvetica Neue"/>
                  <a:cs typeface="Helvetica Neue"/>
                  <a:sym typeface="Helvetica Neue"/>
                </a:defRPr>
              </a:pPr>
              <a:r>
                <a:rPr sz="1600" dirty="0">
                  <a:solidFill>
                    <a:srgbClr val="FF0000"/>
                  </a:solidFill>
                </a:rPr>
                <a:t>starting with ALICE boards</a:t>
              </a:r>
            </a:p>
          </p:txBody>
        </p:sp>
        <p:sp>
          <p:nvSpPr>
            <p:cNvPr id="188" name="Shape 188"/>
            <p:cNvSpPr/>
            <p:nvPr/>
          </p:nvSpPr>
          <p:spPr>
            <a:xfrm>
              <a:off x="1051122" y="2474689"/>
              <a:ext cx="2965562" cy="477851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>
              <a:lvl1pPr marL="57799" marR="57799" algn="l" defTabSz="647700">
                <a:lnSpc>
                  <a:spcPct val="110000"/>
                </a:lnSpc>
                <a:defRPr sz="2000" b="1" i="1">
                  <a:solidFill>
                    <a:srgbClr val="6998C7"/>
                  </a:solidFill>
                  <a:uFill>
                    <a:solidFill>
                      <a:srgbClr val="002E7A"/>
                    </a:solidFill>
                  </a:uFill>
                  <a:latin typeface="Helvetica Neue"/>
                  <a:ea typeface="Helvetica Neue"/>
                  <a:cs typeface="Helvetica Neue"/>
                  <a:sym typeface="Helvetica Neue"/>
                </a:defRPr>
              </a:lvl1pPr>
            </a:lstStyle>
            <a:p>
              <a:r>
                <a:rPr sz="1400" dirty="0"/>
                <a:t>existing ALICE design</a:t>
              </a:r>
            </a:p>
          </p:txBody>
        </p:sp>
        <p:sp>
          <p:nvSpPr>
            <p:cNvPr id="189" name="Shape 189"/>
            <p:cNvSpPr/>
            <p:nvPr/>
          </p:nvSpPr>
          <p:spPr>
            <a:xfrm>
              <a:off x="7276845" y="3100471"/>
              <a:ext cx="1396118" cy="477851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>
              <a:lvl1pPr marL="57799" marR="57799" algn="l" defTabSz="647700">
                <a:lnSpc>
                  <a:spcPct val="110000"/>
                </a:lnSpc>
                <a:defRPr sz="2000" b="1">
                  <a:solidFill>
                    <a:schemeClr val="accent5"/>
                  </a:solidFill>
                  <a:uFill>
                    <a:solidFill>
                      <a:srgbClr val="002E7A"/>
                    </a:solidFill>
                  </a:uFill>
                  <a:latin typeface="Helvetica Neue"/>
                  <a:ea typeface="Helvetica Neue"/>
                  <a:cs typeface="Helvetica Neue"/>
                  <a:sym typeface="Helvetica Neue"/>
                </a:defRPr>
              </a:lvl1pPr>
            </a:lstStyle>
            <a:p>
              <a:r>
                <a:rPr sz="1400" dirty="0">
                  <a:solidFill>
                    <a:srgbClr val="FF0000"/>
                  </a:solidFill>
                </a:rPr>
                <a:t>trigger in</a:t>
              </a:r>
            </a:p>
          </p:txBody>
        </p:sp>
      </p:grpSp>
      <p:grpSp>
        <p:nvGrpSpPr>
          <p:cNvPr id="193" name="Group 193"/>
          <p:cNvGrpSpPr/>
          <p:nvPr/>
        </p:nvGrpSpPr>
        <p:grpSpPr>
          <a:xfrm>
            <a:off x="7434376" y="623193"/>
            <a:ext cx="1385370" cy="1912318"/>
            <a:chOff x="0" y="22719"/>
            <a:chExt cx="1970303" cy="2719740"/>
          </a:xfrm>
        </p:grpSpPr>
        <p:sp>
          <p:nvSpPr>
            <p:cNvPr id="191" name="Shape 191"/>
            <p:cNvSpPr/>
            <p:nvPr/>
          </p:nvSpPr>
          <p:spPr>
            <a:xfrm>
              <a:off x="202968" y="1081139"/>
              <a:ext cx="1740960" cy="1661320"/>
            </a:xfrm>
            <a:prstGeom prst="roundRect">
              <a:avLst>
                <a:gd name="adj" fmla="val 24587"/>
              </a:avLst>
            </a:prstGeom>
            <a:noFill/>
            <a:ln w="63500" cap="flat">
              <a:solidFill>
                <a:srgbClr val="FF0000"/>
              </a:solidFill>
              <a:prstDash val="sysDot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marL="40638" marR="40638" defTabSz="455398">
                <a:lnSpc>
                  <a:spcPct val="142000"/>
                </a:lnSpc>
                <a:defRPr sz="3400">
                  <a:uFill>
                    <a:solidFill>
                      <a:srgbClr val="000000"/>
                    </a:solidFill>
                  </a:uFill>
                  <a:latin typeface="Times New Roman"/>
                  <a:ea typeface="Times New Roman"/>
                  <a:cs typeface="Times New Roman"/>
                  <a:sym typeface="Times New Roman"/>
                </a:defRPr>
              </a:pPr>
              <a:endParaRPr/>
            </a:p>
          </p:txBody>
        </p:sp>
        <p:sp>
          <p:nvSpPr>
            <p:cNvPr id="192" name="Shape 192"/>
            <p:cNvSpPr/>
            <p:nvPr/>
          </p:nvSpPr>
          <p:spPr>
            <a:xfrm>
              <a:off x="0" y="22719"/>
              <a:ext cx="1970303" cy="102136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/>
            <a:p>
              <a:pPr>
                <a:defRPr sz="3200" b="1">
                  <a:solidFill>
                    <a:schemeClr val="accent5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  <a:r>
                <a:rPr sz="2000" dirty="0">
                  <a:solidFill>
                    <a:srgbClr val="FF0000"/>
                  </a:solidFill>
                </a:rPr>
                <a:t>Plan A:</a:t>
              </a:r>
            </a:p>
            <a:p>
              <a:pPr>
                <a:defRPr sz="3200" b="1">
                  <a:solidFill>
                    <a:schemeClr val="accent5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  <a:r>
                <a:rPr sz="2000" dirty="0">
                  <a:solidFill>
                    <a:srgbClr val="FF0000"/>
                  </a:solidFill>
                </a:rPr>
                <a:t>reprogram</a:t>
              </a:r>
            </a:p>
          </p:txBody>
        </p:sp>
      </p:grpSp>
      <p:sp>
        <p:nvSpPr>
          <p:cNvPr id="27" name="Shape 179"/>
          <p:cNvSpPr/>
          <p:nvPr/>
        </p:nvSpPr>
        <p:spPr>
          <a:xfrm flipV="1">
            <a:off x="5586513" y="5123869"/>
            <a:ext cx="0" cy="307412"/>
          </a:xfrm>
          <a:prstGeom prst="line">
            <a:avLst/>
          </a:prstGeom>
          <a:noFill/>
          <a:ln w="31750" cap="flat">
            <a:solidFill>
              <a:srgbClr val="FF0000"/>
            </a:solidFill>
            <a:prstDash val="solid"/>
            <a:miter lim="400000"/>
            <a:tailEnd type="arrow" w="med" len="med"/>
          </a:ln>
          <a:effectLst/>
        </p:spPr>
        <p:txBody>
          <a:bodyPr wrap="square" lIns="50800" tIns="50800" rIns="50800" bIns="50800" numCol="1" anchor="ctr">
            <a:noAutofit/>
          </a:bodyPr>
          <a:lstStyle/>
          <a:p>
            <a:pPr>
              <a:defRPr sz="2400"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00341360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0" grpId="0" animBg="1" advAuto="0"/>
      <p:bldP spid="193" grpId="0" animBg="1" advAuto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916"/>
            <a:ext cx="8229600" cy="1143000"/>
          </a:xfrm>
        </p:spPr>
        <p:txBody>
          <a:bodyPr>
            <a:normAutofit/>
          </a:bodyPr>
          <a:lstStyle/>
          <a:p>
            <a:r>
              <a:rPr lang="en-US" sz="3600" dirty="0" smtClean="0"/>
              <a:t>For Today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80335"/>
            <a:ext cx="8229600" cy="4303321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Progress on </a:t>
            </a:r>
            <a:r>
              <a:rPr lang="en-US" dirty="0" err="1" smtClean="0"/>
              <a:t>MoU</a:t>
            </a:r>
            <a:endParaRPr lang="en-US" dirty="0" smtClean="0"/>
          </a:p>
          <a:p>
            <a:pPr lvl="1"/>
            <a:r>
              <a:rPr lang="en-US" dirty="0" smtClean="0"/>
              <a:t>LANL R&amp;D needs</a:t>
            </a:r>
          </a:p>
          <a:p>
            <a:pPr lvl="1"/>
            <a:r>
              <a:rPr lang="en-US" dirty="0" err="1" smtClean="0"/>
              <a:t>sPHENIX</a:t>
            </a:r>
            <a:r>
              <a:rPr lang="en-US" dirty="0" smtClean="0"/>
              <a:t> production </a:t>
            </a:r>
          </a:p>
          <a:p>
            <a:pPr marL="457200" lvl="1" indent="0">
              <a:buNone/>
            </a:pPr>
            <a:endParaRPr lang="en-US" dirty="0"/>
          </a:p>
          <a:p>
            <a:r>
              <a:rPr lang="en-US" dirty="0" smtClean="0"/>
              <a:t>Near </a:t>
            </a:r>
            <a:r>
              <a:rPr lang="en-US" dirty="0"/>
              <a:t>t</a:t>
            </a:r>
            <a:r>
              <a:rPr lang="en-US" dirty="0" smtClean="0"/>
              <a:t>erm plan</a:t>
            </a:r>
          </a:p>
          <a:p>
            <a:pPr lvl="1"/>
            <a:r>
              <a:rPr lang="en-US" dirty="0" smtClean="0"/>
              <a:t>Prepare for next C&amp;S review (~Nov./Dec.)</a:t>
            </a:r>
          </a:p>
          <a:p>
            <a:pPr lvl="1"/>
            <a:r>
              <a:rPr lang="en-US" dirty="0" smtClean="0"/>
              <a:t>Update resource plan and C&amp;S</a:t>
            </a:r>
          </a:p>
          <a:p>
            <a:pPr lvl="1"/>
            <a:r>
              <a:rPr lang="en-US" dirty="0" smtClean="0"/>
              <a:t>Establish collaboration for early R&amp;D work </a:t>
            </a:r>
          </a:p>
          <a:p>
            <a:pPr lvl="1"/>
            <a:r>
              <a:rPr lang="en-US" dirty="0" smtClean="0"/>
              <a:t>Start regular meetings (bi-weekly?) </a:t>
            </a:r>
          </a:p>
          <a:p>
            <a:pPr marL="914400" lvl="2" indent="0">
              <a:buNone/>
            </a:pPr>
            <a:endParaRPr lang="en-US" dirty="0" smtClean="0"/>
          </a:p>
          <a:p>
            <a:pPr lvl="2"/>
            <a:endParaRPr lang="en-US" dirty="0" smtClean="0"/>
          </a:p>
          <a:p>
            <a:pPr lvl="1"/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Ming Liu, sPHENIX Gengeral Meeting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AEDF53-AEE5-764F-8CFF-C0AB3AAC36DA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15218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3195"/>
            <a:ext cx="8229600" cy="1039556"/>
          </a:xfrm>
        </p:spPr>
        <p:txBody>
          <a:bodyPr>
            <a:normAutofit/>
          </a:bodyPr>
          <a:lstStyle/>
          <a:p>
            <a:r>
              <a:rPr lang="en-US" sz="2800" dirty="0" smtClean="0"/>
              <a:t>Summary of Meeting with ALICE/ITS Manager </a:t>
            </a:r>
            <a:br>
              <a:rPr lang="en-US" sz="2800" dirty="0" smtClean="0"/>
            </a:br>
            <a:r>
              <a:rPr lang="en-US" sz="2800" dirty="0" smtClean="0"/>
              <a:t>Dr. Luciano Musa, 09/12/2016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50276"/>
            <a:ext cx="8229600" cy="5206074"/>
          </a:xfrm>
        </p:spPr>
        <p:txBody>
          <a:bodyPr>
            <a:normAutofit fontScale="62500" lnSpcReduction="20000"/>
          </a:bodyPr>
          <a:lstStyle/>
          <a:p>
            <a:r>
              <a:rPr lang="en-US" dirty="0" smtClean="0"/>
              <a:t>A Skype Meeting ~1.5hr,  Luciano and Ming</a:t>
            </a:r>
          </a:p>
          <a:p>
            <a:pPr lvl="1"/>
            <a:r>
              <a:rPr lang="en-US" dirty="0" smtClean="0"/>
              <a:t>Very productive, discussed many technical details of </a:t>
            </a:r>
            <a:r>
              <a:rPr lang="en-US" dirty="0" err="1" smtClean="0"/>
              <a:t>MoU</a:t>
            </a:r>
            <a:endParaRPr lang="en-US" dirty="0" smtClean="0"/>
          </a:p>
          <a:p>
            <a:pPr lvl="1"/>
            <a:r>
              <a:rPr lang="en-US" dirty="0" smtClean="0"/>
              <a:t>Concluded with a to-do list and possible timeline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Updated current status</a:t>
            </a:r>
          </a:p>
          <a:p>
            <a:pPr lvl="1"/>
            <a:r>
              <a:rPr lang="en-US" dirty="0" smtClean="0"/>
              <a:t>LANL LDRD scope and plan</a:t>
            </a:r>
          </a:p>
          <a:p>
            <a:pPr lvl="1"/>
            <a:r>
              <a:rPr lang="en-US" dirty="0" err="1" smtClean="0"/>
              <a:t>sPHENIX</a:t>
            </a:r>
            <a:r>
              <a:rPr lang="en-US" dirty="0" smtClean="0"/>
              <a:t> MAPS proposal and recommendations from recent tracking review</a:t>
            </a:r>
          </a:p>
          <a:p>
            <a:pPr lvl="1"/>
            <a:r>
              <a:rPr lang="en-US" dirty="0" smtClean="0"/>
              <a:t>ALICE/ITS MAPS project progress status</a:t>
            </a:r>
          </a:p>
          <a:p>
            <a:pPr lvl="1"/>
            <a:endParaRPr lang="en-US" dirty="0" smtClean="0"/>
          </a:p>
          <a:p>
            <a:r>
              <a:rPr lang="en-US" dirty="0" err="1" smtClean="0"/>
              <a:t>MoU</a:t>
            </a:r>
            <a:r>
              <a:rPr lang="en-US" dirty="0" smtClean="0"/>
              <a:t> discussions</a:t>
            </a:r>
          </a:p>
          <a:p>
            <a:pPr lvl="1"/>
            <a:r>
              <a:rPr lang="en-US" dirty="0" smtClean="0"/>
              <a:t>LANL LDRD </a:t>
            </a:r>
            <a:r>
              <a:rPr lang="en-US" dirty="0" err="1" smtClean="0"/>
              <a:t>MoU</a:t>
            </a:r>
            <a:endParaRPr lang="en-US" dirty="0" smtClean="0"/>
          </a:p>
          <a:p>
            <a:pPr lvl="1"/>
            <a:r>
              <a:rPr lang="en-US" dirty="0" err="1" smtClean="0"/>
              <a:t>sPHENIX</a:t>
            </a:r>
            <a:r>
              <a:rPr lang="en-US" dirty="0" smtClean="0"/>
              <a:t> production </a:t>
            </a:r>
            <a:r>
              <a:rPr lang="en-US" dirty="0" err="1" smtClean="0"/>
              <a:t>MoU</a:t>
            </a:r>
            <a:endParaRPr lang="en-US" dirty="0" smtClean="0"/>
          </a:p>
          <a:p>
            <a:pPr lvl="1"/>
            <a:endParaRPr lang="en-US" dirty="0" smtClean="0"/>
          </a:p>
          <a:p>
            <a:r>
              <a:rPr lang="en-US" dirty="0" smtClean="0"/>
              <a:t>CERN and ALICE managements are fully aware of our intention to use MAPS for </a:t>
            </a:r>
            <a:r>
              <a:rPr lang="en-US" dirty="0" err="1" smtClean="0"/>
              <a:t>sPHENIX</a:t>
            </a:r>
            <a:r>
              <a:rPr lang="en-US" dirty="0" smtClean="0"/>
              <a:t> inner tracking</a:t>
            </a:r>
          </a:p>
          <a:p>
            <a:pPr lvl="1"/>
            <a:r>
              <a:rPr lang="en-US" dirty="0" smtClean="0"/>
              <a:t>ALICE spokespersons + ITS project management </a:t>
            </a:r>
          </a:p>
          <a:p>
            <a:pPr lvl="1"/>
            <a:r>
              <a:rPr lang="en-US" dirty="0" smtClean="0"/>
              <a:t>CERN Exp. Dept. Director of Research</a:t>
            </a:r>
          </a:p>
          <a:p>
            <a:pPr lvl="1"/>
            <a:r>
              <a:rPr lang="en-US" dirty="0" smtClean="0"/>
              <a:t>Work out a </a:t>
            </a:r>
            <a:r>
              <a:rPr lang="en-US" dirty="0" err="1" smtClean="0"/>
              <a:t>MoU</a:t>
            </a:r>
            <a:r>
              <a:rPr lang="en-US" dirty="0" smtClean="0"/>
              <a:t> between CERN</a:t>
            </a:r>
            <a:r>
              <a:rPr lang="en-US" dirty="0"/>
              <a:t> </a:t>
            </a:r>
            <a:r>
              <a:rPr lang="en-US" dirty="0" smtClean="0"/>
              <a:t>and BNL for </a:t>
            </a:r>
            <a:r>
              <a:rPr lang="en-US" dirty="0" err="1" smtClean="0"/>
              <a:t>sPHENIX</a:t>
            </a:r>
            <a:r>
              <a:rPr lang="en-US" dirty="0" smtClean="0"/>
              <a:t> project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Ming Liu, sPHENIX Gengeral Meeting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AEDF53-AEE5-764F-8CFF-C0AB3AAC36DA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99300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153"/>
            <a:ext cx="8229600" cy="958852"/>
          </a:xfrm>
        </p:spPr>
        <p:txBody>
          <a:bodyPr/>
          <a:lstStyle/>
          <a:p>
            <a:r>
              <a:rPr lang="en-US" dirty="0" smtClean="0"/>
              <a:t>LANL R&amp;D </a:t>
            </a:r>
            <a:r>
              <a:rPr lang="en-US" dirty="0" err="1" smtClean="0"/>
              <a:t>MoU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84005"/>
            <a:ext cx="8229600" cy="5617982"/>
          </a:xfrm>
        </p:spPr>
        <p:txBody>
          <a:bodyPr>
            <a:normAutofit fontScale="55000" lnSpcReduction="20000"/>
          </a:bodyPr>
          <a:lstStyle/>
          <a:p>
            <a:r>
              <a:rPr lang="en-US" dirty="0" smtClean="0"/>
              <a:t>Join ALICE/ITS project as associate members</a:t>
            </a:r>
          </a:p>
          <a:p>
            <a:pPr lvl="1"/>
            <a:r>
              <a:rPr lang="en-US" dirty="0" smtClean="0"/>
              <a:t>Work on ALICE/ITS project at CERN/ALICE and build up experience on MAPS technologies</a:t>
            </a:r>
          </a:p>
          <a:p>
            <a:pPr lvl="2"/>
            <a:r>
              <a:rPr lang="en-US" dirty="0" smtClean="0"/>
              <a:t>Assembly, operate and test MAPS/staves a</a:t>
            </a:r>
            <a:r>
              <a:rPr lang="en-US" dirty="0" smtClean="0"/>
              <a:t>t CERN</a:t>
            </a:r>
          </a:p>
          <a:p>
            <a:pPr lvl="2"/>
            <a:r>
              <a:rPr lang="en-US" dirty="0" smtClean="0"/>
              <a:t>At a level of ~1FTE for 6 months</a:t>
            </a:r>
            <a:r>
              <a:rPr lang="en-US" dirty="0" smtClean="0"/>
              <a:t>, 1/2017 – 7/2017</a:t>
            </a:r>
          </a:p>
          <a:p>
            <a:pPr lvl="1"/>
            <a:r>
              <a:rPr lang="en-US" dirty="0" smtClean="0"/>
              <a:t>R&amp;D for </a:t>
            </a:r>
            <a:r>
              <a:rPr lang="en-US" dirty="0" err="1" smtClean="0"/>
              <a:t>sPHENIX</a:t>
            </a:r>
            <a:r>
              <a:rPr lang="en-US" dirty="0" smtClean="0"/>
              <a:t> MAPS prototype detector</a:t>
            </a:r>
          </a:p>
          <a:p>
            <a:pPr lvl="2"/>
            <a:r>
              <a:rPr lang="en-US" dirty="0" smtClean="0"/>
              <a:t>Obtain ALICE/ITS prototype staves and readout system and test bench for R&amp;D</a:t>
            </a:r>
          </a:p>
          <a:p>
            <a:pPr lvl="2"/>
            <a:r>
              <a:rPr lang="en-US" dirty="0" smtClean="0"/>
              <a:t>CERN facilities and expertise</a:t>
            </a:r>
          </a:p>
          <a:p>
            <a:pPr lvl="2"/>
            <a:r>
              <a:rPr lang="en-US" dirty="0" smtClean="0"/>
              <a:t>Readout and mechanics</a:t>
            </a:r>
          </a:p>
          <a:p>
            <a:pPr lvl="2"/>
            <a:r>
              <a:rPr lang="en-US" dirty="0" smtClean="0"/>
              <a:t>Software    </a:t>
            </a:r>
          </a:p>
          <a:p>
            <a:pPr lvl="3"/>
            <a:endParaRPr lang="en-US" dirty="0" smtClean="0"/>
          </a:p>
          <a:p>
            <a:r>
              <a:rPr lang="en-US" dirty="0" smtClean="0"/>
              <a:t>Access/obtain needed technical design files for MAPS R&amp;D</a:t>
            </a:r>
          </a:p>
          <a:p>
            <a:pPr lvl="1"/>
            <a:r>
              <a:rPr lang="en-US" dirty="0" smtClean="0"/>
              <a:t>Intellectual </a:t>
            </a:r>
            <a:r>
              <a:rPr lang="en-US" dirty="0"/>
              <a:t>p</a:t>
            </a:r>
            <a:r>
              <a:rPr lang="en-US" dirty="0" smtClean="0"/>
              <a:t>roperty agreement on MAPS, TBD, likely not an issue (Luciano will follow up)  </a:t>
            </a:r>
          </a:p>
          <a:p>
            <a:pPr lvl="1"/>
            <a:r>
              <a:rPr lang="en-US" dirty="0" smtClean="0"/>
              <a:t>Allow us to reproduce readout electronics boards (RDO, CRU </a:t>
            </a:r>
            <a:r>
              <a:rPr lang="en-US" dirty="0" err="1" smtClean="0"/>
              <a:t>etc</a:t>
            </a:r>
            <a:r>
              <a:rPr lang="en-US" dirty="0" smtClean="0"/>
              <a:t>) in US if needed </a:t>
            </a:r>
          </a:p>
          <a:p>
            <a:pPr lvl="1"/>
            <a:r>
              <a:rPr lang="en-US" dirty="0" smtClean="0"/>
              <a:t>Modify mechanical structure as needed</a:t>
            </a:r>
          </a:p>
          <a:p>
            <a:pPr lvl="1"/>
            <a:endParaRPr lang="en-US" dirty="0" smtClean="0"/>
          </a:p>
          <a:p>
            <a:r>
              <a:rPr lang="en-US" dirty="0" smtClean="0">
                <a:solidFill>
                  <a:srgbClr val="FF0000"/>
                </a:solidFill>
              </a:rPr>
              <a:t>Action items:</a:t>
            </a:r>
          </a:p>
          <a:p>
            <a:pPr lvl="1"/>
            <a:r>
              <a:rPr lang="en-US" dirty="0" smtClean="0"/>
              <a:t>Ming/LANL will work with Luciano to write “Express of Interest” to join ALICE/ITS project as associate members (Luciano will send design drawings and sample letter etc.), ~2 weeks</a:t>
            </a:r>
          </a:p>
          <a:p>
            <a:pPr lvl="1"/>
            <a:r>
              <a:rPr lang="en-US" dirty="0" smtClean="0"/>
              <a:t>Luciano will present the request to the ALICE collaboration at next Alice Collaboration Meeting, early November 2016 </a:t>
            </a:r>
          </a:p>
          <a:p>
            <a:pPr lvl="1"/>
            <a:r>
              <a:rPr lang="en-US" dirty="0" err="1" smtClean="0"/>
              <a:t>Ming+LANL</a:t>
            </a:r>
            <a:r>
              <a:rPr lang="en-US" dirty="0" smtClean="0"/>
              <a:t> folks will visit CERN Labs and </a:t>
            </a:r>
            <a:r>
              <a:rPr lang="en-US" dirty="0" smtClean="0"/>
              <a:t>attend ALICE Week/Collaboration Meeting during the week of </a:t>
            </a:r>
            <a:r>
              <a:rPr lang="en-US" dirty="0" smtClean="0"/>
              <a:t>11/7-11, 2016, discuss collaboration plan etc.  </a:t>
            </a:r>
          </a:p>
          <a:p>
            <a:pPr lvl="1"/>
            <a:r>
              <a:rPr lang="en-US" dirty="0" smtClean="0"/>
              <a:t>Luciano/ALICE will provide technical documents and design files for LANL R&amp;D</a:t>
            </a:r>
          </a:p>
          <a:p>
            <a:pPr lvl="1"/>
            <a:r>
              <a:rPr lang="en-US" dirty="0" smtClean="0"/>
              <a:t>Luciano/ALICE will help to procure prototype </a:t>
            </a:r>
            <a:r>
              <a:rPr lang="en-US" dirty="0" err="1" smtClean="0"/>
              <a:t>detector+test</a:t>
            </a:r>
            <a:r>
              <a:rPr lang="en-US" dirty="0" smtClean="0"/>
              <a:t> bench etc. for LANL R&amp;D</a:t>
            </a:r>
          </a:p>
          <a:p>
            <a:pPr marL="0" indent="0">
              <a:buNone/>
            </a:pPr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Ming Liu, sPHENIX Gengeral Meeting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AEDF53-AEE5-764F-8CFF-C0AB3AAC36DA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95943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41362"/>
          </a:xfrm>
        </p:spPr>
        <p:txBody>
          <a:bodyPr>
            <a:normAutofit/>
          </a:bodyPr>
          <a:lstStyle/>
          <a:p>
            <a:r>
              <a:rPr lang="en-US" sz="2800" dirty="0" smtClean="0"/>
              <a:t>CERN-BNL </a:t>
            </a:r>
            <a:r>
              <a:rPr lang="en-US" sz="2800" dirty="0" err="1" smtClean="0"/>
              <a:t>MoU</a:t>
            </a:r>
            <a:r>
              <a:rPr lang="en-US" sz="2800" dirty="0" smtClean="0"/>
              <a:t> for </a:t>
            </a:r>
            <a:r>
              <a:rPr lang="en-US" sz="2800" dirty="0" err="1" smtClean="0"/>
              <a:t>sPHENIX</a:t>
            </a:r>
            <a:r>
              <a:rPr lang="en-US" sz="2800" dirty="0" smtClean="0"/>
              <a:t> Production 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23819"/>
            <a:ext cx="8229600" cy="5897656"/>
          </a:xfrm>
        </p:spPr>
        <p:txBody>
          <a:bodyPr>
            <a:normAutofit fontScale="47500" lnSpcReduction="20000"/>
          </a:bodyPr>
          <a:lstStyle/>
          <a:p>
            <a:r>
              <a:rPr lang="en-US" dirty="0" smtClean="0"/>
              <a:t>Defined the minimal scope of the project in the </a:t>
            </a:r>
            <a:r>
              <a:rPr lang="en-US" dirty="0" err="1" smtClean="0"/>
              <a:t>MoU</a:t>
            </a:r>
            <a:endParaRPr lang="en-US" dirty="0" smtClean="0"/>
          </a:p>
          <a:p>
            <a:pPr lvl="1"/>
            <a:r>
              <a:rPr lang="en-US" dirty="0" smtClean="0"/>
              <a:t>A 3-layer MAPS detector identical to ITS/IB</a:t>
            </a:r>
          </a:p>
          <a:p>
            <a:pPr lvl="2"/>
            <a:r>
              <a:rPr lang="en-US" dirty="0" smtClean="0"/>
              <a:t>48 staves + 40% spares = 68</a:t>
            </a:r>
          </a:p>
          <a:p>
            <a:pPr lvl="1"/>
            <a:r>
              <a:rPr lang="en-US" dirty="0" smtClean="0"/>
              <a:t>MAPS chips</a:t>
            </a:r>
          </a:p>
          <a:p>
            <a:pPr lvl="2"/>
            <a:r>
              <a:rPr lang="en-US" dirty="0" smtClean="0"/>
              <a:t>68 fully tested staves, 68x9=612 chips</a:t>
            </a:r>
          </a:p>
          <a:p>
            <a:pPr lvl="2"/>
            <a:r>
              <a:rPr lang="en-US" dirty="0" smtClean="0"/>
              <a:t>20% fully tested spare MAPS chips, 612x20% = 122 chips</a:t>
            </a:r>
          </a:p>
          <a:p>
            <a:pPr lvl="2"/>
            <a:r>
              <a:rPr lang="en-US" dirty="0" smtClean="0"/>
              <a:t>Total 734 MAPS chips </a:t>
            </a:r>
          </a:p>
          <a:p>
            <a:pPr lvl="1"/>
            <a:r>
              <a:rPr lang="en-US" dirty="0" smtClean="0"/>
              <a:t>Flexible PC boards (FPC) with connectors and cables </a:t>
            </a:r>
          </a:p>
          <a:p>
            <a:pPr lvl="2"/>
            <a:r>
              <a:rPr lang="en-US" dirty="0" smtClean="0"/>
              <a:t>One per stave, 68 of them</a:t>
            </a:r>
          </a:p>
          <a:p>
            <a:pPr lvl="2"/>
            <a:r>
              <a:rPr lang="en-US" dirty="0" smtClean="0"/>
              <a:t>Cables and connectors customized to meet CERN safety rules </a:t>
            </a:r>
          </a:p>
          <a:p>
            <a:pPr lvl="3"/>
            <a:r>
              <a:rPr lang="en-US" dirty="0" smtClean="0"/>
              <a:t>Luciano/CERN will send documents to confirm they also meet BNL safety standards</a:t>
            </a:r>
          </a:p>
          <a:p>
            <a:pPr lvl="1"/>
            <a:r>
              <a:rPr lang="en-US" dirty="0" smtClean="0"/>
              <a:t> Fully assembled and tested Staves</a:t>
            </a:r>
          </a:p>
          <a:p>
            <a:pPr lvl="2"/>
            <a:r>
              <a:rPr lang="en-US" dirty="0" smtClean="0"/>
              <a:t>Preparation and cleaning of MAPS, FPCs and frames etc.</a:t>
            </a:r>
          </a:p>
          <a:p>
            <a:pPr lvl="2"/>
            <a:r>
              <a:rPr lang="en-US" dirty="0" smtClean="0"/>
              <a:t>Alignment and gluing </a:t>
            </a:r>
          </a:p>
          <a:p>
            <a:pPr lvl="2"/>
            <a:r>
              <a:rPr lang="en-US" dirty="0" smtClean="0"/>
              <a:t>Wire bonding </a:t>
            </a:r>
          </a:p>
          <a:p>
            <a:pPr lvl="2"/>
            <a:r>
              <a:rPr lang="en-US" dirty="0" smtClean="0"/>
              <a:t>Assembly work mostly done by CERN techs</a:t>
            </a:r>
          </a:p>
          <a:p>
            <a:pPr lvl="2"/>
            <a:r>
              <a:rPr lang="en-US" dirty="0" smtClean="0"/>
              <a:t>Final testing mostly by </a:t>
            </a:r>
            <a:r>
              <a:rPr lang="en-US" dirty="0" err="1" smtClean="0"/>
              <a:t>sPHENIX</a:t>
            </a:r>
            <a:r>
              <a:rPr lang="en-US" dirty="0" smtClean="0"/>
              <a:t> students/postdocs/techs</a:t>
            </a:r>
          </a:p>
          <a:p>
            <a:pPr lvl="1"/>
            <a:r>
              <a:rPr lang="en-US" dirty="0" smtClean="0"/>
              <a:t>Mount staves on the ITS/IB space frame, ship fully tested space frame to BNL</a:t>
            </a:r>
          </a:p>
          <a:p>
            <a:pPr lvl="2"/>
            <a:r>
              <a:rPr lang="en-US" dirty="0"/>
              <a:t>S</a:t>
            </a:r>
            <a:r>
              <a:rPr lang="en-US" dirty="0" smtClean="0"/>
              <a:t>pace frames to mount staves</a:t>
            </a:r>
          </a:p>
          <a:p>
            <a:pPr lvl="2"/>
            <a:r>
              <a:rPr lang="en-US" dirty="0"/>
              <a:t>C</a:t>
            </a:r>
            <a:r>
              <a:rPr lang="en-US" dirty="0" smtClean="0"/>
              <a:t>old plates</a:t>
            </a:r>
          </a:p>
          <a:p>
            <a:pPr lvl="2"/>
            <a:r>
              <a:rPr lang="en-US" dirty="0" smtClean="0"/>
              <a:t>Electrical connectors etc.</a:t>
            </a:r>
          </a:p>
          <a:p>
            <a:pPr lvl="2"/>
            <a:r>
              <a:rPr lang="en-US" dirty="0" smtClean="0"/>
              <a:t>Mechanical tubes/connectors</a:t>
            </a:r>
          </a:p>
          <a:p>
            <a:pPr lvl="2"/>
            <a:r>
              <a:rPr lang="en-US" dirty="0" smtClean="0"/>
              <a:t>Metrology done at CERN</a:t>
            </a:r>
          </a:p>
          <a:p>
            <a:pPr lvl="1"/>
            <a:r>
              <a:rPr lang="en-US" dirty="0" smtClean="0"/>
              <a:t>Setup a construction DB for </a:t>
            </a:r>
            <a:r>
              <a:rPr lang="en-US" dirty="0" err="1" smtClean="0"/>
              <a:t>sPHENIX</a:t>
            </a:r>
            <a:r>
              <a:rPr lang="en-US" dirty="0" smtClean="0"/>
              <a:t> production </a:t>
            </a:r>
          </a:p>
          <a:p>
            <a:pPr lvl="2"/>
            <a:r>
              <a:rPr lang="en-US" dirty="0" smtClean="0"/>
              <a:t>Traveler documents </a:t>
            </a:r>
          </a:p>
          <a:p>
            <a:pPr marL="0" lvl="2" indent="0">
              <a:buNone/>
            </a:pPr>
            <a:endParaRPr lang="en-US" sz="3200" dirty="0" smtClean="0"/>
          </a:p>
          <a:p>
            <a:pPr marL="342900" lvl="2" indent="-342900"/>
            <a:r>
              <a:rPr lang="en-US" sz="3200" dirty="0" smtClean="0"/>
              <a:t>All produced at CERN by ALICE ITS production lines</a:t>
            </a:r>
          </a:p>
          <a:p>
            <a:pPr marL="800100" lvl="3" indent="-342900"/>
            <a:r>
              <a:rPr lang="en-US" dirty="0" smtClean="0"/>
              <a:t>CERN technicians and facilities </a:t>
            </a:r>
          </a:p>
          <a:p>
            <a:pPr marL="800100" lvl="3" indent="-342900"/>
            <a:r>
              <a:rPr lang="en-US" dirty="0" smtClean="0"/>
              <a:t>With help </a:t>
            </a:r>
            <a:r>
              <a:rPr lang="en-US" dirty="0" err="1" smtClean="0"/>
              <a:t>frpm</a:t>
            </a:r>
            <a:r>
              <a:rPr lang="en-US" dirty="0" smtClean="0"/>
              <a:t> </a:t>
            </a:r>
            <a:r>
              <a:rPr lang="en-US" dirty="0" err="1" smtClean="0"/>
              <a:t>sPHENIX</a:t>
            </a:r>
            <a:r>
              <a:rPr lang="en-US" dirty="0" smtClean="0"/>
              <a:t> </a:t>
            </a:r>
            <a:r>
              <a:rPr lang="en-US" dirty="0" smtClean="0"/>
              <a:t>students/postdoc + some Techs</a:t>
            </a:r>
            <a:endParaRPr lang="en-US" dirty="0" smtClean="0"/>
          </a:p>
          <a:p>
            <a:pPr lvl="2"/>
            <a:endParaRPr lang="en-US" dirty="0" smtClean="0"/>
          </a:p>
          <a:p>
            <a:pPr lvl="1"/>
            <a:endParaRPr lang="en-US" dirty="0" smtClean="0"/>
          </a:p>
          <a:p>
            <a:pPr lvl="2"/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Ming Liu, sPHENIX Gengeral Meeting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AEDF53-AEE5-764F-8CFF-C0AB3AAC36DA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81686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01444"/>
            <a:ext cx="8229600" cy="841501"/>
          </a:xfrm>
        </p:spPr>
        <p:txBody>
          <a:bodyPr>
            <a:normAutofit/>
          </a:bodyPr>
          <a:lstStyle/>
          <a:p>
            <a:r>
              <a:rPr lang="en-US" sz="2800" dirty="0" smtClean="0"/>
              <a:t>CERN-BNL </a:t>
            </a:r>
            <a:r>
              <a:rPr lang="en-US" sz="2800" dirty="0" err="1" smtClean="0"/>
              <a:t>MoU</a:t>
            </a:r>
            <a:r>
              <a:rPr lang="en-US" sz="2800" dirty="0" smtClean="0"/>
              <a:t> for </a:t>
            </a:r>
            <a:r>
              <a:rPr lang="en-US" sz="2800" dirty="0" err="1" smtClean="0"/>
              <a:t>sPHENIX</a:t>
            </a:r>
            <a:r>
              <a:rPr lang="en-US" sz="2800" dirty="0" smtClean="0"/>
              <a:t> Production (cont.)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8556" y="952858"/>
            <a:ext cx="5152113" cy="5624580"/>
          </a:xfrm>
        </p:spPr>
        <p:txBody>
          <a:bodyPr>
            <a:normAutofit fontScale="62500" lnSpcReduction="20000"/>
          </a:bodyPr>
          <a:lstStyle/>
          <a:p>
            <a:r>
              <a:rPr lang="en-US" dirty="0" err="1" smtClean="0"/>
              <a:t>sPHENIX</a:t>
            </a:r>
            <a:r>
              <a:rPr lang="en-US" dirty="0" smtClean="0"/>
              <a:t> Beam pipe and ITS/IB End Wheels 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Default plan is to use the same End Wheels for </a:t>
            </a:r>
            <a:r>
              <a:rPr lang="en-US" dirty="0" err="1" smtClean="0">
                <a:solidFill>
                  <a:srgbClr val="FF0000"/>
                </a:solidFill>
              </a:rPr>
              <a:t>sPHENIX</a:t>
            </a:r>
            <a:r>
              <a:rPr lang="en-US" dirty="0" smtClean="0">
                <a:solidFill>
                  <a:srgbClr val="FF0000"/>
                </a:solidFill>
              </a:rPr>
              <a:t> MAPS tracker</a:t>
            </a:r>
          </a:p>
          <a:p>
            <a:pPr lvl="2"/>
            <a:r>
              <a:rPr lang="en-US" dirty="0" smtClean="0">
                <a:solidFill>
                  <a:srgbClr val="FF0000"/>
                </a:solidFill>
              </a:rPr>
              <a:t>CERN will produce them for </a:t>
            </a:r>
            <a:r>
              <a:rPr lang="en-US" dirty="0" err="1" smtClean="0">
                <a:solidFill>
                  <a:srgbClr val="FF0000"/>
                </a:solidFill>
              </a:rPr>
              <a:t>sPHENIX</a:t>
            </a:r>
            <a:endParaRPr lang="en-US" dirty="0" smtClean="0">
              <a:solidFill>
                <a:srgbClr val="FF0000"/>
              </a:solidFill>
            </a:endParaRPr>
          </a:p>
          <a:p>
            <a:pPr lvl="1"/>
            <a:r>
              <a:rPr lang="en-US" dirty="0" smtClean="0"/>
              <a:t>If needed, CERN engineer can also adjust the current MAPS/IB design to increase the inner radius a bit to fit the </a:t>
            </a:r>
            <a:r>
              <a:rPr lang="en-US" dirty="0" err="1" smtClean="0"/>
              <a:t>sPHENIX</a:t>
            </a:r>
            <a:r>
              <a:rPr lang="en-US" dirty="0" smtClean="0"/>
              <a:t> beam pipe, while keeping the full azimuthal coverage.</a:t>
            </a:r>
          </a:p>
          <a:p>
            <a:pPr lvl="2"/>
            <a:r>
              <a:rPr lang="en-US" dirty="0" smtClean="0"/>
              <a:t>But this also requires redesign of the End Wheels.</a:t>
            </a:r>
          </a:p>
          <a:p>
            <a:pPr lvl="2"/>
            <a:endParaRPr lang="en-US" dirty="0" smtClean="0"/>
          </a:p>
          <a:p>
            <a:r>
              <a:rPr lang="en-US" dirty="0" smtClean="0"/>
              <a:t>Service End Wheels</a:t>
            </a:r>
          </a:p>
          <a:p>
            <a:pPr lvl="1"/>
            <a:r>
              <a:rPr lang="en-US" dirty="0" err="1" smtClean="0"/>
              <a:t>sPHENIX</a:t>
            </a:r>
            <a:r>
              <a:rPr lang="en-US" dirty="0" smtClean="0"/>
              <a:t> likely needs to modify/redesign it, not in the </a:t>
            </a:r>
            <a:r>
              <a:rPr lang="en-US" dirty="0" err="1" smtClean="0"/>
              <a:t>MoU</a:t>
            </a:r>
            <a:r>
              <a:rPr lang="en-US" dirty="0" smtClean="0"/>
              <a:t> CERN procurement  </a:t>
            </a:r>
          </a:p>
          <a:p>
            <a:pPr marL="1371600" lvl="3" indent="0">
              <a:buNone/>
            </a:pPr>
            <a:endParaRPr lang="en-US" dirty="0" smtClean="0"/>
          </a:p>
          <a:p>
            <a:r>
              <a:rPr lang="en-US" dirty="0" smtClean="0"/>
              <a:t>5m long SAMTEC cables</a:t>
            </a:r>
          </a:p>
          <a:p>
            <a:pPr lvl="1"/>
            <a:r>
              <a:rPr lang="en-US" dirty="0" smtClean="0"/>
              <a:t>Modified by SAMTEC to meet ALICE/CERN safety requirements; CERN provides document to help </a:t>
            </a:r>
            <a:r>
              <a:rPr lang="en-US" dirty="0" err="1" smtClean="0"/>
              <a:t>sPHENIX’s</a:t>
            </a:r>
            <a:r>
              <a:rPr lang="en-US" dirty="0" smtClean="0"/>
              <a:t> procurement </a:t>
            </a:r>
          </a:p>
          <a:p>
            <a:pPr lvl="2"/>
            <a:r>
              <a:rPr lang="en-US" dirty="0" smtClean="0"/>
              <a:t>5m length is close to the limit for 1.2Gb/s signal; ALPIDE-4 can drive longer distance at lower speed ~600Mb/s.  </a:t>
            </a:r>
          </a:p>
          <a:p>
            <a:pPr lvl="2"/>
            <a:r>
              <a:rPr lang="en-US" dirty="0" smtClean="0"/>
              <a:t>600Mb/s already sufficient for ALICE (by x2)</a:t>
            </a:r>
          </a:p>
          <a:p>
            <a:pPr lvl="2"/>
            <a:endParaRPr lang="en-US" dirty="0" smtClean="0"/>
          </a:p>
        </p:txBody>
      </p:sp>
      <p:grpSp>
        <p:nvGrpSpPr>
          <p:cNvPr id="4" name="Group 3"/>
          <p:cNvGrpSpPr/>
          <p:nvPr/>
        </p:nvGrpSpPr>
        <p:grpSpPr>
          <a:xfrm>
            <a:off x="5320669" y="1735160"/>
            <a:ext cx="3823331" cy="3355625"/>
            <a:chOff x="190500" y="976780"/>
            <a:chExt cx="8953501" cy="5448227"/>
          </a:xfrm>
        </p:grpSpPr>
        <p:pic>
          <p:nvPicPr>
            <p:cNvPr id="5" name="Picture 4" descr="IB- staves + end wheels + panels + Be-beampipe + ITNN + TPC ver2.pdf"/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90500" y="976780"/>
              <a:ext cx="8313882" cy="5379570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b="-26"/>
            <a:stretch/>
          </p:blipFill>
          <p:spPr>
            <a:xfrm>
              <a:off x="4370699" y="4006857"/>
              <a:ext cx="4773302" cy="2418150"/>
            </a:xfrm>
            <a:prstGeom prst="rect">
              <a:avLst/>
            </a:prstGeom>
          </p:spPr>
        </p:pic>
      </p:grp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Ming Liu, sPHENIX Gengeral Meeting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AEDF53-AEE5-764F-8CFF-C0AB3AAC36DA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80061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4452"/>
            <a:ext cx="8229600" cy="84667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CERN-BNL </a:t>
            </a:r>
            <a:r>
              <a:rPr lang="en-US" sz="2800" dirty="0" err="1" smtClean="0"/>
              <a:t>MoU</a:t>
            </a:r>
            <a:r>
              <a:rPr lang="en-US" sz="2800" dirty="0" smtClean="0"/>
              <a:t> for </a:t>
            </a:r>
            <a:r>
              <a:rPr lang="en-US" sz="2800" dirty="0" err="1" smtClean="0"/>
              <a:t>sPHENIX</a:t>
            </a:r>
            <a:r>
              <a:rPr lang="en-US" sz="2800" dirty="0" smtClean="0"/>
              <a:t> Production (cont.)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61121"/>
            <a:ext cx="8229600" cy="5606539"/>
          </a:xfrm>
        </p:spPr>
        <p:txBody>
          <a:bodyPr>
            <a:normAutofit fontScale="55000" lnSpcReduction="20000"/>
          </a:bodyPr>
          <a:lstStyle/>
          <a:p>
            <a:r>
              <a:rPr lang="en-US" dirty="0" smtClean="0"/>
              <a:t>Readout Electronics</a:t>
            </a:r>
          </a:p>
          <a:p>
            <a:pPr lvl="1"/>
            <a:r>
              <a:rPr lang="en-US" dirty="0" smtClean="0"/>
              <a:t>RDO boards </a:t>
            </a:r>
          </a:p>
          <a:p>
            <a:pPr lvl="2"/>
            <a:r>
              <a:rPr lang="en-US" dirty="0" smtClean="0"/>
              <a:t>One per stave, 48 + 20% spare = 58 total </a:t>
            </a:r>
          </a:p>
          <a:p>
            <a:pPr lvl="2"/>
            <a:r>
              <a:rPr lang="en-US" dirty="0" smtClean="0"/>
              <a:t>CERN produce and test them all</a:t>
            </a:r>
          </a:p>
          <a:p>
            <a:pPr lvl="3"/>
            <a:r>
              <a:rPr lang="en-US" dirty="0" smtClean="0"/>
              <a:t>some special parts produced at CERN only</a:t>
            </a:r>
          </a:p>
          <a:p>
            <a:pPr lvl="1"/>
            <a:r>
              <a:rPr lang="en-US" dirty="0" smtClean="0"/>
              <a:t>CRU</a:t>
            </a:r>
          </a:p>
          <a:p>
            <a:pPr lvl="2"/>
            <a:r>
              <a:rPr lang="en-US" dirty="0" smtClean="0"/>
              <a:t>NOT in the </a:t>
            </a:r>
            <a:r>
              <a:rPr lang="en-US" dirty="0" err="1" smtClean="0"/>
              <a:t>MoU</a:t>
            </a:r>
            <a:r>
              <a:rPr lang="en-US" dirty="0" smtClean="0"/>
              <a:t>, could be added later if needed.</a:t>
            </a:r>
          </a:p>
          <a:p>
            <a:pPr lvl="2"/>
            <a:r>
              <a:rPr lang="en-US" dirty="0" smtClean="0"/>
              <a:t>One for every 2 staves, 48/2 + 20% = 29</a:t>
            </a:r>
          </a:p>
          <a:p>
            <a:pPr lvl="2"/>
            <a:r>
              <a:rPr lang="en-US" dirty="0" smtClean="0"/>
              <a:t>Reproduce with design files in US possible</a:t>
            </a:r>
          </a:p>
          <a:p>
            <a:pPr lvl="2"/>
            <a:endParaRPr lang="en-US" dirty="0" smtClean="0"/>
          </a:p>
          <a:p>
            <a:r>
              <a:rPr lang="en-US" dirty="0" smtClean="0">
                <a:solidFill>
                  <a:srgbClr val="FF0000"/>
                </a:solidFill>
              </a:rPr>
              <a:t>Action items</a:t>
            </a:r>
          </a:p>
          <a:p>
            <a:pPr lvl="1"/>
            <a:r>
              <a:rPr lang="en-US" dirty="0" smtClean="0"/>
              <a:t>Luciano/ALICE will produce preliminary cost estimate and production schedule</a:t>
            </a:r>
          </a:p>
          <a:p>
            <a:pPr lvl="1"/>
            <a:r>
              <a:rPr lang="en-US" dirty="0" smtClean="0"/>
              <a:t>Early R&amp;D on readout integration, the need of CRU </a:t>
            </a:r>
            <a:r>
              <a:rPr lang="en-US" dirty="0" smtClean="0"/>
              <a:t>or not</a:t>
            </a:r>
            <a:r>
              <a:rPr lang="en-US" dirty="0"/>
              <a:t>.</a:t>
            </a:r>
            <a:r>
              <a:rPr lang="en-US" dirty="0" smtClean="0"/>
              <a:t> </a:t>
            </a:r>
          </a:p>
          <a:p>
            <a:pPr lvl="1"/>
            <a:r>
              <a:rPr lang="en-US" dirty="0" smtClean="0"/>
              <a:t>Early </a:t>
            </a:r>
            <a:r>
              <a:rPr lang="en-US" dirty="0" err="1" smtClean="0"/>
              <a:t>sPHENIX</a:t>
            </a:r>
            <a:r>
              <a:rPr lang="en-US" dirty="0" smtClean="0"/>
              <a:t> R&amp;D to determine the maximum length of </a:t>
            </a:r>
            <a:r>
              <a:rPr lang="en-US" dirty="0" err="1" smtClean="0"/>
              <a:t>SAMTec</a:t>
            </a:r>
            <a:r>
              <a:rPr lang="en-US" dirty="0" smtClean="0"/>
              <a:t> cable needed for </a:t>
            </a:r>
            <a:r>
              <a:rPr lang="en-US" dirty="0" err="1" smtClean="0"/>
              <a:t>sPEHINX</a:t>
            </a:r>
            <a:endParaRPr lang="en-US" dirty="0" smtClean="0"/>
          </a:p>
          <a:p>
            <a:pPr lvl="1"/>
            <a:r>
              <a:rPr lang="en-US" dirty="0" smtClean="0"/>
              <a:t>Early </a:t>
            </a:r>
            <a:r>
              <a:rPr lang="en-US" dirty="0" err="1" smtClean="0"/>
              <a:t>sPHENIX</a:t>
            </a:r>
            <a:r>
              <a:rPr lang="en-US" dirty="0" smtClean="0"/>
              <a:t> mechanical integration design to determine the scope of mechanical system work</a:t>
            </a:r>
          </a:p>
          <a:p>
            <a:pPr lvl="1"/>
            <a:r>
              <a:rPr lang="en-US" dirty="0" smtClean="0"/>
              <a:t>Try to have a draft by Oct. 15, 2016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Scope of </a:t>
            </a:r>
            <a:r>
              <a:rPr lang="en-US" dirty="0" err="1" smtClean="0"/>
              <a:t>MoU</a:t>
            </a:r>
            <a:endParaRPr lang="en-US" dirty="0" smtClean="0"/>
          </a:p>
          <a:p>
            <a:pPr lvl="1"/>
            <a:r>
              <a:rPr lang="en-US" dirty="0" smtClean="0"/>
              <a:t>Scientific collaboration </a:t>
            </a:r>
            <a:endParaRPr lang="en-US" dirty="0" smtClean="0"/>
          </a:p>
          <a:p>
            <a:pPr lvl="1"/>
            <a:r>
              <a:rPr lang="en-US" dirty="0" smtClean="0"/>
              <a:t>Preliminary cost and schedule estimate </a:t>
            </a:r>
          </a:p>
          <a:p>
            <a:pPr lvl="1"/>
            <a:endParaRPr lang="en-US" dirty="0" smtClean="0"/>
          </a:p>
          <a:p>
            <a:pPr lvl="2"/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Ming Liu, sPHENIX Gengeral Meeting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AEDF53-AEE5-764F-8CFF-C0AB3AAC36DA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019116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"/>
            <a:ext cx="8229600" cy="84667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Near Term Plan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46702"/>
            <a:ext cx="8229600" cy="5798803"/>
          </a:xfrm>
        </p:spPr>
        <p:txBody>
          <a:bodyPr>
            <a:normAutofit fontScale="47500" lnSpcReduction="20000"/>
          </a:bodyPr>
          <a:lstStyle/>
          <a:p>
            <a:r>
              <a:rPr lang="en-US" dirty="0" smtClean="0"/>
              <a:t>A draft </a:t>
            </a:r>
            <a:r>
              <a:rPr lang="en-US" dirty="0" err="1" smtClean="0"/>
              <a:t>MoU</a:t>
            </a:r>
            <a:r>
              <a:rPr lang="en-US" dirty="0" smtClean="0"/>
              <a:t> by mid of October</a:t>
            </a:r>
          </a:p>
          <a:p>
            <a:endParaRPr lang="en-US" dirty="0" smtClean="0"/>
          </a:p>
          <a:p>
            <a:r>
              <a:rPr lang="en-US" dirty="0" smtClean="0"/>
              <a:t>LANL R&amp;D starts Oct. 3, 2016</a:t>
            </a:r>
          </a:p>
          <a:p>
            <a:pPr lvl="1"/>
            <a:r>
              <a:rPr lang="en-US" dirty="0" smtClean="0"/>
              <a:t>Setup test bench etc. 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Prepare for next </a:t>
            </a:r>
            <a:r>
              <a:rPr lang="en-US" dirty="0" err="1" smtClean="0"/>
              <a:t>sPHENIX</a:t>
            </a:r>
            <a:r>
              <a:rPr lang="en-US" dirty="0" smtClean="0"/>
              <a:t> C&amp;S review</a:t>
            </a:r>
          </a:p>
          <a:p>
            <a:pPr lvl="1"/>
            <a:r>
              <a:rPr lang="en-US" dirty="0" smtClean="0"/>
              <a:t>Implement recent review recommendations</a:t>
            </a:r>
          </a:p>
          <a:p>
            <a:pPr lvl="1"/>
            <a:r>
              <a:rPr lang="en-US" smtClean="0"/>
              <a:t>Funding approach, </a:t>
            </a:r>
            <a:r>
              <a:rPr lang="en-US" dirty="0" smtClean="0"/>
              <a:t>CD-1/3a, </a:t>
            </a:r>
            <a:r>
              <a:rPr lang="en-US" dirty="0" err="1" smtClean="0"/>
              <a:t>MoU</a:t>
            </a:r>
            <a:r>
              <a:rPr lang="en-US" dirty="0" smtClean="0"/>
              <a:t> </a:t>
            </a:r>
            <a:r>
              <a:rPr lang="en-US" dirty="0" err="1" smtClean="0"/>
              <a:t>etc</a:t>
            </a:r>
            <a:endParaRPr lang="en-US" dirty="0" smtClean="0"/>
          </a:p>
          <a:p>
            <a:pPr lvl="1"/>
            <a:endParaRPr lang="en-US" dirty="0" smtClean="0"/>
          </a:p>
          <a:p>
            <a:r>
              <a:rPr lang="en-US" dirty="0" smtClean="0"/>
              <a:t>Update resource plan and C&amp;S</a:t>
            </a:r>
          </a:p>
          <a:p>
            <a:pPr lvl="1"/>
            <a:r>
              <a:rPr lang="en-US" dirty="0"/>
              <a:t>I</a:t>
            </a:r>
            <a:r>
              <a:rPr lang="en-US" dirty="0" smtClean="0"/>
              <a:t>dentify resources for major tasks</a:t>
            </a:r>
          </a:p>
          <a:p>
            <a:pPr lvl="2"/>
            <a:r>
              <a:rPr lang="en-US" dirty="0" smtClean="0"/>
              <a:t>MIT, LBNL?, UT-Austin and other institutions 	</a:t>
            </a:r>
          </a:p>
          <a:p>
            <a:pPr lvl="1"/>
            <a:r>
              <a:rPr lang="en-US" dirty="0"/>
              <a:t>P</a:t>
            </a:r>
            <a:r>
              <a:rPr lang="en-US" dirty="0" smtClean="0"/>
              <a:t>roject FTE profile, students and postdocs contributions </a:t>
            </a:r>
            <a:r>
              <a:rPr lang="en-US" dirty="0" err="1" smtClean="0"/>
              <a:t>etc</a:t>
            </a:r>
            <a:endParaRPr lang="en-US" dirty="0" smtClean="0"/>
          </a:p>
          <a:p>
            <a:pPr lvl="1"/>
            <a:endParaRPr lang="en-US" dirty="0" smtClean="0"/>
          </a:p>
          <a:p>
            <a:r>
              <a:rPr lang="en-US" dirty="0" smtClean="0"/>
              <a:t>Establish collaboration for early R&amp;D work </a:t>
            </a:r>
          </a:p>
          <a:p>
            <a:pPr lvl="1"/>
            <a:r>
              <a:rPr lang="en-US" dirty="0" smtClean="0"/>
              <a:t>Visit MIT Bate lab in late October </a:t>
            </a:r>
          </a:p>
          <a:p>
            <a:pPr lvl="2"/>
            <a:r>
              <a:rPr lang="en-US" dirty="0" smtClean="0"/>
              <a:t>mechanical system </a:t>
            </a:r>
          </a:p>
          <a:p>
            <a:pPr lvl="1"/>
            <a:r>
              <a:rPr lang="en-US" dirty="0" smtClean="0"/>
              <a:t>Visit CERN ALICE/ITS Labs in Nov., </a:t>
            </a:r>
          </a:p>
          <a:p>
            <a:pPr lvl="2"/>
            <a:r>
              <a:rPr lang="en-US" dirty="0" smtClean="0"/>
              <a:t>Join ITS project, train new people  </a:t>
            </a:r>
          </a:p>
          <a:p>
            <a:pPr lvl="2"/>
            <a:r>
              <a:rPr lang="en-US" dirty="0" smtClean="0"/>
              <a:t>MAPS readout and test</a:t>
            </a:r>
          </a:p>
          <a:p>
            <a:pPr lvl="1"/>
            <a:r>
              <a:rPr lang="en-US" dirty="0" smtClean="0"/>
              <a:t>Visit LBNL, UT-Austin and other institutions?</a:t>
            </a:r>
          </a:p>
          <a:p>
            <a:pPr lvl="2"/>
            <a:r>
              <a:rPr lang="en-US" dirty="0" smtClean="0"/>
              <a:t>Joint</a:t>
            </a:r>
            <a:r>
              <a:rPr lang="en-US" dirty="0" smtClean="0"/>
              <a:t> R&amp;D for LANL LDRD and </a:t>
            </a:r>
            <a:r>
              <a:rPr lang="en-US" dirty="0" err="1" smtClean="0"/>
              <a:t>sPHENIX</a:t>
            </a:r>
            <a:r>
              <a:rPr lang="en-US" dirty="0" smtClean="0"/>
              <a:t> </a:t>
            </a:r>
          </a:p>
          <a:p>
            <a:pPr lvl="1"/>
            <a:r>
              <a:rPr lang="en-US" dirty="0" smtClean="0"/>
              <a:t>Meet people, visit facilities, match resources to tasks</a:t>
            </a:r>
          </a:p>
          <a:p>
            <a:pPr marL="457200" lvl="1" indent="0">
              <a:buNone/>
            </a:pPr>
            <a:endParaRPr lang="en-US" dirty="0" smtClean="0"/>
          </a:p>
          <a:p>
            <a:r>
              <a:rPr lang="en-US" dirty="0" smtClean="0"/>
              <a:t>Hold r</a:t>
            </a:r>
            <a:r>
              <a:rPr lang="en-US" dirty="0" smtClean="0"/>
              <a:t>egular meetings (bi-weekly?)</a:t>
            </a:r>
          </a:p>
          <a:p>
            <a:pPr lvl="1"/>
            <a:r>
              <a:rPr lang="en-US" dirty="0" smtClean="0"/>
              <a:t>discuss progress, issues and needs etc. </a:t>
            </a:r>
          </a:p>
          <a:p>
            <a:pPr lvl="2"/>
            <a:endParaRPr lang="en-US" dirty="0" smtClean="0"/>
          </a:p>
          <a:p>
            <a:pPr lvl="2"/>
            <a:endParaRPr lang="en-US" dirty="0" smtClean="0"/>
          </a:p>
          <a:p>
            <a:pPr lvl="1"/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Ming Liu, sPHENIX Gengeral Meeting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AEDF53-AEE5-764F-8CFF-C0AB3AAC36DA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386148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Reference Slides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Ming Liu, sPHENIX Gengeral Meeting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AEDF53-AEE5-764F-8CFF-C0AB3AAC36DA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610669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1240</TotalTime>
  <Words>1197</Words>
  <Application>Microsoft Macintosh PowerPoint</Application>
  <PresentationFormat>On-screen Show (4:3)</PresentationFormat>
  <Paragraphs>202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Office Theme</vt:lpstr>
      <vt:lpstr>News and Plan of MAPS Project</vt:lpstr>
      <vt:lpstr>For Today</vt:lpstr>
      <vt:lpstr>Summary of Meeting with ALICE/ITS Manager  Dr. Luciano Musa, 09/12/2016</vt:lpstr>
      <vt:lpstr>LANL R&amp;D MoU</vt:lpstr>
      <vt:lpstr>CERN-BNL MoU for sPHENIX Production </vt:lpstr>
      <vt:lpstr>CERN-BNL MoU for sPHENIX Production (cont.)</vt:lpstr>
      <vt:lpstr>CERN-BNL MoU for sPHENIX Production (cont.)</vt:lpstr>
      <vt:lpstr>Near Term Plan</vt:lpstr>
      <vt:lpstr>Reference Slides</vt:lpstr>
      <vt:lpstr>sPHENIX MAPS Inner Tracker</vt:lpstr>
      <vt:lpstr>sPHENIX MAPS Inner Tracker</vt:lpstr>
      <vt:lpstr>MAPS Electronics</vt:lpstr>
    </vt:vector>
  </TitlesOfParts>
  <Company>Los Alamos National Laboratory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News and Plan for MAPS Project</dc:title>
  <dc:creator>Ming Liu (LANL)</dc:creator>
  <cp:lastModifiedBy>Ming Liu (LANL)</cp:lastModifiedBy>
  <cp:revision>113</cp:revision>
  <dcterms:created xsi:type="dcterms:W3CDTF">2016-09-15T19:37:08Z</dcterms:created>
  <dcterms:modified xsi:type="dcterms:W3CDTF">2016-09-16T16:17:17Z</dcterms:modified>
</cp:coreProperties>
</file>