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87" r:id="rId3"/>
    <p:sldId id="373" r:id="rId4"/>
    <p:sldId id="404" r:id="rId5"/>
    <p:sldId id="382" r:id="rId6"/>
    <p:sldId id="300" r:id="rId7"/>
    <p:sldId id="265" r:id="rId8"/>
    <p:sldId id="362" r:id="rId9"/>
    <p:sldId id="390" r:id="rId10"/>
    <p:sldId id="389" r:id="rId11"/>
    <p:sldId id="388" r:id="rId12"/>
    <p:sldId id="302" r:id="rId13"/>
    <p:sldId id="400" r:id="rId14"/>
    <p:sldId id="401" r:id="rId15"/>
    <p:sldId id="412" r:id="rId16"/>
    <p:sldId id="384" r:id="rId17"/>
    <p:sldId id="379" r:id="rId18"/>
    <p:sldId id="395" r:id="rId19"/>
    <p:sldId id="394" r:id="rId20"/>
    <p:sldId id="403" r:id="rId21"/>
    <p:sldId id="391" r:id="rId22"/>
    <p:sldId id="410" r:id="rId23"/>
    <p:sldId id="411" r:id="rId24"/>
    <p:sldId id="413" r:id="rId25"/>
    <p:sldId id="414" r:id="rId26"/>
    <p:sldId id="378" r:id="rId27"/>
    <p:sldId id="350" r:id="rId28"/>
    <p:sldId id="352" r:id="rId29"/>
    <p:sldId id="353" r:id="rId30"/>
    <p:sldId id="354" r:id="rId31"/>
    <p:sldId id="355" r:id="rId32"/>
    <p:sldId id="327" r:id="rId33"/>
    <p:sldId id="407" r:id="rId34"/>
    <p:sldId id="383" r:id="rId35"/>
    <p:sldId id="341" r:id="rId36"/>
    <p:sldId id="408" r:id="rId37"/>
    <p:sldId id="351" r:id="rId38"/>
    <p:sldId id="358" r:id="rId39"/>
    <p:sldId id="377" r:id="rId40"/>
    <p:sldId id="375" r:id="rId41"/>
    <p:sldId id="342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9" autoAdjust="0"/>
    <p:restoredTop sz="99853" autoAdjust="0"/>
  </p:normalViewPr>
  <p:slideViewPr>
    <p:cSldViewPr snapToGrid="0" snapToObjects="1">
      <p:cViewPr varScale="1">
        <p:scale>
          <a:sx n="222" d="100"/>
          <a:sy n="222" d="100"/>
        </p:scale>
        <p:origin x="-2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F8C6B-9E85-5947-AE93-31C342E71CB2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7F6A6-1B16-DB41-B99A-0020A1531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38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7728E-9FA3-D84C-A28B-54AF8C3C391D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CADBD-47AE-014C-88C6-D9919A5AB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760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266A-6462-EF49-A5B0-6BFD0D9FD9F2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92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05D2-B27C-5641-8471-3D79FDED0766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8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3010-7556-914B-AE65-D996D1268EEF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6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99698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Click to edit Master title style</a:t>
            </a:r>
            <a:endParaRPr sz="1800">
              <a:solidFill>
                <a:srgbClr val="51504D"/>
              </a:solidFill>
            </a:endParaRP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Fifth level</a:t>
            </a:r>
            <a:endParaRPr sz="1800">
              <a:solidFill>
                <a:srgbClr val="51504D"/>
              </a:solidFill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06801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1EE0-2E69-7048-B728-22EB6D17DD44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1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B981-EFA0-8A45-AEF3-74BDE0E7754C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2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290C-766B-2E4E-B62D-F113A83B7F7C}" type="datetime1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9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8ECB-0AB3-CA46-9E5E-02F17426301E}" type="datetime1">
              <a:rPr lang="en-US" smtClean="0"/>
              <a:t>9/2/16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54E3-19D1-9E4B-99CB-3779B2A46491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9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EB02-72F4-6B4D-961B-AC81E57A7A44}" type="datetime1">
              <a:rPr lang="en-US" smtClean="0"/>
              <a:t>9/2/16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1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4B9E-3102-C54B-85B1-67E310D6BC03}" type="datetime1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0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5C357-1126-E043-9889-CEE9B083DF03}" type="datetime1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6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0F2CB-2AA5-BB46-B927-8F5AEBDB603C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6356350"/>
            <a:ext cx="1008813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1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uciano.musa@cern.ch" TargetMode="External"/><Relationship Id="rId3" Type="http://schemas.openxmlformats.org/officeDocument/2006/relationships/hyperlink" Target="mailto:ming@bnl.gov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5" Type="http://schemas.openxmlformats.org/officeDocument/2006/relationships/image" Target="../media/image33.jpeg"/><Relationship Id="rId6" Type="http://schemas.microsoft.com/office/2007/relationships/hdphoto" Target="../media/hdphoto2.wdp"/><Relationship Id="rId7" Type="http://schemas.openxmlformats.org/officeDocument/2006/relationships/image" Target="../media/image34.png"/><Relationship Id="rId8" Type="http://schemas.openxmlformats.org/officeDocument/2006/relationships/image" Target="../media/image15.jpe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MAPS Cost, Schedule and Resources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 National </a:t>
            </a:r>
            <a:r>
              <a:rPr lang="en-US" dirty="0" smtClean="0">
                <a:solidFill>
                  <a:srgbClr val="0000FF"/>
                </a:solidFill>
              </a:rPr>
              <a:t>Laboratory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Sept. 7, 2016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4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346200"/>
            <a:ext cx="5246448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and Staves</a:t>
            </a:r>
          </a:p>
          <a:p>
            <a:pPr lvl="1"/>
            <a:r>
              <a:rPr lang="en-US" dirty="0" smtClean="0"/>
              <a:t>ALICE ITS production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Readout  </a:t>
            </a:r>
          </a:p>
          <a:p>
            <a:pPr lvl="1"/>
            <a:r>
              <a:rPr lang="en-US" dirty="0" smtClean="0"/>
              <a:t>ALICE ITS RDO and CRU </a:t>
            </a:r>
            <a:r>
              <a:rPr lang="en-US" dirty="0" smtClean="0"/>
              <a:t>production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Electronics Interface to </a:t>
            </a:r>
            <a:r>
              <a:rPr lang="en-US" dirty="0" err="1" smtClean="0"/>
              <a:t>sPHENIX</a:t>
            </a:r>
            <a:r>
              <a:rPr lang="en-US" dirty="0" smtClean="0"/>
              <a:t>/DAQ</a:t>
            </a:r>
          </a:p>
          <a:p>
            <a:pPr lvl="1"/>
            <a:r>
              <a:rPr lang="en-US" dirty="0" smtClean="0"/>
              <a:t>FVTX/PHENIX experience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low control, DCM-II etc.</a:t>
            </a:r>
          </a:p>
          <a:p>
            <a:pPr lvl="1"/>
            <a:r>
              <a:rPr lang="en-US" dirty="0" smtClean="0"/>
              <a:t>FVTX/PHENIX experience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Mechanical structures and cooling</a:t>
            </a:r>
          </a:p>
          <a:p>
            <a:pPr lvl="1"/>
            <a:r>
              <a:rPr lang="en-US" dirty="0" smtClean="0"/>
              <a:t>ALICE ITS inner tracker </a:t>
            </a:r>
            <a:r>
              <a:rPr lang="en-US" dirty="0" err="1" smtClean="0"/>
              <a:t>desgin</a:t>
            </a:r>
            <a:endParaRPr lang="en-US" dirty="0" smtClean="0"/>
          </a:p>
          <a:p>
            <a:pPr lvl="1"/>
            <a:r>
              <a:rPr lang="en-US" dirty="0" smtClean="0"/>
              <a:t>FVTX/PHENIX experience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80782" y="1669813"/>
            <a:ext cx="2847050" cy="1565768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3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47124" y="3761015"/>
            <a:ext cx="2583454" cy="1694675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836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4721"/>
            <a:ext cx="7483285" cy="1143000"/>
          </a:xfrm>
        </p:spPr>
        <p:txBody>
          <a:bodyPr/>
          <a:lstStyle/>
          <a:p>
            <a:r>
              <a:rPr lang="en-US" dirty="0" smtClean="0"/>
              <a:t>Major Item </a:t>
            </a:r>
            <a:r>
              <a:rPr lang="en-US" dirty="0" smtClean="0"/>
              <a:t>Prototype </a:t>
            </a:r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2863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LANL LDRD-DR: </a:t>
            </a:r>
            <a:r>
              <a:rPr lang="en-US" dirty="0" smtClean="0"/>
              <a:t>$</a:t>
            </a:r>
            <a:r>
              <a:rPr lang="en-US" dirty="0" smtClean="0"/>
              <a:t>932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$1.1M/year for 3 years (FTE’s and M&amp;S )</a:t>
            </a:r>
          </a:p>
          <a:p>
            <a:pPr lvl="2"/>
            <a:r>
              <a:rPr lang="en-US" dirty="0" smtClean="0"/>
              <a:t>DAQ Interface: </a:t>
            </a:r>
            <a:r>
              <a:rPr lang="en-US" dirty="0" smtClean="0"/>
              <a:t>$605K</a:t>
            </a:r>
            <a:endParaRPr lang="en-US" dirty="0" smtClean="0"/>
          </a:p>
          <a:p>
            <a:pPr lvl="2"/>
            <a:r>
              <a:rPr lang="en-US" dirty="0" smtClean="0"/>
              <a:t>Mechanics: $</a:t>
            </a:r>
            <a:r>
              <a:rPr lang="en-US" dirty="0" smtClean="0"/>
              <a:t>228K</a:t>
            </a:r>
          </a:p>
          <a:p>
            <a:pPr lvl="2"/>
            <a:r>
              <a:rPr lang="en-US" dirty="0" smtClean="0"/>
              <a:t>Test beam: $99K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Prototype</a:t>
            </a:r>
            <a:r>
              <a:rPr lang="en-US" dirty="0" smtClean="0"/>
              <a:t>: $</a:t>
            </a:r>
            <a:r>
              <a:rPr lang="en-US" dirty="0" smtClean="0"/>
              <a:t>273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Mechanical design and integration: </a:t>
            </a:r>
            <a:r>
              <a:rPr lang="en-US" dirty="0" smtClean="0"/>
              <a:t>$</a:t>
            </a:r>
            <a:r>
              <a:rPr lang="en-US" dirty="0" smtClean="0"/>
              <a:t>223</a:t>
            </a:r>
            <a:r>
              <a:rPr lang="en-US" dirty="0" smtClean="0"/>
              <a:t>K  </a:t>
            </a:r>
            <a:endParaRPr lang="en-US" dirty="0" smtClean="0"/>
          </a:p>
          <a:p>
            <a:pPr lvl="1"/>
            <a:r>
              <a:rPr lang="en-US" dirty="0" smtClean="0"/>
              <a:t>Mechanical prototype: $50K</a:t>
            </a:r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06176" cy="937745"/>
          </a:xfrm>
        </p:spPr>
        <p:txBody>
          <a:bodyPr>
            <a:normAutofit/>
          </a:bodyPr>
          <a:lstStyle/>
          <a:p>
            <a:r>
              <a:rPr lang="en-US" dirty="0" smtClean="0"/>
              <a:t>Overview of Schedules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12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83155" y="6018768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6 months </a:t>
            </a:r>
            <a:r>
              <a:rPr lang="en-US" dirty="0" smtClean="0"/>
              <a:t>of</a:t>
            </a:r>
            <a:r>
              <a:rPr lang="en-US" dirty="0" smtClean="0"/>
              <a:t> schedule float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083" y="0"/>
            <a:ext cx="1068917" cy="872011"/>
          </a:xfrm>
          <a:prstGeom prst="rect">
            <a:avLst/>
          </a:prstGeom>
        </p:spPr>
      </p:pic>
      <p:pic>
        <p:nvPicPr>
          <p:cNvPr id="12" name="Picture 11" descr="MAPS_Inner_Barrel_Master-2016_09_02a_sPHENIX_noCost_overvi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001"/>
          <a:stretch/>
        </p:blipFill>
        <p:spPr>
          <a:xfrm>
            <a:off x="0" y="937745"/>
            <a:ext cx="9143558" cy="51316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564" y="3930206"/>
            <a:ext cx="9130436" cy="2088561"/>
            <a:chOff x="13564" y="3930206"/>
            <a:chExt cx="9130436" cy="2088561"/>
          </a:xfrm>
        </p:grpSpPr>
        <p:sp>
          <p:nvSpPr>
            <p:cNvPr id="21" name="TextBox 20"/>
            <p:cNvSpPr txBox="1"/>
            <p:nvPr/>
          </p:nvSpPr>
          <p:spPr>
            <a:xfrm>
              <a:off x="7353300" y="446193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MAPS Tracker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564" y="3930206"/>
              <a:ext cx="9130436" cy="208856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54" y="3018146"/>
            <a:ext cx="9140845" cy="899583"/>
            <a:chOff x="3154" y="3018146"/>
            <a:chExt cx="9140845" cy="899583"/>
          </a:xfrm>
        </p:grpSpPr>
        <p:sp>
          <p:nvSpPr>
            <p:cNvPr id="20" name="TextBox 19"/>
            <p:cNvSpPr txBox="1"/>
            <p:nvPr/>
          </p:nvSpPr>
          <p:spPr>
            <a:xfrm>
              <a:off x="6729101" y="3397250"/>
              <a:ext cx="2224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LANL R&amp;D Milestones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54" y="3018146"/>
              <a:ext cx="9140845" cy="899583"/>
            </a:xfrm>
            <a:prstGeom prst="rect">
              <a:avLst/>
            </a:prstGeom>
            <a:noFill/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2397791"/>
            <a:ext cx="9144000" cy="590060"/>
            <a:chOff x="0" y="2397791"/>
            <a:chExt cx="9144000" cy="590060"/>
          </a:xfrm>
        </p:grpSpPr>
        <p:sp>
          <p:nvSpPr>
            <p:cNvPr id="22" name="TextBox 21"/>
            <p:cNvSpPr txBox="1"/>
            <p:nvPr/>
          </p:nvSpPr>
          <p:spPr>
            <a:xfrm>
              <a:off x="7549786" y="2500868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CDs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2397791"/>
              <a:ext cx="9144000" cy="59006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√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54" y="1665699"/>
            <a:ext cx="9140403" cy="700858"/>
            <a:chOff x="3154" y="1665699"/>
            <a:chExt cx="9140403" cy="700858"/>
          </a:xfrm>
        </p:grpSpPr>
        <p:sp>
          <p:nvSpPr>
            <p:cNvPr id="19" name="TextBox 18"/>
            <p:cNvSpPr txBox="1"/>
            <p:nvPr/>
          </p:nvSpPr>
          <p:spPr>
            <a:xfrm>
              <a:off x="7153007" y="189104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ALICE Milestones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54" y="1665699"/>
              <a:ext cx="9140403" cy="700858"/>
            </a:xfrm>
            <a:prstGeom prst="rect">
              <a:avLst/>
            </a:prstGeom>
            <a:noFill/>
            <a:ln w="158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535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16" y="32809"/>
            <a:ext cx="7469717" cy="839202"/>
          </a:xfrm>
        </p:spPr>
        <p:txBody>
          <a:bodyPr/>
          <a:lstStyle/>
          <a:p>
            <a:r>
              <a:rPr lang="en-US" dirty="0" smtClean="0"/>
              <a:t>LANL R&amp;D Schedule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083" y="0"/>
            <a:ext cx="1068917" cy="872011"/>
          </a:xfrm>
          <a:prstGeom prst="rect">
            <a:avLst/>
          </a:prstGeom>
        </p:spPr>
      </p:pic>
      <p:pic>
        <p:nvPicPr>
          <p:cNvPr id="6" name="Picture 5" descr="MAPS_Inner_Barrel_Master-2016_09_02a_LANL_noCos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4721"/>
          <a:stretch/>
        </p:blipFill>
        <p:spPr>
          <a:xfrm>
            <a:off x="0" y="1097960"/>
            <a:ext cx="9145024" cy="52583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37226" y="2373623"/>
            <a:ext cx="1655211" cy="6246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1700" y="2447309"/>
            <a:ext cx="1711315" cy="363249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92037" y="4571907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Focus on </a:t>
            </a:r>
            <a:r>
              <a:rPr lang="en-US" dirty="0" smtClean="0">
                <a:solidFill>
                  <a:srgbClr val="FF0000"/>
                </a:solidFill>
              </a:rPr>
              <a:t>early readout R&amp;D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&amp; initial system integration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7226" y="3885833"/>
            <a:ext cx="1655211" cy="6246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326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8"/>
            <a:ext cx="7617883" cy="874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Production, Assembly &amp; Installation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083" y="0"/>
            <a:ext cx="1068917" cy="872011"/>
          </a:xfrm>
          <a:prstGeom prst="rect">
            <a:avLst/>
          </a:prstGeom>
        </p:spPr>
      </p:pic>
      <p:pic>
        <p:nvPicPr>
          <p:cNvPr id="10" name="Picture 9" descr="MAPS_Inner_Barrel_Master-2016_09_02a_sPHENIX_noCost_produc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 b="4720"/>
          <a:stretch/>
        </p:blipFill>
        <p:spPr>
          <a:xfrm>
            <a:off x="10409" y="928355"/>
            <a:ext cx="9133591" cy="551688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704838" y="1528807"/>
            <a:ext cx="1533574" cy="7775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3493" y="2261833"/>
            <a:ext cx="1786467" cy="13560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3493" y="4774116"/>
            <a:ext cx="1786467" cy="36873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91085" y="2663818"/>
            <a:ext cx="19481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Opportunity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for</a:t>
            </a:r>
            <a:r>
              <a:rPr lang="en-US" sz="1400" dirty="0" smtClean="0">
                <a:solidFill>
                  <a:srgbClr val="FF0000"/>
                </a:solidFill>
              </a:rPr>
              <a:t> minimizing </a:t>
            </a:r>
            <a:r>
              <a:rPr lang="en-US" sz="1400" dirty="0" smtClean="0">
                <a:solidFill>
                  <a:srgbClr val="FF0000"/>
                </a:solidFill>
              </a:rPr>
              <a:t>“gap</a:t>
            </a:r>
            <a:r>
              <a:rPr lang="en-US" sz="1400" dirty="0" smtClean="0">
                <a:solidFill>
                  <a:srgbClr val="FF0000"/>
                </a:solidFill>
              </a:rPr>
              <a:t>”,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advance production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schedule at CD-1/CD-3a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91085" y="5198367"/>
            <a:ext cx="23262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More parallel efforts possible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w/ partial delivery 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~6 month float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1719" y="1637194"/>
            <a:ext cx="1227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arly R&amp;D</a:t>
            </a:r>
          </a:p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ntegration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3493" y="5864356"/>
            <a:ext cx="1786467" cy="4404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36431" y="2261833"/>
            <a:ext cx="536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CD-1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1358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 Labor Profile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1186934"/>
            <a:ext cx="812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MAPS Labor profile from resource –</a:t>
            </a:r>
            <a:r>
              <a:rPr lang="en-US" b="1" dirty="0"/>
              <a:t> </a:t>
            </a:r>
            <a:r>
              <a:rPr lang="en-US" b="1" dirty="0" smtClean="0"/>
              <a:t>loaded schedule sorted by FY and job category</a:t>
            </a:r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32387" r="7511" b="23632"/>
          <a:stretch/>
        </p:blipFill>
        <p:spPr bwMode="auto">
          <a:xfrm>
            <a:off x="609600" y="1828800"/>
            <a:ext cx="8014996" cy="41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6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1221"/>
            <a:ext cx="7807769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Participating and Interested Institutions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LANL -</a:t>
            </a:r>
            <a:r>
              <a:rPr lang="en-US" dirty="0" smtClean="0">
                <a:solidFill>
                  <a:srgbClr val="000000"/>
                </a:solidFill>
              </a:rPr>
              <a:t> Readout &amp; FEMs, Mechanics </a:t>
            </a:r>
          </a:p>
          <a:p>
            <a:r>
              <a:rPr lang="en-US" dirty="0" smtClean="0"/>
              <a:t>MIT -</a:t>
            </a:r>
            <a:r>
              <a:rPr lang="en-US" dirty="0" smtClean="0">
                <a:solidFill>
                  <a:srgbClr val="000000"/>
                </a:solidFill>
              </a:rPr>
              <a:t> Assembly and testing, cooling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LBNL </a:t>
            </a:r>
            <a:r>
              <a:rPr lang="en-US" dirty="0" smtClean="0">
                <a:solidFill>
                  <a:srgbClr val="000000"/>
                </a:solidFill>
              </a:rPr>
              <a:t>– Mechanical carbon structures, readout </a:t>
            </a:r>
          </a:p>
          <a:p>
            <a:r>
              <a:rPr lang="en-US" dirty="0" smtClean="0"/>
              <a:t>BNL </a:t>
            </a:r>
            <a:r>
              <a:rPr lang="en-US" dirty="0" smtClean="0">
                <a:solidFill>
                  <a:srgbClr val="000000"/>
                </a:solidFill>
              </a:rPr>
              <a:t>– Integration and services, safety and monitoring </a:t>
            </a:r>
            <a:r>
              <a:rPr lang="en-US" dirty="0" smtClean="0"/>
              <a:t> </a:t>
            </a:r>
          </a:p>
          <a:p>
            <a:r>
              <a:rPr lang="en-US" dirty="0" smtClean="0"/>
              <a:t>UT-Austin </a:t>
            </a:r>
            <a:r>
              <a:rPr lang="en-US" dirty="0" smtClean="0">
                <a:solidFill>
                  <a:srgbClr val="000000"/>
                </a:solidFill>
              </a:rPr>
              <a:t>– MAPS readout electronics and testing   </a:t>
            </a:r>
          </a:p>
          <a:p>
            <a:r>
              <a:rPr lang="en-US" dirty="0" smtClean="0"/>
              <a:t>Univ. of Colorado </a:t>
            </a:r>
            <a:r>
              <a:rPr lang="en-US" dirty="0" smtClean="0">
                <a:solidFill>
                  <a:srgbClr val="000000"/>
                </a:solidFill>
              </a:rPr>
              <a:t>– </a:t>
            </a:r>
            <a:r>
              <a:rPr lang="en-US" dirty="0" err="1" smtClean="0">
                <a:solidFill>
                  <a:srgbClr val="000000"/>
                </a:solidFill>
              </a:rPr>
              <a:t>sPHENIX</a:t>
            </a:r>
            <a:r>
              <a:rPr lang="en-US" dirty="0" smtClean="0">
                <a:solidFill>
                  <a:srgbClr val="000000"/>
                </a:solidFill>
              </a:rPr>
              <a:t> DAQ/DCM-II integration  </a:t>
            </a:r>
          </a:p>
          <a:p>
            <a:r>
              <a:rPr lang="en-US" dirty="0" smtClean="0"/>
              <a:t>Univ. of New Mexico </a:t>
            </a:r>
            <a:r>
              <a:rPr lang="en-US" dirty="0" smtClean="0">
                <a:solidFill>
                  <a:srgbClr val="000000"/>
                </a:solidFill>
              </a:rPr>
              <a:t>– LV, cabling &amp; connectors </a:t>
            </a:r>
          </a:p>
          <a:p>
            <a:r>
              <a:rPr lang="en-US" dirty="0" smtClean="0"/>
              <a:t>New Mexico State University </a:t>
            </a:r>
            <a:r>
              <a:rPr lang="en-US" dirty="0" smtClean="0">
                <a:solidFill>
                  <a:srgbClr val="000000"/>
                </a:solidFill>
              </a:rPr>
              <a:t>– Tracking algorithm and simulations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Univ. of IL of Chicago </a:t>
            </a:r>
            <a:r>
              <a:rPr lang="en-US" dirty="0" smtClean="0">
                <a:solidFill>
                  <a:srgbClr val="000000"/>
                </a:solidFill>
              </a:rPr>
              <a:t>– Stave assembly and testing, offline analysis  </a:t>
            </a:r>
          </a:p>
          <a:p>
            <a:r>
              <a:rPr lang="en-US" dirty="0"/>
              <a:t>Iowa State University </a:t>
            </a:r>
            <a:r>
              <a:rPr lang="en-US" dirty="0">
                <a:solidFill>
                  <a:srgbClr val="000000"/>
                </a:solidFill>
              </a:rPr>
              <a:t>– Assembly and testing, simulations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Georgia State University  </a:t>
            </a:r>
            <a:r>
              <a:rPr lang="en-US" dirty="0" smtClean="0">
                <a:solidFill>
                  <a:srgbClr val="000000"/>
                </a:solidFill>
              </a:rPr>
              <a:t>- Slow control and monitoring </a:t>
            </a:r>
          </a:p>
          <a:p>
            <a:r>
              <a:rPr lang="en-US" dirty="0" smtClean="0"/>
              <a:t>Florida State University  </a:t>
            </a:r>
            <a:r>
              <a:rPr lang="en-US" dirty="0" smtClean="0">
                <a:solidFill>
                  <a:srgbClr val="000000"/>
                </a:solidFill>
              </a:rPr>
              <a:t>- Offline and simulations </a:t>
            </a:r>
          </a:p>
          <a:p>
            <a:r>
              <a:rPr lang="en-US" dirty="0" smtClean="0"/>
              <a:t>Univ. of California, Los Angeles </a:t>
            </a:r>
            <a:r>
              <a:rPr lang="en-US" dirty="0" smtClean="0">
                <a:solidFill>
                  <a:srgbClr val="000000"/>
                </a:solidFill>
              </a:rPr>
              <a:t>– Assembly and testing, simulations  </a:t>
            </a:r>
          </a:p>
          <a:p>
            <a:r>
              <a:rPr lang="en-US" dirty="0" smtClean="0"/>
              <a:t>Univ. of California, Riverside </a:t>
            </a:r>
            <a:r>
              <a:rPr lang="en-US" dirty="0" smtClean="0">
                <a:solidFill>
                  <a:srgbClr val="000000"/>
                </a:solidFill>
              </a:rPr>
              <a:t>– Assembly and testing, simulations  </a:t>
            </a:r>
          </a:p>
          <a:p>
            <a:r>
              <a:rPr lang="en-US" dirty="0" smtClean="0"/>
              <a:t>RIKEN/RBRC, Japan </a:t>
            </a:r>
            <a:r>
              <a:rPr lang="en-US" dirty="0" smtClean="0">
                <a:solidFill>
                  <a:srgbClr val="000000"/>
                </a:solidFill>
              </a:rPr>
              <a:t>– Assembly and testing, integration  </a:t>
            </a:r>
          </a:p>
          <a:p>
            <a:r>
              <a:rPr lang="en-US" dirty="0" err="1" smtClean="0"/>
              <a:t>Yonsei</a:t>
            </a:r>
            <a:r>
              <a:rPr lang="en-US" dirty="0" smtClean="0"/>
              <a:t>, Korea </a:t>
            </a:r>
            <a:r>
              <a:rPr lang="en-US" dirty="0" smtClean="0">
                <a:solidFill>
                  <a:srgbClr val="000000"/>
                </a:solidFill>
              </a:rPr>
              <a:t>– MAPS QA and readout, simulations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031" y="5884040"/>
            <a:ext cx="2324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Potential collaboration 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4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239" y="34079"/>
            <a:ext cx="2512462" cy="932611"/>
          </a:xfrm>
        </p:spPr>
        <p:txBody>
          <a:bodyPr>
            <a:normAutofit fontScale="90000"/>
          </a:bodyPr>
          <a:lstStyle/>
          <a:p>
            <a:r>
              <a:rPr lang="en-US" sz="3800" b="1" dirty="0"/>
              <a:t>Organization Chart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473" y="937948"/>
            <a:ext cx="8980101" cy="5398571"/>
            <a:chOff x="233101" y="1802859"/>
            <a:chExt cx="12771699" cy="7677967"/>
          </a:xfrm>
        </p:grpSpPr>
        <p:sp>
          <p:nvSpPr>
            <p:cNvPr id="443" name="AutoShape 3"/>
            <p:cNvSpPr>
              <a:spLocks noChangeArrowheads="1"/>
            </p:cNvSpPr>
            <p:nvPr/>
          </p:nvSpPr>
          <p:spPr bwMode="auto">
            <a:xfrm>
              <a:off x="5025456" y="1802859"/>
              <a:ext cx="2165822" cy="754410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err="1" smtClean="0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Project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Office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Manager: Ed O’Brien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AutoShape 4"/>
            <p:cNvSpPr>
              <a:spLocks noChangeArrowheads="1"/>
            </p:cNvSpPr>
            <p:nvPr/>
          </p:nvSpPr>
          <p:spPr bwMode="auto">
            <a:xfrm>
              <a:off x="4113531" y="2683005"/>
              <a:ext cx="3989672" cy="113161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kern="0" dirty="0" err="1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kern="0" dirty="0">
                  <a:solidFill>
                    <a:sysClr val="windowText" lastClr="000000"/>
                  </a:solidFill>
                </a:rPr>
                <a:t> MAPS Project Office</a:t>
              </a:r>
            </a:p>
            <a:p>
              <a:pPr algn="ctr" defTabSz="642915"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</a:rPr>
                <a:t>Project Manager: 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Ming Liu (LANL)</a:t>
              </a:r>
              <a:endParaRPr lang="en-US" sz="800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</a:rPr>
                <a:t>Deputy Project Manager: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Mike </a:t>
              </a:r>
              <a:r>
                <a:rPr lang="en-US" sz="800" i="1" dirty="0" err="1" smtClean="0">
                  <a:solidFill>
                    <a:sysClr val="windowText" lastClr="000000"/>
                  </a:solidFill>
                </a:rPr>
                <a:t>McCumber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 (LANL)</a:t>
              </a:r>
            </a:p>
            <a:p>
              <a:pPr algn="ctr" defTabSz="642915">
                <a:defRPr/>
              </a:pPr>
              <a:r>
                <a:rPr lang="en-US" sz="800" dirty="0" smtClean="0">
                  <a:solidFill>
                    <a:sysClr val="windowText" lastClr="000000"/>
                  </a:solidFill>
                </a:rPr>
                <a:t>Electrical </a:t>
              </a:r>
              <a:r>
                <a:rPr lang="en-US" sz="800" dirty="0" err="1" smtClean="0">
                  <a:solidFill>
                    <a:sysClr val="windowText" lastClr="000000"/>
                  </a:solidFill>
                </a:rPr>
                <a:t>Engineer:TBD</a:t>
              </a:r>
              <a:endParaRPr lang="en-US" sz="800" dirty="0" smtClean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dirty="0" smtClean="0">
                  <a:solidFill>
                    <a:sysClr val="windowText" lastClr="000000"/>
                  </a:solidFill>
                </a:rPr>
                <a:t>Mechanical Engineer: Walt Sondheim</a:t>
              </a:r>
            </a:p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     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</a:t>
              </a:r>
              <a:endParaRPr lang="en-US" sz="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AutoShape 5"/>
            <p:cNvSpPr>
              <a:spLocks noChangeArrowheads="1"/>
            </p:cNvSpPr>
            <p:nvPr/>
          </p:nvSpPr>
          <p:spPr bwMode="auto">
            <a:xfrm>
              <a:off x="8559166" y="2305799"/>
              <a:ext cx="2165822" cy="163455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err="1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Management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Spokespersons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Gunther Roland</a:t>
              </a: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David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Morrison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Line 6"/>
            <p:cNvSpPr>
              <a:spLocks noChangeShapeType="1"/>
            </p:cNvSpPr>
            <p:nvPr/>
          </p:nvSpPr>
          <p:spPr bwMode="auto">
            <a:xfrm>
              <a:off x="6165363" y="3814620"/>
              <a:ext cx="0" cy="37720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Line 7"/>
            <p:cNvSpPr>
              <a:spLocks noChangeShapeType="1"/>
            </p:cNvSpPr>
            <p:nvPr/>
          </p:nvSpPr>
          <p:spPr bwMode="auto">
            <a:xfrm>
              <a:off x="6165363" y="2557269"/>
              <a:ext cx="0" cy="1257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Line 9"/>
            <p:cNvSpPr>
              <a:spLocks noChangeShapeType="1"/>
            </p:cNvSpPr>
            <p:nvPr/>
          </p:nvSpPr>
          <p:spPr bwMode="auto">
            <a:xfrm>
              <a:off x="8103203" y="3185945"/>
              <a:ext cx="4559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Line 10"/>
            <p:cNvSpPr>
              <a:spLocks noChangeShapeType="1"/>
            </p:cNvSpPr>
            <p:nvPr/>
          </p:nvSpPr>
          <p:spPr bwMode="auto">
            <a:xfrm>
              <a:off x="1035784" y="4191826"/>
              <a:ext cx="113990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Line 11"/>
            <p:cNvSpPr>
              <a:spLocks noChangeShapeType="1"/>
            </p:cNvSpPr>
            <p:nvPr/>
          </p:nvSpPr>
          <p:spPr bwMode="auto">
            <a:xfrm>
              <a:off x="1035784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Line 12"/>
            <p:cNvSpPr>
              <a:spLocks noChangeShapeType="1"/>
            </p:cNvSpPr>
            <p:nvPr/>
          </p:nvSpPr>
          <p:spPr bwMode="auto">
            <a:xfrm>
              <a:off x="2631653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Line 13"/>
            <p:cNvSpPr>
              <a:spLocks noChangeShapeType="1"/>
            </p:cNvSpPr>
            <p:nvPr/>
          </p:nvSpPr>
          <p:spPr bwMode="auto">
            <a:xfrm>
              <a:off x="4227522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Line 14"/>
            <p:cNvSpPr>
              <a:spLocks noChangeShapeType="1"/>
            </p:cNvSpPr>
            <p:nvPr/>
          </p:nvSpPr>
          <p:spPr bwMode="auto">
            <a:xfrm>
              <a:off x="5823391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Line 15"/>
            <p:cNvSpPr>
              <a:spLocks noChangeShapeType="1"/>
            </p:cNvSpPr>
            <p:nvPr/>
          </p:nvSpPr>
          <p:spPr bwMode="auto">
            <a:xfrm>
              <a:off x="7419259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Line 16"/>
            <p:cNvSpPr>
              <a:spLocks noChangeShapeType="1"/>
            </p:cNvSpPr>
            <p:nvPr/>
          </p:nvSpPr>
          <p:spPr bwMode="auto">
            <a:xfrm>
              <a:off x="9129119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Line 17"/>
            <p:cNvSpPr>
              <a:spLocks noChangeShapeType="1"/>
            </p:cNvSpPr>
            <p:nvPr/>
          </p:nvSpPr>
          <p:spPr bwMode="auto">
            <a:xfrm>
              <a:off x="10838978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Line 18"/>
            <p:cNvSpPr>
              <a:spLocks noChangeShapeType="1"/>
            </p:cNvSpPr>
            <p:nvPr/>
          </p:nvSpPr>
          <p:spPr bwMode="auto">
            <a:xfrm>
              <a:off x="12434847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AutoShape 19"/>
            <p:cNvSpPr>
              <a:spLocks noChangeArrowheads="1"/>
            </p:cNvSpPr>
            <p:nvPr/>
          </p:nvSpPr>
          <p:spPr bwMode="auto">
            <a:xfrm>
              <a:off x="11750903" y="6445014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Offline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NMSU/FSU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AutoShape 20"/>
            <p:cNvSpPr>
              <a:spLocks noChangeArrowheads="1"/>
            </p:cNvSpPr>
            <p:nvPr/>
          </p:nvSpPr>
          <p:spPr bwMode="auto">
            <a:xfrm>
              <a:off x="11750903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Software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UIC/FSU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AutoShape 21"/>
            <p:cNvSpPr>
              <a:spLocks noChangeArrowheads="1"/>
            </p:cNvSpPr>
            <p:nvPr/>
          </p:nvSpPr>
          <p:spPr bwMode="auto">
            <a:xfrm>
              <a:off x="11750903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Simulation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ISU/GSU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/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3" name="Group 23"/>
            <p:cNvGrpSpPr>
              <a:grpSpLocks/>
            </p:cNvGrpSpPr>
            <p:nvPr/>
          </p:nvGrpSpPr>
          <p:grpSpPr bwMode="auto">
            <a:xfrm>
              <a:off x="11499174" y="4820501"/>
              <a:ext cx="251729" cy="3017642"/>
              <a:chOff x="86" y="1968"/>
              <a:chExt cx="106" cy="1152"/>
            </a:xfrm>
          </p:grpSpPr>
          <p:sp>
            <p:nvSpPr>
              <p:cNvPr id="524" name="Line 24"/>
              <p:cNvSpPr>
                <a:spLocks noChangeShapeType="1"/>
              </p:cNvSpPr>
              <p:nvPr/>
            </p:nvSpPr>
            <p:spPr bwMode="auto">
              <a:xfrm flipH="1">
                <a:off x="86" y="1968"/>
                <a:ext cx="10" cy="115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5" name="Line 25"/>
              <p:cNvSpPr>
                <a:spLocks noChangeShapeType="1"/>
              </p:cNvSpPr>
              <p:nvPr/>
            </p:nvSpPr>
            <p:spPr bwMode="auto">
              <a:xfrm>
                <a:off x="96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6" name="Line 2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7" name="Line 27"/>
              <p:cNvSpPr>
                <a:spLocks noChangeShapeType="1"/>
              </p:cNvSpPr>
              <p:nvPr/>
            </p:nvSpPr>
            <p:spPr bwMode="auto">
              <a:xfrm>
                <a:off x="96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8" name="Line 28"/>
              <p:cNvSpPr>
                <a:spLocks noChangeShapeType="1"/>
              </p:cNvSpPr>
              <p:nvPr/>
            </p:nvSpPr>
            <p:spPr bwMode="auto">
              <a:xfrm>
                <a:off x="96" y="31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4" name="AutoShape 29"/>
            <p:cNvSpPr>
              <a:spLocks noChangeArrowheads="1"/>
            </p:cNvSpPr>
            <p:nvPr/>
          </p:nvSpPr>
          <p:spPr bwMode="auto">
            <a:xfrm>
              <a:off x="2061700" y="6473074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Sensor Production</a:t>
              </a:r>
            </a:p>
            <a:p>
              <a:pPr algn="ctr" defTabSz="642915">
                <a:defRPr/>
              </a:pPr>
              <a:r>
                <a:rPr lang="en-US" sz="800" i="1" dirty="0" err="1">
                  <a:solidFill>
                    <a:sysClr val="windowText" lastClr="000000"/>
                  </a:solidFill>
                </a:rPr>
                <a:t>TowerJAZZ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AutoShape 30"/>
            <p:cNvSpPr>
              <a:spLocks noChangeArrowheads="1"/>
            </p:cNvSpPr>
            <p:nvPr/>
          </p:nvSpPr>
          <p:spPr bwMode="auto">
            <a:xfrm>
              <a:off x="465831" y="5400059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FEM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M. </a:t>
              </a:r>
              <a:r>
                <a:rPr lang="en-US" sz="800" i="1" kern="0" dirty="0" err="1">
                  <a:solidFill>
                    <a:sysClr val="windowText" lastClr="000000"/>
                  </a:solidFill>
                </a:rPr>
                <a:t>Prokop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LANL</a:t>
              </a:r>
            </a:p>
          </p:txBody>
        </p:sp>
        <p:sp>
          <p:nvSpPr>
            <p:cNvPr id="466" name="AutoShape 31"/>
            <p:cNvSpPr>
              <a:spLocks noChangeArrowheads="1"/>
            </p:cNvSpPr>
            <p:nvPr/>
          </p:nvSpPr>
          <p:spPr bwMode="auto">
            <a:xfrm>
              <a:off x="465831" y="640594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Slow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Control &amp;</a:t>
              </a:r>
              <a:endParaRPr lang="en-US" sz="800" i="1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Monitoring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AutoShape 32"/>
            <p:cNvSpPr>
              <a:spLocks noChangeArrowheads="1"/>
            </p:cNvSpPr>
            <p:nvPr/>
          </p:nvSpPr>
          <p:spPr bwMode="auto">
            <a:xfrm>
              <a:off x="465831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Readout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UT/LANL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8" name="Group 33"/>
            <p:cNvGrpSpPr>
              <a:grpSpLocks/>
            </p:cNvGrpSpPr>
            <p:nvPr/>
          </p:nvGrpSpPr>
          <p:grpSpPr bwMode="auto">
            <a:xfrm>
              <a:off x="233101" y="4820500"/>
              <a:ext cx="232731" cy="3004544"/>
              <a:chOff x="94" y="1968"/>
              <a:chExt cx="98" cy="1147"/>
            </a:xfrm>
          </p:grpSpPr>
          <p:sp>
            <p:nvSpPr>
              <p:cNvPr id="519" name="Line 34"/>
              <p:cNvSpPr>
                <a:spLocks noChangeShapeType="1"/>
              </p:cNvSpPr>
              <p:nvPr/>
            </p:nvSpPr>
            <p:spPr bwMode="auto">
              <a:xfrm flipH="1">
                <a:off x="94" y="1968"/>
                <a:ext cx="2" cy="114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0" name="Line 35"/>
              <p:cNvSpPr>
                <a:spLocks noChangeShapeType="1"/>
              </p:cNvSpPr>
              <p:nvPr/>
            </p:nvSpPr>
            <p:spPr bwMode="auto">
              <a:xfrm>
                <a:off x="96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1" name="Line 3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2" name="Line 37"/>
              <p:cNvSpPr>
                <a:spLocks noChangeShapeType="1"/>
              </p:cNvSpPr>
              <p:nvPr/>
            </p:nvSpPr>
            <p:spPr bwMode="auto">
              <a:xfrm>
                <a:off x="96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9" name="AutoShape 39"/>
            <p:cNvSpPr>
              <a:spLocks noChangeArrowheads="1"/>
            </p:cNvSpPr>
            <p:nvPr/>
          </p:nvSpPr>
          <p:spPr bwMode="auto">
            <a:xfrm>
              <a:off x="2061700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rgbClr val="000000"/>
                  </a:solidFill>
                </a:rPr>
                <a:t>MAPS Sensor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rgbClr val="000000"/>
                  </a:solidFill>
                </a:rPr>
                <a:t>ALICE</a:t>
              </a:r>
              <a:endParaRPr lang="en-US" sz="800" i="1" kern="0" dirty="0">
                <a:solidFill>
                  <a:srgbClr val="000000"/>
                </a:solidFill>
              </a:endParaRPr>
            </a:p>
          </p:txBody>
        </p:sp>
        <p:sp>
          <p:nvSpPr>
            <p:cNvPr id="470" name="AutoShape 40"/>
            <p:cNvSpPr>
              <a:spLocks noChangeArrowheads="1"/>
            </p:cNvSpPr>
            <p:nvPr/>
          </p:nvSpPr>
          <p:spPr bwMode="auto">
            <a:xfrm>
              <a:off x="2061700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Sensor Design</a:t>
              </a: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ALICE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AutoShape 41"/>
            <p:cNvSpPr>
              <a:spLocks noChangeArrowheads="1"/>
            </p:cNvSpPr>
            <p:nvPr/>
          </p:nvSpPr>
          <p:spPr bwMode="auto">
            <a:xfrm>
              <a:off x="2061700" y="7510055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Sensor QA</a:t>
              </a:r>
            </a:p>
            <a:p>
              <a:pPr algn="ctr" defTabSz="642915">
                <a:defRPr/>
              </a:pPr>
              <a:r>
                <a:rPr lang="en-US" sz="800" i="1" kern="0" dirty="0" err="1">
                  <a:solidFill>
                    <a:sysClr val="windowText" lastClr="000000"/>
                  </a:solidFill>
                </a:rPr>
                <a:t>Yonsei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(Korea)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Line 42"/>
            <p:cNvSpPr>
              <a:spLocks noChangeShapeType="1"/>
            </p:cNvSpPr>
            <p:nvPr/>
          </p:nvSpPr>
          <p:spPr bwMode="auto">
            <a:xfrm>
              <a:off x="1833718" y="4820501"/>
              <a:ext cx="9387" cy="31019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Line 43"/>
            <p:cNvSpPr>
              <a:spLocks noChangeShapeType="1"/>
            </p:cNvSpPr>
            <p:nvPr/>
          </p:nvSpPr>
          <p:spPr bwMode="auto">
            <a:xfrm>
              <a:off x="1833719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Line 44"/>
            <p:cNvSpPr>
              <a:spLocks noChangeShapeType="1"/>
            </p:cNvSpPr>
            <p:nvPr/>
          </p:nvSpPr>
          <p:spPr bwMode="auto">
            <a:xfrm>
              <a:off x="1833719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Line 45"/>
            <p:cNvSpPr>
              <a:spLocks noChangeShapeType="1"/>
            </p:cNvSpPr>
            <p:nvPr/>
          </p:nvSpPr>
          <p:spPr bwMode="auto">
            <a:xfrm>
              <a:off x="1833719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AutoShape 46"/>
            <p:cNvSpPr>
              <a:spLocks noChangeArrowheads="1"/>
            </p:cNvSpPr>
            <p:nvPr/>
          </p:nvSpPr>
          <p:spPr bwMode="auto">
            <a:xfrm>
              <a:off x="3657569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ALICE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AutoShape 47"/>
            <p:cNvSpPr>
              <a:spLocks noChangeArrowheads="1"/>
            </p:cNvSpPr>
            <p:nvPr/>
          </p:nvSpPr>
          <p:spPr bwMode="auto">
            <a:xfrm>
              <a:off x="3657569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Design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ALICE</a:t>
              </a:r>
            </a:p>
          </p:txBody>
        </p:sp>
        <p:sp>
          <p:nvSpPr>
            <p:cNvPr id="478" name="AutoShape 48"/>
            <p:cNvSpPr>
              <a:spLocks noChangeArrowheads="1"/>
            </p:cNvSpPr>
            <p:nvPr/>
          </p:nvSpPr>
          <p:spPr bwMode="auto">
            <a:xfrm>
              <a:off x="3657569" y="6455057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Assembly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MIT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/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UIC/LANL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Line 49"/>
            <p:cNvSpPr>
              <a:spLocks noChangeShapeType="1"/>
            </p:cNvSpPr>
            <p:nvPr/>
          </p:nvSpPr>
          <p:spPr bwMode="auto">
            <a:xfrm>
              <a:off x="3429588" y="4820501"/>
              <a:ext cx="0" cy="31019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Line 50"/>
            <p:cNvSpPr>
              <a:spLocks noChangeShapeType="1"/>
            </p:cNvSpPr>
            <p:nvPr/>
          </p:nvSpPr>
          <p:spPr bwMode="auto">
            <a:xfrm>
              <a:off x="3429588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Line 51"/>
            <p:cNvSpPr>
              <a:spLocks noChangeShapeType="1"/>
            </p:cNvSpPr>
            <p:nvPr/>
          </p:nvSpPr>
          <p:spPr bwMode="auto">
            <a:xfrm>
              <a:off x="3429588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Line 52"/>
            <p:cNvSpPr>
              <a:spLocks noChangeShapeType="1"/>
            </p:cNvSpPr>
            <p:nvPr/>
          </p:nvSpPr>
          <p:spPr bwMode="auto">
            <a:xfrm>
              <a:off x="3429588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83" name="Group 53"/>
            <p:cNvGrpSpPr>
              <a:grpSpLocks/>
            </p:cNvGrpSpPr>
            <p:nvPr/>
          </p:nvGrpSpPr>
          <p:grpSpPr bwMode="auto">
            <a:xfrm>
              <a:off x="5025456" y="4443296"/>
              <a:ext cx="1481878" cy="3897788"/>
              <a:chOff x="2064" y="1824"/>
              <a:chExt cx="624" cy="1488"/>
            </a:xfrm>
          </p:grpSpPr>
          <p:sp>
            <p:nvSpPr>
              <p:cNvPr id="509" name="AutoShape 54"/>
              <p:cNvSpPr>
                <a:spLocks noChangeArrowheads="1"/>
              </p:cNvSpPr>
              <p:nvPr/>
            </p:nvSpPr>
            <p:spPr bwMode="auto">
              <a:xfrm>
                <a:off x="2160" y="1824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Cabling</a:t>
                </a: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UNM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0" name="AutoShape 55"/>
              <p:cNvSpPr>
                <a:spLocks noChangeArrowheads="1"/>
              </p:cNvSpPr>
              <p:nvPr/>
            </p:nvSpPr>
            <p:spPr bwMode="auto">
              <a:xfrm>
                <a:off x="2160" y="2592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LV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UNM/NMSU</a:t>
                </a:r>
              </a:p>
            </p:txBody>
          </p:sp>
          <p:sp>
            <p:nvSpPr>
              <p:cNvPr id="511" name="AutoShape 56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High density cables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</a:t>
                </a:r>
              </a:p>
            </p:txBody>
          </p:sp>
          <p:sp>
            <p:nvSpPr>
              <p:cNvPr id="512" name="AutoShape 57"/>
              <p:cNvSpPr>
                <a:spLocks noChangeArrowheads="1"/>
              </p:cNvSpPr>
              <p:nvPr/>
            </p:nvSpPr>
            <p:spPr bwMode="auto">
              <a:xfrm>
                <a:off x="2160" y="2976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Fibers</a:t>
                </a: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</a:t>
                </a:r>
              </a:p>
            </p:txBody>
          </p:sp>
          <p:grpSp>
            <p:nvGrpSpPr>
              <p:cNvPr id="513" name="Group 58"/>
              <p:cNvGrpSpPr>
                <a:grpSpLocks/>
              </p:cNvGrpSpPr>
              <p:nvPr/>
            </p:nvGrpSpPr>
            <p:grpSpPr bwMode="auto">
              <a:xfrm>
                <a:off x="2064" y="1968"/>
                <a:ext cx="96" cy="1152"/>
                <a:chOff x="96" y="1968"/>
                <a:chExt cx="96" cy="1152"/>
              </a:xfrm>
            </p:grpSpPr>
            <p:sp>
              <p:nvSpPr>
                <p:cNvPr id="514" name="Line 59"/>
                <p:cNvSpPr>
                  <a:spLocks noChangeShapeType="1"/>
                </p:cNvSpPr>
                <p:nvPr/>
              </p:nvSpPr>
              <p:spPr bwMode="auto">
                <a:xfrm>
                  <a:off x="96" y="1968"/>
                  <a:ext cx="0" cy="1152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5" name="Line 60"/>
                <p:cNvSpPr>
                  <a:spLocks noChangeShapeType="1"/>
                </p:cNvSpPr>
                <p:nvPr/>
              </p:nvSpPr>
              <p:spPr bwMode="auto">
                <a:xfrm>
                  <a:off x="96" y="196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6" name="Line 61"/>
                <p:cNvSpPr>
                  <a:spLocks noChangeShapeType="1"/>
                </p:cNvSpPr>
                <p:nvPr/>
              </p:nvSpPr>
              <p:spPr bwMode="auto">
                <a:xfrm>
                  <a:off x="96" y="2352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7" name="Line 62"/>
                <p:cNvSpPr>
                  <a:spLocks noChangeShapeType="1"/>
                </p:cNvSpPr>
                <p:nvPr/>
              </p:nvSpPr>
              <p:spPr bwMode="auto">
                <a:xfrm>
                  <a:off x="96" y="2736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8" name="Line 63"/>
                <p:cNvSpPr>
                  <a:spLocks noChangeShapeType="1"/>
                </p:cNvSpPr>
                <p:nvPr/>
              </p:nvSpPr>
              <p:spPr bwMode="auto">
                <a:xfrm>
                  <a:off x="96" y="3120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484" name="Group 64"/>
            <p:cNvGrpSpPr>
              <a:grpSpLocks/>
            </p:cNvGrpSpPr>
            <p:nvPr/>
          </p:nvGrpSpPr>
          <p:grpSpPr bwMode="auto">
            <a:xfrm>
              <a:off x="6621325" y="4443296"/>
              <a:ext cx="1481878" cy="3897788"/>
              <a:chOff x="2112" y="1824"/>
              <a:chExt cx="624" cy="1488"/>
            </a:xfrm>
          </p:grpSpPr>
          <p:sp>
            <p:nvSpPr>
              <p:cNvPr id="501" name="AutoShape 65"/>
              <p:cNvSpPr>
                <a:spLocks noChangeArrowheads="1"/>
              </p:cNvSpPr>
              <p:nvPr/>
            </p:nvSpPr>
            <p:spPr bwMode="auto">
              <a:xfrm>
                <a:off x="2208" y="1824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Mechanics 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MIT/LBNL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2" name="AutoShape 66"/>
              <p:cNvSpPr>
                <a:spLocks noChangeArrowheads="1"/>
              </p:cNvSpPr>
              <p:nvPr/>
            </p:nvSpPr>
            <p:spPr bwMode="auto">
              <a:xfrm>
                <a:off x="2208" y="2208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Structure Design</a:t>
                </a: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 LANL/MIT</a:t>
                </a:r>
              </a:p>
            </p:txBody>
          </p:sp>
          <p:sp>
            <p:nvSpPr>
              <p:cNvPr id="503" name="AutoShape 67"/>
              <p:cNvSpPr>
                <a:spLocks noChangeArrowheads="1"/>
              </p:cNvSpPr>
              <p:nvPr/>
            </p:nvSpPr>
            <p:spPr bwMode="auto">
              <a:xfrm>
                <a:off x="2208" y="2592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Assembly</a:t>
                </a: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BNL/MIT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4" name="AutoShape 68"/>
              <p:cNvSpPr>
                <a:spLocks noChangeArrowheads="1"/>
              </p:cNvSpPr>
              <p:nvPr/>
            </p:nvSpPr>
            <p:spPr bwMode="auto">
              <a:xfrm>
                <a:off x="2208" y="2976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Installation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BNL/MIT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5" name="Line 72"/>
              <p:cNvSpPr>
                <a:spLocks noChangeShapeType="1"/>
              </p:cNvSpPr>
              <p:nvPr/>
            </p:nvSpPr>
            <p:spPr bwMode="auto">
              <a:xfrm>
                <a:off x="2112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6" name="Line 73"/>
              <p:cNvSpPr>
                <a:spLocks noChangeShapeType="1"/>
              </p:cNvSpPr>
              <p:nvPr/>
            </p:nvSpPr>
            <p:spPr bwMode="auto">
              <a:xfrm>
                <a:off x="2112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7" name="Line 74"/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8" name="Line 75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85" name="AutoShape 76"/>
            <p:cNvSpPr>
              <a:spLocks noChangeArrowheads="1"/>
            </p:cNvSpPr>
            <p:nvPr/>
          </p:nvSpPr>
          <p:spPr bwMode="auto">
            <a:xfrm>
              <a:off x="8445175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Integration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MIT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AutoShape 77"/>
            <p:cNvSpPr>
              <a:spLocks noChangeArrowheads="1"/>
            </p:cNvSpPr>
            <p:nvPr/>
          </p:nvSpPr>
          <p:spPr bwMode="auto">
            <a:xfrm>
              <a:off x="8445175" y="5449176"/>
              <a:ext cx="1271816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rgbClr val="000000"/>
                  </a:solidFill>
                </a:rPr>
                <a:t>Cooling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rgbClr val="000000"/>
                  </a:solidFill>
                </a:rPr>
                <a:t>MIT</a:t>
              </a:r>
            </a:p>
          </p:txBody>
        </p:sp>
        <p:sp>
          <p:nvSpPr>
            <p:cNvPr id="487" name="AutoShape 78"/>
            <p:cNvSpPr>
              <a:spLocks noChangeArrowheads="1"/>
            </p:cNvSpPr>
            <p:nvPr/>
          </p:nvSpPr>
          <p:spPr bwMode="auto">
            <a:xfrm>
              <a:off x="10155034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Electrical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AutoShape 80"/>
            <p:cNvSpPr>
              <a:spLocks noChangeArrowheads="1"/>
            </p:cNvSpPr>
            <p:nvPr/>
          </p:nvSpPr>
          <p:spPr bwMode="auto">
            <a:xfrm>
              <a:off x="10155034" y="5400059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Low Voltage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UNM/NMSU</a:t>
              </a:r>
            </a:p>
          </p:txBody>
        </p:sp>
        <p:sp>
          <p:nvSpPr>
            <p:cNvPr id="490" name="Line 81"/>
            <p:cNvSpPr>
              <a:spLocks noChangeShapeType="1"/>
            </p:cNvSpPr>
            <p:nvPr/>
          </p:nvSpPr>
          <p:spPr bwMode="auto">
            <a:xfrm>
              <a:off x="8217194" y="4820501"/>
              <a:ext cx="15634" cy="419600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Line 82"/>
            <p:cNvSpPr>
              <a:spLocks noChangeShapeType="1"/>
            </p:cNvSpPr>
            <p:nvPr/>
          </p:nvSpPr>
          <p:spPr bwMode="auto">
            <a:xfrm>
              <a:off x="8217194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Line 83"/>
            <p:cNvSpPr>
              <a:spLocks noChangeShapeType="1"/>
            </p:cNvSpPr>
            <p:nvPr/>
          </p:nvSpPr>
          <p:spPr bwMode="auto">
            <a:xfrm>
              <a:off x="8217194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" name="Line 84"/>
            <p:cNvSpPr>
              <a:spLocks noChangeShapeType="1"/>
            </p:cNvSpPr>
            <p:nvPr/>
          </p:nvSpPr>
          <p:spPr bwMode="auto">
            <a:xfrm>
              <a:off x="8217194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AutoShape 85"/>
            <p:cNvSpPr>
              <a:spLocks noChangeArrowheads="1"/>
            </p:cNvSpPr>
            <p:nvPr/>
          </p:nvSpPr>
          <p:spPr bwMode="auto">
            <a:xfrm>
              <a:off x="8445175" y="6455057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Alignment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BNL/UIC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Line 86"/>
            <p:cNvSpPr>
              <a:spLocks noChangeShapeType="1"/>
            </p:cNvSpPr>
            <p:nvPr/>
          </p:nvSpPr>
          <p:spPr bwMode="auto">
            <a:xfrm>
              <a:off x="9927053" y="4820502"/>
              <a:ext cx="0" cy="10058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Line 87"/>
            <p:cNvSpPr>
              <a:spLocks noChangeShapeType="1"/>
            </p:cNvSpPr>
            <p:nvPr/>
          </p:nvSpPr>
          <p:spPr bwMode="auto">
            <a:xfrm>
              <a:off x="9927053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Line 88"/>
            <p:cNvSpPr>
              <a:spLocks noChangeShapeType="1"/>
            </p:cNvSpPr>
            <p:nvPr/>
          </p:nvSpPr>
          <p:spPr bwMode="auto">
            <a:xfrm>
              <a:off x="9927053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" name="Line 59"/>
            <p:cNvSpPr>
              <a:spLocks noChangeShapeType="1"/>
            </p:cNvSpPr>
            <p:nvPr/>
          </p:nvSpPr>
          <p:spPr bwMode="auto">
            <a:xfrm>
              <a:off x="6641221" y="4820501"/>
              <a:ext cx="0" cy="30176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AutoShape 85"/>
            <p:cNvSpPr>
              <a:spLocks noChangeArrowheads="1"/>
            </p:cNvSpPr>
            <p:nvPr/>
          </p:nvSpPr>
          <p:spPr bwMode="auto">
            <a:xfrm>
              <a:off x="8463094" y="7487603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Mechanical Stability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" name="AutoShape 78"/>
            <p:cNvSpPr>
              <a:spLocks noChangeArrowheads="1"/>
            </p:cNvSpPr>
            <p:nvPr/>
          </p:nvSpPr>
          <p:spPr bwMode="auto">
            <a:xfrm>
              <a:off x="8445175" y="860068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Safety System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8232828" y="7941975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" name="Line 84"/>
            <p:cNvSpPr>
              <a:spLocks noChangeShapeType="1"/>
            </p:cNvSpPr>
            <p:nvPr/>
          </p:nvSpPr>
          <p:spPr bwMode="auto">
            <a:xfrm>
              <a:off x="8232828" y="9016510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" name="AutoShape 19"/>
            <p:cNvSpPr>
              <a:spLocks noChangeArrowheads="1"/>
            </p:cNvSpPr>
            <p:nvPr/>
          </p:nvSpPr>
          <p:spPr bwMode="auto">
            <a:xfrm>
              <a:off x="11749284" y="744310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B-jet tagging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LANL,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NMSU</a:t>
              </a:r>
            </a:p>
          </p:txBody>
        </p:sp>
      </p:grpSp>
      <p:sp>
        <p:nvSpPr>
          <p:cNvPr id="94" name="AutoShape 48"/>
          <p:cNvSpPr>
            <a:spLocks noChangeArrowheads="1"/>
          </p:cNvSpPr>
          <p:nvPr/>
        </p:nvSpPr>
        <p:spPr bwMode="auto">
          <a:xfrm>
            <a:off x="2489303" y="4967086"/>
            <a:ext cx="881646" cy="61885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291" tIns="32146" rIns="64291" bIns="32146" anchor="ctr"/>
          <a:lstStyle/>
          <a:p>
            <a:pPr algn="ctr" defTabSz="642915">
              <a:defRPr/>
            </a:pPr>
            <a:r>
              <a:rPr lang="en-US" sz="800" i="1" dirty="0">
                <a:solidFill>
                  <a:sysClr val="windowText" lastClr="000000"/>
                </a:solidFill>
              </a:rPr>
              <a:t>Stave</a:t>
            </a:r>
            <a:r>
              <a:rPr lang="en-US" sz="800" i="1" kern="0" dirty="0">
                <a:solidFill>
                  <a:sysClr val="windowText" lastClr="000000"/>
                </a:solidFill>
              </a:rPr>
              <a:t> QA</a:t>
            </a:r>
          </a:p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MIT/ISU</a:t>
            </a:r>
            <a:endParaRPr lang="en-US" sz="80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95" name="Line 52"/>
          <p:cNvSpPr>
            <a:spLocks noChangeShapeType="1"/>
          </p:cNvSpPr>
          <p:nvPr/>
        </p:nvSpPr>
        <p:spPr bwMode="auto">
          <a:xfrm>
            <a:off x="2339996" y="5240777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96" name="Line 52"/>
          <p:cNvSpPr>
            <a:spLocks noChangeShapeType="1"/>
          </p:cNvSpPr>
          <p:nvPr/>
        </p:nvSpPr>
        <p:spPr bwMode="auto">
          <a:xfrm>
            <a:off x="1213508" y="5240777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97" name="AutoShape 31"/>
          <p:cNvSpPr>
            <a:spLocks noChangeArrowheads="1"/>
          </p:cNvSpPr>
          <p:nvPr/>
        </p:nvSpPr>
        <p:spPr bwMode="auto">
          <a:xfrm>
            <a:off x="245112" y="4884665"/>
            <a:ext cx="881646" cy="61885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291" tIns="32146" rIns="64291" bIns="32146" anchor="ctr"/>
          <a:lstStyle/>
          <a:p>
            <a:pPr algn="ctr" defTabSz="642915">
              <a:defRPr/>
            </a:pPr>
            <a:r>
              <a:rPr lang="en-US" sz="800" i="1" dirty="0">
                <a:solidFill>
                  <a:sysClr val="windowText" lastClr="000000"/>
                </a:solidFill>
              </a:rPr>
              <a:t>DCM Integration</a:t>
            </a:r>
          </a:p>
          <a:p>
            <a:pPr algn="ctr" defTabSz="642915">
              <a:defRPr/>
            </a:pPr>
            <a:r>
              <a:rPr lang="en-US" sz="800" i="1" kern="0" dirty="0">
                <a:solidFill>
                  <a:sysClr val="windowText" lastClr="000000"/>
                </a:solidFill>
              </a:rPr>
              <a:t>Colorado</a:t>
            </a:r>
          </a:p>
          <a:p>
            <a:pPr algn="ctr" defTabSz="642915">
              <a:defRPr/>
            </a:pPr>
            <a:endParaRPr lang="en-US" sz="80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98" name="Line 37"/>
          <p:cNvSpPr>
            <a:spLocks noChangeShapeType="1"/>
          </p:cNvSpPr>
          <p:nvPr/>
        </p:nvSpPr>
        <p:spPr bwMode="auto">
          <a:xfrm>
            <a:off x="82068" y="5172092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99" name="AutoShape 3"/>
          <p:cNvSpPr>
            <a:spLocks noChangeArrowheads="1"/>
          </p:cNvSpPr>
          <p:nvPr/>
        </p:nvSpPr>
        <p:spPr bwMode="auto">
          <a:xfrm>
            <a:off x="3451098" y="184263"/>
            <a:ext cx="1522844" cy="530445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BNL Program </a:t>
            </a:r>
            <a:r>
              <a:rPr lang="en-US" sz="800" i="1" kern="0" dirty="0">
                <a:solidFill>
                  <a:sysClr val="windowText" lastClr="000000"/>
                </a:solidFill>
              </a:rPr>
              <a:t>Manager</a:t>
            </a:r>
          </a:p>
        </p:txBody>
      </p:sp>
      <p:sp>
        <p:nvSpPr>
          <p:cNvPr id="101" name="Line 6"/>
          <p:cNvSpPr>
            <a:spLocks noChangeShapeType="1"/>
          </p:cNvSpPr>
          <p:nvPr/>
        </p:nvSpPr>
        <p:spPr bwMode="auto">
          <a:xfrm>
            <a:off x="4239895" y="701468"/>
            <a:ext cx="0" cy="26522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100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Risk </a:t>
            </a:r>
            <a:r>
              <a:rPr lang="en-US" dirty="0" smtClean="0"/>
              <a:t>Mitigation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Readout electronics R&amp;D to meet CD1 (11/2017)</a:t>
            </a:r>
          </a:p>
          <a:p>
            <a:pPr lvl="1"/>
            <a:r>
              <a:rPr lang="en-US" dirty="0" smtClean="0"/>
              <a:t>Early procurements of staves and RDO/CRU</a:t>
            </a:r>
          </a:p>
          <a:p>
            <a:pPr lvl="1"/>
            <a:r>
              <a:rPr lang="en-US" dirty="0" smtClean="0"/>
              <a:t>Joint effort with </a:t>
            </a:r>
            <a:r>
              <a:rPr lang="en-US" dirty="0" smtClean="0"/>
              <a:t>ALICE/CERN/LBNL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Mechanical &amp; cooling R&amp;D to meet CD2/CD3 (8/2018)</a:t>
            </a:r>
          </a:p>
          <a:p>
            <a:pPr lvl="1"/>
            <a:r>
              <a:rPr lang="en-US" dirty="0" smtClean="0"/>
              <a:t>Early R&amp;D support at </a:t>
            </a:r>
            <a:r>
              <a:rPr lang="en-US" dirty="0" smtClean="0"/>
              <a:t>MIT/BNL</a:t>
            </a:r>
            <a:endParaRPr lang="en-US" dirty="0" smtClean="0"/>
          </a:p>
          <a:p>
            <a:pPr lvl="2"/>
            <a:r>
              <a:rPr lang="en-US" dirty="0" err="1" smtClean="0"/>
              <a:t>sPHENIX</a:t>
            </a:r>
            <a:r>
              <a:rPr lang="en-US" dirty="0" smtClean="0"/>
              <a:t> mechanical integration </a:t>
            </a:r>
          </a:p>
          <a:p>
            <a:pPr lvl="1"/>
            <a:r>
              <a:rPr lang="en-US" dirty="0" smtClean="0"/>
              <a:t>Early joint R&amp;D with BNL/LBNL/MIT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Production </a:t>
            </a:r>
            <a:r>
              <a:rPr lang="en-US" dirty="0" smtClean="0"/>
              <a:t>and assembly</a:t>
            </a:r>
            <a:endParaRPr lang="en-US" dirty="0" smtClean="0"/>
          </a:p>
          <a:p>
            <a:pPr lvl="1"/>
            <a:r>
              <a:rPr lang="en-US" dirty="0" smtClean="0"/>
              <a:t>Partial delivery and more parallel efforts 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0" y="-10583"/>
            <a:ext cx="1111250" cy="9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0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4"/>
            <a:ext cx="8229600" cy="971731"/>
          </a:xfrm>
        </p:spPr>
        <p:txBody>
          <a:bodyPr/>
          <a:lstStyle/>
          <a:p>
            <a:r>
              <a:rPr lang="en-US" dirty="0" smtClean="0"/>
              <a:t>Plans and</a:t>
            </a:r>
            <a:r>
              <a:rPr lang="en-US" dirty="0" smtClean="0"/>
              <a:t> </a:t>
            </a:r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628"/>
            <a:ext cx="8229600" cy="5123789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with ALICE/CERN: by ~12/2016</a:t>
            </a:r>
          </a:p>
          <a:p>
            <a:pPr lvl="1"/>
            <a:r>
              <a:rPr lang="en-US" dirty="0" smtClean="0"/>
              <a:t>Prototype and final stave production and delivery</a:t>
            </a:r>
          </a:p>
          <a:p>
            <a:pPr lvl="1"/>
            <a:r>
              <a:rPr lang="en-US" dirty="0" smtClean="0"/>
              <a:t>Obtain ALICE readout test stand and electronics for early R&amp;D</a:t>
            </a:r>
          </a:p>
          <a:p>
            <a:pPr lvl="1"/>
            <a:r>
              <a:rPr lang="en-US" dirty="0" smtClean="0"/>
              <a:t>Obtain design files, electronics and mechanics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raining </a:t>
            </a:r>
            <a:r>
              <a:rPr lang="en-US" dirty="0" err="1" smtClean="0"/>
              <a:t>sPHENIX</a:t>
            </a:r>
            <a:r>
              <a:rPr lang="en-US" dirty="0" smtClean="0"/>
              <a:t> personnel, available manpower</a:t>
            </a:r>
          </a:p>
          <a:p>
            <a:pPr lvl="1"/>
            <a:r>
              <a:rPr lang="en-US" dirty="0" smtClean="0"/>
              <a:t>R&amp;D collaboration and schedule</a:t>
            </a:r>
          </a:p>
          <a:p>
            <a:pPr lvl="1"/>
            <a:r>
              <a:rPr lang="en-US" dirty="0" smtClean="0"/>
              <a:t>Availability of CERN facilities after ITS/IB production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Schedule/funding gap of stave productions</a:t>
            </a:r>
          </a:p>
          <a:p>
            <a:pPr lvl="1"/>
            <a:r>
              <a:rPr lang="en-US" dirty="0" smtClean="0"/>
              <a:t>ITS/IB production: ~1/</a:t>
            </a:r>
            <a:r>
              <a:rPr lang="en-US" dirty="0" smtClean="0"/>
              <a:t>2017 - Mid/</a:t>
            </a:r>
            <a:r>
              <a:rPr lang="en-US" dirty="0" smtClean="0"/>
              <a:t>2018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CD-3b: 8/2018 </a:t>
            </a:r>
          </a:p>
          <a:p>
            <a:pPr lvl="1"/>
            <a:r>
              <a:rPr lang="en-US" dirty="0" smtClean="0"/>
              <a:t> Risk 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</a:t>
            </a:r>
            <a:r>
              <a:rPr lang="en-US" dirty="0" smtClean="0"/>
              <a:t>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Possible mortgage for </a:t>
            </a:r>
            <a:r>
              <a:rPr lang="en-US" dirty="0" err="1" smtClean="0"/>
              <a:t>sPHENIX</a:t>
            </a:r>
            <a:r>
              <a:rPr lang="en-US" dirty="0" smtClean="0"/>
              <a:t> production from ALICE/</a:t>
            </a:r>
            <a:r>
              <a:rPr lang="en-US" dirty="0" smtClean="0"/>
              <a:t>CERN with </a:t>
            </a:r>
            <a:r>
              <a:rPr lang="en-US" dirty="0" err="1" smtClean="0"/>
              <a:t>MoU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Seek external foreign funding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readout R&amp;D</a:t>
            </a:r>
          </a:p>
          <a:p>
            <a:pPr lvl="1"/>
            <a:r>
              <a:rPr lang="en-US" dirty="0" smtClean="0"/>
              <a:t>Possible delay due to unavailability of key elements like staves and readout for R&amp;D</a:t>
            </a:r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Start with prototype RDO and CRU  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0" y="0"/>
            <a:ext cx="1111250" cy="9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1166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14185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Scope of </a:t>
            </a:r>
            <a:r>
              <a:rPr lang="en-US" dirty="0" smtClean="0"/>
              <a:t>project</a:t>
            </a:r>
            <a:endParaRPr lang="en-US" dirty="0" smtClean="0"/>
          </a:p>
          <a:p>
            <a:pPr lvl="1"/>
            <a:r>
              <a:rPr lang="en-US" dirty="0" smtClean="0"/>
              <a:t>MAPS inner tracker</a:t>
            </a:r>
          </a:p>
          <a:p>
            <a:pPr lvl="1"/>
            <a:r>
              <a:rPr lang="en-US" dirty="0" smtClean="0"/>
              <a:t>Cost and Schedule </a:t>
            </a:r>
            <a:r>
              <a:rPr lang="en-US" dirty="0" smtClean="0"/>
              <a:t>Basis</a:t>
            </a:r>
            <a:endParaRPr lang="en-US" dirty="0" smtClean="0"/>
          </a:p>
          <a:p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R&amp;D</a:t>
            </a:r>
          </a:p>
          <a:p>
            <a:pPr lvl="1"/>
            <a:r>
              <a:rPr lang="en-US" dirty="0" smtClean="0"/>
              <a:t>Production </a:t>
            </a:r>
          </a:p>
          <a:p>
            <a:r>
              <a:rPr lang="en-US" dirty="0" smtClean="0"/>
              <a:t>Schedule</a:t>
            </a:r>
          </a:p>
          <a:p>
            <a:pPr lvl="1"/>
            <a:r>
              <a:rPr lang="en-US" dirty="0" smtClean="0"/>
              <a:t>R&amp;D</a:t>
            </a:r>
          </a:p>
          <a:p>
            <a:pPr lvl="1"/>
            <a:r>
              <a:rPr lang="en-US" dirty="0" smtClean="0"/>
              <a:t>Production </a:t>
            </a:r>
          </a:p>
          <a:p>
            <a:r>
              <a:rPr lang="en-US" dirty="0" smtClean="0"/>
              <a:t>Resources</a:t>
            </a:r>
          </a:p>
          <a:p>
            <a:endParaRPr lang="en-US" dirty="0" smtClean="0"/>
          </a:p>
          <a:p>
            <a:r>
              <a:rPr lang="en-US" dirty="0" smtClean="0"/>
              <a:t>Risk and project management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416" y="1314185"/>
            <a:ext cx="4658783" cy="393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05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808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 high risk R&amp;D necessary</a:t>
            </a:r>
          </a:p>
          <a:p>
            <a:r>
              <a:rPr lang="en-US" dirty="0" smtClean="0"/>
              <a:t>Early </a:t>
            </a:r>
            <a:r>
              <a:rPr lang="en-US" dirty="0" err="1" smtClean="0"/>
              <a:t>MoU</a:t>
            </a:r>
            <a:r>
              <a:rPr lang="en-US" dirty="0" smtClean="0"/>
              <a:t> with ALICE critical </a:t>
            </a:r>
          </a:p>
          <a:p>
            <a:r>
              <a:rPr lang="en-US" dirty="0" smtClean="0"/>
              <a:t>LANL LDRD very important </a:t>
            </a:r>
          </a:p>
          <a:p>
            <a:r>
              <a:rPr lang="en-US" dirty="0" smtClean="0"/>
              <a:t>Early mechanical integration R&amp;D important</a:t>
            </a:r>
          </a:p>
          <a:p>
            <a:r>
              <a:rPr lang="en-US" dirty="0" smtClean="0"/>
              <a:t>Cost basis is in reasonable shape</a:t>
            </a:r>
          </a:p>
          <a:p>
            <a:r>
              <a:rPr lang="en-US" dirty="0"/>
              <a:t>Management plan is </a:t>
            </a:r>
            <a:r>
              <a:rPr lang="en-US" dirty="0" smtClean="0"/>
              <a:t>in progress</a:t>
            </a:r>
            <a:endParaRPr lang="en-US" dirty="0"/>
          </a:p>
          <a:p>
            <a:r>
              <a:rPr lang="en-US" dirty="0" smtClean="0"/>
              <a:t>Installed and ready for beam ~1/2021 </a:t>
            </a:r>
          </a:p>
          <a:p>
            <a:r>
              <a:rPr lang="en-US" dirty="0" smtClean="0"/>
              <a:t>Project</a:t>
            </a:r>
            <a:r>
              <a:rPr lang="en-US" dirty="0" smtClean="0"/>
              <a:t> has </a:t>
            </a:r>
            <a:r>
              <a:rPr lang="en-US" dirty="0"/>
              <a:t>~6 months </a:t>
            </a:r>
            <a:r>
              <a:rPr lang="en-US" dirty="0" smtClean="0"/>
              <a:t>float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968" y="0"/>
            <a:ext cx="1325032" cy="10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2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945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57996" cy="772886"/>
          </a:xfrm>
          <a:noFill/>
        </p:spPr>
        <p:txBody>
          <a:bodyPr>
            <a:normAutofit/>
          </a:bodyPr>
          <a:lstStyle/>
          <a:p>
            <a:r>
              <a:rPr lang="en-US" sz="3200" b="1" dirty="0" smtClean="0"/>
              <a:t>MAPS Org Chart</a:t>
            </a:r>
            <a:endParaRPr lang="en-US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 t="15723" r="7224" b="8700"/>
          <a:stretch/>
        </p:blipFill>
        <p:spPr bwMode="auto">
          <a:xfrm>
            <a:off x="685800" y="914400"/>
            <a:ext cx="7620000" cy="559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73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8653"/>
          </a:xfrm>
          <a:noFill/>
        </p:spPr>
        <p:txBody>
          <a:bodyPr>
            <a:normAutofit/>
          </a:bodyPr>
          <a:lstStyle/>
          <a:p>
            <a:r>
              <a:rPr lang="en-US" sz="3200" b="1" dirty="0" smtClean="0"/>
              <a:t>MAPS Labor Profile 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186934"/>
            <a:ext cx="802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MAPS Labor profile from resource – loaded schedule sorted by FY and job category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0791" r="20271" b="44623"/>
          <a:stretch/>
        </p:blipFill>
        <p:spPr bwMode="auto">
          <a:xfrm>
            <a:off x="838200" y="1940765"/>
            <a:ext cx="7337875" cy="3621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1" y="5758934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of Labor is LANL + MIT with numerous additional institutions expressing interest  in participating. Anticipate additional firm institutional commitments over the next few months.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9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at LANL M&amp;S and Labor Rates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895789"/>
              </p:ext>
            </p:extLst>
          </p:nvPr>
        </p:nvGraphicFramePr>
        <p:xfrm>
          <a:off x="85812" y="1744898"/>
          <a:ext cx="9058188" cy="3779054"/>
        </p:xfrm>
        <a:graphic>
          <a:graphicData uri="http://schemas.openxmlformats.org/drawingml/2006/table">
            <a:tbl>
              <a:tblPr/>
              <a:tblGrid>
                <a:gridCol w="1115743"/>
                <a:gridCol w="1206657"/>
                <a:gridCol w="727300"/>
                <a:gridCol w="628123"/>
                <a:gridCol w="661182"/>
                <a:gridCol w="636387"/>
                <a:gridCol w="719035"/>
                <a:gridCol w="809947"/>
                <a:gridCol w="719035"/>
                <a:gridCol w="1462864"/>
                <a:gridCol w="371915"/>
              </a:tblGrid>
              <a:tr h="165767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sPHENIX MAPS Tracking   LANL Labor and Overheads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Summary Estimate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sPHENIX Labor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Fixed FY16  Direct Labor w/fringe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126,568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381,040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109,392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332,192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46,560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$995,752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Estimated Composite Indirect  on Labor@36.9%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158,210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476,300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136,740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415,240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1,244,690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Fixed FY16  Fully Loaded Labor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284,778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857,340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246,132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747,432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104,760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2,240,442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Escalation @ 3.0%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8,543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52,212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22,816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93,803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16,685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194,060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Subtotal AY $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293,321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909,552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268,948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841,235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121,445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2,434,502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81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 at 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117,329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363,821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107,579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336,494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48,578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973,801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34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Budgeted Labor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410,650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1,273,373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376,528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1,177,729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170,023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3,408,302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Adjusted sPHENIX M&amp;S - MAPS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$140,000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$2,157,710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$2,297,710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Estimated Composite Indirect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539,428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574,428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Subtotal FY 16 $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$175,000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$2,697,138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$2,872,138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Escalation @ 2% per FY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7,070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165,086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172,156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Estimate with Escalation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$182,070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$2,862,224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$3,044,294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81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 at 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72,828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1,144,890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1,217,718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34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Budgeted Material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$254,898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$4,007,113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$4,262,011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34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34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AY $  with Contingency Estimate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$410,650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$1,528,271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$4,383,641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$1,177,729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$170,023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$7,670,314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Overall contingency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TPC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</a:tr>
              <a:tr h="13083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873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at BNL M&amp;S and Labor Rates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38242"/>
              </p:ext>
            </p:extLst>
          </p:nvPr>
        </p:nvGraphicFramePr>
        <p:xfrm>
          <a:off x="85812" y="1470286"/>
          <a:ext cx="9058189" cy="3868704"/>
        </p:xfrm>
        <a:graphic>
          <a:graphicData uri="http://schemas.openxmlformats.org/drawingml/2006/table">
            <a:tbl>
              <a:tblPr/>
              <a:tblGrid>
                <a:gridCol w="872211"/>
                <a:gridCol w="952231"/>
                <a:gridCol w="920222"/>
                <a:gridCol w="856207"/>
                <a:gridCol w="808195"/>
                <a:gridCol w="720174"/>
                <a:gridCol w="872211"/>
                <a:gridCol w="976236"/>
                <a:gridCol w="976236"/>
                <a:gridCol w="680164"/>
                <a:gridCol w="424102"/>
              </a:tblGrid>
              <a:tr h="171518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sPHENIX MAPS Tracking  BNL Labor and Overheads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Summary Estimate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sPHENIX Labor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Fixed FY16  Direct Labor w/fringe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101,254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304,832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87,514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265,754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37,248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$796,602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Estimated Composite Indirect  on Labor@36.9%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37,363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112,483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32,293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98,063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13,745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293,946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Fixed FY16  Fully Loaded Labor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138,617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417,315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119,806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363,817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50,993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1,090,548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Escalation @ 3.0%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4,159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25,414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11,106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45,659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8,122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94,460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Subtotal AY $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142,776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442,729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130,912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409,476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59,114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1,185,007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93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 at 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57,110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177,092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52,365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163,790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23,646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474,003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46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Budgeted Labor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199,886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619,821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183,277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573,266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82,760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1,659,010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Adjusted sPHENIX M&amp;S - MAPS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$140,000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$2,157,710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$2,297,710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Estimated Composite Indirect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13,202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203,472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216,674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Subtotal FY 16 $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$153,202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$2,361,182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$2,514,384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Escalation @ 2% per FY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6,189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144,523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150,713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Estimate with Escalation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$159,391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$2,505,705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$2,665,097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93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 at 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63,757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1,002,282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1,066,039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46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Budgeted Material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$223,148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$3,507,987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$3,731,135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460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4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AY $  with Contingency Estimate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$199,886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$842,969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$3,691,264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$573,266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$82,760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$5,390,145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Overall contingency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TPC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</a:tr>
              <a:tr h="13340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045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83" y="23316"/>
            <a:ext cx="8501063" cy="6518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Collaboration &amp; Management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383" y="890264"/>
            <a:ext cx="5083475" cy="5967736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Workshops organized in Santa Fe, 4/2016</a:t>
            </a:r>
          </a:p>
          <a:p>
            <a:pPr lvl="1"/>
            <a:r>
              <a:rPr lang="en-US" dirty="0" smtClean="0"/>
              <a:t>Strong support from ITS/ALICE and other groups  </a:t>
            </a:r>
          </a:p>
          <a:p>
            <a:pPr lvl="2"/>
            <a:r>
              <a:rPr lang="en-US" dirty="0" smtClean="0"/>
              <a:t>LBNL, BNL STAR/HFT group</a:t>
            </a:r>
          </a:p>
          <a:p>
            <a:pPr lvl="2"/>
            <a:r>
              <a:rPr lang="en-US" dirty="0" smtClean="0"/>
              <a:t>MIT, </a:t>
            </a:r>
            <a:r>
              <a:rPr lang="en-US" dirty="0" err="1" smtClean="0"/>
              <a:t>Yonsei</a:t>
            </a:r>
            <a:r>
              <a:rPr lang="en-US" dirty="0" smtClean="0"/>
              <a:t> / Korean Institutions</a:t>
            </a:r>
          </a:p>
          <a:p>
            <a:pPr lvl="1"/>
            <a:r>
              <a:rPr lang="en-US" dirty="0" smtClean="0"/>
              <a:t>Produced 1</a:t>
            </a:r>
            <a:r>
              <a:rPr lang="en-US" baseline="30000" dirty="0" smtClean="0"/>
              <a:t>st</a:t>
            </a:r>
            <a:r>
              <a:rPr lang="en-US" dirty="0" smtClean="0"/>
              <a:t> draft of Cost and Schedule project file</a:t>
            </a:r>
          </a:p>
          <a:p>
            <a:pPr lvl="1"/>
            <a:r>
              <a:rPr lang="en-US" dirty="0" smtClean="0"/>
              <a:t>Established collaboration with ALICE ITS groups  </a:t>
            </a:r>
          </a:p>
          <a:p>
            <a:r>
              <a:rPr lang="en-US" dirty="0" smtClean="0"/>
              <a:t>MAPS Detector Group Kickoff Meeting 8/19/2016 </a:t>
            </a:r>
          </a:p>
          <a:p>
            <a:pPr lvl="1"/>
            <a:r>
              <a:rPr lang="en-US" dirty="0" smtClean="0"/>
              <a:t>Institutions and their interest  </a:t>
            </a:r>
          </a:p>
          <a:p>
            <a:pPr lvl="1"/>
            <a:r>
              <a:rPr lang="en-US" dirty="0" smtClean="0"/>
              <a:t> Resources and plan</a:t>
            </a:r>
          </a:p>
          <a:p>
            <a:r>
              <a:rPr lang="en-US" dirty="0" smtClean="0"/>
              <a:t>US institutions</a:t>
            </a:r>
          </a:p>
          <a:p>
            <a:pPr lvl="1"/>
            <a:r>
              <a:rPr lang="en-US" dirty="0" smtClean="0"/>
              <a:t>MIT HI and ME groups</a:t>
            </a:r>
          </a:p>
          <a:p>
            <a:pPr lvl="2"/>
            <a:r>
              <a:rPr lang="en-US" dirty="0" smtClean="0"/>
              <a:t>Stave assembly and test at CERN &amp; BNL, cooling, integration etc. </a:t>
            </a:r>
          </a:p>
          <a:p>
            <a:pPr lvl="1"/>
            <a:r>
              <a:rPr lang="en-US" dirty="0" smtClean="0"/>
              <a:t>LBNL </a:t>
            </a:r>
          </a:p>
          <a:p>
            <a:pPr lvl="2"/>
            <a:r>
              <a:rPr lang="en-US" dirty="0" smtClean="0"/>
              <a:t>mechanical carbon frame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BNL </a:t>
            </a:r>
          </a:p>
          <a:p>
            <a:pPr lvl="2"/>
            <a:r>
              <a:rPr lang="en-US" dirty="0" smtClean="0"/>
              <a:t>Services, DAQ, safety, </a:t>
            </a:r>
            <a:r>
              <a:rPr lang="en-US" dirty="0"/>
              <a:t>t</a:t>
            </a:r>
            <a:r>
              <a:rPr lang="en-US" dirty="0" smtClean="0"/>
              <a:t>ech support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UNM and NMSU</a:t>
            </a:r>
          </a:p>
          <a:p>
            <a:pPr lvl="2"/>
            <a:r>
              <a:rPr lang="en-US" dirty="0" smtClean="0"/>
              <a:t>Cabling, assembly, simulations and physics analysis   </a:t>
            </a:r>
          </a:p>
          <a:p>
            <a:pPr lvl="1"/>
            <a:r>
              <a:rPr lang="en-US" dirty="0" smtClean="0"/>
              <a:t>U Colorado </a:t>
            </a:r>
          </a:p>
          <a:p>
            <a:pPr lvl="2"/>
            <a:r>
              <a:rPr lang="en-US" dirty="0" smtClean="0"/>
              <a:t>DAQ and DCM-II integration, simulations and analysis  </a:t>
            </a:r>
            <a:endParaRPr lang="en-US" dirty="0"/>
          </a:p>
          <a:p>
            <a:pPr lvl="1"/>
            <a:r>
              <a:rPr lang="en-US" dirty="0" smtClean="0"/>
              <a:t>ISU</a:t>
            </a:r>
          </a:p>
          <a:p>
            <a:pPr lvl="2"/>
            <a:r>
              <a:rPr lang="en-US" dirty="0" smtClean="0"/>
              <a:t>Simulations and analysis, assembly and test  </a:t>
            </a:r>
          </a:p>
          <a:p>
            <a:pPr lvl="1"/>
            <a:r>
              <a:rPr lang="en-US" dirty="0" smtClean="0"/>
              <a:t>GSU </a:t>
            </a:r>
          </a:p>
          <a:p>
            <a:pPr lvl="2"/>
            <a:r>
              <a:rPr lang="en-US" dirty="0" smtClean="0"/>
              <a:t>Simulations, small controls 	 </a:t>
            </a:r>
            <a:endParaRPr lang="en-US" dirty="0"/>
          </a:p>
          <a:p>
            <a:pPr lvl="1"/>
            <a:r>
              <a:rPr lang="en-US" dirty="0" smtClean="0"/>
              <a:t>FSU</a:t>
            </a:r>
          </a:p>
          <a:p>
            <a:pPr lvl="2"/>
            <a:r>
              <a:rPr lang="en-US" dirty="0" smtClean="0"/>
              <a:t>Offline </a:t>
            </a:r>
          </a:p>
          <a:p>
            <a:pPr lvl="1"/>
            <a:r>
              <a:rPr lang="en-US" dirty="0" smtClean="0"/>
              <a:t> U California, Riverside/LA/Davis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2"/>
            <a:r>
              <a:rPr lang="en-US" dirty="0" smtClean="0"/>
              <a:t>Local mechanical and electronics shops, simulations, assembly and test </a:t>
            </a:r>
          </a:p>
          <a:p>
            <a:pPr lvl="1"/>
            <a:r>
              <a:rPr lang="en-US" dirty="0" smtClean="0"/>
              <a:t>UT Austin</a:t>
            </a:r>
          </a:p>
          <a:p>
            <a:pPr lvl="2"/>
            <a:r>
              <a:rPr lang="en-US" dirty="0" smtClean="0"/>
              <a:t>Readout electronics </a:t>
            </a:r>
          </a:p>
          <a:p>
            <a:pPr lvl="1"/>
            <a:r>
              <a:rPr lang="en-US" dirty="0" smtClean="0"/>
              <a:t>UIC</a:t>
            </a:r>
          </a:p>
          <a:p>
            <a:pPr lvl="2"/>
            <a:r>
              <a:rPr lang="en-US" dirty="0" smtClean="0"/>
              <a:t>Assembly and test, offline  </a:t>
            </a:r>
          </a:p>
          <a:p>
            <a:r>
              <a:rPr lang="en-US" dirty="0" smtClean="0"/>
              <a:t>Other international collaborators</a:t>
            </a:r>
          </a:p>
          <a:p>
            <a:pPr lvl="1"/>
            <a:r>
              <a:rPr lang="en-US" dirty="0" smtClean="0"/>
              <a:t>RIKEN/RBRC – assembly, test and simulations </a:t>
            </a:r>
          </a:p>
          <a:p>
            <a:pPr lvl="1"/>
            <a:r>
              <a:rPr lang="en-US" dirty="0" smtClean="0"/>
              <a:t>CCNU/ALICE/ITS</a:t>
            </a:r>
          </a:p>
          <a:p>
            <a:pPr lvl="1"/>
            <a:r>
              <a:rPr lang="en-US" dirty="0" err="1" smtClean="0"/>
              <a:t>Yonsei</a:t>
            </a:r>
            <a:r>
              <a:rPr lang="en-US" dirty="0" smtClean="0"/>
              <a:t>/ALICE/ITS </a:t>
            </a:r>
          </a:p>
          <a:p>
            <a:pPr marL="349018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76903" y="984477"/>
            <a:ext cx="3672140" cy="5386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Working on MOU with ITS/ALICE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Initial discussion with ITS Management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Associate Membership on ITS/ALICE project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Obtain 4 staves &amp; readout for R&amp;D ASAP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Stave production extension, schedule and “mortgage”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Obtain readout design files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Mechanical design files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sPHENIX</a:t>
            </a:r>
            <a:r>
              <a:rPr lang="en-US" dirty="0" smtClean="0"/>
              <a:t> manpower at CERN 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presentations planned </a:t>
            </a:r>
          </a:p>
          <a:p>
            <a:pPr lvl="1"/>
            <a:r>
              <a:rPr lang="en-US" sz="1400" dirty="0" smtClean="0"/>
              <a:t>- </a:t>
            </a:r>
            <a:r>
              <a:rPr lang="en-US" sz="1400" dirty="0" smtClean="0"/>
              <a:t>ALICE </a:t>
            </a:r>
            <a:r>
              <a:rPr lang="en-US" sz="1400" dirty="0" smtClean="0"/>
              <a:t>Management</a:t>
            </a:r>
          </a:p>
          <a:p>
            <a:pPr lvl="1"/>
            <a:r>
              <a:rPr lang="en-US" sz="1400" dirty="0" smtClean="0"/>
              <a:t>Board meeting</a:t>
            </a:r>
          </a:p>
          <a:p>
            <a:pPr lvl="1"/>
            <a:r>
              <a:rPr lang="en-US" sz="1400" dirty="0" smtClean="0"/>
              <a:t>- 11/11/2016: ALICE Collaboration </a:t>
            </a:r>
          </a:p>
          <a:p>
            <a:pPr lvl="1"/>
            <a:r>
              <a:rPr lang="en-US" sz="1400" dirty="0" smtClean="0"/>
              <a:t>Board meeting  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Expect MOU agreement: 12/2016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8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LANL/</a:t>
            </a:r>
            <a:r>
              <a:rPr lang="en-US" dirty="0" err="1" smtClean="0"/>
              <a:t>sPHENIX</a:t>
            </a:r>
            <a:r>
              <a:rPr lang="en-US" dirty="0" smtClean="0"/>
              <a:t> – ALICE Collaboration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17638"/>
            <a:ext cx="79388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From: </a:t>
            </a:r>
            <a:r>
              <a:rPr lang="en-US" sz="1400" dirty="0"/>
              <a:t>Luciano Musa &lt;</a:t>
            </a:r>
            <a:r>
              <a:rPr lang="en-US" sz="1400" u="sng" dirty="0">
                <a:hlinkClick r:id="rId2"/>
              </a:rPr>
              <a:t>luciano.musa@cern.ch&gt;</a:t>
            </a:r>
          </a:p>
          <a:p>
            <a:r>
              <a:rPr lang="en-US" sz="1400" b="1" dirty="0"/>
              <a:t>Date: </a:t>
            </a:r>
            <a:r>
              <a:rPr lang="en-US" sz="1400" dirty="0"/>
              <a:t>Saturday, August 6, 2016 at 9:25 PM</a:t>
            </a:r>
          </a:p>
          <a:p>
            <a:r>
              <a:rPr lang="en-US" sz="1400" b="1" dirty="0"/>
              <a:t>To: </a:t>
            </a:r>
            <a:r>
              <a:rPr lang="en-US" sz="1400" dirty="0"/>
              <a:t>"Ming Liu (LANL)" &lt;</a:t>
            </a:r>
            <a:r>
              <a:rPr lang="en-US" sz="1400" u="sng" dirty="0">
                <a:hlinkClick r:id="rId3"/>
              </a:rPr>
              <a:t>ming@bnl.gov&gt;</a:t>
            </a:r>
          </a:p>
          <a:p>
            <a:r>
              <a:rPr lang="en-US" sz="1400" b="1" dirty="0"/>
              <a:t>Subject: </a:t>
            </a:r>
            <a:r>
              <a:rPr lang="en-US" sz="1400" dirty="0"/>
              <a:t>Re: ALICE ITS MAPS project and </a:t>
            </a:r>
            <a:r>
              <a:rPr lang="en-US" sz="1400" dirty="0" err="1"/>
              <a:t>sPHENIX</a:t>
            </a:r>
            <a:r>
              <a:rPr lang="en-US" sz="1400" dirty="0"/>
              <a:t> - ALICE Associate Membership? </a:t>
            </a:r>
          </a:p>
          <a:p>
            <a:endParaRPr lang="en-US" sz="1400" dirty="0"/>
          </a:p>
          <a:p>
            <a:r>
              <a:rPr lang="en-US" sz="1400" dirty="0"/>
              <a:t>Dear Ming,</a:t>
            </a:r>
          </a:p>
          <a:p>
            <a:endParaRPr lang="en-US" sz="1400" dirty="0"/>
          </a:p>
          <a:p>
            <a:r>
              <a:rPr lang="en-US" sz="1400" dirty="0"/>
              <a:t>sorry for the late reply to your previous e-mail. We had two Engineering Design Reviews (mechanics and cooling) and then I was in Jakarta for one week for an ITS Asian Meeting. </a:t>
            </a:r>
          </a:p>
          <a:p>
            <a:endParaRPr lang="en-US" sz="1400" dirty="0"/>
          </a:p>
          <a:p>
            <a:r>
              <a:rPr lang="en-US" sz="1400" dirty="0"/>
              <a:t>I am glad to learn that you succeed obtaining a $5M grant (congratulations!!) and your plans to become an ALICE associate member to work in the ITS project. This will require a detailed discussion between the two of us for the preparation of an </a:t>
            </a:r>
            <a:r>
              <a:rPr lang="en-US" sz="1400" dirty="0" err="1"/>
              <a:t>MoU</a:t>
            </a:r>
            <a:r>
              <a:rPr lang="en-US" sz="1400" dirty="0"/>
              <a:t>.</a:t>
            </a:r>
          </a:p>
          <a:p>
            <a:r>
              <a:rPr lang="en-US" sz="1400" dirty="0"/>
              <a:t>I am leaving today for two weeks of vacation and will be back to CERN on August 22nd. I would propose we get in touch on the 22nd or 23rd August, if this is fine for you.</a:t>
            </a:r>
          </a:p>
          <a:p>
            <a:endParaRPr lang="en-US" sz="1400" dirty="0"/>
          </a:p>
          <a:p>
            <a:r>
              <a:rPr lang="en-US" sz="1400" dirty="0"/>
              <a:t>A possible timeline is presentation of your request at the MB of 1st September and at the CB of 11th November. </a:t>
            </a:r>
          </a:p>
          <a:p>
            <a:endParaRPr lang="en-US" sz="1400" dirty="0"/>
          </a:p>
          <a:p>
            <a:r>
              <a:rPr lang="en-US" sz="1400" dirty="0"/>
              <a:t>Kind Regards,</a:t>
            </a:r>
          </a:p>
          <a:p>
            <a:r>
              <a:rPr lang="en-US" sz="1400" dirty="0"/>
              <a:t>Luciano</a:t>
            </a: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637543" y="5103086"/>
            <a:ext cx="3262593" cy="11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48571" y="5360344"/>
            <a:ext cx="756466" cy="11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06975" y="5579478"/>
            <a:ext cx="539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Plan: ITS/ALICE associate members by the end of 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75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Forming the Collaboration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21457" indent="-321457"/>
            <a:r>
              <a:rPr lang="en-US" sz="2200" b="1" dirty="0">
                <a:solidFill>
                  <a:srgbClr val="FF0000"/>
                </a:solidFill>
              </a:rPr>
              <a:t>On board: </a:t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dirty="0"/>
              <a:t>LANL, MIT, UNM, RIKEN, NMSU, BNL, Colorado, ISU, </a:t>
            </a:r>
            <a:r>
              <a:rPr lang="en-US" sz="2200" dirty="0" smtClean="0"/>
              <a:t>GSU, UT-Austin, </a:t>
            </a:r>
            <a:r>
              <a:rPr lang="en-US" sz="2200" dirty="0" smtClean="0"/>
              <a:t>UCLA</a:t>
            </a:r>
            <a:endParaRPr lang="en-US" sz="2200" dirty="0"/>
          </a:p>
          <a:p>
            <a:pPr marL="321457" indent="-321457"/>
            <a:endParaRPr lang="en-US" sz="2200" dirty="0"/>
          </a:p>
          <a:p>
            <a:pPr marL="321457" indent="-321457"/>
            <a:r>
              <a:rPr lang="en-US" sz="2200" b="1" dirty="0">
                <a:solidFill>
                  <a:srgbClr val="FF6600"/>
                </a:solidFill>
              </a:rPr>
              <a:t>Potential: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LBNL, </a:t>
            </a:r>
            <a:r>
              <a:rPr lang="en-US" sz="2200" dirty="0" smtClean="0"/>
              <a:t>UIC, UCR</a:t>
            </a:r>
            <a:r>
              <a:rPr lang="en-US" sz="2200" dirty="0"/>
              <a:t>, UC Davis</a:t>
            </a:r>
            <a:r>
              <a:rPr lang="en-US" sz="2200" dirty="0" smtClean="0"/>
              <a:t>, </a:t>
            </a:r>
            <a:r>
              <a:rPr lang="en-US" sz="2200" dirty="0"/>
              <a:t>Korean Institutes  </a:t>
            </a:r>
          </a:p>
          <a:p>
            <a:pPr marL="321457" indent="-321457"/>
            <a:endParaRPr lang="en-US" sz="2200" dirty="0"/>
          </a:p>
          <a:p>
            <a:pPr marL="321457" indent="-321457"/>
            <a:r>
              <a:rPr lang="en-US" sz="2200" b="1" dirty="0">
                <a:solidFill>
                  <a:srgbClr val="3366FF"/>
                </a:solidFill>
              </a:rPr>
              <a:t>Consulting:</a:t>
            </a:r>
            <a:br>
              <a:rPr lang="en-US" sz="2200" b="1" dirty="0">
                <a:solidFill>
                  <a:srgbClr val="3366FF"/>
                </a:solidFill>
              </a:rPr>
            </a:br>
            <a:r>
              <a:rPr lang="en-US" sz="2200" dirty="0"/>
              <a:t> ALICE/CERN, </a:t>
            </a:r>
            <a:r>
              <a:rPr lang="en-US" sz="2200" dirty="0" err="1"/>
              <a:t>Yonsei</a:t>
            </a:r>
            <a:r>
              <a:rPr lang="en-US" sz="2200" dirty="0"/>
              <a:t>/Korea, CCNU/China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329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dirty="0"/>
              <a:t>Resources 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38" y="1167216"/>
            <a:ext cx="8809531" cy="580938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dirty="0"/>
              <a:t>1. LANL:  </a:t>
            </a:r>
          </a:p>
          <a:p>
            <a:pPr algn="l"/>
            <a:r>
              <a:rPr lang="en-US" dirty="0"/>
              <a:t>Supported by LDRD (FY17-19), will develop a 4-stave MAPS prototype to fully test the readout chain from MAPS to </a:t>
            </a:r>
            <a:r>
              <a:rPr lang="en-US" dirty="0" err="1"/>
              <a:t>sPHENIX</a:t>
            </a:r>
            <a:r>
              <a:rPr lang="en-US" dirty="0"/>
              <a:t> DAQ, and also initial mechanical design. </a:t>
            </a:r>
          </a:p>
          <a:p>
            <a:pPr algn="l"/>
            <a:r>
              <a:rPr lang="en-US" dirty="0"/>
              <a:t>Provide electronics and mechanical engineering support through LDRD at least.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2. MIT:</a:t>
            </a:r>
          </a:p>
          <a:p>
            <a:pPr algn="l"/>
            <a:r>
              <a:rPr lang="en-US" dirty="0"/>
              <a:t>Both HI and ME groups are joining the MAPS efforts, strong physics and engineering capabilities (Bates Center); extensive experience on technical integration and cooling system, worked on STAR HFT in collaboration with LBNL.</a:t>
            </a:r>
          </a:p>
          <a:p>
            <a:pPr algn="l"/>
            <a:r>
              <a:rPr lang="en-US" dirty="0"/>
              <a:t> already have many students and postdocs working at CERN, could help on MAPS stave assembly and testing at CERN; </a:t>
            </a:r>
          </a:p>
          <a:p>
            <a:pPr algn="l"/>
            <a:r>
              <a:rPr lang="en-US" dirty="0"/>
              <a:t>Could lead the stave assembly and testing at CERN and BNL, cooling and mechanical integration effort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3. LBNL:</a:t>
            </a:r>
          </a:p>
          <a:p>
            <a:pPr algn="l"/>
            <a:r>
              <a:rPr lang="en-US" dirty="0"/>
              <a:t>Extensive experience in mechanical carbon structure and MAPS readout electronics, worked on PHENIX/FVTX carbon frame supporting structure, already have test stand developed for the on-going ALICE MAPS upgrade project, will make a decision soon on joining the </a:t>
            </a:r>
            <a:r>
              <a:rPr lang="en-US" dirty="0" err="1"/>
              <a:t>sPHENIX</a:t>
            </a:r>
            <a:r>
              <a:rPr lang="en-US" dirty="0"/>
              <a:t> project. </a:t>
            </a:r>
          </a:p>
          <a:p>
            <a:pPr algn="l"/>
            <a:r>
              <a:rPr lang="en-US" dirty="0"/>
              <a:t>Could lead the mechanical carbon support structure, assembly and testing of staves </a:t>
            </a:r>
            <a:r>
              <a:rPr lang="en-US" dirty="0" err="1"/>
              <a:t>etc</a:t>
            </a:r>
            <a:r>
              <a:rPr lang="en-US" dirty="0"/>
              <a:t>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4. BNL:   </a:t>
            </a:r>
          </a:p>
          <a:p>
            <a:pPr algn="l"/>
            <a:r>
              <a:rPr lang="en-US" dirty="0"/>
              <a:t> Strong technical capabilities in mechanical structure and DAQ, computing, slow control, safety and tech support,  could  lead the MAPS “Services” tasks; </a:t>
            </a:r>
          </a:p>
          <a:p>
            <a:pPr marL="321457" indent="-32145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85856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3" y="33338"/>
            <a:ext cx="7368968" cy="891402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MAPS Inner Tracker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12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4001973"/>
            <a:ext cx="2851151" cy="2236792"/>
            <a:chOff x="7365933" y="511938"/>
            <a:chExt cx="3771955" cy="299589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3" y="51193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/>
                <a:t>sPHENIX</a:t>
              </a:r>
              <a:r>
                <a:rPr lang="en-US" dirty="0" smtClean="0"/>
                <a:t> </a:t>
              </a:r>
              <a:r>
                <a:rPr dirty="0" smtClean="0"/>
                <a:t>Inner Trackin</a:t>
              </a:r>
              <a:r>
                <a:rPr lang="en-US" dirty="0" smtClean="0"/>
                <a:t>g</a:t>
              </a:r>
              <a:endParaRPr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709315" y="5016500"/>
            <a:ext cx="1865007" cy="10704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Copy of ITS Inner Tracker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5" y="1016909"/>
            <a:ext cx="3391877" cy="265925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74750" y="2400300"/>
            <a:ext cx="1516703" cy="1605523"/>
            <a:chOff x="1174750" y="2400300"/>
            <a:chExt cx="1516703" cy="1605523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308133" y="1502370"/>
            <a:ext cx="132236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issues:</a:t>
            </a:r>
          </a:p>
          <a:p>
            <a:r>
              <a:rPr lang="en-US" dirty="0" smtClean="0"/>
              <a:t>- Readout</a:t>
            </a:r>
            <a:endParaRPr lang="en-US" dirty="0" smtClean="0"/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6">
            <a:extLst/>
          </a:blip>
          <a:srcRect l="7559" t="3697" r="5172" b="2926"/>
          <a:stretch>
            <a:fillRect/>
          </a:stretch>
        </p:blipFill>
        <p:spPr>
          <a:xfrm>
            <a:off x="3512668" y="4135292"/>
            <a:ext cx="795465" cy="860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4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dirty="0"/>
              <a:t>Resources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algn="l"/>
            <a:r>
              <a:rPr lang="en-US" dirty="0"/>
              <a:t>5.   Univ. of Colorado</a:t>
            </a:r>
          </a:p>
          <a:p>
            <a:pPr algn="l"/>
            <a:r>
              <a:rPr lang="en-US" dirty="0"/>
              <a:t>Extensive experience with DAQ electronics, DCM-II and slow controls, close to LANL for collaborative work, excellent physics and simulation capabilities   </a:t>
            </a:r>
          </a:p>
          <a:p>
            <a:pPr algn="l"/>
            <a:r>
              <a:rPr lang="en-US" dirty="0"/>
              <a:t>Could lead the DAQ DCM-II integration effort  and simulation work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6. ISU</a:t>
            </a:r>
          </a:p>
          <a:p>
            <a:pPr algn="l"/>
            <a:r>
              <a:rPr lang="en-US" dirty="0"/>
              <a:t>Plan to add one postdoc to work on various MAPS related tasks and simulations, have several students </a:t>
            </a:r>
          </a:p>
          <a:p>
            <a:pPr algn="l"/>
            <a:r>
              <a:rPr lang="en-US" dirty="0"/>
              <a:t>Could take a major role on simulation effort, and testing MAPS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7. FSU</a:t>
            </a:r>
          </a:p>
          <a:p>
            <a:pPr algn="l"/>
            <a:r>
              <a:rPr lang="en-US" dirty="0"/>
              <a:t>Could continue to lead the tracking software effort, one graduate student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8. UNM</a:t>
            </a:r>
          </a:p>
          <a:p>
            <a:pPr algn="l"/>
            <a:r>
              <a:rPr lang="en-US" dirty="0"/>
              <a:t>Extensive experience through PHENIX </a:t>
            </a:r>
            <a:r>
              <a:rPr lang="en-US" dirty="0" err="1"/>
              <a:t>Muon</a:t>
            </a:r>
            <a:r>
              <a:rPr lang="en-US" dirty="0"/>
              <a:t> Tracker and FVTX projects on cabling, LV distribution and high density cables etc. </a:t>
            </a:r>
          </a:p>
          <a:p>
            <a:pPr algn="l"/>
            <a:r>
              <a:rPr lang="en-US" dirty="0"/>
              <a:t>Could lead effort on LV and cabling, design, testing and integration </a:t>
            </a:r>
          </a:p>
          <a:p>
            <a:pPr marL="321457" indent="-32145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00188"/>
      </p:ext>
    </p:extLst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dirty="0"/>
              <a:t>Resources III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38" y="1213609"/>
            <a:ext cx="8809531" cy="580938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dirty="0"/>
              <a:t>9. NMSU</a:t>
            </a:r>
          </a:p>
          <a:p>
            <a:pPr algn="l"/>
            <a:r>
              <a:rPr lang="en-US" dirty="0"/>
              <a:t>Extensive experience with software and simulations, LV/HV control system etc. </a:t>
            </a:r>
          </a:p>
          <a:p>
            <a:pPr algn="l"/>
            <a:r>
              <a:rPr lang="en-US" dirty="0"/>
              <a:t>Could play a major role on simulations, heavy-flavor tagging  and physics analysis, provide manpower for testing and assembly work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10. GSU</a:t>
            </a:r>
          </a:p>
          <a:p>
            <a:pPr algn="l"/>
            <a:r>
              <a:rPr lang="en-US" dirty="0"/>
              <a:t>Strong physics interest in heavy flavor, could play a major role on simulations and analysis, capable to develop small electronics control system       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11. UCLA</a:t>
            </a:r>
          </a:p>
          <a:p>
            <a:pPr algn="l"/>
            <a:r>
              <a:rPr lang="en-US" dirty="0"/>
              <a:t>Interested in MAPS hardware and heavy flavor physics, could play a major role on MAPS prototype R&amp;D work and simulations, will send one student to work on LANL’s LDRD project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12. UCR/</a:t>
            </a:r>
            <a:r>
              <a:rPr lang="en-US" dirty="0" err="1"/>
              <a:t>UCDavis</a:t>
            </a:r>
            <a:endParaRPr lang="en-US" dirty="0"/>
          </a:p>
          <a:p>
            <a:pPr algn="l"/>
            <a:r>
              <a:rPr lang="en-US" dirty="0"/>
              <a:t>Interested in MAPS project, heavy flavor physics, have local "very cost effective" machine and electronics shop to fabricate small structures and devices   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13. </a:t>
            </a:r>
            <a:r>
              <a:rPr lang="en-US" dirty="0" err="1"/>
              <a:t>Yonsei</a:t>
            </a:r>
            <a:r>
              <a:rPr lang="en-US" dirty="0"/>
              <a:t>/Korea</a:t>
            </a:r>
          </a:p>
          <a:p>
            <a:pPr algn="l"/>
            <a:r>
              <a:rPr lang="en-US" dirty="0"/>
              <a:t>Leading ALICE MAPS QA, could contribute to the production QA of MAPS chips, simulations and analysis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14.RIKEN/RBRC</a:t>
            </a:r>
          </a:p>
          <a:p>
            <a:pPr algn="l"/>
            <a:r>
              <a:rPr lang="en-US" dirty="0"/>
              <a:t> Interested in MAPS project, from simulation to stave assembly and testing. </a:t>
            </a:r>
          </a:p>
          <a:p>
            <a:pPr marL="321457" indent="-32145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82600"/>
      </p:ext>
    </p:extLst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1"/>
            <a:ext cx="9144000" cy="684244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95850" y="5372100"/>
            <a:ext cx="2921000" cy="4572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01000" y="5459968"/>
            <a:ext cx="9777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933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7162800" cy="854608"/>
          </a:xfrm>
        </p:spPr>
        <p:txBody>
          <a:bodyPr/>
          <a:lstStyle/>
          <a:p>
            <a:r>
              <a:rPr lang="en-US" dirty="0" smtClean="0"/>
              <a:t>MAPS Service Lines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874194"/>
            <a:ext cx="7292109" cy="5982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55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3-Layer </a:t>
            </a:r>
            <a:r>
              <a:rPr lang="en-US" dirty="0" err="1" smtClean="0"/>
              <a:t>vs</a:t>
            </a:r>
            <a:r>
              <a:rPr lang="en-US" dirty="0" smtClean="0"/>
              <a:t> 2-Layer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2117"/>
            <a:ext cx="8229600" cy="532341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Cost </a:t>
            </a:r>
            <a:r>
              <a:rPr lang="en-US" dirty="0" smtClean="0"/>
              <a:t>reduction</a:t>
            </a:r>
            <a:endParaRPr lang="en-US" dirty="0" smtClean="0"/>
          </a:p>
          <a:p>
            <a:pPr lvl="1"/>
            <a:r>
              <a:rPr lang="en-US" dirty="0"/>
              <a:t>S</a:t>
            </a:r>
            <a:r>
              <a:rPr lang="en-US" dirty="0" smtClean="0"/>
              <a:t>tave and electronics cost </a:t>
            </a:r>
            <a:r>
              <a:rPr lang="en-US" dirty="0"/>
              <a:t>and </a:t>
            </a:r>
            <a:r>
              <a:rPr lang="en-US" dirty="0" smtClean="0"/>
              <a:t>schedule</a:t>
            </a:r>
          </a:p>
          <a:p>
            <a:pPr lvl="2"/>
            <a:r>
              <a:rPr lang="en-US" dirty="0" smtClean="0"/>
              <a:t>Saving $</a:t>
            </a:r>
            <a:r>
              <a:rPr lang="en-US" dirty="0" smtClean="0"/>
              <a:t>661K</a:t>
            </a:r>
          </a:p>
          <a:p>
            <a:pPr lvl="1"/>
            <a:r>
              <a:rPr lang="en-US" dirty="0" smtClean="0"/>
              <a:t>Labor: testing/assembly, installation and commissioning  </a:t>
            </a:r>
          </a:p>
          <a:p>
            <a:pPr lvl="2"/>
            <a:r>
              <a:rPr lang="en-US" dirty="0" smtClean="0"/>
              <a:t>Saving ~ 28/68x(206+186+47) = $180K </a:t>
            </a: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Total saving ~ $661+$180 = $842K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 smtClean="0"/>
              <a:t>3 Layers: total $</a:t>
            </a:r>
            <a:r>
              <a:rPr lang="en-US" dirty="0" smtClean="0"/>
              <a:t>1,681K</a:t>
            </a:r>
            <a:endParaRPr lang="en-US" dirty="0" smtClean="0"/>
          </a:p>
          <a:p>
            <a:pPr lvl="1"/>
            <a:r>
              <a:rPr lang="en-US" dirty="0" smtClean="0"/>
              <a:t>(12+16+20)+20 = 68 staves</a:t>
            </a:r>
          </a:p>
          <a:p>
            <a:pPr lvl="2"/>
            <a:r>
              <a:rPr lang="en-US" dirty="0" smtClean="0"/>
              <a:t>Cost: $</a:t>
            </a:r>
            <a:r>
              <a:rPr lang="en-US" dirty="0" smtClean="0"/>
              <a:t>945+</a:t>
            </a:r>
            <a:r>
              <a:rPr lang="en-US" dirty="0" smtClean="0"/>
              <a:t>$</a:t>
            </a:r>
            <a:r>
              <a:rPr lang="en-US" dirty="0" smtClean="0"/>
              <a:t>164 </a:t>
            </a:r>
            <a:r>
              <a:rPr lang="en-US" dirty="0" smtClean="0"/>
              <a:t>= $</a:t>
            </a:r>
            <a:r>
              <a:rPr lang="en-US" dirty="0" smtClean="0"/>
              <a:t>1,109K</a:t>
            </a:r>
            <a:endParaRPr lang="en-US" dirty="0" smtClean="0"/>
          </a:p>
          <a:p>
            <a:pPr lvl="2"/>
            <a:r>
              <a:rPr lang="en-US" dirty="0" smtClean="0"/>
              <a:t>Schedule: 180 days</a:t>
            </a:r>
          </a:p>
          <a:p>
            <a:pPr lvl="1"/>
            <a:r>
              <a:rPr lang="en-US" dirty="0" smtClean="0"/>
              <a:t>68 RDOs:</a:t>
            </a:r>
          </a:p>
          <a:p>
            <a:pPr lvl="2"/>
            <a:r>
              <a:rPr lang="en-US" dirty="0" smtClean="0"/>
              <a:t>Cost: </a:t>
            </a:r>
            <a:r>
              <a:rPr lang="en-US" dirty="0" smtClean="0"/>
              <a:t>$</a:t>
            </a:r>
            <a:r>
              <a:rPr lang="en-US" dirty="0" smtClean="0"/>
              <a:t>266</a:t>
            </a:r>
            <a:r>
              <a:rPr lang="en-US" dirty="0" smtClean="0"/>
              <a:t>+</a:t>
            </a:r>
            <a:r>
              <a:rPr lang="en-US" dirty="0" smtClean="0"/>
              <a:t>$32 =</a:t>
            </a:r>
            <a:r>
              <a:rPr lang="en-US" dirty="0" smtClean="0"/>
              <a:t>$</a:t>
            </a:r>
            <a:r>
              <a:rPr lang="en-US" dirty="0" smtClean="0"/>
              <a:t>298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34 CRUs:  </a:t>
            </a:r>
          </a:p>
          <a:p>
            <a:pPr lvl="2"/>
            <a:r>
              <a:rPr lang="en-US" dirty="0" smtClean="0"/>
              <a:t>Cost: </a:t>
            </a:r>
            <a:r>
              <a:rPr lang="en-US" dirty="0" smtClean="0"/>
              <a:t>$</a:t>
            </a:r>
            <a:r>
              <a:rPr lang="en-US" dirty="0" smtClean="0"/>
              <a:t>27</a:t>
            </a:r>
            <a:r>
              <a:rPr lang="en-US" dirty="0" smtClean="0"/>
              <a:t>2</a:t>
            </a:r>
            <a:r>
              <a:rPr lang="en-US" dirty="0" smtClean="0"/>
              <a:t>+$2  = </a:t>
            </a:r>
            <a:r>
              <a:rPr lang="en-US" dirty="0" smtClean="0"/>
              <a:t>$</a:t>
            </a:r>
            <a:r>
              <a:rPr lang="en-US" dirty="0" smtClean="0"/>
              <a:t>274</a:t>
            </a:r>
            <a:r>
              <a:rPr lang="en-US" dirty="0" smtClean="0"/>
              <a:t>K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2 Inner Layers: total = </a:t>
            </a:r>
            <a:r>
              <a:rPr lang="en-US" dirty="0" smtClean="0"/>
              <a:t>$</a:t>
            </a:r>
            <a:r>
              <a:rPr lang="en-US" dirty="0" smtClean="0"/>
              <a:t>1020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 (12+16)+12 ALICE layers 0 &amp; 1= 40 staves</a:t>
            </a:r>
          </a:p>
          <a:p>
            <a:pPr lvl="2"/>
            <a:r>
              <a:rPr lang="en-US" dirty="0" smtClean="0"/>
              <a:t>Cost: 40/68 x $</a:t>
            </a:r>
            <a:r>
              <a:rPr lang="en-US" dirty="0" smtClean="0"/>
              <a:t>1,109K </a:t>
            </a:r>
            <a:r>
              <a:rPr lang="en-US" dirty="0" smtClean="0"/>
              <a:t>= $</a:t>
            </a:r>
            <a:r>
              <a:rPr lang="en-US" dirty="0" smtClean="0"/>
              <a:t>652K</a:t>
            </a:r>
            <a:endParaRPr lang="en-US" dirty="0" smtClean="0"/>
          </a:p>
          <a:p>
            <a:pPr lvl="2"/>
            <a:r>
              <a:rPr lang="en-US" dirty="0" smtClean="0"/>
              <a:t>Schedule:  106 days</a:t>
            </a:r>
          </a:p>
          <a:p>
            <a:pPr lvl="1"/>
            <a:r>
              <a:rPr lang="en-US" dirty="0" smtClean="0"/>
              <a:t>40 RDOs</a:t>
            </a:r>
          </a:p>
          <a:p>
            <a:pPr lvl="2"/>
            <a:r>
              <a:rPr lang="en-US" dirty="0" smtClean="0"/>
              <a:t>40/68x </a:t>
            </a:r>
            <a:r>
              <a:rPr lang="en-US" dirty="0" smtClean="0"/>
              <a:t>$</a:t>
            </a:r>
            <a:r>
              <a:rPr lang="en-US" dirty="0" smtClean="0"/>
              <a:t>298</a:t>
            </a:r>
            <a:r>
              <a:rPr lang="en-US" dirty="0" smtClean="0"/>
              <a:t>K </a:t>
            </a:r>
            <a:r>
              <a:rPr lang="en-US" dirty="0" smtClean="0"/>
              <a:t>= </a:t>
            </a:r>
            <a:r>
              <a:rPr lang="en-US" dirty="0" smtClean="0"/>
              <a:t>$</a:t>
            </a:r>
            <a:r>
              <a:rPr lang="en-US" dirty="0" smtClean="0"/>
              <a:t>175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24CRU:</a:t>
            </a:r>
          </a:p>
          <a:p>
            <a:pPr lvl="2"/>
            <a:r>
              <a:rPr lang="en-US" dirty="0" smtClean="0"/>
              <a:t>24/34x</a:t>
            </a:r>
            <a:r>
              <a:rPr lang="en-US" dirty="0" smtClean="0"/>
              <a:t>$</a:t>
            </a:r>
            <a:r>
              <a:rPr lang="en-US" dirty="0" smtClean="0"/>
              <a:t>274</a:t>
            </a:r>
            <a:r>
              <a:rPr lang="en-US" dirty="0" smtClean="0"/>
              <a:t>K </a:t>
            </a:r>
            <a:r>
              <a:rPr lang="en-US" dirty="0" smtClean="0"/>
              <a:t>= $</a:t>
            </a:r>
            <a:r>
              <a:rPr lang="en-US" dirty="0" smtClean="0"/>
              <a:t>193K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2142471"/>
      </p:ext>
    </p:extLst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Cost Basis For Electronics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6977" b="6977"/>
          <a:stretch>
            <a:fillRect/>
          </a:stretch>
        </p:blipFill>
        <p:spPr>
          <a:xfrm>
            <a:off x="566360" y="1600200"/>
            <a:ext cx="8120440" cy="446592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9588" y="4270256"/>
            <a:ext cx="118236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48(+40%)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423414" y="4257556"/>
            <a:ext cx="129786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64019" y="1048306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9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767953" y="-277996"/>
            <a:ext cx="7804547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0" dirty="0">
                <a:solidFill>
                  <a:srgbClr val="FF0000"/>
                </a:solidFill>
              </a:rPr>
              <a:t>MAPS Electronics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10308" b="67776"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0308" b="67776"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8936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3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204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48 RDO boards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Readout Units Required for ITS &amp; </a:t>
            </a:r>
            <a:r>
              <a:rPr lang="en-US" sz="3200" dirty="0" err="1" smtClean="0">
                <a:solidFill>
                  <a:srgbClr val="FF0000"/>
                </a:solidFill>
              </a:rPr>
              <a:t>sPHENIX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0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919162"/>
          </a:xfrm>
        </p:spPr>
        <p:txBody>
          <a:bodyPr/>
          <a:lstStyle/>
          <a:p>
            <a:r>
              <a:rPr lang="en-US" dirty="0" smtClean="0"/>
              <a:t>Key Electronics Readout R&amp;D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Mostly carried out by LANL LDRD</a:t>
            </a:r>
          </a:p>
          <a:p>
            <a:pPr lvl="1"/>
            <a:r>
              <a:rPr lang="en-US" dirty="0" smtClean="0"/>
              <a:t>Complete readout electronics design and test by CD-1 (</a:t>
            </a:r>
            <a:r>
              <a:rPr lang="en-US" dirty="0"/>
              <a:t>8</a:t>
            </a:r>
            <a:r>
              <a:rPr lang="en-US" dirty="0" smtClean="0"/>
              <a:t>/</a:t>
            </a:r>
            <a:r>
              <a:rPr lang="en-US" dirty="0"/>
              <a:t>1</a:t>
            </a:r>
            <a:r>
              <a:rPr lang="en-US" dirty="0" smtClean="0"/>
              <a:t>/1017) </a:t>
            </a:r>
          </a:p>
          <a:p>
            <a:r>
              <a:rPr lang="en-US" dirty="0" smtClean="0"/>
              <a:t>Modify ALICE ITS readout data format to meet </a:t>
            </a:r>
            <a:r>
              <a:rPr lang="en-US" dirty="0" err="1" smtClean="0"/>
              <a:t>sPHENIX</a:t>
            </a:r>
            <a:r>
              <a:rPr lang="en-US" dirty="0" smtClean="0"/>
              <a:t> DAQ requirements</a:t>
            </a:r>
          </a:p>
          <a:p>
            <a:pPr lvl="1"/>
            <a:r>
              <a:rPr lang="en-US" dirty="0" smtClean="0"/>
              <a:t>Plan-A:</a:t>
            </a:r>
          </a:p>
          <a:p>
            <a:pPr lvl="2"/>
            <a:r>
              <a:rPr lang="en-US" dirty="0" smtClean="0"/>
              <a:t>Reprogram CRU to send data directly to PCI/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Evt</a:t>
            </a:r>
            <a:r>
              <a:rPr lang="en-US" dirty="0" smtClean="0"/>
              <a:t>-Builder</a:t>
            </a:r>
          </a:p>
          <a:p>
            <a:pPr lvl="1"/>
            <a:r>
              <a:rPr lang="en-US" dirty="0" smtClean="0"/>
              <a:t>Plan-B:</a:t>
            </a:r>
          </a:p>
          <a:p>
            <a:pPr lvl="2"/>
            <a:r>
              <a:rPr lang="en-US" dirty="0" smtClean="0"/>
              <a:t>Build </a:t>
            </a:r>
            <a:r>
              <a:rPr lang="en-US" dirty="0"/>
              <a:t>a custom board to convert ALICE data format into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smtClean="0"/>
              <a:t>DAQ/DCM</a:t>
            </a:r>
            <a:r>
              <a:rPr lang="en-US" dirty="0"/>
              <a:t>-II </a:t>
            </a:r>
            <a:r>
              <a:rPr lang="en-US" dirty="0" smtClean="0"/>
              <a:t>format</a:t>
            </a:r>
          </a:p>
          <a:p>
            <a:pPr marL="457200" lvl="1" indent="0">
              <a:buNone/>
            </a:pPr>
            <a:r>
              <a:rPr lang="en-US" dirty="0" smtClean="0"/>
              <a:t>Assigned large contingency in both cost and schedule for the readout R&amp;D  </a:t>
            </a:r>
          </a:p>
          <a:p>
            <a:pPr lvl="1"/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9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 R&amp;D @LANL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0732" y="1337388"/>
            <a:ext cx="7405018" cy="113522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Obtained MAPS v3 at LANL</a:t>
            </a:r>
          </a:p>
          <a:p>
            <a:r>
              <a:rPr lang="en-US" dirty="0" smtClean="0"/>
              <a:t>R&amp;D lab setup through LANL fund</a:t>
            </a:r>
          </a:p>
          <a:p>
            <a:pPr lvl="1"/>
            <a:r>
              <a:rPr lang="en-US" dirty="0" smtClean="0"/>
              <a:t>To setup </a:t>
            </a:r>
            <a:r>
              <a:rPr lang="en-US" dirty="0" err="1" smtClean="0"/>
              <a:t>sPHENIX</a:t>
            </a:r>
            <a:r>
              <a:rPr lang="en-US" dirty="0" smtClean="0"/>
              <a:t> DAQ/DCM-II </a:t>
            </a:r>
          </a:p>
          <a:p>
            <a:pPr lvl="1"/>
            <a:r>
              <a:rPr lang="en-US" dirty="0" smtClean="0"/>
              <a:t>MAPS readout integration</a:t>
            </a:r>
          </a:p>
          <a:p>
            <a:pPr lvl="1"/>
            <a:r>
              <a:rPr lang="en-US" dirty="0" smtClean="0"/>
              <a:t>Reuse FVTX FEMS?</a:t>
            </a:r>
          </a:p>
        </p:txBody>
      </p:sp>
      <p:grpSp>
        <p:nvGrpSpPr>
          <p:cNvPr id="5" name="Group 207"/>
          <p:cNvGrpSpPr/>
          <p:nvPr/>
        </p:nvGrpSpPr>
        <p:grpSpPr>
          <a:xfrm>
            <a:off x="3814402" y="2624555"/>
            <a:ext cx="5100883" cy="3810361"/>
            <a:chOff x="0" y="0"/>
            <a:chExt cx="3101968" cy="2412937"/>
          </a:xfrm>
        </p:grpSpPr>
        <p:pic>
          <p:nvPicPr>
            <p:cNvPr id="6" name="IMG_0054_small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579" t="45264" r="24285"/>
            <a:stretch>
              <a:fillRect/>
            </a:stretch>
          </p:blipFill>
          <p:spPr>
            <a:xfrm>
              <a:off x="127000" y="88900"/>
              <a:ext cx="2847969" cy="2082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101969" cy="2412938"/>
            </a:xfrm>
            <a:prstGeom prst="rect">
              <a:avLst/>
            </a:prstGeom>
            <a:effectLst/>
          </p:spPr>
        </p:pic>
      </p:grpSp>
      <p:sp>
        <p:nvSpPr>
          <p:cNvPr id="8" name="Shape 204"/>
          <p:cNvSpPr/>
          <p:nvPr/>
        </p:nvSpPr>
        <p:spPr>
          <a:xfrm>
            <a:off x="463550" y="2877153"/>
            <a:ext cx="3155950" cy="324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1st MAPS prototype sensor</a:t>
            </a:r>
            <a:r>
              <a:rPr b="0" dirty="0"/>
              <a:t> being studied at </a:t>
            </a:r>
            <a:r>
              <a:rPr lang="en-US" dirty="0" smtClean="0"/>
              <a:t>LANL</a:t>
            </a:r>
            <a:endParaRPr b="0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b="0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/>
              <a:t>LBNL R&amp;D expert </a:t>
            </a:r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 smtClean="0"/>
              <a:t>visit</a:t>
            </a:r>
            <a:r>
              <a:rPr lang="en-US" b="0" dirty="0" smtClean="0"/>
              <a:t>ed</a:t>
            </a:r>
            <a:r>
              <a:rPr b="0" dirty="0" smtClean="0"/>
              <a:t> </a:t>
            </a:r>
            <a:r>
              <a:rPr lang="en-US" b="0" dirty="0" smtClean="0"/>
              <a:t>LANL </a:t>
            </a:r>
            <a:r>
              <a:rPr b="0" dirty="0" smtClean="0"/>
              <a:t>May </a:t>
            </a:r>
            <a:r>
              <a:rPr b="0" dirty="0"/>
              <a:t>2-</a:t>
            </a:r>
            <a:r>
              <a:rPr b="0" dirty="0" smtClean="0"/>
              <a:t>4</a:t>
            </a:r>
            <a:r>
              <a:rPr b="0" baseline="30000" dirty="0" smtClean="0"/>
              <a:t>th</a:t>
            </a:r>
            <a:endParaRPr lang="en-US" b="0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0" dirty="0" smtClean="0"/>
              <a:t>Mike’s expertise on DCM-II</a:t>
            </a:r>
            <a:endParaRPr b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3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7452788" cy="995362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Inner Tracker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76780"/>
            <a:ext cx="8313882" cy="5379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38271" b="-16"/>
          <a:stretch/>
        </p:blipFill>
        <p:spPr>
          <a:xfrm>
            <a:off x="4370699" y="4006857"/>
            <a:ext cx="4773302" cy="241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3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04"/>
          <p:cNvSpPr/>
          <p:nvPr/>
        </p:nvSpPr>
        <p:spPr>
          <a:xfrm>
            <a:off x="5521520" y="1126558"/>
            <a:ext cx="3638561" cy="336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1st MAPS prototype sensor</a:t>
            </a:r>
            <a:r>
              <a:rPr sz="2000" b="0" dirty="0"/>
              <a:t> </a:t>
            </a:r>
            <a:endParaRPr lang="en-US" sz="2000" b="0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b="0" dirty="0" smtClean="0"/>
              <a:t>being </a:t>
            </a:r>
            <a:r>
              <a:rPr sz="2000" b="0" dirty="0"/>
              <a:t>studied at </a:t>
            </a:r>
            <a:r>
              <a:rPr lang="en-US" sz="2000" dirty="0" smtClean="0"/>
              <a:t>LANL</a:t>
            </a:r>
            <a:endParaRPr lang="en-US" sz="2000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b="0" dirty="0"/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554" y="70667"/>
            <a:ext cx="8501063" cy="6518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 smtClean="0"/>
              <a:t>LANL </a:t>
            </a:r>
            <a:r>
              <a:rPr sz="3600" dirty="0" smtClean="0"/>
              <a:t>R</a:t>
            </a:r>
            <a:r>
              <a:rPr sz="3600" dirty="0"/>
              <a:t>&amp;D </a:t>
            </a:r>
            <a:r>
              <a:rPr lang="en-US" sz="3600" dirty="0" smtClean="0"/>
              <a:t>Deliverable: a Prototype Tracker</a:t>
            </a:r>
            <a:endParaRPr sz="3600" dirty="0"/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689235" y="4468721"/>
            <a:ext cx="2381330" cy="208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00" dirty="0">
                <a:solidFill>
                  <a:schemeClr val="tx1"/>
                </a:solidFill>
              </a:rPr>
              <a:t>Annual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sz="1700" dirty="0">
                <a:solidFill>
                  <a:schemeClr val="tx1"/>
                </a:solidFill>
              </a:rPr>
              <a:t>Fermi</a:t>
            </a:r>
            <a:r>
              <a:rPr lang="en-US" sz="1700" dirty="0">
                <a:solidFill>
                  <a:schemeClr val="tx1"/>
                </a:solidFill>
              </a:rPr>
              <a:t>l</a:t>
            </a:r>
            <a:r>
              <a:rPr sz="1700" dirty="0">
                <a:solidFill>
                  <a:schemeClr val="tx1"/>
                </a:solidFill>
              </a:rPr>
              <a:t>ab 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T</a:t>
            </a:r>
            <a:r>
              <a:rPr sz="1700" dirty="0">
                <a:solidFill>
                  <a:schemeClr val="tx1"/>
                </a:solidFill>
              </a:rPr>
              <a:t>est </a:t>
            </a:r>
            <a:r>
              <a:rPr lang="en-US" sz="1700" dirty="0">
                <a:solidFill>
                  <a:schemeClr val="tx1"/>
                </a:solidFill>
              </a:rPr>
              <a:t>b</a:t>
            </a:r>
            <a:r>
              <a:rPr sz="1700" dirty="0">
                <a:solidFill>
                  <a:schemeClr val="tx1"/>
                </a:solidFill>
              </a:rPr>
              <a:t>eam</a:t>
            </a:r>
            <a:endParaRPr lang="en-US" sz="17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Test prototype tracker</a:t>
            </a:r>
          </a:p>
          <a:p>
            <a:endParaRPr lang="en-US" sz="600" b="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Validate tracking and reconstruction</a:t>
            </a:r>
          </a:p>
          <a:p>
            <a:endParaRPr lang="en-US" sz="1700" dirty="0"/>
          </a:p>
          <a:p>
            <a:endParaRPr sz="1700" dirty="0"/>
          </a:p>
        </p:txBody>
      </p:sp>
      <p:grpSp>
        <p:nvGrpSpPr>
          <p:cNvPr id="176" name="Group 176"/>
          <p:cNvGrpSpPr/>
          <p:nvPr/>
        </p:nvGrpSpPr>
        <p:grpSpPr>
          <a:xfrm>
            <a:off x="6070565" y="4332541"/>
            <a:ext cx="2693609" cy="2140180"/>
            <a:chOff x="0" y="0"/>
            <a:chExt cx="3704224" cy="2383542"/>
          </a:xfrm>
        </p:grpSpPr>
        <p:pic>
          <p:nvPicPr>
            <p:cNvPr id="175" name="IMG_2346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181" b="13467"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Picture 173"/>
            <p:cNvPicPr>
              <a:picLocks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178" name="Shape 178"/>
          <p:cNvSpPr/>
          <p:nvPr/>
        </p:nvSpPr>
        <p:spPr>
          <a:xfrm>
            <a:off x="355538" y="722535"/>
            <a:ext cx="8085712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b="1">
                <a:solidFill>
                  <a:schemeClr val="accent5"/>
                </a:solidFill>
              </a:defRPr>
            </a:pPr>
            <a:r>
              <a:rPr sz="2000" dirty="0"/>
              <a:t>LDRD Experimental Goal: LANL</a:t>
            </a:r>
            <a:r>
              <a:rPr lang="en-US" sz="2000" dirty="0"/>
              <a:t>-</a:t>
            </a:r>
            <a:r>
              <a:rPr sz="2000" dirty="0"/>
              <a:t>built 4-stave prototype tracker at test beam</a:t>
            </a:r>
            <a:r>
              <a:rPr lang="en-US" sz="2000" dirty="0"/>
              <a:t> </a:t>
            </a:r>
            <a:r>
              <a:rPr sz="2000" dirty="0"/>
              <a:t>with custom sPHENIX readout</a:t>
            </a:r>
          </a:p>
        </p:txBody>
      </p:sp>
      <p:sp>
        <p:nvSpPr>
          <p:cNvPr id="181" name="Shape 181"/>
          <p:cNvSpPr/>
          <p:nvPr/>
        </p:nvSpPr>
        <p:spPr>
          <a:xfrm>
            <a:off x="-113726" y="6482581"/>
            <a:ext cx="4239028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sPHENIX </a:t>
            </a:r>
            <a:r>
              <a:rPr lang="en-US" sz="1700" b="1" dirty="0"/>
              <a:t>r</a:t>
            </a:r>
            <a:r>
              <a:rPr sz="1700" b="1" dirty="0"/>
              <a:t>eadout (</a:t>
            </a:r>
            <a:r>
              <a:rPr lang="en-US" sz="1700" b="1" dirty="0"/>
              <a:t>FVTX expertise</a:t>
            </a:r>
            <a:r>
              <a:rPr sz="1700" b="1" dirty="0"/>
              <a:t>) </a:t>
            </a:r>
          </a:p>
        </p:txBody>
      </p:sp>
      <p:sp>
        <p:nvSpPr>
          <p:cNvPr id="184" name="Shape 184"/>
          <p:cNvSpPr/>
          <p:nvPr/>
        </p:nvSpPr>
        <p:spPr>
          <a:xfrm>
            <a:off x="-334243" y="6185934"/>
            <a:ext cx="460674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Custom </a:t>
            </a:r>
            <a:r>
              <a:rPr lang="en-US" sz="1700" b="1" dirty="0"/>
              <a:t>f</a:t>
            </a:r>
            <a:r>
              <a:rPr sz="1700" b="1" dirty="0"/>
              <a:t>ront</a:t>
            </a:r>
            <a:r>
              <a:rPr lang="en-US" sz="1700" b="1" dirty="0"/>
              <a:t> e</a:t>
            </a:r>
            <a:r>
              <a:rPr sz="1700" b="1" dirty="0"/>
              <a:t>nd</a:t>
            </a:r>
            <a:r>
              <a:rPr lang="en-US" sz="1700" b="1" dirty="0"/>
              <a:t>, integrate into</a:t>
            </a:r>
            <a:endParaRPr sz="1700" b="1" dirty="0"/>
          </a:p>
        </p:txBody>
      </p:sp>
      <p:pic>
        <p:nvPicPr>
          <p:cNvPr id="185" name="20120123-_DSC3372-filtered.jpe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588" y="4569739"/>
            <a:ext cx="2192366" cy="1613936"/>
          </a:xfrm>
          <a:prstGeom prst="rect">
            <a:avLst/>
          </a:prstGeom>
          <a:ln w="25400"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4" y="1452730"/>
            <a:ext cx="4007356" cy="303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Shape 180"/>
          <p:cNvSpPr/>
          <p:nvPr/>
        </p:nvSpPr>
        <p:spPr>
          <a:xfrm>
            <a:off x="3907122" y="2704953"/>
            <a:ext cx="1207627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/>
          </a:lstStyle>
          <a:p>
            <a:r>
              <a:rPr sz="1700" b="1" dirty="0"/>
              <a:t>MAPS </a:t>
            </a:r>
            <a:r>
              <a:rPr lang="en-US" sz="1700" b="1" dirty="0"/>
              <a:t>s</a:t>
            </a:r>
            <a:r>
              <a:rPr sz="1700" b="1" dirty="0"/>
              <a:t>tave </a:t>
            </a:r>
            <a:endParaRPr lang="en-US" sz="1700" b="1" dirty="0"/>
          </a:p>
          <a:p>
            <a:r>
              <a:rPr lang="en-US" sz="1700" b="1" dirty="0"/>
              <a:t>c</a:t>
            </a:r>
            <a:r>
              <a:rPr sz="1700" b="1" dirty="0"/>
              <a:t>onstruction </a:t>
            </a:r>
          </a:p>
        </p:txBody>
      </p:sp>
      <p:grpSp>
        <p:nvGrpSpPr>
          <p:cNvPr id="19" name="Group 207"/>
          <p:cNvGrpSpPr/>
          <p:nvPr/>
        </p:nvGrpSpPr>
        <p:grpSpPr>
          <a:xfrm>
            <a:off x="5988033" y="2227800"/>
            <a:ext cx="2015824" cy="1556263"/>
            <a:chOff x="0" y="0"/>
            <a:chExt cx="3101968" cy="2412937"/>
          </a:xfrm>
        </p:grpSpPr>
        <p:pic>
          <p:nvPicPr>
            <p:cNvPr id="20" name="IMG_0054_small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9579" t="45264" r="24285"/>
            <a:stretch>
              <a:fillRect/>
            </a:stretch>
          </p:blipFill>
          <p:spPr>
            <a:xfrm>
              <a:off x="127000" y="88900"/>
              <a:ext cx="2847969" cy="2082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20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101969" cy="241293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5303760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178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ALICE Stave and Global Support Structure</a:t>
            </a:r>
            <a:br>
              <a:rPr lang="en-US" sz="3200" dirty="0" smtClean="0"/>
            </a:br>
            <a:r>
              <a:rPr lang="en-US" sz="3200" dirty="0" smtClean="0"/>
              <a:t>Cost and Schedule Basis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41</a:t>
            </a:fld>
            <a:endParaRPr lang="en-US"/>
          </a:p>
        </p:txBody>
      </p:sp>
      <p:pic>
        <p:nvPicPr>
          <p:cNvPr id="29" name="Content Placeholder 28" descr="alice_its_td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2" t="1257" r="5796" b="1257"/>
          <a:stretch/>
        </p:blipFill>
        <p:spPr>
          <a:xfrm>
            <a:off x="927100" y="2516328"/>
            <a:ext cx="2880360" cy="2537755"/>
          </a:xfrm>
        </p:spPr>
      </p:pic>
      <p:sp>
        <p:nvSpPr>
          <p:cNvPr id="30" name="Rectangle 29"/>
          <p:cNvSpPr/>
          <p:nvPr/>
        </p:nvSpPr>
        <p:spPr>
          <a:xfrm>
            <a:off x="615621" y="5637121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945626"/>
            <a:ext cx="5105400" cy="3708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00946" y="5193822"/>
            <a:ext cx="242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Stave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054122"/>
            <a:ext cx="2326482" cy="1384277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23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46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111250"/>
            <a:ext cx="7258050" cy="31051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15250" y="1339850"/>
            <a:ext cx="1876034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Chips:</a:t>
            </a:r>
          </a:p>
          <a:p>
            <a:r>
              <a:rPr lang="en-US" sz="1600" dirty="0" smtClean="0"/>
              <a:t>1k/50k = 2%</a:t>
            </a:r>
          </a:p>
          <a:p>
            <a:r>
              <a:rPr lang="en-US" sz="1600" dirty="0" smtClean="0"/>
              <a:t> - $100K</a:t>
            </a:r>
          </a:p>
          <a:p>
            <a:endParaRPr lang="en-US" sz="1600" dirty="0" smtClean="0"/>
          </a:p>
          <a:p>
            <a:r>
              <a:rPr lang="en-US" sz="1600" dirty="0" smtClean="0"/>
              <a:t>Staves:</a:t>
            </a:r>
          </a:p>
          <a:p>
            <a:r>
              <a:rPr lang="en-US" sz="1600" dirty="0" smtClean="0"/>
              <a:t>68/120 = 60%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-$340K</a:t>
            </a:r>
          </a:p>
          <a:p>
            <a:endParaRPr lang="en-US" sz="1600" dirty="0" smtClean="0"/>
          </a:p>
          <a:p>
            <a:r>
              <a:rPr lang="en-US" sz="1600" dirty="0" smtClean="0"/>
              <a:t>Full cost recovery </a:t>
            </a:r>
          </a:p>
          <a:p>
            <a:r>
              <a:rPr lang="en-US" sz="1600" dirty="0" smtClean="0"/>
              <a:t>for CERN labor</a:t>
            </a:r>
            <a:endParaRPr lang="en-US" sz="1600" dirty="0" smtClean="0"/>
          </a:p>
          <a:p>
            <a:r>
              <a:rPr lang="en-US" sz="1600" dirty="0" smtClean="0"/>
              <a:t>  -$500K</a:t>
            </a:r>
          </a:p>
          <a:p>
            <a:r>
              <a:rPr lang="en-US" sz="1600" dirty="0" smtClean="0"/>
              <a:t>(cover in production </a:t>
            </a:r>
          </a:p>
          <a:p>
            <a:r>
              <a:rPr lang="en-US" sz="1600" dirty="0" smtClean="0"/>
              <a:t>labor cost)</a:t>
            </a:r>
            <a:endParaRPr lang="en-US" sz="1600" dirty="0" smtClean="0"/>
          </a:p>
          <a:p>
            <a:r>
              <a:rPr lang="en-US" sz="1600" dirty="0" smtClean="0"/>
              <a:t>“Buy staves” </a:t>
            </a:r>
          </a:p>
          <a:p>
            <a:r>
              <a:rPr lang="en-US" sz="1600" dirty="0" smtClean="0"/>
              <a:t>and </a:t>
            </a:r>
            <a:r>
              <a:rPr lang="en-US" sz="1600" dirty="0" err="1" smtClean="0"/>
              <a:t>MoU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>
                <a:solidFill>
                  <a:srgbClr val="FF0000"/>
                </a:solidFill>
              </a:rPr>
              <a:t>Total ~$1M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308" y="0"/>
            <a:ext cx="1907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Musa @Santa Fe </a:t>
            </a:r>
          </a:p>
          <a:p>
            <a:r>
              <a:rPr lang="en-US" dirty="0" smtClean="0"/>
              <a:t>Workshop, 4/1/16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56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3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23939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829300"/>
            <a:ext cx="7258050" cy="89217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24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44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42354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54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4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1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82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05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s_up_schedule_short_rev1_corr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550"/>
            <a:ext cx="9144000" cy="614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9671" y="1343860"/>
            <a:ext cx="2667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project delayed</a:t>
            </a:r>
          </a:p>
          <a:p>
            <a:r>
              <a:rPr lang="en-US" dirty="0" smtClean="0"/>
              <a:t> ~6 months as of 4/1/2016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83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54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7214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06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47195"/>
          </a:xfrm>
        </p:spPr>
        <p:txBody>
          <a:bodyPr/>
          <a:lstStyle/>
          <a:p>
            <a:r>
              <a:rPr lang="en-US" dirty="0" smtClean="0"/>
              <a:t>Scope of the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48167" y="1111251"/>
            <a:ext cx="4347633" cy="4699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err="1" smtClean="0"/>
              <a:t>MoU</a:t>
            </a:r>
            <a:r>
              <a:rPr lang="en-US" dirty="0" smtClean="0"/>
              <a:t> 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Use ALICE/ITS, RDO + CRU </a:t>
            </a:r>
          </a:p>
          <a:p>
            <a:pPr lvl="2"/>
            <a:r>
              <a:rPr lang="en-US" dirty="0" smtClean="0"/>
              <a:t>Modify/reprogram CRU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Plan-B: build a custom board to convert ALICE/ITS into </a:t>
            </a:r>
            <a:r>
              <a:rPr lang="en-US" dirty="0" err="1" smtClean="0"/>
              <a:t>sPHENIX</a:t>
            </a:r>
            <a:r>
              <a:rPr lang="en-US" dirty="0" smtClean="0"/>
              <a:t> DAQ format</a:t>
            </a:r>
          </a:p>
          <a:p>
            <a:pPr lvl="2"/>
            <a:r>
              <a:rPr lang="en-US" dirty="0" smtClean="0"/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smtClean="0"/>
              <a:t>Train </a:t>
            </a:r>
            <a:r>
              <a:rPr lang="en-US" dirty="0" err="1" smtClean="0"/>
              <a:t>sPHENIX</a:t>
            </a:r>
            <a:r>
              <a:rPr lang="en-US" dirty="0" smtClean="0"/>
              <a:t> personnel for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RDO+CRU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</a:t>
            </a:r>
          </a:p>
          <a:p>
            <a:pPr lvl="2"/>
            <a:r>
              <a:rPr lang="en-US" dirty="0" smtClean="0"/>
              <a:t>LV, 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337050" cy="50059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Mechanics &amp; Cooling</a:t>
            </a:r>
            <a:endParaRPr lang="en-US" dirty="0"/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(minor)</a:t>
            </a:r>
            <a:r>
              <a:rPr lang="en-US" dirty="0" smtClean="0"/>
              <a:t> changes to </a:t>
            </a:r>
            <a:r>
              <a:rPr lang="en-US" dirty="0" smtClean="0"/>
              <a:t>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/>
              <a:t>Cylindrical structure shells</a:t>
            </a:r>
          </a:p>
          <a:p>
            <a:pPr lvl="2"/>
            <a:r>
              <a:rPr lang="en-US" dirty="0" smtClean="0"/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Half support structures</a:t>
            </a:r>
          </a:p>
          <a:p>
            <a:pPr lvl="2"/>
            <a:endParaRPr lang="en-US" dirty="0" smtClean="0"/>
          </a:p>
          <a:p>
            <a:pPr lvl="1"/>
            <a:r>
              <a:rPr lang="en-US" dirty="0"/>
              <a:t>Mechanics </a:t>
            </a:r>
            <a:r>
              <a:rPr lang="en-US" dirty="0" smtClean="0"/>
              <a:t>Integration</a:t>
            </a:r>
            <a:endParaRPr lang="en-US" dirty="0"/>
          </a:p>
          <a:p>
            <a:pPr lvl="2"/>
            <a:r>
              <a:rPr lang="en-US" dirty="0" smtClean="0"/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Cage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</a:t>
            </a:r>
            <a:r>
              <a:rPr lang="en-US" dirty="0" smtClean="0"/>
              <a:t>ooling plant design</a:t>
            </a:r>
            <a:endParaRPr lang="en-US" dirty="0" smtClean="0"/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8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796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00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9"/>
            <a:ext cx="8229600" cy="1143000"/>
          </a:xfrm>
        </p:spPr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82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Copy ALICE 3-layer MAPS Inner Tracker</a:t>
            </a:r>
          </a:p>
          <a:p>
            <a:r>
              <a:rPr lang="en-US" dirty="0" smtClean="0"/>
              <a:t>Extend ALICE ITS production </a:t>
            </a:r>
          </a:p>
          <a:p>
            <a:r>
              <a:rPr lang="en-US" dirty="0" smtClean="0"/>
              <a:t>Follow proposed </a:t>
            </a:r>
            <a:r>
              <a:rPr lang="en-US" dirty="0" err="1" smtClean="0"/>
              <a:t>sPHENIX</a:t>
            </a:r>
            <a:r>
              <a:rPr lang="en-US" dirty="0" smtClean="0"/>
              <a:t> CD process</a:t>
            </a:r>
          </a:p>
          <a:p>
            <a:r>
              <a:rPr lang="en-US" dirty="0" smtClean="0"/>
              <a:t>Critical R&amp;D </a:t>
            </a:r>
            <a:r>
              <a:rPr lang="en-US" dirty="0" smtClean="0"/>
              <a:t>by </a:t>
            </a:r>
            <a:r>
              <a:rPr lang="en-US" dirty="0" smtClean="0"/>
              <a:t>LANL LDRD</a:t>
            </a:r>
          </a:p>
          <a:p>
            <a:r>
              <a:rPr lang="en-US" dirty="0" smtClean="0"/>
              <a:t>Mechanical Integration </a:t>
            </a:r>
            <a:r>
              <a:rPr lang="en-US" dirty="0" smtClean="0"/>
              <a:t>R&amp;D</a:t>
            </a:r>
            <a:r>
              <a:rPr lang="en-US" dirty="0" smtClean="0"/>
              <a:t> </a:t>
            </a:r>
            <a:r>
              <a:rPr lang="en-US" dirty="0" smtClean="0"/>
              <a:t>fund available </a:t>
            </a:r>
            <a:r>
              <a:rPr lang="en-US" dirty="0" smtClean="0"/>
              <a:t>for </a:t>
            </a:r>
            <a:r>
              <a:rPr lang="en-US" dirty="0" smtClean="0"/>
              <a:t>CD</a:t>
            </a:r>
            <a:r>
              <a:rPr lang="en-US" dirty="0" smtClean="0"/>
              <a:t>-2/3</a:t>
            </a:r>
            <a:endParaRPr lang="en-US" dirty="0" smtClean="0"/>
          </a:p>
          <a:p>
            <a:r>
              <a:rPr lang="en-US" dirty="0" smtClean="0"/>
              <a:t>Production starts at CD-3b   </a:t>
            </a:r>
          </a:p>
          <a:p>
            <a:endParaRPr lang="en-US" dirty="0" smtClean="0"/>
          </a:p>
          <a:p>
            <a:r>
              <a:rPr lang="en-US" dirty="0" smtClean="0"/>
              <a:t>Initial cost and schedule from ALICE ITS documents</a:t>
            </a:r>
          </a:p>
          <a:p>
            <a:r>
              <a:rPr lang="en-US" dirty="0" smtClean="0"/>
              <a:t>Other cost from recent experiments, FVTX/PHENIX, HFT/STAR</a:t>
            </a:r>
          </a:p>
          <a:p>
            <a:r>
              <a:rPr lang="en-US" dirty="0" smtClean="0"/>
              <a:t>Labor</a:t>
            </a:r>
            <a:r>
              <a:rPr lang="en-US" dirty="0" smtClean="0"/>
              <a:t> </a:t>
            </a:r>
            <a:r>
              <a:rPr lang="en-US" dirty="0" smtClean="0"/>
              <a:t>costs from Lab Engineers and Techs</a:t>
            </a:r>
          </a:p>
          <a:p>
            <a:r>
              <a:rPr lang="en-US" dirty="0" smtClean="0"/>
              <a:t>Durations from ALICE C&amp;S where available, FVTX/PHENIX experience </a:t>
            </a:r>
          </a:p>
          <a:p>
            <a:r>
              <a:rPr lang="en-US" dirty="0" smtClean="0"/>
              <a:t>Schedule contingency in progress (</a:t>
            </a:r>
            <a:r>
              <a:rPr lang="en-US" dirty="0" err="1" smtClean="0"/>
              <a:t>MoU</a:t>
            </a:r>
            <a:r>
              <a:rPr lang="en-US" dirty="0" smtClean="0"/>
              <a:t> w/ ALICE, mortgage etc. )</a:t>
            </a:r>
          </a:p>
          <a:p>
            <a:r>
              <a:rPr lang="en-US" dirty="0" smtClean="0"/>
              <a:t>Apply </a:t>
            </a:r>
            <a:r>
              <a:rPr lang="en-US" dirty="0" smtClean="0"/>
              <a:t>40</a:t>
            </a:r>
            <a:r>
              <a:rPr lang="en-US" dirty="0" smtClean="0"/>
              <a:t>% cost &amp; schedule contingency (</a:t>
            </a:r>
            <a:r>
              <a:rPr lang="en-US" dirty="0" smtClean="0"/>
              <a:t>pre CD-0)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Initial c</a:t>
            </a:r>
            <a:r>
              <a:rPr lang="en-US" dirty="0" smtClean="0">
                <a:solidFill>
                  <a:srgbClr val="FF0000"/>
                </a:solidFill>
              </a:rPr>
              <a:t>ost and manpower allocation, </a:t>
            </a:r>
            <a:r>
              <a:rPr lang="en-US" dirty="0">
                <a:solidFill>
                  <a:srgbClr val="FF0000"/>
                </a:solidFill>
              </a:rPr>
              <a:t>w/o </a:t>
            </a:r>
            <a:r>
              <a:rPr lang="en-US" dirty="0" smtClean="0">
                <a:solidFill>
                  <a:srgbClr val="FF0000"/>
                </a:solidFill>
              </a:rPr>
              <a:t>funding profile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9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Shot 2016-04-07 at 6.53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1272" y="1482812"/>
            <a:ext cx="4496504" cy="342037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9700" y="10311"/>
            <a:ext cx="7554383" cy="927926"/>
          </a:xfrm>
        </p:spPr>
        <p:txBody>
          <a:bodyPr>
            <a:noAutofit/>
          </a:bodyPr>
          <a:lstStyle/>
          <a:p>
            <a:r>
              <a:rPr lang="en-US" sz="3600" dirty="0" smtClean="0"/>
              <a:t>MAPS Cost and Schedule Workshop</a:t>
            </a:r>
            <a:br>
              <a:rPr lang="en-US" sz="3600" dirty="0" smtClean="0"/>
            </a:br>
            <a:r>
              <a:rPr lang="en-US" sz="3200" dirty="0" smtClean="0"/>
              <a:t>3/30-4/1, 2016, Santa Fe, NM</a:t>
            </a:r>
            <a:endParaRPr lang="en-US" sz="3200" dirty="0"/>
          </a:p>
        </p:txBody>
      </p:sp>
      <p:sp>
        <p:nvSpPr>
          <p:cNvPr id="6" name="Shape 277"/>
          <p:cNvSpPr/>
          <p:nvPr/>
        </p:nvSpPr>
        <p:spPr>
          <a:xfrm>
            <a:off x="1053372" y="1033078"/>
            <a:ext cx="627978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/>
            </a:lvl1pPr>
          </a:lstStyle>
          <a:p>
            <a:r>
              <a:rPr dirty="0">
                <a:solidFill>
                  <a:srgbClr val="000000"/>
                </a:solidFill>
              </a:rPr>
              <a:t>https://indico.bnl.gov/conferenceDisplay.py?confId=1741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191" y="1482812"/>
            <a:ext cx="423705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Well attended by experts from:</a:t>
            </a:r>
          </a:p>
          <a:p>
            <a:r>
              <a:rPr lang="en-US" sz="1400" dirty="0" err="1" smtClean="0"/>
              <a:t>sPHENIX</a:t>
            </a:r>
            <a:r>
              <a:rPr lang="en-US" sz="1400" dirty="0" smtClean="0"/>
              <a:t>, ITS/ALICE, </a:t>
            </a:r>
          </a:p>
          <a:p>
            <a:r>
              <a:rPr lang="en-US" sz="1400" dirty="0" smtClean="0"/>
              <a:t>HFT/STAR, FVTX/PHENIX, EIC</a:t>
            </a:r>
          </a:p>
          <a:p>
            <a:r>
              <a:rPr lang="en-US" sz="1400" dirty="0" smtClean="0"/>
              <a:t> </a:t>
            </a:r>
          </a:p>
          <a:p>
            <a:r>
              <a:rPr lang="en-US" sz="1400" dirty="0" smtClean="0"/>
              <a:t>LANL, CERN, LBNL, BNL, MIT, FSU, </a:t>
            </a:r>
            <a:r>
              <a:rPr lang="en-US" sz="1400" dirty="0" err="1" smtClean="0"/>
              <a:t>UColorado</a:t>
            </a:r>
            <a:r>
              <a:rPr lang="en-US" sz="1400" dirty="0" smtClean="0"/>
              <a:t>  </a:t>
            </a:r>
          </a:p>
          <a:p>
            <a:r>
              <a:rPr lang="en-US" sz="1400" dirty="0" err="1" smtClean="0"/>
              <a:t>Yonsei</a:t>
            </a:r>
            <a:r>
              <a:rPr lang="en-US" sz="1400" dirty="0" smtClean="0"/>
              <a:t>/Korea, and several other US institutions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sz="1400" dirty="0" smtClean="0">
              <a:solidFill>
                <a:srgbClr val="FF000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 smtClean="0">
                <a:solidFill>
                  <a:srgbClr val="FF0000"/>
                </a:solidFill>
              </a:rPr>
              <a:t>Take </a:t>
            </a:r>
            <a:r>
              <a:rPr lang="en-US" sz="1400" dirty="0">
                <a:solidFill>
                  <a:srgbClr val="FF0000"/>
                </a:solidFill>
              </a:rPr>
              <a:t>Home: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FF0000"/>
                </a:solidFill>
              </a:rPr>
              <a:t>	- Extension of ALICE production possible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FF0000"/>
                </a:solidFill>
              </a:rPr>
              <a:t>	- </a:t>
            </a:r>
            <a:r>
              <a:rPr lang="en-US" sz="1400" dirty="0" smtClean="0">
                <a:solidFill>
                  <a:srgbClr val="FF0000"/>
                </a:solidFill>
              </a:rPr>
              <a:t>Inner </a:t>
            </a:r>
            <a:r>
              <a:rPr lang="en-US" sz="1400" dirty="0">
                <a:solidFill>
                  <a:srgbClr val="FF0000"/>
                </a:solidFill>
              </a:rPr>
              <a:t>tracker cost &lt;$5M </a:t>
            </a:r>
            <a:r>
              <a:rPr lang="en-US" sz="1400" dirty="0" err="1">
                <a:solidFill>
                  <a:srgbClr val="FF0000"/>
                </a:solidFill>
              </a:rPr>
              <a:t>inc.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contingency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- Can meet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CD schedule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grpSp>
        <p:nvGrpSpPr>
          <p:cNvPr id="8" name="Group 203"/>
          <p:cNvGrpSpPr/>
          <p:nvPr/>
        </p:nvGrpSpPr>
        <p:grpSpPr>
          <a:xfrm>
            <a:off x="350471" y="4160468"/>
            <a:ext cx="3479005" cy="2497718"/>
            <a:chOff x="0" y="0"/>
            <a:chExt cx="4139729" cy="3244496"/>
          </a:xfrm>
        </p:grpSpPr>
        <p:pic>
          <p:nvPicPr>
            <p:cNvPr id="9" name="IMG_2502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3885730" cy="29142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730" cy="3244497"/>
            </a:xfrm>
            <a:prstGeom prst="rect">
              <a:avLst/>
            </a:prstGeom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4041297" y="5226165"/>
            <a:ext cx="49064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F</a:t>
            </a:r>
            <a:r>
              <a:rPr lang="en-US" sz="1600" dirty="0" smtClean="0"/>
              <a:t>irst draft Cost and Schedule project was produced based on inputs from Santa Fe Workshop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Further inputs from BNL 6/30 MAPS mini review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4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 and Time 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2" y="4490172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4" y="4731634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39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@LANL/ALICE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765661" y="3249769"/>
            <a:ext cx="116510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@BNL/LANL 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358150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516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699"/>
            <a:ext cx="7734300" cy="1316502"/>
            <a:chOff x="704850" y="1118699"/>
            <a:chExt cx="7734300" cy="1316502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4"/>
                <a:chOff x="704850" y="1118699"/>
                <a:chExt cx="7548667" cy="38736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527539" y="1696537"/>
              <a:ext cx="6842516" cy="738664"/>
              <a:chOff x="1527539" y="1696537"/>
              <a:chExt cx="6842516" cy="73866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942701" y="1730295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27539" y="1716719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693936"/>
            <a:ext cx="2892526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w/ ALICE: 12/2016 </a:t>
            </a:r>
          </a:p>
          <a:p>
            <a:r>
              <a:rPr lang="en-US" sz="1400" dirty="0" smtClean="0"/>
              <a:t>To produce staves, frames and FEMs </a:t>
            </a:r>
            <a:endParaRPr lang="en-US" sz="1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67737" y="4493160"/>
            <a:ext cx="1402929" cy="484829"/>
            <a:chOff x="4960323" y="4355483"/>
            <a:chExt cx="1189031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4960323" y="4359397"/>
              <a:ext cx="116360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Det. Assembly &amp; Test</a:t>
              </a:r>
            </a:p>
            <a:p>
              <a:pPr algn="ctr"/>
              <a:r>
                <a:rPr lang="en-US" sz="1100" dirty="0" smtClean="0"/>
                <a:t>@BNL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2"/>
            <a:ext cx="1310816" cy="484829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7"/>
              <a:ext cx="13108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38465" y="4389634"/>
            <a:ext cx="1161621" cy="697931"/>
            <a:chOff x="4924204" y="4355483"/>
            <a:chExt cx="1271486" cy="484829"/>
          </a:xfrm>
        </p:grpSpPr>
        <p:sp>
          <p:nvSpPr>
            <p:cNvPr id="51" name="TextBox 50"/>
            <p:cNvSpPr txBox="1"/>
            <p:nvPr/>
          </p:nvSpPr>
          <p:spPr>
            <a:xfrm>
              <a:off x="4924204" y="4359397"/>
              <a:ext cx="1271486" cy="416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Prod</a:t>
              </a:r>
              <a:r>
                <a:rPr lang="en-US" sz="1100" dirty="0" err="1" smtClean="0"/>
                <a:t>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FEM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08" y="4731634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1"/>
            <a:ext cx="179596" cy="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50" y="4338449"/>
            <a:ext cx="996869" cy="781553"/>
          </a:xfrm>
          <a:prstGeom prst="rect">
            <a:avLst/>
          </a:prstGeom>
        </p:spPr>
      </p:pic>
      <p:grpSp>
        <p:nvGrpSpPr>
          <p:cNvPr id="73" name="Group 207"/>
          <p:cNvGrpSpPr/>
          <p:nvPr/>
        </p:nvGrpSpPr>
        <p:grpSpPr>
          <a:xfrm>
            <a:off x="498611" y="2449224"/>
            <a:ext cx="864942" cy="625214"/>
            <a:chOff x="0" y="0"/>
            <a:chExt cx="3101968" cy="2412937"/>
          </a:xfrm>
        </p:grpSpPr>
        <p:pic>
          <p:nvPicPr>
            <p:cNvPr id="74" name="IMG_0054_small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579" t="45264" r="24285"/>
            <a:stretch>
              <a:fillRect/>
            </a:stretch>
          </p:blipFill>
          <p:spPr>
            <a:xfrm>
              <a:off x="127000" y="88900"/>
              <a:ext cx="2847969" cy="2082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Picture 7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01969" cy="2412938"/>
            </a:xfrm>
            <a:prstGeom prst="rect">
              <a:avLst/>
            </a:prstGeom>
            <a:effectLst/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58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9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2359" y="25151"/>
            <a:ext cx="8043333" cy="773113"/>
          </a:xfrm>
        </p:spPr>
        <p:txBody>
          <a:bodyPr>
            <a:noAutofit/>
          </a:bodyPr>
          <a:lstStyle/>
          <a:p>
            <a:r>
              <a:rPr lang="en-US" sz="3600" dirty="0" smtClean="0"/>
              <a:t>Major Item Cost </a:t>
            </a:r>
            <a:r>
              <a:rPr lang="en-US" sz="3600" dirty="0" smtClean="0"/>
              <a:t>Estimate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768335"/>
              </p:ext>
            </p:extLst>
          </p:nvPr>
        </p:nvGraphicFramePr>
        <p:xfrm>
          <a:off x="511970" y="941926"/>
          <a:ext cx="8005365" cy="5341738"/>
        </p:xfrm>
        <a:graphic>
          <a:graphicData uri="http://schemas.openxmlformats.org/drawingml/2006/table">
            <a:tbl>
              <a:tblPr/>
              <a:tblGrid>
                <a:gridCol w="1418466"/>
                <a:gridCol w="529886"/>
                <a:gridCol w="864123"/>
                <a:gridCol w="807058"/>
                <a:gridCol w="717386"/>
                <a:gridCol w="554343"/>
                <a:gridCol w="1320640"/>
                <a:gridCol w="570648"/>
                <a:gridCol w="415757"/>
                <a:gridCol w="807058"/>
              </a:tblGrid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sPHENIX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MAPS Inner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Tracker</a:t>
                      </a:r>
                      <a:r>
                        <a:rPr lang="en-US" sz="9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Cost 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Estimate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MAPS layers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Updated: 9/2/2016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FY16 dollars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Funding Profile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60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Construction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M&amp;S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M&amp;S Cost with Contingengy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LANL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            Collaboration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Labor Cost w/o Cont. &amp;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Labor Cost w/o Cont.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Produce &amp; Test MAPS Staves at CERN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RDO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CRU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475.475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sPHENIX readout 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DAQ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 2 ALICE Readout Teststand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SamTec cables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Optical links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LV, Cables etc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Racks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Chiller &amp; Cooling Plant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Safety system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Mechnical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 Jigs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beam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 wheels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Cylindrical Structure Shells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and 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Half Support Structures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932.37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162.9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2080.7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171.4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3833.725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LDRD fully burdened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Pod. M&amp;S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wirh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Cont. &amp; OH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12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18323</TotalTime>
  <Words>3562</Words>
  <Application>Microsoft Macintosh PowerPoint</Application>
  <PresentationFormat>On-screen Show (4:3)</PresentationFormat>
  <Paragraphs>1321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MAPS Cost, Schedule and Resources Plan</vt:lpstr>
      <vt:lpstr>Outline</vt:lpstr>
      <vt:lpstr>sPHENIX MAPS Inner Tracker</vt:lpstr>
      <vt:lpstr>sPHENIX MAPS Inner Tracker</vt:lpstr>
      <vt:lpstr>Scope of the Project</vt:lpstr>
      <vt:lpstr>Assumptions</vt:lpstr>
      <vt:lpstr>MAPS Cost and Schedule Workshop 3/30-4/1, 2016, Santa Fe, NM</vt:lpstr>
      <vt:lpstr>Project Task and Time Line</vt:lpstr>
      <vt:lpstr>Major Item Cost Estimate</vt:lpstr>
      <vt:lpstr>Cost Basis – Major Items</vt:lpstr>
      <vt:lpstr>Major Item Prototype Costs</vt:lpstr>
      <vt:lpstr>Overview of Schedules </vt:lpstr>
      <vt:lpstr>LANL R&amp;D Schedule</vt:lpstr>
      <vt:lpstr>Production, Assembly &amp; Installation</vt:lpstr>
      <vt:lpstr>MAPS Labor Profile</vt:lpstr>
      <vt:lpstr>Participating and Interested Institutions</vt:lpstr>
      <vt:lpstr>Organization Chart</vt:lpstr>
      <vt:lpstr>Risk Mitigation</vt:lpstr>
      <vt:lpstr>Plans and Issues</vt:lpstr>
      <vt:lpstr>Summary</vt:lpstr>
      <vt:lpstr>Backup Slides</vt:lpstr>
      <vt:lpstr>MAPS Org Chart</vt:lpstr>
      <vt:lpstr>MAPS Labor Profile </vt:lpstr>
      <vt:lpstr>Cost at LANL M&amp;S and Labor Rates</vt:lpstr>
      <vt:lpstr>Cost at BNL M&amp;S and Labor Rates</vt:lpstr>
      <vt:lpstr>Collaboration &amp; Management</vt:lpstr>
      <vt:lpstr>LANL/sPHENIX – ALICE Collaboration </vt:lpstr>
      <vt:lpstr>Forming the Collaboration</vt:lpstr>
      <vt:lpstr>Resources I</vt:lpstr>
      <vt:lpstr>Resources II</vt:lpstr>
      <vt:lpstr>Resources III</vt:lpstr>
      <vt:lpstr>PowerPoint Presentation</vt:lpstr>
      <vt:lpstr>MAPS Service Lines </vt:lpstr>
      <vt:lpstr>3-Layer vs 2-Layer</vt:lpstr>
      <vt:lpstr>Cost Basis For Electronics</vt:lpstr>
      <vt:lpstr>MAPS Electronics</vt:lpstr>
      <vt:lpstr>PowerPoint Presentation</vt:lpstr>
      <vt:lpstr>Key Electronics Readout R&amp;D</vt:lpstr>
      <vt:lpstr>Electronics R&amp;D @LANL</vt:lpstr>
      <vt:lpstr>LANL R&amp;D Deliverable: a Prototype Tracker</vt:lpstr>
      <vt:lpstr>ALICE Stave and Global Support Structure Cost and Schedule 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MAPS Cost and Schedule</dc:title>
  <dc:creator>Ming Liu (LANL)</dc:creator>
  <cp:lastModifiedBy>Ming Liu (LANL)</cp:lastModifiedBy>
  <cp:revision>771</cp:revision>
  <cp:lastPrinted>2016-08-24T16:07:27Z</cp:lastPrinted>
  <dcterms:created xsi:type="dcterms:W3CDTF">2016-08-17T20:11:11Z</dcterms:created>
  <dcterms:modified xsi:type="dcterms:W3CDTF">2016-09-02T21:05:36Z</dcterms:modified>
</cp:coreProperties>
</file>