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81"/>
  </p:notesMasterIdLst>
  <p:handoutMasterIdLst>
    <p:handoutMasterId r:id="rId82"/>
  </p:handoutMasterIdLst>
  <p:sldIdLst>
    <p:sldId id="256" r:id="rId2"/>
    <p:sldId id="387" r:id="rId3"/>
    <p:sldId id="373" r:id="rId4"/>
    <p:sldId id="404" r:id="rId5"/>
    <p:sldId id="382" r:id="rId6"/>
    <p:sldId id="300" r:id="rId7"/>
    <p:sldId id="265" r:id="rId8"/>
    <p:sldId id="362" r:id="rId9"/>
    <p:sldId id="390" r:id="rId10"/>
    <p:sldId id="389" r:id="rId11"/>
    <p:sldId id="388" r:id="rId12"/>
    <p:sldId id="302" r:id="rId13"/>
    <p:sldId id="400" r:id="rId14"/>
    <p:sldId id="401" r:id="rId15"/>
    <p:sldId id="402" r:id="rId16"/>
    <p:sldId id="384" r:id="rId17"/>
    <p:sldId id="379" r:id="rId18"/>
    <p:sldId id="397" r:id="rId19"/>
    <p:sldId id="395" r:id="rId20"/>
    <p:sldId id="394" r:id="rId21"/>
    <p:sldId id="405" r:id="rId22"/>
    <p:sldId id="403" r:id="rId23"/>
    <p:sldId id="391" r:id="rId24"/>
    <p:sldId id="407" r:id="rId25"/>
    <p:sldId id="396" r:id="rId26"/>
    <p:sldId id="327" r:id="rId27"/>
    <p:sldId id="383" r:id="rId28"/>
    <p:sldId id="408" r:id="rId29"/>
    <p:sldId id="378" r:id="rId30"/>
    <p:sldId id="350" r:id="rId31"/>
    <p:sldId id="406" r:id="rId32"/>
    <p:sldId id="309" r:id="rId33"/>
    <p:sldId id="301" r:id="rId34"/>
    <p:sldId id="328" r:id="rId35"/>
    <p:sldId id="341" r:id="rId36"/>
    <p:sldId id="351" r:id="rId37"/>
    <p:sldId id="358" r:id="rId38"/>
    <p:sldId id="377" r:id="rId39"/>
    <p:sldId id="375" r:id="rId40"/>
    <p:sldId id="308" r:id="rId41"/>
    <p:sldId id="361" r:id="rId42"/>
    <p:sldId id="342" r:id="rId43"/>
    <p:sldId id="357" r:id="rId44"/>
    <p:sldId id="360" r:id="rId45"/>
    <p:sldId id="359" r:id="rId46"/>
    <p:sldId id="367" r:id="rId47"/>
    <p:sldId id="324" r:id="rId48"/>
    <p:sldId id="368" r:id="rId49"/>
    <p:sldId id="369" r:id="rId50"/>
    <p:sldId id="363" r:id="rId51"/>
    <p:sldId id="371" r:id="rId52"/>
    <p:sldId id="365" r:id="rId53"/>
    <p:sldId id="364" r:id="rId54"/>
    <p:sldId id="281" r:id="rId55"/>
    <p:sldId id="303" r:id="rId56"/>
    <p:sldId id="326" r:id="rId57"/>
    <p:sldId id="329" r:id="rId58"/>
    <p:sldId id="330" r:id="rId59"/>
    <p:sldId id="331" r:id="rId60"/>
    <p:sldId id="332" r:id="rId61"/>
    <p:sldId id="333" r:id="rId62"/>
    <p:sldId id="334" r:id="rId63"/>
    <p:sldId id="335" r:id="rId64"/>
    <p:sldId id="336" r:id="rId65"/>
    <p:sldId id="337" r:id="rId66"/>
    <p:sldId id="320" r:id="rId67"/>
    <p:sldId id="317" r:id="rId68"/>
    <p:sldId id="319" r:id="rId69"/>
    <p:sldId id="318" r:id="rId70"/>
    <p:sldId id="262" r:id="rId71"/>
    <p:sldId id="356" r:id="rId72"/>
    <p:sldId id="352" r:id="rId73"/>
    <p:sldId id="353" r:id="rId74"/>
    <p:sldId id="354" r:id="rId75"/>
    <p:sldId id="355" r:id="rId76"/>
    <p:sldId id="264" r:id="rId77"/>
    <p:sldId id="271" r:id="rId78"/>
    <p:sldId id="272" r:id="rId79"/>
    <p:sldId id="267"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389" autoAdjust="0"/>
    <p:restoredTop sz="99853" autoAdjust="0"/>
  </p:normalViewPr>
  <p:slideViewPr>
    <p:cSldViewPr snapToGrid="0" snapToObjects="1">
      <p:cViewPr>
        <p:scale>
          <a:sx n="200" d="100"/>
          <a:sy n="200" d="100"/>
        </p:scale>
        <p:origin x="-1632" y="-80"/>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notesMaster" Target="notesMasters/notesMaster1.xml"/><Relationship Id="rId82" Type="http://schemas.openxmlformats.org/officeDocument/2006/relationships/handoutMaster" Target="handoutMasters/handoutMaster1.xml"/><Relationship Id="rId83" Type="http://schemas.openxmlformats.org/officeDocument/2006/relationships/printerSettings" Target="printerSettings/printerSettings1.bin"/><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C2F8C6B-9E85-5947-AE93-31C342E71CB2}" type="datetimeFigureOut">
              <a:rPr lang="en-US" smtClean="0"/>
              <a:t>8/30/16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17F6A6-1B16-DB41-B99A-0020A1531D57}" type="slidenum">
              <a:rPr lang="en-US" smtClean="0"/>
              <a:t>‹#›</a:t>
            </a:fld>
            <a:endParaRPr lang="en-US"/>
          </a:p>
        </p:txBody>
      </p:sp>
    </p:spTree>
    <p:extLst>
      <p:ext uri="{BB962C8B-B14F-4D97-AF65-F5344CB8AC3E}">
        <p14:creationId xmlns:p14="http://schemas.microsoft.com/office/powerpoint/2010/main" val="16362381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07728E-9FA3-D84C-A28B-54AF8C3C391D}" type="datetimeFigureOut">
              <a:rPr lang="en-US" smtClean="0"/>
              <a:t>8/30/16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CCADBD-47AE-014C-88C6-D9919A5ABFAC}" type="slidenum">
              <a:rPr lang="en-US" smtClean="0"/>
              <a:t>‹#›</a:t>
            </a:fld>
            <a:endParaRPr lang="en-US"/>
          </a:p>
        </p:txBody>
      </p:sp>
    </p:spTree>
    <p:extLst>
      <p:ext uri="{BB962C8B-B14F-4D97-AF65-F5344CB8AC3E}">
        <p14:creationId xmlns:p14="http://schemas.microsoft.com/office/powerpoint/2010/main" val="343267603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(8/29/16 14:36) -----</a:t>
            </a:r>
          </a:p>
          <a:p>
            <a:r>
              <a:rPr lang="en-US"/>
              <a:t> </a:t>
            </a:r>
          </a:p>
        </p:txBody>
      </p:sp>
      <p:sp>
        <p:nvSpPr>
          <p:cNvPr id="4" name="Slide Number Placeholder 3"/>
          <p:cNvSpPr>
            <a:spLocks noGrp="1"/>
          </p:cNvSpPr>
          <p:nvPr>
            <p:ph type="sldNum" sz="quarter" idx="10"/>
          </p:nvPr>
        </p:nvSpPr>
        <p:spPr/>
        <p:txBody>
          <a:bodyPr/>
          <a:lstStyle/>
          <a:p>
            <a:fld id="{E1CCADBD-47AE-014C-88C6-D9919A5ABFAC}" type="slidenum">
              <a:rPr lang="en-US" smtClean="0"/>
              <a:t>18</a:t>
            </a:fld>
            <a:endParaRPr lang="en-US"/>
          </a:p>
        </p:txBody>
      </p:sp>
    </p:spTree>
    <p:extLst>
      <p:ext uri="{BB962C8B-B14F-4D97-AF65-F5344CB8AC3E}">
        <p14:creationId xmlns:p14="http://schemas.microsoft.com/office/powerpoint/2010/main" val="3025084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2448171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48485D-7B47-884D-BD37-553F886592E2}" type="datetime1">
              <a:rPr lang="en-US" smtClean="0"/>
              <a:t>8/30/16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3015892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8D9FEE-5182-B04D-A90A-CAEA2105BD3B}" type="datetime1">
              <a:rPr lang="en-US" smtClean="0"/>
              <a:t>8/30/16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3262480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E0C12D-C017-0C4A-B492-B57F83A0A013}" type="datetime1">
              <a:rPr lang="en-US" smtClean="0"/>
              <a:t>8/30/16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4029546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ext only">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r>
              <a:t>Title Text</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52996989"/>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4" name="Shape 24"/>
          <p:cNvSpPr>
            <a:spLocks noGrp="1"/>
          </p:cNvSpPr>
          <p:nvPr>
            <p:ph type="title"/>
          </p:nvPr>
        </p:nvSpPr>
        <p:spPr>
          <a:prstGeom prst="rect">
            <a:avLst/>
          </a:prstGeom>
        </p:spPr>
        <p:txBody>
          <a:bodyPr/>
          <a:lstStyle/>
          <a:p>
            <a:pPr lvl="0">
              <a:defRPr sz="1800">
                <a:solidFill>
                  <a:srgbClr val="000000"/>
                </a:solidFill>
              </a:defRPr>
            </a:pPr>
            <a:r>
              <a:rPr lang="en-US" sz="1800" smtClean="0">
                <a:solidFill>
                  <a:srgbClr val="51504D"/>
                </a:solidFill>
              </a:rPr>
              <a:t>Click to edit Master title style</a:t>
            </a:r>
            <a:endParaRPr sz="1800">
              <a:solidFill>
                <a:srgbClr val="51504D"/>
              </a:solidFill>
            </a:endParaRPr>
          </a:p>
        </p:txBody>
      </p:sp>
      <p:sp>
        <p:nvSpPr>
          <p:cNvPr id="25" name="Shape 25"/>
          <p:cNvSpPr>
            <a:spLocks noGrp="1"/>
          </p:cNvSpPr>
          <p:nvPr>
            <p:ph type="body" idx="1"/>
          </p:nvPr>
        </p:nvSpPr>
        <p:spPr>
          <a:prstGeom prst="rect">
            <a:avLst/>
          </a:prstGeom>
        </p:spPr>
        <p:txBody>
          <a:bodyPr/>
          <a:lstStyle/>
          <a:p>
            <a:pPr lvl="0">
              <a:defRPr sz="1800">
                <a:solidFill>
                  <a:srgbClr val="000000"/>
                </a:solidFill>
              </a:defRPr>
            </a:pPr>
            <a:r>
              <a:rPr lang="en-US" sz="1800" smtClean="0">
                <a:solidFill>
                  <a:srgbClr val="51504D"/>
                </a:solidFill>
              </a:rPr>
              <a:t>Click to edit Master text styles</a:t>
            </a:r>
          </a:p>
          <a:p>
            <a:pPr lvl="1">
              <a:defRPr sz="1800">
                <a:solidFill>
                  <a:srgbClr val="000000"/>
                </a:solidFill>
              </a:defRPr>
            </a:pPr>
            <a:r>
              <a:rPr lang="en-US" sz="1800" smtClean="0">
                <a:solidFill>
                  <a:srgbClr val="51504D"/>
                </a:solidFill>
              </a:rPr>
              <a:t>Second level</a:t>
            </a:r>
          </a:p>
          <a:p>
            <a:pPr lvl="2">
              <a:defRPr sz="1800">
                <a:solidFill>
                  <a:srgbClr val="000000"/>
                </a:solidFill>
              </a:defRPr>
            </a:pPr>
            <a:r>
              <a:rPr lang="en-US" sz="1800" smtClean="0">
                <a:solidFill>
                  <a:srgbClr val="51504D"/>
                </a:solidFill>
              </a:rPr>
              <a:t>Third level</a:t>
            </a:r>
          </a:p>
          <a:p>
            <a:pPr lvl="3">
              <a:defRPr sz="1800">
                <a:solidFill>
                  <a:srgbClr val="000000"/>
                </a:solidFill>
              </a:defRPr>
            </a:pPr>
            <a:r>
              <a:rPr lang="en-US" sz="1800" smtClean="0">
                <a:solidFill>
                  <a:srgbClr val="51504D"/>
                </a:solidFill>
              </a:rPr>
              <a:t>Fourth level</a:t>
            </a:r>
          </a:p>
          <a:p>
            <a:pPr lvl="4">
              <a:defRPr sz="1800">
                <a:solidFill>
                  <a:srgbClr val="000000"/>
                </a:solidFill>
              </a:defRPr>
            </a:pPr>
            <a:r>
              <a:rPr lang="en-US" sz="1800" smtClean="0">
                <a:solidFill>
                  <a:srgbClr val="51504D"/>
                </a:solidFill>
              </a:rPr>
              <a:t>Fifth level</a:t>
            </a:r>
            <a:endParaRPr sz="1800">
              <a:solidFill>
                <a:srgbClr val="51504D"/>
              </a:solidFill>
            </a:endParaRPr>
          </a:p>
        </p:txBody>
      </p:sp>
      <p:sp>
        <p:nvSpPr>
          <p:cNvPr id="26" name="Shape 26"/>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85906801"/>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68E53A-5B42-DF42-8FDA-9F121BBBA249}" type="datetime1">
              <a:rPr lang="en-US" smtClean="0"/>
              <a:t>8/30/16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1420414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DAAC3F-94E5-114D-82C4-DB96F93DBF79}" type="datetime1">
              <a:rPr lang="en-US" smtClean="0"/>
              <a:t>8/30/16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1686526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8DFD84-7023-E54B-B41F-E00C9018FF8A}" type="datetime1">
              <a:rPr lang="en-US" smtClean="0"/>
              <a:t>8/30/16</a:t>
            </a:fld>
            <a:endParaRPr lang="en-US"/>
          </a:p>
        </p:txBody>
      </p:sp>
      <p:sp>
        <p:nvSpPr>
          <p:cNvPr id="6" name="Footer Placeholder 5"/>
          <p:cNvSpPr>
            <a:spLocks noGrp="1"/>
          </p:cNvSpPr>
          <p:nvPr>
            <p:ph type="ftr" sz="quarter" idx="11"/>
          </p:nvPr>
        </p:nvSpPr>
        <p:spPr/>
        <p:txBody>
          <a:bodyPr/>
          <a:lstStyle/>
          <a:p>
            <a:r>
              <a:rPr lang="en-US" smtClean="0"/>
              <a:t>sPHENIX Tracking Review - MAPS</a:t>
            </a:r>
            <a:endParaRPr lang="en-US"/>
          </a:p>
        </p:txBody>
      </p:sp>
      <p:sp>
        <p:nvSpPr>
          <p:cNvPr id="7" name="Slide Number Placeholder 6"/>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2436299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E40CB5-C0B0-254C-9BA1-C6E708DB1974}" type="datetime1">
              <a:rPr lang="en-US" smtClean="0"/>
              <a:t>8/30/16</a:t>
            </a:fld>
            <a:endParaRPr lang="en-US"/>
          </a:p>
        </p:txBody>
      </p:sp>
      <p:sp>
        <p:nvSpPr>
          <p:cNvPr id="8" name="Footer Placeholder 7"/>
          <p:cNvSpPr>
            <a:spLocks noGrp="1"/>
          </p:cNvSpPr>
          <p:nvPr>
            <p:ph type="ftr" sz="quarter" idx="11"/>
          </p:nvPr>
        </p:nvSpPr>
        <p:spPr/>
        <p:txBody>
          <a:bodyPr/>
          <a:lstStyle/>
          <a:p>
            <a:r>
              <a:rPr lang="en-US" smtClean="0"/>
              <a:t>sPHENIX Tracking Review - MAPS</a:t>
            </a:r>
            <a:endParaRPr lang="en-US"/>
          </a:p>
        </p:txBody>
      </p:sp>
      <p:sp>
        <p:nvSpPr>
          <p:cNvPr id="9" name="Slide Number Placeholder 8"/>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134739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FD7F44-84A8-C74E-812B-2FE2DCDAF16A}" type="datetime1">
              <a:rPr lang="en-US" smtClean="0"/>
              <a:t>8/30/16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1389893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7AFD9B-2CDC-6C4F-A23B-9B682327F580}" type="datetime1">
              <a:rPr lang="en-US" smtClean="0"/>
              <a:t>8/30/16</a:t>
            </a:fld>
            <a:endParaRPr lang="en-US"/>
          </a:p>
        </p:txBody>
      </p:sp>
      <p:sp>
        <p:nvSpPr>
          <p:cNvPr id="3" name="Footer Placeholder 2"/>
          <p:cNvSpPr>
            <a:spLocks noGrp="1"/>
          </p:cNvSpPr>
          <p:nvPr>
            <p:ph type="ftr" sz="quarter" idx="11"/>
          </p:nvPr>
        </p:nvSpPr>
        <p:spPr/>
        <p:txBody>
          <a:bodyPr/>
          <a:lstStyle/>
          <a:p>
            <a:r>
              <a:rPr lang="en-US" smtClean="0"/>
              <a:t>sPHENIX Tracking Review - MAPS</a:t>
            </a:r>
            <a:endParaRPr lang="en-US"/>
          </a:p>
        </p:txBody>
      </p:sp>
      <p:sp>
        <p:nvSpPr>
          <p:cNvPr id="4" name="Slide Number Placeholder 3"/>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1824317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1584BA-A7C4-AD4B-9B04-906CA0B867F2}" type="datetime1">
              <a:rPr lang="en-US" smtClean="0"/>
              <a:t>8/30/16</a:t>
            </a:fld>
            <a:endParaRPr lang="en-US"/>
          </a:p>
        </p:txBody>
      </p:sp>
      <p:sp>
        <p:nvSpPr>
          <p:cNvPr id="6" name="Footer Placeholder 5"/>
          <p:cNvSpPr>
            <a:spLocks noGrp="1"/>
          </p:cNvSpPr>
          <p:nvPr>
            <p:ph type="ftr" sz="quarter" idx="11"/>
          </p:nvPr>
        </p:nvSpPr>
        <p:spPr/>
        <p:txBody>
          <a:bodyPr/>
          <a:lstStyle/>
          <a:p>
            <a:r>
              <a:rPr lang="en-US" smtClean="0"/>
              <a:t>sPHENIX Tracking Review - MAPS</a:t>
            </a:r>
            <a:endParaRPr lang="en-US"/>
          </a:p>
        </p:txBody>
      </p:sp>
      <p:sp>
        <p:nvSpPr>
          <p:cNvPr id="7" name="Slide Number Placeholder 6"/>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3040502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34072B-DD93-B348-A29E-A24A43D2D62B}" type="datetime1">
              <a:rPr lang="en-US" smtClean="0"/>
              <a:t>8/30/16</a:t>
            </a:fld>
            <a:endParaRPr lang="en-US"/>
          </a:p>
        </p:txBody>
      </p:sp>
      <p:sp>
        <p:nvSpPr>
          <p:cNvPr id="6" name="Footer Placeholder 5"/>
          <p:cNvSpPr>
            <a:spLocks noGrp="1"/>
          </p:cNvSpPr>
          <p:nvPr>
            <p:ph type="ftr" sz="quarter" idx="11"/>
          </p:nvPr>
        </p:nvSpPr>
        <p:spPr/>
        <p:txBody>
          <a:bodyPr/>
          <a:lstStyle/>
          <a:p>
            <a:r>
              <a:rPr lang="en-US" smtClean="0"/>
              <a:t>sPHENIX Tracking Review - MAPS</a:t>
            </a:r>
            <a:endParaRPr lang="en-US"/>
          </a:p>
        </p:txBody>
      </p:sp>
      <p:sp>
        <p:nvSpPr>
          <p:cNvPr id="7" name="Slide Number Placeholder 6"/>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52156985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945DFF-4827-B343-8FB3-A138E11470FF}" type="datetime1">
              <a:rPr lang="en-US" smtClean="0"/>
              <a:t>8/30/16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sPHENIX Tracking Review - MAPS</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F8B04E-460B-B340-979B-8B60A2BEF480}" type="slidenum">
              <a:rPr lang="en-US" smtClean="0"/>
              <a:t>‹#›</a:t>
            </a:fld>
            <a:endParaRPr lang="en-US"/>
          </a:p>
        </p:txBody>
      </p:sp>
    </p:spTree>
    <p:extLst>
      <p:ext uri="{BB962C8B-B14F-4D97-AF65-F5344CB8AC3E}">
        <p14:creationId xmlns:p14="http://schemas.microsoft.com/office/powerpoint/2010/main" val="554415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p:txStyles>
    <p:titleStyle>
      <a:lvl1pPr algn="ctr" defTabSz="457200" rtl="0" eaLnBrk="1" latinLnBrk="0" hangingPunct="1">
        <a:spcBef>
          <a:spcPct val="0"/>
        </a:spcBef>
        <a:buNone/>
        <a:defRPr sz="4400" kern="1200">
          <a:solidFill>
            <a:srgbClr val="FF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emf"/><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emf"/><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emf"/><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emf"/><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 Id="rId3"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luciano.musa@cern.ch" TargetMode="External"/><Relationship Id="rId3" Type="http://schemas.openxmlformats.org/officeDocument/2006/relationships/hyperlink" Target="mailto:ming@bnl.gov"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15.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4" Type="http://schemas.microsoft.com/office/2007/relationships/hdphoto" Target="../media/hdphoto1.wdp"/><Relationship Id="rId5" Type="http://schemas.openxmlformats.org/officeDocument/2006/relationships/image" Target="../media/image34.jpeg"/><Relationship Id="rId6" Type="http://schemas.microsoft.com/office/2007/relationships/hdphoto" Target="../media/hdphoto2.wdp"/><Relationship Id="rId7" Type="http://schemas.openxmlformats.org/officeDocument/2006/relationships/image" Target="../media/image35.png"/><Relationship Id="rId8" Type="http://schemas.openxmlformats.org/officeDocument/2006/relationships/image" Target="../media/image14.jpeg"/><Relationship Id="rId9" Type="http://schemas.openxmlformats.org/officeDocument/2006/relationships/image" Target="../media/image15.png"/><Relationship Id="rId1" Type="http://schemas.openxmlformats.org/officeDocument/2006/relationships/slideLayout" Target="../slideLayouts/slideLayout12.xml"/><Relationship Id="rId2" Type="http://schemas.openxmlformats.org/officeDocument/2006/relationships/image" Target="../media/image32.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image" Target="../media/image8.emf"/></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12.xml"/><Relationship Id="rId2" Type="http://schemas.openxmlformats.org/officeDocument/2006/relationships/image" Target="../media/image3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png"/><Relationship Id="rId3" Type="http://schemas.openxmlformats.org/officeDocument/2006/relationships/image" Target="../media/image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5.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6.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5"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package" Target="../embeddings/Microsoft_Excel_Sheet1.xlsx"/><Relationship Id="rId4" Type="http://schemas.openxmlformats.org/officeDocument/2006/relationships/image" Target="../media/image16.emf"/><Relationship Id="rId5" Type="http://schemas.openxmlformats.org/officeDocument/2006/relationships/image" Target="../media/image13.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MAPS Cost, Schedule and Resources Plan</a:t>
            </a:r>
            <a:endParaRPr lang="en-US" dirty="0"/>
          </a:p>
        </p:txBody>
      </p:sp>
      <p:sp>
        <p:nvSpPr>
          <p:cNvPr id="3" name="Subtitle 2"/>
          <p:cNvSpPr>
            <a:spLocks noGrp="1"/>
          </p:cNvSpPr>
          <p:nvPr>
            <p:ph type="subTitle" idx="1"/>
          </p:nvPr>
        </p:nvSpPr>
        <p:spPr/>
        <p:txBody>
          <a:bodyPr/>
          <a:lstStyle/>
          <a:p>
            <a:r>
              <a:rPr lang="en-US" dirty="0" smtClean="0">
                <a:solidFill>
                  <a:srgbClr val="0000FF"/>
                </a:solidFill>
              </a:rPr>
              <a:t>Ming Liu</a:t>
            </a:r>
          </a:p>
          <a:p>
            <a:r>
              <a:rPr lang="en-US" dirty="0" smtClean="0">
                <a:solidFill>
                  <a:srgbClr val="0000FF"/>
                </a:solidFill>
              </a:rPr>
              <a:t>Los Alamos National Laboratory</a:t>
            </a:r>
            <a:endParaRPr lang="en-US" dirty="0">
              <a:solidFill>
                <a:srgbClr val="0000FF"/>
              </a:solidFill>
            </a:endParaRPr>
          </a:p>
        </p:txBody>
      </p:sp>
    </p:spTree>
    <p:extLst>
      <p:ext uri="{BB962C8B-B14F-4D97-AF65-F5344CB8AC3E}">
        <p14:creationId xmlns:p14="http://schemas.microsoft.com/office/powerpoint/2010/main" val="259984028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dirty="0" smtClean="0"/>
              <a:t>Cost Basis – Major Items</a:t>
            </a:r>
            <a:endParaRPr lang="en-US" dirty="0"/>
          </a:p>
        </p:txBody>
      </p:sp>
      <p:sp>
        <p:nvSpPr>
          <p:cNvPr id="6" name="Content Placeholder 5"/>
          <p:cNvSpPr>
            <a:spLocks noGrp="1"/>
          </p:cNvSpPr>
          <p:nvPr>
            <p:ph idx="1"/>
          </p:nvPr>
        </p:nvSpPr>
        <p:spPr>
          <a:xfrm>
            <a:off x="457200" y="1346200"/>
            <a:ext cx="8229600" cy="4525963"/>
          </a:xfrm>
        </p:spPr>
        <p:txBody>
          <a:bodyPr>
            <a:normAutofit fontScale="85000" lnSpcReduction="20000"/>
          </a:bodyPr>
          <a:lstStyle/>
          <a:p>
            <a:r>
              <a:rPr lang="en-US" dirty="0" smtClean="0"/>
              <a:t>MAPS and Staves</a:t>
            </a:r>
          </a:p>
          <a:p>
            <a:pPr lvl="1"/>
            <a:r>
              <a:rPr lang="en-US" dirty="0" smtClean="0"/>
              <a:t>ALICE ITS production </a:t>
            </a:r>
          </a:p>
          <a:p>
            <a:r>
              <a:rPr lang="en-US" dirty="0" smtClean="0"/>
              <a:t>Readout  </a:t>
            </a:r>
          </a:p>
          <a:p>
            <a:pPr lvl="1"/>
            <a:r>
              <a:rPr lang="en-US" dirty="0" smtClean="0"/>
              <a:t>ALICE ITS RDO and CRU production</a:t>
            </a:r>
          </a:p>
          <a:p>
            <a:r>
              <a:rPr lang="en-US" dirty="0" smtClean="0"/>
              <a:t>Electronics Interface to </a:t>
            </a:r>
            <a:r>
              <a:rPr lang="en-US" dirty="0" err="1" smtClean="0"/>
              <a:t>sPHENIX</a:t>
            </a:r>
            <a:r>
              <a:rPr lang="en-US" dirty="0" smtClean="0"/>
              <a:t>/DAQ</a:t>
            </a:r>
          </a:p>
          <a:p>
            <a:pPr lvl="1"/>
            <a:r>
              <a:rPr lang="en-US" dirty="0" smtClean="0"/>
              <a:t>FVTX/PHENIX experience </a:t>
            </a:r>
          </a:p>
          <a:p>
            <a:r>
              <a:rPr lang="en-US" dirty="0"/>
              <a:t>S</a:t>
            </a:r>
            <a:r>
              <a:rPr lang="en-US" dirty="0" smtClean="0"/>
              <a:t>low control, DCM-II etc.</a:t>
            </a:r>
          </a:p>
          <a:p>
            <a:pPr lvl="1"/>
            <a:r>
              <a:rPr lang="en-US" dirty="0" smtClean="0"/>
              <a:t>FVTX/PHENIX experience </a:t>
            </a:r>
          </a:p>
          <a:p>
            <a:r>
              <a:rPr lang="en-US" dirty="0" smtClean="0"/>
              <a:t>Mechanical structures and cooling</a:t>
            </a:r>
          </a:p>
          <a:p>
            <a:pPr lvl="1"/>
            <a:r>
              <a:rPr lang="en-US" dirty="0" smtClean="0"/>
              <a:t>ALICE ITS inner tracker </a:t>
            </a:r>
            <a:r>
              <a:rPr lang="en-US" dirty="0" err="1" smtClean="0"/>
              <a:t>desgin</a:t>
            </a:r>
            <a:endParaRPr lang="en-US" dirty="0" smtClean="0"/>
          </a:p>
          <a:p>
            <a:pPr lvl="1"/>
            <a:r>
              <a:rPr lang="en-US" dirty="0" smtClean="0"/>
              <a:t>FVTX/PHENIX experience </a:t>
            </a:r>
            <a:endParaRPr lang="en-US" dirty="0"/>
          </a:p>
        </p:txBody>
      </p:sp>
      <p:sp>
        <p:nvSpPr>
          <p:cNvPr id="3" name="Date Placeholder 2"/>
          <p:cNvSpPr>
            <a:spLocks noGrp="1"/>
          </p:cNvSpPr>
          <p:nvPr>
            <p:ph type="dt" sz="half" idx="10"/>
          </p:nvPr>
        </p:nvSpPr>
        <p:spPr/>
        <p:txBody>
          <a:bodyPr/>
          <a:lstStyle/>
          <a:p>
            <a:fld id="{4BB868A9-8E63-C44D-A733-A086BC59EC67}" type="datetime1">
              <a:rPr lang="en-US" smtClean="0"/>
              <a:t>8/30/16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10</a:t>
            </a:fld>
            <a:endParaRPr lang="en-US"/>
          </a:p>
        </p:txBody>
      </p:sp>
      <p:pic>
        <p:nvPicPr>
          <p:cNvPr id="8" name="Picture 7"/>
          <p:cNvPicPr>
            <a:picLocks noChangeAspect="1"/>
          </p:cNvPicPr>
          <p:nvPr/>
        </p:nvPicPr>
        <p:blipFill>
          <a:blip r:embed="rId2"/>
          <a:stretch>
            <a:fillRect/>
          </a:stretch>
        </p:blipFill>
        <p:spPr>
          <a:xfrm>
            <a:off x="8014691" y="20638"/>
            <a:ext cx="1129310" cy="921279"/>
          </a:xfrm>
          <a:prstGeom prst="rect">
            <a:avLst/>
          </a:prstGeom>
        </p:spPr>
      </p:pic>
    </p:spTree>
    <p:extLst>
      <p:ext uri="{BB962C8B-B14F-4D97-AF65-F5344CB8AC3E}">
        <p14:creationId xmlns:p14="http://schemas.microsoft.com/office/powerpoint/2010/main" val="212836402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94721"/>
            <a:ext cx="8229600" cy="1143000"/>
          </a:xfrm>
        </p:spPr>
        <p:txBody>
          <a:bodyPr/>
          <a:lstStyle/>
          <a:p>
            <a:r>
              <a:rPr lang="en-US" dirty="0" smtClean="0"/>
              <a:t>Major Item R&amp;D Costs</a:t>
            </a:r>
            <a:endParaRPr lang="en-US" dirty="0"/>
          </a:p>
        </p:txBody>
      </p:sp>
      <p:sp>
        <p:nvSpPr>
          <p:cNvPr id="9" name="Content Placeholder 8"/>
          <p:cNvSpPr>
            <a:spLocks noGrp="1"/>
          </p:cNvSpPr>
          <p:nvPr>
            <p:ph idx="1"/>
          </p:nvPr>
        </p:nvSpPr>
        <p:spPr>
          <a:xfrm>
            <a:off x="457200" y="1239838"/>
            <a:ext cx="8229600" cy="4525963"/>
          </a:xfrm>
        </p:spPr>
        <p:txBody>
          <a:bodyPr>
            <a:normAutofit/>
          </a:bodyPr>
          <a:lstStyle/>
          <a:p>
            <a:r>
              <a:rPr lang="en-US" dirty="0" smtClean="0"/>
              <a:t>LANL LDRD-DR: $780K</a:t>
            </a:r>
          </a:p>
          <a:p>
            <a:pPr lvl="1"/>
            <a:r>
              <a:rPr lang="en-US" dirty="0" smtClean="0"/>
              <a:t>$1.1M/year for 3 years (FTE’s and M&amp;S )</a:t>
            </a:r>
          </a:p>
          <a:p>
            <a:pPr lvl="2"/>
            <a:r>
              <a:rPr lang="en-US" dirty="0" smtClean="0"/>
              <a:t>DAQ Interface: $540K</a:t>
            </a:r>
          </a:p>
          <a:p>
            <a:pPr lvl="2"/>
            <a:r>
              <a:rPr lang="en-US" dirty="0" smtClean="0"/>
              <a:t>Mechanics: $240K</a:t>
            </a:r>
          </a:p>
          <a:p>
            <a:pPr marL="457200" lvl="1" indent="0">
              <a:buNone/>
            </a:pPr>
            <a:endParaRPr lang="en-US" dirty="0" smtClean="0">
              <a:solidFill>
                <a:srgbClr val="008000"/>
              </a:solidFill>
            </a:endParaRPr>
          </a:p>
          <a:p>
            <a:r>
              <a:rPr lang="en-US" dirty="0" smtClean="0"/>
              <a:t>BNL </a:t>
            </a:r>
            <a:r>
              <a:rPr lang="en-US" dirty="0" err="1" smtClean="0"/>
              <a:t>sPHENIX</a:t>
            </a:r>
            <a:r>
              <a:rPr lang="en-US" dirty="0" smtClean="0"/>
              <a:t> R&amp;D: $360K</a:t>
            </a:r>
          </a:p>
          <a:p>
            <a:pPr lvl="1"/>
            <a:r>
              <a:rPr lang="en-US" dirty="0" smtClean="0"/>
              <a:t>Mechanical design and integration: $310K  </a:t>
            </a:r>
          </a:p>
          <a:p>
            <a:pPr lvl="1"/>
            <a:r>
              <a:rPr lang="en-US" dirty="0" smtClean="0"/>
              <a:t>Mechanical prototype: $50K</a:t>
            </a:r>
          </a:p>
          <a:p>
            <a:pPr lvl="1"/>
            <a:endParaRPr lang="en-US" dirty="0"/>
          </a:p>
        </p:txBody>
      </p:sp>
      <p:sp>
        <p:nvSpPr>
          <p:cNvPr id="5" name="Date Placeholder 4"/>
          <p:cNvSpPr>
            <a:spLocks noGrp="1"/>
          </p:cNvSpPr>
          <p:nvPr>
            <p:ph type="dt" sz="half" idx="10"/>
          </p:nvPr>
        </p:nvSpPr>
        <p:spPr/>
        <p:txBody>
          <a:bodyPr/>
          <a:lstStyle/>
          <a:p>
            <a:fld id="{D4C4926D-ED1D-7144-961E-F7E68F7C5F56}" type="datetime1">
              <a:rPr lang="en-US" smtClean="0"/>
              <a:t>8/30/16</a:t>
            </a:fld>
            <a:endParaRPr lang="en-US"/>
          </a:p>
        </p:txBody>
      </p:sp>
      <p:sp>
        <p:nvSpPr>
          <p:cNvPr id="6" name="Footer Placeholder 5"/>
          <p:cNvSpPr>
            <a:spLocks noGrp="1"/>
          </p:cNvSpPr>
          <p:nvPr>
            <p:ph type="ftr" sz="quarter" idx="11"/>
          </p:nvPr>
        </p:nvSpPr>
        <p:spPr/>
        <p:txBody>
          <a:bodyPr/>
          <a:lstStyle/>
          <a:p>
            <a:r>
              <a:rPr lang="en-US" smtClean="0"/>
              <a:t>sPHENIX Tracking Review - MAPS</a:t>
            </a:r>
            <a:endParaRPr lang="en-US"/>
          </a:p>
        </p:txBody>
      </p:sp>
      <p:sp>
        <p:nvSpPr>
          <p:cNvPr id="7" name="Slide Number Placeholder 6"/>
          <p:cNvSpPr>
            <a:spLocks noGrp="1"/>
          </p:cNvSpPr>
          <p:nvPr>
            <p:ph type="sldNum" sz="quarter" idx="12"/>
          </p:nvPr>
        </p:nvSpPr>
        <p:spPr/>
        <p:txBody>
          <a:bodyPr/>
          <a:lstStyle/>
          <a:p>
            <a:fld id="{C7F8B04E-460B-B340-979B-8B60A2BEF480}" type="slidenum">
              <a:rPr lang="en-US" smtClean="0"/>
              <a:t>11</a:t>
            </a:fld>
            <a:endParaRPr lang="en-US"/>
          </a:p>
        </p:txBody>
      </p:sp>
      <p:pic>
        <p:nvPicPr>
          <p:cNvPr id="11" name="Picture 10"/>
          <p:cNvPicPr>
            <a:picLocks noChangeAspect="1"/>
          </p:cNvPicPr>
          <p:nvPr/>
        </p:nvPicPr>
        <p:blipFill>
          <a:blip r:embed="rId2"/>
          <a:stretch>
            <a:fillRect/>
          </a:stretch>
        </p:blipFill>
        <p:spPr>
          <a:xfrm>
            <a:off x="8014691" y="20638"/>
            <a:ext cx="1129310" cy="921279"/>
          </a:xfrm>
          <a:prstGeom prst="rect">
            <a:avLst/>
          </a:prstGeom>
        </p:spPr>
      </p:pic>
    </p:spTree>
    <p:extLst>
      <p:ext uri="{BB962C8B-B14F-4D97-AF65-F5344CB8AC3E}">
        <p14:creationId xmlns:p14="http://schemas.microsoft.com/office/powerpoint/2010/main" val="24206066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106176" cy="937745"/>
          </a:xfrm>
        </p:spPr>
        <p:txBody>
          <a:bodyPr>
            <a:normAutofit/>
          </a:bodyPr>
          <a:lstStyle/>
          <a:p>
            <a:r>
              <a:rPr lang="en-US" dirty="0" smtClean="0"/>
              <a:t>Overview of Schedules </a:t>
            </a:r>
            <a:endParaRPr lang="en-US" dirty="0"/>
          </a:p>
        </p:txBody>
      </p:sp>
      <p:sp>
        <p:nvSpPr>
          <p:cNvPr id="6" name="Date Placeholder 5"/>
          <p:cNvSpPr>
            <a:spLocks noGrp="1"/>
          </p:cNvSpPr>
          <p:nvPr>
            <p:ph type="dt" sz="half" idx="10"/>
          </p:nvPr>
        </p:nvSpPr>
        <p:spPr/>
        <p:txBody>
          <a:bodyPr/>
          <a:lstStyle/>
          <a:p>
            <a:fld id="{2AB305DD-53D7-EA4B-A089-1E77A18A4B4E}" type="datetime1">
              <a:rPr lang="en-US" smtClean="0"/>
              <a:t>8/30/16</a:t>
            </a:fld>
            <a:endParaRPr lang="en-US"/>
          </a:p>
        </p:txBody>
      </p:sp>
      <p:sp>
        <p:nvSpPr>
          <p:cNvPr id="7" name="Footer Placeholder 6"/>
          <p:cNvSpPr>
            <a:spLocks noGrp="1"/>
          </p:cNvSpPr>
          <p:nvPr>
            <p:ph type="ftr" sz="quarter" idx="11"/>
          </p:nvPr>
        </p:nvSpPr>
        <p:spPr/>
        <p:txBody>
          <a:bodyPr/>
          <a:lstStyle/>
          <a:p>
            <a:r>
              <a:rPr lang="en-US" smtClean="0"/>
              <a:t>sPHENIX Tracking Review - MAPS</a:t>
            </a:r>
            <a:endParaRPr lang="en-US"/>
          </a:p>
        </p:txBody>
      </p:sp>
      <p:sp>
        <p:nvSpPr>
          <p:cNvPr id="8" name="Slide Number Placeholder 7"/>
          <p:cNvSpPr>
            <a:spLocks noGrp="1"/>
          </p:cNvSpPr>
          <p:nvPr>
            <p:ph type="sldNum" sz="quarter" idx="12"/>
          </p:nvPr>
        </p:nvSpPr>
        <p:spPr/>
        <p:txBody>
          <a:bodyPr/>
          <a:lstStyle/>
          <a:p>
            <a:fld id="{C7F8B04E-460B-B340-979B-8B60A2BEF480}" type="slidenum">
              <a:rPr lang="en-US" smtClean="0"/>
              <a:t>12</a:t>
            </a:fld>
            <a:endParaRPr lang="en-US"/>
          </a:p>
        </p:txBody>
      </p:sp>
      <p:pic>
        <p:nvPicPr>
          <p:cNvPr id="4" name="Picture 3" descr="MAPS_Inner_Barrel_Master-2016_08_26a_sPHENIX.pdf"/>
          <p:cNvPicPr>
            <a:picLocks noChangeAspect="1"/>
          </p:cNvPicPr>
          <p:nvPr/>
        </p:nvPicPr>
        <p:blipFill rotWithShape="1">
          <a:blip r:embed="rId2">
            <a:extLst>
              <a:ext uri="{28A0092B-C50C-407E-A947-70E740481C1C}">
                <a14:useLocalDpi xmlns:a14="http://schemas.microsoft.com/office/drawing/2010/main" val="0"/>
              </a:ext>
            </a:extLst>
          </a:blip>
          <a:srcRect b="21631"/>
          <a:stretch/>
        </p:blipFill>
        <p:spPr>
          <a:xfrm>
            <a:off x="0" y="937745"/>
            <a:ext cx="9144000" cy="4974336"/>
          </a:xfrm>
          <a:prstGeom prst="rect">
            <a:avLst/>
          </a:prstGeom>
        </p:spPr>
      </p:pic>
      <p:sp>
        <p:nvSpPr>
          <p:cNvPr id="9" name="TextBox 8"/>
          <p:cNvSpPr txBox="1"/>
          <p:nvPr/>
        </p:nvSpPr>
        <p:spPr>
          <a:xfrm>
            <a:off x="7153007" y="1943099"/>
            <a:ext cx="1800493" cy="369332"/>
          </a:xfrm>
          <a:prstGeom prst="rect">
            <a:avLst/>
          </a:prstGeom>
          <a:noFill/>
        </p:spPr>
        <p:txBody>
          <a:bodyPr wrap="none" rtlCol="0">
            <a:spAutoFit/>
          </a:bodyPr>
          <a:lstStyle/>
          <a:p>
            <a:r>
              <a:rPr lang="en-US" dirty="0" smtClean="0">
                <a:solidFill>
                  <a:srgbClr val="008000"/>
                </a:solidFill>
              </a:rPr>
              <a:t>ALICE Milestones</a:t>
            </a:r>
            <a:endParaRPr lang="en-US" dirty="0">
              <a:solidFill>
                <a:srgbClr val="008000"/>
              </a:solidFill>
            </a:endParaRPr>
          </a:p>
        </p:txBody>
      </p:sp>
      <p:sp>
        <p:nvSpPr>
          <p:cNvPr id="10" name="TextBox 9"/>
          <p:cNvSpPr txBox="1"/>
          <p:nvPr/>
        </p:nvSpPr>
        <p:spPr>
          <a:xfrm>
            <a:off x="6729101" y="3397250"/>
            <a:ext cx="2224399" cy="369332"/>
          </a:xfrm>
          <a:prstGeom prst="rect">
            <a:avLst/>
          </a:prstGeom>
          <a:noFill/>
        </p:spPr>
        <p:txBody>
          <a:bodyPr wrap="none" rtlCol="0">
            <a:spAutoFit/>
          </a:bodyPr>
          <a:lstStyle/>
          <a:p>
            <a:r>
              <a:rPr lang="en-US" dirty="0" smtClean="0">
                <a:solidFill>
                  <a:srgbClr val="0000FF"/>
                </a:solidFill>
              </a:rPr>
              <a:t>LANL R&amp;D Milestones</a:t>
            </a:r>
            <a:endParaRPr lang="en-US" dirty="0">
              <a:solidFill>
                <a:srgbClr val="0000FF"/>
              </a:solidFill>
            </a:endParaRPr>
          </a:p>
        </p:txBody>
      </p:sp>
      <p:sp>
        <p:nvSpPr>
          <p:cNvPr id="11" name="TextBox 10"/>
          <p:cNvSpPr txBox="1"/>
          <p:nvPr/>
        </p:nvSpPr>
        <p:spPr>
          <a:xfrm>
            <a:off x="7353300" y="4461934"/>
            <a:ext cx="1600200" cy="646331"/>
          </a:xfrm>
          <a:prstGeom prst="rect">
            <a:avLst/>
          </a:prstGeom>
          <a:noFill/>
        </p:spPr>
        <p:txBody>
          <a:bodyPr wrap="square" rtlCol="0">
            <a:spAutoFit/>
          </a:bodyPr>
          <a:lstStyle/>
          <a:p>
            <a:r>
              <a:rPr lang="en-US" dirty="0" err="1" smtClean="0">
                <a:solidFill>
                  <a:srgbClr val="FF0000"/>
                </a:solidFill>
              </a:rPr>
              <a:t>sPHENIX</a:t>
            </a:r>
            <a:r>
              <a:rPr lang="en-US" dirty="0">
                <a:solidFill>
                  <a:srgbClr val="FF0000"/>
                </a:solidFill>
              </a:rPr>
              <a:t> </a:t>
            </a:r>
            <a:endParaRPr lang="en-US" dirty="0" smtClean="0">
              <a:solidFill>
                <a:srgbClr val="FF0000"/>
              </a:solidFill>
            </a:endParaRPr>
          </a:p>
          <a:p>
            <a:r>
              <a:rPr lang="en-US" dirty="0" smtClean="0">
                <a:solidFill>
                  <a:srgbClr val="FF0000"/>
                </a:solidFill>
              </a:rPr>
              <a:t>MAPS Tracker</a:t>
            </a:r>
            <a:endParaRPr lang="en-US" dirty="0">
              <a:solidFill>
                <a:srgbClr val="FF0000"/>
              </a:solidFill>
            </a:endParaRPr>
          </a:p>
        </p:txBody>
      </p:sp>
      <p:sp>
        <p:nvSpPr>
          <p:cNvPr id="13" name="TextBox 12"/>
          <p:cNvSpPr txBox="1"/>
          <p:nvPr/>
        </p:nvSpPr>
        <p:spPr>
          <a:xfrm>
            <a:off x="7563376" y="2685534"/>
            <a:ext cx="1390124" cy="369332"/>
          </a:xfrm>
          <a:prstGeom prst="rect">
            <a:avLst/>
          </a:prstGeom>
          <a:noFill/>
        </p:spPr>
        <p:txBody>
          <a:bodyPr wrap="none" rtlCol="0">
            <a:spAutoFit/>
          </a:bodyPr>
          <a:lstStyle/>
          <a:p>
            <a:r>
              <a:rPr lang="en-US" dirty="0" err="1" smtClean="0">
                <a:solidFill>
                  <a:srgbClr val="FF0000"/>
                </a:solidFill>
              </a:rPr>
              <a:t>sPHENIX</a:t>
            </a:r>
            <a:r>
              <a:rPr lang="en-US" dirty="0" smtClean="0">
                <a:solidFill>
                  <a:srgbClr val="FF0000"/>
                </a:solidFill>
              </a:rPr>
              <a:t> CDs</a:t>
            </a:r>
            <a:endParaRPr lang="en-US" dirty="0">
              <a:solidFill>
                <a:srgbClr val="FF0000"/>
              </a:solidFill>
            </a:endParaRPr>
          </a:p>
        </p:txBody>
      </p:sp>
      <p:sp>
        <p:nvSpPr>
          <p:cNvPr id="14" name="Rectangle 13"/>
          <p:cNvSpPr/>
          <p:nvPr/>
        </p:nvSpPr>
        <p:spPr>
          <a:xfrm>
            <a:off x="65614" y="4159249"/>
            <a:ext cx="8995835" cy="1773998"/>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4883155" y="6018768"/>
            <a:ext cx="4070345" cy="369332"/>
          </a:xfrm>
          <a:prstGeom prst="rect">
            <a:avLst/>
          </a:prstGeom>
          <a:noFill/>
        </p:spPr>
        <p:txBody>
          <a:bodyPr wrap="none" rtlCol="0">
            <a:spAutoFit/>
          </a:bodyPr>
          <a:lstStyle/>
          <a:p>
            <a:r>
              <a:rPr lang="en-US" dirty="0" smtClean="0"/>
              <a:t>About 6 months on schedule contingency </a:t>
            </a:r>
            <a:endParaRPr lang="en-US" dirty="0"/>
          </a:p>
        </p:txBody>
      </p:sp>
      <p:sp>
        <p:nvSpPr>
          <p:cNvPr id="23" name="Rectangle 22"/>
          <p:cNvSpPr/>
          <p:nvPr/>
        </p:nvSpPr>
        <p:spPr>
          <a:xfrm>
            <a:off x="65615" y="3132667"/>
            <a:ext cx="8995834" cy="899583"/>
          </a:xfrm>
          <a:prstGeom prst="rect">
            <a:avLst/>
          </a:prstGeom>
          <a:noFill/>
          <a:ln w="158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65615" y="2533649"/>
            <a:ext cx="8995834" cy="563549"/>
          </a:xfrm>
          <a:prstGeom prst="rect">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sp>
        <p:nvSpPr>
          <p:cNvPr id="25" name="Rectangle 24"/>
          <p:cNvSpPr/>
          <p:nvPr/>
        </p:nvSpPr>
        <p:spPr>
          <a:xfrm>
            <a:off x="65615" y="1725083"/>
            <a:ext cx="8995834" cy="776817"/>
          </a:xfrm>
          <a:prstGeom prst="rect">
            <a:avLst/>
          </a:prstGeom>
          <a:noFill/>
          <a:ln w="158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8075083" y="0"/>
            <a:ext cx="1068917" cy="872011"/>
          </a:xfrm>
          <a:prstGeom prst="rect">
            <a:avLst/>
          </a:prstGeom>
        </p:spPr>
      </p:pic>
    </p:spTree>
    <p:extLst>
      <p:ext uri="{BB962C8B-B14F-4D97-AF65-F5344CB8AC3E}">
        <p14:creationId xmlns:p14="http://schemas.microsoft.com/office/powerpoint/2010/main" val="297535892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116" y="32809"/>
            <a:ext cx="7469717" cy="1143000"/>
          </a:xfrm>
        </p:spPr>
        <p:txBody>
          <a:bodyPr/>
          <a:lstStyle/>
          <a:p>
            <a:r>
              <a:rPr lang="en-US" dirty="0" smtClean="0"/>
              <a:t>LANL R&amp;D Schedule</a:t>
            </a:r>
            <a:endParaRPr lang="en-US" dirty="0"/>
          </a:p>
        </p:txBody>
      </p:sp>
      <p:sp>
        <p:nvSpPr>
          <p:cNvPr id="3" name="Slide Number Placeholder 2"/>
          <p:cNvSpPr>
            <a:spLocks noGrp="1"/>
          </p:cNvSpPr>
          <p:nvPr>
            <p:ph type="sldNum" sz="quarter" idx="2"/>
          </p:nvPr>
        </p:nvSpPr>
        <p:spPr/>
        <p:txBody>
          <a:bodyPr/>
          <a:lstStyle/>
          <a:p>
            <a:fld id="{86CB4B4D-7CA3-9044-876B-883B54F8677D}" type="slidenum">
              <a:rPr lang="uk-UA" smtClean="0"/>
              <a:t>13</a:t>
            </a:fld>
            <a:endParaRPr lang="uk-UA"/>
          </a:p>
        </p:txBody>
      </p:sp>
      <p:pic>
        <p:nvPicPr>
          <p:cNvPr id="4" name="Picture 3" descr="MAPS_Inner_Barrel_Master-2016_08_26a_LANL_Electronic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3150"/>
            <a:ext cx="9144000" cy="5715000"/>
          </a:xfrm>
          <a:prstGeom prst="rect">
            <a:avLst/>
          </a:prstGeom>
        </p:spPr>
      </p:pic>
      <p:sp>
        <p:nvSpPr>
          <p:cNvPr id="5" name="Oval 4"/>
          <p:cNvSpPr/>
          <p:nvPr/>
        </p:nvSpPr>
        <p:spPr>
          <a:xfrm>
            <a:off x="319616" y="3278719"/>
            <a:ext cx="1604433" cy="609599"/>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992730" y="3269749"/>
            <a:ext cx="791277" cy="369332"/>
          </a:xfrm>
          <a:prstGeom prst="rect">
            <a:avLst/>
          </a:prstGeom>
          <a:noFill/>
        </p:spPr>
        <p:txBody>
          <a:bodyPr wrap="none" rtlCol="0">
            <a:spAutoFit/>
          </a:bodyPr>
          <a:lstStyle/>
          <a:p>
            <a:r>
              <a:rPr lang="en-US" dirty="0" smtClean="0">
                <a:solidFill>
                  <a:srgbClr val="FF0000"/>
                </a:solidFill>
              </a:rPr>
              <a:t>1.37M</a:t>
            </a:r>
            <a:endParaRPr lang="en-US" dirty="0">
              <a:solidFill>
                <a:srgbClr val="FF0000"/>
              </a:solidFill>
            </a:endParaRPr>
          </a:p>
        </p:txBody>
      </p:sp>
      <p:pic>
        <p:nvPicPr>
          <p:cNvPr id="9" name="Picture 8"/>
          <p:cNvPicPr>
            <a:picLocks noChangeAspect="1"/>
          </p:cNvPicPr>
          <p:nvPr/>
        </p:nvPicPr>
        <p:blipFill>
          <a:blip r:embed="rId3"/>
          <a:stretch>
            <a:fillRect/>
          </a:stretch>
        </p:blipFill>
        <p:spPr>
          <a:xfrm>
            <a:off x="8075083" y="0"/>
            <a:ext cx="1068917" cy="872011"/>
          </a:xfrm>
          <a:prstGeom prst="rect">
            <a:avLst/>
          </a:prstGeom>
        </p:spPr>
      </p:pic>
      <p:sp>
        <p:nvSpPr>
          <p:cNvPr id="10" name="Oval 9"/>
          <p:cNvSpPr/>
          <p:nvPr/>
        </p:nvSpPr>
        <p:spPr>
          <a:xfrm>
            <a:off x="4768851" y="3269749"/>
            <a:ext cx="1327150" cy="3451726"/>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096001" y="4853000"/>
            <a:ext cx="2717398" cy="646331"/>
          </a:xfrm>
          <a:prstGeom prst="rect">
            <a:avLst/>
          </a:prstGeom>
          <a:noFill/>
        </p:spPr>
        <p:txBody>
          <a:bodyPr wrap="none" rtlCol="0">
            <a:spAutoFit/>
          </a:bodyPr>
          <a:lstStyle/>
          <a:p>
            <a:r>
              <a:rPr lang="en-US" dirty="0" smtClean="0">
                <a:solidFill>
                  <a:srgbClr val="FF0000"/>
                </a:solidFill>
              </a:rPr>
              <a:t>Focus on readout </a:t>
            </a:r>
          </a:p>
          <a:p>
            <a:r>
              <a:rPr lang="en-US" dirty="0" smtClean="0">
                <a:solidFill>
                  <a:srgbClr val="FF0000"/>
                </a:solidFill>
              </a:rPr>
              <a:t>&amp; initial system integration</a:t>
            </a:r>
            <a:endParaRPr lang="en-US" dirty="0">
              <a:solidFill>
                <a:srgbClr val="FF0000"/>
              </a:solidFill>
            </a:endParaRPr>
          </a:p>
        </p:txBody>
      </p:sp>
    </p:spTree>
    <p:extLst>
      <p:ext uri="{BB962C8B-B14F-4D97-AF65-F5344CB8AC3E}">
        <p14:creationId xmlns:p14="http://schemas.microsoft.com/office/powerpoint/2010/main" val="172483267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8"/>
            <a:ext cx="8229600" cy="874712"/>
          </a:xfrm>
        </p:spPr>
        <p:txBody>
          <a:bodyPr/>
          <a:lstStyle/>
          <a:p>
            <a:r>
              <a:rPr lang="en-US" dirty="0" smtClean="0"/>
              <a:t>Production</a:t>
            </a:r>
            <a:endParaRPr lang="en-US" dirty="0"/>
          </a:p>
        </p:txBody>
      </p:sp>
      <p:sp>
        <p:nvSpPr>
          <p:cNvPr id="3" name="Date Placeholder 2"/>
          <p:cNvSpPr>
            <a:spLocks noGrp="1"/>
          </p:cNvSpPr>
          <p:nvPr>
            <p:ph type="dt" sz="half" idx="10"/>
          </p:nvPr>
        </p:nvSpPr>
        <p:spPr/>
        <p:txBody>
          <a:bodyPr/>
          <a:lstStyle/>
          <a:p>
            <a:fld id="{5CF833D6-DE55-4E47-9BF9-B6F973D41693}" type="datetime1">
              <a:rPr lang="en-US" smtClean="0"/>
              <a:t>8/30/16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14</a:t>
            </a:fld>
            <a:endParaRPr lang="en-US"/>
          </a:p>
        </p:txBody>
      </p:sp>
      <p:pic>
        <p:nvPicPr>
          <p:cNvPr id="6" name="Picture 5" descr="MAPS_Inner_Barrel_Master-2016_08_26a_sPHENIX_mechanic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6300"/>
            <a:ext cx="9144000" cy="5715000"/>
          </a:xfrm>
          <a:prstGeom prst="rect">
            <a:avLst/>
          </a:prstGeom>
        </p:spPr>
      </p:pic>
      <p:sp>
        <p:nvSpPr>
          <p:cNvPr id="7" name="Oval 6"/>
          <p:cNvSpPr/>
          <p:nvPr/>
        </p:nvSpPr>
        <p:spPr>
          <a:xfrm>
            <a:off x="4953000" y="1646998"/>
            <a:ext cx="1312333" cy="77755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03199" y="3254811"/>
            <a:ext cx="1786467" cy="77755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73616" y="4424636"/>
            <a:ext cx="1416050" cy="867031"/>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248834" y="3619502"/>
            <a:ext cx="674283" cy="369332"/>
          </a:xfrm>
          <a:prstGeom prst="rect">
            <a:avLst/>
          </a:prstGeom>
          <a:noFill/>
        </p:spPr>
        <p:txBody>
          <a:bodyPr wrap="none" rtlCol="0">
            <a:spAutoFit/>
          </a:bodyPr>
          <a:lstStyle/>
          <a:p>
            <a:r>
              <a:rPr lang="en-US" dirty="0" smtClean="0">
                <a:solidFill>
                  <a:srgbClr val="FF0000"/>
                </a:solidFill>
              </a:rPr>
              <a:t>3.9M</a:t>
            </a:r>
            <a:endParaRPr lang="en-US" dirty="0">
              <a:solidFill>
                <a:srgbClr val="FF0000"/>
              </a:solidFill>
            </a:endParaRPr>
          </a:p>
        </p:txBody>
      </p:sp>
      <p:sp>
        <p:nvSpPr>
          <p:cNvPr id="12" name="TextBox 11"/>
          <p:cNvSpPr txBox="1"/>
          <p:nvPr/>
        </p:nvSpPr>
        <p:spPr>
          <a:xfrm>
            <a:off x="4811514" y="4420844"/>
            <a:ext cx="1920593" cy="954107"/>
          </a:xfrm>
          <a:prstGeom prst="rect">
            <a:avLst/>
          </a:prstGeom>
          <a:noFill/>
        </p:spPr>
        <p:txBody>
          <a:bodyPr wrap="none" rtlCol="0">
            <a:spAutoFit/>
          </a:bodyPr>
          <a:lstStyle/>
          <a:p>
            <a:r>
              <a:rPr lang="en-US" sz="1400" dirty="0" smtClean="0">
                <a:solidFill>
                  <a:srgbClr val="FF0000"/>
                </a:solidFill>
              </a:rPr>
              <a:t>Opportunity </a:t>
            </a:r>
          </a:p>
          <a:p>
            <a:r>
              <a:rPr lang="en-US" sz="1400" dirty="0">
                <a:solidFill>
                  <a:srgbClr val="FF0000"/>
                </a:solidFill>
              </a:rPr>
              <a:t>t</a:t>
            </a:r>
            <a:r>
              <a:rPr lang="en-US" sz="1400" dirty="0" smtClean="0">
                <a:solidFill>
                  <a:srgbClr val="FF0000"/>
                </a:solidFill>
              </a:rPr>
              <a:t>o minimize “gap” risk ,</a:t>
            </a:r>
          </a:p>
          <a:p>
            <a:r>
              <a:rPr lang="en-US" sz="1400" dirty="0" smtClean="0">
                <a:solidFill>
                  <a:srgbClr val="FF0000"/>
                </a:solidFill>
              </a:rPr>
              <a:t>advance production </a:t>
            </a:r>
          </a:p>
          <a:p>
            <a:r>
              <a:rPr lang="en-US" sz="1400" dirty="0" smtClean="0">
                <a:solidFill>
                  <a:srgbClr val="FF0000"/>
                </a:solidFill>
              </a:rPr>
              <a:t>schedule at CD-1/CD-3a</a:t>
            </a:r>
            <a:endParaRPr lang="en-US" sz="1400" dirty="0">
              <a:solidFill>
                <a:srgbClr val="FF0000"/>
              </a:solidFill>
            </a:endParaRPr>
          </a:p>
        </p:txBody>
      </p:sp>
      <p:pic>
        <p:nvPicPr>
          <p:cNvPr id="13" name="Picture 12"/>
          <p:cNvPicPr>
            <a:picLocks noChangeAspect="1"/>
          </p:cNvPicPr>
          <p:nvPr/>
        </p:nvPicPr>
        <p:blipFill>
          <a:blip r:embed="rId3"/>
          <a:stretch>
            <a:fillRect/>
          </a:stretch>
        </p:blipFill>
        <p:spPr>
          <a:xfrm>
            <a:off x="8075083" y="0"/>
            <a:ext cx="1068917" cy="872011"/>
          </a:xfrm>
          <a:prstGeom prst="rect">
            <a:avLst/>
          </a:prstGeom>
        </p:spPr>
      </p:pic>
    </p:spTree>
    <p:extLst>
      <p:ext uri="{BB962C8B-B14F-4D97-AF65-F5344CB8AC3E}">
        <p14:creationId xmlns:p14="http://schemas.microsoft.com/office/powerpoint/2010/main" val="201358877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221"/>
            <a:ext cx="8229600" cy="1143000"/>
          </a:xfrm>
        </p:spPr>
        <p:txBody>
          <a:bodyPr/>
          <a:lstStyle/>
          <a:p>
            <a:r>
              <a:rPr lang="en-US" dirty="0" smtClean="0"/>
              <a:t>Assembly and Installation </a:t>
            </a:r>
            <a:endParaRPr lang="en-US" dirty="0"/>
          </a:p>
        </p:txBody>
      </p:sp>
      <p:sp>
        <p:nvSpPr>
          <p:cNvPr id="3" name="Date Placeholder 2"/>
          <p:cNvSpPr>
            <a:spLocks noGrp="1"/>
          </p:cNvSpPr>
          <p:nvPr>
            <p:ph type="dt" sz="half" idx="10"/>
          </p:nvPr>
        </p:nvSpPr>
        <p:spPr/>
        <p:txBody>
          <a:bodyPr/>
          <a:lstStyle/>
          <a:p>
            <a:fld id="{BB008C3A-DC61-DC4E-AD09-F44CFD92973C}" type="datetime1">
              <a:rPr lang="en-US" smtClean="0"/>
              <a:t>8/30/16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15</a:t>
            </a:fld>
            <a:endParaRPr lang="en-US"/>
          </a:p>
        </p:txBody>
      </p:sp>
      <p:pic>
        <p:nvPicPr>
          <p:cNvPr id="6" name="Picture 5" descr="MAPS_Inner_Barrel_Master-2016_08_26a_sPHENIX_assembly_installatio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638"/>
            <a:ext cx="9144000" cy="5715000"/>
          </a:xfrm>
          <a:prstGeom prst="rect">
            <a:avLst/>
          </a:prstGeom>
        </p:spPr>
      </p:pic>
      <p:sp>
        <p:nvSpPr>
          <p:cNvPr id="7" name="Oval 6"/>
          <p:cNvSpPr/>
          <p:nvPr/>
        </p:nvSpPr>
        <p:spPr>
          <a:xfrm>
            <a:off x="298450" y="4180416"/>
            <a:ext cx="1822450" cy="1896533"/>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154084" y="5266322"/>
            <a:ext cx="2579658" cy="646331"/>
          </a:xfrm>
          <a:prstGeom prst="rect">
            <a:avLst/>
          </a:prstGeom>
          <a:noFill/>
        </p:spPr>
        <p:txBody>
          <a:bodyPr wrap="square" rtlCol="0">
            <a:spAutoFit/>
          </a:bodyPr>
          <a:lstStyle/>
          <a:p>
            <a:r>
              <a:rPr lang="en-US" dirty="0" smtClean="0">
                <a:solidFill>
                  <a:srgbClr val="FF0000"/>
                </a:solidFill>
              </a:rPr>
              <a:t>Ready for beam: 12/2020</a:t>
            </a:r>
          </a:p>
          <a:p>
            <a:r>
              <a:rPr lang="en-US" dirty="0" smtClean="0">
                <a:solidFill>
                  <a:srgbClr val="FF0000"/>
                </a:solidFill>
              </a:rPr>
              <a:t>~6 months contingency</a:t>
            </a:r>
            <a:endParaRPr lang="en-US" dirty="0">
              <a:solidFill>
                <a:srgbClr val="FF0000"/>
              </a:solidFill>
            </a:endParaRPr>
          </a:p>
        </p:txBody>
      </p:sp>
      <p:pic>
        <p:nvPicPr>
          <p:cNvPr id="10" name="Picture 9"/>
          <p:cNvPicPr>
            <a:picLocks noChangeAspect="1"/>
          </p:cNvPicPr>
          <p:nvPr/>
        </p:nvPicPr>
        <p:blipFill>
          <a:blip r:embed="rId3"/>
          <a:stretch>
            <a:fillRect/>
          </a:stretch>
        </p:blipFill>
        <p:spPr>
          <a:xfrm>
            <a:off x="8075083" y="0"/>
            <a:ext cx="1068917" cy="872011"/>
          </a:xfrm>
          <a:prstGeom prst="rect">
            <a:avLst/>
          </a:prstGeom>
        </p:spPr>
      </p:pic>
    </p:spTree>
    <p:extLst>
      <p:ext uri="{BB962C8B-B14F-4D97-AF65-F5344CB8AC3E}">
        <p14:creationId xmlns:p14="http://schemas.microsoft.com/office/powerpoint/2010/main" val="111722424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31221"/>
            <a:ext cx="7807769" cy="1143000"/>
          </a:xfrm>
        </p:spPr>
        <p:txBody>
          <a:bodyPr>
            <a:normAutofit/>
          </a:bodyPr>
          <a:lstStyle/>
          <a:p>
            <a:r>
              <a:rPr lang="en-US" sz="3600" dirty="0" smtClean="0"/>
              <a:t>Participating and Interested Institutions</a:t>
            </a:r>
            <a:endParaRPr lang="en-US" sz="3600" dirty="0"/>
          </a:p>
        </p:txBody>
      </p:sp>
      <p:sp>
        <p:nvSpPr>
          <p:cNvPr id="8" name="Content Placeholder 7"/>
          <p:cNvSpPr>
            <a:spLocks noGrp="1"/>
          </p:cNvSpPr>
          <p:nvPr>
            <p:ph idx="1"/>
          </p:nvPr>
        </p:nvSpPr>
        <p:spPr>
          <a:xfrm>
            <a:off x="457200" y="1276350"/>
            <a:ext cx="8229600" cy="4525963"/>
          </a:xfrm>
        </p:spPr>
        <p:txBody>
          <a:bodyPr>
            <a:normAutofit fontScale="55000" lnSpcReduction="20000"/>
          </a:bodyPr>
          <a:lstStyle/>
          <a:p>
            <a:r>
              <a:rPr lang="en-US" dirty="0" smtClean="0"/>
              <a:t>LANL -</a:t>
            </a:r>
            <a:r>
              <a:rPr lang="en-US" dirty="0" smtClean="0">
                <a:solidFill>
                  <a:srgbClr val="000000"/>
                </a:solidFill>
              </a:rPr>
              <a:t> Readout &amp; FEMs, Mechanics </a:t>
            </a:r>
          </a:p>
          <a:p>
            <a:r>
              <a:rPr lang="en-US" dirty="0" smtClean="0"/>
              <a:t>MIT -</a:t>
            </a:r>
            <a:r>
              <a:rPr lang="en-US" dirty="0" smtClean="0">
                <a:solidFill>
                  <a:srgbClr val="000000"/>
                </a:solidFill>
              </a:rPr>
              <a:t> Assembly and testing, cooling</a:t>
            </a:r>
          </a:p>
          <a:p>
            <a:r>
              <a:rPr lang="en-US" dirty="0" smtClean="0"/>
              <a:t>LBNL </a:t>
            </a:r>
            <a:r>
              <a:rPr lang="en-US" dirty="0" smtClean="0">
                <a:solidFill>
                  <a:srgbClr val="000000"/>
                </a:solidFill>
              </a:rPr>
              <a:t>– Mechanical carbon structures, readout </a:t>
            </a:r>
          </a:p>
          <a:p>
            <a:r>
              <a:rPr lang="en-US" dirty="0" smtClean="0"/>
              <a:t>BNL </a:t>
            </a:r>
            <a:r>
              <a:rPr lang="en-US" dirty="0" smtClean="0">
                <a:solidFill>
                  <a:srgbClr val="000000"/>
                </a:solidFill>
              </a:rPr>
              <a:t>– Integration and services, safety and monitoring </a:t>
            </a:r>
            <a:r>
              <a:rPr lang="en-US" dirty="0" smtClean="0"/>
              <a:t> </a:t>
            </a:r>
          </a:p>
          <a:p>
            <a:r>
              <a:rPr lang="en-US" dirty="0" smtClean="0"/>
              <a:t>UT-Austin </a:t>
            </a:r>
            <a:r>
              <a:rPr lang="en-US" dirty="0" smtClean="0">
                <a:solidFill>
                  <a:srgbClr val="000000"/>
                </a:solidFill>
              </a:rPr>
              <a:t>– MAPS readout electronics and testing   </a:t>
            </a:r>
          </a:p>
          <a:p>
            <a:r>
              <a:rPr lang="en-US" dirty="0" smtClean="0"/>
              <a:t>Univ. of Colorado </a:t>
            </a:r>
            <a:r>
              <a:rPr lang="en-US" dirty="0" smtClean="0">
                <a:solidFill>
                  <a:srgbClr val="000000"/>
                </a:solidFill>
              </a:rPr>
              <a:t>– </a:t>
            </a:r>
            <a:r>
              <a:rPr lang="en-US" dirty="0" err="1" smtClean="0">
                <a:solidFill>
                  <a:srgbClr val="000000"/>
                </a:solidFill>
              </a:rPr>
              <a:t>sPHENIX</a:t>
            </a:r>
            <a:r>
              <a:rPr lang="en-US" dirty="0" smtClean="0">
                <a:solidFill>
                  <a:srgbClr val="000000"/>
                </a:solidFill>
              </a:rPr>
              <a:t> DAQ/DCM-II integration  </a:t>
            </a:r>
          </a:p>
          <a:p>
            <a:r>
              <a:rPr lang="en-US" dirty="0" smtClean="0"/>
              <a:t>Univ. of New Mexico </a:t>
            </a:r>
            <a:r>
              <a:rPr lang="en-US" dirty="0" smtClean="0">
                <a:solidFill>
                  <a:srgbClr val="000000"/>
                </a:solidFill>
              </a:rPr>
              <a:t>– LV, cabling &amp; connectors </a:t>
            </a:r>
          </a:p>
          <a:p>
            <a:r>
              <a:rPr lang="en-US" dirty="0" smtClean="0"/>
              <a:t>New Mexico State University </a:t>
            </a:r>
            <a:r>
              <a:rPr lang="en-US" dirty="0" smtClean="0">
                <a:solidFill>
                  <a:srgbClr val="000000"/>
                </a:solidFill>
              </a:rPr>
              <a:t>– Tracking algorithm and simulations</a:t>
            </a:r>
          </a:p>
          <a:p>
            <a:r>
              <a:rPr lang="en-US" dirty="0" smtClean="0"/>
              <a:t>Univ. of IL of Chicago </a:t>
            </a:r>
            <a:r>
              <a:rPr lang="en-US" dirty="0" smtClean="0">
                <a:solidFill>
                  <a:srgbClr val="000000"/>
                </a:solidFill>
              </a:rPr>
              <a:t>– Stave assembly and testing, offline analysis  </a:t>
            </a:r>
          </a:p>
          <a:p>
            <a:r>
              <a:rPr lang="en-US" dirty="0"/>
              <a:t>Iowa State University </a:t>
            </a:r>
            <a:r>
              <a:rPr lang="en-US" dirty="0">
                <a:solidFill>
                  <a:srgbClr val="000000"/>
                </a:solidFill>
              </a:rPr>
              <a:t>– Assembly and testing, simulations </a:t>
            </a:r>
            <a:endParaRPr lang="en-US" dirty="0" smtClean="0">
              <a:solidFill>
                <a:srgbClr val="000000"/>
              </a:solidFill>
            </a:endParaRPr>
          </a:p>
          <a:p>
            <a:r>
              <a:rPr lang="en-US" dirty="0" smtClean="0"/>
              <a:t>Georgia State University  </a:t>
            </a:r>
            <a:r>
              <a:rPr lang="en-US" dirty="0" smtClean="0">
                <a:solidFill>
                  <a:srgbClr val="000000"/>
                </a:solidFill>
              </a:rPr>
              <a:t>- Slow control and monitoring </a:t>
            </a:r>
          </a:p>
          <a:p>
            <a:r>
              <a:rPr lang="en-US" dirty="0" smtClean="0"/>
              <a:t>Florida State University  </a:t>
            </a:r>
            <a:r>
              <a:rPr lang="en-US" dirty="0" smtClean="0">
                <a:solidFill>
                  <a:srgbClr val="000000"/>
                </a:solidFill>
              </a:rPr>
              <a:t>- Offline and simulations </a:t>
            </a:r>
          </a:p>
          <a:p>
            <a:r>
              <a:rPr lang="en-US" dirty="0" smtClean="0"/>
              <a:t>Univ. of California, Los Angeles </a:t>
            </a:r>
            <a:r>
              <a:rPr lang="en-US" dirty="0" smtClean="0">
                <a:solidFill>
                  <a:srgbClr val="000000"/>
                </a:solidFill>
              </a:rPr>
              <a:t>– Assembly and testing, simulations  </a:t>
            </a:r>
          </a:p>
          <a:p>
            <a:r>
              <a:rPr lang="en-US" dirty="0" smtClean="0"/>
              <a:t>Univ. of California, Riverside </a:t>
            </a:r>
            <a:r>
              <a:rPr lang="en-US" dirty="0" smtClean="0">
                <a:solidFill>
                  <a:srgbClr val="000000"/>
                </a:solidFill>
              </a:rPr>
              <a:t>– Assembly and testing, simulations  </a:t>
            </a:r>
          </a:p>
          <a:p>
            <a:r>
              <a:rPr lang="en-US" dirty="0" smtClean="0"/>
              <a:t>RIKEN/RBRC, Japan </a:t>
            </a:r>
            <a:r>
              <a:rPr lang="en-US" dirty="0" smtClean="0">
                <a:solidFill>
                  <a:srgbClr val="000000"/>
                </a:solidFill>
              </a:rPr>
              <a:t>– Assembly and testing, integration  </a:t>
            </a:r>
          </a:p>
          <a:p>
            <a:r>
              <a:rPr lang="en-US" dirty="0" err="1" smtClean="0"/>
              <a:t>Yonsei</a:t>
            </a:r>
            <a:r>
              <a:rPr lang="en-US" dirty="0" smtClean="0"/>
              <a:t>, Korea </a:t>
            </a:r>
            <a:r>
              <a:rPr lang="en-US" dirty="0" smtClean="0">
                <a:solidFill>
                  <a:srgbClr val="000000"/>
                </a:solidFill>
              </a:rPr>
              <a:t>– MAPS QA and readout, simulations </a:t>
            </a:r>
            <a:endParaRPr lang="en-US" dirty="0">
              <a:solidFill>
                <a:srgbClr val="000000"/>
              </a:solidFill>
            </a:endParaRPr>
          </a:p>
        </p:txBody>
      </p:sp>
      <p:sp>
        <p:nvSpPr>
          <p:cNvPr id="4" name="Date Placeholder 3"/>
          <p:cNvSpPr>
            <a:spLocks noGrp="1"/>
          </p:cNvSpPr>
          <p:nvPr>
            <p:ph type="dt" sz="half" idx="10"/>
          </p:nvPr>
        </p:nvSpPr>
        <p:spPr/>
        <p:txBody>
          <a:bodyPr/>
          <a:lstStyle/>
          <a:p>
            <a:fld id="{34BDD7FC-C9E2-FD47-8A5E-4FC7ACF0C8BD}" type="datetime1">
              <a:rPr lang="en-US" smtClean="0"/>
              <a:t>8/30/16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16</a:t>
            </a:fld>
            <a:endParaRPr lang="en-US"/>
          </a:p>
        </p:txBody>
      </p:sp>
      <p:pic>
        <p:nvPicPr>
          <p:cNvPr id="2" name="Picture 1"/>
          <p:cNvPicPr>
            <a:picLocks noChangeAspect="1"/>
          </p:cNvPicPr>
          <p:nvPr/>
        </p:nvPicPr>
        <p:blipFill>
          <a:blip r:embed="rId2"/>
          <a:stretch>
            <a:fillRect/>
          </a:stretch>
        </p:blipFill>
        <p:spPr>
          <a:xfrm>
            <a:off x="8043333" y="0"/>
            <a:ext cx="1100667" cy="897913"/>
          </a:xfrm>
          <a:prstGeom prst="rect">
            <a:avLst/>
          </a:prstGeom>
        </p:spPr>
      </p:pic>
    </p:spTree>
    <p:extLst>
      <p:ext uri="{BB962C8B-B14F-4D97-AF65-F5344CB8AC3E}">
        <p14:creationId xmlns:p14="http://schemas.microsoft.com/office/powerpoint/2010/main" val="216174853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7238" y="34079"/>
            <a:ext cx="8307039" cy="646351"/>
          </a:xfrm>
        </p:spPr>
        <p:txBody>
          <a:bodyPr>
            <a:normAutofit fontScale="90000"/>
          </a:bodyPr>
          <a:lstStyle/>
          <a:p>
            <a:r>
              <a:rPr lang="en-US" sz="3800" b="1" dirty="0"/>
              <a:t>Organization Chart</a:t>
            </a:r>
          </a:p>
        </p:txBody>
      </p:sp>
      <p:grpSp>
        <p:nvGrpSpPr>
          <p:cNvPr id="3" name="Group 2"/>
          <p:cNvGrpSpPr/>
          <p:nvPr/>
        </p:nvGrpSpPr>
        <p:grpSpPr>
          <a:xfrm>
            <a:off x="81473" y="937948"/>
            <a:ext cx="8980101" cy="5398571"/>
            <a:chOff x="233101" y="1802859"/>
            <a:chExt cx="12771699" cy="7677967"/>
          </a:xfrm>
        </p:grpSpPr>
        <p:sp>
          <p:nvSpPr>
            <p:cNvPr id="443" name="AutoShape 3"/>
            <p:cNvSpPr>
              <a:spLocks noChangeArrowheads="1"/>
            </p:cNvSpPr>
            <p:nvPr/>
          </p:nvSpPr>
          <p:spPr bwMode="auto">
            <a:xfrm>
              <a:off x="5025456" y="1802859"/>
              <a:ext cx="2165822" cy="754410"/>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BNL Program Manager</a:t>
              </a:r>
            </a:p>
          </p:txBody>
        </p:sp>
        <p:sp>
          <p:nvSpPr>
            <p:cNvPr id="444" name="AutoShape 4"/>
            <p:cNvSpPr>
              <a:spLocks noChangeArrowheads="1"/>
            </p:cNvSpPr>
            <p:nvPr/>
          </p:nvSpPr>
          <p:spPr bwMode="auto">
            <a:xfrm>
              <a:off x="4113531" y="2683005"/>
              <a:ext cx="3989672" cy="113161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kern="0" dirty="0" err="1">
                  <a:solidFill>
                    <a:sysClr val="windowText" lastClr="000000"/>
                  </a:solidFill>
                </a:rPr>
                <a:t>sPHENIX</a:t>
              </a:r>
              <a:r>
                <a:rPr lang="en-US" sz="800" kern="0" dirty="0">
                  <a:solidFill>
                    <a:sysClr val="windowText" lastClr="000000"/>
                  </a:solidFill>
                </a:rPr>
                <a:t> MAPS Project Office</a:t>
              </a:r>
            </a:p>
            <a:p>
              <a:pPr algn="ctr" defTabSz="642915">
                <a:defRPr/>
              </a:pPr>
              <a:r>
                <a:rPr lang="en-US" sz="800" kern="0" dirty="0">
                  <a:solidFill>
                    <a:sysClr val="windowText" lastClr="000000"/>
                  </a:solidFill>
                </a:rPr>
                <a:t>Project Manager: </a:t>
              </a:r>
              <a:r>
                <a:rPr lang="en-US" sz="800" i="1" kern="0" dirty="0">
                  <a:solidFill>
                    <a:sysClr val="windowText" lastClr="000000"/>
                  </a:solidFill>
                </a:rPr>
                <a:t>Ming Liu (LANL)</a:t>
              </a:r>
              <a:endParaRPr lang="en-US" sz="800" kern="0" dirty="0">
                <a:solidFill>
                  <a:sysClr val="windowText" lastClr="000000"/>
                </a:solidFill>
              </a:endParaRPr>
            </a:p>
            <a:p>
              <a:pPr algn="ctr" defTabSz="642915">
                <a:defRPr/>
              </a:pPr>
              <a:r>
                <a:rPr lang="en-US" sz="800" kern="0" dirty="0">
                  <a:solidFill>
                    <a:sysClr val="windowText" lastClr="000000"/>
                  </a:solidFill>
                </a:rPr>
                <a:t>Deputy Project Manager:</a:t>
              </a:r>
              <a:r>
                <a:rPr lang="en-US" sz="800" i="1" dirty="0">
                  <a:solidFill>
                    <a:sysClr val="windowText" lastClr="000000"/>
                  </a:solidFill>
                </a:rPr>
                <a:t> </a:t>
              </a:r>
              <a:r>
                <a:rPr lang="en-US" sz="800" i="1" dirty="0" smtClean="0">
                  <a:solidFill>
                    <a:sysClr val="windowText" lastClr="000000"/>
                  </a:solidFill>
                </a:rPr>
                <a:t>Mike </a:t>
              </a:r>
              <a:r>
                <a:rPr lang="en-US" sz="800" i="1" dirty="0" err="1" smtClean="0">
                  <a:solidFill>
                    <a:sysClr val="windowText" lastClr="000000"/>
                  </a:solidFill>
                </a:rPr>
                <a:t>McCumber</a:t>
              </a:r>
              <a:r>
                <a:rPr lang="en-US" sz="800" i="1" dirty="0" smtClean="0">
                  <a:solidFill>
                    <a:sysClr val="windowText" lastClr="000000"/>
                  </a:solidFill>
                </a:rPr>
                <a:t> (LANL)</a:t>
              </a:r>
            </a:p>
            <a:p>
              <a:pPr algn="ctr" defTabSz="642915">
                <a:defRPr/>
              </a:pPr>
              <a:r>
                <a:rPr lang="en-US" sz="800" dirty="0" smtClean="0">
                  <a:solidFill>
                    <a:sysClr val="windowText" lastClr="000000"/>
                  </a:solidFill>
                </a:rPr>
                <a:t>Electrical </a:t>
              </a:r>
              <a:r>
                <a:rPr lang="en-US" sz="800" dirty="0" err="1" smtClean="0">
                  <a:solidFill>
                    <a:sysClr val="windowText" lastClr="000000"/>
                  </a:solidFill>
                </a:rPr>
                <a:t>Engineer:TBD</a:t>
              </a:r>
              <a:endParaRPr lang="en-US" sz="800" dirty="0" smtClean="0">
                <a:solidFill>
                  <a:sysClr val="windowText" lastClr="000000"/>
                </a:solidFill>
              </a:endParaRPr>
            </a:p>
            <a:p>
              <a:pPr algn="ctr" defTabSz="642915">
                <a:defRPr/>
              </a:pPr>
              <a:r>
                <a:rPr lang="en-US" sz="800" dirty="0" smtClean="0">
                  <a:solidFill>
                    <a:sysClr val="windowText" lastClr="000000"/>
                  </a:solidFill>
                </a:rPr>
                <a:t>Mechanical Engineer: Walt Sondheim</a:t>
              </a:r>
            </a:p>
            <a:p>
              <a:pPr algn="ctr" defTabSz="642915">
                <a:defRPr/>
              </a:pPr>
              <a:r>
                <a:rPr lang="en-US" sz="800" i="1" dirty="0" smtClean="0">
                  <a:solidFill>
                    <a:sysClr val="windowText" lastClr="000000"/>
                  </a:solidFill>
                </a:rPr>
                <a:t>     </a:t>
              </a:r>
              <a:r>
                <a:rPr lang="en-US" sz="800" i="1" kern="0" dirty="0" smtClean="0">
                  <a:solidFill>
                    <a:sysClr val="windowText" lastClr="000000"/>
                  </a:solidFill>
                </a:rPr>
                <a:t> </a:t>
              </a:r>
              <a:endParaRPr lang="en-US" sz="800" kern="0" dirty="0">
                <a:solidFill>
                  <a:sysClr val="windowText" lastClr="000000"/>
                </a:solidFill>
              </a:endParaRPr>
            </a:p>
          </p:txBody>
        </p:sp>
        <p:sp>
          <p:nvSpPr>
            <p:cNvPr id="445" name="AutoShape 5"/>
            <p:cNvSpPr>
              <a:spLocks noChangeArrowheads="1"/>
            </p:cNvSpPr>
            <p:nvPr/>
          </p:nvSpPr>
          <p:spPr bwMode="auto">
            <a:xfrm>
              <a:off x="8559166" y="2305799"/>
              <a:ext cx="2165822" cy="163455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err="1">
                  <a:solidFill>
                    <a:sysClr val="windowText" lastClr="000000"/>
                  </a:solidFill>
                </a:rPr>
                <a:t>sPHENIX</a:t>
              </a:r>
              <a:r>
                <a:rPr lang="en-US" sz="800" i="1" kern="0" dirty="0">
                  <a:solidFill>
                    <a:sysClr val="windowText" lastClr="000000"/>
                  </a:solidFill>
                </a:rPr>
                <a:t> Management</a:t>
              </a:r>
            </a:p>
            <a:p>
              <a:pPr algn="ctr" defTabSz="642915">
                <a:defRPr/>
              </a:pPr>
              <a:r>
                <a:rPr lang="en-US" sz="800" i="1" kern="0" dirty="0">
                  <a:solidFill>
                    <a:sysClr val="windowText" lastClr="000000"/>
                  </a:solidFill>
                </a:rPr>
                <a:t>Spokesperson</a:t>
              </a:r>
            </a:p>
            <a:p>
              <a:pPr algn="ctr" defTabSz="642915">
                <a:defRPr/>
              </a:pPr>
              <a:r>
                <a:rPr lang="en-US" sz="800" i="1" kern="0" dirty="0">
                  <a:solidFill>
                    <a:sysClr val="windowText" lastClr="000000"/>
                  </a:solidFill>
                </a:rPr>
                <a:t>Gunther Roland</a:t>
              </a:r>
            </a:p>
            <a:p>
              <a:pPr algn="ctr" defTabSz="642915">
                <a:defRPr/>
              </a:pPr>
              <a:r>
                <a:rPr lang="en-US" sz="800" i="1" dirty="0">
                  <a:solidFill>
                    <a:sysClr val="windowText" lastClr="000000"/>
                  </a:solidFill>
                </a:rPr>
                <a:t>David Morrison</a:t>
              </a:r>
              <a:endParaRPr lang="en-US" sz="800" i="1" kern="0" dirty="0">
                <a:solidFill>
                  <a:sysClr val="windowText" lastClr="000000"/>
                </a:solidFill>
              </a:endParaRPr>
            </a:p>
            <a:p>
              <a:pPr algn="ctr" defTabSz="642915">
                <a:defRPr/>
              </a:pPr>
              <a:r>
                <a:rPr lang="en-US" sz="800" i="1" kern="0" dirty="0">
                  <a:solidFill>
                    <a:sysClr val="windowText" lastClr="000000"/>
                  </a:solidFill>
                </a:rPr>
                <a:t>Operation Manager</a:t>
              </a:r>
            </a:p>
            <a:p>
              <a:pPr algn="ctr" defTabSz="642915">
                <a:defRPr/>
              </a:pPr>
              <a:r>
                <a:rPr lang="en-US" sz="800" i="1" kern="0" dirty="0">
                  <a:solidFill>
                    <a:sysClr val="windowText" lastClr="000000"/>
                  </a:solidFill>
                </a:rPr>
                <a:t>E. O</a:t>
              </a:r>
              <a:r>
                <a:rPr lang="ja-JP" altLang="en-US" sz="800" i="1" kern="0" dirty="0">
                  <a:solidFill>
                    <a:sysClr val="windowText" lastClr="000000"/>
                  </a:solidFill>
                </a:rPr>
                <a:t>’</a:t>
              </a:r>
              <a:r>
                <a:rPr lang="en-US" sz="800" i="1" kern="0" dirty="0">
                  <a:solidFill>
                    <a:sysClr val="windowText" lastClr="000000"/>
                  </a:solidFill>
                </a:rPr>
                <a:t>Brien</a:t>
              </a:r>
            </a:p>
          </p:txBody>
        </p:sp>
        <p:sp>
          <p:nvSpPr>
            <p:cNvPr id="446" name="Line 6"/>
            <p:cNvSpPr>
              <a:spLocks noChangeShapeType="1"/>
            </p:cNvSpPr>
            <p:nvPr/>
          </p:nvSpPr>
          <p:spPr bwMode="auto">
            <a:xfrm>
              <a:off x="6165363" y="3814620"/>
              <a:ext cx="0" cy="37720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47" name="Line 7"/>
            <p:cNvSpPr>
              <a:spLocks noChangeShapeType="1"/>
            </p:cNvSpPr>
            <p:nvPr/>
          </p:nvSpPr>
          <p:spPr bwMode="auto">
            <a:xfrm>
              <a:off x="6165363" y="2557269"/>
              <a:ext cx="0" cy="12573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49" name="Line 9"/>
            <p:cNvSpPr>
              <a:spLocks noChangeShapeType="1"/>
            </p:cNvSpPr>
            <p:nvPr/>
          </p:nvSpPr>
          <p:spPr bwMode="auto">
            <a:xfrm>
              <a:off x="8103203" y="3185945"/>
              <a:ext cx="4559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0" name="Line 10"/>
            <p:cNvSpPr>
              <a:spLocks noChangeShapeType="1"/>
            </p:cNvSpPr>
            <p:nvPr/>
          </p:nvSpPr>
          <p:spPr bwMode="auto">
            <a:xfrm>
              <a:off x="1035784" y="4191826"/>
              <a:ext cx="113990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1" name="Line 11"/>
            <p:cNvSpPr>
              <a:spLocks noChangeShapeType="1"/>
            </p:cNvSpPr>
            <p:nvPr/>
          </p:nvSpPr>
          <p:spPr bwMode="auto">
            <a:xfrm>
              <a:off x="1035784"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2" name="Line 12"/>
            <p:cNvSpPr>
              <a:spLocks noChangeShapeType="1"/>
            </p:cNvSpPr>
            <p:nvPr/>
          </p:nvSpPr>
          <p:spPr bwMode="auto">
            <a:xfrm>
              <a:off x="2631653"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3" name="Line 13"/>
            <p:cNvSpPr>
              <a:spLocks noChangeShapeType="1"/>
            </p:cNvSpPr>
            <p:nvPr/>
          </p:nvSpPr>
          <p:spPr bwMode="auto">
            <a:xfrm>
              <a:off x="4227522"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4" name="Line 14"/>
            <p:cNvSpPr>
              <a:spLocks noChangeShapeType="1"/>
            </p:cNvSpPr>
            <p:nvPr/>
          </p:nvSpPr>
          <p:spPr bwMode="auto">
            <a:xfrm>
              <a:off x="5823391"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5" name="Line 15"/>
            <p:cNvSpPr>
              <a:spLocks noChangeShapeType="1"/>
            </p:cNvSpPr>
            <p:nvPr/>
          </p:nvSpPr>
          <p:spPr bwMode="auto">
            <a:xfrm>
              <a:off x="7419259"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6" name="Line 16"/>
            <p:cNvSpPr>
              <a:spLocks noChangeShapeType="1"/>
            </p:cNvSpPr>
            <p:nvPr/>
          </p:nvSpPr>
          <p:spPr bwMode="auto">
            <a:xfrm>
              <a:off x="9129119"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7" name="Line 17"/>
            <p:cNvSpPr>
              <a:spLocks noChangeShapeType="1"/>
            </p:cNvSpPr>
            <p:nvPr/>
          </p:nvSpPr>
          <p:spPr bwMode="auto">
            <a:xfrm>
              <a:off x="10838978"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8" name="Line 18"/>
            <p:cNvSpPr>
              <a:spLocks noChangeShapeType="1"/>
            </p:cNvSpPr>
            <p:nvPr/>
          </p:nvSpPr>
          <p:spPr bwMode="auto">
            <a:xfrm>
              <a:off x="12434847"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9" name="AutoShape 19"/>
            <p:cNvSpPr>
              <a:spLocks noChangeArrowheads="1"/>
            </p:cNvSpPr>
            <p:nvPr/>
          </p:nvSpPr>
          <p:spPr bwMode="auto">
            <a:xfrm>
              <a:off x="11750903" y="6445014"/>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Offline</a:t>
              </a:r>
            </a:p>
            <a:p>
              <a:pPr algn="ctr" defTabSz="642915">
                <a:defRPr/>
              </a:pPr>
              <a:r>
                <a:rPr lang="en-US" sz="800" i="1" kern="0" dirty="0" smtClean="0">
                  <a:solidFill>
                    <a:sysClr val="windowText" lastClr="000000"/>
                  </a:solidFill>
                </a:rPr>
                <a:t>NMSU/FSU</a:t>
              </a:r>
              <a:endParaRPr lang="en-US" sz="800" i="1" kern="0" dirty="0">
                <a:solidFill>
                  <a:sysClr val="windowText" lastClr="000000"/>
                </a:solidFill>
              </a:endParaRPr>
            </a:p>
          </p:txBody>
        </p:sp>
        <p:sp>
          <p:nvSpPr>
            <p:cNvPr id="460" name="AutoShape 20"/>
            <p:cNvSpPr>
              <a:spLocks noChangeArrowheads="1"/>
            </p:cNvSpPr>
            <p:nvPr/>
          </p:nvSpPr>
          <p:spPr bwMode="auto">
            <a:xfrm>
              <a:off x="11750903"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smtClean="0">
                  <a:solidFill>
                    <a:sysClr val="windowText" lastClr="000000"/>
                  </a:solidFill>
                </a:rPr>
                <a:t>Software</a:t>
              </a:r>
            </a:p>
            <a:p>
              <a:pPr algn="ctr" defTabSz="642915">
                <a:defRPr/>
              </a:pPr>
              <a:r>
                <a:rPr lang="en-US" sz="800" i="1" kern="0" dirty="0" smtClean="0">
                  <a:solidFill>
                    <a:sysClr val="windowText" lastClr="000000"/>
                  </a:solidFill>
                </a:rPr>
                <a:t>UIC/FSU</a:t>
              </a:r>
              <a:endParaRPr lang="en-US" sz="800" i="1" kern="0" dirty="0">
                <a:solidFill>
                  <a:sysClr val="windowText" lastClr="000000"/>
                </a:solidFill>
              </a:endParaRPr>
            </a:p>
          </p:txBody>
        </p:sp>
        <p:sp>
          <p:nvSpPr>
            <p:cNvPr id="461" name="AutoShape 21"/>
            <p:cNvSpPr>
              <a:spLocks noChangeArrowheads="1"/>
            </p:cNvSpPr>
            <p:nvPr/>
          </p:nvSpPr>
          <p:spPr bwMode="auto">
            <a:xfrm>
              <a:off x="11750903" y="544917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Simulation</a:t>
              </a:r>
            </a:p>
            <a:p>
              <a:pPr algn="ctr" defTabSz="642915">
                <a:defRPr/>
              </a:pPr>
              <a:r>
                <a:rPr lang="en-US" sz="800" i="1" kern="0" dirty="0">
                  <a:solidFill>
                    <a:sysClr val="windowText" lastClr="000000"/>
                  </a:solidFill>
                </a:rPr>
                <a:t>ISU/GSU</a:t>
              </a:r>
              <a:r>
                <a:rPr lang="en-US" sz="800" i="1" kern="0" dirty="0" smtClean="0">
                  <a:solidFill>
                    <a:sysClr val="windowText" lastClr="000000"/>
                  </a:solidFill>
                </a:rPr>
                <a:t>/</a:t>
              </a:r>
              <a:endParaRPr lang="en-US" sz="800" i="1" kern="0" dirty="0">
                <a:solidFill>
                  <a:sysClr val="windowText" lastClr="000000"/>
                </a:solidFill>
              </a:endParaRPr>
            </a:p>
          </p:txBody>
        </p:sp>
        <p:grpSp>
          <p:nvGrpSpPr>
            <p:cNvPr id="463" name="Group 23"/>
            <p:cNvGrpSpPr>
              <a:grpSpLocks/>
            </p:cNvGrpSpPr>
            <p:nvPr/>
          </p:nvGrpSpPr>
          <p:grpSpPr bwMode="auto">
            <a:xfrm>
              <a:off x="11499174" y="4820501"/>
              <a:ext cx="251729" cy="3017642"/>
              <a:chOff x="86" y="1968"/>
              <a:chExt cx="106" cy="1152"/>
            </a:xfrm>
          </p:grpSpPr>
          <p:sp>
            <p:nvSpPr>
              <p:cNvPr id="524" name="Line 24"/>
              <p:cNvSpPr>
                <a:spLocks noChangeShapeType="1"/>
              </p:cNvSpPr>
              <p:nvPr/>
            </p:nvSpPr>
            <p:spPr bwMode="auto">
              <a:xfrm flipH="1">
                <a:off x="86" y="1968"/>
                <a:ext cx="10" cy="115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5" name="Line 25"/>
              <p:cNvSpPr>
                <a:spLocks noChangeShapeType="1"/>
              </p:cNvSpPr>
              <p:nvPr/>
            </p:nvSpPr>
            <p:spPr bwMode="auto">
              <a:xfrm>
                <a:off x="96"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6" name="Line 26"/>
              <p:cNvSpPr>
                <a:spLocks noChangeShapeType="1"/>
              </p:cNvSpPr>
              <p:nvPr/>
            </p:nvSpPr>
            <p:spPr bwMode="auto">
              <a:xfrm>
                <a:off x="96"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7" name="Line 27"/>
              <p:cNvSpPr>
                <a:spLocks noChangeShapeType="1"/>
              </p:cNvSpPr>
              <p:nvPr/>
            </p:nvSpPr>
            <p:spPr bwMode="auto">
              <a:xfrm>
                <a:off x="96"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8" name="Line 28"/>
              <p:cNvSpPr>
                <a:spLocks noChangeShapeType="1"/>
              </p:cNvSpPr>
              <p:nvPr/>
            </p:nvSpPr>
            <p:spPr bwMode="auto">
              <a:xfrm>
                <a:off x="96" y="3120"/>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sp>
          <p:nvSpPr>
            <p:cNvPr id="464" name="AutoShape 29"/>
            <p:cNvSpPr>
              <a:spLocks noChangeArrowheads="1"/>
            </p:cNvSpPr>
            <p:nvPr/>
          </p:nvSpPr>
          <p:spPr bwMode="auto">
            <a:xfrm>
              <a:off x="2061700" y="6473074"/>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Sensor Production</a:t>
              </a:r>
            </a:p>
            <a:p>
              <a:pPr algn="ctr" defTabSz="642915">
                <a:defRPr/>
              </a:pPr>
              <a:r>
                <a:rPr lang="en-US" sz="800" i="1" dirty="0" err="1">
                  <a:solidFill>
                    <a:sysClr val="windowText" lastClr="000000"/>
                  </a:solidFill>
                </a:rPr>
                <a:t>TowerJAZZ</a:t>
              </a:r>
              <a:endParaRPr lang="en-US" sz="800" i="1" kern="0" dirty="0">
                <a:solidFill>
                  <a:sysClr val="windowText" lastClr="000000"/>
                </a:solidFill>
              </a:endParaRPr>
            </a:p>
            <a:p>
              <a:pPr algn="ctr" defTabSz="642915">
                <a:defRPr/>
              </a:pPr>
              <a:endParaRPr lang="en-US" sz="800" i="1" kern="0" dirty="0">
                <a:solidFill>
                  <a:sysClr val="windowText" lastClr="000000"/>
                </a:solidFill>
              </a:endParaRPr>
            </a:p>
          </p:txBody>
        </p:sp>
        <p:sp>
          <p:nvSpPr>
            <p:cNvPr id="465" name="AutoShape 30"/>
            <p:cNvSpPr>
              <a:spLocks noChangeArrowheads="1"/>
            </p:cNvSpPr>
            <p:nvPr/>
          </p:nvSpPr>
          <p:spPr bwMode="auto">
            <a:xfrm>
              <a:off x="465831" y="5400059"/>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FEM</a:t>
              </a:r>
            </a:p>
            <a:p>
              <a:pPr algn="ctr" defTabSz="642915">
                <a:defRPr/>
              </a:pPr>
              <a:r>
                <a:rPr lang="en-US" sz="800" i="1" kern="0" dirty="0">
                  <a:solidFill>
                    <a:sysClr val="windowText" lastClr="000000"/>
                  </a:solidFill>
                </a:rPr>
                <a:t>M. </a:t>
              </a:r>
              <a:r>
                <a:rPr lang="en-US" sz="800" i="1" kern="0" dirty="0" err="1">
                  <a:solidFill>
                    <a:sysClr val="windowText" lastClr="000000"/>
                  </a:solidFill>
                </a:rPr>
                <a:t>Prokop</a:t>
              </a:r>
              <a:r>
                <a:rPr lang="en-US" sz="800" i="1" kern="0" dirty="0">
                  <a:solidFill>
                    <a:sysClr val="windowText" lastClr="000000"/>
                  </a:solidFill>
                </a:rPr>
                <a:t> LANL</a:t>
              </a:r>
            </a:p>
          </p:txBody>
        </p:sp>
        <p:sp>
          <p:nvSpPr>
            <p:cNvPr id="466" name="AutoShape 31"/>
            <p:cNvSpPr>
              <a:spLocks noChangeArrowheads="1"/>
            </p:cNvSpPr>
            <p:nvPr/>
          </p:nvSpPr>
          <p:spPr bwMode="auto">
            <a:xfrm>
              <a:off x="465831" y="6405940"/>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Slow </a:t>
              </a:r>
              <a:r>
                <a:rPr lang="en-US" sz="800" i="1" dirty="0" smtClean="0">
                  <a:solidFill>
                    <a:sysClr val="windowText" lastClr="000000"/>
                  </a:solidFill>
                </a:rPr>
                <a:t>Control &amp;</a:t>
              </a:r>
              <a:endParaRPr lang="en-US" sz="800" i="1" dirty="0">
                <a:solidFill>
                  <a:sysClr val="windowText" lastClr="000000"/>
                </a:solidFill>
              </a:endParaRPr>
            </a:p>
            <a:p>
              <a:pPr algn="ctr" defTabSz="642915">
                <a:defRPr/>
              </a:pPr>
              <a:r>
                <a:rPr lang="en-US" sz="800" i="1" dirty="0">
                  <a:solidFill>
                    <a:sysClr val="windowText" lastClr="000000"/>
                  </a:solidFill>
                </a:rPr>
                <a:t>Monitoring</a:t>
              </a:r>
            </a:p>
            <a:p>
              <a:pPr algn="ctr" defTabSz="642915">
                <a:defRPr/>
              </a:pPr>
              <a:r>
                <a:rPr lang="en-US" sz="800" i="1" kern="0" dirty="0">
                  <a:solidFill>
                    <a:sysClr val="windowText" lastClr="000000"/>
                  </a:solidFill>
                </a:rPr>
                <a:t>BNL</a:t>
              </a:r>
            </a:p>
            <a:p>
              <a:pPr algn="ctr" defTabSz="642915">
                <a:defRPr/>
              </a:pPr>
              <a:endParaRPr lang="en-US" sz="800" i="1" kern="0" dirty="0">
                <a:solidFill>
                  <a:sysClr val="windowText" lastClr="000000"/>
                </a:solidFill>
              </a:endParaRPr>
            </a:p>
          </p:txBody>
        </p:sp>
        <p:sp>
          <p:nvSpPr>
            <p:cNvPr id="467" name="AutoShape 32"/>
            <p:cNvSpPr>
              <a:spLocks noChangeArrowheads="1"/>
            </p:cNvSpPr>
            <p:nvPr/>
          </p:nvSpPr>
          <p:spPr bwMode="auto">
            <a:xfrm>
              <a:off x="465831"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smtClean="0">
                  <a:solidFill>
                    <a:sysClr val="windowText" lastClr="000000"/>
                  </a:solidFill>
                </a:rPr>
                <a:t>Readout</a:t>
              </a:r>
            </a:p>
            <a:p>
              <a:pPr algn="ctr" defTabSz="642915">
                <a:defRPr/>
              </a:pPr>
              <a:r>
                <a:rPr lang="en-US" sz="800" i="1" kern="0" dirty="0" smtClean="0">
                  <a:solidFill>
                    <a:sysClr val="windowText" lastClr="000000"/>
                  </a:solidFill>
                </a:rPr>
                <a:t>UT/LANL</a:t>
              </a:r>
              <a:endParaRPr lang="en-US" sz="800" i="1" kern="0" dirty="0">
                <a:solidFill>
                  <a:sysClr val="windowText" lastClr="000000"/>
                </a:solidFill>
              </a:endParaRPr>
            </a:p>
            <a:p>
              <a:pPr algn="ctr" defTabSz="642915">
                <a:defRPr/>
              </a:pPr>
              <a:endParaRPr lang="en-US" sz="800" i="1" kern="0" dirty="0">
                <a:solidFill>
                  <a:sysClr val="windowText" lastClr="000000"/>
                </a:solidFill>
              </a:endParaRPr>
            </a:p>
          </p:txBody>
        </p:sp>
        <p:grpSp>
          <p:nvGrpSpPr>
            <p:cNvPr id="468" name="Group 33"/>
            <p:cNvGrpSpPr>
              <a:grpSpLocks/>
            </p:cNvGrpSpPr>
            <p:nvPr/>
          </p:nvGrpSpPr>
          <p:grpSpPr bwMode="auto">
            <a:xfrm>
              <a:off x="233101" y="4820500"/>
              <a:ext cx="232731" cy="3004544"/>
              <a:chOff x="94" y="1968"/>
              <a:chExt cx="98" cy="1147"/>
            </a:xfrm>
          </p:grpSpPr>
          <p:sp>
            <p:nvSpPr>
              <p:cNvPr id="519" name="Line 34"/>
              <p:cNvSpPr>
                <a:spLocks noChangeShapeType="1"/>
              </p:cNvSpPr>
              <p:nvPr/>
            </p:nvSpPr>
            <p:spPr bwMode="auto">
              <a:xfrm flipH="1">
                <a:off x="94" y="1968"/>
                <a:ext cx="2" cy="114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0" name="Line 35"/>
              <p:cNvSpPr>
                <a:spLocks noChangeShapeType="1"/>
              </p:cNvSpPr>
              <p:nvPr/>
            </p:nvSpPr>
            <p:spPr bwMode="auto">
              <a:xfrm>
                <a:off x="96"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1" name="Line 36"/>
              <p:cNvSpPr>
                <a:spLocks noChangeShapeType="1"/>
              </p:cNvSpPr>
              <p:nvPr/>
            </p:nvSpPr>
            <p:spPr bwMode="auto">
              <a:xfrm>
                <a:off x="96"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2" name="Line 37"/>
              <p:cNvSpPr>
                <a:spLocks noChangeShapeType="1"/>
              </p:cNvSpPr>
              <p:nvPr/>
            </p:nvSpPr>
            <p:spPr bwMode="auto">
              <a:xfrm>
                <a:off x="96"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sp>
          <p:nvSpPr>
            <p:cNvPr id="469" name="AutoShape 39"/>
            <p:cNvSpPr>
              <a:spLocks noChangeArrowheads="1"/>
            </p:cNvSpPr>
            <p:nvPr/>
          </p:nvSpPr>
          <p:spPr bwMode="auto">
            <a:xfrm>
              <a:off x="2061700"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rgbClr val="000000"/>
                  </a:solidFill>
                </a:rPr>
                <a:t>MAPS Sensor</a:t>
              </a:r>
            </a:p>
            <a:p>
              <a:pPr algn="ctr" defTabSz="642915">
                <a:defRPr/>
              </a:pPr>
              <a:r>
                <a:rPr lang="en-US" sz="800" i="1" kern="0" dirty="0" smtClean="0">
                  <a:solidFill>
                    <a:srgbClr val="000000"/>
                  </a:solidFill>
                </a:rPr>
                <a:t>ALICE</a:t>
              </a:r>
              <a:endParaRPr lang="en-US" sz="800" i="1" kern="0" dirty="0">
                <a:solidFill>
                  <a:srgbClr val="000000"/>
                </a:solidFill>
              </a:endParaRPr>
            </a:p>
          </p:txBody>
        </p:sp>
        <p:sp>
          <p:nvSpPr>
            <p:cNvPr id="470" name="AutoShape 40"/>
            <p:cNvSpPr>
              <a:spLocks noChangeArrowheads="1"/>
            </p:cNvSpPr>
            <p:nvPr/>
          </p:nvSpPr>
          <p:spPr bwMode="auto">
            <a:xfrm>
              <a:off x="2061700" y="544917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Sensor Design</a:t>
              </a:r>
            </a:p>
            <a:p>
              <a:pPr algn="ctr" defTabSz="642915">
                <a:defRPr/>
              </a:pPr>
              <a:r>
                <a:rPr lang="en-US" sz="800" i="1" dirty="0">
                  <a:solidFill>
                    <a:sysClr val="windowText" lastClr="000000"/>
                  </a:solidFill>
                </a:rPr>
                <a:t>ALICE</a:t>
              </a:r>
              <a:endParaRPr lang="en-US" sz="800" i="1" kern="0" dirty="0">
                <a:solidFill>
                  <a:sysClr val="windowText" lastClr="000000"/>
                </a:solidFill>
              </a:endParaRPr>
            </a:p>
          </p:txBody>
        </p:sp>
        <p:sp>
          <p:nvSpPr>
            <p:cNvPr id="471" name="AutoShape 41"/>
            <p:cNvSpPr>
              <a:spLocks noChangeArrowheads="1"/>
            </p:cNvSpPr>
            <p:nvPr/>
          </p:nvSpPr>
          <p:spPr bwMode="auto">
            <a:xfrm>
              <a:off x="2061700" y="7510055"/>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Sensor QA</a:t>
              </a:r>
            </a:p>
            <a:p>
              <a:pPr algn="ctr" defTabSz="642915">
                <a:defRPr/>
              </a:pPr>
              <a:r>
                <a:rPr lang="en-US" sz="800" i="1" kern="0" dirty="0" err="1">
                  <a:solidFill>
                    <a:sysClr val="windowText" lastClr="000000"/>
                  </a:solidFill>
                </a:rPr>
                <a:t>Yonsei</a:t>
              </a:r>
              <a:r>
                <a:rPr lang="en-US" sz="800" i="1" dirty="0">
                  <a:solidFill>
                    <a:sysClr val="windowText" lastClr="000000"/>
                  </a:solidFill>
                </a:rPr>
                <a:t>(Korea)</a:t>
              </a:r>
              <a:endParaRPr lang="en-US" sz="800" i="1" kern="0" dirty="0">
                <a:solidFill>
                  <a:sysClr val="windowText" lastClr="000000"/>
                </a:solidFill>
              </a:endParaRPr>
            </a:p>
          </p:txBody>
        </p:sp>
        <p:sp>
          <p:nvSpPr>
            <p:cNvPr id="472" name="Line 42"/>
            <p:cNvSpPr>
              <a:spLocks noChangeShapeType="1"/>
            </p:cNvSpPr>
            <p:nvPr/>
          </p:nvSpPr>
          <p:spPr bwMode="auto">
            <a:xfrm>
              <a:off x="1833718" y="4820501"/>
              <a:ext cx="9387" cy="310193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3" name="Line 43"/>
            <p:cNvSpPr>
              <a:spLocks noChangeShapeType="1"/>
            </p:cNvSpPr>
            <p:nvPr/>
          </p:nvSpPr>
          <p:spPr bwMode="auto">
            <a:xfrm>
              <a:off x="1833719"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4" name="Line 44"/>
            <p:cNvSpPr>
              <a:spLocks noChangeShapeType="1"/>
            </p:cNvSpPr>
            <p:nvPr/>
          </p:nvSpPr>
          <p:spPr bwMode="auto">
            <a:xfrm>
              <a:off x="1833719"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5" name="Line 45"/>
            <p:cNvSpPr>
              <a:spLocks noChangeShapeType="1"/>
            </p:cNvSpPr>
            <p:nvPr/>
          </p:nvSpPr>
          <p:spPr bwMode="auto">
            <a:xfrm>
              <a:off x="1833719" y="683226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6" name="AutoShape 46"/>
            <p:cNvSpPr>
              <a:spLocks noChangeArrowheads="1"/>
            </p:cNvSpPr>
            <p:nvPr/>
          </p:nvSpPr>
          <p:spPr bwMode="auto">
            <a:xfrm>
              <a:off x="3657569"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Stave</a:t>
              </a:r>
            </a:p>
            <a:p>
              <a:pPr algn="ctr" defTabSz="642915">
                <a:defRPr/>
              </a:pPr>
              <a:r>
                <a:rPr lang="en-US" sz="800" i="1" kern="0" dirty="0" smtClean="0">
                  <a:solidFill>
                    <a:sysClr val="windowText" lastClr="000000"/>
                  </a:solidFill>
                </a:rPr>
                <a:t>ALICE</a:t>
              </a:r>
              <a:endParaRPr lang="en-US" sz="800" i="1" kern="0" dirty="0">
                <a:solidFill>
                  <a:sysClr val="windowText" lastClr="000000"/>
                </a:solidFill>
              </a:endParaRPr>
            </a:p>
          </p:txBody>
        </p:sp>
        <p:sp>
          <p:nvSpPr>
            <p:cNvPr id="477" name="AutoShape 47"/>
            <p:cNvSpPr>
              <a:spLocks noChangeArrowheads="1"/>
            </p:cNvSpPr>
            <p:nvPr/>
          </p:nvSpPr>
          <p:spPr bwMode="auto">
            <a:xfrm>
              <a:off x="3657569" y="544917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Stave</a:t>
              </a:r>
              <a:r>
                <a:rPr lang="en-US" sz="800" i="1" kern="0" dirty="0">
                  <a:solidFill>
                    <a:sysClr val="windowText" lastClr="000000"/>
                  </a:solidFill>
                </a:rPr>
                <a:t> Design</a:t>
              </a:r>
            </a:p>
            <a:p>
              <a:pPr algn="ctr" defTabSz="642915">
                <a:defRPr/>
              </a:pPr>
              <a:r>
                <a:rPr lang="en-US" sz="800" i="1" kern="0" dirty="0">
                  <a:solidFill>
                    <a:sysClr val="windowText" lastClr="000000"/>
                  </a:solidFill>
                </a:rPr>
                <a:t>ALICE</a:t>
              </a:r>
            </a:p>
          </p:txBody>
        </p:sp>
        <p:sp>
          <p:nvSpPr>
            <p:cNvPr id="478" name="AutoShape 48"/>
            <p:cNvSpPr>
              <a:spLocks noChangeArrowheads="1"/>
            </p:cNvSpPr>
            <p:nvPr/>
          </p:nvSpPr>
          <p:spPr bwMode="auto">
            <a:xfrm>
              <a:off x="3657569" y="6455057"/>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Stave</a:t>
              </a:r>
              <a:r>
                <a:rPr lang="en-US" sz="800" i="1" kern="0" dirty="0">
                  <a:solidFill>
                    <a:sysClr val="windowText" lastClr="000000"/>
                  </a:solidFill>
                </a:rPr>
                <a:t> </a:t>
              </a:r>
              <a:r>
                <a:rPr lang="en-US" sz="800" i="1" dirty="0">
                  <a:solidFill>
                    <a:sysClr val="windowText" lastClr="000000"/>
                  </a:solidFill>
                </a:rPr>
                <a:t>Assembly</a:t>
              </a:r>
              <a:endParaRPr lang="en-US" sz="800" i="1" kern="0" dirty="0">
                <a:solidFill>
                  <a:sysClr val="windowText" lastClr="000000"/>
                </a:solidFill>
              </a:endParaRPr>
            </a:p>
            <a:p>
              <a:pPr algn="ctr" defTabSz="642915">
                <a:defRPr/>
              </a:pPr>
              <a:r>
                <a:rPr lang="en-US" sz="800" i="1" dirty="0">
                  <a:solidFill>
                    <a:sysClr val="windowText" lastClr="000000"/>
                  </a:solidFill>
                </a:rPr>
                <a:t>MIT</a:t>
              </a:r>
              <a:r>
                <a:rPr lang="en-US" sz="800" i="1" dirty="0" smtClean="0">
                  <a:solidFill>
                    <a:sysClr val="windowText" lastClr="000000"/>
                  </a:solidFill>
                </a:rPr>
                <a:t>/</a:t>
              </a:r>
              <a:r>
                <a:rPr lang="en-US" sz="800" i="1" kern="0" dirty="0" smtClean="0">
                  <a:solidFill>
                    <a:sysClr val="windowText" lastClr="000000"/>
                  </a:solidFill>
                </a:rPr>
                <a:t>UIC/LANL</a:t>
              </a:r>
              <a:endParaRPr lang="en-US" sz="800" i="1" kern="0" dirty="0">
                <a:solidFill>
                  <a:sysClr val="windowText" lastClr="000000"/>
                </a:solidFill>
              </a:endParaRPr>
            </a:p>
          </p:txBody>
        </p:sp>
        <p:sp>
          <p:nvSpPr>
            <p:cNvPr id="479" name="Line 49"/>
            <p:cNvSpPr>
              <a:spLocks noChangeShapeType="1"/>
            </p:cNvSpPr>
            <p:nvPr/>
          </p:nvSpPr>
          <p:spPr bwMode="auto">
            <a:xfrm>
              <a:off x="3429588" y="4820501"/>
              <a:ext cx="0" cy="310193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80" name="Line 50"/>
            <p:cNvSpPr>
              <a:spLocks noChangeShapeType="1"/>
            </p:cNvSpPr>
            <p:nvPr/>
          </p:nvSpPr>
          <p:spPr bwMode="auto">
            <a:xfrm>
              <a:off x="3429588"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81" name="Line 51"/>
            <p:cNvSpPr>
              <a:spLocks noChangeShapeType="1"/>
            </p:cNvSpPr>
            <p:nvPr/>
          </p:nvSpPr>
          <p:spPr bwMode="auto">
            <a:xfrm>
              <a:off x="3429588"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82" name="Line 52"/>
            <p:cNvSpPr>
              <a:spLocks noChangeShapeType="1"/>
            </p:cNvSpPr>
            <p:nvPr/>
          </p:nvSpPr>
          <p:spPr bwMode="auto">
            <a:xfrm>
              <a:off x="3429588" y="683226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nvGrpSpPr>
            <p:cNvPr id="483" name="Group 53"/>
            <p:cNvGrpSpPr>
              <a:grpSpLocks/>
            </p:cNvGrpSpPr>
            <p:nvPr/>
          </p:nvGrpSpPr>
          <p:grpSpPr bwMode="auto">
            <a:xfrm>
              <a:off x="5025456" y="4443296"/>
              <a:ext cx="1481878" cy="3897788"/>
              <a:chOff x="2064" y="1824"/>
              <a:chExt cx="624" cy="1488"/>
            </a:xfrm>
          </p:grpSpPr>
          <p:sp>
            <p:nvSpPr>
              <p:cNvPr id="509" name="AutoShape 54"/>
              <p:cNvSpPr>
                <a:spLocks noChangeArrowheads="1"/>
              </p:cNvSpPr>
              <p:nvPr/>
            </p:nvSpPr>
            <p:spPr bwMode="auto">
              <a:xfrm>
                <a:off x="2160" y="1824"/>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Cabling</a:t>
                </a:r>
              </a:p>
              <a:p>
                <a:pPr algn="ctr" defTabSz="642915">
                  <a:defRPr/>
                </a:pPr>
                <a:r>
                  <a:rPr lang="en-US" sz="800" i="1" kern="0" dirty="0" smtClean="0">
                    <a:solidFill>
                      <a:sysClr val="windowText" lastClr="000000"/>
                    </a:solidFill>
                  </a:rPr>
                  <a:t>UNM</a:t>
                </a:r>
                <a:endParaRPr lang="en-US" sz="800" i="1" kern="0" dirty="0">
                  <a:solidFill>
                    <a:sysClr val="windowText" lastClr="000000"/>
                  </a:solidFill>
                </a:endParaRPr>
              </a:p>
            </p:txBody>
          </p:sp>
          <p:sp>
            <p:nvSpPr>
              <p:cNvPr id="510" name="AutoShape 55"/>
              <p:cNvSpPr>
                <a:spLocks noChangeArrowheads="1"/>
              </p:cNvSpPr>
              <p:nvPr/>
            </p:nvSpPr>
            <p:spPr bwMode="auto">
              <a:xfrm>
                <a:off x="2160" y="2592"/>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LV</a:t>
                </a:r>
                <a:endParaRPr lang="en-US" sz="800" i="1" kern="0" dirty="0">
                  <a:solidFill>
                    <a:sysClr val="windowText" lastClr="000000"/>
                  </a:solidFill>
                </a:endParaRPr>
              </a:p>
              <a:p>
                <a:pPr algn="ctr" defTabSz="642915">
                  <a:defRPr/>
                </a:pPr>
                <a:r>
                  <a:rPr lang="en-US" sz="800" i="1" kern="0" dirty="0">
                    <a:solidFill>
                      <a:sysClr val="windowText" lastClr="000000"/>
                    </a:solidFill>
                  </a:rPr>
                  <a:t>UNM/NMSU</a:t>
                </a:r>
              </a:p>
            </p:txBody>
          </p:sp>
          <p:sp>
            <p:nvSpPr>
              <p:cNvPr id="511" name="AutoShape 56"/>
              <p:cNvSpPr>
                <a:spLocks noChangeArrowheads="1"/>
              </p:cNvSpPr>
              <p:nvPr/>
            </p:nvSpPr>
            <p:spPr bwMode="auto">
              <a:xfrm>
                <a:off x="2160" y="2208"/>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High density cables</a:t>
                </a:r>
                <a:endParaRPr lang="en-US" sz="800" i="1" kern="0" dirty="0">
                  <a:solidFill>
                    <a:sysClr val="windowText" lastClr="000000"/>
                  </a:solidFill>
                </a:endParaRPr>
              </a:p>
              <a:p>
                <a:pPr algn="ctr" defTabSz="642915">
                  <a:defRPr/>
                </a:pPr>
                <a:r>
                  <a:rPr lang="en-US" sz="800" i="1" kern="0" dirty="0">
                    <a:solidFill>
                      <a:sysClr val="windowText" lastClr="000000"/>
                    </a:solidFill>
                  </a:rPr>
                  <a:t>UNM</a:t>
                </a:r>
              </a:p>
            </p:txBody>
          </p:sp>
          <p:sp>
            <p:nvSpPr>
              <p:cNvPr id="512" name="AutoShape 57"/>
              <p:cNvSpPr>
                <a:spLocks noChangeArrowheads="1"/>
              </p:cNvSpPr>
              <p:nvPr/>
            </p:nvSpPr>
            <p:spPr bwMode="auto">
              <a:xfrm>
                <a:off x="2160" y="2976"/>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Fibers</a:t>
                </a:r>
              </a:p>
              <a:p>
                <a:pPr algn="ctr" defTabSz="642915">
                  <a:defRPr/>
                </a:pPr>
                <a:r>
                  <a:rPr lang="en-US" sz="800" i="1" kern="0" dirty="0">
                    <a:solidFill>
                      <a:sysClr val="windowText" lastClr="000000"/>
                    </a:solidFill>
                  </a:rPr>
                  <a:t>UNM</a:t>
                </a:r>
              </a:p>
            </p:txBody>
          </p:sp>
          <p:grpSp>
            <p:nvGrpSpPr>
              <p:cNvPr id="513" name="Group 58"/>
              <p:cNvGrpSpPr>
                <a:grpSpLocks/>
              </p:cNvGrpSpPr>
              <p:nvPr/>
            </p:nvGrpSpPr>
            <p:grpSpPr bwMode="auto">
              <a:xfrm>
                <a:off x="2064" y="1968"/>
                <a:ext cx="96" cy="1152"/>
                <a:chOff x="96" y="1968"/>
                <a:chExt cx="96" cy="1152"/>
              </a:xfrm>
            </p:grpSpPr>
            <p:sp>
              <p:nvSpPr>
                <p:cNvPr id="514" name="Line 59"/>
                <p:cNvSpPr>
                  <a:spLocks noChangeShapeType="1"/>
                </p:cNvSpPr>
                <p:nvPr/>
              </p:nvSpPr>
              <p:spPr bwMode="auto">
                <a:xfrm>
                  <a:off x="96" y="1968"/>
                  <a:ext cx="0" cy="115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5" name="Line 60"/>
                <p:cNvSpPr>
                  <a:spLocks noChangeShapeType="1"/>
                </p:cNvSpPr>
                <p:nvPr/>
              </p:nvSpPr>
              <p:spPr bwMode="auto">
                <a:xfrm>
                  <a:off x="96"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6" name="Line 61"/>
                <p:cNvSpPr>
                  <a:spLocks noChangeShapeType="1"/>
                </p:cNvSpPr>
                <p:nvPr/>
              </p:nvSpPr>
              <p:spPr bwMode="auto">
                <a:xfrm>
                  <a:off x="96"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7" name="Line 62"/>
                <p:cNvSpPr>
                  <a:spLocks noChangeShapeType="1"/>
                </p:cNvSpPr>
                <p:nvPr/>
              </p:nvSpPr>
              <p:spPr bwMode="auto">
                <a:xfrm>
                  <a:off x="96"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8" name="Line 63"/>
                <p:cNvSpPr>
                  <a:spLocks noChangeShapeType="1"/>
                </p:cNvSpPr>
                <p:nvPr/>
              </p:nvSpPr>
              <p:spPr bwMode="auto">
                <a:xfrm>
                  <a:off x="96" y="3120"/>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grpSp>
        <p:grpSp>
          <p:nvGrpSpPr>
            <p:cNvPr id="484" name="Group 64"/>
            <p:cNvGrpSpPr>
              <a:grpSpLocks/>
            </p:cNvGrpSpPr>
            <p:nvPr/>
          </p:nvGrpSpPr>
          <p:grpSpPr bwMode="auto">
            <a:xfrm>
              <a:off x="6621325" y="4443296"/>
              <a:ext cx="1481878" cy="3897788"/>
              <a:chOff x="2112" y="1824"/>
              <a:chExt cx="624" cy="1488"/>
            </a:xfrm>
          </p:grpSpPr>
          <p:sp>
            <p:nvSpPr>
              <p:cNvPr id="501" name="AutoShape 65"/>
              <p:cNvSpPr>
                <a:spLocks noChangeArrowheads="1"/>
              </p:cNvSpPr>
              <p:nvPr/>
            </p:nvSpPr>
            <p:spPr bwMode="auto">
              <a:xfrm>
                <a:off x="2208" y="1824"/>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Mechanics </a:t>
                </a:r>
                <a:endParaRPr lang="en-US" sz="800" i="1" kern="0" dirty="0">
                  <a:solidFill>
                    <a:sysClr val="windowText" lastClr="000000"/>
                  </a:solidFill>
                </a:endParaRPr>
              </a:p>
              <a:p>
                <a:pPr algn="ctr" defTabSz="642915">
                  <a:defRPr/>
                </a:pPr>
                <a:r>
                  <a:rPr lang="en-US" sz="800" i="1" kern="0" dirty="0" smtClean="0">
                    <a:solidFill>
                      <a:sysClr val="windowText" lastClr="000000"/>
                    </a:solidFill>
                  </a:rPr>
                  <a:t>MIT/LBNL</a:t>
                </a:r>
                <a:endParaRPr lang="en-US" sz="800" i="1" kern="0" dirty="0">
                  <a:solidFill>
                    <a:sysClr val="windowText" lastClr="000000"/>
                  </a:solidFill>
                </a:endParaRPr>
              </a:p>
            </p:txBody>
          </p:sp>
          <p:sp>
            <p:nvSpPr>
              <p:cNvPr id="502" name="AutoShape 66"/>
              <p:cNvSpPr>
                <a:spLocks noChangeArrowheads="1"/>
              </p:cNvSpPr>
              <p:nvPr/>
            </p:nvSpPr>
            <p:spPr bwMode="auto">
              <a:xfrm>
                <a:off x="2208" y="2208"/>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Structure Design</a:t>
                </a:r>
              </a:p>
              <a:p>
                <a:pPr algn="ctr" defTabSz="642915">
                  <a:defRPr/>
                </a:pPr>
                <a:r>
                  <a:rPr lang="en-US" sz="800" i="1" kern="0" dirty="0">
                    <a:solidFill>
                      <a:sysClr val="windowText" lastClr="000000"/>
                    </a:solidFill>
                  </a:rPr>
                  <a:t> LANL/MIT</a:t>
                </a:r>
              </a:p>
            </p:txBody>
          </p:sp>
          <p:sp>
            <p:nvSpPr>
              <p:cNvPr id="503" name="AutoShape 67"/>
              <p:cNvSpPr>
                <a:spLocks noChangeArrowheads="1"/>
              </p:cNvSpPr>
              <p:nvPr/>
            </p:nvSpPr>
            <p:spPr bwMode="auto">
              <a:xfrm>
                <a:off x="2208" y="2592"/>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Assembly</a:t>
                </a:r>
              </a:p>
              <a:p>
                <a:pPr algn="ctr" defTabSz="642915">
                  <a:defRPr/>
                </a:pPr>
                <a:r>
                  <a:rPr lang="en-US" sz="800" i="1" kern="0" dirty="0" smtClean="0">
                    <a:solidFill>
                      <a:sysClr val="windowText" lastClr="000000"/>
                    </a:solidFill>
                  </a:rPr>
                  <a:t>BNL/MIT</a:t>
                </a:r>
                <a:endParaRPr lang="en-US" sz="800" i="1" kern="0" dirty="0">
                  <a:solidFill>
                    <a:sysClr val="windowText" lastClr="000000"/>
                  </a:solidFill>
                </a:endParaRPr>
              </a:p>
            </p:txBody>
          </p:sp>
          <p:sp>
            <p:nvSpPr>
              <p:cNvPr id="504" name="AutoShape 68"/>
              <p:cNvSpPr>
                <a:spLocks noChangeArrowheads="1"/>
              </p:cNvSpPr>
              <p:nvPr/>
            </p:nvSpPr>
            <p:spPr bwMode="auto">
              <a:xfrm>
                <a:off x="2208" y="2976"/>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Installation</a:t>
                </a:r>
                <a:endParaRPr lang="en-US" sz="800" i="1" kern="0" dirty="0">
                  <a:solidFill>
                    <a:sysClr val="windowText" lastClr="000000"/>
                  </a:solidFill>
                </a:endParaRPr>
              </a:p>
              <a:p>
                <a:pPr algn="ctr" defTabSz="642915">
                  <a:defRPr/>
                </a:pPr>
                <a:r>
                  <a:rPr lang="en-US" sz="800" i="1" kern="0" dirty="0" smtClean="0">
                    <a:solidFill>
                      <a:sysClr val="windowText" lastClr="000000"/>
                    </a:solidFill>
                  </a:rPr>
                  <a:t>BNL/MIT</a:t>
                </a:r>
                <a:endParaRPr lang="en-US" sz="800" i="1" kern="0" dirty="0">
                  <a:solidFill>
                    <a:sysClr val="windowText" lastClr="000000"/>
                  </a:solidFill>
                </a:endParaRPr>
              </a:p>
            </p:txBody>
          </p:sp>
          <p:sp>
            <p:nvSpPr>
              <p:cNvPr id="505" name="Line 72"/>
              <p:cNvSpPr>
                <a:spLocks noChangeShapeType="1"/>
              </p:cNvSpPr>
              <p:nvPr/>
            </p:nvSpPr>
            <p:spPr bwMode="auto">
              <a:xfrm>
                <a:off x="2112"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06" name="Line 73"/>
              <p:cNvSpPr>
                <a:spLocks noChangeShapeType="1"/>
              </p:cNvSpPr>
              <p:nvPr/>
            </p:nvSpPr>
            <p:spPr bwMode="auto">
              <a:xfrm>
                <a:off x="2112"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07" name="Line 74"/>
              <p:cNvSpPr>
                <a:spLocks noChangeShapeType="1"/>
              </p:cNvSpPr>
              <p:nvPr/>
            </p:nvSpPr>
            <p:spPr bwMode="auto">
              <a:xfrm>
                <a:off x="2112"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08" name="Line 75"/>
              <p:cNvSpPr>
                <a:spLocks noChangeShapeType="1"/>
              </p:cNvSpPr>
              <p:nvPr/>
            </p:nvSpPr>
            <p:spPr bwMode="auto">
              <a:xfrm>
                <a:off x="2112" y="3120"/>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sp>
          <p:nvSpPr>
            <p:cNvPr id="485" name="AutoShape 76"/>
            <p:cNvSpPr>
              <a:spLocks noChangeArrowheads="1"/>
            </p:cNvSpPr>
            <p:nvPr/>
          </p:nvSpPr>
          <p:spPr bwMode="auto">
            <a:xfrm>
              <a:off x="8445175"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Integration</a:t>
              </a:r>
            </a:p>
            <a:p>
              <a:pPr algn="ctr" defTabSz="642915">
                <a:defRPr/>
              </a:pPr>
              <a:r>
                <a:rPr lang="en-US" sz="800" i="1" kern="0" dirty="0" smtClean="0">
                  <a:solidFill>
                    <a:sysClr val="windowText" lastClr="000000"/>
                  </a:solidFill>
                </a:rPr>
                <a:t>MIY/LBNL</a:t>
              </a:r>
              <a:endParaRPr lang="en-US" sz="800" i="1" kern="0" dirty="0">
                <a:solidFill>
                  <a:sysClr val="windowText" lastClr="000000"/>
                </a:solidFill>
              </a:endParaRPr>
            </a:p>
            <a:p>
              <a:pPr algn="ctr" defTabSz="642915">
                <a:defRPr/>
              </a:pPr>
              <a:endParaRPr lang="en-US" sz="800" i="1" kern="0" dirty="0">
                <a:solidFill>
                  <a:sysClr val="windowText" lastClr="000000"/>
                </a:solidFill>
              </a:endParaRPr>
            </a:p>
          </p:txBody>
        </p:sp>
        <p:sp>
          <p:nvSpPr>
            <p:cNvPr id="486" name="AutoShape 77"/>
            <p:cNvSpPr>
              <a:spLocks noChangeArrowheads="1"/>
            </p:cNvSpPr>
            <p:nvPr/>
          </p:nvSpPr>
          <p:spPr bwMode="auto">
            <a:xfrm>
              <a:off x="8445175" y="5449176"/>
              <a:ext cx="1271816"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rgbClr val="000000"/>
                  </a:solidFill>
                </a:rPr>
                <a:t>Cooling</a:t>
              </a:r>
            </a:p>
            <a:p>
              <a:pPr algn="ctr" defTabSz="642915">
                <a:defRPr/>
              </a:pPr>
              <a:r>
                <a:rPr lang="en-US" sz="800" i="1" kern="0" dirty="0">
                  <a:solidFill>
                    <a:srgbClr val="000000"/>
                  </a:solidFill>
                </a:rPr>
                <a:t>MIT</a:t>
              </a:r>
            </a:p>
          </p:txBody>
        </p:sp>
        <p:sp>
          <p:nvSpPr>
            <p:cNvPr id="487" name="AutoShape 78"/>
            <p:cNvSpPr>
              <a:spLocks noChangeArrowheads="1"/>
            </p:cNvSpPr>
            <p:nvPr/>
          </p:nvSpPr>
          <p:spPr bwMode="auto">
            <a:xfrm>
              <a:off x="10155034"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Electrical</a:t>
              </a:r>
              <a:endParaRPr lang="en-US" sz="800" i="1" kern="0" dirty="0">
                <a:solidFill>
                  <a:sysClr val="windowText" lastClr="000000"/>
                </a:solidFill>
              </a:endParaRPr>
            </a:p>
            <a:p>
              <a:pPr algn="ctr" defTabSz="642915">
                <a:defRPr/>
              </a:pPr>
              <a:r>
                <a:rPr lang="en-US" sz="800" i="1" kern="0" dirty="0" smtClean="0">
                  <a:solidFill>
                    <a:sysClr val="windowText" lastClr="000000"/>
                  </a:solidFill>
                </a:rPr>
                <a:t>BNL</a:t>
              </a:r>
              <a:endParaRPr lang="en-US" sz="800" i="1" kern="0" dirty="0">
                <a:solidFill>
                  <a:sysClr val="windowText" lastClr="000000"/>
                </a:solidFill>
              </a:endParaRPr>
            </a:p>
          </p:txBody>
        </p:sp>
        <p:sp>
          <p:nvSpPr>
            <p:cNvPr id="489" name="AutoShape 80"/>
            <p:cNvSpPr>
              <a:spLocks noChangeArrowheads="1"/>
            </p:cNvSpPr>
            <p:nvPr/>
          </p:nvSpPr>
          <p:spPr bwMode="auto">
            <a:xfrm>
              <a:off x="10155034" y="5400059"/>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Low Voltage</a:t>
              </a:r>
              <a:endParaRPr lang="en-US" sz="800" i="1" kern="0" dirty="0">
                <a:solidFill>
                  <a:sysClr val="windowText" lastClr="000000"/>
                </a:solidFill>
              </a:endParaRPr>
            </a:p>
            <a:p>
              <a:pPr algn="ctr" defTabSz="642915">
                <a:defRPr/>
              </a:pPr>
              <a:r>
                <a:rPr lang="en-US" sz="800" i="1" kern="0" dirty="0">
                  <a:solidFill>
                    <a:sysClr val="windowText" lastClr="000000"/>
                  </a:solidFill>
                </a:rPr>
                <a:t>UNM/NMSU</a:t>
              </a:r>
            </a:p>
          </p:txBody>
        </p:sp>
        <p:sp>
          <p:nvSpPr>
            <p:cNvPr id="490" name="Line 81"/>
            <p:cNvSpPr>
              <a:spLocks noChangeShapeType="1"/>
            </p:cNvSpPr>
            <p:nvPr/>
          </p:nvSpPr>
          <p:spPr bwMode="auto">
            <a:xfrm>
              <a:off x="8217194" y="4820501"/>
              <a:ext cx="15634" cy="41960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1" name="Line 82"/>
            <p:cNvSpPr>
              <a:spLocks noChangeShapeType="1"/>
            </p:cNvSpPr>
            <p:nvPr/>
          </p:nvSpPr>
          <p:spPr bwMode="auto">
            <a:xfrm>
              <a:off x="8217194"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2" name="Line 83"/>
            <p:cNvSpPr>
              <a:spLocks noChangeShapeType="1"/>
            </p:cNvSpPr>
            <p:nvPr/>
          </p:nvSpPr>
          <p:spPr bwMode="auto">
            <a:xfrm>
              <a:off x="8217194"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3" name="Line 84"/>
            <p:cNvSpPr>
              <a:spLocks noChangeShapeType="1"/>
            </p:cNvSpPr>
            <p:nvPr/>
          </p:nvSpPr>
          <p:spPr bwMode="auto">
            <a:xfrm>
              <a:off x="8217194" y="683226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4" name="AutoShape 85"/>
            <p:cNvSpPr>
              <a:spLocks noChangeArrowheads="1"/>
            </p:cNvSpPr>
            <p:nvPr/>
          </p:nvSpPr>
          <p:spPr bwMode="auto">
            <a:xfrm>
              <a:off x="8445175" y="6455057"/>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Alignment</a:t>
              </a:r>
            </a:p>
            <a:p>
              <a:pPr algn="ctr" defTabSz="642915">
                <a:defRPr/>
              </a:pPr>
              <a:r>
                <a:rPr lang="en-US" sz="800" i="1" kern="0" dirty="0" smtClean="0">
                  <a:solidFill>
                    <a:sysClr val="windowText" lastClr="000000"/>
                  </a:solidFill>
                </a:rPr>
                <a:t>BNL/UIC</a:t>
              </a:r>
              <a:endParaRPr lang="en-US" sz="800" i="1" kern="0" dirty="0">
                <a:solidFill>
                  <a:sysClr val="windowText" lastClr="000000"/>
                </a:solidFill>
              </a:endParaRPr>
            </a:p>
          </p:txBody>
        </p:sp>
        <p:sp>
          <p:nvSpPr>
            <p:cNvPr id="495" name="Line 86"/>
            <p:cNvSpPr>
              <a:spLocks noChangeShapeType="1"/>
            </p:cNvSpPr>
            <p:nvPr/>
          </p:nvSpPr>
          <p:spPr bwMode="auto">
            <a:xfrm>
              <a:off x="9927053" y="4820502"/>
              <a:ext cx="0" cy="100588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6" name="Line 87"/>
            <p:cNvSpPr>
              <a:spLocks noChangeShapeType="1"/>
            </p:cNvSpPr>
            <p:nvPr/>
          </p:nvSpPr>
          <p:spPr bwMode="auto">
            <a:xfrm>
              <a:off x="9927053"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7" name="Line 88"/>
            <p:cNvSpPr>
              <a:spLocks noChangeShapeType="1"/>
            </p:cNvSpPr>
            <p:nvPr/>
          </p:nvSpPr>
          <p:spPr bwMode="auto">
            <a:xfrm>
              <a:off x="9927053"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9" name="Line 59"/>
            <p:cNvSpPr>
              <a:spLocks noChangeShapeType="1"/>
            </p:cNvSpPr>
            <p:nvPr/>
          </p:nvSpPr>
          <p:spPr bwMode="auto">
            <a:xfrm>
              <a:off x="6641221" y="4820501"/>
              <a:ext cx="0" cy="301764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31" name="AutoShape 85"/>
            <p:cNvSpPr>
              <a:spLocks noChangeArrowheads="1"/>
            </p:cNvSpPr>
            <p:nvPr/>
          </p:nvSpPr>
          <p:spPr bwMode="auto">
            <a:xfrm>
              <a:off x="8463094" y="7487603"/>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Mechanical Stability</a:t>
              </a:r>
            </a:p>
            <a:p>
              <a:pPr algn="ctr" defTabSz="642915">
                <a:defRPr/>
              </a:pPr>
              <a:r>
                <a:rPr lang="en-US" sz="800" i="1" kern="0" dirty="0">
                  <a:solidFill>
                    <a:sysClr val="windowText" lastClr="000000"/>
                  </a:solidFill>
                </a:rPr>
                <a:t>BNL</a:t>
              </a:r>
            </a:p>
            <a:p>
              <a:pPr algn="ctr" defTabSz="642915">
                <a:defRPr/>
              </a:pPr>
              <a:endParaRPr lang="en-US" sz="800" i="1" kern="0" dirty="0">
                <a:solidFill>
                  <a:sysClr val="windowText" lastClr="000000"/>
                </a:solidFill>
              </a:endParaRPr>
            </a:p>
          </p:txBody>
        </p:sp>
        <p:sp>
          <p:nvSpPr>
            <p:cNvPr id="532" name="AutoShape 78"/>
            <p:cNvSpPr>
              <a:spLocks noChangeArrowheads="1"/>
            </p:cNvSpPr>
            <p:nvPr/>
          </p:nvSpPr>
          <p:spPr bwMode="auto">
            <a:xfrm>
              <a:off x="8445175" y="8600680"/>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Safety System</a:t>
              </a:r>
            </a:p>
            <a:p>
              <a:pPr algn="ctr" defTabSz="642915">
                <a:defRPr/>
              </a:pPr>
              <a:r>
                <a:rPr lang="en-US" sz="800" i="1" kern="0" dirty="0">
                  <a:solidFill>
                    <a:sysClr val="windowText" lastClr="000000"/>
                  </a:solidFill>
                </a:rPr>
                <a:t>BNL</a:t>
              </a:r>
            </a:p>
          </p:txBody>
        </p:sp>
        <p:sp>
          <p:nvSpPr>
            <p:cNvPr id="533" name="Line 84"/>
            <p:cNvSpPr>
              <a:spLocks noChangeShapeType="1"/>
            </p:cNvSpPr>
            <p:nvPr/>
          </p:nvSpPr>
          <p:spPr bwMode="auto">
            <a:xfrm>
              <a:off x="8232828" y="7941975"/>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34" name="Line 84"/>
            <p:cNvSpPr>
              <a:spLocks noChangeShapeType="1"/>
            </p:cNvSpPr>
            <p:nvPr/>
          </p:nvSpPr>
          <p:spPr bwMode="auto">
            <a:xfrm>
              <a:off x="8232828" y="9016510"/>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35" name="AutoShape 19"/>
            <p:cNvSpPr>
              <a:spLocks noChangeArrowheads="1"/>
            </p:cNvSpPr>
            <p:nvPr/>
          </p:nvSpPr>
          <p:spPr bwMode="auto">
            <a:xfrm>
              <a:off x="11749284" y="7443100"/>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B-jet tagging</a:t>
              </a:r>
              <a:endParaRPr lang="en-US" sz="800" i="1" kern="0" dirty="0">
                <a:solidFill>
                  <a:sysClr val="windowText" lastClr="000000"/>
                </a:solidFill>
              </a:endParaRPr>
            </a:p>
            <a:p>
              <a:pPr algn="ctr" defTabSz="642915">
                <a:defRPr/>
              </a:pPr>
              <a:r>
                <a:rPr lang="en-US" sz="800" i="1" kern="0" dirty="0" smtClean="0">
                  <a:solidFill>
                    <a:sysClr val="windowText" lastClr="000000"/>
                  </a:solidFill>
                </a:rPr>
                <a:t>LANL,</a:t>
              </a:r>
              <a:r>
                <a:rPr lang="en-US" sz="800" i="1" kern="0" dirty="0">
                  <a:solidFill>
                    <a:sysClr val="windowText" lastClr="000000"/>
                  </a:solidFill>
                </a:rPr>
                <a:t>NMSU</a:t>
              </a:r>
            </a:p>
          </p:txBody>
        </p:sp>
      </p:grpSp>
      <p:sp>
        <p:nvSpPr>
          <p:cNvPr id="94" name="AutoShape 48"/>
          <p:cNvSpPr>
            <a:spLocks noChangeArrowheads="1"/>
          </p:cNvSpPr>
          <p:nvPr/>
        </p:nvSpPr>
        <p:spPr bwMode="auto">
          <a:xfrm>
            <a:off x="2489303" y="4967086"/>
            <a:ext cx="881646" cy="618853"/>
          </a:xfrm>
          <a:prstGeom prst="flowChartAlternateProcess">
            <a:avLst/>
          </a:prstGeom>
          <a:solidFill>
            <a:srgbClr val="FFFFCC"/>
          </a:solidFill>
          <a:ln w="9525">
            <a:solidFill>
              <a:srgbClr val="000000"/>
            </a:solidFill>
            <a:miter lim="800000"/>
            <a:headEnd/>
            <a:tailEnd/>
          </a:ln>
        </p:spPr>
        <p:txBody>
          <a:bodyPr wrap="none" lIns="64291" tIns="32146" rIns="64291" bIns="32146" anchor="ctr"/>
          <a:lstStyle/>
          <a:p>
            <a:pPr algn="ctr" defTabSz="642915">
              <a:defRPr/>
            </a:pPr>
            <a:r>
              <a:rPr lang="en-US" sz="800" i="1" dirty="0">
                <a:solidFill>
                  <a:sysClr val="windowText" lastClr="000000"/>
                </a:solidFill>
              </a:rPr>
              <a:t>Stave</a:t>
            </a:r>
            <a:r>
              <a:rPr lang="en-US" sz="800" i="1" kern="0" dirty="0">
                <a:solidFill>
                  <a:sysClr val="windowText" lastClr="000000"/>
                </a:solidFill>
              </a:rPr>
              <a:t> QA</a:t>
            </a:r>
          </a:p>
          <a:p>
            <a:pPr algn="ctr" defTabSz="642915">
              <a:defRPr/>
            </a:pPr>
            <a:r>
              <a:rPr lang="en-US" sz="800" i="1" kern="0" dirty="0" smtClean="0">
                <a:solidFill>
                  <a:sysClr val="windowText" lastClr="000000"/>
                </a:solidFill>
              </a:rPr>
              <a:t>MIT/ISU</a:t>
            </a:r>
            <a:endParaRPr lang="en-US" sz="800" i="1" kern="0" dirty="0">
              <a:solidFill>
                <a:sysClr val="windowText" lastClr="000000"/>
              </a:solidFill>
            </a:endParaRPr>
          </a:p>
        </p:txBody>
      </p:sp>
      <p:sp>
        <p:nvSpPr>
          <p:cNvPr id="95" name="Line 52"/>
          <p:cNvSpPr>
            <a:spLocks noChangeShapeType="1"/>
          </p:cNvSpPr>
          <p:nvPr/>
        </p:nvSpPr>
        <p:spPr bwMode="auto">
          <a:xfrm>
            <a:off x="2339996" y="5240777"/>
            <a:ext cx="1602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lIns="64291" tIns="32146" rIns="64291" bIns="32146"/>
          <a:lstStyle/>
          <a:p>
            <a:pPr defTabSz="642915">
              <a:defRPr/>
            </a:pPr>
            <a:endParaRPr lang="en-US" sz="800" kern="0">
              <a:solidFill>
                <a:sysClr val="windowText" lastClr="000000"/>
              </a:solidFill>
            </a:endParaRPr>
          </a:p>
        </p:txBody>
      </p:sp>
      <p:sp>
        <p:nvSpPr>
          <p:cNvPr id="96" name="Line 52"/>
          <p:cNvSpPr>
            <a:spLocks noChangeShapeType="1"/>
          </p:cNvSpPr>
          <p:nvPr/>
        </p:nvSpPr>
        <p:spPr bwMode="auto">
          <a:xfrm>
            <a:off x="1213508" y="5240777"/>
            <a:ext cx="1602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lIns="64291" tIns="32146" rIns="64291" bIns="32146"/>
          <a:lstStyle/>
          <a:p>
            <a:pPr defTabSz="642915">
              <a:defRPr/>
            </a:pPr>
            <a:endParaRPr lang="en-US" sz="800" kern="0">
              <a:solidFill>
                <a:sysClr val="windowText" lastClr="000000"/>
              </a:solidFill>
            </a:endParaRPr>
          </a:p>
        </p:txBody>
      </p:sp>
      <p:sp>
        <p:nvSpPr>
          <p:cNvPr id="97" name="AutoShape 31"/>
          <p:cNvSpPr>
            <a:spLocks noChangeArrowheads="1"/>
          </p:cNvSpPr>
          <p:nvPr/>
        </p:nvSpPr>
        <p:spPr bwMode="auto">
          <a:xfrm>
            <a:off x="245112" y="4884665"/>
            <a:ext cx="881646" cy="618853"/>
          </a:xfrm>
          <a:prstGeom prst="flowChartAlternateProcess">
            <a:avLst/>
          </a:prstGeom>
          <a:solidFill>
            <a:srgbClr val="FFFFCC"/>
          </a:solidFill>
          <a:ln w="9525">
            <a:solidFill>
              <a:srgbClr val="000000"/>
            </a:solidFill>
            <a:miter lim="800000"/>
            <a:headEnd/>
            <a:tailEnd/>
          </a:ln>
        </p:spPr>
        <p:txBody>
          <a:bodyPr wrap="none" lIns="64291" tIns="32146" rIns="64291" bIns="32146" anchor="ctr"/>
          <a:lstStyle/>
          <a:p>
            <a:pPr algn="ctr" defTabSz="642915">
              <a:defRPr/>
            </a:pPr>
            <a:r>
              <a:rPr lang="en-US" sz="800" i="1" dirty="0">
                <a:solidFill>
                  <a:sysClr val="windowText" lastClr="000000"/>
                </a:solidFill>
              </a:rPr>
              <a:t>DCM Integration</a:t>
            </a:r>
          </a:p>
          <a:p>
            <a:pPr algn="ctr" defTabSz="642915">
              <a:defRPr/>
            </a:pPr>
            <a:r>
              <a:rPr lang="en-US" sz="800" i="1" kern="0" dirty="0">
                <a:solidFill>
                  <a:sysClr val="windowText" lastClr="000000"/>
                </a:solidFill>
              </a:rPr>
              <a:t>Colorado</a:t>
            </a:r>
          </a:p>
          <a:p>
            <a:pPr algn="ctr" defTabSz="642915">
              <a:defRPr/>
            </a:pPr>
            <a:endParaRPr lang="en-US" sz="800" i="1" kern="0" dirty="0">
              <a:solidFill>
                <a:sysClr val="windowText" lastClr="000000"/>
              </a:solidFill>
            </a:endParaRPr>
          </a:p>
        </p:txBody>
      </p:sp>
      <p:sp>
        <p:nvSpPr>
          <p:cNvPr id="98" name="Line 37"/>
          <p:cNvSpPr>
            <a:spLocks noChangeShapeType="1"/>
          </p:cNvSpPr>
          <p:nvPr/>
        </p:nvSpPr>
        <p:spPr bwMode="auto">
          <a:xfrm>
            <a:off x="82068" y="5172092"/>
            <a:ext cx="1602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lIns="64291" tIns="32146" rIns="64291" bIns="32146"/>
          <a:lstStyle/>
          <a:p>
            <a:pPr defTabSz="642915">
              <a:defRPr/>
            </a:pPr>
            <a:endParaRPr lang="en-US" sz="800" kern="0">
              <a:solidFill>
                <a:sysClr val="windowText" lastClr="000000"/>
              </a:solidFill>
            </a:endParaRPr>
          </a:p>
        </p:txBody>
      </p:sp>
      <p:sp>
        <p:nvSpPr>
          <p:cNvPr id="2" name="Slide Number Placeholder 1"/>
          <p:cNvSpPr>
            <a:spLocks noGrp="1"/>
          </p:cNvSpPr>
          <p:nvPr>
            <p:ph type="sldNum" sz="quarter" idx="2"/>
          </p:nvPr>
        </p:nvSpPr>
        <p:spPr/>
        <p:txBody>
          <a:bodyPr/>
          <a:lstStyle/>
          <a:p>
            <a:pPr lvl="0"/>
            <a:fld id="{86CB4B4D-7CA3-9044-876B-883B54F8677D}" type="slidenum">
              <a:rPr lang="uk-UA" smtClean="0"/>
              <a:t>17</a:t>
            </a:fld>
            <a:endParaRPr lang="uk-UA"/>
          </a:p>
        </p:txBody>
      </p:sp>
      <p:pic>
        <p:nvPicPr>
          <p:cNvPr id="100" name="Picture 99"/>
          <p:cNvPicPr>
            <a:picLocks noChangeAspect="1"/>
          </p:cNvPicPr>
          <p:nvPr/>
        </p:nvPicPr>
        <p:blipFill>
          <a:blip r:embed="rId2"/>
          <a:stretch>
            <a:fillRect/>
          </a:stretch>
        </p:blipFill>
        <p:spPr>
          <a:xfrm>
            <a:off x="8043333" y="0"/>
            <a:ext cx="1100667" cy="897913"/>
          </a:xfrm>
          <a:prstGeom prst="rect">
            <a:avLst/>
          </a:prstGeom>
        </p:spPr>
      </p:pic>
    </p:spTree>
    <p:extLst>
      <p:ext uri="{BB962C8B-B14F-4D97-AF65-F5344CB8AC3E}">
        <p14:creationId xmlns:p14="http://schemas.microsoft.com/office/powerpoint/2010/main" val="417021003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55"/>
            <a:ext cx="8229600" cy="1143000"/>
          </a:xfrm>
        </p:spPr>
        <p:txBody>
          <a:bodyPr>
            <a:normAutofit/>
          </a:bodyPr>
          <a:lstStyle/>
          <a:p>
            <a:r>
              <a:rPr lang="en-US" dirty="0" smtClean="0"/>
              <a:t>Risk Based Contingency</a:t>
            </a:r>
            <a:endParaRPr lang="en-US" dirty="0"/>
          </a:p>
        </p:txBody>
      </p:sp>
      <p:sp>
        <p:nvSpPr>
          <p:cNvPr id="4" name="Date Placeholder 3"/>
          <p:cNvSpPr>
            <a:spLocks noGrp="1"/>
          </p:cNvSpPr>
          <p:nvPr>
            <p:ph type="dt" sz="half" idx="10"/>
          </p:nvPr>
        </p:nvSpPr>
        <p:spPr/>
        <p:txBody>
          <a:bodyPr/>
          <a:lstStyle/>
          <a:p>
            <a:fld id="{7F76BB2E-5876-664C-A904-ACC93578664C}" type="datetime1">
              <a:rPr lang="en-US" smtClean="0"/>
              <a:t>8/30/16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18</a:t>
            </a:fld>
            <a:endParaRPr lang="en-US"/>
          </a:p>
        </p:txBody>
      </p:sp>
      <p:graphicFrame>
        <p:nvGraphicFramePr>
          <p:cNvPr id="7" name="Group 3"/>
          <p:cNvGraphicFramePr>
            <a:graphicFrameLocks noGrp="1"/>
          </p:cNvGraphicFramePr>
          <p:nvPr>
            <p:extLst>
              <p:ext uri="{D42A27DB-BD31-4B8C-83A1-F6EECF244321}">
                <p14:modId xmlns:p14="http://schemas.microsoft.com/office/powerpoint/2010/main" val="4102653229"/>
              </p:ext>
            </p:extLst>
          </p:nvPr>
        </p:nvGraphicFramePr>
        <p:xfrm>
          <a:off x="771525" y="1428750"/>
          <a:ext cx="7686675" cy="4727576"/>
        </p:xfrm>
        <a:graphic>
          <a:graphicData uri="http://schemas.openxmlformats.org/drawingml/2006/table">
            <a:tbl>
              <a:tblPr/>
              <a:tblGrid>
                <a:gridCol w="657225"/>
                <a:gridCol w="1831975"/>
                <a:gridCol w="1985963"/>
                <a:gridCol w="1543050"/>
                <a:gridCol w="1668462"/>
              </a:tblGrid>
              <a:tr h="381000">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1" i="0" u="none" strike="noStrike" cap="none" normalizeH="0" baseline="0">
                          <a:ln>
                            <a:noFill/>
                          </a:ln>
                          <a:solidFill>
                            <a:schemeClr val="tx1"/>
                          </a:solidFill>
                          <a:effectLst/>
                          <a:latin typeface="Arial" charset="0"/>
                          <a:ea typeface="MS Mincho" charset="0"/>
                          <a:cs typeface="Times New Roman" charset="0"/>
                        </a:rPr>
                        <a:t>Risk Factor</a:t>
                      </a:r>
                      <a:endParaRPr kumimoji="0" lang="en-US" altLang="ja-JP" sz="1800" b="0" i="0" u="none" strike="noStrike" cap="none" normalizeH="0" baseline="0">
                        <a:ln>
                          <a:noFill/>
                        </a:ln>
                        <a:solidFill>
                          <a:schemeClr val="tx1"/>
                        </a:solidFill>
                        <a:effectLst/>
                        <a:latin typeface="Arial" charset="0"/>
                        <a:ea typeface="MS Mincho" charset="0"/>
                        <a:cs typeface="Times New Roman"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1" i="0" u="none" strike="noStrike" cap="none" normalizeH="0" baseline="0">
                          <a:ln>
                            <a:noFill/>
                          </a:ln>
                          <a:solidFill>
                            <a:schemeClr val="tx1"/>
                          </a:solidFill>
                          <a:effectLst/>
                          <a:latin typeface="Arial" charset="0"/>
                          <a:ea typeface="MS Mincho" charset="0"/>
                          <a:cs typeface="Times New Roman" charset="0"/>
                        </a:rPr>
                        <a:t>Technical</a:t>
                      </a:r>
                      <a:endParaRPr kumimoji="0" lang="en-US" altLang="ja-JP" sz="1800" b="0" i="0" u="none" strike="noStrike" cap="none" normalizeH="0" baseline="0">
                        <a:ln>
                          <a:noFill/>
                        </a:ln>
                        <a:solidFill>
                          <a:schemeClr val="tx1"/>
                        </a:solidFill>
                        <a:effectLst/>
                        <a:latin typeface="Arial" charset="0"/>
                        <a:ea typeface="MS Mincho" charset="0"/>
                        <a:cs typeface="Times New Roman"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1" i="0" u="none" strike="noStrike" cap="none" normalizeH="0" baseline="0">
                          <a:ln>
                            <a:noFill/>
                          </a:ln>
                          <a:solidFill>
                            <a:schemeClr val="tx1"/>
                          </a:solidFill>
                          <a:effectLst/>
                          <a:latin typeface="Arial" charset="0"/>
                          <a:ea typeface="MS Mincho" charset="0"/>
                          <a:cs typeface="Times New Roman" charset="0"/>
                        </a:rPr>
                        <a:t>Cost</a:t>
                      </a:r>
                      <a:endParaRPr kumimoji="0" lang="en-US" altLang="ja-JP" sz="1800" b="0" i="0" u="none" strike="noStrike" cap="none" normalizeH="0" baseline="0">
                        <a:ln>
                          <a:noFill/>
                        </a:ln>
                        <a:solidFill>
                          <a:schemeClr val="tx1"/>
                        </a:solidFill>
                        <a:effectLst/>
                        <a:latin typeface="Arial" charset="0"/>
                        <a:ea typeface="MS Mincho" charset="0"/>
                        <a:cs typeface="Times New Roman"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1" i="0" u="none" strike="noStrike" cap="none" normalizeH="0" baseline="0">
                          <a:ln>
                            <a:noFill/>
                          </a:ln>
                          <a:solidFill>
                            <a:schemeClr val="tx1"/>
                          </a:solidFill>
                          <a:effectLst/>
                          <a:latin typeface="Arial" charset="0"/>
                          <a:ea typeface="MS Mincho" charset="0"/>
                          <a:cs typeface="Times New Roman" charset="0"/>
                        </a:rPr>
                        <a:t>Schedule</a:t>
                      </a:r>
                      <a:endParaRPr kumimoji="0" lang="en-US" altLang="ja-JP" sz="1800" b="0" i="0" u="none" strike="noStrike" cap="none" normalizeH="0" baseline="0">
                        <a:ln>
                          <a:noFill/>
                        </a:ln>
                        <a:solidFill>
                          <a:schemeClr val="tx1"/>
                        </a:solidFill>
                        <a:effectLst/>
                        <a:latin typeface="Arial" charset="0"/>
                        <a:ea typeface="MS Mincho" charset="0"/>
                        <a:cs typeface="Times New Roman"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1" i="0" u="none" strike="noStrike" cap="none" normalizeH="0" baseline="0">
                          <a:ln>
                            <a:noFill/>
                          </a:ln>
                          <a:solidFill>
                            <a:schemeClr val="tx1"/>
                          </a:solidFill>
                          <a:effectLst/>
                          <a:latin typeface="Arial" charset="0"/>
                          <a:ea typeface="MS Mincho" charset="0"/>
                          <a:cs typeface="Times New Roman" charset="0"/>
                        </a:rPr>
                        <a:t>Design</a:t>
                      </a:r>
                      <a:endParaRPr kumimoji="0" lang="en-US" altLang="ja-JP" sz="1800" b="0" i="0" u="none" strike="noStrike" cap="none" normalizeH="0" baseline="0">
                        <a:ln>
                          <a:noFill/>
                        </a:ln>
                        <a:solidFill>
                          <a:schemeClr val="tx1"/>
                        </a:solidFill>
                        <a:effectLst/>
                        <a:latin typeface="Arial" charset="0"/>
                        <a:ea typeface="MS Mincho" charset="0"/>
                        <a:cs typeface="Times New Roman"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1000">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Detail design </a:t>
                      </a:r>
                      <a:br>
                        <a:rPr kumimoji="0" lang="en-US" altLang="ja-JP" sz="900" b="0" i="0" u="none" strike="noStrike" cap="none" normalizeH="0" baseline="0">
                          <a:ln>
                            <a:noFill/>
                          </a:ln>
                          <a:solidFill>
                            <a:schemeClr val="tx1"/>
                          </a:solidFill>
                          <a:effectLst/>
                          <a:latin typeface="Arial" charset="0"/>
                          <a:ea typeface="MS Mincho" charset="0"/>
                          <a:cs typeface="Times New Roman" charset="0"/>
                        </a:rPr>
                      </a:br>
                      <a:r>
                        <a:rPr kumimoji="0" lang="en-US" altLang="ja-JP" sz="900" b="0" i="0" u="none" strike="noStrike" cap="none" normalizeH="0" baseline="0">
                          <a:ln>
                            <a:noFill/>
                          </a:ln>
                          <a:solidFill>
                            <a:schemeClr val="tx1"/>
                          </a:solidFill>
                          <a:effectLst/>
                          <a:latin typeface="Arial" charset="0"/>
                          <a:ea typeface="MS Mincho" charset="0"/>
                          <a:cs typeface="Times New Roman" charset="0"/>
                        </a:rPr>
                        <a:t>&gt; 50% done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1000">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Existing design and </a:t>
                      </a:r>
                      <a:br>
                        <a:rPr kumimoji="0" lang="en-US" altLang="ja-JP" sz="900" b="0" i="0" u="none" strike="noStrike" cap="none" normalizeH="0" baseline="0">
                          <a:ln>
                            <a:noFill/>
                          </a:ln>
                          <a:solidFill>
                            <a:schemeClr val="tx1"/>
                          </a:solidFill>
                          <a:effectLst/>
                          <a:latin typeface="Arial" charset="0"/>
                          <a:ea typeface="MS Mincho" charset="0"/>
                          <a:cs typeface="Times New Roman" charset="0"/>
                        </a:rPr>
                      </a:br>
                      <a:r>
                        <a:rPr kumimoji="0" lang="en-US" altLang="ja-JP" sz="900" b="0" i="0" u="none" strike="noStrike" cap="none" normalizeH="0" baseline="0">
                          <a:ln>
                            <a:noFill/>
                          </a:ln>
                          <a:solidFill>
                            <a:schemeClr val="tx1"/>
                          </a:solidFill>
                          <a:effectLst/>
                          <a:latin typeface="Arial" charset="0"/>
                          <a:ea typeface="MS Mincho" charset="0"/>
                          <a:cs typeface="Times New Roman" charset="0"/>
                        </a:rPr>
                        <a:t>off-the-shelf H/W</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Off-the-shelf or catalog item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1000">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Minor modifications to an existing design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Vendor quote from</a:t>
                      </a:r>
                      <a:r>
                        <a:rPr kumimoji="0" lang="en-US" altLang="ja-JP" sz="900" b="0" i="0" u="none" strike="noStrike" cap="none" normalizeH="0" baseline="0">
                          <a:ln>
                            <a:noFill/>
                          </a:ln>
                          <a:solidFill>
                            <a:schemeClr val="tx1"/>
                          </a:solidFill>
                          <a:effectLst/>
                          <a:latin typeface="Times New Roman"/>
                          <a:ea typeface="MS Mincho" charset="0"/>
                          <a:cs typeface="Times New Roman" charset="0"/>
                        </a:rPr>
                        <a:t> </a:t>
                      </a:r>
                      <a:r>
                        <a:rPr kumimoji="0" lang="en-US" altLang="ja-JP" sz="900" b="0" i="0" u="none" strike="noStrike" cap="none" normalizeH="0" baseline="0">
                          <a:ln>
                            <a:noFill/>
                          </a:ln>
                          <a:solidFill>
                            <a:schemeClr val="tx1"/>
                          </a:solidFill>
                          <a:effectLst/>
                          <a:latin typeface="Arial" charset="0"/>
                          <a:ea typeface="MS Mincho" charset="0"/>
                          <a:cs typeface="Times New Roman" charset="0"/>
                        </a:rPr>
                        <a:t> established drawings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 schedule impact on any other item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1000">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Extensive modifications to an existing design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Vendor quote with some design sketches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4988">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New design; </a:t>
                      </a:r>
                      <a:br>
                        <a:rPr kumimoji="0" lang="en-US" altLang="ja-JP" sz="900" b="0" i="0" u="none" strike="noStrike" cap="none" normalizeH="0" baseline="0">
                          <a:ln>
                            <a:noFill/>
                          </a:ln>
                          <a:solidFill>
                            <a:schemeClr val="tx1"/>
                          </a:solidFill>
                          <a:effectLst/>
                          <a:latin typeface="Arial" charset="0"/>
                          <a:ea typeface="MS Mincho" charset="0"/>
                          <a:cs typeface="Times New Roman" charset="0"/>
                        </a:rPr>
                      </a:br>
                      <a:r>
                        <a:rPr kumimoji="0" lang="en-US" altLang="ja-JP" sz="900" b="0" i="0" u="none" strike="noStrike" cap="none" normalizeH="0" baseline="0">
                          <a:ln>
                            <a:noFill/>
                          </a:ln>
                          <a:solidFill>
                            <a:schemeClr val="tx1"/>
                          </a:solidFill>
                          <a:effectLst/>
                          <a:latin typeface="Arial" charset="0"/>
                          <a:ea typeface="MS Mincho" charset="0"/>
                          <a:cs typeface="Times New Roman" charset="0"/>
                        </a:rPr>
                        <a:t>nothing exotic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In-house estimate based on previous similar experience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Delays completion of non-critical subsystem item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Preliminary design &gt;50% done; some analysis done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3400">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New design; different from established designs or existing technology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In-house estimate for item with minimal experience but related to existing capabilities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New design; requires some R&amp;D but does not advance the </a:t>
                      </a:r>
                      <a:br>
                        <a:rPr kumimoji="0" lang="en-US" altLang="ja-JP" sz="900" b="0" i="0" u="none" strike="noStrike" cap="none" normalizeH="0" baseline="0">
                          <a:ln>
                            <a:noFill/>
                          </a:ln>
                          <a:solidFill>
                            <a:schemeClr val="tx1"/>
                          </a:solidFill>
                          <a:effectLst/>
                          <a:latin typeface="Arial" charset="0"/>
                          <a:ea typeface="MS Mincho" charset="0"/>
                          <a:cs typeface="Times New Roman" charset="0"/>
                        </a:rPr>
                      </a:br>
                      <a:r>
                        <a:rPr kumimoji="0" lang="en-US" altLang="ja-JP" sz="900" b="0" i="0" u="none" strike="noStrike" cap="none" normalizeH="0" baseline="0">
                          <a:ln>
                            <a:noFill/>
                          </a:ln>
                          <a:solidFill>
                            <a:schemeClr val="tx1"/>
                          </a:solidFill>
                          <a:effectLst/>
                          <a:latin typeface="Arial" charset="0"/>
                          <a:ea typeface="MS Mincho" charset="0"/>
                          <a:cs typeface="Times New Roman" charset="0"/>
                        </a:rPr>
                        <a:t>state-of-the-art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In-house estimate for item with minimal experience and minimal in-house capability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Delays completion of critical path subsystem item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Conceptual design phase; some drawings; many sketches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4988">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10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New design of new technology; advances state-of-the-art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Top-down estimate from analogous programs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3400">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15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New design; well beyond current </a:t>
                      </a:r>
                      <a:br>
                        <a:rPr kumimoji="0" lang="en-US" altLang="ja-JP" sz="900" b="0" i="0" u="none" strike="noStrike" cap="none" normalizeH="0" baseline="0">
                          <a:ln>
                            <a:noFill/>
                          </a:ln>
                          <a:solidFill>
                            <a:schemeClr val="tx1"/>
                          </a:solidFill>
                          <a:effectLst/>
                          <a:latin typeface="Arial" charset="0"/>
                          <a:ea typeface="MS Mincho" charset="0"/>
                          <a:cs typeface="Times New Roman" charset="0"/>
                        </a:rPr>
                      </a:br>
                      <a:r>
                        <a:rPr kumimoji="0" lang="en-US" altLang="ja-JP" sz="900" b="0" i="0" u="none" strike="noStrike" cap="none" normalizeH="0" baseline="0">
                          <a:ln>
                            <a:noFill/>
                          </a:ln>
                          <a:solidFill>
                            <a:schemeClr val="tx1"/>
                          </a:solidFill>
                          <a:effectLst/>
                          <a:latin typeface="Arial" charset="0"/>
                          <a:ea typeface="MS Mincho" charset="0"/>
                          <a:cs typeface="Times New Roman" charset="0"/>
                        </a:rPr>
                        <a:t>state-of-the-art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Engineering judgment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dirty="0">
                          <a:ln>
                            <a:noFill/>
                          </a:ln>
                          <a:solidFill>
                            <a:schemeClr val="tx1"/>
                          </a:solidFill>
                          <a:effectLst/>
                          <a:latin typeface="Arial" charset="0"/>
                          <a:ea typeface="MS Mincho" charset="0"/>
                          <a:cs typeface="Times New Roman" charset="0"/>
                        </a:rPr>
                        <a:t>Concept only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10" name="Picture 9"/>
          <p:cNvPicPr>
            <a:picLocks noChangeAspect="1"/>
          </p:cNvPicPr>
          <p:nvPr/>
        </p:nvPicPr>
        <p:blipFill>
          <a:blip r:embed="rId3"/>
          <a:stretch>
            <a:fillRect/>
          </a:stretch>
        </p:blipFill>
        <p:spPr>
          <a:xfrm>
            <a:off x="8032750" y="0"/>
            <a:ext cx="1111250" cy="906546"/>
          </a:xfrm>
          <a:prstGeom prst="rect">
            <a:avLst/>
          </a:prstGeom>
        </p:spPr>
      </p:pic>
    </p:spTree>
    <p:extLst>
      <p:ext uri="{BB962C8B-B14F-4D97-AF65-F5344CB8AC3E}">
        <p14:creationId xmlns:p14="http://schemas.microsoft.com/office/powerpoint/2010/main" val="187164093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305"/>
            <a:ext cx="8229600" cy="1143000"/>
          </a:xfrm>
        </p:spPr>
        <p:txBody>
          <a:bodyPr>
            <a:normAutofit/>
          </a:bodyPr>
          <a:lstStyle/>
          <a:p>
            <a:r>
              <a:rPr lang="en-US" dirty="0" smtClean="0"/>
              <a:t>Risk Management </a:t>
            </a:r>
            <a:endParaRPr lang="en-US" sz="3100" dirty="0">
              <a:solidFill>
                <a:schemeClr val="tx1"/>
              </a:solidFill>
            </a:endParaRPr>
          </a:p>
        </p:txBody>
      </p:sp>
      <p:sp>
        <p:nvSpPr>
          <p:cNvPr id="3" name="Content Placeholder 2"/>
          <p:cNvSpPr>
            <a:spLocks noGrp="1"/>
          </p:cNvSpPr>
          <p:nvPr>
            <p:ph idx="1"/>
          </p:nvPr>
        </p:nvSpPr>
        <p:spPr/>
        <p:txBody>
          <a:bodyPr>
            <a:normAutofit fontScale="85000" lnSpcReduction="20000"/>
          </a:bodyPr>
          <a:lstStyle/>
          <a:p>
            <a:r>
              <a:rPr lang="en-US" dirty="0" smtClean="0"/>
              <a:t>Readout electronics R&amp;D to meet CD1 (11/2017)</a:t>
            </a:r>
          </a:p>
          <a:p>
            <a:pPr lvl="1"/>
            <a:r>
              <a:rPr lang="en-US" dirty="0" smtClean="0"/>
              <a:t>Early procurements of staves and RDO/CRU</a:t>
            </a:r>
          </a:p>
          <a:p>
            <a:pPr lvl="1"/>
            <a:r>
              <a:rPr lang="en-US" dirty="0" smtClean="0"/>
              <a:t>Joint effort with LBNL/ALICE</a:t>
            </a:r>
          </a:p>
          <a:p>
            <a:pPr lvl="1"/>
            <a:endParaRPr lang="en-US" dirty="0" smtClean="0"/>
          </a:p>
          <a:p>
            <a:r>
              <a:rPr lang="en-US" dirty="0" smtClean="0"/>
              <a:t>Mechanical &amp; cooling R&amp;D to meet CD2/CD3 (8/2018)</a:t>
            </a:r>
          </a:p>
          <a:p>
            <a:pPr lvl="1"/>
            <a:r>
              <a:rPr lang="en-US" dirty="0" smtClean="0"/>
              <a:t>Early R&amp;D support at BNL</a:t>
            </a:r>
          </a:p>
          <a:p>
            <a:pPr lvl="2"/>
            <a:r>
              <a:rPr lang="en-US" dirty="0" err="1" smtClean="0"/>
              <a:t>sPHENIX</a:t>
            </a:r>
            <a:r>
              <a:rPr lang="en-US" dirty="0" smtClean="0"/>
              <a:t> mechanical integration </a:t>
            </a:r>
          </a:p>
          <a:p>
            <a:pPr lvl="1"/>
            <a:r>
              <a:rPr lang="en-US" dirty="0" smtClean="0"/>
              <a:t>Early joint R&amp;D with BNL/LBNL/MIT </a:t>
            </a:r>
          </a:p>
          <a:p>
            <a:pPr marL="0" indent="0">
              <a:buNone/>
            </a:pPr>
            <a:endParaRPr lang="en-US" dirty="0"/>
          </a:p>
          <a:p>
            <a:r>
              <a:rPr lang="en-US" dirty="0" smtClean="0"/>
              <a:t>Production </a:t>
            </a:r>
          </a:p>
          <a:p>
            <a:pPr lvl="1"/>
            <a:r>
              <a:rPr lang="en-US" dirty="0" smtClean="0"/>
              <a:t>Partial delivery and more parallel efforts </a:t>
            </a:r>
          </a:p>
          <a:p>
            <a:pPr marL="457200" lvl="1" indent="0">
              <a:buNone/>
            </a:pPr>
            <a:r>
              <a:rPr lang="en-US" dirty="0" smtClean="0"/>
              <a:t> </a:t>
            </a:r>
            <a:endParaRPr lang="en-US" dirty="0"/>
          </a:p>
        </p:txBody>
      </p:sp>
      <p:sp>
        <p:nvSpPr>
          <p:cNvPr id="4" name="Date Placeholder 3"/>
          <p:cNvSpPr>
            <a:spLocks noGrp="1"/>
          </p:cNvSpPr>
          <p:nvPr>
            <p:ph type="dt" sz="half" idx="10"/>
          </p:nvPr>
        </p:nvSpPr>
        <p:spPr/>
        <p:txBody>
          <a:bodyPr/>
          <a:lstStyle/>
          <a:p>
            <a:fld id="{F292C0DD-3ADA-9643-A6AA-BBDAA79F9D3E}" type="datetime1">
              <a:rPr lang="en-US" smtClean="0"/>
              <a:t>8/30/16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19</a:t>
            </a:fld>
            <a:endParaRPr lang="en-US"/>
          </a:p>
        </p:txBody>
      </p:sp>
      <p:pic>
        <p:nvPicPr>
          <p:cNvPr id="7" name="Picture 6"/>
          <p:cNvPicPr>
            <a:picLocks noChangeAspect="1"/>
          </p:cNvPicPr>
          <p:nvPr/>
        </p:nvPicPr>
        <p:blipFill>
          <a:blip r:embed="rId2"/>
          <a:stretch>
            <a:fillRect/>
          </a:stretch>
        </p:blipFill>
        <p:spPr>
          <a:xfrm>
            <a:off x="8032750" y="-10583"/>
            <a:ext cx="1111250" cy="906546"/>
          </a:xfrm>
          <a:prstGeom prst="rect">
            <a:avLst/>
          </a:prstGeom>
        </p:spPr>
      </p:pic>
    </p:spTree>
    <p:extLst>
      <p:ext uri="{BB962C8B-B14F-4D97-AF65-F5344CB8AC3E}">
        <p14:creationId xmlns:p14="http://schemas.microsoft.com/office/powerpoint/2010/main" val="297090180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166"/>
            <a:ext cx="8229600" cy="1143000"/>
          </a:xfrm>
        </p:spPr>
        <p:txBody>
          <a:bodyPr/>
          <a:lstStyle/>
          <a:p>
            <a:r>
              <a:rPr lang="en-US" dirty="0" smtClean="0"/>
              <a:t>Outline</a:t>
            </a:r>
            <a:endParaRPr lang="en-US" dirty="0"/>
          </a:p>
        </p:txBody>
      </p:sp>
      <p:sp>
        <p:nvSpPr>
          <p:cNvPr id="8" name="Content Placeholder 7"/>
          <p:cNvSpPr>
            <a:spLocks noGrp="1"/>
          </p:cNvSpPr>
          <p:nvPr>
            <p:ph idx="1"/>
          </p:nvPr>
        </p:nvSpPr>
        <p:spPr>
          <a:xfrm>
            <a:off x="457200" y="1314185"/>
            <a:ext cx="8229600" cy="4525963"/>
          </a:xfrm>
        </p:spPr>
        <p:txBody>
          <a:bodyPr>
            <a:normAutofit fontScale="77500" lnSpcReduction="20000"/>
          </a:bodyPr>
          <a:lstStyle/>
          <a:p>
            <a:r>
              <a:rPr lang="en-US" dirty="0" smtClean="0"/>
              <a:t>Scope of Project</a:t>
            </a:r>
          </a:p>
          <a:p>
            <a:pPr lvl="1"/>
            <a:r>
              <a:rPr lang="en-US" dirty="0" smtClean="0"/>
              <a:t>MAPS inner tracker</a:t>
            </a:r>
          </a:p>
          <a:p>
            <a:pPr lvl="1"/>
            <a:r>
              <a:rPr lang="en-US" dirty="0" smtClean="0"/>
              <a:t>Cost and Schedule Basis</a:t>
            </a:r>
          </a:p>
          <a:p>
            <a:r>
              <a:rPr lang="en-US" dirty="0" smtClean="0"/>
              <a:t>Cost</a:t>
            </a:r>
          </a:p>
          <a:p>
            <a:pPr lvl="1"/>
            <a:r>
              <a:rPr lang="en-US" dirty="0" smtClean="0"/>
              <a:t>R&amp;D</a:t>
            </a:r>
          </a:p>
          <a:p>
            <a:pPr lvl="1"/>
            <a:r>
              <a:rPr lang="en-US" dirty="0" smtClean="0"/>
              <a:t>Production </a:t>
            </a:r>
          </a:p>
          <a:p>
            <a:r>
              <a:rPr lang="en-US" dirty="0" smtClean="0"/>
              <a:t>Schedule</a:t>
            </a:r>
          </a:p>
          <a:p>
            <a:pPr lvl="1"/>
            <a:r>
              <a:rPr lang="en-US" dirty="0" smtClean="0"/>
              <a:t>R&amp;D</a:t>
            </a:r>
          </a:p>
          <a:p>
            <a:pPr lvl="1"/>
            <a:r>
              <a:rPr lang="en-US" dirty="0" smtClean="0"/>
              <a:t>Production </a:t>
            </a:r>
          </a:p>
          <a:p>
            <a:r>
              <a:rPr lang="en-US" dirty="0" smtClean="0"/>
              <a:t>Resources</a:t>
            </a:r>
          </a:p>
          <a:p>
            <a:endParaRPr lang="en-US" dirty="0" smtClean="0"/>
          </a:p>
          <a:p>
            <a:r>
              <a:rPr lang="en-US" dirty="0" smtClean="0"/>
              <a:t>Risk and project management</a:t>
            </a:r>
          </a:p>
        </p:txBody>
      </p:sp>
      <p:sp>
        <p:nvSpPr>
          <p:cNvPr id="4" name="Date Placeholder 3"/>
          <p:cNvSpPr>
            <a:spLocks noGrp="1"/>
          </p:cNvSpPr>
          <p:nvPr>
            <p:ph type="dt" sz="half" idx="10"/>
          </p:nvPr>
        </p:nvSpPr>
        <p:spPr/>
        <p:txBody>
          <a:bodyPr/>
          <a:lstStyle/>
          <a:p>
            <a:fld id="{6B5117A7-9873-0945-8031-669C9A8DF3B0}" type="datetime1">
              <a:rPr lang="en-US" smtClean="0"/>
              <a:t>8/30/16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2</a:t>
            </a:fld>
            <a:endParaRPr lang="en-US"/>
          </a:p>
        </p:txBody>
      </p:sp>
      <p:pic>
        <p:nvPicPr>
          <p:cNvPr id="3" name="Picture 2"/>
          <p:cNvPicPr>
            <a:picLocks noChangeAspect="1"/>
          </p:cNvPicPr>
          <p:nvPr/>
        </p:nvPicPr>
        <p:blipFill>
          <a:blip r:embed="rId2"/>
          <a:stretch>
            <a:fillRect/>
          </a:stretch>
        </p:blipFill>
        <p:spPr>
          <a:xfrm>
            <a:off x="4307416" y="1314185"/>
            <a:ext cx="4658783" cy="3800586"/>
          </a:xfrm>
          <a:prstGeom prst="rect">
            <a:avLst/>
          </a:prstGeom>
        </p:spPr>
      </p:pic>
    </p:spTree>
    <p:extLst>
      <p:ext uri="{BB962C8B-B14F-4D97-AF65-F5344CB8AC3E}">
        <p14:creationId xmlns:p14="http://schemas.microsoft.com/office/powerpoint/2010/main" val="37891525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94"/>
            <a:ext cx="8229600" cy="971731"/>
          </a:xfrm>
        </p:spPr>
        <p:txBody>
          <a:bodyPr/>
          <a:lstStyle/>
          <a:p>
            <a:r>
              <a:rPr lang="en-US" dirty="0" smtClean="0"/>
              <a:t>Open Issues</a:t>
            </a:r>
            <a:endParaRPr lang="en-US" dirty="0"/>
          </a:p>
        </p:txBody>
      </p:sp>
      <p:sp>
        <p:nvSpPr>
          <p:cNvPr id="3" name="Content Placeholder 2"/>
          <p:cNvSpPr>
            <a:spLocks noGrp="1"/>
          </p:cNvSpPr>
          <p:nvPr>
            <p:ph idx="1"/>
          </p:nvPr>
        </p:nvSpPr>
        <p:spPr>
          <a:xfrm>
            <a:off x="457200" y="1088628"/>
            <a:ext cx="8229600" cy="5123789"/>
          </a:xfrm>
        </p:spPr>
        <p:txBody>
          <a:bodyPr>
            <a:normAutofit fontScale="55000" lnSpcReduction="20000"/>
          </a:bodyPr>
          <a:lstStyle/>
          <a:p>
            <a:r>
              <a:rPr lang="en-US" dirty="0" err="1" smtClean="0"/>
              <a:t>MoU</a:t>
            </a:r>
            <a:r>
              <a:rPr lang="en-US" dirty="0" smtClean="0"/>
              <a:t> with ALICE/CERN: by ~12/2016</a:t>
            </a:r>
          </a:p>
          <a:p>
            <a:pPr lvl="1"/>
            <a:r>
              <a:rPr lang="en-US" dirty="0" smtClean="0"/>
              <a:t>Prototype and final stave production and delivery</a:t>
            </a:r>
          </a:p>
          <a:p>
            <a:pPr lvl="1"/>
            <a:r>
              <a:rPr lang="en-US" dirty="0" smtClean="0"/>
              <a:t>Obtain ALICE readout test stand and electronics for early R&amp;D</a:t>
            </a:r>
          </a:p>
          <a:p>
            <a:pPr lvl="1"/>
            <a:r>
              <a:rPr lang="en-US" dirty="0" smtClean="0"/>
              <a:t>Obtain design files, electronics and mechanics </a:t>
            </a:r>
          </a:p>
          <a:p>
            <a:pPr lvl="1"/>
            <a:r>
              <a:rPr lang="en-US" dirty="0"/>
              <a:t>T</a:t>
            </a:r>
            <a:r>
              <a:rPr lang="en-US" dirty="0" smtClean="0"/>
              <a:t>raining </a:t>
            </a:r>
            <a:r>
              <a:rPr lang="en-US" dirty="0" err="1" smtClean="0"/>
              <a:t>sPHENIX</a:t>
            </a:r>
            <a:r>
              <a:rPr lang="en-US" dirty="0" smtClean="0"/>
              <a:t> personnel, available manpower</a:t>
            </a:r>
          </a:p>
          <a:p>
            <a:pPr lvl="1"/>
            <a:r>
              <a:rPr lang="en-US" dirty="0" smtClean="0"/>
              <a:t>R&amp;D collaboration and schedule</a:t>
            </a:r>
          </a:p>
          <a:p>
            <a:pPr lvl="1"/>
            <a:r>
              <a:rPr lang="en-US" dirty="0" smtClean="0"/>
              <a:t>Availability of CERN facilities after ITS/IB production</a:t>
            </a:r>
          </a:p>
          <a:p>
            <a:pPr marL="457200" lvl="1" indent="0">
              <a:buNone/>
            </a:pPr>
            <a:r>
              <a:rPr lang="en-US" dirty="0" smtClean="0"/>
              <a:t> </a:t>
            </a:r>
          </a:p>
          <a:p>
            <a:r>
              <a:rPr lang="en-US" dirty="0" smtClean="0"/>
              <a:t>Schedule/funding gap of stave productions</a:t>
            </a:r>
          </a:p>
          <a:p>
            <a:pPr lvl="1"/>
            <a:r>
              <a:rPr lang="en-US" dirty="0" smtClean="0"/>
              <a:t>ITS/IB production: ~1/2017-1/2018 </a:t>
            </a:r>
          </a:p>
          <a:p>
            <a:pPr lvl="1"/>
            <a:r>
              <a:rPr lang="en-US" dirty="0" err="1" smtClean="0"/>
              <a:t>sPHENIX</a:t>
            </a:r>
            <a:r>
              <a:rPr lang="en-US" dirty="0" smtClean="0"/>
              <a:t> CD-3b: 8/2018 </a:t>
            </a:r>
          </a:p>
          <a:p>
            <a:pPr lvl="1"/>
            <a:r>
              <a:rPr lang="en-US" dirty="0" smtClean="0"/>
              <a:t> Risk Mitigation: </a:t>
            </a:r>
          </a:p>
          <a:p>
            <a:pPr marL="1371600" lvl="2" indent="-457200">
              <a:buFont typeface="+mj-lt"/>
              <a:buAutoNum type="arabicPeriod"/>
            </a:pPr>
            <a:r>
              <a:rPr lang="en-US" dirty="0" smtClean="0"/>
              <a:t>Early procurement of MAPS &amp; staves at CD1/CD-3a</a:t>
            </a:r>
          </a:p>
          <a:p>
            <a:pPr marL="1371600" lvl="2" indent="-457200">
              <a:buFont typeface="+mj-lt"/>
              <a:buAutoNum type="arabicPeriod"/>
            </a:pPr>
            <a:r>
              <a:rPr lang="en-US" dirty="0"/>
              <a:t>E</a:t>
            </a:r>
            <a:r>
              <a:rPr lang="en-US" dirty="0" smtClean="0"/>
              <a:t>arly training through LDRD effort, maintain activity at low level</a:t>
            </a:r>
          </a:p>
          <a:p>
            <a:pPr marL="1371600" lvl="2" indent="-457200">
              <a:buFont typeface="+mj-lt"/>
              <a:buAutoNum type="arabicPeriod"/>
            </a:pPr>
            <a:r>
              <a:rPr lang="en-US" dirty="0" smtClean="0"/>
              <a:t>Possible mortgage for </a:t>
            </a:r>
            <a:r>
              <a:rPr lang="en-US" dirty="0" err="1" smtClean="0"/>
              <a:t>sPHENIX</a:t>
            </a:r>
            <a:r>
              <a:rPr lang="en-US" dirty="0" smtClean="0"/>
              <a:t> production from ALICE/CERN, </a:t>
            </a:r>
            <a:r>
              <a:rPr lang="en-US" dirty="0" err="1" smtClean="0"/>
              <a:t>MoU</a:t>
            </a:r>
            <a:endParaRPr lang="en-US" dirty="0" smtClean="0"/>
          </a:p>
          <a:p>
            <a:pPr marL="1371600" lvl="2" indent="-457200">
              <a:buFont typeface="+mj-lt"/>
              <a:buAutoNum type="arabicPeriod"/>
            </a:pPr>
            <a:r>
              <a:rPr lang="en-US" dirty="0" smtClean="0"/>
              <a:t>Seek external foreign funding</a:t>
            </a:r>
          </a:p>
          <a:p>
            <a:pPr marL="914400" lvl="2" indent="0">
              <a:buNone/>
            </a:pPr>
            <a:r>
              <a:rPr lang="en-US" dirty="0" smtClean="0"/>
              <a:t> </a:t>
            </a:r>
          </a:p>
          <a:p>
            <a:r>
              <a:rPr lang="en-US" dirty="0" smtClean="0"/>
              <a:t> </a:t>
            </a:r>
            <a:r>
              <a:rPr lang="en-US" dirty="0" err="1" smtClean="0"/>
              <a:t>sPHENIX</a:t>
            </a:r>
            <a:r>
              <a:rPr lang="en-US" dirty="0" smtClean="0"/>
              <a:t> readout R&amp;D</a:t>
            </a:r>
          </a:p>
          <a:p>
            <a:pPr lvl="1"/>
            <a:r>
              <a:rPr lang="en-US" dirty="0" smtClean="0"/>
              <a:t>Possible delay due to unavailability of key elements like staves and readout for R&amp;D</a:t>
            </a:r>
          </a:p>
          <a:p>
            <a:pPr lvl="1"/>
            <a:r>
              <a:rPr lang="en-US" dirty="0" smtClean="0"/>
              <a:t>Risk mitigation: </a:t>
            </a:r>
          </a:p>
          <a:p>
            <a:pPr lvl="2"/>
            <a:r>
              <a:rPr lang="en-US" dirty="0"/>
              <a:t>E</a:t>
            </a:r>
            <a:r>
              <a:rPr lang="en-US" dirty="0" smtClean="0"/>
              <a:t>arly joint R&amp;D with ALICE as associate members</a:t>
            </a:r>
          </a:p>
          <a:p>
            <a:pPr lvl="2"/>
            <a:r>
              <a:rPr lang="en-US" dirty="0" smtClean="0"/>
              <a:t>Start with prototype RDO and CRU  </a:t>
            </a:r>
          </a:p>
          <a:p>
            <a:pPr lvl="1"/>
            <a:endParaRPr lang="en-US" dirty="0"/>
          </a:p>
        </p:txBody>
      </p:sp>
      <p:sp>
        <p:nvSpPr>
          <p:cNvPr id="4" name="Date Placeholder 3"/>
          <p:cNvSpPr>
            <a:spLocks noGrp="1"/>
          </p:cNvSpPr>
          <p:nvPr>
            <p:ph type="dt" sz="half" idx="10"/>
          </p:nvPr>
        </p:nvSpPr>
        <p:spPr/>
        <p:txBody>
          <a:bodyPr/>
          <a:lstStyle/>
          <a:p>
            <a:fld id="{E5299AB7-B27C-B54C-89A0-726C555850CA}" type="datetime1">
              <a:rPr lang="en-US" smtClean="0"/>
              <a:t>8/30/16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20</a:t>
            </a:fld>
            <a:endParaRPr lang="en-US"/>
          </a:p>
        </p:txBody>
      </p:sp>
      <p:pic>
        <p:nvPicPr>
          <p:cNvPr id="7" name="Picture 6"/>
          <p:cNvPicPr>
            <a:picLocks noChangeAspect="1"/>
          </p:cNvPicPr>
          <p:nvPr/>
        </p:nvPicPr>
        <p:blipFill>
          <a:blip r:embed="rId2"/>
          <a:stretch>
            <a:fillRect/>
          </a:stretch>
        </p:blipFill>
        <p:spPr>
          <a:xfrm>
            <a:off x="8032750" y="0"/>
            <a:ext cx="1111250" cy="906546"/>
          </a:xfrm>
          <a:prstGeom prst="rect">
            <a:avLst/>
          </a:prstGeom>
        </p:spPr>
      </p:pic>
    </p:spTree>
    <p:extLst>
      <p:ext uri="{BB962C8B-B14F-4D97-AF65-F5344CB8AC3E}">
        <p14:creationId xmlns:p14="http://schemas.microsoft.com/office/powerpoint/2010/main" val="275454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a:t>
            </a:r>
            <a:r>
              <a:rPr lang="en-US" dirty="0"/>
              <a:t>Registry </a:t>
            </a:r>
          </a:p>
        </p:txBody>
      </p:sp>
      <p:sp>
        <p:nvSpPr>
          <p:cNvPr id="8" name="Content Placeholder 7"/>
          <p:cNvSpPr>
            <a:spLocks noGrp="1"/>
          </p:cNvSpPr>
          <p:nvPr>
            <p:ph idx="1"/>
          </p:nvPr>
        </p:nvSpPr>
        <p:spPr>
          <a:xfrm>
            <a:off x="457200" y="1600201"/>
            <a:ext cx="8229600" cy="3871382"/>
          </a:xfrm>
        </p:spPr>
        <p:txBody>
          <a:bodyPr>
            <a:normAutofit lnSpcReduction="10000"/>
          </a:bodyPr>
          <a:lstStyle/>
          <a:p>
            <a:pPr marL="285750" indent="-285750">
              <a:buFontTx/>
              <a:buChar char="-"/>
            </a:pPr>
            <a:r>
              <a:rPr lang="en-US" dirty="0"/>
              <a:t>Availability of Stave and Readout Electronics from </a:t>
            </a:r>
            <a:r>
              <a:rPr lang="en-US" dirty="0" smtClean="0"/>
              <a:t>ALICE for early R&amp;D work</a:t>
            </a:r>
          </a:p>
          <a:p>
            <a:pPr marL="285750" indent="-285750">
              <a:buFontTx/>
              <a:buChar char="-"/>
            </a:pPr>
            <a:endParaRPr lang="en-US" dirty="0"/>
          </a:p>
          <a:p>
            <a:pPr marL="285750" indent="-285750">
              <a:buFontTx/>
              <a:buChar char="-"/>
            </a:pPr>
            <a:r>
              <a:rPr lang="en-US" dirty="0" smtClean="0"/>
              <a:t>Availability </a:t>
            </a:r>
            <a:r>
              <a:rPr lang="en-US" dirty="0"/>
              <a:t>of R&amp;D </a:t>
            </a:r>
            <a:r>
              <a:rPr lang="en-US" dirty="0" smtClean="0"/>
              <a:t>fund for </a:t>
            </a:r>
            <a:r>
              <a:rPr lang="en-US" dirty="0"/>
              <a:t>Mechanics integration </a:t>
            </a:r>
            <a:r>
              <a:rPr lang="en-US" dirty="0" smtClean="0"/>
              <a:t>design and prototype for CD2/3</a:t>
            </a:r>
            <a:endParaRPr lang="en-US" dirty="0"/>
          </a:p>
          <a:p>
            <a:pPr marL="285750" indent="-285750">
              <a:buFontTx/>
              <a:buChar char="-"/>
            </a:pPr>
            <a:endParaRPr lang="en-US" dirty="0" smtClean="0"/>
          </a:p>
          <a:p>
            <a:pPr marL="285750" indent="-285750">
              <a:buFontTx/>
              <a:buChar char="-"/>
            </a:pPr>
            <a:r>
              <a:rPr lang="en-US" dirty="0" smtClean="0"/>
              <a:t>Funding </a:t>
            </a:r>
            <a:r>
              <a:rPr lang="en-US" dirty="0"/>
              <a:t>profile </a:t>
            </a:r>
          </a:p>
          <a:p>
            <a:endParaRPr lang="en-US" dirty="0"/>
          </a:p>
        </p:txBody>
      </p:sp>
      <p:sp>
        <p:nvSpPr>
          <p:cNvPr id="3" name="Date Placeholder 2"/>
          <p:cNvSpPr>
            <a:spLocks noGrp="1"/>
          </p:cNvSpPr>
          <p:nvPr>
            <p:ph type="dt" sz="half" idx="10"/>
          </p:nvPr>
        </p:nvSpPr>
        <p:spPr/>
        <p:txBody>
          <a:bodyPr/>
          <a:lstStyle/>
          <a:p>
            <a:fld id="{E1FD7F44-84A8-C74E-812B-2FE2DCDAF16A}" type="datetime1">
              <a:rPr lang="en-US" smtClean="0"/>
              <a:t>8/30/16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21</a:t>
            </a:fld>
            <a:endParaRPr lang="en-US"/>
          </a:p>
        </p:txBody>
      </p:sp>
      <p:pic>
        <p:nvPicPr>
          <p:cNvPr id="9" name="Picture 8"/>
          <p:cNvPicPr>
            <a:picLocks noChangeAspect="1"/>
          </p:cNvPicPr>
          <p:nvPr/>
        </p:nvPicPr>
        <p:blipFill>
          <a:blip r:embed="rId2"/>
          <a:stretch>
            <a:fillRect/>
          </a:stretch>
        </p:blipFill>
        <p:spPr>
          <a:xfrm>
            <a:off x="8032750" y="0"/>
            <a:ext cx="1111250" cy="906546"/>
          </a:xfrm>
          <a:prstGeom prst="rect">
            <a:avLst/>
          </a:prstGeom>
        </p:spPr>
      </p:pic>
    </p:spTree>
    <p:extLst>
      <p:ext uri="{BB962C8B-B14F-4D97-AF65-F5344CB8AC3E}">
        <p14:creationId xmlns:p14="http://schemas.microsoft.com/office/powerpoint/2010/main" val="77826781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805"/>
            <a:ext cx="8229600" cy="1143000"/>
          </a:xfrm>
        </p:spPr>
        <p:txBody>
          <a:bodyPr/>
          <a:lstStyle/>
          <a:p>
            <a:r>
              <a:rPr lang="en-US" dirty="0" smtClean="0"/>
              <a:t>Summary</a:t>
            </a:r>
            <a:endParaRPr lang="en-US" dirty="0"/>
          </a:p>
        </p:txBody>
      </p:sp>
      <p:sp>
        <p:nvSpPr>
          <p:cNvPr id="3" name="Content Placeholder 2"/>
          <p:cNvSpPr>
            <a:spLocks noGrp="1"/>
          </p:cNvSpPr>
          <p:nvPr>
            <p:ph idx="1"/>
          </p:nvPr>
        </p:nvSpPr>
        <p:spPr>
          <a:xfrm>
            <a:off x="457200" y="1208088"/>
            <a:ext cx="8229600" cy="4525963"/>
          </a:xfrm>
        </p:spPr>
        <p:txBody>
          <a:bodyPr>
            <a:normAutofit lnSpcReduction="10000"/>
          </a:bodyPr>
          <a:lstStyle/>
          <a:p>
            <a:r>
              <a:rPr lang="en-US" dirty="0" smtClean="0"/>
              <a:t>No high risk R&amp;D necessary</a:t>
            </a:r>
          </a:p>
          <a:p>
            <a:r>
              <a:rPr lang="en-US" dirty="0" smtClean="0"/>
              <a:t>Early </a:t>
            </a:r>
            <a:r>
              <a:rPr lang="en-US" dirty="0" err="1" smtClean="0"/>
              <a:t>MoU</a:t>
            </a:r>
            <a:r>
              <a:rPr lang="en-US" dirty="0" smtClean="0"/>
              <a:t> with ALICE critical </a:t>
            </a:r>
          </a:p>
          <a:p>
            <a:r>
              <a:rPr lang="en-US" dirty="0" smtClean="0"/>
              <a:t>LANL LDRD very important </a:t>
            </a:r>
          </a:p>
          <a:p>
            <a:r>
              <a:rPr lang="en-US" dirty="0" smtClean="0"/>
              <a:t>Early mechanical integration R&amp;D important</a:t>
            </a:r>
          </a:p>
          <a:p>
            <a:r>
              <a:rPr lang="en-US" dirty="0" smtClean="0"/>
              <a:t>Cost basis is in reasonable shape</a:t>
            </a:r>
          </a:p>
          <a:p>
            <a:r>
              <a:rPr lang="en-US" dirty="0"/>
              <a:t>Management plan is </a:t>
            </a:r>
            <a:r>
              <a:rPr lang="en-US" dirty="0" smtClean="0"/>
              <a:t>in progress</a:t>
            </a:r>
            <a:endParaRPr lang="en-US" dirty="0"/>
          </a:p>
          <a:p>
            <a:r>
              <a:rPr lang="en-US" dirty="0" smtClean="0"/>
              <a:t>Installed and ready for beam ~1/2021 </a:t>
            </a:r>
          </a:p>
          <a:p>
            <a:r>
              <a:rPr lang="en-US" dirty="0"/>
              <a:t>Schedule has ~6 months contingency </a:t>
            </a:r>
          </a:p>
        </p:txBody>
      </p:sp>
      <p:sp>
        <p:nvSpPr>
          <p:cNvPr id="4" name="Date Placeholder 3"/>
          <p:cNvSpPr>
            <a:spLocks noGrp="1"/>
          </p:cNvSpPr>
          <p:nvPr>
            <p:ph type="dt" sz="half" idx="10"/>
          </p:nvPr>
        </p:nvSpPr>
        <p:spPr/>
        <p:txBody>
          <a:bodyPr/>
          <a:lstStyle/>
          <a:p>
            <a:fld id="{51C89D7C-2E70-4843-A896-7904C058634D}" type="datetime1">
              <a:rPr lang="en-US" smtClean="0"/>
              <a:t>8/30/16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22</a:t>
            </a:fld>
            <a:endParaRPr lang="en-US"/>
          </a:p>
        </p:txBody>
      </p:sp>
      <p:pic>
        <p:nvPicPr>
          <p:cNvPr id="7" name="Picture 6"/>
          <p:cNvPicPr>
            <a:picLocks noChangeAspect="1"/>
          </p:cNvPicPr>
          <p:nvPr/>
        </p:nvPicPr>
        <p:blipFill>
          <a:blip r:embed="rId2"/>
          <a:stretch>
            <a:fillRect/>
          </a:stretch>
        </p:blipFill>
        <p:spPr>
          <a:xfrm>
            <a:off x="7818968" y="0"/>
            <a:ext cx="1325032" cy="1080947"/>
          </a:xfrm>
          <a:prstGeom prst="rect">
            <a:avLst/>
          </a:prstGeom>
        </p:spPr>
      </p:pic>
    </p:spTree>
    <p:extLst>
      <p:ext uri="{BB962C8B-B14F-4D97-AF65-F5344CB8AC3E}">
        <p14:creationId xmlns:p14="http://schemas.microsoft.com/office/powerpoint/2010/main" val="377262295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3" name="Slide Number Placeholder 2"/>
          <p:cNvSpPr>
            <a:spLocks noGrp="1"/>
          </p:cNvSpPr>
          <p:nvPr>
            <p:ph type="sldNum" sz="quarter" idx="2"/>
          </p:nvPr>
        </p:nvSpPr>
        <p:spPr/>
        <p:txBody>
          <a:bodyPr/>
          <a:lstStyle/>
          <a:p>
            <a:fld id="{86CB4B4D-7CA3-9044-876B-883B54F8677D}" type="slidenum">
              <a:rPr lang="uk-UA" smtClean="0"/>
              <a:t>23</a:t>
            </a:fld>
            <a:endParaRPr lang="uk-UA"/>
          </a:p>
        </p:txBody>
      </p:sp>
    </p:spTree>
    <p:extLst>
      <p:ext uri="{BB962C8B-B14F-4D97-AF65-F5344CB8AC3E}">
        <p14:creationId xmlns:p14="http://schemas.microsoft.com/office/powerpoint/2010/main" val="1489456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7162800" cy="854608"/>
          </a:xfrm>
        </p:spPr>
        <p:txBody>
          <a:bodyPr/>
          <a:lstStyle/>
          <a:p>
            <a:r>
              <a:rPr lang="en-US" dirty="0" smtClean="0"/>
              <a:t>MAPS Service Lines </a:t>
            </a:r>
            <a:endParaRPr lang="en-US" dirty="0"/>
          </a:p>
        </p:txBody>
      </p:sp>
      <p:sp>
        <p:nvSpPr>
          <p:cNvPr id="3" name="Date Placeholder 2"/>
          <p:cNvSpPr>
            <a:spLocks noGrp="1"/>
          </p:cNvSpPr>
          <p:nvPr>
            <p:ph type="dt" sz="half" idx="10"/>
          </p:nvPr>
        </p:nvSpPr>
        <p:spPr/>
        <p:txBody>
          <a:bodyPr/>
          <a:lstStyle/>
          <a:p>
            <a:fld id="{E1FD7F44-84A8-C74E-812B-2FE2DCDAF16A}" type="datetime1">
              <a:rPr lang="en-US" smtClean="0"/>
              <a:t>8/30/16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24</a:t>
            </a:fld>
            <a:endParaRPr lang="en-US"/>
          </a:p>
        </p:txBody>
      </p:sp>
      <p:pic>
        <p:nvPicPr>
          <p:cNvPr id="6" name="Picture 5"/>
          <p:cNvPicPr>
            <a:picLocks noChangeAspect="1"/>
          </p:cNvPicPr>
          <p:nvPr/>
        </p:nvPicPr>
        <p:blipFill>
          <a:blip r:embed="rId2"/>
          <a:stretch>
            <a:fillRect/>
          </a:stretch>
        </p:blipFill>
        <p:spPr>
          <a:xfrm>
            <a:off x="863600" y="874194"/>
            <a:ext cx="7292109" cy="5982753"/>
          </a:xfrm>
          <a:prstGeom prst="rect">
            <a:avLst/>
          </a:prstGeom>
        </p:spPr>
      </p:pic>
      <p:pic>
        <p:nvPicPr>
          <p:cNvPr id="8" name="Picture 7"/>
          <p:cNvPicPr>
            <a:picLocks noChangeAspect="1"/>
          </p:cNvPicPr>
          <p:nvPr/>
        </p:nvPicPr>
        <p:blipFill>
          <a:blip r:embed="rId3"/>
          <a:stretch>
            <a:fillRect/>
          </a:stretch>
        </p:blipFill>
        <p:spPr>
          <a:xfrm>
            <a:off x="8010449" y="0"/>
            <a:ext cx="1133552" cy="924740"/>
          </a:xfrm>
          <a:prstGeom prst="rect">
            <a:avLst/>
          </a:prstGeom>
        </p:spPr>
      </p:pic>
    </p:spTree>
    <p:extLst>
      <p:ext uri="{BB962C8B-B14F-4D97-AF65-F5344CB8AC3E}">
        <p14:creationId xmlns:p14="http://schemas.microsoft.com/office/powerpoint/2010/main" val="3262155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212"/>
            <a:ext cx="8229600" cy="1143000"/>
          </a:xfrm>
        </p:spPr>
        <p:txBody>
          <a:bodyPr/>
          <a:lstStyle/>
          <a:p>
            <a:r>
              <a:rPr lang="en-US" dirty="0" smtClean="0"/>
              <a:t>Risk Factors </a:t>
            </a:r>
            <a:endParaRPr lang="en-US" dirty="0"/>
          </a:p>
        </p:txBody>
      </p:sp>
      <p:sp>
        <p:nvSpPr>
          <p:cNvPr id="3" name="Content Placeholder 2"/>
          <p:cNvSpPr>
            <a:spLocks noGrp="1"/>
          </p:cNvSpPr>
          <p:nvPr>
            <p:ph idx="1"/>
          </p:nvPr>
        </p:nvSpPr>
        <p:spPr>
          <a:xfrm>
            <a:off x="368300" y="1181100"/>
            <a:ext cx="8229600" cy="4525963"/>
          </a:xfrm>
        </p:spPr>
        <p:txBody>
          <a:bodyPr>
            <a:normAutofit fontScale="77500" lnSpcReduction="20000"/>
          </a:bodyPr>
          <a:lstStyle/>
          <a:p>
            <a:r>
              <a:rPr lang="en-US" dirty="0" smtClean="0"/>
              <a:t>Products from ALICE</a:t>
            </a:r>
          </a:p>
          <a:p>
            <a:pPr lvl="1"/>
            <a:r>
              <a:rPr lang="en-US" dirty="0" smtClean="0"/>
              <a:t>Copies: low risk ~1 (20% Cont.)</a:t>
            </a:r>
          </a:p>
          <a:p>
            <a:pPr lvl="1"/>
            <a:r>
              <a:rPr lang="en-US" dirty="0" smtClean="0"/>
              <a:t>Some minor modification: medium  risk ~2 (30% cont</a:t>
            </a:r>
            <a:r>
              <a:rPr lang="en-US" dirty="0"/>
              <a:t>.</a:t>
            </a:r>
            <a:r>
              <a:rPr lang="en-US" dirty="0" smtClean="0"/>
              <a:t>)</a:t>
            </a:r>
          </a:p>
          <a:p>
            <a:pPr lvl="1"/>
            <a:r>
              <a:rPr lang="en-US" dirty="0" smtClean="0"/>
              <a:t>New readout board R&amp;D: high risk ~3 (50-100% cont.)</a:t>
            </a:r>
          </a:p>
          <a:p>
            <a:pPr lvl="1"/>
            <a:endParaRPr lang="en-US" dirty="0" smtClean="0"/>
          </a:p>
          <a:p>
            <a:r>
              <a:rPr lang="en-US" dirty="0" err="1" smtClean="0"/>
              <a:t>sPHENIX</a:t>
            </a:r>
            <a:r>
              <a:rPr lang="en-US" dirty="0" smtClean="0"/>
              <a:t> and ITS/ALICE schedules</a:t>
            </a:r>
          </a:p>
          <a:p>
            <a:pPr lvl="1"/>
            <a:r>
              <a:rPr lang="en-US" dirty="0" smtClean="0"/>
              <a:t>R&amp;D </a:t>
            </a:r>
          </a:p>
          <a:p>
            <a:pPr lvl="1"/>
            <a:r>
              <a:rPr lang="en-US" dirty="0" smtClean="0"/>
              <a:t>Production</a:t>
            </a:r>
          </a:p>
          <a:p>
            <a:pPr lvl="1"/>
            <a:r>
              <a:rPr lang="en-US" dirty="0" smtClean="0"/>
              <a:t>CERN facilities</a:t>
            </a:r>
          </a:p>
          <a:p>
            <a:pPr lvl="1"/>
            <a:r>
              <a:rPr lang="en-US" dirty="0" smtClean="0"/>
              <a:t>Funding profile  </a:t>
            </a:r>
          </a:p>
          <a:p>
            <a:pPr lvl="1"/>
            <a:endParaRPr lang="en-US" dirty="0" smtClean="0"/>
          </a:p>
          <a:p>
            <a:r>
              <a:rPr lang="en-US" dirty="0" smtClean="0"/>
              <a:t>Long development time for readout boards etc.</a:t>
            </a:r>
            <a:endParaRPr lang="en-US" dirty="0"/>
          </a:p>
        </p:txBody>
      </p:sp>
      <p:sp>
        <p:nvSpPr>
          <p:cNvPr id="4" name="Date Placeholder 3"/>
          <p:cNvSpPr>
            <a:spLocks noGrp="1"/>
          </p:cNvSpPr>
          <p:nvPr>
            <p:ph type="dt" sz="half" idx="10"/>
          </p:nvPr>
        </p:nvSpPr>
        <p:spPr/>
        <p:txBody>
          <a:bodyPr/>
          <a:lstStyle/>
          <a:p>
            <a:fld id="{102958C5-1A7C-6F41-B68C-28D1A6ACB099}" type="datetime1">
              <a:rPr lang="en-US" smtClean="0"/>
              <a:t>8/30/16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25</a:t>
            </a:fld>
            <a:endParaRPr lang="en-US"/>
          </a:p>
        </p:txBody>
      </p:sp>
      <p:pic>
        <p:nvPicPr>
          <p:cNvPr id="7" name="Picture 6"/>
          <p:cNvPicPr>
            <a:picLocks noChangeAspect="1"/>
          </p:cNvPicPr>
          <p:nvPr/>
        </p:nvPicPr>
        <p:blipFill>
          <a:blip r:embed="rId2"/>
          <a:stretch>
            <a:fillRect/>
          </a:stretch>
        </p:blipFill>
        <p:spPr>
          <a:xfrm>
            <a:off x="8032750" y="0"/>
            <a:ext cx="1111250" cy="906546"/>
          </a:xfrm>
          <a:prstGeom prst="rect">
            <a:avLst/>
          </a:prstGeom>
        </p:spPr>
      </p:pic>
    </p:spTree>
    <p:extLst>
      <p:ext uri="{BB962C8B-B14F-4D97-AF65-F5344CB8AC3E}">
        <p14:creationId xmlns:p14="http://schemas.microsoft.com/office/powerpoint/2010/main" val="61426740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5551"/>
            <a:ext cx="9144000" cy="6842449"/>
          </a:xfrm>
          <a:prstGeom prst="rect">
            <a:avLst/>
          </a:prstGeom>
        </p:spPr>
      </p:pic>
      <p:sp>
        <p:nvSpPr>
          <p:cNvPr id="2" name="Date Placeholder 1"/>
          <p:cNvSpPr>
            <a:spLocks noGrp="1"/>
          </p:cNvSpPr>
          <p:nvPr>
            <p:ph type="dt" sz="half" idx="10"/>
          </p:nvPr>
        </p:nvSpPr>
        <p:spPr/>
        <p:txBody>
          <a:bodyPr/>
          <a:lstStyle/>
          <a:p>
            <a:fld id="{699C7034-5ADF-274C-A167-BFA783AFFDD6}" type="datetime1">
              <a:rPr lang="en-US" smtClean="0"/>
              <a:t>8/30/16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26</a:t>
            </a:fld>
            <a:endParaRPr lang="en-US"/>
          </a:p>
        </p:txBody>
      </p:sp>
      <p:sp>
        <p:nvSpPr>
          <p:cNvPr id="7" name="Rectangle 6"/>
          <p:cNvSpPr/>
          <p:nvPr/>
        </p:nvSpPr>
        <p:spPr>
          <a:xfrm>
            <a:off x="4895850" y="5372100"/>
            <a:ext cx="2921000" cy="457200"/>
          </a:xfrm>
          <a:prstGeom prst="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8001000" y="5459968"/>
            <a:ext cx="977702" cy="369332"/>
          </a:xfrm>
          <a:prstGeom prst="rect">
            <a:avLst/>
          </a:prstGeom>
          <a:noFill/>
          <a:ln>
            <a:solidFill>
              <a:srgbClr val="FF0000"/>
            </a:solidFill>
          </a:ln>
        </p:spPr>
        <p:txBody>
          <a:bodyPr wrap="none" rtlCol="0">
            <a:spAutoFit/>
          </a:bodyPr>
          <a:lstStyle/>
          <a:p>
            <a:r>
              <a:rPr lang="en-US" dirty="0" err="1" smtClean="0"/>
              <a:t>sPHENIX</a:t>
            </a:r>
            <a:endParaRPr lang="en-US" dirty="0"/>
          </a:p>
        </p:txBody>
      </p:sp>
    </p:spTree>
    <p:extLst>
      <p:ext uri="{BB962C8B-B14F-4D97-AF65-F5344CB8AC3E}">
        <p14:creationId xmlns:p14="http://schemas.microsoft.com/office/powerpoint/2010/main" val="210793309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dirty="0" smtClean="0"/>
              <a:t>3-Layer </a:t>
            </a:r>
            <a:r>
              <a:rPr lang="en-US" dirty="0" err="1" smtClean="0"/>
              <a:t>vs</a:t>
            </a:r>
            <a:r>
              <a:rPr lang="en-US" dirty="0" smtClean="0"/>
              <a:t> 2-Layer</a:t>
            </a:r>
            <a:endParaRPr lang="en-US" dirty="0"/>
          </a:p>
        </p:txBody>
      </p:sp>
      <p:sp>
        <p:nvSpPr>
          <p:cNvPr id="3" name="Text Placeholder 2"/>
          <p:cNvSpPr>
            <a:spLocks noGrp="1"/>
          </p:cNvSpPr>
          <p:nvPr>
            <p:ph type="body" idx="1"/>
          </p:nvPr>
        </p:nvSpPr>
        <p:spPr>
          <a:xfrm>
            <a:off x="457200" y="1272117"/>
            <a:ext cx="8229600" cy="5323416"/>
          </a:xfrm>
        </p:spPr>
        <p:txBody>
          <a:bodyPr>
            <a:normAutofit fontScale="55000" lnSpcReduction="20000"/>
          </a:bodyPr>
          <a:lstStyle/>
          <a:p>
            <a:r>
              <a:rPr lang="en-US" dirty="0" smtClean="0"/>
              <a:t>Cost reduction</a:t>
            </a:r>
          </a:p>
          <a:p>
            <a:pPr lvl="1"/>
            <a:r>
              <a:rPr lang="en-US" dirty="0"/>
              <a:t>S</a:t>
            </a:r>
            <a:r>
              <a:rPr lang="en-US" dirty="0" smtClean="0"/>
              <a:t>tave and electronics cost </a:t>
            </a:r>
            <a:r>
              <a:rPr lang="en-US" dirty="0"/>
              <a:t>and </a:t>
            </a:r>
            <a:r>
              <a:rPr lang="en-US" dirty="0" smtClean="0"/>
              <a:t>schedule</a:t>
            </a:r>
          </a:p>
          <a:p>
            <a:pPr lvl="2"/>
            <a:r>
              <a:rPr lang="en-US" dirty="0" smtClean="0"/>
              <a:t>Saving $626K</a:t>
            </a:r>
          </a:p>
          <a:p>
            <a:pPr marL="914400" lvl="2" indent="0">
              <a:buNone/>
            </a:pPr>
            <a:endParaRPr lang="en-US" dirty="0"/>
          </a:p>
          <a:p>
            <a:r>
              <a:rPr lang="en-US" dirty="0" smtClean="0"/>
              <a:t>3 Layers: total $1,602K</a:t>
            </a:r>
          </a:p>
          <a:p>
            <a:pPr lvl="1"/>
            <a:r>
              <a:rPr lang="en-US" dirty="0" smtClean="0"/>
              <a:t>(12+16+20)+20 = 68 staves</a:t>
            </a:r>
          </a:p>
          <a:p>
            <a:pPr lvl="2"/>
            <a:r>
              <a:rPr lang="en-US" dirty="0" smtClean="0"/>
              <a:t>Cost: $920+$144 = $1,064K</a:t>
            </a:r>
          </a:p>
          <a:p>
            <a:pPr lvl="2"/>
            <a:r>
              <a:rPr lang="en-US" dirty="0" smtClean="0"/>
              <a:t>Schedule: 180 days</a:t>
            </a:r>
          </a:p>
          <a:p>
            <a:pPr lvl="1"/>
            <a:r>
              <a:rPr lang="en-US" dirty="0" smtClean="0"/>
              <a:t>68 RDOs:</a:t>
            </a:r>
          </a:p>
          <a:p>
            <a:pPr lvl="2"/>
            <a:r>
              <a:rPr lang="en-US" dirty="0" smtClean="0"/>
              <a:t>Cost: $322+$32 =$354K</a:t>
            </a:r>
          </a:p>
          <a:p>
            <a:pPr lvl="1"/>
            <a:r>
              <a:rPr lang="en-US" dirty="0" smtClean="0"/>
              <a:t>34 CRUs:  </a:t>
            </a:r>
          </a:p>
          <a:p>
            <a:pPr lvl="2"/>
            <a:r>
              <a:rPr lang="en-US" dirty="0" smtClean="0"/>
              <a:t>Cost: $182+$2  = $184K</a:t>
            </a:r>
          </a:p>
          <a:p>
            <a:pPr lvl="2"/>
            <a:endParaRPr lang="en-US" dirty="0"/>
          </a:p>
          <a:p>
            <a:r>
              <a:rPr lang="en-US" dirty="0" smtClean="0"/>
              <a:t>2 Inner Layers: total = $964K</a:t>
            </a:r>
          </a:p>
          <a:p>
            <a:pPr lvl="1"/>
            <a:r>
              <a:rPr lang="en-US" dirty="0" smtClean="0"/>
              <a:t> (12+16)+12 ALICE layers 0 &amp; 1= 40 staves</a:t>
            </a:r>
          </a:p>
          <a:p>
            <a:pPr lvl="2"/>
            <a:r>
              <a:rPr lang="en-US" dirty="0" smtClean="0"/>
              <a:t>Cost: 40/68 x $1,064K = $626K</a:t>
            </a:r>
          </a:p>
          <a:p>
            <a:pPr lvl="2"/>
            <a:r>
              <a:rPr lang="en-US" dirty="0" smtClean="0"/>
              <a:t>Schedule:  106 days</a:t>
            </a:r>
          </a:p>
          <a:p>
            <a:pPr lvl="1"/>
            <a:r>
              <a:rPr lang="en-US" dirty="0" smtClean="0"/>
              <a:t>40 RDOs</a:t>
            </a:r>
          </a:p>
          <a:p>
            <a:pPr lvl="2"/>
            <a:r>
              <a:rPr lang="en-US" dirty="0" smtClean="0"/>
              <a:t>40/68x $354K = $208K</a:t>
            </a:r>
          </a:p>
          <a:p>
            <a:pPr lvl="1"/>
            <a:r>
              <a:rPr lang="en-US" dirty="0" smtClean="0"/>
              <a:t>24CRU:</a:t>
            </a:r>
          </a:p>
          <a:p>
            <a:pPr lvl="2"/>
            <a:r>
              <a:rPr lang="en-US" dirty="0" smtClean="0"/>
              <a:t>24/34x$184K = $130K</a:t>
            </a:r>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uk-UA" smtClean="0"/>
              <a:t>27</a:t>
            </a:fld>
            <a:endParaRPr lang="uk-UA"/>
          </a:p>
        </p:txBody>
      </p:sp>
    </p:spTree>
    <p:extLst>
      <p:ext uri="{BB962C8B-B14F-4D97-AF65-F5344CB8AC3E}">
        <p14:creationId xmlns:p14="http://schemas.microsoft.com/office/powerpoint/2010/main" val="3652142471"/>
      </p:ext>
    </p:extLst>
  </p:cSld>
  <p:clrMapOvr>
    <a:masterClrMapping/>
  </p:clrMapOvr>
  <p:transition xmlns:p14="http://schemas.microsoft.com/office/powerpoint/2010/mai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p:cNvSpPr>
          <p:nvPr>
            <p:ph type="title"/>
          </p:nvPr>
        </p:nvSpPr>
        <p:spPr>
          <a:xfrm>
            <a:off x="767953" y="-277996"/>
            <a:ext cx="7804547" cy="1518048"/>
          </a:xfrm>
          <a:prstGeom prst="rect">
            <a:avLst/>
          </a:prstGeom>
        </p:spPr>
        <p:txBody>
          <a:bodyPr>
            <a:normAutofit/>
          </a:bodyPr>
          <a:lstStyle>
            <a:lvl1pPr>
              <a:defRPr sz="5000" b="1">
                <a:solidFill>
                  <a:schemeClr val="accent1">
                    <a:satOff val="-3355"/>
                    <a:lumOff val="26614"/>
                  </a:schemeClr>
                </a:solidFill>
                <a:latin typeface="Helvetica"/>
                <a:ea typeface="Helvetica"/>
                <a:cs typeface="Helvetica"/>
                <a:sym typeface="Helvetica"/>
              </a:defRPr>
            </a:lvl1pPr>
          </a:lstStyle>
          <a:p>
            <a:r>
              <a:rPr sz="4000" dirty="0">
                <a:solidFill>
                  <a:srgbClr val="FF0000"/>
                </a:solidFill>
              </a:rPr>
              <a:t>MAPS Electronics</a:t>
            </a:r>
          </a:p>
        </p:txBody>
      </p:sp>
      <p:sp>
        <p:nvSpPr>
          <p:cNvPr id="170" name="Shape 170"/>
          <p:cNvSpPr>
            <a:spLocks noGrp="1"/>
          </p:cNvSpPr>
          <p:nvPr>
            <p:ph type="sldNum" sz="quarter" idx="2"/>
          </p:nvPr>
        </p:nvSpPr>
        <p:spPr>
          <a:xfrm>
            <a:off x="8845308" y="6469558"/>
            <a:ext cx="159829" cy="241102"/>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28</a:t>
            </a:fld>
            <a:endParaRPr/>
          </a:p>
        </p:txBody>
      </p:sp>
      <p:pic>
        <p:nvPicPr>
          <p:cNvPr id="171" name="pasted-image.pdf"/>
          <p:cNvPicPr>
            <a:picLocks noChangeAspect="1"/>
          </p:cNvPicPr>
          <p:nvPr/>
        </p:nvPicPr>
        <p:blipFill>
          <a:blip r:embed="rId2">
            <a:extLst/>
          </a:blip>
          <a:srcRect t="10308" b="67776"/>
          <a:stretch>
            <a:fillRect/>
          </a:stretch>
        </p:blipFill>
        <p:spPr>
          <a:xfrm>
            <a:off x="81204" y="1424226"/>
            <a:ext cx="8802943" cy="1446859"/>
          </a:xfrm>
          <a:prstGeom prst="rect">
            <a:avLst/>
          </a:prstGeom>
          <a:ln w="12700">
            <a:miter lim="400000"/>
          </a:ln>
        </p:spPr>
      </p:pic>
      <p:sp>
        <p:nvSpPr>
          <p:cNvPr id="172" name="Shape 172"/>
          <p:cNvSpPr/>
          <p:nvPr/>
        </p:nvSpPr>
        <p:spPr>
          <a:xfrm>
            <a:off x="3296519" y="914768"/>
            <a:ext cx="2944763" cy="441463"/>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sz="3200" b="1">
                <a:solidFill>
                  <a:srgbClr val="6998C6"/>
                </a:solidFill>
                <a:latin typeface="Helvetica"/>
                <a:ea typeface="Helvetica"/>
                <a:cs typeface="Helvetica"/>
                <a:sym typeface="Helvetica"/>
              </a:defRPr>
            </a:lvl1pPr>
          </a:lstStyle>
          <a:p>
            <a:r>
              <a:rPr sz="2400" dirty="0">
                <a:solidFill>
                  <a:srgbClr val="0000FF"/>
                </a:solidFill>
              </a:rPr>
              <a:t>ALICE readout path</a:t>
            </a:r>
          </a:p>
        </p:txBody>
      </p:sp>
      <p:grpSp>
        <p:nvGrpSpPr>
          <p:cNvPr id="190" name="Group 190"/>
          <p:cNvGrpSpPr/>
          <p:nvPr/>
        </p:nvGrpSpPr>
        <p:grpSpPr>
          <a:xfrm>
            <a:off x="30129" y="3137745"/>
            <a:ext cx="9315914" cy="3304287"/>
            <a:chOff x="0" y="282"/>
            <a:chExt cx="13249297" cy="4699429"/>
          </a:xfrm>
        </p:grpSpPr>
        <p:pic>
          <p:nvPicPr>
            <p:cNvPr id="173" name="pasted-image.pdf"/>
            <p:cNvPicPr>
              <a:picLocks noChangeAspect="1"/>
            </p:cNvPicPr>
            <p:nvPr/>
          </p:nvPicPr>
          <p:blipFill>
            <a:blip r:embed="rId2">
              <a:extLst/>
            </a:blip>
            <a:srcRect t="10308" b="67776"/>
            <a:stretch>
              <a:fillRect/>
            </a:stretch>
          </p:blipFill>
          <p:spPr>
            <a:xfrm>
              <a:off x="0" y="977455"/>
              <a:ext cx="12519740" cy="2057756"/>
            </a:xfrm>
            <a:prstGeom prst="rect">
              <a:avLst/>
            </a:prstGeom>
            <a:ln w="12700" cap="flat">
              <a:noFill/>
              <a:miter lim="400000"/>
            </a:ln>
            <a:effectLst/>
          </p:spPr>
        </p:pic>
        <p:sp>
          <p:nvSpPr>
            <p:cNvPr id="174" name="Shape 174"/>
            <p:cNvSpPr/>
            <p:nvPr/>
          </p:nvSpPr>
          <p:spPr>
            <a:xfrm>
              <a:off x="1344226" y="282"/>
              <a:ext cx="9226027" cy="5836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200" b="1">
                  <a:solidFill>
                    <a:schemeClr val="accent5"/>
                  </a:solidFill>
                  <a:latin typeface="Helvetica"/>
                  <a:ea typeface="Helvetica"/>
                  <a:cs typeface="Helvetica"/>
                  <a:sym typeface="Helvetica"/>
                </a:defRPr>
              </a:lvl1pPr>
            </a:lstStyle>
            <a:p>
              <a:r>
                <a:rPr sz="2000" dirty="0">
                  <a:solidFill>
                    <a:srgbClr val="FF0000"/>
                  </a:solidFill>
                </a:rPr>
                <a:t>Plan B: sPHENIX readout path (held as contingency)</a:t>
              </a:r>
            </a:p>
          </p:txBody>
        </p:sp>
        <p:sp>
          <p:nvSpPr>
            <p:cNvPr id="175" name="Shape 175"/>
            <p:cNvSpPr/>
            <p:nvPr/>
          </p:nvSpPr>
          <p:spPr>
            <a:xfrm>
              <a:off x="7158313" y="1043101"/>
              <a:ext cx="2063927" cy="47785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57799" marR="57799" algn="l" defTabSz="647700">
                <a:lnSpc>
                  <a:spcPct val="110000"/>
                </a:lnSpc>
                <a:defRPr sz="2000" b="1">
                  <a:solidFill>
                    <a:schemeClr val="accent5"/>
                  </a:solidFill>
                  <a:uFill>
                    <a:solidFill>
                      <a:srgbClr val="002E7A"/>
                    </a:solidFill>
                  </a:uFill>
                  <a:latin typeface="Helvetica Neue"/>
                  <a:ea typeface="Helvetica Neue"/>
                  <a:cs typeface="Helvetica Neue"/>
                  <a:sym typeface="Helvetica Neue"/>
                </a:defRPr>
              </a:lvl1pPr>
            </a:lstStyle>
            <a:p>
              <a:r>
                <a:rPr sz="1400" dirty="0">
                  <a:solidFill>
                    <a:srgbClr val="FF0000"/>
                  </a:solidFill>
                </a:rPr>
                <a:t>MAPS FEM</a:t>
              </a:r>
            </a:p>
          </p:txBody>
        </p:sp>
        <p:sp>
          <p:nvSpPr>
            <p:cNvPr id="176" name="Shape 176"/>
            <p:cNvSpPr/>
            <p:nvPr/>
          </p:nvSpPr>
          <p:spPr>
            <a:xfrm>
              <a:off x="8808376" y="1808479"/>
              <a:ext cx="2063927" cy="39575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a:p>
          </p:txBody>
        </p:sp>
        <p:sp>
          <p:nvSpPr>
            <p:cNvPr id="177" name="Shape 177"/>
            <p:cNvSpPr/>
            <p:nvPr/>
          </p:nvSpPr>
          <p:spPr>
            <a:xfrm>
              <a:off x="6787156" y="908003"/>
              <a:ext cx="2230506" cy="2095501"/>
            </a:xfrm>
            <a:prstGeom prst="roundRect">
              <a:avLst>
                <a:gd name="adj" fmla="val 24587"/>
              </a:avLst>
            </a:prstGeom>
            <a:noFill/>
            <a:ln w="63500" cap="flat">
              <a:solidFill>
                <a:srgbClr val="FF0000"/>
              </a:solidFill>
              <a:prstDash val="sysDot"/>
              <a:miter lim="400000"/>
            </a:ln>
            <a:effectLst/>
          </p:spPr>
          <p:txBody>
            <a:bodyPr wrap="square" lIns="50800" tIns="50800" rIns="50800" bIns="50800" numCol="1" anchor="ctr">
              <a:noAutofit/>
            </a:bodyPr>
            <a:lstStyle/>
            <a:p>
              <a:pPr marL="40638" marR="40638" defTabSz="455398">
                <a:lnSpc>
                  <a:spcPct val="142000"/>
                </a:lnSpc>
                <a:defRPr sz="3400">
                  <a:uFill>
                    <a:solidFill>
                      <a:srgbClr val="000000"/>
                    </a:solidFill>
                  </a:uFill>
                  <a:latin typeface="Times New Roman"/>
                  <a:ea typeface="Times New Roman"/>
                  <a:cs typeface="Times New Roman"/>
                  <a:sym typeface="Times New Roman"/>
                </a:defRPr>
              </a:pPr>
              <a:endParaRPr/>
            </a:p>
          </p:txBody>
        </p:sp>
        <p:sp>
          <p:nvSpPr>
            <p:cNvPr id="178" name="Shape 178"/>
            <p:cNvSpPr/>
            <p:nvPr/>
          </p:nvSpPr>
          <p:spPr>
            <a:xfrm>
              <a:off x="10696905" y="908003"/>
              <a:ext cx="1814051" cy="2095501"/>
            </a:xfrm>
            <a:prstGeom prst="roundRect">
              <a:avLst>
                <a:gd name="adj" fmla="val 28402"/>
              </a:avLst>
            </a:prstGeom>
            <a:noFill/>
            <a:ln w="63500" cap="flat">
              <a:solidFill>
                <a:srgbClr val="53585F"/>
              </a:solidFill>
              <a:prstDash val="sysDot"/>
              <a:miter lim="400000"/>
            </a:ln>
            <a:effectLst/>
          </p:spPr>
          <p:txBody>
            <a:bodyPr wrap="square" lIns="50800" tIns="50800" rIns="50800" bIns="50800" numCol="1" anchor="ctr">
              <a:noAutofit/>
            </a:bodyPr>
            <a:lstStyle/>
            <a:p>
              <a:pPr marL="40638" marR="40638" defTabSz="455398">
                <a:lnSpc>
                  <a:spcPct val="142000"/>
                </a:lnSpc>
                <a:defRPr sz="3400">
                  <a:uFill>
                    <a:solidFill>
                      <a:srgbClr val="000000"/>
                    </a:solidFill>
                  </a:uFill>
                  <a:latin typeface="Times New Roman"/>
                  <a:ea typeface="Times New Roman"/>
                  <a:cs typeface="Times New Roman"/>
                  <a:sym typeface="Times New Roman"/>
                </a:defRPr>
              </a:pPr>
              <a:endParaRPr/>
            </a:p>
          </p:txBody>
        </p:sp>
        <p:sp>
          <p:nvSpPr>
            <p:cNvPr id="180" name="Shape 180"/>
            <p:cNvSpPr/>
            <p:nvPr/>
          </p:nvSpPr>
          <p:spPr>
            <a:xfrm>
              <a:off x="10974564" y="3319002"/>
              <a:ext cx="2274733" cy="47785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57799" marR="57799" algn="l" defTabSz="647700">
                <a:lnSpc>
                  <a:spcPct val="110000"/>
                </a:lnSpc>
                <a:defRPr sz="2000" b="1">
                  <a:solidFill>
                    <a:srgbClr val="53585F"/>
                  </a:solidFill>
                  <a:uFill>
                    <a:solidFill>
                      <a:srgbClr val="002E7A"/>
                    </a:solidFill>
                  </a:uFill>
                  <a:latin typeface="Helvetica Neue"/>
                  <a:ea typeface="Helvetica Neue"/>
                  <a:cs typeface="Helvetica Neue"/>
                  <a:sym typeface="Helvetica Neue"/>
                </a:defRPr>
              </a:lvl1pPr>
            </a:lstStyle>
            <a:p>
              <a:r>
                <a:rPr sz="1400" dirty="0"/>
                <a:t>busy out</a:t>
              </a:r>
            </a:p>
          </p:txBody>
        </p:sp>
        <p:sp>
          <p:nvSpPr>
            <p:cNvPr id="181" name="Shape 181"/>
            <p:cNvSpPr/>
            <p:nvPr/>
          </p:nvSpPr>
          <p:spPr>
            <a:xfrm>
              <a:off x="10905871" y="1010069"/>
              <a:ext cx="1396118" cy="620113"/>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57799" marR="57799" defTabSz="647700">
                <a:lnSpc>
                  <a:spcPct val="110000"/>
                </a:lnSpc>
                <a:defRPr sz="2000" b="1">
                  <a:solidFill>
                    <a:srgbClr val="53585F"/>
                  </a:solidFill>
                  <a:uFill>
                    <a:solidFill>
                      <a:srgbClr val="002E7A"/>
                    </a:solidFill>
                  </a:uFill>
                  <a:latin typeface="Helvetica Neue"/>
                  <a:ea typeface="Helvetica Neue"/>
                  <a:cs typeface="Helvetica Neue"/>
                  <a:sym typeface="Helvetica Neue"/>
                </a:defRPr>
              </a:lvl1pPr>
            </a:lstStyle>
            <a:p>
              <a:r>
                <a:t>DCM2</a:t>
              </a:r>
            </a:p>
          </p:txBody>
        </p:sp>
        <p:sp>
          <p:nvSpPr>
            <p:cNvPr id="182" name="Shape 182"/>
            <p:cNvSpPr/>
            <p:nvPr/>
          </p:nvSpPr>
          <p:spPr>
            <a:xfrm>
              <a:off x="11603930" y="2869380"/>
              <a:ext cx="1" cy="468035"/>
            </a:xfrm>
            <a:prstGeom prst="line">
              <a:avLst/>
            </a:prstGeom>
            <a:noFill/>
            <a:ln w="63500" cap="flat">
              <a:solidFill>
                <a:srgbClr val="53585F"/>
              </a:solidFill>
              <a:prstDash val="solid"/>
              <a:miter lim="400000"/>
              <a:tailEnd type="arrow" w="med" len="med"/>
            </a:ln>
            <a:effectLst/>
          </p:spPr>
          <p:txBody>
            <a:bodyPr wrap="square" lIns="50800" tIns="50800" rIns="50800" bIns="50800" numCol="1" anchor="ctr">
              <a:noAutofit/>
            </a:bodyPr>
            <a:lstStyle/>
            <a:p>
              <a:pPr>
                <a:defRPr sz="2400"/>
              </a:pPr>
              <a:endParaRPr/>
            </a:p>
          </p:txBody>
        </p:sp>
        <p:sp>
          <p:nvSpPr>
            <p:cNvPr id="183" name="Shape 183"/>
            <p:cNvSpPr/>
            <p:nvPr/>
          </p:nvSpPr>
          <p:spPr>
            <a:xfrm>
              <a:off x="11790197" y="2585263"/>
              <a:ext cx="1066801" cy="1"/>
            </a:xfrm>
            <a:prstGeom prst="line">
              <a:avLst/>
            </a:prstGeom>
            <a:noFill/>
            <a:ln w="63500" cap="flat">
              <a:solidFill>
                <a:srgbClr val="53585F"/>
              </a:solidFill>
              <a:prstDash val="solid"/>
              <a:miter lim="400000"/>
              <a:tailEnd type="arrow" w="med" len="med"/>
            </a:ln>
            <a:effectLst/>
          </p:spPr>
          <p:txBody>
            <a:bodyPr wrap="square" lIns="50800" tIns="50800" rIns="50800" bIns="50800" numCol="1" anchor="ctr">
              <a:noAutofit/>
            </a:bodyPr>
            <a:lstStyle/>
            <a:p>
              <a:pPr>
                <a:defRPr sz="2400"/>
              </a:pPr>
              <a:endParaRPr/>
            </a:p>
          </p:txBody>
        </p:sp>
        <p:sp>
          <p:nvSpPr>
            <p:cNvPr id="184" name="Shape 184"/>
            <p:cNvSpPr/>
            <p:nvPr/>
          </p:nvSpPr>
          <p:spPr>
            <a:xfrm>
              <a:off x="11695003" y="2064896"/>
              <a:ext cx="838976" cy="6201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57799" marR="57799" algn="l" defTabSz="647700">
                <a:lnSpc>
                  <a:spcPct val="110000"/>
                </a:lnSpc>
                <a:defRPr sz="2000" b="1">
                  <a:solidFill>
                    <a:srgbClr val="53585F"/>
                  </a:solidFill>
                  <a:uFill>
                    <a:solidFill>
                      <a:srgbClr val="002E7A"/>
                    </a:solidFill>
                  </a:uFill>
                  <a:latin typeface="Helvetica Neue"/>
                  <a:ea typeface="Helvetica Neue"/>
                  <a:cs typeface="Helvetica Neue"/>
                  <a:sym typeface="Helvetica Neue"/>
                </a:defRPr>
              </a:lvl1pPr>
            </a:lstStyle>
            <a:p>
              <a:r>
                <a:t>EvB</a:t>
              </a:r>
            </a:p>
          </p:txBody>
        </p:sp>
        <p:sp>
          <p:nvSpPr>
            <p:cNvPr id="185" name="Shape 185"/>
            <p:cNvSpPr/>
            <p:nvPr/>
          </p:nvSpPr>
          <p:spPr>
            <a:xfrm>
              <a:off x="10578350" y="3791730"/>
              <a:ext cx="2423694" cy="47785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57799" marR="57799" algn="l" defTabSz="647700">
                <a:lnSpc>
                  <a:spcPct val="110000"/>
                </a:lnSpc>
                <a:defRPr sz="2000" b="1" i="1">
                  <a:solidFill>
                    <a:srgbClr val="53585F"/>
                  </a:solidFill>
                  <a:uFill>
                    <a:solidFill>
                      <a:srgbClr val="002E7A"/>
                    </a:solidFill>
                  </a:uFill>
                  <a:latin typeface="Helvetica Neue"/>
                  <a:ea typeface="Helvetica Neue"/>
                  <a:cs typeface="Helvetica Neue"/>
                  <a:sym typeface="Helvetica Neue"/>
                </a:defRPr>
              </a:lvl1pPr>
            </a:lstStyle>
            <a:p>
              <a:r>
                <a:rPr sz="1400" dirty="0"/>
                <a:t>existing design</a:t>
              </a:r>
            </a:p>
          </p:txBody>
        </p:sp>
        <p:sp>
          <p:nvSpPr>
            <p:cNvPr id="186" name="Shape 186"/>
            <p:cNvSpPr/>
            <p:nvPr/>
          </p:nvSpPr>
          <p:spPr>
            <a:xfrm>
              <a:off x="10392083" y="3797462"/>
              <a:ext cx="2423694" cy="81490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57799" marR="57799" defTabSz="647700">
                <a:lnSpc>
                  <a:spcPct val="110000"/>
                </a:lnSpc>
                <a:defRPr sz="2000" b="1" i="1">
                  <a:solidFill>
                    <a:srgbClr val="53585F"/>
                  </a:solidFill>
                  <a:uFill>
                    <a:solidFill>
                      <a:srgbClr val="002E7A"/>
                    </a:solidFill>
                  </a:uFill>
                  <a:latin typeface="Helvetica Neue"/>
                  <a:ea typeface="Helvetica Neue"/>
                  <a:cs typeface="Helvetica Neue"/>
                  <a:sym typeface="Helvetica Neue"/>
                </a:defRPr>
              </a:lvl1pPr>
            </a:lstStyle>
            <a:p>
              <a:r>
                <a:rPr sz="1400" dirty="0"/>
                <a:t>existing sPHENIX design</a:t>
              </a:r>
            </a:p>
          </p:txBody>
        </p:sp>
        <p:sp>
          <p:nvSpPr>
            <p:cNvPr id="187" name="Shape 187"/>
            <p:cNvSpPr/>
            <p:nvPr/>
          </p:nvSpPr>
          <p:spPr>
            <a:xfrm>
              <a:off x="6106202" y="3404040"/>
              <a:ext cx="3592414" cy="129567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marL="40638" marR="40638" defTabSz="455398">
                <a:lnSpc>
                  <a:spcPct val="110000"/>
                </a:lnSpc>
                <a:defRPr sz="2000" b="1" i="1">
                  <a:solidFill>
                    <a:schemeClr val="accent5"/>
                  </a:solidFill>
                  <a:uFill>
                    <a:solidFill>
                      <a:srgbClr val="002E7A"/>
                    </a:solidFill>
                  </a:uFill>
                  <a:latin typeface="Helvetica Neue"/>
                  <a:ea typeface="Helvetica Neue"/>
                  <a:cs typeface="Helvetica Neue"/>
                  <a:sym typeface="Helvetica Neue"/>
                </a:defRPr>
              </a:pPr>
              <a:r>
                <a:rPr sz="1600" dirty="0">
                  <a:solidFill>
                    <a:srgbClr val="FF0000"/>
                  </a:solidFill>
                </a:rPr>
                <a:t>modified design, </a:t>
              </a:r>
            </a:p>
            <a:p>
              <a:pPr marL="40638" marR="40638" defTabSz="455398">
                <a:lnSpc>
                  <a:spcPct val="110000"/>
                </a:lnSpc>
                <a:defRPr sz="2000" b="1" i="1">
                  <a:solidFill>
                    <a:schemeClr val="accent5"/>
                  </a:solidFill>
                  <a:uFill>
                    <a:solidFill>
                      <a:srgbClr val="002E7A"/>
                    </a:solidFill>
                  </a:uFill>
                  <a:latin typeface="Helvetica Neue"/>
                  <a:ea typeface="Helvetica Neue"/>
                  <a:cs typeface="Helvetica Neue"/>
                  <a:sym typeface="Helvetica Neue"/>
                </a:defRPr>
              </a:pPr>
              <a:r>
                <a:rPr sz="1600" dirty="0">
                  <a:solidFill>
                    <a:srgbClr val="FF0000"/>
                  </a:solidFill>
                </a:rPr>
                <a:t>starting with ALICE boards</a:t>
              </a:r>
            </a:p>
          </p:txBody>
        </p:sp>
        <p:sp>
          <p:nvSpPr>
            <p:cNvPr id="188" name="Shape 188"/>
            <p:cNvSpPr/>
            <p:nvPr/>
          </p:nvSpPr>
          <p:spPr>
            <a:xfrm>
              <a:off x="1051122" y="2474689"/>
              <a:ext cx="2965562" cy="47785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57799" marR="57799" algn="l" defTabSz="647700">
                <a:lnSpc>
                  <a:spcPct val="110000"/>
                </a:lnSpc>
                <a:defRPr sz="2000" b="1" i="1">
                  <a:solidFill>
                    <a:srgbClr val="6998C7"/>
                  </a:solidFill>
                  <a:uFill>
                    <a:solidFill>
                      <a:srgbClr val="002E7A"/>
                    </a:solidFill>
                  </a:uFill>
                  <a:latin typeface="Helvetica Neue"/>
                  <a:ea typeface="Helvetica Neue"/>
                  <a:cs typeface="Helvetica Neue"/>
                  <a:sym typeface="Helvetica Neue"/>
                </a:defRPr>
              </a:lvl1pPr>
            </a:lstStyle>
            <a:p>
              <a:r>
                <a:rPr sz="1400" dirty="0"/>
                <a:t>existing ALICE design</a:t>
              </a:r>
            </a:p>
          </p:txBody>
        </p:sp>
        <p:sp>
          <p:nvSpPr>
            <p:cNvPr id="189" name="Shape 189"/>
            <p:cNvSpPr/>
            <p:nvPr/>
          </p:nvSpPr>
          <p:spPr>
            <a:xfrm>
              <a:off x="7276845" y="3100471"/>
              <a:ext cx="1396118" cy="47785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57799" marR="57799" algn="l" defTabSz="647700">
                <a:lnSpc>
                  <a:spcPct val="110000"/>
                </a:lnSpc>
                <a:defRPr sz="2000" b="1">
                  <a:solidFill>
                    <a:schemeClr val="accent5"/>
                  </a:solidFill>
                  <a:uFill>
                    <a:solidFill>
                      <a:srgbClr val="002E7A"/>
                    </a:solidFill>
                  </a:uFill>
                  <a:latin typeface="Helvetica Neue"/>
                  <a:ea typeface="Helvetica Neue"/>
                  <a:cs typeface="Helvetica Neue"/>
                  <a:sym typeface="Helvetica Neue"/>
                </a:defRPr>
              </a:lvl1pPr>
            </a:lstStyle>
            <a:p>
              <a:r>
                <a:rPr sz="1400" dirty="0">
                  <a:solidFill>
                    <a:srgbClr val="FF0000"/>
                  </a:solidFill>
                </a:rPr>
                <a:t>trigger in</a:t>
              </a:r>
            </a:p>
          </p:txBody>
        </p:sp>
      </p:grpSp>
      <p:grpSp>
        <p:nvGrpSpPr>
          <p:cNvPr id="193" name="Group 193"/>
          <p:cNvGrpSpPr/>
          <p:nvPr/>
        </p:nvGrpSpPr>
        <p:grpSpPr>
          <a:xfrm>
            <a:off x="7434376" y="623193"/>
            <a:ext cx="1385370" cy="1912318"/>
            <a:chOff x="0" y="22719"/>
            <a:chExt cx="1970303" cy="2719740"/>
          </a:xfrm>
        </p:grpSpPr>
        <p:sp>
          <p:nvSpPr>
            <p:cNvPr id="191" name="Shape 191"/>
            <p:cNvSpPr/>
            <p:nvPr/>
          </p:nvSpPr>
          <p:spPr>
            <a:xfrm>
              <a:off x="202968" y="1081139"/>
              <a:ext cx="1740960" cy="1661320"/>
            </a:xfrm>
            <a:prstGeom prst="roundRect">
              <a:avLst>
                <a:gd name="adj" fmla="val 24587"/>
              </a:avLst>
            </a:prstGeom>
            <a:noFill/>
            <a:ln w="63500" cap="flat">
              <a:solidFill>
                <a:srgbClr val="FF0000"/>
              </a:solidFill>
              <a:prstDash val="sysDot"/>
              <a:miter lim="400000"/>
            </a:ln>
            <a:effectLst/>
          </p:spPr>
          <p:txBody>
            <a:bodyPr wrap="square" lIns="50800" tIns="50800" rIns="50800" bIns="50800" numCol="1" anchor="ctr">
              <a:noAutofit/>
            </a:bodyPr>
            <a:lstStyle/>
            <a:p>
              <a:pPr marL="40638" marR="40638" defTabSz="455398">
                <a:lnSpc>
                  <a:spcPct val="142000"/>
                </a:lnSpc>
                <a:defRPr sz="3400">
                  <a:uFill>
                    <a:solidFill>
                      <a:srgbClr val="000000"/>
                    </a:solidFill>
                  </a:uFill>
                  <a:latin typeface="Times New Roman"/>
                  <a:ea typeface="Times New Roman"/>
                  <a:cs typeface="Times New Roman"/>
                  <a:sym typeface="Times New Roman"/>
                </a:defRPr>
              </a:pPr>
              <a:endParaRPr/>
            </a:p>
          </p:txBody>
        </p:sp>
        <p:sp>
          <p:nvSpPr>
            <p:cNvPr id="192" name="Shape 192"/>
            <p:cNvSpPr/>
            <p:nvPr/>
          </p:nvSpPr>
          <p:spPr>
            <a:xfrm>
              <a:off x="0" y="22719"/>
              <a:ext cx="1970303" cy="10213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3200" b="1">
                  <a:solidFill>
                    <a:schemeClr val="accent5"/>
                  </a:solidFill>
                  <a:latin typeface="Helvetica"/>
                  <a:ea typeface="Helvetica"/>
                  <a:cs typeface="Helvetica"/>
                  <a:sym typeface="Helvetica"/>
                </a:defRPr>
              </a:pPr>
              <a:r>
                <a:rPr sz="2000" dirty="0">
                  <a:solidFill>
                    <a:srgbClr val="FF0000"/>
                  </a:solidFill>
                </a:rPr>
                <a:t>Plan A:</a:t>
              </a:r>
            </a:p>
            <a:p>
              <a:pPr>
                <a:defRPr sz="3200" b="1">
                  <a:solidFill>
                    <a:schemeClr val="accent5"/>
                  </a:solidFill>
                  <a:latin typeface="Helvetica"/>
                  <a:ea typeface="Helvetica"/>
                  <a:cs typeface="Helvetica"/>
                  <a:sym typeface="Helvetica"/>
                </a:defRPr>
              </a:pPr>
              <a:r>
                <a:rPr sz="2000" dirty="0">
                  <a:solidFill>
                    <a:srgbClr val="FF0000"/>
                  </a:solidFill>
                </a:rPr>
                <a:t>reprogram</a:t>
              </a:r>
            </a:p>
          </p:txBody>
        </p:sp>
      </p:grpSp>
      <p:sp>
        <p:nvSpPr>
          <p:cNvPr id="27" name="Shape 179"/>
          <p:cNvSpPr/>
          <p:nvPr/>
        </p:nvSpPr>
        <p:spPr>
          <a:xfrm flipV="1">
            <a:off x="5586513" y="5123869"/>
            <a:ext cx="0" cy="307412"/>
          </a:xfrm>
          <a:prstGeom prst="line">
            <a:avLst/>
          </a:prstGeom>
          <a:noFill/>
          <a:ln w="31750" cap="flat">
            <a:solidFill>
              <a:srgbClr val="FF0000"/>
            </a:solidFill>
            <a:prstDash val="solid"/>
            <a:miter lim="400000"/>
            <a:tailEnd type="arrow" w="med" len="med"/>
          </a:ln>
          <a:effectLst/>
        </p:spPr>
        <p:txBody>
          <a:bodyPr wrap="square" lIns="50800" tIns="50800" rIns="50800" bIns="50800" numCol="1" anchor="ctr">
            <a:noAutofit/>
          </a:bodyPr>
          <a:lstStyle/>
          <a:p>
            <a:pPr>
              <a:defRPr sz="2400"/>
            </a:pPr>
            <a:endParaRPr/>
          </a:p>
        </p:txBody>
      </p:sp>
    </p:spTree>
    <p:extLst>
      <p:ext uri="{BB962C8B-B14F-4D97-AF65-F5344CB8AC3E}">
        <p14:creationId xmlns:p14="http://schemas.microsoft.com/office/powerpoint/2010/main" val="1594893651"/>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93"/>
                                        </p:tgtEl>
                                        <p:attrNameLst>
                                          <p:attrName>style.visibility</p:attrName>
                                        </p:attrNameLst>
                                      </p:cBhvr>
                                      <p:to>
                                        <p:strVal val="visible"/>
                                      </p:to>
                                    </p:set>
                                    <p:animEffect transition="in" filter="wipe(left)">
                                      <p:cBhvr>
                                        <p:cTn id="7" dur="500"/>
                                        <p:tgtEl>
                                          <p:spTgt spid="19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p:tmAbs val="0"/>
                                  </p:iterate>
                                  <p:childTnLst>
                                    <p:set>
                                      <p:cBhvr>
                                        <p:cTn id="11" fill="hold"/>
                                        <p:tgtEl>
                                          <p:spTgt spid="190"/>
                                        </p:tgtEl>
                                        <p:attrNameLst>
                                          <p:attrName>style.visibility</p:attrName>
                                        </p:attrNameLst>
                                      </p:cBhvr>
                                      <p:to>
                                        <p:strVal val="visible"/>
                                      </p:to>
                                    </p:set>
                                    <p:animEffect transition="in" filter="wipe(up)">
                                      <p:cBhvr>
                                        <p:cTn id="12" dur="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animBg="1" advAuto="0"/>
      <p:bldP spid="193"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383" y="23316"/>
            <a:ext cx="8501063" cy="651868"/>
          </a:xfrm>
        </p:spPr>
        <p:txBody>
          <a:bodyPr>
            <a:normAutofit fontScale="90000"/>
          </a:bodyPr>
          <a:lstStyle/>
          <a:p>
            <a:r>
              <a:rPr lang="en-US" dirty="0" smtClean="0"/>
              <a:t>Collaboration &amp; Management</a:t>
            </a:r>
            <a:endParaRPr lang="en-US" sz="3100" dirty="0"/>
          </a:p>
        </p:txBody>
      </p:sp>
      <p:sp>
        <p:nvSpPr>
          <p:cNvPr id="3" name="Content Placeholder 2"/>
          <p:cNvSpPr>
            <a:spLocks noGrp="1"/>
          </p:cNvSpPr>
          <p:nvPr>
            <p:ph idx="1"/>
          </p:nvPr>
        </p:nvSpPr>
        <p:spPr>
          <a:xfrm>
            <a:off x="205383" y="890264"/>
            <a:ext cx="5083475" cy="5967736"/>
          </a:xfrm>
        </p:spPr>
        <p:txBody>
          <a:bodyPr>
            <a:normAutofit fontScale="32500" lnSpcReduction="20000"/>
          </a:bodyPr>
          <a:lstStyle/>
          <a:p>
            <a:r>
              <a:rPr lang="en-US" dirty="0" smtClean="0"/>
              <a:t>Workshops organized in Santa Fe, 4/2016</a:t>
            </a:r>
          </a:p>
          <a:p>
            <a:pPr lvl="1"/>
            <a:r>
              <a:rPr lang="en-US" dirty="0" smtClean="0"/>
              <a:t>Strong support from ITS/ALICE and other groups  </a:t>
            </a:r>
          </a:p>
          <a:p>
            <a:pPr lvl="2"/>
            <a:r>
              <a:rPr lang="en-US" dirty="0" smtClean="0"/>
              <a:t>LBNL, BNL STAR/HFT group</a:t>
            </a:r>
          </a:p>
          <a:p>
            <a:pPr lvl="2"/>
            <a:r>
              <a:rPr lang="en-US" dirty="0" smtClean="0"/>
              <a:t>MIT, </a:t>
            </a:r>
            <a:r>
              <a:rPr lang="en-US" dirty="0" err="1" smtClean="0"/>
              <a:t>Yonsei</a:t>
            </a:r>
            <a:r>
              <a:rPr lang="en-US" dirty="0" smtClean="0"/>
              <a:t> / Korean Institutions</a:t>
            </a:r>
          </a:p>
          <a:p>
            <a:pPr lvl="1"/>
            <a:r>
              <a:rPr lang="en-US" dirty="0" smtClean="0"/>
              <a:t>Produced 1</a:t>
            </a:r>
            <a:r>
              <a:rPr lang="en-US" baseline="30000" dirty="0" smtClean="0"/>
              <a:t>st</a:t>
            </a:r>
            <a:r>
              <a:rPr lang="en-US" dirty="0" smtClean="0"/>
              <a:t> draft of Cost and Schedule project file</a:t>
            </a:r>
          </a:p>
          <a:p>
            <a:pPr lvl="1"/>
            <a:r>
              <a:rPr lang="en-US" dirty="0" smtClean="0"/>
              <a:t>Established collaboration with ALICE ITS groups  </a:t>
            </a:r>
          </a:p>
          <a:p>
            <a:r>
              <a:rPr lang="en-US" dirty="0" smtClean="0"/>
              <a:t>MAPS Detector Group Kickoff Meeting 8/19/2016 </a:t>
            </a:r>
          </a:p>
          <a:p>
            <a:pPr lvl="1"/>
            <a:r>
              <a:rPr lang="en-US" dirty="0" smtClean="0"/>
              <a:t>Institutions and their interest  </a:t>
            </a:r>
          </a:p>
          <a:p>
            <a:pPr lvl="1"/>
            <a:r>
              <a:rPr lang="en-US" dirty="0" smtClean="0"/>
              <a:t> Resources and plan</a:t>
            </a:r>
          </a:p>
          <a:p>
            <a:r>
              <a:rPr lang="en-US" dirty="0" smtClean="0"/>
              <a:t>US institutions</a:t>
            </a:r>
          </a:p>
          <a:p>
            <a:pPr lvl="1"/>
            <a:r>
              <a:rPr lang="en-US" dirty="0" smtClean="0"/>
              <a:t>MIT HI and ME groups</a:t>
            </a:r>
          </a:p>
          <a:p>
            <a:pPr lvl="2"/>
            <a:r>
              <a:rPr lang="en-US" dirty="0" smtClean="0"/>
              <a:t>Stave assembly and test at CERN &amp; BNL, cooling, integration etc. </a:t>
            </a:r>
          </a:p>
          <a:p>
            <a:pPr lvl="1"/>
            <a:r>
              <a:rPr lang="en-US" dirty="0" smtClean="0"/>
              <a:t>LBNL </a:t>
            </a:r>
          </a:p>
          <a:p>
            <a:pPr lvl="2"/>
            <a:r>
              <a:rPr lang="en-US" dirty="0" smtClean="0"/>
              <a:t>mechanical carbon frame </a:t>
            </a:r>
            <a:r>
              <a:rPr lang="en-US" dirty="0" err="1" smtClean="0"/>
              <a:t>etc</a:t>
            </a:r>
            <a:r>
              <a:rPr lang="en-US" dirty="0" smtClean="0"/>
              <a:t> </a:t>
            </a:r>
          </a:p>
          <a:p>
            <a:pPr lvl="1"/>
            <a:r>
              <a:rPr lang="en-US" dirty="0" smtClean="0"/>
              <a:t>BNL </a:t>
            </a:r>
          </a:p>
          <a:p>
            <a:pPr lvl="2"/>
            <a:r>
              <a:rPr lang="en-US" dirty="0" smtClean="0"/>
              <a:t>Services, DAQ, safety, </a:t>
            </a:r>
            <a:r>
              <a:rPr lang="en-US" dirty="0"/>
              <a:t>t</a:t>
            </a:r>
            <a:r>
              <a:rPr lang="en-US" dirty="0" smtClean="0"/>
              <a:t>ech support </a:t>
            </a:r>
            <a:r>
              <a:rPr lang="en-US" dirty="0" err="1" smtClean="0"/>
              <a:t>etc</a:t>
            </a:r>
            <a:r>
              <a:rPr lang="en-US" dirty="0" smtClean="0"/>
              <a:t> </a:t>
            </a:r>
          </a:p>
          <a:p>
            <a:pPr lvl="1"/>
            <a:r>
              <a:rPr lang="en-US" dirty="0" smtClean="0"/>
              <a:t>UNM and NMSU</a:t>
            </a:r>
          </a:p>
          <a:p>
            <a:pPr lvl="2"/>
            <a:r>
              <a:rPr lang="en-US" dirty="0" smtClean="0"/>
              <a:t>Cabling, assembly, simulations and physics analysis   </a:t>
            </a:r>
          </a:p>
          <a:p>
            <a:pPr lvl="1"/>
            <a:r>
              <a:rPr lang="en-US" dirty="0" smtClean="0"/>
              <a:t>U Colorado </a:t>
            </a:r>
          </a:p>
          <a:p>
            <a:pPr lvl="2"/>
            <a:r>
              <a:rPr lang="en-US" dirty="0" smtClean="0"/>
              <a:t>DAQ and DCM-II integration, simulations and analysis  </a:t>
            </a:r>
            <a:endParaRPr lang="en-US" dirty="0"/>
          </a:p>
          <a:p>
            <a:pPr lvl="1"/>
            <a:r>
              <a:rPr lang="en-US" dirty="0" smtClean="0"/>
              <a:t>ISU</a:t>
            </a:r>
          </a:p>
          <a:p>
            <a:pPr lvl="2"/>
            <a:r>
              <a:rPr lang="en-US" dirty="0" smtClean="0"/>
              <a:t>Simulations and analysis, assembly and test  </a:t>
            </a:r>
          </a:p>
          <a:p>
            <a:pPr lvl="1"/>
            <a:r>
              <a:rPr lang="en-US" dirty="0" smtClean="0"/>
              <a:t>GSU </a:t>
            </a:r>
          </a:p>
          <a:p>
            <a:pPr lvl="2"/>
            <a:r>
              <a:rPr lang="en-US" dirty="0" smtClean="0"/>
              <a:t>Simulations, small controls 	 </a:t>
            </a:r>
            <a:endParaRPr lang="en-US" dirty="0"/>
          </a:p>
          <a:p>
            <a:pPr lvl="1"/>
            <a:r>
              <a:rPr lang="en-US" dirty="0" smtClean="0"/>
              <a:t>FSU</a:t>
            </a:r>
          </a:p>
          <a:p>
            <a:pPr lvl="2"/>
            <a:r>
              <a:rPr lang="en-US" dirty="0" smtClean="0"/>
              <a:t>Offline </a:t>
            </a:r>
          </a:p>
          <a:p>
            <a:pPr lvl="1"/>
            <a:r>
              <a:rPr lang="en-US" dirty="0" smtClean="0"/>
              <a:t> U California, Riverside/LA/Davis </a:t>
            </a:r>
            <a:r>
              <a:rPr lang="en-US" dirty="0" err="1" smtClean="0"/>
              <a:t>etc</a:t>
            </a:r>
            <a:endParaRPr lang="en-US" dirty="0" smtClean="0"/>
          </a:p>
          <a:p>
            <a:pPr lvl="2"/>
            <a:r>
              <a:rPr lang="en-US" dirty="0" smtClean="0"/>
              <a:t>Local mechanical and electronics shops, simulations, assembly and test </a:t>
            </a:r>
          </a:p>
          <a:p>
            <a:pPr lvl="1"/>
            <a:r>
              <a:rPr lang="en-US" dirty="0" smtClean="0"/>
              <a:t>UT Austin</a:t>
            </a:r>
          </a:p>
          <a:p>
            <a:pPr lvl="2"/>
            <a:r>
              <a:rPr lang="en-US" dirty="0" smtClean="0"/>
              <a:t>Readout electronics </a:t>
            </a:r>
          </a:p>
          <a:p>
            <a:pPr lvl="1"/>
            <a:r>
              <a:rPr lang="en-US" dirty="0" smtClean="0"/>
              <a:t>UIC</a:t>
            </a:r>
          </a:p>
          <a:p>
            <a:pPr lvl="2"/>
            <a:r>
              <a:rPr lang="en-US" dirty="0" smtClean="0"/>
              <a:t>Assembly and test, offline  </a:t>
            </a:r>
          </a:p>
          <a:p>
            <a:r>
              <a:rPr lang="en-US" dirty="0" smtClean="0"/>
              <a:t>Other international collaborators</a:t>
            </a:r>
          </a:p>
          <a:p>
            <a:pPr lvl="1"/>
            <a:r>
              <a:rPr lang="en-US" dirty="0" smtClean="0"/>
              <a:t>RIKEN/RBRC – assembly, test and simulations </a:t>
            </a:r>
          </a:p>
          <a:p>
            <a:pPr lvl="1"/>
            <a:r>
              <a:rPr lang="en-US" dirty="0" smtClean="0"/>
              <a:t>CCNU/ALICE/ITS</a:t>
            </a:r>
          </a:p>
          <a:p>
            <a:pPr lvl="1"/>
            <a:r>
              <a:rPr lang="en-US" dirty="0" err="1" smtClean="0"/>
              <a:t>Yonsei</a:t>
            </a:r>
            <a:r>
              <a:rPr lang="en-US" dirty="0" smtClean="0"/>
              <a:t>/ALICE/ITS </a:t>
            </a:r>
          </a:p>
          <a:p>
            <a:pPr marL="349018" lvl="1" indent="0">
              <a:buNone/>
            </a:pPr>
            <a:endParaRPr lang="en-US" dirty="0"/>
          </a:p>
        </p:txBody>
      </p:sp>
      <p:sp>
        <p:nvSpPr>
          <p:cNvPr id="4" name="TextBox 3"/>
          <p:cNvSpPr txBox="1"/>
          <p:nvPr/>
        </p:nvSpPr>
        <p:spPr>
          <a:xfrm>
            <a:off x="5376903" y="984477"/>
            <a:ext cx="3672140" cy="5386090"/>
          </a:xfrm>
          <a:prstGeom prst="rect">
            <a:avLst/>
          </a:prstGeom>
          <a:noFill/>
          <a:ln>
            <a:solidFill>
              <a:srgbClr val="FF0000"/>
            </a:solidFill>
          </a:ln>
        </p:spPr>
        <p:txBody>
          <a:bodyPr wrap="square" rtlCol="0">
            <a:spAutoFit/>
          </a:bodyPr>
          <a:lstStyle/>
          <a:p>
            <a:r>
              <a:rPr lang="en-US" dirty="0" smtClean="0">
                <a:solidFill>
                  <a:srgbClr val="0000FF"/>
                </a:solidFill>
              </a:rPr>
              <a:t>Working on MOU with ITS/ALICE</a:t>
            </a:r>
          </a:p>
          <a:p>
            <a:pPr marL="285750" indent="-285750">
              <a:buFont typeface="Arial"/>
              <a:buChar char="•"/>
            </a:pPr>
            <a:r>
              <a:rPr lang="en-US" dirty="0" smtClean="0"/>
              <a:t>Initial discussion with ITS Management</a:t>
            </a:r>
          </a:p>
          <a:p>
            <a:pPr marL="285750" indent="-285750">
              <a:buFont typeface="Arial"/>
              <a:buChar char="•"/>
            </a:pPr>
            <a:r>
              <a:rPr lang="en-US" dirty="0" smtClean="0"/>
              <a:t>Associate Membership on ITS/ALICE project</a:t>
            </a:r>
          </a:p>
          <a:p>
            <a:pPr marL="285750" indent="-285750">
              <a:buFont typeface="Arial"/>
              <a:buChar char="•"/>
            </a:pPr>
            <a:r>
              <a:rPr lang="en-US" dirty="0" smtClean="0"/>
              <a:t>Obtain 4 staves &amp; readout for R&amp;D ASAP</a:t>
            </a:r>
          </a:p>
          <a:p>
            <a:pPr marL="285750" indent="-285750">
              <a:buFont typeface="Arial"/>
              <a:buChar char="•"/>
            </a:pPr>
            <a:r>
              <a:rPr lang="en-US" dirty="0" smtClean="0"/>
              <a:t>Stave production extension, schedule and “mortgage” </a:t>
            </a:r>
          </a:p>
          <a:p>
            <a:pPr marL="285750" indent="-285750">
              <a:buFont typeface="Arial"/>
              <a:buChar char="•"/>
            </a:pPr>
            <a:r>
              <a:rPr lang="en-US" dirty="0" smtClean="0"/>
              <a:t>Obtain readout design files</a:t>
            </a:r>
          </a:p>
          <a:p>
            <a:pPr marL="285750" indent="-285750">
              <a:buFont typeface="Arial"/>
              <a:buChar char="•"/>
            </a:pPr>
            <a:r>
              <a:rPr lang="en-US" dirty="0" smtClean="0"/>
              <a:t>Mechanical design files</a:t>
            </a:r>
          </a:p>
          <a:p>
            <a:pPr marL="285750" indent="-285750">
              <a:buFont typeface="Arial"/>
              <a:buChar char="•"/>
            </a:pPr>
            <a:r>
              <a:rPr lang="en-US" dirty="0" err="1" smtClean="0"/>
              <a:t>sPHENIX</a:t>
            </a:r>
            <a:r>
              <a:rPr lang="en-US" dirty="0" smtClean="0"/>
              <a:t> manpower at CERN </a:t>
            </a:r>
          </a:p>
          <a:p>
            <a:r>
              <a:rPr lang="en-US" dirty="0" smtClean="0"/>
              <a:t> </a:t>
            </a:r>
          </a:p>
          <a:p>
            <a:pPr marL="285750" indent="-285750">
              <a:buFont typeface="Arial"/>
              <a:buChar char="•"/>
            </a:pPr>
            <a:r>
              <a:rPr lang="en-US" dirty="0" smtClean="0"/>
              <a:t>2 presentations planned </a:t>
            </a:r>
          </a:p>
          <a:p>
            <a:pPr lvl="1"/>
            <a:r>
              <a:rPr lang="en-US" sz="1400" dirty="0" smtClean="0"/>
              <a:t>- 9/1/2016: ALICE Management</a:t>
            </a:r>
          </a:p>
          <a:p>
            <a:pPr lvl="1"/>
            <a:r>
              <a:rPr lang="en-US" sz="1400" dirty="0" smtClean="0"/>
              <a:t>Board meeting</a:t>
            </a:r>
          </a:p>
          <a:p>
            <a:pPr lvl="1"/>
            <a:r>
              <a:rPr lang="en-US" sz="1400" dirty="0" smtClean="0"/>
              <a:t>- 11/11/2016: ALICE Collaboration </a:t>
            </a:r>
          </a:p>
          <a:p>
            <a:pPr lvl="1"/>
            <a:r>
              <a:rPr lang="en-US" sz="1400" dirty="0" smtClean="0"/>
              <a:t>Board meeting   </a:t>
            </a:r>
          </a:p>
          <a:p>
            <a:pPr lvl="1"/>
            <a:endParaRPr lang="en-US" dirty="0" smtClean="0"/>
          </a:p>
          <a:p>
            <a:r>
              <a:rPr lang="en-US" dirty="0" smtClean="0">
                <a:solidFill>
                  <a:srgbClr val="0000FF"/>
                </a:solidFill>
              </a:rPr>
              <a:t>Expect MOU agreement: 12/2016</a:t>
            </a:r>
            <a:endParaRPr lang="en-US" dirty="0">
              <a:solidFill>
                <a:srgbClr val="0000FF"/>
              </a:solidFill>
            </a:endParaRPr>
          </a:p>
        </p:txBody>
      </p:sp>
      <p:sp>
        <p:nvSpPr>
          <p:cNvPr id="5" name="Date Placeholder 4"/>
          <p:cNvSpPr>
            <a:spLocks noGrp="1"/>
          </p:cNvSpPr>
          <p:nvPr>
            <p:ph type="dt" sz="half" idx="10"/>
          </p:nvPr>
        </p:nvSpPr>
        <p:spPr/>
        <p:txBody>
          <a:bodyPr/>
          <a:lstStyle/>
          <a:p>
            <a:fld id="{BD48D890-1538-3A41-9FE0-7FF9CE18375F}" type="datetime1">
              <a:rPr lang="en-US" smtClean="0"/>
              <a:t>8/30/16</a:t>
            </a:fld>
            <a:endParaRPr lang="en-US"/>
          </a:p>
        </p:txBody>
      </p:sp>
      <p:sp>
        <p:nvSpPr>
          <p:cNvPr id="6" name="Footer Placeholder 5"/>
          <p:cNvSpPr>
            <a:spLocks noGrp="1"/>
          </p:cNvSpPr>
          <p:nvPr>
            <p:ph type="ftr" sz="quarter" idx="11"/>
          </p:nvPr>
        </p:nvSpPr>
        <p:spPr/>
        <p:txBody>
          <a:bodyPr/>
          <a:lstStyle/>
          <a:p>
            <a:r>
              <a:rPr lang="en-US" smtClean="0"/>
              <a:t>sPHENIX Tracking Review - MAPS</a:t>
            </a:r>
            <a:endParaRPr lang="en-US"/>
          </a:p>
        </p:txBody>
      </p:sp>
      <p:sp>
        <p:nvSpPr>
          <p:cNvPr id="7" name="Slide Number Placeholder 6"/>
          <p:cNvSpPr>
            <a:spLocks noGrp="1"/>
          </p:cNvSpPr>
          <p:nvPr>
            <p:ph type="sldNum" sz="quarter" idx="12"/>
          </p:nvPr>
        </p:nvSpPr>
        <p:spPr/>
        <p:txBody>
          <a:bodyPr/>
          <a:lstStyle/>
          <a:p>
            <a:fld id="{C7F8B04E-460B-B340-979B-8B60A2BEF480}" type="slidenum">
              <a:rPr lang="en-US" smtClean="0"/>
              <a:t>29</a:t>
            </a:fld>
            <a:endParaRPr lang="en-US"/>
          </a:p>
        </p:txBody>
      </p:sp>
    </p:spTree>
    <p:extLst>
      <p:ext uri="{BB962C8B-B14F-4D97-AF65-F5344CB8AC3E}">
        <p14:creationId xmlns:p14="http://schemas.microsoft.com/office/powerpoint/2010/main" val="392598164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54393" y="33338"/>
            <a:ext cx="7368968" cy="1143000"/>
          </a:xfrm>
        </p:spPr>
        <p:txBody>
          <a:bodyPr/>
          <a:lstStyle/>
          <a:p>
            <a:r>
              <a:rPr lang="en-US" dirty="0" err="1" smtClean="0"/>
              <a:t>sPHENIX</a:t>
            </a:r>
            <a:r>
              <a:rPr lang="en-US" dirty="0" smtClean="0"/>
              <a:t> MAPS Inner Tracker</a:t>
            </a:r>
            <a:endParaRPr lang="en-US" dirty="0"/>
          </a:p>
        </p:txBody>
      </p:sp>
      <p:sp>
        <p:nvSpPr>
          <p:cNvPr id="4" name="Date Placeholder 3"/>
          <p:cNvSpPr>
            <a:spLocks noGrp="1"/>
          </p:cNvSpPr>
          <p:nvPr>
            <p:ph type="dt" sz="half" idx="10"/>
          </p:nvPr>
        </p:nvSpPr>
        <p:spPr/>
        <p:txBody>
          <a:bodyPr/>
          <a:lstStyle/>
          <a:p>
            <a:fld id="{CEE42FC2-581B-1448-8E17-A7A3AD8E3553}" type="datetime1">
              <a:rPr lang="en-US" smtClean="0"/>
              <a:t>8/30/16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3</a:t>
            </a:fld>
            <a:endParaRPr lang="en-US"/>
          </a:p>
        </p:txBody>
      </p:sp>
      <p:grpSp>
        <p:nvGrpSpPr>
          <p:cNvPr id="24" name="Group 23"/>
          <p:cNvGrpSpPr/>
          <p:nvPr/>
        </p:nvGrpSpPr>
        <p:grpSpPr>
          <a:xfrm>
            <a:off x="5987455" y="1799107"/>
            <a:ext cx="2978302" cy="4405732"/>
            <a:chOff x="5249074" y="1144588"/>
            <a:chExt cx="3513926" cy="4785796"/>
          </a:xfrm>
        </p:grpSpPr>
        <p:grpSp>
          <p:nvGrpSpPr>
            <p:cNvPr id="23" name="Group 22"/>
            <p:cNvGrpSpPr/>
            <p:nvPr/>
          </p:nvGrpSpPr>
          <p:grpSpPr>
            <a:xfrm>
              <a:off x="5249074" y="1144588"/>
              <a:ext cx="3513926" cy="4785796"/>
              <a:chOff x="181774" y="1570554"/>
              <a:chExt cx="3513926" cy="4785796"/>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1774" y="1570554"/>
                <a:ext cx="3513926" cy="2068910"/>
              </a:xfrm>
              <a:prstGeom prst="rect">
                <a:avLst/>
              </a:prstGeom>
              <a:noFill/>
              <a:ln>
                <a:noFill/>
              </a:ln>
              <a:extLst/>
            </p:spPr>
          </p:pic>
          <p:grpSp>
            <p:nvGrpSpPr>
              <p:cNvPr id="22" name="Group 21"/>
              <p:cNvGrpSpPr/>
              <p:nvPr/>
            </p:nvGrpSpPr>
            <p:grpSpPr>
              <a:xfrm>
                <a:off x="190500" y="2692400"/>
                <a:ext cx="3505200" cy="3663950"/>
                <a:chOff x="190500" y="2692400"/>
                <a:chExt cx="3505200" cy="3663950"/>
              </a:xfrm>
            </p:grpSpPr>
            <p:grpSp>
              <p:nvGrpSpPr>
                <p:cNvPr id="11" name="Group 10"/>
                <p:cNvGrpSpPr/>
                <p:nvPr/>
              </p:nvGrpSpPr>
              <p:grpSpPr>
                <a:xfrm>
                  <a:off x="190500" y="4070350"/>
                  <a:ext cx="3505200" cy="2286000"/>
                  <a:chOff x="4343400" y="990600"/>
                  <a:chExt cx="3818732" cy="2590800"/>
                </a:xfrm>
              </p:grpSpPr>
              <p:pic>
                <p:nvPicPr>
                  <p:cNvPr id="12" name="Picture 11"/>
                  <p:cNvPicPr>
                    <a:picLocks noChangeAspect="1"/>
                  </p:cNvPicPr>
                  <p:nvPr/>
                </p:nvPicPr>
                <p:blipFill>
                  <a:blip r:embed="rId3"/>
                  <a:stretch>
                    <a:fillRect/>
                  </a:stretch>
                </p:blipFill>
                <p:spPr>
                  <a:xfrm>
                    <a:off x="4343400" y="990600"/>
                    <a:ext cx="3818732" cy="2590800"/>
                  </a:xfrm>
                  <a:prstGeom prst="rect">
                    <a:avLst/>
                  </a:prstGeom>
                  <a:ln w="19050">
                    <a:solidFill>
                      <a:srgbClr val="FF0000"/>
                    </a:solidFill>
                  </a:ln>
                </p:spPr>
              </p:pic>
              <p:sp>
                <p:nvSpPr>
                  <p:cNvPr id="13" name="Rectangle 12"/>
                  <p:cNvSpPr/>
                  <p:nvPr/>
                </p:nvSpPr>
                <p:spPr>
                  <a:xfrm>
                    <a:off x="5791200" y="3436299"/>
                    <a:ext cx="1143000" cy="1451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924800" y="3360099"/>
                    <a:ext cx="228600" cy="2213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Connector 15"/>
                <p:cNvCxnSpPr/>
                <p:nvPr/>
              </p:nvCxnSpPr>
              <p:spPr>
                <a:xfrm flipH="1">
                  <a:off x="196850" y="2692400"/>
                  <a:ext cx="1797050" cy="13462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cxnSp>
          <p:nvCxnSpPr>
            <p:cNvPr id="18" name="Straight Connector 17"/>
            <p:cNvCxnSpPr/>
            <p:nvPr/>
          </p:nvCxnSpPr>
          <p:spPr>
            <a:xfrm>
              <a:off x="7418465" y="2170668"/>
              <a:ext cx="1344535" cy="14541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6894810" y="1141987"/>
            <a:ext cx="2127890" cy="646331"/>
          </a:xfrm>
          <a:prstGeom prst="rect">
            <a:avLst/>
          </a:prstGeom>
          <a:noFill/>
        </p:spPr>
        <p:txBody>
          <a:bodyPr wrap="none" rtlCol="0">
            <a:spAutoFit/>
          </a:bodyPr>
          <a:lstStyle/>
          <a:p>
            <a:r>
              <a:rPr lang="en-US" dirty="0" smtClean="0"/>
              <a:t>ALICE ITS;</a:t>
            </a:r>
          </a:p>
          <a:p>
            <a:r>
              <a:rPr lang="en-US" dirty="0" smtClean="0"/>
              <a:t>Inner Tracker </a:t>
            </a:r>
            <a:r>
              <a:rPr lang="en-US" dirty="0"/>
              <a:t>S</a:t>
            </a:r>
            <a:r>
              <a:rPr lang="en-US" dirty="0" smtClean="0"/>
              <a:t>ystem</a:t>
            </a:r>
            <a:endParaRPr lang="en-US" dirty="0"/>
          </a:p>
        </p:txBody>
      </p:sp>
      <p:grpSp>
        <p:nvGrpSpPr>
          <p:cNvPr id="26" name="Group 112"/>
          <p:cNvGrpSpPr/>
          <p:nvPr/>
        </p:nvGrpSpPr>
        <p:grpSpPr>
          <a:xfrm>
            <a:off x="568325" y="4001973"/>
            <a:ext cx="2851151" cy="2236792"/>
            <a:chOff x="7365933" y="511938"/>
            <a:chExt cx="3771955" cy="2995892"/>
          </a:xfrm>
        </p:grpSpPr>
        <p:pic>
          <p:nvPicPr>
            <p:cNvPr id="27" name="Screen Shot 2015-11-03 at 1.34.37 PM.png"/>
            <p:cNvPicPr>
              <a:picLocks noChangeAspect="1"/>
            </p:cNvPicPr>
            <p:nvPr/>
          </p:nvPicPr>
          <p:blipFill>
            <a:blip r:embed="rId4">
              <a:extLst/>
            </a:blip>
            <a:srcRect/>
            <a:stretch>
              <a:fillRect/>
            </a:stretch>
          </p:blipFill>
          <p:spPr>
            <a:xfrm>
              <a:off x="7365933" y="556092"/>
              <a:ext cx="3771955" cy="2951738"/>
            </a:xfrm>
            <a:prstGeom prst="rect">
              <a:avLst/>
            </a:prstGeom>
            <a:ln w="25400" cap="flat">
              <a:noFill/>
              <a:round/>
            </a:ln>
            <a:effectLst/>
          </p:spPr>
        </p:pic>
        <p:sp>
          <p:nvSpPr>
            <p:cNvPr id="28" name="Shape 111"/>
            <p:cNvSpPr/>
            <p:nvPr/>
          </p:nvSpPr>
          <p:spPr>
            <a:xfrm>
              <a:off x="8073793" y="511938"/>
              <a:ext cx="2324294" cy="4259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400" b="1">
                  <a:solidFill>
                    <a:srgbClr val="000000"/>
                  </a:solidFill>
                </a:defRPr>
              </a:lvl1pPr>
            </a:lstStyle>
            <a:p>
              <a:r>
                <a:rPr lang="en-US" dirty="0" err="1" smtClean="0"/>
                <a:t>sPHNIX</a:t>
              </a:r>
              <a:r>
                <a:rPr lang="en-US" dirty="0" smtClean="0"/>
                <a:t> </a:t>
              </a:r>
              <a:r>
                <a:rPr dirty="0" smtClean="0"/>
                <a:t>Inner Trackin</a:t>
              </a:r>
              <a:r>
                <a:rPr lang="en-US" dirty="0" smtClean="0"/>
                <a:t>g</a:t>
              </a:r>
              <a:endParaRPr dirty="0"/>
            </a:p>
          </p:txBody>
        </p:sp>
      </p:grpSp>
      <p:sp>
        <p:nvSpPr>
          <p:cNvPr id="42" name="Left Arrow 41"/>
          <p:cNvSpPr/>
          <p:nvPr/>
        </p:nvSpPr>
        <p:spPr>
          <a:xfrm>
            <a:off x="3709315" y="5016500"/>
            <a:ext cx="1865007" cy="107047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Copy of ITS Inner Tracker</a:t>
            </a:r>
            <a:endParaRPr lang="en-US" dirty="0">
              <a:solidFill>
                <a:srgbClr val="000000"/>
              </a:solidFill>
            </a:endParaRPr>
          </a:p>
        </p:txBody>
      </p:sp>
      <p:pic>
        <p:nvPicPr>
          <p:cNvPr id="43" name="Picture 42"/>
          <p:cNvPicPr>
            <a:picLocks noChangeAspect="1"/>
          </p:cNvPicPr>
          <p:nvPr/>
        </p:nvPicPr>
        <p:blipFill>
          <a:blip r:embed="rId5"/>
          <a:stretch>
            <a:fillRect/>
          </a:stretch>
        </p:blipFill>
        <p:spPr>
          <a:xfrm>
            <a:off x="568325" y="1016909"/>
            <a:ext cx="3391877" cy="2659257"/>
          </a:xfrm>
          <a:prstGeom prst="rect">
            <a:avLst/>
          </a:prstGeom>
        </p:spPr>
      </p:pic>
      <p:grpSp>
        <p:nvGrpSpPr>
          <p:cNvPr id="46" name="Group 45"/>
          <p:cNvGrpSpPr/>
          <p:nvPr/>
        </p:nvGrpSpPr>
        <p:grpSpPr>
          <a:xfrm>
            <a:off x="1174750" y="2400300"/>
            <a:ext cx="1516703" cy="1605523"/>
            <a:chOff x="1174750" y="2400300"/>
            <a:chExt cx="1516703" cy="1605523"/>
          </a:xfrm>
        </p:grpSpPr>
        <p:cxnSp>
          <p:nvCxnSpPr>
            <p:cNvPr id="44" name="Straight Connector 43"/>
            <p:cNvCxnSpPr/>
            <p:nvPr/>
          </p:nvCxnSpPr>
          <p:spPr>
            <a:xfrm>
              <a:off x="1993900" y="2400300"/>
              <a:ext cx="697553" cy="1605523"/>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H="1">
              <a:off x="1174750" y="2400300"/>
              <a:ext cx="711200" cy="1605523"/>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grpSp>
      <p:sp>
        <p:nvSpPr>
          <p:cNvPr id="2" name="TextBox 1"/>
          <p:cNvSpPr txBox="1"/>
          <p:nvPr/>
        </p:nvSpPr>
        <p:spPr>
          <a:xfrm>
            <a:off x="4308133" y="1502370"/>
            <a:ext cx="1544025" cy="1200329"/>
          </a:xfrm>
          <a:prstGeom prst="rect">
            <a:avLst/>
          </a:prstGeom>
          <a:solidFill>
            <a:srgbClr val="FFFF00"/>
          </a:solidFill>
        </p:spPr>
        <p:txBody>
          <a:bodyPr wrap="none" rtlCol="0">
            <a:spAutoFit/>
          </a:bodyPr>
          <a:lstStyle/>
          <a:p>
            <a:r>
              <a:rPr lang="en-US" i="1" dirty="0" smtClean="0"/>
              <a:t>Key issues:</a:t>
            </a:r>
          </a:p>
          <a:p>
            <a:r>
              <a:rPr lang="en-US" i="1" dirty="0" smtClean="0"/>
              <a:t>Integration of</a:t>
            </a:r>
          </a:p>
          <a:p>
            <a:r>
              <a:rPr lang="en-US" dirty="0" smtClean="0"/>
              <a:t>Readout &amp;</a:t>
            </a:r>
          </a:p>
          <a:p>
            <a:r>
              <a:rPr lang="en-US" dirty="0" smtClean="0"/>
              <a:t>Mechanics</a:t>
            </a:r>
            <a:endParaRPr lang="en-US" dirty="0"/>
          </a:p>
        </p:txBody>
      </p:sp>
      <p:pic>
        <p:nvPicPr>
          <p:cNvPr id="29" name="Screen Shot 2016-01-25 at 9.19.11 AM.png"/>
          <p:cNvPicPr>
            <a:picLocks noChangeAspect="1"/>
          </p:cNvPicPr>
          <p:nvPr/>
        </p:nvPicPr>
        <p:blipFill>
          <a:blip r:embed="rId6">
            <a:extLst/>
          </a:blip>
          <a:srcRect l="7559" t="3697" r="5172" b="2926"/>
          <a:stretch>
            <a:fillRect/>
          </a:stretch>
        </p:blipFill>
        <p:spPr>
          <a:xfrm>
            <a:off x="3512668" y="4135292"/>
            <a:ext cx="795465" cy="860208"/>
          </a:xfrm>
          <a:custGeom>
            <a:avLst/>
            <a:gdLst/>
            <a:ahLst/>
            <a:cxnLst>
              <a:cxn ang="0">
                <a:pos x="wd2" y="hd2"/>
              </a:cxn>
              <a:cxn ang="5400000">
                <a:pos x="wd2" y="hd2"/>
              </a:cxn>
              <a:cxn ang="10800000">
                <a:pos x="wd2" y="hd2"/>
              </a:cxn>
              <a:cxn ang="16200000">
                <a:pos x="wd2" y="hd2"/>
              </a:cxn>
            </a:cxnLst>
            <a:rect l="0" t="0" r="r" b="b"/>
            <a:pathLst>
              <a:path w="21574" h="21473" extrusionOk="0">
                <a:moveTo>
                  <a:pt x="15864" y="0"/>
                </a:moveTo>
                <a:lnTo>
                  <a:pt x="15582" y="284"/>
                </a:lnTo>
                <a:cubicBezTo>
                  <a:pt x="15339" y="525"/>
                  <a:pt x="15313" y="578"/>
                  <a:pt x="15412" y="652"/>
                </a:cubicBezTo>
                <a:cubicBezTo>
                  <a:pt x="15514" y="727"/>
                  <a:pt x="15508" y="802"/>
                  <a:pt x="15359" y="1220"/>
                </a:cubicBezTo>
                <a:cubicBezTo>
                  <a:pt x="15133" y="1857"/>
                  <a:pt x="15106" y="1885"/>
                  <a:pt x="14761" y="1886"/>
                </a:cubicBezTo>
                <a:cubicBezTo>
                  <a:pt x="14391" y="1887"/>
                  <a:pt x="14295" y="1943"/>
                  <a:pt x="14113" y="2260"/>
                </a:cubicBezTo>
                <a:cubicBezTo>
                  <a:pt x="12545" y="4995"/>
                  <a:pt x="12153" y="5657"/>
                  <a:pt x="12053" y="5734"/>
                </a:cubicBezTo>
                <a:cubicBezTo>
                  <a:pt x="11976" y="5792"/>
                  <a:pt x="11686" y="5822"/>
                  <a:pt x="11250" y="5817"/>
                </a:cubicBezTo>
                <a:cubicBezTo>
                  <a:pt x="10519" y="5810"/>
                  <a:pt x="10341" y="5767"/>
                  <a:pt x="10486" y="5633"/>
                </a:cubicBezTo>
                <a:cubicBezTo>
                  <a:pt x="10534" y="5589"/>
                  <a:pt x="10572" y="5527"/>
                  <a:pt x="10572" y="5495"/>
                </a:cubicBezTo>
                <a:cubicBezTo>
                  <a:pt x="10572" y="5371"/>
                  <a:pt x="10345" y="5444"/>
                  <a:pt x="10139" y="5633"/>
                </a:cubicBezTo>
                <a:cubicBezTo>
                  <a:pt x="9929" y="5827"/>
                  <a:pt x="9906" y="5828"/>
                  <a:pt x="8783" y="5838"/>
                </a:cubicBezTo>
                <a:cubicBezTo>
                  <a:pt x="8153" y="5844"/>
                  <a:pt x="7573" y="5817"/>
                  <a:pt x="7484" y="5776"/>
                </a:cubicBezTo>
                <a:cubicBezTo>
                  <a:pt x="7396" y="5735"/>
                  <a:pt x="7287" y="5696"/>
                  <a:pt x="7243" y="5692"/>
                </a:cubicBezTo>
                <a:cubicBezTo>
                  <a:pt x="7199" y="5688"/>
                  <a:pt x="7051" y="5643"/>
                  <a:pt x="6919" y="5592"/>
                </a:cubicBezTo>
                <a:cubicBezTo>
                  <a:pt x="6717" y="5513"/>
                  <a:pt x="6647" y="5516"/>
                  <a:pt x="6478" y="5613"/>
                </a:cubicBezTo>
                <a:cubicBezTo>
                  <a:pt x="6368" y="5676"/>
                  <a:pt x="6292" y="5769"/>
                  <a:pt x="6309" y="5821"/>
                </a:cubicBezTo>
                <a:cubicBezTo>
                  <a:pt x="6326" y="5872"/>
                  <a:pt x="6335" y="6006"/>
                  <a:pt x="6328" y="6119"/>
                </a:cubicBezTo>
                <a:cubicBezTo>
                  <a:pt x="6318" y="6278"/>
                  <a:pt x="6364" y="6341"/>
                  <a:pt x="6531" y="6400"/>
                </a:cubicBezTo>
                <a:cubicBezTo>
                  <a:pt x="6832" y="6505"/>
                  <a:pt x="7355" y="6542"/>
                  <a:pt x="7409" y="6462"/>
                </a:cubicBezTo>
                <a:cubicBezTo>
                  <a:pt x="7477" y="6359"/>
                  <a:pt x="7892" y="6385"/>
                  <a:pt x="7992" y="6497"/>
                </a:cubicBezTo>
                <a:cubicBezTo>
                  <a:pt x="8042" y="6551"/>
                  <a:pt x="8055" y="6623"/>
                  <a:pt x="8023" y="6660"/>
                </a:cubicBezTo>
                <a:cubicBezTo>
                  <a:pt x="7990" y="6696"/>
                  <a:pt x="8040" y="6668"/>
                  <a:pt x="8132" y="6597"/>
                </a:cubicBezTo>
                <a:cubicBezTo>
                  <a:pt x="8352" y="6427"/>
                  <a:pt x="8444" y="6438"/>
                  <a:pt x="8588" y="6639"/>
                </a:cubicBezTo>
                <a:cubicBezTo>
                  <a:pt x="8692" y="6785"/>
                  <a:pt x="8818" y="7174"/>
                  <a:pt x="8817" y="7339"/>
                </a:cubicBezTo>
                <a:cubicBezTo>
                  <a:pt x="8817" y="7414"/>
                  <a:pt x="9055" y="7654"/>
                  <a:pt x="9130" y="7654"/>
                </a:cubicBezTo>
                <a:cubicBezTo>
                  <a:pt x="9162" y="7654"/>
                  <a:pt x="9210" y="7580"/>
                  <a:pt x="9235" y="7492"/>
                </a:cubicBezTo>
                <a:cubicBezTo>
                  <a:pt x="9274" y="7357"/>
                  <a:pt x="9301" y="7350"/>
                  <a:pt x="9405" y="7429"/>
                </a:cubicBezTo>
                <a:cubicBezTo>
                  <a:pt x="9473" y="7481"/>
                  <a:pt x="9510" y="7548"/>
                  <a:pt x="9488" y="7582"/>
                </a:cubicBezTo>
                <a:cubicBezTo>
                  <a:pt x="9441" y="7652"/>
                  <a:pt x="9773" y="7633"/>
                  <a:pt x="9906" y="7557"/>
                </a:cubicBezTo>
                <a:cubicBezTo>
                  <a:pt x="10024" y="7490"/>
                  <a:pt x="10825" y="7561"/>
                  <a:pt x="10919" y="7648"/>
                </a:cubicBezTo>
                <a:cubicBezTo>
                  <a:pt x="10964" y="7689"/>
                  <a:pt x="10883" y="7901"/>
                  <a:pt x="10712" y="8185"/>
                </a:cubicBezTo>
                <a:cubicBezTo>
                  <a:pt x="10557" y="8442"/>
                  <a:pt x="10315" y="8860"/>
                  <a:pt x="10173" y="9114"/>
                </a:cubicBezTo>
                <a:cubicBezTo>
                  <a:pt x="10031" y="9368"/>
                  <a:pt x="9864" y="9575"/>
                  <a:pt x="9804" y="9575"/>
                </a:cubicBezTo>
                <a:cubicBezTo>
                  <a:pt x="9676" y="9575"/>
                  <a:pt x="9537" y="9798"/>
                  <a:pt x="9586" y="9922"/>
                </a:cubicBezTo>
                <a:cubicBezTo>
                  <a:pt x="9633" y="10043"/>
                  <a:pt x="9452" y="10125"/>
                  <a:pt x="9348" y="10029"/>
                </a:cubicBezTo>
                <a:cubicBezTo>
                  <a:pt x="9272" y="9959"/>
                  <a:pt x="9239" y="9826"/>
                  <a:pt x="9217" y="9520"/>
                </a:cubicBezTo>
                <a:cubicBezTo>
                  <a:pt x="9213" y="9469"/>
                  <a:pt x="9155" y="9429"/>
                  <a:pt x="9088" y="9429"/>
                </a:cubicBezTo>
                <a:cubicBezTo>
                  <a:pt x="8996" y="9429"/>
                  <a:pt x="8968" y="9523"/>
                  <a:pt x="8968" y="9835"/>
                </a:cubicBezTo>
                <a:cubicBezTo>
                  <a:pt x="8968" y="10232"/>
                  <a:pt x="9000" y="10277"/>
                  <a:pt x="9262" y="10248"/>
                </a:cubicBezTo>
                <a:cubicBezTo>
                  <a:pt x="9314" y="10242"/>
                  <a:pt x="9377" y="10269"/>
                  <a:pt x="9405" y="10310"/>
                </a:cubicBezTo>
                <a:cubicBezTo>
                  <a:pt x="9472" y="10410"/>
                  <a:pt x="9300" y="10700"/>
                  <a:pt x="9205" y="10646"/>
                </a:cubicBezTo>
                <a:cubicBezTo>
                  <a:pt x="9164" y="10623"/>
                  <a:pt x="9147" y="10651"/>
                  <a:pt x="9171" y="10709"/>
                </a:cubicBezTo>
                <a:cubicBezTo>
                  <a:pt x="9224" y="10836"/>
                  <a:pt x="8470" y="12208"/>
                  <a:pt x="8218" y="12442"/>
                </a:cubicBezTo>
                <a:cubicBezTo>
                  <a:pt x="8062" y="12587"/>
                  <a:pt x="8004" y="12600"/>
                  <a:pt x="7793" y="12532"/>
                </a:cubicBezTo>
                <a:cubicBezTo>
                  <a:pt x="7119" y="12316"/>
                  <a:pt x="6607" y="13102"/>
                  <a:pt x="6987" y="13770"/>
                </a:cubicBezTo>
                <a:lnTo>
                  <a:pt x="7122" y="14009"/>
                </a:lnTo>
                <a:lnTo>
                  <a:pt x="6629" y="14290"/>
                </a:lnTo>
                <a:cubicBezTo>
                  <a:pt x="5992" y="14648"/>
                  <a:pt x="2143" y="17010"/>
                  <a:pt x="1296" y="17562"/>
                </a:cubicBezTo>
                <a:cubicBezTo>
                  <a:pt x="939" y="17795"/>
                  <a:pt x="495" y="18066"/>
                  <a:pt x="309" y="18162"/>
                </a:cubicBezTo>
                <a:cubicBezTo>
                  <a:pt x="3" y="18321"/>
                  <a:pt x="-26" y="18360"/>
                  <a:pt x="15" y="18561"/>
                </a:cubicBezTo>
                <a:cubicBezTo>
                  <a:pt x="167" y="19300"/>
                  <a:pt x="1956" y="20783"/>
                  <a:pt x="3318" y="21299"/>
                </a:cubicBezTo>
                <a:cubicBezTo>
                  <a:pt x="4112" y="21600"/>
                  <a:pt x="4275" y="21542"/>
                  <a:pt x="4509" y="20876"/>
                </a:cubicBezTo>
                <a:cubicBezTo>
                  <a:pt x="4584" y="20660"/>
                  <a:pt x="4838" y="20018"/>
                  <a:pt x="5073" y="19448"/>
                </a:cubicBezTo>
                <a:cubicBezTo>
                  <a:pt x="5309" y="18879"/>
                  <a:pt x="5793" y="17680"/>
                  <a:pt x="6151" y="16786"/>
                </a:cubicBezTo>
                <a:cubicBezTo>
                  <a:pt x="6508" y="15891"/>
                  <a:pt x="6872" y="15015"/>
                  <a:pt x="6960" y="14841"/>
                </a:cubicBezTo>
                <a:cubicBezTo>
                  <a:pt x="7049" y="14667"/>
                  <a:pt x="7122" y="14479"/>
                  <a:pt x="7122" y="14421"/>
                </a:cubicBezTo>
                <a:cubicBezTo>
                  <a:pt x="7122" y="14250"/>
                  <a:pt x="7264" y="14221"/>
                  <a:pt x="7518" y="14342"/>
                </a:cubicBezTo>
                <a:cubicBezTo>
                  <a:pt x="7965" y="14555"/>
                  <a:pt x="8346" y="14481"/>
                  <a:pt x="8535" y="14144"/>
                </a:cubicBezTo>
                <a:lnTo>
                  <a:pt x="8659" y="13922"/>
                </a:lnTo>
                <a:lnTo>
                  <a:pt x="8821" y="14082"/>
                </a:lnTo>
                <a:cubicBezTo>
                  <a:pt x="8909" y="14169"/>
                  <a:pt x="9087" y="14259"/>
                  <a:pt x="9217" y="14283"/>
                </a:cubicBezTo>
                <a:cubicBezTo>
                  <a:pt x="9346" y="14307"/>
                  <a:pt x="9471" y="14355"/>
                  <a:pt x="9495" y="14390"/>
                </a:cubicBezTo>
                <a:cubicBezTo>
                  <a:pt x="9519" y="14426"/>
                  <a:pt x="9624" y="14456"/>
                  <a:pt x="9729" y="14456"/>
                </a:cubicBezTo>
                <a:cubicBezTo>
                  <a:pt x="9834" y="14456"/>
                  <a:pt x="9945" y="14490"/>
                  <a:pt x="9974" y="14532"/>
                </a:cubicBezTo>
                <a:cubicBezTo>
                  <a:pt x="10002" y="14575"/>
                  <a:pt x="10098" y="14600"/>
                  <a:pt x="10188" y="14588"/>
                </a:cubicBezTo>
                <a:cubicBezTo>
                  <a:pt x="10290" y="14574"/>
                  <a:pt x="10413" y="14639"/>
                  <a:pt x="10512" y="14761"/>
                </a:cubicBezTo>
                <a:cubicBezTo>
                  <a:pt x="10652" y="14932"/>
                  <a:pt x="10660" y="14989"/>
                  <a:pt x="10576" y="15222"/>
                </a:cubicBezTo>
                <a:cubicBezTo>
                  <a:pt x="10524" y="15369"/>
                  <a:pt x="10428" y="15518"/>
                  <a:pt x="10361" y="15552"/>
                </a:cubicBezTo>
                <a:cubicBezTo>
                  <a:pt x="10266" y="15601"/>
                  <a:pt x="10256" y="15667"/>
                  <a:pt x="10316" y="15867"/>
                </a:cubicBezTo>
                <a:cubicBezTo>
                  <a:pt x="10394" y="16126"/>
                  <a:pt x="10397" y="16123"/>
                  <a:pt x="10569" y="15690"/>
                </a:cubicBezTo>
                <a:cubicBezTo>
                  <a:pt x="10622" y="15556"/>
                  <a:pt x="10688" y="15501"/>
                  <a:pt x="10753" y="15534"/>
                </a:cubicBezTo>
                <a:cubicBezTo>
                  <a:pt x="10827" y="15573"/>
                  <a:pt x="10829" y="15564"/>
                  <a:pt x="10764" y="15500"/>
                </a:cubicBezTo>
                <a:cubicBezTo>
                  <a:pt x="10679" y="15414"/>
                  <a:pt x="10729" y="15165"/>
                  <a:pt x="10960" y="14494"/>
                </a:cubicBezTo>
                <a:cubicBezTo>
                  <a:pt x="11164" y="13904"/>
                  <a:pt x="11208" y="13841"/>
                  <a:pt x="11356" y="13947"/>
                </a:cubicBezTo>
                <a:cubicBezTo>
                  <a:pt x="11477" y="14033"/>
                  <a:pt x="11475" y="14025"/>
                  <a:pt x="11348" y="13888"/>
                </a:cubicBezTo>
                <a:cubicBezTo>
                  <a:pt x="11253" y="13785"/>
                  <a:pt x="11232" y="13715"/>
                  <a:pt x="11288" y="13683"/>
                </a:cubicBezTo>
                <a:cubicBezTo>
                  <a:pt x="11335" y="13656"/>
                  <a:pt x="11375" y="13556"/>
                  <a:pt x="11375" y="13461"/>
                </a:cubicBezTo>
                <a:cubicBezTo>
                  <a:pt x="11375" y="13273"/>
                  <a:pt x="11972" y="11420"/>
                  <a:pt x="12124" y="11135"/>
                </a:cubicBezTo>
                <a:cubicBezTo>
                  <a:pt x="12230" y="10936"/>
                  <a:pt x="12528" y="10748"/>
                  <a:pt x="15548" y="8965"/>
                </a:cubicBezTo>
                <a:cubicBezTo>
                  <a:pt x="16718" y="8274"/>
                  <a:pt x="17912" y="7565"/>
                  <a:pt x="18199" y="7391"/>
                </a:cubicBezTo>
                <a:cubicBezTo>
                  <a:pt x="19325" y="6710"/>
                  <a:pt x="20862" y="5812"/>
                  <a:pt x="20945" y="5786"/>
                </a:cubicBezTo>
                <a:cubicBezTo>
                  <a:pt x="21086" y="5742"/>
                  <a:pt x="21031" y="5306"/>
                  <a:pt x="20851" y="5037"/>
                </a:cubicBezTo>
                <a:cubicBezTo>
                  <a:pt x="20709" y="4826"/>
                  <a:pt x="20701" y="4775"/>
                  <a:pt x="20798" y="4701"/>
                </a:cubicBezTo>
                <a:cubicBezTo>
                  <a:pt x="20876" y="4642"/>
                  <a:pt x="20928" y="4637"/>
                  <a:pt x="20964" y="4690"/>
                </a:cubicBezTo>
                <a:cubicBezTo>
                  <a:pt x="21047" y="4815"/>
                  <a:pt x="21114" y="4785"/>
                  <a:pt x="21352" y="4510"/>
                </a:cubicBezTo>
                <a:lnTo>
                  <a:pt x="21574" y="4250"/>
                </a:lnTo>
                <a:lnTo>
                  <a:pt x="21167" y="4250"/>
                </a:lnTo>
                <a:cubicBezTo>
                  <a:pt x="20835" y="4250"/>
                  <a:pt x="20764" y="4274"/>
                  <a:pt x="20783" y="4372"/>
                </a:cubicBezTo>
                <a:cubicBezTo>
                  <a:pt x="20796" y="4437"/>
                  <a:pt x="20746" y="4526"/>
                  <a:pt x="20674" y="4569"/>
                </a:cubicBezTo>
                <a:cubicBezTo>
                  <a:pt x="20567" y="4632"/>
                  <a:pt x="20451" y="4573"/>
                  <a:pt x="20071" y="4261"/>
                </a:cubicBezTo>
                <a:cubicBezTo>
                  <a:pt x="19813" y="4048"/>
                  <a:pt x="19302" y="3685"/>
                  <a:pt x="18938" y="3456"/>
                </a:cubicBezTo>
                <a:cubicBezTo>
                  <a:pt x="18506" y="3185"/>
                  <a:pt x="18303" y="3015"/>
                  <a:pt x="18354" y="2967"/>
                </a:cubicBezTo>
                <a:cubicBezTo>
                  <a:pt x="18397" y="2928"/>
                  <a:pt x="18734" y="2895"/>
                  <a:pt x="19099" y="2891"/>
                </a:cubicBezTo>
                <a:lnTo>
                  <a:pt x="19762" y="2884"/>
                </a:lnTo>
                <a:lnTo>
                  <a:pt x="19736" y="2662"/>
                </a:lnTo>
                <a:cubicBezTo>
                  <a:pt x="19703" y="2386"/>
                  <a:pt x="19620" y="2340"/>
                  <a:pt x="19228" y="2375"/>
                </a:cubicBezTo>
                <a:cubicBezTo>
                  <a:pt x="19004" y="2395"/>
                  <a:pt x="18902" y="2370"/>
                  <a:pt x="18870" y="2291"/>
                </a:cubicBezTo>
                <a:cubicBezTo>
                  <a:pt x="18809" y="2146"/>
                  <a:pt x="18630" y="2149"/>
                  <a:pt x="18568" y="2298"/>
                </a:cubicBezTo>
                <a:cubicBezTo>
                  <a:pt x="18538" y="2372"/>
                  <a:pt x="18469" y="2400"/>
                  <a:pt x="18388" y="2371"/>
                </a:cubicBezTo>
                <a:cubicBezTo>
                  <a:pt x="18316" y="2346"/>
                  <a:pt x="18171" y="2377"/>
                  <a:pt x="18071" y="2437"/>
                </a:cubicBezTo>
                <a:cubicBezTo>
                  <a:pt x="17913" y="2533"/>
                  <a:pt x="17880" y="2533"/>
                  <a:pt x="17796" y="2441"/>
                </a:cubicBezTo>
                <a:cubicBezTo>
                  <a:pt x="17730" y="2367"/>
                  <a:pt x="17587" y="2343"/>
                  <a:pt x="17341" y="2364"/>
                </a:cubicBezTo>
                <a:cubicBezTo>
                  <a:pt x="17080" y="2387"/>
                  <a:pt x="16974" y="2366"/>
                  <a:pt x="16941" y="2288"/>
                </a:cubicBezTo>
                <a:cubicBezTo>
                  <a:pt x="16913" y="2220"/>
                  <a:pt x="16781" y="2181"/>
                  <a:pt x="16576" y="2181"/>
                </a:cubicBezTo>
                <a:cubicBezTo>
                  <a:pt x="16167" y="2181"/>
                  <a:pt x="15388" y="1974"/>
                  <a:pt x="15337" y="1851"/>
                </a:cubicBezTo>
                <a:cubicBezTo>
                  <a:pt x="15315" y="1800"/>
                  <a:pt x="15382" y="1528"/>
                  <a:pt x="15484" y="1248"/>
                </a:cubicBezTo>
                <a:cubicBezTo>
                  <a:pt x="15634" y="834"/>
                  <a:pt x="15696" y="743"/>
                  <a:pt x="15819" y="763"/>
                </a:cubicBezTo>
                <a:cubicBezTo>
                  <a:pt x="15931" y="781"/>
                  <a:pt x="15959" y="757"/>
                  <a:pt x="15921" y="666"/>
                </a:cubicBezTo>
                <a:cubicBezTo>
                  <a:pt x="15893" y="598"/>
                  <a:pt x="15869" y="420"/>
                  <a:pt x="15868" y="270"/>
                </a:cubicBezTo>
                <a:lnTo>
                  <a:pt x="15864" y="0"/>
                </a:lnTo>
                <a:close/>
                <a:moveTo>
                  <a:pt x="18832" y="1002"/>
                </a:moveTo>
                <a:cubicBezTo>
                  <a:pt x="18793" y="1000"/>
                  <a:pt x="18761" y="1046"/>
                  <a:pt x="18761" y="1141"/>
                </a:cubicBezTo>
                <a:cubicBezTo>
                  <a:pt x="18761" y="1300"/>
                  <a:pt x="18654" y="1393"/>
                  <a:pt x="18565" y="1310"/>
                </a:cubicBezTo>
                <a:cubicBezTo>
                  <a:pt x="18480" y="1232"/>
                  <a:pt x="17479" y="1226"/>
                  <a:pt x="17427" y="1303"/>
                </a:cubicBezTo>
                <a:cubicBezTo>
                  <a:pt x="17358" y="1407"/>
                  <a:pt x="17235" y="1300"/>
                  <a:pt x="17235" y="1137"/>
                </a:cubicBezTo>
                <a:cubicBezTo>
                  <a:pt x="17235" y="1021"/>
                  <a:pt x="17205" y="1006"/>
                  <a:pt x="17100" y="1061"/>
                </a:cubicBezTo>
                <a:cubicBezTo>
                  <a:pt x="17015" y="1104"/>
                  <a:pt x="16881" y="1103"/>
                  <a:pt x="16738" y="1057"/>
                </a:cubicBezTo>
                <a:cubicBezTo>
                  <a:pt x="16370" y="939"/>
                  <a:pt x="16271" y="1019"/>
                  <a:pt x="16271" y="1439"/>
                </a:cubicBezTo>
                <a:lnTo>
                  <a:pt x="16271" y="1813"/>
                </a:lnTo>
                <a:lnTo>
                  <a:pt x="16546" y="1813"/>
                </a:lnTo>
                <a:cubicBezTo>
                  <a:pt x="16698" y="1813"/>
                  <a:pt x="16849" y="1776"/>
                  <a:pt x="16877" y="1733"/>
                </a:cubicBezTo>
                <a:cubicBezTo>
                  <a:pt x="16910" y="1684"/>
                  <a:pt x="16961" y="1682"/>
                  <a:pt x="17020" y="1726"/>
                </a:cubicBezTo>
                <a:cubicBezTo>
                  <a:pt x="17072" y="1765"/>
                  <a:pt x="17309" y="1791"/>
                  <a:pt x="17548" y="1785"/>
                </a:cubicBezTo>
                <a:cubicBezTo>
                  <a:pt x="17900" y="1777"/>
                  <a:pt x="17989" y="1798"/>
                  <a:pt x="18019" y="1903"/>
                </a:cubicBezTo>
                <a:cubicBezTo>
                  <a:pt x="18057" y="2037"/>
                  <a:pt x="18199" y="2087"/>
                  <a:pt x="18199" y="1966"/>
                </a:cubicBezTo>
                <a:cubicBezTo>
                  <a:pt x="18199" y="1869"/>
                  <a:pt x="18669" y="1662"/>
                  <a:pt x="18719" y="1737"/>
                </a:cubicBezTo>
                <a:cubicBezTo>
                  <a:pt x="18770" y="1813"/>
                  <a:pt x="20689" y="1794"/>
                  <a:pt x="20821" y="1716"/>
                </a:cubicBezTo>
                <a:cubicBezTo>
                  <a:pt x="20873" y="1685"/>
                  <a:pt x="20936" y="1695"/>
                  <a:pt x="20964" y="1737"/>
                </a:cubicBezTo>
                <a:cubicBezTo>
                  <a:pt x="20992" y="1778"/>
                  <a:pt x="21140" y="1813"/>
                  <a:pt x="21292" y="1813"/>
                </a:cubicBezTo>
                <a:lnTo>
                  <a:pt x="21570" y="1813"/>
                </a:lnTo>
                <a:lnTo>
                  <a:pt x="21570" y="1446"/>
                </a:lnTo>
                <a:cubicBezTo>
                  <a:pt x="21570" y="1098"/>
                  <a:pt x="21472" y="916"/>
                  <a:pt x="21371" y="1068"/>
                </a:cubicBezTo>
                <a:cubicBezTo>
                  <a:pt x="21271" y="1216"/>
                  <a:pt x="20863" y="1353"/>
                  <a:pt x="20772" y="1269"/>
                </a:cubicBezTo>
                <a:cubicBezTo>
                  <a:pt x="20709" y="1211"/>
                  <a:pt x="20617" y="1210"/>
                  <a:pt x="20459" y="1265"/>
                </a:cubicBezTo>
                <a:cubicBezTo>
                  <a:pt x="20302" y="1320"/>
                  <a:pt x="20198" y="1321"/>
                  <a:pt x="20101" y="1265"/>
                </a:cubicBezTo>
                <a:cubicBezTo>
                  <a:pt x="20001" y="1207"/>
                  <a:pt x="19919" y="1209"/>
                  <a:pt x="19796" y="1279"/>
                </a:cubicBezTo>
                <a:cubicBezTo>
                  <a:pt x="19668" y="1353"/>
                  <a:pt x="19604" y="1356"/>
                  <a:pt x="19518" y="1290"/>
                </a:cubicBezTo>
                <a:cubicBezTo>
                  <a:pt x="19453" y="1240"/>
                  <a:pt x="19313" y="1224"/>
                  <a:pt x="19194" y="1251"/>
                </a:cubicBezTo>
                <a:cubicBezTo>
                  <a:pt x="19027" y="1290"/>
                  <a:pt x="18979" y="1268"/>
                  <a:pt x="18945" y="1147"/>
                </a:cubicBezTo>
                <a:cubicBezTo>
                  <a:pt x="18918" y="1052"/>
                  <a:pt x="18871" y="1003"/>
                  <a:pt x="18832" y="1002"/>
                </a:cubicBezTo>
                <a:close/>
                <a:moveTo>
                  <a:pt x="12979" y="10677"/>
                </a:moveTo>
                <a:lnTo>
                  <a:pt x="12979" y="11052"/>
                </a:lnTo>
                <a:lnTo>
                  <a:pt x="12979" y="11423"/>
                </a:lnTo>
                <a:lnTo>
                  <a:pt x="13250" y="11423"/>
                </a:lnTo>
                <a:cubicBezTo>
                  <a:pt x="13399" y="11423"/>
                  <a:pt x="13567" y="11374"/>
                  <a:pt x="13623" y="11312"/>
                </a:cubicBezTo>
                <a:cubicBezTo>
                  <a:pt x="13714" y="11211"/>
                  <a:pt x="13740" y="11212"/>
                  <a:pt x="13868" y="11319"/>
                </a:cubicBezTo>
                <a:cubicBezTo>
                  <a:pt x="14079" y="11495"/>
                  <a:pt x="14300" y="11426"/>
                  <a:pt x="14331" y="11173"/>
                </a:cubicBezTo>
                <a:cubicBezTo>
                  <a:pt x="14355" y="10982"/>
                  <a:pt x="14250" y="10837"/>
                  <a:pt x="14086" y="10833"/>
                </a:cubicBezTo>
                <a:cubicBezTo>
                  <a:pt x="14055" y="10833"/>
                  <a:pt x="13958" y="10904"/>
                  <a:pt x="13868" y="10993"/>
                </a:cubicBezTo>
                <a:cubicBezTo>
                  <a:pt x="13688" y="11170"/>
                  <a:pt x="13589" y="11134"/>
                  <a:pt x="13586" y="10885"/>
                </a:cubicBezTo>
                <a:cubicBezTo>
                  <a:pt x="13584" y="10752"/>
                  <a:pt x="13528" y="10717"/>
                  <a:pt x="13280" y="10698"/>
                </a:cubicBezTo>
                <a:lnTo>
                  <a:pt x="12979" y="10677"/>
                </a:lnTo>
                <a:close/>
                <a:moveTo>
                  <a:pt x="14625" y="10740"/>
                </a:moveTo>
                <a:cubicBezTo>
                  <a:pt x="14550" y="10721"/>
                  <a:pt x="14528" y="10859"/>
                  <a:pt x="14565" y="11139"/>
                </a:cubicBezTo>
                <a:lnTo>
                  <a:pt x="14602" y="11409"/>
                </a:lnTo>
                <a:lnTo>
                  <a:pt x="15216" y="11399"/>
                </a:lnTo>
                <a:lnTo>
                  <a:pt x="15830" y="11388"/>
                </a:lnTo>
                <a:lnTo>
                  <a:pt x="15853" y="11156"/>
                </a:lnTo>
                <a:cubicBezTo>
                  <a:pt x="15881" y="10893"/>
                  <a:pt x="15714" y="10787"/>
                  <a:pt x="15465" y="10910"/>
                </a:cubicBezTo>
                <a:cubicBezTo>
                  <a:pt x="15347" y="10968"/>
                  <a:pt x="15276" y="10950"/>
                  <a:pt x="15160" y="10844"/>
                </a:cubicBezTo>
                <a:cubicBezTo>
                  <a:pt x="15024" y="10718"/>
                  <a:pt x="15004" y="10719"/>
                  <a:pt x="14923" y="10827"/>
                </a:cubicBezTo>
                <a:cubicBezTo>
                  <a:pt x="14841" y="10934"/>
                  <a:pt x="14822" y="10932"/>
                  <a:pt x="14719" y="10813"/>
                </a:cubicBezTo>
                <a:cubicBezTo>
                  <a:pt x="14683" y="10771"/>
                  <a:pt x="14650" y="10746"/>
                  <a:pt x="14625" y="10740"/>
                </a:cubicBezTo>
                <a:close/>
                <a:moveTo>
                  <a:pt x="16373" y="10879"/>
                </a:moveTo>
                <a:cubicBezTo>
                  <a:pt x="16155" y="10884"/>
                  <a:pt x="16112" y="10966"/>
                  <a:pt x="16120" y="11191"/>
                </a:cubicBezTo>
                <a:cubicBezTo>
                  <a:pt x="16130" y="11457"/>
                  <a:pt x="16130" y="11457"/>
                  <a:pt x="16181" y="11239"/>
                </a:cubicBezTo>
                <a:cubicBezTo>
                  <a:pt x="16245" y="10961"/>
                  <a:pt x="16384" y="10952"/>
                  <a:pt x="16418" y="11222"/>
                </a:cubicBezTo>
                <a:cubicBezTo>
                  <a:pt x="16450" y="11477"/>
                  <a:pt x="16572" y="11485"/>
                  <a:pt x="16606" y="11236"/>
                </a:cubicBezTo>
                <a:cubicBezTo>
                  <a:pt x="16642" y="10972"/>
                  <a:pt x="16782" y="10975"/>
                  <a:pt x="16843" y="11239"/>
                </a:cubicBezTo>
                <a:cubicBezTo>
                  <a:pt x="16894" y="11458"/>
                  <a:pt x="16894" y="11456"/>
                  <a:pt x="16904" y="11191"/>
                </a:cubicBezTo>
                <a:cubicBezTo>
                  <a:pt x="16913" y="10940"/>
                  <a:pt x="16894" y="10922"/>
                  <a:pt x="16651" y="10896"/>
                </a:cubicBezTo>
                <a:cubicBezTo>
                  <a:pt x="16536" y="10883"/>
                  <a:pt x="16445" y="10877"/>
                  <a:pt x="16373" y="10879"/>
                </a:cubicBezTo>
                <a:close/>
                <a:moveTo>
                  <a:pt x="2919" y="11073"/>
                </a:moveTo>
                <a:cubicBezTo>
                  <a:pt x="2909" y="11069"/>
                  <a:pt x="2885" y="11087"/>
                  <a:pt x="2840" y="11121"/>
                </a:cubicBezTo>
                <a:cubicBezTo>
                  <a:pt x="2775" y="11171"/>
                  <a:pt x="2592" y="11191"/>
                  <a:pt x="2407" y="11170"/>
                </a:cubicBezTo>
                <a:cubicBezTo>
                  <a:pt x="2164" y="11142"/>
                  <a:pt x="2056" y="11164"/>
                  <a:pt x="1955" y="11267"/>
                </a:cubicBezTo>
                <a:cubicBezTo>
                  <a:pt x="1835" y="11389"/>
                  <a:pt x="1834" y="11423"/>
                  <a:pt x="1944" y="11617"/>
                </a:cubicBezTo>
                <a:cubicBezTo>
                  <a:pt x="2010" y="11735"/>
                  <a:pt x="2064" y="11871"/>
                  <a:pt x="2064" y="11922"/>
                </a:cubicBezTo>
                <a:cubicBezTo>
                  <a:pt x="2064" y="11973"/>
                  <a:pt x="2118" y="12016"/>
                  <a:pt x="2185" y="12016"/>
                </a:cubicBezTo>
                <a:cubicBezTo>
                  <a:pt x="2251" y="12016"/>
                  <a:pt x="2305" y="11967"/>
                  <a:pt x="2305" y="11908"/>
                </a:cubicBezTo>
                <a:cubicBezTo>
                  <a:pt x="2305" y="11716"/>
                  <a:pt x="2437" y="11723"/>
                  <a:pt x="2704" y="11929"/>
                </a:cubicBezTo>
                <a:cubicBezTo>
                  <a:pt x="2931" y="12103"/>
                  <a:pt x="2951" y="12145"/>
                  <a:pt x="2848" y="12224"/>
                </a:cubicBezTo>
                <a:cubicBezTo>
                  <a:pt x="2745" y="12302"/>
                  <a:pt x="2741" y="12354"/>
                  <a:pt x="2833" y="12591"/>
                </a:cubicBezTo>
                <a:cubicBezTo>
                  <a:pt x="2891" y="12743"/>
                  <a:pt x="2944" y="12925"/>
                  <a:pt x="2945" y="12997"/>
                </a:cubicBezTo>
                <a:cubicBezTo>
                  <a:pt x="2948" y="13077"/>
                  <a:pt x="3013" y="13129"/>
                  <a:pt x="3126" y="13135"/>
                </a:cubicBezTo>
                <a:cubicBezTo>
                  <a:pt x="3765" y="13171"/>
                  <a:pt x="4005" y="13165"/>
                  <a:pt x="4042" y="13111"/>
                </a:cubicBezTo>
                <a:cubicBezTo>
                  <a:pt x="4064" y="13077"/>
                  <a:pt x="4121" y="13070"/>
                  <a:pt x="4170" y="13097"/>
                </a:cubicBezTo>
                <a:cubicBezTo>
                  <a:pt x="4218" y="13125"/>
                  <a:pt x="4539" y="13146"/>
                  <a:pt x="4881" y="13142"/>
                </a:cubicBezTo>
                <a:cubicBezTo>
                  <a:pt x="5297" y="13138"/>
                  <a:pt x="5551" y="13171"/>
                  <a:pt x="5650" y="13239"/>
                </a:cubicBezTo>
                <a:cubicBezTo>
                  <a:pt x="5803" y="13346"/>
                  <a:pt x="5903" y="13383"/>
                  <a:pt x="5812" y="13298"/>
                </a:cubicBezTo>
                <a:cubicBezTo>
                  <a:pt x="5717" y="13211"/>
                  <a:pt x="5917" y="13065"/>
                  <a:pt x="6079" y="13104"/>
                </a:cubicBezTo>
                <a:cubicBezTo>
                  <a:pt x="6247" y="13145"/>
                  <a:pt x="6311" y="12952"/>
                  <a:pt x="6158" y="12865"/>
                </a:cubicBezTo>
                <a:cubicBezTo>
                  <a:pt x="6105" y="12835"/>
                  <a:pt x="6102" y="12774"/>
                  <a:pt x="6154" y="12685"/>
                </a:cubicBezTo>
                <a:cubicBezTo>
                  <a:pt x="6214" y="12582"/>
                  <a:pt x="6205" y="12538"/>
                  <a:pt x="6109" y="12504"/>
                </a:cubicBezTo>
                <a:cubicBezTo>
                  <a:pt x="6039" y="12480"/>
                  <a:pt x="5999" y="12411"/>
                  <a:pt x="6023" y="12355"/>
                </a:cubicBezTo>
                <a:cubicBezTo>
                  <a:pt x="6046" y="12300"/>
                  <a:pt x="6031" y="12224"/>
                  <a:pt x="5989" y="12185"/>
                </a:cubicBezTo>
                <a:cubicBezTo>
                  <a:pt x="5941" y="12141"/>
                  <a:pt x="5966" y="12049"/>
                  <a:pt x="6057" y="11936"/>
                </a:cubicBezTo>
                <a:cubicBezTo>
                  <a:pt x="6135" y="11837"/>
                  <a:pt x="6200" y="11674"/>
                  <a:pt x="6200" y="11572"/>
                </a:cubicBezTo>
                <a:cubicBezTo>
                  <a:pt x="6200" y="11423"/>
                  <a:pt x="6161" y="11391"/>
                  <a:pt x="6011" y="11405"/>
                </a:cubicBezTo>
                <a:cubicBezTo>
                  <a:pt x="5909" y="11416"/>
                  <a:pt x="5761" y="11390"/>
                  <a:pt x="5680" y="11350"/>
                </a:cubicBezTo>
                <a:cubicBezTo>
                  <a:pt x="5582" y="11302"/>
                  <a:pt x="5449" y="11305"/>
                  <a:pt x="5288" y="11357"/>
                </a:cubicBezTo>
                <a:cubicBezTo>
                  <a:pt x="5117" y="11412"/>
                  <a:pt x="4999" y="11413"/>
                  <a:pt x="4885" y="11357"/>
                </a:cubicBezTo>
                <a:cubicBezTo>
                  <a:pt x="4782" y="11306"/>
                  <a:pt x="4705" y="11304"/>
                  <a:pt x="4674" y="11350"/>
                </a:cubicBezTo>
                <a:cubicBezTo>
                  <a:pt x="4627" y="11420"/>
                  <a:pt x="4001" y="11381"/>
                  <a:pt x="3751" y="11295"/>
                </a:cubicBezTo>
                <a:cubicBezTo>
                  <a:pt x="3685" y="11271"/>
                  <a:pt x="3581" y="11243"/>
                  <a:pt x="3522" y="11232"/>
                </a:cubicBezTo>
                <a:cubicBezTo>
                  <a:pt x="3463" y="11221"/>
                  <a:pt x="3393" y="11193"/>
                  <a:pt x="3367" y="11170"/>
                </a:cubicBezTo>
                <a:cubicBezTo>
                  <a:pt x="3342" y="11146"/>
                  <a:pt x="3257" y="11181"/>
                  <a:pt x="3179" y="11246"/>
                </a:cubicBezTo>
                <a:cubicBezTo>
                  <a:pt x="3016" y="11382"/>
                  <a:pt x="2834" y="11318"/>
                  <a:pt x="2904" y="11149"/>
                </a:cubicBezTo>
                <a:cubicBezTo>
                  <a:pt x="2923" y="11104"/>
                  <a:pt x="2929" y="11077"/>
                  <a:pt x="2919" y="11073"/>
                </a:cubicBezTo>
                <a:close/>
                <a:moveTo>
                  <a:pt x="13043" y="12179"/>
                </a:moveTo>
                <a:cubicBezTo>
                  <a:pt x="13007" y="12222"/>
                  <a:pt x="12979" y="12347"/>
                  <a:pt x="12979" y="12532"/>
                </a:cubicBezTo>
                <a:cubicBezTo>
                  <a:pt x="12979" y="12902"/>
                  <a:pt x="13108" y="13050"/>
                  <a:pt x="13156" y="12737"/>
                </a:cubicBezTo>
                <a:cubicBezTo>
                  <a:pt x="13190" y="12515"/>
                  <a:pt x="13491" y="12506"/>
                  <a:pt x="13525" y="12726"/>
                </a:cubicBezTo>
                <a:cubicBezTo>
                  <a:pt x="13548" y="12872"/>
                  <a:pt x="13599" y="12883"/>
                  <a:pt x="14267" y="12889"/>
                </a:cubicBezTo>
                <a:lnTo>
                  <a:pt x="14987" y="12896"/>
                </a:lnTo>
                <a:lnTo>
                  <a:pt x="14983" y="12511"/>
                </a:lnTo>
                <a:cubicBezTo>
                  <a:pt x="14981" y="12214"/>
                  <a:pt x="14963" y="12155"/>
                  <a:pt x="14900" y="12255"/>
                </a:cubicBezTo>
                <a:cubicBezTo>
                  <a:pt x="14855" y="12326"/>
                  <a:pt x="14749" y="12387"/>
                  <a:pt x="14663" y="12387"/>
                </a:cubicBezTo>
                <a:cubicBezTo>
                  <a:pt x="14577" y="12387"/>
                  <a:pt x="14505" y="12432"/>
                  <a:pt x="14505" y="12491"/>
                </a:cubicBezTo>
                <a:cubicBezTo>
                  <a:pt x="14505" y="12668"/>
                  <a:pt x="14337" y="12709"/>
                  <a:pt x="14290" y="12543"/>
                </a:cubicBezTo>
                <a:cubicBezTo>
                  <a:pt x="14230" y="12332"/>
                  <a:pt x="13885" y="12326"/>
                  <a:pt x="13849" y="12536"/>
                </a:cubicBezTo>
                <a:cubicBezTo>
                  <a:pt x="13807" y="12785"/>
                  <a:pt x="13664" y="12706"/>
                  <a:pt x="13619" y="12407"/>
                </a:cubicBezTo>
                <a:cubicBezTo>
                  <a:pt x="13585" y="12174"/>
                  <a:pt x="13572" y="12154"/>
                  <a:pt x="13529" y="12293"/>
                </a:cubicBezTo>
                <a:cubicBezTo>
                  <a:pt x="13465" y="12499"/>
                  <a:pt x="13220" y="12510"/>
                  <a:pt x="13164" y="12310"/>
                </a:cubicBezTo>
                <a:cubicBezTo>
                  <a:pt x="13124" y="12172"/>
                  <a:pt x="13079" y="12135"/>
                  <a:pt x="13043" y="12179"/>
                </a:cubicBezTo>
                <a:close/>
                <a:moveTo>
                  <a:pt x="16674" y="12387"/>
                </a:moveTo>
                <a:cubicBezTo>
                  <a:pt x="16448" y="12387"/>
                  <a:pt x="16431" y="12403"/>
                  <a:pt x="16440" y="12664"/>
                </a:cubicBezTo>
                <a:cubicBezTo>
                  <a:pt x="16450" y="12932"/>
                  <a:pt x="16451" y="12934"/>
                  <a:pt x="16501" y="12719"/>
                </a:cubicBezTo>
                <a:cubicBezTo>
                  <a:pt x="16530" y="12594"/>
                  <a:pt x="16607" y="12497"/>
                  <a:pt x="16674" y="12497"/>
                </a:cubicBezTo>
                <a:cubicBezTo>
                  <a:pt x="16741" y="12497"/>
                  <a:pt x="16814" y="12594"/>
                  <a:pt x="16843" y="12719"/>
                </a:cubicBezTo>
                <a:cubicBezTo>
                  <a:pt x="16893" y="12934"/>
                  <a:pt x="16894" y="12932"/>
                  <a:pt x="16904" y="12664"/>
                </a:cubicBezTo>
                <a:cubicBezTo>
                  <a:pt x="16913" y="12403"/>
                  <a:pt x="16900" y="12387"/>
                  <a:pt x="16674" y="12387"/>
                </a:cubicBezTo>
                <a:close/>
                <a:moveTo>
                  <a:pt x="16199" y="12393"/>
                </a:moveTo>
                <a:lnTo>
                  <a:pt x="15714" y="12397"/>
                </a:lnTo>
                <a:lnTo>
                  <a:pt x="15228" y="12397"/>
                </a:lnTo>
                <a:lnTo>
                  <a:pt x="15239" y="12667"/>
                </a:lnTo>
                <a:cubicBezTo>
                  <a:pt x="15248" y="12927"/>
                  <a:pt x="15251" y="12929"/>
                  <a:pt x="15299" y="12723"/>
                </a:cubicBezTo>
                <a:cubicBezTo>
                  <a:pt x="15370" y="12421"/>
                  <a:pt x="15537" y="12399"/>
                  <a:pt x="15642" y="12678"/>
                </a:cubicBezTo>
                <a:cubicBezTo>
                  <a:pt x="15715" y="12870"/>
                  <a:pt x="15765" y="12908"/>
                  <a:pt x="15939" y="12889"/>
                </a:cubicBezTo>
                <a:cubicBezTo>
                  <a:pt x="16112" y="12871"/>
                  <a:pt x="16156" y="12822"/>
                  <a:pt x="16177" y="12629"/>
                </a:cubicBezTo>
                <a:lnTo>
                  <a:pt x="16199" y="12393"/>
                </a:lnTo>
                <a:close/>
                <a:moveTo>
                  <a:pt x="9081" y="16574"/>
                </a:moveTo>
                <a:cubicBezTo>
                  <a:pt x="9070" y="16578"/>
                  <a:pt x="9055" y="16594"/>
                  <a:pt x="9039" y="16619"/>
                </a:cubicBezTo>
                <a:cubicBezTo>
                  <a:pt x="8994" y="16691"/>
                  <a:pt x="8891" y="16748"/>
                  <a:pt x="8810" y="16748"/>
                </a:cubicBezTo>
                <a:cubicBezTo>
                  <a:pt x="8637" y="16748"/>
                  <a:pt x="8542" y="16932"/>
                  <a:pt x="8610" y="17129"/>
                </a:cubicBezTo>
                <a:cubicBezTo>
                  <a:pt x="8642" y="17222"/>
                  <a:pt x="8734" y="17264"/>
                  <a:pt x="8893" y="17264"/>
                </a:cubicBezTo>
                <a:cubicBezTo>
                  <a:pt x="9123" y="17264"/>
                  <a:pt x="9129" y="17260"/>
                  <a:pt x="9126" y="16879"/>
                </a:cubicBezTo>
                <a:cubicBezTo>
                  <a:pt x="9125" y="16655"/>
                  <a:pt x="9113" y="16563"/>
                  <a:pt x="9081" y="16574"/>
                </a:cubicBezTo>
                <a:close/>
                <a:moveTo>
                  <a:pt x="9420" y="16602"/>
                </a:moveTo>
                <a:cubicBezTo>
                  <a:pt x="9398" y="16541"/>
                  <a:pt x="9378" y="16668"/>
                  <a:pt x="9375" y="16886"/>
                </a:cubicBezTo>
                <a:cubicBezTo>
                  <a:pt x="9369" y="17220"/>
                  <a:pt x="9385" y="17271"/>
                  <a:pt x="9480" y="17198"/>
                </a:cubicBezTo>
                <a:cubicBezTo>
                  <a:pt x="9558" y="17139"/>
                  <a:pt x="9610" y="17135"/>
                  <a:pt x="9646" y="17188"/>
                </a:cubicBezTo>
                <a:cubicBezTo>
                  <a:pt x="9674" y="17231"/>
                  <a:pt x="9787" y="17264"/>
                  <a:pt x="9894" y="17264"/>
                </a:cubicBezTo>
                <a:cubicBezTo>
                  <a:pt x="10050" y="17264"/>
                  <a:pt x="10090" y="17227"/>
                  <a:pt x="10090" y="17080"/>
                </a:cubicBezTo>
                <a:cubicBezTo>
                  <a:pt x="10090" y="16979"/>
                  <a:pt x="10098" y="16872"/>
                  <a:pt x="10109" y="16841"/>
                </a:cubicBezTo>
                <a:cubicBezTo>
                  <a:pt x="10144" y="16746"/>
                  <a:pt x="9767" y="16731"/>
                  <a:pt x="9646" y="16824"/>
                </a:cubicBezTo>
                <a:cubicBezTo>
                  <a:pt x="9556" y="16893"/>
                  <a:pt x="9522" y="16892"/>
                  <a:pt x="9495" y="16814"/>
                </a:cubicBezTo>
                <a:cubicBezTo>
                  <a:pt x="9476" y="16758"/>
                  <a:pt x="9442" y="16663"/>
                  <a:pt x="9420" y="16602"/>
                </a:cubicBezTo>
                <a:close/>
                <a:moveTo>
                  <a:pt x="14693" y="16616"/>
                </a:moveTo>
                <a:cubicBezTo>
                  <a:pt x="14654" y="16588"/>
                  <a:pt x="14579" y="16633"/>
                  <a:pt x="14467" y="16748"/>
                </a:cubicBezTo>
                <a:cubicBezTo>
                  <a:pt x="14359" y="16857"/>
                  <a:pt x="14289" y="16874"/>
                  <a:pt x="14181" y="16820"/>
                </a:cubicBezTo>
                <a:cubicBezTo>
                  <a:pt x="14101" y="16781"/>
                  <a:pt x="13979" y="16768"/>
                  <a:pt x="13909" y="16793"/>
                </a:cubicBezTo>
                <a:cubicBezTo>
                  <a:pt x="13758" y="16846"/>
                  <a:pt x="13738" y="17238"/>
                  <a:pt x="13883" y="17292"/>
                </a:cubicBezTo>
                <a:cubicBezTo>
                  <a:pt x="14055" y="17356"/>
                  <a:pt x="14092" y="17343"/>
                  <a:pt x="14252" y="17184"/>
                </a:cubicBezTo>
                <a:cubicBezTo>
                  <a:pt x="14401" y="17037"/>
                  <a:pt x="14415" y="17038"/>
                  <a:pt x="14493" y="17167"/>
                </a:cubicBezTo>
                <a:cubicBezTo>
                  <a:pt x="14600" y="17342"/>
                  <a:pt x="14636" y="17297"/>
                  <a:pt x="14704" y="16914"/>
                </a:cubicBezTo>
                <a:cubicBezTo>
                  <a:pt x="14735" y="16742"/>
                  <a:pt x="14732" y="16644"/>
                  <a:pt x="14693" y="16616"/>
                </a:cubicBezTo>
                <a:close/>
                <a:moveTo>
                  <a:pt x="10358" y="16637"/>
                </a:moveTo>
                <a:cubicBezTo>
                  <a:pt x="10326" y="16639"/>
                  <a:pt x="10297" y="16661"/>
                  <a:pt x="10260" y="16703"/>
                </a:cubicBezTo>
                <a:cubicBezTo>
                  <a:pt x="10195" y="16774"/>
                  <a:pt x="10191" y="16826"/>
                  <a:pt x="10249" y="16859"/>
                </a:cubicBezTo>
                <a:cubicBezTo>
                  <a:pt x="10295" y="16885"/>
                  <a:pt x="10331" y="16985"/>
                  <a:pt x="10331" y="17084"/>
                </a:cubicBezTo>
                <a:cubicBezTo>
                  <a:pt x="10331" y="17258"/>
                  <a:pt x="10350" y="17264"/>
                  <a:pt x="10893" y="17264"/>
                </a:cubicBezTo>
                <a:cubicBezTo>
                  <a:pt x="11389" y="17264"/>
                  <a:pt x="11454" y="17248"/>
                  <a:pt x="11454" y="17126"/>
                </a:cubicBezTo>
                <a:cubicBezTo>
                  <a:pt x="11454" y="16971"/>
                  <a:pt x="11642" y="16796"/>
                  <a:pt x="11725" y="16872"/>
                </a:cubicBezTo>
                <a:cubicBezTo>
                  <a:pt x="11754" y="16899"/>
                  <a:pt x="11778" y="17007"/>
                  <a:pt x="11781" y="17112"/>
                </a:cubicBezTo>
                <a:cubicBezTo>
                  <a:pt x="11786" y="17280"/>
                  <a:pt x="11794" y="17286"/>
                  <a:pt x="11849" y="17157"/>
                </a:cubicBezTo>
                <a:cubicBezTo>
                  <a:pt x="11954" y="16909"/>
                  <a:pt x="11862" y="16748"/>
                  <a:pt x="11612" y="16748"/>
                </a:cubicBezTo>
                <a:cubicBezTo>
                  <a:pt x="11487" y="16748"/>
                  <a:pt x="11362" y="16785"/>
                  <a:pt x="11333" y="16827"/>
                </a:cubicBezTo>
                <a:cubicBezTo>
                  <a:pt x="11297" y="16881"/>
                  <a:pt x="11247" y="16879"/>
                  <a:pt x="11175" y="16824"/>
                </a:cubicBezTo>
                <a:cubicBezTo>
                  <a:pt x="11118" y="16780"/>
                  <a:pt x="10966" y="16752"/>
                  <a:pt x="10832" y="16762"/>
                </a:cubicBezTo>
                <a:cubicBezTo>
                  <a:pt x="10699" y="16771"/>
                  <a:pt x="10535" y="16738"/>
                  <a:pt x="10471" y="16689"/>
                </a:cubicBezTo>
                <a:cubicBezTo>
                  <a:pt x="10424" y="16653"/>
                  <a:pt x="10390" y="16634"/>
                  <a:pt x="10358" y="16637"/>
                </a:cubicBezTo>
                <a:close/>
                <a:moveTo>
                  <a:pt x="12395" y="16755"/>
                </a:moveTo>
                <a:cubicBezTo>
                  <a:pt x="12202" y="16722"/>
                  <a:pt x="12012" y="16894"/>
                  <a:pt x="12079" y="17129"/>
                </a:cubicBezTo>
                <a:cubicBezTo>
                  <a:pt x="12123" y="17283"/>
                  <a:pt x="12486" y="17319"/>
                  <a:pt x="12633" y="17184"/>
                </a:cubicBezTo>
                <a:cubicBezTo>
                  <a:pt x="12695" y="17127"/>
                  <a:pt x="12737" y="17127"/>
                  <a:pt x="12776" y="17184"/>
                </a:cubicBezTo>
                <a:cubicBezTo>
                  <a:pt x="12805" y="17229"/>
                  <a:pt x="12916" y="17264"/>
                  <a:pt x="13021" y="17264"/>
                </a:cubicBezTo>
                <a:cubicBezTo>
                  <a:pt x="13245" y="17264"/>
                  <a:pt x="13363" y="17017"/>
                  <a:pt x="13216" y="16855"/>
                </a:cubicBezTo>
                <a:cubicBezTo>
                  <a:pt x="13093" y="16718"/>
                  <a:pt x="12986" y="16721"/>
                  <a:pt x="12817" y="16862"/>
                </a:cubicBezTo>
                <a:cubicBezTo>
                  <a:pt x="12696" y="16963"/>
                  <a:pt x="12671" y="16963"/>
                  <a:pt x="12580" y="16862"/>
                </a:cubicBezTo>
                <a:cubicBezTo>
                  <a:pt x="12525" y="16801"/>
                  <a:pt x="12460" y="16765"/>
                  <a:pt x="12395" y="16755"/>
                </a:cubicBezTo>
                <a:close/>
                <a:moveTo>
                  <a:pt x="7601" y="18086"/>
                </a:moveTo>
                <a:cubicBezTo>
                  <a:pt x="7562" y="18086"/>
                  <a:pt x="7527" y="18134"/>
                  <a:pt x="7499" y="18231"/>
                </a:cubicBezTo>
                <a:cubicBezTo>
                  <a:pt x="7462" y="18362"/>
                  <a:pt x="7433" y="18371"/>
                  <a:pt x="7299" y="18294"/>
                </a:cubicBezTo>
                <a:cubicBezTo>
                  <a:pt x="7068" y="18161"/>
                  <a:pt x="6881" y="18261"/>
                  <a:pt x="6881" y="18516"/>
                </a:cubicBezTo>
                <a:cubicBezTo>
                  <a:pt x="6881" y="18636"/>
                  <a:pt x="6924" y="18748"/>
                  <a:pt x="6979" y="18769"/>
                </a:cubicBezTo>
                <a:cubicBezTo>
                  <a:pt x="7034" y="18789"/>
                  <a:pt x="7135" y="18790"/>
                  <a:pt x="7201" y="18769"/>
                </a:cubicBezTo>
                <a:cubicBezTo>
                  <a:pt x="7385" y="18710"/>
                  <a:pt x="7791" y="18709"/>
                  <a:pt x="7959" y="18769"/>
                </a:cubicBezTo>
                <a:cubicBezTo>
                  <a:pt x="8047" y="18800"/>
                  <a:pt x="8182" y="18778"/>
                  <a:pt x="8290" y="18713"/>
                </a:cubicBezTo>
                <a:cubicBezTo>
                  <a:pt x="8450" y="18617"/>
                  <a:pt x="8483" y="18615"/>
                  <a:pt x="8569" y="18710"/>
                </a:cubicBezTo>
                <a:cubicBezTo>
                  <a:pt x="8683" y="18836"/>
                  <a:pt x="8901" y="18851"/>
                  <a:pt x="9021" y="18741"/>
                </a:cubicBezTo>
                <a:cubicBezTo>
                  <a:pt x="9079" y="18687"/>
                  <a:pt x="9168" y="18690"/>
                  <a:pt x="9314" y="18751"/>
                </a:cubicBezTo>
                <a:cubicBezTo>
                  <a:pt x="9478" y="18820"/>
                  <a:pt x="9552" y="18821"/>
                  <a:pt x="9642" y="18751"/>
                </a:cubicBezTo>
                <a:cubicBezTo>
                  <a:pt x="9733" y="18682"/>
                  <a:pt x="9791" y="18681"/>
                  <a:pt x="9913" y="18751"/>
                </a:cubicBezTo>
                <a:cubicBezTo>
                  <a:pt x="10148" y="18887"/>
                  <a:pt x="10321" y="18789"/>
                  <a:pt x="10313" y="18526"/>
                </a:cubicBezTo>
                <a:cubicBezTo>
                  <a:pt x="10307" y="18342"/>
                  <a:pt x="10274" y="18301"/>
                  <a:pt x="10124" y="18301"/>
                </a:cubicBezTo>
                <a:cubicBezTo>
                  <a:pt x="10023" y="18301"/>
                  <a:pt x="9918" y="18336"/>
                  <a:pt x="9891" y="18377"/>
                </a:cubicBezTo>
                <a:cubicBezTo>
                  <a:pt x="9859" y="18425"/>
                  <a:pt x="9781" y="18414"/>
                  <a:pt x="9676" y="18346"/>
                </a:cubicBezTo>
                <a:cubicBezTo>
                  <a:pt x="9558" y="18269"/>
                  <a:pt x="9455" y="18258"/>
                  <a:pt x="9314" y="18308"/>
                </a:cubicBezTo>
                <a:cubicBezTo>
                  <a:pt x="9187" y="18352"/>
                  <a:pt x="9061" y="18349"/>
                  <a:pt x="8957" y="18297"/>
                </a:cubicBezTo>
                <a:cubicBezTo>
                  <a:pt x="8835" y="18237"/>
                  <a:pt x="8753" y="18245"/>
                  <a:pt x="8614" y="18328"/>
                </a:cubicBezTo>
                <a:cubicBezTo>
                  <a:pt x="8449" y="18428"/>
                  <a:pt x="8417" y="18424"/>
                  <a:pt x="8301" y="18318"/>
                </a:cubicBezTo>
                <a:cubicBezTo>
                  <a:pt x="8194" y="18220"/>
                  <a:pt x="8133" y="18217"/>
                  <a:pt x="7959" y="18290"/>
                </a:cubicBezTo>
                <a:cubicBezTo>
                  <a:pt x="7772" y="18369"/>
                  <a:pt x="7744" y="18360"/>
                  <a:pt x="7706" y="18228"/>
                </a:cubicBezTo>
                <a:cubicBezTo>
                  <a:pt x="7679" y="18132"/>
                  <a:pt x="7639" y="18085"/>
                  <a:pt x="7601" y="18086"/>
                </a:cubicBezTo>
                <a:close/>
                <a:moveTo>
                  <a:pt x="10606" y="18183"/>
                </a:moveTo>
                <a:cubicBezTo>
                  <a:pt x="10534" y="18177"/>
                  <a:pt x="10520" y="18290"/>
                  <a:pt x="10554" y="18540"/>
                </a:cubicBezTo>
                <a:cubicBezTo>
                  <a:pt x="10578" y="18723"/>
                  <a:pt x="10632" y="18817"/>
                  <a:pt x="10712" y="18817"/>
                </a:cubicBezTo>
                <a:cubicBezTo>
                  <a:pt x="10813" y="18817"/>
                  <a:pt x="10815" y="18801"/>
                  <a:pt x="10727" y="18703"/>
                </a:cubicBezTo>
                <a:cubicBezTo>
                  <a:pt x="10646" y="18613"/>
                  <a:pt x="10645" y="18554"/>
                  <a:pt x="10716" y="18450"/>
                </a:cubicBezTo>
                <a:cubicBezTo>
                  <a:pt x="10787" y="18345"/>
                  <a:pt x="10782" y="18296"/>
                  <a:pt x="10697" y="18231"/>
                </a:cubicBezTo>
                <a:cubicBezTo>
                  <a:pt x="10660" y="18203"/>
                  <a:pt x="10630" y="18185"/>
                  <a:pt x="10606" y="18183"/>
                </a:cubicBezTo>
                <a:close/>
                <a:moveTo>
                  <a:pt x="15947" y="18186"/>
                </a:moveTo>
                <a:cubicBezTo>
                  <a:pt x="15902" y="18186"/>
                  <a:pt x="15881" y="18214"/>
                  <a:pt x="15849" y="18266"/>
                </a:cubicBezTo>
                <a:cubicBezTo>
                  <a:pt x="15806" y="18338"/>
                  <a:pt x="15721" y="18366"/>
                  <a:pt x="15627" y="18339"/>
                </a:cubicBezTo>
                <a:cubicBezTo>
                  <a:pt x="15544" y="18314"/>
                  <a:pt x="15398" y="18330"/>
                  <a:pt x="15303" y="18377"/>
                </a:cubicBezTo>
                <a:cubicBezTo>
                  <a:pt x="15178" y="18438"/>
                  <a:pt x="15107" y="18439"/>
                  <a:pt x="15043" y="18380"/>
                </a:cubicBezTo>
                <a:cubicBezTo>
                  <a:pt x="14889" y="18238"/>
                  <a:pt x="14666" y="18292"/>
                  <a:pt x="14584" y="18491"/>
                </a:cubicBezTo>
                <a:cubicBezTo>
                  <a:pt x="14540" y="18596"/>
                  <a:pt x="14525" y="18714"/>
                  <a:pt x="14550" y="18751"/>
                </a:cubicBezTo>
                <a:cubicBezTo>
                  <a:pt x="14611" y="18843"/>
                  <a:pt x="15045" y="18838"/>
                  <a:pt x="15107" y="18744"/>
                </a:cubicBezTo>
                <a:cubicBezTo>
                  <a:pt x="15139" y="18697"/>
                  <a:pt x="15219" y="18710"/>
                  <a:pt x="15326" y="18779"/>
                </a:cubicBezTo>
                <a:cubicBezTo>
                  <a:pt x="15429" y="18846"/>
                  <a:pt x="15539" y="18862"/>
                  <a:pt x="15612" y="18824"/>
                </a:cubicBezTo>
                <a:cubicBezTo>
                  <a:pt x="15677" y="18791"/>
                  <a:pt x="15801" y="18780"/>
                  <a:pt x="15883" y="18800"/>
                </a:cubicBezTo>
                <a:cubicBezTo>
                  <a:pt x="16000" y="18828"/>
                  <a:pt x="16030" y="18795"/>
                  <a:pt x="16030" y="18647"/>
                </a:cubicBezTo>
                <a:cubicBezTo>
                  <a:pt x="16030" y="18543"/>
                  <a:pt x="16062" y="18441"/>
                  <a:pt x="16101" y="18419"/>
                </a:cubicBezTo>
                <a:cubicBezTo>
                  <a:pt x="16207" y="18358"/>
                  <a:pt x="16377" y="18577"/>
                  <a:pt x="16324" y="18706"/>
                </a:cubicBezTo>
                <a:cubicBezTo>
                  <a:pt x="16298" y="18768"/>
                  <a:pt x="16311" y="18817"/>
                  <a:pt x="16354" y="18817"/>
                </a:cubicBezTo>
                <a:cubicBezTo>
                  <a:pt x="16397" y="18817"/>
                  <a:pt x="16433" y="18721"/>
                  <a:pt x="16433" y="18602"/>
                </a:cubicBezTo>
                <a:cubicBezTo>
                  <a:pt x="16433" y="18433"/>
                  <a:pt x="16378" y="18362"/>
                  <a:pt x="16177" y="18270"/>
                </a:cubicBezTo>
                <a:cubicBezTo>
                  <a:pt x="16060" y="18216"/>
                  <a:pt x="15992" y="18187"/>
                  <a:pt x="15947" y="18186"/>
                </a:cubicBezTo>
                <a:close/>
                <a:moveTo>
                  <a:pt x="12900" y="18301"/>
                </a:moveTo>
                <a:cubicBezTo>
                  <a:pt x="12773" y="18301"/>
                  <a:pt x="12646" y="18334"/>
                  <a:pt x="12618" y="18377"/>
                </a:cubicBezTo>
                <a:cubicBezTo>
                  <a:pt x="12583" y="18428"/>
                  <a:pt x="12534" y="18432"/>
                  <a:pt x="12471" y="18384"/>
                </a:cubicBezTo>
                <a:cubicBezTo>
                  <a:pt x="12418" y="18344"/>
                  <a:pt x="12134" y="18311"/>
                  <a:pt x="11842" y="18311"/>
                </a:cubicBezTo>
                <a:cubicBezTo>
                  <a:pt x="11329" y="18311"/>
                  <a:pt x="11309" y="18317"/>
                  <a:pt x="11269" y="18509"/>
                </a:cubicBezTo>
                <a:cubicBezTo>
                  <a:pt x="11214" y="18777"/>
                  <a:pt x="11256" y="18817"/>
                  <a:pt x="11582" y="18817"/>
                </a:cubicBezTo>
                <a:cubicBezTo>
                  <a:pt x="11764" y="18817"/>
                  <a:pt x="11877" y="18861"/>
                  <a:pt x="11909" y="18939"/>
                </a:cubicBezTo>
                <a:cubicBezTo>
                  <a:pt x="11955" y="19048"/>
                  <a:pt x="11967" y="19048"/>
                  <a:pt x="12034" y="18939"/>
                </a:cubicBezTo>
                <a:cubicBezTo>
                  <a:pt x="12074" y="18873"/>
                  <a:pt x="12172" y="18817"/>
                  <a:pt x="12256" y="18817"/>
                </a:cubicBezTo>
                <a:cubicBezTo>
                  <a:pt x="12339" y="18817"/>
                  <a:pt x="12432" y="18786"/>
                  <a:pt x="12459" y="18744"/>
                </a:cubicBezTo>
                <a:cubicBezTo>
                  <a:pt x="12536" y="18630"/>
                  <a:pt x="12660" y="18732"/>
                  <a:pt x="12663" y="18914"/>
                </a:cubicBezTo>
                <a:cubicBezTo>
                  <a:pt x="12665" y="19060"/>
                  <a:pt x="12672" y="19065"/>
                  <a:pt x="12746" y="18949"/>
                </a:cubicBezTo>
                <a:cubicBezTo>
                  <a:pt x="12791" y="18878"/>
                  <a:pt x="12891" y="18817"/>
                  <a:pt x="12968" y="18817"/>
                </a:cubicBezTo>
                <a:cubicBezTo>
                  <a:pt x="13045" y="18817"/>
                  <a:pt x="13150" y="18782"/>
                  <a:pt x="13198" y="18738"/>
                </a:cubicBezTo>
                <a:cubicBezTo>
                  <a:pt x="13260" y="18680"/>
                  <a:pt x="13298" y="18680"/>
                  <a:pt x="13337" y="18738"/>
                </a:cubicBezTo>
                <a:cubicBezTo>
                  <a:pt x="13429" y="18875"/>
                  <a:pt x="13544" y="18825"/>
                  <a:pt x="13544" y="18647"/>
                </a:cubicBezTo>
                <a:cubicBezTo>
                  <a:pt x="13544" y="18554"/>
                  <a:pt x="13581" y="18443"/>
                  <a:pt x="13627" y="18401"/>
                </a:cubicBezTo>
                <a:cubicBezTo>
                  <a:pt x="13733" y="18303"/>
                  <a:pt x="13463" y="18291"/>
                  <a:pt x="13329" y="18387"/>
                </a:cubicBezTo>
                <a:cubicBezTo>
                  <a:pt x="13272" y="18429"/>
                  <a:pt x="13215" y="18425"/>
                  <a:pt x="13183" y="18377"/>
                </a:cubicBezTo>
                <a:cubicBezTo>
                  <a:pt x="13154" y="18334"/>
                  <a:pt x="13027" y="18301"/>
                  <a:pt x="12900" y="18301"/>
                </a:cubicBezTo>
                <a:close/>
                <a:moveTo>
                  <a:pt x="14109" y="18301"/>
                </a:moveTo>
                <a:cubicBezTo>
                  <a:pt x="13923" y="18301"/>
                  <a:pt x="13760" y="18535"/>
                  <a:pt x="13830" y="18703"/>
                </a:cubicBezTo>
                <a:cubicBezTo>
                  <a:pt x="13883" y="18829"/>
                  <a:pt x="14304" y="18866"/>
                  <a:pt x="14380" y="18751"/>
                </a:cubicBezTo>
                <a:cubicBezTo>
                  <a:pt x="14467" y="18623"/>
                  <a:pt x="14273" y="18301"/>
                  <a:pt x="14109" y="18301"/>
                </a:cubicBezTo>
                <a:close/>
              </a:path>
            </a:pathLst>
          </a:custGeom>
          <a:ln w="25400"/>
        </p:spPr>
      </p:pic>
      <p:pic>
        <p:nvPicPr>
          <p:cNvPr id="8" name="Picture 7"/>
          <p:cNvPicPr>
            <a:picLocks noChangeAspect="1"/>
          </p:cNvPicPr>
          <p:nvPr/>
        </p:nvPicPr>
        <p:blipFill>
          <a:blip r:embed="rId7"/>
          <a:stretch>
            <a:fillRect/>
          </a:stretch>
        </p:blipFill>
        <p:spPr>
          <a:xfrm>
            <a:off x="8010449" y="0"/>
            <a:ext cx="1133552" cy="924740"/>
          </a:xfrm>
          <a:prstGeom prst="rect">
            <a:avLst/>
          </a:prstGeom>
        </p:spPr>
      </p:pic>
    </p:spTree>
    <p:extLst>
      <p:ext uri="{BB962C8B-B14F-4D97-AF65-F5344CB8AC3E}">
        <p14:creationId xmlns:p14="http://schemas.microsoft.com/office/powerpoint/2010/main" val="396314260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LANL/</a:t>
            </a:r>
            <a:r>
              <a:rPr lang="en-US" dirty="0" err="1" smtClean="0"/>
              <a:t>sPHENIX</a:t>
            </a:r>
            <a:r>
              <a:rPr lang="en-US" dirty="0" smtClean="0"/>
              <a:t> – ALICE Collaboration </a:t>
            </a:r>
            <a:endParaRPr lang="en-US" dirty="0"/>
          </a:p>
        </p:txBody>
      </p:sp>
      <p:sp>
        <p:nvSpPr>
          <p:cNvPr id="4" name="TextBox 3"/>
          <p:cNvSpPr txBox="1"/>
          <p:nvPr/>
        </p:nvSpPr>
        <p:spPr>
          <a:xfrm>
            <a:off x="457200" y="1417638"/>
            <a:ext cx="7938815" cy="4893647"/>
          </a:xfrm>
          <a:prstGeom prst="rect">
            <a:avLst/>
          </a:prstGeom>
          <a:noFill/>
        </p:spPr>
        <p:txBody>
          <a:bodyPr wrap="square" rtlCol="0">
            <a:spAutoFit/>
          </a:bodyPr>
          <a:lstStyle/>
          <a:p>
            <a:r>
              <a:rPr lang="en-US" sz="1400" b="1" dirty="0"/>
              <a:t>From: </a:t>
            </a:r>
            <a:r>
              <a:rPr lang="en-US" sz="1400" dirty="0"/>
              <a:t>Luciano Musa &lt;</a:t>
            </a:r>
            <a:r>
              <a:rPr lang="en-US" sz="1400" u="sng" dirty="0">
                <a:hlinkClick r:id="rId2"/>
              </a:rPr>
              <a:t>luciano.musa@cern.ch&gt;</a:t>
            </a:r>
          </a:p>
          <a:p>
            <a:r>
              <a:rPr lang="en-US" sz="1400" b="1" dirty="0"/>
              <a:t>Date: </a:t>
            </a:r>
            <a:r>
              <a:rPr lang="en-US" sz="1400" dirty="0"/>
              <a:t>Saturday, August 6, 2016 at 9:25 PM</a:t>
            </a:r>
          </a:p>
          <a:p>
            <a:r>
              <a:rPr lang="en-US" sz="1400" b="1" dirty="0"/>
              <a:t>To: </a:t>
            </a:r>
            <a:r>
              <a:rPr lang="en-US" sz="1400" dirty="0"/>
              <a:t>"Ming Liu (LANL)" &lt;</a:t>
            </a:r>
            <a:r>
              <a:rPr lang="en-US" sz="1400" u="sng" dirty="0">
                <a:hlinkClick r:id="rId3"/>
              </a:rPr>
              <a:t>ming@bnl.gov&gt;</a:t>
            </a:r>
          </a:p>
          <a:p>
            <a:r>
              <a:rPr lang="en-US" sz="1400" b="1" dirty="0"/>
              <a:t>Subject: </a:t>
            </a:r>
            <a:r>
              <a:rPr lang="en-US" sz="1400" dirty="0"/>
              <a:t>Re: ALICE ITS MAPS project and </a:t>
            </a:r>
            <a:r>
              <a:rPr lang="en-US" sz="1400" dirty="0" err="1"/>
              <a:t>sPHENIX</a:t>
            </a:r>
            <a:r>
              <a:rPr lang="en-US" sz="1400" dirty="0"/>
              <a:t> - ALICE Associate Membership? </a:t>
            </a:r>
          </a:p>
          <a:p>
            <a:endParaRPr lang="en-US" sz="1400" dirty="0"/>
          </a:p>
          <a:p>
            <a:r>
              <a:rPr lang="en-US" sz="1400" dirty="0"/>
              <a:t>Dear Ming,</a:t>
            </a:r>
          </a:p>
          <a:p>
            <a:endParaRPr lang="en-US" sz="1400" dirty="0"/>
          </a:p>
          <a:p>
            <a:r>
              <a:rPr lang="en-US" sz="1400" dirty="0"/>
              <a:t>sorry for the late reply to your previous e-mail. We had two Engineering Design Reviews (mechanics and cooling) and then I was in Jakarta for one week for an ITS Asian Meeting. </a:t>
            </a:r>
          </a:p>
          <a:p>
            <a:endParaRPr lang="en-US" sz="1400" dirty="0"/>
          </a:p>
          <a:p>
            <a:r>
              <a:rPr lang="en-US" sz="1400" dirty="0"/>
              <a:t>I am glad to learn that you succeed obtaining a $5M grant (congratulations!!) and your plans to become an ALICE associate member to work in the ITS project. This will require a detailed discussion between the two of us for the preparation of an </a:t>
            </a:r>
            <a:r>
              <a:rPr lang="en-US" sz="1400" dirty="0" err="1"/>
              <a:t>MoU</a:t>
            </a:r>
            <a:r>
              <a:rPr lang="en-US" sz="1400" dirty="0"/>
              <a:t>.</a:t>
            </a:r>
          </a:p>
          <a:p>
            <a:r>
              <a:rPr lang="en-US" sz="1400" dirty="0"/>
              <a:t>I am leaving today for two weeks of vacation and will be back to CERN on August 22nd. I would propose we get in touch on the 22nd or 23rd August, if this is fine for you.</a:t>
            </a:r>
          </a:p>
          <a:p>
            <a:endParaRPr lang="en-US" sz="1400" dirty="0"/>
          </a:p>
          <a:p>
            <a:r>
              <a:rPr lang="en-US" sz="1400" dirty="0"/>
              <a:t>A possible timeline is presentation of your request at the MB of 1st September and at the CB of 11th November. </a:t>
            </a:r>
          </a:p>
          <a:p>
            <a:endParaRPr lang="en-US" sz="1400" dirty="0"/>
          </a:p>
          <a:p>
            <a:r>
              <a:rPr lang="en-US" sz="1400" dirty="0"/>
              <a:t>Kind Regards,</a:t>
            </a:r>
          </a:p>
          <a:p>
            <a:r>
              <a:rPr lang="en-US" sz="1400" dirty="0"/>
              <a:t>Luciano</a:t>
            </a:r>
          </a:p>
          <a:p>
            <a:endParaRPr lang="en-US" dirty="0"/>
          </a:p>
        </p:txBody>
      </p:sp>
      <p:cxnSp>
        <p:nvCxnSpPr>
          <p:cNvPr id="10" name="Straight Connector 9"/>
          <p:cNvCxnSpPr/>
          <p:nvPr/>
        </p:nvCxnSpPr>
        <p:spPr>
          <a:xfrm flipV="1">
            <a:off x="4637543" y="5103086"/>
            <a:ext cx="3262593" cy="1165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548571" y="5360344"/>
            <a:ext cx="756466" cy="1165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506975" y="5579478"/>
            <a:ext cx="5393161" cy="369332"/>
          </a:xfrm>
          <a:prstGeom prst="rect">
            <a:avLst/>
          </a:prstGeom>
          <a:noFill/>
        </p:spPr>
        <p:txBody>
          <a:bodyPr wrap="none" rtlCol="0">
            <a:spAutoFit/>
          </a:bodyPr>
          <a:lstStyle/>
          <a:p>
            <a:r>
              <a:rPr lang="en-US" dirty="0" smtClean="0">
                <a:solidFill>
                  <a:srgbClr val="FF0000"/>
                </a:solidFill>
              </a:rPr>
              <a:t>Plan: ITS/ALICE associate members by the end of 2016</a:t>
            </a:r>
            <a:endParaRPr lang="en-US" dirty="0">
              <a:solidFill>
                <a:srgbClr val="FF0000"/>
              </a:solidFill>
            </a:endParaRPr>
          </a:p>
        </p:txBody>
      </p:sp>
      <p:sp>
        <p:nvSpPr>
          <p:cNvPr id="3" name="Date Placeholder 2"/>
          <p:cNvSpPr>
            <a:spLocks noGrp="1"/>
          </p:cNvSpPr>
          <p:nvPr>
            <p:ph type="dt" sz="half" idx="10"/>
          </p:nvPr>
        </p:nvSpPr>
        <p:spPr/>
        <p:txBody>
          <a:bodyPr/>
          <a:lstStyle/>
          <a:p>
            <a:fld id="{53CA3BC9-091B-FB4A-B3CD-4C2B9322B4B7}" type="datetime1">
              <a:rPr lang="en-US" smtClean="0"/>
              <a:t>8/30/16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30</a:t>
            </a:fld>
            <a:endParaRPr lang="en-US"/>
          </a:p>
        </p:txBody>
      </p:sp>
    </p:spTree>
    <p:extLst>
      <p:ext uri="{BB962C8B-B14F-4D97-AF65-F5344CB8AC3E}">
        <p14:creationId xmlns:p14="http://schemas.microsoft.com/office/powerpoint/2010/main" val="41547754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TPC</a:t>
            </a:r>
            <a:endParaRPr lang="en-US" dirty="0"/>
          </a:p>
        </p:txBody>
      </p:sp>
      <p:sp>
        <p:nvSpPr>
          <p:cNvPr id="4" name="Date Placeholder 3"/>
          <p:cNvSpPr>
            <a:spLocks noGrp="1"/>
          </p:cNvSpPr>
          <p:nvPr>
            <p:ph type="dt" sz="half" idx="10"/>
          </p:nvPr>
        </p:nvSpPr>
        <p:spPr/>
        <p:txBody>
          <a:bodyPr/>
          <a:lstStyle/>
          <a:p>
            <a:r>
              <a:rPr lang="en-US" smtClean="0"/>
              <a:t>8/30/2016</a:t>
            </a:r>
            <a:endParaRPr lang="en-US"/>
          </a:p>
        </p:txBody>
      </p:sp>
      <p:sp>
        <p:nvSpPr>
          <p:cNvPr id="5" name="Slide Number Placeholder 4"/>
          <p:cNvSpPr>
            <a:spLocks noGrp="1"/>
          </p:cNvSpPr>
          <p:nvPr>
            <p:ph type="sldNum" sz="quarter" idx="12"/>
          </p:nvPr>
        </p:nvSpPr>
        <p:spPr/>
        <p:txBody>
          <a:bodyPr/>
          <a:lstStyle/>
          <a:p>
            <a:fld id="{D3793485-83F5-4542-91EE-981503896FF1}" type="slidenum">
              <a:rPr lang="en-US" smtClean="0"/>
              <a:t>31</a:t>
            </a:fld>
            <a:endParaRPr lang="en-US" dirty="0"/>
          </a:p>
        </p:txBody>
      </p:sp>
      <p:pic>
        <p:nvPicPr>
          <p:cNvPr id="6" name="Picture 2"/>
          <p:cNvPicPr>
            <a:picLocks noChangeAspect="1" noChangeArrowheads="1"/>
          </p:cNvPicPr>
          <p:nvPr/>
        </p:nvPicPr>
        <p:blipFill>
          <a:blip r:embed="rId2" cstate="print"/>
          <a:srcRect/>
          <a:stretch>
            <a:fillRect/>
          </a:stretch>
        </p:blipFill>
        <p:spPr bwMode="auto">
          <a:xfrm>
            <a:off x="1947333" y="838200"/>
            <a:ext cx="5736166" cy="5340570"/>
          </a:xfrm>
          <a:prstGeom prst="rect">
            <a:avLst/>
          </a:prstGeom>
          <a:noFill/>
          <a:ln w="9525">
            <a:noFill/>
            <a:miter lim="800000"/>
            <a:headEnd/>
            <a:tailEnd/>
          </a:ln>
        </p:spPr>
      </p:pic>
      <p:sp>
        <p:nvSpPr>
          <p:cNvPr id="7" name="Footer Placeholder 6"/>
          <p:cNvSpPr>
            <a:spLocks noGrp="1"/>
          </p:cNvSpPr>
          <p:nvPr>
            <p:ph type="ftr" sz="quarter" idx="11"/>
          </p:nvPr>
        </p:nvSpPr>
        <p:spPr/>
        <p:txBody>
          <a:bodyPr/>
          <a:lstStyle/>
          <a:p>
            <a:r>
              <a:rPr lang="en-US" smtClean="0"/>
              <a:t>T. Sakaguchi@Tracker review rehearsal</a:t>
            </a:r>
            <a:endParaRPr lang="en-US"/>
          </a:p>
        </p:txBody>
      </p:sp>
    </p:spTree>
    <p:extLst>
      <p:ext uri="{BB962C8B-B14F-4D97-AF65-F5344CB8AC3E}">
        <p14:creationId xmlns:p14="http://schemas.microsoft.com/office/powerpoint/2010/main" val="7818326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088"/>
            <a:ext cx="8229600" cy="2760662"/>
          </a:xfrm>
        </p:spPr>
        <p:txBody>
          <a:bodyPr>
            <a:normAutofit/>
          </a:bodyPr>
          <a:lstStyle/>
          <a:p>
            <a:r>
              <a:rPr lang="en-US" dirty="0" smtClean="0"/>
              <a:t>Breakout Session Discussion</a:t>
            </a:r>
            <a:br>
              <a:rPr lang="en-US" dirty="0" smtClean="0"/>
            </a:br>
            <a:r>
              <a:rPr lang="en-US" dirty="0" smtClean="0"/>
              <a:t> </a:t>
            </a:r>
            <a:br>
              <a:rPr lang="en-US" dirty="0" smtClean="0"/>
            </a:br>
            <a:r>
              <a:rPr lang="en-US" dirty="0" smtClean="0">
                <a:solidFill>
                  <a:srgbClr val="0000FF"/>
                </a:solidFill>
              </a:rPr>
              <a:t>Details of Cost &amp; Schedule </a:t>
            </a:r>
            <a:endParaRPr lang="en-US" dirty="0">
              <a:solidFill>
                <a:srgbClr val="0000FF"/>
              </a:solidFill>
            </a:endParaRPr>
          </a:p>
        </p:txBody>
      </p:sp>
      <p:sp>
        <p:nvSpPr>
          <p:cNvPr id="3" name="Slide Number Placeholder 2"/>
          <p:cNvSpPr>
            <a:spLocks noGrp="1"/>
          </p:cNvSpPr>
          <p:nvPr>
            <p:ph type="sldNum" sz="quarter" idx="2"/>
          </p:nvPr>
        </p:nvSpPr>
        <p:spPr/>
        <p:txBody>
          <a:bodyPr/>
          <a:lstStyle/>
          <a:p>
            <a:fld id="{86CB4B4D-7CA3-9044-876B-883B54F8677D}" type="slidenum">
              <a:rPr lang="uk-UA" smtClean="0"/>
              <a:t>32</a:t>
            </a:fld>
            <a:endParaRPr lang="uk-UA"/>
          </a:p>
        </p:txBody>
      </p:sp>
    </p:spTree>
    <p:extLst>
      <p:ext uri="{BB962C8B-B14F-4D97-AF65-F5344CB8AC3E}">
        <p14:creationId xmlns:p14="http://schemas.microsoft.com/office/powerpoint/2010/main" val="225291791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661"/>
            <a:ext cx="8229600" cy="1143000"/>
          </a:xfrm>
        </p:spPr>
        <p:txBody>
          <a:bodyPr>
            <a:noAutofit/>
          </a:bodyPr>
          <a:lstStyle/>
          <a:p>
            <a:r>
              <a:rPr lang="en-US" sz="3200" dirty="0" err="1" smtClean="0"/>
              <a:t>sPHENIX</a:t>
            </a:r>
            <a:r>
              <a:rPr lang="en-US" sz="3200" dirty="0" smtClean="0"/>
              <a:t> DOE Critical Decision Process</a:t>
            </a:r>
            <a:endParaRPr lang="en-US" sz="3200" dirty="0"/>
          </a:p>
        </p:txBody>
      </p:sp>
      <p:pic>
        <p:nvPicPr>
          <p:cNvPr id="3" name="Picture 2"/>
          <p:cNvPicPr>
            <a:picLocks noChangeAspect="1"/>
          </p:cNvPicPr>
          <p:nvPr/>
        </p:nvPicPr>
        <p:blipFill rotWithShape="1">
          <a:blip r:embed="rId2"/>
          <a:srcRect b="4270"/>
          <a:stretch/>
        </p:blipFill>
        <p:spPr>
          <a:xfrm>
            <a:off x="0" y="1295400"/>
            <a:ext cx="9144000" cy="4069080"/>
          </a:xfrm>
          <a:prstGeom prst="rect">
            <a:avLst/>
          </a:prstGeom>
        </p:spPr>
      </p:pic>
      <p:sp>
        <p:nvSpPr>
          <p:cNvPr id="4" name="TextBox 3"/>
          <p:cNvSpPr txBox="1"/>
          <p:nvPr/>
        </p:nvSpPr>
        <p:spPr>
          <a:xfrm>
            <a:off x="457200" y="4991977"/>
            <a:ext cx="1090751" cy="369332"/>
          </a:xfrm>
          <a:prstGeom prst="rect">
            <a:avLst/>
          </a:prstGeom>
          <a:noFill/>
        </p:spPr>
        <p:txBody>
          <a:bodyPr wrap="none" rtlCol="0">
            <a:spAutoFit/>
          </a:bodyPr>
          <a:lstStyle/>
          <a:p>
            <a:r>
              <a:rPr lang="en-US" dirty="0" smtClean="0"/>
              <a:t>~10/2016</a:t>
            </a:r>
            <a:endParaRPr lang="en-US" dirty="0"/>
          </a:p>
        </p:txBody>
      </p:sp>
      <p:sp>
        <p:nvSpPr>
          <p:cNvPr id="5" name="TextBox 4"/>
          <p:cNvSpPr txBox="1"/>
          <p:nvPr/>
        </p:nvSpPr>
        <p:spPr>
          <a:xfrm>
            <a:off x="2268505" y="4998933"/>
            <a:ext cx="975785" cy="369332"/>
          </a:xfrm>
          <a:prstGeom prst="rect">
            <a:avLst/>
          </a:prstGeom>
          <a:noFill/>
        </p:spPr>
        <p:txBody>
          <a:bodyPr wrap="none" rtlCol="0">
            <a:spAutoFit/>
          </a:bodyPr>
          <a:lstStyle/>
          <a:p>
            <a:r>
              <a:rPr lang="en-US" dirty="0" smtClean="0"/>
              <a:t>11/2017</a:t>
            </a:r>
            <a:endParaRPr lang="en-US" dirty="0"/>
          </a:p>
        </p:txBody>
      </p:sp>
      <p:sp>
        <p:nvSpPr>
          <p:cNvPr id="6" name="TextBox 5"/>
          <p:cNvSpPr txBox="1"/>
          <p:nvPr/>
        </p:nvSpPr>
        <p:spPr>
          <a:xfrm>
            <a:off x="4087581" y="4959711"/>
            <a:ext cx="1469798" cy="369332"/>
          </a:xfrm>
          <a:prstGeom prst="rect">
            <a:avLst/>
          </a:prstGeom>
          <a:noFill/>
        </p:spPr>
        <p:txBody>
          <a:bodyPr wrap="none" rtlCol="0">
            <a:spAutoFit/>
          </a:bodyPr>
          <a:lstStyle/>
          <a:p>
            <a:r>
              <a:rPr lang="en-US" dirty="0" smtClean="0"/>
              <a:t>CD2: ~6/2018</a:t>
            </a:r>
          </a:p>
        </p:txBody>
      </p:sp>
      <p:sp>
        <p:nvSpPr>
          <p:cNvPr id="7" name="TextBox 6"/>
          <p:cNvSpPr txBox="1"/>
          <p:nvPr/>
        </p:nvSpPr>
        <p:spPr>
          <a:xfrm>
            <a:off x="5975300" y="4958415"/>
            <a:ext cx="858791" cy="369332"/>
          </a:xfrm>
          <a:prstGeom prst="rect">
            <a:avLst/>
          </a:prstGeom>
          <a:noFill/>
        </p:spPr>
        <p:txBody>
          <a:bodyPr wrap="none" rtlCol="0">
            <a:spAutoFit/>
          </a:bodyPr>
          <a:lstStyle/>
          <a:p>
            <a:r>
              <a:rPr lang="en-US" dirty="0"/>
              <a:t>8</a:t>
            </a:r>
            <a:r>
              <a:rPr lang="en-US" dirty="0" smtClean="0"/>
              <a:t>/2018</a:t>
            </a:r>
            <a:endParaRPr lang="en-US" dirty="0"/>
          </a:p>
        </p:txBody>
      </p:sp>
      <p:sp>
        <p:nvSpPr>
          <p:cNvPr id="8" name="TextBox 7"/>
          <p:cNvSpPr txBox="1"/>
          <p:nvPr/>
        </p:nvSpPr>
        <p:spPr>
          <a:xfrm>
            <a:off x="7164300" y="4772488"/>
            <a:ext cx="2047781" cy="1200329"/>
          </a:xfrm>
          <a:prstGeom prst="rect">
            <a:avLst/>
          </a:prstGeom>
          <a:noFill/>
        </p:spPr>
        <p:txBody>
          <a:bodyPr wrap="none" rtlCol="0">
            <a:spAutoFit/>
          </a:bodyPr>
          <a:lstStyle/>
          <a:p>
            <a:r>
              <a:rPr lang="en-US" dirty="0" smtClean="0"/>
              <a:t>Ready for beam</a:t>
            </a:r>
          </a:p>
          <a:p>
            <a:r>
              <a:rPr lang="en-US" dirty="0" smtClean="0"/>
              <a:t>6/2021</a:t>
            </a:r>
          </a:p>
          <a:p>
            <a:r>
              <a:rPr lang="en-US" dirty="0" smtClean="0"/>
              <a:t>Installation: 2/1</a:t>
            </a:r>
          </a:p>
          <a:p>
            <a:r>
              <a:rPr lang="en-US" dirty="0" smtClean="0"/>
              <a:t>Commissioning: 4/1  </a:t>
            </a:r>
            <a:endParaRPr lang="en-US" dirty="0"/>
          </a:p>
        </p:txBody>
      </p:sp>
      <p:sp>
        <p:nvSpPr>
          <p:cNvPr id="10" name="Date Placeholder 9"/>
          <p:cNvSpPr>
            <a:spLocks noGrp="1"/>
          </p:cNvSpPr>
          <p:nvPr>
            <p:ph type="dt" sz="half" idx="10"/>
          </p:nvPr>
        </p:nvSpPr>
        <p:spPr/>
        <p:txBody>
          <a:bodyPr/>
          <a:lstStyle/>
          <a:p>
            <a:fld id="{A6DEE694-7521-B748-BDE7-CD8C1A853D9C}" type="datetime1">
              <a:rPr lang="en-US" smtClean="0"/>
              <a:t>8/30/16</a:t>
            </a:fld>
            <a:endParaRPr lang="en-US"/>
          </a:p>
        </p:txBody>
      </p:sp>
      <p:sp>
        <p:nvSpPr>
          <p:cNvPr id="11" name="Footer Placeholder 10"/>
          <p:cNvSpPr>
            <a:spLocks noGrp="1"/>
          </p:cNvSpPr>
          <p:nvPr>
            <p:ph type="ftr" sz="quarter" idx="11"/>
          </p:nvPr>
        </p:nvSpPr>
        <p:spPr/>
        <p:txBody>
          <a:bodyPr/>
          <a:lstStyle/>
          <a:p>
            <a:r>
              <a:rPr lang="en-US" smtClean="0"/>
              <a:t>sPHENIX Tracking Review - MAPS</a:t>
            </a:r>
            <a:endParaRPr lang="en-US"/>
          </a:p>
        </p:txBody>
      </p:sp>
      <p:sp>
        <p:nvSpPr>
          <p:cNvPr id="12" name="Slide Number Placeholder 11"/>
          <p:cNvSpPr>
            <a:spLocks noGrp="1"/>
          </p:cNvSpPr>
          <p:nvPr>
            <p:ph type="sldNum" sz="quarter" idx="12"/>
          </p:nvPr>
        </p:nvSpPr>
        <p:spPr/>
        <p:txBody>
          <a:bodyPr/>
          <a:lstStyle/>
          <a:p>
            <a:fld id="{C7F8B04E-460B-B340-979B-8B60A2BEF480}" type="slidenum">
              <a:rPr lang="en-US" smtClean="0"/>
              <a:t>33</a:t>
            </a:fld>
            <a:endParaRPr lang="en-US"/>
          </a:p>
        </p:txBody>
      </p:sp>
    </p:spTree>
    <p:extLst>
      <p:ext uri="{BB962C8B-B14F-4D97-AF65-F5344CB8AC3E}">
        <p14:creationId xmlns:p14="http://schemas.microsoft.com/office/powerpoint/2010/main" val="93562026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486305"/>
            <a:ext cx="8229600" cy="1143000"/>
          </a:xfrm>
        </p:spPr>
        <p:txBody>
          <a:bodyPr>
            <a:normAutofit fontScale="90000"/>
          </a:bodyPr>
          <a:lstStyle/>
          <a:p>
            <a:r>
              <a:rPr lang="en-US" dirty="0"/>
              <a:t>How to mate ALICE and </a:t>
            </a:r>
            <a:r>
              <a:rPr lang="en-US" dirty="0" err="1"/>
              <a:t>sPHENIX</a:t>
            </a:r>
            <a:r>
              <a:rPr lang="en-US" dirty="0"/>
              <a:t> schedules ?</a:t>
            </a:r>
            <a:br>
              <a:rPr lang="en-US" dirty="0"/>
            </a:br>
            <a:endParaRPr lang="en-US" dirty="0"/>
          </a:p>
        </p:txBody>
      </p:sp>
      <p:sp>
        <p:nvSpPr>
          <p:cNvPr id="3" name="Date Placeholder 2"/>
          <p:cNvSpPr>
            <a:spLocks noGrp="1"/>
          </p:cNvSpPr>
          <p:nvPr>
            <p:ph type="dt" sz="half" idx="10"/>
          </p:nvPr>
        </p:nvSpPr>
        <p:spPr/>
        <p:txBody>
          <a:bodyPr/>
          <a:lstStyle/>
          <a:p>
            <a:fld id="{5ED8AB78-213F-8847-8997-A492E31522F6}" type="datetime1">
              <a:rPr lang="en-US" smtClean="0"/>
              <a:t>8/30/16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34</a:t>
            </a:fld>
            <a:endParaRPr lang="en-US"/>
          </a:p>
        </p:txBody>
      </p:sp>
      <p:grpSp>
        <p:nvGrpSpPr>
          <p:cNvPr id="7" name="Group 6"/>
          <p:cNvGrpSpPr/>
          <p:nvPr/>
        </p:nvGrpSpPr>
        <p:grpSpPr>
          <a:xfrm>
            <a:off x="457200" y="1870074"/>
            <a:ext cx="7863840" cy="3099816"/>
            <a:chOff x="365760" y="1108119"/>
            <a:chExt cx="7863840" cy="3099816"/>
          </a:xfrm>
        </p:grpSpPr>
        <p:pic>
          <p:nvPicPr>
            <p:cNvPr id="2" name="Picture 1"/>
            <p:cNvPicPr>
              <a:picLocks noChangeAspect="1"/>
            </p:cNvPicPr>
            <p:nvPr/>
          </p:nvPicPr>
          <p:blipFill rotWithShape="1">
            <a:blip r:embed="rId2"/>
            <a:srcRect l="3998" t="16030" r="9999" b="38680"/>
            <a:stretch/>
          </p:blipFill>
          <p:spPr>
            <a:xfrm>
              <a:off x="365760" y="1108119"/>
              <a:ext cx="7863840" cy="3099816"/>
            </a:xfrm>
            <a:prstGeom prst="rect">
              <a:avLst/>
            </a:prstGeom>
          </p:spPr>
        </p:pic>
        <p:sp>
          <p:nvSpPr>
            <p:cNvPr id="13" name="Right Arrow 12"/>
            <p:cNvSpPr/>
            <p:nvPr/>
          </p:nvSpPr>
          <p:spPr>
            <a:xfrm>
              <a:off x="5930900" y="3703109"/>
              <a:ext cx="1191683" cy="5048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rgbClr val="660066"/>
                  </a:solidFill>
                </a:rPr>
                <a:t>sPHENIX</a:t>
              </a:r>
              <a:endParaRPr lang="en-US" dirty="0">
                <a:solidFill>
                  <a:srgbClr val="660066"/>
                </a:solidFill>
              </a:endParaRPr>
            </a:p>
          </p:txBody>
        </p:sp>
        <p:sp>
          <p:nvSpPr>
            <p:cNvPr id="14" name="Right Arrow 13"/>
            <p:cNvSpPr/>
            <p:nvPr/>
          </p:nvSpPr>
          <p:spPr>
            <a:xfrm>
              <a:off x="5267059" y="1870074"/>
              <a:ext cx="1180571" cy="5048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rgbClr val="660066"/>
                  </a:solidFill>
                </a:rPr>
                <a:t>sPHENIX</a:t>
              </a:r>
              <a:endParaRPr lang="en-US" dirty="0">
                <a:solidFill>
                  <a:srgbClr val="660066"/>
                </a:solidFill>
              </a:endParaRPr>
            </a:p>
          </p:txBody>
        </p:sp>
      </p:grpSp>
      <p:sp>
        <p:nvSpPr>
          <p:cNvPr id="9" name="TextBox 8"/>
          <p:cNvSpPr txBox="1"/>
          <p:nvPr/>
        </p:nvSpPr>
        <p:spPr>
          <a:xfrm>
            <a:off x="857250" y="5556250"/>
            <a:ext cx="6348162" cy="369332"/>
          </a:xfrm>
          <a:prstGeom prst="rect">
            <a:avLst/>
          </a:prstGeom>
          <a:noFill/>
        </p:spPr>
        <p:txBody>
          <a:bodyPr wrap="none" rtlCol="0">
            <a:spAutoFit/>
          </a:bodyPr>
          <a:lstStyle/>
          <a:p>
            <a:r>
              <a:rPr lang="en-US" dirty="0" smtClean="0"/>
              <a:t>Important to have </a:t>
            </a:r>
            <a:r>
              <a:rPr lang="en-US" dirty="0" err="1" smtClean="0"/>
              <a:t>MoU</a:t>
            </a:r>
            <a:r>
              <a:rPr lang="en-US" dirty="0" smtClean="0"/>
              <a:t> with ALICE to produce staves for </a:t>
            </a:r>
            <a:r>
              <a:rPr lang="en-US" dirty="0" err="1" smtClean="0"/>
              <a:t>sPHENIX</a:t>
            </a:r>
            <a:endParaRPr lang="en-US" dirty="0"/>
          </a:p>
        </p:txBody>
      </p:sp>
    </p:spTree>
    <p:extLst>
      <p:ext uri="{BB962C8B-B14F-4D97-AF65-F5344CB8AC3E}">
        <p14:creationId xmlns:p14="http://schemas.microsoft.com/office/powerpoint/2010/main" val="160904907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38"/>
            <a:ext cx="8229600" cy="1143000"/>
          </a:xfrm>
        </p:spPr>
        <p:txBody>
          <a:bodyPr>
            <a:normAutofit/>
          </a:bodyPr>
          <a:lstStyle/>
          <a:p>
            <a:r>
              <a:rPr lang="en-US" sz="3600" dirty="0" smtClean="0"/>
              <a:t>Cost Basis For Electronics</a:t>
            </a:r>
            <a:endParaRPr lang="en-US" sz="3600" dirty="0"/>
          </a:p>
        </p:txBody>
      </p:sp>
      <p:pic>
        <p:nvPicPr>
          <p:cNvPr id="7" name="Content Placeholder 6"/>
          <p:cNvPicPr>
            <a:picLocks noGrp="1" noChangeAspect="1"/>
          </p:cNvPicPr>
          <p:nvPr>
            <p:ph idx="1"/>
          </p:nvPr>
        </p:nvPicPr>
        <p:blipFill>
          <a:blip r:embed="rId2"/>
          <a:srcRect t="6977" b="6977"/>
          <a:stretch>
            <a:fillRect/>
          </a:stretch>
        </p:blipFill>
        <p:spPr/>
      </p:pic>
      <p:sp>
        <p:nvSpPr>
          <p:cNvPr id="4" name="Date Placeholder 3"/>
          <p:cNvSpPr>
            <a:spLocks noGrp="1"/>
          </p:cNvSpPr>
          <p:nvPr>
            <p:ph type="dt" sz="half" idx="10"/>
          </p:nvPr>
        </p:nvSpPr>
        <p:spPr/>
        <p:txBody>
          <a:bodyPr/>
          <a:lstStyle/>
          <a:p>
            <a:fld id="{336FDB3B-DD0E-304C-915A-F13668378CFD}" type="datetime1">
              <a:rPr lang="en-US" smtClean="0"/>
              <a:t>8/30/16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9F0D56CA-81F4-B847-920B-889BA54EDC44}" type="slidenum">
              <a:rPr lang="en-US" smtClean="0"/>
              <a:t>35</a:t>
            </a:fld>
            <a:endParaRPr lang="en-US"/>
          </a:p>
        </p:txBody>
      </p:sp>
      <p:sp>
        <p:nvSpPr>
          <p:cNvPr id="8" name="TextBox 7"/>
          <p:cNvSpPr txBox="1"/>
          <p:nvPr/>
        </p:nvSpPr>
        <p:spPr>
          <a:xfrm>
            <a:off x="6799588" y="4270256"/>
            <a:ext cx="1182362" cy="646331"/>
          </a:xfrm>
          <a:prstGeom prst="rect">
            <a:avLst/>
          </a:prstGeom>
          <a:noFill/>
          <a:ln>
            <a:solidFill>
              <a:srgbClr val="FF0000"/>
            </a:solidFill>
          </a:ln>
        </p:spPr>
        <p:txBody>
          <a:bodyPr wrap="square" rtlCol="0">
            <a:spAutoFit/>
          </a:bodyPr>
          <a:lstStyle/>
          <a:p>
            <a:r>
              <a:rPr lang="en-US" dirty="0" smtClean="0">
                <a:solidFill>
                  <a:srgbClr val="FF0000"/>
                </a:solidFill>
              </a:rPr>
              <a:t>48(+40%)</a:t>
            </a:r>
          </a:p>
          <a:p>
            <a:r>
              <a:rPr lang="en-US" dirty="0" err="1" smtClean="0">
                <a:solidFill>
                  <a:srgbClr val="FF0000"/>
                </a:solidFill>
              </a:rPr>
              <a:t>sPHENIX</a:t>
            </a:r>
            <a:endParaRPr lang="en-US" dirty="0">
              <a:solidFill>
                <a:srgbClr val="FF0000"/>
              </a:solidFill>
            </a:endParaRPr>
          </a:p>
        </p:txBody>
      </p:sp>
      <p:cxnSp>
        <p:nvCxnSpPr>
          <p:cNvPr id="10" name="Straight Connector 9"/>
          <p:cNvCxnSpPr/>
          <p:nvPr/>
        </p:nvCxnSpPr>
        <p:spPr>
          <a:xfrm flipV="1">
            <a:off x="6423414" y="4257556"/>
            <a:ext cx="129786" cy="369332"/>
          </a:xfrm>
          <a:prstGeom prst="line">
            <a:avLst/>
          </a:prstGeom>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2364019" y="1048306"/>
            <a:ext cx="4397470" cy="369332"/>
          </a:xfrm>
          <a:prstGeom prst="rect">
            <a:avLst/>
          </a:prstGeom>
        </p:spPr>
        <p:txBody>
          <a:bodyPr wrap="none">
            <a:spAutoFit/>
          </a:bodyPr>
          <a:lstStyle/>
          <a:p>
            <a:r>
              <a:rPr lang="pt-BR" dirty="0"/>
              <a:t>J. </a:t>
            </a:r>
            <a:r>
              <a:rPr lang="pt-BR" dirty="0" err="1"/>
              <a:t>Phys</a:t>
            </a:r>
            <a:r>
              <a:rPr lang="pt-BR" dirty="0"/>
              <a:t>. </a:t>
            </a:r>
            <a:r>
              <a:rPr lang="pt-BR" dirty="0" err="1"/>
              <a:t>G</a:t>
            </a:r>
            <a:r>
              <a:rPr lang="pt-BR" dirty="0"/>
              <a:t>: Nucl. Part. </a:t>
            </a:r>
            <a:r>
              <a:rPr lang="pt-BR" dirty="0" err="1"/>
              <a:t>Phys</a:t>
            </a:r>
            <a:r>
              <a:rPr lang="pt-BR" dirty="0"/>
              <a:t>. </a:t>
            </a:r>
            <a:r>
              <a:rPr lang="pt-BR" b="1" dirty="0"/>
              <a:t>41 </a:t>
            </a:r>
            <a:r>
              <a:rPr lang="pt-BR" dirty="0"/>
              <a:t>(2014) 087002</a:t>
            </a:r>
            <a:endParaRPr lang="en-US" dirty="0"/>
          </a:p>
        </p:txBody>
      </p:sp>
    </p:spTree>
    <p:extLst>
      <p:ext uri="{BB962C8B-B14F-4D97-AF65-F5344CB8AC3E}">
        <p14:creationId xmlns:p14="http://schemas.microsoft.com/office/powerpoint/2010/main" val="125739142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0D25B9C-DB13-46F4-A97F-E16BC22F669A}" type="slidenum">
              <a:rPr lang="en-US" smtClean="0"/>
              <a:t>36</a:t>
            </a:fld>
            <a:endParaRPr lang="en-US"/>
          </a:p>
        </p:txBody>
      </p:sp>
      <p:pic>
        <p:nvPicPr>
          <p:cNvPr id="6" name="Picture 5"/>
          <p:cNvPicPr>
            <a:picLocks noChangeAspect="1"/>
          </p:cNvPicPr>
          <p:nvPr/>
        </p:nvPicPr>
        <p:blipFill>
          <a:blip r:embed="rId2"/>
          <a:stretch>
            <a:fillRect/>
          </a:stretch>
        </p:blipFill>
        <p:spPr>
          <a:xfrm>
            <a:off x="729125" y="770522"/>
            <a:ext cx="7685750" cy="3288274"/>
          </a:xfrm>
          <a:prstGeom prst="rect">
            <a:avLst/>
          </a:prstGeom>
        </p:spPr>
      </p:pic>
      <p:pic>
        <p:nvPicPr>
          <p:cNvPr id="7" name="Picture 4" descr="C:\alcadpict\8.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21208092">
            <a:off x="279555" y="4322323"/>
            <a:ext cx="2394781" cy="15047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592816" y="4984665"/>
            <a:ext cx="2049535" cy="461665"/>
          </a:xfrm>
          <a:prstGeom prst="rect">
            <a:avLst/>
          </a:prstGeom>
          <a:noFill/>
        </p:spPr>
        <p:txBody>
          <a:bodyPr wrap="none" rtlCol="0">
            <a:spAutoFit/>
          </a:bodyPr>
          <a:lstStyle/>
          <a:p>
            <a:r>
              <a:rPr lang="en-US" sz="2400" dirty="0" smtClean="0"/>
              <a:t>48 RDO boards</a:t>
            </a:r>
            <a:endParaRPr lang="en-US" sz="2400" dirty="0"/>
          </a:p>
        </p:txBody>
      </p:sp>
      <p:sp>
        <p:nvSpPr>
          <p:cNvPr id="11" name="TextBox 10"/>
          <p:cNvSpPr txBox="1"/>
          <p:nvPr/>
        </p:nvSpPr>
        <p:spPr>
          <a:xfrm>
            <a:off x="1212262" y="9043"/>
            <a:ext cx="7202613" cy="584776"/>
          </a:xfrm>
          <a:prstGeom prst="rect">
            <a:avLst/>
          </a:prstGeom>
          <a:noFill/>
        </p:spPr>
        <p:txBody>
          <a:bodyPr wrap="none" rtlCol="0">
            <a:spAutoFit/>
          </a:bodyPr>
          <a:lstStyle/>
          <a:p>
            <a:r>
              <a:rPr lang="en-US" sz="3200" dirty="0" smtClean="0">
                <a:solidFill>
                  <a:srgbClr val="FF0000"/>
                </a:solidFill>
              </a:rPr>
              <a:t>Readout Units Required for ITS &amp; </a:t>
            </a:r>
            <a:r>
              <a:rPr lang="en-US" sz="3200" dirty="0" err="1" smtClean="0">
                <a:solidFill>
                  <a:srgbClr val="FF0000"/>
                </a:solidFill>
              </a:rPr>
              <a:t>sPHENIX</a:t>
            </a:r>
            <a:endParaRPr lang="en-US" sz="3200" dirty="0">
              <a:solidFill>
                <a:srgbClr val="FF0000"/>
              </a:solidFill>
            </a:endParaRPr>
          </a:p>
        </p:txBody>
      </p:sp>
      <p:sp>
        <p:nvSpPr>
          <p:cNvPr id="12" name="TextBox 11"/>
          <p:cNvSpPr txBox="1"/>
          <p:nvPr/>
        </p:nvSpPr>
        <p:spPr>
          <a:xfrm>
            <a:off x="367198" y="5446330"/>
            <a:ext cx="1591846" cy="369332"/>
          </a:xfrm>
          <a:prstGeom prst="rect">
            <a:avLst/>
          </a:prstGeom>
          <a:noFill/>
        </p:spPr>
        <p:txBody>
          <a:bodyPr wrap="none" rtlCol="0">
            <a:spAutoFit/>
          </a:bodyPr>
          <a:lstStyle/>
          <a:p>
            <a:r>
              <a:rPr lang="en-US" dirty="0" smtClean="0"/>
              <a:t>48 inner staves</a:t>
            </a:r>
            <a:endParaRPr lang="en-US" dirty="0"/>
          </a:p>
        </p:txBody>
      </p:sp>
      <p:sp>
        <p:nvSpPr>
          <p:cNvPr id="2" name="Rounded Rectangle 1"/>
          <p:cNvSpPr/>
          <p:nvPr/>
        </p:nvSpPr>
        <p:spPr>
          <a:xfrm>
            <a:off x="729125" y="1851749"/>
            <a:ext cx="7685750" cy="807173"/>
          </a:xfrm>
          <a:prstGeom prst="round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410200" y="4842333"/>
            <a:ext cx="3103096" cy="1200329"/>
          </a:xfrm>
          <a:prstGeom prst="rect">
            <a:avLst/>
          </a:prstGeom>
          <a:noFill/>
        </p:spPr>
        <p:txBody>
          <a:bodyPr wrap="none" rtlCol="0">
            <a:spAutoFit/>
          </a:bodyPr>
          <a:lstStyle/>
          <a:p>
            <a:r>
              <a:rPr lang="en-US" dirty="0" smtClean="0"/>
              <a:t>ITS IB:   </a:t>
            </a:r>
          </a:p>
          <a:p>
            <a:r>
              <a:rPr lang="en-US" dirty="0" smtClean="0"/>
              <a:t>Produce 120 staves in one year</a:t>
            </a:r>
          </a:p>
          <a:p>
            <a:endParaRPr lang="en-US" dirty="0"/>
          </a:p>
          <a:p>
            <a:r>
              <a:rPr lang="en-US" dirty="0" smtClean="0"/>
              <a:t>120% contingency </a:t>
            </a:r>
            <a:endParaRPr lang="en-US" dirty="0"/>
          </a:p>
        </p:txBody>
      </p:sp>
      <p:sp>
        <p:nvSpPr>
          <p:cNvPr id="14" name="Date Placeholder 13"/>
          <p:cNvSpPr>
            <a:spLocks noGrp="1"/>
          </p:cNvSpPr>
          <p:nvPr>
            <p:ph type="dt" sz="half" idx="10"/>
          </p:nvPr>
        </p:nvSpPr>
        <p:spPr/>
        <p:txBody>
          <a:bodyPr/>
          <a:lstStyle/>
          <a:p>
            <a:fld id="{D573F75C-AAEA-EE4A-B458-5DA2E6B6B56D}" type="datetime1">
              <a:rPr lang="en-US" smtClean="0"/>
              <a:t>8/30/16</a:t>
            </a:fld>
            <a:endParaRPr lang="en-US"/>
          </a:p>
        </p:txBody>
      </p:sp>
      <p:sp>
        <p:nvSpPr>
          <p:cNvPr id="15" name="Footer Placeholder 14"/>
          <p:cNvSpPr>
            <a:spLocks noGrp="1"/>
          </p:cNvSpPr>
          <p:nvPr>
            <p:ph type="ftr" sz="quarter" idx="11"/>
          </p:nvPr>
        </p:nvSpPr>
        <p:spPr/>
        <p:txBody>
          <a:bodyPr/>
          <a:lstStyle/>
          <a:p>
            <a:r>
              <a:rPr lang="en-US" smtClean="0"/>
              <a:t>sPHENIX Tracking Review - MAPS</a:t>
            </a:r>
            <a:endParaRPr lang="en-US"/>
          </a:p>
        </p:txBody>
      </p:sp>
      <p:sp>
        <p:nvSpPr>
          <p:cNvPr id="16" name="TextBox 15"/>
          <p:cNvSpPr txBox="1"/>
          <p:nvPr/>
        </p:nvSpPr>
        <p:spPr>
          <a:xfrm>
            <a:off x="2590800" y="5907568"/>
            <a:ext cx="2345113" cy="369332"/>
          </a:xfrm>
          <a:prstGeom prst="rect">
            <a:avLst/>
          </a:prstGeom>
          <a:noFill/>
          <a:ln>
            <a:solidFill>
              <a:srgbClr val="FF0000"/>
            </a:solidFill>
          </a:ln>
        </p:spPr>
        <p:txBody>
          <a:bodyPr wrap="none" rtlCol="0">
            <a:spAutoFit/>
          </a:bodyPr>
          <a:lstStyle/>
          <a:p>
            <a:r>
              <a:rPr lang="en-US" dirty="0" err="1" smtClean="0">
                <a:solidFill>
                  <a:srgbClr val="FF0000"/>
                </a:solidFill>
              </a:rPr>
              <a:t>sPHENIX</a:t>
            </a:r>
            <a:r>
              <a:rPr lang="en-US" dirty="0" smtClean="0">
                <a:solidFill>
                  <a:srgbClr val="FF0000"/>
                </a:solidFill>
              </a:rPr>
              <a:t>: 48 +40% = 68</a:t>
            </a:r>
            <a:endParaRPr lang="en-US" dirty="0">
              <a:solidFill>
                <a:srgbClr val="FF0000"/>
              </a:solidFill>
            </a:endParaRPr>
          </a:p>
        </p:txBody>
      </p:sp>
    </p:spTree>
    <p:extLst>
      <p:ext uri="{BB962C8B-B14F-4D97-AF65-F5344CB8AC3E}">
        <p14:creationId xmlns:p14="http://schemas.microsoft.com/office/powerpoint/2010/main" val="230850618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7571"/>
            <a:ext cx="8229600" cy="919162"/>
          </a:xfrm>
        </p:spPr>
        <p:txBody>
          <a:bodyPr/>
          <a:lstStyle/>
          <a:p>
            <a:r>
              <a:rPr lang="en-US" dirty="0" smtClean="0"/>
              <a:t>Key Electronics Readout R&amp;D</a:t>
            </a:r>
            <a:endParaRPr lang="en-US" dirty="0"/>
          </a:p>
        </p:txBody>
      </p:sp>
      <p:sp>
        <p:nvSpPr>
          <p:cNvPr id="6" name="Content Placeholder 5"/>
          <p:cNvSpPr>
            <a:spLocks noGrp="1"/>
          </p:cNvSpPr>
          <p:nvPr>
            <p:ph idx="1"/>
          </p:nvPr>
        </p:nvSpPr>
        <p:spPr>
          <a:xfrm>
            <a:off x="457200" y="1219200"/>
            <a:ext cx="8229600" cy="4525963"/>
          </a:xfrm>
        </p:spPr>
        <p:txBody>
          <a:bodyPr>
            <a:normAutofit fontScale="85000" lnSpcReduction="10000"/>
          </a:bodyPr>
          <a:lstStyle/>
          <a:p>
            <a:r>
              <a:rPr lang="en-US" dirty="0" smtClean="0"/>
              <a:t>Mostly carried out by LANL LDRD</a:t>
            </a:r>
          </a:p>
          <a:p>
            <a:pPr lvl="1"/>
            <a:r>
              <a:rPr lang="en-US" dirty="0" smtClean="0"/>
              <a:t>Complete readout electronics design and test by CD-1 (</a:t>
            </a:r>
            <a:r>
              <a:rPr lang="en-US" dirty="0"/>
              <a:t>8</a:t>
            </a:r>
            <a:r>
              <a:rPr lang="en-US" dirty="0" smtClean="0"/>
              <a:t>/</a:t>
            </a:r>
            <a:r>
              <a:rPr lang="en-US" dirty="0"/>
              <a:t>1</a:t>
            </a:r>
            <a:r>
              <a:rPr lang="en-US" dirty="0" smtClean="0"/>
              <a:t>/1017) </a:t>
            </a:r>
          </a:p>
          <a:p>
            <a:r>
              <a:rPr lang="en-US" dirty="0" smtClean="0"/>
              <a:t>Modify ALICE ITS readout data format to meet </a:t>
            </a:r>
            <a:r>
              <a:rPr lang="en-US" dirty="0" err="1" smtClean="0"/>
              <a:t>sPHENIX</a:t>
            </a:r>
            <a:r>
              <a:rPr lang="en-US" dirty="0" smtClean="0"/>
              <a:t> DAQ requirements</a:t>
            </a:r>
          </a:p>
          <a:p>
            <a:pPr lvl="1"/>
            <a:r>
              <a:rPr lang="en-US" dirty="0" smtClean="0"/>
              <a:t>Plan-A:</a:t>
            </a:r>
          </a:p>
          <a:p>
            <a:pPr lvl="2"/>
            <a:r>
              <a:rPr lang="en-US" dirty="0" smtClean="0"/>
              <a:t>Reprogram CRU to send data directly to PCI/</a:t>
            </a:r>
            <a:r>
              <a:rPr lang="en-US" dirty="0" err="1" smtClean="0"/>
              <a:t>sPHENIX</a:t>
            </a:r>
            <a:r>
              <a:rPr lang="en-US" dirty="0" smtClean="0"/>
              <a:t> </a:t>
            </a:r>
            <a:r>
              <a:rPr lang="en-US" dirty="0" err="1" smtClean="0"/>
              <a:t>Evt</a:t>
            </a:r>
            <a:r>
              <a:rPr lang="en-US" dirty="0" smtClean="0"/>
              <a:t>-Builder</a:t>
            </a:r>
          </a:p>
          <a:p>
            <a:pPr lvl="1"/>
            <a:r>
              <a:rPr lang="en-US" dirty="0" smtClean="0"/>
              <a:t>Plan-B:</a:t>
            </a:r>
          </a:p>
          <a:p>
            <a:pPr lvl="2"/>
            <a:r>
              <a:rPr lang="en-US" dirty="0" smtClean="0"/>
              <a:t>Build </a:t>
            </a:r>
            <a:r>
              <a:rPr lang="en-US" dirty="0"/>
              <a:t>a custom board to convert ALICE data format into </a:t>
            </a:r>
            <a:r>
              <a:rPr lang="en-US" dirty="0" err="1"/>
              <a:t>sPHENIX</a:t>
            </a:r>
            <a:r>
              <a:rPr lang="en-US" dirty="0"/>
              <a:t> </a:t>
            </a:r>
            <a:r>
              <a:rPr lang="en-US" dirty="0" smtClean="0"/>
              <a:t>DAQ/DCM</a:t>
            </a:r>
            <a:r>
              <a:rPr lang="en-US" dirty="0"/>
              <a:t>-II </a:t>
            </a:r>
            <a:r>
              <a:rPr lang="en-US" dirty="0" smtClean="0"/>
              <a:t>format</a:t>
            </a:r>
          </a:p>
          <a:p>
            <a:pPr marL="457200" lvl="1" indent="0">
              <a:buNone/>
            </a:pPr>
            <a:r>
              <a:rPr lang="en-US" dirty="0" smtClean="0"/>
              <a:t>Assigned large contingency in both cost and schedule for the readout R&amp;D  </a:t>
            </a:r>
          </a:p>
          <a:p>
            <a:pPr lvl="1"/>
            <a:endParaRPr lang="en-US" dirty="0" smtClean="0"/>
          </a:p>
        </p:txBody>
      </p:sp>
      <p:sp>
        <p:nvSpPr>
          <p:cNvPr id="2" name="Date Placeholder 1"/>
          <p:cNvSpPr>
            <a:spLocks noGrp="1"/>
          </p:cNvSpPr>
          <p:nvPr>
            <p:ph type="dt" sz="half" idx="10"/>
          </p:nvPr>
        </p:nvSpPr>
        <p:spPr/>
        <p:txBody>
          <a:bodyPr/>
          <a:lstStyle/>
          <a:p>
            <a:fld id="{4BC9905E-C07D-5941-A6ED-8FA09FBDD29C}" type="datetime1">
              <a:rPr lang="en-US" smtClean="0"/>
              <a:t>8/30/16</a:t>
            </a:fld>
            <a:endParaRPr lang="en-US"/>
          </a:p>
        </p:txBody>
      </p:sp>
      <p:sp>
        <p:nvSpPr>
          <p:cNvPr id="3" name="Footer Placeholder 2"/>
          <p:cNvSpPr>
            <a:spLocks noGrp="1"/>
          </p:cNvSpPr>
          <p:nvPr>
            <p:ph type="ftr" sz="quarter" idx="11"/>
          </p:nvPr>
        </p:nvSpPr>
        <p:spPr/>
        <p:txBody>
          <a:bodyPr/>
          <a:lstStyle/>
          <a:p>
            <a:r>
              <a:rPr lang="en-US" smtClean="0"/>
              <a:t>sPHENIX Tracking Review - MAPS</a:t>
            </a:r>
            <a:endParaRPr lang="en-US"/>
          </a:p>
        </p:txBody>
      </p:sp>
      <p:sp>
        <p:nvSpPr>
          <p:cNvPr id="4" name="Slide Number Placeholder 3"/>
          <p:cNvSpPr>
            <a:spLocks noGrp="1"/>
          </p:cNvSpPr>
          <p:nvPr>
            <p:ph type="sldNum" sz="quarter" idx="12"/>
          </p:nvPr>
        </p:nvSpPr>
        <p:spPr/>
        <p:txBody>
          <a:bodyPr/>
          <a:lstStyle/>
          <a:p>
            <a:fld id="{C7F8B04E-460B-B340-979B-8B60A2BEF480}" type="slidenum">
              <a:rPr lang="en-US" smtClean="0"/>
              <a:t>37</a:t>
            </a:fld>
            <a:endParaRPr lang="en-US"/>
          </a:p>
        </p:txBody>
      </p:sp>
    </p:spTree>
    <p:extLst>
      <p:ext uri="{BB962C8B-B14F-4D97-AF65-F5344CB8AC3E}">
        <p14:creationId xmlns:p14="http://schemas.microsoft.com/office/powerpoint/2010/main" val="394029605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Electronics R&amp;D @LANL</a:t>
            </a:r>
            <a:endParaRPr lang="en-US" dirty="0"/>
          </a:p>
        </p:txBody>
      </p:sp>
      <p:sp>
        <p:nvSpPr>
          <p:cNvPr id="4" name="Content Placeholder 3"/>
          <p:cNvSpPr>
            <a:spLocks noGrp="1"/>
          </p:cNvSpPr>
          <p:nvPr>
            <p:ph idx="1"/>
          </p:nvPr>
        </p:nvSpPr>
        <p:spPr>
          <a:xfrm>
            <a:off x="320732" y="1337388"/>
            <a:ext cx="7405018" cy="1135226"/>
          </a:xfrm>
        </p:spPr>
        <p:txBody>
          <a:bodyPr>
            <a:normAutofit fontScale="47500" lnSpcReduction="20000"/>
          </a:bodyPr>
          <a:lstStyle/>
          <a:p>
            <a:r>
              <a:rPr lang="en-US" dirty="0" smtClean="0"/>
              <a:t>Obtained MAPS v3 at LANL</a:t>
            </a:r>
          </a:p>
          <a:p>
            <a:r>
              <a:rPr lang="en-US" dirty="0" smtClean="0"/>
              <a:t>R&amp;D lab setup through LANL fund</a:t>
            </a:r>
          </a:p>
          <a:p>
            <a:pPr lvl="1"/>
            <a:r>
              <a:rPr lang="en-US" dirty="0" smtClean="0"/>
              <a:t>To setup </a:t>
            </a:r>
            <a:r>
              <a:rPr lang="en-US" dirty="0" err="1" smtClean="0"/>
              <a:t>sPHENIX</a:t>
            </a:r>
            <a:r>
              <a:rPr lang="en-US" dirty="0" smtClean="0"/>
              <a:t> DAQ/DCM-II </a:t>
            </a:r>
          </a:p>
          <a:p>
            <a:pPr lvl="1"/>
            <a:r>
              <a:rPr lang="en-US" dirty="0" smtClean="0"/>
              <a:t>MAPS readout integration</a:t>
            </a:r>
          </a:p>
          <a:p>
            <a:pPr lvl="1"/>
            <a:r>
              <a:rPr lang="en-US" dirty="0" smtClean="0"/>
              <a:t>Reuse FVTX FEMS?</a:t>
            </a:r>
          </a:p>
        </p:txBody>
      </p:sp>
      <p:grpSp>
        <p:nvGrpSpPr>
          <p:cNvPr id="5" name="Group 207"/>
          <p:cNvGrpSpPr/>
          <p:nvPr/>
        </p:nvGrpSpPr>
        <p:grpSpPr>
          <a:xfrm>
            <a:off x="3814402" y="2624555"/>
            <a:ext cx="5100883" cy="3810361"/>
            <a:chOff x="0" y="0"/>
            <a:chExt cx="3101968" cy="2412937"/>
          </a:xfrm>
        </p:grpSpPr>
        <p:pic>
          <p:nvPicPr>
            <p:cNvPr id="6" name="IMG_0054_small.jpg"/>
            <p:cNvPicPr>
              <a:picLocks noChangeAspect="1"/>
            </p:cNvPicPr>
            <p:nvPr/>
          </p:nvPicPr>
          <p:blipFill>
            <a:blip r:embed="rId2">
              <a:extLst/>
            </a:blip>
            <a:srcRect l="19579" t="45264" r="24285"/>
            <a:stretch>
              <a:fillRect/>
            </a:stretch>
          </p:blipFill>
          <p:spPr>
            <a:xfrm>
              <a:off x="127000" y="88900"/>
              <a:ext cx="2847969" cy="2082738"/>
            </a:xfrm>
            <a:prstGeom prst="rect">
              <a:avLst/>
            </a:prstGeom>
            <a:ln>
              <a:noFill/>
            </a:ln>
            <a:effectLst/>
          </p:spPr>
        </p:pic>
        <p:pic>
          <p:nvPicPr>
            <p:cNvPr id="7" name="Picture 6"/>
            <p:cNvPicPr>
              <a:picLocks/>
            </p:cNvPicPr>
            <p:nvPr/>
          </p:nvPicPr>
          <p:blipFill>
            <a:blip r:embed="rId3">
              <a:extLst/>
            </a:blip>
            <a:stretch>
              <a:fillRect/>
            </a:stretch>
          </p:blipFill>
          <p:spPr>
            <a:xfrm>
              <a:off x="0" y="0"/>
              <a:ext cx="3101969" cy="2412938"/>
            </a:xfrm>
            <a:prstGeom prst="rect">
              <a:avLst/>
            </a:prstGeom>
            <a:effectLst/>
          </p:spPr>
        </p:pic>
      </p:grpSp>
      <p:sp>
        <p:nvSpPr>
          <p:cNvPr id="8" name="Shape 204"/>
          <p:cNvSpPr/>
          <p:nvPr/>
        </p:nvSpPr>
        <p:spPr>
          <a:xfrm>
            <a:off x="463550" y="2877153"/>
            <a:ext cx="3155950" cy="3244247"/>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normAutofit/>
          </a:bodyPr>
          <a:lstStyle/>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r>
              <a:rPr dirty="0"/>
              <a:t>1st MAPS prototype sensor</a:t>
            </a:r>
            <a:r>
              <a:rPr b="0" dirty="0"/>
              <a:t> being studied at </a:t>
            </a:r>
            <a:r>
              <a:rPr lang="en-US" dirty="0" smtClean="0"/>
              <a:t>LANL</a:t>
            </a:r>
            <a:endParaRPr b="0"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endParaRPr b="0"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r>
              <a:rPr b="0" dirty="0"/>
              <a:t>LBNL R&amp;D expert </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r>
              <a:rPr b="0" dirty="0" smtClean="0"/>
              <a:t>visit</a:t>
            </a:r>
            <a:r>
              <a:rPr lang="en-US" b="0" dirty="0" smtClean="0"/>
              <a:t>ed</a:t>
            </a:r>
            <a:r>
              <a:rPr b="0" dirty="0" smtClean="0"/>
              <a:t> </a:t>
            </a:r>
            <a:r>
              <a:rPr lang="en-US" b="0" dirty="0" smtClean="0"/>
              <a:t>LANL </a:t>
            </a:r>
            <a:r>
              <a:rPr b="0" dirty="0" smtClean="0"/>
              <a:t>May </a:t>
            </a:r>
            <a:r>
              <a:rPr b="0" dirty="0"/>
              <a:t>2-</a:t>
            </a:r>
            <a:r>
              <a:rPr b="0" dirty="0" smtClean="0"/>
              <a:t>4</a:t>
            </a:r>
            <a:r>
              <a:rPr b="0" baseline="30000" dirty="0" smtClean="0"/>
              <a:t>th</a:t>
            </a:r>
            <a:endParaRPr lang="en-US" b="0"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r>
              <a:rPr lang="en-US" b="0" dirty="0" smtClean="0"/>
              <a:t>Mike’s expertise on DCM-II</a:t>
            </a:r>
            <a:endParaRPr b="0" dirty="0"/>
          </a:p>
        </p:txBody>
      </p:sp>
      <p:sp>
        <p:nvSpPr>
          <p:cNvPr id="2" name="Date Placeholder 1"/>
          <p:cNvSpPr>
            <a:spLocks noGrp="1"/>
          </p:cNvSpPr>
          <p:nvPr>
            <p:ph type="dt" sz="half" idx="10"/>
          </p:nvPr>
        </p:nvSpPr>
        <p:spPr/>
        <p:txBody>
          <a:bodyPr/>
          <a:lstStyle/>
          <a:p>
            <a:fld id="{0CA18A8A-F3EE-3449-9D1D-F9559D072435}" type="datetime1">
              <a:rPr lang="en-US" smtClean="0"/>
              <a:t>8/30/16</a:t>
            </a:fld>
            <a:endParaRPr lang="en-US"/>
          </a:p>
        </p:txBody>
      </p:sp>
      <p:sp>
        <p:nvSpPr>
          <p:cNvPr id="9" name="Footer Placeholder 8"/>
          <p:cNvSpPr>
            <a:spLocks noGrp="1"/>
          </p:cNvSpPr>
          <p:nvPr>
            <p:ph type="ftr" sz="quarter" idx="11"/>
          </p:nvPr>
        </p:nvSpPr>
        <p:spPr/>
        <p:txBody>
          <a:bodyPr/>
          <a:lstStyle/>
          <a:p>
            <a:r>
              <a:rPr lang="en-US" smtClean="0"/>
              <a:t>sPHENIX Tracking Review - MAPS</a:t>
            </a:r>
            <a:endParaRPr lang="en-US"/>
          </a:p>
        </p:txBody>
      </p:sp>
      <p:sp>
        <p:nvSpPr>
          <p:cNvPr id="10" name="Slide Number Placeholder 9"/>
          <p:cNvSpPr>
            <a:spLocks noGrp="1"/>
          </p:cNvSpPr>
          <p:nvPr>
            <p:ph type="sldNum" sz="quarter" idx="12"/>
          </p:nvPr>
        </p:nvSpPr>
        <p:spPr/>
        <p:txBody>
          <a:bodyPr/>
          <a:lstStyle/>
          <a:p>
            <a:fld id="{C7F8B04E-460B-B340-979B-8B60A2BEF480}" type="slidenum">
              <a:rPr lang="en-US" smtClean="0"/>
              <a:t>38</a:t>
            </a:fld>
            <a:endParaRPr lang="en-US"/>
          </a:p>
        </p:txBody>
      </p:sp>
    </p:spTree>
    <p:extLst>
      <p:ext uri="{BB962C8B-B14F-4D97-AF65-F5344CB8AC3E}">
        <p14:creationId xmlns:p14="http://schemas.microsoft.com/office/powerpoint/2010/main" val="202923429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hape 204"/>
          <p:cNvSpPr/>
          <p:nvPr/>
        </p:nvSpPr>
        <p:spPr>
          <a:xfrm>
            <a:off x="5521520" y="1126558"/>
            <a:ext cx="3638561" cy="3365341"/>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r>
              <a:rPr sz="2000" dirty="0"/>
              <a:t>1st MAPS prototype sensor</a:t>
            </a:r>
            <a:r>
              <a:rPr sz="2000" b="0" dirty="0"/>
              <a:t> </a:t>
            </a:r>
            <a:endParaRPr lang="en-US" sz="2000" b="0"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r>
              <a:rPr sz="2000" b="0" dirty="0" smtClean="0"/>
              <a:t>being </a:t>
            </a:r>
            <a:r>
              <a:rPr sz="2000" b="0" dirty="0"/>
              <a:t>studied at </a:t>
            </a:r>
            <a:r>
              <a:rPr lang="en-US" sz="2000" dirty="0" smtClean="0"/>
              <a:t>LANL</a:t>
            </a:r>
            <a:endParaRPr lang="en-US" sz="2000"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endParaRPr lang="en-US" sz="2000"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endParaRPr lang="en-US"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endParaRPr lang="en-US"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endParaRPr lang="en-US"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endParaRPr b="0" dirty="0"/>
          </a:p>
        </p:txBody>
      </p:sp>
      <p:sp>
        <p:nvSpPr>
          <p:cNvPr id="171" name="Shape 171"/>
          <p:cNvSpPr>
            <a:spLocks noGrp="1"/>
          </p:cNvSpPr>
          <p:nvPr>
            <p:ph type="title"/>
          </p:nvPr>
        </p:nvSpPr>
        <p:spPr>
          <a:xfrm>
            <a:off x="222554" y="-86355"/>
            <a:ext cx="8501063" cy="651868"/>
          </a:xfrm>
          <a:prstGeom prst="rect">
            <a:avLst/>
          </a:prstGeom>
        </p:spPr>
        <p:txBody>
          <a:bodyPr>
            <a:normAutofit fontScale="90000"/>
          </a:bodyPr>
          <a:lstStyle/>
          <a:p>
            <a:r>
              <a:rPr dirty="0" smtClean="0"/>
              <a:t>R</a:t>
            </a:r>
            <a:r>
              <a:rPr dirty="0"/>
              <a:t>&amp;D </a:t>
            </a:r>
            <a:r>
              <a:rPr lang="en-US" dirty="0" smtClean="0"/>
              <a:t>Deliverable: a Prototype Tracker</a:t>
            </a:r>
            <a:endParaRPr dirty="0"/>
          </a:p>
        </p:txBody>
      </p:sp>
      <p:sp>
        <p:nvSpPr>
          <p:cNvPr id="172" name="Shape 172"/>
          <p:cNvSpPr>
            <a:spLocks noGrp="1"/>
          </p:cNvSpPr>
          <p:nvPr>
            <p:ph type="sldNum" sz="quarter" idx="2"/>
          </p:nvPr>
        </p:nvSpPr>
        <p:spPr>
          <a:xfrm>
            <a:off x="8912375" y="-29567"/>
            <a:ext cx="199526" cy="324182"/>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39</a:t>
            </a:fld>
            <a:endParaRPr/>
          </a:p>
        </p:txBody>
      </p:sp>
      <p:sp>
        <p:nvSpPr>
          <p:cNvPr id="173" name="Shape 173"/>
          <p:cNvSpPr/>
          <p:nvPr/>
        </p:nvSpPr>
        <p:spPr>
          <a:xfrm>
            <a:off x="3689235" y="4468721"/>
            <a:ext cx="2381330" cy="2088068"/>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lvl1pPr marL="0" marR="0" defTabSz="457200">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200" b="1">
                <a:solidFill>
                  <a:schemeClr val="accent1">
                    <a:hueOff val="273561"/>
                    <a:satOff val="2937"/>
                    <a:lumOff val="-22233"/>
                  </a:schemeClr>
                </a:solidFill>
                <a:uFillTx/>
                <a:latin typeface="Helvetica"/>
                <a:ea typeface="Helvetica"/>
                <a:cs typeface="Helvetica"/>
                <a:sym typeface="Helvetica"/>
              </a:defRPr>
            </a:lvl1pPr>
          </a:lstStyle>
          <a:p>
            <a:r>
              <a:rPr sz="1700" dirty="0">
                <a:solidFill>
                  <a:schemeClr val="tx1"/>
                </a:solidFill>
              </a:rPr>
              <a:t>Annual</a:t>
            </a:r>
            <a:r>
              <a:rPr lang="en-US" sz="1700" dirty="0">
                <a:solidFill>
                  <a:schemeClr val="tx1"/>
                </a:solidFill>
              </a:rPr>
              <a:t> </a:t>
            </a:r>
            <a:r>
              <a:rPr sz="1700" dirty="0">
                <a:solidFill>
                  <a:schemeClr val="tx1"/>
                </a:solidFill>
              </a:rPr>
              <a:t>Fermi</a:t>
            </a:r>
            <a:r>
              <a:rPr lang="en-US" sz="1700" dirty="0">
                <a:solidFill>
                  <a:schemeClr val="tx1"/>
                </a:solidFill>
              </a:rPr>
              <a:t>l</a:t>
            </a:r>
            <a:r>
              <a:rPr sz="1700" dirty="0">
                <a:solidFill>
                  <a:schemeClr val="tx1"/>
                </a:solidFill>
              </a:rPr>
              <a:t>ab </a:t>
            </a:r>
            <a:endParaRPr lang="en-US" sz="1700" dirty="0">
              <a:solidFill>
                <a:schemeClr val="tx1"/>
              </a:solidFill>
            </a:endParaRPr>
          </a:p>
          <a:p>
            <a:r>
              <a:rPr lang="en-US" sz="1700" dirty="0">
                <a:solidFill>
                  <a:schemeClr val="tx1"/>
                </a:solidFill>
              </a:rPr>
              <a:t>T</a:t>
            </a:r>
            <a:r>
              <a:rPr sz="1700" dirty="0">
                <a:solidFill>
                  <a:schemeClr val="tx1"/>
                </a:solidFill>
              </a:rPr>
              <a:t>est </a:t>
            </a:r>
            <a:r>
              <a:rPr lang="en-US" sz="1700" dirty="0">
                <a:solidFill>
                  <a:schemeClr val="tx1"/>
                </a:solidFill>
              </a:rPr>
              <a:t>b</a:t>
            </a:r>
            <a:r>
              <a:rPr sz="1700" dirty="0">
                <a:solidFill>
                  <a:schemeClr val="tx1"/>
                </a:solidFill>
              </a:rPr>
              <a:t>eam</a:t>
            </a:r>
            <a:endParaRPr lang="en-US" sz="1700" dirty="0">
              <a:solidFill>
                <a:schemeClr val="tx1"/>
              </a:solidFill>
            </a:endParaRPr>
          </a:p>
          <a:p>
            <a:endParaRPr lang="en-US" sz="600" dirty="0">
              <a:solidFill>
                <a:srgbClr val="008000"/>
              </a:solidFill>
            </a:endParaRPr>
          </a:p>
          <a:p>
            <a:r>
              <a:rPr lang="en-US" sz="1700" b="0" dirty="0">
                <a:solidFill>
                  <a:srgbClr val="008000"/>
                </a:solidFill>
              </a:rPr>
              <a:t>Test prototype tracker</a:t>
            </a:r>
          </a:p>
          <a:p>
            <a:endParaRPr lang="en-US" sz="600" b="0" dirty="0">
              <a:solidFill>
                <a:srgbClr val="008000"/>
              </a:solidFill>
            </a:endParaRPr>
          </a:p>
          <a:p>
            <a:r>
              <a:rPr lang="en-US" sz="1700" b="0" dirty="0">
                <a:solidFill>
                  <a:srgbClr val="008000"/>
                </a:solidFill>
              </a:rPr>
              <a:t>Validate tracking and reconstruction</a:t>
            </a:r>
          </a:p>
          <a:p>
            <a:endParaRPr lang="en-US" sz="1700" dirty="0"/>
          </a:p>
          <a:p>
            <a:endParaRPr sz="1700" dirty="0"/>
          </a:p>
        </p:txBody>
      </p:sp>
      <p:grpSp>
        <p:nvGrpSpPr>
          <p:cNvPr id="176" name="Group 176"/>
          <p:cNvGrpSpPr/>
          <p:nvPr/>
        </p:nvGrpSpPr>
        <p:grpSpPr>
          <a:xfrm>
            <a:off x="6070565" y="4332541"/>
            <a:ext cx="2693609" cy="2140180"/>
            <a:chOff x="0" y="0"/>
            <a:chExt cx="3704224" cy="2383542"/>
          </a:xfrm>
        </p:grpSpPr>
        <p:pic>
          <p:nvPicPr>
            <p:cNvPr id="175" name="IMG_2346.jpg"/>
            <p:cNvPicPr>
              <a:picLocks noChangeAspect="1"/>
            </p:cNvPicPr>
            <p:nvPr/>
          </p:nvPicPr>
          <p:blipFill>
            <a:blip r:embed="rId2">
              <a:extLst/>
            </a:blip>
            <a:srcRect t="7181" b="13467"/>
            <a:stretch>
              <a:fillRect/>
            </a:stretch>
          </p:blipFill>
          <p:spPr>
            <a:xfrm>
              <a:off x="127000" y="88900"/>
              <a:ext cx="3450225" cy="2053343"/>
            </a:xfrm>
            <a:prstGeom prst="rect">
              <a:avLst/>
            </a:prstGeom>
            <a:ln>
              <a:noFill/>
            </a:ln>
            <a:effectLst/>
          </p:spPr>
        </p:pic>
        <p:pic>
          <p:nvPicPr>
            <p:cNvPr id="174" name="Picture 173"/>
            <p:cNvPicPr>
              <a:picLocks/>
            </p:cNvPicPr>
            <p:nvPr/>
          </p:nvPicPr>
          <p:blipFill>
            <a:blip r:embed="rId3">
              <a:extLst>
                <a:ext uri="{BEBA8EAE-BF5A-486C-A8C5-ECC9F3942E4B}">
                  <a14:imgProps xmlns:a14="http://schemas.microsoft.com/office/drawing/2010/main">
                    <a14:imgLayer r:embed="rId4">
                      <a14:imgEffect>
                        <a14:brightnessContrast bright="24000"/>
                      </a14:imgEffect>
                    </a14:imgLayer>
                  </a14:imgProps>
                </a:ext>
              </a:extLst>
            </a:blip>
            <a:stretch>
              <a:fillRect/>
            </a:stretch>
          </p:blipFill>
          <p:spPr>
            <a:xfrm>
              <a:off x="0" y="0"/>
              <a:ext cx="3704225" cy="2383543"/>
            </a:xfrm>
            <a:prstGeom prst="rect">
              <a:avLst/>
            </a:prstGeom>
            <a:effectLst/>
          </p:spPr>
        </p:pic>
      </p:grpSp>
      <p:sp>
        <p:nvSpPr>
          <p:cNvPr id="178" name="Shape 178"/>
          <p:cNvSpPr/>
          <p:nvPr/>
        </p:nvSpPr>
        <p:spPr>
          <a:xfrm>
            <a:off x="355538" y="722535"/>
            <a:ext cx="8085712" cy="687685"/>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p>
            <a:pPr>
              <a:defRPr b="1">
                <a:solidFill>
                  <a:schemeClr val="accent5"/>
                </a:solidFill>
              </a:defRPr>
            </a:pPr>
            <a:r>
              <a:rPr sz="2000" dirty="0"/>
              <a:t>LDRD Experimental Goal: LANL</a:t>
            </a:r>
            <a:r>
              <a:rPr lang="en-US" sz="2000" dirty="0"/>
              <a:t>-</a:t>
            </a:r>
            <a:r>
              <a:rPr sz="2000" dirty="0"/>
              <a:t>built 4-stave prototype tracker at test beam</a:t>
            </a:r>
            <a:r>
              <a:rPr lang="en-US" sz="2000" dirty="0"/>
              <a:t> </a:t>
            </a:r>
            <a:r>
              <a:rPr sz="2000" dirty="0"/>
              <a:t>with custom sPHENIX readout</a:t>
            </a:r>
          </a:p>
        </p:txBody>
      </p:sp>
      <p:sp>
        <p:nvSpPr>
          <p:cNvPr id="181" name="Shape 181"/>
          <p:cNvSpPr/>
          <p:nvPr/>
        </p:nvSpPr>
        <p:spPr>
          <a:xfrm>
            <a:off x="-113726" y="6482581"/>
            <a:ext cx="4239028" cy="333742"/>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p>
            <a:pPr algn="ctr"/>
            <a:r>
              <a:rPr sz="1700" b="1" dirty="0"/>
              <a:t>sPHENIX </a:t>
            </a:r>
            <a:r>
              <a:rPr lang="en-US" sz="1700" b="1" dirty="0"/>
              <a:t>r</a:t>
            </a:r>
            <a:r>
              <a:rPr sz="1700" b="1" dirty="0"/>
              <a:t>eadout (</a:t>
            </a:r>
            <a:r>
              <a:rPr lang="en-US" sz="1700" b="1" dirty="0"/>
              <a:t>FVTX expertise</a:t>
            </a:r>
            <a:r>
              <a:rPr sz="1700" b="1" dirty="0"/>
              <a:t>) </a:t>
            </a:r>
          </a:p>
        </p:txBody>
      </p:sp>
      <p:sp>
        <p:nvSpPr>
          <p:cNvPr id="184" name="Shape 184"/>
          <p:cNvSpPr/>
          <p:nvPr/>
        </p:nvSpPr>
        <p:spPr>
          <a:xfrm>
            <a:off x="-334243" y="6185934"/>
            <a:ext cx="4606742" cy="333742"/>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p>
            <a:pPr algn="ctr"/>
            <a:r>
              <a:rPr sz="1700" b="1" dirty="0"/>
              <a:t>Custom </a:t>
            </a:r>
            <a:r>
              <a:rPr lang="en-US" sz="1700" b="1" dirty="0"/>
              <a:t>f</a:t>
            </a:r>
            <a:r>
              <a:rPr sz="1700" b="1" dirty="0"/>
              <a:t>ront</a:t>
            </a:r>
            <a:r>
              <a:rPr lang="en-US" sz="1700" b="1" dirty="0"/>
              <a:t> e</a:t>
            </a:r>
            <a:r>
              <a:rPr sz="1700" b="1" dirty="0"/>
              <a:t>nd</a:t>
            </a:r>
            <a:r>
              <a:rPr lang="en-US" sz="1700" b="1" dirty="0"/>
              <a:t>, integrate into</a:t>
            </a:r>
            <a:endParaRPr sz="1700" b="1" dirty="0"/>
          </a:p>
        </p:txBody>
      </p:sp>
      <p:pic>
        <p:nvPicPr>
          <p:cNvPr id="185" name="20120123-_DSC3372-filtered.jpeg"/>
          <p:cNvPicPr>
            <a:picLocks noChangeAspect="1"/>
          </p:cNvPicPr>
          <p:nvPr/>
        </p:nvPicPr>
        <p:blipFill>
          <a:blip r:embed="rId5">
            <a:extLst>
              <a:ext uri="{BEBA8EAE-BF5A-486C-A8C5-ECC9F3942E4B}">
                <a14:imgProps xmlns:a14="http://schemas.microsoft.com/office/drawing/2010/main">
                  <a14:imgLayer r:embed="rId6">
                    <a14:imgEffect>
                      <a14:brightnessContrast bright="30000"/>
                    </a14:imgEffect>
                  </a14:imgLayer>
                </a14:imgProps>
              </a:ext>
            </a:extLst>
          </a:blip>
          <a:stretch>
            <a:fillRect/>
          </a:stretch>
        </p:blipFill>
        <p:spPr>
          <a:xfrm>
            <a:off x="804588" y="4569739"/>
            <a:ext cx="2192366" cy="1613936"/>
          </a:xfrm>
          <a:prstGeom prst="rect">
            <a:avLst/>
          </a:prstGeom>
          <a:ln w="25400"/>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222554" y="1452730"/>
            <a:ext cx="4007356" cy="3036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 name="Shape 180"/>
          <p:cNvSpPr/>
          <p:nvPr/>
        </p:nvSpPr>
        <p:spPr>
          <a:xfrm>
            <a:off x="3907122" y="2704953"/>
            <a:ext cx="1207627" cy="595352"/>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lgn="ctr"/>
          </a:lstStyle>
          <a:p>
            <a:r>
              <a:rPr sz="1700" b="1" dirty="0"/>
              <a:t>MAPS </a:t>
            </a:r>
            <a:r>
              <a:rPr lang="en-US" sz="1700" b="1" dirty="0"/>
              <a:t>s</a:t>
            </a:r>
            <a:r>
              <a:rPr sz="1700" b="1" dirty="0"/>
              <a:t>tave </a:t>
            </a:r>
            <a:endParaRPr lang="en-US" sz="1700" b="1" dirty="0"/>
          </a:p>
          <a:p>
            <a:r>
              <a:rPr lang="en-US" sz="1700" b="1" dirty="0"/>
              <a:t>c</a:t>
            </a:r>
            <a:r>
              <a:rPr sz="1700" b="1" dirty="0"/>
              <a:t>onstruction </a:t>
            </a:r>
          </a:p>
        </p:txBody>
      </p:sp>
      <p:grpSp>
        <p:nvGrpSpPr>
          <p:cNvPr id="19" name="Group 207"/>
          <p:cNvGrpSpPr/>
          <p:nvPr/>
        </p:nvGrpSpPr>
        <p:grpSpPr>
          <a:xfrm>
            <a:off x="5988033" y="2227800"/>
            <a:ext cx="2015824" cy="1556263"/>
            <a:chOff x="0" y="0"/>
            <a:chExt cx="3101968" cy="2412937"/>
          </a:xfrm>
        </p:grpSpPr>
        <p:pic>
          <p:nvPicPr>
            <p:cNvPr id="20" name="IMG_0054_small.jpg"/>
            <p:cNvPicPr>
              <a:picLocks noChangeAspect="1"/>
            </p:cNvPicPr>
            <p:nvPr/>
          </p:nvPicPr>
          <p:blipFill>
            <a:blip r:embed="rId8">
              <a:extLst/>
            </a:blip>
            <a:srcRect l="19579" t="45264" r="24285"/>
            <a:stretch>
              <a:fillRect/>
            </a:stretch>
          </p:blipFill>
          <p:spPr>
            <a:xfrm>
              <a:off x="127000" y="88900"/>
              <a:ext cx="2847969" cy="2082738"/>
            </a:xfrm>
            <a:prstGeom prst="rect">
              <a:avLst/>
            </a:prstGeom>
            <a:ln>
              <a:noFill/>
            </a:ln>
            <a:effectLst/>
          </p:spPr>
        </p:pic>
        <p:pic>
          <p:nvPicPr>
            <p:cNvPr id="21" name="Picture 20"/>
            <p:cNvPicPr>
              <a:picLocks/>
            </p:cNvPicPr>
            <p:nvPr/>
          </p:nvPicPr>
          <p:blipFill>
            <a:blip r:embed="rId9">
              <a:extLst/>
            </a:blip>
            <a:stretch>
              <a:fillRect/>
            </a:stretch>
          </p:blipFill>
          <p:spPr>
            <a:xfrm>
              <a:off x="0" y="0"/>
              <a:ext cx="3101969" cy="2412938"/>
            </a:xfrm>
            <a:prstGeom prst="rect">
              <a:avLst/>
            </a:prstGeom>
            <a:effectLst/>
          </p:spPr>
        </p:pic>
      </p:grpSp>
    </p:spTree>
    <p:extLst>
      <p:ext uri="{BB962C8B-B14F-4D97-AF65-F5344CB8AC3E}">
        <p14:creationId xmlns:p14="http://schemas.microsoft.com/office/powerpoint/2010/main" val="253037608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71"/>
            <a:ext cx="7452788" cy="995362"/>
          </a:xfrm>
        </p:spPr>
        <p:txBody>
          <a:bodyPr/>
          <a:lstStyle/>
          <a:p>
            <a:r>
              <a:rPr lang="en-US" dirty="0" err="1" smtClean="0"/>
              <a:t>sPHENIX</a:t>
            </a:r>
            <a:r>
              <a:rPr lang="en-US" dirty="0" smtClean="0"/>
              <a:t> MAPS Inner Tracker</a:t>
            </a:r>
            <a:endParaRPr lang="en-US" dirty="0"/>
          </a:p>
        </p:txBody>
      </p:sp>
      <p:sp>
        <p:nvSpPr>
          <p:cNvPr id="3" name="Date Placeholder 2"/>
          <p:cNvSpPr>
            <a:spLocks noGrp="1"/>
          </p:cNvSpPr>
          <p:nvPr>
            <p:ph type="dt" sz="half" idx="10"/>
          </p:nvPr>
        </p:nvSpPr>
        <p:spPr/>
        <p:txBody>
          <a:bodyPr/>
          <a:lstStyle/>
          <a:p>
            <a:fld id="{E1FD7F44-84A8-C74E-812B-2FE2DCDAF16A}" type="datetime1">
              <a:rPr lang="en-US" smtClean="0"/>
              <a:t>8/30/16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4</a:t>
            </a:fld>
            <a:endParaRPr lang="en-US"/>
          </a:p>
        </p:txBody>
      </p:sp>
      <p:grpSp>
        <p:nvGrpSpPr>
          <p:cNvPr id="22" name="Group 21"/>
          <p:cNvGrpSpPr/>
          <p:nvPr/>
        </p:nvGrpSpPr>
        <p:grpSpPr>
          <a:xfrm>
            <a:off x="457200" y="964677"/>
            <a:ext cx="8026400" cy="5127812"/>
            <a:chOff x="457200" y="1155171"/>
            <a:chExt cx="8026400" cy="5127812"/>
          </a:xfrm>
        </p:grpSpPr>
        <p:pic>
          <p:nvPicPr>
            <p:cNvPr id="8" name="Picture 7" descr="IB- staves + end wheels + panels + Be-beampipe 210416.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00" y="1155171"/>
              <a:ext cx="7924800" cy="5127812"/>
            </a:xfrm>
            <a:prstGeom prst="rect">
              <a:avLst/>
            </a:prstGeom>
          </p:spPr>
        </p:pic>
        <p:sp>
          <p:nvSpPr>
            <p:cNvPr id="9" name="TextBox 8"/>
            <p:cNvSpPr txBox="1"/>
            <p:nvPr/>
          </p:nvSpPr>
          <p:spPr>
            <a:xfrm>
              <a:off x="457200" y="3567674"/>
              <a:ext cx="2592919" cy="369332"/>
            </a:xfrm>
            <a:prstGeom prst="rect">
              <a:avLst/>
            </a:prstGeom>
            <a:noFill/>
          </p:spPr>
          <p:txBody>
            <a:bodyPr wrap="square" rtlCol="0">
              <a:spAutoFit/>
            </a:bodyPr>
            <a:lstStyle/>
            <a:p>
              <a:r>
                <a:rPr lang="en-US" dirty="0" smtClean="0"/>
                <a:t>MAPS:R_OUT =</a:t>
              </a:r>
              <a:r>
                <a:rPr lang="en-US" dirty="0"/>
                <a:t> </a:t>
              </a:r>
              <a:r>
                <a:rPr lang="en-US" dirty="0" smtClean="0"/>
                <a:t> 14.0 cm</a:t>
              </a:r>
            </a:p>
          </p:txBody>
        </p:sp>
        <p:cxnSp>
          <p:nvCxnSpPr>
            <p:cNvPr id="11" name="Straight Connector 10"/>
            <p:cNvCxnSpPr/>
            <p:nvPr/>
          </p:nvCxnSpPr>
          <p:spPr>
            <a:xfrm>
              <a:off x="1174750" y="1513416"/>
              <a:ext cx="6858000" cy="0"/>
            </a:xfrm>
            <a:prstGeom prst="line">
              <a:avLst/>
            </a:prstGeom>
            <a:ln>
              <a:solidFill>
                <a:srgbClr val="0000FF"/>
              </a:solidFill>
              <a:prstDash val="dash"/>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749889" y="1525083"/>
              <a:ext cx="1803311" cy="369332"/>
            </a:xfrm>
            <a:prstGeom prst="rect">
              <a:avLst/>
            </a:prstGeom>
            <a:noFill/>
          </p:spPr>
          <p:txBody>
            <a:bodyPr wrap="none" rtlCol="0">
              <a:spAutoFit/>
            </a:bodyPr>
            <a:lstStyle/>
            <a:p>
              <a:r>
                <a:rPr lang="en-US" dirty="0" smtClean="0">
                  <a:solidFill>
                    <a:srgbClr val="0000FF"/>
                  </a:solidFill>
                </a:rPr>
                <a:t>TPC: </a:t>
              </a:r>
              <a:r>
                <a:rPr lang="en-US" dirty="0" err="1" smtClean="0">
                  <a:solidFill>
                    <a:srgbClr val="0000FF"/>
                  </a:solidFill>
                </a:rPr>
                <a:t>R_in</a:t>
              </a:r>
              <a:r>
                <a:rPr lang="en-US" dirty="0" smtClean="0">
                  <a:solidFill>
                    <a:srgbClr val="0000FF"/>
                  </a:solidFill>
                </a:rPr>
                <a:t> = 20cm</a:t>
              </a:r>
              <a:endParaRPr lang="en-US" dirty="0">
                <a:solidFill>
                  <a:srgbClr val="0000FF"/>
                </a:solidFill>
              </a:endParaRPr>
            </a:p>
          </p:txBody>
        </p:sp>
        <p:cxnSp>
          <p:nvCxnSpPr>
            <p:cNvPr id="15" name="Straight Arrow Connector 14"/>
            <p:cNvCxnSpPr/>
            <p:nvPr/>
          </p:nvCxnSpPr>
          <p:spPr>
            <a:xfrm flipV="1">
              <a:off x="4476750" y="1513416"/>
              <a:ext cx="0" cy="1248834"/>
            </a:xfrm>
            <a:prstGeom prst="straightConnector1">
              <a:avLst/>
            </a:prstGeom>
            <a:ln>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051988" y="4021670"/>
              <a:ext cx="6858000" cy="0"/>
            </a:xfrm>
            <a:prstGeom prst="line">
              <a:avLst/>
            </a:prstGeom>
            <a:ln>
              <a:solidFill>
                <a:srgbClr val="0000FF"/>
              </a:solidFill>
              <a:prstDash val="dash"/>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4476750" y="2819403"/>
              <a:ext cx="4238" cy="1202267"/>
            </a:xfrm>
            <a:prstGeom prst="straightConnector1">
              <a:avLst/>
            </a:prstGeom>
            <a:ln>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grpSp>
      <p:pic>
        <p:nvPicPr>
          <p:cNvPr id="21" name="Picture 20"/>
          <p:cNvPicPr>
            <a:picLocks noChangeAspect="1"/>
          </p:cNvPicPr>
          <p:nvPr/>
        </p:nvPicPr>
        <p:blipFill>
          <a:blip r:embed="rId3"/>
          <a:stretch>
            <a:fillRect/>
          </a:stretch>
        </p:blipFill>
        <p:spPr>
          <a:xfrm>
            <a:off x="8010449" y="0"/>
            <a:ext cx="1133552" cy="924740"/>
          </a:xfrm>
          <a:prstGeom prst="rect">
            <a:avLst/>
          </a:prstGeom>
        </p:spPr>
      </p:pic>
      <p:pic>
        <p:nvPicPr>
          <p:cNvPr id="23" name="Picture 22"/>
          <p:cNvPicPr>
            <a:picLocks noChangeAspect="1"/>
          </p:cNvPicPr>
          <p:nvPr/>
        </p:nvPicPr>
        <p:blipFill rotWithShape="1">
          <a:blip r:embed="rId4"/>
          <a:srcRect t="38271" b="-16"/>
          <a:stretch/>
        </p:blipFill>
        <p:spPr>
          <a:xfrm>
            <a:off x="4042125" y="4006857"/>
            <a:ext cx="4637776" cy="2349493"/>
          </a:xfrm>
          <a:prstGeom prst="rect">
            <a:avLst/>
          </a:prstGeom>
        </p:spPr>
      </p:pic>
    </p:spTree>
    <p:extLst>
      <p:ext uri="{BB962C8B-B14F-4D97-AF65-F5344CB8AC3E}">
        <p14:creationId xmlns:p14="http://schemas.microsoft.com/office/powerpoint/2010/main" val="278023624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a:spLocks noGrp="1"/>
          </p:cNvSpPr>
          <p:nvPr>
            <p:ph type="title"/>
          </p:nvPr>
        </p:nvSpPr>
        <p:spPr>
          <a:xfrm>
            <a:off x="354171" y="84709"/>
            <a:ext cx="8229600" cy="697207"/>
          </a:xfrm>
          <a:prstGeom prst="rect">
            <a:avLst/>
          </a:prstGeom>
        </p:spPr>
        <p:txBody>
          <a:bodyPr>
            <a:normAutofit fontScale="90000"/>
          </a:bodyPr>
          <a:lstStyle/>
          <a:p>
            <a:r>
              <a:rPr lang="en-US" dirty="0" smtClean="0"/>
              <a:t>Critical R&amp;D through </a:t>
            </a:r>
            <a:r>
              <a:rPr dirty="0" smtClean="0"/>
              <a:t>LDRD</a:t>
            </a:r>
            <a:endParaRPr dirty="0"/>
          </a:p>
        </p:txBody>
      </p:sp>
      <p:sp>
        <p:nvSpPr>
          <p:cNvPr id="405" name="Shape 40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40</a:t>
            </a:fld>
            <a:endParaRPr/>
          </a:p>
        </p:txBody>
      </p:sp>
      <p:sp>
        <p:nvSpPr>
          <p:cNvPr id="406" name="Shape 406"/>
          <p:cNvSpPr/>
          <p:nvPr/>
        </p:nvSpPr>
        <p:spPr>
          <a:xfrm>
            <a:off x="354171" y="875978"/>
            <a:ext cx="5003502" cy="5597103"/>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normAutofit fontScale="70000" lnSpcReduction="20000"/>
          </a:bodyPr>
          <a:lstStyle/>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solidFill>
                  <a:srgbClr val="FF0000"/>
                </a:solidFill>
              </a:rPr>
              <a:t>Extend TowerJazz Production:</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In-kind contribution</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525 </a:t>
            </a:r>
            <a:r>
              <a:rPr dirty="0" smtClean="0"/>
              <a:t>ALPIDE</a:t>
            </a:r>
            <a:r>
              <a:rPr lang="en-US" dirty="0" smtClean="0"/>
              <a:t>-final</a:t>
            </a:r>
            <a:r>
              <a:rPr dirty="0" smtClean="0"/>
              <a:t> </a:t>
            </a:r>
            <a:r>
              <a:rPr dirty="0"/>
              <a:t>sensors </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(inner 3 layers plus ~20% spares)</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endParaRPr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solidFill>
                  <a:srgbClr val="FF0000"/>
                </a:solidFill>
              </a:rPr>
              <a:t>Test Beam Prototype:</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4 full inner ALICE ITS Staves</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ALICE readout + common readout boards</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small scale power &amp; cooling, jigs, etc</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endParaRPr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solidFill>
                  <a:srgbClr val="FF0000"/>
                </a:solidFill>
              </a:rPr>
              <a:t>Readout Design:</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   </a:t>
            </a:r>
            <a:r>
              <a:rPr lang="en-US" dirty="0" smtClean="0"/>
              <a:t>reprogram CRU for sPHENIX; </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lang="en-US" dirty="0"/>
              <a:t> </a:t>
            </a:r>
            <a:r>
              <a:rPr lang="en-US" dirty="0" smtClean="0"/>
              <a:t>  or </a:t>
            </a:r>
            <a:r>
              <a:rPr dirty="0" smtClean="0"/>
              <a:t>new </a:t>
            </a:r>
            <a:r>
              <a:rPr dirty="0"/>
              <a:t>FEM design for sPHENIX, </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   replace the ALICE readout board</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   full-system test with test beam prototype</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endParaRPr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lang="en-US" dirty="0" smtClean="0">
                <a:solidFill>
                  <a:srgbClr val="008000"/>
                </a:solidFill>
              </a:rPr>
              <a:t>Initial </a:t>
            </a:r>
            <a:r>
              <a:rPr dirty="0" smtClean="0">
                <a:solidFill>
                  <a:srgbClr val="008000"/>
                </a:solidFill>
              </a:rPr>
              <a:t>Half</a:t>
            </a:r>
            <a:r>
              <a:rPr dirty="0">
                <a:solidFill>
                  <a:srgbClr val="008000"/>
                </a:solidFill>
              </a:rPr>
              <a:t>-Barrel Mechanical Design:</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    adapt ALICE inner 3 layer mechanics to sPHENIX</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    build 3-layer mounts for full-system test</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endParaRPr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b="1">
                <a:solidFill>
                  <a:schemeClr val="accent1">
                    <a:hueOff val="273561"/>
                    <a:satOff val="2937"/>
                    <a:lumOff val="-22233"/>
                  </a:schemeClr>
                </a:solidFill>
                <a:uFillTx/>
                <a:latin typeface="Helvetica"/>
                <a:ea typeface="Helvetica"/>
                <a:cs typeface="Helvetica"/>
                <a:sym typeface="Helvetica"/>
              </a:defRPr>
            </a:pPr>
            <a:r>
              <a:rPr dirty="0">
                <a:solidFill>
                  <a:srgbClr val="0000FF"/>
                </a:solidFill>
              </a:rPr>
              <a:t>Under LDRD funding: </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b="1">
                <a:solidFill>
                  <a:schemeClr val="accent1">
                    <a:hueOff val="273561"/>
                    <a:satOff val="2937"/>
                    <a:lumOff val="-22233"/>
                  </a:schemeClr>
                </a:solidFill>
                <a:uFillTx/>
                <a:latin typeface="Helvetica"/>
                <a:ea typeface="Helvetica"/>
                <a:cs typeface="Helvetica"/>
                <a:sym typeface="Helvetica"/>
              </a:defRPr>
            </a:pPr>
            <a:r>
              <a:rPr lang="en-US" dirty="0" smtClean="0">
                <a:solidFill>
                  <a:srgbClr val="0000FF"/>
                </a:solidFill>
              </a:rPr>
              <a:t>- </a:t>
            </a:r>
            <a:r>
              <a:rPr dirty="0" smtClean="0">
                <a:solidFill>
                  <a:srgbClr val="0000FF"/>
                </a:solidFill>
              </a:rPr>
              <a:t>Final </a:t>
            </a:r>
            <a:r>
              <a:rPr dirty="0">
                <a:solidFill>
                  <a:srgbClr val="0000FF"/>
                </a:solidFill>
              </a:rPr>
              <a:t>Detector ~10% populated with staves &amp; readout</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b="1">
                <a:solidFill>
                  <a:schemeClr val="accent1">
                    <a:hueOff val="273561"/>
                    <a:satOff val="2937"/>
                    <a:lumOff val="-22233"/>
                  </a:schemeClr>
                </a:solidFill>
                <a:uFillTx/>
                <a:latin typeface="Helvetica"/>
                <a:ea typeface="Helvetica"/>
                <a:cs typeface="Helvetica"/>
                <a:sym typeface="Helvetica"/>
              </a:defRPr>
            </a:pPr>
            <a:r>
              <a:rPr lang="en-US" dirty="0" smtClean="0">
                <a:solidFill>
                  <a:srgbClr val="0000FF"/>
                </a:solidFill>
              </a:rPr>
              <a:t>- </a:t>
            </a:r>
            <a:r>
              <a:rPr dirty="0" smtClean="0">
                <a:solidFill>
                  <a:srgbClr val="0000FF"/>
                </a:solidFill>
              </a:rPr>
              <a:t>CERN</a:t>
            </a:r>
            <a:r>
              <a:rPr dirty="0">
                <a:solidFill>
                  <a:srgbClr val="0000FF"/>
                </a:solidFill>
              </a:rPr>
              <a:t>-trained personnel</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b="1">
                <a:solidFill>
                  <a:schemeClr val="accent1">
                    <a:hueOff val="273561"/>
                    <a:satOff val="2937"/>
                    <a:lumOff val="-22233"/>
                  </a:schemeClr>
                </a:solidFill>
                <a:uFillTx/>
                <a:latin typeface="Helvetica"/>
                <a:ea typeface="Helvetica"/>
                <a:cs typeface="Helvetica"/>
                <a:sym typeface="Helvetica"/>
              </a:defRPr>
            </a:pPr>
            <a:r>
              <a:rPr lang="en-US" dirty="0" smtClean="0">
                <a:solidFill>
                  <a:srgbClr val="0000FF"/>
                </a:solidFill>
              </a:rPr>
              <a:t>- </a:t>
            </a:r>
            <a:r>
              <a:rPr dirty="0" smtClean="0">
                <a:solidFill>
                  <a:srgbClr val="0000FF"/>
                </a:solidFill>
              </a:rPr>
              <a:t>Reduce </a:t>
            </a:r>
            <a:r>
              <a:rPr dirty="0">
                <a:solidFill>
                  <a:srgbClr val="0000FF"/>
                </a:solidFill>
              </a:rPr>
              <a:t>cost of MAPS </a:t>
            </a:r>
            <a:r>
              <a:rPr dirty="0" smtClean="0">
                <a:solidFill>
                  <a:srgbClr val="0000FF"/>
                </a:solidFill>
              </a:rPr>
              <a:t>detector</a:t>
            </a:r>
            <a:r>
              <a:rPr lang="en-US" dirty="0" smtClean="0">
                <a:solidFill>
                  <a:srgbClr val="0000FF"/>
                </a:solidFill>
              </a:rPr>
              <a:t> by $2M!</a:t>
            </a:r>
            <a:endParaRPr dirty="0">
              <a:solidFill>
                <a:srgbClr val="0000FF"/>
              </a:solidFill>
            </a:endParaRPr>
          </a:p>
        </p:txBody>
      </p:sp>
      <p:pic>
        <p:nvPicPr>
          <p:cNvPr id="407" name="Screen Shot 2016-05-18 at 2.36.14 PM.png"/>
          <p:cNvPicPr>
            <a:picLocks noChangeAspect="1"/>
          </p:cNvPicPr>
          <p:nvPr/>
        </p:nvPicPr>
        <p:blipFill>
          <a:blip r:embed="rId2">
            <a:extLst/>
          </a:blip>
          <a:stretch>
            <a:fillRect/>
          </a:stretch>
        </p:blipFill>
        <p:spPr>
          <a:xfrm>
            <a:off x="4919002" y="2116979"/>
            <a:ext cx="3129437" cy="1210733"/>
          </a:xfrm>
          <a:prstGeom prst="rect">
            <a:avLst/>
          </a:prstGeom>
          <a:ln w="25400"/>
        </p:spPr>
      </p:pic>
      <p:sp>
        <p:nvSpPr>
          <p:cNvPr id="408" name="Shape 408"/>
          <p:cNvSpPr/>
          <p:nvPr/>
        </p:nvSpPr>
        <p:spPr>
          <a:xfrm>
            <a:off x="7978124" y="2387492"/>
            <a:ext cx="750653" cy="503019"/>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4000">
                <a:solidFill>
                  <a:schemeClr val="accent1">
                    <a:hueOff val="273561"/>
                    <a:satOff val="2937"/>
                    <a:lumOff val="-22233"/>
                  </a:schemeClr>
                </a:solidFill>
                <a:uFillTx/>
                <a:latin typeface="Helvetica"/>
                <a:ea typeface="Helvetica"/>
                <a:cs typeface="Helvetica"/>
                <a:sym typeface="Helvetica"/>
              </a:defRPr>
            </a:pPr>
            <a:r>
              <a:rPr sz="2800" dirty="0"/>
              <a:t>4 ct.</a:t>
            </a:r>
          </a:p>
        </p:txBody>
      </p:sp>
      <p:sp>
        <p:nvSpPr>
          <p:cNvPr id="409" name="Shape 409"/>
          <p:cNvSpPr/>
          <p:nvPr/>
        </p:nvSpPr>
        <p:spPr>
          <a:xfrm>
            <a:off x="7467893" y="1292603"/>
            <a:ext cx="1529286" cy="503019"/>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4000">
                <a:solidFill>
                  <a:schemeClr val="accent1">
                    <a:hueOff val="273561"/>
                    <a:satOff val="2937"/>
                    <a:lumOff val="-22233"/>
                  </a:schemeClr>
                </a:solidFill>
                <a:uFillTx/>
                <a:latin typeface="Helvetica"/>
                <a:ea typeface="Helvetica"/>
                <a:cs typeface="Helvetica"/>
                <a:sym typeface="Helvetica"/>
              </a:defRPr>
            </a:pPr>
            <a:r>
              <a:rPr lang="en-US" sz="2800" dirty="0" smtClean="0"/>
              <a:t>2x</a:t>
            </a:r>
            <a:r>
              <a:rPr sz="2800" dirty="0" smtClean="0"/>
              <a:t>525 </a:t>
            </a:r>
            <a:r>
              <a:rPr sz="2800" dirty="0"/>
              <a:t>ct.</a:t>
            </a:r>
          </a:p>
        </p:txBody>
      </p:sp>
      <p:pic>
        <p:nvPicPr>
          <p:cNvPr id="410" name="pasted-image.pdf"/>
          <p:cNvPicPr>
            <a:picLocks noChangeAspect="1"/>
          </p:cNvPicPr>
          <p:nvPr/>
        </p:nvPicPr>
        <p:blipFill>
          <a:blip r:embed="rId3">
            <a:extLst/>
          </a:blip>
          <a:srcRect l="47775" t="34817" b="7298"/>
          <a:stretch>
            <a:fillRect/>
          </a:stretch>
        </p:blipFill>
        <p:spPr>
          <a:xfrm>
            <a:off x="5357673" y="780295"/>
            <a:ext cx="1667250" cy="1385946"/>
          </a:xfrm>
          <a:prstGeom prst="rect">
            <a:avLst/>
          </a:prstGeom>
          <a:ln w="25400"/>
        </p:spPr>
      </p:pic>
      <p:pic>
        <p:nvPicPr>
          <p:cNvPr id="411" name="Screen Shot 2016-05-18 at 2.39.53 PM.png"/>
          <p:cNvPicPr>
            <a:picLocks noChangeAspect="1"/>
          </p:cNvPicPr>
          <p:nvPr/>
        </p:nvPicPr>
        <p:blipFill>
          <a:blip r:embed="rId4">
            <a:extLst/>
          </a:blip>
          <a:stretch>
            <a:fillRect/>
          </a:stretch>
        </p:blipFill>
        <p:spPr>
          <a:xfrm>
            <a:off x="4880167" y="3555457"/>
            <a:ext cx="3027165" cy="741165"/>
          </a:xfrm>
          <a:prstGeom prst="rect">
            <a:avLst/>
          </a:prstGeom>
          <a:ln w="25400"/>
        </p:spPr>
      </p:pic>
      <p:sp>
        <p:nvSpPr>
          <p:cNvPr id="412" name="Shape 412"/>
          <p:cNvSpPr/>
          <p:nvPr/>
        </p:nvSpPr>
        <p:spPr>
          <a:xfrm>
            <a:off x="7978124" y="3674530"/>
            <a:ext cx="750653" cy="503019"/>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4000">
                <a:solidFill>
                  <a:schemeClr val="accent1">
                    <a:hueOff val="273561"/>
                    <a:satOff val="2937"/>
                    <a:lumOff val="-22233"/>
                  </a:schemeClr>
                </a:solidFill>
                <a:uFillTx/>
                <a:latin typeface="Helvetica"/>
                <a:ea typeface="Helvetica"/>
                <a:cs typeface="Helvetica"/>
                <a:sym typeface="Helvetica"/>
              </a:defRPr>
            </a:pPr>
            <a:r>
              <a:rPr sz="2800" dirty="0"/>
              <a:t>4 ct.</a:t>
            </a:r>
          </a:p>
        </p:txBody>
      </p:sp>
      <p:sp>
        <p:nvSpPr>
          <p:cNvPr id="413" name="Shape 413"/>
          <p:cNvSpPr/>
          <p:nvPr/>
        </p:nvSpPr>
        <p:spPr>
          <a:xfrm>
            <a:off x="5774412" y="3433028"/>
            <a:ext cx="1693481" cy="349131"/>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r>
              <a:t>sPHENIX versions</a:t>
            </a:r>
          </a:p>
        </p:txBody>
      </p:sp>
      <p:grpSp>
        <p:nvGrpSpPr>
          <p:cNvPr id="419" name="Group 419"/>
          <p:cNvGrpSpPr/>
          <p:nvPr/>
        </p:nvGrpSpPr>
        <p:grpSpPr>
          <a:xfrm>
            <a:off x="5948761" y="4754873"/>
            <a:ext cx="2165295" cy="1210734"/>
            <a:chOff x="0" y="0"/>
            <a:chExt cx="3079530" cy="1721931"/>
          </a:xfrm>
        </p:grpSpPr>
        <p:pic>
          <p:nvPicPr>
            <p:cNvPr id="414" name="Screen Shot 2016-05-18 at 2.42.59 PM.png"/>
            <p:cNvPicPr>
              <a:picLocks noChangeAspect="1"/>
            </p:cNvPicPr>
            <p:nvPr/>
          </p:nvPicPr>
          <p:blipFill>
            <a:blip r:embed="rId5">
              <a:extLst/>
            </a:blip>
            <a:srcRect l="10679" t="1874" r="30281" b="55874"/>
            <a:stretch>
              <a:fillRect/>
            </a:stretch>
          </p:blipFill>
          <p:spPr>
            <a:xfrm>
              <a:off x="278492" y="76493"/>
              <a:ext cx="2544229" cy="1366086"/>
            </a:xfrm>
            <a:prstGeom prst="rect">
              <a:avLst/>
            </a:prstGeom>
            <a:ln w="25400" cap="flat">
              <a:noFill/>
              <a:round/>
            </a:ln>
            <a:effectLst/>
          </p:spPr>
        </p:pic>
        <p:sp>
          <p:nvSpPr>
            <p:cNvPr id="415" name="Shape 415"/>
            <p:cNvSpPr/>
            <p:nvPr/>
          </p:nvSpPr>
          <p:spPr>
            <a:xfrm>
              <a:off x="437402" y="972800"/>
              <a:ext cx="2179814" cy="749132"/>
            </a:xfrm>
            <a:custGeom>
              <a:avLst/>
              <a:gdLst/>
              <a:ahLst/>
              <a:cxnLst>
                <a:cxn ang="0">
                  <a:pos x="wd2" y="hd2"/>
                </a:cxn>
                <a:cxn ang="5400000">
                  <a:pos x="wd2" y="hd2"/>
                </a:cxn>
                <a:cxn ang="10800000">
                  <a:pos x="wd2" y="hd2"/>
                </a:cxn>
                <a:cxn ang="16200000">
                  <a:pos x="wd2" y="hd2"/>
                </a:cxn>
              </a:cxnLst>
              <a:rect l="0" t="0" r="r" b="b"/>
              <a:pathLst>
                <a:path w="21600" h="21600" extrusionOk="0">
                  <a:moveTo>
                    <a:pt x="0" y="3510"/>
                  </a:moveTo>
                  <a:lnTo>
                    <a:pt x="8904" y="0"/>
                  </a:lnTo>
                  <a:lnTo>
                    <a:pt x="11847" y="2217"/>
                  </a:lnTo>
                  <a:lnTo>
                    <a:pt x="16442" y="9115"/>
                  </a:lnTo>
                  <a:lnTo>
                    <a:pt x="18198" y="9300"/>
                  </a:lnTo>
                  <a:lnTo>
                    <a:pt x="21600" y="15142"/>
                  </a:lnTo>
                  <a:lnTo>
                    <a:pt x="199" y="21600"/>
                  </a:lnTo>
                  <a:lnTo>
                    <a:pt x="0" y="3510"/>
                  </a:lnTo>
                  <a:close/>
                </a:path>
              </a:pathLst>
            </a:custGeom>
            <a:solidFill>
              <a:srgbClr val="FFFFFF"/>
            </a:solidFill>
            <a:ln w="12700" cap="flat">
              <a:noFill/>
              <a:miter lim="400000"/>
            </a:ln>
            <a:effectLst/>
          </p:spPr>
          <p:txBody>
            <a:bodyPr wrap="square" lIns="0" tIns="0" rIns="0" bIns="0" numCol="1" anchor="t">
              <a:noAutofit/>
            </a:bodyPr>
            <a:lstStyle/>
            <a:p>
              <a:pPr>
                <a:lnSpc>
                  <a:spcPct val="142000"/>
                </a:lnSpc>
                <a:defRPr sz="3400">
                  <a:solidFill>
                    <a:srgbClr val="000000"/>
                  </a:solidFill>
                  <a:uFill>
                    <a:solidFill>
                      <a:srgbClr val="000000"/>
                    </a:solidFill>
                  </a:uFill>
                  <a:latin typeface="Times New Roman"/>
                  <a:ea typeface="Times New Roman"/>
                  <a:cs typeface="Times New Roman"/>
                  <a:sym typeface="Times New Roman"/>
                </a:defRPr>
              </a:pPr>
              <a:endParaRPr/>
            </a:p>
          </p:txBody>
        </p:sp>
        <p:sp>
          <p:nvSpPr>
            <p:cNvPr id="416" name="Shape 416"/>
            <p:cNvSpPr/>
            <p:nvPr/>
          </p:nvSpPr>
          <p:spPr>
            <a:xfrm>
              <a:off x="1390559" y="154123"/>
              <a:ext cx="1688972" cy="893366"/>
            </a:xfrm>
            <a:custGeom>
              <a:avLst/>
              <a:gdLst/>
              <a:ahLst/>
              <a:cxnLst>
                <a:cxn ang="0">
                  <a:pos x="wd2" y="hd2"/>
                </a:cxn>
                <a:cxn ang="5400000">
                  <a:pos x="wd2" y="hd2"/>
                </a:cxn>
                <a:cxn ang="10800000">
                  <a:pos x="wd2" y="hd2"/>
                </a:cxn>
                <a:cxn ang="16200000">
                  <a:pos x="wd2" y="hd2"/>
                </a:cxn>
              </a:cxnLst>
              <a:rect l="0" t="0" r="r" b="b"/>
              <a:pathLst>
                <a:path w="21600" h="21600" extrusionOk="0">
                  <a:moveTo>
                    <a:pt x="20520" y="21600"/>
                  </a:moveTo>
                  <a:lnTo>
                    <a:pt x="12367" y="19451"/>
                  </a:lnTo>
                  <a:lnTo>
                    <a:pt x="7592" y="5413"/>
                  </a:lnTo>
                  <a:lnTo>
                    <a:pt x="0" y="1032"/>
                  </a:lnTo>
                  <a:lnTo>
                    <a:pt x="21600" y="0"/>
                  </a:lnTo>
                  <a:lnTo>
                    <a:pt x="20520" y="21600"/>
                  </a:lnTo>
                  <a:close/>
                </a:path>
              </a:pathLst>
            </a:custGeom>
            <a:solidFill>
              <a:srgbClr val="FFFFFF"/>
            </a:solidFill>
            <a:ln w="12700" cap="flat">
              <a:noFill/>
              <a:miter lim="400000"/>
            </a:ln>
            <a:effectLst/>
          </p:spPr>
          <p:txBody>
            <a:bodyPr wrap="square" lIns="0" tIns="0" rIns="0" bIns="0" numCol="1" anchor="t">
              <a:noAutofit/>
            </a:bodyPr>
            <a:lstStyle/>
            <a:p>
              <a:pPr>
                <a:lnSpc>
                  <a:spcPct val="142000"/>
                </a:lnSpc>
                <a:defRPr sz="3400">
                  <a:solidFill>
                    <a:srgbClr val="000000"/>
                  </a:solidFill>
                  <a:uFill>
                    <a:solidFill>
                      <a:srgbClr val="000000"/>
                    </a:solidFill>
                  </a:uFill>
                  <a:latin typeface="Times New Roman"/>
                  <a:ea typeface="Times New Roman"/>
                  <a:cs typeface="Times New Roman"/>
                  <a:sym typeface="Times New Roman"/>
                </a:defRPr>
              </a:pPr>
              <a:endParaRPr/>
            </a:p>
          </p:txBody>
        </p:sp>
        <p:sp>
          <p:nvSpPr>
            <p:cNvPr id="417" name="Shape 417"/>
            <p:cNvSpPr/>
            <p:nvPr/>
          </p:nvSpPr>
          <p:spPr>
            <a:xfrm>
              <a:off x="187372" y="0"/>
              <a:ext cx="826598" cy="361931"/>
            </a:xfrm>
            <a:custGeom>
              <a:avLst/>
              <a:gdLst/>
              <a:ahLst/>
              <a:cxnLst>
                <a:cxn ang="0">
                  <a:pos x="wd2" y="hd2"/>
                </a:cxn>
                <a:cxn ang="5400000">
                  <a:pos x="wd2" y="hd2"/>
                </a:cxn>
                <a:cxn ang="10800000">
                  <a:pos x="wd2" y="hd2"/>
                </a:cxn>
                <a:cxn ang="16200000">
                  <a:pos x="wd2" y="hd2"/>
                </a:cxn>
              </a:cxnLst>
              <a:rect l="0" t="0" r="r" b="b"/>
              <a:pathLst>
                <a:path w="21600" h="21600" extrusionOk="0">
                  <a:moveTo>
                    <a:pt x="0" y="314"/>
                  </a:moveTo>
                  <a:lnTo>
                    <a:pt x="119" y="21600"/>
                  </a:lnTo>
                  <a:lnTo>
                    <a:pt x="21600" y="21475"/>
                  </a:lnTo>
                  <a:lnTo>
                    <a:pt x="21425" y="0"/>
                  </a:lnTo>
                  <a:lnTo>
                    <a:pt x="0" y="314"/>
                  </a:lnTo>
                  <a:close/>
                </a:path>
              </a:pathLst>
            </a:custGeom>
            <a:solidFill>
              <a:srgbClr val="FFFFFF"/>
            </a:solidFill>
            <a:ln w="25400" cap="flat">
              <a:solidFill>
                <a:srgbClr val="FFFFFF"/>
              </a:solidFill>
              <a:prstDash val="solid"/>
              <a:round/>
            </a:ln>
            <a:effectLst/>
          </p:spPr>
          <p:txBody>
            <a:bodyPr wrap="square" lIns="0" tIns="0" rIns="0" bIns="0" numCol="1" anchor="t">
              <a:noAutofit/>
            </a:bodyPr>
            <a:lstStyle/>
            <a:p>
              <a:pPr>
                <a:lnSpc>
                  <a:spcPct val="142000"/>
                </a:lnSpc>
                <a:defRPr sz="3400">
                  <a:solidFill>
                    <a:srgbClr val="000000"/>
                  </a:solidFill>
                  <a:uFill>
                    <a:solidFill>
                      <a:srgbClr val="000000"/>
                    </a:solidFill>
                  </a:uFill>
                  <a:latin typeface="Times New Roman"/>
                  <a:ea typeface="Times New Roman"/>
                  <a:cs typeface="Times New Roman"/>
                  <a:sym typeface="Times New Roman"/>
                </a:defRPr>
              </a:pPr>
              <a:endParaRPr/>
            </a:p>
          </p:txBody>
        </p:sp>
        <p:sp>
          <p:nvSpPr>
            <p:cNvPr id="418" name="Shape 418"/>
            <p:cNvSpPr/>
            <p:nvPr/>
          </p:nvSpPr>
          <p:spPr>
            <a:xfrm rot="2709091">
              <a:off x="6473" y="686803"/>
              <a:ext cx="826598" cy="361932"/>
            </a:xfrm>
            <a:custGeom>
              <a:avLst/>
              <a:gdLst/>
              <a:ahLst/>
              <a:cxnLst>
                <a:cxn ang="0">
                  <a:pos x="wd2" y="hd2"/>
                </a:cxn>
                <a:cxn ang="5400000">
                  <a:pos x="wd2" y="hd2"/>
                </a:cxn>
                <a:cxn ang="10800000">
                  <a:pos x="wd2" y="hd2"/>
                </a:cxn>
                <a:cxn ang="16200000">
                  <a:pos x="wd2" y="hd2"/>
                </a:cxn>
              </a:cxnLst>
              <a:rect l="0" t="0" r="r" b="b"/>
              <a:pathLst>
                <a:path w="21600" h="21600" extrusionOk="0">
                  <a:moveTo>
                    <a:pt x="0" y="314"/>
                  </a:moveTo>
                  <a:lnTo>
                    <a:pt x="119" y="21600"/>
                  </a:lnTo>
                  <a:lnTo>
                    <a:pt x="21600" y="21475"/>
                  </a:lnTo>
                  <a:lnTo>
                    <a:pt x="21425" y="0"/>
                  </a:lnTo>
                  <a:lnTo>
                    <a:pt x="0" y="314"/>
                  </a:lnTo>
                  <a:close/>
                </a:path>
              </a:pathLst>
            </a:custGeom>
            <a:solidFill>
              <a:srgbClr val="FFFFFF"/>
            </a:solidFill>
            <a:ln w="25400" cap="flat">
              <a:solidFill>
                <a:srgbClr val="FFFFFF"/>
              </a:solidFill>
              <a:prstDash val="solid"/>
              <a:round/>
            </a:ln>
            <a:effectLst/>
          </p:spPr>
          <p:txBody>
            <a:bodyPr wrap="square" lIns="0" tIns="0" rIns="0" bIns="0" numCol="1" anchor="t">
              <a:noAutofit/>
            </a:bodyPr>
            <a:lstStyle/>
            <a:p>
              <a:pPr>
                <a:lnSpc>
                  <a:spcPct val="142000"/>
                </a:lnSpc>
                <a:defRPr sz="3400">
                  <a:solidFill>
                    <a:srgbClr val="000000"/>
                  </a:solidFill>
                  <a:uFill>
                    <a:solidFill>
                      <a:srgbClr val="000000"/>
                    </a:solidFill>
                  </a:uFill>
                  <a:latin typeface="Times New Roman"/>
                  <a:ea typeface="Times New Roman"/>
                  <a:cs typeface="Times New Roman"/>
                  <a:sym typeface="Times New Roman"/>
                </a:defRPr>
              </a:pPr>
              <a:endParaRPr/>
            </a:p>
          </p:txBody>
        </p:sp>
      </p:grpSp>
      <p:sp>
        <p:nvSpPr>
          <p:cNvPr id="420" name="Shape 420"/>
          <p:cNvSpPr/>
          <p:nvPr/>
        </p:nvSpPr>
        <p:spPr>
          <a:xfrm>
            <a:off x="6190456" y="4481497"/>
            <a:ext cx="1693481" cy="349131"/>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r>
              <a:t>sPHENIX versions</a:t>
            </a:r>
          </a:p>
        </p:txBody>
      </p:sp>
      <p:sp>
        <p:nvSpPr>
          <p:cNvPr id="421" name="Shape 421"/>
          <p:cNvSpPr/>
          <p:nvPr/>
        </p:nvSpPr>
        <p:spPr>
          <a:xfrm>
            <a:off x="7978124" y="4959671"/>
            <a:ext cx="750653" cy="503019"/>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4000">
                <a:solidFill>
                  <a:schemeClr val="accent1">
                    <a:hueOff val="273561"/>
                    <a:satOff val="2937"/>
                    <a:lumOff val="-22233"/>
                  </a:schemeClr>
                </a:solidFill>
                <a:uFillTx/>
                <a:latin typeface="Helvetica"/>
                <a:ea typeface="Helvetica"/>
                <a:cs typeface="Helvetica"/>
                <a:sym typeface="Helvetica"/>
              </a:defRPr>
            </a:pPr>
            <a:r>
              <a:rPr sz="2800" dirty="0"/>
              <a:t>2 ct.</a:t>
            </a:r>
          </a:p>
        </p:txBody>
      </p:sp>
    </p:spTree>
    <p:extLst>
      <p:ext uri="{BB962C8B-B14F-4D97-AF65-F5344CB8AC3E}">
        <p14:creationId xmlns:p14="http://schemas.microsoft.com/office/powerpoint/2010/main" val="189066985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838"/>
            <a:ext cx="8229600" cy="1143000"/>
          </a:xfrm>
        </p:spPr>
        <p:txBody>
          <a:bodyPr/>
          <a:lstStyle/>
          <a:p>
            <a:r>
              <a:rPr lang="en-US" dirty="0" smtClean="0"/>
              <a:t>Cost Breakdown - Readout </a:t>
            </a:r>
            <a:endParaRPr lang="en-US" dirty="0"/>
          </a:p>
        </p:txBody>
      </p:sp>
      <p:sp>
        <p:nvSpPr>
          <p:cNvPr id="4" name="Date Placeholder 3"/>
          <p:cNvSpPr>
            <a:spLocks noGrp="1"/>
          </p:cNvSpPr>
          <p:nvPr>
            <p:ph type="dt" sz="half" idx="10"/>
          </p:nvPr>
        </p:nvSpPr>
        <p:spPr/>
        <p:txBody>
          <a:bodyPr/>
          <a:lstStyle/>
          <a:p>
            <a:fld id="{2A8C0A41-342C-4240-960B-67D3525B1EC4}" type="datetime1">
              <a:rPr lang="en-US" smtClean="0"/>
              <a:t>8/30/16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41</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653726288"/>
              </p:ext>
            </p:extLst>
          </p:nvPr>
        </p:nvGraphicFramePr>
        <p:xfrm>
          <a:off x="781048" y="1676400"/>
          <a:ext cx="7600952" cy="2494280"/>
        </p:xfrm>
        <a:graphic>
          <a:graphicData uri="http://schemas.openxmlformats.org/drawingml/2006/table">
            <a:tbl>
              <a:tblPr firstRow="1" bandRow="1">
                <a:tableStyleId>{5C22544A-7EE6-4342-B048-85BDC9FD1C3A}</a:tableStyleId>
              </a:tblPr>
              <a:tblGrid>
                <a:gridCol w="1900238"/>
                <a:gridCol w="1900238"/>
                <a:gridCol w="1900238"/>
                <a:gridCol w="1900238"/>
              </a:tblGrid>
              <a:tr h="370840">
                <a:tc>
                  <a:txBody>
                    <a:bodyPr/>
                    <a:lstStyle/>
                    <a:p>
                      <a:r>
                        <a:rPr lang="en-US" dirty="0" smtClean="0"/>
                        <a:t>Activity</a:t>
                      </a:r>
                      <a:endParaRPr lang="en-US" dirty="0"/>
                    </a:p>
                  </a:txBody>
                  <a:tcPr/>
                </a:tc>
                <a:tc>
                  <a:txBody>
                    <a:bodyPr/>
                    <a:lstStyle/>
                    <a:p>
                      <a:r>
                        <a:rPr lang="en-US" dirty="0" smtClean="0"/>
                        <a:t>M&amp;S ($K)</a:t>
                      </a:r>
                      <a:endParaRPr lang="en-US" dirty="0"/>
                    </a:p>
                  </a:txBody>
                  <a:tcPr/>
                </a:tc>
                <a:tc>
                  <a:txBody>
                    <a:bodyPr/>
                    <a:lstStyle/>
                    <a:p>
                      <a:r>
                        <a:rPr lang="en-US" dirty="0" smtClean="0"/>
                        <a:t>Manpower ($K)</a:t>
                      </a:r>
                      <a:endParaRPr lang="en-US" dirty="0"/>
                    </a:p>
                  </a:txBody>
                  <a:tcPr/>
                </a:tc>
                <a:tc>
                  <a:txBody>
                    <a:bodyPr/>
                    <a:lstStyle/>
                    <a:p>
                      <a:r>
                        <a:rPr lang="en-US" dirty="0" smtClean="0"/>
                        <a:t>Total ($K)</a:t>
                      </a:r>
                      <a:endParaRPr lang="en-US" dirty="0"/>
                    </a:p>
                  </a:txBody>
                  <a:tcPr/>
                </a:tc>
              </a:tr>
              <a:tr h="370840">
                <a:tc>
                  <a:txBody>
                    <a:bodyPr/>
                    <a:lstStyle/>
                    <a:p>
                      <a:r>
                        <a:rPr lang="en-US" dirty="0" smtClean="0"/>
                        <a:t>68 staves</a:t>
                      </a:r>
                      <a:endParaRPr lang="en-US" dirty="0"/>
                    </a:p>
                  </a:txBody>
                  <a:tcPr/>
                </a:tc>
                <a:tc>
                  <a:txBody>
                    <a:bodyPr/>
                    <a:lstStyle/>
                    <a:p>
                      <a:r>
                        <a:rPr lang="en-US" dirty="0" smtClean="0"/>
                        <a:t>920</a:t>
                      </a:r>
                      <a:endParaRPr lang="en-US" dirty="0"/>
                    </a:p>
                  </a:txBody>
                  <a:tcPr/>
                </a:tc>
                <a:tc>
                  <a:txBody>
                    <a:bodyPr/>
                    <a:lstStyle/>
                    <a:p>
                      <a:r>
                        <a:rPr lang="en-US" dirty="0" smtClean="0"/>
                        <a:t>145</a:t>
                      </a:r>
                      <a:endParaRPr lang="en-US" dirty="0"/>
                    </a:p>
                  </a:txBody>
                  <a:tcPr/>
                </a:tc>
                <a:tc>
                  <a:txBody>
                    <a:bodyPr/>
                    <a:lstStyle/>
                    <a:p>
                      <a:r>
                        <a:rPr lang="en-US" dirty="0" smtClean="0"/>
                        <a:t>1065</a:t>
                      </a:r>
                      <a:endParaRPr lang="en-US" dirty="0"/>
                    </a:p>
                  </a:txBody>
                  <a:tcPr/>
                </a:tc>
              </a:tr>
              <a:tr h="370840">
                <a:tc>
                  <a:txBody>
                    <a:bodyPr/>
                    <a:lstStyle/>
                    <a:p>
                      <a:r>
                        <a:rPr lang="en-US" dirty="0" smtClean="0"/>
                        <a:t>68 FEMs</a:t>
                      </a:r>
                      <a:endParaRPr lang="en-US" dirty="0"/>
                    </a:p>
                  </a:txBody>
                  <a:tcPr/>
                </a:tc>
                <a:tc>
                  <a:txBody>
                    <a:bodyPr/>
                    <a:lstStyle/>
                    <a:p>
                      <a:r>
                        <a:rPr lang="en-US" dirty="0" smtClean="0"/>
                        <a:t>322</a:t>
                      </a:r>
                      <a:endParaRPr lang="en-US" dirty="0"/>
                    </a:p>
                  </a:txBody>
                  <a:tcPr/>
                </a:tc>
                <a:tc>
                  <a:txBody>
                    <a:bodyPr/>
                    <a:lstStyle/>
                    <a:p>
                      <a:r>
                        <a:rPr lang="en-US" dirty="0" smtClean="0"/>
                        <a:t>32</a:t>
                      </a:r>
                      <a:endParaRPr lang="en-US" dirty="0"/>
                    </a:p>
                  </a:txBody>
                  <a:tcPr/>
                </a:tc>
                <a:tc>
                  <a:txBody>
                    <a:bodyPr/>
                    <a:lstStyle/>
                    <a:p>
                      <a:r>
                        <a:rPr lang="en-US" dirty="0" smtClean="0"/>
                        <a:t>354</a:t>
                      </a:r>
                      <a:endParaRPr lang="en-US" dirty="0"/>
                    </a:p>
                  </a:txBody>
                  <a:tcPr/>
                </a:tc>
              </a:tr>
              <a:tr h="370840">
                <a:tc>
                  <a:txBody>
                    <a:bodyPr/>
                    <a:lstStyle/>
                    <a:p>
                      <a:r>
                        <a:rPr lang="en-US" dirty="0" smtClean="0"/>
                        <a:t>34 CRUs</a:t>
                      </a:r>
                      <a:endParaRPr lang="en-US" dirty="0"/>
                    </a:p>
                  </a:txBody>
                  <a:tcPr/>
                </a:tc>
                <a:tc>
                  <a:txBody>
                    <a:bodyPr/>
                    <a:lstStyle/>
                    <a:p>
                      <a:r>
                        <a:rPr lang="en-US" dirty="0" smtClean="0"/>
                        <a:t>182</a:t>
                      </a:r>
                      <a:endParaRPr lang="en-US" dirty="0"/>
                    </a:p>
                  </a:txBody>
                  <a:tcPr/>
                </a:tc>
                <a:tc>
                  <a:txBody>
                    <a:bodyPr/>
                    <a:lstStyle/>
                    <a:p>
                      <a:r>
                        <a:rPr lang="en-US" dirty="0" smtClean="0"/>
                        <a:t>2</a:t>
                      </a:r>
                      <a:endParaRPr lang="en-US" dirty="0"/>
                    </a:p>
                  </a:txBody>
                  <a:tcPr/>
                </a:tc>
                <a:tc>
                  <a:txBody>
                    <a:bodyPr/>
                    <a:lstStyle/>
                    <a:p>
                      <a:r>
                        <a:rPr lang="en-US" dirty="0" smtClean="0"/>
                        <a:t>184</a:t>
                      </a:r>
                      <a:endParaRPr lang="en-US" dirty="0"/>
                    </a:p>
                  </a:txBody>
                  <a:tcPr/>
                </a:tc>
              </a:tr>
              <a:tr h="370840">
                <a:tc>
                  <a:txBody>
                    <a:bodyPr/>
                    <a:lstStyle/>
                    <a:p>
                      <a:r>
                        <a:rPr lang="en-US" dirty="0" smtClean="0"/>
                        <a:t>LVPS, Cables</a:t>
                      </a:r>
                      <a:endParaRPr lang="en-US" dirty="0"/>
                    </a:p>
                  </a:txBody>
                  <a:tcPr/>
                </a:tc>
                <a:tc>
                  <a:txBody>
                    <a:bodyPr/>
                    <a:lstStyle/>
                    <a:p>
                      <a:r>
                        <a:rPr lang="en-US" dirty="0" smtClean="0"/>
                        <a:t>60</a:t>
                      </a:r>
                      <a:endParaRPr lang="en-US" dirty="0"/>
                    </a:p>
                  </a:txBody>
                  <a:tcPr/>
                </a:tc>
                <a:tc>
                  <a:txBody>
                    <a:bodyPr/>
                    <a:lstStyle/>
                    <a:p>
                      <a:r>
                        <a:rPr lang="en-US" dirty="0" smtClean="0"/>
                        <a:t>2</a:t>
                      </a:r>
                      <a:endParaRPr lang="en-US" dirty="0"/>
                    </a:p>
                  </a:txBody>
                  <a:tcPr/>
                </a:tc>
                <a:tc>
                  <a:txBody>
                    <a:bodyPr/>
                    <a:lstStyle/>
                    <a:p>
                      <a:r>
                        <a:rPr lang="en-US" dirty="0" smtClean="0"/>
                        <a:t>62</a:t>
                      </a:r>
                      <a:endParaRPr lang="en-US" dirty="0"/>
                    </a:p>
                  </a:txBody>
                  <a:tcPr/>
                </a:tc>
              </a:tr>
              <a:tr h="370840">
                <a:tc>
                  <a:txBody>
                    <a:bodyPr/>
                    <a:lstStyle/>
                    <a:p>
                      <a:r>
                        <a:rPr lang="en-US" dirty="0" err="1" smtClean="0"/>
                        <a:t>SamTec</a:t>
                      </a:r>
                      <a:r>
                        <a:rPr lang="en-US" baseline="0" dirty="0" smtClean="0"/>
                        <a:t> </a:t>
                      </a:r>
                      <a:r>
                        <a:rPr lang="en-US" baseline="0" dirty="0" err="1" smtClean="0"/>
                        <a:t>cabels</a:t>
                      </a:r>
                      <a:r>
                        <a:rPr lang="en-US" baseline="0" dirty="0" smtClean="0"/>
                        <a:t>, Fibers</a:t>
                      </a:r>
                      <a:endParaRPr lang="en-US" dirty="0"/>
                    </a:p>
                  </a:txBody>
                  <a:tcPr/>
                </a:tc>
                <a:tc>
                  <a:txBody>
                    <a:bodyPr/>
                    <a:lstStyle/>
                    <a:p>
                      <a:r>
                        <a:rPr lang="en-US" dirty="0" smtClean="0"/>
                        <a:t>70</a:t>
                      </a:r>
                      <a:endParaRPr lang="en-US" dirty="0"/>
                    </a:p>
                  </a:txBody>
                  <a:tcPr/>
                </a:tc>
                <a:tc>
                  <a:txBody>
                    <a:bodyPr/>
                    <a:lstStyle/>
                    <a:p>
                      <a:r>
                        <a:rPr lang="en-US" dirty="0" smtClean="0"/>
                        <a:t>4</a:t>
                      </a:r>
                      <a:endParaRPr lang="en-US" dirty="0"/>
                    </a:p>
                  </a:txBody>
                  <a:tcPr/>
                </a:tc>
                <a:tc>
                  <a:txBody>
                    <a:bodyPr/>
                    <a:lstStyle/>
                    <a:p>
                      <a:r>
                        <a:rPr lang="en-US" dirty="0" smtClean="0"/>
                        <a:t>74</a:t>
                      </a:r>
                      <a:endParaRPr lang="en-US" dirty="0"/>
                    </a:p>
                  </a:txBody>
                  <a:tcPr/>
                </a:tc>
              </a:tr>
            </a:tbl>
          </a:graphicData>
        </a:graphic>
      </p:graphicFrame>
      <p:sp>
        <p:nvSpPr>
          <p:cNvPr id="3" name="TextBox 2"/>
          <p:cNvSpPr txBox="1"/>
          <p:nvPr/>
        </p:nvSpPr>
        <p:spPr>
          <a:xfrm>
            <a:off x="863600" y="4692650"/>
            <a:ext cx="1962121" cy="646331"/>
          </a:xfrm>
          <a:prstGeom prst="rect">
            <a:avLst/>
          </a:prstGeom>
          <a:noFill/>
        </p:spPr>
        <p:txBody>
          <a:bodyPr wrap="none" rtlCol="0">
            <a:spAutoFit/>
          </a:bodyPr>
          <a:lstStyle/>
          <a:p>
            <a:r>
              <a:rPr lang="en-US" dirty="0" smtClean="0"/>
              <a:t>DCM-II:  ?   $$ TBD</a:t>
            </a:r>
          </a:p>
          <a:p>
            <a:r>
              <a:rPr lang="en-US" dirty="0" smtClean="0"/>
              <a:t>Test bench : $100K</a:t>
            </a:r>
            <a:endParaRPr lang="en-US" dirty="0"/>
          </a:p>
        </p:txBody>
      </p:sp>
    </p:spTree>
    <p:extLst>
      <p:ext uri="{BB962C8B-B14F-4D97-AF65-F5344CB8AC3E}">
        <p14:creationId xmlns:p14="http://schemas.microsoft.com/office/powerpoint/2010/main" val="184125733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05"/>
            <a:ext cx="8178800" cy="1143000"/>
          </a:xfrm>
        </p:spPr>
        <p:txBody>
          <a:bodyPr>
            <a:normAutofit/>
          </a:bodyPr>
          <a:lstStyle/>
          <a:p>
            <a:r>
              <a:rPr lang="en-US" sz="3200" dirty="0" smtClean="0"/>
              <a:t>ALICE Stave and Global Support Structure</a:t>
            </a:r>
            <a:br>
              <a:rPr lang="en-US" sz="3200" dirty="0" smtClean="0"/>
            </a:br>
            <a:r>
              <a:rPr lang="en-US" sz="3200" dirty="0" smtClean="0"/>
              <a:t>Cost and Schedule Basis</a:t>
            </a:r>
            <a:endParaRPr lang="en-US" sz="3200" dirty="0"/>
          </a:p>
        </p:txBody>
      </p:sp>
      <p:sp>
        <p:nvSpPr>
          <p:cNvPr id="4" name="Date Placeholder 3"/>
          <p:cNvSpPr>
            <a:spLocks noGrp="1"/>
          </p:cNvSpPr>
          <p:nvPr>
            <p:ph type="dt" sz="half" idx="10"/>
          </p:nvPr>
        </p:nvSpPr>
        <p:spPr/>
        <p:txBody>
          <a:bodyPr/>
          <a:lstStyle/>
          <a:p>
            <a:fld id="{6ED8B0F5-F8EC-F647-BAD6-1D080CE8AA4D}" type="datetime1">
              <a:rPr lang="en-US" smtClean="0"/>
              <a:t>8/30/16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9F0D56CA-81F4-B847-920B-889BA54EDC44}" type="slidenum">
              <a:rPr lang="en-US" smtClean="0"/>
              <a:t>42</a:t>
            </a:fld>
            <a:endParaRPr lang="en-US"/>
          </a:p>
        </p:txBody>
      </p:sp>
      <p:pic>
        <p:nvPicPr>
          <p:cNvPr id="29" name="Content Placeholder 28" descr="alice_its_tdr.jpg"/>
          <p:cNvPicPr>
            <a:picLocks noGrp="1" noChangeAspect="1"/>
          </p:cNvPicPr>
          <p:nvPr>
            <p:ph idx="1"/>
          </p:nvPr>
        </p:nvPicPr>
        <p:blipFill rotWithShape="1">
          <a:blip r:embed="rId2">
            <a:extLst>
              <a:ext uri="{28A0092B-C50C-407E-A947-70E740481C1C}">
                <a14:useLocalDpi xmlns:a14="http://schemas.microsoft.com/office/drawing/2010/main" val="0"/>
              </a:ext>
            </a:extLst>
          </a:blip>
          <a:srcRect l="31782" t="1257" r="5796" b="1257"/>
          <a:stretch/>
        </p:blipFill>
        <p:spPr>
          <a:xfrm>
            <a:off x="927100" y="2516328"/>
            <a:ext cx="2880360" cy="2537755"/>
          </a:xfrm>
        </p:spPr>
      </p:pic>
      <p:sp>
        <p:nvSpPr>
          <p:cNvPr id="30" name="Rectangle 29"/>
          <p:cNvSpPr/>
          <p:nvPr/>
        </p:nvSpPr>
        <p:spPr>
          <a:xfrm>
            <a:off x="615621" y="5637121"/>
            <a:ext cx="4397470" cy="369332"/>
          </a:xfrm>
          <a:prstGeom prst="rect">
            <a:avLst/>
          </a:prstGeom>
        </p:spPr>
        <p:txBody>
          <a:bodyPr wrap="none">
            <a:spAutoFit/>
          </a:bodyPr>
          <a:lstStyle/>
          <a:p>
            <a:r>
              <a:rPr lang="pt-BR" dirty="0"/>
              <a:t>J. </a:t>
            </a:r>
            <a:r>
              <a:rPr lang="pt-BR" dirty="0" err="1"/>
              <a:t>Phys</a:t>
            </a:r>
            <a:r>
              <a:rPr lang="pt-BR" dirty="0"/>
              <a:t>. </a:t>
            </a:r>
            <a:r>
              <a:rPr lang="pt-BR" dirty="0" err="1"/>
              <a:t>G</a:t>
            </a:r>
            <a:r>
              <a:rPr lang="pt-BR" dirty="0"/>
              <a:t>: Nucl. Part. </a:t>
            </a:r>
            <a:r>
              <a:rPr lang="pt-BR" dirty="0" err="1"/>
              <a:t>Phys</a:t>
            </a:r>
            <a:r>
              <a:rPr lang="pt-BR" dirty="0"/>
              <a:t>. </a:t>
            </a:r>
            <a:r>
              <a:rPr lang="pt-BR" b="1" dirty="0"/>
              <a:t>41 </a:t>
            </a:r>
            <a:r>
              <a:rPr lang="pt-BR" dirty="0"/>
              <a:t>(2014) 087002</a:t>
            </a:r>
            <a:endParaRPr lang="en-US" dirty="0"/>
          </a:p>
        </p:txBody>
      </p:sp>
      <p:pic>
        <p:nvPicPr>
          <p:cNvPr id="32" name="Picture 31"/>
          <p:cNvPicPr>
            <a:picLocks noChangeAspect="1"/>
          </p:cNvPicPr>
          <p:nvPr/>
        </p:nvPicPr>
        <p:blipFill>
          <a:blip r:embed="rId3"/>
          <a:stretch>
            <a:fillRect/>
          </a:stretch>
        </p:blipFill>
        <p:spPr>
          <a:xfrm>
            <a:off x="4000500" y="1945626"/>
            <a:ext cx="5105400" cy="3708400"/>
          </a:xfrm>
          <a:prstGeom prst="rect">
            <a:avLst/>
          </a:prstGeom>
        </p:spPr>
      </p:pic>
      <p:sp>
        <p:nvSpPr>
          <p:cNvPr id="33" name="TextBox 32"/>
          <p:cNvSpPr txBox="1"/>
          <p:nvPr/>
        </p:nvSpPr>
        <p:spPr>
          <a:xfrm>
            <a:off x="1700946" y="5193822"/>
            <a:ext cx="2426682" cy="369332"/>
          </a:xfrm>
          <a:prstGeom prst="rect">
            <a:avLst/>
          </a:prstGeom>
          <a:noFill/>
        </p:spPr>
        <p:txBody>
          <a:bodyPr wrap="square" rtlCol="0">
            <a:spAutoFit/>
          </a:bodyPr>
          <a:lstStyle/>
          <a:p>
            <a:r>
              <a:rPr lang="en-US" dirty="0" smtClean="0"/>
              <a:t>ALICE Stave</a:t>
            </a:r>
            <a:endParaRPr lang="en-US" dirty="0"/>
          </a:p>
        </p:txBody>
      </p:sp>
      <p:grpSp>
        <p:nvGrpSpPr>
          <p:cNvPr id="10" name="Group 9"/>
          <p:cNvGrpSpPr/>
          <p:nvPr/>
        </p:nvGrpSpPr>
        <p:grpSpPr>
          <a:xfrm>
            <a:off x="457200" y="1054122"/>
            <a:ext cx="2326482" cy="1384277"/>
            <a:chOff x="4343400" y="990600"/>
            <a:chExt cx="3818732" cy="2590800"/>
          </a:xfrm>
        </p:grpSpPr>
        <p:pic>
          <p:nvPicPr>
            <p:cNvPr id="11" name="Picture 10"/>
            <p:cNvPicPr>
              <a:picLocks noChangeAspect="1"/>
            </p:cNvPicPr>
            <p:nvPr/>
          </p:nvPicPr>
          <p:blipFill>
            <a:blip r:embed="rId4"/>
            <a:stretch>
              <a:fillRect/>
            </a:stretch>
          </p:blipFill>
          <p:spPr>
            <a:xfrm>
              <a:off x="4343400" y="990600"/>
              <a:ext cx="3818732" cy="2590800"/>
            </a:xfrm>
            <a:prstGeom prst="rect">
              <a:avLst/>
            </a:prstGeom>
            <a:ln w="19050">
              <a:solidFill>
                <a:schemeClr val="accent1">
                  <a:shade val="50000"/>
                </a:schemeClr>
              </a:solidFill>
            </a:ln>
          </p:spPr>
        </p:pic>
        <p:sp>
          <p:nvSpPr>
            <p:cNvPr id="12" name="Rectangle 11"/>
            <p:cNvSpPr/>
            <p:nvPr/>
          </p:nvSpPr>
          <p:spPr>
            <a:xfrm>
              <a:off x="5791200" y="3436299"/>
              <a:ext cx="1143000" cy="1451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924800" y="3360099"/>
              <a:ext cx="228600" cy="2213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2237168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44450"/>
            <a:ext cx="6096000" cy="831850"/>
          </a:xfrm>
        </p:spPr>
        <p:txBody>
          <a:bodyPr/>
          <a:lstStyle/>
          <a:p>
            <a:r>
              <a:rPr lang="en-US" dirty="0" smtClean="0"/>
              <a:t>PHENIX Beam Pipe</a:t>
            </a:r>
            <a:endParaRPr lang="en-US" dirty="0"/>
          </a:p>
        </p:txBody>
      </p:sp>
      <p:sp>
        <p:nvSpPr>
          <p:cNvPr id="3" name="Slide Number Placeholder 2"/>
          <p:cNvSpPr>
            <a:spLocks noGrp="1"/>
          </p:cNvSpPr>
          <p:nvPr>
            <p:ph type="sldNum" sz="quarter" idx="12"/>
          </p:nvPr>
        </p:nvSpPr>
        <p:spPr/>
        <p:txBody>
          <a:bodyPr/>
          <a:lstStyle/>
          <a:p>
            <a:fld id="{86CB4B4D-7CA3-9044-876B-883B54F8677D}" type="slidenum">
              <a:rPr lang="uk-UA" smtClean="0"/>
              <a:t>43</a:t>
            </a:fld>
            <a:endParaRPr lang="uk-UA"/>
          </a:p>
        </p:txBody>
      </p:sp>
      <p:pic>
        <p:nvPicPr>
          <p:cNvPr id="4" name="Picture 3" descr="22906rB_PHENIX_(v2)_Beam_Pipe_Asm_CA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171" y="876300"/>
            <a:ext cx="8741229" cy="5615940"/>
          </a:xfrm>
          <a:prstGeom prst="rect">
            <a:avLst/>
          </a:prstGeom>
        </p:spPr>
      </p:pic>
      <p:sp>
        <p:nvSpPr>
          <p:cNvPr id="6" name="TextBox 5"/>
          <p:cNvSpPr txBox="1"/>
          <p:nvPr/>
        </p:nvSpPr>
        <p:spPr>
          <a:xfrm>
            <a:off x="6945354" y="45303"/>
            <a:ext cx="2066456" cy="830997"/>
          </a:xfrm>
          <a:prstGeom prst="rect">
            <a:avLst/>
          </a:prstGeom>
          <a:noFill/>
        </p:spPr>
        <p:txBody>
          <a:bodyPr wrap="none" rtlCol="0">
            <a:spAutoFit/>
          </a:bodyPr>
          <a:lstStyle/>
          <a:p>
            <a:r>
              <a:rPr lang="en-US" sz="1600" dirty="0" smtClean="0"/>
              <a:t>R</a:t>
            </a:r>
            <a:r>
              <a:rPr lang="en-US" sz="1600" baseline="-25000" dirty="0" smtClean="0"/>
              <a:t>PHENIX(max)</a:t>
            </a:r>
            <a:r>
              <a:rPr lang="en-US" sz="1600" dirty="0" smtClean="0"/>
              <a:t> = 20.78 mm</a:t>
            </a:r>
          </a:p>
          <a:p>
            <a:r>
              <a:rPr lang="en-US" sz="1600" dirty="0" err="1" smtClean="0"/>
              <a:t>R</a:t>
            </a:r>
            <a:r>
              <a:rPr lang="en-US" sz="1600" baseline="-25000" dirty="0" err="1" smtClean="0"/>
              <a:t>ALICE_Frame</a:t>
            </a:r>
            <a:r>
              <a:rPr lang="en-US" sz="1600" baseline="-25000" dirty="0" smtClean="0"/>
              <a:t>(min)</a:t>
            </a:r>
            <a:r>
              <a:rPr lang="en-US" sz="1600" dirty="0" smtClean="0"/>
              <a:t> = 22.00</a:t>
            </a:r>
          </a:p>
          <a:p>
            <a:r>
              <a:rPr lang="en-US" sz="1600" dirty="0" smtClean="0"/>
              <a:t>R</a:t>
            </a:r>
            <a:r>
              <a:rPr lang="en-US" sz="1600" baseline="-25000" dirty="0" smtClean="0"/>
              <a:t>ALICE_MAPS(</a:t>
            </a:r>
            <a:r>
              <a:rPr lang="en-US" sz="1600" baseline="-25000" dirty="0"/>
              <a:t>min)</a:t>
            </a:r>
            <a:r>
              <a:rPr lang="en-US" sz="1600" dirty="0"/>
              <a:t> = </a:t>
            </a:r>
            <a:r>
              <a:rPr lang="en-US" sz="1600" dirty="0" smtClean="0"/>
              <a:t>22.40</a:t>
            </a:r>
            <a:endParaRPr lang="en-US" sz="1600" dirty="0"/>
          </a:p>
        </p:txBody>
      </p:sp>
      <p:sp>
        <p:nvSpPr>
          <p:cNvPr id="2" name="Date Placeholder 1"/>
          <p:cNvSpPr>
            <a:spLocks noGrp="1"/>
          </p:cNvSpPr>
          <p:nvPr>
            <p:ph type="dt" sz="half" idx="10"/>
          </p:nvPr>
        </p:nvSpPr>
        <p:spPr/>
        <p:txBody>
          <a:bodyPr/>
          <a:lstStyle/>
          <a:p>
            <a:fld id="{5F2F8A56-6A3F-8148-8A5A-9C833CF6E7CC}" type="datetime1">
              <a:rPr lang="en-US" smtClean="0"/>
              <a:t>8/30/16</a:t>
            </a:fld>
            <a:endParaRPr lang="en-US"/>
          </a:p>
        </p:txBody>
      </p:sp>
      <p:sp>
        <p:nvSpPr>
          <p:cNvPr id="7" name="Footer Placeholder 6"/>
          <p:cNvSpPr>
            <a:spLocks noGrp="1"/>
          </p:cNvSpPr>
          <p:nvPr>
            <p:ph type="ftr" sz="quarter" idx="11"/>
          </p:nvPr>
        </p:nvSpPr>
        <p:spPr/>
        <p:txBody>
          <a:bodyPr/>
          <a:lstStyle/>
          <a:p>
            <a:r>
              <a:rPr lang="en-US" smtClean="0"/>
              <a:t>sPHENIX Tracking Review - MAPS</a:t>
            </a:r>
            <a:endParaRPr lang="en-US"/>
          </a:p>
        </p:txBody>
      </p:sp>
    </p:spTree>
    <p:extLst>
      <p:ext uri="{BB962C8B-B14F-4D97-AF65-F5344CB8AC3E}">
        <p14:creationId xmlns:p14="http://schemas.microsoft.com/office/powerpoint/2010/main" val="2106135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221"/>
            <a:ext cx="8229600" cy="794279"/>
          </a:xfrm>
        </p:spPr>
        <p:txBody>
          <a:bodyPr/>
          <a:lstStyle/>
          <a:p>
            <a:r>
              <a:rPr lang="en-US" dirty="0" smtClean="0"/>
              <a:t>Mechanical Integration</a:t>
            </a:r>
            <a:endParaRPr lang="en-US" dirty="0"/>
          </a:p>
        </p:txBody>
      </p:sp>
      <p:sp>
        <p:nvSpPr>
          <p:cNvPr id="3" name="Content Placeholder 2"/>
          <p:cNvSpPr>
            <a:spLocks noGrp="1"/>
          </p:cNvSpPr>
          <p:nvPr>
            <p:ph sz="half" idx="1"/>
          </p:nvPr>
        </p:nvSpPr>
        <p:spPr>
          <a:xfrm>
            <a:off x="194733" y="1498600"/>
            <a:ext cx="4038600" cy="4525963"/>
          </a:xfrm>
        </p:spPr>
        <p:txBody>
          <a:bodyPr>
            <a:normAutofit fontScale="77500" lnSpcReduction="20000"/>
          </a:bodyPr>
          <a:lstStyle/>
          <a:p>
            <a:r>
              <a:rPr lang="en-US" dirty="0" smtClean="0"/>
              <a:t>ALICE ITS can fit </a:t>
            </a:r>
            <a:r>
              <a:rPr lang="en-US" dirty="0" err="1" smtClean="0"/>
              <a:t>sPHENIX</a:t>
            </a:r>
            <a:r>
              <a:rPr lang="en-US" dirty="0" smtClean="0"/>
              <a:t> </a:t>
            </a:r>
          </a:p>
          <a:p>
            <a:pPr lvl="1"/>
            <a:r>
              <a:rPr lang="en-US" dirty="0" smtClean="0"/>
              <a:t>PHENIX beam pine:   </a:t>
            </a:r>
          </a:p>
          <a:p>
            <a:pPr lvl="2"/>
            <a:r>
              <a:rPr lang="en-US" dirty="0" err="1" smtClean="0"/>
              <a:t>R_out</a:t>
            </a:r>
            <a:r>
              <a:rPr lang="en-US" dirty="0" smtClean="0"/>
              <a:t> =20.78mm, |Z|&lt;=40cm</a:t>
            </a:r>
          </a:p>
          <a:p>
            <a:pPr lvl="2"/>
            <a:r>
              <a:rPr lang="en-US" dirty="0" err="1" smtClean="0"/>
              <a:t>R_ALICE_frame_min</a:t>
            </a:r>
            <a:r>
              <a:rPr lang="en-US" dirty="0" smtClean="0"/>
              <a:t>= 22.00 mm</a:t>
            </a:r>
          </a:p>
          <a:p>
            <a:pPr lvl="2"/>
            <a:endParaRPr lang="en-US" dirty="0" smtClean="0"/>
          </a:p>
          <a:p>
            <a:pPr lvl="2"/>
            <a:r>
              <a:rPr lang="en-US" dirty="0" err="1" smtClean="0"/>
              <a:t>R_MAPS_stave_min</a:t>
            </a:r>
            <a:r>
              <a:rPr lang="en-US" dirty="0" smtClean="0"/>
              <a:t> = 22.40 mm </a:t>
            </a:r>
          </a:p>
          <a:p>
            <a:pPr lvl="2"/>
            <a:r>
              <a:rPr lang="en-US" dirty="0" err="1" smtClean="0"/>
              <a:t>Gap_Beam_pipe_ITS</a:t>
            </a:r>
            <a:r>
              <a:rPr lang="en-US" dirty="0" smtClean="0"/>
              <a:t> = 1.63mm</a:t>
            </a:r>
          </a:p>
          <a:p>
            <a:pPr lvl="2"/>
            <a:endParaRPr lang="en-US" dirty="0" smtClean="0"/>
          </a:p>
          <a:p>
            <a:pPr lvl="1"/>
            <a:r>
              <a:rPr lang="en-US" dirty="0" err="1" smtClean="0"/>
              <a:t>sPHENIX</a:t>
            </a:r>
            <a:r>
              <a:rPr lang="en-US" dirty="0" smtClean="0"/>
              <a:t> TPC</a:t>
            </a:r>
          </a:p>
          <a:p>
            <a:pPr lvl="2"/>
            <a:r>
              <a:rPr lang="en-US" dirty="0" err="1" smtClean="0"/>
              <a:t>R_in</a:t>
            </a:r>
            <a:r>
              <a:rPr lang="en-US" dirty="0" smtClean="0"/>
              <a:t> = 20cm</a:t>
            </a:r>
          </a:p>
          <a:p>
            <a:pPr lvl="2"/>
            <a:r>
              <a:rPr lang="en-US" dirty="0" err="1"/>
              <a:t>R_ALICE_frame_max</a:t>
            </a:r>
            <a:r>
              <a:rPr lang="en-US" dirty="0"/>
              <a:t>=</a:t>
            </a:r>
            <a:r>
              <a:rPr lang="en-US" dirty="0" smtClean="0"/>
              <a:t>140mm</a:t>
            </a:r>
          </a:p>
          <a:p>
            <a:pPr lvl="2"/>
            <a:endParaRPr lang="en-US" dirty="0"/>
          </a:p>
          <a:p>
            <a:r>
              <a:rPr lang="en-US" dirty="0"/>
              <a:t>Potential modification</a:t>
            </a:r>
          </a:p>
          <a:p>
            <a:pPr lvl="1"/>
            <a:r>
              <a:rPr lang="en-US" dirty="0"/>
              <a:t>Extend s</a:t>
            </a:r>
            <a:r>
              <a:rPr lang="en-US" dirty="0" smtClean="0"/>
              <a:t>ervice structure </a:t>
            </a:r>
            <a:r>
              <a:rPr lang="en-US" dirty="0"/>
              <a:t>for </a:t>
            </a:r>
            <a:r>
              <a:rPr lang="en-US" dirty="0" smtClean="0"/>
              <a:t>cables/cooling lines</a:t>
            </a:r>
          </a:p>
        </p:txBody>
      </p:sp>
      <p:sp>
        <p:nvSpPr>
          <p:cNvPr id="4" name="Date Placeholder 3"/>
          <p:cNvSpPr>
            <a:spLocks noGrp="1"/>
          </p:cNvSpPr>
          <p:nvPr>
            <p:ph type="dt" sz="half" idx="10"/>
          </p:nvPr>
        </p:nvSpPr>
        <p:spPr/>
        <p:txBody>
          <a:bodyPr/>
          <a:lstStyle/>
          <a:p>
            <a:fld id="{00DC88B0-7C52-0344-98D6-5F5C108E2D2E}" type="datetime1">
              <a:rPr lang="en-US" smtClean="0"/>
              <a:t>8/30/16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44</a:t>
            </a:fld>
            <a:endParaRPr lang="en-US"/>
          </a:p>
        </p:txBody>
      </p:sp>
      <p:pic>
        <p:nvPicPr>
          <p:cNvPr id="7" name="Picture 6"/>
          <p:cNvPicPr>
            <a:picLocks noChangeAspect="1"/>
          </p:cNvPicPr>
          <p:nvPr/>
        </p:nvPicPr>
        <p:blipFill>
          <a:blip r:embed="rId2"/>
          <a:stretch>
            <a:fillRect/>
          </a:stretch>
        </p:blipFill>
        <p:spPr>
          <a:xfrm>
            <a:off x="4392921" y="825500"/>
            <a:ext cx="4525172" cy="2899833"/>
          </a:xfrm>
          <a:prstGeom prst="rect">
            <a:avLst/>
          </a:prstGeom>
        </p:spPr>
      </p:pic>
      <p:pic>
        <p:nvPicPr>
          <p:cNvPr id="13" name="Picture 12"/>
          <p:cNvPicPr>
            <a:picLocks noChangeAspect="1"/>
          </p:cNvPicPr>
          <p:nvPr/>
        </p:nvPicPr>
        <p:blipFill>
          <a:blip r:embed="rId3"/>
          <a:stretch>
            <a:fillRect/>
          </a:stretch>
        </p:blipFill>
        <p:spPr>
          <a:xfrm>
            <a:off x="4751395" y="3573457"/>
            <a:ext cx="3391943" cy="2782893"/>
          </a:xfrm>
          <a:prstGeom prst="rect">
            <a:avLst/>
          </a:prstGeom>
        </p:spPr>
      </p:pic>
    </p:spTree>
    <p:extLst>
      <p:ext uri="{BB962C8B-B14F-4D97-AF65-F5344CB8AC3E}">
        <p14:creationId xmlns:p14="http://schemas.microsoft.com/office/powerpoint/2010/main" val="288389503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 of Mechanics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Early R&amp;D carried out by LANL LDRD</a:t>
            </a:r>
          </a:p>
          <a:p>
            <a:pPr lvl="1"/>
            <a:r>
              <a:rPr lang="en-US" dirty="0" smtClean="0"/>
              <a:t>Conceptual design for CD-1</a:t>
            </a:r>
          </a:p>
          <a:p>
            <a:pPr lvl="1"/>
            <a:r>
              <a:rPr lang="en-US" dirty="0" smtClean="0"/>
              <a:t>Cooling system prototyping for CD-2 </a:t>
            </a:r>
          </a:p>
          <a:p>
            <a:pPr lvl="1"/>
            <a:endParaRPr lang="en-US" dirty="0" smtClean="0"/>
          </a:p>
          <a:p>
            <a:r>
              <a:rPr lang="en-US" dirty="0" smtClean="0"/>
              <a:t>DOE Project</a:t>
            </a:r>
          </a:p>
          <a:p>
            <a:pPr lvl="1"/>
            <a:r>
              <a:rPr lang="en-US" dirty="0" smtClean="0"/>
              <a:t>Carry out final mechanical design and system</a:t>
            </a:r>
          </a:p>
          <a:p>
            <a:pPr lvl="2"/>
            <a:r>
              <a:rPr lang="en-US" dirty="0" smtClean="0"/>
              <a:t>Stave frames and support structure </a:t>
            </a:r>
          </a:p>
          <a:p>
            <a:pPr lvl="2"/>
            <a:r>
              <a:rPr lang="en-US" dirty="0" smtClean="0"/>
              <a:t>Cooling</a:t>
            </a:r>
          </a:p>
          <a:p>
            <a:pPr lvl="2"/>
            <a:r>
              <a:rPr lang="en-US" dirty="0" smtClean="0"/>
              <a:t>Cable layout </a:t>
            </a:r>
          </a:p>
          <a:p>
            <a:pPr lvl="1"/>
            <a:r>
              <a:rPr lang="en-US" dirty="0" smtClean="0"/>
              <a:t>To meet the CD2/3 schedules, early R&amp;D fund needed for integration design work </a:t>
            </a:r>
            <a:endParaRPr lang="en-US" dirty="0"/>
          </a:p>
        </p:txBody>
      </p:sp>
      <p:sp>
        <p:nvSpPr>
          <p:cNvPr id="4" name="Date Placeholder 3"/>
          <p:cNvSpPr>
            <a:spLocks noGrp="1"/>
          </p:cNvSpPr>
          <p:nvPr>
            <p:ph type="dt" sz="half" idx="10"/>
          </p:nvPr>
        </p:nvSpPr>
        <p:spPr/>
        <p:txBody>
          <a:bodyPr/>
          <a:lstStyle/>
          <a:p>
            <a:fld id="{20F7FFB5-48ED-184F-88D7-BCEE1F79341F}" type="datetime1">
              <a:rPr lang="en-US" smtClean="0"/>
              <a:t>8/30/16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45</a:t>
            </a:fld>
            <a:endParaRPr lang="en-US"/>
          </a:p>
        </p:txBody>
      </p:sp>
    </p:spTree>
    <p:extLst>
      <p:ext uri="{BB962C8B-B14F-4D97-AF65-F5344CB8AC3E}">
        <p14:creationId xmlns:p14="http://schemas.microsoft.com/office/powerpoint/2010/main" val="228261426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LANL R&amp;D</a:t>
            </a:r>
            <a:endParaRPr lang="en-US" dirty="0"/>
          </a:p>
        </p:txBody>
      </p:sp>
      <p:sp>
        <p:nvSpPr>
          <p:cNvPr id="3" name="Slide Number Placeholder 2"/>
          <p:cNvSpPr>
            <a:spLocks noGrp="1"/>
          </p:cNvSpPr>
          <p:nvPr>
            <p:ph type="sldNum" sz="quarter" idx="2"/>
          </p:nvPr>
        </p:nvSpPr>
        <p:spPr/>
        <p:txBody>
          <a:bodyPr/>
          <a:lstStyle/>
          <a:p>
            <a:fld id="{86CB4B4D-7CA3-9044-876B-883B54F8677D}" type="slidenum">
              <a:rPr lang="uk-UA" smtClean="0"/>
              <a:t>46</a:t>
            </a:fld>
            <a:endParaRPr lang="uk-UA"/>
          </a:p>
        </p:txBody>
      </p:sp>
      <p:pic>
        <p:nvPicPr>
          <p:cNvPr id="4" name="Picture 3" descr="MAPS_Inner_Barrel_Master-2016_08_26a_LAN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4950"/>
            <a:ext cx="9144000" cy="5715000"/>
          </a:xfrm>
          <a:prstGeom prst="rect">
            <a:avLst/>
          </a:prstGeom>
        </p:spPr>
      </p:pic>
      <p:sp>
        <p:nvSpPr>
          <p:cNvPr id="5" name="Oval 4"/>
          <p:cNvSpPr/>
          <p:nvPr/>
        </p:nvSpPr>
        <p:spPr>
          <a:xfrm>
            <a:off x="565150" y="3632201"/>
            <a:ext cx="1416050" cy="77755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4883150" y="4108451"/>
            <a:ext cx="1416050" cy="77755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457200" y="4622801"/>
            <a:ext cx="1416050" cy="77755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894899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LANL R&amp;D (II)</a:t>
            </a:r>
            <a:endParaRPr lang="en-US" dirty="0"/>
          </a:p>
        </p:txBody>
      </p:sp>
      <p:sp>
        <p:nvSpPr>
          <p:cNvPr id="7" name="Slide Number Placeholder 6"/>
          <p:cNvSpPr>
            <a:spLocks noGrp="1"/>
          </p:cNvSpPr>
          <p:nvPr>
            <p:ph type="sldNum" sz="quarter" idx="2"/>
          </p:nvPr>
        </p:nvSpPr>
        <p:spPr/>
        <p:txBody>
          <a:bodyPr/>
          <a:lstStyle/>
          <a:p>
            <a:fld id="{86CB4B4D-7CA3-9044-876B-883B54F8677D}" type="slidenum">
              <a:rPr lang="uk-UA" smtClean="0"/>
              <a:t>47</a:t>
            </a:fld>
            <a:endParaRPr lang="uk-UA"/>
          </a:p>
        </p:txBody>
      </p:sp>
      <p:sp>
        <p:nvSpPr>
          <p:cNvPr id="8" name="Oval 7"/>
          <p:cNvSpPr/>
          <p:nvPr/>
        </p:nvSpPr>
        <p:spPr>
          <a:xfrm>
            <a:off x="5740399" y="3187128"/>
            <a:ext cx="1153584" cy="369332"/>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MAPS_Inner_Barrel_Master-2016_08_26a_LANL_Electronic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50" y="1570038"/>
            <a:ext cx="9144000" cy="6937002"/>
          </a:xfrm>
          <a:prstGeom prst="rect">
            <a:avLst/>
          </a:prstGeom>
        </p:spPr>
      </p:pic>
      <p:sp>
        <p:nvSpPr>
          <p:cNvPr id="9" name="Oval 8"/>
          <p:cNvSpPr/>
          <p:nvPr/>
        </p:nvSpPr>
        <p:spPr>
          <a:xfrm>
            <a:off x="596900" y="1996820"/>
            <a:ext cx="1416050" cy="77755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740399" y="2774378"/>
            <a:ext cx="2133918" cy="338554"/>
          </a:xfrm>
          <a:prstGeom prst="rect">
            <a:avLst/>
          </a:prstGeom>
          <a:noFill/>
        </p:spPr>
        <p:txBody>
          <a:bodyPr wrap="none" rtlCol="0">
            <a:spAutoFit/>
          </a:bodyPr>
          <a:lstStyle/>
          <a:p>
            <a:r>
              <a:rPr lang="en-US" sz="1600" dirty="0">
                <a:solidFill>
                  <a:srgbClr val="FF0000"/>
                </a:solidFill>
              </a:rPr>
              <a:t>R</a:t>
            </a:r>
            <a:r>
              <a:rPr lang="en-US" sz="1600" dirty="0" smtClean="0">
                <a:solidFill>
                  <a:srgbClr val="FF0000"/>
                </a:solidFill>
              </a:rPr>
              <a:t>eady for CD-1, 8/2017</a:t>
            </a:r>
            <a:endParaRPr lang="en-US" sz="1600" dirty="0">
              <a:solidFill>
                <a:srgbClr val="FF0000"/>
              </a:solidFill>
            </a:endParaRPr>
          </a:p>
        </p:txBody>
      </p:sp>
    </p:spTree>
    <p:extLst>
      <p:ext uri="{BB962C8B-B14F-4D97-AF65-F5344CB8AC3E}">
        <p14:creationId xmlns:p14="http://schemas.microsoft.com/office/powerpoint/2010/main" val="159291949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LANL Mechanics R&amp;D (I)</a:t>
            </a:r>
            <a:endParaRPr lang="en-US" dirty="0"/>
          </a:p>
        </p:txBody>
      </p:sp>
      <p:sp>
        <p:nvSpPr>
          <p:cNvPr id="3" name="Slide Number Placeholder 2"/>
          <p:cNvSpPr>
            <a:spLocks noGrp="1"/>
          </p:cNvSpPr>
          <p:nvPr>
            <p:ph type="sldNum" sz="quarter" idx="2"/>
          </p:nvPr>
        </p:nvSpPr>
        <p:spPr/>
        <p:txBody>
          <a:bodyPr/>
          <a:lstStyle/>
          <a:p>
            <a:fld id="{86CB4B4D-7CA3-9044-876B-883B54F8677D}" type="slidenum">
              <a:rPr lang="uk-UA" smtClean="0"/>
              <a:t>48</a:t>
            </a:fld>
            <a:endParaRPr lang="uk-UA"/>
          </a:p>
        </p:txBody>
      </p:sp>
      <p:pic>
        <p:nvPicPr>
          <p:cNvPr id="4" name="Picture 3" descr="MAPS_Inner_Barrel_Master-2016_08_26a_LANL_Mechanic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715000"/>
          </a:xfrm>
          <a:prstGeom prst="rect">
            <a:avLst/>
          </a:prstGeom>
        </p:spPr>
      </p:pic>
      <p:sp>
        <p:nvSpPr>
          <p:cNvPr id="6" name="Oval 5"/>
          <p:cNvSpPr/>
          <p:nvPr/>
        </p:nvSpPr>
        <p:spPr>
          <a:xfrm>
            <a:off x="406400" y="3873500"/>
            <a:ext cx="1504950" cy="248285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446706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LANL Mechanics R&amp;D (II)</a:t>
            </a:r>
            <a:endParaRPr lang="en-US" dirty="0"/>
          </a:p>
        </p:txBody>
      </p:sp>
      <p:sp>
        <p:nvSpPr>
          <p:cNvPr id="3" name="Slide Number Placeholder 2"/>
          <p:cNvSpPr>
            <a:spLocks noGrp="1"/>
          </p:cNvSpPr>
          <p:nvPr>
            <p:ph type="sldNum" sz="quarter" idx="2"/>
          </p:nvPr>
        </p:nvSpPr>
        <p:spPr/>
        <p:txBody>
          <a:bodyPr/>
          <a:lstStyle/>
          <a:p>
            <a:fld id="{86CB4B4D-7CA3-9044-876B-883B54F8677D}" type="slidenum">
              <a:rPr lang="uk-UA" smtClean="0"/>
              <a:t>49</a:t>
            </a:fld>
            <a:endParaRPr lang="uk-UA"/>
          </a:p>
        </p:txBody>
      </p:sp>
      <p:pic>
        <p:nvPicPr>
          <p:cNvPr id="4" name="Picture 3" descr="MAPS_Inner_Barrel_Master-2016_08_26a_LANL_Mechanic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73250"/>
            <a:ext cx="9144000" cy="5715000"/>
          </a:xfrm>
          <a:prstGeom prst="rect">
            <a:avLst/>
          </a:prstGeom>
        </p:spPr>
      </p:pic>
      <p:sp>
        <p:nvSpPr>
          <p:cNvPr id="5" name="Oval 4"/>
          <p:cNvSpPr/>
          <p:nvPr/>
        </p:nvSpPr>
        <p:spPr>
          <a:xfrm>
            <a:off x="552450" y="2436399"/>
            <a:ext cx="1416050" cy="77755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314636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847195"/>
          </a:xfrm>
        </p:spPr>
        <p:txBody>
          <a:bodyPr/>
          <a:lstStyle/>
          <a:p>
            <a:r>
              <a:rPr lang="en-US" dirty="0" smtClean="0"/>
              <a:t>Scope of the Project</a:t>
            </a:r>
            <a:endParaRPr lang="en-US" dirty="0"/>
          </a:p>
        </p:txBody>
      </p:sp>
      <p:sp>
        <p:nvSpPr>
          <p:cNvPr id="10" name="Content Placeholder 9"/>
          <p:cNvSpPr>
            <a:spLocks noGrp="1"/>
          </p:cNvSpPr>
          <p:nvPr>
            <p:ph sz="half" idx="1"/>
          </p:nvPr>
        </p:nvSpPr>
        <p:spPr>
          <a:xfrm>
            <a:off x="148167" y="1111251"/>
            <a:ext cx="4347633" cy="4699000"/>
          </a:xfrm>
        </p:spPr>
        <p:txBody>
          <a:bodyPr>
            <a:normAutofit fontScale="62500" lnSpcReduction="20000"/>
          </a:bodyPr>
          <a:lstStyle/>
          <a:p>
            <a:r>
              <a:rPr lang="en-US" dirty="0" smtClean="0"/>
              <a:t>MAPS &amp; Electronics</a:t>
            </a:r>
          </a:p>
          <a:p>
            <a:pPr lvl="1"/>
            <a:r>
              <a:rPr lang="en-US" dirty="0"/>
              <a:t>MAPS </a:t>
            </a:r>
            <a:r>
              <a:rPr lang="en-US" dirty="0" smtClean="0"/>
              <a:t>Detectors</a:t>
            </a:r>
            <a:endParaRPr lang="en-US" dirty="0"/>
          </a:p>
          <a:p>
            <a:pPr lvl="2"/>
            <a:r>
              <a:rPr lang="en-US" dirty="0" err="1" smtClean="0"/>
              <a:t>MoU</a:t>
            </a:r>
            <a:r>
              <a:rPr lang="en-US" dirty="0" smtClean="0"/>
              <a:t> to build 68 ITS </a:t>
            </a:r>
            <a:r>
              <a:rPr lang="en-US" dirty="0"/>
              <a:t>MAPS </a:t>
            </a:r>
            <a:r>
              <a:rPr lang="en-US" dirty="0" smtClean="0"/>
              <a:t>staves</a:t>
            </a:r>
          </a:p>
          <a:p>
            <a:pPr lvl="2"/>
            <a:r>
              <a:rPr lang="en-US" dirty="0"/>
              <a:t>No modification </a:t>
            </a:r>
          </a:p>
          <a:p>
            <a:pPr marL="914400" lvl="2" indent="0">
              <a:buNone/>
            </a:pPr>
            <a:endParaRPr lang="en-US" dirty="0" smtClean="0"/>
          </a:p>
          <a:p>
            <a:pPr lvl="1"/>
            <a:r>
              <a:rPr lang="en-US" dirty="0" smtClean="0"/>
              <a:t>Readout Electronics </a:t>
            </a:r>
          </a:p>
          <a:p>
            <a:pPr lvl="2"/>
            <a:r>
              <a:rPr lang="en-US" dirty="0" smtClean="0"/>
              <a:t>Use ALICE/ITS, RDO + CRU </a:t>
            </a:r>
          </a:p>
          <a:p>
            <a:pPr lvl="2"/>
            <a:r>
              <a:rPr lang="en-US" dirty="0" smtClean="0"/>
              <a:t>Modify/reprogram CRU for </a:t>
            </a:r>
            <a:r>
              <a:rPr lang="en-US" dirty="0" err="1" smtClean="0"/>
              <a:t>sPHENIX</a:t>
            </a:r>
            <a:r>
              <a:rPr lang="en-US" dirty="0" smtClean="0"/>
              <a:t> </a:t>
            </a:r>
          </a:p>
          <a:p>
            <a:pPr lvl="3"/>
            <a:r>
              <a:rPr lang="en-US" dirty="0" smtClean="0"/>
              <a:t>Plan-B: build a custom board to convert ALICE/ITS into </a:t>
            </a:r>
            <a:r>
              <a:rPr lang="en-US" dirty="0" err="1" smtClean="0"/>
              <a:t>sPHENIX</a:t>
            </a:r>
            <a:r>
              <a:rPr lang="en-US" dirty="0" smtClean="0"/>
              <a:t> DAQ format</a:t>
            </a:r>
          </a:p>
          <a:p>
            <a:pPr lvl="2"/>
            <a:r>
              <a:rPr lang="en-US" dirty="0" smtClean="0"/>
              <a:t>R&amp;D by LANL LDRD</a:t>
            </a:r>
          </a:p>
          <a:p>
            <a:pPr marL="457200" lvl="1" indent="0">
              <a:buNone/>
            </a:pPr>
            <a:endParaRPr lang="en-US" dirty="0" smtClean="0"/>
          </a:p>
          <a:p>
            <a:pPr lvl="1"/>
            <a:r>
              <a:rPr lang="en-US" dirty="0" smtClean="0"/>
              <a:t>Production </a:t>
            </a:r>
          </a:p>
          <a:p>
            <a:pPr lvl="2"/>
            <a:r>
              <a:rPr lang="en-US" dirty="0" smtClean="0"/>
              <a:t>Extend ALICE/ITS MAPS stave production </a:t>
            </a:r>
          </a:p>
          <a:p>
            <a:pPr lvl="2"/>
            <a:r>
              <a:rPr lang="en-US" dirty="0" smtClean="0"/>
              <a:t>Train </a:t>
            </a:r>
            <a:r>
              <a:rPr lang="en-US" dirty="0" err="1" smtClean="0"/>
              <a:t>sPHENIX</a:t>
            </a:r>
            <a:r>
              <a:rPr lang="en-US" dirty="0" smtClean="0"/>
              <a:t> personnel for assembly and testing staves at CERN</a:t>
            </a:r>
          </a:p>
          <a:p>
            <a:pPr lvl="2"/>
            <a:r>
              <a:rPr lang="en-US" dirty="0"/>
              <a:t>R</a:t>
            </a:r>
            <a:r>
              <a:rPr lang="en-US" dirty="0" smtClean="0"/>
              <a:t>eproduce additional ALICE RDO+CRU for </a:t>
            </a:r>
            <a:r>
              <a:rPr lang="en-US" dirty="0" err="1" smtClean="0"/>
              <a:t>sPHENIX</a:t>
            </a:r>
            <a:endParaRPr lang="en-US" dirty="0" smtClean="0"/>
          </a:p>
          <a:p>
            <a:pPr lvl="2"/>
            <a:endParaRPr lang="en-US" dirty="0" smtClean="0"/>
          </a:p>
          <a:p>
            <a:pPr lvl="1"/>
            <a:r>
              <a:rPr lang="en-US" dirty="0" smtClean="0"/>
              <a:t>Ancillary systems</a:t>
            </a:r>
          </a:p>
          <a:p>
            <a:pPr lvl="2"/>
            <a:r>
              <a:rPr lang="en-US" dirty="0" smtClean="0"/>
              <a:t>LV, cables, crates, racks etc.</a:t>
            </a:r>
          </a:p>
          <a:p>
            <a:pPr lvl="2"/>
            <a:r>
              <a:rPr lang="en-US" dirty="0" smtClean="0"/>
              <a:t>Slow control, safety and monitoring </a:t>
            </a:r>
          </a:p>
          <a:p>
            <a:pPr marL="457200" lvl="1" indent="0">
              <a:buNone/>
            </a:pPr>
            <a:endParaRPr lang="en-US" dirty="0"/>
          </a:p>
        </p:txBody>
      </p:sp>
      <p:sp>
        <p:nvSpPr>
          <p:cNvPr id="6" name="Content Placeholder 5"/>
          <p:cNvSpPr>
            <a:spLocks noGrp="1"/>
          </p:cNvSpPr>
          <p:nvPr>
            <p:ph sz="half" idx="2"/>
          </p:nvPr>
        </p:nvSpPr>
        <p:spPr>
          <a:xfrm>
            <a:off x="4648200" y="1111251"/>
            <a:ext cx="4337050" cy="5005916"/>
          </a:xfrm>
        </p:spPr>
        <p:txBody>
          <a:bodyPr>
            <a:normAutofit fontScale="62500" lnSpcReduction="20000"/>
          </a:bodyPr>
          <a:lstStyle/>
          <a:p>
            <a:r>
              <a:rPr lang="en-US" dirty="0" smtClean="0"/>
              <a:t>Mechanics &amp; Cooling</a:t>
            </a:r>
            <a:endParaRPr lang="en-US" dirty="0"/>
          </a:p>
          <a:p>
            <a:pPr lvl="1"/>
            <a:r>
              <a:rPr lang="en-US" dirty="0" smtClean="0"/>
              <a:t>No/</a:t>
            </a:r>
            <a:r>
              <a:rPr lang="en-US" dirty="0" smtClean="0">
                <a:solidFill>
                  <a:srgbClr val="008000"/>
                </a:solidFill>
              </a:rPr>
              <a:t>minor changes </a:t>
            </a:r>
            <a:r>
              <a:rPr lang="en-US" dirty="0" smtClean="0"/>
              <a:t>to ALICE/ITS inner tracker mechanical structures</a:t>
            </a:r>
          </a:p>
          <a:p>
            <a:pPr lvl="2"/>
            <a:r>
              <a:rPr lang="en-US" dirty="0" smtClean="0"/>
              <a:t>End Wheels</a:t>
            </a:r>
          </a:p>
          <a:p>
            <a:pPr lvl="2"/>
            <a:r>
              <a:rPr lang="en-US" dirty="0" smtClean="0"/>
              <a:t>Cylindrical structure shells</a:t>
            </a:r>
          </a:p>
          <a:p>
            <a:pPr lvl="2"/>
            <a:r>
              <a:rPr lang="en-US" dirty="0" smtClean="0"/>
              <a:t>Detector half barrels</a:t>
            </a:r>
          </a:p>
          <a:p>
            <a:pPr lvl="2"/>
            <a:r>
              <a:rPr lang="en-US" dirty="0" smtClean="0">
                <a:solidFill>
                  <a:srgbClr val="008000"/>
                </a:solidFill>
              </a:rPr>
              <a:t>Service half barrels</a:t>
            </a:r>
          </a:p>
          <a:p>
            <a:pPr lvl="2"/>
            <a:r>
              <a:rPr lang="en-US" dirty="0" smtClean="0">
                <a:solidFill>
                  <a:srgbClr val="008000"/>
                </a:solidFill>
              </a:rPr>
              <a:t>Detector and Service half barrels</a:t>
            </a:r>
          </a:p>
          <a:p>
            <a:pPr lvl="2"/>
            <a:r>
              <a:rPr lang="en-US" dirty="0" smtClean="0">
                <a:solidFill>
                  <a:srgbClr val="008000"/>
                </a:solidFill>
              </a:rPr>
              <a:t>Half support structures</a:t>
            </a:r>
          </a:p>
          <a:p>
            <a:pPr lvl="2"/>
            <a:endParaRPr lang="en-US" dirty="0" smtClean="0"/>
          </a:p>
          <a:p>
            <a:pPr lvl="1"/>
            <a:r>
              <a:rPr lang="en-US" dirty="0"/>
              <a:t>Mechanics Integration into </a:t>
            </a:r>
            <a:r>
              <a:rPr lang="en-US" dirty="0" err="1"/>
              <a:t>sPHENIX</a:t>
            </a:r>
            <a:r>
              <a:rPr lang="en-US" dirty="0"/>
              <a:t> system</a:t>
            </a:r>
          </a:p>
          <a:p>
            <a:pPr lvl="2"/>
            <a:r>
              <a:rPr lang="en-US" dirty="0" smtClean="0"/>
              <a:t>Conceptual design by LANL LDRD</a:t>
            </a:r>
          </a:p>
          <a:p>
            <a:pPr lvl="2"/>
            <a:r>
              <a:rPr lang="en-US" dirty="0" smtClean="0"/>
              <a:t>Prototyp</a:t>
            </a:r>
            <a:r>
              <a:rPr lang="en-US" dirty="0"/>
              <a:t>e</a:t>
            </a:r>
            <a:r>
              <a:rPr lang="en-US" dirty="0" smtClean="0"/>
              <a:t> by BNL </a:t>
            </a:r>
            <a:r>
              <a:rPr lang="en-US" dirty="0" err="1" smtClean="0"/>
              <a:t>sPHENIX</a:t>
            </a:r>
            <a:r>
              <a:rPr lang="en-US" dirty="0" smtClean="0"/>
              <a:t> R&amp;D </a:t>
            </a:r>
          </a:p>
          <a:p>
            <a:pPr lvl="2"/>
            <a:r>
              <a:rPr lang="en-US" dirty="0" smtClean="0"/>
              <a:t>Design </a:t>
            </a:r>
            <a:r>
              <a:rPr lang="en-US" dirty="0"/>
              <a:t>integration frames</a:t>
            </a:r>
          </a:p>
          <a:p>
            <a:pPr lvl="2"/>
            <a:r>
              <a:rPr lang="en-US" dirty="0"/>
              <a:t>Cage</a:t>
            </a:r>
          </a:p>
          <a:p>
            <a:pPr lvl="2"/>
            <a:r>
              <a:rPr lang="en-US" dirty="0"/>
              <a:t>Installation </a:t>
            </a:r>
            <a:r>
              <a:rPr lang="en-US" dirty="0" smtClean="0"/>
              <a:t>tooling etc.</a:t>
            </a:r>
            <a:endParaRPr lang="en-US" dirty="0"/>
          </a:p>
          <a:p>
            <a:pPr marL="914400" lvl="2" indent="0">
              <a:buNone/>
            </a:pPr>
            <a:endParaRPr lang="en-US" dirty="0" smtClean="0"/>
          </a:p>
          <a:p>
            <a:pPr lvl="1"/>
            <a:r>
              <a:rPr lang="en-US" dirty="0" smtClean="0"/>
              <a:t>ALICE cooling plant</a:t>
            </a:r>
          </a:p>
          <a:p>
            <a:pPr lvl="2"/>
            <a:r>
              <a:rPr lang="en-US" dirty="0" smtClean="0"/>
              <a:t>Minor modification to fit </a:t>
            </a:r>
            <a:r>
              <a:rPr lang="en-US" dirty="0" err="1" smtClean="0"/>
              <a:t>sPHENIX</a:t>
            </a:r>
            <a:endParaRPr lang="en-US" dirty="0" smtClean="0"/>
          </a:p>
          <a:p>
            <a:pPr lvl="2"/>
            <a:r>
              <a:rPr lang="en-US" dirty="0" smtClean="0"/>
              <a:t>Smaller heat load than ALICE ITS</a:t>
            </a:r>
          </a:p>
          <a:p>
            <a:pPr lvl="2"/>
            <a:endParaRPr lang="en-US" dirty="0" smtClean="0"/>
          </a:p>
          <a:p>
            <a:pPr lvl="1"/>
            <a:r>
              <a:rPr lang="en-US" dirty="0" smtClean="0"/>
              <a:t>Metrology and Survey </a:t>
            </a:r>
            <a:endParaRPr lang="en-US" dirty="0"/>
          </a:p>
          <a:p>
            <a:pPr marL="914400" lvl="2" indent="0">
              <a:buNone/>
            </a:pPr>
            <a:endParaRPr lang="en-US" dirty="0"/>
          </a:p>
        </p:txBody>
      </p:sp>
      <p:sp>
        <p:nvSpPr>
          <p:cNvPr id="3" name="Date Placeholder 2"/>
          <p:cNvSpPr>
            <a:spLocks noGrp="1"/>
          </p:cNvSpPr>
          <p:nvPr>
            <p:ph type="dt" sz="half" idx="10"/>
          </p:nvPr>
        </p:nvSpPr>
        <p:spPr/>
        <p:txBody>
          <a:bodyPr/>
          <a:lstStyle/>
          <a:p>
            <a:fld id="{58AC5B1A-1D8B-8C43-8620-D3EA04BBCB19}" type="datetime1">
              <a:rPr lang="en-US" smtClean="0"/>
              <a:t>8/30/16</a:t>
            </a:fld>
            <a:endParaRPr lang="en-US" dirty="0"/>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5</a:t>
            </a:fld>
            <a:endParaRPr lang="en-US"/>
          </a:p>
        </p:txBody>
      </p:sp>
      <p:pic>
        <p:nvPicPr>
          <p:cNvPr id="11" name="Picture 10"/>
          <p:cNvPicPr>
            <a:picLocks noChangeAspect="1"/>
          </p:cNvPicPr>
          <p:nvPr/>
        </p:nvPicPr>
        <p:blipFill>
          <a:blip r:embed="rId2"/>
          <a:stretch>
            <a:fillRect/>
          </a:stretch>
        </p:blipFill>
        <p:spPr>
          <a:xfrm>
            <a:off x="8010449" y="0"/>
            <a:ext cx="1133552" cy="924740"/>
          </a:xfrm>
          <a:prstGeom prst="rect">
            <a:avLst/>
          </a:prstGeom>
        </p:spPr>
      </p:pic>
    </p:spTree>
    <p:extLst>
      <p:ext uri="{BB962C8B-B14F-4D97-AF65-F5344CB8AC3E}">
        <p14:creationId xmlns:p14="http://schemas.microsoft.com/office/powerpoint/2010/main" val="274588287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838"/>
            <a:ext cx="8229600" cy="1143000"/>
          </a:xfrm>
        </p:spPr>
        <p:txBody>
          <a:bodyPr/>
          <a:lstStyle/>
          <a:p>
            <a:r>
              <a:rPr lang="en-US" dirty="0" smtClean="0"/>
              <a:t>Cost Breakdown - Mechanics </a:t>
            </a:r>
            <a:endParaRPr lang="en-US" dirty="0"/>
          </a:p>
        </p:txBody>
      </p:sp>
      <p:sp>
        <p:nvSpPr>
          <p:cNvPr id="4" name="Date Placeholder 3"/>
          <p:cNvSpPr>
            <a:spLocks noGrp="1"/>
          </p:cNvSpPr>
          <p:nvPr>
            <p:ph type="dt" sz="half" idx="10"/>
          </p:nvPr>
        </p:nvSpPr>
        <p:spPr/>
        <p:txBody>
          <a:bodyPr/>
          <a:lstStyle/>
          <a:p>
            <a:fld id="{3BD1729B-9143-4844-B1C0-602C4C675B73}" type="datetime1">
              <a:rPr lang="en-US" smtClean="0"/>
              <a:t>8/30/16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50</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607054309"/>
              </p:ext>
            </p:extLst>
          </p:nvPr>
        </p:nvGraphicFramePr>
        <p:xfrm>
          <a:off x="1009652" y="1746250"/>
          <a:ext cx="7378700" cy="3032760"/>
        </p:xfrm>
        <a:graphic>
          <a:graphicData uri="http://schemas.openxmlformats.org/drawingml/2006/table">
            <a:tbl>
              <a:tblPr firstRow="1" bandRow="1">
                <a:tableStyleId>{5C22544A-7EE6-4342-B048-85BDC9FD1C3A}</a:tableStyleId>
              </a:tblPr>
              <a:tblGrid>
                <a:gridCol w="1844675"/>
                <a:gridCol w="1844675"/>
                <a:gridCol w="1844675"/>
                <a:gridCol w="1844675"/>
              </a:tblGrid>
              <a:tr h="370840">
                <a:tc>
                  <a:txBody>
                    <a:bodyPr/>
                    <a:lstStyle/>
                    <a:p>
                      <a:r>
                        <a:rPr lang="en-US" dirty="0" smtClean="0"/>
                        <a:t>Activity</a:t>
                      </a:r>
                      <a:endParaRPr lang="en-US" dirty="0"/>
                    </a:p>
                  </a:txBody>
                  <a:tcPr/>
                </a:tc>
                <a:tc>
                  <a:txBody>
                    <a:bodyPr/>
                    <a:lstStyle/>
                    <a:p>
                      <a:r>
                        <a:rPr lang="en-US" dirty="0" smtClean="0"/>
                        <a:t>M&amp;S ($K)</a:t>
                      </a:r>
                      <a:endParaRPr lang="en-US" dirty="0"/>
                    </a:p>
                  </a:txBody>
                  <a:tcPr/>
                </a:tc>
                <a:tc>
                  <a:txBody>
                    <a:bodyPr/>
                    <a:lstStyle/>
                    <a:p>
                      <a:r>
                        <a:rPr lang="en-US" dirty="0" smtClean="0"/>
                        <a:t>Manpower</a:t>
                      </a:r>
                      <a:endParaRPr lang="en-US" dirty="0"/>
                    </a:p>
                  </a:txBody>
                  <a:tcPr/>
                </a:tc>
                <a:tc>
                  <a:txBody>
                    <a:bodyPr/>
                    <a:lstStyle/>
                    <a:p>
                      <a:r>
                        <a:rPr lang="en-US" dirty="0" smtClean="0"/>
                        <a:t>Total ($K)</a:t>
                      </a:r>
                      <a:endParaRPr lang="en-US" dirty="0"/>
                    </a:p>
                  </a:txBody>
                  <a:tcPr/>
                </a:tc>
              </a:tr>
              <a:tr h="370840">
                <a:tc>
                  <a:txBody>
                    <a:bodyPr/>
                    <a:lstStyle/>
                    <a:p>
                      <a:r>
                        <a:rPr lang="en-US" dirty="0" smtClean="0"/>
                        <a:t>Cooling</a:t>
                      </a:r>
                      <a:r>
                        <a:rPr lang="en-US" baseline="0" dirty="0" smtClean="0"/>
                        <a:t> Plant</a:t>
                      </a:r>
                      <a:endParaRPr lang="en-US" dirty="0"/>
                    </a:p>
                  </a:txBody>
                  <a:tcPr/>
                </a:tc>
                <a:tc>
                  <a:txBody>
                    <a:bodyPr/>
                    <a:lstStyle/>
                    <a:p>
                      <a:r>
                        <a:rPr lang="en-US" dirty="0" smtClean="0"/>
                        <a:t>117</a:t>
                      </a:r>
                      <a:endParaRPr lang="en-US" dirty="0"/>
                    </a:p>
                  </a:txBody>
                  <a:tcPr/>
                </a:tc>
                <a:tc>
                  <a:txBody>
                    <a:bodyPr/>
                    <a:lstStyle/>
                    <a:p>
                      <a:r>
                        <a:rPr lang="en-US" dirty="0" smtClean="0"/>
                        <a:t>2</a:t>
                      </a:r>
                      <a:endParaRPr lang="en-US" dirty="0"/>
                    </a:p>
                  </a:txBody>
                  <a:tcPr/>
                </a:tc>
                <a:tc>
                  <a:txBody>
                    <a:bodyPr/>
                    <a:lstStyle/>
                    <a:p>
                      <a:r>
                        <a:rPr lang="en-US" dirty="0" smtClean="0"/>
                        <a:t>119</a:t>
                      </a:r>
                      <a:endParaRPr lang="en-US" dirty="0"/>
                    </a:p>
                  </a:txBody>
                  <a:tcPr/>
                </a:tc>
              </a:tr>
              <a:tr h="370840">
                <a:tc>
                  <a:txBody>
                    <a:bodyPr/>
                    <a:lstStyle/>
                    <a:p>
                      <a:r>
                        <a:rPr lang="en-US" dirty="0" smtClean="0"/>
                        <a:t>Assembly</a:t>
                      </a:r>
                      <a:r>
                        <a:rPr lang="en-US" baseline="0" dirty="0" smtClean="0"/>
                        <a:t> fixtures and Jigs</a:t>
                      </a:r>
                      <a:endParaRPr lang="en-US" dirty="0"/>
                    </a:p>
                  </a:txBody>
                  <a:tcPr/>
                </a:tc>
                <a:tc>
                  <a:txBody>
                    <a:bodyPr/>
                    <a:lstStyle/>
                    <a:p>
                      <a:r>
                        <a:rPr lang="en-US" dirty="0" smtClean="0"/>
                        <a:t>100</a:t>
                      </a:r>
                      <a:endParaRPr lang="en-US" dirty="0"/>
                    </a:p>
                  </a:txBody>
                  <a:tcPr/>
                </a:tc>
                <a:tc>
                  <a:txBody>
                    <a:bodyPr/>
                    <a:lstStyle/>
                    <a:p>
                      <a:r>
                        <a:rPr lang="en-US" dirty="0" smtClean="0"/>
                        <a:t>2</a:t>
                      </a:r>
                      <a:endParaRPr lang="en-US" dirty="0"/>
                    </a:p>
                  </a:txBody>
                  <a:tcPr/>
                </a:tc>
                <a:tc>
                  <a:txBody>
                    <a:bodyPr/>
                    <a:lstStyle/>
                    <a:p>
                      <a:r>
                        <a:rPr lang="en-US" dirty="0" smtClean="0"/>
                        <a:t>102</a:t>
                      </a:r>
                      <a:endParaRPr lang="en-US" dirty="0"/>
                    </a:p>
                  </a:txBody>
                  <a:tcPr/>
                </a:tc>
              </a:tr>
              <a:tr h="370840">
                <a:tc>
                  <a:txBody>
                    <a:bodyPr/>
                    <a:lstStyle/>
                    <a:p>
                      <a:r>
                        <a:rPr lang="en-US" dirty="0" smtClean="0"/>
                        <a:t>End</a:t>
                      </a:r>
                      <a:r>
                        <a:rPr lang="en-US" baseline="0" dirty="0" smtClean="0"/>
                        <a:t> Wheels</a:t>
                      </a:r>
                      <a:endParaRPr lang="en-US" dirty="0" smtClean="0"/>
                    </a:p>
                  </a:txBody>
                  <a:tcPr/>
                </a:tc>
                <a:tc>
                  <a:txBody>
                    <a:bodyPr/>
                    <a:lstStyle/>
                    <a:p>
                      <a:r>
                        <a:rPr lang="en-US" dirty="0" smtClean="0"/>
                        <a:t>34</a:t>
                      </a:r>
                      <a:endParaRPr lang="en-US" dirty="0"/>
                    </a:p>
                  </a:txBody>
                  <a:tcPr/>
                </a:tc>
                <a:tc>
                  <a:txBody>
                    <a:bodyPr/>
                    <a:lstStyle/>
                    <a:p>
                      <a:r>
                        <a:rPr lang="en-US" dirty="0" smtClean="0"/>
                        <a:t>2</a:t>
                      </a:r>
                      <a:endParaRPr lang="en-US" dirty="0"/>
                    </a:p>
                  </a:txBody>
                  <a:tcPr/>
                </a:tc>
                <a:tc>
                  <a:txBody>
                    <a:bodyPr/>
                    <a:lstStyle/>
                    <a:p>
                      <a:r>
                        <a:rPr lang="en-US" dirty="0" smtClean="0"/>
                        <a:t>36</a:t>
                      </a:r>
                      <a:endParaRPr lang="en-US" dirty="0"/>
                    </a:p>
                  </a:txBody>
                  <a:tcPr/>
                </a:tc>
              </a:tr>
              <a:tr h="370840">
                <a:tc>
                  <a:txBody>
                    <a:bodyPr/>
                    <a:lstStyle/>
                    <a:p>
                      <a:r>
                        <a:rPr lang="en-US" dirty="0" err="1" smtClean="0"/>
                        <a:t>Cyl</a:t>
                      </a:r>
                      <a:r>
                        <a:rPr lang="en-US" dirty="0" smtClean="0"/>
                        <a:t>.</a:t>
                      </a:r>
                      <a:r>
                        <a:rPr lang="en-US" baseline="0" dirty="0" smtClean="0"/>
                        <a:t> Shells, half barrels </a:t>
                      </a:r>
                      <a:r>
                        <a:rPr lang="en-US" baseline="0" dirty="0" err="1" smtClean="0"/>
                        <a:t>etc</a:t>
                      </a:r>
                      <a:endParaRPr lang="en-US" dirty="0"/>
                    </a:p>
                  </a:txBody>
                  <a:tcPr/>
                </a:tc>
                <a:tc>
                  <a:txBody>
                    <a:bodyPr/>
                    <a:lstStyle/>
                    <a:p>
                      <a:r>
                        <a:rPr lang="en-US" dirty="0" smtClean="0"/>
                        <a:t>24</a:t>
                      </a:r>
                      <a:endParaRPr lang="en-US" dirty="0"/>
                    </a:p>
                  </a:txBody>
                  <a:tcPr/>
                </a:tc>
                <a:tc>
                  <a:txBody>
                    <a:bodyPr/>
                    <a:lstStyle/>
                    <a:p>
                      <a:r>
                        <a:rPr lang="en-US" dirty="0" smtClean="0"/>
                        <a:t>4</a:t>
                      </a:r>
                      <a:endParaRPr lang="en-US" dirty="0"/>
                    </a:p>
                  </a:txBody>
                  <a:tcPr/>
                </a:tc>
                <a:tc>
                  <a:txBody>
                    <a:bodyPr/>
                    <a:lstStyle/>
                    <a:p>
                      <a:r>
                        <a:rPr lang="en-US" dirty="0" smtClean="0"/>
                        <a:t>28</a:t>
                      </a:r>
                      <a:endParaRPr lang="en-US" dirty="0"/>
                    </a:p>
                  </a:txBody>
                  <a:tcPr/>
                </a:tc>
              </a:tr>
              <a:tr h="370840">
                <a:tc>
                  <a:txBody>
                    <a:bodyPr/>
                    <a:lstStyle/>
                    <a:p>
                      <a:r>
                        <a:rPr lang="en-US" dirty="0" smtClean="0"/>
                        <a:t>Service Half Barrels </a:t>
                      </a:r>
                      <a:endParaRPr lang="en-US" dirty="0"/>
                    </a:p>
                  </a:txBody>
                  <a:tcPr/>
                </a:tc>
                <a:tc>
                  <a:txBody>
                    <a:bodyPr/>
                    <a:lstStyle/>
                    <a:p>
                      <a:r>
                        <a:rPr lang="en-US" dirty="0" smtClean="0"/>
                        <a:t>141</a:t>
                      </a:r>
                      <a:endParaRPr lang="en-US" dirty="0"/>
                    </a:p>
                  </a:txBody>
                  <a:tcPr/>
                </a:tc>
                <a:tc>
                  <a:txBody>
                    <a:bodyPr/>
                    <a:lstStyle/>
                    <a:p>
                      <a:r>
                        <a:rPr lang="en-US" dirty="0" smtClean="0"/>
                        <a:t>4</a:t>
                      </a:r>
                      <a:endParaRPr lang="en-US" dirty="0"/>
                    </a:p>
                  </a:txBody>
                  <a:tcPr/>
                </a:tc>
                <a:tc>
                  <a:txBody>
                    <a:bodyPr/>
                    <a:lstStyle/>
                    <a:p>
                      <a:r>
                        <a:rPr lang="en-US" dirty="0" smtClean="0"/>
                        <a:t>145</a:t>
                      </a:r>
                      <a:endParaRPr lang="en-US" dirty="0"/>
                    </a:p>
                  </a:txBody>
                  <a:tcPr/>
                </a:tc>
              </a:tr>
            </a:tbl>
          </a:graphicData>
        </a:graphic>
      </p:graphicFrame>
    </p:spTree>
    <p:extLst>
      <p:ext uri="{BB962C8B-B14F-4D97-AF65-F5344CB8AC3E}">
        <p14:creationId xmlns:p14="http://schemas.microsoft.com/office/powerpoint/2010/main" val="160909856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sPHENIX</a:t>
            </a:r>
            <a:r>
              <a:rPr lang="en-US" dirty="0" smtClean="0"/>
              <a:t> Production (II)</a:t>
            </a:r>
            <a:endParaRPr lang="en-US" dirty="0"/>
          </a:p>
        </p:txBody>
      </p:sp>
      <p:sp>
        <p:nvSpPr>
          <p:cNvPr id="3" name="Date Placeholder 2"/>
          <p:cNvSpPr>
            <a:spLocks noGrp="1"/>
          </p:cNvSpPr>
          <p:nvPr>
            <p:ph type="dt" sz="half" idx="10"/>
          </p:nvPr>
        </p:nvSpPr>
        <p:spPr/>
        <p:txBody>
          <a:bodyPr/>
          <a:lstStyle/>
          <a:p>
            <a:fld id="{7FE10178-7265-A64B-9164-02EB278ABB26}" type="datetime1">
              <a:rPr lang="en-US" smtClean="0"/>
              <a:t>8/30/16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51</a:t>
            </a:fld>
            <a:endParaRPr lang="en-US"/>
          </a:p>
        </p:txBody>
      </p:sp>
      <p:pic>
        <p:nvPicPr>
          <p:cNvPr id="6" name="Picture 5" descr="MAPS_Inner_Barrel_Master-2016_08_26a_sPHENIX_mechanic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638"/>
            <a:ext cx="9144000" cy="5715000"/>
          </a:xfrm>
          <a:prstGeom prst="rect">
            <a:avLst/>
          </a:prstGeom>
        </p:spPr>
      </p:pic>
    </p:spTree>
    <p:extLst>
      <p:ext uri="{BB962C8B-B14F-4D97-AF65-F5344CB8AC3E}">
        <p14:creationId xmlns:p14="http://schemas.microsoft.com/office/powerpoint/2010/main" val="251839816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838"/>
            <a:ext cx="8229600" cy="1143000"/>
          </a:xfrm>
        </p:spPr>
        <p:txBody>
          <a:bodyPr/>
          <a:lstStyle/>
          <a:p>
            <a:r>
              <a:rPr lang="en-US" dirty="0" smtClean="0"/>
              <a:t>Cost Breakdown - Assembly </a:t>
            </a:r>
            <a:endParaRPr lang="en-US" dirty="0"/>
          </a:p>
        </p:txBody>
      </p:sp>
      <p:sp>
        <p:nvSpPr>
          <p:cNvPr id="4" name="Date Placeholder 3"/>
          <p:cNvSpPr>
            <a:spLocks noGrp="1"/>
          </p:cNvSpPr>
          <p:nvPr>
            <p:ph type="dt" sz="half" idx="10"/>
          </p:nvPr>
        </p:nvSpPr>
        <p:spPr/>
        <p:txBody>
          <a:bodyPr/>
          <a:lstStyle/>
          <a:p>
            <a:fld id="{C6C21610-5692-AA46-9FA3-56245E032118}" type="datetime1">
              <a:rPr lang="en-US" smtClean="0"/>
              <a:t>8/30/16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52</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040881381"/>
              </p:ext>
            </p:extLst>
          </p:nvPr>
        </p:nvGraphicFramePr>
        <p:xfrm>
          <a:off x="1524000" y="1397000"/>
          <a:ext cx="6096000" cy="3576319"/>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r>
                        <a:rPr lang="en-US" dirty="0" smtClean="0"/>
                        <a:t>Activity</a:t>
                      </a:r>
                      <a:endParaRPr lang="en-US" dirty="0"/>
                    </a:p>
                  </a:txBody>
                  <a:tcPr/>
                </a:tc>
                <a:tc>
                  <a:txBody>
                    <a:bodyPr/>
                    <a:lstStyle/>
                    <a:p>
                      <a:r>
                        <a:rPr lang="en-US" dirty="0" smtClean="0"/>
                        <a:t>M&amp;S ($K)</a:t>
                      </a:r>
                      <a:endParaRPr lang="en-US" dirty="0"/>
                    </a:p>
                  </a:txBody>
                  <a:tcPr/>
                </a:tc>
                <a:tc>
                  <a:txBody>
                    <a:bodyPr/>
                    <a:lstStyle/>
                    <a:p>
                      <a:r>
                        <a:rPr lang="en-US" dirty="0" smtClean="0"/>
                        <a:t>Manpower</a:t>
                      </a:r>
                      <a:endParaRPr lang="en-US" dirty="0"/>
                    </a:p>
                  </a:txBody>
                  <a:tcPr/>
                </a:tc>
                <a:tc>
                  <a:txBody>
                    <a:bodyPr/>
                    <a:lstStyle/>
                    <a:p>
                      <a:r>
                        <a:rPr lang="en-US" dirty="0" smtClean="0"/>
                        <a:t>Total ($K)</a:t>
                      </a:r>
                      <a:endParaRPr lang="en-US" dirty="0"/>
                    </a:p>
                  </a:txBody>
                  <a:tcPr/>
                </a:tc>
              </a:tr>
              <a:tr h="370840">
                <a:tc>
                  <a:txBody>
                    <a:bodyPr/>
                    <a:lstStyle/>
                    <a:p>
                      <a:r>
                        <a:rPr lang="en-US" dirty="0" smtClean="0"/>
                        <a:t>Test</a:t>
                      </a:r>
                      <a:r>
                        <a:rPr lang="en-US" baseline="0" dirty="0" smtClean="0"/>
                        <a:t> FEMs, CRU, LV, </a:t>
                      </a:r>
                      <a:r>
                        <a:rPr lang="en-US" baseline="0" dirty="0" err="1" smtClean="0"/>
                        <a:t>etc</a:t>
                      </a:r>
                      <a:endParaRPr lang="en-US" dirty="0"/>
                    </a:p>
                  </a:txBody>
                  <a:tcPr/>
                </a:tc>
                <a:tc>
                  <a:txBody>
                    <a:bodyPr/>
                    <a:lstStyle/>
                    <a:p>
                      <a:r>
                        <a:rPr lang="en-US" dirty="0" smtClean="0"/>
                        <a:t>0</a:t>
                      </a:r>
                      <a:endParaRPr lang="en-US" dirty="0"/>
                    </a:p>
                  </a:txBody>
                  <a:tcPr/>
                </a:tc>
                <a:tc>
                  <a:txBody>
                    <a:bodyPr/>
                    <a:lstStyle/>
                    <a:p>
                      <a:r>
                        <a:rPr lang="en-US" dirty="0" smtClean="0"/>
                        <a:t>29</a:t>
                      </a:r>
                      <a:endParaRPr lang="en-US" dirty="0"/>
                    </a:p>
                  </a:txBody>
                  <a:tcPr/>
                </a:tc>
                <a:tc>
                  <a:txBody>
                    <a:bodyPr/>
                    <a:lstStyle/>
                    <a:p>
                      <a:r>
                        <a:rPr lang="en-US" dirty="0" smtClean="0"/>
                        <a:t>29</a:t>
                      </a:r>
                      <a:endParaRPr lang="en-US" dirty="0"/>
                    </a:p>
                  </a:txBody>
                  <a:tcPr/>
                </a:tc>
              </a:tr>
              <a:tr h="370840">
                <a:tc>
                  <a:txBody>
                    <a:bodyPr/>
                    <a:lstStyle/>
                    <a:p>
                      <a:r>
                        <a:rPr lang="en-US" dirty="0" smtClean="0"/>
                        <a:t>Test</a:t>
                      </a:r>
                      <a:r>
                        <a:rPr lang="en-US" baseline="0" dirty="0" smtClean="0"/>
                        <a:t> Cooling sys</a:t>
                      </a:r>
                      <a:endParaRPr lang="en-US" dirty="0"/>
                    </a:p>
                  </a:txBody>
                  <a:tcPr/>
                </a:tc>
                <a:tc>
                  <a:txBody>
                    <a:bodyPr/>
                    <a:lstStyle/>
                    <a:p>
                      <a:r>
                        <a:rPr lang="en-US" dirty="0" smtClean="0"/>
                        <a:t>0</a:t>
                      </a:r>
                      <a:endParaRPr lang="en-US" dirty="0"/>
                    </a:p>
                  </a:txBody>
                  <a:tcPr/>
                </a:tc>
                <a:tc>
                  <a:txBody>
                    <a:bodyPr/>
                    <a:lstStyle/>
                    <a:p>
                      <a:r>
                        <a:rPr lang="en-US" dirty="0" smtClean="0"/>
                        <a:t>16</a:t>
                      </a:r>
                      <a:endParaRPr lang="en-US" dirty="0"/>
                    </a:p>
                  </a:txBody>
                  <a:tcPr/>
                </a:tc>
                <a:tc>
                  <a:txBody>
                    <a:bodyPr/>
                    <a:lstStyle/>
                    <a:p>
                      <a:r>
                        <a:rPr lang="en-US" dirty="0" smtClean="0"/>
                        <a:t>16</a:t>
                      </a:r>
                      <a:endParaRPr lang="en-US" dirty="0"/>
                    </a:p>
                  </a:txBody>
                  <a:tcPr/>
                </a:tc>
              </a:tr>
              <a:tr h="370840">
                <a:tc>
                  <a:txBody>
                    <a:bodyPr/>
                    <a:lstStyle/>
                    <a:p>
                      <a:r>
                        <a:rPr lang="en-US" dirty="0" smtClean="0"/>
                        <a:t>Test</a:t>
                      </a:r>
                      <a:r>
                        <a:rPr lang="en-US" baseline="0" dirty="0" smtClean="0"/>
                        <a:t> staves</a:t>
                      </a:r>
                      <a:endParaRPr lang="en-US" dirty="0" smtClean="0"/>
                    </a:p>
                  </a:txBody>
                  <a:tcPr/>
                </a:tc>
                <a:tc>
                  <a:txBody>
                    <a:bodyPr/>
                    <a:lstStyle/>
                    <a:p>
                      <a:r>
                        <a:rPr lang="en-US" dirty="0" smtClean="0"/>
                        <a:t>0</a:t>
                      </a:r>
                      <a:endParaRPr lang="en-US" dirty="0"/>
                    </a:p>
                  </a:txBody>
                  <a:tcPr/>
                </a:tc>
                <a:tc>
                  <a:txBody>
                    <a:bodyPr/>
                    <a:lstStyle/>
                    <a:p>
                      <a:r>
                        <a:rPr lang="en-US" dirty="0" smtClean="0"/>
                        <a:t>22</a:t>
                      </a:r>
                      <a:endParaRPr lang="en-US" dirty="0"/>
                    </a:p>
                  </a:txBody>
                  <a:tcPr/>
                </a:tc>
                <a:tc>
                  <a:txBody>
                    <a:bodyPr/>
                    <a:lstStyle/>
                    <a:p>
                      <a:r>
                        <a:rPr lang="en-US" dirty="0" smtClean="0"/>
                        <a:t>22</a:t>
                      </a:r>
                      <a:endParaRPr lang="en-US" dirty="0"/>
                    </a:p>
                  </a:txBody>
                  <a:tcPr/>
                </a:tc>
              </a:tr>
              <a:tr h="370840">
                <a:tc>
                  <a:txBody>
                    <a:bodyPr/>
                    <a:lstStyle/>
                    <a:p>
                      <a:r>
                        <a:rPr lang="en-US" baseline="0" dirty="0" smtClean="0"/>
                        <a:t>Metrology of stave assembly</a:t>
                      </a:r>
                      <a:endParaRPr lang="en-US" dirty="0"/>
                    </a:p>
                  </a:txBody>
                  <a:tcPr/>
                </a:tc>
                <a:tc>
                  <a:txBody>
                    <a:bodyPr/>
                    <a:lstStyle/>
                    <a:p>
                      <a:r>
                        <a:rPr lang="en-US" dirty="0" smtClean="0"/>
                        <a:t>0</a:t>
                      </a:r>
                      <a:endParaRPr lang="en-US" dirty="0"/>
                    </a:p>
                  </a:txBody>
                  <a:tcPr/>
                </a:tc>
                <a:tc>
                  <a:txBody>
                    <a:bodyPr/>
                    <a:lstStyle/>
                    <a:p>
                      <a:r>
                        <a:rPr lang="en-US" dirty="0" smtClean="0"/>
                        <a:t>42</a:t>
                      </a:r>
                      <a:endParaRPr lang="en-US" dirty="0"/>
                    </a:p>
                  </a:txBody>
                  <a:tcPr/>
                </a:tc>
                <a:tc>
                  <a:txBody>
                    <a:bodyPr/>
                    <a:lstStyle/>
                    <a:p>
                      <a:r>
                        <a:rPr lang="en-US" dirty="0" smtClean="0"/>
                        <a:t>42</a:t>
                      </a:r>
                      <a:endParaRPr lang="en-US" dirty="0"/>
                    </a:p>
                  </a:txBody>
                  <a:tcPr/>
                </a:tc>
              </a:tr>
              <a:tr h="370840">
                <a:tc>
                  <a:txBody>
                    <a:bodyPr/>
                    <a:lstStyle/>
                    <a:p>
                      <a:r>
                        <a:rPr lang="en-US" dirty="0" smtClean="0"/>
                        <a:t>Metrology</a:t>
                      </a:r>
                      <a:r>
                        <a:rPr lang="en-US" baseline="0" dirty="0" smtClean="0"/>
                        <a:t> final detectors</a:t>
                      </a:r>
                      <a:endParaRPr lang="en-US" dirty="0"/>
                    </a:p>
                  </a:txBody>
                  <a:tcPr/>
                </a:tc>
                <a:tc>
                  <a:txBody>
                    <a:bodyPr/>
                    <a:lstStyle/>
                    <a:p>
                      <a:r>
                        <a:rPr lang="en-US" dirty="0" smtClean="0"/>
                        <a:t>0</a:t>
                      </a:r>
                      <a:endParaRPr lang="en-US" dirty="0"/>
                    </a:p>
                  </a:txBody>
                  <a:tcPr/>
                </a:tc>
                <a:tc>
                  <a:txBody>
                    <a:bodyPr/>
                    <a:lstStyle/>
                    <a:p>
                      <a:r>
                        <a:rPr lang="en-US" dirty="0" smtClean="0"/>
                        <a:t>20</a:t>
                      </a:r>
                      <a:endParaRPr lang="en-US" dirty="0"/>
                    </a:p>
                  </a:txBody>
                  <a:tcPr/>
                </a:tc>
                <a:tc>
                  <a:txBody>
                    <a:bodyPr/>
                    <a:lstStyle/>
                    <a:p>
                      <a:r>
                        <a:rPr lang="en-US" dirty="0" smtClean="0"/>
                        <a:t>20</a:t>
                      </a:r>
                      <a:endParaRPr lang="en-US" dirty="0"/>
                    </a:p>
                  </a:txBody>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659339064"/>
              </p:ext>
            </p:extLst>
          </p:nvPr>
        </p:nvGraphicFramePr>
        <p:xfrm>
          <a:off x="1524000" y="5068569"/>
          <a:ext cx="6096000" cy="155956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r>
                        <a:rPr lang="en-US" dirty="0" smtClean="0"/>
                        <a:t>Build</a:t>
                      </a:r>
                      <a:r>
                        <a:rPr lang="en-US" baseline="0" dirty="0" smtClean="0"/>
                        <a:t> half </a:t>
                      </a:r>
                      <a:r>
                        <a:rPr lang="en-US" baseline="0" dirty="0" err="1" smtClean="0"/>
                        <a:t>det</a:t>
                      </a:r>
                      <a:endParaRPr lang="en-US" dirty="0"/>
                    </a:p>
                  </a:txBody>
                  <a:tcPr/>
                </a:tc>
                <a:tc>
                  <a:txBody>
                    <a:bodyPr/>
                    <a:lstStyle/>
                    <a:p>
                      <a:r>
                        <a:rPr lang="en-US" dirty="0" smtClean="0"/>
                        <a:t>0</a:t>
                      </a:r>
                      <a:endParaRPr lang="en-US" dirty="0"/>
                    </a:p>
                  </a:txBody>
                  <a:tcPr/>
                </a:tc>
                <a:tc>
                  <a:txBody>
                    <a:bodyPr/>
                    <a:lstStyle/>
                    <a:p>
                      <a:r>
                        <a:rPr lang="en-US" dirty="0" smtClean="0"/>
                        <a:t>38</a:t>
                      </a:r>
                      <a:endParaRPr lang="en-US" dirty="0"/>
                    </a:p>
                  </a:txBody>
                  <a:tcPr/>
                </a:tc>
                <a:tc>
                  <a:txBody>
                    <a:bodyPr/>
                    <a:lstStyle/>
                    <a:p>
                      <a:r>
                        <a:rPr lang="en-US" dirty="0" smtClean="0"/>
                        <a:t>38</a:t>
                      </a:r>
                      <a:endParaRPr lang="en-US" dirty="0"/>
                    </a:p>
                  </a:txBody>
                  <a:tcPr/>
                </a:tc>
              </a:tr>
              <a:tr h="370840">
                <a:tc>
                  <a:txBody>
                    <a:bodyPr/>
                    <a:lstStyle/>
                    <a:p>
                      <a:r>
                        <a:rPr lang="en-US" dirty="0" smtClean="0"/>
                        <a:t>Half-</a:t>
                      </a:r>
                      <a:r>
                        <a:rPr lang="en-US" dirty="0" err="1" smtClean="0"/>
                        <a:t>det</a:t>
                      </a:r>
                      <a:r>
                        <a:rPr lang="en-US" dirty="0" smtClean="0"/>
                        <a:t> assembly and test; slow control </a:t>
                      </a:r>
                      <a:r>
                        <a:rPr lang="en-US" dirty="0" err="1" smtClean="0"/>
                        <a:t>etc</a:t>
                      </a:r>
                      <a:r>
                        <a:rPr lang="en-US" dirty="0" smtClean="0"/>
                        <a:t> </a:t>
                      </a:r>
                      <a:endParaRPr lang="en-US" dirty="0"/>
                    </a:p>
                  </a:txBody>
                  <a:tcPr/>
                </a:tc>
                <a:tc>
                  <a:txBody>
                    <a:bodyPr/>
                    <a:lstStyle/>
                    <a:p>
                      <a:endParaRPr lang="en-US"/>
                    </a:p>
                  </a:txBody>
                  <a:tcPr/>
                </a:tc>
                <a:tc>
                  <a:txBody>
                    <a:bodyPr/>
                    <a:lstStyle/>
                    <a:p>
                      <a:r>
                        <a:rPr lang="en-US" dirty="0" smtClean="0"/>
                        <a:t>190</a:t>
                      </a:r>
                      <a:endParaRPr lang="en-US" dirty="0"/>
                    </a:p>
                  </a:txBody>
                  <a:tcPr/>
                </a:tc>
                <a:tc>
                  <a:txBody>
                    <a:bodyPr/>
                    <a:lstStyle/>
                    <a:p>
                      <a:r>
                        <a:rPr lang="en-US" dirty="0" smtClean="0"/>
                        <a:t>190</a:t>
                      </a:r>
                      <a:endParaRPr lang="en-US" dirty="0"/>
                    </a:p>
                  </a:txBody>
                  <a:tcPr/>
                </a:tc>
              </a:tr>
            </a:tbl>
          </a:graphicData>
        </a:graphic>
      </p:graphicFrame>
    </p:spTree>
    <p:extLst>
      <p:ext uri="{BB962C8B-B14F-4D97-AF65-F5344CB8AC3E}">
        <p14:creationId xmlns:p14="http://schemas.microsoft.com/office/powerpoint/2010/main" val="398403954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838"/>
            <a:ext cx="8229600" cy="1143000"/>
          </a:xfrm>
        </p:spPr>
        <p:txBody>
          <a:bodyPr/>
          <a:lstStyle/>
          <a:p>
            <a:r>
              <a:rPr lang="en-US" dirty="0" smtClean="0"/>
              <a:t>Cost Breakdown - Installation </a:t>
            </a:r>
            <a:endParaRPr lang="en-US" dirty="0"/>
          </a:p>
        </p:txBody>
      </p:sp>
      <p:sp>
        <p:nvSpPr>
          <p:cNvPr id="4" name="Date Placeholder 3"/>
          <p:cNvSpPr>
            <a:spLocks noGrp="1"/>
          </p:cNvSpPr>
          <p:nvPr>
            <p:ph type="dt" sz="half" idx="10"/>
          </p:nvPr>
        </p:nvSpPr>
        <p:spPr/>
        <p:txBody>
          <a:bodyPr/>
          <a:lstStyle/>
          <a:p>
            <a:fld id="{F35AAEE6-170C-8840-8BC2-45BD12F4D9E4}" type="datetime1">
              <a:rPr lang="en-US" smtClean="0"/>
              <a:t>8/30/16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53</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856787702"/>
              </p:ext>
            </p:extLst>
          </p:nvPr>
        </p:nvGraphicFramePr>
        <p:xfrm>
          <a:off x="1092200" y="1397000"/>
          <a:ext cx="7016752" cy="2225040"/>
        </p:xfrm>
        <a:graphic>
          <a:graphicData uri="http://schemas.openxmlformats.org/drawingml/2006/table">
            <a:tbl>
              <a:tblPr firstRow="1" bandRow="1">
                <a:tableStyleId>{5C22544A-7EE6-4342-B048-85BDC9FD1C3A}</a:tableStyleId>
              </a:tblPr>
              <a:tblGrid>
                <a:gridCol w="1754188"/>
                <a:gridCol w="1754188"/>
                <a:gridCol w="1754188"/>
                <a:gridCol w="1754188"/>
              </a:tblGrid>
              <a:tr h="370840">
                <a:tc>
                  <a:txBody>
                    <a:bodyPr/>
                    <a:lstStyle/>
                    <a:p>
                      <a:r>
                        <a:rPr lang="en-US" dirty="0" smtClean="0"/>
                        <a:t>Activity</a:t>
                      </a:r>
                      <a:endParaRPr lang="en-US" dirty="0"/>
                    </a:p>
                  </a:txBody>
                  <a:tcPr/>
                </a:tc>
                <a:tc>
                  <a:txBody>
                    <a:bodyPr/>
                    <a:lstStyle/>
                    <a:p>
                      <a:r>
                        <a:rPr lang="en-US" dirty="0" smtClean="0"/>
                        <a:t>M&amp;S ($K)</a:t>
                      </a:r>
                      <a:endParaRPr lang="en-US" dirty="0"/>
                    </a:p>
                  </a:txBody>
                  <a:tcPr/>
                </a:tc>
                <a:tc>
                  <a:txBody>
                    <a:bodyPr/>
                    <a:lstStyle/>
                    <a:p>
                      <a:r>
                        <a:rPr lang="en-US" dirty="0" smtClean="0"/>
                        <a:t>Manpower</a:t>
                      </a:r>
                      <a:endParaRPr lang="en-US" dirty="0"/>
                    </a:p>
                  </a:txBody>
                  <a:tcPr/>
                </a:tc>
                <a:tc>
                  <a:txBody>
                    <a:bodyPr/>
                    <a:lstStyle/>
                    <a:p>
                      <a:r>
                        <a:rPr lang="en-US" dirty="0" smtClean="0"/>
                        <a:t>Total ($K)</a:t>
                      </a:r>
                      <a:endParaRPr lang="en-US" dirty="0"/>
                    </a:p>
                  </a:txBody>
                  <a:tcPr/>
                </a:tc>
              </a:tr>
              <a:tr h="370840">
                <a:tc>
                  <a:txBody>
                    <a:bodyPr/>
                    <a:lstStyle/>
                    <a:p>
                      <a:r>
                        <a:rPr lang="en-US" dirty="0" smtClean="0"/>
                        <a:t>Preparation </a:t>
                      </a:r>
                      <a:endParaRPr lang="en-US" dirty="0"/>
                    </a:p>
                  </a:txBody>
                  <a:tcPr/>
                </a:tc>
                <a:tc>
                  <a:txBody>
                    <a:bodyPr/>
                    <a:lstStyle/>
                    <a:p>
                      <a:r>
                        <a:rPr lang="en-US" dirty="0" smtClean="0"/>
                        <a:t>0</a:t>
                      </a:r>
                      <a:endParaRPr lang="en-US" dirty="0"/>
                    </a:p>
                  </a:txBody>
                  <a:tcPr/>
                </a:tc>
                <a:tc>
                  <a:txBody>
                    <a:bodyPr/>
                    <a:lstStyle/>
                    <a:p>
                      <a:r>
                        <a:rPr lang="en-US" dirty="0" smtClean="0"/>
                        <a:t>16</a:t>
                      </a:r>
                      <a:endParaRPr lang="en-US" dirty="0"/>
                    </a:p>
                  </a:txBody>
                  <a:tcPr/>
                </a:tc>
                <a:tc>
                  <a:txBody>
                    <a:bodyPr/>
                    <a:lstStyle/>
                    <a:p>
                      <a:r>
                        <a:rPr lang="en-US" dirty="0" smtClean="0"/>
                        <a:t>16</a:t>
                      </a:r>
                      <a:endParaRPr lang="en-US" dirty="0"/>
                    </a:p>
                  </a:txBody>
                  <a:tcPr/>
                </a:tc>
              </a:tr>
              <a:tr h="370840">
                <a:tc>
                  <a:txBody>
                    <a:bodyPr/>
                    <a:lstStyle/>
                    <a:p>
                      <a:r>
                        <a:rPr lang="en-US" dirty="0" smtClean="0"/>
                        <a:t>Installation </a:t>
                      </a:r>
                      <a:endParaRPr lang="en-US" dirty="0"/>
                    </a:p>
                  </a:txBody>
                  <a:tcPr/>
                </a:tc>
                <a:tc>
                  <a:txBody>
                    <a:bodyPr/>
                    <a:lstStyle/>
                    <a:p>
                      <a:r>
                        <a:rPr lang="en-US" dirty="0" smtClean="0"/>
                        <a:t>0</a:t>
                      </a:r>
                      <a:endParaRPr lang="en-US" dirty="0"/>
                    </a:p>
                  </a:txBody>
                  <a:tcPr/>
                </a:tc>
                <a:tc>
                  <a:txBody>
                    <a:bodyPr/>
                    <a:lstStyle/>
                    <a:p>
                      <a:r>
                        <a:rPr lang="en-US" dirty="0" smtClean="0"/>
                        <a:t>192</a:t>
                      </a:r>
                      <a:endParaRPr lang="en-US" dirty="0"/>
                    </a:p>
                  </a:txBody>
                  <a:tcPr/>
                </a:tc>
                <a:tc>
                  <a:txBody>
                    <a:bodyPr/>
                    <a:lstStyle/>
                    <a:p>
                      <a:r>
                        <a:rPr lang="en-US" dirty="0" smtClean="0"/>
                        <a:t>192</a:t>
                      </a:r>
                      <a:endParaRPr lang="en-US" dirty="0"/>
                    </a:p>
                  </a:txBody>
                  <a:tcPr/>
                </a:tc>
              </a:tr>
              <a:tr h="370840">
                <a:tc>
                  <a:txBody>
                    <a:bodyPr/>
                    <a:lstStyle/>
                    <a:p>
                      <a:r>
                        <a:rPr lang="en-US" dirty="0" smtClean="0"/>
                        <a:t>Commissioning</a:t>
                      </a:r>
                    </a:p>
                  </a:txBody>
                  <a:tcPr/>
                </a:tc>
                <a:tc>
                  <a:txBody>
                    <a:bodyPr/>
                    <a:lstStyle/>
                    <a:p>
                      <a:r>
                        <a:rPr lang="en-US" dirty="0" smtClean="0"/>
                        <a:t>0</a:t>
                      </a:r>
                      <a:endParaRPr lang="en-US" dirty="0"/>
                    </a:p>
                  </a:txBody>
                  <a:tcPr/>
                </a:tc>
                <a:tc>
                  <a:txBody>
                    <a:bodyPr/>
                    <a:lstStyle/>
                    <a:p>
                      <a:r>
                        <a:rPr lang="en-US" dirty="0" smtClean="0"/>
                        <a:t>38</a:t>
                      </a:r>
                      <a:endParaRPr lang="en-US" dirty="0"/>
                    </a:p>
                  </a:txBody>
                  <a:tcPr/>
                </a:tc>
                <a:tc>
                  <a:txBody>
                    <a:bodyPr/>
                    <a:lstStyle/>
                    <a:p>
                      <a:r>
                        <a:rPr lang="en-US" dirty="0" smtClean="0"/>
                        <a:t>38</a:t>
                      </a:r>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r>
              <a:tr h="370840">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398403954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3" name="Date Placeholder 2"/>
          <p:cNvSpPr>
            <a:spLocks noGrp="1"/>
          </p:cNvSpPr>
          <p:nvPr>
            <p:ph type="dt" sz="half" idx="10"/>
          </p:nvPr>
        </p:nvSpPr>
        <p:spPr/>
        <p:txBody>
          <a:bodyPr/>
          <a:lstStyle/>
          <a:p>
            <a:fld id="{456E1FAD-76CF-1240-9DBA-769EF9985E94}" type="datetime1">
              <a:rPr lang="en-US" smtClean="0"/>
              <a:t>8/30/16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54</a:t>
            </a:fld>
            <a:endParaRPr lang="en-US"/>
          </a:p>
        </p:txBody>
      </p:sp>
    </p:spTree>
    <p:extLst>
      <p:ext uri="{BB962C8B-B14F-4D97-AF65-F5344CB8AC3E}">
        <p14:creationId xmlns:p14="http://schemas.microsoft.com/office/powerpoint/2010/main" val="342170197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0" y="1"/>
            <a:ext cx="9144000" cy="677863"/>
          </a:xfrm>
          <a:solidFill>
            <a:srgbClr val="0080FF"/>
          </a:solidFill>
        </p:spPr>
        <p:txBody>
          <a:bodyPr/>
          <a:lstStyle/>
          <a:p>
            <a:r>
              <a:rPr lang="en-US" altLang="en-US" sz="3200" b="1" dirty="0">
                <a:cs typeface="Times New Roman" pitchFamily="18" charset="0"/>
              </a:rPr>
              <a:t>Projected Future sPHENIX Schedule  </a:t>
            </a:r>
          </a:p>
        </p:txBody>
      </p:sp>
      <p:sp>
        <p:nvSpPr>
          <p:cNvPr id="41986" name="Content Placeholder 2"/>
          <p:cNvSpPr>
            <a:spLocks noGrp="1"/>
          </p:cNvSpPr>
          <p:nvPr>
            <p:ph idx="1"/>
          </p:nvPr>
        </p:nvSpPr>
        <p:spPr>
          <a:xfrm>
            <a:off x="107157" y="976309"/>
            <a:ext cx="8916194" cy="5667375"/>
          </a:xfrm>
        </p:spPr>
        <p:txBody>
          <a:bodyPr>
            <a:normAutofit lnSpcReduction="10000"/>
          </a:bodyPr>
          <a:lstStyle/>
          <a:p>
            <a:pPr marL="0" indent="0">
              <a:buNone/>
            </a:pPr>
            <a:r>
              <a:rPr lang="en-US" altLang="en-US" sz="2000" b="1" dirty="0">
                <a:cs typeface="Times New Roman" pitchFamily="18" charset="0"/>
              </a:rPr>
              <a:t> </a:t>
            </a:r>
          </a:p>
          <a:p>
            <a:pPr marL="0" indent="0">
              <a:buNone/>
            </a:pPr>
            <a:r>
              <a:rPr lang="en-US" altLang="en-US" sz="2000" b="1" dirty="0">
                <a:cs typeface="Times New Roman" pitchFamily="18" charset="0"/>
              </a:rPr>
              <a:t>    </a:t>
            </a:r>
            <a:r>
              <a:rPr lang="en-US" altLang="en-US" sz="2100" b="1" dirty="0">
                <a:cs typeface="Times New Roman" pitchFamily="18" charset="0"/>
              </a:rPr>
              <a:t>CD-0</a:t>
            </a:r>
            <a:r>
              <a:rPr lang="en-US" altLang="en-US" sz="2100" b="1" dirty="0">
                <a:solidFill>
                  <a:srgbClr val="0080FF"/>
                </a:solidFill>
                <a:cs typeface="Times New Roman" pitchFamily="18" charset="0"/>
              </a:rPr>
              <a:t>												Sept-Oct 2016</a:t>
            </a:r>
          </a:p>
          <a:p>
            <a:pPr marL="0" indent="0">
              <a:buNone/>
            </a:pPr>
            <a:r>
              <a:rPr lang="en-US" altLang="en-US" sz="2100" b="1" dirty="0">
                <a:cs typeface="Times New Roman" pitchFamily="18" charset="0"/>
              </a:rPr>
              <a:t>    </a:t>
            </a:r>
            <a:r>
              <a:rPr lang="en-US" altLang="en-US" sz="2100" b="1" dirty="0">
                <a:solidFill>
                  <a:srgbClr val="FF0000"/>
                </a:solidFill>
                <a:cs typeface="Times New Roman" pitchFamily="18" charset="0"/>
              </a:rPr>
              <a:t>Director’s Cost and Schedule Review</a:t>
            </a:r>
            <a:r>
              <a:rPr lang="en-US" altLang="en-US" sz="2100" b="1" dirty="0">
                <a:solidFill>
                  <a:srgbClr val="0080FF"/>
                </a:solidFill>
                <a:cs typeface="Times New Roman" pitchFamily="18" charset="0"/>
              </a:rPr>
              <a:t>				Late Fall 2016</a:t>
            </a: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Test Beam at FNAL(2</a:t>
            </a:r>
            <a:r>
              <a:rPr lang="en-US" altLang="en-US" sz="2100" b="1" baseline="30000" dirty="0">
                <a:cs typeface="Times New Roman" pitchFamily="18" charset="0"/>
              </a:rPr>
              <a:t>nd</a:t>
            </a:r>
            <a:r>
              <a:rPr lang="en-US" altLang="en-US" sz="2100" b="1" dirty="0">
                <a:cs typeface="Times New Roman" pitchFamily="18" charset="0"/>
              </a:rPr>
              <a:t> round prototyping)</a:t>
            </a:r>
            <a:r>
              <a:rPr lang="en-US" altLang="en-US" sz="2100" b="1" dirty="0">
                <a:solidFill>
                  <a:srgbClr val="0080FF"/>
                </a:solidFill>
                <a:cs typeface="Times New Roman" pitchFamily="18" charset="0"/>
              </a:rPr>
              <a:t>	 		Jan 2017	</a:t>
            </a: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OPA-CD-1/CD-3a Review </a:t>
            </a:r>
            <a:r>
              <a:rPr lang="en-US" altLang="en-US" sz="2100" b="1" dirty="0">
                <a:solidFill>
                  <a:srgbClr val="0080FF"/>
                </a:solidFill>
                <a:cs typeface="Times New Roman" pitchFamily="18" charset="0"/>
              </a:rPr>
              <a:t>							May-Jun 2017</a:t>
            </a:r>
          </a:p>
          <a:p>
            <a:pPr marL="0" indent="0">
              <a:buNone/>
            </a:pPr>
            <a:r>
              <a:rPr lang="en-US" altLang="en-US" sz="2100" b="1" dirty="0">
                <a:solidFill>
                  <a:srgbClr val="0080FF"/>
                </a:solidFill>
                <a:cs typeface="Times New Roman" pitchFamily="18" charset="0"/>
              </a:rPr>
              <a:t>    </a:t>
            </a:r>
            <a:r>
              <a:rPr lang="en-US" altLang="en-US" sz="2100" b="1" dirty="0">
                <a:solidFill>
                  <a:srgbClr val="FF0000"/>
                </a:solidFill>
                <a:cs typeface="Times New Roman" pitchFamily="18" charset="0"/>
              </a:rPr>
              <a:t> CD-1/CD-3a	authorization	</a:t>
            </a:r>
            <a:r>
              <a:rPr lang="en-US" altLang="en-US" sz="2100" b="1" dirty="0">
                <a:solidFill>
                  <a:srgbClr val="0080FF"/>
                </a:solidFill>
                <a:cs typeface="Times New Roman" pitchFamily="18" charset="0"/>
              </a:rPr>
              <a:t>					Nov  2017</a:t>
            </a: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All Preproduction R&amp;D and Design complete</a:t>
            </a:r>
            <a:r>
              <a:rPr lang="en-US" altLang="en-US" sz="2100" b="1" dirty="0">
                <a:solidFill>
                  <a:srgbClr val="0080FF"/>
                </a:solidFill>
                <a:cs typeface="Times New Roman" pitchFamily="18" charset="0"/>
              </a:rPr>
              <a:t>		May-Jun 2018</a:t>
            </a: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OPA- CD-2/CD-3b review </a:t>
            </a:r>
            <a:r>
              <a:rPr lang="en-US" altLang="en-US" sz="2100" b="1" dirty="0">
                <a:solidFill>
                  <a:srgbClr val="0080FF"/>
                </a:solidFill>
                <a:cs typeface="Times New Roman" pitchFamily="18" charset="0"/>
              </a:rPr>
              <a:t>							May-Jun  2018</a:t>
            </a:r>
            <a:endParaRPr lang="en-US" altLang="en-US" sz="2100" b="1" dirty="0">
              <a:cs typeface="Times New Roman" pitchFamily="18" charset="0"/>
            </a:endParaRP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CD-2/CD-3b  authorization</a:t>
            </a:r>
            <a:r>
              <a:rPr lang="en-US" altLang="en-US" sz="2100" b="1" dirty="0">
                <a:solidFill>
                  <a:srgbClr val="0080FF"/>
                </a:solidFill>
                <a:cs typeface="Times New Roman" pitchFamily="18" charset="0"/>
              </a:rPr>
              <a:t>						Jul-Aug 2018</a:t>
            </a: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sPHENIX Installed, cabled, ready to commission</a:t>
            </a:r>
            <a:r>
              <a:rPr lang="en-US" altLang="en-US" sz="2100" b="1" dirty="0">
                <a:solidFill>
                  <a:srgbClr val="0080FF"/>
                </a:solidFill>
                <a:cs typeface="Times New Roman" pitchFamily="18" charset="0"/>
              </a:rPr>
              <a:t>	Apr 2021 </a:t>
            </a: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First RHIC beam for sPHENIX</a:t>
            </a:r>
            <a:r>
              <a:rPr lang="en-US" altLang="en-US" sz="2100" b="1" dirty="0">
                <a:solidFill>
                  <a:srgbClr val="0080FF"/>
                </a:solidFill>
                <a:cs typeface="Times New Roman" pitchFamily="18" charset="0"/>
              </a:rPr>
              <a:t>						Jan 2022</a:t>
            </a:r>
          </a:p>
          <a:p>
            <a:pPr marL="0" indent="0">
              <a:buNone/>
            </a:pPr>
            <a:endParaRPr lang="en-US" altLang="en-US" sz="2100" b="1" dirty="0">
              <a:solidFill>
                <a:srgbClr val="0080FF"/>
              </a:solidFill>
              <a:cs typeface="Times New Roman" pitchFamily="18" charset="0"/>
            </a:endParaRPr>
          </a:p>
          <a:p>
            <a:pPr marL="0" indent="0">
              <a:buNone/>
            </a:pPr>
            <a:r>
              <a:rPr lang="en-US" altLang="en-US" sz="2100" b="1" dirty="0">
                <a:cs typeface="Times New Roman" pitchFamily="18" charset="0"/>
              </a:rPr>
              <a:t>The current Resource-loaded Schedule contains </a:t>
            </a:r>
            <a:r>
              <a:rPr lang="en-US" altLang="en-US" sz="2100" b="1" dirty="0">
                <a:solidFill>
                  <a:srgbClr val="FF0000"/>
                </a:solidFill>
                <a:cs typeface="Times New Roman" pitchFamily="18" charset="0"/>
              </a:rPr>
              <a:t>8.5 months of float </a:t>
            </a:r>
            <a:r>
              <a:rPr lang="en-US" altLang="en-US" sz="2100" b="1" dirty="0">
                <a:cs typeface="Times New Roman" pitchFamily="18" charset="0"/>
              </a:rPr>
              <a:t>to Jan 2022</a:t>
            </a:r>
          </a:p>
          <a:p>
            <a:pPr marL="800059" lvl="2" indent="0">
              <a:buNone/>
            </a:pPr>
            <a:r>
              <a:rPr lang="en-US" altLang="en-US" sz="1800" b="1" dirty="0">
                <a:solidFill>
                  <a:srgbClr val="0080FF"/>
                </a:solidFill>
                <a:cs typeface="Times New Roman" pitchFamily="18" charset="0"/>
              </a:rPr>
              <a:t> </a:t>
            </a:r>
            <a:endParaRPr lang="en-US" altLang="en-US" sz="2200" b="1" dirty="0">
              <a:solidFill>
                <a:srgbClr val="0080FF"/>
              </a:solidFill>
              <a:cs typeface="Times New Roman" pitchFamily="18" charset="0"/>
            </a:endParaRPr>
          </a:p>
          <a:p>
            <a:pPr marL="800059" lvl="2" indent="0">
              <a:buNone/>
            </a:pPr>
            <a:r>
              <a:rPr lang="en-US" altLang="en-US" sz="1800" b="1" dirty="0">
                <a:cs typeface="Times New Roman" pitchFamily="18" charset="0"/>
              </a:rPr>
              <a:t>  </a:t>
            </a:r>
            <a:endParaRPr lang="en-US" altLang="en-US" sz="1200" b="1" dirty="0">
              <a:latin typeface="Times New Roman" pitchFamily="18" charset="0"/>
              <a:cs typeface="Times New Roman" pitchFamily="18" charset="0"/>
            </a:endParaRPr>
          </a:p>
        </p:txBody>
      </p:sp>
      <p:sp>
        <p:nvSpPr>
          <p:cNvPr id="4" name="Date Placeholder 3"/>
          <p:cNvSpPr>
            <a:spLocks noGrp="1"/>
          </p:cNvSpPr>
          <p:nvPr>
            <p:ph type="dt" sz="quarter" idx="10"/>
          </p:nvPr>
        </p:nvSpPr>
        <p:spPr/>
        <p:txBody>
          <a:bodyPr/>
          <a:lstStyle/>
          <a:p>
            <a:pPr>
              <a:defRPr/>
            </a:pPr>
            <a:fld id="{C522866F-A787-F94A-A1DB-D2021DB3B4AA}" type="datetime1">
              <a:rPr lang="en-US" smtClean="0"/>
              <a:t>8/30/16</a:t>
            </a:fld>
            <a:endParaRPr lang="en-US" dirty="0"/>
          </a:p>
        </p:txBody>
      </p:sp>
      <p:sp>
        <p:nvSpPr>
          <p:cNvPr id="5" name="Footer Placeholder 4"/>
          <p:cNvSpPr>
            <a:spLocks noGrp="1"/>
          </p:cNvSpPr>
          <p:nvPr>
            <p:ph type="ftr" sz="quarter" idx="11"/>
          </p:nvPr>
        </p:nvSpPr>
        <p:spPr/>
        <p:txBody>
          <a:bodyPr/>
          <a:lstStyle/>
          <a:p>
            <a:pPr>
              <a:defRPr/>
            </a:pPr>
            <a:r>
              <a:rPr lang="en-US" smtClean="0"/>
              <a:t>sPHENIX Tracking Review - MAPS</a:t>
            </a:r>
            <a:endParaRPr lang="en-US" dirty="0"/>
          </a:p>
        </p:txBody>
      </p:sp>
      <p:sp>
        <p:nvSpPr>
          <p:cNvPr id="41989" name="Slide Number Placeholder 5"/>
          <p:cNvSpPr>
            <a:spLocks noGrp="1"/>
          </p:cNvSpPr>
          <p:nvPr>
            <p:ph type="sldNum" sz="quarter" idx="12"/>
          </p:nvPr>
        </p:nvSpPr>
        <p:spPr bwMode="auto">
          <a:xfrm>
            <a:off x="8937225" y="-29567"/>
            <a:ext cx="149827" cy="2560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12" indent="-285736" eaLnBrk="0" hangingPunct="0">
              <a:defRPr sz="2400">
                <a:solidFill>
                  <a:schemeClr val="tx1"/>
                </a:solidFill>
                <a:latin typeface="Calibri" pitchFamily="34" charset="0"/>
                <a:ea typeface="MS PGothic" pitchFamily="34" charset="-128"/>
              </a:defRPr>
            </a:lvl2pPr>
            <a:lvl3pPr marL="1142942" indent="-228588" eaLnBrk="0" hangingPunct="0">
              <a:defRPr sz="2400">
                <a:solidFill>
                  <a:schemeClr val="tx1"/>
                </a:solidFill>
                <a:latin typeface="Calibri" pitchFamily="34" charset="0"/>
                <a:ea typeface="MS PGothic" pitchFamily="34" charset="-128"/>
              </a:defRPr>
            </a:lvl3pPr>
            <a:lvl4pPr marL="1600118" indent="-228588" eaLnBrk="0" hangingPunct="0">
              <a:defRPr sz="2400">
                <a:solidFill>
                  <a:schemeClr val="tx1"/>
                </a:solidFill>
                <a:latin typeface="Calibri" pitchFamily="34" charset="0"/>
                <a:ea typeface="MS PGothic" pitchFamily="34" charset="-128"/>
              </a:defRPr>
            </a:lvl4pPr>
            <a:lvl5pPr marL="2057295" indent="-228588" eaLnBrk="0" hangingPunct="0">
              <a:defRPr sz="2400">
                <a:solidFill>
                  <a:schemeClr val="tx1"/>
                </a:solidFill>
                <a:latin typeface="Calibri" pitchFamily="34" charset="0"/>
                <a:ea typeface="MS PGothic" pitchFamily="34" charset="-128"/>
              </a:defRPr>
            </a:lvl5pPr>
            <a:lvl6pPr marL="2514471" indent="-228588" defTabSz="457177" eaLnBrk="0" fontAlgn="base" hangingPunct="0">
              <a:spcBef>
                <a:spcPct val="0"/>
              </a:spcBef>
              <a:spcAft>
                <a:spcPct val="0"/>
              </a:spcAft>
              <a:defRPr sz="2400">
                <a:solidFill>
                  <a:schemeClr val="tx1"/>
                </a:solidFill>
                <a:latin typeface="Calibri" pitchFamily="34" charset="0"/>
                <a:ea typeface="MS PGothic" pitchFamily="34" charset="-128"/>
              </a:defRPr>
            </a:lvl6pPr>
            <a:lvl7pPr marL="2971648" indent="-228588" defTabSz="457177" eaLnBrk="0" fontAlgn="base" hangingPunct="0">
              <a:spcBef>
                <a:spcPct val="0"/>
              </a:spcBef>
              <a:spcAft>
                <a:spcPct val="0"/>
              </a:spcAft>
              <a:defRPr sz="2400">
                <a:solidFill>
                  <a:schemeClr val="tx1"/>
                </a:solidFill>
                <a:latin typeface="Calibri" pitchFamily="34" charset="0"/>
                <a:ea typeface="MS PGothic" pitchFamily="34" charset="-128"/>
              </a:defRPr>
            </a:lvl7pPr>
            <a:lvl8pPr marL="3428825" indent="-228588" defTabSz="457177" eaLnBrk="0" fontAlgn="base" hangingPunct="0">
              <a:spcBef>
                <a:spcPct val="0"/>
              </a:spcBef>
              <a:spcAft>
                <a:spcPct val="0"/>
              </a:spcAft>
              <a:defRPr sz="2400">
                <a:solidFill>
                  <a:schemeClr val="tx1"/>
                </a:solidFill>
                <a:latin typeface="Calibri" pitchFamily="34" charset="0"/>
                <a:ea typeface="MS PGothic" pitchFamily="34" charset="-128"/>
              </a:defRPr>
            </a:lvl8pPr>
            <a:lvl9pPr marL="3886001" indent="-228588" defTabSz="457177"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8C1A753D-6C42-4D74-B2DA-A30168E722DC}" type="slidenum">
              <a:rPr lang="en-US" altLang="en-US" sz="1200">
                <a:solidFill>
                  <a:srgbClr val="898989"/>
                </a:solidFill>
              </a:rPr>
              <a:pPr eaLnBrk="1" hangingPunct="1"/>
              <a:t>55</a:t>
            </a:fld>
            <a:endParaRPr lang="en-US" altLang="en-US" sz="1200" dirty="0">
              <a:solidFill>
                <a:srgbClr val="898989"/>
              </a:solidFill>
            </a:endParaRPr>
          </a:p>
        </p:txBody>
      </p:sp>
      <p:sp>
        <p:nvSpPr>
          <p:cNvPr id="2" name="TextBox 1"/>
          <p:cNvSpPr txBox="1"/>
          <p:nvPr/>
        </p:nvSpPr>
        <p:spPr>
          <a:xfrm>
            <a:off x="5851644" y="695237"/>
            <a:ext cx="3235408" cy="369328"/>
          </a:xfrm>
          <a:prstGeom prst="rect">
            <a:avLst/>
          </a:prstGeom>
          <a:noFill/>
        </p:spPr>
        <p:txBody>
          <a:bodyPr wrap="none" lIns="91435" tIns="45718" rIns="91435" bIns="45718" rtlCol="0">
            <a:spAutoFit/>
          </a:bodyPr>
          <a:lstStyle/>
          <a:p>
            <a:r>
              <a:rPr lang="en-US" dirty="0" smtClean="0"/>
              <a:t>Slide from Ed O’Brien 6/24/2016</a:t>
            </a:r>
            <a:endParaRPr lang="en-US" dirty="0"/>
          </a:p>
        </p:txBody>
      </p:sp>
    </p:spTree>
    <p:extLst>
      <p:ext uri="{BB962C8B-B14F-4D97-AF65-F5344CB8AC3E}">
        <p14:creationId xmlns:p14="http://schemas.microsoft.com/office/powerpoint/2010/main" val="297999030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Inputs from ALICE ITS Project</a:t>
            </a:r>
            <a:br>
              <a:rPr lang="en-US" dirty="0" smtClean="0"/>
            </a:br>
            <a:r>
              <a:rPr lang="en-US" dirty="0" smtClean="0"/>
              <a:t>4/1/2016</a:t>
            </a:r>
            <a:endParaRPr lang="en-US" dirty="0"/>
          </a:p>
        </p:txBody>
      </p:sp>
      <p:sp>
        <p:nvSpPr>
          <p:cNvPr id="4" name="TextBox 3"/>
          <p:cNvSpPr txBox="1"/>
          <p:nvPr/>
        </p:nvSpPr>
        <p:spPr>
          <a:xfrm>
            <a:off x="1469874" y="2714188"/>
            <a:ext cx="4057521" cy="646331"/>
          </a:xfrm>
          <a:prstGeom prst="rect">
            <a:avLst/>
          </a:prstGeom>
          <a:noFill/>
        </p:spPr>
        <p:txBody>
          <a:bodyPr wrap="none" rtlCol="0">
            <a:spAutoFit/>
          </a:bodyPr>
          <a:lstStyle/>
          <a:p>
            <a:pPr marL="342900" indent="-342900">
              <a:buAutoNum type="arabicParenR"/>
            </a:pPr>
            <a:r>
              <a:rPr lang="en-US" dirty="0" smtClean="0"/>
              <a:t>Project Schedule, add 6 months delay</a:t>
            </a:r>
          </a:p>
          <a:p>
            <a:pPr marL="342900" indent="-342900">
              <a:buAutoNum type="arabicParenR"/>
            </a:pPr>
            <a:r>
              <a:rPr lang="en-US" dirty="0" smtClean="0"/>
              <a:t>Cost and FTEs</a:t>
            </a:r>
            <a:endParaRPr lang="en-US" dirty="0"/>
          </a:p>
        </p:txBody>
      </p:sp>
      <p:sp>
        <p:nvSpPr>
          <p:cNvPr id="3" name="Date Placeholder 2"/>
          <p:cNvSpPr>
            <a:spLocks noGrp="1"/>
          </p:cNvSpPr>
          <p:nvPr>
            <p:ph type="dt" sz="half" idx="10"/>
          </p:nvPr>
        </p:nvSpPr>
        <p:spPr/>
        <p:txBody>
          <a:bodyPr/>
          <a:lstStyle/>
          <a:p>
            <a:fld id="{A8655CA6-D605-6644-9E92-03E546974074}" type="datetime1">
              <a:rPr lang="en-US" smtClean="0"/>
              <a:t>8/30/16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56</a:t>
            </a:fld>
            <a:endParaRPr lang="en-US"/>
          </a:p>
        </p:txBody>
      </p:sp>
    </p:spTree>
    <p:extLst>
      <p:ext uri="{BB962C8B-B14F-4D97-AF65-F5344CB8AC3E}">
        <p14:creationId xmlns:p14="http://schemas.microsoft.com/office/powerpoint/2010/main" val="568814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700"/>
            <a:ext cx="9144000" cy="6824676"/>
          </a:xfrm>
          <a:prstGeom prst="rect">
            <a:avLst/>
          </a:prstGeom>
        </p:spPr>
      </p:pic>
      <p:sp>
        <p:nvSpPr>
          <p:cNvPr id="3" name="Date Placeholder 2"/>
          <p:cNvSpPr>
            <a:spLocks noGrp="1"/>
          </p:cNvSpPr>
          <p:nvPr>
            <p:ph type="dt" sz="half" idx="10"/>
          </p:nvPr>
        </p:nvSpPr>
        <p:spPr/>
        <p:txBody>
          <a:bodyPr/>
          <a:lstStyle/>
          <a:p>
            <a:fld id="{E8FB6EFF-3EF4-D847-8EE2-C658CC4CBA03}" type="datetime1">
              <a:rPr lang="en-US" smtClean="0"/>
              <a:t>8/30/16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57</a:t>
            </a:fld>
            <a:endParaRPr lang="en-US"/>
          </a:p>
        </p:txBody>
      </p:sp>
      <p:sp>
        <p:nvSpPr>
          <p:cNvPr id="7" name="Rectangle 6"/>
          <p:cNvSpPr/>
          <p:nvPr/>
        </p:nvSpPr>
        <p:spPr>
          <a:xfrm>
            <a:off x="457200" y="1111250"/>
            <a:ext cx="7258050" cy="3105150"/>
          </a:xfrm>
          <a:prstGeom prst="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715250" y="1339850"/>
            <a:ext cx="1472979" cy="3785652"/>
          </a:xfrm>
          <a:prstGeom prst="rect">
            <a:avLst/>
          </a:prstGeom>
          <a:noFill/>
        </p:spPr>
        <p:txBody>
          <a:bodyPr wrap="none" rtlCol="0">
            <a:spAutoFit/>
          </a:bodyPr>
          <a:lstStyle/>
          <a:p>
            <a:r>
              <a:rPr lang="en-US" sz="1600" dirty="0" smtClean="0"/>
              <a:t>Chips:</a:t>
            </a:r>
          </a:p>
          <a:p>
            <a:r>
              <a:rPr lang="en-US" sz="1600" dirty="0" smtClean="0"/>
              <a:t>1k/50k = 2%</a:t>
            </a:r>
          </a:p>
          <a:p>
            <a:r>
              <a:rPr lang="en-US" sz="1600" dirty="0" smtClean="0"/>
              <a:t> - $100K</a:t>
            </a:r>
          </a:p>
          <a:p>
            <a:endParaRPr lang="en-US" sz="1600" dirty="0" smtClean="0"/>
          </a:p>
          <a:p>
            <a:r>
              <a:rPr lang="en-US" sz="1600" dirty="0" smtClean="0"/>
              <a:t>Staves:</a:t>
            </a:r>
          </a:p>
          <a:p>
            <a:r>
              <a:rPr lang="en-US" sz="1600" dirty="0" smtClean="0"/>
              <a:t>68/120 = 60%</a:t>
            </a:r>
          </a:p>
          <a:p>
            <a:r>
              <a:rPr lang="en-US" sz="1600" dirty="0"/>
              <a:t> </a:t>
            </a:r>
            <a:r>
              <a:rPr lang="en-US" sz="1600" dirty="0" smtClean="0"/>
              <a:t>-$340K</a:t>
            </a:r>
          </a:p>
          <a:p>
            <a:endParaRPr lang="en-US" sz="1600" dirty="0" smtClean="0"/>
          </a:p>
          <a:p>
            <a:r>
              <a:rPr lang="en-US" sz="1600" dirty="0" smtClean="0"/>
              <a:t>Share R&amp;D cost</a:t>
            </a:r>
          </a:p>
          <a:p>
            <a:r>
              <a:rPr lang="en-US" sz="1600" dirty="0" smtClean="0"/>
              <a:t>  -$500K</a:t>
            </a:r>
          </a:p>
          <a:p>
            <a:endParaRPr lang="en-US" sz="1600" dirty="0" smtClean="0"/>
          </a:p>
          <a:p>
            <a:r>
              <a:rPr lang="en-US" sz="1600" dirty="0" smtClean="0"/>
              <a:t>“Buy staves” </a:t>
            </a:r>
          </a:p>
          <a:p>
            <a:r>
              <a:rPr lang="en-US" sz="1600" dirty="0" smtClean="0"/>
              <a:t>and </a:t>
            </a:r>
            <a:r>
              <a:rPr lang="en-US" sz="1600" dirty="0" err="1" smtClean="0"/>
              <a:t>MoU</a:t>
            </a:r>
            <a:endParaRPr lang="en-US" sz="1600" dirty="0" smtClean="0"/>
          </a:p>
          <a:p>
            <a:endParaRPr lang="en-US" sz="1600" dirty="0"/>
          </a:p>
          <a:p>
            <a:r>
              <a:rPr lang="en-US" sz="1600" dirty="0" smtClean="0">
                <a:solidFill>
                  <a:srgbClr val="FF0000"/>
                </a:solidFill>
              </a:rPr>
              <a:t>Total ~$1M</a:t>
            </a:r>
            <a:endParaRPr lang="en-US" sz="1600" dirty="0">
              <a:solidFill>
                <a:srgbClr val="FF0000"/>
              </a:solidFill>
            </a:endParaRPr>
          </a:p>
        </p:txBody>
      </p:sp>
    </p:spTree>
    <p:extLst>
      <p:ext uri="{BB962C8B-B14F-4D97-AF65-F5344CB8AC3E}">
        <p14:creationId xmlns:p14="http://schemas.microsoft.com/office/powerpoint/2010/main" val="29068566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700"/>
            <a:ext cx="9144000" cy="6813525"/>
          </a:xfrm>
          <a:prstGeom prst="rect">
            <a:avLst/>
          </a:prstGeom>
        </p:spPr>
      </p:pic>
      <p:sp>
        <p:nvSpPr>
          <p:cNvPr id="3" name="Date Placeholder 2"/>
          <p:cNvSpPr>
            <a:spLocks noGrp="1"/>
          </p:cNvSpPr>
          <p:nvPr>
            <p:ph type="dt" sz="half" idx="10"/>
          </p:nvPr>
        </p:nvSpPr>
        <p:spPr/>
        <p:txBody>
          <a:bodyPr/>
          <a:lstStyle/>
          <a:p>
            <a:fld id="{D5ECCB47-6EB3-FD49-911A-E76942F49002}" type="datetime1">
              <a:rPr lang="en-US" smtClean="0"/>
              <a:t>8/30/16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58</a:t>
            </a:fld>
            <a:endParaRPr lang="en-US"/>
          </a:p>
        </p:txBody>
      </p:sp>
      <p:sp>
        <p:nvSpPr>
          <p:cNvPr id="6" name="Rectangle 5"/>
          <p:cNvSpPr/>
          <p:nvPr/>
        </p:nvSpPr>
        <p:spPr>
          <a:xfrm>
            <a:off x="457200" y="1111250"/>
            <a:ext cx="7258050" cy="2393950"/>
          </a:xfrm>
          <a:prstGeom prst="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57200" y="5829300"/>
            <a:ext cx="7258050" cy="892174"/>
          </a:xfrm>
          <a:prstGeom prst="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92245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42449"/>
          </a:xfrm>
          <a:prstGeom prst="rect">
            <a:avLst/>
          </a:prstGeom>
        </p:spPr>
      </p:pic>
      <p:sp>
        <p:nvSpPr>
          <p:cNvPr id="3" name="Date Placeholder 2"/>
          <p:cNvSpPr>
            <a:spLocks noGrp="1"/>
          </p:cNvSpPr>
          <p:nvPr>
            <p:ph type="dt" sz="half" idx="10"/>
          </p:nvPr>
        </p:nvSpPr>
        <p:spPr/>
        <p:txBody>
          <a:bodyPr/>
          <a:lstStyle/>
          <a:p>
            <a:fld id="{DCC3F643-C3C0-024B-AD69-6DC0670410B3}" type="datetime1">
              <a:rPr lang="en-US" smtClean="0"/>
              <a:t>8/30/16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59</a:t>
            </a:fld>
            <a:endParaRPr lang="en-US"/>
          </a:p>
        </p:txBody>
      </p:sp>
      <p:sp>
        <p:nvSpPr>
          <p:cNvPr id="6" name="Rectangle 5"/>
          <p:cNvSpPr/>
          <p:nvPr/>
        </p:nvSpPr>
        <p:spPr>
          <a:xfrm>
            <a:off x="457200" y="1111250"/>
            <a:ext cx="7258050" cy="4235450"/>
          </a:xfrm>
          <a:prstGeom prst="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3354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3009"/>
            <a:ext cx="8229600" cy="1143000"/>
          </a:xfrm>
        </p:spPr>
        <p:txBody>
          <a:bodyPr/>
          <a:lstStyle/>
          <a:p>
            <a:r>
              <a:rPr lang="en-US" dirty="0" smtClean="0"/>
              <a:t>Assumptions</a:t>
            </a:r>
            <a:endParaRPr lang="en-US" dirty="0"/>
          </a:p>
        </p:txBody>
      </p:sp>
      <p:sp>
        <p:nvSpPr>
          <p:cNvPr id="3" name="Content Placeholder 2"/>
          <p:cNvSpPr>
            <a:spLocks noGrp="1"/>
          </p:cNvSpPr>
          <p:nvPr>
            <p:ph idx="1"/>
          </p:nvPr>
        </p:nvSpPr>
        <p:spPr>
          <a:xfrm>
            <a:off x="457200" y="1255782"/>
            <a:ext cx="8229600" cy="4525963"/>
          </a:xfrm>
        </p:spPr>
        <p:txBody>
          <a:bodyPr>
            <a:normAutofit fontScale="62500" lnSpcReduction="20000"/>
          </a:bodyPr>
          <a:lstStyle/>
          <a:p>
            <a:r>
              <a:rPr lang="en-US" dirty="0" smtClean="0"/>
              <a:t>Copy ALICE 3-layer MAPS Inner Tracker</a:t>
            </a:r>
          </a:p>
          <a:p>
            <a:r>
              <a:rPr lang="en-US" dirty="0" smtClean="0"/>
              <a:t>Extend ALICE ITS production </a:t>
            </a:r>
          </a:p>
          <a:p>
            <a:r>
              <a:rPr lang="en-US" dirty="0" smtClean="0"/>
              <a:t>Follow proposed </a:t>
            </a:r>
            <a:r>
              <a:rPr lang="en-US" dirty="0" err="1" smtClean="0"/>
              <a:t>sPHENIX</a:t>
            </a:r>
            <a:r>
              <a:rPr lang="en-US" dirty="0" smtClean="0"/>
              <a:t> CD process</a:t>
            </a:r>
          </a:p>
          <a:p>
            <a:r>
              <a:rPr lang="en-US" dirty="0" smtClean="0"/>
              <a:t>Critical R&amp;D for CD-1 and CD-2/3 by LANL LDRD</a:t>
            </a:r>
          </a:p>
          <a:p>
            <a:r>
              <a:rPr lang="en-US" dirty="0" smtClean="0"/>
              <a:t>Mechanical Integration R&amp;D fund available </a:t>
            </a:r>
            <a:r>
              <a:rPr lang="en-US" dirty="0" smtClean="0"/>
              <a:t>for </a:t>
            </a:r>
            <a:r>
              <a:rPr lang="en-US" dirty="0" smtClean="0"/>
              <a:t>CD</a:t>
            </a:r>
            <a:r>
              <a:rPr lang="en-US" dirty="0" smtClean="0"/>
              <a:t>-2/3</a:t>
            </a:r>
            <a:endParaRPr lang="en-US" dirty="0" smtClean="0"/>
          </a:p>
          <a:p>
            <a:r>
              <a:rPr lang="en-US" dirty="0" smtClean="0"/>
              <a:t>Production starts at CD-3b   </a:t>
            </a:r>
          </a:p>
          <a:p>
            <a:endParaRPr lang="en-US" dirty="0" smtClean="0"/>
          </a:p>
          <a:p>
            <a:r>
              <a:rPr lang="en-US" dirty="0" smtClean="0"/>
              <a:t>Initial cost and schedule from ALICE ITS documents</a:t>
            </a:r>
          </a:p>
          <a:p>
            <a:r>
              <a:rPr lang="en-US" dirty="0" smtClean="0"/>
              <a:t>Other cost from recent experiments, FVTX/PHENIX, HFT/STAR</a:t>
            </a:r>
          </a:p>
          <a:p>
            <a:r>
              <a:rPr lang="en-US" dirty="0" smtClean="0"/>
              <a:t>Manpower costs from Lab Engineers and Techs</a:t>
            </a:r>
          </a:p>
          <a:p>
            <a:r>
              <a:rPr lang="en-US" dirty="0" smtClean="0"/>
              <a:t>Durations from ALICE C&amp;S where available, FVTX/PHENIX experience </a:t>
            </a:r>
          </a:p>
          <a:p>
            <a:r>
              <a:rPr lang="en-US" dirty="0" smtClean="0"/>
              <a:t>Schedule contingency in progress (</a:t>
            </a:r>
            <a:r>
              <a:rPr lang="en-US" dirty="0" err="1" smtClean="0"/>
              <a:t>MoU</a:t>
            </a:r>
            <a:r>
              <a:rPr lang="en-US" dirty="0" smtClean="0"/>
              <a:t> w/ ALICE, mortgage etc. )</a:t>
            </a:r>
          </a:p>
          <a:p>
            <a:r>
              <a:rPr lang="en-US" dirty="0" smtClean="0"/>
              <a:t>Apply 30% cost &amp; schedule contingency (prorated from ITS C&amp;S)</a:t>
            </a:r>
          </a:p>
          <a:p>
            <a:r>
              <a:rPr lang="en-US" dirty="0">
                <a:solidFill>
                  <a:srgbClr val="FF0000"/>
                </a:solidFill>
              </a:rPr>
              <a:t>Initial c</a:t>
            </a:r>
            <a:r>
              <a:rPr lang="en-US" dirty="0" smtClean="0">
                <a:solidFill>
                  <a:srgbClr val="FF0000"/>
                </a:solidFill>
              </a:rPr>
              <a:t>ost and manpower allocation, </a:t>
            </a:r>
            <a:r>
              <a:rPr lang="en-US" dirty="0">
                <a:solidFill>
                  <a:srgbClr val="FF0000"/>
                </a:solidFill>
              </a:rPr>
              <a:t>w/o </a:t>
            </a:r>
            <a:r>
              <a:rPr lang="en-US" dirty="0" smtClean="0">
                <a:solidFill>
                  <a:srgbClr val="FF0000"/>
                </a:solidFill>
              </a:rPr>
              <a:t>funding profile</a:t>
            </a:r>
            <a:endParaRPr lang="en-US" dirty="0">
              <a:solidFill>
                <a:srgbClr val="FF0000"/>
              </a:solidFill>
            </a:endParaRPr>
          </a:p>
          <a:p>
            <a:endParaRPr lang="en-US" dirty="0" smtClean="0"/>
          </a:p>
          <a:p>
            <a:endParaRPr lang="en-US" dirty="0"/>
          </a:p>
        </p:txBody>
      </p:sp>
      <p:sp>
        <p:nvSpPr>
          <p:cNvPr id="4" name="Date Placeholder 3"/>
          <p:cNvSpPr>
            <a:spLocks noGrp="1"/>
          </p:cNvSpPr>
          <p:nvPr>
            <p:ph type="dt" sz="half" idx="10"/>
          </p:nvPr>
        </p:nvSpPr>
        <p:spPr/>
        <p:txBody>
          <a:bodyPr/>
          <a:lstStyle/>
          <a:p>
            <a:fld id="{8D33B10F-68B0-1E4D-AAFB-5B750F77FF2B}" type="datetime1">
              <a:rPr lang="en-US" smtClean="0"/>
              <a:t>8/30/16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6</a:t>
            </a:fld>
            <a:endParaRPr lang="en-US"/>
          </a:p>
        </p:txBody>
      </p:sp>
      <p:pic>
        <p:nvPicPr>
          <p:cNvPr id="9" name="Picture 8"/>
          <p:cNvPicPr>
            <a:picLocks noChangeAspect="1"/>
          </p:cNvPicPr>
          <p:nvPr/>
        </p:nvPicPr>
        <p:blipFill>
          <a:blip r:embed="rId2"/>
          <a:stretch>
            <a:fillRect/>
          </a:stretch>
        </p:blipFill>
        <p:spPr>
          <a:xfrm>
            <a:off x="8010449" y="0"/>
            <a:ext cx="1133552" cy="924740"/>
          </a:xfrm>
          <a:prstGeom prst="rect">
            <a:avLst/>
          </a:prstGeom>
        </p:spPr>
      </p:pic>
    </p:spTree>
    <p:extLst>
      <p:ext uri="{BB962C8B-B14F-4D97-AF65-F5344CB8AC3E}">
        <p14:creationId xmlns:p14="http://schemas.microsoft.com/office/powerpoint/2010/main" val="201919345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3544"/>
          </a:xfrm>
          <a:prstGeom prst="rect">
            <a:avLst/>
          </a:prstGeom>
        </p:spPr>
      </p:pic>
      <p:sp>
        <p:nvSpPr>
          <p:cNvPr id="3" name="Date Placeholder 2"/>
          <p:cNvSpPr>
            <a:spLocks noGrp="1"/>
          </p:cNvSpPr>
          <p:nvPr>
            <p:ph type="dt" sz="half" idx="10"/>
          </p:nvPr>
        </p:nvSpPr>
        <p:spPr/>
        <p:txBody>
          <a:bodyPr/>
          <a:lstStyle/>
          <a:p>
            <a:fld id="{3270319D-20ED-1D4D-9712-ED2BDD47B1DB}" type="datetime1">
              <a:rPr lang="en-US" smtClean="0"/>
              <a:t>8/30/16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60</a:t>
            </a:fld>
            <a:endParaRPr lang="en-US"/>
          </a:p>
        </p:txBody>
      </p:sp>
    </p:spTree>
    <p:extLst>
      <p:ext uri="{BB962C8B-B14F-4D97-AF65-F5344CB8AC3E}">
        <p14:creationId xmlns:p14="http://schemas.microsoft.com/office/powerpoint/2010/main" val="2817211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400"/>
            <a:ext cx="9144000" cy="6798250"/>
          </a:xfrm>
          <a:prstGeom prst="rect">
            <a:avLst/>
          </a:prstGeom>
        </p:spPr>
      </p:pic>
      <p:sp>
        <p:nvSpPr>
          <p:cNvPr id="3" name="Date Placeholder 2"/>
          <p:cNvSpPr>
            <a:spLocks noGrp="1"/>
          </p:cNvSpPr>
          <p:nvPr>
            <p:ph type="dt" sz="half" idx="10"/>
          </p:nvPr>
        </p:nvSpPr>
        <p:spPr/>
        <p:txBody>
          <a:bodyPr/>
          <a:lstStyle/>
          <a:p>
            <a:fld id="{7850A054-5041-4F48-A8B5-F51ED2946118}" type="datetime1">
              <a:rPr lang="en-US" smtClean="0"/>
              <a:t>8/30/16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61</a:t>
            </a:fld>
            <a:endParaRPr lang="en-US"/>
          </a:p>
        </p:txBody>
      </p:sp>
    </p:spTree>
    <p:extLst>
      <p:ext uri="{BB962C8B-B14F-4D97-AF65-F5344CB8AC3E}">
        <p14:creationId xmlns:p14="http://schemas.microsoft.com/office/powerpoint/2010/main" val="8542054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ts_up_schedule_short_rev1_corr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09550"/>
            <a:ext cx="9144000" cy="6146800"/>
          </a:xfrm>
          <a:prstGeom prst="rect">
            <a:avLst/>
          </a:prstGeom>
        </p:spPr>
      </p:pic>
      <p:sp>
        <p:nvSpPr>
          <p:cNvPr id="4" name="TextBox 3"/>
          <p:cNvSpPr txBox="1"/>
          <p:nvPr/>
        </p:nvSpPr>
        <p:spPr>
          <a:xfrm>
            <a:off x="6019671" y="1343860"/>
            <a:ext cx="2667129" cy="646331"/>
          </a:xfrm>
          <a:prstGeom prst="rect">
            <a:avLst/>
          </a:prstGeom>
          <a:noFill/>
        </p:spPr>
        <p:txBody>
          <a:bodyPr wrap="none" rtlCol="0">
            <a:spAutoFit/>
          </a:bodyPr>
          <a:lstStyle/>
          <a:p>
            <a:r>
              <a:rPr lang="en-US" dirty="0" smtClean="0"/>
              <a:t>Overall project delayed</a:t>
            </a:r>
          </a:p>
          <a:p>
            <a:r>
              <a:rPr lang="en-US" dirty="0" smtClean="0"/>
              <a:t> ~6 months as of 4/1/2016</a:t>
            </a:r>
            <a:endParaRPr lang="en-US" dirty="0"/>
          </a:p>
        </p:txBody>
      </p:sp>
      <p:sp>
        <p:nvSpPr>
          <p:cNvPr id="2" name="Date Placeholder 1"/>
          <p:cNvSpPr>
            <a:spLocks noGrp="1"/>
          </p:cNvSpPr>
          <p:nvPr>
            <p:ph type="dt" sz="half" idx="10"/>
          </p:nvPr>
        </p:nvSpPr>
        <p:spPr/>
        <p:txBody>
          <a:bodyPr/>
          <a:lstStyle/>
          <a:p>
            <a:fld id="{FD6EAD60-191E-1E40-97CC-C16F5B2A3E2F}" type="datetime1">
              <a:rPr lang="en-US" smtClean="0"/>
              <a:t>8/30/16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62</a:t>
            </a:fld>
            <a:endParaRPr lang="en-US"/>
          </a:p>
        </p:txBody>
      </p:sp>
    </p:spTree>
    <p:extLst>
      <p:ext uri="{BB962C8B-B14F-4D97-AF65-F5344CB8AC3E}">
        <p14:creationId xmlns:p14="http://schemas.microsoft.com/office/powerpoint/2010/main" val="23839835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ts_up_schedule_short_rev1_corr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3" name="Date Placeholder 2"/>
          <p:cNvSpPr>
            <a:spLocks noGrp="1"/>
          </p:cNvSpPr>
          <p:nvPr>
            <p:ph type="dt" sz="half" idx="10"/>
          </p:nvPr>
        </p:nvSpPr>
        <p:spPr/>
        <p:txBody>
          <a:bodyPr/>
          <a:lstStyle/>
          <a:p>
            <a:fld id="{70DC4C61-4B86-7D4B-B75F-E01DD56ACCE4}" type="datetime1">
              <a:rPr lang="en-US" smtClean="0"/>
              <a:t>8/30/16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63</a:t>
            </a:fld>
            <a:endParaRPr lang="en-US"/>
          </a:p>
        </p:txBody>
      </p:sp>
    </p:spTree>
    <p:extLst>
      <p:ext uri="{BB962C8B-B14F-4D97-AF65-F5344CB8AC3E}">
        <p14:creationId xmlns:p14="http://schemas.microsoft.com/office/powerpoint/2010/main" val="24761541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ts_up_schedule_short_rev1_corr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721475"/>
          </a:xfrm>
          <a:prstGeom prst="rect">
            <a:avLst/>
          </a:prstGeom>
        </p:spPr>
      </p:pic>
      <p:sp>
        <p:nvSpPr>
          <p:cNvPr id="3" name="Date Placeholder 2"/>
          <p:cNvSpPr>
            <a:spLocks noGrp="1"/>
          </p:cNvSpPr>
          <p:nvPr>
            <p:ph type="dt" sz="half" idx="10"/>
          </p:nvPr>
        </p:nvSpPr>
        <p:spPr/>
        <p:txBody>
          <a:bodyPr/>
          <a:lstStyle/>
          <a:p>
            <a:fld id="{03BD20F9-261F-7343-9F54-C73ABB9D484F}" type="datetime1">
              <a:rPr lang="en-US" smtClean="0"/>
              <a:t>8/30/16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64</a:t>
            </a:fld>
            <a:endParaRPr lang="en-US"/>
          </a:p>
        </p:txBody>
      </p:sp>
    </p:spTree>
    <p:extLst>
      <p:ext uri="{BB962C8B-B14F-4D97-AF65-F5344CB8AC3E}">
        <p14:creationId xmlns:p14="http://schemas.microsoft.com/office/powerpoint/2010/main" val="38868066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ts_up_schedule_short_rev1_corr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537960"/>
          </a:xfrm>
          <a:prstGeom prst="rect">
            <a:avLst/>
          </a:prstGeom>
        </p:spPr>
      </p:pic>
      <p:sp>
        <p:nvSpPr>
          <p:cNvPr id="3" name="Date Placeholder 2"/>
          <p:cNvSpPr>
            <a:spLocks noGrp="1"/>
          </p:cNvSpPr>
          <p:nvPr>
            <p:ph type="dt" sz="half" idx="10"/>
          </p:nvPr>
        </p:nvSpPr>
        <p:spPr/>
        <p:txBody>
          <a:bodyPr/>
          <a:lstStyle/>
          <a:p>
            <a:fld id="{1A37690B-DED1-074E-8CD0-EA7B87B2F29D}" type="datetime1">
              <a:rPr lang="en-US" smtClean="0"/>
              <a:t>8/30/16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65</a:t>
            </a:fld>
            <a:endParaRPr lang="en-US"/>
          </a:p>
        </p:txBody>
      </p:sp>
    </p:spTree>
    <p:extLst>
      <p:ext uri="{BB962C8B-B14F-4D97-AF65-F5344CB8AC3E}">
        <p14:creationId xmlns:p14="http://schemas.microsoft.com/office/powerpoint/2010/main" val="20528002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B0D25B9C-DB13-46F4-A97F-E16BC22F669A}" type="slidenum">
              <a:rPr lang="en-US" smtClean="0"/>
              <a:t>66</a:t>
            </a:fld>
            <a:endParaRPr lang="en-US"/>
          </a:p>
        </p:txBody>
      </p:sp>
      <p:pic>
        <p:nvPicPr>
          <p:cNvPr id="6" name="Picture 5"/>
          <p:cNvPicPr>
            <a:picLocks noChangeAspect="1"/>
          </p:cNvPicPr>
          <p:nvPr/>
        </p:nvPicPr>
        <p:blipFill>
          <a:blip r:embed="rId2"/>
          <a:stretch>
            <a:fillRect/>
          </a:stretch>
        </p:blipFill>
        <p:spPr>
          <a:xfrm>
            <a:off x="533400" y="990600"/>
            <a:ext cx="3429000" cy="2620856"/>
          </a:xfrm>
          <a:prstGeom prst="rect">
            <a:avLst/>
          </a:prstGeom>
          <a:ln w="19050">
            <a:solidFill>
              <a:schemeClr val="accent1">
                <a:shade val="50000"/>
              </a:schemeClr>
            </a:solidFill>
          </a:ln>
        </p:spPr>
      </p:pic>
      <p:grpSp>
        <p:nvGrpSpPr>
          <p:cNvPr id="10" name="Group 9"/>
          <p:cNvGrpSpPr/>
          <p:nvPr/>
        </p:nvGrpSpPr>
        <p:grpSpPr>
          <a:xfrm>
            <a:off x="4343400" y="990600"/>
            <a:ext cx="3818732" cy="2590800"/>
            <a:chOff x="4343400" y="990600"/>
            <a:chExt cx="3818732" cy="2590800"/>
          </a:xfrm>
        </p:grpSpPr>
        <p:pic>
          <p:nvPicPr>
            <p:cNvPr id="7" name="Picture 6"/>
            <p:cNvPicPr>
              <a:picLocks noChangeAspect="1"/>
            </p:cNvPicPr>
            <p:nvPr/>
          </p:nvPicPr>
          <p:blipFill>
            <a:blip r:embed="rId3"/>
            <a:stretch>
              <a:fillRect/>
            </a:stretch>
          </p:blipFill>
          <p:spPr>
            <a:xfrm>
              <a:off x="4343400" y="990600"/>
              <a:ext cx="3818732" cy="2590800"/>
            </a:xfrm>
            <a:prstGeom prst="rect">
              <a:avLst/>
            </a:prstGeom>
            <a:ln w="19050">
              <a:solidFill>
                <a:schemeClr val="accent1">
                  <a:shade val="50000"/>
                </a:schemeClr>
              </a:solidFill>
            </a:ln>
          </p:spPr>
        </p:pic>
        <p:sp>
          <p:nvSpPr>
            <p:cNvPr id="8" name="Rectangle 7"/>
            <p:cNvSpPr/>
            <p:nvPr/>
          </p:nvSpPr>
          <p:spPr>
            <a:xfrm>
              <a:off x="5791200" y="3436299"/>
              <a:ext cx="1143000" cy="1451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924800" y="3360099"/>
              <a:ext cx="228600" cy="2213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4195620" y="4267200"/>
            <a:ext cx="2669962" cy="1200329"/>
          </a:xfrm>
          <a:prstGeom prst="rect">
            <a:avLst/>
          </a:prstGeom>
          <a:noFill/>
        </p:spPr>
        <p:txBody>
          <a:bodyPr wrap="none" rtlCol="0">
            <a:spAutoFit/>
          </a:bodyPr>
          <a:lstStyle/>
          <a:p>
            <a:pPr marL="342900" indent="-342900">
              <a:buFont typeface="Arial" panose="020B0604020202020204" pitchFamily="34" charset="0"/>
              <a:buChar char="•"/>
            </a:pPr>
            <a:r>
              <a:rPr lang="en-US" sz="2400" dirty="0" smtClean="0"/>
              <a:t>432 Sensors</a:t>
            </a:r>
          </a:p>
          <a:p>
            <a:pPr marL="342900" indent="-342900">
              <a:buFont typeface="Arial" panose="020B0604020202020204" pitchFamily="34" charset="0"/>
              <a:buChar char="•"/>
            </a:pPr>
            <a:r>
              <a:rPr lang="en-US" sz="2400" dirty="0" smtClean="0"/>
              <a:t>226 M pixels</a:t>
            </a:r>
          </a:p>
          <a:p>
            <a:pPr marL="342900" indent="-342900">
              <a:buFont typeface="Arial" panose="020B0604020202020204" pitchFamily="34" charset="0"/>
              <a:buChar char="•"/>
            </a:pPr>
            <a:r>
              <a:rPr lang="en-US" sz="2400" dirty="0" smtClean="0"/>
              <a:t>0.19 m</a:t>
            </a:r>
            <a:r>
              <a:rPr lang="en-US" sz="2400" baseline="30000" dirty="0" smtClean="0"/>
              <a:t>2</a:t>
            </a:r>
            <a:r>
              <a:rPr lang="en-US" sz="2400" dirty="0" smtClean="0"/>
              <a:t> of silicon</a:t>
            </a:r>
            <a:endParaRPr lang="en-US" sz="2400" dirty="0"/>
          </a:p>
        </p:txBody>
      </p:sp>
      <p:sp>
        <p:nvSpPr>
          <p:cNvPr id="12" name="TextBox 11"/>
          <p:cNvSpPr txBox="1"/>
          <p:nvPr/>
        </p:nvSpPr>
        <p:spPr>
          <a:xfrm>
            <a:off x="753032" y="4572000"/>
            <a:ext cx="2360133" cy="584775"/>
          </a:xfrm>
          <a:prstGeom prst="rect">
            <a:avLst/>
          </a:prstGeom>
          <a:noFill/>
        </p:spPr>
        <p:txBody>
          <a:bodyPr wrap="none" rtlCol="0">
            <a:spAutoFit/>
          </a:bodyPr>
          <a:lstStyle/>
          <a:p>
            <a:r>
              <a:rPr lang="en-US" sz="3200" dirty="0" smtClean="0"/>
              <a:t>Readout for: </a:t>
            </a:r>
            <a:endParaRPr lang="en-US" sz="3200" dirty="0"/>
          </a:p>
        </p:txBody>
      </p:sp>
      <p:sp>
        <p:nvSpPr>
          <p:cNvPr id="13" name="Right Arrow 12"/>
          <p:cNvSpPr/>
          <p:nvPr/>
        </p:nvSpPr>
        <p:spPr>
          <a:xfrm>
            <a:off x="3175000" y="4597687"/>
            <a:ext cx="762000" cy="533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381000" y="-229393"/>
            <a:ext cx="8229600" cy="1143000"/>
          </a:xfrm>
        </p:spPr>
        <p:txBody>
          <a:bodyPr>
            <a:normAutofit/>
          </a:bodyPr>
          <a:lstStyle/>
          <a:p>
            <a:r>
              <a:rPr lang="en-US" sz="3600" u="sng" dirty="0" smtClean="0"/>
              <a:t>ITS Inner Layers </a:t>
            </a:r>
            <a:r>
              <a:rPr lang="en-US" sz="3600" u="sng" dirty="0" err="1" smtClean="0"/>
              <a:t>vs</a:t>
            </a:r>
            <a:r>
              <a:rPr lang="en-US" sz="3600" u="sng" dirty="0" smtClean="0"/>
              <a:t> PXL/STAR HFT</a:t>
            </a:r>
            <a:endParaRPr lang="en-US" sz="3600" u="sng" dirty="0"/>
          </a:p>
        </p:txBody>
      </p:sp>
      <p:sp>
        <p:nvSpPr>
          <p:cNvPr id="15" name="TextBox 14"/>
          <p:cNvSpPr txBox="1"/>
          <p:nvPr/>
        </p:nvSpPr>
        <p:spPr>
          <a:xfrm>
            <a:off x="6570286" y="3611456"/>
            <a:ext cx="1591846" cy="369332"/>
          </a:xfrm>
          <a:prstGeom prst="rect">
            <a:avLst/>
          </a:prstGeom>
          <a:noFill/>
        </p:spPr>
        <p:txBody>
          <a:bodyPr wrap="none" rtlCol="0">
            <a:spAutoFit/>
          </a:bodyPr>
          <a:lstStyle/>
          <a:p>
            <a:r>
              <a:rPr lang="en-US" dirty="0" smtClean="0"/>
              <a:t>48 inner staves</a:t>
            </a:r>
            <a:endParaRPr lang="en-US" dirty="0"/>
          </a:p>
        </p:txBody>
      </p:sp>
      <p:sp>
        <p:nvSpPr>
          <p:cNvPr id="3" name="TextBox 2"/>
          <p:cNvSpPr txBox="1"/>
          <p:nvPr/>
        </p:nvSpPr>
        <p:spPr>
          <a:xfrm>
            <a:off x="3048000" y="5712373"/>
            <a:ext cx="3136884" cy="461665"/>
          </a:xfrm>
          <a:prstGeom prst="rect">
            <a:avLst/>
          </a:prstGeom>
          <a:noFill/>
          <a:ln w="15875">
            <a:solidFill>
              <a:schemeClr val="tx2"/>
            </a:solidFill>
          </a:ln>
        </p:spPr>
        <p:txBody>
          <a:bodyPr wrap="none" rtlCol="0">
            <a:spAutoFit/>
          </a:bodyPr>
          <a:lstStyle/>
          <a:p>
            <a:r>
              <a:rPr lang="en-US" sz="2400" dirty="0" smtClean="0"/>
              <a:t>Very comparable to PXL</a:t>
            </a:r>
            <a:endParaRPr lang="en-US" sz="2400" dirty="0"/>
          </a:p>
        </p:txBody>
      </p:sp>
      <p:sp>
        <p:nvSpPr>
          <p:cNvPr id="2" name="Date Placeholder 1"/>
          <p:cNvSpPr>
            <a:spLocks noGrp="1"/>
          </p:cNvSpPr>
          <p:nvPr>
            <p:ph type="dt" sz="half" idx="10"/>
          </p:nvPr>
        </p:nvSpPr>
        <p:spPr/>
        <p:txBody>
          <a:bodyPr/>
          <a:lstStyle/>
          <a:p>
            <a:fld id="{FFA9D53E-2CB0-2B49-88D8-97A5C3B003B8}" type="datetime1">
              <a:rPr lang="en-US" smtClean="0"/>
              <a:t>8/30/16</a:t>
            </a:fld>
            <a:endParaRPr lang="en-US"/>
          </a:p>
        </p:txBody>
      </p:sp>
    </p:spTree>
    <p:extLst>
      <p:ext uri="{BB962C8B-B14F-4D97-AF65-F5344CB8AC3E}">
        <p14:creationId xmlns:p14="http://schemas.microsoft.com/office/powerpoint/2010/main" val="16869227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51923"/>
            <a:ext cx="8229600" cy="1143000"/>
          </a:xfrm>
        </p:spPr>
        <p:txBody>
          <a:bodyPr>
            <a:normAutofit/>
          </a:bodyPr>
          <a:lstStyle/>
          <a:p>
            <a:r>
              <a:rPr lang="en-US" sz="3200" u="sng" dirty="0" smtClean="0"/>
              <a:t>STAR/HFT PXL Cost and schedule</a:t>
            </a:r>
            <a:endParaRPr lang="en-US" sz="3200" u="sng" dirty="0"/>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B0D25B9C-DB13-46F4-A97F-E16BC22F669A}" type="slidenum">
              <a:rPr lang="en-US" smtClean="0"/>
              <a:t>67</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4092158771"/>
              </p:ext>
            </p:extLst>
          </p:nvPr>
        </p:nvGraphicFramePr>
        <p:xfrm>
          <a:off x="533400" y="1100903"/>
          <a:ext cx="8077199" cy="2351316"/>
        </p:xfrm>
        <a:graphic>
          <a:graphicData uri="http://schemas.openxmlformats.org/drawingml/2006/table">
            <a:tbl>
              <a:tblPr/>
              <a:tblGrid>
                <a:gridCol w="1430566"/>
                <a:gridCol w="5106023"/>
                <a:gridCol w="1540610"/>
              </a:tblGrid>
              <a:tr h="391886">
                <a:tc>
                  <a:txBody>
                    <a:bodyPr/>
                    <a:lstStyle/>
                    <a:p>
                      <a:pPr algn="l" fontAlgn="b"/>
                      <a:r>
                        <a:rPr lang="en-US" sz="2000" b="1" i="0" u="none" strike="noStrike" dirty="0">
                          <a:solidFill>
                            <a:srgbClr val="000000"/>
                          </a:solidFill>
                          <a:effectLst/>
                          <a:latin typeface="Calibri"/>
                        </a:rPr>
                        <a:t>WBS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1" i="0" u="none" strike="noStrike" dirty="0">
                          <a:solidFill>
                            <a:srgbClr val="000000"/>
                          </a:solidFill>
                          <a:effectLst/>
                          <a:latin typeface="Calibri"/>
                        </a:rPr>
                        <a:t>Task Name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ro-RO" sz="2000" b="1" i="0" u="none" strike="noStrike">
                          <a:solidFill>
                            <a:srgbClr val="000000"/>
                          </a:solidFill>
                          <a:effectLst/>
                          <a:latin typeface="Calibri"/>
                        </a:rPr>
                        <a:t> Cost ($K)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91886">
                <a:tc>
                  <a:txBody>
                    <a:bodyPr/>
                    <a:lstStyle/>
                    <a:p>
                      <a:pPr algn="l" fontAlgn="b"/>
                      <a:r>
                        <a:rPr lang="en-US" sz="2000" b="1" i="0" u="none" strike="noStrike" dirty="0">
                          <a:solidFill>
                            <a:srgbClr val="000000"/>
                          </a:solidFill>
                          <a:effectLst/>
                          <a:latin typeface="Calibri"/>
                        </a:rPr>
                        <a:t>1.2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1" i="0" u="none" strike="noStrike" dirty="0">
                          <a:solidFill>
                            <a:srgbClr val="000000"/>
                          </a:solidFill>
                          <a:effectLst/>
                          <a:latin typeface="Calibri"/>
                        </a:rPr>
                        <a:t>Pixel Detector (PXL)</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1" i="0" u="none" strike="noStrike" dirty="0">
                          <a:solidFill>
                            <a:srgbClr val="000000"/>
                          </a:solidFill>
                          <a:effectLst/>
                          <a:latin typeface="Calibri"/>
                        </a:rPr>
                        <a:t> 4,993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91886">
                <a:tc>
                  <a:txBody>
                    <a:bodyPr/>
                    <a:lstStyle/>
                    <a:p>
                      <a:pPr algn="l" fontAlgn="b"/>
                      <a:r>
                        <a:rPr lang="en-US" sz="2000" b="0" i="0" u="none" strike="noStrike" dirty="0">
                          <a:solidFill>
                            <a:srgbClr val="000000"/>
                          </a:solidFill>
                          <a:effectLst/>
                          <a:latin typeface="Calibri"/>
                        </a:rPr>
                        <a:t>1.2.1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0" i="0" u="none" strike="noStrike" dirty="0">
                          <a:solidFill>
                            <a:srgbClr val="000000"/>
                          </a:solidFill>
                          <a:effectLst/>
                          <a:latin typeface="Calibri"/>
                        </a:rPr>
                        <a:t>Pixel Mechanics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a:solidFill>
                            <a:srgbClr val="000000"/>
                          </a:solidFill>
                          <a:effectLst/>
                          <a:latin typeface="Calibri"/>
                        </a:rPr>
                        <a:t> 1,210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1886">
                <a:tc>
                  <a:txBody>
                    <a:bodyPr/>
                    <a:lstStyle/>
                    <a:p>
                      <a:pPr algn="l" fontAlgn="b"/>
                      <a:r>
                        <a:rPr lang="en-US" sz="2000" b="0" i="0" u="none" strike="noStrike">
                          <a:solidFill>
                            <a:srgbClr val="000000"/>
                          </a:solidFill>
                          <a:effectLst/>
                          <a:latin typeface="Calibri"/>
                        </a:rPr>
                        <a:t>1.2.2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0" i="0" u="none" strike="noStrike" dirty="0">
                          <a:solidFill>
                            <a:srgbClr val="000000"/>
                          </a:solidFill>
                          <a:effectLst/>
                          <a:latin typeface="Calibri"/>
                        </a:rPr>
                        <a:t>Pixel Electronics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a:solidFill>
                            <a:srgbClr val="000000"/>
                          </a:solidFill>
                          <a:effectLst/>
                          <a:latin typeface="Calibri"/>
                        </a:rPr>
                        <a:t> 3,043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1886">
                <a:tc>
                  <a:txBody>
                    <a:bodyPr/>
                    <a:lstStyle/>
                    <a:p>
                      <a:pPr algn="l" fontAlgn="b"/>
                      <a:r>
                        <a:rPr lang="en-US" sz="2000" b="0" i="0" u="none" strike="noStrike">
                          <a:solidFill>
                            <a:srgbClr val="000000"/>
                          </a:solidFill>
                          <a:effectLst/>
                          <a:latin typeface="Calibri"/>
                        </a:rPr>
                        <a:t>1.2.3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0" i="0" u="none" strike="noStrike" dirty="0">
                          <a:solidFill>
                            <a:srgbClr val="000000"/>
                          </a:solidFill>
                          <a:effectLst/>
                          <a:latin typeface="Calibri"/>
                        </a:rPr>
                        <a:t>Detector Assembly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effectLst/>
                          <a:latin typeface="Calibri"/>
                        </a:rPr>
                        <a:t> 225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1886">
                <a:tc>
                  <a:txBody>
                    <a:bodyPr/>
                    <a:lstStyle/>
                    <a:p>
                      <a:pPr algn="l" fontAlgn="b"/>
                      <a:r>
                        <a:rPr lang="en-US" sz="2000" b="0" i="0" u="none" strike="noStrike" dirty="0">
                          <a:solidFill>
                            <a:srgbClr val="000000"/>
                          </a:solidFill>
                          <a:effectLst/>
                          <a:latin typeface="Calibri"/>
                        </a:rPr>
                        <a:t>1.2.4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0" i="0" u="none" strike="noStrike" dirty="0">
                          <a:solidFill>
                            <a:srgbClr val="000000"/>
                          </a:solidFill>
                          <a:effectLst/>
                          <a:latin typeface="Calibri"/>
                        </a:rPr>
                        <a:t>Infrastructure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effectLst/>
                          <a:latin typeface="Calibri"/>
                        </a:rPr>
                        <a:t> 515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7" name="TextBox 6"/>
          <p:cNvSpPr txBox="1"/>
          <p:nvPr/>
        </p:nvSpPr>
        <p:spPr>
          <a:xfrm>
            <a:off x="533401" y="3684923"/>
            <a:ext cx="8153400" cy="286232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cost for WBS 1.2.2.6 Readout Electronics is $800k</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Production RDO boards are ~$4.9k/board in quantities of 50. </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Most of the firmware and software was done by non-(project)costed people</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Full cost book </a:t>
            </a:r>
            <a:r>
              <a:rPr lang="en-US" dirty="0"/>
              <a:t>to show </a:t>
            </a:r>
            <a:r>
              <a:rPr lang="en-US" dirty="0" smtClean="0"/>
              <a:t>detailed cost is available (distributed with slides in separate file).</a:t>
            </a:r>
          </a:p>
          <a:p>
            <a:endParaRPr lang="en-US" dirty="0" smtClean="0"/>
          </a:p>
          <a:p>
            <a:endParaRPr lang="en-US" dirty="0"/>
          </a:p>
        </p:txBody>
      </p:sp>
      <p:sp>
        <p:nvSpPr>
          <p:cNvPr id="8" name="TextBox 7"/>
          <p:cNvSpPr txBox="1"/>
          <p:nvPr/>
        </p:nvSpPr>
        <p:spPr>
          <a:xfrm>
            <a:off x="3733800" y="599308"/>
            <a:ext cx="1468351" cy="369332"/>
          </a:xfrm>
          <a:prstGeom prst="rect">
            <a:avLst/>
          </a:prstGeom>
          <a:noFill/>
        </p:spPr>
        <p:txBody>
          <a:bodyPr wrap="none" rtlCol="0">
            <a:spAutoFit/>
          </a:bodyPr>
          <a:lstStyle/>
          <a:p>
            <a:r>
              <a:rPr lang="en-US" dirty="0" smtClean="0"/>
              <a:t>Taken at CD-3</a:t>
            </a:r>
            <a:endParaRPr lang="en-US" dirty="0"/>
          </a:p>
        </p:txBody>
      </p:sp>
      <p:sp>
        <p:nvSpPr>
          <p:cNvPr id="3" name="Date Placeholder 2"/>
          <p:cNvSpPr>
            <a:spLocks noGrp="1"/>
          </p:cNvSpPr>
          <p:nvPr>
            <p:ph type="dt" sz="half" idx="10"/>
          </p:nvPr>
        </p:nvSpPr>
        <p:spPr/>
        <p:txBody>
          <a:bodyPr/>
          <a:lstStyle/>
          <a:p>
            <a:fld id="{E0F62BF4-4582-2A4F-BDA4-F67A362A9063}" type="datetime1">
              <a:rPr lang="en-US" smtClean="0"/>
              <a:t>8/30/16</a:t>
            </a:fld>
            <a:endParaRPr lang="en-US"/>
          </a:p>
        </p:txBody>
      </p:sp>
    </p:spTree>
    <p:extLst>
      <p:ext uri="{BB962C8B-B14F-4D97-AF65-F5344CB8AC3E}">
        <p14:creationId xmlns:p14="http://schemas.microsoft.com/office/powerpoint/2010/main" val="37644275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B0D25B9C-DB13-46F4-A97F-E16BC22F669A}" type="slidenum">
              <a:rPr lang="en-US" smtClean="0"/>
              <a:t>68</a:t>
            </a:fld>
            <a:endParaRPr lang="en-US"/>
          </a:p>
        </p:txBody>
      </p:sp>
      <p:pic>
        <p:nvPicPr>
          <p:cNvPr id="6" name="Picture 5"/>
          <p:cNvPicPr>
            <a:picLocks noChangeAspect="1"/>
          </p:cNvPicPr>
          <p:nvPr/>
        </p:nvPicPr>
        <p:blipFill>
          <a:blip r:embed="rId2"/>
          <a:stretch>
            <a:fillRect/>
          </a:stretch>
        </p:blipFill>
        <p:spPr>
          <a:xfrm>
            <a:off x="249180" y="1295400"/>
            <a:ext cx="8645639" cy="1935648"/>
          </a:xfrm>
          <a:prstGeom prst="rect">
            <a:avLst/>
          </a:prstGeom>
        </p:spPr>
      </p:pic>
      <p:sp>
        <p:nvSpPr>
          <p:cNvPr id="7" name="Title 1"/>
          <p:cNvSpPr>
            <a:spLocks noGrp="1"/>
          </p:cNvSpPr>
          <p:nvPr>
            <p:ph type="title"/>
          </p:nvPr>
        </p:nvSpPr>
        <p:spPr>
          <a:xfrm>
            <a:off x="533400" y="-351923"/>
            <a:ext cx="8229600" cy="1143000"/>
          </a:xfrm>
        </p:spPr>
        <p:txBody>
          <a:bodyPr>
            <a:normAutofit/>
          </a:bodyPr>
          <a:lstStyle/>
          <a:p>
            <a:r>
              <a:rPr lang="en-US" sz="3200" u="sng" dirty="0" smtClean="0"/>
              <a:t>PXL Cost and schedule</a:t>
            </a:r>
            <a:endParaRPr lang="en-US" sz="3200" u="sng" dirty="0"/>
          </a:p>
        </p:txBody>
      </p:sp>
      <p:sp>
        <p:nvSpPr>
          <p:cNvPr id="8" name="TextBox 7"/>
          <p:cNvSpPr txBox="1"/>
          <p:nvPr/>
        </p:nvSpPr>
        <p:spPr>
          <a:xfrm>
            <a:off x="3733800" y="599308"/>
            <a:ext cx="1468351" cy="369332"/>
          </a:xfrm>
          <a:prstGeom prst="rect">
            <a:avLst/>
          </a:prstGeom>
          <a:noFill/>
        </p:spPr>
        <p:txBody>
          <a:bodyPr wrap="none" rtlCol="0">
            <a:spAutoFit/>
          </a:bodyPr>
          <a:lstStyle/>
          <a:p>
            <a:r>
              <a:rPr lang="en-US" dirty="0" smtClean="0"/>
              <a:t>Taken at CD-3</a:t>
            </a:r>
            <a:endParaRPr lang="en-US" dirty="0"/>
          </a:p>
        </p:txBody>
      </p:sp>
      <p:sp>
        <p:nvSpPr>
          <p:cNvPr id="9" name="TextBox 8"/>
          <p:cNvSpPr txBox="1"/>
          <p:nvPr/>
        </p:nvSpPr>
        <p:spPr>
          <a:xfrm>
            <a:off x="619159" y="3762018"/>
            <a:ext cx="7915242" cy="2308324"/>
          </a:xfrm>
          <a:prstGeom prst="rect">
            <a:avLst/>
          </a:prstGeom>
          <a:noFill/>
        </p:spPr>
        <p:txBody>
          <a:bodyPr wrap="square" rtlCol="0">
            <a:spAutoFit/>
          </a:bodyPr>
          <a:lstStyle/>
          <a:p>
            <a:pPr marL="285750" indent="-285750">
              <a:buFont typeface="Arial" panose="020B0604020202020204" pitchFamily="34" charset="0"/>
              <a:buChar char="•"/>
            </a:pPr>
            <a:r>
              <a:rPr lang="en-US" dirty="0"/>
              <a:t>22 months </a:t>
            </a:r>
            <a:r>
              <a:rPr lang="en-US" dirty="0" smtClean="0"/>
              <a:t> - From initial RDO board design to delivery of all production RDO boards.</a:t>
            </a:r>
          </a:p>
          <a:p>
            <a:pPr marL="285750" indent="-285750">
              <a:buFont typeface="Arial" panose="020B0604020202020204" pitchFamily="34" charset="0"/>
              <a:buChar char="•"/>
            </a:pPr>
            <a:r>
              <a:rPr lang="en-US" dirty="0" smtClean="0"/>
              <a:t>We co-developed the earlier generations of sensors with the earlier generations of RDO so the firmware and software modules are often common to generations. </a:t>
            </a:r>
            <a:endParaRPr lang="en-US" dirty="0"/>
          </a:p>
          <a:p>
            <a:pPr marL="285750" indent="-285750">
              <a:buFont typeface="Arial" panose="020B0604020202020204" pitchFamily="34" charset="0"/>
              <a:buChar char="•"/>
            </a:pPr>
            <a:r>
              <a:rPr lang="en-US" dirty="0" smtClean="0"/>
              <a:t>Contributed resources are not counted in the project schedule document (firmware and software).</a:t>
            </a:r>
          </a:p>
          <a:p>
            <a:endParaRPr lang="en-US" dirty="0"/>
          </a:p>
        </p:txBody>
      </p:sp>
      <p:sp>
        <p:nvSpPr>
          <p:cNvPr id="2" name="Date Placeholder 1"/>
          <p:cNvSpPr>
            <a:spLocks noGrp="1"/>
          </p:cNvSpPr>
          <p:nvPr>
            <p:ph type="dt" sz="half" idx="10"/>
          </p:nvPr>
        </p:nvSpPr>
        <p:spPr/>
        <p:txBody>
          <a:bodyPr/>
          <a:lstStyle/>
          <a:p>
            <a:fld id="{159B7AAC-CF78-6F4F-BA88-3C11CFA8D116}" type="datetime1">
              <a:rPr lang="en-US" smtClean="0"/>
              <a:t>8/30/16</a:t>
            </a:fld>
            <a:endParaRPr lang="en-US"/>
          </a:p>
        </p:txBody>
      </p:sp>
    </p:spTree>
    <p:extLst>
      <p:ext uri="{BB962C8B-B14F-4D97-AF65-F5344CB8AC3E}">
        <p14:creationId xmlns:p14="http://schemas.microsoft.com/office/powerpoint/2010/main" val="32437318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2643" y="990600"/>
            <a:ext cx="8229600" cy="4525963"/>
          </a:xfrm>
        </p:spPr>
        <p:txBody>
          <a:bodyPr>
            <a:normAutofit fontScale="92500" lnSpcReduction="20000"/>
          </a:bodyPr>
          <a:lstStyle/>
          <a:p>
            <a:r>
              <a:rPr lang="en-US" sz="2000" dirty="0" smtClean="0"/>
              <a:t>Co-development of sensors and RDO was very useful. The architecture and code base is well tested and vetted with the sensors over generations and less likely to contain surprises.</a:t>
            </a:r>
          </a:p>
          <a:p>
            <a:r>
              <a:rPr lang="en-US" sz="2000" dirty="0" smtClean="0"/>
              <a:t>The production RDO system was designed to be the base for all testing. Beam tests, probe testing and other production testing. This unified our code base and simplified our hardware needs.</a:t>
            </a:r>
          </a:p>
          <a:p>
            <a:r>
              <a:rPr lang="en-US" sz="2000" dirty="0" smtClean="0"/>
              <a:t>Close attention should be paid to the interfaces and architecture that you are interfacing to. Allow extra time to find incompatibilities.</a:t>
            </a:r>
          </a:p>
          <a:p>
            <a:r>
              <a:rPr lang="en-US" sz="2000" dirty="0" smtClean="0"/>
              <a:t>A significant system test (at least a few chains) with beam and interfaced to the rest of the full DAQ, slow controls, etc. is highly desirable to uncover system level problems.</a:t>
            </a:r>
          </a:p>
          <a:p>
            <a:r>
              <a:rPr lang="en-US" sz="2000" dirty="0" smtClean="0"/>
              <a:t>The cost drivers for us were multiple design iterations of the production RDO boards, the interlock systems, the software and scripts for the interface to the STAR run and experiment control systems.</a:t>
            </a:r>
          </a:p>
          <a:p>
            <a:r>
              <a:rPr lang="en-US" sz="2000" dirty="0" smtClean="0"/>
              <a:t>Build in flexibility that will allow you to address unforeseen problems. Our LU damage problem was solved with the current limiting threshold and remote voltage adjustment capabilities built into the system.</a:t>
            </a:r>
          </a:p>
          <a:p>
            <a:endParaRPr lang="en-US" sz="2000" dirty="0"/>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B0D25B9C-DB13-46F4-A97F-E16BC22F669A}" type="slidenum">
              <a:rPr lang="en-US" smtClean="0"/>
              <a:t>69</a:t>
            </a:fld>
            <a:endParaRPr lang="en-US"/>
          </a:p>
        </p:txBody>
      </p:sp>
      <p:sp>
        <p:nvSpPr>
          <p:cNvPr id="6" name="Title 1"/>
          <p:cNvSpPr>
            <a:spLocks noGrp="1"/>
          </p:cNvSpPr>
          <p:nvPr>
            <p:ph type="title"/>
          </p:nvPr>
        </p:nvSpPr>
        <p:spPr>
          <a:xfrm>
            <a:off x="533400" y="-29936"/>
            <a:ext cx="8229600" cy="1143000"/>
          </a:xfrm>
        </p:spPr>
        <p:txBody>
          <a:bodyPr>
            <a:normAutofit/>
          </a:bodyPr>
          <a:lstStyle/>
          <a:p>
            <a:r>
              <a:rPr lang="en-US" sz="3200" u="sng" dirty="0" smtClean="0"/>
              <a:t>PXL RDO lessons learned </a:t>
            </a:r>
            <a:endParaRPr lang="en-US" sz="3200" u="sng" dirty="0"/>
          </a:p>
        </p:txBody>
      </p:sp>
      <p:sp>
        <p:nvSpPr>
          <p:cNvPr id="2" name="Date Placeholder 1"/>
          <p:cNvSpPr>
            <a:spLocks noGrp="1"/>
          </p:cNvSpPr>
          <p:nvPr>
            <p:ph type="dt" sz="half" idx="10"/>
          </p:nvPr>
        </p:nvSpPr>
        <p:spPr/>
        <p:txBody>
          <a:bodyPr/>
          <a:lstStyle/>
          <a:p>
            <a:fld id="{E99857E5-3496-CA46-A73D-73A792811678}" type="datetime1">
              <a:rPr lang="en-US" smtClean="0"/>
              <a:t>8/30/16</a:t>
            </a:fld>
            <a:endParaRPr lang="en-US"/>
          </a:p>
        </p:txBody>
      </p:sp>
    </p:spTree>
    <p:extLst>
      <p:ext uri="{BB962C8B-B14F-4D97-AF65-F5344CB8AC3E}">
        <p14:creationId xmlns:p14="http://schemas.microsoft.com/office/powerpoint/2010/main" val="518487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creen Shot 2016-04-07 at 6.53.28 PM.png"/>
          <p:cNvPicPr>
            <a:picLocks noChangeAspect="1"/>
          </p:cNvPicPr>
          <p:nvPr/>
        </p:nvPicPr>
        <p:blipFill>
          <a:blip r:embed="rId2">
            <a:extLst/>
          </a:blip>
          <a:stretch>
            <a:fillRect/>
          </a:stretch>
        </p:blipFill>
        <p:spPr>
          <a:xfrm>
            <a:off x="4451272" y="1482812"/>
            <a:ext cx="4496504" cy="3420379"/>
          </a:xfrm>
          <a:prstGeom prst="rect">
            <a:avLst/>
          </a:prstGeom>
          <a:ln w="25400">
            <a:miter lim="400000"/>
          </a:ln>
          <a:effectLst>
            <a:outerShdw blurRad="254000" dist="127000" dir="5400000" rotWithShape="0">
              <a:srgbClr val="000000">
                <a:alpha val="70000"/>
              </a:srgbClr>
            </a:outerShdw>
          </a:effectLst>
        </p:spPr>
      </p:pic>
      <p:sp>
        <p:nvSpPr>
          <p:cNvPr id="5" name="Title 4"/>
          <p:cNvSpPr>
            <a:spLocks noGrp="1"/>
          </p:cNvSpPr>
          <p:nvPr>
            <p:ph type="title"/>
          </p:nvPr>
        </p:nvSpPr>
        <p:spPr>
          <a:xfrm>
            <a:off x="139700" y="10311"/>
            <a:ext cx="7554383" cy="927926"/>
          </a:xfrm>
        </p:spPr>
        <p:txBody>
          <a:bodyPr>
            <a:noAutofit/>
          </a:bodyPr>
          <a:lstStyle/>
          <a:p>
            <a:r>
              <a:rPr lang="en-US" sz="3600" dirty="0" smtClean="0"/>
              <a:t>MAPS Cost and Schedule Workshop</a:t>
            </a:r>
            <a:br>
              <a:rPr lang="en-US" sz="3600" dirty="0" smtClean="0"/>
            </a:br>
            <a:r>
              <a:rPr lang="en-US" sz="3200" dirty="0" smtClean="0"/>
              <a:t>3/30-4/1, 2016, Santa Fe, NM</a:t>
            </a:r>
            <a:endParaRPr lang="en-US" sz="3200" dirty="0"/>
          </a:p>
        </p:txBody>
      </p:sp>
      <p:sp>
        <p:nvSpPr>
          <p:cNvPr id="6" name="Shape 277"/>
          <p:cNvSpPr/>
          <p:nvPr/>
        </p:nvSpPr>
        <p:spPr>
          <a:xfrm>
            <a:off x="1053372" y="1033078"/>
            <a:ext cx="6279789" cy="4103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b="1"/>
            </a:lvl1pPr>
          </a:lstStyle>
          <a:p>
            <a:r>
              <a:rPr dirty="0">
                <a:solidFill>
                  <a:srgbClr val="000000"/>
                </a:solidFill>
              </a:rPr>
              <a:t>https://indico.bnl.gov/conferenceDisplay.py?confId=1741</a:t>
            </a:r>
          </a:p>
        </p:txBody>
      </p:sp>
      <p:sp>
        <p:nvSpPr>
          <p:cNvPr id="7" name="TextBox 6"/>
          <p:cNvSpPr txBox="1"/>
          <p:nvPr/>
        </p:nvSpPr>
        <p:spPr>
          <a:xfrm>
            <a:off x="221191" y="1482812"/>
            <a:ext cx="4237057" cy="2677656"/>
          </a:xfrm>
          <a:prstGeom prst="rect">
            <a:avLst/>
          </a:prstGeom>
          <a:noFill/>
        </p:spPr>
        <p:txBody>
          <a:bodyPr wrap="none" rtlCol="0">
            <a:spAutoFit/>
          </a:bodyPr>
          <a:lstStyle/>
          <a:p>
            <a:r>
              <a:rPr lang="en-US" sz="1400" dirty="0" smtClean="0"/>
              <a:t>Well attended by experts from:</a:t>
            </a:r>
          </a:p>
          <a:p>
            <a:r>
              <a:rPr lang="en-US" sz="1400" dirty="0" err="1" smtClean="0"/>
              <a:t>sPHENIX</a:t>
            </a:r>
            <a:r>
              <a:rPr lang="en-US" sz="1400" dirty="0" smtClean="0"/>
              <a:t>, ITS/ALICE, </a:t>
            </a:r>
          </a:p>
          <a:p>
            <a:r>
              <a:rPr lang="en-US" sz="1400" dirty="0" smtClean="0"/>
              <a:t>HFT/STAR, FVTX/PHENIX, EIC</a:t>
            </a:r>
          </a:p>
          <a:p>
            <a:r>
              <a:rPr lang="en-US" sz="1400" dirty="0" smtClean="0"/>
              <a:t> </a:t>
            </a:r>
          </a:p>
          <a:p>
            <a:r>
              <a:rPr lang="en-US" sz="1400" dirty="0" smtClean="0"/>
              <a:t>LANL, CERN, LBNL, BNL, MIT, FSU, </a:t>
            </a:r>
            <a:r>
              <a:rPr lang="en-US" sz="1400" dirty="0" err="1" smtClean="0"/>
              <a:t>UColorado</a:t>
            </a:r>
            <a:r>
              <a:rPr lang="en-US" sz="1400" dirty="0" smtClean="0"/>
              <a:t>  </a:t>
            </a:r>
          </a:p>
          <a:p>
            <a:r>
              <a:rPr lang="en-US" sz="1400" dirty="0" err="1" smtClean="0"/>
              <a:t>Yonsei</a:t>
            </a:r>
            <a:r>
              <a:rPr lang="en-US" sz="1400" dirty="0" smtClean="0"/>
              <a:t>/Korea, and several other US institutions</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200" b="1">
                <a:solidFill>
                  <a:schemeClr val="accent1">
                    <a:hueOff val="273561"/>
                    <a:satOff val="2937"/>
                    <a:lumOff val="-22233"/>
                  </a:schemeClr>
                </a:solidFill>
                <a:uFillTx/>
                <a:latin typeface="Helvetica"/>
                <a:ea typeface="Helvetica"/>
                <a:cs typeface="Helvetica"/>
                <a:sym typeface="Helvetica"/>
              </a:defRPr>
            </a:pPr>
            <a:endParaRPr lang="en-US" sz="1400" dirty="0" smtClean="0">
              <a:solidFill>
                <a:srgbClr val="FF0000"/>
              </a:solidFill>
            </a:endParaRP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200" b="1">
                <a:solidFill>
                  <a:schemeClr val="accent1">
                    <a:hueOff val="273561"/>
                    <a:satOff val="2937"/>
                    <a:lumOff val="-22233"/>
                  </a:schemeClr>
                </a:solidFill>
                <a:uFillTx/>
                <a:latin typeface="Helvetica"/>
                <a:ea typeface="Helvetica"/>
                <a:cs typeface="Helvetica"/>
                <a:sym typeface="Helvetica"/>
              </a:defRPr>
            </a:pPr>
            <a:r>
              <a:rPr lang="en-US" sz="1400" dirty="0" smtClean="0">
                <a:solidFill>
                  <a:srgbClr val="FF0000"/>
                </a:solidFill>
              </a:rPr>
              <a:t>Take </a:t>
            </a:r>
            <a:r>
              <a:rPr lang="en-US" sz="1400" dirty="0">
                <a:solidFill>
                  <a:srgbClr val="FF0000"/>
                </a:solidFill>
              </a:rPr>
              <a:t>Home: </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200" b="1">
                <a:solidFill>
                  <a:schemeClr val="accent1">
                    <a:hueOff val="273561"/>
                    <a:satOff val="2937"/>
                    <a:lumOff val="-22233"/>
                  </a:schemeClr>
                </a:solidFill>
                <a:uFillTx/>
                <a:latin typeface="Helvetica"/>
                <a:ea typeface="Helvetica"/>
                <a:cs typeface="Helvetica"/>
                <a:sym typeface="Helvetica"/>
              </a:defRPr>
            </a:pPr>
            <a:r>
              <a:rPr lang="en-US" sz="1400" dirty="0">
                <a:solidFill>
                  <a:srgbClr val="FF0000"/>
                </a:solidFill>
              </a:rPr>
              <a:t>	- Extension of ALICE production possible </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200" b="1">
                <a:solidFill>
                  <a:schemeClr val="accent1">
                    <a:hueOff val="273561"/>
                    <a:satOff val="2937"/>
                    <a:lumOff val="-22233"/>
                  </a:schemeClr>
                </a:solidFill>
                <a:uFillTx/>
                <a:latin typeface="Helvetica"/>
                <a:ea typeface="Helvetica"/>
                <a:cs typeface="Helvetica"/>
                <a:sym typeface="Helvetica"/>
              </a:defRPr>
            </a:pPr>
            <a:r>
              <a:rPr lang="en-US" sz="1400" dirty="0">
                <a:solidFill>
                  <a:srgbClr val="FF0000"/>
                </a:solidFill>
              </a:rPr>
              <a:t>	- </a:t>
            </a:r>
            <a:r>
              <a:rPr lang="en-US" sz="1400" dirty="0" smtClean="0">
                <a:solidFill>
                  <a:srgbClr val="FF0000"/>
                </a:solidFill>
              </a:rPr>
              <a:t>Inner </a:t>
            </a:r>
            <a:r>
              <a:rPr lang="en-US" sz="1400" dirty="0">
                <a:solidFill>
                  <a:srgbClr val="FF0000"/>
                </a:solidFill>
              </a:rPr>
              <a:t>tracker cost &lt;$5M </a:t>
            </a:r>
            <a:r>
              <a:rPr lang="en-US" sz="1400" dirty="0" err="1">
                <a:solidFill>
                  <a:srgbClr val="FF0000"/>
                </a:solidFill>
              </a:rPr>
              <a:t>inc.</a:t>
            </a:r>
            <a:r>
              <a:rPr lang="en-US" sz="1400" dirty="0">
                <a:solidFill>
                  <a:srgbClr val="FF0000"/>
                </a:solidFill>
              </a:rPr>
              <a:t> </a:t>
            </a:r>
            <a:r>
              <a:rPr lang="en-US" sz="1400" dirty="0" smtClean="0">
                <a:solidFill>
                  <a:srgbClr val="FF0000"/>
                </a:solidFill>
              </a:rPr>
              <a:t>contingency</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200" b="1">
                <a:solidFill>
                  <a:schemeClr val="accent1">
                    <a:hueOff val="273561"/>
                    <a:satOff val="2937"/>
                    <a:lumOff val="-22233"/>
                  </a:schemeClr>
                </a:solidFill>
                <a:uFillTx/>
                <a:latin typeface="Helvetica"/>
                <a:ea typeface="Helvetica"/>
                <a:cs typeface="Helvetica"/>
                <a:sym typeface="Helvetica"/>
              </a:defRPr>
            </a:pPr>
            <a:r>
              <a:rPr lang="en-US" sz="1400" dirty="0">
                <a:solidFill>
                  <a:srgbClr val="FF0000"/>
                </a:solidFill>
              </a:rPr>
              <a:t> </a:t>
            </a:r>
            <a:r>
              <a:rPr lang="en-US" sz="1400" dirty="0" smtClean="0">
                <a:solidFill>
                  <a:srgbClr val="FF0000"/>
                </a:solidFill>
              </a:rPr>
              <a:t>        - Can meet </a:t>
            </a:r>
            <a:r>
              <a:rPr lang="en-US" sz="1400" dirty="0" err="1" smtClean="0">
                <a:solidFill>
                  <a:srgbClr val="FF0000"/>
                </a:solidFill>
              </a:rPr>
              <a:t>sPHENIX</a:t>
            </a:r>
            <a:r>
              <a:rPr lang="en-US" sz="1400" dirty="0" smtClean="0">
                <a:solidFill>
                  <a:srgbClr val="FF0000"/>
                </a:solidFill>
              </a:rPr>
              <a:t> CD schedule</a:t>
            </a:r>
            <a:endParaRPr lang="en-US" sz="1400" dirty="0">
              <a:solidFill>
                <a:srgbClr val="FF0000"/>
              </a:solidFill>
            </a:endParaRPr>
          </a:p>
          <a:p>
            <a:r>
              <a:rPr lang="en-US" sz="1400" dirty="0" smtClean="0"/>
              <a:t> </a:t>
            </a:r>
            <a:endParaRPr lang="en-US" sz="1400" dirty="0"/>
          </a:p>
        </p:txBody>
      </p:sp>
      <p:grpSp>
        <p:nvGrpSpPr>
          <p:cNvPr id="8" name="Group 203"/>
          <p:cNvGrpSpPr/>
          <p:nvPr/>
        </p:nvGrpSpPr>
        <p:grpSpPr>
          <a:xfrm>
            <a:off x="350471" y="4160468"/>
            <a:ext cx="3479005" cy="2497718"/>
            <a:chOff x="0" y="0"/>
            <a:chExt cx="4139729" cy="3244496"/>
          </a:xfrm>
        </p:grpSpPr>
        <p:pic>
          <p:nvPicPr>
            <p:cNvPr id="9" name="IMG_2502.jpeg"/>
            <p:cNvPicPr>
              <a:picLocks noChangeAspect="1"/>
            </p:cNvPicPr>
            <p:nvPr/>
          </p:nvPicPr>
          <p:blipFill>
            <a:blip r:embed="rId3">
              <a:extLst/>
            </a:blip>
            <a:stretch>
              <a:fillRect/>
            </a:stretch>
          </p:blipFill>
          <p:spPr>
            <a:xfrm>
              <a:off x="127000" y="88900"/>
              <a:ext cx="3885730" cy="2914297"/>
            </a:xfrm>
            <a:prstGeom prst="rect">
              <a:avLst/>
            </a:prstGeom>
            <a:ln>
              <a:noFill/>
            </a:ln>
            <a:effectLst/>
          </p:spPr>
        </p:pic>
        <p:pic>
          <p:nvPicPr>
            <p:cNvPr id="10" name="Picture 9"/>
            <p:cNvPicPr>
              <a:picLocks/>
            </p:cNvPicPr>
            <p:nvPr/>
          </p:nvPicPr>
          <p:blipFill>
            <a:blip r:embed="rId4">
              <a:extLst/>
            </a:blip>
            <a:stretch>
              <a:fillRect/>
            </a:stretch>
          </p:blipFill>
          <p:spPr>
            <a:xfrm>
              <a:off x="0" y="0"/>
              <a:ext cx="4139730" cy="3244497"/>
            </a:xfrm>
            <a:prstGeom prst="rect">
              <a:avLst/>
            </a:prstGeom>
            <a:effectLst/>
          </p:spPr>
        </p:pic>
      </p:grpSp>
      <p:sp>
        <p:nvSpPr>
          <p:cNvPr id="11" name="TextBox 10"/>
          <p:cNvSpPr txBox="1"/>
          <p:nvPr/>
        </p:nvSpPr>
        <p:spPr>
          <a:xfrm>
            <a:off x="4041297" y="5226165"/>
            <a:ext cx="4906480" cy="1354217"/>
          </a:xfrm>
          <a:prstGeom prst="rect">
            <a:avLst/>
          </a:prstGeom>
          <a:noFill/>
        </p:spPr>
        <p:txBody>
          <a:bodyPr wrap="square" rtlCol="0">
            <a:spAutoFit/>
          </a:bodyPr>
          <a:lstStyle/>
          <a:p>
            <a:pPr marL="285750" indent="-285750">
              <a:buFont typeface="Arial"/>
              <a:buChar char="•"/>
            </a:pPr>
            <a:r>
              <a:rPr lang="en-US" sz="1600" dirty="0"/>
              <a:t>F</a:t>
            </a:r>
            <a:r>
              <a:rPr lang="en-US" sz="1600" dirty="0" smtClean="0"/>
              <a:t>irst draft Cost and Schedule project was produced based on inputs from Santa Fe Workshop</a:t>
            </a:r>
          </a:p>
          <a:p>
            <a:endParaRPr lang="en-US" sz="1600" dirty="0" smtClean="0"/>
          </a:p>
          <a:p>
            <a:pPr marL="285750" indent="-285750">
              <a:buFont typeface="Arial"/>
              <a:buChar char="•"/>
            </a:pPr>
            <a:r>
              <a:rPr lang="en-US" sz="1600" dirty="0" smtClean="0"/>
              <a:t>Further inputs from BNL 6/30 MAPS mini review </a:t>
            </a:r>
          </a:p>
          <a:p>
            <a:pPr marL="285750" indent="-285750">
              <a:buFontTx/>
              <a:buChar char="-"/>
            </a:pPr>
            <a:endParaRPr lang="en-US" dirty="0"/>
          </a:p>
        </p:txBody>
      </p:sp>
      <p:sp>
        <p:nvSpPr>
          <p:cNvPr id="2" name="Date Placeholder 1"/>
          <p:cNvSpPr>
            <a:spLocks noGrp="1"/>
          </p:cNvSpPr>
          <p:nvPr>
            <p:ph type="dt" sz="half" idx="10"/>
          </p:nvPr>
        </p:nvSpPr>
        <p:spPr/>
        <p:txBody>
          <a:bodyPr/>
          <a:lstStyle/>
          <a:p>
            <a:fld id="{4A5A3FD0-62FF-7649-BB6F-7A5AE1E3AD50}" type="datetime1">
              <a:rPr lang="en-US" smtClean="0"/>
              <a:t>8/30/16</a:t>
            </a:fld>
            <a:endParaRPr lang="en-US"/>
          </a:p>
        </p:txBody>
      </p:sp>
      <p:sp>
        <p:nvSpPr>
          <p:cNvPr id="3" name="Footer Placeholder 2"/>
          <p:cNvSpPr>
            <a:spLocks noGrp="1"/>
          </p:cNvSpPr>
          <p:nvPr>
            <p:ph type="ftr" sz="quarter" idx="11"/>
          </p:nvPr>
        </p:nvSpPr>
        <p:spPr/>
        <p:txBody>
          <a:bodyPr/>
          <a:lstStyle/>
          <a:p>
            <a:r>
              <a:rPr lang="en-US" smtClean="0"/>
              <a:t>sPHENIX Tracking Review - MAPS</a:t>
            </a:r>
            <a:endParaRPr lang="en-US"/>
          </a:p>
        </p:txBody>
      </p:sp>
      <p:sp>
        <p:nvSpPr>
          <p:cNvPr id="12" name="Slide Number Placeholder 11"/>
          <p:cNvSpPr>
            <a:spLocks noGrp="1"/>
          </p:cNvSpPr>
          <p:nvPr>
            <p:ph type="sldNum" sz="quarter" idx="12"/>
          </p:nvPr>
        </p:nvSpPr>
        <p:spPr/>
        <p:txBody>
          <a:bodyPr/>
          <a:lstStyle/>
          <a:p>
            <a:fld id="{C7F8B04E-460B-B340-979B-8B60A2BEF480}" type="slidenum">
              <a:rPr lang="en-US" smtClean="0"/>
              <a:t>7</a:t>
            </a:fld>
            <a:endParaRPr lang="en-US"/>
          </a:p>
        </p:txBody>
      </p:sp>
      <p:pic>
        <p:nvPicPr>
          <p:cNvPr id="15" name="Picture 14"/>
          <p:cNvPicPr>
            <a:picLocks noChangeAspect="1"/>
          </p:cNvPicPr>
          <p:nvPr/>
        </p:nvPicPr>
        <p:blipFill>
          <a:blip r:embed="rId5"/>
          <a:stretch>
            <a:fillRect/>
          </a:stretch>
        </p:blipFill>
        <p:spPr>
          <a:xfrm>
            <a:off x="8014691" y="20638"/>
            <a:ext cx="1129310" cy="921279"/>
          </a:xfrm>
          <a:prstGeom prst="rect">
            <a:avLst/>
          </a:prstGeom>
        </p:spPr>
      </p:pic>
    </p:spTree>
    <p:extLst>
      <p:ext uri="{BB962C8B-B14F-4D97-AF65-F5344CB8AC3E}">
        <p14:creationId xmlns:p14="http://schemas.microsoft.com/office/powerpoint/2010/main" val="2477847779"/>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00380" y="1549831"/>
            <a:ext cx="1170122" cy="113912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306569" y="1796227"/>
            <a:ext cx="1170122" cy="646331"/>
          </a:xfrm>
          <a:prstGeom prst="rect">
            <a:avLst/>
          </a:prstGeom>
          <a:noFill/>
        </p:spPr>
        <p:txBody>
          <a:bodyPr wrap="square" rtlCol="0">
            <a:spAutoFit/>
          </a:bodyPr>
          <a:lstStyle/>
          <a:p>
            <a:r>
              <a:rPr lang="en-US" dirty="0" smtClean="0"/>
              <a:t>Probe testing</a:t>
            </a:r>
            <a:endParaRPr lang="en-US" dirty="0"/>
          </a:p>
        </p:txBody>
      </p:sp>
      <p:sp>
        <p:nvSpPr>
          <p:cNvPr id="6" name="Rectangle 5"/>
          <p:cNvSpPr/>
          <p:nvPr/>
        </p:nvSpPr>
        <p:spPr>
          <a:xfrm>
            <a:off x="3189156" y="1549375"/>
            <a:ext cx="1170122" cy="113912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87768" y="1799513"/>
            <a:ext cx="1170122" cy="646331"/>
          </a:xfrm>
          <a:prstGeom prst="rect">
            <a:avLst/>
          </a:prstGeom>
          <a:noFill/>
        </p:spPr>
        <p:txBody>
          <a:bodyPr wrap="square" rtlCol="0">
            <a:spAutoFit/>
          </a:bodyPr>
          <a:lstStyle/>
          <a:p>
            <a:r>
              <a:rPr lang="en-US" dirty="0" smtClean="0"/>
              <a:t>Module assembly</a:t>
            </a:r>
            <a:endParaRPr lang="en-US" dirty="0"/>
          </a:p>
        </p:txBody>
      </p:sp>
      <p:sp>
        <p:nvSpPr>
          <p:cNvPr id="8" name="Rectangle 7"/>
          <p:cNvSpPr/>
          <p:nvPr/>
        </p:nvSpPr>
        <p:spPr>
          <a:xfrm>
            <a:off x="5277932" y="1549375"/>
            <a:ext cx="1170122" cy="113912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376544" y="1796227"/>
            <a:ext cx="1170122" cy="646331"/>
          </a:xfrm>
          <a:prstGeom prst="rect">
            <a:avLst/>
          </a:prstGeom>
          <a:noFill/>
        </p:spPr>
        <p:txBody>
          <a:bodyPr wrap="square" rtlCol="0">
            <a:spAutoFit/>
          </a:bodyPr>
          <a:lstStyle/>
          <a:p>
            <a:r>
              <a:rPr lang="en-US" dirty="0" smtClean="0"/>
              <a:t>Stave assembly</a:t>
            </a:r>
            <a:endParaRPr lang="en-US" dirty="0"/>
          </a:p>
        </p:txBody>
      </p:sp>
      <p:sp>
        <p:nvSpPr>
          <p:cNvPr id="10" name="Rectangle 9"/>
          <p:cNvSpPr/>
          <p:nvPr/>
        </p:nvSpPr>
        <p:spPr>
          <a:xfrm>
            <a:off x="7268096" y="1549375"/>
            <a:ext cx="1170122" cy="113912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474285" y="1795771"/>
            <a:ext cx="1170122" cy="646331"/>
          </a:xfrm>
          <a:prstGeom prst="rect">
            <a:avLst/>
          </a:prstGeom>
          <a:noFill/>
        </p:spPr>
        <p:txBody>
          <a:bodyPr wrap="square" rtlCol="0">
            <a:spAutoFit/>
          </a:bodyPr>
          <a:lstStyle/>
          <a:p>
            <a:r>
              <a:rPr lang="en-US" dirty="0" smtClean="0"/>
              <a:t>Install staves</a:t>
            </a:r>
            <a:endParaRPr lang="en-US" dirty="0"/>
          </a:p>
        </p:txBody>
      </p:sp>
      <p:sp>
        <p:nvSpPr>
          <p:cNvPr id="12" name="Right Arrow 11"/>
          <p:cNvSpPr/>
          <p:nvPr/>
        </p:nvSpPr>
        <p:spPr>
          <a:xfrm>
            <a:off x="360793" y="1999129"/>
            <a:ext cx="739587" cy="179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51580" y="1442445"/>
            <a:ext cx="812723" cy="584775"/>
          </a:xfrm>
          <a:prstGeom prst="rect">
            <a:avLst/>
          </a:prstGeom>
          <a:noFill/>
        </p:spPr>
        <p:txBody>
          <a:bodyPr wrap="none" rtlCol="0">
            <a:spAutoFit/>
          </a:bodyPr>
          <a:lstStyle/>
          <a:p>
            <a:r>
              <a:rPr lang="en-US" sz="1600" dirty="0" smtClean="0"/>
              <a:t>Ship</a:t>
            </a:r>
          </a:p>
          <a:p>
            <a:r>
              <a:rPr lang="en-US" sz="1600" dirty="0" smtClean="0"/>
              <a:t>sensors</a:t>
            </a:r>
            <a:endParaRPr lang="en-US" sz="1600" dirty="0"/>
          </a:p>
        </p:txBody>
      </p:sp>
      <p:sp>
        <p:nvSpPr>
          <p:cNvPr id="14" name="Right Arrow 13"/>
          <p:cNvSpPr/>
          <p:nvPr/>
        </p:nvSpPr>
        <p:spPr>
          <a:xfrm>
            <a:off x="2341956" y="1997683"/>
            <a:ext cx="739587" cy="179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277821" y="1496783"/>
            <a:ext cx="812723" cy="584775"/>
          </a:xfrm>
          <a:prstGeom prst="rect">
            <a:avLst/>
          </a:prstGeom>
          <a:noFill/>
        </p:spPr>
        <p:txBody>
          <a:bodyPr wrap="none" rtlCol="0">
            <a:spAutoFit/>
          </a:bodyPr>
          <a:lstStyle/>
          <a:p>
            <a:r>
              <a:rPr lang="en-US" sz="1600" dirty="0" smtClean="0"/>
              <a:t>Ship</a:t>
            </a:r>
          </a:p>
          <a:p>
            <a:r>
              <a:rPr lang="en-US" sz="1600" dirty="0" smtClean="0"/>
              <a:t>sensors</a:t>
            </a:r>
            <a:endParaRPr lang="en-US" sz="1600" dirty="0"/>
          </a:p>
        </p:txBody>
      </p:sp>
      <p:sp>
        <p:nvSpPr>
          <p:cNvPr id="16" name="Right Arrow 15"/>
          <p:cNvSpPr/>
          <p:nvPr/>
        </p:nvSpPr>
        <p:spPr>
          <a:xfrm>
            <a:off x="4466891" y="1997683"/>
            <a:ext cx="739587" cy="179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402756" y="1496783"/>
            <a:ext cx="901209" cy="584775"/>
          </a:xfrm>
          <a:prstGeom prst="rect">
            <a:avLst/>
          </a:prstGeom>
          <a:noFill/>
        </p:spPr>
        <p:txBody>
          <a:bodyPr wrap="none" rtlCol="0">
            <a:spAutoFit/>
          </a:bodyPr>
          <a:lstStyle/>
          <a:p>
            <a:r>
              <a:rPr lang="en-US" sz="1600" dirty="0" smtClean="0"/>
              <a:t>Ship</a:t>
            </a:r>
          </a:p>
          <a:p>
            <a:r>
              <a:rPr lang="en-US" sz="1600" dirty="0" smtClean="0"/>
              <a:t>modules</a:t>
            </a:r>
            <a:endParaRPr lang="en-US" sz="1600" dirty="0"/>
          </a:p>
        </p:txBody>
      </p:sp>
      <p:sp>
        <p:nvSpPr>
          <p:cNvPr id="18" name="Right Arrow 17"/>
          <p:cNvSpPr/>
          <p:nvPr/>
        </p:nvSpPr>
        <p:spPr>
          <a:xfrm>
            <a:off x="6473228" y="1997683"/>
            <a:ext cx="739587" cy="179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409093" y="1496783"/>
            <a:ext cx="697050" cy="584775"/>
          </a:xfrm>
          <a:prstGeom prst="rect">
            <a:avLst/>
          </a:prstGeom>
          <a:noFill/>
        </p:spPr>
        <p:txBody>
          <a:bodyPr wrap="none" rtlCol="0">
            <a:spAutoFit/>
          </a:bodyPr>
          <a:lstStyle/>
          <a:p>
            <a:r>
              <a:rPr lang="en-US" sz="1600" dirty="0" smtClean="0"/>
              <a:t>Ship</a:t>
            </a:r>
          </a:p>
          <a:p>
            <a:r>
              <a:rPr lang="en-US" sz="1600" dirty="0" smtClean="0"/>
              <a:t>staves</a:t>
            </a:r>
            <a:endParaRPr lang="en-US" sz="1600" dirty="0"/>
          </a:p>
        </p:txBody>
      </p:sp>
      <p:sp>
        <p:nvSpPr>
          <p:cNvPr id="20" name="TextBox 19"/>
          <p:cNvSpPr txBox="1"/>
          <p:nvPr/>
        </p:nvSpPr>
        <p:spPr>
          <a:xfrm>
            <a:off x="2684182" y="87063"/>
            <a:ext cx="3910896" cy="646331"/>
          </a:xfrm>
          <a:prstGeom prst="rect">
            <a:avLst/>
          </a:prstGeom>
          <a:noFill/>
        </p:spPr>
        <p:txBody>
          <a:bodyPr wrap="none" rtlCol="0">
            <a:spAutoFit/>
          </a:bodyPr>
          <a:lstStyle/>
          <a:p>
            <a:r>
              <a:rPr lang="en-US" sz="3600" u="sng" dirty="0" smtClean="0"/>
              <a:t>Workflow Overview</a:t>
            </a:r>
            <a:endParaRPr lang="en-US" sz="3600" u="sng" dirty="0"/>
          </a:p>
        </p:txBody>
      </p:sp>
      <p:sp>
        <p:nvSpPr>
          <p:cNvPr id="2" name="TextBox 1"/>
          <p:cNvSpPr txBox="1"/>
          <p:nvPr/>
        </p:nvSpPr>
        <p:spPr>
          <a:xfrm>
            <a:off x="408747" y="3703755"/>
            <a:ext cx="8636275" cy="1815882"/>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This is a draft overview of the workflow for building middle and outer layer staves.</a:t>
            </a:r>
          </a:p>
          <a:p>
            <a:pPr marL="285750" indent="-285750">
              <a:buFont typeface="Arial" panose="020B0604020202020204" pitchFamily="34" charset="0"/>
              <a:buChar char="•"/>
            </a:pPr>
            <a:r>
              <a:rPr lang="en-US" sz="1600" dirty="0" smtClean="0"/>
              <a:t>For this draft, we assume wire bonding for the interconnection technology.</a:t>
            </a:r>
          </a:p>
          <a:p>
            <a:pPr marL="285750" indent="-285750">
              <a:buFont typeface="Arial" panose="020B0604020202020204" pitchFamily="34" charset="0"/>
              <a:buChar char="•"/>
            </a:pPr>
            <a:r>
              <a:rPr lang="en-US" sz="1600" dirty="0"/>
              <a:t>For this draft, we assume </a:t>
            </a:r>
            <a:r>
              <a:rPr lang="en-US" sz="1600" dirty="0" smtClean="0"/>
              <a:t>the tabbed version of the FPC.</a:t>
            </a:r>
          </a:p>
          <a:p>
            <a:pPr marL="285750" indent="-285750">
              <a:buFont typeface="Arial" panose="020B0604020202020204" pitchFamily="34" charset="0"/>
              <a:buChar char="•"/>
            </a:pPr>
            <a:r>
              <a:rPr lang="en-US" sz="1600" dirty="0" smtClean="0"/>
              <a:t>We are specifying a baseline workflow and will update as the sequences become more developed.</a:t>
            </a:r>
          </a:p>
          <a:p>
            <a:pPr marL="285750" indent="-285750">
              <a:buFont typeface="Arial" panose="020B0604020202020204" pitchFamily="34" charset="0"/>
              <a:buChar char="•"/>
            </a:pPr>
            <a:r>
              <a:rPr lang="en-US" sz="1600" dirty="0" smtClean="0"/>
              <a:t>Not all processes are fully developed.</a:t>
            </a:r>
          </a:p>
          <a:p>
            <a:pPr marL="285750" indent="-285750">
              <a:buFont typeface="Arial" panose="020B0604020202020204" pitchFamily="34" charset="0"/>
              <a:buChar char="•"/>
            </a:pPr>
            <a:r>
              <a:rPr lang="en-US" sz="1600" dirty="0" smtClean="0"/>
              <a:t>In the shipping stages, the barcode information for each item is stored in the database.</a:t>
            </a:r>
          </a:p>
          <a:p>
            <a:pPr marL="285750" indent="-285750">
              <a:buFont typeface="Arial" panose="020B0604020202020204" pitchFamily="34" charset="0"/>
              <a:buChar char="•"/>
            </a:pPr>
            <a:endParaRPr lang="en-US" sz="1600" dirty="0"/>
          </a:p>
        </p:txBody>
      </p:sp>
      <p:sp>
        <p:nvSpPr>
          <p:cNvPr id="3" name="Slide Number Placeholder 2"/>
          <p:cNvSpPr>
            <a:spLocks noGrp="1"/>
          </p:cNvSpPr>
          <p:nvPr>
            <p:ph type="sldNum" sz="quarter" idx="12"/>
          </p:nvPr>
        </p:nvSpPr>
        <p:spPr/>
        <p:txBody>
          <a:bodyPr/>
          <a:lstStyle/>
          <a:p>
            <a:fld id="{B3102E2B-A1B4-435A-AFFA-C0BD537493A7}" type="slidenum">
              <a:rPr lang="en-US" smtClean="0"/>
              <a:t>70</a:t>
            </a:fld>
            <a:endParaRPr lang="en-US"/>
          </a:p>
        </p:txBody>
      </p:sp>
      <p:sp>
        <p:nvSpPr>
          <p:cNvPr id="21" name="Date Placeholder 20"/>
          <p:cNvSpPr>
            <a:spLocks noGrp="1"/>
          </p:cNvSpPr>
          <p:nvPr>
            <p:ph type="dt" sz="half" idx="10"/>
          </p:nvPr>
        </p:nvSpPr>
        <p:spPr/>
        <p:txBody>
          <a:bodyPr/>
          <a:lstStyle/>
          <a:p>
            <a:fld id="{19B7F2B3-8422-304C-9FE8-26DD7CD26E28}" type="datetime1">
              <a:rPr lang="en-US" smtClean="0"/>
              <a:t>8/30/16</a:t>
            </a:fld>
            <a:endParaRPr lang="en-US"/>
          </a:p>
        </p:txBody>
      </p:sp>
      <p:sp>
        <p:nvSpPr>
          <p:cNvPr id="22" name="Footer Placeholder 21"/>
          <p:cNvSpPr>
            <a:spLocks noGrp="1"/>
          </p:cNvSpPr>
          <p:nvPr>
            <p:ph type="ftr" sz="quarter" idx="11"/>
          </p:nvPr>
        </p:nvSpPr>
        <p:spPr/>
        <p:txBody>
          <a:bodyPr/>
          <a:lstStyle/>
          <a:p>
            <a:r>
              <a:rPr lang="en-US" smtClean="0"/>
              <a:t>sPHENIX Tracking Review - MAPS</a:t>
            </a:r>
            <a:endParaRPr lang="en-US"/>
          </a:p>
        </p:txBody>
      </p:sp>
      <p:sp>
        <p:nvSpPr>
          <p:cNvPr id="23" name="TextBox 22"/>
          <p:cNvSpPr txBox="1"/>
          <p:nvPr/>
        </p:nvSpPr>
        <p:spPr>
          <a:xfrm>
            <a:off x="8005784" y="453609"/>
            <a:ext cx="1064151" cy="369332"/>
          </a:xfrm>
          <a:prstGeom prst="rect">
            <a:avLst/>
          </a:prstGeom>
          <a:noFill/>
        </p:spPr>
        <p:txBody>
          <a:bodyPr wrap="none" rtlCol="0">
            <a:spAutoFit/>
          </a:bodyPr>
          <a:lstStyle/>
          <a:p>
            <a:r>
              <a:rPr lang="en-US" dirty="0" smtClean="0"/>
              <a:t>Leo’s talk</a:t>
            </a:r>
            <a:endParaRPr lang="en-US" dirty="0"/>
          </a:p>
        </p:txBody>
      </p:sp>
    </p:spTree>
    <p:extLst>
      <p:ext uri="{BB962C8B-B14F-4D97-AF65-F5344CB8AC3E}">
        <p14:creationId xmlns:p14="http://schemas.microsoft.com/office/powerpoint/2010/main" val="38170060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7238" y="34079"/>
            <a:ext cx="8307039" cy="646351"/>
          </a:xfrm>
        </p:spPr>
        <p:txBody>
          <a:bodyPr>
            <a:normAutofit fontScale="90000"/>
          </a:bodyPr>
          <a:lstStyle/>
          <a:p>
            <a:r>
              <a:rPr lang="en-US" sz="3800" b="1" dirty="0"/>
              <a:t>Organization Chart</a:t>
            </a:r>
          </a:p>
        </p:txBody>
      </p:sp>
      <p:grpSp>
        <p:nvGrpSpPr>
          <p:cNvPr id="3" name="Group 2"/>
          <p:cNvGrpSpPr/>
          <p:nvPr/>
        </p:nvGrpSpPr>
        <p:grpSpPr>
          <a:xfrm>
            <a:off x="81473" y="937948"/>
            <a:ext cx="8980101" cy="5398571"/>
            <a:chOff x="233101" y="1802859"/>
            <a:chExt cx="12771699" cy="7677967"/>
          </a:xfrm>
        </p:grpSpPr>
        <p:sp>
          <p:nvSpPr>
            <p:cNvPr id="443" name="AutoShape 3"/>
            <p:cNvSpPr>
              <a:spLocks noChangeArrowheads="1"/>
            </p:cNvSpPr>
            <p:nvPr/>
          </p:nvSpPr>
          <p:spPr bwMode="auto">
            <a:xfrm>
              <a:off x="5025456" y="1802859"/>
              <a:ext cx="2165822" cy="754410"/>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BNL Program Manager</a:t>
              </a:r>
            </a:p>
          </p:txBody>
        </p:sp>
        <p:sp>
          <p:nvSpPr>
            <p:cNvPr id="444" name="AutoShape 4"/>
            <p:cNvSpPr>
              <a:spLocks noChangeArrowheads="1"/>
            </p:cNvSpPr>
            <p:nvPr/>
          </p:nvSpPr>
          <p:spPr bwMode="auto">
            <a:xfrm>
              <a:off x="4113531" y="2683005"/>
              <a:ext cx="3989672" cy="113161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kern="0" dirty="0" err="1">
                  <a:solidFill>
                    <a:sysClr val="windowText" lastClr="000000"/>
                  </a:solidFill>
                </a:rPr>
                <a:t>sPHENIX</a:t>
              </a:r>
              <a:r>
                <a:rPr lang="en-US" sz="800" kern="0" dirty="0">
                  <a:solidFill>
                    <a:sysClr val="windowText" lastClr="000000"/>
                  </a:solidFill>
                </a:rPr>
                <a:t> MAPS Project Office</a:t>
              </a:r>
            </a:p>
            <a:p>
              <a:pPr algn="ctr" defTabSz="642915">
                <a:defRPr/>
              </a:pPr>
              <a:r>
                <a:rPr lang="en-US" sz="800" kern="0" dirty="0">
                  <a:solidFill>
                    <a:sysClr val="windowText" lastClr="000000"/>
                  </a:solidFill>
                </a:rPr>
                <a:t>Project Manager: </a:t>
              </a:r>
              <a:r>
                <a:rPr lang="en-US" sz="800" i="1" kern="0" dirty="0">
                  <a:solidFill>
                    <a:sysClr val="windowText" lastClr="000000"/>
                  </a:solidFill>
                </a:rPr>
                <a:t>Ming Liu (LANL)</a:t>
              </a:r>
              <a:endParaRPr lang="en-US" sz="800" kern="0" dirty="0">
                <a:solidFill>
                  <a:sysClr val="windowText" lastClr="000000"/>
                </a:solidFill>
              </a:endParaRPr>
            </a:p>
            <a:p>
              <a:pPr algn="ctr" defTabSz="642915">
                <a:defRPr/>
              </a:pPr>
              <a:r>
                <a:rPr lang="en-US" sz="800" kern="0" dirty="0">
                  <a:solidFill>
                    <a:sysClr val="windowText" lastClr="000000"/>
                  </a:solidFill>
                </a:rPr>
                <a:t>Deputy Project Manager:</a:t>
              </a:r>
              <a:r>
                <a:rPr lang="en-US" sz="800" i="1" dirty="0">
                  <a:solidFill>
                    <a:sysClr val="windowText" lastClr="000000"/>
                  </a:solidFill>
                </a:rPr>
                <a:t> </a:t>
              </a:r>
              <a:r>
                <a:rPr lang="en-US" sz="800" i="1" dirty="0" smtClean="0">
                  <a:solidFill>
                    <a:sysClr val="windowText" lastClr="000000"/>
                  </a:solidFill>
                </a:rPr>
                <a:t>Mike </a:t>
              </a:r>
              <a:r>
                <a:rPr lang="en-US" sz="800" i="1" dirty="0" err="1" smtClean="0">
                  <a:solidFill>
                    <a:sysClr val="windowText" lastClr="000000"/>
                  </a:solidFill>
                </a:rPr>
                <a:t>McCumber</a:t>
              </a:r>
              <a:r>
                <a:rPr lang="en-US" sz="800" i="1" dirty="0" smtClean="0">
                  <a:solidFill>
                    <a:sysClr val="windowText" lastClr="000000"/>
                  </a:solidFill>
                </a:rPr>
                <a:t> (LANL)     </a:t>
              </a:r>
              <a:r>
                <a:rPr lang="en-US" sz="800" i="1" kern="0" dirty="0" smtClean="0">
                  <a:solidFill>
                    <a:sysClr val="windowText" lastClr="000000"/>
                  </a:solidFill>
                </a:rPr>
                <a:t> </a:t>
              </a:r>
              <a:endParaRPr lang="en-US" sz="800" kern="0" dirty="0">
                <a:solidFill>
                  <a:sysClr val="windowText" lastClr="000000"/>
                </a:solidFill>
              </a:endParaRPr>
            </a:p>
          </p:txBody>
        </p:sp>
        <p:sp>
          <p:nvSpPr>
            <p:cNvPr id="445" name="AutoShape 5"/>
            <p:cNvSpPr>
              <a:spLocks noChangeArrowheads="1"/>
            </p:cNvSpPr>
            <p:nvPr/>
          </p:nvSpPr>
          <p:spPr bwMode="auto">
            <a:xfrm>
              <a:off x="8559166" y="2305799"/>
              <a:ext cx="2165822" cy="163455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err="1">
                  <a:solidFill>
                    <a:sysClr val="windowText" lastClr="000000"/>
                  </a:solidFill>
                </a:rPr>
                <a:t>sPHENIX</a:t>
              </a:r>
              <a:r>
                <a:rPr lang="en-US" sz="800" i="1" kern="0" dirty="0">
                  <a:solidFill>
                    <a:sysClr val="windowText" lastClr="000000"/>
                  </a:solidFill>
                </a:rPr>
                <a:t> Management</a:t>
              </a:r>
            </a:p>
            <a:p>
              <a:pPr algn="ctr" defTabSz="642915">
                <a:defRPr/>
              </a:pPr>
              <a:r>
                <a:rPr lang="en-US" sz="800" i="1" kern="0" dirty="0">
                  <a:solidFill>
                    <a:sysClr val="windowText" lastClr="000000"/>
                  </a:solidFill>
                </a:rPr>
                <a:t>Spokesperson</a:t>
              </a:r>
            </a:p>
            <a:p>
              <a:pPr algn="ctr" defTabSz="642915">
                <a:defRPr/>
              </a:pPr>
              <a:r>
                <a:rPr lang="en-US" sz="800" i="1" kern="0" dirty="0">
                  <a:solidFill>
                    <a:sysClr val="windowText" lastClr="000000"/>
                  </a:solidFill>
                </a:rPr>
                <a:t>Gunther Roland</a:t>
              </a:r>
            </a:p>
            <a:p>
              <a:pPr algn="ctr" defTabSz="642915">
                <a:defRPr/>
              </a:pPr>
              <a:r>
                <a:rPr lang="en-US" sz="800" i="1" dirty="0">
                  <a:solidFill>
                    <a:sysClr val="windowText" lastClr="000000"/>
                  </a:solidFill>
                </a:rPr>
                <a:t>David Morrison</a:t>
              </a:r>
              <a:endParaRPr lang="en-US" sz="800" i="1" kern="0" dirty="0">
                <a:solidFill>
                  <a:sysClr val="windowText" lastClr="000000"/>
                </a:solidFill>
              </a:endParaRPr>
            </a:p>
            <a:p>
              <a:pPr algn="ctr" defTabSz="642915">
                <a:defRPr/>
              </a:pPr>
              <a:r>
                <a:rPr lang="en-US" sz="800" i="1" kern="0" dirty="0">
                  <a:solidFill>
                    <a:sysClr val="windowText" lastClr="000000"/>
                  </a:solidFill>
                </a:rPr>
                <a:t>Operation Manager</a:t>
              </a:r>
            </a:p>
            <a:p>
              <a:pPr algn="ctr" defTabSz="642915">
                <a:defRPr/>
              </a:pPr>
              <a:r>
                <a:rPr lang="en-US" sz="800" i="1" kern="0" dirty="0">
                  <a:solidFill>
                    <a:sysClr val="windowText" lastClr="000000"/>
                  </a:solidFill>
                </a:rPr>
                <a:t>E. O</a:t>
              </a:r>
              <a:r>
                <a:rPr lang="ja-JP" altLang="en-US" sz="800" i="1" kern="0" dirty="0">
                  <a:solidFill>
                    <a:sysClr val="windowText" lastClr="000000"/>
                  </a:solidFill>
                </a:rPr>
                <a:t>’</a:t>
              </a:r>
              <a:r>
                <a:rPr lang="en-US" sz="800" i="1" kern="0" dirty="0">
                  <a:solidFill>
                    <a:sysClr val="windowText" lastClr="000000"/>
                  </a:solidFill>
                </a:rPr>
                <a:t>Brien</a:t>
              </a:r>
            </a:p>
          </p:txBody>
        </p:sp>
        <p:sp>
          <p:nvSpPr>
            <p:cNvPr id="446" name="Line 6"/>
            <p:cNvSpPr>
              <a:spLocks noChangeShapeType="1"/>
            </p:cNvSpPr>
            <p:nvPr/>
          </p:nvSpPr>
          <p:spPr bwMode="auto">
            <a:xfrm>
              <a:off x="6165363" y="3814620"/>
              <a:ext cx="0" cy="37720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47" name="Line 7"/>
            <p:cNvSpPr>
              <a:spLocks noChangeShapeType="1"/>
            </p:cNvSpPr>
            <p:nvPr/>
          </p:nvSpPr>
          <p:spPr bwMode="auto">
            <a:xfrm>
              <a:off x="6165363" y="2557269"/>
              <a:ext cx="0" cy="12573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49" name="Line 9"/>
            <p:cNvSpPr>
              <a:spLocks noChangeShapeType="1"/>
            </p:cNvSpPr>
            <p:nvPr/>
          </p:nvSpPr>
          <p:spPr bwMode="auto">
            <a:xfrm>
              <a:off x="8103203" y="3185945"/>
              <a:ext cx="4559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0" name="Line 10"/>
            <p:cNvSpPr>
              <a:spLocks noChangeShapeType="1"/>
            </p:cNvSpPr>
            <p:nvPr/>
          </p:nvSpPr>
          <p:spPr bwMode="auto">
            <a:xfrm>
              <a:off x="1035784" y="4191826"/>
              <a:ext cx="113990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1" name="Line 11"/>
            <p:cNvSpPr>
              <a:spLocks noChangeShapeType="1"/>
            </p:cNvSpPr>
            <p:nvPr/>
          </p:nvSpPr>
          <p:spPr bwMode="auto">
            <a:xfrm>
              <a:off x="1035784"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2" name="Line 12"/>
            <p:cNvSpPr>
              <a:spLocks noChangeShapeType="1"/>
            </p:cNvSpPr>
            <p:nvPr/>
          </p:nvSpPr>
          <p:spPr bwMode="auto">
            <a:xfrm>
              <a:off x="2631653"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3" name="Line 13"/>
            <p:cNvSpPr>
              <a:spLocks noChangeShapeType="1"/>
            </p:cNvSpPr>
            <p:nvPr/>
          </p:nvSpPr>
          <p:spPr bwMode="auto">
            <a:xfrm>
              <a:off x="4227522"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4" name="Line 14"/>
            <p:cNvSpPr>
              <a:spLocks noChangeShapeType="1"/>
            </p:cNvSpPr>
            <p:nvPr/>
          </p:nvSpPr>
          <p:spPr bwMode="auto">
            <a:xfrm>
              <a:off x="5823391"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5" name="Line 15"/>
            <p:cNvSpPr>
              <a:spLocks noChangeShapeType="1"/>
            </p:cNvSpPr>
            <p:nvPr/>
          </p:nvSpPr>
          <p:spPr bwMode="auto">
            <a:xfrm>
              <a:off x="7419259"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6" name="Line 16"/>
            <p:cNvSpPr>
              <a:spLocks noChangeShapeType="1"/>
            </p:cNvSpPr>
            <p:nvPr/>
          </p:nvSpPr>
          <p:spPr bwMode="auto">
            <a:xfrm>
              <a:off x="9129119"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7" name="Line 17"/>
            <p:cNvSpPr>
              <a:spLocks noChangeShapeType="1"/>
            </p:cNvSpPr>
            <p:nvPr/>
          </p:nvSpPr>
          <p:spPr bwMode="auto">
            <a:xfrm>
              <a:off x="10838978"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8" name="Line 18"/>
            <p:cNvSpPr>
              <a:spLocks noChangeShapeType="1"/>
            </p:cNvSpPr>
            <p:nvPr/>
          </p:nvSpPr>
          <p:spPr bwMode="auto">
            <a:xfrm>
              <a:off x="12434847"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9" name="AutoShape 19"/>
            <p:cNvSpPr>
              <a:spLocks noChangeArrowheads="1"/>
            </p:cNvSpPr>
            <p:nvPr/>
          </p:nvSpPr>
          <p:spPr bwMode="auto">
            <a:xfrm>
              <a:off x="11750903" y="6445014"/>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Offline</a:t>
              </a:r>
            </a:p>
            <a:p>
              <a:pPr algn="ctr" defTabSz="642915">
                <a:defRPr/>
              </a:pPr>
              <a:r>
                <a:rPr lang="en-US" sz="800" i="1" kern="0" dirty="0">
                  <a:solidFill>
                    <a:sysClr val="windowText" lastClr="000000"/>
                  </a:solidFill>
                </a:rPr>
                <a:t>NMSU/FSU</a:t>
              </a:r>
            </a:p>
          </p:txBody>
        </p:sp>
        <p:sp>
          <p:nvSpPr>
            <p:cNvPr id="460" name="AutoShape 20"/>
            <p:cNvSpPr>
              <a:spLocks noChangeArrowheads="1"/>
            </p:cNvSpPr>
            <p:nvPr/>
          </p:nvSpPr>
          <p:spPr bwMode="auto">
            <a:xfrm>
              <a:off x="11750903"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Software</a:t>
              </a:r>
            </a:p>
            <a:p>
              <a:pPr algn="ctr" defTabSz="642915">
                <a:defRPr/>
              </a:pPr>
              <a:r>
                <a:rPr lang="en-US" sz="800" i="1" kern="0" dirty="0" smtClean="0">
                  <a:solidFill>
                    <a:sysClr val="windowText" lastClr="000000"/>
                  </a:solidFill>
                </a:rPr>
                <a:t>BNL/FSU</a:t>
              </a:r>
              <a:endParaRPr lang="en-US" sz="800" i="1" kern="0" dirty="0">
                <a:solidFill>
                  <a:sysClr val="windowText" lastClr="000000"/>
                </a:solidFill>
              </a:endParaRPr>
            </a:p>
          </p:txBody>
        </p:sp>
        <p:sp>
          <p:nvSpPr>
            <p:cNvPr id="461" name="AutoShape 21"/>
            <p:cNvSpPr>
              <a:spLocks noChangeArrowheads="1"/>
            </p:cNvSpPr>
            <p:nvPr/>
          </p:nvSpPr>
          <p:spPr bwMode="auto">
            <a:xfrm>
              <a:off x="11750903" y="544917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Simulation</a:t>
              </a:r>
            </a:p>
            <a:p>
              <a:pPr algn="ctr" defTabSz="642915">
                <a:defRPr/>
              </a:pPr>
              <a:r>
                <a:rPr lang="en-US" sz="800" i="1" kern="0" dirty="0">
                  <a:solidFill>
                    <a:sysClr val="windowText" lastClr="000000"/>
                  </a:solidFill>
                </a:rPr>
                <a:t>ISU/GSU/RIKEN</a:t>
              </a:r>
            </a:p>
          </p:txBody>
        </p:sp>
        <p:grpSp>
          <p:nvGrpSpPr>
            <p:cNvPr id="463" name="Group 23"/>
            <p:cNvGrpSpPr>
              <a:grpSpLocks/>
            </p:cNvGrpSpPr>
            <p:nvPr/>
          </p:nvGrpSpPr>
          <p:grpSpPr bwMode="auto">
            <a:xfrm>
              <a:off x="11499174" y="4820501"/>
              <a:ext cx="251729" cy="3017642"/>
              <a:chOff x="86" y="1968"/>
              <a:chExt cx="106" cy="1152"/>
            </a:xfrm>
          </p:grpSpPr>
          <p:sp>
            <p:nvSpPr>
              <p:cNvPr id="524" name="Line 24"/>
              <p:cNvSpPr>
                <a:spLocks noChangeShapeType="1"/>
              </p:cNvSpPr>
              <p:nvPr/>
            </p:nvSpPr>
            <p:spPr bwMode="auto">
              <a:xfrm flipH="1">
                <a:off x="86" y="1968"/>
                <a:ext cx="10" cy="115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5" name="Line 25"/>
              <p:cNvSpPr>
                <a:spLocks noChangeShapeType="1"/>
              </p:cNvSpPr>
              <p:nvPr/>
            </p:nvSpPr>
            <p:spPr bwMode="auto">
              <a:xfrm>
                <a:off x="96"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6" name="Line 26"/>
              <p:cNvSpPr>
                <a:spLocks noChangeShapeType="1"/>
              </p:cNvSpPr>
              <p:nvPr/>
            </p:nvSpPr>
            <p:spPr bwMode="auto">
              <a:xfrm>
                <a:off x="96"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7" name="Line 27"/>
              <p:cNvSpPr>
                <a:spLocks noChangeShapeType="1"/>
              </p:cNvSpPr>
              <p:nvPr/>
            </p:nvSpPr>
            <p:spPr bwMode="auto">
              <a:xfrm>
                <a:off x="96"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8" name="Line 28"/>
              <p:cNvSpPr>
                <a:spLocks noChangeShapeType="1"/>
              </p:cNvSpPr>
              <p:nvPr/>
            </p:nvSpPr>
            <p:spPr bwMode="auto">
              <a:xfrm>
                <a:off x="96" y="3120"/>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sp>
          <p:nvSpPr>
            <p:cNvPr id="464" name="AutoShape 29"/>
            <p:cNvSpPr>
              <a:spLocks noChangeArrowheads="1"/>
            </p:cNvSpPr>
            <p:nvPr/>
          </p:nvSpPr>
          <p:spPr bwMode="auto">
            <a:xfrm>
              <a:off x="2061700" y="6473074"/>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Sensor Production</a:t>
              </a:r>
            </a:p>
            <a:p>
              <a:pPr algn="ctr" defTabSz="642915">
                <a:defRPr/>
              </a:pPr>
              <a:r>
                <a:rPr lang="en-US" sz="800" i="1" dirty="0" err="1">
                  <a:solidFill>
                    <a:sysClr val="windowText" lastClr="000000"/>
                  </a:solidFill>
                </a:rPr>
                <a:t>TowerJAZZ</a:t>
              </a:r>
              <a:endParaRPr lang="en-US" sz="800" i="1" kern="0" dirty="0">
                <a:solidFill>
                  <a:sysClr val="windowText" lastClr="000000"/>
                </a:solidFill>
              </a:endParaRPr>
            </a:p>
            <a:p>
              <a:pPr algn="ctr" defTabSz="642915">
                <a:defRPr/>
              </a:pPr>
              <a:endParaRPr lang="en-US" sz="800" i="1" kern="0" dirty="0">
                <a:solidFill>
                  <a:sysClr val="windowText" lastClr="000000"/>
                </a:solidFill>
              </a:endParaRPr>
            </a:p>
          </p:txBody>
        </p:sp>
        <p:sp>
          <p:nvSpPr>
            <p:cNvPr id="465" name="AutoShape 30"/>
            <p:cNvSpPr>
              <a:spLocks noChangeArrowheads="1"/>
            </p:cNvSpPr>
            <p:nvPr/>
          </p:nvSpPr>
          <p:spPr bwMode="auto">
            <a:xfrm>
              <a:off x="465831" y="5400059"/>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FEM</a:t>
              </a:r>
            </a:p>
            <a:p>
              <a:pPr algn="ctr" defTabSz="642915">
                <a:defRPr/>
              </a:pPr>
              <a:r>
                <a:rPr lang="en-US" sz="800" i="1" kern="0" dirty="0">
                  <a:solidFill>
                    <a:sysClr val="windowText" lastClr="000000"/>
                  </a:solidFill>
                </a:rPr>
                <a:t>M. </a:t>
              </a:r>
              <a:r>
                <a:rPr lang="en-US" sz="800" i="1" kern="0" dirty="0" err="1">
                  <a:solidFill>
                    <a:sysClr val="windowText" lastClr="000000"/>
                  </a:solidFill>
                </a:rPr>
                <a:t>Prokop</a:t>
              </a:r>
              <a:r>
                <a:rPr lang="en-US" sz="800" i="1" kern="0" dirty="0">
                  <a:solidFill>
                    <a:sysClr val="windowText" lastClr="000000"/>
                  </a:solidFill>
                </a:rPr>
                <a:t> LANL</a:t>
              </a:r>
            </a:p>
          </p:txBody>
        </p:sp>
        <p:sp>
          <p:nvSpPr>
            <p:cNvPr id="466" name="AutoShape 31"/>
            <p:cNvSpPr>
              <a:spLocks noChangeArrowheads="1"/>
            </p:cNvSpPr>
            <p:nvPr/>
          </p:nvSpPr>
          <p:spPr bwMode="auto">
            <a:xfrm>
              <a:off x="465831" y="6405940"/>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Slow Control</a:t>
              </a:r>
            </a:p>
            <a:p>
              <a:pPr algn="ctr" defTabSz="642915">
                <a:defRPr/>
              </a:pPr>
              <a:r>
                <a:rPr lang="en-US" sz="800" i="1" dirty="0">
                  <a:solidFill>
                    <a:sysClr val="windowText" lastClr="000000"/>
                  </a:solidFill>
                </a:rPr>
                <a:t>Monitoring</a:t>
              </a:r>
            </a:p>
            <a:p>
              <a:pPr algn="ctr" defTabSz="642915">
                <a:defRPr/>
              </a:pPr>
              <a:r>
                <a:rPr lang="en-US" sz="800" i="1" kern="0" dirty="0">
                  <a:solidFill>
                    <a:sysClr val="windowText" lastClr="000000"/>
                  </a:solidFill>
                </a:rPr>
                <a:t>BNL</a:t>
              </a:r>
            </a:p>
            <a:p>
              <a:pPr algn="ctr" defTabSz="642915">
                <a:defRPr/>
              </a:pPr>
              <a:endParaRPr lang="en-US" sz="800" i="1" kern="0" dirty="0">
                <a:solidFill>
                  <a:sysClr val="windowText" lastClr="000000"/>
                </a:solidFill>
              </a:endParaRPr>
            </a:p>
          </p:txBody>
        </p:sp>
        <p:sp>
          <p:nvSpPr>
            <p:cNvPr id="467" name="AutoShape 32"/>
            <p:cNvSpPr>
              <a:spLocks noChangeArrowheads="1"/>
            </p:cNvSpPr>
            <p:nvPr/>
          </p:nvSpPr>
          <p:spPr bwMode="auto">
            <a:xfrm>
              <a:off x="465831"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Readout</a:t>
              </a:r>
              <a:endParaRPr lang="en-US" sz="800" i="1" kern="0" dirty="0">
                <a:solidFill>
                  <a:sysClr val="windowText" lastClr="000000"/>
                </a:solidFill>
              </a:endParaRPr>
            </a:p>
            <a:p>
              <a:pPr algn="ctr" defTabSz="642915">
                <a:defRPr/>
              </a:pPr>
              <a:endParaRPr lang="en-US" sz="800" i="1" kern="0" dirty="0">
                <a:solidFill>
                  <a:sysClr val="windowText" lastClr="000000"/>
                </a:solidFill>
              </a:endParaRPr>
            </a:p>
          </p:txBody>
        </p:sp>
        <p:grpSp>
          <p:nvGrpSpPr>
            <p:cNvPr id="468" name="Group 33"/>
            <p:cNvGrpSpPr>
              <a:grpSpLocks/>
            </p:cNvGrpSpPr>
            <p:nvPr/>
          </p:nvGrpSpPr>
          <p:grpSpPr bwMode="auto">
            <a:xfrm>
              <a:off x="233101" y="4820500"/>
              <a:ext cx="232731" cy="3004544"/>
              <a:chOff x="94" y="1968"/>
              <a:chExt cx="98" cy="1147"/>
            </a:xfrm>
          </p:grpSpPr>
          <p:sp>
            <p:nvSpPr>
              <p:cNvPr id="519" name="Line 34"/>
              <p:cNvSpPr>
                <a:spLocks noChangeShapeType="1"/>
              </p:cNvSpPr>
              <p:nvPr/>
            </p:nvSpPr>
            <p:spPr bwMode="auto">
              <a:xfrm flipH="1">
                <a:off x="94" y="1968"/>
                <a:ext cx="2" cy="114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0" name="Line 35"/>
              <p:cNvSpPr>
                <a:spLocks noChangeShapeType="1"/>
              </p:cNvSpPr>
              <p:nvPr/>
            </p:nvSpPr>
            <p:spPr bwMode="auto">
              <a:xfrm>
                <a:off x="96"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1" name="Line 36"/>
              <p:cNvSpPr>
                <a:spLocks noChangeShapeType="1"/>
              </p:cNvSpPr>
              <p:nvPr/>
            </p:nvSpPr>
            <p:spPr bwMode="auto">
              <a:xfrm>
                <a:off x="96"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2" name="Line 37"/>
              <p:cNvSpPr>
                <a:spLocks noChangeShapeType="1"/>
              </p:cNvSpPr>
              <p:nvPr/>
            </p:nvSpPr>
            <p:spPr bwMode="auto">
              <a:xfrm>
                <a:off x="96"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sp>
          <p:nvSpPr>
            <p:cNvPr id="469" name="AutoShape 39"/>
            <p:cNvSpPr>
              <a:spLocks noChangeArrowheads="1"/>
            </p:cNvSpPr>
            <p:nvPr/>
          </p:nvSpPr>
          <p:spPr bwMode="auto">
            <a:xfrm>
              <a:off x="2061700"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rgbClr val="000000"/>
                  </a:solidFill>
                </a:rPr>
                <a:t>MAPS Sensor</a:t>
              </a:r>
            </a:p>
            <a:p>
              <a:pPr algn="ctr" defTabSz="642915">
                <a:defRPr/>
              </a:pPr>
              <a:r>
                <a:rPr lang="en-US" sz="800" i="1" kern="0" dirty="0" smtClean="0">
                  <a:solidFill>
                    <a:srgbClr val="000000"/>
                  </a:solidFill>
                </a:rPr>
                <a:t>ALICE</a:t>
              </a:r>
              <a:endParaRPr lang="en-US" sz="800" i="1" kern="0" dirty="0">
                <a:solidFill>
                  <a:srgbClr val="000000"/>
                </a:solidFill>
              </a:endParaRPr>
            </a:p>
          </p:txBody>
        </p:sp>
        <p:sp>
          <p:nvSpPr>
            <p:cNvPr id="470" name="AutoShape 40"/>
            <p:cNvSpPr>
              <a:spLocks noChangeArrowheads="1"/>
            </p:cNvSpPr>
            <p:nvPr/>
          </p:nvSpPr>
          <p:spPr bwMode="auto">
            <a:xfrm>
              <a:off x="2061700" y="544917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Sensor Design</a:t>
              </a:r>
            </a:p>
            <a:p>
              <a:pPr algn="ctr" defTabSz="642915">
                <a:defRPr/>
              </a:pPr>
              <a:r>
                <a:rPr lang="en-US" sz="800" i="1" dirty="0">
                  <a:solidFill>
                    <a:sysClr val="windowText" lastClr="000000"/>
                  </a:solidFill>
                </a:rPr>
                <a:t>ALICE</a:t>
              </a:r>
              <a:endParaRPr lang="en-US" sz="800" i="1" kern="0" dirty="0">
                <a:solidFill>
                  <a:sysClr val="windowText" lastClr="000000"/>
                </a:solidFill>
              </a:endParaRPr>
            </a:p>
          </p:txBody>
        </p:sp>
        <p:sp>
          <p:nvSpPr>
            <p:cNvPr id="471" name="AutoShape 41"/>
            <p:cNvSpPr>
              <a:spLocks noChangeArrowheads="1"/>
            </p:cNvSpPr>
            <p:nvPr/>
          </p:nvSpPr>
          <p:spPr bwMode="auto">
            <a:xfrm>
              <a:off x="2061700" y="7510055"/>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Sensor QA</a:t>
              </a:r>
            </a:p>
            <a:p>
              <a:pPr algn="ctr" defTabSz="642915">
                <a:defRPr/>
              </a:pPr>
              <a:r>
                <a:rPr lang="en-US" sz="800" i="1" kern="0" dirty="0" err="1">
                  <a:solidFill>
                    <a:sysClr val="windowText" lastClr="000000"/>
                  </a:solidFill>
                </a:rPr>
                <a:t>Yonsei</a:t>
              </a:r>
              <a:r>
                <a:rPr lang="en-US" sz="800" i="1" dirty="0">
                  <a:solidFill>
                    <a:sysClr val="windowText" lastClr="000000"/>
                  </a:solidFill>
                </a:rPr>
                <a:t>(Korea)</a:t>
              </a:r>
              <a:endParaRPr lang="en-US" sz="800" i="1" kern="0" dirty="0">
                <a:solidFill>
                  <a:sysClr val="windowText" lastClr="000000"/>
                </a:solidFill>
              </a:endParaRPr>
            </a:p>
          </p:txBody>
        </p:sp>
        <p:sp>
          <p:nvSpPr>
            <p:cNvPr id="472" name="Line 42"/>
            <p:cNvSpPr>
              <a:spLocks noChangeShapeType="1"/>
            </p:cNvSpPr>
            <p:nvPr/>
          </p:nvSpPr>
          <p:spPr bwMode="auto">
            <a:xfrm>
              <a:off x="1833718" y="4820501"/>
              <a:ext cx="9387" cy="310193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3" name="Line 43"/>
            <p:cNvSpPr>
              <a:spLocks noChangeShapeType="1"/>
            </p:cNvSpPr>
            <p:nvPr/>
          </p:nvSpPr>
          <p:spPr bwMode="auto">
            <a:xfrm>
              <a:off x="1833719"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4" name="Line 44"/>
            <p:cNvSpPr>
              <a:spLocks noChangeShapeType="1"/>
            </p:cNvSpPr>
            <p:nvPr/>
          </p:nvSpPr>
          <p:spPr bwMode="auto">
            <a:xfrm>
              <a:off x="1833719"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5" name="Line 45"/>
            <p:cNvSpPr>
              <a:spLocks noChangeShapeType="1"/>
            </p:cNvSpPr>
            <p:nvPr/>
          </p:nvSpPr>
          <p:spPr bwMode="auto">
            <a:xfrm>
              <a:off x="1833719" y="683226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6" name="AutoShape 46"/>
            <p:cNvSpPr>
              <a:spLocks noChangeArrowheads="1"/>
            </p:cNvSpPr>
            <p:nvPr/>
          </p:nvSpPr>
          <p:spPr bwMode="auto">
            <a:xfrm>
              <a:off x="3657569"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Stave</a:t>
              </a:r>
            </a:p>
            <a:p>
              <a:pPr algn="ctr" defTabSz="642915">
                <a:defRPr/>
              </a:pPr>
              <a:r>
                <a:rPr lang="en-US" sz="800" i="1" kern="0" dirty="0" smtClean="0">
                  <a:solidFill>
                    <a:sysClr val="windowText" lastClr="000000"/>
                  </a:solidFill>
                </a:rPr>
                <a:t>ALICE</a:t>
              </a:r>
              <a:endParaRPr lang="en-US" sz="800" i="1" kern="0" dirty="0">
                <a:solidFill>
                  <a:sysClr val="windowText" lastClr="000000"/>
                </a:solidFill>
              </a:endParaRPr>
            </a:p>
          </p:txBody>
        </p:sp>
        <p:sp>
          <p:nvSpPr>
            <p:cNvPr id="477" name="AutoShape 47"/>
            <p:cNvSpPr>
              <a:spLocks noChangeArrowheads="1"/>
            </p:cNvSpPr>
            <p:nvPr/>
          </p:nvSpPr>
          <p:spPr bwMode="auto">
            <a:xfrm>
              <a:off x="3657569" y="544917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Stave</a:t>
              </a:r>
              <a:r>
                <a:rPr lang="en-US" sz="800" i="1" kern="0" dirty="0">
                  <a:solidFill>
                    <a:sysClr val="windowText" lastClr="000000"/>
                  </a:solidFill>
                </a:rPr>
                <a:t> Design</a:t>
              </a:r>
            </a:p>
            <a:p>
              <a:pPr algn="ctr" defTabSz="642915">
                <a:defRPr/>
              </a:pPr>
              <a:r>
                <a:rPr lang="en-US" sz="800" i="1" kern="0" dirty="0">
                  <a:solidFill>
                    <a:sysClr val="windowText" lastClr="000000"/>
                  </a:solidFill>
                </a:rPr>
                <a:t>ALICE</a:t>
              </a:r>
            </a:p>
          </p:txBody>
        </p:sp>
        <p:sp>
          <p:nvSpPr>
            <p:cNvPr id="478" name="AutoShape 48"/>
            <p:cNvSpPr>
              <a:spLocks noChangeArrowheads="1"/>
            </p:cNvSpPr>
            <p:nvPr/>
          </p:nvSpPr>
          <p:spPr bwMode="auto">
            <a:xfrm>
              <a:off x="3657569" y="6455057"/>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Stave</a:t>
              </a:r>
              <a:r>
                <a:rPr lang="en-US" sz="800" i="1" kern="0" dirty="0">
                  <a:solidFill>
                    <a:sysClr val="windowText" lastClr="000000"/>
                  </a:solidFill>
                </a:rPr>
                <a:t> </a:t>
              </a:r>
              <a:r>
                <a:rPr lang="en-US" sz="800" i="1" dirty="0">
                  <a:solidFill>
                    <a:sysClr val="windowText" lastClr="000000"/>
                  </a:solidFill>
                </a:rPr>
                <a:t>Assembly</a:t>
              </a:r>
              <a:endParaRPr lang="en-US" sz="800" i="1" kern="0" dirty="0">
                <a:solidFill>
                  <a:sysClr val="windowText" lastClr="000000"/>
                </a:solidFill>
              </a:endParaRPr>
            </a:p>
            <a:p>
              <a:pPr algn="ctr" defTabSz="642915">
                <a:defRPr/>
              </a:pPr>
              <a:r>
                <a:rPr lang="en-US" sz="800" i="1" dirty="0">
                  <a:solidFill>
                    <a:sysClr val="windowText" lastClr="000000"/>
                  </a:solidFill>
                </a:rPr>
                <a:t>MIT</a:t>
              </a:r>
              <a:r>
                <a:rPr lang="en-US" sz="800" i="1" dirty="0" smtClean="0">
                  <a:solidFill>
                    <a:sysClr val="windowText" lastClr="000000"/>
                  </a:solidFill>
                </a:rPr>
                <a:t>/</a:t>
              </a:r>
              <a:r>
                <a:rPr lang="en-US" sz="800" i="1" kern="0" dirty="0" smtClean="0">
                  <a:solidFill>
                    <a:sysClr val="windowText" lastClr="000000"/>
                  </a:solidFill>
                </a:rPr>
                <a:t>RIKEN</a:t>
              </a:r>
              <a:endParaRPr lang="en-US" sz="800" i="1" kern="0" dirty="0">
                <a:solidFill>
                  <a:sysClr val="windowText" lastClr="000000"/>
                </a:solidFill>
              </a:endParaRPr>
            </a:p>
          </p:txBody>
        </p:sp>
        <p:sp>
          <p:nvSpPr>
            <p:cNvPr id="479" name="Line 49"/>
            <p:cNvSpPr>
              <a:spLocks noChangeShapeType="1"/>
            </p:cNvSpPr>
            <p:nvPr/>
          </p:nvSpPr>
          <p:spPr bwMode="auto">
            <a:xfrm>
              <a:off x="3429588" y="4820501"/>
              <a:ext cx="0" cy="310193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80" name="Line 50"/>
            <p:cNvSpPr>
              <a:spLocks noChangeShapeType="1"/>
            </p:cNvSpPr>
            <p:nvPr/>
          </p:nvSpPr>
          <p:spPr bwMode="auto">
            <a:xfrm>
              <a:off x="3429588"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81" name="Line 51"/>
            <p:cNvSpPr>
              <a:spLocks noChangeShapeType="1"/>
            </p:cNvSpPr>
            <p:nvPr/>
          </p:nvSpPr>
          <p:spPr bwMode="auto">
            <a:xfrm>
              <a:off x="3429588"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82" name="Line 52"/>
            <p:cNvSpPr>
              <a:spLocks noChangeShapeType="1"/>
            </p:cNvSpPr>
            <p:nvPr/>
          </p:nvSpPr>
          <p:spPr bwMode="auto">
            <a:xfrm>
              <a:off x="3429588" y="683226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nvGrpSpPr>
            <p:cNvPr id="483" name="Group 53"/>
            <p:cNvGrpSpPr>
              <a:grpSpLocks/>
            </p:cNvGrpSpPr>
            <p:nvPr/>
          </p:nvGrpSpPr>
          <p:grpSpPr bwMode="auto">
            <a:xfrm>
              <a:off x="5025456" y="4443296"/>
              <a:ext cx="1481878" cy="3897788"/>
              <a:chOff x="2064" y="1824"/>
              <a:chExt cx="624" cy="1488"/>
            </a:xfrm>
          </p:grpSpPr>
          <p:sp>
            <p:nvSpPr>
              <p:cNvPr id="509" name="AutoShape 54"/>
              <p:cNvSpPr>
                <a:spLocks noChangeArrowheads="1"/>
              </p:cNvSpPr>
              <p:nvPr/>
            </p:nvSpPr>
            <p:spPr bwMode="auto">
              <a:xfrm>
                <a:off x="2160" y="1824"/>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Cabling</a:t>
                </a:r>
              </a:p>
              <a:p>
                <a:pPr algn="ctr" defTabSz="642915">
                  <a:defRPr/>
                </a:pPr>
                <a:r>
                  <a:rPr lang="en-US" sz="800" i="1" kern="0" dirty="0" smtClean="0">
                    <a:solidFill>
                      <a:sysClr val="windowText" lastClr="000000"/>
                    </a:solidFill>
                  </a:rPr>
                  <a:t>UNM</a:t>
                </a:r>
                <a:endParaRPr lang="en-US" sz="800" i="1" kern="0" dirty="0">
                  <a:solidFill>
                    <a:sysClr val="windowText" lastClr="000000"/>
                  </a:solidFill>
                </a:endParaRPr>
              </a:p>
            </p:txBody>
          </p:sp>
          <p:sp>
            <p:nvSpPr>
              <p:cNvPr id="510" name="AutoShape 55"/>
              <p:cNvSpPr>
                <a:spLocks noChangeArrowheads="1"/>
              </p:cNvSpPr>
              <p:nvPr/>
            </p:nvSpPr>
            <p:spPr bwMode="auto">
              <a:xfrm>
                <a:off x="2160" y="2592"/>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LV</a:t>
                </a:r>
                <a:endParaRPr lang="en-US" sz="800" i="1" kern="0" dirty="0">
                  <a:solidFill>
                    <a:sysClr val="windowText" lastClr="000000"/>
                  </a:solidFill>
                </a:endParaRPr>
              </a:p>
              <a:p>
                <a:pPr algn="ctr" defTabSz="642915">
                  <a:defRPr/>
                </a:pPr>
                <a:r>
                  <a:rPr lang="en-US" sz="800" i="1" kern="0" dirty="0">
                    <a:solidFill>
                      <a:sysClr val="windowText" lastClr="000000"/>
                    </a:solidFill>
                  </a:rPr>
                  <a:t>UNM/NMSU</a:t>
                </a:r>
              </a:p>
            </p:txBody>
          </p:sp>
          <p:sp>
            <p:nvSpPr>
              <p:cNvPr id="511" name="AutoShape 56"/>
              <p:cNvSpPr>
                <a:spLocks noChangeArrowheads="1"/>
              </p:cNvSpPr>
              <p:nvPr/>
            </p:nvSpPr>
            <p:spPr bwMode="auto">
              <a:xfrm>
                <a:off x="2160" y="2208"/>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High density cables</a:t>
                </a:r>
                <a:endParaRPr lang="en-US" sz="800" i="1" kern="0" dirty="0">
                  <a:solidFill>
                    <a:sysClr val="windowText" lastClr="000000"/>
                  </a:solidFill>
                </a:endParaRPr>
              </a:p>
              <a:p>
                <a:pPr algn="ctr" defTabSz="642915">
                  <a:defRPr/>
                </a:pPr>
                <a:r>
                  <a:rPr lang="en-US" sz="800" i="1" kern="0" dirty="0">
                    <a:solidFill>
                      <a:sysClr val="windowText" lastClr="000000"/>
                    </a:solidFill>
                  </a:rPr>
                  <a:t>UNM</a:t>
                </a:r>
              </a:p>
            </p:txBody>
          </p:sp>
          <p:sp>
            <p:nvSpPr>
              <p:cNvPr id="512" name="AutoShape 57"/>
              <p:cNvSpPr>
                <a:spLocks noChangeArrowheads="1"/>
              </p:cNvSpPr>
              <p:nvPr/>
            </p:nvSpPr>
            <p:spPr bwMode="auto">
              <a:xfrm>
                <a:off x="2160" y="2976"/>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Fibers</a:t>
                </a:r>
              </a:p>
              <a:p>
                <a:pPr algn="ctr" defTabSz="642915">
                  <a:defRPr/>
                </a:pPr>
                <a:r>
                  <a:rPr lang="en-US" sz="800" i="1" kern="0" dirty="0">
                    <a:solidFill>
                      <a:sysClr val="windowText" lastClr="000000"/>
                    </a:solidFill>
                  </a:rPr>
                  <a:t>UNM</a:t>
                </a:r>
              </a:p>
            </p:txBody>
          </p:sp>
          <p:grpSp>
            <p:nvGrpSpPr>
              <p:cNvPr id="513" name="Group 58"/>
              <p:cNvGrpSpPr>
                <a:grpSpLocks/>
              </p:cNvGrpSpPr>
              <p:nvPr/>
            </p:nvGrpSpPr>
            <p:grpSpPr bwMode="auto">
              <a:xfrm>
                <a:off x="2064" y="1968"/>
                <a:ext cx="96" cy="1152"/>
                <a:chOff x="96" y="1968"/>
                <a:chExt cx="96" cy="1152"/>
              </a:xfrm>
            </p:grpSpPr>
            <p:sp>
              <p:nvSpPr>
                <p:cNvPr id="514" name="Line 59"/>
                <p:cNvSpPr>
                  <a:spLocks noChangeShapeType="1"/>
                </p:cNvSpPr>
                <p:nvPr/>
              </p:nvSpPr>
              <p:spPr bwMode="auto">
                <a:xfrm>
                  <a:off x="96" y="1968"/>
                  <a:ext cx="0" cy="115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5" name="Line 60"/>
                <p:cNvSpPr>
                  <a:spLocks noChangeShapeType="1"/>
                </p:cNvSpPr>
                <p:nvPr/>
              </p:nvSpPr>
              <p:spPr bwMode="auto">
                <a:xfrm>
                  <a:off x="96"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6" name="Line 61"/>
                <p:cNvSpPr>
                  <a:spLocks noChangeShapeType="1"/>
                </p:cNvSpPr>
                <p:nvPr/>
              </p:nvSpPr>
              <p:spPr bwMode="auto">
                <a:xfrm>
                  <a:off x="96"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7" name="Line 62"/>
                <p:cNvSpPr>
                  <a:spLocks noChangeShapeType="1"/>
                </p:cNvSpPr>
                <p:nvPr/>
              </p:nvSpPr>
              <p:spPr bwMode="auto">
                <a:xfrm>
                  <a:off x="96"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8" name="Line 63"/>
                <p:cNvSpPr>
                  <a:spLocks noChangeShapeType="1"/>
                </p:cNvSpPr>
                <p:nvPr/>
              </p:nvSpPr>
              <p:spPr bwMode="auto">
                <a:xfrm>
                  <a:off x="96" y="3120"/>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grpSp>
        <p:grpSp>
          <p:nvGrpSpPr>
            <p:cNvPr id="484" name="Group 64"/>
            <p:cNvGrpSpPr>
              <a:grpSpLocks/>
            </p:cNvGrpSpPr>
            <p:nvPr/>
          </p:nvGrpSpPr>
          <p:grpSpPr bwMode="auto">
            <a:xfrm>
              <a:off x="6621325" y="4443296"/>
              <a:ext cx="1481878" cy="3897788"/>
              <a:chOff x="2112" y="1824"/>
              <a:chExt cx="624" cy="1488"/>
            </a:xfrm>
          </p:grpSpPr>
          <p:sp>
            <p:nvSpPr>
              <p:cNvPr id="501" name="AutoShape 65"/>
              <p:cNvSpPr>
                <a:spLocks noChangeArrowheads="1"/>
              </p:cNvSpPr>
              <p:nvPr/>
            </p:nvSpPr>
            <p:spPr bwMode="auto">
              <a:xfrm>
                <a:off x="2208" y="1824"/>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Mechanics </a:t>
                </a:r>
                <a:endParaRPr lang="en-US" sz="800" i="1" kern="0" dirty="0">
                  <a:solidFill>
                    <a:sysClr val="windowText" lastClr="000000"/>
                  </a:solidFill>
                </a:endParaRPr>
              </a:p>
              <a:p>
                <a:pPr algn="ctr" defTabSz="642915">
                  <a:defRPr/>
                </a:pPr>
                <a:r>
                  <a:rPr lang="en-US" sz="800" i="1" kern="0" dirty="0" smtClean="0">
                    <a:solidFill>
                      <a:sysClr val="windowText" lastClr="000000"/>
                    </a:solidFill>
                  </a:rPr>
                  <a:t>MIT/LBNL</a:t>
                </a:r>
                <a:endParaRPr lang="en-US" sz="800" i="1" kern="0" dirty="0">
                  <a:solidFill>
                    <a:sysClr val="windowText" lastClr="000000"/>
                  </a:solidFill>
                </a:endParaRPr>
              </a:p>
            </p:txBody>
          </p:sp>
          <p:sp>
            <p:nvSpPr>
              <p:cNvPr id="502" name="AutoShape 66"/>
              <p:cNvSpPr>
                <a:spLocks noChangeArrowheads="1"/>
              </p:cNvSpPr>
              <p:nvPr/>
            </p:nvSpPr>
            <p:spPr bwMode="auto">
              <a:xfrm>
                <a:off x="2208" y="2208"/>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Structure Design</a:t>
                </a:r>
              </a:p>
              <a:p>
                <a:pPr algn="ctr" defTabSz="642915">
                  <a:defRPr/>
                </a:pPr>
                <a:r>
                  <a:rPr lang="en-US" sz="800" i="1" kern="0" dirty="0">
                    <a:solidFill>
                      <a:sysClr val="windowText" lastClr="000000"/>
                    </a:solidFill>
                  </a:rPr>
                  <a:t> LANL/MIT</a:t>
                </a:r>
              </a:p>
            </p:txBody>
          </p:sp>
          <p:sp>
            <p:nvSpPr>
              <p:cNvPr id="503" name="AutoShape 67"/>
              <p:cNvSpPr>
                <a:spLocks noChangeArrowheads="1"/>
              </p:cNvSpPr>
              <p:nvPr/>
            </p:nvSpPr>
            <p:spPr bwMode="auto">
              <a:xfrm>
                <a:off x="2208" y="2592"/>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Assembly</a:t>
                </a:r>
              </a:p>
              <a:p>
                <a:pPr algn="ctr" defTabSz="642915">
                  <a:defRPr/>
                </a:pPr>
                <a:r>
                  <a:rPr lang="en-US" sz="800" i="1" kern="0" dirty="0">
                    <a:solidFill>
                      <a:sysClr val="windowText" lastClr="000000"/>
                    </a:solidFill>
                  </a:rPr>
                  <a:t>MIT</a:t>
                </a:r>
              </a:p>
            </p:txBody>
          </p:sp>
          <p:sp>
            <p:nvSpPr>
              <p:cNvPr id="504" name="AutoShape 68"/>
              <p:cNvSpPr>
                <a:spLocks noChangeArrowheads="1"/>
              </p:cNvSpPr>
              <p:nvPr/>
            </p:nvSpPr>
            <p:spPr bwMode="auto">
              <a:xfrm>
                <a:off x="2208" y="2976"/>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Installation</a:t>
                </a:r>
                <a:endParaRPr lang="en-US" sz="800" i="1" kern="0" dirty="0">
                  <a:solidFill>
                    <a:sysClr val="windowText" lastClr="000000"/>
                  </a:solidFill>
                </a:endParaRPr>
              </a:p>
              <a:p>
                <a:pPr algn="ctr" defTabSz="642915">
                  <a:defRPr/>
                </a:pPr>
                <a:r>
                  <a:rPr lang="en-US" sz="800" i="1" kern="0" dirty="0">
                    <a:solidFill>
                      <a:sysClr val="windowText" lastClr="000000"/>
                    </a:solidFill>
                  </a:rPr>
                  <a:t>MIT/BNL</a:t>
                </a:r>
              </a:p>
            </p:txBody>
          </p:sp>
          <p:sp>
            <p:nvSpPr>
              <p:cNvPr id="505" name="Line 72"/>
              <p:cNvSpPr>
                <a:spLocks noChangeShapeType="1"/>
              </p:cNvSpPr>
              <p:nvPr/>
            </p:nvSpPr>
            <p:spPr bwMode="auto">
              <a:xfrm>
                <a:off x="2112"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06" name="Line 73"/>
              <p:cNvSpPr>
                <a:spLocks noChangeShapeType="1"/>
              </p:cNvSpPr>
              <p:nvPr/>
            </p:nvSpPr>
            <p:spPr bwMode="auto">
              <a:xfrm>
                <a:off x="2112"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07" name="Line 74"/>
              <p:cNvSpPr>
                <a:spLocks noChangeShapeType="1"/>
              </p:cNvSpPr>
              <p:nvPr/>
            </p:nvSpPr>
            <p:spPr bwMode="auto">
              <a:xfrm>
                <a:off x="2112"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08" name="Line 75"/>
              <p:cNvSpPr>
                <a:spLocks noChangeShapeType="1"/>
              </p:cNvSpPr>
              <p:nvPr/>
            </p:nvSpPr>
            <p:spPr bwMode="auto">
              <a:xfrm>
                <a:off x="2112" y="3120"/>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sp>
          <p:nvSpPr>
            <p:cNvPr id="485" name="AutoShape 76"/>
            <p:cNvSpPr>
              <a:spLocks noChangeArrowheads="1"/>
            </p:cNvSpPr>
            <p:nvPr/>
          </p:nvSpPr>
          <p:spPr bwMode="auto">
            <a:xfrm>
              <a:off x="8445175"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Integration</a:t>
              </a:r>
            </a:p>
            <a:p>
              <a:pPr algn="ctr" defTabSz="642915">
                <a:defRPr/>
              </a:pPr>
              <a:r>
                <a:rPr lang="en-US" sz="800" i="1" kern="0" dirty="0" smtClean="0">
                  <a:solidFill>
                    <a:sysClr val="windowText" lastClr="000000"/>
                  </a:solidFill>
                </a:rPr>
                <a:t>MIY/LBNL</a:t>
              </a:r>
              <a:endParaRPr lang="en-US" sz="800" i="1" kern="0" dirty="0">
                <a:solidFill>
                  <a:sysClr val="windowText" lastClr="000000"/>
                </a:solidFill>
              </a:endParaRPr>
            </a:p>
            <a:p>
              <a:pPr algn="ctr" defTabSz="642915">
                <a:defRPr/>
              </a:pPr>
              <a:endParaRPr lang="en-US" sz="800" i="1" kern="0" dirty="0">
                <a:solidFill>
                  <a:sysClr val="windowText" lastClr="000000"/>
                </a:solidFill>
              </a:endParaRPr>
            </a:p>
          </p:txBody>
        </p:sp>
        <p:sp>
          <p:nvSpPr>
            <p:cNvPr id="486" name="AutoShape 77"/>
            <p:cNvSpPr>
              <a:spLocks noChangeArrowheads="1"/>
            </p:cNvSpPr>
            <p:nvPr/>
          </p:nvSpPr>
          <p:spPr bwMode="auto">
            <a:xfrm>
              <a:off x="8445175" y="5449176"/>
              <a:ext cx="1271816"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rgbClr val="000000"/>
                  </a:solidFill>
                </a:rPr>
                <a:t>Cooling</a:t>
              </a:r>
            </a:p>
            <a:p>
              <a:pPr algn="ctr" defTabSz="642915">
                <a:defRPr/>
              </a:pPr>
              <a:r>
                <a:rPr lang="en-US" sz="800" i="1" kern="0" dirty="0">
                  <a:solidFill>
                    <a:srgbClr val="000000"/>
                  </a:solidFill>
                </a:rPr>
                <a:t>MIT</a:t>
              </a:r>
            </a:p>
          </p:txBody>
        </p:sp>
        <p:sp>
          <p:nvSpPr>
            <p:cNvPr id="487" name="AutoShape 78"/>
            <p:cNvSpPr>
              <a:spLocks noChangeArrowheads="1"/>
            </p:cNvSpPr>
            <p:nvPr/>
          </p:nvSpPr>
          <p:spPr bwMode="auto">
            <a:xfrm>
              <a:off x="10155034"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Electrical</a:t>
              </a:r>
              <a:endParaRPr lang="en-US" sz="800" i="1" kern="0" dirty="0">
                <a:solidFill>
                  <a:sysClr val="windowText" lastClr="000000"/>
                </a:solidFill>
              </a:endParaRPr>
            </a:p>
            <a:p>
              <a:pPr algn="ctr" defTabSz="642915">
                <a:defRPr/>
              </a:pPr>
              <a:endParaRPr lang="en-US" sz="800" i="1" kern="0" dirty="0">
                <a:solidFill>
                  <a:sysClr val="windowText" lastClr="000000"/>
                </a:solidFill>
              </a:endParaRPr>
            </a:p>
          </p:txBody>
        </p:sp>
        <p:sp>
          <p:nvSpPr>
            <p:cNvPr id="489" name="AutoShape 80"/>
            <p:cNvSpPr>
              <a:spLocks noChangeArrowheads="1"/>
            </p:cNvSpPr>
            <p:nvPr/>
          </p:nvSpPr>
          <p:spPr bwMode="auto">
            <a:xfrm>
              <a:off x="10155034" y="5400059"/>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Low Voltage</a:t>
              </a:r>
              <a:endParaRPr lang="en-US" sz="800" i="1" kern="0" dirty="0">
                <a:solidFill>
                  <a:sysClr val="windowText" lastClr="000000"/>
                </a:solidFill>
              </a:endParaRPr>
            </a:p>
            <a:p>
              <a:pPr algn="ctr" defTabSz="642915">
                <a:defRPr/>
              </a:pPr>
              <a:r>
                <a:rPr lang="en-US" sz="800" i="1" kern="0" dirty="0">
                  <a:solidFill>
                    <a:sysClr val="windowText" lastClr="000000"/>
                  </a:solidFill>
                </a:rPr>
                <a:t>UNM/NMSU</a:t>
              </a:r>
            </a:p>
          </p:txBody>
        </p:sp>
        <p:sp>
          <p:nvSpPr>
            <p:cNvPr id="490" name="Line 81"/>
            <p:cNvSpPr>
              <a:spLocks noChangeShapeType="1"/>
            </p:cNvSpPr>
            <p:nvPr/>
          </p:nvSpPr>
          <p:spPr bwMode="auto">
            <a:xfrm>
              <a:off x="8217194" y="4820501"/>
              <a:ext cx="15634" cy="41960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1" name="Line 82"/>
            <p:cNvSpPr>
              <a:spLocks noChangeShapeType="1"/>
            </p:cNvSpPr>
            <p:nvPr/>
          </p:nvSpPr>
          <p:spPr bwMode="auto">
            <a:xfrm>
              <a:off x="8217194"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2" name="Line 83"/>
            <p:cNvSpPr>
              <a:spLocks noChangeShapeType="1"/>
            </p:cNvSpPr>
            <p:nvPr/>
          </p:nvSpPr>
          <p:spPr bwMode="auto">
            <a:xfrm>
              <a:off x="8217194"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3" name="Line 84"/>
            <p:cNvSpPr>
              <a:spLocks noChangeShapeType="1"/>
            </p:cNvSpPr>
            <p:nvPr/>
          </p:nvSpPr>
          <p:spPr bwMode="auto">
            <a:xfrm>
              <a:off x="8217194" y="683226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4" name="AutoShape 85"/>
            <p:cNvSpPr>
              <a:spLocks noChangeArrowheads="1"/>
            </p:cNvSpPr>
            <p:nvPr/>
          </p:nvSpPr>
          <p:spPr bwMode="auto">
            <a:xfrm>
              <a:off x="8445175" y="6455057"/>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Alignment</a:t>
              </a:r>
            </a:p>
            <a:p>
              <a:pPr algn="ctr" defTabSz="642915">
                <a:defRPr/>
              </a:pPr>
              <a:r>
                <a:rPr lang="en-US" sz="800" i="1" kern="0" dirty="0">
                  <a:solidFill>
                    <a:sysClr val="windowText" lastClr="000000"/>
                  </a:solidFill>
                </a:rPr>
                <a:t>BNL</a:t>
              </a:r>
            </a:p>
          </p:txBody>
        </p:sp>
        <p:sp>
          <p:nvSpPr>
            <p:cNvPr id="495" name="Line 86"/>
            <p:cNvSpPr>
              <a:spLocks noChangeShapeType="1"/>
            </p:cNvSpPr>
            <p:nvPr/>
          </p:nvSpPr>
          <p:spPr bwMode="auto">
            <a:xfrm>
              <a:off x="9927053" y="4820502"/>
              <a:ext cx="0" cy="100588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6" name="Line 87"/>
            <p:cNvSpPr>
              <a:spLocks noChangeShapeType="1"/>
            </p:cNvSpPr>
            <p:nvPr/>
          </p:nvSpPr>
          <p:spPr bwMode="auto">
            <a:xfrm>
              <a:off x="9927053"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7" name="Line 88"/>
            <p:cNvSpPr>
              <a:spLocks noChangeShapeType="1"/>
            </p:cNvSpPr>
            <p:nvPr/>
          </p:nvSpPr>
          <p:spPr bwMode="auto">
            <a:xfrm>
              <a:off x="9927053"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9" name="Line 59"/>
            <p:cNvSpPr>
              <a:spLocks noChangeShapeType="1"/>
            </p:cNvSpPr>
            <p:nvPr/>
          </p:nvSpPr>
          <p:spPr bwMode="auto">
            <a:xfrm>
              <a:off x="6641221" y="4820501"/>
              <a:ext cx="0" cy="301764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31" name="AutoShape 85"/>
            <p:cNvSpPr>
              <a:spLocks noChangeArrowheads="1"/>
            </p:cNvSpPr>
            <p:nvPr/>
          </p:nvSpPr>
          <p:spPr bwMode="auto">
            <a:xfrm>
              <a:off x="8463094" y="7487603"/>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Mechanical Stability</a:t>
              </a:r>
            </a:p>
            <a:p>
              <a:pPr algn="ctr" defTabSz="642915">
                <a:defRPr/>
              </a:pPr>
              <a:r>
                <a:rPr lang="en-US" sz="800" i="1" kern="0" dirty="0">
                  <a:solidFill>
                    <a:sysClr val="windowText" lastClr="000000"/>
                  </a:solidFill>
                </a:rPr>
                <a:t>BNL</a:t>
              </a:r>
            </a:p>
            <a:p>
              <a:pPr algn="ctr" defTabSz="642915">
                <a:defRPr/>
              </a:pPr>
              <a:endParaRPr lang="en-US" sz="800" i="1" kern="0" dirty="0">
                <a:solidFill>
                  <a:sysClr val="windowText" lastClr="000000"/>
                </a:solidFill>
              </a:endParaRPr>
            </a:p>
          </p:txBody>
        </p:sp>
        <p:sp>
          <p:nvSpPr>
            <p:cNvPr id="532" name="AutoShape 78"/>
            <p:cNvSpPr>
              <a:spLocks noChangeArrowheads="1"/>
            </p:cNvSpPr>
            <p:nvPr/>
          </p:nvSpPr>
          <p:spPr bwMode="auto">
            <a:xfrm>
              <a:off x="8445175" y="8600680"/>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Safety System</a:t>
              </a:r>
            </a:p>
            <a:p>
              <a:pPr algn="ctr" defTabSz="642915">
                <a:defRPr/>
              </a:pPr>
              <a:r>
                <a:rPr lang="en-US" sz="800" i="1" kern="0" dirty="0">
                  <a:solidFill>
                    <a:sysClr val="windowText" lastClr="000000"/>
                  </a:solidFill>
                </a:rPr>
                <a:t>BNL</a:t>
              </a:r>
            </a:p>
          </p:txBody>
        </p:sp>
        <p:sp>
          <p:nvSpPr>
            <p:cNvPr id="533" name="Line 84"/>
            <p:cNvSpPr>
              <a:spLocks noChangeShapeType="1"/>
            </p:cNvSpPr>
            <p:nvPr/>
          </p:nvSpPr>
          <p:spPr bwMode="auto">
            <a:xfrm>
              <a:off x="8232828" y="7941975"/>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34" name="Line 84"/>
            <p:cNvSpPr>
              <a:spLocks noChangeShapeType="1"/>
            </p:cNvSpPr>
            <p:nvPr/>
          </p:nvSpPr>
          <p:spPr bwMode="auto">
            <a:xfrm>
              <a:off x="8232828" y="9016510"/>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35" name="AutoShape 19"/>
            <p:cNvSpPr>
              <a:spLocks noChangeArrowheads="1"/>
            </p:cNvSpPr>
            <p:nvPr/>
          </p:nvSpPr>
          <p:spPr bwMode="auto">
            <a:xfrm>
              <a:off x="11749284" y="7443100"/>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B-jet tagging</a:t>
              </a:r>
              <a:endParaRPr lang="en-US" sz="800" i="1" kern="0" dirty="0">
                <a:solidFill>
                  <a:sysClr val="windowText" lastClr="000000"/>
                </a:solidFill>
              </a:endParaRPr>
            </a:p>
            <a:p>
              <a:pPr algn="ctr" defTabSz="642915">
                <a:defRPr/>
              </a:pPr>
              <a:r>
                <a:rPr lang="en-US" sz="800" i="1" kern="0" dirty="0" err="1">
                  <a:solidFill>
                    <a:sysClr val="windowText" lastClr="000000"/>
                  </a:solidFill>
                </a:rPr>
                <a:t>Yonsei,NMSU</a:t>
              </a:r>
              <a:endParaRPr lang="en-US" sz="800" i="1" kern="0" dirty="0">
                <a:solidFill>
                  <a:sysClr val="windowText" lastClr="000000"/>
                </a:solidFill>
              </a:endParaRPr>
            </a:p>
          </p:txBody>
        </p:sp>
      </p:grpSp>
      <p:sp>
        <p:nvSpPr>
          <p:cNvPr id="94" name="AutoShape 48"/>
          <p:cNvSpPr>
            <a:spLocks noChangeArrowheads="1"/>
          </p:cNvSpPr>
          <p:nvPr/>
        </p:nvSpPr>
        <p:spPr bwMode="auto">
          <a:xfrm>
            <a:off x="2489303" y="4967086"/>
            <a:ext cx="881646" cy="618853"/>
          </a:xfrm>
          <a:prstGeom prst="flowChartAlternateProcess">
            <a:avLst/>
          </a:prstGeom>
          <a:solidFill>
            <a:srgbClr val="FFFFCC"/>
          </a:solidFill>
          <a:ln w="9525">
            <a:solidFill>
              <a:srgbClr val="000000"/>
            </a:solidFill>
            <a:miter lim="800000"/>
            <a:headEnd/>
            <a:tailEnd/>
          </a:ln>
        </p:spPr>
        <p:txBody>
          <a:bodyPr wrap="none" lIns="64291" tIns="32146" rIns="64291" bIns="32146" anchor="ctr"/>
          <a:lstStyle/>
          <a:p>
            <a:pPr algn="ctr" defTabSz="642915">
              <a:defRPr/>
            </a:pPr>
            <a:r>
              <a:rPr lang="en-US" sz="800" i="1" dirty="0">
                <a:solidFill>
                  <a:sysClr val="windowText" lastClr="000000"/>
                </a:solidFill>
              </a:rPr>
              <a:t>Stave</a:t>
            </a:r>
            <a:r>
              <a:rPr lang="en-US" sz="800" i="1" kern="0" dirty="0">
                <a:solidFill>
                  <a:sysClr val="windowText" lastClr="000000"/>
                </a:solidFill>
              </a:rPr>
              <a:t> QA</a:t>
            </a:r>
          </a:p>
          <a:p>
            <a:pPr algn="ctr" defTabSz="642915">
              <a:defRPr/>
            </a:pPr>
            <a:r>
              <a:rPr lang="en-US" sz="800" i="1" kern="0" dirty="0" smtClean="0">
                <a:solidFill>
                  <a:sysClr val="windowText" lastClr="000000"/>
                </a:solidFill>
              </a:rPr>
              <a:t>MIT/</a:t>
            </a:r>
            <a:r>
              <a:rPr lang="en-US" sz="800" i="1" kern="0" dirty="0">
                <a:solidFill>
                  <a:sysClr val="windowText" lastClr="000000"/>
                </a:solidFill>
              </a:rPr>
              <a:t>ISU</a:t>
            </a:r>
          </a:p>
          <a:p>
            <a:pPr algn="ctr" defTabSz="642915">
              <a:defRPr/>
            </a:pPr>
            <a:r>
              <a:rPr lang="en-US" sz="800" i="1" dirty="0">
                <a:solidFill>
                  <a:sysClr val="windowText" lastClr="000000"/>
                </a:solidFill>
              </a:rPr>
              <a:t>RIKEN</a:t>
            </a:r>
            <a:endParaRPr lang="en-US" sz="800" i="1" kern="0" dirty="0">
              <a:solidFill>
                <a:sysClr val="windowText" lastClr="000000"/>
              </a:solidFill>
            </a:endParaRPr>
          </a:p>
        </p:txBody>
      </p:sp>
      <p:sp>
        <p:nvSpPr>
          <p:cNvPr id="95" name="Line 52"/>
          <p:cNvSpPr>
            <a:spLocks noChangeShapeType="1"/>
          </p:cNvSpPr>
          <p:nvPr/>
        </p:nvSpPr>
        <p:spPr bwMode="auto">
          <a:xfrm>
            <a:off x="2339996" y="5240777"/>
            <a:ext cx="1602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lIns="64291" tIns="32146" rIns="64291" bIns="32146"/>
          <a:lstStyle/>
          <a:p>
            <a:pPr defTabSz="642915">
              <a:defRPr/>
            </a:pPr>
            <a:endParaRPr lang="en-US" sz="800" kern="0">
              <a:solidFill>
                <a:sysClr val="windowText" lastClr="000000"/>
              </a:solidFill>
            </a:endParaRPr>
          </a:p>
        </p:txBody>
      </p:sp>
      <p:sp>
        <p:nvSpPr>
          <p:cNvPr id="96" name="Line 52"/>
          <p:cNvSpPr>
            <a:spLocks noChangeShapeType="1"/>
          </p:cNvSpPr>
          <p:nvPr/>
        </p:nvSpPr>
        <p:spPr bwMode="auto">
          <a:xfrm>
            <a:off x="1213508" y="5240777"/>
            <a:ext cx="1602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lIns="64291" tIns="32146" rIns="64291" bIns="32146"/>
          <a:lstStyle/>
          <a:p>
            <a:pPr defTabSz="642915">
              <a:defRPr/>
            </a:pPr>
            <a:endParaRPr lang="en-US" sz="800" kern="0">
              <a:solidFill>
                <a:sysClr val="windowText" lastClr="000000"/>
              </a:solidFill>
            </a:endParaRPr>
          </a:p>
        </p:txBody>
      </p:sp>
      <p:sp>
        <p:nvSpPr>
          <p:cNvPr id="97" name="AutoShape 31"/>
          <p:cNvSpPr>
            <a:spLocks noChangeArrowheads="1"/>
          </p:cNvSpPr>
          <p:nvPr/>
        </p:nvSpPr>
        <p:spPr bwMode="auto">
          <a:xfrm>
            <a:off x="245112" y="4884665"/>
            <a:ext cx="881646" cy="618853"/>
          </a:xfrm>
          <a:prstGeom prst="flowChartAlternateProcess">
            <a:avLst/>
          </a:prstGeom>
          <a:solidFill>
            <a:srgbClr val="FFFFCC"/>
          </a:solidFill>
          <a:ln w="9525">
            <a:solidFill>
              <a:srgbClr val="000000"/>
            </a:solidFill>
            <a:miter lim="800000"/>
            <a:headEnd/>
            <a:tailEnd/>
          </a:ln>
        </p:spPr>
        <p:txBody>
          <a:bodyPr wrap="none" lIns="64291" tIns="32146" rIns="64291" bIns="32146" anchor="ctr"/>
          <a:lstStyle/>
          <a:p>
            <a:pPr algn="ctr" defTabSz="642915">
              <a:defRPr/>
            </a:pPr>
            <a:r>
              <a:rPr lang="en-US" sz="800" i="1" dirty="0">
                <a:solidFill>
                  <a:sysClr val="windowText" lastClr="000000"/>
                </a:solidFill>
              </a:rPr>
              <a:t>DCM Integration</a:t>
            </a:r>
          </a:p>
          <a:p>
            <a:pPr algn="ctr" defTabSz="642915">
              <a:defRPr/>
            </a:pPr>
            <a:r>
              <a:rPr lang="en-US" sz="800" i="1" kern="0" dirty="0">
                <a:solidFill>
                  <a:sysClr val="windowText" lastClr="000000"/>
                </a:solidFill>
              </a:rPr>
              <a:t>Colorado</a:t>
            </a:r>
          </a:p>
          <a:p>
            <a:pPr algn="ctr" defTabSz="642915">
              <a:defRPr/>
            </a:pPr>
            <a:endParaRPr lang="en-US" sz="800" i="1" kern="0" dirty="0">
              <a:solidFill>
                <a:sysClr val="windowText" lastClr="000000"/>
              </a:solidFill>
            </a:endParaRPr>
          </a:p>
        </p:txBody>
      </p:sp>
      <p:sp>
        <p:nvSpPr>
          <p:cNvPr id="98" name="Line 37"/>
          <p:cNvSpPr>
            <a:spLocks noChangeShapeType="1"/>
          </p:cNvSpPr>
          <p:nvPr/>
        </p:nvSpPr>
        <p:spPr bwMode="auto">
          <a:xfrm>
            <a:off x="82068" y="5172092"/>
            <a:ext cx="1602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lIns="64291" tIns="32146" rIns="64291" bIns="32146"/>
          <a:lstStyle/>
          <a:p>
            <a:pPr defTabSz="642915">
              <a:defRPr/>
            </a:pPr>
            <a:endParaRPr lang="en-US" sz="800" kern="0">
              <a:solidFill>
                <a:sysClr val="windowText" lastClr="000000"/>
              </a:solidFill>
            </a:endParaRPr>
          </a:p>
        </p:txBody>
      </p:sp>
      <p:sp>
        <p:nvSpPr>
          <p:cNvPr id="2" name="Slide Number Placeholder 1"/>
          <p:cNvSpPr>
            <a:spLocks noGrp="1"/>
          </p:cNvSpPr>
          <p:nvPr>
            <p:ph type="sldNum" sz="quarter" idx="2"/>
          </p:nvPr>
        </p:nvSpPr>
        <p:spPr/>
        <p:txBody>
          <a:bodyPr/>
          <a:lstStyle/>
          <a:p>
            <a:pPr lvl="0"/>
            <a:fld id="{86CB4B4D-7CA3-9044-876B-883B54F8677D}" type="slidenum">
              <a:rPr lang="uk-UA" smtClean="0"/>
              <a:t>71</a:t>
            </a:fld>
            <a:endParaRPr lang="uk-UA"/>
          </a:p>
        </p:txBody>
      </p:sp>
    </p:spTree>
    <p:extLst>
      <p:ext uri="{BB962C8B-B14F-4D97-AF65-F5344CB8AC3E}">
        <p14:creationId xmlns:p14="http://schemas.microsoft.com/office/powerpoint/2010/main" val="229716263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a:t>Forming the Collaboration</a:t>
            </a:r>
          </a:p>
        </p:txBody>
      </p:sp>
      <p:sp>
        <p:nvSpPr>
          <p:cNvPr id="3" name="Text Placeholder 2"/>
          <p:cNvSpPr>
            <a:spLocks noGrp="1"/>
          </p:cNvSpPr>
          <p:nvPr>
            <p:ph type="body" idx="1"/>
          </p:nvPr>
        </p:nvSpPr>
        <p:spPr/>
        <p:txBody>
          <a:bodyPr>
            <a:normAutofit/>
          </a:bodyPr>
          <a:lstStyle/>
          <a:p>
            <a:pPr marL="321457" indent="-321457"/>
            <a:r>
              <a:rPr lang="en-US" sz="2200" b="1" dirty="0">
                <a:solidFill>
                  <a:srgbClr val="FF0000"/>
                </a:solidFill>
              </a:rPr>
              <a:t>On board: </a:t>
            </a:r>
            <a:br>
              <a:rPr lang="en-US" sz="2200" b="1" dirty="0">
                <a:solidFill>
                  <a:srgbClr val="FF0000"/>
                </a:solidFill>
              </a:rPr>
            </a:br>
            <a:r>
              <a:rPr lang="en-US" sz="2200" dirty="0"/>
              <a:t>LANL, MIT, UNM, RIKEN, NMSU, BNL, Colorado, ISU, </a:t>
            </a:r>
            <a:r>
              <a:rPr lang="en-US" sz="2200" dirty="0" smtClean="0"/>
              <a:t>GSU, UT-Austin, UIC</a:t>
            </a:r>
            <a:endParaRPr lang="en-US" sz="2200" dirty="0"/>
          </a:p>
          <a:p>
            <a:pPr marL="321457" indent="-321457"/>
            <a:endParaRPr lang="en-US" sz="2200" dirty="0"/>
          </a:p>
          <a:p>
            <a:pPr marL="321457" indent="-321457"/>
            <a:r>
              <a:rPr lang="en-US" sz="2200" b="1" dirty="0">
                <a:solidFill>
                  <a:srgbClr val="FF6600"/>
                </a:solidFill>
              </a:rPr>
              <a:t>Potential:</a:t>
            </a:r>
            <a:r>
              <a:rPr lang="en-US" sz="2200" dirty="0"/>
              <a:t/>
            </a:r>
            <a:br>
              <a:rPr lang="en-US" sz="2200" dirty="0"/>
            </a:br>
            <a:r>
              <a:rPr lang="en-US" sz="2200" dirty="0"/>
              <a:t>LBNL, UCR, UC Davis, UCLA, Korean Institutes  </a:t>
            </a:r>
          </a:p>
          <a:p>
            <a:pPr marL="321457" indent="-321457"/>
            <a:endParaRPr lang="en-US" sz="2200" dirty="0"/>
          </a:p>
          <a:p>
            <a:pPr marL="321457" indent="-321457"/>
            <a:r>
              <a:rPr lang="en-US" sz="2200" b="1" dirty="0">
                <a:solidFill>
                  <a:srgbClr val="3366FF"/>
                </a:solidFill>
              </a:rPr>
              <a:t>Consulting:</a:t>
            </a:r>
            <a:br>
              <a:rPr lang="en-US" sz="2200" b="1" dirty="0">
                <a:solidFill>
                  <a:srgbClr val="3366FF"/>
                </a:solidFill>
              </a:rPr>
            </a:br>
            <a:r>
              <a:rPr lang="en-US" sz="2200" dirty="0"/>
              <a:t> ALICE/CERN, </a:t>
            </a:r>
            <a:r>
              <a:rPr lang="en-US" sz="2200" dirty="0" err="1"/>
              <a:t>Yonsei</a:t>
            </a:r>
            <a:r>
              <a:rPr lang="en-US" sz="2200" dirty="0"/>
              <a:t>/Korea, CCNU/China</a:t>
            </a:r>
          </a:p>
        </p:txBody>
      </p:sp>
      <p:sp>
        <p:nvSpPr>
          <p:cNvPr id="4" name="Slide Number Placeholder 3"/>
          <p:cNvSpPr>
            <a:spLocks noGrp="1"/>
          </p:cNvSpPr>
          <p:nvPr>
            <p:ph type="sldNum" sz="quarter" idx="2"/>
          </p:nvPr>
        </p:nvSpPr>
        <p:spPr/>
        <p:txBody>
          <a:bodyPr/>
          <a:lstStyle/>
          <a:p>
            <a:pPr lvl="0"/>
            <a:fld id="{86CB4B4D-7CA3-9044-876B-883B54F8677D}" type="slidenum">
              <a:rPr lang="en-US" smtClean="0"/>
              <a:t>72</a:t>
            </a:fld>
            <a:endParaRPr lang="en-US"/>
          </a:p>
        </p:txBody>
      </p:sp>
    </p:spTree>
    <p:extLst>
      <p:ext uri="{BB962C8B-B14F-4D97-AF65-F5344CB8AC3E}">
        <p14:creationId xmlns:p14="http://schemas.microsoft.com/office/powerpoint/2010/main" val="168893298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b="1" dirty="0"/>
              <a:t>Resources I</a:t>
            </a:r>
          </a:p>
        </p:txBody>
      </p:sp>
      <p:sp>
        <p:nvSpPr>
          <p:cNvPr id="3" name="Text Placeholder 2"/>
          <p:cNvSpPr>
            <a:spLocks noGrp="1"/>
          </p:cNvSpPr>
          <p:nvPr>
            <p:ph type="body" idx="1"/>
          </p:nvPr>
        </p:nvSpPr>
        <p:spPr>
          <a:xfrm>
            <a:off x="167238" y="1167216"/>
            <a:ext cx="8809531" cy="5809380"/>
          </a:xfrm>
        </p:spPr>
        <p:txBody>
          <a:bodyPr>
            <a:normAutofit fontScale="47500" lnSpcReduction="20000"/>
          </a:bodyPr>
          <a:lstStyle/>
          <a:p>
            <a:pPr algn="l"/>
            <a:r>
              <a:rPr lang="en-US" dirty="0"/>
              <a:t>1. LANL:  </a:t>
            </a:r>
          </a:p>
          <a:p>
            <a:pPr algn="l"/>
            <a:r>
              <a:rPr lang="en-US" dirty="0"/>
              <a:t>Supported by LDRD (FY17-19), will develop a 4-stave MAPS prototype to fully test the readout chain from MAPS to </a:t>
            </a:r>
            <a:r>
              <a:rPr lang="en-US" dirty="0" err="1"/>
              <a:t>sPHENIX</a:t>
            </a:r>
            <a:r>
              <a:rPr lang="en-US" dirty="0"/>
              <a:t> DAQ, and also initial mechanical design. </a:t>
            </a:r>
          </a:p>
          <a:p>
            <a:pPr algn="l"/>
            <a:r>
              <a:rPr lang="en-US" dirty="0"/>
              <a:t>Provide electronics and mechanical engineering support through LDRD at least. </a:t>
            </a:r>
          </a:p>
          <a:p>
            <a:pPr algn="l"/>
            <a:endParaRPr lang="en-US" dirty="0"/>
          </a:p>
          <a:p>
            <a:pPr algn="l"/>
            <a:r>
              <a:rPr lang="en-US" dirty="0"/>
              <a:t>2. MIT:</a:t>
            </a:r>
          </a:p>
          <a:p>
            <a:pPr algn="l"/>
            <a:r>
              <a:rPr lang="en-US" dirty="0"/>
              <a:t>Both HI and ME groups are joining the MAPS efforts, strong physics and engineering capabilities (Bates Center); extensive experience on technical integration and cooling system, worked on STAR HFT in collaboration with LBNL.</a:t>
            </a:r>
          </a:p>
          <a:p>
            <a:pPr algn="l"/>
            <a:r>
              <a:rPr lang="en-US" dirty="0"/>
              <a:t> already have many students and postdocs working at CERN, could help on MAPS stave assembly and testing at CERN; </a:t>
            </a:r>
          </a:p>
          <a:p>
            <a:pPr algn="l"/>
            <a:r>
              <a:rPr lang="en-US" dirty="0"/>
              <a:t>Could lead the stave assembly and testing at CERN and BNL, cooling and mechanical integration effort</a:t>
            </a:r>
          </a:p>
          <a:p>
            <a:pPr algn="l"/>
            <a:endParaRPr lang="en-US" dirty="0"/>
          </a:p>
          <a:p>
            <a:pPr algn="l"/>
            <a:r>
              <a:rPr lang="en-US" dirty="0"/>
              <a:t>3. LBNL:</a:t>
            </a:r>
          </a:p>
          <a:p>
            <a:pPr algn="l"/>
            <a:r>
              <a:rPr lang="en-US" dirty="0"/>
              <a:t>Extensive experience in mechanical carbon structure and MAPS readout electronics, worked on PHENIX/FVTX carbon frame supporting structure, already have test stand developed for the on-going ALICE MAPS upgrade project, will make a decision soon on joining the </a:t>
            </a:r>
            <a:r>
              <a:rPr lang="en-US" dirty="0" err="1"/>
              <a:t>sPHENIX</a:t>
            </a:r>
            <a:r>
              <a:rPr lang="en-US" dirty="0"/>
              <a:t> project. </a:t>
            </a:r>
          </a:p>
          <a:p>
            <a:pPr algn="l"/>
            <a:r>
              <a:rPr lang="en-US" dirty="0"/>
              <a:t>Could lead the mechanical carbon support structure, assembly and testing of staves </a:t>
            </a:r>
            <a:r>
              <a:rPr lang="en-US" dirty="0" err="1"/>
              <a:t>etc</a:t>
            </a:r>
            <a:r>
              <a:rPr lang="en-US" dirty="0"/>
              <a:t> </a:t>
            </a:r>
          </a:p>
          <a:p>
            <a:pPr algn="l"/>
            <a:endParaRPr lang="en-US" dirty="0"/>
          </a:p>
          <a:p>
            <a:pPr algn="l"/>
            <a:r>
              <a:rPr lang="en-US" dirty="0"/>
              <a:t>4. BNL:   </a:t>
            </a:r>
          </a:p>
          <a:p>
            <a:pPr algn="l"/>
            <a:r>
              <a:rPr lang="en-US" dirty="0"/>
              <a:t> Strong technical capabilities in mechanical structure and DAQ, computing, slow control, safety and tech support,  could  lead the MAPS “Services” tasks; </a:t>
            </a:r>
          </a:p>
          <a:p>
            <a:pPr marL="321457" indent="-321457"/>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en-US" smtClean="0"/>
              <a:t>73</a:t>
            </a:fld>
            <a:endParaRPr lang="en-US"/>
          </a:p>
        </p:txBody>
      </p:sp>
    </p:spTree>
    <p:extLst>
      <p:ext uri="{BB962C8B-B14F-4D97-AF65-F5344CB8AC3E}">
        <p14:creationId xmlns:p14="http://schemas.microsoft.com/office/powerpoint/2010/main" val="1505985856"/>
      </p:ext>
    </p:extLst>
  </p:cSld>
  <p:clrMapOvr>
    <a:masterClrMapping/>
  </p:clrMapOvr>
  <p:transition xmlns:p14="http://schemas.microsoft.com/office/powerpoint/2010/mai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b="1" dirty="0"/>
              <a:t>Resources II</a:t>
            </a:r>
          </a:p>
        </p:txBody>
      </p:sp>
      <p:sp>
        <p:nvSpPr>
          <p:cNvPr id="3" name="Text Placeholder 2"/>
          <p:cNvSpPr>
            <a:spLocks noGrp="1"/>
          </p:cNvSpPr>
          <p:nvPr>
            <p:ph type="body" idx="1"/>
          </p:nvPr>
        </p:nvSpPr>
        <p:spPr/>
        <p:txBody>
          <a:bodyPr>
            <a:normAutofit fontScale="47500" lnSpcReduction="20000"/>
          </a:bodyPr>
          <a:lstStyle/>
          <a:p>
            <a:pPr algn="l"/>
            <a:r>
              <a:rPr lang="en-US" dirty="0"/>
              <a:t>5.   Univ. of Colorado</a:t>
            </a:r>
          </a:p>
          <a:p>
            <a:pPr algn="l"/>
            <a:r>
              <a:rPr lang="en-US" dirty="0"/>
              <a:t>Extensive experience with DAQ electronics, DCM-II and slow controls, close to LANL for collaborative work, excellent physics and simulation capabilities   </a:t>
            </a:r>
          </a:p>
          <a:p>
            <a:pPr algn="l"/>
            <a:r>
              <a:rPr lang="en-US" dirty="0"/>
              <a:t>Could lead the DAQ DCM-II integration effort  and simulation work</a:t>
            </a:r>
          </a:p>
          <a:p>
            <a:pPr algn="l"/>
            <a:endParaRPr lang="en-US" dirty="0"/>
          </a:p>
          <a:p>
            <a:pPr algn="l"/>
            <a:r>
              <a:rPr lang="en-US" dirty="0"/>
              <a:t>6. ISU</a:t>
            </a:r>
          </a:p>
          <a:p>
            <a:pPr algn="l"/>
            <a:r>
              <a:rPr lang="en-US" dirty="0"/>
              <a:t>Plan to add one postdoc to work on various MAPS related tasks and simulations, have several students </a:t>
            </a:r>
          </a:p>
          <a:p>
            <a:pPr algn="l"/>
            <a:r>
              <a:rPr lang="en-US" dirty="0"/>
              <a:t>Could take a major role on simulation effort, and testing MAPS </a:t>
            </a:r>
          </a:p>
          <a:p>
            <a:pPr algn="l"/>
            <a:endParaRPr lang="en-US" dirty="0"/>
          </a:p>
          <a:p>
            <a:pPr algn="l"/>
            <a:r>
              <a:rPr lang="en-US" dirty="0"/>
              <a:t>7. FSU</a:t>
            </a:r>
          </a:p>
          <a:p>
            <a:pPr algn="l"/>
            <a:r>
              <a:rPr lang="en-US" dirty="0"/>
              <a:t>Could continue to lead the tracking software effort, one graduate student</a:t>
            </a:r>
          </a:p>
          <a:p>
            <a:pPr algn="l"/>
            <a:endParaRPr lang="en-US" dirty="0"/>
          </a:p>
          <a:p>
            <a:pPr algn="l"/>
            <a:r>
              <a:rPr lang="en-US" dirty="0"/>
              <a:t>8. UNM</a:t>
            </a:r>
          </a:p>
          <a:p>
            <a:pPr algn="l"/>
            <a:r>
              <a:rPr lang="en-US" dirty="0"/>
              <a:t>Extensive experience through PHENIX </a:t>
            </a:r>
            <a:r>
              <a:rPr lang="en-US" dirty="0" err="1"/>
              <a:t>Muon</a:t>
            </a:r>
            <a:r>
              <a:rPr lang="en-US" dirty="0"/>
              <a:t> Tracker and FVTX projects on cabling, LV distribution and high density cables etc. </a:t>
            </a:r>
          </a:p>
          <a:p>
            <a:pPr algn="l"/>
            <a:r>
              <a:rPr lang="en-US" dirty="0"/>
              <a:t>Could lead effort on LV and cabling, design, testing and integration </a:t>
            </a:r>
          </a:p>
          <a:p>
            <a:pPr marL="321457" indent="-321457"/>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en-US" smtClean="0"/>
              <a:t>74</a:t>
            </a:fld>
            <a:endParaRPr lang="en-US"/>
          </a:p>
        </p:txBody>
      </p:sp>
    </p:spTree>
    <p:extLst>
      <p:ext uri="{BB962C8B-B14F-4D97-AF65-F5344CB8AC3E}">
        <p14:creationId xmlns:p14="http://schemas.microsoft.com/office/powerpoint/2010/main" val="882400188"/>
      </p:ext>
    </p:extLst>
  </p:cSld>
  <p:clrMapOvr>
    <a:masterClrMapping/>
  </p:clrMapOvr>
  <p:transition xmlns:p14="http://schemas.microsoft.com/office/powerpoint/2010/mai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b="1" dirty="0"/>
              <a:t>Resources III</a:t>
            </a:r>
          </a:p>
        </p:txBody>
      </p:sp>
      <p:sp>
        <p:nvSpPr>
          <p:cNvPr id="3" name="Text Placeholder 2"/>
          <p:cNvSpPr>
            <a:spLocks noGrp="1"/>
          </p:cNvSpPr>
          <p:nvPr>
            <p:ph type="body" idx="1"/>
          </p:nvPr>
        </p:nvSpPr>
        <p:spPr>
          <a:xfrm>
            <a:off x="167238" y="1213609"/>
            <a:ext cx="8809531" cy="5809380"/>
          </a:xfrm>
        </p:spPr>
        <p:txBody>
          <a:bodyPr>
            <a:normAutofit fontScale="47500" lnSpcReduction="20000"/>
          </a:bodyPr>
          <a:lstStyle/>
          <a:p>
            <a:pPr algn="l"/>
            <a:r>
              <a:rPr lang="en-US" dirty="0"/>
              <a:t>9. NMSU</a:t>
            </a:r>
          </a:p>
          <a:p>
            <a:pPr algn="l"/>
            <a:r>
              <a:rPr lang="en-US" dirty="0"/>
              <a:t>Extensive experience with software and simulations, LV/HV control system etc. </a:t>
            </a:r>
          </a:p>
          <a:p>
            <a:pPr algn="l"/>
            <a:r>
              <a:rPr lang="en-US" dirty="0"/>
              <a:t>Could play a major role on simulations, heavy-flavor tagging  and physics analysis, provide manpower for testing and assembly work</a:t>
            </a:r>
          </a:p>
          <a:p>
            <a:pPr algn="l"/>
            <a:endParaRPr lang="en-US" dirty="0"/>
          </a:p>
          <a:p>
            <a:pPr algn="l"/>
            <a:r>
              <a:rPr lang="en-US" dirty="0"/>
              <a:t>10. GSU</a:t>
            </a:r>
          </a:p>
          <a:p>
            <a:pPr algn="l"/>
            <a:r>
              <a:rPr lang="en-US" dirty="0"/>
              <a:t>Strong physics interest in heavy flavor, could play a major role on simulations and analysis, capable to develop small electronics control system        </a:t>
            </a:r>
          </a:p>
          <a:p>
            <a:pPr algn="l"/>
            <a:endParaRPr lang="en-US" dirty="0"/>
          </a:p>
          <a:p>
            <a:pPr algn="l"/>
            <a:r>
              <a:rPr lang="en-US" dirty="0"/>
              <a:t>11. UCLA</a:t>
            </a:r>
          </a:p>
          <a:p>
            <a:pPr algn="l"/>
            <a:r>
              <a:rPr lang="en-US" dirty="0"/>
              <a:t>Interested in MAPS hardware and heavy flavor physics, could play a major role on MAPS prototype R&amp;D work and simulations, will send one student to work on LANL’s LDRD project </a:t>
            </a:r>
          </a:p>
          <a:p>
            <a:pPr algn="l"/>
            <a:endParaRPr lang="en-US" dirty="0"/>
          </a:p>
          <a:p>
            <a:pPr algn="l"/>
            <a:r>
              <a:rPr lang="en-US" dirty="0"/>
              <a:t>12. UCR/</a:t>
            </a:r>
            <a:r>
              <a:rPr lang="en-US" dirty="0" err="1"/>
              <a:t>UCDavis</a:t>
            </a:r>
            <a:endParaRPr lang="en-US" dirty="0"/>
          </a:p>
          <a:p>
            <a:pPr algn="l"/>
            <a:r>
              <a:rPr lang="en-US" dirty="0"/>
              <a:t>Interested in MAPS project, heavy flavor physics, have local "very cost effective" machine and electronics shop to fabricate small structures and devices    </a:t>
            </a:r>
          </a:p>
          <a:p>
            <a:pPr algn="l"/>
            <a:endParaRPr lang="en-US" dirty="0"/>
          </a:p>
          <a:p>
            <a:pPr algn="l"/>
            <a:r>
              <a:rPr lang="en-US" dirty="0"/>
              <a:t>13. </a:t>
            </a:r>
            <a:r>
              <a:rPr lang="en-US" dirty="0" err="1"/>
              <a:t>Yonsei</a:t>
            </a:r>
            <a:r>
              <a:rPr lang="en-US" dirty="0"/>
              <a:t>/Korea</a:t>
            </a:r>
          </a:p>
          <a:p>
            <a:pPr algn="l"/>
            <a:r>
              <a:rPr lang="en-US" dirty="0"/>
              <a:t>Leading ALICE MAPS QA, could contribute to the production QA of MAPS chips, simulations and analysis </a:t>
            </a:r>
          </a:p>
          <a:p>
            <a:pPr algn="l"/>
            <a:endParaRPr lang="en-US" dirty="0"/>
          </a:p>
          <a:p>
            <a:pPr algn="l"/>
            <a:r>
              <a:rPr lang="en-US" dirty="0"/>
              <a:t>14.RIKEN/RBRC</a:t>
            </a:r>
          </a:p>
          <a:p>
            <a:pPr algn="l"/>
            <a:r>
              <a:rPr lang="en-US" dirty="0"/>
              <a:t> Interested in MAPS project, from simulation to stave assembly and testing. </a:t>
            </a:r>
          </a:p>
          <a:p>
            <a:pPr marL="321457" indent="-321457"/>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en-US" smtClean="0"/>
              <a:t>75</a:t>
            </a:fld>
            <a:endParaRPr lang="en-US"/>
          </a:p>
        </p:txBody>
      </p:sp>
    </p:spTree>
    <p:extLst>
      <p:ext uri="{BB962C8B-B14F-4D97-AF65-F5344CB8AC3E}">
        <p14:creationId xmlns:p14="http://schemas.microsoft.com/office/powerpoint/2010/main" val="2773782600"/>
      </p:ext>
    </p:extLst>
  </p:cSld>
  <p:clrMapOvr>
    <a:masterClrMapping/>
  </p:clrMapOvr>
  <p:transition xmlns:p14="http://schemas.microsoft.com/office/powerpoint/2010/mai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a:solidFill>
            <a:srgbClr val="0080FF"/>
          </a:solidFill>
        </p:spPr>
        <p:txBody>
          <a:bodyPr>
            <a:normAutofit/>
          </a:bodyPr>
          <a:lstStyle/>
          <a:p>
            <a:r>
              <a:rPr lang="en-US" sz="2800" b="1" dirty="0" smtClean="0">
                <a:solidFill>
                  <a:schemeClr val="bg1"/>
                </a:solidFill>
              </a:rPr>
              <a:t>Project Input to sPHENIX </a:t>
            </a:r>
            <a:r>
              <a:rPr lang="en-US" sz="2800" b="1" dirty="0" err="1" smtClean="0">
                <a:solidFill>
                  <a:schemeClr val="bg1"/>
                </a:solidFill>
              </a:rPr>
              <a:t>Descoping</a:t>
            </a:r>
            <a:r>
              <a:rPr lang="en-US" sz="2800" b="1" dirty="0" smtClean="0">
                <a:solidFill>
                  <a:schemeClr val="bg1"/>
                </a:solidFill>
              </a:rPr>
              <a:t>/Cost Reduction Exercise</a:t>
            </a:r>
            <a:endParaRPr lang="en-US" sz="2800" b="1" dirty="0">
              <a:solidFill>
                <a:schemeClr val="bg1"/>
              </a:solidFill>
            </a:endParaRPr>
          </a:p>
        </p:txBody>
      </p:sp>
      <p:sp>
        <p:nvSpPr>
          <p:cNvPr id="3" name="Content Placeholder 2"/>
          <p:cNvSpPr>
            <a:spLocks noGrp="1"/>
          </p:cNvSpPr>
          <p:nvPr>
            <p:ph idx="1"/>
          </p:nvPr>
        </p:nvSpPr>
        <p:spPr>
          <a:xfrm>
            <a:off x="76200" y="2743200"/>
            <a:ext cx="8915400" cy="3886200"/>
          </a:xfrm>
        </p:spPr>
        <p:txBody>
          <a:bodyPr>
            <a:noAutofit/>
          </a:bodyPr>
          <a:lstStyle/>
          <a:p>
            <a:pPr marL="0" indent="0">
              <a:buNone/>
            </a:pPr>
            <a:r>
              <a:rPr lang="en-US" sz="1200" b="1" dirty="0" smtClean="0"/>
              <a:t>Specifically for Scenario B in the attached document  there are 4 main areas of cost reduction:</a:t>
            </a:r>
          </a:p>
          <a:p>
            <a:pPr marL="228600" indent="-228600">
              <a:buFont typeface="+mj-lt"/>
              <a:buAutoNum type="arabicPeriod"/>
            </a:pPr>
            <a:r>
              <a:rPr lang="en-US" sz="1200" b="1" dirty="0" smtClean="0"/>
              <a:t>     Reduce TPC readout channels from 200k to 100k         		- $500k</a:t>
            </a:r>
          </a:p>
          <a:p>
            <a:pPr marL="228600" indent="-228600">
              <a:buFont typeface="+mj-lt"/>
              <a:buAutoNum type="arabicPeriod"/>
            </a:pPr>
            <a:r>
              <a:rPr lang="en-US" sz="1200" b="1" dirty="0" smtClean="0"/>
              <a:t>     Reduce EMCal through 4 to1 ganging of tower output    		 -$1800k</a:t>
            </a:r>
          </a:p>
          <a:p>
            <a:pPr marL="228600" indent="-228600">
              <a:buFont typeface="+mj-lt"/>
              <a:buAutoNum type="arabicPeriod"/>
            </a:pPr>
            <a:r>
              <a:rPr lang="en-US" sz="1200" b="1" dirty="0" smtClean="0"/>
              <a:t>     Reduce EMCal eta coverage to |eta| &lt; 0.7 			 -$2200k</a:t>
            </a:r>
          </a:p>
          <a:p>
            <a:pPr marL="228600" indent="-228600">
              <a:buFont typeface="+mj-lt"/>
              <a:buAutoNum type="arabicPeriod"/>
            </a:pPr>
            <a:r>
              <a:rPr lang="en-US" sz="1200" b="1" dirty="0" smtClean="0"/>
              <a:t>     Reduce DAQ/Trigger hardware		                                           	 -$500k</a:t>
            </a:r>
          </a:p>
          <a:p>
            <a:pPr marL="0" indent="0">
              <a:buNone/>
            </a:pPr>
            <a:r>
              <a:rPr lang="en-US" sz="1200" b="1" dirty="0" smtClean="0"/>
              <a:t>Presume success in $500k savings by obtaining a Trigger detector through an international collaborator or re-use of existing  device</a:t>
            </a:r>
          </a:p>
          <a:p>
            <a:pPr marL="0" indent="0">
              <a:buNone/>
            </a:pPr>
            <a:r>
              <a:rPr lang="en-US" sz="1200" b="1" dirty="0" smtClean="0"/>
              <a:t>Presume the $200k saved by not building VTX external support structure is in the MAPs cost estimate(?)</a:t>
            </a:r>
          </a:p>
          <a:p>
            <a:pPr marL="0" indent="0">
              <a:buNone/>
            </a:pPr>
            <a:r>
              <a:rPr lang="en-US" sz="1200" b="1" dirty="0" smtClean="0"/>
              <a:t> </a:t>
            </a:r>
          </a:p>
          <a:p>
            <a:pPr marL="0" indent="0">
              <a:buNone/>
            </a:pPr>
            <a:r>
              <a:rPr lang="en-US" sz="1200" b="1" dirty="0" smtClean="0"/>
              <a:t>    </a:t>
            </a:r>
            <a:r>
              <a:rPr lang="en-US" sz="1400" b="1" dirty="0" smtClean="0"/>
              <a:t> Could the appropriate L2 and L3 managers analyze the proposed cost savings and  answer the following questions for each of the 4 items: </a:t>
            </a:r>
          </a:p>
          <a:p>
            <a:pPr marL="0" indent="0">
              <a:buNone/>
            </a:pPr>
            <a:endParaRPr lang="en-US" sz="1200" b="1" dirty="0" smtClean="0"/>
          </a:p>
          <a:p>
            <a:r>
              <a:rPr lang="en-US" sz="1200" b="1" dirty="0" smtClean="0"/>
              <a:t>     </a:t>
            </a:r>
            <a:r>
              <a:rPr lang="en-US" sz="1400" b="1" dirty="0" smtClean="0"/>
              <a:t>Based on your best information are the cost savings reasonable?  </a:t>
            </a:r>
          </a:p>
          <a:p>
            <a:r>
              <a:rPr lang="en-US" sz="1400" b="1" dirty="0" smtClean="0"/>
              <a:t>    What is the schedule impact of the cut? It can be positive or negative.</a:t>
            </a:r>
          </a:p>
          <a:p>
            <a:r>
              <a:rPr lang="en-US" sz="1400" b="1" dirty="0" smtClean="0"/>
              <a:t>    What if any additional technical risk will result from these cuts?</a:t>
            </a:r>
          </a:p>
          <a:p>
            <a:pPr marL="0" indent="0">
              <a:buNone/>
            </a:pPr>
            <a:endParaRPr lang="en-US" sz="1200" b="1" dirty="0" smtClean="0"/>
          </a:p>
          <a:p>
            <a:pPr marL="0" indent="0">
              <a:buNone/>
            </a:pPr>
            <a:r>
              <a:rPr lang="en-US" sz="1400" b="1" dirty="0" smtClean="0"/>
              <a:t>Specifically for the DAQ/Trigger, excluding the cut Trigger Device, the budget is cut from $1.2M to $0.7M. </a:t>
            </a:r>
          </a:p>
          <a:p>
            <a:pPr marL="0" indent="0">
              <a:buNone/>
            </a:pPr>
            <a:r>
              <a:rPr lang="en-US" sz="1400" b="1" dirty="0" smtClean="0"/>
              <a:t>Could Martin, Eric and Chi answer what would be purchased for $0.7M and what would we have to forego?</a:t>
            </a:r>
            <a:endParaRPr lang="en-US" sz="1400" b="1" dirty="0"/>
          </a:p>
        </p:txBody>
      </p:sp>
      <p:pic>
        <p:nvPicPr>
          <p:cNvPr id="4" name="Picture 3" descr="descope_table_061316.pdf"/>
          <p:cNvPicPr>
            <a:picLocks noChangeAspect="1"/>
          </p:cNvPicPr>
          <p:nvPr/>
        </p:nvPicPr>
        <p:blipFill rotWithShape="1">
          <a:blip r:embed="rId2">
            <a:extLst>
              <a:ext uri="{28A0092B-C50C-407E-A947-70E740481C1C}">
                <a14:useLocalDpi xmlns:a14="http://schemas.microsoft.com/office/drawing/2010/main" val="0"/>
              </a:ext>
            </a:extLst>
          </a:blip>
          <a:srcRect b="11547"/>
          <a:stretch/>
        </p:blipFill>
        <p:spPr>
          <a:xfrm>
            <a:off x="1143000" y="685800"/>
            <a:ext cx="6553200" cy="2052255"/>
          </a:xfrm>
          <a:prstGeom prst="rect">
            <a:avLst/>
          </a:prstGeom>
          <a:ln w="19050" cmpd="sng">
            <a:solidFill>
              <a:schemeClr val="tx1"/>
            </a:solidFill>
          </a:ln>
        </p:spPr>
      </p:pic>
      <p:sp>
        <p:nvSpPr>
          <p:cNvPr id="5" name="TextBox 4"/>
          <p:cNvSpPr txBox="1"/>
          <p:nvPr/>
        </p:nvSpPr>
        <p:spPr>
          <a:xfrm>
            <a:off x="4343400" y="762000"/>
            <a:ext cx="830839" cy="307777"/>
          </a:xfrm>
          <a:prstGeom prst="rect">
            <a:avLst/>
          </a:prstGeom>
          <a:noFill/>
        </p:spPr>
        <p:txBody>
          <a:bodyPr wrap="none" rtlCol="0">
            <a:spAutoFit/>
          </a:bodyPr>
          <a:lstStyle/>
          <a:p>
            <a:r>
              <a:rPr lang="en-US" sz="1400" b="1" dirty="0" smtClean="0"/>
              <a:t>FY16 M$</a:t>
            </a:r>
            <a:endParaRPr lang="en-US" sz="1400" b="1" dirty="0"/>
          </a:p>
        </p:txBody>
      </p:sp>
      <p:sp>
        <p:nvSpPr>
          <p:cNvPr id="8" name="Slide Number Placeholder 7"/>
          <p:cNvSpPr>
            <a:spLocks noGrp="1"/>
          </p:cNvSpPr>
          <p:nvPr>
            <p:ph type="sldNum" sz="quarter" idx="12"/>
          </p:nvPr>
        </p:nvSpPr>
        <p:spPr/>
        <p:txBody>
          <a:bodyPr/>
          <a:lstStyle/>
          <a:p>
            <a:fld id="{2B93B71A-B167-4F54-95D1-7F1513D547E3}" type="slidenum">
              <a:rPr lang="en-US" smtClean="0"/>
              <a:t>76</a:t>
            </a:fld>
            <a:endParaRPr lang="en-US"/>
          </a:p>
        </p:txBody>
      </p:sp>
      <p:sp>
        <p:nvSpPr>
          <p:cNvPr id="9" name="TextBox 8"/>
          <p:cNvSpPr txBox="1"/>
          <p:nvPr/>
        </p:nvSpPr>
        <p:spPr>
          <a:xfrm>
            <a:off x="6477000" y="4953000"/>
            <a:ext cx="2474743" cy="307777"/>
          </a:xfrm>
          <a:prstGeom prst="rect">
            <a:avLst/>
          </a:prstGeom>
          <a:solidFill>
            <a:srgbClr val="0080FF"/>
          </a:solidFill>
        </p:spPr>
        <p:txBody>
          <a:bodyPr wrap="none" rtlCol="0">
            <a:spAutoFit/>
          </a:bodyPr>
          <a:lstStyle/>
          <a:p>
            <a:r>
              <a:rPr lang="en-US" sz="1400" b="1" dirty="0" smtClean="0">
                <a:solidFill>
                  <a:srgbClr val="FFFFFF"/>
                </a:solidFill>
              </a:rPr>
              <a:t>Answer by this Monday Jun 20</a:t>
            </a:r>
            <a:endParaRPr lang="en-US" sz="1400" b="1" dirty="0">
              <a:solidFill>
                <a:srgbClr val="FFFFFF"/>
              </a:solidFill>
            </a:endParaRPr>
          </a:p>
        </p:txBody>
      </p:sp>
      <p:sp>
        <p:nvSpPr>
          <p:cNvPr id="6" name="Date Placeholder 5"/>
          <p:cNvSpPr>
            <a:spLocks noGrp="1"/>
          </p:cNvSpPr>
          <p:nvPr>
            <p:ph type="dt" sz="half" idx="10"/>
          </p:nvPr>
        </p:nvSpPr>
        <p:spPr/>
        <p:txBody>
          <a:bodyPr/>
          <a:lstStyle/>
          <a:p>
            <a:fld id="{5CE98F58-29C5-4845-98A0-FAFE5EEF0C81}" type="datetime1">
              <a:rPr lang="en-US" smtClean="0"/>
              <a:t>8/30/16</a:t>
            </a:fld>
            <a:endParaRPr lang="en-US"/>
          </a:p>
        </p:txBody>
      </p:sp>
      <p:sp>
        <p:nvSpPr>
          <p:cNvPr id="7" name="Footer Placeholder 6"/>
          <p:cNvSpPr>
            <a:spLocks noGrp="1"/>
          </p:cNvSpPr>
          <p:nvPr>
            <p:ph type="ftr" sz="quarter" idx="11"/>
          </p:nvPr>
        </p:nvSpPr>
        <p:spPr/>
        <p:txBody>
          <a:bodyPr/>
          <a:lstStyle/>
          <a:p>
            <a:r>
              <a:rPr lang="en-US" smtClean="0"/>
              <a:t>sPHENIX Tracking Review - MAPS</a:t>
            </a:r>
            <a:endParaRPr lang="en-US"/>
          </a:p>
        </p:txBody>
      </p:sp>
    </p:spTree>
    <p:extLst>
      <p:ext uri="{BB962C8B-B14F-4D97-AF65-F5344CB8AC3E}">
        <p14:creationId xmlns:p14="http://schemas.microsoft.com/office/powerpoint/2010/main" val="330350679"/>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762000"/>
          </a:xfrm>
          <a:solidFill>
            <a:srgbClr val="0099FF"/>
          </a:solidFill>
        </p:spPr>
        <p:txBody>
          <a:bodyPr/>
          <a:lstStyle/>
          <a:p>
            <a:r>
              <a:rPr lang="en-US" altLang="en-US" sz="3200" b="1" smtClean="0">
                <a:solidFill>
                  <a:schemeClr val="bg1"/>
                </a:solidFill>
                <a:cs typeface="Times New Roman" pitchFamily="18" charset="0"/>
              </a:rPr>
              <a:t>Status of sPHENIX Project Preparation</a:t>
            </a:r>
          </a:p>
        </p:txBody>
      </p:sp>
      <p:sp>
        <p:nvSpPr>
          <p:cNvPr id="3075" name="Content Placeholder 2"/>
          <p:cNvSpPr>
            <a:spLocks noGrp="1"/>
          </p:cNvSpPr>
          <p:nvPr>
            <p:ph idx="1"/>
          </p:nvPr>
        </p:nvSpPr>
        <p:spPr>
          <a:xfrm>
            <a:off x="381000" y="838200"/>
            <a:ext cx="8763000" cy="5715000"/>
          </a:xfrm>
        </p:spPr>
        <p:txBody>
          <a:bodyPr rtlCol="0">
            <a:normAutofit/>
          </a:bodyPr>
          <a:lstStyle/>
          <a:p>
            <a:pPr fontAlgn="auto">
              <a:lnSpc>
                <a:spcPct val="90000"/>
              </a:lnSpc>
              <a:spcAft>
                <a:spcPts val="0"/>
              </a:spcAft>
              <a:buFont typeface="Arial" charset="0"/>
              <a:buNone/>
              <a:defRPr/>
            </a:pPr>
            <a:endParaRPr lang="en-US" sz="2400" b="1" dirty="0" smtClean="0">
              <a:latin typeface="Times New Roman" pitchFamily="18" charset="0"/>
              <a:cs typeface="Times New Roman" pitchFamily="18" charset="0"/>
            </a:endParaRPr>
          </a:p>
          <a:p>
            <a:pPr fontAlgn="auto">
              <a:lnSpc>
                <a:spcPct val="90000"/>
              </a:lnSpc>
              <a:spcAft>
                <a:spcPts val="0"/>
              </a:spcAft>
              <a:defRPr/>
            </a:pPr>
            <a:r>
              <a:rPr lang="en-US" sz="1600" b="1" dirty="0" smtClean="0">
                <a:latin typeface="+mj-lt"/>
                <a:cs typeface="Times New Roman" pitchFamily="18" charset="0"/>
              </a:rPr>
              <a:t>Defined the subsystem Project scope</a:t>
            </a:r>
          </a:p>
          <a:p>
            <a:pPr fontAlgn="auto">
              <a:lnSpc>
                <a:spcPct val="90000"/>
              </a:lnSpc>
              <a:spcAft>
                <a:spcPts val="0"/>
              </a:spcAft>
              <a:defRPr/>
            </a:pPr>
            <a:r>
              <a:rPr lang="en-US" sz="1600" b="1" dirty="0" smtClean="0">
                <a:latin typeface="+mj-lt"/>
                <a:cs typeface="Times New Roman" pitchFamily="18" charset="0"/>
              </a:rPr>
              <a:t>Defined WBS categories (</a:t>
            </a:r>
            <a:r>
              <a:rPr lang="en-US" sz="1600" b="1" dirty="0" err="1" smtClean="0">
                <a:latin typeface="+mj-lt"/>
                <a:cs typeface="Times New Roman" pitchFamily="18" charset="0"/>
              </a:rPr>
              <a:t>Det:Design</a:t>
            </a:r>
            <a:r>
              <a:rPr lang="en-US" sz="1600" b="1" dirty="0" smtClean="0">
                <a:latin typeface="+mj-lt"/>
                <a:cs typeface="Times New Roman" pitchFamily="18" charset="0"/>
              </a:rPr>
              <a:t>, Prototyping, Production, </a:t>
            </a:r>
            <a:r>
              <a:rPr lang="en-US" sz="1600" b="1" dirty="0" err="1" smtClean="0">
                <a:latin typeface="+mj-lt"/>
                <a:cs typeface="Times New Roman" pitchFamily="18" charset="0"/>
              </a:rPr>
              <a:t>Elec:Design</a:t>
            </a:r>
            <a:r>
              <a:rPr lang="en-US" sz="1600" b="1" dirty="0" smtClean="0">
                <a:latin typeface="+mj-lt"/>
                <a:cs typeface="Times New Roman" pitchFamily="18" charset="0"/>
              </a:rPr>
              <a:t>, Prototyping, Production)</a:t>
            </a:r>
          </a:p>
          <a:p>
            <a:pPr fontAlgn="auto">
              <a:lnSpc>
                <a:spcPct val="90000"/>
              </a:lnSpc>
              <a:spcAft>
                <a:spcPts val="0"/>
              </a:spcAft>
              <a:defRPr/>
            </a:pPr>
            <a:r>
              <a:rPr lang="en-US" sz="1600" b="1" dirty="0" smtClean="0">
                <a:latin typeface="+mj-lt"/>
                <a:cs typeface="Times New Roman" pitchFamily="18" charset="0"/>
              </a:rPr>
              <a:t>Defined Project approach</a:t>
            </a:r>
          </a:p>
          <a:p>
            <a:pPr lvl="1" fontAlgn="auto">
              <a:lnSpc>
                <a:spcPct val="90000"/>
              </a:lnSpc>
              <a:spcAft>
                <a:spcPts val="0"/>
              </a:spcAft>
              <a:defRPr/>
            </a:pPr>
            <a:r>
              <a:rPr lang="en-US" sz="1600" b="1" dirty="0" smtClean="0">
                <a:latin typeface="+mj-lt"/>
                <a:cs typeface="Times New Roman" pitchFamily="18" charset="0"/>
              </a:rPr>
              <a:t>Software choices: MS-Project for CD-1, Primavera for CD-2/3</a:t>
            </a:r>
          </a:p>
          <a:p>
            <a:pPr lvl="1" fontAlgn="auto">
              <a:lnSpc>
                <a:spcPct val="90000"/>
              </a:lnSpc>
              <a:spcAft>
                <a:spcPts val="0"/>
              </a:spcAft>
              <a:defRPr/>
            </a:pPr>
            <a:r>
              <a:rPr lang="en-US" sz="1600" b="1" dirty="0" smtClean="0">
                <a:latin typeface="+mj-lt"/>
                <a:cs typeface="Times New Roman" pitchFamily="18" charset="0"/>
              </a:rPr>
              <a:t>Use standard  CD-1, CD-2/3 approval dates for project planning purposes</a:t>
            </a:r>
          </a:p>
          <a:p>
            <a:pPr lvl="1">
              <a:lnSpc>
                <a:spcPct val="90000"/>
              </a:lnSpc>
              <a:defRPr/>
            </a:pPr>
            <a:r>
              <a:rPr lang="en-US" sz="1600" b="1" dirty="0" smtClean="0">
                <a:latin typeface="+mj-lt"/>
                <a:cs typeface="Times New Roman" pitchFamily="18" charset="0"/>
              </a:rPr>
              <a:t>No final design until CD-1 approval. No production start until CD-3. </a:t>
            </a:r>
            <a:r>
              <a:rPr lang="en-US" sz="1600" b="1" dirty="0" smtClean="0">
                <a:solidFill>
                  <a:srgbClr val="0099FF"/>
                </a:solidFill>
                <a:latin typeface="+mj-lt"/>
                <a:cs typeface="Times New Roman" pitchFamily="18" charset="0"/>
              </a:rPr>
              <a:t>All R&amp;D MUST be done prior to CD-3.</a:t>
            </a:r>
          </a:p>
          <a:p>
            <a:pPr lvl="1" fontAlgn="auto">
              <a:lnSpc>
                <a:spcPct val="90000"/>
              </a:lnSpc>
              <a:spcAft>
                <a:spcPts val="0"/>
              </a:spcAft>
              <a:defRPr/>
            </a:pPr>
            <a:r>
              <a:rPr lang="en-US" sz="1600" b="1" dirty="0" smtClean="0">
                <a:latin typeface="+mj-lt"/>
                <a:cs typeface="Times New Roman" pitchFamily="18" charset="0"/>
              </a:rPr>
              <a:t>Set number of scheduled reviews (preproduction , safety, post prototype…), include 3 rounds of prototyping</a:t>
            </a:r>
            <a:r>
              <a:rPr lang="en-US" sz="1600" b="1" dirty="0">
                <a:latin typeface="+mj-lt"/>
                <a:cs typeface="Times New Roman" pitchFamily="18" charset="0"/>
              </a:rPr>
              <a:t> </a:t>
            </a:r>
            <a:r>
              <a:rPr lang="en-US" sz="1600" b="1" dirty="0" smtClean="0">
                <a:latin typeface="+mj-lt"/>
                <a:cs typeface="Times New Roman" pitchFamily="18" charset="0"/>
              </a:rPr>
              <a:t>in most cases.</a:t>
            </a:r>
          </a:p>
          <a:p>
            <a:pPr fontAlgn="auto">
              <a:lnSpc>
                <a:spcPct val="90000"/>
              </a:lnSpc>
              <a:spcAft>
                <a:spcPts val="0"/>
              </a:spcAft>
              <a:defRPr/>
            </a:pPr>
            <a:r>
              <a:rPr lang="en-US" sz="1600" b="1" dirty="0" smtClean="0">
                <a:latin typeface="+mj-lt"/>
                <a:cs typeface="Times New Roman" pitchFamily="18" charset="0"/>
              </a:rPr>
              <a:t>Assign resources and durations to all tasks</a:t>
            </a:r>
          </a:p>
          <a:p>
            <a:pPr lvl="1">
              <a:lnSpc>
                <a:spcPct val="90000"/>
              </a:lnSpc>
              <a:defRPr/>
            </a:pPr>
            <a:r>
              <a:rPr lang="en-US" sz="1200" b="1" dirty="0" smtClean="0">
                <a:latin typeface="+mj-lt"/>
                <a:cs typeface="Times New Roman" pitchFamily="18" charset="0"/>
              </a:rPr>
              <a:t>All L3 manager 20% time just to manage. All L2 managers 50% time.</a:t>
            </a:r>
          </a:p>
          <a:p>
            <a:pPr lvl="1">
              <a:lnSpc>
                <a:spcPct val="90000"/>
              </a:lnSpc>
              <a:defRPr/>
            </a:pPr>
            <a:r>
              <a:rPr lang="en-US" sz="1200" b="1" dirty="0" smtClean="0">
                <a:latin typeface="+mj-lt"/>
                <a:cs typeface="Times New Roman" pitchFamily="18" charset="0"/>
              </a:rPr>
              <a:t>All procurements should have small amount of resources defined to follow orders.</a:t>
            </a:r>
          </a:p>
          <a:p>
            <a:pPr>
              <a:lnSpc>
                <a:spcPct val="90000"/>
              </a:lnSpc>
              <a:defRPr/>
            </a:pPr>
            <a:r>
              <a:rPr lang="en-US" sz="1600" b="1" dirty="0" smtClean="0">
                <a:latin typeface="+mj-lt"/>
                <a:cs typeface="Times New Roman" pitchFamily="18" charset="0"/>
              </a:rPr>
              <a:t>Procurement tasks</a:t>
            </a:r>
          </a:p>
          <a:p>
            <a:pPr lvl="1">
              <a:lnSpc>
                <a:spcPct val="90000"/>
              </a:lnSpc>
              <a:defRPr/>
            </a:pPr>
            <a:r>
              <a:rPr lang="en-US" sz="1200" b="1" dirty="0" smtClean="0">
                <a:latin typeface="+mj-lt"/>
                <a:cs typeface="Times New Roman" pitchFamily="18" charset="0"/>
              </a:rPr>
              <a:t>Orders &lt; $100k 1 month to place order</a:t>
            </a:r>
          </a:p>
          <a:p>
            <a:pPr lvl="1">
              <a:lnSpc>
                <a:spcPct val="90000"/>
              </a:lnSpc>
              <a:defRPr/>
            </a:pPr>
            <a:r>
              <a:rPr lang="en-US" sz="1200" b="1" dirty="0" smtClean="0">
                <a:latin typeface="+mj-lt"/>
                <a:cs typeface="Times New Roman" pitchFamily="18" charset="0"/>
              </a:rPr>
              <a:t>Orders &lt; $1M 3 month to place orders</a:t>
            </a:r>
          </a:p>
          <a:p>
            <a:pPr lvl="1">
              <a:lnSpc>
                <a:spcPct val="90000"/>
              </a:lnSpc>
              <a:defRPr/>
            </a:pPr>
            <a:r>
              <a:rPr lang="en-US" sz="1200" b="1" dirty="0" smtClean="0">
                <a:latin typeface="+mj-lt"/>
                <a:cs typeface="Times New Roman" pitchFamily="18" charset="0"/>
              </a:rPr>
              <a:t>Orders &gt; $1M 6 months to place orders</a:t>
            </a:r>
          </a:p>
          <a:p>
            <a:pPr fontAlgn="auto">
              <a:lnSpc>
                <a:spcPct val="90000"/>
              </a:lnSpc>
              <a:spcAft>
                <a:spcPts val="0"/>
              </a:spcAft>
              <a:defRPr/>
            </a:pPr>
            <a:r>
              <a:rPr lang="en-US" sz="1600" b="1" dirty="0" smtClean="0">
                <a:latin typeface="+mj-lt"/>
                <a:cs typeface="Times New Roman" pitchFamily="18" charset="0"/>
              </a:rPr>
              <a:t>All tasks are linked with predecessors and successors</a:t>
            </a:r>
          </a:p>
          <a:p>
            <a:pPr fontAlgn="auto">
              <a:lnSpc>
                <a:spcPct val="90000"/>
              </a:lnSpc>
              <a:spcAft>
                <a:spcPts val="0"/>
              </a:spcAft>
              <a:defRPr/>
            </a:pPr>
            <a:r>
              <a:rPr lang="en-US" sz="1600" b="1" dirty="0" smtClean="0">
                <a:latin typeface="+mj-lt"/>
                <a:cs typeface="Times New Roman" pitchFamily="18" charset="0"/>
              </a:rPr>
              <a:t>Material costs are assigned where appropriate</a:t>
            </a:r>
          </a:p>
          <a:p>
            <a:pPr fontAlgn="auto">
              <a:lnSpc>
                <a:spcPct val="90000"/>
              </a:lnSpc>
              <a:spcAft>
                <a:spcPts val="0"/>
              </a:spcAft>
              <a:defRPr/>
            </a:pPr>
            <a:r>
              <a:rPr lang="en-US" sz="1600" b="1" dirty="0" smtClean="0">
                <a:latin typeface="+mj-lt"/>
                <a:cs typeface="Times New Roman" pitchFamily="18" charset="0"/>
              </a:rPr>
              <a:t>Define labor bands are associated with the labor resources</a:t>
            </a:r>
          </a:p>
          <a:p>
            <a:pPr fontAlgn="auto">
              <a:lnSpc>
                <a:spcPct val="90000"/>
              </a:lnSpc>
              <a:spcAft>
                <a:spcPts val="0"/>
              </a:spcAft>
              <a:defRPr/>
            </a:pPr>
            <a:r>
              <a:rPr lang="en-US" sz="1600" b="1" dirty="0" smtClean="0">
                <a:latin typeface="+mj-lt"/>
                <a:cs typeface="Times New Roman" pitchFamily="18" charset="0"/>
              </a:rPr>
              <a:t>Analyze labor and budget profiles. </a:t>
            </a:r>
          </a:p>
        </p:txBody>
      </p:sp>
      <p:sp>
        <p:nvSpPr>
          <p:cNvPr id="2" name="Date Placeholder 1"/>
          <p:cNvSpPr>
            <a:spLocks noGrp="1"/>
          </p:cNvSpPr>
          <p:nvPr>
            <p:ph type="dt" sz="half" idx="10"/>
          </p:nvPr>
        </p:nvSpPr>
        <p:spPr/>
        <p:txBody>
          <a:bodyPr/>
          <a:lstStyle/>
          <a:p>
            <a:fld id="{0500C9D4-DE25-4C4B-8883-F953D7EDA86A}" type="datetime1">
              <a:rPr lang="en-US" smtClean="0"/>
              <a:t>8/30/16</a:t>
            </a:fld>
            <a:endParaRPr lang="en-US"/>
          </a:p>
        </p:txBody>
      </p:sp>
      <p:sp>
        <p:nvSpPr>
          <p:cNvPr id="3" name="Footer Placeholder 2"/>
          <p:cNvSpPr>
            <a:spLocks noGrp="1"/>
          </p:cNvSpPr>
          <p:nvPr>
            <p:ph type="ftr" sz="quarter" idx="11"/>
          </p:nvPr>
        </p:nvSpPr>
        <p:spPr/>
        <p:txBody>
          <a:bodyPr/>
          <a:lstStyle/>
          <a:p>
            <a:r>
              <a:rPr lang="en-US" smtClean="0"/>
              <a:t>sPHENIX Tracking Review - MAPS</a:t>
            </a:r>
            <a:endParaRPr lang="en-US"/>
          </a:p>
        </p:txBody>
      </p:sp>
      <p:sp>
        <p:nvSpPr>
          <p:cNvPr id="4" name="Slide Number Placeholder 3"/>
          <p:cNvSpPr>
            <a:spLocks noGrp="1"/>
          </p:cNvSpPr>
          <p:nvPr>
            <p:ph type="sldNum" sz="quarter" idx="12"/>
          </p:nvPr>
        </p:nvSpPr>
        <p:spPr/>
        <p:txBody>
          <a:bodyPr/>
          <a:lstStyle/>
          <a:p>
            <a:fld id="{C7F8B04E-460B-B340-979B-8B60A2BEF480}" type="slidenum">
              <a:rPr lang="en-US" smtClean="0"/>
              <a:t>77</a:t>
            </a:fld>
            <a:endParaRPr lang="en-US"/>
          </a:p>
        </p:txBody>
      </p:sp>
    </p:spTree>
    <p:extLst>
      <p:ext uri="{BB962C8B-B14F-4D97-AF65-F5344CB8AC3E}">
        <p14:creationId xmlns:p14="http://schemas.microsoft.com/office/powerpoint/2010/main" val="3716543749"/>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0" y="0"/>
            <a:ext cx="9144000" cy="677863"/>
          </a:xfrm>
          <a:solidFill>
            <a:srgbClr val="0080FF"/>
          </a:solidFill>
        </p:spPr>
        <p:txBody>
          <a:bodyPr/>
          <a:lstStyle/>
          <a:p>
            <a:pPr eaLnBrk="1" hangingPunct="1"/>
            <a:r>
              <a:rPr lang="en-US" altLang="en-US" sz="3200" b="1" dirty="0" err="1" smtClean="0">
                <a:solidFill>
                  <a:srgbClr val="FFFFFF"/>
                </a:solidFill>
                <a:latin typeface="+mn-lt"/>
                <a:cs typeface="Times New Roman" pitchFamily="18" charset="0"/>
              </a:rPr>
              <a:t>sPHENIX</a:t>
            </a:r>
            <a:r>
              <a:rPr lang="en-US" altLang="en-US" sz="3200" b="1" dirty="0" smtClean="0">
                <a:solidFill>
                  <a:srgbClr val="FFFFFF"/>
                </a:solidFill>
                <a:latin typeface="+mn-lt"/>
                <a:cs typeface="Times New Roman" pitchFamily="18" charset="0"/>
              </a:rPr>
              <a:t> Schedule Summary</a:t>
            </a:r>
          </a:p>
        </p:txBody>
      </p:sp>
      <p:sp>
        <p:nvSpPr>
          <p:cNvPr id="22530" name="Content Placeholder 2"/>
          <p:cNvSpPr>
            <a:spLocks noGrp="1"/>
          </p:cNvSpPr>
          <p:nvPr>
            <p:ph idx="1"/>
          </p:nvPr>
        </p:nvSpPr>
        <p:spPr>
          <a:xfrm>
            <a:off x="0" y="809625"/>
            <a:ext cx="9023350" cy="5316538"/>
          </a:xfrm>
        </p:spPr>
        <p:txBody>
          <a:bodyPr/>
          <a:lstStyle/>
          <a:p>
            <a:pPr marL="0" indent="0" eaLnBrk="1" hangingPunct="1">
              <a:buFont typeface="Arial" pitchFamily="34" charset="0"/>
              <a:buNone/>
            </a:pPr>
            <a:r>
              <a:rPr lang="en-US" altLang="en-US" sz="2000" b="1" dirty="0" smtClean="0">
                <a:cs typeface="Times New Roman" pitchFamily="18" charset="0"/>
              </a:rPr>
              <a:t>Project Schedule and Budget incorporating Review committee recommendations:</a:t>
            </a:r>
          </a:p>
          <a:p>
            <a:pPr marL="0" indent="0" eaLnBrk="1" hangingPunct="1">
              <a:buFont typeface="Arial" pitchFamily="34" charset="0"/>
              <a:buNone/>
            </a:pPr>
            <a:r>
              <a:rPr lang="en-US" altLang="en-US" sz="2000" b="1" dirty="0">
                <a:cs typeface="Times New Roman" pitchFamily="18" charset="0"/>
              </a:rPr>
              <a:t>	</a:t>
            </a:r>
            <a:r>
              <a:rPr lang="en-US" altLang="en-US" sz="1800" b="1" dirty="0" smtClean="0">
                <a:solidFill>
                  <a:srgbClr val="0080FF"/>
                </a:solidFill>
                <a:cs typeface="Times New Roman" pitchFamily="18" charset="0"/>
              </a:rPr>
              <a:t>CD-0			Apr 2016 (keep for now but it will slip)</a:t>
            </a:r>
          </a:p>
          <a:p>
            <a:pPr marL="800100" lvl="2" indent="0" eaLnBrk="1" hangingPunct="1">
              <a:buFont typeface="Arial" pitchFamily="34" charset="0"/>
              <a:buNone/>
            </a:pPr>
            <a:r>
              <a:rPr lang="en-US" altLang="en-US" sz="1800" b="1" dirty="0" smtClean="0">
                <a:cs typeface="Times New Roman" pitchFamily="18" charset="0"/>
              </a:rPr>
              <a:t>DOE approval to decommission PHENIX Apr 2016</a:t>
            </a:r>
          </a:p>
          <a:p>
            <a:pPr marL="800100" lvl="2" indent="0" eaLnBrk="1" hangingPunct="1">
              <a:buFont typeface="Arial" pitchFamily="34" charset="0"/>
              <a:buNone/>
            </a:pPr>
            <a:r>
              <a:rPr lang="en-US" altLang="en-US" sz="1800" b="1" dirty="0" smtClean="0">
                <a:cs typeface="Times New Roman" pitchFamily="18" charset="0"/>
              </a:rPr>
              <a:t>Decommissioning starts immediately at the end of Run-16, mid Jun 2016</a:t>
            </a:r>
          </a:p>
          <a:p>
            <a:pPr marL="0" indent="0" eaLnBrk="1" hangingPunct="1">
              <a:buFont typeface="Arial" pitchFamily="34" charset="0"/>
              <a:buNone/>
            </a:pPr>
            <a:r>
              <a:rPr lang="en-US" altLang="en-US" sz="1800" b="1" dirty="0" smtClean="0">
                <a:solidFill>
                  <a:srgbClr val="0080FF"/>
                </a:solidFill>
                <a:cs typeface="Times New Roman" pitchFamily="18" charset="0"/>
              </a:rPr>
              <a:t>	CD-1/CD-3a		Nov  2017</a:t>
            </a:r>
            <a:endParaRPr lang="en-US" altLang="en-US" sz="1800" b="1" dirty="0" smtClean="0">
              <a:cs typeface="Times New Roman" pitchFamily="18" charset="0"/>
            </a:endParaRPr>
          </a:p>
          <a:p>
            <a:pPr marL="800100" lvl="2" indent="0" eaLnBrk="1" hangingPunct="1">
              <a:buFont typeface="Arial" pitchFamily="34" charset="0"/>
              <a:buNone/>
            </a:pPr>
            <a:endParaRPr lang="en-US" altLang="en-US" sz="1800" b="1" dirty="0" smtClean="0">
              <a:cs typeface="Times New Roman" pitchFamily="18" charset="0"/>
            </a:endParaRPr>
          </a:p>
          <a:p>
            <a:pPr marL="400050" lvl="1" indent="0" eaLnBrk="1" hangingPunct="1">
              <a:buFont typeface="Arial" pitchFamily="34" charset="0"/>
              <a:buNone/>
            </a:pPr>
            <a:r>
              <a:rPr lang="en-US" altLang="en-US" sz="1800" b="1" dirty="0" smtClean="0">
                <a:solidFill>
                  <a:srgbClr val="0080FF"/>
                </a:solidFill>
                <a:cs typeface="Times New Roman" pitchFamily="18" charset="0"/>
              </a:rPr>
              <a:t>	CD-3b			Jul 2018</a:t>
            </a:r>
          </a:p>
          <a:p>
            <a:pPr marL="800100" lvl="2" indent="0" eaLnBrk="1" hangingPunct="1">
              <a:buFont typeface="Arial" pitchFamily="34" charset="0"/>
              <a:buNone/>
            </a:pPr>
            <a:r>
              <a:rPr lang="en-US" altLang="en-US" sz="1800" b="1" dirty="0" smtClean="0">
                <a:cs typeface="Times New Roman" pitchFamily="18" charset="0"/>
              </a:rPr>
              <a:t>Tracker fully assembled and tested. Ready for installation in 1008 Jan 2021.</a:t>
            </a:r>
          </a:p>
          <a:p>
            <a:pPr marL="800100" lvl="2" indent="0" eaLnBrk="1" hangingPunct="1">
              <a:buFont typeface="Arial" pitchFamily="34" charset="0"/>
              <a:buNone/>
            </a:pPr>
            <a:r>
              <a:rPr lang="en-US" altLang="en-US" sz="1800" b="1" dirty="0" err="1" smtClean="0">
                <a:cs typeface="Times New Roman" pitchFamily="18" charset="0"/>
              </a:rPr>
              <a:t>sPHENIX</a:t>
            </a:r>
            <a:r>
              <a:rPr lang="en-US" altLang="en-US" sz="1800" b="1" dirty="0" smtClean="0">
                <a:cs typeface="Times New Roman" pitchFamily="18" charset="0"/>
              </a:rPr>
              <a:t> installed commissioned and ready for beam Jun 2021.</a:t>
            </a:r>
          </a:p>
          <a:p>
            <a:pPr marL="800100" lvl="2" indent="0" eaLnBrk="1" hangingPunct="1">
              <a:buFont typeface="Arial" pitchFamily="34" charset="0"/>
              <a:buNone/>
            </a:pPr>
            <a:r>
              <a:rPr lang="en-US" altLang="en-US" sz="1800" b="1" dirty="0" smtClean="0">
                <a:cs typeface="Times New Roman" pitchFamily="18" charset="0"/>
              </a:rPr>
              <a:t>First RHIC Beam for </a:t>
            </a:r>
            <a:r>
              <a:rPr lang="en-US" altLang="en-US" sz="1800" b="1" dirty="0" err="1" smtClean="0">
                <a:cs typeface="Times New Roman" pitchFamily="18" charset="0"/>
              </a:rPr>
              <a:t>sPHENIX</a:t>
            </a:r>
            <a:r>
              <a:rPr lang="en-US" altLang="en-US" sz="1800" b="1" dirty="0" smtClean="0">
                <a:cs typeface="Times New Roman" pitchFamily="18" charset="0"/>
              </a:rPr>
              <a:t> Jan 2022</a:t>
            </a:r>
          </a:p>
          <a:p>
            <a:pPr marL="400050" lvl="1" indent="0" eaLnBrk="1" hangingPunct="1">
              <a:buFont typeface="Arial" pitchFamily="34" charset="0"/>
              <a:buNone/>
            </a:pPr>
            <a:r>
              <a:rPr lang="en-US" altLang="en-US" sz="1800" b="1" dirty="0" smtClean="0">
                <a:solidFill>
                  <a:srgbClr val="0080FF"/>
                </a:solidFill>
                <a:cs typeface="Times New Roman" pitchFamily="18" charset="0"/>
              </a:rPr>
              <a:t>	CD-4			Jan 2023</a:t>
            </a:r>
          </a:p>
          <a:p>
            <a:pPr marL="800100" lvl="2" indent="0" eaLnBrk="1" hangingPunct="1">
              <a:buFont typeface="Arial" pitchFamily="34" charset="0"/>
              <a:buNone/>
            </a:pPr>
            <a:r>
              <a:rPr lang="en-US" altLang="en-US" sz="1800" b="1" dirty="0" smtClean="0">
                <a:cs typeface="Times New Roman" pitchFamily="18" charset="0"/>
              </a:rPr>
              <a:t> The critical path for the project is through the Outer </a:t>
            </a:r>
            <a:r>
              <a:rPr lang="en-US" altLang="en-US" sz="1800" b="1" dirty="0" err="1" smtClean="0">
                <a:cs typeface="Times New Roman" pitchFamily="18" charset="0"/>
              </a:rPr>
              <a:t>HCal</a:t>
            </a:r>
            <a:r>
              <a:rPr lang="en-US" altLang="en-US" sz="1800" b="1" dirty="0" smtClean="0">
                <a:cs typeface="Times New Roman" pitchFamily="18" charset="0"/>
              </a:rPr>
              <a:t>. The schedule has  8.5 months of float to 1</a:t>
            </a:r>
            <a:r>
              <a:rPr lang="en-US" altLang="en-US" sz="1800" b="1" baseline="30000" dirty="0" smtClean="0">
                <a:cs typeface="Times New Roman" pitchFamily="18" charset="0"/>
              </a:rPr>
              <a:t>st</a:t>
            </a:r>
            <a:r>
              <a:rPr lang="en-US" altLang="en-US" sz="1800" b="1" dirty="0" smtClean="0">
                <a:cs typeface="Times New Roman" pitchFamily="18" charset="0"/>
              </a:rPr>
              <a:t> beam Jan 2022. </a:t>
            </a:r>
          </a:p>
          <a:p>
            <a:pPr marL="800100" lvl="2" indent="0" eaLnBrk="1" hangingPunct="1">
              <a:buFont typeface="Arial" pitchFamily="34" charset="0"/>
              <a:buNone/>
            </a:pPr>
            <a:endParaRPr lang="en-US" altLang="en-US" sz="1200" b="1" dirty="0" smtClean="0">
              <a:latin typeface="Times New Roman" pitchFamily="18" charset="0"/>
              <a:cs typeface="Times New Roman" pitchFamily="18" charset="0"/>
            </a:endParaRPr>
          </a:p>
        </p:txBody>
      </p:sp>
      <p:sp>
        <p:nvSpPr>
          <p:cNvPr id="2" name="Date Placeholder 1"/>
          <p:cNvSpPr>
            <a:spLocks noGrp="1"/>
          </p:cNvSpPr>
          <p:nvPr>
            <p:ph type="dt" sz="half" idx="10"/>
          </p:nvPr>
        </p:nvSpPr>
        <p:spPr/>
        <p:txBody>
          <a:bodyPr/>
          <a:lstStyle/>
          <a:p>
            <a:fld id="{BB896206-463D-9B49-A0FD-4904AFD04712}" type="datetime1">
              <a:rPr lang="en-US" smtClean="0"/>
              <a:t>8/30/16</a:t>
            </a:fld>
            <a:endParaRPr lang="en-US"/>
          </a:p>
        </p:txBody>
      </p:sp>
      <p:sp>
        <p:nvSpPr>
          <p:cNvPr id="3" name="Footer Placeholder 2"/>
          <p:cNvSpPr>
            <a:spLocks noGrp="1"/>
          </p:cNvSpPr>
          <p:nvPr>
            <p:ph type="ftr" sz="quarter" idx="11"/>
          </p:nvPr>
        </p:nvSpPr>
        <p:spPr/>
        <p:txBody>
          <a:bodyPr/>
          <a:lstStyle/>
          <a:p>
            <a:r>
              <a:rPr lang="en-US" smtClean="0"/>
              <a:t>sPHENIX Tracking Review - MAPS</a:t>
            </a:r>
            <a:endParaRPr lang="en-US"/>
          </a:p>
        </p:txBody>
      </p:sp>
      <p:sp>
        <p:nvSpPr>
          <p:cNvPr id="4" name="Slide Number Placeholder 3"/>
          <p:cNvSpPr>
            <a:spLocks noGrp="1"/>
          </p:cNvSpPr>
          <p:nvPr>
            <p:ph type="sldNum" sz="quarter" idx="12"/>
          </p:nvPr>
        </p:nvSpPr>
        <p:spPr/>
        <p:txBody>
          <a:bodyPr/>
          <a:lstStyle/>
          <a:p>
            <a:fld id="{C7F8B04E-460B-B340-979B-8B60A2BEF480}" type="slidenum">
              <a:rPr lang="en-US" smtClean="0"/>
              <a:t>78</a:t>
            </a:fld>
            <a:endParaRPr lang="en-US"/>
          </a:p>
        </p:txBody>
      </p:sp>
    </p:spTree>
    <p:extLst>
      <p:ext uri="{BB962C8B-B14F-4D97-AF65-F5344CB8AC3E}">
        <p14:creationId xmlns:p14="http://schemas.microsoft.com/office/powerpoint/2010/main" val="1114667782"/>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053" y="2302795"/>
            <a:ext cx="9050947" cy="2369880"/>
          </a:xfrm>
          <a:prstGeom prst="rect">
            <a:avLst/>
          </a:prstGeom>
          <a:noFill/>
        </p:spPr>
        <p:txBody>
          <a:bodyPr wrap="square" rtlCol="0">
            <a:spAutoFit/>
          </a:bodyPr>
          <a:lstStyle/>
          <a:p>
            <a:r>
              <a:rPr lang="en-US" sz="1400" b="1" dirty="0" smtClean="0"/>
              <a:t>Responsibilities (FVTX)</a:t>
            </a:r>
            <a:endParaRPr lang="en-US" sz="1400" dirty="0"/>
          </a:p>
          <a:p>
            <a:r>
              <a:rPr lang="en-US" sz="1400" dirty="0"/>
              <a:t> </a:t>
            </a:r>
          </a:p>
          <a:p>
            <a:r>
              <a:rPr lang="en-US" sz="1400" dirty="0"/>
              <a:t>The sensors will be a joint responsibility between US and the Prague group from the Czech Republic, </a:t>
            </a:r>
            <a:endParaRPr lang="en-US" sz="1400" dirty="0" smtClean="0"/>
          </a:p>
          <a:p>
            <a:r>
              <a:rPr lang="en-US" sz="1400" dirty="0" smtClean="0"/>
              <a:t>with </a:t>
            </a:r>
            <a:r>
              <a:rPr lang="en-US" sz="1400" dirty="0"/>
              <a:t>the Prague group doing the bulk of the R&amp;D. A collaboration has been formed with the </a:t>
            </a:r>
            <a:r>
              <a:rPr lang="en-US" sz="1400" dirty="0" smtClean="0"/>
              <a:t>FNAL</a:t>
            </a:r>
          </a:p>
          <a:p>
            <a:r>
              <a:rPr lang="en-US" sz="1400" dirty="0" smtClean="0"/>
              <a:t> </a:t>
            </a:r>
            <a:r>
              <a:rPr lang="en-US" sz="1400" dirty="0"/>
              <a:t>Engineering Dept., headed by Ray </a:t>
            </a:r>
            <a:r>
              <a:rPr lang="en-US" sz="1400" dirty="0" err="1"/>
              <a:t>Yarema</a:t>
            </a:r>
            <a:r>
              <a:rPr lang="en-US" sz="1400" dirty="0"/>
              <a:t>, for development of the FPHX chip.  </a:t>
            </a:r>
            <a:endParaRPr lang="en-US" sz="1400" dirty="0" smtClean="0"/>
          </a:p>
          <a:p>
            <a:r>
              <a:rPr lang="en-US" sz="1400" dirty="0" smtClean="0"/>
              <a:t>The </a:t>
            </a:r>
            <a:r>
              <a:rPr lang="en-US" sz="1400" dirty="0"/>
              <a:t>FNAL group has modified an existing operational FPIX2 chip to our specifications and </a:t>
            </a:r>
            <a:endParaRPr lang="en-US" sz="1400" dirty="0" smtClean="0"/>
          </a:p>
          <a:p>
            <a:r>
              <a:rPr lang="en-US" sz="1400" dirty="0" smtClean="0"/>
              <a:t>will </a:t>
            </a:r>
            <a:r>
              <a:rPr lang="en-US" sz="1400" dirty="0"/>
              <a:t>produce and test the new FPHX chips.  Los Alamos National Laboratory (LANL) will oversee this effort. </a:t>
            </a:r>
            <a:endParaRPr lang="en-US" sz="1400" dirty="0" smtClean="0"/>
          </a:p>
          <a:p>
            <a:r>
              <a:rPr lang="en-US" sz="1400" dirty="0" smtClean="0"/>
              <a:t> </a:t>
            </a:r>
            <a:r>
              <a:rPr lang="en-US" sz="1400" dirty="0"/>
              <a:t>The HDI will be a joint US institutional responsibility with University of New Mexico (UNM) leading the effort.  </a:t>
            </a:r>
            <a:endParaRPr lang="en-US" sz="1400" dirty="0" smtClean="0"/>
          </a:p>
          <a:p>
            <a:r>
              <a:rPr lang="en-US" sz="1400" dirty="0" smtClean="0"/>
              <a:t>The </a:t>
            </a:r>
            <a:r>
              <a:rPr lang="en-US" sz="1400" dirty="0"/>
              <a:t>sensor wedge assemblies are the responsibility of Columbia University.   The cooling backplane will be purchased through an engineering firm, HYTEC</a:t>
            </a:r>
            <a:r>
              <a:rPr lang="en-US" sz="1400" dirty="0" smtClean="0"/>
              <a:t>. </a:t>
            </a:r>
            <a:endParaRPr lang="en-US" sz="1400" dirty="0"/>
          </a:p>
          <a:p>
            <a:endParaRPr lang="en-US" sz="800" dirty="0"/>
          </a:p>
        </p:txBody>
      </p:sp>
      <p:sp>
        <p:nvSpPr>
          <p:cNvPr id="3" name="Date Placeholder 2"/>
          <p:cNvSpPr>
            <a:spLocks noGrp="1"/>
          </p:cNvSpPr>
          <p:nvPr>
            <p:ph type="dt" sz="half" idx="10"/>
          </p:nvPr>
        </p:nvSpPr>
        <p:spPr/>
        <p:txBody>
          <a:bodyPr/>
          <a:lstStyle/>
          <a:p>
            <a:fld id="{D6CE145E-3231-924C-BB88-4FBABA8D2688}" type="datetime1">
              <a:rPr lang="en-US" smtClean="0"/>
              <a:t>8/30/16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79</a:t>
            </a:fld>
            <a:endParaRPr lang="en-US"/>
          </a:p>
        </p:txBody>
      </p:sp>
    </p:spTree>
    <p:extLst>
      <p:ext uri="{BB962C8B-B14F-4D97-AF65-F5344CB8AC3E}">
        <p14:creationId xmlns:p14="http://schemas.microsoft.com/office/powerpoint/2010/main" val="385289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12"/>
            <a:ext cx="8229600" cy="1143000"/>
          </a:xfrm>
        </p:spPr>
        <p:txBody>
          <a:bodyPr/>
          <a:lstStyle/>
          <a:p>
            <a:r>
              <a:rPr lang="en-US" dirty="0" smtClean="0"/>
              <a:t>Project Task and Time Line</a:t>
            </a:r>
            <a:endParaRPr lang="en-US" dirty="0"/>
          </a:p>
        </p:txBody>
      </p:sp>
      <p:sp>
        <p:nvSpPr>
          <p:cNvPr id="3" name="Date Placeholder 2"/>
          <p:cNvSpPr>
            <a:spLocks noGrp="1"/>
          </p:cNvSpPr>
          <p:nvPr>
            <p:ph type="dt" sz="half" idx="10"/>
          </p:nvPr>
        </p:nvSpPr>
        <p:spPr/>
        <p:txBody>
          <a:bodyPr/>
          <a:lstStyle/>
          <a:p>
            <a:fld id="{E8F0AF4A-5936-8441-9C0D-8EA26380B48B}" type="datetime1">
              <a:rPr lang="en-US" smtClean="0"/>
              <a:t>8/30/16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8</a:t>
            </a:fld>
            <a:endParaRPr lang="en-US"/>
          </a:p>
        </p:txBody>
      </p:sp>
      <p:sp>
        <p:nvSpPr>
          <p:cNvPr id="14" name="TextBox 13"/>
          <p:cNvSpPr txBox="1"/>
          <p:nvPr/>
        </p:nvSpPr>
        <p:spPr>
          <a:xfrm>
            <a:off x="6850262" y="4490172"/>
            <a:ext cx="838691" cy="430887"/>
          </a:xfrm>
          <a:prstGeom prst="rect">
            <a:avLst/>
          </a:prstGeom>
          <a:noFill/>
          <a:ln>
            <a:solidFill>
              <a:srgbClr val="FF0000"/>
            </a:solidFill>
          </a:ln>
        </p:spPr>
        <p:txBody>
          <a:bodyPr wrap="none" rtlCol="0">
            <a:spAutoFit/>
          </a:bodyPr>
          <a:lstStyle/>
          <a:p>
            <a:r>
              <a:rPr lang="en-US" sz="1100" dirty="0" smtClean="0"/>
              <a:t>Det. Install. </a:t>
            </a:r>
            <a:endParaRPr lang="en-US" sz="1100" dirty="0"/>
          </a:p>
          <a:p>
            <a:pPr algn="ctr"/>
            <a:r>
              <a:rPr lang="en-US" sz="1100" dirty="0" smtClean="0"/>
              <a:t>     @BNL</a:t>
            </a:r>
            <a:endParaRPr lang="en-US" sz="1100" dirty="0"/>
          </a:p>
        </p:txBody>
      </p:sp>
      <p:cxnSp>
        <p:nvCxnSpPr>
          <p:cNvPr id="16" name="Straight Arrow Connector 15"/>
          <p:cNvCxnSpPr>
            <a:endCxn id="45" idx="1"/>
          </p:cNvCxnSpPr>
          <p:nvPr/>
        </p:nvCxnSpPr>
        <p:spPr>
          <a:xfrm>
            <a:off x="4857754" y="4731634"/>
            <a:ext cx="436527" cy="394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527539" y="2449224"/>
            <a:ext cx="1193243" cy="738664"/>
          </a:xfrm>
          <a:prstGeom prst="rect">
            <a:avLst/>
          </a:prstGeom>
          <a:noFill/>
          <a:ln>
            <a:solidFill>
              <a:srgbClr val="0000FF"/>
            </a:solidFill>
          </a:ln>
        </p:spPr>
        <p:txBody>
          <a:bodyPr wrap="none" rtlCol="0">
            <a:spAutoFit/>
          </a:bodyPr>
          <a:lstStyle/>
          <a:p>
            <a:r>
              <a:rPr lang="en-US" sz="1400" dirty="0" smtClean="0"/>
              <a:t>Readout R&amp;D</a:t>
            </a:r>
          </a:p>
          <a:p>
            <a:r>
              <a:rPr lang="en-US" sz="1400" dirty="0" smtClean="0"/>
              <a:t>Mech. design </a:t>
            </a:r>
          </a:p>
          <a:p>
            <a:r>
              <a:rPr lang="en-US" sz="1400" dirty="0" smtClean="0"/>
              <a:t>@LANL/ALICE</a:t>
            </a:r>
            <a:endParaRPr lang="en-US" sz="1400" dirty="0"/>
          </a:p>
        </p:txBody>
      </p:sp>
      <p:sp>
        <p:nvSpPr>
          <p:cNvPr id="13" name="TextBox 12"/>
          <p:cNvSpPr txBox="1"/>
          <p:nvPr/>
        </p:nvSpPr>
        <p:spPr>
          <a:xfrm>
            <a:off x="2765661" y="3249769"/>
            <a:ext cx="1165103" cy="738664"/>
          </a:xfrm>
          <a:prstGeom prst="rect">
            <a:avLst/>
          </a:prstGeom>
          <a:noFill/>
          <a:ln>
            <a:solidFill>
              <a:srgbClr val="0000FF"/>
            </a:solidFill>
          </a:ln>
        </p:spPr>
        <p:txBody>
          <a:bodyPr wrap="none" rtlCol="0">
            <a:spAutoFit/>
          </a:bodyPr>
          <a:lstStyle/>
          <a:p>
            <a:r>
              <a:rPr lang="en-US" sz="1400" dirty="0" smtClean="0"/>
              <a:t>Mech. </a:t>
            </a:r>
            <a:r>
              <a:rPr lang="en-US" sz="1400" dirty="0" err="1" smtClean="0"/>
              <a:t>Integr</a:t>
            </a:r>
            <a:r>
              <a:rPr lang="en-US" sz="1400" dirty="0" smtClean="0"/>
              <a:t>.</a:t>
            </a:r>
          </a:p>
          <a:p>
            <a:r>
              <a:rPr lang="en-US" sz="1400" dirty="0" smtClean="0"/>
              <a:t>&amp; Prototype</a:t>
            </a:r>
            <a:r>
              <a:rPr lang="en-US" sz="1400" dirty="0"/>
              <a:t> </a:t>
            </a:r>
            <a:r>
              <a:rPr lang="en-US" sz="1400" dirty="0" smtClean="0"/>
              <a:t> </a:t>
            </a:r>
          </a:p>
          <a:p>
            <a:r>
              <a:rPr lang="en-US" sz="1400" dirty="0" smtClean="0"/>
              <a:t>@BNL/LANL </a:t>
            </a:r>
            <a:endParaRPr lang="en-US" sz="1400" dirty="0"/>
          </a:p>
        </p:txBody>
      </p:sp>
      <p:sp>
        <p:nvSpPr>
          <p:cNvPr id="33" name="TextBox 32"/>
          <p:cNvSpPr txBox="1"/>
          <p:nvPr/>
        </p:nvSpPr>
        <p:spPr>
          <a:xfrm>
            <a:off x="358150" y="4470980"/>
            <a:ext cx="1217889" cy="369332"/>
          </a:xfrm>
          <a:prstGeom prst="rect">
            <a:avLst/>
          </a:prstGeom>
          <a:noFill/>
        </p:spPr>
        <p:txBody>
          <a:bodyPr wrap="none" rtlCol="0">
            <a:spAutoFit/>
          </a:bodyPr>
          <a:lstStyle/>
          <a:p>
            <a:r>
              <a:rPr lang="en-US" dirty="0" smtClean="0">
                <a:solidFill>
                  <a:srgbClr val="FF0000"/>
                </a:solidFill>
              </a:rPr>
              <a:t>Production</a:t>
            </a:r>
            <a:endParaRPr lang="en-US" dirty="0">
              <a:solidFill>
                <a:srgbClr val="FF0000"/>
              </a:solidFill>
            </a:endParaRPr>
          </a:p>
        </p:txBody>
      </p:sp>
      <p:sp>
        <p:nvSpPr>
          <p:cNvPr id="34" name="TextBox 33"/>
          <p:cNvSpPr txBox="1"/>
          <p:nvPr/>
        </p:nvSpPr>
        <p:spPr>
          <a:xfrm>
            <a:off x="358150" y="3185168"/>
            <a:ext cx="1005403" cy="369332"/>
          </a:xfrm>
          <a:prstGeom prst="rect">
            <a:avLst/>
          </a:prstGeom>
          <a:noFill/>
        </p:spPr>
        <p:txBody>
          <a:bodyPr wrap="none" rtlCol="0">
            <a:spAutoFit/>
          </a:bodyPr>
          <a:lstStyle/>
          <a:p>
            <a:r>
              <a:rPr lang="en-US" dirty="0" smtClean="0">
                <a:solidFill>
                  <a:srgbClr val="0000FF"/>
                </a:solidFill>
              </a:rPr>
              <a:t>Key R&amp;D</a:t>
            </a:r>
          </a:p>
        </p:txBody>
      </p:sp>
      <p:grpSp>
        <p:nvGrpSpPr>
          <p:cNvPr id="70" name="Group 69"/>
          <p:cNvGrpSpPr/>
          <p:nvPr/>
        </p:nvGrpSpPr>
        <p:grpSpPr>
          <a:xfrm>
            <a:off x="704850" y="1118699"/>
            <a:ext cx="7734300" cy="1316502"/>
            <a:chOff x="704850" y="1118699"/>
            <a:chExt cx="7734300" cy="1316502"/>
          </a:xfrm>
        </p:grpSpPr>
        <p:grpSp>
          <p:nvGrpSpPr>
            <p:cNvPr id="69" name="Group 68"/>
            <p:cNvGrpSpPr/>
            <p:nvPr/>
          </p:nvGrpSpPr>
          <p:grpSpPr>
            <a:xfrm>
              <a:off x="704850" y="1118699"/>
              <a:ext cx="7734300" cy="595801"/>
              <a:chOff x="704850" y="1118699"/>
              <a:chExt cx="7734300" cy="595801"/>
            </a:xfrm>
          </p:grpSpPr>
          <p:sp>
            <p:nvSpPr>
              <p:cNvPr id="6" name="Right Arrow 5"/>
              <p:cNvSpPr/>
              <p:nvPr/>
            </p:nvSpPr>
            <p:spPr>
              <a:xfrm>
                <a:off x="704850" y="1416050"/>
                <a:ext cx="7734300" cy="2984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8" name="Group 67"/>
              <p:cNvGrpSpPr/>
              <p:nvPr/>
            </p:nvGrpSpPr>
            <p:grpSpPr>
              <a:xfrm>
                <a:off x="704850" y="1118699"/>
                <a:ext cx="7548667" cy="387364"/>
                <a:chOff x="704850" y="1118699"/>
                <a:chExt cx="7548667" cy="387364"/>
              </a:xfrm>
            </p:grpSpPr>
            <p:sp>
              <p:nvSpPr>
                <p:cNvPr id="8" name="TextBox 7"/>
                <p:cNvSpPr txBox="1"/>
                <p:nvPr/>
              </p:nvSpPr>
              <p:spPr>
                <a:xfrm>
                  <a:off x="1972640" y="1136731"/>
                  <a:ext cx="871189" cy="369332"/>
                </a:xfrm>
                <a:prstGeom prst="rect">
                  <a:avLst/>
                </a:prstGeom>
                <a:noFill/>
              </p:spPr>
              <p:txBody>
                <a:bodyPr wrap="none" rtlCol="0">
                  <a:spAutoFit/>
                </a:bodyPr>
                <a:lstStyle/>
                <a:p>
                  <a:r>
                    <a:rPr lang="en-US" dirty="0" smtClean="0"/>
                    <a:t>FY2017</a:t>
                  </a:r>
                  <a:endParaRPr lang="en-US" dirty="0"/>
                </a:p>
              </p:txBody>
            </p:sp>
            <p:sp>
              <p:nvSpPr>
                <p:cNvPr id="35" name="TextBox 34"/>
                <p:cNvSpPr txBox="1"/>
                <p:nvPr/>
              </p:nvSpPr>
              <p:spPr>
                <a:xfrm>
                  <a:off x="3344240" y="1118699"/>
                  <a:ext cx="871189" cy="369332"/>
                </a:xfrm>
                <a:prstGeom prst="rect">
                  <a:avLst/>
                </a:prstGeom>
                <a:noFill/>
              </p:spPr>
              <p:txBody>
                <a:bodyPr wrap="none" rtlCol="0">
                  <a:spAutoFit/>
                </a:bodyPr>
                <a:lstStyle/>
                <a:p>
                  <a:r>
                    <a:rPr lang="en-US" dirty="0" smtClean="0"/>
                    <a:t>FY2018</a:t>
                  </a:r>
                  <a:endParaRPr lang="en-US" dirty="0"/>
                </a:p>
              </p:txBody>
            </p:sp>
            <p:sp>
              <p:nvSpPr>
                <p:cNvPr id="37" name="TextBox 36"/>
                <p:cNvSpPr txBox="1"/>
                <p:nvPr/>
              </p:nvSpPr>
              <p:spPr>
                <a:xfrm>
                  <a:off x="4679344" y="1126148"/>
                  <a:ext cx="871189" cy="369332"/>
                </a:xfrm>
                <a:prstGeom prst="rect">
                  <a:avLst/>
                </a:prstGeom>
                <a:noFill/>
              </p:spPr>
              <p:txBody>
                <a:bodyPr wrap="none" rtlCol="0">
                  <a:spAutoFit/>
                </a:bodyPr>
                <a:lstStyle/>
                <a:p>
                  <a:r>
                    <a:rPr lang="en-US" dirty="0" smtClean="0"/>
                    <a:t>FY2019</a:t>
                  </a:r>
                  <a:endParaRPr lang="en-US" dirty="0"/>
                </a:p>
              </p:txBody>
            </p:sp>
            <p:sp>
              <p:nvSpPr>
                <p:cNvPr id="38" name="TextBox 37"/>
                <p:cNvSpPr txBox="1"/>
                <p:nvPr/>
              </p:nvSpPr>
              <p:spPr>
                <a:xfrm>
                  <a:off x="6117605" y="1118699"/>
                  <a:ext cx="871189" cy="369332"/>
                </a:xfrm>
                <a:prstGeom prst="rect">
                  <a:avLst/>
                </a:prstGeom>
                <a:noFill/>
              </p:spPr>
              <p:txBody>
                <a:bodyPr wrap="none" rtlCol="0">
                  <a:spAutoFit/>
                </a:bodyPr>
                <a:lstStyle/>
                <a:p>
                  <a:r>
                    <a:rPr lang="en-US" dirty="0" smtClean="0"/>
                    <a:t>FY2020</a:t>
                  </a:r>
                  <a:endParaRPr lang="en-US" dirty="0"/>
                </a:p>
              </p:txBody>
            </p:sp>
            <p:sp>
              <p:nvSpPr>
                <p:cNvPr id="39" name="TextBox 38"/>
                <p:cNvSpPr txBox="1"/>
                <p:nvPr/>
              </p:nvSpPr>
              <p:spPr>
                <a:xfrm>
                  <a:off x="7382328" y="1118699"/>
                  <a:ext cx="871189" cy="369332"/>
                </a:xfrm>
                <a:prstGeom prst="rect">
                  <a:avLst/>
                </a:prstGeom>
                <a:noFill/>
              </p:spPr>
              <p:txBody>
                <a:bodyPr wrap="none" rtlCol="0">
                  <a:spAutoFit/>
                </a:bodyPr>
                <a:lstStyle/>
                <a:p>
                  <a:r>
                    <a:rPr lang="en-US" dirty="0" smtClean="0"/>
                    <a:t>FY2021</a:t>
                  </a:r>
                  <a:endParaRPr lang="en-US" dirty="0"/>
                </a:p>
              </p:txBody>
            </p:sp>
            <p:sp>
              <p:nvSpPr>
                <p:cNvPr id="40" name="TextBox 39"/>
                <p:cNvSpPr txBox="1"/>
                <p:nvPr/>
              </p:nvSpPr>
              <p:spPr>
                <a:xfrm>
                  <a:off x="704850" y="1136731"/>
                  <a:ext cx="871189" cy="369332"/>
                </a:xfrm>
                <a:prstGeom prst="rect">
                  <a:avLst/>
                </a:prstGeom>
                <a:noFill/>
              </p:spPr>
              <p:txBody>
                <a:bodyPr wrap="none" rtlCol="0">
                  <a:spAutoFit/>
                </a:bodyPr>
                <a:lstStyle/>
                <a:p>
                  <a:r>
                    <a:rPr lang="en-US" dirty="0" smtClean="0"/>
                    <a:t>FY2016</a:t>
                  </a:r>
                  <a:endParaRPr lang="en-US" dirty="0"/>
                </a:p>
              </p:txBody>
            </p:sp>
          </p:grpSp>
        </p:grpSp>
        <p:grpSp>
          <p:nvGrpSpPr>
            <p:cNvPr id="67" name="Group 66"/>
            <p:cNvGrpSpPr/>
            <p:nvPr/>
          </p:nvGrpSpPr>
          <p:grpSpPr>
            <a:xfrm>
              <a:off x="1487540" y="1696537"/>
              <a:ext cx="6882515" cy="738664"/>
              <a:chOff x="1487540" y="1696537"/>
              <a:chExt cx="6882515" cy="738664"/>
            </a:xfrm>
          </p:grpSpPr>
          <p:sp>
            <p:nvSpPr>
              <p:cNvPr id="41" name="TextBox 40"/>
              <p:cNvSpPr txBox="1"/>
              <p:nvPr/>
            </p:nvSpPr>
            <p:spPr>
              <a:xfrm>
                <a:off x="2765661" y="1730295"/>
                <a:ext cx="536813" cy="523220"/>
              </a:xfrm>
              <a:prstGeom prst="rect">
                <a:avLst/>
              </a:prstGeom>
              <a:noFill/>
            </p:spPr>
            <p:txBody>
              <a:bodyPr wrap="none" rtlCol="0">
                <a:spAutoFit/>
              </a:bodyPr>
              <a:lstStyle/>
              <a:p>
                <a:r>
                  <a:rPr lang="en-US" sz="1400" dirty="0" smtClean="0"/>
                  <a:t>CD-1</a:t>
                </a:r>
              </a:p>
              <a:p>
                <a:r>
                  <a:rPr lang="en-US" sz="1400" dirty="0" smtClean="0"/>
                  <a:t>11/1</a:t>
                </a:r>
                <a:endParaRPr lang="en-US" sz="1400" dirty="0"/>
              </a:p>
            </p:txBody>
          </p:sp>
          <p:sp>
            <p:nvSpPr>
              <p:cNvPr id="42" name="TextBox 41"/>
              <p:cNvSpPr txBox="1"/>
              <p:nvPr/>
            </p:nvSpPr>
            <p:spPr>
              <a:xfrm>
                <a:off x="3812546" y="1714500"/>
                <a:ext cx="697627" cy="523220"/>
              </a:xfrm>
              <a:prstGeom prst="rect">
                <a:avLst/>
              </a:prstGeom>
              <a:noFill/>
            </p:spPr>
            <p:txBody>
              <a:bodyPr wrap="none" rtlCol="0">
                <a:spAutoFit/>
              </a:bodyPr>
              <a:lstStyle/>
              <a:p>
                <a:r>
                  <a:rPr lang="en-US" sz="1400" dirty="0" smtClean="0"/>
                  <a:t>CD-2/3</a:t>
                </a:r>
              </a:p>
              <a:p>
                <a:r>
                  <a:rPr lang="en-US" sz="1400" dirty="0" smtClean="0"/>
                  <a:t>8/1</a:t>
                </a:r>
                <a:endParaRPr lang="en-US" sz="1400" dirty="0"/>
              </a:p>
            </p:txBody>
          </p:sp>
          <p:sp>
            <p:nvSpPr>
              <p:cNvPr id="43" name="TextBox 42"/>
              <p:cNvSpPr txBox="1"/>
              <p:nvPr/>
            </p:nvSpPr>
            <p:spPr>
              <a:xfrm>
                <a:off x="1487540" y="1707065"/>
                <a:ext cx="536813" cy="523220"/>
              </a:xfrm>
              <a:prstGeom prst="rect">
                <a:avLst/>
              </a:prstGeom>
              <a:noFill/>
            </p:spPr>
            <p:txBody>
              <a:bodyPr wrap="none" rtlCol="0">
                <a:spAutoFit/>
              </a:bodyPr>
              <a:lstStyle/>
              <a:p>
                <a:r>
                  <a:rPr lang="en-US" sz="1400" dirty="0" smtClean="0"/>
                  <a:t>CD-0</a:t>
                </a:r>
              </a:p>
              <a:p>
                <a:r>
                  <a:rPr lang="en-US" sz="1400" dirty="0" smtClean="0"/>
                  <a:t>11/1</a:t>
                </a:r>
                <a:endParaRPr lang="en-US" sz="1400" dirty="0"/>
              </a:p>
            </p:txBody>
          </p:sp>
          <p:sp>
            <p:nvSpPr>
              <p:cNvPr id="44" name="TextBox 43"/>
              <p:cNvSpPr txBox="1"/>
              <p:nvPr/>
            </p:nvSpPr>
            <p:spPr>
              <a:xfrm>
                <a:off x="7480068" y="1696537"/>
                <a:ext cx="889987" cy="738664"/>
              </a:xfrm>
              <a:prstGeom prst="rect">
                <a:avLst/>
              </a:prstGeom>
              <a:noFill/>
            </p:spPr>
            <p:txBody>
              <a:bodyPr wrap="none" rtlCol="0">
                <a:spAutoFit/>
              </a:bodyPr>
              <a:lstStyle/>
              <a:p>
                <a:r>
                  <a:rPr lang="en-US" sz="1400" dirty="0" smtClean="0"/>
                  <a:t>Ready for </a:t>
                </a:r>
              </a:p>
              <a:p>
                <a:r>
                  <a:rPr lang="en-US" sz="1400" dirty="0"/>
                  <a:t>B</a:t>
                </a:r>
                <a:r>
                  <a:rPr lang="en-US" sz="1400" dirty="0" smtClean="0"/>
                  <a:t>eam</a:t>
                </a:r>
              </a:p>
              <a:p>
                <a:r>
                  <a:rPr lang="en-US" sz="1400" dirty="0" smtClean="0"/>
                  <a:t>6/1</a:t>
                </a:r>
                <a:endParaRPr lang="en-US" sz="1400" dirty="0"/>
              </a:p>
            </p:txBody>
          </p:sp>
        </p:grpSp>
      </p:grpSp>
      <p:sp>
        <p:nvSpPr>
          <p:cNvPr id="23" name="TextBox 22"/>
          <p:cNvSpPr txBox="1"/>
          <p:nvPr/>
        </p:nvSpPr>
        <p:spPr>
          <a:xfrm>
            <a:off x="457200" y="5693936"/>
            <a:ext cx="2892526" cy="584776"/>
          </a:xfrm>
          <a:prstGeom prst="rect">
            <a:avLst/>
          </a:prstGeom>
          <a:solidFill>
            <a:srgbClr val="FFFF00"/>
          </a:solidFill>
        </p:spPr>
        <p:txBody>
          <a:bodyPr wrap="none" rtlCol="0">
            <a:spAutoFit/>
          </a:bodyPr>
          <a:lstStyle/>
          <a:p>
            <a:r>
              <a:rPr lang="en-US" dirty="0" err="1" smtClean="0"/>
              <a:t>MoU</a:t>
            </a:r>
            <a:r>
              <a:rPr lang="en-US" dirty="0" smtClean="0"/>
              <a:t> w/ ALICE: 12/2016 </a:t>
            </a:r>
          </a:p>
          <a:p>
            <a:r>
              <a:rPr lang="en-US" sz="1400" dirty="0" smtClean="0"/>
              <a:t>To produce staves, frames and FEMs </a:t>
            </a:r>
            <a:endParaRPr lang="en-US" sz="1400" dirty="0"/>
          </a:p>
        </p:txBody>
      </p:sp>
      <p:grpSp>
        <p:nvGrpSpPr>
          <p:cNvPr id="46" name="Group 45"/>
          <p:cNvGrpSpPr/>
          <p:nvPr/>
        </p:nvGrpSpPr>
        <p:grpSpPr>
          <a:xfrm>
            <a:off x="5267737" y="4493160"/>
            <a:ext cx="1402929" cy="484829"/>
            <a:chOff x="4960323" y="4355483"/>
            <a:chExt cx="1189031" cy="484829"/>
          </a:xfrm>
        </p:grpSpPr>
        <p:sp>
          <p:nvSpPr>
            <p:cNvPr id="12" name="TextBox 11"/>
            <p:cNvSpPr txBox="1"/>
            <p:nvPr/>
          </p:nvSpPr>
          <p:spPr>
            <a:xfrm>
              <a:off x="4960323" y="4359397"/>
              <a:ext cx="1163605" cy="430887"/>
            </a:xfrm>
            <a:prstGeom prst="rect">
              <a:avLst/>
            </a:prstGeom>
            <a:noFill/>
            <a:ln>
              <a:noFill/>
            </a:ln>
          </p:spPr>
          <p:txBody>
            <a:bodyPr wrap="none" rtlCol="0">
              <a:spAutoFit/>
            </a:bodyPr>
            <a:lstStyle/>
            <a:p>
              <a:pPr algn="ctr"/>
              <a:r>
                <a:rPr lang="en-US" sz="1100" dirty="0" smtClean="0"/>
                <a:t>Det. Assembly &amp; Test</a:t>
              </a:r>
            </a:p>
            <a:p>
              <a:pPr algn="ctr"/>
              <a:r>
                <a:rPr lang="en-US" sz="1100" dirty="0" smtClean="0"/>
                <a:t>@BNL</a:t>
              </a:r>
              <a:endParaRPr lang="en-US" sz="1100" dirty="0"/>
            </a:p>
          </p:txBody>
        </p:sp>
        <p:sp>
          <p:nvSpPr>
            <p:cNvPr id="45" name="Rectangle 44"/>
            <p:cNvSpPr/>
            <p:nvPr/>
          </p:nvSpPr>
          <p:spPr>
            <a:xfrm>
              <a:off x="4982820" y="4355483"/>
              <a:ext cx="1166534" cy="48482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7" name="Group 46"/>
          <p:cNvGrpSpPr/>
          <p:nvPr/>
        </p:nvGrpSpPr>
        <p:grpSpPr>
          <a:xfrm>
            <a:off x="1991658" y="4490172"/>
            <a:ext cx="1310816" cy="484829"/>
            <a:chOff x="4951070" y="4355483"/>
            <a:chExt cx="1310816" cy="484829"/>
          </a:xfrm>
        </p:grpSpPr>
        <p:sp>
          <p:nvSpPr>
            <p:cNvPr id="48" name="TextBox 47"/>
            <p:cNvSpPr txBox="1"/>
            <p:nvPr/>
          </p:nvSpPr>
          <p:spPr>
            <a:xfrm>
              <a:off x="4951070" y="4359397"/>
              <a:ext cx="1310816" cy="430887"/>
            </a:xfrm>
            <a:prstGeom prst="rect">
              <a:avLst/>
            </a:prstGeom>
            <a:noFill/>
            <a:ln>
              <a:noFill/>
            </a:ln>
          </p:spPr>
          <p:txBody>
            <a:bodyPr wrap="square" rtlCol="0">
              <a:spAutoFit/>
            </a:bodyPr>
            <a:lstStyle/>
            <a:p>
              <a:r>
                <a:rPr lang="en-US" sz="1100" dirty="0" smtClean="0"/>
                <a:t>MAPS </a:t>
              </a:r>
              <a:r>
                <a:rPr lang="en-US" sz="1100" dirty="0"/>
                <a:t>Prod</a:t>
              </a:r>
              <a:r>
                <a:rPr lang="en-US" sz="1100" dirty="0" smtClean="0"/>
                <a:t>. &amp; QA </a:t>
              </a:r>
              <a:endParaRPr lang="en-US" sz="1100" dirty="0"/>
            </a:p>
            <a:p>
              <a:pPr algn="ctr"/>
              <a:r>
                <a:rPr lang="en-US" sz="1100" dirty="0" smtClean="0"/>
                <a:t>@ALICE</a:t>
              </a:r>
              <a:endParaRPr lang="en-US" sz="1100" dirty="0"/>
            </a:p>
          </p:txBody>
        </p:sp>
        <p:sp>
          <p:nvSpPr>
            <p:cNvPr id="49" name="Rectangle 48"/>
            <p:cNvSpPr/>
            <p:nvPr/>
          </p:nvSpPr>
          <p:spPr>
            <a:xfrm>
              <a:off x="4982820" y="4355483"/>
              <a:ext cx="1166534" cy="48482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3738465" y="4389634"/>
            <a:ext cx="1161621" cy="697931"/>
            <a:chOff x="4924204" y="4355483"/>
            <a:chExt cx="1271486" cy="484829"/>
          </a:xfrm>
        </p:grpSpPr>
        <p:sp>
          <p:nvSpPr>
            <p:cNvPr id="51" name="TextBox 50"/>
            <p:cNvSpPr txBox="1"/>
            <p:nvPr/>
          </p:nvSpPr>
          <p:spPr>
            <a:xfrm>
              <a:off x="4924204" y="4359397"/>
              <a:ext cx="1271486" cy="416914"/>
            </a:xfrm>
            <a:prstGeom prst="rect">
              <a:avLst/>
            </a:prstGeom>
            <a:noFill/>
            <a:ln>
              <a:noFill/>
            </a:ln>
          </p:spPr>
          <p:txBody>
            <a:bodyPr wrap="square" rtlCol="0">
              <a:spAutoFit/>
            </a:bodyPr>
            <a:lstStyle/>
            <a:p>
              <a:pPr algn="ctr"/>
              <a:r>
                <a:rPr lang="en-US" sz="1100" dirty="0" smtClean="0"/>
                <a:t>Stave </a:t>
              </a:r>
              <a:r>
                <a:rPr lang="en-US" sz="1100" dirty="0" err="1"/>
                <a:t>Prod</a:t>
              </a:r>
              <a:r>
                <a:rPr lang="en-US" sz="1100" dirty="0" err="1" smtClean="0"/>
                <a:t>.&amp;Test</a:t>
              </a:r>
              <a:r>
                <a:rPr lang="en-US" sz="1100" dirty="0" smtClean="0"/>
                <a:t>  @CERN;</a:t>
              </a:r>
            </a:p>
            <a:p>
              <a:r>
                <a:rPr lang="en-US" sz="1100" dirty="0" smtClean="0"/>
                <a:t>FEM Prod. @US</a:t>
              </a:r>
              <a:endParaRPr lang="en-US" sz="1100" dirty="0"/>
            </a:p>
          </p:txBody>
        </p:sp>
        <p:sp>
          <p:nvSpPr>
            <p:cNvPr id="52" name="Rectangle 51"/>
            <p:cNvSpPr/>
            <p:nvPr/>
          </p:nvSpPr>
          <p:spPr>
            <a:xfrm>
              <a:off x="4982820" y="4355483"/>
              <a:ext cx="1166534" cy="48482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61" name="Straight Arrow Connector 60"/>
          <p:cNvCxnSpPr/>
          <p:nvPr/>
        </p:nvCxnSpPr>
        <p:spPr>
          <a:xfrm>
            <a:off x="3211108" y="4731634"/>
            <a:ext cx="579015"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6670666" y="4743101"/>
            <a:ext cx="179596" cy="69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71" name="Picture 70"/>
          <p:cNvPicPr>
            <a:picLocks noChangeAspect="1"/>
          </p:cNvPicPr>
          <p:nvPr/>
        </p:nvPicPr>
        <p:blipFill>
          <a:blip r:embed="rId2"/>
          <a:stretch>
            <a:fillRect/>
          </a:stretch>
        </p:blipFill>
        <p:spPr>
          <a:xfrm>
            <a:off x="7712750" y="4338449"/>
            <a:ext cx="996869" cy="781553"/>
          </a:xfrm>
          <a:prstGeom prst="rect">
            <a:avLst/>
          </a:prstGeom>
        </p:spPr>
      </p:pic>
      <p:grpSp>
        <p:nvGrpSpPr>
          <p:cNvPr id="73" name="Group 207"/>
          <p:cNvGrpSpPr/>
          <p:nvPr/>
        </p:nvGrpSpPr>
        <p:grpSpPr>
          <a:xfrm>
            <a:off x="498611" y="2449224"/>
            <a:ext cx="864942" cy="625214"/>
            <a:chOff x="0" y="0"/>
            <a:chExt cx="3101968" cy="2412937"/>
          </a:xfrm>
        </p:grpSpPr>
        <p:pic>
          <p:nvPicPr>
            <p:cNvPr id="74" name="IMG_0054_small.jpg"/>
            <p:cNvPicPr>
              <a:picLocks noChangeAspect="1"/>
            </p:cNvPicPr>
            <p:nvPr/>
          </p:nvPicPr>
          <p:blipFill>
            <a:blip r:embed="rId3">
              <a:extLst/>
            </a:blip>
            <a:srcRect l="19579" t="45264" r="24285"/>
            <a:stretch>
              <a:fillRect/>
            </a:stretch>
          </p:blipFill>
          <p:spPr>
            <a:xfrm>
              <a:off x="127000" y="88900"/>
              <a:ext cx="2847969" cy="2082738"/>
            </a:xfrm>
            <a:prstGeom prst="rect">
              <a:avLst/>
            </a:prstGeom>
            <a:ln>
              <a:noFill/>
            </a:ln>
            <a:effectLst/>
          </p:spPr>
        </p:pic>
        <p:pic>
          <p:nvPicPr>
            <p:cNvPr id="75" name="Picture 74"/>
            <p:cNvPicPr>
              <a:picLocks/>
            </p:cNvPicPr>
            <p:nvPr/>
          </p:nvPicPr>
          <p:blipFill>
            <a:blip r:embed="rId4">
              <a:extLst/>
            </a:blip>
            <a:stretch>
              <a:fillRect/>
            </a:stretch>
          </p:blipFill>
          <p:spPr>
            <a:xfrm>
              <a:off x="0" y="0"/>
              <a:ext cx="3101969" cy="2412938"/>
            </a:xfrm>
            <a:prstGeom prst="rect">
              <a:avLst/>
            </a:prstGeom>
            <a:effectLst/>
          </p:spPr>
        </p:pic>
      </p:grpSp>
      <p:pic>
        <p:nvPicPr>
          <p:cNvPr id="53" name="Picture 52"/>
          <p:cNvPicPr>
            <a:picLocks noChangeAspect="1"/>
          </p:cNvPicPr>
          <p:nvPr/>
        </p:nvPicPr>
        <p:blipFill>
          <a:blip r:embed="rId5"/>
          <a:stretch>
            <a:fillRect/>
          </a:stretch>
        </p:blipFill>
        <p:spPr>
          <a:xfrm>
            <a:off x="8014691" y="20638"/>
            <a:ext cx="1129310" cy="921279"/>
          </a:xfrm>
          <a:prstGeom prst="rect">
            <a:avLst/>
          </a:prstGeom>
        </p:spPr>
      </p:pic>
      <p:sp>
        <p:nvSpPr>
          <p:cNvPr id="9" name="TextBox 8"/>
          <p:cNvSpPr txBox="1"/>
          <p:nvPr/>
        </p:nvSpPr>
        <p:spPr>
          <a:xfrm>
            <a:off x="2590800" y="5168900"/>
            <a:ext cx="582211" cy="369332"/>
          </a:xfrm>
          <a:prstGeom prst="rect">
            <a:avLst/>
          </a:prstGeom>
          <a:noFill/>
        </p:spPr>
        <p:txBody>
          <a:bodyPr wrap="none" rtlCol="0">
            <a:spAutoFit/>
          </a:bodyPr>
          <a:lstStyle/>
          <a:p>
            <a:r>
              <a:rPr lang="en-US" dirty="0" smtClean="0"/>
              <a:t>+2%</a:t>
            </a:r>
            <a:endParaRPr lang="en-US" dirty="0"/>
          </a:p>
        </p:txBody>
      </p:sp>
      <p:sp>
        <p:nvSpPr>
          <p:cNvPr id="54" name="TextBox 53"/>
          <p:cNvSpPr txBox="1"/>
          <p:nvPr/>
        </p:nvSpPr>
        <p:spPr>
          <a:xfrm>
            <a:off x="4160858" y="5168900"/>
            <a:ext cx="698629" cy="369332"/>
          </a:xfrm>
          <a:prstGeom prst="rect">
            <a:avLst/>
          </a:prstGeom>
          <a:noFill/>
        </p:spPr>
        <p:txBody>
          <a:bodyPr wrap="none" rtlCol="0">
            <a:spAutoFit/>
          </a:bodyPr>
          <a:lstStyle/>
          <a:p>
            <a:r>
              <a:rPr lang="en-US" dirty="0" smtClean="0"/>
              <a:t>+50%</a:t>
            </a:r>
            <a:endParaRPr lang="en-US" dirty="0"/>
          </a:p>
        </p:txBody>
      </p:sp>
    </p:spTree>
    <p:extLst>
      <p:ext uri="{BB962C8B-B14F-4D97-AF65-F5344CB8AC3E}">
        <p14:creationId xmlns:p14="http://schemas.microsoft.com/office/powerpoint/2010/main" val="153109243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41805"/>
            <a:ext cx="8043333" cy="773113"/>
          </a:xfrm>
        </p:spPr>
        <p:txBody>
          <a:bodyPr>
            <a:noAutofit/>
          </a:bodyPr>
          <a:lstStyle/>
          <a:p>
            <a:r>
              <a:rPr lang="en-US" sz="3600" dirty="0" smtClean="0"/>
              <a:t>Major Item Cost Estimate w/ Contingency</a:t>
            </a:r>
            <a:endParaRPr lang="en-US" sz="3600" dirty="0"/>
          </a:p>
        </p:txBody>
      </p:sp>
      <p:sp>
        <p:nvSpPr>
          <p:cNvPr id="3" name="Date Placeholder 2"/>
          <p:cNvSpPr>
            <a:spLocks noGrp="1"/>
          </p:cNvSpPr>
          <p:nvPr>
            <p:ph type="dt" sz="half" idx="10"/>
          </p:nvPr>
        </p:nvSpPr>
        <p:spPr/>
        <p:txBody>
          <a:bodyPr/>
          <a:lstStyle/>
          <a:p>
            <a:fld id="{97D24C41-7EA4-7845-A41E-4B131B967CB4}" type="datetime1">
              <a:rPr lang="en-US" smtClean="0"/>
              <a:t>8/30/16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9</a:t>
            </a:fld>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4066104188"/>
              </p:ext>
            </p:extLst>
          </p:nvPr>
        </p:nvGraphicFramePr>
        <p:xfrm>
          <a:off x="1068917" y="897913"/>
          <a:ext cx="8942917" cy="5638352"/>
        </p:xfrm>
        <a:graphic>
          <a:graphicData uri="http://schemas.openxmlformats.org/presentationml/2006/ole">
            <mc:AlternateContent xmlns:mc="http://schemas.openxmlformats.org/markup-compatibility/2006">
              <mc:Choice xmlns:v="urn:schemas-microsoft-com:vml" Requires="v">
                <p:oleObj spid="_x0000_s2404" name="Worksheet" r:id="rId3" imgW="13195300" imgH="8877300" progId="Excel.Sheet.12">
                  <p:embed/>
                </p:oleObj>
              </mc:Choice>
              <mc:Fallback>
                <p:oleObj name="Worksheet" r:id="rId3" imgW="13195300" imgH="8877300" progId="Excel.Sheet.12">
                  <p:embed/>
                  <p:pic>
                    <p:nvPicPr>
                      <p:cNvPr id="0" name=""/>
                      <p:cNvPicPr/>
                      <p:nvPr/>
                    </p:nvPicPr>
                    <p:blipFill>
                      <a:blip r:embed="rId4"/>
                      <a:stretch>
                        <a:fillRect/>
                      </a:stretch>
                    </p:blipFill>
                    <p:spPr>
                      <a:xfrm>
                        <a:off x="1068917" y="897913"/>
                        <a:ext cx="8942917" cy="5638352"/>
                      </a:xfrm>
                      <a:prstGeom prst="rect">
                        <a:avLst/>
                      </a:prstGeom>
                    </p:spPr>
                  </p:pic>
                </p:oleObj>
              </mc:Fallback>
            </mc:AlternateContent>
          </a:graphicData>
        </a:graphic>
      </p:graphicFrame>
      <p:pic>
        <p:nvPicPr>
          <p:cNvPr id="8" name="Picture 7"/>
          <p:cNvPicPr>
            <a:picLocks noChangeAspect="1"/>
          </p:cNvPicPr>
          <p:nvPr/>
        </p:nvPicPr>
        <p:blipFill>
          <a:blip r:embed="rId5"/>
          <a:stretch>
            <a:fillRect/>
          </a:stretch>
        </p:blipFill>
        <p:spPr>
          <a:xfrm>
            <a:off x="8014691" y="20638"/>
            <a:ext cx="1129310" cy="921279"/>
          </a:xfrm>
          <a:prstGeom prst="rect">
            <a:avLst/>
          </a:prstGeom>
        </p:spPr>
      </p:pic>
    </p:spTree>
    <p:extLst>
      <p:ext uri="{BB962C8B-B14F-4D97-AF65-F5344CB8AC3E}">
        <p14:creationId xmlns:p14="http://schemas.microsoft.com/office/powerpoint/2010/main" val="359312571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13953</TotalTime>
  <Words>4675</Words>
  <Application>Microsoft Macintosh PowerPoint</Application>
  <PresentationFormat>On-screen Show (4:3)</PresentationFormat>
  <Paragraphs>1237</Paragraphs>
  <Slides>79</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79</vt:i4>
      </vt:variant>
    </vt:vector>
  </HeadingPairs>
  <TitlesOfParts>
    <vt:vector size="81" baseType="lpstr">
      <vt:lpstr>Office Theme</vt:lpstr>
      <vt:lpstr>Worksheet</vt:lpstr>
      <vt:lpstr>MAPS Cost, Schedule and Resources Plan</vt:lpstr>
      <vt:lpstr>Outline</vt:lpstr>
      <vt:lpstr>sPHENIX MAPS Inner Tracker</vt:lpstr>
      <vt:lpstr>sPHENIX MAPS Inner Tracker</vt:lpstr>
      <vt:lpstr>Scope of the Project</vt:lpstr>
      <vt:lpstr>Assumptions</vt:lpstr>
      <vt:lpstr>MAPS Cost and Schedule Workshop 3/30-4/1, 2016, Santa Fe, NM</vt:lpstr>
      <vt:lpstr>Project Task and Time Line</vt:lpstr>
      <vt:lpstr>Major Item Cost Estimate w/ Contingency</vt:lpstr>
      <vt:lpstr>Cost Basis – Major Items</vt:lpstr>
      <vt:lpstr>Major Item R&amp;D Costs</vt:lpstr>
      <vt:lpstr>Overview of Schedules </vt:lpstr>
      <vt:lpstr>LANL R&amp;D Schedule</vt:lpstr>
      <vt:lpstr>Production</vt:lpstr>
      <vt:lpstr>Assembly and Installation </vt:lpstr>
      <vt:lpstr>Participating and Interested Institutions</vt:lpstr>
      <vt:lpstr>Organization Chart</vt:lpstr>
      <vt:lpstr>Risk Based Contingency</vt:lpstr>
      <vt:lpstr>Risk Management </vt:lpstr>
      <vt:lpstr>Open Issues</vt:lpstr>
      <vt:lpstr>Risk Registry </vt:lpstr>
      <vt:lpstr>Summary</vt:lpstr>
      <vt:lpstr>Backup Slides</vt:lpstr>
      <vt:lpstr>MAPS Service Lines </vt:lpstr>
      <vt:lpstr>Risk Factors </vt:lpstr>
      <vt:lpstr>PowerPoint Presentation</vt:lpstr>
      <vt:lpstr>3-Layer vs 2-Layer</vt:lpstr>
      <vt:lpstr>MAPS Electronics</vt:lpstr>
      <vt:lpstr>Collaboration &amp; Management</vt:lpstr>
      <vt:lpstr>LANL/sPHENIX – ALICE Collaboration </vt:lpstr>
      <vt:lpstr>TPC</vt:lpstr>
      <vt:lpstr>Breakout Session Discussion   Details of Cost &amp; Schedule </vt:lpstr>
      <vt:lpstr>sPHENIX DOE Critical Decision Process</vt:lpstr>
      <vt:lpstr>How to mate ALICE and sPHENIX schedules ? </vt:lpstr>
      <vt:lpstr>Cost Basis For Electronics</vt:lpstr>
      <vt:lpstr>PowerPoint Presentation</vt:lpstr>
      <vt:lpstr>Key Electronics Readout R&amp;D</vt:lpstr>
      <vt:lpstr>Electronics R&amp;D @LANL</vt:lpstr>
      <vt:lpstr>R&amp;D Deliverable: a Prototype Tracker</vt:lpstr>
      <vt:lpstr>Critical R&amp;D through LDRD</vt:lpstr>
      <vt:lpstr>Cost Breakdown - Readout </vt:lpstr>
      <vt:lpstr>ALICE Stave and Global Support Structure Cost and Schedule Basis</vt:lpstr>
      <vt:lpstr>PHENIX Beam Pipe</vt:lpstr>
      <vt:lpstr>Mechanical Integration</vt:lpstr>
      <vt:lpstr>Schedule of Mechanics</vt:lpstr>
      <vt:lpstr>LANL R&amp;D</vt:lpstr>
      <vt:lpstr>LANL R&amp;D (II)</vt:lpstr>
      <vt:lpstr>LANL Mechanics R&amp;D (I)</vt:lpstr>
      <vt:lpstr>LANL Mechanics R&amp;D (II)</vt:lpstr>
      <vt:lpstr>Cost Breakdown - Mechanics </vt:lpstr>
      <vt:lpstr>sPHENIX Production (II)</vt:lpstr>
      <vt:lpstr>Cost Breakdown - Assembly </vt:lpstr>
      <vt:lpstr>Cost Breakdown - Installation </vt:lpstr>
      <vt:lpstr>Backup slides</vt:lpstr>
      <vt:lpstr>Projected Future sPHENIX Schedule  </vt:lpstr>
      <vt:lpstr>Inputs from ALICE ITS Project 4/1/2016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ITS Inner Layers vs PXL/STAR HFT</vt:lpstr>
      <vt:lpstr>STAR/HFT PXL Cost and schedule</vt:lpstr>
      <vt:lpstr>PXL Cost and schedule</vt:lpstr>
      <vt:lpstr>PXL RDO lessons learned </vt:lpstr>
      <vt:lpstr>PowerPoint Presentation</vt:lpstr>
      <vt:lpstr>Organization Chart</vt:lpstr>
      <vt:lpstr>Forming the Collaboration</vt:lpstr>
      <vt:lpstr>Resources I</vt:lpstr>
      <vt:lpstr>Resources II</vt:lpstr>
      <vt:lpstr>Resources III</vt:lpstr>
      <vt:lpstr>Project Input to sPHENIX Descoping/Cost Reduction Exercise</vt:lpstr>
      <vt:lpstr>Status of sPHENIX Project Preparation</vt:lpstr>
      <vt:lpstr>sPHENIX Schedule Summary</vt:lpstr>
      <vt:lpstr>PowerPoint Presentation</vt:lpstr>
    </vt:vector>
  </TitlesOfParts>
  <Company>Los Alamos National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MAPS Cost and Schedule</dc:title>
  <dc:creator>Ming Liu (LANL)</dc:creator>
  <cp:lastModifiedBy>Ming Liu (LANL)</cp:lastModifiedBy>
  <cp:revision>663</cp:revision>
  <cp:lastPrinted>2016-08-24T16:07:27Z</cp:lastPrinted>
  <dcterms:created xsi:type="dcterms:W3CDTF">2016-08-17T20:11:11Z</dcterms:created>
  <dcterms:modified xsi:type="dcterms:W3CDTF">2016-08-30T20:16:13Z</dcterms:modified>
</cp:coreProperties>
</file>