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handoutMasterIdLst>
    <p:handoutMasterId r:id="rId66"/>
  </p:handoutMasterIdLst>
  <p:sldIdLst>
    <p:sldId id="256" r:id="rId2"/>
    <p:sldId id="300" r:id="rId3"/>
    <p:sldId id="327" r:id="rId4"/>
    <p:sldId id="301" r:id="rId5"/>
    <p:sldId id="265" r:id="rId6"/>
    <p:sldId id="302" r:id="rId7"/>
    <p:sldId id="306" r:id="rId8"/>
    <p:sldId id="323" r:id="rId9"/>
    <p:sldId id="309" r:id="rId10"/>
    <p:sldId id="341" r:id="rId11"/>
    <p:sldId id="351" r:id="rId12"/>
    <p:sldId id="342" r:id="rId13"/>
    <p:sldId id="329" r:id="rId14"/>
    <p:sldId id="330" r:id="rId15"/>
    <p:sldId id="331" r:id="rId16"/>
    <p:sldId id="328" r:id="rId17"/>
    <p:sldId id="310" r:id="rId18"/>
    <p:sldId id="324" r:id="rId19"/>
    <p:sldId id="311" r:id="rId20"/>
    <p:sldId id="325" r:id="rId21"/>
    <p:sldId id="314" r:id="rId22"/>
    <p:sldId id="313" r:id="rId23"/>
    <p:sldId id="315" r:id="rId24"/>
    <p:sldId id="322" r:id="rId25"/>
    <p:sldId id="316" r:id="rId26"/>
    <p:sldId id="281" r:id="rId27"/>
    <p:sldId id="303" r:id="rId28"/>
    <p:sldId id="350" r:id="rId29"/>
    <p:sldId id="308" r:id="rId30"/>
    <p:sldId id="348" r:id="rId31"/>
    <p:sldId id="349" r:id="rId32"/>
    <p:sldId id="326" r:id="rId33"/>
    <p:sldId id="332" r:id="rId34"/>
    <p:sldId id="333" r:id="rId35"/>
    <p:sldId id="334" r:id="rId36"/>
    <p:sldId id="335" r:id="rId37"/>
    <p:sldId id="336" r:id="rId38"/>
    <p:sldId id="337" r:id="rId39"/>
    <p:sldId id="338" r:id="rId40"/>
    <p:sldId id="320" r:id="rId41"/>
    <p:sldId id="317" r:id="rId42"/>
    <p:sldId id="319" r:id="rId43"/>
    <p:sldId id="318" r:id="rId44"/>
    <p:sldId id="262" r:id="rId45"/>
    <p:sldId id="339" r:id="rId46"/>
    <p:sldId id="340" r:id="rId47"/>
    <p:sldId id="343" r:id="rId48"/>
    <p:sldId id="344" r:id="rId49"/>
    <p:sldId id="345" r:id="rId50"/>
    <p:sldId id="346" r:id="rId51"/>
    <p:sldId id="356" r:id="rId52"/>
    <p:sldId id="352" r:id="rId53"/>
    <p:sldId id="353" r:id="rId54"/>
    <p:sldId id="354" r:id="rId55"/>
    <p:sldId id="355" r:id="rId56"/>
    <p:sldId id="347" r:id="rId57"/>
    <p:sldId id="305" r:id="rId58"/>
    <p:sldId id="264" r:id="rId59"/>
    <p:sldId id="267" r:id="rId60"/>
    <p:sldId id="271" r:id="rId61"/>
    <p:sldId id="272" r:id="rId62"/>
    <p:sldId id="273" r:id="rId63"/>
    <p:sldId id="304"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853" autoAdjust="0"/>
  </p:normalViewPr>
  <p:slideViewPr>
    <p:cSldViewPr snapToGrid="0" snapToObjects="1">
      <p:cViewPr>
        <p:scale>
          <a:sx n="200" d="100"/>
          <a:sy n="200" d="100"/>
        </p:scale>
        <p:origin x="-4736" y="-53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F8C6B-9E85-5947-AE93-31C342E71CB2}" type="datetimeFigureOut">
              <a:rPr lang="en-US" smtClean="0"/>
              <a:t>8/22/16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7F6A6-1B16-DB41-B99A-0020A1531D57}" type="slidenum">
              <a:rPr lang="en-US" smtClean="0"/>
              <a:t>‹#›</a:t>
            </a:fld>
            <a:endParaRPr lang="en-US"/>
          </a:p>
        </p:txBody>
      </p:sp>
    </p:spTree>
    <p:extLst>
      <p:ext uri="{BB962C8B-B14F-4D97-AF65-F5344CB8AC3E}">
        <p14:creationId xmlns:p14="http://schemas.microsoft.com/office/powerpoint/2010/main" val="163623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7728E-9FA3-D84C-A28B-54AF8C3C391D}" type="datetimeFigureOut">
              <a:rPr lang="en-US" smtClean="0"/>
              <a:t>8/21/16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CADBD-47AE-014C-88C6-D9919A5ABFAC}" type="slidenum">
              <a:rPr lang="en-US" smtClean="0"/>
              <a:t>‹#›</a:t>
            </a:fld>
            <a:endParaRPr lang="en-US"/>
          </a:p>
        </p:txBody>
      </p:sp>
    </p:spTree>
    <p:extLst>
      <p:ext uri="{BB962C8B-B14F-4D97-AF65-F5344CB8AC3E}">
        <p14:creationId xmlns:p14="http://schemas.microsoft.com/office/powerpoint/2010/main" val="34326760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F62744-1F52-364A-A3C7-AEAB8E41D14E}"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158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3E905-35A1-9C4E-A44D-9B6BE3682177}"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26248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7F2A3-77DF-2245-BBC8-53115D606AE2}"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40295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9698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lang="en-US" sz="1800" smtClean="0">
                <a:solidFill>
                  <a:srgbClr val="51504D"/>
                </a:solidFill>
              </a:rPr>
              <a:t>Click to edit Master title style</a:t>
            </a:r>
            <a:endParaRPr sz="1800">
              <a:solidFill>
                <a:srgbClr val="51504D"/>
              </a:solidFill>
            </a:endParaRPr>
          </a:p>
        </p:txBody>
      </p:sp>
      <p:sp>
        <p:nvSpPr>
          <p:cNvPr id="25" name="Shape 25"/>
          <p:cNvSpPr>
            <a:spLocks noGrp="1"/>
          </p:cNvSpPr>
          <p:nvPr>
            <p:ph type="body" idx="1"/>
          </p:nvPr>
        </p:nvSpPr>
        <p:spPr>
          <a:prstGeom prst="rect">
            <a:avLst/>
          </a:prstGeom>
        </p:spPr>
        <p:txBody>
          <a:bodyPr/>
          <a:lstStyle/>
          <a:p>
            <a:pPr lvl="0">
              <a:defRPr sz="1800">
                <a:solidFill>
                  <a:srgbClr val="000000"/>
                </a:solidFill>
              </a:defRPr>
            </a:pPr>
            <a:r>
              <a:rPr lang="en-US" sz="1800" smtClean="0">
                <a:solidFill>
                  <a:srgbClr val="51504D"/>
                </a:solidFill>
              </a:rPr>
              <a:t>Click to edit Master text styles</a:t>
            </a:r>
          </a:p>
          <a:p>
            <a:pPr lvl="1">
              <a:defRPr sz="1800">
                <a:solidFill>
                  <a:srgbClr val="000000"/>
                </a:solidFill>
              </a:defRPr>
            </a:pPr>
            <a:r>
              <a:rPr lang="en-US" sz="1800" smtClean="0">
                <a:solidFill>
                  <a:srgbClr val="51504D"/>
                </a:solidFill>
              </a:rPr>
              <a:t>Second level</a:t>
            </a:r>
          </a:p>
          <a:p>
            <a:pPr lvl="2">
              <a:defRPr sz="1800">
                <a:solidFill>
                  <a:srgbClr val="000000"/>
                </a:solidFill>
              </a:defRPr>
            </a:pPr>
            <a:r>
              <a:rPr lang="en-US" sz="1800" smtClean="0">
                <a:solidFill>
                  <a:srgbClr val="51504D"/>
                </a:solidFill>
              </a:rPr>
              <a:t>Third level</a:t>
            </a:r>
          </a:p>
          <a:p>
            <a:pPr lvl="3">
              <a:defRPr sz="1800">
                <a:solidFill>
                  <a:srgbClr val="000000"/>
                </a:solidFill>
              </a:defRPr>
            </a:pPr>
            <a:r>
              <a:rPr lang="en-US" sz="1800" smtClean="0">
                <a:solidFill>
                  <a:srgbClr val="51504D"/>
                </a:solidFill>
              </a:rPr>
              <a:t>Fourth level</a:t>
            </a:r>
          </a:p>
          <a:p>
            <a:pPr lvl="4">
              <a:defRPr sz="1800">
                <a:solidFill>
                  <a:srgbClr val="000000"/>
                </a:solidFill>
              </a:defRPr>
            </a:pPr>
            <a:r>
              <a:rPr lang="en-US" sz="1800" smtClean="0">
                <a:solidFill>
                  <a:srgbClr val="51504D"/>
                </a:solidFill>
              </a:rPr>
              <a:t>Fifth level</a:t>
            </a:r>
            <a:endParaRPr sz="1800">
              <a:solidFill>
                <a:srgbClr val="51504D"/>
              </a:solidFill>
            </a:endParaRP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590680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CA2C7A-1D60-6747-9CEC-029CF1CC53BA}"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4204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D7792B-EC22-1F43-A0D1-EB7E4E56070E}"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6865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3B174-6BE4-EA43-B55A-D7BA9C9E0DDE}" type="datetime1">
              <a:rPr lang="en-US" smtClean="0"/>
              <a:t>8/22/16</a:t>
            </a:fld>
            <a:endParaRPr lang="en-US"/>
          </a:p>
        </p:txBody>
      </p:sp>
      <p:sp>
        <p:nvSpPr>
          <p:cNvPr id="6" name="Footer Placeholder 5"/>
          <p:cNvSpPr>
            <a:spLocks noGrp="1"/>
          </p:cNvSpPr>
          <p:nvPr>
            <p:ph type="ftr" sz="quarter" idx="11"/>
          </p:nvPr>
        </p:nvSpPr>
        <p:spPr/>
        <p:txBody>
          <a:bodyPr/>
          <a:lstStyle/>
          <a:p>
            <a:r>
              <a:rPr lang="en-US" smtClean="0"/>
              <a:t>sPHENIX Tracking Review</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243629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D54894-B0BC-924C-A63F-F73166FD3CF4}" type="datetime1">
              <a:rPr lang="en-US" smtClean="0"/>
              <a:t>8/22/16</a:t>
            </a:fld>
            <a:endParaRPr lang="en-US"/>
          </a:p>
        </p:txBody>
      </p:sp>
      <p:sp>
        <p:nvSpPr>
          <p:cNvPr id="8" name="Footer Placeholder 7"/>
          <p:cNvSpPr>
            <a:spLocks noGrp="1"/>
          </p:cNvSpPr>
          <p:nvPr>
            <p:ph type="ftr" sz="quarter" idx="11"/>
          </p:nvPr>
        </p:nvSpPr>
        <p:spPr/>
        <p:txBody>
          <a:bodyPr/>
          <a:lstStyle/>
          <a:p>
            <a:r>
              <a:rPr lang="en-US" smtClean="0"/>
              <a:t>sPHENIX Tracking Review</a:t>
            </a:r>
            <a:endParaRPr lang="en-US"/>
          </a:p>
        </p:txBody>
      </p:sp>
      <p:sp>
        <p:nvSpPr>
          <p:cNvPr id="9" name="Slide Number Placeholder 8"/>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473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33FFB5-D0DD-3D44-B3D1-D301FC12D9FC}"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898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B441A-DFB6-FB41-A0B4-64F71E55F3F7}" type="datetime1">
              <a:rPr lang="en-US" smtClean="0"/>
              <a:t>8/22/16</a:t>
            </a:fld>
            <a:endParaRPr lang="en-US"/>
          </a:p>
        </p:txBody>
      </p:sp>
      <p:sp>
        <p:nvSpPr>
          <p:cNvPr id="3" name="Footer Placeholder 2"/>
          <p:cNvSpPr>
            <a:spLocks noGrp="1"/>
          </p:cNvSpPr>
          <p:nvPr>
            <p:ph type="ftr" sz="quarter" idx="11"/>
          </p:nvPr>
        </p:nvSpPr>
        <p:spPr/>
        <p:txBody>
          <a:bodyPr/>
          <a:lstStyle/>
          <a:p>
            <a:r>
              <a:rPr lang="en-US" smtClean="0"/>
              <a:t>sPHENIX Tracking Review</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824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23C3-041B-7247-812F-29EA0518A825}" type="datetime1">
              <a:rPr lang="en-US" smtClean="0"/>
              <a:t>8/22/16</a:t>
            </a:fld>
            <a:endParaRPr lang="en-US"/>
          </a:p>
        </p:txBody>
      </p:sp>
      <p:sp>
        <p:nvSpPr>
          <p:cNvPr id="6" name="Footer Placeholder 5"/>
          <p:cNvSpPr>
            <a:spLocks noGrp="1"/>
          </p:cNvSpPr>
          <p:nvPr>
            <p:ph type="ftr" sz="quarter" idx="11"/>
          </p:nvPr>
        </p:nvSpPr>
        <p:spPr/>
        <p:txBody>
          <a:bodyPr/>
          <a:lstStyle/>
          <a:p>
            <a:r>
              <a:rPr lang="en-US" smtClean="0"/>
              <a:t>sPHENIX Tracking Review</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4050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BBBD4-EDAC-8A4B-9D5E-5654AB3AFFC0}" type="datetime1">
              <a:rPr lang="en-US" smtClean="0"/>
              <a:t>8/22/16</a:t>
            </a:fld>
            <a:endParaRPr lang="en-US"/>
          </a:p>
        </p:txBody>
      </p:sp>
      <p:sp>
        <p:nvSpPr>
          <p:cNvPr id="6" name="Footer Placeholder 5"/>
          <p:cNvSpPr>
            <a:spLocks noGrp="1"/>
          </p:cNvSpPr>
          <p:nvPr>
            <p:ph type="ftr" sz="quarter" idx="11"/>
          </p:nvPr>
        </p:nvSpPr>
        <p:spPr/>
        <p:txBody>
          <a:bodyPr/>
          <a:lstStyle/>
          <a:p>
            <a:r>
              <a:rPr lang="en-US" smtClean="0"/>
              <a:t>sPHENIX Tracking Review</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52156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AC737-D3F0-9743-B884-BAEBD248819E}" type="datetime1">
              <a:rPr lang="en-US" smtClean="0"/>
              <a:t>8/22/16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sPHENIX Tracking Review</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8B04E-460B-B340-979B-8B60A2BEF480}" type="slidenum">
              <a:rPr lang="en-US" smtClean="0"/>
              <a:t>‹#›</a:t>
            </a:fld>
            <a:endParaRPr lang="en-US"/>
          </a:p>
        </p:txBody>
      </p:sp>
    </p:spTree>
    <p:extLst>
      <p:ext uri="{BB962C8B-B14F-4D97-AF65-F5344CB8AC3E}">
        <p14:creationId xmlns:p14="http://schemas.microsoft.com/office/powerpoint/2010/main" val="55441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luciano.musa@cern.ch" TargetMode="External"/><Relationship Id="rId3" Type="http://schemas.openxmlformats.org/officeDocument/2006/relationships/hyperlink" Target="mailto:ming@bnl.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bnl.gov/conferenceDisplay.py?confId=1741"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MAPS Cost and Schedule Document </a:t>
            </a:r>
            <a:endParaRPr lang="en-US" dirty="0"/>
          </a:p>
        </p:txBody>
      </p:sp>
      <p:sp>
        <p:nvSpPr>
          <p:cNvPr id="3" name="Subtitle 2"/>
          <p:cNvSpPr>
            <a:spLocks noGrp="1"/>
          </p:cNvSpPr>
          <p:nvPr>
            <p:ph type="subTitle" idx="1"/>
          </p:nvPr>
        </p:nvSpPr>
        <p:spPr/>
        <p:txBody>
          <a:bodyPr/>
          <a:lstStyle/>
          <a:p>
            <a:r>
              <a:rPr lang="en-US" dirty="0" smtClean="0"/>
              <a:t>Ming Liu</a:t>
            </a:r>
          </a:p>
          <a:p>
            <a:r>
              <a:rPr lang="en-US" dirty="0" smtClean="0"/>
              <a:t>LANL</a:t>
            </a:r>
            <a:endParaRPr lang="en-US" dirty="0"/>
          </a:p>
        </p:txBody>
      </p:sp>
    </p:spTree>
    <p:extLst>
      <p:ext uri="{BB962C8B-B14F-4D97-AF65-F5344CB8AC3E}">
        <p14:creationId xmlns:p14="http://schemas.microsoft.com/office/powerpoint/2010/main" val="259984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8229600" cy="1143000"/>
          </a:xfrm>
        </p:spPr>
        <p:txBody>
          <a:bodyPr>
            <a:normAutofit/>
          </a:bodyPr>
          <a:lstStyle/>
          <a:p>
            <a:r>
              <a:rPr lang="en-US" sz="3600" dirty="0" smtClean="0"/>
              <a:t>Cost Basis For Electronics</a:t>
            </a:r>
            <a:endParaRPr lang="en-US" sz="3600" dirty="0"/>
          </a:p>
        </p:txBody>
      </p:sp>
      <p:pic>
        <p:nvPicPr>
          <p:cNvPr id="7" name="Content Placeholder 6"/>
          <p:cNvPicPr>
            <a:picLocks noGrp="1" noChangeAspect="1"/>
          </p:cNvPicPr>
          <p:nvPr>
            <p:ph idx="1"/>
          </p:nvPr>
        </p:nvPicPr>
        <p:blipFill>
          <a:blip r:embed="rId2"/>
          <a:srcRect t="6977" b="6977"/>
          <a:stretch>
            <a:fillRect/>
          </a:stretch>
        </p:blipFill>
        <p:spPr/>
      </p:pic>
      <p:sp>
        <p:nvSpPr>
          <p:cNvPr id="4" name="Date Placeholder 3"/>
          <p:cNvSpPr>
            <a:spLocks noGrp="1"/>
          </p:cNvSpPr>
          <p:nvPr>
            <p:ph type="dt" sz="half" idx="10"/>
          </p:nvPr>
        </p:nvSpPr>
        <p:spPr/>
        <p:txBody>
          <a:bodyPr/>
          <a:lstStyle/>
          <a:p>
            <a:fld id="{C097EF72-A58C-3749-B7BD-8D69C0A37E18}"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10</a:t>
            </a:fld>
            <a:endParaRPr lang="en-US"/>
          </a:p>
        </p:txBody>
      </p:sp>
      <p:sp>
        <p:nvSpPr>
          <p:cNvPr id="8" name="TextBox 7"/>
          <p:cNvSpPr txBox="1"/>
          <p:nvPr/>
        </p:nvSpPr>
        <p:spPr>
          <a:xfrm>
            <a:off x="6799588" y="4270256"/>
            <a:ext cx="1182362" cy="646331"/>
          </a:xfrm>
          <a:prstGeom prst="rect">
            <a:avLst/>
          </a:prstGeom>
          <a:noFill/>
          <a:ln>
            <a:solidFill>
              <a:srgbClr val="FF0000"/>
            </a:solidFill>
          </a:ln>
        </p:spPr>
        <p:txBody>
          <a:bodyPr wrap="square" rtlCol="0">
            <a:spAutoFit/>
          </a:bodyPr>
          <a:lstStyle/>
          <a:p>
            <a:r>
              <a:rPr lang="en-US" dirty="0" smtClean="0">
                <a:solidFill>
                  <a:srgbClr val="FF0000"/>
                </a:solidFill>
              </a:rPr>
              <a:t>48(+40%)</a:t>
            </a:r>
          </a:p>
          <a:p>
            <a:r>
              <a:rPr lang="en-US" dirty="0" err="1" smtClean="0">
                <a:solidFill>
                  <a:srgbClr val="FF0000"/>
                </a:solidFill>
              </a:rPr>
              <a:t>sPHENIX</a:t>
            </a:r>
            <a:endParaRPr lang="en-US" dirty="0">
              <a:solidFill>
                <a:srgbClr val="FF0000"/>
              </a:solidFill>
            </a:endParaRPr>
          </a:p>
        </p:txBody>
      </p:sp>
      <p:cxnSp>
        <p:nvCxnSpPr>
          <p:cNvPr id="10" name="Straight Connector 9"/>
          <p:cNvCxnSpPr/>
          <p:nvPr/>
        </p:nvCxnSpPr>
        <p:spPr>
          <a:xfrm flipV="1">
            <a:off x="6423414" y="4257556"/>
            <a:ext cx="129786"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364019" y="1048306"/>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spTree>
    <p:extLst>
      <p:ext uri="{BB962C8B-B14F-4D97-AF65-F5344CB8AC3E}">
        <p14:creationId xmlns:p14="http://schemas.microsoft.com/office/powerpoint/2010/main" val="125739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D25B9C-DB13-46F4-A97F-E16BC22F669A}" type="slidenum">
              <a:rPr lang="en-US" smtClean="0"/>
              <a:t>11</a:t>
            </a:fld>
            <a:endParaRPr lang="en-US"/>
          </a:p>
        </p:txBody>
      </p:sp>
      <p:pic>
        <p:nvPicPr>
          <p:cNvPr id="6" name="Picture 5"/>
          <p:cNvPicPr>
            <a:picLocks noChangeAspect="1"/>
          </p:cNvPicPr>
          <p:nvPr/>
        </p:nvPicPr>
        <p:blipFill>
          <a:blip r:embed="rId2"/>
          <a:stretch>
            <a:fillRect/>
          </a:stretch>
        </p:blipFill>
        <p:spPr>
          <a:xfrm>
            <a:off x="729125" y="770522"/>
            <a:ext cx="7685750" cy="3288274"/>
          </a:xfrm>
          <a:prstGeom prst="rect">
            <a:avLst/>
          </a:prstGeom>
        </p:spPr>
      </p:pic>
      <p:pic>
        <p:nvPicPr>
          <p:cNvPr id="7" name="Picture 4" descr="C:\alcadpict\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08092">
            <a:off x="279555" y="4322323"/>
            <a:ext cx="2394781" cy="150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2816" y="4984665"/>
            <a:ext cx="2049535" cy="461665"/>
          </a:xfrm>
          <a:prstGeom prst="rect">
            <a:avLst/>
          </a:prstGeom>
          <a:noFill/>
        </p:spPr>
        <p:txBody>
          <a:bodyPr wrap="none" rtlCol="0">
            <a:spAutoFit/>
          </a:bodyPr>
          <a:lstStyle/>
          <a:p>
            <a:r>
              <a:rPr lang="en-US" sz="2400" dirty="0" smtClean="0"/>
              <a:t>48 RDO boards</a:t>
            </a:r>
            <a:endParaRPr lang="en-US" sz="2400" dirty="0"/>
          </a:p>
        </p:txBody>
      </p:sp>
      <p:sp>
        <p:nvSpPr>
          <p:cNvPr id="11" name="TextBox 10"/>
          <p:cNvSpPr txBox="1"/>
          <p:nvPr/>
        </p:nvSpPr>
        <p:spPr>
          <a:xfrm>
            <a:off x="1212262" y="9043"/>
            <a:ext cx="7202613" cy="584776"/>
          </a:xfrm>
          <a:prstGeom prst="rect">
            <a:avLst/>
          </a:prstGeom>
          <a:noFill/>
        </p:spPr>
        <p:txBody>
          <a:bodyPr wrap="none" rtlCol="0">
            <a:spAutoFit/>
          </a:bodyPr>
          <a:lstStyle/>
          <a:p>
            <a:r>
              <a:rPr lang="en-US" sz="3200" dirty="0" smtClean="0">
                <a:solidFill>
                  <a:srgbClr val="FF0000"/>
                </a:solidFill>
              </a:rPr>
              <a:t>Readout Units </a:t>
            </a:r>
            <a:r>
              <a:rPr lang="en-US" sz="3200" dirty="0" smtClean="0">
                <a:solidFill>
                  <a:srgbClr val="FF0000"/>
                </a:solidFill>
              </a:rPr>
              <a:t>Required for ITS &amp; </a:t>
            </a:r>
            <a:r>
              <a:rPr lang="en-US" sz="3200" dirty="0" err="1" smtClean="0">
                <a:solidFill>
                  <a:srgbClr val="FF0000"/>
                </a:solidFill>
              </a:rPr>
              <a:t>sPHENIX</a:t>
            </a:r>
            <a:endParaRPr lang="en-US" sz="3200" dirty="0">
              <a:solidFill>
                <a:srgbClr val="FF0000"/>
              </a:solidFill>
            </a:endParaRPr>
          </a:p>
        </p:txBody>
      </p:sp>
      <p:sp>
        <p:nvSpPr>
          <p:cNvPr id="12" name="TextBox 11"/>
          <p:cNvSpPr txBox="1"/>
          <p:nvPr/>
        </p:nvSpPr>
        <p:spPr>
          <a:xfrm>
            <a:off x="367198" y="5446330"/>
            <a:ext cx="1591846" cy="369332"/>
          </a:xfrm>
          <a:prstGeom prst="rect">
            <a:avLst/>
          </a:prstGeom>
          <a:noFill/>
        </p:spPr>
        <p:txBody>
          <a:bodyPr wrap="none" rtlCol="0">
            <a:spAutoFit/>
          </a:bodyPr>
          <a:lstStyle/>
          <a:p>
            <a:r>
              <a:rPr lang="en-US" dirty="0" smtClean="0"/>
              <a:t>48 inner staves</a:t>
            </a:r>
            <a:endParaRPr lang="en-US" dirty="0"/>
          </a:p>
        </p:txBody>
      </p:sp>
      <p:sp>
        <p:nvSpPr>
          <p:cNvPr id="2" name="Rounded Rectangle 1"/>
          <p:cNvSpPr/>
          <p:nvPr/>
        </p:nvSpPr>
        <p:spPr>
          <a:xfrm>
            <a:off x="729125" y="1851749"/>
            <a:ext cx="7685750" cy="80717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0200" y="4842333"/>
            <a:ext cx="3103096" cy="1200329"/>
          </a:xfrm>
          <a:prstGeom prst="rect">
            <a:avLst/>
          </a:prstGeom>
          <a:noFill/>
        </p:spPr>
        <p:txBody>
          <a:bodyPr wrap="none" rtlCol="0">
            <a:spAutoFit/>
          </a:bodyPr>
          <a:lstStyle/>
          <a:p>
            <a:r>
              <a:rPr lang="en-US" dirty="0" smtClean="0"/>
              <a:t>ITS IB:   </a:t>
            </a:r>
          </a:p>
          <a:p>
            <a:r>
              <a:rPr lang="en-US" dirty="0" smtClean="0"/>
              <a:t>Produce 120 staves in one year</a:t>
            </a:r>
          </a:p>
          <a:p>
            <a:endParaRPr lang="en-US" dirty="0"/>
          </a:p>
          <a:p>
            <a:r>
              <a:rPr lang="en-US" dirty="0" smtClean="0"/>
              <a:t>120% contingency </a:t>
            </a:r>
            <a:endParaRPr lang="en-US" dirty="0"/>
          </a:p>
        </p:txBody>
      </p:sp>
      <p:sp>
        <p:nvSpPr>
          <p:cNvPr id="14" name="Date Placeholder 13"/>
          <p:cNvSpPr>
            <a:spLocks noGrp="1"/>
          </p:cNvSpPr>
          <p:nvPr>
            <p:ph type="dt" sz="half" idx="10"/>
          </p:nvPr>
        </p:nvSpPr>
        <p:spPr/>
        <p:txBody>
          <a:bodyPr/>
          <a:lstStyle/>
          <a:p>
            <a:fld id="{99F2BF6E-EE39-5C44-A700-9CA810E1070F}" type="datetime1">
              <a:rPr lang="en-US" smtClean="0"/>
              <a:t>8/22/16</a:t>
            </a:fld>
            <a:endParaRPr lang="en-US"/>
          </a:p>
        </p:txBody>
      </p:sp>
      <p:sp>
        <p:nvSpPr>
          <p:cNvPr id="15" name="Footer Placeholder 14"/>
          <p:cNvSpPr>
            <a:spLocks noGrp="1"/>
          </p:cNvSpPr>
          <p:nvPr>
            <p:ph type="ftr" sz="quarter" idx="11"/>
          </p:nvPr>
        </p:nvSpPr>
        <p:spPr/>
        <p:txBody>
          <a:bodyPr/>
          <a:lstStyle/>
          <a:p>
            <a:r>
              <a:rPr lang="en-US" smtClean="0"/>
              <a:t>sPHENIX Tracking Review</a:t>
            </a:r>
            <a:endParaRPr lang="en-US"/>
          </a:p>
        </p:txBody>
      </p:sp>
      <p:sp>
        <p:nvSpPr>
          <p:cNvPr id="16" name="TextBox 15"/>
          <p:cNvSpPr txBox="1"/>
          <p:nvPr/>
        </p:nvSpPr>
        <p:spPr>
          <a:xfrm>
            <a:off x="2590800" y="5907568"/>
            <a:ext cx="2345113" cy="369332"/>
          </a:xfrm>
          <a:prstGeom prst="rect">
            <a:avLst/>
          </a:prstGeom>
          <a:noFill/>
          <a:ln>
            <a:solidFill>
              <a:srgbClr val="FF0000"/>
            </a:solidFill>
          </a:ln>
        </p:spPr>
        <p:txBody>
          <a:bodyPr wrap="none" rtlCol="0">
            <a:spAutoFit/>
          </a:bodyPr>
          <a:lstStyle/>
          <a:p>
            <a:r>
              <a:rPr lang="en-US" dirty="0" err="1" smtClean="0">
                <a:solidFill>
                  <a:srgbClr val="FF0000"/>
                </a:solidFill>
              </a:rPr>
              <a:t>sPHENIX</a:t>
            </a:r>
            <a:r>
              <a:rPr lang="en-US" dirty="0" smtClean="0">
                <a:solidFill>
                  <a:srgbClr val="FF0000"/>
                </a:solidFill>
              </a:rPr>
              <a:t>: 48 +40% = 68</a:t>
            </a:r>
            <a:endParaRPr lang="en-US" dirty="0">
              <a:solidFill>
                <a:srgbClr val="FF0000"/>
              </a:solidFill>
            </a:endParaRPr>
          </a:p>
        </p:txBody>
      </p:sp>
    </p:spTree>
    <p:extLst>
      <p:ext uri="{BB962C8B-B14F-4D97-AF65-F5344CB8AC3E}">
        <p14:creationId xmlns:p14="http://schemas.microsoft.com/office/powerpoint/2010/main" val="2308506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78800" cy="1143000"/>
          </a:xfrm>
        </p:spPr>
        <p:txBody>
          <a:bodyPr>
            <a:normAutofit/>
          </a:bodyPr>
          <a:lstStyle/>
          <a:p>
            <a:r>
              <a:rPr lang="en-US" sz="3200" dirty="0" smtClean="0"/>
              <a:t>ALICE Stave and Global Support Structure</a:t>
            </a:r>
            <a:br>
              <a:rPr lang="en-US" sz="3200" dirty="0" smtClean="0"/>
            </a:br>
            <a:r>
              <a:rPr lang="en-US" sz="3200" dirty="0" smtClean="0"/>
              <a:t>Cost Basis</a:t>
            </a:r>
            <a:endParaRPr lang="en-US" sz="3200" dirty="0"/>
          </a:p>
        </p:txBody>
      </p:sp>
      <p:sp>
        <p:nvSpPr>
          <p:cNvPr id="4" name="Date Placeholder 3"/>
          <p:cNvSpPr>
            <a:spLocks noGrp="1"/>
          </p:cNvSpPr>
          <p:nvPr>
            <p:ph type="dt" sz="half" idx="10"/>
          </p:nvPr>
        </p:nvSpPr>
        <p:spPr/>
        <p:txBody>
          <a:bodyPr/>
          <a:lstStyle/>
          <a:p>
            <a:fld id="{B8967BE1-8324-8945-B982-201643E9A313}"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12</a:t>
            </a:fld>
            <a:endParaRPr lang="en-US"/>
          </a:p>
        </p:txBody>
      </p:sp>
      <p:pic>
        <p:nvPicPr>
          <p:cNvPr id="29" name="Content Placeholder 28" descr="alice_its_td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1782" t="1257" r="5796" b="1257"/>
          <a:stretch/>
        </p:blipFill>
        <p:spPr>
          <a:xfrm>
            <a:off x="927100" y="2516328"/>
            <a:ext cx="2880360" cy="2537755"/>
          </a:xfrm>
        </p:spPr>
      </p:pic>
      <p:sp>
        <p:nvSpPr>
          <p:cNvPr id="30" name="Rectangle 29"/>
          <p:cNvSpPr/>
          <p:nvPr/>
        </p:nvSpPr>
        <p:spPr>
          <a:xfrm>
            <a:off x="615621" y="5637121"/>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pic>
        <p:nvPicPr>
          <p:cNvPr id="32" name="Picture 31"/>
          <p:cNvPicPr>
            <a:picLocks noChangeAspect="1"/>
          </p:cNvPicPr>
          <p:nvPr/>
        </p:nvPicPr>
        <p:blipFill>
          <a:blip r:embed="rId3"/>
          <a:stretch>
            <a:fillRect/>
          </a:stretch>
        </p:blipFill>
        <p:spPr>
          <a:xfrm>
            <a:off x="4000500" y="1945626"/>
            <a:ext cx="5105400" cy="3708400"/>
          </a:xfrm>
          <a:prstGeom prst="rect">
            <a:avLst/>
          </a:prstGeom>
        </p:spPr>
      </p:pic>
      <p:sp>
        <p:nvSpPr>
          <p:cNvPr id="33" name="TextBox 32"/>
          <p:cNvSpPr txBox="1"/>
          <p:nvPr/>
        </p:nvSpPr>
        <p:spPr>
          <a:xfrm>
            <a:off x="1700946" y="5193822"/>
            <a:ext cx="2426682" cy="369332"/>
          </a:xfrm>
          <a:prstGeom prst="rect">
            <a:avLst/>
          </a:prstGeom>
          <a:noFill/>
        </p:spPr>
        <p:txBody>
          <a:bodyPr wrap="square" rtlCol="0">
            <a:spAutoFit/>
          </a:bodyPr>
          <a:lstStyle/>
          <a:p>
            <a:r>
              <a:rPr lang="en-US" dirty="0" smtClean="0"/>
              <a:t>ALICE Stave</a:t>
            </a:r>
            <a:endParaRPr lang="en-US" dirty="0"/>
          </a:p>
        </p:txBody>
      </p:sp>
      <p:grpSp>
        <p:nvGrpSpPr>
          <p:cNvPr id="10" name="Group 9"/>
          <p:cNvGrpSpPr/>
          <p:nvPr/>
        </p:nvGrpSpPr>
        <p:grpSpPr>
          <a:xfrm>
            <a:off x="457200" y="1054122"/>
            <a:ext cx="2326482" cy="1384277"/>
            <a:chOff x="4343400" y="990600"/>
            <a:chExt cx="3818732" cy="2590800"/>
          </a:xfrm>
        </p:grpSpPr>
        <p:pic>
          <p:nvPicPr>
            <p:cNvPr id="11" name="Picture 10"/>
            <p:cNvPicPr>
              <a:picLocks noChangeAspect="1"/>
            </p:cNvPicPr>
            <p:nvPr/>
          </p:nvPicPr>
          <p:blipFill>
            <a:blip r:embed="rId4"/>
            <a:stretch>
              <a:fillRect/>
            </a:stretch>
          </p:blipFill>
          <p:spPr>
            <a:xfrm>
              <a:off x="4343400" y="990600"/>
              <a:ext cx="3818732" cy="2590800"/>
            </a:xfrm>
            <a:prstGeom prst="rect">
              <a:avLst/>
            </a:prstGeom>
            <a:ln w="19050">
              <a:solidFill>
                <a:schemeClr val="accent1">
                  <a:shade val="50000"/>
                </a:schemeClr>
              </a:solidFill>
            </a:ln>
          </p:spPr>
        </p:pic>
        <p:sp>
          <p:nvSpPr>
            <p:cNvPr id="12" name="Rectangle 11"/>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37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676"/>
          </a:xfrm>
          <a:prstGeom prst="rect">
            <a:avLst/>
          </a:prstGeom>
        </p:spPr>
      </p:pic>
      <p:sp>
        <p:nvSpPr>
          <p:cNvPr id="3" name="Date Placeholder 2"/>
          <p:cNvSpPr>
            <a:spLocks noGrp="1"/>
          </p:cNvSpPr>
          <p:nvPr>
            <p:ph type="dt" sz="half" idx="10"/>
          </p:nvPr>
        </p:nvSpPr>
        <p:spPr/>
        <p:txBody>
          <a:bodyPr/>
          <a:lstStyle/>
          <a:p>
            <a:fld id="{E7884F42-C257-7D4A-B119-89DEE56B3D98}"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13</a:t>
            </a:fld>
            <a:endParaRPr lang="en-US"/>
          </a:p>
        </p:txBody>
      </p:sp>
      <p:sp>
        <p:nvSpPr>
          <p:cNvPr id="7" name="Rectangle 6"/>
          <p:cNvSpPr/>
          <p:nvPr/>
        </p:nvSpPr>
        <p:spPr>
          <a:xfrm>
            <a:off x="457200" y="1111250"/>
            <a:ext cx="7258050" cy="31051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15250" y="1339850"/>
            <a:ext cx="1472979" cy="3785652"/>
          </a:xfrm>
          <a:prstGeom prst="rect">
            <a:avLst/>
          </a:prstGeom>
          <a:noFill/>
        </p:spPr>
        <p:txBody>
          <a:bodyPr wrap="none" rtlCol="0">
            <a:spAutoFit/>
          </a:bodyPr>
          <a:lstStyle/>
          <a:p>
            <a:r>
              <a:rPr lang="en-US" sz="1600" dirty="0" smtClean="0"/>
              <a:t>Chips:</a:t>
            </a:r>
          </a:p>
          <a:p>
            <a:r>
              <a:rPr lang="en-US" sz="1600" dirty="0" smtClean="0"/>
              <a:t>1k/50k = 2%</a:t>
            </a:r>
          </a:p>
          <a:p>
            <a:r>
              <a:rPr lang="en-US" sz="1600" dirty="0" smtClean="0"/>
              <a:t> - $100K</a:t>
            </a:r>
          </a:p>
          <a:p>
            <a:endParaRPr lang="en-US" sz="1600" dirty="0" smtClean="0"/>
          </a:p>
          <a:p>
            <a:r>
              <a:rPr lang="en-US" sz="1600" dirty="0" smtClean="0"/>
              <a:t>Staves:</a:t>
            </a:r>
          </a:p>
          <a:p>
            <a:r>
              <a:rPr lang="en-US" sz="1600" dirty="0" smtClean="0"/>
              <a:t>68/120 = 60%</a:t>
            </a:r>
          </a:p>
          <a:p>
            <a:r>
              <a:rPr lang="en-US" sz="1600" dirty="0"/>
              <a:t> </a:t>
            </a:r>
            <a:r>
              <a:rPr lang="en-US" sz="1600" dirty="0" smtClean="0"/>
              <a:t>-$340K</a:t>
            </a:r>
          </a:p>
          <a:p>
            <a:endParaRPr lang="en-US" sz="1600" dirty="0" smtClean="0"/>
          </a:p>
          <a:p>
            <a:r>
              <a:rPr lang="en-US" sz="1600" dirty="0" smtClean="0"/>
              <a:t>Share R&amp;D cost</a:t>
            </a:r>
          </a:p>
          <a:p>
            <a:r>
              <a:rPr lang="en-US" sz="1600" dirty="0" smtClean="0"/>
              <a:t>  -$500K</a:t>
            </a:r>
          </a:p>
          <a:p>
            <a:endParaRPr lang="en-US" sz="1600" dirty="0" smtClean="0"/>
          </a:p>
          <a:p>
            <a:r>
              <a:rPr lang="en-US" sz="1600" dirty="0" smtClean="0"/>
              <a:t>“Buy staves” </a:t>
            </a:r>
          </a:p>
          <a:p>
            <a:r>
              <a:rPr lang="en-US" sz="1600" dirty="0" smtClean="0"/>
              <a:t>and </a:t>
            </a:r>
            <a:r>
              <a:rPr lang="en-US" sz="1600" dirty="0" err="1" smtClean="0"/>
              <a:t>MoU</a:t>
            </a:r>
            <a:endParaRPr lang="en-US" sz="1600" dirty="0" smtClean="0"/>
          </a:p>
          <a:p>
            <a:endParaRPr lang="en-US" sz="1600" dirty="0"/>
          </a:p>
          <a:p>
            <a:r>
              <a:rPr lang="en-US" sz="1600" dirty="0" smtClean="0">
                <a:solidFill>
                  <a:srgbClr val="FF0000"/>
                </a:solidFill>
              </a:rPr>
              <a:t>Total ~$1M</a:t>
            </a:r>
            <a:endParaRPr lang="en-US" sz="1600" dirty="0">
              <a:solidFill>
                <a:srgbClr val="FF0000"/>
              </a:solidFill>
            </a:endParaRPr>
          </a:p>
        </p:txBody>
      </p:sp>
    </p:spTree>
    <p:extLst>
      <p:ext uri="{BB962C8B-B14F-4D97-AF65-F5344CB8AC3E}">
        <p14:creationId xmlns:p14="http://schemas.microsoft.com/office/powerpoint/2010/main" val="290685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3525"/>
          </a:xfrm>
          <a:prstGeom prst="rect">
            <a:avLst/>
          </a:prstGeom>
        </p:spPr>
      </p:pic>
      <p:sp>
        <p:nvSpPr>
          <p:cNvPr id="3" name="Date Placeholder 2"/>
          <p:cNvSpPr>
            <a:spLocks noGrp="1"/>
          </p:cNvSpPr>
          <p:nvPr>
            <p:ph type="dt" sz="half" idx="10"/>
          </p:nvPr>
        </p:nvSpPr>
        <p:spPr/>
        <p:txBody>
          <a:bodyPr/>
          <a:lstStyle/>
          <a:p>
            <a:fld id="{73823E38-401E-2742-AEB0-CD1055FE45BB}"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14</a:t>
            </a:fld>
            <a:endParaRPr lang="en-US"/>
          </a:p>
        </p:txBody>
      </p:sp>
      <p:sp>
        <p:nvSpPr>
          <p:cNvPr id="6" name="Rectangle 5"/>
          <p:cNvSpPr/>
          <p:nvPr/>
        </p:nvSpPr>
        <p:spPr>
          <a:xfrm>
            <a:off x="457200" y="1111250"/>
            <a:ext cx="7258050" cy="23939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5829300"/>
            <a:ext cx="7258050" cy="89217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2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2449"/>
          </a:xfrm>
          <a:prstGeom prst="rect">
            <a:avLst/>
          </a:prstGeom>
        </p:spPr>
      </p:pic>
      <p:sp>
        <p:nvSpPr>
          <p:cNvPr id="3" name="Date Placeholder 2"/>
          <p:cNvSpPr>
            <a:spLocks noGrp="1"/>
          </p:cNvSpPr>
          <p:nvPr>
            <p:ph type="dt" sz="half" idx="10"/>
          </p:nvPr>
        </p:nvSpPr>
        <p:spPr/>
        <p:txBody>
          <a:bodyPr/>
          <a:lstStyle/>
          <a:p>
            <a:fld id="{0E93FD22-6108-6C41-9AD1-19A9E0E94A00}"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15</a:t>
            </a:fld>
            <a:endParaRPr lang="en-US"/>
          </a:p>
        </p:txBody>
      </p:sp>
      <p:sp>
        <p:nvSpPr>
          <p:cNvPr id="6" name="Rectangle 5"/>
          <p:cNvSpPr/>
          <p:nvPr/>
        </p:nvSpPr>
        <p:spPr>
          <a:xfrm>
            <a:off x="457200" y="1111250"/>
            <a:ext cx="7258050" cy="42354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354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4683"/>
          </a:xfrm>
          <a:prstGeom prst="rect">
            <a:avLst/>
          </a:prstGeom>
        </p:spPr>
      </p:pic>
      <p:sp>
        <p:nvSpPr>
          <p:cNvPr id="3" name="Date Placeholder 2"/>
          <p:cNvSpPr>
            <a:spLocks noGrp="1"/>
          </p:cNvSpPr>
          <p:nvPr>
            <p:ph type="dt" sz="half" idx="10"/>
          </p:nvPr>
        </p:nvSpPr>
        <p:spPr/>
        <p:txBody>
          <a:bodyPr/>
          <a:lstStyle/>
          <a:p>
            <a:fld id="{0C863E9E-36B6-FD4C-B220-BAB5C69CBB4C}"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16</a:t>
            </a:fld>
            <a:endParaRPr lang="en-US"/>
          </a:p>
        </p:txBody>
      </p:sp>
      <p:sp>
        <p:nvSpPr>
          <p:cNvPr id="12" name="Rectangle 11"/>
          <p:cNvSpPr/>
          <p:nvPr/>
        </p:nvSpPr>
        <p:spPr>
          <a:xfrm>
            <a:off x="215900" y="1009650"/>
            <a:ext cx="8064500" cy="31940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930900" y="3629024"/>
            <a:ext cx="1352550"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sp>
        <p:nvSpPr>
          <p:cNvPr id="14" name="Right Arrow 13"/>
          <p:cNvSpPr/>
          <p:nvPr/>
        </p:nvSpPr>
        <p:spPr>
          <a:xfrm>
            <a:off x="5254625" y="1870074"/>
            <a:ext cx="1133475"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spTree>
    <p:extLst>
      <p:ext uri="{BB962C8B-B14F-4D97-AF65-F5344CB8AC3E}">
        <p14:creationId xmlns:p14="http://schemas.microsoft.com/office/powerpoint/2010/main" val="160904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4653"/>
          </a:xfrm>
        </p:spPr>
        <p:txBody>
          <a:bodyPr/>
          <a:lstStyle/>
          <a:p>
            <a:r>
              <a:rPr lang="en-US" dirty="0" smtClean="0"/>
              <a:t>Electronics R&amp;</a:t>
            </a:r>
            <a:r>
              <a:rPr lang="en-US" dirty="0" smtClean="0"/>
              <a:t>D (I)</a:t>
            </a:r>
            <a:endParaRPr lang="en-US" dirty="0"/>
          </a:p>
        </p:txBody>
      </p:sp>
      <p:pic>
        <p:nvPicPr>
          <p:cNvPr id="8" name="Picture 7" descr="MAPS_Inner_Barrel-2016_08_21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653"/>
            <a:ext cx="9144000" cy="5715000"/>
          </a:xfrm>
          <a:prstGeom prst="rect">
            <a:avLst/>
          </a:prstGeom>
        </p:spPr>
      </p:pic>
      <p:sp>
        <p:nvSpPr>
          <p:cNvPr id="9" name="TextBox 8"/>
          <p:cNvSpPr txBox="1"/>
          <p:nvPr/>
        </p:nvSpPr>
        <p:spPr>
          <a:xfrm>
            <a:off x="6522807" y="3117333"/>
            <a:ext cx="2332602" cy="646331"/>
          </a:xfrm>
          <a:prstGeom prst="rect">
            <a:avLst/>
          </a:prstGeom>
          <a:noFill/>
        </p:spPr>
        <p:txBody>
          <a:bodyPr wrap="none" rtlCol="0">
            <a:spAutoFit/>
          </a:bodyPr>
          <a:lstStyle/>
          <a:p>
            <a:r>
              <a:rPr lang="en-US" dirty="0" smtClean="0">
                <a:solidFill>
                  <a:srgbClr val="FF0000"/>
                </a:solidFill>
              </a:rPr>
              <a:t>4 staves ~mid of 2017</a:t>
            </a:r>
          </a:p>
          <a:p>
            <a:r>
              <a:rPr lang="en-US" dirty="0" smtClean="0">
                <a:solidFill>
                  <a:srgbClr val="FF0000"/>
                </a:solidFill>
              </a:rPr>
              <a:t>Or as early as possible!</a:t>
            </a:r>
            <a:endParaRPr lang="en-US" dirty="0">
              <a:solidFill>
                <a:srgbClr val="FF0000"/>
              </a:solidFill>
            </a:endParaRPr>
          </a:p>
        </p:txBody>
      </p:sp>
      <p:sp>
        <p:nvSpPr>
          <p:cNvPr id="10" name="Oval 9"/>
          <p:cNvSpPr/>
          <p:nvPr/>
        </p:nvSpPr>
        <p:spPr>
          <a:xfrm>
            <a:off x="599016" y="3117333"/>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72566" y="3117333"/>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9016" y="4764102"/>
            <a:ext cx="1153584" cy="107789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92149" y="2573350"/>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130800" y="2516200"/>
            <a:ext cx="651854" cy="369332"/>
          </a:xfrm>
          <a:prstGeom prst="rect">
            <a:avLst/>
          </a:prstGeom>
          <a:noFill/>
        </p:spPr>
        <p:txBody>
          <a:bodyPr wrap="none" rtlCol="0">
            <a:spAutoFit/>
          </a:bodyPr>
          <a:lstStyle/>
          <a:p>
            <a:r>
              <a:rPr lang="en-US" dirty="0" err="1" smtClean="0">
                <a:solidFill>
                  <a:srgbClr val="FF0000"/>
                </a:solidFill>
              </a:rPr>
              <a:t>MoU</a:t>
            </a:r>
            <a:endParaRPr lang="en-US" dirty="0">
              <a:solidFill>
                <a:srgbClr val="FF0000"/>
              </a:solidFill>
            </a:endParaRPr>
          </a:p>
        </p:txBody>
      </p:sp>
      <p:sp>
        <p:nvSpPr>
          <p:cNvPr id="16" name="TextBox 15"/>
          <p:cNvSpPr txBox="1"/>
          <p:nvPr/>
        </p:nvSpPr>
        <p:spPr>
          <a:xfrm>
            <a:off x="6973528" y="4594769"/>
            <a:ext cx="2078213" cy="1323439"/>
          </a:xfrm>
          <a:prstGeom prst="rect">
            <a:avLst/>
          </a:prstGeom>
          <a:noFill/>
        </p:spPr>
        <p:txBody>
          <a:bodyPr wrap="none" rtlCol="0">
            <a:spAutoFit/>
          </a:bodyPr>
          <a:lstStyle/>
          <a:p>
            <a:r>
              <a:rPr lang="en-US" sz="1600" dirty="0" smtClean="0">
                <a:solidFill>
                  <a:srgbClr val="FF0000"/>
                </a:solidFill>
              </a:rPr>
              <a:t>Very tight schedule for </a:t>
            </a:r>
          </a:p>
          <a:p>
            <a:r>
              <a:rPr lang="en-US" sz="1600" dirty="0" smtClean="0">
                <a:solidFill>
                  <a:srgbClr val="FF0000"/>
                </a:solidFill>
              </a:rPr>
              <a:t>FEM R&amp;D;</a:t>
            </a:r>
          </a:p>
          <a:p>
            <a:r>
              <a:rPr lang="en-US" sz="1600" dirty="0" smtClean="0">
                <a:solidFill>
                  <a:srgbClr val="FF0000"/>
                </a:solidFill>
              </a:rPr>
              <a:t>Work at CERN/LBNL</a:t>
            </a:r>
          </a:p>
          <a:p>
            <a:endParaRPr lang="en-US" sz="1600" dirty="0">
              <a:solidFill>
                <a:srgbClr val="FF0000"/>
              </a:solidFill>
            </a:endParaRPr>
          </a:p>
          <a:p>
            <a:r>
              <a:rPr lang="en-US" sz="1600" dirty="0" smtClean="0">
                <a:solidFill>
                  <a:srgbClr val="FF0000"/>
                </a:solidFill>
              </a:rPr>
              <a:t>Ready for CD-1</a:t>
            </a:r>
            <a:endParaRPr lang="en-US" sz="1600" dirty="0">
              <a:solidFill>
                <a:srgbClr val="FF0000"/>
              </a:solidFill>
            </a:endParaRPr>
          </a:p>
        </p:txBody>
      </p:sp>
      <p:sp>
        <p:nvSpPr>
          <p:cNvPr id="17" name="Slide Number Placeholder 16"/>
          <p:cNvSpPr>
            <a:spLocks noGrp="1"/>
          </p:cNvSpPr>
          <p:nvPr>
            <p:ph type="sldNum" sz="quarter" idx="2"/>
          </p:nvPr>
        </p:nvSpPr>
        <p:spPr/>
        <p:txBody>
          <a:bodyPr/>
          <a:lstStyle/>
          <a:p>
            <a:fld id="{86CB4B4D-7CA3-9044-876B-883B54F8677D}" type="slidenum">
              <a:rPr lang="uk-UA" smtClean="0"/>
              <a:t>17</a:t>
            </a:fld>
            <a:endParaRPr lang="uk-UA"/>
          </a:p>
        </p:txBody>
      </p:sp>
      <p:sp>
        <p:nvSpPr>
          <p:cNvPr id="18" name="Oval 17"/>
          <p:cNvSpPr/>
          <p:nvPr/>
        </p:nvSpPr>
        <p:spPr>
          <a:xfrm>
            <a:off x="393699" y="1335100"/>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83199" y="5486968"/>
            <a:ext cx="922107" cy="32328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124837"/>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R&amp;D (II)</a:t>
            </a:r>
            <a:endParaRPr lang="en-US" dirty="0"/>
          </a:p>
        </p:txBody>
      </p:sp>
      <p:pic>
        <p:nvPicPr>
          <p:cNvPr id="4" name="Picture 3" descr="MAPS_Inner_Barrel-2016_08_21_electronics.pdf"/>
          <p:cNvPicPr>
            <a:picLocks noChangeAspect="1"/>
          </p:cNvPicPr>
          <p:nvPr/>
        </p:nvPicPr>
        <p:blipFill rotWithShape="1">
          <a:blip r:embed="rId2">
            <a:extLst>
              <a:ext uri="{28A0092B-C50C-407E-A947-70E740481C1C}">
                <a14:useLocalDpi xmlns:a14="http://schemas.microsoft.com/office/drawing/2010/main" val="0"/>
              </a:ext>
            </a:extLst>
          </a:blip>
          <a:srcRect t="-1" b="72000"/>
          <a:stretch/>
        </p:blipFill>
        <p:spPr>
          <a:xfrm>
            <a:off x="0" y="1536340"/>
            <a:ext cx="9144000" cy="1600200"/>
          </a:xfrm>
          <a:prstGeom prst="rect">
            <a:avLst/>
          </a:prstGeom>
        </p:spPr>
      </p:pic>
      <p:sp>
        <p:nvSpPr>
          <p:cNvPr id="5" name="Oval 4"/>
          <p:cNvSpPr/>
          <p:nvPr/>
        </p:nvSpPr>
        <p:spPr>
          <a:xfrm>
            <a:off x="717549" y="1868502"/>
            <a:ext cx="1153584" cy="47819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31880" y="2075878"/>
            <a:ext cx="1434708" cy="338554"/>
          </a:xfrm>
          <a:prstGeom prst="rect">
            <a:avLst/>
          </a:prstGeom>
          <a:noFill/>
        </p:spPr>
        <p:txBody>
          <a:bodyPr wrap="none" rtlCol="0">
            <a:spAutoFit/>
          </a:bodyPr>
          <a:lstStyle/>
          <a:p>
            <a:r>
              <a:rPr lang="en-US" sz="1600" dirty="0">
                <a:solidFill>
                  <a:srgbClr val="FF0000"/>
                </a:solidFill>
              </a:rPr>
              <a:t>R</a:t>
            </a:r>
            <a:r>
              <a:rPr lang="en-US" sz="1600" dirty="0" smtClean="0">
                <a:solidFill>
                  <a:srgbClr val="FF0000"/>
                </a:solidFill>
              </a:rPr>
              <a:t>eady for CD-2</a:t>
            </a:r>
            <a:endParaRPr lang="en-US" sz="1600" dirty="0">
              <a:solidFill>
                <a:srgbClr val="FF0000"/>
              </a:solidFill>
            </a:endParaRPr>
          </a:p>
        </p:txBody>
      </p:sp>
      <p:sp>
        <p:nvSpPr>
          <p:cNvPr id="7" name="Slide Number Placeholder 6"/>
          <p:cNvSpPr>
            <a:spLocks noGrp="1"/>
          </p:cNvSpPr>
          <p:nvPr>
            <p:ph type="sldNum" sz="quarter" idx="2"/>
          </p:nvPr>
        </p:nvSpPr>
        <p:spPr/>
        <p:txBody>
          <a:bodyPr/>
          <a:lstStyle/>
          <a:p>
            <a:fld id="{86CB4B4D-7CA3-9044-876B-883B54F8677D}" type="slidenum">
              <a:rPr lang="uk-UA" smtClean="0"/>
              <a:t>18</a:t>
            </a:fld>
            <a:endParaRPr lang="uk-UA"/>
          </a:p>
        </p:txBody>
      </p:sp>
      <p:sp>
        <p:nvSpPr>
          <p:cNvPr id="8" name="Oval 7"/>
          <p:cNvSpPr/>
          <p:nvPr/>
        </p:nvSpPr>
        <p:spPr>
          <a:xfrm>
            <a:off x="5568949" y="2075878"/>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919494"/>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64"/>
            <a:ext cx="8229600" cy="627496"/>
          </a:xfrm>
        </p:spPr>
        <p:txBody>
          <a:bodyPr>
            <a:normAutofit fontScale="90000"/>
          </a:bodyPr>
          <a:lstStyle/>
          <a:p>
            <a:r>
              <a:rPr lang="en-US" dirty="0" smtClean="0"/>
              <a:t>Mechanics R&amp;</a:t>
            </a:r>
            <a:r>
              <a:rPr lang="en-US" dirty="0" smtClean="0"/>
              <a:t>D (I) </a:t>
            </a:r>
            <a:endParaRPr lang="en-US" dirty="0"/>
          </a:p>
        </p:txBody>
      </p:sp>
      <p:pic>
        <p:nvPicPr>
          <p:cNvPr id="9" name="Picture 8" descr="MAPS_Inner_Barrel-2016_08_21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423"/>
            <a:ext cx="9144000" cy="5715000"/>
          </a:xfrm>
          <a:prstGeom prst="rect">
            <a:avLst/>
          </a:prstGeom>
        </p:spPr>
      </p:pic>
      <p:sp>
        <p:nvSpPr>
          <p:cNvPr id="10" name="TextBox 9"/>
          <p:cNvSpPr txBox="1"/>
          <p:nvPr/>
        </p:nvSpPr>
        <p:spPr>
          <a:xfrm>
            <a:off x="7031880" y="5299798"/>
            <a:ext cx="1434708" cy="338554"/>
          </a:xfrm>
          <a:prstGeom prst="rect">
            <a:avLst/>
          </a:prstGeom>
          <a:noFill/>
        </p:spPr>
        <p:txBody>
          <a:bodyPr wrap="none" rtlCol="0">
            <a:spAutoFit/>
          </a:bodyPr>
          <a:lstStyle/>
          <a:p>
            <a:r>
              <a:rPr lang="en-US" sz="1600" dirty="0">
                <a:solidFill>
                  <a:srgbClr val="FF0000"/>
                </a:solidFill>
              </a:rPr>
              <a:t>R</a:t>
            </a:r>
            <a:r>
              <a:rPr lang="en-US" sz="1600" dirty="0" smtClean="0">
                <a:solidFill>
                  <a:srgbClr val="FF0000"/>
                </a:solidFill>
              </a:rPr>
              <a:t>eady for CD-1</a:t>
            </a:r>
            <a:endParaRPr lang="en-US" sz="1600" dirty="0">
              <a:solidFill>
                <a:srgbClr val="FF0000"/>
              </a:solidFill>
            </a:endParaRPr>
          </a:p>
        </p:txBody>
      </p:sp>
      <p:sp>
        <p:nvSpPr>
          <p:cNvPr id="11" name="Oval 10"/>
          <p:cNvSpPr/>
          <p:nvPr/>
        </p:nvSpPr>
        <p:spPr>
          <a:xfrm>
            <a:off x="457200" y="2948923"/>
            <a:ext cx="1363133" cy="47819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4482" y="5120792"/>
            <a:ext cx="1153584" cy="47819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2"/>
          </p:nvPr>
        </p:nvSpPr>
        <p:spPr/>
        <p:txBody>
          <a:bodyPr/>
          <a:lstStyle/>
          <a:p>
            <a:fld id="{86CB4B4D-7CA3-9044-876B-883B54F8677D}" type="slidenum">
              <a:rPr lang="uk-UA" smtClean="0"/>
              <a:t>19</a:t>
            </a:fld>
            <a:endParaRPr lang="uk-UA"/>
          </a:p>
        </p:txBody>
      </p:sp>
      <p:sp>
        <p:nvSpPr>
          <p:cNvPr id="14" name="Oval 13"/>
          <p:cNvSpPr/>
          <p:nvPr/>
        </p:nvSpPr>
        <p:spPr>
          <a:xfrm>
            <a:off x="4641849" y="3057787"/>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68899" y="5299798"/>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701227"/>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9"/>
            <a:ext cx="8229600" cy="1143000"/>
          </a:xfrm>
        </p:spPr>
        <p:txBody>
          <a:bodyPr/>
          <a:lstStyle/>
          <a:p>
            <a:r>
              <a:rPr lang="en-US" dirty="0" smtClean="0"/>
              <a:t>Assumptions</a:t>
            </a:r>
            <a:endParaRPr lang="en-US" dirty="0"/>
          </a:p>
        </p:txBody>
      </p:sp>
      <p:sp>
        <p:nvSpPr>
          <p:cNvPr id="3" name="Content Placeholder 2"/>
          <p:cNvSpPr>
            <a:spLocks noGrp="1"/>
          </p:cNvSpPr>
          <p:nvPr>
            <p:ph idx="1"/>
          </p:nvPr>
        </p:nvSpPr>
        <p:spPr>
          <a:xfrm>
            <a:off x="457200" y="1255782"/>
            <a:ext cx="8229600" cy="4525963"/>
          </a:xfrm>
        </p:spPr>
        <p:txBody>
          <a:bodyPr>
            <a:normAutofit fontScale="70000" lnSpcReduction="20000"/>
          </a:bodyPr>
          <a:lstStyle/>
          <a:p>
            <a:r>
              <a:rPr lang="en-US" dirty="0" smtClean="0"/>
              <a:t>Copy of ALICE 3-layer MAPS Inner </a:t>
            </a:r>
            <a:r>
              <a:rPr lang="en-US" dirty="0" smtClean="0"/>
              <a:t>Tracker (need check fixed $$)</a:t>
            </a:r>
            <a:endParaRPr lang="en-US" dirty="0" smtClean="0"/>
          </a:p>
          <a:p>
            <a:r>
              <a:rPr lang="en-US" dirty="0" smtClean="0"/>
              <a:t>Extend ALICE ITS production </a:t>
            </a:r>
          </a:p>
          <a:p>
            <a:r>
              <a:rPr lang="en-US" dirty="0" smtClean="0"/>
              <a:t>Follow proposed </a:t>
            </a:r>
            <a:r>
              <a:rPr lang="en-US" dirty="0" err="1" smtClean="0"/>
              <a:t>sPHENIX</a:t>
            </a:r>
            <a:r>
              <a:rPr lang="en-US" dirty="0" smtClean="0"/>
              <a:t> CD process</a:t>
            </a:r>
          </a:p>
          <a:p>
            <a:r>
              <a:rPr lang="en-US" dirty="0" smtClean="0"/>
              <a:t>Critical R&amp;D </a:t>
            </a:r>
            <a:r>
              <a:rPr lang="en-US" dirty="0" smtClean="0"/>
              <a:t>for</a:t>
            </a:r>
            <a:r>
              <a:rPr lang="en-US" dirty="0" smtClean="0"/>
              <a:t> CD-1 and CD-2/3 by LANL </a:t>
            </a:r>
            <a:r>
              <a:rPr lang="en-US" dirty="0" smtClean="0"/>
              <a:t>LDRD</a:t>
            </a:r>
          </a:p>
          <a:p>
            <a:r>
              <a:rPr lang="en-US" dirty="0" smtClean="0"/>
              <a:t>Production starts at CD-3b   </a:t>
            </a:r>
          </a:p>
          <a:p>
            <a:r>
              <a:rPr lang="en-US" dirty="0" smtClean="0"/>
              <a:t>Initial cost and schedule from ALICE ITS documents</a:t>
            </a:r>
          </a:p>
          <a:p>
            <a:r>
              <a:rPr lang="en-US" dirty="0" smtClean="0"/>
              <a:t>Other cost from recent experiments, FVTX/PHENIX, HFT/STAR</a:t>
            </a:r>
          </a:p>
          <a:p>
            <a:r>
              <a:rPr lang="en-US" dirty="0" smtClean="0"/>
              <a:t>Manpower costs from Lab Engineers and Techs</a:t>
            </a:r>
          </a:p>
          <a:p>
            <a:r>
              <a:rPr lang="en-US" dirty="0" smtClean="0"/>
              <a:t>Duration from ALICE </a:t>
            </a:r>
            <a:r>
              <a:rPr lang="en-US" dirty="0" smtClean="0"/>
              <a:t>C&amp;S where </a:t>
            </a:r>
            <a:r>
              <a:rPr lang="en-US" dirty="0" smtClean="0"/>
              <a:t>available and previous FVTX/PHENIX experience </a:t>
            </a:r>
            <a:endParaRPr lang="en-US" dirty="0" smtClean="0"/>
          </a:p>
          <a:p>
            <a:r>
              <a:rPr lang="en-US" dirty="0" smtClean="0"/>
              <a:t>Initial m</a:t>
            </a:r>
            <a:r>
              <a:rPr lang="en-US" dirty="0" smtClean="0"/>
              <a:t>anpower allocation w/o smoothing (in progress)</a:t>
            </a:r>
            <a:endParaRPr lang="en-US" dirty="0" smtClean="0"/>
          </a:p>
          <a:p>
            <a:r>
              <a:rPr lang="en-US" dirty="0"/>
              <a:t>S</a:t>
            </a:r>
            <a:r>
              <a:rPr lang="en-US" dirty="0" smtClean="0"/>
              <a:t>chedule </a:t>
            </a:r>
            <a:r>
              <a:rPr lang="en-US" dirty="0" smtClean="0"/>
              <a:t>contingency </a:t>
            </a:r>
            <a:r>
              <a:rPr lang="en-US" dirty="0" smtClean="0"/>
              <a:t>in progress (</a:t>
            </a:r>
            <a:r>
              <a:rPr lang="en-US" dirty="0" err="1" smtClean="0"/>
              <a:t>MoU</a:t>
            </a:r>
            <a:r>
              <a:rPr lang="en-US" dirty="0" smtClean="0"/>
              <a:t> w/ ALICE </a:t>
            </a:r>
            <a:r>
              <a:rPr lang="en-US" dirty="0" smtClean="0"/>
              <a:t>)</a:t>
            </a:r>
          </a:p>
          <a:p>
            <a:r>
              <a:rPr lang="en-US" dirty="0" smtClean="0"/>
              <a:t>Applied 30% cost </a:t>
            </a:r>
            <a:r>
              <a:rPr lang="en-US" dirty="0" smtClean="0"/>
              <a:t>&amp; schedule contingency (prorated from ITS C&amp;S)</a:t>
            </a:r>
            <a:endParaRPr lang="en-US" dirty="0" smtClean="0"/>
          </a:p>
          <a:p>
            <a:endParaRPr lang="en-US" dirty="0"/>
          </a:p>
        </p:txBody>
      </p:sp>
      <p:sp>
        <p:nvSpPr>
          <p:cNvPr id="4" name="Date Placeholder 3"/>
          <p:cNvSpPr>
            <a:spLocks noGrp="1"/>
          </p:cNvSpPr>
          <p:nvPr>
            <p:ph type="dt" sz="half" idx="10"/>
          </p:nvPr>
        </p:nvSpPr>
        <p:spPr/>
        <p:txBody>
          <a:bodyPr/>
          <a:lstStyle/>
          <a:p>
            <a:fld id="{958230D9-5333-0C4F-9E30-0FAA731645C0}"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a:t>
            </a:fld>
            <a:endParaRPr lang="en-US"/>
          </a:p>
        </p:txBody>
      </p:sp>
    </p:spTree>
    <p:extLst>
      <p:ext uri="{BB962C8B-B14F-4D97-AF65-F5344CB8AC3E}">
        <p14:creationId xmlns:p14="http://schemas.microsoft.com/office/powerpoint/2010/main" val="2019193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Mechanics R&amp;D (II)</a:t>
            </a:r>
            <a:endParaRPr lang="en-US" dirty="0"/>
          </a:p>
        </p:txBody>
      </p:sp>
      <p:pic>
        <p:nvPicPr>
          <p:cNvPr id="3" name="Picture 2" descr="MAPS_Inner_Barrel-2016_08_21_mechanics.pdf"/>
          <p:cNvPicPr>
            <a:picLocks noChangeAspect="1"/>
          </p:cNvPicPr>
          <p:nvPr/>
        </p:nvPicPr>
        <p:blipFill rotWithShape="1">
          <a:blip r:embed="rId2">
            <a:extLst>
              <a:ext uri="{28A0092B-C50C-407E-A947-70E740481C1C}">
                <a14:useLocalDpi xmlns:a14="http://schemas.microsoft.com/office/drawing/2010/main" val="0"/>
              </a:ext>
            </a:extLst>
          </a:blip>
          <a:srcRect t="-1" b="75200"/>
          <a:stretch/>
        </p:blipFill>
        <p:spPr>
          <a:xfrm>
            <a:off x="0" y="1521114"/>
            <a:ext cx="9144000" cy="1417320"/>
          </a:xfrm>
          <a:prstGeom prst="rect">
            <a:avLst/>
          </a:prstGeom>
        </p:spPr>
      </p:pic>
      <p:sp>
        <p:nvSpPr>
          <p:cNvPr id="4" name="Oval 3"/>
          <p:cNvSpPr/>
          <p:nvPr/>
        </p:nvSpPr>
        <p:spPr>
          <a:xfrm>
            <a:off x="457200" y="2404196"/>
            <a:ext cx="1153584" cy="490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514110" y="2337389"/>
            <a:ext cx="1952478" cy="1077218"/>
          </a:xfrm>
          <a:prstGeom prst="rect">
            <a:avLst/>
          </a:prstGeom>
          <a:noFill/>
        </p:spPr>
        <p:txBody>
          <a:bodyPr wrap="none" rtlCol="0">
            <a:spAutoFit/>
          </a:bodyPr>
          <a:lstStyle/>
          <a:p>
            <a:r>
              <a:rPr lang="en-US" sz="1600" dirty="0" smtClean="0">
                <a:solidFill>
                  <a:srgbClr val="FF0000"/>
                </a:solidFill>
              </a:rPr>
              <a:t>CD-2; </a:t>
            </a:r>
          </a:p>
          <a:p>
            <a:endParaRPr lang="en-US" sz="1600" dirty="0" smtClean="0">
              <a:solidFill>
                <a:srgbClr val="FF0000"/>
              </a:solidFill>
            </a:endParaRPr>
          </a:p>
          <a:p>
            <a:r>
              <a:rPr lang="en-US" sz="1600" dirty="0" smtClean="0">
                <a:solidFill>
                  <a:srgbClr val="FF0000"/>
                </a:solidFill>
              </a:rPr>
              <a:t>Ready for production </a:t>
            </a:r>
          </a:p>
          <a:p>
            <a:r>
              <a:rPr lang="en-US" sz="1600" dirty="0">
                <a:solidFill>
                  <a:srgbClr val="FF0000"/>
                </a:solidFill>
              </a:rPr>
              <a:t>a</a:t>
            </a:r>
            <a:r>
              <a:rPr lang="en-US" sz="1600" dirty="0" smtClean="0">
                <a:solidFill>
                  <a:srgbClr val="FF0000"/>
                </a:solidFill>
              </a:rPr>
              <a:t>t CD-3b, ~8/2018</a:t>
            </a:r>
            <a:endParaRPr lang="en-US" sz="1600" dirty="0">
              <a:solidFill>
                <a:srgbClr val="FF0000"/>
              </a:solidFill>
            </a:endParaRPr>
          </a:p>
        </p:txBody>
      </p:sp>
      <p:sp>
        <p:nvSpPr>
          <p:cNvPr id="6" name="Slide Number Placeholder 5"/>
          <p:cNvSpPr>
            <a:spLocks noGrp="1"/>
          </p:cNvSpPr>
          <p:nvPr>
            <p:ph type="sldNum" sz="quarter" idx="2"/>
          </p:nvPr>
        </p:nvSpPr>
        <p:spPr/>
        <p:txBody>
          <a:bodyPr/>
          <a:lstStyle/>
          <a:p>
            <a:fld id="{86CB4B4D-7CA3-9044-876B-883B54F8677D}" type="slidenum">
              <a:rPr lang="uk-UA" smtClean="0"/>
              <a:t>20</a:t>
            </a:fld>
            <a:endParaRPr lang="uk-UA"/>
          </a:p>
        </p:txBody>
      </p:sp>
      <p:sp>
        <p:nvSpPr>
          <p:cNvPr id="7" name="Oval 6"/>
          <p:cNvSpPr/>
          <p:nvPr/>
        </p:nvSpPr>
        <p:spPr>
          <a:xfrm>
            <a:off x="5976408" y="2331534"/>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09600" y="4032250"/>
            <a:ext cx="3356245" cy="369332"/>
          </a:xfrm>
          <a:prstGeom prst="rect">
            <a:avLst/>
          </a:prstGeom>
          <a:noFill/>
        </p:spPr>
        <p:txBody>
          <a:bodyPr wrap="none" rtlCol="0">
            <a:spAutoFit/>
          </a:bodyPr>
          <a:lstStyle/>
          <a:p>
            <a:r>
              <a:rPr lang="en-US" dirty="0" smtClean="0"/>
              <a:t>Obtain DOE R&amp;D fund after CD-1?  </a:t>
            </a:r>
            <a:endParaRPr lang="en-US" dirty="0"/>
          </a:p>
        </p:txBody>
      </p:sp>
    </p:spTree>
    <p:extLst>
      <p:ext uri="{BB962C8B-B14F-4D97-AF65-F5344CB8AC3E}">
        <p14:creationId xmlns:p14="http://schemas.microsoft.com/office/powerpoint/2010/main" val="106192487"/>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Production &amp; Assembly  </a:t>
            </a:r>
            <a:endParaRPr lang="en-US" dirty="0"/>
          </a:p>
        </p:txBody>
      </p:sp>
      <p:pic>
        <p:nvPicPr>
          <p:cNvPr id="4" name="Picture 3" descr="MAPS_Inner_Barrel-2016_08_21_produ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476"/>
            <a:ext cx="9144000" cy="5715000"/>
          </a:xfrm>
          <a:prstGeom prst="rect">
            <a:avLst/>
          </a:prstGeom>
        </p:spPr>
      </p:pic>
      <p:sp>
        <p:nvSpPr>
          <p:cNvPr id="6" name="Oval 5"/>
          <p:cNvSpPr/>
          <p:nvPr/>
        </p:nvSpPr>
        <p:spPr>
          <a:xfrm>
            <a:off x="592666" y="3420196"/>
            <a:ext cx="1153584" cy="490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66733" y="3276263"/>
            <a:ext cx="1672653" cy="830997"/>
          </a:xfrm>
          <a:prstGeom prst="rect">
            <a:avLst/>
          </a:prstGeom>
          <a:noFill/>
        </p:spPr>
        <p:txBody>
          <a:bodyPr wrap="none" rtlCol="0">
            <a:spAutoFit/>
          </a:bodyPr>
          <a:lstStyle/>
          <a:p>
            <a:r>
              <a:rPr lang="en-US" sz="1600" dirty="0" smtClean="0">
                <a:solidFill>
                  <a:srgbClr val="FF0000"/>
                </a:solidFill>
              </a:rPr>
              <a:t>Early mortgage </a:t>
            </a:r>
          </a:p>
          <a:p>
            <a:r>
              <a:rPr lang="en-US" sz="1600" dirty="0" smtClean="0">
                <a:solidFill>
                  <a:srgbClr val="FF0000"/>
                </a:solidFill>
              </a:rPr>
              <a:t>to “buy” schedule</a:t>
            </a:r>
          </a:p>
          <a:p>
            <a:r>
              <a:rPr lang="en-US" sz="1600" dirty="0" smtClean="0">
                <a:solidFill>
                  <a:srgbClr val="FF0000"/>
                </a:solidFill>
              </a:rPr>
              <a:t>3~6 months; </a:t>
            </a:r>
            <a:endParaRPr lang="en-US" sz="1600" dirty="0">
              <a:solidFill>
                <a:srgbClr val="FF0000"/>
              </a:solidFill>
            </a:endParaRPr>
          </a:p>
        </p:txBody>
      </p:sp>
      <p:sp>
        <p:nvSpPr>
          <p:cNvPr id="8" name="Oval 7"/>
          <p:cNvSpPr/>
          <p:nvPr/>
        </p:nvSpPr>
        <p:spPr>
          <a:xfrm>
            <a:off x="592666" y="5020396"/>
            <a:ext cx="1153584" cy="490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927599" y="5249334"/>
            <a:ext cx="1669523" cy="646331"/>
          </a:xfrm>
          <a:prstGeom prst="rect">
            <a:avLst/>
          </a:prstGeom>
          <a:noFill/>
        </p:spPr>
        <p:txBody>
          <a:bodyPr wrap="none" rtlCol="0">
            <a:spAutoFit/>
          </a:bodyPr>
          <a:lstStyle/>
          <a:p>
            <a:r>
              <a:rPr lang="en-US" dirty="0" smtClean="0">
                <a:solidFill>
                  <a:srgbClr val="FF0000"/>
                </a:solidFill>
              </a:rPr>
              <a:t>Partial delivery </a:t>
            </a:r>
          </a:p>
          <a:p>
            <a:r>
              <a:rPr lang="en-US" dirty="0" smtClean="0">
                <a:solidFill>
                  <a:srgbClr val="FF0000"/>
                </a:solidFill>
              </a:rPr>
              <a:t>to buy schedule </a:t>
            </a:r>
            <a:endParaRPr lang="en-US" dirty="0">
              <a:solidFill>
                <a:srgbClr val="FF0000"/>
              </a:solidFill>
            </a:endParaRPr>
          </a:p>
        </p:txBody>
      </p:sp>
      <p:sp>
        <p:nvSpPr>
          <p:cNvPr id="10" name="Slide Number Placeholder 9"/>
          <p:cNvSpPr>
            <a:spLocks noGrp="1"/>
          </p:cNvSpPr>
          <p:nvPr>
            <p:ph type="sldNum" sz="quarter" idx="2"/>
          </p:nvPr>
        </p:nvSpPr>
        <p:spPr/>
        <p:txBody>
          <a:bodyPr/>
          <a:lstStyle/>
          <a:p>
            <a:fld id="{86CB4B4D-7CA3-9044-876B-883B54F8677D}" type="slidenum">
              <a:rPr lang="uk-UA" smtClean="0"/>
              <a:t>21</a:t>
            </a:fld>
            <a:endParaRPr lang="uk-UA"/>
          </a:p>
        </p:txBody>
      </p:sp>
      <p:sp>
        <p:nvSpPr>
          <p:cNvPr id="11" name="TextBox 10"/>
          <p:cNvSpPr txBox="1"/>
          <p:nvPr/>
        </p:nvSpPr>
        <p:spPr>
          <a:xfrm>
            <a:off x="6597122" y="1891784"/>
            <a:ext cx="1922334" cy="369332"/>
          </a:xfrm>
          <a:prstGeom prst="rect">
            <a:avLst/>
          </a:prstGeom>
          <a:noFill/>
        </p:spPr>
        <p:txBody>
          <a:bodyPr wrap="none" rtlCol="0">
            <a:spAutoFit/>
          </a:bodyPr>
          <a:lstStyle/>
          <a:p>
            <a:r>
              <a:rPr lang="en-US" dirty="0" smtClean="0">
                <a:solidFill>
                  <a:srgbClr val="FF0000"/>
                </a:solidFill>
              </a:rPr>
              <a:t>No $$ before CD-3</a:t>
            </a:r>
            <a:endParaRPr lang="en-US" dirty="0">
              <a:solidFill>
                <a:srgbClr val="FF0000"/>
              </a:solidFill>
            </a:endParaRPr>
          </a:p>
        </p:txBody>
      </p:sp>
    </p:spTree>
    <p:extLst>
      <p:ext uri="{BB962C8B-B14F-4D97-AF65-F5344CB8AC3E}">
        <p14:creationId xmlns:p14="http://schemas.microsoft.com/office/powerpoint/2010/main" val="2137385796"/>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and Commissioning</a:t>
            </a:r>
            <a:endParaRPr lang="en-US" dirty="0"/>
          </a:p>
        </p:txBody>
      </p:sp>
      <p:pic>
        <p:nvPicPr>
          <p:cNvPr id="4" name="Picture 3" descr="MAPS_Inner_Barrel-2016_08_21_installation.pdf"/>
          <p:cNvPicPr>
            <a:picLocks noChangeAspect="1"/>
          </p:cNvPicPr>
          <p:nvPr/>
        </p:nvPicPr>
        <p:blipFill rotWithShape="1">
          <a:blip r:embed="rId2">
            <a:extLst>
              <a:ext uri="{28A0092B-C50C-407E-A947-70E740481C1C}">
                <a14:useLocalDpi xmlns:a14="http://schemas.microsoft.com/office/drawing/2010/main" val="0"/>
              </a:ext>
            </a:extLst>
          </a:blip>
          <a:srcRect t="-3" b="43203"/>
          <a:stretch/>
        </p:blipFill>
        <p:spPr>
          <a:xfrm>
            <a:off x="0" y="1417638"/>
            <a:ext cx="9144000" cy="3246120"/>
          </a:xfrm>
          <a:prstGeom prst="rect">
            <a:avLst/>
          </a:prstGeom>
        </p:spPr>
      </p:pic>
      <p:sp>
        <p:nvSpPr>
          <p:cNvPr id="5" name="Oval 4"/>
          <p:cNvSpPr/>
          <p:nvPr/>
        </p:nvSpPr>
        <p:spPr>
          <a:xfrm>
            <a:off x="457200" y="3886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882467" y="4148329"/>
            <a:ext cx="1153584" cy="66782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2"/>
          </p:nvPr>
        </p:nvSpPr>
        <p:spPr/>
        <p:txBody>
          <a:bodyPr/>
          <a:lstStyle/>
          <a:p>
            <a:fld id="{86CB4B4D-7CA3-9044-876B-883B54F8677D}" type="slidenum">
              <a:rPr lang="uk-UA" smtClean="0"/>
              <a:t>22</a:t>
            </a:fld>
            <a:endParaRPr lang="uk-UA"/>
          </a:p>
        </p:txBody>
      </p:sp>
    </p:spTree>
    <p:extLst>
      <p:ext uri="{BB962C8B-B14F-4D97-AF65-F5344CB8AC3E}">
        <p14:creationId xmlns:p14="http://schemas.microsoft.com/office/powerpoint/2010/main" val="3153142041"/>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
            <a:ext cx="8229600" cy="971731"/>
          </a:xfrm>
        </p:spPr>
        <p:txBody>
          <a:bodyPr/>
          <a:lstStyle/>
          <a:p>
            <a:r>
              <a:rPr lang="en-US" dirty="0" smtClean="0"/>
              <a:t>Open Issues</a:t>
            </a:r>
            <a:endParaRPr lang="en-US" dirty="0"/>
          </a:p>
        </p:txBody>
      </p:sp>
      <p:sp>
        <p:nvSpPr>
          <p:cNvPr id="3" name="Content Placeholder 2"/>
          <p:cNvSpPr>
            <a:spLocks noGrp="1"/>
          </p:cNvSpPr>
          <p:nvPr>
            <p:ph idx="1"/>
          </p:nvPr>
        </p:nvSpPr>
        <p:spPr>
          <a:xfrm>
            <a:off x="457200" y="1088628"/>
            <a:ext cx="8229600" cy="4525963"/>
          </a:xfrm>
        </p:spPr>
        <p:txBody>
          <a:bodyPr>
            <a:normAutofit fontScale="55000" lnSpcReduction="20000"/>
          </a:bodyPr>
          <a:lstStyle/>
          <a:p>
            <a:r>
              <a:rPr lang="en-US" dirty="0" err="1" smtClean="0"/>
              <a:t>MoU</a:t>
            </a:r>
            <a:r>
              <a:rPr lang="en-US" dirty="0" smtClean="0"/>
              <a:t> with ALICE/CERN: by 12/2016?</a:t>
            </a:r>
          </a:p>
          <a:p>
            <a:pPr lvl="1"/>
            <a:r>
              <a:rPr lang="en-US" dirty="0" smtClean="0"/>
              <a:t>Prototype and production stave production and delivery</a:t>
            </a:r>
          </a:p>
          <a:p>
            <a:pPr lvl="1"/>
            <a:r>
              <a:rPr lang="en-US" dirty="0" smtClean="0"/>
              <a:t>Obtain design files, electronics and mechanics </a:t>
            </a:r>
          </a:p>
          <a:p>
            <a:pPr lvl="1"/>
            <a:r>
              <a:rPr lang="en-US" dirty="0"/>
              <a:t>T</a:t>
            </a:r>
            <a:r>
              <a:rPr lang="en-US" dirty="0" smtClean="0"/>
              <a:t>raining </a:t>
            </a:r>
            <a:r>
              <a:rPr lang="en-US" dirty="0" err="1" smtClean="0"/>
              <a:t>sPHENIX</a:t>
            </a:r>
            <a:r>
              <a:rPr lang="en-US" dirty="0" smtClean="0"/>
              <a:t> personnel, manpower</a:t>
            </a:r>
          </a:p>
          <a:p>
            <a:pPr lvl="1"/>
            <a:r>
              <a:rPr lang="en-US" dirty="0" smtClean="0"/>
              <a:t>R&amp;D collaboration and schedule</a:t>
            </a:r>
          </a:p>
          <a:p>
            <a:pPr lvl="1"/>
            <a:r>
              <a:rPr lang="en-US" dirty="0" smtClean="0"/>
              <a:t>Availability of CERN facilities after ITS production</a:t>
            </a:r>
          </a:p>
          <a:p>
            <a:pPr marL="457200" lvl="1" indent="0">
              <a:buNone/>
            </a:pPr>
            <a:r>
              <a:rPr lang="en-US" dirty="0" smtClean="0"/>
              <a:t> </a:t>
            </a:r>
          </a:p>
          <a:p>
            <a:r>
              <a:rPr lang="en-US" dirty="0" smtClean="0"/>
              <a:t>Schedule/funding gap of stave productions</a:t>
            </a:r>
          </a:p>
          <a:p>
            <a:pPr lvl="1"/>
            <a:r>
              <a:rPr lang="en-US" dirty="0" smtClean="0"/>
              <a:t>ITS production: ~1/2017-1/2018 </a:t>
            </a:r>
          </a:p>
          <a:p>
            <a:pPr lvl="1"/>
            <a:r>
              <a:rPr lang="en-US" dirty="0" err="1" smtClean="0"/>
              <a:t>sPHENIX</a:t>
            </a:r>
            <a:r>
              <a:rPr lang="en-US" dirty="0" smtClean="0"/>
              <a:t> CD-3b: 8/2018 </a:t>
            </a:r>
          </a:p>
          <a:p>
            <a:pPr lvl="1"/>
            <a:r>
              <a:rPr lang="en-US" dirty="0" smtClean="0"/>
              <a:t> Risk Mitigation: </a:t>
            </a:r>
          </a:p>
          <a:p>
            <a:pPr marL="1371600" lvl="2" indent="-457200">
              <a:buFont typeface="+mj-lt"/>
              <a:buAutoNum type="arabicPeriod"/>
            </a:pPr>
            <a:r>
              <a:rPr lang="en-US" dirty="0" smtClean="0"/>
              <a:t>early training through LDRD effort, maintain activity at low level</a:t>
            </a:r>
          </a:p>
          <a:p>
            <a:pPr marL="1371600" lvl="2" indent="-457200">
              <a:buFont typeface="+mj-lt"/>
              <a:buAutoNum type="arabicPeriod"/>
            </a:pPr>
            <a:r>
              <a:rPr lang="en-US" dirty="0" smtClean="0"/>
              <a:t>Possible mortgage </a:t>
            </a:r>
            <a:r>
              <a:rPr lang="en-US" dirty="0" err="1" smtClean="0"/>
              <a:t>sPHENIX</a:t>
            </a:r>
            <a:r>
              <a:rPr lang="en-US" dirty="0" smtClean="0"/>
              <a:t> production from ALICE/CERN, </a:t>
            </a:r>
            <a:r>
              <a:rPr lang="en-US" dirty="0" err="1" smtClean="0"/>
              <a:t>MoU</a:t>
            </a:r>
            <a:endParaRPr lang="en-US" dirty="0" smtClean="0"/>
          </a:p>
          <a:p>
            <a:pPr marL="1371600" lvl="2" indent="-457200">
              <a:buFont typeface="+mj-lt"/>
              <a:buAutoNum type="arabicPeriod"/>
            </a:pPr>
            <a:r>
              <a:rPr lang="en-US" dirty="0" smtClean="0"/>
              <a:t>Seek external foreign funding? </a:t>
            </a:r>
          </a:p>
          <a:p>
            <a:r>
              <a:rPr lang="en-US" dirty="0" smtClean="0"/>
              <a:t> </a:t>
            </a:r>
            <a:r>
              <a:rPr lang="en-US" dirty="0" err="1" smtClean="0"/>
              <a:t>sPHENIX</a:t>
            </a:r>
            <a:r>
              <a:rPr lang="en-US" dirty="0" smtClean="0"/>
              <a:t> readout R&amp;D</a:t>
            </a:r>
          </a:p>
          <a:p>
            <a:pPr lvl="1"/>
            <a:r>
              <a:rPr lang="en-US" dirty="0" smtClean="0"/>
              <a:t>Possible delay due to unavailability of key elements like staves and readout for R&amp;D</a:t>
            </a:r>
          </a:p>
          <a:p>
            <a:pPr lvl="1"/>
            <a:r>
              <a:rPr lang="en-US" dirty="0" smtClean="0"/>
              <a:t>Risk mitigation: </a:t>
            </a:r>
          </a:p>
          <a:p>
            <a:pPr lvl="2"/>
            <a:r>
              <a:rPr lang="en-US" dirty="0" smtClean="0"/>
              <a:t>early R&amp;D in collaboration with ALICE as associate members  </a:t>
            </a:r>
          </a:p>
          <a:p>
            <a:pPr lvl="1"/>
            <a:endParaRPr lang="en-US" dirty="0"/>
          </a:p>
        </p:txBody>
      </p:sp>
      <p:sp>
        <p:nvSpPr>
          <p:cNvPr id="4" name="Date Placeholder 3"/>
          <p:cNvSpPr>
            <a:spLocks noGrp="1"/>
          </p:cNvSpPr>
          <p:nvPr>
            <p:ph type="dt" sz="half" idx="10"/>
          </p:nvPr>
        </p:nvSpPr>
        <p:spPr/>
        <p:txBody>
          <a:bodyPr/>
          <a:lstStyle/>
          <a:p>
            <a:fld id="{22D9F143-FBF7-AF4A-8CAE-10167444442B}"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23</a:t>
            </a:fld>
            <a:endParaRPr lang="en-US"/>
          </a:p>
        </p:txBody>
      </p:sp>
    </p:spTree>
    <p:extLst>
      <p:ext uri="{BB962C8B-B14F-4D97-AF65-F5344CB8AC3E}">
        <p14:creationId xmlns:p14="http://schemas.microsoft.com/office/powerpoint/2010/main" val="434695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Contingency and CDs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Electronics R&amp;D to meet CD1</a:t>
            </a:r>
          </a:p>
          <a:p>
            <a:pPr lvl="1"/>
            <a:r>
              <a:rPr lang="en-US" dirty="0" smtClean="0"/>
              <a:t>Early procurements</a:t>
            </a:r>
          </a:p>
          <a:p>
            <a:pPr lvl="1"/>
            <a:r>
              <a:rPr lang="en-US" dirty="0" smtClean="0"/>
              <a:t>Join effort with LBNL/ALICE</a:t>
            </a:r>
          </a:p>
          <a:p>
            <a:pPr lvl="1"/>
            <a:endParaRPr lang="en-US" dirty="0" smtClean="0"/>
          </a:p>
          <a:p>
            <a:r>
              <a:rPr lang="en-US" dirty="0" smtClean="0"/>
              <a:t>Mechanical &amp; cooling R&amp;D to meet CD2/CD3</a:t>
            </a:r>
          </a:p>
          <a:p>
            <a:pPr lvl="1"/>
            <a:r>
              <a:rPr lang="en-US" dirty="0" smtClean="0"/>
              <a:t>Early joint R&amp;D with LBNL/MIT </a:t>
            </a:r>
          </a:p>
          <a:p>
            <a:pPr marL="0" indent="0">
              <a:buNone/>
            </a:pPr>
            <a:endParaRPr lang="en-US" dirty="0"/>
          </a:p>
          <a:p>
            <a:r>
              <a:rPr lang="en-US" dirty="0" smtClean="0"/>
              <a:t>Production </a:t>
            </a:r>
          </a:p>
          <a:p>
            <a:pPr lvl="1"/>
            <a:r>
              <a:rPr lang="en-US" dirty="0" smtClean="0"/>
              <a:t>Partial delivery to overlap task schedules with parallel efforts </a:t>
            </a:r>
          </a:p>
          <a:p>
            <a:pPr marL="457200" lvl="1" indent="0">
              <a:buNone/>
            </a:pPr>
            <a:r>
              <a:rPr lang="en-US" dirty="0" smtClean="0"/>
              <a:t> </a:t>
            </a:r>
            <a:endParaRPr lang="en-US" dirty="0"/>
          </a:p>
        </p:txBody>
      </p:sp>
      <p:sp>
        <p:nvSpPr>
          <p:cNvPr id="4" name="Date Placeholder 3"/>
          <p:cNvSpPr>
            <a:spLocks noGrp="1"/>
          </p:cNvSpPr>
          <p:nvPr>
            <p:ph type="dt" sz="half" idx="10"/>
          </p:nvPr>
        </p:nvSpPr>
        <p:spPr/>
        <p:txBody>
          <a:bodyPr/>
          <a:lstStyle/>
          <a:p>
            <a:fld id="{9B27402D-EBE2-F144-B61B-BD7192F42BAF}"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24</a:t>
            </a:fld>
            <a:endParaRPr lang="en-US"/>
          </a:p>
        </p:txBody>
      </p:sp>
    </p:spTree>
    <p:extLst>
      <p:ext uri="{BB962C8B-B14F-4D97-AF65-F5344CB8AC3E}">
        <p14:creationId xmlns:p14="http://schemas.microsoft.com/office/powerpoint/2010/main" val="52118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Registry </a:t>
            </a:r>
            <a:endParaRPr lang="en-US" dirty="0"/>
          </a:p>
        </p:txBody>
      </p:sp>
      <p:sp>
        <p:nvSpPr>
          <p:cNvPr id="3" name="Content Placeholder 2"/>
          <p:cNvSpPr>
            <a:spLocks noGrp="1"/>
          </p:cNvSpPr>
          <p:nvPr>
            <p:ph idx="1"/>
          </p:nvPr>
        </p:nvSpPr>
        <p:spPr/>
        <p:txBody>
          <a:bodyPr/>
          <a:lstStyle/>
          <a:p>
            <a:r>
              <a:rPr lang="en-US" dirty="0" err="1" smtClean="0"/>
              <a:t>sPHENIX</a:t>
            </a:r>
            <a:r>
              <a:rPr lang="en-US" dirty="0" smtClean="0"/>
              <a:t> and ITS/ALICE schedules</a:t>
            </a:r>
          </a:p>
          <a:p>
            <a:pPr lvl="1"/>
            <a:r>
              <a:rPr lang="en-US" dirty="0" smtClean="0"/>
              <a:t>R&amp;D</a:t>
            </a:r>
          </a:p>
          <a:p>
            <a:pPr lvl="1"/>
            <a:r>
              <a:rPr lang="en-US" dirty="0" smtClean="0"/>
              <a:t>Production </a:t>
            </a:r>
          </a:p>
          <a:p>
            <a:pPr lvl="1"/>
            <a:r>
              <a:rPr lang="en-US" dirty="0" smtClean="0"/>
              <a:t>CERN facilities</a:t>
            </a:r>
          </a:p>
          <a:p>
            <a:pPr lvl="1"/>
            <a:r>
              <a:rPr lang="en-US" dirty="0" smtClean="0"/>
              <a:t>Funding profile  </a:t>
            </a:r>
          </a:p>
          <a:p>
            <a:pPr lvl="1"/>
            <a:endParaRPr lang="en-US" dirty="0" smtClean="0"/>
          </a:p>
          <a:p>
            <a:r>
              <a:rPr lang="en-US" dirty="0" smtClean="0"/>
              <a:t>Long development time for readout boards etc.</a:t>
            </a:r>
            <a:endParaRPr lang="en-US" dirty="0"/>
          </a:p>
        </p:txBody>
      </p:sp>
      <p:sp>
        <p:nvSpPr>
          <p:cNvPr id="4" name="Date Placeholder 3"/>
          <p:cNvSpPr>
            <a:spLocks noGrp="1"/>
          </p:cNvSpPr>
          <p:nvPr>
            <p:ph type="dt" sz="half" idx="10"/>
          </p:nvPr>
        </p:nvSpPr>
        <p:spPr/>
        <p:txBody>
          <a:bodyPr/>
          <a:lstStyle/>
          <a:p>
            <a:fld id="{61A28DED-2D75-054F-A10E-3C0EF6F455B7}"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25</a:t>
            </a:fld>
            <a:endParaRPr lang="en-US"/>
          </a:p>
        </p:txBody>
      </p:sp>
    </p:spTree>
    <p:extLst>
      <p:ext uri="{BB962C8B-B14F-4D97-AF65-F5344CB8AC3E}">
        <p14:creationId xmlns:p14="http://schemas.microsoft.com/office/powerpoint/2010/main" val="2602489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Date Placeholder 2"/>
          <p:cNvSpPr>
            <a:spLocks noGrp="1"/>
          </p:cNvSpPr>
          <p:nvPr>
            <p:ph type="dt" sz="half" idx="10"/>
          </p:nvPr>
        </p:nvSpPr>
        <p:spPr/>
        <p:txBody>
          <a:bodyPr/>
          <a:lstStyle/>
          <a:p>
            <a:fld id="{0D50564F-5648-F94D-BC19-A019EC413BE8}"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26</a:t>
            </a:fld>
            <a:endParaRPr lang="en-US"/>
          </a:p>
        </p:txBody>
      </p:sp>
    </p:spTree>
    <p:extLst>
      <p:ext uri="{BB962C8B-B14F-4D97-AF65-F5344CB8AC3E}">
        <p14:creationId xmlns:p14="http://schemas.microsoft.com/office/powerpoint/2010/main" val="3421701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
            <a:ext cx="9144000" cy="677863"/>
          </a:xfrm>
          <a:solidFill>
            <a:srgbClr val="0080FF"/>
          </a:solidFill>
        </p:spPr>
        <p:txBody>
          <a:bodyPr/>
          <a:lstStyle/>
          <a:p>
            <a:r>
              <a:rPr lang="en-US" altLang="en-US" sz="3200" b="1" dirty="0">
                <a:cs typeface="Times New Roman" pitchFamily="18" charset="0"/>
              </a:rPr>
              <a:t>Projected Future sPHENIX Schedule  </a:t>
            </a:r>
          </a:p>
        </p:txBody>
      </p:sp>
      <p:sp>
        <p:nvSpPr>
          <p:cNvPr id="41986" name="Content Placeholder 2"/>
          <p:cNvSpPr>
            <a:spLocks noGrp="1"/>
          </p:cNvSpPr>
          <p:nvPr>
            <p:ph idx="1"/>
          </p:nvPr>
        </p:nvSpPr>
        <p:spPr>
          <a:xfrm>
            <a:off x="107157" y="976309"/>
            <a:ext cx="8916194" cy="5667375"/>
          </a:xfrm>
        </p:spPr>
        <p:txBody>
          <a:bodyPr>
            <a:normAutofit lnSpcReduction="10000"/>
          </a:bodyPr>
          <a:lstStyle/>
          <a:p>
            <a:pPr marL="0" indent="0">
              <a:buNone/>
            </a:pPr>
            <a:r>
              <a:rPr lang="en-US" altLang="en-US" sz="2000" b="1" dirty="0">
                <a:cs typeface="Times New Roman" pitchFamily="18" charset="0"/>
              </a:rPr>
              <a:t> </a:t>
            </a:r>
          </a:p>
          <a:p>
            <a:pPr marL="0" indent="0">
              <a:buNone/>
            </a:pPr>
            <a:r>
              <a:rPr lang="en-US" altLang="en-US" sz="2000" b="1" dirty="0">
                <a:cs typeface="Times New Roman" pitchFamily="18" charset="0"/>
              </a:rPr>
              <a:t>    </a:t>
            </a:r>
            <a:r>
              <a:rPr lang="en-US" altLang="en-US" sz="2100" b="1" dirty="0">
                <a:cs typeface="Times New Roman" pitchFamily="18" charset="0"/>
              </a:rPr>
              <a:t>CD-0</a:t>
            </a:r>
            <a:r>
              <a:rPr lang="en-US" altLang="en-US" sz="2100" b="1" dirty="0">
                <a:solidFill>
                  <a:srgbClr val="0080FF"/>
                </a:solidFill>
                <a:cs typeface="Times New Roman" pitchFamily="18" charset="0"/>
              </a:rPr>
              <a:t>												Sept-Oct 2016</a:t>
            </a:r>
          </a:p>
          <a:p>
            <a:pPr marL="0" indent="0">
              <a:buNone/>
            </a:pPr>
            <a:r>
              <a:rPr lang="en-US" altLang="en-US" sz="2100" b="1" dirty="0">
                <a:cs typeface="Times New Roman" pitchFamily="18" charset="0"/>
              </a:rPr>
              <a:t>    </a:t>
            </a:r>
            <a:r>
              <a:rPr lang="en-US" altLang="en-US" sz="2100" b="1" dirty="0">
                <a:solidFill>
                  <a:srgbClr val="FF0000"/>
                </a:solidFill>
                <a:cs typeface="Times New Roman" pitchFamily="18" charset="0"/>
              </a:rPr>
              <a:t>Director’s Cost and Schedule Review</a:t>
            </a:r>
            <a:r>
              <a:rPr lang="en-US" altLang="en-US" sz="2100" b="1" dirty="0">
                <a:solidFill>
                  <a:srgbClr val="0080FF"/>
                </a:solidFill>
                <a:cs typeface="Times New Roman" pitchFamily="18" charset="0"/>
              </a:rPr>
              <a:t>				Late Fall 2016</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Test Beam at FNAL(2</a:t>
            </a:r>
            <a:r>
              <a:rPr lang="en-US" altLang="en-US" sz="2100" b="1" baseline="30000" dirty="0">
                <a:cs typeface="Times New Roman" pitchFamily="18" charset="0"/>
              </a:rPr>
              <a:t>nd</a:t>
            </a:r>
            <a:r>
              <a:rPr lang="en-US" altLang="en-US" sz="2100" b="1" dirty="0">
                <a:cs typeface="Times New Roman" pitchFamily="18" charset="0"/>
              </a:rPr>
              <a:t> round prototyping)</a:t>
            </a:r>
            <a:r>
              <a:rPr lang="en-US" altLang="en-US" sz="2100" b="1" dirty="0">
                <a:solidFill>
                  <a:srgbClr val="0080FF"/>
                </a:solidFill>
                <a:cs typeface="Times New Roman" pitchFamily="18" charset="0"/>
              </a:rPr>
              <a:t>	 		Jan 2017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OPA-CD-1/CD-3a Review </a:t>
            </a:r>
            <a:r>
              <a:rPr lang="en-US" altLang="en-US" sz="2100" b="1" dirty="0">
                <a:solidFill>
                  <a:srgbClr val="0080FF"/>
                </a:solidFill>
                <a:cs typeface="Times New Roman" pitchFamily="18" charset="0"/>
              </a:rPr>
              <a:t>							May-Jun 2017</a:t>
            </a:r>
          </a:p>
          <a:p>
            <a:pPr marL="0" indent="0">
              <a:buNone/>
            </a:pPr>
            <a:r>
              <a:rPr lang="en-US" altLang="en-US" sz="2100" b="1" dirty="0">
                <a:solidFill>
                  <a:srgbClr val="0080FF"/>
                </a:solidFill>
                <a:cs typeface="Times New Roman" pitchFamily="18" charset="0"/>
              </a:rPr>
              <a:t>    </a:t>
            </a:r>
            <a:r>
              <a:rPr lang="en-US" altLang="en-US" sz="2100" b="1" dirty="0">
                <a:solidFill>
                  <a:srgbClr val="FF0000"/>
                </a:solidFill>
                <a:cs typeface="Times New Roman" pitchFamily="18" charset="0"/>
              </a:rPr>
              <a:t> CD-1/CD-3a	authorization	</a:t>
            </a:r>
            <a:r>
              <a:rPr lang="en-US" altLang="en-US" sz="2100" b="1" dirty="0">
                <a:solidFill>
                  <a:srgbClr val="0080FF"/>
                </a:solidFill>
                <a:cs typeface="Times New Roman" pitchFamily="18" charset="0"/>
              </a:rPr>
              <a:t>					Nov  2017</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All Preproduction R&amp;D and Design complete</a:t>
            </a:r>
            <a:r>
              <a:rPr lang="en-US" altLang="en-US" sz="2100" b="1" dirty="0">
                <a:solidFill>
                  <a:srgbClr val="0080FF"/>
                </a:solidFill>
                <a:cs typeface="Times New Roman" pitchFamily="18" charset="0"/>
              </a:rPr>
              <a:t>		May-Jun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 CD-2/CD-3b review </a:t>
            </a:r>
            <a:r>
              <a:rPr lang="en-US" altLang="en-US" sz="2100" b="1" dirty="0">
                <a:solidFill>
                  <a:srgbClr val="0080FF"/>
                </a:solidFill>
                <a:cs typeface="Times New Roman" pitchFamily="18" charset="0"/>
              </a:rPr>
              <a:t>							May-Jun  2018</a:t>
            </a:r>
            <a:endParaRPr lang="en-US" altLang="en-US" sz="2100" b="1" dirty="0">
              <a:cs typeface="Times New Roman" pitchFamily="18" charset="0"/>
            </a:endParaRP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CD-2/CD-3b  authorization</a:t>
            </a:r>
            <a:r>
              <a:rPr lang="en-US" altLang="en-US" sz="2100" b="1" dirty="0">
                <a:solidFill>
                  <a:srgbClr val="0080FF"/>
                </a:solidFill>
                <a:cs typeface="Times New Roman" pitchFamily="18" charset="0"/>
              </a:rPr>
              <a:t>						Jul-Aug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sPHENIX Installed, cabled, ready to commission</a:t>
            </a:r>
            <a:r>
              <a:rPr lang="en-US" altLang="en-US" sz="2100" b="1" dirty="0">
                <a:solidFill>
                  <a:srgbClr val="0080FF"/>
                </a:solidFill>
                <a:cs typeface="Times New Roman" pitchFamily="18" charset="0"/>
              </a:rPr>
              <a:t>	Apr 2021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First RHIC beam for sPHENIX</a:t>
            </a:r>
            <a:r>
              <a:rPr lang="en-US" altLang="en-US" sz="2100" b="1" dirty="0">
                <a:solidFill>
                  <a:srgbClr val="0080FF"/>
                </a:solidFill>
                <a:cs typeface="Times New Roman" pitchFamily="18" charset="0"/>
              </a:rPr>
              <a:t>						Jan 2022</a:t>
            </a:r>
          </a:p>
          <a:p>
            <a:pPr marL="0" indent="0">
              <a:buNone/>
            </a:pPr>
            <a:endParaRPr lang="en-US" altLang="en-US" sz="2100" b="1" dirty="0">
              <a:solidFill>
                <a:srgbClr val="0080FF"/>
              </a:solidFill>
              <a:cs typeface="Times New Roman" pitchFamily="18" charset="0"/>
            </a:endParaRPr>
          </a:p>
          <a:p>
            <a:pPr marL="0" indent="0">
              <a:buNone/>
            </a:pPr>
            <a:r>
              <a:rPr lang="en-US" altLang="en-US" sz="2100" b="1" dirty="0">
                <a:cs typeface="Times New Roman" pitchFamily="18" charset="0"/>
              </a:rPr>
              <a:t>The current Resource-loaded Schedule contains </a:t>
            </a:r>
            <a:r>
              <a:rPr lang="en-US" altLang="en-US" sz="2100" b="1" dirty="0">
                <a:solidFill>
                  <a:srgbClr val="FF0000"/>
                </a:solidFill>
                <a:cs typeface="Times New Roman" pitchFamily="18" charset="0"/>
              </a:rPr>
              <a:t>8.5 months of float </a:t>
            </a:r>
            <a:r>
              <a:rPr lang="en-US" altLang="en-US" sz="2100" b="1" dirty="0">
                <a:cs typeface="Times New Roman" pitchFamily="18" charset="0"/>
              </a:rPr>
              <a:t>to Jan 2022</a:t>
            </a:r>
          </a:p>
          <a:p>
            <a:pPr marL="800059" lvl="2" indent="0">
              <a:buNone/>
            </a:pPr>
            <a:r>
              <a:rPr lang="en-US" altLang="en-US" sz="1800" b="1" dirty="0">
                <a:solidFill>
                  <a:srgbClr val="0080FF"/>
                </a:solidFill>
                <a:cs typeface="Times New Roman" pitchFamily="18" charset="0"/>
              </a:rPr>
              <a:t> </a:t>
            </a:r>
            <a:endParaRPr lang="en-US" altLang="en-US" sz="2200" b="1" dirty="0">
              <a:solidFill>
                <a:srgbClr val="0080FF"/>
              </a:solidFill>
              <a:cs typeface="Times New Roman" pitchFamily="18" charset="0"/>
            </a:endParaRPr>
          </a:p>
          <a:p>
            <a:pPr marL="800059" lvl="2" indent="0">
              <a:buNone/>
            </a:pPr>
            <a:r>
              <a:rPr lang="en-US" altLang="en-US" sz="1800" b="1" dirty="0">
                <a:cs typeface="Times New Roman" pitchFamily="18" charset="0"/>
              </a:rPr>
              <a:t>  </a:t>
            </a:r>
            <a:endParaRPr lang="en-US" altLang="en-US" sz="1200" b="1"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98B6C141-D973-4B4A-B65F-539E814A3A1C}" type="datetime1">
              <a:rPr lang="en-US" smtClean="0"/>
              <a:t>8/22/16</a:t>
            </a:fld>
            <a:endParaRPr lang="en-US" dirty="0"/>
          </a:p>
        </p:txBody>
      </p:sp>
      <p:sp>
        <p:nvSpPr>
          <p:cNvPr id="5" name="Footer Placeholder 4"/>
          <p:cNvSpPr>
            <a:spLocks noGrp="1"/>
          </p:cNvSpPr>
          <p:nvPr>
            <p:ph type="ftr" sz="quarter" idx="11"/>
          </p:nvPr>
        </p:nvSpPr>
        <p:spPr/>
        <p:txBody>
          <a:bodyPr/>
          <a:lstStyle/>
          <a:p>
            <a:pPr>
              <a:defRPr/>
            </a:pPr>
            <a:r>
              <a:rPr lang="en-US" smtClean="0"/>
              <a:t>sPHENIX Tracking Review</a:t>
            </a:r>
            <a:endParaRPr lang="en-US" dirty="0"/>
          </a:p>
        </p:txBody>
      </p:sp>
      <p:sp>
        <p:nvSpPr>
          <p:cNvPr id="41989" name="Slide Number Placeholder 5"/>
          <p:cNvSpPr>
            <a:spLocks noGrp="1"/>
          </p:cNvSpPr>
          <p:nvPr>
            <p:ph type="sldNum" sz="quarter" idx="12"/>
          </p:nvPr>
        </p:nvSpPr>
        <p:spPr bwMode="auto">
          <a:xfrm>
            <a:off x="8937225" y="-29567"/>
            <a:ext cx="149827" cy="256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2" indent="-285736" eaLnBrk="0" hangingPunct="0">
              <a:defRPr sz="2400">
                <a:solidFill>
                  <a:schemeClr val="tx1"/>
                </a:solidFill>
                <a:latin typeface="Calibri" pitchFamily="34" charset="0"/>
                <a:ea typeface="MS PGothic" pitchFamily="34" charset="-128"/>
              </a:defRPr>
            </a:lvl2pPr>
            <a:lvl3pPr marL="1142942" indent="-228588" eaLnBrk="0" hangingPunct="0">
              <a:defRPr sz="2400">
                <a:solidFill>
                  <a:schemeClr val="tx1"/>
                </a:solidFill>
                <a:latin typeface="Calibri" pitchFamily="34" charset="0"/>
                <a:ea typeface="MS PGothic" pitchFamily="34" charset="-128"/>
              </a:defRPr>
            </a:lvl3pPr>
            <a:lvl4pPr marL="1600118" indent="-228588" eaLnBrk="0" hangingPunct="0">
              <a:defRPr sz="2400">
                <a:solidFill>
                  <a:schemeClr val="tx1"/>
                </a:solidFill>
                <a:latin typeface="Calibri" pitchFamily="34" charset="0"/>
                <a:ea typeface="MS PGothic" pitchFamily="34" charset="-128"/>
              </a:defRPr>
            </a:lvl4pPr>
            <a:lvl5pPr marL="2057295" indent="-228588" eaLnBrk="0" hangingPunct="0">
              <a:defRPr sz="2400">
                <a:solidFill>
                  <a:schemeClr val="tx1"/>
                </a:solidFill>
                <a:latin typeface="Calibri" pitchFamily="34" charset="0"/>
                <a:ea typeface="MS PGothic" pitchFamily="34" charset="-128"/>
              </a:defRPr>
            </a:lvl5pPr>
            <a:lvl6pPr marL="251447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6pPr>
            <a:lvl7pPr marL="2971648"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5"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C1A753D-6C42-4D74-B2DA-A30168E722DC}" type="slidenum">
              <a:rPr lang="en-US" altLang="en-US" sz="1200">
                <a:solidFill>
                  <a:srgbClr val="898989"/>
                </a:solidFill>
              </a:rPr>
              <a:pPr eaLnBrk="1" hangingPunct="1"/>
              <a:t>27</a:t>
            </a:fld>
            <a:endParaRPr lang="en-US" altLang="en-US" sz="1200" dirty="0">
              <a:solidFill>
                <a:srgbClr val="898989"/>
              </a:solidFill>
            </a:endParaRPr>
          </a:p>
        </p:txBody>
      </p:sp>
      <p:sp>
        <p:nvSpPr>
          <p:cNvPr id="2" name="TextBox 1"/>
          <p:cNvSpPr txBox="1"/>
          <p:nvPr/>
        </p:nvSpPr>
        <p:spPr>
          <a:xfrm>
            <a:off x="5851644" y="695237"/>
            <a:ext cx="3235408" cy="369328"/>
          </a:xfrm>
          <a:prstGeom prst="rect">
            <a:avLst/>
          </a:prstGeom>
          <a:noFill/>
        </p:spPr>
        <p:txBody>
          <a:bodyPr wrap="none" lIns="91435" tIns="45718" rIns="91435" bIns="45718" rtlCol="0">
            <a:spAutoFit/>
          </a:bodyPr>
          <a:lstStyle/>
          <a:p>
            <a:r>
              <a:rPr lang="en-US" dirty="0" smtClean="0"/>
              <a:t>Slide from Ed O’Brien 6/24/2016</a:t>
            </a:r>
            <a:endParaRPr lang="en-US" dirty="0"/>
          </a:p>
        </p:txBody>
      </p:sp>
    </p:spTree>
    <p:extLst>
      <p:ext uri="{BB962C8B-B14F-4D97-AF65-F5344CB8AC3E}">
        <p14:creationId xmlns:p14="http://schemas.microsoft.com/office/powerpoint/2010/main" val="29799903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LANL/</a:t>
            </a:r>
            <a:r>
              <a:rPr lang="en-US" dirty="0" err="1" smtClean="0"/>
              <a:t>sPHENIX</a:t>
            </a:r>
            <a:r>
              <a:rPr lang="en-US" dirty="0" smtClean="0"/>
              <a:t> – ALICE Collaboration </a:t>
            </a:r>
            <a:endParaRPr lang="en-US" dirty="0"/>
          </a:p>
        </p:txBody>
      </p:sp>
      <p:sp>
        <p:nvSpPr>
          <p:cNvPr id="4" name="TextBox 3"/>
          <p:cNvSpPr txBox="1"/>
          <p:nvPr/>
        </p:nvSpPr>
        <p:spPr>
          <a:xfrm>
            <a:off x="457200" y="1417638"/>
            <a:ext cx="7938815" cy="4893647"/>
          </a:xfrm>
          <a:prstGeom prst="rect">
            <a:avLst/>
          </a:prstGeom>
          <a:noFill/>
        </p:spPr>
        <p:txBody>
          <a:bodyPr wrap="square" rtlCol="0">
            <a:spAutoFit/>
          </a:bodyPr>
          <a:lstStyle/>
          <a:p>
            <a:r>
              <a:rPr lang="en-US" sz="1400" b="1" dirty="0"/>
              <a:t>From: </a:t>
            </a:r>
            <a:r>
              <a:rPr lang="en-US" sz="1400" dirty="0"/>
              <a:t>Luciano Musa &lt;</a:t>
            </a:r>
            <a:r>
              <a:rPr lang="en-US" sz="1400" u="sng" dirty="0">
                <a:hlinkClick r:id="rId2"/>
              </a:rPr>
              <a:t>luciano.musa@cern.ch&gt;</a:t>
            </a:r>
          </a:p>
          <a:p>
            <a:r>
              <a:rPr lang="en-US" sz="1400" b="1" dirty="0"/>
              <a:t>Date: </a:t>
            </a:r>
            <a:r>
              <a:rPr lang="en-US" sz="1400" dirty="0"/>
              <a:t>Saturday, August 6, 2016 at 9:25 PM</a:t>
            </a:r>
          </a:p>
          <a:p>
            <a:r>
              <a:rPr lang="en-US" sz="1400" b="1" dirty="0"/>
              <a:t>To: </a:t>
            </a:r>
            <a:r>
              <a:rPr lang="en-US" sz="1400" dirty="0"/>
              <a:t>"Ming Liu (LANL)" &lt;</a:t>
            </a:r>
            <a:r>
              <a:rPr lang="en-US" sz="1400" u="sng" dirty="0">
                <a:hlinkClick r:id="rId3"/>
              </a:rPr>
              <a:t>ming@bnl.gov&gt;</a:t>
            </a:r>
          </a:p>
          <a:p>
            <a:r>
              <a:rPr lang="en-US" sz="1400" b="1" dirty="0"/>
              <a:t>Subject: </a:t>
            </a:r>
            <a:r>
              <a:rPr lang="en-US" sz="1400" dirty="0"/>
              <a:t>Re: ALICE ITS MAPS project and </a:t>
            </a:r>
            <a:r>
              <a:rPr lang="en-US" sz="1400" dirty="0" err="1"/>
              <a:t>sPHENIX</a:t>
            </a:r>
            <a:r>
              <a:rPr lang="en-US" sz="1400" dirty="0"/>
              <a:t> - ALICE Associate Membership? </a:t>
            </a:r>
          </a:p>
          <a:p>
            <a:endParaRPr lang="en-US" sz="1400" dirty="0"/>
          </a:p>
          <a:p>
            <a:r>
              <a:rPr lang="en-US" sz="1400" dirty="0"/>
              <a:t>Dear Ming,</a:t>
            </a:r>
          </a:p>
          <a:p>
            <a:endParaRPr lang="en-US" sz="1400" dirty="0"/>
          </a:p>
          <a:p>
            <a:r>
              <a:rPr lang="en-US" sz="1400" dirty="0"/>
              <a:t>sorry for the late reply to your previous e-mail. We had two Engineering Design Reviews (mechanics and cooling) and then I was in Jakarta for one week for an ITS Asian Meeting. </a:t>
            </a:r>
          </a:p>
          <a:p>
            <a:endParaRPr lang="en-US" sz="1400" dirty="0"/>
          </a:p>
          <a:p>
            <a:r>
              <a:rPr lang="en-US" sz="1400" dirty="0"/>
              <a:t>I am glad to learn that you succeed obtaining a $5M grant (congratulations!!) and your plans to become an ALICE associate member to work in the ITS project. This will require a detailed discussion between the two of us for the preparation of an </a:t>
            </a:r>
            <a:r>
              <a:rPr lang="en-US" sz="1400" dirty="0" err="1"/>
              <a:t>MoU</a:t>
            </a:r>
            <a:r>
              <a:rPr lang="en-US" sz="1400" dirty="0"/>
              <a:t>.</a:t>
            </a:r>
          </a:p>
          <a:p>
            <a:r>
              <a:rPr lang="en-US" sz="1400" dirty="0"/>
              <a:t>I am leaving today for two weeks of vacation and will be back to CERN on August 22nd. I would propose we get in touch on the 22nd or 23rd August, if this is fine for you.</a:t>
            </a:r>
          </a:p>
          <a:p>
            <a:endParaRPr lang="en-US" sz="1400" dirty="0"/>
          </a:p>
          <a:p>
            <a:r>
              <a:rPr lang="en-US" sz="1400" dirty="0"/>
              <a:t>A possible timeline is presentation of your request at the MB of 1st September and at the CB of 11th November. </a:t>
            </a:r>
          </a:p>
          <a:p>
            <a:endParaRPr lang="en-US" sz="1400" dirty="0"/>
          </a:p>
          <a:p>
            <a:r>
              <a:rPr lang="en-US" sz="1400" dirty="0"/>
              <a:t>Kind Regards,</a:t>
            </a:r>
          </a:p>
          <a:p>
            <a:r>
              <a:rPr lang="en-US" sz="1400" dirty="0"/>
              <a:t>Luciano</a:t>
            </a:r>
          </a:p>
          <a:p>
            <a:endParaRPr lang="en-US" dirty="0"/>
          </a:p>
        </p:txBody>
      </p:sp>
      <p:cxnSp>
        <p:nvCxnSpPr>
          <p:cNvPr id="10" name="Straight Connector 9"/>
          <p:cNvCxnSpPr/>
          <p:nvPr/>
        </p:nvCxnSpPr>
        <p:spPr>
          <a:xfrm flipV="1">
            <a:off x="4637543" y="5103086"/>
            <a:ext cx="3262593"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8571" y="5360344"/>
            <a:ext cx="756466"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78098" y="5948810"/>
            <a:ext cx="5393161" cy="369332"/>
          </a:xfrm>
          <a:prstGeom prst="rect">
            <a:avLst/>
          </a:prstGeom>
          <a:noFill/>
        </p:spPr>
        <p:txBody>
          <a:bodyPr wrap="none" rtlCol="0">
            <a:spAutoFit/>
          </a:bodyPr>
          <a:lstStyle/>
          <a:p>
            <a:r>
              <a:rPr lang="en-US" dirty="0" smtClean="0">
                <a:solidFill>
                  <a:srgbClr val="FF0000"/>
                </a:solidFill>
              </a:rPr>
              <a:t>Plan: </a:t>
            </a:r>
            <a:r>
              <a:rPr lang="en-US" dirty="0" smtClean="0">
                <a:solidFill>
                  <a:srgbClr val="FF0000"/>
                </a:solidFill>
              </a:rPr>
              <a:t>ITS</a:t>
            </a:r>
            <a:r>
              <a:rPr lang="en-US" dirty="0" smtClean="0">
                <a:solidFill>
                  <a:srgbClr val="FF0000"/>
                </a:solidFill>
              </a:rPr>
              <a:t>/ALICE associate </a:t>
            </a:r>
            <a:r>
              <a:rPr lang="en-US" dirty="0" smtClean="0">
                <a:solidFill>
                  <a:srgbClr val="FF0000"/>
                </a:solidFill>
              </a:rPr>
              <a:t>members </a:t>
            </a:r>
            <a:r>
              <a:rPr lang="en-US" dirty="0" smtClean="0">
                <a:solidFill>
                  <a:srgbClr val="FF0000"/>
                </a:solidFill>
              </a:rPr>
              <a:t>by </a:t>
            </a:r>
            <a:r>
              <a:rPr lang="en-US" dirty="0" smtClean="0">
                <a:solidFill>
                  <a:srgbClr val="FF0000"/>
                </a:solidFill>
              </a:rPr>
              <a:t>the end of 2016</a:t>
            </a:r>
            <a:endParaRPr lang="en-US" dirty="0">
              <a:solidFill>
                <a:srgbClr val="FF0000"/>
              </a:solidFill>
            </a:endParaRPr>
          </a:p>
        </p:txBody>
      </p:sp>
      <p:sp>
        <p:nvSpPr>
          <p:cNvPr id="3" name="Date Placeholder 2"/>
          <p:cNvSpPr>
            <a:spLocks noGrp="1"/>
          </p:cNvSpPr>
          <p:nvPr>
            <p:ph type="dt" sz="half" idx="10"/>
          </p:nvPr>
        </p:nvSpPr>
        <p:spPr/>
        <p:txBody>
          <a:bodyPr/>
          <a:lstStyle/>
          <a:p>
            <a:fld id="{1179BA44-8B4D-B646-8708-446203388375}"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28</a:t>
            </a:fld>
            <a:endParaRPr lang="en-US"/>
          </a:p>
        </p:txBody>
      </p:sp>
    </p:spTree>
    <p:extLst>
      <p:ext uri="{BB962C8B-B14F-4D97-AF65-F5344CB8AC3E}">
        <p14:creationId xmlns:p14="http://schemas.microsoft.com/office/powerpoint/2010/main" val="415477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457200" y="84709"/>
            <a:ext cx="8229600" cy="697207"/>
          </a:xfrm>
          <a:prstGeom prst="rect">
            <a:avLst/>
          </a:prstGeom>
        </p:spPr>
        <p:txBody>
          <a:bodyPr>
            <a:normAutofit fontScale="90000"/>
          </a:bodyPr>
          <a:lstStyle/>
          <a:p>
            <a:r>
              <a:rPr lang="en-US" dirty="0" smtClean="0"/>
              <a:t>Critical R&amp;D through  </a:t>
            </a:r>
            <a:r>
              <a:rPr dirty="0" smtClean="0"/>
              <a:t>LDRD</a:t>
            </a:r>
            <a:endParaRPr dirty="0"/>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
        <p:nvSpPr>
          <p:cNvPr id="406" name="Shape 406"/>
          <p:cNvSpPr/>
          <p:nvPr/>
        </p:nvSpPr>
        <p:spPr>
          <a:xfrm>
            <a:off x="354171" y="1030106"/>
            <a:ext cx="5003502" cy="510418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normAutofit fontScale="62500" lnSpcReduction="20000"/>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Extend TowerJazz Production: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In-kind contribution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525 </a:t>
            </a:r>
            <a:r>
              <a:rPr dirty="0" smtClean="0"/>
              <a:t>ALPIDE</a:t>
            </a:r>
            <a:r>
              <a:rPr lang="en-US" dirty="0" smtClean="0"/>
              <a:t>-final</a:t>
            </a:r>
            <a:r>
              <a:rPr dirty="0" smtClean="0"/>
              <a:t> </a:t>
            </a:r>
            <a:r>
              <a:rPr dirty="0"/>
              <a:t>sensors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(inner 3 layers plus ~20% spares)</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Test Beam Prototype:</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4 full inner ALICE ITS Staves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ALICE readout + common readout boards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small scale power &amp; cooling, jigs, etc</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Readout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new FEM design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replace the ALICE readout board</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full-system test with test beam prototype</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Half-Barrel Mechanical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adapt ALICE inner 3 layer mechanics to sPHENIX</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build 3-layer mounts for full-system test</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dirty="0">
                <a:solidFill>
                  <a:srgbClr val="0000FF"/>
                </a:solidFill>
              </a:rPr>
              <a:t>Under LDRD funding: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Final </a:t>
            </a:r>
            <a:r>
              <a:rPr dirty="0">
                <a:solidFill>
                  <a:srgbClr val="0000FF"/>
                </a:solidFill>
              </a:rPr>
              <a:t>Detector ~10% populated with staves &amp; readout</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CERN</a:t>
            </a:r>
            <a:r>
              <a:rPr dirty="0">
                <a:solidFill>
                  <a:srgbClr val="0000FF"/>
                </a:solidFill>
              </a:rPr>
              <a:t>-trained personnel</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Reduce </a:t>
            </a:r>
            <a:r>
              <a:rPr dirty="0">
                <a:solidFill>
                  <a:srgbClr val="0000FF"/>
                </a:solidFill>
              </a:rPr>
              <a:t>cost of MAPS </a:t>
            </a:r>
            <a:r>
              <a:rPr dirty="0" smtClean="0">
                <a:solidFill>
                  <a:srgbClr val="0000FF"/>
                </a:solidFill>
              </a:rPr>
              <a:t>detector</a:t>
            </a:r>
            <a:r>
              <a:rPr lang="en-US" dirty="0" smtClean="0">
                <a:solidFill>
                  <a:srgbClr val="0000FF"/>
                </a:solidFill>
              </a:rPr>
              <a:t> by $2M!</a:t>
            </a:r>
            <a:endParaRPr dirty="0">
              <a:solidFill>
                <a:srgbClr val="0000FF"/>
              </a:solidFill>
            </a:endParaRPr>
          </a:p>
        </p:txBody>
      </p:sp>
      <p:pic>
        <p:nvPicPr>
          <p:cNvPr id="407" name="Screen Shot 2016-05-18 at 2.36.14 PM.png"/>
          <p:cNvPicPr>
            <a:picLocks noChangeAspect="1"/>
          </p:cNvPicPr>
          <p:nvPr/>
        </p:nvPicPr>
        <p:blipFill>
          <a:blip r:embed="rId2">
            <a:extLst/>
          </a:blip>
          <a:stretch>
            <a:fillRect/>
          </a:stretch>
        </p:blipFill>
        <p:spPr>
          <a:xfrm>
            <a:off x="4919002" y="2116979"/>
            <a:ext cx="3129437" cy="1210733"/>
          </a:xfrm>
          <a:prstGeom prst="rect">
            <a:avLst/>
          </a:prstGeom>
          <a:ln w="25400"/>
        </p:spPr>
      </p:pic>
      <p:sp>
        <p:nvSpPr>
          <p:cNvPr id="408" name="Shape 408"/>
          <p:cNvSpPr/>
          <p:nvPr/>
        </p:nvSpPr>
        <p:spPr>
          <a:xfrm>
            <a:off x="7978124" y="2295159"/>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09" name="Shape 409"/>
          <p:cNvSpPr/>
          <p:nvPr/>
        </p:nvSpPr>
        <p:spPr>
          <a:xfrm>
            <a:off x="6957226" y="1200270"/>
            <a:ext cx="2153781"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lang="en-US" dirty="0" smtClean="0"/>
              <a:t>2x</a:t>
            </a:r>
            <a:r>
              <a:rPr dirty="0" smtClean="0"/>
              <a:t>525 </a:t>
            </a:r>
            <a:r>
              <a:rPr dirty="0"/>
              <a:t>ct.</a:t>
            </a:r>
          </a:p>
        </p:txBody>
      </p:sp>
      <p:pic>
        <p:nvPicPr>
          <p:cNvPr id="410" name="pasted-image.pdf"/>
          <p:cNvPicPr>
            <a:picLocks noChangeAspect="1"/>
          </p:cNvPicPr>
          <p:nvPr/>
        </p:nvPicPr>
        <p:blipFill>
          <a:blip r:embed="rId3">
            <a:extLst/>
          </a:blip>
          <a:srcRect l="47775" t="34817" b="7298"/>
          <a:stretch>
            <a:fillRect/>
          </a:stretch>
        </p:blipFill>
        <p:spPr>
          <a:xfrm>
            <a:off x="5357673" y="780295"/>
            <a:ext cx="1667250" cy="1385946"/>
          </a:xfrm>
          <a:prstGeom prst="rect">
            <a:avLst/>
          </a:prstGeom>
          <a:ln w="25400"/>
        </p:spPr>
      </p:pic>
      <p:pic>
        <p:nvPicPr>
          <p:cNvPr id="411" name="Screen Shot 2016-05-18 at 2.39.53 PM.png"/>
          <p:cNvPicPr>
            <a:picLocks noChangeAspect="1"/>
          </p:cNvPicPr>
          <p:nvPr/>
        </p:nvPicPr>
        <p:blipFill>
          <a:blip r:embed="rId4">
            <a:extLst/>
          </a:blip>
          <a:stretch>
            <a:fillRect/>
          </a:stretch>
        </p:blipFill>
        <p:spPr>
          <a:xfrm>
            <a:off x="4880167" y="3555457"/>
            <a:ext cx="3027165" cy="741165"/>
          </a:xfrm>
          <a:prstGeom prst="rect">
            <a:avLst/>
          </a:prstGeom>
          <a:ln w="25400"/>
        </p:spPr>
      </p:pic>
      <p:sp>
        <p:nvSpPr>
          <p:cNvPr id="412" name="Shape 412"/>
          <p:cNvSpPr/>
          <p:nvPr/>
        </p:nvSpPr>
        <p:spPr>
          <a:xfrm>
            <a:off x="7978124" y="3582197"/>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13" name="Shape 413"/>
          <p:cNvSpPr/>
          <p:nvPr/>
        </p:nvSpPr>
        <p:spPr>
          <a:xfrm>
            <a:off x="5774412" y="3433028"/>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grpSp>
        <p:nvGrpSpPr>
          <p:cNvPr id="419" name="Group 419"/>
          <p:cNvGrpSpPr/>
          <p:nvPr/>
        </p:nvGrpSpPr>
        <p:grpSpPr>
          <a:xfrm>
            <a:off x="5948761" y="4754873"/>
            <a:ext cx="2165295" cy="1210734"/>
            <a:chOff x="0" y="0"/>
            <a:chExt cx="3079530" cy="1721931"/>
          </a:xfrm>
        </p:grpSpPr>
        <p:pic>
          <p:nvPicPr>
            <p:cNvPr id="414" name="Screen Shot 2016-05-18 at 2.42.59 PM.png"/>
            <p:cNvPicPr>
              <a:picLocks noChangeAspect="1"/>
            </p:cNvPicPr>
            <p:nvPr/>
          </p:nvPicPr>
          <p:blipFill>
            <a:blip r:embed="rId5">
              <a:extLst/>
            </a:blip>
            <a:srcRect l="10679" t="1874" r="30281" b="55874"/>
            <a:stretch>
              <a:fillRect/>
            </a:stretch>
          </p:blipFill>
          <p:spPr>
            <a:xfrm>
              <a:off x="278492" y="76493"/>
              <a:ext cx="2544229" cy="1366086"/>
            </a:xfrm>
            <a:prstGeom prst="rect">
              <a:avLst/>
            </a:prstGeom>
            <a:ln w="25400" cap="flat">
              <a:noFill/>
              <a:round/>
            </a:ln>
            <a:effectLst/>
          </p:spPr>
        </p:pic>
        <p:sp>
          <p:nvSpPr>
            <p:cNvPr id="415" name="Shape 415"/>
            <p:cNvSpPr/>
            <p:nvPr/>
          </p:nvSpPr>
          <p:spPr>
            <a:xfrm>
              <a:off x="437402" y="972800"/>
              <a:ext cx="2179814" cy="749132"/>
            </a:xfrm>
            <a:custGeom>
              <a:avLst/>
              <a:gdLst/>
              <a:ahLst/>
              <a:cxnLst>
                <a:cxn ang="0">
                  <a:pos x="wd2" y="hd2"/>
                </a:cxn>
                <a:cxn ang="5400000">
                  <a:pos x="wd2" y="hd2"/>
                </a:cxn>
                <a:cxn ang="10800000">
                  <a:pos x="wd2" y="hd2"/>
                </a:cxn>
                <a:cxn ang="16200000">
                  <a:pos x="wd2" y="hd2"/>
                </a:cxn>
              </a:cxnLst>
              <a:rect l="0" t="0" r="r" b="b"/>
              <a:pathLst>
                <a:path w="21600" h="21600" extrusionOk="0">
                  <a:moveTo>
                    <a:pt x="0" y="3510"/>
                  </a:moveTo>
                  <a:lnTo>
                    <a:pt x="8904" y="0"/>
                  </a:lnTo>
                  <a:lnTo>
                    <a:pt x="11847" y="2217"/>
                  </a:lnTo>
                  <a:lnTo>
                    <a:pt x="16442" y="9115"/>
                  </a:lnTo>
                  <a:lnTo>
                    <a:pt x="18198" y="9300"/>
                  </a:lnTo>
                  <a:lnTo>
                    <a:pt x="21600" y="15142"/>
                  </a:lnTo>
                  <a:lnTo>
                    <a:pt x="199" y="21600"/>
                  </a:lnTo>
                  <a:lnTo>
                    <a:pt x="0" y="351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6" name="Shape 416"/>
            <p:cNvSpPr/>
            <p:nvPr/>
          </p:nvSpPr>
          <p:spPr>
            <a:xfrm>
              <a:off x="1390559" y="154123"/>
              <a:ext cx="1688972" cy="893366"/>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lnTo>
                    <a:pt x="12367" y="19451"/>
                  </a:lnTo>
                  <a:lnTo>
                    <a:pt x="7592" y="5413"/>
                  </a:lnTo>
                  <a:lnTo>
                    <a:pt x="0" y="1032"/>
                  </a:lnTo>
                  <a:lnTo>
                    <a:pt x="21600" y="0"/>
                  </a:lnTo>
                  <a:lnTo>
                    <a:pt x="20520" y="2160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7" name="Shape 417"/>
            <p:cNvSpPr/>
            <p:nvPr/>
          </p:nvSpPr>
          <p:spPr>
            <a:xfrm>
              <a:off x="187372" y="0"/>
              <a:ext cx="826598" cy="361931"/>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8" name="Shape 418"/>
            <p:cNvSpPr/>
            <p:nvPr/>
          </p:nvSpPr>
          <p:spPr>
            <a:xfrm rot="2709091">
              <a:off x="6473" y="686803"/>
              <a:ext cx="826598" cy="361932"/>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grpSp>
      <p:sp>
        <p:nvSpPr>
          <p:cNvPr id="420" name="Shape 420"/>
          <p:cNvSpPr/>
          <p:nvPr/>
        </p:nvSpPr>
        <p:spPr>
          <a:xfrm>
            <a:off x="6190456" y="4481497"/>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sp>
        <p:nvSpPr>
          <p:cNvPr id="421" name="Shape 421"/>
          <p:cNvSpPr/>
          <p:nvPr/>
        </p:nvSpPr>
        <p:spPr>
          <a:xfrm>
            <a:off x="7978124" y="4867338"/>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2 ct.</a:t>
            </a:r>
          </a:p>
        </p:txBody>
      </p:sp>
    </p:spTree>
    <p:extLst>
      <p:ext uri="{BB962C8B-B14F-4D97-AF65-F5344CB8AC3E}">
        <p14:creationId xmlns:p14="http://schemas.microsoft.com/office/powerpoint/2010/main" val="189066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551"/>
            <a:ext cx="9144000" cy="6842449"/>
          </a:xfrm>
          <a:prstGeom prst="rect">
            <a:avLst/>
          </a:prstGeom>
        </p:spPr>
      </p:pic>
      <p:sp>
        <p:nvSpPr>
          <p:cNvPr id="2" name="Date Placeholder 1"/>
          <p:cNvSpPr>
            <a:spLocks noGrp="1"/>
          </p:cNvSpPr>
          <p:nvPr>
            <p:ph type="dt" sz="half" idx="10"/>
          </p:nvPr>
        </p:nvSpPr>
        <p:spPr/>
        <p:txBody>
          <a:bodyPr/>
          <a:lstStyle/>
          <a:p>
            <a:fld id="{00DBE2C5-89FC-E043-B6E5-D2B9E7C7D6B5}"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a:t>
            </a:fld>
            <a:endParaRPr lang="en-US"/>
          </a:p>
        </p:txBody>
      </p:sp>
      <p:sp>
        <p:nvSpPr>
          <p:cNvPr id="7" name="Rectangle 6"/>
          <p:cNvSpPr/>
          <p:nvPr/>
        </p:nvSpPr>
        <p:spPr>
          <a:xfrm>
            <a:off x="4895850" y="5372100"/>
            <a:ext cx="2921000" cy="4572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001000" y="5459968"/>
            <a:ext cx="977702" cy="369332"/>
          </a:xfrm>
          <a:prstGeom prst="rect">
            <a:avLst/>
          </a:prstGeom>
          <a:noFill/>
          <a:ln>
            <a:solidFill>
              <a:srgbClr val="FF0000"/>
            </a:solidFill>
          </a:ln>
        </p:spPr>
        <p:txBody>
          <a:bodyPr wrap="none" rtlCol="0">
            <a:spAutoFit/>
          </a:bodyPr>
          <a:lstStyle/>
          <a:p>
            <a:r>
              <a:rPr lang="en-US" dirty="0" err="1" smtClean="0"/>
              <a:t>sPHENIX</a:t>
            </a:r>
            <a:endParaRPr lang="en-US" dirty="0"/>
          </a:p>
        </p:txBody>
      </p:sp>
    </p:spTree>
    <p:extLst>
      <p:ext uri="{BB962C8B-B14F-4D97-AF65-F5344CB8AC3E}">
        <p14:creationId xmlns:p14="http://schemas.microsoft.com/office/powerpoint/2010/main" val="210793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Path Forward </a:t>
            </a:r>
            <a:endParaRPr lang="en-US" dirty="0"/>
          </a:p>
        </p:txBody>
      </p:sp>
      <p:sp>
        <p:nvSpPr>
          <p:cNvPr id="4" name="Content Placeholder 3"/>
          <p:cNvSpPr>
            <a:spLocks noGrp="1"/>
          </p:cNvSpPr>
          <p:nvPr>
            <p:ph idx="1"/>
          </p:nvPr>
        </p:nvSpPr>
        <p:spPr/>
        <p:txBody>
          <a:bodyPr/>
          <a:lstStyle/>
          <a:p>
            <a:r>
              <a:rPr lang="en-US" dirty="0" smtClean="0"/>
              <a:t>Take advantage of ALICE/ITS production </a:t>
            </a:r>
          </a:p>
          <a:p>
            <a:pPr lvl="1"/>
            <a:r>
              <a:rPr lang="en-US" dirty="0" smtClean="0"/>
              <a:t>Obtain fully tested staves + 40% spares, right after the end of ITS production </a:t>
            </a:r>
            <a:r>
              <a:rPr lang="en-US" dirty="0" smtClean="0"/>
              <a:t>(~1</a:t>
            </a:r>
            <a:r>
              <a:rPr lang="en-US" dirty="0" smtClean="0"/>
              <a:t>/2018)</a:t>
            </a:r>
          </a:p>
          <a:p>
            <a:r>
              <a:rPr lang="en-US" dirty="0" smtClean="0"/>
              <a:t>Setup an initial MOU with ALICE to proceed with the collaborative effort(10/2016)</a:t>
            </a:r>
          </a:p>
          <a:p>
            <a:pPr lvl="1"/>
            <a:r>
              <a:rPr lang="en-US" dirty="0" smtClean="0"/>
              <a:t> engage </a:t>
            </a:r>
            <a:r>
              <a:rPr lang="en-US" dirty="0" smtClean="0"/>
              <a:t>LANL/</a:t>
            </a:r>
            <a:r>
              <a:rPr lang="en-US" dirty="0" err="1" smtClean="0"/>
              <a:t>sPHENIX</a:t>
            </a:r>
            <a:r>
              <a:rPr lang="en-US" dirty="0" smtClean="0"/>
              <a:t> personnel </a:t>
            </a:r>
            <a:r>
              <a:rPr lang="en-US" dirty="0" smtClean="0"/>
              <a:t>from the beginning on Stave assembly and testing etc. </a:t>
            </a:r>
            <a:endParaRPr lang="en-US" dirty="0"/>
          </a:p>
        </p:txBody>
      </p:sp>
      <p:sp>
        <p:nvSpPr>
          <p:cNvPr id="2" name="Date Placeholder 1"/>
          <p:cNvSpPr>
            <a:spLocks noGrp="1"/>
          </p:cNvSpPr>
          <p:nvPr>
            <p:ph type="dt" sz="half" idx="10"/>
          </p:nvPr>
        </p:nvSpPr>
        <p:spPr/>
        <p:txBody>
          <a:bodyPr/>
          <a:lstStyle/>
          <a:p>
            <a:fld id="{B2BD4787-8BED-CA4A-A2DF-ADB0CED8C4C0}"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30</a:t>
            </a:fld>
            <a:endParaRPr lang="en-US"/>
          </a:p>
        </p:txBody>
      </p:sp>
    </p:spTree>
    <p:extLst>
      <p:ext uri="{BB962C8B-B14F-4D97-AF65-F5344CB8AC3E}">
        <p14:creationId xmlns:p14="http://schemas.microsoft.com/office/powerpoint/2010/main" val="1078638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15962"/>
          </a:xfrm>
          <a:solidFill>
            <a:srgbClr val="0080FF"/>
          </a:solidFill>
        </p:spPr>
        <p:txBody>
          <a:bodyPr>
            <a:normAutofit/>
          </a:bodyPr>
          <a:lstStyle/>
          <a:p>
            <a:r>
              <a:rPr lang="en-US" sz="3200" b="1" dirty="0" smtClean="0">
                <a:solidFill>
                  <a:schemeClr val="bg1"/>
                </a:solidFill>
              </a:rPr>
              <a:t>Tracker Review Charge - revised</a:t>
            </a:r>
            <a:endParaRPr lang="en-US" sz="3200" b="1" dirty="0">
              <a:solidFill>
                <a:schemeClr val="bg1"/>
              </a:solidFill>
            </a:endParaRPr>
          </a:p>
        </p:txBody>
      </p:sp>
      <p:sp>
        <p:nvSpPr>
          <p:cNvPr id="5" name="Content Placeholder 4"/>
          <p:cNvSpPr>
            <a:spLocks noGrp="1"/>
          </p:cNvSpPr>
          <p:nvPr>
            <p:ph idx="1"/>
          </p:nvPr>
        </p:nvSpPr>
        <p:spPr>
          <a:xfrm>
            <a:off x="228600" y="838200"/>
            <a:ext cx="8458200" cy="5791200"/>
          </a:xfrm>
          <a:ln>
            <a:solidFill>
              <a:schemeClr val="tx1"/>
            </a:solidFill>
          </a:ln>
        </p:spPr>
        <p:txBody>
          <a:bodyPr>
            <a:noAutofit/>
          </a:bodyPr>
          <a:lstStyle/>
          <a:p>
            <a:pPr marL="0" indent="0">
              <a:buNone/>
            </a:pPr>
            <a:r>
              <a:rPr lang="en-US" sz="1000" dirty="0" smtClean="0"/>
              <a:t> </a:t>
            </a:r>
            <a:r>
              <a:rPr lang="en-US" sz="1400" b="1" dirty="0" smtClean="0"/>
              <a:t>Expect a sentence to be added to the charge asking for an evaluation of whether the Tracker design and performance parameters will enable the sPHENIX Physics program to be successfully carried out. </a:t>
            </a:r>
          </a:p>
          <a:p>
            <a:pPr marL="0" indent="0">
              <a:buNone/>
            </a:pPr>
            <a:endParaRPr lang="en-US" sz="1000" dirty="0"/>
          </a:p>
          <a:p>
            <a:pPr marL="0" indent="0">
              <a:buNone/>
            </a:pPr>
            <a:r>
              <a:rPr lang="en-US" sz="1400" b="1" dirty="0"/>
              <a:t>The review will include an examination of the following specific items:</a:t>
            </a:r>
          </a:p>
          <a:p>
            <a:pPr marL="0" indent="0">
              <a:buNone/>
            </a:pPr>
            <a:r>
              <a:rPr lang="en-US" sz="1400" dirty="0"/>
              <a:t>1. </a:t>
            </a:r>
            <a:r>
              <a:rPr lang="en-US" sz="1400" b="1" dirty="0"/>
              <a:t>Technical Design</a:t>
            </a:r>
            <a:r>
              <a:rPr lang="en-US" sz="1400" dirty="0"/>
              <a:t>: Have the physics requirements driving the design specifications of the sPHENIX </a:t>
            </a:r>
            <a:r>
              <a:rPr lang="en-US" sz="1400" dirty="0" smtClean="0"/>
              <a:t>tracking detector </a:t>
            </a:r>
            <a:r>
              <a:rPr lang="en-US" sz="1400" dirty="0"/>
              <a:t>been properly addressed in the detector design and planning? Are the tracking scope </a:t>
            </a:r>
            <a:r>
              <a:rPr lang="en-US" sz="1400" dirty="0" smtClean="0"/>
              <a:t>and specifications </a:t>
            </a:r>
            <a:r>
              <a:rPr lang="en-US" sz="1400" dirty="0"/>
              <a:t>sufficiently well defined to support the preliminary cost and schedule estimates? Has a </a:t>
            </a:r>
            <a:r>
              <a:rPr lang="en-US" sz="1400" dirty="0" smtClean="0"/>
              <a:t>viable process </a:t>
            </a:r>
            <a:r>
              <a:rPr lang="en-US" sz="1400" dirty="0"/>
              <a:t>and schedule for any anticipated significant technology down-selects been put forward? If so, does </a:t>
            </a:r>
            <a:r>
              <a:rPr lang="en-US" sz="1400" dirty="0" smtClean="0"/>
              <a:t>it realistically </a:t>
            </a:r>
            <a:r>
              <a:rPr lang="en-US" sz="1400" dirty="0"/>
              <a:t>conform to the project’s schedule constraints?</a:t>
            </a:r>
          </a:p>
          <a:p>
            <a:pPr marL="0" indent="0">
              <a:buNone/>
            </a:pPr>
            <a:r>
              <a:rPr lang="en-US" sz="1400" dirty="0"/>
              <a:t>2. </a:t>
            </a:r>
            <a:r>
              <a:rPr lang="en-US" sz="1400" b="1" dirty="0"/>
              <a:t>Cost and Funding</a:t>
            </a:r>
            <a:r>
              <a:rPr lang="en-US" sz="1400" dirty="0"/>
              <a:t>: Are the cost estimates for each of the sub-detectors reasonable? Have the various </a:t>
            </a:r>
            <a:r>
              <a:rPr lang="en-US" sz="1400" dirty="0" smtClean="0"/>
              <a:t>funding sources </a:t>
            </a:r>
            <a:r>
              <a:rPr lang="en-US" sz="1400" dirty="0"/>
              <a:t>and institutional resources been identified in each of the cases, and have any necessary </a:t>
            </a:r>
            <a:r>
              <a:rPr lang="en-US" sz="1400" dirty="0" smtClean="0"/>
              <a:t>assumptions  been </a:t>
            </a:r>
            <a:r>
              <a:rPr lang="en-US" sz="1400" dirty="0"/>
              <a:t>properly incorporated into the planning and presented? Do the estimates in the initial resource </a:t>
            </a:r>
            <a:r>
              <a:rPr lang="en-US" sz="1400" dirty="0" smtClean="0"/>
              <a:t>loaded schedules </a:t>
            </a:r>
            <a:r>
              <a:rPr lang="en-US" sz="1400" dirty="0"/>
              <a:t>contain all of the staffing and other resources needed in order to execute the subprojects</a:t>
            </a:r>
            <a:r>
              <a:rPr lang="en-US" sz="1400" dirty="0" smtClean="0"/>
              <a:t>?</a:t>
            </a:r>
            <a:endParaRPr lang="en-US" sz="1400" dirty="0"/>
          </a:p>
          <a:p>
            <a:pPr marL="0" indent="0">
              <a:buNone/>
            </a:pPr>
            <a:r>
              <a:rPr lang="en-US" sz="1400" dirty="0"/>
              <a:t>3</a:t>
            </a:r>
            <a:r>
              <a:rPr lang="en-US" sz="1400" b="1" dirty="0"/>
              <a:t>. Schedule: </a:t>
            </a:r>
            <a:r>
              <a:rPr lang="en-US" sz="1400" dirty="0"/>
              <a:t>Are the schedules realistic and achievable? If not, how can this be remedied or addressed? Does </a:t>
            </a:r>
            <a:r>
              <a:rPr lang="en-US" sz="1400" dirty="0" smtClean="0"/>
              <a:t>the project </a:t>
            </a:r>
            <a:r>
              <a:rPr lang="en-US" sz="1400" dirty="0"/>
              <a:t>schedule for each of the sub-detectors properly take into consideration all necessary activities </a:t>
            </a:r>
            <a:r>
              <a:rPr lang="en-US" sz="1400" dirty="0" smtClean="0"/>
              <a:t>associated with </a:t>
            </a:r>
            <a:r>
              <a:rPr lang="en-US" sz="1400" dirty="0"/>
              <a:t>detector realization – i.e., design, R&amp;D, prototyping, beam tests and analysis requirements, feedback to </a:t>
            </a:r>
            <a:r>
              <a:rPr lang="en-US" sz="1400" dirty="0" smtClean="0"/>
              <a:t>the design</a:t>
            </a:r>
            <a:r>
              <a:rPr lang="en-US" sz="1400" dirty="0"/>
              <a:t>, and final design and construction?</a:t>
            </a:r>
          </a:p>
          <a:p>
            <a:pPr marL="0" indent="0">
              <a:buNone/>
            </a:pPr>
            <a:r>
              <a:rPr lang="en-US" sz="1400" dirty="0"/>
              <a:t>4</a:t>
            </a:r>
            <a:r>
              <a:rPr lang="en-US" sz="1400" b="1" dirty="0"/>
              <a:t>. Management: </a:t>
            </a:r>
            <a:r>
              <a:rPr lang="en-US" sz="1400" dirty="0"/>
              <a:t>Is there a viable plan for the roles and responsibilities of the institutions involved in the </a:t>
            </a:r>
            <a:r>
              <a:rPr lang="en-US" sz="1400" dirty="0" smtClean="0"/>
              <a:t>different subprojects</a:t>
            </a:r>
            <a:r>
              <a:rPr lang="en-US" sz="1400" dirty="0"/>
              <a:t>? Has the staffing at these institutions been identified? Do the proposed </a:t>
            </a:r>
            <a:r>
              <a:rPr lang="en-US" sz="1400" dirty="0" smtClean="0"/>
              <a:t>institutions/detector collaborations </a:t>
            </a:r>
            <a:r>
              <a:rPr lang="en-US" sz="1400" dirty="0"/>
              <a:t>have the expertise and sufficient available research time to execute the projects on </a:t>
            </a:r>
            <a:r>
              <a:rPr lang="en-US" sz="1400" dirty="0" smtClean="0"/>
              <a:t>the envisioned </a:t>
            </a:r>
            <a:r>
              <a:rPr lang="en-US" sz="1400" dirty="0"/>
              <a:t>time scales? Can viable subproject collaborations be assembled in the time available?</a:t>
            </a:r>
          </a:p>
          <a:p>
            <a:pPr marL="0" indent="0">
              <a:buNone/>
            </a:pPr>
            <a:r>
              <a:rPr lang="en-US" sz="1400" dirty="0"/>
              <a:t>5. </a:t>
            </a:r>
            <a:r>
              <a:rPr lang="en-US" sz="1400" b="1" dirty="0"/>
              <a:t>Risk:</a:t>
            </a:r>
            <a:r>
              <a:rPr lang="en-US" sz="1400" dirty="0"/>
              <a:t> Have the principal risks been identified and associated mitigation plans been developed? If not, </a:t>
            </a:r>
            <a:r>
              <a:rPr lang="en-US" sz="1400" dirty="0" smtClean="0"/>
              <a:t>where are </a:t>
            </a:r>
            <a:r>
              <a:rPr lang="en-US" sz="1400" dirty="0"/>
              <a:t>the most notable deficiencies and vulnerabilities? Are there modifications to the design and/or </a:t>
            </a:r>
            <a:r>
              <a:rPr lang="en-US" sz="1400" dirty="0" smtClean="0"/>
              <a:t>R&amp;D campaigns </a:t>
            </a:r>
            <a:r>
              <a:rPr lang="en-US" sz="1400" dirty="0"/>
              <a:t>that might significantly reduce the principal risks?</a:t>
            </a:r>
          </a:p>
          <a:p>
            <a:pPr marL="0" indent="0">
              <a:buNone/>
            </a:pPr>
            <a:r>
              <a:rPr lang="en-US" sz="1400" dirty="0"/>
              <a:t>6</a:t>
            </a:r>
            <a:r>
              <a:rPr lang="en-US" sz="1400" b="1" dirty="0"/>
              <a:t>. Open Issues: </a:t>
            </a:r>
            <a:r>
              <a:rPr lang="en-US" sz="1400" dirty="0"/>
              <a:t>Are there any unidentified open design or fabrication issues that require additional attention?</a:t>
            </a:r>
            <a:endParaRPr lang="en-US" sz="1400" b="1" dirty="0"/>
          </a:p>
        </p:txBody>
      </p:sp>
      <p:sp>
        <p:nvSpPr>
          <p:cNvPr id="6" name="Date Placeholder 5"/>
          <p:cNvSpPr>
            <a:spLocks noGrp="1"/>
          </p:cNvSpPr>
          <p:nvPr>
            <p:ph type="dt" sz="half" idx="10"/>
          </p:nvPr>
        </p:nvSpPr>
        <p:spPr/>
        <p:txBody>
          <a:bodyPr/>
          <a:lstStyle/>
          <a:p>
            <a:fld id="{AED95C13-8B73-1245-B550-FE700FB0A685}" type="datetime1">
              <a:rPr lang="en-US" smtClean="0"/>
              <a:t>8/22/16</a:t>
            </a:fld>
            <a:endParaRPr lang="en-US"/>
          </a:p>
        </p:txBody>
      </p:sp>
      <p:sp>
        <p:nvSpPr>
          <p:cNvPr id="7" name="Footer Placeholder 6"/>
          <p:cNvSpPr>
            <a:spLocks noGrp="1"/>
          </p:cNvSpPr>
          <p:nvPr>
            <p:ph type="ftr" sz="quarter" idx="11"/>
          </p:nvPr>
        </p:nvSpPr>
        <p:spPr/>
        <p:txBody>
          <a:bodyPr/>
          <a:lstStyle/>
          <a:p>
            <a:r>
              <a:rPr lang="en-US" smtClean="0"/>
              <a:t>sPHENIX Tracking Review</a:t>
            </a:r>
            <a:endParaRPr lang="en-US"/>
          </a:p>
        </p:txBody>
      </p:sp>
      <p:sp>
        <p:nvSpPr>
          <p:cNvPr id="8" name="Slide Number Placeholder 7"/>
          <p:cNvSpPr>
            <a:spLocks noGrp="1"/>
          </p:cNvSpPr>
          <p:nvPr>
            <p:ph type="sldNum" sz="quarter" idx="12"/>
          </p:nvPr>
        </p:nvSpPr>
        <p:spPr/>
        <p:txBody>
          <a:bodyPr/>
          <a:lstStyle/>
          <a:p>
            <a:fld id="{CC85AE90-1108-4F51-8420-5083CE56E7DB}" type="slidenum">
              <a:rPr lang="en-US" smtClean="0"/>
              <a:t>31</a:t>
            </a:fld>
            <a:endParaRPr lang="en-US"/>
          </a:p>
        </p:txBody>
      </p:sp>
    </p:spTree>
    <p:extLst>
      <p:ext uri="{BB962C8B-B14F-4D97-AF65-F5344CB8AC3E}">
        <p14:creationId xmlns:p14="http://schemas.microsoft.com/office/powerpoint/2010/main" val="293854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Inputs from ALICE ITS Project</a:t>
            </a:r>
            <a:br>
              <a:rPr lang="en-US" dirty="0" smtClean="0"/>
            </a:br>
            <a:r>
              <a:rPr lang="en-US" dirty="0" smtClean="0"/>
              <a:t>4/1/2016</a:t>
            </a:r>
            <a:endParaRPr lang="en-US" dirty="0"/>
          </a:p>
        </p:txBody>
      </p:sp>
      <p:sp>
        <p:nvSpPr>
          <p:cNvPr id="4" name="TextBox 3"/>
          <p:cNvSpPr txBox="1"/>
          <p:nvPr/>
        </p:nvSpPr>
        <p:spPr>
          <a:xfrm>
            <a:off x="1469874" y="2714188"/>
            <a:ext cx="4057521" cy="646331"/>
          </a:xfrm>
          <a:prstGeom prst="rect">
            <a:avLst/>
          </a:prstGeom>
          <a:noFill/>
        </p:spPr>
        <p:txBody>
          <a:bodyPr wrap="none" rtlCol="0">
            <a:spAutoFit/>
          </a:bodyPr>
          <a:lstStyle/>
          <a:p>
            <a:pPr marL="342900" indent="-342900">
              <a:buAutoNum type="arabicParenR"/>
            </a:pPr>
            <a:r>
              <a:rPr lang="en-US" dirty="0" smtClean="0"/>
              <a:t>Project Schedule, add 6 months delay</a:t>
            </a:r>
          </a:p>
          <a:p>
            <a:pPr marL="342900" indent="-342900">
              <a:buAutoNum type="arabicParenR"/>
            </a:pPr>
            <a:r>
              <a:rPr lang="en-US" dirty="0" smtClean="0"/>
              <a:t>Cost and FTEs</a:t>
            </a:r>
            <a:endParaRPr lang="en-US" dirty="0"/>
          </a:p>
        </p:txBody>
      </p:sp>
      <p:sp>
        <p:nvSpPr>
          <p:cNvPr id="3" name="Date Placeholder 2"/>
          <p:cNvSpPr>
            <a:spLocks noGrp="1"/>
          </p:cNvSpPr>
          <p:nvPr>
            <p:ph type="dt" sz="half" idx="10"/>
          </p:nvPr>
        </p:nvSpPr>
        <p:spPr/>
        <p:txBody>
          <a:bodyPr/>
          <a:lstStyle/>
          <a:p>
            <a:fld id="{CA9C0002-D033-4146-9AD0-869538C87FD6}"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32</a:t>
            </a:fld>
            <a:endParaRPr lang="en-US"/>
          </a:p>
        </p:txBody>
      </p:sp>
    </p:spTree>
    <p:extLst>
      <p:ext uri="{BB962C8B-B14F-4D97-AF65-F5344CB8AC3E}">
        <p14:creationId xmlns:p14="http://schemas.microsoft.com/office/powerpoint/2010/main" val="56881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544"/>
          </a:xfrm>
          <a:prstGeom prst="rect">
            <a:avLst/>
          </a:prstGeom>
        </p:spPr>
      </p:pic>
      <p:sp>
        <p:nvSpPr>
          <p:cNvPr id="3" name="Date Placeholder 2"/>
          <p:cNvSpPr>
            <a:spLocks noGrp="1"/>
          </p:cNvSpPr>
          <p:nvPr>
            <p:ph type="dt" sz="half" idx="10"/>
          </p:nvPr>
        </p:nvSpPr>
        <p:spPr/>
        <p:txBody>
          <a:bodyPr/>
          <a:lstStyle/>
          <a:p>
            <a:fld id="{B07F0763-ABB2-704D-927E-5E20157CC58E}"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33</a:t>
            </a:fld>
            <a:endParaRPr lang="en-US"/>
          </a:p>
        </p:txBody>
      </p:sp>
    </p:spTree>
    <p:extLst>
      <p:ext uri="{BB962C8B-B14F-4D97-AF65-F5344CB8AC3E}">
        <p14:creationId xmlns:p14="http://schemas.microsoft.com/office/powerpoint/2010/main" val="281721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8250"/>
          </a:xfrm>
          <a:prstGeom prst="rect">
            <a:avLst/>
          </a:prstGeom>
        </p:spPr>
      </p:pic>
      <p:sp>
        <p:nvSpPr>
          <p:cNvPr id="3" name="Date Placeholder 2"/>
          <p:cNvSpPr>
            <a:spLocks noGrp="1"/>
          </p:cNvSpPr>
          <p:nvPr>
            <p:ph type="dt" sz="half" idx="10"/>
          </p:nvPr>
        </p:nvSpPr>
        <p:spPr/>
        <p:txBody>
          <a:bodyPr/>
          <a:lstStyle/>
          <a:p>
            <a:fld id="{A2A6ED68-BDEF-9748-94F8-B2F15BA599F1}"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34</a:t>
            </a:fld>
            <a:endParaRPr lang="en-US"/>
          </a:p>
        </p:txBody>
      </p:sp>
    </p:spTree>
    <p:extLst>
      <p:ext uri="{BB962C8B-B14F-4D97-AF65-F5344CB8AC3E}">
        <p14:creationId xmlns:p14="http://schemas.microsoft.com/office/powerpoint/2010/main" val="85420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_up_schedule_short_rev1_cor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405" y="-1423466"/>
            <a:ext cx="6857999" cy="9704934"/>
          </a:xfrm>
          <a:prstGeom prst="rect">
            <a:avLst/>
          </a:prstGeom>
        </p:spPr>
      </p:pic>
      <p:sp>
        <p:nvSpPr>
          <p:cNvPr id="4" name="TextBox 3"/>
          <p:cNvSpPr txBox="1"/>
          <p:nvPr/>
        </p:nvSpPr>
        <p:spPr>
          <a:xfrm>
            <a:off x="6310551" y="1445460"/>
            <a:ext cx="2667129" cy="646331"/>
          </a:xfrm>
          <a:prstGeom prst="rect">
            <a:avLst/>
          </a:prstGeom>
          <a:noFill/>
        </p:spPr>
        <p:txBody>
          <a:bodyPr wrap="none" rtlCol="0">
            <a:spAutoFit/>
          </a:bodyPr>
          <a:lstStyle/>
          <a:p>
            <a:r>
              <a:rPr lang="en-US" dirty="0" smtClean="0"/>
              <a:t>Overall project delayed</a:t>
            </a:r>
          </a:p>
          <a:p>
            <a:r>
              <a:rPr lang="en-US" dirty="0" smtClean="0"/>
              <a:t> ~6 months as of 4/1/2016</a:t>
            </a:r>
            <a:endParaRPr lang="en-US" dirty="0"/>
          </a:p>
        </p:txBody>
      </p:sp>
      <p:sp>
        <p:nvSpPr>
          <p:cNvPr id="2" name="Date Placeholder 1"/>
          <p:cNvSpPr>
            <a:spLocks noGrp="1"/>
          </p:cNvSpPr>
          <p:nvPr>
            <p:ph type="dt" sz="half" idx="10"/>
          </p:nvPr>
        </p:nvSpPr>
        <p:spPr/>
        <p:txBody>
          <a:bodyPr/>
          <a:lstStyle/>
          <a:p>
            <a:fld id="{1322C497-CE8F-C547-B221-E190EFD12129}"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35</a:t>
            </a:fld>
            <a:endParaRPr lang="en-US"/>
          </a:p>
        </p:txBody>
      </p:sp>
    </p:spTree>
    <p:extLst>
      <p:ext uri="{BB962C8B-B14F-4D97-AF65-F5344CB8AC3E}">
        <p14:creationId xmlns:p14="http://schemas.microsoft.com/office/powerpoint/2010/main" val="2383983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99725" y="-1331959"/>
            <a:ext cx="6665623" cy="9432697"/>
          </a:xfrm>
          <a:prstGeom prst="rect">
            <a:avLst/>
          </a:prstGeom>
        </p:spPr>
      </p:pic>
      <p:sp>
        <p:nvSpPr>
          <p:cNvPr id="3" name="Date Placeholder 2"/>
          <p:cNvSpPr>
            <a:spLocks noGrp="1"/>
          </p:cNvSpPr>
          <p:nvPr>
            <p:ph type="dt" sz="half" idx="10"/>
          </p:nvPr>
        </p:nvSpPr>
        <p:spPr/>
        <p:txBody>
          <a:bodyPr/>
          <a:lstStyle/>
          <a:p>
            <a:fld id="{F4119937-B125-004C-A4BC-66D3FE3D304C}"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36</a:t>
            </a:fld>
            <a:endParaRPr lang="en-US"/>
          </a:p>
        </p:txBody>
      </p:sp>
    </p:spTree>
    <p:extLst>
      <p:ext uri="{BB962C8B-B14F-4D97-AF65-F5344CB8AC3E}">
        <p14:creationId xmlns:p14="http://schemas.microsoft.com/office/powerpoint/2010/main" val="2476154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6913" y="-1410316"/>
            <a:ext cx="6794642" cy="9615276"/>
          </a:xfrm>
          <a:prstGeom prst="rect">
            <a:avLst/>
          </a:prstGeom>
        </p:spPr>
      </p:pic>
      <p:sp>
        <p:nvSpPr>
          <p:cNvPr id="3" name="Date Placeholder 2"/>
          <p:cNvSpPr>
            <a:spLocks noGrp="1"/>
          </p:cNvSpPr>
          <p:nvPr>
            <p:ph type="dt" sz="half" idx="10"/>
          </p:nvPr>
        </p:nvSpPr>
        <p:spPr/>
        <p:txBody>
          <a:bodyPr/>
          <a:lstStyle/>
          <a:p>
            <a:fld id="{90DB1FBB-B9A5-4848-8B36-BE85AD55C2BE}"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37</a:t>
            </a:fld>
            <a:endParaRPr lang="en-US"/>
          </a:p>
        </p:txBody>
      </p:sp>
    </p:spTree>
    <p:extLst>
      <p:ext uri="{BB962C8B-B14F-4D97-AF65-F5344CB8AC3E}">
        <p14:creationId xmlns:p14="http://schemas.microsoft.com/office/powerpoint/2010/main" val="388680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82926" y="-1398969"/>
            <a:ext cx="6739975" cy="9537915"/>
          </a:xfrm>
          <a:prstGeom prst="rect">
            <a:avLst/>
          </a:prstGeom>
        </p:spPr>
      </p:pic>
      <p:sp>
        <p:nvSpPr>
          <p:cNvPr id="3" name="Date Placeholder 2"/>
          <p:cNvSpPr>
            <a:spLocks noGrp="1"/>
          </p:cNvSpPr>
          <p:nvPr>
            <p:ph type="dt" sz="half" idx="10"/>
          </p:nvPr>
        </p:nvSpPr>
        <p:spPr/>
        <p:txBody>
          <a:bodyPr/>
          <a:lstStyle/>
          <a:p>
            <a:fld id="{4EF3C43E-1064-C14E-BFCD-81409A3A761C}"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38</a:t>
            </a:fld>
            <a:endParaRPr lang="en-US"/>
          </a:p>
        </p:txBody>
      </p:sp>
    </p:spTree>
    <p:extLst>
      <p:ext uri="{BB962C8B-B14F-4D97-AF65-F5344CB8AC3E}">
        <p14:creationId xmlns:p14="http://schemas.microsoft.com/office/powerpoint/2010/main" val="2052800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 from STAR/HFT</a:t>
            </a:r>
            <a:br>
              <a:rPr lang="en-US" dirty="0" smtClean="0"/>
            </a:br>
            <a:r>
              <a:rPr lang="en-US" dirty="0" smtClean="0"/>
              <a:t>from Leo 4/1/2016</a:t>
            </a:r>
            <a:endParaRPr lang="en-US" dirty="0"/>
          </a:p>
        </p:txBody>
      </p:sp>
      <p:sp>
        <p:nvSpPr>
          <p:cNvPr id="3" name="Date Placeholder 2"/>
          <p:cNvSpPr>
            <a:spLocks noGrp="1"/>
          </p:cNvSpPr>
          <p:nvPr>
            <p:ph type="dt" sz="half" idx="10"/>
          </p:nvPr>
        </p:nvSpPr>
        <p:spPr/>
        <p:txBody>
          <a:bodyPr/>
          <a:lstStyle/>
          <a:p>
            <a:fld id="{1071CEC0-6D2E-BC43-AF57-1E31D3E86B80}"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39</a:t>
            </a:fld>
            <a:endParaRPr lang="en-US"/>
          </a:p>
        </p:txBody>
      </p:sp>
    </p:spTree>
    <p:extLst>
      <p:ext uri="{BB962C8B-B14F-4D97-AF65-F5344CB8AC3E}">
        <p14:creationId xmlns:p14="http://schemas.microsoft.com/office/powerpoint/2010/main" val="150459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Autofit/>
          </a:bodyPr>
          <a:lstStyle/>
          <a:p>
            <a:r>
              <a:rPr lang="en-US" sz="3200" dirty="0" err="1" smtClean="0"/>
              <a:t>sPHENIX</a:t>
            </a:r>
            <a:r>
              <a:rPr lang="en-US" sz="3200" dirty="0" smtClean="0"/>
              <a:t> </a:t>
            </a:r>
            <a:r>
              <a:rPr lang="en-US" sz="3200" dirty="0" smtClean="0"/>
              <a:t>DOE Critical Decision Process</a:t>
            </a:r>
            <a:endParaRPr lang="en-US" sz="3200" dirty="0"/>
          </a:p>
        </p:txBody>
      </p:sp>
      <p:pic>
        <p:nvPicPr>
          <p:cNvPr id="3" name="Picture 2"/>
          <p:cNvPicPr>
            <a:picLocks noChangeAspect="1"/>
          </p:cNvPicPr>
          <p:nvPr/>
        </p:nvPicPr>
        <p:blipFill rotWithShape="1">
          <a:blip r:embed="rId2"/>
          <a:srcRect b="4270"/>
          <a:stretch/>
        </p:blipFill>
        <p:spPr>
          <a:xfrm>
            <a:off x="0" y="1295400"/>
            <a:ext cx="9144000" cy="4069080"/>
          </a:xfrm>
          <a:prstGeom prst="rect">
            <a:avLst/>
          </a:prstGeom>
        </p:spPr>
      </p:pic>
      <p:sp>
        <p:nvSpPr>
          <p:cNvPr id="4" name="TextBox 3"/>
          <p:cNvSpPr txBox="1"/>
          <p:nvPr/>
        </p:nvSpPr>
        <p:spPr>
          <a:xfrm>
            <a:off x="457200" y="4991977"/>
            <a:ext cx="1090751" cy="369332"/>
          </a:xfrm>
          <a:prstGeom prst="rect">
            <a:avLst/>
          </a:prstGeom>
          <a:noFill/>
        </p:spPr>
        <p:txBody>
          <a:bodyPr wrap="none" rtlCol="0">
            <a:spAutoFit/>
          </a:bodyPr>
          <a:lstStyle/>
          <a:p>
            <a:r>
              <a:rPr lang="en-US" dirty="0" smtClean="0"/>
              <a:t>~10/2016</a:t>
            </a:r>
            <a:endParaRPr lang="en-US" dirty="0"/>
          </a:p>
        </p:txBody>
      </p:sp>
      <p:sp>
        <p:nvSpPr>
          <p:cNvPr id="5" name="TextBox 4"/>
          <p:cNvSpPr txBox="1"/>
          <p:nvPr/>
        </p:nvSpPr>
        <p:spPr>
          <a:xfrm>
            <a:off x="2268505" y="4998933"/>
            <a:ext cx="975785" cy="369332"/>
          </a:xfrm>
          <a:prstGeom prst="rect">
            <a:avLst/>
          </a:prstGeom>
          <a:noFill/>
        </p:spPr>
        <p:txBody>
          <a:bodyPr wrap="none" rtlCol="0">
            <a:spAutoFit/>
          </a:bodyPr>
          <a:lstStyle/>
          <a:p>
            <a:r>
              <a:rPr lang="en-US" dirty="0" smtClean="0"/>
              <a:t>11/2017</a:t>
            </a:r>
            <a:endParaRPr lang="en-US" dirty="0"/>
          </a:p>
        </p:txBody>
      </p:sp>
      <p:sp>
        <p:nvSpPr>
          <p:cNvPr id="6" name="TextBox 5"/>
          <p:cNvSpPr txBox="1"/>
          <p:nvPr/>
        </p:nvSpPr>
        <p:spPr>
          <a:xfrm>
            <a:off x="4087581" y="4959711"/>
            <a:ext cx="1469798" cy="369332"/>
          </a:xfrm>
          <a:prstGeom prst="rect">
            <a:avLst/>
          </a:prstGeom>
          <a:noFill/>
        </p:spPr>
        <p:txBody>
          <a:bodyPr wrap="none" rtlCol="0">
            <a:spAutoFit/>
          </a:bodyPr>
          <a:lstStyle/>
          <a:p>
            <a:r>
              <a:rPr lang="en-US" dirty="0" smtClean="0"/>
              <a:t>CD2: ~</a:t>
            </a:r>
            <a:r>
              <a:rPr lang="en-US" dirty="0" smtClean="0"/>
              <a:t>6/</a:t>
            </a:r>
            <a:r>
              <a:rPr lang="en-US" dirty="0" smtClean="0"/>
              <a:t>2018</a:t>
            </a:r>
          </a:p>
        </p:txBody>
      </p:sp>
      <p:sp>
        <p:nvSpPr>
          <p:cNvPr id="7" name="TextBox 6"/>
          <p:cNvSpPr txBox="1"/>
          <p:nvPr/>
        </p:nvSpPr>
        <p:spPr>
          <a:xfrm>
            <a:off x="5975300" y="4958415"/>
            <a:ext cx="858791" cy="369332"/>
          </a:xfrm>
          <a:prstGeom prst="rect">
            <a:avLst/>
          </a:prstGeom>
          <a:noFill/>
        </p:spPr>
        <p:txBody>
          <a:bodyPr wrap="none" rtlCol="0">
            <a:spAutoFit/>
          </a:bodyPr>
          <a:lstStyle/>
          <a:p>
            <a:r>
              <a:rPr lang="en-US" dirty="0"/>
              <a:t>8</a:t>
            </a:r>
            <a:r>
              <a:rPr lang="en-US" dirty="0" smtClean="0"/>
              <a:t>/2018</a:t>
            </a:r>
            <a:endParaRPr lang="en-US" dirty="0"/>
          </a:p>
        </p:txBody>
      </p:sp>
      <p:sp>
        <p:nvSpPr>
          <p:cNvPr id="8" name="TextBox 7"/>
          <p:cNvSpPr txBox="1"/>
          <p:nvPr/>
        </p:nvSpPr>
        <p:spPr>
          <a:xfrm>
            <a:off x="7164300" y="4772488"/>
            <a:ext cx="2047781" cy="1200329"/>
          </a:xfrm>
          <a:prstGeom prst="rect">
            <a:avLst/>
          </a:prstGeom>
          <a:noFill/>
        </p:spPr>
        <p:txBody>
          <a:bodyPr wrap="none" rtlCol="0">
            <a:spAutoFit/>
          </a:bodyPr>
          <a:lstStyle/>
          <a:p>
            <a:r>
              <a:rPr lang="en-US" dirty="0" smtClean="0"/>
              <a:t>Ready for beam</a:t>
            </a:r>
            <a:endParaRPr lang="en-US" dirty="0" smtClean="0"/>
          </a:p>
          <a:p>
            <a:r>
              <a:rPr lang="en-US" dirty="0" smtClean="0"/>
              <a:t>6</a:t>
            </a:r>
            <a:r>
              <a:rPr lang="en-US" dirty="0" smtClean="0"/>
              <a:t>/2021</a:t>
            </a:r>
          </a:p>
          <a:p>
            <a:r>
              <a:rPr lang="en-US" dirty="0" smtClean="0"/>
              <a:t>Installation: 2/1</a:t>
            </a:r>
          </a:p>
          <a:p>
            <a:r>
              <a:rPr lang="en-US" dirty="0" smtClean="0"/>
              <a:t>Commissioning: 4/1  </a:t>
            </a:r>
            <a:endParaRPr lang="en-US" dirty="0"/>
          </a:p>
        </p:txBody>
      </p:sp>
      <p:sp>
        <p:nvSpPr>
          <p:cNvPr id="10" name="Date Placeholder 9"/>
          <p:cNvSpPr>
            <a:spLocks noGrp="1"/>
          </p:cNvSpPr>
          <p:nvPr>
            <p:ph type="dt" sz="half" idx="10"/>
          </p:nvPr>
        </p:nvSpPr>
        <p:spPr/>
        <p:txBody>
          <a:bodyPr/>
          <a:lstStyle/>
          <a:p>
            <a:fld id="{65736F41-FB82-284F-9D32-E41F25A55163}" type="datetime1">
              <a:rPr lang="en-US" smtClean="0"/>
              <a:t>8/22/16</a:t>
            </a:fld>
            <a:endParaRPr lang="en-US"/>
          </a:p>
        </p:txBody>
      </p:sp>
      <p:sp>
        <p:nvSpPr>
          <p:cNvPr id="11" name="Footer Placeholder 10"/>
          <p:cNvSpPr>
            <a:spLocks noGrp="1"/>
          </p:cNvSpPr>
          <p:nvPr>
            <p:ph type="ftr" sz="quarter" idx="11"/>
          </p:nvPr>
        </p:nvSpPr>
        <p:spPr/>
        <p:txBody>
          <a:bodyPr/>
          <a:lstStyle/>
          <a:p>
            <a:r>
              <a:rPr lang="en-US" smtClean="0"/>
              <a:t>sPHENIX Tracking Review</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4</a:t>
            </a:fld>
            <a:endParaRPr lang="en-US"/>
          </a:p>
        </p:txBody>
      </p:sp>
    </p:spTree>
    <p:extLst>
      <p:ext uri="{BB962C8B-B14F-4D97-AF65-F5344CB8AC3E}">
        <p14:creationId xmlns:p14="http://schemas.microsoft.com/office/powerpoint/2010/main" val="935620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40</a:t>
            </a:fld>
            <a:endParaRPr lang="en-US"/>
          </a:p>
        </p:txBody>
      </p:sp>
      <p:pic>
        <p:nvPicPr>
          <p:cNvPr id="6" name="Picture 5"/>
          <p:cNvPicPr>
            <a:picLocks noChangeAspect="1"/>
          </p:cNvPicPr>
          <p:nvPr/>
        </p:nvPicPr>
        <p:blipFill>
          <a:blip r:embed="rId2"/>
          <a:stretch>
            <a:fillRect/>
          </a:stretch>
        </p:blipFill>
        <p:spPr>
          <a:xfrm>
            <a:off x="533400" y="990600"/>
            <a:ext cx="3429000" cy="2620856"/>
          </a:xfrm>
          <a:prstGeom prst="rect">
            <a:avLst/>
          </a:prstGeom>
          <a:ln w="19050">
            <a:solidFill>
              <a:schemeClr val="accent1">
                <a:shade val="50000"/>
              </a:schemeClr>
            </a:solidFill>
          </a:ln>
        </p:spPr>
      </p:pic>
      <p:grpSp>
        <p:nvGrpSpPr>
          <p:cNvPr id="10" name="Group 9"/>
          <p:cNvGrpSpPr/>
          <p:nvPr/>
        </p:nvGrpSpPr>
        <p:grpSpPr>
          <a:xfrm>
            <a:off x="4343400" y="990600"/>
            <a:ext cx="3818732" cy="2590800"/>
            <a:chOff x="4343400" y="990600"/>
            <a:chExt cx="3818732" cy="2590800"/>
          </a:xfrm>
        </p:grpSpPr>
        <p:pic>
          <p:nvPicPr>
            <p:cNvPr id="7" name="Picture 6"/>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8" name="Rectangle 7"/>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195620" y="4267200"/>
            <a:ext cx="266996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432 Sensors</a:t>
            </a:r>
          </a:p>
          <a:p>
            <a:pPr marL="342900" indent="-342900">
              <a:buFont typeface="Arial" panose="020B0604020202020204" pitchFamily="34" charset="0"/>
              <a:buChar char="•"/>
            </a:pPr>
            <a:r>
              <a:rPr lang="en-US" sz="2400" dirty="0" smtClean="0"/>
              <a:t>226 M pixels</a:t>
            </a:r>
          </a:p>
          <a:p>
            <a:pPr marL="342900" indent="-342900">
              <a:buFont typeface="Arial" panose="020B0604020202020204" pitchFamily="34" charset="0"/>
              <a:buChar char="•"/>
            </a:pPr>
            <a:r>
              <a:rPr lang="en-US" sz="2400" dirty="0" smtClean="0"/>
              <a:t>0.19 m</a:t>
            </a:r>
            <a:r>
              <a:rPr lang="en-US" sz="2400" baseline="30000" dirty="0" smtClean="0"/>
              <a:t>2</a:t>
            </a:r>
            <a:r>
              <a:rPr lang="en-US" sz="2400" dirty="0" smtClean="0"/>
              <a:t> of silicon</a:t>
            </a:r>
            <a:endParaRPr lang="en-US" sz="2400" dirty="0"/>
          </a:p>
        </p:txBody>
      </p:sp>
      <p:sp>
        <p:nvSpPr>
          <p:cNvPr id="12" name="TextBox 11"/>
          <p:cNvSpPr txBox="1"/>
          <p:nvPr/>
        </p:nvSpPr>
        <p:spPr>
          <a:xfrm>
            <a:off x="753032" y="4572000"/>
            <a:ext cx="2360133" cy="584775"/>
          </a:xfrm>
          <a:prstGeom prst="rect">
            <a:avLst/>
          </a:prstGeom>
          <a:noFill/>
        </p:spPr>
        <p:txBody>
          <a:bodyPr wrap="none" rtlCol="0">
            <a:spAutoFit/>
          </a:bodyPr>
          <a:lstStyle/>
          <a:p>
            <a:r>
              <a:rPr lang="en-US" sz="3200" dirty="0" smtClean="0"/>
              <a:t>Readout for: </a:t>
            </a:r>
            <a:endParaRPr lang="en-US" sz="3200" dirty="0"/>
          </a:p>
        </p:txBody>
      </p:sp>
      <p:sp>
        <p:nvSpPr>
          <p:cNvPr id="13" name="Right Arrow 12"/>
          <p:cNvSpPr/>
          <p:nvPr/>
        </p:nvSpPr>
        <p:spPr>
          <a:xfrm>
            <a:off x="3175000" y="4597687"/>
            <a:ext cx="762000" cy="533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81000" y="-229393"/>
            <a:ext cx="8229600" cy="1143000"/>
          </a:xfrm>
        </p:spPr>
        <p:txBody>
          <a:bodyPr>
            <a:normAutofit/>
          </a:bodyPr>
          <a:lstStyle/>
          <a:p>
            <a:r>
              <a:rPr lang="en-US" sz="3600" u="sng" dirty="0" smtClean="0"/>
              <a:t>ITS Inner </a:t>
            </a:r>
            <a:r>
              <a:rPr lang="en-US" sz="3600" u="sng" dirty="0" smtClean="0"/>
              <a:t>Layers </a:t>
            </a:r>
            <a:r>
              <a:rPr lang="en-US" sz="3600" u="sng" dirty="0" err="1" smtClean="0"/>
              <a:t>vs</a:t>
            </a:r>
            <a:r>
              <a:rPr lang="en-US" sz="3600" u="sng" dirty="0" smtClean="0"/>
              <a:t> PXL/STAR HFT</a:t>
            </a:r>
            <a:endParaRPr lang="en-US" sz="3600" u="sng" dirty="0"/>
          </a:p>
        </p:txBody>
      </p:sp>
      <p:sp>
        <p:nvSpPr>
          <p:cNvPr id="15" name="TextBox 14"/>
          <p:cNvSpPr txBox="1"/>
          <p:nvPr/>
        </p:nvSpPr>
        <p:spPr>
          <a:xfrm>
            <a:off x="6570286" y="3611456"/>
            <a:ext cx="1591846" cy="369332"/>
          </a:xfrm>
          <a:prstGeom prst="rect">
            <a:avLst/>
          </a:prstGeom>
          <a:noFill/>
        </p:spPr>
        <p:txBody>
          <a:bodyPr wrap="none" rtlCol="0">
            <a:spAutoFit/>
          </a:bodyPr>
          <a:lstStyle/>
          <a:p>
            <a:r>
              <a:rPr lang="en-US" dirty="0" smtClean="0"/>
              <a:t>48 inner staves</a:t>
            </a:r>
            <a:endParaRPr lang="en-US" dirty="0"/>
          </a:p>
        </p:txBody>
      </p:sp>
      <p:sp>
        <p:nvSpPr>
          <p:cNvPr id="3" name="TextBox 2"/>
          <p:cNvSpPr txBox="1"/>
          <p:nvPr/>
        </p:nvSpPr>
        <p:spPr>
          <a:xfrm>
            <a:off x="3048000" y="5712373"/>
            <a:ext cx="3136884" cy="461665"/>
          </a:xfrm>
          <a:prstGeom prst="rect">
            <a:avLst/>
          </a:prstGeom>
          <a:noFill/>
          <a:ln w="15875">
            <a:solidFill>
              <a:schemeClr val="tx2"/>
            </a:solidFill>
          </a:ln>
        </p:spPr>
        <p:txBody>
          <a:bodyPr wrap="none" rtlCol="0">
            <a:spAutoFit/>
          </a:bodyPr>
          <a:lstStyle/>
          <a:p>
            <a:r>
              <a:rPr lang="en-US" sz="2400" dirty="0" smtClean="0"/>
              <a:t>Very comparable to PXL</a:t>
            </a:r>
            <a:endParaRPr lang="en-US" sz="2400" dirty="0"/>
          </a:p>
        </p:txBody>
      </p:sp>
      <p:sp>
        <p:nvSpPr>
          <p:cNvPr id="2" name="Date Placeholder 1"/>
          <p:cNvSpPr>
            <a:spLocks noGrp="1"/>
          </p:cNvSpPr>
          <p:nvPr>
            <p:ph type="dt" sz="half" idx="10"/>
          </p:nvPr>
        </p:nvSpPr>
        <p:spPr/>
        <p:txBody>
          <a:bodyPr/>
          <a:lstStyle/>
          <a:p>
            <a:fld id="{2F738551-6821-AE43-A3CE-EFB248641984}" type="datetime1">
              <a:rPr lang="en-US" smtClean="0"/>
              <a:t>8/22/16</a:t>
            </a:fld>
            <a:endParaRPr lang="en-US"/>
          </a:p>
        </p:txBody>
      </p:sp>
    </p:spTree>
    <p:extLst>
      <p:ext uri="{BB962C8B-B14F-4D97-AF65-F5344CB8AC3E}">
        <p14:creationId xmlns:p14="http://schemas.microsoft.com/office/powerpoint/2010/main" val="1686922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923"/>
            <a:ext cx="8229600" cy="1143000"/>
          </a:xfrm>
        </p:spPr>
        <p:txBody>
          <a:bodyPr>
            <a:normAutofit/>
          </a:bodyPr>
          <a:lstStyle/>
          <a:p>
            <a:r>
              <a:rPr lang="en-US" sz="3200" u="sng" dirty="0" smtClean="0"/>
              <a:t>STAR/HFT PXL </a:t>
            </a:r>
            <a:r>
              <a:rPr lang="en-US" sz="3200" u="sng" dirty="0" smtClean="0"/>
              <a:t>Cost and schedule</a:t>
            </a:r>
            <a:endParaRPr lang="en-US" sz="3200" u="sng" dirty="0"/>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92158771"/>
              </p:ext>
            </p:extLst>
          </p:nvPr>
        </p:nvGraphicFramePr>
        <p:xfrm>
          <a:off x="533400" y="1100903"/>
          <a:ext cx="8077199" cy="2351316"/>
        </p:xfrm>
        <a:graphic>
          <a:graphicData uri="http://schemas.openxmlformats.org/drawingml/2006/table">
            <a:tbl>
              <a:tblPr/>
              <a:tblGrid>
                <a:gridCol w="1430566"/>
                <a:gridCol w="5106023"/>
                <a:gridCol w="1540610"/>
              </a:tblGrid>
              <a:tr h="391886">
                <a:tc>
                  <a:txBody>
                    <a:bodyPr/>
                    <a:lstStyle/>
                    <a:p>
                      <a:pPr algn="l" fontAlgn="b"/>
                      <a:r>
                        <a:rPr lang="en-US" sz="2000" b="1" i="0" u="none" strike="noStrike" dirty="0">
                          <a:solidFill>
                            <a:srgbClr val="000000"/>
                          </a:solidFill>
                          <a:effectLst/>
                          <a:latin typeface="Calibri"/>
                        </a:rPr>
                        <a:t>WBS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Task 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ro-RO" sz="2000" b="1" i="0" u="none" strike="noStrike">
                          <a:solidFill>
                            <a:srgbClr val="000000"/>
                          </a:solidFill>
                          <a:effectLst/>
                          <a:latin typeface="Calibri"/>
                        </a:rPr>
                        <a:t> Cost ($K)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1" i="0" u="none" strike="noStrike" dirty="0">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Pixel Detector (PXL)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1" i="0" u="none" strike="noStrike" dirty="0">
                          <a:solidFill>
                            <a:srgbClr val="000000"/>
                          </a:solidFill>
                          <a:effectLst/>
                          <a:latin typeface="Calibri"/>
                        </a:rPr>
                        <a:t> 4,993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0" i="0" u="none" strike="noStrike" dirty="0">
                          <a:solidFill>
                            <a:srgbClr val="000000"/>
                          </a:solidFill>
                          <a:effectLst/>
                          <a:latin typeface="Calibri"/>
                        </a:rPr>
                        <a:t>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Mechanics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1,210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Electronics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3,043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Detector Assembly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225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dirty="0">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Infrastructure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515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33401" y="3684923"/>
            <a:ext cx="8153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cost for WBS 1.2.2.6 Readout Electronics is $800k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Production RDO boards are ~$4.9k/board in quantities of 50.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firmware and software was done by non-(project)costed people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Full cost book </a:t>
            </a:r>
            <a:r>
              <a:rPr lang="en-US" dirty="0"/>
              <a:t>to show </a:t>
            </a:r>
            <a:r>
              <a:rPr lang="en-US" dirty="0" smtClean="0"/>
              <a:t>detailed cost is available (distributed with slides in separate file).</a:t>
            </a:r>
          </a:p>
          <a:p>
            <a:endParaRPr lang="en-US" dirty="0" smtClean="0"/>
          </a:p>
          <a:p>
            <a:endParaRPr lang="en-US"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3" name="Date Placeholder 2"/>
          <p:cNvSpPr>
            <a:spLocks noGrp="1"/>
          </p:cNvSpPr>
          <p:nvPr>
            <p:ph type="dt" sz="half" idx="10"/>
          </p:nvPr>
        </p:nvSpPr>
        <p:spPr/>
        <p:txBody>
          <a:bodyPr/>
          <a:lstStyle/>
          <a:p>
            <a:fld id="{BDFF9BF5-F143-A740-819A-7F215398BAAB}" type="datetime1">
              <a:rPr lang="en-US" smtClean="0"/>
              <a:t>8/22/16</a:t>
            </a:fld>
            <a:endParaRPr lang="en-US"/>
          </a:p>
        </p:txBody>
      </p:sp>
    </p:spTree>
    <p:extLst>
      <p:ext uri="{BB962C8B-B14F-4D97-AF65-F5344CB8AC3E}">
        <p14:creationId xmlns:p14="http://schemas.microsoft.com/office/powerpoint/2010/main" val="3764427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42</a:t>
            </a:fld>
            <a:endParaRPr lang="en-US"/>
          </a:p>
        </p:txBody>
      </p:sp>
      <p:pic>
        <p:nvPicPr>
          <p:cNvPr id="6" name="Picture 5"/>
          <p:cNvPicPr>
            <a:picLocks noChangeAspect="1"/>
          </p:cNvPicPr>
          <p:nvPr/>
        </p:nvPicPr>
        <p:blipFill>
          <a:blip r:embed="rId2"/>
          <a:stretch>
            <a:fillRect/>
          </a:stretch>
        </p:blipFill>
        <p:spPr>
          <a:xfrm>
            <a:off x="249180" y="1295400"/>
            <a:ext cx="8645639" cy="1935648"/>
          </a:xfrm>
          <a:prstGeom prst="rect">
            <a:avLst/>
          </a:prstGeom>
        </p:spPr>
      </p:pic>
      <p:sp>
        <p:nvSpPr>
          <p:cNvPr id="7" name="Title 1"/>
          <p:cNvSpPr>
            <a:spLocks noGrp="1"/>
          </p:cNvSpPr>
          <p:nvPr>
            <p:ph type="title"/>
          </p:nvPr>
        </p:nvSpPr>
        <p:spPr>
          <a:xfrm>
            <a:off x="533400" y="-351923"/>
            <a:ext cx="8229600" cy="1143000"/>
          </a:xfrm>
        </p:spPr>
        <p:txBody>
          <a:bodyPr>
            <a:normAutofit/>
          </a:bodyPr>
          <a:lstStyle/>
          <a:p>
            <a:r>
              <a:rPr lang="en-US" sz="3200" u="sng" dirty="0" smtClean="0"/>
              <a:t>PXL Cost and schedule</a:t>
            </a:r>
            <a:endParaRPr lang="en-US" sz="3200" u="sng"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9" name="TextBox 8"/>
          <p:cNvSpPr txBox="1"/>
          <p:nvPr/>
        </p:nvSpPr>
        <p:spPr>
          <a:xfrm>
            <a:off x="619159" y="3762018"/>
            <a:ext cx="79152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22 months </a:t>
            </a:r>
            <a:r>
              <a:rPr lang="en-US" dirty="0" smtClean="0"/>
              <a:t> - From initial RDO board design to delivery of all production RDO boards.</a:t>
            </a:r>
          </a:p>
          <a:p>
            <a:pPr marL="285750" indent="-285750">
              <a:buFont typeface="Arial" panose="020B0604020202020204" pitchFamily="34" charset="0"/>
              <a:buChar char="•"/>
            </a:pPr>
            <a:r>
              <a:rPr lang="en-US" dirty="0" smtClean="0"/>
              <a:t>We co-developed the earlier generations of sensors with the earlier generations of RDO so the firmware and software modules are often common to generations. </a:t>
            </a:r>
            <a:endParaRPr lang="en-US" dirty="0"/>
          </a:p>
          <a:p>
            <a:pPr marL="285750" indent="-285750">
              <a:buFont typeface="Arial" panose="020B0604020202020204" pitchFamily="34" charset="0"/>
              <a:buChar char="•"/>
            </a:pPr>
            <a:r>
              <a:rPr lang="en-US" dirty="0" smtClean="0"/>
              <a:t>Contributed resources are not counted in the project schedule document (firmware and software).</a:t>
            </a:r>
          </a:p>
          <a:p>
            <a:endParaRPr lang="en-US" dirty="0"/>
          </a:p>
        </p:txBody>
      </p:sp>
      <p:sp>
        <p:nvSpPr>
          <p:cNvPr id="2" name="Date Placeholder 1"/>
          <p:cNvSpPr>
            <a:spLocks noGrp="1"/>
          </p:cNvSpPr>
          <p:nvPr>
            <p:ph type="dt" sz="half" idx="10"/>
          </p:nvPr>
        </p:nvSpPr>
        <p:spPr/>
        <p:txBody>
          <a:bodyPr/>
          <a:lstStyle/>
          <a:p>
            <a:fld id="{7F9282AA-06FC-4C42-8B6A-8008D0A5C22F}" type="datetime1">
              <a:rPr lang="en-US" smtClean="0"/>
              <a:t>8/22/16</a:t>
            </a:fld>
            <a:endParaRPr lang="en-US"/>
          </a:p>
        </p:txBody>
      </p:sp>
    </p:spTree>
    <p:extLst>
      <p:ext uri="{BB962C8B-B14F-4D97-AF65-F5344CB8AC3E}">
        <p14:creationId xmlns:p14="http://schemas.microsoft.com/office/powerpoint/2010/main" val="3243731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643" y="990600"/>
            <a:ext cx="8229600" cy="4525963"/>
          </a:xfrm>
        </p:spPr>
        <p:txBody>
          <a:bodyPr>
            <a:normAutofit fontScale="92500" lnSpcReduction="20000"/>
          </a:bodyPr>
          <a:lstStyle/>
          <a:p>
            <a:r>
              <a:rPr lang="en-US" sz="2000" dirty="0" smtClean="0"/>
              <a:t>Co-development of sensors and RDO was very useful. The architecture and code base is well tested and vetted with the sensors over generations and less likely to contain surprises.</a:t>
            </a:r>
          </a:p>
          <a:p>
            <a:r>
              <a:rPr lang="en-US" sz="2000" dirty="0" smtClean="0"/>
              <a:t>The production RDO system was designed to be the base for all testing. Beam tests, probe testing and other production testing. This unified our code base and simplified our hardware needs.</a:t>
            </a:r>
          </a:p>
          <a:p>
            <a:r>
              <a:rPr lang="en-US" sz="2000" dirty="0" smtClean="0"/>
              <a:t>Close attention should be paid to the interfaces and architecture that you are interfacing to. Allow extra time to find incompatibilities.</a:t>
            </a:r>
          </a:p>
          <a:p>
            <a:r>
              <a:rPr lang="en-US" sz="2000" dirty="0" smtClean="0"/>
              <a:t>A significant system test (at least a few chains) with beam and interfaced to the rest of the full DAQ, slow controls, etc. is highly desirable to uncover system level problems.</a:t>
            </a:r>
          </a:p>
          <a:p>
            <a:r>
              <a:rPr lang="en-US" sz="2000" dirty="0" smtClean="0"/>
              <a:t>The cost drivers for us were multiple design iterations of the production RDO boards, the interlock systems, the software and scripts for the interface to the STAR run and experiment control systems.</a:t>
            </a:r>
          </a:p>
          <a:p>
            <a:r>
              <a:rPr lang="en-US" sz="2000" dirty="0" smtClean="0"/>
              <a:t>Build in flexibility that will allow you to address unforeseen problems. Our LU damage problem was solved with the current limiting threshold and remote voltage adjustment capabilities built into the system.</a:t>
            </a:r>
          </a:p>
          <a:p>
            <a:endParaRPr lang="en-US" sz="2000" dirty="0"/>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43</a:t>
            </a:fld>
            <a:endParaRPr lang="en-US"/>
          </a:p>
        </p:txBody>
      </p:sp>
      <p:sp>
        <p:nvSpPr>
          <p:cNvPr id="6" name="Title 1"/>
          <p:cNvSpPr>
            <a:spLocks noGrp="1"/>
          </p:cNvSpPr>
          <p:nvPr>
            <p:ph type="title"/>
          </p:nvPr>
        </p:nvSpPr>
        <p:spPr>
          <a:xfrm>
            <a:off x="533400" y="-29936"/>
            <a:ext cx="8229600" cy="1143000"/>
          </a:xfrm>
        </p:spPr>
        <p:txBody>
          <a:bodyPr>
            <a:normAutofit/>
          </a:bodyPr>
          <a:lstStyle/>
          <a:p>
            <a:r>
              <a:rPr lang="en-US" sz="3200" u="sng" dirty="0" smtClean="0"/>
              <a:t>PXL RDO lessons learned </a:t>
            </a:r>
            <a:endParaRPr lang="en-US" sz="3200" u="sng" dirty="0"/>
          </a:p>
        </p:txBody>
      </p:sp>
      <p:sp>
        <p:nvSpPr>
          <p:cNvPr id="2" name="Date Placeholder 1"/>
          <p:cNvSpPr>
            <a:spLocks noGrp="1"/>
          </p:cNvSpPr>
          <p:nvPr>
            <p:ph type="dt" sz="half" idx="10"/>
          </p:nvPr>
        </p:nvSpPr>
        <p:spPr/>
        <p:txBody>
          <a:bodyPr/>
          <a:lstStyle/>
          <a:p>
            <a:fld id="{B594FCD2-A929-3E49-B852-6C816342EBBE}" type="datetime1">
              <a:rPr lang="en-US" smtClean="0"/>
              <a:t>8/22/16</a:t>
            </a:fld>
            <a:endParaRPr lang="en-US"/>
          </a:p>
        </p:txBody>
      </p:sp>
    </p:spTree>
    <p:extLst>
      <p:ext uri="{BB962C8B-B14F-4D97-AF65-F5344CB8AC3E}">
        <p14:creationId xmlns:p14="http://schemas.microsoft.com/office/powerpoint/2010/main" val="518487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380" y="1549831"/>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06569" y="1796227"/>
            <a:ext cx="1170122" cy="646331"/>
          </a:xfrm>
          <a:prstGeom prst="rect">
            <a:avLst/>
          </a:prstGeom>
          <a:noFill/>
        </p:spPr>
        <p:txBody>
          <a:bodyPr wrap="square" rtlCol="0">
            <a:spAutoFit/>
          </a:bodyPr>
          <a:lstStyle/>
          <a:p>
            <a:r>
              <a:rPr lang="en-US" dirty="0" smtClean="0"/>
              <a:t>Probe testing</a:t>
            </a:r>
            <a:endParaRPr lang="en-US" dirty="0"/>
          </a:p>
        </p:txBody>
      </p:sp>
      <p:sp>
        <p:nvSpPr>
          <p:cNvPr id="6" name="Rectangle 5"/>
          <p:cNvSpPr/>
          <p:nvPr/>
        </p:nvSpPr>
        <p:spPr>
          <a:xfrm>
            <a:off x="318915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7768" y="1799513"/>
            <a:ext cx="1170122" cy="646331"/>
          </a:xfrm>
          <a:prstGeom prst="rect">
            <a:avLst/>
          </a:prstGeom>
          <a:noFill/>
        </p:spPr>
        <p:txBody>
          <a:bodyPr wrap="square" rtlCol="0">
            <a:spAutoFit/>
          </a:bodyPr>
          <a:lstStyle/>
          <a:p>
            <a:r>
              <a:rPr lang="en-US" dirty="0" smtClean="0"/>
              <a:t>Module assembly</a:t>
            </a:r>
            <a:endParaRPr lang="en-US" dirty="0"/>
          </a:p>
        </p:txBody>
      </p:sp>
      <p:sp>
        <p:nvSpPr>
          <p:cNvPr id="8" name="Rectangle 7"/>
          <p:cNvSpPr/>
          <p:nvPr/>
        </p:nvSpPr>
        <p:spPr>
          <a:xfrm>
            <a:off x="5277932"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6544" y="1796227"/>
            <a:ext cx="1170122" cy="646331"/>
          </a:xfrm>
          <a:prstGeom prst="rect">
            <a:avLst/>
          </a:prstGeom>
          <a:noFill/>
        </p:spPr>
        <p:txBody>
          <a:bodyPr wrap="square" rtlCol="0">
            <a:spAutoFit/>
          </a:bodyPr>
          <a:lstStyle/>
          <a:p>
            <a:r>
              <a:rPr lang="en-US" dirty="0" smtClean="0"/>
              <a:t>Stave assembly</a:t>
            </a:r>
            <a:endParaRPr lang="en-US" dirty="0"/>
          </a:p>
        </p:txBody>
      </p:sp>
      <p:sp>
        <p:nvSpPr>
          <p:cNvPr id="10" name="Rectangle 9"/>
          <p:cNvSpPr/>
          <p:nvPr/>
        </p:nvSpPr>
        <p:spPr>
          <a:xfrm>
            <a:off x="726809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285" y="1795771"/>
            <a:ext cx="1170122" cy="646331"/>
          </a:xfrm>
          <a:prstGeom prst="rect">
            <a:avLst/>
          </a:prstGeom>
          <a:noFill/>
        </p:spPr>
        <p:txBody>
          <a:bodyPr wrap="square" rtlCol="0">
            <a:spAutoFit/>
          </a:bodyPr>
          <a:lstStyle/>
          <a:p>
            <a:r>
              <a:rPr lang="en-US" dirty="0" smtClean="0"/>
              <a:t>Install staves</a:t>
            </a:r>
            <a:endParaRPr lang="en-US" dirty="0"/>
          </a:p>
        </p:txBody>
      </p:sp>
      <p:sp>
        <p:nvSpPr>
          <p:cNvPr id="12" name="Right Arrow 11"/>
          <p:cNvSpPr/>
          <p:nvPr/>
        </p:nvSpPr>
        <p:spPr>
          <a:xfrm>
            <a:off x="360793" y="1999129"/>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80" y="1442445"/>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4" name="Right Arrow 13"/>
          <p:cNvSpPr/>
          <p:nvPr/>
        </p:nvSpPr>
        <p:spPr>
          <a:xfrm>
            <a:off x="2341956"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7821" y="1496783"/>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6" name="Right Arrow 15"/>
          <p:cNvSpPr/>
          <p:nvPr/>
        </p:nvSpPr>
        <p:spPr>
          <a:xfrm>
            <a:off x="4466891"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56" y="1496783"/>
            <a:ext cx="901209" cy="584775"/>
          </a:xfrm>
          <a:prstGeom prst="rect">
            <a:avLst/>
          </a:prstGeom>
          <a:noFill/>
        </p:spPr>
        <p:txBody>
          <a:bodyPr wrap="none" rtlCol="0">
            <a:spAutoFit/>
          </a:bodyPr>
          <a:lstStyle/>
          <a:p>
            <a:r>
              <a:rPr lang="en-US" sz="1600" dirty="0" smtClean="0"/>
              <a:t>Ship</a:t>
            </a:r>
          </a:p>
          <a:p>
            <a:r>
              <a:rPr lang="en-US" sz="1600" dirty="0" smtClean="0"/>
              <a:t>modules</a:t>
            </a:r>
            <a:endParaRPr lang="en-US" sz="1600" dirty="0"/>
          </a:p>
        </p:txBody>
      </p:sp>
      <p:sp>
        <p:nvSpPr>
          <p:cNvPr id="18" name="Right Arrow 17"/>
          <p:cNvSpPr/>
          <p:nvPr/>
        </p:nvSpPr>
        <p:spPr>
          <a:xfrm>
            <a:off x="6473228"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9093" y="1496783"/>
            <a:ext cx="697050" cy="584775"/>
          </a:xfrm>
          <a:prstGeom prst="rect">
            <a:avLst/>
          </a:prstGeom>
          <a:noFill/>
        </p:spPr>
        <p:txBody>
          <a:bodyPr wrap="none" rtlCol="0">
            <a:spAutoFit/>
          </a:bodyPr>
          <a:lstStyle/>
          <a:p>
            <a:r>
              <a:rPr lang="en-US" sz="1600" dirty="0" smtClean="0"/>
              <a:t>Ship</a:t>
            </a:r>
          </a:p>
          <a:p>
            <a:r>
              <a:rPr lang="en-US" sz="1600" dirty="0" smtClean="0"/>
              <a:t>staves</a:t>
            </a:r>
            <a:endParaRPr lang="en-US" sz="1600" dirty="0"/>
          </a:p>
        </p:txBody>
      </p:sp>
      <p:sp>
        <p:nvSpPr>
          <p:cNvPr id="20" name="TextBox 19"/>
          <p:cNvSpPr txBox="1"/>
          <p:nvPr/>
        </p:nvSpPr>
        <p:spPr>
          <a:xfrm>
            <a:off x="2684182" y="87063"/>
            <a:ext cx="3823483" cy="646331"/>
          </a:xfrm>
          <a:prstGeom prst="rect">
            <a:avLst/>
          </a:prstGeom>
          <a:noFill/>
        </p:spPr>
        <p:txBody>
          <a:bodyPr wrap="none" rtlCol="0">
            <a:spAutoFit/>
          </a:bodyPr>
          <a:lstStyle/>
          <a:p>
            <a:r>
              <a:rPr lang="en-US" sz="3600" u="sng" dirty="0" smtClean="0"/>
              <a:t>Workflow overview</a:t>
            </a:r>
            <a:endParaRPr lang="en-US" sz="3600" u="sng" dirty="0"/>
          </a:p>
        </p:txBody>
      </p:sp>
      <p:sp>
        <p:nvSpPr>
          <p:cNvPr id="2" name="TextBox 1"/>
          <p:cNvSpPr txBox="1"/>
          <p:nvPr/>
        </p:nvSpPr>
        <p:spPr>
          <a:xfrm>
            <a:off x="408747" y="3703755"/>
            <a:ext cx="8636275"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This is a draft overview of the workflow for building middle and outer layer staves.</a:t>
            </a:r>
          </a:p>
          <a:p>
            <a:pPr marL="285750" indent="-285750">
              <a:buFont typeface="Arial" panose="020B0604020202020204" pitchFamily="34" charset="0"/>
              <a:buChar char="•"/>
            </a:pPr>
            <a:r>
              <a:rPr lang="en-US" sz="1600" dirty="0" smtClean="0"/>
              <a:t>For this draft, we assume wire bonding for the interconnection technology.</a:t>
            </a:r>
          </a:p>
          <a:p>
            <a:pPr marL="285750" indent="-285750">
              <a:buFont typeface="Arial" panose="020B0604020202020204" pitchFamily="34" charset="0"/>
              <a:buChar char="•"/>
            </a:pPr>
            <a:r>
              <a:rPr lang="en-US" sz="1600" dirty="0"/>
              <a:t>For this draft, we assume </a:t>
            </a:r>
            <a:r>
              <a:rPr lang="en-US" sz="1600" dirty="0" smtClean="0"/>
              <a:t>the tabbed version of the FPC.</a:t>
            </a:r>
          </a:p>
          <a:p>
            <a:pPr marL="285750" indent="-285750">
              <a:buFont typeface="Arial" panose="020B0604020202020204" pitchFamily="34" charset="0"/>
              <a:buChar char="•"/>
            </a:pPr>
            <a:r>
              <a:rPr lang="en-US" sz="1600" dirty="0" smtClean="0"/>
              <a:t>We are specifying a baseline workflow and will update as the sequences become more developed.</a:t>
            </a:r>
          </a:p>
          <a:p>
            <a:pPr marL="285750" indent="-285750">
              <a:buFont typeface="Arial" panose="020B0604020202020204" pitchFamily="34" charset="0"/>
              <a:buChar char="•"/>
            </a:pPr>
            <a:r>
              <a:rPr lang="en-US" sz="1600" dirty="0" smtClean="0"/>
              <a:t>Not all processes are fully developed.</a:t>
            </a:r>
          </a:p>
          <a:p>
            <a:pPr marL="285750" indent="-285750">
              <a:buFont typeface="Arial" panose="020B0604020202020204" pitchFamily="34" charset="0"/>
              <a:buChar char="•"/>
            </a:pPr>
            <a:r>
              <a:rPr lang="en-US" sz="1600" dirty="0" smtClean="0"/>
              <a:t>In the shipping stages, the barcode information for each item is stored in the database.</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B3102E2B-A1B4-435A-AFFA-C0BD537493A7}" type="slidenum">
              <a:rPr lang="en-US" smtClean="0"/>
              <a:t>44</a:t>
            </a:fld>
            <a:endParaRPr lang="en-US"/>
          </a:p>
        </p:txBody>
      </p:sp>
      <p:sp>
        <p:nvSpPr>
          <p:cNvPr id="21" name="Date Placeholder 20"/>
          <p:cNvSpPr>
            <a:spLocks noGrp="1"/>
          </p:cNvSpPr>
          <p:nvPr>
            <p:ph type="dt" sz="half" idx="10"/>
          </p:nvPr>
        </p:nvSpPr>
        <p:spPr/>
        <p:txBody>
          <a:bodyPr/>
          <a:lstStyle/>
          <a:p>
            <a:fld id="{B514145E-0406-3346-894F-B8473E086DD7}" type="datetime1">
              <a:rPr lang="en-US" smtClean="0"/>
              <a:t>8/22/16</a:t>
            </a:fld>
            <a:endParaRPr lang="en-US"/>
          </a:p>
        </p:txBody>
      </p:sp>
      <p:sp>
        <p:nvSpPr>
          <p:cNvPr id="22" name="Footer Placeholder 21"/>
          <p:cNvSpPr>
            <a:spLocks noGrp="1"/>
          </p:cNvSpPr>
          <p:nvPr>
            <p:ph type="ftr" sz="quarter" idx="11"/>
          </p:nvPr>
        </p:nvSpPr>
        <p:spPr/>
        <p:txBody>
          <a:bodyPr/>
          <a:lstStyle/>
          <a:p>
            <a:r>
              <a:rPr lang="en-US" smtClean="0"/>
              <a:t>sPHENIX Tracking Review</a:t>
            </a:r>
            <a:endParaRPr lang="en-US"/>
          </a:p>
        </p:txBody>
      </p:sp>
      <p:sp>
        <p:nvSpPr>
          <p:cNvPr id="23" name="TextBox 22"/>
          <p:cNvSpPr txBox="1"/>
          <p:nvPr/>
        </p:nvSpPr>
        <p:spPr>
          <a:xfrm>
            <a:off x="8005784" y="453609"/>
            <a:ext cx="1064151" cy="369332"/>
          </a:xfrm>
          <a:prstGeom prst="rect">
            <a:avLst/>
          </a:prstGeom>
          <a:noFill/>
        </p:spPr>
        <p:txBody>
          <a:bodyPr wrap="none" rtlCol="0">
            <a:spAutoFit/>
          </a:bodyPr>
          <a:lstStyle/>
          <a:p>
            <a:r>
              <a:rPr lang="en-US" dirty="0" smtClean="0"/>
              <a:t>Leo’s talk</a:t>
            </a:r>
            <a:endParaRPr lang="en-US" dirty="0"/>
          </a:p>
        </p:txBody>
      </p:sp>
    </p:spTree>
    <p:extLst>
      <p:ext uri="{BB962C8B-B14F-4D97-AF65-F5344CB8AC3E}">
        <p14:creationId xmlns:p14="http://schemas.microsoft.com/office/powerpoint/2010/main" val="3817006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hlinkClick r:id="rId2"/>
              </a:rPr>
              <a:t>sPHENIX MAPS Cost &amp; Schedule Workfest</a:t>
            </a:r>
            <a:r>
              <a:rPr lang="en-US" sz="2800" b="1" dirty="0" smtClean="0"/>
              <a:t/>
            </a:r>
            <a:br>
              <a:rPr lang="en-US" sz="2800" b="1" dirty="0" smtClean="0"/>
            </a:br>
            <a:endParaRPr lang="en-US" sz="2800" dirty="0"/>
          </a:p>
        </p:txBody>
      </p:sp>
      <p:sp>
        <p:nvSpPr>
          <p:cNvPr id="3" name="Content Placeholder 2"/>
          <p:cNvSpPr>
            <a:spLocks noGrp="1"/>
          </p:cNvSpPr>
          <p:nvPr>
            <p:ph idx="1"/>
          </p:nvPr>
        </p:nvSpPr>
        <p:spPr>
          <a:xfrm>
            <a:off x="457200" y="2731780"/>
            <a:ext cx="8229600" cy="3394383"/>
          </a:xfrm>
        </p:spPr>
        <p:txBody>
          <a:bodyPr/>
          <a:lstStyle/>
          <a:p>
            <a:pPr marL="0" indent="0" algn="ctr">
              <a:buNone/>
            </a:pPr>
            <a:r>
              <a:rPr lang="en-US" sz="2800" b="1" dirty="0" smtClean="0"/>
              <a:t>Draft Cost &amp; Schedule Document and Project File</a:t>
            </a:r>
            <a:endParaRPr lang="en-US" sz="2800" dirty="0" smtClean="0"/>
          </a:p>
          <a:p>
            <a:pPr marL="0" indent="0" algn="ctr">
              <a:buNone/>
            </a:pPr>
            <a:r>
              <a:rPr lang="en-US" sz="2400" dirty="0" smtClean="0"/>
              <a:t>David M Lee</a:t>
            </a:r>
          </a:p>
          <a:p>
            <a:pPr marL="0" indent="0" algn="ctr">
              <a:buNone/>
            </a:pPr>
            <a:r>
              <a:rPr lang="en-US" sz="2000" dirty="0" smtClean="0"/>
              <a:t>Guest Scientist, Los Alamos National Laboratory</a:t>
            </a:r>
            <a:endParaRPr lang="en-US" sz="2000" dirty="0"/>
          </a:p>
        </p:txBody>
      </p:sp>
      <p:sp>
        <p:nvSpPr>
          <p:cNvPr id="4" name="Date Placeholder 3"/>
          <p:cNvSpPr>
            <a:spLocks noGrp="1"/>
          </p:cNvSpPr>
          <p:nvPr>
            <p:ph type="dt" sz="half" idx="10"/>
          </p:nvPr>
        </p:nvSpPr>
        <p:spPr/>
        <p:txBody>
          <a:bodyPr/>
          <a:lstStyle/>
          <a:p>
            <a:fld id="{717DD927-7830-0F45-AA1A-8D2518DDA954}"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dirty="0"/>
          </a:p>
        </p:txBody>
      </p:sp>
      <p:sp>
        <p:nvSpPr>
          <p:cNvPr id="6" name="Slide Number Placeholder 5"/>
          <p:cNvSpPr>
            <a:spLocks noGrp="1"/>
          </p:cNvSpPr>
          <p:nvPr>
            <p:ph type="sldNum" sz="quarter" idx="12"/>
          </p:nvPr>
        </p:nvSpPr>
        <p:spPr/>
        <p:txBody>
          <a:bodyPr/>
          <a:lstStyle/>
          <a:p>
            <a:fld id="{9F0D56CA-81F4-B847-920B-889BA54EDC44}" type="slidenum">
              <a:rPr lang="en-US" smtClean="0"/>
              <a:t>45</a:t>
            </a:fld>
            <a:endParaRPr lang="en-US"/>
          </a:p>
        </p:txBody>
      </p:sp>
    </p:spTree>
    <p:extLst>
      <p:ext uri="{BB962C8B-B14F-4D97-AF65-F5344CB8AC3E}">
        <p14:creationId xmlns:p14="http://schemas.microsoft.com/office/powerpoint/2010/main" val="3042610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Assumptions</a:t>
            </a:r>
            <a:endParaRPr lang="en-US" sz="2800" dirty="0"/>
          </a:p>
        </p:txBody>
      </p:sp>
      <p:sp>
        <p:nvSpPr>
          <p:cNvPr id="3" name="Content Placeholder 2"/>
          <p:cNvSpPr>
            <a:spLocks noGrp="1"/>
          </p:cNvSpPr>
          <p:nvPr>
            <p:ph idx="1"/>
          </p:nvPr>
        </p:nvSpPr>
        <p:spPr/>
        <p:txBody>
          <a:bodyPr>
            <a:normAutofit/>
          </a:bodyPr>
          <a:lstStyle/>
          <a:p>
            <a:r>
              <a:rPr lang="en-US" sz="2000" dirty="0" smtClean="0"/>
              <a:t>Copy ALICE Inner Tracker</a:t>
            </a:r>
          </a:p>
          <a:p>
            <a:r>
              <a:rPr lang="en-US" sz="2000" dirty="0" smtClean="0"/>
              <a:t>Some Initial Costs From ALICE Documents where available</a:t>
            </a:r>
          </a:p>
          <a:p>
            <a:r>
              <a:rPr lang="en-US" sz="2000" dirty="0" smtClean="0"/>
              <a:t>Other Costs from Previous Experience(Mine)</a:t>
            </a:r>
          </a:p>
          <a:p>
            <a:r>
              <a:rPr lang="en-US" sz="2000" dirty="0" smtClean="0"/>
              <a:t>Manpower costs from Lab Engineers and Techs</a:t>
            </a:r>
          </a:p>
          <a:p>
            <a:r>
              <a:rPr lang="en-US" sz="2000" dirty="0" smtClean="0"/>
              <a:t>Durations are My estimates</a:t>
            </a:r>
          </a:p>
          <a:p>
            <a:r>
              <a:rPr lang="en-US" sz="2000" dirty="0" smtClean="0"/>
              <a:t>No Manpower Smoothing</a:t>
            </a:r>
          </a:p>
          <a:p>
            <a:r>
              <a:rPr lang="en-US" sz="2000" dirty="0" smtClean="0"/>
              <a:t>No Schedule </a:t>
            </a:r>
            <a:r>
              <a:rPr lang="en-US" sz="2000" dirty="0" err="1" smtClean="0"/>
              <a:t>contingncy</a:t>
            </a:r>
            <a:endParaRPr lang="en-US" sz="2000" dirty="0" smtClean="0"/>
          </a:p>
          <a:p>
            <a:r>
              <a:rPr lang="en-US" sz="2000" dirty="0" smtClean="0"/>
              <a:t>Applied 30% cost contingency</a:t>
            </a:r>
          </a:p>
          <a:p>
            <a:r>
              <a:rPr lang="en-US" sz="2000" dirty="0" smtClean="0"/>
              <a:t>Will Follow DOE CD Process</a:t>
            </a:r>
          </a:p>
          <a:p>
            <a:endParaRPr lang="en-US" sz="2000" dirty="0" smtClean="0"/>
          </a:p>
          <a:p>
            <a:endParaRPr lang="en-US" sz="2000" dirty="0" smtClean="0"/>
          </a:p>
          <a:p>
            <a:endParaRPr lang="en-US" sz="2000" dirty="0" smtClean="0"/>
          </a:p>
          <a:p>
            <a:endParaRPr lang="en-US" sz="2000" dirty="0"/>
          </a:p>
        </p:txBody>
      </p:sp>
      <p:sp>
        <p:nvSpPr>
          <p:cNvPr id="4" name="Date Placeholder 3"/>
          <p:cNvSpPr>
            <a:spLocks noGrp="1"/>
          </p:cNvSpPr>
          <p:nvPr>
            <p:ph type="dt" sz="half" idx="10"/>
          </p:nvPr>
        </p:nvSpPr>
        <p:spPr/>
        <p:txBody>
          <a:bodyPr/>
          <a:lstStyle/>
          <a:p>
            <a:fld id="{2C9875C6-BEEB-2043-8377-A3E84E8B358C}"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46</a:t>
            </a:fld>
            <a:endParaRPr lang="en-US"/>
          </a:p>
        </p:txBody>
      </p:sp>
    </p:spTree>
    <p:extLst>
      <p:ext uri="{BB962C8B-B14F-4D97-AF65-F5344CB8AC3E}">
        <p14:creationId xmlns:p14="http://schemas.microsoft.com/office/powerpoint/2010/main" val="2336214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Tracker Properties</a:t>
            </a:r>
            <a:endParaRPr lang="en-US" dirty="0"/>
          </a:p>
        </p:txBody>
      </p:sp>
      <p:pic>
        <p:nvPicPr>
          <p:cNvPr id="7" name="Content Placeholder 6"/>
          <p:cNvPicPr>
            <a:picLocks noGrp="1" noChangeAspect="1"/>
          </p:cNvPicPr>
          <p:nvPr>
            <p:ph idx="1"/>
          </p:nvPr>
        </p:nvPicPr>
        <p:blipFill>
          <a:blip r:embed="rId2"/>
          <a:srcRect t="1257" b="1257"/>
          <a:stretch>
            <a:fillRect/>
          </a:stretch>
        </p:blipFill>
        <p:spPr/>
      </p:pic>
      <p:sp>
        <p:nvSpPr>
          <p:cNvPr id="4" name="Date Placeholder 3"/>
          <p:cNvSpPr>
            <a:spLocks noGrp="1"/>
          </p:cNvSpPr>
          <p:nvPr>
            <p:ph type="dt" sz="half" idx="10"/>
          </p:nvPr>
        </p:nvSpPr>
        <p:spPr/>
        <p:txBody>
          <a:bodyPr/>
          <a:lstStyle/>
          <a:p>
            <a:fld id="{990036C7-057D-8149-A628-0D336FB805C9}"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47</a:t>
            </a:fld>
            <a:endParaRPr lang="en-US"/>
          </a:p>
        </p:txBody>
      </p:sp>
      <p:pic>
        <p:nvPicPr>
          <p:cNvPr id="9" name="Picture 8"/>
          <p:cNvPicPr>
            <a:picLocks noChangeAspect="1"/>
          </p:cNvPicPr>
          <p:nvPr/>
        </p:nvPicPr>
        <p:blipFill>
          <a:blip r:embed="rId2"/>
          <a:stretch>
            <a:fillRect/>
          </a:stretch>
        </p:blipFill>
        <p:spPr>
          <a:xfrm>
            <a:off x="0" y="838200"/>
            <a:ext cx="9144000" cy="5158522"/>
          </a:xfrm>
          <a:prstGeom prst="rect">
            <a:avLst/>
          </a:prstGeom>
        </p:spPr>
      </p:pic>
      <p:sp>
        <p:nvSpPr>
          <p:cNvPr id="13" name="TextBox 12"/>
          <p:cNvSpPr txBox="1"/>
          <p:nvPr/>
        </p:nvSpPr>
        <p:spPr>
          <a:xfrm>
            <a:off x="952530" y="1825776"/>
            <a:ext cx="7053254" cy="2308324"/>
          </a:xfrm>
          <a:prstGeom prst="rect">
            <a:avLst/>
          </a:prstGeom>
          <a:noFill/>
        </p:spPr>
        <p:txBody>
          <a:bodyPr wrap="square" rtlCol="0">
            <a:spAutoFit/>
          </a:bodyPr>
          <a:lstStyle/>
          <a:p>
            <a:pPr marL="285750" indent="-285750">
              <a:buFont typeface="Arial"/>
              <a:buChar char="•"/>
            </a:pPr>
            <a:r>
              <a:rPr lang="en-US" dirty="0" smtClean="0"/>
              <a:t>48 Staves</a:t>
            </a:r>
          </a:p>
          <a:p>
            <a:pPr marL="285750" indent="-285750">
              <a:buFont typeface="Arial"/>
              <a:buChar char="•"/>
            </a:pPr>
            <a:r>
              <a:rPr lang="en-US" dirty="0" smtClean="0"/>
              <a:t>432 Chips</a:t>
            </a:r>
          </a:p>
          <a:p>
            <a:pPr marL="285750" indent="-285750">
              <a:buFont typeface="Arial"/>
              <a:buChar char="•"/>
            </a:pPr>
            <a:r>
              <a:rPr lang="en-US" dirty="0" smtClean="0"/>
              <a:t>27 cm long</a:t>
            </a:r>
          </a:p>
          <a:p>
            <a:pPr marL="285750" indent="-285750">
              <a:buFont typeface="Arial"/>
              <a:buChar char="•"/>
            </a:pPr>
            <a:r>
              <a:rPr lang="en-US" dirty="0" smtClean="0"/>
              <a:t>3 layers: radii = 22mm, 31 mm, 39 mm</a:t>
            </a:r>
          </a:p>
          <a:p>
            <a:pPr marL="285750" indent="-285750">
              <a:buFont typeface="Arial"/>
              <a:buChar char="•"/>
            </a:pPr>
            <a:r>
              <a:rPr lang="en-US" dirty="0" smtClean="0"/>
              <a:t>Silicon Wafer: 18 chips/wafer, $2330/wafer</a:t>
            </a:r>
          </a:p>
          <a:p>
            <a:pPr marL="285750" indent="-285750">
              <a:buFont typeface="Arial"/>
              <a:buChar char="•"/>
            </a:pPr>
            <a:r>
              <a:rPr lang="en-US" dirty="0" smtClean="0"/>
              <a:t>Dicing: $520/wafer</a:t>
            </a:r>
          </a:p>
          <a:p>
            <a:pPr marL="285750" indent="-285750">
              <a:buFont typeface="Arial"/>
              <a:buChar char="•"/>
            </a:pPr>
            <a:r>
              <a:rPr lang="en-US" dirty="0" smtClean="0"/>
              <a:t>Inner Tracker needs (20% spares) 29 wafers</a:t>
            </a:r>
          </a:p>
          <a:p>
            <a:pPr marL="285750" indent="-285750">
              <a:buFont typeface="Arial"/>
              <a:buChar char="•"/>
            </a:pPr>
            <a:endParaRPr lang="en-US" dirty="0"/>
          </a:p>
        </p:txBody>
      </p:sp>
    </p:spTree>
    <p:extLst>
      <p:ext uri="{BB962C8B-B14F-4D97-AF65-F5344CB8AC3E}">
        <p14:creationId xmlns:p14="http://schemas.microsoft.com/office/powerpoint/2010/main" val="3148472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Project File</a:t>
            </a:r>
            <a:br>
              <a:rPr lang="en-US" sz="1800" dirty="0" smtClean="0"/>
            </a:br>
            <a:endParaRPr lang="en-US" sz="1800" dirty="0"/>
          </a:p>
        </p:txBody>
      </p:sp>
      <p:sp>
        <p:nvSpPr>
          <p:cNvPr id="4" name="Date Placeholder 3"/>
          <p:cNvSpPr>
            <a:spLocks noGrp="1"/>
          </p:cNvSpPr>
          <p:nvPr>
            <p:ph type="dt" sz="half" idx="10"/>
          </p:nvPr>
        </p:nvSpPr>
        <p:spPr/>
        <p:txBody>
          <a:bodyPr/>
          <a:lstStyle/>
          <a:p>
            <a:fld id="{8453F2F2-31CC-ED4B-9D7E-57560D792C2B}"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48</a:t>
            </a:fld>
            <a:endParaRPr lang="en-US"/>
          </a:p>
        </p:txBody>
      </p:sp>
      <p:pic>
        <p:nvPicPr>
          <p:cNvPr id="8" name="Content Placeholder 7"/>
          <p:cNvPicPr>
            <a:picLocks noGrp="1" noChangeAspect="1"/>
          </p:cNvPicPr>
          <p:nvPr>
            <p:ph idx="1"/>
          </p:nvPr>
        </p:nvPicPr>
        <p:blipFill>
          <a:blip r:embed="rId2"/>
          <a:srcRect t="1128" b="1128"/>
          <a:stretch>
            <a:fillRect/>
          </a:stretch>
        </p:blipFill>
        <p:spPr/>
      </p:pic>
    </p:spTree>
    <p:extLst>
      <p:ext uri="{BB962C8B-B14F-4D97-AF65-F5344CB8AC3E}">
        <p14:creationId xmlns:p14="http://schemas.microsoft.com/office/powerpoint/2010/main" val="3249499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Sample Electronics Subtasks</a:t>
            </a:r>
            <a:endParaRPr lang="en-US" sz="2800" dirty="0"/>
          </a:p>
        </p:txBody>
      </p:sp>
      <p:sp>
        <p:nvSpPr>
          <p:cNvPr id="4" name="Date Placeholder 3"/>
          <p:cNvSpPr>
            <a:spLocks noGrp="1"/>
          </p:cNvSpPr>
          <p:nvPr>
            <p:ph type="dt" sz="half" idx="10"/>
          </p:nvPr>
        </p:nvSpPr>
        <p:spPr/>
        <p:txBody>
          <a:bodyPr/>
          <a:lstStyle/>
          <a:p>
            <a:fld id="{4549EDBB-E337-ED4B-8341-9A1921B28BEB}"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49</a:t>
            </a:fld>
            <a:endParaRPr lang="en-US"/>
          </a:p>
        </p:txBody>
      </p:sp>
      <p:pic>
        <p:nvPicPr>
          <p:cNvPr id="28" name="Content Placeholder 27"/>
          <p:cNvPicPr>
            <a:picLocks noGrp="1" noChangeAspect="1"/>
          </p:cNvPicPr>
          <p:nvPr>
            <p:ph idx="1"/>
          </p:nvPr>
        </p:nvPicPr>
        <p:blipFill>
          <a:blip r:embed="rId2"/>
          <a:srcRect l="535" r="535"/>
          <a:stretch>
            <a:fillRect/>
          </a:stretch>
        </p:blipFill>
        <p:spPr/>
      </p:pic>
    </p:spTree>
    <p:extLst>
      <p:ext uri="{BB962C8B-B14F-4D97-AF65-F5344CB8AC3E}">
        <p14:creationId xmlns:p14="http://schemas.microsoft.com/office/powerpoint/2010/main" val="142540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04-07 at 6.53.28 PM.png"/>
          <p:cNvPicPr>
            <a:picLocks noChangeAspect="1"/>
          </p:cNvPicPr>
          <p:nvPr/>
        </p:nvPicPr>
        <p:blipFill>
          <a:blip r:embed="rId2">
            <a:extLst/>
          </a:blip>
          <a:stretch>
            <a:fillRect/>
          </a:stretch>
        </p:blipFill>
        <p:spPr>
          <a:xfrm>
            <a:off x="4451272" y="1482812"/>
            <a:ext cx="4496504" cy="3420379"/>
          </a:xfrm>
          <a:prstGeom prst="rect">
            <a:avLst/>
          </a:prstGeom>
          <a:ln w="25400">
            <a:miter lim="400000"/>
          </a:ln>
          <a:effectLst>
            <a:outerShdw blurRad="254000" dist="127000" dir="5400000" rotWithShape="0">
              <a:srgbClr val="000000">
                <a:alpha val="70000"/>
              </a:srgbClr>
            </a:outerShdw>
          </a:effectLst>
        </p:spPr>
      </p:pic>
      <p:sp>
        <p:nvSpPr>
          <p:cNvPr id="5" name="Title 4"/>
          <p:cNvSpPr>
            <a:spLocks noGrp="1"/>
          </p:cNvSpPr>
          <p:nvPr>
            <p:ph type="title"/>
          </p:nvPr>
        </p:nvSpPr>
        <p:spPr>
          <a:xfrm>
            <a:off x="457200" y="10311"/>
            <a:ext cx="8229600" cy="927926"/>
          </a:xfrm>
        </p:spPr>
        <p:txBody>
          <a:bodyPr>
            <a:noAutofit/>
          </a:bodyPr>
          <a:lstStyle/>
          <a:p>
            <a:r>
              <a:rPr lang="en-US" sz="3600" dirty="0" smtClean="0"/>
              <a:t>MAPS Cost and Schedule Workshop</a:t>
            </a:r>
            <a:br>
              <a:rPr lang="en-US" sz="3600" dirty="0" smtClean="0"/>
            </a:br>
            <a:r>
              <a:rPr lang="en-US" sz="3200" dirty="0" smtClean="0"/>
              <a:t>3/30-4/1, 2016, Santa Fe, NM</a:t>
            </a:r>
            <a:endParaRPr lang="en-US" sz="3200" dirty="0"/>
          </a:p>
        </p:txBody>
      </p:sp>
      <p:sp>
        <p:nvSpPr>
          <p:cNvPr id="6" name="Shape 277"/>
          <p:cNvSpPr/>
          <p:nvPr/>
        </p:nvSpPr>
        <p:spPr>
          <a:xfrm>
            <a:off x="1053372" y="1033078"/>
            <a:ext cx="6279789"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lvl1pPr>
          </a:lstStyle>
          <a:p>
            <a:r>
              <a:rPr dirty="0">
                <a:solidFill>
                  <a:srgbClr val="FF0000"/>
                </a:solidFill>
              </a:rPr>
              <a:t>https://indico.bnl.gov/conferenceDisplay.py?confId=1741</a:t>
            </a:r>
          </a:p>
        </p:txBody>
      </p:sp>
      <p:sp>
        <p:nvSpPr>
          <p:cNvPr id="7" name="TextBox 6"/>
          <p:cNvSpPr txBox="1"/>
          <p:nvPr/>
        </p:nvSpPr>
        <p:spPr>
          <a:xfrm>
            <a:off x="221191" y="1482812"/>
            <a:ext cx="4237057" cy="2677656"/>
          </a:xfrm>
          <a:prstGeom prst="rect">
            <a:avLst/>
          </a:prstGeom>
          <a:noFill/>
        </p:spPr>
        <p:txBody>
          <a:bodyPr wrap="none" rtlCol="0">
            <a:spAutoFit/>
          </a:bodyPr>
          <a:lstStyle/>
          <a:p>
            <a:r>
              <a:rPr lang="en-US" sz="1400" dirty="0" smtClean="0"/>
              <a:t>Well attended by experts from:</a:t>
            </a:r>
          </a:p>
          <a:p>
            <a:r>
              <a:rPr lang="en-US" sz="1400" dirty="0" err="1" smtClean="0"/>
              <a:t>sPHENIX</a:t>
            </a:r>
            <a:r>
              <a:rPr lang="en-US" sz="1400" dirty="0" smtClean="0"/>
              <a:t>, ITS/ALICE, </a:t>
            </a:r>
          </a:p>
          <a:p>
            <a:r>
              <a:rPr lang="en-US" sz="1400" dirty="0" smtClean="0"/>
              <a:t>HFT/STAR, FVTX/PHENIX, EIC</a:t>
            </a:r>
          </a:p>
          <a:p>
            <a:r>
              <a:rPr lang="en-US" sz="1400" dirty="0" smtClean="0"/>
              <a:t> </a:t>
            </a:r>
          </a:p>
          <a:p>
            <a:r>
              <a:rPr lang="en-US" sz="1400" dirty="0" smtClean="0"/>
              <a:t>LANL, CERN, LBNL, BNL, </a:t>
            </a:r>
            <a:r>
              <a:rPr lang="en-US" sz="1400" dirty="0" smtClean="0"/>
              <a:t>MIT, FSU, </a:t>
            </a:r>
            <a:r>
              <a:rPr lang="en-US" sz="1400" dirty="0" err="1" smtClean="0"/>
              <a:t>UColorado</a:t>
            </a:r>
            <a:r>
              <a:rPr lang="en-US" sz="1400" dirty="0" smtClean="0"/>
              <a:t>  </a:t>
            </a:r>
            <a:endParaRPr lang="en-US" sz="1400" dirty="0" smtClean="0"/>
          </a:p>
          <a:p>
            <a:r>
              <a:rPr lang="en-US" sz="1400" dirty="0" err="1" smtClean="0"/>
              <a:t>Yonsei</a:t>
            </a:r>
            <a:r>
              <a:rPr lang="en-US" sz="1400" dirty="0" smtClean="0"/>
              <a:t>/Korea, and several other US institutions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endParaRPr lang="en-US" sz="1400" dirty="0" smtClean="0">
              <a:solidFill>
                <a:srgbClr val="FF0000"/>
              </a:solidFill>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smtClean="0">
                <a:solidFill>
                  <a:srgbClr val="FF0000"/>
                </a:solidFill>
              </a:rPr>
              <a:t>Take </a:t>
            </a:r>
            <a:r>
              <a:rPr lang="en-US" sz="1400" dirty="0">
                <a:solidFill>
                  <a:srgbClr val="FF0000"/>
                </a:solidFill>
              </a:rPr>
              <a:t>Home: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Extension of ALICE production possible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a:t>
            </a:r>
            <a:r>
              <a:rPr lang="en-US" sz="1400" dirty="0" smtClean="0">
                <a:solidFill>
                  <a:srgbClr val="FF0000"/>
                </a:solidFill>
              </a:rPr>
              <a:t>Inner </a:t>
            </a:r>
            <a:r>
              <a:rPr lang="en-US" sz="1400" dirty="0">
                <a:solidFill>
                  <a:srgbClr val="FF0000"/>
                </a:solidFill>
              </a:rPr>
              <a:t>tracker cost &lt;$5M </a:t>
            </a:r>
            <a:r>
              <a:rPr lang="en-US" sz="1400" dirty="0" err="1">
                <a:solidFill>
                  <a:srgbClr val="FF0000"/>
                </a:solidFill>
              </a:rPr>
              <a:t>inc.</a:t>
            </a:r>
            <a:r>
              <a:rPr lang="en-US" sz="1400" dirty="0">
                <a:solidFill>
                  <a:srgbClr val="FF0000"/>
                </a:solidFill>
              </a:rPr>
              <a:t> </a:t>
            </a:r>
            <a:r>
              <a:rPr lang="en-US" sz="1400" dirty="0" smtClean="0">
                <a:solidFill>
                  <a:srgbClr val="FF0000"/>
                </a:solidFill>
              </a:rPr>
              <a:t>contingency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a:t>
            </a:r>
            <a:r>
              <a:rPr lang="en-US" sz="1400" dirty="0" smtClean="0">
                <a:solidFill>
                  <a:srgbClr val="FF0000"/>
                </a:solidFill>
              </a:rPr>
              <a:t>        - Can meet </a:t>
            </a:r>
            <a:r>
              <a:rPr lang="en-US" sz="1400" dirty="0" err="1" smtClean="0">
                <a:solidFill>
                  <a:srgbClr val="FF0000"/>
                </a:solidFill>
              </a:rPr>
              <a:t>sPHENIX</a:t>
            </a:r>
            <a:r>
              <a:rPr lang="en-US" sz="1400" dirty="0" smtClean="0">
                <a:solidFill>
                  <a:srgbClr val="FF0000"/>
                </a:solidFill>
              </a:rPr>
              <a:t> CD schedule</a:t>
            </a:r>
            <a:endParaRPr lang="en-US" sz="1400" dirty="0">
              <a:solidFill>
                <a:srgbClr val="FF0000"/>
              </a:solidFill>
            </a:endParaRPr>
          </a:p>
          <a:p>
            <a:r>
              <a:rPr lang="en-US" sz="1400" dirty="0" smtClean="0"/>
              <a:t> </a:t>
            </a:r>
            <a:endParaRPr lang="en-US" sz="1400" dirty="0"/>
          </a:p>
        </p:txBody>
      </p:sp>
      <p:grpSp>
        <p:nvGrpSpPr>
          <p:cNvPr id="8" name="Group 203"/>
          <p:cNvGrpSpPr/>
          <p:nvPr/>
        </p:nvGrpSpPr>
        <p:grpSpPr>
          <a:xfrm>
            <a:off x="350471" y="4160468"/>
            <a:ext cx="3479005" cy="2497718"/>
            <a:chOff x="0" y="0"/>
            <a:chExt cx="4139729" cy="3244496"/>
          </a:xfrm>
        </p:grpSpPr>
        <p:pic>
          <p:nvPicPr>
            <p:cNvPr id="9" name="IMG_2502.jpeg"/>
            <p:cNvPicPr>
              <a:picLocks noChangeAspect="1"/>
            </p:cNvPicPr>
            <p:nvPr/>
          </p:nvPicPr>
          <p:blipFill>
            <a:blip r:embed="rId3">
              <a:extLst/>
            </a:blip>
            <a:stretch>
              <a:fillRect/>
            </a:stretch>
          </p:blipFill>
          <p:spPr>
            <a:xfrm>
              <a:off x="127000" y="88900"/>
              <a:ext cx="3885730" cy="2914297"/>
            </a:xfrm>
            <a:prstGeom prst="rect">
              <a:avLst/>
            </a:prstGeom>
            <a:ln>
              <a:noFill/>
            </a:ln>
            <a:effectLst/>
          </p:spPr>
        </p:pic>
        <p:pic>
          <p:nvPicPr>
            <p:cNvPr id="10" name="Picture 9"/>
            <p:cNvPicPr>
              <a:picLocks/>
            </p:cNvPicPr>
            <p:nvPr/>
          </p:nvPicPr>
          <p:blipFill>
            <a:blip r:embed="rId4">
              <a:extLst/>
            </a:blip>
            <a:stretch>
              <a:fillRect/>
            </a:stretch>
          </p:blipFill>
          <p:spPr>
            <a:xfrm>
              <a:off x="0" y="0"/>
              <a:ext cx="4139730" cy="3244497"/>
            </a:xfrm>
            <a:prstGeom prst="rect">
              <a:avLst/>
            </a:prstGeom>
            <a:effectLst/>
          </p:spPr>
        </p:pic>
      </p:grpSp>
      <p:sp>
        <p:nvSpPr>
          <p:cNvPr id="11" name="TextBox 10"/>
          <p:cNvSpPr txBox="1"/>
          <p:nvPr/>
        </p:nvSpPr>
        <p:spPr>
          <a:xfrm>
            <a:off x="4041297" y="5226165"/>
            <a:ext cx="4906480" cy="1354217"/>
          </a:xfrm>
          <a:prstGeom prst="rect">
            <a:avLst/>
          </a:prstGeom>
          <a:noFill/>
        </p:spPr>
        <p:txBody>
          <a:bodyPr wrap="square" rtlCol="0">
            <a:spAutoFit/>
          </a:bodyPr>
          <a:lstStyle/>
          <a:p>
            <a:pPr marL="285750" indent="-285750">
              <a:buFont typeface="Arial"/>
              <a:buChar char="•"/>
            </a:pPr>
            <a:r>
              <a:rPr lang="en-US" sz="1600" dirty="0"/>
              <a:t>F</a:t>
            </a:r>
            <a:r>
              <a:rPr lang="en-US" sz="1600" dirty="0" smtClean="0"/>
              <a:t>irst </a:t>
            </a:r>
            <a:r>
              <a:rPr lang="en-US" sz="1600" dirty="0" smtClean="0"/>
              <a:t>draft Cost and Schedule project was produced based on inputs from Santa Fe Workshop</a:t>
            </a:r>
          </a:p>
          <a:p>
            <a:endParaRPr lang="en-US" sz="1600" dirty="0" smtClean="0"/>
          </a:p>
          <a:p>
            <a:pPr marL="285750" indent="-285750">
              <a:buFont typeface="Arial"/>
              <a:buChar char="•"/>
            </a:pPr>
            <a:r>
              <a:rPr lang="en-US" sz="1600" dirty="0" smtClean="0"/>
              <a:t>Further inputs from BNL 6/30 MAPS mini review </a:t>
            </a:r>
          </a:p>
          <a:p>
            <a:pPr marL="285750" indent="-285750">
              <a:buFontTx/>
              <a:buChar char="-"/>
            </a:pPr>
            <a:endParaRPr lang="en-US" dirty="0"/>
          </a:p>
        </p:txBody>
      </p:sp>
      <p:sp>
        <p:nvSpPr>
          <p:cNvPr id="2" name="Date Placeholder 1"/>
          <p:cNvSpPr>
            <a:spLocks noGrp="1"/>
          </p:cNvSpPr>
          <p:nvPr>
            <p:ph type="dt" sz="half" idx="10"/>
          </p:nvPr>
        </p:nvSpPr>
        <p:spPr/>
        <p:txBody>
          <a:bodyPr/>
          <a:lstStyle/>
          <a:p>
            <a:fld id="{AC2E3311-A553-8644-83DE-3B6A45AAD4FD}" type="datetime1">
              <a:rPr lang="en-US" smtClean="0"/>
              <a:t>8/22/16</a:t>
            </a:fld>
            <a:endParaRPr lang="en-US"/>
          </a:p>
        </p:txBody>
      </p:sp>
      <p:sp>
        <p:nvSpPr>
          <p:cNvPr id="3" name="Footer Placeholder 2"/>
          <p:cNvSpPr>
            <a:spLocks noGrp="1"/>
          </p:cNvSpPr>
          <p:nvPr>
            <p:ph type="ftr" sz="quarter" idx="11"/>
          </p:nvPr>
        </p:nvSpPr>
        <p:spPr/>
        <p:txBody>
          <a:bodyPr/>
          <a:lstStyle/>
          <a:p>
            <a:r>
              <a:rPr lang="en-US" smtClean="0"/>
              <a:t>sPHENIX Tracking Review</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5</a:t>
            </a:fld>
            <a:endParaRPr lang="en-US"/>
          </a:p>
        </p:txBody>
      </p:sp>
    </p:spTree>
    <p:extLst>
      <p:ext uri="{BB962C8B-B14F-4D97-AF65-F5344CB8AC3E}">
        <p14:creationId xmlns:p14="http://schemas.microsoft.com/office/powerpoint/2010/main" val="2477847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602"/>
            <a:ext cx="7772400" cy="1470025"/>
          </a:xfrm>
        </p:spPr>
        <p:txBody>
          <a:bodyPr>
            <a:normAutofit/>
          </a:bodyPr>
          <a:lstStyle/>
          <a:p>
            <a:r>
              <a:rPr lang="en-US" sz="2400" dirty="0" smtClean="0"/>
              <a:t>DOE Critical Decision Process</a:t>
            </a:r>
            <a:br>
              <a:rPr lang="en-US" sz="2400" dirty="0" smtClean="0"/>
            </a:br>
            <a:endParaRPr lang="en-US" sz="2400" dirty="0"/>
          </a:p>
        </p:txBody>
      </p:sp>
      <p:pic>
        <p:nvPicPr>
          <p:cNvPr id="5" name="Picture 4"/>
          <p:cNvPicPr>
            <a:picLocks noChangeAspect="1"/>
          </p:cNvPicPr>
          <p:nvPr/>
        </p:nvPicPr>
        <p:blipFill>
          <a:blip r:embed="rId2"/>
          <a:stretch>
            <a:fillRect/>
          </a:stretch>
        </p:blipFill>
        <p:spPr>
          <a:xfrm>
            <a:off x="0" y="1295400"/>
            <a:ext cx="9144000" cy="4250575"/>
          </a:xfrm>
          <a:prstGeom prst="rect">
            <a:avLst/>
          </a:prstGeom>
        </p:spPr>
      </p:pic>
      <p:sp>
        <p:nvSpPr>
          <p:cNvPr id="9" name="Rectangle 8"/>
          <p:cNvSpPr/>
          <p:nvPr/>
        </p:nvSpPr>
        <p:spPr>
          <a:xfrm>
            <a:off x="4720945" y="5361309"/>
            <a:ext cx="3664510" cy="369332"/>
          </a:xfrm>
          <a:prstGeom prst="rect">
            <a:avLst/>
          </a:prstGeom>
        </p:spPr>
        <p:txBody>
          <a:bodyPr wrap="none">
            <a:spAutoFit/>
          </a:bodyPr>
          <a:lstStyle/>
          <a:p>
            <a:r>
              <a:rPr lang="en-US" b="1" dirty="0"/>
              <a:t>GAO-13-129 DOE </a:t>
            </a:r>
            <a:r>
              <a:rPr lang="en-US" b="1" dirty="0" err="1"/>
              <a:t>Nonmajor</a:t>
            </a:r>
            <a:r>
              <a:rPr lang="en-US" b="1" dirty="0"/>
              <a:t> Projects </a:t>
            </a:r>
            <a:endParaRPr lang="en-US" dirty="0"/>
          </a:p>
        </p:txBody>
      </p:sp>
    </p:spTree>
    <p:extLst>
      <p:ext uri="{BB962C8B-B14F-4D97-AF65-F5344CB8AC3E}">
        <p14:creationId xmlns:p14="http://schemas.microsoft.com/office/powerpoint/2010/main" val="1000358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endParaRPr lang="en-US" sz="3800" b="1" dirty="0"/>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51</a:t>
            </a:fld>
            <a:endParaRPr lang="uk-UA"/>
          </a:p>
        </p:txBody>
      </p:sp>
    </p:spTree>
    <p:extLst>
      <p:ext uri="{BB962C8B-B14F-4D97-AF65-F5344CB8AC3E}">
        <p14:creationId xmlns:p14="http://schemas.microsoft.com/office/powerpoint/2010/main" val="22971626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Forming the Collaboration</a:t>
            </a:r>
            <a:endParaRPr lang="en-US" sz="3800" dirty="0"/>
          </a:p>
        </p:txBody>
      </p:sp>
      <p:sp>
        <p:nvSpPr>
          <p:cNvPr id="3" name="Text Placeholder 2"/>
          <p:cNvSpPr>
            <a:spLocks noGrp="1"/>
          </p:cNvSpPr>
          <p:nvPr>
            <p:ph type="body" idx="1"/>
          </p:nvPr>
        </p:nvSpPr>
        <p:spPr/>
        <p:txBody>
          <a:bodyPr>
            <a:normAutofit/>
          </a:bodyPr>
          <a:lstStyle/>
          <a:p>
            <a:pPr marL="321457" indent="-321457"/>
            <a:r>
              <a:rPr lang="en-US" sz="2200" b="1" dirty="0">
                <a:solidFill>
                  <a:srgbClr val="FF0000"/>
                </a:solidFill>
              </a:rPr>
              <a:t>On board: </a:t>
            </a:r>
            <a:r>
              <a:rPr lang="en-US" sz="2200" b="1" dirty="0">
                <a:solidFill>
                  <a:srgbClr val="FF0000"/>
                </a:solidFill>
              </a:rPr>
              <a:t/>
            </a:r>
            <a:br>
              <a:rPr lang="en-US" sz="2200" b="1" dirty="0">
                <a:solidFill>
                  <a:srgbClr val="FF0000"/>
                </a:solidFill>
              </a:rPr>
            </a:br>
            <a:r>
              <a:rPr lang="en-US" sz="2200" dirty="0"/>
              <a:t>LANL, MIT, UNM, RIKEN, NMSU, BNL, Colorado, ISU, GSU</a:t>
            </a:r>
          </a:p>
          <a:p>
            <a:pPr marL="321457" indent="-321457"/>
            <a:endParaRPr lang="en-US" sz="2200" dirty="0"/>
          </a:p>
          <a:p>
            <a:pPr marL="321457" indent="-321457"/>
            <a:r>
              <a:rPr lang="en-US" sz="2200" b="1" dirty="0">
                <a:solidFill>
                  <a:srgbClr val="FF6600"/>
                </a:solidFill>
              </a:rPr>
              <a:t>Potential:</a:t>
            </a:r>
            <a:r>
              <a:rPr lang="en-US" sz="2200" dirty="0"/>
              <a:t/>
            </a:r>
            <a:br>
              <a:rPr lang="en-US" sz="2200" dirty="0"/>
            </a:br>
            <a:r>
              <a:rPr lang="en-US" sz="2200" dirty="0"/>
              <a:t>LBNL, UCR</a:t>
            </a:r>
            <a:r>
              <a:rPr lang="en-US" sz="2200" dirty="0"/>
              <a:t>, UC Davis, UCLA, Korean </a:t>
            </a:r>
            <a:r>
              <a:rPr lang="en-US" sz="2200" dirty="0"/>
              <a:t>Institutes  </a:t>
            </a:r>
          </a:p>
          <a:p>
            <a:pPr marL="321457" indent="-321457"/>
            <a:endParaRPr lang="en-US" sz="2200" dirty="0"/>
          </a:p>
          <a:p>
            <a:pPr marL="321457" indent="-321457"/>
            <a:r>
              <a:rPr lang="en-US" sz="2200" b="1" dirty="0">
                <a:solidFill>
                  <a:srgbClr val="3366FF"/>
                </a:solidFill>
              </a:rPr>
              <a:t>Consulting:</a:t>
            </a:r>
            <a:br>
              <a:rPr lang="en-US" sz="2200" b="1" dirty="0">
                <a:solidFill>
                  <a:srgbClr val="3366FF"/>
                </a:solidFill>
              </a:rPr>
            </a:br>
            <a:r>
              <a:rPr lang="en-US" sz="2200" dirty="0"/>
              <a:t> </a:t>
            </a:r>
            <a:r>
              <a:rPr lang="en-US" sz="2200" dirty="0"/>
              <a:t>ALICE/CERN, </a:t>
            </a:r>
            <a:r>
              <a:rPr lang="en-US" sz="2200" dirty="0" err="1"/>
              <a:t>Yonsei</a:t>
            </a:r>
            <a:r>
              <a:rPr lang="en-US" sz="2200" dirty="0"/>
              <a:t>/Korea, CCNU/</a:t>
            </a:r>
            <a:r>
              <a:rPr lang="en-US" sz="2200" dirty="0"/>
              <a:t>China</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52</a:t>
            </a:fld>
            <a:endParaRPr lang="en-US"/>
          </a:p>
        </p:txBody>
      </p:sp>
    </p:spTree>
    <p:extLst>
      <p:ext uri="{BB962C8B-B14F-4D97-AF65-F5344CB8AC3E}">
        <p14:creationId xmlns:p14="http://schemas.microsoft.com/office/powerpoint/2010/main" val="16889329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a:t>
            </a:r>
            <a:endParaRPr lang="en-US" sz="2500" b="1" dirty="0"/>
          </a:p>
        </p:txBody>
      </p:sp>
      <p:sp>
        <p:nvSpPr>
          <p:cNvPr id="3" name="Text Placeholder 2"/>
          <p:cNvSpPr>
            <a:spLocks noGrp="1"/>
          </p:cNvSpPr>
          <p:nvPr>
            <p:ph type="body" idx="1"/>
          </p:nvPr>
        </p:nvSpPr>
        <p:spPr>
          <a:xfrm>
            <a:off x="167238" y="688244"/>
            <a:ext cx="8809531" cy="5809380"/>
          </a:xfrm>
        </p:spPr>
        <p:txBody>
          <a:bodyPr>
            <a:normAutofit fontScale="47500" lnSpcReduction="20000"/>
          </a:bodyPr>
          <a:lstStyle/>
          <a:p>
            <a:pPr algn="l"/>
            <a:r>
              <a:rPr lang="en-US" dirty="0"/>
              <a:t>1. LANL:  </a:t>
            </a:r>
          </a:p>
          <a:p>
            <a:pPr algn="l"/>
            <a:r>
              <a:rPr lang="en-US" dirty="0"/>
              <a:t>Supported by LDRD (FY17-19), will develop a 4-stave MAPS prototype to fully test the readout chain from MAPS to </a:t>
            </a:r>
            <a:r>
              <a:rPr lang="en-US" dirty="0" err="1"/>
              <a:t>sPHENIX</a:t>
            </a:r>
            <a:r>
              <a:rPr lang="en-US" dirty="0"/>
              <a:t> DAQ, and also initial mechanical design. </a:t>
            </a:r>
          </a:p>
          <a:p>
            <a:pPr algn="l"/>
            <a:r>
              <a:rPr lang="en-US" dirty="0"/>
              <a:t>Provide electronics and mechanical engineering support through LDRD at least. </a:t>
            </a:r>
          </a:p>
          <a:p>
            <a:pPr algn="l"/>
            <a:endParaRPr lang="en-US" dirty="0"/>
          </a:p>
          <a:p>
            <a:pPr algn="l"/>
            <a:r>
              <a:rPr lang="en-US" dirty="0"/>
              <a:t>2. MIT:</a:t>
            </a:r>
          </a:p>
          <a:p>
            <a:pPr algn="l"/>
            <a:r>
              <a:rPr lang="en-US" dirty="0"/>
              <a:t>Both HI and ME groups are joining the MAPS efforts, strong physics and engineering capabilities (Bates Center); extensive experience on technical integration and cooling system, worked on STAR HFT in collaboration with LBNL.</a:t>
            </a:r>
          </a:p>
          <a:p>
            <a:pPr algn="l"/>
            <a:r>
              <a:rPr lang="en-US" dirty="0"/>
              <a:t> already have many students and postdocs working at CERN, could help on MAPS stave assembly and testing at CERN; </a:t>
            </a:r>
          </a:p>
          <a:p>
            <a:pPr algn="l"/>
            <a:r>
              <a:rPr lang="en-US" dirty="0"/>
              <a:t>Could lead the stave assembly and testing at CERN and BNL, cooling and mechanical integration effort</a:t>
            </a:r>
          </a:p>
          <a:p>
            <a:pPr algn="l"/>
            <a:endParaRPr lang="en-US" dirty="0"/>
          </a:p>
          <a:p>
            <a:pPr algn="l"/>
            <a:r>
              <a:rPr lang="en-US" dirty="0"/>
              <a:t>3. LBNL:</a:t>
            </a:r>
          </a:p>
          <a:p>
            <a:pPr algn="l"/>
            <a:r>
              <a:rPr lang="en-US" dirty="0"/>
              <a:t>Extensive experience in mechanical carbon structure and MAPS readout electronics, worked on PHENIX/FVTX carbon frame supporting structure, already have test stand developed for the on-going ALICE MAPS upgrade project, will make a decision soon on joining the </a:t>
            </a:r>
            <a:r>
              <a:rPr lang="en-US" dirty="0" err="1"/>
              <a:t>sPHENIX</a:t>
            </a:r>
            <a:r>
              <a:rPr lang="en-US" dirty="0"/>
              <a:t> project. </a:t>
            </a:r>
          </a:p>
          <a:p>
            <a:pPr algn="l"/>
            <a:r>
              <a:rPr lang="en-US" dirty="0"/>
              <a:t>Could lead the mechanical carbon support structure, assembly and testing of staves </a:t>
            </a:r>
            <a:r>
              <a:rPr lang="en-US" dirty="0" err="1"/>
              <a:t>etc</a:t>
            </a:r>
            <a:r>
              <a:rPr lang="en-US" dirty="0"/>
              <a:t> </a:t>
            </a:r>
          </a:p>
          <a:p>
            <a:pPr algn="l"/>
            <a:endParaRPr lang="en-US" dirty="0"/>
          </a:p>
          <a:p>
            <a:pPr algn="l"/>
            <a:r>
              <a:rPr lang="en-US" dirty="0"/>
              <a:t>4. BNL:   </a:t>
            </a:r>
          </a:p>
          <a:p>
            <a:pPr algn="l"/>
            <a:r>
              <a:rPr lang="en-US" dirty="0"/>
              <a:t> Strong technical capabilities in mechanical structure and DAQ, computing, slow control, safety and tech support,  could  lead the MAPS “Services” tasks;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53</a:t>
            </a:fld>
            <a:endParaRPr lang="en-US"/>
          </a:p>
        </p:txBody>
      </p:sp>
    </p:spTree>
    <p:extLst>
      <p:ext uri="{BB962C8B-B14F-4D97-AF65-F5344CB8AC3E}">
        <p14:creationId xmlns:p14="http://schemas.microsoft.com/office/powerpoint/2010/main" val="1505985856"/>
      </p:ext>
    </p:extLst>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a:t>
            </a:r>
            <a:endParaRPr lang="en-US" sz="2500" b="1" dirty="0"/>
          </a:p>
        </p:txBody>
      </p:sp>
      <p:sp>
        <p:nvSpPr>
          <p:cNvPr id="3" name="Text Placeholder 2"/>
          <p:cNvSpPr>
            <a:spLocks noGrp="1"/>
          </p:cNvSpPr>
          <p:nvPr>
            <p:ph type="body" idx="1"/>
          </p:nvPr>
        </p:nvSpPr>
        <p:spPr/>
        <p:txBody>
          <a:bodyPr>
            <a:normAutofit fontScale="47500" lnSpcReduction="20000"/>
          </a:bodyPr>
          <a:lstStyle/>
          <a:p>
            <a:pPr algn="l"/>
            <a:r>
              <a:rPr lang="en-US" dirty="0"/>
              <a:t>5.   Univ. of Colorado</a:t>
            </a:r>
          </a:p>
          <a:p>
            <a:pPr algn="l"/>
            <a:r>
              <a:rPr lang="en-US" dirty="0"/>
              <a:t>Extensive experience with DAQ electronics, DCM-II and slow controls, close to LANL for collaborative work, excellent physics and simulation capabilities   </a:t>
            </a:r>
          </a:p>
          <a:p>
            <a:pPr algn="l"/>
            <a:r>
              <a:rPr lang="en-US" dirty="0"/>
              <a:t>Could lead the DAQ DCM-II integration effort  and simulation work</a:t>
            </a:r>
          </a:p>
          <a:p>
            <a:pPr algn="l"/>
            <a:endParaRPr lang="en-US" dirty="0"/>
          </a:p>
          <a:p>
            <a:pPr algn="l"/>
            <a:r>
              <a:rPr lang="en-US" dirty="0"/>
              <a:t>6. ISU</a:t>
            </a:r>
          </a:p>
          <a:p>
            <a:pPr algn="l"/>
            <a:r>
              <a:rPr lang="en-US" dirty="0"/>
              <a:t>Plan to add one postdoc to work on various MAPS related tasks and simulations, have several students </a:t>
            </a:r>
          </a:p>
          <a:p>
            <a:pPr algn="l"/>
            <a:r>
              <a:rPr lang="en-US" dirty="0"/>
              <a:t>Could take a major role on simulation effort, and testing MAPS </a:t>
            </a:r>
          </a:p>
          <a:p>
            <a:pPr algn="l"/>
            <a:endParaRPr lang="en-US" dirty="0"/>
          </a:p>
          <a:p>
            <a:pPr algn="l"/>
            <a:r>
              <a:rPr lang="en-US" dirty="0"/>
              <a:t>7. FSU</a:t>
            </a:r>
          </a:p>
          <a:p>
            <a:pPr algn="l"/>
            <a:r>
              <a:rPr lang="en-US" dirty="0"/>
              <a:t>Could continue to lead the tracking software effort, one graduate student</a:t>
            </a:r>
          </a:p>
          <a:p>
            <a:pPr algn="l"/>
            <a:endParaRPr lang="en-US" dirty="0"/>
          </a:p>
          <a:p>
            <a:pPr algn="l"/>
            <a:r>
              <a:rPr lang="en-US" dirty="0"/>
              <a:t>8. UNM</a:t>
            </a:r>
          </a:p>
          <a:p>
            <a:pPr algn="l"/>
            <a:r>
              <a:rPr lang="en-US" dirty="0"/>
              <a:t>Extensive experience through PHENIX </a:t>
            </a:r>
            <a:r>
              <a:rPr lang="en-US" dirty="0" err="1"/>
              <a:t>Muon</a:t>
            </a:r>
            <a:r>
              <a:rPr lang="en-US" dirty="0"/>
              <a:t> Tracker and FVTX projects on cabling, LV distribution and high density cables etc. </a:t>
            </a:r>
          </a:p>
          <a:p>
            <a:pPr algn="l"/>
            <a:r>
              <a:rPr lang="en-US" dirty="0"/>
              <a:t>Could lead effort on LV and cabling, design, testing and integration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54</a:t>
            </a:fld>
            <a:endParaRPr lang="en-US"/>
          </a:p>
        </p:txBody>
      </p:sp>
    </p:spTree>
    <p:extLst>
      <p:ext uri="{BB962C8B-B14F-4D97-AF65-F5344CB8AC3E}">
        <p14:creationId xmlns:p14="http://schemas.microsoft.com/office/powerpoint/2010/main" val="882400188"/>
      </p:ext>
    </p:extLst>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III</a:t>
            </a:r>
            <a:endParaRPr lang="en-US" sz="2500" b="1" dirty="0"/>
          </a:p>
        </p:txBody>
      </p:sp>
      <p:sp>
        <p:nvSpPr>
          <p:cNvPr id="3" name="Text Placeholder 2"/>
          <p:cNvSpPr>
            <a:spLocks noGrp="1"/>
          </p:cNvSpPr>
          <p:nvPr>
            <p:ph type="body" idx="1"/>
          </p:nvPr>
        </p:nvSpPr>
        <p:spPr>
          <a:xfrm>
            <a:off x="167238" y="701981"/>
            <a:ext cx="8809531" cy="5809380"/>
          </a:xfrm>
        </p:spPr>
        <p:txBody>
          <a:bodyPr>
            <a:normAutofit fontScale="47500" lnSpcReduction="20000"/>
          </a:bodyPr>
          <a:lstStyle/>
          <a:p>
            <a:pPr algn="l"/>
            <a:r>
              <a:rPr lang="en-US" dirty="0"/>
              <a:t>9. NMSU</a:t>
            </a:r>
          </a:p>
          <a:p>
            <a:pPr algn="l"/>
            <a:r>
              <a:rPr lang="en-US" dirty="0"/>
              <a:t>Extensive experience with software and simulations, LV/HV control system etc. </a:t>
            </a:r>
          </a:p>
          <a:p>
            <a:pPr algn="l"/>
            <a:r>
              <a:rPr lang="en-US" dirty="0"/>
              <a:t>Could play a major role on simulations, heavy-flavor tagging  and physics analysis, provide manpower for testing and assembly work</a:t>
            </a:r>
          </a:p>
          <a:p>
            <a:pPr algn="l"/>
            <a:endParaRPr lang="en-US" dirty="0"/>
          </a:p>
          <a:p>
            <a:pPr algn="l"/>
            <a:r>
              <a:rPr lang="en-US" dirty="0"/>
              <a:t>10. GSU</a:t>
            </a:r>
          </a:p>
          <a:p>
            <a:pPr algn="l"/>
            <a:r>
              <a:rPr lang="en-US" dirty="0"/>
              <a:t>Strong physics interest in heavy flavor, could play a major role on simulations and analysis, capable to develop small electronics control system        </a:t>
            </a:r>
          </a:p>
          <a:p>
            <a:pPr algn="l"/>
            <a:endParaRPr lang="en-US" dirty="0"/>
          </a:p>
          <a:p>
            <a:pPr algn="l"/>
            <a:r>
              <a:rPr lang="en-US" dirty="0"/>
              <a:t>11. UCLA</a:t>
            </a:r>
          </a:p>
          <a:p>
            <a:pPr algn="l"/>
            <a:r>
              <a:rPr lang="en-US" dirty="0"/>
              <a:t>Interested in MAPS hardware and heavy flavor physics, could play a major role on MAPS prototype R&amp;D work and simulations, will send one student to work on LANL’s LDRD project </a:t>
            </a:r>
          </a:p>
          <a:p>
            <a:pPr algn="l"/>
            <a:endParaRPr lang="en-US" dirty="0"/>
          </a:p>
          <a:p>
            <a:pPr algn="l"/>
            <a:r>
              <a:rPr lang="en-US" dirty="0"/>
              <a:t>12. UCR/</a:t>
            </a:r>
            <a:r>
              <a:rPr lang="en-US" dirty="0" err="1"/>
              <a:t>UCDavis</a:t>
            </a:r>
            <a:endParaRPr lang="en-US" dirty="0"/>
          </a:p>
          <a:p>
            <a:pPr algn="l"/>
            <a:r>
              <a:rPr lang="en-US" dirty="0"/>
              <a:t>Interested in MAPS project, heavy flavor physics, have local "very cost effective" machine and electronics shop to fabricate small structures and devices    </a:t>
            </a:r>
          </a:p>
          <a:p>
            <a:pPr algn="l"/>
            <a:endParaRPr lang="en-US" dirty="0"/>
          </a:p>
          <a:p>
            <a:pPr algn="l"/>
            <a:r>
              <a:rPr lang="en-US" dirty="0"/>
              <a:t>13. </a:t>
            </a:r>
            <a:r>
              <a:rPr lang="en-US" dirty="0" err="1"/>
              <a:t>Yonsei</a:t>
            </a:r>
            <a:r>
              <a:rPr lang="en-US" dirty="0"/>
              <a:t>/Korea</a:t>
            </a:r>
          </a:p>
          <a:p>
            <a:pPr algn="l"/>
            <a:r>
              <a:rPr lang="en-US" dirty="0"/>
              <a:t>Leading ALICE MAPS QA, could contribute to the production QA of MAPS chips, simulations and analysis </a:t>
            </a:r>
          </a:p>
          <a:p>
            <a:pPr algn="l"/>
            <a:endParaRPr lang="en-US" dirty="0"/>
          </a:p>
          <a:p>
            <a:pPr algn="l"/>
            <a:r>
              <a:rPr lang="en-US" dirty="0"/>
              <a:t>14.RIKEN/RBRC</a:t>
            </a:r>
          </a:p>
          <a:p>
            <a:pPr algn="l"/>
            <a:r>
              <a:rPr lang="en-US" dirty="0"/>
              <a:t> Interested in MAPS project, from simulation to stave assembly and testing.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55</a:t>
            </a:fld>
            <a:endParaRPr lang="en-US"/>
          </a:p>
        </p:txBody>
      </p:sp>
    </p:spTree>
    <p:extLst>
      <p:ext uri="{BB962C8B-B14F-4D97-AF65-F5344CB8AC3E}">
        <p14:creationId xmlns:p14="http://schemas.microsoft.com/office/powerpoint/2010/main" val="2773782600"/>
      </p:ext>
    </p:extLst>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Needs to Be Done?</a:t>
            </a:r>
            <a:endParaRPr lang="en-US" sz="2800" dirty="0"/>
          </a:p>
        </p:txBody>
      </p:sp>
      <p:sp>
        <p:nvSpPr>
          <p:cNvPr id="3" name="Content Placeholder 2"/>
          <p:cNvSpPr>
            <a:spLocks noGrp="1"/>
          </p:cNvSpPr>
          <p:nvPr>
            <p:ph idx="1"/>
          </p:nvPr>
        </p:nvSpPr>
        <p:spPr/>
        <p:txBody>
          <a:bodyPr>
            <a:normAutofit/>
          </a:bodyPr>
          <a:lstStyle/>
          <a:p>
            <a:r>
              <a:rPr lang="en-US" sz="2400" dirty="0" smtClean="0"/>
              <a:t>Define Owners of Tasks, i.e. who will do the work?</a:t>
            </a:r>
          </a:p>
          <a:p>
            <a:r>
              <a:rPr lang="en-US" sz="2400" dirty="0" smtClean="0"/>
              <a:t>Research Costs, Durations, and Resources for Accuracy</a:t>
            </a:r>
          </a:p>
          <a:p>
            <a:r>
              <a:rPr lang="en-US" sz="2400" dirty="0" smtClean="0"/>
              <a:t>Provide Documentation for the Cost estimates</a:t>
            </a:r>
          </a:p>
          <a:p>
            <a:r>
              <a:rPr lang="en-US" sz="2400" dirty="0" smtClean="0"/>
              <a:t>Estimate Contingency</a:t>
            </a:r>
          </a:p>
          <a:p>
            <a:r>
              <a:rPr lang="en-US" sz="2400" dirty="0" smtClean="0"/>
              <a:t>Provide Information to the Project Office</a:t>
            </a:r>
          </a:p>
          <a:p>
            <a:r>
              <a:rPr lang="en-US" sz="2400" dirty="0" smtClean="0"/>
              <a:t>Develop an Org Chart</a:t>
            </a:r>
          </a:p>
          <a:p>
            <a:endParaRPr lang="en-US" sz="2400" dirty="0"/>
          </a:p>
        </p:txBody>
      </p:sp>
      <p:sp>
        <p:nvSpPr>
          <p:cNvPr id="4" name="Date Placeholder 3"/>
          <p:cNvSpPr>
            <a:spLocks noGrp="1"/>
          </p:cNvSpPr>
          <p:nvPr>
            <p:ph type="dt" sz="half" idx="10"/>
          </p:nvPr>
        </p:nvSpPr>
        <p:spPr/>
        <p:txBody>
          <a:bodyPr/>
          <a:lstStyle/>
          <a:p>
            <a:fld id="{5B0C6D69-D0C7-264B-B223-4B8060C3CA90}"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56</a:t>
            </a:fld>
            <a:endParaRPr lang="en-US"/>
          </a:p>
        </p:txBody>
      </p:sp>
    </p:spTree>
    <p:extLst>
      <p:ext uri="{BB962C8B-B14F-4D97-AF65-F5344CB8AC3E}">
        <p14:creationId xmlns:p14="http://schemas.microsoft.com/office/powerpoint/2010/main" val="2540712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Work and Beyond</a:t>
            </a:r>
            <a:endParaRPr lang="en-US" dirty="0"/>
          </a:p>
        </p:txBody>
      </p:sp>
      <p:sp>
        <p:nvSpPr>
          <p:cNvPr id="3" name="Content Placeholder 2"/>
          <p:cNvSpPr>
            <a:spLocks noGrp="1"/>
          </p:cNvSpPr>
          <p:nvPr>
            <p:ph idx="1"/>
          </p:nvPr>
        </p:nvSpPr>
        <p:spPr>
          <a:xfrm>
            <a:off x="579230" y="1531254"/>
            <a:ext cx="8012691" cy="4962546"/>
          </a:xfrm>
        </p:spPr>
        <p:txBody>
          <a:bodyPr>
            <a:normAutofit fontScale="85000" lnSpcReduction="20000"/>
          </a:bodyPr>
          <a:lstStyle/>
          <a:p>
            <a:r>
              <a:rPr lang="en-US" dirty="0" smtClean="0">
                <a:solidFill>
                  <a:srgbClr val="FF0000"/>
                </a:solidFill>
              </a:rPr>
              <a:t>LDRD funded!</a:t>
            </a:r>
          </a:p>
          <a:p>
            <a:pPr lvl="1"/>
            <a:r>
              <a:rPr lang="en-US" dirty="0"/>
              <a:t>LDRD: 10/2016-9/</a:t>
            </a:r>
            <a:r>
              <a:rPr lang="en-US" dirty="0" smtClean="0"/>
              <a:t>2019</a:t>
            </a:r>
          </a:p>
          <a:p>
            <a:r>
              <a:rPr lang="en-US" dirty="0" smtClean="0"/>
              <a:t>MAPS test and integration @LANL</a:t>
            </a:r>
          </a:p>
          <a:p>
            <a:pPr lvl="1"/>
            <a:r>
              <a:rPr lang="en-US" dirty="0" smtClean="0"/>
              <a:t>Standalone </a:t>
            </a:r>
            <a:r>
              <a:rPr lang="en-US" dirty="0" err="1" smtClean="0"/>
              <a:t>sPHENIX</a:t>
            </a:r>
            <a:r>
              <a:rPr lang="en-US" dirty="0" smtClean="0"/>
              <a:t> DAQ/DCM-II</a:t>
            </a:r>
          </a:p>
          <a:p>
            <a:pPr lvl="1"/>
            <a:r>
              <a:rPr lang="en-US" dirty="0" smtClean="0"/>
              <a:t>MAPS readout R&amp;D</a:t>
            </a:r>
          </a:p>
          <a:p>
            <a:r>
              <a:rPr lang="en-US" dirty="0" smtClean="0"/>
              <a:t>Update </a:t>
            </a:r>
            <a:r>
              <a:rPr lang="en-US" dirty="0"/>
              <a:t>C&amp;S for September 7-9 review </a:t>
            </a:r>
            <a:endParaRPr lang="en-US" dirty="0" smtClean="0"/>
          </a:p>
          <a:p>
            <a:r>
              <a:rPr lang="en-US" dirty="0" smtClean="0"/>
              <a:t>BNL </a:t>
            </a:r>
            <a:r>
              <a:rPr lang="en-US" dirty="0" err="1" smtClean="0"/>
              <a:t>sPHENIX</a:t>
            </a:r>
            <a:r>
              <a:rPr lang="en-US" dirty="0" smtClean="0"/>
              <a:t> tracker review (Nov. 2016?)</a:t>
            </a:r>
          </a:p>
          <a:p>
            <a:r>
              <a:rPr lang="en-US" dirty="0" err="1" smtClean="0"/>
              <a:t>sPHENIX</a:t>
            </a:r>
            <a:r>
              <a:rPr lang="en-US" dirty="0" smtClean="0"/>
              <a:t> MAPS full </a:t>
            </a:r>
            <a:r>
              <a:rPr lang="en-US" dirty="0" smtClean="0"/>
              <a:t>proposal?</a:t>
            </a:r>
            <a:endParaRPr lang="en-US" dirty="0" smtClean="0"/>
          </a:p>
          <a:p>
            <a:pPr lvl="1"/>
            <a:r>
              <a:rPr lang="en-US" dirty="0" smtClean="0"/>
              <a:t>Build collaboration </a:t>
            </a:r>
          </a:p>
          <a:p>
            <a:pPr lvl="1"/>
            <a:r>
              <a:rPr lang="en-US" dirty="0" smtClean="0"/>
              <a:t>Simulation and detector </a:t>
            </a:r>
            <a:r>
              <a:rPr lang="en-US" dirty="0" smtClean="0"/>
              <a:t>optimization</a:t>
            </a:r>
            <a:endParaRPr lang="en-US" dirty="0" smtClean="0"/>
          </a:p>
          <a:p>
            <a:pPr lvl="1"/>
            <a:r>
              <a:rPr lang="en-US" dirty="0" smtClean="0"/>
              <a:t>Full detector design, CD-1</a:t>
            </a:r>
          </a:p>
          <a:p>
            <a:pPr lvl="1"/>
            <a:r>
              <a:rPr lang="en-US" dirty="0" smtClean="0"/>
              <a:t>Plan for </a:t>
            </a:r>
            <a:r>
              <a:rPr lang="en-US" dirty="0" smtClean="0"/>
              <a:t>construction, CD-3b</a:t>
            </a:r>
            <a:endParaRPr lang="en-US" dirty="0" smtClean="0"/>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9C4572FA-77AC-304A-8080-E02D90AAF4C8}" type="datetime1">
              <a:rPr lang="en-US" smtClean="0"/>
              <a:t>8/22/16</a:t>
            </a:fld>
            <a:endParaRPr lang="en-US"/>
          </a:p>
        </p:txBody>
      </p:sp>
      <p:sp>
        <p:nvSpPr>
          <p:cNvPr id="5" name="Footer Placeholder 4"/>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57</a:t>
            </a:fld>
            <a:endParaRPr lang="en-US"/>
          </a:p>
        </p:txBody>
      </p:sp>
    </p:spTree>
    <p:extLst>
      <p:ext uri="{BB962C8B-B14F-4D97-AF65-F5344CB8AC3E}">
        <p14:creationId xmlns:p14="http://schemas.microsoft.com/office/powerpoint/2010/main" val="1819715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0080FF"/>
          </a:solidFill>
        </p:spPr>
        <p:txBody>
          <a:bodyPr>
            <a:normAutofit/>
          </a:bodyPr>
          <a:lstStyle/>
          <a:p>
            <a:r>
              <a:rPr lang="en-US" sz="2800" b="1" dirty="0" smtClean="0">
                <a:solidFill>
                  <a:schemeClr val="bg1"/>
                </a:solidFill>
              </a:rPr>
              <a:t>Project Input to sPHENIX </a:t>
            </a:r>
            <a:r>
              <a:rPr lang="en-US" sz="2800" b="1" dirty="0" err="1" smtClean="0">
                <a:solidFill>
                  <a:schemeClr val="bg1"/>
                </a:solidFill>
              </a:rPr>
              <a:t>Descoping</a:t>
            </a:r>
            <a:r>
              <a:rPr lang="en-US" sz="2800" b="1" dirty="0" smtClean="0">
                <a:solidFill>
                  <a:schemeClr val="bg1"/>
                </a:solidFill>
              </a:rPr>
              <a:t>/Cost Reduction Exercise</a:t>
            </a:r>
            <a:endParaRPr lang="en-US" sz="2800" b="1" dirty="0">
              <a:solidFill>
                <a:schemeClr val="bg1"/>
              </a:solidFill>
            </a:endParaRPr>
          </a:p>
        </p:txBody>
      </p:sp>
      <p:sp>
        <p:nvSpPr>
          <p:cNvPr id="3" name="Content Placeholder 2"/>
          <p:cNvSpPr>
            <a:spLocks noGrp="1"/>
          </p:cNvSpPr>
          <p:nvPr>
            <p:ph idx="1"/>
          </p:nvPr>
        </p:nvSpPr>
        <p:spPr>
          <a:xfrm>
            <a:off x="76200" y="2743200"/>
            <a:ext cx="8915400" cy="3886200"/>
          </a:xfrm>
        </p:spPr>
        <p:txBody>
          <a:bodyPr>
            <a:noAutofit/>
          </a:bodyPr>
          <a:lstStyle/>
          <a:p>
            <a:pPr marL="0" indent="0">
              <a:buNone/>
            </a:pPr>
            <a:r>
              <a:rPr lang="en-US" sz="1200" b="1" dirty="0" smtClean="0"/>
              <a:t>Specifically for Scenario B in the attached document  there are 4 main areas of cost reduction:</a:t>
            </a:r>
          </a:p>
          <a:p>
            <a:pPr marL="228600" indent="-228600">
              <a:buFont typeface="+mj-lt"/>
              <a:buAutoNum type="arabicPeriod"/>
            </a:pPr>
            <a:r>
              <a:rPr lang="en-US" sz="1200" b="1" dirty="0" smtClean="0"/>
              <a:t>     Reduce TPC readout channels from 200k to 100k         		- $500k</a:t>
            </a:r>
          </a:p>
          <a:p>
            <a:pPr marL="228600" indent="-228600">
              <a:buFont typeface="+mj-lt"/>
              <a:buAutoNum type="arabicPeriod"/>
            </a:pPr>
            <a:r>
              <a:rPr lang="en-US" sz="1200" b="1" dirty="0" smtClean="0"/>
              <a:t>     Reduce EMCal through 4 to1 ganging of tower output    		 -$1800k</a:t>
            </a:r>
          </a:p>
          <a:p>
            <a:pPr marL="228600" indent="-228600">
              <a:buFont typeface="+mj-lt"/>
              <a:buAutoNum type="arabicPeriod"/>
            </a:pPr>
            <a:r>
              <a:rPr lang="en-US" sz="1200" b="1" dirty="0" smtClean="0"/>
              <a:t>     Reduce EMCal eta coverage to |eta| &lt; 0.7 			 -$2200k</a:t>
            </a:r>
          </a:p>
          <a:p>
            <a:pPr marL="228600" indent="-228600">
              <a:buFont typeface="+mj-lt"/>
              <a:buAutoNum type="arabicPeriod"/>
            </a:pPr>
            <a:r>
              <a:rPr lang="en-US" sz="1200" b="1" dirty="0" smtClean="0"/>
              <a:t>     Reduce DAQ/Trigger hardware		                                           	 -$500k</a:t>
            </a:r>
          </a:p>
          <a:p>
            <a:pPr marL="0" indent="0">
              <a:buNone/>
            </a:pPr>
            <a:r>
              <a:rPr lang="en-US" sz="1200" b="1" dirty="0" smtClean="0"/>
              <a:t>Presume success in $500k savings by obtaining a Trigger detector through an international collaborator or re-use of existing  device</a:t>
            </a:r>
          </a:p>
          <a:p>
            <a:pPr marL="0" indent="0">
              <a:buNone/>
            </a:pPr>
            <a:r>
              <a:rPr lang="en-US" sz="1200" b="1" dirty="0" smtClean="0"/>
              <a:t>Presume the $200k saved by not building VTX external support structure is in the MAPs cost estimate(?)</a:t>
            </a:r>
          </a:p>
          <a:p>
            <a:pPr marL="0" indent="0">
              <a:buNone/>
            </a:pPr>
            <a:r>
              <a:rPr lang="en-US" sz="1200" b="1" dirty="0" smtClean="0"/>
              <a:t> </a:t>
            </a:r>
          </a:p>
          <a:p>
            <a:pPr marL="0" indent="0">
              <a:buNone/>
            </a:pPr>
            <a:r>
              <a:rPr lang="en-US" sz="1200" b="1" dirty="0" smtClean="0"/>
              <a:t>    </a:t>
            </a:r>
            <a:r>
              <a:rPr lang="en-US" sz="1400" b="1" dirty="0" smtClean="0"/>
              <a:t> Could the appropriate L2 and L3 managers analyze the proposed cost savings and  answer the following questions for each of the 4 items: </a:t>
            </a:r>
          </a:p>
          <a:p>
            <a:pPr marL="0" indent="0">
              <a:buNone/>
            </a:pPr>
            <a:endParaRPr lang="en-US" sz="1200" b="1" dirty="0" smtClean="0"/>
          </a:p>
          <a:p>
            <a:r>
              <a:rPr lang="en-US" sz="1200" b="1" dirty="0" smtClean="0"/>
              <a:t>     </a:t>
            </a:r>
            <a:r>
              <a:rPr lang="en-US" sz="1400" b="1" dirty="0" smtClean="0"/>
              <a:t>Based on your best information are the cost savings reasonable?  </a:t>
            </a:r>
          </a:p>
          <a:p>
            <a:r>
              <a:rPr lang="en-US" sz="1400" b="1" dirty="0" smtClean="0"/>
              <a:t>    What is the schedule impact of the cut? It can be positive or negative.</a:t>
            </a:r>
          </a:p>
          <a:p>
            <a:r>
              <a:rPr lang="en-US" sz="1400" b="1" dirty="0" smtClean="0"/>
              <a:t>    What if any additional technical risk will result from these cuts?</a:t>
            </a:r>
          </a:p>
          <a:p>
            <a:pPr marL="0" indent="0">
              <a:buNone/>
            </a:pPr>
            <a:endParaRPr lang="en-US" sz="1200" b="1" dirty="0" smtClean="0"/>
          </a:p>
          <a:p>
            <a:pPr marL="0" indent="0">
              <a:buNone/>
            </a:pPr>
            <a:r>
              <a:rPr lang="en-US" sz="1400" b="1" dirty="0" smtClean="0"/>
              <a:t>Specifically for the DAQ/Trigger, excluding the cut Trigger Device, the budget is cut from $1.2M to $0.7M. </a:t>
            </a:r>
          </a:p>
          <a:p>
            <a:pPr marL="0" indent="0">
              <a:buNone/>
            </a:pPr>
            <a:r>
              <a:rPr lang="en-US" sz="1400" b="1" dirty="0" smtClean="0"/>
              <a:t>Could Martin, Eric and Chi answer what would be purchased for $0.7M and what would we have to forego?</a:t>
            </a:r>
            <a:endParaRPr lang="en-US" sz="1400" b="1" dirty="0"/>
          </a:p>
        </p:txBody>
      </p:sp>
      <p:pic>
        <p:nvPicPr>
          <p:cNvPr id="4" name="Picture 3" descr="descope_table_061316.pdf"/>
          <p:cNvPicPr>
            <a:picLocks noChangeAspect="1"/>
          </p:cNvPicPr>
          <p:nvPr/>
        </p:nvPicPr>
        <p:blipFill rotWithShape="1">
          <a:blip r:embed="rId2">
            <a:extLst>
              <a:ext uri="{28A0092B-C50C-407E-A947-70E740481C1C}">
                <a14:useLocalDpi xmlns:a14="http://schemas.microsoft.com/office/drawing/2010/main" val="0"/>
              </a:ext>
            </a:extLst>
          </a:blip>
          <a:srcRect b="11547"/>
          <a:stretch/>
        </p:blipFill>
        <p:spPr>
          <a:xfrm>
            <a:off x="1143000" y="685800"/>
            <a:ext cx="6553200" cy="2052255"/>
          </a:xfrm>
          <a:prstGeom prst="rect">
            <a:avLst/>
          </a:prstGeom>
          <a:ln w="19050" cmpd="sng">
            <a:solidFill>
              <a:schemeClr val="tx1"/>
            </a:solidFill>
          </a:ln>
        </p:spPr>
      </p:pic>
      <p:sp>
        <p:nvSpPr>
          <p:cNvPr id="5" name="TextBox 4"/>
          <p:cNvSpPr txBox="1"/>
          <p:nvPr/>
        </p:nvSpPr>
        <p:spPr>
          <a:xfrm>
            <a:off x="4343400" y="762000"/>
            <a:ext cx="830839" cy="307777"/>
          </a:xfrm>
          <a:prstGeom prst="rect">
            <a:avLst/>
          </a:prstGeom>
          <a:noFill/>
        </p:spPr>
        <p:txBody>
          <a:bodyPr wrap="none" rtlCol="0">
            <a:spAutoFit/>
          </a:bodyPr>
          <a:lstStyle/>
          <a:p>
            <a:r>
              <a:rPr lang="en-US" sz="1400" b="1" dirty="0" smtClean="0"/>
              <a:t>FY16 M$</a:t>
            </a:r>
            <a:endParaRPr lang="en-US" sz="1400" b="1" dirty="0"/>
          </a:p>
        </p:txBody>
      </p:sp>
      <p:sp>
        <p:nvSpPr>
          <p:cNvPr id="8" name="Slide Number Placeholder 7"/>
          <p:cNvSpPr>
            <a:spLocks noGrp="1"/>
          </p:cNvSpPr>
          <p:nvPr>
            <p:ph type="sldNum" sz="quarter" idx="12"/>
          </p:nvPr>
        </p:nvSpPr>
        <p:spPr/>
        <p:txBody>
          <a:bodyPr/>
          <a:lstStyle/>
          <a:p>
            <a:fld id="{2B93B71A-B167-4F54-95D1-7F1513D547E3}" type="slidenum">
              <a:rPr lang="en-US" smtClean="0"/>
              <a:t>58</a:t>
            </a:fld>
            <a:endParaRPr lang="en-US"/>
          </a:p>
        </p:txBody>
      </p:sp>
      <p:sp>
        <p:nvSpPr>
          <p:cNvPr id="9" name="TextBox 8"/>
          <p:cNvSpPr txBox="1"/>
          <p:nvPr/>
        </p:nvSpPr>
        <p:spPr>
          <a:xfrm>
            <a:off x="6477000" y="4953000"/>
            <a:ext cx="2474743" cy="307777"/>
          </a:xfrm>
          <a:prstGeom prst="rect">
            <a:avLst/>
          </a:prstGeom>
          <a:solidFill>
            <a:srgbClr val="0080FF"/>
          </a:solidFill>
        </p:spPr>
        <p:txBody>
          <a:bodyPr wrap="none" rtlCol="0">
            <a:spAutoFit/>
          </a:bodyPr>
          <a:lstStyle/>
          <a:p>
            <a:r>
              <a:rPr lang="en-US" sz="1400" b="1" dirty="0" smtClean="0">
                <a:solidFill>
                  <a:srgbClr val="FFFFFF"/>
                </a:solidFill>
              </a:rPr>
              <a:t>Answer by this Monday Jun 20</a:t>
            </a:r>
            <a:endParaRPr lang="en-US" sz="1400" b="1" dirty="0">
              <a:solidFill>
                <a:srgbClr val="FFFFFF"/>
              </a:solidFill>
            </a:endParaRPr>
          </a:p>
        </p:txBody>
      </p:sp>
      <p:sp>
        <p:nvSpPr>
          <p:cNvPr id="6" name="Date Placeholder 5"/>
          <p:cNvSpPr>
            <a:spLocks noGrp="1"/>
          </p:cNvSpPr>
          <p:nvPr>
            <p:ph type="dt" sz="half" idx="10"/>
          </p:nvPr>
        </p:nvSpPr>
        <p:spPr/>
        <p:txBody>
          <a:bodyPr/>
          <a:lstStyle/>
          <a:p>
            <a:fld id="{7EE2A46E-C152-0646-9184-A9B270421298}" type="datetime1">
              <a:rPr lang="en-US" smtClean="0"/>
              <a:t>8/22/16</a:t>
            </a:fld>
            <a:endParaRPr lang="en-US"/>
          </a:p>
        </p:txBody>
      </p:sp>
      <p:sp>
        <p:nvSpPr>
          <p:cNvPr id="7" name="Footer Placeholder 6"/>
          <p:cNvSpPr>
            <a:spLocks noGrp="1"/>
          </p:cNvSpPr>
          <p:nvPr>
            <p:ph type="ftr" sz="quarter" idx="11"/>
          </p:nvPr>
        </p:nvSpPr>
        <p:spPr/>
        <p:txBody>
          <a:bodyPr/>
          <a:lstStyle/>
          <a:p>
            <a:r>
              <a:rPr lang="en-US" smtClean="0"/>
              <a:t>sPHENIX Tracking Review</a:t>
            </a:r>
            <a:endParaRPr lang="en-US"/>
          </a:p>
        </p:txBody>
      </p:sp>
    </p:spTree>
    <p:extLst>
      <p:ext uri="{BB962C8B-B14F-4D97-AF65-F5344CB8AC3E}">
        <p14:creationId xmlns:p14="http://schemas.microsoft.com/office/powerpoint/2010/main" val="3303506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53" y="2302795"/>
            <a:ext cx="9050947" cy="2369880"/>
          </a:xfrm>
          <a:prstGeom prst="rect">
            <a:avLst/>
          </a:prstGeom>
          <a:noFill/>
        </p:spPr>
        <p:txBody>
          <a:bodyPr wrap="square" rtlCol="0">
            <a:spAutoFit/>
          </a:bodyPr>
          <a:lstStyle/>
          <a:p>
            <a:r>
              <a:rPr lang="en-US" sz="1400" b="1" dirty="0" smtClean="0"/>
              <a:t>Responsibilities (FVTX)</a:t>
            </a:r>
            <a:endParaRPr lang="en-US" sz="1400" dirty="0"/>
          </a:p>
          <a:p>
            <a:r>
              <a:rPr lang="en-US" sz="1400" dirty="0"/>
              <a:t> </a:t>
            </a:r>
          </a:p>
          <a:p>
            <a:r>
              <a:rPr lang="en-US" sz="1400" dirty="0"/>
              <a:t>The sensors will be a joint responsibility between US and the Prague group from the Czech Republic, </a:t>
            </a:r>
            <a:endParaRPr lang="en-US" sz="1400" dirty="0" smtClean="0"/>
          </a:p>
          <a:p>
            <a:r>
              <a:rPr lang="en-US" sz="1400" dirty="0" smtClean="0"/>
              <a:t>with </a:t>
            </a:r>
            <a:r>
              <a:rPr lang="en-US" sz="1400" dirty="0"/>
              <a:t>the Prague group doing the bulk of the R&amp;D. A collaboration has been formed with the </a:t>
            </a:r>
            <a:r>
              <a:rPr lang="en-US" sz="1400" dirty="0" smtClean="0"/>
              <a:t>FNAL</a:t>
            </a:r>
          </a:p>
          <a:p>
            <a:r>
              <a:rPr lang="en-US" sz="1400" dirty="0" smtClean="0"/>
              <a:t> </a:t>
            </a:r>
            <a:r>
              <a:rPr lang="en-US" sz="1400" dirty="0"/>
              <a:t>Engineering Dept., headed by Ray </a:t>
            </a:r>
            <a:r>
              <a:rPr lang="en-US" sz="1400" dirty="0" err="1"/>
              <a:t>Yarema</a:t>
            </a:r>
            <a:r>
              <a:rPr lang="en-US" sz="1400" dirty="0"/>
              <a:t>, for development of the FPHX chip.  </a:t>
            </a:r>
            <a:endParaRPr lang="en-US" sz="1400" dirty="0" smtClean="0"/>
          </a:p>
          <a:p>
            <a:r>
              <a:rPr lang="en-US" sz="1400" dirty="0" smtClean="0"/>
              <a:t>The </a:t>
            </a:r>
            <a:r>
              <a:rPr lang="en-US" sz="1400" dirty="0"/>
              <a:t>FNAL group has modified an existing operational FPIX2 chip to our specifications and </a:t>
            </a:r>
            <a:endParaRPr lang="en-US" sz="1400" dirty="0" smtClean="0"/>
          </a:p>
          <a:p>
            <a:r>
              <a:rPr lang="en-US" sz="1400" dirty="0" smtClean="0"/>
              <a:t>will </a:t>
            </a:r>
            <a:r>
              <a:rPr lang="en-US" sz="1400" dirty="0"/>
              <a:t>produce and test the new FPHX chips.  Los Alamos National Laboratory (LANL) will oversee this effort. </a:t>
            </a:r>
            <a:endParaRPr lang="en-US" sz="1400" dirty="0" smtClean="0"/>
          </a:p>
          <a:p>
            <a:r>
              <a:rPr lang="en-US" sz="1400" dirty="0" smtClean="0"/>
              <a:t> </a:t>
            </a:r>
            <a:r>
              <a:rPr lang="en-US" sz="1400" dirty="0"/>
              <a:t>The HDI will be a joint US institutional responsibility with University of New Mexico (UNM) leading the effort.  </a:t>
            </a:r>
            <a:endParaRPr lang="en-US" sz="1400" dirty="0" smtClean="0"/>
          </a:p>
          <a:p>
            <a:r>
              <a:rPr lang="en-US" sz="1400" dirty="0" smtClean="0"/>
              <a:t>The </a:t>
            </a:r>
            <a:r>
              <a:rPr lang="en-US" sz="1400" dirty="0"/>
              <a:t>sensor wedge assemblies are the responsibility of Columbia University.   The cooling backplane will be purchased through an engineering firm, HYTEC</a:t>
            </a:r>
            <a:r>
              <a:rPr lang="en-US" sz="1400" dirty="0" smtClean="0"/>
              <a:t>. </a:t>
            </a:r>
            <a:endParaRPr lang="en-US" sz="1400" dirty="0"/>
          </a:p>
          <a:p>
            <a:endParaRPr lang="en-US" sz="800" dirty="0"/>
          </a:p>
        </p:txBody>
      </p:sp>
      <p:sp>
        <p:nvSpPr>
          <p:cNvPr id="3" name="Date Placeholder 2"/>
          <p:cNvSpPr>
            <a:spLocks noGrp="1"/>
          </p:cNvSpPr>
          <p:nvPr>
            <p:ph type="dt" sz="half" idx="10"/>
          </p:nvPr>
        </p:nvSpPr>
        <p:spPr/>
        <p:txBody>
          <a:bodyPr/>
          <a:lstStyle/>
          <a:p>
            <a:fld id="{C89E6FF3-DD24-A84C-83E1-270034E04B0A}"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59</a:t>
            </a:fld>
            <a:endParaRPr lang="en-US"/>
          </a:p>
        </p:txBody>
      </p:sp>
    </p:spTree>
    <p:extLst>
      <p:ext uri="{BB962C8B-B14F-4D97-AF65-F5344CB8AC3E}">
        <p14:creationId xmlns:p14="http://schemas.microsoft.com/office/powerpoint/2010/main" val="38528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7745"/>
          </a:xfrm>
        </p:spPr>
        <p:txBody>
          <a:bodyPr/>
          <a:lstStyle/>
          <a:p>
            <a:r>
              <a:rPr lang="en-US" dirty="0" smtClean="0"/>
              <a:t>Overview of the Project Schedule </a:t>
            </a:r>
            <a:endParaRPr lang="en-US" dirty="0"/>
          </a:p>
        </p:txBody>
      </p:sp>
      <p:sp>
        <p:nvSpPr>
          <p:cNvPr id="5" name="TextBox 4"/>
          <p:cNvSpPr txBox="1"/>
          <p:nvPr/>
        </p:nvSpPr>
        <p:spPr>
          <a:xfrm>
            <a:off x="771521" y="854652"/>
            <a:ext cx="7276030" cy="2277547"/>
          </a:xfrm>
          <a:prstGeom prst="rect">
            <a:avLst/>
          </a:prstGeom>
          <a:noFill/>
        </p:spPr>
        <p:txBody>
          <a:bodyPr wrap="square" rtlCol="0">
            <a:spAutoFit/>
          </a:bodyPr>
          <a:lstStyle/>
          <a:p>
            <a:r>
              <a:rPr lang="en-US" sz="1600" dirty="0" smtClean="0"/>
              <a:t>Key dates</a:t>
            </a:r>
            <a:r>
              <a:rPr lang="en-US" sz="1600" dirty="0" smtClean="0"/>
              <a:t>:</a:t>
            </a:r>
          </a:p>
          <a:p>
            <a:r>
              <a:rPr lang="en-US" sz="1600" dirty="0" err="1" smtClean="0">
                <a:solidFill>
                  <a:srgbClr val="0000FF"/>
                </a:solidFill>
              </a:rPr>
              <a:t>MoU</a:t>
            </a:r>
            <a:r>
              <a:rPr lang="en-US" sz="1600" dirty="0" smtClean="0">
                <a:solidFill>
                  <a:srgbClr val="0000FF"/>
                </a:solidFill>
              </a:rPr>
              <a:t> btw LANL/</a:t>
            </a:r>
            <a:r>
              <a:rPr lang="en-US" sz="1600" dirty="0" err="1" smtClean="0">
                <a:solidFill>
                  <a:srgbClr val="0000FF"/>
                </a:solidFill>
              </a:rPr>
              <a:t>sPHENIX</a:t>
            </a:r>
            <a:r>
              <a:rPr lang="en-US" sz="1600" dirty="0" smtClean="0">
                <a:solidFill>
                  <a:srgbClr val="0000FF"/>
                </a:solidFill>
              </a:rPr>
              <a:t> and ITS/ALICE: ~12/2016</a:t>
            </a:r>
            <a:endParaRPr lang="en-US" sz="1600" dirty="0" smtClean="0"/>
          </a:p>
          <a:p>
            <a:r>
              <a:rPr lang="en-US" sz="1600" dirty="0" smtClean="0"/>
              <a:t>Meet </a:t>
            </a:r>
            <a:r>
              <a:rPr lang="en-US" sz="1600" dirty="0" smtClean="0"/>
              <a:t>CD-1:  11/2017</a:t>
            </a:r>
          </a:p>
          <a:p>
            <a:r>
              <a:rPr lang="en-US" sz="1600" dirty="0" smtClean="0"/>
              <a:t>	- </a:t>
            </a:r>
            <a:r>
              <a:rPr lang="en-US" sz="1400" dirty="0" smtClean="0"/>
              <a:t>MAPS </a:t>
            </a:r>
            <a:r>
              <a:rPr lang="en-US" sz="1400" dirty="0" smtClean="0"/>
              <a:t>Electronics R&amp;D completed:  ~3/2018</a:t>
            </a:r>
          </a:p>
          <a:p>
            <a:r>
              <a:rPr lang="en-US" sz="1400" dirty="0" smtClean="0"/>
              <a:t>	- MAPS </a:t>
            </a:r>
            <a:r>
              <a:rPr lang="en-US" sz="1400" dirty="0" smtClean="0"/>
              <a:t>design completed: ~8/2018	 </a:t>
            </a:r>
          </a:p>
          <a:p>
            <a:r>
              <a:rPr lang="en-US" sz="1600" dirty="0" smtClean="0"/>
              <a:t>Meet </a:t>
            </a:r>
            <a:r>
              <a:rPr lang="en-US" sz="1600" dirty="0" smtClean="0"/>
              <a:t>CD2/CD</a:t>
            </a:r>
            <a:r>
              <a:rPr lang="en-US" sz="1600" dirty="0" smtClean="0"/>
              <a:t>-3b: 8/2018</a:t>
            </a:r>
          </a:p>
          <a:p>
            <a:r>
              <a:rPr lang="en-US" sz="1600" dirty="0" smtClean="0"/>
              <a:t>	</a:t>
            </a:r>
            <a:r>
              <a:rPr lang="en-US" sz="1400" dirty="0" smtClean="0"/>
              <a:t>- MAPS </a:t>
            </a:r>
            <a:r>
              <a:rPr lang="en-US" sz="1400" dirty="0" smtClean="0"/>
              <a:t>final design/CD-2:  </a:t>
            </a:r>
            <a:r>
              <a:rPr lang="en-US" sz="1400" dirty="0" smtClean="0"/>
              <a:t>7/2/2018</a:t>
            </a:r>
          </a:p>
          <a:p>
            <a:r>
              <a:rPr lang="en-US" sz="1600" dirty="0" smtClean="0"/>
              <a:t>Ready for beam: 6/1/2021</a:t>
            </a:r>
          </a:p>
          <a:p>
            <a:r>
              <a:rPr lang="en-US" sz="1400" dirty="0"/>
              <a:t>	</a:t>
            </a:r>
            <a:r>
              <a:rPr lang="en-US" sz="1400" dirty="0" smtClean="0"/>
              <a:t>- MAPS ready:2/2021</a:t>
            </a:r>
            <a:r>
              <a:rPr lang="en-US" sz="1600" dirty="0" smtClean="0"/>
              <a:t> </a:t>
            </a:r>
            <a:endParaRPr lang="en-US" sz="1600" dirty="0"/>
          </a:p>
        </p:txBody>
      </p:sp>
      <p:pic>
        <p:nvPicPr>
          <p:cNvPr id="3" name="Picture 2" descr="MAPS_Inner_Barrel-2016_08_21_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2976"/>
            <a:ext cx="9144000" cy="6001616"/>
          </a:xfrm>
          <a:prstGeom prst="rect">
            <a:avLst/>
          </a:prstGeom>
        </p:spPr>
      </p:pic>
      <p:sp>
        <p:nvSpPr>
          <p:cNvPr id="6" name="Date Placeholder 5"/>
          <p:cNvSpPr>
            <a:spLocks noGrp="1"/>
          </p:cNvSpPr>
          <p:nvPr>
            <p:ph type="dt" sz="half" idx="10"/>
          </p:nvPr>
        </p:nvSpPr>
        <p:spPr/>
        <p:txBody>
          <a:bodyPr/>
          <a:lstStyle/>
          <a:p>
            <a:fld id="{51CB8ECC-AA42-BE41-B63B-E922AB6C70FA}" type="datetime1">
              <a:rPr lang="en-US" smtClean="0"/>
              <a:t>8/22/16</a:t>
            </a:fld>
            <a:endParaRPr lang="en-US"/>
          </a:p>
        </p:txBody>
      </p:sp>
      <p:sp>
        <p:nvSpPr>
          <p:cNvPr id="7" name="Footer Placeholder 6"/>
          <p:cNvSpPr>
            <a:spLocks noGrp="1"/>
          </p:cNvSpPr>
          <p:nvPr>
            <p:ph type="ftr" sz="quarter" idx="11"/>
          </p:nvPr>
        </p:nvSpPr>
        <p:spPr/>
        <p:txBody>
          <a:bodyPr/>
          <a:lstStyle/>
          <a:p>
            <a:r>
              <a:rPr lang="en-US" smtClean="0"/>
              <a:t>sPHENIX Tracking Review</a:t>
            </a:r>
            <a:endParaRPr lang="en-US"/>
          </a:p>
        </p:txBody>
      </p:sp>
      <p:sp>
        <p:nvSpPr>
          <p:cNvPr id="8" name="Slide Number Placeholder 7"/>
          <p:cNvSpPr>
            <a:spLocks noGrp="1"/>
          </p:cNvSpPr>
          <p:nvPr>
            <p:ph type="sldNum" sz="quarter" idx="12"/>
          </p:nvPr>
        </p:nvSpPr>
        <p:spPr/>
        <p:txBody>
          <a:bodyPr/>
          <a:lstStyle/>
          <a:p>
            <a:fld id="{C7F8B04E-460B-B340-979B-8B60A2BEF480}" type="slidenum">
              <a:rPr lang="en-US" smtClean="0"/>
              <a:t>6</a:t>
            </a:fld>
            <a:endParaRPr lang="en-US"/>
          </a:p>
        </p:txBody>
      </p:sp>
    </p:spTree>
    <p:extLst>
      <p:ext uri="{BB962C8B-B14F-4D97-AF65-F5344CB8AC3E}">
        <p14:creationId xmlns:p14="http://schemas.microsoft.com/office/powerpoint/2010/main" val="2975358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762000"/>
          </a:xfrm>
          <a:solidFill>
            <a:srgbClr val="0099FF"/>
          </a:solidFill>
        </p:spPr>
        <p:txBody>
          <a:bodyPr/>
          <a:lstStyle/>
          <a:p>
            <a:r>
              <a:rPr lang="en-US" altLang="en-US" sz="3200" b="1" smtClean="0">
                <a:solidFill>
                  <a:schemeClr val="bg1"/>
                </a:solidFill>
                <a:cs typeface="Times New Roman" pitchFamily="18" charset="0"/>
              </a:rPr>
              <a:t>Status of sPHENIX Project Preparation</a:t>
            </a:r>
          </a:p>
        </p:txBody>
      </p:sp>
      <p:sp>
        <p:nvSpPr>
          <p:cNvPr id="3075" name="Content Placeholder 2"/>
          <p:cNvSpPr>
            <a:spLocks noGrp="1"/>
          </p:cNvSpPr>
          <p:nvPr>
            <p:ph idx="1"/>
          </p:nvPr>
        </p:nvSpPr>
        <p:spPr>
          <a:xfrm>
            <a:off x="381000" y="838200"/>
            <a:ext cx="8763000" cy="5715000"/>
          </a:xfrm>
        </p:spPr>
        <p:txBody>
          <a:bodyPr rtlCol="0">
            <a:normAutofit/>
          </a:bodyPr>
          <a:lstStyle/>
          <a:p>
            <a:pPr fontAlgn="auto">
              <a:lnSpc>
                <a:spcPct val="90000"/>
              </a:lnSpc>
              <a:spcAft>
                <a:spcPts val="0"/>
              </a:spcAft>
              <a:buFont typeface="Arial" charset="0"/>
              <a:buNone/>
              <a:defRPr/>
            </a:pPr>
            <a:endParaRPr lang="en-US" sz="2400" b="1" dirty="0" smtClean="0">
              <a:latin typeface="Times New Roman" pitchFamily="18" charset="0"/>
              <a:cs typeface="Times New Roman" pitchFamily="18" charset="0"/>
            </a:endParaRPr>
          </a:p>
          <a:p>
            <a:pPr fontAlgn="auto">
              <a:lnSpc>
                <a:spcPct val="90000"/>
              </a:lnSpc>
              <a:spcAft>
                <a:spcPts val="0"/>
              </a:spcAft>
              <a:defRPr/>
            </a:pPr>
            <a:r>
              <a:rPr lang="en-US" sz="1600" b="1" dirty="0" smtClean="0">
                <a:latin typeface="+mj-lt"/>
                <a:cs typeface="Times New Roman" pitchFamily="18" charset="0"/>
              </a:rPr>
              <a:t>Defined the subsystem Project scope</a:t>
            </a:r>
          </a:p>
          <a:p>
            <a:pPr fontAlgn="auto">
              <a:lnSpc>
                <a:spcPct val="90000"/>
              </a:lnSpc>
              <a:spcAft>
                <a:spcPts val="0"/>
              </a:spcAft>
              <a:defRPr/>
            </a:pPr>
            <a:r>
              <a:rPr lang="en-US" sz="1600" b="1" dirty="0" smtClean="0">
                <a:latin typeface="+mj-lt"/>
                <a:cs typeface="Times New Roman" pitchFamily="18" charset="0"/>
              </a:rPr>
              <a:t>Defined WBS categories (</a:t>
            </a:r>
            <a:r>
              <a:rPr lang="en-US" sz="1600" b="1" dirty="0" err="1" smtClean="0">
                <a:latin typeface="+mj-lt"/>
                <a:cs typeface="Times New Roman" pitchFamily="18" charset="0"/>
              </a:rPr>
              <a:t>Det:Design</a:t>
            </a:r>
            <a:r>
              <a:rPr lang="en-US" sz="1600" b="1" dirty="0" smtClean="0">
                <a:latin typeface="+mj-lt"/>
                <a:cs typeface="Times New Roman" pitchFamily="18" charset="0"/>
              </a:rPr>
              <a:t>, Prototyping, Production, </a:t>
            </a:r>
            <a:r>
              <a:rPr lang="en-US" sz="1600" b="1" dirty="0" err="1" smtClean="0">
                <a:latin typeface="+mj-lt"/>
                <a:cs typeface="Times New Roman" pitchFamily="18" charset="0"/>
              </a:rPr>
              <a:t>Elec:Design</a:t>
            </a:r>
            <a:r>
              <a:rPr lang="en-US" sz="1600" b="1" dirty="0" smtClean="0">
                <a:latin typeface="+mj-lt"/>
                <a:cs typeface="Times New Roman" pitchFamily="18" charset="0"/>
              </a:rPr>
              <a:t>, Prototyping, Production)</a:t>
            </a:r>
          </a:p>
          <a:p>
            <a:pPr fontAlgn="auto">
              <a:lnSpc>
                <a:spcPct val="90000"/>
              </a:lnSpc>
              <a:spcAft>
                <a:spcPts val="0"/>
              </a:spcAft>
              <a:defRPr/>
            </a:pPr>
            <a:r>
              <a:rPr lang="en-US" sz="1600" b="1" dirty="0" smtClean="0">
                <a:latin typeface="+mj-lt"/>
                <a:cs typeface="Times New Roman" pitchFamily="18" charset="0"/>
              </a:rPr>
              <a:t>Defined Project approach</a:t>
            </a:r>
          </a:p>
          <a:p>
            <a:pPr lvl="1" fontAlgn="auto">
              <a:lnSpc>
                <a:spcPct val="90000"/>
              </a:lnSpc>
              <a:spcAft>
                <a:spcPts val="0"/>
              </a:spcAft>
              <a:defRPr/>
            </a:pPr>
            <a:r>
              <a:rPr lang="en-US" sz="1600" b="1" dirty="0" smtClean="0">
                <a:latin typeface="+mj-lt"/>
                <a:cs typeface="Times New Roman" pitchFamily="18" charset="0"/>
              </a:rPr>
              <a:t>Software choices: MS-Project for CD-1, Primavera for CD-2/3</a:t>
            </a:r>
          </a:p>
          <a:p>
            <a:pPr lvl="1" fontAlgn="auto">
              <a:lnSpc>
                <a:spcPct val="90000"/>
              </a:lnSpc>
              <a:spcAft>
                <a:spcPts val="0"/>
              </a:spcAft>
              <a:defRPr/>
            </a:pPr>
            <a:r>
              <a:rPr lang="en-US" sz="1600" b="1" dirty="0" smtClean="0">
                <a:latin typeface="+mj-lt"/>
                <a:cs typeface="Times New Roman" pitchFamily="18" charset="0"/>
              </a:rPr>
              <a:t>Use standard  CD-1, CD-2/3 approval dates for project planning purposes</a:t>
            </a:r>
          </a:p>
          <a:p>
            <a:pPr lvl="1">
              <a:lnSpc>
                <a:spcPct val="90000"/>
              </a:lnSpc>
              <a:defRPr/>
            </a:pPr>
            <a:r>
              <a:rPr lang="en-US" sz="1600" b="1" dirty="0" smtClean="0">
                <a:latin typeface="+mj-lt"/>
                <a:cs typeface="Times New Roman" pitchFamily="18" charset="0"/>
              </a:rPr>
              <a:t>No final design until CD-1 approval. No production start until CD-3. </a:t>
            </a:r>
            <a:r>
              <a:rPr lang="en-US" sz="1600" b="1" dirty="0" smtClean="0">
                <a:solidFill>
                  <a:srgbClr val="0099FF"/>
                </a:solidFill>
                <a:latin typeface="+mj-lt"/>
                <a:cs typeface="Times New Roman" pitchFamily="18" charset="0"/>
              </a:rPr>
              <a:t>All R&amp;D MUST be done prior to CD-3.</a:t>
            </a:r>
          </a:p>
          <a:p>
            <a:pPr lvl="1" fontAlgn="auto">
              <a:lnSpc>
                <a:spcPct val="90000"/>
              </a:lnSpc>
              <a:spcAft>
                <a:spcPts val="0"/>
              </a:spcAft>
              <a:defRPr/>
            </a:pPr>
            <a:r>
              <a:rPr lang="en-US" sz="1600" b="1" dirty="0" smtClean="0">
                <a:latin typeface="+mj-lt"/>
                <a:cs typeface="Times New Roman" pitchFamily="18" charset="0"/>
              </a:rPr>
              <a:t>Set number of scheduled reviews (preproduction , safety, post prototype…), include 3 rounds of prototyping</a:t>
            </a:r>
            <a:r>
              <a:rPr lang="en-US" sz="1600" b="1" dirty="0">
                <a:latin typeface="+mj-lt"/>
                <a:cs typeface="Times New Roman" pitchFamily="18" charset="0"/>
              </a:rPr>
              <a:t> </a:t>
            </a:r>
            <a:r>
              <a:rPr lang="en-US" sz="1600" b="1" dirty="0" smtClean="0">
                <a:latin typeface="+mj-lt"/>
                <a:cs typeface="Times New Roman" pitchFamily="18" charset="0"/>
              </a:rPr>
              <a:t>in most cases.</a:t>
            </a:r>
          </a:p>
          <a:p>
            <a:pPr fontAlgn="auto">
              <a:lnSpc>
                <a:spcPct val="90000"/>
              </a:lnSpc>
              <a:spcAft>
                <a:spcPts val="0"/>
              </a:spcAft>
              <a:defRPr/>
            </a:pPr>
            <a:r>
              <a:rPr lang="en-US" sz="1600" b="1" dirty="0" smtClean="0">
                <a:latin typeface="+mj-lt"/>
                <a:cs typeface="Times New Roman" pitchFamily="18" charset="0"/>
              </a:rPr>
              <a:t>Assign resources and durations to all tasks</a:t>
            </a:r>
          </a:p>
          <a:p>
            <a:pPr lvl="1">
              <a:lnSpc>
                <a:spcPct val="90000"/>
              </a:lnSpc>
              <a:defRPr/>
            </a:pPr>
            <a:r>
              <a:rPr lang="en-US" sz="1200" b="1" dirty="0" smtClean="0">
                <a:latin typeface="+mj-lt"/>
                <a:cs typeface="Times New Roman" pitchFamily="18" charset="0"/>
              </a:rPr>
              <a:t>All L3 manager 20% time just to manage. All L2 managers 50% time.</a:t>
            </a:r>
          </a:p>
          <a:p>
            <a:pPr lvl="1">
              <a:lnSpc>
                <a:spcPct val="90000"/>
              </a:lnSpc>
              <a:defRPr/>
            </a:pPr>
            <a:r>
              <a:rPr lang="en-US" sz="1200" b="1" dirty="0" smtClean="0">
                <a:latin typeface="+mj-lt"/>
                <a:cs typeface="Times New Roman" pitchFamily="18" charset="0"/>
              </a:rPr>
              <a:t>All procurements should have small amount of resources defined to follow orders.</a:t>
            </a:r>
          </a:p>
          <a:p>
            <a:pPr>
              <a:lnSpc>
                <a:spcPct val="90000"/>
              </a:lnSpc>
              <a:defRPr/>
            </a:pPr>
            <a:r>
              <a:rPr lang="en-US" sz="1600" b="1" dirty="0" smtClean="0">
                <a:latin typeface="+mj-lt"/>
                <a:cs typeface="Times New Roman" pitchFamily="18" charset="0"/>
              </a:rPr>
              <a:t>Procurement tasks</a:t>
            </a:r>
          </a:p>
          <a:p>
            <a:pPr lvl="1">
              <a:lnSpc>
                <a:spcPct val="90000"/>
              </a:lnSpc>
              <a:defRPr/>
            </a:pPr>
            <a:r>
              <a:rPr lang="en-US" sz="1200" b="1" dirty="0" smtClean="0">
                <a:latin typeface="+mj-lt"/>
                <a:cs typeface="Times New Roman" pitchFamily="18" charset="0"/>
              </a:rPr>
              <a:t>Orders &lt; $100k 1 month to place order</a:t>
            </a:r>
          </a:p>
          <a:p>
            <a:pPr lvl="1">
              <a:lnSpc>
                <a:spcPct val="90000"/>
              </a:lnSpc>
              <a:defRPr/>
            </a:pPr>
            <a:r>
              <a:rPr lang="en-US" sz="1200" b="1" dirty="0" smtClean="0">
                <a:latin typeface="+mj-lt"/>
                <a:cs typeface="Times New Roman" pitchFamily="18" charset="0"/>
              </a:rPr>
              <a:t>Orders &lt; $1M 3 month to place orders</a:t>
            </a:r>
          </a:p>
          <a:p>
            <a:pPr lvl="1">
              <a:lnSpc>
                <a:spcPct val="90000"/>
              </a:lnSpc>
              <a:defRPr/>
            </a:pPr>
            <a:r>
              <a:rPr lang="en-US" sz="1200" b="1" dirty="0" smtClean="0">
                <a:latin typeface="+mj-lt"/>
                <a:cs typeface="Times New Roman" pitchFamily="18" charset="0"/>
              </a:rPr>
              <a:t>Orders &gt; $1M 6 months to place orders</a:t>
            </a:r>
          </a:p>
          <a:p>
            <a:pPr fontAlgn="auto">
              <a:lnSpc>
                <a:spcPct val="90000"/>
              </a:lnSpc>
              <a:spcAft>
                <a:spcPts val="0"/>
              </a:spcAft>
              <a:defRPr/>
            </a:pPr>
            <a:r>
              <a:rPr lang="en-US" sz="1600" b="1" dirty="0" smtClean="0">
                <a:latin typeface="+mj-lt"/>
                <a:cs typeface="Times New Roman" pitchFamily="18" charset="0"/>
              </a:rPr>
              <a:t>All tasks are linked with predecessors and successors</a:t>
            </a:r>
          </a:p>
          <a:p>
            <a:pPr fontAlgn="auto">
              <a:lnSpc>
                <a:spcPct val="90000"/>
              </a:lnSpc>
              <a:spcAft>
                <a:spcPts val="0"/>
              </a:spcAft>
              <a:defRPr/>
            </a:pPr>
            <a:r>
              <a:rPr lang="en-US" sz="1600" b="1" dirty="0" smtClean="0">
                <a:latin typeface="+mj-lt"/>
                <a:cs typeface="Times New Roman" pitchFamily="18" charset="0"/>
              </a:rPr>
              <a:t>Material costs are assigned where appropriate</a:t>
            </a:r>
          </a:p>
          <a:p>
            <a:pPr fontAlgn="auto">
              <a:lnSpc>
                <a:spcPct val="90000"/>
              </a:lnSpc>
              <a:spcAft>
                <a:spcPts val="0"/>
              </a:spcAft>
              <a:defRPr/>
            </a:pPr>
            <a:r>
              <a:rPr lang="en-US" sz="1600" b="1" dirty="0" smtClean="0">
                <a:latin typeface="+mj-lt"/>
                <a:cs typeface="Times New Roman" pitchFamily="18" charset="0"/>
              </a:rPr>
              <a:t>Define labor bands are associated with the labor resources</a:t>
            </a:r>
          </a:p>
          <a:p>
            <a:pPr fontAlgn="auto">
              <a:lnSpc>
                <a:spcPct val="90000"/>
              </a:lnSpc>
              <a:spcAft>
                <a:spcPts val="0"/>
              </a:spcAft>
              <a:defRPr/>
            </a:pPr>
            <a:r>
              <a:rPr lang="en-US" sz="1600" b="1" dirty="0" smtClean="0">
                <a:latin typeface="+mj-lt"/>
                <a:cs typeface="Times New Roman" pitchFamily="18" charset="0"/>
              </a:rPr>
              <a:t>Analyze labor and budget profiles. </a:t>
            </a:r>
          </a:p>
        </p:txBody>
      </p:sp>
      <p:sp>
        <p:nvSpPr>
          <p:cNvPr id="2" name="Date Placeholder 1"/>
          <p:cNvSpPr>
            <a:spLocks noGrp="1"/>
          </p:cNvSpPr>
          <p:nvPr>
            <p:ph type="dt" sz="half" idx="10"/>
          </p:nvPr>
        </p:nvSpPr>
        <p:spPr/>
        <p:txBody>
          <a:bodyPr/>
          <a:lstStyle/>
          <a:p>
            <a:fld id="{41686B12-7EE5-3B44-9A21-DC9121073208}" type="datetime1">
              <a:rPr lang="en-US" smtClean="0"/>
              <a:t>8/22/16</a:t>
            </a:fld>
            <a:endParaRPr lang="en-US"/>
          </a:p>
        </p:txBody>
      </p:sp>
      <p:sp>
        <p:nvSpPr>
          <p:cNvPr id="3" name="Footer Placeholder 2"/>
          <p:cNvSpPr>
            <a:spLocks noGrp="1"/>
          </p:cNvSpPr>
          <p:nvPr>
            <p:ph type="ftr" sz="quarter" idx="11"/>
          </p:nvPr>
        </p:nvSpPr>
        <p:spPr/>
        <p:txBody>
          <a:bodyPr/>
          <a:lstStyle/>
          <a:p>
            <a:r>
              <a:rPr lang="en-US" smtClean="0"/>
              <a:t>sPHENIX Tracking Review</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60</a:t>
            </a:fld>
            <a:endParaRPr lang="en-US"/>
          </a:p>
        </p:txBody>
      </p:sp>
    </p:spTree>
    <p:extLst>
      <p:ext uri="{BB962C8B-B14F-4D97-AF65-F5344CB8AC3E}">
        <p14:creationId xmlns:p14="http://schemas.microsoft.com/office/powerpoint/2010/main" val="371654374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677863"/>
          </a:xfrm>
          <a:solidFill>
            <a:srgbClr val="0080FF"/>
          </a:solidFill>
        </p:spPr>
        <p:txBody>
          <a:bodyPr/>
          <a:lstStyle/>
          <a:p>
            <a:pPr eaLnBrk="1" hangingPunct="1"/>
            <a:r>
              <a:rPr lang="en-US" altLang="en-US" sz="3200" b="1" dirty="0" err="1" smtClean="0">
                <a:solidFill>
                  <a:srgbClr val="FFFFFF"/>
                </a:solidFill>
                <a:latin typeface="+mn-lt"/>
                <a:cs typeface="Times New Roman" pitchFamily="18" charset="0"/>
              </a:rPr>
              <a:t>sPHENIX</a:t>
            </a:r>
            <a:r>
              <a:rPr lang="en-US" altLang="en-US" sz="3200" b="1" dirty="0" smtClean="0">
                <a:solidFill>
                  <a:srgbClr val="FFFFFF"/>
                </a:solidFill>
                <a:latin typeface="+mn-lt"/>
                <a:cs typeface="Times New Roman" pitchFamily="18" charset="0"/>
              </a:rPr>
              <a:t> Schedule Summary</a:t>
            </a:r>
          </a:p>
        </p:txBody>
      </p:sp>
      <p:sp>
        <p:nvSpPr>
          <p:cNvPr id="22530" name="Content Placeholder 2"/>
          <p:cNvSpPr>
            <a:spLocks noGrp="1"/>
          </p:cNvSpPr>
          <p:nvPr>
            <p:ph idx="1"/>
          </p:nvPr>
        </p:nvSpPr>
        <p:spPr>
          <a:xfrm>
            <a:off x="0" y="809625"/>
            <a:ext cx="9023350" cy="5316538"/>
          </a:xfrm>
        </p:spPr>
        <p:txBody>
          <a:bodyPr/>
          <a:lstStyle/>
          <a:p>
            <a:pPr marL="0" indent="0" eaLnBrk="1" hangingPunct="1">
              <a:buFont typeface="Arial" pitchFamily="34" charset="0"/>
              <a:buNone/>
            </a:pPr>
            <a:r>
              <a:rPr lang="en-US" altLang="en-US" sz="2000" b="1" dirty="0" smtClean="0">
                <a:cs typeface="Times New Roman" pitchFamily="18" charset="0"/>
              </a:rPr>
              <a:t>Project Schedule and Budget incorporating Review committee recommendations:</a:t>
            </a:r>
          </a:p>
          <a:p>
            <a:pPr marL="0" indent="0" eaLnBrk="1" hangingPunct="1">
              <a:buFont typeface="Arial" pitchFamily="34" charset="0"/>
              <a:buNone/>
            </a:pPr>
            <a:r>
              <a:rPr lang="en-US" altLang="en-US" sz="2000" b="1" dirty="0">
                <a:cs typeface="Times New Roman" pitchFamily="18" charset="0"/>
              </a:rPr>
              <a:t>	</a:t>
            </a:r>
            <a:r>
              <a:rPr lang="en-US" altLang="en-US" sz="1800" b="1" dirty="0" smtClean="0">
                <a:solidFill>
                  <a:srgbClr val="0080FF"/>
                </a:solidFill>
                <a:cs typeface="Times New Roman" pitchFamily="18" charset="0"/>
              </a:rPr>
              <a:t>CD-0			Apr 2016 (keep for now but it will slip)</a:t>
            </a:r>
          </a:p>
          <a:p>
            <a:pPr marL="800100" lvl="2" indent="0" eaLnBrk="1" hangingPunct="1">
              <a:buFont typeface="Arial" pitchFamily="34" charset="0"/>
              <a:buNone/>
            </a:pPr>
            <a:r>
              <a:rPr lang="en-US" altLang="en-US" sz="1800" b="1" dirty="0" smtClean="0">
                <a:cs typeface="Times New Roman" pitchFamily="18" charset="0"/>
              </a:rPr>
              <a:t>DOE approval to decommission PHENIX Apr 2016</a:t>
            </a:r>
          </a:p>
          <a:p>
            <a:pPr marL="800100" lvl="2" indent="0" eaLnBrk="1" hangingPunct="1">
              <a:buFont typeface="Arial" pitchFamily="34" charset="0"/>
              <a:buNone/>
            </a:pPr>
            <a:r>
              <a:rPr lang="en-US" altLang="en-US" sz="1800" b="1" dirty="0" smtClean="0">
                <a:cs typeface="Times New Roman" pitchFamily="18" charset="0"/>
              </a:rPr>
              <a:t>Decommissioning starts immediately at the end of Run-16, mid Jun 2016</a:t>
            </a:r>
          </a:p>
          <a:p>
            <a:pPr marL="0" indent="0" eaLnBrk="1" hangingPunct="1">
              <a:buFont typeface="Arial" pitchFamily="34" charset="0"/>
              <a:buNone/>
            </a:pPr>
            <a:r>
              <a:rPr lang="en-US" altLang="en-US" sz="1800" b="1" dirty="0" smtClean="0">
                <a:solidFill>
                  <a:srgbClr val="0080FF"/>
                </a:solidFill>
                <a:cs typeface="Times New Roman" pitchFamily="18" charset="0"/>
              </a:rPr>
              <a:t>	CD-1/CD-3a		Nov  2017</a:t>
            </a:r>
            <a:endParaRPr lang="en-US" altLang="en-US" sz="1800" b="1" dirty="0" smtClean="0">
              <a:cs typeface="Times New Roman" pitchFamily="18" charset="0"/>
            </a:endParaRPr>
          </a:p>
          <a:p>
            <a:pPr marL="800100" lvl="2" indent="0" eaLnBrk="1" hangingPunct="1">
              <a:buFont typeface="Arial" pitchFamily="34" charset="0"/>
              <a:buNone/>
            </a:pPr>
            <a:endParaRPr lang="en-US" altLang="en-US" sz="1800" b="1" dirty="0" smtClean="0">
              <a:cs typeface="Times New Roman" pitchFamily="18" charset="0"/>
            </a:endParaRPr>
          </a:p>
          <a:p>
            <a:pPr marL="400050" lvl="1" indent="0" eaLnBrk="1" hangingPunct="1">
              <a:buFont typeface="Arial" pitchFamily="34" charset="0"/>
              <a:buNone/>
            </a:pPr>
            <a:r>
              <a:rPr lang="en-US" altLang="en-US" sz="1800" b="1" dirty="0" smtClean="0">
                <a:solidFill>
                  <a:srgbClr val="0080FF"/>
                </a:solidFill>
                <a:cs typeface="Times New Roman" pitchFamily="18" charset="0"/>
              </a:rPr>
              <a:t>	CD-3b			Jul 2018</a:t>
            </a:r>
          </a:p>
          <a:p>
            <a:pPr marL="800100" lvl="2" indent="0" eaLnBrk="1" hangingPunct="1">
              <a:buFont typeface="Arial" pitchFamily="34" charset="0"/>
              <a:buNone/>
            </a:pPr>
            <a:r>
              <a:rPr lang="en-US" altLang="en-US" sz="1800" b="1" dirty="0" smtClean="0">
                <a:cs typeface="Times New Roman" pitchFamily="18" charset="0"/>
              </a:rPr>
              <a:t>Tracker fully assembled and tested. Ready for installation in 1008 Jan 2021.</a:t>
            </a:r>
          </a:p>
          <a:p>
            <a:pPr marL="800100" lvl="2" indent="0" eaLnBrk="1" hangingPunct="1">
              <a:buFont typeface="Arial" pitchFamily="34" charset="0"/>
              <a:buNone/>
            </a:pPr>
            <a:r>
              <a:rPr lang="en-US" altLang="en-US" sz="1800" b="1" dirty="0" err="1" smtClean="0">
                <a:cs typeface="Times New Roman" pitchFamily="18" charset="0"/>
              </a:rPr>
              <a:t>sPHENIX</a:t>
            </a:r>
            <a:r>
              <a:rPr lang="en-US" altLang="en-US" sz="1800" b="1" dirty="0" smtClean="0">
                <a:cs typeface="Times New Roman" pitchFamily="18" charset="0"/>
              </a:rPr>
              <a:t> installed commissioned and ready for beam Jun 2021.</a:t>
            </a:r>
          </a:p>
          <a:p>
            <a:pPr marL="800100" lvl="2" indent="0" eaLnBrk="1" hangingPunct="1">
              <a:buFont typeface="Arial" pitchFamily="34" charset="0"/>
              <a:buNone/>
            </a:pPr>
            <a:r>
              <a:rPr lang="en-US" altLang="en-US" sz="1800" b="1" dirty="0" smtClean="0">
                <a:cs typeface="Times New Roman" pitchFamily="18" charset="0"/>
              </a:rPr>
              <a:t>First RHIC Beam for </a:t>
            </a:r>
            <a:r>
              <a:rPr lang="en-US" altLang="en-US" sz="1800" b="1" dirty="0" err="1" smtClean="0">
                <a:cs typeface="Times New Roman" pitchFamily="18" charset="0"/>
              </a:rPr>
              <a:t>sPHENIX</a:t>
            </a:r>
            <a:r>
              <a:rPr lang="en-US" altLang="en-US" sz="1800" b="1" dirty="0" smtClean="0">
                <a:cs typeface="Times New Roman" pitchFamily="18" charset="0"/>
              </a:rPr>
              <a:t> Jan 2022</a:t>
            </a:r>
          </a:p>
          <a:p>
            <a:pPr marL="400050" lvl="1" indent="0" eaLnBrk="1" hangingPunct="1">
              <a:buFont typeface="Arial" pitchFamily="34" charset="0"/>
              <a:buNone/>
            </a:pPr>
            <a:r>
              <a:rPr lang="en-US" altLang="en-US" sz="1800" b="1" dirty="0" smtClean="0">
                <a:solidFill>
                  <a:srgbClr val="0080FF"/>
                </a:solidFill>
                <a:cs typeface="Times New Roman" pitchFamily="18" charset="0"/>
              </a:rPr>
              <a:t>	CD-4			Jan 2023</a:t>
            </a:r>
          </a:p>
          <a:p>
            <a:pPr marL="800100" lvl="2" indent="0" eaLnBrk="1" hangingPunct="1">
              <a:buFont typeface="Arial" pitchFamily="34" charset="0"/>
              <a:buNone/>
            </a:pPr>
            <a:r>
              <a:rPr lang="en-US" altLang="en-US" sz="1800" b="1" dirty="0" smtClean="0">
                <a:cs typeface="Times New Roman" pitchFamily="18" charset="0"/>
              </a:rPr>
              <a:t> The critical path for the project is through the Outer </a:t>
            </a:r>
            <a:r>
              <a:rPr lang="en-US" altLang="en-US" sz="1800" b="1" dirty="0" err="1" smtClean="0">
                <a:cs typeface="Times New Roman" pitchFamily="18" charset="0"/>
              </a:rPr>
              <a:t>HCal</a:t>
            </a:r>
            <a:r>
              <a:rPr lang="en-US" altLang="en-US" sz="1800" b="1" dirty="0" smtClean="0">
                <a:cs typeface="Times New Roman" pitchFamily="18" charset="0"/>
              </a:rPr>
              <a:t>. The schedule has  8.5 months of float to 1</a:t>
            </a:r>
            <a:r>
              <a:rPr lang="en-US" altLang="en-US" sz="1800" b="1" baseline="30000" dirty="0" smtClean="0">
                <a:cs typeface="Times New Roman" pitchFamily="18" charset="0"/>
              </a:rPr>
              <a:t>st</a:t>
            </a:r>
            <a:r>
              <a:rPr lang="en-US" altLang="en-US" sz="1800" b="1" dirty="0" smtClean="0">
                <a:cs typeface="Times New Roman" pitchFamily="18" charset="0"/>
              </a:rPr>
              <a:t> beam Jan 2022. </a:t>
            </a:r>
          </a:p>
          <a:p>
            <a:pPr marL="800100" lvl="2" indent="0" eaLnBrk="1" hangingPunct="1">
              <a:buFont typeface="Arial" pitchFamily="34" charset="0"/>
              <a:buNone/>
            </a:pPr>
            <a:endParaRPr lang="en-US" altLang="en-US" sz="1200" b="1" dirty="0" smtClean="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FBD99CE8-F7F7-F442-B1C4-B144C4C499AF}" type="datetime1">
              <a:rPr lang="en-US" smtClean="0"/>
              <a:t>8/22/16</a:t>
            </a:fld>
            <a:endParaRPr lang="en-US"/>
          </a:p>
        </p:txBody>
      </p:sp>
      <p:sp>
        <p:nvSpPr>
          <p:cNvPr id="3" name="Footer Placeholder 2"/>
          <p:cNvSpPr>
            <a:spLocks noGrp="1"/>
          </p:cNvSpPr>
          <p:nvPr>
            <p:ph type="ftr" sz="quarter" idx="11"/>
          </p:nvPr>
        </p:nvSpPr>
        <p:spPr/>
        <p:txBody>
          <a:bodyPr/>
          <a:lstStyle/>
          <a:p>
            <a:r>
              <a:rPr lang="en-US" smtClean="0"/>
              <a:t>sPHENIX Tracking Review</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61</a:t>
            </a:fld>
            <a:endParaRPr lang="en-US"/>
          </a:p>
        </p:txBody>
      </p:sp>
    </p:spTree>
    <p:extLst>
      <p:ext uri="{BB962C8B-B14F-4D97-AF65-F5344CB8AC3E}">
        <p14:creationId xmlns:p14="http://schemas.microsoft.com/office/powerpoint/2010/main" val="11146677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0" y="12970"/>
            <a:ext cx="9144000" cy="573087"/>
          </a:xfrm>
          <a:solidFill>
            <a:srgbClr val="0099FF"/>
          </a:solidFill>
        </p:spPr>
        <p:txBody>
          <a:bodyPr>
            <a:noAutofit/>
          </a:bodyPr>
          <a:lstStyle/>
          <a:p>
            <a:r>
              <a:rPr lang="en-US" altLang="en-US" sz="3200" b="1" dirty="0" smtClean="0">
                <a:solidFill>
                  <a:schemeClr val="bg1"/>
                </a:solidFill>
              </a:rPr>
              <a:t>Tracker Direct Materials and Labor FY16$</a:t>
            </a:r>
          </a:p>
        </p:txBody>
      </p:sp>
      <p:sp>
        <p:nvSpPr>
          <p:cNvPr id="706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EC6F871-65B0-2645-966E-978B893AA2C8}" type="datetime1">
              <a:rPr lang="en-US" altLang="en-US" sz="1200" smtClean="0">
                <a:solidFill>
                  <a:srgbClr val="898989"/>
                </a:solidFill>
              </a:rPr>
              <a:t>8/22/16</a:t>
            </a:fld>
            <a:endParaRPr lang="en-US" altLang="en-US" sz="1200" smtClean="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sPHENIX Tracking Review</a:t>
            </a:r>
            <a:endParaRPr lang="en-US" dirty="0"/>
          </a:p>
        </p:txBody>
      </p:sp>
      <p:sp>
        <p:nvSpPr>
          <p:cNvPr id="706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27FA7C-A7E2-49A2-88DA-0B970E3B203E}" type="slidenum">
              <a:rPr lang="en-US" altLang="en-US" sz="1200">
                <a:solidFill>
                  <a:srgbClr val="898989"/>
                </a:solidFill>
              </a:rPr>
              <a:pPr eaLnBrk="1" hangingPunct="1"/>
              <a:t>62</a:t>
            </a:fld>
            <a:endParaRPr lang="en-US" altLang="en-US" sz="1200">
              <a:solidFill>
                <a:srgbClr val="898989"/>
              </a:solidFill>
            </a:endParaRP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l="12109" t="9541" r="10382" b="2931"/>
          <a:stretch>
            <a:fillRect/>
          </a:stretch>
        </p:blipFill>
        <p:spPr bwMode="auto">
          <a:xfrm>
            <a:off x="606425" y="847725"/>
            <a:ext cx="33559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3"/>
          <p:cNvPicPr>
            <a:picLocks noChangeAspect="1" noChangeArrowheads="1"/>
          </p:cNvPicPr>
          <p:nvPr/>
        </p:nvPicPr>
        <p:blipFill>
          <a:blip r:embed="rId3">
            <a:extLst>
              <a:ext uri="{28A0092B-C50C-407E-A947-70E740481C1C}">
                <a14:useLocalDpi xmlns:a14="http://schemas.microsoft.com/office/drawing/2010/main" val="0"/>
              </a:ext>
            </a:extLst>
          </a:blip>
          <a:srcRect l="12038" t="9830" r="10651" b="2641"/>
          <a:stretch>
            <a:fillRect/>
          </a:stretch>
        </p:blipFill>
        <p:spPr bwMode="auto">
          <a:xfrm>
            <a:off x="5033963" y="847725"/>
            <a:ext cx="3348037"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3" name="Picture 5"/>
          <p:cNvPicPr>
            <a:picLocks noChangeAspect="1" noChangeArrowheads="1"/>
          </p:cNvPicPr>
          <p:nvPr/>
        </p:nvPicPr>
        <p:blipFill>
          <a:blip r:embed="rId4">
            <a:extLst>
              <a:ext uri="{28A0092B-C50C-407E-A947-70E740481C1C}">
                <a14:useLocalDpi xmlns:a14="http://schemas.microsoft.com/office/drawing/2010/main" val="0"/>
              </a:ext>
            </a:extLst>
          </a:blip>
          <a:srcRect l="12013" t="8208" r="22922" b="2924"/>
          <a:stretch>
            <a:fillRect/>
          </a:stretch>
        </p:blipFill>
        <p:spPr bwMode="auto">
          <a:xfrm>
            <a:off x="785813" y="3524250"/>
            <a:ext cx="301307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4" name="Picture 6"/>
          <p:cNvPicPr>
            <a:picLocks noChangeAspect="1" noChangeArrowheads="1"/>
          </p:cNvPicPr>
          <p:nvPr/>
        </p:nvPicPr>
        <p:blipFill>
          <a:blip r:embed="rId5">
            <a:extLst>
              <a:ext uri="{28A0092B-C50C-407E-A947-70E740481C1C}">
                <a14:useLocalDpi xmlns:a14="http://schemas.microsoft.com/office/drawing/2010/main" val="0"/>
              </a:ext>
            </a:extLst>
          </a:blip>
          <a:srcRect l="18030" t="8273" r="16667" b="2740"/>
          <a:stretch>
            <a:fillRect/>
          </a:stretch>
        </p:blipFill>
        <p:spPr bwMode="auto">
          <a:xfrm>
            <a:off x="5237163" y="3524250"/>
            <a:ext cx="30194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5" name="TextBox 10"/>
          <p:cNvSpPr txBox="1">
            <a:spLocks noChangeArrowheads="1"/>
          </p:cNvSpPr>
          <p:nvPr/>
        </p:nvSpPr>
        <p:spPr bwMode="auto">
          <a:xfrm>
            <a:off x="2835275" y="4191000"/>
            <a:ext cx="139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4717k FY16$</a:t>
            </a:r>
          </a:p>
        </p:txBody>
      </p:sp>
      <p:sp>
        <p:nvSpPr>
          <p:cNvPr id="70666" name="TextBox 11"/>
          <p:cNvSpPr txBox="1">
            <a:spLocks noChangeArrowheads="1"/>
          </p:cNvSpPr>
          <p:nvPr/>
        </p:nvSpPr>
        <p:spPr bwMode="auto">
          <a:xfrm>
            <a:off x="7261225" y="4141788"/>
            <a:ext cx="139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2172k FY16$</a:t>
            </a:r>
          </a:p>
        </p:txBody>
      </p:sp>
      <p:sp>
        <p:nvSpPr>
          <p:cNvPr id="70667" name="TextBox 12"/>
          <p:cNvSpPr txBox="1">
            <a:spLocks noChangeArrowheads="1"/>
          </p:cNvSpPr>
          <p:nvPr/>
        </p:nvSpPr>
        <p:spPr bwMode="auto">
          <a:xfrm>
            <a:off x="2719388" y="4545013"/>
            <a:ext cx="162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a:t>
            </a:r>
          </a:p>
        </p:txBody>
      </p:sp>
      <p:sp>
        <p:nvSpPr>
          <p:cNvPr id="70668" name="TextBox 18"/>
          <p:cNvSpPr txBox="1">
            <a:spLocks noChangeArrowheads="1"/>
          </p:cNvSpPr>
          <p:nvPr/>
        </p:nvSpPr>
        <p:spPr bwMode="auto">
          <a:xfrm>
            <a:off x="7099300" y="4486275"/>
            <a:ext cx="171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Materials</a:t>
            </a:r>
          </a:p>
        </p:txBody>
      </p:sp>
      <p:sp>
        <p:nvSpPr>
          <p:cNvPr id="70669" name="TextBox 6"/>
          <p:cNvSpPr txBox="1">
            <a:spLocks noChangeArrowheads="1"/>
          </p:cNvSpPr>
          <p:nvPr/>
        </p:nvSpPr>
        <p:spPr bwMode="auto">
          <a:xfrm>
            <a:off x="2505075" y="1054100"/>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SiStrip Option</a:t>
            </a:r>
          </a:p>
          <a:p>
            <a:pPr algn="ctr" eaLnBrk="1" hangingPunct="1"/>
            <a:r>
              <a:rPr lang="en-US" altLang="en-US" sz="1800" b="1"/>
              <a:t>All Labor</a:t>
            </a:r>
          </a:p>
        </p:txBody>
      </p:sp>
      <p:sp>
        <p:nvSpPr>
          <p:cNvPr id="70670" name="TextBox 7"/>
          <p:cNvSpPr txBox="1">
            <a:spLocks noChangeArrowheads="1"/>
          </p:cNvSpPr>
          <p:nvPr/>
        </p:nvSpPr>
        <p:spPr bwMode="auto">
          <a:xfrm>
            <a:off x="7396163" y="1073150"/>
            <a:ext cx="125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TPC Option</a:t>
            </a:r>
          </a:p>
          <a:p>
            <a:pPr algn="ctr" eaLnBrk="1" hangingPunct="1"/>
            <a:r>
              <a:rPr lang="en-US" altLang="en-US" sz="1800" b="1"/>
              <a:t>All Labor</a:t>
            </a:r>
          </a:p>
        </p:txBody>
      </p:sp>
      <p:sp>
        <p:nvSpPr>
          <p:cNvPr id="70671" name="TextBox 8"/>
          <p:cNvSpPr txBox="1">
            <a:spLocks noChangeArrowheads="1"/>
          </p:cNvSpPr>
          <p:nvPr/>
        </p:nvSpPr>
        <p:spPr bwMode="auto">
          <a:xfrm>
            <a:off x="3657600" y="3495675"/>
            <a:ext cx="2273300" cy="646113"/>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chemeClr val="bg1"/>
                </a:solidFill>
              </a:rPr>
              <a:t>Figures have different </a:t>
            </a:r>
          </a:p>
          <a:p>
            <a:pPr algn="ctr" eaLnBrk="1" hangingPunct="1"/>
            <a:r>
              <a:rPr lang="en-US" altLang="en-US" sz="1800">
                <a:solidFill>
                  <a:schemeClr val="bg1"/>
                </a:solidFill>
              </a:rPr>
              <a:t>scales</a:t>
            </a:r>
          </a:p>
        </p:txBody>
      </p:sp>
    </p:spTree>
    <p:extLst>
      <p:ext uri="{BB962C8B-B14F-4D97-AF65-F5344CB8AC3E}">
        <p14:creationId xmlns:p14="http://schemas.microsoft.com/office/powerpoint/2010/main" val="211281855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5639"/>
          </a:xfrm>
        </p:spPr>
        <p:txBody>
          <a:bodyPr>
            <a:noAutofit/>
          </a:bodyPr>
          <a:lstStyle/>
          <a:p>
            <a:r>
              <a:rPr lang="en-US" sz="2800" dirty="0"/>
              <a:t> DOE’s View on </a:t>
            </a:r>
            <a:r>
              <a:rPr lang="en-US" sz="2800" dirty="0" err="1"/>
              <a:t>sPHENIX</a:t>
            </a:r>
            <a:r>
              <a:rPr lang="en-US" sz="2800" dirty="0"/>
              <a:t> and other Long Term NP</a:t>
            </a:r>
          </a:p>
        </p:txBody>
      </p:sp>
      <p:pic>
        <p:nvPicPr>
          <p:cNvPr id="5" name="Picture 4"/>
          <p:cNvPicPr>
            <a:picLocks noChangeAspect="1"/>
          </p:cNvPicPr>
          <p:nvPr/>
        </p:nvPicPr>
        <p:blipFill>
          <a:blip r:embed="rId2"/>
          <a:stretch>
            <a:fillRect/>
          </a:stretch>
        </p:blipFill>
        <p:spPr>
          <a:xfrm>
            <a:off x="1043246" y="950189"/>
            <a:ext cx="7064594" cy="5736728"/>
          </a:xfrm>
          <a:prstGeom prst="rect">
            <a:avLst/>
          </a:prstGeom>
        </p:spPr>
      </p:pic>
      <p:sp>
        <p:nvSpPr>
          <p:cNvPr id="3" name="Date Placeholder 2"/>
          <p:cNvSpPr>
            <a:spLocks noGrp="1"/>
          </p:cNvSpPr>
          <p:nvPr>
            <p:ph type="dt" sz="half" idx="10"/>
          </p:nvPr>
        </p:nvSpPr>
        <p:spPr/>
        <p:txBody>
          <a:bodyPr/>
          <a:lstStyle/>
          <a:p>
            <a:fld id="{D6C714B9-46C1-E646-BC7E-10690F427D93}" type="datetime1">
              <a:rPr lang="en-US" smtClean="0"/>
              <a:t>8/22/16</a:t>
            </a:fld>
            <a:endParaRPr lang="en-US"/>
          </a:p>
        </p:txBody>
      </p:sp>
      <p:sp>
        <p:nvSpPr>
          <p:cNvPr id="4" name="Footer Placeholder 3"/>
          <p:cNvSpPr>
            <a:spLocks noGrp="1"/>
          </p:cNvSpPr>
          <p:nvPr>
            <p:ph type="ftr" sz="quarter" idx="11"/>
          </p:nvPr>
        </p:nvSpPr>
        <p:spPr/>
        <p:txBody>
          <a:bodyPr/>
          <a:lstStyle/>
          <a:p>
            <a:r>
              <a:rPr lang="en-US" smtClean="0"/>
              <a:t>sPHENIX Tracking Review</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63</a:t>
            </a:fld>
            <a:endParaRPr lang="en-US"/>
          </a:p>
        </p:txBody>
      </p:sp>
    </p:spTree>
    <p:extLst>
      <p:ext uri="{BB962C8B-B14F-4D97-AF65-F5344CB8AC3E}">
        <p14:creationId xmlns:p14="http://schemas.microsoft.com/office/powerpoint/2010/main" val="2378421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83" y="23316"/>
            <a:ext cx="8501063" cy="651868"/>
          </a:xfrm>
        </p:spPr>
        <p:txBody>
          <a:bodyPr>
            <a:normAutofit fontScale="90000"/>
          </a:bodyPr>
          <a:lstStyle/>
          <a:p>
            <a:r>
              <a:rPr lang="en-US" dirty="0" smtClean="0"/>
              <a:t>Collaboration &amp; Management</a:t>
            </a:r>
            <a:endParaRPr lang="en-US" sz="3100" dirty="0"/>
          </a:p>
        </p:txBody>
      </p:sp>
      <p:sp>
        <p:nvSpPr>
          <p:cNvPr id="3" name="Content Placeholder 2"/>
          <p:cNvSpPr>
            <a:spLocks noGrp="1"/>
          </p:cNvSpPr>
          <p:nvPr>
            <p:ph idx="1"/>
          </p:nvPr>
        </p:nvSpPr>
        <p:spPr>
          <a:xfrm>
            <a:off x="205383" y="890264"/>
            <a:ext cx="5083475" cy="5967736"/>
          </a:xfrm>
        </p:spPr>
        <p:txBody>
          <a:bodyPr>
            <a:normAutofit fontScale="40000" lnSpcReduction="20000"/>
          </a:bodyPr>
          <a:lstStyle/>
          <a:p>
            <a:r>
              <a:rPr lang="en-US" dirty="0" smtClean="0"/>
              <a:t>Workshops organized in Santa Fe, 4/2016</a:t>
            </a:r>
          </a:p>
          <a:p>
            <a:pPr lvl="1"/>
            <a:r>
              <a:rPr lang="en-US" dirty="0" smtClean="0"/>
              <a:t>Strong support from ITS/ALICE and other groups  </a:t>
            </a:r>
          </a:p>
          <a:p>
            <a:pPr lvl="2"/>
            <a:r>
              <a:rPr lang="en-US" dirty="0" smtClean="0"/>
              <a:t>LBNL, BNL </a:t>
            </a:r>
            <a:r>
              <a:rPr lang="en-US" dirty="0" smtClean="0"/>
              <a:t>STAR/HFT group</a:t>
            </a:r>
          </a:p>
          <a:p>
            <a:pPr lvl="2"/>
            <a:r>
              <a:rPr lang="en-US" dirty="0" smtClean="0"/>
              <a:t>MIT, </a:t>
            </a:r>
            <a:r>
              <a:rPr lang="en-US" dirty="0" err="1" smtClean="0"/>
              <a:t>Yonsei</a:t>
            </a:r>
            <a:r>
              <a:rPr lang="en-US" dirty="0" smtClean="0"/>
              <a:t> </a:t>
            </a:r>
            <a:r>
              <a:rPr lang="en-US" dirty="0" smtClean="0"/>
              <a:t>/ Korean </a:t>
            </a:r>
            <a:r>
              <a:rPr lang="en-US" dirty="0" smtClean="0"/>
              <a:t>Institutions</a:t>
            </a:r>
          </a:p>
          <a:p>
            <a:pPr lvl="1"/>
            <a:r>
              <a:rPr lang="en-US" dirty="0" smtClean="0"/>
              <a:t>Produced </a:t>
            </a:r>
            <a:r>
              <a:rPr lang="en-US" dirty="0" smtClean="0"/>
              <a:t>1</a:t>
            </a:r>
            <a:r>
              <a:rPr lang="en-US" baseline="30000" dirty="0" smtClean="0"/>
              <a:t>st</a:t>
            </a:r>
            <a:r>
              <a:rPr lang="en-US" dirty="0" smtClean="0"/>
              <a:t> draft of Cost and Schedule project </a:t>
            </a:r>
            <a:r>
              <a:rPr lang="en-US" dirty="0" smtClean="0"/>
              <a:t>file</a:t>
            </a:r>
          </a:p>
          <a:p>
            <a:pPr lvl="1"/>
            <a:r>
              <a:rPr lang="en-US" dirty="0" smtClean="0"/>
              <a:t>Established collaboration with ALICE ITS groups</a:t>
            </a:r>
            <a:r>
              <a:rPr lang="en-US" dirty="0" smtClean="0"/>
              <a:t>  </a:t>
            </a:r>
            <a:endParaRPr lang="en-US" dirty="0" smtClean="0"/>
          </a:p>
          <a:p>
            <a:r>
              <a:rPr lang="en-US" dirty="0" smtClean="0"/>
              <a:t>MAPS Detector Group Kickoff Meeting 8/19/2016 </a:t>
            </a:r>
          </a:p>
          <a:p>
            <a:pPr lvl="1"/>
            <a:r>
              <a:rPr lang="en-US" dirty="0" smtClean="0"/>
              <a:t>Institutions and </a:t>
            </a:r>
            <a:r>
              <a:rPr lang="en-US" dirty="0" smtClean="0"/>
              <a:t>their interest  </a:t>
            </a:r>
            <a:endParaRPr lang="en-US" dirty="0" smtClean="0"/>
          </a:p>
          <a:p>
            <a:pPr lvl="1"/>
            <a:r>
              <a:rPr lang="en-US" dirty="0" smtClean="0"/>
              <a:t> </a:t>
            </a:r>
            <a:r>
              <a:rPr lang="en-US" dirty="0" smtClean="0"/>
              <a:t>Resources </a:t>
            </a:r>
            <a:r>
              <a:rPr lang="en-US" dirty="0" smtClean="0"/>
              <a:t>and </a:t>
            </a:r>
            <a:r>
              <a:rPr lang="en-US" dirty="0" smtClean="0"/>
              <a:t>plan</a:t>
            </a:r>
            <a:endParaRPr lang="en-US" dirty="0" smtClean="0"/>
          </a:p>
          <a:p>
            <a:r>
              <a:rPr lang="en-US" dirty="0" smtClean="0"/>
              <a:t>US institutions</a:t>
            </a:r>
          </a:p>
          <a:p>
            <a:pPr lvl="1"/>
            <a:r>
              <a:rPr lang="en-US" dirty="0" smtClean="0"/>
              <a:t>MIT </a:t>
            </a:r>
            <a:r>
              <a:rPr lang="en-US" dirty="0" smtClean="0"/>
              <a:t>HI and ME groups</a:t>
            </a:r>
            <a:endParaRPr lang="en-US" dirty="0" smtClean="0"/>
          </a:p>
          <a:p>
            <a:pPr lvl="2"/>
            <a:r>
              <a:rPr lang="en-US" dirty="0" smtClean="0"/>
              <a:t>Stave assembly and test at CERN &amp; BNL, cooling, integration etc. </a:t>
            </a:r>
          </a:p>
          <a:p>
            <a:pPr lvl="1"/>
            <a:r>
              <a:rPr lang="en-US" dirty="0" smtClean="0"/>
              <a:t>LBNL </a:t>
            </a:r>
          </a:p>
          <a:p>
            <a:pPr lvl="2"/>
            <a:r>
              <a:rPr lang="en-US" dirty="0" smtClean="0"/>
              <a:t>mechanical carbon frame </a:t>
            </a:r>
            <a:r>
              <a:rPr lang="en-US" dirty="0" err="1" smtClean="0"/>
              <a:t>etc</a:t>
            </a:r>
            <a:r>
              <a:rPr lang="en-US" dirty="0" smtClean="0"/>
              <a:t> </a:t>
            </a:r>
          </a:p>
          <a:p>
            <a:pPr lvl="1"/>
            <a:r>
              <a:rPr lang="en-US" dirty="0" smtClean="0"/>
              <a:t>BNL </a:t>
            </a:r>
          </a:p>
          <a:p>
            <a:pPr lvl="2"/>
            <a:r>
              <a:rPr lang="en-US" dirty="0" smtClean="0"/>
              <a:t>Services, DAQ, safety, </a:t>
            </a:r>
            <a:r>
              <a:rPr lang="en-US" dirty="0"/>
              <a:t>t</a:t>
            </a:r>
            <a:r>
              <a:rPr lang="en-US" dirty="0" smtClean="0"/>
              <a:t>ech support </a:t>
            </a:r>
            <a:r>
              <a:rPr lang="en-US" dirty="0" err="1" smtClean="0"/>
              <a:t>etc</a:t>
            </a:r>
            <a:r>
              <a:rPr lang="en-US" dirty="0" smtClean="0"/>
              <a:t> </a:t>
            </a:r>
          </a:p>
          <a:p>
            <a:pPr lvl="1"/>
            <a:r>
              <a:rPr lang="en-US" dirty="0" smtClean="0"/>
              <a:t>UNM and NMSU</a:t>
            </a:r>
          </a:p>
          <a:p>
            <a:pPr lvl="2"/>
            <a:r>
              <a:rPr lang="en-US" dirty="0" smtClean="0"/>
              <a:t>Cabling, assembly, simulations and physics analysis   </a:t>
            </a:r>
          </a:p>
          <a:p>
            <a:pPr lvl="1"/>
            <a:r>
              <a:rPr lang="en-US" dirty="0" smtClean="0"/>
              <a:t>U Colorado </a:t>
            </a:r>
          </a:p>
          <a:p>
            <a:pPr lvl="2"/>
            <a:r>
              <a:rPr lang="en-US" dirty="0" smtClean="0"/>
              <a:t>DAQ and DCM-II integration, simulations and analysis  </a:t>
            </a:r>
            <a:endParaRPr lang="en-US" dirty="0"/>
          </a:p>
          <a:p>
            <a:pPr lvl="1"/>
            <a:r>
              <a:rPr lang="en-US" dirty="0" smtClean="0"/>
              <a:t>ISU</a:t>
            </a:r>
          </a:p>
          <a:p>
            <a:pPr lvl="2"/>
            <a:r>
              <a:rPr lang="en-US" dirty="0" smtClean="0"/>
              <a:t>Simulations and analysis, assembly and test  </a:t>
            </a:r>
            <a:endParaRPr lang="en-US" dirty="0" smtClean="0"/>
          </a:p>
          <a:p>
            <a:pPr lvl="1"/>
            <a:r>
              <a:rPr lang="en-US" dirty="0" smtClean="0"/>
              <a:t>GSU </a:t>
            </a:r>
            <a:endParaRPr lang="en-US" dirty="0" smtClean="0"/>
          </a:p>
          <a:p>
            <a:pPr lvl="2"/>
            <a:r>
              <a:rPr lang="en-US" dirty="0" smtClean="0"/>
              <a:t>Simulations, small controls 	 </a:t>
            </a:r>
            <a:endParaRPr lang="en-US" dirty="0"/>
          </a:p>
          <a:p>
            <a:pPr lvl="1"/>
            <a:r>
              <a:rPr lang="en-US" dirty="0" smtClean="0"/>
              <a:t>FSU</a:t>
            </a:r>
          </a:p>
          <a:p>
            <a:pPr lvl="2"/>
            <a:r>
              <a:rPr lang="en-US" dirty="0" smtClean="0"/>
              <a:t>Offline </a:t>
            </a:r>
          </a:p>
          <a:p>
            <a:pPr lvl="1"/>
            <a:r>
              <a:rPr lang="en-US" dirty="0" smtClean="0"/>
              <a:t> U California, Riverside/LA/Davis </a:t>
            </a:r>
            <a:r>
              <a:rPr lang="en-US" dirty="0" err="1" smtClean="0"/>
              <a:t>etc</a:t>
            </a:r>
            <a:endParaRPr lang="en-US" dirty="0" smtClean="0"/>
          </a:p>
          <a:p>
            <a:pPr lvl="2"/>
            <a:r>
              <a:rPr lang="en-US" dirty="0" smtClean="0"/>
              <a:t>Local mechanical and electronics shops, simulations, assembly and test  </a:t>
            </a:r>
          </a:p>
          <a:p>
            <a:r>
              <a:rPr lang="en-US" dirty="0" smtClean="0"/>
              <a:t>Other international collaborators</a:t>
            </a:r>
          </a:p>
          <a:p>
            <a:pPr lvl="1"/>
            <a:r>
              <a:rPr lang="en-US" dirty="0" smtClean="0"/>
              <a:t>RIKEN/RBRC – assembly, test and simulations </a:t>
            </a:r>
          </a:p>
          <a:p>
            <a:pPr lvl="1"/>
            <a:r>
              <a:rPr lang="en-US" dirty="0" smtClean="0"/>
              <a:t>CCNU/ALICE/ITS</a:t>
            </a:r>
          </a:p>
          <a:p>
            <a:pPr lvl="1"/>
            <a:r>
              <a:rPr lang="en-US" dirty="0" err="1" smtClean="0"/>
              <a:t>Yonsei</a:t>
            </a:r>
            <a:r>
              <a:rPr lang="en-US" dirty="0" smtClean="0"/>
              <a:t>/ALICE/ITS </a:t>
            </a:r>
            <a:endParaRPr lang="en-US" dirty="0" smtClean="0"/>
          </a:p>
          <a:p>
            <a:pPr marL="349018" lvl="1" indent="0">
              <a:buNone/>
            </a:pPr>
            <a:endParaRPr lang="en-US" dirty="0"/>
          </a:p>
        </p:txBody>
      </p:sp>
      <p:sp>
        <p:nvSpPr>
          <p:cNvPr id="4" name="TextBox 3"/>
          <p:cNvSpPr txBox="1"/>
          <p:nvPr/>
        </p:nvSpPr>
        <p:spPr>
          <a:xfrm>
            <a:off x="5376903" y="984477"/>
            <a:ext cx="3672140" cy="5386090"/>
          </a:xfrm>
          <a:prstGeom prst="rect">
            <a:avLst/>
          </a:prstGeom>
          <a:noFill/>
          <a:ln>
            <a:solidFill>
              <a:srgbClr val="FF0000"/>
            </a:solidFill>
          </a:ln>
        </p:spPr>
        <p:txBody>
          <a:bodyPr wrap="square" rtlCol="0">
            <a:spAutoFit/>
          </a:bodyPr>
          <a:lstStyle/>
          <a:p>
            <a:r>
              <a:rPr lang="en-US" dirty="0" smtClean="0">
                <a:solidFill>
                  <a:srgbClr val="0000FF"/>
                </a:solidFill>
              </a:rPr>
              <a:t>Working on MOU with ITS/ALICE</a:t>
            </a:r>
          </a:p>
          <a:p>
            <a:pPr marL="285750" indent="-285750">
              <a:buFont typeface="Arial"/>
              <a:buChar char="•"/>
            </a:pPr>
            <a:r>
              <a:rPr lang="en-US" dirty="0" smtClean="0"/>
              <a:t>Initial discussion with ITS Management</a:t>
            </a:r>
          </a:p>
          <a:p>
            <a:pPr marL="285750" indent="-285750">
              <a:buFont typeface="Arial"/>
              <a:buChar char="•"/>
            </a:pPr>
            <a:r>
              <a:rPr lang="en-US" dirty="0" smtClean="0"/>
              <a:t>Associate Membership on ITS/ALICE project</a:t>
            </a:r>
          </a:p>
          <a:p>
            <a:pPr marL="285750" indent="-285750">
              <a:buFont typeface="Arial"/>
              <a:buChar char="•"/>
            </a:pPr>
            <a:r>
              <a:rPr lang="en-US" dirty="0" smtClean="0"/>
              <a:t>Obtain 4 staves &amp; readout for R&amp;D ASAP</a:t>
            </a:r>
          </a:p>
          <a:p>
            <a:pPr marL="285750" indent="-285750">
              <a:buFont typeface="Arial"/>
              <a:buChar char="•"/>
            </a:pPr>
            <a:r>
              <a:rPr lang="en-US" dirty="0" smtClean="0"/>
              <a:t>Stave production extension, schedule and “mortgage” </a:t>
            </a:r>
          </a:p>
          <a:p>
            <a:pPr marL="285750" indent="-285750">
              <a:buFont typeface="Arial"/>
              <a:buChar char="•"/>
            </a:pPr>
            <a:r>
              <a:rPr lang="en-US" dirty="0" smtClean="0"/>
              <a:t>Obtain readout design files</a:t>
            </a:r>
          </a:p>
          <a:p>
            <a:pPr marL="285750" indent="-285750">
              <a:buFont typeface="Arial"/>
              <a:buChar char="•"/>
            </a:pPr>
            <a:r>
              <a:rPr lang="en-US" dirty="0" smtClean="0"/>
              <a:t>Mechanical design files</a:t>
            </a:r>
          </a:p>
          <a:p>
            <a:pPr marL="285750" indent="-285750">
              <a:buFont typeface="Arial"/>
              <a:buChar char="•"/>
            </a:pPr>
            <a:r>
              <a:rPr lang="en-US" dirty="0" err="1" smtClean="0"/>
              <a:t>sPHENIX</a:t>
            </a:r>
            <a:r>
              <a:rPr lang="en-US" dirty="0" smtClean="0"/>
              <a:t> manpower at CERN </a:t>
            </a:r>
          </a:p>
          <a:p>
            <a:r>
              <a:rPr lang="en-US" dirty="0" smtClean="0"/>
              <a:t> </a:t>
            </a:r>
          </a:p>
          <a:p>
            <a:pPr marL="285750" indent="-285750">
              <a:buFont typeface="Arial"/>
              <a:buChar char="•"/>
            </a:pPr>
            <a:r>
              <a:rPr lang="en-US" dirty="0" smtClean="0"/>
              <a:t>2 presentations planned </a:t>
            </a:r>
          </a:p>
          <a:p>
            <a:pPr lvl="1"/>
            <a:r>
              <a:rPr lang="en-US" sz="1400" dirty="0" smtClean="0"/>
              <a:t>- 9/1/2016: ALICE Management</a:t>
            </a:r>
          </a:p>
          <a:p>
            <a:pPr lvl="1"/>
            <a:r>
              <a:rPr lang="en-US" sz="1400" dirty="0" smtClean="0"/>
              <a:t>Board meeting</a:t>
            </a:r>
          </a:p>
          <a:p>
            <a:pPr lvl="1"/>
            <a:r>
              <a:rPr lang="en-US" sz="1400" dirty="0" smtClean="0"/>
              <a:t>- 11/11/2016: ALICE Collaboration </a:t>
            </a:r>
          </a:p>
          <a:p>
            <a:pPr lvl="1"/>
            <a:r>
              <a:rPr lang="en-US" sz="1400" dirty="0" smtClean="0"/>
              <a:t>Board meeting   </a:t>
            </a:r>
          </a:p>
          <a:p>
            <a:pPr lvl="1"/>
            <a:endParaRPr lang="en-US" dirty="0" smtClean="0"/>
          </a:p>
          <a:p>
            <a:r>
              <a:rPr lang="en-US" dirty="0" smtClean="0">
                <a:solidFill>
                  <a:srgbClr val="0000FF"/>
                </a:solidFill>
              </a:rPr>
              <a:t>Expect MOU agreement: 12/2016</a:t>
            </a:r>
            <a:endParaRPr lang="en-US" dirty="0">
              <a:solidFill>
                <a:srgbClr val="0000FF"/>
              </a:solidFill>
            </a:endParaRPr>
          </a:p>
        </p:txBody>
      </p:sp>
      <p:sp>
        <p:nvSpPr>
          <p:cNvPr id="5" name="Date Placeholder 4"/>
          <p:cNvSpPr>
            <a:spLocks noGrp="1"/>
          </p:cNvSpPr>
          <p:nvPr>
            <p:ph type="dt" sz="half" idx="10"/>
          </p:nvPr>
        </p:nvSpPr>
        <p:spPr/>
        <p:txBody>
          <a:bodyPr/>
          <a:lstStyle/>
          <a:p>
            <a:fld id="{CD7CBF4E-D015-C340-9CBC-A88816CE87B5}" type="datetime1">
              <a:rPr lang="en-US" smtClean="0"/>
              <a:t>8/22/16</a:t>
            </a:fld>
            <a:endParaRPr lang="en-US"/>
          </a:p>
        </p:txBody>
      </p:sp>
      <p:sp>
        <p:nvSpPr>
          <p:cNvPr id="6" name="Footer Placeholder 5"/>
          <p:cNvSpPr>
            <a:spLocks noGrp="1"/>
          </p:cNvSpPr>
          <p:nvPr>
            <p:ph type="ftr" sz="quarter" idx="11"/>
          </p:nvPr>
        </p:nvSpPr>
        <p:spPr/>
        <p:txBody>
          <a:bodyPr/>
          <a:lstStyle/>
          <a:p>
            <a:r>
              <a:rPr lang="en-US" smtClean="0"/>
              <a:t>sPHENIX Tracking Review</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7</a:t>
            </a:fld>
            <a:endParaRPr lang="en-US"/>
          </a:p>
        </p:txBody>
      </p:sp>
    </p:spTree>
    <p:extLst>
      <p:ext uri="{BB962C8B-B14F-4D97-AF65-F5344CB8AC3E}">
        <p14:creationId xmlns:p14="http://schemas.microsoft.com/office/powerpoint/2010/main" val="24455272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endParaRPr lang="en-US" sz="3800" b="1" dirty="0"/>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8</a:t>
            </a:fld>
            <a:endParaRPr lang="uk-UA"/>
          </a:p>
        </p:txBody>
      </p:sp>
    </p:spTree>
    <p:extLst>
      <p:ext uri="{BB962C8B-B14F-4D97-AF65-F5344CB8AC3E}">
        <p14:creationId xmlns:p14="http://schemas.microsoft.com/office/powerpoint/2010/main" val="30729344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088"/>
            <a:ext cx="8229600" cy="1143000"/>
          </a:xfrm>
        </p:spPr>
        <p:txBody>
          <a:bodyPr/>
          <a:lstStyle/>
          <a:p>
            <a:r>
              <a:rPr lang="en-US" dirty="0" smtClean="0"/>
              <a:t>D</a:t>
            </a:r>
            <a:r>
              <a:rPr lang="en-US" dirty="0" smtClean="0"/>
              <a:t>etails of C&amp;S </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9</a:t>
            </a:fld>
            <a:endParaRPr lang="uk-UA"/>
          </a:p>
        </p:txBody>
      </p:sp>
    </p:spTree>
    <p:extLst>
      <p:ext uri="{BB962C8B-B14F-4D97-AF65-F5344CB8AC3E}">
        <p14:creationId xmlns:p14="http://schemas.microsoft.com/office/powerpoint/2010/main" val="2252917915"/>
      </p:ext>
    </p:extLst>
  </p:cSld>
  <p:clrMapOvr>
    <a:masterClrMapping/>
  </p:clrMapOvr>
  <p:transition xmlns:p14="http://schemas.microsoft.com/office/powerpoint/2010/mai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7050</TotalTime>
  <Words>3444</Words>
  <Application>Microsoft Macintosh PowerPoint</Application>
  <PresentationFormat>On-screen Show (4:3)</PresentationFormat>
  <Paragraphs>832</Paragraphs>
  <Slides>63</Slides>
  <Notes>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MAPS Cost and Schedule Document </vt:lpstr>
      <vt:lpstr>Assumptions</vt:lpstr>
      <vt:lpstr>PowerPoint Presentation</vt:lpstr>
      <vt:lpstr>sPHENIX DOE Critical Decision Process</vt:lpstr>
      <vt:lpstr>MAPS Cost and Schedule Workshop 3/30-4/1, 2016, Santa Fe, NM</vt:lpstr>
      <vt:lpstr>Overview of the Project Schedule </vt:lpstr>
      <vt:lpstr>Collaboration &amp; Management</vt:lpstr>
      <vt:lpstr>Organization Chart</vt:lpstr>
      <vt:lpstr>Details of C&amp;S </vt:lpstr>
      <vt:lpstr>Cost Basis For Electronics</vt:lpstr>
      <vt:lpstr>PowerPoint Presentation</vt:lpstr>
      <vt:lpstr>ALICE Stave and Global Support Structure Cost Basis</vt:lpstr>
      <vt:lpstr>PowerPoint Presentation</vt:lpstr>
      <vt:lpstr>PowerPoint Presentation</vt:lpstr>
      <vt:lpstr>PowerPoint Presentation</vt:lpstr>
      <vt:lpstr>PowerPoint Presentation</vt:lpstr>
      <vt:lpstr>Electronics R&amp;D (I)</vt:lpstr>
      <vt:lpstr>Electronics R&amp;D (II)</vt:lpstr>
      <vt:lpstr>Mechanics R&amp;D (I) </vt:lpstr>
      <vt:lpstr>Mechanics R&amp;D (II)</vt:lpstr>
      <vt:lpstr>Production &amp; Assembly  </vt:lpstr>
      <vt:lpstr>Installation and Commissioning</vt:lpstr>
      <vt:lpstr>Open Issues</vt:lpstr>
      <vt:lpstr>Schedule Contingency and CDs</vt:lpstr>
      <vt:lpstr>Risk Registry </vt:lpstr>
      <vt:lpstr>Backup slides</vt:lpstr>
      <vt:lpstr>Projected Future sPHENIX Schedule  </vt:lpstr>
      <vt:lpstr>LANL/sPHENIX – ALICE Collaboration </vt:lpstr>
      <vt:lpstr>Critical R&amp;D through  LDRD</vt:lpstr>
      <vt:lpstr>Proposed Path Forward </vt:lpstr>
      <vt:lpstr>Tracker Review Charge - revised</vt:lpstr>
      <vt:lpstr>Inputs from ALICE ITS Project 4/1/2016</vt:lpstr>
      <vt:lpstr>PowerPoint Presentation</vt:lpstr>
      <vt:lpstr>PowerPoint Presentation</vt:lpstr>
      <vt:lpstr>PowerPoint Presentation</vt:lpstr>
      <vt:lpstr>PowerPoint Presentation</vt:lpstr>
      <vt:lpstr>PowerPoint Presentation</vt:lpstr>
      <vt:lpstr>PowerPoint Presentation</vt:lpstr>
      <vt:lpstr>Input from STAR/HFT from Leo 4/1/2016</vt:lpstr>
      <vt:lpstr>ITS Inner Layers vs PXL/STAR HFT</vt:lpstr>
      <vt:lpstr>STAR/HFT PXL Cost and schedule</vt:lpstr>
      <vt:lpstr>PXL Cost and schedule</vt:lpstr>
      <vt:lpstr>PXL RDO lessons learned </vt:lpstr>
      <vt:lpstr>PowerPoint Presentation</vt:lpstr>
      <vt:lpstr>sPHENIX MAPS Cost &amp; Schedule Workfest </vt:lpstr>
      <vt:lpstr>Assumptions</vt:lpstr>
      <vt:lpstr>Inner Tracker Properties</vt:lpstr>
      <vt:lpstr>Project File </vt:lpstr>
      <vt:lpstr>Sample Electronics Subtasks</vt:lpstr>
      <vt:lpstr>DOE Critical Decision Process </vt:lpstr>
      <vt:lpstr>Organization Chart</vt:lpstr>
      <vt:lpstr>Forming the Collaboration</vt:lpstr>
      <vt:lpstr>Resources I</vt:lpstr>
      <vt:lpstr>Resources II</vt:lpstr>
      <vt:lpstr>Resources III</vt:lpstr>
      <vt:lpstr>What Needs to Be Done?</vt:lpstr>
      <vt:lpstr>Summer Work and Beyond</vt:lpstr>
      <vt:lpstr>Project Input to sPHENIX Descoping/Cost Reduction Exercise</vt:lpstr>
      <vt:lpstr>PowerPoint Presentation</vt:lpstr>
      <vt:lpstr>Status of sPHENIX Project Preparation</vt:lpstr>
      <vt:lpstr>sPHENIX Schedule Summary</vt:lpstr>
      <vt:lpstr>Tracker Direct Materials and Labor FY16$</vt:lpstr>
      <vt:lpstr> DOE’s View on sPHENIX and other Long Term NP</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Cost and Schedule </dc:title>
  <dc:creator>Ming Liu (LANL)</dc:creator>
  <cp:lastModifiedBy>Ming Liu (LANL)</cp:lastModifiedBy>
  <cp:revision>231</cp:revision>
  <dcterms:created xsi:type="dcterms:W3CDTF">2016-08-17T20:11:11Z</dcterms:created>
  <dcterms:modified xsi:type="dcterms:W3CDTF">2016-08-22T19:20:49Z</dcterms:modified>
</cp:coreProperties>
</file>