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5" r:id="rId3"/>
    <p:sldId id="275" r:id="rId4"/>
    <p:sldId id="270" r:id="rId5"/>
    <p:sldId id="263" r:id="rId6"/>
    <p:sldId id="261" r:id="rId7"/>
    <p:sldId id="269" r:id="rId8"/>
    <p:sldId id="278" r:id="rId9"/>
    <p:sldId id="265" r:id="rId10"/>
    <p:sldId id="271" r:id="rId11"/>
    <p:sldId id="272" r:id="rId12"/>
    <p:sldId id="280" r:id="rId13"/>
    <p:sldId id="279" r:id="rId14"/>
    <p:sldId id="281" r:id="rId15"/>
    <p:sldId id="283" r:id="rId16"/>
    <p:sldId id="282" r:id="rId17"/>
    <p:sldId id="284" r:id="rId18"/>
    <p:sldId id="276" r:id="rId19"/>
    <p:sldId id="264" r:id="rId20"/>
    <p:sldId id="268" r:id="rId21"/>
    <p:sldId id="260" r:id="rId22"/>
    <p:sldId id="266" r:id="rId23"/>
    <p:sldId id="273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0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038D-CA98-7947-B258-08A1E686A426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E21F4-9F5A-954E-B540-28531FF31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AEB7-A9CA-2F4B-80D8-68003503A87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694B-0406-BF48-98A5-68BC5CED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05A7-DC9F-7D48-A867-F96C64793E6C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C235-A131-8D4A-910B-CFC3A5FCB67C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ED0-5EE3-7645-BBA5-B728E38A266C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3902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E75-29E7-C944-9030-E6E39ED51E5A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D782-75DE-874A-8275-6561D4C90116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E3F-D066-6D4C-BC7E-7AFE63CEA97A}" type="datetime1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6B4B-5521-EB4A-B58D-C686EA1DBDB5}" type="datetime1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0BB4-CAD7-874A-8F16-78426AA22917}" type="datetime1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A13-9C23-284E-8377-5CBF48521233}" type="datetime1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6E59-FF58-7F45-8516-BC3B1F30CAF4}" type="datetime1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8329-4740-E240-A0D0-AF56AF6D7381}" type="datetime1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26B7-51F0-BD42-AAA2-077079722463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E7F0-C637-46B1-AFA7-F079CCC8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MAPS-based Vertex Detector</a:t>
            </a:r>
            <a:br>
              <a:rPr lang="en-US" dirty="0" smtClean="0"/>
            </a:br>
            <a:r>
              <a:rPr lang="en-US" dirty="0" smtClean="0"/>
              <a:t>(MVTX)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WBS 1.13 (Full Detector) &amp; 1.3 (Telescope)</a:t>
            </a:r>
            <a:endParaRPr lang="en-US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Ming Liu</a:t>
            </a:r>
          </a:p>
          <a:p>
            <a:r>
              <a:rPr lang="en-US" dirty="0" smtClean="0"/>
              <a:t>1/23/2017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5847-CA1E-134F-BA4F-CBE629F0EE39}" type="datetime1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000198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7633" cy="469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staves &amp; </a:t>
            </a:r>
            <a:r>
              <a:rPr lang="en-US" dirty="0" smtClean="0">
                <a:solidFill>
                  <a:srgbClr val="FF0000"/>
                </a:solidFill>
              </a:rPr>
              <a:t>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to build 68 ITS </a:t>
            </a:r>
            <a:r>
              <a:rPr lang="en-US" dirty="0"/>
              <a:t>MAPS </a:t>
            </a:r>
            <a:r>
              <a:rPr lang="en-US" dirty="0" smtClean="0"/>
              <a:t>staves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RU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personnel </a:t>
            </a:r>
            <a:r>
              <a:rPr lang="en-US" dirty="0" smtClean="0"/>
              <a:t>help</a:t>
            </a:r>
            <a:r>
              <a:rPr lang="en-US" dirty="0" smtClean="0"/>
              <a:t> </a:t>
            </a:r>
            <a:r>
              <a:rPr lang="en-US" dirty="0" smtClean="0"/>
              <a:t>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RU+CRU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Final assembly and test in US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copy ALICE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37050" cy="5005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008000"/>
                </a:solidFill>
              </a:rPr>
              <a:t>(some)</a:t>
            </a:r>
            <a:r>
              <a:rPr lang="en-US" dirty="0" smtClean="0"/>
              <a:t> </a:t>
            </a:r>
            <a:r>
              <a:rPr lang="en-US" dirty="0" smtClean="0"/>
              <a:t>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Mechanical 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</a:t>
            </a:r>
            <a:r>
              <a:rPr lang="en-US" dirty="0" err="1" smtClean="0"/>
              <a:t>sPHENIX</a:t>
            </a:r>
            <a:r>
              <a:rPr lang="en-US" dirty="0" smtClean="0"/>
              <a:t> R&amp;D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04D4-2ABE-2741-9571-DF12E9C81697}" type="datetime1">
              <a:rPr lang="en-US" smtClean="0"/>
              <a:t>1/23/17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655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WBS 1.13: a new MIE </a:t>
            </a:r>
            <a:r>
              <a:rPr lang="en-US" b="1" dirty="0" smtClean="0">
                <a:solidFill>
                  <a:srgbClr val="0000FF"/>
                </a:solidFill>
              </a:rPr>
              <a:t>fund </a:t>
            </a:r>
            <a:r>
              <a:rPr lang="en-US" b="1" dirty="0" smtClean="0">
                <a:solidFill>
                  <a:srgbClr val="0000FF"/>
                </a:solidFill>
              </a:rPr>
              <a:t>the full MAPS Vertex Detector, ~$5M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WBS 1.3:  a </a:t>
            </a:r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baseline 10-stave telescope demonstrator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200400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MIT/LBNL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447800" y="1696537"/>
              <a:ext cx="6922255" cy="738664"/>
              <a:chOff x="1447800" y="1696537"/>
              <a:chExt cx="6922255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9400" y="1752600"/>
                <a:ext cx="536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47800" y="1752600"/>
                <a:ext cx="710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/>
                  <a:t>9</a:t>
                </a:r>
                <a:r>
                  <a:rPr lang="en-US" sz="1400" dirty="0" smtClean="0"/>
                  <a:t>/2016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556131"/>
            <a:ext cx="5845232" cy="80021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ALICE/ITS: 11/2016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</a:t>
            </a: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dirty="0" smtClean="0">
                <a:solidFill>
                  <a:srgbClr val="FF0000"/>
                </a:solidFill>
              </a:rPr>
              <a:t>roduce MAPS chips for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 as part of ALICE production!</a:t>
            </a:r>
          </a:p>
          <a:p>
            <a:r>
              <a:rPr lang="en-US" sz="1400" dirty="0" smtClean="0"/>
              <a:t>- Full </a:t>
            </a:r>
            <a:r>
              <a:rPr lang="en-US" sz="1400" dirty="0"/>
              <a:t>s</a:t>
            </a:r>
            <a:r>
              <a:rPr lang="en-US" sz="1400" dirty="0" smtClean="0"/>
              <a:t>taves, space frames and RUs production cost &amp; schedule 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sz="1400" b="1" dirty="0" smtClean="0">
                <a:sym typeface="Wingdings"/>
              </a:rPr>
              <a:t>MVTX MIE</a:t>
            </a:r>
            <a:endParaRPr lang="en-US" sz="1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94278" y="4493160"/>
            <a:ext cx="1376384" cy="484829"/>
            <a:chOff x="4982820" y="4355483"/>
            <a:chExt cx="1166534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5005376" y="4359397"/>
              <a:ext cx="10735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Detector Assembly </a:t>
              </a:r>
            </a:p>
            <a:p>
              <a:pPr algn="ctr"/>
              <a:r>
                <a:rPr lang="en-US" sz="1100" dirty="0" smtClean="0"/>
                <a:t>&amp; Test @LBNL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</a:t>
              </a:r>
              <a:r>
                <a:rPr lang="en-US" sz="1100" dirty="0" err="1" smtClean="0"/>
                <a:t>rod.&amp;Test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RUs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70EB-28A7-9B4B-AB63-D6145C03250D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765" y="223772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ALICE ITS/IB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Prod. 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695752" y="2130890"/>
            <a:ext cx="307441" cy="3463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44178" y="2332680"/>
            <a:ext cx="1798465" cy="157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1676400"/>
            <a:ext cx="97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486400"/>
            <a:ext cx="235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smtClean="0"/>
              <a:t>discussions:</a:t>
            </a:r>
            <a:endParaRPr lang="en-US" dirty="0" smtClean="0"/>
          </a:p>
          <a:p>
            <a:r>
              <a:rPr lang="en-US" dirty="0" smtClean="0"/>
              <a:t>Cesar, Gunther, Bob,</a:t>
            </a:r>
          </a:p>
          <a:p>
            <a:r>
              <a:rPr lang="en-US" dirty="0" err="1" smtClean="0"/>
              <a:t>Giacomo</a:t>
            </a:r>
            <a:r>
              <a:rPr lang="en-US" dirty="0" smtClean="0"/>
              <a:t>, </a:t>
            </a:r>
            <a:r>
              <a:rPr lang="en-US" dirty="0" err="1" smtClean="0"/>
              <a:t>Grazyna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542"/>
            <a:ext cx="9144000" cy="6420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4" y="59351"/>
            <a:ext cx="3352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4132" y="457200"/>
            <a:ext cx="294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Cesar da Silva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F74C-BEED-7B4F-B16C-E957ECCD9A4D}" type="datetime1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Cost and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828800"/>
            <a:ext cx="251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updated: Dave Lee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40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2669-DB44-EC47-8837-449556E8E393}" type="datetime1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1524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MIE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1242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Thanks for all the hard work put in by everyone!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draft of proposal narrative </a:t>
            </a:r>
            <a:r>
              <a:rPr lang="en-US" dirty="0" smtClean="0"/>
              <a:t>available, about 21 pages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sessions are more complete than others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eed input from each institution</a:t>
            </a:r>
          </a:p>
          <a:p>
            <a:pPr lvl="1"/>
            <a:r>
              <a:rPr lang="en-US" dirty="0" smtClean="0"/>
              <a:t>FTE</a:t>
            </a:r>
          </a:p>
          <a:p>
            <a:pPr lvl="1"/>
            <a:r>
              <a:rPr lang="en-US" dirty="0" smtClean="0"/>
              <a:t>Labor rates</a:t>
            </a:r>
          </a:p>
          <a:p>
            <a:pPr lvl="1"/>
            <a:r>
              <a:rPr lang="en-US" dirty="0" smtClean="0"/>
              <a:t>Resource schedule</a:t>
            </a:r>
          </a:p>
          <a:p>
            <a:pPr lvl="1"/>
            <a:r>
              <a:rPr lang="en-US" dirty="0" smtClean="0"/>
              <a:t>Focus area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Further editing /polishing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14" y="0"/>
            <a:ext cx="6019467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829-E286-E946-841E-600140952716}" type="datetime1">
              <a:rPr lang="en-US" smtClean="0"/>
              <a:t>1/23/17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90600"/>
            <a:ext cx="8864356" cy="1901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BA2-9786-564B-A44F-11005DCA1374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for next 2 days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01" y="0"/>
            <a:ext cx="61992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3" y="1676400"/>
            <a:ext cx="285810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Presentation and discussion for each session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Update them with the latest information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Proofreading and polishing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To be ready for submission to DOE, 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weeks before the Feb. budget meeting (2/15 for LANL)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Targeted submission date: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Feb 1, 2017 (Wed.)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F597-8395-694C-8E61-809D10D5CC40}" type="datetime1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1481" y="785213"/>
            <a:ext cx="287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Ming, Mike, Gunther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0834" y="1197599"/>
            <a:ext cx="17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Cesar, </a:t>
            </a:r>
            <a:r>
              <a:rPr lang="en-US" dirty="0" err="1" smtClean="0"/>
              <a:t>Xin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689" y="1566931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Jin, Darren, </a:t>
            </a:r>
            <a:r>
              <a:rPr lang="en-US" dirty="0" err="1" smtClean="0"/>
              <a:t>Haiwang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9746" y="2309018"/>
            <a:ext cx="26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Tony, </a:t>
            </a:r>
            <a:r>
              <a:rPr lang="en-US" dirty="0" err="1" smtClean="0"/>
              <a:t>Haiwang</a:t>
            </a:r>
            <a:r>
              <a:rPr lang="en-US" dirty="0" smtClean="0"/>
              <a:t>, Jin et 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9746" y="2741124"/>
            <a:ext cx="27662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.1 Cesar, Mike, Ming, </a:t>
            </a:r>
          </a:p>
          <a:p>
            <a:r>
              <a:rPr lang="en-US" dirty="0"/>
              <a:t>6</a:t>
            </a:r>
            <a:r>
              <a:rPr lang="en-US" dirty="0" smtClean="0"/>
              <a:t>.2 </a:t>
            </a:r>
            <a:r>
              <a:rPr lang="en-US" dirty="0" err="1" smtClean="0"/>
              <a:t>Grazyna</a:t>
            </a:r>
            <a:r>
              <a:rPr lang="en-US" dirty="0" smtClean="0"/>
              <a:t>/Leo, Ming et al</a:t>
            </a:r>
          </a:p>
          <a:p>
            <a:r>
              <a:rPr lang="en-US" dirty="0"/>
              <a:t>6</a:t>
            </a:r>
            <a:r>
              <a:rPr lang="en-US" dirty="0" smtClean="0"/>
              <a:t>.3 Walt, </a:t>
            </a:r>
            <a:r>
              <a:rPr lang="en-US" dirty="0" err="1" smtClean="0"/>
              <a:t>Grazyna</a:t>
            </a:r>
            <a:r>
              <a:rPr lang="en-US" dirty="0" smtClean="0"/>
              <a:t>/Eric et al</a:t>
            </a:r>
          </a:p>
          <a:p>
            <a:r>
              <a:rPr lang="en-US" dirty="0"/>
              <a:t>6</a:t>
            </a:r>
            <a:r>
              <a:rPr lang="en-US" dirty="0" smtClean="0"/>
              <a:t>.4 Bob, Gunther, Walt </a:t>
            </a:r>
          </a:p>
          <a:p>
            <a:r>
              <a:rPr lang="en-US" dirty="0"/>
              <a:t>6</a:t>
            </a:r>
            <a:r>
              <a:rPr lang="en-US" dirty="0" smtClean="0"/>
              <a:t>.5 </a:t>
            </a:r>
            <a:r>
              <a:rPr lang="en-US" dirty="0" err="1" smtClean="0"/>
              <a:t>Grazyna</a:t>
            </a:r>
            <a:r>
              <a:rPr lang="en-US" dirty="0" smtClean="0"/>
              <a:t>/Leo et al</a:t>
            </a:r>
          </a:p>
          <a:p>
            <a:r>
              <a:rPr lang="en-US" dirty="0"/>
              <a:t>6</a:t>
            </a:r>
            <a:r>
              <a:rPr lang="en-US" dirty="0" smtClean="0"/>
              <a:t>.6 Gunther </a:t>
            </a:r>
            <a:r>
              <a:rPr lang="en-US" dirty="0" err="1" smtClean="0"/>
              <a:t>etal</a:t>
            </a:r>
            <a:r>
              <a:rPr lang="en-US" dirty="0" smtClean="0"/>
              <a:t> </a:t>
            </a:r>
          </a:p>
          <a:p>
            <a:r>
              <a:rPr lang="en-US" dirty="0"/>
              <a:t>6</a:t>
            </a:r>
            <a:r>
              <a:rPr lang="en-US" dirty="0" smtClean="0"/>
              <a:t>.7 </a:t>
            </a:r>
            <a:r>
              <a:rPr lang="en-US" dirty="0" err="1" smtClean="0"/>
              <a:t>Grazyna</a:t>
            </a:r>
            <a:r>
              <a:rPr lang="en-US" dirty="0" smtClean="0"/>
              <a:t>/Leo</a:t>
            </a:r>
          </a:p>
          <a:p>
            <a:r>
              <a:rPr lang="en-US" dirty="0"/>
              <a:t>6</a:t>
            </a:r>
            <a:r>
              <a:rPr lang="en-US" dirty="0" smtClean="0"/>
              <a:t>.8 </a:t>
            </a:r>
            <a:r>
              <a:rPr lang="en-US" dirty="0" err="1" smtClean="0"/>
              <a:t>Xiaochun</a:t>
            </a:r>
            <a:r>
              <a:rPr lang="en-US" dirty="0" smtClean="0"/>
              <a:t>, Chris et al</a:t>
            </a:r>
          </a:p>
          <a:p>
            <a:r>
              <a:rPr lang="en-US" dirty="0"/>
              <a:t>6</a:t>
            </a:r>
            <a:r>
              <a:rPr lang="en-US" dirty="0" smtClean="0"/>
              <a:t>.9 Tony, Jin, Chris et al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9364" y="5617686"/>
            <a:ext cx="228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Cesar, Gunther et 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9746" y="5987018"/>
            <a:ext cx="193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. Dave, Ming et al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D1D5-5FCD-4443-9159-705E6FA9631D}" type="datetime1">
              <a:rPr lang="en-US" smtClean="0"/>
              <a:t>1/23/17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901F-B475-B74A-AC32-AE3E17C0B1DC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7257"/>
            <a:ext cx="298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Editing/Proofreading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Dennis, Darren, Hubert et al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9746" y="1969139"/>
            <a:ext cx="170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Giacomo</a:t>
            </a:r>
            <a:r>
              <a:rPr lang="en-US" dirty="0" smtClean="0"/>
              <a:t> et al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" y="27819"/>
            <a:ext cx="4815574" cy="548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10200"/>
            <a:ext cx="4800600" cy="10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4B7C-60E0-254F-8A03-223EEBDC7EAA}" type="datetime1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Vertex Detector 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Inner Silicon tracking driven by heavy flavor jet performance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Track acceptance: -1.1&lt;</a:t>
            </a:r>
            <a:r>
              <a:rPr lang="en-US" dirty="0" err="1"/>
              <a:t>η</a:t>
            </a:r>
            <a:r>
              <a:rPr lang="en-US" dirty="0"/>
              <a:t>&lt;+1.1 and 0&lt;</a:t>
            </a:r>
            <a:r>
              <a:rPr lang="en-US" dirty="0" err="1"/>
              <a:t>φ</a:t>
            </a:r>
            <a:r>
              <a:rPr lang="en-US" dirty="0"/>
              <a:t>&lt;2π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vertex acceptance: -10 cm &lt; </a:t>
            </a:r>
            <a:r>
              <a:rPr lang="en-US" dirty="0" err="1"/>
              <a:t>z</a:t>
            </a:r>
            <a:r>
              <a:rPr lang="en-US" baseline="-5999" dirty="0" err="1"/>
              <a:t>vtx</a:t>
            </a:r>
            <a:r>
              <a:rPr lang="en-US" dirty="0"/>
              <a:t> &lt; +10 cm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Meet or Exceed a 30% b-jet efficiency at 30% b-jet purity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defined by the CMS of b-jet figure-of-merit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track efficiency: &gt;95% of all charged particles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Minimum DCA</a:t>
            </a:r>
            <a:r>
              <a:rPr lang="en-US" baseline="-5999" dirty="0"/>
              <a:t>XY</a:t>
            </a:r>
            <a:r>
              <a:rPr lang="en-US" dirty="0"/>
              <a:t> resolution: &lt; 70 microns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Resolve multiple collisions vertexes at large collider luminosities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track momentum resolution: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Upsilon mass: </a:t>
            </a:r>
            <a:r>
              <a:rPr lang="en-US" dirty="0" err="1"/>
              <a:t>dp</a:t>
            </a:r>
            <a:r>
              <a:rPr lang="en-US" dirty="0"/>
              <a:t>/p &lt;1.2% for 4 &lt;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698500" lvl="1" indent="-254000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Jet Fragmentation: </a:t>
            </a:r>
            <a:r>
              <a:rPr lang="en-US" dirty="0" err="1"/>
              <a:t>dp</a:t>
            </a:r>
            <a:r>
              <a:rPr lang="en-US" dirty="0"/>
              <a:t>/p &lt; (0.2% x p) for </a:t>
            </a:r>
            <a:r>
              <a:rPr lang="en-US" dirty="0" err="1"/>
              <a:t>p</a:t>
            </a:r>
            <a:r>
              <a:rPr lang="en-US" baseline="-5999" dirty="0" err="1"/>
              <a:t>T</a:t>
            </a:r>
            <a:r>
              <a:rPr lang="en-US" baseline="-5999" dirty="0"/>
              <a:t> </a:t>
            </a:r>
            <a:r>
              <a:rPr lang="en-US" dirty="0"/>
              <a:t>&lt; 40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54000" indent="-254000">
              <a:lnSpc>
                <a:spcPct val="13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Maintain small rate of tracking ambiguities: </a:t>
            </a:r>
            <a:r>
              <a:rPr lang="en-US" i="1" dirty="0"/>
              <a:t>fake tracks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0D13-9D0D-6146-83B6-95C941FF78E8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  <a:p>
            <a:pPr lvl="1"/>
            <a:r>
              <a:rPr lang="en-US" dirty="0" smtClean="0"/>
              <a:t>MAPS-based Vertex Detector (MVTX)</a:t>
            </a:r>
          </a:p>
          <a:p>
            <a:pPr lvl="1"/>
            <a:r>
              <a:rPr lang="en-US" dirty="0" smtClean="0"/>
              <a:t>WBS and Baseline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 scope and schedule </a:t>
            </a:r>
          </a:p>
          <a:p>
            <a:endParaRPr lang="en-US" dirty="0" smtClean="0"/>
          </a:p>
          <a:p>
            <a:r>
              <a:rPr lang="en-US" dirty="0" smtClean="0"/>
              <a:t>Tasks and collaboration </a:t>
            </a:r>
          </a:p>
          <a:p>
            <a:endParaRPr lang="en-US" dirty="0" smtClean="0"/>
          </a:p>
          <a:p>
            <a:r>
              <a:rPr lang="en-US" dirty="0" smtClean="0"/>
              <a:t>MIE status and plan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E75-29E7-C944-9030-E6E39ED51E5A}" type="datetime1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E7F0-C637-46B1-AFA7-F079CCC81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8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3" y="20638"/>
            <a:ext cx="8739909" cy="896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Science: Physics of the 3</a:t>
            </a:r>
            <a:r>
              <a:rPr lang="en-US" baseline="30000" dirty="0" smtClean="0"/>
              <a:t>rd</a:t>
            </a:r>
            <a:r>
              <a:rPr lang="en-US" dirty="0" smtClean="0"/>
              <a:t> Pillar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1" y="1203064"/>
            <a:ext cx="4643407" cy="225811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flagship heavy ion physics experiment in US</a:t>
            </a:r>
          </a:p>
          <a:p>
            <a:pPr lvl="1"/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B-jets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MVTX will complete b-jet physics 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114636" y="1881909"/>
            <a:ext cx="3988583" cy="2098509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345167" y="936371"/>
            <a:ext cx="3798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9BB3-9E70-A546-977E-728E9CB0FD98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150108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B-Jets Physics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133" y="1502370"/>
            <a:ext cx="13260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590800"/>
            <a:ext cx="1897533" cy="236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6A0E-73B1-4448-83B5-FC8238AA1DDB}" type="datetime1">
              <a:rPr lang="en-US" smtClean="0"/>
              <a:t>1/23/17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1204" y="-277996"/>
            <a:ext cx="8960019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MAPS-</a:t>
            </a:r>
            <a:r>
              <a:rPr lang="en-US" sz="3200" b="0" dirty="0" err="1" smtClean="0">
                <a:solidFill>
                  <a:schemeClr val="tx1"/>
                </a:solidFill>
              </a:rPr>
              <a:t>sPHENIX</a:t>
            </a:r>
            <a:r>
              <a:rPr sz="3200" b="0" dirty="0" smtClean="0">
                <a:solidFill>
                  <a:schemeClr val="tx1"/>
                </a:solidFill>
              </a:rPr>
              <a:t> Electronics</a:t>
            </a:r>
            <a:r>
              <a:rPr lang="en-US" sz="3200" b="0" dirty="0" smtClean="0">
                <a:solidFill>
                  <a:schemeClr val="tx1"/>
                </a:solidFill>
              </a:rPr>
              <a:t> Integration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2210" y="1643712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1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18" y="239170"/>
            <a:ext cx="8229600" cy="1143000"/>
          </a:xfrm>
        </p:spPr>
        <p:txBody>
          <a:bodyPr/>
          <a:lstStyle/>
          <a:p>
            <a:r>
              <a:rPr lang="en-US" dirty="0" smtClean="0"/>
              <a:t>Cost Base for Major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225" y="1498033"/>
            <a:ext cx="524644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MAPS and Staves</a:t>
            </a:r>
          </a:p>
          <a:p>
            <a:pPr lvl="1"/>
            <a:r>
              <a:rPr lang="en-US" dirty="0" smtClean="0"/>
              <a:t>ALICE ITS production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ALICE ITS RU and CRU production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Electronics Interface to </a:t>
            </a:r>
            <a:r>
              <a:rPr lang="en-US" dirty="0" err="1" smtClean="0"/>
              <a:t>sPHENIX</a:t>
            </a:r>
            <a:r>
              <a:rPr lang="en-US" dirty="0" smtClean="0"/>
              <a:t>/DAQ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low control, DCM-II etc.</a:t>
            </a:r>
          </a:p>
          <a:p>
            <a:pPr lvl="1"/>
            <a:r>
              <a:rPr lang="en-US" dirty="0" smtClean="0"/>
              <a:t>FVTX/PHENIX experience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structures and cooling</a:t>
            </a:r>
          </a:p>
          <a:p>
            <a:pPr lvl="1"/>
            <a:r>
              <a:rPr lang="en-US" dirty="0" smtClean="0"/>
              <a:t>ALICE ITS inner tracker design</a:t>
            </a:r>
          </a:p>
          <a:p>
            <a:pPr lvl="1"/>
            <a:r>
              <a:rPr lang="en-US" dirty="0" smtClean="0"/>
              <a:t>FVTX/PHENIX and HFT/STAR experience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80782" y="1669813"/>
            <a:ext cx="2847050" cy="1565768"/>
            <a:chOff x="6160115" y="1346200"/>
            <a:chExt cx="2847050" cy="156576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60115" y="1346200"/>
              <a:ext cx="2847050" cy="15657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68505" y="2263905"/>
              <a:ext cx="5008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x</a:t>
              </a:r>
              <a:r>
                <a:rPr lang="en-US" sz="1200" dirty="0" smtClean="0">
                  <a:solidFill>
                    <a:srgbClr val="FF0000"/>
                  </a:solidFill>
                </a:rPr>
                <a:t>48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7124" y="3761015"/>
            <a:ext cx="2583454" cy="1694675"/>
            <a:chOff x="4343400" y="990600"/>
            <a:chExt cx="3818732" cy="2590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990600"/>
              <a:ext cx="3818732" cy="259080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791200" y="3436299"/>
              <a:ext cx="1143000" cy="1451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4800" y="3360099"/>
              <a:ext cx="228600" cy="22130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13513"/>
            <a:ext cx="152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09/2016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49D-045A-DD40-B6FF-D855D0AEE04A}" type="datetime1">
              <a:rPr lang="en-US" smtClean="0"/>
              <a:t>1/23/17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CD-1 Practice Speaker Instructions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CD-1 Review Speaker Instructions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Include the following slides: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15 slides:</a:t>
            </a:r>
            <a:endParaRPr lang="en-US" sz="2000" dirty="0"/>
          </a:p>
          <a:p>
            <a:pPr lvl="0"/>
            <a:r>
              <a:rPr lang="en-US" sz="2000" b="1" dirty="0"/>
              <a:t>1-2 slides describing the system. </a:t>
            </a:r>
            <a:r>
              <a:rPr lang="en-US" sz="2000" dirty="0"/>
              <a:t>Include a figure of the system, performance specs, design specs, physics contribution if appropriate to the subsystem.</a:t>
            </a:r>
          </a:p>
          <a:p>
            <a:pPr lvl="0"/>
            <a:r>
              <a:rPr lang="en-US" sz="2000" b="1" dirty="0"/>
              <a:t>1 slide with a brief technical overview. </a:t>
            </a:r>
            <a:r>
              <a:rPr lang="en-US" sz="2000" dirty="0"/>
              <a:t>List the design drivers.</a:t>
            </a:r>
          </a:p>
          <a:p>
            <a:pPr lvl="0"/>
            <a:r>
              <a:rPr lang="en-US" sz="2000" b="1" dirty="0"/>
              <a:t>1 slide defining the scope of the subsystem. </a:t>
            </a:r>
            <a:r>
              <a:rPr lang="en-US" sz="2000" dirty="0"/>
              <a:t>Channel  counts, segmentation, coverage, etc.</a:t>
            </a:r>
          </a:p>
          <a:p>
            <a:pPr lvl="0"/>
            <a:r>
              <a:rPr lang="en-US" sz="2000" b="1" dirty="0"/>
              <a:t>1 Interface slide </a:t>
            </a:r>
            <a:r>
              <a:rPr lang="en-US" sz="2000" dirty="0"/>
              <a:t>listing the mechanical and electronics boundaries of the system. Text list of what is “inside the L2 scope ” and what is “outside the L2 scope” with an indication of what WBS contains the “outside the L2” and what is existing from PHENIX.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the</a:t>
            </a:r>
            <a:r>
              <a:rPr lang="en-US" sz="2000" b="1" dirty="0"/>
              <a:t> WBS structure </a:t>
            </a:r>
            <a:r>
              <a:rPr lang="en-US" sz="2000" dirty="0"/>
              <a:t>and th</a:t>
            </a:r>
            <a:r>
              <a:rPr lang="en-US" sz="2000" b="1" dirty="0"/>
              <a:t>e Control Accounts.</a:t>
            </a:r>
            <a:endParaRPr lang="en-US" sz="2000" dirty="0"/>
          </a:p>
          <a:p>
            <a:pPr lvl="0"/>
            <a:r>
              <a:rPr lang="en-US" sz="2000" b="1" dirty="0"/>
              <a:t>1 slide listing the L2 and CAMs by name and Institutions </a:t>
            </a:r>
            <a:r>
              <a:rPr lang="en-US" sz="2000" dirty="0"/>
              <a:t>with a brief description of their experience</a:t>
            </a:r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</a:t>
            </a:r>
            <a:r>
              <a:rPr lang="en-US" sz="2000" b="1" dirty="0"/>
              <a:t>schedule drivers, </a:t>
            </a:r>
            <a:r>
              <a:rPr lang="en-US" sz="2000" dirty="0"/>
              <a:t>a schedule Gantt chart and a list of milestones that include design reviews, prototype v_x complete,  PRR,  production starts, production ends, installation. </a:t>
            </a:r>
          </a:p>
          <a:p>
            <a:pPr lvl="0"/>
            <a:r>
              <a:rPr lang="en-US" sz="2000" b="1" dirty="0"/>
              <a:t>1 slide for the budget with OPC, EQUMIE profile (capital equipment) in AY$. </a:t>
            </a:r>
            <a:r>
              <a:rPr lang="en-US" sz="2000" dirty="0"/>
              <a:t>Include a list of 5-10 major cost items on this slide, the cost drivers.</a:t>
            </a:r>
          </a:p>
          <a:p>
            <a:pPr lvl="0"/>
            <a:r>
              <a:rPr lang="en-US" sz="2000" b="1" dirty="0"/>
              <a:t>1 slide with the labor profile broken down by job category. </a:t>
            </a:r>
            <a:r>
              <a:rPr lang="en-US" sz="2000" dirty="0"/>
              <a:t>Identify the labor you have, and the labor that you still need to identify.</a:t>
            </a:r>
          </a:p>
          <a:p>
            <a:pPr lvl="0"/>
            <a:r>
              <a:rPr lang="en-US" sz="2000" b="1" dirty="0"/>
              <a:t>1 slide for the status of the design </a:t>
            </a:r>
            <a:r>
              <a:rPr lang="en-US" sz="2000" dirty="0"/>
              <a:t>(off project)</a:t>
            </a:r>
            <a:r>
              <a:rPr lang="en-US" sz="2000" b="1" dirty="0"/>
              <a:t>, generic R&amp;D </a:t>
            </a:r>
            <a:r>
              <a:rPr lang="en-US" sz="2000" dirty="0"/>
              <a:t>(off project)</a:t>
            </a:r>
            <a:r>
              <a:rPr lang="en-US" sz="2000" b="1" dirty="0"/>
              <a:t> </a:t>
            </a:r>
            <a:r>
              <a:rPr lang="en-US" sz="2000" dirty="0"/>
              <a:t>if any and</a:t>
            </a:r>
            <a:r>
              <a:rPr lang="en-US" sz="2000" b="1" dirty="0"/>
              <a:t> OPC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</a:t>
            </a:r>
            <a:r>
              <a:rPr lang="en-US" sz="2000" b="1" dirty="0"/>
              <a:t> WBS dictionary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showing BOE</a:t>
            </a:r>
          </a:p>
          <a:p>
            <a:pPr lvl="0"/>
            <a:r>
              <a:rPr lang="en-US" sz="2000" b="1" dirty="0"/>
              <a:t>1 slide</a:t>
            </a:r>
            <a:r>
              <a:rPr lang="en-US" sz="2000" dirty="0"/>
              <a:t> showing</a:t>
            </a:r>
            <a:r>
              <a:rPr lang="en-US" sz="2000" b="1" dirty="0"/>
              <a:t> Risk analysis</a:t>
            </a:r>
            <a:endParaRPr lang="en-US" sz="2000" dirty="0"/>
          </a:p>
          <a:p>
            <a:pPr lvl="0"/>
            <a:r>
              <a:rPr lang="en-US" sz="2000" b="1" dirty="0"/>
              <a:t>1 slide </a:t>
            </a:r>
            <a:r>
              <a:rPr lang="en-US" sz="2000" dirty="0"/>
              <a:t>listing </a:t>
            </a:r>
            <a:r>
              <a:rPr lang="en-US" sz="2000" b="1" dirty="0"/>
              <a:t>Issues and Concerns  </a:t>
            </a:r>
            <a:endParaRPr lang="en-US" sz="2000" dirty="0"/>
          </a:p>
          <a:p>
            <a:pPr lvl="0"/>
            <a:r>
              <a:rPr lang="en-US" sz="2000" b="1" dirty="0"/>
              <a:t>No summary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6570-C257-5947-A8DF-A9A8EF18ED46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B37-4B69-4AD1-84D5-28D0E2E2D4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5530"/>
            <a:ext cx="4169375" cy="4864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29BD-7320-1246-A5B2-DBF793828A52}" type="datetime1">
              <a:rPr lang="en-US" smtClean="0"/>
              <a:t>1/23/17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4435830" y="1155530"/>
            <a:ext cx="4234740" cy="4301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727" y="1997364"/>
            <a:ext cx="2159000" cy="18472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727" y="5128490"/>
            <a:ext cx="3302000" cy="1847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WBS of the Baseline </a:t>
            </a:r>
            <a:r>
              <a:rPr lang="en-US" dirty="0" err="1" smtClean="0"/>
              <a:t>sPHENIX</a:t>
            </a:r>
            <a:r>
              <a:rPr lang="en-US" dirty="0" smtClean="0"/>
              <a:t> MIE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638800"/>
            <a:ext cx="570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new </a:t>
            </a:r>
            <a:r>
              <a:rPr lang="en-US" sz="2000" b="1" dirty="0" smtClean="0">
                <a:solidFill>
                  <a:srgbClr val="FF0000"/>
                </a:solidFill>
              </a:rPr>
              <a:t>DOE MIE </a:t>
            </a:r>
            <a:r>
              <a:rPr lang="en-US" sz="2000" b="1" dirty="0" smtClean="0">
                <a:solidFill>
                  <a:srgbClr val="FF0000"/>
                </a:solidFill>
              </a:rPr>
              <a:t>to build the full </a:t>
            </a:r>
            <a:r>
              <a:rPr lang="en-US" sz="2000" b="1" dirty="0" smtClean="0">
                <a:solidFill>
                  <a:srgbClr val="FF0000"/>
                </a:solidFill>
              </a:rPr>
              <a:t>MAPS-based vertex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Detector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defined </a:t>
            </a:r>
            <a:r>
              <a:rPr lang="en-US" sz="2000" b="1" dirty="0" smtClean="0">
                <a:solidFill>
                  <a:srgbClr val="FF0000"/>
                </a:solidFill>
              </a:rPr>
              <a:t>in the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sPHENIX</a:t>
            </a:r>
            <a:r>
              <a:rPr lang="en-US" sz="2000" b="1" u="sng" dirty="0" smtClean="0">
                <a:solidFill>
                  <a:srgbClr val="FF0000"/>
                </a:solidFill>
              </a:rPr>
              <a:t> Reference Design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Monolithic-Active-Pixel-</a:t>
            </a:r>
            <a:r>
              <a:rPr lang="en-US" sz="3600" dirty="0" smtClean="0"/>
              <a:t>Sensors (MAPS)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State of the Art Tracker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066800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Fast readout</a:t>
            </a:r>
            <a:r>
              <a:rPr lang="en-US" dirty="0" smtClean="0"/>
              <a:t>, </a:t>
            </a:r>
            <a:r>
              <a:rPr lang="en-US" dirty="0" smtClean="0"/>
              <a:t>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FFEE-C95E-504E-993A-BA3AC26578CC}" type="datetime1">
              <a:rPr lang="en-US" smtClean="0"/>
              <a:t>1/23/17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4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7600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9-chip MAPS stave, ITS/IB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3733800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ALPIDE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MAPS-based Vertex Detector (MVTX)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5E42-E7C2-5D4C-BC8D-6406D7516116}" type="datetime1">
              <a:rPr lang="en-US" smtClean="0"/>
              <a:t>1/23/17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914400"/>
            <a:ext cx="3152755" cy="322785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752600" y="1676400"/>
            <a:ext cx="2438400" cy="762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1" y="2514600"/>
            <a:ext cx="2590799" cy="6858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5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" y="4267200"/>
            <a:ext cx="85344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“Adopt” </a:t>
            </a:r>
            <a:r>
              <a:rPr lang="en-US" sz="1600" dirty="0" smtClean="0"/>
              <a:t>ALICE ITS Upgrade Inner Barrel </a:t>
            </a:r>
            <a:r>
              <a:rPr lang="en-US" sz="1600" dirty="0"/>
              <a:t>3-layer </a:t>
            </a:r>
            <a:r>
              <a:rPr lang="en-US" sz="1600" dirty="0" smtClean="0"/>
              <a:t>MAPS detector</a:t>
            </a:r>
            <a:endParaRPr lang="en-US" sz="1600" dirty="0"/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Mini. risk, </a:t>
            </a:r>
            <a:r>
              <a:rPr lang="en-US" sz="1600" dirty="0" smtClean="0">
                <a:solidFill>
                  <a:srgbClr val="FF0000"/>
                </a:solidFill>
              </a:rPr>
              <a:t>Max</a:t>
            </a:r>
            <a:r>
              <a:rPr lang="en-US" sz="1600" dirty="0">
                <a:solidFill>
                  <a:srgbClr val="FF0000"/>
                </a:solidFill>
              </a:rPr>
              <a:t>. 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Precision </a:t>
            </a:r>
            <a:r>
              <a:rPr lang="en-US" sz="1600" dirty="0" err="1" smtClean="0"/>
              <a:t>vertexing</a:t>
            </a:r>
            <a:r>
              <a:rPr lang="en-US" sz="1600" dirty="0" smtClean="0"/>
              <a:t> for b-jet/B-hadron tagging with high efficiency and high purity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Study b-jet modification in QGP at low-medium </a:t>
            </a:r>
            <a:r>
              <a:rPr lang="en-US" sz="1600" dirty="0" err="1" smtClean="0"/>
              <a:t>pT</a:t>
            </a:r>
            <a:r>
              <a:rPr lang="en-US" sz="1600" dirty="0" smtClean="0"/>
              <a:t> to best determine QGP properties, collisional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radiative</a:t>
            </a:r>
            <a:r>
              <a:rPr lang="en-US" sz="1600" dirty="0" smtClean="0"/>
              <a:t> energy </a:t>
            </a:r>
            <a:r>
              <a:rPr lang="en-US" sz="1600" dirty="0" smtClean="0"/>
              <a:t>loss, </a:t>
            </a:r>
            <a:r>
              <a:rPr lang="en-US" sz="1600" dirty="0"/>
              <a:t>h</a:t>
            </a:r>
            <a:r>
              <a:rPr lang="en-US" sz="1600" dirty="0" smtClean="0"/>
              <a:t>eavy quark flow etc.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A </a:t>
            </a:r>
            <a:r>
              <a:rPr lang="en-US" sz="1600" dirty="0" smtClean="0"/>
              <a:t>separate DOE MIE for the full </a:t>
            </a:r>
            <a:r>
              <a:rPr lang="en-US" sz="1600" dirty="0" smtClean="0"/>
              <a:t>detector, </a:t>
            </a:r>
            <a:r>
              <a:rPr lang="en-US" sz="1600" dirty="0" smtClean="0"/>
              <a:t>WBS </a:t>
            </a:r>
            <a:r>
              <a:rPr lang="en-US" sz="1600" dirty="0" smtClean="0"/>
              <a:t>1.13, ~$5M for construction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for readout and </a:t>
            </a:r>
            <a:r>
              <a:rPr lang="en-US" sz="1600" dirty="0" smtClean="0"/>
              <a:t>mechanical integration; recycle staves and electronics for WBS </a:t>
            </a:r>
            <a:r>
              <a:rPr lang="en-US" sz="1600" dirty="0" smtClean="0"/>
              <a:t>1.3 Telescope </a:t>
            </a:r>
            <a:endParaRPr lang="en-US" sz="1600" dirty="0"/>
          </a:p>
        </p:txBody>
      </p:sp>
      <p:pic>
        <p:nvPicPr>
          <p:cNvPr id="22" name="Picture 21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6" t="1" r="5507" b="44248"/>
          <a:stretch/>
        </p:blipFill>
        <p:spPr>
          <a:xfrm>
            <a:off x="3584902" y="838200"/>
            <a:ext cx="559512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581400"/>
            <a:ext cx="2292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 = 2.4;  3.2;  3.9cm;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 = 27.1cm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48400" y="1981200"/>
            <a:ext cx="12192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1219200"/>
            <a:ext cx="132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|eta| &lt; </a:t>
            </a:r>
            <a:r>
              <a:rPr lang="en-US" sz="2000" dirty="0" smtClean="0">
                <a:solidFill>
                  <a:srgbClr val="0000FF"/>
                </a:solidFill>
              </a:rPr>
              <a:t>2.0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029200" y="1981200"/>
            <a:ext cx="11430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834" y="124959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B-</a:t>
            </a:r>
            <a:r>
              <a:rPr lang="en-US" dirty="0" smtClean="0"/>
              <a:t>jet/B-hadron </a:t>
            </a:r>
            <a:r>
              <a:rPr lang="en-US" dirty="0" smtClean="0"/>
              <a:t>Tagging in </a:t>
            </a:r>
            <a:r>
              <a:rPr lang="en-US" dirty="0" err="1" smtClean="0"/>
              <a:t>sPHENIX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914400" y="838200"/>
            <a:ext cx="7210390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 smtClean="0">
                <a:solidFill>
                  <a:srgbClr val="FF0000"/>
                </a:solidFill>
              </a:rPr>
              <a:t>Goal</a:t>
            </a:r>
            <a:r>
              <a:rPr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much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sz="2000" dirty="0" smtClean="0">
                <a:solidFill>
                  <a:srgbClr val="FF0000"/>
                </a:solidFill>
              </a:rPr>
              <a:t>mproved </a:t>
            </a:r>
            <a:r>
              <a:rPr sz="2000" dirty="0">
                <a:solidFill>
                  <a:srgbClr val="FF0000"/>
                </a:solidFill>
              </a:rPr>
              <a:t>B-jet Identification in Heavy Ion Collisions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7840" y="1286473"/>
            <a:ext cx="4196057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Secondary </a:t>
            </a:r>
            <a:r>
              <a:rPr dirty="0" smtClean="0">
                <a:solidFill>
                  <a:srgbClr val="008000"/>
                </a:solidFill>
              </a:rPr>
              <a:t>Vertexing</a:t>
            </a:r>
            <a:r>
              <a:rPr lang="en-US" dirty="0" smtClean="0">
                <a:solidFill>
                  <a:srgbClr val="008000"/>
                </a:solidFill>
              </a:rPr>
              <a:t> Possible!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6974" y="1697159"/>
            <a:ext cx="4567892" cy="3596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34425" y="5294022"/>
            <a:ext cx="8677950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</a:t>
            </a:r>
            <a:r>
              <a:rPr lang="en-US" sz="1700" dirty="0" smtClean="0">
                <a:latin typeface="+mn-lt"/>
              </a:rPr>
              <a:t>FOM (compared to alternatives)</a:t>
            </a:r>
            <a:endParaRPr lang="en-US" sz="1700" dirty="0">
              <a:latin typeface="+mn-lt"/>
            </a:endParaRP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" y="1425915"/>
            <a:ext cx="3471080" cy="3550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8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Jin, </a:t>
            </a:r>
            <a:r>
              <a:rPr lang="en-US" dirty="0" err="1" smtClean="0"/>
              <a:t>Xin</a:t>
            </a:r>
            <a:r>
              <a:rPr lang="en-US" dirty="0" smtClean="0"/>
              <a:t>, </a:t>
            </a:r>
            <a:r>
              <a:rPr lang="en-US" dirty="0" smtClean="0"/>
              <a:t>Cesar, </a:t>
            </a:r>
            <a:r>
              <a:rPr lang="en-US" dirty="0" err="1" smtClean="0"/>
              <a:t>Haiwang</a:t>
            </a:r>
            <a:r>
              <a:rPr lang="en-US" dirty="0" smtClean="0"/>
              <a:t> </a:t>
            </a:r>
            <a:r>
              <a:rPr lang="en-US" dirty="0" smtClean="0"/>
              <a:t>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92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Quark </a:t>
            </a:r>
            <a:r>
              <a:rPr lang="en-US" dirty="0" smtClean="0"/>
              <a:t>and QGP Interactions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rgbClr val="0000FF"/>
                </a:solidFill>
              </a:rPr>
              <a:t>“</a:t>
            </a:r>
            <a:r>
              <a:rPr lang="en-US" sz="3600" dirty="0" smtClean="0">
                <a:solidFill>
                  <a:srgbClr val="0000FF"/>
                </a:solidFill>
              </a:rPr>
              <a:t>Jet flavor tomography”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ACB6-0B00-9D40-A4C5-6E4F2A64EDDE}" type="datetime1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82" y="2690091"/>
            <a:ext cx="2100721" cy="68002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19268" y="2819399"/>
            <a:ext cx="2274651" cy="16214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400" y="2438400"/>
            <a:ext cx="4811547" cy="3810000"/>
            <a:chOff x="152400" y="2438400"/>
            <a:chExt cx="4811547" cy="3810000"/>
          </a:xfrm>
        </p:grpSpPr>
        <p:sp>
          <p:nvSpPr>
            <p:cNvPr id="10" name="TextBox 9"/>
            <p:cNvSpPr txBox="1"/>
            <p:nvPr/>
          </p:nvSpPr>
          <p:spPr>
            <a:xfrm>
              <a:off x="2819400" y="2438400"/>
              <a:ext cx="1991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sPHENIX</a:t>
              </a:r>
              <a:r>
                <a:rPr lang="en-US" sz="1400" dirty="0" smtClean="0"/>
                <a:t> Proposal (2014)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2400" y="2667000"/>
              <a:ext cx="4811547" cy="3581400"/>
              <a:chOff x="152400" y="2209800"/>
              <a:chExt cx="4811547" cy="35814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" y="2209800"/>
                <a:ext cx="4811547" cy="35814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553887" y="4626114"/>
                <a:ext cx="11705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B-jet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05400" y="2438400"/>
            <a:ext cx="3849914" cy="3895600"/>
            <a:chOff x="5105400" y="2438400"/>
            <a:chExt cx="3849914" cy="38956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438400"/>
              <a:ext cx="2926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Buzzatti</a:t>
              </a:r>
              <a:r>
                <a:rPr lang="it-IT" sz="1400" dirty="0"/>
                <a:t> et al., PRL 108 (2012) 022301</a:t>
              </a:r>
              <a:endParaRPr lang="en-US" sz="1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05400" y="2667000"/>
              <a:ext cx="3849914" cy="3667000"/>
              <a:chOff x="5257800" y="2209801"/>
              <a:chExt cx="3849914" cy="3667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7800" y="2209801"/>
                <a:ext cx="3849914" cy="3667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29400" y="4572000"/>
                <a:ext cx="21242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B-hadron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85800" y="1524000"/>
            <a:ext cx="791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B-jet modification, collisional </a:t>
            </a:r>
            <a:r>
              <a:rPr lang="en-US" sz="2000" dirty="0" err="1">
                <a:solidFill>
                  <a:srgbClr val="FF0000"/>
                </a:solidFill>
              </a:rPr>
              <a:t>vs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radiative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dX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mass-dependence </a:t>
            </a:r>
            <a:r>
              <a:rPr lang="en-US" sz="2000" dirty="0" smtClean="0">
                <a:solidFill>
                  <a:srgbClr val="FF0000"/>
                </a:solidFill>
              </a:rPr>
              <a:t>etc.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Heavy quark flow, thermalization, recombination etc.</a:t>
            </a:r>
          </a:p>
        </p:txBody>
      </p:sp>
    </p:spTree>
    <p:extLst>
      <p:ext uri="{BB962C8B-B14F-4D97-AF65-F5344CB8AC3E}">
        <p14:creationId xmlns:p14="http://schemas.microsoft.com/office/powerpoint/2010/main" val="633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2929-6E14-A14A-901B-272167F52A3A}" type="datetime1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627C-4267-384B-8201-7552EC5B94D6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823" y="291594"/>
            <a:ext cx="691823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MVTX </a:t>
            </a:r>
            <a:r>
              <a:rPr lang="en-US" dirty="0" smtClean="0">
                <a:solidFill>
                  <a:srgbClr val="000000"/>
                </a:solidFill>
              </a:rPr>
              <a:t>Project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0"/>
            <a:ext cx="7094610" cy="6569083"/>
            <a:chOff x="1744590" y="0"/>
            <a:chExt cx="7094610" cy="6569083"/>
          </a:xfrm>
        </p:grpSpPr>
        <p:grpSp>
          <p:nvGrpSpPr>
            <p:cNvPr id="9" name="Group 8"/>
            <p:cNvGrpSpPr/>
            <p:nvPr/>
          </p:nvGrpSpPr>
          <p:grpSpPr>
            <a:xfrm>
              <a:off x="1744590" y="0"/>
              <a:ext cx="7094610" cy="6569083"/>
              <a:chOff x="1287390" y="0"/>
              <a:chExt cx="7094610" cy="65690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7390" y="0"/>
                <a:ext cx="7094610" cy="6569083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3940690" y="4083344"/>
                <a:ext cx="1088510" cy="31456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133600" y="2133600"/>
                <a:ext cx="1617176" cy="1510547"/>
              </a:xfrm>
              <a:prstGeom prst="straightConnector1">
                <a:avLst/>
              </a:prstGeom>
              <a:ln w="44450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886200" y="35814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86200" y="4267200"/>
                <a:ext cx="189913" cy="4035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57800" y="4267200"/>
              <a:ext cx="74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MVTX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289560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MVTX to Readout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&amp; Control Crates: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/>
              <a:t>“</a:t>
            </a:r>
            <a:r>
              <a:rPr lang="en-US" dirty="0" smtClean="0"/>
              <a:t>5m” copper </a:t>
            </a:r>
            <a:r>
              <a:rPr lang="en-US" dirty="0" smtClean="0"/>
              <a:t>wires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Host </a:t>
            </a:r>
            <a:r>
              <a:rPr lang="en-US" dirty="0" smtClean="0"/>
              <a:t>6U VME </a:t>
            </a:r>
            <a:r>
              <a:rPr lang="en-US" dirty="0" smtClean="0"/>
              <a:t>RUs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Services </a:t>
            </a:r>
            <a:r>
              <a:rPr lang="en-US" dirty="0" smtClean="0"/>
              <a:t>for 48 </a:t>
            </a:r>
            <a:r>
              <a:rPr lang="en-US" dirty="0" smtClean="0"/>
              <a:t>modules, monitoring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LV/HV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RU-&gt;CRU @CH: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CRU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Power supply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30</a:t>
            </a:r>
            <a:r>
              <a:rPr lang="en-US" dirty="0" smtClean="0">
                <a:solidFill>
                  <a:srgbClr val="0000FF"/>
                </a:solidFill>
              </a:rPr>
              <a:t>+m </a:t>
            </a:r>
            <a:r>
              <a:rPr lang="en-US" dirty="0" smtClean="0">
                <a:solidFill>
                  <a:srgbClr val="0000FF"/>
                </a:solidFill>
              </a:rPr>
              <a:t>fibers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Mechanical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57200"/>
            <a:ext cx="381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MVTX in </a:t>
            </a:r>
            <a:r>
              <a:rPr lang="en-US" sz="4000" dirty="0" err="1" smtClean="0"/>
              <a:t>sPHENIX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006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dirty="0" smtClean="0"/>
              <a:t>MVTX-</a:t>
            </a:r>
            <a:r>
              <a:rPr lang="en-US" dirty="0" err="1" smtClean="0"/>
              <a:t>sPHENIX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MIE Workfest@LBNL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4248"/>
          <a:stretch/>
        </p:blipFill>
        <p:spPr>
          <a:xfrm>
            <a:off x="190500" y="976780"/>
            <a:ext cx="8313882" cy="29992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3504-B633-AB42-BE80-1D940DAAEFCB}" type="datetime1">
              <a:rPr lang="en-US" smtClean="0"/>
              <a:t>1/23/17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782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Readout Chain: 48 </a:t>
            </a:r>
            <a:r>
              <a:rPr lang="en-US" dirty="0" smtClean="0">
                <a:solidFill>
                  <a:srgbClr val="0000FF"/>
                </a:solidFill>
              </a:rPr>
              <a:t>staves </a:t>
            </a:r>
            <a:r>
              <a:rPr lang="en-US" dirty="0" smtClean="0">
                <a:solidFill>
                  <a:srgbClr val="0000FF"/>
                </a:solidFill>
              </a:rPr>
              <a:t>– Readout Unit (IR) – Comm. Readout Unit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CH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4876800"/>
            <a:ext cx="8802943" cy="1446859"/>
            <a:chOff x="152400" y="4876800"/>
            <a:chExt cx="8802943" cy="1446859"/>
          </a:xfrm>
        </p:grpSpPr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400" y="4876800"/>
              <a:ext cx="8802943" cy="14468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57200" y="51054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87027" y="182880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Carbon structure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Global support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Cooling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1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1736</Words>
  <Application>Microsoft Macintosh PowerPoint</Application>
  <PresentationFormat>On-screen Show (4:3)</PresentationFormat>
  <Paragraphs>369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MAPS-based Vertex Detector (MVTX)  WBS 1.13 (Full Detector) &amp; 1.3 (Telescope)</vt:lpstr>
      <vt:lpstr>Outline</vt:lpstr>
      <vt:lpstr>WBS of the Baseline sPHENIX MIE</vt:lpstr>
      <vt:lpstr>Monolithic-Active-Pixel-Sensors (MAPS) A State of the Art Tracker</vt:lpstr>
      <vt:lpstr>sPHENIX MAPS-based Vertex Detector (MVTX)</vt:lpstr>
      <vt:lpstr>B-jet/B-hadron Tagging in sPHENIX</vt:lpstr>
      <vt:lpstr>Heavy Quark and QGP Interactions “Jet flavor tomography” </vt:lpstr>
      <vt:lpstr>sPHENIX MVTX Project</vt:lpstr>
      <vt:lpstr>MVTX-sPHENIX Integration</vt:lpstr>
      <vt:lpstr>Scope of the MVTX Project</vt:lpstr>
      <vt:lpstr>Project Tasks and Timeline</vt:lpstr>
      <vt:lpstr>PowerPoint Presentation</vt:lpstr>
      <vt:lpstr>Project Cost and Schedule</vt:lpstr>
      <vt:lpstr>Status of MIE  </vt:lpstr>
      <vt:lpstr>PowerPoint Presentation</vt:lpstr>
      <vt:lpstr>Plan for next 2 days</vt:lpstr>
      <vt:lpstr>PowerPoint Presentation</vt:lpstr>
      <vt:lpstr>Backup slides</vt:lpstr>
      <vt:lpstr>Vertex Detector Design Drivers</vt:lpstr>
      <vt:lpstr>Exciting Science: Physics of the 3rd Pillar</vt:lpstr>
      <vt:lpstr>Proposed sPHENIX MAPS-based Vertex Detector (MVTX)</vt:lpstr>
      <vt:lpstr>MAPS-sPHENIX Electronics Integration</vt:lpstr>
      <vt:lpstr>Cost Base for Major Items</vt:lpstr>
      <vt:lpstr>CD-1 Practice Speaker Instructions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CD-1 Practice Speaker Instructions</dc:title>
  <dc:creator>EdwardOBrien</dc:creator>
  <cp:lastModifiedBy>Ming Liu (LANL)</cp:lastModifiedBy>
  <cp:revision>132</cp:revision>
  <cp:lastPrinted>2017-01-19T15:25:39Z</cp:lastPrinted>
  <dcterms:created xsi:type="dcterms:W3CDTF">2017-01-19T00:28:06Z</dcterms:created>
  <dcterms:modified xsi:type="dcterms:W3CDTF">2017-01-24T07:52:04Z</dcterms:modified>
</cp:coreProperties>
</file>