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77" r:id="rId3"/>
    <p:sldId id="275" r:id="rId4"/>
    <p:sldId id="264" r:id="rId5"/>
    <p:sldId id="270" r:id="rId6"/>
    <p:sldId id="263" r:id="rId7"/>
    <p:sldId id="261" r:id="rId8"/>
    <p:sldId id="269" r:id="rId9"/>
    <p:sldId id="271" r:id="rId10"/>
    <p:sldId id="278" r:id="rId11"/>
    <p:sldId id="265" r:id="rId12"/>
    <p:sldId id="266" r:id="rId13"/>
    <p:sldId id="272" r:id="rId14"/>
    <p:sldId id="279" r:id="rId15"/>
    <p:sldId id="280" r:id="rId16"/>
    <p:sldId id="281" r:id="rId17"/>
    <p:sldId id="283" r:id="rId18"/>
    <p:sldId id="282" r:id="rId19"/>
    <p:sldId id="276" r:id="rId20"/>
    <p:sldId id="268" r:id="rId21"/>
    <p:sldId id="260" r:id="rId22"/>
    <p:sldId id="273" r:id="rId23"/>
    <p:sldId id="27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760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C2AEB7-A9CA-2F4B-80D8-68003503A872}" type="datetimeFigureOut">
              <a:rPr lang="en-US" smtClean="0"/>
              <a:t>1/22/17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4694B-0406-BF48-98A5-68BC5CEDD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378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D5051-4471-412D-8D9D-31E396387DC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060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FDE0C-3B17-409C-8187-864694DFC2D5}" type="datetimeFigureOut">
              <a:rPr lang="en-US" smtClean="0"/>
              <a:t>1/22/17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E7F0-C637-46B1-AFA7-F079CCC81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397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FDE0C-3B17-409C-8187-864694DFC2D5}" type="datetimeFigureOut">
              <a:rPr lang="en-US" smtClean="0"/>
              <a:t>1/22/17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E7F0-C637-46B1-AFA7-F079CCC81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182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FDE0C-3B17-409C-8187-864694DFC2D5}" type="datetimeFigureOut">
              <a:rPr lang="en-US" smtClean="0"/>
              <a:t>1/22/17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E7F0-C637-46B1-AFA7-F079CCC81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80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8839026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FDE0C-3B17-409C-8187-864694DFC2D5}" type="datetimeFigureOut">
              <a:rPr lang="en-US" smtClean="0"/>
              <a:t>1/22/17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E7F0-C637-46B1-AFA7-F079CCC81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638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FDE0C-3B17-409C-8187-864694DFC2D5}" type="datetimeFigureOut">
              <a:rPr lang="en-US" smtClean="0"/>
              <a:t>1/22/17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E7F0-C637-46B1-AFA7-F079CCC81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941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FDE0C-3B17-409C-8187-864694DFC2D5}" type="datetimeFigureOut">
              <a:rPr lang="en-US" smtClean="0"/>
              <a:t>1/22/17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E7F0-C637-46B1-AFA7-F079CCC81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060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FDE0C-3B17-409C-8187-864694DFC2D5}" type="datetimeFigureOut">
              <a:rPr lang="en-US" smtClean="0"/>
              <a:t>1/22/17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E7F0-C637-46B1-AFA7-F079CCC81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59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FDE0C-3B17-409C-8187-864694DFC2D5}" type="datetimeFigureOut">
              <a:rPr lang="en-US" smtClean="0"/>
              <a:t>1/22/17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E7F0-C637-46B1-AFA7-F079CCC81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837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FDE0C-3B17-409C-8187-864694DFC2D5}" type="datetimeFigureOut">
              <a:rPr lang="en-US" smtClean="0"/>
              <a:t>1/22/17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E7F0-C637-46B1-AFA7-F079CCC81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522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FDE0C-3B17-409C-8187-864694DFC2D5}" type="datetimeFigureOut">
              <a:rPr lang="en-US" smtClean="0"/>
              <a:t>1/22/17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E7F0-C637-46B1-AFA7-F079CCC81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091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FDE0C-3B17-409C-8187-864694DFC2D5}" type="datetimeFigureOut">
              <a:rPr lang="en-US" smtClean="0"/>
              <a:t>1/22/17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E7F0-C637-46B1-AFA7-F079CCC81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77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FDE0C-3B17-409C-8187-864694DFC2D5}" type="datetimeFigureOut">
              <a:rPr lang="en-US" smtClean="0"/>
              <a:t>1/22/17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1E7F0-C637-46B1-AFA7-F079CCC81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949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emf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emf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8.png"/><Relationship Id="rId6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emf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rgbClr val="0080FF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CD-1 Practice Speaker Instructions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838200"/>
            <a:ext cx="8458200" cy="571500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2000" b="1" dirty="0"/>
              <a:t>CD-1 Review Speaker Instructions</a:t>
            </a:r>
            <a:r>
              <a:rPr lang="en-US" sz="2000" b="1" dirty="0" smtClean="0"/>
              <a:t>: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b="1" dirty="0"/>
              <a:t> 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Include the following slides: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 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15 slides:</a:t>
            </a:r>
            <a:endParaRPr lang="en-US" sz="2000" dirty="0"/>
          </a:p>
          <a:p>
            <a:pPr lvl="0"/>
            <a:r>
              <a:rPr lang="en-US" sz="2000" b="1" dirty="0"/>
              <a:t>1-2 slides describing the system. </a:t>
            </a:r>
            <a:r>
              <a:rPr lang="en-US" sz="2000" dirty="0"/>
              <a:t>Include a figure of the system, performance specs, design specs, physics contribution if appropriate to the subsystem.</a:t>
            </a:r>
          </a:p>
          <a:p>
            <a:pPr lvl="0"/>
            <a:r>
              <a:rPr lang="en-US" sz="2000" b="1" dirty="0"/>
              <a:t>1 slide with a brief technical overview. </a:t>
            </a:r>
            <a:r>
              <a:rPr lang="en-US" sz="2000" dirty="0"/>
              <a:t>List the design drivers.</a:t>
            </a:r>
          </a:p>
          <a:p>
            <a:pPr lvl="0"/>
            <a:r>
              <a:rPr lang="en-US" sz="2000" b="1" dirty="0"/>
              <a:t>1 slide defining the scope of the subsystem. </a:t>
            </a:r>
            <a:r>
              <a:rPr lang="en-US" sz="2000" dirty="0"/>
              <a:t>Channel  counts, segmentation, coverage, etc.</a:t>
            </a:r>
          </a:p>
          <a:p>
            <a:pPr lvl="0"/>
            <a:r>
              <a:rPr lang="en-US" sz="2000" b="1" dirty="0"/>
              <a:t>1 Interface slide </a:t>
            </a:r>
            <a:r>
              <a:rPr lang="en-US" sz="2000" dirty="0"/>
              <a:t>listing the mechanical and electronics boundaries of the system. Text list of what is “inside the L2 scope ” and what is “outside the L2 scope” with an indication of what WBS contains the “outside the L2” and what is existing from PHENIX.</a:t>
            </a:r>
          </a:p>
          <a:p>
            <a:pPr lvl="0"/>
            <a:r>
              <a:rPr lang="en-US" sz="2000" b="1" dirty="0"/>
              <a:t>1 slide </a:t>
            </a:r>
            <a:r>
              <a:rPr lang="en-US" sz="2000" dirty="0"/>
              <a:t>showing the</a:t>
            </a:r>
            <a:r>
              <a:rPr lang="en-US" sz="2000" b="1" dirty="0"/>
              <a:t> WBS structure </a:t>
            </a:r>
            <a:r>
              <a:rPr lang="en-US" sz="2000" dirty="0"/>
              <a:t>and th</a:t>
            </a:r>
            <a:r>
              <a:rPr lang="en-US" sz="2000" b="1" dirty="0"/>
              <a:t>e Control Accounts.</a:t>
            </a:r>
            <a:endParaRPr lang="en-US" sz="2000" dirty="0"/>
          </a:p>
          <a:p>
            <a:pPr lvl="0"/>
            <a:r>
              <a:rPr lang="en-US" sz="2000" b="1" dirty="0"/>
              <a:t>1 slide listing the L2 and CAMs by name and Institutions </a:t>
            </a:r>
            <a:r>
              <a:rPr lang="en-US" sz="2000" dirty="0"/>
              <a:t>with a brief description of their experience</a:t>
            </a:r>
          </a:p>
          <a:p>
            <a:pPr lvl="0"/>
            <a:r>
              <a:rPr lang="en-US" sz="2000" b="1" dirty="0"/>
              <a:t>1 slide </a:t>
            </a:r>
            <a:r>
              <a:rPr lang="en-US" sz="2000" dirty="0"/>
              <a:t>showing </a:t>
            </a:r>
            <a:r>
              <a:rPr lang="en-US" sz="2000" b="1" dirty="0"/>
              <a:t>schedule drivers, </a:t>
            </a:r>
            <a:r>
              <a:rPr lang="en-US" sz="2000" dirty="0"/>
              <a:t>a schedule Gantt chart and a list of milestones that include design reviews, prototype v_x complete,  PRR,  production starts, production ends, installation. </a:t>
            </a:r>
          </a:p>
          <a:p>
            <a:pPr lvl="0"/>
            <a:r>
              <a:rPr lang="en-US" sz="2000" b="1" dirty="0"/>
              <a:t>1 slide for the budget with OPC, EQUMIE profile (capital equipment) in AY$. </a:t>
            </a:r>
            <a:r>
              <a:rPr lang="en-US" sz="2000" dirty="0"/>
              <a:t>Include a list of 5-10 major cost items on this slide, the cost drivers.</a:t>
            </a:r>
          </a:p>
          <a:p>
            <a:pPr lvl="0"/>
            <a:r>
              <a:rPr lang="en-US" sz="2000" b="1" dirty="0"/>
              <a:t>1 slide with the labor profile broken down by job category. </a:t>
            </a:r>
            <a:r>
              <a:rPr lang="en-US" sz="2000" dirty="0"/>
              <a:t>Identify the labor you have, and the labor that you still need to identify.</a:t>
            </a:r>
          </a:p>
          <a:p>
            <a:pPr lvl="0"/>
            <a:r>
              <a:rPr lang="en-US" sz="2000" b="1" dirty="0"/>
              <a:t>1 slide for the status of the design </a:t>
            </a:r>
            <a:r>
              <a:rPr lang="en-US" sz="2000" dirty="0"/>
              <a:t>(off project)</a:t>
            </a:r>
            <a:r>
              <a:rPr lang="en-US" sz="2000" b="1" dirty="0"/>
              <a:t>, generic R&amp;D </a:t>
            </a:r>
            <a:r>
              <a:rPr lang="en-US" sz="2000" dirty="0"/>
              <a:t>(off project)</a:t>
            </a:r>
            <a:r>
              <a:rPr lang="en-US" sz="2000" b="1" dirty="0"/>
              <a:t> </a:t>
            </a:r>
            <a:r>
              <a:rPr lang="en-US" sz="2000" dirty="0"/>
              <a:t>if any and</a:t>
            </a:r>
            <a:r>
              <a:rPr lang="en-US" sz="2000" b="1" dirty="0"/>
              <a:t> OPC</a:t>
            </a:r>
            <a:endParaRPr lang="en-US" sz="2000" dirty="0"/>
          </a:p>
          <a:p>
            <a:pPr lvl="0"/>
            <a:r>
              <a:rPr lang="en-US" sz="2000" b="1" dirty="0"/>
              <a:t>1 slide </a:t>
            </a:r>
            <a:r>
              <a:rPr lang="en-US" sz="2000" dirty="0"/>
              <a:t>showing</a:t>
            </a:r>
            <a:r>
              <a:rPr lang="en-US" sz="2000" b="1" dirty="0"/>
              <a:t> WBS dictionary</a:t>
            </a:r>
            <a:endParaRPr lang="en-US" sz="2000" dirty="0"/>
          </a:p>
          <a:p>
            <a:pPr lvl="0"/>
            <a:r>
              <a:rPr lang="en-US" sz="2000" b="1" dirty="0"/>
              <a:t>1 slide </a:t>
            </a:r>
            <a:r>
              <a:rPr lang="en-US" sz="2000" dirty="0"/>
              <a:t>showing BOE</a:t>
            </a:r>
          </a:p>
          <a:p>
            <a:pPr lvl="0"/>
            <a:r>
              <a:rPr lang="en-US" sz="2000" b="1" dirty="0"/>
              <a:t>1 slide</a:t>
            </a:r>
            <a:r>
              <a:rPr lang="en-US" sz="2000" dirty="0"/>
              <a:t> showing</a:t>
            </a:r>
            <a:r>
              <a:rPr lang="en-US" sz="2000" b="1" dirty="0"/>
              <a:t> Risk analysis</a:t>
            </a:r>
            <a:endParaRPr lang="en-US" sz="2000" dirty="0"/>
          </a:p>
          <a:p>
            <a:pPr lvl="0"/>
            <a:r>
              <a:rPr lang="en-US" sz="2000" b="1" dirty="0"/>
              <a:t>1 slide </a:t>
            </a:r>
            <a:r>
              <a:rPr lang="en-US" sz="2000" dirty="0"/>
              <a:t>listing </a:t>
            </a:r>
            <a:r>
              <a:rPr lang="en-US" sz="2000" b="1" dirty="0"/>
              <a:t>Issues and Concerns  </a:t>
            </a:r>
            <a:endParaRPr lang="en-US" sz="2000" dirty="0"/>
          </a:p>
          <a:p>
            <a:pPr lvl="0"/>
            <a:r>
              <a:rPr lang="en-US" sz="2000" b="1" dirty="0"/>
              <a:t>No summary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1/13/17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General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D0B37-4B69-4AD1-84D5-28D0E2E2D49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000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47B5A-1EAA-3F49-9F5E-2EF4CF2F361A}" type="datetime1">
              <a:rPr lang="en-US" smtClean="0"/>
              <a:t>1/22/17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 Coll. Mtg @GSU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627C-4267-384B-8201-7552EC5B94D6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390" y="0"/>
            <a:ext cx="7094610" cy="656908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017823" y="291594"/>
            <a:ext cx="6918238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Boundary of MVTX Project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3940690" y="4083344"/>
            <a:ext cx="1088510" cy="31456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3124200"/>
            <a:ext cx="318931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From MVTX to Readout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Unit </a:t>
            </a:r>
            <a:r>
              <a:rPr lang="en-US" dirty="0" smtClean="0">
                <a:solidFill>
                  <a:srgbClr val="FF0000"/>
                </a:solidFill>
              </a:rPr>
              <a:t>crates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- “5m” copper </a:t>
            </a:r>
            <a:r>
              <a:rPr lang="en-US" dirty="0" smtClean="0"/>
              <a:t>wires from MVTX</a:t>
            </a:r>
            <a:endParaRPr lang="en-US" dirty="0" smtClean="0"/>
          </a:p>
          <a:p>
            <a:r>
              <a:rPr lang="en-US" dirty="0" smtClean="0"/>
              <a:t>- </a:t>
            </a:r>
            <a:r>
              <a:rPr lang="en-US" dirty="0" smtClean="0"/>
              <a:t> Host 6U </a:t>
            </a:r>
            <a:r>
              <a:rPr lang="en-US" dirty="0" smtClean="0"/>
              <a:t>VME modules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Service for 48 modules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LV/HV controls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RU-&gt;</a:t>
            </a:r>
            <a:r>
              <a:rPr lang="en-US" dirty="0" smtClean="0"/>
              <a:t>CRU @</a:t>
            </a:r>
            <a:r>
              <a:rPr lang="en-US" dirty="0" smtClean="0"/>
              <a:t>CH</a:t>
            </a:r>
            <a:r>
              <a:rPr lang="en-US" dirty="0" smtClean="0"/>
              <a:t>:</a:t>
            </a:r>
          </a:p>
          <a:p>
            <a:r>
              <a:rPr lang="en-US" dirty="0" smtClean="0"/>
              <a:t>- </a:t>
            </a:r>
            <a:r>
              <a:rPr lang="en-US" dirty="0" err="1" smtClean="0"/>
              <a:t>sPHENIX</a:t>
            </a:r>
            <a:r>
              <a:rPr lang="en-US" dirty="0" smtClean="0"/>
              <a:t> CRU</a:t>
            </a:r>
            <a:endParaRPr lang="en-US" dirty="0" smtClean="0"/>
          </a:p>
          <a:p>
            <a:r>
              <a:rPr lang="en-US" dirty="0">
                <a:solidFill>
                  <a:srgbClr val="0000FF"/>
                </a:solidFill>
              </a:rPr>
              <a:t>3</a:t>
            </a:r>
            <a:r>
              <a:rPr lang="en-US" dirty="0" smtClean="0">
                <a:solidFill>
                  <a:srgbClr val="0000FF"/>
                </a:solidFill>
              </a:rPr>
              <a:t>0+m fibers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1614258" y="2967547"/>
            <a:ext cx="2136518" cy="676600"/>
          </a:xfrm>
          <a:prstGeom prst="straightConnector1">
            <a:avLst/>
          </a:prstGeom>
          <a:ln w="44450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886200" y="3581400"/>
            <a:ext cx="189913" cy="40358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886200" y="4267200"/>
            <a:ext cx="189913" cy="40358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69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97" y="12171"/>
            <a:ext cx="8591335" cy="995362"/>
          </a:xfrm>
        </p:spPr>
        <p:txBody>
          <a:bodyPr>
            <a:normAutofit/>
          </a:bodyPr>
          <a:lstStyle/>
          <a:p>
            <a:r>
              <a:rPr lang="en-US" dirty="0" smtClean="0"/>
              <a:t>MVTX-</a:t>
            </a:r>
            <a:r>
              <a:rPr lang="en-US" dirty="0" err="1" smtClean="0"/>
              <a:t>sPHENIX</a:t>
            </a:r>
            <a:r>
              <a:rPr lang="en-US" dirty="0" smtClean="0"/>
              <a:t> </a:t>
            </a:r>
            <a:r>
              <a:rPr lang="en-US" dirty="0" smtClean="0"/>
              <a:t>Integration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LDRD/DR Feasibility Review - Overview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B04E-460B-B340-979B-8B60A2BEF480}" type="slidenum">
              <a:rPr lang="en-US" smtClean="0"/>
              <a:t>11</a:t>
            </a:fld>
            <a:endParaRPr lang="en-US"/>
          </a:p>
        </p:txBody>
      </p:sp>
      <p:pic>
        <p:nvPicPr>
          <p:cNvPr id="18" name="Picture 17" descr="IB- staves + end wheels + panels + Be-beampipe + ITNN + TPC ver2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44248"/>
          <a:stretch/>
        </p:blipFill>
        <p:spPr>
          <a:xfrm>
            <a:off x="190500" y="976780"/>
            <a:ext cx="8313882" cy="2999232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D8A8E-1C17-A54D-8479-40E779FF1987}" type="datetime1">
              <a:rPr lang="en-US" smtClean="0"/>
              <a:t>1/22/17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8200" y="4495800"/>
            <a:ext cx="6979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Readout Chain: 48 stave – Readout Unit (IR) – Comm. Readout Unit (CH)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924800" y="2057400"/>
            <a:ext cx="1240657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 = 2.1,</a:t>
            </a:r>
          </a:p>
          <a:p>
            <a:r>
              <a:rPr lang="en-US" dirty="0"/>
              <a:t> </a:t>
            </a:r>
            <a:r>
              <a:rPr lang="en-US" dirty="0" smtClean="0"/>
              <a:t>     3.1.,</a:t>
            </a:r>
          </a:p>
          <a:p>
            <a:r>
              <a:rPr lang="en-US" dirty="0"/>
              <a:t> </a:t>
            </a:r>
            <a:r>
              <a:rPr lang="en-US" dirty="0" smtClean="0"/>
              <a:t>     3.9cm</a:t>
            </a:r>
          </a:p>
          <a:p>
            <a:endParaRPr lang="en-US" dirty="0"/>
          </a:p>
          <a:p>
            <a:r>
              <a:rPr lang="en-US" dirty="0" smtClean="0"/>
              <a:t>|Z| = 14cm </a:t>
            </a:r>
          </a:p>
          <a:p>
            <a:r>
              <a:rPr lang="en-US" dirty="0" smtClean="0"/>
              <a:t>|eta| &lt; 1.2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52400" y="4876800"/>
            <a:ext cx="8802943" cy="1446859"/>
            <a:chOff x="152400" y="4876800"/>
            <a:chExt cx="8802943" cy="1446859"/>
          </a:xfrm>
        </p:grpSpPr>
        <p:pic>
          <p:nvPicPr>
            <p:cNvPr id="11" name="pasted-image.pdf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52400" y="4876800"/>
              <a:ext cx="8802943" cy="1446859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3" name="Rectangle 12"/>
            <p:cNvSpPr/>
            <p:nvPr/>
          </p:nvSpPr>
          <p:spPr>
            <a:xfrm>
              <a:off x="457200" y="5105400"/>
              <a:ext cx="9144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6314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/>
          </p:cNvSpPr>
          <p:nvPr>
            <p:ph type="title"/>
          </p:nvPr>
        </p:nvSpPr>
        <p:spPr>
          <a:xfrm>
            <a:off x="81204" y="-277996"/>
            <a:ext cx="8960019" cy="15180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000" b="1">
                <a:solidFill>
                  <a:schemeClr val="accent1">
                    <a:satOff val="-3355"/>
                    <a:lumOff val="2661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sz="3200" b="0" dirty="0" smtClean="0">
                <a:solidFill>
                  <a:schemeClr val="tx1"/>
                </a:solidFill>
              </a:rPr>
              <a:t>MAPS-</a:t>
            </a:r>
            <a:r>
              <a:rPr lang="en-US" sz="3200" b="0" dirty="0" err="1" smtClean="0">
                <a:solidFill>
                  <a:schemeClr val="tx1"/>
                </a:solidFill>
              </a:rPr>
              <a:t>sPHENIX</a:t>
            </a:r>
            <a:r>
              <a:rPr sz="3200" b="0" dirty="0" smtClean="0">
                <a:solidFill>
                  <a:schemeClr val="tx1"/>
                </a:solidFill>
              </a:rPr>
              <a:t> Electronics</a:t>
            </a:r>
            <a:r>
              <a:rPr lang="en-US" sz="3200" b="0" dirty="0" smtClean="0">
                <a:solidFill>
                  <a:schemeClr val="tx1"/>
                </a:solidFill>
              </a:rPr>
              <a:t> Integration</a:t>
            </a:r>
            <a:endParaRPr sz="3200" b="0" dirty="0">
              <a:solidFill>
                <a:schemeClr val="tx1"/>
              </a:solidFill>
            </a:endParaRPr>
          </a:p>
        </p:txBody>
      </p:sp>
      <p:sp>
        <p:nvSpPr>
          <p:cNvPr id="170" name="Shape 170"/>
          <p:cNvSpPr>
            <a:spLocks noGrp="1"/>
          </p:cNvSpPr>
          <p:nvPr>
            <p:ph type="sldNum" sz="quarter" idx="2"/>
          </p:nvPr>
        </p:nvSpPr>
        <p:spPr>
          <a:xfrm>
            <a:off x="8845308" y="6469558"/>
            <a:ext cx="159829" cy="2411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pic>
        <p:nvPicPr>
          <p:cNvPr id="171" name="pasted-image.pd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204" y="1424226"/>
            <a:ext cx="8802943" cy="1446859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Shape 172"/>
          <p:cNvSpPr/>
          <p:nvPr/>
        </p:nvSpPr>
        <p:spPr>
          <a:xfrm>
            <a:off x="3296519" y="914768"/>
            <a:ext cx="2944763" cy="441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sz="3200" b="1">
                <a:solidFill>
                  <a:srgbClr val="6998C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2400" dirty="0">
                <a:solidFill>
                  <a:srgbClr val="0000FF"/>
                </a:solidFill>
              </a:rPr>
              <a:t>ALICE readout path</a:t>
            </a:r>
          </a:p>
        </p:txBody>
      </p:sp>
      <p:grpSp>
        <p:nvGrpSpPr>
          <p:cNvPr id="190" name="Group 190"/>
          <p:cNvGrpSpPr/>
          <p:nvPr/>
        </p:nvGrpSpPr>
        <p:grpSpPr>
          <a:xfrm>
            <a:off x="30129" y="3137745"/>
            <a:ext cx="9315914" cy="3304287"/>
            <a:chOff x="0" y="282"/>
            <a:chExt cx="13249297" cy="4699429"/>
          </a:xfrm>
        </p:grpSpPr>
        <p:pic>
          <p:nvPicPr>
            <p:cNvPr id="173" name="pasted-image.pdf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977455"/>
              <a:ext cx="12519740" cy="20577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4" name="Shape 174"/>
            <p:cNvSpPr/>
            <p:nvPr/>
          </p:nvSpPr>
          <p:spPr>
            <a:xfrm>
              <a:off x="1344226" y="282"/>
              <a:ext cx="9226027" cy="5836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200" b="1">
                  <a:solidFill>
                    <a:schemeClr val="accent5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2000" dirty="0">
                  <a:solidFill>
                    <a:srgbClr val="FF0000"/>
                  </a:solidFill>
                </a:rPr>
                <a:t>Plan B: sPHENIX readout path (held as contingency)</a:t>
              </a:r>
            </a:p>
          </p:txBody>
        </p:sp>
        <p:sp>
          <p:nvSpPr>
            <p:cNvPr id="175" name="Shape 175"/>
            <p:cNvSpPr/>
            <p:nvPr/>
          </p:nvSpPr>
          <p:spPr>
            <a:xfrm>
              <a:off x="7158313" y="1043101"/>
              <a:ext cx="2063927" cy="47785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marL="57799" marR="57799" algn="l" defTabSz="647700">
                <a:lnSpc>
                  <a:spcPct val="110000"/>
                </a:lnSpc>
                <a:defRPr sz="2000" b="1">
                  <a:solidFill>
                    <a:schemeClr val="accent5"/>
                  </a:solidFill>
                  <a:uFill>
                    <a:solidFill>
                      <a:srgbClr val="002E7A"/>
                    </a:solidFill>
                  </a:u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rPr sz="1400" dirty="0">
                  <a:solidFill>
                    <a:srgbClr val="FF0000"/>
                  </a:solidFill>
                </a:rPr>
                <a:t>MAPS FEM</a:t>
              </a:r>
            </a:p>
          </p:txBody>
        </p:sp>
        <p:sp>
          <p:nvSpPr>
            <p:cNvPr id="176" name="Shape 176"/>
            <p:cNvSpPr/>
            <p:nvPr/>
          </p:nvSpPr>
          <p:spPr>
            <a:xfrm>
              <a:off x="8808376" y="1808479"/>
              <a:ext cx="2063927" cy="39575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>
              <a:off x="6787156" y="908003"/>
              <a:ext cx="2230506" cy="2095501"/>
            </a:xfrm>
            <a:prstGeom prst="roundRect">
              <a:avLst>
                <a:gd name="adj" fmla="val 24587"/>
              </a:avLst>
            </a:prstGeom>
            <a:noFill/>
            <a:ln w="63500" cap="flat">
              <a:solidFill>
                <a:srgbClr val="FF0000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8" marR="40638" defTabSz="455398">
                <a:lnSpc>
                  <a:spcPct val="142000"/>
                </a:lnSpc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>
              <a:off x="10696905" y="908003"/>
              <a:ext cx="1814051" cy="2095501"/>
            </a:xfrm>
            <a:prstGeom prst="roundRect">
              <a:avLst>
                <a:gd name="adj" fmla="val 28402"/>
              </a:avLst>
            </a:prstGeom>
            <a:noFill/>
            <a:ln w="63500" cap="flat">
              <a:solidFill>
                <a:srgbClr val="53585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8" marR="40638" defTabSz="455398">
                <a:lnSpc>
                  <a:spcPct val="142000"/>
                </a:lnSpc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80" name="Shape 180"/>
            <p:cNvSpPr/>
            <p:nvPr/>
          </p:nvSpPr>
          <p:spPr>
            <a:xfrm>
              <a:off x="10974564" y="3319002"/>
              <a:ext cx="2274733" cy="47785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marL="57799" marR="57799" algn="l" defTabSz="647700">
                <a:lnSpc>
                  <a:spcPct val="110000"/>
                </a:lnSpc>
                <a:defRPr sz="2000" b="1">
                  <a:solidFill>
                    <a:srgbClr val="53585F"/>
                  </a:solidFill>
                  <a:uFill>
                    <a:solidFill>
                      <a:srgbClr val="002E7A"/>
                    </a:solidFill>
                  </a:u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rPr sz="1400" dirty="0"/>
                <a:t>busy out</a:t>
              </a:r>
            </a:p>
          </p:txBody>
        </p:sp>
        <p:sp>
          <p:nvSpPr>
            <p:cNvPr id="181" name="Shape 181"/>
            <p:cNvSpPr/>
            <p:nvPr/>
          </p:nvSpPr>
          <p:spPr>
            <a:xfrm>
              <a:off x="10905871" y="1010069"/>
              <a:ext cx="1396118" cy="62011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marL="57799" marR="57799" defTabSz="647700">
                <a:lnSpc>
                  <a:spcPct val="110000"/>
                </a:lnSpc>
                <a:defRPr sz="2000" b="1">
                  <a:solidFill>
                    <a:srgbClr val="53585F"/>
                  </a:solidFill>
                  <a:uFill>
                    <a:solidFill>
                      <a:srgbClr val="002E7A"/>
                    </a:solidFill>
                  </a:u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DCM2</a:t>
              </a:r>
            </a:p>
          </p:txBody>
        </p:sp>
        <p:sp>
          <p:nvSpPr>
            <p:cNvPr id="182" name="Shape 182"/>
            <p:cNvSpPr/>
            <p:nvPr/>
          </p:nvSpPr>
          <p:spPr>
            <a:xfrm>
              <a:off x="11603930" y="2869380"/>
              <a:ext cx="1" cy="468035"/>
            </a:xfrm>
            <a:prstGeom prst="line">
              <a:avLst/>
            </a:prstGeom>
            <a:noFill/>
            <a:ln w="63500" cap="flat">
              <a:solidFill>
                <a:srgbClr val="53585F"/>
              </a:solidFill>
              <a:prstDash val="solid"/>
              <a:miter lim="400000"/>
              <a:tailEnd type="arrow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>
              <a:off x="11790197" y="2585263"/>
              <a:ext cx="1066801" cy="1"/>
            </a:xfrm>
            <a:prstGeom prst="line">
              <a:avLst/>
            </a:prstGeom>
            <a:noFill/>
            <a:ln w="63500" cap="flat">
              <a:solidFill>
                <a:srgbClr val="53585F"/>
              </a:solidFill>
              <a:prstDash val="solid"/>
              <a:miter lim="400000"/>
              <a:tailEnd type="arrow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11695003" y="2064896"/>
              <a:ext cx="838976" cy="6201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marL="57799" marR="57799" algn="l" defTabSz="647700">
                <a:lnSpc>
                  <a:spcPct val="110000"/>
                </a:lnSpc>
                <a:defRPr sz="2000" b="1">
                  <a:solidFill>
                    <a:srgbClr val="53585F"/>
                  </a:solidFill>
                  <a:uFill>
                    <a:solidFill>
                      <a:srgbClr val="002E7A"/>
                    </a:solidFill>
                  </a:u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EvB</a:t>
              </a:r>
            </a:p>
          </p:txBody>
        </p:sp>
        <p:sp>
          <p:nvSpPr>
            <p:cNvPr id="185" name="Shape 185"/>
            <p:cNvSpPr/>
            <p:nvPr/>
          </p:nvSpPr>
          <p:spPr>
            <a:xfrm>
              <a:off x="10578350" y="3791730"/>
              <a:ext cx="2423694" cy="47785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marL="57799" marR="57799" algn="l" defTabSz="647700">
                <a:lnSpc>
                  <a:spcPct val="110000"/>
                </a:lnSpc>
                <a:defRPr sz="2000" b="1" i="1">
                  <a:solidFill>
                    <a:srgbClr val="53585F"/>
                  </a:solidFill>
                  <a:uFill>
                    <a:solidFill>
                      <a:srgbClr val="002E7A"/>
                    </a:solidFill>
                  </a:u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rPr sz="1400" dirty="0"/>
                <a:t>existing design</a:t>
              </a:r>
            </a:p>
          </p:txBody>
        </p:sp>
        <p:sp>
          <p:nvSpPr>
            <p:cNvPr id="186" name="Shape 186"/>
            <p:cNvSpPr/>
            <p:nvPr/>
          </p:nvSpPr>
          <p:spPr>
            <a:xfrm>
              <a:off x="10392083" y="3797462"/>
              <a:ext cx="2423694" cy="8149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marL="57799" marR="57799" defTabSz="647700">
                <a:lnSpc>
                  <a:spcPct val="110000"/>
                </a:lnSpc>
                <a:defRPr sz="2000" b="1" i="1">
                  <a:solidFill>
                    <a:srgbClr val="53585F"/>
                  </a:solidFill>
                  <a:uFill>
                    <a:solidFill>
                      <a:srgbClr val="002E7A"/>
                    </a:solidFill>
                  </a:u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rPr sz="1400" dirty="0"/>
                <a:t>existing sPHENIX design</a:t>
              </a:r>
            </a:p>
          </p:txBody>
        </p:sp>
        <p:sp>
          <p:nvSpPr>
            <p:cNvPr id="187" name="Shape 187"/>
            <p:cNvSpPr/>
            <p:nvPr/>
          </p:nvSpPr>
          <p:spPr>
            <a:xfrm>
              <a:off x="6106202" y="3404040"/>
              <a:ext cx="3592414" cy="129567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marL="40638" marR="40638" defTabSz="455398">
                <a:lnSpc>
                  <a:spcPct val="110000"/>
                </a:lnSpc>
                <a:defRPr sz="2000" b="1" i="1">
                  <a:solidFill>
                    <a:schemeClr val="accent5"/>
                  </a:solidFill>
                  <a:uFill>
                    <a:solidFill>
                      <a:srgbClr val="002E7A"/>
                    </a:solidFill>
                  </a:u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rPr sz="1600" dirty="0">
                  <a:solidFill>
                    <a:srgbClr val="FF0000"/>
                  </a:solidFill>
                </a:rPr>
                <a:t>modified design, </a:t>
              </a:r>
            </a:p>
            <a:p>
              <a:pPr marL="40638" marR="40638" defTabSz="455398">
                <a:lnSpc>
                  <a:spcPct val="110000"/>
                </a:lnSpc>
                <a:defRPr sz="2000" b="1" i="1">
                  <a:solidFill>
                    <a:schemeClr val="accent5"/>
                  </a:solidFill>
                  <a:uFill>
                    <a:solidFill>
                      <a:srgbClr val="002E7A"/>
                    </a:solidFill>
                  </a:u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rPr sz="1600" dirty="0">
                  <a:solidFill>
                    <a:srgbClr val="FF0000"/>
                  </a:solidFill>
                </a:rPr>
                <a:t>starting with ALICE boards</a:t>
              </a:r>
            </a:p>
          </p:txBody>
        </p:sp>
        <p:sp>
          <p:nvSpPr>
            <p:cNvPr id="188" name="Shape 188"/>
            <p:cNvSpPr/>
            <p:nvPr/>
          </p:nvSpPr>
          <p:spPr>
            <a:xfrm>
              <a:off x="1051122" y="2474689"/>
              <a:ext cx="2965562" cy="47785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marL="57799" marR="57799" algn="l" defTabSz="647700">
                <a:lnSpc>
                  <a:spcPct val="110000"/>
                </a:lnSpc>
                <a:defRPr sz="2000" b="1" i="1">
                  <a:solidFill>
                    <a:srgbClr val="6998C7"/>
                  </a:solidFill>
                  <a:uFill>
                    <a:solidFill>
                      <a:srgbClr val="002E7A"/>
                    </a:solidFill>
                  </a:u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rPr sz="1400" dirty="0"/>
                <a:t>existing ALICE design</a:t>
              </a:r>
            </a:p>
          </p:txBody>
        </p:sp>
        <p:sp>
          <p:nvSpPr>
            <p:cNvPr id="189" name="Shape 189"/>
            <p:cNvSpPr/>
            <p:nvPr/>
          </p:nvSpPr>
          <p:spPr>
            <a:xfrm>
              <a:off x="7276845" y="3100471"/>
              <a:ext cx="1396118" cy="47785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marL="57799" marR="57799" algn="l" defTabSz="647700">
                <a:lnSpc>
                  <a:spcPct val="110000"/>
                </a:lnSpc>
                <a:defRPr sz="2000" b="1">
                  <a:solidFill>
                    <a:schemeClr val="accent5"/>
                  </a:solidFill>
                  <a:uFill>
                    <a:solidFill>
                      <a:srgbClr val="002E7A"/>
                    </a:solidFill>
                  </a:u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rPr sz="1400" dirty="0">
                  <a:solidFill>
                    <a:srgbClr val="FF0000"/>
                  </a:solidFill>
                </a:rPr>
                <a:t>trigger in</a:t>
              </a:r>
            </a:p>
          </p:txBody>
        </p:sp>
      </p:grpSp>
      <p:grpSp>
        <p:nvGrpSpPr>
          <p:cNvPr id="193" name="Group 193"/>
          <p:cNvGrpSpPr/>
          <p:nvPr/>
        </p:nvGrpSpPr>
        <p:grpSpPr>
          <a:xfrm>
            <a:off x="7434376" y="623193"/>
            <a:ext cx="1385370" cy="1912318"/>
            <a:chOff x="0" y="22719"/>
            <a:chExt cx="1970303" cy="2719740"/>
          </a:xfrm>
        </p:grpSpPr>
        <p:sp>
          <p:nvSpPr>
            <p:cNvPr id="191" name="Shape 191"/>
            <p:cNvSpPr/>
            <p:nvPr/>
          </p:nvSpPr>
          <p:spPr>
            <a:xfrm>
              <a:off x="202968" y="1081139"/>
              <a:ext cx="1740960" cy="1661320"/>
            </a:xfrm>
            <a:prstGeom prst="roundRect">
              <a:avLst>
                <a:gd name="adj" fmla="val 24587"/>
              </a:avLst>
            </a:prstGeom>
            <a:noFill/>
            <a:ln w="63500" cap="flat">
              <a:solidFill>
                <a:srgbClr val="FF0000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8" marR="40638" defTabSz="455398">
                <a:lnSpc>
                  <a:spcPct val="142000"/>
                </a:lnSpc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>
              <a:off x="0" y="22719"/>
              <a:ext cx="1970303" cy="10213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200" b="1">
                  <a:solidFill>
                    <a:schemeClr val="accent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sz="2000" dirty="0">
                  <a:solidFill>
                    <a:srgbClr val="FF0000"/>
                  </a:solidFill>
                </a:rPr>
                <a:t>Plan A:</a:t>
              </a:r>
            </a:p>
            <a:p>
              <a:pPr>
                <a:defRPr sz="3200" b="1">
                  <a:solidFill>
                    <a:schemeClr val="accent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sz="2000" dirty="0">
                  <a:solidFill>
                    <a:srgbClr val="FF0000"/>
                  </a:solidFill>
                </a:rPr>
                <a:t>reprogram</a:t>
              </a:r>
            </a:p>
          </p:txBody>
        </p:sp>
      </p:grpSp>
      <p:sp>
        <p:nvSpPr>
          <p:cNvPr id="27" name="Shape 179"/>
          <p:cNvSpPr/>
          <p:nvPr/>
        </p:nvSpPr>
        <p:spPr>
          <a:xfrm flipV="1">
            <a:off x="5586513" y="5123869"/>
            <a:ext cx="0" cy="307412"/>
          </a:xfrm>
          <a:prstGeom prst="line">
            <a:avLst/>
          </a:prstGeom>
          <a:noFill/>
          <a:ln w="31750" cap="flat">
            <a:solidFill>
              <a:srgbClr val="FF0000"/>
            </a:solidFill>
            <a:prstDash val="solid"/>
            <a:miter lim="400000"/>
            <a:tailEnd type="arrow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314607" y="4031205"/>
            <a:ext cx="932170" cy="25256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4607" y="4031205"/>
            <a:ext cx="932170" cy="2525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32210" y="1643712"/>
            <a:ext cx="932170" cy="2525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2316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animBg="1" advAuto="0"/>
      <p:bldP spid="193" grpId="0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112"/>
            <a:ext cx="8229600" cy="1143000"/>
          </a:xfrm>
        </p:spPr>
        <p:txBody>
          <a:bodyPr/>
          <a:lstStyle/>
          <a:p>
            <a:r>
              <a:rPr lang="en-US" dirty="0" smtClean="0"/>
              <a:t>Project Tasks and Timeline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 Coll. Mtg @GSU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B04E-460B-B340-979B-8B60A2BEF480}" type="slidenum">
              <a:rPr lang="en-US" smtClean="0"/>
              <a:t>13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0262" y="4490172"/>
            <a:ext cx="838691" cy="430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Det. Install. </a:t>
            </a:r>
            <a:endParaRPr lang="en-US" sz="1100" dirty="0"/>
          </a:p>
          <a:p>
            <a:pPr algn="ctr"/>
            <a:r>
              <a:rPr lang="en-US" sz="1100" dirty="0" smtClean="0"/>
              <a:t>     @BNL</a:t>
            </a:r>
            <a:endParaRPr lang="en-US" sz="1100" dirty="0"/>
          </a:p>
        </p:txBody>
      </p:sp>
      <p:cxnSp>
        <p:nvCxnSpPr>
          <p:cNvPr id="16" name="Straight Arrow Connector 15"/>
          <p:cNvCxnSpPr>
            <a:endCxn id="45" idx="1"/>
          </p:cNvCxnSpPr>
          <p:nvPr/>
        </p:nvCxnSpPr>
        <p:spPr>
          <a:xfrm>
            <a:off x="4857754" y="4731634"/>
            <a:ext cx="436527" cy="39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27539" y="2449224"/>
            <a:ext cx="1193243" cy="73866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Readout R&amp;D</a:t>
            </a:r>
          </a:p>
          <a:p>
            <a:r>
              <a:rPr lang="en-US" sz="1400" dirty="0" smtClean="0"/>
              <a:t>Mech. design </a:t>
            </a:r>
          </a:p>
          <a:p>
            <a:r>
              <a:rPr lang="en-US" sz="1400" dirty="0" smtClean="0"/>
              <a:t>@</a:t>
            </a:r>
            <a:r>
              <a:rPr lang="en-US" sz="1400" dirty="0" smtClean="0">
                <a:solidFill>
                  <a:srgbClr val="FF0000"/>
                </a:solidFill>
              </a:rPr>
              <a:t>LANL/ALICE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0" y="3200400"/>
            <a:ext cx="1339964" cy="73866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Mech. </a:t>
            </a:r>
            <a:r>
              <a:rPr lang="en-US" sz="1400" dirty="0" err="1" smtClean="0"/>
              <a:t>Integr</a:t>
            </a:r>
            <a:r>
              <a:rPr lang="en-US" sz="1400" dirty="0" smtClean="0"/>
              <a:t>.</a:t>
            </a:r>
          </a:p>
          <a:p>
            <a:r>
              <a:rPr lang="en-US" sz="1400" dirty="0" smtClean="0"/>
              <a:t>&amp; Prototype</a:t>
            </a:r>
            <a:r>
              <a:rPr lang="en-US" sz="1400" dirty="0"/>
              <a:t> </a:t>
            </a:r>
            <a:r>
              <a:rPr lang="en-US" sz="1400" dirty="0" smtClean="0"/>
              <a:t> </a:t>
            </a:r>
          </a:p>
          <a:p>
            <a:r>
              <a:rPr lang="en-US" sz="1400" dirty="0" smtClean="0"/>
              <a:t>@</a:t>
            </a:r>
            <a:r>
              <a:rPr lang="en-US" sz="1400" dirty="0" smtClean="0">
                <a:solidFill>
                  <a:srgbClr val="FF0000"/>
                </a:solidFill>
              </a:rPr>
              <a:t>MIT/LBNL 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8150" y="4470980"/>
            <a:ext cx="1217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Production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8150" y="3187888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Key R&amp;D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704850" y="1118699"/>
            <a:ext cx="7734300" cy="1316502"/>
            <a:chOff x="704850" y="1118699"/>
            <a:chExt cx="7734300" cy="1316502"/>
          </a:xfrm>
        </p:grpSpPr>
        <p:grpSp>
          <p:nvGrpSpPr>
            <p:cNvPr id="69" name="Group 68"/>
            <p:cNvGrpSpPr/>
            <p:nvPr/>
          </p:nvGrpSpPr>
          <p:grpSpPr>
            <a:xfrm>
              <a:off x="704850" y="1118699"/>
              <a:ext cx="7734300" cy="595801"/>
              <a:chOff x="704850" y="1118699"/>
              <a:chExt cx="7734300" cy="595801"/>
            </a:xfrm>
          </p:grpSpPr>
          <p:sp>
            <p:nvSpPr>
              <p:cNvPr id="6" name="Right Arrow 5"/>
              <p:cNvSpPr/>
              <p:nvPr/>
            </p:nvSpPr>
            <p:spPr>
              <a:xfrm>
                <a:off x="704850" y="1416050"/>
                <a:ext cx="7734300" cy="298450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8" name="Group 67"/>
              <p:cNvGrpSpPr/>
              <p:nvPr/>
            </p:nvGrpSpPr>
            <p:grpSpPr>
              <a:xfrm>
                <a:off x="704850" y="1118699"/>
                <a:ext cx="7548667" cy="387364"/>
                <a:chOff x="704850" y="1118699"/>
                <a:chExt cx="7548667" cy="387364"/>
              </a:xfrm>
            </p:grpSpPr>
            <p:sp>
              <p:nvSpPr>
                <p:cNvPr id="8" name="TextBox 7"/>
                <p:cNvSpPr txBox="1"/>
                <p:nvPr/>
              </p:nvSpPr>
              <p:spPr>
                <a:xfrm>
                  <a:off x="1972640" y="1136731"/>
                  <a:ext cx="8711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FY2017</a:t>
                  </a:r>
                  <a:endParaRPr lang="en-US" dirty="0"/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3344240" y="1118699"/>
                  <a:ext cx="8711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FY2018</a:t>
                  </a:r>
                  <a:endParaRPr lang="en-US" dirty="0"/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4679344" y="1126148"/>
                  <a:ext cx="8711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FY2019</a:t>
                  </a:r>
                  <a:endParaRPr lang="en-US" dirty="0"/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6117605" y="1118699"/>
                  <a:ext cx="8711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FY2020</a:t>
                  </a:r>
                  <a:endParaRPr lang="en-US" dirty="0"/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7382328" y="1118699"/>
                  <a:ext cx="8711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FY2021</a:t>
                  </a:r>
                  <a:endParaRPr lang="en-US" dirty="0"/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704850" y="1136731"/>
                  <a:ext cx="8711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FY2016</a:t>
                  </a:r>
                  <a:endParaRPr lang="en-US" dirty="0"/>
                </a:p>
              </p:txBody>
            </p:sp>
          </p:grpSp>
        </p:grpSp>
        <p:grpSp>
          <p:nvGrpSpPr>
            <p:cNvPr id="67" name="Group 66"/>
            <p:cNvGrpSpPr/>
            <p:nvPr/>
          </p:nvGrpSpPr>
          <p:grpSpPr>
            <a:xfrm>
              <a:off x="1447800" y="1696537"/>
              <a:ext cx="6922255" cy="738664"/>
              <a:chOff x="1447800" y="1696537"/>
              <a:chExt cx="6922255" cy="738664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2819400" y="1752600"/>
                <a:ext cx="53681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CD-</a:t>
                </a:r>
                <a:r>
                  <a:rPr lang="en-US" sz="1400" dirty="0" smtClean="0"/>
                  <a:t>1</a:t>
                </a:r>
                <a:endParaRPr lang="en-US" sz="1400" dirty="0" smtClean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3812546" y="1714500"/>
                <a:ext cx="6976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CD-2/3</a:t>
                </a:r>
              </a:p>
              <a:p>
                <a:r>
                  <a:rPr lang="en-US" sz="1400" dirty="0" smtClean="0"/>
                  <a:t>8/1</a:t>
                </a:r>
                <a:endParaRPr lang="en-US" sz="1400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1447800" y="1752600"/>
                <a:ext cx="71045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CD-0</a:t>
                </a:r>
              </a:p>
              <a:p>
                <a:r>
                  <a:rPr lang="en-US" sz="1400" dirty="0"/>
                  <a:t>9</a:t>
                </a:r>
                <a:r>
                  <a:rPr lang="en-US" sz="1400" dirty="0" smtClean="0"/>
                  <a:t>/</a:t>
                </a:r>
                <a:r>
                  <a:rPr lang="en-US" sz="1400" dirty="0" smtClean="0"/>
                  <a:t>2016</a:t>
                </a:r>
                <a:endParaRPr lang="en-US" sz="1400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7480068" y="1696537"/>
                <a:ext cx="889987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Ready for </a:t>
                </a:r>
              </a:p>
              <a:p>
                <a:r>
                  <a:rPr lang="en-US" sz="1400" dirty="0"/>
                  <a:t>B</a:t>
                </a:r>
                <a:r>
                  <a:rPr lang="en-US" sz="1400" dirty="0" smtClean="0"/>
                  <a:t>eam</a:t>
                </a:r>
              </a:p>
              <a:p>
                <a:r>
                  <a:rPr lang="en-US" sz="1400" dirty="0" smtClean="0"/>
                  <a:t>6/1</a:t>
                </a:r>
                <a:endParaRPr lang="en-US" sz="1400" dirty="0"/>
              </a:p>
            </p:txBody>
          </p:sp>
        </p:grpSp>
      </p:grpSp>
      <p:sp>
        <p:nvSpPr>
          <p:cNvPr id="23" name="TextBox 22"/>
          <p:cNvSpPr txBox="1"/>
          <p:nvPr/>
        </p:nvSpPr>
        <p:spPr>
          <a:xfrm>
            <a:off x="457200" y="5556131"/>
            <a:ext cx="5845232" cy="80021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MoU</a:t>
            </a:r>
            <a:r>
              <a:rPr lang="en-US" dirty="0" smtClean="0"/>
              <a:t>” w/ ALICE/ITS: 11/2016 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- </a:t>
            </a:r>
            <a:r>
              <a:rPr lang="en-US" sz="1400" dirty="0">
                <a:solidFill>
                  <a:srgbClr val="FF0000"/>
                </a:solidFill>
              </a:rPr>
              <a:t>P</a:t>
            </a:r>
            <a:r>
              <a:rPr lang="en-US" sz="1400" dirty="0" smtClean="0">
                <a:solidFill>
                  <a:srgbClr val="FF0000"/>
                </a:solidFill>
              </a:rPr>
              <a:t>roduce MAPS chips for </a:t>
            </a:r>
            <a:r>
              <a:rPr lang="en-US" sz="1400" dirty="0" err="1" smtClean="0">
                <a:solidFill>
                  <a:srgbClr val="FF0000"/>
                </a:solidFill>
              </a:rPr>
              <a:t>sPHENIX</a:t>
            </a:r>
            <a:r>
              <a:rPr lang="en-US" sz="1400" dirty="0" smtClean="0">
                <a:solidFill>
                  <a:srgbClr val="FF0000"/>
                </a:solidFill>
              </a:rPr>
              <a:t> as part of ALICE production!</a:t>
            </a:r>
          </a:p>
          <a:p>
            <a:r>
              <a:rPr lang="en-US" sz="1400" dirty="0" smtClean="0"/>
              <a:t>- Full </a:t>
            </a:r>
            <a:r>
              <a:rPr lang="en-US" sz="1400" dirty="0"/>
              <a:t>s</a:t>
            </a:r>
            <a:r>
              <a:rPr lang="en-US" sz="1400" dirty="0" smtClean="0"/>
              <a:t>taves, space frames and RUs production cost &amp; schedule  </a:t>
            </a:r>
            <a:r>
              <a:rPr lang="en-US" sz="1400" dirty="0" smtClean="0">
                <a:sym typeface="Wingdings"/>
              </a:rPr>
              <a:t> </a:t>
            </a:r>
            <a:r>
              <a:rPr lang="en-US" sz="1400" b="1" dirty="0" smtClean="0">
                <a:sym typeface="Wingdings"/>
              </a:rPr>
              <a:t>MVTX </a:t>
            </a:r>
            <a:r>
              <a:rPr lang="en-US" sz="1400" b="1" dirty="0" smtClean="0">
                <a:sym typeface="Wingdings"/>
              </a:rPr>
              <a:t>MIE</a:t>
            </a:r>
            <a:endParaRPr lang="en-US" sz="1400" b="1" dirty="0"/>
          </a:p>
        </p:txBody>
      </p:sp>
      <p:grpSp>
        <p:nvGrpSpPr>
          <p:cNvPr id="46" name="Group 45"/>
          <p:cNvGrpSpPr/>
          <p:nvPr/>
        </p:nvGrpSpPr>
        <p:grpSpPr>
          <a:xfrm>
            <a:off x="5294278" y="4493160"/>
            <a:ext cx="1376384" cy="484829"/>
            <a:chOff x="4982820" y="4355483"/>
            <a:chExt cx="1166534" cy="484829"/>
          </a:xfrm>
        </p:grpSpPr>
        <p:sp>
          <p:nvSpPr>
            <p:cNvPr id="12" name="TextBox 11"/>
            <p:cNvSpPr txBox="1"/>
            <p:nvPr/>
          </p:nvSpPr>
          <p:spPr>
            <a:xfrm>
              <a:off x="5005376" y="4359397"/>
              <a:ext cx="1073503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/>
                <a:t>Detector Assembly </a:t>
              </a:r>
              <a:endParaRPr lang="en-US" sz="1100" dirty="0" smtClean="0"/>
            </a:p>
            <a:p>
              <a:pPr algn="ctr"/>
              <a:r>
                <a:rPr lang="en-US" sz="1100" dirty="0" smtClean="0"/>
                <a:t>&amp; Test </a:t>
              </a:r>
              <a:r>
                <a:rPr lang="en-US" sz="1100" dirty="0" smtClean="0"/>
                <a:t>@LBNL</a:t>
              </a:r>
              <a:endParaRPr lang="en-US" sz="1100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982820" y="4355483"/>
              <a:ext cx="1166534" cy="48482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991658" y="4490172"/>
            <a:ext cx="1310816" cy="484829"/>
            <a:chOff x="4951070" y="4355483"/>
            <a:chExt cx="1310816" cy="484829"/>
          </a:xfrm>
        </p:grpSpPr>
        <p:sp>
          <p:nvSpPr>
            <p:cNvPr id="48" name="TextBox 47"/>
            <p:cNvSpPr txBox="1"/>
            <p:nvPr/>
          </p:nvSpPr>
          <p:spPr>
            <a:xfrm>
              <a:off x="4951070" y="4359397"/>
              <a:ext cx="1310816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MAPS </a:t>
              </a:r>
              <a:r>
                <a:rPr lang="en-US" sz="1100" dirty="0"/>
                <a:t>Prod</a:t>
              </a:r>
              <a:r>
                <a:rPr lang="en-US" sz="1100" dirty="0" smtClean="0"/>
                <a:t>. &amp; QA </a:t>
              </a:r>
              <a:endParaRPr lang="en-US" sz="1100" dirty="0"/>
            </a:p>
            <a:p>
              <a:pPr algn="ctr"/>
              <a:r>
                <a:rPr lang="en-US" sz="1100" dirty="0" smtClean="0"/>
                <a:t>@ALICE</a:t>
              </a:r>
              <a:endParaRPr lang="en-US" sz="1100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982820" y="4355483"/>
              <a:ext cx="1166534" cy="48482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738465" y="4389634"/>
            <a:ext cx="1161621" cy="697931"/>
            <a:chOff x="4924204" y="4355483"/>
            <a:chExt cx="1271486" cy="484829"/>
          </a:xfrm>
        </p:grpSpPr>
        <p:sp>
          <p:nvSpPr>
            <p:cNvPr id="51" name="TextBox 50"/>
            <p:cNvSpPr txBox="1"/>
            <p:nvPr/>
          </p:nvSpPr>
          <p:spPr>
            <a:xfrm>
              <a:off x="4924204" y="4359397"/>
              <a:ext cx="1271486" cy="4169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Stave </a:t>
              </a:r>
              <a:r>
                <a:rPr lang="en-US" sz="1100" dirty="0" err="1"/>
                <a:t>p</a:t>
              </a:r>
              <a:r>
                <a:rPr lang="en-US" sz="1100" dirty="0" err="1" smtClean="0"/>
                <a:t>rod.&amp;Test</a:t>
              </a:r>
              <a:r>
                <a:rPr lang="en-US" sz="1100" dirty="0" smtClean="0"/>
                <a:t>  @CERN;</a:t>
              </a:r>
            </a:p>
            <a:p>
              <a:r>
                <a:rPr lang="en-US" sz="1100" dirty="0" smtClean="0"/>
                <a:t>RUs Prod. @US</a:t>
              </a:r>
              <a:endParaRPr lang="en-US" sz="1100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982820" y="4355483"/>
              <a:ext cx="1166534" cy="48482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1" name="Straight Arrow Connector 60"/>
          <p:cNvCxnSpPr/>
          <p:nvPr/>
        </p:nvCxnSpPr>
        <p:spPr>
          <a:xfrm>
            <a:off x="3211108" y="4731634"/>
            <a:ext cx="57901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6670666" y="4743101"/>
            <a:ext cx="179596" cy="69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1" name="Picture 7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2750" y="4338449"/>
            <a:ext cx="996869" cy="7815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90800" y="5168900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+2%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4160858" y="5168900"/>
            <a:ext cx="69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+50%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39E2-3D73-8647-9FE6-350C1E22EC37}" type="datetime1">
              <a:rPr lang="en-US" smtClean="0"/>
              <a:t>1/22/17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20635641">
            <a:off x="4940585" y="3034346"/>
            <a:ext cx="4096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 schedule driven project!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30765" y="2237720"/>
            <a:ext cx="1313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ALICE ITS/IB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production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3695752" y="2130890"/>
            <a:ext cx="307441" cy="34636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1944178" y="2332680"/>
            <a:ext cx="1798465" cy="1579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81000" y="1676400"/>
            <a:ext cx="977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sPHENIX</a:t>
            </a:r>
            <a:endParaRPr lang="en-US" dirty="0" smtClean="0"/>
          </a:p>
          <a:p>
            <a:r>
              <a:rPr lang="en-US" dirty="0" smtClean="0"/>
              <a:t>baseline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705600" y="5486400"/>
            <a:ext cx="23533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More discussions by:</a:t>
            </a:r>
          </a:p>
          <a:p>
            <a:r>
              <a:rPr lang="en-US" dirty="0" smtClean="0"/>
              <a:t>Cesar, Gunther, Bob,</a:t>
            </a:r>
          </a:p>
          <a:p>
            <a:r>
              <a:rPr lang="en-US" dirty="0" err="1" smtClean="0"/>
              <a:t>Giacomo</a:t>
            </a:r>
            <a:r>
              <a:rPr lang="en-US" dirty="0" smtClean="0"/>
              <a:t>, </a:t>
            </a:r>
            <a:r>
              <a:rPr lang="en-US" dirty="0" err="1" smtClean="0"/>
              <a:t>Grazyna</a:t>
            </a:r>
            <a:r>
              <a:rPr lang="en-US" dirty="0" smtClean="0"/>
              <a:t> et 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303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 Cost and Schedule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00800" y="1828800"/>
            <a:ext cx="2511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 be updated: Dave Lee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9000"/>
            <a:ext cx="9144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958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7542"/>
            <a:ext cx="9144000" cy="642081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414" y="59351"/>
            <a:ext cx="33528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Organization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04132" y="457200"/>
            <a:ext cx="2943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 be updated: Cesar da Silva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607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Status of MIE</a:t>
            </a:r>
            <a:br>
              <a:rPr lang="en-US" dirty="0" smtClean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3723674" cy="4191000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First draft of proposal narrative </a:t>
            </a:r>
            <a:r>
              <a:rPr lang="en-US" dirty="0" smtClean="0"/>
              <a:t>available, about 21 pages</a:t>
            </a:r>
          </a:p>
          <a:p>
            <a:r>
              <a:rPr lang="en-US" dirty="0" smtClean="0"/>
              <a:t>Some sessions are more complete than others</a:t>
            </a:r>
          </a:p>
          <a:p>
            <a:endParaRPr lang="en-US" dirty="0" smtClean="0"/>
          </a:p>
          <a:p>
            <a:r>
              <a:rPr lang="en-US" dirty="0"/>
              <a:t>N</a:t>
            </a:r>
            <a:r>
              <a:rPr lang="en-US" dirty="0" smtClean="0"/>
              <a:t>eed input from each institution</a:t>
            </a:r>
          </a:p>
          <a:p>
            <a:pPr lvl="1"/>
            <a:r>
              <a:rPr lang="en-US" dirty="0" smtClean="0"/>
              <a:t>FTE</a:t>
            </a:r>
          </a:p>
          <a:p>
            <a:pPr lvl="1"/>
            <a:r>
              <a:rPr lang="en-US" dirty="0" smtClean="0"/>
              <a:t>Labor rates</a:t>
            </a:r>
          </a:p>
          <a:p>
            <a:pPr lvl="1"/>
            <a:r>
              <a:rPr lang="en-US" dirty="0" smtClean="0"/>
              <a:t>Resources schedule etc.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Further editing /polishing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838200"/>
            <a:ext cx="5181600" cy="579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72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609600"/>
            <a:ext cx="7445829" cy="458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4334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8782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318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22859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MAPS-based Vertex Detector</a:t>
            </a:r>
            <a:br>
              <a:rPr lang="en-US" dirty="0" smtClean="0"/>
            </a:br>
            <a:r>
              <a:rPr lang="en-US" dirty="0" smtClean="0"/>
              <a:t>(MVTX)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WBS 1.13 (Full Detector) &amp; 1.3 (Telescope)</a:t>
            </a:r>
            <a:endParaRPr lang="en-US" sz="31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/>
          <a:p>
            <a:r>
              <a:rPr lang="en-US" dirty="0" smtClean="0"/>
              <a:t>Ming Liu</a:t>
            </a:r>
          </a:p>
          <a:p>
            <a:r>
              <a:rPr lang="en-US" dirty="0" smtClean="0"/>
              <a:t>1/23/2017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7713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63" y="20638"/>
            <a:ext cx="8739909" cy="8962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Exciting Science: Physics of the 3</a:t>
            </a:r>
            <a:r>
              <a:rPr lang="en-US" baseline="30000" dirty="0" smtClean="0"/>
              <a:t>rd</a:t>
            </a:r>
            <a:r>
              <a:rPr lang="en-US" dirty="0" smtClean="0"/>
              <a:t> Pillar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11" y="1203064"/>
            <a:ext cx="4643407" cy="2258110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sPHENIX</a:t>
            </a:r>
            <a:r>
              <a:rPr lang="en-US" dirty="0" smtClean="0"/>
              <a:t> is the next flagship heavy ion physics experiment in US</a:t>
            </a:r>
          </a:p>
          <a:p>
            <a:pPr lvl="1"/>
            <a:r>
              <a:rPr lang="en-US" dirty="0" smtClean="0"/>
              <a:t>Jets</a:t>
            </a:r>
          </a:p>
          <a:p>
            <a:pPr lvl="1"/>
            <a:r>
              <a:rPr lang="en-US" dirty="0" smtClean="0"/>
              <a:t>Upsilons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B-</a:t>
            </a:r>
            <a:r>
              <a:rPr lang="en-US" dirty="0" smtClean="0">
                <a:solidFill>
                  <a:srgbClr val="FF0000"/>
                </a:solidFill>
              </a:rPr>
              <a:t>jets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MVTX will complete b-jet physics  </a:t>
            </a:r>
            <a:endParaRPr lang="en-US" dirty="0" smtClean="0">
              <a:solidFill>
                <a:srgbClr val="FF0000"/>
              </a:solidFill>
            </a:endParaRPr>
          </a:p>
        </p:txBody>
      </p:sp>
      <p:grpSp>
        <p:nvGrpSpPr>
          <p:cNvPr id="5" name="Group 76"/>
          <p:cNvGrpSpPr/>
          <p:nvPr/>
        </p:nvGrpSpPr>
        <p:grpSpPr>
          <a:xfrm>
            <a:off x="5114636" y="1881909"/>
            <a:ext cx="3988583" cy="2098509"/>
            <a:chOff x="0" y="0"/>
            <a:chExt cx="6206385" cy="2699311"/>
          </a:xfrm>
        </p:grpSpPr>
        <p:pic>
          <p:nvPicPr>
            <p:cNvPr id="6" name="Screen Shot 2015-07-02 at 10.56.48 A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206386" cy="2053045"/>
            </a:xfrm>
            <a:prstGeom prst="rect">
              <a:avLst/>
            </a:prstGeom>
            <a:ln w="25400" cap="flat">
              <a:noFill/>
              <a:round/>
            </a:ln>
            <a:effectLst/>
          </p:spPr>
        </p:pic>
        <p:pic>
          <p:nvPicPr>
            <p:cNvPr id="7" name="Screen Shot 2015-07-02 at 10.56.48 AM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2031408"/>
              <a:ext cx="6206386" cy="667904"/>
            </a:xfrm>
            <a:prstGeom prst="rect">
              <a:avLst/>
            </a:prstGeom>
            <a:ln w="25400" cap="flat">
              <a:noFill/>
              <a:round/>
            </a:ln>
            <a:effectLst/>
          </p:spPr>
        </p:pic>
      </p:grpSp>
      <p:sp>
        <p:nvSpPr>
          <p:cNvPr id="9" name="TextBox 8"/>
          <p:cNvSpPr txBox="1"/>
          <p:nvPr/>
        </p:nvSpPr>
        <p:spPr>
          <a:xfrm>
            <a:off x="5345167" y="936371"/>
            <a:ext cx="37988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baseline="0" dirty="0" smtClean="0">
                <a:solidFill>
                  <a:srgbClr val="FF0000"/>
                </a:solidFill>
              </a:rPr>
              <a:t>Cannot be done at the LHC</a:t>
            </a:r>
            <a:r>
              <a:rPr lang="en-US" sz="2000" b="1" dirty="0" smtClean="0">
                <a:solidFill>
                  <a:srgbClr val="FF0000"/>
                </a:solidFill>
              </a:rPr>
              <a:t> for lack of low </a:t>
            </a:r>
            <a:r>
              <a:rPr lang="en-US" sz="2000" b="1" dirty="0" err="1" smtClean="0">
                <a:solidFill>
                  <a:srgbClr val="FF0000"/>
                </a:solidFill>
              </a:rPr>
              <a:t>pT</a:t>
            </a:r>
            <a:r>
              <a:rPr lang="en-US" sz="2000" b="1" dirty="0" smtClean="0">
                <a:solidFill>
                  <a:srgbClr val="FF0000"/>
                </a:solidFill>
              </a:rPr>
              <a:t> reach and huge backgrounds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38C9-6838-984E-A783-19803E50DB17}" type="datetime1">
              <a:rPr lang="en-US" smtClean="0"/>
              <a:t>1/22/17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 Coll. Mtg @GSU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DA73-A92A-DA4F-A1A7-28B6AC472496}" type="slidenum">
              <a:rPr lang="en-US" smtClean="0"/>
              <a:t>20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758949" y="6157741"/>
            <a:ext cx="7427463" cy="340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58949" y="4133599"/>
            <a:ext cx="1563168" cy="2024142"/>
          </a:xfrm>
          <a:prstGeom prst="rect">
            <a:avLst/>
          </a:prstGeom>
          <a:solidFill>
            <a:schemeClr val="accent4">
              <a:lumMod val="20000"/>
              <a:lumOff val="80000"/>
              <a:alpha val="3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124200" y="4126523"/>
            <a:ext cx="1553530" cy="2024142"/>
          </a:xfrm>
          <a:prstGeom prst="rect">
            <a:avLst/>
          </a:prstGeom>
          <a:solidFill>
            <a:schemeClr val="accent4">
              <a:lumMod val="20000"/>
              <a:lumOff val="80000"/>
              <a:alpha val="3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322117" y="3716314"/>
            <a:ext cx="2982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sPHENIX</a:t>
            </a:r>
            <a:r>
              <a:rPr lang="en-US" b="1" dirty="0" smtClean="0">
                <a:solidFill>
                  <a:srgbClr val="0000FF"/>
                </a:solidFill>
              </a:rPr>
              <a:t> Three Physics </a:t>
            </a:r>
            <a:r>
              <a:rPr lang="en-US" b="1" dirty="0">
                <a:solidFill>
                  <a:srgbClr val="0000FF"/>
                </a:solidFill>
              </a:rPr>
              <a:t>Pillars 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5788859" y="4133599"/>
            <a:ext cx="2397552" cy="2015162"/>
            <a:chOff x="5460593" y="3827413"/>
            <a:chExt cx="2407058" cy="2024142"/>
          </a:xfrm>
          <a:noFill/>
        </p:grpSpPr>
        <p:grpSp>
          <p:nvGrpSpPr>
            <p:cNvPr id="22" name="Group 21"/>
            <p:cNvGrpSpPr/>
            <p:nvPr/>
          </p:nvGrpSpPr>
          <p:grpSpPr>
            <a:xfrm>
              <a:off x="5460593" y="3827413"/>
              <a:ext cx="2407058" cy="2024142"/>
              <a:chOff x="5349670" y="3827413"/>
              <a:chExt cx="2407058" cy="2024142"/>
            </a:xfrm>
            <a:grpFill/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5639549" y="4241243"/>
                <a:ext cx="1827299" cy="1370997"/>
              </a:xfrm>
              <a:prstGeom prst="rect">
                <a:avLst/>
              </a:prstGeom>
              <a:grpFill/>
              <a:ln>
                <a:noFill/>
              </a:ln>
              <a:extLst>
                <a:ext uri="{FAA26D3D-D897-4be2-8F04-BA451C77F1D7}">
                  <ma14:placeholderFlag xmlns:ma14="http://schemas.microsoft.com/office/mac/drawingml/2011/main"/>
                </a:ext>
              </a:extLst>
            </p:spPr>
          </p:pic>
          <p:sp>
            <p:nvSpPr>
              <p:cNvPr id="21" name="Rectangle 20"/>
              <p:cNvSpPr/>
              <p:nvPr/>
            </p:nvSpPr>
            <p:spPr>
              <a:xfrm>
                <a:off x="5349670" y="3827413"/>
                <a:ext cx="2407058" cy="2024142"/>
              </a:xfrm>
              <a:prstGeom prst="rect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5766773" y="3871911"/>
              <a:ext cx="1501086" cy="370978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B-Jets Physics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758949" y="4177900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Jets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149788" y="4177900"/>
            <a:ext cx="983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Upsilons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049" y="4547232"/>
            <a:ext cx="1536068" cy="146583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9788" y="4626142"/>
            <a:ext cx="1527942" cy="1415789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3149788" y="4167620"/>
            <a:ext cx="1553530" cy="2024142"/>
          </a:xfrm>
          <a:prstGeom prst="rect">
            <a:avLst/>
          </a:prstGeom>
          <a:solidFill>
            <a:schemeClr val="accent4">
              <a:lumMod val="20000"/>
              <a:lumOff val="80000"/>
              <a:alpha val="3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86049" y="4167620"/>
            <a:ext cx="1553530" cy="2024142"/>
          </a:xfrm>
          <a:prstGeom prst="rect">
            <a:avLst/>
          </a:prstGeom>
          <a:solidFill>
            <a:schemeClr val="accent4">
              <a:lumMod val="20000"/>
              <a:lumOff val="80000"/>
              <a:alpha val="3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394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4392" y="33338"/>
            <a:ext cx="8868307" cy="89140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Proposed </a:t>
            </a:r>
            <a:r>
              <a:rPr lang="en-US" sz="3600" dirty="0" err="1" smtClean="0"/>
              <a:t>sPHENIX</a:t>
            </a:r>
            <a:r>
              <a:rPr lang="en-US" sz="3600" dirty="0" smtClean="0"/>
              <a:t> </a:t>
            </a:r>
            <a:r>
              <a:rPr lang="en-US" sz="3600" dirty="0" smtClean="0"/>
              <a:t>MAPS-based Vertex Detector (MVTX)</a:t>
            </a:r>
            <a:endParaRPr lang="en-US" sz="3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LDRD/DR Feasibility Review -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B04E-460B-B340-979B-8B60A2BEF480}" type="slidenum">
              <a:rPr lang="en-US" smtClean="0"/>
              <a:t>21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5987455" y="1799107"/>
            <a:ext cx="2978302" cy="4405732"/>
            <a:chOff x="5249074" y="1144588"/>
            <a:chExt cx="3513926" cy="4785796"/>
          </a:xfrm>
        </p:grpSpPr>
        <p:grpSp>
          <p:nvGrpSpPr>
            <p:cNvPr id="23" name="Group 22"/>
            <p:cNvGrpSpPr/>
            <p:nvPr/>
          </p:nvGrpSpPr>
          <p:grpSpPr>
            <a:xfrm>
              <a:off x="5249074" y="1144588"/>
              <a:ext cx="3513926" cy="4785796"/>
              <a:chOff x="181774" y="1570554"/>
              <a:chExt cx="3513926" cy="4785796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1774" y="1570554"/>
                <a:ext cx="3513926" cy="2068910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grpSp>
            <p:nvGrpSpPr>
              <p:cNvPr id="22" name="Group 21"/>
              <p:cNvGrpSpPr/>
              <p:nvPr/>
            </p:nvGrpSpPr>
            <p:grpSpPr>
              <a:xfrm>
                <a:off x="190500" y="2692400"/>
                <a:ext cx="3505200" cy="3663950"/>
                <a:chOff x="190500" y="2692400"/>
                <a:chExt cx="3505200" cy="3663950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190500" y="4070350"/>
                  <a:ext cx="3505200" cy="2286000"/>
                  <a:chOff x="4343400" y="990600"/>
                  <a:chExt cx="3818732" cy="2590800"/>
                </a:xfrm>
              </p:grpSpPr>
              <p:pic>
                <p:nvPicPr>
                  <p:cNvPr id="12" name="Picture 11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343400" y="990600"/>
                    <a:ext cx="3818732" cy="2590800"/>
                  </a:xfrm>
                  <a:prstGeom prst="rect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</p:pic>
              <p:sp>
                <p:nvSpPr>
                  <p:cNvPr id="13" name="Rectangle 12"/>
                  <p:cNvSpPr/>
                  <p:nvPr/>
                </p:nvSpPr>
                <p:spPr>
                  <a:xfrm>
                    <a:off x="5791200" y="3436299"/>
                    <a:ext cx="1143000" cy="145101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" name="Rectangle 13"/>
                  <p:cNvSpPr/>
                  <p:nvPr/>
                </p:nvSpPr>
                <p:spPr>
                  <a:xfrm>
                    <a:off x="7924800" y="3360099"/>
                    <a:ext cx="228600" cy="221301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6" name="Straight Connector 15"/>
                <p:cNvCxnSpPr/>
                <p:nvPr/>
              </p:nvCxnSpPr>
              <p:spPr>
                <a:xfrm flipH="1">
                  <a:off x="196850" y="2692400"/>
                  <a:ext cx="1797050" cy="134620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8" name="Straight Connector 17"/>
            <p:cNvCxnSpPr/>
            <p:nvPr/>
          </p:nvCxnSpPr>
          <p:spPr>
            <a:xfrm>
              <a:off x="7418465" y="2170668"/>
              <a:ext cx="1344535" cy="14541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6482685" y="1141987"/>
            <a:ext cx="2732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ALICE ITS Upgrade (2021+);</a:t>
            </a:r>
          </a:p>
          <a:p>
            <a:r>
              <a:rPr lang="en-US" dirty="0" smtClean="0"/>
              <a:t>Inner Tracker </a:t>
            </a:r>
            <a:r>
              <a:rPr lang="en-US" dirty="0"/>
              <a:t>S</a:t>
            </a:r>
            <a:r>
              <a:rPr lang="en-US" dirty="0" smtClean="0"/>
              <a:t>ystem</a:t>
            </a:r>
            <a:endParaRPr lang="en-US" dirty="0"/>
          </a:p>
        </p:txBody>
      </p:sp>
      <p:grpSp>
        <p:nvGrpSpPr>
          <p:cNvPr id="26" name="Group 112"/>
          <p:cNvGrpSpPr/>
          <p:nvPr/>
        </p:nvGrpSpPr>
        <p:grpSpPr>
          <a:xfrm>
            <a:off x="568325" y="3989079"/>
            <a:ext cx="2851151" cy="2249686"/>
            <a:chOff x="7365933" y="494668"/>
            <a:chExt cx="3771955" cy="3013162"/>
          </a:xfrm>
        </p:grpSpPr>
        <p:pic>
          <p:nvPicPr>
            <p:cNvPr id="27" name="Screen Shot 2015-11-03 at 1.34.37 PM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365933" y="556092"/>
              <a:ext cx="3771955" cy="2951738"/>
            </a:xfrm>
            <a:prstGeom prst="rect">
              <a:avLst/>
            </a:prstGeom>
            <a:ln w="25400" cap="flat">
              <a:noFill/>
              <a:round/>
            </a:ln>
            <a:effectLst/>
          </p:spPr>
        </p:pic>
        <p:sp>
          <p:nvSpPr>
            <p:cNvPr id="28" name="Shape 111"/>
            <p:cNvSpPr/>
            <p:nvPr/>
          </p:nvSpPr>
          <p:spPr>
            <a:xfrm>
              <a:off x="8005560" y="494668"/>
              <a:ext cx="2443054" cy="4259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400" b="1">
                  <a:solidFill>
                    <a:srgbClr val="000000"/>
                  </a:solidFill>
                </a:defRPr>
              </a:lvl1pPr>
            </a:lstStyle>
            <a:p>
              <a:r>
                <a:rPr lang="en-US" dirty="0" err="1" smtClean="0">
                  <a:solidFill>
                    <a:srgbClr val="FF0000"/>
                  </a:solidFill>
                </a:rPr>
                <a:t>sPHENIX</a:t>
              </a:r>
              <a:r>
                <a:rPr lang="en-US" dirty="0" smtClean="0">
                  <a:solidFill>
                    <a:srgbClr val="FF0000"/>
                  </a:solidFill>
                </a:rPr>
                <a:t> </a:t>
              </a:r>
              <a:r>
                <a:rPr dirty="0" smtClean="0">
                  <a:solidFill>
                    <a:srgbClr val="FF0000"/>
                  </a:solidFill>
                </a:rPr>
                <a:t>Inner Trackin</a:t>
              </a:r>
              <a:r>
                <a:rPr lang="en-US" dirty="0" smtClean="0">
                  <a:solidFill>
                    <a:srgbClr val="FF0000"/>
                  </a:solidFill>
                </a:rPr>
                <a:t>g</a:t>
              </a:r>
              <a:endParaRPr dirty="0">
                <a:solidFill>
                  <a:srgbClr val="FF0000"/>
                </a:solidFill>
              </a:endParaRPr>
            </a:p>
          </p:txBody>
        </p:sp>
      </p:grpSp>
      <p:sp>
        <p:nvSpPr>
          <p:cNvPr id="42" name="Left Arrow 41"/>
          <p:cNvSpPr/>
          <p:nvPr/>
        </p:nvSpPr>
        <p:spPr>
          <a:xfrm>
            <a:off x="3237724" y="4995500"/>
            <a:ext cx="2619927" cy="1457742"/>
          </a:xfrm>
          <a:prstGeom prst="leftArrow">
            <a:avLst/>
          </a:prstGeom>
          <a:solidFill>
            <a:srgbClr val="CCFFCC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“Adopt” ALICE/ITS 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Mini. risk,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Max. physics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08133" y="1502370"/>
            <a:ext cx="1326017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Key issues:</a:t>
            </a:r>
          </a:p>
          <a:p>
            <a:r>
              <a:rPr lang="en-US" dirty="0" smtClean="0"/>
              <a:t>- Readout</a:t>
            </a:r>
          </a:p>
          <a:p>
            <a:r>
              <a:rPr lang="en-US" dirty="0" smtClean="0"/>
              <a:t>- Mechanics</a:t>
            </a:r>
            <a:endParaRPr lang="en-US" dirty="0"/>
          </a:p>
        </p:txBody>
      </p:sp>
      <p:pic>
        <p:nvPicPr>
          <p:cNvPr id="29" name="Screen Shot 2016-01-25 at 9.19.11 A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33800" y="2590800"/>
            <a:ext cx="1897533" cy="23682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4" h="21473" extrusionOk="0">
                <a:moveTo>
                  <a:pt x="15864" y="0"/>
                </a:moveTo>
                <a:lnTo>
                  <a:pt x="15582" y="284"/>
                </a:lnTo>
                <a:cubicBezTo>
                  <a:pt x="15339" y="525"/>
                  <a:pt x="15313" y="578"/>
                  <a:pt x="15412" y="652"/>
                </a:cubicBezTo>
                <a:cubicBezTo>
                  <a:pt x="15514" y="727"/>
                  <a:pt x="15508" y="802"/>
                  <a:pt x="15359" y="1220"/>
                </a:cubicBezTo>
                <a:cubicBezTo>
                  <a:pt x="15133" y="1857"/>
                  <a:pt x="15106" y="1885"/>
                  <a:pt x="14761" y="1886"/>
                </a:cubicBezTo>
                <a:cubicBezTo>
                  <a:pt x="14391" y="1887"/>
                  <a:pt x="14295" y="1943"/>
                  <a:pt x="14113" y="2260"/>
                </a:cubicBezTo>
                <a:cubicBezTo>
                  <a:pt x="12545" y="4995"/>
                  <a:pt x="12153" y="5657"/>
                  <a:pt x="12053" y="5734"/>
                </a:cubicBezTo>
                <a:cubicBezTo>
                  <a:pt x="11976" y="5792"/>
                  <a:pt x="11686" y="5822"/>
                  <a:pt x="11250" y="5817"/>
                </a:cubicBezTo>
                <a:cubicBezTo>
                  <a:pt x="10519" y="5810"/>
                  <a:pt x="10341" y="5767"/>
                  <a:pt x="10486" y="5633"/>
                </a:cubicBezTo>
                <a:cubicBezTo>
                  <a:pt x="10534" y="5589"/>
                  <a:pt x="10572" y="5527"/>
                  <a:pt x="10572" y="5495"/>
                </a:cubicBezTo>
                <a:cubicBezTo>
                  <a:pt x="10572" y="5371"/>
                  <a:pt x="10345" y="5444"/>
                  <a:pt x="10139" y="5633"/>
                </a:cubicBezTo>
                <a:cubicBezTo>
                  <a:pt x="9929" y="5827"/>
                  <a:pt x="9906" y="5828"/>
                  <a:pt x="8783" y="5838"/>
                </a:cubicBezTo>
                <a:cubicBezTo>
                  <a:pt x="8153" y="5844"/>
                  <a:pt x="7573" y="5817"/>
                  <a:pt x="7484" y="5776"/>
                </a:cubicBezTo>
                <a:cubicBezTo>
                  <a:pt x="7396" y="5735"/>
                  <a:pt x="7287" y="5696"/>
                  <a:pt x="7243" y="5692"/>
                </a:cubicBezTo>
                <a:cubicBezTo>
                  <a:pt x="7199" y="5688"/>
                  <a:pt x="7051" y="5643"/>
                  <a:pt x="6919" y="5592"/>
                </a:cubicBezTo>
                <a:cubicBezTo>
                  <a:pt x="6717" y="5513"/>
                  <a:pt x="6647" y="5516"/>
                  <a:pt x="6478" y="5613"/>
                </a:cubicBezTo>
                <a:cubicBezTo>
                  <a:pt x="6368" y="5676"/>
                  <a:pt x="6292" y="5769"/>
                  <a:pt x="6309" y="5821"/>
                </a:cubicBezTo>
                <a:cubicBezTo>
                  <a:pt x="6326" y="5872"/>
                  <a:pt x="6335" y="6006"/>
                  <a:pt x="6328" y="6119"/>
                </a:cubicBezTo>
                <a:cubicBezTo>
                  <a:pt x="6318" y="6278"/>
                  <a:pt x="6364" y="6341"/>
                  <a:pt x="6531" y="6400"/>
                </a:cubicBezTo>
                <a:cubicBezTo>
                  <a:pt x="6832" y="6505"/>
                  <a:pt x="7355" y="6542"/>
                  <a:pt x="7409" y="6462"/>
                </a:cubicBezTo>
                <a:cubicBezTo>
                  <a:pt x="7477" y="6359"/>
                  <a:pt x="7892" y="6385"/>
                  <a:pt x="7992" y="6497"/>
                </a:cubicBezTo>
                <a:cubicBezTo>
                  <a:pt x="8042" y="6551"/>
                  <a:pt x="8055" y="6623"/>
                  <a:pt x="8023" y="6660"/>
                </a:cubicBezTo>
                <a:cubicBezTo>
                  <a:pt x="7990" y="6696"/>
                  <a:pt x="8040" y="6668"/>
                  <a:pt x="8132" y="6597"/>
                </a:cubicBezTo>
                <a:cubicBezTo>
                  <a:pt x="8352" y="6427"/>
                  <a:pt x="8444" y="6438"/>
                  <a:pt x="8588" y="6639"/>
                </a:cubicBezTo>
                <a:cubicBezTo>
                  <a:pt x="8692" y="6785"/>
                  <a:pt x="8818" y="7174"/>
                  <a:pt x="8817" y="7339"/>
                </a:cubicBezTo>
                <a:cubicBezTo>
                  <a:pt x="8817" y="7414"/>
                  <a:pt x="9055" y="7654"/>
                  <a:pt x="9130" y="7654"/>
                </a:cubicBezTo>
                <a:cubicBezTo>
                  <a:pt x="9162" y="7654"/>
                  <a:pt x="9210" y="7580"/>
                  <a:pt x="9235" y="7492"/>
                </a:cubicBezTo>
                <a:cubicBezTo>
                  <a:pt x="9274" y="7357"/>
                  <a:pt x="9301" y="7350"/>
                  <a:pt x="9405" y="7429"/>
                </a:cubicBezTo>
                <a:cubicBezTo>
                  <a:pt x="9473" y="7481"/>
                  <a:pt x="9510" y="7548"/>
                  <a:pt x="9488" y="7582"/>
                </a:cubicBezTo>
                <a:cubicBezTo>
                  <a:pt x="9441" y="7652"/>
                  <a:pt x="9773" y="7633"/>
                  <a:pt x="9906" y="7557"/>
                </a:cubicBezTo>
                <a:cubicBezTo>
                  <a:pt x="10024" y="7490"/>
                  <a:pt x="10825" y="7561"/>
                  <a:pt x="10919" y="7648"/>
                </a:cubicBezTo>
                <a:cubicBezTo>
                  <a:pt x="10964" y="7689"/>
                  <a:pt x="10883" y="7901"/>
                  <a:pt x="10712" y="8185"/>
                </a:cubicBezTo>
                <a:cubicBezTo>
                  <a:pt x="10557" y="8442"/>
                  <a:pt x="10315" y="8860"/>
                  <a:pt x="10173" y="9114"/>
                </a:cubicBezTo>
                <a:cubicBezTo>
                  <a:pt x="10031" y="9368"/>
                  <a:pt x="9864" y="9575"/>
                  <a:pt x="9804" y="9575"/>
                </a:cubicBezTo>
                <a:cubicBezTo>
                  <a:pt x="9676" y="9575"/>
                  <a:pt x="9537" y="9798"/>
                  <a:pt x="9586" y="9922"/>
                </a:cubicBezTo>
                <a:cubicBezTo>
                  <a:pt x="9633" y="10043"/>
                  <a:pt x="9452" y="10125"/>
                  <a:pt x="9348" y="10029"/>
                </a:cubicBezTo>
                <a:cubicBezTo>
                  <a:pt x="9272" y="9959"/>
                  <a:pt x="9239" y="9826"/>
                  <a:pt x="9217" y="9520"/>
                </a:cubicBezTo>
                <a:cubicBezTo>
                  <a:pt x="9213" y="9469"/>
                  <a:pt x="9155" y="9429"/>
                  <a:pt x="9088" y="9429"/>
                </a:cubicBezTo>
                <a:cubicBezTo>
                  <a:pt x="8996" y="9429"/>
                  <a:pt x="8968" y="9523"/>
                  <a:pt x="8968" y="9835"/>
                </a:cubicBezTo>
                <a:cubicBezTo>
                  <a:pt x="8968" y="10232"/>
                  <a:pt x="9000" y="10277"/>
                  <a:pt x="9262" y="10248"/>
                </a:cubicBezTo>
                <a:cubicBezTo>
                  <a:pt x="9314" y="10242"/>
                  <a:pt x="9377" y="10269"/>
                  <a:pt x="9405" y="10310"/>
                </a:cubicBezTo>
                <a:cubicBezTo>
                  <a:pt x="9472" y="10410"/>
                  <a:pt x="9300" y="10700"/>
                  <a:pt x="9205" y="10646"/>
                </a:cubicBezTo>
                <a:cubicBezTo>
                  <a:pt x="9164" y="10623"/>
                  <a:pt x="9147" y="10651"/>
                  <a:pt x="9171" y="10709"/>
                </a:cubicBezTo>
                <a:cubicBezTo>
                  <a:pt x="9224" y="10836"/>
                  <a:pt x="8470" y="12208"/>
                  <a:pt x="8218" y="12442"/>
                </a:cubicBezTo>
                <a:cubicBezTo>
                  <a:pt x="8062" y="12587"/>
                  <a:pt x="8004" y="12600"/>
                  <a:pt x="7793" y="12532"/>
                </a:cubicBezTo>
                <a:cubicBezTo>
                  <a:pt x="7119" y="12316"/>
                  <a:pt x="6607" y="13102"/>
                  <a:pt x="6987" y="13770"/>
                </a:cubicBezTo>
                <a:lnTo>
                  <a:pt x="7122" y="14009"/>
                </a:lnTo>
                <a:lnTo>
                  <a:pt x="6629" y="14290"/>
                </a:lnTo>
                <a:cubicBezTo>
                  <a:pt x="5992" y="14648"/>
                  <a:pt x="2143" y="17010"/>
                  <a:pt x="1296" y="17562"/>
                </a:cubicBezTo>
                <a:cubicBezTo>
                  <a:pt x="939" y="17795"/>
                  <a:pt x="495" y="18066"/>
                  <a:pt x="309" y="18162"/>
                </a:cubicBezTo>
                <a:cubicBezTo>
                  <a:pt x="3" y="18321"/>
                  <a:pt x="-26" y="18360"/>
                  <a:pt x="15" y="18561"/>
                </a:cubicBezTo>
                <a:cubicBezTo>
                  <a:pt x="167" y="19300"/>
                  <a:pt x="1956" y="20783"/>
                  <a:pt x="3318" y="21299"/>
                </a:cubicBezTo>
                <a:cubicBezTo>
                  <a:pt x="4112" y="21600"/>
                  <a:pt x="4275" y="21542"/>
                  <a:pt x="4509" y="20876"/>
                </a:cubicBezTo>
                <a:cubicBezTo>
                  <a:pt x="4584" y="20660"/>
                  <a:pt x="4838" y="20018"/>
                  <a:pt x="5073" y="19448"/>
                </a:cubicBezTo>
                <a:cubicBezTo>
                  <a:pt x="5309" y="18879"/>
                  <a:pt x="5793" y="17680"/>
                  <a:pt x="6151" y="16786"/>
                </a:cubicBezTo>
                <a:cubicBezTo>
                  <a:pt x="6508" y="15891"/>
                  <a:pt x="6872" y="15015"/>
                  <a:pt x="6960" y="14841"/>
                </a:cubicBezTo>
                <a:cubicBezTo>
                  <a:pt x="7049" y="14667"/>
                  <a:pt x="7122" y="14479"/>
                  <a:pt x="7122" y="14421"/>
                </a:cubicBezTo>
                <a:cubicBezTo>
                  <a:pt x="7122" y="14250"/>
                  <a:pt x="7264" y="14221"/>
                  <a:pt x="7518" y="14342"/>
                </a:cubicBezTo>
                <a:cubicBezTo>
                  <a:pt x="7965" y="14555"/>
                  <a:pt x="8346" y="14481"/>
                  <a:pt x="8535" y="14144"/>
                </a:cubicBezTo>
                <a:lnTo>
                  <a:pt x="8659" y="13922"/>
                </a:lnTo>
                <a:lnTo>
                  <a:pt x="8821" y="14082"/>
                </a:lnTo>
                <a:cubicBezTo>
                  <a:pt x="8909" y="14169"/>
                  <a:pt x="9087" y="14259"/>
                  <a:pt x="9217" y="14283"/>
                </a:cubicBezTo>
                <a:cubicBezTo>
                  <a:pt x="9346" y="14307"/>
                  <a:pt x="9471" y="14355"/>
                  <a:pt x="9495" y="14390"/>
                </a:cubicBezTo>
                <a:cubicBezTo>
                  <a:pt x="9519" y="14426"/>
                  <a:pt x="9624" y="14456"/>
                  <a:pt x="9729" y="14456"/>
                </a:cubicBezTo>
                <a:cubicBezTo>
                  <a:pt x="9834" y="14456"/>
                  <a:pt x="9945" y="14490"/>
                  <a:pt x="9974" y="14532"/>
                </a:cubicBezTo>
                <a:cubicBezTo>
                  <a:pt x="10002" y="14575"/>
                  <a:pt x="10098" y="14600"/>
                  <a:pt x="10188" y="14588"/>
                </a:cubicBezTo>
                <a:cubicBezTo>
                  <a:pt x="10290" y="14574"/>
                  <a:pt x="10413" y="14639"/>
                  <a:pt x="10512" y="14761"/>
                </a:cubicBezTo>
                <a:cubicBezTo>
                  <a:pt x="10652" y="14932"/>
                  <a:pt x="10660" y="14989"/>
                  <a:pt x="10576" y="15222"/>
                </a:cubicBezTo>
                <a:cubicBezTo>
                  <a:pt x="10524" y="15369"/>
                  <a:pt x="10428" y="15518"/>
                  <a:pt x="10361" y="15552"/>
                </a:cubicBezTo>
                <a:cubicBezTo>
                  <a:pt x="10266" y="15601"/>
                  <a:pt x="10256" y="15667"/>
                  <a:pt x="10316" y="15867"/>
                </a:cubicBezTo>
                <a:cubicBezTo>
                  <a:pt x="10394" y="16126"/>
                  <a:pt x="10397" y="16123"/>
                  <a:pt x="10569" y="15690"/>
                </a:cubicBezTo>
                <a:cubicBezTo>
                  <a:pt x="10622" y="15556"/>
                  <a:pt x="10688" y="15501"/>
                  <a:pt x="10753" y="15534"/>
                </a:cubicBezTo>
                <a:cubicBezTo>
                  <a:pt x="10827" y="15573"/>
                  <a:pt x="10829" y="15564"/>
                  <a:pt x="10764" y="15500"/>
                </a:cubicBezTo>
                <a:cubicBezTo>
                  <a:pt x="10679" y="15414"/>
                  <a:pt x="10729" y="15165"/>
                  <a:pt x="10960" y="14494"/>
                </a:cubicBezTo>
                <a:cubicBezTo>
                  <a:pt x="11164" y="13904"/>
                  <a:pt x="11208" y="13841"/>
                  <a:pt x="11356" y="13947"/>
                </a:cubicBezTo>
                <a:cubicBezTo>
                  <a:pt x="11477" y="14033"/>
                  <a:pt x="11475" y="14025"/>
                  <a:pt x="11348" y="13888"/>
                </a:cubicBezTo>
                <a:cubicBezTo>
                  <a:pt x="11253" y="13785"/>
                  <a:pt x="11232" y="13715"/>
                  <a:pt x="11288" y="13683"/>
                </a:cubicBezTo>
                <a:cubicBezTo>
                  <a:pt x="11335" y="13656"/>
                  <a:pt x="11375" y="13556"/>
                  <a:pt x="11375" y="13461"/>
                </a:cubicBezTo>
                <a:cubicBezTo>
                  <a:pt x="11375" y="13273"/>
                  <a:pt x="11972" y="11420"/>
                  <a:pt x="12124" y="11135"/>
                </a:cubicBezTo>
                <a:cubicBezTo>
                  <a:pt x="12230" y="10936"/>
                  <a:pt x="12528" y="10748"/>
                  <a:pt x="15548" y="8965"/>
                </a:cubicBezTo>
                <a:cubicBezTo>
                  <a:pt x="16718" y="8274"/>
                  <a:pt x="17912" y="7565"/>
                  <a:pt x="18199" y="7391"/>
                </a:cubicBezTo>
                <a:cubicBezTo>
                  <a:pt x="19325" y="6710"/>
                  <a:pt x="20862" y="5812"/>
                  <a:pt x="20945" y="5786"/>
                </a:cubicBezTo>
                <a:cubicBezTo>
                  <a:pt x="21086" y="5742"/>
                  <a:pt x="21031" y="5306"/>
                  <a:pt x="20851" y="5037"/>
                </a:cubicBezTo>
                <a:cubicBezTo>
                  <a:pt x="20709" y="4826"/>
                  <a:pt x="20701" y="4775"/>
                  <a:pt x="20798" y="4701"/>
                </a:cubicBezTo>
                <a:cubicBezTo>
                  <a:pt x="20876" y="4642"/>
                  <a:pt x="20928" y="4637"/>
                  <a:pt x="20964" y="4690"/>
                </a:cubicBezTo>
                <a:cubicBezTo>
                  <a:pt x="21047" y="4815"/>
                  <a:pt x="21114" y="4785"/>
                  <a:pt x="21352" y="4510"/>
                </a:cubicBezTo>
                <a:lnTo>
                  <a:pt x="21574" y="4250"/>
                </a:lnTo>
                <a:lnTo>
                  <a:pt x="21167" y="4250"/>
                </a:lnTo>
                <a:cubicBezTo>
                  <a:pt x="20835" y="4250"/>
                  <a:pt x="20764" y="4274"/>
                  <a:pt x="20783" y="4372"/>
                </a:cubicBezTo>
                <a:cubicBezTo>
                  <a:pt x="20796" y="4437"/>
                  <a:pt x="20746" y="4526"/>
                  <a:pt x="20674" y="4569"/>
                </a:cubicBezTo>
                <a:cubicBezTo>
                  <a:pt x="20567" y="4632"/>
                  <a:pt x="20451" y="4573"/>
                  <a:pt x="20071" y="4261"/>
                </a:cubicBezTo>
                <a:cubicBezTo>
                  <a:pt x="19813" y="4048"/>
                  <a:pt x="19302" y="3685"/>
                  <a:pt x="18938" y="3456"/>
                </a:cubicBezTo>
                <a:cubicBezTo>
                  <a:pt x="18506" y="3185"/>
                  <a:pt x="18303" y="3015"/>
                  <a:pt x="18354" y="2967"/>
                </a:cubicBezTo>
                <a:cubicBezTo>
                  <a:pt x="18397" y="2928"/>
                  <a:pt x="18734" y="2895"/>
                  <a:pt x="19099" y="2891"/>
                </a:cubicBezTo>
                <a:lnTo>
                  <a:pt x="19762" y="2884"/>
                </a:lnTo>
                <a:lnTo>
                  <a:pt x="19736" y="2662"/>
                </a:lnTo>
                <a:cubicBezTo>
                  <a:pt x="19703" y="2386"/>
                  <a:pt x="19620" y="2340"/>
                  <a:pt x="19228" y="2375"/>
                </a:cubicBezTo>
                <a:cubicBezTo>
                  <a:pt x="19004" y="2395"/>
                  <a:pt x="18902" y="2370"/>
                  <a:pt x="18870" y="2291"/>
                </a:cubicBezTo>
                <a:cubicBezTo>
                  <a:pt x="18809" y="2146"/>
                  <a:pt x="18630" y="2149"/>
                  <a:pt x="18568" y="2298"/>
                </a:cubicBezTo>
                <a:cubicBezTo>
                  <a:pt x="18538" y="2372"/>
                  <a:pt x="18469" y="2400"/>
                  <a:pt x="18388" y="2371"/>
                </a:cubicBezTo>
                <a:cubicBezTo>
                  <a:pt x="18316" y="2346"/>
                  <a:pt x="18171" y="2377"/>
                  <a:pt x="18071" y="2437"/>
                </a:cubicBezTo>
                <a:cubicBezTo>
                  <a:pt x="17913" y="2533"/>
                  <a:pt x="17880" y="2533"/>
                  <a:pt x="17796" y="2441"/>
                </a:cubicBezTo>
                <a:cubicBezTo>
                  <a:pt x="17730" y="2367"/>
                  <a:pt x="17587" y="2343"/>
                  <a:pt x="17341" y="2364"/>
                </a:cubicBezTo>
                <a:cubicBezTo>
                  <a:pt x="17080" y="2387"/>
                  <a:pt x="16974" y="2366"/>
                  <a:pt x="16941" y="2288"/>
                </a:cubicBezTo>
                <a:cubicBezTo>
                  <a:pt x="16913" y="2220"/>
                  <a:pt x="16781" y="2181"/>
                  <a:pt x="16576" y="2181"/>
                </a:cubicBezTo>
                <a:cubicBezTo>
                  <a:pt x="16167" y="2181"/>
                  <a:pt x="15388" y="1974"/>
                  <a:pt x="15337" y="1851"/>
                </a:cubicBezTo>
                <a:cubicBezTo>
                  <a:pt x="15315" y="1800"/>
                  <a:pt x="15382" y="1528"/>
                  <a:pt x="15484" y="1248"/>
                </a:cubicBezTo>
                <a:cubicBezTo>
                  <a:pt x="15634" y="834"/>
                  <a:pt x="15696" y="743"/>
                  <a:pt x="15819" y="763"/>
                </a:cubicBezTo>
                <a:cubicBezTo>
                  <a:pt x="15931" y="781"/>
                  <a:pt x="15959" y="757"/>
                  <a:pt x="15921" y="666"/>
                </a:cubicBezTo>
                <a:cubicBezTo>
                  <a:pt x="15893" y="598"/>
                  <a:pt x="15869" y="420"/>
                  <a:pt x="15868" y="270"/>
                </a:cubicBezTo>
                <a:lnTo>
                  <a:pt x="15864" y="0"/>
                </a:lnTo>
                <a:close/>
                <a:moveTo>
                  <a:pt x="18832" y="1002"/>
                </a:moveTo>
                <a:cubicBezTo>
                  <a:pt x="18793" y="1000"/>
                  <a:pt x="18761" y="1046"/>
                  <a:pt x="18761" y="1141"/>
                </a:cubicBezTo>
                <a:cubicBezTo>
                  <a:pt x="18761" y="1300"/>
                  <a:pt x="18654" y="1393"/>
                  <a:pt x="18565" y="1310"/>
                </a:cubicBezTo>
                <a:cubicBezTo>
                  <a:pt x="18480" y="1232"/>
                  <a:pt x="17479" y="1226"/>
                  <a:pt x="17427" y="1303"/>
                </a:cubicBezTo>
                <a:cubicBezTo>
                  <a:pt x="17358" y="1407"/>
                  <a:pt x="17235" y="1300"/>
                  <a:pt x="17235" y="1137"/>
                </a:cubicBezTo>
                <a:cubicBezTo>
                  <a:pt x="17235" y="1021"/>
                  <a:pt x="17205" y="1006"/>
                  <a:pt x="17100" y="1061"/>
                </a:cubicBezTo>
                <a:cubicBezTo>
                  <a:pt x="17015" y="1104"/>
                  <a:pt x="16881" y="1103"/>
                  <a:pt x="16738" y="1057"/>
                </a:cubicBezTo>
                <a:cubicBezTo>
                  <a:pt x="16370" y="939"/>
                  <a:pt x="16271" y="1019"/>
                  <a:pt x="16271" y="1439"/>
                </a:cubicBezTo>
                <a:lnTo>
                  <a:pt x="16271" y="1813"/>
                </a:lnTo>
                <a:lnTo>
                  <a:pt x="16546" y="1813"/>
                </a:lnTo>
                <a:cubicBezTo>
                  <a:pt x="16698" y="1813"/>
                  <a:pt x="16849" y="1776"/>
                  <a:pt x="16877" y="1733"/>
                </a:cubicBezTo>
                <a:cubicBezTo>
                  <a:pt x="16910" y="1684"/>
                  <a:pt x="16961" y="1682"/>
                  <a:pt x="17020" y="1726"/>
                </a:cubicBezTo>
                <a:cubicBezTo>
                  <a:pt x="17072" y="1765"/>
                  <a:pt x="17309" y="1791"/>
                  <a:pt x="17548" y="1785"/>
                </a:cubicBezTo>
                <a:cubicBezTo>
                  <a:pt x="17900" y="1777"/>
                  <a:pt x="17989" y="1798"/>
                  <a:pt x="18019" y="1903"/>
                </a:cubicBezTo>
                <a:cubicBezTo>
                  <a:pt x="18057" y="2037"/>
                  <a:pt x="18199" y="2087"/>
                  <a:pt x="18199" y="1966"/>
                </a:cubicBezTo>
                <a:cubicBezTo>
                  <a:pt x="18199" y="1869"/>
                  <a:pt x="18669" y="1662"/>
                  <a:pt x="18719" y="1737"/>
                </a:cubicBezTo>
                <a:cubicBezTo>
                  <a:pt x="18770" y="1813"/>
                  <a:pt x="20689" y="1794"/>
                  <a:pt x="20821" y="1716"/>
                </a:cubicBezTo>
                <a:cubicBezTo>
                  <a:pt x="20873" y="1685"/>
                  <a:pt x="20936" y="1695"/>
                  <a:pt x="20964" y="1737"/>
                </a:cubicBezTo>
                <a:cubicBezTo>
                  <a:pt x="20992" y="1778"/>
                  <a:pt x="21140" y="1813"/>
                  <a:pt x="21292" y="1813"/>
                </a:cubicBezTo>
                <a:lnTo>
                  <a:pt x="21570" y="1813"/>
                </a:lnTo>
                <a:lnTo>
                  <a:pt x="21570" y="1446"/>
                </a:lnTo>
                <a:cubicBezTo>
                  <a:pt x="21570" y="1098"/>
                  <a:pt x="21472" y="916"/>
                  <a:pt x="21371" y="1068"/>
                </a:cubicBezTo>
                <a:cubicBezTo>
                  <a:pt x="21271" y="1216"/>
                  <a:pt x="20863" y="1353"/>
                  <a:pt x="20772" y="1269"/>
                </a:cubicBezTo>
                <a:cubicBezTo>
                  <a:pt x="20709" y="1211"/>
                  <a:pt x="20617" y="1210"/>
                  <a:pt x="20459" y="1265"/>
                </a:cubicBezTo>
                <a:cubicBezTo>
                  <a:pt x="20302" y="1320"/>
                  <a:pt x="20198" y="1321"/>
                  <a:pt x="20101" y="1265"/>
                </a:cubicBezTo>
                <a:cubicBezTo>
                  <a:pt x="20001" y="1207"/>
                  <a:pt x="19919" y="1209"/>
                  <a:pt x="19796" y="1279"/>
                </a:cubicBezTo>
                <a:cubicBezTo>
                  <a:pt x="19668" y="1353"/>
                  <a:pt x="19604" y="1356"/>
                  <a:pt x="19518" y="1290"/>
                </a:cubicBezTo>
                <a:cubicBezTo>
                  <a:pt x="19453" y="1240"/>
                  <a:pt x="19313" y="1224"/>
                  <a:pt x="19194" y="1251"/>
                </a:cubicBezTo>
                <a:cubicBezTo>
                  <a:pt x="19027" y="1290"/>
                  <a:pt x="18979" y="1268"/>
                  <a:pt x="18945" y="1147"/>
                </a:cubicBezTo>
                <a:cubicBezTo>
                  <a:pt x="18918" y="1052"/>
                  <a:pt x="18871" y="1003"/>
                  <a:pt x="18832" y="1002"/>
                </a:cubicBezTo>
                <a:close/>
                <a:moveTo>
                  <a:pt x="12979" y="10677"/>
                </a:moveTo>
                <a:lnTo>
                  <a:pt x="12979" y="11052"/>
                </a:lnTo>
                <a:lnTo>
                  <a:pt x="12979" y="11423"/>
                </a:lnTo>
                <a:lnTo>
                  <a:pt x="13250" y="11423"/>
                </a:lnTo>
                <a:cubicBezTo>
                  <a:pt x="13399" y="11423"/>
                  <a:pt x="13567" y="11374"/>
                  <a:pt x="13623" y="11312"/>
                </a:cubicBezTo>
                <a:cubicBezTo>
                  <a:pt x="13714" y="11211"/>
                  <a:pt x="13740" y="11212"/>
                  <a:pt x="13868" y="11319"/>
                </a:cubicBezTo>
                <a:cubicBezTo>
                  <a:pt x="14079" y="11495"/>
                  <a:pt x="14300" y="11426"/>
                  <a:pt x="14331" y="11173"/>
                </a:cubicBezTo>
                <a:cubicBezTo>
                  <a:pt x="14355" y="10982"/>
                  <a:pt x="14250" y="10837"/>
                  <a:pt x="14086" y="10833"/>
                </a:cubicBezTo>
                <a:cubicBezTo>
                  <a:pt x="14055" y="10833"/>
                  <a:pt x="13958" y="10904"/>
                  <a:pt x="13868" y="10993"/>
                </a:cubicBezTo>
                <a:cubicBezTo>
                  <a:pt x="13688" y="11170"/>
                  <a:pt x="13589" y="11134"/>
                  <a:pt x="13586" y="10885"/>
                </a:cubicBezTo>
                <a:cubicBezTo>
                  <a:pt x="13584" y="10752"/>
                  <a:pt x="13528" y="10717"/>
                  <a:pt x="13280" y="10698"/>
                </a:cubicBezTo>
                <a:lnTo>
                  <a:pt x="12979" y="10677"/>
                </a:lnTo>
                <a:close/>
                <a:moveTo>
                  <a:pt x="14625" y="10740"/>
                </a:moveTo>
                <a:cubicBezTo>
                  <a:pt x="14550" y="10721"/>
                  <a:pt x="14528" y="10859"/>
                  <a:pt x="14565" y="11139"/>
                </a:cubicBezTo>
                <a:lnTo>
                  <a:pt x="14602" y="11409"/>
                </a:lnTo>
                <a:lnTo>
                  <a:pt x="15216" y="11399"/>
                </a:lnTo>
                <a:lnTo>
                  <a:pt x="15830" y="11388"/>
                </a:lnTo>
                <a:lnTo>
                  <a:pt x="15853" y="11156"/>
                </a:lnTo>
                <a:cubicBezTo>
                  <a:pt x="15881" y="10893"/>
                  <a:pt x="15714" y="10787"/>
                  <a:pt x="15465" y="10910"/>
                </a:cubicBezTo>
                <a:cubicBezTo>
                  <a:pt x="15347" y="10968"/>
                  <a:pt x="15276" y="10950"/>
                  <a:pt x="15160" y="10844"/>
                </a:cubicBezTo>
                <a:cubicBezTo>
                  <a:pt x="15024" y="10718"/>
                  <a:pt x="15004" y="10719"/>
                  <a:pt x="14923" y="10827"/>
                </a:cubicBezTo>
                <a:cubicBezTo>
                  <a:pt x="14841" y="10934"/>
                  <a:pt x="14822" y="10932"/>
                  <a:pt x="14719" y="10813"/>
                </a:cubicBezTo>
                <a:cubicBezTo>
                  <a:pt x="14683" y="10771"/>
                  <a:pt x="14650" y="10746"/>
                  <a:pt x="14625" y="10740"/>
                </a:cubicBezTo>
                <a:close/>
                <a:moveTo>
                  <a:pt x="16373" y="10879"/>
                </a:moveTo>
                <a:cubicBezTo>
                  <a:pt x="16155" y="10884"/>
                  <a:pt x="16112" y="10966"/>
                  <a:pt x="16120" y="11191"/>
                </a:cubicBezTo>
                <a:cubicBezTo>
                  <a:pt x="16130" y="11457"/>
                  <a:pt x="16130" y="11457"/>
                  <a:pt x="16181" y="11239"/>
                </a:cubicBezTo>
                <a:cubicBezTo>
                  <a:pt x="16245" y="10961"/>
                  <a:pt x="16384" y="10952"/>
                  <a:pt x="16418" y="11222"/>
                </a:cubicBezTo>
                <a:cubicBezTo>
                  <a:pt x="16450" y="11477"/>
                  <a:pt x="16572" y="11485"/>
                  <a:pt x="16606" y="11236"/>
                </a:cubicBezTo>
                <a:cubicBezTo>
                  <a:pt x="16642" y="10972"/>
                  <a:pt x="16782" y="10975"/>
                  <a:pt x="16843" y="11239"/>
                </a:cubicBezTo>
                <a:cubicBezTo>
                  <a:pt x="16894" y="11458"/>
                  <a:pt x="16894" y="11456"/>
                  <a:pt x="16904" y="11191"/>
                </a:cubicBezTo>
                <a:cubicBezTo>
                  <a:pt x="16913" y="10940"/>
                  <a:pt x="16894" y="10922"/>
                  <a:pt x="16651" y="10896"/>
                </a:cubicBezTo>
                <a:cubicBezTo>
                  <a:pt x="16536" y="10883"/>
                  <a:pt x="16445" y="10877"/>
                  <a:pt x="16373" y="10879"/>
                </a:cubicBezTo>
                <a:close/>
                <a:moveTo>
                  <a:pt x="2919" y="11073"/>
                </a:moveTo>
                <a:cubicBezTo>
                  <a:pt x="2909" y="11069"/>
                  <a:pt x="2885" y="11087"/>
                  <a:pt x="2840" y="11121"/>
                </a:cubicBezTo>
                <a:cubicBezTo>
                  <a:pt x="2775" y="11171"/>
                  <a:pt x="2592" y="11191"/>
                  <a:pt x="2407" y="11170"/>
                </a:cubicBezTo>
                <a:cubicBezTo>
                  <a:pt x="2164" y="11142"/>
                  <a:pt x="2056" y="11164"/>
                  <a:pt x="1955" y="11267"/>
                </a:cubicBezTo>
                <a:cubicBezTo>
                  <a:pt x="1835" y="11389"/>
                  <a:pt x="1834" y="11423"/>
                  <a:pt x="1944" y="11617"/>
                </a:cubicBezTo>
                <a:cubicBezTo>
                  <a:pt x="2010" y="11735"/>
                  <a:pt x="2064" y="11871"/>
                  <a:pt x="2064" y="11922"/>
                </a:cubicBezTo>
                <a:cubicBezTo>
                  <a:pt x="2064" y="11973"/>
                  <a:pt x="2118" y="12016"/>
                  <a:pt x="2185" y="12016"/>
                </a:cubicBezTo>
                <a:cubicBezTo>
                  <a:pt x="2251" y="12016"/>
                  <a:pt x="2305" y="11967"/>
                  <a:pt x="2305" y="11908"/>
                </a:cubicBezTo>
                <a:cubicBezTo>
                  <a:pt x="2305" y="11716"/>
                  <a:pt x="2437" y="11723"/>
                  <a:pt x="2704" y="11929"/>
                </a:cubicBezTo>
                <a:cubicBezTo>
                  <a:pt x="2931" y="12103"/>
                  <a:pt x="2951" y="12145"/>
                  <a:pt x="2848" y="12224"/>
                </a:cubicBezTo>
                <a:cubicBezTo>
                  <a:pt x="2745" y="12302"/>
                  <a:pt x="2741" y="12354"/>
                  <a:pt x="2833" y="12591"/>
                </a:cubicBezTo>
                <a:cubicBezTo>
                  <a:pt x="2891" y="12743"/>
                  <a:pt x="2944" y="12925"/>
                  <a:pt x="2945" y="12997"/>
                </a:cubicBezTo>
                <a:cubicBezTo>
                  <a:pt x="2948" y="13077"/>
                  <a:pt x="3013" y="13129"/>
                  <a:pt x="3126" y="13135"/>
                </a:cubicBezTo>
                <a:cubicBezTo>
                  <a:pt x="3765" y="13171"/>
                  <a:pt x="4005" y="13165"/>
                  <a:pt x="4042" y="13111"/>
                </a:cubicBezTo>
                <a:cubicBezTo>
                  <a:pt x="4064" y="13077"/>
                  <a:pt x="4121" y="13070"/>
                  <a:pt x="4170" y="13097"/>
                </a:cubicBezTo>
                <a:cubicBezTo>
                  <a:pt x="4218" y="13125"/>
                  <a:pt x="4539" y="13146"/>
                  <a:pt x="4881" y="13142"/>
                </a:cubicBezTo>
                <a:cubicBezTo>
                  <a:pt x="5297" y="13138"/>
                  <a:pt x="5551" y="13171"/>
                  <a:pt x="5650" y="13239"/>
                </a:cubicBezTo>
                <a:cubicBezTo>
                  <a:pt x="5803" y="13346"/>
                  <a:pt x="5903" y="13383"/>
                  <a:pt x="5812" y="13298"/>
                </a:cubicBezTo>
                <a:cubicBezTo>
                  <a:pt x="5717" y="13211"/>
                  <a:pt x="5917" y="13065"/>
                  <a:pt x="6079" y="13104"/>
                </a:cubicBezTo>
                <a:cubicBezTo>
                  <a:pt x="6247" y="13145"/>
                  <a:pt x="6311" y="12952"/>
                  <a:pt x="6158" y="12865"/>
                </a:cubicBezTo>
                <a:cubicBezTo>
                  <a:pt x="6105" y="12835"/>
                  <a:pt x="6102" y="12774"/>
                  <a:pt x="6154" y="12685"/>
                </a:cubicBezTo>
                <a:cubicBezTo>
                  <a:pt x="6214" y="12582"/>
                  <a:pt x="6205" y="12538"/>
                  <a:pt x="6109" y="12504"/>
                </a:cubicBezTo>
                <a:cubicBezTo>
                  <a:pt x="6039" y="12480"/>
                  <a:pt x="5999" y="12411"/>
                  <a:pt x="6023" y="12355"/>
                </a:cubicBezTo>
                <a:cubicBezTo>
                  <a:pt x="6046" y="12300"/>
                  <a:pt x="6031" y="12224"/>
                  <a:pt x="5989" y="12185"/>
                </a:cubicBezTo>
                <a:cubicBezTo>
                  <a:pt x="5941" y="12141"/>
                  <a:pt x="5966" y="12049"/>
                  <a:pt x="6057" y="11936"/>
                </a:cubicBezTo>
                <a:cubicBezTo>
                  <a:pt x="6135" y="11837"/>
                  <a:pt x="6200" y="11674"/>
                  <a:pt x="6200" y="11572"/>
                </a:cubicBezTo>
                <a:cubicBezTo>
                  <a:pt x="6200" y="11423"/>
                  <a:pt x="6161" y="11391"/>
                  <a:pt x="6011" y="11405"/>
                </a:cubicBezTo>
                <a:cubicBezTo>
                  <a:pt x="5909" y="11416"/>
                  <a:pt x="5761" y="11390"/>
                  <a:pt x="5680" y="11350"/>
                </a:cubicBezTo>
                <a:cubicBezTo>
                  <a:pt x="5582" y="11302"/>
                  <a:pt x="5449" y="11305"/>
                  <a:pt x="5288" y="11357"/>
                </a:cubicBezTo>
                <a:cubicBezTo>
                  <a:pt x="5117" y="11412"/>
                  <a:pt x="4999" y="11413"/>
                  <a:pt x="4885" y="11357"/>
                </a:cubicBezTo>
                <a:cubicBezTo>
                  <a:pt x="4782" y="11306"/>
                  <a:pt x="4705" y="11304"/>
                  <a:pt x="4674" y="11350"/>
                </a:cubicBezTo>
                <a:cubicBezTo>
                  <a:pt x="4627" y="11420"/>
                  <a:pt x="4001" y="11381"/>
                  <a:pt x="3751" y="11295"/>
                </a:cubicBezTo>
                <a:cubicBezTo>
                  <a:pt x="3685" y="11271"/>
                  <a:pt x="3581" y="11243"/>
                  <a:pt x="3522" y="11232"/>
                </a:cubicBezTo>
                <a:cubicBezTo>
                  <a:pt x="3463" y="11221"/>
                  <a:pt x="3393" y="11193"/>
                  <a:pt x="3367" y="11170"/>
                </a:cubicBezTo>
                <a:cubicBezTo>
                  <a:pt x="3342" y="11146"/>
                  <a:pt x="3257" y="11181"/>
                  <a:pt x="3179" y="11246"/>
                </a:cubicBezTo>
                <a:cubicBezTo>
                  <a:pt x="3016" y="11382"/>
                  <a:pt x="2834" y="11318"/>
                  <a:pt x="2904" y="11149"/>
                </a:cubicBezTo>
                <a:cubicBezTo>
                  <a:pt x="2923" y="11104"/>
                  <a:pt x="2929" y="11077"/>
                  <a:pt x="2919" y="11073"/>
                </a:cubicBezTo>
                <a:close/>
                <a:moveTo>
                  <a:pt x="13043" y="12179"/>
                </a:moveTo>
                <a:cubicBezTo>
                  <a:pt x="13007" y="12222"/>
                  <a:pt x="12979" y="12347"/>
                  <a:pt x="12979" y="12532"/>
                </a:cubicBezTo>
                <a:cubicBezTo>
                  <a:pt x="12979" y="12902"/>
                  <a:pt x="13108" y="13050"/>
                  <a:pt x="13156" y="12737"/>
                </a:cubicBezTo>
                <a:cubicBezTo>
                  <a:pt x="13190" y="12515"/>
                  <a:pt x="13491" y="12506"/>
                  <a:pt x="13525" y="12726"/>
                </a:cubicBezTo>
                <a:cubicBezTo>
                  <a:pt x="13548" y="12872"/>
                  <a:pt x="13599" y="12883"/>
                  <a:pt x="14267" y="12889"/>
                </a:cubicBezTo>
                <a:lnTo>
                  <a:pt x="14987" y="12896"/>
                </a:lnTo>
                <a:lnTo>
                  <a:pt x="14983" y="12511"/>
                </a:lnTo>
                <a:cubicBezTo>
                  <a:pt x="14981" y="12214"/>
                  <a:pt x="14963" y="12155"/>
                  <a:pt x="14900" y="12255"/>
                </a:cubicBezTo>
                <a:cubicBezTo>
                  <a:pt x="14855" y="12326"/>
                  <a:pt x="14749" y="12387"/>
                  <a:pt x="14663" y="12387"/>
                </a:cubicBezTo>
                <a:cubicBezTo>
                  <a:pt x="14577" y="12387"/>
                  <a:pt x="14505" y="12432"/>
                  <a:pt x="14505" y="12491"/>
                </a:cubicBezTo>
                <a:cubicBezTo>
                  <a:pt x="14505" y="12668"/>
                  <a:pt x="14337" y="12709"/>
                  <a:pt x="14290" y="12543"/>
                </a:cubicBezTo>
                <a:cubicBezTo>
                  <a:pt x="14230" y="12332"/>
                  <a:pt x="13885" y="12326"/>
                  <a:pt x="13849" y="12536"/>
                </a:cubicBezTo>
                <a:cubicBezTo>
                  <a:pt x="13807" y="12785"/>
                  <a:pt x="13664" y="12706"/>
                  <a:pt x="13619" y="12407"/>
                </a:cubicBezTo>
                <a:cubicBezTo>
                  <a:pt x="13585" y="12174"/>
                  <a:pt x="13572" y="12154"/>
                  <a:pt x="13529" y="12293"/>
                </a:cubicBezTo>
                <a:cubicBezTo>
                  <a:pt x="13465" y="12499"/>
                  <a:pt x="13220" y="12510"/>
                  <a:pt x="13164" y="12310"/>
                </a:cubicBezTo>
                <a:cubicBezTo>
                  <a:pt x="13124" y="12172"/>
                  <a:pt x="13079" y="12135"/>
                  <a:pt x="13043" y="12179"/>
                </a:cubicBezTo>
                <a:close/>
                <a:moveTo>
                  <a:pt x="16674" y="12387"/>
                </a:moveTo>
                <a:cubicBezTo>
                  <a:pt x="16448" y="12387"/>
                  <a:pt x="16431" y="12403"/>
                  <a:pt x="16440" y="12664"/>
                </a:cubicBezTo>
                <a:cubicBezTo>
                  <a:pt x="16450" y="12932"/>
                  <a:pt x="16451" y="12934"/>
                  <a:pt x="16501" y="12719"/>
                </a:cubicBezTo>
                <a:cubicBezTo>
                  <a:pt x="16530" y="12594"/>
                  <a:pt x="16607" y="12497"/>
                  <a:pt x="16674" y="12497"/>
                </a:cubicBezTo>
                <a:cubicBezTo>
                  <a:pt x="16741" y="12497"/>
                  <a:pt x="16814" y="12594"/>
                  <a:pt x="16843" y="12719"/>
                </a:cubicBezTo>
                <a:cubicBezTo>
                  <a:pt x="16893" y="12934"/>
                  <a:pt x="16894" y="12932"/>
                  <a:pt x="16904" y="12664"/>
                </a:cubicBezTo>
                <a:cubicBezTo>
                  <a:pt x="16913" y="12403"/>
                  <a:pt x="16900" y="12387"/>
                  <a:pt x="16674" y="12387"/>
                </a:cubicBezTo>
                <a:close/>
                <a:moveTo>
                  <a:pt x="16199" y="12393"/>
                </a:moveTo>
                <a:lnTo>
                  <a:pt x="15714" y="12397"/>
                </a:lnTo>
                <a:lnTo>
                  <a:pt x="15228" y="12397"/>
                </a:lnTo>
                <a:lnTo>
                  <a:pt x="15239" y="12667"/>
                </a:lnTo>
                <a:cubicBezTo>
                  <a:pt x="15248" y="12927"/>
                  <a:pt x="15251" y="12929"/>
                  <a:pt x="15299" y="12723"/>
                </a:cubicBezTo>
                <a:cubicBezTo>
                  <a:pt x="15370" y="12421"/>
                  <a:pt x="15537" y="12399"/>
                  <a:pt x="15642" y="12678"/>
                </a:cubicBezTo>
                <a:cubicBezTo>
                  <a:pt x="15715" y="12870"/>
                  <a:pt x="15765" y="12908"/>
                  <a:pt x="15939" y="12889"/>
                </a:cubicBezTo>
                <a:cubicBezTo>
                  <a:pt x="16112" y="12871"/>
                  <a:pt x="16156" y="12822"/>
                  <a:pt x="16177" y="12629"/>
                </a:cubicBezTo>
                <a:lnTo>
                  <a:pt x="16199" y="12393"/>
                </a:lnTo>
                <a:close/>
                <a:moveTo>
                  <a:pt x="9081" y="16574"/>
                </a:moveTo>
                <a:cubicBezTo>
                  <a:pt x="9070" y="16578"/>
                  <a:pt x="9055" y="16594"/>
                  <a:pt x="9039" y="16619"/>
                </a:cubicBezTo>
                <a:cubicBezTo>
                  <a:pt x="8994" y="16691"/>
                  <a:pt x="8891" y="16748"/>
                  <a:pt x="8810" y="16748"/>
                </a:cubicBezTo>
                <a:cubicBezTo>
                  <a:pt x="8637" y="16748"/>
                  <a:pt x="8542" y="16932"/>
                  <a:pt x="8610" y="17129"/>
                </a:cubicBezTo>
                <a:cubicBezTo>
                  <a:pt x="8642" y="17222"/>
                  <a:pt x="8734" y="17264"/>
                  <a:pt x="8893" y="17264"/>
                </a:cubicBezTo>
                <a:cubicBezTo>
                  <a:pt x="9123" y="17264"/>
                  <a:pt x="9129" y="17260"/>
                  <a:pt x="9126" y="16879"/>
                </a:cubicBezTo>
                <a:cubicBezTo>
                  <a:pt x="9125" y="16655"/>
                  <a:pt x="9113" y="16563"/>
                  <a:pt x="9081" y="16574"/>
                </a:cubicBezTo>
                <a:close/>
                <a:moveTo>
                  <a:pt x="9420" y="16602"/>
                </a:moveTo>
                <a:cubicBezTo>
                  <a:pt x="9398" y="16541"/>
                  <a:pt x="9378" y="16668"/>
                  <a:pt x="9375" y="16886"/>
                </a:cubicBezTo>
                <a:cubicBezTo>
                  <a:pt x="9369" y="17220"/>
                  <a:pt x="9385" y="17271"/>
                  <a:pt x="9480" y="17198"/>
                </a:cubicBezTo>
                <a:cubicBezTo>
                  <a:pt x="9558" y="17139"/>
                  <a:pt x="9610" y="17135"/>
                  <a:pt x="9646" y="17188"/>
                </a:cubicBezTo>
                <a:cubicBezTo>
                  <a:pt x="9674" y="17231"/>
                  <a:pt x="9787" y="17264"/>
                  <a:pt x="9894" y="17264"/>
                </a:cubicBezTo>
                <a:cubicBezTo>
                  <a:pt x="10050" y="17264"/>
                  <a:pt x="10090" y="17227"/>
                  <a:pt x="10090" y="17080"/>
                </a:cubicBezTo>
                <a:cubicBezTo>
                  <a:pt x="10090" y="16979"/>
                  <a:pt x="10098" y="16872"/>
                  <a:pt x="10109" y="16841"/>
                </a:cubicBezTo>
                <a:cubicBezTo>
                  <a:pt x="10144" y="16746"/>
                  <a:pt x="9767" y="16731"/>
                  <a:pt x="9646" y="16824"/>
                </a:cubicBezTo>
                <a:cubicBezTo>
                  <a:pt x="9556" y="16893"/>
                  <a:pt x="9522" y="16892"/>
                  <a:pt x="9495" y="16814"/>
                </a:cubicBezTo>
                <a:cubicBezTo>
                  <a:pt x="9476" y="16758"/>
                  <a:pt x="9442" y="16663"/>
                  <a:pt x="9420" y="16602"/>
                </a:cubicBezTo>
                <a:close/>
                <a:moveTo>
                  <a:pt x="14693" y="16616"/>
                </a:moveTo>
                <a:cubicBezTo>
                  <a:pt x="14654" y="16588"/>
                  <a:pt x="14579" y="16633"/>
                  <a:pt x="14467" y="16748"/>
                </a:cubicBezTo>
                <a:cubicBezTo>
                  <a:pt x="14359" y="16857"/>
                  <a:pt x="14289" y="16874"/>
                  <a:pt x="14181" y="16820"/>
                </a:cubicBezTo>
                <a:cubicBezTo>
                  <a:pt x="14101" y="16781"/>
                  <a:pt x="13979" y="16768"/>
                  <a:pt x="13909" y="16793"/>
                </a:cubicBezTo>
                <a:cubicBezTo>
                  <a:pt x="13758" y="16846"/>
                  <a:pt x="13738" y="17238"/>
                  <a:pt x="13883" y="17292"/>
                </a:cubicBezTo>
                <a:cubicBezTo>
                  <a:pt x="14055" y="17356"/>
                  <a:pt x="14092" y="17343"/>
                  <a:pt x="14252" y="17184"/>
                </a:cubicBezTo>
                <a:cubicBezTo>
                  <a:pt x="14401" y="17037"/>
                  <a:pt x="14415" y="17038"/>
                  <a:pt x="14493" y="17167"/>
                </a:cubicBezTo>
                <a:cubicBezTo>
                  <a:pt x="14600" y="17342"/>
                  <a:pt x="14636" y="17297"/>
                  <a:pt x="14704" y="16914"/>
                </a:cubicBezTo>
                <a:cubicBezTo>
                  <a:pt x="14735" y="16742"/>
                  <a:pt x="14732" y="16644"/>
                  <a:pt x="14693" y="16616"/>
                </a:cubicBezTo>
                <a:close/>
                <a:moveTo>
                  <a:pt x="10358" y="16637"/>
                </a:moveTo>
                <a:cubicBezTo>
                  <a:pt x="10326" y="16639"/>
                  <a:pt x="10297" y="16661"/>
                  <a:pt x="10260" y="16703"/>
                </a:cubicBezTo>
                <a:cubicBezTo>
                  <a:pt x="10195" y="16774"/>
                  <a:pt x="10191" y="16826"/>
                  <a:pt x="10249" y="16859"/>
                </a:cubicBezTo>
                <a:cubicBezTo>
                  <a:pt x="10295" y="16885"/>
                  <a:pt x="10331" y="16985"/>
                  <a:pt x="10331" y="17084"/>
                </a:cubicBezTo>
                <a:cubicBezTo>
                  <a:pt x="10331" y="17258"/>
                  <a:pt x="10350" y="17264"/>
                  <a:pt x="10893" y="17264"/>
                </a:cubicBezTo>
                <a:cubicBezTo>
                  <a:pt x="11389" y="17264"/>
                  <a:pt x="11454" y="17248"/>
                  <a:pt x="11454" y="17126"/>
                </a:cubicBezTo>
                <a:cubicBezTo>
                  <a:pt x="11454" y="16971"/>
                  <a:pt x="11642" y="16796"/>
                  <a:pt x="11725" y="16872"/>
                </a:cubicBezTo>
                <a:cubicBezTo>
                  <a:pt x="11754" y="16899"/>
                  <a:pt x="11778" y="17007"/>
                  <a:pt x="11781" y="17112"/>
                </a:cubicBezTo>
                <a:cubicBezTo>
                  <a:pt x="11786" y="17280"/>
                  <a:pt x="11794" y="17286"/>
                  <a:pt x="11849" y="17157"/>
                </a:cubicBezTo>
                <a:cubicBezTo>
                  <a:pt x="11954" y="16909"/>
                  <a:pt x="11862" y="16748"/>
                  <a:pt x="11612" y="16748"/>
                </a:cubicBezTo>
                <a:cubicBezTo>
                  <a:pt x="11487" y="16748"/>
                  <a:pt x="11362" y="16785"/>
                  <a:pt x="11333" y="16827"/>
                </a:cubicBezTo>
                <a:cubicBezTo>
                  <a:pt x="11297" y="16881"/>
                  <a:pt x="11247" y="16879"/>
                  <a:pt x="11175" y="16824"/>
                </a:cubicBezTo>
                <a:cubicBezTo>
                  <a:pt x="11118" y="16780"/>
                  <a:pt x="10966" y="16752"/>
                  <a:pt x="10832" y="16762"/>
                </a:cubicBezTo>
                <a:cubicBezTo>
                  <a:pt x="10699" y="16771"/>
                  <a:pt x="10535" y="16738"/>
                  <a:pt x="10471" y="16689"/>
                </a:cubicBezTo>
                <a:cubicBezTo>
                  <a:pt x="10424" y="16653"/>
                  <a:pt x="10390" y="16634"/>
                  <a:pt x="10358" y="16637"/>
                </a:cubicBezTo>
                <a:close/>
                <a:moveTo>
                  <a:pt x="12395" y="16755"/>
                </a:moveTo>
                <a:cubicBezTo>
                  <a:pt x="12202" y="16722"/>
                  <a:pt x="12012" y="16894"/>
                  <a:pt x="12079" y="17129"/>
                </a:cubicBezTo>
                <a:cubicBezTo>
                  <a:pt x="12123" y="17283"/>
                  <a:pt x="12486" y="17319"/>
                  <a:pt x="12633" y="17184"/>
                </a:cubicBezTo>
                <a:cubicBezTo>
                  <a:pt x="12695" y="17127"/>
                  <a:pt x="12737" y="17127"/>
                  <a:pt x="12776" y="17184"/>
                </a:cubicBezTo>
                <a:cubicBezTo>
                  <a:pt x="12805" y="17229"/>
                  <a:pt x="12916" y="17264"/>
                  <a:pt x="13021" y="17264"/>
                </a:cubicBezTo>
                <a:cubicBezTo>
                  <a:pt x="13245" y="17264"/>
                  <a:pt x="13363" y="17017"/>
                  <a:pt x="13216" y="16855"/>
                </a:cubicBezTo>
                <a:cubicBezTo>
                  <a:pt x="13093" y="16718"/>
                  <a:pt x="12986" y="16721"/>
                  <a:pt x="12817" y="16862"/>
                </a:cubicBezTo>
                <a:cubicBezTo>
                  <a:pt x="12696" y="16963"/>
                  <a:pt x="12671" y="16963"/>
                  <a:pt x="12580" y="16862"/>
                </a:cubicBezTo>
                <a:cubicBezTo>
                  <a:pt x="12525" y="16801"/>
                  <a:pt x="12460" y="16765"/>
                  <a:pt x="12395" y="16755"/>
                </a:cubicBezTo>
                <a:close/>
                <a:moveTo>
                  <a:pt x="7601" y="18086"/>
                </a:moveTo>
                <a:cubicBezTo>
                  <a:pt x="7562" y="18086"/>
                  <a:pt x="7527" y="18134"/>
                  <a:pt x="7499" y="18231"/>
                </a:cubicBezTo>
                <a:cubicBezTo>
                  <a:pt x="7462" y="18362"/>
                  <a:pt x="7433" y="18371"/>
                  <a:pt x="7299" y="18294"/>
                </a:cubicBezTo>
                <a:cubicBezTo>
                  <a:pt x="7068" y="18161"/>
                  <a:pt x="6881" y="18261"/>
                  <a:pt x="6881" y="18516"/>
                </a:cubicBezTo>
                <a:cubicBezTo>
                  <a:pt x="6881" y="18636"/>
                  <a:pt x="6924" y="18748"/>
                  <a:pt x="6979" y="18769"/>
                </a:cubicBezTo>
                <a:cubicBezTo>
                  <a:pt x="7034" y="18789"/>
                  <a:pt x="7135" y="18790"/>
                  <a:pt x="7201" y="18769"/>
                </a:cubicBezTo>
                <a:cubicBezTo>
                  <a:pt x="7385" y="18710"/>
                  <a:pt x="7791" y="18709"/>
                  <a:pt x="7959" y="18769"/>
                </a:cubicBezTo>
                <a:cubicBezTo>
                  <a:pt x="8047" y="18800"/>
                  <a:pt x="8182" y="18778"/>
                  <a:pt x="8290" y="18713"/>
                </a:cubicBezTo>
                <a:cubicBezTo>
                  <a:pt x="8450" y="18617"/>
                  <a:pt x="8483" y="18615"/>
                  <a:pt x="8569" y="18710"/>
                </a:cubicBezTo>
                <a:cubicBezTo>
                  <a:pt x="8683" y="18836"/>
                  <a:pt x="8901" y="18851"/>
                  <a:pt x="9021" y="18741"/>
                </a:cubicBezTo>
                <a:cubicBezTo>
                  <a:pt x="9079" y="18687"/>
                  <a:pt x="9168" y="18690"/>
                  <a:pt x="9314" y="18751"/>
                </a:cubicBezTo>
                <a:cubicBezTo>
                  <a:pt x="9478" y="18820"/>
                  <a:pt x="9552" y="18821"/>
                  <a:pt x="9642" y="18751"/>
                </a:cubicBezTo>
                <a:cubicBezTo>
                  <a:pt x="9733" y="18682"/>
                  <a:pt x="9791" y="18681"/>
                  <a:pt x="9913" y="18751"/>
                </a:cubicBezTo>
                <a:cubicBezTo>
                  <a:pt x="10148" y="18887"/>
                  <a:pt x="10321" y="18789"/>
                  <a:pt x="10313" y="18526"/>
                </a:cubicBezTo>
                <a:cubicBezTo>
                  <a:pt x="10307" y="18342"/>
                  <a:pt x="10274" y="18301"/>
                  <a:pt x="10124" y="18301"/>
                </a:cubicBezTo>
                <a:cubicBezTo>
                  <a:pt x="10023" y="18301"/>
                  <a:pt x="9918" y="18336"/>
                  <a:pt x="9891" y="18377"/>
                </a:cubicBezTo>
                <a:cubicBezTo>
                  <a:pt x="9859" y="18425"/>
                  <a:pt x="9781" y="18414"/>
                  <a:pt x="9676" y="18346"/>
                </a:cubicBezTo>
                <a:cubicBezTo>
                  <a:pt x="9558" y="18269"/>
                  <a:pt x="9455" y="18258"/>
                  <a:pt x="9314" y="18308"/>
                </a:cubicBezTo>
                <a:cubicBezTo>
                  <a:pt x="9187" y="18352"/>
                  <a:pt x="9061" y="18349"/>
                  <a:pt x="8957" y="18297"/>
                </a:cubicBezTo>
                <a:cubicBezTo>
                  <a:pt x="8835" y="18237"/>
                  <a:pt x="8753" y="18245"/>
                  <a:pt x="8614" y="18328"/>
                </a:cubicBezTo>
                <a:cubicBezTo>
                  <a:pt x="8449" y="18428"/>
                  <a:pt x="8417" y="18424"/>
                  <a:pt x="8301" y="18318"/>
                </a:cubicBezTo>
                <a:cubicBezTo>
                  <a:pt x="8194" y="18220"/>
                  <a:pt x="8133" y="18217"/>
                  <a:pt x="7959" y="18290"/>
                </a:cubicBezTo>
                <a:cubicBezTo>
                  <a:pt x="7772" y="18369"/>
                  <a:pt x="7744" y="18360"/>
                  <a:pt x="7706" y="18228"/>
                </a:cubicBezTo>
                <a:cubicBezTo>
                  <a:pt x="7679" y="18132"/>
                  <a:pt x="7639" y="18085"/>
                  <a:pt x="7601" y="18086"/>
                </a:cubicBezTo>
                <a:close/>
                <a:moveTo>
                  <a:pt x="10606" y="18183"/>
                </a:moveTo>
                <a:cubicBezTo>
                  <a:pt x="10534" y="18177"/>
                  <a:pt x="10520" y="18290"/>
                  <a:pt x="10554" y="18540"/>
                </a:cubicBezTo>
                <a:cubicBezTo>
                  <a:pt x="10578" y="18723"/>
                  <a:pt x="10632" y="18817"/>
                  <a:pt x="10712" y="18817"/>
                </a:cubicBezTo>
                <a:cubicBezTo>
                  <a:pt x="10813" y="18817"/>
                  <a:pt x="10815" y="18801"/>
                  <a:pt x="10727" y="18703"/>
                </a:cubicBezTo>
                <a:cubicBezTo>
                  <a:pt x="10646" y="18613"/>
                  <a:pt x="10645" y="18554"/>
                  <a:pt x="10716" y="18450"/>
                </a:cubicBezTo>
                <a:cubicBezTo>
                  <a:pt x="10787" y="18345"/>
                  <a:pt x="10782" y="18296"/>
                  <a:pt x="10697" y="18231"/>
                </a:cubicBezTo>
                <a:cubicBezTo>
                  <a:pt x="10660" y="18203"/>
                  <a:pt x="10630" y="18185"/>
                  <a:pt x="10606" y="18183"/>
                </a:cubicBezTo>
                <a:close/>
                <a:moveTo>
                  <a:pt x="15947" y="18186"/>
                </a:moveTo>
                <a:cubicBezTo>
                  <a:pt x="15902" y="18186"/>
                  <a:pt x="15881" y="18214"/>
                  <a:pt x="15849" y="18266"/>
                </a:cubicBezTo>
                <a:cubicBezTo>
                  <a:pt x="15806" y="18338"/>
                  <a:pt x="15721" y="18366"/>
                  <a:pt x="15627" y="18339"/>
                </a:cubicBezTo>
                <a:cubicBezTo>
                  <a:pt x="15544" y="18314"/>
                  <a:pt x="15398" y="18330"/>
                  <a:pt x="15303" y="18377"/>
                </a:cubicBezTo>
                <a:cubicBezTo>
                  <a:pt x="15178" y="18438"/>
                  <a:pt x="15107" y="18439"/>
                  <a:pt x="15043" y="18380"/>
                </a:cubicBezTo>
                <a:cubicBezTo>
                  <a:pt x="14889" y="18238"/>
                  <a:pt x="14666" y="18292"/>
                  <a:pt x="14584" y="18491"/>
                </a:cubicBezTo>
                <a:cubicBezTo>
                  <a:pt x="14540" y="18596"/>
                  <a:pt x="14525" y="18714"/>
                  <a:pt x="14550" y="18751"/>
                </a:cubicBezTo>
                <a:cubicBezTo>
                  <a:pt x="14611" y="18843"/>
                  <a:pt x="15045" y="18838"/>
                  <a:pt x="15107" y="18744"/>
                </a:cubicBezTo>
                <a:cubicBezTo>
                  <a:pt x="15139" y="18697"/>
                  <a:pt x="15219" y="18710"/>
                  <a:pt x="15326" y="18779"/>
                </a:cubicBezTo>
                <a:cubicBezTo>
                  <a:pt x="15429" y="18846"/>
                  <a:pt x="15539" y="18862"/>
                  <a:pt x="15612" y="18824"/>
                </a:cubicBezTo>
                <a:cubicBezTo>
                  <a:pt x="15677" y="18791"/>
                  <a:pt x="15801" y="18780"/>
                  <a:pt x="15883" y="18800"/>
                </a:cubicBezTo>
                <a:cubicBezTo>
                  <a:pt x="16000" y="18828"/>
                  <a:pt x="16030" y="18795"/>
                  <a:pt x="16030" y="18647"/>
                </a:cubicBezTo>
                <a:cubicBezTo>
                  <a:pt x="16030" y="18543"/>
                  <a:pt x="16062" y="18441"/>
                  <a:pt x="16101" y="18419"/>
                </a:cubicBezTo>
                <a:cubicBezTo>
                  <a:pt x="16207" y="18358"/>
                  <a:pt x="16377" y="18577"/>
                  <a:pt x="16324" y="18706"/>
                </a:cubicBezTo>
                <a:cubicBezTo>
                  <a:pt x="16298" y="18768"/>
                  <a:pt x="16311" y="18817"/>
                  <a:pt x="16354" y="18817"/>
                </a:cubicBezTo>
                <a:cubicBezTo>
                  <a:pt x="16397" y="18817"/>
                  <a:pt x="16433" y="18721"/>
                  <a:pt x="16433" y="18602"/>
                </a:cubicBezTo>
                <a:cubicBezTo>
                  <a:pt x="16433" y="18433"/>
                  <a:pt x="16378" y="18362"/>
                  <a:pt x="16177" y="18270"/>
                </a:cubicBezTo>
                <a:cubicBezTo>
                  <a:pt x="16060" y="18216"/>
                  <a:pt x="15992" y="18187"/>
                  <a:pt x="15947" y="18186"/>
                </a:cubicBezTo>
                <a:close/>
                <a:moveTo>
                  <a:pt x="12900" y="18301"/>
                </a:moveTo>
                <a:cubicBezTo>
                  <a:pt x="12773" y="18301"/>
                  <a:pt x="12646" y="18334"/>
                  <a:pt x="12618" y="18377"/>
                </a:cubicBezTo>
                <a:cubicBezTo>
                  <a:pt x="12583" y="18428"/>
                  <a:pt x="12534" y="18432"/>
                  <a:pt x="12471" y="18384"/>
                </a:cubicBezTo>
                <a:cubicBezTo>
                  <a:pt x="12418" y="18344"/>
                  <a:pt x="12134" y="18311"/>
                  <a:pt x="11842" y="18311"/>
                </a:cubicBezTo>
                <a:cubicBezTo>
                  <a:pt x="11329" y="18311"/>
                  <a:pt x="11309" y="18317"/>
                  <a:pt x="11269" y="18509"/>
                </a:cubicBezTo>
                <a:cubicBezTo>
                  <a:pt x="11214" y="18777"/>
                  <a:pt x="11256" y="18817"/>
                  <a:pt x="11582" y="18817"/>
                </a:cubicBezTo>
                <a:cubicBezTo>
                  <a:pt x="11764" y="18817"/>
                  <a:pt x="11877" y="18861"/>
                  <a:pt x="11909" y="18939"/>
                </a:cubicBezTo>
                <a:cubicBezTo>
                  <a:pt x="11955" y="19048"/>
                  <a:pt x="11967" y="19048"/>
                  <a:pt x="12034" y="18939"/>
                </a:cubicBezTo>
                <a:cubicBezTo>
                  <a:pt x="12074" y="18873"/>
                  <a:pt x="12172" y="18817"/>
                  <a:pt x="12256" y="18817"/>
                </a:cubicBezTo>
                <a:cubicBezTo>
                  <a:pt x="12339" y="18817"/>
                  <a:pt x="12432" y="18786"/>
                  <a:pt x="12459" y="18744"/>
                </a:cubicBezTo>
                <a:cubicBezTo>
                  <a:pt x="12536" y="18630"/>
                  <a:pt x="12660" y="18732"/>
                  <a:pt x="12663" y="18914"/>
                </a:cubicBezTo>
                <a:cubicBezTo>
                  <a:pt x="12665" y="19060"/>
                  <a:pt x="12672" y="19065"/>
                  <a:pt x="12746" y="18949"/>
                </a:cubicBezTo>
                <a:cubicBezTo>
                  <a:pt x="12791" y="18878"/>
                  <a:pt x="12891" y="18817"/>
                  <a:pt x="12968" y="18817"/>
                </a:cubicBezTo>
                <a:cubicBezTo>
                  <a:pt x="13045" y="18817"/>
                  <a:pt x="13150" y="18782"/>
                  <a:pt x="13198" y="18738"/>
                </a:cubicBezTo>
                <a:cubicBezTo>
                  <a:pt x="13260" y="18680"/>
                  <a:pt x="13298" y="18680"/>
                  <a:pt x="13337" y="18738"/>
                </a:cubicBezTo>
                <a:cubicBezTo>
                  <a:pt x="13429" y="18875"/>
                  <a:pt x="13544" y="18825"/>
                  <a:pt x="13544" y="18647"/>
                </a:cubicBezTo>
                <a:cubicBezTo>
                  <a:pt x="13544" y="18554"/>
                  <a:pt x="13581" y="18443"/>
                  <a:pt x="13627" y="18401"/>
                </a:cubicBezTo>
                <a:cubicBezTo>
                  <a:pt x="13733" y="18303"/>
                  <a:pt x="13463" y="18291"/>
                  <a:pt x="13329" y="18387"/>
                </a:cubicBezTo>
                <a:cubicBezTo>
                  <a:pt x="13272" y="18429"/>
                  <a:pt x="13215" y="18425"/>
                  <a:pt x="13183" y="18377"/>
                </a:cubicBezTo>
                <a:cubicBezTo>
                  <a:pt x="13154" y="18334"/>
                  <a:pt x="13027" y="18301"/>
                  <a:pt x="12900" y="18301"/>
                </a:cubicBezTo>
                <a:close/>
                <a:moveTo>
                  <a:pt x="14109" y="18301"/>
                </a:moveTo>
                <a:cubicBezTo>
                  <a:pt x="13923" y="18301"/>
                  <a:pt x="13760" y="18535"/>
                  <a:pt x="13830" y="18703"/>
                </a:cubicBezTo>
                <a:cubicBezTo>
                  <a:pt x="13883" y="18829"/>
                  <a:pt x="14304" y="18866"/>
                  <a:pt x="14380" y="18751"/>
                </a:cubicBezTo>
                <a:cubicBezTo>
                  <a:pt x="14467" y="18623"/>
                  <a:pt x="14273" y="18301"/>
                  <a:pt x="14109" y="18301"/>
                </a:cubicBezTo>
                <a:close/>
              </a:path>
            </a:pathLst>
          </a:custGeom>
          <a:ln w="25400"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CCF69-CFD8-4849-B430-ECA3D035AEAC}" type="datetime1">
              <a:rPr lang="en-US" smtClean="0"/>
              <a:t>1/22/17</a:t>
            </a:fld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541" y="906432"/>
            <a:ext cx="3115794" cy="3190010"/>
          </a:xfrm>
          <a:prstGeom prst="rect">
            <a:avLst/>
          </a:prstGeom>
        </p:spPr>
      </p:pic>
      <p:cxnSp>
        <p:nvCxnSpPr>
          <p:cNvPr id="31" name="Straight Connector 30"/>
          <p:cNvCxnSpPr/>
          <p:nvPr/>
        </p:nvCxnSpPr>
        <p:spPr>
          <a:xfrm>
            <a:off x="1993900" y="2488543"/>
            <a:ext cx="697553" cy="151728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1174750" y="2488543"/>
            <a:ext cx="711200" cy="151728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2737" y="1080861"/>
            <a:ext cx="76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2022+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533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418" y="239170"/>
            <a:ext cx="8229600" cy="1143000"/>
          </a:xfrm>
        </p:spPr>
        <p:txBody>
          <a:bodyPr/>
          <a:lstStyle/>
          <a:p>
            <a:r>
              <a:rPr lang="en-US" dirty="0" smtClean="0"/>
              <a:t>Cost Base for Major Items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4225" y="1498033"/>
            <a:ext cx="5246448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MAPS and Staves</a:t>
            </a:r>
          </a:p>
          <a:p>
            <a:pPr lvl="1"/>
            <a:r>
              <a:rPr lang="en-US" dirty="0" smtClean="0"/>
              <a:t>ALICE ITS production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Readout  </a:t>
            </a:r>
          </a:p>
          <a:p>
            <a:pPr lvl="1"/>
            <a:r>
              <a:rPr lang="en-US" dirty="0" smtClean="0"/>
              <a:t>ALICE ITS RU and CRU production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Electronics Interface to </a:t>
            </a:r>
            <a:r>
              <a:rPr lang="en-US" dirty="0" err="1" smtClean="0"/>
              <a:t>sPHENIX</a:t>
            </a:r>
            <a:r>
              <a:rPr lang="en-US" dirty="0" smtClean="0"/>
              <a:t>/DAQ</a:t>
            </a:r>
          </a:p>
          <a:p>
            <a:pPr lvl="1"/>
            <a:r>
              <a:rPr lang="en-US" dirty="0" smtClean="0"/>
              <a:t>FVTX/PHENIX experience </a:t>
            </a:r>
          </a:p>
          <a:p>
            <a:pPr lvl="1"/>
            <a:endParaRPr lang="en-US" dirty="0" smtClean="0"/>
          </a:p>
          <a:p>
            <a:r>
              <a:rPr lang="en-US" dirty="0"/>
              <a:t>S</a:t>
            </a:r>
            <a:r>
              <a:rPr lang="en-US" dirty="0" smtClean="0"/>
              <a:t>low control, DCM-II etc.</a:t>
            </a:r>
          </a:p>
          <a:p>
            <a:pPr lvl="1"/>
            <a:r>
              <a:rPr lang="en-US" dirty="0" smtClean="0"/>
              <a:t>FVTX/PHENIX experience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Mechanical structures and cooling</a:t>
            </a:r>
          </a:p>
          <a:p>
            <a:pPr lvl="1"/>
            <a:r>
              <a:rPr lang="en-US" dirty="0" smtClean="0"/>
              <a:t>ALICE ITS inner tracker </a:t>
            </a:r>
            <a:r>
              <a:rPr lang="en-US" dirty="0" smtClean="0"/>
              <a:t>design</a:t>
            </a:r>
            <a:endParaRPr lang="en-US" dirty="0" smtClean="0"/>
          </a:p>
          <a:p>
            <a:pPr lvl="1"/>
            <a:r>
              <a:rPr lang="en-US" dirty="0" smtClean="0"/>
              <a:t>FVTX/PHENIX and HFT/STAR experience 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 Coll. Mtg @GSU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B04E-460B-B340-979B-8B60A2BEF480}" type="slidenum">
              <a:rPr lang="en-US" smtClean="0"/>
              <a:t>22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6080782" y="1669813"/>
            <a:ext cx="2847050" cy="1565768"/>
            <a:chOff x="6160115" y="1346200"/>
            <a:chExt cx="2847050" cy="1565768"/>
          </a:xfrm>
        </p:grpSpPr>
        <p:pic>
          <p:nvPicPr>
            <p:cNvPr id="9" name="Content Placeholder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160115" y="1346200"/>
              <a:ext cx="2847050" cy="156576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8068505" y="2263905"/>
              <a:ext cx="50084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x</a:t>
              </a:r>
              <a:r>
                <a:rPr lang="en-US" sz="1200" dirty="0" smtClean="0">
                  <a:solidFill>
                    <a:srgbClr val="FF0000"/>
                  </a:solidFill>
                </a:rPr>
                <a:t>48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247124" y="3761015"/>
            <a:ext cx="2583454" cy="1694675"/>
            <a:chOff x="4343400" y="990600"/>
            <a:chExt cx="3818732" cy="25908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43400" y="990600"/>
              <a:ext cx="3818732" cy="2590800"/>
            </a:xfrm>
            <a:prstGeom prst="rect">
              <a:avLst/>
            </a:prstGeom>
            <a:ln w="19050">
              <a:noFill/>
            </a:ln>
          </p:spPr>
        </p:pic>
        <p:sp>
          <p:nvSpPr>
            <p:cNvPr id="12" name="Rectangle 11"/>
            <p:cNvSpPr/>
            <p:nvPr/>
          </p:nvSpPr>
          <p:spPr>
            <a:xfrm>
              <a:off x="5791200" y="3436299"/>
              <a:ext cx="1143000" cy="145101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924800" y="3360099"/>
              <a:ext cx="228600" cy="221301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0" y="13513"/>
            <a:ext cx="1520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09/2016</a:t>
            </a:r>
          </a:p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09EDF-D612-5D49-BB9C-3205D8119154}" type="datetime1">
              <a:rPr lang="en-US" smtClean="0"/>
              <a:t>1/22/17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518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42359" y="25151"/>
            <a:ext cx="8043333" cy="773113"/>
          </a:xfrm>
        </p:spPr>
        <p:txBody>
          <a:bodyPr>
            <a:noAutofit/>
          </a:bodyPr>
          <a:lstStyle/>
          <a:p>
            <a:r>
              <a:rPr lang="en-US" sz="3600" dirty="0" smtClean="0"/>
              <a:t>Major Item Cost Estimate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 Coll. Mtg @GSU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B04E-460B-B340-979B-8B60A2BEF480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302694"/>
              </p:ext>
            </p:extLst>
          </p:nvPr>
        </p:nvGraphicFramePr>
        <p:xfrm>
          <a:off x="511970" y="941926"/>
          <a:ext cx="8005365" cy="5341738"/>
        </p:xfrm>
        <a:graphic>
          <a:graphicData uri="http://schemas.openxmlformats.org/drawingml/2006/table">
            <a:tbl>
              <a:tblPr/>
              <a:tblGrid>
                <a:gridCol w="1418466"/>
                <a:gridCol w="529886"/>
                <a:gridCol w="864123"/>
                <a:gridCol w="807058"/>
                <a:gridCol w="717386"/>
                <a:gridCol w="554343"/>
                <a:gridCol w="1320640"/>
                <a:gridCol w="570648"/>
                <a:gridCol w="415757"/>
                <a:gridCol w="807058"/>
              </a:tblGrid>
              <a:tr h="32539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sPHENIX</a:t>
                      </a:r>
                      <a:r>
                        <a:rPr 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MAPS Inner </a:t>
                      </a:r>
                      <a:r>
                        <a:rPr lang="en-US" sz="9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Tracker</a:t>
                      </a:r>
                      <a:r>
                        <a:rPr lang="en-US" sz="9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  </a:t>
                      </a:r>
                      <a:r>
                        <a:rPr lang="en-US" sz="9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Cost </a:t>
                      </a:r>
                      <a:r>
                        <a:rPr 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Estimate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39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MAPS layers 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Updated: 9/2/2016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LANL STD Labor Rates w/o OH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LANL STD Labor Rates w/o OH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26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FY16 dollars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 Funding Profile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264"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60"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6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R&amp;D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6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R&amp;D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Construction (k$)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Comments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Contingency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M&amp;S OH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Full M&amp;S Cost with Contingengy (k$)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328"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LANL (k$)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              Collaboration (k$)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328"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6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M&amp;S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Labor Cost w/o Cont. &amp; OH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M&amp;S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Labor Cost w/o Cont.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32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Produce &amp; Test MAPS Staves at CERN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205.4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945.7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139.7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Alice production 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1654.975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264"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26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Procure and Test RDO boards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17.6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265.7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15.5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Alice production 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464.975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26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Procure and Test CRU boards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16.9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271.7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Alice production 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475.475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26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sPHENIX readout R&amp;D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203.4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26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DAQ integration 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104.5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264"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26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Setup 2 ALICE Readout Teststand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52.9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Alice production 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26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Procure and Test SamTec cables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Alice production cost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47.25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26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Procure and Test Optical links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81.6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Alice production cost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142.8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264"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26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Procure and Test LV, Cables etc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28.6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Alice production cost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26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Racks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8.6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32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Chiller &amp; Cooling Plant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41.8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23.4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Alice production; may need to modify them to fit sPHENIX 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26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Safety system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35.4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36.4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26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Mechnical integration 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65.1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78.5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87.5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32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Assembly Jigs 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48.37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24.6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Alice production; may need to modify them to fit sPHENIX 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210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26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 beam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99.6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264"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26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End wheels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Alice production 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59.5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26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Cylindrical Structure Shells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Alice production 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19.25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26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Detector half barrels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Alice production 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22.75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26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Service half barrels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Alice production 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210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26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Detector and Service Half Barrels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Alice production 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36.75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32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Two Half Support Structures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Alice production; may need to modify them to fit sPHENIX  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87.5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264"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26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6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932.37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6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110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6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162.9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2080.7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171.4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3833.725</a:t>
                      </a:r>
                    </a:p>
                  </a:txBody>
                  <a:tcPr marL="6208" marR="6208" marT="6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328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08" marR="6208" marT="62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LDRD fully burdened</a:t>
                      </a:r>
                    </a:p>
                  </a:txBody>
                  <a:tcPr marL="6208" marR="6208" marT="62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R&amp;D M&amp;S</a:t>
                      </a:r>
                    </a:p>
                  </a:txBody>
                  <a:tcPr marL="6208" marR="6208" marT="62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R&amp;D Labor</a:t>
                      </a:r>
                    </a:p>
                  </a:txBody>
                  <a:tcPr marL="6208" marR="6208" marT="62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Prod. M&amp;S</a:t>
                      </a:r>
                    </a:p>
                  </a:txBody>
                  <a:tcPr marL="6208" marR="6208" marT="62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Prod. Labor</a:t>
                      </a:r>
                    </a:p>
                  </a:txBody>
                  <a:tcPr marL="6208" marR="6208" marT="62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08" marR="6208" marT="62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08" marR="6208" marT="62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08" marR="6208" marT="62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Pod. M&amp;S </a:t>
                      </a:r>
                      <a:r>
                        <a:rPr lang="en-US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with 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Cont. &amp; OH</a:t>
                      </a:r>
                    </a:p>
                  </a:txBody>
                  <a:tcPr marL="6208" marR="6208" marT="62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996704" y="48364"/>
            <a:ext cx="1520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09/2016</a:t>
            </a:r>
          </a:p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688"/>
            <a:ext cx="1520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09/2016</a:t>
            </a:r>
          </a:p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564EE-8C40-D24A-9DFA-DA3E9C6DF77B}" type="datetime1">
              <a:rPr lang="en-US" smtClean="0"/>
              <a:t>1/22/17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179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55530"/>
            <a:ext cx="4169375" cy="486427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EABC8-4C49-AF4A-BCA3-71365BF9F651}" type="datetime1">
              <a:rPr lang="en-US" smtClean="0"/>
              <a:t>1/22/17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68997-1228-B644-96C5-49F0937B56CD}" type="slidenum">
              <a:rPr lang="en-US" smtClean="0"/>
              <a:t>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 Coll. Mtg @GSU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3"/>
          <a:stretch/>
        </p:blipFill>
        <p:spPr>
          <a:xfrm>
            <a:off x="4435830" y="1155530"/>
            <a:ext cx="4234740" cy="43015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29727" y="1997364"/>
            <a:ext cx="2159000" cy="184727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29727" y="5128490"/>
            <a:ext cx="3302000" cy="18472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WBS of the </a:t>
            </a:r>
            <a:r>
              <a:rPr lang="en-US" dirty="0" smtClean="0"/>
              <a:t>Baseline</a:t>
            </a:r>
            <a:r>
              <a:rPr lang="en-US" dirty="0" smtClean="0"/>
              <a:t> </a:t>
            </a:r>
            <a:r>
              <a:rPr lang="en-US" dirty="0" err="1" smtClean="0"/>
              <a:t>sPHENIX</a:t>
            </a:r>
            <a:r>
              <a:rPr lang="en-US" dirty="0" smtClean="0"/>
              <a:t> MIE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505200" y="5638800"/>
            <a:ext cx="47058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A new MIE to build the full MAPS </a:t>
            </a:r>
            <a:r>
              <a:rPr lang="en-US" sz="2000" b="1" dirty="0" smtClean="0">
                <a:solidFill>
                  <a:srgbClr val="FF0000"/>
                </a:solidFill>
              </a:rPr>
              <a:t>detector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d</a:t>
            </a:r>
            <a:r>
              <a:rPr lang="en-US" sz="2000" b="1" dirty="0" smtClean="0">
                <a:solidFill>
                  <a:srgbClr val="FF0000"/>
                </a:solidFill>
              </a:rPr>
              <a:t>efined in the </a:t>
            </a:r>
            <a:r>
              <a:rPr lang="en-US" sz="2000" b="1" dirty="0" err="1" smtClean="0">
                <a:solidFill>
                  <a:srgbClr val="FF0000"/>
                </a:solidFill>
              </a:rPr>
              <a:t>sPHENIX</a:t>
            </a:r>
            <a:r>
              <a:rPr lang="en-US" sz="2000" b="1" dirty="0" smtClean="0">
                <a:solidFill>
                  <a:srgbClr val="FF0000"/>
                </a:solidFill>
              </a:rPr>
              <a:t> Reference Design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843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Vertex Detector Design Drivers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254000" indent="-254000">
              <a:lnSpc>
                <a:spcPct val="130000"/>
              </a:lnSpc>
              <a:buSzPct val="150000"/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b="1" dirty="0"/>
              <a:t>Inner Silicon tracking driven by heavy flavor jet performance</a:t>
            </a:r>
          </a:p>
          <a:p>
            <a:pPr marL="254000" indent="-254000">
              <a:lnSpc>
                <a:spcPct val="130000"/>
              </a:lnSpc>
              <a:buSzPct val="150000"/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/>
              <a:t>Track acceptance: -1.1&lt;</a:t>
            </a:r>
            <a:r>
              <a:rPr lang="en-US" dirty="0" err="1"/>
              <a:t>η</a:t>
            </a:r>
            <a:r>
              <a:rPr lang="en-US" dirty="0"/>
              <a:t>&lt;+1.1 and 0&lt;</a:t>
            </a:r>
            <a:r>
              <a:rPr lang="en-US" dirty="0" err="1"/>
              <a:t>φ</a:t>
            </a:r>
            <a:r>
              <a:rPr lang="en-US" dirty="0"/>
              <a:t>&lt;2π</a:t>
            </a:r>
          </a:p>
          <a:p>
            <a:pPr marL="254000" indent="-254000">
              <a:lnSpc>
                <a:spcPct val="130000"/>
              </a:lnSpc>
              <a:buSzPct val="150000"/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/>
              <a:t>Minimum vertex acceptance: -10 cm &lt; </a:t>
            </a:r>
            <a:r>
              <a:rPr lang="en-US" dirty="0" err="1"/>
              <a:t>z</a:t>
            </a:r>
            <a:r>
              <a:rPr lang="en-US" baseline="-5999" dirty="0" err="1"/>
              <a:t>vtx</a:t>
            </a:r>
            <a:r>
              <a:rPr lang="en-US" dirty="0"/>
              <a:t> &lt; +10 cm</a:t>
            </a:r>
          </a:p>
          <a:p>
            <a:pPr marL="254000" indent="-254000">
              <a:lnSpc>
                <a:spcPct val="130000"/>
              </a:lnSpc>
              <a:buSzPct val="150000"/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/>
              <a:t>Meet or Exceed a 30% b-jet efficiency at 30% b-jet purity</a:t>
            </a:r>
          </a:p>
          <a:p>
            <a:pPr marL="698500" lvl="1" indent="-254000">
              <a:lnSpc>
                <a:spcPct val="130000"/>
              </a:lnSpc>
              <a:buSzPct val="130000"/>
              <a:buChar char="•"/>
              <a:defRPr sz="26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/>
              <a:t>defined by the CMS of b-jet figure-of-merit</a:t>
            </a:r>
          </a:p>
          <a:p>
            <a:pPr marL="254000" indent="-254000">
              <a:lnSpc>
                <a:spcPct val="130000"/>
              </a:lnSpc>
              <a:buSzPct val="150000"/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/>
              <a:t>Minimum track efficiency: &gt;95% of all charged particles</a:t>
            </a:r>
          </a:p>
          <a:p>
            <a:pPr marL="254000" indent="-254000">
              <a:lnSpc>
                <a:spcPct val="130000"/>
              </a:lnSpc>
              <a:buSzPct val="150000"/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/>
              <a:t>Minimum DCA</a:t>
            </a:r>
            <a:r>
              <a:rPr lang="en-US" baseline="-5999" dirty="0"/>
              <a:t>XY</a:t>
            </a:r>
            <a:r>
              <a:rPr lang="en-US" dirty="0"/>
              <a:t> resolution: &lt; 70 microns</a:t>
            </a:r>
          </a:p>
          <a:p>
            <a:pPr marL="254000" indent="-254000">
              <a:lnSpc>
                <a:spcPct val="130000"/>
              </a:lnSpc>
              <a:buSzPct val="150000"/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/>
              <a:t>Resolve multiple collisions vertexes at large collider luminosities</a:t>
            </a:r>
          </a:p>
          <a:p>
            <a:pPr marL="254000" indent="-254000">
              <a:lnSpc>
                <a:spcPct val="130000"/>
              </a:lnSpc>
              <a:buSzPct val="150000"/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/>
              <a:t>Maintain track momentum resolution:</a:t>
            </a:r>
          </a:p>
          <a:p>
            <a:pPr marL="698500" lvl="1" indent="-254000">
              <a:lnSpc>
                <a:spcPct val="130000"/>
              </a:lnSpc>
              <a:buSzPct val="130000"/>
              <a:buChar char="•"/>
              <a:defRPr sz="26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/>
              <a:t>Upsilon mass: </a:t>
            </a:r>
            <a:r>
              <a:rPr lang="en-US" dirty="0" err="1"/>
              <a:t>dp</a:t>
            </a:r>
            <a:r>
              <a:rPr lang="en-US" dirty="0"/>
              <a:t>/p &lt;1.2% for 4 &lt; </a:t>
            </a:r>
            <a:r>
              <a:rPr lang="en-US" dirty="0" err="1"/>
              <a:t>p</a:t>
            </a:r>
            <a:r>
              <a:rPr lang="en-US" baseline="-5999" dirty="0" err="1"/>
              <a:t>T</a:t>
            </a:r>
            <a:r>
              <a:rPr lang="en-US" dirty="0"/>
              <a:t> &lt; 10 </a:t>
            </a:r>
            <a:r>
              <a:rPr lang="en-US" dirty="0" err="1"/>
              <a:t>GeV</a:t>
            </a:r>
            <a:r>
              <a:rPr lang="en-US" dirty="0"/>
              <a:t>/c</a:t>
            </a:r>
          </a:p>
          <a:p>
            <a:pPr marL="698500" lvl="1" indent="-254000">
              <a:lnSpc>
                <a:spcPct val="130000"/>
              </a:lnSpc>
              <a:buSzPct val="130000"/>
              <a:buChar char="•"/>
              <a:defRPr sz="26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/>
              <a:t>Jet Fragmentation: </a:t>
            </a:r>
            <a:r>
              <a:rPr lang="en-US" dirty="0" err="1"/>
              <a:t>dp</a:t>
            </a:r>
            <a:r>
              <a:rPr lang="en-US" dirty="0"/>
              <a:t>/p &lt; (0.2% x p) for </a:t>
            </a:r>
            <a:r>
              <a:rPr lang="en-US" dirty="0" err="1"/>
              <a:t>p</a:t>
            </a:r>
            <a:r>
              <a:rPr lang="en-US" baseline="-5999" dirty="0" err="1"/>
              <a:t>T</a:t>
            </a:r>
            <a:r>
              <a:rPr lang="en-US" baseline="-5999" dirty="0"/>
              <a:t> </a:t>
            </a:r>
            <a:r>
              <a:rPr lang="en-US" dirty="0"/>
              <a:t>&lt; 40 </a:t>
            </a:r>
            <a:r>
              <a:rPr lang="en-US" dirty="0" err="1"/>
              <a:t>GeV</a:t>
            </a:r>
            <a:r>
              <a:rPr lang="en-US" dirty="0"/>
              <a:t>/c</a:t>
            </a:r>
          </a:p>
          <a:p>
            <a:pPr marL="254000" indent="-254000">
              <a:lnSpc>
                <a:spcPct val="130000"/>
              </a:lnSpc>
              <a:buSzPct val="150000"/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/>
              <a:t>Maintain small rate of tracking ambiguities: </a:t>
            </a:r>
            <a:r>
              <a:rPr lang="en-US" i="1" dirty="0"/>
              <a:t>fake tracks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981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Monolithic-Active-Pixel-Sensor MAPS</a:t>
            </a:r>
            <a:br>
              <a:rPr lang="en-US" sz="3600" dirty="0" smtClean="0"/>
            </a:br>
            <a:r>
              <a:rPr lang="en-US" sz="3600" dirty="0">
                <a:solidFill>
                  <a:srgbClr val="FF0000"/>
                </a:solidFill>
              </a:rPr>
              <a:t>A</a:t>
            </a:r>
            <a:r>
              <a:rPr lang="en-US" sz="3600" dirty="0" smtClean="0">
                <a:solidFill>
                  <a:srgbClr val="FF0000"/>
                </a:solidFill>
              </a:rPr>
              <a:t> State of the Art Tracker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12450" y="1144045"/>
            <a:ext cx="5608190" cy="2758037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Advantages of MAPS:</a:t>
            </a:r>
          </a:p>
          <a:p>
            <a:pPr lvl="1"/>
            <a:r>
              <a:rPr lang="en-US" dirty="0" smtClean="0"/>
              <a:t>Very fine pitch (28x28 </a:t>
            </a:r>
            <a:r>
              <a:rPr lang="en-US" dirty="0" err="1" smtClean="0"/>
              <a:t>μm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High efficiency (&gt;99%) and low noise (&lt;10</a:t>
            </a:r>
            <a:r>
              <a:rPr lang="en-US" baseline="30000" dirty="0" smtClean="0"/>
              <a:t>-6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High speed, 2~4 </a:t>
            </a:r>
            <a:r>
              <a:rPr lang="en-US" dirty="0" err="1" smtClean="0"/>
              <a:t>μS</a:t>
            </a:r>
            <a:endParaRPr lang="en-US" dirty="0" smtClean="0"/>
          </a:p>
          <a:p>
            <a:pPr lvl="1"/>
            <a:r>
              <a:rPr lang="en-US" dirty="0" smtClean="0"/>
              <a:t>Ultra-thin/low mass, 50</a:t>
            </a:r>
            <a:r>
              <a:rPr lang="en-US" dirty="0"/>
              <a:t>μm</a:t>
            </a:r>
            <a:r>
              <a:rPr lang="en-US" dirty="0" smtClean="0"/>
              <a:t> (~0.3% X</a:t>
            </a:r>
            <a:r>
              <a:rPr lang="en-US" baseline="-25000" dirty="0" smtClean="0"/>
              <a:t>0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On-pixel digitization, low power dissipation </a:t>
            </a:r>
          </a:p>
          <a:p>
            <a:pPr lvl="1"/>
            <a:r>
              <a:rPr lang="en-US" dirty="0" smtClean="0"/>
              <a:t>15+ years of R&amp;D at CERN for ALICE upgrade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   An ideal detector for QGP b-jet physics!</a:t>
            </a:r>
          </a:p>
          <a:p>
            <a:pPr lvl="1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90F42-D2A9-8541-BED8-30944025C31B}" type="datetime1">
              <a:rPr lang="en-US" smtClean="0"/>
              <a:t>1/22/17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 Coll. Mtg @GSU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DA73-A92A-DA4F-A1A7-28B6AC472496}" type="slidenum">
              <a:rPr lang="en-US" smtClean="0"/>
              <a:t>5</a:t>
            </a:fld>
            <a:endParaRPr lang="en-US"/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358" y="3659268"/>
            <a:ext cx="7745167" cy="2897729"/>
          </a:xfrm>
          <a:prstGeom prst="rect">
            <a:avLst/>
          </a:prstGeom>
          <a:ln w="25400" cap="flat">
            <a:noFill/>
            <a:round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01812" y="1327665"/>
            <a:ext cx="3246214" cy="2459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>
            <a:off x="633128" y="4147975"/>
            <a:ext cx="13230" cy="222922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2450" y="4981021"/>
            <a:ext cx="782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 </a:t>
            </a:r>
            <a:r>
              <a:rPr lang="en-US" dirty="0" err="1"/>
              <a:t>μm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431687" y="6249231"/>
            <a:ext cx="782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28 </a:t>
            </a:r>
            <a:r>
              <a:rPr lang="en-US" dirty="0" err="1"/>
              <a:t>μm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773920" y="6377197"/>
            <a:ext cx="465013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701812" y="1029597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9-chip MAPS stave, ITS/IB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015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4392" y="33338"/>
            <a:ext cx="8868307" cy="761113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sPHENIX</a:t>
            </a:r>
            <a:r>
              <a:rPr lang="en-US" sz="3600" dirty="0" smtClean="0"/>
              <a:t> MAPS-based </a:t>
            </a:r>
            <a:r>
              <a:rPr lang="en-US" sz="3600" dirty="0" smtClean="0"/>
              <a:t>Vertex </a:t>
            </a:r>
            <a:r>
              <a:rPr lang="en-US" sz="3600" dirty="0" smtClean="0"/>
              <a:t>Detector (MVTX)</a:t>
            </a:r>
            <a:endParaRPr lang="en-US" sz="3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4759-43F7-884D-B584-B8C495158ECD}" type="datetime1">
              <a:rPr lang="en-US" smtClean="0"/>
              <a:t>1/22/17</a:t>
            </a:fld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966778"/>
            <a:ext cx="3000355" cy="3071822"/>
          </a:xfrm>
          <a:prstGeom prst="rect">
            <a:avLst/>
          </a:prstGeom>
        </p:spPr>
      </p:pic>
      <p:cxnSp>
        <p:nvCxnSpPr>
          <p:cNvPr id="31" name="Straight Connector 30"/>
          <p:cNvCxnSpPr/>
          <p:nvPr/>
        </p:nvCxnSpPr>
        <p:spPr>
          <a:xfrm>
            <a:off x="1905000" y="2514600"/>
            <a:ext cx="1079987" cy="1547822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343249" y="2514600"/>
            <a:ext cx="1409351" cy="1547822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066800"/>
            <a:ext cx="3581400" cy="266575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5959" y="6094667"/>
            <a:ext cx="330621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Monolithic-Active-Pixel-</a:t>
            </a:r>
            <a:r>
              <a:rPr lang="en-US" sz="1600" dirty="0" smtClean="0">
                <a:solidFill>
                  <a:srgbClr val="FF0000"/>
                </a:solidFill>
              </a:rPr>
              <a:t>Sensor-based 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Vertex Detector ()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6</a:t>
            </a:fld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343249" y="4062422"/>
            <a:ext cx="2647793" cy="1967132"/>
            <a:chOff x="343249" y="4062422"/>
            <a:chExt cx="2647793" cy="1967132"/>
          </a:xfrm>
        </p:grpSpPr>
        <p:grpSp>
          <p:nvGrpSpPr>
            <p:cNvPr id="11" name="Group 10"/>
            <p:cNvGrpSpPr/>
            <p:nvPr/>
          </p:nvGrpSpPr>
          <p:grpSpPr>
            <a:xfrm>
              <a:off x="343249" y="4062422"/>
              <a:ext cx="2647793" cy="1967132"/>
              <a:chOff x="4343400" y="990600"/>
              <a:chExt cx="3818732" cy="2590800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43400" y="990600"/>
                <a:ext cx="3818732" cy="2590800"/>
              </a:xfrm>
              <a:prstGeom prst="rect">
                <a:avLst/>
              </a:prstGeom>
              <a:ln w="19050">
                <a:noFill/>
              </a:ln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5791200" y="3436299"/>
                <a:ext cx="1143000" cy="145101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924800" y="3360099"/>
                <a:ext cx="228600" cy="221301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343249" y="4062422"/>
              <a:ext cx="2641738" cy="19671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456925" y="4114800"/>
            <a:ext cx="5687075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600" dirty="0" smtClean="0"/>
              <a:t>Precision 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</a:t>
            </a:r>
            <a:r>
              <a:rPr lang="en-US" sz="1600" dirty="0" err="1" smtClean="0"/>
              <a:t>vertexing</a:t>
            </a:r>
            <a:r>
              <a:rPr lang="en-US" sz="1600" dirty="0" smtClean="0"/>
              <a:t> for b-jet/B-hadron tagging with high efficiency and high purity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S</a:t>
            </a:r>
            <a:r>
              <a:rPr lang="en-US" sz="1600" dirty="0" smtClean="0"/>
              <a:t>tudy </a:t>
            </a:r>
            <a:r>
              <a:rPr lang="en-US" sz="1600" dirty="0" smtClean="0"/>
              <a:t>b-jet </a:t>
            </a:r>
            <a:r>
              <a:rPr lang="en-US" sz="1600" dirty="0" smtClean="0"/>
              <a:t>modification in </a:t>
            </a:r>
            <a:r>
              <a:rPr lang="en-US" sz="1600" dirty="0" smtClean="0"/>
              <a:t>QGP at </a:t>
            </a:r>
            <a:r>
              <a:rPr lang="en-US" sz="1600" dirty="0" smtClean="0"/>
              <a:t>low-medium </a:t>
            </a:r>
            <a:r>
              <a:rPr lang="en-US" sz="1600" dirty="0" err="1" smtClean="0"/>
              <a:t>pT</a:t>
            </a:r>
            <a:r>
              <a:rPr lang="en-US" sz="1600" dirty="0" smtClean="0"/>
              <a:t> </a:t>
            </a:r>
            <a:r>
              <a:rPr lang="en-US" sz="1600" dirty="0" smtClean="0"/>
              <a:t>to</a:t>
            </a:r>
            <a:r>
              <a:rPr lang="en-US" sz="1600" dirty="0" smtClean="0"/>
              <a:t> best determine </a:t>
            </a:r>
            <a:r>
              <a:rPr lang="en-US" sz="1600" dirty="0" smtClean="0"/>
              <a:t>QGP </a:t>
            </a:r>
            <a:r>
              <a:rPr lang="en-US" sz="1600" dirty="0" smtClean="0"/>
              <a:t>properties, collisional </a:t>
            </a:r>
            <a:r>
              <a:rPr lang="en-US" sz="1600" dirty="0" err="1" smtClean="0"/>
              <a:t>vs</a:t>
            </a:r>
            <a:r>
              <a:rPr lang="en-US" sz="1600" dirty="0" smtClean="0"/>
              <a:t> </a:t>
            </a:r>
            <a:r>
              <a:rPr lang="en-US" sz="1600" dirty="0" err="1" smtClean="0"/>
              <a:t>radiative</a:t>
            </a:r>
            <a:r>
              <a:rPr lang="en-US" sz="1600" dirty="0" smtClean="0"/>
              <a:t> energy loss </a:t>
            </a:r>
            <a:endParaRPr lang="en-US" sz="1600" dirty="0" smtClean="0"/>
          </a:p>
          <a:p>
            <a:pPr marL="285750" indent="-285750">
              <a:buFontTx/>
              <a:buChar char="-"/>
            </a:pPr>
            <a:r>
              <a:rPr lang="en-US" sz="1600" dirty="0" smtClean="0"/>
              <a:t>“Adopt” ALICE/ITS MAPS technology</a:t>
            </a:r>
          </a:p>
          <a:p>
            <a:pPr marL="742950" lvl="1" indent="-285750">
              <a:buFontTx/>
              <a:buChar char="-"/>
            </a:pPr>
            <a:r>
              <a:rPr lang="en-US" sz="1600" dirty="0" smtClean="0"/>
              <a:t>Mini</a:t>
            </a:r>
            <a:r>
              <a:rPr lang="en-US" sz="1600" dirty="0"/>
              <a:t>. risk, max. </a:t>
            </a:r>
            <a:r>
              <a:rPr lang="en-US" sz="1600" dirty="0" smtClean="0"/>
              <a:t>Physics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A separate DOE MIE for the full detector WBS 1.13</a:t>
            </a:r>
            <a:endParaRPr lang="en-US" sz="1600" dirty="0" smtClean="0"/>
          </a:p>
          <a:p>
            <a:pPr marL="285750" indent="-285750">
              <a:buFontTx/>
              <a:buChar char="-"/>
            </a:pPr>
            <a:r>
              <a:rPr lang="en-US" sz="1600" dirty="0" smtClean="0"/>
              <a:t>Early R&amp;D by LANL/LDRD, $5M, FY17-19, for readout and mechanical system </a:t>
            </a:r>
            <a:r>
              <a:rPr lang="en-US" sz="1600" dirty="0" smtClean="0"/>
              <a:t>integration, WBS 1.3 Telescope </a:t>
            </a:r>
            <a:endParaRPr lang="en-US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3581400" y="1981200"/>
            <a:ext cx="1068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B-tagging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3" name="Screen Shot 2016-01-25 at 9.19.11 A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52800" y="2286000"/>
            <a:ext cx="1536251" cy="19173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4" h="21473" extrusionOk="0">
                <a:moveTo>
                  <a:pt x="15864" y="0"/>
                </a:moveTo>
                <a:lnTo>
                  <a:pt x="15582" y="284"/>
                </a:lnTo>
                <a:cubicBezTo>
                  <a:pt x="15339" y="525"/>
                  <a:pt x="15313" y="578"/>
                  <a:pt x="15412" y="652"/>
                </a:cubicBezTo>
                <a:cubicBezTo>
                  <a:pt x="15514" y="727"/>
                  <a:pt x="15508" y="802"/>
                  <a:pt x="15359" y="1220"/>
                </a:cubicBezTo>
                <a:cubicBezTo>
                  <a:pt x="15133" y="1857"/>
                  <a:pt x="15106" y="1885"/>
                  <a:pt x="14761" y="1886"/>
                </a:cubicBezTo>
                <a:cubicBezTo>
                  <a:pt x="14391" y="1887"/>
                  <a:pt x="14295" y="1943"/>
                  <a:pt x="14113" y="2260"/>
                </a:cubicBezTo>
                <a:cubicBezTo>
                  <a:pt x="12545" y="4995"/>
                  <a:pt x="12153" y="5657"/>
                  <a:pt x="12053" y="5734"/>
                </a:cubicBezTo>
                <a:cubicBezTo>
                  <a:pt x="11976" y="5792"/>
                  <a:pt x="11686" y="5822"/>
                  <a:pt x="11250" y="5817"/>
                </a:cubicBezTo>
                <a:cubicBezTo>
                  <a:pt x="10519" y="5810"/>
                  <a:pt x="10341" y="5767"/>
                  <a:pt x="10486" y="5633"/>
                </a:cubicBezTo>
                <a:cubicBezTo>
                  <a:pt x="10534" y="5589"/>
                  <a:pt x="10572" y="5527"/>
                  <a:pt x="10572" y="5495"/>
                </a:cubicBezTo>
                <a:cubicBezTo>
                  <a:pt x="10572" y="5371"/>
                  <a:pt x="10345" y="5444"/>
                  <a:pt x="10139" y="5633"/>
                </a:cubicBezTo>
                <a:cubicBezTo>
                  <a:pt x="9929" y="5827"/>
                  <a:pt x="9906" y="5828"/>
                  <a:pt x="8783" y="5838"/>
                </a:cubicBezTo>
                <a:cubicBezTo>
                  <a:pt x="8153" y="5844"/>
                  <a:pt x="7573" y="5817"/>
                  <a:pt x="7484" y="5776"/>
                </a:cubicBezTo>
                <a:cubicBezTo>
                  <a:pt x="7396" y="5735"/>
                  <a:pt x="7287" y="5696"/>
                  <a:pt x="7243" y="5692"/>
                </a:cubicBezTo>
                <a:cubicBezTo>
                  <a:pt x="7199" y="5688"/>
                  <a:pt x="7051" y="5643"/>
                  <a:pt x="6919" y="5592"/>
                </a:cubicBezTo>
                <a:cubicBezTo>
                  <a:pt x="6717" y="5513"/>
                  <a:pt x="6647" y="5516"/>
                  <a:pt x="6478" y="5613"/>
                </a:cubicBezTo>
                <a:cubicBezTo>
                  <a:pt x="6368" y="5676"/>
                  <a:pt x="6292" y="5769"/>
                  <a:pt x="6309" y="5821"/>
                </a:cubicBezTo>
                <a:cubicBezTo>
                  <a:pt x="6326" y="5872"/>
                  <a:pt x="6335" y="6006"/>
                  <a:pt x="6328" y="6119"/>
                </a:cubicBezTo>
                <a:cubicBezTo>
                  <a:pt x="6318" y="6278"/>
                  <a:pt x="6364" y="6341"/>
                  <a:pt x="6531" y="6400"/>
                </a:cubicBezTo>
                <a:cubicBezTo>
                  <a:pt x="6832" y="6505"/>
                  <a:pt x="7355" y="6542"/>
                  <a:pt x="7409" y="6462"/>
                </a:cubicBezTo>
                <a:cubicBezTo>
                  <a:pt x="7477" y="6359"/>
                  <a:pt x="7892" y="6385"/>
                  <a:pt x="7992" y="6497"/>
                </a:cubicBezTo>
                <a:cubicBezTo>
                  <a:pt x="8042" y="6551"/>
                  <a:pt x="8055" y="6623"/>
                  <a:pt x="8023" y="6660"/>
                </a:cubicBezTo>
                <a:cubicBezTo>
                  <a:pt x="7990" y="6696"/>
                  <a:pt x="8040" y="6668"/>
                  <a:pt x="8132" y="6597"/>
                </a:cubicBezTo>
                <a:cubicBezTo>
                  <a:pt x="8352" y="6427"/>
                  <a:pt x="8444" y="6438"/>
                  <a:pt x="8588" y="6639"/>
                </a:cubicBezTo>
                <a:cubicBezTo>
                  <a:pt x="8692" y="6785"/>
                  <a:pt x="8818" y="7174"/>
                  <a:pt x="8817" y="7339"/>
                </a:cubicBezTo>
                <a:cubicBezTo>
                  <a:pt x="8817" y="7414"/>
                  <a:pt x="9055" y="7654"/>
                  <a:pt x="9130" y="7654"/>
                </a:cubicBezTo>
                <a:cubicBezTo>
                  <a:pt x="9162" y="7654"/>
                  <a:pt x="9210" y="7580"/>
                  <a:pt x="9235" y="7492"/>
                </a:cubicBezTo>
                <a:cubicBezTo>
                  <a:pt x="9274" y="7357"/>
                  <a:pt x="9301" y="7350"/>
                  <a:pt x="9405" y="7429"/>
                </a:cubicBezTo>
                <a:cubicBezTo>
                  <a:pt x="9473" y="7481"/>
                  <a:pt x="9510" y="7548"/>
                  <a:pt x="9488" y="7582"/>
                </a:cubicBezTo>
                <a:cubicBezTo>
                  <a:pt x="9441" y="7652"/>
                  <a:pt x="9773" y="7633"/>
                  <a:pt x="9906" y="7557"/>
                </a:cubicBezTo>
                <a:cubicBezTo>
                  <a:pt x="10024" y="7490"/>
                  <a:pt x="10825" y="7561"/>
                  <a:pt x="10919" y="7648"/>
                </a:cubicBezTo>
                <a:cubicBezTo>
                  <a:pt x="10964" y="7689"/>
                  <a:pt x="10883" y="7901"/>
                  <a:pt x="10712" y="8185"/>
                </a:cubicBezTo>
                <a:cubicBezTo>
                  <a:pt x="10557" y="8442"/>
                  <a:pt x="10315" y="8860"/>
                  <a:pt x="10173" y="9114"/>
                </a:cubicBezTo>
                <a:cubicBezTo>
                  <a:pt x="10031" y="9368"/>
                  <a:pt x="9864" y="9575"/>
                  <a:pt x="9804" y="9575"/>
                </a:cubicBezTo>
                <a:cubicBezTo>
                  <a:pt x="9676" y="9575"/>
                  <a:pt x="9537" y="9798"/>
                  <a:pt x="9586" y="9922"/>
                </a:cubicBezTo>
                <a:cubicBezTo>
                  <a:pt x="9633" y="10043"/>
                  <a:pt x="9452" y="10125"/>
                  <a:pt x="9348" y="10029"/>
                </a:cubicBezTo>
                <a:cubicBezTo>
                  <a:pt x="9272" y="9959"/>
                  <a:pt x="9239" y="9826"/>
                  <a:pt x="9217" y="9520"/>
                </a:cubicBezTo>
                <a:cubicBezTo>
                  <a:pt x="9213" y="9469"/>
                  <a:pt x="9155" y="9429"/>
                  <a:pt x="9088" y="9429"/>
                </a:cubicBezTo>
                <a:cubicBezTo>
                  <a:pt x="8996" y="9429"/>
                  <a:pt x="8968" y="9523"/>
                  <a:pt x="8968" y="9835"/>
                </a:cubicBezTo>
                <a:cubicBezTo>
                  <a:pt x="8968" y="10232"/>
                  <a:pt x="9000" y="10277"/>
                  <a:pt x="9262" y="10248"/>
                </a:cubicBezTo>
                <a:cubicBezTo>
                  <a:pt x="9314" y="10242"/>
                  <a:pt x="9377" y="10269"/>
                  <a:pt x="9405" y="10310"/>
                </a:cubicBezTo>
                <a:cubicBezTo>
                  <a:pt x="9472" y="10410"/>
                  <a:pt x="9300" y="10700"/>
                  <a:pt x="9205" y="10646"/>
                </a:cubicBezTo>
                <a:cubicBezTo>
                  <a:pt x="9164" y="10623"/>
                  <a:pt x="9147" y="10651"/>
                  <a:pt x="9171" y="10709"/>
                </a:cubicBezTo>
                <a:cubicBezTo>
                  <a:pt x="9224" y="10836"/>
                  <a:pt x="8470" y="12208"/>
                  <a:pt x="8218" y="12442"/>
                </a:cubicBezTo>
                <a:cubicBezTo>
                  <a:pt x="8062" y="12587"/>
                  <a:pt x="8004" y="12600"/>
                  <a:pt x="7793" y="12532"/>
                </a:cubicBezTo>
                <a:cubicBezTo>
                  <a:pt x="7119" y="12316"/>
                  <a:pt x="6607" y="13102"/>
                  <a:pt x="6987" y="13770"/>
                </a:cubicBezTo>
                <a:lnTo>
                  <a:pt x="7122" y="14009"/>
                </a:lnTo>
                <a:lnTo>
                  <a:pt x="6629" y="14290"/>
                </a:lnTo>
                <a:cubicBezTo>
                  <a:pt x="5992" y="14648"/>
                  <a:pt x="2143" y="17010"/>
                  <a:pt x="1296" y="17562"/>
                </a:cubicBezTo>
                <a:cubicBezTo>
                  <a:pt x="939" y="17795"/>
                  <a:pt x="495" y="18066"/>
                  <a:pt x="309" y="18162"/>
                </a:cubicBezTo>
                <a:cubicBezTo>
                  <a:pt x="3" y="18321"/>
                  <a:pt x="-26" y="18360"/>
                  <a:pt x="15" y="18561"/>
                </a:cubicBezTo>
                <a:cubicBezTo>
                  <a:pt x="167" y="19300"/>
                  <a:pt x="1956" y="20783"/>
                  <a:pt x="3318" y="21299"/>
                </a:cubicBezTo>
                <a:cubicBezTo>
                  <a:pt x="4112" y="21600"/>
                  <a:pt x="4275" y="21542"/>
                  <a:pt x="4509" y="20876"/>
                </a:cubicBezTo>
                <a:cubicBezTo>
                  <a:pt x="4584" y="20660"/>
                  <a:pt x="4838" y="20018"/>
                  <a:pt x="5073" y="19448"/>
                </a:cubicBezTo>
                <a:cubicBezTo>
                  <a:pt x="5309" y="18879"/>
                  <a:pt x="5793" y="17680"/>
                  <a:pt x="6151" y="16786"/>
                </a:cubicBezTo>
                <a:cubicBezTo>
                  <a:pt x="6508" y="15891"/>
                  <a:pt x="6872" y="15015"/>
                  <a:pt x="6960" y="14841"/>
                </a:cubicBezTo>
                <a:cubicBezTo>
                  <a:pt x="7049" y="14667"/>
                  <a:pt x="7122" y="14479"/>
                  <a:pt x="7122" y="14421"/>
                </a:cubicBezTo>
                <a:cubicBezTo>
                  <a:pt x="7122" y="14250"/>
                  <a:pt x="7264" y="14221"/>
                  <a:pt x="7518" y="14342"/>
                </a:cubicBezTo>
                <a:cubicBezTo>
                  <a:pt x="7965" y="14555"/>
                  <a:pt x="8346" y="14481"/>
                  <a:pt x="8535" y="14144"/>
                </a:cubicBezTo>
                <a:lnTo>
                  <a:pt x="8659" y="13922"/>
                </a:lnTo>
                <a:lnTo>
                  <a:pt x="8821" y="14082"/>
                </a:lnTo>
                <a:cubicBezTo>
                  <a:pt x="8909" y="14169"/>
                  <a:pt x="9087" y="14259"/>
                  <a:pt x="9217" y="14283"/>
                </a:cubicBezTo>
                <a:cubicBezTo>
                  <a:pt x="9346" y="14307"/>
                  <a:pt x="9471" y="14355"/>
                  <a:pt x="9495" y="14390"/>
                </a:cubicBezTo>
                <a:cubicBezTo>
                  <a:pt x="9519" y="14426"/>
                  <a:pt x="9624" y="14456"/>
                  <a:pt x="9729" y="14456"/>
                </a:cubicBezTo>
                <a:cubicBezTo>
                  <a:pt x="9834" y="14456"/>
                  <a:pt x="9945" y="14490"/>
                  <a:pt x="9974" y="14532"/>
                </a:cubicBezTo>
                <a:cubicBezTo>
                  <a:pt x="10002" y="14575"/>
                  <a:pt x="10098" y="14600"/>
                  <a:pt x="10188" y="14588"/>
                </a:cubicBezTo>
                <a:cubicBezTo>
                  <a:pt x="10290" y="14574"/>
                  <a:pt x="10413" y="14639"/>
                  <a:pt x="10512" y="14761"/>
                </a:cubicBezTo>
                <a:cubicBezTo>
                  <a:pt x="10652" y="14932"/>
                  <a:pt x="10660" y="14989"/>
                  <a:pt x="10576" y="15222"/>
                </a:cubicBezTo>
                <a:cubicBezTo>
                  <a:pt x="10524" y="15369"/>
                  <a:pt x="10428" y="15518"/>
                  <a:pt x="10361" y="15552"/>
                </a:cubicBezTo>
                <a:cubicBezTo>
                  <a:pt x="10266" y="15601"/>
                  <a:pt x="10256" y="15667"/>
                  <a:pt x="10316" y="15867"/>
                </a:cubicBezTo>
                <a:cubicBezTo>
                  <a:pt x="10394" y="16126"/>
                  <a:pt x="10397" y="16123"/>
                  <a:pt x="10569" y="15690"/>
                </a:cubicBezTo>
                <a:cubicBezTo>
                  <a:pt x="10622" y="15556"/>
                  <a:pt x="10688" y="15501"/>
                  <a:pt x="10753" y="15534"/>
                </a:cubicBezTo>
                <a:cubicBezTo>
                  <a:pt x="10827" y="15573"/>
                  <a:pt x="10829" y="15564"/>
                  <a:pt x="10764" y="15500"/>
                </a:cubicBezTo>
                <a:cubicBezTo>
                  <a:pt x="10679" y="15414"/>
                  <a:pt x="10729" y="15165"/>
                  <a:pt x="10960" y="14494"/>
                </a:cubicBezTo>
                <a:cubicBezTo>
                  <a:pt x="11164" y="13904"/>
                  <a:pt x="11208" y="13841"/>
                  <a:pt x="11356" y="13947"/>
                </a:cubicBezTo>
                <a:cubicBezTo>
                  <a:pt x="11477" y="14033"/>
                  <a:pt x="11475" y="14025"/>
                  <a:pt x="11348" y="13888"/>
                </a:cubicBezTo>
                <a:cubicBezTo>
                  <a:pt x="11253" y="13785"/>
                  <a:pt x="11232" y="13715"/>
                  <a:pt x="11288" y="13683"/>
                </a:cubicBezTo>
                <a:cubicBezTo>
                  <a:pt x="11335" y="13656"/>
                  <a:pt x="11375" y="13556"/>
                  <a:pt x="11375" y="13461"/>
                </a:cubicBezTo>
                <a:cubicBezTo>
                  <a:pt x="11375" y="13273"/>
                  <a:pt x="11972" y="11420"/>
                  <a:pt x="12124" y="11135"/>
                </a:cubicBezTo>
                <a:cubicBezTo>
                  <a:pt x="12230" y="10936"/>
                  <a:pt x="12528" y="10748"/>
                  <a:pt x="15548" y="8965"/>
                </a:cubicBezTo>
                <a:cubicBezTo>
                  <a:pt x="16718" y="8274"/>
                  <a:pt x="17912" y="7565"/>
                  <a:pt x="18199" y="7391"/>
                </a:cubicBezTo>
                <a:cubicBezTo>
                  <a:pt x="19325" y="6710"/>
                  <a:pt x="20862" y="5812"/>
                  <a:pt x="20945" y="5786"/>
                </a:cubicBezTo>
                <a:cubicBezTo>
                  <a:pt x="21086" y="5742"/>
                  <a:pt x="21031" y="5306"/>
                  <a:pt x="20851" y="5037"/>
                </a:cubicBezTo>
                <a:cubicBezTo>
                  <a:pt x="20709" y="4826"/>
                  <a:pt x="20701" y="4775"/>
                  <a:pt x="20798" y="4701"/>
                </a:cubicBezTo>
                <a:cubicBezTo>
                  <a:pt x="20876" y="4642"/>
                  <a:pt x="20928" y="4637"/>
                  <a:pt x="20964" y="4690"/>
                </a:cubicBezTo>
                <a:cubicBezTo>
                  <a:pt x="21047" y="4815"/>
                  <a:pt x="21114" y="4785"/>
                  <a:pt x="21352" y="4510"/>
                </a:cubicBezTo>
                <a:lnTo>
                  <a:pt x="21574" y="4250"/>
                </a:lnTo>
                <a:lnTo>
                  <a:pt x="21167" y="4250"/>
                </a:lnTo>
                <a:cubicBezTo>
                  <a:pt x="20835" y="4250"/>
                  <a:pt x="20764" y="4274"/>
                  <a:pt x="20783" y="4372"/>
                </a:cubicBezTo>
                <a:cubicBezTo>
                  <a:pt x="20796" y="4437"/>
                  <a:pt x="20746" y="4526"/>
                  <a:pt x="20674" y="4569"/>
                </a:cubicBezTo>
                <a:cubicBezTo>
                  <a:pt x="20567" y="4632"/>
                  <a:pt x="20451" y="4573"/>
                  <a:pt x="20071" y="4261"/>
                </a:cubicBezTo>
                <a:cubicBezTo>
                  <a:pt x="19813" y="4048"/>
                  <a:pt x="19302" y="3685"/>
                  <a:pt x="18938" y="3456"/>
                </a:cubicBezTo>
                <a:cubicBezTo>
                  <a:pt x="18506" y="3185"/>
                  <a:pt x="18303" y="3015"/>
                  <a:pt x="18354" y="2967"/>
                </a:cubicBezTo>
                <a:cubicBezTo>
                  <a:pt x="18397" y="2928"/>
                  <a:pt x="18734" y="2895"/>
                  <a:pt x="19099" y="2891"/>
                </a:cubicBezTo>
                <a:lnTo>
                  <a:pt x="19762" y="2884"/>
                </a:lnTo>
                <a:lnTo>
                  <a:pt x="19736" y="2662"/>
                </a:lnTo>
                <a:cubicBezTo>
                  <a:pt x="19703" y="2386"/>
                  <a:pt x="19620" y="2340"/>
                  <a:pt x="19228" y="2375"/>
                </a:cubicBezTo>
                <a:cubicBezTo>
                  <a:pt x="19004" y="2395"/>
                  <a:pt x="18902" y="2370"/>
                  <a:pt x="18870" y="2291"/>
                </a:cubicBezTo>
                <a:cubicBezTo>
                  <a:pt x="18809" y="2146"/>
                  <a:pt x="18630" y="2149"/>
                  <a:pt x="18568" y="2298"/>
                </a:cubicBezTo>
                <a:cubicBezTo>
                  <a:pt x="18538" y="2372"/>
                  <a:pt x="18469" y="2400"/>
                  <a:pt x="18388" y="2371"/>
                </a:cubicBezTo>
                <a:cubicBezTo>
                  <a:pt x="18316" y="2346"/>
                  <a:pt x="18171" y="2377"/>
                  <a:pt x="18071" y="2437"/>
                </a:cubicBezTo>
                <a:cubicBezTo>
                  <a:pt x="17913" y="2533"/>
                  <a:pt x="17880" y="2533"/>
                  <a:pt x="17796" y="2441"/>
                </a:cubicBezTo>
                <a:cubicBezTo>
                  <a:pt x="17730" y="2367"/>
                  <a:pt x="17587" y="2343"/>
                  <a:pt x="17341" y="2364"/>
                </a:cubicBezTo>
                <a:cubicBezTo>
                  <a:pt x="17080" y="2387"/>
                  <a:pt x="16974" y="2366"/>
                  <a:pt x="16941" y="2288"/>
                </a:cubicBezTo>
                <a:cubicBezTo>
                  <a:pt x="16913" y="2220"/>
                  <a:pt x="16781" y="2181"/>
                  <a:pt x="16576" y="2181"/>
                </a:cubicBezTo>
                <a:cubicBezTo>
                  <a:pt x="16167" y="2181"/>
                  <a:pt x="15388" y="1974"/>
                  <a:pt x="15337" y="1851"/>
                </a:cubicBezTo>
                <a:cubicBezTo>
                  <a:pt x="15315" y="1800"/>
                  <a:pt x="15382" y="1528"/>
                  <a:pt x="15484" y="1248"/>
                </a:cubicBezTo>
                <a:cubicBezTo>
                  <a:pt x="15634" y="834"/>
                  <a:pt x="15696" y="743"/>
                  <a:pt x="15819" y="763"/>
                </a:cubicBezTo>
                <a:cubicBezTo>
                  <a:pt x="15931" y="781"/>
                  <a:pt x="15959" y="757"/>
                  <a:pt x="15921" y="666"/>
                </a:cubicBezTo>
                <a:cubicBezTo>
                  <a:pt x="15893" y="598"/>
                  <a:pt x="15869" y="420"/>
                  <a:pt x="15868" y="270"/>
                </a:cubicBezTo>
                <a:lnTo>
                  <a:pt x="15864" y="0"/>
                </a:lnTo>
                <a:close/>
                <a:moveTo>
                  <a:pt x="18832" y="1002"/>
                </a:moveTo>
                <a:cubicBezTo>
                  <a:pt x="18793" y="1000"/>
                  <a:pt x="18761" y="1046"/>
                  <a:pt x="18761" y="1141"/>
                </a:cubicBezTo>
                <a:cubicBezTo>
                  <a:pt x="18761" y="1300"/>
                  <a:pt x="18654" y="1393"/>
                  <a:pt x="18565" y="1310"/>
                </a:cubicBezTo>
                <a:cubicBezTo>
                  <a:pt x="18480" y="1232"/>
                  <a:pt x="17479" y="1226"/>
                  <a:pt x="17427" y="1303"/>
                </a:cubicBezTo>
                <a:cubicBezTo>
                  <a:pt x="17358" y="1407"/>
                  <a:pt x="17235" y="1300"/>
                  <a:pt x="17235" y="1137"/>
                </a:cubicBezTo>
                <a:cubicBezTo>
                  <a:pt x="17235" y="1021"/>
                  <a:pt x="17205" y="1006"/>
                  <a:pt x="17100" y="1061"/>
                </a:cubicBezTo>
                <a:cubicBezTo>
                  <a:pt x="17015" y="1104"/>
                  <a:pt x="16881" y="1103"/>
                  <a:pt x="16738" y="1057"/>
                </a:cubicBezTo>
                <a:cubicBezTo>
                  <a:pt x="16370" y="939"/>
                  <a:pt x="16271" y="1019"/>
                  <a:pt x="16271" y="1439"/>
                </a:cubicBezTo>
                <a:lnTo>
                  <a:pt x="16271" y="1813"/>
                </a:lnTo>
                <a:lnTo>
                  <a:pt x="16546" y="1813"/>
                </a:lnTo>
                <a:cubicBezTo>
                  <a:pt x="16698" y="1813"/>
                  <a:pt x="16849" y="1776"/>
                  <a:pt x="16877" y="1733"/>
                </a:cubicBezTo>
                <a:cubicBezTo>
                  <a:pt x="16910" y="1684"/>
                  <a:pt x="16961" y="1682"/>
                  <a:pt x="17020" y="1726"/>
                </a:cubicBezTo>
                <a:cubicBezTo>
                  <a:pt x="17072" y="1765"/>
                  <a:pt x="17309" y="1791"/>
                  <a:pt x="17548" y="1785"/>
                </a:cubicBezTo>
                <a:cubicBezTo>
                  <a:pt x="17900" y="1777"/>
                  <a:pt x="17989" y="1798"/>
                  <a:pt x="18019" y="1903"/>
                </a:cubicBezTo>
                <a:cubicBezTo>
                  <a:pt x="18057" y="2037"/>
                  <a:pt x="18199" y="2087"/>
                  <a:pt x="18199" y="1966"/>
                </a:cubicBezTo>
                <a:cubicBezTo>
                  <a:pt x="18199" y="1869"/>
                  <a:pt x="18669" y="1662"/>
                  <a:pt x="18719" y="1737"/>
                </a:cubicBezTo>
                <a:cubicBezTo>
                  <a:pt x="18770" y="1813"/>
                  <a:pt x="20689" y="1794"/>
                  <a:pt x="20821" y="1716"/>
                </a:cubicBezTo>
                <a:cubicBezTo>
                  <a:pt x="20873" y="1685"/>
                  <a:pt x="20936" y="1695"/>
                  <a:pt x="20964" y="1737"/>
                </a:cubicBezTo>
                <a:cubicBezTo>
                  <a:pt x="20992" y="1778"/>
                  <a:pt x="21140" y="1813"/>
                  <a:pt x="21292" y="1813"/>
                </a:cubicBezTo>
                <a:lnTo>
                  <a:pt x="21570" y="1813"/>
                </a:lnTo>
                <a:lnTo>
                  <a:pt x="21570" y="1446"/>
                </a:lnTo>
                <a:cubicBezTo>
                  <a:pt x="21570" y="1098"/>
                  <a:pt x="21472" y="916"/>
                  <a:pt x="21371" y="1068"/>
                </a:cubicBezTo>
                <a:cubicBezTo>
                  <a:pt x="21271" y="1216"/>
                  <a:pt x="20863" y="1353"/>
                  <a:pt x="20772" y="1269"/>
                </a:cubicBezTo>
                <a:cubicBezTo>
                  <a:pt x="20709" y="1211"/>
                  <a:pt x="20617" y="1210"/>
                  <a:pt x="20459" y="1265"/>
                </a:cubicBezTo>
                <a:cubicBezTo>
                  <a:pt x="20302" y="1320"/>
                  <a:pt x="20198" y="1321"/>
                  <a:pt x="20101" y="1265"/>
                </a:cubicBezTo>
                <a:cubicBezTo>
                  <a:pt x="20001" y="1207"/>
                  <a:pt x="19919" y="1209"/>
                  <a:pt x="19796" y="1279"/>
                </a:cubicBezTo>
                <a:cubicBezTo>
                  <a:pt x="19668" y="1353"/>
                  <a:pt x="19604" y="1356"/>
                  <a:pt x="19518" y="1290"/>
                </a:cubicBezTo>
                <a:cubicBezTo>
                  <a:pt x="19453" y="1240"/>
                  <a:pt x="19313" y="1224"/>
                  <a:pt x="19194" y="1251"/>
                </a:cubicBezTo>
                <a:cubicBezTo>
                  <a:pt x="19027" y="1290"/>
                  <a:pt x="18979" y="1268"/>
                  <a:pt x="18945" y="1147"/>
                </a:cubicBezTo>
                <a:cubicBezTo>
                  <a:pt x="18918" y="1052"/>
                  <a:pt x="18871" y="1003"/>
                  <a:pt x="18832" y="1002"/>
                </a:cubicBezTo>
                <a:close/>
                <a:moveTo>
                  <a:pt x="12979" y="10677"/>
                </a:moveTo>
                <a:lnTo>
                  <a:pt x="12979" y="11052"/>
                </a:lnTo>
                <a:lnTo>
                  <a:pt x="12979" y="11423"/>
                </a:lnTo>
                <a:lnTo>
                  <a:pt x="13250" y="11423"/>
                </a:lnTo>
                <a:cubicBezTo>
                  <a:pt x="13399" y="11423"/>
                  <a:pt x="13567" y="11374"/>
                  <a:pt x="13623" y="11312"/>
                </a:cubicBezTo>
                <a:cubicBezTo>
                  <a:pt x="13714" y="11211"/>
                  <a:pt x="13740" y="11212"/>
                  <a:pt x="13868" y="11319"/>
                </a:cubicBezTo>
                <a:cubicBezTo>
                  <a:pt x="14079" y="11495"/>
                  <a:pt x="14300" y="11426"/>
                  <a:pt x="14331" y="11173"/>
                </a:cubicBezTo>
                <a:cubicBezTo>
                  <a:pt x="14355" y="10982"/>
                  <a:pt x="14250" y="10837"/>
                  <a:pt x="14086" y="10833"/>
                </a:cubicBezTo>
                <a:cubicBezTo>
                  <a:pt x="14055" y="10833"/>
                  <a:pt x="13958" y="10904"/>
                  <a:pt x="13868" y="10993"/>
                </a:cubicBezTo>
                <a:cubicBezTo>
                  <a:pt x="13688" y="11170"/>
                  <a:pt x="13589" y="11134"/>
                  <a:pt x="13586" y="10885"/>
                </a:cubicBezTo>
                <a:cubicBezTo>
                  <a:pt x="13584" y="10752"/>
                  <a:pt x="13528" y="10717"/>
                  <a:pt x="13280" y="10698"/>
                </a:cubicBezTo>
                <a:lnTo>
                  <a:pt x="12979" y="10677"/>
                </a:lnTo>
                <a:close/>
                <a:moveTo>
                  <a:pt x="14625" y="10740"/>
                </a:moveTo>
                <a:cubicBezTo>
                  <a:pt x="14550" y="10721"/>
                  <a:pt x="14528" y="10859"/>
                  <a:pt x="14565" y="11139"/>
                </a:cubicBezTo>
                <a:lnTo>
                  <a:pt x="14602" y="11409"/>
                </a:lnTo>
                <a:lnTo>
                  <a:pt x="15216" y="11399"/>
                </a:lnTo>
                <a:lnTo>
                  <a:pt x="15830" y="11388"/>
                </a:lnTo>
                <a:lnTo>
                  <a:pt x="15853" y="11156"/>
                </a:lnTo>
                <a:cubicBezTo>
                  <a:pt x="15881" y="10893"/>
                  <a:pt x="15714" y="10787"/>
                  <a:pt x="15465" y="10910"/>
                </a:cubicBezTo>
                <a:cubicBezTo>
                  <a:pt x="15347" y="10968"/>
                  <a:pt x="15276" y="10950"/>
                  <a:pt x="15160" y="10844"/>
                </a:cubicBezTo>
                <a:cubicBezTo>
                  <a:pt x="15024" y="10718"/>
                  <a:pt x="15004" y="10719"/>
                  <a:pt x="14923" y="10827"/>
                </a:cubicBezTo>
                <a:cubicBezTo>
                  <a:pt x="14841" y="10934"/>
                  <a:pt x="14822" y="10932"/>
                  <a:pt x="14719" y="10813"/>
                </a:cubicBezTo>
                <a:cubicBezTo>
                  <a:pt x="14683" y="10771"/>
                  <a:pt x="14650" y="10746"/>
                  <a:pt x="14625" y="10740"/>
                </a:cubicBezTo>
                <a:close/>
                <a:moveTo>
                  <a:pt x="16373" y="10879"/>
                </a:moveTo>
                <a:cubicBezTo>
                  <a:pt x="16155" y="10884"/>
                  <a:pt x="16112" y="10966"/>
                  <a:pt x="16120" y="11191"/>
                </a:cubicBezTo>
                <a:cubicBezTo>
                  <a:pt x="16130" y="11457"/>
                  <a:pt x="16130" y="11457"/>
                  <a:pt x="16181" y="11239"/>
                </a:cubicBezTo>
                <a:cubicBezTo>
                  <a:pt x="16245" y="10961"/>
                  <a:pt x="16384" y="10952"/>
                  <a:pt x="16418" y="11222"/>
                </a:cubicBezTo>
                <a:cubicBezTo>
                  <a:pt x="16450" y="11477"/>
                  <a:pt x="16572" y="11485"/>
                  <a:pt x="16606" y="11236"/>
                </a:cubicBezTo>
                <a:cubicBezTo>
                  <a:pt x="16642" y="10972"/>
                  <a:pt x="16782" y="10975"/>
                  <a:pt x="16843" y="11239"/>
                </a:cubicBezTo>
                <a:cubicBezTo>
                  <a:pt x="16894" y="11458"/>
                  <a:pt x="16894" y="11456"/>
                  <a:pt x="16904" y="11191"/>
                </a:cubicBezTo>
                <a:cubicBezTo>
                  <a:pt x="16913" y="10940"/>
                  <a:pt x="16894" y="10922"/>
                  <a:pt x="16651" y="10896"/>
                </a:cubicBezTo>
                <a:cubicBezTo>
                  <a:pt x="16536" y="10883"/>
                  <a:pt x="16445" y="10877"/>
                  <a:pt x="16373" y="10879"/>
                </a:cubicBezTo>
                <a:close/>
                <a:moveTo>
                  <a:pt x="2919" y="11073"/>
                </a:moveTo>
                <a:cubicBezTo>
                  <a:pt x="2909" y="11069"/>
                  <a:pt x="2885" y="11087"/>
                  <a:pt x="2840" y="11121"/>
                </a:cubicBezTo>
                <a:cubicBezTo>
                  <a:pt x="2775" y="11171"/>
                  <a:pt x="2592" y="11191"/>
                  <a:pt x="2407" y="11170"/>
                </a:cubicBezTo>
                <a:cubicBezTo>
                  <a:pt x="2164" y="11142"/>
                  <a:pt x="2056" y="11164"/>
                  <a:pt x="1955" y="11267"/>
                </a:cubicBezTo>
                <a:cubicBezTo>
                  <a:pt x="1835" y="11389"/>
                  <a:pt x="1834" y="11423"/>
                  <a:pt x="1944" y="11617"/>
                </a:cubicBezTo>
                <a:cubicBezTo>
                  <a:pt x="2010" y="11735"/>
                  <a:pt x="2064" y="11871"/>
                  <a:pt x="2064" y="11922"/>
                </a:cubicBezTo>
                <a:cubicBezTo>
                  <a:pt x="2064" y="11973"/>
                  <a:pt x="2118" y="12016"/>
                  <a:pt x="2185" y="12016"/>
                </a:cubicBezTo>
                <a:cubicBezTo>
                  <a:pt x="2251" y="12016"/>
                  <a:pt x="2305" y="11967"/>
                  <a:pt x="2305" y="11908"/>
                </a:cubicBezTo>
                <a:cubicBezTo>
                  <a:pt x="2305" y="11716"/>
                  <a:pt x="2437" y="11723"/>
                  <a:pt x="2704" y="11929"/>
                </a:cubicBezTo>
                <a:cubicBezTo>
                  <a:pt x="2931" y="12103"/>
                  <a:pt x="2951" y="12145"/>
                  <a:pt x="2848" y="12224"/>
                </a:cubicBezTo>
                <a:cubicBezTo>
                  <a:pt x="2745" y="12302"/>
                  <a:pt x="2741" y="12354"/>
                  <a:pt x="2833" y="12591"/>
                </a:cubicBezTo>
                <a:cubicBezTo>
                  <a:pt x="2891" y="12743"/>
                  <a:pt x="2944" y="12925"/>
                  <a:pt x="2945" y="12997"/>
                </a:cubicBezTo>
                <a:cubicBezTo>
                  <a:pt x="2948" y="13077"/>
                  <a:pt x="3013" y="13129"/>
                  <a:pt x="3126" y="13135"/>
                </a:cubicBezTo>
                <a:cubicBezTo>
                  <a:pt x="3765" y="13171"/>
                  <a:pt x="4005" y="13165"/>
                  <a:pt x="4042" y="13111"/>
                </a:cubicBezTo>
                <a:cubicBezTo>
                  <a:pt x="4064" y="13077"/>
                  <a:pt x="4121" y="13070"/>
                  <a:pt x="4170" y="13097"/>
                </a:cubicBezTo>
                <a:cubicBezTo>
                  <a:pt x="4218" y="13125"/>
                  <a:pt x="4539" y="13146"/>
                  <a:pt x="4881" y="13142"/>
                </a:cubicBezTo>
                <a:cubicBezTo>
                  <a:pt x="5297" y="13138"/>
                  <a:pt x="5551" y="13171"/>
                  <a:pt x="5650" y="13239"/>
                </a:cubicBezTo>
                <a:cubicBezTo>
                  <a:pt x="5803" y="13346"/>
                  <a:pt x="5903" y="13383"/>
                  <a:pt x="5812" y="13298"/>
                </a:cubicBezTo>
                <a:cubicBezTo>
                  <a:pt x="5717" y="13211"/>
                  <a:pt x="5917" y="13065"/>
                  <a:pt x="6079" y="13104"/>
                </a:cubicBezTo>
                <a:cubicBezTo>
                  <a:pt x="6247" y="13145"/>
                  <a:pt x="6311" y="12952"/>
                  <a:pt x="6158" y="12865"/>
                </a:cubicBezTo>
                <a:cubicBezTo>
                  <a:pt x="6105" y="12835"/>
                  <a:pt x="6102" y="12774"/>
                  <a:pt x="6154" y="12685"/>
                </a:cubicBezTo>
                <a:cubicBezTo>
                  <a:pt x="6214" y="12582"/>
                  <a:pt x="6205" y="12538"/>
                  <a:pt x="6109" y="12504"/>
                </a:cubicBezTo>
                <a:cubicBezTo>
                  <a:pt x="6039" y="12480"/>
                  <a:pt x="5999" y="12411"/>
                  <a:pt x="6023" y="12355"/>
                </a:cubicBezTo>
                <a:cubicBezTo>
                  <a:pt x="6046" y="12300"/>
                  <a:pt x="6031" y="12224"/>
                  <a:pt x="5989" y="12185"/>
                </a:cubicBezTo>
                <a:cubicBezTo>
                  <a:pt x="5941" y="12141"/>
                  <a:pt x="5966" y="12049"/>
                  <a:pt x="6057" y="11936"/>
                </a:cubicBezTo>
                <a:cubicBezTo>
                  <a:pt x="6135" y="11837"/>
                  <a:pt x="6200" y="11674"/>
                  <a:pt x="6200" y="11572"/>
                </a:cubicBezTo>
                <a:cubicBezTo>
                  <a:pt x="6200" y="11423"/>
                  <a:pt x="6161" y="11391"/>
                  <a:pt x="6011" y="11405"/>
                </a:cubicBezTo>
                <a:cubicBezTo>
                  <a:pt x="5909" y="11416"/>
                  <a:pt x="5761" y="11390"/>
                  <a:pt x="5680" y="11350"/>
                </a:cubicBezTo>
                <a:cubicBezTo>
                  <a:pt x="5582" y="11302"/>
                  <a:pt x="5449" y="11305"/>
                  <a:pt x="5288" y="11357"/>
                </a:cubicBezTo>
                <a:cubicBezTo>
                  <a:pt x="5117" y="11412"/>
                  <a:pt x="4999" y="11413"/>
                  <a:pt x="4885" y="11357"/>
                </a:cubicBezTo>
                <a:cubicBezTo>
                  <a:pt x="4782" y="11306"/>
                  <a:pt x="4705" y="11304"/>
                  <a:pt x="4674" y="11350"/>
                </a:cubicBezTo>
                <a:cubicBezTo>
                  <a:pt x="4627" y="11420"/>
                  <a:pt x="4001" y="11381"/>
                  <a:pt x="3751" y="11295"/>
                </a:cubicBezTo>
                <a:cubicBezTo>
                  <a:pt x="3685" y="11271"/>
                  <a:pt x="3581" y="11243"/>
                  <a:pt x="3522" y="11232"/>
                </a:cubicBezTo>
                <a:cubicBezTo>
                  <a:pt x="3463" y="11221"/>
                  <a:pt x="3393" y="11193"/>
                  <a:pt x="3367" y="11170"/>
                </a:cubicBezTo>
                <a:cubicBezTo>
                  <a:pt x="3342" y="11146"/>
                  <a:pt x="3257" y="11181"/>
                  <a:pt x="3179" y="11246"/>
                </a:cubicBezTo>
                <a:cubicBezTo>
                  <a:pt x="3016" y="11382"/>
                  <a:pt x="2834" y="11318"/>
                  <a:pt x="2904" y="11149"/>
                </a:cubicBezTo>
                <a:cubicBezTo>
                  <a:pt x="2923" y="11104"/>
                  <a:pt x="2929" y="11077"/>
                  <a:pt x="2919" y="11073"/>
                </a:cubicBezTo>
                <a:close/>
                <a:moveTo>
                  <a:pt x="13043" y="12179"/>
                </a:moveTo>
                <a:cubicBezTo>
                  <a:pt x="13007" y="12222"/>
                  <a:pt x="12979" y="12347"/>
                  <a:pt x="12979" y="12532"/>
                </a:cubicBezTo>
                <a:cubicBezTo>
                  <a:pt x="12979" y="12902"/>
                  <a:pt x="13108" y="13050"/>
                  <a:pt x="13156" y="12737"/>
                </a:cubicBezTo>
                <a:cubicBezTo>
                  <a:pt x="13190" y="12515"/>
                  <a:pt x="13491" y="12506"/>
                  <a:pt x="13525" y="12726"/>
                </a:cubicBezTo>
                <a:cubicBezTo>
                  <a:pt x="13548" y="12872"/>
                  <a:pt x="13599" y="12883"/>
                  <a:pt x="14267" y="12889"/>
                </a:cubicBezTo>
                <a:lnTo>
                  <a:pt x="14987" y="12896"/>
                </a:lnTo>
                <a:lnTo>
                  <a:pt x="14983" y="12511"/>
                </a:lnTo>
                <a:cubicBezTo>
                  <a:pt x="14981" y="12214"/>
                  <a:pt x="14963" y="12155"/>
                  <a:pt x="14900" y="12255"/>
                </a:cubicBezTo>
                <a:cubicBezTo>
                  <a:pt x="14855" y="12326"/>
                  <a:pt x="14749" y="12387"/>
                  <a:pt x="14663" y="12387"/>
                </a:cubicBezTo>
                <a:cubicBezTo>
                  <a:pt x="14577" y="12387"/>
                  <a:pt x="14505" y="12432"/>
                  <a:pt x="14505" y="12491"/>
                </a:cubicBezTo>
                <a:cubicBezTo>
                  <a:pt x="14505" y="12668"/>
                  <a:pt x="14337" y="12709"/>
                  <a:pt x="14290" y="12543"/>
                </a:cubicBezTo>
                <a:cubicBezTo>
                  <a:pt x="14230" y="12332"/>
                  <a:pt x="13885" y="12326"/>
                  <a:pt x="13849" y="12536"/>
                </a:cubicBezTo>
                <a:cubicBezTo>
                  <a:pt x="13807" y="12785"/>
                  <a:pt x="13664" y="12706"/>
                  <a:pt x="13619" y="12407"/>
                </a:cubicBezTo>
                <a:cubicBezTo>
                  <a:pt x="13585" y="12174"/>
                  <a:pt x="13572" y="12154"/>
                  <a:pt x="13529" y="12293"/>
                </a:cubicBezTo>
                <a:cubicBezTo>
                  <a:pt x="13465" y="12499"/>
                  <a:pt x="13220" y="12510"/>
                  <a:pt x="13164" y="12310"/>
                </a:cubicBezTo>
                <a:cubicBezTo>
                  <a:pt x="13124" y="12172"/>
                  <a:pt x="13079" y="12135"/>
                  <a:pt x="13043" y="12179"/>
                </a:cubicBezTo>
                <a:close/>
                <a:moveTo>
                  <a:pt x="16674" y="12387"/>
                </a:moveTo>
                <a:cubicBezTo>
                  <a:pt x="16448" y="12387"/>
                  <a:pt x="16431" y="12403"/>
                  <a:pt x="16440" y="12664"/>
                </a:cubicBezTo>
                <a:cubicBezTo>
                  <a:pt x="16450" y="12932"/>
                  <a:pt x="16451" y="12934"/>
                  <a:pt x="16501" y="12719"/>
                </a:cubicBezTo>
                <a:cubicBezTo>
                  <a:pt x="16530" y="12594"/>
                  <a:pt x="16607" y="12497"/>
                  <a:pt x="16674" y="12497"/>
                </a:cubicBezTo>
                <a:cubicBezTo>
                  <a:pt x="16741" y="12497"/>
                  <a:pt x="16814" y="12594"/>
                  <a:pt x="16843" y="12719"/>
                </a:cubicBezTo>
                <a:cubicBezTo>
                  <a:pt x="16893" y="12934"/>
                  <a:pt x="16894" y="12932"/>
                  <a:pt x="16904" y="12664"/>
                </a:cubicBezTo>
                <a:cubicBezTo>
                  <a:pt x="16913" y="12403"/>
                  <a:pt x="16900" y="12387"/>
                  <a:pt x="16674" y="12387"/>
                </a:cubicBezTo>
                <a:close/>
                <a:moveTo>
                  <a:pt x="16199" y="12393"/>
                </a:moveTo>
                <a:lnTo>
                  <a:pt x="15714" y="12397"/>
                </a:lnTo>
                <a:lnTo>
                  <a:pt x="15228" y="12397"/>
                </a:lnTo>
                <a:lnTo>
                  <a:pt x="15239" y="12667"/>
                </a:lnTo>
                <a:cubicBezTo>
                  <a:pt x="15248" y="12927"/>
                  <a:pt x="15251" y="12929"/>
                  <a:pt x="15299" y="12723"/>
                </a:cubicBezTo>
                <a:cubicBezTo>
                  <a:pt x="15370" y="12421"/>
                  <a:pt x="15537" y="12399"/>
                  <a:pt x="15642" y="12678"/>
                </a:cubicBezTo>
                <a:cubicBezTo>
                  <a:pt x="15715" y="12870"/>
                  <a:pt x="15765" y="12908"/>
                  <a:pt x="15939" y="12889"/>
                </a:cubicBezTo>
                <a:cubicBezTo>
                  <a:pt x="16112" y="12871"/>
                  <a:pt x="16156" y="12822"/>
                  <a:pt x="16177" y="12629"/>
                </a:cubicBezTo>
                <a:lnTo>
                  <a:pt x="16199" y="12393"/>
                </a:lnTo>
                <a:close/>
                <a:moveTo>
                  <a:pt x="9081" y="16574"/>
                </a:moveTo>
                <a:cubicBezTo>
                  <a:pt x="9070" y="16578"/>
                  <a:pt x="9055" y="16594"/>
                  <a:pt x="9039" y="16619"/>
                </a:cubicBezTo>
                <a:cubicBezTo>
                  <a:pt x="8994" y="16691"/>
                  <a:pt x="8891" y="16748"/>
                  <a:pt x="8810" y="16748"/>
                </a:cubicBezTo>
                <a:cubicBezTo>
                  <a:pt x="8637" y="16748"/>
                  <a:pt x="8542" y="16932"/>
                  <a:pt x="8610" y="17129"/>
                </a:cubicBezTo>
                <a:cubicBezTo>
                  <a:pt x="8642" y="17222"/>
                  <a:pt x="8734" y="17264"/>
                  <a:pt x="8893" y="17264"/>
                </a:cubicBezTo>
                <a:cubicBezTo>
                  <a:pt x="9123" y="17264"/>
                  <a:pt x="9129" y="17260"/>
                  <a:pt x="9126" y="16879"/>
                </a:cubicBezTo>
                <a:cubicBezTo>
                  <a:pt x="9125" y="16655"/>
                  <a:pt x="9113" y="16563"/>
                  <a:pt x="9081" y="16574"/>
                </a:cubicBezTo>
                <a:close/>
                <a:moveTo>
                  <a:pt x="9420" y="16602"/>
                </a:moveTo>
                <a:cubicBezTo>
                  <a:pt x="9398" y="16541"/>
                  <a:pt x="9378" y="16668"/>
                  <a:pt x="9375" y="16886"/>
                </a:cubicBezTo>
                <a:cubicBezTo>
                  <a:pt x="9369" y="17220"/>
                  <a:pt x="9385" y="17271"/>
                  <a:pt x="9480" y="17198"/>
                </a:cubicBezTo>
                <a:cubicBezTo>
                  <a:pt x="9558" y="17139"/>
                  <a:pt x="9610" y="17135"/>
                  <a:pt x="9646" y="17188"/>
                </a:cubicBezTo>
                <a:cubicBezTo>
                  <a:pt x="9674" y="17231"/>
                  <a:pt x="9787" y="17264"/>
                  <a:pt x="9894" y="17264"/>
                </a:cubicBezTo>
                <a:cubicBezTo>
                  <a:pt x="10050" y="17264"/>
                  <a:pt x="10090" y="17227"/>
                  <a:pt x="10090" y="17080"/>
                </a:cubicBezTo>
                <a:cubicBezTo>
                  <a:pt x="10090" y="16979"/>
                  <a:pt x="10098" y="16872"/>
                  <a:pt x="10109" y="16841"/>
                </a:cubicBezTo>
                <a:cubicBezTo>
                  <a:pt x="10144" y="16746"/>
                  <a:pt x="9767" y="16731"/>
                  <a:pt x="9646" y="16824"/>
                </a:cubicBezTo>
                <a:cubicBezTo>
                  <a:pt x="9556" y="16893"/>
                  <a:pt x="9522" y="16892"/>
                  <a:pt x="9495" y="16814"/>
                </a:cubicBezTo>
                <a:cubicBezTo>
                  <a:pt x="9476" y="16758"/>
                  <a:pt x="9442" y="16663"/>
                  <a:pt x="9420" y="16602"/>
                </a:cubicBezTo>
                <a:close/>
                <a:moveTo>
                  <a:pt x="14693" y="16616"/>
                </a:moveTo>
                <a:cubicBezTo>
                  <a:pt x="14654" y="16588"/>
                  <a:pt x="14579" y="16633"/>
                  <a:pt x="14467" y="16748"/>
                </a:cubicBezTo>
                <a:cubicBezTo>
                  <a:pt x="14359" y="16857"/>
                  <a:pt x="14289" y="16874"/>
                  <a:pt x="14181" y="16820"/>
                </a:cubicBezTo>
                <a:cubicBezTo>
                  <a:pt x="14101" y="16781"/>
                  <a:pt x="13979" y="16768"/>
                  <a:pt x="13909" y="16793"/>
                </a:cubicBezTo>
                <a:cubicBezTo>
                  <a:pt x="13758" y="16846"/>
                  <a:pt x="13738" y="17238"/>
                  <a:pt x="13883" y="17292"/>
                </a:cubicBezTo>
                <a:cubicBezTo>
                  <a:pt x="14055" y="17356"/>
                  <a:pt x="14092" y="17343"/>
                  <a:pt x="14252" y="17184"/>
                </a:cubicBezTo>
                <a:cubicBezTo>
                  <a:pt x="14401" y="17037"/>
                  <a:pt x="14415" y="17038"/>
                  <a:pt x="14493" y="17167"/>
                </a:cubicBezTo>
                <a:cubicBezTo>
                  <a:pt x="14600" y="17342"/>
                  <a:pt x="14636" y="17297"/>
                  <a:pt x="14704" y="16914"/>
                </a:cubicBezTo>
                <a:cubicBezTo>
                  <a:pt x="14735" y="16742"/>
                  <a:pt x="14732" y="16644"/>
                  <a:pt x="14693" y="16616"/>
                </a:cubicBezTo>
                <a:close/>
                <a:moveTo>
                  <a:pt x="10358" y="16637"/>
                </a:moveTo>
                <a:cubicBezTo>
                  <a:pt x="10326" y="16639"/>
                  <a:pt x="10297" y="16661"/>
                  <a:pt x="10260" y="16703"/>
                </a:cubicBezTo>
                <a:cubicBezTo>
                  <a:pt x="10195" y="16774"/>
                  <a:pt x="10191" y="16826"/>
                  <a:pt x="10249" y="16859"/>
                </a:cubicBezTo>
                <a:cubicBezTo>
                  <a:pt x="10295" y="16885"/>
                  <a:pt x="10331" y="16985"/>
                  <a:pt x="10331" y="17084"/>
                </a:cubicBezTo>
                <a:cubicBezTo>
                  <a:pt x="10331" y="17258"/>
                  <a:pt x="10350" y="17264"/>
                  <a:pt x="10893" y="17264"/>
                </a:cubicBezTo>
                <a:cubicBezTo>
                  <a:pt x="11389" y="17264"/>
                  <a:pt x="11454" y="17248"/>
                  <a:pt x="11454" y="17126"/>
                </a:cubicBezTo>
                <a:cubicBezTo>
                  <a:pt x="11454" y="16971"/>
                  <a:pt x="11642" y="16796"/>
                  <a:pt x="11725" y="16872"/>
                </a:cubicBezTo>
                <a:cubicBezTo>
                  <a:pt x="11754" y="16899"/>
                  <a:pt x="11778" y="17007"/>
                  <a:pt x="11781" y="17112"/>
                </a:cubicBezTo>
                <a:cubicBezTo>
                  <a:pt x="11786" y="17280"/>
                  <a:pt x="11794" y="17286"/>
                  <a:pt x="11849" y="17157"/>
                </a:cubicBezTo>
                <a:cubicBezTo>
                  <a:pt x="11954" y="16909"/>
                  <a:pt x="11862" y="16748"/>
                  <a:pt x="11612" y="16748"/>
                </a:cubicBezTo>
                <a:cubicBezTo>
                  <a:pt x="11487" y="16748"/>
                  <a:pt x="11362" y="16785"/>
                  <a:pt x="11333" y="16827"/>
                </a:cubicBezTo>
                <a:cubicBezTo>
                  <a:pt x="11297" y="16881"/>
                  <a:pt x="11247" y="16879"/>
                  <a:pt x="11175" y="16824"/>
                </a:cubicBezTo>
                <a:cubicBezTo>
                  <a:pt x="11118" y="16780"/>
                  <a:pt x="10966" y="16752"/>
                  <a:pt x="10832" y="16762"/>
                </a:cubicBezTo>
                <a:cubicBezTo>
                  <a:pt x="10699" y="16771"/>
                  <a:pt x="10535" y="16738"/>
                  <a:pt x="10471" y="16689"/>
                </a:cubicBezTo>
                <a:cubicBezTo>
                  <a:pt x="10424" y="16653"/>
                  <a:pt x="10390" y="16634"/>
                  <a:pt x="10358" y="16637"/>
                </a:cubicBezTo>
                <a:close/>
                <a:moveTo>
                  <a:pt x="12395" y="16755"/>
                </a:moveTo>
                <a:cubicBezTo>
                  <a:pt x="12202" y="16722"/>
                  <a:pt x="12012" y="16894"/>
                  <a:pt x="12079" y="17129"/>
                </a:cubicBezTo>
                <a:cubicBezTo>
                  <a:pt x="12123" y="17283"/>
                  <a:pt x="12486" y="17319"/>
                  <a:pt x="12633" y="17184"/>
                </a:cubicBezTo>
                <a:cubicBezTo>
                  <a:pt x="12695" y="17127"/>
                  <a:pt x="12737" y="17127"/>
                  <a:pt x="12776" y="17184"/>
                </a:cubicBezTo>
                <a:cubicBezTo>
                  <a:pt x="12805" y="17229"/>
                  <a:pt x="12916" y="17264"/>
                  <a:pt x="13021" y="17264"/>
                </a:cubicBezTo>
                <a:cubicBezTo>
                  <a:pt x="13245" y="17264"/>
                  <a:pt x="13363" y="17017"/>
                  <a:pt x="13216" y="16855"/>
                </a:cubicBezTo>
                <a:cubicBezTo>
                  <a:pt x="13093" y="16718"/>
                  <a:pt x="12986" y="16721"/>
                  <a:pt x="12817" y="16862"/>
                </a:cubicBezTo>
                <a:cubicBezTo>
                  <a:pt x="12696" y="16963"/>
                  <a:pt x="12671" y="16963"/>
                  <a:pt x="12580" y="16862"/>
                </a:cubicBezTo>
                <a:cubicBezTo>
                  <a:pt x="12525" y="16801"/>
                  <a:pt x="12460" y="16765"/>
                  <a:pt x="12395" y="16755"/>
                </a:cubicBezTo>
                <a:close/>
                <a:moveTo>
                  <a:pt x="7601" y="18086"/>
                </a:moveTo>
                <a:cubicBezTo>
                  <a:pt x="7562" y="18086"/>
                  <a:pt x="7527" y="18134"/>
                  <a:pt x="7499" y="18231"/>
                </a:cubicBezTo>
                <a:cubicBezTo>
                  <a:pt x="7462" y="18362"/>
                  <a:pt x="7433" y="18371"/>
                  <a:pt x="7299" y="18294"/>
                </a:cubicBezTo>
                <a:cubicBezTo>
                  <a:pt x="7068" y="18161"/>
                  <a:pt x="6881" y="18261"/>
                  <a:pt x="6881" y="18516"/>
                </a:cubicBezTo>
                <a:cubicBezTo>
                  <a:pt x="6881" y="18636"/>
                  <a:pt x="6924" y="18748"/>
                  <a:pt x="6979" y="18769"/>
                </a:cubicBezTo>
                <a:cubicBezTo>
                  <a:pt x="7034" y="18789"/>
                  <a:pt x="7135" y="18790"/>
                  <a:pt x="7201" y="18769"/>
                </a:cubicBezTo>
                <a:cubicBezTo>
                  <a:pt x="7385" y="18710"/>
                  <a:pt x="7791" y="18709"/>
                  <a:pt x="7959" y="18769"/>
                </a:cubicBezTo>
                <a:cubicBezTo>
                  <a:pt x="8047" y="18800"/>
                  <a:pt x="8182" y="18778"/>
                  <a:pt x="8290" y="18713"/>
                </a:cubicBezTo>
                <a:cubicBezTo>
                  <a:pt x="8450" y="18617"/>
                  <a:pt x="8483" y="18615"/>
                  <a:pt x="8569" y="18710"/>
                </a:cubicBezTo>
                <a:cubicBezTo>
                  <a:pt x="8683" y="18836"/>
                  <a:pt x="8901" y="18851"/>
                  <a:pt x="9021" y="18741"/>
                </a:cubicBezTo>
                <a:cubicBezTo>
                  <a:pt x="9079" y="18687"/>
                  <a:pt x="9168" y="18690"/>
                  <a:pt x="9314" y="18751"/>
                </a:cubicBezTo>
                <a:cubicBezTo>
                  <a:pt x="9478" y="18820"/>
                  <a:pt x="9552" y="18821"/>
                  <a:pt x="9642" y="18751"/>
                </a:cubicBezTo>
                <a:cubicBezTo>
                  <a:pt x="9733" y="18682"/>
                  <a:pt x="9791" y="18681"/>
                  <a:pt x="9913" y="18751"/>
                </a:cubicBezTo>
                <a:cubicBezTo>
                  <a:pt x="10148" y="18887"/>
                  <a:pt x="10321" y="18789"/>
                  <a:pt x="10313" y="18526"/>
                </a:cubicBezTo>
                <a:cubicBezTo>
                  <a:pt x="10307" y="18342"/>
                  <a:pt x="10274" y="18301"/>
                  <a:pt x="10124" y="18301"/>
                </a:cubicBezTo>
                <a:cubicBezTo>
                  <a:pt x="10023" y="18301"/>
                  <a:pt x="9918" y="18336"/>
                  <a:pt x="9891" y="18377"/>
                </a:cubicBezTo>
                <a:cubicBezTo>
                  <a:pt x="9859" y="18425"/>
                  <a:pt x="9781" y="18414"/>
                  <a:pt x="9676" y="18346"/>
                </a:cubicBezTo>
                <a:cubicBezTo>
                  <a:pt x="9558" y="18269"/>
                  <a:pt x="9455" y="18258"/>
                  <a:pt x="9314" y="18308"/>
                </a:cubicBezTo>
                <a:cubicBezTo>
                  <a:pt x="9187" y="18352"/>
                  <a:pt x="9061" y="18349"/>
                  <a:pt x="8957" y="18297"/>
                </a:cubicBezTo>
                <a:cubicBezTo>
                  <a:pt x="8835" y="18237"/>
                  <a:pt x="8753" y="18245"/>
                  <a:pt x="8614" y="18328"/>
                </a:cubicBezTo>
                <a:cubicBezTo>
                  <a:pt x="8449" y="18428"/>
                  <a:pt x="8417" y="18424"/>
                  <a:pt x="8301" y="18318"/>
                </a:cubicBezTo>
                <a:cubicBezTo>
                  <a:pt x="8194" y="18220"/>
                  <a:pt x="8133" y="18217"/>
                  <a:pt x="7959" y="18290"/>
                </a:cubicBezTo>
                <a:cubicBezTo>
                  <a:pt x="7772" y="18369"/>
                  <a:pt x="7744" y="18360"/>
                  <a:pt x="7706" y="18228"/>
                </a:cubicBezTo>
                <a:cubicBezTo>
                  <a:pt x="7679" y="18132"/>
                  <a:pt x="7639" y="18085"/>
                  <a:pt x="7601" y="18086"/>
                </a:cubicBezTo>
                <a:close/>
                <a:moveTo>
                  <a:pt x="10606" y="18183"/>
                </a:moveTo>
                <a:cubicBezTo>
                  <a:pt x="10534" y="18177"/>
                  <a:pt x="10520" y="18290"/>
                  <a:pt x="10554" y="18540"/>
                </a:cubicBezTo>
                <a:cubicBezTo>
                  <a:pt x="10578" y="18723"/>
                  <a:pt x="10632" y="18817"/>
                  <a:pt x="10712" y="18817"/>
                </a:cubicBezTo>
                <a:cubicBezTo>
                  <a:pt x="10813" y="18817"/>
                  <a:pt x="10815" y="18801"/>
                  <a:pt x="10727" y="18703"/>
                </a:cubicBezTo>
                <a:cubicBezTo>
                  <a:pt x="10646" y="18613"/>
                  <a:pt x="10645" y="18554"/>
                  <a:pt x="10716" y="18450"/>
                </a:cubicBezTo>
                <a:cubicBezTo>
                  <a:pt x="10787" y="18345"/>
                  <a:pt x="10782" y="18296"/>
                  <a:pt x="10697" y="18231"/>
                </a:cubicBezTo>
                <a:cubicBezTo>
                  <a:pt x="10660" y="18203"/>
                  <a:pt x="10630" y="18185"/>
                  <a:pt x="10606" y="18183"/>
                </a:cubicBezTo>
                <a:close/>
                <a:moveTo>
                  <a:pt x="15947" y="18186"/>
                </a:moveTo>
                <a:cubicBezTo>
                  <a:pt x="15902" y="18186"/>
                  <a:pt x="15881" y="18214"/>
                  <a:pt x="15849" y="18266"/>
                </a:cubicBezTo>
                <a:cubicBezTo>
                  <a:pt x="15806" y="18338"/>
                  <a:pt x="15721" y="18366"/>
                  <a:pt x="15627" y="18339"/>
                </a:cubicBezTo>
                <a:cubicBezTo>
                  <a:pt x="15544" y="18314"/>
                  <a:pt x="15398" y="18330"/>
                  <a:pt x="15303" y="18377"/>
                </a:cubicBezTo>
                <a:cubicBezTo>
                  <a:pt x="15178" y="18438"/>
                  <a:pt x="15107" y="18439"/>
                  <a:pt x="15043" y="18380"/>
                </a:cubicBezTo>
                <a:cubicBezTo>
                  <a:pt x="14889" y="18238"/>
                  <a:pt x="14666" y="18292"/>
                  <a:pt x="14584" y="18491"/>
                </a:cubicBezTo>
                <a:cubicBezTo>
                  <a:pt x="14540" y="18596"/>
                  <a:pt x="14525" y="18714"/>
                  <a:pt x="14550" y="18751"/>
                </a:cubicBezTo>
                <a:cubicBezTo>
                  <a:pt x="14611" y="18843"/>
                  <a:pt x="15045" y="18838"/>
                  <a:pt x="15107" y="18744"/>
                </a:cubicBezTo>
                <a:cubicBezTo>
                  <a:pt x="15139" y="18697"/>
                  <a:pt x="15219" y="18710"/>
                  <a:pt x="15326" y="18779"/>
                </a:cubicBezTo>
                <a:cubicBezTo>
                  <a:pt x="15429" y="18846"/>
                  <a:pt x="15539" y="18862"/>
                  <a:pt x="15612" y="18824"/>
                </a:cubicBezTo>
                <a:cubicBezTo>
                  <a:pt x="15677" y="18791"/>
                  <a:pt x="15801" y="18780"/>
                  <a:pt x="15883" y="18800"/>
                </a:cubicBezTo>
                <a:cubicBezTo>
                  <a:pt x="16000" y="18828"/>
                  <a:pt x="16030" y="18795"/>
                  <a:pt x="16030" y="18647"/>
                </a:cubicBezTo>
                <a:cubicBezTo>
                  <a:pt x="16030" y="18543"/>
                  <a:pt x="16062" y="18441"/>
                  <a:pt x="16101" y="18419"/>
                </a:cubicBezTo>
                <a:cubicBezTo>
                  <a:pt x="16207" y="18358"/>
                  <a:pt x="16377" y="18577"/>
                  <a:pt x="16324" y="18706"/>
                </a:cubicBezTo>
                <a:cubicBezTo>
                  <a:pt x="16298" y="18768"/>
                  <a:pt x="16311" y="18817"/>
                  <a:pt x="16354" y="18817"/>
                </a:cubicBezTo>
                <a:cubicBezTo>
                  <a:pt x="16397" y="18817"/>
                  <a:pt x="16433" y="18721"/>
                  <a:pt x="16433" y="18602"/>
                </a:cubicBezTo>
                <a:cubicBezTo>
                  <a:pt x="16433" y="18433"/>
                  <a:pt x="16378" y="18362"/>
                  <a:pt x="16177" y="18270"/>
                </a:cubicBezTo>
                <a:cubicBezTo>
                  <a:pt x="16060" y="18216"/>
                  <a:pt x="15992" y="18187"/>
                  <a:pt x="15947" y="18186"/>
                </a:cubicBezTo>
                <a:close/>
                <a:moveTo>
                  <a:pt x="12900" y="18301"/>
                </a:moveTo>
                <a:cubicBezTo>
                  <a:pt x="12773" y="18301"/>
                  <a:pt x="12646" y="18334"/>
                  <a:pt x="12618" y="18377"/>
                </a:cubicBezTo>
                <a:cubicBezTo>
                  <a:pt x="12583" y="18428"/>
                  <a:pt x="12534" y="18432"/>
                  <a:pt x="12471" y="18384"/>
                </a:cubicBezTo>
                <a:cubicBezTo>
                  <a:pt x="12418" y="18344"/>
                  <a:pt x="12134" y="18311"/>
                  <a:pt x="11842" y="18311"/>
                </a:cubicBezTo>
                <a:cubicBezTo>
                  <a:pt x="11329" y="18311"/>
                  <a:pt x="11309" y="18317"/>
                  <a:pt x="11269" y="18509"/>
                </a:cubicBezTo>
                <a:cubicBezTo>
                  <a:pt x="11214" y="18777"/>
                  <a:pt x="11256" y="18817"/>
                  <a:pt x="11582" y="18817"/>
                </a:cubicBezTo>
                <a:cubicBezTo>
                  <a:pt x="11764" y="18817"/>
                  <a:pt x="11877" y="18861"/>
                  <a:pt x="11909" y="18939"/>
                </a:cubicBezTo>
                <a:cubicBezTo>
                  <a:pt x="11955" y="19048"/>
                  <a:pt x="11967" y="19048"/>
                  <a:pt x="12034" y="18939"/>
                </a:cubicBezTo>
                <a:cubicBezTo>
                  <a:pt x="12074" y="18873"/>
                  <a:pt x="12172" y="18817"/>
                  <a:pt x="12256" y="18817"/>
                </a:cubicBezTo>
                <a:cubicBezTo>
                  <a:pt x="12339" y="18817"/>
                  <a:pt x="12432" y="18786"/>
                  <a:pt x="12459" y="18744"/>
                </a:cubicBezTo>
                <a:cubicBezTo>
                  <a:pt x="12536" y="18630"/>
                  <a:pt x="12660" y="18732"/>
                  <a:pt x="12663" y="18914"/>
                </a:cubicBezTo>
                <a:cubicBezTo>
                  <a:pt x="12665" y="19060"/>
                  <a:pt x="12672" y="19065"/>
                  <a:pt x="12746" y="18949"/>
                </a:cubicBezTo>
                <a:cubicBezTo>
                  <a:pt x="12791" y="18878"/>
                  <a:pt x="12891" y="18817"/>
                  <a:pt x="12968" y="18817"/>
                </a:cubicBezTo>
                <a:cubicBezTo>
                  <a:pt x="13045" y="18817"/>
                  <a:pt x="13150" y="18782"/>
                  <a:pt x="13198" y="18738"/>
                </a:cubicBezTo>
                <a:cubicBezTo>
                  <a:pt x="13260" y="18680"/>
                  <a:pt x="13298" y="18680"/>
                  <a:pt x="13337" y="18738"/>
                </a:cubicBezTo>
                <a:cubicBezTo>
                  <a:pt x="13429" y="18875"/>
                  <a:pt x="13544" y="18825"/>
                  <a:pt x="13544" y="18647"/>
                </a:cubicBezTo>
                <a:cubicBezTo>
                  <a:pt x="13544" y="18554"/>
                  <a:pt x="13581" y="18443"/>
                  <a:pt x="13627" y="18401"/>
                </a:cubicBezTo>
                <a:cubicBezTo>
                  <a:pt x="13733" y="18303"/>
                  <a:pt x="13463" y="18291"/>
                  <a:pt x="13329" y="18387"/>
                </a:cubicBezTo>
                <a:cubicBezTo>
                  <a:pt x="13272" y="18429"/>
                  <a:pt x="13215" y="18425"/>
                  <a:pt x="13183" y="18377"/>
                </a:cubicBezTo>
                <a:cubicBezTo>
                  <a:pt x="13154" y="18334"/>
                  <a:pt x="13027" y="18301"/>
                  <a:pt x="12900" y="18301"/>
                </a:cubicBezTo>
                <a:close/>
                <a:moveTo>
                  <a:pt x="14109" y="18301"/>
                </a:moveTo>
                <a:cubicBezTo>
                  <a:pt x="13923" y="18301"/>
                  <a:pt x="13760" y="18535"/>
                  <a:pt x="13830" y="18703"/>
                </a:cubicBezTo>
                <a:cubicBezTo>
                  <a:pt x="13883" y="18829"/>
                  <a:pt x="14304" y="18866"/>
                  <a:pt x="14380" y="18751"/>
                </a:cubicBezTo>
                <a:cubicBezTo>
                  <a:pt x="14467" y="18623"/>
                  <a:pt x="14273" y="18301"/>
                  <a:pt x="14109" y="18301"/>
                </a:cubicBezTo>
                <a:close/>
              </a:path>
            </a:pathLst>
          </a:custGeom>
          <a:ln w="25400"/>
        </p:spPr>
      </p:pic>
    </p:spTree>
    <p:extLst>
      <p:ext uri="{BB962C8B-B14F-4D97-AF65-F5344CB8AC3E}">
        <p14:creationId xmlns:p14="http://schemas.microsoft.com/office/powerpoint/2010/main" val="2650946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/>
          </p:cNvSpPr>
          <p:nvPr>
            <p:ph type="title"/>
          </p:nvPr>
        </p:nvSpPr>
        <p:spPr>
          <a:xfrm>
            <a:off x="222834" y="124959"/>
            <a:ext cx="8501063" cy="65186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dirty="0" smtClean="0"/>
              <a:t>Experimental</a:t>
            </a:r>
            <a:r>
              <a:rPr lang="en-US" dirty="0" smtClean="0"/>
              <a:t> b-jet/B-hadron Tagging</a:t>
            </a:r>
            <a:endParaRPr dirty="0"/>
          </a:p>
        </p:txBody>
      </p:sp>
      <p:sp>
        <p:nvSpPr>
          <p:cNvPr id="183" name="Shape 183"/>
          <p:cNvSpPr/>
          <p:nvPr/>
        </p:nvSpPr>
        <p:spPr>
          <a:xfrm>
            <a:off x="914400" y="838200"/>
            <a:ext cx="7210390" cy="379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7" tIns="35717" rIns="35717" bIns="35717" anchor="ctr">
            <a:spAutoFit/>
          </a:bodyPr>
          <a:lstStyle>
            <a:lvl1pPr>
              <a:defRPr b="1">
                <a:solidFill>
                  <a:schemeClr val="accent5"/>
                </a:solidFill>
              </a:defRPr>
            </a:lvl1pPr>
          </a:lstStyle>
          <a:p>
            <a:r>
              <a:rPr sz="2000" dirty="0" smtClean="0">
                <a:solidFill>
                  <a:srgbClr val="FF0000"/>
                </a:solidFill>
              </a:rPr>
              <a:t>Goal</a:t>
            </a:r>
            <a:r>
              <a:rPr sz="2000" dirty="0">
                <a:solidFill>
                  <a:srgbClr val="FF0000"/>
                </a:solidFill>
              </a:rPr>
              <a:t>: </a:t>
            </a:r>
            <a:r>
              <a:rPr lang="en-US" sz="2000" dirty="0" smtClean="0">
                <a:solidFill>
                  <a:srgbClr val="FF0000"/>
                </a:solidFill>
              </a:rPr>
              <a:t>much </a:t>
            </a:r>
            <a:r>
              <a:rPr lang="en-US" sz="2000" dirty="0">
                <a:solidFill>
                  <a:srgbClr val="FF0000"/>
                </a:solidFill>
              </a:rPr>
              <a:t>i</a:t>
            </a:r>
            <a:r>
              <a:rPr sz="2000" dirty="0" smtClean="0">
                <a:solidFill>
                  <a:srgbClr val="FF0000"/>
                </a:solidFill>
              </a:rPr>
              <a:t>mproved </a:t>
            </a:r>
            <a:r>
              <a:rPr sz="2000" dirty="0">
                <a:solidFill>
                  <a:srgbClr val="FF0000"/>
                </a:solidFill>
              </a:rPr>
              <a:t>B-jet Identification in Heavy Ion Collisions</a:t>
            </a:r>
          </a:p>
        </p:txBody>
      </p:sp>
      <p:sp>
        <p:nvSpPr>
          <p:cNvPr id="188" name="Shape 188"/>
          <p:cNvSpPr/>
          <p:nvPr/>
        </p:nvSpPr>
        <p:spPr>
          <a:xfrm>
            <a:off x="4527840" y="1286473"/>
            <a:ext cx="4196057" cy="410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marL="0" marR="0" defTabSz="457200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2200" b="1">
                <a:solidFill>
                  <a:schemeClr val="accent1">
                    <a:hueOff val="273561"/>
                    <a:satOff val="2937"/>
                    <a:lumOff val="-22233"/>
                  </a:schemeClr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>
                <a:solidFill>
                  <a:srgbClr val="008000"/>
                </a:solidFill>
              </a:rPr>
              <a:t>Secondary </a:t>
            </a:r>
            <a:r>
              <a:rPr dirty="0" smtClean="0">
                <a:solidFill>
                  <a:srgbClr val="008000"/>
                </a:solidFill>
              </a:rPr>
              <a:t>Vertexing</a:t>
            </a:r>
            <a:r>
              <a:rPr lang="en-US" dirty="0" smtClean="0">
                <a:solidFill>
                  <a:srgbClr val="008000"/>
                </a:solidFill>
              </a:rPr>
              <a:t> Possible!</a:t>
            </a:r>
            <a:endParaRPr dirty="0">
              <a:solidFill>
                <a:srgbClr val="008000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046974" y="1697159"/>
            <a:ext cx="4567892" cy="35968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27" name="Subtitle 2"/>
          <p:cNvSpPr txBox="1">
            <a:spLocks/>
          </p:cNvSpPr>
          <p:nvPr/>
        </p:nvSpPr>
        <p:spPr>
          <a:xfrm>
            <a:off x="234425" y="5294022"/>
            <a:ext cx="8677950" cy="1429542"/>
          </a:xfrm>
          <a:prstGeom prst="rect">
            <a:avLst/>
          </a:prstGeom>
        </p:spPr>
        <p:txBody>
          <a:bodyPr lIns="64291" tIns="32146" rIns="64291" bIns="32146">
            <a:normAutofit/>
          </a:bodyPr>
          <a:lstStyle>
            <a:lvl1pPr marL="378925" marR="55751" indent="-339725" algn="l" defTabSz="647700" latinLnBrk="0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839526" marR="55751" indent="-343126" algn="l" defTabSz="647700" latinLnBrk="0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277450" marR="55751" indent="-323850" algn="l" defTabSz="647700" latinLnBrk="0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764090" marR="55751" indent="-353290" algn="l" defTabSz="647700" latinLnBrk="0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99799" marR="55751" indent="-431800" algn="l" defTabSz="647700" latinLnBrk="0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99799" marR="55751" indent="-431800" algn="l" defTabSz="647700" latinLnBrk="0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299799" marR="55751" indent="-431800" algn="l" defTabSz="647700" latinLnBrk="0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2299799" marR="55751" indent="-431800" algn="l" defTabSz="647700" latinLnBrk="0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2299799" marR="55751" indent="-431800" algn="l" defTabSz="647700" latinLnBrk="0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457177" indent="-457177">
              <a:buFont typeface="Arial"/>
              <a:buChar char="•"/>
            </a:pPr>
            <a:r>
              <a:rPr lang="en-US" sz="1700" dirty="0">
                <a:latin typeface="+mn-lt"/>
              </a:rPr>
              <a:t>A</a:t>
            </a:r>
            <a:r>
              <a:rPr lang="en-US" sz="1700" dirty="0" smtClean="0">
                <a:latin typeface="+mn-lt"/>
              </a:rPr>
              <a:t> </a:t>
            </a:r>
            <a:r>
              <a:rPr lang="en-US" sz="1700" dirty="0">
                <a:latin typeface="+mn-lt"/>
              </a:rPr>
              <a:t>new b-jet identification with </a:t>
            </a:r>
            <a:r>
              <a:rPr lang="en-US" sz="1700" b="1" dirty="0">
                <a:latin typeface="+mn-lt"/>
              </a:rPr>
              <a:t>high efficiency </a:t>
            </a:r>
            <a:r>
              <a:rPr lang="en-US" sz="1700" dirty="0">
                <a:latin typeface="+mn-lt"/>
              </a:rPr>
              <a:t>and </a:t>
            </a:r>
            <a:r>
              <a:rPr lang="en-US" sz="1700" b="1" dirty="0">
                <a:latin typeface="+mn-lt"/>
              </a:rPr>
              <a:t>high purity </a:t>
            </a:r>
            <a:r>
              <a:rPr lang="en-US" sz="1700" dirty="0">
                <a:latin typeface="+mn-lt"/>
              </a:rPr>
              <a:t>is possible </a:t>
            </a:r>
          </a:p>
          <a:p>
            <a:pPr marL="457177" indent="-457177">
              <a:buFont typeface="Arial"/>
              <a:buChar char="•"/>
            </a:pPr>
            <a:r>
              <a:rPr lang="en-US" sz="1700" dirty="0">
                <a:latin typeface="+mn-lt"/>
              </a:rPr>
              <a:t>Figure of merit is </a:t>
            </a:r>
            <a:r>
              <a:rPr lang="en-US" sz="1700" b="1" i="1" dirty="0">
                <a:latin typeface="+mn-lt"/>
              </a:rPr>
              <a:t>efficiency</a:t>
            </a:r>
            <a:r>
              <a:rPr lang="en-US" sz="1700" i="1" dirty="0">
                <a:latin typeface="+mn-lt"/>
              </a:rPr>
              <a:t> x </a:t>
            </a:r>
            <a:r>
              <a:rPr lang="en-US" sz="1700" b="1" i="1" dirty="0">
                <a:latin typeface="+mn-lt"/>
              </a:rPr>
              <a:t>purity.</a:t>
            </a:r>
            <a:r>
              <a:rPr lang="en-US" sz="1700" i="1" dirty="0">
                <a:latin typeface="+mn-lt"/>
              </a:rPr>
              <a:t> </a:t>
            </a:r>
            <a:r>
              <a:rPr lang="en-US" sz="1700" dirty="0">
                <a:latin typeface="+mn-lt"/>
              </a:rPr>
              <a:t>Greatly enhancing the b-jet physics program, x4 improvement in </a:t>
            </a:r>
            <a:r>
              <a:rPr lang="en-US" sz="1700" dirty="0" smtClean="0">
                <a:latin typeface="+mn-lt"/>
              </a:rPr>
              <a:t>FOM (compared to alternatives)</a:t>
            </a:r>
            <a:endParaRPr lang="en-US" sz="1700" dirty="0">
              <a:latin typeface="+mn-lt"/>
            </a:endParaRPr>
          </a:p>
          <a:p>
            <a:pPr marL="457177" indent="-457177">
              <a:buFont typeface="Arial"/>
              <a:buChar char="•"/>
            </a:pPr>
            <a:endParaRPr lang="en-US" sz="2000" dirty="0"/>
          </a:p>
          <a:p>
            <a:pPr marL="457177" indent="-457177">
              <a:buFont typeface="Arial"/>
              <a:buChar char="•"/>
            </a:pP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894" y="1425915"/>
            <a:ext cx="3471080" cy="355011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7</a:t>
            </a:fld>
            <a:endParaRPr lang="uk-UA"/>
          </a:p>
        </p:txBody>
      </p:sp>
      <p:sp>
        <p:nvSpPr>
          <p:cNvPr id="4" name="TextBox 3"/>
          <p:cNvSpPr txBox="1"/>
          <p:nvPr/>
        </p:nvSpPr>
        <p:spPr>
          <a:xfrm>
            <a:off x="6477000" y="6172200"/>
            <a:ext cx="2271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Jin, </a:t>
            </a:r>
            <a:r>
              <a:rPr lang="en-US" dirty="0" err="1" smtClean="0"/>
              <a:t>Xin</a:t>
            </a:r>
            <a:r>
              <a:rPr lang="en-US" dirty="0" smtClean="0"/>
              <a:t>, </a:t>
            </a:r>
            <a:r>
              <a:rPr lang="en-US" dirty="0" err="1" smtClean="0"/>
              <a:t>Haiwang</a:t>
            </a:r>
            <a:r>
              <a:rPr lang="en-US" dirty="0" smtClean="0"/>
              <a:t> et 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57929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72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Heavy Quark Energy Loss @RHIC</a:t>
            </a:r>
            <a:br>
              <a:rPr lang="en-US" dirty="0" smtClean="0"/>
            </a:br>
            <a:r>
              <a:rPr lang="en-US" sz="3600" dirty="0" smtClean="0">
                <a:solidFill>
                  <a:srgbClr val="0000FF"/>
                </a:solidFill>
              </a:rPr>
              <a:t>“Jet flavor tomography” 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AD661-2CD5-7040-8C86-E1BA145906E0}" type="datetime1">
              <a:rPr lang="en-US" smtClean="0"/>
              <a:t>1/22/17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 Coll. Mtg @GSU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627C-4267-384B-8201-7552EC5B94D6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1439" y="2067711"/>
            <a:ext cx="4502561" cy="42886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00720" y="1612990"/>
            <a:ext cx="3709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Buzzatti</a:t>
            </a:r>
            <a:r>
              <a:rPr lang="it-IT" dirty="0"/>
              <a:t> et al., PRL 108 (2012) 022301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2322"/>
            <a:ext cx="4901052" cy="42495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1608" y="1612989"/>
            <a:ext cx="3007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/>
              <a:t>PHENIX PRC 93 (2016) 034904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6482" y="2690091"/>
            <a:ext cx="2100721" cy="68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6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1000198"/>
          </a:xfrm>
        </p:spPr>
        <p:txBody>
          <a:bodyPr/>
          <a:lstStyle/>
          <a:p>
            <a:r>
              <a:rPr lang="en-US" dirty="0" smtClean="0"/>
              <a:t>Scope of the </a:t>
            </a:r>
            <a:r>
              <a:rPr lang="en-US" dirty="0" smtClean="0"/>
              <a:t>MVTX</a:t>
            </a:r>
            <a:r>
              <a:rPr lang="en-US" dirty="0" smtClean="0"/>
              <a:t> </a:t>
            </a:r>
            <a:r>
              <a:rPr lang="en-US" dirty="0" smtClean="0"/>
              <a:t>Project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148167" y="1111251"/>
            <a:ext cx="4347633" cy="4699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MAPS &amp; Electronics</a:t>
            </a:r>
          </a:p>
          <a:p>
            <a:pPr lvl="1"/>
            <a:r>
              <a:rPr lang="en-US" dirty="0"/>
              <a:t>MAPS </a:t>
            </a:r>
            <a:r>
              <a:rPr lang="en-US" dirty="0" smtClean="0"/>
              <a:t>Detectors</a:t>
            </a:r>
            <a:endParaRPr lang="en-US" dirty="0"/>
          </a:p>
          <a:p>
            <a:pPr lvl="2"/>
            <a:r>
              <a:rPr lang="en-US" dirty="0" smtClean="0"/>
              <a:t>“</a:t>
            </a:r>
            <a:r>
              <a:rPr lang="en-US" dirty="0" err="1" smtClean="0"/>
              <a:t>MoU</a:t>
            </a:r>
            <a:r>
              <a:rPr lang="en-US" dirty="0" smtClean="0"/>
              <a:t>” to build 68 ITS </a:t>
            </a:r>
            <a:r>
              <a:rPr lang="en-US" dirty="0"/>
              <a:t>MAPS </a:t>
            </a:r>
            <a:r>
              <a:rPr lang="en-US" dirty="0" smtClean="0"/>
              <a:t>staves</a:t>
            </a:r>
          </a:p>
          <a:p>
            <a:pPr lvl="2"/>
            <a:r>
              <a:rPr lang="en-US" dirty="0"/>
              <a:t>No modification 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Readout Electronics </a:t>
            </a:r>
          </a:p>
          <a:p>
            <a:pPr lvl="2"/>
            <a:r>
              <a:rPr lang="en-US" dirty="0" smtClean="0"/>
              <a:t>Use ALICE/ITS, RU + CRU </a:t>
            </a:r>
          </a:p>
          <a:p>
            <a:pPr lvl="2"/>
            <a:r>
              <a:rPr lang="en-US" dirty="0" smtClean="0"/>
              <a:t>Modify/reprogram CRU for </a:t>
            </a:r>
            <a:r>
              <a:rPr lang="en-US" dirty="0" err="1" smtClean="0"/>
              <a:t>sPHENIX</a:t>
            </a:r>
            <a:r>
              <a:rPr lang="en-US" dirty="0" smtClean="0"/>
              <a:t> </a:t>
            </a:r>
          </a:p>
          <a:p>
            <a:pPr lvl="3"/>
            <a:r>
              <a:rPr lang="en-US" dirty="0" smtClean="0"/>
              <a:t>Plan-B: build a custom board to convert ALICE/ITS into </a:t>
            </a:r>
            <a:r>
              <a:rPr lang="en-US" dirty="0" err="1" smtClean="0"/>
              <a:t>sPHENIX</a:t>
            </a:r>
            <a:r>
              <a:rPr lang="en-US" dirty="0" smtClean="0"/>
              <a:t> DAQ format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R&amp;D by LANL LDRD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Production </a:t>
            </a:r>
          </a:p>
          <a:p>
            <a:pPr lvl="2"/>
            <a:r>
              <a:rPr lang="en-US" dirty="0" smtClean="0"/>
              <a:t>Extend ALICE/ITS MAPS stave production </a:t>
            </a:r>
          </a:p>
          <a:p>
            <a:pPr lvl="2"/>
            <a:r>
              <a:rPr lang="en-US" dirty="0" smtClean="0"/>
              <a:t>Train </a:t>
            </a:r>
            <a:r>
              <a:rPr lang="en-US" dirty="0" err="1" smtClean="0"/>
              <a:t>sPHENIX</a:t>
            </a:r>
            <a:r>
              <a:rPr lang="en-US" dirty="0" smtClean="0"/>
              <a:t> personnel for assembly and testing staves at CERN</a:t>
            </a:r>
          </a:p>
          <a:p>
            <a:pPr lvl="2"/>
            <a:r>
              <a:rPr lang="en-US" dirty="0"/>
              <a:t>R</a:t>
            </a:r>
            <a:r>
              <a:rPr lang="en-US" dirty="0" smtClean="0"/>
              <a:t>eproduce additional ALICE RU+CRU for </a:t>
            </a:r>
            <a:r>
              <a:rPr lang="en-US" dirty="0" err="1" smtClean="0"/>
              <a:t>sPHENIX</a:t>
            </a:r>
            <a:endParaRPr lang="en-US" dirty="0" smtClean="0"/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Ancillary systems, copy ALICE</a:t>
            </a:r>
          </a:p>
          <a:p>
            <a:pPr lvl="2"/>
            <a:r>
              <a:rPr lang="en-US" dirty="0" smtClean="0"/>
              <a:t>LV, cables, crates, racks etc.</a:t>
            </a:r>
          </a:p>
          <a:p>
            <a:pPr lvl="2"/>
            <a:r>
              <a:rPr lang="en-US" dirty="0" smtClean="0"/>
              <a:t>Slow control, safety and monitoring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111251"/>
            <a:ext cx="4337050" cy="5005916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Mechanics &amp; Cooling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No/</a:t>
            </a:r>
            <a:r>
              <a:rPr lang="en-US" dirty="0" smtClean="0">
                <a:solidFill>
                  <a:srgbClr val="008000"/>
                </a:solidFill>
              </a:rPr>
              <a:t>(minor)</a:t>
            </a:r>
            <a:r>
              <a:rPr lang="en-US" dirty="0" smtClean="0"/>
              <a:t> changes to ALICE/ITS inner tracker mechanical structures</a:t>
            </a:r>
          </a:p>
          <a:p>
            <a:pPr lvl="2"/>
            <a:r>
              <a:rPr lang="en-US" dirty="0" smtClean="0"/>
              <a:t>End Wheels</a:t>
            </a:r>
          </a:p>
          <a:p>
            <a:pPr lvl="2"/>
            <a:r>
              <a:rPr lang="en-US" dirty="0" smtClean="0"/>
              <a:t>Cylindrical structure shells</a:t>
            </a:r>
          </a:p>
          <a:p>
            <a:pPr lvl="2"/>
            <a:r>
              <a:rPr lang="en-US" dirty="0" smtClean="0"/>
              <a:t>Detector half barrels</a:t>
            </a:r>
          </a:p>
          <a:p>
            <a:pPr lvl="2"/>
            <a:r>
              <a:rPr lang="en-US" dirty="0" smtClean="0">
                <a:solidFill>
                  <a:srgbClr val="008000"/>
                </a:solidFill>
              </a:rPr>
              <a:t>Service half barrels</a:t>
            </a:r>
          </a:p>
          <a:p>
            <a:pPr lvl="2"/>
            <a:r>
              <a:rPr lang="en-US" dirty="0" smtClean="0">
                <a:solidFill>
                  <a:srgbClr val="008000"/>
                </a:solidFill>
              </a:rPr>
              <a:t>Detector and Service half barrels</a:t>
            </a:r>
          </a:p>
          <a:p>
            <a:pPr lvl="2"/>
            <a:r>
              <a:rPr lang="en-US" dirty="0" smtClean="0">
                <a:solidFill>
                  <a:srgbClr val="008000"/>
                </a:solidFill>
              </a:rPr>
              <a:t>Half support structures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Mechanical Integration</a:t>
            </a:r>
            <a:endParaRPr lang="en-US" dirty="0"/>
          </a:p>
          <a:p>
            <a:pPr lvl="2"/>
            <a:r>
              <a:rPr lang="en-US" dirty="0" smtClean="0"/>
              <a:t>Conceptual design by LANL LDRD</a:t>
            </a:r>
          </a:p>
          <a:p>
            <a:pPr lvl="2"/>
            <a:r>
              <a:rPr lang="en-US" dirty="0" smtClean="0"/>
              <a:t>Prototyp</a:t>
            </a:r>
            <a:r>
              <a:rPr lang="en-US" dirty="0"/>
              <a:t>e</a:t>
            </a:r>
            <a:r>
              <a:rPr lang="en-US" dirty="0" smtClean="0"/>
              <a:t> by </a:t>
            </a:r>
            <a:r>
              <a:rPr lang="en-US" dirty="0" err="1" smtClean="0"/>
              <a:t>sPHENIX</a:t>
            </a:r>
            <a:r>
              <a:rPr lang="en-US" dirty="0" smtClean="0"/>
              <a:t> R&amp;D </a:t>
            </a:r>
          </a:p>
          <a:p>
            <a:pPr lvl="2"/>
            <a:r>
              <a:rPr lang="en-US" dirty="0" smtClean="0"/>
              <a:t>Design </a:t>
            </a:r>
            <a:r>
              <a:rPr lang="en-US" dirty="0"/>
              <a:t>integration frames</a:t>
            </a:r>
          </a:p>
          <a:p>
            <a:pPr lvl="2"/>
            <a:r>
              <a:rPr lang="en-US" dirty="0" smtClean="0"/>
              <a:t>Carbon frames etc.</a:t>
            </a:r>
            <a:endParaRPr lang="en-US" dirty="0"/>
          </a:p>
          <a:p>
            <a:pPr lvl="2"/>
            <a:r>
              <a:rPr lang="en-US" dirty="0"/>
              <a:t>Installation </a:t>
            </a:r>
            <a:r>
              <a:rPr lang="en-US" dirty="0" smtClean="0"/>
              <a:t>tooling etc.</a:t>
            </a:r>
            <a:endParaRPr lang="en-US" dirty="0"/>
          </a:p>
          <a:p>
            <a:pPr marL="914400" lvl="2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Copy ALICE cooling plant design</a:t>
            </a:r>
          </a:p>
          <a:p>
            <a:pPr lvl="2"/>
            <a:r>
              <a:rPr lang="en-US" dirty="0" smtClean="0"/>
              <a:t>Minor modification to fit </a:t>
            </a:r>
            <a:r>
              <a:rPr lang="en-US" dirty="0" err="1" smtClean="0"/>
              <a:t>sPHENIX</a:t>
            </a:r>
            <a:endParaRPr lang="en-US" dirty="0" smtClean="0"/>
          </a:p>
          <a:p>
            <a:pPr lvl="2"/>
            <a:r>
              <a:rPr lang="en-US" dirty="0" smtClean="0"/>
              <a:t>Smaller heat load than ALICE ITS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Metrology and Survey </a:t>
            </a:r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 Coll. Mtg @GSU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B04E-460B-B340-979B-8B60A2BEF480}" type="slidenum">
              <a:rPr lang="en-US" smtClean="0"/>
              <a:t>9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7A36A-A9AB-5D4B-89C9-6F0CCC2DA59D}" type="datetime1">
              <a:rPr lang="en-US" smtClean="0"/>
              <a:t>1/22/17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71600" y="5715000"/>
            <a:ext cx="6551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WBS 1.13: a </a:t>
            </a:r>
            <a:r>
              <a:rPr lang="en-US" b="1" dirty="0" smtClean="0">
                <a:solidFill>
                  <a:srgbClr val="FF0000"/>
                </a:solidFill>
              </a:rPr>
              <a:t>new </a:t>
            </a:r>
            <a:r>
              <a:rPr lang="en-US" b="1" dirty="0" smtClean="0">
                <a:solidFill>
                  <a:srgbClr val="FF0000"/>
                </a:solidFill>
              </a:rPr>
              <a:t>MIE funded </a:t>
            </a:r>
            <a:r>
              <a:rPr lang="en-US" b="1" dirty="0" smtClean="0">
                <a:solidFill>
                  <a:srgbClr val="FF0000"/>
                </a:solidFill>
              </a:rPr>
              <a:t>the full MAPS </a:t>
            </a:r>
            <a:r>
              <a:rPr lang="en-US" b="1" dirty="0" smtClean="0">
                <a:solidFill>
                  <a:srgbClr val="FF0000"/>
                </a:solidFill>
              </a:rPr>
              <a:t>Vertex Detector</a:t>
            </a:r>
            <a:r>
              <a:rPr lang="en-US" b="1" dirty="0" smtClean="0">
                <a:solidFill>
                  <a:srgbClr val="FF0000"/>
                </a:solidFill>
              </a:rPr>
              <a:t>, ~$</a:t>
            </a:r>
            <a:r>
              <a:rPr lang="en-US" b="1" dirty="0" smtClean="0">
                <a:solidFill>
                  <a:srgbClr val="FF0000"/>
                </a:solidFill>
              </a:rPr>
              <a:t>5M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WBS 1.3:  a </a:t>
            </a:r>
            <a:r>
              <a:rPr lang="en-US" b="1" dirty="0" err="1" smtClean="0">
                <a:solidFill>
                  <a:srgbClr val="FF0000"/>
                </a:solidFill>
              </a:rPr>
              <a:t>sPHENIX</a:t>
            </a:r>
            <a:r>
              <a:rPr lang="en-US" b="1" dirty="0" smtClean="0">
                <a:solidFill>
                  <a:srgbClr val="FF0000"/>
                </a:solidFill>
              </a:rPr>
              <a:t> baseline 10-stave telescope demonstrator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398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1792</Words>
  <Application>Microsoft Macintosh PowerPoint</Application>
  <PresentationFormat>On-screen Show (4:3)</PresentationFormat>
  <Paragraphs>645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CD-1 Practice Speaker Instructions</vt:lpstr>
      <vt:lpstr>MAPS-based Vertex Detector (MVTX)  WBS 1.13 (Full Detector) &amp; 1.3 (Telescope)</vt:lpstr>
      <vt:lpstr>WBS of the Baseline sPHENIX MIE</vt:lpstr>
      <vt:lpstr>Vertex Detector Design Drivers</vt:lpstr>
      <vt:lpstr>Monolithic-Active-Pixel-Sensor MAPS A State of the Art Tracker</vt:lpstr>
      <vt:lpstr>sPHENIX MAPS-based Vertex Detector (MVTX)</vt:lpstr>
      <vt:lpstr>Experimental b-jet/B-hadron Tagging</vt:lpstr>
      <vt:lpstr>Heavy Quark Energy Loss @RHIC “Jet flavor tomography” </vt:lpstr>
      <vt:lpstr>Scope of the MVTX Project</vt:lpstr>
      <vt:lpstr>Boundary of MVTX Project</vt:lpstr>
      <vt:lpstr>MVTX-sPHENIX Integration</vt:lpstr>
      <vt:lpstr>MAPS-sPHENIX Electronics Integration</vt:lpstr>
      <vt:lpstr>Project Tasks and Timeline</vt:lpstr>
      <vt:lpstr>Project Cost and Schedule</vt:lpstr>
      <vt:lpstr>PowerPoint Presentation</vt:lpstr>
      <vt:lpstr>Status of MIE  </vt:lpstr>
      <vt:lpstr>PowerPoint Presentation</vt:lpstr>
      <vt:lpstr>PowerPoint Presentation</vt:lpstr>
      <vt:lpstr>Backup slides</vt:lpstr>
      <vt:lpstr>Exciting Science: Physics of the 3rd Pillar</vt:lpstr>
      <vt:lpstr>Proposed sPHENIX MAPS-based Vertex Detector (MVTX)</vt:lpstr>
      <vt:lpstr>Cost Base for Major Items</vt:lpstr>
      <vt:lpstr>Major Item Cost Estimate</vt:lpstr>
    </vt:vector>
  </TitlesOfParts>
  <Company>BNL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CD-1 Practice Speaker Instructions</dc:title>
  <dc:creator>EdwardOBrien</dc:creator>
  <cp:lastModifiedBy>Ming Liu (LANL)</cp:lastModifiedBy>
  <cp:revision>77</cp:revision>
  <cp:lastPrinted>2017-01-19T15:25:39Z</cp:lastPrinted>
  <dcterms:created xsi:type="dcterms:W3CDTF">2017-01-19T00:28:06Z</dcterms:created>
  <dcterms:modified xsi:type="dcterms:W3CDTF">2017-01-23T06:06:29Z</dcterms:modified>
</cp:coreProperties>
</file>