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2" r:id="rId3"/>
    <p:sldId id="265" r:id="rId4"/>
    <p:sldId id="276" r:id="rId5"/>
    <p:sldId id="267" r:id="rId6"/>
    <p:sldId id="275" r:id="rId7"/>
    <p:sldId id="273" r:id="rId8"/>
    <p:sldId id="277" r:id="rId9"/>
    <p:sldId id="257" r:id="rId10"/>
    <p:sldId id="260" r:id="rId11"/>
    <p:sldId id="261" r:id="rId12"/>
    <p:sldId id="262" r:id="rId13"/>
    <p:sldId id="263" r:id="rId14"/>
    <p:sldId id="264" r:id="rId15"/>
    <p:sldId id="269" r:id="rId16"/>
    <p:sldId id="274" r:id="rId17"/>
    <p:sldId id="268" r:id="rId18"/>
    <p:sldId id="270" r:id="rId19"/>
    <p:sldId id="271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94717" autoAdjust="0"/>
  </p:normalViewPr>
  <p:slideViewPr>
    <p:cSldViewPr snapToGrid="0">
      <p:cViewPr>
        <p:scale>
          <a:sx n="70" d="100"/>
          <a:sy n="70" d="100"/>
        </p:scale>
        <p:origin x="514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B4B9BFB-F28E-4E1B-B740-9C544D0A886F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2D371E8-4D60-47C8-B7FC-FDBE6199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3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9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8255" indent="-291636" eaLnBrk="0" hangingPunct="0"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546" indent="-233309" eaLnBrk="0" hangingPunct="0"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3164" indent="-233309" eaLnBrk="0" hangingPunct="0"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9782" indent="-233309" eaLnBrk="0" hangingPunct="0"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8012" algn="l"/>
                <a:tab pos="836024" algn="l"/>
                <a:tab pos="1254037" algn="l"/>
                <a:tab pos="1672049" algn="l"/>
                <a:tab pos="2093302" algn="l"/>
                <a:tab pos="2511314" algn="l"/>
                <a:tab pos="2929326" algn="l"/>
                <a:tab pos="3347338" algn="l"/>
                <a:tab pos="3766971" algn="l"/>
                <a:tab pos="4186603" algn="l"/>
                <a:tab pos="4604616" algn="l"/>
                <a:tab pos="5022628" algn="l"/>
                <a:tab pos="5440640" algn="l"/>
                <a:tab pos="5861893" algn="l"/>
                <a:tab pos="6279905" algn="l"/>
                <a:tab pos="6697917" algn="l"/>
                <a:tab pos="7115929" algn="l"/>
                <a:tab pos="7535562" algn="l"/>
                <a:tab pos="7955194" algn="l"/>
                <a:tab pos="8373207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7FD80E6-1A53-4839-8713-513477F7B626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eaLnBrk="1" hangingPunct="1"/>
              <a:t>10</a:t>
            </a:fld>
            <a:endParaRPr lang="en-US" altLang="en-US" sz="1200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6138" cy="3490912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310" y="4420207"/>
            <a:ext cx="5620106" cy="4190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297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11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90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13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42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26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39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19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17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6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6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4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71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1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2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71E8-4D60-47C8-B7FC-FDBE6199BD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9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3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0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1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7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9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2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1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2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2B90-3699-4FCF-AF0D-C3E11330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68" y="1291038"/>
            <a:ext cx="8147482" cy="1904923"/>
          </a:xfrm>
        </p:spPr>
        <p:txBody>
          <a:bodyPr>
            <a:normAutofit fontScale="90000"/>
          </a:bodyPr>
          <a:lstStyle/>
          <a:p>
            <a:r>
              <a:rPr lang="en-US" sz="4400" b="1" i="1" dirty="0" smtClean="0">
                <a:solidFill>
                  <a:srgbClr val="0070C0"/>
                </a:solidFill>
              </a:rPr>
              <a:t>Develop telescope with ALICE inner tracker staves for LDRD project.</a:t>
            </a:r>
            <a:br>
              <a:rPr lang="en-US" sz="4400" b="1" i="1" dirty="0" smtClean="0">
                <a:solidFill>
                  <a:srgbClr val="0070C0"/>
                </a:solidFill>
              </a:rPr>
            </a:br>
            <a:r>
              <a:rPr lang="en-US" sz="4400" b="1" i="1" dirty="0" smtClean="0">
                <a:solidFill>
                  <a:schemeClr val="accent6"/>
                </a:solidFill>
              </a:rPr>
              <a:t>Followed up by the mechanical integration of </a:t>
            </a:r>
            <a:r>
              <a:rPr lang="en-US" sz="4400" b="1" i="1" dirty="0" smtClean="0">
                <a:solidFill>
                  <a:schemeClr val="accent6"/>
                </a:solidFill>
                <a:latin typeface="+mn-lt"/>
              </a:rPr>
              <a:t>LANL</a:t>
            </a:r>
            <a:r>
              <a:rPr lang="en-US" sz="4400" b="1" i="1" dirty="0" smtClean="0">
                <a:solidFill>
                  <a:schemeClr val="accent6"/>
                </a:solidFill>
              </a:rPr>
              <a:t> MAPS inner tracker for the proposed </a:t>
            </a:r>
            <a:r>
              <a:rPr lang="en-US" sz="4400" b="1" i="1" dirty="0" err="1" smtClean="0">
                <a:solidFill>
                  <a:schemeClr val="accent6"/>
                </a:solidFill>
              </a:rPr>
              <a:t>sPHENIX</a:t>
            </a:r>
            <a:r>
              <a:rPr lang="en-US" sz="4400" b="1" i="1" dirty="0" smtClean="0">
                <a:solidFill>
                  <a:schemeClr val="accent6"/>
                </a:solidFill>
              </a:rPr>
              <a:t> experiment</a:t>
            </a:r>
            <a:endParaRPr lang="en-US" sz="4400" b="1" i="1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587" y="4083080"/>
            <a:ext cx="7462574" cy="1655762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Walter </a:t>
            </a:r>
            <a:r>
              <a:rPr lang="en-US" sz="3200" b="1" i="1" dirty="0" smtClean="0"/>
              <a:t>Sondheim, Hubert Van Hecke, </a:t>
            </a:r>
            <a:r>
              <a:rPr lang="en-US" sz="3200" b="1" i="1" dirty="0" smtClean="0"/>
              <a:t>P-25</a:t>
            </a:r>
          </a:p>
          <a:p>
            <a:r>
              <a:rPr lang="en-US" sz="3200" b="1" i="1" dirty="0" smtClean="0"/>
              <a:t>December </a:t>
            </a:r>
            <a:r>
              <a:rPr lang="en-US" sz="3200" b="1" i="1" dirty="0" smtClean="0"/>
              <a:t>5</a:t>
            </a:r>
            <a:r>
              <a:rPr lang="en-US" sz="3200" b="1" i="1" baseline="30000" dirty="0" smtClean="0"/>
              <a:t>th,</a:t>
            </a:r>
            <a:r>
              <a:rPr lang="en-US" sz="3200" b="1" i="1" dirty="0" smtClean="0"/>
              <a:t> 2016</a:t>
            </a:r>
            <a:endParaRPr lang="en-US" sz="32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6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665381"/>
            <a:ext cx="914241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7831" name="Text Box 5"/>
          <p:cNvSpPr txBox="1">
            <a:spLocks noChangeArrowheads="1"/>
          </p:cNvSpPr>
          <p:nvPr/>
        </p:nvSpPr>
        <p:spPr bwMode="auto">
          <a:xfrm>
            <a:off x="258763" y="3992563"/>
            <a:ext cx="1409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SOUTH EMCAL</a:t>
            </a:r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1019175" y="812800"/>
            <a:ext cx="15319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SOUTH ENDCAP</a:t>
            </a:r>
          </a:p>
        </p:txBody>
      </p:sp>
      <p:sp>
        <p:nvSpPr>
          <p:cNvPr id="77833" name="Text Box 7"/>
          <p:cNvSpPr txBox="1">
            <a:spLocks noChangeArrowheads="1"/>
          </p:cNvSpPr>
          <p:nvPr/>
        </p:nvSpPr>
        <p:spPr bwMode="auto">
          <a:xfrm>
            <a:off x="1701800" y="4181475"/>
            <a:ext cx="2127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FF0000"/>
                </a:solidFill>
                <a:ea typeface="Microsoft YaHei" pitchFamily="34" charset="-122"/>
              </a:rPr>
              <a:t>SOUTH SUPPORT RING</a:t>
            </a:r>
          </a:p>
        </p:txBody>
      </p:sp>
      <p:sp>
        <p:nvSpPr>
          <p:cNvPr id="77834" name="Text Box 8"/>
          <p:cNvSpPr txBox="1">
            <a:spLocks noChangeArrowheads="1"/>
          </p:cNvSpPr>
          <p:nvPr/>
        </p:nvSpPr>
        <p:spPr bwMode="auto">
          <a:xfrm>
            <a:off x="3665538" y="1573213"/>
            <a:ext cx="18399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CRYOSTAT/SC COIL</a:t>
            </a:r>
          </a:p>
        </p:txBody>
      </p:sp>
      <p:sp>
        <p:nvSpPr>
          <p:cNvPr id="77835" name="Text Box 9"/>
          <p:cNvSpPr txBox="1">
            <a:spLocks noChangeArrowheads="1"/>
          </p:cNvSpPr>
          <p:nvPr/>
        </p:nvSpPr>
        <p:spPr bwMode="auto">
          <a:xfrm>
            <a:off x="5132388" y="1806575"/>
            <a:ext cx="12763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OUTER HCAL</a:t>
            </a:r>
          </a:p>
        </p:txBody>
      </p:sp>
      <p:sp>
        <p:nvSpPr>
          <p:cNvPr id="77836" name="Text Box 10"/>
          <p:cNvSpPr txBox="1">
            <a:spLocks noChangeArrowheads="1"/>
          </p:cNvSpPr>
          <p:nvPr/>
        </p:nvSpPr>
        <p:spPr bwMode="auto">
          <a:xfrm>
            <a:off x="6359525" y="2195513"/>
            <a:ext cx="12096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INNER HCAL</a:t>
            </a:r>
          </a:p>
        </p:txBody>
      </p:sp>
      <p:sp>
        <p:nvSpPr>
          <p:cNvPr id="77837" name="Text Box 11"/>
          <p:cNvSpPr txBox="1">
            <a:spLocks noChangeArrowheads="1"/>
          </p:cNvSpPr>
          <p:nvPr/>
        </p:nvSpPr>
        <p:spPr bwMode="auto">
          <a:xfrm>
            <a:off x="4510088" y="4968875"/>
            <a:ext cx="1419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NORTH EMCAL</a:t>
            </a:r>
          </a:p>
        </p:txBody>
      </p:sp>
      <p:sp>
        <p:nvSpPr>
          <p:cNvPr id="77838" name="Text Box 12"/>
          <p:cNvSpPr txBox="1">
            <a:spLocks noChangeArrowheads="1"/>
          </p:cNvSpPr>
          <p:nvPr/>
        </p:nvSpPr>
        <p:spPr bwMode="auto">
          <a:xfrm>
            <a:off x="6083300" y="5418138"/>
            <a:ext cx="21383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FF0000"/>
                </a:solidFill>
                <a:ea typeface="Microsoft YaHei" pitchFamily="34" charset="-122"/>
              </a:rPr>
              <a:t>NORTH SUPPORT RING</a:t>
            </a:r>
          </a:p>
        </p:txBody>
      </p:sp>
      <p:sp>
        <p:nvSpPr>
          <p:cNvPr id="77839" name="Line 13"/>
          <p:cNvSpPr>
            <a:spLocks noChangeShapeType="1"/>
          </p:cNvSpPr>
          <p:nvPr/>
        </p:nvSpPr>
        <p:spPr bwMode="auto">
          <a:xfrm flipH="1">
            <a:off x="1062038" y="1096963"/>
            <a:ext cx="339725" cy="682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0" name="Line 14"/>
          <p:cNvSpPr>
            <a:spLocks noChangeShapeType="1"/>
          </p:cNvSpPr>
          <p:nvPr/>
        </p:nvSpPr>
        <p:spPr bwMode="auto">
          <a:xfrm flipV="1">
            <a:off x="1046163" y="3065463"/>
            <a:ext cx="309562" cy="868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1" name="Line 15"/>
          <p:cNvSpPr>
            <a:spLocks noChangeShapeType="1"/>
          </p:cNvSpPr>
          <p:nvPr/>
        </p:nvSpPr>
        <p:spPr bwMode="auto">
          <a:xfrm flipH="1">
            <a:off x="5010150" y="2065338"/>
            <a:ext cx="365125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2" name="Line 16"/>
          <p:cNvSpPr>
            <a:spLocks noChangeShapeType="1"/>
          </p:cNvSpPr>
          <p:nvPr/>
        </p:nvSpPr>
        <p:spPr bwMode="auto">
          <a:xfrm flipH="1" flipV="1">
            <a:off x="1916113" y="3454400"/>
            <a:ext cx="261937" cy="677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3" name="Line 17"/>
          <p:cNvSpPr>
            <a:spLocks noChangeShapeType="1"/>
          </p:cNvSpPr>
          <p:nvPr/>
        </p:nvSpPr>
        <p:spPr bwMode="auto">
          <a:xfrm flipH="1">
            <a:off x="2944813" y="1789113"/>
            <a:ext cx="814387" cy="665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4" name="Text Box 18"/>
          <p:cNvSpPr txBox="1">
            <a:spLocks noChangeArrowheads="1"/>
          </p:cNvSpPr>
          <p:nvPr/>
        </p:nvSpPr>
        <p:spPr bwMode="auto">
          <a:xfrm>
            <a:off x="2825750" y="1157288"/>
            <a:ext cx="1411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COIL CHIMNEY</a:t>
            </a:r>
          </a:p>
        </p:txBody>
      </p:sp>
      <p:sp>
        <p:nvSpPr>
          <p:cNvPr id="77845" name="Line 19"/>
          <p:cNvSpPr>
            <a:spLocks noChangeShapeType="1"/>
          </p:cNvSpPr>
          <p:nvPr/>
        </p:nvSpPr>
        <p:spPr bwMode="auto">
          <a:xfrm flipH="1">
            <a:off x="2011363" y="1322388"/>
            <a:ext cx="849312" cy="354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6" name="Line 20"/>
          <p:cNvSpPr>
            <a:spLocks noChangeShapeType="1"/>
          </p:cNvSpPr>
          <p:nvPr/>
        </p:nvSpPr>
        <p:spPr bwMode="auto">
          <a:xfrm flipH="1">
            <a:off x="6237288" y="2471738"/>
            <a:ext cx="528637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7" name="Line 21"/>
          <p:cNvSpPr>
            <a:spLocks noChangeShapeType="1"/>
          </p:cNvSpPr>
          <p:nvPr/>
        </p:nvSpPr>
        <p:spPr bwMode="auto">
          <a:xfrm flipV="1">
            <a:off x="7137400" y="4638675"/>
            <a:ext cx="241300" cy="798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8" name="Line 22"/>
          <p:cNvSpPr>
            <a:spLocks noChangeShapeType="1"/>
          </p:cNvSpPr>
          <p:nvPr/>
        </p:nvSpPr>
        <p:spPr bwMode="auto">
          <a:xfrm flipV="1">
            <a:off x="5468938" y="4189413"/>
            <a:ext cx="1304925" cy="814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49" name="Text Box 23"/>
          <p:cNvSpPr txBox="1">
            <a:spLocks noChangeArrowheads="1"/>
          </p:cNvSpPr>
          <p:nvPr/>
        </p:nvSpPr>
        <p:spPr bwMode="auto">
          <a:xfrm>
            <a:off x="7353300" y="2670175"/>
            <a:ext cx="15414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00"/>
                </a:solidFill>
                <a:ea typeface="Microsoft YaHei" pitchFamily="34" charset="-122"/>
              </a:rPr>
              <a:t>NORTH ENDCAP</a:t>
            </a:r>
          </a:p>
        </p:txBody>
      </p:sp>
      <p:sp>
        <p:nvSpPr>
          <p:cNvPr id="77850" name="Line 24"/>
          <p:cNvSpPr>
            <a:spLocks noChangeShapeType="1"/>
          </p:cNvSpPr>
          <p:nvPr/>
        </p:nvSpPr>
        <p:spPr bwMode="auto">
          <a:xfrm>
            <a:off x="8026400" y="2928938"/>
            <a:ext cx="165100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851" name="Text Box 25"/>
          <p:cNvSpPr txBox="1">
            <a:spLocks noChangeArrowheads="1"/>
          </p:cNvSpPr>
          <p:nvPr/>
        </p:nvSpPr>
        <p:spPr bwMode="auto">
          <a:xfrm>
            <a:off x="1479550" y="1019175"/>
            <a:ext cx="12223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 dirty="0">
                <a:solidFill>
                  <a:srgbClr val="000000"/>
                </a:solidFill>
                <a:ea typeface="Microsoft YaHei" pitchFamily="34" charset="-122"/>
              </a:rPr>
              <a:t>(FLUX RETURN)</a:t>
            </a:r>
          </a:p>
        </p:txBody>
      </p:sp>
      <p:sp>
        <p:nvSpPr>
          <p:cNvPr id="77852" name="Text Box 26"/>
          <p:cNvSpPr txBox="1">
            <a:spLocks noChangeArrowheads="1"/>
          </p:cNvSpPr>
          <p:nvPr/>
        </p:nvSpPr>
        <p:spPr bwMode="auto">
          <a:xfrm>
            <a:off x="7535863" y="2868613"/>
            <a:ext cx="12223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 dirty="0">
                <a:solidFill>
                  <a:srgbClr val="000000"/>
                </a:solidFill>
                <a:ea typeface="Microsoft YaHei" pitchFamily="34" charset="-122"/>
              </a:rPr>
              <a:t>(FLUX RETURN)</a:t>
            </a:r>
          </a:p>
        </p:txBody>
      </p:sp>
      <p:sp>
        <p:nvSpPr>
          <p:cNvPr id="77853" name="Text Box 11"/>
          <p:cNvSpPr txBox="1">
            <a:spLocks noChangeArrowheads="1"/>
          </p:cNvSpPr>
          <p:nvPr/>
        </p:nvSpPr>
        <p:spPr bwMode="auto">
          <a:xfrm>
            <a:off x="1075531" y="4915939"/>
            <a:ext cx="1419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000000"/>
                </a:solidFill>
                <a:ea typeface="Microsoft YaHei" pitchFamily="34" charset="-122"/>
              </a:rPr>
              <a:t>TRACKING DETECTOR</a:t>
            </a:r>
          </a:p>
          <a:p>
            <a:pPr eaLnBrk="1" hangingPunct="1"/>
            <a:r>
              <a:rPr lang="en-US" altLang="en-US" sz="2000" b="1" i="1" dirty="0">
                <a:solidFill>
                  <a:srgbClr val="000000"/>
                </a:solidFill>
                <a:ea typeface="Microsoft YaHei" pitchFamily="34" charset="-122"/>
              </a:rPr>
              <a:t>NOT </a:t>
            </a:r>
            <a:r>
              <a:rPr lang="en-US" altLang="en-US" sz="2000" b="1" i="1" dirty="0" smtClean="0">
                <a:solidFill>
                  <a:srgbClr val="000000"/>
                </a:solidFill>
                <a:ea typeface="Microsoft YaHei" pitchFamily="34" charset="-122"/>
              </a:rPr>
              <a:t>SHOWN, TPC, INTT </a:t>
            </a:r>
          </a:p>
          <a:p>
            <a:pPr eaLnBrk="1" hangingPunct="1"/>
            <a:r>
              <a:rPr lang="en-US" altLang="en-US" sz="2000" b="1" i="1" dirty="0" smtClean="0">
                <a:solidFill>
                  <a:srgbClr val="000000"/>
                </a:solidFill>
                <a:ea typeface="Microsoft YaHei" pitchFamily="34" charset="-122"/>
              </a:rPr>
              <a:t>OR </a:t>
            </a:r>
            <a:r>
              <a:rPr lang="en-US" altLang="en-US" sz="2000" b="1" i="1" dirty="0" smtClean="0">
                <a:solidFill>
                  <a:schemeClr val="accent6"/>
                </a:solidFill>
                <a:ea typeface="Microsoft YaHei" pitchFamily="34" charset="-122"/>
              </a:rPr>
              <a:t>LANL INNER TRACKER</a:t>
            </a:r>
            <a:endParaRPr lang="en-US" altLang="en-US" sz="2000" b="1" i="1" dirty="0">
              <a:solidFill>
                <a:schemeClr val="accent6"/>
              </a:solidFill>
              <a:ea typeface="Microsoft YaHei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388" y="56823"/>
            <a:ext cx="808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  <a:latin typeface="+mj-lt"/>
              </a:rPr>
              <a:t>Current </a:t>
            </a:r>
            <a:r>
              <a:rPr lang="en-US" sz="3600" b="1" i="1" dirty="0" err="1" smtClean="0">
                <a:solidFill>
                  <a:schemeClr val="accent6"/>
                </a:solidFill>
                <a:latin typeface="+mj-lt"/>
              </a:rPr>
              <a:t>sPHENIX</a:t>
            </a:r>
            <a:r>
              <a:rPr lang="en-US" sz="3600" b="1" i="1" dirty="0" smtClean="0">
                <a:solidFill>
                  <a:schemeClr val="accent6"/>
                </a:solidFill>
                <a:latin typeface="+mj-lt"/>
              </a:rPr>
              <a:t>  detector exploded view: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93287" y="4937080"/>
            <a:ext cx="3453314" cy="10054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87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507" y="16647"/>
            <a:ext cx="6812311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CAD model for </a:t>
            </a:r>
            <a:r>
              <a:rPr lang="en-US" sz="3600" b="1" i="1" dirty="0" err="1" smtClean="0">
                <a:solidFill>
                  <a:schemeClr val="accent6"/>
                </a:solidFill>
              </a:rPr>
              <a:t>sPHENIX</a:t>
            </a:r>
            <a:r>
              <a:rPr lang="en-US" sz="3600" b="1" i="1" dirty="0" smtClean="0">
                <a:solidFill>
                  <a:schemeClr val="accent6"/>
                </a:solidFill>
              </a:rPr>
              <a:t> detector sectioned, with tracking elements: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1499" r="10000" b="7275"/>
          <a:stretch/>
        </p:blipFill>
        <p:spPr>
          <a:xfrm>
            <a:off x="1420428" y="1141289"/>
            <a:ext cx="5832630" cy="5397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463" y="3286959"/>
            <a:ext cx="113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TPC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36847" y="3747572"/>
            <a:ext cx="6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INTT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0466" y="4208185"/>
            <a:ext cx="109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LANL INNER TRACKER</a:t>
            </a:r>
            <a:endParaRPr lang="en-US" b="1" i="1" dirty="0">
              <a:solidFill>
                <a:schemeClr val="accent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7678" y="4421080"/>
            <a:ext cx="2565646" cy="106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69507" y="3932238"/>
            <a:ext cx="3417903" cy="4888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60466" y="3470573"/>
            <a:ext cx="3129794" cy="646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4780" y="584461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</a:rPr>
              <a:t>sPHENIX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 EXPERIMENTER</a:t>
            </a: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55423" y="5580668"/>
            <a:ext cx="1216057" cy="49962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00" y="-9234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CAD model of the three tracking systems, section view: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1" t="6600" r="1747" b="17778"/>
          <a:stretch/>
        </p:blipFill>
        <p:spPr>
          <a:xfrm>
            <a:off x="1367161" y="1603783"/>
            <a:ext cx="6489578" cy="447434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473693" y="976544"/>
            <a:ext cx="8878" cy="727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732450" y="949911"/>
            <a:ext cx="0" cy="736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482571" y="1325563"/>
            <a:ext cx="2858610" cy="14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33134" y="1318334"/>
            <a:ext cx="2299316" cy="7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1"/>
          </p:cNvCxnSpPr>
          <p:nvPr/>
        </p:nvCxnSpPr>
        <p:spPr>
          <a:xfrm flipH="1" flipV="1">
            <a:off x="754602" y="3840956"/>
            <a:ext cx="61255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07868" y="5956917"/>
            <a:ext cx="665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58788" y="3840956"/>
            <a:ext cx="8878" cy="997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76544" y="5319120"/>
            <a:ext cx="17755" cy="637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27865" y="1155862"/>
            <a:ext cx="109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2300.mm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615" y="4775488"/>
            <a:ext cx="10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767.mm</a:t>
            </a:r>
          </a:p>
          <a:p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0025" y="1704513"/>
            <a:ext cx="116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TPC</a:t>
            </a:r>
            <a:endParaRPr lang="en-US" i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54602" y="1885155"/>
            <a:ext cx="727969" cy="467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0025" y="2352066"/>
            <a:ext cx="106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INTT,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4 layer Si strip detector</a:t>
            </a:r>
            <a:endParaRPr lang="en-US" i="1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58788" y="2608943"/>
            <a:ext cx="3546537" cy="8325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56739" y="4610100"/>
            <a:ext cx="1287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LANL </a:t>
            </a:r>
            <a:r>
              <a:rPr lang="en-US" b="1" i="1" dirty="0" smtClean="0">
                <a:solidFill>
                  <a:schemeClr val="accent6"/>
                </a:solidFill>
              </a:rPr>
              <a:t>MAPS inner </a:t>
            </a:r>
            <a:r>
              <a:rPr lang="en-US" b="1" i="1" dirty="0" smtClean="0">
                <a:solidFill>
                  <a:schemeClr val="accent6"/>
                </a:solidFill>
              </a:rPr>
              <a:t>tracker</a:t>
            </a:r>
            <a:endParaRPr lang="en-US" b="1" i="1" dirty="0">
              <a:solidFill>
                <a:schemeClr val="accent6"/>
              </a:solidFill>
            </a:endParaRPr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>
          <a:xfrm flipH="1" flipV="1">
            <a:off x="4611951" y="3962400"/>
            <a:ext cx="3244788" cy="1109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3"/>
            <a:endCxn id="5" idx="1"/>
          </p:cNvCxnSpPr>
          <p:nvPr/>
        </p:nvCxnSpPr>
        <p:spPr>
          <a:xfrm flipH="1">
            <a:off x="1367161" y="3840957"/>
            <a:ext cx="648957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56739" y="3025233"/>
            <a:ext cx="120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Beam axis</a:t>
            </a:r>
            <a:endParaRPr lang="en-US" i="1" dirty="0"/>
          </a:p>
        </p:txBody>
      </p:sp>
      <p:cxnSp>
        <p:nvCxnSpPr>
          <p:cNvPr id="37" name="Straight Arrow Connector 36"/>
          <p:cNvCxnSpPr>
            <a:stCxn id="35" idx="1"/>
          </p:cNvCxnSpPr>
          <p:nvPr/>
        </p:nvCxnSpPr>
        <p:spPr>
          <a:xfrm flipH="1">
            <a:off x="7019925" y="3209899"/>
            <a:ext cx="836814" cy="6079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5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-222182"/>
            <a:ext cx="6214566" cy="1281138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3 layer LANL </a:t>
            </a:r>
            <a:r>
              <a:rPr lang="en-US" sz="3600" b="1" i="1" dirty="0" smtClean="0">
                <a:solidFill>
                  <a:schemeClr val="accent6"/>
                </a:solidFill>
              </a:rPr>
              <a:t>MAPS inner </a:t>
            </a:r>
            <a:r>
              <a:rPr lang="en-US" sz="3600" b="1" i="1" dirty="0" smtClean="0">
                <a:solidFill>
                  <a:schemeClr val="accent6"/>
                </a:solidFill>
              </a:rPr>
              <a:t>tracker: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8545" y="3761906"/>
            <a:ext cx="774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LANL inner tracker, 3 layers of silicon MAPS detectors with </a:t>
            </a:r>
            <a:r>
              <a:rPr lang="en-US" b="1" i="1" dirty="0" err="1" smtClean="0">
                <a:solidFill>
                  <a:schemeClr val="accent6"/>
                </a:solidFill>
              </a:rPr>
              <a:t>sPHENIX</a:t>
            </a:r>
            <a:r>
              <a:rPr lang="en-US" b="1" i="1" dirty="0" smtClean="0">
                <a:solidFill>
                  <a:schemeClr val="accent6"/>
                </a:solidFill>
              </a:rPr>
              <a:t> beryllium </a:t>
            </a:r>
            <a:r>
              <a:rPr lang="en-US" b="1" i="1" dirty="0" err="1" smtClean="0">
                <a:solidFill>
                  <a:schemeClr val="accent6"/>
                </a:solidFill>
              </a:rPr>
              <a:t>beampipe</a:t>
            </a:r>
            <a:r>
              <a:rPr lang="en-US" b="1" i="1" dirty="0" smtClean="0">
                <a:solidFill>
                  <a:schemeClr val="accent6"/>
                </a:solidFill>
              </a:rPr>
              <a:t>, OD of </a:t>
            </a:r>
            <a:r>
              <a:rPr lang="en-US" b="1" i="1" dirty="0" err="1" smtClean="0">
                <a:solidFill>
                  <a:schemeClr val="accent6"/>
                </a:solidFill>
              </a:rPr>
              <a:t>beampipe</a:t>
            </a:r>
            <a:r>
              <a:rPr lang="en-US" b="1" i="1" dirty="0" smtClean="0">
                <a:solidFill>
                  <a:schemeClr val="accent6"/>
                </a:solidFill>
              </a:rPr>
              <a:t> is 41.5 mm, ID of LANL inner tracker 42.9 mm.</a:t>
            </a:r>
            <a:endParaRPr lang="en-US" b="1" i="1" dirty="0">
              <a:solidFill>
                <a:schemeClr val="accent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t="24887" r="7500" b="28106"/>
          <a:stretch/>
        </p:blipFill>
        <p:spPr>
          <a:xfrm>
            <a:off x="2109730" y="970554"/>
            <a:ext cx="6921500" cy="27813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29395" r="8472" b="3206"/>
          <a:stretch/>
        </p:blipFill>
        <p:spPr>
          <a:xfrm rot="5400000">
            <a:off x="-189646" y="1582748"/>
            <a:ext cx="2667569" cy="1556908"/>
          </a:xfrm>
          <a:prstGeom prst="rect">
            <a:avLst/>
          </a:prstGeom>
        </p:spPr>
      </p:pic>
      <p:cxnSp>
        <p:nvCxnSpPr>
          <p:cNvPr id="21" name="Straight Connector 20"/>
          <p:cNvCxnSpPr>
            <a:stCxn id="15" idx="3"/>
          </p:cNvCxnSpPr>
          <p:nvPr/>
        </p:nvCxnSpPr>
        <p:spPr>
          <a:xfrm flipH="1" flipV="1">
            <a:off x="1287405" y="2361204"/>
            <a:ext cx="7743825" cy="1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29740" y="930931"/>
            <a:ext cx="5715" cy="2860545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6533" r="1667" b="5408"/>
          <a:stretch/>
        </p:blipFill>
        <p:spPr>
          <a:xfrm>
            <a:off x="2952516" y="4513594"/>
            <a:ext cx="3295884" cy="23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6" y="-87297"/>
            <a:ext cx="9337221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LANL MAPS </a:t>
            </a:r>
            <a:r>
              <a:rPr lang="en-US" sz="3600" b="1" i="1" dirty="0" smtClean="0">
                <a:solidFill>
                  <a:schemeClr val="accent6"/>
                </a:solidFill>
              </a:rPr>
              <a:t>inner tracker, exploded view of layers, section view: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2509" r="35000"/>
          <a:stretch/>
        </p:blipFill>
        <p:spPr>
          <a:xfrm>
            <a:off x="5014425" y="911942"/>
            <a:ext cx="4129575" cy="5520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9432" r="20312" b="7017"/>
          <a:stretch/>
        </p:blipFill>
        <p:spPr>
          <a:xfrm>
            <a:off x="0" y="2089911"/>
            <a:ext cx="4848225" cy="3509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4092" y="5726608"/>
            <a:ext cx="29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Half assembly 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7275" y="6215748"/>
            <a:ext cx="307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Exploded  view showing the three layers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0424" y="975025"/>
            <a:ext cx="305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layer 0, 12 ladders</a:t>
            </a:r>
          </a:p>
          <a:p>
            <a:r>
              <a:rPr lang="en-US" dirty="0" smtClean="0"/>
              <a:t>Middle layer 1, 16 ladders</a:t>
            </a:r>
          </a:p>
          <a:p>
            <a:r>
              <a:rPr lang="en-US" dirty="0" smtClean="0"/>
              <a:t>Outer layer 2, 20 ladders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57386" y="1214439"/>
            <a:ext cx="1533525" cy="247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57386" y="1462089"/>
            <a:ext cx="1533525" cy="8143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57386" y="1709295"/>
            <a:ext cx="1629264" cy="16605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34300" y="5086350"/>
            <a:ext cx="1247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 composite shell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924800" y="4552950"/>
            <a:ext cx="590550" cy="6762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34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Summary: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72" y="1032599"/>
            <a:ext cx="8451727" cy="5085172"/>
          </a:xfrm>
        </p:spPr>
        <p:txBody>
          <a:bodyPr>
            <a:normAutofit/>
          </a:bodyPr>
          <a:lstStyle/>
          <a:p>
            <a:r>
              <a:rPr lang="en-US" dirty="0" smtClean="0"/>
              <a:t>Mechanical  construction of the carbon composite stave/space-frame is well underway at CERN</a:t>
            </a:r>
          </a:p>
          <a:p>
            <a:pPr lvl="1"/>
            <a:r>
              <a:rPr lang="en-US" i="1" dirty="0" smtClean="0"/>
              <a:t>Much work needed on perfecting stave assembly </a:t>
            </a:r>
            <a:r>
              <a:rPr lang="en-US" i="1" dirty="0" smtClean="0"/>
              <a:t>between</a:t>
            </a:r>
            <a:r>
              <a:rPr lang="en-US" i="1" dirty="0" smtClean="0"/>
              <a:t> </a:t>
            </a:r>
            <a:r>
              <a:rPr lang="en-US" i="1" dirty="0" smtClean="0"/>
              <a:t>MAPS chips and FPC to give highest yield after adhesive bonding and wire </a:t>
            </a:r>
            <a:r>
              <a:rPr lang="en-US" i="1" dirty="0" smtClean="0"/>
              <a:t>bonding</a:t>
            </a:r>
            <a:r>
              <a:rPr lang="en-US" i="1" dirty="0" smtClean="0"/>
              <a:t>, in process at CERN</a:t>
            </a:r>
            <a:endParaRPr lang="en-US" i="1" dirty="0" smtClean="0"/>
          </a:p>
          <a:p>
            <a:r>
              <a:rPr lang="en-US" dirty="0" smtClean="0"/>
              <a:t>Integration of entire tracking assembly with </a:t>
            </a:r>
            <a:r>
              <a:rPr lang="en-US" dirty="0" err="1" smtClean="0"/>
              <a:t>sPHENIX</a:t>
            </a:r>
            <a:r>
              <a:rPr lang="en-US" dirty="0" smtClean="0"/>
              <a:t> needs </a:t>
            </a:r>
            <a:r>
              <a:rPr lang="en-US" dirty="0" smtClean="0"/>
              <a:t>development – </a:t>
            </a:r>
            <a:r>
              <a:rPr lang="en-US" i="1" dirty="0" smtClean="0"/>
              <a:t>risk level medium but requires full participation of </a:t>
            </a:r>
            <a:r>
              <a:rPr lang="en-US" i="1" dirty="0" err="1" smtClean="0"/>
              <a:t>sPHENIX</a:t>
            </a:r>
            <a:endParaRPr lang="en-US" i="1" dirty="0" smtClean="0"/>
          </a:p>
          <a:p>
            <a:r>
              <a:rPr lang="en-US" dirty="0" smtClean="0"/>
              <a:t>Can a single cooling system be implemented for entire </a:t>
            </a:r>
            <a:r>
              <a:rPr lang="en-US" dirty="0" err="1" smtClean="0"/>
              <a:t>sPHENIX</a:t>
            </a:r>
            <a:r>
              <a:rPr lang="en-US" dirty="0" smtClean="0"/>
              <a:t> tracking </a:t>
            </a:r>
            <a:r>
              <a:rPr lang="en-US" dirty="0" smtClean="0"/>
              <a:t>system - </a:t>
            </a:r>
            <a:r>
              <a:rPr lang="en-US" i="1" dirty="0" smtClean="0"/>
              <a:t>this wil</a:t>
            </a:r>
            <a:r>
              <a:rPr lang="en-US" i="1" dirty="0" smtClean="0"/>
              <a:t>l be a part of the entire integration of the </a:t>
            </a:r>
            <a:r>
              <a:rPr lang="en-US" i="1" dirty="0" err="1" smtClean="0"/>
              <a:t>sPHENIX</a:t>
            </a:r>
            <a:r>
              <a:rPr lang="en-US" i="1" dirty="0" smtClean="0"/>
              <a:t> detector system</a:t>
            </a:r>
            <a:endParaRPr lang="en-US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</a:rPr>
              <a:t>Backup: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8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0"/>
            <a:ext cx="851535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Prototype ALICE inner tracker composite stave assembly: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25" y="1325563"/>
            <a:ext cx="3048000" cy="40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1325563"/>
            <a:ext cx="3619500" cy="2714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4131469"/>
            <a:ext cx="3635375" cy="2726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162" y="5629275"/>
            <a:ext cx="317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tracker staves  mounted to prototype support ends.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"/>
            <a:ext cx="9025908" cy="5803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91500" y="101600"/>
            <a:ext cx="834408" cy="59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15900"/>
            <a:ext cx="7000875" cy="40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8150" y="-27206"/>
            <a:ext cx="858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  <a:latin typeface="+mj-lt"/>
              </a:rPr>
              <a:t>Inner tracker service patch panel prototypes:</a:t>
            </a:r>
            <a:endParaRPr lang="en-US" sz="3600" b="1" i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8339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" y="177801"/>
            <a:ext cx="9016686" cy="6178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67700" y="5880100"/>
            <a:ext cx="533400" cy="476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67700" y="177801"/>
            <a:ext cx="812644" cy="647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77801"/>
            <a:ext cx="7038975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4825" y="0"/>
            <a:ext cx="801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  <a:latin typeface="+mj-lt"/>
              </a:rPr>
              <a:t>Inner tracker composite shell prototypes:</a:t>
            </a:r>
            <a:endParaRPr lang="en-US" sz="3600" b="1" i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843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839" y="8044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ALICE inner tracker stave: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36609" r="6310" b="49587"/>
          <a:stretch/>
        </p:blipFill>
        <p:spPr>
          <a:xfrm>
            <a:off x="945471" y="1914974"/>
            <a:ext cx="7253057" cy="816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4049" r="28447" b="8776"/>
          <a:stretch/>
        </p:blipFill>
        <p:spPr>
          <a:xfrm>
            <a:off x="2816440" y="2823725"/>
            <a:ext cx="3542191" cy="389775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296792" y="1802167"/>
            <a:ext cx="0" cy="5592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83371" y="1766656"/>
            <a:ext cx="8878" cy="5770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96792" y="2095130"/>
            <a:ext cx="1005119" cy="8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878253" y="2095130"/>
            <a:ext cx="1013996" cy="8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22452" y="1679806"/>
            <a:ext cx="157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length</a:t>
            </a:r>
          </a:p>
          <a:p>
            <a:r>
              <a:rPr lang="en-US" dirty="0" smtClean="0"/>
              <a:t>271.2 mm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94625" y="3244444"/>
            <a:ext cx="237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 speed data lines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32629" y="5628443"/>
            <a:ext cx="20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cooling lines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43094" y="5086905"/>
            <a:ext cx="217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power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78253" y="4538285"/>
            <a:ext cx="181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power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45871" y="3613776"/>
            <a:ext cx="719091" cy="332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1"/>
          </p:cNvCxnSpPr>
          <p:nvPr/>
        </p:nvCxnSpPr>
        <p:spPr>
          <a:xfrm flipH="1" flipV="1">
            <a:off x="5149049" y="5456237"/>
            <a:ext cx="683580" cy="356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1"/>
          </p:cNvCxnSpPr>
          <p:nvPr/>
        </p:nvCxnSpPr>
        <p:spPr>
          <a:xfrm flipH="1" flipV="1">
            <a:off x="5717219" y="4119239"/>
            <a:ext cx="1161034" cy="603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1"/>
          </p:cNvCxnSpPr>
          <p:nvPr/>
        </p:nvCxnSpPr>
        <p:spPr>
          <a:xfrm flipH="1" flipV="1">
            <a:off x="4953740" y="4538285"/>
            <a:ext cx="1389354" cy="7332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68371" y="3639239"/>
            <a:ext cx="205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Firefly high speed data cable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67005" y="2689098"/>
            <a:ext cx="237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 width 15.0 mm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16950" y="4315925"/>
            <a:ext cx="2599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Power dissipation in one stave assembly;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0.0</a:t>
            </a:r>
            <a:r>
              <a:rPr lang="en-US" b="1" i="1" dirty="0" smtClean="0">
                <a:solidFill>
                  <a:srgbClr val="0070C0"/>
                </a:solidFill>
              </a:rPr>
              <a:t>41 </a:t>
            </a:r>
            <a:r>
              <a:rPr lang="en-US" b="1" i="1" dirty="0" smtClean="0">
                <a:solidFill>
                  <a:srgbClr val="0070C0"/>
                </a:solidFill>
              </a:rPr>
              <a:t>watts/cm**2,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1.7 watts for 9 MAPS chips. A safety factor of 2 will be assumed for construction</a:t>
            </a:r>
            <a:endParaRPr lang="en-US" b="1" i="1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82109" y="3945780"/>
            <a:ext cx="424873" cy="1141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69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849" y="-20955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/>
                </a:solidFill>
              </a:rPr>
              <a:t>ALICE  inner tracker stave assembly:</a:t>
            </a:r>
            <a:endParaRPr lang="en-US" sz="3600" b="1" i="1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" t="9831"/>
          <a:stretch/>
        </p:blipFill>
        <p:spPr>
          <a:xfrm>
            <a:off x="248048" y="1019969"/>
            <a:ext cx="8742752" cy="54324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05750" y="5962650"/>
            <a:ext cx="609600" cy="393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66837" y="4200525"/>
            <a:ext cx="26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pressure, water cooling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895350" y="4267200"/>
            <a:ext cx="471487" cy="256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76250" y="2447925"/>
            <a:ext cx="89058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562" y="2471693"/>
            <a:ext cx="1114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MAPS sensor chips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04577" y="5777984"/>
            <a:ext cx="176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FPC  side up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38036" y="3740727"/>
            <a:ext cx="1394691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38036" y="3740727"/>
            <a:ext cx="1265382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01272" y="3708461"/>
            <a:ext cx="226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Mounting block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200727" y="3893127"/>
            <a:ext cx="900545" cy="69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35419" y="5187594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9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62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/>
                </a:solidFill>
              </a:rPr>
              <a:t>Detail of construction stave assembly:</a:t>
            </a:r>
            <a:endParaRPr lang="en-US" sz="3600" b="1" i="1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76" t="15146" b="4351"/>
          <a:stretch/>
        </p:blipFill>
        <p:spPr>
          <a:xfrm>
            <a:off x="372862" y="1594786"/>
            <a:ext cx="8393023" cy="47615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9188" y="5986021"/>
            <a:ext cx="1753385" cy="207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9187" y="5920438"/>
            <a:ext cx="1753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MAPS chips &amp; FPC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513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/>
                </a:solidFill>
              </a:rPr>
              <a:t>ALICE inner tracker stave production:</a:t>
            </a:r>
            <a:endParaRPr lang="en-US" sz="3600" b="1" i="1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4912735"/>
            <a:ext cx="2593687" cy="1945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38" y="5562201"/>
            <a:ext cx="228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ALICE inner tracker stave filament winding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1908305"/>
            <a:ext cx="811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ALICE inner tracker production stave with cooling tubes and filament support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3401" r="1616" b="51246"/>
          <a:stretch/>
        </p:blipFill>
        <p:spPr>
          <a:xfrm>
            <a:off x="570923" y="924052"/>
            <a:ext cx="7735454" cy="937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0" r="3333" b="39125"/>
          <a:stretch/>
        </p:blipFill>
        <p:spPr>
          <a:xfrm>
            <a:off x="92363" y="2402136"/>
            <a:ext cx="8839200" cy="2438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02035" y="4912735"/>
            <a:ext cx="284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Prototype inner tracker half barrel layers showing staggered layer overlap to maintain continuous coverage in </a:t>
            </a:r>
            <a:r>
              <a:rPr lang="en-US" i="1" dirty="0" smtClean="0"/>
              <a:t>phi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5525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06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/>
                </a:solidFill>
              </a:rPr>
              <a:t>ALICE single chip module &amp; single chip modules in a telescope configuration:</a:t>
            </a:r>
            <a:endParaRPr lang="en-US" sz="3600" b="1" i="1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6" y="2444045"/>
            <a:ext cx="4217940" cy="3163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9" t="-270" r="22525" b="36700"/>
          <a:stretch/>
        </p:blipFill>
        <p:spPr>
          <a:xfrm>
            <a:off x="4939813" y="2444045"/>
            <a:ext cx="3575537" cy="3178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5892582"/>
            <a:ext cx="358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MAPS chip test module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35998" y="1631940"/>
            <a:ext cx="303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15 X 30 mm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MAPS </a:t>
            </a:r>
            <a:r>
              <a:rPr lang="en-US" dirty="0" smtClean="0">
                <a:solidFill>
                  <a:srgbClr val="C00000"/>
                </a:solidFill>
              </a:rPr>
              <a:t>chip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17091" y="2243400"/>
            <a:ext cx="766617" cy="1365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9813" y="5892582"/>
            <a:ext cx="371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single MAPS chip modules in test beam.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21888" y="1466166"/>
            <a:ext cx="186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Scintillator counters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25309" y="1278142"/>
            <a:ext cx="149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MAPS chip boards in box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8622" y="1521969"/>
            <a:ext cx="120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Read-out boards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/>
          <p:cNvCxnSpPr>
            <a:stCxn id="15" idx="2"/>
          </p:cNvCxnSpPr>
          <p:nvPr/>
        </p:nvCxnSpPr>
        <p:spPr>
          <a:xfrm flipH="1">
            <a:off x="8229600" y="2112497"/>
            <a:ext cx="424873" cy="8431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 flipH="1">
            <a:off x="8044873" y="2112497"/>
            <a:ext cx="609600" cy="24133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727581" y="1888836"/>
            <a:ext cx="759069" cy="2636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65091" y="2032000"/>
            <a:ext cx="701964" cy="16902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4779" y="1631940"/>
            <a:ext cx="187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Slow speed readout board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8650" y="2243400"/>
            <a:ext cx="841931" cy="1365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52" y="-98435"/>
            <a:ext cx="8372475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LANL </a:t>
            </a:r>
            <a:r>
              <a:rPr lang="en-US" sz="3600" b="1" i="1" dirty="0">
                <a:solidFill>
                  <a:srgbClr val="0070C0"/>
                </a:solidFill>
              </a:rPr>
              <a:t>f</a:t>
            </a:r>
            <a:r>
              <a:rPr lang="en-US" sz="3600" b="1" i="1" dirty="0" smtClean="0">
                <a:solidFill>
                  <a:srgbClr val="0070C0"/>
                </a:solidFill>
              </a:rPr>
              <a:t>our stave telescope assembly: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24305" r="4077" b="24680"/>
          <a:stretch/>
        </p:blipFill>
        <p:spPr>
          <a:xfrm>
            <a:off x="824682" y="2475249"/>
            <a:ext cx="7217546" cy="3018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235" y="1164058"/>
            <a:ext cx="758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Aluminum box with 4 ALICE inner tracker layer 0 stave  assemblies.</a:t>
            </a:r>
          </a:p>
          <a:p>
            <a:r>
              <a:rPr lang="en-US" dirty="0" smtClean="0"/>
              <a:t>Box overall dimension 572.4 X 169.7 X 50.8 mm, inert gas atmosphere @ STP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42340" y="5356722"/>
            <a:ext cx="3773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patch panel has interconnects for;</a:t>
            </a:r>
          </a:p>
          <a:p>
            <a:r>
              <a:rPr lang="en-US" dirty="0" smtClean="0"/>
              <a:t>Analog power</a:t>
            </a:r>
          </a:p>
          <a:p>
            <a:r>
              <a:rPr lang="en-US" dirty="0" smtClean="0"/>
              <a:t>Digital power </a:t>
            </a:r>
          </a:p>
          <a:p>
            <a:r>
              <a:rPr lang="en-US" dirty="0" smtClean="0"/>
              <a:t>High speed data lines</a:t>
            </a:r>
          </a:p>
          <a:p>
            <a:r>
              <a:rPr lang="en-US" dirty="0" smtClean="0"/>
              <a:t>Water cooling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722741" y="5004314"/>
            <a:ext cx="916065" cy="5060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371272" y="2228126"/>
            <a:ext cx="531093" cy="30292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66836" y="2223866"/>
            <a:ext cx="570587" cy="3132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00621" y="2223866"/>
            <a:ext cx="571380" cy="32864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66836" y="1930400"/>
            <a:ext cx="147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Cosmic rays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082" y="5362717"/>
            <a:ext cx="3608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stave has a precision hole and slot at either end  for precise location to mounting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44169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/>
                </a:solidFill>
              </a:rPr>
              <a:t>LANL telescope stave design parameters:</a:t>
            </a:r>
            <a:endParaRPr lang="en-US" sz="3600" b="1" i="1" dirty="0">
              <a:solidFill>
                <a:schemeClr val="accent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5193" y="838494"/>
            <a:ext cx="7886700" cy="53051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Material  budget: Material/layer: ~0.3%X0</a:t>
            </a:r>
          </a:p>
          <a:p>
            <a:r>
              <a:rPr lang="en-US" dirty="0" smtClean="0"/>
              <a:t>Geometrical:</a:t>
            </a:r>
          </a:p>
          <a:p>
            <a:pPr lvl="1"/>
            <a:r>
              <a:rPr lang="en-US" dirty="0" smtClean="0"/>
              <a:t>Lengths in Z: 271.2 mm for each layer. </a:t>
            </a:r>
          </a:p>
          <a:p>
            <a:pPr lvl="1"/>
            <a:r>
              <a:rPr lang="en-US" dirty="0" smtClean="0"/>
              <a:t>Number of MAPS chips/layer: 9</a:t>
            </a:r>
          </a:p>
          <a:p>
            <a:r>
              <a:rPr lang="en-US" dirty="0" smtClean="0"/>
              <a:t>Chip power dissipation &lt; </a:t>
            </a:r>
            <a:r>
              <a:rPr lang="en-US" dirty="0" smtClean="0"/>
              <a:t>50.0 </a:t>
            </a:r>
            <a:r>
              <a:rPr lang="en-US" dirty="0" err="1" smtClean="0"/>
              <a:t>mW</a:t>
            </a:r>
            <a:r>
              <a:rPr lang="en-US" dirty="0" smtClean="0"/>
              <a:t>/cm**2</a:t>
            </a:r>
          </a:p>
          <a:p>
            <a:pPr lvl="1"/>
            <a:r>
              <a:rPr lang="en-US" dirty="0" smtClean="0"/>
              <a:t>total power per stave 1.7 watts, 6.8 watts for telescope assembly, add 50% overhead for a total of 13.6 watts</a:t>
            </a:r>
          </a:p>
          <a:p>
            <a:r>
              <a:rPr lang="en-US" dirty="0" smtClean="0"/>
              <a:t>Operational T &lt;30 °C, max. Negative pressure water cooling, 1.02 mm diameter polyimide tubing.</a:t>
            </a:r>
          </a:p>
          <a:p>
            <a:pPr lvl="1"/>
            <a:r>
              <a:rPr lang="en-US" dirty="0" smtClean="0"/>
              <a:t>Tested  at flow rates from 3 to 7.5 L/</a:t>
            </a:r>
            <a:r>
              <a:rPr lang="en-US" dirty="0" err="1" smtClean="0"/>
              <a:t>hr</a:t>
            </a:r>
            <a:r>
              <a:rPr lang="en-US" dirty="0" smtClean="0"/>
              <a:t>, </a:t>
            </a:r>
            <a:r>
              <a:rPr lang="el-GR" dirty="0" smtClean="0"/>
              <a:t>Δ</a:t>
            </a:r>
            <a:r>
              <a:rPr lang="en-US" dirty="0" smtClean="0"/>
              <a:t>T 2.4 – 1.7°K/chip</a:t>
            </a:r>
          </a:p>
          <a:p>
            <a:pPr lvl="1"/>
            <a:r>
              <a:rPr lang="en-US" dirty="0" smtClean="0"/>
              <a:t>Verified pressure drop &lt;4.35 psi @ 3.0 L/</a:t>
            </a:r>
            <a:r>
              <a:rPr lang="en-US" dirty="0" err="1" smtClean="0"/>
              <a:t>hr</a:t>
            </a:r>
            <a:r>
              <a:rPr lang="en-US" dirty="0" smtClean="0"/>
              <a:t> flow</a:t>
            </a:r>
          </a:p>
          <a:p>
            <a:pPr lvl="1"/>
            <a:r>
              <a:rPr lang="en-US" dirty="0" smtClean="0"/>
              <a:t>4 loops, 12 liters/hour flow rate each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55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6"/>
                </a:solidFill>
              </a:rPr>
              <a:t>Current </a:t>
            </a:r>
            <a:r>
              <a:rPr lang="en-US" sz="3600" b="1" i="1" dirty="0" err="1" smtClean="0">
                <a:solidFill>
                  <a:schemeClr val="accent6"/>
                </a:solidFill>
              </a:rPr>
              <a:t>sPHENIX</a:t>
            </a:r>
            <a:r>
              <a:rPr lang="en-US" sz="3600" b="1" i="1" dirty="0" smtClean="0">
                <a:solidFill>
                  <a:schemeClr val="accent6"/>
                </a:solidFill>
              </a:rPr>
              <a:t> proposed  layout:</a:t>
            </a:r>
            <a:endParaRPr lang="en-US" sz="3600" b="1" i="1" dirty="0">
              <a:solidFill>
                <a:schemeClr val="accent6"/>
              </a:solidFill>
            </a:endParaRPr>
          </a:p>
        </p:txBody>
      </p:sp>
      <p:pic>
        <p:nvPicPr>
          <p:cNvPr id="3" name="Picture 2" descr="Cable Routing Rack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 t="1289" r="27748" b="1732"/>
          <a:stretch/>
        </p:blipFill>
        <p:spPr bwMode="auto">
          <a:xfrm>
            <a:off x="2053701" y="1011684"/>
            <a:ext cx="5616017" cy="570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2B90-3699-4FCF-AF0D-C3E1133023FF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287" y="4026933"/>
            <a:ext cx="1929414" cy="38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Experimenter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5384" y="4137430"/>
            <a:ext cx="142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RHIC beam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4892" y="2330675"/>
            <a:ext cx="138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RHIC beam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175714" y="4450402"/>
            <a:ext cx="1833641" cy="541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175714" y="4563122"/>
            <a:ext cx="1774641" cy="550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491449" y="3799643"/>
            <a:ext cx="914400" cy="418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54097" y="2725445"/>
            <a:ext cx="1393794" cy="417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54097" y="2822337"/>
            <a:ext cx="1384917" cy="415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41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</TotalTime>
  <Words>743</Words>
  <Application>Microsoft Office PowerPoint</Application>
  <PresentationFormat>On-screen Show (4:3)</PresentationFormat>
  <Paragraphs>167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Microsoft YaHei</vt:lpstr>
      <vt:lpstr>ＭＳ Ｐゴシック</vt:lpstr>
      <vt:lpstr>Arial</vt:lpstr>
      <vt:lpstr>Calibri</vt:lpstr>
      <vt:lpstr>Calibri Light</vt:lpstr>
      <vt:lpstr>Times New Roman</vt:lpstr>
      <vt:lpstr>Office Theme</vt:lpstr>
      <vt:lpstr>Develop telescope with ALICE inner tracker staves for LDRD project. Followed up by the mechanical integration of LANL MAPS inner tracker for the proposed sPHENIX experiment</vt:lpstr>
      <vt:lpstr>ALICE inner tracker stave:</vt:lpstr>
      <vt:lpstr>ALICE  inner tracker stave assembly:</vt:lpstr>
      <vt:lpstr>Detail of construction stave assembly:</vt:lpstr>
      <vt:lpstr>ALICE inner tracker stave production:</vt:lpstr>
      <vt:lpstr>ALICE single chip module &amp; single chip modules in a telescope configuration:</vt:lpstr>
      <vt:lpstr>LANL four stave telescope assembly:</vt:lpstr>
      <vt:lpstr>LANL telescope stave design parameters:</vt:lpstr>
      <vt:lpstr>Current sPHENIX proposed  layout:</vt:lpstr>
      <vt:lpstr>PowerPoint Presentation</vt:lpstr>
      <vt:lpstr>CAD model for sPHENIX detector sectioned, with tracking elements:</vt:lpstr>
      <vt:lpstr>CAD model of the three tracking systems, section view:</vt:lpstr>
      <vt:lpstr>3 layer LANL MAPS inner tracker:</vt:lpstr>
      <vt:lpstr>LANL MAPS inner tracker, exploded view of layers, section view:</vt:lpstr>
      <vt:lpstr>Summary:</vt:lpstr>
      <vt:lpstr>Backup:</vt:lpstr>
      <vt:lpstr>Prototype ALICE inner tracker composite stave assembly:</vt:lpstr>
      <vt:lpstr>PowerPoint Presentation</vt:lpstr>
      <vt:lpstr>PowerPoint Presentation</vt:lpstr>
    </vt:vector>
  </TitlesOfParts>
  <Company>LANL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inner tracker mechanics:</dc:title>
  <dc:creator>Sondheim, Walter E</dc:creator>
  <cp:lastModifiedBy>Sondheim, Walter E</cp:lastModifiedBy>
  <cp:revision>47</cp:revision>
  <cp:lastPrinted>2016-12-02T17:30:36Z</cp:lastPrinted>
  <dcterms:created xsi:type="dcterms:W3CDTF">2016-11-27T21:36:22Z</dcterms:created>
  <dcterms:modified xsi:type="dcterms:W3CDTF">2016-12-02T22:25:18Z</dcterms:modified>
</cp:coreProperties>
</file>