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887" r:id="rId3"/>
    <p:sldId id="263" r:id="rId4"/>
    <p:sldId id="266" r:id="rId5"/>
    <p:sldId id="267" r:id="rId6"/>
    <p:sldId id="265" r:id="rId7"/>
    <p:sldId id="262" r:id="rId8"/>
    <p:sldId id="260" r:id="rId9"/>
    <p:sldId id="261" r:id="rId10"/>
    <p:sldId id="268" r:id="rId11"/>
    <p:sldId id="269" r:id="rId12"/>
    <p:sldId id="512" r:id="rId13"/>
    <p:sldId id="873" r:id="rId14"/>
    <p:sldId id="882" r:id="rId15"/>
    <p:sldId id="308" r:id="rId16"/>
    <p:sldId id="380" r:id="rId17"/>
    <p:sldId id="886" r:id="rId18"/>
    <p:sldId id="599" r:id="rId19"/>
    <p:sldId id="264" r:id="rId20"/>
    <p:sldId id="285" r:id="rId21"/>
    <p:sldId id="601" r:id="rId22"/>
    <p:sldId id="275" r:id="rId23"/>
    <p:sldId id="510" r:id="rId24"/>
    <p:sldId id="885" r:id="rId25"/>
    <p:sldId id="884" r:id="rId26"/>
    <p:sldId id="883" r:id="rId27"/>
    <p:sldId id="259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865"/>
    <p:restoredTop sz="94674"/>
  </p:normalViewPr>
  <p:slideViewPr>
    <p:cSldViewPr snapToGrid="0" snapToObjects="1">
      <p:cViewPr varScale="1">
        <p:scale>
          <a:sx n="205" d="100"/>
          <a:sy n="205" d="100"/>
        </p:scale>
        <p:origin x="224" y="6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6ADE01-8334-D540-A2F2-133CC62C1924}" type="datetimeFigureOut">
              <a:rPr lang="en-US" smtClean="0"/>
              <a:t>10/22/19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3F7F24-52BA-C143-8BA8-EBFEBA1383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464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0354B-7771-4630-B454-53C09215E4B9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6316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49D4F-3C20-0E49-B79E-51AF88A8D4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5B342C-E6C8-A74D-850F-ABC6E885A5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F59E0C-A9D4-414B-B3B3-5C541EBA8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10/22/19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AEE4BB-FF83-4642-A93B-ACDF72E49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LDRD Visit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D287CE-B714-944D-B733-65E7CC3C6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6045A-B5C1-CE4D-95FE-F0DFB4916C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869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7A3F0-923A-5844-8686-CA1A37A44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17086D-2E49-AF40-8C33-8D064F6A12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DDA500-E258-8C43-AFF9-A18872500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10/22/19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7A4716-D360-3E4B-A325-B6A3265F7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LDRD Visit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8814D9-C922-C842-B451-0DFE93709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6045A-B5C1-CE4D-95FE-F0DFB4916C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8756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57B4FD-BBA4-554C-80F8-8ECC7BEF05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8D397C-A952-7D41-92CF-AF77057F91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6E3F14-26C2-AC4E-96D9-FC35CEDDF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10/22/19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696D26-E6BA-3849-A617-4B71CEE8E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LDRD Visit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AECDC5-E6F6-6241-954F-6C1127014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6045A-B5C1-CE4D-95FE-F0DFB4916C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9679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N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985093"/>
            <a:ext cx="12192000" cy="550778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"/>
            <a:ext cx="10972800" cy="985093"/>
          </a:xfrm>
          <a:prstGeom prst="rect">
            <a:avLst/>
          </a:prstGeom>
        </p:spPr>
        <p:txBody>
          <a:bodyPr anchor="ctr"/>
          <a:lstStyle/>
          <a:p>
            <a:r>
              <a:rPr lang="en-US" dirty="0"/>
              <a:t>Click to edit title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10/22/19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LDRD Visit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131636"/>
            <a:ext cx="10972800" cy="5194128"/>
          </a:xfrm>
          <a:prstGeom prst="rect">
            <a:avLst/>
          </a:prstGeom>
        </p:spPr>
        <p:txBody>
          <a:bodyPr/>
          <a:lstStyle>
            <a:lvl1pPr>
              <a:defRPr sz="2400" b="0"/>
            </a:lvl1pPr>
            <a:lvl2pPr marL="415290" indent="-205740">
              <a:defRPr sz="2160"/>
            </a:lvl2pPr>
            <a:lvl3pPr marL="619126" indent="-207646">
              <a:defRPr sz="1920"/>
            </a:lvl3pPr>
            <a:lvl4pPr marL="822960" indent="-207646">
              <a:defRPr sz="1680"/>
            </a:lvl4pPr>
            <a:lvl5pPr marL="1026796" indent="-209550">
              <a:defRPr/>
            </a:lvl5pPr>
          </a:lstStyle>
          <a:p>
            <a:pPr lvl="0"/>
            <a:r>
              <a:rPr lang="en-US" dirty="0"/>
              <a:t>Click to edit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56516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4C783-2909-8C40-8BE4-0DFA966A1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BC993A-CCA9-5246-BED2-1776E8B41F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BA0141-0EB2-C443-A254-F3F755589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10/22/19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406181-A2E5-154A-8F19-E9066DF59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LDRD Visit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586C9E-C081-1341-83FB-A3CFFDDE5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6045A-B5C1-CE4D-95FE-F0DFB4916C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867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240BC-6C86-3E43-B8F1-90E6E9095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D17450-FC40-354A-B43D-2568DD4770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602C48-209C-AA48-BF00-6AB16EBF1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10/22/19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B55E11-16DE-6B4C-ACD6-7F0F68601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LDRD Visit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8DF5F6-EAC9-5B44-969A-60BD47250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6045A-B5C1-CE4D-95FE-F0DFB4916C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468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3B3A7-C385-BB47-9D52-88B703645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D11BC2-5BF8-2541-A898-1140B4279C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D604D5-9932-FE4A-9DF4-8373A689FB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6C704B-5A4B-634B-BF68-61E718D42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10/22/19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184092-6496-DE4A-A064-40B18702D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LDRD Visit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B6D8AE-A05B-F948-8014-CE84FCC16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6045A-B5C1-CE4D-95FE-F0DFB4916C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423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894E5-0CF2-1A4F-86FE-17478B2B4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01D713-47D6-DA44-A231-EAFD2AD280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E522C4-7145-9C4D-8256-F570F7CBD7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F3FD8E-503A-EC48-A05A-C294D4FEE8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4AC82F-37E0-294B-80D4-2D0B2952F4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5A61753-6A58-1746-BAFD-3FCF4B015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10/22/19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6E35FA-3692-D842-8252-5FB6A8F98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LDRD Visit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052A9B-E631-2C4D-8997-B001DC48F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6045A-B5C1-CE4D-95FE-F0DFB4916C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783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482852-0DA9-9847-B75C-A9E5B52A1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B1CB52-E943-0947-A319-44C6A7526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10/22/19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2E88B5-DADA-1143-B9A2-34BF3D3D5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LDRD Visit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32FC07-CD99-5F4A-A80C-BED1D7299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6045A-B5C1-CE4D-95FE-F0DFB4916C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728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55F28D-BD78-3F4E-A880-650B60391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10/22/19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3EBF02-5A7F-FB44-B8EC-9F24A81DD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LDRD Visit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9505DA-78F0-B544-B469-457CC3AA6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6045A-B5C1-CE4D-95FE-F0DFB4916C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561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55476-DC54-9147-B3F8-F21F8002B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78BEDD-6379-1C47-A48A-E63F23BCEA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92AC8F-FD34-CE44-9F8A-ED3089224C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F4D3F9-0D95-994F-85FB-E96FAFBED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10/22/19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E4F8C7-EB07-F941-A54A-8CC09B6FE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LDRD Visit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7820DC-94BE-FE45-A405-E113ACDAD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6045A-B5C1-CE4D-95FE-F0DFB4916C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5977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018BC-C07D-604B-8E53-F48DCCEA4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27D61C-0911-C947-9378-68DF89BC95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ACAB63-8529-5845-9C15-52200D0AE0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C5F20D-DB8C-664F-9129-7A16D2341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10/22/19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C3EE00-1E94-274A-B62B-15547027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LDRD Visit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B34D01-4EB8-2446-B50D-064692915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6045A-B5C1-CE4D-95FE-F0DFB4916C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899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321537-FB56-8F40-A312-61DA803E7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D860D6-A723-CF41-9893-BCD2624C90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F3893-82CC-034B-BF89-483F5D72D8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10/22/19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6543ED-B891-CB4C-A442-7CE53455F1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LDRD Visit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D51A01-03C3-114C-8A83-1149C71713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B6045A-B5C1-CE4D-95FE-F0DFB4916C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602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5.png"/><Relationship Id="rId4" Type="http://schemas.openxmlformats.org/officeDocument/2006/relationships/image" Target="../media/image4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tiff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.emf"/><Relationship Id="rId4" Type="http://schemas.openxmlformats.org/officeDocument/2006/relationships/image" Target="../media/image5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0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microsoft.com/office/2007/relationships/hdphoto" Target="../media/hdphoto1.wdp"/><Relationship Id="rId9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3.tiff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tiff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tiff"/><Relationship Id="rId2" Type="http://schemas.openxmlformats.org/officeDocument/2006/relationships/image" Target="../media/image78.tif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jpeg"/><Relationship Id="rId18" Type="http://schemas.openxmlformats.org/officeDocument/2006/relationships/image" Target="../media/image18.tiff"/><Relationship Id="rId26" Type="http://schemas.openxmlformats.org/officeDocument/2006/relationships/image" Target="../media/image26.jpeg"/><Relationship Id="rId3" Type="http://schemas.openxmlformats.org/officeDocument/2006/relationships/image" Target="../media/image3.tif"/><Relationship Id="rId21" Type="http://schemas.openxmlformats.org/officeDocument/2006/relationships/image" Target="../media/image21.jpeg"/><Relationship Id="rId34" Type="http://schemas.openxmlformats.org/officeDocument/2006/relationships/image" Target="../media/image34.jp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tiff"/><Relationship Id="rId25" Type="http://schemas.openxmlformats.org/officeDocument/2006/relationships/image" Target="../media/image25.png"/><Relationship Id="rId33" Type="http://schemas.openxmlformats.org/officeDocument/2006/relationships/image" Target="../media/image33.jpeg"/><Relationship Id="rId2" Type="http://schemas.openxmlformats.org/officeDocument/2006/relationships/image" Target="../media/image2.jpeg"/><Relationship Id="rId16" Type="http://schemas.openxmlformats.org/officeDocument/2006/relationships/image" Target="../media/image16.tiff"/><Relationship Id="rId20" Type="http://schemas.openxmlformats.org/officeDocument/2006/relationships/image" Target="../media/image20.tiff"/><Relationship Id="rId29" Type="http://schemas.openxmlformats.org/officeDocument/2006/relationships/image" Target="../media/image2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24" Type="http://schemas.openxmlformats.org/officeDocument/2006/relationships/image" Target="../media/image24.jpeg"/><Relationship Id="rId32" Type="http://schemas.openxmlformats.org/officeDocument/2006/relationships/image" Target="../media/image32.jpeg"/><Relationship Id="rId5" Type="http://schemas.openxmlformats.org/officeDocument/2006/relationships/image" Target="../media/image5.jpeg"/><Relationship Id="rId15" Type="http://schemas.openxmlformats.org/officeDocument/2006/relationships/image" Target="../media/image15.jpeg"/><Relationship Id="rId23" Type="http://schemas.openxmlformats.org/officeDocument/2006/relationships/image" Target="../media/image23.jpeg"/><Relationship Id="rId28" Type="http://schemas.openxmlformats.org/officeDocument/2006/relationships/image" Target="../media/image28.tiff"/><Relationship Id="rId10" Type="http://schemas.openxmlformats.org/officeDocument/2006/relationships/image" Target="../media/image10.png"/><Relationship Id="rId19" Type="http://schemas.openxmlformats.org/officeDocument/2006/relationships/image" Target="../media/image19.tiff"/><Relationship Id="rId31" Type="http://schemas.openxmlformats.org/officeDocument/2006/relationships/image" Target="../media/image31.jpeg"/><Relationship Id="rId4" Type="http://schemas.openxmlformats.org/officeDocument/2006/relationships/image" Target="../media/image4.jpeg"/><Relationship Id="rId9" Type="http://schemas.openxmlformats.org/officeDocument/2006/relationships/image" Target="../media/image9.png"/><Relationship Id="rId14" Type="http://schemas.openxmlformats.org/officeDocument/2006/relationships/image" Target="../media/image14.jpeg"/><Relationship Id="rId22" Type="http://schemas.openxmlformats.org/officeDocument/2006/relationships/image" Target="../media/image22.tiff"/><Relationship Id="rId27" Type="http://schemas.openxmlformats.org/officeDocument/2006/relationships/image" Target="../media/image27.jpeg"/><Relationship Id="rId30" Type="http://schemas.openxmlformats.org/officeDocument/2006/relationships/image" Target="../media/image30.jpg"/><Relationship Id="rId8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C356B-6418-AA47-B89B-3DF155B732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31699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Probing Quark Gluon Plasa with Bottom Quark Jets at </a:t>
            </a:r>
            <a:r>
              <a:rPr lang="en-US" dirty="0" err="1"/>
              <a:t>sPHENIX</a:t>
            </a:r>
            <a:br>
              <a:rPr lang="en-US" dirty="0"/>
            </a:br>
            <a:r>
              <a:rPr lang="en-US" sz="4400" b="1" dirty="0" err="1"/>
              <a:t>sPHENIX</a:t>
            </a:r>
            <a:r>
              <a:rPr lang="en-US" sz="4400" b="1" dirty="0"/>
              <a:t> LDRD/20170073DR</a:t>
            </a:r>
            <a:endParaRPr lang="en-US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149BEC-F4FD-A448-9870-ABC4CD85E8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7313" y="3602037"/>
            <a:ext cx="10676709" cy="2302651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Ming Liu (PI, P-25), Ivan </a:t>
            </a:r>
            <a:r>
              <a:rPr lang="en-US" dirty="0" err="1"/>
              <a:t>Vitev</a:t>
            </a:r>
            <a:r>
              <a:rPr lang="en-US" dirty="0"/>
              <a:t> (Co-PI, T2), Mike </a:t>
            </a:r>
            <a:r>
              <a:rPr lang="en-US" dirty="0" err="1"/>
              <a:t>McCumber</a:t>
            </a:r>
            <a:r>
              <a:rPr lang="en-US" dirty="0"/>
              <a:t> (Co-PI, P-25/XTD)</a:t>
            </a:r>
          </a:p>
          <a:p>
            <a:pPr algn="l"/>
            <a:r>
              <a:rPr lang="en-US" dirty="0"/>
              <a:t>P-25: </a:t>
            </a:r>
            <a:r>
              <a:rPr lang="en-US" dirty="0" err="1"/>
              <a:t>Sho</a:t>
            </a:r>
            <a:r>
              <a:rPr lang="en-US" dirty="0"/>
              <a:t> </a:t>
            </a:r>
            <a:r>
              <a:rPr lang="en-US" dirty="0" err="1"/>
              <a:t>Uemura</a:t>
            </a:r>
            <a:r>
              <a:rPr lang="en-US" dirty="0"/>
              <a:t>(PD), Alex </a:t>
            </a:r>
            <a:r>
              <a:rPr lang="en-US" dirty="0" err="1"/>
              <a:t>Tkachev</a:t>
            </a:r>
            <a:r>
              <a:rPr lang="en-US" dirty="0"/>
              <a:t> (EE), </a:t>
            </a:r>
            <a:r>
              <a:rPr lang="en-US" dirty="0" err="1"/>
              <a:t>Sanghoon</a:t>
            </a:r>
            <a:r>
              <a:rPr lang="en-US" dirty="0"/>
              <a:t> Lim(PD), Darren McGlinchey(PD), Mike </a:t>
            </a:r>
            <a:r>
              <a:rPr lang="en-US" dirty="0" err="1"/>
              <a:t>McCumber</a:t>
            </a:r>
            <a:r>
              <a:rPr lang="en-US" dirty="0"/>
              <a:t>(PD), Cameron Dean (PD), Yasser </a:t>
            </a:r>
            <a:r>
              <a:rPr lang="en-US" dirty="0" err="1"/>
              <a:t>Moreal</a:t>
            </a:r>
            <a:r>
              <a:rPr lang="en-US" dirty="0"/>
              <a:t> (PD), Walt Sondheim(ME), Christopher O’Shaughnessy (ME), Alex Wickes (GRA), Abel Raymer (GRA, ME, P-27), </a:t>
            </a:r>
            <a:r>
              <a:rPr lang="en-US" dirty="0" err="1"/>
              <a:t>Zongze</a:t>
            </a:r>
            <a:r>
              <a:rPr lang="en-US" dirty="0"/>
              <a:t> Li (GRA, CS), Cesar da Silva, Matt Durham, Gerd Kunde, Huber van Hecke, Dave Lee, Xuan Li, </a:t>
            </a:r>
            <a:r>
              <a:rPr lang="en-US" dirty="0" err="1"/>
              <a:t>Kun</a:t>
            </a:r>
            <a:r>
              <a:rPr lang="en-US" dirty="0"/>
              <a:t> Liu, Pat </a:t>
            </a:r>
            <a:r>
              <a:rPr lang="en-US" dirty="0" err="1"/>
              <a:t>McGaughey</a:t>
            </a:r>
            <a:r>
              <a:rPr lang="en-US" dirty="0"/>
              <a:t>, Ming Liu </a:t>
            </a:r>
          </a:p>
          <a:p>
            <a:pPr algn="l"/>
            <a:r>
              <a:rPr lang="en-US" dirty="0"/>
              <a:t>AOT: Mark Prokop</a:t>
            </a:r>
          </a:p>
          <a:p>
            <a:pPr algn="l"/>
            <a:r>
              <a:rPr lang="en-US" dirty="0"/>
              <a:t>T2: Ivan </a:t>
            </a:r>
            <a:r>
              <a:rPr lang="en-US" dirty="0" err="1"/>
              <a:t>Vitev</a:t>
            </a:r>
            <a:r>
              <a:rPr lang="en-US" dirty="0"/>
              <a:t>, Chris Lee, Duff Neill, Zhong-Bo Kang, </a:t>
            </a:r>
            <a:r>
              <a:rPr lang="en-US" dirty="0" err="1"/>
              <a:t>Rajan</a:t>
            </a:r>
            <a:r>
              <a:rPr lang="en-US" dirty="0"/>
              <a:t> Gupta et al</a:t>
            </a:r>
          </a:p>
          <a:p>
            <a:pPr algn="l"/>
            <a:r>
              <a:rPr lang="en-US" dirty="0"/>
              <a:t>T5: Jerome </a:t>
            </a:r>
            <a:r>
              <a:rPr lang="en-US" dirty="0" err="1"/>
              <a:t>Daligault</a:t>
            </a:r>
            <a:r>
              <a:rPr lang="en-US" dirty="0"/>
              <a:t> </a:t>
            </a:r>
          </a:p>
          <a:p>
            <a:pPr algn="l"/>
            <a:r>
              <a:rPr lang="en-US" dirty="0"/>
              <a:t>CCS-7: </a:t>
            </a:r>
            <a:r>
              <a:rPr lang="en-US" dirty="0" err="1"/>
              <a:t>Boram</a:t>
            </a:r>
            <a:r>
              <a:rPr lang="en-US" dirty="0"/>
              <a:t> Yoon</a:t>
            </a:r>
          </a:p>
          <a:p>
            <a:pPr algn="l"/>
            <a:r>
              <a:rPr lang="en-US" dirty="0"/>
              <a:t>External collaborators:  CERN, UT-Austin, LBNL, BNL, UCLA, Yonsei Univ./S. Korea more</a:t>
            </a:r>
          </a:p>
          <a:p>
            <a:pPr algn="l"/>
            <a:endParaRPr lang="en-US" dirty="0"/>
          </a:p>
          <a:p>
            <a:pPr algn="l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7264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E9037-7181-D948-9F10-501568550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10/22/19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D9E941-AF99-614A-ADF1-4D04E8CC9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LDRD Visit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58D785-3EBF-DA49-9BF3-22FCBF157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6045A-B5C1-CE4D-95FE-F0DFB4916CF0}" type="slidenum">
              <a:rPr lang="en-US" smtClean="0"/>
              <a:t>10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8BE4F0-0804-4B44-8737-B6157BC29D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463" y="893"/>
            <a:ext cx="5258874" cy="68056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723A45-F4CD-364D-A070-A4713C5411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5560" y="0"/>
            <a:ext cx="5258873" cy="6806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2230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C348A8-821B-4942-920A-2BE8F2987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10/22/19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B252D3-9146-D643-BD2A-9FF5C40D8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LDRD Visit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20A822-CE3B-0946-B2FB-AAF3166E5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6045A-B5C1-CE4D-95FE-F0DFB4916CF0}" type="slidenum">
              <a:rPr lang="en-US" smtClean="0"/>
              <a:t>11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7C27BFB-7EDF-BA40-AD53-1C79D5CE813D}"/>
              </a:ext>
            </a:extLst>
          </p:cNvPr>
          <p:cNvGrpSpPr/>
          <p:nvPr/>
        </p:nvGrpSpPr>
        <p:grpSpPr>
          <a:xfrm>
            <a:off x="0" y="0"/>
            <a:ext cx="12178705" cy="6858000"/>
            <a:chOff x="5334677" y="2432098"/>
            <a:chExt cx="6844027" cy="442590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7AF0240-DC3D-884D-95CD-2DCF6987C445}"/>
                </a:ext>
              </a:extLst>
            </p:cNvPr>
            <p:cNvGrpSpPr/>
            <p:nvPr/>
          </p:nvGrpSpPr>
          <p:grpSpPr>
            <a:xfrm>
              <a:off x="5334677" y="2432098"/>
              <a:ext cx="6844027" cy="4425902"/>
              <a:chOff x="5334677" y="2432098"/>
              <a:chExt cx="6844027" cy="4425902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D80042BC-03F1-884D-A3B8-9F7BDA259D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5400000">
                <a:off x="6543740" y="1223035"/>
                <a:ext cx="4425902" cy="6844027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F8D286E5-82F3-FF4A-9D86-D2A8E83E6B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14236" y="2494583"/>
                <a:ext cx="3253830" cy="966364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A000E55-E734-0D47-957F-92B2C6C0033C}"/>
                  </a:ext>
                </a:extLst>
              </p:cNvPr>
              <p:cNvSpPr txBox="1"/>
              <p:nvPr/>
            </p:nvSpPr>
            <p:spPr>
              <a:xfrm>
                <a:off x="10921180" y="2577489"/>
                <a:ext cx="105830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00"/>
                    </a:solidFill>
                  </a:rPr>
                  <a:t>July 2019</a:t>
                </a:r>
              </a:p>
            </p:txBody>
          </p:sp>
        </p:grp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8660E6AB-30E1-DE44-B7F5-44B63CB8B120}"/>
                </a:ext>
              </a:extLst>
            </p:cNvPr>
            <p:cNvCxnSpPr/>
            <p:nvPr/>
          </p:nvCxnSpPr>
          <p:spPr>
            <a:xfrm>
              <a:off x="7698658" y="2939447"/>
              <a:ext cx="567813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634300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 and Heavy Jet Substructure in the Medium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312FD8-0DD7-4444-865F-A8BEA2BA80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0415" b="-16152"/>
          <a:stretch/>
        </p:blipFill>
        <p:spPr>
          <a:xfrm>
            <a:off x="1300007" y="2846075"/>
            <a:ext cx="2212590" cy="632611"/>
          </a:xfrm>
          <a:prstGeom prst="rect">
            <a:avLst/>
          </a:prstGeom>
        </p:spPr>
      </p:pic>
      <p:sp>
        <p:nvSpPr>
          <p:cNvPr id="6" name="Isosceles Triangle 8">
            <a:extLst>
              <a:ext uri="{FF2B5EF4-FFF2-40B4-BE49-F238E27FC236}">
                <a16:creationId xmlns:a16="http://schemas.microsoft.com/office/drawing/2014/main" id="{AE6C58FB-CCB8-E042-897E-B5832552BCB7}"/>
              </a:ext>
            </a:extLst>
          </p:cNvPr>
          <p:cNvSpPr/>
          <p:nvPr/>
        </p:nvSpPr>
        <p:spPr>
          <a:xfrm rot="16200000">
            <a:off x="2579850" y="692832"/>
            <a:ext cx="2429738" cy="3397466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D31EF7F-635D-8E47-8932-ED510A39B205}"/>
              </a:ext>
            </a:extLst>
          </p:cNvPr>
          <p:cNvSpPr/>
          <p:nvPr/>
        </p:nvSpPr>
        <p:spPr>
          <a:xfrm>
            <a:off x="3663141" y="1085375"/>
            <a:ext cx="151319" cy="324266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3892758-2338-8F4B-B45D-C2F8EEF71357}"/>
              </a:ext>
            </a:extLst>
          </p:cNvPr>
          <p:cNvSpPr/>
          <p:nvPr/>
        </p:nvSpPr>
        <p:spPr>
          <a:xfrm>
            <a:off x="2592862" y="1720342"/>
            <a:ext cx="151319" cy="324266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9" name="Isosceles Triangle 7">
            <a:extLst>
              <a:ext uri="{FF2B5EF4-FFF2-40B4-BE49-F238E27FC236}">
                <a16:creationId xmlns:a16="http://schemas.microsoft.com/office/drawing/2014/main" id="{86BDB026-7DFC-AE41-8F41-78A7F51A15F3}"/>
              </a:ext>
            </a:extLst>
          </p:cNvPr>
          <p:cNvSpPr/>
          <p:nvPr/>
        </p:nvSpPr>
        <p:spPr>
          <a:xfrm rot="6000000" flipH="1" flipV="1">
            <a:off x="3335055" y="1155494"/>
            <a:ext cx="558680" cy="3001103"/>
          </a:xfrm>
          <a:prstGeom prst="triangle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>
              <a:solidFill>
                <a:srgbClr val="0000FF"/>
              </a:solidFill>
            </a:endParaRPr>
          </a:p>
        </p:txBody>
      </p:sp>
      <p:sp>
        <p:nvSpPr>
          <p:cNvPr id="10" name="Isosceles Triangle 15">
            <a:extLst>
              <a:ext uri="{FF2B5EF4-FFF2-40B4-BE49-F238E27FC236}">
                <a16:creationId xmlns:a16="http://schemas.microsoft.com/office/drawing/2014/main" id="{E396431A-2E83-5C41-B4F8-2A9E7C3C363A}"/>
              </a:ext>
            </a:extLst>
          </p:cNvPr>
          <p:cNvSpPr/>
          <p:nvPr/>
        </p:nvSpPr>
        <p:spPr>
          <a:xfrm rot="15480000">
            <a:off x="3192562" y="835446"/>
            <a:ext cx="427172" cy="2525588"/>
          </a:xfrm>
          <a:prstGeom prst="triangle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>
              <a:solidFill>
                <a:srgbClr val="0000FF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A076F45-D614-5F4D-BEF6-4F44BFD7BF38}"/>
              </a:ext>
            </a:extLst>
          </p:cNvPr>
          <p:cNvSpPr/>
          <p:nvPr/>
        </p:nvSpPr>
        <p:spPr>
          <a:xfrm>
            <a:off x="5184198" y="1176695"/>
            <a:ext cx="632558" cy="242974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D006893-E34D-C049-B0F3-AF5BC8BB46BA}"/>
              </a:ext>
            </a:extLst>
          </p:cNvPr>
          <p:cNvCxnSpPr/>
          <p:nvPr/>
        </p:nvCxnSpPr>
        <p:spPr>
          <a:xfrm>
            <a:off x="4531127" y="1830772"/>
            <a:ext cx="0" cy="849366"/>
          </a:xfrm>
          <a:prstGeom prst="straightConnector1">
            <a:avLst/>
          </a:prstGeom>
          <a:ln>
            <a:solidFill>
              <a:schemeClr val="bg1"/>
            </a:solidFill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BFE7662-9466-AC42-9D9D-8DD9D3CB6838}"/>
              </a:ext>
            </a:extLst>
          </p:cNvPr>
          <p:cNvSpPr txBox="1"/>
          <p:nvPr/>
        </p:nvSpPr>
        <p:spPr>
          <a:xfrm>
            <a:off x="4649803" y="2098239"/>
            <a:ext cx="1553712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60" dirty="0" err="1">
                <a:solidFill>
                  <a:schemeClr val="bg1"/>
                </a:solidFill>
              </a:rPr>
              <a:t>r</a:t>
            </a:r>
            <a:r>
              <a:rPr lang="en-US" sz="2160" baseline="-25000" dirty="0" err="1">
                <a:solidFill>
                  <a:schemeClr val="bg1"/>
                </a:solidFill>
              </a:rPr>
              <a:t>g</a:t>
            </a:r>
            <a:r>
              <a:rPr lang="en-US" sz="2160" dirty="0">
                <a:solidFill>
                  <a:schemeClr val="bg1"/>
                </a:solidFill>
              </a:rPr>
              <a:t> = ΔR</a:t>
            </a:r>
            <a:r>
              <a:rPr lang="en-US" sz="2160" baseline="-25000" dirty="0">
                <a:solidFill>
                  <a:schemeClr val="bg1"/>
                </a:solidFill>
              </a:rPr>
              <a:t>12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A7B4BE-26FD-5946-90E3-AFABDAD6C998}"/>
              </a:ext>
            </a:extLst>
          </p:cNvPr>
          <p:cNvSpPr txBox="1"/>
          <p:nvPr/>
        </p:nvSpPr>
        <p:spPr>
          <a:xfrm>
            <a:off x="5210776" y="2602285"/>
            <a:ext cx="513282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60" dirty="0">
                <a:solidFill>
                  <a:schemeClr val="bg1"/>
                </a:solidFill>
              </a:rPr>
              <a:t>p</a:t>
            </a:r>
            <a:r>
              <a:rPr lang="en-US" sz="2160" baseline="-25000" dirty="0">
                <a:solidFill>
                  <a:schemeClr val="bg1"/>
                </a:solidFill>
              </a:rPr>
              <a:t>T1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AF90D8-6410-F74D-96B9-78D185E39D60}"/>
              </a:ext>
            </a:extLst>
          </p:cNvPr>
          <p:cNvSpPr txBox="1"/>
          <p:nvPr/>
        </p:nvSpPr>
        <p:spPr>
          <a:xfrm>
            <a:off x="4651206" y="1498743"/>
            <a:ext cx="513282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60" dirty="0">
                <a:solidFill>
                  <a:schemeClr val="bg1"/>
                </a:solidFill>
              </a:rPr>
              <a:t>p</a:t>
            </a:r>
            <a:r>
              <a:rPr lang="en-US" sz="2160" baseline="-25000" dirty="0">
                <a:solidFill>
                  <a:schemeClr val="bg1"/>
                </a:solidFill>
              </a:rPr>
              <a:t>T2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5FA58EF-C441-FB48-A849-5F2D3E634834}"/>
              </a:ext>
            </a:extLst>
          </p:cNvPr>
          <p:cNvSpPr txBox="1"/>
          <p:nvPr/>
        </p:nvSpPr>
        <p:spPr>
          <a:xfrm>
            <a:off x="866194" y="2896519"/>
            <a:ext cx="439351" cy="3508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80" dirty="0" err="1"/>
              <a:t>z</a:t>
            </a:r>
            <a:r>
              <a:rPr lang="en-US" sz="1680" baseline="-25000" dirty="0" err="1"/>
              <a:t>g</a:t>
            </a:r>
            <a:r>
              <a:rPr lang="en-US" sz="1680" baseline="-25000" dirty="0"/>
              <a:t> =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682C3CB-808E-A149-B94F-2C154045442C}"/>
              </a:ext>
            </a:extLst>
          </p:cNvPr>
          <p:cNvCxnSpPr>
            <a:endCxn id="6" idx="0"/>
          </p:cNvCxnSpPr>
          <p:nvPr/>
        </p:nvCxnSpPr>
        <p:spPr>
          <a:xfrm flipV="1">
            <a:off x="883921" y="2391566"/>
            <a:ext cx="1212066" cy="1355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1F6ACF0A-BE82-D149-8BA5-DDC14B7237E5}"/>
              </a:ext>
            </a:extLst>
          </p:cNvPr>
          <p:cNvSpPr txBox="1"/>
          <p:nvPr/>
        </p:nvSpPr>
        <p:spPr>
          <a:xfrm>
            <a:off x="603739" y="1069090"/>
            <a:ext cx="3592968" cy="1048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2646">
              <a:lnSpc>
                <a:spcPct val="90000"/>
              </a:lnSpc>
              <a:buClr>
                <a:schemeClr val="tx1"/>
              </a:buClr>
            </a:pPr>
            <a:r>
              <a:rPr lang="en-US" sz="1680" b="1" dirty="0">
                <a:solidFill>
                  <a:srgbClr val="0000F5"/>
                </a:solidFill>
              </a:rPr>
              <a:t>They are calculable from first principles and directly related to the splitting functions</a:t>
            </a:r>
            <a:endParaRPr lang="en-US" sz="1680" b="1" u="sng" baseline="-25000" dirty="0">
              <a:solidFill>
                <a:srgbClr val="0000F5"/>
              </a:solidFill>
            </a:endParaRPr>
          </a:p>
          <a:p>
            <a:endParaRPr lang="en-US" sz="168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97681EE-C49F-0B47-9CB3-1456796617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32376"/>
          <a:stretch/>
        </p:blipFill>
        <p:spPr>
          <a:xfrm>
            <a:off x="6323593" y="1288164"/>
            <a:ext cx="4612402" cy="355924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1E0DAD8-E6E9-8642-A084-DF9073C8FF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159" r="7607"/>
          <a:stretch/>
        </p:blipFill>
        <p:spPr>
          <a:xfrm>
            <a:off x="1196727" y="3370148"/>
            <a:ext cx="3482156" cy="3072490"/>
          </a:xfrm>
          <a:prstGeom prst="rect">
            <a:avLst/>
          </a:prstGeom>
        </p:spPr>
      </p:pic>
      <p:sp>
        <p:nvSpPr>
          <p:cNvPr id="21" name="Text Box 6">
            <a:extLst>
              <a:ext uri="{FF2B5EF4-FFF2-40B4-BE49-F238E27FC236}">
                <a16:creationId xmlns:a16="http://schemas.microsoft.com/office/drawing/2014/main" id="{3266FF61-094A-A049-8CE5-33CAB0DEB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3035" y="5031870"/>
            <a:ext cx="5016114" cy="1311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11480" indent="-411480">
              <a:spcBef>
                <a:spcPct val="50000"/>
              </a:spcBef>
              <a:buFont typeface="Arial" charset="0"/>
              <a:buChar char="•"/>
            </a:pPr>
            <a:r>
              <a:rPr lang="en-US" sz="1440" b="1" dirty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Discovered a new way to constrain mass effects in </a:t>
            </a:r>
            <a:r>
              <a:rPr lang="en-US" sz="1440" b="1" dirty="0" err="1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parton</a:t>
            </a:r>
            <a:r>
              <a:rPr lang="en-US" sz="1440" b="1" dirty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 showers </a:t>
            </a:r>
          </a:p>
          <a:p>
            <a:pPr marL="411480" indent="-411480">
              <a:spcBef>
                <a:spcPct val="50000"/>
              </a:spcBef>
              <a:buFont typeface="Arial" charset="0"/>
              <a:buChar char="•"/>
            </a:pPr>
            <a:r>
              <a:rPr lang="en-US" sz="1440" b="1" dirty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At RHIC jet energies, we predict a unique reversal of the mass hierarchy  effects on jet splitting</a:t>
            </a:r>
          </a:p>
          <a:p>
            <a:pPr>
              <a:spcBef>
                <a:spcPct val="50000"/>
              </a:spcBef>
            </a:pPr>
            <a:endParaRPr lang="en-US" sz="960" dirty="0">
              <a:solidFill>
                <a:srgbClr val="008000"/>
              </a:solidFill>
            </a:endParaRPr>
          </a:p>
        </p:txBody>
      </p:sp>
      <p:sp>
        <p:nvSpPr>
          <p:cNvPr id="22" name="Y. Makris, V. Vaidya, JHEP 1810, 019">
            <a:extLst>
              <a:ext uri="{FF2B5EF4-FFF2-40B4-BE49-F238E27FC236}">
                <a16:creationId xmlns:a16="http://schemas.microsoft.com/office/drawing/2014/main" id="{F74A80C8-B7B4-744E-8CA5-DD350B30925E}"/>
              </a:ext>
            </a:extLst>
          </p:cNvPr>
          <p:cNvSpPr txBox="1"/>
          <p:nvPr/>
        </p:nvSpPr>
        <p:spPr>
          <a:xfrm>
            <a:off x="5991896" y="1083628"/>
            <a:ext cx="5819645" cy="2893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0960" tIns="60960" rIns="60960" bIns="60960" anchor="ctr">
            <a:spAutoFit/>
          </a:bodyPr>
          <a:lstStyle>
            <a:lvl1pPr algn="ctr" defTabSz="584200">
              <a:defRPr sz="900" b="1">
                <a:solidFill>
                  <a:srgbClr val="DE6A1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lang="en-US" sz="1080" dirty="0"/>
              <a:t>T. </a:t>
            </a:r>
            <a:r>
              <a:rPr lang="en-US" sz="1080" dirty="0" err="1"/>
              <a:t>Chien</a:t>
            </a:r>
            <a:r>
              <a:rPr lang="en-US" sz="1080" dirty="0"/>
              <a:t>, I. </a:t>
            </a:r>
            <a:r>
              <a:rPr lang="en-US" sz="1080" dirty="0" err="1"/>
              <a:t>Vitev</a:t>
            </a:r>
            <a:r>
              <a:rPr lang="en-US" sz="1080" dirty="0"/>
              <a:t>, Phys. Rev. Lett 119 (2017) 112301 </a:t>
            </a:r>
            <a:endParaRPr sz="1080" dirty="0"/>
          </a:p>
        </p:txBody>
      </p:sp>
      <p:sp>
        <p:nvSpPr>
          <p:cNvPr id="23" name="Y. Makris, V. Vaidya, JHEP 1810, 019">
            <a:extLst>
              <a:ext uri="{FF2B5EF4-FFF2-40B4-BE49-F238E27FC236}">
                <a16:creationId xmlns:a16="http://schemas.microsoft.com/office/drawing/2014/main" id="{DA1F24D0-D923-C147-B4DD-9C582DEBAB52}"/>
              </a:ext>
            </a:extLst>
          </p:cNvPr>
          <p:cNvSpPr txBox="1"/>
          <p:nvPr/>
        </p:nvSpPr>
        <p:spPr>
          <a:xfrm>
            <a:off x="5214115" y="6137331"/>
            <a:ext cx="5819645" cy="2893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0960" tIns="60960" rIns="60960" bIns="60960" anchor="ctr">
            <a:spAutoFit/>
          </a:bodyPr>
          <a:lstStyle>
            <a:lvl1pPr algn="ctr" defTabSz="584200">
              <a:defRPr sz="900" b="1">
                <a:solidFill>
                  <a:srgbClr val="DE6A1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lang="en-US" sz="1080" dirty="0"/>
              <a:t>H. Li, I. </a:t>
            </a:r>
            <a:r>
              <a:rPr lang="en-US" sz="1080" dirty="0" err="1"/>
              <a:t>Vitev</a:t>
            </a:r>
            <a:r>
              <a:rPr lang="en-US" sz="1080" dirty="0"/>
              <a:t>,  submitted to Phys. Rev. Lett</a:t>
            </a:r>
            <a:endParaRPr sz="1080" dirty="0"/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B742A9DC-A229-B245-8C42-B790E4F3C906}"/>
              </a:ext>
            </a:extLst>
          </p:cNvPr>
          <p:cNvSpPr txBox="1">
            <a:spLocks/>
          </p:cNvSpPr>
          <p:nvPr/>
        </p:nvSpPr>
        <p:spPr bwMode="auto">
          <a:xfrm>
            <a:off x="6096001" y="4663213"/>
            <a:ext cx="6341663" cy="534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spcBef>
                <a:spcPts val="1440"/>
              </a:spcBef>
            </a:pPr>
            <a:r>
              <a:rPr lang="en-US" sz="1920" b="1" dirty="0">
                <a:solidFill>
                  <a:srgbClr val="800000"/>
                </a:solidFill>
                <a:latin typeface="Arial" charset="0"/>
              </a:rPr>
              <a:t>Special role of b-jets / heavy quark mass</a:t>
            </a:r>
            <a:endParaRPr lang="en-US" sz="1920" dirty="0">
              <a:latin typeface="Arial" charset="0"/>
            </a:endParaRPr>
          </a:p>
        </p:txBody>
      </p:sp>
      <p:pic>
        <p:nvPicPr>
          <p:cNvPr id="25" name="Picture 12" descr="mage result for NSF logo">
            <a:extLst>
              <a:ext uri="{FF2B5EF4-FFF2-40B4-BE49-F238E27FC236}">
                <a16:creationId xmlns:a16="http://schemas.microsoft.com/office/drawing/2014/main" id="{19E3DD8B-CCBA-5B4D-A584-D0551E588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3577" y="4906570"/>
            <a:ext cx="534551" cy="534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7ABE122-FB24-D54C-8B68-62B4C450E6B3}"/>
              </a:ext>
            </a:extLst>
          </p:cNvPr>
          <p:cNvSpPr txBox="1"/>
          <p:nvPr/>
        </p:nvSpPr>
        <p:spPr>
          <a:xfrm>
            <a:off x="4649804" y="5481625"/>
            <a:ext cx="1984676" cy="949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2646">
              <a:lnSpc>
                <a:spcPct val="90000"/>
              </a:lnSpc>
              <a:buClr>
                <a:schemeClr val="tx1"/>
              </a:buClr>
            </a:pPr>
            <a:r>
              <a:rPr lang="en-US" sz="1440" b="1" dirty="0"/>
              <a:t>The cornerstone of experimental NSF proposal</a:t>
            </a:r>
            <a:endParaRPr lang="en-US" sz="1440" b="1" u="sng" baseline="-25000" dirty="0"/>
          </a:p>
          <a:p>
            <a:endParaRPr lang="en-US" sz="1680" dirty="0"/>
          </a:p>
        </p:txBody>
      </p:sp>
      <p:sp>
        <p:nvSpPr>
          <p:cNvPr id="27" name="Date Placeholder 26">
            <a:extLst>
              <a:ext uri="{FF2B5EF4-FFF2-40B4-BE49-F238E27FC236}">
                <a16:creationId xmlns:a16="http://schemas.microsoft.com/office/drawing/2014/main" id="{4E7A4044-F480-A045-A4DF-5A03F6086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10/22/19</a:t>
            </a:r>
            <a:endParaRPr lang="en-US" dirty="0"/>
          </a:p>
        </p:txBody>
      </p:sp>
      <p:sp>
        <p:nvSpPr>
          <p:cNvPr id="28" name="Footer Placeholder 27">
            <a:extLst>
              <a:ext uri="{FF2B5EF4-FFF2-40B4-BE49-F238E27FC236}">
                <a16:creationId xmlns:a16="http://schemas.microsoft.com/office/drawing/2014/main" id="{230CBB9C-2597-C946-97BE-E8E169953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LDRD Visit</a:t>
            </a:r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6A48A99-07F6-0C44-83C3-B8EECA944900}"/>
              </a:ext>
            </a:extLst>
          </p:cNvPr>
          <p:cNvSpPr txBox="1"/>
          <p:nvPr/>
        </p:nvSpPr>
        <p:spPr>
          <a:xfrm>
            <a:off x="4644573" y="3961621"/>
            <a:ext cx="1984676" cy="491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2646">
              <a:lnSpc>
                <a:spcPct val="90000"/>
              </a:lnSpc>
              <a:buClr>
                <a:schemeClr val="tx1"/>
              </a:buClr>
            </a:pPr>
            <a:r>
              <a:rPr lang="en-US" sz="1440" b="1" dirty="0">
                <a:solidFill>
                  <a:srgbClr val="FF0000"/>
                </a:solidFill>
              </a:rPr>
              <a:t>RHIC has an advantage</a:t>
            </a:r>
            <a:endParaRPr lang="en-US" sz="1680" dirty="0"/>
          </a:p>
        </p:txBody>
      </p:sp>
    </p:spTree>
    <p:extLst>
      <p:ext uri="{BB962C8B-B14F-4D97-AF65-F5344CB8AC3E}">
        <p14:creationId xmlns:p14="http://schemas.microsoft.com/office/powerpoint/2010/main" val="23421145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807" y="1"/>
            <a:ext cx="11108028" cy="896252"/>
          </a:xfrm>
        </p:spPr>
        <p:txBody>
          <a:bodyPr>
            <a:noAutofit/>
          </a:bodyPr>
          <a:lstStyle/>
          <a:p>
            <a:r>
              <a:rPr lang="en-US" sz="4267" dirty="0"/>
              <a:t>MVTX Enables Exciting Science at RHIC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9437" y="1136335"/>
            <a:ext cx="6299200" cy="226472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sPHENIX is the next flagship heavy ion physics experiment in the US (NSAC LRP2015)</a:t>
            </a:r>
          </a:p>
          <a:p>
            <a:pPr lvl="1"/>
            <a:r>
              <a:rPr lang="en-US" dirty="0"/>
              <a:t>Jets</a:t>
            </a:r>
          </a:p>
          <a:p>
            <a:pPr lvl="1"/>
            <a:r>
              <a:rPr lang="en-US" dirty="0"/>
              <a:t>Upsilons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        Open heavy flavors – the 3</a:t>
            </a:r>
            <a:r>
              <a:rPr lang="en-US" baseline="30000" dirty="0">
                <a:solidFill>
                  <a:srgbClr val="FF0000"/>
                </a:solidFill>
              </a:rPr>
              <a:t>rd</a:t>
            </a:r>
            <a:r>
              <a:rPr lang="en-US" dirty="0">
                <a:solidFill>
                  <a:srgbClr val="FF0000"/>
                </a:solidFill>
              </a:rPr>
              <a:t> physics pillar</a:t>
            </a:r>
          </a:p>
          <a:p>
            <a:pPr lvl="1"/>
            <a:r>
              <a:rPr lang="en-US" dirty="0"/>
              <a:t>Precision study of the “inner workings of QGP”(LRP15)  </a:t>
            </a:r>
          </a:p>
          <a:p>
            <a:pPr lvl="1"/>
            <a:r>
              <a:rPr lang="en-US" dirty="0"/>
              <a:t>Quantitative determination of key parameters of QGP properties and interactions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10/22/19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LDRD Visit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13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2287930" y="6172682"/>
            <a:ext cx="7427463" cy="3402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2282949" y="4133599"/>
            <a:ext cx="1563168" cy="2024143"/>
          </a:xfrm>
          <a:prstGeom prst="rect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648200" y="4126523"/>
            <a:ext cx="1553531" cy="2024143"/>
          </a:xfrm>
          <a:prstGeom prst="rect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233164" y="3595584"/>
            <a:ext cx="33890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</a:rPr>
              <a:t>sPHENIX 3 Physics Pillars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282949" y="4177901"/>
            <a:ext cx="6574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Jets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673789" y="4177901"/>
            <a:ext cx="12475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Upsilons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0050" y="4547233"/>
            <a:ext cx="1536068" cy="146583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3789" y="4626143"/>
            <a:ext cx="1527943" cy="1415789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4673788" y="4167621"/>
            <a:ext cx="1553531" cy="2024143"/>
          </a:xfrm>
          <a:prstGeom prst="rect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310049" y="4167621"/>
            <a:ext cx="1553531" cy="2024143"/>
          </a:xfrm>
          <a:prstGeom prst="rect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0000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7370069" y="4110543"/>
            <a:ext cx="2315443" cy="2013643"/>
            <a:chOff x="5846069" y="4110543"/>
            <a:chExt cx="2315443" cy="2013642"/>
          </a:xfrm>
        </p:grpSpPr>
        <p:grpSp>
          <p:nvGrpSpPr>
            <p:cNvPr id="14" name="Group 13"/>
            <p:cNvGrpSpPr/>
            <p:nvPr/>
          </p:nvGrpSpPr>
          <p:grpSpPr>
            <a:xfrm>
              <a:off x="5846069" y="4110543"/>
              <a:ext cx="2315443" cy="2013642"/>
              <a:chOff x="5870969" y="4060743"/>
              <a:chExt cx="2315443" cy="2013642"/>
            </a:xfrm>
          </p:grpSpPr>
          <p:pic>
            <p:nvPicPr>
              <p:cNvPr id="32" name="Picture 6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0969" y="4060743"/>
                <a:ext cx="2315443" cy="2013642"/>
              </a:xfrm>
              <a:prstGeom prst="rect">
                <a:avLst/>
              </a:prstGeom>
              <a:noFill/>
              <a:ln w="47625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6521257" y="4549346"/>
                <a:ext cx="35779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solidFill>
                      <a:srgbClr val="FF0000"/>
                    </a:solidFill>
                  </a:rPr>
                  <a:t>B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6515846" y="5279697"/>
                <a:ext cx="37863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solidFill>
                      <a:srgbClr val="FF0000"/>
                    </a:solidFill>
                  </a:rPr>
                  <a:t>D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6587930" y="4352926"/>
              <a:ext cx="139172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/>
                <a:t>PRL 108 (2012) 022301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219504" y="3954974"/>
            <a:ext cx="22172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http://</a:t>
            </a:r>
            <a:r>
              <a:rPr lang="en-US" sz="1000" dirty="0" err="1"/>
              <a:t>arxiv.org</a:t>
            </a:r>
            <a:r>
              <a:rPr lang="en-US" sz="1000" dirty="0"/>
              <a:t>/</a:t>
            </a:r>
            <a:r>
              <a:rPr lang="en-US" sz="1000" dirty="0" err="1"/>
              <a:t>pdf</a:t>
            </a:r>
            <a:r>
              <a:rPr lang="en-US" sz="1000" dirty="0"/>
              <a:t>/1501.06197v1.pdf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4AF38BA-A344-3045-B923-A56D1FA3DE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3601" y="1208227"/>
            <a:ext cx="3269673" cy="253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0052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932AE-AEB5-8B4B-A70A-AD3046A8A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055" y="13329"/>
            <a:ext cx="10246123" cy="754060"/>
          </a:xfrm>
        </p:spPr>
        <p:txBody>
          <a:bodyPr>
            <a:noAutofit/>
          </a:bodyPr>
          <a:lstStyle/>
          <a:p>
            <a:r>
              <a:rPr lang="en-US" sz="3733" dirty="0"/>
              <a:t>MVTX Detector Design for </a:t>
            </a:r>
            <a:r>
              <a:rPr lang="en-US" sz="3733" dirty="0" err="1"/>
              <a:t>sPHENIX</a:t>
            </a:r>
            <a:r>
              <a:rPr lang="en-US" sz="3733" dirty="0"/>
              <a:t> at RHIC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67C1A6-C9BF-4346-881D-9BFC288DDC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00685"/>
            <a:ext cx="2844800" cy="228600"/>
          </a:xfrm>
        </p:spPr>
        <p:txBody>
          <a:bodyPr/>
          <a:lstStyle/>
          <a:p>
            <a:pPr>
              <a:defRPr/>
            </a:pPr>
            <a:r>
              <a:rPr lang="en-US" altLang="en-US"/>
              <a:t>10/22/19</a:t>
            </a: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75B45-DEE4-6244-9DFA-7E5582272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LDRD Visit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66142A-913C-0C41-AE44-628933115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14</a:t>
            </a:fld>
            <a:endParaRPr lang="en-US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BE4894-D979-754E-9219-CEF0F81AA6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84611" y="974434"/>
            <a:ext cx="5026228" cy="5145949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EC594E2-4709-7740-AA2D-28875CDDB21C}"/>
              </a:ext>
            </a:extLst>
          </p:cNvPr>
          <p:cNvCxnSpPr>
            <a:cxnSpLocks/>
          </p:cNvCxnSpPr>
          <p:nvPr/>
        </p:nvCxnSpPr>
        <p:spPr>
          <a:xfrm flipH="1" flipV="1">
            <a:off x="6892952" y="2048663"/>
            <a:ext cx="2657448" cy="141146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3AB0342-19E9-E148-B5B4-A5D3B1450E25}"/>
              </a:ext>
            </a:extLst>
          </p:cNvPr>
          <p:cNvCxnSpPr>
            <a:cxnSpLocks/>
          </p:cNvCxnSpPr>
          <p:nvPr/>
        </p:nvCxnSpPr>
        <p:spPr>
          <a:xfrm flipH="1">
            <a:off x="6892953" y="3525093"/>
            <a:ext cx="2605449" cy="66225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62777B2-3AC0-3248-8214-8BE09AE8D7EA}"/>
              </a:ext>
            </a:extLst>
          </p:cNvPr>
          <p:cNvSpPr txBox="1"/>
          <p:nvPr/>
        </p:nvSpPr>
        <p:spPr>
          <a:xfrm>
            <a:off x="79296" y="4547666"/>
            <a:ext cx="27978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MVTX parameters: L = 271 mm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0545E85-F1BF-C34E-99D4-9BB9B392E6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50" y="1986309"/>
            <a:ext cx="6871881" cy="223827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044E2B3-C8A1-6B44-ABD1-BAE736727839}"/>
              </a:ext>
            </a:extLst>
          </p:cNvPr>
          <p:cNvSpPr txBox="1"/>
          <p:nvPr/>
        </p:nvSpPr>
        <p:spPr>
          <a:xfrm>
            <a:off x="2888344" y="3985027"/>
            <a:ext cx="13316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32AFF"/>
                </a:solidFill>
              </a:rPr>
              <a:t>Service Barrel</a:t>
            </a:r>
            <a:endParaRPr lang="en-US" sz="2400" dirty="0">
              <a:solidFill>
                <a:srgbClr val="032AFF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8C7ECF7-94FC-9D4E-B949-2EF075ACBB87}"/>
              </a:ext>
            </a:extLst>
          </p:cNvPr>
          <p:cNvSpPr txBox="1"/>
          <p:nvPr/>
        </p:nvSpPr>
        <p:spPr>
          <a:xfrm>
            <a:off x="5271415" y="1264762"/>
            <a:ext cx="15854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32AFF"/>
                </a:solidFill>
              </a:rPr>
              <a:t>CYSS: Cylindrical </a:t>
            </a:r>
          </a:p>
          <a:p>
            <a:r>
              <a:rPr lang="en-US" sz="1600" dirty="0">
                <a:solidFill>
                  <a:srgbClr val="032AFF"/>
                </a:solidFill>
              </a:rPr>
              <a:t>Shell Structure </a:t>
            </a:r>
            <a:endParaRPr lang="en-US" sz="2400" dirty="0">
              <a:solidFill>
                <a:srgbClr val="032AFF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2D311D2-54B3-4541-981E-953D6E64A230}"/>
              </a:ext>
            </a:extLst>
          </p:cNvPr>
          <p:cNvSpPr txBox="1"/>
          <p:nvPr/>
        </p:nvSpPr>
        <p:spPr>
          <a:xfrm>
            <a:off x="5356935" y="3355155"/>
            <a:ext cx="1184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32AFF"/>
                </a:solidFill>
              </a:rPr>
              <a:t>End-Wheels</a:t>
            </a:r>
            <a:endParaRPr lang="en-US" sz="2400" dirty="0">
              <a:solidFill>
                <a:srgbClr val="032AFF"/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94513CC-89D5-6249-91E0-5254F9D40412}"/>
              </a:ext>
            </a:extLst>
          </p:cNvPr>
          <p:cNvCxnSpPr>
            <a:cxnSpLocks/>
          </p:cNvCxnSpPr>
          <p:nvPr/>
        </p:nvCxnSpPr>
        <p:spPr>
          <a:xfrm flipH="1">
            <a:off x="5271415" y="1794035"/>
            <a:ext cx="296701" cy="517365"/>
          </a:xfrm>
          <a:prstGeom prst="straightConnector1">
            <a:avLst/>
          </a:prstGeom>
          <a:ln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F19C6AA-0FAA-1E45-A837-38B21014709A}"/>
              </a:ext>
            </a:extLst>
          </p:cNvPr>
          <p:cNvCxnSpPr>
            <a:cxnSpLocks/>
          </p:cNvCxnSpPr>
          <p:nvPr/>
        </p:nvCxnSpPr>
        <p:spPr>
          <a:xfrm flipH="1" flipV="1">
            <a:off x="5419766" y="2880528"/>
            <a:ext cx="412377" cy="490944"/>
          </a:xfrm>
          <a:prstGeom prst="straightConnector1">
            <a:avLst/>
          </a:prstGeom>
          <a:ln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D26A34F-BE5A-434A-AA60-D7258F2A973F}"/>
              </a:ext>
            </a:extLst>
          </p:cNvPr>
          <p:cNvCxnSpPr>
            <a:cxnSpLocks/>
          </p:cNvCxnSpPr>
          <p:nvPr/>
        </p:nvCxnSpPr>
        <p:spPr>
          <a:xfrm flipV="1">
            <a:off x="5935679" y="2634453"/>
            <a:ext cx="795528" cy="737019"/>
          </a:xfrm>
          <a:prstGeom prst="straightConnector1">
            <a:avLst/>
          </a:prstGeom>
          <a:ln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419E1CB-0E07-114A-A962-2E15BAFFC84A}"/>
              </a:ext>
            </a:extLst>
          </p:cNvPr>
          <p:cNvCxnSpPr>
            <a:cxnSpLocks/>
          </p:cNvCxnSpPr>
          <p:nvPr/>
        </p:nvCxnSpPr>
        <p:spPr>
          <a:xfrm flipH="1" flipV="1">
            <a:off x="2946401" y="3479015"/>
            <a:ext cx="412377" cy="490944"/>
          </a:xfrm>
          <a:prstGeom prst="straightConnector1">
            <a:avLst/>
          </a:prstGeom>
          <a:ln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>
            <a:extLst>
              <a:ext uri="{FF2B5EF4-FFF2-40B4-BE49-F238E27FC236}">
                <a16:creationId xmlns:a16="http://schemas.microsoft.com/office/drawing/2014/main" id="{E4132CC1-5142-A44B-A9AB-FB0A94C36C78}"/>
              </a:ext>
            </a:extLst>
          </p:cNvPr>
          <p:cNvPicPr/>
          <p:nvPr/>
        </p:nvPicPr>
        <p:blipFill rotWithShape="1">
          <a:blip r:embed="rId4"/>
          <a:srcRect r="33303"/>
          <a:stretch/>
        </p:blipFill>
        <p:spPr>
          <a:xfrm>
            <a:off x="139438" y="4916997"/>
            <a:ext cx="3219340" cy="150706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9F4C885-B236-D646-806C-E9BDAE31D2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7693" y="4668632"/>
            <a:ext cx="2625751" cy="1929417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AEFAF72C-A704-9C41-A008-77C9127932CC}"/>
              </a:ext>
            </a:extLst>
          </p:cNvPr>
          <p:cNvSpPr txBox="1"/>
          <p:nvPr/>
        </p:nvSpPr>
        <p:spPr>
          <a:xfrm>
            <a:off x="4172547" y="4239890"/>
            <a:ext cx="16326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1200" b="1" dirty="0">
                <a:solidFill>
                  <a:srgbClr val="FF0000"/>
                </a:solidFill>
              </a:rPr>
              <a:t>3-layer sensor barrel</a:t>
            </a:r>
          </a:p>
          <a:p>
            <a:r>
              <a:rPr lang="en-US" sz="1200" b="1" dirty="0">
                <a:solidFill>
                  <a:srgbClr val="FF0000"/>
                </a:solidFill>
              </a:rPr>
              <a:t>   - 48 staves, 432 chips</a:t>
            </a:r>
          </a:p>
        </p:txBody>
      </p:sp>
    </p:spTree>
    <p:extLst>
      <p:ext uri="{BB962C8B-B14F-4D97-AF65-F5344CB8AC3E}">
        <p14:creationId xmlns:p14="http://schemas.microsoft.com/office/powerpoint/2010/main" val="35750006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223819"/>
          </a:xfrm>
        </p:spPr>
        <p:txBody>
          <a:bodyPr>
            <a:normAutofit/>
          </a:bodyPr>
          <a:lstStyle/>
          <a:p>
            <a:r>
              <a:rPr lang="en-US" sz="3600" dirty="0"/>
              <a:t>Monolithic-Active-Pixel-Sensors (MAPS)</a:t>
            </a:r>
            <a:br>
              <a:rPr lang="en-US" sz="3600" dirty="0"/>
            </a:br>
            <a:r>
              <a:rPr lang="en-US" sz="2400" dirty="0">
                <a:solidFill>
                  <a:srgbClr val="FF0000"/>
                </a:solidFill>
              </a:rPr>
              <a:t>The next Generation State of the Art Pixel Tracker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03200" y="1327666"/>
            <a:ext cx="6592811" cy="2459969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solidFill>
                  <a:srgbClr val="0000FF"/>
                </a:solidFill>
              </a:rPr>
              <a:t>Advantages of ALICE MAPS/ALPIDE:</a:t>
            </a:r>
          </a:p>
          <a:p>
            <a:pPr lvl="1"/>
            <a:r>
              <a:rPr lang="en-US" dirty="0"/>
              <a:t>Very fine pitch (28x28 </a:t>
            </a:r>
            <a:r>
              <a:rPr lang="en-US" dirty="0" err="1"/>
              <a:t>μm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High efficiency (&gt;99%) and low noise (&lt;10</a:t>
            </a:r>
            <a:r>
              <a:rPr lang="en-US" baseline="30000" dirty="0"/>
              <a:t>-6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Time resolution, as high as ~5 </a:t>
            </a:r>
            <a:r>
              <a:rPr lang="en-US" dirty="0" err="1"/>
              <a:t>μs</a:t>
            </a:r>
            <a:endParaRPr lang="en-US" dirty="0"/>
          </a:p>
          <a:p>
            <a:pPr lvl="1"/>
            <a:r>
              <a:rPr lang="en-US" dirty="0"/>
              <a:t>Ultra-thin/low mass, 50μm (~0.3% X</a:t>
            </a:r>
            <a:r>
              <a:rPr lang="en-US" baseline="-25000" dirty="0"/>
              <a:t>0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On-pixel digitization, low power dissipation </a:t>
            </a: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     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       An ideal detector for QGP physics!</a:t>
            </a:r>
          </a:p>
          <a:p>
            <a:pPr lvl="1"/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10/22/19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LDRD Visit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15</a:t>
            </a:fld>
            <a:endParaRPr lang="en-US"/>
          </a:p>
        </p:txBody>
      </p:sp>
      <p:pic>
        <p:nvPicPr>
          <p:cNvPr id="5" name="pasted-image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97922" y="3787635"/>
            <a:ext cx="6499663" cy="2431744"/>
          </a:xfrm>
          <a:prstGeom prst="rect">
            <a:avLst/>
          </a:prstGeom>
          <a:ln w="25400" cap="flat">
            <a:noFill/>
            <a:round/>
          </a:ln>
          <a:effectLst/>
        </p:spPr>
      </p:pic>
      <p:cxnSp>
        <p:nvCxnSpPr>
          <p:cNvPr id="10" name="Straight Arrow Connector 9"/>
          <p:cNvCxnSpPr/>
          <p:nvPr/>
        </p:nvCxnSpPr>
        <p:spPr>
          <a:xfrm>
            <a:off x="2157128" y="4261070"/>
            <a:ext cx="0" cy="1764863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636451" y="4981022"/>
            <a:ext cx="979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50 </a:t>
            </a:r>
            <a:r>
              <a:rPr lang="en-US" sz="2400" dirty="0" err="1"/>
              <a:t>μm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3955687" y="6153808"/>
            <a:ext cx="979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28 </a:t>
            </a:r>
            <a:r>
              <a:rPr lang="en-US" sz="2400" dirty="0" err="1"/>
              <a:t>μm</a:t>
            </a:r>
            <a:endParaRPr lang="en-US" sz="2400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486231" y="6162611"/>
            <a:ext cx="3771804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422401" y="3695204"/>
            <a:ext cx="19495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ALPIDE design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7667140" y="1151950"/>
            <a:ext cx="3470682" cy="2228683"/>
            <a:chOff x="5677220" y="1521282"/>
            <a:chExt cx="3470681" cy="2228682"/>
          </a:xfrm>
        </p:grpSpPr>
        <p:pic>
          <p:nvPicPr>
            <p:cNvPr id="13" name="Picture 12" descr="Inner_stave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1812" y="1521282"/>
              <a:ext cx="2521030" cy="2228682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313786" y="1669905"/>
              <a:ext cx="6479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FPC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677220" y="2585728"/>
              <a:ext cx="108568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9 Chips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786293" y="2955062"/>
              <a:ext cx="2361608" cy="6874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Cooling plate</a:t>
              </a:r>
            </a:p>
            <a:p>
              <a:r>
                <a:rPr lang="en-US" sz="1467" dirty="0">
                  <a:solidFill>
                    <a:srgbClr val="FF0000"/>
                  </a:solidFill>
                </a:rPr>
                <a:t>Power density &lt; 40 </a:t>
              </a:r>
              <a:r>
                <a:rPr lang="en-US" sz="1467" dirty="0" err="1">
                  <a:solidFill>
                    <a:srgbClr val="FF0000"/>
                  </a:solidFill>
                </a:rPr>
                <a:t>mW</a:t>
              </a:r>
              <a:r>
                <a:rPr lang="en-US" sz="1467" dirty="0">
                  <a:solidFill>
                    <a:srgbClr val="FF0000"/>
                  </a:solidFill>
                </a:rPr>
                <a:t>/cm</a:t>
              </a:r>
              <a:r>
                <a:rPr lang="en-US" sz="1467" baseline="30000" dirty="0">
                  <a:solidFill>
                    <a:srgbClr val="FF0000"/>
                  </a:solidFill>
                </a:rPr>
                <a:t>2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7119351" y="3380633"/>
            <a:ext cx="43274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A 9-chip MAPS stave, 1.5 x 27cm</a:t>
            </a:r>
            <a:r>
              <a:rPr lang="en-US" sz="2400" baseline="30000" dirty="0">
                <a:solidFill>
                  <a:srgbClr val="0000FF"/>
                </a:solidFill>
              </a:rPr>
              <a:t>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BE8E67-E524-B34E-848E-12C8944983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4100" y="4929817"/>
            <a:ext cx="3073400" cy="594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4245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Picture 11" descr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4722" y="2344414"/>
            <a:ext cx="3737775" cy="3757292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Rectangle 27"/>
          <p:cNvSpPr txBox="1"/>
          <p:nvPr/>
        </p:nvSpPr>
        <p:spPr>
          <a:xfrm>
            <a:off x="1524000" y="174776"/>
            <a:ext cx="9144000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24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Physics Reminder</a:t>
            </a:r>
          </a:p>
        </p:txBody>
      </p:sp>
      <p:sp>
        <p:nvSpPr>
          <p:cNvPr id="161" name="TextBox 7"/>
          <p:cNvSpPr txBox="1"/>
          <p:nvPr/>
        </p:nvSpPr>
        <p:spPr>
          <a:xfrm>
            <a:off x="2115839" y="1146543"/>
            <a:ext cx="6972743" cy="1292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285744" indent="-285744">
              <a:buSzPct val="100000"/>
              <a:buFont typeface="Arial"/>
              <a:buChar char="•"/>
              <a:defRPr sz="1400"/>
            </a:pPr>
            <a:r>
              <a:rPr sz="1600" dirty="0">
                <a:solidFill>
                  <a:srgbClr val="FF0000"/>
                </a:solidFill>
              </a:rPr>
              <a:t>Detected using the long lifetime of bottom quark hadrons</a:t>
            </a:r>
            <a:r>
              <a:rPr lang="en-US" sz="1600" dirty="0">
                <a:solidFill>
                  <a:srgbClr val="FF0000"/>
                </a:solidFill>
              </a:rPr>
              <a:t>: </a:t>
            </a:r>
          </a:p>
          <a:p>
            <a:pPr marL="742932" lvl="1" indent="-285744">
              <a:buSzPct val="100000"/>
              <a:buFont typeface="Arial"/>
              <a:buChar char="•"/>
              <a:defRPr sz="1400"/>
            </a:pPr>
            <a:r>
              <a:rPr lang="en-US" sz="1600" dirty="0">
                <a:solidFill>
                  <a:srgbClr val="00B050"/>
                </a:solidFill>
              </a:rPr>
              <a:t>Displaced tracks </a:t>
            </a:r>
          </a:p>
          <a:p>
            <a:pPr marL="742932" lvl="1" indent="-285744">
              <a:buSzPct val="100000"/>
              <a:buFont typeface="Arial"/>
              <a:buChar char="•"/>
              <a:defRPr sz="1400"/>
            </a:pPr>
            <a:r>
              <a:rPr lang="en-US" sz="1600" dirty="0">
                <a:solidFill>
                  <a:srgbClr val="00B050"/>
                </a:solidFill>
              </a:rPr>
              <a:t>Large 2</a:t>
            </a:r>
            <a:r>
              <a:rPr lang="en-US" sz="1600" baseline="30000" dirty="0">
                <a:solidFill>
                  <a:srgbClr val="00B050"/>
                </a:solidFill>
              </a:rPr>
              <a:t>nd</a:t>
            </a:r>
            <a:r>
              <a:rPr lang="en-US" sz="1600" dirty="0">
                <a:solidFill>
                  <a:srgbClr val="00B050"/>
                </a:solidFill>
              </a:rPr>
              <a:t> vertex invariant mass</a:t>
            </a:r>
            <a:endParaRPr sz="1600" dirty="0">
              <a:solidFill>
                <a:srgbClr val="00B050"/>
              </a:solidFill>
            </a:endParaRPr>
          </a:p>
          <a:p>
            <a:pPr marL="285744" indent="-285744">
              <a:buSzPct val="100000"/>
              <a:buFont typeface="Arial"/>
              <a:buChar char="•"/>
              <a:defRPr sz="1400"/>
            </a:pPr>
            <a:r>
              <a:rPr sz="1600" dirty="0"/>
              <a:t>Need high precision tracking and vertex determination – </a:t>
            </a:r>
            <a:r>
              <a:rPr sz="1400" b="1" dirty="0">
                <a:solidFill>
                  <a:schemeClr val="accent1">
                    <a:satOff val="-4409"/>
                    <a:lumOff val="-10509"/>
                  </a:schemeClr>
                </a:solidFill>
              </a:rPr>
              <a:t>MVTX!</a:t>
            </a:r>
            <a:endParaRPr lang="en-US" sz="1400" b="1" dirty="0">
              <a:solidFill>
                <a:schemeClr val="accent1">
                  <a:satOff val="-4409"/>
                  <a:lumOff val="-10509"/>
                </a:schemeClr>
              </a:solidFill>
            </a:endParaRPr>
          </a:p>
          <a:p>
            <a:pPr marL="285744" indent="-285744">
              <a:buSzPct val="100000"/>
              <a:buFont typeface="Arial"/>
              <a:buChar char="•"/>
              <a:defRPr sz="1400"/>
            </a:pPr>
            <a:r>
              <a:rPr lang="en-US" sz="1400" dirty="0"/>
              <a:t>Need excellent jet detection capabilities – </a:t>
            </a:r>
            <a:r>
              <a:rPr lang="en-US" sz="1400" b="1" dirty="0" err="1">
                <a:solidFill>
                  <a:schemeClr val="accent1">
                    <a:satOff val="-4409"/>
                    <a:lumOff val="-10509"/>
                  </a:schemeClr>
                </a:solidFill>
              </a:rPr>
              <a:t>sPHENIX</a:t>
            </a:r>
            <a:r>
              <a:rPr lang="en-US" sz="1400" b="1" dirty="0">
                <a:solidFill>
                  <a:schemeClr val="accent1">
                    <a:satOff val="-4409"/>
                    <a:lumOff val="-10509"/>
                  </a:schemeClr>
                </a:solidFill>
              </a:rPr>
              <a:t>!</a:t>
            </a:r>
            <a:endParaRPr lang="en-US" sz="1400" b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016C46-5A73-4D48-861D-76F06FB18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8480" y="-53436"/>
            <a:ext cx="7435141" cy="1325563"/>
          </a:xfrm>
        </p:spPr>
        <p:txBody>
          <a:bodyPr/>
          <a:lstStyle/>
          <a:p>
            <a:r>
              <a:rPr lang="en-US" b="1" dirty="0"/>
              <a:t>B-Hadron &amp; b-Jet Tagging</a:t>
            </a:r>
          </a:p>
        </p:txBody>
      </p:sp>
      <p:pic>
        <p:nvPicPr>
          <p:cNvPr id="13" name="Picture 24" descr="Screen Shot 2017-07-07 at 9.39.44 AM.png">
            <a:extLst>
              <a:ext uri="{FF2B5EF4-FFF2-40B4-BE49-F238E27FC236}">
                <a16:creationId xmlns:a16="http://schemas.microsoft.com/office/drawing/2014/main" id="{9891702D-93B0-084E-B64B-2E289EDF5A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941" y="2587801"/>
            <a:ext cx="4580689" cy="3911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09B01E-B1AA-244F-8257-1E61FFD9E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10/22/19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F38081-E5B2-BA44-A588-E627E288E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LDRD Visit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5EB164-7529-ED46-B515-6D983B4FE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7792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0C30094-07CA-B541-A870-54D41D717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10/22/19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373D47-0450-7F49-8606-99F4A0A7A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LDRD Visit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63368C-758A-8F49-98FF-9ECD7E0F2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6045A-B5C1-CE4D-95FE-F0DFB4916CF0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5F020B-6F02-614E-A6DC-0D49A16B18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88E3810-1F47-1C4D-8D77-7B845B995F8A}"/>
              </a:ext>
            </a:extLst>
          </p:cNvPr>
          <p:cNvSpPr txBox="1"/>
          <p:nvPr/>
        </p:nvSpPr>
        <p:spPr>
          <a:xfrm>
            <a:off x="1614538" y="84908"/>
            <a:ext cx="24240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@LANL C129 MVTX Lab</a:t>
            </a:r>
          </a:p>
          <a:p>
            <a:r>
              <a:rPr lang="en-US" b="1" dirty="0">
                <a:solidFill>
                  <a:srgbClr val="FFFF00"/>
                </a:solidFill>
              </a:rPr>
              <a:t>Laser Test Bench</a:t>
            </a:r>
          </a:p>
        </p:txBody>
      </p:sp>
    </p:spTree>
    <p:extLst>
      <p:ext uri="{BB962C8B-B14F-4D97-AF65-F5344CB8AC3E}">
        <p14:creationId xmlns:p14="http://schemas.microsoft.com/office/powerpoint/2010/main" val="8383994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9269" y="12489"/>
            <a:ext cx="9899705" cy="763639"/>
          </a:xfrm>
        </p:spPr>
        <p:txBody>
          <a:bodyPr>
            <a:noAutofit/>
          </a:bodyPr>
          <a:lstStyle/>
          <a:p>
            <a:r>
              <a:rPr lang="en-US" sz="4267" dirty="0"/>
              <a:t>MVTX Readout, Power and Controls</a:t>
            </a:r>
            <a:endParaRPr lang="en-US" sz="3200" dirty="0">
              <a:solidFill>
                <a:srgbClr val="1D41FF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595511" y="810010"/>
            <a:ext cx="8836299" cy="4309467"/>
            <a:chOff x="121974" y="1428455"/>
            <a:chExt cx="8836298" cy="430946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hq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18511" y="2969405"/>
              <a:ext cx="1765856" cy="432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4833131" y="2348405"/>
              <a:ext cx="1324800" cy="12420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88956" y="3795551"/>
              <a:ext cx="1281674" cy="130261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1980" y="2751917"/>
              <a:ext cx="2977721" cy="98740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4867263" y="3739317"/>
              <a:ext cx="972370" cy="1296000"/>
              <a:chOff x="5500016" y="4578180"/>
              <a:chExt cx="1296493" cy="1296000"/>
            </a:xfrm>
            <a:solidFill>
              <a:schemeClr val="bg2"/>
            </a:solidFill>
          </p:grpSpPr>
          <p:sp>
            <p:nvSpPr>
              <p:cNvPr id="55" name="Rectangle 54"/>
              <p:cNvSpPr/>
              <p:nvPr/>
            </p:nvSpPr>
            <p:spPr>
              <a:xfrm>
                <a:off x="5500016" y="4578180"/>
                <a:ext cx="1296493" cy="1296000"/>
              </a:xfrm>
              <a:prstGeom prst="rect">
                <a:avLst/>
              </a:prstGeom>
              <a:grpFill/>
              <a:ln w="19050">
                <a:solidFill>
                  <a:schemeClr val="tx2"/>
                </a:solidFill>
                <a:prstDash val="sysDot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800"/>
              </a:p>
            </p:txBody>
          </p:sp>
          <p:pic>
            <p:nvPicPr>
              <p:cNvPr id="56" name="Picture 55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1416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57" name="Picture 56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20220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58" name="Picture 57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49024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1416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20220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1" name="Picture 60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49024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2" name="Picture 61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1416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3" name="Picture 62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20220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49024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14161" y="556327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6" name="Picture 65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202201" y="556327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7" name="Picture 66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490241" y="556327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8" name="Picture 67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2612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9" name="Picture 68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2612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70" name="Picture 69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2612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71" name="Picture 70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26121" y="5563271"/>
                <a:ext cx="242059" cy="242059"/>
              </a:xfrm>
              <a:prstGeom prst="rect">
                <a:avLst/>
              </a:prstGeom>
              <a:grpFill/>
            </p:spPr>
          </p:pic>
        </p:grpSp>
        <p:sp>
          <p:nvSpPr>
            <p:cNvPr id="10" name="TextBox 123"/>
            <p:cNvSpPr txBox="1"/>
            <p:nvPr/>
          </p:nvSpPr>
          <p:spPr>
            <a:xfrm>
              <a:off x="5005583" y="4958327"/>
              <a:ext cx="8340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Power Board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387172" y="4233371"/>
              <a:ext cx="987827" cy="559330"/>
            </a:xfrm>
            <a:prstGeom prst="rect">
              <a:avLst/>
            </a:prstGeom>
            <a:noFill/>
            <a:ln>
              <a:solidFill>
                <a:srgbClr val="2445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51" dirty="0">
                  <a:solidFill>
                    <a:schemeClr val="tx1"/>
                  </a:solidFill>
                </a:rPr>
                <a:t>Flex PCB Filtering Capacitors</a:t>
              </a:r>
            </a:p>
          </p:txBody>
        </p:sp>
        <p:sp>
          <p:nvSpPr>
            <p:cNvPr id="12" name="TextBox 126"/>
            <p:cNvSpPr txBox="1"/>
            <p:nvPr/>
          </p:nvSpPr>
          <p:spPr>
            <a:xfrm>
              <a:off x="3604682" y="3405298"/>
              <a:ext cx="12868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 err="1"/>
                <a:t>Samtec</a:t>
              </a:r>
              <a:r>
                <a:rPr lang="en-US" sz="1200" dirty="0"/>
                <a:t> </a:t>
              </a:r>
              <a:r>
                <a:rPr lang="en-US" sz="1200" dirty="0" err="1"/>
                <a:t>Twinax</a:t>
              </a:r>
              <a:r>
                <a:rPr lang="en-US" sz="1200" dirty="0"/>
                <a:t> “</a:t>
              </a:r>
              <a:r>
                <a:rPr lang="en-US" sz="1200" dirty="0" err="1"/>
                <a:t>FireFly</a:t>
              </a:r>
              <a:r>
                <a:rPr lang="en-US" sz="1200" dirty="0"/>
                <a:t>”, ~10m</a:t>
              </a:r>
            </a:p>
          </p:txBody>
        </p:sp>
        <p:sp>
          <p:nvSpPr>
            <p:cNvPr id="13" name="TextBox 127"/>
            <p:cNvSpPr txBox="1"/>
            <p:nvPr/>
          </p:nvSpPr>
          <p:spPr>
            <a:xfrm>
              <a:off x="2993810" y="2586559"/>
              <a:ext cx="179613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/>
                <a:t>9 Data    (1.2Gbps)</a:t>
              </a:r>
            </a:p>
            <a:p>
              <a:r>
                <a:rPr lang="en-US" sz="1100" dirty="0"/>
                <a:t>1 Clock,  1 Control/Trigger</a:t>
              </a:r>
            </a:p>
          </p:txBody>
        </p:sp>
        <p:sp>
          <p:nvSpPr>
            <p:cNvPr id="14" name="Right Arrow 13"/>
            <p:cNvSpPr/>
            <p:nvPr/>
          </p:nvSpPr>
          <p:spPr>
            <a:xfrm rot="10800000">
              <a:off x="3409480" y="4284961"/>
              <a:ext cx="1405166" cy="215908"/>
            </a:xfrm>
            <a:prstGeom prst="rightArrow">
              <a:avLst/>
            </a:prstGeom>
            <a:solidFill>
              <a:srgbClr val="2445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5" name="TextBox 129"/>
            <p:cNvSpPr txBox="1"/>
            <p:nvPr/>
          </p:nvSpPr>
          <p:spPr>
            <a:xfrm>
              <a:off x="4874531" y="1982933"/>
              <a:ext cx="114421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/>
                <a:t>Readout Unit</a:t>
              </a:r>
            </a:p>
            <a:p>
              <a:r>
                <a:rPr lang="en-US" sz="1100" dirty="0"/>
                <a:t>Front End</a:t>
              </a:r>
            </a:p>
          </p:txBody>
        </p:sp>
        <p:sp>
          <p:nvSpPr>
            <p:cNvPr id="16" name="TextBox 130"/>
            <p:cNvSpPr txBox="1"/>
            <p:nvPr/>
          </p:nvSpPr>
          <p:spPr>
            <a:xfrm>
              <a:off x="3620383" y="4442161"/>
              <a:ext cx="10728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/>
                <a:t>Regulated Power</a:t>
              </a:r>
            </a:p>
          </p:txBody>
        </p:sp>
        <p:sp>
          <p:nvSpPr>
            <p:cNvPr id="17" name="TextBox 131"/>
            <p:cNvSpPr txBox="1"/>
            <p:nvPr/>
          </p:nvSpPr>
          <p:spPr>
            <a:xfrm>
              <a:off x="7793949" y="3417382"/>
              <a:ext cx="11133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/>
                <a:t>FELIX</a:t>
              </a:r>
            </a:p>
            <a:p>
              <a:pPr algn="ctr"/>
              <a:r>
                <a:rPr lang="en-US" sz="1200" dirty="0"/>
                <a:t>Back End</a:t>
              </a:r>
            </a:p>
          </p:txBody>
        </p:sp>
        <p:sp>
          <p:nvSpPr>
            <p:cNvPr id="18" name="Right Arrow 17"/>
            <p:cNvSpPr/>
            <p:nvPr/>
          </p:nvSpPr>
          <p:spPr>
            <a:xfrm>
              <a:off x="6265217" y="2899069"/>
              <a:ext cx="1320971" cy="432000"/>
            </a:xfrm>
            <a:prstGeom prst="right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dirty="0">
                  <a:solidFill>
                    <a:schemeClr val="tx1"/>
                  </a:solidFill>
                  <a:latin typeface="Calibri Light" panose="020F0302020204030204" pitchFamily="34" charset="0"/>
                </a:rPr>
                <a:t>Data   (9.6 Gb/s max)</a:t>
              </a:r>
            </a:p>
          </p:txBody>
        </p:sp>
        <p:sp>
          <p:nvSpPr>
            <p:cNvPr id="19" name="Left-Right Arrow 18"/>
            <p:cNvSpPr/>
            <p:nvPr/>
          </p:nvSpPr>
          <p:spPr>
            <a:xfrm>
              <a:off x="6265217" y="2467069"/>
              <a:ext cx="1320970" cy="432000"/>
            </a:xfrm>
            <a:prstGeom prst="leftRightArrow">
              <a:avLst/>
            </a:prstGeom>
            <a:solidFill>
              <a:srgbClr val="F296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b="1" dirty="0">
                  <a:solidFill>
                    <a:schemeClr val="tx1"/>
                  </a:solidFill>
                  <a:latin typeface="Calibri Light" panose="020F0302020204030204" pitchFamily="34" charset="0"/>
                </a:rPr>
                <a:t>Control</a:t>
              </a:r>
            </a:p>
          </p:txBody>
        </p:sp>
        <p:sp>
          <p:nvSpPr>
            <p:cNvPr id="20" name="Left Arrow 19"/>
            <p:cNvSpPr/>
            <p:nvPr/>
          </p:nvSpPr>
          <p:spPr>
            <a:xfrm>
              <a:off x="6265218" y="3201381"/>
              <a:ext cx="1305253" cy="432000"/>
            </a:xfrm>
            <a:prstGeom prst="leftArrow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 b="1" dirty="0">
                  <a:solidFill>
                    <a:schemeClr val="bg1"/>
                  </a:solidFill>
                  <a:latin typeface="Calibri Light" panose="020F0302020204030204" pitchFamily="34" charset="0"/>
                </a:rPr>
                <a:t>Trigger</a:t>
              </a:r>
            </a:p>
          </p:txBody>
        </p:sp>
        <p:sp>
          <p:nvSpPr>
            <p:cNvPr id="21" name="TextBox 142"/>
            <p:cNvSpPr txBox="1"/>
            <p:nvPr/>
          </p:nvSpPr>
          <p:spPr>
            <a:xfrm>
              <a:off x="121974" y="4007965"/>
              <a:ext cx="8408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 err="1"/>
                <a:t>Alpide</a:t>
              </a:r>
              <a:r>
                <a:rPr lang="en-US" sz="1200" dirty="0"/>
                <a:t> Sensors</a:t>
              </a:r>
            </a:p>
          </p:txBody>
        </p:sp>
        <p:cxnSp>
          <p:nvCxnSpPr>
            <p:cNvPr id="22" name="Straight Arrow Connector 21"/>
            <p:cNvCxnSpPr>
              <a:stCxn id="21" idx="0"/>
            </p:cNvCxnSpPr>
            <p:nvPr/>
          </p:nvCxnSpPr>
          <p:spPr>
            <a:xfrm flipH="1" flipV="1">
              <a:off x="343016" y="3272501"/>
              <a:ext cx="199380" cy="735464"/>
            </a:xfrm>
            <a:prstGeom prst="straightConnector1">
              <a:avLst/>
            </a:prstGeom>
            <a:ln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21" idx="0"/>
            </p:cNvCxnSpPr>
            <p:nvPr/>
          </p:nvCxnSpPr>
          <p:spPr>
            <a:xfrm flipV="1">
              <a:off x="542396" y="3272501"/>
              <a:ext cx="16905" cy="735464"/>
            </a:xfrm>
            <a:prstGeom prst="straightConnector1">
              <a:avLst/>
            </a:prstGeom>
            <a:ln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21" idx="2"/>
            </p:cNvCxnSpPr>
            <p:nvPr/>
          </p:nvCxnSpPr>
          <p:spPr>
            <a:xfrm flipV="1">
              <a:off x="542396" y="4390397"/>
              <a:ext cx="591278" cy="79233"/>
            </a:xfrm>
            <a:prstGeom prst="straightConnector1">
              <a:avLst/>
            </a:prstGeom>
            <a:ln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149"/>
            <p:cNvSpPr txBox="1"/>
            <p:nvPr/>
          </p:nvSpPr>
          <p:spPr>
            <a:xfrm>
              <a:off x="1079982" y="3825353"/>
              <a:ext cx="63184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FPC</a:t>
              </a:r>
            </a:p>
          </p:txBody>
        </p:sp>
        <p:sp>
          <p:nvSpPr>
            <p:cNvPr id="26" name="TextBox 152"/>
            <p:cNvSpPr txBox="1"/>
            <p:nvPr/>
          </p:nvSpPr>
          <p:spPr>
            <a:xfrm>
              <a:off x="1441622" y="4500872"/>
              <a:ext cx="7234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Cold Plate</a:t>
              </a:r>
            </a:p>
          </p:txBody>
        </p:sp>
        <p:cxnSp>
          <p:nvCxnSpPr>
            <p:cNvPr id="27" name="Elbow Connector 26"/>
            <p:cNvCxnSpPr>
              <a:cxnSpLocks/>
              <a:stCxn id="11" idx="0"/>
            </p:cNvCxnSpPr>
            <p:nvPr/>
          </p:nvCxnSpPr>
          <p:spPr>
            <a:xfrm rot="16200000" flipV="1">
              <a:off x="2331421" y="3683706"/>
              <a:ext cx="373078" cy="726252"/>
            </a:xfrm>
            <a:prstGeom prst="bentConnector2">
              <a:avLst/>
            </a:prstGeom>
            <a:ln w="28575"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157"/>
            <p:cNvSpPr txBox="1"/>
            <p:nvPr/>
          </p:nvSpPr>
          <p:spPr>
            <a:xfrm>
              <a:off x="4867263" y="4274331"/>
              <a:ext cx="97237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regulators</a:t>
              </a:r>
            </a:p>
          </p:txBody>
        </p:sp>
        <p:cxnSp>
          <p:nvCxnSpPr>
            <p:cNvPr id="29" name="Straight Arrow Connector 28"/>
            <p:cNvCxnSpPr>
              <a:endCxn id="55" idx="0"/>
            </p:cNvCxnSpPr>
            <p:nvPr/>
          </p:nvCxnSpPr>
          <p:spPr>
            <a:xfrm>
              <a:off x="5353449" y="3543794"/>
              <a:ext cx="1" cy="195527"/>
            </a:xfrm>
            <a:prstGeom prst="straightConnector1">
              <a:avLst/>
            </a:prstGeom>
            <a:ln>
              <a:solidFill>
                <a:schemeClr val="accent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161"/>
            <p:cNvSpPr txBox="1"/>
            <p:nvPr/>
          </p:nvSpPr>
          <p:spPr>
            <a:xfrm>
              <a:off x="2170635" y="3808711"/>
              <a:ext cx="76668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Power</a:t>
              </a:r>
            </a:p>
          </p:txBody>
        </p:sp>
        <p:sp>
          <p:nvSpPr>
            <p:cNvPr id="33" name="TextBox 166"/>
            <p:cNvSpPr txBox="1"/>
            <p:nvPr/>
          </p:nvSpPr>
          <p:spPr>
            <a:xfrm>
              <a:off x="6371382" y="2211228"/>
              <a:ext cx="1263369" cy="2540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51" dirty="0"/>
                <a:t>GBT Optical Links</a:t>
              </a:r>
            </a:p>
          </p:txBody>
        </p:sp>
        <p:sp>
          <p:nvSpPr>
            <p:cNvPr id="34" name="TextBox 167"/>
            <p:cNvSpPr txBox="1"/>
            <p:nvPr/>
          </p:nvSpPr>
          <p:spPr>
            <a:xfrm>
              <a:off x="871519" y="3537340"/>
              <a:ext cx="135755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9-sensor Stave</a:t>
              </a:r>
            </a:p>
          </p:txBody>
        </p:sp>
        <p:sp>
          <p:nvSpPr>
            <p:cNvPr id="36" name="Rectangle 35"/>
            <p:cNvSpPr/>
            <p:nvPr/>
          </p:nvSpPr>
          <p:spPr>
            <a:xfrm rot="16200000">
              <a:off x="7979118" y="1806666"/>
              <a:ext cx="576081" cy="4320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>
                  <a:latin typeface="Calibri Light" panose="020F0302020204030204" pitchFamily="34" charset="0"/>
                </a:rPr>
                <a:t>DCS</a:t>
              </a:r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>
              <a:off x="5852178" y="2022668"/>
              <a:ext cx="0" cy="335595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endCxn id="36" idx="0"/>
            </p:cNvCxnSpPr>
            <p:nvPr/>
          </p:nvCxnSpPr>
          <p:spPr>
            <a:xfrm flipV="1">
              <a:off x="5852178" y="2022666"/>
              <a:ext cx="2198980" cy="5122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66"/>
            <p:cNvSpPr txBox="1"/>
            <p:nvPr/>
          </p:nvSpPr>
          <p:spPr>
            <a:xfrm>
              <a:off x="6986121" y="1811759"/>
              <a:ext cx="792109" cy="210909"/>
            </a:xfrm>
            <a:prstGeom prst="rect">
              <a:avLst/>
            </a:prstGeom>
            <a:noFill/>
          </p:spPr>
          <p:txBody>
            <a:bodyPr wrap="none" tIns="36000" bIns="36000" rtlCol="0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solidFill>
                    <a:schemeClr val="tx2"/>
                  </a:solidFill>
                  <a:latin typeface="Calibri Light" panose="020F0302020204030204" pitchFamily="34" charset="0"/>
                </a:rPr>
                <a:t>CAN bus</a:t>
              </a:r>
            </a:p>
          </p:txBody>
        </p:sp>
        <p:cxnSp>
          <p:nvCxnSpPr>
            <p:cNvPr id="40" name="Straight Arrow Connector 39"/>
            <p:cNvCxnSpPr/>
            <p:nvPr/>
          </p:nvCxnSpPr>
          <p:spPr>
            <a:xfrm>
              <a:off x="8289586" y="2298349"/>
              <a:ext cx="0" cy="337711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05220" y="2620379"/>
              <a:ext cx="1353052" cy="834980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 rot="16200000">
              <a:off x="5647100" y="4321463"/>
              <a:ext cx="1728000" cy="241396"/>
            </a:xfrm>
            <a:prstGeom prst="rect">
              <a:avLst/>
            </a:prstGeom>
            <a:noFill/>
            <a:ln w="19050">
              <a:solidFill>
                <a:srgbClr val="C000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>
                  <a:latin typeface="Calibri Light" panose="020F0302020204030204" pitchFamily="34" charset="0"/>
                </a:rPr>
                <a:t>CAEN Power supplies</a:t>
              </a:r>
            </a:p>
          </p:txBody>
        </p:sp>
        <p:sp>
          <p:nvSpPr>
            <p:cNvPr id="43" name="Left Arrow 42"/>
            <p:cNvSpPr/>
            <p:nvPr/>
          </p:nvSpPr>
          <p:spPr>
            <a:xfrm>
              <a:off x="5820016" y="4159026"/>
              <a:ext cx="562063" cy="432000"/>
            </a:xfrm>
            <a:prstGeom prst="leftArrow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800" dirty="0">
                  <a:solidFill>
                    <a:schemeClr val="tx1"/>
                  </a:solidFill>
                  <a:latin typeface="Calibri Light" panose="020F0302020204030204" pitchFamily="34" charset="0"/>
                </a:rPr>
                <a:t>Power</a:t>
              </a:r>
            </a:p>
          </p:txBody>
        </p:sp>
        <p:sp>
          <p:nvSpPr>
            <p:cNvPr id="44" name="Left Arrow 43"/>
            <p:cNvSpPr/>
            <p:nvPr/>
          </p:nvSpPr>
          <p:spPr>
            <a:xfrm rot="16200000">
              <a:off x="8212104" y="1843454"/>
              <a:ext cx="1146878" cy="345457"/>
            </a:xfrm>
            <a:prstGeom prst="leftArrow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 b="1" dirty="0">
                  <a:solidFill>
                    <a:schemeClr val="bg1"/>
                  </a:solidFill>
                  <a:latin typeface="Calibri Light" panose="020F0302020204030204" pitchFamily="34" charset="0"/>
                </a:rPr>
                <a:t>Trigger &amp; Clock</a:t>
              </a:r>
            </a:p>
          </p:txBody>
        </p:sp>
        <p:cxnSp>
          <p:nvCxnSpPr>
            <p:cNvPr id="45" name="Straight Connector 44"/>
            <p:cNvCxnSpPr/>
            <p:nvPr/>
          </p:nvCxnSpPr>
          <p:spPr bwMode="auto">
            <a:xfrm>
              <a:off x="3570744" y="1442743"/>
              <a:ext cx="16933" cy="4278309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032AFF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6" name="Straight Connector 45"/>
            <p:cNvCxnSpPr/>
            <p:nvPr/>
          </p:nvCxnSpPr>
          <p:spPr bwMode="auto">
            <a:xfrm flipH="1">
              <a:off x="6711616" y="1428455"/>
              <a:ext cx="18479" cy="4278309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032AFF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7" name="TextBox 64"/>
            <p:cNvSpPr txBox="1"/>
            <p:nvPr/>
          </p:nvSpPr>
          <p:spPr>
            <a:xfrm>
              <a:off x="1563411" y="5368520"/>
              <a:ext cx="18816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dirty="0">
                  <a:solidFill>
                    <a:srgbClr val="032AFF"/>
                  </a:solidFill>
                  <a:latin typeface="+mj-lt"/>
                </a:rPr>
                <a:t>Interaction Region</a:t>
              </a:r>
            </a:p>
          </p:txBody>
        </p:sp>
        <p:sp>
          <p:nvSpPr>
            <p:cNvPr id="48" name="TextBox 65"/>
            <p:cNvSpPr txBox="1"/>
            <p:nvPr/>
          </p:nvSpPr>
          <p:spPr>
            <a:xfrm>
              <a:off x="4381858" y="5368520"/>
              <a:ext cx="18124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dirty="0">
                  <a:solidFill>
                    <a:srgbClr val="032AFF"/>
                  </a:solidFill>
                  <a:latin typeface="+mj-lt"/>
                </a:rPr>
                <a:t>Experimental Hall</a:t>
              </a:r>
            </a:p>
          </p:txBody>
        </p:sp>
        <p:sp>
          <p:nvSpPr>
            <p:cNvPr id="49" name="TextBox 66"/>
            <p:cNvSpPr txBox="1"/>
            <p:nvPr/>
          </p:nvSpPr>
          <p:spPr>
            <a:xfrm>
              <a:off x="6847988" y="5368588"/>
              <a:ext cx="16619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dirty="0">
                  <a:solidFill>
                    <a:srgbClr val="032AFF"/>
                  </a:solidFill>
                  <a:latin typeface="+mj-lt"/>
                </a:rPr>
                <a:t>Counting House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534400" y="6492876"/>
            <a:ext cx="2133600" cy="365125"/>
          </a:xfrm>
        </p:spPr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73" name="Content Placeholder 2"/>
          <p:cNvSpPr txBox="1">
            <a:spLocks/>
          </p:cNvSpPr>
          <p:nvPr/>
        </p:nvSpPr>
        <p:spPr bwMode="auto">
          <a:xfrm>
            <a:off x="1631229" y="5444133"/>
            <a:ext cx="9036771" cy="931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MVTX Detector Electronics consists of three parts</a:t>
            </a:r>
          </a:p>
          <a:p>
            <a:pPr marL="0" indent="0">
              <a:buNone/>
            </a:pPr>
            <a:r>
              <a:rPr lang="en-US" sz="1600" b="1" dirty="0">
                <a:solidFill>
                  <a:srgbClr val="FF0000"/>
                </a:solidFill>
              </a:rPr>
              <a:t>   Sensor</a:t>
            </a:r>
            <a:r>
              <a:rPr lang="en-US" sz="1600" dirty="0"/>
              <a:t>-Stave (9 ALPIDE chips)       |    </a:t>
            </a:r>
            <a:r>
              <a:rPr lang="en-US" sz="1600" b="1" dirty="0">
                <a:solidFill>
                  <a:srgbClr val="FF0000"/>
                </a:solidFill>
              </a:rPr>
              <a:t>Front End</a:t>
            </a:r>
            <a:r>
              <a:rPr lang="en-US" sz="1600" dirty="0"/>
              <a:t>-Readout Unit         | </a:t>
            </a:r>
            <a:r>
              <a:rPr lang="en-US" sz="1600" b="1" dirty="0">
                <a:solidFill>
                  <a:srgbClr val="FF0000"/>
                </a:solidFill>
              </a:rPr>
              <a:t>Back End</a:t>
            </a:r>
            <a:r>
              <a:rPr lang="en-US" sz="1600" dirty="0"/>
              <a:t>-FELIX/DAM</a:t>
            </a:r>
            <a:endParaRPr lang="en-US" sz="1600" b="1" dirty="0"/>
          </a:p>
        </p:txBody>
      </p:sp>
      <p:sp>
        <p:nvSpPr>
          <p:cNvPr id="35" name="Date Placeholder 34">
            <a:extLst>
              <a:ext uri="{FF2B5EF4-FFF2-40B4-BE49-F238E27FC236}">
                <a16:creationId xmlns:a16="http://schemas.microsoft.com/office/drawing/2014/main" id="{06B51309-4058-B84C-80E2-204B710FB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10/22/19</a:t>
            </a:r>
          </a:p>
        </p:txBody>
      </p:sp>
      <p:sp>
        <p:nvSpPr>
          <p:cNvPr id="50" name="Footer Placeholder 49">
            <a:extLst>
              <a:ext uri="{FF2B5EF4-FFF2-40B4-BE49-F238E27FC236}">
                <a16:creationId xmlns:a16="http://schemas.microsoft.com/office/drawing/2014/main" id="{6EC466A8-50F9-8B49-A113-A9EFC40FA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LDRD Visit</a:t>
            </a:r>
          </a:p>
        </p:txBody>
      </p:sp>
      <p:pic>
        <p:nvPicPr>
          <p:cNvPr id="72" name="Picture 71" descr="Screen Clipping">
            <a:extLst>
              <a:ext uri="{FF2B5EF4-FFF2-40B4-BE49-F238E27FC236}">
                <a16:creationId xmlns:a16="http://schemas.microsoft.com/office/drawing/2014/main" id="{6AFD646D-1484-6E42-8C13-3E0F7BF6A07E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550" y="904881"/>
            <a:ext cx="3601793" cy="927080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C14D06C5-1495-AD4A-9001-108FB872AD6F}"/>
              </a:ext>
            </a:extLst>
          </p:cNvPr>
          <p:cNvCxnSpPr>
            <a:cxnSpLocks/>
          </p:cNvCxnSpPr>
          <p:nvPr/>
        </p:nvCxnSpPr>
        <p:spPr>
          <a:xfrm flipH="1" flipV="1">
            <a:off x="332548" y="1841482"/>
            <a:ext cx="1464253" cy="71833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1DC861B2-161A-F644-A424-9584C4E2944F}"/>
              </a:ext>
            </a:extLst>
          </p:cNvPr>
          <p:cNvCxnSpPr>
            <a:cxnSpLocks/>
          </p:cNvCxnSpPr>
          <p:nvPr/>
        </p:nvCxnSpPr>
        <p:spPr>
          <a:xfrm flipV="1">
            <a:off x="1807803" y="1831573"/>
            <a:ext cx="2139253" cy="72284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>
            <a:extLst>
              <a:ext uri="{FF2B5EF4-FFF2-40B4-BE49-F238E27FC236}">
                <a16:creationId xmlns:a16="http://schemas.microsoft.com/office/drawing/2014/main" id="{3D5FED09-5939-7F45-B79F-F76E3436259B}"/>
              </a:ext>
            </a:extLst>
          </p:cNvPr>
          <p:cNvSpPr/>
          <p:nvPr/>
        </p:nvSpPr>
        <p:spPr>
          <a:xfrm>
            <a:off x="1727201" y="2514602"/>
            <a:ext cx="88571" cy="9249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9FDED8B-98FC-0845-8802-09F76B111FC3}"/>
              </a:ext>
            </a:extLst>
          </p:cNvPr>
          <p:cNvSpPr txBox="1"/>
          <p:nvPr/>
        </p:nvSpPr>
        <p:spPr>
          <a:xfrm>
            <a:off x="1263984" y="1885004"/>
            <a:ext cx="808555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33" dirty="0">
                <a:solidFill>
                  <a:srgbClr val="FF0000"/>
                </a:solidFill>
              </a:rPr>
              <a:t>one pixel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8D011D0D-1860-DB48-A097-77042B6976DD}"/>
              </a:ext>
            </a:extLst>
          </p:cNvPr>
          <p:cNvSpPr txBox="1"/>
          <p:nvPr/>
        </p:nvSpPr>
        <p:spPr>
          <a:xfrm>
            <a:off x="123254" y="4052838"/>
            <a:ext cx="2235484" cy="1939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dirty="0">
                <a:solidFill>
                  <a:srgbClr val="FF0000"/>
                </a:solidFill>
              </a:rPr>
              <a:t>ALPIDE pixel:</a:t>
            </a:r>
          </a:p>
          <a:p>
            <a:pPr marL="380981" indent="-380981">
              <a:buFontTx/>
              <a:buChar char="-"/>
            </a:pPr>
            <a:r>
              <a:rPr lang="en-US" sz="1867" dirty="0"/>
              <a:t>Shaping</a:t>
            </a:r>
          </a:p>
          <a:p>
            <a:pPr marL="380981" indent="-380981">
              <a:buFontTx/>
              <a:buChar char="-"/>
            </a:pPr>
            <a:r>
              <a:rPr lang="en-US" sz="1867" dirty="0"/>
              <a:t>Digitization</a:t>
            </a:r>
          </a:p>
          <a:p>
            <a:pPr marL="380981" indent="-380981">
              <a:buFontTx/>
              <a:buChar char="-"/>
            </a:pPr>
            <a:r>
              <a:rPr lang="en-US" sz="1867" dirty="0"/>
              <a:t>Zero-suppression</a:t>
            </a:r>
          </a:p>
          <a:p>
            <a:pPr marL="380981" indent="-380981">
              <a:buFontTx/>
              <a:buChar char="-"/>
            </a:pPr>
            <a:r>
              <a:rPr lang="en-US" sz="1867" dirty="0"/>
              <a:t>3x buffer </a:t>
            </a:r>
          </a:p>
          <a:p>
            <a:pPr marL="380981" indent="-380981">
              <a:buFontTx/>
              <a:buChar char="-"/>
            </a:pPr>
            <a:endParaRPr lang="en-US" sz="2400" dirty="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0AC89B8E-A150-FF4A-B616-5A1C02B5814F}"/>
              </a:ext>
            </a:extLst>
          </p:cNvPr>
          <p:cNvSpPr txBox="1"/>
          <p:nvPr/>
        </p:nvSpPr>
        <p:spPr>
          <a:xfrm>
            <a:off x="9560416" y="3257551"/>
            <a:ext cx="2539993" cy="1385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ATLAS Front-End Link </a:t>
            </a:r>
            <a:r>
              <a:rPr lang="en-US" sz="1400" dirty="0" err="1">
                <a:solidFill>
                  <a:srgbClr val="FF0000"/>
                </a:solidFill>
              </a:rPr>
              <a:t>eXchange</a:t>
            </a:r>
            <a:r>
              <a:rPr lang="en-US" sz="1400" dirty="0">
                <a:solidFill>
                  <a:srgbClr val="FF0000"/>
                </a:solidFill>
              </a:rPr>
              <a:t> (FELIX): </a:t>
            </a:r>
            <a:endParaRPr lang="en-US" sz="2133" dirty="0">
              <a:solidFill>
                <a:srgbClr val="FF0000"/>
              </a:solidFill>
            </a:endParaRPr>
          </a:p>
          <a:p>
            <a:pPr marL="380981" indent="-380981">
              <a:buFontTx/>
              <a:buChar char="-"/>
            </a:pPr>
            <a:r>
              <a:rPr lang="en-US" sz="1867" dirty="0"/>
              <a:t>sPHENIX Data Aggregation Module(DAM)</a:t>
            </a:r>
            <a:endParaRPr lang="en-US" sz="2133" dirty="0"/>
          </a:p>
        </p:txBody>
      </p:sp>
    </p:spTree>
    <p:extLst>
      <p:ext uri="{BB962C8B-B14F-4D97-AF65-F5344CB8AC3E}">
        <p14:creationId xmlns:p14="http://schemas.microsoft.com/office/powerpoint/2010/main" val="36125266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8F9AD-7446-E040-B402-E9BDCEF26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298" y="-27588"/>
            <a:ext cx="7822255" cy="1387160"/>
          </a:xfrm>
        </p:spPr>
        <p:txBody>
          <a:bodyPr>
            <a:noAutofit/>
          </a:bodyPr>
          <a:lstStyle/>
          <a:p>
            <a:r>
              <a:rPr lang="en-US" sz="3733" b="1" dirty="0"/>
              <a:t>Very Successful Test Beam @Fermilab</a:t>
            </a:r>
            <a:br>
              <a:rPr lang="en-US" sz="3733" b="1" dirty="0"/>
            </a:br>
            <a:r>
              <a:rPr lang="en-US" sz="2133" b="1" dirty="0"/>
              <a:t>5/20-25, 6/17-22, 2019</a:t>
            </a:r>
            <a:endParaRPr lang="en-US" sz="3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B7E08-0CD7-AD40-BD98-C012F8015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333" y="1294934"/>
            <a:ext cx="5528819" cy="3020117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4 staves</a:t>
            </a:r>
          </a:p>
          <a:p>
            <a:r>
              <a:rPr lang="en-US" dirty="0"/>
              <a:t>2 RUv1.1</a:t>
            </a:r>
          </a:p>
          <a:p>
            <a:r>
              <a:rPr lang="en-US" dirty="0"/>
              <a:t>1 PU</a:t>
            </a:r>
          </a:p>
          <a:p>
            <a:r>
              <a:rPr lang="en-US" dirty="0"/>
              <a:t>1 FELIX Server + RCDAQ</a:t>
            </a:r>
          </a:p>
          <a:p>
            <a:r>
              <a:rPr lang="en-US" dirty="0" err="1"/>
              <a:t>sPHENIX</a:t>
            </a:r>
            <a:r>
              <a:rPr lang="en-US" dirty="0"/>
              <a:t> GTM</a:t>
            </a:r>
          </a:p>
          <a:p>
            <a:r>
              <a:rPr lang="en-US" dirty="0"/>
              <a:t>11.4m Custom </a:t>
            </a:r>
            <a:r>
              <a:rPr lang="en-US" dirty="0" err="1"/>
              <a:t>SamTec</a:t>
            </a:r>
            <a:r>
              <a:rPr lang="en-US" dirty="0"/>
              <a:t> Cable</a:t>
            </a:r>
          </a:p>
          <a:p>
            <a:r>
              <a:rPr lang="en-US" dirty="0"/>
              <a:t>Negative pressured cooling for staves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F2FF777-7360-D64A-9C14-581849855A03}"/>
              </a:ext>
            </a:extLst>
          </p:cNvPr>
          <p:cNvGrpSpPr/>
          <p:nvPr/>
        </p:nvGrpSpPr>
        <p:grpSpPr>
          <a:xfrm>
            <a:off x="5558319" y="1109610"/>
            <a:ext cx="1551399" cy="602313"/>
            <a:chOff x="5794624" y="1109609"/>
            <a:chExt cx="1551398" cy="60231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2446622-85EB-F04C-812F-16E3127B56E4}"/>
                </a:ext>
              </a:extLst>
            </p:cNvPr>
            <p:cNvSpPr/>
            <p:nvPr/>
          </p:nvSpPr>
          <p:spPr>
            <a:xfrm>
              <a:off x="5794625" y="1109609"/>
              <a:ext cx="1551397" cy="9246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5EF17FB-2029-5244-80DD-8F2C8E7F5A28}"/>
                </a:ext>
              </a:extLst>
            </p:cNvPr>
            <p:cNvSpPr/>
            <p:nvPr/>
          </p:nvSpPr>
          <p:spPr>
            <a:xfrm>
              <a:off x="5794624" y="1288380"/>
              <a:ext cx="1551397" cy="92467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B7ACFFD-6A7C-B74A-806D-68542C8B318B}"/>
                </a:ext>
              </a:extLst>
            </p:cNvPr>
            <p:cNvSpPr/>
            <p:nvPr/>
          </p:nvSpPr>
          <p:spPr>
            <a:xfrm>
              <a:off x="5794624" y="1457245"/>
              <a:ext cx="1551397" cy="9246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D7A2D8E-9068-9249-92A0-CE78223F5C24}"/>
                </a:ext>
              </a:extLst>
            </p:cNvPr>
            <p:cNvSpPr/>
            <p:nvPr/>
          </p:nvSpPr>
          <p:spPr>
            <a:xfrm>
              <a:off x="5794625" y="1619455"/>
              <a:ext cx="1551397" cy="9246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779F430-1BC0-9A48-AE79-0239A8208EF5}"/>
              </a:ext>
            </a:extLst>
          </p:cNvPr>
          <p:cNvCxnSpPr/>
          <p:nvPr/>
        </p:nvCxnSpPr>
        <p:spPr>
          <a:xfrm flipV="1">
            <a:off x="6226139" y="1864717"/>
            <a:ext cx="0" cy="1109609"/>
          </a:xfrm>
          <a:prstGeom prst="straightConnector1">
            <a:avLst/>
          </a:prstGeom>
          <a:ln w="539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91EBE89-555C-7A49-A830-ACB5AD5704A0}"/>
              </a:ext>
            </a:extLst>
          </p:cNvPr>
          <p:cNvSpPr txBox="1"/>
          <p:nvPr/>
        </p:nvSpPr>
        <p:spPr>
          <a:xfrm>
            <a:off x="4605651" y="2155212"/>
            <a:ext cx="153439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</a:rPr>
              <a:t>120GeV p-beam</a:t>
            </a:r>
          </a:p>
          <a:p>
            <a:r>
              <a:rPr lang="en-US" sz="1600" dirty="0">
                <a:solidFill>
                  <a:srgbClr val="00B050"/>
                </a:solidFill>
              </a:rPr>
              <a:t>10kHz (30kHz)</a:t>
            </a:r>
          </a:p>
          <a:p>
            <a:r>
              <a:rPr lang="en-US" sz="1600" dirty="0">
                <a:solidFill>
                  <a:srgbClr val="00B050"/>
                </a:solidFill>
              </a:rPr>
              <a:t>Beam intensity:</a:t>
            </a:r>
          </a:p>
          <a:p>
            <a:r>
              <a:rPr lang="en-US" sz="1600" dirty="0">
                <a:solidFill>
                  <a:srgbClr val="00B050"/>
                </a:solidFill>
              </a:rPr>
              <a:t>30k ~ 120k </a:t>
            </a:r>
            <a:r>
              <a:rPr lang="en-US" sz="1600" dirty="0" err="1">
                <a:solidFill>
                  <a:srgbClr val="00B050"/>
                </a:solidFill>
              </a:rPr>
              <a:t>ppp</a:t>
            </a:r>
            <a:r>
              <a:rPr lang="en-US" sz="1600" dirty="0">
                <a:solidFill>
                  <a:srgbClr val="00B050"/>
                </a:solidFill>
              </a:rPr>
              <a:t>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0183354-1DD4-8548-B6C5-0EECC0AC8AE0}"/>
              </a:ext>
            </a:extLst>
          </p:cNvPr>
          <p:cNvSpPr/>
          <p:nvPr/>
        </p:nvSpPr>
        <p:spPr>
          <a:xfrm>
            <a:off x="9761307" y="569846"/>
            <a:ext cx="1582220" cy="5098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67" dirty="0"/>
              <a:t>RU-2: 1 stave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55A141A-E94D-1C41-B09C-D83AEB15F980}"/>
              </a:ext>
            </a:extLst>
          </p:cNvPr>
          <p:cNvSpPr/>
          <p:nvPr/>
        </p:nvSpPr>
        <p:spPr>
          <a:xfrm>
            <a:off x="9349483" y="1517334"/>
            <a:ext cx="1582220" cy="5098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RU-1: 3 staves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A7BB84D-4E2E-0C4C-BA05-6B325908D010}"/>
              </a:ext>
            </a:extLst>
          </p:cNvPr>
          <p:cNvSpPr/>
          <p:nvPr/>
        </p:nvSpPr>
        <p:spPr>
          <a:xfrm>
            <a:off x="9761306" y="3015464"/>
            <a:ext cx="1592495" cy="8270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FELIX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345F702-9B2F-DB45-AABD-3367327AFC89}"/>
              </a:ext>
            </a:extLst>
          </p:cNvPr>
          <p:cNvSpPr/>
          <p:nvPr/>
        </p:nvSpPr>
        <p:spPr>
          <a:xfrm>
            <a:off x="7724128" y="3015464"/>
            <a:ext cx="1037691" cy="8270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GTM</a:t>
            </a:r>
          </a:p>
        </p:txBody>
      </p:sp>
      <p:cxnSp>
        <p:nvCxnSpPr>
          <p:cNvPr id="19" name="Elbow Connector 18">
            <a:extLst>
              <a:ext uri="{FF2B5EF4-FFF2-40B4-BE49-F238E27FC236}">
                <a16:creationId xmlns:a16="http://schemas.microsoft.com/office/drawing/2014/main" id="{819CD7DE-E4C7-3741-BFEF-13645FDE69B7}"/>
              </a:ext>
            </a:extLst>
          </p:cNvPr>
          <p:cNvCxnSpPr>
            <a:stCxn id="5" idx="3"/>
          </p:cNvCxnSpPr>
          <p:nvPr/>
        </p:nvCxnSpPr>
        <p:spPr>
          <a:xfrm flipV="1">
            <a:off x="7109717" y="824769"/>
            <a:ext cx="2651591" cy="509847"/>
          </a:xfrm>
          <a:prstGeom prst="bentConnector3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53F7553-23E3-2848-A977-B8448FF39092}"/>
              </a:ext>
            </a:extLst>
          </p:cNvPr>
          <p:cNvSpPr txBox="1"/>
          <p:nvPr/>
        </p:nvSpPr>
        <p:spPr>
          <a:xfrm>
            <a:off x="8264552" y="108582"/>
            <a:ext cx="1707070" cy="666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 err="1">
                <a:solidFill>
                  <a:srgbClr val="FF0000"/>
                </a:solidFill>
              </a:rPr>
              <a:t>SamTec</a:t>
            </a:r>
            <a:r>
              <a:rPr lang="en-US" sz="1867" dirty="0">
                <a:solidFill>
                  <a:srgbClr val="FF0000"/>
                </a:solidFill>
              </a:rPr>
              <a:t>: 11.4m </a:t>
            </a:r>
          </a:p>
          <a:p>
            <a:r>
              <a:rPr lang="en-US" sz="1867" dirty="0">
                <a:solidFill>
                  <a:srgbClr val="FF0000"/>
                </a:solidFill>
              </a:rPr>
              <a:t>(2.6m+8.8m)</a:t>
            </a:r>
          </a:p>
        </p:txBody>
      </p:sp>
      <p:cxnSp>
        <p:nvCxnSpPr>
          <p:cNvPr id="22" name="Elbow Connector 21">
            <a:extLst>
              <a:ext uri="{FF2B5EF4-FFF2-40B4-BE49-F238E27FC236}">
                <a16:creationId xmlns:a16="http://schemas.microsoft.com/office/drawing/2014/main" id="{10AE5D7B-CD70-DC47-B8B1-1D99170966AE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7109718" y="1155843"/>
            <a:ext cx="2239765" cy="463612"/>
          </a:xfrm>
          <a:prstGeom prst="bentConnector3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>
            <a:extLst>
              <a:ext uri="{FF2B5EF4-FFF2-40B4-BE49-F238E27FC236}">
                <a16:creationId xmlns:a16="http://schemas.microsoft.com/office/drawing/2014/main" id="{B7772562-990A-F94E-A548-85B542196EC3}"/>
              </a:ext>
            </a:extLst>
          </p:cNvPr>
          <p:cNvCxnSpPr>
            <a:cxnSpLocks/>
          </p:cNvCxnSpPr>
          <p:nvPr/>
        </p:nvCxnSpPr>
        <p:spPr>
          <a:xfrm>
            <a:off x="7118282" y="1678108"/>
            <a:ext cx="2231201" cy="271909"/>
          </a:xfrm>
          <a:prstGeom prst="bentConnector3">
            <a:avLst>
              <a:gd name="adj1" fmla="val 38488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lbow Connector 25">
            <a:extLst>
              <a:ext uri="{FF2B5EF4-FFF2-40B4-BE49-F238E27FC236}">
                <a16:creationId xmlns:a16="http://schemas.microsoft.com/office/drawing/2014/main" id="{E83F8168-1EDB-3847-A4A4-910CAC8ECBE4}"/>
              </a:ext>
            </a:extLst>
          </p:cNvPr>
          <p:cNvCxnSpPr>
            <a:cxnSpLocks/>
            <a:endCxn id="15" idx="1"/>
          </p:cNvCxnSpPr>
          <p:nvPr/>
        </p:nvCxnSpPr>
        <p:spPr>
          <a:xfrm>
            <a:off x="7109718" y="1512373"/>
            <a:ext cx="2239767" cy="259883"/>
          </a:xfrm>
          <a:prstGeom prst="bentConnector3">
            <a:avLst>
              <a:gd name="adj1" fmla="val 44954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F660DC99-30B2-5F4A-B43F-DC520179A389}"/>
              </a:ext>
            </a:extLst>
          </p:cNvPr>
          <p:cNvSpPr txBox="1"/>
          <p:nvPr/>
        </p:nvSpPr>
        <p:spPr>
          <a:xfrm>
            <a:off x="7884717" y="1935649"/>
            <a:ext cx="15951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5m </a:t>
            </a:r>
            <a:r>
              <a:rPr lang="en-US" sz="2400" dirty="0" err="1"/>
              <a:t>SamTec</a:t>
            </a:r>
            <a:endParaRPr lang="en-US" sz="2400" dirty="0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CC2C1901-1690-3C4C-A3CD-641CBF219F06}"/>
              </a:ext>
            </a:extLst>
          </p:cNvPr>
          <p:cNvCxnSpPr/>
          <p:nvPr/>
        </p:nvCxnSpPr>
        <p:spPr>
          <a:xfrm>
            <a:off x="11270751" y="1155842"/>
            <a:ext cx="0" cy="1859623"/>
          </a:xfrm>
          <a:prstGeom prst="straightConnector1">
            <a:avLst/>
          </a:prstGeom>
          <a:ln w="28575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01FBF03-0519-2C48-A2B0-7370080941EE}"/>
              </a:ext>
            </a:extLst>
          </p:cNvPr>
          <p:cNvCxnSpPr>
            <a:cxnSpLocks/>
          </p:cNvCxnSpPr>
          <p:nvPr/>
        </p:nvCxnSpPr>
        <p:spPr>
          <a:xfrm>
            <a:off x="10929991" y="2027179"/>
            <a:ext cx="0" cy="1022947"/>
          </a:xfrm>
          <a:prstGeom prst="straightConnector1">
            <a:avLst/>
          </a:prstGeom>
          <a:ln w="28575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5D43120E-0512-6745-8022-748C6ED5CE53}"/>
              </a:ext>
            </a:extLst>
          </p:cNvPr>
          <p:cNvSpPr txBox="1"/>
          <p:nvPr/>
        </p:nvSpPr>
        <p:spPr>
          <a:xfrm>
            <a:off x="10352295" y="2274800"/>
            <a:ext cx="1832489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dirty="0"/>
              <a:t>Data &amp; Control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006D8449-BBEA-5D44-8811-4DD78B52D6CD}"/>
              </a:ext>
            </a:extLst>
          </p:cNvPr>
          <p:cNvCxnSpPr/>
          <p:nvPr/>
        </p:nvCxnSpPr>
        <p:spPr>
          <a:xfrm>
            <a:off x="6686437" y="3068875"/>
            <a:ext cx="1037691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D779334B-B907-E940-B7CD-8925D31A0CED}"/>
              </a:ext>
            </a:extLst>
          </p:cNvPr>
          <p:cNvSpPr txBox="1"/>
          <p:nvPr/>
        </p:nvSpPr>
        <p:spPr>
          <a:xfrm>
            <a:off x="6519937" y="2652529"/>
            <a:ext cx="1642757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dirty="0">
                <a:solidFill>
                  <a:srgbClr val="FF0000"/>
                </a:solidFill>
              </a:rPr>
              <a:t>Beam Trigger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5BA140D-1128-2E4C-87E1-8C637ABF3D86}"/>
              </a:ext>
            </a:extLst>
          </p:cNvPr>
          <p:cNvSpPr txBox="1"/>
          <p:nvPr/>
        </p:nvSpPr>
        <p:spPr>
          <a:xfrm>
            <a:off x="5427295" y="656750"/>
            <a:ext cx="23546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4-stave telescope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4EF3BC3-7855-7643-96F6-9CD232DA4797}"/>
              </a:ext>
            </a:extLst>
          </p:cNvPr>
          <p:cNvSpPr txBox="1"/>
          <p:nvPr/>
        </p:nvSpPr>
        <p:spPr>
          <a:xfrm>
            <a:off x="8507003" y="2646132"/>
            <a:ext cx="1777859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/>
              <a:t>Timing &amp; Trigger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FCD65321-049F-BE41-A64A-5E644D350267}"/>
              </a:ext>
            </a:extLst>
          </p:cNvPr>
          <p:cNvCxnSpPr>
            <a:cxnSpLocks/>
          </p:cNvCxnSpPr>
          <p:nvPr/>
        </p:nvCxnSpPr>
        <p:spPr>
          <a:xfrm>
            <a:off x="8839142" y="3068875"/>
            <a:ext cx="875343" cy="0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Can 51">
            <a:extLst>
              <a:ext uri="{FF2B5EF4-FFF2-40B4-BE49-F238E27FC236}">
                <a16:creationId xmlns:a16="http://schemas.microsoft.com/office/drawing/2014/main" id="{5508080B-985E-344C-BAA7-2D8AD17856CB}"/>
              </a:ext>
            </a:extLst>
          </p:cNvPr>
          <p:cNvSpPr/>
          <p:nvPr/>
        </p:nvSpPr>
        <p:spPr>
          <a:xfrm>
            <a:off x="10206643" y="4421052"/>
            <a:ext cx="1064109" cy="1018507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67" dirty="0" err="1"/>
              <a:t>sPHENIX</a:t>
            </a:r>
            <a:endParaRPr lang="en-US" sz="1867" dirty="0"/>
          </a:p>
          <a:p>
            <a:pPr algn="ctr"/>
            <a:r>
              <a:rPr lang="en-US" sz="1867" dirty="0"/>
              <a:t>RCDAQ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1BE5F7E-3175-094B-99FF-BB73C926B523}"/>
              </a:ext>
            </a:extLst>
          </p:cNvPr>
          <p:cNvCxnSpPr>
            <a:cxnSpLocks/>
          </p:cNvCxnSpPr>
          <p:nvPr/>
        </p:nvCxnSpPr>
        <p:spPr>
          <a:xfrm>
            <a:off x="10730623" y="3842534"/>
            <a:ext cx="0" cy="578519"/>
          </a:xfrm>
          <a:prstGeom prst="straightConnector1">
            <a:avLst/>
          </a:prstGeom>
          <a:ln w="28575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CE04F957-B5BF-9C49-9ADC-A495DD15FC41}"/>
              </a:ext>
            </a:extLst>
          </p:cNvPr>
          <p:cNvSpPr txBox="1"/>
          <p:nvPr/>
        </p:nvSpPr>
        <p:spPr>
          <a:xfrm>
            <a:off x="6636258" y="4208461"/>
            <a:ext cx="2478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Online Monitoring</a:t>
            </a:r>
          </a:p>
        </p:txBody>
      </p:sp>
      <p:pic>
        <p:nvPicPr>
          <p:cNvPr id="1026" name="Picture 2" descr="https://www.phenix.bnl.gov/WWW/publish/mxliu/sPHENIX/LDRD/Telescope/photos/SamTec-2.6m-8.8m-IMG_2137.jpg">
            <a:extLst>
              <a:ext uri="{FF2B5EF4-FFF2-40B4-BE49-F238E27FC236}">
                <a16:creationId xmlns:a16="http://schemas.microsoft.com/office/drawing/2014/main" id="{4C15B952-0A25-9949-B02A-65C93FE494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73421" y="4635769"/>
            <a:ext cx="3129051" cy="1985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6036091-B003-5442-B03E-FE72C41E2454}"/>
              </a:ext>
            </a:extLst>
          </p:cNvPr>
          <p:cNvCxnSpPr>
            <a:cxnSpLocks/>
          </p:cNvCxnSpPr>
          <p:nvPr/>
        </p:nvCxnSpPr>
        <p:spPr>
          <a:xfrm flipH="1">
            <a:off x="9687960" y="5176723"/>
            <a:ext cx="518683" cy="0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Date Placeholder 59">
            <a:extLst>
              <a:ext uri="{FF2B5EF4-FFF2-40B4-BE49-F238E27FC236}">
                <a16:creationId xmlns:a16="http://schemas.microsoft.com/office/drawing/2014/main" id="{901282A6-2583-7C4B-86FC-5EBC2C45D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10/22/19</a:t>
            </a:r>
          </a:p>
        </p:txBody>
      </p:sp>
      <p:sp>
        <p:nvSpPr>
          <p:cNvPr id="61" name="Footer Placeholder 60">
            <a:extLst>
              <a:ext uri="{FF2B5EF4-FFF2-40B4-BE49-F238E27FC236}">
                <a16:creationId xmlns:a16="http://schemas.microsoft.com/office/drawing/2014/main" id="{49B3447F-7C50-8A49-9995-9C9FC1A08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LDRD Visit</a:t>
            </a:r>
          </a:p>
        </p:txBody>
      </p:sp>
      <p:sp>
        <p:nvSpPr>
          <p:cNvPr id="62" name="Slide Number Placeholder 61">
            <a:extLst>
              <a:ext uri="{FF2B5EF4-FFF2-40B4-BE49-F238E27FC236}">
                <a16:creationId xmlns:a16="http://schemas.microsoft.com/office/drawing/2014/main" id="{A37494B2-91EB-764A-B31B-5ABFF6C1A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15F9A-9A77-A54A-9F5B-90CFBCF16685}" type="slidenum">
              <a:rPr lang="en-US" smtClean="0"/>
              <a:t>19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BC606C-2BE0-EE4D-8E76-37A01DED8BD1}"/>
              </a:ext>
            </a:extLst>
          </p:cNvPr>
          <p:cNvSpPr txBox="1"/>
          <p:nvPr/>
        </p:nvSpPr>
        <p:spPr>
          <a:xfrm>
            <a:off x="3172448" y="1026800"/>
            <a:ext cx="3030221" cy="1241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dirty="0">
                <a:solidFill>
                  <a:srgbClr val="FF0000"/>
                </a:solidFill>
              </a:rPr>
              <a:t>- 1 fully functioning </a:t>
            </a:r>
          </a:p>
          <a:p>
            <a:r>
              <a:rPr lang="en-US" sz="1867" dirty="0">
                <a:solidFill>
                  <a:srgbClr val="FF0000"/>
                </a:solidFill>
              </a:rPr>
              <a:t>  9-chip stave;</a:t>
            </a:r>
            <a:endParaRPr lang="en-US" sz="1867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1867" dirty="0">
                <a:solidFill>
                  <a:schemeClr val="accent1">
                    <a:lumMod val="75000"/>
                  </a:schemeClr>
                </a:solidFill>
              </a:rPr>
              <a:t>- 3 staves with a few </a:t>
            </a:r>
          </a:p>
          <a:p>
            <a:r>
              <a:rPr lang="en-US" sz="1867" dirty="0">
                <a:solidFill>
                  <a:schemeClr val="accent1">
                    <a:lumMod val="75000"/>
                  </a:schemeClr>
                </a:solidFill>
              </a:rPr>
              <a:t>   broken sensors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065D12-BE95-4046-BD20-427C4375EC9F}"/>
              </a:ext>
            </a:extLst>
          </p:cNvPr>
          <p:cNvSpPr txBox="1"/>
          <p:nvPr/>
        </p:nvSpPr>
        <p:spPr>
          <a:xfrm>
            <a:off x="36938" y="3969955"/>
            <a:ext cx="6206251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A full system with final sensor/readout* hardware: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en-US" sz="2000" dirty="0"/>
              <a:t>Multi-Stave + Multi-RU -&gt; FELIX readout demonstrated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en-US" sz="2000" dirty="0" err="1"/>
              <a:t>sPHENIX</a:t>
            </a:r>
            <a:r>
              <a:rPr lang="en-US" sz="2000" dirty="0"/>
              <a:t> GTM integrated 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en-US" sz="2400" dirty="0"/>
              <a:t>Long readout </a:t>
            </a:r>
            <a:r>
              <a:rPr lang="en-US" sz="2400" dirty="0" err="1"/>
              <a:t>SamTec</a:t>
            </a:r>
            <a:r>
              <a:rPr lang="en-US" sz="2400" dirty="0"/>
              <a:t> cable certified 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en-US" sz="2400" dirty="0"/>
              <a:t>Cooling system demonstrated </a:t>
            </a:r>
          </a:p>
          <a:p>
            <a:r>
              <a:rPr lang="en-US" sz="2400" dirty="0"/>
              <a:t>*  </a:t>
            </a:r>
            <a:r>
              <a:rPr lang="en-US" sz="1200" dirty="0"/>
              <a:t>RUv1.1 identical to the final RUv2 electrically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657920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5FFC14-B7EF-4842-A2A7-5847A926F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10/22/19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F69992-99C4-4848-89AF-9AFCE54FB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LDRD Visit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EBFBB5-23F2-0C4D-A9B0-CC51F91C3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6045A-B5C1-CE4D-95FE-F0DFB4916CF0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5797DD-4FC5-2A46-B6AE-F2DA37D616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8089" y="0"/>
            <a:ext cx="9144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5249E7-32F0-9E47-81A5-8191F9915D82}"/>
              </a:ext>
            </a:extLst>
          </p:cNvPr>
          <p:cNvSpPr txBox="1"/>
          <p:nvPr/>
        </p:nvSpPr>
        <p:spPr>
          <a:xfrm>
            <a:off x="72311" y="217714"/>
            <a:ext cx="1905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Tim Hallman</a:t>
            </a:r>
          </a:p>
        </p:txBody>
      </p:sp>
    </p:spTree>
    <p:extLst>
      <p:ext uri="{BB962C8B-B14F-4D97-AF65-F5344CB8AC3E}">
        <p14:creationId xmlns:p14="http://schemas.microsoft.com/office/powerpoint/2010/main" val="40714226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505861ED-BB1D-7D43-9E31-4455B6E6645B}"/>
              </a:ext>
            </a:extLst>
          </p:cNvPr>
          <p:cNvSpPr txBox="1"/>
          <p:nvPr/>
        </p:nvSpPr>
        <p:spPr>
          <a:xfrm>
            <a:off x="1960528" y="2944216"/>
            <a:ext cx="1486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From view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4399EAD-08C3-854B-B0F5-AA4FE150EAA3}"/>
              </a:ext>
            </a:extLst>
          </p:cNvPr>
          <p:cNvCxnSpPr/>
          <p:nvPr/>
        </p:nvCxnSpPr>
        <p:spPr>
          <a:xfrm>
            <a:off x="4832400" y="3128880"/>
            <a:ext cx="1872867" cy="0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2AC7BF3-B517-9A43-BB60-6FADC44FBB14}"/>
              </a:ext>
            </a:extLst>
          </p:cNvPr>
          <p:cNvGrpSpPr/>
          <p:nvPr/>
        </p:nvGrpSpPr>
        <p:grpSpPr>
          <a:xfrm>
            <a:off x="694785" y="1086717"/>
            <a:ext cx="10673887" cy="3900921"/>
            <a:chOff x="694784" y="1086716"/>
            <a:chExt cx="10673886" cy="390092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55F63F1-F664-314B-A71A-CEB1ACEBB8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95849" y="1102703"/>
              <a:ext cx="6972821" cy="388493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06FE5B1-9A79-4948-8311-B39B5C99C5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3599" y="1086716"/>
              <a:ext cx="2947791" cy="2210843"/>
            </a:xfrm>
            <a:prstGeom prst="rect">
              <a:avLst/>
            </a:prstGeom>
          </p:spPr>
        </p:pic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04056E4-1FA6-0942-9792-4D3BD4DD241F}"/>
                </a:ext>
              </a:extLst>
            </p:cNvPr>
            <p:cNvCxnSpPr>
              <a:cxnSpLocks/>
            </p:cNvCxnSpPr>
            <p:nvPr/>
          </p:nvCxnSpPr>
          <p:spPr>
            <a:xfrm>
              <a:off x="3659308" y="1436483"/>
              <a:ext cx="3398498" cy="150773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1286716-A018-7D4C-B6E3-90420838B914}"/>
                </a:ext>
              </a:extLst>
            </p:cNvPr>
            <p:cNvCxnSpPr>
              <a:cxnSpLocks/>
            </p:cNvCxnSpPr>
            <p:nvPr/>
          </p:nvCxnSpPr>
          <p:spPr>
            <a:xfrm>
              <a:off x="3659308" y="2488615"/>
              <a:ext cx="3398498" cy="62499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42D6391F-79C1-8945-9A39-16F83F0CFF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4784" y="3623207"/>
              <a:ext cx="3510961" cy="1301435"/>
            </a:xfrm>
            <a:prstGeom prst="rect">
              <a:avLst/>
            </a:prstGeom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28398E7F-54A2-8E42-834F-21AECB71C5CB}"/>
              </a:ext>
            </a:extLst>
          </p:cNvPr>
          <p:cNvSpPr txBox="1"/>
          <p:nvPr/>
        </p:nvSpPr>
        <p:spPr>
          <a:xfrm>
            <a:off x="694786" y="4555312"/>
            <a:ext cx="35203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Stave housing (four staves)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9CFCBE7-97B7-784F-B30E-5540E309B57A}"/>
              </a:ext>
            </a:extLst>
          </p:cNvPr>
          <p:cNvCxnSpPr>
            <a:cxnSpLocks/>
          </p:cNvCxnSpPr>
          <p:nvPr/>
        </p:nvCxnSpPr>
        <p:spPr>
          <a:xfrm flipH="1" flipV="1">
            <a:off x="2958025" y="2336802"/>
            <a:ext cx="269715" cy="156793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D3EB17EE-CAA8-3D4C-94BF-9131F4A36F47}"/>
              </a:ext>
            </a:extLst>
          </p:cNvPr>
          <p:cNvSpPr txBox="1"/>
          <p:nvPr/>
        </p:nvSpPr>
        <p:spPr>
          <a:xfrm>
            <a:off x="5319271" y="3128881"/>
            <a:ext cx="8931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beam</a:t>
            </a:r>
          </a:p>
        </p:txBody>
      </p:sp>
      <p:sp>
        <p:nvSpPr>
          <p:cNvPr id="36" name="Title 35">
            <a:extLst>
              <a:ext uri="{FF2B5EF4-FFF2-40B4-BE49-F238E27FC236}">
                <a16:creationId xmlns:a16="http://schemas.microsoft.com/office/drawing/2014/main" id="{23389F24-A6D4-F84B-AE29-74E96497E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1" y="113651"/>
            <a:ext cx="10879143" cy="647419"/>
          </a:xfrm>
        </p:spPr>
        <p:txBody>
          <a:bodyPr>
            <a:normAutofit fontScale="90000"/>
          </a:bodyPr>
          <a:lstStyle/>
          <a:p>
            <a:r>
              <a:rPr lang="en-US" sz="4267" dirty="0"/>
              <a:t>2019 MVTX Test Beam Setup @Fermilab</a:t>
            </a:r>
          </a:p>
        </p:txBody>
      </p:sp>
      <p:sp>
        <p:nvSpPr>
          <p:cNvPr id="37" name="Date Placeholder 36">
            <a:extLst>
              <a:ext uri="{FF2B5EF4-FFF2-40B4-BE49-F238E27FC236}">
                <a16:creationId xmlns:a16="http://schemas.microsoft.com/office/drawing/2014/main" id="{C902750D-AAA1-4148-BF21-111CA2150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10/22/19</a:t>
            </a:r>
          </a:p>
        </p:txBody>
      </p:sp>
      <p:sp>
        <p:nvSpPr>
          <p:cNvPr id="38" name="Footer Placeholder 37">
            <a:extLst>
              <a:ext uri="{FF2B5EF4-FFF2-40B4-BE49-F238E27FC236}">
                <a16:creationId xmlns:a16="http://schemas.microsoft.com/office/drawing/2014/main" id="{1F27EB6E-BD24-9D42-972C-1EEB77EED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LDRD Visit</a:t>
            </a:r>
          </a:p>
        </p:txBody>
      </p:sp>
      <p:sp>
        <p:nvSpPr>
          <p:cNvPr id="39" name="Slide Number Placeholder 38">
            <a:extLst>
              <a:ext uri="{FF2B5EF4-FFF2-40B4-BE49-F238E27FC236}">
                <a16:creationId xmlns:a16="http://schemas.microsoft.com/office/drawing/2014/main" id="{C611DA56-63FE-404D-9A67-8F246C164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438F0-25EE-AF46-AA97-5ED356E5FBB8}" type="slidenum">
              <a:rPr lang="en-US" smtClean="0"/>
              <a:t>20</a:t>
            </a:fld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F06C139-59F6-A74E-A39F-AEAE36A1E521}"/>
              </a:ext>
            </a:extLst>
          </p:cNvPr>
          <p:cNvGrpSpPr/>
          <p:nvPr/>
        </p:nvGrpSpPr>
        <p:grpSpPr>
          <a:xfrm>
            <a:off x="694785" y="5089645"/>
            <a:ext cx="10590759" cy="1499708"/>
            <a:chOff x="694784" y="5089645"/>
            <a:chExt cx="10590758" cy="1499708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3337BBD-971F-7F45-8D9A-856F820E7D03}"/>
                </a:ext>
              </a:extLst>
            </p:cNvPr>
            <p:cNvSpPr txBox="1"/>
            <p:nvPr/>
          </p:nvSpPr>
          <p:spPr>
            <a:xfrm>
              <a:off x="694784" y="5089645"/>
              <a:ext cx="451742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Stave housing sits on a motion table which can be moved in (x, y) plane perpendicular to the nominal beam direction. It can also be rotated (+40, -40) degrees (see photo on right). Operation was done at counting house.</a:t>
              </a:r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5551AE88-23C1-574C-9FF9-F31E52D781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56111" y="5152966"/>
              <a:ext cx="2129431" cy="1436387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4B0FF906-0614-2F43-AEC5-983F65213F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58557" y="5212738"/>
              <a:ext cx="1741860" cy="1309878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71A1FDBA-F198-ED4C-9A1B-6357149460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89069" y="5197434"/>
              <a:ext cx="1720697" cy="12939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1434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615937-66FB-3F43-A9FE-58A99202D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10/22/19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07460D-06DD-4145-8B0A-3372FEF55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LDRD Visit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C60A1-4EB2-4148-AFC6-2341F31DA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78D1D-D128-E44E-8913-0B6713E32E31}" type="slidenum">
              <a:rPr lang="en-US" smtClean="0"/>
              <a:t>21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1BF723-B81C-024E-9910-7EE065FDBD0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53" y="1319918"/>
            <a:ext cx="6604883" cy="4953663"/>
          </a:xfrm>
          <a:prstGeom prst="rect">
            <a:avLst/>
          </a:prstGeom>
        </p:spPr>
      </p:pic>
      <p:pic>
        <p:nvPicPr>
          <p:cNvPr id="1026" name="Picture 2" descr="File:Run0907.png">
            <a:extLst>
              <a:ext uri="{FF2B5EF4-FFF2-40B4-BE49-F238E27FC236}">
                <a16:creationId xmlns:a16="http://schemas.microsoft.com/office/drawing/2014/main" id="{226DF3AB-082B-1042-959A-B76232A14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3906" y="816611"/>
            <a:ext cx="5208543" cy="281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ile:Run0893.png">
            <a:extLst>
              <a:ext uri="{FF2B5EF4-FFF2-40B4-BE49-F238E27FC236}">
                <a16:creationId xmlns:a16="http://schemas.microsoft.com/office/drawing/2014/main" id="{7459457B-283C-F84D-9CB8-51E01D303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3904" y="4299666"/>
            <a:ext cx="5318096" cy="2056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D12B8B4-0B3D-9643-916A-E7C504373682}"/>
              </a:ext>
            </a:extLst>
          </p:cNvPr>
          <p:cNvSpPr txBox="1"/>
          <p:nvPr/>
        </p:nvSpPr>
        <p:spPr>
          <a:xfrm>
            <a:off x="10217420" y="0"/>
            <a:ext cx="19745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Beam angle: 0</a:t>
            </a:r>
          </a:p>
          <a:p>
            <a:r>
              <a:rPr lang="en-US" sz="2400" dirty="0">
                <a:solidFill>
                  <a:srgbClr val="FF0000"/>
                </a:solidFill>
              </a:rPr>
              <a:t>            (eta ~0)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0447AD-E737-7642-902C-E560D072361D}"/>
              </a:ext>
            </a:extLst>
          </p:cNvPr>
          <p:cNvSpPr txBox="1"/>
          <p:nvPr/>
        </p:nvSpPr>
        <p:spPr>
          <a:xfrm>
            <a:off x="10097231" y="3678487"/>
            <a:ext cx="21124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Beam angle: 40</a:t>
            </a:r>
          </a:p>
          <a:p>
            <a:r>
              <a:rPr lang="en-US" sz="2400" dirty="0">
                <a:solidFill>
                  <a:srgbClr val="FF0000"/>
                </a:solidFill>
              </a:rPr>
              <a:t>              (eta ~1)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04DEBE-60B6-B645-8514-B0083E5203D7}"/>
              </a:ext>
            </a:extLst>
          </p:cNvPr>
          <p:cNvSpPr txBox="1"/>
          <p:nvPr/>
        </p:nvSpPr>
        <p:spPr>
          <a:xfrm>
            <a:off x="304800" y="1319917"/>
            <a:ext cx="438697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MVTX 4-Stave Telescope </a:t>
            </a:r>
            <a:br>
              <a:rPr lang="en-US" sz="2800" dirty="0">
                <a:solidFill>
                  <a:srgbClr val="FFFF00"/>
                </a:solidFill>
              </a:rPr>
            </a:br>
            <a:r>
              <a:rPr lang="en-US" sz="2800" dirty="0">
                <a:solidFill>
                  <a:srgbClr val="FFFF00"/>
                </a:solidFill>
              </a:rPr>
              <a:t>@Fermilab Teat Beam Setup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5AC6D7-CA86-EC4D-AA28-4E8CCF4798BB}"/>
              </a:ext>
            </a:extLst>
          </p:cNvPr>
          <p:cNvSpPr txBox="1"/>
          <p:nvPr/>
        </p:nvSpPr>
        <p:spPr>
          <a:xfrm>
            <a:off x="304800" y="-80549"/>
            <a:ext cx="101561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Offline analysis in progress: all TB data in RCF</a:t>
            </a:r>
          </a:p>
          <a:p>
            <a:r>
              <a:rPr lang="en-US" sz="2400" dirty="0"/>
              <a:t>https://</a:t>
            </a:r>
            <a:r>
              <a:rPr lang="en-US" sz="2400" dirty="0" err="1"/>
              <a:t>wiki.bnl.gov</a:t>
            </a:r>
            <a:r>
              <a:rPr lang="en-US" sz="2400" dirty="0"/>
              <a:t>/</a:t>
            </a:r>
            <a:r>
              <a:rPr lang="en-US" sz="2400" dirty="0" err="1"/>
              <a:t>sPHENIX</a:t>
            </a:r>
            <a:r>
              <a:rPr lang="en-US" sz="2400" dirty="0"/>
              <a:t>/</a:t>
            </a:r>
            <a:r>
              <a:rPr lang="en-US" sz="2400" dirty="0" err="1"/>
              <a:t>index.php</a:t>
            </a:r>
            <a:r>
              <a:rPr lang="en-US" sz="2400" dirty="0"/>
              <a:t>/MAPS-</a:t>
            </a:r>
            <a:r>
              <a:rPr lang="en-US" sz="2400" dirty="0" err="1"/>
              <a:t>based_Vertex_Detector</a:t>
            </a:r>
            <a:r>
              <a:rPr lang="en-US" sz="2400" dirty="0"/>
              <a:t>_(MVTX)</a:t>
            </a:r>
          </a:p>
        </p:txBody>
      </p:sp>
    </p:spTree>
    <p:extLst>
      <p:ext uri="{BB962C8B-B14F-4D97-AF65-F5344CB8AC3E}">
        <p14:creationId xmlns:p14="http://schemas.microsoft.com/office/powerpoint/2010/main" val="21109679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76319-217F-A740-9A44-D4A6B3BFE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795" y="38381"/>
            <a:ext cx="10467231" cy="754811"/>
          </a:xfrm>
        </p:spPr>
        <p:txBody>
          <a:bodyPr>
            <a:normAutofit/>
          </a:bodyPr>
          <a:lstStyle/>
          <a:p>
            <a:r>
              <a:rPr lang="en-US" sz="3600" dirty="0"/>
              <a:t>Detector Misalignment &amp; Hit Spatial Resolution Study (I)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53DCB8-0BB8-E540-942F-64C98F979E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54"/>
          <a:stretch/>
        </p:blipFill>
        <p:spPr>
          <a:xfrm>
            <a:off x="5072450" y="1277926"/>
            <a:ext cx="7076303" cy="31244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B4B916F-0FFB-7047-8625-5899DFB168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54"/>
          <a:stretch/>
        </p:blipFill>
        <p:spPr>
          <a:xfrm>
            <a:off x="1" y="3652395"/>
            <a:ext cx="7187121" cy="317333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AF0844F-B0AA-2040-ADE1-A6E7F6D1619B}"/>
              </a:ext>
            </a:extLst>
          </p:cNvPr>
          <p:cNvSpPr txBox="1"/>
          <p:nvPr/>
        </p:nvSpPr>
        <p:spPr>
          <a:xfrm>
            <a:off x="380795" y="1018477"/>
            <a:ext cx="39574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Typically staves offset by,  </a:t>
            </a:r>
          </a:p>
          <a:p>
            <a:r>
              <a:rPr lang="en-US" sz="2000" dirty="0"/>
              <a:t>Horizontally: 20 x 30um = 600 um</a:t>
            </a:r>
          </a:p>
          <a:p>
            <a:r>
              <a:rPr lang="en-US" sz="2000" dirty="0"/>
              <a:t>Vertically: 5 x 30 um = 150 um </a:t>
            </a:r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A9E76380-6543-6E40-9FD3-8F6A83270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10/22/19</a:t>
            </a: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1BB6C2CA-7231-8541-B813-10CC5B254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LDRD Visit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EBD33919-ECB9-1C44-A372-6D1F76E67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15F9A-9A77-A54A-9F5B-90CFBCF16685}" type="slidenum">
              <a:rPr lang="en-US" smtClean="0"/>
              <a:t>22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DB95CD-37CA-804F-A416-3308C95367F1}"/>
              </a:ext>
            </a:extLst>
          </p:cNvPr>
          <p:cNvSpPr txBox="1"/>
          <p:nvPr/>
        </p:nvSpPr>
        <p:spPr>
          <a:xfrm>
            <a:off x="380795" y="2259425"/>
            <a:ext cx="4439805" cy="12825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133" dirty="0"/>
              <a:t>Hit spatial resolution: (w/o clustering) </a:t>
            </a:r>
          </a:p>
          <a:p>
            <a:r>
              <a:rPr lang="en-US" sz="1867" dirty="0" err="1"/>
              <a:t>Peak_sigma_core</a:t>
            </a:r>
            <a:r>
              <a:rPr lang="en-US" sz="1867" dirty="0"/>
              <a:t> = 0.55 (pixel size ) =15 um</a:t>
            </a:r>
          </a:p>
          <a:p>
            <a:r>
              <a:rPr lang="en-US" sz="1867" dirty="0"/>
              <a:t>Chip spatial resolution = 15/sqrt(2) = 11 um</a:t>
            </a:r>
          </a:p>
          <a:p>
            <a:r>
              <a:rPr lang="en-US" sz="1867" dirty="0"/>
              <a:t>(same as 2018 TB results)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448BA6-630E-3B49-8C99-06343D342F83}"/>
              </a:ext>
            </a:extLst>
          </p:cNvPr>
          <p:cNvSpPr/>
          <p:nvPr/>
        </p:nvSpPr>
        <p:spPr>
          <a:xfrm>
            <a:off x="7830766" y="6118698"/>
            <a:ext cx="2558375" cy="1070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1EBAB3-52A9-AD40-BF15-C18B0A7C5B9E}"/>
              </a:ext>
            </a:extLst>
          </p:cNvPr>
          <p:cNvSpPr/>
          <p:nvPr/>
        </p:nvSpPr>
        <p:spPr>
          <a:xfrm>
            <a:off x="7905345" y="5651213"/>
            <a:ext cx="2558375" cy="10700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F29FBC-2757-FC44-8090-34B98D9B46EA}"/>
              </a:ext>
            </a:extLst>
          </p:cNvPr>
          <p:cNvSpPr/>
          <p:nvPr/>
        </p:nvSpPr>
        <p:spPr>
          <a:xfrm>
            <a:off x="7973438" y="5276905"/>
            <a:ext cx="2558375" cy="10700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70ED22-CBD0-DA47-B08E-C3D2330B3B4A}"/>
              </a:ext>
            </a:extLst>
          </p:cNvPr>
          <p:cNvSpPr/>
          <p:nvPr/>
        </p:nvSpPr>
        <p:spPr>
          <a:xfrm>
            <a:off x="7672286" y="4893459"/>
            <a:ext cx="2558375" cy="10700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457DFFE-4665-6348-A8BF-89566BBDDC59}"/>
              </a:ext>
            </a:extLst>
          </p:cNvPr>
          <p:cNvCxnSpPr/>
          <p:nvPr/>
        </p:nvCxnSpPr>
        <p:spPr>
          <a:xfrm flipV="1">
            <a:off x="9109953" y="4250987"/>
            <a:ext cx="0" cy="23638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4-Point Star 7">
            <a:extLst>
              <a:ext uri="{FF2B5EF4-FFF2-40B4-BE49-F238E27FC236}">
                <a16:creationId xmlns:a16="http://schemas.microsoft.com/office/drawing/2014/main" id="{B14F1147-B231-5941-BA93-77C2BDF03435}"/>
              </a:ext>
            </a:extLst>
          </p:cNvPr>
          <p:cNvSpPr/>
          <p:nvPr/>
        </p:nvSpPr>
        <p:spPr>
          <a:xfrm>
            <a:off x="8951473" y="6082797"/>
            <a:ext cx="316960" cy="202452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9" name="4-Point Star 18">
            <a:extLst>
              <a:ext uri="{FF2B5EF4-FFF2-40B4-BE49-F238E27FC236}">
                <a16:creationId xmlns:a16="http://schemas.microsoft.com/office/drawing/2014/main" id="{2A7D6ED3-CC9D-1D4D-A8A2-7D2A88204DC3}"/>
              </a:ext>
            </a:extLst>
          </p:cNvPr>
          <p:cNvSpPr/>
          <p:nvPr/>
        </p:nvSpPr>
        <p:spPr>
          <a:xfrm>
            <a:off x="8953095" y="5634779"/>
            <a:ext cx="316960" cy="202452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0" name="4-Point Star 19">
            <a:extLst>
              <a:ext uri="{FF2B5EF4-FFF2-40B4-BE49-F238E27FC236}">
                <a16:creationId xmlns:a16="http://schemas.microsoft.com/office/drawing/2014/main" id="{071F3872-BBE0-954B-801B-8E5D2D71DA22}"/>
              </a:ext>
            </a:extLst>
          </p:cNvPr>
          <p:cNvSpPr/>
          <p:nvPr/>
        </p:nvSpPr>
        <p:spPr>
          <a:xfrm>
            <a:off x="8949851" y="5232695"/>
            <a:ext cx="316960" cy="202452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1" name="4-Point Star 20">
            <a:extLst>
              <a:ext uri="{FF2B5EF4-FFF2-40B4-BE49-F238E27FC236}">
                <a16:creationId xmlns:a16="http://schemas.microsoft.com/office/drawing/2014/main" id="{129D9280-CFC6-1848-A9A6-A809CE449BE1}"/>
              </a:ext>
            </a:extLst>
          </p:cNvPr>
          <p:cNvSpPr/>
          <p:nvPr/>
        </p:nvSpPr>
        <p:spPr>
          <a:xfrm>
            <a:off x="8946609" y="4859797"/>
            <a:ext cx="316960" cy="202452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9F4408-3A18-784C-812A-4A1C20EDE65F}"/>
              </a:ext>
            </a:extLst>
          </p:cNvPr>
          <p:cNvSpPr txBox="1"/>
          <p:nvPr/>
        </p:nvSpPr>
        <p:spPr>
          <a:xfrm>
            <a:off x="10531813" y="5920358"/>
            <a:ext cx="14096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Ref. Plane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BDB1F9-E07E-664A-A113-BA96F2D8F829}"/>
              </a:ext>
            </a:extLst>
          </p:cNvPr>
          <p:cNvSpPr txBox="1"/>
          <p:nvPr/>
        </p:nvSpPr>
        <p:spPr>
          <a:xfrm>
            <a:off x="10608853" y="5344789"/>
            <a:ext cx="14280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Delta_X</a:t>
            </a:r>
            <a:r>
              <a:rPr lang="en-US" sz="2400" dirty="0"/>
              <a:t>/Y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6CCF06-F084-5B40-B186-E9BD199A136E}"/>
              </a:ext>
            </a:extLst>
          </p:cNvPr>
          <p:cNvSpPr txBox="1"/>
          <p:nvPr/>
        </p:nvSpPr>
        <p:spPr>
          <a:xfrm>
            <a:off x="9114919" y="4358849"/>
            <a:ext cx="2275238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/>
              <a:t>120GeV proton beam</a:t>
            </a:r>
          </a:p>
        </p:txBody>
      </p:sp>
    </p:spTree>
    <p:extLst>
      <p:ext uri="{BB962C8B-B14F-4D97-AF65-F5344CB8AC3E}">
        <p14:creationId xmlns:p14="http://schemas.microsoft.com/office/powerpoint/2010/main" val="38890539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3D5CC-F414-C345-892C-230649918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4650"/>
            <a:ext cx="10242549" cy="804566"/>
          </a:xfrm>
        </p:spPr>
        <p:txBody>
          <a:bodyPr>
            <a:normAutofit/>
          </a:bodyPr>
          <a:lstStyle/>
          <a:p>
            <a:r>
              <a:rPr lang="en-US" sz="4267" b="1" dirty="0" err="1"/>
              <a:t>Fermilab</a:t>
            </a:r>
            <a:r>
              <a:rPr lang="en-US" sz="4267" b="1" dirty="0"/>
              <a:t> Test Beam Results (II)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C4F667-A32E-1143-B61A-01A4DF624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10/22/19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43F423-9A8B-F746-BC5D-60EA3823A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LDRD Visit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AD79BA-4C41-BA40-A6C5-DD9C57B25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23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F9EA70-90CA-754C-9E5B-3A4235213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709394"/>
            <a:ext cx="4542205" cy="42635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D258613-3E78-D94F-BBDE-8EF5022C3E5A}"/>
              </a:ext>
            </a:extLst>
          </p:cNvPr>
          <p:cNvSpPr txBox="1"/>
          <p:nvPr/>
        </p:nvSpPr>
        <p:spPr>
          <a:xfrm>
            <a:off x="6604000" y="1279985"/>
            <a:ext cx="28570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Hit Efficiency &gt; 99.5%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4092071-FC48-EB4B-8149-2DD84A232F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5441" y="1709393"/>
            <a:ext cx="4178808" cy="399390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2CF44F1-4F7B-0E43-9C8D-ED8F25E0F8AE}"/>
              </a:ext>
            </a:extLst>
          </p:cNvPr>
          <p:cNvSpPr txBox="1"/>
          <p:nvPr/>
        </p:nvSpPr>
        <p:spPr>
          <a:xfrm>
            <a:off x="2829294" y="5742104"/>
            <a:ext cx="24186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Pixel size (~28um)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C031F0-2747-BE46-B324-65AD634F27E2}"/>
              </a:ext>
            </a:extLst>
          </p:cNvPr>
          <p:cNvSpPr txBox="1"/>
          <p:nvPr/>
        </p:nvSpPr>
        <p:spPr>
          <a:xfrm>
            <a:off x="1868812" y="1279985"/>
            <a:ext cx="39274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Hit Spatial Resolution: &lt; 5 um </a:t>
            </a:r>
          </a:p>
        </p:txBody>
      </p:sp>
    </p:spTree>
    <p:extLst>
      <p:ext uri="{BB962C8B-B14F-4D97-AF65-F5344CB8AC3E}">
        <p14:creationId xmlns:p14="http://schemas.microsoft.com/office/powerpoint/2010/main" val="10135845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B5804C-4874-764D-9E4A-063194651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10/22/19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B062B7-1C35-5B48-B61A-21585BCE4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LDRD Visit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04853C-84F3-3446-9800-EE6DC7E56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6045A-B5C1-CE4D-95FE-F0DFB4916CF0}" type="slidenum">
              <a:rPr lang="en-US" smtClean="0"/>
              <a:t>24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55FF93-3741-CD47-8188-B2F22178BC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83510" y="-1123950"/>
            <a:ext cx="6835140" cy="91135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5F0F631-8131-584E-A1E1-808BBC32B2EA}"/>
              </a:ext>
            </a:extLst>
          </p:cNvPr>
          <p:cNvSpPr txBox="1"/>
          <p:nvPr/>
        </p:nvSpPr>
        <p:spPr>
          <a:xfrm rot="16200000">
            <a:off x="241695" y="4490720"/>
            <a:ext cx="34870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Fermilab Test Beam Setup</a:t>
            </a:r>
          </a:p>
          <a:p>
            <a:r>
              <a:rPr lang="en-US" sz="2400" b="1" dirty="0">
                <a:solidFill>
                  <a:srgbClr val="FFFF00"/>
                </a:solidFill>
              </a:rPr>
              <a:t>May 2019</a:t>
            </a:r>
          </a:p>
        </p:txBody>
      </p:sp>
    </p:spTree>
    <p:extLst>
      <p:ext uri="{BB962C8B-B14F-4D97-AF65-F5344CB8AC3E}">
        <p14:creationId xmlns:p14="http://schemas.microsoft.com/office/powerpoint/2010/main" val="5474645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C3A3A9-088B-8746-A7CF-CD7635EA4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10/22/19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8D8CA6-F360-2948-B94E-4BFB605E5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LDRD Visit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366DCA-2360-0042-B21E-885EF5B72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6045A-B5C1-CE4D-95FE-F0DFB4916CF0}" type="slidenum">
              <a:rPr lang="en-US" smtClean="0"/>
              <a:t>25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1E6E4E-D42B-D14F-91BF-8A8499E717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ACD5D0A-CFE8-B149-ABA3-1EB6048A74BE}"/>
              </a:ext>
            </a:extLst>
          </p:cNvPr>
          <p:cNvSpPr txBox="1"/>
          <p:nvPr/>
        </p:nvSpPr>
        <p:spPr>
          <a:xfrm>
            <a:off x="5628734" y="0"/>
            <a:ext cx="50493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@LANL D125 MVTX Readout Lab</a:t>
            </a:r>
          </a:p>
        </p:txBody>
      </p:sp>
    </p:spTree>
    <p:extLst>
      <p:ext uri="{BB962C8B-B14F-4D97-AF65-F5344CB8AC3E}">
        <p14:creationId xmlns:p14="http://schemas.microsoft.com/office/powerpoint/2010/main" val="17641976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412EC7-BAC8-4B41-931C-906CFBC7B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10/22/19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09319A-8838-1643-94E9-95BDC1C5C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LDRD Visit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477141-7D1E-A748-B1CB-8B1FFEED5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6045A-B5C1-CE4D-95FE-F0DFB4916CF0}" type="slidenum">
              <a:rPr lang="en-US" smtClean="0"/>
              <a:t>26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7B6966-5D1C-E040-B8A4-F70F2A2DF0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3CACBF-D348-6B42-B4E1-957DD4E247B3}"/>
              </a:ext>
            </a:extLst>
          </p:cNvPr>
          <p:cNvSpPr txBox="1"/>
          <p:nvPr/>
        </p:nvSpPr>
        <p:spPr>
          <a:xfrm>
            <a:off x="5572473" y="206194"/>
            <a:ext cx="49537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@LANL D125 MVTX Readout Lab</a:t>
            </a:r>
          </a:p>
        </p:txBody>
      </p:sp>
    </p:spTree>
    <p:extLst>
      <p:ext uri="{BB962C8B-B14F-4D97-AF65-F5344CB8AC3E}">
        <p14:creationId xmlns:p14="http://schemas.microsoft.com/office/powerpoint/2010/main" val="2432520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BFD20-204A-8140-9C6B-815C6DD16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Any barriers that have come 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2CDB01-0B3B-C74E-9C78-2D402E8993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Paperwork … </a:t>
            </a:r>
          </a:p>
          <a:p>
            <a:r>
              <a:rPr lang="en-US" dirty="0" err="1"/>
              <a:t>Procurment</a:t>
            </a:r>
            <a:r>
              <a:rPr lang="en-US" dirty="0"/>
              <a:t> …</a:t>
            </a:r>
          </a:p>
          <a:p>
            <a:r>
              <a:rPr lang="en-US" dirty="0"/>
              <a:t>Lab space …</a:t>
            </a:r>
          </a:p>
          <a:p>
            <a:r>
              <a:rPr lang="en-US" dirty="0"/>
              <a:t>Technical support …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72C3AF-C2D6-5B43-A715-C1DC3357A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10/22/19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419569-A7B8-7546-BB6C-32F3201DA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LDRD Visit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F84C67-98F2-B94F-B855-63E8AE09B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6045A-B5C1-CE4D-95FE-F0DFB4916CF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1499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sPHENIX</a:t>
            </a:r>
            <a:r>
              <a:rPr lang="en-US" dirty="0"/>
              <a:t> LDRD Team and Effort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LDRD Visit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89A0FC8-C259-E145-B821-56041C21C2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1" y="1239571"/>
            <a:ext cx="6108482" cy="478439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Experimental group </a:t>
            </a:r>
          </a:p>
          <a:p>
            <a:pPr lvl="1"/>
            <a:r>
              <a:rPr lang="en-US" dirty="0"/>
              <a:t>P-25, AOT</a:t>
            </a:r>
          </a:p>
          <a:p>
            <a:pPr lvl="1"/>
            <a:r>
              <a:rPr lang="en-US" dirty="0"/>
              <a:t>Detector readout and mechanical support R&amp;D</a:t>
            </a:r>
          </a:p>
          <a:p>
            <a:pPr lvl="1"/>
            <a:r>
              <a:rPr lang="en-US" dirty="0"/>
              <a:t>Detector modeling and simulations</a:t>
            </a:r>
          </a:p>
          <a:p>
            <a:pPr lvl="1"/>
            <a:r>
              <a:rPr lang="en-US" dirty="0"/>
              <a:t>Physics simulations</a:t>
            </a:r>
          </a:p>
          <a:p>
            <a:endParaRPr lang="en-US" dirty="0"/>
          </a:p>
          <a:p>
            <a:r>
              <a:rPr lang="en-US" dirty="0"/>
              <a:t>Theoretical group</a:t>
            </a:r>
          </a:p>
          <a:p>
            <a:pPr lvl="1"/>
            <a:r>
              <a:rPr lang="en-US" dirty="0"/>
              <a:t>T-2, T-5, CCS-7</a:t>
            </a:r>
          </a:p>
          <a:p>
            <a:pPr lvl="1"/>
            <a:r>
              <a:rPr lang="en-US" dirty="0"/>
              <a:t>Physics modeling &amp; simulations</a:t>
            </a:r>
          </a:p>
          <a:p>
            <a:endParaRPr lang="en-US" dirty="0"/>
          </a:p>
          <a:p>
            <a:r>
              <a:rPr lang="en-US" dirty="0"/>
              <a:t>Budget: 1.6M/Year, FY17-19</a:t>
            </a:r>
          </a:p>
          <a:p>
            <a:pPr lvl="1"/>
            <a:r>
              <a:rPr lang="en-US" dirty="0"/>
              <a:t>1/3 on experimental T&amp;E</a:t>
            </a:r>
          </a:p>
          <a:p>
            <a:pPr lvl="1"/>
            <a:r>
              <a:rPr lang="en-US" dirty="0"/>
              <a:t>1/3 on theoretical T&amp;E</a:t>
            </a:r>
          </a:p>
          <a:p>
            <a:pPr lvl="1"/>
            <a:r>
              <a:rPr lang="en-US" dirty="0"/>
              <a:t>1/3 on Hardware &amp; M&amp;S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BC500D6-3F10-134A-89C2-A50A90002798}"/>
              </a:ext>
            </a:extLst>
          </p:cNvPr>
          <p:cNvGrpSpPr/>
          <p:nvPr/>
        </p:nvGrpSpPr>
        <p:grpSpPr>
          <a:xfrm>
            <a:off x="6701286" y="1239571"/>
            <a:ext cx="4196402" cy="4326191"/>
            <a:chOff x="4824594" y="1344528"/>
            <a:chExt cx="4207509" cy="5006018"/>
          </a:xfrm>
        </p:grpSpPr>
        <p:pic>
          <p:nvPicPr>
            <p:cNvPr id="8" name="pasted-image-enhanced.jpeg">
              <a:extLst>
                <a:ext uri="{FF2B5EF4-FFF2-40B4-BE49-F238E27FC236}">
                  <a16:creationId xmlns:a16="http://schemas.microsoft.com/office/drawing/2014/main" id="{BBCA1178-22EB-0345-9091-3D841CF227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24594" y="2235025"/>
              <a:ext cx="703305" cy="703305"/>
            </a:xfrm>
            <a:prstGeom prst="rect">
              <a:avLst/>
            </a:prstGeom>
            <a:ln w="101600">
              <a:noFill/>
            </a:ln>
          </p:spPr>
        </p:pic>
        <p:pic>
          <p:nvPicPr>
            <p:cNvPr id="9" name="pasted-image.tif">
              <a:extLst>
                <a:ext uri="{FF2B5EF4-FFF2-40B4-BE49-F238E27FC236}">
                  <a16:creationId xmlns:a16="http://schemas.microsoft.com/office/drawing/2014/main" id="{A170B9C8-A253-1C42-808E-3AAE770DC8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75075" y="1353138"/>
              <a:ext cx="716072" cy="716072"/>
            </a:xfrm>
            <a:prstGeom prst="rect">
              <a:avLst/>
            </a:prstGeom>
            <a:ln w="101600">
              <a:noFill/>
            </a:ln>
          </p:spPr>
        </p:pic>
        <p:pic>
          <p:nvPicPr>
            <p:cNvPr id="10" name="sondheim_walt-enhanced.jpeg">
              <a:extLst>
                <a:ext uri="{FF2B5EF4-FFF2-40B4-BE49-F238E27FC236}">
                  <a16:creationId xmlns:a16="http://schemas.microsoft.com/office/drawing/2014/main" id="{49F31717-53A4-F343-805A-BB20D2D29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68050" y="2239573"/>
              <a:ext cx="694211" cy="694211"/>
            </a:xfrm>
            <a:prstGeom prst="rect">
              <a:avLst/>
            </a:prstGeom>
            <a:ln w="101600">
              <a:noFill/>
            </a:ln>
          </p:spPr>
        </p:pic>
        <p:pic>
          <p:nvPicPr>
            <p:cNvPr id="11" name="vanhecke_hubert-enhanced.jpeg">
              <a:extLst>
                <a:ext uri="{FF2B5EF4-FFF2-40B4-BE49-F238E27FC236}">
                  <a16:creationId xmlns:a16="http://schemas.microsoft.com/office/drawing/2014/main" id="{68E72904-4FD2-4B4F-B999-E11608BABF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75075" y="2206737"/>
              <a:ext cx="724347" cy="724347"/>
            </a:xfrm>
            <a:prstGeom prst="rect">
              <a:avLst/>
            </a:prstGeom>
            <a:ln w="25400">
              <a:noFill/>
            </a:ln>
          </p:spPr>
        </p:pic>
        <p:pic>
          <p:nvPicPr>
            <p:cNvPr id="13" name="Picture 12" descr="2016-12-01-Sho.jpeg">
              <a:extLst>
                <a:ext uri="{FF2B5EF4-FFF2-40B4-BE49-F238E27FC236}">
                  <a16:creationId xmlns:a16="http://schemas.microsoft.com/office/drawing/2014/main" id="{94B812E1-BD00-D640-8C2E-B25800CFE783}"/>
                </a:ext>
              </a:extLst>
            </p:cNvPr>
            <p:cNvPicPr>
              <a:picLocks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29947" y="1347728"/>
              <a:ext cx="742392" cy="70967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9ACE439-5D45-E54B-9A2F-31A367A9F0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8889" r="9472"/>
            <a:stretch/>
          </p:blipFill>
          <p:spPr>
            <a:xfrm>
              <a:off x="5760567" y="4853292"/>
              <a:ext cx="725715" cy="681223"/>
            </a:xfrm>
            <a:prstGeom prst="rect">
              <a:avLst/>
            </a:prstGeom>
            <a:ln w="63500">
              <a:noFill/>
            </a:ln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6A228E2-0BED-BA4B-B629-836D69A614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7516" t="27306" r="20646" b="36347"/>
            <a:stretch/>
          </p:blipFill>
          <p:spPr>
            <a:xfrm>
              <a:off x="5769469" y="5643042"/>
              <a:ext cx="671474" cy="707504"/>
            </a:xfrm>
            <a:prstGeom prst="rect">
              <a:avLst/>
            </a:prstGeom>
            <a:ln w="63500">
              <a:noFill/>
            </a:ln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A131E11-536E-6644-ACCC-B70F7A13E3E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847427" y="5636644"/>
              <a:ext cx="690604" cy="690604"/>
            </a:xfrm>
            <a:prstGeom prst="rect">
              <a:avLst/>
            </a:prstGeom>
            <a:ln w="63500">
              <a:noFill/>
            </a:ln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D317101-E29A-E443-8D2C-45DB64644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669896" y="5645171"/>
              <a:ext cx="663066" cy="682077"/>
            </a:xfrm>
            <a:prstGeom prst="rect">
              <a:avLst/>
            </a:prstGeom>
            <a:ln w="63500">
              <a:noFill/>
            </a:ln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1180FD7-1767-8340-A456-324BC2688B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37871" t="23839" r="25876" b="39304"/>
            <a:stretch/>
          </p:blipFill>
          <p:spPr>
            <a:xfrm>
              <a:off x="6660372" y="4854974"/>
              <a:ext cx="672589" cy="690638"/>
            </a:xfrm>
            <a:prstGeom prst="rect">
              <a:avLst/>
            </a:prstGeom>
            <a:ln w="63500">
              <a:noFill/>
            </a:ln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9DFE614-5902-7B44-9D22-6823502F5B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869202" y="4825694"/>
              <a:ext cx="666694" cy="708821"/>
            </a:xfrm>
            <a:prstGeom prst="rect">
              <a:avLst/>
            </a:prstGeom>
            <a:ln w="63500">
              <a:noFill/>
            </a:ln>
          </p:spPr>
        </p:pic>
        <p:pic>
          <p:nvPicPr>
            <p:cNvPr id="21" name="Picture 2" descr="lex Tkatchev">
              <a:extLst>
                <a:ext uri="{FF2B5EF4-FFF2-40B4-BE49-F238E27FC236}">
                  <a16:creationId xmlns:a16="http://schemas.microsoft.com/office/drawing/2014/main" id="{E69B1C6D-B2B3-B940-8910-F5A1C345C1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8050" y="1344528"/>
              <a:ext cx="723900" cy="723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4" descr="arren McGlinchey">
              <a:extLst>
                <a:ext uri="{FF2B5EF4-FFF2-40B4-BE49-F238E27FC236}">
                  <a16:creationId xmlns:a16="http://schemas.microsoft.com/office/drawing/2014/main" id="{C40E1386-9171-484B-BEF3-3CD67B76D5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4144" y="3021771"/>
              <a:ext cx="717806" cy="7525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6" descr="uan Li">
              <a:extLst>
                <a:ext uri="{FF2B5EF4-FFF2-40B4-BE49-F238E27FC236}">
                  <a16:creationId xmlns:a16="http://schemas.microsoft.com/office/drawing/2014/main" id="{B5F680C5-A0E0-9F49-A71A-357A5D69265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750" t="54001" r="32250" b="13999"/>
            <a:stretch/>
          </p:blipFill>
          <p:spPr bwMode="auto">
            <a:xfrm>
              <a:off x="8370746" y="3056540"/>
              <a:ext cx="661357" cy="7243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8D9870D-66A0-854E-B13D-CE80C5A517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669895" y="3040905"/>
              <a:ext cx="724347" cy="724346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7CF551A-FC0A-674B-9AB8-4CF3AA483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5778283" y="3910230"/>
              <a:ext cx="733317" cy="761559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44B076A3-D5DE-6A47-9A9F-32E937F81A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8349824" y="1346235"/>
              <a:ext cx="663171" cy="724907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F1A61061-022E-F647-BFE6-BE8AB1AB92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7563024" y="2228143"/>
              <a:ext cx="697911" cy="717068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48EA5104-30AA-7246-9B63-FADF49E13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7566255" y="1353138"/>
              <a:ext cx="653423" cy="714886"/>
            </a:xfrm>
            <a:prstGeom prst="rect">
              <a:avLst/>
            </a:prstGeom>
          </p:spPr>
        </p:pic>
        <p:pic>
          <p:nvPicPr>
            <p:cNvPr id="29" name="pasted-image-filtered.jpeg">
              <a:extLst>
                <a:ext uri="{FF2B5EF4-FFF2-40B4-BE49-F238E27FC236}">
                  <a16:creationId xmlns:a16="http://schemas.microsoft.com/office/drawing/2014/main" id="{D96D79A8-9831-7F49-BA04-B4A88C74B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rcRect l="16445" t="5226" r="16445" b="22123"/>
            <a:stretch>
              <a:fillRect/>
            </a:stretch>
          </p:blipFill>
          <p:spPr>
            <a:xfrm>
              <a:off x="7558909" y="2983480"/>
              <a:ext cx="730502" cy="790817"/>
            </a:xfrm>
            <a:prstGeom prst="rect">
              <a:avLst/>
            </a:prstGeom>
            <a:ln w="101600">
              <a:noFill/>
            </a:ln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F33A31D1-1DD2-1B44-ABF5-8A66ED32FC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7564117" y="3889192"/>
              <a:ext cx="733315" cy="735402"/>
            </a:xfrm>
            <a:prstGeom prst="rect">
              <a:avLst/>
            </a:prstGeom>
            <a:ln w="28575">
              <a:noFill/>
            </a:ln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A7536128-55EF-2F4B-9861-EF0CE74EE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4594" y="3911177"/>
              <a:ext cx="703305" cy="759665"/>
            </a:xfrm>
            <a:prstGeom prst="rect">
              <a:avLst/>
            </a:prstGeom>
          </p:spPr>
        </p:pic>
      </p:grpSp>
      <p:pic>
        <p:nvPicPr>
          <p:cNvPr id="32" name="IMG_20170617_102552~2.jpg" descr="IMG_20170617_102552~2.jpg">
            <a:extLst>
              <a:ext uri="{FF2B5EF4-FFF2-40B4-BE49-F238E27FC236}">
                <a16:creationId xmlns:a16="http://schemas.microsoft.com/office/drawing/2014/main" id="{4EE9ADB7-12E8-2D49-BC86-3EA2A6F33347}"/>
              </a:ext>
            </a:extLst>
          </p:cNvPr>
          <p:cNvPicPr>
            <a:picLocks noChangeAspect="1"/>
          </p:cNvPicPr>
          <p:nvPr/>
        </p:nvPicPr>
        <p:blipFill>
          <a:blip r:embed="rId24"/>
          <a:srcRect l="48055" t="16725" r="4057" b="20869"/>
          <a:stretch>
            <a:fillRect/>
          </a:stretch>
        </p:blipFill>
        <p:spPr>
          <a:xfrm>
            <a:off x="9426481" y="4966548"/>
            <a:ext cx="711197" cy="635533"/>
          </a:xfrm>
          <a:prstGeom prst="rect">
            <a:avLst/>
          </a:prstGeom>
          <a:ln w="12700">
            <a:miter lim="400000"/>
          </a:ln>
        </p:spPr>
      </p:pic>
      <p:pic>
        <p:nvPicPr>
          <p:cNvPr id="33" name="varun_pic.png" descr="varun_pic.png">
            <a:extLst>
              <a:ext uri="{FF2B5EF4-FFF2-40B4-BE49-F238E27FC236}">
                <a16:creationId xmlns:a16="http://schemas.microsoft.com/office/drawing/2014/main" id="{B74308F1-A909-EC41-9047-B1BF19034BD2}"/>
              </a:ext>
            </a:extLst>
          </p:cNvPr>
          <p:cNvPicPr>
            <a:picLocks noChangeAspect="1"/>
          </p:cNvPicPr>
          <p:nvPr/>
        </p:nvPicPr>
        <p:blipFill>
          <a:blip r:embed="rId25"/>
          <a:srcRect l="12909" t="17709" r="28249"/>
          <a:stretch>
            <a:fillRect/>
          </a:stretch>
        </p:blipFill>
        <p:spPr>
          <a:xfrm>
            <a:off x="9426152" y="4265673"/>
            <a:ext cx="724164" cy="635533"/>
          </a:xfrm>
          <a:prstGeom prst="rect">
            <a:avLst/>
          </a:prstGeom>
          <a:ln w="12700">
            <a:miter lim="400000"/>
          </a:ln>
        </p:spPr>
      </p:pic>
      <p:pic>
        <p:nvPicPr>
          <p:cNvPr id="36" name="Image" descr="Image">
            <a:extLst>
              <a:ext uri="{FF2B5EF4-FFF2-40B4-BE49-F238E27FC236}">
                <a16:creationId xmlns:a16="http://schemas.microsoft.com/office/drawing/2014/main" id="{6286193F-1F9A-FB48-A11B-CEDAB9C70EFF}"/>
              </a:ext>
            </a:extLst>
          </p:cNvPr>
          <p:cNvPicPr>
            <a:picLocks noChangeAspect="1"/>
          </p:cNvPicPr>
          <p:nvPr/>
        </p:nvPicPr>
        <p:blipFill>
          <a:blip r:embed="rId26"/>
          <a:srcRect l="9754"/>
          <a:stretch>
            <a:fillRect/>
          </a:stretch>
        </p:blipFill>
        <p:spPr>
          <a:xfrm>
            <a:off x="10257135" y="4966548"/>
            <a:ext cx="664904" cy="6619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6" name="Picture 2" descr="https://www.phenix.bnl.gov/phenix/WWW/run/all_faces/lim_sanghoon.jpg">
            <a:extLst>
              <a:ext uri="{FF2B5EF4-FFF2-40B4-BE49-F238E27FC236}">
                <a16:creationId xmlns:a16="http://schemas.microsoft.com/office/drawing/2014/main" id="{1499221C-82A3-9D43-B965-83085949C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1287" y="2719738"/>
            <a:ext cx="701447" cy="672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9BBE40-4318-BE46-9F96-621825E07014}"/>
              </a:ext>
            </a:extLst>
          </p:cNvPr>
          <p:cNvPicPr>
            <a:picLocks noChangeAspect="1"/>
          </p:cNvPicPr>
          <p:nvPr/>
        </p:nvPicPr>
        <p:blipFill rotWithShape="1">
          <a:blip r:embed="rId28"/>
          <a:srcRect b="9948"/>
          <a:stretch/>
        </p:blipFill>
        <p:spPr>
          <a:xfrm>
            <a:off x="10257134" y="1999124"/>
            <a:ext cx="621497" cy="653922"/>
          </a:xfrm>
          <a:prstGeom prst="rect">
            <a:avLst/>
          </a:prstGeom>
        </p:spPr>
      </p:pic>
      <p:pic>
        <p:nvPicPr>
          <p:cNvPr id="37" name="Picture 4" descr="Image result for duff neill">
            <a:extLst>
              <a:ext uri="{FF2B5EF4-FFF2-40B4-BE49-F238E27FC236}">
                <a16:creationId xmlns:a16="http://schemas.microsoft.com/office/drawing/2014/main" id="{B95226F6-7A56-2940-8F39-0C0A52653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1885" y="4208427"/>
            <a:ext cx="659611" cy="703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utoShape 4" descr="https://www.phenix.bnl.gov/phenix/WWW/run/all_faces/lee_david.jpg">
            <a:extLst>
              <a:ext uri="{FF2B5EF4-FFF2-40B4-BE49-F238E27FC236}">
                <a16:creationId xmlns:a16="http://schemas.microsoft.com/office/drawing/2014/main" id="{9E3248D1-E071-1A41-99C3-104B5BE6114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13120" y="3246120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9728" tIns="54864" rIns="109728" bIns="54864" numCol="1" anchor="t" anchorCtr="0" compatLnSpc="1">
            <a:prstTxWarp prst="textNoShape">
              <a:avLst/>
            </a:prstTxWarp>
          </a:bodyPr>
          <a:lstStyle/>
          <a:p>
            <a:endParaRPr lang="en-US" sz="2160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B072E10E-E82F-724B-BC2E-93FDE1D959E3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0238079" y="3403157"/>
            <a:ext cx="693535" cy="687803"/>
          </a:xfrm>
          <a:prstGeom prst="rect">
            <a:avLst/>
          </a:prstGeom>
        </p:spPr>
      </p:pic>
      <p:pic>
        <p:nvPicPr>
          <p:cNvPr id="43" name="Picture 2" descr="Image result for Jared reiten">
            <a:extLst>
              <a:ext uri="{FF2B5EF4-FFF2-40B4-BE49-F238E27FC236}">
                <a16:creationId xmlns:a16="http://schemas.microsoft.com/office/drawing/2014/main" id="{295DE96F-8240-0D4A-9D93-2D21F50A98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945" y="5605616"/>
            <a:ext cx="633343" cy="661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Image result for andrey sadofyev">
            <a:extLst>
              <a:ext uri="{FF2B5EF4-FFF2-40B4-BE49-F238E27FC236}">
                <a16:creationId xmlns:a16="http://schemas.microsoft.com/office/drawing/2014/main" id="{CB840973-A181-4D4B-8418-67B0B161DA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7985" y="5597558"/>
            <a:ext cx="660911" cy="661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8" descr="merit award recipients">
            <a:extLst>
              <a:ext uri="{FF2B5EF4-FFF2-40B4-BE49-F238E27FC236}">
                <a16:creationId xmlns:a16="http://schemas.microsoft.com/office/drawing/2014/main" id="{B33F204E-82B1-6243-9C42-B16C179726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7" t="19544" r="51619"/>
          <a:stretch/>
        </p:blipFill>
        <p:spPr bwMode="auto">
          <a:xfrm>
            <a:off x="8541716" y="5600274"/>
            <a:ext cx="660911" cy="63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A85D953-2341-E04D-8999-792FC987242E}"/>
              </a:ext>
            </a:extLst>
          </p:cNvPr>
          <p:cNvPicPr>
            <a:picLocks noChangeAspect="1"/>
          </p:cNvPicPr>
          <p:nvPr/>
        </p:nvPicPr>
        <p:blipFill rotWithShape="1">
          <a:blip r:embed="rId34"/>
          <a:srcRect t="8289" b="8282"/>
          <a:stretch/>
        </p:blipFill>
        <p:spPr>
          <a:xfrm>
            <a:off x="8583430" y="3470642"/>
            <a:ext cx="650557" cy="661204"/>
          </a:xfrm>
          <a:prstGeom prst="rect">
            <a:avLst/>
          </a:prstGeom>
        </p:spPr>
      </p:pic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A90C8A15-1C3B-5F41-97B1-92B19C382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10/22/19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468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BB6F3-76AA-DC4D-813F-8839F05B6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discussions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71D1D2-8E09-9142-88FA-DA35B0054A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Project progress (e.g. In context of proposed milestones)</a:t>
            </a:r>
          </a:p>
          <a:p>
            <a:r>
              <a:rPr lang="en-US" dirty="0"/>
              <a:t>Did the project meet objectives (progress to meet milestones and timeline)</a:t>
            </a:r>
          </a:p>
          <a:p>
            <a:r>
              <a:rPr lang="en-US" dirty="0"/>
              <a:t>Any barriers that have come up</a:t>
            </a:r>
          </a:p>
          <a:p>
            <a:r>
              <a:rPr lang="en-US" dirty="0"/>
              <a:t>Interesting results or conclusions</a:t>
            </a:r>
          </a:p>
          <a:p>
            <a:r>
              <a:rPr lang="en-US" dirty="0"/>
              <a:t>Any updates to the project transition plan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76A134-EBF4-2B44-8505-0E761D80E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10/22/19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AB367F-F3F9-3B47-87ED-80B40940A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LDRD Visit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4056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LDRD Scientific &amp; Technical Goals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LDRD Visit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CF74A71-3497-A245-AF20-33B15DDDB8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7964" y="1355031"/>
            <a:ext cx="7967140" cy="431547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Develop a next generation QGP physics program with heavy quark jets at RHIC with full detector and physics simulation and modeling</a:t>
            </a:r>
          </a:p>
          <a:p>
            <a:endParaRPr lang="en-US" dirty="0"/>
          </a:p>
          <a:p>
            <a:r>
              <a:rPr lang="en-US" dirty="0"/>
              <a:t>New theoretical study of QGP tomography with b-jets  </a:t>
            </a:r>
          </a:p>
          <a:p>
            <a:endParaRPr lang="en-US" dirty="0"/>
          </a:p>
          <a:p>
            <a:r>
              <a:rPr lang="en-US" dirty="0"/>
              <a:t>Carry out key detector R&amp;D to demonstrate the open heavy flavor physics capability in the sPHENIX with MVTX</a:t>
            </a:r>
          </a:p>
          <a:p>
            <a:endParaRPr lang="en-US" dirty="0"/>
          </a:p>
          <a:p>
            <a:r>
              <a:rPr lang="en-US" dirty="0"/>
              <a:t>Develop a proposal to DOE to build a state-of-the-art MAPS-based Vertex Detector for the sPHENIX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61D0BAD-1051-304E-B384-E27480640B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5"/>
          <a:stretch/>
        </p:blipFill>
        <p:spPr>
          <a:xfrm>
            <a:off x="9338308" y="90255"/>
            <a:ext cx="2829262" cy="26740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9A1F45C-2FA8-A949-83F0-C2EC1BBB72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9732" y="4508339"/>
            <a:ext cx="2198981" cy="2349661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19F55F2-E504-9D4A-8DB8-9475F82803BA}"/>
              </a:ext>
            </a:extLst>
          </p:cNvPr>
          <p:cNvCxnSpPr/>
          <p:nvPr/>
        </p:nvCxnSpPr>
        <p:spPr>
          <a:xfrm>
            <a:off x="8346831" y="1931963"/>
            <a:ext cx="1331742" cy="287944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C93BB60-3600-CA40-ADE1-689326478F29}"/>
              </a:ext>
            </a:extLst>
          </p:cNvPr>
          <p:cNvCxnSpPr>
            <a:cxnSpLocks/>
          </p:cNvCxnSpPr>
          <p:nvPr/>
        </p:nvCxnSpPr>
        <p:spPr>
          <a:xfrm>
            <a:off x="8346831" y="3010179"/>
            <a:ext cx="1331742" cy="188537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3DD931E-4992-484F-876D-B3EF2DA5814E}"/>
              </a:ext>
            </a:extLst>
          </p:cNvPr>
          <p:cNvCxnSpPr>
            <a:cxnSpLocks/>
          </p:cNvCxnSpPr>
          <p:nvPr/>
        </p:nvCxnSpPr>
        <p:spPr>
          <a:xfrm flipV="1">
            <a:off x="8267857" y="3660417"/>
            <a:ext cx="1410715" cy="1474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6B031EC-83AC-7244-896E-12260AFB1203}"/>
              </a:ext>
            </a:extLst>
          </p:cNvPr>
          <p:cNvCxnSpPr>
            <a:cxnSpLocks/>
          </p:cNvCxnSpPr>
          <p:nvPr/>
        </p:nvCxnSpPr>
        <p:spPr>
          <a:xfrm>
            <a:off x="8346829" y="5165659"/>
            <a:ext cx="1331743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7C59B08-E0C2-034D-A322-1BA7ED6FA7C0}"/>
              </a:ext>
            </a:extLst>
          </p:cNvPr>
          <p:cNvCxnSpPr>
            <a:cxnSpLocks/>
          </p:cNvCxnSpPr>
          <p:nvPr/>
        </p:nvCxnSpPr>
        <p:spPr>
          <a:xfrm flipV="1">
            <a:off x="8370363" y="1733492"/>
            <a:ext cx="1205047" cy="128232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5852B8A-337B-5343-B7F9-EE5FA3237892}"/>
              </a:ext>
            </a:extLst>
          </p:cNvPr>
          <p:cNvCxnSpPr>
            <a:cxnSpLocks/>
          </p:cNvCxnSpPr>
          <p:nvPr/>
        </p:nvCxnSpPr>
        <p:spPr>
          <a:xfrm>
            <a:off x="8267857" y="3694988"/>
            <a:ext cx="1410715" cy="120056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90294CD-A1C6-6A42-8966-65651E02D281}"/>
              </a:ext>
            </a:extLst>
          </p:cNvPr>
          <p:cNvCxnSpPr>
            <a:cxnSpLocks/>
          </p:cNvCxnSpPr>
          <p:nvPr/>
        </p:nvCxnSpPr>
        <p:spPr>
          <a:xfrm>
            <a:off x="8267857" y="1673755"/>
            <a:ext cx="1331743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9C9BC8D-E81D-4F4C-A388-B22124770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10/22/19</a:t>
            </a:r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591A8AA-923D-DE42-9E1C-1560D7846F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2778" y="2854554"/>
            <a:ext cx="2171066" cy="162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3029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19D65-D1E8-334E-95C1-D9AB27156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LDRD Project Scope and Status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6A8565-10B8-274E-B3D6-9401F7296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LDRD Visit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D8BE0F-E132-6547-BE74-4585B0A1403E}"/>
              </a:ext>
            </a:extLst>
          </p:cNvPr>
          <p:cNvSpPr txBox="1"/>
          <p:nvPr/>
        </p:nvSpPr>
        <p:spPr>
          <a:xfrm>
            <a:off x="1674057" y="879238"/>
            <a:ext cx="8524478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40" dirty="0"/>
              <a:t>Established at the beginning of this project feasibility review  1/2017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F13ECC0-2024-A240-89D0-8A01161C71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5448" y="1261948"/>
            <a:ext cx="9875520" cy="50944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</a:rPr>
              <a:t>   Minimal goals</a:t>
            </a:r>
          </a:p>
          <a:p>
            <a:pPr lvl="1"/>
            <a:r>
              <a:rPr lang="en-US" dirty="0"/>
              <a:t>Develop a MVTX prototype telescope with 2-4 early prototype ALPIDE sensors/staves with ALICE readout units, complete sPHENIX DAQ integration</a:t>
            </a:r>
          </a:p>
          <a:p>
            <a:pPr lvl="1"/>
            <a:r>
              <a:rPr lang="en-US" dirty="0"/>
              <a:t>Complete R&amp;D on mechanical conceptual design, sPHENIX system integration </a:t>
            </a:r>
          </a:p>
          <a:p>
            <a:pPr lvl="1"/>
            <a:r>
              <a:rPr lang="en-US" dirty="0"/>
              <a:t>Develop b-jet tagging algorithms for </a:t>
            </a:r>
            <a:r>
              <a:rPr lang="en-US" dirty="0" err="1"/>
              <a:t>p+p</a:t>
            </a:r>
            <a:r>
              <a:rPr lang="en-US" dirty="0"/>
              <a:t> and </a:t>
            </a:r>
            <a:r>
              <a:rPr lang="en-US" dirty="0" err="1"/>
              <a:t>Au+Au</a:t>
            </a:r>
            <a:endParaRPr lang="en-US" dirty="0"/>
          </a:p>
          <a:p>
            <a:pPr lvl="1"/>
            <a:r>
              <a:rPr lang="en-US" dirty="0"/>
              <a:t>DOE MIE proposal submitted to fund the full detector construction</a:t>
            </a:r>
          </a:p>
          <a:p>
            <a:pPr lvl="1"/>
            <a:r>
              <a:rPr lang="en-US" dirty="0"/>
              <a:t>Complete b-jet theory for precision tomography of QGP with sPHENIX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</a:rPr>
              <a:t>   Stretch goals</a:t>
            </a:r>
          </a:p>
          <a:p>
            <a:pPr lvl="1"/>
            <a:r>
              <a:rPr lang="en-US" dirty="0"/>
              <a:t>Develop a full 4-production-stave MAPS telescope, test beam run with integrated sPHENIX DAQ</a:t>
            </a:r>
          </a:p>
          <a:p>
            <a:pPr lvl="1"/>
            <a:r>
              <a:rPr lang="en-US" dirty="0"/>
              <a:t>DOE MIE proposal approved for the full detector construction </a:t>
            </a:r>
          </a:p>
          <a:p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663E154-7F7D-004F-9F41-768C1366567D}"/>
              </a:ext>
            </a:extLst>
          </p:cNvPr>
          <p:cNvSpPr/>
          <p:nvPr/>
        </p:nvSpPr>
        <p:spPr>
          <a:xfrm>
            <a:off x="1245691" y="1679572"/>
            <a:ext cx="274320" cy="281226"/>
          </a:xfrm>
          <a:prstGeom prst="ellipse">
            <a:avLst/>
          </a:prstGeom>
          <a:solidFill>
            <a:srgbClr val="00B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4EDCBB7-68C6-5A4B-96AC-6A865F15E382}"/>
              </a:ext>
            </a:extLst>
          </p:cNvPr>
          <p:cNvSpPr/>
          <p:nvPr/>
        </p:nvSpPr>
        <p:spPr>
          <a:xfrm>
            <a:off x="1245691" y="2320164"/>
            <a:ext cx="274320" cy="281226"/>
          </a:xfrm>
          <a:prstGeom prst="ellipse">
            <a:avLst/>
          </a:prstGeom>
          <a:solidFill>
            <a:srgbClr val="00B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85BC4D8-9B73-4D49-8B3B-CD8F1A90E81C}"/>
              </a:ext>
            </a:extLst>
          </p:cNvPr>
          <p:cNvSpPr/>
          <p:nvPr/>
        </p:nvSpPr>
        <p:spPr>
          <a:xfrm>
            <a:off x="1245691" y="2708126"/>
            <a:ext cx="274320" cy="281226"/>
          </a:xfrm>
          <a:prstGeom prst="ellipse">
            <a:avLst/>
          </a:prstGeom>
          <a:solidFill>
            <a:srgbClr val="00B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D2DE8D0-C63D-414C-9192-A4E222521F5C}"/>
              </a:ext>
            </a:extLst>
          </p:cNvPr>
          <p:cNvSpPr/>
          <p:nvPr/>
        </p:nvSpPr>
        <p:spPr>
          <a:xfrm>
            <a:off x="1245691" y="3080534"/>
            <a:ext cx="274320" cy="281226"/>
          </a:xfrm>
          <a:prstGeom prst="ellipse">
            <a:avLst/>
          </a:prstGeom>
          <a:solidFill>
            <a:srgbClr val="00B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35253D3-7A6B-3847-8598-392A6EB66459}"/>
              </a:ext>
            </a:extLst>
          </p:cNvPr>
          <p:cNvSpPr/>
          <p:nvPr/>
        </p:nvSpPr>
        <p:spPr>
          <a:xfrm>
            <a:off x="1245691" y="5236784"/>
            <a:ext cx="274320" cy="281226"/>
          </a:xfrm>
          <a:prstGeom prst="ellipse">
            <a:avLst/>
          </a:prstGeom>
          <a:solidFill>
            <a:srgbClr val="00B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344B2B5-6DDA-B948-9E85-5AEDAAD8873F}"/>
              </a:ext>
            </a:extLst>
          </p:cNvPr>
          <p:cNvSpPr/>
          <p:nvPr/>
        </p:nvSpPr>
        <p:spPr>
          <a:xfrm>
            <a:off x="1245691" y="3452942"/>
            <a:ext cx="274320" cy="281226"/>
          </a:xfrm>
          <a:prstGeom prst="ellipse">
            <a:avLst/>
          </a:prstGeom>
          <a:solidFill>
            <a:srgbClr val="00B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848001-A37F-4048-B187-2DEF88C7F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10/22/19</a:t>
            </a:r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74231C8-6F9D-0645-9180-B0570DFF73C9}"/>
              </a:ext>
            </a:extLst>
          </p:cNvPr>
          <p:cNvSpPr/>
          <p:nvPr/>
        </p:nvSpPr>
        <p:spPr>
          <a:xfrm>
            <a:off x="1245691" y="4532238"/>
            <a:ext cx="274320" cy="281226"/>
          </a:xfrm>
          <a:prstGeom prst="ellipse">
            <a:avLst/>
          </a:prstGeom>
          <a:solidFill>
            <a:srgbClr val="00B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</p:spTree>
    <p:extLst>
      <p:ext uri="{BB962C8B-B14F-4D97-AF65-F5344CB8AC3E}">
        <p14:creationId xmlns:p14="http://schemas.microsoft.com/office/powerpoint/2010/main" val="12108338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C1983-A113-A346-828D-2C9A5889F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Any updates to the project transition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F08A3D-5A50-E84C-AA6A-A115494243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7477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Our proposed MVTX upgrade project is approved by DOE and funded through BNL operation fund to enable the 3</a:t>
            </a:r>
            <a:r>
              <a:rPr lang="en-US" baseline="30000" dirty="0"/>
              <a:t>rd</a:t>
            </a:r>
            <a:r>
              <a:rPr lang="en-US" dirty="0"/>
              <a:t> science pillar of the </a:t>
            </a:r>
            <a:r>
              <a:rPr lang="en-US" dirty="0" err="1"/>
              <a:t>sPHENIX</a:t>
            </a:r>
            <a:r>
              <a:rPr lang="en-US" dirty="0"/>
              <a:t> experiment – the open heavy quark physics</a:t>
            </a:r>
          </a:p>
          <a:p>
            <a:pPr lvl="1"/>
            <a:r>
              <a:rPr lang="en-US" dirty="0"/>
              <a:t>Silicon pixel sensors and readout under construction ($1.5M)</a:t>
            </a:r>
          </a:p>
          <a:p>
            <a:pPr lvl="1"/>
            <a:r>
              <a:rPr lang="en-US" dirty="0"/>
              <a:t>Mechanical and electrical system integration being designed for fabrication (~$5M)</a:t>
            </a:r>
          </a:p>
          <a:p>
            <a:pPr lvl="1"/>
            <a:r>
              <a:rPr lang="en-US" dirty="0"/>
              <a:t>LANL is leading the MVTX upgrade project</a:t>
            </a:r>
          </a:p>
          <a:p>
            <a:pPr lvl="2"/>
            <a:r>
              <a:rPr lang="en-US" dirty="0"/>
              <a:t>Construction: 2019 – 2022</a:t>
            </a:r>
          </a:p>
          <a:p>
            <a:pPr lvl="2"/>
            <a:r>
              <a:rPr lang="en-US" dirty="0"/>
              <a:t>Physics runs: 2023 – 2025+</a:t>
            </a:r>
          </a:p>
          <a:p>
            <a:pPr lvl="1"/>
            <a:endParaRPr lang="en-US" dirty="0"/>
          </a:p>
          <a:p>
            <a:r>
              <a:rPr lang="en-US" dirty="0"/>
              <a:t>As a result of this LDRD, we expect to have:</a:t>
            </a:r>
          </a:p>
          <a:p>
            <a:pPr lvl="1"/>
            <a:r>
              <a:rPr lang="en-US" dirty="0"/>
              <a:t>Long term DOE NP support for </a:t>
            </a:r>
            <a:r>
              <a:rPr lang="en-US" dirty="0" err="1"/>
              <a:t>sPHENIX</a:t>
            </a:r>
            <a:r>
              <a:rPr lang="en-US" dirty="0"/>
              <a:t> program at LANL</a:t>
            </a:r>
          </a:p>
          <a:p>
            <a:pPr lvl="1"/>
            <a:r>
              <a:rPr lang="en-US" dirty="0"/>
              <a:t>Long term DOE support for theoretical effort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A9D56C-4134-994A-8C6D-4BB59BB58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10/22/19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6AE3F6-4ED3-CC4E-82ED-6CA143EA2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LDRD Visit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22FD51-8CDE-0D46-9005-E25155705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6045A-B5C1-CE4D-95FE-F0DFB4916CF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5729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DC48A-D6EB-4547-9714-853569EB8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US" dirty="0"/>
              <a:t>Project summary: a great success!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EB9C81-A337-6743-A0B9-B77BD1B51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558" y="1345219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We have stablished the 3</a:t>
            </a:r>
            <a:r>
              <a:rPr lang="en-US" baseline="30000" dirty="0"/>
              <a:t>rd</a:t>
            </a:r>
            <a:r>
              <a:rPr lang="en-US" dirty="0"/>
              <a:t> science pillar for the </a:t>
            </a:r>
            <a:r>
              <a:rPr lang="en-US" dirty="0" err="1"/>
              <a:t>sPHENIX</a:t>
            </a:r>
            <a:r>
              <a:rPr lang="en-US" dirty="0"/>
              <a:t> experiment at the Relativistic Heavy Ion Collider (RHIC) at BNL </a:t>
            </a:r>
          </a:p>
          <a:p>
            <a:pPr lvl="1"/>
            <a:r>
              <a:rPr lang="en-US" dirty="0" err="1"/>
              <a:t>sPHENIX</a:t>
            </a:r>
            <a:r>
              <a:rPr lang="en-US" dirty="0"/>
              <a:t>: the DOE NP flag ship heavy ion physics program   </a:t>
            </a:r>
          </a:p>
          <a:p>
            <a:pPr lvl="1"/>
            <a:r>
              <a:rPr lang="en-US" dirty="0"/>
              <a:t>A new open heavy quark physics program led by LANL</a:t>
            </a:r>
          </a:p>
          <a:p>
            <a:pPr lvl="1"/>
            <a:endParaRPr lang="en-US" dirty="0"/>
          </a:p>
          <a:p>
            <a:r>
              <a:rPr lang="en-US" dirty="0"/>
              <a:t>Experimental work</a:t>
            </a:r>
          </a:p>
          <a:p>
            <a:pPr lvl="1"/>
            <a:r>
              <a:rPr lang="en-US" dirty="0"/>
              <a:t>Achieved all experimental R&amp;D goals and more, established the  </a:t>
            </a:r>
          </a:p>
          <a:p>
            <a:pPr lvl="1"/>
            <a:r>
              <a:rPr lang="en-US" dirty="0"/>
              <a:t>Secured a new DOE supported long term NP program for LANL group </a:t>
            </a:r>
          </a:p>
          <a:p>
            <a:pPr lvl="1"/>
            <a:r>
              <a:rPr lang="en-US" dirty="0"/>
              <a:t>Developed Monolithic-Active-Pixel-Sensor based Vertex Detector (MVTX) for </a:t>
            </a:r>
            <a:r>
              <a:rPr lang="en-US" dirty="0" err="1"/>
              <a:t>sPHENIX</a:t>
            </a:r>
            <a:r>
              <a:rPr lang="en-US" dirty="0"/>
              <a:t> upgrade  </a:t>
            </a:r>
          </a:p>
          <a:p>
            <a:pPr lvl="1"/>
            <a:r>
              <a:rPr lang="en-US" dirty="0"/>
              <a:t>DOE full proposal for MVTX upgrade (150+ pages), funded! </a:t>
            </a:r>
          </a:p>
          <a:p>
            <a:pPr lvl="1"/>
            <a:r>
              <a:rPr lang="en-US" dirty="0"/>
              <a:t>Technical reference document about the MVTX readout system (150 pages)</a:t>
            </a:r>
          </a:p>
          <a:p>
            <a:pPr marL="457200" lvl="1" indent="0">
              <a:buNone/>
            </a:pPr>
            <a:r>
              <a:rPr lang="en-US" dirty="0"/>
              <a:t> </a:t>
            </a:r>
          </a:p>
          <a:p>
            <a:r>
              <a:rPr lang="en-US" dirty="0"/>
              <a:t>Theoretical work</a:t>
            </a:r>
          </a:p>
          <a:p>
            <a:pPr lvl="1"/>
            <a:r>
              <a:rPr lang="en-US" dirty="0"/>
              <a:t>Achieved all theoretical R&amp;D goals and more, new observables </a:t>
            </a:r>
          </a:p>
          <a:p>
            <a:pPr lvl="1"/>
            <a:r>
              <a:rPr lang="en-US" dirty="0"/>
              <a:t>Many new results and publications, new observables for </a:t>
            </a:r>
            <a:r>
              <a:rPr lang="en-US" dirty="0" err="1"/>
              <a:t>sPHENIX</a:t>
            </a:r>
            <a:r>
              <a:rPr lang="en-US" dirty="0"/>
              <a:t> (and more)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1EF6C2-AF4D-F948-861E-7C5977EB6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10/22/19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2BB313-F377-7C4E-97D5-1452C1E35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LDRD Visit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E381CE-8283-ED42-848D-273D5A582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6045A-B5C1-CE4D-95FE-F0DFB4916CF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3190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D9003-9975-224A-A7E4-DE5AB1DB0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Interesting results or conclusions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CD537D45-404F-BF4F-A441-F961B6D0D2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</a:t>
            </a:r>
          </a:p>
          <a:p>
            <a:r>
              <a:rPr lang="en-US" dirty="0"/>
              <a:t>New physics observables</a:t>
            </a:r>
          </a:p>
          <a:p>
            <a:r>
              <a:rPr lang="en-US" dirty="0"/>
              <a:t>New detector technology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019B90-9C8A-E043-9680-C77A92941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10/22/19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67618-EE50-134F-BD0B-FAF4A8BA3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LDRD Visit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195901-E57E-B047-AECE-780988328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6045A-B5C1-CE4D-95FE-F0DFB4916CF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4187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909</TotalTime>
  <Words>1737</Words>
  <Application>Microsoft Macintosh PowerPoint</Application>
  <PresentationFormat>Widescreen</PresentationFormat>
  <Paragraphs>328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Arial Black</vt:lpstr>
      <vt:lpstr>Calibri</vt:lpstr>
      <vt:lpstr>Calibri Light</vt:lpstr>
      <vt:lpstr>Office Theme</vt:lpstr>
      <vt:lpstr>Probing Quark Gluon Plasa with Bottom Quark Jets at sPHENIX sPHENIX LDRD/20170073DR</vt:lpstr>
      <vt:lpstr>PowerPoint Presentation</vt:lpstr>
      <vt:lpstr>The sPHENIX LDRD Team and Effort</vt:lpstr>
      <vt:lpstr>For discussions</vt:lpstr>
      <vt:lpstr>LDRD Scientific &amp; Technical Goals</vt:lpstr>
      <vt:lpstr>LDRD Project Scope and Status</vt:lpstr>
      <vt:lpstr>Any updates to the project transition plan</vt:lpstr>
      <vt:lpstr>Project summary: a great success! </vt:lpstr>
      <vt:lpstr>Interesting results or conclusions</vt:lpstr>
      <vt:lpstr>PowerPoint Presentation</vt:lpstr>
      <vt:lpstr>PowerPoint Presentation</vt:lpstr>
      <vt:lpstr>Light and Heavy Jet Substructure in the Medium</vt:lpstr>
      <vt:lpstr>MVTX Enables Exciting Science at RHIC</vt:lpstr>
      <vt:lpstr>MVTX Detector Design for sPHENIX at RHIC</vt:lpstr>
      <vt:lpstr>Monolithic-Active-Pixel-Sensors (MAPS) The next Generation State of the Art Pixel Tracker</vt:lpstr>
      <vt:lpstr>B-Hadron &amp; b-Jet Tagging</vt:lpstr>
      <vt:lpstr>PowerPoint Presentation</vt:lpstr>
      <vt:lpstr>MVTX Readout, Power and Controls</vt:lpstr>
      <vt:lpstr>Very Successful Test Beam @Fermilab 5/20-25, 6/17-22, 2019</vt:lpstr>
      <vt:lpstr>2019 MVTX Test Beam Setup @Fermilab</vt:lpstr>
      <vt:lpstr>PowerPoint Presentation</vt:lpstr>
      <vt:lpstr>Detector Misalignment &amp; Hit Spatial Resolution Study (I)</vt:lpstr>
      <vt:lpstr>Fermilab Test Beam Results (II)</vt:lpstr>
      <vt:lpstr>PowerPoint Presentation</vt:lpstr>
      <vt:lpstr>PowerPoint Presentation</vt:lpstr>
      <vt:lpstr>PowerPoint Presentation</vt:lpstr>
      <vt:lpstr>Any barriers that have come up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Probing Quark Gluon Plasa with Bottom Quakr Jets at sPHENIX sPHENIX LDRD/20170073DR</dc:title>
  <dc:creator>Ming Liu</dc:creator>
  <cp:lastModifiedBy>Ming Liu</cp:lastModifiedBy>
  <cp:revision>79</cp:revision>
  <cp:lastPrinted>2019-10-22T15:52:33Z</cp:lastPrinted>
  <dcterms:created xsi:type="dcterms:W3CDTF">2019-10-22T04:03:56Z</dcterms:created>
  <dcterms:modified xsi:type="dcterms:W3CDTF">2019-10-22T19:41:55Z</dcterms:modified>
</cp:coreProperties>
</file>