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74" r:id="rId4"/>
    <p:sldId id="283" r:id="rId5"/>
    <p:sldId id="271" r:id="rId6"/>
    <p:sldId id="284" r:id="rId7"/>
    <p:sldId id="285" r:id="rId8"/>
    <p:sldId id="278" r:id="rId9"/>
    <p:sldId id="259" r:id="rId10"/>
    <p:sldId id="282" r:id="rId11"/>
    <p:sldId id="281" r:id="rId12"/>
    <p:sldId id="260" r:id="rId13"/>
    <p:sldId id="262" r:id="rId14"/>
    <p:sldId id="273" r:id="rId15"/>
    <p:sldId id="301" r:id="rId16"/>
    <p:sldId id="289" r:id="rId17"/>
    <p:sldId id="280" r:id="rId18"/>
    <p:sldId id="302" r:id="rId19"/>
    <p:sldId id="279" r:id="rId20"/>
    <p:sldId id="270" r:id="rId21"/>
    <p:sldId id="269" r:id="rId22"/>
    <p:sldId id="266" r:id="rId23"/>
    <p:sldId id="303" r:id="rId24"/>
    <p:sldId id="305" r:id="rId25"/>
    <p:sldId id="297" r:id="rId26"/>
    <p:sldId id="306" r:id="rId27"/>
    <p:sldId id="263" r:id="rId28"/>
    <p:sldId id="264" r:id="rId29"/>
    <p:sldId id="265" r:id="rId30"/>
    <p:sldId id="267" r:id="rId31"/>
    <p:sldId id="286" r:id="rId32"/>
    <p:sldId id="294" r:id="rId33"/>
    <p:sldId id="275" r:id="rId34"/>
    <p:sldId id="27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32442-6D31-724E-AE69-283BA5CCF4C2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084C-F284-2F40-9A6D-46CF5113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1947-AFC2-EB4A-A583-B168939A66AD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5B846-AB0C-9B41-86C0-311C8E33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6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0260-FFA3-004B-AA18-6C858DC4B9D0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8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CCFE-C88B-6546-9599-8AFD9E32DB25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5F9-C696-9145-98C3-A8AAFF1DF075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80121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908-B40D-B848-8228-3F9495B5328B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1775-F8DC-9946-8A8B-0DBB1DDD1903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F7D5-7328-2A48-AA5B-770703850B15}" type="datetime1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987E-0C9B-ED4A-BF70-F2C7B8184049}" type="datetime1">
              <a:rPr lang="en-US" smtClean="0"/>
              <a:t>12/4/16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5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EFD-DECA-4E47-ADC7-54478D652544}" type="datetime1">
              <a:rPr lang="en-US" smtClean="0"/>
              <a:t>12/4/16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71C7-5F6A-2944-A7E0-285A2C3FE8A1}" type="datetime1">
              <a:rPr lang="en-US" smtClean="0"/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2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697B-317F-DD40-AB4B-3FBB9D189353}" type="datetime1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2649-5334-7E45-B2E0-7AFFBB86F7E5}" type="datetime1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2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6710-4744-9A4F-8677-E4195EB686BE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8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microsoft.com/office/2007/relationships/hdphoto" Target="../media/hdphoto1.wdp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tif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jpeg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30.jpe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25ext.lanl.gov/map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743"/>
            <a:ext cx="8229600" cy="791909"/>
          </a:xfrm>
        </p:spPr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369"/>
            <a:ext cx="8229600" cy="540030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Overview – 20+5’ </a:t>
            </a:r>
            <a:r>
              <a:rPr lang="en-US" sz="2000" dirty="0" smtClean="0"/>
              <a:t>     				</a:t>
            </a:r>
            <a:r>
              <a:rPr lang="en-US" sz="2000" dirty="0" smtClean="0"/>
              <a:t>Ming</a:t>
            </a:r>
            <a:r>
              <a:rPr lang="en-US" sz="2000" dirty="0"/>
              <a:t> </a:t>
            </a:r>
            <a:r>
              <a:rPr lang="en-US" sz="2000" dirty="0" smtClean="0"/>
              <a:t>Liu</a:t>
            </a:r>
            <a:r>
              <a:rPr lang="en-US" sz="2000" dirty="0" smtClean="0"/>
              <a:t>				</a:t>
            </a:r>
            <a:r>
              <a:rPr lang="en-US" sz="2000" dirty="0" smtClean="0"/>
              <a:t>	1</a:t>
            </a:r>
            <a:r>
              <a:rPr lang="en-US" sz="2000" dirty="0" smtClean="0"/>
              <a:t>:00-1:25</a:t>
            </a:r>
          </a:p>
          <a:p>
            <a:pPr lvl="1"/>
            <a:r>
              <a:rPr lang="en-US" sz="2000" dirty="0" smtClean="0"/>
              <a:t>Project </a:t>
            </a:r>
            <a:r>
              <a:rPr lang="en-US" sz="2000" dirty="0"/>
              <a:t>O</a:t>
            </a:r>
            <a:r>
              <a:rPr lang="en-US" sz="2000" dirty="0" smtClean="0"/>
              <a:t>rg, scope and plan, collaborations		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Theory </a:t>
            </a:r>
            <a:r>
              <a:rPr lang="en-US" sz="2000" dirty="0" smtClean="0">
                <a:solidFill>
                  <a:srgbClr val="FF0000"/>
                </a:solidFill>
              </a:rPr>
              <a:t>Status – 10+0’</a:t>
            </a:r>
            <a:r>
              <a:rPr lang="en-US" sz="2000" dirty="0" smtClean="0"/>
              <a:t>				</a:t>
            </a:r>
            <a:r>
              <a:rPr lang="en-US" sz="2000" dirty="0" smtClean="0"/>
              <a:t>Ivan </a:t>
            </a:r>
            <a:r>
              <a:rPr lang="en-US" sz="2000" dirty="0" err="1" smtClean="0"/>
              <a:t>Vitev</a:t>
            </a:r>
            <a:r>
              <a:rPr lang="en-US" sz="2000" dirty="0" smtClean="0"/>
              <a:t>				1:25-1:</a:t>
            </a:r>
            <a:r>
              <a:rPr lang="en-US" sz="2000" dirty="0" smtClean="0"/>
              <a:t>35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Experimental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echnical aspects</a:t>
            </a:r>
          </a:p>
          <a:p>
            <a:pPr lvl="1"/>
            <a:r>
              <a:rPr lang="en-US" sz="2000" dirty="0" smtClean="0"/>
              <a:t>Simulation </a:t>
            </a:r>
            <a:r>
              <a:rPr lang="en-US" sz="2000" dirty="0" smtClean="0"/>
              <a:t>progress - </a:t>
            </a:r>
            <a:r>
              <a:rPr lang="en-US" sz="2000" dirty="0"/>
              <a:t>10+</a:t>
            </a:r>
            <a:r>
              <a:rPr lang="en-US" sz="2000" dirty="0" smtClean="0"/>
              <a:t>5’</a:t>
            </a: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Sanghoon</a:t>
            </a:r>
            <a:r>
              <a:rPr lang="en-US" sz="2000" dirty="0" smtClean="0"/>
              <a:t> Lim</a:t>
            </a:r>
            <a:r>
              <a:rPr lang="en-US" sz="2000" dirty="0"/>
              <a:t>		</a:t>
            </a:r>
            <a:r>
              <a:rPr lang="en-US" sz="2000" dirty="0" smtClean="0"/>
              <a:t>	1:35-1:50</a:t>
            </a:r>
            <a:endParaRPr lang="en-US" sz="2000" dirty="0"/>
          </a:p>
          <a:p>
            <a:pPr lvl="1"/>
            <a:r>
              <a:rPr lang="en-US" sz="2000" dirty="0" smtClean="0"/>
              <a:t>Electronics readout – 15+</a:t>
            </a:r>
            <a:r>
              <a:rPr lang="en-US" sz="2000" dirty="0" smtClean="0"/>
              <a:t>5’</a:t>
            </a:r>
            <a:r>
              <a:rPr lang="en-US" sz="2000" dirty="0" smtClean="0"/>
              <a:t>		</a:t>
            </a:r>
            <a:r>
              <a:rPr lang="en-US" sz="2000" dirty="0" smtClean="0"/>
              <a:t>Pat </a:t>
            </a:r>
            <a:r>
              <a:rPr lang="en-US" sz="2000" dirty="0" err="1" smtClean="0"/>
              <a:t>McGaughey</a:t>
            </a:r>
            <a:r>
              <a:rPr lang="en-US" sz="2000" dirty="0" smtClean="0"/>
              <a:t>			1:50-2:10</a:t>
            </a:r>
          </a:p>
          <a:p>
            <a:pPr lvl="1"/>
            <a:r>
              <a:rPr lang="en-US" sz="2000" dirty="0" smtClean="0"/>
              <a:t>Mechanical R&amp;D – 10+</a:t>
            </a:r>
            <a:r>
              <a:rPr lang="en-US" sz="2000" dirty="0" smtClean="0"/>
              <a:t>5’</a:t>
            </a:r>
            <a:r>
              <a:rPr lang="en-US" sz="2000" dirty="0" smtClean="0"/>
              <a:t>		</a:t>
            </a:r>
            <a:r>
              <a:rPr lang="en-US" sz="2000" dirty="0" smtClean="0"/>
              <a:t>Walt Sondheim</a:t>
            </a:r>
            <a:r>
              <a:rPr lang="en-US" sz="2000" dirty="0" smtClean="0"/>
              <a:t>		</a:t>
            </a:r>
            <a:r>
              <a:rPr lang="en-US" sz="2000" dirty="0" smtClean="0"/>
              <a:t>	2</a:t>
            </a:r>
            <a:r>
              <a:rPr lang="en-US" sz="2000" dirty="0" smtClean="0"/>
              <a:t>:10-2:</a:t>
            </a:r>
            <a:r>
              <a:rPr lang="en-US" sz="2000" dirty="0" smtClean="0"/>
              <a:t>25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Experimental Cost, Schedule, Risk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and Procurements (II) – 25+10’ </a:t>
            </a:r>
            <a:r>
              <a:rPr lang="en-US" sz="2000" dirty="0" smtClean="0"/>
              <a:t> 	</a:t>
            </a:r>
            <a:r>
              <a:rPr lang="en-US" sz="2000" dirty="0" smtClean="0"/>
              <a:t>Cesar </a:t>
            </a:r>
            <a:r>
              <a:rPr lang="en-US" sz="2000" dirty="0" smtClean="0"/>
              <a:t>da </a:t>
            </a:r>
            <a:r>
              <a:rPr lang="en-US" sz="2000" dirty="0" smtClean="0"/>
              <a:t>Silva</a:t>
            </a:r>
            <a:r>
              <a:rPr lang="en-US" sz="2000" dirty="0" smtClean="0"/>
              <a:t>			2:25-3:0</a:t>
            </a:r>
            <a:r>
              <a:rPr lang="en-US" sz="2000" dirty="0"/>
              <a:t>0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Summary </a:t>
            </a: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smtClean="0">
                <a:solidFill>
                  <a:srgbClr val="FF0000"/>
                </a:solidFill>
              </a:rPr>
              <a:t>5</a:t>
            </a:r>
            <a:r>
              <a:rPr lang="en-US" sz="2000" dirty="0" smtClean="0">
                <a:solidFill>
                  <a:srgbClr val="FF0000"/>
                </a:solidFill>
              </a:rPr>
              <a:t>’ 	</a:t>
            </a:r>
            <a:r>
              <a:rPr lang="en-US" sz="2000" dirty="0"/>
              <a:t>	</a:t>
            </a:r>
            <a:r>
              <a:rPr lang="en-US" sz="2000" dirty="0" smtClean="0"/>
              <a:t>				</a:t>
            </a:r>
            <a:r>
              <a:rPr lang="en-US" sz="2000" dirty="0" smtClean="0"/>
              <a:t>Ming Liu</a:t>
            </a:r>
            <a:r>
              <a:rPr lang="en-US" sz="2000" dirty="0" smtClean="0"/>
              <a:t>				</a:t>
            </a:r>
            <a:r>
              <a:rPr lang="en-US" sz="2000" dirty="0" smtClean="0"/>
              <a:t>	3</a:t>
            </a:r>
            <a:r>
              <a:rPr lang="en-US" sz="2000" dirty="0" smtClean="0"/>
              <a:t>:00-3:</a:t>
            </a:r>
            <a:r>
              <a:rPr lang="en-US" sz="2000" dirty="0" smtClean="0"/>
              <a:t>05</a:t>
            </a:r>
            <a:endParaRPr lang="en-US" sz="2000" dirty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Committee </a:t>
            </a:r>
            <a:r>
              <a:rPr lang="en-US" sz="2000" dirty="0" smtClean="0">
                <a:solidFill>
                  <a:srgbClr val="FF0000"/>
                </a:solidFill>
              </a:rPr>
              <a:t>discussion – 20’</a:t>
            </a:r>
            <a:r>
              <a:rPr lang="en-US" sz="2000" dirty="0" smtClean="0"/>
              <a:t>									3:05-3:</a:t>
            </a:r>
            <a:r>
              <a:rPr lang="en-US" sz="2000" dirty="0" smtClean="0"/>
              <a:t>25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Closeout 	</a:t>
            </a:r>
            <a:r>
              <a:rPr lang="en-US" sz="2000" dirty="0" smtClean="0"/>
              <a:t>												3:25 – 3:35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DC56-0AE1-C841-BE1F-DDEABA10B735}" type="datetime1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8699-3B5E-5B44-AA1B-ADBF047BB3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1635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Milestone: </a:t>
            </a:r>
            <a:r>
              <a:rPr lang="en-US" dirty="0" err="1" smtClean="0"/>
              <a:t>MoU</a:t>
            </a:r>
            <a:r>
              <a:rPr lang="en-US" dirty="0" smtClean="0"/>
              <a:t> with ALICE/ITS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5" y="1054641"/>
            <a:ext cx="6489662" cy="531709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CERN Visit to discuss </a:t>
            </a:r>
            <a:r>
              <a:rPr lang="en-US" dirty="0" err="1" smtClean="0">
                <a:solidFill>
                  <a:srgbClr val="0000FF"/>
                </a:solidFill>
              </a:rPr>
              <a:t>MoU</a:t>
            </a:r>
            <a:r>
              <a:rPr lang="en-US" dirty="0" smtClean="0">
                <a:solidFill>
                  <a:srgbClr val="0000FF"/>
                </a:solidFill>
              </a:rPr>
              <a:t>: 11/10-15, 2016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V</a:t>
            </a:r>
            <a:r>
              <a:rPr lang="en-US" dirty="0" smtClean="0"/>
              <a:t>isited </a:t>
            </a:r>
            <a:r>
              <a:rPr lang="en-US" dirty="0" smtClean="0"/>
              <a:t>MAPS R&amp;D and construction labs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Agreement on </a:t>
            </a:r>
            <a:r>
              <a:rPr lang="en-US" dirty="0" err="1" smtClean="0">
                <a:solidFill>
                  <a:srgbClr val="FF0000"/>
                </a:solidFill>
              </a:rPr>
              <a:t>MoU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achieved!</a:t>
            </a:r>
          </a:p>
          <a:p>
            <a:pPr lvl="1"/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</a:rPr>
              <a:t>MoU</a:t>
            </a:r>
            <a:r>
              <a:rPr lang="en-US" dirty="0" smtClean="0">
                <a:solidFill>
                  <a:srgbClr val="0000FF"/>
                </a:solidFill>
              </a:rPr>
              <a:t> with ALICE/ITS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Associate member </a:t>
            </a:r>
            <a:r>
              <a:rPr lang="en-US" dirty="0" smtClean="0"/>
              <a:t>on the ALICE/ITS project at CERN</a:t>
            </a:r>
          </a:p>
          <a:p>
            <a:pPr lvl="2"/>
            <a:r>
              <a:rPr lang="en-US" dirty="0" smtClean="0"/>
              <a:t>Access all technical design files and documents</a:t>
            </a:r>
          </a:p>
          <a:p>
            <a:pPr lvl="2"/>
            <a:r>
              <a:rPr lang="en-US" dirty="0" smtClean="0"/>
              <a:t>Access other technical resources, including Engineering and Computing support, joint R&amp;D on LDRD project</a:t>
            </a:r>
          </a:p>
          <a:p>
            <a:pPr lvl="2"/>
            <a:r>
              <a:rPr lang="en-US" dirty="0" smtClean="0"/>
              <a:t>Train LANL personnel on the job 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Procurement of critical items from CERN </a:t>
            </a:r>
          </a:p>
          <a:p>
            <a:pPr lvl="2"/>
            <a:r>
              <a:rPr lang="en-US" dirty="0" smtClean="0"/>
              <a:t>5 single-chip MAPS readout evaluation boards </a:t>
            </a:r>
          </a:p>
          <a:p>
            <a:pPr lvl="2"/>
            <a:r>
              <a:rPr lang="en-US" dirty="0" smtClean="0"/>
              <a:t>1-2 </a:t>
            </a:r>
            <a:r>
              <a:rPr lang="en-US" dirty="0" smtClean="0"/>
              <a:t>high-speed readout out boards (MOSAIC test bench)</a:t>
            </a:r>
          </a:p>
          <a:p>
            <a:pPr lvl="2"/>
            <a:r>
              <a:rPr lang="en-US" dirty="0"/>
              <a:t>4</a:t>
            </a:r>
            <a:r>
              <a:rPr lang="en-US" dirty="0" smtClean="0"/>
              <a:t>+ Readout-Unit and 2+ Common-Readout-Unit prototypes and associated electronics components, including CERN GBT optical links</a:t>
            </a:r>
          </a:p>
          <a:p>
            <a:pPr lvl="2"/>
            <a:r>
              <a:rPr lang="en-US" dirty="0" smtClean="0"/>
              <a:t>Mechanical support frame </a:t>
            </a:r>
            <a:r>
              <a:rPr lang="en-US" dirty="0" smtClean="0"/>
              <a:t>prototypes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LDRD milestones developed to match: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ALICE R&amp;D and production schedule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proposed installation and run schedule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C6-987C-0645-BC2F-C36CB268931D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 descr="IMG_81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50" y="4689431"/>
            <a:ext cx="1913550" cy="1435163"/>
          </a:xfrm>
          <a:prstGeom prst="rect">
            <a:avLst/>
          </a:prstGeom>
        </p:spPr>
      </p:pic>
      <p:pic>
        <p:nvPicPr>
          <p:cNvPr id="10" name="Picture 9" descr="IMG_81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50" y="1316423"/>
            <a:ext cx="1905291" cy="1428968"/>
          </a:xfrm>
          <a:prstGeom prst="rect">
            <a:avLst/>
          </a:prstGeom>
        </p:spPr>
      </p:pic>
      <p:pic>
        <p:nvPicPr>
          <p:cNvPr id="11" name="Picture 10" descr="IMG_815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267" y="4689431"/>
            <a:ext cx="1066490" cy="14219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64991" y="1257784"/>
            <a:ext cx="1692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Automated chip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Mounting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593" y="6063962"/>
            <a:ext cx="208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 speed readout test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616" y="5335762"/>
            <a:ext cx="1480384" cy="1199111"/>
          </a:xfrm>
          <a:prstGeom prst="rect">
            <a:avLst/>
          </a:prstGeom>
        </p:spPr>
      </p:pic>
      <p:pic>
        <p:nvPicPr>
          <p:cNvPr id="17" name="Picture 16" descr="IMG_810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991" y="2860988"/>
            <a:ext cx="1951337" cy="14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4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39"/>
            <a:ext cx="8229600" cy="92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Item Cost, Schedule and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79" y="5130936"/>
            <a:ext cx="8229600" cy="10721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Risk mitigation on Readout R&amp;D </a:t>
            </a:r>
          </a:p>
          <a:p>
            <a:r>
              <a:rPr lang="en-US" dirty="0" smtClean="0"/>
              <a:t>Early R&amp;D on readout, also explore alternative approaches </a:t>
            </a:r>
          </a:p>
          <a:p>
            <a:pPr lvl="1"/>
            <a:r>
              <a:rPr lang="en-US" dirty="0" smtClean="0"/>
              <a:t>CRU firmware integration at </a:t>
            </a:r>
            <a:r>
              <a:rPr lang="en-US" dirty="0" err="1" smtClean="0"/>
              <a:t>EvB</a:t>
            </a:r>
            <a:r>
              <a:rPr lang="en-US" dirty="0" smtClean="0"/>
              <a:t> level</a:t>
            </a:r>
          </a:p>
          <a:p>
            <a:pPr lvl="1"/>
            <a:r>
              <a:rPr lang="en-US" dirty="0" smtClean="0"/>
              <a:t>DCM-II readout via custom adaptor boards</a:t>
            </a:r>
          </a:p>
          <a:p>
            <a:r>
              <a:rPr lang="en-US" dirty="0" smtClean="0"/>
              <a:t>Joint R&amp;D with other </a:t>
            </a:r>
            <a:r>
              <a:rPr lang="en-US" dirty="0" err="1" smtClean="0"/>
              <a:t>sPHENIX</a:t>
            </a:r>
            <a:r>
              <a:rPr lang="en-US" dirty="0" smtClean="0"/>
              <a:t> subsystems for DAQ integration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DA5B-7B84-D64B-B507-014C38B4796E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78893" y="5946985"/>
            <a:ext cx="12497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Cesar’s talk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3379" y="4297720"/>
            <a:ext cx="738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Low Risk for most items</a:t>
            </a:r>
          </a:p>
          <a:p>
            <a:r>
              <a:rPr lang="en-US" dirty="0" smtClean="0"/>
              <a:t>- Medium risk on stave production and </a:t>
            </a:r>
            <a:r>
              <a:rPr lang="en-US" dirty="0" err="1" smtClean="0"/>
              <a:t>sPHENIX</a:t>
            </a:r>
            <a:r>
              <a:rPr lang="en-US" dirty="0" smtClean="0"/>
              <a:t> readout integration schedule </a:t>
            </a:r>
            <a:endParaRPr lang="en-US" dirty="0"/>
          </a:p>
        </p:txBody>
      </p:sp>
      <p:pic>
        <p:nvPicPr>
          <p:cNvPr id="13" name="Picture 12" descr="MAPS_Inner_Barrel_Master-2016_12_01_LDRD_overview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44802"/>
          <a:stretch/>
        </p:blipFill>
        <p:spPr>
          <a:xfrm>
            <a:off x="0" y="1006475"/>
            <a:ext cx="9144000" cy="315468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39751" y="2914472"/>
            <a:ext cx="1610731" cy="28840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27640" y="2290726"/>
            <a:ext cx="37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 high risk items!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0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222834" y="124959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/>
              <a:t>Experimental </a:t>
            </a:r>
            <a:r>
              <a:rPr dirty="0"/>
              <a:t>R&amp;D </a:t>
            </a:r>
            <a:r>
              <a:rPr lang="en-US" dirty="0" smtClean="0"/>
              <a:t>Deliverables: Physics</a:t>
            </a:r>
            <a:endParaRPr dirty="0"/>
          </a:p>
        </p:txBody>
      </p:sp>
      <p:sp>
        <p:nvSpPr>
          <p:cNvPr id="183" name="Shape 183"/>
          <p:cNvSpPr/>
          <p:nvPr/>
        </p:nvSpPr>
        <p:spPr>
          <a:xfrm>
            <a:off x="409610" y="792054"/>
            <a:ext cx="8380537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sz="2000" dirty="0" smtClean="0">
                <a:solidFill>
                  <a:srgbClr val="FF0000"/>
                </a:solidFill>
              </a:rPr>
              <a:t>LDRD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sz="2000" dirty="0" smtClean="0">
                <a:solidFill>
                  <a:srgbClr val="FF0000"/>
                </a:solidFill>
              </a:rPr>
              <a:t>Goal</a:t>
            </a:r>
            <a:r>
              <a:rPr sz="2000" dirty="0">
                <a:solidFill>
                  <a:srgbClr val="FF0000"/>
                </a:solidFill>
              </a:rPr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much </a:t>
            </a: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sz="2000" dirty="0" smtClean="0">
                <a:solidFill>
                  <a:srgbClr val="FF0000"/>
                </a:solidFill>
              </a:rPr>
              <a:t>mproved </a:t>
            </a:r>
            <a:r>
              <a:rPr sz="2000" dirty="0">
                <a:solidFill>
                  <a:srgbClr val="FF0000"/>
                </a:solidFill>
              </a:rPr>
              <a:t>B-jet Identification in Heavy Ion Collisions</a:t>
            </a:r>
          </a:p>
        </p:txBody>
      </p:sp>
      <p:sp>
        <p:nvSpPr>
          <p:cNvPr id="188" name="Shape 188"/>
          <p:cNvSpPr/>
          <p:nvPr/>
        </p:nvSpPr>
        <p:spPr>
          <a:xfrm>
            <a:off x="4527840" y="1286473"/>
            <a:ext cx="4196057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008000"/>
                </a:solidFill>
              </a:rPr>
              <a:t>Secondary </a:t>
            </a:r>
            <a:r>
              <a:rPr dirty="0" smtClean="0">
                <a:solidFill>
                  <a:srgbClr val="008000"/>
                </a:solidFill>
              </a:rPr>
              <a:t>Vertexing</a:t>
            </a:r>
            <a:r>
              <a:rPr lang="en-US" dirty="0" smtClean="0">
                <a:solidFill>
                  <a:srgbClr val="008000"/>
                </a:solidFill>
              </a:rPr>
              <a:t> Possible!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46974" y="1697159"/>
            <a:ext cx="4567892" cy="3596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234425" y="5294022"/>
            <a:ext cx="8677950" cy="1429542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new b-jet identification with </a:t>
            </a:r>
            <a:r>
              <a:rPr lang="en-US" sz="1700" b="1" dirty="0">
                <a:latin typeface="+mn-lt"/>
              </a:rPr>
              <a:t>high efficiency </a:t>
            </a:r>
            <a:r>
              <a:rPr lang="en-US" sz="1700" dirty="0">
                <a:latin typeface="+mn-lt"/>
              </a:rPr>
              <a:t>and </a:t>
            </a:r>
            <a:r>
              <a:rPr lang="en-US" sz="1700" b="1" dirty="0">
                <a:latin typeface="+mn-lt"/>
              </a:rPr>
              <a:t>high purity </a:t>
            </a:r>
            <a:r>
              <a:rPr lang="en-US" sz="1700" dirty="0">
                <a:latin typeface="+mn-lt"/>
              </a:rPr>
              <a:t>is possible </a:t>
            </a:r>
          </a:p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Figure of merit is </a:t>
            </a:r>
            <a:r>
              <a:rPr lang="en-US" sz="1700" b="1" i="1" dirty="0">
                <a:latin typeface="+mn-lt"/>
              </a:rPr>
              <a:t>efficiency</a:t>
            </a:r>
            <a:r>
              <a:rPr lang="en-US" sz="1700" i="1" dirty="0">
                <a:latin typeface="+mn-lt"/>
              </a:rPr>
              <a:t> x </a:t>
            </a:r>
            <a:r>
              <a:rPr lang="en-US" sz="1700" b="1" i="1" dirty="0">
                <a:latin typeface="+mn-lt"/>
              </a:rPr>
              <a:t>purity.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Greatly enhancing the b-jet physics program, x4 improvement in </a:t>
            </a:r>
            <a:r>
              <a:rPr lang="en-US" sz="1700" dirty="0" smtClean="0">
                <a:latin typeface="+mn-lt"/>
              </a:rPr>
              <a:t>FOM (compared to alternatives)</a:t>
            </a:r>
            <a:endParaRPr lang="en-US" sz="1700" dirty="0">
              <a:latin typeface="+mn-lt"/>
            </a:endParaRPr>
          </a:p>
          <a:p>
            <a:pPr marL="457177" indent="-457177">
              <a:buFont typeface="Arial"/>
              <a:buChar char="•"/>
            </a:pPr>
            <a:endParaRPr lang="en-US" sz="2000" dirty="0"/>
          </a:p>
          <a:p>
            <a:pPr marL="457177" indent="-457177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849" y="1425915"/>
            <a:ext cx="1663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Sanghoon’s</a:t>
            </a:r>
            <a:r>
              <a:rPr lang="en-US" dirty="0" smtClean="0"/>
              <a:t> talk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94" y="1425915"/>
            <a:ext cx="3471080" cy="35501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23585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R&amp;D </a:t>
            </a:r>
            <a:r>
              <a:rPr lang="en-US" dirty="0" smtClean="0"/>
              <a:t>Deliverables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rgbClr val="FF0000"/>
                </a:solidFill>
              </a:rPr>
              <a:t>a 4-Stave Telescope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2967181"/>
            <a:ext cx="5671135" cy="2946505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04801" y="1360828"/>
            <a:ext cx="6427997" cy="2268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erformance </a:t>
            </a:r>
            <a:r>
              <a:rPr lang="en-US" dirty="0" smtClean="0">
                <a:solidFill>
                  <a:srgbClr val="0000FF"/>
                </a:solidFill>
              </a:rPr>
              <a:t>of prototype </a:t>
            </a:r>
            <a:r>
              <a:rPr lang="en-US" dirty="0" smtClean="0">
                <a:solidFill>
                  <a:srgbClr val="0000FF"/>
                </a:solidFill>
              </a:rPr>
              <a:t>tracker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High speed readout</a:t>
            </a:r>
          </a:p>
          <a:p>
            <a:pPr lvl="1"/>
            <a:r>
              <a:rPr lang="en-US" dirty="0" smtClean="0"/>
              <a:t>Spatial resolution</a:t>
            </a:r>
          </a:p>
          <a:p>
            <a:pPr lvl="1"/>
            <a:r>
              <a:rPr lang="en-US" dirty="0" smtClean="0"/>
              <a:t>Electrical and </a:t>
            </a:r>
            <a:r>
              <a:rPr lang="en-US" dirty="0"/>
              <a:t>m</a:t>
            </a:r>
            <a:r>
              <a:rPr lang="en-US" dirty="0" smtClean="0"/>
              <a:t>echanical stability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ooling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NIM paper</a:t>
            </a:r>
          </a:p>
          <a:p>
            <a:pPr lvl="1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40959" y="2967181"/>
            <a:ext cx="1083241" cy="2946505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Group 8"/>
          <p:cNvGrpSpPr/>
          <p:nvPr/>
        </p:nvGrpSpPr>
        <p:grpSpPr>
          <a:xfrm>
            <a:off x="1" y="7691774"/>
            <a:ext cx="6553200" cy="1318858"/>
            <a:chOff x="-2478" y="6872051"/>
            <a:chExt cx="12519741" cy="2138581"/>
          </a:xfrm>
        </p:grpSpPr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478" y="6952877"/>
              <a:ext cx="12519741" cy="20577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Shape 191"/>
            <p:cNvSpPr/>
            <p:nvPr/>
          </p:nvSpPr>
          <p:spPr>
            <a:xfrm>
              <a:off x="10658334" y="6872051"/>
              <a:ext cx="1740961" cy="166132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1" y="7844174"/>
            <a:ext cx="6553200" cy="1318858"/>
            <a:chOff x="-2478" y="6872051"/>
            <a:chExt cx="12519741" cy="2138581"/>
          </a:xfrm>
        </p:grpSpPr>
        <p:pic>
          <p:nvPicPr>
            <p:cNvPr id="13" name="pasted-image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478" y="6952877"/>
              <a:ext cx="12519741" cy="20577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4" name="Shape 191"/>
            <p:cNvSpPr/>
            <p:nvPr/>
          </p:nvSpPr>
          <p:spPr>
            <a:xfrm>
              <a:off x="10658334" y="6872051"/>
              <a:ext cx="1740961" cy="166132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1" y="7996574"/>
            <a:ext cx="6553200" cy="1318858"/>
            <a:chOff x="-2478" y="6872051"/>
            <a:chExt cx="12519741" cy="2138581"/>
          </a:xfrm>
        </p:grpSpPr>
        <p:pic>
          <p:nvPicPr>
            <p:cNvPr id="17" name="pasted-image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478" y="6952877"/>
              <a:ext cx="12519741" cy="20577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" name="Shape 191"/>
            <p:cNvSpPr/>
            <p:nvPr/>
          </p:nvSpPr>
          <p:spPr>
            <a:xfrm>
              <a:off x="10658334" y="6872051"/>
              <a:ext cx="1740961" cy="166132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pic>
        <p:nvPicPr>
          <p:cNvPr id="19" name="pasted-imag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6517" y="5523080"/>
            <a:ext cx="6088460" cy="100070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Box 19"/>
          <p:cNvSpPr txBox="1"/>
          <p:nvPr/>
        </p:nvSpPr>
        <p:spPr>
          <a:xfrm>
            <a:off x="7786124" y="4934634"/>
            <a:ext cx="1357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Data Format</a:t>
            </a:r>
            <a:endParaRPr lang="en-US" dirty="0"/>
          </a:p>
        </p:txBody>
      </p:sp>
      <p:grpSp>
        <p:nvGrpSpPr>
          <p:cNvPr id="21" name="Group 176"/>
          <p:cNvGrpSpPr/>
          <p:nvPr/>
        </p:nvGrpSpPr>
        <p:grpSpPr>
          <a:xfrm>
            <a:off x="6116046" y="2661370"/>
            <a:ext cx="2918931" cy="2273264"/>
            <a:chOff x="0" y="0"/>
            <a:chExt cx="3704224" cy="2383542"/>
          </a:xfrm>
        </p:grpSpPr>
        <p:pic>
          <p:nvPicPr>
            <p:cNvPr id="22" name="IMG_2346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3450225" cy="20533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Picture 22"/>
            <p:cNvPicPr>
              <a:picLocks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3704225" cy="2383543"/>
            </a:xfrm>
            <a:prstGeom prst="rect">
              <a:avLst/>
            </a:prstGeom>
            <a:effectLst/>
          </p:spPr>
        </p:pic>
      </p:grpSp>
      <p:sp>
        <p:nvSpPr>
          <p:cNvPr id="24" name="TextBox 23"/>
          <p:cNvSpPr txBox="1"/>
          <p:nvPr/>
        </p:nvSpPr>
        <p:spPr>
          <a:xfrm>
            <a:off x="6491453" y="2476704"/>
            <a:ext cx="224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test at </a:t>
            </a:r>
            <a:r>
              <a:rPr lang="en-US" dirty="0" err="1" smtClean="0"/>
              <a:t>Fermilab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999-684A-8A4A-8FF7-51E7DD4C22E5}" type="datetime1">
              <a:rPr lang="en-US" smtClean="0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143" y="5987018"/>
            <a:ext cx="20316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 and Walt’s talks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854686" y="5580965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26877" y="2977990"/>
            <a:ext cx="120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 ray</a:t>
            </a:r>
            <a:endParaRPr lang="en-US" dirty="0"/>
          </a:p>
        </p:txBody>
      </p:sp>
      <p:pic>
        <p:nvPicPr>
          <p:cNvPr id="29" name="Picture 28" descr="IMG_818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1" y="1007576"/>
            <a:ext cx="2154922" cy="149760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32798" y="638244"/>
            <a:ext cx="229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single-chip telescope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3"/>
            <a:ext cx="7478772" cy="935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Project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64" y="1169291"/>
            <a:ext cx="3976598" cy="48039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LALN internal </a:t>
            </a:r>
          </a:p>
          <a:p>
            <a:pPr lvl="1"/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Electronics </a:t>
            </a:r>
          </a:p>
          <a:p>
            <a:pPr lvl="1"/>
            <a:r>
              <a:rPr lang="en-US" dirty="0" smtClean="0"/>
              <a:t>Mechanics</a:t>
            </a:r>
          </a:p>
          <a:p>
            <a:endParaRPr lang="en-US" dirty="0" smtClean="0"/>
          </a:p>
          <a:p>
            <a:r>
              <a:rPr lang="en-US" dirty="0" smtClean="0"/>
              <a:t>External collaboration</a:t>
            </a:r>
          </a:p>
          <a:p>
            <a:pPr lvl="1"/>
            <a:r>
              <a:rPr lang="en-US" dirty="0" smtClean="0"/>
              <a:t>CERN/ITS group </a:t>
            </a:r>
          </a:p>
          <a:p>
            <a:pPr lvl="1"/>
            <a:r>
              <a:rPr lang="en-US" dirty="0" smtClean="0"/>
              <a:t>ALICE US groups</a:t>
            </a:r>
          </a:p>
          <a:p>
            <a:endParaRPr lang="en-US" dirty="0" smtClean="0"/>
          </a:p>
          <a:p>
            <a:r>
              <a:rPr lang="en-US" dirty="0" smtClean="0"/>
              <a:t>Lead </a:t>
            </a:r>
            <a:r>
              <a:rPr lang="en-US" dirty="0"/>
              <a:t>people identified for key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Team of experts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Job AD out for a new staff</a:t>
            </a:r>
          </a:p>
          <a:p>
            <a:pPr lvl="1"/>
            <a:r>
              <a:rPr lang="en-US" dirty="0" smtClean="0"/>
              <a:t>Several outstanding candidates 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409132" y="1306627"/>
            <a:ext cx="4320290" cy="4297299"/>
            <a:chOff x="4409132" y="1600199"/>
            <a:chExt cx="4320290" cy="4297299"/>
          </a:xfrm>
        </p:grpSpPr>
        <p:pic>
          <p:nvPicPr>
            <p:cNvPr id="4" name="pasted-image-enhanced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09132" y="1600200"/>
              <a:ext cx="1143001" cy="1143001"/>
            </a:xfrm>
            <a:prstGeom prst="rect">
              <a:avLst/>
            </a:prstGeom>
            <a:ln w="101600"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8471" y="1600199"/>
              <a:ext cx="1088201" cy="1088201"/>
            </a:xfrm>
            <a:prstGeom prst="rect">
              <a:avLst/>
            </a:prstGeom>
          </p:spPr>
        </p:pic>
        <p:pic>
          <p:nvPicPr>
            <p:cNvPr id="6" name="pasted-image-enhanced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98471" y="3171667"/>
              <a:ext cx="1083937" cy="1083937"/>
            </a:xfrm>
            <a:prstGeom prst="rect">
              <a:avLst/>
            </a:prstGeom>
            <a:ln w="101600">
              <a:noFill/>
            </a:ln>
          </p:spPr>
        </p:pic>
        <p:pic>
          <p:nvPicPr>
            <p:cNvPr id="7" name="pasted-image.t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09132" y="3167762"/>
              <a:ext cx="1143001" cy="1143001"/>
            </a:xfrm>
            <a:prstGeom prst="rect">
              <a:avLst/>
            </a:prstGeom>
            <a:ln w="101600">
              <a:noFill/>
            </a:ln>
          </p:spPr>
        </p:pic>
        <p:pic>
          <p:nvPicPr>
            <p:cNvPr id="9" name="sondheim_walt-enhanced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409132" y="4784227"/>
              <a:ext cx="1071563" cy="1071563"/>
            </a:xfrm>
            <a:prstGeom prst="rect">
              <a:avLst/>
            </a:prstGeom>
            <a:ln w="101600">
              <a:noFill/>
            </a:ln>
          </p:spPr>
        </p:pic>
        <p:pic>
          <p:nvPicPr>
            <p:cNvPr id="12" name="vanhecke_hubert-enhanced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98471" y="4784227"/>
              <a:ext cx="1113271" cy="1113271"/>
            </a:xfrm>
            <a:prstGeom prst="rect">
              <a:avLst/>
            </a:prstGeom>
            <a:ln w="25400"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7590808" y="4761161"/>
              <a:ext cx="1138614" cy="1092500"/>
              <a:chOff x="7803875" y="1537678"/>
              <a:chExt cx="891733" cy="85009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45516" y="1537678"/>
                <a:ext cx="850092" cy="85009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7803875" y="1967527"/>
                <a:ext cx="883504" cy="40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Darren </a:t>
                </a:r>
              </a:p>
              <a:p>
                <a:r>
                  <a:rPr lang="en-US" sz="1400" dirty="0" err="1" smtClean="0">
                    <a:solidFill>
                      <a:srgbClr val="0000FF"/>
                    </a:solidFill>
                  </a:rPr>
                  <a:t>McGlinchey</a:t>
                </a:r>
                <a:r>
                  <a:rPr lang="en-US" sz="1400" dirty="0" smtClean="0">
                    <a:solidFill>
                      <a:srgbClr val="0000FF"/>
                    </a:solidFill>
                  </a:rPr>
                  <a:t>?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409132" y="5847342"/>
            <a:ext cx="377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is-IS" dirty="0" smtClean="0">
                <a:solidFill>
                  <a:srgbClr val="FF0000"/>
                </a:solidFill>
              </a:rPr>
              <a:t> new staff and more collaborators ....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431E-0835-9741-BC9D-35A61679D18C}" type="datetime1">
              <a:rPr lang="en-US" smtClean="0"/>
              <a:t>12/4/16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14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94214" y="146781"/>
            <a:ext cx="124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Cesar’s talk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2464" y="6032008"/>
            <a:ext cx="12497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Cesar’s talk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630" y="5386157"/>
            <a:ext cx="1019815" cy="129170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4630" y="5958448"/>
            <a:ext cx="90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new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staff</a:t>
            </a:r>
          </a:p>
        </p:txBody>
      </p:sp>
      <p:pic>
        <p:nvPicPr>
          <p:cNvPr id="23" name="Picture 22" descr="2016-12-01-Sho.jpe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952" y="1251713"/>
            <a:ext cx="1068345" cy="11155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980" y="2949035"/>
            <a:ext cx="1027491" cy="99281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643979" y="3207088"/>
            <a:ext cx="705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Mark </a:t>
            </a:r>
          </a:p>
          <a:p>
            <a:r>
              <a:rPr lang="en-US" sz="1400" dirty="0" err="1" smtClean="0">
                <a:solidFill>
                  <a:srgbClr val="0000FF"/>
                </a:solidFill>
              </a:rPr>
              <a:t>Prokop</a:t>
            </a:r>
            <a:endParaRPr lang="en-US" sz="1400" dirty="0" smtClean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(AOT)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1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474"/>
            <a:ext cx="8229600" cy="1143000"/>
          </a:xfrm>
        </p:spPr>
        <p:txBody>
          <a:bodyPr/>
          <a:lstStyle/>
          <a:p>
            <a:r>
              <a:rPr lang="en-US" dirty="0" smtClean="0"/>
              <a:t>Impact and Transition Plan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8900" y="1154474"/>
            <a:ext cx="8522020" cy="201544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Extend LANL’s position as an international leader at the next generation QGP physics frontier, major discovery potential </a:t>
            </a:r>
          </a:p>
          <a:p>
            <a:r>
              <a:rPr lang="en-US" dirty="0" smtClean="0"/>
              <a:t>A new long term (10Y) major DOE funded program  ($3M/year) at LANL in line with the national priority, DOE funded QCD theory  (~$1M/year)</a:t>
            </a:r>
          </a:p>
          <a:p>
            <a:r>
              <a:rPr lang="en-US" dirty="0" smtClean="0"/>
              <a:t>New in-house capabilities in low-mass high resolution tracking/imaging technology. Benefit other future programs, such as the EIC and applied missions at LANL</a:t>
            </a:r>
          </a:p>
          <a:p>
            <a:r>
              <a:rPr lang="en-US" dirty="0" smtClean="0"/>
              <a:t>Expect high Return On Investment, above 6:1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2119-D286-1A4B-B65D-71E17A0583EA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7429" y="3079450"/>
            <a:ext cx="8193491" cy="3311734"/>
            <a:chOff x="24072" y="1228572"/>
            <a:chExt cx="12450739" cy="4367650"/>
          </a:xfrm>
        </p:grpSpPr>
        <p:pic>
          <p:nvPicPr>
            <p:cNvPr id="10" name="Screen Shot 2015-06-01 at 8.50.00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6923" y="2196622"/>
              <a:ext cx="2537656" cy="2633911"/>
            </a:xfrm>
            <a:prstGeom prst="rect">
              <a:avLst/>
            </a:prstGeom>
            <a:ln w="25400"/>
          </p:spPr>
        </p:pic>
        <p:pic>
          <p:nvPicPr>
            <p:cNvPr id="11" name="Screen Shot 2015-06-01 at 8.50.10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60310" y="2197667"/>
              <a:ext cx="4068306" cy="3090911"/>
            </a:xfrm>
            <a:prstGeom prst="rect">
              <a:avLst/>
            </a:prstGeom>
            <a:ln w="25400"/>
          </p:spPr>
        </p:pic>
        <p:sp>
          <p:nvSpPr>
            <p:cNvPr id="12" name="Shape 238"/>
            <p:cNvSpPr/>
            <p:nvPr/>
          </p:nvSpPr>
          <p:spPr>
            <a:xfrm>
              <a:off x="274812" y="1673802"/>
              <a:ext cx="5435161" cy="5289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marL="0" marR="0" algn="just" defTabSz="457200">
                <a:lnSpc>
                  <a:spcPct val="100000"/>
                </a:lnSpc>
                <a:defRPr sz="2000" b="1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prototyping under LDRD DR:</a:t>
              </a:r>
            </a:p>
          </p:txBody>
        </p:sp>
        <p:pic>
          <p:nvPicPr>
            <p:cNvPr id="13" name="images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364320" y="2202729"/>
              <a:ext cx="4486023" cy="3360187"/>
            </a:xfrm>
            <a:prstGeom prst="rect">
              <a:avLst/>
            </a:prstGeom>
            <a:ln w="25400"/>
          </p:spPr>
        </p:pic>
        <p:sp>
          <p:nvSpPr>
            <p:cNvPr id="14" name="Shape 240"/>
            <p:cNvSpPr/>
            <p:nvPr/>
          </p:nvSpPr>
          <p:spPr>
            <a:xfrm>
              <a:off x="6526094" y="1667516"/>
              <a:ext cx="5948717" cy="5289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marL="0" marR="0" algn="just" defTabSz="457200">
                <a:lnSpc>
                  <a:spcPct val="100000"/>
                </a:lnSpc>
                <a:defRPr sz="2000" b="1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final tracker </a:t>
              </a:r>
              <a:r>
                <a:rPr sz="1800" dirty="0" smtClean="0"/>
                <a:t>support</a:t>
              </a:r>
              <a:r>
                <a:rPr lang="en-US" sz="1800" dirty="0" smtClean="0"/>
                <a:t>ed</a:t>
              </a:r>
              <a:r>
                <a:rPr sz="1800" dirty="0" smtClean="0"/>
                <a:t> </a:t>
              </a:r>
              <a:r>
                <a:rPr lang="en-US" sz="1800" dirty="0" smtClean="0"/>
                <a:t>by</a:t>
              </a:r>
              <a:r>
                <a:rPr sz="1800" dirty="0" smtClean="0"/>
                <a:t> </a:t>
              </a:r>
              <a:r>
                <a:rPr sz="1800" dirty="0"/>
                <a:t>DOE:</a:t>
              </a:r>
            </a:p>
          </p:txBody>
        </p:sp>
        <p:sp>
          <p:nvSpPr>
            <p:cNvPr id="15" name="Shape 241"/>
            <p:cNvSpPr/>
            <p:nvPr/>
          </p:nvSpPr>
          <p:spPr>
            <a:xfrm>
              <a:off x="150528" y="4811466"/>
              <a:ext cx="2530450" cy="7847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marL="0" marR="0" lvl="1" indent="228600" algn="ctr" defTabSz="457200">
                <a:lnSpc>
                  <a:spcPct val="100000"/>
                </a:lnSpc>
                <a:defRPr sz="2000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600" dirty="0" smtClean="0"/>
                <a:t>FVTX </a:t>
              </a:r>
              <a:r>
                <a:rPr sz="1600" dirty="0" smtClean="0"/>
                <a:t>prototype </a:t>
              </a:r>
              <a:endParaRPr lang="en-US" sz="1600" dirty="0" smtClean="0"/>
            </a:p>
            <a:p>
              <a:pPr marL="0" marR="0" lvl="1" indent="228600" algn="ctr" defTabSz="457200">
                <a:lnSpc>
                  <a:spcPct val="100000"/>
                </a:lnSpc>
                <a:defRPr sz="2000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600" dirty="0"/>
                <a:t>s</a:t>
              </a:r>
              <a:r>
                <a:rPr sz="1600" dirty="0" smtClean="0"/>
                <a:t>ensor</a:t>
              </a:r>
              <a:r>
                <a:rPr lang="en-US" sz="1600" dirty="0" smtClean="0"/>
                <a:t> &amp; readout</a:t>
              </a:r>
              <a:endParaRPr sz="1600" dirty="0"/>
            </a:p>
          </p:txBody>
        </p:sp>
        <p:sp>
          <p:nvSpPr>
            <p:cNvPr id="16" name="Shape 248"/>
            <p:cNvSpPr/>
            <p:nvPr/>
          </p:nvSpPr>
          <p:spPr>
            <a:xfrm>
              <a:off x="24072" y="1228572"/>
              <a:ext cx="12236179" cy="5289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marL="0" marR="0" algn="just" defTabSz="457200">
                <a:lnSpc>
                  <a:spcPct val="100000"/>
                </a:lnSpc>
                <a:defRPr sz="2000" b="1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 smtClean="0">
                  <a:solidFill>
                    <a:srgbClr val="FF0000"/>
                  </a:solidFill>
                </a:rPr>
                <a:t>Previous </a:t>
              </a:r>
              <a:r>
                <a:rPr sz="1800" dirty="0">
                  <a:solidFill>
                    <a:srgbClr val="FF0000"/>
                  </a:solidFill>
                </a:rPr>
                <a:t>successful path followed </a:t>
              </a:r>
              <a:r>
                <a:rPr sz="1800" dirty="0" smtClean="0">
                  <a:solidFill>
                    <a:srgbClr val="FF0000"/>
                  </a:solidFill>
                </a:rPr>
                <a:t>by </a:t>
              </a:r>
              <a:r>
                <a:rPr sz="1800" dirty="0">
                  <a:solidFill>
                    <a:srgbClr val="FF0000"/>
                  </a:solidFill>
                </a:rPr>
                <a:t>LANL’s </a:t>
              </a:r>
              <a:r>
                <a:rPr sz="1800" dirty="0" smtClean="0">
                  <a:solidFill>
                    <a:srgbClr val="FF0000"/>
                  </a:solidFill>
                </a:rPr>
                <a:t>FVTX</a:t>
              </a:r>
              <a:r>
                <a:rPr lang="en-US" sz="1800" dirty="0" smtClean="0">
                  <a:solidFill>
                    <a:srgbClr val="FF0000"/>
                  </a:solidFill>
                </a:rPr>
                <a:t> silicon tracker</a:t>
              </a:r>
              <a:endParaRPr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07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MAPS R&amp;D at ALICE/CERN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18" y="1274755"/>
            <a:ext cx="3912529" cy="505271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Single MAPS </a:t>
            </a:r>
            <a:r>
              <a:rPr lang="en-US" dirty="0" smtClean="0">
                <a:solidFill>
                  <a:srgbClr val="0000FF"/>
                </a:solidFill>
              </a:rPr>
              <a:t>with readout </a:t>
            </a:r>
            <a:r>
              <a:rPr lang="en-US" dirty="0" smtClean="0">
                <a:solidFill>
                  <a:srgbClr val="0000FF"/>
                </a:solidFill>
              </a:rPr>
              <a:t>with test board</a:t>
            </a:r>
          </a:p>
          <a:p>
            <a:pPr lvl="1"/>
            <a:r>
              <a:rPr lang="en-US" dirty="0" smtClean="0"/>
              <a:t>Also tested at </a:t>
            </a:r>
            <a:r>
              <a:rPr lang="en-US" dirty="0" smtClean="0"/>
              <a:t>LANL</a:t>
            </a:r>
          </a:p>
          <a:p>
            <a:pPr lvl="1"/>
            <a:r>
              <a:rPr lang="en-US" dirty="0" smtClean="0"/>
              <a:t>Telescope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ultichip </a:t>
            </a:r>
            <a:r>
              <a:rPr lang="en-US" dirty="0" smtClean="0">
                <a:solidFill>
                  <a:srgbClr val="0000FF"/>
                </a:solidFill>
              </a:rPr>
              <a:t>MAPS high speed readout</a:t>
            </a:r>
          </a:p>
          <a:p>
            <a:pPr lvl="1"/>
            <a:r>
              <a:rPr lang="en-US" dirty="0" smtClean="0"/>
              <a:t>with the first prototype Readout Cards (RDO)</a:t>
            </a:r>
          </a:p>
          <a:p>
            <a:pPr lvl="1"/>
            <a:r>
              <a:rPr lang="en-US" dirty="0" smtClean="0"/>
              <a:t>Readout card </a:t>
            </a:r>
            <a:r>
              <a:rPr lang="en-US" dirty="0" err="1" smtClean="0"/>
              <a:t>miniDAQ</a:t>
            </a:r>
            <a:r>
              <a:rPr lang="en-US" dirty="0" smtClean="0"/>
              <a:t> (MOSAIC board) on the test bench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Fiber optics communication established with a prototype Common Readout Unit (CRU)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Stave space frame for modules being produced 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ervice </a:t>
            </a:r>
            <a:r>
              <a:rPr lang="en-US" dirty="0" smtClean="0">
                <a:solidFill>
                  <a:srgbClr val="0000FF"/>
                </a:solidFill>
              </a:rPr>
              <a:t>wheel being prototyped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Discussed procurement for </a:t>
            </a:r>
            <a:r>
              <a:rPr lang="en-US" dirty="0" smtClean="0">
                <a:solidFill>
                  <a:srgbClr val="FF0000"/>
                </a:solidFill>
              </a:rPr>
              <a:t>LANL LDRD </a:t>
            </a:r>
            <a:r>
              <a:rPr lang="en-US" dirty="0" smtClean="0">
                <a:solidFill>
                  <a:srgbClr val="FF0000"/>
                </a:solidFill>
              </a:rPr>
              <a:t>R&amp;D items</a:t>
            </a:r>
          </a:p>
          <a:p>
            <a:pPr lvl="1"/>
            <a:r>
              <a:rPr lang="en-US" dirty="0" smtClean="0"/>
              <a:t>Some electronics and mechanic prototypes being produced for LANL LDRD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9201-1A10-8440-B008-6E69F64D9A9C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680" y="1303638"/>
            <a:ext cx="2079423" cy="1497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680" y="3205445"/>
            <a:ext cx="2079423" cy="1497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4680" y="2431910"/>
            <a:ext cx="121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Chip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4680" y="3205445"/>
            <a:ext cx="67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RUv0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994" y="3523697"/>
            <a:ext cx="2335074" cy="1178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8472" y="3136504"/>
            <a:ext cx="231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MOSAIC </a:t>
            </a:r>
            <a:r>
              <a:rPr lang="en-US" dirty="0" smtClean="0">
                <a:solidFill>
                  <a:srgbClr val="FF0000"/>
                </a:solidFill>
              </a:rPr>
              <a:t> Test </a:t>
            </a:r>
            <a:r>
              <a:rPr lang="en-US" dirty="0" smtClean="0">
                <a:solidFill>
                  <a:srgbClr val="FF0000"/>
                </a:solidFill>
              </a:rPr>
              <a:t>Bench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 descr="IMG_818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995" y="1303638"/>
            <a:ext cx="2154922" cy="14976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08472" y="935701"/>
            <a:ext cx="231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 single-chip telescope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679" y="5081254"/>
            <a:ext cx="2079423" cy="1224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71" y="5045336"/>
            <a:ext cx="2316597" cy="12821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2155" y="4896588"/>
            <a:ext cx="68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5490" y="5936300"/>
            <a:ext cx="147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Service wheel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0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69" y="1159758"/>
            <a:ext cx="8589909" cy="504334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MoU</a:t>
            </a:r>
            <a:r>
              <a:rPr lang="en-US" dirty="0" smtClean="0">
                <a:solidFill>
                  <a:srgbClr val="FF0000"/>
                </a:solidFill>
              </a:rPr>
              <a:t> achieved with ALICE/ITS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R&amp;D item procurement in progress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Initial </a:t>
            </a:r>
            <a:r>
              <a:rPr lang="en-US" dirty="0" smtClean="0">
                <a:solidFill>
                  <a:srgbClr val="0000FF"/>
                </a:solidFill>
              </a:rPr>
              <a:t>cost, schedule and risk management plan developed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Physics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detector </a:t>
            </a:r>
            <a:r>
              <a:rPr lang="en-US" dirty="0" smtClean="0">
                <a:solidFill>
                  <a:srgbClr val="0000FF"/>
                </a:solidFill>
              </a:rPr>
              <a:t>simulation work underway 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MIE </a:t>
            </a:r>
            <a:r>
              <a:rPr lang="en-US" dirty="0" smtClean="0">
                <a:solidFill>
                  <a:srgbClr val="0000FF"/>
                </a:solidFill>
              </a:rPr>
              <a:t>pre-proposal writing in </a:t>
            </a:r>
            <a:r>
              <a:rPr lang="en-US" dirty="0" smtClean="0">
                <a:solidFill>
                  <a:srgbClr val="0000FF"/>
                </a:solidFill>
              </a:rPr>
              <a:t>progress</a:t>
            </a:r>
          </a:p>
          <a:p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/>
              <a:t>risk on theory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Well d</a:t>
            </a:r>
            <a:r>
              <a:rPr lang="en-US" dirty="0" smtClean="0">
                <a:solidFill>
                  <a:srgbClr val="FF0000"/>
                </a:solidFill>
              </a:rPr>
              <a:t>eveloped plan to bring in </a:t>
            </a:r>
            <a:r>
              <a:rPr lang="en-US" dirty="0">
                <a:solidFill>
                  <a:srgbClr val="FF0000"/>
                </a:solidFill>
              </a:rPr>
              <a:t>high impact </a:t>
            </a:r>
            <a:r>
              <a:rPr lang="en-US" dirty="0" smtClean="0">
                <a:solidFill>
                  <a:srgbClr val="FF0000"/>
                </a:solidFill>
              </a:rPr>
              <a:t>science to LANL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B630-6149-E249-A4AF-C4293FB761FB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05383" y="-59333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Outlook</a:t>
            </a:r>
            <a:r>
              <a:rPr lang="en-US" dirty="0" smtClean="0"/>
              <a:t>: a Road Map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  <p:sp>
        <p:nvSpPr>
          <p:cNvPr id="196" name="Shape 196"/>
          <p:cNvSpPr/>
          <p:nvPr/>
        </p:nvSpPr>
        <p:spPr>
          <a:xfrm>
            <a:off x="4608796" y="1304904"/>
            <a:ext cx="4228800" cy="345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Recommendation </a:t>
            </a:r>
            <a:r>
              <a:rPr lang="en-US" dirty="0"/>
              <a:t>#</a:t>
            </a:r>
            <a:r>
              <a:rPr lang="en-US" dirty="0" smtClean="0"/>
              <a:t>1 (RHIC): </a:t>
            </a: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Recommendation </a:t>
            </a:r>
            <a:r>
              <a:rPr lang="en-US" dirty="0" smtClean="0"/>
              <a:t>#3 (EIC): </a:t>
            </a:r>
            <a:endParaRPr lang="en-US" dirty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57" y="3345367"/>
            <a:ext cx="3183263" cy="3393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611" y="2377792"/>
            <a:ext cx="3698894" cy="1064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100" y="4064453"/>
            <a:ext cx="4413606" cy="69812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5138110" y="6561133"/>
            <a:ext cx="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4624069" y="5301162"/>
            <a:ext cx="3960516" cy="766858"/>
            <a:chOff x="4745930" y="6200340"/>
            <a:chExt cx="3749742" cy="613322"/>
          </a:xfrm>
          <a:noFill/>
        </p:grpSpPr>
        <p:grpSp>
          <p:nvGrpSpPr>
            <p:cNvPr id="27" name="Group 26"/>
            <p:cNvGrpSpPr/>
            <p:nvPr/>
          </p:nvGrpSpPr>
          <p:grpSpPr>
            <a:xfrm>
              <a:off x="4745930" y="6448096"/>
              <a:ext cx="3749742" cy="365566"/>
              <a:chOff x="6437159" y="8890239"/>
              <a:chExt cx="5332967" cy="519916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>
                <a:off x="6437159" y="8890239"/>
                <a:ext cx="5332967" cy="75959"/>
                <a:chOff x="6437159" y="8890239"/>
                <a:chExt cx="5332967" cy="75959"/>
              </a:xfrm>
              <a:grpFill/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6437159" y="8961681"/>
                  <a:ext cx="5332967" cy="0"/>
                </a:xfrm>
                <a:prstGeom prst="straightConnector1">
                  <a:avLst/>
                </a:prstGeom>
                <a:grpFill/>
                <a:ln w="25400" cap="flat">
                  <a:solidFill>
                    <a:srgbClr val="000000"/>
                  </a:solidFill>
                  <a:prstDash val="solid"/>
                  <a:round/>
                  <a:tailEnd type="arrow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842526" y="8890239"/>
                  <a:ext cx="0" cy="69591"/>
                </a:xfrm>
                <a:prstGeom prst="line">
                  <a:avLst/>
                </a:prstGeom>
                <a:grp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8160571" y="8892090"/>
                  <a:ext cx="0" cy="69591"/>
                </a:xfrm>
                <a:prstGeom prst="line">
                  <a:avLst/>
                </a:prstGeom>
                <a:grp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9661316" y="8896607"/>
                  <a:ext cx="0" cy="69591"/>
                </a:xfrm>
                <a:prstGeom prst="line">
                  <a:avLst/>
                </a:prstGeom>
                <a:grp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1101168" y="8892425"/>
                  <a:ext cx="0" cy="69591"/>
                </a:xfrm>
                <a:prstGeom prst="line">
                  <a:avLst/>
                </a:prstGeom>
                <a:grp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7809094" y="8956014"/>
                <a:ext cx="626596" cy="45414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40638" marR="40638" defTabSz="455398" hangingPunct="0">
                  <a:lnSpc>
                    <a:spcPct val="110000"/>
                  </a:lnSpc>
                </a:pPr>
                <a:r>
                  <a:rPr lang="en-US" sz="1300" dirty="0">
                    <a:solidFill>
                      <a:srgbClr val="002E7A"/>
                    </a:solidFill>
                    <a:uFill>
                      <a:solidFill>
                        <a:srgbClr val="002E7A"/>
                      </a:solidFill>
                    </a:uFill>
                    <a:sym typeface="Helvetica Neue"/>
                  </a:rPr>
                  <a:t>2020</a:t>
                </a:r>
                <a:endParaRPr lang="en-US" sz="1300" dirty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08446" y="8947656"/>
                <a:ext cx="626596" cy="45414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40638" marR="40638" defTabSz="455398" hangingPunct="0">
                  <a:lnSpc>
                    <a:spcPct val="110000"/>
                  </a:lnSpc>
                </a:pPr>
                <a:r>
                  <a:rPr lang="en-US" sz="1300" dirty="0">
                    <a:solidFill>
                      <a:srgbClr val="002E7A"/>
                    </a:solidFill>
                    <a:uFill>
                      <a:solidFill>
                        <a:srgbClr val="002E7A"/>
                      </a:solidFill>
                    </a:uFill>
                    <a:sym typeface="Helvetica Neue"/>
                  </a:rPr>
                  <a:t>2015</a:t>
                </a:r>
                <a:endParaRPr lang="en-US" sz="1300" dirty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309839" y="8947997"/>
                <a:ext cx="626596" cy="45414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40638" marR="40638" defTabSz="455398" hangingPunct="0">
                  <a:lnSpc>
                    <a:spcPct val="110000"/>
                  </a:lnSpc>
                </a:pPr>
                <a:r>
                  <a:rPr lang="en-US" sz="1300" dirty="0">
                    <a:solidFill>
                      <a:srgbClr val="002E7A"/>
                    </a:solidFill>
                    <a:uFill>
                      <a:solidFill>
                        <a:srgbClr val="002E7A"/>
                      </a:solidFill>
                    </a:uFill>
                    <a:sym typeface="Helvetica Neue"/>
                  </a:rPr>
                  <a:t>2025</a:t>
                </a:r>
                <a:endParaRPr lang="en-US" sz="1300" dirty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775788" y="8947997"/>
                <a:ext cx="626596" cy="45414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40638" marR="40638" defTabSz="455398" hangingPunct="0">
                  <a:lnSpc>
                    <a:spcPct val="110000"/>
                  </a:lnSpc>
                </a:pPr>
                <a:r>
                  <a:rPr lang="en-US" sz="1300" dirty="0">
                    <a:solidFill>
                      <a:srgbClr val="002E7A"/>
                    </a:solidFill>
                    <a:uFill>
                      <a:solidFill>
                        <a:srgbClr val="002E7A"/>
                      </a:solidFill>
                    </a:uFill>
                    <a:sym typeface="Helvetica Neue"/>
                  </a:rPr>
                  <a:t>2030</a:t>
                </a:r>
                <a:endParaRPr lang="en-US" sz="1300" dirty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290287" y="6200340"/>
              <a:ext cx="437873" cy="28885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7" tIns="35717" rIns="35717" bIns="35717" numCol="1" spcCol="26788" rtlCol="0" anchor="ctr">
              <a:spAutoFit/>
            </a:bodyPr>
            <a:lstStyle/>
            <a:p>
              <a:pPr marL="40638" marR="40638" defTabSz="455398" hangingPunct="0">
                <a:lnSpc>
                  <a:spcPct val="110000"/>
                </a:lnSpc>
              </a:pPr>
              <a:r>
                <a:rPr lang="en-US" sz="1300" dirty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rPr>
                <a:t>LDRD</a:t>
              </a:r>
              <a:endParaRPr lang="en-US" sz="1300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91915" y="6229256"/>
              <a:ext cx="687512" cy="23102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7" tIns="35717" rIns="35717" bIns="35717" numCol="1" spcCol="26788" rtlCol="0" anchor="ctr">
              <a:spAutoFit/>
            </a:bodyPr>
            <a:lstStyle/>
            <a:p>
              <a:pPr marL="40638" marR="40638" defTabSz="455398" hangingPunct="0">
                <a:lnSpc>
                  <a:spcPct val="110000"/>
                </a:lnSpc>
              </a:pPr>
              <a:r>
                <a:rPr lang="en-US" sz="1300" dirty="0" smtClean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rPr>
                <a:t>  </a:t>
              </a:r>
              <a:r>
                <a:rPr lang="en-US" sz="1300" dirty="0" err="1" smtClean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rPr>
                <a:t>sPHENIX</a:t>
              </a:r>
              <a:endParaRPr lang="en-US" sz="1300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3455" y="6225842"/>
              <a:ext cx="519078" cy="23102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7" tIns="35717" rIns="35717" bIns="35717" numCol="1" spcCol="26788" rtlCol="0" anchor="ctr">
              <a:spAutoFit/>
            </a:bodyPr>
            <a:lstStyle/>
            <a:p>
              <a:pPr marL="40638" marR="40638" defTabSz="455398" hangingPunct="0">
                <a:lnSpc>
                  <a:spcPct val="110000"/>
                </a:lnSpc>
              </a:pPr>
              <a:r>
                <a:rPr lang="en-US" sz="1300" dirty="0" smtClean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rPr>
                <a:t>       EIC</a:t>
              </a:r>
              <a:endParaRPr lang="en-US" sz="1300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50598" y="777057"/>
            <a:ext cx="3483322" cy="43889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200" b="1" dirty="0">
                <a:solidFill>
                  <a:srgbClr val="008000"/>
                </a:solidFill>
              </a:rPr>
              <a:t>Excellent strategic Alignment</a:t>
            </a:r>
            <a:endParaRPr lang="en-US" sz="2200" b="1" dirty="0">
              <a:solidFill>
                <a:srgbClr val="008000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08796" y="777056"/>
            <a:ext cx="2694494" cy="43889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200" b="1" dirty="0">
                <a:solidFill>
                  <a:srgbClr val="008000"/>
                </a:solidFill>
              </a:rPr>
              <a:t>NSAC Long Range Plan</a:t>
            </a:r>
            <a:endParaRPr lang="en-US" sz="2200" b="1" dirty="0">
              <a:solidFill>
                <a:srgbClr val="008000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sp>
        <p:nvSpPr>
          <p:cNvPr id="42" name="Shape 196"/>
          <p:cNvSpPr/>
          <p:nvPr/>
        </p:nvSpPr>
        <p:spPr>
          <a:xfrm>
            <a:off x="335879" y="1246790"/>
            <a:ext cx="4272917" cy="219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smtClean="0">
                <a:solidFill>
                  <a:srgbClr val="0000FF"/>
                </a:solidFill>
              </a:rPr>
              <a:t>At the heart of the recently released LANL NP strategy, by </a:t>
            </a:r>
            <a:r>
              <a:rPr lang="en-US" b="1" dirty="0" err="1" smtClean="0">
                <a:solidFill>
                  <a:srgbClr val="0000FF"/>
                </a:solidFill>
              </a:rPr>
              <a:t>Rej</a:t>
            </a:r>
            <a:r>
              <a:rPr lang="en-US" b="1" dirty="0" smtClean="0">
                <a:solidFill>
                  <a:srgbClr val="0000FF"/>
                </a:solidFill>
              </a:rPr>
              <a:t>, Wilburn, Carlson, 2016</a:t>
            </a: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sz="600" b="1" dirty="0">
              <a:solidFill>
                <a:srgbClr val="0000FF"/>
              </a:solidFill>
            </a:endParaRP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smtClean="0">
                <a:solidFill>
                  <a:srgbClr val="0000FF"/>
                </a:solidFill>
              </a:rPr>
              <a:t>Our projects are pipelines for talent to applied LANL missions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9611" y="1755473"/>
            <a:ext cx="3243164" cy="508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300" b="1" dirty="0">
                <a:solidFill>
                  <a:srgbClr val="4B7ABC"/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The highest priority in this 2015 Plan is to capitalize on the investments made.</a:t>
            </a:r>
            <a:endParaRPr lang="en-US" sz="1300" b="1" dirty="0">
              <a:solidFill>
                <a:srgbClr val="4B7ABC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755998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7686-1EA4-BA48-8F2E-E1409CCEC8DC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2"/>
            <a:ext cx="8229600" cy="1381036"/>
          </a:xfrm>
        </p:spPr>
        <p:txBody>
          <a:bodyPr>
            <a:normAutofit/>
          </a:bodyPr>
          <a:lstStyle/>
          <a:p>
            <a:r>
              <a:rPr lang="en-US" dirty="0" smtClean="0"/>
              <a:t>LDRD Project Overview</a:t>
            </a:r>
            <a:br>
              <a:rPr lang="en-US" dirty="0" smtClean="0"/>
            </a:br>
            <a:r>
              <a:rPr lang="en-US" sz="3100" dirty="0" smtClean="0"/>
              <a:t>Ming Liu, P-25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188"/>
            <a:ext cx="8229600" cy="49501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LDRD Goals</a:t>
            </a:r>
          </a:p>
          <a:p>
            <a:pPr lvl="1"/>
            <a:r>
              <a:rPr lang="en-US" dirty="0" smtClean="0"/>
              <a:t>Develop </a:t>
            </a:r>
            <a:r>
              <a:rPr lang="en-US" dirty="0" smtClean="0">
                <a:solidFill>
                  <a:srgbClr val="FF0000"/>
                </a:solidFill>
              </a:rPr>
              <a:t>a new QGP physics program </a:t>
            </a:r>
            <a:r>
              <a:rPr lang="en-US" dirty="0" smtClean="0"/>
              <a:t>with heavy flavor b-jet measurements in </a:t>
            </a:r>
            <a:r>
              <a:rPr lang="en-US" dirty="0" err="1" smtClean="0"/>
              <a:t>sPHENIX</a:t>
            </a:r>
            <a:r>
              <a:rPr lang="en-US" dirty="0" smtClean="0"/>
              <a:t> at RHIC</a:t>
            </a:r>
          </a:p>
          <a:p>
            <a:pPr lvl="1"/>
            <a:r>
              <a:rPr lang="en-US" dirty="0" smtClean="0"/>
              <a:t>Carry out </a:t>
            </a:r>
            <a:r>
              <a:rPr lang="en-US" dirty="0" smtClean="0">
                <a:solidFill>
                  <a:srgbClr val="FF0000"/>
                </a:solidFill>
              </a:rPr>
              <a:t>key detector R&amp;D </a:t>
            </a:r>
            <a:r>
              <a:rPr lang="en-US" dirty="0" smtClean="0"/>
              <a:t>and develop </a:t>
            </a:r>
            <a:r>
              <a:rPr lang="en-US" dirty="0" smtClean="0">
                <a:solidFill>
                  <a:srgbClr val="FF0000"/>
                </a:solidFill>
              </a:rPr>
              <a:t>a new MIE proposal </a:t>
            </a:r>
            <a:r>
              <a:rPr lang="en-US" dirty="0" smtClean="0"/>
              <a:t>to DOE to build a state-of-the-art MAPS-based high precision vertex detector to support the b-jet physics program in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roject Scope, Plan and Milestones  </a:t>
            </a:r>
          </a:p>
          <a:p>
            <a:pPr lvl="1"/>
            <a:r>
              <a:rPr lang="en-US" dirty="0" smtClean="0"/>
              <a:t>Experimental tasks</a:t>
            </a:r>
          </a:p>
          <a:p>
            <a:pPr lvl="1"/>
            <a:r>
              <a:rPr lang="en-US" dirty="0" smtClean="0"/>
              <a:t>Theoretical </a:t>
            </a:r>
            <a:r>
              <a:rPr lang="en-US" dirty="0" smtClean="0"/>
              <a:t>tasks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Cost, Schedule, Procurement and Risk </a:t>
            </a:r>
            <a:r>
              <a:rPr lang="en-US" dirty="0" smtClean="0">
                <a:solidFill>
                  <a:srgbClr val="0000FF"/>
                </a:solidFill>
              </a:rPr>
              <a:t>Management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Organization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6DB9-67AF-2F45-89A3-44F9501D4555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5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52" y="0"/>
            <a:ext cx="582450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7587" y="599371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/>
              <a:t>Experimental group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Lead persons on major tasks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Theory group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81643" y="1826985"/>
            <a:ext cx="2223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Experimental MS Project: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Tasks &amp; resources, WBS etc. 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Milestones</a:t>
            </a:r>
          </a:p>
          <a:p>
            <a:r>
              <a:rPr lang="en-US" sz="1200" dirty="0" smtClean="0"/>
              <a:t>Theory:</a:t>
            </a:r>
          </a:p>
          <a:p>
            <a:r>
              <a:rPr lang="en-US" sz="1200" dirty="0" smtClean="0"/>
              <a:t>- Milestones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685364" y="3351835"/>
            <a:ext cx="13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Milestones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1708" y="4107164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 smtClean="0"/>
              <a:t>MoU</a:t>
            </a:r>
            <a:r>
              <a:rPr lang="en-US" sz="1200" dirty="0" smtClean="0"/>
              <a:t> with CERN, by mid </a:t>
            </a:r>
            <a:r>
              <a:rPr lang="en-US" sz="1200" dirty="0" err="1" smtClean="0"/>
              <a:t>Decemebr</a:t>
            </a:r>
            <a:endParaRPr lang="en-US" sz="1200" dirty="0" smtClean="0"/>
          </a:p>
          <a:p>
            <a:pPr marL="285750" indent="-285750">
              <a:buFontTx/>
              <a:buChar char="-"/>
            </a:pPr>
            <a:r>
              <a:rPr lang="en-US" sz="1200" dirty="0" smtClean="0"/>
              <a:t>Local R&amp;D</a:t>
            </a:r>
          </a:p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81522" y="4753495"/>
            <a:ext cx="222368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MS Project: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Tasks &amp; resources, WBS etc. 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Milestones</a:t>
            </a:r>
          </a:p>
          <a:p>
            <a:pPr marL="285750" indent="-285750">
              <a:buFontTx/>
              <a:buChar char="-"/>
            </a:pPr>
            <a:endParaRPr lang="en-US" sz="1200" dirty="0" smtClean="0"/>
          </a:p>
          <a:p>
            <a:r>
              <a:rPr lang="en-US" sz="1200" dirty="0" smtClean="0"/>
              <a:t>Risk mitigation: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Technical, early R&amp;D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Budget, </a:t>
            </a:r>
            <a:r>
              <a:rPr lang="en-US" sz="1200" dirty="0" err="1" smtClean="0"/>
              <a:t>MoU</a:t>
            </a:r>
            <a:r>
              <a:rPr lang="en-US" sz="1200" dirty="0" smtClean="0"/>
              <a:t>, early R&amp;D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Schedule, collaboration with </a:t>
            </a:r>
          </a:p>
          <a:p>
            <a:r>
              <a:rPr lang="en-US" sz="1200" dirty="0" smtClean="0"/>
              <a:t>ALICE/ITS R&amp;D,  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8CA6-45E0-934B-8355-2BCF8E513C5E}" type="datetime1">
              <a:rPr lang="en-US" smtClean="0"/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8699-3B5E-5B44-AA1B-ADBF047BB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770951"/>
          </a:xfrm>
        </p:spPr>
        <p:txBody>
          <a:bodyPr/>
          <a:lstStyle/>
          <a:p>
            <a:r>
              <a:rPr lang="en-US" dirty="0" smtClean="0"/>
              <a:t>Experimental Task </a:t>
            </a:r>
            <a:r>
              <a:rPr lang="en-US" dirty="0"/>
              <a:t>A</a:t>
            </a:r>
            <a:r>
              <a:rPr lang="en-US" dirty="0" smtClean="0"/>
              <a:t>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124"/>
            <a:ext cx="8229600" cy="5628967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sPHENIX</a:t>
            </a:r>
            <a:r>
              <a:rPr lang="en-US" dirty="0" smtClean="0"/>
              <a:t> readout and trigger requirements (DCM2, JSEB </a:t>
            </a:r>
            <a:r>
              <a:rPr lang="en-US" dirty="0" err="1" smtClean="0"/>
              <a:t>etc</a:t>
            </a:r>
            <a:r>
              <a:rPr lang="en-US" dirty="0" smtClean="0"/>
              <a:t>) – </a:t>
            </a:r>
            <a:r>
              <a:rPr lang="en-US" dirty="0" smtClean="0">
                <a:solidFill>
                  <a:srgbClr val="FF0000"/>
                </a:solidFill>
              </a:rPr>
              <a:t>Mike and 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MAPS CRU readout - </a:t>
            </a:r>
            <a:r>
              <a:rPr lang="en-US" dirty="0" smtClean="0">
                <a:solidFill>
                  <a:srgbClr val="FF0000"/>
                </a:solidFill>
              </a:rPr>
              <a:t>Mark, Ming, Pat</a:t>
            </a:r>
          </a:p>
          <a:p>
            <a:pPr marL="914400" lvl="1" indent="-514350"/>
            <a:r>
              <a:rPr lang="en-US" dirty="0" smtClean="0"/>
              <a:t>Physical parameters (PCIex4)</a:t>
            </a:r>
          </a:p>
          <a:p>
            <a:pPr marL="914400" lvl="1" indent="-514350"/>
            <a:r>
              <a:rPr lang="en-US" dirty="0" smtClean="0"/>
              <a:t>Data format</a:t>
            </a:r>
          </a:p>
          <a:p>
            <a:pPr marL="914400" lvl="1" indent="-514350"/>
            <a:r>
              <a:rPr lang="en-US" dirty="0" smtClean="0"/>
              <a:t>Electrical signal, lack of busy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sPHENIX</a:t>
            </a:r>
            <a:r>
              <a:rPr lang="en-US" dirty="0" smtClean="0"/>
              <a:t> trigger/busy inputs and clock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Detailed specs/understanding of MAPS/ALIPED-3(4 ~ final) test card – </a:t>
            </a:r>
            <a:r>
              <a:rPr lang="en-US" dirty="0" smtClean="0">
                <a:solidFill>
                  <a:srgbClr val="FF0000"/>
                </a:solidFill>
              </a:rPr>
              <a:t>Pat, Cesar and </a:t>
            </a:r>
            <a:r>
              <a:rPr lang="en-US" dirty="0" err="1" smtClean="0">
                <a:solidFill>
                  <a:srgbClr val="FF0000"/>
                </a:solidFill>
              </a:rPr>
              <a:t>Andi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BNL specifies cabling/material electrical and fire safety </a:t>
            </a:r>
            <a:r>
              <a:rPr lang="en-US" dirty="0" err="1" smtClean="0"/>
              <a:t>etc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Walt, Hubert, (Eric</a:t>
            </a:r>
            <a:r>
              <a:rPr lang="is-IS" dirty="0" smtClean="0">
                <a:solidFill>
                  <a:srgbClr val="FF0000"/>
                </a:solidFill>
              </a:rPr>
              <a:t>…)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Radiation enviroenment, damage, occupancy, SEU; Configuration and Operation, programing and initializatio etc – </a:t>
            </a:r>
            <a:r>
              <a:rPr lang="is-IS" dirty="0" smtClean="0">
                <a:solidFill>
                  <a:srgbClr val="FF0000"/>
                </a:solidFill>
              </a:rPr>
              <a:t>Mark, Xuan</a:t>
            </a:r>
          </a:p>
          <a:p>
            <a:pPr marL="514350" indent="-514350">
              <a:buFont typeface="+mj-lt"/>
              <a:buAutoNum type="arabicPeriod"/>
            </a:pPr>
            <a:endParaRPr lang="is-IS" dirty="0" smtClean="0"/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Power needs: </a:t>
            </a:r>
          </a:p>
          <a:p>
            <a:pPr marL="914400" lvl="1" indent="-514350"/>
            <a:r>
              <a:rPr lang="is-IS" dirty="0" smtClean="0"/>
              <a:t>(LANL LDRD) </a:t>
            </a:r>
            <a:r>
              <a:rPr lang="is-IS" dirty="0" smtClean="0">
                <a:solidFill>
                  <a:srgbClr val="FF0000"/>
                </a:solidFill>
              </a:rPr>
              <a:t>Hubert and Ming; </a:t>
            </a:r>
          </a:p>
          <a:p>
            <a:pPr marL="914400" lvl="1" indent="-514350"/>
            <a:r>
              <a:rPr lang="is-IS" dirty="0" smtClean="0"/>
              <a:t>(BNL sPHENIX) </a:t>
            </a:r>
            <a:r>
              <a:rPr lang="is-IS" dirty="0" smtClean="0">
                <a:solidFill>
                  <a:srgbClr val="FF0000"/>
                </a:solidFill>
              </a:rPr>
              <a:t>Hubert, (Eric)</a:t>
            </a:r>
          </a:p>
          <a:p>
            <a:pPr marL="914400" lvl="1" indent="-514350"/>
            <a:r>
              <a:rPr lang="en-US" dirty="0" smtClean="0"/>
              <a:t>S</a:t>
            </a:r>
            <a:r>
              <a:rPr lang="is-IS" dirty="0" smtClean="0"/>
              <a:t>taves, readout control etc. (A, V)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Mechanics – </a:t>
            </a:r>
            <a:r>
              <a:rPr lang="is-IS" dirty="0" smtClean="0">
                <a:solidFill>
                  <a:srgbClr val="FF0000"/>
                </a:solidFill>
              </a:rPr>
              <a:t>Walt, Hubert, (Jin )</a:t>
            </a:r>
          </a:p>
          <a:p>
            <a:pPr marL="914400" lvl="1" indent="-514350"/>
            <a:r>
              <a:rPr lang="en-US" dirty="0" smtClean="0"/>
              <a:t>S</a:t>
            </a:r>
            <a:r>
              <a:rPr lang="is-IS" dirty="0" smtClean="0"/>
              <a:t>tructure, cooling, alignment, assembly and integration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</a:t>
            </a:r>
            <a:r>
              <a:rPr lang="is-IS" dirty="0" smtClean="0"/>
              <a:t>ntegration into sPHENIX – </a:t>
            </a:r>
            <a:r>
              <a:rPr lang="is-IS" dirty="0" smtClean="0">
                <a:solidFill>
                  <a:srgbClr val="FF0000"/>
                </a:solidFill>
              </a:rPr>
              <a:t>Walt, (Eric)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Test stands setup and operation </a:t>
            </a:r>
          </a:p>
          <a:p>
            <a:pPr marL="914400" lvl="1" indent="-514350"/>
            <a:r>
              <a:rPr lang="en-US" dirty="0" smtClean="0"/>
              <a:t>S</a:t>
            </a:r>
            <a:r>
              <a:rPr lang="is-IS" dirty="0" smtClean="0"/>
              <a:t>ingle chip readout – </a:t>
            </a:r>
            <a:r>
              <a:rPr lang="is-IS" dirty="0" smtClean="0">
                <a:solidFill>
                  <a:srgbClr val="FF0000"/>
                </a:solidFill>
              </a:rPr>
              <a:t>Mike, Pat</a:t>
            </a:r>
          </a:p>
          <a:p>
            <a:pPr marL="914400" lvl="1" indent="-514350"/>
            <a:r>
              <a:rPr lang="en-US" dirty="0" smtClean="0"/>
              <a:t>S</a:t>
            </a:r>
            <a:r>
              <a:rPr lang="is-IS" dirty="0" smtClean="0"/>
              <a:t>taves and cosmic ray - </a:t>
            </a:r>
            <a:r>
              <a:rPr lang="is-IS" dirty="0" smtClean="0">
                <a:solidFill>
                  <a:srgbClr val="FF0000"/>
                </a:solidFill>
              </a:rPr>
              <a:t>Xuan Cesar</a:t>
            </a:r>
          </a:p>
          <a:p>
            <a:pPr marL="914400" lvl="1" indent="-514350"/>
            <a:r>
              <a:rPr lang="en-US" dirty="0" smtClean="0"/>
              <a:t>M</a:t>
            </a:r>
            <a:r>
              <a:rPr lang="is-IS" dirty="0" smtClean="0"/>
              <a:t>ockup, electrical, readout, power – </a:t>
            </a:r>
            <a:r>
              <a:rPr lang="is-IS" dirty="0" smtClean="0">
                <a:solidFill>
                  <a:srgbClr val="FF0000"/>
                </a:solidFill>
              </a:rPr>
              <a:t>Sanghoon, Hubert, Walt</a:t>
            </a:r>
          </a:p>
          <a:p>
            <a:pPr marL="514350" indent="-514350">
              <a:buFont typeface="+mj-lt"/>
              <a:buAutoNum type="arabicPeriod"/>
            </a:pPr>
            <a:endParaRPr lang="is-IS" dirty="0" smtClean="0"/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FPGA firmware – </a:t>
            </a:r>
            <a:r>
              <a:rPr lang="is-IS" dirty="0" smtClean="0">
                <a:solidFill>
                  <a:srgbClr val="FF0000"/>
                </a:solidFill>
              </a:rPr>
              <a:t>Andi, Mark, Cesar, Ming and Pat</a:t>
            </a:r>
          </a:p>
          <a:p>
            <a:pPr marL="914400" lvl="1" indent="-514350"/>
            <a:r>
              <a:rPr lang="is-IS" dirty="0" smtClean="0"/>
              <a:t>VHDL, Verilog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is-IS" dirty="0" smtClean="0"/>
              <a:t>oftware – </a:t>
            </a:r>
            <a:r>
              <a:rPr lang="is-IS" dirty="0" smtClean="0">
                <a:solidFill>
                  <a:srgbClr val="FF0000"/>
                </a:solidFill>
              </a:rPr>
              <a:t>Sanghoon and Andi</a:t>
            </a:r>
          </a:p>
          <a:p>
            <a:pPr marL="914400" lvl="1" indent="-514350"/>
            <a:r>
              <a:rPr lang="en-US" dirty="0" smtClean="0"/>
              <a:t>S</a:t>
            </a:r>
            <a:r>
              <a:rPr lang="is-IS" dirty="0" smtClean="0"/>
              <a:t>low controls, electronics </a:t>
            </a:r>
          </a:p>
          <a:p>
            <a:pPr marL="914400" lvl="1" indent="-514350"/>
            <a:r>
              <a:rPr lang="en-US" dirty="0" smtClean="0"/>
              <a:t>T</a:t>
            </a:r>
            <a:r>
              <a:rPr lang="is-IS" dirty="0" smtClean="0"/>
              <a:t>est software, root-based </a:t>
            </a:r>
          </a:p>
          <a:p>
            <a:pPr marL="514350" indent="-514350">
              <a:buFont typeface="+mj-lt"/>
              <a:buAutoNum type="arabicPeriod"/>
            </a:pPr>
            <a:endParaRPr lang="is-IS" dirty="0" smtClean="0"/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Beam test – </a:t>
            </a:r>
            <a:r>
              <a:rPr lang="is-IS" dirty="0" smtClean="0">
                <a:solidFill>
                  <a:srgbClr val="FF0000"/>
                </a:solidFill>
              </a:rPr>
              <a:t>Ming and team </a:t>
            </a:r>
          </a:p>
          <a:p>
            <a:pPr marL="914400" lvl="1" indent="-514350"/>
            <a:r>
              <a:rPr lang="is-IS" dirty="0" smtClean="0"/>
              <a:t>LANL, FNAL, rad damage at LANSCE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Web page – </a:t>
            </a:r>
            <a:r>
              <a:rPr lang="is-IS" dirty="0" smtClean="0">
                <a:solidFill>
                  <a:srgbClr val="FF0000"/>
                </a:solidFill>
              </a:rPr>
              <a:t>Hubert, Pat</a:t>
            </a:r>
          </a:p>
          <a:p>
            <a:pPr marL="914400" lvl="1" indent="-514350"/>
            <a:r>
              <a:rPr lang="is-IS" dirty="0" smtClean="0"/>
              <a:t>R+W access</a:t>
            </a:r>
          </a:p>
          <a:p>
            <a:pPr marL="914400" lvl="1" indent="-514350"/>
            <a:r>
              <a:rPr lang="en-US" dirty="0" smtClean="0"/>
              <a:t>T</a:t>
            </a:r>
            <a:r>
              <a:rPr lang="is-IS" dirty="0" smtClean="0"/>
              <a:t>ree structure     </a:t>
            </a:r>
            <a:r>
              <a:rPr lang="en-US" dirty="0" smtClean="0"/>
              <a:t> </a:t>
            </a:r>
          </a:p>
          <a:p>
            <a:pPr marL="914400" lvl="1" indent="-514350"/>
            <a:r>
              <a:rPr lang="en-US" dirty="0">
                <a:hlinkClick r:id="rId2"/>
              </a:rPr>
              <a:t>https://p25ext.lanl.gov/maps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EC73-7E3C-2243-83DA-10E4A3117383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0381" y="1161143"/>
            <a:ext cx="201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 font, </a:t>
            </a:r>
          </a:p>
          <a:p>
            <a:r>
              <a:rPr lang="en-US" dirty="0" smtClean="0"/>
              <a:t>update with a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0"/>
            <a:ext cx="8229600" cy="10685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LDRD MS Project</a:t>
            </a:r>
            <a:br>
              <a:rPr lang="en-US" dirty="0" smtClean="0"/>
            </a:br>
            <a:r>
              <a:rPr lang="en-US" sz="2200" dirty="0" smtClean="0"/>
              <a:t>Closely Tied to ALICE/ITS Upgrade Schedule </a:t>
            </a: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E390-2D3B-644E-8B1C-A416358C653F}" type="datetime1">
              <a:rPr lang="en-US" smtClean="0"/>
              <a:t>12/4/16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8699-3B5E-5B44-AA1B-ADBF047BB3F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MAPS_Inner_Barrel_Master-2016_12_01_LDRD_detail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39"/>
            <a:ext cx="8229600" cy="92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Item Cost, Schedule and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79" y="5130936"/>
            <a:ext cx="8229600" cy="10721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Risk mitigation on Readout R&amp;D </a:t>
            </a:r>
          </a:p>
          <a:p>
            <a:r>
              <a:rPr lang="en-US" dirty="0" smtClean="0"/>
              <a:t>Early R&amp;D on readout, also explore alternative approaches </a:t>
            </a:r>
          </a:p>
          <a:p>
            <a:pPr lvl="1"/>
            <a:r>
              <a:rPr lang="en-US" dirty="0" smtClean="0"/>
              <a:t>CRU firmware integration at </a:t>
            </a:r>
            <a:r>
              <a:rPr lang="en-US" dirty="0" err="1" smtClean="0"/>
              <a:t>EvB</a:t>
            </a:r>
            <a:r>
              <a:rPr lang="en-US" dirty="0" smtClean="0"/>
              <a:t> level</a:t>
            </a:r>
          </a:p>
          <a:p>
            <a:pPr lvl="1"/>
            <a:r>
              <a:rPr lang="en-US" dirty="0" smtClean="0"/>
              <a:t>DCM-II readout via custom adaptor boards</a:t>
            </a:r>
          </a:p>
          <a:p>
            <a:r>
              <a:rPr lang="en-US" dirty="0" smtClean="0"/>
              <a:t>Joint R&amp;D with other </a:t>
            </a:r>
            <a:r>
              <a:rPr lang="en-US" dirty="0" err="1" smtClean="0"/>
              <a:t>sPHENIX</a:t>
            </a:r>
            <a:r>
              <a:rPr lang="en-US" dirty="0" smtClean="0"/>
              <a:t> subsystems for DAQ integration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0BFB-F457-DF42-BBAE-D3E344E8550B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78893" y="5946985"/>
            <a:ext cx="12497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Cesar’s talk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3379" y="4297720"/>
            <a:ext cx="738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Low Risk for most items</a:t>
            </a:r>
          </a:p>
          <a:p>
            <a:r>
              <a:rPr lang="en-US" dirty="0" smtClean="0"/>
              <a:t>- Medium risk on stave production and </a:t>
            </a:r>
            <a:r>
              <a:rPr lang="en-US" dirty="0" err="1" smtClean="0"/>
              <a:t>sPHENIX</a:t>
            </a:r>
            <a:r>
              <a:rPr lang="en-US" dirty="0" smtClean="0"/>
              <a:t> readout integration schedule </a:t>
            </a:r>
            <a:endParaRPr lang="en-US" dirty="0"/>
          </a:p>
        </p:txBody>
      </p:sp>
      <p:pic>
        <p:nvPicPr>
          <p:cNvPr id="13" name="Picture 12" descr="MAPS_Inner_Barrel_Master-2016_12_01_LDRD_overview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44802"/>
          <a:stretch/>
        </p:blipFill>
        <p:spPr>
          <a:xfrm>
            <a:off x="0" y="1006475"/>
            <a:ext cx="9144000" cy="315468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39751" y="2914472"/>
            <a:ext cx="1610731" cy="28840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27640" y="2290726"/>
            <a:ext cx="37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 high risk items!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9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05383" y="-8454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Costs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90941"/>
              </p:ext>
            </p:extLst>
          </p:nvPr>
        </p:nvGraphicFramePr>
        <p:xfrm>
          <a:off x="59534" y="728172"/>
          <a:ext cx="8912376" cy="5002116"/>
        </p:xfrm>
        <a:graphic>
          <a:graphicData uri="http://schemas.openxmlformats.org/drawingml/2006/table">
            <a:tbl>
              <a:tblPr firstRow="1" bandRow="1"/>
              <a:tblGrid>
                <a:gridCol w="714403"/>
                <a:gridCol w="4455484"/>
                <a:gridCol w="1345821"/>
                <a:gridCol w="1198334"/>
                <a:gridCol w="1198334"/>
              </a:tblGrid>
              <a:tr h="2934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WBS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T&amp;E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M&amp;S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RISK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MOU btw LANL and ALICE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Obtain design from</a:t>
                      </a:r>
                      <a:r>
                        <a:rPr lang="en-US" sz="1400" baseline="0" dirty="0" smtClean="0"/>
                        <a:t> ALICE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83K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3.3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Setup</a:t>
                      </a:r>
                      <a:r>
                        <a:rPr lang="en-US" sz="1400" baseline="0" dirty="0" smtClean="0"/>
                        <a:t> Alice Readout Test Stand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Procure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ALICE staves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Procure ALICE electronics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&amp; cables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110K? / 70K?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180K? / 80K?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3.6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Readout R&amp;D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3.8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Prototype Readout Assembled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Mechanical</a:t>
                      </a:r>
                      <a:r>
                        <a:rPr lang="en-US" sz="1400" baseline="0" dirty="0" smtClean="0"/>
                        <a:t> Support and Cooling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130K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110K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3.10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Prototype Assembly and Test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55K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3.13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Software (FPGA, online, controls)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</a:p>
                  </a:txBody>
                  <a:tcPr marL="64294" marR="64294" marT="32147" marB="32147"/>
                </a:tc>
              </a:tr>
              <a:tr h="546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3.14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Detector optimization and physics simulations (MIE)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</a:p>
                  </a:txBody>
                  <a:tcPr marL="64294" marR="64294" marT="32147" marB="32147"/>
                </a:tc>
              </a:tr>
              <a:tr h="3783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3.15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</a:t>
                      </a:r>
                      <a:r>
                        <a:rPr lang="en-US" sz="1400" baseline="0" dirty="0" smtClean="0"/>
                        <a:t> beam operations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80K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3028" y="6001931"/>
            <a:ext cx="6519986" cy="643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700" dirty="0">
                <a:uFill>
                  <a:solidFill>
                    <a:srgbClr val="002E7A"/>
                  </a:solidFill>
                </a:uFill>
                <a:sym typeface="Helvetica Neue"/>
              </a:rPr>
              <a:t>20% contingencies applied. Except electronics with 40% contingency.</a:t>
            </a:r>
          </a:p>
          <a:p>
            <a:pPr marL="40638" marR="40638" defTabSz="455398" hangingPunct="0">
              <a:lnSpc>
                <a:spcPct val="110000"/>
              </a:lnSpc>
            </a:pPr>
            <a:r>
              <a:rPr lang="en-US" sz="1700" dirty="0"/>
              <a:t>Estimates based on ALICE ITS procurements and recent FVTX experience</a:t>
            </a:r>
            <a:r>
              <a:rPr lang="en-US" sz="1700" dirty="0">
                <a:uFill>
                  <a:solidFill>
                    <a:srgbClr val="002E7A"/>
                  </a:solidFill>
                </a:uFill>
                <a:sym typeface="Helvetica Neue"/>
              </a:rPr>
              <a:t>.</a:t>
            </a:r>
            <a:endParaRPr lang="en-US" sz="1700" dirty="0"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8893" y="5946985"/>
            <a:ext cx="12497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Cesar’s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944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LANL Telescope Stave Production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Cost, Schedule and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Procure 4 </a:t>
            </a:r>
            <a:r>
              <a:rPr lang="en-US" dirty="0"/>
              <a:t>production staves at </a:t>
            </a:r>
            <a:r>
              <a:rPr lang="en-US" dirty="0" smtClean="0"/>
              <a:t>CERN (3/2017 – 10/2017)</a:t>
            </a:r>
          </a:p>
          <a:p>
            <a:pPr lvl="1"/>
            <a:r>
              <a:rPr lang="en-US" dirty="0" smtClean="0"/>
              <a:t>Produce staves from </a:t>
            </a:r>
            <a:r>
              <a:rPr lang="en-US" dirty="0"/>
              <a:t>the ALICE </a:t>
            </a:r>
            <a:r>
              <a:rPr lang="en-US" dirty="0" smtClean="0"/>
              <a:t>stave production line </a:t>
            </a:r>
          </a:p>
          <a:p>
            <a:pPr lvl="1"/>
            <a:r>
              <a:rPr lang="en-US" dirty="0" smtClean="0"/>
              <a:t>Pay CERN Materials </a:t>
            </a:r>
            <a:r>
              <a:rPr lang="en-US" dirty="0"/>
              <a:t>and </a:t>
            </a:r>
            <a:r>
              <a:rPr lang="en-US" dirty="0" smtClean="0"/>
              <a:t>Labor </a:t>
            </a:r>
            <a:r>
              <a:rPr lang="en-US" dirty="0" smtClean="0">
                <a:solidFill>
                  <a:srgbClr val="FF0000"/>
                </a:solidFill>
              </a:rPr>
              <a:t>($290K)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Train LANL personnel on the </a:t>
            </a:r>
            <a:r>
              <a:rPr lang="en-US" dirty="0" smtClean="0"/>
              <a:t>job (3/2017 -10/2017)  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MAPS chips QA at CERN</a:t>
            </a:r>
          </a:p>
          <a:p>
            <a:pPr lvl="1">
              <a:buFontTx/>
              <a:buChar char="-"/>
            </a:pPr>
            <a:r>
              <a:rPr lang="en-US" dirty="0"/>
              <a:t>MAPS chips </a:t>
            </a:r>
            <a:r>
              <a:rPr lang="en-US" dirty="0" smtClean="0"/>
              <a:t>assembly </a:t>
            </a:r>
            <a:r>
              <a:rPr lang="en-US" dirty="0"/>
              <a:t>on the Flexible Printed </a:t>
            </a:r>
            <a:r>
              <a:rPr lang="en-US" dirty="0" smtClean="0"/>
              <a:t>Circuit (FPC) at CERN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Module </a:t>
            </a:r>
            <a:r>
              <a:rPr lang="en-US" dirty="0" smtClean="0"/>
              <a:t>QA </a:t>
            </a:r>
            <a:r>
              <a:rPr lang="en-US" dirty="0"/>
              <a:t>at CERN labs 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Mount FPC modules to space frame, test and QA staves at CERN</a:t>
            </a:r>
          </a:p>
          <a:p>
            <a:pPr lvl="1">
              <a:buFontTx/>
              <a:buChar char="-"/>
            </a:pPr>
            <a:r>
              <a:rPr lang="en-US" dirty="0" smtClean="0"/>
              <a:t>Test staves at LANL </a:t>
            </a:r>
          </a:p>
          <a:p>
            <a:pPr lvl="1">
              <a:buFontTx/>
              <a:buChar char="-"/>
            </a:pPr>
            <a:r>
              <a:rPr lang="en-US" dirty="0" smtClean="0"/>
              <a:t>LANL labor T&amp;E  </a:t>
            </a:r>
            <a:r>
              <a:rPr lang="en-US" dirty="0" smtClean="0">
                <a:solidFill>
                  <a:srgbClr val="FF0000"/>
                </a:solidFill>
              </a:rPr>
              <a:t>($260K)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Medium risk on ALICE stave production </a:t>
            </a:r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MAPS chip production review just done (~mid Nov. 2016)</a:t>
            </a:r>
          </a:p>
          <a:p>
            <a:pPr lvl="1"/>
            <a:r>
              <a:rPr lang="en-US" dirty="0" smtClean="0"/>
              <a:t>Mechanic review scheduled  ~Dec. 2016  </a:t>
            </a:r>
          </a:p>
          <a:p>
            <a:pPr lvl="1"/>
            <a:r>
              <a:rPr lang="en-US" dirty="0" smtClean="0"/>
              <a:t>FPC production review early 2017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Risk </a:t>
            </a:r>
            <a:r>
              <a:rPr lang="en-US" dirty="0" smtClean="0"/>
              <a:t>mitigation on </a:t>
            </a:r>
            <a:r>
              <a:rPr lang="en-US" dirty="0" smtClean="0"/>
              <a:t>LANL telescope staves</a:t>
            </a:r>
            <a:endParaRPr lang="en-US" dirty="0" smtClean="0"/>
          </a:p>
          <a:p>
            <a:r>
              <a:rPr lang="en-US" dirty="0" smtClean="0"/>
              <a:t>Use early prototype staves for LANL R&amp;D</a:t>
            </a:r>
          </a:p>
          <a:p>
            <a:r>
              <a:rPr lang="en-US" dirty="0" smtClean="0"/>
              <a:t>Joint </a:t>
            </a:r>
            <a:r>
              <a:rPr lang="en-US" dirty="0" smtClean="0"/>
              <a:t>R&amp;D with other </a:t>
            </a:r>
            <a:r>
              <a:rPr lang="en-US" dirty="0" err="1" smtClean="0"/>
              <a:t>sPHENIX</a:t>
            </a:r>
            <a:r>
              <a:rPr lang="en-US" dirty="0" smtClean="0"/>
              <a:t> subsystems for DAQ integration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0295-1491-9E4E-B82E-F5D4BED1D68A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78893" y="5946985"/>
            <a:ext cx="12497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Cesar’s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4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8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Readout Electronics Production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Cost, Schedule and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12"/>
            <a:ext cx="8229600" cy="504755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Produce readout electronics and cables at CERN, LANL-ALICE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part </a:t>
            </a:r>
            <a:r>
              <a:rPr lang="en-US" dirty="0"/>
              <a:t>of the ALICE </a:t>
            </a:r>
            <a:r>
              <a:rPr lang="en-US" dirty="0" smtClean="0"/>
              <a:t>readout electronics production </a:t>
            </a:r>
          </a:p>
          <a:p>
            <a:pPr lvl="1"/>
            <a:r>
              <a:rPr lang="en-US" dirty="0" smtClean="0"/>
              <a:t>Pay CERN Materials and Labor   </a:t>
            </a:r>
            <a:r>
              <a:rPr lang="en-US" dirty="0" smtClean="0">
                <a:solidFill>
                  <a:srgbClr val="FF0000"/>
                </a:solidFill>
              </a:rPr>
              <a:t>($80K)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Train LANL personnel on the job </a:t>
            </a:r>
          </a:p>
          <a:p>
            <a:pPr lvl="1">
              <a:buFontTx/>
              <a:buChar char="-"/>
            </a:pPr>
            <a:r>
              <a:rPr lang="en-US" dirty="0"/>
              <a:t>MAPS chips </a:t>
            </a:r>
            <a:r>
              <a:rPr lang="en-US" dirty="0" smtClean="0"/>
              <a:t>readout </a:t>
            </a:r>
            <a:r>
              <a:rPr lang="en-US" dirty="0"/>
              <a:t>at CERN</a:t>
            </a:r>
          </a:p>
          <a:p>
            <a:pPr lvl="1">
              <a:buFontTx/>
              <a:buChar char="-"/>
            </a:pPr>
            <a:r>
              <a:rPr lang="en-US" dirty="0"/>
              <a:t>MAPS </a:t>
            </a:r>
            <a:r>
              <a:rPr lang="en-US" dirty="0" smtClean="0"/>
              <a:t>9-chips stave high speed readout at CERN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/>
              <a:t>Electronics module QA </a:t>
            </a:r>
            <a:r>
              <a:rPr lang="en-US" dirty="0"/>
              <a:t>at CERN labs 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LANL labor T&amp;E </a:t>
            </a:r>
            <a:r>
              <a:rPr lang="en-US" dirty="0" smtClean="0">
                <a:solidFill>
                  <a:srgbClr val="FF0000"/>
                </a:solidFill>
              </a:rPr>
              <a:t>($70K)</a:t>
            </a:r>
          </a:p>
          <a:p>
            <a:r>
              <a:rPr lang="en-US" dirty="0" smtClean="0"/>
              <a:t>LANL Readout R&amp;D (1/2017 – 6/2018)</a:t>
            </a:r>
          </a:p>
          <a:p>
            <a:pPr lvl="1"/>
            <a:r>
              <a:rPr lang="en-US" dirty="0" smtClean="0"/>
              <a:t>Programing FPGA with prototype CRU (a commercial test board)</a:t>
            </a:r>
          </a:p>
          <a:p>
            <a:pPr lvl="1"/>
            <a:r>
              <a:rPr lang="en-US" dirty="0" smtClean="0"/>
              <a:t>LANL T&amp;E </a:t>
            </a:r>
            <a:r>
              <a:rPr lang="en-US" dirty="0" smtClean="0">
                <a:solidFill>
                  <a:srgbClr val="FF0000"/>
                </a:solidFill>
              </a:rPr>
              <a:t>($140K)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Medium risk on ALICE </a:t>
            </a:r>
            <a:r>
              <a:rPr lang="en-US" dirty="0" smtClean="0"/>
              <a:t>readout electronics </a:t>
            </a:r>
            <a:r>
              <a:rPr lang="en-US" dirty="0"/>
              <a:t>production </a:t>
            </a:r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RUv0 being tested, next version expected spring 2017</a:t>
            </a:r>
          </a:p>
          <a:p>
            <a:pPr lvl="1"/>
            <a:r>
              <a:rPr lang="en-US" dirty="0" smtClean="0"/>
              <a:t>CRU being prototyped, key components tested, first prototype expected summer 2017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Risk </a:t>
            </a:r>
            <a:r>
              <a:rPr lang="en-US" dirty="0" smtClean="0"/>
              <a:t>mitigation on </a:t>
            </a:r>
            <a:r>
              <a:rPr lang="en-US" dirty="0" smtClean="0"/>
              <a:t>LANL telescope staves</a:t>
            </a:r>
            <a:endParaRPr lang="en-US" dirty="0" smtClean="0"/>
          </a:p>
          <a:p>
            <a:r>
              <a:rPr lang="en-US" dirty="0" smtClean="0"/>
              <a:t>Use early prototype readout units </a:t>
            </a:r>
          </a:p>
          <a:p>
            <a:r>
              <a:rPr lang="en-US" dirty="0" smtClean="0"/>
              <a:t>R</a:t>
            </a:r>
            <a:r>
              <a:rPr lang="en-US" dirty="0" smtClean="0"/>
              <a:t>&amp;D on readout, also explore alternative approaches </a:t>
            </a:r>
          </a:p>
          <a:p>
            <a:pPr lvl="1"/>
            <a:r>
              <a:rPr lang="en-US" dirty="0" smtClean="0"/>
              <a:t>CRU firmware integration at </a:t>
            </a:r>
            <a:r>
              <a:rPr lang="en-US" dirty="0" err="1" smtClean="0"/>
              <a:t>EvB</a:t>
            </a:r>
            <a:r>
              <a:rPr lang="en-US" dirty="0" smtClean="0"/>
              <a:t> level</a:t>
            </a:r>
          </a:p>
          <a:p>
            <a:pPr lvl="1"/>
            <a:r>
              <a:rPr lang="en-US" dirty="0" smtClean="0"/>
              <a:t>DCM-II readout via custom adaptor boards</a:t>
            </a:r>
          </a:p>
          <a:p>
            <a:r>
              <a:rPr lang="en-US" dirty="0" smtClean="0"/>
              <a:t>Joint R&amp;D with other </a:t>
            </a:r>
            <a:r>
              <a:rPr lang="en-US" dirty="0" err="1" smtClean="0"/>
              <a:t>sPHENIX</a:t>
            </a:r>
            <a:r>
              <a:rPr lang="en-US" dirty="0" smtClean="0"/>
              <a:t> subsystems for DAQ integration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3CAE-944C-F940-B303-6CB206A5BEE9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78893" y="5946985"/>
            <a:ext cx="12497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Cesar’s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4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Experimental Efforts in FY17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/>
              <a:t>MoU</a:t>
            </a:r>
            <a:r>
              <a:rPr lang="en-US" dirty="0" smtClean="0"/>
              <a:t> between LANL-CERN/ALICE</a:t>
            </a:r>
          </a:p>
          <a:p>
            <a:pPr lvl="1"/>
            <a:r>
              <a:rPr lang="en-US" dirty="0" smtClean="0"/>
              <a:t>ALICE/ITS associate membership</a:t>
            </a:r>
          </a:p>
          <a:p>
            <a:pPr lvl="1"/>
            <a:r>
              <a:rPr lang="en-US" dirty="0" smtClean="0"/>
              <a:t>Access resources from CERN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MAPS DOE MIE proposal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build collaboration, write pre-proposal, seek external fund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First draft/outline released for </a:t>
            </a:r>
            <a:r>
              <a:rPr lang="en-US" dirty="0" err="1" smtClean="0"/>
              <a:t>sPHENIX</a:t>
            </a:r>
            <a:r>
              <a:rPr lang="en-US" dirty="0" smtClean="0"/>
              <a:t> collaboration discussion @GSU 12/15-17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Detector R&amp;D</a:t>
            </a:r>
          </a:p>
          <a:p>
            <a:pPr lvl="1"/>
            <a:r>
              <a:rPr lang="en-US" dirty="0" smtClean="0"/>
              <a:t>Obtain ALICE/ITS test bench for readout R&amp;D</a:t>
            </a:r>
          </a:p>
          <a:p>
            <a:pPr lvl="1"/>
            <a:r>
              <a:rPr lang="en-US" dirty="0" smtClean="0"/>
              <a:t>Obtain MAPS and readout cards </a:t>
            </a:r>
          </a:p>
          <a:p>
            <a:pPr lvl="1"/>
            <a:r>
              <a:rPr lang="en-US" dirty="0" smtClean="0"/>
              <a:t>Collaboration with ALICE/ITS, LBNL and UT-Austin </a:t>
            </a:r>
          </a:p>
          <a:p>
            <a:pPr lvl="1"/>
            <a:r>
              <a:rPr lang="en-US" dirty="0" smtClean="0"/>
              <a:t>Local readout R&amp;D with Mark et al.</a:t>
            </a:r>
          </a:p>
          <a:p>
            <a:pPr lvl="1"/>
            <a:r>
              <a:rPr lang="en-US" dirty="0" smtClean="0"/>
              <a:t>Conceptual mechanical system design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Build up MAPS expertise</a:t>
            </a:r>
          </a:p>
          <a:p>
            <a:pPr lvl="1"/>
            <a:r>
              <a:rPr lang="en-US" dirty="0" smtClean="0"/>
              <a:t>Work at ALICE/CERN for extended periods, training LANL local experts</a:t>
            </a:r>
          </a:p>
          <a:p>
            <a:pPr lvl="1"/>
            <a:r>
              <a:rPr lang="en-US" dirty="0" smtClean="0"/>
              <a:t>MAPS, staves assembly and testing etc.</a:t>
            </a:r>
          </a:p>
          <a:p>
            <a:pPr lvl="1"/>
            <a:endParaRPr lang="en-US" dirty="0"/>
          </a:p>
          <a:p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Physics simulations and b-tagging algorithms 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EF2B-F4F0-DB48-AE72-4BEBD508092C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114"/>
            <a:ext cx="8229600" cy="1143000"/>
          </a:xfrm>
        </p:spPr>
        <p:txBody>
          <a:bodyPr/>
          <a:lstStyle/>
          <a:p>
            <a:r>
              <a:rPr lang="en-US" dirty="0" smtClean="0"/>
              <a:t>R&amp;D Need – Readout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886"/>
            <a:ext cx="8229600" cy="5201636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readout integration </a:t>
            </a:r>
          </a:p>
          <a:p>
            <a:pPr lvl="1"/>
            <a:r>
              <a:rPr lang="en-US" dirty="0" smtClean="0"/>
              <a:t>Purchase a few (4) near/final working staves at earliest </a:t>
            </a:r>
          </a:p>
          <a:p>
            <a:pPr lvl="2"/>
            <a:r>
              <a:rPr lang="en-US" dirty="0" smtClean="0"/>
              <a:t>Cables </a:t>
            </a:r>
          </a:p>
          <a:p>
            <a:pPr lvl="2"/>
            <a:r>
              <a:rPr lang="en-US" dirty="0" smtClean="0"/>
              <a:t>With DCDC on FPC (or alternative) </a:t>
            </a:r>
          </a:p>
          <a:p>
            <a:pPr lvl="1"/>
            <a:r>
              <a:rPr lang="en-US" dirty="0" smtClean="0"/>
              <a:t>Purchase 2 test bench w/ ALICE readout </a:t>
            </a:r>
          </a:p>
          <a:p>
            <a:pPr lvl="2"/>
            <a:r>
              <a:rPr lang="en-US" dirty="0" smtClean="0"/>
              <a:t>RDO boards</a:t>
            </a:r>
          </a:p>
          <a:p>
            <a:pPr lvl="2"/>
            <a:r>
              <a:rPr lang="en-US" dirty="0" smtClean="0"/>
              <a:t>CRUs </a:t>
            </a:r>
          </a:p>
          <a:p>
            <a:pPr lvl="2"/>
            <a:r>
              <a:rPr lang="en-US" dirty="0" smtClean="0"/>
              <a:t>install ALCIE DAQ software</a:t>
            </a:r>
          </a:p>
          <a:p>
            <a:pPr lvl="2"/>
            <a:r>
              <a:rPr lang="en-US" dirty="0" smtClean="0"/>
              <a:t>LVPS, cables etc. </a:t>
            </a:r>
          </a:p>
          <a:p>
            <a:pPr lvl="1"/>
            <a:r>
              <a:rPr lang="en-US" dirty="0" smtClean="0"/>
              <a:t>Modify CRU to match </a:t>
            </a:r>
            <a:r>
              <a:rPr lang="en-US" dirty="0" err="1" smtClean="0"/>
              <a:t>sPHENIX</a:t>
            </a:r>
            <a:r>
              <a:rPr lang="en-US" dirty="0" smtClean="0"/>
              <a:t> requirements </a:t>
            </a:r>
          </a:p>
          <a:p>
            <a:pPr lvl="2"/>
            <a:r>
              <a:rPr lang="en-US" dirty="0" smtClean="0"/>
              <a:t>Firmware documentation and/or access developer for discussion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available now for R&amp;D work at LANL?</a:t>
            </a:r>
          </a:p>
          <a:p>
            <a:pPr lvl="1"/>
            <a:r>
              <a:rPr lang="en-US" dirty="0" smtClean="0"/>
              <a:t>Staves</a:t>
            </a:r>
          </a:p>
          <a:p>
            <a:pPr lvl="1"/>
            <a:r>
              <a:rPr lang="en-US" dirty="0" smtClean="0"/>
              <a:t>Readout electronics </a:t>
            </a:r>
          </a:p>
          <a:p>
            <a:pPr lvl="1"/>
            <a:r>
              <a:rPr lang="en-US" dirty="0" smtClean="0"/>
              <a:t>Test bench </a:t>
            </a:r>
          </a:p>
          <a:p>
            <a:pPr lvl="1"/>
            <a:r>
              <a:rPr lang="en-US" dirty="0" smtClean="0"/>
              <a:t>ALICE Software documentation, firmware developer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Send LANL personnel to CERN/LBNL/UT-Austin</a:t>
            </a:r>
          </a:p>
          <a:p>
            <a:pPr lvl="1"/>
            <a:r>
              <a:rPr lang="en-US" dirty="0" smtClean="0"/>
              <a:t>Learn how to operate test bench and MAPS/Staves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Help assembly and test</a:t>
            </a:r>
          </a:p>
          <a:p>
            <a:pPr lvl="1"/>
            <a:r>
              <a:rPr lang="en-US" dirty="0" smtClean="0"/>
              <a:t>Any other important tasks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D11D-C6C2-2F42-B2CB-21FF17A9BFC3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8699-3B5E-5B44-AA1B-ADBF047BB3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14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86" y="18207"/>
            <a:ext cx="8229600" cy="1143000"/>
          </a:xfrm>
        </p:spPr>
        <p:txBody>
          <a:bodyPr/>
          <a:lstStyle/>
          <a:p>
            <a:r>
              <a:rPr lang="en-US" dirty="0" smtClean="0"/>
              <a:t>R&amp;D Need -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98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Mechanical system </a:t>
            </a:r>
          </a:p>
          <a:p>
            <a:pPr lvl="1"/>
            <a:r>
              <a:rPr lang="en-US" dirty="0" smtClean="0"/>
              <a:t>Obtain Mechanical design files </a:t>
            </a:r>
          </a:p>
          <a:p>
            <a:pPr lvl="1"/>
            <a:r>
              <a:rPr lang="en-US" dirty="0" smtClean="0"/>
              <a:t>Develop supporting frames, assembly jigs etc.</a:t>
            </a:r>
          </a:p>
          <a:p>
            <a:pPr lvl="1"/>
            <a:r>
              <a:rPr lang="en-US" dirty="0" smtClean="0"/>
              <a:t>Develop cooling system, chiller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Develop conceptual mechanical design for </a:t>
            </a:r>
            <a:r>
              <a:rPr lang="en-US" dirty="0" err="1" smtClean="0"/>
              <a:t>sPHENIX</a:t>
            </a:r>
            <a:r>
              <a:rPr lang="en-US" dirty="0" smtClean="0"/>
              <a:t> integration</a:t>
            </a:r>
          </a:p>
          <a:p>
            <a:pPr lvl="1"/>
            <a:r>
              <a:rPr lang="en-US" dirty="0" smtClean="0"/>
              <a:t>Setup a test bench to operate </a:t>
            </a:r>
            <a:r>
              <a:rPr lang="en-US" dirty="0"/>
              <a:t> </a:t>
            </a:r>
            <a:r>
              <a:rPr lang="en-US" dirty="0" smtClean="0"/>
              <a:t>Staves safely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7B5A-C0AB-3241-B7FA-D3C02656D013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8699-3B5E-5B44-AA1B-ADBF047BB3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96252"/>
          </a:xfrm>
        </p:spPr>
        <p:txBody>
          <a:bodyPr/>
          <a:lstStyle/>
          <a:p>
            <a:r>
              <a:rPr lang="en-US" dirty="0" smtClean="0"/>
              <a:t>Big Science to LANL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0" y="916890"/>
            <a:ext cx="5747409" cy="306352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is the next US NP flagship project in heavy ion physics</a:t>
            </a:r>
            <a:r>
              <a:rPr lang="en-US" dirty="0" smtClean="0"/>
              <a:t>, </a:t>
            </a:r>
            <a:r>
              <a:rPr lang="en-US" dirty="0" smtClean="0"/>
              <a:t>to </a:t>
            </a:r>
            <a:r>
              <a:rPr lang="en-US" dirty="0" smtClean="0"/>
              <a:t>study</a:t>
            </a:r>
            <a:r>
              <a:rPr lang="en-US" dirty="0" smtClean="0"/>
              <a:t> </a:t>
            </a:r>
            <a:r>
              <a:rPr lang="en-US" dirty="0" smtClean="0"/>
              <a:t>the properties of Quark-Gluon-Plasma (QGP); recently granted CD-0 (9/2016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This LDRD will allow LANL </a:t>
            </a:r>
            <a:r>
              <a:rPr lang="en-US" dirty="0" smtClean="0"/>
              <a:t>to take </a:t>
            </a:r>
            <a:r>
              <a:rPr lang="en-US" dirty="0" smtClean="0"/>
              <a:t>a leadership role in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Proposed innovation : develop b-jet physics as a Major Pillar of the </a:t>
            </a:r>
            <a:r>
              <a:rPr lang="en-US" dirty="0" err="1" smtClean="0"/>
              <a:t>sPHENIX</a:t>
            </a:r>
            <a:r>
              <a:rPr lang="en-US" dirty="0" smtClean="0"/>
              <a:t> Program, </a:t>
            </a:r>
            <a:r>
              <a:rPr lang="en-US" dirty="0" smtClean="0"/>
              <a:t>through </a:t>
            </a:r>
            <a:r>
              <a:rPr lang="en-US" dirty="0" smtClean="0"/>
              <a:t>novel </a:t>
            </a:r>
            <a:r>
              <a:rPr lang="en-US" dirty="0" smtClean="0">
                <a:solidFill>
                  <a:srgbClr val="0000FF"/>
                </a:solidFill>
              </a:rPr>
              <a:t>Monolithic-Active-Pixel-Sensor (MAPS) </a:t>
            </a:r>
            <a:r>
              <a:rPr lang="en-US" dirty="0" smtClean="0"/>
              <a:t>based precision tracking, b-jet identification and theory</a:t>
            </a:r>
          </a:p>
          <a:p>
            <a:pPr lvl="1"/>
            <a:r>
              <a:rPr lang="en-US" dirty="0" smtClean="0"/>
              <a:t>Bring</a:t>
            </a:r>
            <a:r>
              <a:rPr lang="en-US" dirty="0" smtClean="0"/>
              <a:t> </a:t>
            </a:r>
            <a:r>
              <a:rPr lang="en-US" dirty="0" smtClean="0"/>
              <a:t>new state of the art technical capability (MAPS) to LANL applied </a:t>
            </a:r>
            <a:r>
              <a:rPr lang="en-US" dirty="0" smtClean="0"/>
              <a:t>program, also future EIC program </a:t>
            </a:r>
            <a:endParaRPr lang="en-US" dirty="0" smtClean="0"/>
          </a:p>
        </p:txBody>
      </p:sp>
      <p:grpSp>
        <p:nvGrpSpPr>
          <p:cNvPr id="5" name="Group 76"/>
          <p:cNvGrpSpPr/>
          <p:nvPr/>
        </p:nvGrpSpPr>
        <p:grpSpPr>
          <a:xfrm>
            <a:off x="5788859" y="2131962"/>
            <a:ext cx="3314360" cy="1848456"/>
            <a:chOff x="0" y="0"/>
            <a:chExt cx="6206385" cy="2699311"/>
          </a:xfrm>
        </p:grpSpPr>
        <p:pic>
          <p:nvPicPr>
            <p:cNvPr id="6" name="Screen Shot 2015-07-02 at 10.56.48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06386" cy="2053045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7" name="Screen Shot 2015-07-02 at 10.56.48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031408"/>
              <a:ext cx="6206386" cy="667904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5922818" y="1116299"/>
            <a:ext cx="318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solidFill>
                  <a:srgbClr val="FF0000"/>
                </a:solidFill>
              </a:rPr>
              <a:t>Cannot be done at the LHC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</a:rPr>
              <a:t>lack of </a:t>
            </a:r>
            <a:r>
              <a:rPr lang="en-US" sz="2000" b="1" dirty="0" smtClean="0">
                <a:solidFill>
                  <a:srgbClr val="FF0000"/>
                </a:solidFill>
              </a:rPr>
              <a:t>low </a:t>
            </a:r>
            <a:r>
              <a:rPr lang="en-US" sz="2000" b="1" dirty="0" err="1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>
                <a:solidFill>
                  <a:srgbClr val="FF0000"/>
                </a:solidFill>
              </a:rPr>
              <a:t> reach and </a:t>
            </a:r>
            <a:r>
              <a:rPr lang="en-US" sz="2000" b="1" dirty="0" smtClean="0">
                <a:solidFill>
                  <a:srgbClr val="FF0000"/>
                </a:solidFill>
              </a:rPr>
              <a:t>huge </a:t>
            </a:r>
            <a:r>
              <a:rPr lang="en-US" sz="2000" b="1" dirty="0" smtClean="0">
                <a:solidFill>
                  <a:srgbClr val="FF0000"/>
                </a:solidFill>
              </a:rPr>
              <a:t>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A1F7-C553-8E4F-B10A-4467F74BDE25}" type="datetime1">
              <a:rPr lang="en-US" smtClean="0"/>
              <a:t>12/4/16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3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8949" y="6157741"/>
            <a:ext cx="7427463" cy="3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8949" y="4133599"/>
            <a:ext cx="1563168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126523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117" y="3716314"/>
            <a:ext cx="298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Three </a:t>
            </a:r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Physics Pillars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88859" y="4133599"/>
            <a:ext cx="2397552" cy="2015162"/>
            <a:chOff x="5460593" y="3827413"/>
            <a:chExt cx="2407058" cy="2024142"/>
          </a:xfrm>
          <a:noFill/>
        </p:grpSpPr>
        <p:grpSp>
          <p:nvGrpSpPr>
            <p:cNvPr id="22" name="Group 21"/>
            <p:cNvGrpSpPr/>
            <p:nvPr/>
          </p:nvGrpSpPr>
          <p:grpSpPr>
            <a:xfrm>
              <a:off x="5460593" y="3827413"/>
              <a:ext cx="2407058" cy="2024142"/>
              <a:chOff x="5349670" y="3827413"/>
              <a:chExt cx="2407058" cy="2024142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639549" y="4241243"/>
                <a:ext cx="1827299" cy="1370997"/>
              </a:xfrm>
              <a:prstGeom prst="rect">
                <a:avLst/>
              </a:prstGeom>
              <a:grp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349670" y="3827413"/>
                <a:ext cx="2407058" cy="2024142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66773" y="3871911"/>
              <a:ext cx="2011316" cy="37097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B-</a:t>
              </a:r>
              <a:r>
                <a:rPr lang="en-US" b="1" dirty="0">
                  <a:solidFill>
                    <a:srgbClr val="FF0000"/>
                  </a:solidFill>
                </a:rPr>
                <a:t>J</a:t>
              </a:r>
              <a:r>
                <a:rPr lang="en-US" b="1" dirty="0" smtClean="0">
                  <a:solidFill>
                    <a:srgbClr val="FF0000"/>
                  </a:solidFill>
                </a:rPr>
                <a:t>ets </a:t>
              </a:r>
              <a:r>
                <a:rPr lang="en-US" b="1" dirty="0">
                  <a:solidFill>
                    <a:srgbClr val="FF0000"/>
                  </a:solidFill>
                  <a:sym typeface="Wingdings"/>
                </a:rPr>
                <a:t> this LDRD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8949" y="41779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49788" y="417790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Upsilons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9" y="4547232"/>
            <a:ext cx="1536068" cy="1465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88" y="4626142"/>
            <a:ext cx="1527942" cy="14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Tasks and Schedules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420939"/>
            <a:ext cx="9144000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CAF-3937-F74E-8C32-E3526EA663C4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5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3208"/>
            <a:ext cx="8229600" cy="792259"/>
          </a:xfrm>
        </p:spPr>
        <p:txBody>
          <a:bodyPr>
            <a:normAutofit/>
          </a:bodyPr>
          <a:lstStyle/>
          <a:p>
            <a:r>
              <a:rPr lang="en-US" dirty="0" smtClean="0"/>
              <a:t>A MIE Proposal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85467"/>
            <a:ext cx="8229600" cy="56157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MAPS detector subgroup to identify and work on  </a:t>
            </a:r>
          </a:p>
          <a:p>
            <a:pPr lvl="1"/>
            <a:r>
              <a:rPr lang="en-US" dirty="0" smtClean="0"/>
              <a:t>Tasks, Resources and Responsibilities for each institution</a:t>
            </a:r>
          </a:p>
          <a:p>
            <a:pPr lvl="1"/>
            <a:r>
              <a:rPr lang="en-US" dirty="0" smtClean="0"/>
              <a:t>Agreement on each institution’s interest and available resource </a:t>
            </a:r>
          </a:p>
          <a:p>
            <a:pPr lvl="1"/>
            <a:r>
              <a:rPr lang="en-US" dirty="0" smtClean="0"/>
              <a:t>Start joint R&amp;D on critical tasks </a:t>
            </a:r>
          </a:p>
          <a:p>
            <a:pPr lvl="2"/>
            <a:r>
              <a:rPr lang="en-US" dirty="0" smtClean="0"/>
              <a:t>LDRD, associate members and other R&amp;D fund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Pre-proposal writing? </a:t>
            </a:r>
          </a:p>
          <a:p>
            <a:pPr lvl="1"/>
            <a:r>
              <a:rPr lang="en-US" dirty="0" smtClean="0"/>
              <a:t>Identify required resources ($$ and manpower) and timeline </a:t>
            </a:r>
          </a:p>
          <a:p>
            <a:pPr lvl="1"/>
            <a:r>
              <a:rPr lang="en-US" dirty="0" smtClean="0"/>
              <a:t>Intended contributions from all institutions </a:t>
            </a:r>
          </a:p>
          <a:p>
            <a:pPr lvl="1"/>
            <a:r>
              <a:rPr lang="en-US" dirty="0" smtClean="0"/>
              <a:t>Electronics and readout – LANL	</a:t>
            </a:r>
          </a:p>
          <a:p>
            <a:pPr lvl="1"/>
            <a:r>
              <a:rPr lang="en-US" dirty="0" smtClean="0"/>
              <a:t>Mechanic system and integration – MIT</a:t>
            </a:r>
          </a:p>
          <a:p>
            <a:pPr lvl="1"/>
            <a:r>
              <a:rPr lang="en-US" dirty="0" smtClean="0"/>
              <a:t>Ancillary and other systems – other collaborators</a:t>
            </a:r>
          </a:p>
          <a:p>
            <a:pPr lvl="1"/>
            <a:r>
              <a:rPr lang="en-US" dirty="0" smtClean="0"/>
              <a:t>A draft by January 2017? Discussions with DOE during Feb budget meeting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communications with DOE</a:t>
            </a:r>
          </a:p>
          <a:p>
            <a:pPr lvl="1"/>
            <a:r>
              <a:rPr lang="en-US" dirty="0" smtClean="0"/>
              <a:t>Based on updated resource loaded Cost and Schedule from pre-proposal </a:t>
            </a:r>
          </a:p>
          <a:p>
            <a:pPr lvl="1"/>
            <a:r>
              <a:rPr lang="en-US" dirty="0" smtClean="0"/>
              <a:t>Then decide on next step</a:t>
            </a:r>
          </a:p>
          <a:p>
            <a:pPr lvl="2"/>
            <a:r>
              <a:rPr lang="en-US" dirty="0" smtClean="0"/>
              <a:t>either go forward or not, work out a plan with DOE</a:t>
            </a:r>
          </a:p>
          <a:p>
            <a:pPr lvl="1"/>
            <a:r>
              <a:rPr lang="en-US" dirty="0" smtClean="0"/>
              <a:t>Get more support from ALD &amp; DOE on CERN-SPHENIX agreement etc.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A1E-83F9-C740-851E-E7CF8FA275E3}" type="datetime1">
              <a:rPr lang="en-US" smtClean="0"/>
              <a:t>12/4/16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9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4"/>
          <p:cNvSpPr>
            <a:spLocks noChangeShapeType="1"/>
          </p:cNvSpPr>
          <p:nvPr/>
        </p:nvSpPr>
        <p:spPr bwMode="auto">
          <a:xfrm>
            <a:off x="1219200" y="4778375"/>
            <a:ext cx="647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3"/>
          <p:cNvSpPr>
            <a:spLocks/>
          </p:cNvSpPr>
          <p:nvPr/>
        </p:nvSpPr>
        <p:spPr bwMode="auto">
          <a:xfrm>
            <a:off x="0" y="17463"/>
            <a:ext cx="9144000" cy="692150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>
            <a:sp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Times New Roman" charset="0"/>
              </a:rPr>
              <a:t>Possible sPHENIX Project Scenario</a:t>
            </a:r>
            <a:endParaRPr lang="en-US" sz="4000" b="1">
              <a:solidFill>
                <a:srgbClr val="FFFFFF"/>
              </a:solidFill>
              <a:latin typeface="Century Gothic" charset="0"/>
              <a:sym typeface="Century Gothic" charset="0"/>
            </a:endParaRPr>
          </a:p>
        </p:txBody>
      </p:sp>
      <p:sp>
        <p:nvSpPr>
          <p:cNvPr id="11267" name="Rectangle 5"/>
          <p:cNvSpPr>
            <a:spLocks/>
          </p:cNvSpPr>
          <p:nvPr/>
        </p:nvSpPr>
        <p:spPr bwMode="auto">
          <a:xfrm>
            <a:off x="152400" y="5473700"/>
            <a:ext cx="8851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Operating Funds are used for conceptual design  between CD-0 and CD-1.  Operating funds may also be used prior to CD-4 for R&amp;D, NEPA, D&amp;D, ES&amp;H, transition, startup, and training costs. Non-federal funds from other sources that are considered capital funds and are included in the “Total line item cost” as OPC.</a:t>
            </a:r>
            <a:endParaRPr lang="en-US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Good Practice—For the first year that TEC is requested, ensure that OPC is also requested for that year.  The OPC will allow the project to continue in a long CR until TEC is available and new starts are allowed.</a:t>
            </a:r>
            <a:endParaRPr lang="en-US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MIE funds are more flexible than Line Items.  Moving OPC to TEC or vice versa is much easier than for Line-Item reprogramming since MIE funds are “batched.”</a:t>
            </a:r>
            <a:endParaRPr lang="en-US" altLang="ja-JP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New Start is defined as the first use/appropriation of any TEC funds (including TEC PED) for both line items and MIEs project.</a:t>
            </a: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2876550" y="1003300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5410200" y="946150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0" name="Rectangle 8"/>
          <p:cNvSpPr>
            <a:spLocks/>
          </p:cNvSpPr>
          <p:nvPr/>
        </p:nvSpPr>
        <p:spPr bwMode="auto">
          <a:xfrm>
            <a:off x="639763" y="2555875"/>
            <a:ext cx="555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800" b="1" i="1">
                <a:latin typeface="Arial" charset="0"/>
                <a:sym typeface="Arial" charset="0"/>
              </a:rPr>
              <a:t>Critical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 b="1" i="1">
                <a:latin typeface="Arial" charset="0"/>
                <a:sym typeface="Arial" charset="0"/>
              </a:rPr>
              <a:t>Decisions</a:t>
            </a:r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 rot="10800000" flipH="1">
            <a:off x="1377950" y="192722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 rot="10800000" flipH="1">
            <a:off x="2870200" y="1960563"/>
            <a:ext cx="0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rot="10800000" flipH="1">
            <a:off x="3619500" y="1949450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 rot="10800000" flipH="1">
            <a:off x="6248400" y="2012950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275" name="Group 13"/>
          <p:cNvGrpSpPr>
            <a:grpSpLocks/>
          </p:cNvGrpSpPr>
          <p:nvPr/>
        </p:nvGrpSpPr>
        <p:grpSpPr bwMode="auto">
          <a:xfrm>
            <a:off x="1600200" y="1422400"/>
            <a:ext cx="1425575" cy="504825"/>
            <a:chOff x="0" y="0"/>
            <a:chExt cx="898" cy="318"/>
          </a:xfrm>
        </p:grpSpPr>
        <p:sp>
          <p:nvSpPr>
            <p:cNvPr id="11427" name="AutoShape 14"/>
            <p:cNvSpPr>
              <a:spLocks/>
            </p:cNvSpPr>
            <p:nvPr/>
          </p:nvSpPr>
          <p:spPr bwMode="auto">
            <a:xfrm>
              <a:off x="0" y="0"/>
              <a:ext cx="898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2059" y="0"/>
                  </a:lnTo>
                  <a:lnTo>
                    <a:pt x="21600" y="10800"/>
                  </a:lnTo>
                  <a:lnTo>
                    <a:pt x="12059" y="21600"/>
                  </a:lnTo>
                  <a:lnTo>
                    <a:pt x="0" y="21600"/>
                  </a:lnTo>
                  <a:lnTo>
                    <a:pt x="9541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8" name="Rectangle 15"/>
            <p:cNvSpPr>
              <a:spLocks/>
            </p:cNvSpPr>
            <p:nvPr/>
          </p:nvSpPr>
          <p:spPr bwMode="auto">
            <a:xfrm>
              <a:off x="188" y="97"/>
              <a:ext cx="52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>
                  <a:latin typeface="Arial" charset="0"/>
                  <a:sym typeface="Arial" charset="0"/>
                </a:rPr>
                <a:t>          </a:t>
              </a:r>
              <a:r>
                <a:rPr lang="en-US" sz="800" b="1">
                  <a:latin typeface="Arial" charset="0"/>
                  <a:sym typeface="Arial" charset="0"/>
                </a:rPr>
                <a:t>Definition</a:t>
              </a:r>
            </a:p>
          </p:txBody>
        </p:sp>
      </p:grpSp>
      <p:grpSp>
        <p:nvGrpSpPr>
          <p:cNvPr id="11276" name="Group 16"/>
          <p:cNvGrpSpPr>
            <a:grpSpLocks/>
          </p:cNvGrpSpPr>
          <p:nvPr/>
        </p:nvGrpSpPr>
        <p:grpSpPr bwMode="auto">
          <a:xfrm>
            <a:off x="852488" y="1422400"/>
            <a:ext cx="1204912" cy="504825"/>
            <a:chOff x="0" y="0"/>
            <a:chExt cx="758" cy="318"/>
          </a:xfrm>
        </p:grpSpPr>
        <p:sp>
          <p:nvSpPr>
            <p:cNvPr id="11425" name="AutoShape 17"/>
            <p:cNvSpPr>
              <a:spLocks/>
            </p:cNvSpPr>
            <p:nvPr/>
          </p:nvSpPr>
          <p:spPr bwMode="auto">
            <a:xfrm>
              <a:off x="0" y="0"/>
              <a:ext cx="758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lnTo>
                    <a:pt x="10785" y="0"/>
                  </a:lnTo>
                  <a:lnTo>
                    <a:pt x="21600" y="10800"/>
                  </a:lnTo>
                  <a:lnTo>
                    <a:pt x="10785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6" name="Rectangle 18"/>
            <p:cNvSpPr>
              <a:spLocks/>
            </p:cNvSpPr>
            <p:nvPr/>
          </p:nvSpPr>
          <p:spPr bwMode="auto">
            <a:xfrm>
              <a:off x="127" y="97"/>
              <a:ext cx="3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 b="1">
                  <a:latin typeface="Arial" charset="0"/>
                  <a:sym typeface="Arial" charset="0"/>
                </a:rPr>
                <a:t>Initiation</a:t>
              </a:r>
            </a:p>
          </p:txBody>
        </p:sp>
      </p:grpSp>
      <p:grpSp>
        <p:nvGrpSpPr>
          <p:cNvPr id="11277" name="Group 19"/>
          <p:cNvGrpSpPr>
            <a:grpSpLocks/>
          </p:cNvGrpSpPr>
          <p:nvPr/>
        </p:nvGrpSpPr>
        <p:grpSpPr bwMode="auto">
          <a:xfrm>
            <a:off x="2563813" y="1422400"/>
            <a:ext cx="2913062" cy="504825"/>
            <a:chOff x="0" y="0"/>
            <a:chExt cx="1834" cy="318"/>
          </a:xfrm>
        </p:grpSpPr>
        <p:sp>
          <p:nvSpPr>
            <p:cNvPr id="11423" name="AutoShape 20"/>
            <p:cNvSpPr>
              <a:spLocks/>
            </p:cNvSpPr>
            <p:nvPr/>
          </p:nvSpPr>
          <p:spPr bwMode="auto">
            <a:xfrm>
              <a:off x="0" y="0"/>
              <a:ext cx="1834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6809" y="0"/>
                  </a:lnTo>
                  <a:lnTo>
                    <a:pt x="21600" y="10800"/>
                  </a:lnTo>
                  <a:lnTo>
                    <a:pt x="16809" y="21600"/>
                  </a:lnTo>
                  <a:lnTo>
                    <a:pt x="0" y="21600"/>
                  </a:lnTo>
                  <a:lnTo>
                    <a:pt x="4791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9966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4" name="Rectangle 21"/>
            <p:cNvSpPr>
              <a:spLocks/>
            </p:cNvSpPr>
            <p:nvPr/>
          </p:nvSpPr>
          <p:spPr bwMode="auto">
            <a:xfrm>
              <a:off x="741" y="97"/>
              <a:ext cx="35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 b="1">
                  <a:latin typeface="Arial" charset="0"/>
                  <a:sym typeface="Arial" charset="0"/>
                </a:rPr>
                <a:t>Execution</a:t>
              </a:r>
            </a:p>
          </p:txBody>
        </p:sp>
      </p:grpSp>
      <p:grpSp>
        <p:nvGrpSpPr>
          <p:cNvPr id="11278" name="Group 22"/>
          <p:cNvGrpSpPr>
            <a:grpSpLocks/>
          </p:cNvGrpSpPr>
          <p:nvPr/>
        </p:nvGrpSpPr>
        <p:grpSpPr bwMode="auto">
          <a:xfrm>
            <a:off x="5241925" y="1454150"/>
            <a:ext cx="1624013" cy="506413"/>
            <a:chOff x="0" y="0"/>
            <a:chExt cx="1023" cy="318"/>
          </a:xfrm>
        </p:grpSpPr>
        <p:sp>
          <p:nvSpPr>
            <p:cNvPr id="11421" name="AutoShape 23"/>
            <p:cNvSpPr>
              <a:spLocks/>
            </p:cNvSpPr>
            <p:nvPr/>
          </p:nvSpPr>
          <p:spPr bwMode="auto">
            <a:xfrm>
              <a:off x="0" y="0"/>
              <a:ext cx="1023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3222" y="0"/>
                  </a:lnTo>
                  <a:lnTo>
                    <a:pt x="21600" y="10800"/>
                  </a:lnTo>
                  <a:lnTo>
                    <a:pt x="13222" y="21600"/>
                  </a:lnTo>
                  <a:lnTo>
                    <a:pt x="0" y="21600"/>
                  </a:lnTo>
                  <a:lnTo>
                    <a:pt x="8378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2" name="Rectangle 24"/>
            <p:cNvSpPr>
              <a:spLocks/>
            </p:cNvSpPr>
            <p:nvPr/>
          </p:nvSpPr>
          <p:spPr bwMode="auto">
            <a:xfrm>
              <a:off x="253" y="97"/>
              <a:ext cx="51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>
                  <a:latin typeface="Arial" charset="0"/>
                  <a:sym typeface="Arial" charset="0"/>
                </a:rPr>
                <a:t>         </a:t>
              </a:r>
              <a:r>
                <a:rPr lang="en-US" sz="800" b="1">
                  <a:latin typeface="Arial" charset="0"/>
                  <a:sym typeface="Arial" charset="0"/>
                </a:rPr>
                <a:t>  Closeout</a:t>
              </a:r>
            </a:p>
          </p:txBody>
        </p:sp>
      </p:grpSp>
      <p:sp>
        <p:nvSpPr>
          <p:cNvPr id="11279" name="Line 25"/>
          <p:cNvSpPr>
            <a:spLocks noChangeShapeType="1"/>
          </p:cNvSpPr>
          <p:nvPr/>
        </p:nvSpPr>
        <p:spPr bwMode="auto">
          <a:xfrm rot="10800000" flipH="1">
            <a:off x="1143000" y="8366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0" name="Rectangle 26"/>
          <p:cNvSpPr>
            <a:spLocks/>
          </p:cNvSpPr>
          <p:nvPr/>
        </p:nvSpPr>
        <p:spPr bwMode="auto">
          <a:xfrm>
            <a:off x="1795463" y="957263"/>
            <a:ext cx="685800" cy="317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Operating</a:t>
            </a:r>
            <a:r>
              <a:rPr lang="en-US" sz="900">
                <a:solidFill>
                  <a:srgbClr val="C00000"/>
                </a:solidFill>
                <a:latin typeface="Arial" charset="0"/>
                <a:sym typeface="Arial" charset="0"/>
              </a:rPr>
              <a:t>*</a:t>
            </a:r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 Funds</a:t>
            </a:r>
          </a:p>
        </p:txBody>
      </p:sp>
      <p:sp>
        <p:nvSpPr>
          <p:cNvPr id="11281" name="Line 27"/>
          <p:cNvSpPr>
            <a:spLocks noChangeShapeType="1"/>
          </p:cNvSpPr>
          <p:nvPr/>
        </p:nvSpPr>
        <p:spPr bwMode="auto">
          <a:xfrm>
            <a:off x="1387475" y="995363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2" name="Line 28"/>
          <p:cNvSpPr>
            <a:spLocks noChangeShapeType="1"/>
          </p:cNvSpPr>
          <p:nvPr/>
        </p:nvSpPr>
        <p:spPr bwMode="auto">
          <a:xfrm>
            <a:off x="6264275" y="987425"/>
            <a:ext cx="3175" cy="646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3" name="Rectangle 29"/>
          <p:cNvSpPr>
            <a:spLocks/>
          </p:cNvSpPr>
          <p:nvPr/>
        </p:nvSpPr>
        <p:spPr bwMode="auto">
          <a:xfrm>
            <a:off x="5440363" y="946150"/>
            <a:ext cx="8382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Operating Funds</a:t>
            </a:r>
          </a:p>
        </p:txBody>
      </p:sp>
      <p:sp>
        <p:nvSpPr>
          <p:cNvPr id="11284" name="Line 30"/>
          <p:cNvSpPr>
            <a:spLocks noChangeShapeType="1"/>
          </p:cNvSpPr>
          <p:nvPr/>
        </p:nvSpPr>
        <p:spPr bwMode="auto">
          <a:xfrm rot="10800000" flipH="1">
            <a:off x="2992438" y="836613"/>
            <a:ext cx="2249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5" name="Rectangle 31"/>
          <p:cNvSpPr>
            <a:spLocks/>
          </p:cNvSpPr>
          <p:nvPr/>
        </p:nvSpPr>
        <p:spPr bwMode="auto">
          <a:xfrm>
            <a:off x="3429000" y="920750"/>
            <a:ext cx="8509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Construction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 &amp; PED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Funds</a:t>
            </a:r>
          </a:p>
        </p:txBody>
      </p:sp>
      <p:sp>
        <p:nvSpPr>
          <p:cNvPr id="11286" name="Rectangle 32"/>
          <p:cNvSpPr>
            <a:spLocks/>
          </p:cNvSpPr>
          <p:nvPr/>
        </p:nvSpPr>
        <p:spPr bwMode="auto">
          <a:xfrm>
            <a:off x="5332413" y="2352675"/>
            <a:ext cx="3000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1400">
                <a:solidFill>
                  <a:srgbClr val="C00000"/>
                </a:solidFill>
                <a:latin typeface="Arial" charset="0"/>
                <a:sym typeface="Arial" charset="0"/>
              </a:rPr>
              <a:t>*</a:t>
            </a:r>
          </a:p>
        </p:txBody>
      </p:sp>
      <p:sp>
        <p:nvSpPr>
          <p:cNvPr id="11287" name="Rectangle 33"/>
          <p:cNvSpPr>
            <a:spLocks/>
          </p:cNvSpPr>
          <p:nvPr/>
        </p:nvSpPr>
        <p:spPr bwMode="auto">
          <a:xfrm>
            <a:off x="3162300" y="37528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solidFill>
                  <a:srgbClr val="C00000"/>
                </a:solidFill>
                <a:latin typeface="Arial" charset="0"/>
                <a:sym typeface="Arial" charset="0"/>
              </a:rPr>
              <a:t>Request/Receive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 b="1">
                <a:solidFill>
                  <a:srgbClr val="C00000"/>
                </a:solidFill>
                <a:latin typeface="Arial" charset="0"/>
                <a:sym typeface="Arial" charset="0"/>
              </a:rPr>
              <a:t>Construction Funds</a:t>
            </a:r>
          </a:p>
        </p:txBody>
      </p:sp>
      <p:sp>
        <p:nvSpPr>
          <p:cNvPr id="11288" name="Line 34"/>
          <p:cNvSpPr>
            <a:spLocks noChangeShapeType="1"/>
          </p:cNvSpPr>
          <p:nvPr/>
        </p:nvSpPr>
        <p:spPr bwMode="auto">
          <a:xfrm>
            <a:off x="30480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9" name="Line 35"/>
          <p:cNvSpPr>
            <a:spLocks noChangeShapeType="1"/>
          </p:cNvSpPr>
          <p:nvPr/>
        </p:nvSpPr>
        <p:spPr bwMode="auto">
          <a:xfrm>
            <a:off x="39624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0" name="Line 36"/>
          <p:cNvSpPr>
            <a:spLocks noChangeShapeType="1"/>
          </p:cNvSpPr>
          <p:nvPr/>
        </p:nvSpPr>
        <p:spPr bwMode="auto">
          <a:xfrm>
            <a:off x="48768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1" name="Line 37"/>
          <p:cNvSpPr>
            <a:spLocks noChangeShapeType="1"/>
          </p:cNvSpPr>
          <p:nvPr/>
        </p:nvSpPr>
        <p:spPr bwMode="auto">
          <a:xfrm>
            <a:off x="57912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2" name="Line 38"/>
          <p:cNvSpPr>
            <a:spLocks noChangeShapeType="1"/>
          </p:cNvSpPr>
          <p:nvPr/>
        </p:nvSpPr>
        <p:spPr bwMode="auto">
          <a:xfrm>
            <a:off x="67056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3" name="Line 39"/>
          <p:cNvSpPr>
            <a:spLocks noChangeShapeType="1"/>
          </p:cNvSpPr>
          <p:nvPr/>
        </p:nvSpPr>
        <p:spPr bwMode="auto">
          <a:xfrm>
            <a:off x="76200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4" name="Line 40"/>
          <p:cNvSpPr>
            <a:spLocks noChangeShapeType="1"/>
          </p:cNvSpPr>
          <p:nvPr/>
        </p:nvSpPr>
        <p:spPr bwMode="auto">
          <a:xfrm>
            <a:off x="21336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5" name="Line 41"/>
          <p:cNvSpPr>
            <a:spLocks noChangeShapeType="1"/>
          </p:cNvSpPr>
          <p:nvPr/>
        </p:nvSpPr>
        <p:spPr bwMode="auto">
          <a:xfrm>
            <a:off x="2209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6" name="Line 42"/>
          <p:cNvSpPr>
            <a:spLocks noChangeShapeType="1"/>
          </p:cNvSpPr>
          <p:nvPr/>
        </p:nvSpPr>
        <p:spPr bwMode="auto">
          <a:xfrm>
            <a:off x="2362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7" name="Line 43"/>
          <p:cNvSpPr>
            <a:spLocks noChangeShapeType="1"/>
          </p:cNvSpPr>
          <p:nvPr/>
        </p:nvSpPr>
        <p:spPr bwMode="auto">
          <a:xfrm>
            <a:off x="2286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8" name="Line 44"/>
          <p:cNvSpPr>
            <a:spLocks noChangeShapeType="1"/>
          </p:cNvSpPr>
          <p:nvPr/>
        </p:nvSpPr>
        <p:spPr bwMode="auto">
          <a:xfrm>
            <a:off x="2438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9" name="Line 45"/>
          <p:cNvSpPr>
            <a:spLocks noChangeShapeType="1"/>
          </p:cNvSpPr>
          <p:nvPr/>
        </p:nvSpPr>
        <p:spPr bwMode="auto">
          <a:xfrm>
            <a:off x="2514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0" name="Line 46"/>
          <p:cNvSpPr>
            <a:spLocks noChangeShapeType="1"/>
          </p:cNvSpPr>
          <p:nvPr/>
        </p:nvSpPr>
        <p:spPr bwMode="auto">
          <a:xfrm>
            <a:off x="2667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1" name="Line 47"/>
          <p:cNvSpPr>
            <a:spLocks noChangeShapeType="1"/>
          </p:cNvSpPr>
          <p:nvPr/>
        </p:nvSpPr>
        <p:spPr bwMode="auto">
          <a:xfrm>
            <a:off x="259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2" name="Line 48"/>
          <p:cNvSpPr>
            <a:spLocks noChangeShapeType="1"/>
          </p:cNvSpPr>
          <p:nvPr/>
        </p:nvSpPr>
        <p:spPr bwMode="auto">
          <a:xfrm>
            <a:off x="274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274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4" name="Line 50"/>
          <p:cNvSpPr>
            <a:spLocks noChangeShapeType="1"/>
          </p:cNvSpPr>
          <p:nvPr/>
        </p:nvSpPr>
        <p:spPr bwMode="auto">
          <a:xfrm>
            <a:off x="2895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5" name="Line 51"/>
          <p:cNvSpPr>
            <a:spLocks noChangeShapeType="1"/>
          </p:cNvSpPr>
          <p:nvPr/>
        </p:nvSpPr>
        <p:spPr bwMode="auto">
          <a:xfrm>
            <a:off x="2819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6" name="Line 52"/>
          <p:cNvSpPr>
            <a:spLocks noChangeShapeType="1"/>
          </p:cNvSpPr>
          <p:nvPr/>
        </p:nvSpPr>
        <p:spPr bwMode="auto">
          <a:xfrm>
            <a:off x="2971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7" name="Rectangle 53"/>
          <p:cNvSpPr>
            <a:spLocks/>
          </p:cNvSpPr>
          <p:nvPr/>
        </p:nvSpPr>
        <p:spPr bwMode="auto">
          <a:xfrm>
            <a:off x="990600" y="491331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2016</a:t>
            </a:r>
          </a:p>
        </p:txBody>
      </p:sp>
      <p:sp>
        <p:nvSpPr>
          <p:cNvPr id="11308" name="Rectangle 54"/>
          <p:cNvSpPr>
            <a:spLocks/>
          </p:cNvSpPr>
          <p:nvPr/>
        </p:nvSpPr>
        <p:spPr bwMode="auto">
          <a:xfrm>
            <a:off x="1916113" y="493077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2017</a:t>
            </a:r>
          </a:p>
        </p:txBody>
      </p:sp>
      <p:sp>
        <p:nvSpPr>
          <p:cNvPr id="11309" name="Rectangle 55"/>
          <p:cNvSpPr>
            <a:spLocks/>
          </p:cNvSpPr>
          <p:nvPr/>
        </p:nvSpPr>
        <p:spPr bwMode="auto">
          <a:xfrm>
            <a:off x="2819400" y="49307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2018</a:t>
            </a:r>
          </a:p>
        </p:txBody>
      </p:sp>
      <p:sp>
        <p:nvSpPr>
          <p:cNvPr id="11310" name="Rectangle 56"/>
          <p:cNvSpPr>
            <a:spLocks/>
          </p:cNvSpPr>
          <p:nvPr/>
        </p:nvSpPr>
        <p:spPr bwMode="auto">
          <a:xfrm>
            <a:off x="3733800" y="49307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2019</a:t>
            </a:r>
          </a:p>
        </p:txBody>
      </p:sp>
      <p:sp>
        <p:nvSpPr>
          <p:cNvPr id="11311" name="Rectangle 57"/>
          <p:cNvSpPr>
            <a:spLocks/>
          </p:cNvSpPr>
          <p:nvPr/>
        </p:nvSpPr>
        <p:spPr bwMode="auto">
          <a:xfrm>
            <a:off x="55626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2021</a:t>
            </a:r>
          </a:p>
        </p:txBody>
      </p:sp>
      <p:sp>
        <p:nvSpPr>
          <p:cNvPr id="11312" name="Rectangle 58"/>
          <p:cNvSpPr>
            <a:spLocks/>
          </p:cNvSpPr>
          <p:nvPr/>
        </p:nvSpPr>
        <p:spPr bwMode="auto">
          <a:xfrm>
            <a:off x="46482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2020</a:t>
            </a:r>
          </a:p>
        </p:txBody>
      </p:sp>
      <p:sp>
        <p:nvSpPr>
          <p:cNvPr id="11313" name="Line 59"/>
          <p:cNvSpPr>
            <a:spLocks noChangeShapeType="1"/>
          </p:cNvSpPr>
          <p:nvPr/>
        </p:nvSpPr>
        <p:spPr bwMode="auto">
          <a:xfrm>
            <a:off x="3124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4" name="Line 60"/>
          <p:cNvSpPr>
            <a:spLocks noChangeShapeType="1"/>
          </p:cNvSpPr>
          <p:nvPr/>
        </p:nvSpPr>
        <p:spPr bwMode="auto">
          <a:xfrm>
            <a:off x="3276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5" name="Line 61"/>
          <p:cNvSpPr>
            <a:spLocks noChangeShapeType="1"/>
          </p:cNvSpPr>
          <p:nvPr/>
        </p:nvSpPr>
        <p:spPr bwMode="auto">
          <a:xfrm>
            <a:off x="3200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6" name="Line 62"/>
          <p:cNvSpPr>
            <a:spLocks noChangeShapeType="1"/>
          </p:cNvSpPr>
          <p:nvPr/>
        </p:nvSpPr>
        <p:spPr bwMode="auto">
          <a:xfrm>
            <a:off x="3352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7" name="Line 63"/>
          <p:cNvSpPr>
            <a:spLocks noChangeShapeType="1"/>
          </p:cNvSpPr>
          <p:nvPr/>
        </p:nvSpPr>
        <p:spPr bwMode="auto">
          <a:xfrm>
            <a:off x="3429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8" name="Line 64"/>
          <p:cNvSpPr>
            <a:spLocks noChangeShapeType="1"/>
          </p:cNvSpPr>
          <p:nvPr/>
        </p:nvSpPr>
        <p:spPr bwMode="auto">
          <a:xfrm>
            <a:off x="3581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9" name="Line 65"/>
          <p:cNvSpPr>
            <a:spLocks noChangeShapeType="1"/>
          </p:cNvSpPr>
          <p:nvPr/>
        </p:nvSpPr>
        <p:spPr bwMode="auto">
          <a:xfrm>
            <a:off x="350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0" name="Line 66"/>
          <p:cNvSpPr>
            <a:spLocks noChangeShapeType="1"/>
          </p:cNvSpPr>
          <p:nvPr/>
        </p:nvSpPr>
        <p:spPr bwMode="auto">
          <a:xfrm>
            <a:off x="365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1" name="Line 67"/>
          <p:cNvSpPr>
            <a:spLocks noChangeShapeType="1"/>
          </p:cNvSpPr>
          <p:nvPr/>
        </p:nvSpPr>
        <p:spPr bwMode="auto">
          <a:xfrm>
            <a:off x="365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2" name="Line 68"/>
          <p:cNvSpPr>
            <a:spLocks noChangeShapeType="1"/>
          </p:cNvSpPr>
          <p:nvPr/>
        </p:nvSpPr>
        <p:spPr bwMode="auto">
          <a:xfrm>
            <a:off x="3810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3" name="Line 69"/>
          <p:cNvSpPr>
            <a:spLocks noChangeShapeType="1"/>
          </p:cNvSpPr>
          <p:nvPr/>
        </p:nvSpPr>
        <p:spPr bwMode="auto">
          <a:xfrm>
            <a:off x="3733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4" name="Line 70"/>
          <p:cNvSpPr>
            <a:spLocks noChangeShapeType="1"/>
          </p:cNvSpPr>
          <p:nvPr/>
        </p:nvSpPr>
        <p:spPr bwMode="auto">
          <a:xfrm>
            <a:off x="3886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5" name="Line 71"/>
          <p:cNvSpPr>
            <a:spLocks noChangeShapeType="1"/>
          </p:cNvSpPr>
          <p:nvPr/>
        </p:nvSpPr>
        <p:spPr bwMode="auto">
          <a:xfrm>
            <a:off x="4038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6" name="Line 72"/>
          <p:cNvSpPr>
            <a:spLocks noChangeShapeType="1"/>
          </p:cNvSpPr>
          <p:nvPr/>
        </p:nvSpPr>
        <p:spPr bwMode="auto">
          <a:xfrm>
            <a:off x="4191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7" name="Line 73"/>
          <p:cNvSpPr>
            <a:spLocks noChangeShapeType="1"/>
          </p:cNvSpPr>
          <p:nvPr/>
        </p:nvSpPr>
        <p:spPr bwMode="auto">
          <a:xfrm>
            <a:off x="4114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8" name="Line 74"/>
          <p:cNvSpPr>
            <a:spLocks noChangeShapeType="1"/>
          </p:cNvSpPr>
          <p:nvPr/>
        </p:nvSpPr>
        <p:spPr bwMode="auto">
          <a:xfrm>
            <a:off x="4267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9" name="Line 75"/>
          <p:cNvSpPr>
            <a:spLocks noChangeShapeType="1"/>
          </p:cNvSpPr>
          <p:nvPr/>
        </p:nvSpPr>
        <p:spPr bwMode="auto">
          <a:xfrm>
            <a:off x="4343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0" name="Line 76"/>
          <p:cNvSpPr>
            <a:spLocks noChangeShapeType="1"/>
          </p:cNvSpPr>
          <p:nvPr/>
        </p:nvSpPr>
        <p:spPr bwMode="auto">
          <a:xfrm>
            <a:off x="4495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1" name="Line 77"/>
          <p:cNvSpPr>
            <a:spLocks noChangeShapeType="1"/>
          </p:cNvSpPr>
          <p:nvPr/>
        </p:nvSpPr>
        <p:spPr bwMode="auto">
          <a:xfrm>
            <a:off x="4419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2" name="Line 78"/>
          <p:cNvSpPr>
            <a:spLocks noChangeShapeType="1"/>
          </p:cNvSpPr>
          <p:nvPr/>
        </p:nvSpPr>
        <p:spPr bwMode="auto">
          <a:xfrm>
            <a:off x="4572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3" name="Line 79"/>
          <p:cNvSpPr>
            <a:spLocks noChangeShapeType="1"/>
          </p:cNvSpPr>
          <p:nvPr/>
        </p:nvSpPr>
        <p:spPr bwMode="auto">
          <a:xfrm>
            <a:off x="4572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4" name="Line 80"/>
          <p:cNvSpPr>
            <a:spLocks noChangeShapeType="1"/>
          </p:cNvSpPr>
          <p:nvPr/>
        </p:nvSpPr>
        <p:spPr bwMode="auto">
          <a:xfrm>
            <a:off x="4724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5" name="Line 81"/>
          <p:cNvSpPr>
            <a:spLocks noChangeShapeType="1"/>
          </p:cNvSpPr>
          <p:nvPr/>
        </p:nvSpPr>
        <p:spPr bwMode="auto">
          <a:xfrm>
            <a:off x="4648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6" name="Line 82"/>
          <p:cNvSpPr>
            <a:spLocks noChangeShapeType="1"/>
          </p:cNvSpPr>
          <p:nvPr/>
        </p:nvSpPr>
        <p:spPr bwMode="auto">
          <a:xfrm>
            <a:off x="4800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7" name="Line 83"/>
          <p:cNvSpPr>
            <a:spLocks noChangeShapeType="1"/>
          </p:cNvSpPr>
          <p:nvPr/>
        </p:nvSpPr>
        <p:spPr bwMode="auto">
          <a:xfrm>
            <a:off x="4953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8" name="Line 84"/>
          <p:cNvSpPr>
            <a:spLocks noChangeShapeType="1"/>
          </p:cNvSpPr>
          <p:nvPr/>
        </p:nvSpPr>
        <p:spPr bwMode="auto">
          <a:xfrm>
            <a:off x="5105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9" name="Line 85"/>
          <p:cNvSpPr>
            <a:spLocks noChangeShapeType="1"/>
          </p:cNvSpPr>
          <p:nvPr/>
        </p:nvSpPr>
        <p:spPr bwMode="auto">
          <a:xfrm>
            <a:off x="5029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0" name="Line 86"/>
          <p:cNvSpPr>
            <a:spLocks noChangeShapeType="1"/>
          </p:cNvSpPr>
          <p:nvPr/>
        </p:nvSpPr>
        <p:spPr bwMode="auto">
          <a:xfrm>
            <a:off x="5181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1" name="Line 87"/>
          <p:cNvSpPr>
            <a:spLocks noChangeShapeType="1"/>
          </p:cNvSpPr>
          <p:nvPr/>
        </p:nvSpPr>
        <p:spPr bwMode="auto">
          <a:xfrm>
            <a:off x="5257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2" name="Line 88"/>
          <p:cNvSpPr>
            <a:spLocks noChangeShapeType="1"/>
          </p:cNvSpPr>
          <p:nvPr/>
        </p:nvSpPr>
        <p:spPr bwMode="auto">
          <a:xfrm>
            <a:off x="5410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3" name="Line 89"/>
          <p:cNvSpPr>
            <a:spLocks noChangeShapeType="1"/>
          </p:cNvSpPr>
          <p:nvPr/>
        </p:nvSpPr>
        <p:spPr bwMode="auto">
          <a:xfrm>
            <a:off x="5334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4" name="Line 90"/>
          <p:cNvSpPr>
            <a:spLocks noChangeShapeType="1"/>
          </p:cNvSpPr>
          <p:nvPr/>
        </p:nvSpPr>
        <p:spPr bwMode="auto">
          <a:xfrm>
            <a:off x="548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5" name="Line 91"/>
          <p:cNvSpPr>
            <a:spLocks noChangeShapeType="1"/>
          </p:cNvSpPr>
          <p:nvPr/>
        </p:nvSpPr>
        <p:spPr bwMode="auto">
          <a:xfrm>
            <a:off x="548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6" name="Line 92"/>
          <p:cNvSpPr>
            <a:spLocks noChangeShapeType="1"/>
          </p:cNvSpPr>
          <p:nvPr/>
        </p:nvSpPr>
        <p:spPr bwMode="auto">
          <a:xfrm>
            <a:off x="563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7" name="Line 93"/>
          <p:cNvSpPr>
            <a:spLocks noChangeShapeType="1"/>
          </p:cNvSpPr>
          <p:nvPr/>
        </p:nvSpPr>
        <p:spPr bwMode="auto">
          <a:xfrm>
            <a:off x="5562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8" name="Line 94"/>
          <p:cNvSpPr>
            <a:spLocks noChangeShapeType="1"/>
          </p:cNvSpPr>
          <p:nvPr/>
        </p:nvSpPr>
        <p:spPr bwMode="auto">
          <a:xfrm>
            <a:off x="5715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9" name="Line 95"/>
          <p:cNvSpPr>
            <a:spLocks noChangeShapeType="1"/>
          </p:cNvSpPr>
          <p:nvPr/>
        </p:nvSpPr>
        <p:spPr bwMode="auto">
          <a:xfrm>
            <a:off x="5867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0" name="Line 96"/>
          <p:cNvSpPr>
            <a:spLocks noChangeShapeType="1"/>
          </p:cNvSpPr>
          <p:nvPr/>
        </p:nvSpPr>
        <p:spPr bwMode="auto">
          <a:xfrm>
            <a:off x="6019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1" name="Line 97"/>
          <p:cNvSpPr>
            <a:spLocks noChangeShapeType="1"/>
          </p:cNvSpPr>
          <p:nvPr/>
        </p:nvSpPr>
        <p:spPr bwMode="auto">
          <a:xfrm>
            <a:off x="5943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2" name="Line 98"/>
          <p:cNvSpPr>
            <a:spLocks noChangeShapeType="1"/>
          </p:cNvSpPr>
          <p:nvPr/>
        </p:nvSpPr>
        <p:spPr bwMode="auto">
          <a:xfrm>
            <a:off x="6096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3" name="Line 99"/>
          <p:cNvSpPr>
            <a:spLocks noChangeShapeType="1"/>
          </p:cNvSpPr>
          <p:nvPr/>
        </p:nvSpPr>
        <p:spPr bwMode="auto">
          <a:xfrm>
            <a:off x="6172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4" name="Line 100"/>
          <p:cNvSpPr>
            <a:spLocks noChangeShapeType="1"/>
          </p:cNvSpPr>
          <p:nvPr/>
        </p:nvSpPr>
        <p:spPr bwMode="auto">
          <a:xfrm>
            <a:off x="6324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5" name="Line 101"/>
          <p:cNvSpPr>
            <a:spLocks noChangeShapeType="1"/>
          </p:cNvSpPr>
          <p:nvPr/>
        </p:nvSpPr>
        <p:spPr bwMode="auto">
          <a:xfrm>
            <a:off x="6248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6" name="Line 102"/>
          <p:cNvSpPr>
            <a:spLocks noChangeShapeType="1"/>
          </p:cNvSpPr>
          <p:nvPr/>
        </p:nvSpPr>
        <p:spPr bwMode="auto">
          <a:xfrm>
            <a:off x="640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7" name="Line 103"/>
          <p:cNvSpPr>
            <a:spLocks noChangeShapeType="1"/>
          </p:cNvSpPr>
          <p:nvPr/>
        </p:nvSpPr>
        <p:spPr bwMode="auto">
          <a:xfrm>
            <a:off x="640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8" name="Line 104"/>
          <p:cNvSpPr>
            <a:spLocks noChangeShapeType="1"/>
          </p:cNvSpPr>
          <p:nvPr/>
        </p:nvSpPr>
        <p:spPr bwMode="auto">
          <a:xfrm>
            <a:off x="655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9" name="Line 105"/>
          <p:cNvSpPr>
            <a:spLocks noChangeShapeType="1"/>
          </p:cNvSpPr>
          <p:nvPr/>
        </p:nvSpPr>
        <p:spPr bwMode="auto">
          <a:xfrm>
            <a:off x="6477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0" name="Line 106"/>
          <p:cNvSpPr>
            <a:spLocks noChangeShapeType="1"/>
          </p:cNvSpPr>
          <p:nvPr/>
        </p:nvSpPr>
        <p:spPr bwMode="auto">
          <a:xfrm>
            <a:off x="6629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1" name="Line 107"/>
          <p:cNvSpPr>
            <a:spLocks noChangeShapeType="1"/>
          </p:cNvSpPr>
          <p:nvPr/>
        </p:nvSpPr>
        <p:spPr bwMode="auto">
          <a:xfrm>
            <a:off x="6781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2" name="Line 108"/>
          <p:cNvSpPr>
            <a:spLocks noChangeShapeType="1"/>
          </p:cNvSpPr>
          <p:nvPr/>
        </p:nvSpPr>
        <p:spPr bwMode="auto">
          <a:xfrm>
            <a:off x="6934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3" name="Line 109"/>
          <p:cNvSpPr>
            <a:spLocks noChangeShapeType="1"/>
          </p:cNvSpPr>
          <p:nvPr/>
        </p:nvSpPr>
        <p:spPr bwMode="auto">
          <a:xfrm>
            <a:off x="6858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4" name="Line 110"/>
          <p:cNvSpPr>
            <a:spLocks noChangeShapeType="1"/>
          </p:cNvSpPr>
          <p:nvPr/>
        </p:nvSpPr>
        <p:spPr bwMode="auto">
          <a:xfrm>
            <a:off x="7010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5" name="Line 111"/>
          <p:cNvSpPr>
            <a:spLocks noChangeShapeType="1"/>
          </p:cNvSpPr>
          <p:nvPr/>
        </p:nvSpPr>
        <p:spPr bwMode="auto">
          <a:xfrm>
            <a:off x="7086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6" name="Line 112"/>
          <p:cNvSpPr>
            <a:spLocks noChangeShapeType="1"/>
          </p:cNvSpPr>
          <p:nvPr/>
        </p:nvSpPr>
        <p:spPr bwMode="auto">
          <a:xfrm>
            <a:off x="7239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" name="Line 113"/>
          <p:cNvSpPr>
            <a:spLocks noChangeShapeType="1"/>
          </p:cNvSpPr>
          <p:nvPr/>
        </p:nvSpPr>
        <p:spPr bwMode="auto">
          <a:xfrm>
            <a:off x="7162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8" name="Line 114"/>
          <p:cNvSpPr>
            <a:spLocks noChangeShapeType="1"/>
          </p:cNvSpPr>
          <p:nvPr/>
        </p:nvSpPr>
        <p:spPr bwMode="auto">
          <a:xfrm>
            <a:off x="731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9" name="Line 115"/>
          <p:cNvSpPr>
            <a:spLocks noChangeShapeType="1"/>
          </p:cNvSpPr>
          <p:nvPr/>
        </p:nvSpPr>
        <p:spPr bwMode="auto">
          <a:xfrm>
            <a:off x="731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0" name="Line 116"/>
          <p:cNvSpPr>
            <a:spLocks noChangeShapeType="1"/>
          </p:cNvSpPr>
          <p:nvPr/>
        </p:nvSpPr>
        <p:spPr bwMode="auto">
          <a:xfrm>
            <a:off x="746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1" name="Line 117"/>
          <p:cNvSpPr>
            <a:spLocks noChangeShapeType="1"/>
          </p:cNvSpPr>
          <p:nvPr/>
        </p:nvSpPr>
        <p:spPr bwMode="auto">
          <a:xfrm>
            <a:off x="7391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2" name="Line 118"/>
          <p:cNvSpPr>
            <a:spLocks noChangeShapeType="1"/>
          </p:cNvSpPr>
          <p:nvPr/>
        </p:nvSpPr>
        <p:spPr bwMode="auto">
          <a:xfrm>
            <a:off x="7543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3" name="Line 119"/>
          <p:cNvSpPr>
            <a:spLocks noChangeShapeType="1"/>
          </p:cNvSpPr>
          <p:nvPr/>
        </p:nvSpPr>
        <p:spPr bwMode="auto">
          <a:xfrm>
            <a:off x="1295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4" name="Line 120"/>
          <p:cNvSpPr>
            <a:spLocks noChangeShapeType="1"/>
          </p:cNvSpPr>
          <p:nvPr/>
        </p:nvSpPr>
        <p:spPr bwMode="auto">
          <a:xfrm>
            <a:off x="1447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5" name="Line 121"/>
          <p:cNvSpPr>
            <a:spLocks noChangeShapeType="1"/>
          </p:cNvSpPr>
          <p:nvPr/>
        </p:nvSpPr>
        <p:spPr bwMode="auto">
          <a:xfrm>
            <a:off x="1371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6" name="Line 122"/>
          <p:cNvSpPr>
            <a:spLocks noChangeShapeType="1"/>
          </p:cNvSpPr>
          <p:nvPr/>
        </p:nvSpPr>
        <p:spPr bwMode="auto">
          <a:xfrm>
            <a:off x="1524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7" name="Line 123"/>
          <p:cNvSpPr>
            <a:spLocks noChangeShapeType="1"/>
          </p:cNvSpPr>
          <p:nvPr/>
        </p:nvSpPr>
        <p:spPr bwMode="auto">
          <a:xfrm>
            <a:off x="1600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8" name="Line 124"/>
          <p:cNvSpPr>
            <a:spLocks noChangeShapeType="1"/>
          </p:cNvSpPr>
          <p:nvPr/>
        </p:nvSpPr>
        <p:spPr bwMode="auto">
          <a:xfrm>
            <a:off x="1752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9" name="Line 125"/>
          <p:cNvSpPr>
            <a:spLocks noChangeShapeType="1"/>
          </p:cNvSpPr>
          <p:nvPr/>
        </p:nvSpPr>
        <p:spPr bwMode="auto">
          <a:xfrm>
            <a:off x="167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0" name="Line 126"/>
          <p:cNvSpPr>
            <a:spLocks noChangeShapeType="1"/>
          </p:cNvSpPr>
          <p:nvPr/>
        </p:nvSpPr>
        <p:spPr bwMode="auto">
          <a:xfrm>
            <a:off x="182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1" name="Line 127"/>
          <p:cNvSpPr>
            <a:spLocks noChangeShapeType="1"/>
          </p:cNvSpPr>
          <p:nvPr/>
        </p:nvSpPr>
        <p:spPr bwMode="auto">
          <a:xfrm>
            <a:off x="182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2" name="Line 128"/>
          <p:cNvSpPr>
            <a:spLocks noChangeShapeType="1"/>
          </p:cNvSpPr>
          <p:nvPr/>
        </p:nvSpPr>
        <p:spPr bwMode="auto">
          <a:xfrm>
            <a:off x="1981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3" name="Line 129"/>
          <p:cNvSpPr>
            <a:spLocks noChangeShapeType="1"/>
          </p:cNvSpPr>
          <p:nvPr/>
        </p:nvSpPr>
        <p:spPr bwMode="auto">
          <a:xfrm>
            <a:off x="1905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4" name="Line 130"/>
          <p:cNvSpPr>
            <a:spLocks noChangeShapeType="1"/>
          </p:cNvSpPr>
          <p:nvPr/>
        </p:nvSpPr>
        <p:spPr bwMode="auto">
          <a:xfrm>
            <a:off x="2057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5" name="Line 131"/>
          <p:cNvSpPr>
            <a:spLocks noChangeShapeType="1"/>
          </p:cNvSpPr>
          <p:nvPr/>
        </p:nvSpPr>
        <p:spPr bwMode="auto">
          <a:xfrm>
            <a:off x="2865438" y="4357688"/>
            <a:ext cx="0" cy="71437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6" name="Line 132"/>
          <p:cNvSpPr>
            <a:spLocks noChangeShapeType="1"/>
          </p:cNvSpPr>
          <p:nvPr/>
        </p:nvSpPr>
        <p:spPr bwMode="auto">
          <a:xfrm>
            <a:off x="1371600" y="4268788"/>
            <a:ext cx="0" cy="119062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7" name="Line 133"/>
          <p:cNvSpPr>
            <a:spLocks noChangeShapeType="1"/>
          </p:cNvSpPr>
          <p:nvPr/>
        </p:nvSpPr>
        <p:spPr bwMode="auto">
          <a:xfrm>
            <a:off x="3619500" y="435292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8" name="Line 134"/>
          <p:cNvSpPr>
            <a:spLocks noChangeShapeType="1"/>
          </p:cNvSpPr>
          <p:nvPr/>
        </p:nvSpPr>
        <p:spPr bwMode="auto">
          <a:xfrm>
            <a:off x="6267450" y="4335463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9" name="Rectangle 135"/>
          <p:cNvSpPr>
            <a:spLocks/>
          </p:cNvSpPr>
          <p:nvPr/>
        </p:nvSpPr>
        <p:spPr bwMode="auto">
          <a:xfrm>
            <a:off x="8193242" y="2352675"/>
            <a:ext cx="88725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000" b="1" dirty="0">
                <a:latin typeface="Century Gothic" charset="0"/>
                <a:sym typeface="Century Gothic" charset="0"/>
              </a:rPr>
              <a:t>Assumption: 	</a:t>
            </a:r>
            <a:endParaRPr lang="en-US" dirty="0">
              <a:latin typeface="Century Gothic" charset="0"/>
              <a:sym typeface="Century Gothic" charset="0"/>
            </a:endParaRP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1000" b="1" dirty="0">
                <a:latin typeface="Century Gothic" charset="0"/>
                <a:sym typeface="Century Gothic" charset="0"/>
              </a:rPr>
              <a:t>3 Months CR</a:t>
            </a:r>
            <a:endParaRPr lang="en-US" dirty="0">
              <a:latin typeface="Century Gothic" charset="0"/>
              <a:sym typeface="Century Gothic" charset="0"/>
            </a:endParaRP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1000" b="1" dirty="0">
                <a:latin typeface="Century Gothic" charset="0"/>
                <a:sym typeface="Century Gothic" charset="0"/>
              </a:rPr>
              <a:t>Will receive 1/12 per month during CR</a:t>
            </a:r>
          </a:p>
        </p:txBody>
      </p:sp>
      <p:sp>
        <p:nvSpPr>
          <p:cNvPr id="11390" name="Rectangle 136"/>
          <p:cNvSpPr>
            <a:spLocks/>
          </p:cNvSpPr>
          <p:nvPr/>
        </p:nvSpPr>
        <p:spPr bwMode="auto">
          <a:xfrm>
            <a:off x="64770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2022</a:t>
            </a:r>
          </a:p>
        </p:txBody>
      </p:sp>
      <p:sp>
        <p:nvSpPr>
          <p:cNvPr id="11391" name="Line 137"/>
          <p:cNvSpPr>
            <a:spLocks noChangeShapeType="1"/>
          </p:cNvSpPr>
          <p:nvPr/>
        </p:nvSpPr>
        <p:spPr bwMode="auto">
          <a:xfrm>
            <a:off x="1219200" y="46021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2" name="Rectangle 138"/>
          <p:cNvSpPr>
            <a:spLocks/>
          </p:cNvSpPr>
          <p:nvPr/>
        </p:nvSpPr>
        <p:spPr bwMode="auto">
          <a:xfrm>
            <a:off x="1738313" y="2066925"/>
            <a:ext cx="939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Conceptual Design</a:t>
            </a:r>
          </a:p>
        </p:txBody>
      </p:sp>
      <p:sp>
        <p:nvSpPr>
          <p:cNvPr id="11393" name="Rectangle 139"/>
          <p:cNvSpPr>
            <a:spLocks/>
          </p:cNvSpPr>
          <p:nvPr/>
        </p:nvSpPr>
        <p:spPr bwMode="auto">
          <a:xfrm>
            <a:off x="2857500" y="2005013"/>
            <a:ext cx="850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Preliminary and Final Design</a:t>
            </a:r>
          </a:p>
        </p:txBody>
      </p:sp>
      <p:sp>
        <p:nvSpPr>
          <p:cNvPr id="11394" name="Rectangle 140"/>
          <p:cNvSpPr>
            <a:spLocks/>
          </p:cNvSpPr>
          <p:nvPr/>
        </p:nvSpPr>
        <p:spPr bwMode="auto">
          <a:xfrm>
            <a:off x="3976688" y="2057400"/>
            <a:ext cx="1231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Construction</a:t>
            </a:r>
          </a:p>
        </p:txBody>
      </p:sp>
      <p:sp>
        <p:nvSpPr>
          <p:cNvPr id="11395" name="Line 141"/>
          <p:cNvSpPr>
            <a:spLocks noChangeShapeType="1"/>
          </p:cNvSpPr>
          <p:nvPr/>
        </p:nvSpPr>
        <p:spPr bwMode="auto">
          <a:xfrm flipH="1">
            <a:off x="1454150" y="2232025"/>
            <a:ext cx="304800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6" name="Line 142"/>
          <p:cNvSpPr>
            <a:spLocks noChangeShapeType="1"/>
          </p:cNvSpPr>
          <p:nvPr/>
        </p:nvSpPr>
        <p:spPr bwMode="auto">
          <a:xfrm flipH="1">
            <a:off x="2876550" y="2209800"/>
            <a:ext cx="228600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7" name="Line 143"/>
          <p:cNvSpPr>
            <a:spLocks noChangeShapeType="1"/>
          </p:cNvSpPr>
          <p:nvPr/>
        </p:nvSpPr>
        <p:spPr bwMode="auto">
          <a:xfrm rot="10800000">
            <a:off x="3694113" y="2208213"/>
            <a:ext cx="496887" cy="1587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8" name="Line 144"/>
          <p:cNvSpPr>
            <a:spLocks noChangeShapeType="1"/>
          </p:cNvSpPr>
          <p:nvPr/>
        </p:nvSpPr>
        <p:spPr bwMode="auto">
          <a:xfrm>
            <a:off x="2590800" y="2217738"/>
            <a:ext cx="255588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9" name="Line 145"/>
          <p:cNvSpPr>
            <a:spLocks noChangeShapeType="1"/>
          </p:cNvSpPr>
          <p:nvPr/>
        </p:nvSpPr>
        <p:spPr bwMode="auto">
          <a:xfrm>
            <a:off x="3449638" y="2224088"/>
            <a:ext cx="180975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0" name="Line 146"/>
          <p:cNvSpPr>
            <a:spLocks noChangeShapeType="1"/>
          </p:cNvSpPr>
          <p:nvPr/>
        </p:nvSpPr>
        <p:spPr bwMode="auto">
          <a:xfrm rot="10800000" flipH="1">
            <a:off x="4968875" y="2203450"/>
            <a:ext cx="520700" cy="635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1" name="Rectangle 147"/>
          <p:cNvSpPr>
            <a:spLocks/>
          </p:cNvSpPr>
          <p:nvPr/>
        </p:nvSpPr>
        <p:spPr bwMode="auto">
          <a:xfrm>
            <a:off x="381000" y="4876800"/>
            <a:ext cx="622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b="1">
                <a:solidFill>
                  <a:srgbClr val="002060"/>
                </a:solidFill>
                <a:latin typeface="Century Gothic" charset="0"/>
                <a:sym typeface="Century Gothic" charset="0"/>
              </a:rPr>
              <a:t>CY</a:t>
            </a:r>
          </a:p>
        </p:txBody>
      </p:sp>
      <p:sp>
        <p:nvSpPr>
          <p:cNvPr id="11402" name="Oval 148"/>
          <p:cNvSpPr>
            <a:spLocks/>
          </p:cNvSpPr>
          <p:nvPr/>
        </p:nvSpPr>
        <p:spPr bwMode="auto">
          <a:xfrm>
            <a:off x="5130800" y="2281238"/>
            <a:ext cx="738188" cy="7826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Arial" charset="0"/>
            </a:endParaRPr>
          </a:p>
        </p:txBody>
      </p:sp>
      <p:sp>
        <p:nvSpPr>
          <p:cNvPr id="11404" name="Line 150"/>
          <p:cNvSpPr>
            <a:spLocks noChangeShapeType="1"/>
          </p:cNvSpPr>
          <p:nvPr/>
        </p:nvSpPr>
        <p:spPr bwMode="auto">
          <a:xfrm>
            <a:off x="2865438" y="279400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5" name="Rectangle 151"/>
          <p:cNvSpPr>
            <a:spLocks/>
          </p:cNvSpPr>
          <p:nvPr/>
        </p:nvSpPr>
        <p:spPr bwMode="auto">
          <a:xfrm>
            <a:off x="2438400" y="2549525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CD-1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Alternative Selection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and Cost 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Range</a:t>
            </a:r>
          </a:p>
        </p:txBody>
      </p:sp>
      <p:sp>
        <p:nvSpPr>
          <p:cNvPr id="11406" name="Line 152"/>
          <p:cNvSpPr>
            <a:spLocks noChangeShapeType="1"/>
          </p:cNvSpPr>
          <p:nvPr/>
        </p:nvSpPr>
        <p:spPr bwMode="auto">
          <a:xfrm>
            <a:off x="1377950" y="279400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7" name="Line 153"/>
          <p:cNvSpPr>
            <a:spLocks noChangeShapeType="1"/>
          </p:cNvSpPr>
          <p:nvPr/>
        </p:nvSpPr>
        <p:spPr bwMode="auto">
          <a:xfrm>
            <a:off x="3619500" y="272415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8" name="Line 154"/>
          <p:cNvSpPr>
            <a:spLocks noChangeShapeType="1"/>
          </p:cNvSpPr>
          <p:nvPr/>
        </p:nvSpPr>
        <p:spPr bwMode="auto">
          <a:xfrm>
            <a:off x="6256338" y="2703513"/>
            <a:ext cx="0" cy="1279525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9" name="Rectangle 155"/>
          <p:cNvSpPr>
            <a:spLocks/>
          </p:cNvSpPr>
          <p:nvPr/>
        </p:nvSpPr>
        <p:spPr bwMode="auto">
          <a:xfrm>
            <a:off x="5791200" y="2505075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CD-4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Start of Operations or Project Completion</a:t>
            </a:r>
          </a:p>
        </p:txBody>
      </p:sp>
      <p:sp>
        <p:nvSpPr>
          <p:cNvPr id="11410" name="Rectangle 156"/>
          <p:cNvSpPr>
            <a:spLocks/>
          </p:cNvSpPr>
          <p:nvPr/>
        </p:nvSpPr>
        <p:spPr bwMode="auto">
          <a:xfrm>
            <a:off x="3200400" y="3070225"/>
            <a:ext cx="85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CD-3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Start of Construction or Execution</a:t>
            </a:r>
          </a:p>
        </p:txBody>
      </p:sp>
      <p:sp>
        <p:nvSpPr>
          <p:cNvPr id="11411" name="Rectangle 157"/>
          <p:cNvSpPr>
            <a:spLocks/>
          </p:cNvSpPr>
          <p:nvPr/>
        </p:nvSpPr>
        <p:spPr bwMode="auto">
          <a:xfrm>
            <a:off x="3063875" y="2544763"/>
            <a:ext cx="1003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CD-2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Performance Baseline (PB)</a:t>
            </a:r>
          </a:p>
        </p:txBody>
      </p:sp>
      <p:sp>
        <p:nvSpPr>
          <p:cNvPr id="11412" name="Rectangle 158"/>
          <p:cNvSpPr>
            <a:spLocks/>
          </p:cNvSpPr>
          <p:nvPr/>
        </p:nvSpPr>
        <p:spPr bwMode="auto">
          <a:xfrm>
            <a:off x="1270980" y="2540645"/>
            <a:ext cx="749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 dirty="0">
                <a:latin typeface="Arial" charset="0"/>
                <a:sym typeface="Arial" charset="0"/>
              </a:rPr>
              <a:t>CD-0</a:t>
            </a:r>
            <a:endParaRPr lang="en-US" dirty="0">
              <a:latin typeface="Lucida Grande" charset="0"/>
              <a:sym typeface="Lucida Grande" charset="0"/>
            </a:endParaRPr>
          </a:p>
          <a:p>
            <a:pPr algn="ctr"/>
            <a:r>
              <a:rPr lang="en-US" sz="800" dirty="0">
                <a:solidFill>
                  <a:srgbClr val="7F7F7F"/>
                </a:solidFill>
                <a:latin typeface="Arial" charset="0"/>
                <a:sym typeface="Arial" charset="0"/>
              </a:rPr>
              <a:t>Approve Mission Need</a:t>
            </a:r>
          </a:p>
        </p:txBody>
      </p:sp>
      <p:sp>
        <p:nvSpPr>
          <p:cNvPr id="11413" name="Rectangle 160"/>
          <p:cNvSpPr>
            <a:spLocks/>
          </p:cNvSpPr>
          <p:nvPr/>
        </p:nvSpPr>
        <p:spPr bwMode="auto">
          <a:xfrm>
            <a:off x="7391400" y="49434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2023</a:t>
            </a:r>
          </a:p>
        </p:txBody>
      </p:sp>
      <p:sp>
        <p:nvSpPr>
          <p:cNvPr id="11414" name="Rectangle 161"/>
          <p:cNvSpPr>
            <a:spLocks/>
          </p:cNvSpPr>
          <p:nvPr/>
        </p:nvSpPr>
        <p:spPr bwMode="auto">
          <a:xfrm>
            <a:off x="5162550" y="2549525"/>
            <a:ext cx="5984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endParaRPr lang="en-US" sz="800">
              <a:latin typeface="Century Gothic" charset="0"/>
              <a:sym typeface="Century Gothic" charset="0"/>
            </a:endParaRPr>
          </a:p>
          <a:p>
            <a:r>
              <a:rPr lang="en-US" sz="800">
                <a:latin typeface="Century Gothic" charset="0"/>
                <a:sym typeface="Century Gothic" charset="0"/>
              </a:rPr>
              <a:t>Installation</a:t>
            </a:r>
          </a:p>
        </p:txBody>
      </p:sp>
      <p:sp>
        <p:nvSpPr>
          <p:cNvPr id="11415" name="Text Box 162"/>
          <p:cNvSpPr txBox="1">
            <a:spLocks noChangeArrowheads="1"/>
          </p:cNvSpPr>
          <p:nvPr/>
        </p:nvSpPr>
        <p:spPr bwMode="auto">
          <a:xfrm>
            <a:off x="8428038" y="6454775"/>
            <a:ext cx="2587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21420008-9194-2C43-AE43-112B23CF1C57}" type="slidenum">
              <a:rPr lang="en-US" sz="1200">
                <a:solidFill>
                  <a:srgbClr val="564B3C"/>
                </a:solidFill>
                <a:latin typeface="Century Gothic" charset="0"/>
                <a:sym typeface="Century Gothic" charset="0"/>
              </a:rPr>
              <a:pPr algn="r" eaLnBrk="1" hangingPunct="1"/>
              <a:t>32</a:t>
            </a:fld>
            <a:endParaRPr lang="en-US" sz="1200">
              <a:solidFill>
                <a:srgbClr val="564B3C"/>
              </a:solidFill>
              <a:latin typeface="Century Gothic" charset="0"/>
              <a:sym typeface="Century Gothic" charset="0"/>
            </a:endParaRPr>
          </a:p>
        </p:txBody>
      </p:sp>
      <p:sp>
        <p:nvSpPr>
          <p:cNvPr id="11417" name="Line 164"/>
          <p:cNvSpPr>
            <a:spLocks noChangeShapeType="1"/>
          </p:cNvSpPr>
          <p:nvPr/>
        </p:nvSpPr>
        <p:spPr bwMode="auto">
          <a:xfrm rot="10800000" flipH="1">
            <a:off x="5334000" y="8366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C80EB9-8373-724A-AF2E-C30327ADDECC}" type="datetime1">
              <a:rPr lang="en-US" smtClean="0"/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11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5DD331D-3D8B-CB42-A3F8-CCBE4D3396BC}" type="slidenum">
              <a:rPr lang="en-US" sz="1200">
                <a:solidFill>
                  <a:srgbClr val="898989"/>
                </a:solidFill>
              </a:rPr>
              <a:pPr eaLnBrk="1" hangingPunct="1"/>
              <a:t>32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19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96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Priority Items for the Project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24" y="685800"/>
            <a:ext cx="8387976" cy="6172200"/>
          </a:xfrm>
        </p:spPr>
        <p:txBody>
          <a:bodyPr>
            <a:normAutofit fontScale="47500" lnSpcReduction="20000"/>
          </a:bodyPr>
          <a:lstStyle/>
          <a:p>
            <a:r>
              <a:rPr lang="en-US" sz="4400" b="1" dirty="0" smtClean="0"/>
              <a:t>Prepare for a CD-1 review in the May-June 2017</a:t>
            </a:r>
            <a:endParaRPr lang="en-US" sz="4400" b="1" dirty="0"/>
          </a:p>
          <a:p>
            <a:endParaRPr lang="en-US" sz="4400" b="1" dirty="0" smtClean="0"/>
          </a:p>
          <a:p>
            <a:r>
              <a:rPr lang="en-US" sz="4400" b="1" dirty="0" smtClean="0"/>
              <a:t>Revise the sPHENIX bottoms-up cost estimate and project plan.</a:t>
            </a:r>
          </a:p>
          <a:p>
            <a:pPr lvl="1"/>
            <a:r>
              <a:rPr lang="en-US" sz="4000" b="1" dirty="0" smtClean="0"/>
              <a:t>Need to update all costs. Most, except the Tracker, are 2 years old.</a:t>
            </a:r>
          </a:p>
          <a:p>
            <a:endParaRPr lang="en-US" sz="4400" b="1" dirty="0"/>
          </a:p>
          <a:p>
            <a:r>
              <a:rPr lang="en-US" sz="4400" b="1" dirty="0"/>
              <a:t>Prepare the EMCal and HCAL for the next FNAL test </a:t>
            </a:r>
            <a:r>
              <a:rPr lang="en-US" sz="4400" b="1" dirty="0" smtClean="0"/>
              <a:t>beam</a:t>
            </a:r>
          </a:p>
          <a:p>
            <a:pPr lvl="1"/>
            <a:r>
              <a:rPr lang="en-US" sz="3800" b="1" dirty="0" smtClean="0">
                <a:solidFill>
                  <a:srgbClr val="0080FF"/>
                </a:solidFill>
              </a:rPr>
              <a:t>Jan 18 – Feb 21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4400" b="1" dirty="0"/>
              <a:t>Order the  full size </a:t>
            </a:r>
            <a:r>
              <a:rPr lang="en-US" sz="4400" b="1" dirty="0" err="1"/>
              <a:t>OHCal</a:t>
            </a:r>
            <a:r>
              <a:rPr lang="en-US" sz="4400" b="1" dirty="0"/>
              <a:t> prototype</a:t>
            </a:r>
          </a:p>
          <a:p>
            <a:pPr marL="0" indent="0">
              <a:buNone/>
            </a:pPr>
            <a:endParaRPr lang="en-US" sz="4400" b="1" dirty="0" smtClean="0"/>
          </a:p>
          <a:p>
            <a:r>
              <a:rPr lang="en-US" sz="4400" b="1" dirty="0" smtClean="0"/>
              <a:t>Complete the full-field magnet test early CY2017  </a:t>
            </a:r>
          </a:p>
          <a:p>
            <a:pPr marL="0" indent="0">
              <a:buNone/>
            </a:pPr>
            <a:endParaRPr lang="en-US" sz="4400" b="1" dirty="0" smtClean="0"/>
          </a:p>
          <a:p>
            <a:r>
              <a:rPr lang="en-US" sz="4400" b="1" dirty="0"/>
              <a:t>G</a:t>
            </a:r>
            <a:r>
              <a:rPr lang="en-US" sz="4400" b="1" dirty="0" smtClean="0"/>
              <a:t>enerate  </a:t>
            </a:r>
            <a:r>
              <a:rPr lang="en-US" sz="4400" b="1" dirty="0"/>
              <a:t>the documents for a CD-1 review </a:t>
            </a:r>
            <a:endParaRPr lang="en-US" sz="4400" b="1" dirty="0" smtClean="0"/>
          </a:p>
          <a:p>
            <a:endParaRPr lang="en-US" sz="3800" b="1" dirty="0"/>
          </a:p>
          <a:p>
            <a:r>
              <a:rPr lang="en-US" sz="4400" b="1" dirty="0" smtClean="0"/>
              <a:t>Continue progress on all sPHENIX design and R&amp;D</a:t>
            </a:r>
          </a:p>
          <a:p>
            <a:pPr lvl="1"/>
            <a:r>
              <a:rPr lang="en-US" sz="3800" b="1" dirty="0" smtClean="0">
                <a:solidFill>
                  <a:srgbClr val="0080FF"/>
                </a:solidFill>
              </a:rPr>
              <a:t>All design and R&amp;D must be completed prior to CD-3b</a:t>
            </a:r>
          </a:p>
          <a:p>
            <a:pPr lvl="1"/>
            <a:r>
              <a:rPr lang="en-US" sz="3800" b="1" dirty="0" smtClean="0">
                <a:solidFill>
                  <a:srgbClr val="0080FF"/>
                </a:solidFill>
              </a:rPr>
              <a:t>Do we have enough engineers and designers to meet this schedule?</a:t>
            </a:r>
            <a:endParaRPr lang="en-US" sz="3800" b="1" dirty="0">
              <a:solidFill>
                <a:srgbClr val="0080FF"/>
              </a:solidFill>
            </a:endParaRPr>
          </a:p>
          <a:p>
            <a:pPr marL="0" indent="0">
              <a:buNone/>
            </a:pPr>
            <a:endParaRPr lang="en-US" sz="3800" b="1" dirty="0"/>
          </a:p>
          <a:p>
            <a:pPr marL="0" indent="0">
              <a:buNone/>
            </a:pPr>
            <a:r>
              <a:rPr lang="en-US" sz="3800" b="1" dirty="0" smtClean="0"/>
              <a:t> </a:t>
            </a:r>
          </a:p>
          <a:p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0C71-CEE2-B14C-817E-C3A4C41BB808}" type="datetime1">
              <a:rPr lang="en-US" smtClean="0"/>
              <a:t>12/4/16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989AB-2CA4-4540-B2DB-DC488A6FE9D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66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7863"/>
          </a:xfrm>
          <a:solidFill>
            <a:srgbClr val="0080FF"/>
          </a:solidFill>
        </p:spPr>
        <p:txBody>
          <a:bodyPr/>
          <a:lstStyle/>
          <a:p>
            <a:r>
              <a:rPr lang="en-US" altLang="en-US" sz="3200" b="1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Projected Future sPHENIX Schedule  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23350" cy="5791199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   CD-0								Fall 2016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  Director’s Cost and Schedule Review		</a:t>
            </a:r>
            <a:r>
              <a:rPr lang="en-US" altLang="en-US" sz="1800" b="1" dirty="0">
                <a:cs typeface="Times New Roman" pitchFamily="18" charset="0"/>
              </a:rPr>
              <a:t>	</a:t>
            </a:r>
            <a:r>
              <a:rPr lang="en-US" altLang="en-US" sz="1800" b="1" dirty="0" smtClean="0">
                <a:cs typeface="Times New Roman" pitchFamily="18" charset="0"/>
              </a:rPr>
              <a:t>		Nov-Dec 2016</a:t>
            </a:r>
            <a:endParaRPr lang="en-US" altLang="en-US" sz="18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  Test Beam at FNAL(2</a:t>
            </a:r>
            <a:r>
              <a:rPr lang="en-US" altLang="en-US" sz="1800" b="1" baseline="30000" dirty="0" smtClean="0">
                <a:cs typeface="Times New Roman" pitchFamily="18" charset="0"/>
              </a:rPr>
              <a:t>nd</a:t>
            </a:r>
            <a:r>
              <a:rPr lang="en-US" altLang="en-US" sz="1800" b="1" dirty="0" smtClean="0">
                <a:cs typeface="Times New Roman" pitchFamily="18" charset="0"/>
              </a:rPr>
              <a:t> round prototyping)	 			Jan 2017	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   OPA-CD-1/CD-3a Review 						May-Jun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   CD-1/CD-3a	authorization					Nov-Dec 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   All Preproduction R&amp;D and Design complete				May-Jun 2018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   OPA- CD-2/CD-3b review 						May-Jun  2018</a:t>
            </a:r>
            <a:endParaRPr lang="en-US" altLang="en-US" sz="18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   CD-2/CD-3b</a:t>
            </a: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smtClean="0">
                <a:cs typeface="Times New Roman" pitchFamily="18" charset="0"/>
              </a:rPr>
              <a:t> authorization					Jul-Aug 2018</a:t>
            </a:r>
            <a:endParaRPr lang="en-US" altLang="en-US" sz="18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   sPHENIX Installed, cabled, ready to commission			Apr 2021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800" b="1" dirty="0">
                <a:cs typeface="Times New Roman" pitchFamily="18" charset="0"/>
              </a:rPr>
              <a:t> </a:t>
            </a:r>
            <a:r>
              <a:rPr lang="en-US" altLang="en-US" sz="1800" b="1" dirty="0" smtClean="0">
                <a:cs typeface="Times New Roman" pitchFamily="18" charset="0"/>
              </a:rPr>
              <a:t>    First RHIC beam for sPHENIX					Jan 2022</a:t>
            </a:r>
          </a:p>
          <a:p>
            <a:pPr marL="0" indent="0">
              <a:buFont typeface="Arial" pitchFamily="34" charset="0"/>
              <a:buNone/>
            </a:pPr>
            <a:endParaRPr lang="en-US" altLang="en-US" sz="18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1800" b="1" dirty="0" smtClean="0">
                <a:solidFill>
                  <a:srgbClr val="0080FF"/>
                </a:solidFill>
                <a:cs typeface="Times New Roman" pitchFamily="18" charset="0"/>
              </a:rPr>
              <a:t>	The Resource-loaded Schedule contains 8.5 months of float to Jan 2022</a:t>
            </a:r>
          </a:p>
          <a:p>
            <a:pPr marL="0" indent="0">
              <a:buFont typeface="Arial" pitchFamily="34" charset="0"/>
              <a:buNone/>
            </a:pPr>
            <a:endParaRPr lang="en-US" altLang="en-US" sz="1800" b="1" dirty="0">
              <a:solidFill>
                <a:srgbClr val="0080FF"/>
              </a:solidFill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AFB445-3E59-874A-8836-CD459624EC52}" type="datetime1">
              <a:rPr lang="en-US" smtClean="0"/>
              <a:t>12/4/16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LDRD/DR Feasibility Review - Overview</a:t>
            </a:r>
            <a:endParaRPr lang="en-US" dirty="0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1A753D-6C42-4D74-B2DA-A30168E722D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724400"/>
            <a:ext cx="8382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cs typeface="Times New Roman" pitchFamily="18" charset="0"/>
              </a:rPr>
              <a:t>We will need two CD-1 practice reviews with at least one being run by Berndt’s office, prior to  the CD-1 review.</a:t>
            </a:r>
          </a:p>
          <a:p>
            <a:r>
              <a:rPr lang="en-US" altLang="en-US" sz="2000" b="1" dirty="0">
                <a:solidFill>
                  <a:schemeClr val="bg1"/>
                </a:solidFill>
                <a:cs typeface="Times New Roman" pitchFamily="18" charset="0"/>
              </a:rPr>
              <a:t>Practice </a:t>
            </a:r>
            <a:r>
              <a:rPr lang="en-US" altLang="en-US" sz="2000" b="1" dirty="0" smtClean="0">
                <a:solidFill>
                  <a:schemeClr val="bg1"/>
                </a:solidFill>
                <a:cs typeface="Times New Roman" pitchFamily="18" charset="0"/>
              </a:rPr>
              <a:t>reviews in </a:t>
            </a:r>
            <a:r>
              <a:rPr lang="en-US" altLang="en-US" sz="2000" b="1" dirty="0">
                <a:solidFill>
                  <a:schemeClr val="bg1"/>
                </a:solidFill>
                <a:cs typeface="Times New Roman" pitchFamily="18" charset="0"/>
              </a:rPr>
              <a:t>Jan and April 2017? It will be a challenge to those preparing for the test beam. </a:t>
            </a:r>
          </a:p>
        </p:txBody>
      </p:sp>
    </p:spTree>
    <p:extLst>
      <p:ext uri="{BB962C8B-B14F-4D97-AF65-F5344CB8AC3E}">
        <p14:creationId xmlns:p14="http://schemas.microsoft.com/office/powerpoint/2010/main" val="297503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Scope of </a:t>
            </a:r>
            <a:r>
              <a:rPr lang="en-US" sz="3200" b="1" dirty="0" err="1" smtClean="0">
                <a:solidFill>
                  <a:schemeClr val="bg1"/>
                </a:solidFill>
              </a:rPr>
              <a:t>sPHENIX</a:t>
            </a:r>
            <a:r>
              <a:rPr lang="en-US" sz="3200" b="1" dirty="0" smtClean="0">
                <a:solidFill>
                  <a:schemeClr val="bg1"/>
                </a:solidFill>
              </a:rPr>
              <a:t> MIE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3909527" cy="45611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BAA2-282B-D043-8B5D-BEA9499D541B}" type="datetime1">
              <a:rPr lang="en-US" smtClean="0"/>
              <a:t>12/4/16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 descr="sPHENIX_WB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526" y="685800"/>
            <a:ext cx="5037747" cy="2065211"/>
          </a:xfrm>
          <a:prstGeom prst="rect">
            <a:avLst/>
          </a:prstGeom>
          <a:ln w="76200" cmpd="sng">
            <a:solidFill>
              <a:srgbClr val="3399FF"/>
            </a:solidFill>
          </a:ln>
        </p:spPr>
      </p:pic>
      <p:pic>
        <p:nvPicPr>
          <p:cNvPr id="8" name="Picture 7" descr="Infrastructure_Facility_WB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526" y="2895600"/>
            <a:ext cx="4296001" cy="1122044"/>
          </a:xfrm>
          <a:prstGeom prst="rect">
            <a:avLst/>
          </a:prstGeom>
          <a:ln w="28575">
            <a:solidFill>
              <a:srgbClr val="3399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14600" y="5181600"/>
            <a:ext cx="6477000" cy="1569660"/>
          </a:xfrm>
          <a:prstGeom prst="rect">
            <a:avLst/>
          </a:prstGeom>
          <a:noFill/>
          <a:ln w="28575">
            <a:solidFill>
              <a:srgbClr val="008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MIE scope will be tracked with EVMS and reported to </a:t>
            </a:r>
            <a:r>
              <a:rPr lang="en-US" sz="1600" b="1" dirty="0" smtClean="0"/>
              <a:t>DOE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Infrastructure and Facility upgrade will be managed by  the Project team. Likely reported to </a:t>
            </a:r>
            <a:r>
              <a:rPr lang="en-US" sz="1600" b="1" dirty="0" smtClean="0"/>
              <a:t>NPP/BNL. </a:t>
            </a:r>
            <a:r>
              <a:rPr lang="en-US" sz="1600" dirty="0" smtClean="0"/>
              <a:t>Could require EVMS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Ops labor supporting the MIE will also be managed by the Project team and reported to </a:t>
            </a:r>
            <a:r>
              <a:rPr lang="en-US" sz="1600" b="1" dirty="0" smtClean="0"/>
              <a:t>NPP.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MAPS and INTT are treated like deliverables and tracked with milestones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9527" y="4140860"/>
            <a:ext cx="4296000" cy="964699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MAPS: a State of the Art Tracker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0105" y="1029597"/>
            <a:ext cx="5608190" cy="27580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Advantages of MAPS:</a:t>
            </a:r>
          </a:p>
          <a:p>
            <a:pPr lvl="1"/>
            <a:r>
              <a:rPr lang="en-US" dirty="0" smtClean="0"/>
              <a:t>Very fine pitch (28x28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efficiency (&gt;99%) and low noise (&lt;10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speed, 2~4 </a:t>
            </a:r>
            <a:r>
              <a:rPr lang="en-US" dirty="0" err="1" smtClean="0"/>
              <a:t>μS</a:t>
            </a:r>
            <a:endParaRPr lang="en-US" dirty="0" smtClean="0"/>
          </a:p>
          <a:p>
            <a:pPr lvl="1"/>
            <a:r>
              <a:rPr lang="en-US" dirty="0" smtClean="0"/>
              <a:t>Ultra-thin and low mass, 50</a:t>
            </a:r>
            <a:r>
              <a:rPr lang="en-US" dirty="0"/>
              <a:t>μm</a:t>
            </a:r>
            <a:r>
              <a:rPr lang="en-US" dirty="0" smtClean="0"/>
              <a:t> (~0.3% 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On-pixel digitization, low power dissipation </a:t>
            </a:r>
          </a:p>
          <a:p>
            <a:pPr lvl="1"/>
            <a:r>
              <a:rPr lang="en-US" dirty="0" smtClean="0"/>
              <a:t>15+ years of R&amp;D at CERN for ALICE </a:t>
            </a:r>
            <a:r>
              <a:rPr lang="en-US" dirty="0" smtClean="0"/>
              <a:t>upgrade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An ideal </a:t>
            </a:r>
            <a:r>
              <a:rPr lang="en-US" dirty="0" smtClean="0">
                <a:solidFill>
                  <a:srgbClr val="FF0000"/>
                </a:solidFill>
              </a:rPr>
              <a:t>detector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for QGP b-jet </a:t>
            </a:r>
            <a:r>
              <a:rPr lang="en-US" dirty="0" smtClean="0">
                <a:solidFill>
                  <a:srgbClr val="FF0000"/>
                </a:solidFill>
              </a:rPr>
              <a:t>physics!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DBC7-A1F9-3449-A996-D35BB7AAFA76}" type="datetime1">
              <a:rPr lang="en-US" smtClean="0"/>
              <a:t>12/4/16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4</a:t>
            </a:fld>
            <a:endParaRPr lang="en-US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58" y="3659268"/>
            <a:ext cx="7745167" cy="2897729"/>
          </a:xfrm>
          <a:prstGeom prst="rect">
            <a:avLst/>
          </a:prstGeom>
          <a:ln w="25400" cap="flat">
            <a:noFill/>
            <a:rou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01812" y="1327665"/>
            <a:ext cx="3246214" cy="2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33128" y="4147975"/>
            <a:ext cx="13230" cy="2229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450" y="498102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/>
              <a:t>μm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1687" y="624923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</a:t>
            </a:r>
            <a:r>
              <a:rPr lang="en-US" dirty="0" err="1"/>
              <a:t>μm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3920" y="6377197"/>
            <a:ext cx="4650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38930" y="958334"/>
            <a:ext cx="210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9-chip MAPS stave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5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8914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LANL Proposed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 Inner Tracker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82685" y="1141987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</a:t>
            </a:r>
            <a:r>
              <a:rPr lang="en-US" sz="1600" dirty="0" smtClean="0">
                <a:solidFill>
                  <a:srgbClr val="FF0000"/>
                </a:solidFill>
              </a:rPr>
              <a:t>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133" y="1502370"/>
            <a:ext cx="132601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2667" y="3067443"/>
            <a:ext cx="1544811" cy="192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CF69-CFD8-4849-B430-ECA3D035AEAC}" type="datetime1">
              <a:rPr lang="en-US" smtClean="0"/>
              <a:t>12/4/16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1" y="906432"/>
            <a:ext cx="3115794" cy="31900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488543"/>
            <a:ext cx="697553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488543"/>
            <a:ext cx="711200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37" y="1080861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7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81204" y="-277996"/>
            <a:ext cx="8960019" cy="1518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b="0" dirty="0" smtClean="0">
                <a:solidFill>
                  <a:schemeClr val="tx1"/>
                </a:solidFill>
              </a:rPr>
              <a:t>MAPS-</a:t>
            </a:r>
            <a:r>
              <a:rPr lang="en-US" sz="3200" b="0" dirty="0" err="1" smtClean="0">
                <a:solidFill>
                  <a:schemeClr val="tx1"/>
                </a:solidFill>
              </a:rPr>
              <a:t>sPHENIX</a:t>
            </a:r>
            <a:r>
              <a:rPr sz="3200" b="0" dirty="0" smtClean="0">
                <a:solidFill>
                  <a:schemeClr val="tx1"/>
                </a:solidFill>
              </a:rPr>
              <a:t> Electronics</a:t>
            </a:r>
            <a:r>
              <a:rPr lang="en-US" sz="3200" b="0" dirty="0" smtClean="0">
                <a:solidFill>
                  <a:schemeClr val="tx1"/>
                </a:solidFill>
              </a:rPr>
              <a:t> Integration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8845308" y="6469558"/>
            <a:ext cx="159829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04" y="1424226"/>
            <a:ext cx="8802943" cy="14468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296519" y="914768"/>
            <a:ext cx="294476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 b="1">
                <a:solidFill>
                  <a:srgbClr val="6998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>
                <a:solidFill>
                  <a:srgbClr val="0000FF"/>
                </a:solidFill>
              </a:rPr>
              <a:t>ALICE readout path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30129" y="3137745"/>
            <a:ext cx="9315914" cy="3304287"/>
            <a:chOff x="0" y="282"/>
            <a:chExt cx="13249297" cy="4699429"/>
          </a:xfrm>
        </p:grpSpPr>
        <p:pic>
          <p:nvPicPr>
            <p:cNvPr id="173" name="pasted-image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977455"/>
              <a:ext cx="12519740" cy="2057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Shape 174"/>
            <p:cNvSpPr/>
            <p:nvPr/>
          </p:nvSpPr>
          <p:spPr>
            <a:xfrm>
              <a:off x="1344226" y="282"/>
              <a:ext cx="9226027" cy="5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>
                  <a:solidFill>
                    <a:srgbClr val="FF0000"/>
                  </a:solidFill>
                </a:rPr>
                <a:t>Plan B: sPHENIX readout path (held as contingency)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58313" y="1043101"/>
              <a:ext cx="2063927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MAPS FEM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8808376" y="1808479"/>
              <a:ext cx="2063927" cy="3957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787156" y="908003"/>
              <a:ext cx="2230506" cy="209550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0696905" y="908003"/>
              <a:ext cx="1814051" cy="2095501"/>
            </a:xfrm>
            <a:prstGeom prst="roundRect">
              <a:avLst>
                <a:gd name="adj" fmla="val 28402"/>
              </a:avLst>
            </a:prstGeom>
            <a:noFill/>
            <a:ln w="635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0974564" y="3319002"/>
              <a:ext cx="2274733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busy out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0905871" y="1010069"/>
              <a:ext cx="1396118" cy="6201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DCM2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1603930" y="2869380"/>
              <a:ext cx="1" cy="468035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790197" y="2585263"/>
              <a:ext cx="106680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1695003" y="2064896"/>
              <a:ext cx="838976" cy="62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EvB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0578350" y="3791730"/>
              <a:ext cx="2423694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design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10392083" y="3797462"/>
              <a:ext cx="2423694" cy="814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sPHENIX design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6106202" y="3404040"/>
              <a:ext cx="3592414" cy="1295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modified design, </a:t>
              </a:r>
            </a:p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starting with ALICE boards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051122" y="2474689"/>
              <a:ext cx="2965562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6998C7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ALICE design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76845" y="3100471"/>
              <a:ext cx="1396118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trigger in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7434376" y="623193"/>
            <a:ext cx="1385370" cy="1912318"/>
            <a:chOff x="0" y="22719"/>
            <a:chExt cx="1970303" cy="2719740"/>
          </a:xfrm>
        </p:grpSpPr>
        <p:sp>
          <p:nvSpPr>
            <p:cNvPr id="191" name="Shape 191"/>
            <p:cNvSpPr/>
            <p:nvPr/>
          </p:nvSpPr>
          <p:spPr>
            <a:xfrm>
              <a:off x="202968" y="1081139"/>
              <a:ext cx="1740960" cy="1661320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22719"/>
              <a:ext cx="1970303" cy="1021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Plan A:</a:t>
              </a:r>
            </a:p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reprogram</a:t>
              </a:r>
            </a:p>
          </p:txBody>
        </p:sp>
      </p:grpSp>
      <p:sp>
        <p:nvSpPr>
          <p:cNvPr id="27" name="Shape 179"/>
          <p:cNvSpPr/>
          <p:nvPr/>
        </p:nvSpPr>
        <p:spPr>
          <a:xfrm flipV="1">
            <a:off x="5586513" y="5123869"/>
            <a:ext cx="0" cy="307412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44681" y="5950584"/>
            <a:ext cx="10376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Pat’s talk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4607" y="4031205"/>
            <a:ext cx="932170" cy="2525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607" y="4031205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2210" y="1643712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76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  <p:bldP spid="19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97" y="12171"/>
            <a:ext cx="8591335" cy="995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MAPS-</a:t>
            </a:r>
            <a:r>
              <a:rPr lang="en-US" dirty="0" err="1" smtClean="0"/>
              <a:t>sPHENIX</a:t>
            </a:r>
            <a:r>
              <a:rPr lang="en-US" dirty="0" smtClean="0"/>
              <a:t> Mechanical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7</a:t>
            </a:fld>
            <a:endParaRPr lang="en-US"/>
          </a:p>
        </p:txBody>
      </p:sp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976780"/>
            <a:ext cx="8313882" cy="537957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8A8E-1C17-A54D-8479-40E779FF1987}" type="datetime1">
              <a:rPr lang="en-US" smtClean="0"/>
              <a:t>12/4/16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497" y="5874003"/>
            <a:ext cx="11767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Walt’s talk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925" y="4077478"/>
            <a:ext cx="3166456" cy="2418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077" y="4156860"/>
            <a:ext cx="1998848" cy="2199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321878"/>
            <a:ext cx="22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Service End Wheel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Possible modifications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6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68"/>
            <a:ext cx="8229600" cy="1143000"/>
          </a:xfrm>
        </p:spPr>
        <p:txBody>
          <a:bodyPr/>
          <a:lstStyle/>
          <a:p>
            <a:r>
              <a:rPr lang="en-US" dirty="0" smtClean="0"/>
              <a:t>LDRD Project Scope and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057" y="1054641"/>
            <a:ext cx="8788219" cy="53017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Minimal goals</a:t>
            </a:r>
          </a:p>
          <a:p>
            <a:pPr lvl="1"/>
            <a:r>
              <a:rPr lang="en-US" dirty="0" smtClean="0"/>
              <a:t>Complete R&amp;D on multichip readout of </a:t>
            </a:r>
            <a:r>
              <a:rPr lang="en-US" dirty="0" smtClean="0"/>
              <a:t>1-4 </a:t>
            </a:r>
            <a:r>
              <a:rPr lang="en-US" dirty="0" smtClean="0"/>
              <a:t>early prototype staves with ALICE readout, </a:t>
            </a:r>
            <a:r>
              <a:rPr lang="en-US" dirty="0" err="1" smtClean="0"/>
              <a:t>sPHENIX</a:t>
            </a:r>
            <a:r>
              <a:rPr lang="en-US" dirty="0" smtClean="0"/>
              <a:t> DAQ integration</a:t>
            </a:r>
          </a:p>
          <a:p>
            <a:pPr lvl="1"/>
            <a:r>
              <a:rPr lang="en-US" dirty="0" smtClean="0"/>
              <a:t>Complete R&amp;D on Mechanics conceptual design, </a:t>
            </a:r>
            <a:r>
              <a:rPr lang="en-US" dirty="0" err="1" smtClean="0"/>
              <a:t>sPHENIX</a:t>
            </a:r>
            <a:r>
              <a:rPr lang="en-US" dirty="0" smtClean="0"/>
              <a:t> mechanical system integration </a:t>
            </a:r>
          </a:p>
          <a:p>
            <a:pPr lvl="1"/>
            <a:r>
              <a:rPr lang="en-US" dirty="0" smtClean="0"/>
              <a:t>DOE MIE proposal submitted to fund the full detector </a:t>
            </a:r>
            <a:r>
              <a:rPr lang="en-US" dirty="0" smtClean="0"/>
              <a:t>construction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Desired goals</a:t>
            </a:r>
          </a:p>
          <a:p>
            <a:pPr lvl="1"/>
            <a:r>
              <a:rPr lang="en-US" dirty="0" smtClean="0"/>
              <a:t>Full 4 production-staves MAPS telescope in test beam run with integrated </a:t>
            </a:r>
            <a:r>
              <a:rPr lang="en-US" dirty="0" err="1" smtClean="0"/>
              <a:t>sPHENIX</a:t>
            </a:r>
            <a:r>
              <a:rPr lang="en-US" dirty="0" smtClean="0"/>
              <a:t> DAQ</a:t>
            </a:r>
          </a:p>
          <a:p>
            <a:pPr lvl="1"/>
            <a:r>
              <a:rPr lang="en-US" dirty="0" smtClean="0"/>
              <a:t>DOE MIE proposal approved for the full detector construction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B12F-211C-514F-B667-6CC3266627E6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8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LDRD Experimental Key Tasks and Schedules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17A-1496-F741-BE63-0DE3AFC36C1E}" type="datetime1">
              <a:rPr lang="en-US" smtClean="0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5930" y="5629476"/>
            <a:ext cx="493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losely tied to ALICE R&amp;D and Production Schedule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experiment_timeline_122016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7124" r="6952" b="21231"/>
          <a:stretch/>
        </p:blipFill>
        <p:spPr>
          <a:xfrm>
            <a:off x="-8030" y="1516025"/>
            <a:ext cx="9186368" cy="41134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160" y="5867621"/>
            <a:ext cx="12497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Cesar’s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6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16834</TotalTime>
  <Words>3369</Words>
  <Application>Microsoft Macintosh PowerPoint</Application>
  <PresentationFormat>On-screen Show (4:3)</PresentationFormat>
  <Paragraphs>673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Plan for Today</vt:lpstr>
      <vt:lpstr>LDRD Project Overview Ming Liu, P-25</vt:lpstr>
      <vt:lpstr>Big Science to LANL</vt:lpstr>
      <vt:lpstr>MAPS: a State of the Art Tracker</vt:lpstr>
      <vt:lpstr>LANL Proposed sPHENIX MAPS Inner Tracker</vt:lpstr>
      <vt:lpstr>MAPS-sPHENIX Electronics Integration</vt:lpstr>
      <vt:lpstr>MAPS-sPHENIX Mechanical Integration</vt:lpstr>
      <vt:lpstr>LDRD Project Scope and Plan</vt:lpstr>
      <vt:lpstr>LDRD Experimental Key Tasks and Schedules</vt:lpstr>
      <vt:lpstr>1st Milestone: MoU with ALICE/ITS</vt:lpstr>
      <vt:lpstr>Major Item Cost, Schedule and Risks</vt:lpstr>
      <vt:lpstr>Experimental R&amp;D Deliverables: Physics</vt:lpstr>
      <vt:lpstr>Experimental R&amp;D Deliverables  a 4-Stave Telescope</vt:lpstr>
      <vt:lpstr>Experimental Project Organization </vt:lpstr>
      <vt:lpstr>Impact and Transition Plan</vt:lpstr>
      <vt:lpstr>Status of MAPS R&amp;D at ALICE/CERN</vt:lpstr>
      <vt:lpstr>Summary</vt:lpstr>
      <vt:lpstr>Outlook: a Road Map</vt:lpstr>
      <vt:lpstr>backups</vt:lpstr>
      <vt:lpstr>PowerPoint Presentation</vt:lpstr>
      <vt:lpstr>Experimental Task Assignments</vt:lpstr>
      <vt:lpstr>LDRD MS Project Closely Tied to ALICE/ITS Upgrade Schedule </vt:lpstr>
      <vt:lpstr>Major Item Cost, Schedule and Risks</vt:lpstr>
      <vt:lpstr>Costs</vt:lpstr>
      <vt:lpstr>LANL Telescope Stave Production  Cost, Schedule and Risks</vt:lpstr>
      <vt:lpstr>Readout Electronics Production  Cost, Schedule and Risks</vt:lpstr>
      <vt:lpstr>Major Experimental Efforts in FY17</vt:lpstr>
      <vt:lpstr>R&amp;D Need – Readout </vt:lpstr>
      <vt:lpstr>R&amp;D Need - Mechanics</vt:lpstr>
      <vt:lpstr>Theory: Tasks and Schedules</vt:lpstr>
      <vt:lpstr>A MIE Proposal </vt:lpstr>
      <vt:lpstr>PowerPoint Presentation</vt:lpstr>
      <vt:lpstr>Priority Items for the Project</vt:lpstr>
      <vt:lpstr>Projected Future sPHENIX Schedule  </vt:lpstr>
      <vt:lpstr>Scope of sPHENIX MIE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383</cp:revision>
  <cp:lastPrinted>2016-11-22T18:43:28Z</cp:lastPrinted>
  <dcterms:created xsi:type="dcterms:W3CDTF">2016-11-21T04:43:29Z</dcterms:created>
  <dcterms:modified xsi:type="dcterms:W3CDTF">2016-12-04T20:44:09Z</dcterms:modified>
</cp:coreProperties>
</file>