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7" r:id="rId2"/>
    <p:sldId id="258" r:id="rId3"/>
    <p:sldId id="274" r:id="rId4"/>
    <p:sldId id="283" r:id="rId5"/>
    <p:sldId id="271" r:id="rId6"/>
    <p:sldId id="284" r:id="rId7"/>
    <p:sldId id="285" r:id="rId8"/>
    <p:sldId id="278" r:id="rId9"/>
    <p:sldId id="259" r:id="rId10"/>
    <p:sldId id="282" r:id="rId11"/>
    <p:sldId id="281" r:id="rId12"/>
    <p:sldId id="260" r:id="rId13"/>
    <p:sldId id="262" r:id="rId14"/>
    <p:sldId id="273" r:id="rId15"/>
    <p:sldId id="289" r:id="rId16"/>
    <p:sldId id="280" r:id="rId17"/>
    <p:sldId id="279" r:id="rId18"/>
    <p:sldId id="270" r:id="rId19"/>
    <p:sldId id="269" r:id="rId20"/>
    <p:sldId id="266" r:id="rId21"/>
    <p:sldId id="297" r:id="rId22"/>
    <p:sldId id="296" r:id="rId23"/>
    <p:sldId id="288" r:id="rId24"/>
    <p:sldId id="292" r:id="rId25"/>
    <p:sldId id="268" r:id="rId26"/>
    <p:sldId id="293" r:id="rId27"/>
    <p:sldId id="261" r:id="rId28"/>
    <p:sldId id="263" r:id="rId29"/>
    <p:sldId id="264" r:id="rId30"/>
    <p:sldId id="265" r:id="rId31"/>
    <p:sldId id="267" r:id="rId32"/>
    <p:sldId id="286" r:id="rId33"/>
    <p:sldId id="277" r:id="rId34"/>
    <p:sldId id="294" r:id="rId35"/>
    <p:sldId id="275" r:id="rId36"/>
    <p:sldId id="276" r:id="rId37"/>
    <p:sldId id="287" r:id="rId38"/>
    <p:sldId id="290" r:id="rId39"/>
    <p:sldId id="291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05" d="100"/>
          <a:sy n="205" d="100"/>
        </p:scale>
        <p:origin x="-3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32442-6D31-724E-AE69-283BA5CCF4C2}" type="datetimeFigureOut">
              <a:rPr lang="en-US" smtClean="0"/>
              <a:t>11/30/16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084C-F284-2F40-9A6D-46CF5113D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6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E1947-AFC2-EB4A-A583-B168939A66AD}" type="datetimeFigureOut">
              <a:rPr lang="en-US" smtClean="0"/>
              <a:t>11/30/16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5B846-AB0C-9B41-86C0-311C8E33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86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7208-CC8E-0B4A-8FBA-4C360DFED55C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80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0B87-A7FA-7F4F-A735-0629F4F9A17A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73AB-0535-7B45-A5F1-4C885066BE7D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2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80121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5A43-120B-6A46-8BB7-FF26FE5D6CAE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4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0F4F-9B2E-7145-916A-C5D0C6B6B6FA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4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101F-954F-F54E-AAF7-F7C30D259C68}" type="datetime1">
              <a:rPr lang="en-US" smtClean="0"/>
              <a:t>11/30/16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2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097E-4ABD-094C-BBE6-EA455804D6DD}" type="datetime1">
              <a:rPr lang="en-US" smtClean="0"/>
              <a:t>11/30/16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5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0C79-65CD-B748-8750-209549744AD7}" type="datetime1">
              <a:rPr lang="en-US" smtClean="0"/>
              <a:t>11/30/16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6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0FEF-BD5A-644B-A51B-F0C7788E1DBD}" type="datetime1">
              <a:rPr lang="en-US" smtClean="0"/>
              <a:t>11/30/16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2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0077-997F-CE40-8E3D-3F69C5748EEA}" type="datetime1">
              <a:rPr lang="en-US" smtClean="0"/>
              <a:t>11/30/16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466C-706B-2A42-9D16-78DBB6FF4571}" type="datetime1">
              <a:rPr lang="en-US" smtClean="0"/>
              <a:t>11/30/16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2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01866-C226-E943-8F97-645C36E78A5A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8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tif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25ext.lanl.gov/map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1.wdp"/><Relationship Id="rId5" Type="http://schemas.openxmlformats.org/officeDocument/2006/relationships/image" Target="../media/image61.jpeg"/><Relationship Id="rId6" Type="http://schemas.microsoft.com/office/2007/relationships/hdphoto" Target="../media/hdphoto2.wdp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jpeg"/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01"/>
            <a:ext cx="8229600" cy="791909"/>
          </a:xfrm>
        </p:spPr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843"/>
            <a:ext cx="8229600" cy="4763602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Overview – 20+5’      						Ming	Liu				1:00-1:</a:t>
            </a:r>
            <a:r>
              <a:rPr lang="en-US" dirty="0" smtClean="0"/>
              <a:t>25</a:t>
            </a:r>
            <a:endParaRPr lang="en-US" dirty="0" smtClean="0"/>
          </a:p>
          <a:p>
            <a:pPr lvl="1"/>
            <a:r>
              <a:rPr lang="en-US" dirty="0" smtClean="0"/>
              <a:t>Project </a:t>
            </a:r>
            <a:r>
              <a:rPr lang="en-US" dirty="0"/>
              <a:t>O</a:t>
            </a:r>
            <a:r>
              <a:rPr lang="en-US" dirty="0" smtClean="0"/>
              <a:t>rg, scope and plan, </a:t>
            </a:r>
            <a:r>
              <a:rPr lang="en-US" dirty="0" smtClean="0"/>
              <a:t>collaborations</a:t>
            </a:r>
            <a:r>
              <a:rPr lang="en-US" dirty="0" smtClean="0"/>
              <a:t>		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Theory Status – </a:t>
            </a:r>
            <a:r>
              <a:rPr lang="en-US" dirty="0" smtClean="0"/>
              <a:t>10+</a:t>
            </a:r>
            <a:r>
              <a:rPr lang="en-US" dirty="0" smtClean="0"/>
              <a:t>0’						</a:t>
            </a:r>
            <a:r>
              <a:rPr lang="en-US" dirty="0" smtClean="0"/>
              <a:t>Ivan </a:t>
            </a:r>
            <a:r>
              <a:rPr lang="en-US" dirty="0" err="1" smtClean="0"/>
              <a:t>Vitev</a:t>
            </a:r>
            <a:r>
              <a:rPr lang="en-US" dirty="0" smtClean="0"/>
              <a:t>				1:</a:t>
            </a:r>
            <a:r>
              <a:rPr lang="en-US" dirty="0" smtClean="0"/>
              <a:t>25-</a:t>
            </a:r>
            <a:r>
              <a:rPr lang="en-US" dirty="0" smtClean="0"/>
              <a:t>1:</a:t>
            </a:r>
            <a:r>
              <a:rPr lang="en-US" dirty="0" smtClean="0"/>
              <a:t>35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Experimental </a:t>
            </a:r>
            <a:r>
              <a:rPr lang="en-US" dirty="0"/>
              <a:t>t</a:t>
            </a:r>
            <a:r>
              <a:rPr lang="en-US" dirty="0" smtClean="0"/>
              <a:t>echnical </a:t>
            </a:r>
            <a:r>
              <a:rPr lang="en-US" dirty="0" smtClean="0"/>
              <a:t>aspects</a:t>
            </a:r>
            <a:endParaRPr lang="en-US" dirty="0" smtClean="0"/>
          </a:p>
          <a:p>
            <a:pPr lvl="1"/>
            <a:r>
              <a:rPr lang="en-US" dirty="0"/>
              <a:t>Simulation/</a:t>
            </a:r>
            <a:r>
              <a:rPr lang="en-US" dirty="0" err="1"/>
              <a:t>Algo</a:t>
            </a:r>
            <a:r>
              <a:rPr lang="en-US" dirty="0"/>
              <a:t> </a:t>
            </a:r>
            <a:r>
              <a:rPr lang="en-US" dirty="0" smtClean="0"/>
              <a:t>progress - </a:t>
            </a:r>
            <a:r>
              <a:rPr lang="en-US" dirty="0"/>
              <a:t>10+5	</a:t>
            </a:r>
            <a:r>
              <a:rPr lang="en-US" dirty="0" smtClean="0"/>
              <a:t>	</a:t>
            </a:r>
            <a:r>
              <a:rPr lang="en-US" dirty="0" err="1" smtClean="0"/>
              <a:t>Sanghoon</a:t>
            </a:r>
            <a:r>
              <a:rPr lang="en-US" dirty="0" smtClean="0"/>
              <a:t> Lim/Mike </a:t>
            </a:r>
            <a:r>
              <a:rPr lang="en-US" dirty="0" err="1" smtClean="0"/>
              <a:t>McCumber</a:t>
            </a:r>
            <a:r>
              <a:rPr lang="en-US" dirty="0"/>
              <a:t>		</a:t>
            </a:r>
            <a:r>
              <a:rPr lang="en-US" dirty="0" smtClean="0"/>
              <a:t>	1</a:t>
            </a:r>
            <a:r>
              <a:rPr lang="en-US" dirty="0" smtClean="0"/>
              <a:t>:</a:t>
            </a:r>
            <a:r>
              <a:rPr lang="en-US" dirty="0" smtClean="0"/>
              <a:t>35</a:t>
            </a:r>
            <a:r>
              <a:rPr lang="en-US" dirty="0" smtClean="0"/>
              <a:t>-</a:t>
            </a:r>
            <a:r>
              <a:rPr lang="en-US" dirty="0" smtClean="0"/>
              <a:t>1</a:t>
            </a:r>
            <a:r>
              <a:rPr lang="en-US" dirty="0" smtClean="0"/>
              <a:t>:</a:t>
            </a:r>
            <a:r>
              <a:rPr lang="en-US" dirty="0" smtClean="0"/>
              <a:t>50</a:t>
            </a:r>
            <a:endParaRPr lang="en-US" dirty="0"/>
          </a:p>
          <a:p>
            <a:pPr lvl="1"/>
            <a:r>
              <a:rPr lang="en-US" dirty="0" smtClean="0"/>
              <a:t>Electronics readout – 15+5			Pat </a:t>
            </a:r>
            <a:r>
              <a:rPr lang="en-US" dirty="0" err="1" smtClean="0"/>
              <a:t>McGaughey</a:t>
            </a:r>
            <a:r>
              <a:rPr lang="en-US" dirty="0" smtClean="0"/>
              <a:t>/Mike </a:t>
            </a:r>
            <a:r>
              <a:rPr lang="en-US" dirty="0" err="1" smtClean="0"/>
              <a:t>McCumber</a:t>
            </a:r>
            <a:r>
              <a:rPr lang="en-US" dirty="0" smtClean="0"/>
              <a:t>			1:</a:t>
            </a:r>
            <a:r>
              <a:rPr lang="en-US" dirty="0" smtClean="0"/>
              <a:t>50-</a:t>
            </a:r>
            <a:r>
              <a:rPr lang="en-US" dirty="0" smtClean="0"/>
              <a:t>2:</a:t>
            </a:r>
            <a:r>
              <a:rPr lang="en-US" dirty="0" smtClean="0"/>
              <a:t>10</a:t>
            </a:r>
            <a:endParaRPr lang="en-US" dirty="0" smtClean="0"/>
          </a:p>
          <a:p>
            <a:pPr lvl="1"/>
            <a:r>
              <a:rPr lang="en-US" dirty="0" smtClean="0"/>
              <a:t>Mechanical R&amp;D – 10+5			Walt Sondheim/Hubert van </a:t>
            </a:r>
            <a:r>
              <a:rPr lang="en-US" dirty="0" err="1" smtClean="0"/>
              <a:t>Hecke</a:t>
            </a:r>
            <a:r>
              <a:rPr lang="en-US" dirty="0" smtClean="0"/>
              <a:t>		2:</a:t>
            </a:r>
            <a:r>
              <a:rPr lang="en-US" dirty="0" smtClean="0"/>
              <a:t>10-</a:t>
            </a:r>
            <a:r>
              <a:rPr lang="en-US" dirty="0" smtClean="0"/>
              <a:t>2</a:t>
            </a:r>
            <a:r>
              <a:rPr lang="en-US" dirty="0" smtClean="0"/>
              <a:t>:25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Experimental Cost, Schedule, Risk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and Procurements (II) – 25+10’  			Cesar da Silva/Ming Liu			2</a:t>
            </a:r>
            <a:r>
              <a:rPr lang="en-US" dirty="0" smtClean="0"/>
              <a:t>:25</a:t>
            </a:r>
            <a:r>
              <a:rPr lang="en-US" dirty="0" smtClean="0"/>
              <a:t>-3:</a:t>
            </a:r>
            <a:r>
              <a:rPr lang="en-US" dirty="0" smtClean="0"/>
              <a:t>0</a:t>
            </a:r>
            <a:r>
              <a:rPr lang="en-US" dirty="0"/>
              <a:t>0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Summary -	 5’ 	</a:t>
            </a:r>
            <a:r>
              <a:rPr lang="en-US" dirty="0"/>
              <a:t>	</a:t>
            </a:r>
            <a:r>
              <a:rPr lang="en-US" dirty="0" smtClean="0"/>
              <a:t>					 Ming	 Liu				3:</a:t>
            </a:r>
            <a:r>
              <a:rPr lang="en-US" dirty="0" smtClean="0"/>
              <a:t>00-</a:t>
            </a:r>
            <a:r>
              <a:rPr lang="en-US" dirty="0" smtClean="0"/>
              <a:t>3</a:t>
            </a:r>
            <a:r>
              <a:rPr lang="en-US" dirty="0" smtClean="0"/>
              <a:t>:</a:t>
            </a:r>
            <a:r>
              <a:rPr lang="en-US" dirty="0" smtClean="0"/>
              <a:t>05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Committee </a:t>
            </a:r>
            <a:r>
              <a:rPr lang="en-US" dirty="0" smtClean="0"/>
              <a:t>discussion – 20’</a:t>
            </a:r>
            <a:r>
              <a:rPr lang="en-US" dirty="0" smtClean="0"/>
              <a:t>										3</a:t>
            </a:r>
            <a:r>
              <a:rPr lang="en-US" dirty="0" smtClean="0"/>
              <a:t>:05-</a:t>
            </a:r>
            <a:r>
              <a:rPr lang="en-US" dirty="0" smtClean="0"/>
              <a:t>3:</a:t>
            </a:r>
            <a:r>
              <a:rPr lang="en-US" dirty="0"/>
              <a:t>2</a:t>
            </a:r>
            <a:r>
              <a:rPr lang="en-US" dirty="0" smtClean="0"/>
              <a:t>5</a:t>
            </a:r>
          </a:p>
          <a:p>
            <a:endParaRPr lang="en-US" dirty="0" smtClean="0"/>
          </a:p>
          <a:p>
            <a:r>
              <a:rPr lang="en-US" dirty="0" smtClean="0"/>
              <a:t>Closeout 													3:</a:t>
            </a:r>
            <a:r>
              <a:rPr lang="en-US" dirty="0" smtClean="0"/>
              <a:t>25 – 3:35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CE18-1FE9-284B-8D4E-469C188062D2}" type="datetime1">
              <a:rPr lang="en-US" smtClean="0"/>
              <a:t>11/30/16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8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1635"/>
          </a:xfrm>
        </p:spPr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Milestone: </a:t>
            </a:r>
            <a:r>
              <a:rPr lang="en-US" dirty="0" err="1" smtClean="0"/>
              <a:t>MoU</a:t>
            </a:r>
            <a:r>
              <a:rPr lang="en-US" dirty="0" smtClean="0"/>
              <a:t> </a:t>
            </a:r>
            <a:r>
              <a:rPr lang="en-US" dirty="0" smtClean="0"/>
              <a:t>with ALICE/ITS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16423"/>
            <a:ext cx="6202556" cy="480817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CERN Visit to discuss </a:t>
            </a:r>
            <a:r>
              <a:rPr lang="en-US" dirty="0" err="1" smtClean="0"/>
              <a:t>MoU</a:t>
            </a:r>
            <a:endParaRPr lang="en-US" dirty="0" smtClean="0"/>
          </a:p>
          <a:p>
            <a:pPr lvl="1"/>
            <a:r>
              <a:rPr lang="en-US" dirty="0" smtClean="0"/>
              <a:t>Nov. 10-15, also visited MAPS R&amp;D and construction </a:t>
            </a:r>
            <a:r>
              <a:rPr lang="en-US" dirty="0" smtClean="0"/>
              <a:t>labs</a:t>
            </a:r>
          </a:p>
          <a:p>
            <a:pPr lvl="1"/>
            <a:r>
              <a:rPr lang="en-US" dirty="0" smtClean="0"/>
              <a:t>Agreement on </a:t>
            </a:r>
            <a:r>
              <a:rPr lang="en-US" dirty="0" err="1" smtClean="0"/>
              <a:t>MoU</a:t>
            </a:r>
            <a:r>
              <a:rPr lang="en-US" dirty="0"/>
              <a:t> </a:t>
            </a:r>
            <a:r>
              <a:rPr lang="en-US" dirty="0" smtClean="0"/>
              <a:t>achieved!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err="1" smtClean="0"/>
              <a:t>MoU</a:t>
            </a:r>
            <a:r>
              <a:rPr lang="en-US" dirty="0" smtClean="0"/>
              <a:t> with ALICE/ITS </a:t>
            </a:r>
          </a:p>
          <a:p>
            <a:pPr lvl="1"/>
            <a:r>
              <a:rPr lang="en-US" dirty="0" smtClean="0"/>
              <a:t>Associate member on the ALICE/ITS project at CERN</a:t>
            </a:r>
          </a:p>
          <a:p>
            <a:pPr lvl="2"/>
            <a:r>
              <a:rPr lang="en-US" dirty="0" smtClean="0"/>
              <a:t>Access all technical design files and documents</a:t>
            </a:r>
          </a:p>
          <a:p>
            <a:pPr lvl="2"/>
            <a:r>
              <a:rPr lang="en-US" dirty="0" smtClean="0"/>
              <a:t>Access other technical resources, including Engineering and Computing support, joint R&amp;D on LDRD project</a:t>
            </a:r>
          </a:p>
          <a:p>
            <a:pPr lvl="2"/>
            <a:r>
              <a:rPr lang="en-US" dirty="0" smtClean="0"/>
              <a:t>Train LANL personnel on the job   </a:t>
            </a:r>
          </a:p>
          <a:p>
            <a:pPr lvl="1"/>
            <a:r>
              <a:rPr lang="en-US" dirty="0" smtClean="0"/>
              <a:t>Procurement of critical items from CERN </a:t>
            </a:r>
          </a:p>
          <a:p>
            <a:pPr lvl="2"/>
            <a:r>
              <a:rPr lang="en-US" dirty="0" smtClean="0"/>
              <a:t>5 single-chip MAPS readout evaluation boards </a:t>
            </a:r>
          </a:p>
          <a:p>
            <a:pPr lvl="2"/>
            <a:r>
              <a:rPr lang="en-US" dirty="0" smtClean="0"/>
              <a:t>1~</a:t>
            </a:r>
            <a:r>
              <a:rPr lang="en-US" dirty="0" smtClean="0"/>
              <a:t>2 </a:t>
            </a:r>
            <a:r>
              <a:rPr lang="en-US" dirty="0" smtClean="0"/>
              <a:t>high-speed readout out boards (MOSAIC test bench)</a:t>
            </a:r>
          </a:p>
          <a:p>
            <a:pPr lvl="2"/>
            <a:r>
              <a:rPr lang="en-US" dirty="0"/>
              <a:t>4</a:t>
            </a:r>
            <a:r>
              <a:rPr lang="en-US" dirty="0" smtClean="0"/>
              <a:t>+ </a:t>
            </a:r>
            <a:r>
              <a:rPr lang="en-US" dirty="0" smtClean="0"/>
              <a:t>Readout-Unit and 2+ Common-Readout-Unit prototypes and associated electronics components, including </a:t>
            </a:r>
            <a:r>
              <a:rPr lang="en-US" dirty="0" smtClean="0"/>
              <a:t>CERN GBT </a:t>
            </a:r>
            <a:r>
              <a:rPr lang="en-US" dirty="0" smtClean="0"/>
              <a:t>optical links</a:t>
            </a:r>
          </a:p>
          <a:p>
            <a:pPr lvl="2"/>
            <a:r>
              <a:rPr lang="en-US" dirty="0" smtClean="0"/>
              <a:t>Mechanical support frame prototypes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LDRD milestones developed to </a:t>
            </a:r>
            <a:r>
              <a:rPr lang="en-US" dirty="0" smtClean="0"/>
              <a:t>match: </a:t>
            </a:r>
            <a:endParaRPr lang="en-US" dirty="0" smtClean="0"/>
          </a:p>
          <a:p>
            <a:pPr lvl="1"/>
            <a:r>
              <a:rPr lang="en-US" dirty="0" smtClean="0"/>
              <a:t>ALICE R&amp;D and production schedule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proposed installation </a:t>
            </a:r>
            <a:r>
              <a:rPr lang="en-US" dirty="0" smtClean="0"/>
              <a:t>and run schedule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01E4-C510-AB43-887C-13AAAB6E29BF}" type="datetime1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91" y="2953367"/>
            <a:ext cx="1913550" cy="1351524"/>
          </a:xfrm>
          <a:prstGeom prst="rect">
            <a:avLst/>
          </a:prstGeom>
        </p:spPr>
      </p:pic>
      <p:pic>
        <p:nvPicPr>
          <p:cNvPr id="8" name="Picture 7" descr="IMG_81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91" y="4481179"/>
            <a:ext cx="1913550" cy="1435163"/>
          </a:xfrm>
          <a:prstGeom prst="rect">
            <a:avLst/>
          </a:prstGeom>
        </p:spPr>
      </p:pic>
      <p:pic>
        <p:nvPicPr>
          <p:cNvPr id="10" name="Picture 9" descr="IMG_81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50" y="1316423"/>
            <a:ext cx="1905291" cy="1428968"/>
          </a:xfrm>
          <a:prstGeom prst="rect">
            <a:avLst/>
          </a:prstGeom>
        </p:spPr>
      </p:pic>
      <p:pic>
        <p:nvPicPr>
          <p:cNvPr id="11" name="Picture 10" descr="IMG_815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67" y="4494355"/>
            <a:ext cx="1066490" cy="14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4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39"/>
            <a:ext cx="8229600" cy="92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Major Item Cost, Schedule and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379" y="5130936"/>
            <a:ext cx="8229600" cy="107213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smtClean="0"/>
              <a:t>Risk </a:t>
            </a:r>
            <a:r>
              <a:rPr lang="en-US" dirty="0" smtClean="0"/>
              <a:t>mitigation on Readout R&amp;D </a:t>
            </a:r>
          </a:p>
          <a:p>
            <a:r>
              <a:rPr lang="en-US" dirty="0" smtClean="0"/>
              <a:t>Early R&amp;D on readout, also explore alternative approaches </a:t>
            </a:r>
          </a:p>
          <a:p>
            <a:pPr lvl="1"/>
            <a:r>
              <a:rPr lang="en-US" dirty="0" smtClean="0"/>
              <a:t>CRU firmware integration at </a:t>
            </a:r>
            <a:r>
              <a:rPr lang="en-US" dirty="0" err="1" smtClean="0"/>
              <a:t>EvB</a:t>
            </a:r>
            <a:r>
              <a:rPr lang="en-US" dirty="0" smtClean="0"/>
              <a:t> level</a:t>
            </a:r>
            <a:endParaRPr lang="en-US" dirty="0" smtClean="0"/>
          </a:p>
          <a:p>
            <a:pPr lvl="1"/>
            <a:r>
              <a:rPr lang="en-US" dirty="0" smtClean="0"/>
              <a:t>DCM-II readout via custom adaptor boards</a:t>
            </a:r>
          </a:p>
          <a:p>
            <a:r>
              <a:rPr lang="en-US" dirty="0" smtClean="0"/>
              <a:t>Joint R&amp;D with other </a:t>
            </a:r>
            <a:r>
              <a:rPr lang="en-US" dirty="0" err="1" smtClean="0"/>
              <a:t>sPHENIX</a:t>
            </a:r>
            <a:r>
              <a:rPr lang="en-US" dirty="0" smtClean="0"/>
              <a:t> subsystems for DAQ integration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CE65-0172-4F44-8FE9-E3CDC6B084C3}" type="datetime1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78893" y="5946985"/>
            <a:ext cx="12497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379" y="4297720"/>
            <a:ext cx="738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Low Risk for most items</a:t>
            </a:r>
          </a:p>
          <a:p>
            <a:r>
              <a:rPr lang="en-US" dirty="0" smtClean="0"/>
              <a:t>- Medium risk on stave production and </a:t>
            </a:r>
            <a:r>
              <a:rPr lang="en-US" dirty="0" err="1" smtClean="0"/>
              <a:t>sPHENIX</a:t>
            </a:r>
            <a:r>
              <a:rPr lang="en-US" dirty="0" smtClean="0"/>
              <a:t> readout integration schedule </a:t>
            </a:r>
            <a:endParaRPr lang="en-US" dirty="0"/>
          </a:p>
        </p:txBody>
      </p:sp>
      <p:pic>
        <p:nvPicPr>
          <p:cNvPr id="13" name="Picture 12" descr="MAPS_Inner_Barrel_Master-2016_12_01_LDRD_overview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44802"/>
          <a:stretch/>
        </p:blipFill>
        <p:spPr>
          <a:xfrm>
            <a:off x="0" y="1006475"/>
            <a:ext cx="9144000" cy="315468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39751" y="2914472"/>
            <a:ext cx="1610731" cy="28840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0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creen Shot 2016-01-25 at 9.19.11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524" y="1429514"/>
            <a:ext cx="2996722" cy="3172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834" y="124959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Experimental </a:t>
            </a:r>
            <a:r>
              <a:rPr dirty="0"/>
              <a:t>R&amp;D </a:t>
            </a:r>
            <a:r>
              <a:rPr lang="en-US" dirty="0" smtClean="0"/>
              <a:t>Deliverables: Physics</a:t>
            </a:r>
            <a:endParaRPr dirty="0"/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409610" y="792054"/>
            <a:ext cx="838053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sz="2000" dirty="0"/>
              <a:t>LDRD Experimental Goal: Improved B-jet Identification in Heavy Ion Collisions</a:t>
            </a:r>
          </a:p>
        </p:txBody>
      </p:sp>
      <p:pic>
        <p:nvPicPr>
          <p:cNvPr id="187" name="Screen Shot 2015-06-05 at 11.38.26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9276" y="1711626"/>
            <a:ext cx="2493264" cy="2504630"/>
          </a:xfrm>
          <a:prstGeom prst="rect">
            <a:avLst/>
          </a:prstGeom>
          <a:ln w="25400"/>
        </p:spPr>
      </p:pic>
      <p:sp>
        <p:nvSpPr>
          <p:cNvPr id="188" name="Shape 188"/>
          <p:cNvSpPr/>
          <p:nvPr/>
        </p:nvSpPr>
        <p:spPr>
          <a:xfrm>
            <a:off x="3425336" y="1220365"/>
            <a:ext cx="2863386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Secondary Vertexing</a:t>
            </a:r>
          </a:p>
        </p:txBody>
      </p:sp>
      <p:sp>
        <p:nvSpPr>
          <p:cNvPr id="189" name="Shape 189"/>
          <p:cNvSpPr/>
          <p:nvPr/>
        </p:nvSpPr>
        <p:spPr>
          <a:xfrm>
            <a:off x="6715590" y="1265458"/>
            <a:ext cx="2141258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Track-Counting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31727" y="1699720"/>
            <a:ext cx="3158987" cy="24874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91220" y="4664717"/>
            <a:ext cx="6921869" cy="1429542"/>
          </a:xfrm>
          <a:prstGeom prst="rect">
            <a:avLst/>
          </a:prstGeom>
        </p:spPr>
        <p:txBody>
          <a:bodyPr lIns="64291" tIns="32146" rIns="64291" bIns="32146">
            <a:normAutofit/>
          </a:bodyPr>
          <a:lstStyle>
            <a:lvl1pPr marL="378925" marR="55751" indent="-339725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39526" marR="55751" indent="-343126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7450" marR="55751" indent="-32385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4090" marR="55751" indent="-35329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LANL proposed tracker, a new b-jet identification with </a:t>
            </a:r>
            <a:r>
              <a:rPr lang="en-US" sz="1700" b="1" dirty="0">
                <a:latin typeface="+mn-lt"/>
              </a:rPr>
              <a:t>high efficiency </a:t>
            </a:r>
            <a:r>
              <a:rPr lang="en-US" sz="1700" dirty="0">
                <a:latin typeface="+mn-lt"/>
              </a:rPr>
              <a:t>and </a:t>
            </a:r>
            <a:r>
              <a:rPr lang="en-US" sz="1700" b="1" dirty="0">
                <a:latin typeface="+mn-lt"/>
              </a:rPr>
              <a:t>high purity </a:t>
            </a:r>
            <a:r>
              <a:rPr lang="en-US" sz="1700" dirty="0">
                <a:latin typeface="+mn-lt"/>
              </a:rPr>
              <a:t>is possible </a:t>
            </a:r>
          </a:p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Figure of merit is </a:t>
            </a:r>
            <a:r>
              <a:rPr lang="en-US" sz="1700" b="1" i="1" dirty="0">
                <a:latin typeface="+mn-lt"/>
              </a:rPr>
              <a:t>efficiency</a:t>
            </a:r>
            <a:r>
              <a:rPr lang="en-US" sz="1700" i="1" dirty="0">
                <a:latin typeface="+mn-lt"/>
              </a:rPr>
              <a:t> x </a:t>
            </a:r>
            <a:r>
              <a:rPr lang="en-US" sz="1700" b="1" i="1" dirty="0">
                <a:latin typeface="+mn-lt"/>
              </a:rPr>
              <a:t>purity.</a:t>
            </a:r>
            <a:r>
              <a:rPr lang="en-US" sz="1700" i="1" dirty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Greatly enhancing the b-jet physics program, x4 improvement in </a:t>
            </a:r>
            <a:r>
              <a:rPr lang="en-US" sz="1700" dirty="0" smtClean="0">
                <a:latin typeface="+mn-lt"/>
              </a:rPr>
              <a:t>FOM (compared to alternatives)</a:t>
            </a:r>
            <a:endParaRPr lang="en-US" sz="1700" dirty="0">
              <a:latin typeface="+mn-lt"/>
            </a:endParaRPr>
          </a:p>
          <a:p>
            <a:pPr marL="457177" indent="-457177">
              <a:buFont typeface="Arial"/>
              <a:buChar char="•"/>
            </a:pPr>
            <a:endParaRPr lang="en-US" sz="2000" dirty="0"/>
          </a:p>
          <a:p>
            <a:pPr marL="457177" indent="-457177"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Shape 197"/>
          <p:cNvSpPr/>
          <p:nvPr/>
        </p:nvSpPr>
        <p:spPr>
          <a:xfrm>
            <a:off x="374916" y="5989268"/>
            <a:ext cx="6471823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 </a:t>
            </a:r>
            <a:r>
              <a:rPr lang="en-US" sz="1400" b="1" dirty="0" smtClean="0">
                <a:solidFill>
                  <a:schemeClr val="accent5"/>
                </a:solidFill>
                <a:sym typeface="Helvetica"/>
              </a:rPr>
              <a:t>Analysis </a:t>
            </a:r>
            <a:r>
              <a:rPr lang="en-US" sz="1400" b="1" dirty="0">
                <a:solidFill>
                  <a:schemeClr val="accent5"/>
                </a:solidFill>
                <a:sym typeface="Helvetica"/>
              </a:rPr>
              <a:t>of existing PHENIX data using these techniques, as developed for our prototype tracker, will produce additional B hadron results at RHIC </a:t>
            </a:r>
            <a:endParaRPr lang="en-US" sz="1400" dirty="0">
              <a:solidFill>
                <a:schemeClr val="accent5"/>
              </a:solidFill>
              <a:latin typeface="Helvetica"/>
              <a:cs typeface="Helvetic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276616" y="2794224"/>
            <a:ext cx="6075" cy="1202731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8202" y="4499991"/>
            <a:ext cx="1731945" cy="213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74238" y="3287400"/>
            <a:ext cx="564731" cy="288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1300" b="1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Q1: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16185" y="2321918"/>
            <a:ext cx="564731" cy="288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1300" b="1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Q3: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849" y="1425915"/>
            <a:ext cx="16630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Sanghoon’s</a:t>
            </a:r>
            <a:r>
              <a:rPr lang="en-US" dirty="0" smtClean="0"/>
              <a:t>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585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Experimental R&amp;D Deliverables: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Test Beam Box with 4 Staves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2967181"/>
            <a:ext cx="5671135" cy="2946505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304801" y="1576444"/>
            <a:ext cx="6427997" cy="1767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Study the performance of prototype </a:t>
            </a:r>
            <a:r>
              <a:rPr lang="en-US" dirty="0" err="1" smtClean="0"/>
              <a:t>traker</a:t>
            </a:r>
            <a:endParaRPr lang="en-US" dirty="0" smtClean="0"/>
          </a:p>
          <a:p>
            <a:pPr lvl="1"/>
            <a:r>
              <a:rPr lang="en-US" dirty="0" smtClean="0"/>
              <a:t>High speed readout</a:t>
            </a:r>
          </a:p>
          <a:p>
            <a:pPr lvl="1"/>
            <a:r>
              <a:rPr lang="en-US" dirty="0" smtClean="0"/>
              <a:t>Spatial resolution</a:t>
            </a:r>
          </a:p>
          <a:p>
            <a:pPr lvl="1"/>
            <a:r>
              <a:rPr lang="en-US" dirty="0" smtClean="0"/>
              <a:t>Electrical and </a:t>
            </a:r>
            <a:r>
              <a:rPr lang="en-US" dirty="0"/>
              <a:t>m</a:t>
            </a:r>
            <a:r>
              <a:rPr lang="en-US" dirty="0" smtClean="0"/>
              <a:t>echanical stability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ooling etc.</a:t>
            </a:r>
          </a:p>
          <a:p>
            <a:r>
              <a:rPr lang="en-US" dirty="0" smtClean="0"/>
              <a:t>NIM paper</a:t>
            </a:r>
          </a:p>
          <a:p>
            <a:pPr lvl="1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68667" y="2791553"/>
            <a:ext cx="1623471" cy="3732231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9" name="Group 8"/>
          <p:cNvGrpSpPr/>
          <p:nvPr/>
        </p:nvGrpSpPr>
        <p:grpSpPr>
          <a:xfrm>
            <a:off x="1" y="7691774"/>
            <a:ext cx="6553200" cy="1318858"/>
            <a:chOff x="-2478" y="6872051"/>
            <a:chExt cx="12519741" cy="2138581"/>
          </a:xfrm>
        </p:grpSpPr>
        <p:pic>
          <p:nvPicPr>
            <p:cNvPr id="10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2401" y="7844174"/>
            <a:ext cx="6553200" cy="1318858"/>
            <a:chOff x="-2478" y="6872051"/>
            <a:chExt cx="12519741" cy="2138581"/>
          </a:xfrm>
        </p:grpSpPr>
        <p:pic>
          <p:nvPicPr>
            <p:cNvPr id="13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1" y="7996574"/>
            <a:ext cx="6553200" cy="1318858"/>
            <a:chOff x="-2478" y="6872051"/>
            <a:chExt cx="12519741" cy="2138581"/>
          </a:xfrm>
        </p:grpSpPr>
        <p:pic>
          <p:nvPicPr>
            <p:cNvPr id="17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pic>
        <p:nvPicPr>
          <p:cNvPr id="19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6517" y="5523080"/>
            <a:ext cx="6088460" cy="10007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/>
          <p:cNvSpPr txBox="1"/>
          <p:nvPr/>
        </p:nvSpPr>
        <p:spPr>
          <a:xfrm>
            <a:off x="7786124" y="4934634"/>
            <a:ext cx="135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r>
              <a:rPr lang="en-US" dirty="0" smtClean="0"/>
              <a:t>Data Format</a:t>
            </a:r>
            <a:endParaRPr lang="en-US" dirty="0"/>
          </a:p>
        </p:txBody>
      </p:sp>
      <p:grpSp>
        <p:nvGrpSpPr>
          <p:cNvPr id="21" name="Group 176"/>
          <p:cNvGrpSpPr/>
          <p:nvPr/>
        </p:nvGrpSpPr>
        <p:grpSpPr>
          <a:xfrm>
            <a:off x="6116046" y="2287191"/>
            <a:ext cx="2918931" cy="2273264"/>
            <a:chOff x="0" y="0"/>
            <a:chExt cx="3704224" cy="2383542"/>
          </a:xfrm>
        </p:grpSpPr>
        <p:pic>
          <p:nvPicPr>
            <p:cNvPr id="22" name="IMG_2346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6491453" y="1951182"/>
            <a:ext cx="224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test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3F8B6-D7DC-0042-9A86-AF3AF207DF3B}" type="datetime1">
              <a:rPr lang="en-US" smtClean="0"/>
              <a:t>12/1/16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1143" y="5987018"/>
            <a:ext cx="20316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Pat and Walt’s talks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7478772" cy="9354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Experimental Project Organization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713"/>
            <a:ext cx="3494697" cy="408344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LALN internal </a:t>
            </a:r>
          </a:p>
          <a:p>
            <a:pPr lvl="1"/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Electronics </a:t>
            </a:r>
          </a:p>
          <a:p>
            <a:pPr lvl="1"/>
            <a:r>
              <a:rPr lang="en-US" dirty="0" smtClean="0"/>
              <a:t>Mechanics</a:t>
            </a:r>
          </a:p>
          <a:p>
            <a:endParaRPr lang="en-US" dirty="0" smtClean="0"/>
          </a:p>
          <a:p>
            <a:r>
              <a:rPr lang="en-US" dirty="0" smtClean="0"/>
              <a:t>External </a:t>
            </a:r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CERN/ITS group </a:t>
            </a:r>
          </a:p>
          <a:p>
            <a:pPr lvl="1"/>
            <a:r>
              <a:rPr lang="en-US" dirty="0" smtClean="0"/>
              <a:t>ALICE US groups</a:t>
            </a:r>
          </a:p>
          <a:p>
            <a:endParaRPr lang="en-US" dirty="0" smtClean="0"/>
          </a:p>
          <a:p>
            <a:r>
              <a:rPr lang="en-US" dirty="0" smtClean="0"/>
              <a:t>Lead </a:t>
            </a:r>
            <a:r>
              <a:rPr lang="en-US" dirty="0"/>
              <a:t>people identified for key </a:t>
            </a:r>
            <a:r>
              <a:rPr lang="en-US" dirty="0" smtClean="0"/>
              <a:t>tasks</a:t>
            </a:r>
          </a:p>
          <a:p>
            <a:pPr lvl="1"/>
            <a:r>
              <a:rPr lang="en-US" dirty="0" smtClean="0"/>
              <a:t>Team of experts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Job AD out for a new staff</a:t>
            </a:r>
          </a:p>
          <a:p>
            <a:pPr lvl="1"/>
            <a:r>
              <a:rPr lang="en-US" dirty="0" smtClean="0"/>
              <a:t>Several outstanding candidates </a:t>
            </a:r>
            <a:endParaRPr lang="en-US" dirty="0"/>
          </a:p>
        </p:txBody>
      </p:sp>
      <p:pic>
        <p:nvPicPr>
          <p:cNvPr id="8" name="765-default-avat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264" y="2861815"/>
            <a:ext cx="1143001" cy="1143001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4409132" y="1306627"/>
            <a:ext cx="4634349" cy="4353033"/>
            <a:chOff x="4409132" y="1600199"/>
            <a:chExt cx="4634349" cy="4353033"/>
          </a:xfrm>
        </p:grpSpPr>
        <p:pic>
          <p:nvPicPr>
            <p:cNvPr id="4" name="pasted-image-enhanced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409132" y="1600200"/>
              <a:ext cx="1143001" cy="1143001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9452" y="1600199"/>
              <a:ext cx="1088201" cy="1088201"/>
            </a:xfrm>
            <a:prstGeom prst="rect">
              <a:avLst/>
            </a:prstGeom>
          </p:spPr>
        </p:pic>
        <p:pic>
          <p:nvPicPr>
            <p:cNvPr id="6" name="pasted-image-enhanced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283716" y="3155387"/>
              <a:ext cx="1083937" cy="1083937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7" name="pasted-image.t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409132" y="3167762"/>
              <a:ext cx="1143001" cy="1143001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9" name="sondheim_walt-enhanced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409132" y="4784227"/>
              <a:ext cx="1071563" cy="1071563"/>
            </a:xfrm>
            <a:prstGeom prst="rect">
              <a:avLst/>
            </a:prstGeom>
            <a:ln w="101600"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747000" y="3107042"/>
              <a:ext cx="8540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Mark </a:t>
              </a:r>
            </a:p>
            <a:p>
              <a:r>
                <a:rPr lang="en-US" dirty="0" err="1" smtClean="0"/>
                <a:t>Prokop</a:t>
              </a:r>
              <a:endParaRPr lang="en-US" dirty="0" smtClean="0"/>
            </a:p>
            <a:p>
              <a:r>
                <a:rPr lang="en-US" dirty="0" smtClean="0"/>
                <a:t>(AOT)</a:t>
              </a:r>
              <a:endParaRPr lang="en-US" dirty="0"/>
            </a:p>
          </p:txBody>
        </p:sp>
        <p:pic>
          <p:nvPicPr>
            <p:cNvPr id="12" name="vanhecke_hubert-enhanced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098471" y="4687455"/>
              <a:ext cx="1210043" cy="1210043"/>
            </a:xfrm>
            <a:prstGeom prst="rect">
              <a:avLst/>
            </a:prstGeom>
            <a:ln w="25400">
              <a:noFill/>
            </a:ln>
          </p:spPr>
        </p:pic>
        <p:grpSp>
          <p:nvGrpSpPr>
            <p:cNvPr id="17" name="Group 16"/>
            <p:cNvGrpSpPr/>
            <p:nvPr/>
          </p:nvGrpSpPr>
          <p:grpSpPr>
            <a:xfrm>
              <a:off x="7700750" y="1600200"/>
              <a:ext cx="1179561" cy="1143001"/>
              <a:chOff x="7731142" y="4712789"/>
              <a:chExt cx="1179561" cy="1143001"/>
            </a:xfrm>
          </p:grpSpPr>
          <p:pic>
            <p:nvPicPr>
              <p:cNvPr id="14" name="765-default-avatar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31142" y="4712789"/>
                <a:ext cx="1143001" cy="1143001"/>
              </a:xfrm>
              <a:prstGeom prst="rect">
                <a:avLst/>
              </a:prstGeom>
              <a:ln w="101600">
                <a:solidFill>
                  <a:schemeClr val="accent4"/>
                </a:solidFill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966364" y="4987636"/>
                <a:ext cx="9443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Sho</a:t>
                </a:r>
                <a:r>
                  <a:rPr lang="en-US" dirty="0" smtClean="0"/>
                  <a:t> </a:t>
                </a:r>
              </a:p>
              <a:p>
                <a:r>
                  <a:rPr lang="en-US" dirty="0" err="1" smtClean="0"/>
                  <a:t>Uemura</a:t>
                </a:r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518203" y="4700536"/>
              <a:ext cx="1525278" cy="1252696"/>
              <a:chOff x="7747000" y="1490505"/>
              <a:chExt cx="1194556" cy="97474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47000" y="1490505"/>
                <a:ext cx="974743" cy="974743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747000" y="1511143"/>
                <a:ext cx="1194556" cy="502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Darren </a:t>
                </a:r>
              </a:p>
              <a:p>
                <a:r>
                  <a:rPr lang="en-US" dirty="0" err="1" smtClean="0"/>
                  <a:t>McGlinchey</a:t>
                </a:r>
                <a:r>
                  <a:rPr lang="en-US" dirty="0" smtClean="0"/>
                  <a:t>?</a:t>
                </a:r>
                <a:endParaRPr lang="en-US" dirty="0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4409132" y="5941497"/>
            <a:ext cx="377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is-IS" dirty="0" smtClean="0"/>
              <a:t> new staff and more </a:t>
            </a:r>
            <a:r>
              <a:rPr lang="is-IS" dirty="0" smtClean="0"/>
              <a:t>collaborators .</a:t>
            </a:r>
            <a:r>
              <a:rPr lang="is-IS" dirty="0" smtClean="0"/>
              <a:t>...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DCF69-1D1F-2641-8B19-0AC71F0765A8}" type="datetime1">
              <a:rPr lang="en-US" smtClean="0"/>
              <a:t>12/1/16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14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94214" y="146781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95419" y="5603926"/>
            <a:ext cx="12497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9062" y="5079819"/>
            <a:ext cx="829590" cy="114147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39063" y="5560089"/>
            <a:ext cx="771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new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staff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1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1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 of MAPS R&amp;D at ALICE/CERN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35" y="1303638"/>
            <a:ext cx="3912529" cy="5052712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Single MAPS low speed readout with test board</a:t>
            </a:r>
          </a:p>
          <a:p>
            <a:pPr lvl="1"/>
            <a:r>
              <a:rPr lang="en-US" dirty="0" smtClean="0"/>
              <a:t>Also tested at LANL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Single and multichip MAPS high speed readout</a:t>
            </a:r>
          </a:p>
          <a:p>
            <a:pPr lvl="1"/>
            <a:r>
              <a:rPr lang="en-US" dirty="0" smtClean="0"/>
              <a:t>with the first prototype Readout Cards (RDO)</a:t>
            </a:r>
          </a:p>
          <a:p>
            <a:pPr lvl="1"/>
            <a:r>
              <a:rPr lang="en-US" dirty="0" smtClean="0"/>
              <a:t>Readout card </a:t>
            </a:r>
            <a:r>
              <a:rPr lang="en-US" dirty="0" err="1" smtClean="0"/>
              <a:t>miniDAQ</a:t>
            </a:r>
            <a:r>
              <a:rPr lang="en-US" dirty="0" smtClean="0"/>
              <a:t> (MOSAIC board) on the test bench </a:t>
            </a:r>
          </a:p>
          <a:p>
            <a:endParaRPr lang="en-US" dirty="0" smtClean="0"/>
          </a:p>
          <a:p>
            <a:r>
              <a:rPr lang="en-US" dirty="0" smtClean="0"/>
              <a:t>Fiber optics communication established with a prototype Common Readout Unit (CRU)</a:t>
            </a:r>
          </a:p>
          <a:p>
            <a:endParaRPr lang="en-US" dirty="0" smtClean="0"/>
          </a:p>
          <a:p>
            <a:r>
              <a:rPr lang="en-US" dirty="0" smtClean="0"/>
              <a:t>Stave space frame for modules being produced </a:t>
            </a:r>
          </a:p>
          <a:p>
            <a:endParaRPr lang="en-US" dirty="0" smtClean="0"/>
          </a:p>
          <a:p>
            <a:r>
              <a:rPr lang="en-US" dirty="0" smtClean="0"/>
              <a:t>Mechanical service wheel being prototyped </a:t>
            </a:r>
          </a:p>
          <a:p>
            <a:endParaRPr lang="en-US" dirty="0"/>
          </a:p>
          <a:p>
            <a:r>
              <a:rPr lang="en-US" dirty="0" smtClean="0"/>
              <a:t>Discussed procurement for LDRD R&amp;D items</a:t>
            </a:r>
          </a:p>
          <a:p>
            <a:pPr lvl="1"/>
            <a:r>
              <a:rPr lang="en-US" dirty="0" smtClean="0"/>
              <a:t>Some electronics and mechanic prototypes being produced for LANL LDRD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138C-2647-8940-95C6-37649E0EEC18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413" y="1169508"/>
            <a:ext cx="2198520" cy="1583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000" y="2060421"/>
            <a:ext cx="1923728" cy="1384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05222" y="1433728"/>
            <a:ext cx="121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Chip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99747" y="2812180"/>
            <a:ext cx="75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V0 RU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413" y="3376937"/>
            <a:ext cx="2335074" cy="1178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6487" y="3765065"/>
            <a:ext cx="1212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MOSAIC </a:t>
            </a:r>
          </a:p>
          <a:p>
            <a:r>
              <a:rPr lang="en-US" dirty="0" smtClean="0"/>
              <a:t>Test Bench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413" y="5095764"/>
            <a:ext cx="2641330" cy="1461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727">
            <a:off x="6585800" y="4986506"/>
            <a:ext cx="2623923" cy="8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0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58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9758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MoU</a:t>
            </a:r>
            <a:r>
              <a:rPr lang="en-US" dirty="0" smtClean="0"/>
              <a:t> achieved with ALICE/ITS </a:t>
            </a:r>
          </a:p>
          <a:p>
            <a:r>
              <a:rPr lang="en-US" dirty="0" smtClean="0"/>
              <a:t>R&amp;D item procurement in progress</a:t>
            </a:r>
            <a:endParaRPr lang="en-US" dirty="0"/>
          </a:p>
          <a:p>
            <a:r>
              <a:rPr lang="en-US" dirty="0" smtClean="0"/>
              <a:t>Initial cost, schedule and risk management plan developed </a:t>
            </a:r>
          </a:p>
          <a:p>
            <a:r>
              <a:rPr lang="en-US" dirty="0" smtClean="0"/>
              <a:t>Physics and Detector simulation work underway </a:t>
            </a:r>
            <a:endParaRPr lang="en-US" dirty="0" smtClean="0"/>
          </a:p>
          <a:p>
            <a:r>
              <a:rPr lang="en-US" dirty="0" smtClean="0"/>
              <a:t>Low risk on theory </a:t>
            </a:r>
            <a:endParaRPr lang="en-US" dirty="0" smtClean="0"/>
          </a:p>
          <a:p>
            <a:r>
              <a:rPr lang="en-US" dirty="0" smtClean="0"/>
              <a:t>MIE pre-proposal writing in progress</a:t>
            </a:r>
          </a:p>
          <a:p>
            <a:r>
              <a:rPr lang="en-US" dirty="0"/>
              <a:t>Well developed plan for high impact science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A559-FE7F-8244-8494-9AC6683F7333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1E8B-51C9-7F4D-8855-1EDFF25AE4E1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0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52" y="0"/>
            <a:ext cx="58245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7587" y="599371"/>
            <a:ext cx="271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smtClean="0"/>
              <a:t>Experimental group</a:t>
            </a:r>
          </a:p>
          <a:p>
            <a:pPr marL="742950" lvl="1" indent="-285750">
              <a:buFontTx/>
              <a:buChar char="-"/>
            </a:pPr>
            <a:r>
              <a:rPr lang="en-US" sz="1200" dirty="0" smtClean="0"/>
              <a:t>Lead persons on major tasks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Theory group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81643" y="1826985"/>
            <a:ext cx="2223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Experimental MS Project: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Tasks &amp; resources, WBS etc. 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Milestones</a:t>
            </a:r>
          </a:p>
          <a:p>
            <a:r>
              <a:rPr lang="en-US" sz="1200" dirty="0" smtClean="0"/>
              <a:t>Theory:</a:t>
            </a:r>
          </a:p>
          <a:p>
            <a:r>
              <a:rPr lang="en-US" sz="1200" dirty="0" smtClean="0"/>
              <a:t>- Milestones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685364" y="3351835"/>
            <a:ext cx="13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Milestones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71708" y="4107164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err="1" smtClean="0"/>
              <a:t>MoU</a:t>
            </a:r>
            <a:r>
              <a:rPr lang="en-US" sz="1200" dirty="0" smtClean="0"/>
              <a:t> with CERN, by mid </a:t>
            </a:r>
            <a:r>
              <a:rPr lang="en-US" sz="1200" dirty="0" err="1" smtClean="0"/>
              <a:t>Decemebr</a:t>
            </a:r>
            <a:endParaRPr lang="en-US" sz="1200" dirty="0" smtClean="0"/>
          </a:p>
          <a:p>
            <a:pPr marL="285750" indent="-285750">
              <a:buFontTx/>
              <a:buChar char="-"/>
            </a:pPr>
            <a:r>
              <a:rPr lang="en-US" sz="1200" dirty="0" smtClean="0"/>
              <a:t>Local R&amp;D</a:t>
            </a:r>
          </a:p>
          <a:p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381522" y="4753495"/>
            <a:ext cx="222368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MS Project: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Tasks &amp; resources, WBS etc. 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Milestones</a:t>
            </a:r>
          </a:p>
          <a:p>
            <a:pPr marL="285750" indent="-285750">
              <a:buFontTx/>
              <a:buChar char="-"/>
            </a:pPr>
            <a:endParaRPr lang="en-US" sz="1200" dirty="0" smtClean="0"/>
          </a:p>
          <a:p>
            <a:r>
              <a:rPr lang="en-US" sz="1200" dirty="0" smtClean="0"/>
              <a:t>Risk mitigation: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Technical, early R&amp;D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Budget, </a:t>
            </a:r>
            <a:r>
              <a:rPr lang="en-US" sz="1200" dirty="0" err="1" smtClean="0"/>
              <a:t>MoU</a:t>
            </a:r>
            <a:r>
              <a:rPr lang="en-US" sz="1200" dirty="0" smtClean="0"/>
              <a:t>, early R&amp;D 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Schedule, collaboration with </a:t>
            </a:r>
          </a:p>
          <a:p>
            <a:r>
              <a:rPr lang="en-US" sz="1200" dirty="0" smtClean="0"/>
              <a:t>ALICE/ITS R&amp;D,  </a:t>
            </a:r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1D18C-1FBA-E345-954E-465FDF418B4D}" type="datetime1">
              <a:rPr lang="en-US" smtClean="0"/>
              <a:t>11/30/16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770951"/>
          </a:xfrm>
        </p:spPr>
        <p:txBody>
          <a:bodyPr/>
          <a:lstStyle/>
          <a:p>
            <a:r>
              <a:rPr lang="en-US" dirty="0" smtClean="0"/>
              <a:t>Experimental Task </a:t>
            </a:r>
            <a:r>
              <a:rPr lang="en-US" dirty="0"/>
              <a:t>A</a:t>
            </a:r>
            <a:r>
              <a:rPr lang="en-US" dirty="0" smtClean="0"/>
              <a:t>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124"/>
            <a:ext cx="8229600" cy="5628967"/>
          </a:xfrm>
        </p:spPr>
        <p:txBody>
          <a:bodyPr>
            <a:normAutofit fontScale="3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sPHENIX</a:t>
            </a:r>
            <a:r>
              <a:rPr lang="en-US" dirty="0" smtClean="0"/>
              <a:t> readout and trigger requirements (DCM2, JSEB </a:t>
            </a:r>
            <a:r>
              <a:rPr lang="en-US" dirty="0" err="1" smtClean="0"/>
              <a:t>etc</a:t>
            </a:r>
            <a:r>
              <a:rPr lang="en-US" dirty="0" smtClean="0"/>
              <a:t>) – </a:t>
            </a:r>
            <a:r>
              <a:rPr lang="en-US" dirty="0" smtClean="0">
                <a:solidFill>
                  <a:srgbClr val="FF0000"/>
                </a:solidFill>
              </a:rPr>
              <a:t>Mike and 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MAPS CRU readout - </a:t>
            </a:r>
            <a:r>
              <a:rPr lang="en-US" dirty="0" smtClean="0">
                <a:solidFill>
                  <a:srgbClr val="FF0000"/>
                </a:solidFill>
              </a:rPr>
              <a:t>Mark, Ming, Pat</a:t>
            </a:r>
          </a:p>
          <a:p>
            <a:pPr marL="914400" lvl="1" indent="-514350"/>
            <a:r>
              <a:rPr lang="en-US" dirty="0" smtClean="0"/>
              <a:t>Physical parameters (PCIex4)</a:t>
            </a:r>
          </a:p>
          <a:p>
            <a:pPr marL="914400" lvl="1" indent="-514350"/>
            <a:r>
              <a:rPr lang="en-US" dirty="0" smtClean="0"/>
              <a:t>Data format</a:t>
            </a:r>
          </a:p>
          <a:p>
            <a:pPr marL="914400" lvl="1" indent="-514350"/>
            <a:r>
              <a:rPr lang="en-US" dirty="0" smtClean="0"/>
              <a:t>Electrical signal, lack of busy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914400" lvl="1" indent="-514350"/>
            <a:r>
              <a:rPr lang="en-US" dirty="0" err="1" smtClean="0"/>
              <a:t>sPHENIX</a:t>
            </a:r>
            <a:r>
              <a:rPr lang="en-US" dirty="0" smtClean="0"/>
              <a:t> trigger/busy inputs and clock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Detailed specs/understanding of MAPS/ALIPED-3(4 ~ final) test card – </a:t>
            </a:r>
            <a:r>
              <a:rPr lang="en-US" dirty="0" smtClean="0">
                <a:solidFill>
                  <a:srgbClr val="FF0000"/>
                </a:solidFill>
              </a:rPr>
              <a:t>Pat, Cesar and </a:t>
            </a:r>
            <a:r>
              <a:rPr lang="en-US" dirty="0" err="1" smtClean="0">
                <a:solidFill>
                  <a:srgbClr val="FF0000"/>
                </a:solidFill>
              </a:rPr>
              <a:t>Andi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BNL specifies cabling/material electrical and fire safety </a:t>
            </a:r>
            <a:r>
              <a:rPr lang="en-US" dirty="0" err="1" smtClean="0"/>
              <a:t>etc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Walt, Hubert, (Eric</a:t>
            </a:r>
            <a:r>
              <a:rPr lang="is-IS" dirty="0" smtClean="0">
                <a:solidFill>
                  <a:srgbClr val="FF0000"/>
                </a:solidFill>
              </a:rPr>
              <a:t>…)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Radiation enviroenment, damage, occupancy, SEU; Configuration and Operation, programing and initializatio etc – </a:t>
            </a:r>
            <a:r>
              <a:rPr lang="is-IS" dirty="0" smtClean="0">
                <a:solidFill>
                  <a:srgbClr val="FF0000"/>
                </a:solidFill>
              </a:rPr>
              <a:t>Mark, Xuan</a:t>
            </a:r>
          </a:p>
          <a:p>
            <a:pPr marL="514350" indent="-514350">
              <a:buFont typeface="+mj-lt"/>
              <a:buAutoNum type="arabicPeriod"/>
            </a:pPr>
            <a:endParaRPr lang="is-IS" dirty="0" smtClean="0"/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Power needs: </a:t>
            </a:r>
          </a:p>
          <a:p>
            <a:pPr marL="914400" lvl="1" indent="-514350"/>
            <a:r>
              <a:rPr lang="is-IS" dirty="0" smtClean="0"/>
              <a:t>(LANL LDRD) </a:t>
            </a:r>
            <a:r>
              <a:rPr lang="is-IS" dirty="0" smtClean="0">
                <a:solidFill>
                  <a:srgbClr val="FF0000"/>
                </a:solidFill>
              </a:rPr>
              <a:t>Hubert and Ming; </a:t>
            </a:r>
          </a:p>
          <a:p>
            <a:pPr marL="914400" lvl="1" indent="-514350"/>
            <a:r>
              <a:rPr lang="is-IS" dirty="0" smtClean="0"/>
              <a:t>(BNL sPHENIX) </a:t>
            </a:r>
            <a:r>
              <a:rPr lang="is-IS" dirty="0" smtClean="0">
                <a:solidFill>
                  <a:srgbClr val="FF0000"/>
                </a:solidFill>
              </a:rPr>
              <a:t>Hubert, (Eric)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taves, readout control etc. (A, V)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Mechanics – </a:t>
            </a:r>
            <a:r>
              <a:rPr lang="is-IS" dirty="0" smtClean="0">
                <a:solidFill>
                  <a:srgbClr val="FF0000"/>
                </a:solidFill>
              </a:rPr>
              <a:t>Walt, Hubert, (Jin )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tructure, cooling, alignment, assembly and integration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</a:t>
            </a:r>
            <a:r>
              <a:rPr lang="is-IS" dirty="0" smtClean="0"/>
              <a:t>ntegration into sPHENIX – </a:t>
            </a:r>
            <a:r>
              <a:rPr lang="is-IS" dirty="0" smtClean="0">
                <a:solidFill>
                  <a:srgbClr val="FF0000"/>
                </a:solidFill>
              </a:rPr>
              <a:t>Walt, (Eric)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Test stands setup and operation 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ingle chip readout – </a:t>
            </a:r>
            <a:r>
              <a:rPr lang="is-IS" dirty="0" smtClean="0">
                <a:solidFill>
                  <a:srgbClr val="FF0000"/>
                </a:solidFill>
              </a:rPr>
              <a:t>Mike, Pat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taves and cosmic ray - </a:t>
            </a:r>
            <a:r>
              <a:rPr lang="is-IS" dirty="0" smtClean="0">
                <a:solidFill>
                  <a:srgbClr val="FF0000"/>
                </a:solidFill>
              </a:rPr>
              <a:t>Xuan Cesar</a:t>
            </a:r>
          </a:p>
          <a:p>
            <a:pPr marL="914400" lvl="1" indent="-514350"/>
            <a:r>
              <a:rPr lang="en-US" dirty="0" smtClean="0"/>
              <a:t>M</a:t>
            </a:r>
            <a:r>
              <a:rPr lang="is-IS" dirty="0" smtClean="0"/>
              <a:t>ockup, electrical, readout, power – </a:t>
            </a:r>
            <a:r>
              <a:rPr lang="is-IS" dirty="0" smtClean="0">
                <a:solidFill>
                  <a:srgbClr val="FF0000"/>
                </a:solidFill>
              </a:rPr>
              <a:t>Sanghoon, Hubert, Walt</a:t>
            </a:r>
          </a:p>
          <a:p>
            <a:pPr marL="514350" indent="-514350">
              <a:buFont typeface="+mj-lt"/>
              <a:buAutoNum type="arabicPeriod"/>
            </a:pPr>
            <a:endParaRPr lang="is-IS" dirty="0" smtClean="0"/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FPGA firmware – </a:t>
            </a:r>
            <a:r>
              <a:rPr lang="is-IS" dirty="0" smtClean="0">
                <a:solidFill>
                  <a:srgbClr val="FF0000"/>
                </a:solidFill>
              </a:rPr>
              <a:t>Andi, Mark, Cesar, Ming and Pat</a:t>
            </a:r>
          </a:p>
          <a:p>
            <a:pPr marL="914400" lvl="1" indent="-514350"/>
            <a:r>
              <a:rPr lang="is-IS" dirty="0" smtClean="0"/>
              <a:t>VHDL, Verilog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</a:t>
            </a:r>
            <a:r>
              <a:rPr lang="is-IS" dirty="0" smtClean="0"/>
              <a:t>oftware – </a:t>
            </a:r>
            <a:r>
              <a:rPr lang="is-IS" dirty="0" smtClean="0">
                <a:solidFill>
                  <a:srgbClr val="FF0000"/>
                </a:solidFill>
              </a:rPr>
              <a:t>Sanghoon and Andi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low controls, electronics </a:t>
            </a:r>
          </a:p>
          <a:p>
            <a:pPr marL="914400" lvl="1" indent="-514350"/>
            <a:r>
              <a:rPr lang="en-US" dirty="0" smtClean="0"/>
              <a:t>T</a:t>
            </a:r>
            <a:r>
              <a:rPr lang="is-IS" dirty="0" smtClean="0"/>
              <a:t>est software, root-based </a:t>
            </a:r>
          </a:p>
          <a:p>
            <a:pPr marL="514350" indent="-514350">
              <a:buFont typeface="+mj-lt"/>
              <a:buAutoNum type="arabicPeriod"/>
            </a:pPr>
            <a:endParaRPr lang="is-IS" dirty="0" smtClean="0"/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Beam test – </a:t>
            </a:r>
            <a:r>
              <a:rPr lang="is-IS" dirty="0" smtClean="0">
                <a:solidFill>
                  <a:srgbClr val="FF0000"/>
                </a:solidFill>
              </a:rPr>
              <a:t>Ming and team </a:t>
            </a:r>
          </a:p>
          <a:p>
            <a:pPr marL="914400" lvl="1" indent="-514350"/>
            <a:r>
              <a:rPr lang="is-IS" dirty="0" smtClean="0"/>
              <a:t>LANL, FNAL, rad damage at LANSCE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Web page – </a:t>
            </a:r>
            <a:r>
              <a:rPr lang="is-IS" dirty="0" smtClean="0">
                <a:solidFill>
                  <a:srgbClr val="FF0000"/>
                </a:solidFill>
              </a:rPr>
              <a:t>Hubert, Pat</a:t>
            </a:r>
          </a:p>
          <a:p>
            <a:pPr marL="914400" lvl="1" indent="-514350"/>
            <a:r>
              <a:rPr lang="is-IS" dirty="0" smtClean="0"/>
              <a:t>R+W access</a:t>
            </a:r>
          </a:p>
          <a:p>
            <a:pPr marL="914400" lvl="1" indent="-514350"/>
            <a:r>
              <a:rPr lang="en-US" dirty="0" smtClean="0"/>
              <a:t>T</a:t>
            </a:r>
            <a:r>
              <a:rPr lang="is-IS" dirty="0" smtClean="0"/>
              <a:t>ree structure     </a:t>
            </a:r>
            <a:r>
              <a:rPr lang="en-US" dirty="0" smtClean="0"/>
              <a:t> </a:t>
            </a:r>
          </a:p>
          <a:p>
            <a:pPr marL="914400" lvl="1" indent="-514350"/>
            <a:r>
              <a:rPr lang="en-US" dirty="0">
                <a:hlinkClick r:id="rId2"/>
              </a:rPr>
              <a:t>https://p25ext.lanl.gov/maps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35AB-A4DE-9945-8602-E8A59126760A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0381" y="1161143"/>
            <a:ext cx="2011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Big font, </a:t>
            </a:r>
          </a:p>
          <a:p>
            <a:r>
              <a:rPr lang="en-US" dirty="0" smtClean="0"/>
              <a:t>update with a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2"/>
            <a:ext cx="8229600" cy="1288213"/>
          </a:xfrm>
        </p:spPr>
        <p:txBody>
          <a:bodyPr>
            <a:normAutofit/>
          </a:bodyPr>
          <a:lstStyle/>
          <a:p>
            <a:r>
              <a:rPr lang="en-US" dirty="0" smtClean="0"/>
              <a:t>LDRD </a:t>
            </a:r>
            <a:r>
              <a:rPr lang="en-US" dirty="0" smtClean="0"/>
              <a:t>Project Overview</a:t>
            </a:r>
            <a:br>
              <a:rPr lang="en-US" dirty="0" smtClean="0"/>
            </a:br>
            <a:r>
              <a:rPr lang="en-US" sz="3100" dirty="0" smtClean="0"/>
              <a:t>Ming Liu, P-25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220"/>
            <a:ext cx="8229600" cy="40327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LDRD Goals</a:t>
            </a:r>
            <a:endParaRPr lang="en-US" dirty="0" smtClean="0"/>
          </a:p>
          <a:p>
            <a:pPr lvl="1"/>
            <a:r>
              <a:rPr lang="en-US" dirty="0" smtClean="0"/>
              <a:t>Develop a new QGP physics program with heavy flavor b-jet measurements in </a:t>
            </a:r>
            <a:r>
              <a:rPr lang="en-US" dirty="0" err="1" smtClean="0"/>
              <a:t>sPHENIX</a:t>
            </a:r>
            <a:r>
              <a:rPr lang="en-US" dirty="0" smtClean="0"/>
              <a:t> at RHIC</a:t>
            </a:r>
          </a:p>
          <a:p>
            <a:pPr lvl="1"/>
            <a:r>
              <a:rPr lang="en-US" dirty="0" smtClean="0"/>
              <a:t>Carry out key detector R&amp;D and develop a new </a:t>
            </a:r>
            <a:r>
              <a:rPr lang="en-US" dirty="0" smtClean="0"/>
              <a:t>MIE proposal </a:t>
            </a:r>
            <a:r>
              <a:rPr lang="en-US" dirty="0" smtClean="0"/>
              <a:t>to DOE to build a state-of-the-art MAPS-based high precision vertex detector to </a:t>
            </a:r>
            <a:r>
              <a:rPr lang="en-US" dirty="0" smtClean="0"/>
              <a:t>support </a:t>
            </a:r>
            <a:r>
              <a:rPr lang="en-US" dirty="0" smtClean="0"/>
              <a:t>the b-jet physics program in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roject Scope, Plan and Milestones  </a:t>
            </a:r>
          </a:p>
          <a:p>
            <a:pPr lvl="1"/>
            <a:r>
              <a:rPr lang="en-US" dirty="0" smtClean="0"/>
              <a:t>Experimental tasks</a:t>
            </a:r>
          </a:p>
          <a:p>
            <a:pPr lvl="1"/>
            <a:r>
              <a:rPr lang="en-US" dirty="0" smtClean="0"/>
              <a:t>Theoretical tasks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Cost, Schedule, Procurement and Risk Management</a:t>
            </a:r>
          </a:p>
          <a:p>
            <a:endParaRPr lang="en-US" dirty="0" smtClean="0"/>
          </a:p>
          <a:p>
            <a:r>
              <a:rPr lang="en-US" dirty="0" smtClean="0"/>
              <a:t>Organization 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1A12-D38B-DC4A-9FB4-3BE7142E386A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5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00"/>
            <a:ext cx="8229600" cy="10685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LDRD MS Project</a:t>
            </a:r>
            <a:br>
              <a:rPr lang="en-US" dirty="0" smtClean="0"/>
            </a:br>
            <a:r>
              <a:rPr lang="en-US" sz="2200" dirty="0" smtClean="0"/>
              <a:t>Closely Tied to ALICE/ITS Upgrade Schedule </a:t>
            </a:r>
            <a:endParaRPr lang="en-US" sz="2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5FE7-4098-FB4B-A18E-31E67B14A406}" type="datetime1">
              <a:rPr lang="en-US" smtClean="0"/>
              <a:t>11/30/16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MAPS_Inner_Barrel_Master-2016_12_01_LDRD_detail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39"/>
            <a:ext cx="8229600" cy="92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Major Item Cost, Schedule and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379" y="5130936"/>
            <a:ext cx="8229600" cy="107213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smtClean="0"/>
              <a:t>Risk </a:t>
            </a:r>
            <a:r>
              <a:rPr lang="en-US" dirty="0" smtClean="0"/>
              <a:t>mitigation on Readout R&amp;D </a:t>
            </a:r>
          </a:p>
          <a:p>
            <a:r>
              <a:rPr lang="en-US" dirty="0" smtClean="0"/>
              <a:t>Early R&amp;D on readout, also explore alternative approaches </a:t>
            </a:r>
          </a:p>
          <a:p>
            <a:pPr lvl="1"/>
            <a:r>
              <a:rPr lang="en-US" dirty="0" smtClean="0"/>
              <a:t>CRU firmware integration at </a:t>
            </a:r>
            <a:r>
              <a:rPr lang="en-US" dirty="0" err="1" smtClean="0"/>
              <a:t>EvB</a:t>
            </a:r>
            <a:r>
              <a:rPr lang="en-US" dirty="0" smtClean="0"/>
              <a:t> level</a:t>
            </a:r>
            <a:endParaRPr lang="en-US" dirty="0" smtClean="0"/>
          </a:p>
          <a:p>
            <a:pPr lvl="1"/>
            <a:r>
              <a:rPr lang="en-US" dirty="0" smtClean="0"/>
              <a:t>DCM-II readout via custom adaptor boards</a:t>
            </a:r>
          </a:p>
          <a:p>
            <a:r>
              <a:rPr lang="en-US" dirty="0" smtClean="0"/>
              <a:t>Joint R&amp;D with other </a:t>
            </a:r>
            <a:r>
              <a:rPr lang="en-US" dirty="0" err="1" smtClean="0"/>
              <a:t>sPHENIX</a:t>
            </a:r>
            <a:r>
              <a:rPr lang="en-US" dirty="0" smtClean="0"/>
              <a:t> subsystems for DAQ integration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CE65-0172-4F44-8FE9-E3CDC6B084C3}" type="datetime1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78893" y="5946985"/>
            <a:ext cx="12497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379" y="4297720"/>
            <a:ext cx="738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Low Risk for most items</a:t>
            </a:r>
          </a:p>
          <a:p>
            <a:r>
              <a:rPr lang="en-US" dirty="0" smtClean="0"/>
              <a:t>- Medium risk on stave production and </a:t>
            </a:r>
            <a:r>
              <a:rPr lang="en-US" dirty="0" err="1" smtClean="0"/>
              <a:t>sPHENIX</a:t>
            </a:r>
            <a:r>
              <a:rPr lang="en-US" dirty="0" smtClean="0"/>
              <a:t> readout integration schedule </a:t>
            </a:r>
            <a:endParaRPr lang="en-US" dirty="0"/>
          </a:p>
        </p:txBody>
      </p:sp>
      <p:pic>
        <p:nvPicPr>
          <p:cNvPr id="7" name="Picture 6" descr="MAPS_Inner_Barrel_Master-2016_12_01_LDRD_overvi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3403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4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Major Item Cost, Schedule and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957" y="5202277"/>
            <a:ext cx="8229600" cy="115407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Risk </a:t>
            </a:r>
            <a:r>
              <a:rPr lang="en-US" dirty="0" smtClean="0"/>
              <a:t>mitigation on Readout R&amp;D </a:t>
            </a:r>
          </a:p>
          <a:p>
            <a:r>
              <a:rPr lang="en-US" dirty="0" smtClean="0"/>
              <a:t>Early R&amp;D on readout, also explore alternative approaches </a:t>
            </a:r>
          </a:p>
          <a:p>
            <a:pPr lvl="1"/>
            <a:r>
              <a:rPr lang="en-US" dirty="0" smtClean="0"/>
              <a:t>CRU firmware integration at </a:t>
            </a:r>
            <a:r>
              <a:rPr lang="en-US" dirty="0" err="1" smtClean="0"/>
              <a:t>EvB</a:t>
            </a:r>
            <a:endParaRPr lang="en-US" dirty="0" smtClean="0"/>
          </a:p>
          <a:p>
            <a:pPr lvl="1"/>
            <a:r>
              <a:rPr lang="en-US" dirty="0" smtClean="0"/>
              <a:t>DCM-II readout via custom adaptor boards</a:t>
            </a:r>
          </a:p>
          <a:p>
            <a:r>
              <a:rPr lang="en-US" dirty="0" smtClean="0"/>
              <a:t>Joint R&amp;D with other </a:t>
            </a:r>
            <a:r>
              <a:rPr lang="en-US" dirty="0" err="1" smtClean="0"/>
              <a:t>sPHENIX</a:t>
            </a:r>
            <a:r>
              <a:rPr lang="en-US" dirty="0" smtClean="0"/>
              <a:t> subsystems for DAQ integration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CE65-0172-4F44-8FE9-E3CDC6B084C3}" type="datetime1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687485"/>
              </p:ext>
            </p:extLst>
          </p:nvPr>
        </p:nvGraphicFramePr>
        <p:xfrm>
          <a:off x="896968" y="1059983"/>
          <a:ext cx="7503229" cy="3954510"/>
        </p:xfrm>
        <a:graphic>
          <a:graphicData uri="http://schemas.openxmlformats.org/drawingml/2006/table">
            <a:tbl>
              <a:tblPr firstRow="1" bandRow="1"/>
              <a:tblGrid>
                <a:gridCol w="601448"/>
                <a:gridCol w="3751022"/>
                <a:gridCol w="1133031"/>
                <a:gridCol w="1008864"/>
                <a:gridCol w="1008864"/>
              </a:tblGrid>
              <a:tr h="29332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WBS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Task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T&amp;E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M&amp;S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RISK</a:t>
                      </a:r>
                      <a:endParaRPr lang="en-US" sz="1200" dirty="0"/>
                    </a:p>
                  </a:txBody>
                  <a:tcPr/>
                </a:tc>
              </a:tr>
              <a:tr h="22904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MOU btw LANL and ALICE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 </a:t>
                      </a:r>
                      <a:endParaRPr lang="en-US" sz="1200" dirty="0"/>
                    </a:p>
                  </a:txBody>
                  <a:tcPr/>
                </a:tc>
              </a:tr>
              <a:tr h="22904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Obtain design from</a:t>
                      </a:r>
                      <a:r>
                        <a:rPr lang="en-US" sz="1200" baseline="0" dirty="0" smtClean="0"/>
                        <a:t> ALICE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83K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</a:t>
                      </a:r>
                      <a:endParaRPr lang="en-US" sz="1200" dirty="0"/>
                    </a:p>
                  </a:txBody>
                  <a:tcPr/>
                </a:tc>
              </a:tr>
              <a:tr h="22904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Setup</a:t>
                      </a:r>
                      <a:r>
                        <a:rPr lang="en-US" sz="1200" baseline="0" dirty="0" smtClean="0"/>
                        <a:t> Alice Readout Test Stand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</a:t>
                      </a:r>
                      <a:endParaRPr lang="en-US" sz="1200" dirty="0"/>
                    </a:p>
                  </a:txBody>
                  <a:tcPr/>
                </a:tc>
              </a:tr>
              <a:tr h="22904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Procure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ALICE staves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260K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290K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</a:t>
                      </a:r>
                      <a:endParaRPr lang="en-US" sz="1200" dirty="0"/>
                    </a:p>
                  </a:txBody>
                  <a:tcPr/>
                </a:tc>
              </a:tr>
              <a:tr h="29332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Procure ALICE electronics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&amp; cables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110K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180K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Medium</a:t>
                      </a:r>
                      <a:endParaRPr lang="en-US" sz="1200" dirty="0"/>
                    </a:p>
                  </a:txBody>
                  <a:tcPr/>
                </a:tc>
              </a:tr>
              <a:tr h="22904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Electronic</a:t>
                      </a:r>
                      <a:r>
                        <a:rPr lang="en-US" sz="1200" baseline="0" dirty="0" smtClean="0"/>
                        <a:t> Final design Review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r>
                        <a:rPr lang="en-US" sz="1200" baseline="0" dirty="0" smtClean="0"/>
                        <a:t> 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</a:t>
                      </a:r>
                      <a:endParaRPr lang="en-US" sz="1200" dirty="0"/>
                    </a:p>
                  </a:txBody>
                  <a:tcPr/>
                </a:tc>
              </a:tr>
              <a:tr h="22904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Mechanical</a:t>
                      </a:r>
                      <a:r>
                        <a:rPr lang="en-US" sz="1200" baseline="0" dirty="0" smtClean="0"/>
                        <a:t> Support and Cooling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130K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110K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</a:t>
                      </a:r>
                      <a:endParaRPr lang="en-US" sz="1200" dirty="0"/>
                    </a:p>
                  </a:txBody>
                  <a:tcPr/>
                </a:tc>
              </a:tr>
              <a:tr h="29332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Mechanical Conceptual Design Review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</a:t>
                      </a:r>
                      <a:endParaRPr lang="en-US" sz="1200" dirty="0"/>
                    </a:p>
                  </a:txBody>
                  <a:tcPr/>
                </a:tc>
              </a:tr>
              <a:tr h="22904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Prototype assembly and test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55K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55K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</a:t>
                      </a:r>
                      <a:endParaRPr lang="en-US" sz="1200" dirty="0"/>
                    </a:p>
                  </a:txBody>
                  <a:tcPr/>
                </a:tc>
              </a:tr>
              <a:tr h="29332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Software (FPGA, online, controls)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</a:t>
                      </a:r>
                    </a:p>
                  </a:txBody>
                  <a:tcPr/>
                </a:tc>
              </a:tr>
              <a:tr h="29332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3.11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Detector optimization and physics simulations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</a:t>
                      </a:r>
                    </a:p>
                  </a:txBody>
                  <a:tcPr/>
                </a:tc>
              </a:tr>
              <a:tr h="29332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Test</a:t>
                      </a:r>
                      <a:r>
                        <a:rPr lang="en-US" sz="1200" baseline="0" dirty="0" smtClean="0"/>
                        <a:t> beam operations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</a:t>
                      </a:r>
                    </a:p>
                  </a:txBody>
                  <a:tcPr/>
                </a:tc>
              </a:tr>
              <a:tr h="229047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1.8M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885K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78893" y="5946985"/>
            <a:ext cx="12497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7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Preliminary Simulation of MAPS Detector Performance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74093" y="2069175"/>
            <a:ext cx="5088350" cy="40066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A0FD-A219-1C4D-9DA6-687C5F87043F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4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21666"/>
          </a:xfrm>
        </p:spPr>
        <p:txBody>
          <a:bodyPr>
            <a:normAutofit/>
          </a:bodyPr>
          <a:lstStyle/>
          <a:p>
            <a:r>
              <a:rPr lang="en-US" dirty="0" smtClean="0"/>
              <a:t>Readout Electronics R&amp;D at CERN</a:t>
            </a:r>
            <a:endParaRPr lang="en-US" dirty="0"/>
          </a:p>
        </p:txBody>
      </p:sp>
      <p:pic>
        <p:nvPicPr>
          <p:cNvPr id="3" name="Picture 2" descr="IMG_81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21666"/>
            <a:ext cx="3810385" cy="285778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D25E-0199-1848-A526-5A999AF262D5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826" y="1155582"/>
            <a:ext cx="3847475" cy="2769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55" y="4179455"/>
            <a:ext cx="3169988" cy="2283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643" y="3925454"/>
            <a:ext cx="5306070" cy="26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1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5383" y="-72514"/>
            <a:ext cx="8501063" cy="6518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B-jet Theory Effort and Innovation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49338" y="1423200"/>
            <a:ext cx="5937545" cy="4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262" y="5065079"/>
            <a:ext cx="891735" cy="974118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67" y="1385528"/>
            <a:ext cx="891735" cy="906525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20" y="3274334"/>
            <a:ext cx="885431" cy="885431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735" y="3218949"/>
            <a:ext cx="988084" cy="939107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8343" y="5065529"/>
            <a:ext cx="886511" cy="974118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7" name="Shape 178"/>
          <p:cNvSpPr/>
          <p:nvPr/>
        </p:nvSpPr>
        <p:spPr>
          <a:xfrm>
            <a:off x="268054" y="704267"/>
            <a:ext cx="8806771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b="1">
                <a:solidFill>
                  <a:schemeClr val="accent5"/>
                </a:solidFill>
              </a:defRPr>
            </a:pPr>
            <a:r>
              <a:rPr sz="1700" dirty="0"/>
              <a:t>LDRD </a:t>
            </a:r>
            <a:r>
              <a:rPr lang="en-US" sz="1700" dirty="0"/>
              <a:t>Theoretical</a:t>
            </a:r>
            <a:r>
              <a:rPr sz="1700" dirty="0"/>
              <a:t> Goal: </a:t>
            </a:r>
            <a:r>
              <a:rPr lang="en-US" sz="1700" b="1" i="1" dirty="0"/>
              <a:t>develop the most accurate  description of b-jet observables in heavy ion collisions; use b-jets as precision diagnostics of the QGP</a:t>
            </a:r>
            <a:endParaRPr sz="1700" dirty="0"/>
          </a:p>
        </p:txBody>
      </p:sp>
      <p:sp>
        <p:nvSpPr>
          <p:cNvPr id="19" name="Shape 153"/>
          <p:cNvSpPr/>
          <p:nvPr/>
        </p:nvSpPr>
        <p:spPr>
          <a:xfrm>
            <a:off x="121670" y="2451257"/>
            <a:ext cx="1004328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SCET, jets,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 smtClean="0"/>
              <a:t>resummation</a:t>
            </a:r>
            <a:r>
              <a:rPr lang="en-US" sz="1200" dirty="0" smtClean="0"/>
              <a:t>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/>
              <a:t>p</a:t>
            </a:r>
            <a:r>
              <a:rPr lang="en-US" sz="1200" dirty="0" err="1" smtClean="0"/>
              <a:t>+p</a:t>
            </a:r>
            <a:endParaRPr sz="1200" dirty="0"/>
          </a:p>
        </p:txBody>
      </p:sp>
      <p:sp>
        <p:nvSpPr>
          <p:cNvPr id="20" name="Shape 153"/>
          <p:cNvSpPr/>
          <p:nvPr/>
        </p:nvSpPr>
        <p:spPr>
          <a:xfrm>
            <a:off x="106366" y="4262961"/>
            <a:ext cx="961498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 smtClean="0"/>
              <a:t>pQCD</a:t>
            </a:r>
            <a:r>
              <a:rPr lang="en-US" sz="1200" dirty="0" smtClean="0"/>
              <a:t>, b-jets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heavy flavor,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substructure</a:t>
            </a:r>
            <a:endParaRPr sz="1200" dirty="0"/>
          </a:p>
        </p:txBody>
      </p:sp>
      <p:sp>
        <p:nvSpPr>
          <p:cNvPr id="21" name="Shape 153"/>
          <p:cNvSpPr/>
          <p:nvPr/>
        </p:nvSpPr>
        <p:spPr>
          <a:xfrm>
            <a:off x="51910" y="6114745"/>
            <a:ext cx="1201272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MD simulations,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strongly-coupled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plasmas</a:t>
            </a:r>
            <a:endParaRPr sz="1200" dirty="0"/>
          </a:p>
        </p:txBody>
      </p:sp>
      <p:sp>
        <p:nvSpPr>
          <p:cNvPr id="22" name="Shape 153"/>
          <p:cNvSpPr/>
          <p:nvPr/>
        </p:nvSpPr>
        <p:spPr>
          <a:xfrm>
            <a:off x="7553419" y="2426536"/>
            <a:ext cx="918893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Energy loss,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b-jets, HIC,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tomography</a:t>
            </a:r>
            <a:endParaRPr sz="1200" dirty="0"/>
          </a:p>
        </p:txBody>
      </p:sp>
      <p:sp>
        <p:nvSpPr>
          <p:cNvPr id="23" name="Shape 153"/>
          <p:cNvSpPr/>
          <p:nvPr/>
        </p:nvSpPr>
        <p:spPr>
          <a:xfrm>
            <a:off x="7572931" y="4261249"/>
            <a:ext cx="953007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Lattice QCD,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 smtClean="0"/>
              <a:t>EoS</a:t>
            </a:r>
            <a:r>
              <a:rPr lang="en-US" sz="1200" dirty="0" smtClean="0"/>
              <a:t>, charge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fluctuations</a:t>
            </a:r>
            <a:endParaRPr sz="1200" dirty="0"/>
          </a:p>
        </p:txBody>
      </p:sp>
      <p:sp>
        <p:nvSpPr>
          <p:cNvPr id="24" name="Shape 153"/>
          <p:cNvSpPr/>
          <p:nvPr/>
        </p:nvSpPr>
        <p:spPr>
          <a:xfrm>
            <a:off x="7600836" y="6140461"/>
            <a:ext cx="953007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Lattice QCD,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large-scale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simulations</a:t>
            </a:r>
            <a:endParaRPr sz="1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735" y="1322853"/>
            <a:ext cx="952242" cy="1012411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7" name="Shape 231"/>
          <p:cNvSpPr/>
          <p:nvPr/>
        </p:nvSpPr>
        <p:spPr>
          <a:xfrm>
            <a:off x="1880111" y="6085298"/>
            <a:ext cx="5692820" cy="59150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numCol="1" anchor="ctr">
            <a:spAutoFit/>
          </a:bodyPr>
          <a:lstStyle/>
          <a:p>
            <a:pPr algn="just" defTabSz="321457">
              <a:defRPr sz="2000" b="1">
                <a:solidFill>
                  <a:srgbClr val="23232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00" dirty="0">
                <a:solidFill>
                  <a:srgbClr val="0000FF"/>
                </a:solidFill>
              </a:rPr>
              <a:t>Key advancements in several intersecting areas of physics needed. Breakthrough only possible at LANL </a:t>
            </a:r>
            <a:endParaRPr sz="1700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ECB39-6778-FE46-8AA0-EAC54C12A175}" type="datetime1">
              <a:rPr lang="en-US" smtClean="0"/>
              <a:t>11/30/16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16" y="18201"/>
            <a:ext cx="379687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Mechanics R&amp;D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4833"/>
            <a:ext cx="9144000" cy="2836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114" y="295658"/>
            <a:ext cx="4245719" cy="299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16" y="1080444"/>
            <a:ext cx="382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good progress, ahead of schedule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BA51-BB4F-EF44-8875-7961A6E6BD02}" type="datetime1">
              <a:rPr lang="en-US" smtClean="0"/>
              <a:t>11/30/16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8957"/>
            <a:ext cx="4486114" cy="24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7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04"/>
          <p:cNvSpPr/>
          <p:nvPr/>
        </p:nvSpPr>
        <p:spPr>
          <a:xfrm>
            <a:off x="5594418" y="1218985"/>
            <a:ext cx="2911385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</a:t>
            </a:r>
            <a:r>
              <a:rPr sz="1200" dirty="0"/>
              <a:t>st MAPS prototype sensor</a:t>
            </a:r>
            <a:r>
              <a:rPr sz="1200" b="0" dirty="0"/>
              <a:t> being studied at TA-</a:t>
            </a:r>
            <a:r>
              <a:rPr sz="1200" b="0" dirty="0" smtClean="0"/>
              <a:t>53</a:t>
            </a:r>
            <a:endParaRPr lang="en-US" sz="1200" dirty="0"/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554" y="-86355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Experimental </a:t>
            </a:r>
            <a:r>
              <a:rPr dirty="0"/>
              <a:t>R&amp;D </a:t>
            </a:r>
            <a:r>
              <a:rPr lang="en-US" dirty="0" smtClean="0"/>
              <a:t>Deliverables: Tracker</a:t>
            </a:r>
            <a:endParaRPr dirty="0"/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3431790" y="4381621"/>
            <a:ext cx="2381330" cy="208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00" dirty="0">
                <a:solidFill>
                  <a:schemeClr val="tx1"/>
                </a:solidFill>
              </a:rPr>
              <a:t>Annual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sz="1700" dirty="0">
                <a:solidFill>
                  <a:schemeClr val="tx1"/>
                </a:solidFill>
              </a:rPr>
              <a:t>FermiLab 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sz="1700" dirty="0">
                <a:solidFill>
                  <a:schemeClr val="tx1"/>
                </a:solidFill>
              </a:rPr>
              <a:t>Test Beam</a:t>
            </a:r>
            <a:endParaRPr lang="en-US" sz="17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Test prototype tracker</a:t>
            </a:r>
          </a:p>
          <a:p>
            <a:endParaRPr lang="en-US" sz="600" b="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Validate tracking and reconstruction</a:t>
            </a:r>
          </a:p>
          <a:p>
            <a:endParaRPr lang="en-US" sz="1700" dirty="0"/>
          </a:p>
          <a:p>
            <a:endParaRPr sz="1700" dirty="0"/>
          </a:p>
        </p:txBody>
      </p:sp>
      <p:grpSp>
        <p:nvGrpSpPr>
          <p:cNvPr id="176" name="Group 176"/>
          <p:cNvGrpSpPr/>
          <p:nvPr/>
        </p:nvGrpSpPr>
        <p:grpSpPr>
          <a:xfrm>
            <a:off x="5965394" y="4152020"/>
            <a:ext cx="2693609" cy="2140180"/>
            <a:chOff x="0" y="0"/>
            <a:chExt cx="3704224" cy="2383542"/>
          </a:xfrm>
        </p:grpSpPr>
        <p:pic>
          <p:nvPicPr>
            <p:cNvPr id="175" name="IMG_2346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Picture 173"/>
            <p:cNvPicPr>
              <a:picLocks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177" name="Shape 177"/>
          <p:cNvSpPr/>
          <p:nvPr/>
        </p:nvSpPr>
        <p:spPr>
          <a:xfrm>
            <a:off x="5237978" y="6176333"/>
            <a:ext cx="3634530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lang="en-US" sz="1700" b="1" dirty="0" err="1"/>
              <a:t>sPHENIX</a:t>
            </a:r>
            <a:r>
              <a:rPr lang="en-US" sz="1700" b="1" dirty="0"/>
              <a:t> </a:t>
            </a:r>
            <a:r>
              <a:rPr sz="1700" b="1" dirty="0"/>
              <a:t>EMCAL &amp; HCAL Prototypes</a:t>
            </a:r>
            <a:r>
              <a:rPr lang="en-US" sz="1700" b="1" dirty="0"/>
              <a:t> </a:t>
            </a:r>
            <a:r>
              <a:rPr sz="1700" b="1" dirty="0"/>
              <a:t>taken April 19, 2016</a:t>
            </a:r>
          </a:p>
        </p:txBody>
      </p:sp>
      <p:sp>
        <p:nvSpPr>
          <p:cNvPr id="178" name="Shape 178"/>
          <p:cNvSpPr/>
          <p:nvPr/>
        </p:nvSpPr>
        <p:spPr>
          <a:xfrm>
            <a:off x="355538" y="722535"/>
            <a:ext cx="8085712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b="1">
                <a:solidFill>
                  <a:schemeClr val="accent5"/>
                </a:solidFill>
              </a:defRPr>
            </a:pPr>
            <a:r>
              <a:rPr sz="2000" dirty="0"/>
              <a:t>LDRD Experimental Goal: LANL built 4-stave prototype tracker at test beam</a:t>
            </a:r>
            <a:r>
              <a:rPr lang="en-US" sz="2000" dirty="0"/>
              <a:t> </a:t>
            </a:r>
            <a:r>
              <a:rPr sz="2000" dirty="0"/>
              <a:t>with custom sPHENIX readout</a:t>
            </a:r>
          </a:p>
        </p:txBody>
      </p:sp>
      <p:sp>
        <p:nvSpPr>
          <p:cNvPr id="181" name="Shape 181"/>
          <p:cNvSpPr/>
          <p:nvPr/>
        </p:nvSpPr>
        <p:spPr>
          <a:xfrm>
            <a:off x="-9117" y="6430552"/>
            <a:ext cx="4239028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sPHENIX Readout (</a:t>
            </a:r>
            <a:r>
              <a:rPr lang="en-US" sz="1700" b="1" dirty="0"/>
              <a:t>FVTX expertise</a:t>
            </a:r>
            <a:r>
              <a:rPr sz="1700" b="1" dirty="0"/>
              <a:t>) </a:t>
            </a:r>
          </a:p>
        </p:txBody>
      </p:sp>
      <p:sp>
        <p:nvSpPr>
          <p:cNvPr id="184" name="Shape 184"/>
          <p:cNvSpPr/>
          <p:nvPr/>
        </p:nvSpPr>
        <p:spPr>
          <a:xfrm>
            <a:off x="-229635" y="6133905"/>
            <a:ext cx="4606742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Custom Front-End</a:t>
            </a:r>
            <a:r>
              <a:rPr lang="en-US" sz="1700" b="1" dirty="0"/>
              <a:t>, intergrate into</a:t>
            </a:r>
            <a:endParaRPr sz="1700" b="1" dirty="0"/>
          </a:p>
        </p:txBody>
      </p:sp>
      <p:pic>
        <p:nvPicPr>
          <p:cNvPr id="185" name="20120123-_DSC3372-filtered.jpe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05" y="4404081"/>
            <a:ext cx="2308385" cy="1699346"/>
          </a:xfrm>
          <a:prstGeom prst="rect">
            <a:avLst/>
          </a:prstGeom>
          <a:ln w="25400"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2554" y="1452730"/>
            <a:ext cx="4007356" cy="303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Shape 180"/>
          <p:cNvSpPr/>
          <p:nvPr/>
        </p:nvSpPr>
        <p:spPr>
          <a:xfrm>
            <a:off x="3384487" y="3063939"/>
            <a:ext cx="1231792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/>
          </a:lstStyle>
          <a:p>
            <a:r>
              <a:rPr sz="1700" b="1" dirty="0"/>
              <a:t>MAPS Stave </a:t>
            </a:r>
            <a:endParaRPr lang="en-US" sz="1700" b="1" dirty="0"/>
          </a:p>
          <a:p>
            <a:r>
              <a:rPr sz="1700" b="1" dirty="0"/>
              <a:t>Construction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846" y="1449518"/>
            <a:ext cx="1163908" cy="1545011"/>
          </a:xfrm>
          <a:prstGeom prst="rect">
            <a:avLst/>
          </a:prstGeom>
        </p:spPr>
      </p:pic>
      <p:grpSp>
        <p:nvGrpSpPr>
          <p:cNvPr id="19" name="Group 207"/>
          <p:cNvGrpSpPr/>
          <p:nvPr/>
        </p:nvGrpSpPr>
        <p:grpSpPr>
          <a:xfrm>
            <a:off x="6057745" y="1904556"/>
            <a:ext cx="2015824" cy="1556263"/>
            <a:chOff x="0" y="0"/>
            <a:chExt cx="3101968" cy="2412937"/>
          </a:xfrm>
        </p:grpSpPr>
        <p:pic>
          <p:nvPicPr>
            <p:cNvPr id="20" name="IMG_0054_small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2847969" cy="2082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2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101969" cy="241293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1074774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Experimental Efforts in FY17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 smtClean="0"/>
              <a:t>MoU</a:t>
            </a:r>
            <a:r>
              <a:rPr lang="en-US" dirty="0" smtClean="0"/>
              <a:t> between LANL-CERN/ALICE</a:t>
            </a:r>
          </a:p>
          <a:p>
            <a:pPr lvl="1"/>
            <a:r>
              <a:rPr lang="en-US" dirty="0" smtClean="0"/>
              <a:t>ALICE/ITS associate membership</a:t>
            </a:r>
          </a:p>
          <a:p>
            <a:pPr lvl="1"/>
            <a:r>
              <a:rPr lang="en-US" dirty="0" smtClean="0"/>
              <a:t>Access resources from CERN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MAPS DOE MIE proposal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build collaboration, write pre-proposal, seek external fund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First draft/outline released for </a:t>
            </a:r>
            <a:r>
              <a:rPr lang="en-US" dirty="0" err="1" smtClean="0"/>
              <a:t>sPHENIX</a:t>
            </a:r>
            <a:r>
              <a:rPr lang="en-US" dirty="0" smtClean="0"/>
              <a:t> collaboration discussion @GSU 12/15-17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R&amp;D</a:t>
            </a:r>
          </a:p>
          <a:p>
            <a:pPr lvl="1"/>
            <a:r>
              <a:rPr lang="en-US" dirty="0" smtClean="0"/>
              <a:t>Obtain ALICE/ITS test bench for readout R&amp;D</a:t>
            </a:r>
          </a:p>
          <a:p>
            <a:pPr lvl="1"/>
            <a:r>
              <a:rPr lang="en-US" dirty="0" smtClean="0"/>
              <a:t>Obtain MAPS and readout cards </a:t>
            </a:r>
          </a:p>
          <a:p>
            <a:pPr lvl="1"/>
            <a:r>
              <a:rPr lang="en-US" dirty="0" smtClean="0"/>
              <a:t>Collaboration with ALICE/ITS, LBNL and UT-Austin </a:t>
            </a:r>
          </a:p>
          <a:p>
            <a:pPr lvl="1"/>
            <a:r>
              <a:rPr lang="en-US" dirty="0" smtClean="0"/>
              <a:t>Local readout R&amp;D with Mark et al.</a:t>
            </a:r>
          </a:p>
          <a:p>
            <a:pPr lvl="1"/>
            <a:r>
              <a:rPr lang="en-US" dirty="0" smtClean="0"/>
              <a:t>Conceptual mechanical system design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Build up MAPS expertise</a:t>
            </a:r>
          </a:p>
          <a:p>
            <a:pPr lvl="1"/>
            <a:r>
              <a:rPr lang="en-US" dirty="0" smtClean="0"/>
              <a:t>Work at ALICE/CERN for extended periods, training LANL local experts</a:t>
            </a:r>
          </a:p>
          <a:p>
            <a:pPr lvl="1"/>
            <a:r>
              <a:rPr lang="en-US" dirty="0" smtClean="0"/>
              <a:t>MAPS, staves assembly and testing etc.</a:t>
            </a:r>
          </a:p>
          <a:p>
            <a:pPr lvl="1"/>
            <a:endParaRPr lang="en-US" dirty="0"/>
          </a:p>
          <a:p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Physics simulations and b-tagging algorithms 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A8A0-1DF9-614C-8C35-951D69207200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6114"/>
            <a:ext cx="8229600" cy="1143000"/>
          </a:xfrm>
        </p:spPr>
        <p:txBody>
          <a:bodyPr/>
          <a:lstStyle/>
          <a:p>
            <a:r>
              <a:rPr lang="en-US" dirty="0" smtClean="0"/>
              <a:t>R&amp;D Need – Readout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6886"/>
            <a:ext cx="8229600" cy="5201636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readout integration </a:t>
            </a:r>
          </a:p>
          <a:p>
            <a:pPr lvl="1"/>
            <a:r>
              <a:rPr lang="en-US" dirty="0" smtClean="0"/>
              <a:t>Purchase a few (4) near/final working staves at earliest </a:t>
            </a:r>
          </a:p>
          <a:p>
            <a:pPr lvl="2"/>
            <a:r>
              <a:rPr lang="en-US" dirty="0" smtClean="0"/>
              <a:t>Cables </a:t>
            </a:r>
          </a:p>
          <a:p>
            <a:pPr lvl="2"/>
            <a:r>
              <a:rPr lang="en-US" dirty="0" smtClean="0"/>
              <a:t>With DCDC on FPC (or alternative) </a:t>
            </a:r>
          </a:p>
          <a:p>
            <a:pPr lvl="1"/>
            <a:r>
              <a:rPr lang="en-US" dirty="0" smtClean="0"/>
              <a:t>Purchase 2 test bench w/ ALICE readout </a:t>
            </a:r>
          </a:p>
          <a:p>
            <a:pPr lvl="2"/>
            <a:r>
              <a:rPr lang="en-US" dirty="0" smtClean="0"/>
              <a:t>RDO boards</a:t>
            </a:r>
          </a:p>
          <a:p>
            <a:pPr lvl="2"/>
            <a:r>
              <a:rPr lang="en-US" dirty="0" smtClean="0"/>
              <a:t>CRUs </a:t>
            </a:r>
          </a:p>
          <a:p>
            <a:pPr lvl="2"/>
            <a:r>
              <a:rPr lang="en-US" dirty="0" smtClean="0"/>
              <a:t>install ALCIE DAQ software</a:t>
            </a:r>
          </a:p>
          <a:p>
            <a:pPr lvl="2"/>
            <a:r>
              <a:rPr lang="en-US" dirty="0" smtClean="0"/>
              <a:t>LVPS, cables etc. </a:t>
            </a:r>
          </a:p>
          <a:p>
            <a:pPr lvl="1"/>
            <a:r>
              <a:rPr lang="en-US" dirty="0" smtClean="0"/>
              <a:t>Modify CRU to match </a:t>
            </a:r>
            <a:r>
              <a:rPr lang="en-US" dirty="0" err="1" smtClean="0"/>
              <a:t>sPHENIX</a:t>
            </a:r>
            <a:r>
              <a:rPr lang="en-US" dirty="0" smtClean="0"/>
              <a:t> requirements </a:t>
            </a:r>
          </a:p>
          <a:p>
            <a:pPr lvl="2"/>
            <a:r>
              <a:rPr lang="en-US" dirty="0" smtClean="0"/>
              <a:t>Firmware documentation and/or access developer for discussion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What is available now for R&amp;D work at LANL?</a:t>
            </a:r>
          </a:p>
          <a:p>
            <a:pPr lvl="1"/>
            <a:r>
              <a:rPr lang="en-US" dirty="0" smtClean="0"/>
              <a:t>Staves</a:t>
            </a:r>
          </a:p>
          <a:p>
            <a:pPr lvl="1"/>
            <a:r>
              <a:rPr lang="en-US" dirty="0" smtClean="0"/>
              <a:t>Readout electronics </a:t>
            </a:r>
          </a:p>
          <a:p>
            <a:pPr lvl="1"/>
            <a:r>
              <a:rPr lang="en-US" dirty="0" smtClean="0"/>
              <a:t>Test bench </a:t>
            </a:r>
          </a:p>
          <a:p>
            <a:pPr lvl="1"/>
            <a:r>
              <a:rPr lang="en-US" dirty="0" smtClean="0"/>
              <a:t>ALICE Software documentation, firmware developer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Send LANL personnel to CERN/LBNL/UT-Austin</a:t>
            </a:r>
          </a:p>
          <a:p>
            <a:pPr lvl="1"/>
            <a:r>
              <a:rPr lang="en-US" dirty="0" smtClean="0"/>
              <a:t>Learn how to operate test bench and MAPS/Staves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Help assembly and test</a:t>
            </a:r>
          </a:p>
          <a:p>
            <a:pPr lvl="1"/>
            <a:r>
              <a:rPr lang="en-US" dirty="0" smtClean="0"/>
              <a:t>Any other important tasks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70B85-4438-8E4A-A469-E8B20D9EE2DE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14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96252"/>
          </a:xfrm>
        </p:spPr>
        <p:txBody>
          <a:bodyPr/>
          <a:lstStyle/>
          <a:p>
            <a:r>
              <a:rPr lang="en-US" dirty="0" smtClean="0"/>
              <a:t>Big Science to LANL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94" y="916890"/>
            <a:ext cx="5899709" cy="2390707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next US NP flagship project in heavy ion physics, dedicated to understanding the properties of Quark-Gluon-Plasma (QGP); recently granted CD-0 (9/2016)</a:t>
            </a:r>
          </a:p>
          <a:p>
            <a:endParaRPr lang="en-US" dirty="0" smtClean="0"/>
          </a:p>
          <a:p>
            <a:r>
              <a:rPr lang="en-US" dirty="0" smtClean="0"/>
              <a:t>This LDRD will allow LANL taking a leadership role in this future flagship program: </a:t>
            </a:r>
          </a:p>
          <a:p>
            <a:pPr lvl="1"/>
            <a:r>
              <a:rPr lang="en-US" dirty="0" smtClean="0"/>
              <a:t>Proposed innovation : develop b-jet physics as a Major Pillar of the </a:t>
            </a:r>
            <a:r>
              <a:rPr lang="en-US" dirty="0" err="1" smtClean="0"/>
              <a:t>sPHENIX</a:t>
            </a:r>
            <a:r>
              <a:rPr lang="en-US" dirty="0" smtClean="0"/>
              <a:t> Program, 1/3 of the Science Output {b-jets,  jets, Upsilons} through novel </a:t>
            </a:r>
            <a:r>
              <a:rPr lang="en-US" dirty="0" smtClean="0">
                <a:solidFill>
                  <a:srgbClr val="0000FF"/>
                </a:solidFill>
              </a:rPr>
              <a:t>Monolithic-Active-Pixel-Sensor (MAPS) </a:t>
            </a:r>
            <a:r>
              <a:rPr lang="en-US" dirty="0" smtClean="0"/>
              <a:t>based precision tracking, b-jet identification and theory</a:t>
            </a:r>
          </a:p>
          <a:p>
            <a:pPr lvl="1"/>
            <a:r>
              <a:rPr lang="en-US" dirty="0" smtClean="0"/>
              <a:t>Potential new state of the art technical capability (MAPS) to LANL applied program 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4880931" y="4269037"/>
            <a:ext cx="4032600" cy="1996523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3408582"/>
            <a:ext cx="3656368" cy="27433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53419" y="3408582"/>
            <a:ext cx="4160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solidFill>
                  <a:srgbClr val="FF0000"/>
                </a:solidFill>
              </a:rPr>
              <a:t>Cannot be done at the LHC</a:t>
            </a:r>
            <a:r>
              <a:rPr lang="en-US" sz="2000" b="1" dirty="0" smtClean="0">
                <a:solidFill>
                  <a:srgbClr val="FF0000"/>
                </a:solidFill>
              </a:rPr>
              <a:t> for lack of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low 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770" y="1001116"/>
            <a:ext cx="2365762" cy="211631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11F4-2B48-3F47-A783-997E9CDD02E3}" type="datetime1">
              <a:rPr lang="en-US" smtClean="0"/>
              <a:t>11/30/16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7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686" y="18207"/>
            <a:ext cx="8229600" cy="1143000"/>
          </a:xfrm>
        </p:spPr>
        <p:txBody>
          <a:bodyPr/>
          <a:lstStyle/>
          <a:p>
            <a:r>
              <a:rPr lang="en-US" dirty="0" smtClean="0"/>
              <a:t>R&amp;D Need - Mechanics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98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Mechanical system </a:t>
            </a:r>
          </a:p>
          <a:p>
            <a:pPr lvl="1"/>
            <a:r>
              <a:rPr lang="en-US" dirty="0" smtClean="0"/>
              <a:t>Obtain Mechanical design files </a:t>
            </a:r>
          </a:p>
          <a:p>
            <a:pPr lvl="1"/>
            <a:r>
              <a:rPr lang="en-US" dirty="0" smtClean="0"/>
              <a:t>Develop supporting frames, assembly jigs etc.</a:t>
            </a:r>
          </a:p>
          <a:p>
            <a:pPr lvl="1"/>
            <a:r>
              <a:rPr lang="en-US" dirty="0" smtClean="0"/>
              <a:t>Develop cooling system, chiller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Develop conceptual mechanical design for </a:t>
            </a:r>
            <a:r>
              <a:rPr lang="en-US" dirty="0" err="1" smtClean="0"/>
              <a:t>sPHENIX</a:t>
            </a:r>
            <a:r>
              <a:rPr lang="en-US" dirty="0" smtClean="0"/>
              <a:t> integration</a:t>
            </a:r>
          </a:p>
          <a:p>
            <a:pPr lvl="1"/>
            <a:r>
              <a:rPr lang="en-US" dirty="0" smtClean="0"/>
              <a:t>Setup a test bench to operate </a:t>
            </a:r>
            <a:r>
              <a:rPr lang="en-US" dirty="0"/>
              <a:t> </a:t>
            </a:r>
            <a:r>
              <a:rPr lang="en-US" dirty="0" smtClean="0"/>
              <a:t>Staves safely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9A8-9904-B446-B1DE-AE890CC244C7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4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Theory: Tasks and Schedules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2420939"/>
            <a:ext cx="9144000" cy="38338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805A-A45A-8B4E-A55B-495B02009B02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5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792259"/>
          </a:xfrm>
        </p:spPr>
        <p:txBody>
          <a:bodyPr>
            <a:normAutofit/>
          </a:bodyPr>
          <a:lstStyle/>
          <a:p>
            <a:r>
              <a:rPr lang="en-US" dirty="0" smtClean="0"/>
              <a:t>A MIE Proposal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85467"/>
            <a:ext cx="8229600" cy="56157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MAPS detector subgroup to identify and work on  </a:t>
            </a:r>
          </a:p>
          <a:p>
            <a:pPr lvl="1"/>
            <a:r>
              <a:rPr lang="en-US" dirty="0" smtClean="0"/>
              <a:t>Tasks, Resources and Responsibilities for each institution</a:t>
            </a:r>
          </a:p>
          <a:p>
            <a:pPr lvl="1"/>
            <a:r>
              <a:rPr lang="en-US" dirty="0" smtClean="0"/>
              <a:t>Agreement on each institution’s interest and available resource </a:t>
            </a:r>
          </a:p>
          <a:p>
            <a:pPr lvl="1"/>
            <a:r>
              <a:rPr lang="en-US" dirty="0" smtClean="0"/>
              <a:t>Start joint R&amp;D on critical tasks </a:t>
            </a:r>
          </a:p>
          <a:p>
            <a:pPr lvl="2"/>
            <a:r>
              <a:rPr lang="en-US" dirty="0" smtClean="0"/>
              <a:t>LDRD, associate members and other R&amp;D fund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Pre-proposal writing? </a:t>
            </a:r>
          </a:p>
          <a:p>
            <a:pPr lvl="1"/>
            <a:r>
              <a:rPr lang="en-US" dirty="0" smtClean="0"/>
              <a:t>Identify required resources ($$ and manpower) and timeline </a:t>
            </a:r>
          </a:p>
          <a:p>
            <a:pPr lvl="1"/>
            <a:r>
              <a:rPr lang="en-US" dirty="0" smtClean="0"/>
              <a:t>Intended contributions from all institutions </a:t>
            </a:r>
          </a:p>
          <a:p>
            <a:pPr lvl="1"/>
            <a:r>
              <a:rPr lang="en-US" dirty="0" smtClean="0"/>
              <a:t>Electronics and readout – LANL	</a:t>
            </a:r>
          </a:p>
          <a:p>
            <a:pPr lvl="1"/>
            <a:r>
              <a:rPr lang="en-US" dirty="0" smtClean="0"/>
              <a:t>Mechanic system and integration – MIT</a:t>
            </a:r>
          </a:p>
          <a:p>
            <a:pPr lvl="1"/>
            <a:r>
              <a:rPr lang="en-US" dirty="0" smtClean="0"/>
              <a:t>Ancillary and other systems – other collaborators</a:t>
            </a:r>
          </a:p>
          <a:p>
            <a:pPr lvl="1"/>
            <a:r>
              <a:rPr lang="en-US" dirty="0" smtClean="0"/>
              <a:t>A draft by January 2017? Discussions with DOE during Feb budget meeting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More communications with DOE</a:t>
            </a:r>
          </a:p>
          <a:p>
            <a:pPr lvl="1"/>
            <a:r>
              <a:rPr lang="en-US" dirty="0" smtClean="0"/>
              <a:t>Based on updated resource loaded Cost and Schedule from pre-proposal </a:t>
            </a:r>
          </a:p>
          <a:p>
            <a:pPr lvl="1"/>
            <a:r>
              <a:rPr lang="en-US" dirty="0" smtClean="0"/>
              <a:t>Then decide on next step</a:t>
            </a:r>
          </a:p>
          <a:p>
            <a:pPr lvl="2"/>
            <a:r>
              <a:rPr lang="en-US" dirty="0" smtClean="0"/>
              <a:t>either go forward or not, work out a plan with DOE</a:t>
            </a:r>
          </a:p>
          <a:p>
            <a:pPr lvl="1"/>
            <a:r>
              <a:rPr lang="en-US" dirty="0" smtClean="0"/>
              <a:t>Get more support from ALD &amp; DOE on CERN-SPHENIX agreement etc.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1EF7-1A87-2742-BBEA-8BE94416F933}" type="datetime1">
              <a:rPr lang="en-US" smtClean="0"/>
              <a:t>11/30/16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E0FEF-2927-B74B-BFF8-E7854C79DED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9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Experiment at RHIC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7926" y="3494276"/>
            <a:ext cx="4715248" cy="25932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62" y="1702099"/>
            <a:ext cx="3909527" cy="456111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C4E1-FA60-8240-B76A-279BC86C758F}" type="datetime1">
              <a:rPr lang="en-US" smtClean="0"/>
              <a:t>11/30/16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34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4"/>
          <p:cNvSpPr>
            <a:spLocks noChangeShapeType="1"/>
          </p:cNvSpPr>
          <p:nvPr/>
        </p:nvSpPr>
        <p:spPr bwMode="auto">
          <a:xfrm>
            <a:off x="1219200" y="4778375"/>
            <a:ext cx="647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3"/>
          <p:cNvSpPr>
            <a:spLocks/>
          </p:cNvSpPr>
          <p:nvPr/>
        </p:nvSpPr>
        <p:spPr bwMode="auto">
          <a:xfrm>
            <a:off x="0" y="17463"/>
            <a:ext cx="9144000" cy="692150"/>
          </a:xfrm>
          <a:prstGeom prst="rect">
            <a:avLst/>
          </a:prstGeom>
          <a:solidFill>
            <a:srgbClr val="008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>
            <a:sp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  <a:latin typeface="Times New Roman" charset="0"/>
              </a:rPr>
              <a:t>Possible sPHENIX Project Scenario</a:t>
            </a:r>
            <a:endParaRPr lang="en-US" sz="4000" b="1">
              <a:solidFill>
                <a:srgbClr val="FFFFFF"/>
              </a:solidFill>
              <a:latin typeface="Century Gothic" charset="0"/>
              <a:sym typeface="Century Gothic" charset="0"/>
            </a:endParaRPr>
          </a:p>
        </p:txBody>
      </p:sp>
      <p:sp>
        <p:nvSpPr>
          <p:cNvPr id="11267" name="Rectangle 5"/>
          <p:cNvSpPr>
            <a:spLocks/>
          </p:cNvSpPr>
          <p:nvPr/>
        </p:nvSpPr>
        <p:spPr bwMode="auto">
          <a:xfrm>
            <a:off x="152400" y="5473700"/>
            <a:ext cx="8851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Operating Funds are used for conceptual design  between CD-0 and CD-1.  Operating funds may also be used prior to CD-4 for R&amp;D, NEPA, D&amp;D, ES&amp;H, transition, startup, and training costs. Non-federal funds from other sources that are considered capital funds and are included in the “Total line item cost” as OPC.</a:t>
            </a:r>
            <a:endParaRPr lang="en-US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Good Practice—For the first year that TEC is requested, ensure that OPC is also requested for that year.  The OPC will allow the project to continue in a long CR until TEC is available and new starts are allowed.</a:t>
            </a:r>
            <a:endParaRPr lang="en-US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MIE funds are more flexible than Line Items.  Moving OPC to TEC or vice versa is much easier than for Line-Item reprogramming since MIE funds are “batched.”</a:t>
            </a:r>
            <a:endParaRPr lang="en-US" altLang="ja-JP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New Start is defined as the first use/appropriation of any TEC funds (including TEC PED) for both line items and MIEs project.</a:t>
            </a:r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2876550" y="100330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5410200" y="94615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0" name="Rectangle 8"/>
          <p:cNvSpPr>
            <a:spLocks/>
          </p:cNvSpPr>
          <p:nvPr/>
        </p:nvSpPr>
        <p:spPr bwMode="auto">
          <a:xfrm>
            <a:off x="639763" y="2555875"/>
            <a:ext cx="5556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ctr"/>
            <a:r>
              <a:rPr lang="en-US" sz="800" b="1" i="1">
                <a:latin typeface="Arial" charset="0"/>
                <a:sym typeface="Arial" charset="0"/>
              </a:rPr>
              <a:t>Critical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 i="1">
                <a:latin typeface="Arial" charset="0"/>
                <a:sym typeface="Arial" charset="0"/>
              </a:rPr>
              <a:t>Decisions</a:t>
            </a: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 rot="10800000" flipH="1">
            <a:off x="1377950" y="1927225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 rot="10800000" flipH="1">
            <a:off x="2870200" y="1960563"/>
            <a:ext cx="0" cy="534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3" name="Line 11"/>
          <p:cNvSpPr>
            <a:spLocks noChangeShapeType="1"/>
          </p:cNvSpPr>
          <p:nvPr/>
        </p:nvSpPr>
        <p:spPr bwMode="auto">
          <a:xfrm rot="10800000" flipH="1">
            <a:off x="3619500" y="19494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rot="10800000" flipH="1">
            <a:off x="6248400" y="20129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1275" name="Group 13"/>
          <p:cNvGrpSpPr>
            <a:grpSpLocks/>
          </p:cNvGrpSpPr>
          <p:nvPr/>
        </p:nvGrpSpPr>
        <p:grpSpPr bwMode="auto">
          <a:xfrm>
            <a:off x="1600200" y="1422400"/>
            <a:ext cx="1425575" cy="504825"/>
            <a:chOff x="0" y="0"/>
            <a:chExt cx="898" cy="318"/>
          </a:xfrm>
        </p:grpSpPr>
        <p:sp>
          <p:nvSpPr>
            <p:cNvPr id="11427" name="AutoShape 14"/>
            <p:cNvSpPr>
              <a:spLocks/>
            </p:cNvSpPr>
            <p:nvPr/>
          </p:nvSpPr>
          <p:spPr bwMode="auto">
            <a:xfrm>
              <a:off x="0" y="0"/>
              <a:ext cx="89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2059" y="0"/>
                  </a:lnTo>
                  <a:lnTo>
                    <a:pt x="21600" y="10800"/>
                  </a:lnTo>
                  <a:lnTo>
                    <a:pt x="12059" y="21600"/>
                  </a:lnTo>
                  <a:lnTo>
                    <a:pt x="0" y="21600"/>
                  </a:lnTo>
                  <a:lnTo>
                    <a:pt x="954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8" name="Rectangle 15"/>
            <p:cNvSpPr>
              <a:spLocks/>
            </p:cNvSpPr>
            <p:nvPr/>
          </p:nvSpPr>
          <p:spPr bwMode="auto">
            <a:xfrm>
              <a:off x="188" y="97"/>
              <a:ext cx="52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 </a:t>
              </a:r>
              <a:r>
                <a:rPr lang="en-US" sz="800" b="1">
                  <a:latin typeface="Arial" charset="0"/>
                  <a:sym typeface="Arial" charset="0"/>
                </a:rPr>
                <a:t>Definition</a:t>
              </a:r>
            </a:p>
          </p:txBody>
        </p:sp>
      </p:grpSp>
      <p:grpSp>
        <p:nvGrpSpPr>
          <p:cNvPr id="11276" name="Group 16"/>
          <p:cNvGrpSpPr>
            <a:grpSpLocks/>
          </p:cNvGrpSpPr>
          <p:nvPr/>
        </p:nvGrpSpPr>
        <p:grpSpPr bwMode="auto">
          <a:xfrm>
            <a:off x="852488" y="1422400"/>
            <a:ext cx="1204912" cy="504825"/>
            <a:chOff x="0" y="0"/>
            <a:chExt cx="758" cy="318"/>
          </a:xfrm>
        </p:grpSpPr>
        <p:sp>
          <p:nvSpPr>
            <p:cNvPr id="11425" name="AutoShape 17"/>
            <p:cNvSpPr>
              <a:spLocks/>
            </p:cNvSpPr>
            <p:nvPr/>
          </p:nvSpPr>
          <p:spPr bwMode="auto">
            <a:xfrm>
              <a:off x="0" y="0"/>
              <a:ext cx="75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0"/>
                  </a:moveTo>
                  <a:lnTo>
                    <a:pt x="10785" y="0"/>
                  </a:lnTo>
                  <a:lnTo>
                    <a:pt x="21600" y="10800"/>
                  </a:lnTo>
                  <a:lnTo>
                    <a:pt x="10785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6" name="Rectangle 18"/>
            <p:cNvSpPr>
              <a:spLocks/>
            </p:cNvSpPr>
            <p:nvPr/>
          </p:nvSpPr>
          <p:spPr bwMode="auto">
            <a:xfrm>
              <a:off x="127" y="97"/>
              <a:ext cx="31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Initiation</a:t>
              </a:r>
            </a:p>
          </p:txBody>
        </p:sp>
      </p:grpSp>
      <p:grpSp>
        <p:nvGrpSpPr>
          <p:cNvPr id="11277" name="Group 19"/>
          <p:cNvGrpSpPr>
            <a:grpSpLocks/>
          </p:cNvGrpSpPr>
          <p:nvPr/>
        </p:nvGrpSpPr>
        <p:grpSpPr bwMode="auto">
          <a:xfrm>
            <a:off x="2563813" y="1422400"/>
            <a:ext cx="2913062" cy="504825"/>
            <a:chOff x="0" y="0"/>
            <a:chExt cx="1834" cy="318"/>
          </a:xfrm>
        </p:grpSpPr>
        <p:sp>
          <p:nvSpPr>
            <p:cNvPr id="11423" name="AutoShape 20"/>
            <p:cNvSpPr>
              <a:spLocks/>
            </p:cNvSpPr>
            <p:nvPr/>
          </p:nvSpPr>
          <p:spPr bwMode="auto">
            <a:xfrm>
              <a:off x="0" y="0"/>
              <a:ext cx="1834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6809" y="0"/>
                  </a:lnTo>
                  <a:lnTo>
                    <a:pt x="21600" y="10800"/>
                  </a:lnTo>
                  <a:lnTo>
                    <a:pt x="16809" y="21600"/>
                  </a:lnTo>
                  <a:lnTo>
                    <a:pt x="0" y="21600"/>
                  </a:lnTo>
                  <a:lnTo>
                    <a:pt x="479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9966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4" name="Rectangle 21"/>
            <p:cNvSpPr>
              <a:spLocks/>
            </p:cNvSpPr>
            <p:nvPr/>
          </p:nvSpPr>
          <p:spPr bwMode="auto">
            <a:xfrm>
              <a:off x="741" y="97"/>
              <a:ext cx="35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Execution</a:t>
              </a:r>
            </a:p>
          </p:txBody>
        </p:sp>
      </p:grpSp>
      <p:grpSp>
        <p:nvGrpSpPr>
          <p:cNvPr id="11278" name="Group 22"/>
          <p:cNvGrpSpPr>
            <a:grpSpLocks/>
          </p:cNvGrpSpPr>
          <p:nvPr/>
        </p:nvGrpSpPr>
        <p:grpSpPr bwMode="auto">
          <a:xfrm>
            <a:off x="5241925" y="1454150"/>
            <a:ext cx="1624013" cy="506413"/>
            <a:chOff x="0" y="0"/>
            <a:chExt cx="1023" cy="318"/>
          </a:xfrm>
        </p:grpSpPr>
        <p:sp>
          <p:nvSpPr>
            <p:cNvPr id="11421" name="AutoShape 23"/>
            <p:cNvSpPr>
              <a:spLocks/>
            </p:cNvSpPr>
            <p:nvPr/>
          </p:nvSpPr>
          <p:spPr bwMode="auto">
            <a:xfrm>
              <a:off x="0" y="0"/>
              <a:ext cx="1023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3222" y="0"/>
                  </a:lnTo>
                  <a:lnTo>
                    <a:pt x="21600" y="10800"/>
                  </a:lnTo>
                  <a:lnTo>
                    <a:pt x="13222" y="21600"/>
                  </a:lnTo>
                  <a:lnTo>
                    <a:pt x="0" y="21600"/>
                  </a:lnTo>
                  <a:lnTo>
                    <a:pt x="8378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2" name="Rectangle 24"/>
            <p:cNvSpPr>
              <a:spLocks/>
            </p:cNvSpPr>
            <p:nvPr/>
          </p:nvSpPr>
          <p:spPr bwMode="auto">
            <a:xfrm>
              <a:off x="253" y="97"/>
              <a:ext cx="517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</a:t>
              </a:r>
              <a:r>
                <a:rPr lang="en-US" sz="800" b="1">
                  <a:latin typeface="Arial" charset="0"/>
                  <a:sym typeface="Arial" charset="0"/>
                </a:rPr>
                <a:t>  Closeout</a:t>
              </a:r>
            </a:p>
          </p:txBody>
        </p:sp>
      </p:grpSp>
      <p:sp>
        <p:nvSpPr>
          <p:cNvPr id="11279" name="Line 25"/>
          <p:cNvSpPr>
            <a:spLocks noChangeShapeType="1"/>
          </p:cNvSpPr>
          <p:nvPr/>
        </p:nvSpPr>
        <p:spPr bwMode="auto">
          <a:xfrm rot="10800000" flipH="1">
            <a:off x="1143000" y="836613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0" name="Rectangle 26"/>
          <p:cNvSpPr>
            <a:spLocks/>
          </p:cNvSpPr>
          <p:nvPr/>
        </p:nvSpPr>
        <p:spPr bwMode="auto">
          <a:xfrm>
            <a:off x="1795463" y="957263"/>
            <a:ext cx="685800" cy="317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</a:t>
            </a:r>
            <a:r>
              <a:rPr lang="en-US" sz="9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Funds</a:t>
            </a:r>
          </a:p>
        </p:txBody>
      </p:sp>
      <p:sp>
        <p:nvSpPr>
          <p:cNvPr id="11281" name="Line 27"/>
          <p:cNvSpPr>
            <a:spLocks noChangeShapeType="1"/>
          </p:cNvSpPr>
          <p:nvPr/>
        </p:nvSpPr>
        <p:spPr bwMode="auto">
          <a:xfrm>
            <a:off x="1387475" y="995363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2" name="Line 28"/>
          <p:cNvSpPr>
            <a:spLocks noChangeShapeType="1"/>
          </p:cNvSpPr>
          <p:nvPr/>
        </p:nvSpPr>
        <p:spPr bwMode="auto">
          <a:xfrm>
            <a:off x="6264275" y="987425"/>
            <a:ext cx="3175" cy="6461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3" name="Rectangle 29"/>
          <p:cNvSpPr>
            <a:spLocks/>
          </p:cNvSpPr>
          <p:nvPr/>
        </p:nvSpPr>
        <p:spPr bwMode="auto">
          <a:xfrm>
            <a:off x="5440363" y="946150"/>
            <a:ext cx="8382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 Funds</a:t>
            </a:r>
          </a:p>
        </p:txBody>
      </p:sp>
      <p:sp>
        <p:nvSpPr>
          <p:cNvPr id="11284" name="Line 30"/>
          <p:cNvSpPr>
            <a:spLocks noChangeShapeType="1"/>
          </p:cNvSpPr>
          <p:nvPr/>
        </p:nvSpPr>
        <p:spPr bwMode="auto">
          <a:xfrm rot="10800000" flipH="1">
            <a:off x="2992438" y="836613"/>
            <a:ext cx="22494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5" name="Rectangle 31"/>
          <p:cNvSpPr>
            <a:spLocks/>
          </p:cNvSpPr>
          <p:nvPr/>
        </p:nvSpPr>
        <p:spPr bwMode="auto">
          <a:xfrm>
            <a:off x="3429000" y="920750"/>
            <a:ext cx="8509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Construction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&amp; PED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Funds</a:t>
            </a:r>
          </a:p>
        </p:txBody>
      </p:sp>
      <p:sp>
        <p:nvSpPr>
          <p:cNvPr id="11286" name="Rectangle 32"/>
          <p:cNvSpPr>
            <a:spLocks/>
          </p:cNvSpPr>
          <p:nvPr/>
        </p:nvSpPr>
        <p:spPr bwMode="auto">
          <a:xfrm>
            <a:off x="5332413" y="2352675"/>
            <a:ext cx="3000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14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</a:p>
        </p:txBody>
      </p:sp>
      <p:sp>
        <p:nvSpPr>
          <p:cNvPr id="11287" name="Rectangle 33"/>
          <p:cNvSpPr>
            <a:spLocks/>
          </p:cNvSpPr>
          <p:nvPr/>
        </p:nvSpPr>
        <p:spPr bwMode="auto">
          <a:xfrm>
            <a:off x="3162300" y="3752850"/>
            <a:ext cx="111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Request/Receive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Construction Funds</a:t>
            </a:r>
          </a:p>
        </p:txBody>
      </p:sp>
      <p:sp>
        <p:nvSpPr>
          <p:cNvPr id="11288" name="Line 34"/>
          <p:cNvSpPr>
            <a:spLocks noChangeShapeType="1"/>
          </p:cNvSpPr>
          <p:nvPr/>
        </p:nvSpPr>
        <p:spPr bwMode="auto">
          <a:xfrm>
            <a:off x="3048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9" name="Line 35"/>
          <p:cNvSpPr>
            <a:spLocks noChangeShapeType="1"/>
          </p:cNvSpPr>
          <p:nvPr/>
        </p:nvSpPr>
        <p:spPr bwMode="auto">
          <a:xfrm>
            <a:off x="39624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0" name="Line 36"/>
          <p:cNvSpPr>
            <a:spLocks noChangeShapeType="1"/>
          </p:cNvSpPr>
          <p:nvPr/>
        </p:nvSpPr>
        <p:spPr bwMode="auto">
          <a:xfrm>
            <a:off x="48768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1" name="Line 37"/>
          <p:cNvSpPr>
            <a:spLocks noChangeShapeType="1"/>
          </p:cNvSpPr>
          <p:nvPr/>
        </p:nvSpPr>
        <p:spPr bwMode="auto">
          <a:xfrm>
            <a:off x="57912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2" name="Line 38"/>
          <p:cNvSpPr>
            <a:spLocks noChangeShapeType="1"/>
          </p:cNvSpPr>
          <p:nvPr/>
        </p:nvSpPr>
        <p:spPr bwMode="auto">
          <a:xfrm>
            <a:off x="6705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3" name="Line 39"/>
          <p:cNvSpPr>
            <a:spLocks noChangeShapeType="1"/>
          </p:cNvSpPr>
          <p:nvPr/>
        </p:nvSpPr>
        <p:spPr bwMode="auto">
          <a:xfrm>
            <a:off x="7620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4" name="Line 40"/>
          <p:cNvSpPr>
            <a:spLocks noChangeShapeType="1"/>
          </p:cNvSpPr>
          <p:nvPr/>
        </p:nvSpPr>
        <p:spPr bwMode="auto">
          <a:xfrm>
            <a:off x="2133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5" name="Line 41"/>
          <p:cNvSpPr>
            <a:spLocks noChangeShapeType="1"/>
          </p:cNvSpPr>
          <p:nvPr/>
        </p:nvSpPr>
        <p:spPr bwMode="auto">
          <a:xfrm>
            <a:off x="220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6" name="Line 42"/>
          <p:cNvSpPr>
            <a:spLocks noChangeShapeType="1"/>
          </p:cNvSpPr>
          <p:nvPr/>
        </p:nvSpPr>
        <p:spPr bwMode="auto">
          <a:xfrm>
            <a:off x="236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7" name="Line 43"/>
          <p:cNvSpPr>
            <a:spLocks noChangeShapeType="1"/>
          </p:cNvSpPr>
          <p:nvPr/>
        </p:nvSpPr>
        <p:spPr bwMode="auto">
          <a:xfrm>
            <a:off x="228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8" name="Line 44"/>
          <p:cNvSpPr>
            <a:spLocks noChangeShapeType="1"/>
          </p:cNvSpPr>
          <p:nvPr/>
        </p:nvSpPr>
        <p:spPr bwMode="auto">
          <a:xfrm>
            <a:off x="243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9" name="Line 45"/>
          <p:cNvSpPr>
            <a:spLocks noChangeShapeType="1"/>
          </p:cNvSpPr>
          <p:nvPr/>
        </p:nvSpPr>
        <p:spPr bwMode="auto">
          <a:xfrm>
            <a:off x="251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0" name="Line 46"/>
          <p:cNvSpPr>
            <a:spLocks noChangeShapeType="1"/>
          </p:cNvSpPr>
          <p:nvPr/>
        </p:nvSpPr>
        <p:spPr bwMode="auto">
          <a:xfrm>
            <a:off x="266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1" name="Line 47"/>
          <p:cNvSpPr>
            <a:spLocks noChangeShapeType="1"/>
          </p:cNvSpPr>
          <p:nvPr/>
        </p:nvSpPr>
        <p:spPr bwMode="auto">
          <a:xfrm>
            <a:off x="259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2" name="Line 48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3" name="Line 49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4" name="Line 50"/>
          <p:cNvSpPr>
            <a:spLocks noChangeShapeType="1"/>
          </p:cNvSpPr>
          <p:nvPr/>
        </p:nvSpPr>
        <p:spPr bwMode="auto">
          <a:xfrm>
            <a:off x="2895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" name="Line 51"/>
          <p:cNvSpPr>
            <a:spLocks noChangeShapeType="1"/>
          </p:cNvSpPr>
          <p:nvPr/>
        </p:nvSpPr>
        <p:spPr bwMode="auto">
          <a:xfrm>
            <a:off x="281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6" name="Line 52"/>
          <p:cNvSpPr>
            <a:spLocks noChangeShapeType="1"/>
          </p:cNvSpPr>
          <p:nvPr/>
        </p:nvSpPr>
        <p:spPr bwMode="auto">
          <a:xfrm>
            <a:off x="297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7" name="Rectangle 53"/>
          <p:cNvSpPr>
            <a:spLocks/>
          </p:cNvSpPr>
          <p:nvPr/>
        </p:nvSpPr>
        <p:spPr bwMode="auto">
          <a:xfrm>
            <a:off x="990600" y="491331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2016</a:t>
            </a:r>
          </a:p>
        </p:txBody>
      </p:sp>
      <p:sp>
        <p:nvSpPr>
          <p:cNvPr id="11308" name="Rectangle 54"/>
          <p:cNvSpPr>
            <a:spLocks/>
          </p:cNvSpPr>
          <p:nvPr/>
        </p:nvSpPr>
        <p:spPr bwMode="auto">
          <a:xfrm>
            <a:off x="1916113" y="4930775"/>
            <a:ext cx="533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2017</a:t>
            </a:r>
          </a:p>
        </p:txBody>
      </p:sp>
      <p:sp>
        <p:nvSpPr>
          <p:cNvPr id="11309" name="Rectangle 55"/>
          <p:cNvSpPr>
            <a:spLocks/>
          </p:cNvSpPr>
          <p:nvPr/>
        </p:nvSpPr>
        <p:spPr bwMode="auto">
          <a:xfrm>
            <a:off x="28194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2018</a:t>
            </a:r>
          </a:p>
        </p:txBody>
      </p:sp>
      <p:sp>
        <p:nvSpPr>
          <p:cNvPr id="11310" name="Rectangle 56"/>
          <p:cNvSpPr>
            <a:spLocks/>
          </p:cNvSpPr>
          <p:nvPr/>
        </p:nvSpPr>
        <p:spPr bwMode="auto">
          <a:xfrm>
            <a:off x="37338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2019</a:t>
            </a:r>
          </a:p>
        </p:txBody>
      </p:sp>
      <p:sp>
        <p:nvSpPr>
          <p:cNvPr id="11311" name="Rectangle 57"/>
          <p:cNvSpPr>
            <a:spLocks/>
          </p:cNvSpPr>
          <p:nvPr/>
        </p:nvSpPr>
        <p:spPr bwMode="auto">
          <a:xfrm>
            <a:off x="55626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2021</a:t>
            </a:r>
          </a:p>
        </p:txBody>
      </p:sp>
      <p:sp>
        <p:nvSpPr>
          <p:cNvPr id="11312" name="Rectangle 58"/>
          <p:cNvSpPr>
            <a:spLocks/>
          </p:cNvSpPr>
          <p:nvPr/>
        </p:nvSpPr>
        <p:spPr bwMode="auto">
          <a:xfrm>
            <a:off x="46482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2020</a:t>
            </a:r>
          </a:p>
        </p:txBody>
      </p:sp>
      <p:sp>
        <p:nvSpPr>
          <p:cNvPr id="11313" name="Line 59"/>
          <p:cNvSpPr>
            <a:spLocks noChangeShapeType="1"/>
          </p:cNvSpPr>
          <p:nvPr/>
        </p:nvSpPr>
        <p:spPr bwMode="auto">
          <a:xfrm>
            <a:off x="312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4" name="Line 60"/>
          <p:cNvSpPr>
            <a:spLocks noChangeShapeType="1"/>
          </p:cNvSpPr>
          <p:nvPr/>
        </p:nvSpPr>
        <p:spPr bwMode="auto">
          <a:xfrm>
            <a:off x="327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5" name="Line 61"/>
          <p:cNvSpPr>
            <a:spLocks noChangeShapeType="1"/>
          </p:cNvSpPr>
          <p:nvPr/>
        </p:nvSpPr>
        <p:spPr bwMode="auto">
          <a:xfrm>
            <a:off x="320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6" name="Line 62"/>
          <p:cNvSpPr>
            <a:spLocks noChangeShapeType="1"/>
          </p:cNvSpPr>
          <p:nvPr/>
        </p:nvSpPr>
        <p:spPr bwMode="auto">
          <a:xfrm>
            <a:off x="335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7" name="Line 63"/>
          <p:cNvSpPr>
            <a:spLocks noChangeShapeType="1"/>
          </p:cNvSpPr>
          <p:nvPr/>
        </p:nvSpPr>
        <p:spPr bwMode="auto">
          <a:xfrm>
            <a:off x="342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8" name="Line 64"/>
          <p:cNvSpPr>
            <a:spLocks noChangeShapeType="1"/>
          </p:cNvSpPr>
          <p:nvPr/>
        </p:nvSpPr>
        <p:spPr bwMode="auto">
          <a:xfrm>
            <a:off x="358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9" name="Line 65"/>
          <p:cNvSpPr>
            <a:spLocks noChangeShapeType="1"/>
          </p:cNvSpPr>
          <p:nvPr/>
        </p:nvSpPr>
        <p:spPr bwMode="auto">
          <a:xfrm>
            <a:off x="350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0" name="Line 66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1" name="Line 67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2" name="Line 68"/>
          <p:cNvSpPr>
            <a:spLocks noChangeShapeType="1"/>
          </p:cNvSpPr>
          <p:nvPr/>
        </p:nvSpPr>
        <p:spPr bwMode="auto">
          <a:xfrm>
            <a:off x="3810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3" name="Line 69"/>
          <p:cNvSpPr>
            <a:spLocks noChangeShapeType="1"/>
          </p:cNvSpPr>
          <p:nvPr/>
        </p:nvSpPr>
        <p:spPr bwMode="auto">
          <a:xfrm>
            <a:off x="373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4" name="Line 70"/>
          <p:cNvSpPr>
            <a:spLocks noChangeShapeType="1"/>
          </p:cNvSpPr>
          <p:nvPr/>
        </p:nvSpPr>
        <p:spPr bwMode="auto">
          <a:xfrm>
            <a:off x="3886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5" name="Line 71"/>
          <p:cNvSpPr>
            <a:spLocks noChangeShapeType="1"/>
          </p:cNvSpPr>
          <p:nvPr/>
        </p:nvSpPr>
        <p:spPr bwMode="auto">
          <a:xfrm>
            <a:off x="4038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6" name="Line 72"/>
          <p:cNvSpPr>
            <a:spLocks noChangeShapeType="1"/>
          </p:cNvSpPr>
          <p:nvPr/>
        </p:nvSpPr>
        <p:spPr bwMode="auto">
          <a:xfrm>
            <a:off x="4191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7" name="Line 73"/>
          <p:cNvSpPr>
            <a:spLocks noChangeShapeType="1"/>
          </p:cNvSpPr>
          <p:nvPr/>
        </p:nvSpPr>
        <p:spPr bwMode="auto">
          <a:xfrm>
            <a:off x="4114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8" name="Line 74"/>
          <p:cNvSpPr>
            <a:spLocks noChangeShapeType="1"/>
          </p:cNvSpPr>
          <p:nvPr/>
        </p:nvSpPr>
        <p:spPr bwMode="auto">
          <a:xfrm>
            <a:off x="4267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9" name="Line 75"/>
          <p:cNvSpPr>
            <a:spLocks noChangeShapeType="1"/>
          </p:cNvSpPr>
          <p:nvPr/>
        </p:nvSpPr>
        <p:spPr bwMode="auto">
          <a:xfrm>
            <a:off x="4343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0" name="Line 76"/>
          <p:cNvSpPr>
            <a:spLocks noChangeShapeType="1"/>
          </p:cNvSpPr>
          <p:nvPr/>
        </p:nvSpPr>
        <p:spPr bwMode="auto">
          <a:xfrm>
            <a:off x="4495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1" name="Line 77"/>
          <p:cNvSpPr>
            <a:spLocks noChangeShapeType="1"/>
          </p:cNvSpPr>
          <p:nvPr/>
        </p:nvSpPr>
        <p:spPr bwMode="auto">
          <a:xfrm>
            <a:off x="4419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2" name="Line 78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3" name="Line 79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4" name="Line 80"/>
          <p:cNvSpPr>
            <a:spLocks noChangeShapeType="1"/>
          </p:cNvSpPr>
          <p:nvPr/>
        </p:nvSpPr>
        <p:spPr bwMode="auto">
          <a:xfrm>
            <a:off x="4724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5" name="Line 81"/>
          <p:cNvSpPr>
            <a:spLocks noChangeShapeType="1"/>
          </p:cNvSpPr>
          <p:nvPr/>
        </p:nvSpPr>
        <p:spPr bwMode="auto">
          <a:xfrm>
            <a:off x="4648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6" name="Line 82"/>
          <p:cNvSpPr>
            <a:spLocks noChangeShapeType="1"/>
          </p:cNvSpPr>
          <p:nvPr/>
        </p:nvSpPr>
        <p:spPr bwMode="auto">
          <a:xfrm>
            <a:off x="4800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7" name="Line 83"/>
          <p:cNvSpPr>
            <a:spLocks noChangeShapeType="1"/>
          </p:cNvSpPr>
          <p:nvPr/>
        </p:nvSpPr>
        <p:spPr bwMode="auto">
          <a:xfrm>
            <a:off x="4953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8" name="Line 84"/>
          <p:cNvSpPr>
            <a:spLocks noChangeShapeType="1"/>
          </p:cNvSpPr>
          <p:nvPr/>
        </p:nvSpPr>
        <p:spPr bwMode="auto">
          <a:xfrm>
            <a:off x="510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9" name="Line 85"/>
          <p:cNvSpPr>
            <a:spLocks noChangeShapeType="1"/>
          </p:cNvSpPr>
          <p:nvPr/>
        </p:nvSpPr>
        <p:spPr bwMode="auto">
          <a:xfrm>
            <a:off x="5029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0" name="Line 86"/>
          <p:cNvSpPr>
            <a:spLocks noChangeShapeType="1"/>
          </p:cNvSpPr>
          <p:nvPr/>
        </p:nvSpPr>
        <p:spPr bwMode="auto">
          <a:xfrm>
            <a:off x="518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1" name="Line 87"/>
          <p:cNvSpPr>
            <a:spLocks noChangeShapeType="1"/>
          </p:cNvSpPr>
          <p:nvPr/>
        </p:nvSpPr>
        <p:spPr bwMode="auto">
          <a:xfrm>
            <a:off x="525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2" name="Line 88"/>
          <p:cNvSpPr>
            <a:spLocks noChangeShapeType="1"/>
          </p:cNvSpPr>
          <p:nvPr/>
        </p:nvSpPr>
        <p:spPr bwMode="auto">
          <a:xfrm>
            <a:off x="541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3" name="Line 89"/>
          <p:cNvSpPr>
            <a:spLocks noChangeShapeType="1"/>
          </p:cNvSpPr>
          <p:nvPr/>
        </p:nvSpPr>
        <p:spPr bwMode="auto">
          <a:xfrm>
            <a:off x="533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4" name="Line 90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5" name="Line 91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6" name="Line 92"/>
          <p:cNvSpPr>
            <a:spLocks noChangeShapeType="1"/>
          </p:cNvSpPr>
          <p:nvPr/>
        </p:nvSpPr>
        <p:spPr bwMode="auto">
          <a:xfrm>
            <a:off x="563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7" name="Line 93"/>
          <p:cNvSpPr>
            <a:spLocks noChangeShapeType="1"/>
          </p:cNvSpPr>
          <p:nvPr/>
        </p:nvSpPr>
        <p:spPr bwMode="auto">
          <a:xfrm>
            <a:off x="556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8" name="Line 94"/>
          <p:cNvSpPr>
            <a:spLocks noChangeShapeType="1"/>
          </p:cNvSpPr>
          <p:nvPr/>
        </p:nvSpPr>
        <p:spPr bwMode="auto">
          <a:xfrm>
            <a:off x="571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9" name="Line 95"/>
          <p:cNvSpPr>
            <a:spLocks noChangeShapeType="1"/>
          </p:cNvSpPr>
          <p:nvPr/>
        </p:nvSpPr>
        <p:spPr bwMode="auto">
          <a:xfrm>
            <a:off x="586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0" name="Line 96"/>
          <p:cNvSpPr>
            <a:spLocks noChangeShapeType="1"/>
          </p:cNvSpPr>
          <p:nvPr/>
        </p:nvSpPr>
        <p:spPr bwMode="auto">
          <a:xfrm>
            <a:off x="601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1" name="Line 97"/>
          <p:cNvSpPr>
            <a:spLocks noChangeShapeType="1"/>
          </p:cNvSpPr>
          <p:nvPr/>
        </p:nvSpPr>
        <p:spPr bwMode="auto">
          <a:xfrm>
            <a:off x="5943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2" name="Line 98"/>
          <p:cNvSpPr>
            <a:spLocks noChangeShapeType="1"/>
          </p:cNvSpPr>
          <p:nvPr/>
        </p:nvSpPr>
        <p:spPr bwMode="auto">
          <a:xfrm>
            <a:off x="609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3" name="Line 99"/>
          <p:cNvSpPr>
            <a:spLocks noChangeShapeType="1"/>
          </p:cNvSpPr>
          <p:nvPr/>
        </p:nvSpPr>
        <p:spPr bwMode="auto">
          <a:xfrm>
            <a:off x="617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4" name="Line 100"/>
          <p:cNvSpPr>
            <a:spLocks noChangeShapeType="1"/>
          </p:cNvSpPr>
          <p:nvPr/>
        </p:nvSpPr>
        <p:spPr bwMode="auto">
          <a:xfrm>
            <a:off x="632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5" name="Line 101"/>
          <p:cNvSpPr>
            <a:spLocks noChangeShapeType="1"/>
          </p:cNvSpPr>
          <p:nvPr/>
        </p:nvSpPr>
        <p:spPr bwMode="auto">
          <a:xfrm>
            <a:off x="624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6" name="Line 102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7" name="Line 103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8" name="Line 104"/>
          <p:cNvSpPr>
            <a:spLocks noChangeShapeType="1"/>
          </p:cNvSpPr>
          <p:nvPr/>
        </p:nvSpPr>
        <p:spPr bwMode="auto">
          <a:xfrm>
            <a:off x="655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9" name="Line 105"/>
          <p:cNvSpPr>
            <a:spLocks noChangeShapeType="1"/>
          </p:cNvSpPr>
          <p:nvPr/>
        </p:nvSpPr>
        <p:spPr bwMode="auto">
          <a:xfrm>
            <a:off x="647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0" name="Line 106"/>
          <p:cNvSpPr>
            <a:spLocks noChangeShapeType="1"/>
          </p:cNvSpPr>
          <p:nvPr/>
        </p:nvSpPr>
        <p:spPr bwMode="auto">
          <a:xfrm>
            <a:off x="662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1" name="Line 107"/>
          <p:cNvSpPr>
            <a:spLocks noChangeShapeType="1"/>
          </p:cNvSpPr>
          <p:nvPr/>
        </p:nvSpPr>
        <p:spPr bwMode="auto">
          <a:xfrm>
            <a:off x="678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2" name="Line 108"/>
          <p:cNvSpPr>
            <a:spLocks noChangeShapeType="1"/>
          </p:cNvSpPr>
          <p:nvPr/>
        </p:nvSpPr>
        <p:spPr bwMode="auto">
          <a:xfrm>
            <a:off x="693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3" name="Line 109"/>
          <p:cNvSpPr>
            <a:spLocks noChangeShapeType="1"/>
          </p:cNvSpPr>
          <p:nvPr/>
        </p:nvSpPr>
        <p:spPr bwMode="auto">
          <a:xfrm>
            <a:off x="6858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4" name="Line 110"/>
          <p:cNvSpPr>
            <a:spLocks noChangeShapeType="1"/>
          </p:cNvSpPr>
          <p:nvPr/>
        </p:nvSpPr>
        <p:spPr bwMode="auto">
          <a:xfrm>
            <a:off x="701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5" name="Line 111"/>
          <p:cNvSpPr>
            <a:spLocks noChangeShapeType="1"/>
          </p:cNvSpPr>
          <p:nvPr/>
        </p:nvSpPr>
        <p:spPr bwMode="auto">
          <a:xfrm>
            <a:off x="708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6" name="Line 112"/>
          <p:cNvSpPr>
            <a:spLocks noChangeShapeType="1"/>
          </p:cNvSpPr>
          <p:nvPr/>
        </p:nvSpPr>
        <p:spPr bwMode="auto">
          <a:xfrm>
            <a:off x="723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7" name="Line 113"/>
          <p:cNvSpPr>
            <a:spLocks noChangeShapeType="1"/>
          </p:cNvSpPr>
          <p:nvPr/>
        </p:nvSpPr>
        <p:spPr bwMode="auto">
          <a:xfrm>
            <a:off x="716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8" name="Line 114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9" name="Line 115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0" name="Line 116"/>
          <p:cNvSpPr>
            <a:spLocks noChangeShapeType="1"/>
          </p:cNvSpPr>
          <p:nvPr/>
        </p:nvSpPr>
        <p:spPr bwMode="auto">
          <a:xfrm>
            <a:off x="746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1" name="Line 117"/>
          <p:cNvSpPr>
            <a:spLocks noChangeShapeType="1"/>
          </p:cNvSpPr>
          <p:nvPr/>
        </p:nvSpPr>
        <p:spPr bwMode="auto">
          <a:xfrm>
            <a:off x="739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2" name="Line 118"/>
          <p:cNvSpPr>
            <a:spLocks noChangeShapeType="1"/>
          </p:cNvSpPr>
          <p:nvPr/>
        </p:nvSpPr>
        <p:spPr bwMode="auto">
          <a:xfrm>
            <a:off x="754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3" name="Line 119"/>
          <p:cNvSpPr>
            <a:spLocks noChangeShapeType="1"/>
          </p:cNvSpPr>
          <p:nvPr/>
        </p:nvSpPr>
        <p:spPr bwMode="auto">
          <a:xfrm>
            <a:off x="129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4" name="Line 120"/>
          <p:cNvSpPr>
            <a:spLocks noChangeShapeType="1"/>
          </p:cNvSpPr>
          <p:nvPr/>
        </p:nvSpPr>
        <p:spPr bwMode="auto">
          <a:xfrm>
            <a:off x="144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5" name="Line 121"/>
          <p:cNvSpPr>
            <a:spLocks noChangeShapeType="1"/>
          </p:cNvSpPr>
          <p:nvPr/>
        </p:nvSpPr>
        <p:spPr bwMode="auto">
          <a:xfrm>
            <a:off x="137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6" name="Line 122"/>
          <p:cNvSpPr>
            <a:spLocks noChangeShapeType="1"/>
          </p:cNvSpPr>
          <p:nvPr/>
        </p:nvSpPr>
        <p:spPr bwMode="auto">
          <a:xfrm>
            <a:off x="152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7" name="Line 123"/>
          <p:cNvSpPr>
            <a:spLocks noChangeShapeType="1"/>
          </p:cNvSpPr>
          <p:nvPr/>
        </p:nvSpPr>
        <p:spPr bwMode="auto">
          <a:xfrm>
            <a:off x="160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8" name="Line 124"/>
          <p:cNvSpPr>
            <a:spLocks noChangeShapeType="1"/>
          </p:cNvSpPr>
          <p:nvPr/>
        </p:nvSpPr>
        <p:spPr bwMode="auto">
          <a:xfrm>
            <a:off x="175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9" name="Line 125"/>
          <p:cNvSpPr>
            <a:spLocks noChangeShapeType="1"/>
          </p:cNvSpPr>
          <p:nvPr/>
        </p:nvSpPr>
        <p:spPr bwMode="auto">
          <a:xfrm>
            <a:off x="167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0" name="Line 126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1" name="Line 127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2" name="Line 128"/>
          <p:cNvSpPr>
            <a:spLocks noChangeShapeType="1"/>
          </p:cNvSpPr>
          <p:nvPr/>
        </p:nvSpPr>
        <p:spPr bwMode="auto">
          <a:xfrm>
            <a:off x="1981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3" name="Line 129"/>
          <p:cNvSpPr>
            <a:spLocks noChangeShapeType="1"/>
          </p:cNvSpPr>
          <p:nvPr/>
        </p:nvSpPr>
        <p:spPr bwMode="auto">
          <a:xfrm>
            <a:off x="190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4" name="Line 130"/>
          <p:cNvSpPr>
            <a:spLocks noChangeShapeType="1"/>
          </p:cNvSpPr>
          <p:nvPr/>
        </p:nvSpPr>
        <p:spPr bwMode="auto">
          <a:xfrm>
            <a:off x="205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5" name="Line 131"/>
          <p:cNvSpPr>
            <a:spLocks noChangeShapeType="1"/>
          </p:cNvSpPr>
          <p:nvPr/>
        </p:nvSpPr>
        <p:spPr bwMode="auto">
          <a:xfrm>
            <a:off x="2865438" y="4357688"/>
            <a:ext cx="0" cy="71437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6" name="Line 132"/>
          <p:cNvSpPr>
            <a:spLocks noChangeShapeType="1"/>
          </p:cNvSpPr>
          <p:nvPr/>
        </p:nvSpPr>
        <p:spPr bwMode="auto">
          <a:xfrm>
            <a:off x="1371600" y="4268788"/>
            <a:ext cx="0" cy="119062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7" name="Line 133"/>
          <p:cNvSpPr>
            <a:spLocks noChangeShapeType="1"/>
          </p:cNvSpPr>
          <p:nvPr/>
        </p:nvSpPr>
        <p:spPr bwMode="auto">
          <a:xfrm>
            <a:off x="3619500" y="435292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8" name="Line 134"/>
          <p:cNvSpPr>
            <a:spLocks noChangeShapeType="1"/>
          </p:cNvSpPr>
          <p:nvPr/>
        </p:nvSpPr>
        <p:spPr bwMode="auto">
          <a:xfrm>
            <a:off x="6267450" y="4335463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9" name="Rectangle 135"/>
          <p:cNvSpPr>
            <a:spLocks/>
          </p:cNvSpPr>
          <p:nvPr/>
        </p:nvSpPr>
        <p:spPr bwMode="auto">
          <a:xfrm>
            <a:off x="8193242" y="2352675"/>
            <a:ext cx="88725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000" b="1" dirty="0">
                <a:latin typeface="Century Gothic" charset="0"/>
                <a:sym typeface="Century Gothic" charset="0"/>
              </a:rPr>
              <a:t>Assumption: 	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3 Months CR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Will receive 1/12 per month during CR</a:t>
            </a:r>
          </a:p>
        </p:txBody>
      </p:sp>
      <p:sp>
        <p:nvSpPr>
          <p:cNvPr id="11390" name="Rectangle 136"/>
          <p:cNvSpPr>
            <a:spLocks/>
          </p:cNvSpPr>
          <p:nvPr/>
        </p:nvSpPr>
        <p:spPr bwMode="auto">
          <a:xfrm>
            <a:off x="64770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2022</a:t>
            </a:r>
          </a:p>
        </p:txBody>
      </p:sp>
      <p:sp>
        <p:nvSpPr>
          <p:cNvPr id="11391" name="Line 137"/>
          <p:cNvSpPr>
            <a:spLocks noChangeShapeType="1"/>
          </p:cNvSpPr>
          <p:nvPr/>
        </p:nvSpPr>
        <p:spPr bwMode="auto">
          <a:xfrm>
            <a:off x="1219200" y="46021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2" name="Rectangle 138"/>
          <p:cNvSpPr>
            <a:spLocks/>
          </p:cNvSpPr>
          <p:nvPr/>
        </p:nvSpPr>
        <p:spPr bwMode="auto">
          <a:xfrm>
            <a:off x="1738313" y="2066925"/>
            <a:ext cx="939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Conceptual Design</a:t>
            </a:r>
          </a:p>
        </p:txBody>
      </p:sp>
      <p:sp>
        <p:nvSpPr>
          <p:cNvPr id="11393" name="Rectangle 139"/>
          <p:cNvSpPr>
            <a:spLocks/>
          </p:cNvSpPr>
          <p:nvPr/>
        </p:nvSpPr>
        <p:spPr bwMode="auto">
          <a:xfrm>
            <a:off x="2857500" y="2005013"/>
            <a:ext cx="850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Preliminary and Final Design</a:t>
            </a:r>
          </a:p>
        </p:txBody>
      </p:sp>
      <p:sp>
        <p:nvSpPr>
          <p:cNvPr id="11394" name="Rectangle 140"/>
          <p:cNvSpPr>
            <a:spLocks/>
          </p:cNvSpPr>
          <p:nvPr/>
        </p:nvSpPr>
        <p:spPr bwMode="auto">
          <a:xfrm>
            <a:off x="3976688" y="2057400"/>
            <a:ext cx="1231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Construction</a:t>
            </a:r>
          </a:p>
        </p:txBody>
      </p:sp>
      <p:sp>
        <p:nvSpPr>
          <p:cNvPr id="11395" name="Line 141"/>
          <p:cNvSpPr>
            <a:spLocks noChangeShapeType="1"/>
          </p:cNvSpPr>
          <p:nvPr/>
        </p:nvSpPr>
        <p:spPr bwMode="auto">
          <a:xfrm flipH="1">
            <a:off x="1454150" y="2232025"/>
            <a:ext cx="3048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6" name="Line 142"/>
          <p:cNvSpPr>
            <a:spLocks noChangeShapeType="1"/>
          </p:cNvSpPr>
          <p:nvPr/>
        </p:nvSpPr>
        <p:spPr bwMode="auto">
          <a:xfrm flipH="1">
            <a:off x="2876550" y="2209800"/>
            <a:ext cx="2286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7" name="Line 143"/>
          <p:cNvSpPr>
            <a:spLocks noChangeShapeType="1"/>
          </p:cNvSpPr>
          <p:nvPr/>
        </p:nvSpPr>
        <p:spPr bwMode="auto">
          <a:xfrm rot="10800000">
            <a:off x="3694113" y="2208213"/>
            <a:ext cx="496887" cy="1587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8" name="Line 144"/>
          <p:cNvSpPr>
            <a:spLocks noChangeShapeType="1"/>
          </p:cNvSpPr>
          <p:nvPr/>
        </p:nvSpPr>
        <p:spPr bwMode="auto">
          <a:xfrm>
            <a:off x="2590800" y="2217738"/>
            <a:ext cx="255588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9" name="Line 145"/>
          <p:cNvSpPr>
            <a:spLocks noChangeShapeType="1"/>
          </p:cNvSpPr>
          <p:nvPr/>
        </p:nvSpPr>
        <p:spPr bwMode="auto">
          <a:xfrm>
            <a:off x="3449638" y="2224088"/>
            <a:ext cx="180975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0" name="Line 146"/>
          <p:cNvSpPr>
            <a:spLocks noChangeShapeType="1"/>
          </p:cNvSpPr>
          <p:nvPr/>
        </p:nvSpPr>
        <p:spPr bwMode="auto">
          <a:xfrm rot="10800000" flipH="1">
            <a:off x="4968875" y="2203450"/>
            <a:ext cx="520700" cy="635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1" name="Rectangle 147"/>
          <p:cNvSpPr>
            <a:spLocks/>
          </p:cNvSpPr>
          <p:nvPr/>
        </p:nvSpPr>
        <p:spPr bwMode="auto">
          <a:xfrm>
            <a:off x="381000" y="4876800"/>
            <a:ext cx="622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b="1">
                <a:solidFill>
                  <a:srgbClr val="002060"/>
                </a:solidFill>
                <a:latin typeface="Century Gothic" charset="0"/>
                <a:sym typeface="Century Gothic" charset="0"/>
              </a:rPr>
              <a:t>CY</a:t>
            </a:r>
          </a:p>
        </p:txBody>
      </p:sp>
      <p:sp>
        <p:nvSpPr>
          <p:cNvPr id="11402" name="Oval 148"/>
          <p:cNvSpPr>
            <a:spLocks/>
          </p:cNvSpPr>
          <p:nvPr/>
        </p:nvSpPr>
        <p:spPr bwMode="auto">
          <a:xfrm>
            <a:off x="5130800" y="2281238"/>
            <a:ext cx="738188" cy="7826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 charset="0"/>
            </a:endParaRPr>
          </a:p>
        </p:txBody>
      </p:sp>
      <p:sp>
        <p:nvSpPr>
          <p:cNvPr id="11404" name="Line 150"/>
          <p:cNvSpPr>
            <a:spLocks noChangeShapeType="1"/>
          </p:cNvSpPr>
          <p:nvPr/>
        </p:nvSpPr>
        <p:spPr bwMode="auto">
          <a:xfrm>
            <a:off x="2865438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5" name="Rectangle 151"/>
          <p:cNvSpPr>
            <a:spLocks/>
          </p:cNvSpPr>
          <p:nvPr/>
        </p:nvSpPr>
        <p:spPr bwMode="auto">
          <a:xfrm>
            <a:off x="2438400" y="2549525"/>
            <a:ext cx="876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CD-1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Alternative Selection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and Cost 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Range</a:t>
            </a:r>
          </a:p>
        </p:txBody>
      </p:sp>
      <p:sp>
        <p:nvSpPr>
          <p:cNvPr id="11406" name="Line 152"/>
          <p:cNvSpPr>
            <a:spLocks noChangeShapeType="1"/>
          </p:cNvSpPr>
          <p:nvPr/>
        </p:nvSpPr>
        <p:spPr bwMode="auto">
          <a:xfrm>
            <a:off x="1377950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7" name="Line 153"/>
          <p:cNvSpPr>
            <a:spLocks noChangeShapeType="1"/>
          </p:cNvSpPr>
          <p:nvPr/>
        </p:nvSpPr>
        <p:spPr bwMode="auto">
          <a:xfrm>
            <a:off x="3619500" y="272415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8" name="Line 154"/>
          <p:cNvSpPr>
            <a:spLocks noChangeShapeType="1"/>
          </p:cNvSpPr>
          <p:nvPr/>
        </p:nvSpPr>
        <p:spPr bwMode="auto">
          <a:xfrm>
            <a:off x="6256338" y="2703513"/>
            <a:ext cx="0" cy="1279525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9" name="Rectangle 155"/>
          <p:cNvSpPr>
            <a:spLocks/>
          </p:cNvSpPr>
          <p:nvPr/>
        </p:nvSpPr>
        <p:spPr bwMode="auto">
          <a:xfrm>
            <a:off x="5791200" y="2505075"/>
            <a:ext cx="92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CD-4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Start of Operations or Project Completion</a:t>
            </a:r>
          </a:p>
        </p:txBody>
      </p:sp>
      <p:sp>
        <p:nvSpPr>
          <p:cNvPr id="11410" name="Rectangle 156"/>
          <p:cNvSpPr>
            <a:spLocks/>
          </p:cNvSpPr>
          <p:nvPr/>
        </p:nvSpPr>
        <p:spPr bwMode="auto">
          <a:xfrm>
            <a:off x="3200400" y="3070225"/>
            <a:ext cx="850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CD-3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Start of Construction or Execution</a:t>
            </a:r>
          </a:p>
        </p:txBody>
      </p:sp>
      <p:sp>
        <p:nvSpPr>
          <p:cNvPr id="11411" name="Rectangle 157"/>
          <p:cNvSpPr>
            <a:spLocks/>
          </p:cNvSpPr>
          <p:nvPr/>
        </p:nvSpPr>
        <p:spPr bwMode="auto">
          <a:xfrm>
            <a:off x="3063875" y="2544763"/>
            <a:ext cx="1003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CD-2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Performance Baseline (PB)</a:t>
            </a:r>
          </a:p>
        </p:txBody>
      </p:sp>
      <p:sp>
        <p:nvSpPr>
          <p:cNvPr id="11412" name="Rectangle 158"/>
          <p:cNvSpPr>
            <a:spLocks/>
          </p:cNvSpPr>
          <p:nvPr/>
        </p:nvSpPr>
        <p:spPr bwMode="auto">
          <a:xfrm>
            <a:off x="1270980" y="2540645"/>
            <a:ext cx="749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 dirty="0">
                <a:latin typeface="Arial" charset="0"/>
                <a:sym typeface="Arial" charset="0"/>
              </a:rPr>
              <a:t>CD-0</a:t>
            </a:r>
            <a:endParaRPr lang="en-US" dirty="0">
              <a:latin typeface="Lucida Grande" charset="0"/>
              <a:sym typeface="Lucida Grande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latin typeface="Arial" charset="0"/>
                <a:sym typeface="Arial" charset="0"/>
              </a:rPr>
              <a:t>Approve Mission Need</a:t>
            </a:r>
          </a:p>
        </p:txBody>
      </p:sp>
      <p:sp>
        <p:nvSpPr>
          <p:cNvPr id="11413" name="Rectangle 160"/>
          <p:cNvSpPr>
            <a:spLocks/>
          </p:cNvSpPr>
          <p:nvPr/>
        </p:nvSpPr>
        <p:spPr bwMode="auto">
          <a:xfrm>
            <a:off x="7391400" y="49434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2023</a:t>
            </a:r>
          </a:p>
        </p:txBody>
      </p:sp>
      <p:sp>
        <p:nvSpPr>
          <p:cNvPr id="11414" name="Rectangle 161"/>
          <p:cNvSpPr>
            <a:spLocks/>
          </p:cNvSpPr>
          <p:nvPr/>
        </p:nvSpPr>
        <p:spPr bwMode="auto">
          <a:xfrm>
            <a:off x="5162550" y="2549525"/>
            <a:ext cx="5984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endParaRPr lang="en-US" sz="800">
              <a:latin typeface="Century Gothic" charset="0"/>
              <a:sym typeface="Century Gothic" charset="0"/>
            </a:endParaRPr>
          </a:p>
          <a:p>
            <a:r>
              <a:rPr lang="en-US" sz="800">
                <a:latin typeface="Century Gothic" charset="0"/>
                <a:sym typeface="Century Gothic" charset="0"/>
              </a:rPr>
              <a:t>Installation</a:t>
            </a:r>
          </a:p>
        </p:txBody>
      </p:sp>
      <p:sp>
        <p:nvSpPr>
          <p:cNvPr id="11415" name="Text Box 162"/>
          <p:cNvSpPr txBox="1">
            <a:spLocks noChangeArrowheads="1"/>
          </p:cNvSpPr>
          <p:nvPr/>
        </p:nvSpPr>
        <p:spPr bwMode="auto">
          <a:xfrm>
            <a:off x="8428038" y="6454775"/>
            <a:ext cx="2587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21420008-9194-2C43-AE43-112B23CF1C57}" type="slidenum">
              <a:rPr lang="en-US" sz="1200">
                <a:solidFill>
                  <a:srgbClr val="564B3C"/>
                </a:solidFill>
                <a:latin typeface="Century Gothic" charset="0"/>
                <a:sym typeface="Century Gothic" charset="0"/>
              </a:rPr>
              <a:pPr algn="r" eaLnBrk="1" hangingPunct="1"/>
              <a:t>34</a:t>
            </a:fld>
            <a:endParaRPr lang="en-US" sz="1200">
              <a:solidFill>
                <a:srgbClr val="564B3C"/>
              </a:solidFill>
              <a:latin typeface="Century Gothic" charset="0"/>
              <a:sym typeface="Century Gothic" charset="0"/>
            </a:endParaRPr>
          </a:p>
        </p:txBody>
      </p:sp>
      <p:sp>
        <p:nvSpPr>
          <p:cNvPr id="11417" name="Line 164"/>
          <p:cNvSpPr>
            <a:spLocks noChangeShapeType="1"/>
          </p:cNvSpPr>
          <p:nvPr/>
        </p:nvSpPr>
        <p:spPr bwMode="auto">
          <a:xfrm rot="10800000" flipH="1">
            <a:off x="5334000" y="836613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C0D56BB-38C4-D04B-8B71-226EDDC1760D}" type="datetime1">
              <a:rPr lang="en-US" smtClean="0"/>
              <a:t>11/30/16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11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5DD331D-3D8B-CB42-A3F8-CCBE4D3396BC}" type="slidenum">
              <a:rPr lang="en-US" sz="1200">
                <a:solidFill>
                  <a:srgbClr val="898989"/>
                </a:solidFill>
              </a:rPr>
              <a:pPr eaLnBrk="1" hangingPunct="1"/>
              <a:t>34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19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9600"/>
          </a:xfrm>
          <a:solidFill>
            <a:srgbClr val="0080FF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Priority Items for the Project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24" y="685800"/>
            <a:ext cx="8387976" cy="6172200"/>
          </a:xfrm>
        </p:spPr>
        <p:txBody>
          <a:bodyPr>
            <a:normAutofit fontScale="47500" lnSpcReduction="20000"/>
          </a:bodyPr>
          <a:lstStyle/>
          <a:p>
            <a:r>
              <a:rPr lang="en-US" sz="4400" b="1" dirty="0" smtClean="0"/>
              <a:t>Prepare for a CD-1 review in the May-June 2017</a:t>
            </a:r>
            <a:endParaRPr lang="en-US" sz="4400" b="1" dirty="0"/>
          </a:p>
          <a:p>
            <a:endParaRPr lang="en-US" sz="4400" b="1" dirty="0" smtClean="0"/>
          </a:p>
          <a:p>
            <a:r>
              <a:rPr lang="en-US" sz="4400" b="1" dirty="0" smtClean="0"/>
              <a:t>Revise the sPHENIX bottoms-up cost estimate and project plan.</a:t>
            </a:r>
          </a:p>
          <a:p>
            <a:pPr lvl="1"/>
            <a:r>
              <a:rPr lang="en-US" sz="4000" b="1" dirty="0" smtClean="0"/>
              <a:t>Need to update all costs. Most, except the Tracker, are 2 years old.</a:t>
            </a:r>
          </a:p>
          <a:p>
            <a:endParaRPr lang="en-US" sz="4400" b="1" dirty="0"/>
          </a:p>
          <a:p>
            <a:r>
              <a:rPr lang="en-US" sz="4400" b="1" dirty="0"/>
              <a:t>Prepare the EMCal and HCAL for the next FNAL test </a:t>
            </a:r>
            <a:r>
              <a:rPr lang="en-US" sz="4400" b="1" dirty="0" smtClean="0"/>
              <a:t>beam</a:t>
            </a:r>
          </a:p>
          <a:p>
            <a:pPr lvl="1"/>
            <a:r>
              <a:rPr lang="en-US" sz="3800" b="1" dirty="0" smtClean="0">
                <a:solidFill>
                  <a:srgbClr val="0080FF"/>
                </a:solidFill>
              </a:rPr>
              <a:t>Jan 18 – Feb 21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sz="4400" b="1" dirty="0"/>
              <a:t>Order the  full size </a:t>
            </a:r>
            <a:r>
              <a:rPr lang="en-US" sz="4400" b="1" dirty="0" err="1"/>
              <a:t>OHCal</a:t>
            </a:r>
            <a:r>
              <a:rPr lang="en-US" sz="4400" b="1" dirty="0"/>
              <a:t> prototype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/>
              <a:t>Complete the full-field magnet test early CY2017  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/>
              <a:t>G</a:t>
            </a:r>
            <a:r>
              <a:rPr lang="en-US" sz="4400" b="1" dirty="0" smtClean="0"/>
              <a:t>enerate  </a:t>
            </a:r>
            <a:r>
              <a:rPr lang="en-US" sz="4400" b="1" dirty="0"/>
              <a:t>the documents for a CD-1 review </a:t>
            </a:r>
            <a:endParaRPr lang="en-US" sz="4400" b="1" dirty="0" smtClean="0"/>
          </a:p>
          <a:p>
            <a:endParaRPr lang="en-US" sz="3800" b="1" dirty="0"/>
          </a:p>
          <a:p>
            <a:r>
              <a:rPr lang="en-US" sz="4400" b="1" dirty="0" smtClean="0"/>
              <a:t>Continue progress on all sPHENIX design and R&amp;D</a:t>
            </a:r>
          </a:p>
          <a:p>
            <a:pPr lvl="1"/>
            <a:r>
              <a:rPr lang="en-US" sz="3800" b="1" dirty="0" smtClean="0">
                <a:solidFill>
                  <a:srgbClr val="0080FF"/>
                </a:solidFill>
              </a:rPr>
              <a:t>All design and R&amp;D must be completed prior to CD-3b</a:t>
            </a:r>
          </a:p>
          <a:p>
            <a:pPr lvl="1"/>
            <a:r>
              <a:rPr lang="en-US" sz="3800" b="1" dirty="0" smtClean="0">
                <a:solidFill>
                  <a:srgbClr val="0080FF"/>
                </a:solidFill>
              </a:rPr>
              <a:t>Do we have enough engineers and designers to meet this schedule?</a:t>
            </a:r>
            <a:endParaRPr lang="en-US" sz="3800" b="1" dirty="0">
              <a:solidFill>
                <a:srgbClr val="0080FF"/>
              </a:solidFill>
            </a:endParaRPr>
          </a:p>
          <a:p>
            <a:pPr marL="0" indent="0">
              <a:buNone/>
            </a:pPr>
            <a:endParaRPr lang="en-US" sz="3800" b="1" dirty="0"/>
          </a:p>
          <a:p>
            <a:pPr marL="0" indent="0">
              <a:buNone/>
            </a:pPr>
            <a:r>
              <a:rPr lang="en-US" sz="3800" b="1" dirty="0" smtClean="0"/>
              <a:t> </a:t>
            </a:r>
          </a:p>
          <a:p>
            <a:endParaRPr lang="en-US" sz="20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D295-F463-404E-95B7-497A3850695E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89AB-2CA4-4540-B2DB-DC488A6FE9D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66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7863"/>
          </a:xfrm>
          <a:solidFill>
            <a:srgbClr val="0080FF"/>
          </a:solidFill>
        </p:spPr>
        <p:txBody>
          <a:bodyPr/>
          <a:lstStyle/>
          <a:p>
            <a:r>
              <a:rPr lang="en-US" altLang="en-US" sz="3200" b="1" dirty="0" smtClean="0">
                <a:solidFill>
                  <a:srgbClr val="FFFFFF"/>
                </a:solidFill>
                <a:latin typeface="+mn-lt"/>
                <a:cs typeface="Times New Roman" pitchFamily="18" charset="0"/>
              </a:rPr>
              <a:t>Projected Future sPHENIX Schedule  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23350" cy="5791199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CD-0								Fall 2016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Director’s Cost and Schedule Review		</a:t>
            </a:r>
            <a:r>
              <a:rPr lang="en-US" altLang="en-US" sz="1800" b="1" dirty="0">
                <a:cs typeface="Times New Roman" pitchFamily="18" charset="0"/>
              </a:rPr>
              <a:t>	</a:t>
            </a:r>
            <a:r>
              <a:rPr lang="en-US" altLang="en-US" sz="1800" b="1" dirty="0" smtClean="0">
                <a:cs typeface="Times New Roman" pitchFamily="18" charset="0"/>
              </a:rPr>
              <a:t>		Nov-Dec 2016</a:t>
            </a: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Test Beam at FNAL(2</a:t>
            </a:r>
            <a:r>
              <a:rPr lang="en-US" altLang="en-US" sz="1800" b="1" baseline="30000" dirty="0" smtClean="0">
                <a:cs typeface="Times New Roman" pitchFamily="18" charset="0"/>
              </a:rPr>
              <a:t>nd</a:t>
            </a:r>
            <a:r>
              <a:rPr lang="en-US" altLang="en-US" sz="1800" b="1" dirty="0" smtClean="0">
                <a:cs typeface="Times New Roman" pitchFamily="18" charset="0"/>
              </a:rPr>
              <a:t> round prototyping)	 			Jan 2017	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OPA-CD-1/CD-3a Review 						May-Jun 2017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CD-1/CD-3a	authorization					Nov-Dec  2017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All Preproduction R&amp;D and Design complete				May-Jun 2018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OPA- CD-2/CD-3b review 						May-Jun  2018</a:t>
            </a: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CD-2/CD-3b</a:t>
            </a:r>
            <a:r>
              <a:rPr lang="en-US" altLang="en-US" sz="1800" b="1" dirty="0">
                <a:cs typeface="Times New Roman" pitchFamily="18" charset="0"/>
              </a:rPr>
              <a:t> </a:t>
            </a:r>
            <a:r>
              <a:rPr lang="en-US" altLang="en-US" sz="1800" b="1" dirty="0" smtClean="0">
                <a:cs typeface="Times New Roman" pitchFamily="18" charset="0"/>
              </a:rPr>
              <a:t> authorization					Jul-Aug 2018</a:t>
            </a: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sPHENIX Installed, cabled, ready to commission			Apr 2021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>
                <a:cs typeface="Times New Roman" pitchFamily="18" charset="0"/>
              </a:rPr>
              <a:t> </a:t>
            </a:r>
            <a:r>
              <a:rPr lang="en-US" altLang="en-US" sz="1800" b="1" dirty="0" smtClean="0">
                <a:cs typeface="Times New Roman" pitchFamily="18" charset="0"/>
              </a:rPr>
              <a:t>    First RHIC beam for sPHENIX					Jan 2022</a:t>
            </a:r>
          </a:p>
          <a:p>
            <a:pPr marL="0" indent="0">
              <a:buFont typeface="Arial" pitchFamily="34" charset="0"/>
              <a:buNone/>
            </a:pP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solidFill>
                  <a:srgbClr val="0080FF"/>
                </a:solidFill>
                <a:cs typeface="Times New Roman" pitchFamily="18" charset="0"/>
              </a:rPr>
              <a:t>	The Resource-loaded Schedule contains 8.5 months of float to Jan 2022</a:t>
            </a:r>
          </a:p>
          <a:p>
            <a:pPr marL="0" indent="0">
              <a:buFont typeface="Arial" pitchFamily="34" charset="0"/>
              <a:buNone/>
            </a:pPr>
            <a:endParaRPr lang="en-US" altLang="en-US" sz="1800" b="1" dirty="0">
              <a:solidFill>
                <a:srgbClr val="0080FF"/>
              </a:solidFill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D8E158-3C14-904F-9201-5054FA18D64D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LDRD/DR Feasibility Review - Overview</a:t>
            </a:r>
            <a:endParaRPr lang="en-US" dirty="0"/>
          </a:p>
        </p:txBody>
      </p:sp>
      <p:sp>
        <p:nvSpPr>
          <p:cNvPr id="419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C1A753D-6C42-4D74-B2DA-A30168E722D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724400"/>
            <a:ext cx="83820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chemeClr val="bg1"/>
                </a:solidFill>
                <a:cs typeface="Times New Roman" pitchFamily="18" charset="0"/>
              </a:rPr>
              <a:t>We will need two CD-1 practice reviews with at least one being run by Berndt’s office, prior to  the CD-1 review.</a:t>
            </a:r>
          </a:p>
          <a:p>
            <a:r>
              <a:rPr lang="en-US" altLang="en-US" sz="2000" b="1" dirty="0">
                <a:solidFill>
                  <a:schemeClr val="bg1"/>
                </a:solidFill>
                <a:cs typeface="Times New Roman" pitchFamily="18" charset="0"/>
              </a:rPr>
              <a:t>Practice </a:t>
            </a:r>
            <a:r>
              <a:rPr lang="en-US" altLang="en-US" sz="2000" b="1" dirty="0" smtClean="0">
                <a:solidFill>
                  <a:schemeClr val="bg1"/>
                </a:solidFill>
                <a:cs typeface="Times New Roman" pitchFamily="18" charset="0"/>
              </a:rPr>
              <a:t>reviews in </a:t>
            </a:r>
            <a:r>
              <a:rPr lang="en-US" altLang="en-US" sz="2000" b="1" dirty="0">
                <a:solidFill>
                  <a:schemeClr val="bg1"/>
                </a:solidFill>
                <a:cs typeface="Times New Roman" pitchFamily="18" charset="0"/>
              </a:rPr>
              <a:t>Jan and April 2017? It will be a challenge to those preparing for the test beam. </a:t>
            </a:r>
          </a:p>
        </p:txBody>
      </p:sp>
    </p:spTree>
    <p:extLst>
      <p:ext uri="{BB962C8B-B14F-4D97-AF65-F5344CB8AC3E}">
        <p14:creationId xmlns:p14="http://schemas.microsoft.com/office/powerpoint/2010/main" val="297503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0080FF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Scope of </a:t>
            </a:r>
            <a:r>
              <a:rPr lang="en-US" sz="3200" b="1" dirty="0" err="1" smtClean="0">
                <a:solidFill>
                  <a:schemeClr val="bg1"/>
                </a:solidFill>
              </a:rPr>
              <a:t>sPHENIX</a:t>
            </a:r>
            <a:r>
              <a:rPr lang="en-US" sz="3200" b="1" dirty="0" smtClean="0">
                <a:solidFill>
                  <a:schemeClr val="bg1"/>
                </a:solidFill>
              </a:rPr>
              <a:t> MIE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8200"/>
            <a:ext cx="3909527" cy="45611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C3307-DCC2-7143-BCF5-F8F05B1324A8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 descr="sPHENIX_WB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9526" y="685800"/>
            <a:ext cx="5037747" cy="2065211"/>
          </a:xfrm>
          <a:prstGeom prst="rect">
            <a:avLst/>
          </a:prstGeom>
          <a:ln w="76200" cmpd="sng">
            <a:solidFill>
              <a:srgbClr val="3399FF"/>
            </a:solidFill>
          </a:ln>
        </p:spPr>
      </p:pic>
      <p:pic>
        <p:nvPicPr>
          <p:cNvPr id="8" name="Picture 7" descr="Infrastructure_Facility_WB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526" y="2895600"/>
            <a:ext cx="4296001" cy="1122044"/>
          </a:xfrm>
          <a:prstGeom prst="rect">
            <a:avLst/>
          </a:prstGeom>
          <a:ln w="28575">
            <a:solidFill>
              <a:srgbClr val="3399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14600" y="5181600"/>
            <a:ext cx="6477000" cy="1569660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MIE scope will be tracked with EVMS and reported to </a:t>
            </a:r>
            <a:r>
              <a:rPr lang="en-US" sz="1600" b="1" dirty="0" smtClean="0"/>
              <a:t>DOE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Infrastructure and Facility upgrade will be managed by  the Project team. Likely reported to </a:t>
            </a:r>
            <a:r>
              <a:rPr lang="en-US" sz="1600" b="1" dirty="0" smtClean="0"/>
              <a:t>NPP/BNL. </a:t>
            </a:r>
            <a:r>
              <a:rPr lang="en-US" sz="1600" dirty="0" smtClean="0"/>
              <a:t>Could require EVMS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Ops labor supporting the MIE will also be managed by the Project team and reported to </a:t>
            </a:r>
            <a:r>
              <a:rPr lang="en-US" sz="1600" b="1" dirty="0" smtClean="0"/>
              <a:t>NPP.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MAPS and INTT are treated like deliverables and tracked with milestones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9527" y="4140860"/>
            <a:ext cx="4296000" cy="964699"/>
          </a:xfrm>
          <a:prstGeom prst="rect">
            <a:avLst/>
          </a:prstGeom>
          <a:noFill/>
          <a:ln w="28575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205383" y="-86355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New sPHENIX Baseline</a:t>
            </a:r>
          </a:p>
        </p:txBody>
      </p:sp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211" name="Screen Shot 2016-05-23 at 10.38.2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261" y="1259647"/>
            <a:ext cx="8777479" cy="5559346"/>
          </a:xfrm>
          <a:prstGeom prst="rect">
            <a:avLst/>
          </a:prstGeom>
          <a:ln w="25400"/>
        </p:spPr>
      </p:pic>
      <p:sp>
        <p:nvSpPr>
          <p:cNvPr id="212" name="Shape 212"/>
          <p:cNvSpPr/>
          <p:nvPr/>
        </p:nvSpPr>
        <p:spPr>
          <a:xfrm>
            <a:off x="756393" y="769390"/>
            <a:ext cx="9514144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 b="1" i="1">
                <a:solidFill>
                  <a:schemeClr val="accent5"/>
                </a:solidFill>
              </a:defRPr>
            </a:lvl1pPr>
          </a:lstStyle>
          <a:p>
            <a:r>
              <a:t>from discussions during the 2nd sPHENIX Collaboration Meeting, May 20th 2016</a:t>
            </a:r>
          </a:p>
        </p:txBody>
      </p:sp>
    </p:spTree>
    <p:extLst>
      <p:ext uri="{BB962C8B-B14F-4D97-AF65-F5344CB8AC3E}">
        <p14:creationId xmlns:p14="http://schemas.microsoft.com/office/powerpoint/2010/main" val="3162048506"/>
      </p:ext>
    </p:extLst>
  </p:cSld>
  <p:clrMapOvr>
    <a:masterClrMapping/>
  </p:clrMapOvr>
  <p:transition xmlns:p14="http://schemas.microsoft.com/office/powerpoint/2010/main"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rapezoid 59"/>
          <p:cNvSpPr/>
          <p:nvPr/>
        </p:nvSpPr>
        <p:spPr>
          <a:xfrm rot="16200000">
            <a:off x="5313595" y="869956"/>
            <a:ext cx="2150463" cy="1456992"/>
          </a:xfrm>
          <a:prstGeom prst="trapezoid">
            <a:avLst/>
          </a:prstGeom>
          <a:gradFill flip="none" rotWithShape="1">
            <a:gsLst>
              <a:gs pos="0">
                <a:srgbClr val="FFFF00">
                  <a:alpha val="41000"/>
                </a:srgbClr>
              </a:gs>
              <a:gs pos="53000">
                <a:srgbClr val="FFFFFF"/>
              </a:gs>
              <a:gs pos="100000">
                <a:srgbClr val="FFFF00">
                  <a:alpha val="41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20088"/>
            <a:ext cx="2133600" cy="365125"/>
          </a:xfrm>
        </p:spPr>
        <p:txBody>
          <a:bodyPr/>
          <a:lstStyle/>
          <a:p>
            <a:fld id="{315403F7-57E6-FB45-AA42-533AA8BFDDC1}" type="slidenum">
              <a:rPr lang="en-US" smtClean="0"/>
              <a:t>39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279" y="40446"/>
            <a:ext cx="9088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LANL Efforts in QGP Tomography with Heavy Quarks</a:t>
            </a:r>
            <a:endParaRPr lang="en-US" sz="2800" b="1" dirty="0"/>
          </a:p>
        </p:txBody>
      </p:sp>
      <p:sp>
        <p:nvSpPr>
          <p:cNvPr id="4" name="Can 3"/>
          <p:cNvSpPr/>
          <p:nvPr/>
        </p:nvSpPr>
        <p:spPr>
          <a:xfrm rot="5400000">
            <a:off x="1350438" y="895605"/>
            <a:ext cx="668089" cy="1310271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rapezoid 14"/>
          <p:cNvSpPr/>
          <p:nvPr/>
        </p:nvSpPr>
        <p:spPr>
          <a:xfrm rot="16200000">
            <a:off x="2540144" y="829013"/>
            <a:ext cx="1136150" cy="1456992"/>
          </a:xfrm>
          <a:prstGeom prst="trapezoid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imag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924" y="575183"/>
            <a:ext cx="2416956" cy="195043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Can 60"/>
          <p:cNvSpPr/>
          <p:nvPr/>
        </p:nvSpPr>
        <p:spPr>
          <a:xfrm rot="5400000">
            <a:off x="6295341" y="1397165"/>
            <a:ext cx="2018295" cy="374331"/>
          </a:xfrm>
          <a:prstGeom prst="ca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31349" y="1366068"/>
            <a:ext cx="7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QGP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9920" y="804767"/>
            <a:ext cx="210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Heavy quark gun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9EDAE-4049-A54F-8CA4-11C7B2075F6D}" type="datetime1">
              <a:rPr lang="en-US" smtClean="0"/>
              <a:t>11/30/16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pic>
        <p:nvPicPr>
          <p:cNvPr id="21" name="Picture 20" descr="bfrac_world_HI_preli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68" y="3237326"/>
            <a:ext cx="4325934" cy="27918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791" y="3264063"/>
            <a:ext cx="4130842" cy="30631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3233" y="3005251"/>
            <a:ext cx="413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30x more stats to analyze in PHENIX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703908" y="2793849"/>
            <a:ext cx="43999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MAPS/</a:t>
            </a:r>
            <a:r>
              <a:rPr lang="en-US" b="1" dirty="0" err="1" smtClean="0"/>
              <a:t>sPHENIX</a:t>
            </a:r>
            <a:r>
              <a:rPr lang="en-US" b="1" dirty="0" smtClean="0"/>
              <a:t> LDRD</a:t>
            </a:r>
          </a:p>
          <a:p>
            <a:pPr algn="ctr"/>
            <a:r>
              <a:rPr lang="en-US" sz="1200" dirty="0" smtClean="0"/>
              <a:t>15 institutions on board(MIT, LBNL, UT, UC, UNM, NMSU, …)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868931" y="4424954"/>
            <a:ext cx="534758" cy="86894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5459" y="4135830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FVTX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0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MAPS: a State </a:t>
            </a:r>
            <a:r>
              <a:rPr lang="en-US" sz="3600" dirty="0" smtClean="0"/>
              <a:t>of the Art </a:t>
            </a:r>
            <a:r>
              <a:rPr lang="en-US" sz="3600" dirty="0" smtClean="0"/>
              <a:t>Tracker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0105" y="1143000"/>
            <a:ext cx="5608190" cy="233130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Advantages of MAPS: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speed, 2~4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On-pixel digitization, low power dissipation </a:t>
            </a:r>
          </a:p>
          <a:p>
            <a:pPr lvl="1"/>
            <a:r>
              <a:rPr lang="en-US" dirty="0" smtClean="0"/>
              <a:t>15+ years of R&amp;D at CERN for ALICE upgrade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An ideal choice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61C27-7DA4-F94C-9855-8B2A39745487}" type="datetime1">
              <a:rPr lang="en-US" smtClean="0"/>
              <a:t>12/1/16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838" y="3474309"/>
            <a:ext cx="8252538" cy="3087554"/>
          </a:xfrm>
          <a:prstGeom prst="rect">
            <a:avLst/>
          </a:prstGeom>
          <a:ln w="25400" cap="flat">
            <a:noFill/>
            <a:rou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19800" y="1143000"/>
            <a:ext cx="2928225" cy="221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75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258" y="2142910"/>
            <a:ext cx="6629742" cy="414358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7D46-E5AB-5142-905D-21D8195CE815}" type="datetime1">
              <a:rPr lang="en-US" smtClean="0"/>
              <a:t>11/30/16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48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LANL Proposed 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MAPS Inner Tracker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82685" y="1141987"/>
            <a:ext cx="273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 (2021+);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419477" y="5016500"/>
            <a:ext cx="2154846" cy="10704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 “copy” of ITS Inner Tracker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8133" y="1502370"/>
            <a:ext cx="1326017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</a:t>
            </a:r>
            <a:r>
              <a:rPr lang="en-US" i="1" dirty="0" smtClean="0"/>
              <a:t>issues</a:t>
            </a:r>
            <a:r>
              <a:rPr lang="en-US" i="1" dirty="0" smtClean="0"/>
              <a:t>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2668" y="3481766"/>
            <a:ext cx="1399804" cy="1513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BA0F-8E09-B444-8C04-5B77B4813B64}" type="datetime1">
              <a:rPr lang="en-US" smtClean="0"/>
              <a:t>11/30/16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737" y="108086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7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81204" y="-277996"/>
            <a:ext cx="8960019" cy="1518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 smtClean="0">
                <a:solidFill>
                  <a:schemeClr val="tx1"/>
                </a:solidFill>
              </a:rPr>
              <a:t>MAPS-</a:t>
            </a:r>
            <a:r>
              <a:rPr lang="en-US" sz="3200" b="0" dirty="0" err="1" smtClean="0">
                <a:solidFill>
                  <a:schemeClr val="tx1"/>
                </a:solidFill>
              </a:rPr>
              <a:t>sPHENIX</a:t>
            </a:r>
            <a:r>
              <a:rPr sz="3200" b="0" dirty="0" smtClean="0">
                <a:solidFill>
                  <a:schemeClr val="tx1"/>
                </a:solidFill>
              </a:rPr>
              <a:t> </a:t>
            </a:r>
            <a:r>
              <a:rPr sz="3200" b="0" dirty="0" smtClean="0">
                <a:solidFill>
                  <a:schemeClr val="tx1"/>
                </a:solidFill>
              </a:rPr>
              <a:t>Electronics</a:t>
            </a:r>
            <a:r>
              <a:rPr lang="en-US" sz="3200" b="0" dirty="0" smtClean="0">
                <a:solidFill>
                  <a:schemeClr val="tx1"/>
                </a:solidFill>
              </a:rPr>
              <a:t> Integration</a:t>
            </a:r>
            <a:endParaRPr sz="3200" b="0" dirty="0">
              <a:solidFill>
                <a:schemeClr val="tx1"/>
              </a:solidFill>
            </a:endParaRP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845308" y="6469558"/>
            <a:ext cx="159829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04" y="1424226"/>
            <a:ext cx="8802943" cy="144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296519" y="914768"/>
            <a:ext cx="294476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b="1">
                <a:solidFill>
                  <a:srgbClr val="6998C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ALICE readout path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30129" y="3137745"/>
            <a:ext cx="9315914" cy="3304287"/>
            <a:chOff x="0" y="282"/>
            <a:chExt cx="13249297" cy="469942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77455"/>
              <a:ext cx="12519740" cy="2057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344226" y="282"/>
              <a:ext cx="9226027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Plan B: sPHENIX readout path (held as contingency)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58313" y="1043101"/>
              <a:ext cx="2063927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MAPS FEM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808376" y="1808479"/>
              <a:ext cx="2063927" cy="395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87156" y="908003"/>
              <a:ext cx="2230506" cy="209550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0696905" y="908003"/>
              <a:ext cx="1814051" cy="2095501"/>
            </a:xfrm>
            <a:prstGeom prst="roundRect">
              <a:avLst>
                <a:gd name="adj" fmla="val 28402"/>
              </a:avLst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0974564" y="3319002"/>
              <a:ext cx="2274733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busy out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905871" y="1010069"/>
              <a:ext cx="1396118" cy="6201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DCM2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1603930" y="2869380"/>
              <a:ext cx="1" cy="468035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790197" y="2585263"/>
              <a:ext cx="1066801" cy="1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1695003" y="2064896"/>
              <a:ext cx="838976" cy="62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EvB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0578350" y="3791730"/>
              <a:ext cx="2423694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design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392083" y="3797462"/>
              <a:ext cx="2423694" cy="814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sPHENIX design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106202" y="3404040"/>
              <a:ext cx="3592414" cy="1295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modified design, </a:t>
              </a:r>
            </a:p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starting with ALICE boards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051122" y="2474689"/>
              <a:ext cx="2965562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6998C7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ALICE design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7276845" y="3100471"/>
              <a:ext cx="1396118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trigger in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7434376" y="623193"/>
            <a:ext cx="1385370" cy="1912318"/>
            <a:chOff x="0" y="22719"/>
            <a:chExt cx="1970303" cy="2719740"/>
          </a:xfrm>
        </p:grpSpPr>
        <p:sp>
          <p:nvSpPr>
            <p:cNvPr id="191" name="Shape 191"/>
            <p:cNvSpPr/>
            <p:nvPr/>
          </p:nvSpPr>
          <p:spPr>
            <a:xfrm>
              <a:off x="202968" y="1081139"/>
              <a:ext cx="1740960" cy="1661320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0" y="22719"/>
              <a:ext cx="1970303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Plan A:</a:t>
              </a:r>
            </a:p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reprogram</a:t>
              </a:r>
            </a:p>
          </p:txBody>
        </p:sp>
      </p:grpSp>
      <p:sp>
        <p:nvSpPr>
          <p:cNvPr id="27" name="Shape 179"/>
          <p:cNvSpPr/>
          <p:nvPr/>
        </p:nvSpPr>
        <p:spPr>
          <a:xfrm flipV="1">
            <a:off x="5586513" y="5123869"/>
            <a:ext cx="0" cy="307412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44681" y="5950584"/>
            <a:ext cx="10376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Pat’s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76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3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97" y="12171"/>
            <a:ext cx="8591335" cy="995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MAPS-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Mechanical Integration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pic>
        <p:nvPicPr>
          <p:cNvPr id="18" name="Picture 17" descr="IB- staves + end wheels + panels + Be-beampipe + ITNN + TPC ve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976780"/>
            <a:ext cx="8313882" cy="5379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"/>
          <a:stretch/>
        </p:blipFill>
        <p:spPr>
          <a:xfrm>
            <a:off x="4370699" y="4006857"/>
            <a:ext cx="4773302" cy="24181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6266-3BBF-0C46-82E6-0BA09A9CCF42}" type="datetime1">
              <a:rPr lang="en-US" smtClean="0"/>
              <a:t>12/1/16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4497" y="5874003"/>
            <a:ext cx="11767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Walt’s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LDRD Project Scope and Plan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Minimal goals</a:t>
            </a:r>
          </a:p>
          <a:p>
            <a:pPr lvl="1"/>
            <a:r>
              <a:rPr lang="en-US" dirty="0" smtClean="0"/>
              <a:t>Complete R&amp;D on multichip readout of </a:t>
            </a:r>
            <a:r>
              <a:rPr lang="en-US" dirty="0" smtClean="0"/>
              <a:t>1~</a:t>
            </a:r>
            <a:r>
              <a:rPr lang="en-US" dirty="0" smtClean="0"/>
              <a:t>4 </a:t>
            </a:r>
            <a:r>
              <a:rPr lang="en-US" dirty="0" smtClean="0"/>
              <a:t>early</a:t>
            </a:r>
            <a:r>
              <a:rPr lang="en-US" dirty="0" smtClean="0"/>
              <a:t> </a:t>
            </a:r>
            <a:r>
              <a:rPr lang="en-US" dirty="0" smtClean="0"/>
              <a:t>prototype</a:t>
            </a:r>
            <a:r>
              <a:rPr lang="en-US" dirty="0" smtClean="0"/>
              <a:t> </a:t>
            </a:r>
            <a:r>
              <a:rPr lang="en-US" dirty="0" smtClean="0"/>
              <a:t>staves with ALICE readout, </a:t>
            </a:r>
            <a:r>
              <a:rPr lang="en-US" dirty="0" err="1" smtClean="0"/>
              <a:t>sPHENIX</a:t>
            </a:r>
            <a:r>
              <a:rPr lang="en-US" dirty="0" smtClean="0"/>
              <a:t> DAQ integration</a:t>
            </a:r>
          </a:p>
          <a:p>
            <a:pPr lvl="1"/>
            <a:r>
              <a:rPr lang="en-US" dirty="0" smtClean="0"/>
              <a:t>Complete R&amp;D on Mechanics conceptual design, </a:t>
            </a:r>
            <a:r>
              <a:rPr lang="en-US" dirty="0" err="1" smtClean="0"/>
              <a:t>sPHENIX</a:t>
            </a:r>
            <a:r>
              <a:rPr lang="en-US" dirty="0" smtClean="0"/>
              <a:t> mechanical system integration </a:t>
            </a:r>
          </a:p>
          <a:p>
            <a:pPr lvl="1"/>
            <a:r>
              <a:rPr lang="en-US" dirty="0" smtClean="0"/>
              <a:t>DOE MIE proposal submitted to fund the full detector </a:t>
            </a:r>
            <a:r>
              <a:rPr lang="en-US" dirty="0" smtClean="0"/>
              <a:t>construction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Desired goals</a:t>
            </a:r>
          </a:p>
          <a:p>
            <a:pPr lvl="1"/>
            <a:r>
              <a:rPr lang="en-US" dirty="0" smtClean="0"/>
              <a:t>Full 4 </a:t>
            </a:r>
            <a:r>
              <a:rPr lang="en-US" dirty="0" smtClean="0"/>
              <a:t>production-staves </a:t>
            </a:r>
            <a:r>
              <a:rPr lang="en-US" dirty="0" smtClean="0"/>
              <a:t>MAPS telescope in test beam run with </a:t>
            </a:r>
            <a:r>
              <a:rPr lang="en-US" dirty="0" smtClean="0"/>
              <a:t>integrated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DAQ</a:t>
            </a:r>
          </a:p>
          <a:p>
            <a:pPr lvl="1"/>
            <a:r>
              <a:rPr lang="en-US" dirty="0" smtClean="0"/>
              <a:t>DOE MIE </a:t>
            </a:r>
            <a:r>
              <a:rPr lang="en-US" dirty="0" smtClean="0"/>
              <a:t>proposal </a:t>
            </a:r>
            <a:r>
              <a:rPr lang="en-US" dirty="0" smtClean="0"/>
              <a:t>approved for the full detector construction 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115C-5C8E-C94E-B54A-C9BEE419F977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8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LDRD Experimental </a:t>
            </a:r>
            <a:r>
              <a:rPr lang="en-US" sz="3600" dirty="0" smtClean="0"/>
              <a:t>Key Tasks </a:t>
            </a:r>
            <a:r>
              <a:rPr lang="en-US" sz="3600" dirty="0" smtClean="0"/>
              <a:t>and Schedules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74612-1030-D645-8415-19A2E844D1D1}" type="datetime1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4591" y="1418142"/>
            <a:ext cx="493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losely </a:t>
            </a:r>
            <a:r>
              <a:rPr lang="en-US" dirty="0" smtClean="0">
                <a:solidFill>
                  <a:srgbClr val="FF0000"/>
                </a:solidFill>
              </a:rPr>
              <a:t>tied to ALICE </a:t>
            </a:r>
            <a:r>
              <a:rPr lang="en-US" dirty="0" smtClean="0">
                <a:solidFill>
                  <a:srgbClr val="FF0000"/>
                </a:solidFill>
              </a:rPr>
              <a:t>R&amp;D and Production </a:t>
            </a:r>
            <a:r>
              <a:rPr lang="en-US" dirty="0" smtClean="0">
                <a:solidFill>
                  <a:srgbClr val="FF0000"/>
                </a:solidFill>
              </a:rPr>
              <a:t>Schedule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experiment_timeline_122016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8" t="7124" r="6952" b="21231"/>
          <a:stretch/>
        </p:blipFill>
        <p:spPr>
          <a:xfrm>
            <a:off x="356616" y="1856232"/>
            <a:ext cx="8229600" cy="36850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2160" y="5867621"/>
            <a:ext cx="12497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6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12782</TotalTime>
  <Words>3127</Words>
  <Application>Microsoft Macintosh PowerPoint</Application>
  <PresentationFormat>On-screen Show (4:3)</PresentationFormat>
  <Paragraphs>662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Plan for Today</vt:lpstr>
      <vt:lpstr>LDRD Project Overview Ming Liu, P-25</vt:lpstr>
      <vt:lpstr>Big Science to LANL</vt:lpstr>
      <vt:lpstr>MAPS: a State of the Art Tracker</vt:lpstr>
      <vt:lpstr>LANL Proposed sPHENIX MAPS Inner Tracker</vt:lpstr>
      <vt:lpstr>MAPS-sPHENIX Electronics Integration</vt:lpstr>
      <vt:lpstr>MAPS-sPHENIX Mechanical Integration</vt:lpstr>
      <vt:lpstr>LDRD Project Scope and Plan</vt:lpstr>
      <vt:lpstr>LDRD Experimental Key Tasks and Schedules</vt:lpstr>
      <vt:lpstr>1st Milestone: MoU with ALICE/ITS</vt:lpstr>
      <vt:lpstr>Major Item Cost, Schedule and Risks</vt:lpstr>
      <vt:lpstr>Experimental R&amp;D Deliverables: Physics</vt:lpstr>
      <vt:lpstr>Experimental R&amp;D Deliverables:  Test Beam Box with 4 Staves</vt:lpstr>
      <vt:lpstr>Experimental Project Organization </vt:lpstr>
      <vt:lpstr>Status of MAPS R&amp;D at ALICE/CERN</vt:lpstr>
      <vt:lpstr>Summary</vt:lpstr>
      <vt:lpstr>backups</vt:lpstr>
      <vt:lpstr>PowerPoint Presentation</vt:lpstr>
      <vt:lpstr>Experimental Task Assignments</vt:lpstr>
      <vt:lpstr>LDRD MS Project Closely Tied to ALICE/ITS Upgrade Schedule </vt:lpstr>
      <vt:lpstr>Major Item Cost, Schedule and Risks</vt:lpstr>
      <vt:lpstr>Major Item Cost, Schedule and Risks</vt:lpstr>
      <vt:lpstr>Preliminary Simulation of MAPS Detector Performance</vt:lpstr>
      <vt:lpstr>Readout Electronics R&amp;D at CERN</vt:lpstr>
      <vt:lpstr>B-jet Theory Effort and Innovation</vt:lpstr>
      <vt:lpstr>Mechanics R&amp;D</vt:lpstr>
      <vt:lpstr>Experimental R&amp;D Deliverables: Tracker</vt:lpstr>
      <vt:lpstr>Major Experimental Efforts in FY17</vt:lpstr>
      <vt:lpstr>R&amp;D Need – Readout </vt:lpstr>
      <vt:lpstr>R&amp;D Need - Mechanics</vt:lpstr>
      <vt:lpstr>Theory: Tasks and Schedules</vt:lpstr>
      <vt:lpstr>A MIE Proposal </vt:lpstr>
      <vt:lpstr>sPHENIX Experiment at RHIC</vt:lpstr>
      <vt:lpstr>PowerPoint Presentation</vt:lpstr>
      <vt:lpstr>Priority Items for the Project</vt:lpstr>
      <vt:lpstr>Projected Future sPHENIX Schedule  </vt:lpstr>
      <vt:lpstr>Scope of sPHENIX MIE</vt:lpstr>
      <vt:lpstr>New sPHENIX Baseline</vt:lpstr>
      <vt:lpstr>PowerPoint Presentation</vt:lpstr>
      <vt:lpstr>PowerPoint Presentation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257</cp:revision>
  <cp:lastPrinted>2016-11-22T18:43:28Z</cp:lastPrinted>
  <dcterms:created xsi:type="dcterms:W3CDTF">2016-11-21T04:43:29Z</dcterms:created>
  <dcterms:modified xsi:type="dcterms:W3CDTF">2016-12-01T20:15:21Z</dcterms:modified>
</cp:coreProperties>
</file>