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0" r:id="rId2"/>
    <p:sldId id="257" r:id="rId3"/>
    <p:sldId id="258" r:id="rId4"/>
    <p:sldId id="274" r:id="rId5"/>
    <p:sldId id="271" r:id="rId6"/>
    <p:sldId id="283" r:id="rId7"/>
    <p:sldId id="288" r:id="rId8"/>
    <p:sldId id="284" r:id="rId9"/>
    <p:sldId id="285" r:id="rId10"/>
    <p:sldId id="278" r:id="rId11"/>
    <p:sldId id="259" r:id="rId12"/>
    <p:sldId id="282" r:id="rId13"/>
    <p:sldId id="281" r:id="rId14"/>
    <p:sldId id="266" r:id="rId15"/>
    <p:sldId id="260" r:id="rId16"/>
    <p:sldId id="262" r:id="rId17"/>
    <p:sldId id="273" r:id="rId18"/>
    <p:sldId id="269" r:id="rId19"/>
    <p:sldId id="289" r:id="rId20"/>
    <p:sldId id="292" r:id="rId21"/>
    <p:sldId id="293" r:id="rId22"/>
    <p:sldId id="268" r:id="rId23"/>
    <p:sldId id="280" r:id="rId24"/>
    <p:sldId id="279" r:id="rId25"/>
    <p:sldId id="272" r:id="rId26"/>
    <p:sldId id="261" r:id="rId27"/>
    <p:sldId id="263" r:id="rId28"/>
    <p:sldId id="264" r:id="rId29"/>
    <p:sldId id="265" r:id="rId30"/>
    <p:sldId id="267" r:id="rId31"/>
    <p:sldId id="286" r:id="rId32"/>
    <p:sldId id="277" r:id="rId33"/>
    <p:sldId id="294" r:id="rId34"/>
    <p:sldId id="275" r:id="rId35"/>
    <p:sldId id="276" r:id="rId36"/>
    <p:sldId id="287" r:id="rId37"/>
    <p:sldId id="290" r:id="rId38"/>
    <p:sldId id="291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E1947-AFC2-EB4A-A583-B168939A66AD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5B846-AB0C-9B41-86C0-311C8E33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8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2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8012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2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tif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25ext.lanl.gov/map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6.jpeg"/><Relationship Id="rId5" Type="http://schemas.openxmlformats.org/officeDocument/2006/relationships/image" Target="../media/image27.tif"/><Relationship Id="rId6" Type="http://schemas.openxmlformats.org/officeDocument/2006/relationships/image" Target="../media/image30.jpeg"/><Relationship Id="rId7" Type="http://schemas.openxmlformats.org/officeDocument/2006/relationships/image" Target="../media/image29.jpeg"/><Relationship Id="rId8" Type="http://schemas.openxmlformats.org/officeDocument/2006/relationships/image" Target="../media/image46.jpeg"/><Relationship Id="rId9" Type="http://schemas.openxmlformats.org/officeDocument/2006/relationships/image" Target="../media/image28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47.jpeg"/><Relationship Id="rId6" Type="http://schemas.microsoft.com/office/2007/relationships/hdphoto" Target="../media/hdphoto2.wdp"/><Relationship Id="rId7" Type="http://schemas.openxmlformats.org/officeDocument/2006/relationships/image" Target="../media/image11.png"/><Relationship Id="rId8" Type="http://schemas.openxmlformats.org/officeDocument/2006/relationships/image" Target="../media/image48.png"/><Relationship Id="rId9" Type="http://schemas.openxmlformats.org/officeDocument/2006/relationships/image" Target="../media/image49.jpe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2" y="0"/>
            <a:ext cx="58245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7587" y="599371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Experimental group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Lead persons on major tasks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Theory group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81643" y="1826985"/>
            <a:ext cx="222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Experimental 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r>
              <a:rPr lang="en-US" sz="1200" dirty="0" smtClean="0"/>
              <a:t>Theory:</a:t>
            </a:r>
          </a:p>
          <a:p>
            <a:r>
              <a:rPr lang="en-US" sz="1200" dirty="0" smtClean="0"/>
              <a:t>- Milestones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685364" y="3351835"/>
            <a:ext cx="13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Milestones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71708" y="4107164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err="1" smtClean="0"/>
              <a:t>MoU</a:t>
            </a:r>
            <a:r>
              <a:rPr lang="en-US" sz="1200" dirty="0" smtClean="0"/>
              <a:t> with CERN, by mid </a:t>
            </a:r>
            <a:r>
              <a:rPr lang="en-US" sz="1200" dirty="0" err="1" smtClean="0"/>
              <a:t>Decemebr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/>
              <a:t>Local R&amp;D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81522" y="4753495"/>
            <a:ext cx="222368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r>
              <a:rPr lang="en-US" sz="1200" dirty="0" smtClean="0"/>
              <a:t>Risk mitigation: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Technical, early R&amp;D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Budget, </a:t>
            </a:r>
            <a:r>
              <a:rPr lang="en-US" sz="1200" dirty="0" err="1" smtClean="0"/>
              <a:t>MoU</a:t>
            </a:r>
            <a:r>
              <a:rPr lang="en-US" sz="1200" dirty="0" smtClean="0"/>
              <a:t>, early R&amp;D 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Schedule, collaboration with </a:t>
            </a:r>
          </a:p>
          <a:p>
            <a:r>
              <a:rPr lang="en-US" sz="1200" dirty="0" smtClean="0"/>
              <a:t>ALICE/ITS R&amp;D,  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Project Scope and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Minimal goals</a:t>
            </a:r>
          </a:p>
          <a:p>
            <a:pPr lvl="1"/>
            <a:r>
              <a:rPr lang="en-US" dirty="0" smtClean="0"/>
              <a:t>Complete R&amp;D on MAPS readout with ALICE readout, </a:t>
            </a:r>
            <a:r>
              <a:rPr lang="en-US" dirty="0" err="1" smtClean="0"/>
              <a:t>sPHENIX</a:t>
            </a:r>
            <a:r>
              <a:rPr lang="en-US" dirty="0" smtClean="0"/>
              <a:t> integration</a:t>
            </a:r>
          </a:p>
          <a:p>
            <a:pPr lvl="1"/>
            <a:r>
              <a:rPr lang="en-US" dirty="0" smtClean="0"/>
              <a:t>Complete R&amp;D on Mechanics conceptual design, </a:t>
            </a:r>
            <a:r>
              <a:rPr lang="en-US" dirty="0" err="1" smtClean="0"/>
              <a:t>sPHENIX</a:t>
            </a:r>
            <a:r>
              <a:rPr lang="en-US" dirty="0" smtClean="0"/>
              <a:t> integration </a:t>
            </a:r>
          </a:p>
          <a:p>
            <a:pPr lvl="1"/>
            <a:r>
              <a:rPr lang="en-US" dirty="0" smtClean="0"/>
              <a:t>DOE MIE proposal submitted to fund the full detector construction and installation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Desired goals</a:t>
            </a:r>
          </a:p>
          <a:p>
            <a:pPr lvl="1"/>
            <a:r>
              <a:rPr lang="en-US" dirty="0" smtClean="0"/>
              <a:t>Full 4 staves MAPS readout into </a:t>
            </a:r>
            <a:r>
              <a:rPr lang="en-US" dirty="0" err="1" smtClean="0"/>
              <a:t>sPHENIX</a:t>
            </a:r>
            <a:r>
              <a:rPr lang="en-US" dirty="0" smtClean="0"/>
              <a:t> DAQ in test beam run</a:t>
            </a:r>
          </a:p>
          <a:p>
            <a:pPr lvl="1"/>
            <a:r>
              <a:rPr lang="en-US" dirty="0" smtClean="0"/>
              <a:t>DOE MIE proposal submitted and approved for the full detector construction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8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LDRD Experimental Tasks and </a:t>
            </a:r>
            <a:r>
              <a:rPr lang="en-US" sz="3600" dirty="0" smtClean="0"/>
              <a:t>Schedules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4257"/>
            <a:ext cx="9048750" cy="38496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558698"/>
            <a:ext cx="40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closely tied to ALICE Production Schedule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2621" y="1658852"/>
            <a:ext cx="299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update the schedule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2172" y="6033943"/>
            <a:ext cx="520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MIE Proposal development, build MAPS collaboration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57"/>
            <a:ext cx="8229600" cy="1191635"/>
          </a:xfrm>
        </p:spPr>
        <p:txBody>
          <a:bodyPr>
            <a:normAutofit/>
          </a:bodyPr>
          <a:lstStyle/>
          <a:p>
            <a:r>
              <a:rPr lang="en-US" dirty="0" smtClean="0"/>
              <a:t>Established </a:t>
            </a:r>
            <a:r>
              <a:rPr lang="en-US" dirty="0" err="1" smtClean="0"/>
              <a:t>MoU</a:t>
            </a:r>
            <a:r>
              <a:rPr lang="en-US" dirty="0" smtClean="0"/>
              <a:t> with ALICE/ITS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CERN Visit to discuss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Nov. 10-15, also visited MAPS R&amp;D and construction labs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MoU</a:t>
            </a:r>
            <a:r>
              <a:rPr lang="en-US" dirty="0" smtClean="0"/>
              <a:t> with ALICE/ITS </a:t>
            </a:r>
          </a:p>
          <a:p>
            <a:pPr lvl="1"/>
            <a:r>
              <a:rPr lang="en-US" dirty="0" smtClean="0"/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</a:t>
            </a:r>
            <a:r>
              <a:rPr lang="en-US" dirty="0" smtClean="0"/>
              <a:t>   </a:t>
            </a:r>
            <a:endParaRPr lang="en-US" dirty="0" smtClean="0"/>
          </a:p>
          <a:p>
            <a:pPr lvl="1"/>
            <a:r>
              <a:rPr lang="en-US" dirty="0" smtClean="0"/>
              <a:t>Procurement of critical items from CERN </a:t>
            </a:r>
          </a:p>
          <a:p>
            <a:pPr lvl="2"/>
            <a:r>
              <a:rPr lang="en-US" dirty="0" smtClean="0"/>
              <a:t>Readout and control electronics boards</a:t>
            </a:r>
          </a:p>
          <a:p>
            <a:pPr lvl="2"/>
            <a:r>
              <a:rPr lang="en-US" dirty="0" smtClean="0"/>
              <a:t>Mechanical prototypes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LDRD milestones developed to match </a:t>
            </a:r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installation schedule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4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Cost, Schedule and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3239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Assembly, test and procurement of critical items from CERN</a:t>
            </a:r>
          </a:p>
          <a:p>
            <a:pPr lvl="1"/>
            <a:r>
              <a:rPr lang="en-US" dirty="0" smtClean="0"/>
              <a:t>5 MAPS sensors with readout boards (~$10K)</a:t>
            </a:r>
          </a:p>
          <a:p>
            <a:pPr lvl="1"/>
            <a:r>
              <a:rPr lang="en-US" dirty="0" smtClean="0"/>
              <a:t>High speed readout test bench (~$20K)</a:t>
            </a:r>
          </a:p>
          <a:p>
            <a:pPr lvl="1"/>
            <a:r>
              <a:rPr lang="en-US" dirty="0" smtClean="0"/>
              <a:t>Assembly of 4 modules on space frame (4 staves) </a:t>
            </a:r>
          </a:p>
          <a:p>
            <a:pPr lvl="1"/>
            <a:r>
              <a:rPr lang="en-US" dirty="0" smtClean="0"/>
              <a:t>Readout electronics and software </a:t>
            </a:r>
          </a:p>
          <a:p>
            <a:pPr lvl="2"/>
            <a:r>
              <a:rPr lang="en-US" dirty="0" smtClean="0"/>
              <a:t>4 Readout Boards (RDO) and 2 Common Readout Unit(CRU) </a:t>
            </a:r>
          </a:p>
          <a:p>
            <a:pPr lvl="1"/>
            <a:r>
              <a:rPr lang="en-US" dirty="0" smtClean="0"/>
              <a:t>Mechanical prototypes, cooling etc.</a:t>
            </a:r>
          </a:p>
          <a:p>
            <a:pPr lvl="1"/>
            <a:r>
              <a:rPr lang="en-US" dirty="0" smtClean="0"/>
              <a:t>Tied to ALICE R&amp;D and production schedule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Risk mitigation on Readout R&amp;D </a:t>
            </a:r>
          </a:p>
          <a:p>
            <a:pPr lvl="1"/>
            <a:r>
              <a:rPr lang="en-US" dirty="0" smtClean="0"/>
              <a:t>Early R&amp;D on readout, explore alternative approach </a:t>
            </a:r>
          </a:p>
          <a:p>
            <a:pPr lvl="2"/>
            <a:r>
              <a:rPr lang="en-US" dirty="0" smtClean="0"/>
              <a:t>CRU firmware integration at </a:t>
            </a:r>
            <a:r>
              <a:rPr lang="en-US" dirty="0" err="1" smtClean="0"/>
              <a:t>EvB</a:t>
            </a:r>
            <a:endParaRPr lang="en-US" dirty="0" smtClean="0"/>
          </a:p>
          <a:p>
            <a:pPr lvl="2"/>
            <a:r>
              <a:rPr lang="en-US" dirty="0" smtClean="0"/>
              <a:t>DCM-II readout via custom adaptor boards</a:t>
            </a:r>
          </a:p>
          <a:p>
            <a:pPr lvl="1"/>
            <a:r>
              <a:rPr lang="en-US" dirty="0" smtClean="0"/>
              <a:t>Joint R&amp;D with other </a:t>
            </a:r>
            <a:r>
              <a:rPr lang="en-US" dirty="0" err="1" smtClean="0"/>
              <a:t>sPHENIX</a:t>
            </a:r>
            <a:r>
              <a:rPr lang="en-US" dirty="0" smtClean="0"/>
              <a:t> subsystems for DAQ integration </a:t>
            </a:r>
          </a:p>
        </p:txBody>
      </p:sp>
    </p:spTree>
    <p:extLst>
      <p:ext uri="{BB962C8B-B14F-4D97-AF65-F5344CB8AC3E}">
        <p14:creationId xmlns:p14="http://schemas.microsoft.com/office/powerpoint/2010/main" val="211290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0"/>
            <a:ext cx="8229600" cy="1430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 MS </a:t>
            </a:r>
            <a:r>
              <a:rPr lang="en-US" dirty="0" smtClean="0"/>
              <a:t>Project</a:t>
            </a:r>
            <a:br>
              <a:rPr lang="en-US" dirty="0" smtClean="0"/>
            </a:br>
            <a:r>
              <a:rPr lang="en-US" sz="3600" dirty="0" smtClean="0"/>
              <a:t>Closely Tied to ALICE/ITS Upgrade Schedule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MAPS_Inner_Barrel_Master-2016_11_27_LDRD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44810"/>
          <a:stretch/>
        </p:blipFill>
        <p:spPr>
          <a:xfrm>
            <a:off x="0" y="1917931"/>
            <a:ext cx="9144000" cy="3154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4939" y="5072611"/>
            <a:ext cx="520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MIE Proposal development, build MAPS collaboration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0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6-01-25 at 9.19.11 AM.png"/>
          <p:cNvPicPr>
            <a:picLocks noChangeAspect="1"/>
          </p:cNvPicPr>
          <p:nvPr/>
        </p:nvPicPr>
        <p:blipFill>
          <a:blip r:embed="rId2">
            <a:extLst/>
          </a:blip>
          <a:srcRect l="7559" t="3697" r="5172" b="2926"/>
          <a:stretch>
            <a:fillRect/>
          </a:stretch>
        </p:blipFill>
        <p:spPr>
          <a:xfrm>
            <a:off x="119524" y="1601832"/>
            <a:ext cx="2996722" cy="3000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/>
              <a:t>LDRD Experimental Goal: Improved B-jet Identification in Heavy Ion Collisions</a:t>
            </a:r>
          </a:p>
        </p:txBody>
      </p:sp>
      <p:pic>
        <p:nvPicPr>
          <p:cNvPr id="187" name="Screen Shot 2015-06-05 at 11.38.26 AM.png"/>
          <p:cNvPicPr>
            <a:picLocks noChangeAspect="1"/>
          </p:cNvPicPr>
          <p:nvPr/>
        </p:nvPicPr>
        <p:blipFill>
          <a:blip r:embed="rId3">
            <a:extLst/>
          </a:blip>
          <a:srcRect l="51196" b="34314"/>
          <a:stretch>
            <a:fillRect/>
          </a:stretch>
        </p:blipFill>
        <p:spPr>
          <a:xfrm>
            <a:off x="3219276" y="1711626"/>
            <a:ext cx="2493264" cy="2504630"/>
          </a:xfrm>
          <a:prstGeom prst="rect">
            <a:avLst/>
          </a:prstGeom>
          <a:ln w="25400"/>
        </p:spPr>
      </p:pic>
      <p:sp>
        <p:nvSpPr>
          <p:cNvPr id="188" name="Shape 188"/>
          <p:cNvSpPr/>
          <p:nvPr/>
        </p:nvSpPr>
        <p:spPr>
          <a:xfrm>
            <a:off x="3425336" y="1220365"/>
            <a:ext cx="2863386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Secondary Vertexing</a:t>
            </a:r>
          </a:p>
        </p:txBody>
      </p:sp>
      <p:sp>
        <p:nvSpPr>
          <p:cNvPr id="189" name="Shape 189"/>
          <p:cNvSpPr/>
          <p:nvPr/>
        </p:nvSpPr>
        <p:spPr>
          <a:xfrm>
            <a:off x="6715590" y="1265458"/>
            <a:ext cx="214125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Track-Counting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1727" y="1699720"/>
            <a:ext cx="3158987" cy="24874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91220" y="4664717"/>
            <a:ext cx="6921869" cy="1429542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LANL proposed tracker, a 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1700" dirty="0">
              <a:latin typeface="+mn-lt"/>
            </a:endParaRPr>
          </a:p>
          <a:p>
            <a:pPr marL="457177" indent="-457177">
              <a:buFont typeface="Arial"/>
              <a:buChar char="•"/>
            </a:pP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Shape 197"/>
          <p:cNvSpPr/>
          <p:nvPr/>
        </p:nvSpPr>
        <p:spPr>
          <a:xfrm>
            <a:off x="374916" y="5989268"/>
            <a:ext cx="647182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 </a:t>
            </a:r>
            <a:r>
              <a:rPr lang="en-US" sz="1400" b="1" dirty="0" smtClean="0">
                <a:solidFill>
                  <a:schemeClr val="accent5"/>
                </a:solidFill>
                <a:sym typeface="Helvetica"/>
              </a:rPr>
              <a:t>Analysis </a:t>
            </a:r>
            <a:r>
              <a:rPr lang="en-US" sz="1400" b="1" dirty="0">
                <a:solidFill>
                  <a:schemeClr val="accent5"/>
                </a:solidFill>
                <a:sym typeface="Helvetica"/>
              </a:rPr>
              <a:t>of existing PHENIX data using these techniques, as developed for our prototype tracker, will produce additional B hadron results at RHIC </a:t>
            </a:r>
            <a:endParaRPr lang="en-US" sz="1400" dirty="0">
              <a:solidFill>
                <a:schemeClr val="accent5"/>
              </a:solidFill>
              <a:latin typeface="Helvetica"/>
              <a:cs typeface="Helvetic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76616" y="2794224"/>
            <a:ext cx="6075" cy="1202731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2" y="4499991"/>
            <a:ext cx="1731945" cy="2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74238" y="3287400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Q1: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6185" y="2321918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Q3:</a:t>
            </a:r>
          </a:p>
        </p:txBody>
      </p:sp>
    </p:spTree>
    <p:extLst>
      <p:ext uri="{BB962C8B-B14F-4D97-AF65-F5344CB8AC3E}">
        <p14:creationId xmlns:p14="http://schemas.microsoft.com/office/powerpoint/2010/main" val="13323585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R&amp;D Deliverables: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Test </a:t>
            </a:r>
            <a:r>
              <a:rPr lang="en-US" dirty="0" smtClean="0"/>
              <a:t>Beam Box with 4 Staves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66004" y="1500550"/>
            <a:ext cx="6427997" cy="1591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Study the performance of tracking</a:t>
            </a:r>
          </a:p>
          <a:p>
            <a:pPr lvl="1"/>
            <a:r>
              <a:rPr lang="en-US" dirty="0" smtClean="0"/>
              <a:t>High speed readout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Stability</a:t>
            </a:r>
          </a:p>
          <a:p>
            <a:r>
              <a:rPr lang="en-US" dirty="0" smtClean="0"/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68667" y="2791553"/>
            <a:ext cx="1623471" cy="373223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0308" b="67776"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116046" y="2287191"/>
            <a:ext cx="2918931" cy="2273264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491453" y="1951182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test at </a:t>
            </a:r>
            <a:r>
              <a:rPr lang="en-US" dirty="0" err="1" smtClean="0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8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/>
          <a:lstStyle/>
          <a:p>
            <a:r>
              <a:rPr lang="en-US" dirty="0" smtClean="0"/>
              <a:t>Experimental Project Organization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3494697" cy="47085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600200"/>
            <a:ext cx="1143001" cy="1143001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52" y="1600199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3716" y="3155387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3167762"/>
            <a:ext cx="1143001" cy="1143001"/>
          </a:xfrm>
          <a:prstGeom prst="rect">
            <a:avLst/>
          </a:prstGeom>
          <a:ln w="101600">
            <a:noFill/>
          </a:ln>
        </p:spPr>
      </p:pic>
      <p:pic>
        <p:nvPicPr>
          <p:cNvPr id="8" name="765-default-avata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0055" y="3107042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09132" y="4784227"/>
            <a:ext cx="1071563" cy="1071563"/>
          </a:xfrm>
          <a:prstGeom prst="rect">
            <a:avLst/>
          </a:prstGeom>
          <a:ln w="101600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747000" y="3107042"/>
            <a:ext cx="854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</a:t>
            </a:r>
          </a:p>
          <a:p>
            <a:r>
              <a:rPr lang="en-US" dirty="0" err="1" smtClean="0"/>
              <a:t>Prokop</a:t>
            </a:r>
            <a:endParaRPr lang="en-US" dirty="0" smtClean="0"/>
          </a:p>
          <a:p>
            <a:r>
              <a:rPr lang="en-US" dirty="0" smtClean="0"/>
              <a:t>(AOT)</a:t>
            </a:r>
            <a:endParaRPr lang="en-US" dirty="0"/>
          </a:p>
        </p:txBody>
      </p:sp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98471" y="4687455"/>
            <a:ext cx="1210043" cy="1210043"/>
          </a:xfrm>
          <a:prstGeom prst="rect">
            <a:avLst/>
          </a:prstGeom>
          <a:ln w="25400"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7705364" y="4739824"/>
            <a:ext cx="1179561" cy="1143001"/>
            <a:chOff x="7731142" y="4712789"/>
            <a:chExt cx="1179561" cy="1143001"/>
          </a:xfrm>
        </p:grpSpPr>
        <p:pic>
          <p:nvPicPr>
            <p:cNvPr id="14" name="765-default-avata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31142" y="4712789"/>
              <a:ext cx="1143001" cy="1143001"/>
            </a:xfrm>
            <a:prstGeom prst="rect">
              <a:avLst/>
            </a:prstGeom>
            <a:ln w="101600">
              <a:solidFill>
                <a:schemeClr val="accent4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966364" y="4987636"/>
              <a:ext cx="94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Sho</a:t>
              </a:r>
              <a:r>
                <a:rPr lang="en-US" dirty="0" smtClean="0"/>
                <a:t> </a:t>
              </a:r>
            </a:p>
            <a:p>
              <a:r>
                <a:rPr lang="en-US" dirty="0" err="1" smtClean="0"/>
                <a:t>Uemura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92580" y="1490505"/>
            <a:ext cx="1352300" cy="1252696"/>
            <a:chOff x="7747000" y="1490505"/>
            <a:chExt cx="1155785" cy="9747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7000" y="1490505"/>
              <a:ext cx="974743" cy="974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747000" y="1511143"/>
              <a:ext cx="11557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Darren </a:t>
              </a:r>
            </a:p>
            <a:p>
              <a:r>
                <a:rPr lang="en-US" dirty="0" err="1" smtClean="0"/>
                <a:t>McClinch</a:t>
              </a:r>
              <a:r>
                <a:rPr lang="en-US" dirty="0" smtClean="0"/>
                <a:t>?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09132" y="6126163"/>
            <a:ext cx="138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more </a:t>
            </a:r>
            <a:r>
              <a:rPr lang="is-I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770951"/>
          </a:xfrm>
        </p:spPr>
        <p:txBody>
          <a:bodyPr/>
          <a:lstStyle/>
          <a:p>
            <a:r>
              <a:rPr lang="en-US" dirty="0" smtClean="0"/>
              <a:t>Experimental Task </a:t>
            </a:r>
            <a:r>
              <a:rPr lang="en-US" dirty="0"/>
              <a:t>A</a:t>
            </a:r>
            <a:r>
              <a:rPr lang="en-US" dirty="0" smtClean="0"/>
              <a:t>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124"/>
            <a:ext cx="8229600" cy="5628967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sPHENIX</a:t>
            </a:r>
            <a:r>
              <a:rPr lang="en-US" dirty="0" smtClean="0"/>
              <a:t> readout and trigger requirements (DCM2, JSEB </a:t>
            </a:r>
            <a:r>
              <a:rPr lang="en-US" dirty="0" err="1" smtClean="0"/>
              <a:t>etc</a:t>
            </a:r>
            <a:r>
              <a:rPr lang="en-US" dirty="0" smtClean="0"/>
              <a:t>) – </a:t>
            </a:r>
            <a:r>
              <a:rPr lang="en-US" dirty="0" smtClean="0">
                <a:solidFill>
                  <a:srgbClr val="FF0000"/>
                </a:solidFill>
              </a:rPr>
              <a:t>Mike and 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MAPS CRU readout - </a:t>
            </a:r>
            <a:r>
              <a:rPr lang="en-US" dirty="0" smtClean="0">
                <a:solidFill>
                  <a:srgbClr val="FF0000"/>
                </a:solidFill>
              </a:rPr>
              <a:t>Mark, Ming, Pat</a:t>
            </a:r>
          </a:p>
          <a:p>
            <a:pPr marL="914400" lvl="1" indent="-514350"/>
            <a:r>
              <a:rPr lang="en-US" dirty="0" smtClean="0"/>
              <a:t>Physical parameters (PCIex4)</a:t>
            </a:r>
          </a:p>
          <a:p>
            <a:pPr marL="914400" lvl="1" indent="-514350"/>
            <a:r>
              <a:rPr lang="en-US" dirty="0" smtClean="0"/>
              <a:t>Data format</a:t>
            </a:r>
          </a:p>
          <a:p>
            <a:pPr marL="914400" lvl="1" indent="-514350"/>
            <a:r>
              <a:rPr lang="en-US" dirty="0" smtClean="0"/>
              <a:t>Electrical signal, lack of busy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914400" lvl="1" indent="-514350"/>
            <a:r>
              <a:rPr lang="en-US" dirty="0" err="1" smtClean="0"/>
              <a:t>sPHENIX</a:t>
            </a:r>
            <a:r>
              <a:rPr lang="en-US" dirty="0" smtClean="0"/>
              <a:t> trigger/busy inputs and clock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Detailed specs/understanding of MAPS/ALIPED-3(4 ~ final) test card – </a:t>
            </a:r>
            <a:r>
              <a:rPr lang="en-US" dirty="0" smtClean="0">
                <a:solidFill>
                  <a:srgbClr val="FF0000"/>
                </a:solidFill>
              </a:rPr>
              <a:t>Pat, Cesar and </a:t>
            </a:r>
            <a:r>
              <a:rPr lang="en-US" dirty="0" err="1" smtClean="0">
                <a:solidFill>
                  <a:srgbClr val="FF0000"/>
                </a:solidFill>
              </a:rPr>
              <a:t>Andi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BNL specifies cabling/material electrical and fire safety </a:t>
            </a:r>
            <a:r>
              <a:rPr lang="en-US" dirty="0" err="1" smtClean="0"/>
              <a:t>etc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Walt, Hubert, Eric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Radiation enviroenment, damage, occupancy, SEU; Configuration and Operation, programing and initializatio etc – </a:t>
            </a:r>
            <a:r>
              <a:rPr lang="is-IS" dirty="0" smtClean="0">
                <a:solidFill>
                  <a:srgbClr val="FF0000"/>
                </a:solidFill>
              </a:rPr>
              <a:t>Mark, Xuan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Power needs: </a:t>
            </a:r>
          </a:p>
          <a:p>
            <a:pPr marL="914400" lvl="1" indent="-514350"/>
            <a:r>
              <a:rPr lang="is-IS" dirty="0" smtClean="0"/>
              <a:t>(LANL LDRD) </a:t>
            </a:r>
            <a:r>
              <a:rPr lang="is-IS" dirty="0" smtClean="0">
                <a:solidFill>
                  <a:srgbClr val="FF0000"/>
                </a:solidFill>
              </a:rPr>
              <a:t>Hubert and Ming; </a:t>
            </a:r>
          </a:p>
          <a:p>
            <a:pPr marL="914400" lvl="1" indent="-514350"/>
            <a:r>
              <a:rPr lang="is-IS" dirty="0" smtClean="0"/>
              <a:t>(BNL sPHENIX) </a:t>
            </a:r>
            <a:r>
              <a:rPr lang="is-IS" dirty="0" smtClean="0">
                <a:solidFill>
                  <a:srgbClr val="FF0000"/>
                </a:solidFill>
              </a:rPr>
              <a:t>Hubert, Eric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taves, readout control etc. (A, V)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Mechanics – </a:t>
            </a:r>
            <a:r>
              <a:rPr lang="is-IS" dirty="0" smtClean="0">
                <a:solidFill>
                  <a:srgbClr val="FF0000"/>
                </a:solidFill>
              </a:rPr>
              <a:t>Walt, Hubert, Jin 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tructure, cooling, alignment, assembly and integration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is-IS" dirty="0" smtClean="0"/>
              <a:t>ntegration into sPHENIX – </a:t>
            </a:r>
            <a:r>
              <a:rPr lang="is-IS" dirty="0" smtClean="0">
                <a:solidFill>
                  <a:srgbClr val="FF0000"/>
                </a:solidFill>
              </a:rPr>
              <a:t>Walt, Eric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Test stands setup and operation 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ingle chip readout – </a:t>
            </a:r>
            <a:r>
              <a:rPr lang="is-IS" dirty="0" smtClean="0">
                <a:solidFill>
                  <a:srgbClr val="FF0000"/>
                </a:solidFill>
              </a:rPr>
              <a:t>Mike, Pat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 and cosmic ray - </a:t>
            </a:r>
            <a:r>
              <a:rPr lang="is-IS" dirty="0" smtClean="0">
                <a:solidFill>
                  <a:srgbClr val="FF0000"/>
                </a:solidFill>
              </a:rPr>
              <a:t>Xuan Cesar</a:t>
            </a:r>
          </a:p>
          <a:p>
            <a:pPr marL="914400" lvl="1" indent="-514350"/>
            <a:r>
              <a:rPr lang="en-US" dirty="0" smtClean="0"/>
              <a:t>M</a:t>
            </a:r>
            <a:r>
              <a:rPr lang="is-IS" dirty="0" smtClean="0"/>
              <a:t>ockup, electrical, readout, power – </a:t>
            </a:r>
            <a:r>
              <a:rPr lang="is-IS" dirty="0" smtClean="0">
                <a:solidFill>
                  <a:srgbClr val="FF0000"/>
                </a:solidFill>
              </a:rPr>
              <a:t>Sanghoon, Hubert, Walt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FPGA firmware – </a:t>
            </a:r>
            <a:r>
              <a:rPr lang="is-IS" dirty="0" smtClean="0">
                <a:solidFill>
                  <a:srgbClr val="FF0000"/>
                </a:solidFill>
              </a:rPr>
              <a:t>Andi, </a:t>
            </a:r>
            <a:r>
              <a:rPr lang="is-IS" dirty="0" smtClean="0">
                <a:solidFill>
                  <a:srgbClr val="FF0000"/>
                </a:solidFill>
              </a:rPr>
              <a:t>Mark, Cesar, Ming and Pat</a:t>
            </a:r>
          </a:p>
          <a:p>
            <a:pPr marL="914400" lvl="1" indent="-514350"/>
            <a:r>
              <a:rPr lang="is-IS" dirty="0" smtClean="0"/>
              <a:t>VHDL, Verilog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</a:t>
            </a:r>
            <a:r>
              <a:rPr lang="is-IS" dirty="0" smtClean="0"/>
              <a:t>oftware – </a:t>
            </a:r>
            <a:r>
              <a:rPr lang="is-IS" dirty="0" smtClean="0">
                <a:solidFill>
                  <a:srgbClr val="FF0000"/>
                </a:solidFill>
              </a:rPr>
              <a:t>Sanghoon and </a:t>
            </a:r>
            <a:r>
              <a:rPr lang="is-IS" dirty="0" smtClean="0">
                <a:solidFill>
                  <a:srgbClr val="FF0000"/>
                </a:solidFill>
              </a:rPr>
              <a:t>Andi</a:t>
            </a:r>
            <a:endParaRPr lang="is-IS" dirty="0" smtClean="0">
              <a:solidFill>
                <a:srgbClr val="FF0000"/>
              </a:solidFill>
            </a:endParaRP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low controls, electronics 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est software, root-based 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Beam test – </a:t>
            </a:r>
            <a:r>
              <a:rPr lang="is-IS" dirty="0" smtClean="0">
                <a:solidFill>
                  <a:srgbClr val="FF0000"/>
                </a:solidFill>
              </a:rPr>
              <a:t>Ming and team </a:t>
            </a:r>
          </a:p>
          <a:p>
            <a:pPr marL="914400" lvl="1" indent="-514350"/>
            <a:r>
              <a:rPr lang="is-IS" dirty="0" smtClean="0"/>
              <a:t>LANL, FNAL, rad damage at LANSCE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Web page – </a:t>
            </a:r>
            <a:r>
              <a:rPr lang="is-IS" dirty="0" smtClean="0">
                <a:solidFill>
                  <a:srgbClr val="FF0000"/>
                </a:solidFill>
              </a:rPr>
              <a:t>Hubert, Pat</a:t>
            </a:r>
          </a:p>
          <a:p>
            <a:pPr marL="914400" lvl="1" indent="-514350"/>
            <a:r>
              <a:rPr lang="is-IS" dirty="0" smtClean="0"/>
              <a:t>R+W access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ree structure     </a:t>
            </a:r>
            <a:r>
              <a:rPr lang="en-US" dirty="0" smtClean="0"/>
              <a:t> </a:t>
            </a:r>
          </a:p>
          <a:p>
            <a:pPr marL="914400" lvl="1" indent="-514350"/>
            <a:r>
              <a:rPr lang="en-US" dirty="0">
                <a:hlinkClick r:id="rId2"/>
              </a:rPr>
              <a:t>https://p25ext.lanl.gov/maps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ALCIE/CERN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638"/>
            <a:ext cx="8229600" cy="48725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Single MAPS low speed readout with test board</a:t>
            </a:r>
          </a:p>
          <a:p>
            <a:pPr lvl="1"/>
            <a:r>
              <a:rPr lang="en-US" dirty="0" smtClean="0"/>
              <a:t>Also tested at LANL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Single and multichip MAPS high speed readout</a:t>
            </a:r>
          </a:p>
          <a:p>
            <a:pPr lvl="1"/>
            <a:r>
              <a:rPr lang="en-US" dirty="0" smtClean="0"/>
              <a:t>with the first prototype Readout Cards (RDO)</a:t>
            </a:r>
          </a:p>
          <a:p>
            <a:pPr lvl="1"/>
            <a:r>
              <a:rPr lang="en-US" dirty="0" smtClean="0"/>
              <a:t>Readout card </a:t>
            </a:r>
            <a:r>
              <a:rPr lang="en-US" dirty="0" err="1" smtClean="0"/>
              <a:t>miniDAQ</a:t>
            </a:r>
            <a:r>
              <a:rPr lang="en-US" dirty="0" smtClean="0"/>
              <a:t> (MOSAIC board) on the test bench </a:t>
            </a:r>
          </a:p>
          <a:p>
            <a:endParaRPr lang="en-US" dirty="0" smtClean="0"/>
          </a:p>
          <a:p>
            <a:r>
              <a:rPr lang="en-US" dirty="0" smtClean="0"/>
              <a:t>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/>
              <a:t>Stave space frame for modules being produced </a:t>
            </a:r>
          </a:p>
          <a:p>
            <a:endParaRPr lang="en-US" dirty="0" smtClean="0"/>
          </a:p>
          <a:p>
            <a:r>
              <a:rPr lang="en-US" dirty="0" smtClean="0"/>
              <a:t>Mechanical service wheel being prototyped </a:t>
            </a:r>
          </a:p>
          <a:p>
            <a:endParaRPr lang="en-US" dirty="0"/>
          </a:p>
          <a:p>
            <a:r>
              <a:rPr lang="en-US" dirty="0" smtClean="0"/>
              <a:t>Discussed procurement for LDRD R&amp;D items</a:t>
            </a:r>
          </a:p>
          <a:p>
            <a:pPr lvl="1"/>
            <a:r>
              <a:rPr lang="en-US" dirty="0" smtClean="0"/>
              <a:t>Some electronics and mechanic prototypes being produced for LANL LDRD</a:t>
            </a:r>
          </a:p>
        </p:txBody>
      </p:sp>
    </p:spTree>
    <p:extLst>
      <p:ext uri="{BB962C8B-B14F-4D97-AF65-F5344CB8AC3E}">
        <p14:creationId xmlns:p14="http://schemas.microsoft.com/office/powerpoint/2010/main" val="157980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"/>
            <a:ext cx="8229600" cy="791909"/>
          </a:xfrm>
        </p:spPr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843"/>
            <a:ext cx="8229600" cy="4763602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 – </a:t>
            </a:r>
            <a:r>
              <a:rPr lang="en-US" dirty="0" smtClean="0"/>
              <a:t>20</a:t>
            </a:r>
            <a:r>
              <a:rPr lang="en-US" dirty="0" smtClean="0"/>
              <a:t>+</a:t>
            </a:r>
            <a:r>
              <a:rPr lang="en-US" dirty="0" smtClean="0"/>
              <a:t>5’      						Ming	</a:t>
            </a:r>
            <a:r>
              <a:rPr lang="en-US" dirty="0" smtClean="0"/>
              <a:t>Liu</a:t>
            </a:r>
            <a:r>
              <a:rPr lang="en-US" dirty="0" smtClean="0"/>
              <a:t>	</a:t>
            </a:r>
            <a:r>
              <a:rPr lang="en-US" dirty="0" smtClean="0"/>
              <a:t>			1</a:t>
            </a:r>
            <a:r>
              <a:rPr lang="en-US" dirty="0" smtClean="0"/>
              <a:t>:00-1:</a:t>
            </a:r>
            <a:r>
              <a:rPr lang="en-US" dirty="0" smtClean="0"/>
              <a:t>20</a:t>
            </a:r>
            <a:endParaRPr lang="en-US" dirty="0" smtClean="0"/>
          </a:p>
          <a:p>
            <a:pPr lvl="1"/>
            <a:r>
              <a:rPr lang="en-US" dirty="0" smtClean="0"/>
              <a:t>Project </a:t>
            </a:r>
            <a:r>
              <a:rPr lang="en-US" dirty="0"/>
              <a:t>O</a:t>
            </a:r>
            <a:r>
              <a:rPr lang="en-US" dirty="0" smtClean="0"/>
              <a:t>rg, scope and plan, collaborations, CD0 		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Theory Status – </a:t>
            </a:r>
            <a:r>
              <a:rPr lang="en-US" dirty="0" smtClean="0"/>
              <a:t>10 +0’</a:t>
            </a:r>
            <a:r>
              <a:rPr lang="en-US" dirty="0" smtClean="0"/>
              <a:t>						</a:t>
            </a:r>
            <a:r>
              <a:rPr lang="en-US" dirty="0" smtClean="0"/>
              <a:t>Ivan</a:t>
            </a:r>
            <a:r>
              <a:rPr lang="en-US" dirty="0" smtClean="0"/>
              <a:t>	</a:t>
            </a:r>
            <a:r>
              <a:rPr lang="en-US" dirty="0" err="1" smtClean="0"/>
              <a:t>Vitev</a:t>
            </a:r>
            <a:r>
              <a:rPr lang="en-US" dirty="0" smtClean="0"/>
              <a:t>	</a:t>
            </a:r>
            <a:r>
              <a:rPr lang="en-US" dirty="0" smtClean="0"/>
              <a:t>			1</a:t>
            </a:r>
            <a:r>
              <a:rPr lang="en-US" dirty="0" smtClean="0"/>
              <a:t>:20-1</a:t>
            </a:r>
            <a:r>
              <a:rPr lang="en-US" dirty="0" smtClean="0"/>
              <a:t>:30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Experimental </a:t>
            </a:r>
            <a:r>
              <a:rPr lang="en-US" dirty="0"/>
              <a:t>t</a:t>
            </a:r>
            <a:r>
              <a:rPr lang="en-US" dirty="0" smtClean="0"/>
              <a:t>echnical aspects (I)</a:t>
            </a:r>
          </a:p>
          <a:p>
            <a:pPr lvl="1"/>
            <a:r>
              <a:rPr lang="en-US" dirty="0"/>
              <a:t>Simulation/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smtClean="0"/>
              <a:t>progress - </a:t>
            </a:r>
            <a:r>
              <a:rPr lang="en-US" dirty="0"/>
              <a:t>10+5	</a:t>
            </a:r>
            <a:r>
              <a:rPr lang="en-US" dirty="0" smtClean="0"/>
              <a:t>	</a:t>
            </a:r>
            <a:r>
              <a:rPr lang="en-US" dirty="0" err="1" smtClean="0"/>
              <a:t>Sanghoon</a:t>
            </a:r>
            <a:r>
              <a:rPr lang="en-US" dirty="0" smtClean="0"/>
              <a:t> Lim/Mike </a:t>
            </a:r>
            <a:r>
              <a:rPr lang="en-US" dirty="0" err="1" smtClean="0"/>
              <a:t>McCumber</a:t>
            </a:r>
            <a:r>
              <a:rPr lang="en-US" dirty="0"/>
              <a:t>		</a:t>
            </a:r>
            <a:r>
              <a:rPr lang="en-US" dirty="0" smtClean="0"/>
              <a:t>	1</a:t>
            </a:r>
            <a:r>
              <a:rPr lang="en-US" dirty="0" smtClean="0"/>
              <a:t>:40-1:55</a:t>
            </a:r>
            <a:endParaRPr lang="en-US" dirty="0"/>
          </a:p>
          <a:p>
            <a:pPr lvl="1"/>
            <a:r>
              <a:rPr lang="en-US" dirty="0" smtClean="0"/>
              <a:t>Electronics readout – </a:t>
            </a:r>
            <a:r>
              <a:rPr lang="en-US" dirty="0" smtClean="0"/>
              <a:t>15</a:t>
            </a:r>
            <a:r>
              <a:rPr lang="en-US" dirty="0" smtClean="0"/>
              <a:t>+</a:t>
            </a:r>
            <a:r>
              <a:rPr lang="en-US" dirty="0" smtClean="0"/>
              <a:t>5			</a:t>
            </a:r>
            <a:r>
              <a:rPr lang="en-US" dirty="0" smtClean="0"/>
              <a:t>Pat </a:t>
            </a:r>
            <a:r>
              <a:rPr lang="en-US" dirty="0" err="1" smtClean="0"/>
              <a:t>McGaughey</a:t>
            </a:r>
            <a:r>
              <a:rPr lang="en-US" dirty="0" smtClean="0"/>
              <a:t>/Mike </a:t>
            </a:r>
            <a:r>
              <a:rPr lang="en-US" dirty="0" err="1" smtClean="0"/>
              <a:t>McCumber</a:t>
            </a:r>
            <a:r>
              <a:rPr lang="en-US" dirty="0" smtClean="0"/>
              <a:t>			1:55-2</a:t>
            </a:r>
            <a:r>
              <a:rPr lang="en-US" dirty="0" smtClean="0"/>
              <a:t>:</a:t>
            </a:r>
            <a:r>
              <a:rPr lang="en-US" dirty="0" smtClean="0"/>
              <a:t>15</a:t>
            </a:r>
            <a:endParaRPr lang="en-US" dirty="0" smtClean="0"/>
          </a:p>
          <a:p>
            <a:pPr lvl="1"/>
            <a:r>
              <a:rPr lang="en-US" dirty="0" smtClean="0"/>
              <a:t>Mechanical R&amp;D – </a:t>
            </a:r>
            <a:r>
              <a:rPr lang="en-US" dirty="0" smtClean="0"/>
              <a:t>10</a:t>
            </a:r>
            <a:r>
              <a:rPr lang="en-US" dirty="0" smtClean="0"/>
              <a:t>+</a:t>
            </a:r>
            <a:r>
              <a:rPr lang="en-US" dirty="0" smtClean="0"/>
              <a:t>5			</a:t>
            </a:r>
            <a:r>
              <a:rPr lang="en-US" dirty="0" smtClean="0"/>
              <a:t>Walt Sondheim/Hubert van </a:t>
            </a:r>
            <a:r>
              <a:rPr lang="en-US" dirty="0" err="1" smtClean="0"/>
              <a:t>Hecke</a:t>
            </a:r>
            <a:r>
              <a:rPr lang="en-US" dirty="0" smtClean="0"/>
              <a:t>		2</a:t>
            </a:r>
            <a:r>
              <a:rPr lang="en-US" dirty="0" smtClean="0"/>
              <a:t>:</a:t>
            </a:r>
            <a:r>
              <a:rPr lang="en-US" dirty="0" smtClean="0"/>
              <a:t>15</a:t>
            </a:r>
            <a:r>
              <a:rPr lang="en-US" dirty="0" smtClean="0"/>
              <a:t>-</a:t>
            </a:r>
            <a:r>
              <a:rPr lang="en-US" dirty="0" smtClean="0"/>
              <a:t>2</a:t>
            </a:r>
            <a:r>
              <a:rPr lang="en-US" dirty="0" smtClean="0"/>
              <a:t>:35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Experimental Cost, Schedule, Risk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and Procurements (II) – </a:t>
            </a:r>
            <a:r>
              <a:rPr lang="en-US" dirty="0" smtClean="0"/>
              <a:t>25+</a:t>
            </a:r>
            <a:r>
              <a:rPr lang="en-US" dirty="0" smtClean="0"/>
              <a:t>10’  			</a:t>
            </a:r>
            <a:r>
              <a:rPr lang="en-US" dirty="0" smtClean="0"/>
              <a:t>Cesar da Silva/Ming Liu</a:t>
            </a:r>
            <a:r>
              <a:rPr lang="en-US" dirty="0" smtClean="0"/>
              <a:t>		</a:t>
            </a:r>
            <a:r>
              <a:rPr lang="en-US" dirty="0" smtClean="0"/>
              <a:t>	2:35-</a:t>
            </a:r>
            <a:r>
              <a:rPr lang="en-US" dirty="0" smtClean="0"/>
              <a:t>3</a:t>
            </a:r>
            <a:r>
              <a:rPr lang="en-US" dirty="0" smtClean="0"/>
              <a:t>:</a:t>
            </a:r>
            <a:r>
              <a:rPr lang="en-US" dirty="0"/>
              <a:t>0</a:t>
            </a:r>
            <a:r>
              <a:rPr lang="en-US" dirty="0" smtClean="0"/>
              <a:t>5 </a:t>
            </a:r>
            <a:endParaRPr lang="en-US" dirty="0" smtClean="0"/>
          </a:p>
          <a:p>
            <a:pPr lvl="1"/>
            <a:r>
              <a:rPr lang="en-US" dirty="0" err="1" smtClean="0"/>
              <a:t>MoU</a:t>
            </a:r>
            <a:r>
              <a:rPr lang="en-US" dirty="0" smtClean="0"/>
              <a:t> and ALICE/ITS Associate Membership</a:t>
            </a:r>
          </a:p>
          <a:p>
            <a:pPr lvl="1"/>
            <a:r>
              <a:rPr lang="en-US" dirty="0" smtClean="0"/>
              <a:t>R&amp;D cost and schedule </a:t>
            </a:r>
          </a:p>
          <a:p>
            <a:pPr lvl="1"/>
            <a:r>
              <a:rPr lang="en-US" dirty="0" smtClean="0"/>
              <a:t>CERN procurement and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Summary -	 5’ 	</a:t>
            </a:r>
            <a:r>
              <a:rPr lang="en-US" dirty="0"/>
              <a:t>	</a:t>
            </a:r>
            <a:r>
              <a:rPr lang="en-US" dirty="0" smtClean="0"/>
              <a:t>					 Ming	</a:t>
            </a:r>
            <a:r>
              <a:rPr lang="en-US" dirty="0" smtClean="0"/>
              <a:t> Liu</a:t>
            </a:r>
            <a:r>
              <a:rPr lang="en-US" dirty="0" smtClean="0"/>
              <a:t>	</a:t>
            </a:r>
            <a:r>
              <a:rPr lang="en-US" dirty="0" smtClean="0"/>
              <a:t>			3:</a:t>
            </a:r>
            <a:r>
              <a:rPr lang="en-US" dirty="0" smtClean="0"/>
              <a:t>0</a:t>
            </a:r>
            <a:r>
              <a:rPr lang="en-US" dirty="0" smtClean="0"/>
              <a:t>5</a:t>
            </a:r>
            <a:r>
              <a:rPr lang="en-US" dirty="0" smtClean="0"/>
              <a:t>-3</a:t>
            </a:r>
            <a:r>
              <a:rPr lang="en-US" dirty="0" smtClean="0"/>
              <a:t>:10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Committee discussion								</a:t>
            </a:r>
            <a:r>
              <a:rPr lang="en-US" dirty="0" smtClean="0"/>
              <a:t>			3:10</a:t>
            </a:r>
            <a:r>
              <a:rPr lang="en-US" dirty="0" smtClean="0"/>
              <a:t>-3</a:t>
            </a:r>
            <a:r>
              <a:rPr lang="en-US" dirty="0" smtClean="0"/>
              <a:t>:</a:t>
            </a:r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Closeout 										</a:t>
            </a:r>
            <a:r>
              <a:rPr lang="en-US" dirty="0" smtClean="0"/>
              <a:t>			3:25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5795444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raft slides ready by 11/21(Mon)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Rehearsal practice on 11/28(Mon) 1:00-3:00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1666"/>
          </a:xfrm>
        </p:spPr>
        <p:txBody>
          <a:bodyPr>
            <a:normAutofit/>
          </a:bodyPr>
          <a:lstStyle/>
          <a:p>
            <a:r>
              <a:rPr lang="en-US" dirty="0" smtClean="0"/>
              <a:t>Readout Electronics R&amp;D at CERN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1666"/>
            <a:ext cx="3810385" cy="28577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4AC-9DEA-5440-B94F-DA5B751AF242}" type="datetime1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826" y="1155582"/>
            <a:ext cx="3847475" cy="2769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55" y="4179455"/>
            <a:ext cx="3169988" cy="2283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643" y="3925454"/>
            <a:ext cx="5306070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1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8201"/>
            <a:ext cx="379687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Mechanics R&amp;D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4833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080444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0FD2-738C-9540-B7F9-1F714F45833D}" type="datetime1">
              <a:rPr lang="en-US" smtClean="0"/>
              <a:t>11/28/16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8957"/>
            <a:ext cx="4486114" cy="24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5383" y="-72514"/>
            <a:ext cx="850106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B-jet Theory Effort and Innovation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338" y="1423200"/>
            <a:ext cx="5937545" cy="4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7307"/>
          <a:stretch/>
        </p:blipFill>
        <p:spPr>
          <a:xfrm>
            <a:off x="367262" y="5065079"/>
            <a:ext cx="891735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889" r="9472"/>
          <a:stretch/>
        </p:blipFill>
        <p:spPr>
          <a:xfrm>
            <a:off x="373567" y="1385528"/>
            <a:ext cx="891735" cy="906525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20" y="3274334"/>
            <a:ext cx="885431" cy="88543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735" y="3218949"/>
            <a:ext cx="988084" cy="939107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8938"/>
          <a:stretch/>
        </p:blipFill>
        <p:spPr>
          <a:xfrm>
            <a:off x="7888343" y="5065529"/>
            <a:ext cx="886511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7" name="Shape 178"/>
          <p:cNvSpPr/>
          <p:nvPr/>
        </p:nvSpPr>
        <p:spPr>
          <a:xfrm>
            <a:off x="268054" y="704267"/>
            <a:ext cx="8806771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1700" dirty="0"/>
              <a:t>LDRD </a:t>
            </a:r>
            <a:r>
              <a:rPr lang="en-US" sz="1700" dirty="0"/>
              <a:t>Theoretical</a:t>
            </a:r>
            <a:r>
              <a:rPr sz="1700" dirty="0"/>
              <a:t> Goal: </a:t>
            </a:r>
            <a:r>
              <a:rPr lang="en-US" sz="1700" b="1" i="1" dirty="0"/>
              <a:t>develop the most accurate  description of b-jet observables in heavy ion collisions; use b-jets as precision diagnostics of the QGP</a:t>
            </a:r>
            <a:endParaRPr sz="1700" dirty="0"/>
          </a:p>
        </p:txBody>
      </p:sp>
      <p:sp>
        <p:nvSpPr>
          <p:cNvPr id="19" name="Shape 153"/>
          <p:cNvSpPr/>
          <p:nvPr/>
        </p:nvSpPr>
        <p:spPr>
          <a:xfrm>
            <a:off x="121670" y="2451257"/>
            <a:ext cx="100432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SCET, jets,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resummation</a:t>
            </a:r>
            <a:r>
              <a:rPr lang="en-US" sz="1200" dirty="0" smtClean="0"/>
              <a:t>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/>
              <a:t>p</a:t>
            </a:r>
            <a:r>
              <a:rPr lang="en-US" sz="1200" dirty="0" err="1" smtClean="0"/>
              <a:t>+p</a:t>
            </a:r>
            <a:endParaRPr sz="1200" dirty="0"/>
          </a:p>
        </p:txBody>
      </p:sp>
      <p:sp>
        <p:nvSpPr>
          <p:cNvPr id="20" name="Shape 153"/>
          <p:cNvSpPr/>
          <p:nvPr/>
        </p:nvSpPr>
        <p:spPr>
          <a:xfrm>
            <a:off x="106366" y="4262961"/>
            <a:ext cx="96149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pQCD</a:t>
            </a:r>
            <a:r>
              <a:rPr lang="en-US" sz="1200" dirty="0" smtClean="0"/>
              <a:t>, b-jets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heavy flavor,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substructure</a:t>
            </a:r>
            <a:endParaRPr sz="1200" dirty="0"/>
          </a:p>
        </p:txBody>
      </p:sp>
      <p:sp>
        <p:nvSpPr>
          <p:cNvPr id="21" name="Shape 153"/>
          <p:cNvSpPr/>
          <p:nvPr/>
        </p:nvSpPr>
        <p:spPr>
          <a:xfrm>
            <a:off x="51910" y="6114745"/>
            <a:ext cx="1201272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MD simulations,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strongly-coupled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plasmas</a:t>
            </a:r>
            <a:endParaRPr sz="1200" dirty="0"/>
          </a:p>
        </p:txBody>
      </p:sp>
      <p:sp>
        <p:nvSpPr>
          <p:cNvPr id="22" name="Shape 153"/>
          <p:cNvSpPr/>
          <p:nvPr/>
        </p:nvSpPr>
        <p:spPr>
          <a:xfrm>
            <a:off x="7553419" y="2426536"/>
            <a:ext cx="91889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Energy loss,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b-jets, HIC,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tomography</a:t>
            </a:r>
            <a:endParaRPr sz="1200" dirty="0"/>
          </a:p>
        </p:txBody>
      </p:sp>
      <p:sp>
        <p:nvSpPr>
          <p:cNvPr id="23" name="Shape 153"/>
          <p:cNvSpPr/>
          <p:nvPr/>
        </p:nvSpPr>
        <p:spPr>
          <a:xfrm>
            <a:off x="7572931" y="4261249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EoS</a:t>
            </a:r>
            <a:r>
              <a:rPr lang="en-US" sz="1200" dirty="0" smtClean="0"/>
              <a:t>, charge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fluctuations</a:t>
            </a:r>
            <a:endParaRPr sz="1200" dirty="0"/>
          </a:p>
        </p:txBody>
      </p:sp>
      <p:sp>
        <p:nvSpPr>
          <p:cNvPr id="24" name="Shape 153"/>
          <p:cNvSpPr/>
          <p:nvPr/>
        </p:nvSpPr>
        <p:spPr>
          <a:xfrm>
            <a:off x="7600836" y="6140461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large-scale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simulations</a:t>
            </a:r>
            <a:endParaRPr sz="1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735" y="1322853"/>
            <a:ext cx="952242" cy="101241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7" name="Shape 231"/>
          <p:cNvSpPr/>
          <p:nvPr/>
        </p:nvSpPr>
        <p:spPr>
          <a:xfrm>
            <a:off x="1880111" y="6085298"/>
            <a:ext cx="5692820" cy="59150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/>
          <a:p>
            <a:pPr algn="just" defTabSz="321457">
              <a:defRPr sz="2000" b="1">
                <a:solidFill>
                  <a:srgbClr val="23232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dirty="0">
                <a:solidFill>
                  <a:srgbClr val="0000FF"/>
                </a:solidFill>
              </a:rPr>
              <a:t>Key advancements in several intersecting areas of physics needed. Breakthrough only possible at LANL </a:t>
            </a:r>
            <a:endParaRPr sz="17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95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Well developed plan for high impact science  </a:t>
            </a:r>
          </a:p>
          <a:p>
            <a:r>
              <a:rPr lang="en-US" dirty="0" err="1" smtClean="0"/>
              <a:t>MoU</a:t>
            </a:r>
            <a:r>
              <a:rPr lang="en-US" dirty="0" smtClean="0"/>
              <a:t> achieved with ALICE/ITS </a:t>
            </a:r>
          </a:p>
          <a:p>
            <a:r>
              <a:rPr lang="en-US" dirty="0" smtClean="0"/>
              <a:t>R&amp;D item procurement in progress</a:t>
            </a:r>
            <a:endParaRPr lang="en-US" dirty="0"/>
          </a:p>
          <a:p>
            <a:r>
              <a:rPr lang="en-US" dirty="0" smtClean="0"/>
              <a:t>Initial cost, schedule and risk management plan developed </a:t>
            </a:r>
          </a:p>
          <a:p>
            <a:r>
              <a:rPr lang="en-US" dirty="0" smtClean="0"/>
              <a:t>Physics and Detector simulation work underway </a:t>
            </a:r>
          </a:p>
          <a:p>
            <a:r>
              <a:rPr lang="en-US" dirty="0" smtClean="0"/>
              <a:t>MIE pre-proposal writing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0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7190" r="42684" b="38338"/>
          <a:stretch/>
        </p:blipFill>
        <p:spPr>
          <a:xfrm>
            <a:off x="4591069" y="882051"/>
            <a:ext cx="4407196" cy="2564703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205383" y="-52011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i="1"/>
            </a:lvl1pPr>
          </a:lstStyle>
          <a:p>
            <a:r>
              <a:rPr dirty="0"/>
              <a:t>LANL’s Experimental Expertise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144" name="pasted-image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542" y="2879522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pic>
        <p:nvPicPr>
          <p:cNvPr id="145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383" y="4309934"/>
            <a:ext cx="1000126" cy="1000126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pic>
        <p:nvPicPr>
          <p:cNvPr id="14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562" y="4291400"/>
            <a:ext cx="1071563" cy="1071563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48" name="Shape 148"/>
          <p:cNvSpPr/>
          <p:nvPr/>
        </p:nvSpPr>
        <p:spPr>
          <a:xfrm>
            <a:off x="4075345" y="3574010"/>
            <a:ext cx="2427217" cy="253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detector design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and Drell-Yan physics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GEM tracking</a:t>
            </a:r>
          </a:p>
        </p:txBody>
      </p:sp>
      <p:sp>
        <p:nvSpPr>
          <p:cNvPr id="149" name="Shape 149"/>
          <p:cNvSpPr/>
          <p:nvPr/>
        </p:nvSpPr>
        <p:spPr>
          <a:xfrm>
            <a:off x="1089405" y="4139844"/>
            <a:ext cx="2695171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organization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&amp; detector design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EIC physics</a:t>
            </a:r>
          </a:p>
        </p:txBody>
      </p:sp>
      <p:sp>
        <p:nvSpPr>
          <p:cNvPr id="150" name="Shape 150"/>
          <p:cNvSpPr/>
          <p:nvPr/>
        </p:nvSpPr>
        <p:spPr>
          <a:xfrm>
            <a:off x="7709983" y="4200870"/>
            <a:ext cx="1401918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 &amp; electronics</a:t>
            </a:r>
          </a:p>
        </p:txBody>
      </p:sp>
      <p:pic>
        <p:nvPicPr>
          <p:cNvPr id="151" name="vanhecke_huber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242" y="5543892"/>
            <a:ext cx="1071563" cy="1071563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sp>
        <p:nvSpPr>
          <p:cNvPr id="152" name="Shape 152"/>
          <p:cNvSpPr/>
          <p:nvPr/>
        </p:nvSpPr>
        <p:spPr>
          <a:xfrm>
            <a:off x="1539476" y="5048841"/>
            <a:ext cx="1269953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Cherenkov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detectors</a:t>
            </a:r>
          </a:p>
        </p:txBody>
      </p:sp>
      <p:sp>
        <p:nvSpPr>
          <p:cNvPr id="153" name="Shape 153"/>
          <p:cNvSpPr/>
          <p:nvPr/>
        </p:nvSpPr>
        <p:spPr>
          <a:xfrm>
            <a:off x="1557795" y="2773648"/>
            <a:ext cx="2964750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Tracking, EMCal, HCAL contrib.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sPHENIX / fsPHENIX detector 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design, jet physics, software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sPHENIX tracking sim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sPHENIX inner silicon</a:t>
            </a:r>
          </a:p>
        </p:txBody>
      </p:sp>
      <p:pic>
        <p:nvPicPr>
          <p:cNvPr id="157" name="sondheim_wal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6984" y="5534681"/>
            <a:ext cx="1071563" cy="1071563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58" name="Shape 158"/>
          <p:cNvSpPr/>
          <p:nvPr/>
        </p:nvSpPr>
        <p:spPr>
          <a:xfrm>
            <a:off x="4571045" y="5147183"/>
            <a:ext cx="1931517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Mechanical Engineering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BaBar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Magnetic Field &amp;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Stress Calc.</a:t>
            </a:r>
          </a:p>
        </p:txBody>
      </p:sp>
      <p:pic>
        <p:nvPicPr>
          <p:cNvPr id="159" name="pasted-image-filtered.jpeg"/>
          <p:cNvPicPr>
            <a:picLocks noChangeAspect="1"/>
          </p:cNvPicPr>
          <p:nvPr/>
        </p:nvPicPr>
        <p:blipFill>
          <a:blip r:embed="rId8">
            <a:extLst/>
          </a:blip>
          <a:srcRect l="16445" t="5226" r="16445" b="22123"/>
          <a:stretch>
            <a:fillRect/>
          </a:stretch>
        </p:blipFill>
        <p:spPr>
          <a:xfrm>
            <a:off x="3066984" y="4232937"/>
            <a:ext cx="1089620" cy="1179586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60" name="Shape 160"/>
          <p:cNvSpPr/>
          <p:nvPr/>
        </p:nvSpPr>
        <p:spPr>
          <a:xfrm>
            <a:off x="450595" y="3711878"/>
            <a:ext cx="991754" cy="349131"/>
          </a:xfrm>
          <a:prstGeom prst="rect">
            <a:avLst/>
          </a:prstGeom>
          <a:gradFill>
            <a:gsLst>
              <a:gs pos="20504">
                <a:srgbClr val="000000">
                  <a:alpha val="0"/>
                </a:srgbClr>
              </a:gs>
              <a:gs pos="51462">
                <a:srgbClr val="000000">
                  <a:alpha val="50000"/>
                </a:srgbClr>
              </a:gs>
              <a:gs pos="65340">
                <a:srgbClr val="000000"/>
              </a:gs>
              <a:gs pos="74808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 i="1">
                <a:solidFill>
                  <a:srgbClr val="FFFFFF"/>
                </a:solidFill>
              </a:defRPr>
            </a:lvl1pPr>
          </a:lstStyle>
          <a:p>
            <a:r>
              <a:rPr dirty="0"/>
              <a:t>Full Time</a:t>
            </a:r>
          </a:p>
        </p:txBody>
      </p:sp>
      <p:sp>
        <p:nvSpPr>
          <p:cNvPr id="161" name="Shape 161"/>
          <p:cNvSpPr/>
          <p:nvPr/>
        </p:nvSpPr>
        <p:spPr>
          <a:xfrm>
            <a:off x="4877701" y="3223939"/>
            <a:ext cx="3456153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4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Supported under this DR proposal</a:t>
            </a:r>
          </a:p>
        </p:txBody>
      </p:sp>
      <p:pic>
        <p:nvPicPr>
          <p:cNvPr id="162" name="765-default-avata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05777" y="5535078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63" name="Shape 163"/>
          <p:cNvSpPr/>
          <p:nvPr/>
        </p:nvSpPr>
        <p:spPr>
          <a:xfrm>
            <a:off x="6406266" y="5634270"/>
            <a:ext cx="955662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Mark</a:t>
            </a:r>
          </a:p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Prokop</a:t>
            </a:r>
          </a:p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(AOT)</a:t>
            </a:r>
          </a:p>
        </p:txBody>
      </p:sp>
      <p:sp>
        <p:nvSpPr>
          <p:cNvPr id="164" name="Shape 164"/>
          <p:cNvSpPr/>
          <p:nvPr/>
        </p:nvSpPr>
        <p:spPr>
          <a:xfrm>
            <a:off x="7805750" y="4993295"/>
            <a:ext cx="1338250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Electrical Engineering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Readout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Electronics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898" y="927050"/>
            <a:ext cx="4619159" cy="9816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Adapt Monolithic Active Pixel Sensor (MAPS) technology to </a:t>
            </a:r>
            <a:r>
              <a:rPr lang="en-US" dirty="0" err="1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sPHENIX</a:t>
            </a: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, recently adopted as </a:t>
            </a:r>
            <a:r>
              <a:rPr lang="en-US" dirty="0" err="1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sPHENIX</a:t>
            </a: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 baseline detector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4288" y="2720483"/>
            <a:ext cx="1252696" cy="12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73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594418" y="1218985"/>
            <a:ext cx="2911385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</a:t>
            </a:r>
            <a:r>
              <a:rPr sz="1200" dirty="0"/>
              <a:t>st MAPS prototype sensor</a:t>
            </a:r>
            <a:r>
              <a:rPr sz="1200" b="0" dirty="0"/>
              <a:t> being studied at TA-</a:t>
            </a:r>
            <a:r>
              <a:rPr sz="1200" b="0" dirty="0" smtClean="0"/>
              <a:t>53</a:t>
            </a:r>
            <a:endParaRPr lang="en-US" sz="120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Tracker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431790" y="4381621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FermiLab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sz="1700" dirty="0">
                <a:solidFill>
                  <a:schemeClr val="tx1"/>
                </a:solidFill>
              </a:rPr>
              <a:t>Test Beam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5965394" y="4152020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7" name="Shape 177"/>
          <p:cNvSpPr/>
          <p:nvPr/>
        </p:nvSpPr>
        <p:spPr>
          <a:xfrm>
            <a:off x="5237978" y="6176333"/>
            <a:ext cx="3634530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lang="en-US" sz="1700" b="1" dirty="0" err="1"/>
              <a:t>sPHENIX</a:t>
            </a:r>
            <a:r>
              <a:rPr lang="en-US" sz="1700" b="1" dirty="0"/>
              <a:t> </a:t>
            </a:r>
            <a:r>
              <a:rPr sz="1700" b="1" dirty="0"/>
              <a:t>EMCAL &amp; HCAL Prototypes</a:t>
            </a:r>
            <a:r>
              <a:rPr lang="en-US" sz="1700" b="1" dirty="0"/>
              <a:t> </a:t>
            </a:r>
            <a:r>
              <a:rPr sz="1700" b="1" dirty="0"/>
              <a:t>taken April 19, 2016</a:t>
            </a:r>
          </a:p>
        </p:txBody>
      </p: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LANL built 4-stave prototype tracker at test beam</a:t>
            </a:r>
            <a:r>
              <a:rPr lang="en-US" sz="2000" dirty="0"/>
              <a:t> </a:t>
            </a:r>
            <a:r>
              <a:rPr sz="2000" dirty="0"/>
              <a:t>with 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9117" y="6430552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Readout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</a:p>
        </p:txBody>
      </p:sp>
      <p:sp>
        <p:nvSpPr>
          <p:cNvPr id="184" name="Shape 184"/>
          <p:cNvSpPr/>
          <p:nvPr/>
        </p:nvSpPr>
        <p:spPr>
          <a:xfrm>
            <a:off x="-229635" y="6133905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Front-End</a:t>
            </a:r>
            <a:r>
              <a:rPr lang="en-US" sz="1700" b="1" dirty="0"/>
              <a:t>, intergrate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05" y="4404081"/>
            <a:ext cx="2308385" cy="169934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4" y="1452730"/>
            <a:ext cx="4007356" cy="30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384487" y="3063939"/>
            <a:ext cx="1231792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Stave </a:t>
            </a:r>
            <a:endParaRPr lang="en-US" sz="1700" b="1" dirty="0"/>
          </a:p>
          <a:p>
            <a:r>
              <a:rPr sz="1700" b="1" dirty="0"/>
              <a:t>Construction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46" y="1449518"/>
            <a:ext cx="1163908" cy="1545011"/>
          </a:xfrm>
          <a:prstGeom prst="rect">
            <a:avLst/>
          </a:prstGeom>
        </p:spPr>
      </p:pic>
      <p:grpSp>
        <p:nvGrpSpPr>
          <p:cNvPr id="19" name="Group 207"/>
          <p:cNvGrpSpPr/>
          <p:nvPr/>
        </p:nvGrpSpPr>
        <p:grpSpPr>
          <a:xfrm>
            <a:off x="6057745" y="1904556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074774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Experimental Efforts in FY17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between LANL-CERN/ALICE</a:t>
            </a:r>
          </a:p>
          <a:p>
            <a:pPr lvl="1"/>
            <a:r>
              <a:rPr lang="en-US" dirty="0" smtClean="0"/>
              <a:t>ALICE/ITS associate membership</a:t>
            </a:r>
          </a:p>
          <a:p>
            <a:pPr lvl="1"/>
            <a:r>
              <a:rPr lang="en-US" dirty="0" smtClean="0"/>
              <a:t>Access resources from CERN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MAPS DOE MIE proposal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build collaboration, write pre-proposal, seek external fund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First draft/outline released for </a:t>
            </a:r>
            <a:r>
              <a:rPr lang="en-US" dirty="0" err="1" smtClean="0"/>
              <a:t>sPHENIX</a:t>
            </a:r>
            <a:r>
              <a:rPr lang="en-US" dirty="0" smtClean="0"/>
              <a:t> collaboration discussion @GSU 12/15-17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R&amp;D</a:t>
            </a:r>
          </a:p>
          <a:p>
            <a:pPr lvl="1"/>
            <a:r>
              <a:rPr lang="en-US" dirty="0" smtClean="0"/>
              <a:t>Obtain ALICE/ITS test bench for readout R&amp;D</a:t>
            </a:r>
          </a:p>
          <a:p>
            <a:pPr lvl="1"/>
            <a:r>
              <a:rPr lang="en-US" dirty="0" smtClean="0"/>
              <a:t>Obtain MAPS and readout cards </a:t>
            </a:r>
          </a:p>
          <a:p>
            <a:pPr lvl="1"/>
            <a:r>
              <a:rPr lang="en-US" dirty="0" smtClean="0"/>
              <a:t>Collaboration with ALICE/ITS, LBNL and UT-Austin </a:t>
            </a:r>
          </a:p>
          <a:p>
            <a:pPr lvl="1"/>
            <a:r>
              <a:rPr lang="en-US" dirty="0" smtClean="0"/>
              <a:t>Local readout R&amp;D with Mark et al.</a:t>
            </a:r>
          </a:p>
          <a:p>
            <a:pPr lvl="1"/>
            <a:r>
              <a:rPr lang="en-US" dirty="0" smtClean="0"/>
              <a:t>Conceptual mechanical system design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Build up MAPS expertise</a:t>
            </a:r>
          </a:p>
          <a:p>
            <a:pPr lvl="1"/>
            <a:r>
              <a:rPr lang="en-US" dirty="0" smtClean="0"/>
              <a:t>Work at ALICE/CERN for extended periods, training LANL local experts</a:t>
            </a:r>
          </a:p>
          <a:p>
            <a:pPr lvl="1"/>
            <a:r>
              <a:rPr lang="en-US" dirty="0" smtClean="0"/>
              <a:t>MAPS, staves assembly and testing etc.</a:t>
            </a:r>
          </a:p>
          <a:p>
            <a:pPr lvl="1"/>
            <a:endParaRPr lang="en-US" dirty="0"/>
          </a:p>
          <a:p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Physics simulations and b-tagging algorithms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114"/>
            <a:ext cx="8229600" cy="1143000"/>
          </a:xfrm>
        </p:spPr>
        <p:txBody>
          <a:bodyPr/>
          <a:lstStyle/>
          <a:p>
            <a:r>
              <a:rPr lang="en-US" dirty="0" smtClean="0"/>
              <a:t>R&amp;D Need – Readout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886"/>
            <a:ext cx="8229600" cy="5201636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readout integration </a:t>
            </a:r>
          </a:p>
          <a:p>
            <a:pPr lvl="1"/>
            <a:r>
              <a:rPr lang="en-US" dirty="0" smtClean="0"/>
              <a:t>Purchase a few (4) near/final working staves at earliest </a:t>
            </a:r>
          </a:p>
          <a:p>
            <a:pPr lvl="2"/>
            <a:r>
              <a:rPr lang="en-US" dirty="0" smtClean="0"/>
              <a:t>Cables </a:t>
            </a:r>
          </a:p>
          <a:p>
            <a:pPr lvl="2"/>
            <a:r>
              <a:rPr lang="en-US" dirty="0" smtClean="0"/>
              <a:t>With DCDC on FPC (or alternative) </a:t>
            </a:r>
          </a:p>
          <a:p>
            <a:pPr lvl="1"/>
            <a:r>
              <a:rPr lang="en-US" dirty="0" smtClean="0"/>
              <a:t>Purchase 2 test bench w/ ALICE readout </a:t>
            </a:r>
          </a:p>
          <a:p>
            <a:pPr lvl="2"/>
            <a:r>
              <a:rPr lang="en-US" dirty="0" smtClean="0"/>
              <a:t>RDO boards</a:t>
            </a:r>
          </a:p>
          <a:p>
            <a:pPr lvl="2"/>
            <a:r>
              <a:rPr lang="en-US" dirty="0" smtClean="0"/>
              <a:t>CRUs </a:t>
            </a:r>
          </a:p>
          <a:p>
            <a:pPr lvl="2"/>
            <a:r>
              <a:rPr lang="en-US" dirty="0" smtClean="0"/>
              <a:t>install ALCIE DAQ software</a:t>
            </a:r>
          </a:p>
          <a:p>
            <a:pPr lvl="2"/>
            <a:r>
              <a:rPr lang="en-US" dirty="0" smtClean="0"/>
              <a:t>LVPS, cables etc. </a:t>
            </a:r>
          </a:p>
          <a:p>
            <a:pPr lvl="1"/>
            <a:r>
              <a:rPr lang="en-US" dirty="0" smtClean="0"/>
              <a:t>Modify CRU to match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pPr lvl="2"/>
            <a:r>
              <a:rPr lang="en-US" dirty="0" smtClean="0"/>
              <a:t>Firmware documentation and/or access developer for discussion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is available now for R&amp;D work at LANL?</a:t>
            </a:r>
          </a:p>
          <a:p>
            <a:pPr lvl="1"/>
            <a:r>
              <a:rPr lang="en-US" dirty="0" smtClean="0"/>
              <a:t>Staves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 smtClean="0"/>
              <a:t>Test bench </a:t>
            </a:r>
          </a:p>
          <a:p>
            <a:pPr lvl="1"/>
            <a:r>
              <a:rPr lang="en-US" dirty="0" smtClean="0"/>
              <a:t>ALICE Software documentation, firmware developer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Send LANL personnel to CERN/LBNL/UT-Austin</a:t>
            </a:r>
          </a:p>
          <a:p>
            <a:pPr lvl="1"/>
            <a:r>
              <a:rPr lang="en-US" dirty="0" smtClean="0"/>
              <a:t>Learn how to operate test bench and MAPS/Staves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Help assembly and test</a:t>
            </a:r>
          </a:p>
          <a:p>
            <a:pPr lvl="1"/>
            <a:r>
              <a:rPr lang="en-US" dirty="0" smtClean="0"/>
              <a:t>Any other important tasks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4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86" y="18207"/>
            <a:ext cx="8229600" cy="1143000"/>
          </a:xfrm>
        </p:spPr>
        <p:txBody>
          <a:bodyPr/>
          <a:lstStyle/>
          <a:p>
            <a:r>
              <a:rPr lang="en-US" dirty="0" smtClean="0"/>
              <a:t>R&amp;D Need -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98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Mechanical system </a:t>
            </a:r>
          </a:p>
          <a:p>
            <a:pPr lvl="1"/>
            <a:r>
              <a:rPr lang="en-US" dirty="0" smtClean="0"/>
              <a:t>Obtain Mechanical design files </a:t>
            </a:r>
          </a:p>
          <a:p>
            <a:pPr lvl="1"/>
            <a:r>
              <a:rPr lang="en-US" dirty="0" smtClean="0"/>
              <a:t>Develop supporting frames, assembly jigs etc.</a:t>
            </a:r>
          </a:p>
          <a:p>
            <a:pPr lvl="1"/>
            <a:r>
              <a:rPr lang="en-US" dirty="0" smtClean="0"/>
              <a:t>Develop cooling system, chiller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conceptual mechanical design for </a:t>
            </a:r>
            <a:r>
              <a:rPr lang="en-US" dirty="0" err="1" smtClean="0"/>
              <a:t>sPHENIX</a:t>
            </a:r>
            <a:r>
              <a:rPr lang="en-US" dirty="0" smtClean="0"/>
              <a:t> integration</a:t>
            </a:r>
          </a:p>
          <a:p>
            <a:pPr lvl="1"/>
            <a:r>
              <a:rPr lang="en-US" dirty="0" smtClean="0"/>
              <a:t>Setup a test bench to operate </a:t>
            </a:r>
            <a:r>
              <a:rPr lang="en-US" dirty="0"/>
              <a:t> </a:t>
            </a:r>
            <a:r>
              <a:rPr lang="en-US" dirty="0" smtClean="0"/>
              <a:t>Staves safely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/>
          <a:lstStyle/>
          <a:p>
            <a:r>
              <a:rPr lang="en-US" dirty="0" smtClean="0"/>
              <a:t>LDRD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994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a new QGP physics program with heavy flavor b-jet measurements in </a:t>
            </a:r>
            <a:r>
              <a:rPr lang="en-US" dirty="0" err="1" smtClean="0"/>
              <a:t>sPHENIX</a:t>
            </a:r>
            <a:r>
              <a:rPr lang="en-US" dirty="0" smtClean="0"/>
              <a:t> at RHIC</a:t>
            </a:r>
          </a:p>
          <a:p>
            <a:pPr lvl="1"/>
            <a:r>
              <a:rPr lang="en-US" dirty="0" smtClean="0"/>
              <a:t>Carry out key detector R&amp;D and develop a new </a:t>
            </a:r>
            <a:r>
              <a:rPr lang="en-US" dirty="0"/>
              <a:t>p</a:t>
            </a:r>
            <a:r>
              <a:rPr lang="en-US" dirty="0" smtClean="0"/>
              <a:t>roposal to DOE to build a state-of-the-art MAPS-based high precision vertex detector to support and enable the b-jet physics program in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roject Scope, Plan and Milestones  </a:t>
            </a:r>
          </a:p>
          <a:p>
            <a:pPr lvl="1"/>
            <a:r>
              <a:rPr lang="en-US" dirty="0" smtClean="0"/>
              <a:t>Experimental tasks</a:t>
            </a:r>
          </a:p>
          <a:p>
            <a:pPr lvl="1"/>
            <a:r>
              <a:rPr lang="en-US" dirty="0" smtClean="0"/>
              <a:t>Theoretical tasks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Cost, Schedule, Procurement and Risk Management</a:t>
            </a:r>
          </a:p>
          <a:p>
            <a:endParaRPr lang="en-US" dirty="0" smtClean="0"/>
          </a:p>
          <a:p>
            <a:r>
              <a:rPr lang="en-US" dirty="0" smtClean="0"/>
              <a:t>Organization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Tasks and Schedules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20939"/>
            <a:ext cx="9144000" cy="383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/>
          </a:bodyPr>
          <a:lstStyle/>
          <a:p>
            <a:r>
              <a:rPr lang="en-US" dirty="0" smtClean="0"/>
              <a:t>A MIE Proposal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8546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Pre-proposal writing? </a:t>
            </a:r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Ancillary 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Experiment at RHIC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120" b="22120"/>
          <a:stretch>
            <a:fillRect/>
          </a:stretch>
        </p:blipFill>
        <p:spPr>
          <a:xfrm>
            <a:off x="4247926" y="3494276"/>
            <a:ext cx="4715248" cy="25932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77362" y="1702099"/>
            <a:ext cx="3909527" cy="45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4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3"/>
          <p:cNvSpPr>
            <a:spLocks/>
          </p:cNvSpPr>
          <p:nvPr/>
        </p:nvSpPr>
        <p:spPr bwMode="auto">
          <a:xfrm>
            <a:off x="0" y="17463"/>
            <a:ext cx="9144000" cy="692150"/>
          </a:xfrm>
          <a:prstGeom prst="rect">
            <a:avLst/>
          </a:pr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Times New Roman" charset="0"/>
              </a:rPr>
              <a:t>Possible sPHENIX Project Scenario</a:t>
            </a:r>
            <a:endParaRPr lang="en-US" sz="4000" b="1">
              <a:solidFill>
                <a:srgbClr val="FFFFFF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473700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33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23,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Cost and Schedule Practice</a:t>
            </a:r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33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19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Priority Items for the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4" y="685800"/>
            <a:ext cx="8387976" cy="61722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dirty="0" smtClean="0"/>
              <a:t>Prepare for a CD-1 review in the May-June 2017</a:t>
            </a:r>
            <a:endParaRPr lang="en-US" sz="4400" b="1" dirty="0"/>
          </a:p>
          <a:p>
            <a:endParaRPr lang="en-US" sz="4400" b="1" dirty="0" smtClean="0"/>
          </a:p>
          <a:p>
            <a:r>
              <a:rPr lang="en-US" sz="4400" b="1" dirty="0" smtClean="0"/>
              <a:t>Revise the sPHENIX bottoms-up cost estimate and project plan.</a:t>
            </a:r>
          </a:p>
          <a:p>
            <a:pPr lvl="1"/>
            <a:r>
              <a:rPr lang="en-US" sz="4000" b="1" dirty="0" smtClean="0"/>
              <a:t>Need to update all costs. Most, except the Tracker, are 2 years old.</a:t>
            </a:r>
          </a:p>
          <a:p>
            <a:endParaRPr lang="en-US" sz="4400" b="1" dirty="0"/>
          </a:p>
          <a:p>
            <a:r>
              <a:rPr lang="en-US" sz="4400" b="1" dirty="0"/>
              <a:t>Prepare the EMCal and HCAL for the next FNAL test </a:t>
            </a:r>
            <a:r>
              <a:rPr lang="en-US" sz="4400" b="1" dirty="0" smtClean="0"/>
              <a:t>beam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Jan 18 – Feb 21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4400" b="1" dirty="0"/>
              <a:t>Order the  full size </a:t>
            </a:r>
            <a:r>
              <a:rPr lang="en-US" sz="4400" b="1" dirty="0" err="1"/>
              <a:t>OHCal</a:t>
            </a:r>
            <a:r>
              <a:rPr lang="en-US" sz="4400" b="1" dirty="0"/>
              <a:t> prototype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Complete the full-field magnet test early CY2017  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/>
              <a:t>G</a:t>
            </a:r>
            <a:r>
              <a:rPr lang="en-US" sz="4400" b="1" dirty="0" smtClean="0"/>
              <a:t>enerate  </a:t>
            </a:r>
            <a:r>
              <a:rPr lang="en-US" sz="4400" b="1" dirty="0"/>
              <a:t>the documents for a CD-1 review </a:t>
            </a:r>
            <a:endParaRPr lang="en-US" sz="4400" b="1" dirty="0" smtClean="0"/>
          </a:p>
          <a:p>
            <a:endParaRPr lang="en-US" sz="3800" b="1" dirty="0"/>
          </a:p>
          <a:p>
            <a:r>
              <a:rPr lang="en-US" sz="4400" b="1" dirty="0" smtClean="0"/>
              <a:t>Continue progress on all sPHENIX design and R&amp;D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All design and R&amp;D must be completed prior to CD-3b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Do we have enough engineers and designers to meet this schedule?</a:t>
            </a:r>
            <a:endParaRPr lang="en-US" sz="3800" b="1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3800" b="1" dirty="0" smtClean="0"/>
              <a:t> </a:t>
            </a:r>
          </a:p>
          <a:p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General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89AB-2CA4-4540-B2DB-DC488A6FE9D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6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7863"/>
          </a:xfrm>
          <a:solidFill>
            <a:srgbClr val="0080FF"/>
          </a:solidFill>
        </p:spPr>
        <p:txBody>
          <a:bodyPr/>
          <a:lstStyle/>
          <a:p>
            <a:r>
              <a:rPr lang="en-US" altLang="en-US" sz="3200" b="1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Projected Future sPHENIX Schedule  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23350" cy="5791199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CD-0								Fall 2016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Director’s Cost and Schedule Review		</a:t>
            </a:r>
            <a:r>
              <a:rPr lang="en-US" altLang="en-US" sz="1800" b="1" dirty="0">
                <a:cs typeface="Times New Roman" pitchFamily="18" charset="0"/>
              </a:rPr>
              <a:t>	</a:t>
            </a:r>
            <a:r>
              <a:rPr lang="en-US" altLang="en-US" sz="1800" b="1" dirty="0" smtClean="0">
                <a:cs typeface="Times New Roman" pitchFamily="18" charset="0"/>
              </a:rPr>
              <a:t>		Nov-Dec 2016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Test Beam at FNAL(2</a:t>
            </a:r>
            <a:r>
              <a:rPr lang="en-US" altLang="en-US" sz="1800" b="1" baseline="30000" dirty="0" smtClean="0">
                <a:cs typeface="Times New Roman" pitchFamily="18" charset="0"/>
              </a:rPr>
              <a:t>nd</a:t>
            </a:r>
            <a:r>
              <a:rPr lang="en-US" altLang="en-US" sz="1800" b="1" dirty="0" smtClean="0">
                <a:cs typeface="Times New Roman" pitchFamily="18" charset="0"/>
              </a:rPr>
              <a:t> round prototyping)	 			Jan 2017	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OPA-CD-1/CD-3a Review 						May-Jun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CD-1/CD-3a	authorization					Nov-Dec 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All Preproduction R&amp;D and Design complete				May-Jun 2018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 CD-2/CD-3b review 						May-Jun 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CD-2/CD-3b</a:t>
            </a: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authorization					Jul-Aug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sPHENIX Installed, cabled, ready to commission			Apr 2021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   First RHIC beam for sPHENIX					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solidFill>
                  <a:srgbClr val="0080FF"/>
                </a:solidFill>
                <a:cs typeface="Times New Roman" pitchFamily="18" charset="0"/>
              </a:rPr>
              <a:t>	The Resource-loaded Schedule contains 8.5 months of float to 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solidFill>
                <a:srgbClr val="0080FF"/>
              </a:solidFill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10/14/16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General meeting</a:t>
            </a:r>
            <a:endParaRPr lang="en-US" dirty="0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C1A753D-6C42-4D74-B2DA-A30168E722D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24400"/>
            <a:ext cx="8382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We will need two CD-1 practice reviews with at least one being run by Berndt’s office, prior to  the CD-1 review.</a:t>
            </a:r>
          </a:p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Practice </a:t>
            </a:r>
            <a:r>
              <a:rPr lang="en-US" altLang="en-US" sz="2000" b="1" dirty="0" smtClean="0">
                <a:solidFill>
                  <a:schemeClr val="bg1"/>
                </a:solidFill>
                <a:cs typeface="Times New Roman" pitchFamily="18" charset="0"/>
              </a:rPr>
              <a:t>reviews in </a:t>
            </a:r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Jan and April 2017? It will be a challenge to those preparing for the test beam. </a:t>
            </a:r>
          </a:p>
        </p:txBody>
      </p:sp>
    </p:spTree>
    <p:extLst>
      <p:ext uri="{BB962C8B-B14F-4D97-AF65-F5344CB8AC3E}">
        <p14:creationId xmlns:p14="http://schemas.microsoft.com/office/powerpoint/2010/main" val="297503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Scope of </a:t>
            </a:r>
            <a:r>
              <a:rPr lang="en-US" sz="3200" b="1" dirty="0" err="1" smtClean="0">
                <a:solidFill>
                  <a:schemeClr val="bg1"/>
                </a:solidFill>
              </a:rPr>
              <a:t>sPHENIX</a:t>
            </a:r>
            <a:r>
              <a:rPr lang="en-US" sz="3200" b="1" dirty="0" smtClean="0">
                <a:solidFill>
                  <a:schemeClr val="bg1"/>
                </a:solidFill>
              </a:rPr>
              <a:t> MIE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 descr="sPHENIX_WB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/>
        </p:blipFill>
        <p:spPr>
          <a:xfrm>
            <a:off x="3909526" y="685800"/>
            <a:ext cx="5037747" cy="2065211"/>
          </a:xfrm>
          <a:prstGeom prst="rect">
            <a:avLst/>
          </a:prstGeom>
          <a:ln w="76200" cmpd="sng">
            <a:solidFill>
              <a:srgbClr val="3399FF"/>
            </a:solidFill>
          </a:ln>
        </p:spPr>
      </p:pic>
      <p:pic>
        <p:nvPicPr>
          <p:cNvPr id="8" name="Picture 7" descr="Infrastructure_Facility_WB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6" y="2895600"/>
            <a:ext cx="4296001" cy="1122044"/>
          </a:xfrm>
          <a:prstGeom prst="rect">
            <a:avLst/>
          </a:prstGeom>
          <a:ln w="28575">
            <a:solidFill>
              <a:srgbClr val="3399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14600" y="5181600"/>
            <a:ext cx="6477000" cy="1569660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MIE scope will be tracked with EVMS and reported to </a:t>
            </a:r>
            <a:r>
              <a:rPr lang="en-US" sz="1600" b="1" dirty="0" smtClean="0"/>
              <a:t>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Infrastructure and Facility upgrade will be managed by  the Project team. Likely reported to </a:t>
            </a:r>
            <a:r>
              <a:rPr lang="en-US" sz="1600" b="1" dirty="0" smtClean="0"/>
              <a:t>NPP/BNL. </a:t>
            </a:r>
            <a:r>
              <a:rPr lang="en-US" sz="1600" dirty="0" smtClean="0"/>
              <a:t>Could require EVMS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Ops labor supporting the MIE will also be managed by the Project team and reported to </a:t>
            </a:r>
            <a:r>
              <a:rPr lang="en-US" sz="1600" b="1" dirty="0" smtClean="0"/>
              <a:t>NPP.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MAPS and INTT are treated like deliverables and tracked with milestones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t="50000" r="34567" b="38184"/>
          <a:stretch/>
        </p:blipFill>
        <p:spPr bwMode="auto">
          <a:xfrm>
            <a:off x="3909527" y="4140860"/>
            <a:ext cx="4296000" cy="964699"/>
          </a:xfrm>
          <a:prstGeom prst="rect">
            <a:avLst/>
          </a:prstGeom>
          <a:noFill/>
          <a:ln w="2857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General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205383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New sPHENIX Baseline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211" name="Screen Shot 2016-05-23 at 10.38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261" y="1259647"/>
            <a:ext cx="8777479" cy="5559346"/>
          </a:xfrm>
          <a:prstGeom prst="rect">
            <a:avLst/>
          </a:prstGeom>
          <a:ln w="25400"/>
        </p:spPr>
      </p:pic>
      <p:sp>
        <p:nvSpPr>
          <p:cNvPr id="212" name="Shape 212"/>
          <p:cNvSpPr/>
          <p:nvPr/>
        </p:nvSpPr>
        <p:spPr>
          <a:xfrm>
            <a:off x="756393" y="769390"/>
            <a:ext cx="9514144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 b="1" i="1">
                <a:solidFill>
                  <a:schemeClr val="accent5"/>
                </a:solidFill>
              </a:defRPr>
            </a:lvl1pPr>
          </a:lstStyle>
          <a:p>
            <a:r>
              <a:t>from discussions during the 2nd sPHENIX Collaboration Meeting, May 20th 2016</a:t>
            </a:r>
          </a:p>
        </p:txBody>
      </p:sp>
    </p:spTree>
    <p:extLst>
      <p:ext uri="{BB962C8B-B14F-4D97-AF65-F5344CB8AC3E}">
        <p14:creationId xmlns:p14="http://schemas.microsoft.com/office/powerpoint/2010/main" val="3162048506"/>
      </p:ext>
    </p:extLst>
  </p:cSld>
  <p:clrMapOvr>
    <a:masterClrMapping/>
  </p:clrMapOvr>
  <p:transition xmlns:p14="http://schemas.microsoft.com/office/powerpoint/2010/main"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apezoid 59"/>
          <p:cNvSpPr/>
          <p:nvPr/>
        </p:nvSpPr>
        <p:spPr>
          <a:xfrm rot="16200000">
            <a:off x="5313595" y="869956"/>
            <a:ext cx="2150463" cy="1456992"/>
          </a:xfrm>
          <a:prstGeom prst="trapezoid">
            <a:avLst/>
          </a:prstGeom>
          <a:gradFill flip="none" rotWithShape="1">
            <a:gsLst>
              <a:gs pos="0">
                <a:srgbClr val="FFFF00">
                  <a:alpha val="41000"/>
                </a:srgbClr>
              </a:gs>
              <a:gs pos="53000">
                <a:srgbClr val="FFFFFF"/>
              </a:gs>
              <a:gs pos="100000">
                <a:srgbClr val="FFFF00">
                  <a:alpha val="41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20088"/>
            <a:ext cx="2133600" cy="365125"/>
          </a:xfrm>
        </p:spPr>
        <p:txBody>
          <a:bodyPr/>
          <a:lstStyle/>
          <a:p>
            <a:fld id="{315403F7-57E6-FB45-AA42-533AA8BFDDC1}" type="slidenum">
              <a:rPr lang="en-US" smtClean="0"/>
              <a:t>38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79" y="40446"/>
            <a:ext cx="9088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LANL Efforts in QGP Tomography with Heavy Quarks</a:t>
            </a:r>
            <a:endParaRPr lang="en-US" sz="2800" b="1" dirty="0"/>
          </a:p>
        </p:txBody>
      </p:sp>
      <p:sp>
        <p:nvSpPr>
          <p:cNvPr id="4" name="Can 3"/>
          <p:cNvSpPr/>
          <p:nvPr/>
        </p:nvSpPr>
        <p:spPr>
          <a:xfrm rot="5400000">
            <a:off x="1350438" y="895605"/>
            <a:ext cx="668089" cy="131027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apezoid 14"/>
          <p:cNvSpPr/>
          <p:nvPr/>
        </p:nvSpPr>
        <p:spPr>
          <a:xfrm rot="16200000">
            <a:off x="2540144" y="829013"/>
            <a:ext cx="1136150" cy="1456992"/>
          </a:xfrm>
          <a:prstGeom prst="trapezoid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7924" y="575183"/>
            <a:ext cx="2416956" cy="195043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Can 60"/>
          <p:cNvSpPr/>
          <p:nvPr/>
        </p:nvSpPr>
        <p:spPr>
          <a:xfrm rot="5400000">
            <a:off x="6295341" y="1397165"/>
            <a:ext cx="2018295" cy="374331"/>
          </a:xfrm>
          <a:prstGeom prst="ca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31349" y="1366068"/>
            <a:ext cx="7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9920" y="804767"/>
            <a:ext cx="210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Heavy quark gun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24F-8FD7-8C44-BDC9-79A1E35DB975}" type="datetime1">
              <a:rPr lang="en-US" smtClean="0"/>
              <a:t>11/28/16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group highlights</a:t>
            </a:r>
            <a:endParaRPr lang="en-US"/>
          </a:p>
        </p:txBody>
      </p:sp>
      <p:pic>
        <p:nvPicPr>
          <p:cNvPr id="21" name="Picture 20" descr="bfrac_world_HI_prel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8" y="3237326"/>
            <a:ext cx="4325934" cy="2791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791" y="3264063"/>
            <a:ext cx="4130842" cy="30631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3233" y="3005251"/>
            <a:ext cx="41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30x more stats to analyze in PHENIX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03908" y="2793849"/>
            <a:ext cx="43999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MAPS/</a:t>
            </a:r>
            <a:r>
              <a:rPr lang="en-US" b="1" dirty="0" err="1" smtClean="0"/>
              <a:t>sPHENIX</a:t>
            </a:r>
            <a:r>
              <a:rPr lang="en-US" b="1" dirty="0" smtClean="0"/>
              <a:t> LDRD</a:t>
            </a:r>
          </a:p>
          <a:p>
            <a:pPr algn="ctr"/>
            <a:r>
              <a:rPr lang="en-US" sz="1200" dirty="0" smtClean="0"/>
              <a:t>15 institutions on board(MIT, LBNL, UT, UC, UNM, NMSU, …)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868931" y="4424954"/>
            <a:ext cx="534758" cy="8689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5459" y="413583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FVTX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58" y="2142910"/>
            <a:ext cx="6629742" cy="414358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96252"/>
          </a:xfrm>
        </p:spPr>
        <p:txBody>
          <a:bodyPr/>
          <a:lstStyle/>
          <a:p>
            <a:r>
              <a:rPr lang="en-US" dirty="0" smtClean="0"/>
              <a:t>Big Science to 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94" y="916890"/>
            <a:ext cx="5899709" cy="2390707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US NP flagship project in heavy ion physics, dedicated to understanding the properties of Quark-Gluon-Plasma (QGP); recently granted CD-0 (9/2016)</a:t>
            </a:r>
          </a:p>
          <a:p>
            <a:endParaRPr lang="en-US" dirty="0" smtClean="0"/>
          </a:p>
          <a:p>
            <a:r>
              <a:rPr lang="en-US" dirty="0" smtClean="0"/>
              <a:t>This LDRD will allow LANL taking a leadership role in this future flagship program: </a:t>
            </a:r>
          </a:p>
          <a:p>
            <a:pPr lvl="1"/>
            <a:r>
              <a:rPr lang="en-US" dirty="0" smtClean="0"/>
              <a:t>Proposed innovation : develop b-jet physics as a Major Pillar of the </a:t>
            </a:r>
            <a:r>
              <a:rPr lang="en-US" dirty="0" err="1" smtClean="0"/>
              <a:t>sPHENIX</a:t>
            </a:r>
            <a:r>
              <a:rPr lang="en-US" dirty="0" smtClean="0"/>
              <a:t> Program, 1/3 of the Science Output {b-jets,  jets, Upsilons} through novel Monolithic-Active-Pixel-Sensor (MAPS) based precision tracking, b-jet identification and theory</a:t>
            </a:r>
          </a:p>
          <a:p>
            <a:pPr lvl="1"/>
            <a:r>
              <a:rPr lang="en-US" dirty="0" smtClean="0"/>
              <a:t>Potential new state of the art technical capability (MAPS) to LANL applied program </a:t>
            </a:r>
            <a:endParaRPr lang="en-US" dirty="0" smtClean="0"/>
          </a:p>
        </p:txBody>
      </p:sp>
      <p:grpSp>
        <p:nvGrpSpPr>
          <p:cNvPr id="5" name="Group 76"/>
          <p:cNvGrpSpPr/>
          <p:nvPr/>
        </p:nvGrpSpPr>
        <p:grpSpPr>
          <a:xfrm>
            <a:off x="4880931" y="4269037"/>
            <a:ext cx="4032600" cy="1996523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56014"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5690"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408582"/>
            <a:ext cx="3656368" cy="2743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53419" y="3408582"/>
            <a:ext cx="4160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770" y="1001116"/>
            <a:ext cx="2365762" cy="21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LANL Proposed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</a:t>
            </a:r>
            <a:r>
              <a:rPr lang="en-US" dirty="0" smtClean="0"/>
              <a:t>ITS Upgrade (2021+);</a:t>
            </a:r>
            <a:endParaRPr lang="en-US" dirty="0" smtClean="0"/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419477" y="5016500"/>
            <a:ext cx="2154846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 “copy” </a:t>
            </a:r>
            <a:r>
              <a:rPr lang="en-US" dirty="0" smtClean="0">
                <a:solidFill>
                  <a:srgbClr val="000000"/>
                </a:solidFill>
              </a:rPr>
              <a:t>of 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236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>
            <a:extLst/>
          </a:blip>
          <a:srcRect l="7559" t="3697" r="5172" b="2926"/>
          <a:stretch>
            <a:fillRect/>
          </a:stretch>
        </p:blipFill>
        <p:spPr>
          <a:xfrm>
            <a:off x="3512668" y="3481766"/>
            <a:ext cx="1399804" cy="1513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40" y="-9741"/>
            <a:ext cx="9014960" cy="9334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State of the Art MAPS-based Tracker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48392" y="1090208"/>
            <a:ext cx="7666182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Advantages of Monolithic </a:t>
            </a:r>
            <a:r>
              <a:rPr lang="en-US" dirty="0"/>
              <a:t>Active Pixel Sensors:</a:t>
            </a:r>
          </a:p>
          <a:p>
            <a:pPr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-    Very </a:t>
            </a:r>
            <a:r>
              <a:rPr lang="en-US" dirty="0"/>
              <a:t>fine pitch (28x28 um</a:t>
            </a:r>
            <a:r>
              <a:rPr lang="en-US" dirty="0" smtClean="0"/>
              <a:t>) </a:t>
            </a:r>
          </a:p>
          <a:p>
            <a:pPr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-    High </a:t>
            </a:r>
            <a:r>
              <a:rPr lang="en-US" dirty="0"/>
              <a:t>efficiency (&gt;99%</a:t>
            </a:r>
            <a:r>
              <a:rPr lang="en-US" dirty="0" smtClean="0"/>
              <a:t>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Tx/>
              <a:buChar char="-"/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Ultra-thin sensor (~50um), </a:t>
            </a:r>
            <a:r>
              <a:rPr lang="en-US" dirty="0"/>
              <a:t>~0.3</a:t>
            </a:r>
            <a:r>
              <a:rPr lang="en-US" dirty="0" smtClean="0"/>
              <a:t>% X</a:t>
            </a:r>
            <a:r>
              <a:rPr lang="en-US" baseline="-25000" dirty="0" smtClean="0"/>
              <a:t>0</a:t>
            </a:r>
            <a:r>
              <a:rPr lang="en-US" dirty="0" smtClean="0"/>
              <a:t>/layer</a:t>
            </a:r>
          </a:p>
          <a:p>
            <a:pPr marL="342900" indent="-342900">
              <a:buFontTx/>
              <a:buChar char="-"/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High readout speed, 2~4 </a:t>
            </a:r>
            <a:r>
              <a:rPr lang="en-US" dirty="0" err="1" smtClean="0"/>
              <a:t>uS</a:t>
            </a:r>
            <a:r>
              <a:rPr lang="en-US" dirty="0" smtClean="0"/>
              <a:t> </a:t>
            </a:r>
          </a:p>
          <a:p>
            <a:pPr marL="342900" indent="-342900">
              <a:buFontTx/>
              <a:buChar char="-"/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Low power on-pixel digitization </a:t>
            </a:r>
            <a:endParaRPr lang="en-US" dirty="0"/>
          </a:p>
          <a:p>
            <a:pPr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pPr>
            <a:r>
              <a:rPr lang="en-US" dirty="0" smtClean="0"/>
              <a:t>-    15</a:t>
            </a:r>
            <a:r>
              <a:rPr lang="en-US" dirty="0"/>
              <a:t>+ years of R&amp;D from </a:t>
            </a:r>
            <a:r>
              <a:rPr lang="en-US" dirty="0" smtClean="0"/>
              <a:t>ALICE experiment at CERN, for upgrade</a:t>
            </a:r>
            <a:endParaRPr lang="en-US" dirty="0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7190" r="10850" b="38338"/>
          <a:stretch/>
        </p:blipFill>
        <p:spPr>
          <a:xfrm>
            <a:off x="467838" y="3474309"/>
            <a:ext cx="8252538" cy="3087554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408" y="855053"/>
            <a:ext cx="2508636" cy="19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75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Simulation of MAPS Detector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093" y="2069175"/>
            <a:ext cx="5088350" cy="40066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49454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600" b="0" dirty="0" err="1" smtClean="0">
                <a:solidFill>
                  <a:schemeClr val="tx1"/>
                </a:solidFill>
              </a:rPr>
              <a:t>sPHENIX</a:t>
            </a:r>
            <a:r>
              <a:rPr lang="en-US" sz="3600" b="0" dirty="0" smtClean="0">
                <a:solidFill>
                  <a:schemeClr val="tx1"/>
                </a:solidFill>
              </a:rPr>
              <a:t> </a:t>
            </a:r>
            <a:r>
              <a:rPr sz="3600" b="0" dirty="0" smtClean="0">
                <a:solidFill>
                  <a:schemeClr val="tx1"/>
                </a:solidFill>
              </a:rPr>
              <a:t>MAPS Electronics</a:t>
            </a:r>
            <a:r>
              <a:rPr lang="en-US" sz="3600" b="0" dirty="0" smtClean="0">
                <a:solidFill>
                  <a:schemeClr val="tx1"/>
                </a:solidFill>
              </a:rPr>
              <a:t> Integration</a:t>
            </a:r>
            <a:endParaRPr sz="36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776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</a:t>
            </a:r>
            <a:r>
              <a:rPr lang="en-US" dirty="0" smtClean="0"/>
              <a:t>Mechanical Integration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38271" b="-16"/>
          <a:stretch/>
        </p:blipFill>
        <p:spPr>
          <a:xfrm>
            <a:off x="4370699" y="4006857"/>
            <a:ext cx="4773302" cy="2418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11053</TotalTime>
  <Words>2916</Words>
  <Application>Microsoft Macintosh PowerPoint</Application>
  <PresentationFormat>On-screen Show (4:3)</PresentationFormat>
  <Paragraphs>555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Plan for Today</vt:lpstr>
      <vt:lpstr>LDRD Overview</vt:lpstr>
      <vt:lpstr>Big Science to LANL</vt:lpstr>
      <vt:lpstr>LANL Proposed sPHENIX MAPS Inner Tracker</vt:lpstr>
      <vt:lpstr>State of the Art MAPS-based Tracker</vt:lpstr>
      <vt:lpstr>Preliminary Simulation of MAPS Detector Performance</vt:lpstr>
      <vt:lpstr>sPHENIX MAPS Electronics Integration</vt:lpstr>
      <vt:lpstr>sPHENIX MAPS Mechanical Integration</vt:lpstr>
      <vt:lpstr>LDRD Project Scope and Plan</vt:lpstr>
      <vt:lpstr>LDRD Experimental Tasks and Schedules</vt:lpstr>
      <vt:lpstr>Established MoU with ALICE/ITS</vt:lpstr>
      <vt:lpstr>Major Item Cost, Schedule and Risks</vt:lpstr>
      <vt:lpstr>LDRD MS Project Closely Tied to ALICE/ITS Upgrade Schedule </vt:lpstr>
      <vt:lpstr>Experimental R&amp;D Deliverables: Physics</vt:lpstr>
      <vt:lpstr>Experimental R&amp;D Deliverables:  Test Beam Box with 4 Staves</vt:lpstr>
      <vt:lpstr>Experimental Project Organization </vt:lpstr>
      <vt:lpstr>Experimental Task Assignments</vt:lpstr>
      <vt:lpstr>Status of MAPS R&amp;D at ALCIE/CERN</vt:lpstr>
      <vt:lpstr>Readout Electronics R&amp;D at CERN</vt:lpstr>
      <vt:lpstr>Mechanics R&amp;D</vt:lpstr>
      <vt:lpstr>B-jet Theory Effort and Innovation</vt:lpstr>
      <vt:lpstr>Summary</vt:lpstr>
      <vt:lpstr>backups</vt:lpstr>
      <vt:lpstr>LANL’s Experimental Expertise</vt:lpstr>
      <vt:lpstr>Experimental R&amp;D Deliverables: Tracker</vt:lpstr>
      <vt:lpstr>Major Experimental Efforts in FY17</vt:lpstr>
      <vt:lpstr>R&amp;D Need – Readout </vt:lpstr>
      <vt:lpstr>R&amp;D Need - Mechanics</vt:lpstr>
      <vt:lpstr>Theory: Tasks and Schedules</vt:lpstr>
      <vt:lpstr>A MIE Proposal </vt:lpstr>
      <vt:lpstr>sPHENIX Experiment at RHIC</vt:lpstr>
      <vt:lpstr>PowerPoint Presentation</vt:lpstr>
      <vt:lpstr>Priority Items for the Project</vt:lpstr>
      <vt:lpstr>Projected Future sPHENIX Schedule  </vt:lpstr>
      <vt:lpstr>Scope of sPHENIX MIE</vt:lpstr>
      <vt:lpstr>New sPHENIX Baseline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169</cp:revision>
  <cp:lastPrinted>2016-11-22T18:43:28Z</cp:lastPrinted>
  <dcterms:created xsi:type="dcterms:W3CDTF">2016-11-21T04:43:29Z</dcterms:created>
  <dcterms:modified xsi:type="dcterms:W3CDTF">2016-11-28T20:56:33Z</dcterms:modified>
</cp:coreProperties>
</file>