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" ContentType="image/t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70" r:id="rId2"/>
    <p:sldId id="257" r:id="rId3"/>
    <p:sldId id="258" r:id="rId4"/>
    <p:sldId id="274" r:id="rId5"/>
    <p:sldId id="271" r:id="rId6"/>
    <p:sldId id="283" r:id="rId7"/>
    <p:sldId id="288" r:id="rId8"/>
    <p:sldId id="284" r:id="rId9"/>
    <p:sldId id="285" r:id="rId10"/>
    <p:sldId id="278" r:id="rId11"/>
    <p:sldId id="259" r:id="rId12"/>
    <p:sldId id="282" r:id="rId13"/>
    <p:sldId id="281" r:id="rId14"/>
    <p:sldId id="260" r:id="rId15"/>
    <p:sldId id="262" r:id="rId16"/>
    <p:sldId id="273" r:id="rId17"/>
    <p:sldId id="272" r:id="rId18"/>
    <p:sldId id="269" r:id="rId19"/>
    <p:sldId id="266" r:id="rId20"/>
    <p:sldId id="268" r:id="rId21"/>
    <p:sldId id="280" r:id="rId22"/>
    <p:sldId id="279" r:id="rId23"/>
    <p:sldId id="261" r:id="rId24"/>
    <p:sldId id="263" r:id="rId25"/>
    <p:sldId id="264" r:id="rId26"/>
    <p:sldId id="265" r:id="rId27"/>
    <p:sldId id="267" r:id="rId28"/>
    <p:sldId id="286" r:id="rId29"/>
    <p:sldId id="277" r:id="rId30"/>
    <p:sldId id="275" r:id="rId31"/>
    <p:sldId id="27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10" d="100"/>
          <a:sy n="110" d="100"/>
        </p:scale>
        <p:origin x="-119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19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BE1947-AFC2-EB4A-A583-B168939A66AD}" type="datetimeFigureOut">
              <a:rPr lang="en-US" smtClean="0"/>
              <a:t>11/27/16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5B846-AB0C-9B41-86C0-311C8E33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8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AD5051-4471-412D-8D9D-31E396387D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06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80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9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820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80121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74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442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82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0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65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625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024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15892-107A-DF40-9E3D-D98AFFA376B2}" type="datetimeFigureOut">
              <a:rPr lang="en-US" smtClean="0"/>
              <a:t>11/20/16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DA73-A92A-DA4F-A1A7-28B6AC4724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38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emf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tif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p25ext.lanl.gov/maps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microsoft.com/office/2007/relationships/hdphoto" Target="../media/hdphoto1.wdp"/><Relationship Id="rId5" Type="http://schemas.openxmlformats.org/officeDocument/2006/relationships/image" Target="../media/image37.jpeg"/><Relationship Id="rId6" Type="http://schemas.microsoft.com/office/2007/relationships/hdphoto" Target="../media/hdphoto2.wdp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jpeg"/><Relationship Id="rId10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2" y="0"/>
            <a:ext cx="582450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7587" y="599371"/>
            <a:ext cx="2710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smtClean="0"/>
              <a:t>Experimental group</a:t>
            </a:r>
          </a:p>
          <a:p>
            <a:pPr marL="742950" lvl="1" indent="-285750">
              <a:buFontTx/>
              <a:buChar char="-"/>
            </a:pPr>
            <a:r>
              <a:rPr lang="en-US" sz="1200" dirty="0" smtClean="0"/>
              <a:t>Lead persons on major tasks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Theory group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81643" y="1826985"/>
            <a:ext cx="22236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Experimental 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r>
              <a:rPr lang="en-US" sz="1200" dirty="0" smtClean="0"/>
              <a:t>Theory:</a:t>
            </a:r>
          </a:p>
          <a:p>
            <a:r>
              <a:rPr lang="en-US" sz="1200" dirty="0" smtClean="0"/>
              <a:t>- Milestones 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6685364" y="3351835"/>
            <a:ext cx="13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Milestones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71708" y="4107164"/>
            <a:ext cx="2646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200" dirty="0" err="1" smtClean="0"/>
              <a:t>MoU</a:t>
            </a:r>
            <a:r>
              <a:rPr lang="en-US" sz="1200" dirty="0" smtClean="0"/>
              <a:t> with CERN, by mid </a:t>
            </a:r>
            <a:r>
              <a:rPr lang="en-US" sz="1200" dirty="0" err="1" smtClean="0"/>
              <a:t>Decemebr</a:t>
            </a:r>
            <a:endParaRPr lang="en-US" sz="1200" dirty="0" smtClean="0"/>
          </a:p>
          <a:p>
            <a:pPr marL="285750" indent="-285750">
              <a:buFontTx/>
              <a:buChar char="-"/>
            </a:pPr>
            <a:r>
              <a:rPr lang="en-US" sz="1200" dirty="0" smtClean="0"/>
              <a:t>Local R&amp;D</a:t>
            </a:r>
          </a:p>
          <a:p>
            <a:endParaRPr lang="en-US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6381522" y="4753495"/>
            <a:ext cx="222368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MS Project: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Tasks &amp; resources, WBS etc. </a:t>
            </a:r>
          </a:p>
          <a:p>
            <a:pPr marL="285750" indent="-285750">
              <a:buFontTx/>
              <a:buChar char="-"/>
            </a:pPr>
            <a:r>
              <a:rPr lang="en-US" sz="1200" dirty="0" smtClean="0"/>
              <a:t>Milestones</a:t>
            </a:r>
          </a:p>
          <a:p>
            <a:pPr marL="285750" indent="-285750">
              <a:buFontTx/>
              <a:buChar char="-"/>
            </a:pPr>
            <a:endParaRPr lang="en-US" sz="1200" dirty="0" smtClean="0"/>
          </a:p>
          <a:p>
            <a:r>
              <a:rPr lang="en-US" sz="1200" dirty="0" smtClean="0"/>
              <a:t>Risk mitigation: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Technical, early R&amp;D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Budget, </a:t>
            </a:r>
            <a:r>
              <a:rPr lang="en-US" sz="1200" dirty="0" err="1" smtClean="0"/>
              <a:t>MoU</a:t>
            </a:r>
            <a:r>
              <a:rPr lang="en-US" sz="1200" dirty="0" smtClean="0"/>
              <a:t>, early R&amp;D </a:t>
            </a:r>
          </a:p>
          <a:p>
            <a:pPr marL="171450" indent="-171450">
              <a:buFontTx/>
              <a:buChar char="-"/>
            </a:pPr>
            <a:r>
              <a:rPr lang="en-US" sz="1200" dirty="0" smtClean="0"/>
              <a:t>Schedule, collaboration with </a:t>
            </a:r>
          </a:p>
          <a:p>
            <a:r>
              <a:rPr lang="en-US" sz="1200" dirty="0" smtClean="0"/>
              <a:t>ALICE/ITS R&amp;D,  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213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Scope and Plan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Minimal goals</a:t>
            </a:r>
          </a:p>
          <a:p>
            <a:pPr lvl="1"/>
            <a:r>
              <a:rPr lang="en-US" dirty="0" smtClean="0"/>
              <a:t>R&amp;D on MAPS readout with ALICE readout</a:t>
            </a:r>
          </a:p>
          <a:p>
            <a:pPr lvl="1"/>
            <a:r>
              <a:rPr lang="en-US" dirty="0" smtClean="0"/>
              <a:t>R&amp;D on Mechanics conceptual design </a:t>
            </a:r>
          </a:p>
          <a:p>
            <a:pPr lvl="1"/>
            <a:r>
              <a:rPr lang="en-US" dirty="0" smtClean="0"/>
              <a:t>DOE MIE proposal submitted 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Desired goals</a:t>
            </a:r>
          </a:p>
          <a:p>
            <a:pPr lvl="1"/>
            <a:r>
              <a:rPr lang="en-US" dirty="0" smtClean="0"/>
              <a:t>Full 4 staves MAPS readout into </a:t>
            </a:r>
            <a:r>
              <a:rPr lang="en-US" dirty="0" err="1" smtClean="0"/>
              <a:t>sPHENIX</a:t>
            </a:r>
            <a:r>
              <a:rPr lang="en-US" dirty="0" smtClean="0"/>
              <a:t> DAQ</a:t>
            </a:r>
          </a:p>
          <a:p>
            <a:pPr lvl="1"/>
            <a:r>
              <a:rPr lang="en-US" dirty="0" smtClean="0"/>
              <a:t>DOE MIE proposal submitted and approved for the full detector construction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185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LDRD Experimental Tasks and </a:t>
            </a:r>
            <a:r>
              <a:rPr lang="en-US" sz="3600" dirty="0" smtClean="0"/>
              <a:t>Schedules</a:t>
            </a:r>
            <a:endParaRPr lang="en-US" sz="36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184257"/>
            <a:ext cx="9048750" cy="384968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1558698"/>
            <a:ext cx="4052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closely tied to ALICE Production Schedule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65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with ALICE/ITS Project Office Established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 </a:t>
            </a:r>
          </a:p>
          <a:p>
            <a:pPr lvl="1"/>
            <a:r>
              <a:rPr lang="en-US" dirty="0" smtClean="0"/>
              <a:t>Associate member on the ALICE/ITS project at CERN</a:t>
            </a:r>
          </a:p>
          <a:p>
            <a:pPr lvl="2"/>
            <a:r>
              <a:rPr lang="en-US" dirty="0" smtClean="0"/>
              <a:t>Access all technical design files and documents</a:t>
            </a:r>
          </a:p>
          <a:p>
            <a:pPr lvl="2"/>
            <a:r>
              <a:rPr lang="en-US" dirty="0" smtClean="0"/>
              <a:t>Access other technical resources, including Engineering and Computing support</a:t>
            </a:r>
          </a:p>
          <a:p>
            <a:pPr lvl="2"/>
            <a:r>
              <a:rPr lang="en-US" dirty="0" smtClean="0"/>
              <a:t>Train LANL personnel on the job</a:t>
            </a:r>
            <a:r>
              <a:rPr lang="en-US" dirty="0" smtClean="0"/>
              <a:t>   </a:t>
            </a:r>
            <a:endParaRPr lang="en-US" dirty="0" smtClean="0"/>
          </a:p>
          <a:p>
            <a:pPr lvl="1"/>
            <a:r>
              <a:rPr lang="en-US" dirty="0" smtClean="0"/>
              <a:t>Procurement of critical items from CERN </a:t>
            </a:r>
          </a:p>
          <a:p>
            <a:pPr lvl="2"/>
            <a:r>
              <a:rPr lang="en-US" dirty="0" smtClean="0"/>
              <a:t>Readout and control electronics boards</a:t>
            </a:r>
          </a:p>
          <a:p>
            <a:pPr lvl="2"/>
            <a:r>
              <a:rPr lang="en-US" dirty="0" smtClean="0"/>
              <a:t>Mechanical prototypes</a:t>
            </a:r>
          </a:p>
          <a:p>
            <a:r>
              <a:rPr lang="en-US" dirty="0" smtClean="0"/>
              <a:t>Milestones developed</a:t>
            </a:r>
          </a:p>
          <a:p>
            <a:pPr lvl="1"/>
            <a:r>
              <a:rPr lang="en-US" dirty="0" smtClean="0"/>
              <a:t>Tied to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44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Cost, Schedule and Risks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with ALICE/ITS Project established </a:t>
            </a:r>
          </a:p>
          <a:p>
            <a:pPr lvl="1"/>
            <a:r>
              <a:rPr lang="en-US" dirty="0" smtClean="0"/>
              <a:t>Associate member on the project</a:t>
            </a:r>
          </a:p>
          <a:p>
            <a:pPr lvl="2"/>
            <a:r>
              <a:rPr lang="en-US" dirty="0" smtClean="0"/>
              <a:t>Technical design files and documents  </a:t>
            </a:r>
            <a:endParaRPr lang="en-US" dirty="0" smtClean="0"/>
          </a:p>
          <a:p>
            <a:pPr lvl="1"/>
            <a:r>
              <a:rPr lang="en-US" dirty="0" smtClean="0"/>
              <a:t>Procurement of critical items </a:t>
            </a:r>
          </a:p>
          <a:p>
            <a:pPr lvl="2"/>
            <a:r>
              <a:rPr lang="en-US" dirty="0" smtClean="0"/>
              <a:t>Readout and control electronics </a:t>
            </a:r>
          </a:p>
          <a:p>
            <a:pPr lvl="2"/>
            <a:r>
              <a:rPr lang="en-US" dirty="0" smtClean="0"/>
              <a:t>Mechanical prototypes</a:t>
            </a:r>
          </a:p>
          <a:p>
            <a:pPr lvl="2"/>
            <a:r>
              <a:rPr lang="en-US" dirty="0" smtClean="0"/>
              <a:t>Tied to ALICE R&amp;D and production schedule </a:t>
            </a:r>
          </a:p>
          <a:p>
            <a:r>
              <a:rPr lang="en-US" dirty="0" smtClean="0"/>
              <a:t>Risk mitigation </a:t>
            </a:r>
          </a:p>
          <a:p>
            <a:pPr lvl="1"/>
            <a:r>
              <a:rPr lang="en-US" dirty="0" smtClean="0"/>
              <a:t>Early R&amp;D on readout, explore alternative approach </a:t>
            </a:r>
          </a:p>
          <a:p>
            <a:pPr lvl="2"/>
            <a:r>
              <a:rPr lang="en-US" dirty="0" smtClean="0"/>
              <a:t>CRU firmware integration at </a:t>
            </a:r>
            <a:r>
              <a:rPr lang="en-US" dirty="0" err="1" smtClean="0"/>
              <a:t>EvB</a:t>
            </a:r>
            <a:endParaRPr lang="en-US" dirty="0" smtClean="0"/>
          </a:p>
          <a:p>
            <a:pPr lvl="2"/>
            <a:r>
              <a:rPr lang="en-US" dirty="0" smtClean="0"/>
              <a:t>DCM-II readout </a:t>
            </a:r>
          </a:p>
        </p:txBody>
      </p:sp>
    </p:spTree>
    <p:extLst>
      <p:ext uri="{BB962C8B-B14F-4D97-AF65-F5344CB8AC3E}">
        <p14:creationId xmlns:p14="http://schemas.microsoft.com/office/powerpoint/2010/main" val="211290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16-01-25 at 9.19.11 AM.png"/>
          <p:cNvPicPr>
            <a:picLocks noChangeAspect="1"/>
          </p:cNvPicPr>
          <p:nvPr/>
        </p:nvPicPr>
        <p:blipFill>
          <a:blip r:embed="rId2">
            <a:extLst/>
          </a:blip>
          <a:srcRect l="7559" t="3697" r="5172" b="2926"/>
          <a:stretch>
            <a:fillRect/>
          </a:stretch>
        </p:blipFill>
        <p:spPr>
          <a:xfrm>
            <a:off x="119524" y="1601832"/>
            <a:ext cx="2996722" cy="3000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Physics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183" name="Shape 183"/>
          <p:cNvSpPr/>
          <p:nvPr/>
        </p:nvSpPr>
        <p:spPr>
          <a:xfrm>
            <a:off x="531838" y="767107"/>
            <a:ext cx="814935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>
              <a:defRPr b="1">
                <a:solidFill>
                  <a:schemeClr val="accent5"/>
                </a:solidFill>
              </a:defRPr>
            </a:lvl1pPr>
          </a:lstStyle>
          <a:p>
            <a:r>
              <a:rPr sz="2000" dirty="0"/>
              <a:t>LDRD Experimental Goal: Improved B-jet Identification in Heavy Ion Collisions</a:t>
            </a:r>
          </a:p>
        </p:txBody>
      </p:sp>
      <p:pic>
        <p:nvPicPr>
          <p:cNvPr id="187" name="Screen Shot 2015-06-05 at 11.38.26 AM.png"/>
          <p:cNvPicPr>
            <a:picLocks noChangeAspect="1"/>
          </p:cNvPicPr>
          <p:nvPr/>
        </p:nvPicPr>
        <p:blipFill>
          <a:blip r:embed="rId3">
            <a:extLst/>
          </a:blip>
          <a:srcRect l="51196" b="34314"/>
          <a:stretch>
            <a:fillRect/>
          </a:stretch>
        </p:blipFill>
        <p:spPr>
          <a:xfrm>
            <a:off x="3219276" y="1711626"/>
            <a:ext cx="2493264" cy="2504630"/>
          </a:xfrm>
          <a:prstGeom prst="rect">
            <a:avLst/>
          </a:prstGeom>
          <a:ln w="25400"/>
        </p:spPr>
      </p:pic>
      <p:sp>
        <p:nvSpPr>
          <p:cNvPr id="188" name="Shape 188"/>
          <p:cNvSpPr/>
          <p:nvPr/>
        </p:nvSpPr>
        <p:spPr>
          <a:xfrm>
            <a:off x="3425336" y="1220365"/>
            <a:ext cx="2863386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Secondary Vertexing</a:t>
            </a:r>
          </a:p>
        </p:txBody>
      </p:sp>
      <p:sp>
        <p:nvSpPr>
          <p:cNvPr id="189" name="Shape 189"/>
          <p:cNvSpPr/>
          <p:nvPr/>
        </p:nvSpPr>
        <p:spPr>
          <a:xfrm>
            <a:off x="6715590" y="1265458"/>
            <a:ext cx="2141258" cy="410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Track-Counting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31727" y="1699720"/>
            <a:ext cx="3158987" cy="248745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91220" y="4664717"/>
            <a:ext cx="6921869" cy="1429542"/>
          </a:xfrm>
          <a:prstGeom prst="rect">
            <a:avLst/>
          </a:prstGeom>
        </p:spPr>
        <p:txBody>
          <a:bodyPr lIns="64291" tIns="32146" rIns="64291" bIns="32146">
            <a:normAutofit/>
          </a:bodyPr>
          <a:lstStyle>
            <a:lvl1pPr marL="378925" marR="55751" indent="-339725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839526" marR="55751" indent="-343126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277450" marR="55751" indent="-32385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764090" marR="55751" indent="-35329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2299799" marR="55751" indent="-431800" algn="l" defTabSz="647700" latinLnBrk="0">
              <a:lnSpc>
                <a:spcPct val="102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LANL proposed tracker, a new b-jet identification with </a:t>
            </a:r>
            <a:r>
              <a:rPr lang="en-US" sz="1700" b="1" dirty="0">
                <a:latin typeface="+mn-lt"/>
              </a:rPr>
              <a:t>high efficiency </a:t>
            </a:r>
            <a:r>
              <a:rPr lang="en-US" sz="1700" dirty="0">
                <a:latin typeface="+mn-lt"/>
              </a:rPr>
              <a:t>and </a:t>
            </a:r>
            <a:r>
              <a:rPr lang="en-US" sz="1700" b="1" dirty="0">
                <a:latin typeface="+mn-lt"/>
              </a:rPr>
              <a:t>high purity </a:t>
            </a:r>
            <a:r>
              <a:rPr lang="en-US" sz="1700" dirty="0">
                <a:latin typeface="+mn-lt"/>
              </a:rPr>
              <a:t>is possible </a:t>
            </a:r>
          </a:p>
          <a:p>
            <a:pPr marL="457177" indent="-457177">
              <a:buFont typeface="Arial"/>
              <a:buChar char="•"/>
            </a:pPr>
            <a:r>
              <a:rPr lang="en-US" sz="1700" dirty="0">
                <a:latin typeface="+mn-lt"/>
              </a:rPr>
              <a:t>Figure of merit is </a:t>
            </a:r>
            <a:r>
              <a:rPr lang="en-US" sz="1700" b="1" i="1" dirty="0">
                <a:latin typeface="+mn-lt"/>
              </a:rPr>
              <a:t>efficiency</a:t>
            </a:r>
            <a:r>
              <a:rPr lang="en-US" sz="1700" i="1" dirty="0">
                <a:latin typeface="+mn-lt"/>
              </a:rPr>
              <a:t> x </a:t>
            </a:r>
            <a:r>
              <a:rPr lang="en-US" sz="1700" b="1" i="1" dirty="0">
                <a:latin typeface="+mn-lt"/>
              </a:rPr>
              <a:t>purity.</a:t>
            </a:r>
            <a:r>
              <a:rPr lang="en-US" sz="1700" i="1" dirty="0">
                <a:latin typeface="+mn-lt"/>
              </a:rPr>
              <a:t> </a:t>
            </a:r>
            <a:r>
              <a:rPr lang="en-US" sz="1700" dirty="0">
                <a:latin typeface="+mn-lt"/>
              </a:rPr>
              <a:t>Greatly enhancing the b-jet physics program, x4 improvement in FOM</a:t>
            </a:r>
          </a:p>
          <a:p>
            <a:pPr marL="457177" indent="-457177">
              <a:buFont typeface="Arial"/>
              <a:buChar char="•"/>
            </a:pPr>
            <a:endParaRPr lang="en-US" sz="2000" dirty="0"/>
          </a:p>
          <a:p>
            <a:pPr marL="457177" indent="-457177">
              <a:buFont typeface="Arial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Shape 197"/>
          <p:cNvSpPr/>
          <p:nvPr/>
        </p:nvSpPr>
        <p:spPr>
          <a:xfrm>
            <a:off x="374916" y="5712270"/>
            <a:ext cx="6471823" cy="1180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dirty="0" smtClean="0"/>
              <a:t> </a:t>
            </a: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400" b="1" dirty="0">
                <a:solidFill>
                  <a:schemeClr val="accent5"/>
                </a:solidFill>
                <a:sym typeface="Helvetica"/>
              </a:rPr>
              <a:t>Analysis of existing PHENIX data using these techniques, as developed for our prototype tracker, will produce additional B hadron results at RHIC </a:t>
            </a:r>
            <a:endParaRPr lang="en-US" sz="1400" dirty="0">
              <a:solidFill>
                <a:schemeClr val="accent5"/>
              </a:solidFill>
              <a:latin typeface="Helvetica"/>
              <a:cs typeface="Helvetica"/>
            </a:endParaRPr>
          </a:p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endParaRPr lang="en-US" dirty="0" smtClean="0"/>
          </a:p>
        </p:txBody>
      </p:sp>
      <p:cxnSp>
        <p:nvCxnSpPr>
          <p:cNvPr id="4" name="Straight Connector 3"/>
          <p:cNvCxnSpPr/>
          <p:nvPr/>
        </p:nvCxnSpPr>
        <p:spPr>
          <a:xfrm>
            <a:off x="4276616" y="2794224"/>
            <a:ext cx="6075" cy="1202731"/>
          </a:xfrm>
          <a:prstGeom prst="line">
            <a:avLst/>
          </a:prstGeom>
          <a:noFill/>
          <a:ln w="41275" cap="flat">
            <a:solidFill>
              <a:srgbClr val="000000"/>
            </a:solidFill>
            <a:prstDash val="dash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202" y="4499991"/>
            <a:ext cx="1731945" cy="213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74238" y="3287400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Q1: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16185" y="2321918"/>
            <a:ext cx="564731" cy="2888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sz="1300" b="1" dirty="0">
                <a:solidFill>
                  <a:srgbClr val="002E7A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Q3:</a:t>
            </a:r>
          </a:p>
        </p:txBody>
      </p:sp>
    </p:spTree>
    <p:extLst>
      <p:ext uri="{BB962C8B-B14F-4D97-AF65-F5344CB8AC3E}">
        <p14:creationId xmlns:p14="http://schemas.microsoft.com/office/powerpoint/2010/main" val="133235850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1143000"/>
          </a:xfrm>
        </p:spPr>
        <p:txBody>
          <a:bodyPr/>
          <a:lstStyle/>
          <a:p>
            <a:r>
              <a:rPr lang="en-US" dirty="0" smtClean="0"/>
              <a:t>Test Beam Box with 4 Staves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15</a:t>
            </a:fld>
            <a:endParaRPr lang="uk-U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518503"/>
            <a:ext cx="6844541" cy="3556162"/>
          </a:xfrm>
          <a:prstGeom prst="rect">
            <a:avLst/>
          </a:prstGeom>
        </p:spPr>
      </p:pic>
      <p:sp>
        <p:nvSpPr>
          <p:cNvPr id="7" name="Content Placeholder 4"/>
          <p:cNvSpPr txBox="1">
            <a:spLocks/>
          </p:cNvSpPr>
          <p:nvPr/>
        </p:nvSpPr>
        <p:spPr>
          <a:xfrm>
            <a:off x="566004" y="1500550"/>
            <a:ext cx="6427997" cy="159106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Study the performance of tracking</a:t>
            </a:r>
          </a:p>
          <a:p>
            <a:pPr lvl="1"/>
            <a:r>
              <a:rPr lang="en-US" dirty="0" smtClean="0"/>
              <a:t>High speed readout</a:t>
            </a:r>
          </a:p>
          <a:p>
            <a:pPr lvl="1"/>
            <a:r>
              <a:rPr lang="en-US" dirty="0" smtClean="0"/>
              <a:t>Spatial resolution</a:t>
            </a:r>
          </a:p>
          <a:p>
            <a:pPr lvl="1"/>
            <a:r>
              <a:rPr lang="en-US" dirty="0" smtClean="0"/>
              <a:t>Stability</a:t>
            </a:r>
          </a:p>
          <a:p>
            <a:pPr lvl="1"/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368667" y="2791553"/>
            <a:ext cx="1623471" cy="3732231"/>
          </a:xfrm>
          <a:prstGeom prst="straightConnector1">
            <a:avLst/>
          </a:prstGeom>
          <a:noFill/>
          <a:ln w="38100" cap="flat">
            <a:solidFill>
              <a:srgbClr val="FF0000"/>
            </a:solidFill>
            <a:prstDash val="solid"/>
            <a:round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9" name="Group 8"/>
          <p:cNvGrpSpPr/>
          <p:nvPr/>
        </p:nvGrpSpPr>
        <p:grpSpPr>
          <a:xfrm>
            <a:off x="1" y="7691774"/>
            <a:ext cx="6553200" cy="1318858"/>
            <a:chOff x="-2478" y="6872051"/>
            <a:chExt cx="12519741" cy="2138581"/>
          </a:xfrm>
        </p:grpSpPr>
        <p:pic>
          <p:nvPicPr>
            <p:cNvPr id="10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52401" y="7844174"/>
            <a:ext cx="6553200" cy="1318858"/>
            <a:chOff x="-2478" y="6872051"/>
            <a:chExt cx="12519741" cy="2138581"/>
          </a:xfrm>
        </p:grpSpPr>
        <p:pic>
          <p:nvPicPr>
            <p:cNvPr id="13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4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04801" y="7996574"/>
            <a:ext cx="6553200" cy="1318858"/>
            <a:chOff x="-2478" y="6872051"/>
            <a:chExt cx="12519741" cy="2138581"/>
          </a:xfrm>
        </p:grpSpPr>
        <p:pic>
          <p:nvPicPr>
            <p:cNvPr id="17" name="pasted-image.pdf"/>
            <p:cNvPicPr>
              <a:picLocks noChangeAspect="1"/>
            </p:cNvPicPr>
            <p:nvPr/>
          </p:nvPicPr>
          <p:blipFill>
            <a:blip r:embed="rId3">
              <a:extLst/>
            </a:blip>
            <a:srcRect t="10308" b="67776"/>
            <a:stretch>
              <a:fillRect/>
            </a:stretch>
          </p:blipFill>
          <p:spPr>
            <a:xfrm>
              <a:off x="-2478" y="6952877"/>
              <a:ext cx="12519741" cy="205775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hape 191"/>
            <p:cNvSpPr/>
            <p:nvPr/>
          </p:nvSpPr>
          <p:spPr>
            <a:xfrm>
              <a:off x="10658334" y="6872051"/>
              <a:ext cx="1740961" cy="166132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chemeClr val="accent5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</p:grpSp>
      <p:pic>
        <p:nvPicPr>
          <p:cNvPr id="19" name="pasted-image.pdf"/>
          <p:cNvPicPr>
            <a:picLocks noChangeAspect="1"/>
          </p:cNvPicPr>
          <p:nvPr/>
        </p:nvPicPr>
        <p:blipFill>
          <a:blip r:embed="rId3">
            <a:extLst/>
          </a:blip>
          <a:srcRect t="10308" b="67776"/>
          <a:stretch>
            <a:fillRect/>
          </a:stretch>
        </p:blipFill>
        <p:spPr>
          <a:xfrm>
            <a:off x="2946517" y="5523080"/>
            <a:ext cx="6088460" cy="1000704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19"/>
          <p:cNvSpPr txBox="1"/>
          <p:nvPr/>
        </p:nvSpPr>
        <p:spPr>
          <a:xfrm>
            <a:off x="7786124" y="4934634"/>
            <a:ext cx="135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r>
              <a:rPr lang="en-US" dirty="0" smtClean="0"/>
              <a:t>Data Format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8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Organization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LALN internal </a:t>
            </a:r>
          </a:p>
          <a:p>
            <a:endParaRPr lang="en-US" dirty="0" smtClean="0"/>
          </a:p>
          <a:p>
            <a:r>
              <a:rPr lang="en-US" dirty="0" smtClean="0"/>
              <a:t>External collaboration</a:t>
            </a:r>
          </a:p>
          <a:p>
            <a:pPr lvl="1"/>
            <a:r>
              <a:rPr lang="en-US" dirty="0" smtClean="0"/>
              <a:t>CERN/ITS group </a:t>
            </a:r>
          </a:p>
          <a:p>
            <a:pPr lvl="1"/>
            <a:r>
              <a:rPr lang="en-US" dirty="0" smtClean="0"/>
              <a:t>ALICE US groups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13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7190" r="42684" b="38338"/>
          <a:stretch/>
        </p:blipFill>
        <p:spPr>
          <a:xfrm>
            <a:off x="4591069" y="882051"/>
            <a:ext cx="4407196" cy="2564703"/>
          </a:xfrm>
          <a:prstGeom prst="rect">
            <a:avLst/>
          </a:prstGeom>
          <a:ln w="25400" cap="flat">
            <a:noFill/>
            <a:round/>
          </a:ln>
          <a:effectLst/>
        </p:spPr>
      </p:pic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205383" y="-52011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i="1"/>
            </a:lvl1pPr>
          </a:lstStyle>
          <a:p>
            <a:r>
              <a:rPr dirty="0"/>
              <a:t>LANL’s Experimental Expertise</a:t>
            </a:r>
          </a:p>
        </p:txBody>
      </p:sp>
      <p:sp>
        <p:nvSpPr>
          <p:cNvPr id="143" name="Shape 143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144" name="pasted-image-enhanced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542" y="2879522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pic>
        <p:nvPicPr>
          <p:cNvPr id="145" name="pasted-image-enhanced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5383" y="4309934"/>
            <a:ext cx="1000126" cy="1000126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pic>
        <p:nvPicPr>
          <p:cNvPr id="147" name="pasted-image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02562" y="4291400"/>
            <a:ext cx="1071563" cy="1071563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48" name="Shape 148"/>
          <p:cNvSpPr/>
          <p:nvPr/>
        </p:nvSpPr>
        <p:spPr>
          <a:xfrm>
            <a:off x="4075345" y="3574010"/>
            <a:ext cx="2427217" cy="2534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detector design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     and Drell-Yan physics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GEM tracking</a:t>
            </a:r>
          </a:p>
        </p:txBody>
      </p:sp>
      <p:sp>
        <p:nvSpPr>
          <p:cNvPr id="149" name="Shape 149"/>
          <p:cNvSpPr/>
          <p:nvPr/>
        </p:nvSpPr>
        <p:spPr>
          <a:xfrm>
            <a:off x="1089405" y="4139844"/>
            <a:ext cx="2695171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organization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&amp; detector design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EIC physics</a:t>
            </a:r>
          </a:p>
        </p:txBody>
      </p:sp>
      <p:sp>
        <p:nvSpPr>
          <p:cNvPr id="150" name="Shape 150"/>
          <p:cNvSpPr/>
          <p:nvPr/>
        </p:nvSpPr>
        <p:spPr>
          <a:xfrm>
            <a:off x="7709983" y="4200870"/>
            <a:ext cx="1401918" cy="1303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 &amp; electronics</a:t>
            </a:r>
          </a:p>
        </p:txBody>
      </p:sp>
      <p:pic>
        <p:nvPicPr>
          <p:cNvPr id="151" name="vanhecke_hubert-enhanced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91242" y="5543892"/>
            <a:ext cx="1071563" cy="1071563"/>
          </a:xfrm>
          <a:prstGeom prst="rect">
            <a:avLst/>
          </a:prstGeom>
          <a:ln w="25400">
            <a:solidFill>
              <a:schemeClr val="accent4"/>
            </a:solidFill>
          </a:ln>
        </p:spPr>
      </p:pic>
      <p:sp>
        <p:nvSpPr>
          <p:cNvPr id="152" name="Shape 152"/>
          <p:cNvSpPr/>
          <p:nvPr/>
        </p:nvSpPr>
        <p:spPr>
          <a:xfrm>
            <a:off x="1539476" y="5048841"/>
            <a:ext cx="1269953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fsPHENIX silicon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Cherenkov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53585F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detectors</a:t>
            </a:r>
          </a:p>
        </p:txBody>
      </p:sp>
      <p:sp>
        <p:nvSpPr>
          <p:cNvPr id="153" name="Shape 153"/>
          <p:cNvSpPr/>
          <p:nvPr/>
        </p:nvSpPr>
        <p:spPr>
          <a:xfrm>
            <a:off x="1557795" y="2542816"/>
            <a:ext cx="4049483" cy="17649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Tracking, EMCal, HCAL contrib.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/ fsPHENIX detector 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design, jet physics, software</a:t>
            </a:r>
          </a:p>
          <a:p>
            <a:pPr marL="0" lvl="3" indent="482186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tracking sim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sPHENIX inner silicon</a:t>
            </a:r>
          </a:p>
        </p:txBody>
      </p:sp>
      <p:pic>
        <p:nvPicPr>
          <p:cNvPr id="157" name="sondheim_walt-enhanced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066984" y="5534681"/>
            <a:ext cx="1071563" cy="1071563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58" name="Shape 158"/>
          <p:cNvSpPr/>
          <p:nvPr/>
        </p:nvSpPr>
        <p:spPr>
          <a:xfrm>
            <a:off x="4571045" y="5147183"/>
            <a:ext cx="1931517" cy="1918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Mechanical Engineering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BaBar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Magnetic Field &amp;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Stress Calc.</a:t>
            </a:r>
          </a:p>
        </p:txBody>
      </p:sp>
      <p:pic>
        <p:nvPicPr>
          <p:cNvPr id="159" name="pasted-image-filtered.jpeg"/>
          <p:cNvPicPr>
            <a:picLocks noChangeAspect="1"/>
          </p:cNvPicPr>
          <p:nvPr/>
        </p:nvPicPr>
        <p:blipFill>
          <a:blip r:embed="rId8">
            <a:extLst/>
          </a:blip>
          <a:srcRect l="16445" t="5226" r="16445" b="22123"/>
          <a:stretch>
            <a:fillRect/>
          </a:stretch>
        </p:blipFill>
        <p:spPr>
          <a:xfrm>
            <a:off x="3066984" y="4232937"/>
            <a:ext cx="1089620" cy="1179586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60" name="Shape 160"/>
          <p:cNvSpPr/>
          <p:nvPr/>
        </p:nvSpPr>
        <p:spPr>
          <a:xfrm>
            <a:off x="450595" y="3711878"/>
            <a:ext cx="991754" cy="349131"/>
          </a:xfrm>
          <a:prstGeom prst="rect">
            <a:avLst/>
          </a:prstGeom>
          <a:gradFill>
            <a:gsLst>
              <a:gs pos="20504">
                <a:srgbClr val="000000">
                  <a:alpha val="0"/>
                </a:srgbClr>
              </a:gs>
              <a:gs pos="51462">
                <a:srgbClr val="000000">
                  <a:alpha val="50000"/>
                </a:srgbClr>
              </a:gs>
              <a:gs pos="65340">
                <a:srgbClr val="000000"/>
              </a:gs>
              <a:gs pos="74808">
                <a:srgbClr val="000000">
                  <a:alpha val="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b="1" i="1">
                <a:solidFill>
                  <a:srgbClr val="FFFFFF"/>
                </a:solidFill>
              </a:defRPr>
            </a:lvl1pPr>
          </a:lstStyle>
          <a:p>
            <a:r>
              <a:rPr dirty="0"/>
              <a:t>Full Time</a:t>
            </a:r>
          </a:p>
        </p:txBody>
      </p:sp>
      <p:sp>
        <p:nvSpPr>
          <p:cNvPr id="161" name="Shape 161"/>
          <p:cNvSpPr/>
          <p:nvPr/>
        </p:nvSpPr>
        <p:spPr>
          <a:xfrm>
            <a:off x="4877701" y="3223939"/>
            <a:ext cx="3456153" cy="74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4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Supported under this DR proposal</a:t>
            </a:r>
          </a:p>
        </p:txBody>
      </p:sp>
      <p:pic>
        <p:nvPicPr>
          <p:cNvPr id="162" name="765-default-avatar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605777" y="5535078"/>
            <a:ext cx="1143001" cy="1143001"/>
          </a:xfrm>
          <a:prstGeom prst="rect">
            <a:avLst/>
          </a:prstGeom>
          <a:ln w="101600">
            <a:solidFill>
              <a:schemeClr val="accent4"/>
            </a:solidFill>
          </a:ln>
        </p:spPr>
      </p:pic>
      <p:sp>
        <p:nvSpPr>
          <p:cNvPr id="163" name="Shape 163"/>
          <p:cNvSpPr/>
          <p:nvPr/>
        </p:nvSpPr>
        <p:spPr>
          <a:xfrm>
            <a:off x="6406266" y="5634270"/>
            <a:ext cx="955662" cy="9954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Mark</a:t>
            </a:r>
          </a:p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Prokop</a:t>
            </a:r>
          </a:p>
          <a:p>
            <a:pPr marL="0" lvl="1" indent="160729" algn="ctr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 b="1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(AOT)</a:t>
            </a:r>
          </a:p>
        </p:txBody>
      </p:sp>
      <p:sp>
        <p:nvSpPr>
          <p:cNvPr id="164" name="Shape 164"/>
          <p:cNvSpPr/>
          <p:nvPr/>
        </p:nvSpPr>
        <p:spPr>
          <a:xfrm>
            <a:off x="7805750" y="4993295"/>
            <a:ext cx="1338250" cy="2226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Electrical Engineering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Readout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Electronics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0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Design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898" y="927050"/>
            <a:ext cx="4619159" cy="9816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7" tIns="35717" rIns="35717" bIns="35717" numCol="1" spcCol="26788" rtlCol="0" anchor="ctr">
            <a:spAutoFit/>
          </a:bodyPr>
          <a:lstStyle/>
          <a:p>
            <a:pPr marL="40638" marR="40638" defTabSz="455398" hangingPunct="0">
              <a:lnSpc>
                <a:spcPct val="110000"/>
              </a:lnSpc>
            </a:pP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Adapt Monolithic Active Pixel Sensor (MAPS) technology to </a:t>
            </a:r>
            <a:r>
              <a:rPr lang="en-US" dirty="0" err="1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sPHENIX</a:t>
            </a: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, recently adopted as </a:t>
            </a:r>
            <a:r>
              <a:rPr lang="en-US" dirty="0" err="1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sPHENIX</a:t>
            </a:r>
            <a:r>
              <a:rPr lang="en-US" dirty="0">
                <a:solidFill>
                  <a:srgbClr val="3366FF"/>
                </a:solidFill>
                <a:uFill>
                  <a:solidFill>
                    <a:srgbClr val="002E7A"/>
                  </a:solidFill>
                </a:uFill>
                <a:sym typeface="Helvetica Neue"/>
              </a:rPr>
              <a:t> baseline detector</a:t>
            </a:r>
          </a:p>
        </p:txBody>
      </p:sp>
    </p:spTree>
    <p:extLst>
      <p:ext uri="{BB962C8B-B14F-4D97-AF65-F5344CB8AC3E}">
        <p14:creationId xmlns:p14="http://schemas.microsoft.com/office/powerpoint/2010/main" val="418637344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770951"/>
          </a:xfrm>
        </p:spPr>
        <p:txBody>
          <a:bodyPr/>
          <a:lstStyle/>
          <a:p>
            <a:r>
              <a:rPr lang="en-US" dirty="0" smtClean="0"/>
              <a:t>Experimental Task </a:t>
            </a:r>
            <a:r>
              <a:rPr lang="en-US" dirty="0"/>
              <a:t>A</a:t>
            </a:r>
            <a:r>
              <a:rPr lang="en-US" dirty="0" smtClean="0"/>
              <a:t>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7124"/>
            <a:ext cx="8229600" cy="5628967"/>
          </a:xfrm>
        </p:spPr>
        <p:txBody>
          <a:bodyPr>
            <a:normAutofit fontScale="3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sPHENIX</a:t>
            </a:r>
            <a:r>
              <a:rPr lang="en-US" dirty="0" smtClean="0"/>
              <a:t> readout and trigger requirements (DCM2, JSEB </a:t>
            </a:r>
            <a:r>
              <a:rPr lang="en-US" dirty="0" err="1" smtClean="0"/>
              <a:t>etc</a:t>
            </a:r>
            <a:r>
              <a:rPr lang="en-US" dirty="0" smtClean="0"/>
              <a:t>) – </a:t>
            </a:r>
            <a:r>
              <a:rPr lang="en-US" dirty="0" smtClean="0">
                <a:solidFill>
                  <a:srgbClr val="FF0000"/>
                </a:solidFill>
              </a:rPr>
              <a:t>Mike and Ming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MAPS CRU readout - </a:t>
            </a:r>
            <a:r>
              <a:rPr lang="en-US" dirty="0" smtClean="0">
                <a:solidFill>
                  <a:srgbClr val="FF0000"/>
                </a:solidFill>
              </a:rPr>
              <a:t>Mark, Ming, Pat</a:t>
            </a:r>
          </a:p>
          <a:p>
            <a:pPr marL="914400" lvl="1" indent="-514350"/>
            <a:r>
              <a:rPr lang="en-US" dirty="0" smtClean="0"/>
              <a:t>Physical parameters (PCIex4)</a:t>
            </a:r>
          </a:p>
          <a:p>
            <a:pPr marL="914400" lvl="1" indent="-514350"/>
            <a:r>
              <a:rPr lang="en-US" dirty="0" smtClean="0"/>
              <a:t>Data format</a:t>
            </a:r>
          </a:p>
          <a:p>
            <a:pPr marL="914400" lvl="1" indent="-514350"/>
            <a:r>
              <a:rPr lang="en-US" dirty="0" smtClean="0"/>
              <a:t>Electrical signal, lack of busy </a:t>
            </a:r>
            <a:r>
              <a:rPr lang="en-US" dirty="0" err="1" smtClean="0"/>
              <a:t>etc</a:t>
            </a:r>
            <a:endParaRPr lang="en-US" dirty="0" smtClean="0"/>
          </a:p>
          <a:p>
            <a:pPr marL="914400" lvl="1" indent="-514350"/>
            <a:r>
              <a:rPr lang="en-US" dirty="0" err="1" smtClean="0"/>
              <a:t>sPHENIX</a:t>
            </a:r>
            <a:r>
              <a:rPr lang="en-US" dirty="0" smtClean="0"/>
              <a:t> trigger/busy inputs and clock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Detailed specs/understanding of MAPS/ALIPED-3(4 ~ final) test card – </a:t>
            </a:r>
            <a:r>
              <a:rPr lang="en-US" dirty="0" smtClean="0">
                <a:solidFill>
                  <a:srgbClr val="FF0000"/>
                </a:solidFill>
              </a:rPr>
              <a:t>Pat, Cesar and </a:t>
            </a:r>
            <a:r>
              <a:rPr lang="en-US" dirty="0" err="1" smtClean="0">
                <a:solidFill>
                  <a:srgbClr val="FF0000"/>
                </a:solidFill>
              </a:rPr>
              <a:t>Andi</a:t>
            </a:r>
            <a:endParaRPr lang="en-US" dirty="0" smtClean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BNL specifies cabling/material electrical and fire safety </a:t>
            </a:r>
            <a:r>
              <a:rPr lang="en-US" dirty="0" err="1" smtClean="0"/>
              <a:t>etc</a:t>
            </a:r>
            <a:r>
              <a:rPr lang="en-US" dirty="0" smtClean="0"/>
              <a:t> – </a:t>
            </a:r>
            <a:r>
              <a:rPr lang="en-US" dirty="0" smtClean="0">
                <a:solidFill>
                  <a:srgbClr val="FF0000"/>
                </a:solidFill>
              </a:rPr>
              <a:t>Walt, Hubert, Eric</a:t>
            </a:r>
            <a:r>
              <a:rPr lang="is-IS" dirty="0" smtClean="0">
                <a:solidFill>
                  <a:srgbClr val="FF0000"/>
                </a:solidFill>
              </a:rPr>
              <a:t>…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Radiation enviroenment, damage, occupancy, SEU; Configuration and Operation, programing and initializatio etc – </a:t>
            </a:r>
            <a:r>
              <a:rPr lang="is-IS" dirty="0" smtClean="0">
                <a:solidFill>
                  <a:srgbClr val="FF0000"/>
                </a:solidFill>
              </a:rPr>
              <a:t>Mark, Xuan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Power needs: </a:t>
            </a:r>
          </a:p>
          <a:p>
            <a:pPr marL="914400" lvl="1" indent="-514350"/>
            <a:r>
              <a:rPr lang="is-IS" dirty="0" smtClean="0"/>
              <a:t>(LANL LDRD) </a:t>
            </a:r>
            <a:r>
              <a:rPr lang="is-IS" dirty="0" smtClean="0">
                <a:solidFill>
                  <a:srgbClr val="FF0000"/>
                </a:solidFill>
              </a:rPr>
              <a:t>Hubert and Ming; </a:t>
            </a:r>
          </a:p>
          <a:p>
            <a:pPr marL="914400" lvl="1" indent="-514350"/>
            <a:r>
              <a:rPr lang="is-IS" dirty="0" smtClean="0"/>
              <a:t>(BNL sPHENIX) </a:t>
            </a:r>
            <a:r>
              <a:rPr lang="is-IS" dirty="0" smtClean="0">
                <a:solidFill>
                  <a:srgbClr val="FF0000"/>
                </a:solidFill>
              </a:rPr>
              <a:t>Hubert, Eric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taves, readout control etc. (A, V)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Mechanics – </a:t>
            </a:r>
            <a:r>
              <a:rPr lang="is-IS" dirty="0" smtClean="0">
                <a:solidFill>
                  <a:srgbClr val="FF0000"/>
                </a:solidFill>
              </a:rPr>
              <a:t>Walt, Hubert, Jin 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tructure, cooling, alignment, assembly and integration 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</a:t>
            </a:r>
            <a:r>
              <a:rPr lang="is-IS" dirty="0" smtClean="0"/>
              <a:t>ntegration into sPHENIX – </a:t>
            </a:r>
            <a:r>
              <a:rPr lang="is-IS" dirty="0" smtClean="0">
                <a:solidFill>
                  <a:srgbClr val="FF0000"/>
                </a:solidFill>
              </a:rPr>
              <a:t>Walt, Eric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Test stands setup and operation 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ingle chip readout – </a:t>
            </a:r>
            <a:r>
              <a:rPr lang="is-IS" dirty="0" smtClean="0">
                <a:solidFill>
                  <a:srgbClr val="FF0000"/>
                </a:solidFill>
              </a:rPr>
              <a:t>Mike, Pat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taves and cosmic ray - </a:t>
            </a:r>
            <a:r>
              <a:rPr lang="is-IS" dirty="0" smtClean="0">
                <a:solidFill>
                  <a:srgbClr val="FF0000"/>
                </a:solidFill>
              </a:rPr>
              <a:t>Xuan Cesar</a:t>
            </a:r>
          </a:p>
          <a:p>
            <a:pPr marL="914400" lvl="1" indent="-514350"/>
            <a:r>
              <a:rPr lang="en-US" dirty="0" smtClean="0"/>
              <a:t>M</a:t>
            </a:r>
            <a:r>
              <a:rPr lang="is-IS" dirty="0" smtClean="0"/>
              <a:t>ockup, electrical, readout, power – </a:t>
            </a:r>
            <a:r>
              <a:rPr lang="is-IS" dirty="0" smtClean="0">
                <a:solidFill>
                  <a:srgbClr val="FF0000"/>
                </a:solidFill>
              </a:rPr>
              <a:t>Sanghoon, Hubert, Walt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FPGA firmware – </a:t>
            </a:r>
            <a:r>
              <a:rPr lang="is-IS" dirty="0" smtClean="0">
                <a:solidFill>
                  <a:srgbClr val="FF0000"/>
                </a:solidFill>
              </a:rPr>
              <a:t>Andy, Mark, Cesar, Ming and Pat</a:t>
            </a:r>
          </a:p>
          <a:p>
            <a:pPr marL="914400" lvl="1" indent="-514350"/>
            <a:r>
              <a:rPr lang="is-IS" dirty="0" smtClean="0"/>
              <a:t>VHDL, Verilog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</a:t>
            </a:r>
            <a:r>
              <a:rPr lang="is-IS" dirty="0" smtClean="0"/>
              <a:t>oftware – </a:t>
            </a:r>
            <a:r>
              <a:rPr lang="is-IS" dirty="0" smtClean="0">
                <a:solidFill>
                  <a:srgbClr val="FF0000"/>
                </a:solidFill>
              </a:rPr>
              <a:t>Sanghoon and Andy</a:t>
            </a:r>
          </a:p>
          <a:p>
            <a:pPr marL="914400" lvl="1" indent="-514350"/>
            <a:r>
              <a:rPr lang="en-US" dirty="0" smtClean="0"/>
              <a:t>S</a:t>
            </a:r>
            <a:r>
              <a:rPr lang="is-IS" dirty="0" smtClean="0"/>
              <a:t>low controls, electronics 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est software, root-based </a:t>
            </a:r>
          </a:p>
          <a:p>
            <a:pPr marL="514350" indent="-514350">
              <a:buFont typeface="+mj-lt"/>
              <a:buAutoNum type="arabicPeriod"/>
            </a:pPr>
            <a:endParaRPr lang="is-IS" dirty="0" smtClean="0"/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Beam test – </a:t>
            </a:r>
            <a:r>
              <a:rPr lang="is-IS" dirty="0" smtClean="0">
                <a:solidFill>
                  <a:srgbClr val="FF0000"/>
                </a:solidFill>
              </a:rPr>
              <a:t>Ming and team </a:t>
            </a:r>
          </a:p>
          <a:p>
            <a:pPr marL="914400" lvl="1" indent="-514350"/>
            <a:r>
              <a:rPr lang="is-IS" dirty="0" smtClean="0"/>
              <a:t>LANL, FNAL, rad damage at LANSCE</a:t>
            </a:r>
          </a:p>
          <a:p>
            <a:pPr marL="514350" indent="-514350">
              <a:buFont typeface="+mj-lt"/>
              <a:buAutoNum type="arabicPeriod"/>
            </a:pPr>
            <a:r>
              <a:rPr lang="is-IS" dirty="0" smtClean="0"/>
              <a:t>Web page – </a:t>
            </a:r>
            <a:r>
              <a:rPr lang="is-IS" dirty="0" smtClean="0">
                <a:solidFill>
                  <a:srgbClr val="FF0000"/>
                </a:solidFill>
              </a:rPr>
              <a:t>Hubert, Pat</a:t>
            </a:r>
          </a:p>
          <a:p>
            <a:pPr marL="914400" lvl="1" indent="-514350"/>
            <a:r>
              <a:rPr lang="is-IS" dirty="0" smtClean="0"/>
              <a:t>R+W access</a:t>
            </a:r>
          </a:p>
          <a:p>
            <a:pPr marL="914400" lvl="1" indent="-514350"/>
            <a:r>
              <a:rPr lang="en-US" dirty="0" smtClean="0"/>
              <a:t>T</a:t>
            </a:r>
            <a:r>
              <a:rPr lang="is-IS" dirty="0" smtClean="0"/>
              <a:t>ree structure     </a:t>
            </a:r>
            <a:r>
              <a:rPr lang="en-US" dirty="0" smtClean="0"/>
              <a:t> </a:t>
            </a:r>
          </a:p>
          <a:p>
            <a:pPr marL="914400" lvl="1" indent="-514350"/>
            <a:r>
              <a:rPr lang="en-US" dirty="0">
                <a:hlinkClick r:id="rId2"/>
              </a:rPr>
              <a:t>https://p25ext.lanl.gov/maps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  <a:p>
            <a:pPr marL="914400" lvl="1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56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00"/>
            <a:ext cx="8229600" cy="7220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LDRD MS Project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 descr="MAPS_Inner_Barrel_Master-2016_11_27_LDRD_overview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" b="44810"/>
          <a:stretch/>
        </p:blipFill>
        <p:spPr>
          <a:xfrm>
            <a:off x="0" y="1917931"/>
            <a:ext cx="9144000" cy="3154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1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001"/>
            <a:ext cx="8229600" cy="791909"/>
          </a:xfrm>
        </p:spPr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1843"/>
            <a:ext cx="8229600" cy="4763602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Overview – </a:t>
            </a:r>
            <a:r>
              <a:rPr lang="en-US" dirty="0" smtClean="0"/>
              <a:t>20</a:t>
            </a:r>
            <a:r>
              <a:rPr lang="en-US" dirty="0" smtClean="0"/>
              <a:t>+</a:t>
            </a:r>
            <a:r>
              <a:rPr lang="en-US" dirty="0" smtClean="0"/>
              <a:t>5’      						Ming	</a:t>
            </a:r>
            <a:r>
              <a:rPr lang="en-US" dirty="0" smtClean="0"/>
              <a:t>Liu</a:t>
            </a:r>
            <a:r>
              <a:rPr lang="en-US" dirty="0" smtClean="0"/>
              <a:t>	</a:t>
            </a:r>
            <a:r>
              <a:rPr lang="en-US" dirty="0" smtClean="0"/>
              <a:t>			1</a:t>
            </a:r>
            <a:r>
              <a:rPr lang="en-US" dirty="0" smtClean="0"/>
              <a:t>:00-1:</a:t>
            </a:r>
            <a:r>
              <a:rPr lang="en-US" dirty="0" smtClean="0"/>
              <a:t>20</a:t>
            </a:r>
            <a:endParaRPr lang="en-US" dirty="0" smtClean="0"/>
          </a:p>
          <a:p>
            <a:pPr lvl="1"/>
            <a:r>
              <a:rPr lang="en-US" dirty="0" smtClean="0"/>
              <a:t>Project </a:t>
            </a:r>
            <a:r>
              <a:rPr lang="en-US" dirty="0"/>
              <a:t>O</a:t>
            </a:r>
            <a:r>
              <a:rPr lang="en-US" dirty="0" smtClean="0"/>
              <a:t>rg, scope and plan, collaborations, CD0 		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Theory Status – </a:t>
            </a:r>
            <a:r>
              <a:rPr lang="en-US" dirty="0" smtClean="0"/>
              <a:t>10 +0’</a:t>
            </a:r>
            <a:r>
              <a:rPr lang="en-US" dirty="0" smtClean="0"/>
              <a:t>						</a:t>
            </a:r>
            <a:r>
              <a:rPr lang="en-US" dirty="0" smtClean="0"/>
              <a:t>Ivan</a:t>
            </a:r>
            <a:r>
              <a:rPr lang="en-US" dirty="0" smtClean="0"/>
              <a:t>	</a:t>
            </a:r>
            <a:r>
              <a:rPr lang="en-US" dirty="0" err="1" smtClean="0"/>
              <a:t>Vitev</a:t>
            </a:r>
            <a:r>
              <a:rPr lang="en-US" dirty="0" smtClean="0"/>
              <a:t>	</a:t>
            </a:r>
            <a:r>
              <a:rPr lang="en-US" dirty="0" smtClean="0"/>
              <a:t>			1</a:t>
            </a:r>
            <a:r>
              <a:rPr lang="en-US" dirty="0" smtClean="0"/>
              <a:t>:20-1</a:t>
            </a:r>
            <a:r>
              <a:rPr lang="en-US" dirty="0" smtClean="0"/>
              <a:t>:30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Experimental </a:t>
            </a:r>
            <a:r>
              <a:rPr lang="en-US" dirty="0"/>
              <a:t>t</a:t>
            </a:r>
            <a:r>
              <a:rPr lang="en-US" dirty="0" smtClean="0"/>
              <a:t>echnical aspects (I)</a:t>
            </a:r>
          </a:p>
          <a:p>
            <a:pPr lvl="1"/>
            <a:r>
              <a:rPr lang="en-US" dirty="0"/>
              <a:t>Simulation/</a:t>
            </a:r>
            <a:r>
              <a:rPr lang="en-US" dirty="0" err="1"/>
              <a:t>Algo</a:t>
            </a:r>
            <a:r>
              <a:rPr lang="en-US" dirty="0"/>
              <a:t> </a:t>
            </a:r>
            <a:r>
              <a:rPr lang="en-US" dirty="0" smtClean="0"/>
              <a:t>progress - </a:t>
            </a:r>
            <a:r>
              <a:rPr lang="en-US" dirty="0"/>
              <a:t>10+5	</a:t>
            </a:r>
            <a:r>
              <a:rPr lang="en-US" dirty="0" smtClean="0"/>
              <a:t>	</a:t>
            </a:r>
            <a:r>
              <a:rPr lang="en-US" dirty="0" err="1" smtClean="0"/>
              <a:t>Sanghoon</a:t>
            </a:r>
            <a:r>
              <a:rPr lang="en-US" dirty="0" smtClean="0"/>
              <a:t> Lim/Mike </a:t>
            </a:r>
            <a:r>
              <a:rPr lang="en-US" dirty="0" err="1" smtClean="0"/>
              <a:t>McCumber</a:t>
            </a:r>
            <a:r>
              <a:rPr lang="en-US" dirty="0"/>
              <a:t>		</a:t>
            </a:r>
            <a:r>
              <a:rPr lang="en-US" dirty="0" smtClean="0"/>
              <a:t>	1</a:t>
            </a:r>
            <a:r>
              <a:rPr lang="en-US" dirty="0" smtClean="0"/>
              <a:t>:40-1:55</a:t>
            </a:r>
            <a:endParaRPr lang="en-US" dirty="0"/>
          </a:p>
          <a:p>
            <a:pPr lvl="1"/>
            <a:r>
              <a:rPr lang="en-US" dirty="0" smtClean="0"/>
              <a:t>Electronics readout – </a:t>
            </a:r>
            <a:r>
              <a:rPr lang="en-US" dirty="0" smtClean="0"/>
              <a:t>15</a:t>
            </a:r>
            <a:r>
              <a:rPr lang="en-US" dirty="0" smtClean="0"/>
              <a:t>+</a:t>
            </a:r>
            <a:r>
              <a:rPr lang="en-US" dirty="0" smtClean="0"/>
              <a:t>5			</a:t>
            </a:r>
            <a:r>
              <a:rPr lang="en-US" dirty="0" smtClean="0"/>
              <a:t>Pat </a:t>
            </a:r>
            <a:r>
              <a:rPr lang="en-US" dirty="0" err="1" smtClean="0"/>
              <a:t>McGaughey</a:t>
            </a:r>
            <a:r>
              <a:rPr lang="en-US" dirty="0" smtClean="0"/>
              <a:t>/Mike </a:t>
            </a:r>
            <a:r>
              <a:rPr lang="en-US" dirty="0" err="1" smtClean="0"/>
              <a:t>McCumber</a:t>
            </a:r>
            <a:r>
              <a:rPr lang="en-US" dirty="0" smtClean="0"/>
              <a:t>			1:55-2</a:t>
            </a:r>
            <a:r>
              <a:rPr lang="en-US" dirty="0" smtClean="0"/>
              <a:t>:</a:t>
            </a:r>
            <a:r>
              <a:rPr lang="en-US" dirty="0" smtClean="0"/>
              <a:t>15</a:t>
            </a:r>
            <a:endParaRPr lang="en-US" dirty="0" smtClean="0"/>
          </a:p>
          <a:p>
            <a:pPr lvl="1"/>
            <a:r>
              <a:rPr lang="en-US" dirty="0" smtClean="0"/>
              <a:t>Mechanical R&amp;D – </a:t>
            </a:r>
            <a:r>
              <a:rPr lang="en-US" dirty="0" smtClean="0"/>
              <a:t>10</a:t>
            </a:r>
            <a:r>
              <a:rPr lang="en-US" dirty="0" smtClean="0"/>
              <a:t>+</a:t>
            </a:r>
            <a:r>
              <a:rPr lang="en-US" dirty="0" smtClean="0"/>
              <a:t>5			</a:t>
            </a:r>
            <a:r>
              <a:rPr lang="en-US" dirty="0" smtClean="0"/>
              <a:t>Walt Sondheim/Hubert van </a:t>
            </a:r>
            <a:r>
              <a:rPr lang="en-US" dirty="0" err="1" smtClean="0"/>
              <a:t>Hecke</a:t>
            </a:r>
            <a:r>
              <a:rPr lang="en-US" dirty="0" smtClean="0"/>
              <a:t>		2</a:t>
            </a:r>
            <a:r>
              <a:rPr lang="en-US" dirty="0" smtClean="0"/>
              <a:t>:</a:t>
            </a:r>
            <a:r>
              <a:rPr lang="en-US" dirty="0" smtClean="0"/>
              <a:t>15</a:t>
            </a:r>
            <a:r>
              <a:rPr lang="en-US" dirty="0" smtClean="0"/>
              <a:t>-</a:t>
            </a:r>
            <a:r>
              <a:rPr lang="en-US" dirty="0" smtClean="0"/>
              <a:t>2</a:t>
            </a:r>
            <a:r>
              <a:rPr lang="en-US" dirty="0" smtClean="0"/>
              <a:t>:35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Experimental Cost, Schedule, Risk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and Procurements (II) – </a:t>
            </a:r>
            <a:r>
              <a:rPr lang="en-US" dirty="0" smtClean="0"/>
              <a:t>25+</a:t>
            </a:r>
            <a:r>
              <a:rPr lang="en-US" dirty="0" smtClean="0"/>
              <a:t>10’  			</a:t>
            </a:r>
            <a:r>
              <a:rPr lang="en-US" dirty="0" smtClean="0"/>
              <a:t>Cesar da Silva/Ming Liu</a:t>
            </a:r>
            <a:r>
              <a:rPr lang="en-US" dirty="0" smtClean="0"/>
              <a:t>		</a:t>
            </a:r>
            <a:r>
              <a:rPr lang="en-US" dirty="0" smtClean="0"/>
              <a:t>	2:35-</a:t>
            </a:r>
            <a:r>
              <a:rPr lang="en-US" dirty="0" smtClean="0"/>
              <a:t>3</a:t>
            </a:r>
            <a:r>
              <a:rPr lang="en-US" dirty="0" smtClean="0"/>
              <a:t>:</a:t>
            </a:r>
            <a:r>
              <a:rPr lang="en-US" dirty="0"/>
              <a:t>0</a:t>
            </a:r>
            <a:r>
              <a:rPr lang="en-US" dirty="0" smtClean="0"/>
              <a:t>5 </a:t>
            </a:r>
            <a:endParaRPr lang="en-US" dirty="0" smtClean="0"/>
          </a:p>
          <a:p>
            <a:pPr lvl="1"/>
            <a:r>
              <a:rPr lang="en-US" dirty="0" err="1" smtClean="0"/>
              <a:t>MoU</a:t>
            </a:r>
            <a:r>
              <a:rPr lang="en-US" dirty="0" smtClean="0"/>
              <a:t> and ALICE/ITS Associate Membership</a:t>
            </a:r>
          </a:p>
          <a:p>
            <a:pPr lvl="1"/>
            <a:r>
              <a:rPr lang="en-US" dirty="0" smtClean="0"/>
              <a:t>R&amp;D cost and schedule </a:t>
            </a:r>
          </a:p>
          <a:p>
            <a:pPr lvl="1"/>
            <a:r>
              <a:rPr lang="en-US" dirty="0" smtClean="0"/>
              <a:t>CERN procurement and </a:t>
            </a:r>
            <a:r>
              <a:rPr lang="en-US" dirty="0" err="1" smtClean="0"/>
              <a:t>MoU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Summary -	 5’ 	</a:t>
            </a:r>
            <a:r>
              <a:rPr lang="en-US" dirty="0"/>
              <a:t>	</a:t>
            </a:r>
            <a:r>
              <a:rPr lang="en-US" dirty="0" smtClean="0"/>
              <a:t>					 Ming	</a:t>
            </a:r>
            <a:r>
              <a:rPr lang="en-US" dirty="0" smtClean="0"/>
              <a:t> Liu</a:t>
            </a:r>
            <a:r>
              <a:rPr lang="en-US" dirty="0" smtClean="0"/>
              <a:t>	</a:t>
            </a:r>
            <a:r>
              <a:rPr lang="en-US" dirty="0" smtClean="0"/>
              <a:t>			3:</a:t>
            </a:r>
            <a:r>
              <a:rPr lang="en-US" dirty="0" smtClean="0"/>
              <a:t>0</a:t>
            </a:r>
            <a:r>
              <a:rPr lang="en-US" dirty="0" smtClean="0"/>
              <a:t>5</a:t>
            </a:r>
            <a:r>
              <a:rPr lang="en-US" dirty="0" smtClean="0"/>
              <a:t>-3</a:t>
            </a:r>
            <a:r>
              <a:rPr lang="en-US" dirty="0" smtClean="0"/>
              <a:t>:10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Committee discussion								</a:t>
            </a:r>
            <a:r>
              <a:rPr lang="en-US" dirty="0" smtClean="0"/>
              <a:t>			3:10</a:t>
            </a:r>
            <a:r>
              <a:rPr lang="en-US" dirty="0" smtClean="0"/>
              <a:t>-3</a:t>
            </a:r>
            <a:r>
              <a:rPr lang="en-US" dirty="0" smtClean="0"/>
              <a:t>:</a:t>
            </a:r>
            <a:r>
              <a:rPr lang="en-US" dirty="0"/>
              <a:t>2</a:t>
            </a:r>
            <a:r>
              <a:rPr lang="en-US" dirty="0" smtClean="0"/>
              <a:t>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Closeout 										</a:t>
            </a:r>
            <a:r>
              <a:rPr lang="en-US" dirty="0" smtClean="0"/>
              <a:t>			3:25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1" y="5795444"/>
            <a:ext cx="8229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 smtClean="0">
                <a:solidFill>
                  <a:srgbClr val="FF0000"/>
                </a:solidFill>
              </a:rPr>
              <a:t>raft slides ready by 11/21(Mon) 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Rehearsal practice on 11/28(Mon) 1:00-3:00  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68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05383" y="-72514"/>
            <a:ext cx="8501063" cy="6518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B-jet Theory Effort and Innovation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9338" y="1423200"/>
            <a:ext cx="5937545" cy="4556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t="27307"/>
          <a:stretch/>
        </p:blipFill>
        <p:spPr>
          <a:xfrm>
            <a:off x="367262" y="5065079"/>
            <a:ext cx="891735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8889" r="9472"/>
          <a:stretch/>
        </p:blipFill>
        <p:spPr>
          <a:xfrm>
            <a:off x="373567" y="1385528"/>
            <a:ext cx="891735" cy="906525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920" y="3274334"/>
            <a:ext cx="885431" cy="88543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76735" y="3218949"/>
            <a:ext cx="988084" cy="939107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/>
          <a:srcRect t="8938"/>
          <a:stretch/>
        </p:blipFill>
        <p:spPr>
          <a:xfrm>
            <a:off x="7888343" y="5065529"/>
            <a:ext cx="886511" cy="974118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17" name="Shape 178"/>
          <p:cNvSpPr/>
          <p:nvPr/>
        </p:nvSpPr>
        <p:spPr>
          <a:xfrm>
            <a:off x="268054" y="704267"/>
            <a:ext cx="8806771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1700" dirty="0"/>
              <a:t>LDRD </a:t>
            </a:r>
            <a:r>
              <a:rPr lang="en-US" sz="1700" dirty="0"/>
              <a:t>Theoretical</a:t>
            </a:r>
            <a:r>
              <a:rPr sz="1700" dirty="0"/>
              <a:t> Goal: </a:t>
            </a:r>
            <a:r>
              <a:rPr lang="en-US" sz="1700" b="1" i="1" dirty="0"/>
              <a:t>develop the most accurate  description of b-jet observables in heavy ion collisions; use b-jets as precision diagnostics of the QGP</a:t>
            </a:r>
            <a:endParaRPr sz="1700" dirty="0"/>
          </a:p>
        </p:txBody>
      </p:sp>
      <p:sp>
        <p:nvSpPr>
          <p:cNvPr id="19" name="Shape 153"/>
          <p:cNvSpPr/>
          <p:nvPr/>
        </p:nvSpPr>
        <p:spPr>
          <a:xfrm>
            <a:off x="121670" y="2451257"/>
            <a:ext cx="100432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SCET, jets,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resummation</a:t>
            </a:r>
            <a:r>
              <a:rPr lang="en-US" sz="1200" dirty="0" smtClean="0"/>
              <a:t>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/>
              <a:t>p</a:t>
            </a:r>
            <a:r>
              <a:rPr lang="en-US" sz="1200" dirty="0" err="1" smtClean="0"/>
              <a:t>+p</a:t>
            </a:r>
            <a:endParaRPr sz="1200" dirty="0"/>
          </a:p>
        </p:txBody>
      </p:sp>
      <p:sp>
        <p:nvSpPr>
          <p:cNvPr id="20" name="Shape 153"/>
          <p:cNvSpPr/>
          <p:nvPr/>
        </p:nvSpPr>
        <p:spPr>
          <a:xfrm>
            <a:off x="106366" y="4262961"/>
            <a:ext cx="961498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pQCD</a:t>
            </a:r>
            <a:r>
              <a:rPr lang="en-US" sz="1200" dirty="0" smtClean="0"/>
              <a:t>, b-jets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heavy flavor,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substructure</a:t>
            </a:r>
            <a:endParaRPr sz="1200" dirty="0"/>
          </a:p>
        </p:txBody>
      </p:sp>
      <p:sp>
        <p:nvSpPr>
          <p:cNvPr id="21" name="Shape 153"/>
          <p:cNvSpPr/>
          <p:nvPr/>
        </p:nvSpPr>
        <p:spPr>
          <a:xfrm>
            <a:off x="51910" y="6114745"/>
            <a:ext cx="1201272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MD simulations,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strongly-coupled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plasmas</a:t>
            </a:r>
            <a:endParaRPr sz="1200" dirty="0"/>
          </a:p>
        </p:txBody>
      </p:sp>
      <p:sp>
        <p:nvSpPr>
          <p:cNvPr id="22" name="Shape 153"/>
          <p:cNvSpPr/>
          <p:nvPr/>
        </p:nvSpPr>
        <p:spPr>
          <a:xfrm>
            <a:off x="7553419" y="2426536"/>
            <a:ext cx="918893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Energy loss,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b-jets, HIC,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tomography</a:t>
            </a:r>
            <a:endParaRPr sz="1200" dirty="0"/>
          </a:p>
        </p:txBody>
      </p:sp>
      <p:sp>
        <p:nvSpPr>
          <p:cNvPr id="23" name="Shape 153"/>
          <p:cNvSpPr/>
          <p:nvPr/>
        </p:nvSpPr>
        <p:spPr>
          <a:xfrm>
            <a:off x="7572931" y="4261249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err="1" smtClean="0"/>
              <a:t>EoS</a:t>
            </a:r>
            <a:r>
              <a:rPr lang="en-US" sz="1200" dirty="0" smtClean="0"/>
              <a:t>, charge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fluctuations</a:t>
            </a:r>
            <a:endParaRPr sz="1200" dirty="0"/>
          </a:p>
        </p:txBody>
      </p:sp>
      <p:sp>
        <p:nvSpPr>
          <p:cNvPr id="24" name="Shape 153"/>
          <p:cNvSpPr/>
          <p:nvPr/>
        </p:nvSpPr>
        <p:spPr>
          <a:xfrm>
            <a:off x="7600836" y="6140461"/>
            <a:ext cx="95300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Lattice QCD,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large-scale </a:t>
            </a:r>
          </a:p>
          <a:p>
            <a:pPr marL="0" lvl="1" indent="160729"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>
                <a:solidFill>
                  <a:srgbClr val="000000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200" dirty="0" smtClean="0"/>
              <a:t>simulations</a:t>
            </a:r>
            <a:endParaRPr sz="12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6735" y="1322853"/>
            <a:ext cx="952242" cy="1012411"/>
          </a:xfrm>
          <a:prstGeom prst="rect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27" name="Shape 231"/>
          <p:cNvSpPr/>
          <p:nvPr/>
        </p:nvSpPr>
        <p:spPr>
          <a:xfrm>
            <a:off x="1880111" y="6085298"/>
            <a:ext cx="5692820" cy="591508"/>
          </a:xfrm>
          <a:prstGeom prst="rect">
            <a:avLst/>
          </a:prstGeom>
          <a:noFill/>
          <a:ln>
            <a:noFill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numCol="1" anchor="ctr">
            <a:spAutoFit/>
          </a:bodyPr>
          <a:lstStyle/>
          <a:p>
            <a:pPr algn="just" defTabSz="321457">
              <a:defRPr sz="2000" b="1">
                <a:solidFill>
                  <a:srgbClr val="232323"/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1700" dirty="0">
                <a:solidFill>
                  <a:srgbClr val="0000FF"/>
                </a:solidFill>
              </a:rPr>
              <a:t>Key advancements in several intersecting areas of physics needed. Breakthrough only possible at LANL </a:t>
            </a:r>
            <a:endParaRPr sz="1700" dirty="0">
              <a:solidFill>
                <a:srgbClr val="0000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61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Well developed plan for high impact science  </a:t>
            </a:r>
          </a:p>
          <a:p>
            <a:r>
              <a:rPr lang="en-US" dirty="0" err="1" smtClean="0"/>
              <a:t>MoU</a:t>
            </a:r>
            <a:r>
              <a:rPr lang="en-US" dirty="0" smtClean="0"/>
              <a:t> achieved with ALICE/ITS </a:t>
            </a:r>
            <a:endParaRPr lang="en-US" dirty="0"/>
          </a:p>
          <a:p>
            <a:r>
              <a:rPr lang="en-US" dirty="0" smtClean="0"/>
              <a:t>Cost, schedule and risk management developed </a:t>
            </a:r>
          </a:p>
          <a:p>
            <a:r>
              <a:rPr lang="en-US" dirty="0" smtClean="0"/>
              <a:t>Physics and Detector simulation work underway </a:t>
            </a:r>
          </a:p>
          <a:p>
            <a:r>
              <a:rPr lang="en-US" dirty="0" smtClean="0"/>
              <a:t>MIE pre-proposal being developed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65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4029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04"/>
          <p:cNvSpPr/>
          <p:nvPr/>
        </p:nvSpPr>
        <p:spPr>
          <a:xfrm>
            <a:off x="5594418" y="1218985"/>
            <a:ext cx="2911385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defTabSz="321457">
              <a:tabLst>
                <a:tab pos="321457" algn="l"/>
                <a:tab pos="642915" algn="l"/>
                <a:tab pos="964372" algn="l"/>
                <a:tab pos="1285829" algn="l"/>
                <a:tab pos="1607287" algn="l"/>
                <a:tab pos="1928744" algn="l"/>
                <a:tab pos="2250201" algn="l"/>
                <a:tab pos="2571659" algn="l"/>
                <a:tab pos="2893116" algn="l"/>
                <a:tab pos="3214573" algn="l"/>
                <a:tab pos="3536031" algn="l"/>
                <a:tab pos="3857488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1</a:t>
            </a:r>
            <a:r>
              <a:rPr sz="1200" dirty="0"/>
              <a:t>st MAPS prototype sensor</a:t>
            </a:r>
            <a:r>
              <a:rPr sz="1200" b="0" dirty="0"/>
              <a:t> being studied at TA-</a:t>
            </a:r>
            <a:r>
              <a:rPr sz="1200" b="0" dirty="0" smtClean="0"/>
              <a:t>53</a:t>
            </a:r>
            <a:endParaRPr lang="en-US" sz="1200" dirty="0"/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222554" y="-86355"/>
            <a:ext cx="8501063" cy="65186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 smtClean="0"/>
              <a:t>Experimental </a:t>
            </a:r>
            <a:r>
              <a:rPr dirty="0"/>
              <a:t>R&amp;D </a:t>
            </a:r>
            <a:r>
              <a:rPr lang="en-US" dirty="0" smtClean="0"/>
              <a:t>Deliverables: Tracker</a:t>
            </a:r>
            <a:endParaRPr dirty="0"/>
          </a:p>
        </p:txBody>
      </p:sp>
      <p:sp>
        <p:nvSpPr>
          <p:cNvPr id="172" name="Shape 172"/>
          <p:cNvSpPr>
            <a:spLocks noGrp="1"/>
          </p:cNvSpPr>
          <p:nvPr>
            <p:ph type="sldNum" sz="quarter" idx="2"/>
          </p:nvPr>
        </p:nvSpPr>
        <p:spPr>
          <a:xfrm>
            <a:off x="8912375" y="-29567"/>
            <a:ext cx="199526" cy="32418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173" name="Shape 173"/>
          <p:cNvSpPr/>
          <p:nvPr/>
        </p:nvSpPr>
        <p:spPr>
          <a:xfrm>
            <a:off x="3431790" y="4381621"/>
            <a:ext cx="2381330" cy="2088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marL="0" marR="0" defTabSz="457200">
              <a:lnSpc>
                <a:spcPct val="100000"/>
              </a:lnSpc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200" b="1">
                <a:solidFill>
                  <a:schemeClr val="accent1">
                    <a:hueOff val="273561"/>
                    <a:satOff val="2937"/>
                    <a:lumOff val="-22233"/>
                  </a:schemeClr>
                </a:solidFill>
                <a:uFillTx/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 dirty="0">
                <a:solidFill>
                  <a:schemeClr val="tx1"/>
                </a:solidFill>
              </a:rPr>
              <a:t>Annual</a:t>
            </a:r>
            <a:r>
              <a:rPr lang="en-US" sz="1700" dirty="0">
                <a:solidFill>
                  <a:schemeClr val="tx1"/>
                </a:solidFill>
              </a:rPr>
              <a:t> </a:t>
            </a:r>
            <a:r>
              <a:rPr sz="1700" dirty="0">
                <a:solidFill>
                  <a:schemeClr val="tx1"/>
                </a:solidFill>
              </a:rPr>
              <a:t>FermiLab </a:t>
            </a:r>
            <a:endParaRPr lang="en-US" sz="1700" dirty="0">
              <a:solidFill>
                <a:schemeClr val="tx1"/>
              </a:solidFill>
            </a:endParaRPr>
          </a:p>
          <a:p>
            <a:r>
              <a:rPr sz="1700" dirty="0">
                <a:solidFill>
                  <a:schemeClr val="tx1"/>
                </a:solidFill>
              </a:rPr>
              <a:t>Test Beam</a:t>
            </a:r>
            <a:endParaRPr lang="en-US" sz="1700" dirty="0">
              <a:solidFill>
                <a:schemeClr val="tx1"/>
              </a:solidFill>
            </a:endParaRPr>
          </a:p>
          <a:p>
            <a:endParaRPr lang="en-US" sz="60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Test prototype tracker</a:t>
            </a:r>
          </a:p>
          <a:p>
            <a:endParaRPr lang="en-US" sz="600" b="0" dirty="0">
              <a:solidFill>
                <a:srgbClr val="008000"/>
              </a:solidFill>
            </a:endParaRPr>
          </a:p>
          <a:p>
            <a:r>
              <a:rPr lang="en-US" sz="1700" b="0" dirty="0">
                <a:solidFill>
                  <a:srgbClr val="008000"/>
                </a:solidFill>
              </a:rPr>
              <a:t>Validate tracking and reconstruction</a:t>
            </a:r>
          </a:p>
          <a:p>
            <a:endParaRPr lang="en-US" sz="1700" dirty="0"/>
          </a:p>
          <a:p>
            <a:endParaRPr sz="1700" dirty="0"/>
          </a:p>
        </p:txBody>
      </p:sp>
      <p:grpSp>
        <p:nvGrpSpPr>
          <p:cNvPr id="176" name="Group 176"/>
          <p:cNvGrpSpPr/>
          <p:nvPr/>
        </p:nvGrpSpPr>
        <p:grpSpPr>
          <a:xfrm>
            <a:off x="5965394" y="4152020"/>
            <a:ext cx="2693609" cy="2140180"/>
            <a:chOff x="0" y="0"/>
            <a:chExt cx="3704224" cy="2383542"/>
          </a:xfrm>
        </p:grpSpPr>
        <p:pic>
          <p:nvPicPr>
            <p:cNvPr id="175" name="IMG_2346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7181" b="13467"/>
            <a:stretch>
              <a:fillRect/>
            </a:stretch>
          </p:blipFill>
          <p:spPr>
            <a:xfrm>
              <a:off x="127000" y="88900"/>
              <a:ext cx="3450225" cy="20533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4" name="Picture 173"/>
            <p:cNvPicPr>
              <a:picLocks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0"/>
              <a:ext cx="3704225" cy="2383543"/>
            </a:xfrm>
            <a:prstGeom prst="rect">
              <a:avLst/>
            </a:prstGeom>
            <a:effectLst/>
          </p:spPr>
        </p:pic>
      </p:grpSp>
      <p:sp>
        <p:nvSpPr>
          <p:cNvPr id="177" name="Shape 177"/>
          <p:cNvSpPr/>
          <p:nvPr/>
        </p:nvSpPr>
        <p:spPr>
          <a:xfrm>
            <a:off x="5237978" y="6176333"/>
            <a:ext cx="3634530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lang="en-US" sz="1700" b="1" dirty="0" err="1"/>
              <a:t>sPHENIX</a:t>
            </a:r>
            <a:r>
              <a:rPr lang="en-US" sz="1700" b="1" dirty="0"/>
              <a:t> </a:t>
            </a:r>
            <a:r>
              <a:rPr sz="1700" b="1" dirty="0"/>
              <a:t>EMCAL &amp; HCAL Prototypes</a:t>
            </a:r>
            <a:r>
              <a:rPr lang="en-US" sz="1700" b="1" dirty="0"/>
              <a:t> </a:t>
            </a:r>
            <a:r>
              <a:rPr sz="1700" b="1" dirty="0"/>
              <a:t>taken April 19, 2016</a:t>
            </a:r>
          </a:p>
        </p:txBody>
      </p:sp>
      <p:sp>
        <p:nvSpPr>
          <p:cNvPr id="178" name="Shape 178"/>
          <p:cNvSpPr/>
          <p:nvPr/>
        </p:nvSpPr>
        <p:spPr>
          <a:xfrm>
            <a:off x="355538" y="722535"/>
            <a:ext cx="8085712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>
              <a:defRPr b="1">
                <a:solidFill>
                  <a:schemeClr val="accent5"/>
                </a:solidFill>
              </a:defRPr>
            </a:pPr>
            <a:r>
              <a:rPr sz="2000" dirty="0"/>
              <a:t>LDRD Experimental Goal: LANL built 4-stave prototype tracker at test beam</a:t>
            </a:r>
            <a:r>
              <a:rPr lang="en-US" sz="2000" dirty="0"/>
              <a:t> </a:t>
            </a:r>
            <a:r>
              <a:rPr sz="2000" dirty="0"/>
              <a:t>with custom sPHENIX readout</a:t>
            </a:r>
          </a:p>
        </p:txBody>
      </p:sp>
      <p:sp>
        <p:nvSpPr>
          <p:cNvPr id="181" name="Shape 181"/>
          <p:cNvSpPr/>
          <p:nvPr/>
        </p:nvSpPr>
        <p:spPr>
          <a:xfrm>
            <a:off x="-9117" y="6430552"/>
            <a:ext cx="4239028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sPHENIX Readout (</a:t>
            </a:r>
            <a:r>
              <a:rPr lang="en-US" sz="1700" b="1" dirty="0"/>
              <a:t>FVTX expertise</a:t>
            </a:r>
            <a:r>
              <a:rPr sz="1700" b="1" dirty="0"/>
              <a:t>) </a:t>
            </a:r>
          </a:p>
        </p:txBody>
      </p:sp>
      <p:sp>
        <p:nvSpPr>
          <p:cNvPr id="184" name="Shape 184"/>
          <p:cNvSpPr/>
          <p:nvPr/>
        </p:nvSpPr>
        <p:spPr>
          <a:xfrm>
            <a:off x="-229635" y="6133905"/>
            <a:ext cx="4606742" cy="3337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algn="ctr"/>
            <a:r>
              <a:rPr sz="1700" b="1" dirty="0"/>
              <a:t>Custom Front-End</a:t>
            </a:r>
            <a:r>
              <a:rPr lang="en-US" sz="1700" b="1" dirty="0"/>
              <a:t>, intergrate into</a:t>
            </a:r>
            <a:endParaRPr sz="1700" b="1" dirty="0"/>
          </a:p>
        </p:txBody>
      </p:sp>
      <p:pic>
        <p:nvPicPr>
          <p:cNvPr id="185" name="20120123-_DSC3372-filtered.jpe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405" y="4404081"/>
            <a:ext cx="2308385" cy="1699346"/>
          </a:xfrm>
          <a:prstGeom prst="rect">
            <a:avLst/>
          </a:prstGeom>
          <a:ln w="25400"/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54" y="1452730"/>
            <a:ext cx="4007356" cy="303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" name="Shape 180"/>
          <p:cNvSpPr/>
          <p:nvPr/>
        </p:nvSpPr>
        <p:spPr>
          <a:xfrm>
            <a:off x="3384487" y="3063939"/>
            <a:ext cx="1231792" cy="5953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 algn="ctr"/>
          </a:lstStyle>
          <a:p>
            <a:r>
              <a:rPr sz="1700" b="1" dirty="0"/>
              <a:t>MAPS Stave </a:t>
            </a:r>
            <a:endParaRPr lang="en-US" sz="1700" b="1" dirty="0"/>
          </a:p>
          <a:p>
            <a:r>
              <a:rPr sz="1700" b="1" dirty="0"/>
              <a:t>Construction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846" y="1449518"/>
            <a:ext cx="1163908" cy="1545011"/>
          </a:xfrm>
          <a:prstGeom prst="rect">
            <a:avLst/>
          </a:prstGeom>
        </p:spPr>
      </p:pic>
      <p:grpSp>
        <p:nvGrpSpPr>
          <p:cNvPr id="19" name="Group 207"/>
          <p:cNvGrpSpPr/>
          <p:nvPr/>
        </p:nvGrpSpPr>
        <p:grpSpPr>
          <a:xfrm>
            <a:off x="6057745" y="1904556"/>
            <a:ext cx="2015824" cy="1556263"/>
            <a:chOff x="0" y="0"/>
            <a:chExt cx="3101968" cy="2412937"/>
          </a:xfrm>
        </p:grpSpPr>
        <p:pic>
          <p:nvPicPr>
            <p:cNvPr id="20" name="IMG_0054_small.jpg"/>
            <p:cNvPicPr>
              <a:picLocks noChangeAspect="1"/>
            </p:cNvPicPr>
            <p:nvPr/>
          </p:nvPicPr>
          <p:blipFill>
            <a:blip r:embed="rId9">
              <a:extLst/>
            </a:blip>
            <a:srcRect l="19579" t="45264" r="24285"/>
            <a:stretch>
              <a:fillRect/>
            </a:stretch>
          </p:blipFill>
          <p:spPr>
            <a:xfrm>
              <a:off x="127000" y="88900"/>
              <a:ext cx="2847969" cy="208273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" name="Picture 20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0"/>
              <a:ext cx="3101969" cy="241293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31074774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Major Experimental Efforts in FY17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MoU</a:t>
            </a:r>
            <a:r>
              <a:rPr lang="en-US" dirty="0" smtClean="0"/>
              <a:t> between LANL-CERN/ALICE</a:t>
            </a:r>
          </a:p>
          <a:p>
            <a:pPr lvl="1"/>
            <a:r>
              <a:rPr lang="en-US" dirty="0" smtClean="0"/>
              <a:t>ALICE/ITS associate membership</a:t>
            </a:r>
          </a:p>
          <a:p>
            <a:pPr lvl="1"/>
            <a:r>
              <a:rPr lang="en-US" dirty="0" smtClean="0"/>
              <a:t>Access resources from CERN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MAPS DOE MIE proposal for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build collaboration, write pre-proposal, seek external fund </a:t>
            </a:r>
            <a:r>
              <a:rPr lang="en-US" dirty="0" err="1" smtClean="0"/>
              <a:t>etc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First draft/outline released for </a:t>
            </a:r>
            <a:r>
              <a:rPr lang="en-US" dirty="0" err="1" smtClean="0"/>
              <a:t>sPHENIX</a:t>
            </a:r>
            <a:r>
              <a:rPr lang="en-US" dirty="0" smtClean="0"/>
              <a:t> collaboration discussion @GSU 12/15-17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R&amp;D</a:t>
            </a:r>
          </a:p>
          <a:p>
            <a:pPr lvl="1"/>
            <a:r>
              <a:rPr lang="en-US" dirty="0" smtClean="0"/>
              <a:t>Obtain ALICE/ITS test bench for readout R&amp;D</a:t>
            </a:r>
          </a:p>
          <a:p>
            <a:pPr lvl="1"/>
            <a:r>
              <a:rPr lang="en-US" dirty="0" smtClean="0"/>
              <a:t>Obtain MAPS and readout cards </a:t>
            </a:r>
          </a:p>
          <a:p>
            <a:pPr lvl="1"/>
            <a:r>
              <a:rPr lang="en-US" dirty="0" smtClean="0"/>
              <a:t>Collaboration with ALICE/ITS, LBNL and UT-Austin </a:t>
            </a:r>
          </a:p>
          <a:p>
            <a:pPr lvl="1"/>
            <a:r>
              <a:rPr lang="en-US" dirty="0" smtClean="0"/>
              <a:t>Local readout R&amp;D with Mark et al.</a:t>
            </a:r>
          </a:p>
          <a:p>
            <a:pPr lvl="1"/>
            <a:r>
              <a:rPr lang="en-US" dirty="0" smtClean="0"/>
              <a:t>Conceptual mechanical system design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Build up MAPS expertise</a:t>
            </a:r>
          </a:p>
          <a:p>
            <a:pPr lvl="1"/>
            <a:r>
              <a:rPr lang="en-US" dirty="0" smtClean="0"/>
              <a:t>Work at ALICE/CERN for extended periods, training LANL local experts</a:t>
            </a:r>
          </a:p>
          <a:p>
            <a:pPr lvl="1"/>
            <a:r>
              <a:rPr lang="en-US" dirty="0" smtClean="0"/>
              <a:t>MAPS, staves assembly and testing etc.</a:t>
            </a:r>
          </a:p>
          <a:p>
            <a:pPr lvl="1"/>
            <a:endParaRPr lang="en-US" dirty="0"/>
          </a:p>
          <a:p>
            <a:r>
              <a:rPr lang="en-US" dirty="0" smtClean="0"/>
              <a:t>Simulations</a:t>
            </a:r>
          </a:p>
          <a:p>
            <a:pPr lvl="1"/>
            <a:r>
              <a:rPr lang="en-US" dirty="0" smtClean="0"/>
              <a:t>Physics simulations and b-tagging algorithms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16114"/>
            <a:ext cx="8229600" cy="1143000"/>
          </a:xfrm>
        </p:spPr>
        <p:txBody>
          <a:bodyPr/>
          <a:lstStyle/>
          <a:p>
            <a:r>
              <a:rPr lang="en-US" dirty="0" smtClean="0"/>
              <a:t>R&amp;D Need – Readout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26886"/>
            <a:ext cx="8229600" cy="5201636"/>
          </a:xfr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readout integration </a:t>
            </a:r>
          </a:p>
          <a:p>
            <a:pPr lvl="1"/>
            <a:r>
              <a:rPr lang="en-US" dirty="0" smtClean="0"/>
              <a:t>Purchase a few (4) near/final working staves at earliest </a:t>
            </a:r>
          </a:p>
          <a:p>
            <a:pPr lvl="2"/>
            <a:r>
              <a:rPr lang="en-US" dirty="0" smtClean="0"/>
              <a:t>Cables </a:t>
            </a:r>
          </a:p>
          <a:p>
            <a:pPr lvl="2"/>
            <a:r>
              <a:rPr lang="en-US" dirty="0" smtClean="0"/>
              <a:t>With DCDC on FPC (or alternative) </a:t>
            </a:r>
          </a:p>
          <a:p>
            <a:pPr lvl="1"/>
            <a:r>
              <a:rPr lang="en-US" dirty="0" smtClean="0"/>
              <a:t>Purchase 2 test bench w/ ALICE readout </a:t>
            </a:r>
          </a:p>
          <a:p>
            <a:pPr lvl="2"/>
            <a:r>
              <a:rPr lang="en-US" dirty="0" smtClean="0"/>
              <a:t>RDO boards</a:t>
            </a:r>
          </a:p>
          <a:p>
            <a:pPr lvl="2"/>
            <a:r>
              <a:rPr lang="en-US" dirty="0" smtClean="0"/>
              <a:t>CRUs </a:t>
            </a:r>
          </a:p>
          <a:p>
            <a:pPr lvl="2"/>
            <a:r>
              <a:rPr lang="en-US" dirty="0" smtClean="0"/>
              <a:t>install ALCIE DAQ software</a:t>
            </a:r>
          </a:p>
          <a:p>
            <a:pPr lvl="2"/>
            <a:r>
              <a:rPr lang="en-US" dirty="0" smtClean="0"/>
              <a:t>LVPS, cables etc. </a:t>
            </a:r>
          </a:p>
          <a:p>
            <a:pPr lvl="1"/>
            <a:r>
              <a:rPr lang="en-US" dirty="0" smtClean="0"/>
              <a:t>Modify CRU to match </a:t>
            </a:r>
            <a:r>
              <a:rPr lang="en-US" dirty="0" err="1" smtClean="0"/>
              <a:t>sPHENIX</a:t>
            </a:r>
            <a:r>
              <a:rPr lang="en-US" dirty="0" smtClean="0"/>
              <a:t> requirements </a:t>
            </a:r>
          </a:p>
          <a:p>
            <a:pPr lvl="2"/>
            <a:r>
              <a:rPr lang="en-US" dirty="0" smtClean="0"/>
              <a:t>Firmware documentation and/or access developer for discussion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What is available now for R&amp;D work at LANL?</a:t>
            </a:r>
          </a:p>
          <a:p>
            <a:pPr lvl="1"/>
            <a:r>
              <a:rPr lang="en-US" dirty="0" smtClean="0"/>
              <a:t>Staves</a:t>
            </a:r>
          </a:p>
          <a:p>
            <a:pPr lvl="1"/>
            <a:r>
              <a:rPr lang="en-US" dirty="0" smtClean="0"/>
              <a:t>Readout electronics </a:t>
            </a:r>
          </a:p>
          <a:p>
            <a:pPr lvl="1"/>
            <a:r>
              <a:rPr lang="en-US" dirty="0" smtClean="0"/>
              <a:t>Test bench </a:t>
            </a:r>
          </a:p>
          <a:p>
            <a:pPr lvl="1"/>
            <a:r>
              <a:rPr lang="en-US" dirty="0" smtClean="0"/>
              <a:t>ALICE Software documentation, firmware developer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Send LANL personnel to CERN/LBNL/UT-Austin</a:t>
            </a:r>
          </a:p>
          <a:p>
            <a:pPr lvl="1"/>
            <a:r>
              <a:rPr lang="en-US" dirty="0" smtClean="0"/>
              <a:t>Learn how to operate test bench and MAPS/Staves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Help assembly and test</a:t>
            </a:r>
          </a:p>
          <a:p>
            <a:pPr lvl="1"/>
            <a:r>
              <a:rPr lang="en-US" dirty="0" smtClean="0"/>
              <a:t>Any other important tasks</a:t>
            </a:r>
          </a:p>
          <a:p>
            <a:pPr lvl="2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147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2686" y="18207"/>
            <a:ext cx="8229600" cy="1143000"/>
          </a:xfrm>
        </p:spPr>
        <p:txBody>
          <a:bodyPr/>
          <a:lstStyle/>
          <a:p>
            <a:r>
              <a:rPr lang="en-US" dirty="0" smtClean="0"/>
              <a:t>R&amp;D Need - Mechanics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5598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Mechanical system </a:t>
            </a:r>
          </a:p>
          <a:p>
            <a:pPr lvl="1"/>
            <a:r>
              <a:rPr lang="en-US" dirty="0" smtClean="0"/>
              <a:t>Obtain Mechanical design files </a:t>
            </a:r>
          </a:p>
          <a:p>
            <a:pPr lvl="1"/>
            <a:r>
              <a:rPr lang="en-US" dirty="0" smtClean="0"/>
              <a:t>Develop supporting frames, assembly jigs etc.</a:t>
            </a:r>
          </a:p>
          <a:p>
            <a:pPr lvl="1"/>
            <a:r>
              <a:rPr lang="en-US" dirty="0" smtClean="0"/>
              <a:t>Develop cooling system, chiller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conceptual mechanical design for </a:t>
            </a:r>
            <a:r>
              <a:rPr lang="en-US" dirty="0" err="1" smtClean="0"/>
              <a:t>sPHENIX</a:t>
            </a:r>
            <a:r>
              <a:rPr lang="en-US" dirty="0" smtClean="0"/>
              <a:t> integration</a:t>
            </a:r>
          </a:p>
          <a:p>
            <a:pPr lvl="1"/>
            <a:r>
              <a:rPr lang="en-US" dirty="0" smtClean="0"/>
              <a:t>Setup a test bench to operate </a:t>
            </a:r>
            <a:r>
              <a:rPr lang="en-US" dirty="0"/>
              <a:t> </a:t>
            </a:r>
            <a:r>
              <a:rPr lang="en-US" dirty="0" smtClean="0"/>
              <a:t>Staves safely  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98699-3B5E-5B44-AA1B-ADBF047BB3F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848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Theory: Tasks and Schedules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420939"/>
            <a:ext cx="9144000" cy="38338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907EA5-F33F-6B4A-9A6A-BF882706C4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253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93208"/>
            <a:ext cx="8229600" cy="792259"/>
          </a:xfrm>
        </p:spPr>
        <p:txBody>
          <a:bodyPr>
            <a:normAutofit/>
          </a:bodyPr>
          <a:lstStyle/>
          <a:p>
            <a:r>
              <a:rPr lang="en-US" dirty="0" smtClean="0"/>
              <a:t>A MIE Proposal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885467"/>
            <a:ext cx="8229600" cy="56157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A MAPS detector subgroup to identify and work on  </a:t>
            </a:r>
          </a:p>
          <a:p>
            <a:pPr lvl="1"/>
            <a:r>
              <a:rPr lang="en-US" dirty="0" smtClean="0"/>
              <a:t>Tasks, Resources and Responsibilities for each institution</a:t>
            </a:r>
          </a:p>
          <a:p>
            <a:pPr lvl="1"/>
            <a:r>
              <a:rPr lang="en-US" dirty="0" smtClean="0"/>
              <a:t>Agreement on each institution’s interest and available resource </a:t>
            </a:r>
          </a:p>
          <a:p>
            <a:pPr lvl="1"/>
            <a:r>
              <a:rPr lang="en-US" dirty="0" smtClean="0"/>
              <a:t>Start joint R&amp;D on critical tasks </a:t>
            </a:r>
          </a:p>
          <a:p>
            <a:pPr lvl="2"/>
            <a:r>
              <a:rPr lang="en-US" dirty="0" smtClean="0"/>
              <a:t>LDRD, associate members and other R&amp;D fund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Pre-proposal writing? </a:t>
            </a:r>
          </a:p>
          <a:p>
            <a:pPr lvl="1"/>
            <a:r>
              <a:rPr lang="en-US" dirty="0" smtClean="0"/>
              <a:t>Identify required resources ($$ and manpower) and timeline </a:t>
            </a:r>
          </a:p>
          <a:p>
            <a:pPr lvl="1"/>
            <a:r>
              <a:rPr lang="en-US" dirty="0" smtClean="0"/>
              <a:t>Intended contributions from all institutions </a:t>
            </a:r>
          </a:p>
          <a:p>
            <a:pPr lvl="1"/>
            <a:r>
              <a:rPr lang="en-US" dirty="0" smtClean="0"/>
              <a:t>Electronics and readout – LANL	</a:t>
            </a:r>
          </a:p>
          <a:p>
            <a:pPr lvl="1"/>
            <a:r>
              <a:rPr lang="en-US" dirty="0" smtClean="0"/>
              <a:t>Mechanic system and integration – MIT</a:t>
            </a:r>
          </a:p>
          <a:p>
            <a:pPr lvl="1"/>
            <a:r>
              <a:rPr lang="en-US" dirty="0" smtClean="0"/>
              <a:t>Ancillary and other systems – other collaborators</a:t>
            </a:r>
          </a:p>
          <a:p>
            <a:pPr lvl="1"/>
            <a:r>
              <a:rPr lang="en-US" dirty="0" smtClean="0"/>
              <a:t>A draft by January 2017? Discussions with DOE during Feb budget meeting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More communications with DOE</a:t>
            </a:r>
          </a:p>
          <a:p>
            <a:pPr lvl="1"/>
            <a:r>
              <a:rPr lang="en-US" dirty="0" smtClean="0"/>
              <a:t>Based on updated resource loaded Cost and Schedule from pre-proposal </a:t>
            </a:r>
          </a:p>
          <a:p>
            <a:pPr lvl="1"/>
            <a:r>
              <a:rPr lang="en-US" dirty="0" smtClean="0"/>
              <a:t>Then decide on next step</a:t>
            </a:r>
          </a:p>
          <a:p>
            <a:pPr lvl="2"/>
            <a:r>
              <a:rPr lang="en-US" dirty="0" smtClean="0"/>
              <a:t>either go forward or not, work out a plan with DOE</a:t>
            </a:r>
          </a:p>
          <a:p>
            <a:pPr lvl="1"/>
            <a:r>
              <a:rPr lang="en-US" dirty="0" smtClean="0"/>
              <a:t>Get more support from ALD &amp; DOE on CERN-SPHENIX agreement etc.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7E0FEF-2927-B74B-BFF8-E7854C79DED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397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Experiment at RHIC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2120" b="22120"/>
          <a:stretch>
            <a:fillRect/>
          </a:stretch>
        </p:blipFill>
        <p:spPr>
          <a:xfrm>
            <a:off x="4247926" y="3494276"/>
            <a:ext cx="4715248" cy="25932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77362" y="1702099"/>
            <a:ext cx="3909527" cy="45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4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53"/>
            <a:ext cx="8229600" cy="1143000"/>
          </a:xfrm>
        </p:spPr>
        <p:txBody>
          <a:bodyPr/>
          <a:lstStyle/>
          <a:p>
            <a:r>
              <a:rPr lang="en-US" dirty="0" smtClean="0"/>
              <a:t>LDRD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9994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Goals</a:t>
            </a:r>
          </a:p>
          <a:p>
            <a:pPr lvl="1"/>
            <a:r>
              <a:rPr lang="en-US" dirty="0" smtClean="0"/>
              <a:t>Develop a new QGP physics program with heavy flavor b-jet measurements in </a:t>
            </a:r>
            <a:r>
              <a:rPr lang="en-US" dirty="0" err="1" smtClean="0"/>
              <a:t>sPHENIX</a:t>
            </a:r>
            <a:r>
              <a:rPr lang="en-US" dirty="0" smtClean="0"/>
              <a:t> at RHIC</a:t>
            </a:r>
          </a:p>
          <a:p>
            <a:pPr lvl="1"/>
            <a:r>
              <a:rPr lang="en-US" dirty="0" smtClean="0"/>
              <a:t>Carry out key detector R&amp;D and develop a new </a:t>
            </a:r>
            <a:r>
              <a:rPr lang="en-US" dirty="0"/>
              <a:t>p</a:t>
            </a:r>
            <a:r>
              <a:rPr lang="en-US" dirty="0" smtClean="0"/>
              <a:t>roposal to DOE to build a state-of-the-art MAPS-based high precision vertex detector to support and enable the b-jet physics program in </a:t>
            </a:r>
            <a:r>
              <a:rPr lang="en-US" dirty="0" err="1" smtClean="0"/>
              <a:t>sPHENIX</a:t>
            </a:r>
            <a:r>
              <a:rPr lang="en-US" dirty="0" smtClean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P</a:t>
            </a:r>
            <a:r>
              <a:rPr lang="en-US" dirty="0" smtClean="0"/>
              <a:t>roject Scope, Plan and Milestones  </a:t>
            </a:r>
          </a:p>
          <a:p>
            <a:pPr lvl="1"/>
            <a:r>
              <a:rPr lang="en-US" dirty="0" smtClean="0"/>
              <a:t>Experimental tasks</a:t>
            </a:r>
          </a:p>
          <a:p>
            <a:pPr lvl="1"/>
            <a:r>
              <a:rPr lang="en-US" dirty="0" smtClean="0"/>
              <a:t>Theoretical tasks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Cost, Schedule, Procurement and Risk Management</a:t>
            </a:r>
          </a:p>
          <a:p>
            <a:endParaRPr lang="en-US" dirty="0" smtClean="0"/>
          </a:p>
          <a:p>
            <a:r>
              <a:rPr lang="en-US" dirty="0" smtClean="0"/>
              <a:t>Organization </a:t>
            </a:r>
          </a:p>
          <a:p>
            <a:pPr lvl="1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357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Priority Items for the Project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824" y="685800"/>
            <a:ext cx="8387976" cy="6172200"/>
          </a:xfrm>
        </p:spPr>
        <p:txBody>
          <a:bodyPr>
            <a:normAutofit fontScale="47500" lnSpcReduction="20000"/>
          </a:bodyPr>
          <a:lstStyle/>
          <a:p>
            <a:r>
              <a:rPr lang="en-US" sz="4400" b="1" dirty="0" smtClean="0"/>
              <a:t>Prepare for a CD-1 review in the May-June 2017</a:t>
            </a:r>
            <a:endParaRPr lang="en-US" sz="4400" b="1" dirty="0"/>
          </a:p>
          <a:p>
            <a:endParaRPr lang="en-US" sz="4400" b="1" dirty="0" smtClean="0"/>
          </a:p>
          <a:p>
            <a:r>
              <a:rPr lang="en-US" sz="4400" b="1" dirty="0" smtClean="0"/>
              <a:t>Revise the sPHENIX bottoms-up cost estimate and project plan.</a:t>
            </a:r>
          </a:p>
          <a:p>
            <a:pPr lvl="1"/>
            <a:r>
              <a:rPr lang="en-US" sz="4000" b="1" dirty="0" smtClean="0"/>
              <a:t>Need to update all costs. Most, except the Tracker, are 2 years old.</a:t>
            </a:r>
          </a:p>
          <a:p>
            <a:endParaRPr lang="en-US" sz="4400" b="1" dirty="0"/>
          </a:p>
          <a:p>
            <a:r>
              <a:rPr lang="en-US" sz="4400" b="1" dirty="0"/>
              <a:t>Prepare the EMCal and HCAL for the next FNAL test </a:t>
            </a:r>
            <a:r>
              <a:rPr lang="en-US" sz="4400" b="1" dirty="0" smtClean="0"/>
              <a:t>beam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Jan 18 – Feb 21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sz="4400" b="1" dirty="0"/>
              <a:t>Order the  full size </a:t>
            </a:r>
            <a:r>
              <a:rPr lang="en-US" sz="4400" b="1" dirty="0" err="1"/>
              <a:t>OHCal</a:t>
            </a:r>
            <a:r>
              <a:rPr lang="en-US" sz="4400" b="1" dirty="0"/>
              <a:t> prototype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 smtClean="0"/>
              <a:t>Complete the full-field magnet test early CY2017  </a:t>
            </a:r>
          </a:p>
          <a:p>
            <a:pPr marL="0" indent="0">
              <a:buNone/>
            </a:pPr>
            <a:endParaRPr lang="en-US" sz="4400" b="1" dirty="0" smtClean="0"/>
          </a:p>
          <a:p>
            <a:r>
              <a:rPr lang="en-US" sz="4400" b="1" dirty="0"/>
              <a:t>G</a:t>
            </a:r>
            <a:r>
              <a:rPr lang="en-US" sz="4400" b="1" dirty="0" smtClean="0"/>
              <a:t>enerate  </a:t>
            </a:r>
            <a:r>
              <a:rPr lang="en-US" sz="4400" b="1" dirty="0"/>
              <a:t>the documents for a CD-1 review </a:t>
            </a:r>
            <a:endParaRPr lang="en-US" sz="4400" b="1" dirty="0" smtClean="0"/>
          </a:p>
          <a:p>
            <a:endParaRPr lang="en-US" sz="3800" b="1" dirty="0"/>
          </a:p>
          <a:p>
            <a:r>
              <a:rPr lang="en-US" sz="4400" b="1" dirty="0" smtClean="0"/>
              <a:t>Continue progress on all sPHENIX design and R&amp;D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All design and R&amp;D must be completed prior to CD-3b</a:t>
            </a:r>
          </a:p>
          <a:p>
            <a:pPr lvl="1"/>
            <a:r>
              <a:rPr lang="en-US" sz="3800" b="1" dirty="0" smtClean="0">
                <a:solidFill>
                  <a:srgbClr val="0080FF"/>
                </a:solidFill>
              </a:rPr>
              <a:t>Do we have enough engineers and designers to meet this schedule?</a:t>
            </a:r>
            <a:endParaRPr lang="en-US" sz="3800" b="1" dirty="0">
              <a:solidFill>
                <a:srgbClr val="0080FF"/>
              </a:solidFill>
            </a:endParaRPr>
          </a:p>
          <a:p>
            <a:pPr marL="0" indent="0">
              <a:buNone/>
            </a:pPr>
            <a:endParaRPr lang="en-US" sz="3800" b="1" dirty="0"/>
          </a:p>
          <a:p>
            <a:pPr marL="0" indent="0">
              <a:buNone/>
            </a:pPr>
            <a:r>
              <a:rPr lang="en-US" sz="3800" b="1" dirty="0" smtClean="0"/>
              <a:t> </a:t>
            </a:r>
          </a:p>
          <a:p>
            <a:endParaRPr lang="en-US" sz="2000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10/14/16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sPHENIX General meeting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989AB-2CA4-4540-B2DB-DC488A6FE9D9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66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7863"/>
          </a:xfrm>
          <a:solidFill>
            <a:srgbClr val="0080FF"/>
          </a:solidFill>
        </p:spPr>
        <p:txBody>
          <a:bodyPr/>
          <a:lstStyle/>
          <a:p>
            <a:r>
              <a:rPr lang="en-US" altLang="en-US" sz="3200" b="1" dirty="0" smtClean="0">
                <a:solidFill>
                  <a:srgbClr val="FFFFFF"/>
                </a:solidFill>
                <a:latin typeface="+mn-lt"/>
                <a:cs typeface="Times New Roman" pitchFamily="18" charset="0"/>
              </a:rPr>
              <a:t>Projected Future sPHENIX Schedule  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23350" cy="5791199"/>
          </a:xfrm>
        </p:spPr>
        <p:txBody>
          <a:bodyPr>
            <a:normAutofit/>
          </a:bodyPr>
          <a:lstStyle/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CD-0								Fall 2016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Director’s Cost and Schedule Review		</a:t>
            </a:r>
            <a:r>
              <a:rPr lang="en-US" altLang="en-US" sz="1800" b="1" dirty="0">
                <a:cs typeface="Times New Roman" pitchFamily="18" charset="0"/>
              </a:rPr>
              <a:t>	</a:t>
            </a:r>
            <a:r>
              <a:rPr lang="en-US" altLang="en-US" sz="1800" b="1" dirty="0" smtClean="0">
                <a:cs typeface="Times New Roman" pitchFamily="18" charset="0"/>
              </a:rPr>
              <a:t>		Nov-Dec 2016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Test Beam at FNAL(2</a:t>
            </a:r>
            <a:r>
              <a:rPr lang="en-US" altLang="en-US" sz="1800" b="1" baseline="30000" dirty="0" smtClean="0">
                <a:cs typeface="Times New Roman" pitchFamily="18" charset="0"/>
              </a:rPr>
              <a:t>nd</a:t>
            </a:r>
            <a:r>
              <a:rPr lang="en-US" altLang="en-US" sz="1800" b="1" dirty="0" smtClean="0">
                <a:cs typeface="Times New Roman" pitchFamily="18" charset="0"/>
              </a:rPr>
              <a:t> round prototyping)	 			Jan 2017	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OPA-CD-1/CD-3a Review 						May-Jun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CD-1/CD-3a	authorization					Nov-Dec  2017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All Preproduction R&amp;D and Design complete				May-Jun 2018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OPA- CD-2/CD-3b review 						May-Jun 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CD-2/CD-3b</a:t>
            </a: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authorization					Jul-Aug 2018</a:t>
            </a: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cs typeface="Times New Roman" pitchFamily="18" charset="0"/>
              </a:rPr>
              <a:t>     sPHENIX Installed, cabled, ready to commission			Apr 2021 </a:t>
            </a: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>
                <a:cs typeface="Times New Roman" pitchFamily="18" charset="0"/>
              </a:rPr>
              <a:t> </a:t>
            </a:r>
            <a:r>
              <a:rPr lang="en-US" altLang="en-US" sz="1800" b="1" dirty="0" smtClean="0">
                <a:cs typeface="Times New Roman" pitchFamily="18" charset="0"/>
              </a:rPr>
              <a:t>    First RHIC beam for sPHENIX					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r>
              <a:rPr lang="en-US" altLang="en-US" sz="1800" b="1" dirty="0" smtClean="0">
                <a:solidFill>
                  <a:srgbClr val="0080FF"/>
                </a:solidFill>
                <a:cs typeface="Times New Roman" pitchFamily="18" charset="0"/>
              </a:rPr>
              <a:t>	The Resource-loaded Schedule contains 8.5 months of float to Jan 2022</a:t>
            </a:r>
          </a:p>
          <a:p>
            <a:pPr marL="0" indent="0">
              <a:buFont typeface="Arial" pitchFamily="34" charset="0"/>
              <a:buNone/>
            </a:pPr>
            <a:endParaRPr lang="en-US" altLang="en-US" sz="1800" b="1" dirty="0">
              <a:solidFill>
                <a:srgbClr val="0080FF"/>
              </a:solidFill>
              <a:cs typeface="Times New Roman" pitchFamily="18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10/14/16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sPHENIX General meeting</a:t>
            </a:r>
            <a:endParaRPr lang="en-US" dirty="0"/>
          </a:p>
        </p:txBody>
      </p:sp>
      <p:sp>
        <p:nvSpPr>
          <p:cNvPr id="4198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8C1A753D-6C42-4D74-B2DA-A30168E722DC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 sz="1200" dirty="0">
              <a:solidFill>
                <a:srgbClr val="89898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7200" y="4724400"/>
            <a:ext cx="8382000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We will need two CD-1 practice reviews with at least one being run by Berndt’s office, prior to  the CD-1 review.</a:t>
            </a:r>
          </a:p>
          <a:p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Practice </a:t>
            </a:r>
            <a:r>
              <a:rPr lang="en-US" altLang="en-US" sz="2000" b="1" dirty="0" smtClean="0">
                <a:solidFill>
                  <a:schemeClr val="bg1"/>
                </a:solidFill>
                <a:cs typeface="Times New Roman" pitchFamily="18" charset="0"/>
              </a:rPr>
              <a:t>reviews in </a:t>
            </a:r>
            <a:r>
              <a:rPr lang="en-US" altLang="en-US" sz="2000" b="1" dirty="0">
                <a:solidFill>
                  <a:schemeClr val="bg1"/>
                </a:solidFill>
                <a:cs typeface="Times New Roman" pitchFamily="18" charset="0"/>
              </a:rPr>
              <a:t>Jan and April 2017? It will be a challenge to those preparing for the test beam. </a:t>
            </a:r>
          </a:p>
        </p:txBody>
      </p:sp>
    </p:spTree>
    <p:extLst>
      <p:ext uri="{BB962C8B-B14F-4D97-AF65-F5344CB8AC3E}">
        <p14:creationId xmlns:p14="http://schemas.microsoft.com/office/powerpoint/2010/main" val="2975033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rgbClr val="0080FF"/>
          </a:solidFill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Scope of </a:t>
            </a:r>
            <a:r>
              <a:rPr lang="en-US" sz="3200" b="1" dirty="0" err="1" smtClean="0">
                <a:solidFill>
                  <a:schemeClr val="bg1"/>
                </a:solidFill>
              </a:rPr>
              <a:t>sPHENIX</a:t>
            </a:r>
            <a:r>
              <a:rPr lang="en-US" sz="3200" b="1" dirty="0" smtClean="0">
                <a:solidFill>
                  <a:schemeClr val="bg1"/>
                </a:solidFill>
              </a:rPr>
              <a:t> MIE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0" y="838200"/>
            <a:ext cx="3909527" cy="45611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11/18/16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68997-1228-B644-96C5-49F0937B56CD}" type="slidenum">
              <a:rPr lang="en-US" smtClean="0"/>
              <a:t>32</a:t>
            </a:fld>
            <a:endParaRPr lang="en-US"/>
          </a:p>
        </p:txBody>
      </p:sp>
      <p:pic>
        <p:nvPicPr>
          <p:cNvPr id="3" name="Picture 2" descr="sPHENIX_WBS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/>
        </p:blipFill>
        <p:spPr>
          <a:xfrm>
            <a:off x="3909526" y="685800"/>
            <a:ext cx="5037747" cy="2065211"/>
          </a:xfrm>
          <a:prstGeom prst="rect">
            <a:avLst/>
          </a:prstGeom>
          <a:ln w="76200" cmpd="sng">
            <a:solidFill>
              <a:srgbClr val="3399FF"/>
            </a:solidFill>
          </a:ln>
        </p:spPr>
      </p:pic>
      <p:pic>
        <p:nvPicPr>
          <p:cNvPr id="8" name="Picture 7" descr="Infrastructure_Facility_WB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6" y="2895600"/>
            <a:ext cx="4296001" cy="1122044"/>
          </a:xfrm>
          <a:prstGeom prst="rect">
            <a:avLst/>
          </a:prstGeom>
          <a:ln w="28575">
            <a:solidFill>
              <a:srgbClr val="3399FF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514600" y="5181600"/>
            <a:ext cx="6477000" cy="1569660"/>
          </a:xfrm>
          <a:prstGeom prst="rect">
            <a:avLst/>
          </a:prstGeom>
          <a:noFill/>
          <a:ln w="28575">
            <a:solidFill>
              <a:srgbClr val="0080FF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MIE scope will be tracked with EVMS and reported to </a:t>
            </a:r>
            <a:r>
              <a:rPr lang="en-US" sz="1600" b="1" dirty="0" smtClean="0"/>
              <a:t>DOE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Infrastructure and Facility upgrade will be managed by  the Project team. Likely reported to </a:t>
            </a:r>
            <a:r>
              <a:rPr lang="en-US" sz="1600" b="1" dirty="0" smtClean="0"/>
              <a:t>NPP/BNL. </a:t>
            </a:r>
            <a:r>
              <a:rPr lang="en-US" sz="1600" dirty="0" smtClean="0"/>
              <a:t>Could require EVMS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The Ops labor supporting the MIE will also be managed by the Project team and reported to </a:t>
            </a:r>
            <a:r>
              <a:rPr lang="en-US" sz="1600" b="1" dirty="0" smtClean="0"/>
              <a:t>NPP.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MAPS and INTT are treated like deliverables and tracked with milestones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9" t="50000" r="34567" b="38184"/>
          <a:stretch/>
        </p:blipFill>
        <p:spPr bwMode="auto">
          <a:xfrm>
            <a:off x="3909527" y="4140860"/>
            <a:ext cx="4296000" cy="964699"/>
          </a:xfrm>
          <a:prstGeom prst="rect">
            <a:avLst/>
          </a:prstGeom>
          <a:noFill/>
          <a:ln w="28575">
            <a:solidFill>
              <a:srgbClr val="33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General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062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/>
          <a:lstStyle/>
          <a:p>
            <a:r>
              <a:rPr lang="en-US" dirty="0" smtClean="0"/>
              <a:t>Big Science to LANL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3638"/>
            <a:ext cx="8118324" cy="1151467"/>
          </a:xfrm>
        </p:spPr>
        <p:txBody>
          <a:bodyPr>
            <a:normAutofit fontScale="47500" lnSpcReduction="20000"/>
          </a:bodyPr>
          <a:lstStyle/>
          <a:p>
            <a:r>
              <a:rPr lang="en-US" dirty="0" err="1" smtClean="0"/>
              <a:t>sPHENIX</a:t>
            </a:r>
            <a:r>
              <a:rPr lang="en-US" dirty="0" smtClean="0"/>
              <a:t> is the next US NP flagship project in heavy ion physics, dedicated to understanding the properties of Quark-Gluon-Plasma (QGP); recently granted with CD0</a:t>
            </a:r>
          </a:p>
          <a:p>
            <a:r>
              <a:rPr lang="en-US" dirty="0" smtClean="0"/>
              <a:t>LANL can take a leadership role in this effort</a:t>
            </a:r>
          </a:p>
          <a:p>
            <a:pPr marL="0" indent="0">
              <a:buNone/>
            </a:pPr>
            <a:r>
              <a:rPr lang="en-US" dirty="0" smtClean="0"/>
              <a:t>  </a:t>
            </a:r>
            <a:endParaRPr lang="en-US" dirty="0"/>
          </a:p>
        </p:txBody>
      </p:sp>
      <p:grpSp>
        <p:nvGrpSpPr>
          <p:cNvPr id="5" name="Group 76"/>
          <p:cNvGrpSpPr/>
          <p:nvPr/>
        </p:nvGrpSpPr>
        <p:grpSpPr>
          <a:xfrm>
            <a:off x="4928472" y="2890305"/>
            <a:ext cx="4032600" cy="1996523"/>
            <a:chOff x="0" y="0"/>
            <a:chExt cx="6206385" cy="2699311"/>
          </a:xfrm>
        </p:grpSpPr>
        <p:pic>
          <p:nvPicPr>
            <p:cNvPr id="6" name="Screen Shot 2015-07-02 at 10.56.48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b="56014"/>
            <a:stretch>
              <a:fillRect/>
            </a:stretch>
          </p:blipFill>
          <p:spPr>
            <a:xfrm>
              <a:off x="0" y="0"/>
              <a:ext cx="6206386" cy="2053045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pic>
          <p:nvPicPr>
            <p:cNvPr id="7" name="Screen Shot 2015-07-02 at 10.56.48 A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85690"/>
            <a:stretch>
              <a:fillRect/>
            </a:stretch>
          </p:blipFill>
          <p:spPr>
            <a:xfrm>
              <a:off x="0" y="2031408"/>
              <a:ext cx="6206386" cy="667904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437" y="2315105"/>
            <a:ext cx="3656368" cy="2743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08877" y="2334446"/>
            <a:ext cx="29674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3366FF"/>
                </a:solidFill>
              </a:rPr>
              <a:t>Cannot be done at the LHC</a:t>
            </a:r>
            <a:r>
              <a:rPr lang="en-US" sz="1400" b="1" dirty="0" smtClean="0">
                <a:solidFill>
                  <a:srgbClr val="3366FF"/>
                </a:solidFill>
              </a:rPr>
              <a:t> for lack of </a:t>
            </a:r>
          </a:p>
          <a:p>
            <a:r>
              <a:rPr lang="en-US" sz="1400" b="1" dirty="0" smtClean="0">
                <a:solidFill>
                  <a:srgbClr val="3366FF"/>
                </a:solidFill>
              </a:rPr>
              <a:t>low </a:t>
            </a:r>
            <a:r>
              <a:rPr lang="en-US" sz="1400" b="1" dirty="0" err="1" smtClean="0">
                <a:solidFill>
                  <a:srgbClr val="3366FF"/>
                </a:solidFill>
              </a:rPr>
              <a:t>pT</a:t>
            </a:r>
            <a:r>
              <a:rPr lang="en-US" sz="1400" b="1" dirty="0" smtClean="0">
                <a:solidFill>
                  <a:srgbClr val="3366FF"/>
                </a:solidFill>
              </a:rPr>
              <a:t> reach and huge backgrounds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5894" y="5421930"/>
            <a:ext cx="815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Proposed innovation : Develop b-jet physics as a Major Pillar of the </a:t>
            </a:r>
            <a:r>
              <a:rPr lang="en-US" dirty="0" err="1" smtClean="0"/>
              <a:t>sPHENIX</a:t>
            </a:r>
            <a:r>
              <a:rPr lang="en-US" dirty="0" smtClean="0"/>
              <a:t> Program 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1/3 of the Science Output {b-jets,  jets, Upsilons} through novel precision tracking, </a:t>
            </a:r>
          </a:p>
          <a:p>
            <a:r>
              <a:rPr lang="en-US" dirty="0" smtClean="0"/>
              <a:t>b-jet identification and 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474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4392" y="33338"/>
            <a:ext cx="8868307" cy="89140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LANL Proposed </a:t>
            </a:r>
            <a:r>
              <a:rPr lang="en-US" sz="3600" dirty="0" err="1" smtClean="0"/>
              <a:t>sPHENIX</a:t>
            </a:r>
            <a:r>
              <a:rPr lang="en-US" sz="3600" dirty="0" smtClean="0"/>
              <a:t> </a:t>
            </a:r>
            <a:r>
              <a:rPr lang="en-US" sz="3600" dirty="0" smtClean="0"/>
              <a:t>MAPS Inner Tracker</a:t>
            </a:r>
            <a:endParaRPr lang="en-US" sz="36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5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5987455" y="1799107"/>
            <a:ext cx="2978302" cy="4405732"/>
            <a:chOff x="5249074" y="1144588"/>
            <a:chExt cx="3513926" cy="4785796"/>
          </a:xfrm>
        </p:grpSpPr>
        <p:grpSp>
          <p:nvGrpSpPr>
            <p:cNvPr id="23" name="Group 22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22" name="Group 21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1" name="Group 10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2" name="Picture 11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3" name="Rectangle 12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Rectangle 13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16" name="Straight Connector 15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8" name="Straight Connector 17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894810" y="1141987"/>
            <a:ext cx="2127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ALICE ITS;</a:t>
            </a:r>
          </a:p>
          <a:p>
            <a:r>
              <a:rPr lang="en-US" dirty="0" smtClean="0"/>
              <a:t>Inner Tracker </a:t>
            </a:r>
            <a:r>
              <a:rPr lang="en-US" dirty="0"/>
              <a:t>S</a:t>
            </a:r>
            <a:r>
              <a:rPr lang="en-US" dirty="0" smtClean="0"/>
              <a:t>ystem</a:t>
            </a:r>
            <a:endParaRPr lang="en-US" dirty="0"/>
          </a:p>
        </p:txBody>
      </p:sp>
      <p:grpSp>
        <p:nvGrpSpPr>
          <p:cNvPr id="26" name="Group 112"/>
          <p:cNvGrpSpPr/>
          <p:nvPr/>
        </p:nvGrpSpPr>
        <p:grpSpPr>
          <a:xfrm>
            <a:off x="568325" y="3989079"/>
            <a:ext cx="2851151" cy="2249686"/>
            <a:chOff x="7365933" y="494668"/>
            <a:chExt cx="3771955" cy="3013162"/>
          </a:xfrm>
        </p:grpSpPr>
        <p:pic>
          <p:nvPicPr>
            <p:cNvPr id="27" name="Screen Shot 2015-11-03 at 1.34.37 P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8" name="Shape 111"/>
            <p:cNvSpPr/>
            <p:nvPr/>
          </p:nvSpPr>
          <p:spPr>
            <a:xfrm>
              <a:off x="8005560" y="494668"/>
              <a:ext cx="2443054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 err="1" smtClean="0">
                  <a:solidFill>
                    <a:srgbClr val="FF0000"/>
                  </a:solidFill>
                </a:rPr>
                <a:t>sPHENIX</a:t>
              </a:r>
              <a:r>
                <a:rPr lang="en-US" dirty="0" smtClean="0">
                  <a:solidFill>
                    <a:srgbClr val="FF0000"/>
                  </a:solidFill>
                </a:rPr>
                <a:t> </a:t>
              </a:r>
              <a:r>
                <a:rPr dirty="0" smtClean="0">
                  <a:solidFill>
                    <a:srgbClr val="FF0000"/>
                  </a:solidFill>
                </a:rPr>
                <a:t>Inner Trackin</a:t>
              </a:r>
              <a:r>
                <a:rPr lang="en-US" dirty="0" smtClean="0">
                  <a:solidFill>
                    <a:srgbClr val="FF0000"/>
                  </a:solidFill>
                </a:rPr>
                <a:t>g</a:t>
              </a:r>
              <a:endParaRPr dirty="0">
                <a:solidFill>
                  <a:srgbClr val="FF0000"/>
                </a:solidFill>
              </a:endParaRPr>
            </a:p>
          </p:txBody>
        </p:sp>
      </p:grpSp>
      <p:sp>
        <p:nvSpPr>
          <p:cNvPr id="42" name="Left Arrow 41"/>
          <p:cNvSpPr/>
          <p:nvPr/>
        </p:nvSpPr>
        <p:spPr>
          <a:xfrm>
            <a:off x="3419477" y="5016500"/>
            <a:ext cx="2154846" cy="1070476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A “copy” </a:t>
            </a:r>
            <a:r>
              <a:rPr lang="en-US" dirty="0" smtClean="0">
                <a:solidFill>
                  <a:srgbClr val="000000"/>
                </a:solidFill>
              </a:rPr>
              <a:t>of ITS Inner Tracker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08133" y="1502370"/>
            <a:ext cx="1322360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Key issues:</a:t>
            </a:r>
          </a:p>
          <a:p>
            <a:r>
              <a:rPr lang="en-US" dirty="0" smtClean="0"/>
              <a:t>- Readout</a:t>
            </a:r>
          </a:p>
          <a:p>
            <a:r>
              <a:rPr lang="en-US" dirty="0" smtClean="0"/>
              <a:t>- Mechanics</a:t>
            </a:r>
            <a:endParaRPr lang="en-US" dirty="0"/>
          </a:p>
        </p:txBody>
      </p:sp>
      <p:pic>
        <p:nvPicPr>
          <p:cNvPr id="29" name="Screen Shot 2016-01-25 at 9.19.11 AM.png"/>
          <p:cNvPicPr>
            <a:picLocks noChangeAspect="1"/>
          </p:cNvPicPr>
          <p:nvPr/>
        </p:nvPicPr>
        <p:blipFill>
          <a:blip r:embed="rId5">
            <a:extLst/>
          </a:blip>
          <a:srcRect l="7559" t="3697" r="5172" b="2926"/>
          <a:stretch>
            <a:fillRect/>
          </a:stretch>
        </p:blipFill>
        <p:spPr>
          <a:xfrm>
            <a:off x="3512668" y="3481766"/>
            <a:ext cx="1399804" cy="1513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r="8140"/>
          <a:stretch/>
        </p:blipFill>
        <p:spPr>
          <a:xfrm>
            <a:off x="476541" y="906432"/>
            <a:ext cx="3115794" cy="3190010"/>
          </a:xfrm>
          <a:prstGeom prst="rect">
            <a:avLst/>
          </a:prstGeom>
        </p:spPr>
      </p:pic>
      <p:cxnSp>
        <p:nvCxnSpPr>
          <p:cNvPr id="31" name="Straight Connector 30"/>
          <p:cNvCxnSpPr/>
          <p:nvPr/>
        </p:nvCxnSpPr>
        <p:spPr>
          <a:xfrm>
            <a:off x="1993900" y="2488543"/>
            <a:ext cx="697553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1174750" y="2488543"/>
            <a:ext cx="711200" cy="151728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876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MAPS?</a:t>
            </a:r>
            <a:br>
              <a:rPr lang="en-US" dirty="0" smtClean="0"/>
            </a:br>
            <a:r>
              <a:rPr lang="en-US" dirty="0" smtClean="0"/>
              <a:t>Monolithic Active Pixel Sensors </a:t>
            </a:r>
            <a:endParaRPr lang="en-US" dirty="0"/>
          </a:p>
        </p:txBody>
      </p:sp>
      <p:pic>
        <p:nvPicPr>
          <p:cNvPr id="3" name="pasted-image.pdf"/>
          <p:cNvPicPr>
            <a:picLocks noChangeAspect="1"/>
          </p:cNvPicPr>
          <p:nvPr/>
        </p:nvPicPr>
        <p:blipFill rotWithShape="1">
          <a:blip r:embed="rId2">
            <a:extLst/>
          </a:blip>
          <a:srcRect t="17190" r="42684" b="38338"/>
          <a:stretch/>
        </p:blipFill>
        <p:spPr>
          <a:xfrm>
            <a:off x="1849983" y="1909596"/>
            <a:ext cx="6836817" cy="3978585"/>
          </a:xfrm>
          <a:prstGeom prst="rect">
            <a:avLst/>
          </a:prstGeom>
          <a:ln w="25400" cap="flat">
            <a:noFill/>
            <a:round/>
          </a:ln>
          <a:effectLst/>
        </p:spPr>
      </p:pic>
    </p:spTree>
    <p:extLst>
      <p:ext uri="{BB962C8B-B14F-4D97-AF65-F5344CB8AC3E}">
        <p14:creationId xmlns:p14="http://schemas.microsoft.com/office/powerpoint/2010/main" val="2930752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Preliminary Detector Performance </a:t>
            </a:r>
            <a:br>
              <a:rPr lang="en-US" dirty="0" smtClean="0"/>
            </a:br>
            <a:r>
              <a:rPr lang="en-US" dirty="0" smtClean="0"/>
              <a:t>with MAPS from Simulation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540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/>
          </p:cNvSpPr>
          <p:nvPr>
            <p:ph type="title"/>
          </p:nvPr>
        </p:nvSpPr>
        <p:spPr>
          <a:xfrm>
            <a:off x="767953" y="-277996"/>
            <a:ext cx="7804547" cy="1518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000" b="1">
                <a:solidFill>
                  <a:schemeClr val="accent1">
                    <a:satOff val="-3355"/>
                    <a:lumOff val="26614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4000" b="0" dirty="0">
                <a:solidFill>
                  <a:schemeClr val="tx1"/>
                </a:solidFill>
              </a:rPr>
              <a:t>MAPS Electronics</a:t>
            </a:r>
          </a:p>
        </p:txBody>
      </p:sp>
      <p:sp>
        <p:nvSpPr>
          <p:cNvPr id="170" name="Shape 170"/>
          <p:cNvSpPr>
            <a:spLocks noGrp="1"/>
          </p:cNvSpPr>
          <p:nvPr>
            <p:ph type="sldNum" sz="quarter" idx="2"/>
          </p:nvPr>
        </p:nvSpPr>
        <p:spPr>
          <a:xfrm>
            <a:off x="8845308" y="6469558"/>
            <a:ext cx="159829" cy="24110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171" name="pasted-image.pd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04" y="1424226"/>
            <a:ext cx="8802943" cy="1446859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Shape 172"/>
          <p:cNvSpPr/>
          <p:nvPr/>
        </p:nvSpPr>
        <p:spPr>
          <a:xfrm>
            <a:off x="3296519" y="914768"/>
            <a:ext cx="2944763" cy="441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>
            <a:lvl1pPr>
              <a:defRPr sz="3200" b="1">
                <a:solidFill>
                  <a:srgbClr val="6998C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400" dirty="0">
                <a:solidFill>
                  <a:srgbClr val="0000FF"/>
                </a:solidFill>
              </a:rPr>
              <a:t>ALICE readout path</a:t>
            </a:r>
          </a:p>
        </p:txBody>
      </p:sp>
      <p:grpSp>
        <p:nvGrpSpPr>
          <p:cNvPr id="190" name="Group 190"/>
          <p:cNvGrpSpPr/>
          <p:nvPr/>
        </p:nvGrpSpPr>
        <p:grpSpPr>
          <a:xfrm>
            <a:off x="30129" y="3137745"/>
            <a:ext cx="9315914" cy="3304287"/>
            <a:chOff x="0" y="282"/>
            <a:chExt cx="13249297" cy="4699429"/>
          </a:xfrm>
        </p:grpSpPr>
        <p:pic>
          <p:nvPicPr>
            <p:cNvPr id="173" name="pasted-image.pd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977455"/>
              <a:ext cx="12519740" cy="20577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4" name="Shape 174"/>
            <p:cNvSpPr/>
            <p:nvPr/>
          </p:nvSpPr>
          <p:spPr>
            <a:xfrm>
              <a:off x="1344226" y="282"/>
              <a:ext cx="9226027" cy="5836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r>
                <a:rPr sz="2000" dirty="0">
                  <a:solidFill>
                    <a:srgbClr val="FF0000"/>
                  </a:solidFill>
                </a:rPr>
                <a:t>Plan B: sPHENIX readout path (held as contingency)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7158313" y="1043101"/>
              <a:ext cx="2063927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MAPS FEM</a:t>
              </a:r>
            </a:p>
          </p:txBody>
        </p:sp>
        <p:sp>
          <p:nvSpPr>
            <p:cNvPr id="176" name="Shape 176"/>
            <p:cNvSpPr/>
            <p:nvPr/>
          </p:nvSpPr>
          <p:spPr>
            <a:xfrm>
              <a:off x="8808376" y="1808479"/>
              <a:ext cx="2063927" cy="3957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77" name="Shape 177"/>
            <p:cNvSpPr/>
            <p:nvPr/>
          </p:nvSpPr>
          <p:spPr>
            <a:xfrm>
              <a:off x="6787156" y="908003"/>
              <a:ext cx="2230506" cy="2095501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78" name="Shape 178"/>
            <p:cNvSpPr/>
            <p:nvPr/>
          </p:nvSpPr>
          <p:spPr>
            <a:xfrm>
              <a:off x="10696905" y="908003"/>
              <a:ext cx="1814051" cy="2095501"/>
            </a:xfrm>
            <a:prstGeom prst="roundRect">
              <a:avLst>
                <a:gd name="adj" fmla="val 28402"/>
              </a:avLst>
            </a:prstGeom>
            <a:noFill/>
            <a:ln w="63500" cap="flat">
              <a:solidFill>
                <a:srgbClr val="53585F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80" name="Shape 180"/>
            <p:cNvSpPr/>
            <p:nvPr/>
          </p:nvSpPr>
          <p:spPr>
            <a:xfrm>
              <a:off x="10974564" y="3319002"/>
              <a:ext cx="2274733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busy out</a:t>
              </a:r>
            </a:p>
          </p:txBody>
        </p:sp>
        <p:sp>
          <p:nvSpPr>
            <p:cNvPr id="181" name="Shape 181"/>
            <p:cNvSpPr/>
            <p:nvPr/>
          </p:nvSpPr>
          <p:spPr>
            <a:xfrm>
              <a:off x="10905871" y="1010069"/>
              <a:ext cx="1396118" cy="6201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DCM2</a:t>
              </a:r>
            </a:p>
          </p:txBody>
        </p:sp>
        <p:sp>
          <p:nvSpPr>
            <p:cNvPr id="182" name="Shape 182"/>
            <p:cNvSpPr/>
            <p:nvPr/>
          </p:nvSpPr>
          <p:spPr>
            <a:xfrm>
              <a:off x="11603930" y="2869380"/>
              <a:ext cx="1" cy="468035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3" name="Shape 183"/>
            <p:cNvSpPr/>
            <p:nvPr/>
          </p:nvSpPr>
          <p:spPr>
            <a:xfrm>
              <a:off x="11790197" y="2585263"/>
              <a:ext cx="1066801" cy="1"/>
            </a:xfrm>
            <a:prstGeom prst="line">
              <a:avLst/>
            </a:prstGeom>
            <a:noFill/>
            <a:ln w="63500" cap="flat">
              <a:solidFill>
                <a:srgbClr val="53585F"/>
              </a:solidFill>
              <a:prstDash val="solid"/>
              <a:miter lim="400000"/>
              <a:tailEnd type="arrow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84" name="Shape 184"/>
            <p:cNvSpPr/>
            <p:nvPr/>
          </p:nvSpPr>
          <p:spPr>
            <a:xfrm>
              <a:off x="11695003" y="2064896"/>
              <a:ext cx="838976" cy="6201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t>EvB</a:t>
              </a:r>
            </a:p>
          </p:txBody>
        </p:sp>
        <p:sp>
          <p:nvSpPr>
            <p:cNvPr id="185" name="Shape 185"/>
            <p:cNvSpPr/>
            <p:nvPr/>
          </p:nvSpPr>
          <p:spPr>
            <a:xfrm>
              <a:off x="10578350" y="3791730"/>
              <a:ext cx="2423694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design</a:t>
              </a:r>
            </a:p>
          </p:txBody>
        </p:sp>
        <p:sp>
          <p:nvSpPr>
            <p:cNvPr id="186" name="Shape 186"/>
            <p:cNvSpPr/>
            <p:nvPr/>
          </p:nvSpPr>
          <p:spPr>
            <a:xfrm>
              <a:off x="10392083" y="3797462"/>
              <a:ext cx="2423694" cy="8149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defTabSz="647700">
                <a:lnSpc>
                  <a:spcPct val="110000"/>
                </a:lnSpc>
                <a:defRPr sz="2000" b="1" i="1">
                  <a:solidFill>
                    <a:srgbClr val="53585F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sPHENIX design</a:t>
              </a:r>
            </a:p>
          </p:txBody>
        </p:sp>
        <p:sp>
          <p:nvSpPr>
            <p:cNvPr id="187" name="Shape 187"/>
            <p:cNvSpPr/>
            <p:nvPr/>
          </p:nvSpPr>
          <p:spPr>
            <a:xfrm>
              <a:off x="6106202" y="3404040"/>
              <a:ext cx="3592414" cy="129567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modified design, </a:t>
              </a:r>
            </a:p>
            <a:p>
              <a:pPr marL="40638" marR="40638" defTabSz="455398">
                <a:lnSpc>
                  <a:spcPct val="110000"/>
                </a:lnSpc>
                <a:defRPr sz="2000" b="1" i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pPr>
              <a:r>
                <a:rPr sz="1600" dirty="0">
                  <a:solidFill>
                    <a:srgbClr val="FF0000"/>
                  </a:solidFill>
                </a:rPr>
                <a:t>starting with ALICE boards</a:t>
              </a:r>
            </a:p>
          </p:txBody>
        </p:sp>
        <p:sp>
          <p:nvSpPr>
            <p:cNvPr id="188" name="Shape 188"/>
            <p:cNvSpPr/>
            <p:nvPr/>
          </p:nvSpPr>
          <p:spPr>
            <a:xfrm>
              <a:off x="1051122" y="2474689"/>
              <a:ext cx="2965562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 i="1">
                  <a:solidFill>
                    <a:srgbClr val="6998C7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/>
                <a:t>existing ALICE design</a:t>
              </a:r>
            </a:p>
          </p:txBody>
        </p:sp>
        <p:sp>
          <p:nvSpPr>
            <p:cNvPr id="189" name="Shape 189"/>
            <p:cNvSpPr/>
            <p:nvPr/>
          </p:nvSpPr>
          <p:spPr>
            <a:xfrm>
              <a:off x="7276845" y="3100471"/>
              <a:ext cx="1396118" cy="47785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marL="57799" marR="57799" algn="l" defTabSz="647700">
                <a:lnSpc>
                  <a:spcPct val="110000"/>
                </a:lnSpc>
                <a:defRPr sz="2000" b="1">
                  <a:solidFill>
                    <a:schemeClr val="accent5"/>
                  </a:solidFill>
                  <a:uFill>
                    <a:solidFill>
                      <a:srgbClr val="002E7A"/>
                    </a:solidFill>
                  </a:uFill>
                  <a:latin typeface="Helvetica Neue"/>
                  <a:ea typeface="Helvetica Neue"/>
                  <a:cs typeface="Helvetica Neue"/>
                  <a:sym typeface="Helvetica Neue"/>
                </a:defRPr>
              </a:lvl1pPr>
            </a:lstStyle>
            <a:p>
              <a:r>
                <a:rPr sz="1400" dirty="0">
                  <a:solidFill>
                    <a:srgbClr val="FF0000"/>
                  </a:solidFill>
                </a:rPr>
                <a:t>trigger in</a:t>
              </a:r>
            </a:p>
          </p:txBody>
        </p:sp>
      </p:grpSp>
      <p:grpSp>
        <p:nvGrpSpPr>
          <p:cNvPr id="193" name="Group 193"/>
          <p:cNvGrpSpPr/>
          <p:nvPr/>
        </p:nvGrpSpPr>
        <p:grpSpPr>
          <a:xfrm>
            <a:off x="7434376" y="623193"/>
            <a:ext cx="1385370" cy="1912318"/>
            <a:chOff x="0" y="22719"/>
            <a:chExt cx="1970303" cy="2719740"/>
          </a:xfrm>
        </p:grpSpPr>
        <p:sp>
          <p:nvSpPr>
            <p:cNvPr id="191" name="Shape 191"/>
            <p:cNvSpPr/>
            <p:nvPr/>
          </p:nvSpPr>
          <p:spPr>
            <a:xfrm>
              <a:off x="202968" y="1081139"/>
              <a:ext cx="1740960" cy="1661320"/>
            </a:xfrm>
            <a:prstGeom prst="roundRect">
              <a:avLst>
                <a:gd name="adj" fmla="val 24587"/>
              </a:avLst>
            </a:prstGeom>
            <a:noFill/>
            <a:ln w="63500" cap="flat">
              <a:solidFill>
                <a:srgbClr val="FF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40638" marR="40638" defTabSz="455398">
                <a:lnSpc>
                  <a:spcPct val="142000"/>
                </a:lnSpc>
                <a:defRPr sz="3400">
                  <a:uFill>
                    <a:solidFill>
                      <a:srgbClr val="000000"/>
                    </a:solidFill>
                  </a:uFill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/>
            </a:p>
          </p:txBody>
        </p:sp>
        <p:sp>
          <p:nvSpPr>
            <p:cNvPr id="192" name="Shape 192"/>
            <p:cNvSpPr/>
            <p:nvPr/>
          </p:nvSpPr>
          <p:spPr>
            <a:xfrm>
              <a:off x="0" y="22719"/>
              <a:ext cx="1970303" cy="1021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Plan A:</a:t>
              </a:r>
            </a:p>
            <a:p>
              <a:pPr>
                <a:defRPr sz="3200" b="1">
                  <a:solidFill>
                    <a:schemeClr val="accent5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rPr sz="2000" dirty="0">
                  <a:solidFill>
                    <a:srgbClr val="FF0000"/>
                  </a:solidFill>
                </a:rPr>
                <a:t>reprogram</a:t>
              </a:r>
            </a:p>
          </p:txBody>
        </p:sp>
      </p:grpSp>
      <p:sp>
        <p:nvSpPr>
          <p:cNvPr id="27" name="Shape 179"/>
          <p:cNvSpPr/>
          <p:nvPr/>
        </p:nvSpPr>
        <p:spPr>
          <a:xfrm flipV="1">
            <a:off x="5586513" y="5123869"/>
            <a:ext cx="0" cy="307412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miter lim="400000"/>
            <a:tailEnd type="arrow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87768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  <p:bldP spid="193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71"/>
            <a:ext cx="7452788" cy="995362"/>
          </a:xfrm>
        </p:spPr>
        <p:txBody>
          <a:bodyPr/>
          <a:lstStyle/>
          <a:p>
            <a:r>
              <a:rPr lang="en-US" dirty="0" err="1" smtClean="0"/>
              <a:t>sPHENIX</a:t>
            </a:r>
            <a:r>
              <a:rPr lang="en-US" dirty="0" smtClean="0"/>
              <a:t> MAPS Inner Tracker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LDRD/MAPS Discussion @P25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449" y="0"/>
            <a:ext cx="1133552" cy="924740"/>
          </a:xfrm>
          <a:prstGeom prst="rect">
            <a:avLst/>
          </a:prstGeom>
        </p:spPr>
      </p:pic>
      <p:pic>
        <p:nvPicPr>
          <p:cNvPr id="18" name="Picture 17" descr="IB- staves + end wheels + panels + Be-beampipe + ITNN + TPC ver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76780"/>
            <a:ext cx="8313882" cy="537957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/>
          <a:srcRect t="38271" b="-16"/>
          <a:stretch/>
        </p:blipFill>
        <p:spPr>
          <a:xfrm>
            <a:off x="4370699" y="4006857"/>
            <a:ext cx="4773302" cy="241815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11/7/16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26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10187</TotalTime>
  <Words>2121</Words>
  <Application>Microsoft Macintosh PowerPoint</Application>
  <PresentationFormat>On-screen Show (4:3)</PresentationFormat>
  <Paragraphs>430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Plan for Today</vt:lpstr>
      <vt:lpstr>LDRD Overview</vt:lpstr>
      <vt:lpstr>Big Science to LANL</vt:lpstr>
      <vt:lpstr>LANL Proposed sPHENIX MAPS Inner Tracker</vt:lpstr>
      <vt:lpstr>Why MAPS? Monolithic Active Pixel Sensors </vt:lpstr>
      <vt:lpstr>Preliminary Detector Performance  with MAPS from Simulation</vt:lpstr>
      <vt:lpstr>MAPS Electronics</vt:lpstr>
      <vt:lpstr>sPHENIX MAPS Inner Tracker</vt:lpstr>
      <vt:lpstr>Project Scope and Plan</vt:lpstr>
      <vt:lpstr>LDRD Experimental Tasks and Schedules</vt:lpstr>
      <vt:lpstr>MoU with ALICE/ITS Project Office Established  </vt:lpstr>
      <vt:lpstr>Cost, Schedule and Risks</vt:lpstr>
      <vt:lpstr>Experimental R&amp;D Deliverables: Physics</vt:lpstr>
      <vt:lpstr>Test Beam Box with 4 Staves</vt:lpstr>
      <vt:lpstr>Project Organization </vt:lpstr>
      <vt:lpstr>LANL’s Experimental Expertise</vt:lpstr>
      <vt:lpstr>Experimental Task Assignments</vt:lpstr>
      <vt:lpstr>LDRD MS Project </vt:lpstr>
      <vt:lpstr>B-jet Theory Effort and Innovation</vt:lpstr>
      <vt:lpstr>Summary</vt:lpstr>
      <vt:lpstr>backups</vt:lpstr>
      <vt:lpstr>Experimental R&amp;D Deliverables: Tracker</vt:lpstr>
      <vt:lpstr>Major Experimental Efforts in FY17</vt:lpstr>
      <vt:lpstr>R&amp;D Need – Readout </vt:lpstr>
      <vt:lpstr>R&amp;D Need - Mechanics</vt:lpstr>
      <vt:lpstr>Theory: Tasks and Schedules</vt:lpstr>
      <vt:lpstr>A MIE Proposal </vt:lpstr>
      <vt:lpstr>sPHENIX Experiment at RHIC</vt:lpstr>
      <vt:lpstr>Priority Items for the Project</vt:lpstr>
      <vt:lpstr>Projected Future sPHENIX Schedule  </vt:lpstr>
      <vt:lpstr>Scope of sPHENIX MIE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 Liu (LANL)</dc:creator>
  <cp:lastModifiedBy>Ming Liu (LANL)</cp:lastModifiedBy>
  <cp:revision>81</cp:revision>
  <cp:lastPrinted>2016-11-22T18:43:28Z</cp:lastPrinted>
  <dcterms:created xsi:type="dcterms:W3CDTF">2016-11-21T04:43:29Z</dcterms:created>
  <dcterms:modified xsi:type="dcterms:W3CDTF">2016-11-28T06:30:49Z</dcterms:modified>
</cp:coreProperties>
</file>