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415" r:id="rId4"/>
    <p:sldId id="259" r:id="rId5"/>
    <p:sldId id="416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85"/>
    <p:restoredTop sz="94674"/>
  </p:normalViewPr>
  <p:slideViewPr>
    <p:cSldViewPr snapToGrid="0" snapToObjects="1">
      <p:cViewPr varScale="1">
        <p:scale>
          <a:sx n="181" d="100"/>
          <a:sy n="181" d="100"/>
        </p:scale>
        <p:origin x="200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AE8FE-2CE0-9B49-8BE0-5838930DEF11}" type="datetimeFigureOut">
              <a:rPr lang="en-US" smtClean="0"/>
              <a:t>1/24/19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3A291-FE5E-D340-AA12-35DE02B6D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337DD-99C3-4940-9FDF-6A6398F91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989F2E-ECAF-7246-8BBE-6C27ACD63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8D372-5F1B-DE4A-BC0C-C872230FD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6BEF-244C-AF4C-987F-1A97AA7E92DE}" type="datetime1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04EA3-1B2C-1B47-8204-8F7642E15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LDRD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3494A-CD0B-2D4D-8A8D-832392FC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BDA4-025E-2646-9D27-1864048D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7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0C376-7D55-4745-AFA5-5407B62E7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3BD049-DD46-EE4D-B72F-D455A2C94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2EB1F-BA4D-684E-BB27-CA052EA24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11F9-B787-5B43-98CF-D799FF958E41}" type="datetime1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C2470-63CC-3A40-90F5-A13ADB1C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LDRD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8F5DD-4A88-8143-9603-5713F2198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BDA4-025E-2646-9D27-1864048D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7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A6411E-2F6E-A845-8ABC-CBB28D6FF9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99848B-DECF-E943-B515-999FA4E31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99CAF-8204-D340-A87E-2A915FDE6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09B23-7B2B-2444-8B03-6A8CF033DCC0}" type="datetime1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47A12-7AB9-924E-A637-B123AECFB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LDRD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B0824-F2A5-EA4B-9DE5-27D297B5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BDA4-025E-2646-9D27-1864048D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3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822E8-19CF-FA46-838B-FF7AADCF2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7F09F-7686-7840-B615-8B43EA660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3FF13-8A39-B14A-8C88-DF211D526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9E7F-20B1-FD42-8D62-07338437FF38}" type="datetime1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D5363-598E-0C4D-8481-FFB1F2CDB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LDRD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8E2F3-AF1F-934A-89ED-F01383EDB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BDA4-025E-2646-9D27-1864048D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9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8E7C3-273F-6241-9D98-44DCE6204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22382-5A61-1A47-9220-92BEF1A53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A5E3C-EAB1-3B47-BE3D-5E7A7BA9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BB73-E3CF-F04A-BBCD-95D4E97BE316}" type="datetime1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BF479-51A9-AB4B-AEE2-B5CC28C34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LDRD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8AAFA-0EE0-AB4C-8AFB-247997E3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BDA4-025E-2646-9D27-1864048D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2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5428C-C067-E44F-BF4F-27E7AC6A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EB74D-40AB-2F43-A934-5784041FFF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D3C51-4CFB-4645-9E2C-B716112BB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880AD-03CD-EC44-AD93-6D0EFE6C2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36B2-C311-7D49-AC25-1AFA92115B5F}" type="datetime1">
              <a:rPr lang="en-US" smtClean="0"/>
              <a:t>1/24/19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D1EE1-A1B4-FF46-8CF2-C0CACAB7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LDRD Work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73009-CEB2-D844-B49A-A8C4887F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BDA4-025E-2646-9D27-1864048D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8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39C36-3178-F044-B20D-8688008D9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B754C-E839-1145-A9CA-C0D5ACFE0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B744FD-6D53-1B47-895E-88E48F56A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7D0AF6-161F-C142-8BFC-89A0102A1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8317A4-7E36-1241-8040-5E4DA703C8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5161D0-D8B4-FB45-B9A7-68AA8337A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19D6-E3A9-BB47-B1C3-01B8B5180F87}" type="datetime1">
              <a:rPr lang="en-US" smtClean="0"/>
              <a:t>1/24/19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790860-23B9-8846-856A-906793FAF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LDRD Work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CDB7F9-24A7-4F42-9B88-FDCE7BC9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BDA4-025E-2646-9D27-1864048D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31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2B843-3695-544C-AF36-F3DDB41F5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30A1C5-2E65-954C-8338-031D5973B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C8D4-DB82-F643-B548-3739F22FC2B9}" type="datetime1">
              <a:rPr lang="en-US" smtClean="0"/>
              <a:t>1/24/19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CA134-B3CD-B643-8D75-87F256558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LDRD 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1573E-F6FE-E649-98CF-C35684571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BDA4-025E-2646-9D27-1864048D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9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66DC22-BD93-2847-9655-C5E33360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8677-7FF8-6740-9A74-31D3513DAF8E}" type="datetime1">
              <a:rPr lang="en-US" smtClean="0"/>
              <a:t>1/24/19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B14A-CD23-DC4D-8EA9-8D2AF414D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LDRD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A0A8A-008D-5244-ACDD-7B3B78B91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BDA4-025E-2646-9D27-1864048D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5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E5070-15CB-6C4B-AE50-A115D20DC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64F04-E33D-8F4B-B495-52961EDDA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5B80E-918C-924D-9A69-2CDEA7C6D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27FFC-8076-F04B-B103-4B6BE634F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070B-FDC1-7143-9A29-BCDD297B78EC}" type="datetime1">
              <a:rPr lang="en-US" smtClean="0"/>
              <a:t>1/24/19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D7ECC-EF86-2540-B660-056BC293A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LDRD Work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24824-B5B5-F740-95A0-CD93A998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BDA4-025E-2646-9D27-1864048D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4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A0B44-7067-0546-B8AE-A63353DB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08276E-1D7E-0C4E-A5C1-04D501214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01F8DB-C0A1-894E-A20E-529979C00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144E9-71C5-934B-A0D9-803EFE798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536E-46CA-554F-83D9-EF3FA5F67D3A}" type="datetime1">
              <a:rPr lang="en-US" smtClean="0"/>
              <a:t>1/24/19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D893D-F782-6B4A-BED2-58D1C11E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LDRD Work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4F8D0-83F4-464F-B8CE-97BE557D9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BDA4-025E-2646-9D27-1864048D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27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11D2D8-6C6E-5442-AACB-3EA8F59F1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36A89-90D9-0549-B782-3A62C4F48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A1E39-F141-F843-8023-C7B4C9DE0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A5A8D-D81C-844D-82FF-1E7034E2ABBF}" type="datetime1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A4186-E906-174D-88C3-0BBCFFAD4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sPHENIX LDRD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5E5C9-71FE-4E43-A470-4CDBD70A3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6BDA4-025E-2646-9D27-1864048D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25ext.lanl.gov/maps/readout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465DC-3C36-F045-A528-D6029BA202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sPHENIX</a:t>
            </a:r>
            <a:r>
              <a:rPr lang="en-US" dirty="0"/>
              <a:t> LDRD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A86AB-8946-744A-8D4C-BB23AD7311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Sho</a:t>
            </a:r>
            <a:r>
              <a:rPr lang="en-US" dirty="0"/>
              <a:t>, Ming</a:t>
            </a:r>
          </a:p>
          <a:p>
            <a:r>
              <a:rPr lang="en-US" dirty="0"/>
              <a:t>01/24/2019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86C48-D4A9-064A-8CCC-665D9C737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A5F8-0C39-AE44-B886-E4C4195A3359}" type="datetime1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CA68C-CDAD-3C43-811A-3B2139C1A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LDRD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7608F-596C-DD40-BCB0-B1456744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BDA4-025E-2646-9D27-1864048D2F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1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EFE72A-8544-9C43-BCD4-877F9F3A07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48" b="7234"/>
          <a:stretch/>
        </p:blipFill>
        <p:spPr>
          <a:xfrm>
            <a:off x="517187" y="24319"/>
            <a:ext cx="11157626" cy="6813274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7FD3305E-3BCA-3F41-A970-D5E6832008C8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710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Discussions with </a:t>
            </a:r>
            <a:r>
              <a:rPr lang="en-US" dirty="0" err="1"/>
              <a:t>Sho</a:t>
            </a:r>
            <a:r>
              <a:rPr lang="en-US" dirty="0"/>
              <a:t>, 1/16/2019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99A5477-6402-7A4D-B089-FAD98D1F9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495E-7F02-354A-BE4C-D763F31AD5D7}" type="datetime1">
              <a:rPr lang="en-US" smtClean="0"/>
              <a:t>1/24/19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E501BFB-788F-5248-8E85-367EF16E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LDRD Work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684822A-9210-9946-AD22-816978516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BDA4-025E-2646-9D27-1864048D2F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99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612" y="144712"/>
            <a:ext cx="9036776" cy="990600"/>
          </a:xfrm>
        </p:spPr>
        <p:txBody>
          <a:bodyPr>
            <a:noAutofit/>
          </a:bodyPr>
          <a:lstStyle/>
          <a:p>
            <a:r>
              <a:rPr lang="en-US" sz="3600" dirty="0"/>
              <a:t>MVTX Electronics, Power and Controls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31224" y="810226"/>
            <a:ext cx="8836298" cy="4527692"/>
            <a:chOff x="121974" y="1442744"/>
            <a:chExt cx="8836298" cy="45276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5" t="17743" r="17087" b="52022"/>
            <a:stretch/>
          </p:blipFill>
          <p:spPr>
            <a:xfrm>
              <a:off x="3018511" y="2969405"/>
              <a:ext cx="1765856" cy="432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833131" y="2348405"/>
              <a:ext cx="1324800" cy="1242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8956" y="3795551"/>
              <a:ext cx="1281674" cy="13026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980" y="2751917"/>
              <a:ext cx="2977721" cy="9874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4867263" y="3739317"/>
              <a:ext cx="972370" cy="1296000"/>
              <a:chOff x="5500016" y="4578180"/>
              <a:chExt cx="1296493" cy="1296000"/>
            </a:xfrm>
            <a:solidFill>
              <a:schemeClr val="bg2"/>
            </a:solidFill>
          </p:grpSpPr>
          <p:sp>
            <p:nvSpPr>
              <p:cNvPr id="55" name="Rectangle 54"/>
              <p:cNvSpPr/>
              <p:nvPr/>
            </p:nvSpPr>
            <p:spPr>
              <a:xfrm>
                <a:off x="5500016" y="4578180"/>
                <a:ext cx="1296493" cy="1296000"/>
              </a:xfrm>
              <a:prstGeom prst="rect">
                <a:avLst/>
              </a:prstGeom>
              <a:grpFill/>
              <a:ln w="19050">
                <a:solidFill>
                  <a:schemeClr val="tx2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/>
              </a:p>
            </p:txBody>
          </p:sp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5563271"/>
                <a:ext cx="242059" cy="242059"/>
              </a:xfrm>
              <a:prstGeom prst="rect">
                <a:avLst/>
              </a:prstGeom>
              <a:grpFill/>
            </p:spPr>
          </p:pic>
        </p:grpSp>
        <p:sp>
          <p:nvSpPr>
            <p:cNvPr id="10" name="TextBox 123"/>
            <p:cNvSpPr txBox="1"/>
            <p:nvPr/>
          </p:nvSpPr>
          <p:spPr>
            <a:xfrm>
              <a:off x="5005583" y="4958327"/>
              <a:ext cx="8340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Power Board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87172" y="4233371"/>
              <a:ext cx="987827" cy="357656"/>
            </a:xfrm>
            <a:prstGeom prst="rect">
              <a:avLst/>
            </a:prstGeom>
            <a:noFill/>
            <a:ln>
              <a:solidFill>
                <a:srgbClr val="244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Filtering Capacitors</a:t>
              </a:r>
            </a:p>
          </p:txBody>
        </p:sp>
        <p:sp>
          <p:nvSpPr>
            <p:cNvPr id="12" name="TextBox 126"/>
            <p:cNvSpPr txBox="1"/>
            <p:nvPr/>
          </p:nvSpPr>
          <p:spPr>
            <a:xfrm>
              <a:off x="3604682" y="3405297"/>
              <a:ext cx="1286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/>
                <a:t>Samtec</a:t>
              </a:r>
              <a:r>
                <a:rPr lang="en-US" sz="1200" dirty="0"/>
                <a:t> </a:t>
              </a:r>
              <a:r>
                <a:rPr lang="en-US" sz="1200" dirty="0" err="1"/>
                <a:t>Twinax</a:t>
              </a:r>
              <a:r>
                <a:rPr lang="en-US" sz="1200" dirty="0"/>
                <a:t> “</a:t>
              </a:r>
              <a:r>
                <a:rPr lang="en-US" sz="1200" dirty="0" err="1"/>
                <a:t>FireFly</a:t>
              </a:r>
              <a:r>
                <a:rPr lang="en-US" sz="1200" dirty="0"/>
                <a:t>”</a:t>
              </a:r>
            </a:p>
          </p:txBody>
        </p:sp>
        <p:sp>
          <p:nvSpPr>
            <p:cNvPr id="13" name="TextBox 127"/>
            <p:cNvSpPr txBox="1"/>
            <p:nvPr/>
          </p:nvSpPr>
          <p:spPr>
            <a:xfrm>
              <a:off x="3018512" y="2586559"/>
              <a:ext cx="17961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9 Data (1.2Gbps)</a:t>
              </a:r>
            </a:p>
            <a:p>
              <a:r>
                <a:rPr lang="en-US" sz="1100" dirty="0"/>
                <a:t>1 Clock, 1 Control/Trigger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 rot="10800000">
              <a:off x="3409480" y="4284961"/>
              <a:ext cx="1405166" cy="215908"/>
            </a:xfrm>
            <a:prstGeom prst="rightArrow">
              <a:avLst/>
            </a:prstGeom>
            <a:solidFill>
              <a:srgbClr val="2445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TextBox 129"/>
            <p:cNvSpPr txBox="1"/>
            <p:nvPr/>
          </p:nvSpPr>
          <p:spPr>
            <a:xfrm>
              <a:off x="4874531" y="1982934"/>
              <a:ext cx="11442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Readout Unit</a:t>
              </a:r>
            </a:p>
            <a:p>
              <a:r>
                <a:rPr lang="en-US" sz="1100" dirty="0"/>
                <a:t>Front End</a:t>
              </a:r>
            </a:p>
          </p:txBody>
        </p:sp>
        <p:sp>
          <p:nvSpPr>
            <p:cNvPr id="16" name="TextBox 130"/>
            <p:cNvSpPr txBox="1"/>
            <p:nvPr/>
          </p:nvSpPr>
          <p:spPr>
            <a:xfrm>
              <a:off x="3620383" y="4442162"/>
              <a:ext cx="10728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/>
                <a:t>Regulated Power</a:t>
              </a:r>
            </a:p>
          </p:txBody>
        </p:sp>
        <p:sp>
          <p:nvSpPr>
            <p:cNvPr id="17" name="TextBox 131"/>
            <p:cNvSpPr txBox="1"/>
            <p:nvPr/>
          </p:nvSpPr>
          <p:spPr>
            <a:xfrm>
              <a:off x="7793949" y="3417382"/>
              <a:ext cx="11133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/>
                <a:t>FELIX</a:t>
              </a:r>
            </a:p>
            <a:p>
              <a:pPr algn="ctr"/>
              <a:r>
                <a:rPr lang="en-US" sz="1200" dirty="0"/>
                <a:t>Back End</a:t>
              </a: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6265217" y="2899069"/>
              <a:ext cx="1320971" cy="4320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Data (9.6 Gb/s max)</a:t>
              </a:r>
            </a:p>
          </p:txBody>
        </p:sp>
        <p:sp>
          <p:nvSpPr>
            <p:cNvPr id="19" name="Left-Right Arrow 18"/>
            <p:cNvSpPr/>
            <p:nvPr/>
          </p:nvSpPr>
          <p:spPr>
            <a:xfrm>
              <a:off x="6265217" y="2467069"/>
              <a:ext cx="1320970" cy="432000"/>
            </a:xfrm>
            <a:prstGeom prst="leftRightArrow">
              <a:avLst/>
            </a:prstGeom>
            <a:solidFill>
              <a:srgbClr val="F296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Control</a:t>
              </a:r>
            </a:p>
          </p:txBody>
        </p:sp>
        <p:sp>
          <p:nvSpPr>
            <p:cNvPr id="20" name="Left Arrow 19"/>
            <p:cNvSpPr/>
            <p:nvPr/>
          </p:nvSpPr>
          <p:spPr>
            <a:xfrm>
              <a:off x="6265218" y="3201381"/>
              <a:ext cx="1305253" cy="432000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</a:t>
              </a:r>
            </a:p>
          </p:txBody>
        </p:sp>
        <p:sp>
          <p:nvSpPr>
            <p:cNvPr id="21" name="TextBox 142"/>
            <p:cNvSpPr txBox="1"/>
            <p:nvPr/>
          </p:nvSpPr>
          <p:spPr>
            <a:xfrm>
              <a:off x="121974" y="4007965"/>
              <a:ext cx="840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/>
                <a:t>Alpide</a:t>
              </a:r>
              <a:r>
                <a:rPr lang="en-US" sz="1200" dirty="0"/>
                <a:t> Sensors</a:t>
              </a:r>
            </a:p>
          </p:txBody>
        </p:sp>
        <p:cxnSp>
          <p:nvCxnSpPr>
            <p:cNvPr id="22" name="Straight Arrow Connector 21"/>
            <p:cNvCxnSpPr>
              <a:stCxn id="21" idx="0"/>
            </p:cNvCxnSpPr>
            <p:nvPr/>
          </p:nvCxnSpPr>
          <p:spPr>
            <a:xfrm flipH="1" flipV="1">
              <a:off x="343010" y="3272496"/>
              <a:ext cx="199387" cy="735469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0"/>
            </p:cNvCxnSpPr>
            <p:nvPr/>
          </p:nvCxnSpPr>
          <p:spPr>
            <a:xfrm flipV="1">
              <a:off x="542397" y="3272496"/>
              <a:ext cx="16901" cy="735469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1" idx="2"/>
            </p:cNvCxnSpPr>
            <p:nvPr/>
          </p:nvCxnSpPr>
          <p:spPr>
            <a:xfrm flipV="1">
              <a:off x="542396" y="4390393"/>
              <a:ext cx="591276" cy="79236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149"/>
            <p:cNvSpPr txBox="1"/>
            <p:nvPr/>
          </p:nvSpPr>
          <p:spPr>
            <a:xfrm>
              <a:off x="1259648" y="3825353"/>
              <a:ext cx="452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FPC</a:t>
              </a:r>
            </a:p>
          </p:txBody>
        </p:sp>
        <p:sp>
          <p:nvSpPr>
            <p:cNvPr id="26" name="TextBox 152"/>
            <p:cNvSpPr txBox="1"/>
            <p:nvPr/>
          </p:nvSpPr>
          <p:spPr>
            <a:xfrm>
              <a:off x="1441622" y="4500873"/>
              <a:ext cx="723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Cold Plate</a:t>
              </a:r>
            </a:p>
          </p:txBody>
        </p:sp>
        <p:cxnSp>
          <p:nvCxnSpPr>
            <p:cNvPr id="27" name="Elbow Connector 26"/>
            <p:cNvCxnSpPr>
              <a:stCxn id="11" idx="0"/>
            </p:cNvCxnSpPr>
            <p:nvPr/>
          </p:nvCxnSpPr>
          <p:spPr>
            <a:xfrm rot="16200000" flipV="1">
              <a:off x="2331420" y="3683706"/>
              <a:ext cx="373078" cy="726252"/>
            </a:xfrm>
            <a:prstGeom prst="bentConnector2">
              <a:avLst/>
            </a:prstGeom>
            <a:ln w="28575"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57"/>
            <p:cNvSpPr txBox="1"/>
            <p:nvPr/>
          </p:nvSpPr>
          <p:spPr>
            <a:xfrm>
              <a:off x="4867263" y="4274332"/>
              <a:ext cx="9723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regulators</a:t>
              </a:r>
            </a:p>
          </p:txBody>
        </p:sp>
        <p:cxnSp>
          <p:nvCxnSpPr>
            <p:cNvPr id="29" name="Straight Arrow Connector 28"/>
            <p:cNvCxnSpPr>
              <a:endCxn id="55" idx="0"/>
            </p:cNvCxnSpPr>
            <p:nvPr/>
          </p:nvCxnSpPr>
          <p:spPr>
            <a:xfrm>
              <a:off x="5353449" y="3543794"/>
              <a:ext cx="1" cy="195527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161"/>
            <p:cNvSpPr txBox="1"/>
            <p:nvPr/>
          </p:nvSpPr>
          <p:spPr>
            <a:xfrm>
              <a:off x="2170635" y="3808712"/>
              <a:ext cx="766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Power</a:t>
              </a:r>
            </a:p>
          </p:txBody>
        </p:sp>
        <p:sp>
          <p:nvSpPr>
            <p:cNvPr id="31" name="Left Brace 30"/>
            <p:cNvSpPr/>
            <p:nvPr/>
          </p:nvSpPr>
          <p:spPr>
            <a:xfrm rot="5400000">
              <a:off x="3752764" y="1527738"/>
              <a:ext cx="327635" cy="179613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TextBox 163"/>
            <p:cNvSpPr txBox="1"/>
            <p:nvPr/>
          </p:nvSpPr>
          <p:spPr>
            <a:xfrm>
              <a:off x="3606549" y="1962871"/>
              <a:ext cx="664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~10 m</a:t>
              </a:r>
            </a:p>
          </p:txBody>
        </p:sp>
        <p:sp>
          <p:nvSpPr>
            <p:cNvPr id="33" name="TextBox 166"/>
            <p:cNvSpPr txBox="1"/>
            <p:nvPr/>
          </p:nvSpPr>
          <p:spPr>
            <a:xfrm>
              <a:off x="6371381" y="2211228"/>
              <a:ext cx="126336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/>
                <a:t>GBT Optical Links</a:t>
              </a:r>
            </a:p>
          </p:txBody>
        </p:sp>
        <p:sp>
          <p:nvSpPr>
            <p:cNvPr id="34" name="TextBox 167"/>
            <p:cNvSpPr txBox="1"/>
            <p:nvPr/>
          </p:nvSpPr>
          <p:spPr>
            <a:xfrm>
              <a:off x="542396" y="2467073"/>
              <a:ext cx="1357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9-sensor Stave</a:t>
              </a:r>
            </a:p>
          </p:txBody>
        </p:sp>
        <p:sp>
          <p:nvSpPr>
            <p:cNvPr id="36" name="Rectangle 35"/>
            <p:cNvSpPr/>
            <p:nvPr/>
          </p:nvSpPr>
          <p:spPr>
            <a:xfrm rot="16200000">
              <a:off x="7979118" y="1806666"/>
              <a:ext cx="576081" cy="432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Calibri Light" panose="020F0302020204030204" pitchFamily="34" charset="0"/>
                </a:rPr>
                <a:t>DCS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852178" y="2022668"/>
              <a:ext cx="0" cy="33559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36" idx="0"/>
            </p:cNvCxnSpPr>
            <p:nvPr/>
          </p:nvCxnSpPr>
          <p:spPr>
            <a:xfrm flipV="1">
              <a:off x="5852178" y="2022666"/>
              <a:ext cx="2198980" cy="512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66"/>
            <p:cNvSpPr txBox="1"/>
            <p:nvPr/>
          </p:nvSpPr>
          <p:spPr>
            <a:xfrm>
              <a:off x="6986121" y="1811759"/>
              <a:ext cx="792109" cy="210909"/>
            </a:xfrm>
            <a:prstGeom prst="rect">
              <a:avLst/>
            </a:prstGeom>
            <a:noFill/>
          </p:spPr>
          <p:txBody>
            <a:bodyPr wrap="none" tIns="36000" bIns="36000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CAN bus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8289586" y="2298349"/>
              <a:ext cx="0" cy="33771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05220" y="2620379"/>
              <a:ext cx="1353052" cy="834980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 rot="16200000">
              <a:off x="5817933" y="4242699"/>
              <a:ext cx="1728000" cy="432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Calibri Light" panose="020F0302020204030204" pitchFamily="34" charset="0"/>
                </a:rPr>
                <a:t>Power supplies</a:t>
              </a:r>
            </a:p>
          </p:txBody>
        </p:sp>
        <p:sp>
          <p:nvSpPr>
            <p:cNvPr id="43" name="Left Arrow 42"/>
            <p:cNvSpPr/>
            <p:nvPr/>
          </p:nvSpPr>
          <p:spPr>
            <a:xfrm>
              <a:off x="5820016" y="4159026"/>
              <a:ext cx="652332" cy="432000"/>
            </a:xfrm>
            <a:prstGeom prst="lef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Power</a:t>
              </a:r>
            </a:p>
          </p:txBody>
        </p:sp>
        <p:sp>
          <p:nvSpPr>
            <p:cNvPr id="44" name="Left Arrow 43"/>
            <p:cNvSpPr/>
            <p:nvPr/>
          </p:nvSpPr>
          <p:spPr>
            <a:xfrm rot="16200000">
              <a:off x="8212104" y="1843454"/>
              <a:ext cx="1146878" cy="345457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 &amp; Clock</a:t>
              </a:r>
            </a:p>
          </p:txBody>
        </p:sp>
        <p:cxnSp>
          <p:nvCxnSpPr>
            <p:cNvPr id="45" name="Straight Connector 44"/>
            <p:cNvCxnSpPr>
              <a:cxnSpLocks/>
            </p:cNvCxnSpPr>
            <p:nvPr/>
          </p:nvCxnSpPr>
          <p:spPr bwMode="auto">
            <a:xfrm>
              <a:off x="3637318" y="1988406"/>
              <a:ext cx="0" cy="390929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>
              <a:cxnSpLocks/>
            </p:cNvCxnSpPr>
            <p:nvPr/>
          </p:nvCxnSpPr>
          <p:spPr bwMode="auto">
            <a:xfrm>
              <a:off x="6960279" y="1872502"/>
              <a:ext cx="1" cy="409793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TextBox 64"/>
            <p:cNvSpPr txBox="1"/>
            <p:nvPr/>
          </p:nvSpPr>
          <p:spPr>
            <a:xfrm>
              <a:off x="1563411" y="5368522"/>
              <a:ext cx="1882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Interaction Region</a:t>
              </a:r>
            </a:p>
          </p:txBody>
        </p:sp>
        <p:sp>
          <p:nvSpPr>
            <p:cNvPr id="48" name="TextBox 65"/>
            <p:cNvSpPr txBox="1"/>
            <p:nvPr/>
          </p:nvSpPr>
          <p:spPr>
            <a:xfrm>
              <a:off x="4394122" y="5351719"/>
              <a:ext cx="1812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Experimental Hall</a:t>
              </a:r>
            </a:p>
          </p:txBody>
        </p:sp>
        <p:sp>
          <p:nvSpPr>
            <p:cNvPr id="49" name="TextBox 66"/>
            <p:cNvSpPr txBox="1"/>
            <p:nvPr/>
          </p:nvSpPr>
          <p:spPr>
            <a:xfrm>
              <a:off x="7086177" y="5377341"/>
              <a:ext cx="1662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Counting House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492876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3" name="Content Placeholder 2"/>
          <p:cNvSpPr txBox="1">
            <a:spLocks/>
          </p:cNvSpPr>
          <p:nvPr/>
        </p:nvSpPr>
        <p:spPr bwMode="auto">
          <a:xfrm>
            <a:off x="1631230" y="5530666"/>
            <a:ext cx="9036769" cy="79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Sensor</a:t>
            </a:r>
            <a:r>
              <a:rPr lang="en-US" sz="1800" dirty="0"/>
              <a:t>-Stave (9 ALPIDE chips)  |    </a:t>
            </a:r>
            <a:r>
              <a:rPr lang="en-US" sz="1800" b="1" dirty="0">
                <a:solidFill>
                  <a:srgbClr val="FF0000"/>
                </a:solidFill>
              </a:rPr>
              <a:t>Front End</a:t>
            </a:r>
            <a:r>
              <a:rPr lang="en-US" sz="1800" dirty="0"/>
              <a:t>-Readout Unit         |  </a:t>
            </a:r>
            <a:r>
              <a:rPr lang="en-US" sz="1800" b="1" dirty="0">
                <a:solidFill>
                  <a:srgbClr val="FF0000"/>
                </a:solidFill>
              </a:rPr>
              <a:t>Back End</a:t>
            </a:r>
            <a:r>
              <a:rPr lang="en-US" sz="1800" dirty="0"/>
              <a:t>-FELIX</a:t>
            </a:r>
            <a:endParaRPr lang="en-US" sz="1800" b="1" dirty="0"/>
          </a:p>
        </p:txBody>
      </p:sp>
      <p:sp>
        <p:nvSpPr>
          <p:cNvPr id="35" name="Date Placeholder 34">
            <a:extLst>
              <a:ext uri="{FF2B5EF4-FFF2-40B4-BE49-F238E27FC236}">
                <a16:creationId xmlns:a16="http://schemas.microsoft.com/office/drawing/2014/main" id="{06B51309-4058-B84C-80E2-204B710F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4038-3CD1-6345-9386-800592EB5440}" type="datetime1">
              <a:rPr lang="en-US" smtClean="0"/>
              <a:t>1/24/19</a:t>
            </a:fld>
            <a:endParaRPr lang="en-US"/>
          </a:p>
        </p:txBody>
      </p:sp>
      <p:sp>
        <p:nvSpPr>
          <p:cNvPr id="50" name="Footer Placeholder 49">
            <a:extLst>
              <a:ext uri="{FF2B5EF4-FFF2-40B4-BE49-F238E27FC236}">
                <a16:creationId xmlns:a16="http://schemas.microsoft.com/office/drawing/2014/main" id="{6EC466A8-50F9-8B49-A113-A9EFC40FA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LDRD Work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49EBD71-7604-8D4D-955F-3D80A3146019}"/>
              </a:ext>
            </a:extLst>
          </p:cNvPr>
          <p:cNvSpPr txBox="1"/>
          <p:nvPr/>
        </p:nvSpPr>
        <p:spPr>
          <a:xfrm>
            <a:off x="3033006" y="6058446"/>
            <a:ext cx="345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(------- ALICE/ITS Hardware  --------)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BCF3E42-A682-794E-89E2-127102416859}"/>
              </a:ext>
            </a:extLst>
          </p:cNvPr>
          <p:cNvSpPr txBox="1"/>
          <p:nvPr/>
        </p:nvSpPr>
        <p:spPr>
          <a:xfrm>
            <a:off x="8397853" y="6101548"/>
            <a:ext cx="2290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(-- ATLAS Hardware --)</a:t>
            </a:r>
          </a:p>
        </p:txBody>
      </p:sp>
    </p:spTree>
    <p:extLst>
      <p:ext uri="{BB962C8B-B14F-4D97-AF65-F5344CB8AC3E}">
        <p14:creationId xmlns:p14="http://schemas.microsoft.com/office/powerpoint/2010/main" val="244378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277BC-5071-3943-84E3-E02FAFAE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64501"/>
          </a:xfrm>
        </p:spPr>
        <p:txBody>
          <a:bodyPr>
            <a:normAutofit fontScale="90000"/>
          </a:bodyPr>
          <a:lstStyle/>
          <a:p>
            <a:r>
              <a:rPr lang="en-US" dirty="0"/>
              <a:t>To do list - Priority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9122A-7613-F141-8188-787906568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7512"/>
            <a:ext cx="10515600" cy="5790438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4-stave telescope integration --- Feb – April, test beam in May @FNAL. (all)</a:t>
            </a:r>
          </a:p>
          <a:p>
            <a:pPr lvl="1"/>
            <a:r>
              <a:rPr lang="en-US" dirty="0"/>
              <a:t>Get 5 staves from ALICE, test/QA at LANL, ~ Feb. 2019</a:t>
            </a:r>
          </a:p>
          <a:p>
            <a:pPr lvl="1"/>
            <a:r>
              <a:rPr lang="en-US" dirty="0"/>
              <a:t>Cooling system operation and testing –-  in Feb-Mar</a:t>
            </a:r>
          </a:p>
          <a:p>
            <a:pPr lvl="2"/>
            <a:r>
              <a:rPr lang="en-US" dirty="0"/>
              <a:t>Asked Jeff B. to get the chemical to clean up the system , IWD? (</a:t>
            </a:r>
            <a:r>
              <a:rPr lang="en-US" dirty="0" err="1"/>
              <a:t>Sho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Run and checkout the system (Hubert, Chris, </a:t>
            </a:r>
            <a:r>
              <a:rPr lang="en-US" dirty="0" err="1"/>
              <a:t>AlexW</a:t>
            </a:r>
            <a:r>
              <a:rPr lang="en-US" dirty="0"/>
              <a:t>, Ming)</a:t>
            </a:r>
          </a:p>
          <a:p>
            <a:pPr lvl="1"/>
            <a:r>
              <a:rPr lang="en-US" dirty="0"/>
              <a:t>Stave holding fixtures design and fab (Hubert, Walt et al) – in Feb-March</a:t>
            </a:r>
          </a:p>
          <a:p>
            <a:pPr lvl="1"/>
            <a:r>
              <a:rPr lang="en-US" dirty="0"/>
              <a:t>Setup and test Readout and controls of {4-stave + 2-RU + 1-Felixv2.0 + 1PU + RCDAC (~ 3days, </a:t>
            </a:r>
            <a:r>
              <a:rPr lang="en-US" dirty="0" err="1"/>
              <a:t>Sho</a:t>
            </a:r>
            <a:r>
              <a:rPr lang="en-US" dirty="0"/>
              <a:t>)}, be ready in ~Mar? (</a:t>
            </a:r>
            <a:r>
              <a:rPr lang="en-US" dirty="0" err="1"/>
              <a:t>Sho</a:t>
            </a:r>
            <a:r>
              <a:rPr lang="en-US" dirty="0"/>
              <a:t>, Cameron, Ming et al)</a:t>
            </a:r>
          </a:p>
          <a:p>
            <a:pPr lvl="1"/>
            <a:r>
              <a:rPr lang="en-US" dirty="0"/>
              <a:t>Control and readback PU through RU --- get it ready for Test beam? </a:t>
            </a:r>
          </a:p>
          <a:p>
            <a:pPr lvl="2"/>
            <a:r>
              <a:rPr lang="en-US" dirty="0"/>
              <a:t>USB (~ 1 day, </a:t>
            </a:r>
            <a:r>
              <a:rPr lang="en-US" dirty="0" err="1"/>
              <a:t>Sho</a:t>
            </a:r>
            <a:r>
              <a:rPr lang="en-US" dirty="0"/>
              <a:t>), get it ready for the beam test in May? (followed by </a:t>
            </a:r>
            <a:r>
              <a:rPr lang="en-US" dirty="0" err="1"/>
              <a:t>AlexW</a:t>
            </a:r>
            <a:r>
              <a:rPr lang="en-US" dirty="0"/>
              <a:t>, </a:t>
            </a:r>
            <a:r>
              <a:rPr lang="en-US" dirty="0" err="1"/>
              <a:t>MIng</a:t>
            </a:r>
            <a:r>
              <a:rPr lang="en-US" dirty="0"/>
              <a:t> et al..), through FELIX later (requires completion of #2) </a:t>
            </a:r>
          </a:p>
          <a:p>
            <a:pPr lvl="1"/>
            <a:r>
              <a:rPr lang="en-US" dirty="0"/>
              <a:t>Data analysis (Yasser, Cameron, </a:t>
            </a:r>
            <a:r>
              <a:rPr lang="en-US" dirty="0" err="1"/>
              <a:t>Sho</a:t>
            </a:r>
            <a:r>
              <a:rPr lang="en-US" dirty="0"/>
              <a:t> et al 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Integrate slow control over FELIX for staves, RU and PU --- by this summer, also working with Jo @UTA </a:t>
            </a:r>
          </a:p>
          <a:p>
            <a:pPr lvl="1"/>
            <a:r>
              <a:rPr lang="en-US" dirty="0"/>
              <a:t>Upload initial configuration, dead/hot mask; readback V, I, T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FPGA interface work (~5 weeks, Alex/</a:t>
            </a:r>
            <a:r>
              <a:rPr lang="en-US" dirty="0" err="1"/>
              <a:t>Sho</a:t>
            </a:r>
            <a:r>
              <a:rPr lang="en-US" dirty="0"/>
              <a:t>), (Mark/student, Cameron, Ming et al)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Evaluate ~10m </a:t>
            </a:r>
            <a:r>
              <a:rPr lang="en-US" dirty="0" err="1"/>
              <a:t>SamTec</a:t>
            </a:r>
            <a:r>
              <a:rPr lang="en-US" dirty="0"/>
              <a:t> cables, AWG 30/32 vs 36 </a:t>
            </a:r>
          </a:p>
          <a:p>
            <a:pPr lvl="1"/>
            <a:r>
              <a:rPr lang="en-US" dirty="0"/>
              <a:t>Eye diagram with MOSAIC, or RU?, help from Jo</a:t>
            </a:r>
          </a:p>
          <a:p>
            <a:pPr lvl="1"/>
            <a:r>
              <a:rPr lang="en-US" dirty="0"/>
              <a:t>Direct check on the scope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432FF"/>
                </a:solidFill>
              </a:rPr>
              <a:t>Stave testbench setup with MOSAIC * </a:t>
            </a:r>
          </a:p>
          <a:p>
            <a:pPr lvl="1"/>
            <a:r>
              <a:rPr lang="en-US" dirty="0"/>
              <a:t>Run the full ALICE QA, output final results to DB(ALICE)</a:t>
            </a:r>
          </a:p>
          <a:p>
            <a:pPr lvl="1"/>
            <a:r>
              <a:rPr lang="en-US" dirty="0"/>
              <a:t>Need to check the Status at LBNL, maybe already done there? (</a:t>
            </a:r>
            <a:r>
              <a:rPr lang="en-US" dirty="0" err="1"/>
              <a:t>Sho</a:t>
            </a:r>
            <a:r>
              <a:rPr lang="en-US" dirty="0"/>
              <a:t>/</a:t>
            </a:r>
            <a:r>
              <a:rPr lang="en-US" dirty="0" err="1"/>
              <a:t>AlexW</a:t>
            </a:r>
            <a:r>
              <a:rPr lang="en-US" dirty="0"/>
              <a:t>, Ming 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Setup </a:t>
            </a:r>
            <a:r>
              <a:rPr lang="en-US" dirty="0" err="1">
                <a:solidFill>
                  <a:srgbClr val="00B050"/>
                </a:solidFill>
              </a:rPr>
              <a:t>sPHENIX</a:t>
            </a:r>
            <a:r>
              <a:rPr lang="en-US" dirty="0">
                <a:solidFill>
                  <a:srgbClr val="00B050"/>
                </a:solidFill>
              </a:rPr>
              <a:t> GTM system at LANL --- check with BNL for the GTM availability [Gerd]</a:t>
            </a:r>
          </a:p>
          <a:p>
            <a:pPr lvl="1"/>
            <a:r>
              <a:rPr lang="en-US" dirty="0"/>
              <a:t>Timing and Trigger through “Mode-Bit”, to be defined (Gerd, </a:t>
            </a:r>
            <a:r>
              <a:rPr lang="en-US" dirty="0" err="1"/>
              <a:t>Sho</a:t>
            </a:r>
            <a:r>
              <a:rPr lang="en-US" dirty="0"/>
              <a:t>, Ming)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Evaluate chip performance with laser system + MOSAIC., external “injection” [Gerd] </a:t>
            </a:r>
            <a:r>
              <a:rPr lang="en-US" dirty="0"/>
              <a:t>– Feb – April,  preliminary results before May test beam at FNAL (Gerd, </a:t>
            </a:r>
            <a:r>
              <a:rPr lang="en-US" dirty="0" err="1"/>
              <a:t>AlexW</a:t>
            </a:r>
            <a:r>
              <a:rPr lang="en-US" dirty="0"/>
              <a:t>, Ming, Cameron, Yasser, </a:t>
            </a:r>
            <a:r>
              <a:rPr lang="en-US" dirty="0" err="1"/>
              <a:t>Sho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Study sensor efficiency vs trigger latency </a:t>
            </a:r>
          </a:p>
          <a:p>
            <a:pPr lvl="1"/>
            <a:r>
              <a:rPr lang="en-US" dirty="0"/>
              <a:t>Operate MOSAIC with external triggered mode with pulsed laser; may need to modify the MOSAIC code for this. </a:t>
            </a:r>
          </a:p>
          <a:p>
            <a:pPr lvl="1"/>
            <a:r>
              <a:rPr lang="en-US" dirty="0"/>
              <a:t>Obtain laser system safety approval for operation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Full chain test of a complete unit [ 8 staves/sensors + 8RU + 1 FELIX + PU + “</a:t>
            </a:r>
            <a:r>
              <a:rPr lang="en-US" dirty="0" err="1"/>
              <a:t>sPHENIX</a:t>
            </a:r>
            <a:r>
              <a:rPr lang="en-US" dirty="0"/>
              <a:t> GTM”] – later summer, complete by Sep 2019 </a:t>
            </a:r>
          </a:p>
          <a:p>
            <a:pPr lvl="1"/>
            <a:r>
              <a:rPr lang="en-US" dirty="0"/>
              <a:t>Obtain 10 RU, 1 FELIX+GTM  by summer  (</a:t>
            </a:r>
            <a:r>
              <a:rPr lang="en-US" dirty="0" err="1"/>
              <a:t>Sho</a:t>
            </a:r>
            <a:r>
              <a:rPr lang="en-US" dirty="0"/>
              <a:t>, Cameron, </a:t>
            </a:r>
            <a:r>
              <a:rPr lang="en-US" dirty="0" err="1"/>
              <a:t>AlexW</a:t>
            </a:r>
            <a:r>
              <a:rPr lang="en-US" dirty="0"/>
              <a:t>, Ming et al)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3305C-1F01-8F44-B119-2D0B3781F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DC1D-F231-C441-BFD2-3BEB5E08BBC7}" type="datetime1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FC19C-3E3C-894F-93AB-77BE2FEA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LDRD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92A9E-0A42-AE43-A918-96451DF25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BDA4-025E-2646-9D27-1864048D2F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49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01187-D30B-C347-84BB-CF1C6014D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9E7F-20B1-FD42-8D62-07338437FF38}" type="datetime1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93F89-0B43-2D42-801E-77521AF48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LDRD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31DF7-BE52-A54F-A25F-DCA2355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BDA4-025E-2646-9D27-1864048D2F1B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849C2-3E9E-BF4B-8F57-8DFC2576A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74" y="0"/>
            <a:ext cx="9902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20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07E7C-7520-7943-A64F-26311C611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62456"/>
          </a:xfrm>
        </p:spPr>
        <p:txBody>
          <a:bodyPr>
            <a:normAutofit/>
          </a:bodyPr>
          <a:lstStyle/>
          <a:p>
            <a:r>
              <a:rPr lang="en-US" dirty="0"/>
              <a:t>Readout Development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2AFA0-73AB-DB44-B074-7131CA120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Sho’s</a:t>
            </a:r>
            <a:r>
              <a:rPr lang="en-US" dirty="0"/>
              <a:t> summary page: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2"/>
              </a:rPr>
              <a:t>https://p25ext.lanl.gov/maps/readout.html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MVTX technical document: https://</a:t>
            </a:r>
            <a:r>
              <a:rPr lang="en-US" dirty="0" err="1"/>
              <a:t>www.overleaf.com</a:t>
            </a:r>
            <a:r>
              <a:rPr lang="en-US" dirty="0"/>
              <a:t>/18152646jkqtztvgnrtp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2CC65-214F-774F-9326-19A1D03B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29FE-B46C-D749-8833-F1100345576A}" type="datetime1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AAADF-7CB5-1246-A34E-DE2A68656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LDRD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340A4-3631-CC46-91F5-350D8ECC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BDA4-025E-2646-9D27-1864048D2F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37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3175</TotalTime>
  <Words>630</Words>
  <Application>Microsoft Macintosh PowerPoint</Application>
  <PresentationFormat>Widescreen</PresentationFormat>
  <Paragraphs>90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sPHENIX LDRD Work</vt:lpstr>
      <vt:lpstr>PowerPoint Presentation</vt:lpstr>
      <vt:lpstr>MVTX Electronics, Power and Controls</vt:lpstr>
      <vt:lpstr>To do list - Priority</vt:lpstr>
      <vt:lpstr>PowerPoint Presentation</vt:lpstr>
      <vt:lpstr>Readout Development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LDRD Work</dc:title>
  <dc:creator>Microsoft Office User</dc:creator>
  <cp:lastModifiedBy>Microsoft Office User</cp:lastModifiedBy>
  <cp:revision>53</cp:revision>
  <cp:lastPrinted>2019-01-18T18:05:39Z</cp:lastPrinted>
  <dcterms:created xsi:type="dcterms:W3CDTF">2019-01-17T00:02:39Z</dcterms:created>
  <dcterms:modified xsi:type="dcterms:W3CDTF">2019-01-25T00:14:27Z</dcterms:modified>
</cp:coreProperties>
</file>