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58" r:id="rId9"/>
    <p:sldId id="260" r:id="rId10"/>
    <p:sldId id="265" r:id="rId11"/>
    <p:sldId id="278" r:id="rId12"/>
    <p:sldId id="279" r:id="rId13"/>
    <p:sldId id="280" r:id="rId14"/>
    <p:sldId id="281" r:id="rId15"/>
    <p:sldId id="282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33"/>
    <p:restoredTop sz="94643"/>
  </p:normalViewPr>
  <p:slideViewPr>
    <p:cSldViewPr snapToGrid="0" snapToObjects="1">
      <p:cViewPr varScale="1">
        <p:scale>
          <a:sx n="122" d="100"/>
          <a:sy n="122" d="100"/>
        </p:scale>
        <p:origin x="232" y="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60486-86E8-374F-86CD-B23299090F3C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AF630-0B33-ED40-B533-D133A7F84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9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166B-3D89-2F44-88DC-A51EB4FA5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06228-77FD-DE43-8C02-239197437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CDDDC-B909-964F-B035-8FE189A5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3E2A-3534-AF45-9059-F32318BF8AF8}" type="datetime1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4387C-D74B-2F48-A90B-484E827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64772-B150-1B4F-9964-44863298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7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E555-2AA6-6C40-9C11-6588AAC2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1E6C2-287E-7743-ABED-9E22EB556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010D8-18A0-274C-BB45-25988817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3337-01EB-5242-93AF-968694CF67B1}" type="datetime1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261B-532B-6D40-B39E-5E16B06F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8FFC9-40D3-5E4D-A46C-84B8E04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7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8B4D97-3D0A-E14E-AFF5-6663CAEB6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F3344-DB6B-084C-AAB2-211ECD4CB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9707F-DC61-C843-9A67-4108FFB8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12F3-981A-F748-A1F5-CB305D3E51BC}" type="datetime1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3CACA-1C00-924B-8D87-A9B9EC52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17697-1978-394D-A9AE-8D6FA051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4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85FE1-A2CD-2E44-8B10-718ED078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E1B86-A648-364F-8006-740BAB43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6863-D583-144A-9DF7-D427CF82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BD438-4862-7643-8053-9DDA2B0B85A6}" type="datetime1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2AA2E-C583-7045-9E28-5123C4BF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1C00F-B0AD-F741-AA4C-3BD383A6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4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0BA6-E76D-FC42-8185-3D3F0DC2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D69C6-BEBA-1C48-97E5-0412D94B2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39511-8BE8-B04E-9D69-5810EA59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235C-EBD5-C245-B939-39F8668CB37D}" type="datetime1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599AB-D22B-B244-B131-75FB2A8A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1C361-9A1D-5944-9C4B-9A8192B2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03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C647-BF9B-7243-B627-586725E7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65107-37B6-CD48-962B-8B5DBEA19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9C10E-000C-9640-B253-1EE0A30AD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36C05-5E10-AC4B-BE1E-2472C40B7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D2CF-3C41-F043-AEFA-EBA6BAC4B245}" type="datetime1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4D49D-1E20-504E-950F-261C1974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87BF7-D765-1F49-9623-533F72B8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68BE-2E30-C344-8638-D8733A08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9C939-C095-694C-93F0-5E6735FA8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3A95E-4B2D-0E4B-A6BE-3E1D5100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1D08A-BE2D-484A-9128-6C6359044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2F071-DFAA-7A44-A5ED-72D49592F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36114-BB43-1140-8812-B1B8A045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49FC-E13D-E740-A21F-F327AC967DD9}" type="datetime1">
              <a:rPr lang="en-US" smtClean="0"/>
              <a:t>4/5/18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26C07-471E-5742-8499-E4E7D0D07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17761-FE2D-C441-B52F-B565CFB0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1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6716-F936-F648-BCEC-68C83856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F7750-EF7C-2E41-BDD3-87946F31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216A-48FE-3943-8584-1E999549AA86}" type="datetime1">
              <a:rPr lang="en-US" smtClean="0"/>
              <a:t>4/5/18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C305A-9244-A64E-925E-81848B59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2A908-9414-194B-A929-4FF7D58E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2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98FFB-91CE-B14B-B682-87F6D649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D25-DBD9-8C45-80CE-D5E469E6EAE9}" type="datetime1">
              <a:rPr lang="en-US" smtClean="0"/>
              <a:t>4/5/18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4FD51-D71A-CB4D-B30E-45CD24CB7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3FEBD-7141-E54E-A8EF-B2B6A663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0B9D-DB3F-CF44-8891-4F1D330F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1C385-ADD3-154C-9503-891934022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ED583-233E-4149-B328-DA20CD7E6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1541B-B9B7-6E43-A2CD-629F2F55F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4A58-2D62-5B42-B004-254C7973862A}" type="datetime1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2D9B0-DC4D-AB49-AFC8-7191533C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7E01D-0135-654F-8AC5-06D3BF49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3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7BFE-89B5-1748-9DA1-ABB79721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0CD589-1CEC-DC45-821B-BAA71932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3ED67-3864-1B42-8981-8F46B0C28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24DC8-82F2-484C-B1BA-C613760C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3377-8C70-A143-94D2-44653ABF5CE4}" type="datetime1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2D23A-9475-3C47-B485-0051D334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8246D-CC05-5D48-A244-6F59A6A5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D283D-55C6-9148-81B1-5629DDA1F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49C98-8363-B642-8292-D0D1D2BF0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F5ADC-2D5D-654B-A441-4AF9FBCE1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22EEC-1E0B-B241-9838-81B8D84DB790}" type="datetime1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64B05-1581-234F-A847-B19A39041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A5679-A2EA-BF41-87F1-0346E161A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A4787-172B-934F-A091-23410A0F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FF6CAC-0ECF-F544-B0CA-3E2AF7F1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sPHENIX LDRD/DR Update &amp; Plan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FB270F-BAEE-F543-BBFE-FD685873C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98" y="1101259"/>
            <a:ext cx="8272346" cy="562021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CERN visit: 2/26-3/2, 2018</a:t>
            </a:r>
          </a:p>
          <a:p>
            <a:pPr lvl="1"/>
            <a:r>
              <a:rPr lang="en-US" dirty="0"/>
              <a:t>Meetings with CERN design engineers  </a:t>
            </a:r>
          </a:p>
          <a:p>
            <a:pPr lvl="2"/>
            <a:r>
              <a:rPr lang="en-US" dirty="0"/>
              <a:t>ALPIDE analogy and digital </a:t>
            </a:r>
          </a:p>
          <a:p>
            <a:pPr lvl="2"/>
            <a:r>
              <a:rPr lang="en-US" dirty="0"/>
              <a:t>ITS mechanical system </a:t>
            </a:r>
          </a:p>
          <a:p>
            <a:pPr lvl="2"/>
            <a:r>
              <a:rPr lang="en-US" dirty="0"/>
              <a:t>Readout firmware &amp; controls</a:t>
            </a:r>
          </a:p>
          <a:p>
            <a:pPr lvl="1"/>
            <a:r>
              <a:rPr lang="en-US" dirty="0"/>
              <a:t>Single chip carrier boards </a:t>
            </a:r>
          </a:p>
          <a:p>
            <a:pPr lvl="2"/>
            <a:r>
              <a:rPr lang="en-US" dirty="0"/>
              <a:t>Assembled two at CERN</a:t>
            </a:r>
          </a:p>
          <a:p>
            <a:pPr lvl="2"/>
            <a:r>
              <a:rPr lang="en-US" dirty="0"/>
              <a:t>Obtained additional sensors</a:t>
            </a:r>
          </a:p>
          <a:p>
            <a:pPr lvl="1"/>
            <a:r>
              <a:rPr lang="en-US" dirty="0"/>
              <a:t>RU final design discussion  </a:t>
            </a:r>
          </a:p>
          <a:p>
            <a:pPr lvl="2"/>
            <a:r>
              <a:rPr lang="en-US" dirty="0"/>
              <a:t>Considering both ALICE and sPHENIX needs etc. </a:t>
            </a:r>
          </a:p>
          <a:p>
            <a:pPr lvl="1"/>
            <a:r>
              <a:rPr lang="en-US" dirty="0"/>
              <a:t>sPHENIX integration </a:t>
            </a:r>
          </a:p>
          <a:p>
            <a:pPr lvl="2"/>
            <a:r>
              <a:rPr lang="en-US" dirty="0"/>
              <a:t>FPC extension R&amp;D</a:t>
            </a:r>
          </a:p>
          <a:p>
            <a:pPr lvl="2"/>
            <a:r>
              <a:rPr lang="en-US" dirty="0"/>
              <a:t>Carbon structure design </a:t>
            </a:r>
          </a:p>
          <a:p>
            <a:pPr lvl="1"/>
            <a:r>
              <a:rPr lang="en-US" dirty="0"/>
              <a:t>LANL contributions</a:t>
            </a:r>
          </a:p>
          <a:p>
            <a:pPr lvl="2"/>
            <a:r>
              <a:rPr lang="en-US" dirty="0"/>
              <a:t>Production, engineering &amp; offline QA support etc.</a:t>
            </a:r>
          </a:p>
          <a:p>
            <a:r>
              <a:rPr lang="en-US" dirty="0"/>
              <a:t>Successful beam test at </a:t>
            </a:r>
            <a:r>
              <a:rPr lang="en-US" dirty="0" err="1"/>
              <a:t>Femrilab</a:t>
            </a:r>
            <a:r>
              <a:rPr lang="en-US" dirty="0"/>
              <a:t>: 2/20-3/10, 2018</a:t>
            </a:r>
          </a:p>
          <a:p>
            <a:pPr lvl="1"/>
            <a:r>
              <a:rPr lang="en-US" dirty="0"/>
              <a:t>120GeV p, + …</a:t>
            </a:r>
          </a:p>
          <a:p>
            <a:pPr lvl="1"/>
            <a:r>
              <a:rPr lang="en-US" dirty="0"/>
              <a:t>4-sensor telescope readout </a:t>
            </a:r>
          </a:p>
          <a:p>
            <a:pPr lvl="2"/>
            <a:r>
              <a:rPr lang="en-US" dirty="0"/>
              <a:t>ALPIDE control parameters explored </a:t>
            </a:r>
          </a:p>
          <a:p>
            <a:pPr lvl="1"/>
            <a:r>
              <a:rPr lang="en-US" dirty="0"/>
              <a:t>Offline analysis framework completed </a:t>
            </a:r>
          </a:p>
          <a:p>
            <a:pPr lvl="2"/>
            <a:r>
              <a:rPr lang="en-US" dirty="0"/>
              <a:t>Alignment, resolution and efficiency study</a:t>
            </a:r>
          </a:p>
          <a:p>
            <a:pPr lvl="1"/>
            <a:r>
              <a:rPr lang="en-US" dirty="0"/>
              <a:t>Assembled the rest single-chip carrier boards @</a:t>
            </a:r>
            <a:r>
              <a:rPr lang="en-US" dirty="0" err="1"/>
              <a:t>SiDet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LDRD review report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A5B3C-E8D6-B04B-811D-31C4165B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263" y="3891775"/>
            <a:ext cx="3508917" cy="2631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18D9E-879E-C64C-8528-79C1DD23F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224" y="162099"/>
            <a:ext cx="2658956" cy="354527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C6F696D-4A55-9D49-8DBD-A014C073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DD3B-B3CA-8948-A3B0-8A3003230254}" type="datetime1">
              <a:rPr lang="en-US" smtClean="0"/>
              <a:t>4/5/18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A36B1D6-7948-0241-B479-B4C957BD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E788BF2-B108-314A-85CC-EF27721C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DDBEF9-DD59-FA44-9356-F57F8A02E92C}"/>
              </a:ext>
            </a:extLst>
          </p:cNvPr>
          <p:cNvSpPr txBox="1"/>
          <p:nvPr/>
        </p:nvSpPr>
        <p:spPr>
          <a:xfrm>
            <a:off x="6096000" y="1309820"/>
            <a:ext cx="26406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Discussions about sPHENIX MVTX production and schedule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RUs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space frame</a:t>
            </a:r>
          </a:p>
        </p:txBody>
      </p:sp>
    </p:spTree>
    <p:extLst>
      <p:ext uri="{BB962C8B-B14F-4D97-AF65-F5344CB8AC3E}">
        <p14:creationId xmlns:p14="http://schemas.microsoft.com/office/powerpoint/2010/main" val="4269325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8670-7FF1-6D47-B947-D2E98040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798"/>
            <a:ext cx="10515600" cy="1325563"/>
          </a:xfrm>
        </p:spPr>
        <p:txBody>
          <a:bodyPr/>
          <a:lstStyle/>
          <a:p>
            <a:r>
              <a:rPr lang="en-US" dirty="0"/>
              <a:t>Procurement Status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59083-0192-0F43-8E7D-F1E7F6520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60"/>
            <a:ext cx="6510454" cy="49777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Staves: (5)</a:t>
            </a:r>
          </a:p>
          <a:p>
            <a:pPr lvl="1"/>
            <a:r>
              <a:rPr lang="en-US" dirty="0"/>
              <a:t>3 in ~May, 2018</a:t>
            </a:r>
          </a:p>
          <a:p>
            <a:pPr lvl="1"/>
            <a:r>
              <a:rPr lang="en-US" dirty="0"/>
              <a:t>2+ later</a:t>
            </a:r>
          </a:p>
          <a:p>
            <a:r>
              <a:rPr lang="en-US" dirty="0"/>
              <a:t>RU (4)</a:t>
            </a:r>
          </a:p>
          <a:p>
            <a:pPr lvl="1"/>
            <a:r>
              <a:rPr lang="en-US" dirty="0"/>
              <a:t>3 v1.1 ~now</a:t>
            </a:r>
          </a:p>
          <a:p>
            <a:pPr lvl="1"/>
            <a:r>
              <a:rPr lang="en-US" dirty="0"/>
              <a:t> considering to get 2+ RUv.20 later, ~Sept?</a:t>
            </a:r>
          </a:p>
          <a:p>
            <a:r>
              <a:rPr lang="en-US" dirty="0"/>
              <a:t>Felix (2)</a:t>
            </a:r>
          </a:p>
          <a:p>
            <a:pPr lvl="1"/>
            <a:r>
              <a:rPr lang="en-US" dirty="0"/>
              <a:t>1~2 v2.0 in ~May, 2018</a:t>
            </a:r>
          </a:p>
          <a:p>
            <a:r>
              <a:rPr lang="en-US" dirty="0"/>
              <a:t>CAEN PS: ordered </a:t>
            </a:r>
          </a:p>
          <a:p>
            <a:pPr lvl="1"/>
            <a:r>
              <a:rPr lang="en-US" dirty="0"/>
              <a:t>Arrival ~mid August  </a:t>
            </a:r>
          </a:p>
          <a:p>
            <a:r>
              <a:rPr lang="en-US" dirty="0"/>
              <a:t>FPC extension R&amp;D</a:t>
            </a:r>
          </a:p>
          <a:p>
            <a:pPr lvl="1"/>
            <a:r>
              <a:rPr lang="en-US" dirty="0"/>
              <a:t>Starts in May or later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DBE485-EAED-0247-96FB-7E98C40B6FDC}"/>
              </a:ext>
            </a:extLst>
          </p:cNvPr>
          <p:cNvSpPr txBox="1"/>
          <p:nvPr/>
        </p:nvSpPr>
        <p:spPr>
          <a:xfrm>
            <a:off x="8253619" y="1362593"/>
            <a:ext cx="29679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 ITS/IB schedule @CERN</a:t>
            </a:r>
          </a:p>
          <a:p>
            <a:pPr marL="285750" indent="-285750">
              <a:buFontTx/>
              <a:buChar char="-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set of staves by April </a:t>
            </a:r>
          </a:p>
          <a:p>
            <a:pPr marL="285750" indent="-285750">
              <a:buFontTx/>
              <a:buChar char="-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set of staves by July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Electronics PRR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Early April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Production follows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  </a:t>
            </a:r>
          </a:p>
          <a:p>
            <a:pPr marL="285750" indent="-285750">
              <a:buFontTx/>
              <a:buChar char="-"/>
            </a:pPr>
            <a:r>
              <a:rPr lang="en-US" dirty="0"/>
              <a:t>RU final (~v2.0)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prototype in May </a:t>
            </a:r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5202F-DBC5-8A49-99E7-81FDC6F8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F3D8-36CA-3A49-87E9-2A1CEC8B1DA0}" type="datetime1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0E365-0C6B-1745-9388-74C4B59A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8FB83-EE34-6C4D-9F9E-C5FE2E0C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0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6B10-FC5E-1348-9A57-EE264335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Following slides from 11/2017 FY18 LDRD Planning Discussion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308E5-9FB5-2346-BBF6-D447AECD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BD438-4862-7643-8053-9DDA2B0B85A6}" type="datetime1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1EE87-F6FB-124C-890D-4439A1FD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499A0-32EC-7B47-803A-635BA88D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5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40923"/>
            <a:ext cx="11348297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FY18+ LDRD+MVTX/sPHENIX Schedule &amp; Goals: </a:t>
            </a:r>
            <a:br>
              <a:rPr lang="en-US" dirty="0"/>
            </a:br>
            <a:r>
              <a:rPr lang="en-US" sz="2200" dirty="0"/>
              <a:t>Updated 4/2/2018, after meeting with ALD and CERN visit (ALICE Production)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5" y="1035095"/>
            <a:ext cx="6602506" cy="5321256"/>
          </a:xfrm>
        </p:spPr>
        <p:txBody>
          <a:bodyPr>
            <a:normAutofit fontScale="4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Readout:</a:t>
            </a:r>
          </a:p>
          <a:p>
            <a:pPr lvl="1"/>
            <a:r>
              <a:rPr lang="en-US" dirty="0"/>
              <a:t>10/1: ALPIDE + KC705 + FELIX1,5 + RCDAQ, establish communication chain </a:t>
            </a:r>
          </a:p>
          <a:p>
            <a:pPr lvl="1"/>
            <a:r>
              <a:rPr lang="en-US" dirty="0"/>
              <a:t>11/30: ALPIDE + RUv1.0, set </a:t>
            </a:r>
            <a:r>
              <a:rPr lang="en-US" dirty="0" err="1"/>
              <a:t>config</a:t>
            </a:r>
            <a:r>
              <a:rPr lang="en-US" dirty="0"/>
              <a:t> and readout data </a:t>
            </a:r>
          </a:p>
          <a:p>
            <a:pPr lvl="1"/>
            <a:r>
              <a:rPr lang="en-US" dirty="0"/>
              <a:t>12/30: ALPIDE+RUv1.0 + FELIX1.5 + RCDAQ, stable operation @15kHz</a:t>
            </a:r>
          </a:p>
          <a:p>
            <a:pPr lvl="1"/>
            <a:r>
              <a:rPr lang="en-US"/>
              <a:t>1/2018-9/2018</a:t>
            </a:r>
            <a:r>
              <a:rPr lang="en-US" dirty="0"/>
              <a:t>: RUv1.x + FELIX2.0 + RCDAQ, stable operation @15kHz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Alex, Mark, Kun, Ming</a:t>
            </a:r>
          </a:p>
          <a:p>
            <a:r>
              <a:rPr lang="en-US" dirty="0">
                <a:solidFill>
                  <a:srgbClr val="FF0000"/>
                </a:solidFill>
              </a:rPr>
              <a:t>Sensor production, evaluation and optimization for sPHENIX  </a:t>
            </a:r>
          </a:p>
          <a:p>
            <a:pPr lvl="1"/>
            <a:r>
              <a:rPr lang="en-US" dirty="0"/>
              <a:t>5/2018-9/2018: stave production at CERN</a:t>
            </a:r>
          </a:p>
          <a:p>
            <a:pPr lvl="1"/>
            <a:r>
              <a:rPr lang="en-US" dirty="0"/>
              <a:t>3/2018-5/2018: setup laser system and optimize ALPIDE operating parameters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Xuan, </a:t>
            </a:r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Cesar, Ming</a:t>
            </a:r>
          </a:p>
          <a:p>
            <a:r>
              <a:rPr lang="en-US" dirty="0">
                <a:solidFill>
                  <a:srgbClr val="FF0000"/>
                </a:solidFill>
              </a:rPr>
              <a:t>Telescope:</a:t>
            </a:r>
          </a:p>
          <a:p>
            <a:pPr lvl="1"/>
            <a:r>
              <a:rPr lang="en-US" dirty="0"/>
              <a:t>1-3/2018: mechanical frame assembly, </a:t>
            </a:r>
          </a:p>
          <a:p>
            <a:pPr lvl="1"/>
            <a:r>
              <a:rPr lang="en-US" dirty="0"/>
              <a:t>3-6/2018: cooling system test </a:t>
            </a:r>
          </a:p>
          <a:p>
            <a:pPr lvl="1"/>
            <a:r>
              <a:rPr lang="en-US" dirty="0"/>
              <a:t>5-9/2018: 4-staves and 4 RUv1.x installation and readout integration</a:t>
            </a:r>
          </a:p>
          <a:p>
            <a:pPr lvl="1"/>
            <a:r>
              <a:rPr lang="en-US" dirty="0"/>
              <a:t>6-9/2018: full system assembly and cooling integration </a:t>
            </a:r>
          </a:p>
          <a:p>
            <a:pPr lvl="1"/>
            <a:r>
              <a:rPr lang="en-US" dirty="0"/>
              <a:t>6/2018-1/2019:  cosmic run, system test, data analysis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Chris/Walt, Ming, Darren, </a:t>
            </a:r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Alex, Kun, Cesar and all</a:t>
            </a:r>
          </a:p>
          <a:p>
            <a:r>
              <a:rPr lang="en-US" dirty="0">
                <a:solidFill>
                  <a:srgbClr val="FF0000"/>
                </a:solidFill>
              </a:rPr>
              <a:t>MVTX technical readiness reviews (sPHENIX internal?)</a:t>
            </a:r>
          </a:p>
          <a:p>
            <a:pPr lvl="1"/>
            <a:r>
              <a:rPr lang="en-US" dirty="0"/>
              <a:t>Pre-review in early 6/2017?</a:t>
            </a:r>
          </a:p>
          <a:p>
            <a:pPr lvl="1"/>
            <a:r>
              <a:rPr lang="en-US" dirty="0"/>
              <a:t>7/2018: stave production  </a:t>
            </a:r>
          </a:p>
          <a:p>
            <a:pPr lvl="2"/>
            <a:r>
              <a:rPr lang="en-US" dirty="0"/>
              <a:t>&lt;-  tied to  MVTX stave production at CERN, ~ Aug 2018+</a:t>
            </a:r>
          </a:p>
          <a:p>
            <a:pPr lvl="1"/>
            <a:r>
              <a:rPr lang="en-US" dirty="0"/>
              <a:t>4/2018: electronics production :</a:t>
            </a:r>
            <a:r>
              <a:rPr lang="en-US" b="1" dirty="0">
                <a:solidFill>
                  <a:srgbClr val="0432FF"/>
                </a:solidFill>
              </a:rPr>
              <a:t> moved to 4/2018! Bridging fund required!</a:t>
            </a:r>
          </a:p>
          <a:p>
            <a:pPr lvl="2"/>
            <a:r>
              <a:rPr lang="en-US" dirty="0"/>
              <a:t>&lt;- tied to ALICE RU production schedule,  ~Jan 2019 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Ming, Cesar and all</a:t>
            </a:r>
          </a:p>
          <a:p>
            <a:r>
              <a:rPr lang="en-US" dirty="0">
                <a:solidFill>
                  <a:srgbClr val="FF0000"/>
                </a:solidFill>
              </a:rPr>
              <a:t>Test beam and analysis at </a:t>
            </a:r>
            <a:r>
              <a:rPr lang="en-US" dirty="0" err="1">
                <a:solidFill>
                  <a:srgbClr val="FF0000"/>
                </a:solidFill>
              </a:rPr>
              <a:t>FERMILab</a:t>
            </a:r>
            <a:r>
              <a:rPr lang="en-US" dirty="0">
                <a:solidFill>
                  <a:srgbClr val="FF0000"/>
                </a:solidFill>
              </a:rPr>
              <a:t>: 1/2019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9/2019</a:t>
            </a:r>
          </a:p>
          <a:p>
            <a:pPr lvl="1"/>
            <a:r>
              <a:rPr lang="en-US" dirty="0"/>
              <a:t>Test beam I @</a:t>
            </a:r>
            <a:r>
              <a:rPr lang="en-US" dirty="0" err="1"/>
              <a:t>Fermilab</a:t>
            </a:r>
            <a:r>
              <a:rPr lang="en-US" dirty="0"/>
              <a:t> and analysis: 3-5/2018</a:t>
            </a:r>
          </a:p>
          <a:p>
            <a:pPr lvl="1"/>
            <a:r>
              <a:rPr lang="en-US" dirty="0"/>
              <a:t>Test beam-II @</a:t>
            </a:r>
            <a:r>
              <a:rPr lang="en-US" dirty="0" err="1"/>
              <a:t>Fermilab</a:t>
            </a:r>
            <a:r>
              <a:rPr lang="en-US" dirty="0"/>
              <a:t>,  1-3/2019</a:t>
            </a:r>
          </a:p>
          <a:p>
            <a:pPr lvl="1"/>
            <a:r>
              <a:rPr lang="en-US" dirty="0"/>
              <a:t>Data analysis and NIM paper 4-9/2019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Ming, </a:t>
            </a:r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Kun and 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0400" y="1149271"/>
            <a:ext cx="5181600" cy="5443118"/>
          </a:xfrm>
        </p:spPr>
        <p:txBody>
          <a:bodyPr>
            <a:normAutofit fontScale="4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MVTX goals</a:t>
            </a:r>
          </a:p>
          <a:p>
            <a:pPr lvl="1"/>
            <a:r>
              <a:rPr lang="en-US" dirty="0"/>
              <a:t>MVTX proposal ready for submission 1/2018</a:t>
            </a:r>
          </a:p>
          <a:p>
            <a:pPr lvl="1"/>
            <a:r>
              <a:rPr lang="en-US" dirty="0"/>
              <a:t>Ready for MVTX DOE review, ~8/2018</a:t>
            </a:r>
          </a:p>
          <a:p>
            <a:pPr lvl="1"/>
            <a:r>
              <a:rPr lang="en-US" dirty="0"/>
              <a:t>MVTX stave production, 8+/2018, 9 months  </a:t>
            </a:r>
          </a:p>
          <a:p>
            <a:pPr lvl="1"/>
            <a:r>
              <a:rPr lang="en-US" b="1" dirty="0">
                <a:solidFill>
                  <a:srgbClr val="0432FF"/>
                </a:solidFill>
              </a:rPr>
              <a:t>MVTX electronics production, 4+/2018, 6 months </a:t>
            </a:r>
          </a:p>
          <a:p>
            <a:pPr lvl="1"/>
            <a:r>
              <a:rPr lang="en-US" dirty="0"/>
              <a:t>Ready for installation: 4/2022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Installation starts in sPHENIX: 6/2022 [per GY]</a:t>
            </a:r>
          </a:p>
          <a:p>
            <a:pPr lvl="1"/>
            <a:r>
              <a:rPr lang="en-US" dirty="0"/>
              <a:t>Installation completed: 9/2022</a:t>
            </a:r>
          </a:p>
          <a:p>
            <a:pPr lvl="1"/>
            <a:r>
              <a:rPr lang="en-US" dirty="0"/>
              <a:t>Ready for beam : 1/202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sPHENIX milestones </a:t>
            </a:r>
          </a:p>
          <a:p>
            <a:pPr lvl="1"/>
            <a:r>
              <a:rPr lang="en-US" dirty="0"/>
              <a:t>CD-1 Review:   5/2018</a:t>
            </a:r>
          </a:p>
          <a:p>
            <a:pPr lvl="1"/>
            <a:r>
              <a:rPr lang="en-US" dirty="0"/>
              <a:t>CD-1 authorization: 7/2018</a:t>
            </a:r>
          </a:p>
          <a:p>
            <a:pPr lvl="1"/>
            <a:r>
              <a:rPr lang="en-US" dirty="0"/>
              <a:t>CD-2/CD-3b: summer 2019 (define the baseline)</a:t>
            </a:r>
          </a:p>
          <a:p>
            <a:pPr lvl="1"/>
            <a:r>
              <a:rPr lang="en-US" dirty="0"/>
              <a:t>Ready for installation 4/2022 </a:t>
            </a:r>
            <a:r>
              <a:rPr lang="en-US" b="1" dirty="0">
                <a:solidFill>
                  <a:srgbClr val="0432FF"/>
                </a:solidFill>
              </a:rPr>
              <a:t>(MVTX 6/2022, the last one)</a:t>
            </a:r>
          </a:p>
          <a:p>
            <a:pPr lvl="1"/>
            <a:r>
              <a:rPr lang="en-US" dirty="0"/>
              <a:t>Installation completed: 7/2022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beam: 1/2023</a:t>
            </a:r>
          </a:p>
          <a:p>
            <a:pPr lvl="1"/>
            <a:r>
              <a:rPr lang="en-US" dirty="0"/>
              <a:t>CD-4: 1/2024</a:t>
            </a:r>
          </a:p>
          <a:p>
            <a:pPr lvl="1"/>
            <a:r>
              <a:rPr lang="en-US" dirty="0"/>
              <a:t> INTT ready  for </a:t>
            </a:r>
            <a:r>
              <a:rPr lang="en-US" dirty="0" err="1"/>
              <a:t>installatino</a:t>
            </a:r>
            <a:r>
              <a:rPr lang="en-US" dirty="0"/>
              <a:t>: 4/2022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FPC extension R&amp;D and MVTX/INTT integration: 4-9/2018</a:t>
            </a:r>
          </a:p>
          <a:p>
            <a:pPr lvl="1"/>
            <a:r>
              <a:rPr lang="en-US" dirty="0"/>
              <a:t>FPC extension at CERN: ~9/2018 (can do early in May?)</a:t>
            </a:r>
          </a:p>
          <a:p>
            <a:pPr lvl="1"/>
            <a:r>
              <a:rPr lang="en-US" dirty="0"/>
              <a:t>FPC power extension at LANL: 4-9/2018</a:t>
            </a:r>
          </a:p>
          <a:p>
            <a:pPr lvl="1"/>
            <a:r>
              <a:rPr lang="en-US" dirty="0"/>
              <a:t>MVTX/INTT mechanical integration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Ming, </a:t>
            </a:r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Alex, Walt</a:t>
            </a: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LDRD/MVTX Simulation and analysis </a:t>
            </a:r>
          </a:p>
          <a:p>
            <a:pPr lvl="1"/>
            <a:r>
              <a:rPr lang="en-US" dirty="0"/>
              <a:t>GEANT detector response and simulation  </a:t>
            </a:r>
          </a:p>
          <a:p>
            <a:pPr lvl="1"/>
            <a:r>
              <a:rPr lang="en-US" dirty="0"/>
              <a:t>Physics sim and analysis, b-jet tagging 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Sanghoon</a:t>
            </a:r>
            <a:r>
              <a:rPr lang="en-US" dirty="0">
                <a:solidFill>
                  <a:srgbClr val="00B050"/>
                </a:solidFill>
              </a:rPr>
              <a:t>, Darren, Alex W. et al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8247-2865-4E4F-86CF-DDA9C5868ED2}" type="datetime1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FY18 sPHENIX/MVTX LDRD Status &amp; Plan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53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849" y="143039"/>
            <a:ext cx="10602951" cy="508381"/>
          </a:xfrm>
        </p:spPr>
        <p:txBody>
          <a:bodyPr>
            <a:normAutofit fontScale="90000"/>
          </a:bodyPr>
          <a:lstStyle/>
          <a:p>
            <a:r>
              <a:rPr lang="en-US" dirty="0"/>
              <a:t>Near Term Key Tasks and Goals: ~ Mar.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16661"/>
            <a:ext cx="5760121" cy="3404814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GBT chain integration FELIXv1.5 + KC705 </a:t>
            </a:r>
            <a:r>
              <a:rPr lang="mr-IN" dirty="0"/>
              <a:t>–</a:t>
            </a:r>
            <a:r>
              <a:rPr lang="en-US" dirty="0"/>
              <a:t> Done</a:t>
            </a:r>
          </a:p>
          <a:p>
            <a:pPr lvl="1"/>
            <a:r>
              <a:rPr lang="en-US" dirty="0" err="1"/>
              <a:t>Sho</a:t>
            </a:r>
            <a:r>
              <a:rPr lang="en-US" dirty="0"/>
              <a:t>, Alex, Mark</a:t>
            </a:r>
          </a:p>
          <a:p>
            <a:r>
              <a:rPr lang="en-US" dirty="0"/>
              <a:t>ALPIDE readout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Sho</a:t>
            </a:r>
            <a:r>
              <a:rPr lang="en-US" dirty="0"/>
              <a:t>, Alex, Mark, </a:t>
            </a:r>
            <a:r>
              <a:rPr lang="en-US" dirty="0" err="1"/>
              <a:t>Xuan</a:t>
            </a:r>
            <a:endParaRPr lang="en-US" dirty="0"/>
          </a:p>
          <a:p>
            <a:pPr lvl="1"/>
            <a:r>
              <a:rPr lang="en-US" dirty="0"/>
              <a:t>w/ KC705 + FELIX,  ~9/30</a:t>
            </a:r>
          </a:p>
          <a:p>
            <a:pPr lvl="1"/>
            <a:r>
              <a:rPr lang="en-US" dirty="0"/>
              <a:t>w/ RUv1.0,  ~11/30 (RUv1.0 arrived late 10/21)</a:t>
            </a:r>
          </a:p>
          <a:p>
            <a:pPr lvl="1"/>
            <a:r>
              <a:rPr lang="en-US" dirty="0"/>
              <a:t>RUv1.0 data format, ~11/30</a:t>
            </a:r>
          </a:p>
          <a:p>
            <a:pPr lvl="1"/>
            <a:r>
              <a:rPr lang="en-US" dirty="0"/>
              <a:t> MOSAIC evaluation, ~3/2018, Xuan</a:t>
            </a:r>
          </a:p>
          <a:p>
            <a:r>
              <a:rPr lang="en-US" dirty="0"/>
              <a:t>FELIX+RCDAQ integration </a:t>
            </a:r>
            <a:r>
              <a:rPr lang="mr-IN" dirty="0"/>
              <a:t>–</a:t>
            </a:r>
            <a:r>
              <a:rPr lang="en-US" dirty="0"/>
              <a:t> Kun, </a:t>
            </a:r>
            <a:r>
              <a:rPr lang="en-US" dirty="0" err="1"/>
              <a:t>Sho</a:t>
            </a:r>
            <a:r>
              <a:rPr lang="en-US" dirty="0"/>
              <a:t>, Alex</a:t>
            </a:r>
          </a:p>
          <a:p>
            <a:pPr lvl="1"/>
            <a:r>
              <a:rPr lang="en-US" dirty="0"/>
              <a:t>FELIX v1.5: ~9/30</a:t>
            </a:r>
          </a:p>
          <a:p>
            <a:pPr lvl="1"/>
            <a:r>
              <a:rPr lang="en-US" dirty="0"/>
              <a:t>FELIX v.2.0: ~2/2018 (assuming v.2 available by ~12/2017)</a:t>
            </a:r>
          </a:p>
          <a:p>
            <a:r>
              <a:rPr lang="en-US" dirty="0"/>
              <a:t>Timing &amp; Triggers </a:t>
            </a:r>
            <a:r>
              <a:rPr lang="mr-IN" dirty="0"/>
              <a:t>–</a:t>
            </a:r>
            <a:r>
              <a:rPr lang="en-US" dirty="0"/>
              <a:t> Alex, </a:t>
            </a:r>
            <a:r>
              <a:rPr lang="en-US" dirty="0" err="1"/>
              <a:t>Sho</a:t>
            </a:r>
            <a:r>
              <a:rPr lang="en-US" dirty="0"/>
              <a:t>, Mark, Ming </a:t>
            </a:r>
          </a:p>
          <a:p>
            <a:pPr lvl="1"/>
            <a:r>
              <a:rPr lang="en-US" dirty="0"/>
              <a:t>FELIX v1.5 + 40MHz Timing &amp; Trigger, 11/30? </a:t>
            </a:r>
          </a:p>
          <a:p>
            <a:pPr lvl="1"/>
            <a:r>
              <a:rPr lang="en-US" dirty="0"/>
              <a:t>FELIX v2.0 + RHIC-mezzanine integration, 3/2018 (assume FELIX 2 arrived by 12/2017)</a:t>
            </a:r>
          </a:p>
          <a:p>
            <a:pPr lvl="1"/>
            <a:r>
              <a:rPr lang="en-US" dirty="0"/>
              <a:t>Setup GTM @LANL, ~2/15</a:t>
            </a:r>
          </a:p>
          <a:p>
            <a:r>
              <a:rPr lang="en-US" dirty="0"/>
              <a:t>Power Unit and Slow Controls software/GUI  - Darren, </a:t>
            </a:r>
            <a:r>
              <a:rPr lang="en-US" dirty="0" err="1"/>
              <a:t>Sanghoon</a:t>
            </a:r>
            <a:r>
              <a:rPr lang="en-US" dirty="0"/>
              <a:t>, Cesar  </a:t>
            </a:r>
          </a:p>
          <a:p>
            <a:pPr lvl="1"/>
            <a:r>
              <a:rPr lang="en-US" dirty="0"/>
              <a:t>MOSAIC + PU, ~10/30 </a:t>
            </a:r>
          </a:p>
          <a:p>
            <a:pPr lvl="1"/>
            <a:r>
              <a:rPr lang="en-US" dirty="0"/>
              <a:t>RUv1.0 + PU, ~5/30/18</a:t>
            </a:r>
          </a:p>
          <a:p>
            <a:r>
              <a:rPr lang="en-US" dirty="0">
                <a:solidFill>
                  <a:srgbClr val="FF0000"/>
                </a:solidFill>
              </a:rPr>
              <a:t>Complete full chain ALPIDE + RUv1.0/KC705 + FELIX v1.5 + RCDAQ</a:t>
            </a:r>
          </a:p>
          <a:p>
            <a:pPr lvl="1"/>
            <a:r>
              <a:rPr lang="en-US" dirty="0"/>
              <a:t>12/30/17</a:t>
            </a:r>
          </a:p>
          <a:p>
            <a:r>
              <a:rPr lang="en-US" dirty="0"/>
              <a:t>Physics simulations for full proposal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Sanghoon</a:t>
            </a:r>
            <a:r>
              <a:rPr lang="en-US" dirty="0"/>
              <a:t>, Darren </a:t>
            </a:r>
          </a:p>
          <a:p>
            <a:pPr lvl="1"/>
            <a:r>
              <a:rPr lang="en-US" dirty="0"/>
              <a:t>B-jet tagging,  ~12/5 update plots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60987" y="1095748"/>
            <a:ext cx="9907576" cy="578783"/>
            <a:chOff x="969052" y="1786177"/>
            <a:chExt cx="8777836" cy="578783"/>
          </a:xfrm>
        </p:grpSpPr>
        <p:grpSp>
          <p:nvGrpSpPr>
            <p:cNvPr id="5" name="Group 4"/>
            <p:cNvGrpSpPr/>
            <p:nvPr/>
          </p:nvGrpSpPr>
          <p:grpSpPr>
            <a:xfrm>
              <a:off x="969052" y="1786177"/>
              <a:ext cx="8777836" cy="578783"/>
              <a:chOff x="969052" y="1786177"/>
              <a:chExt cx="8777836" cy="57878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969052" y="1809914"/>
                <a:ext cx="660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11/15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995629" y="2183594"/>
                <a:ext cx="8751259" cy="181366"/>
                <a:chOff x="995629" y="2183594"/>
                <a:chExt cx="8751259" cy="181366"/>
              </a:xfrm>
            </p:grpSpPr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95629" y="2347729"/>
                  <a:ext cx="8751259" cy="1723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556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12/1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452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452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2/1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148317" y="1694501"/>
            <a:ext cx="2310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-------------------  RUv1.0+FELIXv1.5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48365" y="2004325"/>
            <a:ext cx="4259194" cy="292266"/>
            <a:chOff x="6253296" y="2053385"/>
            <a:chExt cx="4259194" cy="292266"/>
          </a:xfrm>
        </p:grpSpPr>
        <p:sp>
          <p:nvSpPr>
            <p:cNvPr id="19" name="TextBox 18"/>
            <p:cNvSpPr txBox="1"/>
            <p:nvPr/>
          </p:nvSpPr>
          <p:spPr>
            <a:xfrm>
              <a:off x="9259247" y="2068652"/>
              <a:ext cx="1253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--------- Full Chain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53296" y="2053385"/>
              <a:ext cx="31470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-----------------------  RUv1.0 + FELIX v1.5 + Trigger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39362" y="2402805"/>
            <a:ext cx="951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-----------------  PU + ALPIDE + MOSAIC/RU and DCS - Slow Control Software  ---------------------------------------------------------------------------------------------------</a:t>
            </a:r>
            <a:r>
              <a:rPr lang="en-US" sz="1200" dirty="0">
                <a:sym typeface="Wingdings"/>
              </a:rPr>
              <a:t>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852572" y="2019591"/>
            <a:ext cx="3276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  s/PHENIX “GTM” @LANL (</a:t>
            </a:r>
            <a:r>
              <a:rPr lang="en-US" sz="1200" dirty="0" err="1"/>
              <a:t>miniDAQ</a:t>
            </a:r>
            <a:r>
              <a:rPr lang="en-US" sz="1200" dirty="0"/>
              <a:t>?)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24898" y="2740200"/>
            <a:ext cx="5028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---------- RUv1.0 + FELIX v2.0 + </a:t>
            </a:r>
            <a:r>
              <a:rPr lang="en-US" sz="1200">
                <a:solidFill>
                  <a:srgbClr val="0000FF"/>
                </a:solidFill>
              </a:rPr>
              <a:t>RCDAQ  --------------------- </a:t>
            </a:r>
            <a:r>
              <a:rPr lang="en-US" sz="1200" dirty="0">
                <a:solidFill>
                  <a:srgbClr val="0000FF"/>
                </a:solidFill>
              </a:rPr>
              <a:t>RHIC Timing/Trigger -</a:t>
            </a:r>
            <a:r>
              <a:rPr lang="en-US" sz="12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19142" y="3081274"/>
            <a:ext cx="8778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------------------------------------------------------------------------------------------------------------------------------      offline &amp; physics simulations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65919" y="3369456"/>
            <a:ext cx="464851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Other tasks: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Cable test </a:t>
            </a:r>
            <a:r>
              <a:rPr lang="mr-IN" sz="1400" dirty="0"/>
              <a:t>–</a:t>
            </a:r>
            <a:r>
              <a:rPr lang="en-US" sz="1400" dirty="0"/>
              <a:t> Pat, Mark, </a:t>
            </a:r>
            <a:r>
              <a:rPr lang="en-US" sz="1400" dirty="0" err="1"/>
              <a:t>Xuan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/>
              <a:t>3/2018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MVTX/INTT integration </a:t>
            </a:r>
            <a:r>
              <a:rPr lang="mr-IN" sz="1400" dirty="0"/>
              <a:t>–</a:t>
            </a:r>
            <a:r>
              <a:rPr lang="en-US" sz="1400" dirty="0"/>
              <a:t> Walt, Chris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/>
              <a:t>6/18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Telescope 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cooling system test, Chris + student 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Tracking software &amp; simulation, </a:t>
            </a:r>
            <a:r>
              <a:rPr lang="en-US" sz="1400" dirty="0" err="1"/>
              <a:t>Darrent</a:t>
            </a:r>
            <a:r>
              <a:rPr lang="en-US" sz="1400" dirty="0"/>
              <a:t>, </a:t>
            </a:r>
            <a:r>
              <a:rPr lang="en-US" sz="1400" dirty="0" err="1"/>
              <a:t>Sanghoon</a:t>
            </a:r>
            <a:endParaRPr lang="en-US" sz="1400" dirty="0"/>
          </a:p>
          <a:p>
            <a:pPr marL="742950" lvl="1" indent="-285750">
              <a:buFontTx/>
              <a:buChar char="-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Complete MVTX proposal </a:t>
            </a:r>
            <a:r>
              <a:rPr lang="mr-IN" sz="1400" dirty="0"/>
              <a:t>–</a:t>
            </a:r>
            <a:r>
              <a:rPr lang="en-US" sz="1400" dirty="0"/>
              <a:t> Ming, Dave, Cesar and all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Cost, schedule &amp; resources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Risk registry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WBS Dictionary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Preliminary project plan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Implement review recommendations </a:t>
            </a:r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0D1A-6761-9344-B481-74F585ED4169}" type="datetime1">
              <a:rPr lang="en-US" smtClean="0"/>
              <a:t>4/5/18</a:t>
            </a:fld>
            <a:endParaRPr lang="en-US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FY18 sPHENIX/MVTX LDRD Status &amp; Plan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04B3-0C15-0748-863F-BEDBAB048091}" type="slidenum">
              <a:rPr lang="en-US" smtClean="0"/>
              <a:t>13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4075" y="1887818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RUv1.0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4171" y="2714581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FELIX 2.0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71039" y="118521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3/1</a:t>
            </a:r>
          </a:p>
        </p:txBody>
      </p:sp>
      <p:sp>
        <p:nvSpPr>
          <p:cNvPr id="47" name="6-Point Star 46"/>
          <p:cNvSpPr/>
          <p:nvPr/>
        </p:nvSpPr>
        <p:spPr>
          <a:xfrm flipH="1">
            <a:off x="6145612" y="1787802"/>
            <a:ext cx="116398" cy="148258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32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FY18 Major LDRD Procurement Plan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71575"/>
            <a:ext cx="10515600" cy="51847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CERN</a:t>
            </a:r>
          </a:p>
          <a:p>
            <a:pPr lvl="1"/>
            <a:r>
              <a:rPr lang="en-US" dirty="0"/>
              <a:t>5 staves, 3/2018,  $12K x 5 (2) = $60K </a:t>
            </a:r>
          </a:p>
          <a:p>
            <a:pPr lvl="1"/>
            <a:r>
              <a:rPr lang="en-US" dirty="0"/>
              <a:t>4 RU v1.x,  3/2018,  $8K x 4  = $32K </a:t>
            </a:r>
          </a:p>
          <a:p>
            <a:pPr lvl="1"/>
            <a:r>
              <a:rPr lang="en-US" dirty="0"/>
              <a:t>Carbon frames, connectors etc., $10K </a:t>
            </a:r>
          </a:p>
          <a:p>
            <a:pPr lvl="1"/>
            <a:r>
              <a:rPr lang="en-US" dirty="0"/>
              <a:t>Final power boards, 5/2018, $20K</a:t>
            </a:r>
          </a:p>
          <a:p>
            <a:pPr lvl="1"/>
            <a:r>
              <a:rPr lang="en-US" dirty="0"/>
              <a:t>5 single chips, 5</a:t>
            </a:r>
            <a:r>
              <a:rPr lang="en-US" altLang="zh-CN" dirty="0"/>
              <a:t>/2018</a:t>
            </a:r>
            <a:r>
              <a:rPr lang="zh-CN" altLang="en-US" dirty="0"/>
              <a:t>，</a:t>
            </a:r>
            <a:r>
              <a:rPr lang="en-US" dirty="0"/>
              <a:t>$5K</a:t>
            </a:r>
          </a:p>
          <a:p>
            <a:r>
              <a:rPr lang="en-US" dirty="0"/>
              <a:t>BNL</a:t>
            </a:r>
          </a:p>
          <a:p>
            <a:pPr lvl="1"/>
            <a:r>
              <a:rPr lang="en-US" dirty="0"/>
              <a:t>2 FELIX v2.0</a:t>
            </a:r>
          </a:p>
          <a:p>
            <a:pPr lvl="2"/>
            <a:r>
              <a:rPr lang="en-US" dirty="0"/>
              <a:t>2/2018,   $12K x 2 = $24K</a:t>
            </a:r>
          </a:p>
          <a:p>
            <a:r>
              <a:rPr lang="en-US" dirty="0"/>
              <a:t>Others</a:t>
            </a:r>
          </a:p>
          <a:p>
            <a:pPr lvl="1"/>
            <a:r>
              <a:rPr lang="en-US" dirty="0"/>
              <a:t>Telescope frames, 1/2018, $10K</a:t>
            </a:r>
          </a:p>
          <a:p>
            <a:pPr lvl="1"/>
            <a:r>
              <a:rPr lang="en-US" dirty="0"/>
              <a:t>Chiller + cooling,  2/2018, $10K </a:t>
            </a:r>
          </a:p>
          <a:p>
            <a:pPr lvl="1"/>
            <a:r>
              <a:rPr lang="en-US" dirty="0"/>
              <a:t>Cables, connectors, 6/2018, $10K </a:t>
            </a:r>
          </a:p>
          <a:p>
            <a:pPr lvl="1"/>
            <a:r>
              <a:rPr lang="en-US" dirty="0"/>
              <a:t>Laser system, 2/2018, $15K</a:t>
            </a:r>
          </a:p>
          <a:p>
            <a:pPr lvl="1"/>
            <a:r>
              <a:rPr lang="en-US" dirty="0"/>
              <a:t>CAEN power units:  4/2018, $20K</a:t>
            </a:r>
          </a:p>
          <a:p>
            <a:pPr lvl="1"/>
            <a:r>
              <a:rPr lang="en-US" dirty="0"/>
              <a:t>Misc. test equipment: 9/2018, $10K</a:t>
            </a:r>
          </a:p>
          <a:p>
            <a:pPr lvl="1"/>
            <a:endParaRPr lang="en-US" dirty="0"/>
          </a:p>
          <a:p>
            <a:r>
              <a:rPr lang="en-US" dirty="0"/>
              <a:t>UT-Austin, </a:t>
            </a:r>
          </a:p>
          <a:p>
            <a:pPr lvl="1"/>
            <a:r>
              <a:rPr lang="en-US" dirty="0"/>
              <a:t>APLIDE+RU+FELIX Readout integration etc. FY18, $30K</a:t>
            </a:r>
          </a:p>
          <a:p>
            <a:r>
              <a:rPr lang="en-US" dirty="0"/>
              <a:t>UCLA, </a:t>
            </a:r>
          </a:p>
          <a:p>
            <a:pPr lvl="1"/>
            <a:r>
              <a:rPr lang="en-US" dirty="0"/>
              <a:t>Readout test, simulations, FY18, $30K 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FAD7-57E5-F74D-A691-F211ADF3407D}" type="datetime1">
              <a:rPr lang="en-US" smtClean="0"/>
              <a:t>4/5/18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FY18 sPHENIX/MVTX LDRD Status &amp;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75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98" y="40067"/>
            <a:ext cx="11887200" cy="707600"/>
          </a:xfrm>
        </p:spPr>
        <p:txBody>
          <a:bodyPr>
            <a:normAutofit/>
          </a:bodyPr>
          <a:lstStyle/>
          <a:p>
            <a:r>
              <a:rPr lang="en-US" sz="3200" dirty="0"/>
              <a:t>LDRD </a:t>
            </a:r>
            <a:r>
              <a:rPr lang="mr-IN" sz="3200" dirty="0"/>
              <a:t>–</a:t>
            </a:r>
            <a:r>
              <a:rPr lang="en-US" sz="3200" dirty="0"/>
              <a:t> MVTX/sPHENIX Key Tasks/Milestones (from July 2017) </a:t>
            </a:r>
          </a:p>
        </p:txBody>
      </p: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117-FFB8-AA4A-AF7C-521C0A4758D0}" type="datetime1">
              <a:rPr lang="en-US" smtClean="0"/>
              <a:t>4/5/18</a:t>
            </a:fld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FY18 sPHENIX/MVTX LDRD Status &amp; 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38200" y="701750"/>
            <a:ext cx="10076727" cy="6019726"/>
            <a:chOff x="2832029" y="2120684"/>
            <a:chExt cx="5949316" cy="3640536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004583" y="2931939"/>
              <a:ext cx="93605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023737" y="2773878"/>
              <a:ext cx="1512399" cy="30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RUKC705)/FELIX1.5 Integration </a:t>
              </a:r>
            </a:p>
            <a:p>
              <a:endParaRPr lang="en-US" sz="750" dirty="0"/>
            </a:p>
            <a:p>
              <a:r>
                <a:rPr lang="en-US" sz="750" dirty="0"/>
                <a:t>40MHz,  7/17-12/17</a:t>
              </a:r>
            </a:p>
          </p:txBody>
        </p:sp>
        <p:sp>
          <p:nvSpPr>
            <p:cNvPr id="22" name="6-Point Star 21"/>
            <p:cNvSpPr/>
            <p:nvPr/>
          </p:nvSpPr>
          <p:spPr>
            <a:xfrm>
              <a:off x="4894313" y="2883815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493735" y="3264432"/>
              <a:ext cx="1566710" cy="305745"/>
              <a:chOff x="2435645" y="2981832"/>
              <a:chExt cx="2088947" cy="40765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546669" y="2981832"/>
                <a:ext cx="1977923" cy="40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dirty="0"/>
                  <a:t>RUv1.x/FELIX2.0, 10MHz,</a:t>
                </a:r>
              </a:p>
              <a:p>
                <a:r>
                  <a:rPr lang="en-US" sz="750" dirty="0"/>
                  <a:t>    </a:t>
                </a:r>
              </a:p>
              <a:p>
                <a:r>
                  <a:rPr lang="en-US" sz="750" dirty="0"/>
                  <a:t>11/17 </a:t>
                </a:r>
                <a:r>
                  <a:rPr lang="mr-IN" sz="750" dirty="0"/>
                  <a:t>–</a:t>
                </a:r>
                <a:r>
                  <a:rPr lang="en-US" sz="750" dirty="0"/>
                  <a:t> 6/18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435645" y="3121397"/>
                <a:ext cx="1772043" cy="108084"/>
                <a:chOff x="2435645" y="3121397"/>
                <a:chExt cx="2142390" cy="108084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6-Point Star 2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24" name="6-Point Star 23"/>
            <p:cNvSpPr/>
            <p:nvPr/>
          </p:nvSpPr>
          <p:spPr>
            <a:xfrm>
              <a:off x="5997650" y="3519232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77816" y="3470267"/>
              <a:ext cx="1189749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>
                  <a:solidFill>
                    <a:srgbClr val="FF0000"/>
                  </a:solidFill>
                </a:rPr>
                <a:t>MVTX Design Review 7/2018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871979" y="3680894"/>
              <a:ext cx="1351587" cy="438582"/>
              <a:chOff x="4442954" y="3954696"/>
              <a:chExt cx="1571684" cy="584775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442954" y="4160899"/>
                <a:ext cx="1335861" cy="108084"/>
                <a:chOff x="2435645" y="3121397"/>
                <a:chExt cx="2142390" cy="108084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6-Point Star 2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4448469" y="3954696"/>
                <a:ext cx="15661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/>
                  <a:t>System test, cosmic &amp; source 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6/18 - 1/19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832029" y="3198298"/>
              <a:ext cx="56297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</a:rPr>
                <a:t>LDRD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66328" y="4582669"/>
              <a:ext cx="155844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MVTX: 2018 </a:t>
              </a:r>
              <a:r>
                <a:rPr lang="mr-IN" sz="1350" dirty="0">
                  <a:solidFill>
                    <a:srgbClr val="FF0000"/>
                  </a:solidFill>
                </a:rPr>
                <a:t>–</a:t>
              </a:r>
              <a:r>
                <a:rPr lang="en-US" sz="1350" dirty="0">
                  <a:solidFill>
                    <a:srgbClr val="FF0000"/>
                  </a:solidFill>
                </a:rPr>
                <a:t> 2023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038832" y="4906305"/>
              <a:ext cx="1864559" cy="438582"/>
              <a:chOff x="4495775" y="5487517"/>
              <a:chExt cx="2486078" cy="58477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495775" y="5632743"/>
                <a:ext cx="2142390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6-Point Star 3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4555548" y="5487517"/>
                <a:ext cx="24263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/>
                  <a:t>Stave Production, procure FPGA, GBT etc.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8/18-4/19 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414006" y="2120684"/>
              <a:ext cx="5367339" cy="428420"/>
              <a:chOff x="996005" y="1786177"/>
              <a:chExt cx="7156452" cy="5712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96005" y="1786177"/>
                <a:ext cx="7156452" cy="571227"/>
                <a:chOff x="996005" y="1786177"/>
                <a:chExt cx="7156452" cy="571227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1571464" y="1840950"/>
                  <a:ext cx="6886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7/17</a:t>
                  </a:r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996005" y="2183594"/>
                  <a:ext cx="6872000" cy="173810"/>
                  <a:chOff x="996005" y="2183594"/>
                  <a:chExt cx="6872000" cy="173810"/>
                </a:xfrm>
              </p:grpSpPr>
              <p:cxnSp>
                <p:nvCxnSpPr>
                  <p:cNvPr id="5" name="Straight Arrow Connector 4"/>
                  <p:cNvCxnSpPr/>
                  <p:nvPr/>
                </p:nvCxnSpPr>
                <p:spPr>
                  <a:xfrm flipV="1">
                    <a:off x="996005" y="2348705"/>
                    <a:ext cx="6872000" cy="86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/>
                  <p:cNvCxnSpPr/>
                  <p:nvPr/>
                </p:nvCxnSpPr>
                <p:spPr>
                  <a:xfrm>
                    <a:off x="2435645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7624613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5084754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2357529" y="1819321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10/17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772351" y="1786177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10/18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346253" y="1828730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10/19</a:t>
                  </a:r>
                </a:p>
              </p:txBody>
            </p:sp>
          </p:grpSp>
          <p:cxnSp>
            <p:nvCxnSpPr>
              <p:cNvPr id="42" name="Straight Connector 41"/>
              <p:cNvCxnSpPr/>
              <p:nvPr/>
            </p:nvCxnSpPr>
            <p:spPr>
              <a:xfrm>
                <a:off x="3698133" y="2285196"/>
                <a:ext cx="0" cy="549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463931" y="225757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281454" y="227301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/>
            <p:cNvCxnSpPr/>
            <p:nvPr/>
          </p:nvCxnSpPr>
          <p:spPr>
            <a:xfrm>
              <a:off x="4940634" y="4759840"/>
              <a:ext cx="369916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7020776" y="5322638"/>
              <a:ext cx="1217183" cy="438582"/>
              <a:chOff x="5805032" y="5953848"/>
              <a:chExt cx="1622911" cy="584775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805032" y="6096978"/>
                <a:ext cx="1475426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8" name="Straight Arrow Connector 3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6-Point Star 3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5848385" y="5953848"/>
                <a:ext cx="15795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dirty="0"/>
                  <a:t>Electronics Production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1/19-8/19  </a:t>
                </a:r>
              </a:p>
            </p:txBody>
          </p:sp>
        </p:grpSp>
        <p:cxnSp>
          <p:nvCxnSpPr>
            <p:cNvPr id="54" name="Straight Arrow Connector 53"/>
            <p:cNvCxnSpPr>
              <a:stCxn id="24" idx="2"/>
            </p:cNvCxnSpPr>
            <p:nvPr/>
          </p:nvCxnSpPr>
          <p:spPr>
            <a:xfrm>
              <a:off x="6037732" y="3600295"/>
              <a:ext cx="1100" cy="1414928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991639" y="3916610"/>
              <a:ext cx="1100" cy="1523920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/>
            <p:nvPr/>
          </p:nvCxnSpPr>
          <p:spPr>
            <a:xfrm>
              <a:off x="5833901" y="3423019"/>
              <a:ext cx="152171" cy="13384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>
              <a:off x="7032958" y="4063004"/>
              <a:ext cx="1658951" cy="553998"/>
              <a:chOff x="2528306" y="2902146"/>
              <a:chExt cx="1996286" cy="738663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546669" y="2902146"/>
                <a:ext cx="1977923" cy="73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dirty="0"/>
                  <a:t>Test Beam, tracking performance 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analysis, physics </a:t>
                </a:r>
                <a:r>
                  <a:rPr lang="en-US" sz="750" dirty="0" err="1"/>
                  <a:t>sim</a:t>
                </a:r>
                <a:r>
                  <a:rPr lang="en-US" sz="750" dirty="0"/>
                  <a:t>, NIM paper etc.   </a:t>
                </a:r>
              </a:p>
              <a:p>
                <a:r>
                  <a:rPr lang="en-US" sz="750" dirty="0"/>
                  <a:t>            1/19 </a:t>
                </a:r>
                <a:r>
                  <a:rPr lang="mr-IN" sz="750" dirty="0"/>
                  <a:t>–</a:t>
                </a:r>
                <a:r>
                  <a:rPr lang="en-US" sz="750" dirty="0"/>
                  <a:t> 9/19</a:t>
                </a: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528306" y="3121397"/>
                <a:ext cx="1683642" cy="108084"/>
                <a:chOff x="2547653" y="3121397"/>
                <a:chExt cx="2035508" cy="108084"/>
              </a:xfrm>
            </p:grpSpPr>
            <p:cxnSp>
              <p:nvCxnSpPr>
                <p:cNvPr id="66" name="Straight Arrow Connector 65"/>
                <p:cNvCxnSpPr/>
                <p:nvPr/>
              </p:nvCxnSpPr>
              <p:spPr>
                <a:xfrm flipV="1">
                  <a:off x="2547653" y="3175439"/>
                  <a:ext cx="2035508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6-Point Star 66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cxnSp>
          <p:nvCxnSpPr>
            <p:cNvPr id="71" name="Straight Connector 70"/>
            <p:cNvCxnSpPr/>
            <p:nvPr/>
          </p:nvCxnSpPr>
          <p:spPr>
            <a:xfrm>
              <a:off x="4020841" y="2660441"/>
              <a:ext cx="0" cy="73001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3438175" y="2793439"/>
              <a:ext cx="59586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Today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704218" y="5055755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BNL Director Review</a:t>
              </a:r>
            </a:p>
            <a:p>
              <a:r>
                <a:rPr lang="en-US" sz="900" dirty="0"/>
                <a:t>7/10-11,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698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25D87-7B84-E742-A117-79DF7E97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951"/>
            <a:ext cx="10515600" cy="1325563"/>
          </a:xfrm>
        </p:spPr>
        <p:txBody>
          <a:bodyPr/>
          <a:lstStyle/>
          <a:p>
            <a:r>
              <a:rPr lang="en-US" dirty="0"/>
              <a:t>Following Slides are from 9/21/2017 FY18 Planning Presentation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CC0A-BE9B-E649-9DA1-F94A0FE8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BD438-4862-7643-8053-9DDA2B0B85A6}" type="datetime1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1D56A-2CB2-3C4A-A262-3845850A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DF1B3-1D33-2246-A19F-F7792A88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19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505" y="-5112"/>
            <a:ext cx="10515600" cy="1325563"/>
          </a:xfrm>
        </p:spPr>
        <p:txBody>
          <a:bodyPr/>
          <a:lstStyle/>
          <a:p>
            <a:r>
              <a:rPr lang="en-US" dirty="0"/>
              <a:t>Experimental Milestones </a:t>
            </a:r>
          </a:p>
        </p:txBody>
      </p:sp>
      <p:pic>
        <p:nvPicPr>
          <p:cNvPr id="4" name="Picture 3" descr="experiment_timeline_122016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" t="7124" r="6952" b="21231"/>
          <a:stretch/>
        </p:blipFill>
        <p:spPr>
          <a:xfrm>
            <a:off x="109330" y="1320451"/>
            <a:ext cx="12082670" cy="5410352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5598950" y="3977160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672979" y="1748010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5578236" y="5490954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4672980" y="5859316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9080" y="4518051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RU behind </a:t>
            </a:r>
          </a:p>
          <a:p>
            <a:r>
              <a:rPr lang="en-US" sz="800" dirty="0">
                <a:solidFill>
                  <a:srgbClr val="FF0000"/>
                </a:solidFill>
              </a:rPr>
              <a:t>Schedule;</a:t>
            </a:r>
          </a:p>
          <a:p>
            <a:r>
              <a:rPr lang="en-US" sz="800" dirty="0">
                <a:solidFill>
                  <a:srgbClr val="FF0000"/>
                </a:solidFill>
              </a:rPr>
              <a:t>Replacement for CRU </a:t>
            </a:r>
          </a:p>
        </p:txBody>
      </p:sp>
    </p:spTree>
    <p:extLst>
      <p:ext uri="{BB962C8B-B14F-4D97-AF65-F5344CB8AC3E}">
        <p14:creationId xmlns:p14="http://schemas.microsoft.com/office/powerpoint/2010/main" val="2453375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Milestones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417637"/>
            <a:ext cx="12105861" cy="5291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17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LDRD </a:t>
            </a:r>
            <a:r>
              <a:rPr lang="mr-IN" dirty="0"/>
              <a:t>–</a:t>
            </a:r>
            <a:r>
              <a:rPr lang="en-US" dirty="0"/>
              <a:t> MVTX Key Tasks/Milestones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07443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32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RUv1.0/FELIX1.5 Integration </a:t>
            </a:r>
          </a:p>
          <a:p>
            <a:endParaRPr lang="en-US" sz="1000" dirty="0"/>
          </a:p>
          <a:p>
            <a:r>
              <a:rPr lang="en-US" sz="1000" dirty="0"/>
              <a:t>40MHz,  7/17-12/17</a:t>
            </a:r>
          </a:p>
        </p:txBody>
      </p:sp>
      <p:sp>
        <p:nvSpPr>
          <p:cNvPr id="22" name="6-Point Star 21"/>
          <p:cNvSpPr/>
          <p:nvPr/>
        </p:nvSpPr>
        <p:spPr>
          <a:xfrm>
            <a:off x="4493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3959646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RUv1.x/FELIX2.0, 10MHz,</a:t>
              </a:r>
            </a:p>
            <a:p>
              <a:r>
                <a:rPr lang="en-US" sz="1000" dirty="0"/>
                <a:t>    </a:t>
              </a:r>
            </a:p>
            <a:p>
              <a:r>
                <a:rPr lang="en-US" sz="1000" dirty="0"/>
                <a:t>10/17 </a:t>
              </a:r>
              <a:r>
                <a:rPr lang="mr-IN" sz="1000" dirty="0"/>
                <a:t>–</a:t>
              </a:r>
              <a:r>
                <a:rPr lang="en-US" sz="1000" dirty="0"/>
                <a:t> 6/18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5964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71753" y="3484023"/>
            <a:ext cx="20649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Ready for MVTX Design Review ~8/2018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797300" y="3764858"/>
            <a:ext cx="1737888" cy="553998"/>
            <a:chOff x="4442954" y="3954696"/>
            <a:chExt cx="1515670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5101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System test, cosmic &amp; source </a:t>
              </a:r>
            </a:p>
            <a:p>
              <a:endParaRPr lang="en-US" sz="1000" dirty="0"/>
            </a:p>
            <a:p>
              <a:r>
                <a:rPr lang="en-US" sz="1000" dirty="0"/>
                <a:t>6/18 - 1/19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744036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LDRD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89770" y="4967225"/>
            <a:ext cx="20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MVTX: 2018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2021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019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Stave Production, procure FPGA, GBT etc.</a:t>
              </a:r>
            </a:p>
            <a:p>
              <a:endParaRPr lang="en-US" sz="1000" dirty="0"/>
            </a:p>
            <a:p>
              <a:r>
                <a:rPr lang="en-US" sz="1000" dirty="0"/>
                <a:t>8/18-4/19 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520006" y="1684578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495263" y="1834601"/>
                <a:ext cx="8587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7/2017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10/17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10/18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10/19</a:t>
                </a: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4555510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7329033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Electronics Production</a:t>
              </a:r>
            </a:p>
            <a:p>
              <a:endParaRPr lang="en-US" sz="1000" dirty="0"/>
            </a:p>
            <a:p>
              <a:r>
                <a:rPr lang="en-US" sz="1000" dirty="0"/>
                <a:t>1/19-6/19  </a:t>
              </a:r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6018309" y="3657393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290185" y="4079146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5746532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345275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/>
                <a:t>analysis, physics </a:t>
              </a:r>
              <a:r>
                <a:rPr lang="en-US" sz="1000" dirty="0" err="1"/>
                <a:t>sim</a:t>
              </a:r>
              <a:r>
                <a:rPr lang="en-US" sz="1000" dirty="0"/>
                <a:t>, NIM paper etc.   </a:t>
              </a:r>
            </a:p>
            <a:p>
              <a:r>
                <a:rPr lang="en-US" sz="1000" dirty="0"/>
                <a:t>            1/19 </a:t>
              </a:r>
              <a:r>
                <a:rPr lang="mr-IN" sz="1000" dirty="0"/>
                <a:t>–</a:t>
              </a:r>
              <a:r>
                <a:rPr lang="en-US" sz="1000" dirty="0"/>
                <a:t> 9/19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329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552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906957" y="5598006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BNL Director Review</a:t>
            </a:r>
          </a:p>
          <a:p>
            <a:r>
              <a:rPr lang="en-US" sz="1200" dirty="0"/>
              <a:t>7/10-11, 2017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34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E693-6861-EA40-AD2B-5E067A3B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Test Beam Setup @</a:t>
            </a:r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598CD8-10B6-EA43-979F-4D2679C97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71687"/>
            <a:ext cx="12158802" cy="3649249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737D8A-564B-BD4C-901B-4AE00E13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14D2-1E63-F64F-BA0C-1D4864804B4B}" type="datetime1">
              <a:rPr lang="en-US" smtClean="0"/>
              <a:t>4/5/18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E00E96-4F08-D946-B2C3-A37E2B90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986A24-00A0-7F4C-A2EB-B0BE51012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55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4497"/>
          </a:xfrm>
        </p:spPr>
        <p:txBody>
          <a:bodyPr/>
          <a:lstStyle/>
          <a:p>
            <a:r>
              <a:rPr lang="en-US" dirty="0"/>
              <a:t>Summary of LDRD Goals for FY18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034980"/>
            <a:ext cx="10515600" cy="55165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Technical tasks and milestones</a:t>
            </a:r>
          </a:p>
          <a:p>
            <a:pPr lvl="1"/>
            <a:r>
              <a:rPr lang="en-US" dirty="0"/>
              <a:t>Complete readout chain test, by the end of Dec. 2017 </a:t>
            </a:r>
          </a:p>
          <a:p>
            <a:pPr lvl="2"/>
            <a:r>
              <a:rPr lang="en-US" dirty="0"/>
              <a:t>One ALPIDE + RUv1.0/KC705 + FELIX v1.5 + RCDAQ, </a:t>
            </a:r>
          </a:p>
          <a:p>
            <a:pPr lvl="3"/>
            <a:r>
              <a:rPr lang="en-US" dirty="0"/>
              <a:t>Readout “known pattern” raw data from  ALPIDE, with internal </a:t>
            </a:r>
            <a:r>
              <a:rPr lang="en-US" dirty="0" err="1"/>
              <a:t>pulser</a:t>
            </a:r>
            <a:r>
              <a:rPr lang="en-US" dirty="0"/>
              <a:t> + external trigger</a:t>
            </a:r>
          </a:p>
          <a:p>
            <a:pPr lvl="2"/>
            <a:r>
              <a:rPr lang="en-US" dirty="0"/>
              <a:t>Output preliminary PRDF data file, analyzed </a:t>
            </a:r>
          </a:p>
          <a:p>
            <a:pPr lvl="1"/>
            <a:r>
              <a:rPr lang="en-US" dirty="0"/>
              <a:t>Complete readout chain test with the near final electronics w/ RHIC 10MHz clock</a:t>
            </a:r>
          </a:p>
          <a:p>
            <a:pPr lvl="2"/>
            <a:r>
              <a:rPr lang="en-US" dirty="0"/>
              <a:t>One stave + RU + FELIX v2.0 + RCDAQ, 6/2017  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/>
              <a:t>Built and test 4-stave telescope with external triggering capability: ~6/2018</a:t>
            </a:r>
          </a:p>
          <a:p>
            <a:pPr lvl="2"/>
            <a:r>
              <a:rPr lang="en-US" dirty="0"/>
              <a:t>Assembled 4-stave telescope,  </a:t>
            </a:r>
          </a:p>
          <a:p>
            <a:pPr lvl="2"/>
            <a:r>
              <a:rPr lang="en-US" dirty="0"/>
              <a:t>Cosmic ray readout 4-staves with RUv1.0+FELIXv1.5</a:t>
            </a:r>
          </a:p>
          <a:p>
            <a:pPr lvl="1"/>
            <a:r>
              <a:rPr lang="en-US" dirty="0"/>
              <a:t>Ready for MVTX readout technical review: ~7/2018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Online code: ~12/2017</a:t>
            </a:r>
          </a:p>
          <a:p>
            <a:pPr lvl="2"/>
            <a:r>
              <a:rPr lang="en-US" dirty="0"/>
              <a:t>Produce PRDF from raw ALPIDE data </a:t>
            </a:r>
          </a:p>
          <a:p>
            <a:pPr lvl="2"/>
            <a:r>
              <a:rPr lang="en-US" dirty="0"/>
              <a:t>Produce PRDF from simulation </a:t>
            </a:r>
          </a:p>
          <a:p>
            <a:pPr lvl="2"/>
            <a:r>
              <a:rPr lang="en-US" dirty="0"/>
              <a:t>Common PRDF decoder for analysis </a:t>
            </a:r>
          </a:p>
          <a:p>
            <a:pPr lvl="1"/>
            <a:r>
              <a:rPr lang="en-US" dirty="0"/>
              <a:t>Offline b-jet tagging in </a:t>
            </a:r>
            <a:r>
              <a:rPr lang="en-US" dirty="0" err="1"/>
              <a:t>p+p</a:t>
            </a:r>
            <a:r>
              <a:rPr lang="en-US" dirty="0"/>
              <a:t> and A+A</a:t>
            </a:r>
          </a:p>
          <a:p>
            <a:pPr lvl="2"/>
            <a:r>
              <a:rPr lang="en-US" dirty="0"/>
              <a:t>Update b-tagging performance </a:t>
            </a:r>
          </a:p>
          <a:p>
            <a:pPr lvl="3"/>
            <a:r>
              <a:rPr lang="en-US" dirty="0"/>
              <a:t>with latest much improved b-tagging code from </a:t>
            </a:r>
            <a:r>
              <a:rPr lang="en-US" dirty="0" err="1"/>
              <a:t>Sanghoon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Complete preliminary mechanical design for integration </a:t>
            </a:r>
          </a:p>
          <a:p>
            <a:pPr lvl="2"/>
            <a:r>
              <a:rPr lang="en-US" dirty="0" err="1"/>
              <a:t>MVTX+INTT+rest</a:t>
            </a:r>
            <a:r>
              <a:rPr lang="en-US" dirty="0"/>
              <a:t> of </a:t>
            </a:r>
            <a:r>
              <a:rPr lang="en-US" dirty="0" err="1"/>
              <a:t>sPHENIX</a:t>
            </a:r>
            <a:r>
              <a:rPr lang="en-US" dirty="0"/>
              <a:t>  </a:t>
            </a:r>
          </a:p>
          <a:p>
            <a:r>
              <a:rPr lang="en-US" dirty="0"/>
              <a:t>Full proposal </a:t>
            </a:r>
          </a:p>
          <a:p>
            <a:pPr lvl="1"/>
            <a:r>
              <a:rPr lang="en-US" dirty="0"/>
              <a:t>Ready for submission to DOE ~Jan 2018</a:t>
            </a:r>
          </a:p>
          <a:p>
            <a:pPr lvl="1"/>
            <a:r>
              <a:rPr lang="en-US" dirty="0"/>
              <a:t>Update Science, Cost &amp; Schedule etc.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47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849" y="143039"/>
            <a:ext cx="10602951" cy="508381"/>
          </a:xfrm>
        </p:spPr>
        <p:txBody>
          <a:bodyPr>
            <a:normAutofit fontScale="90000"/>
          </a:bodyPr>
          <a:lstStyle/>
          <a:p>
            <a:r>
              <a:rPr lang="en-US"/>
              <a:t>Near Term Key </a:t>
            </a:r>
            <a:r>
              <a:rPr lang="en-US" dirty="0"/>
              <a:t>Tasks and Milestones: ~ Dec.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526" y="3316661"/>
            <a:ext cx="4793795" cy="3404814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GBT chain integration FELIXv1.5 + KC705 </a:t>
            </a:r>
            <a:r>
              <a:rPr lang="mr-IN" dirty="0"/>
              <a:t>–</a:t>
            </a:r>
            <a:r>
              <a:rPr lang="en-US" dirty="0"/>
              <a:t> Done</a:t>
            </a:r>
          </a:p>
          <a:p>
            <a:pPr lvl="1"/>
            <a:r>
              <a:rPr lang="en-US" dirty="0" err="1"/>
              <a:t>Sho</a:t>
            </a:r>
            <a:r>
              <a:rPr lang="en-US" dirty="0"/>
              <a:t>, Alex, Mark</a:t>
            </a:r>
          </a:p>
          <a:p>
            <a:r>
              <a:rPr lang="en-US" dirty="0"/>
              <a:t>ALPIDE readout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Sho</a:t>
            </a:r>
            <a:r>
              <a:rPr lang="en-US" dirty="0"/>
              <a:t>, Alex, Mark, </a:t>
            </a:r>
            <a:r>
              <a:rPr lang="en-US" dirty="0" err="1"/>
              <a:t>Xuan</a:t>
            </a:r>
            <a:endParaRPr lang="en-US" dirty="0"/>
          </a:p>
          <a:p>
            <a:pPr lvl="1"/>
            <a:r>
              <a:rPr lang="en-US" dirty="0"/>
              <a:t>w/ KC705 + FELIX,  ~9/30</a:t>
            </a:r>
          </a:p>
          <a:p>
            <a:pPr lvl="1"/>
            <a:r>
              <a:rPr lang="en-US" dirty="0"/>
              <a:t>w/ RUv1.0,  ~10/30 (assuming RUv1.0 arrives by ~9/15)</a:t>
            </a:r>
          </a:p>
          <a:p>
            <a:pPr lvl="1"/>
            <a:r>
              <a:rPr lang="en-US" dirty="0"/>
              <a:t>RUv1.0 data format, ~10/30</a:t>
            </a:r>
          </a:p>
          <a:p>
            <a:pPr lvl="1"/>
            <a:r>
              <a:rPr lang="en-US" dirty="0"/>
              <a:t> MOSAIC evaluation, ~10/30, </a:t>
            </a:r>
            <a:r>
              <a:rPr lang="en-US" dirty="0" err="1"/>
              <a:t>Xuan</a:t>
            </a:r>
            <a:endParaRPr lang="en-US" dirty="0"/>
          </a:p>
          <a:p>
            <a:r>
              <a:rPr lang="en-US" dirty="0"/>
              <a:t>FELIX+RCDAQ integration </a:t>
            </a:r>
            <a:r>
              <a:rPr lang="mr-IN" dirty="0"/>
              <a:t>–</a:t>
            </a:r>
            <a:r>
              <a:rPr lang="en-US" dirty="0"/>
              <a:t> Kun, </a:t>
            </a:r>
            <a:r>
              <a:rPr lang="en-US" dirty="0" err="1"/>
              <a:t>Sho</a:t>
            </a:r>
            <a:r>
              <a:rPr lang="en-US" dirty="0"/>
              <a:t>, Alex</a:t>
            </a:r>
          </a:p>
          <a:p>
            <a:pPr lvl="1"/>
            <a:r>
              <a:rPr lang="en-US" dirty="0"/>
              <a:t>FELIX v1.5: ~9/30</a:t>
            </a:r>
          </a:p>
          <a:p>
            <a:pPr lvl="1"/>
            <a:r>
              <a:rPr lang="en-US" dirty="0"/>
              <a:t>FELIX v.2.0: ~10/20 (assuming v.2 available by ~9/30)</a:t>
            </a:r>
          </a:p>
          <a:p>
            <a:r>
              <a:rPr lang="en-US" dirty="0"/>
              <a:t>Timing &amp; Triggers </a:t>
            </a:r>
            <a:r>
              <a:rPr lang="mr-IN" dirty="0"/>
              <a:t>–</a:t>
            </a:r>
            <a:r>
              <a:rPr lang="en-US" dirty="0"/>
              <a:t> Alex, </a:t>
            </a:r>
            <a:r>
              <a:rPr lang="en-US" dirty="0" err="1"/>
              <a:t>Sho</a:t>
            </a:r>
            <a:r>
              <a:rPr lang="en-US" dirty="0"/>
              <a:t>, Mark, Ming </a:t>
            </a:r>
          </a:p>
          <a:p>
            <a:pPr lvl="1"/>
            <a:r>
              <a:rPr lang="en-US" dirty="0"/>
              <a:t>FELIX v1.5 + 40MHz Timing &amp; Trigger, 11/15? </a:t>
            </a:r>
          </a:p>
          <a:p>
            <a:pPr lvl="1"/>
            <a:r>
              <a:rPr lang="en-US" dirty="0"/>
              <a:t>FELIX v2.0 + RHIC-mezzanine integration, 11/30</a:t>
            </a:r>
          </a:p>
          <a:p>
            <a:pPr lvl="1"/>
            <a:r>
              <a:rPr lang="en-US" dirty="0"/>
              <a:t>Setup GTM @LANL, ~11/15</a:t>
            </a:r>
          </a:p>
          <a:p>
            <a:r>
              <a:rPr lang="en-US" dirty="0"/>
              <a:t>Power Unit and Slow Controls software/GUI   </a:t>
            </a:r>
          </a:p>
          <a:p>
            <a:pPr lvl="1"/>
            <a:r>
              <a:rPr lang="en-US" dirty="0"/>
              <a:t>RUv1.0 + PU, ~10/30 </a:t>
            </a:r>
          </a:p>
          <a:p>
            <a:pPr lvl="1"/>
            <a:r>
              <a:rPr lang="en-US" dirty="0"/>
              <a:t>Darren, </a:t>
            </a:r>
            <a:r>
              <a:rPr lang="en-US" dirty="0" err="1"/>
              <a:t>Sanghoon</a:t>
            </a:r>
            <a:r>
              <a:rPr lang="en-US" dirty="0"/>
              <a:t>, Cesar</a:t>
            </a:r>
          </a:p>
          <a:p>
            <a:r>
              <a:rPr lang="en-US" dirty="0">
                <a:solidFill>
                  <a:srgbClr val="FF0000"/>
                </a:solidFill>
              </a:rPr>
              <a:t>Complete full chain ALPIDE + RUv1.0/KC705 + FELIX v1.5 + RCDAQ</a:t>
            </a:r>
          </a:p>
          <a:p>
            <a:pPr lvl="1"/>
            <a:r>
              <a:rPr lang="en-US" dirty="0"/>
              <a:t>12/20</a:t>
            </a:r>
          </a:p>
          <a:p>
            <a:r>
              <a:rPr lang="en-US" dirty="0"/>
              <a:t>Physics simulations for full proposal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Sanghoon</a:t>
            </a:r>
            <a:r>
              <a:rPr lang="en-US" dirty="0"/>
              <a:t>, Darren </a:t>
            </a:r>
          </a:p>
          <a:p>
            <a:pPr lvl="1"/>
            <a:r>
              <a:rPr lang="en-US" dirty="0"/>
              <a:t>B-jet tagging,  ~12/5 update plots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95666" y="1095748"/>
            <a:ext cx="8686800" cy="571228"/>
            <a:chOff x="969052" y="1786177"/>
            <a:chExt cx="7723155" cy="571228"/>
          </a:xfrm>
        </p:grpSpPr>
        <p:grpSp>
          <p:nvGrpSpPr>
            <p:cNvPr id="5" name="Group 4"/>
            <p:cNvGrpSpPr/>
            <p:nvPr/>
          </p:nvGrpSpPr>
          <p:grpSpPr>
            <a:xfrm>
              <a:off x="969052" y="1786177"/>
              <a:ext cx="7723155" cy="571228"/>
              <a:chOff x="969052" y="1786177"/>
              <a:chExt cx="7723155" cy="57122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969052" y="1809914"/>
                <a:ext cx="556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9/15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996005" y="2183594"/>
                <a:ext cx="7696202" cy="173811"/>
                <a:chOff x="996005" y="2183594"/>
                <a:chExt cx="7696202" cy="173811"/>
              </a:xfrm>
            </p:grpSpPr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96005" y="2357404"/>
                  <a:ext cx="7696202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55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10/1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55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11/1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55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12/1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9259247" y="2068652"/>
            <a:ext cx="1253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--------- Full Chain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10103914" y="1823242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25982" y="1730220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 ALPIDE + KC705+FELIX</a:t>
            </a:r>
          </a:p>
          <a:p>
            <a:r>
              <a:rPr lang="en-US" sz="1200" dirty="0"/>
              <a:t>---------------------- FELIX + RCDAQ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83282" y="1730220"/>
            <a:ext cx="3302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-----------------------------------------  RUv1.0+FELIXv1.5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53296" y="20533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-----------------------  RUv1.0 + FELIX v1.5 + Trigger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25663" y="2356084"/>
            <a:ext cx="487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-----------------  PU + ALPIDE + MOSAIC/RU and DCS - Slow Control Software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69502" y="2356510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  sPHENIX GTM@LANL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02671" y="2770179"/>
            <a:ext cx="5775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---------- RUv1.0 + FELIX v2.0 + RCDAQ  ----------------------------------- RHIC Timing/Trigger -</a:t>
            </a:r>
            <a:r>
              <a:rPr lang="en-US" sz="12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19142" y="3081274"/>
            <a:ext cx="7571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------------------------------------------------------------------------------------------------------------------------------       Physics simulations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30477" y="3541297"/>
            <a:ext cx="326243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Other tasks: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Cable test </a:t>
            </a:r>
            <a:r>
              <a:rPr lang="mr-IN" sz="1400" dirty="0"/>
              <a:t>–</a:t>
            </a:r>
            <a:r>
              <a:rPr lang="en-US" sz="1400" dirty="0"/>
              <a:t> Pat, Mark, </a:t>
            </a:r>
            <a:r>
              <a:rPr lang="en-US" sz="1400" dirty="0" err="1"/>
              <a:t>Xuan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/>
              <a:t>11/15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MVTX/INTT integration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Telescope 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cooling system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Tracking software</a:t>
            </a:r>
          </a:p>
          <a:p>
            <a:pPr marL="742950" lvl="1" indent="-285750">
              <a:buFontTx/>
              <a:buChar char="-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Complete proposal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Cost, schedule &amp; resources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Risk registry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WBS Dictionary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Preliminary project plan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Implement review recommendations </a:t>
            </a:r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F096A-FEF6-574C-A5F0-D567C66DE097}" type="datetime1">
              <a:rPr lang="en-US" smtClean="0"/>
              <a:t>4/5/18</a:t>
            </a:fld>
            <a:endParaRPr lang="en-US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@LDRD/DR Weekly Meeting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04B3-0C15-0748-863F-BEDBAB048091}" type="slidenum">
              <a:rPr lang="en-US" smtClean="0"/>
              <a:t>21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634801" y="2099695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RUv1.0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34827" y="2560693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FELIX 2.0</a:t>
            </a:r>
          </a:p>
        </p:txBody>
      </p:sp>
    </p:spTree>
    <p:extLst>
      <p:ext uri="{BB962C8B-B14F-4D97-AF65-F5344CB8AC3E}">
        <p14:creationId xmlns:p14="http://schemas.microsoft.com/office/powerpoint/2010/main" val="599912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1325563"/>
          </a:xfrm>
        </p:spPr>
        <p:txBody>
          <a:bodyPr/>
          <a:lstStyle/>
          <a:p>
            <a:r>
              <a:rPr lang="en-US" dirty="0"/>
              <a:t>Manpower in general for FY18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777240" y="1656715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Ming </a:t>
            </a:r>
          </a:p>
          <a:p>
            <a:pPr lvl="1"/>
            <a:r>
              <a:rPr lang="en-US" dirty="0"/>
              <a:t>0.3, overall, readout &amp; integration </a:t>
            </a:r>
          </a:p>
          <a:p>
            <a:r>
              <a:rPr lang="en-US" dirty="0"/>
              <a:t>Cesar</a:t>
            </a:r>
          </a:p>
          <a:p>
            <a:pPr lvl="1"/>
            <a:r>
              <a:rPr lang="en-US" dirty="0"/>
              <a:t>0.2, slow control, stave production </a:t>
            </a:r>
          </a:p>
          <a:p>
            <a:r>
              <a:rPr lang="en-US" dirty="0"/>
              <a:t>Walt/Chris</a:t>
            </a:r>
          </a:p>
          <a:p>
            <a:pPr lvl="1"/>
            <a:r>
              <a:rPr lang="en-US" dirty="0"/>
              <a:t>0.2, mechanical </a:t>
            </a:r>
          </a:p>
          <a:p>
            <a:r>
              <a:rPr lang="en-US" dirty="0" err="1"/>
              <a:t>AlexT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1.0, readout </a:t>
            </a:r>
          </a:p>
          <a:p>
            <a:r>
              <a:rPr lang="en-US" dirty="0" err="1"/>
              <a:t>Sho</a:t>
            </a:r>
            <a:endParaRPr lang="en-US" dirty="0"/>
          </a:p>
          <a:p>
            <a:pPr lvl="1"/>
            <a:r>
              <a:rPr lang="en-US" dirty="0"/>
              <a:t>0.5, readout &amp; controls</a:t>
            </a:r>
          </a:p>
          <a:p>
            <a:r>
              <a:rPr lang="en-US" dirty="0" err="1"/>
              <a:t>Sanghoon</a:t>
            </a:r>
            <a:endParaRPr lang="en-US" dirty="0"/>
          </a:p>
          <a:p>
            <a:pPr lvl="1"/>
            <a:r>
              <a:rPr lang="en-US" dirty="0"/>
              <a:t>0.2, Offline b-tagging</a:t>
            </a:r>
          </a:p>
          <a:p>
            <a:r>
              <a:rPr lang="en-US" dirty="0"/>
              <a:t>Darren</a:t>
            </a:r>
          </a:p>
          <a:p>
            <a:pPr lvl="1"/>
            <a:r>
              <a:rPr lang="en-US" dirty="0"/>
              <a:t>0.5, offline and simulations</a:t>
            </a:r>
          </a:p>
          <a:p>
            <a:pPr lvl="1"/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471920" y="1656715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Xuan</a:t>
            </a:r>
          </a:p>
          <a:p>
            <a:pPr lvl="1"/>
            <a:r>
              <a:rPr lang="en-US" dirty="0"/>
              <a:t>0.2, ALPIDE evaluation </a:t>
            </a:r>
          </a:p>
          <a:p>
            <a:r>
              <a:rPr lang="en-US" dirty="0" err="1"/>
              <a:t>AlexW</a:t>
            </a:r>
            <a:endParaRPr lang="en-US" dirty="0"/>
          </a:p>
          <a:p>
            <a:pPr lvl="1"/>
            <a:r>
              <a:rPr lang="en-US" dirty="0"/>
              <a:t>0.5, testing &amp; simulation</a:t>
            </a:r>
          </a:p>
          <a:p>
            <a:r>
              <a:rPr lang="en-US" dirty="0"/>
              <a:t>Mark</a:t>
            </a:r>
          </a:p>
          <a:p>
            <a:pPr lvl="1"/>
            <a:r>
              <a:rPr lang="en-US" dirty="0"/>
              <a:t>0.2, readout</a:t>
            </a:r>
          </a:p>
          <a:p>
            <a:r>
              <a:rPr lang="en-US" dirty="0"/>
              <a:t>T-2/CCS etc.</a:t>
            </a:r>
          </a:p>
          <a:p>
            <a:pPr lvl="1"/>
            <a:r>
              <a:rPr lang="en-US" dirty="0"/>
              <a:t>Theory modeling </a:t>
            </a:r>
          </a:p>
          <a:p>
            <a:pPr lvl="1"/>
            <a:endParaRPr lang="en-US" dirty="0"/>
          </a:p>
          <a:p>
            <a:r>
              <a:rPr lang="en-US" dirty="0"/>
              <a:t>Exp. FTEs &amp; Budget:</a:t>
            </a:r>
          </a:p>
          <a:p>
            <a:pPr lvl="1"/>
            <a:r>
              <a:rPr lang="en-US" dirty="0"/>
              <a:t>Staff: 0.9</a:t>
            </a:r>
          </a:p>
          <a:p>
            <a:pPr lvl="1"/>
            <a:r>
              <a:rPr lang="en-US" dirty="0"/>
              <a:t>PD/Students: 1.9</a:t>
            </a:r>
          </a:p>
          <a:p>
            <a:pPr lvl="1"/>
            <a:r>
              <a:rPr lang="en-US" dirty="0"/>
              <a:t>Engineer contractor: 1.0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Budget: $1054K, w/ $337K for M&amp;S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25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Readout Electronics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Slide </a:t>
            </a:r>
            <a:fld id="{9C84436F-B625-4899-AA4D-53699365BA00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4510094" y="3395154"/>
            <a:ext cx="1765856" cy="432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714" y="2774154"/>
            <a:ext cx="1324800" cy="1242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0539" y="4221300"/>
            <a:ext cx="1281674" cy="130261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563" y="3177666"/>
            <a:ext cx="2977721" cy="987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6358846" y="4165066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12" name="Rectangle 111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68" name="TextBox 123"/>
          <p:cNvSpPr txBox="1"/>
          <p:nvPr/>
        </p:nvSpPr>
        <p:spPr>
          <a:xfrm>
            <a:off x="6497166" y="5384076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Power Board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878755" y="4659120"/>
            <a:ext cx="987827" cy="357656"/>
          </a:xfrm>
          <a:prstGeom prst="rect">
            <a:avLst/>
          </a:prstGeom>
          <a:noFill/>
          <a:ln>
            <a:solidFill>
              <a:srgbClr val="244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chemeClr val="tx1"/>
                </a:solidFill>
              </a:rPr>
              <a:t>Filtering Capacitors</a:t>
            </a:r>
          </a:p>
        </p:txBody>
      </p:sp>
      <p:sp>
        <p:nvSpPr>
          <p:cNvPr id="70" name="TextBox 126"/>
          <p:cNvSpPr txBox="1"/>
          <p:nvPr/>
        </p:nvSpPr>
        <p:spPr>
          <a:xfrm>
            <a:off x="4789047" y="3831046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Samtec</a:t>
            </a:r>
            <a:r>
              <a:rPr lang="en-US" sz="1200" dirty="0"/>
              <a:t> </a:t>
            </a:r>
            <a:r>
              <a:rPr lang="en-US" sz="1200" dirty="0" err="1"/>
              <a:t>Twinax</a:t>
            </a:r>
            <a:r>
              <a:rPr lang="en-US" sz="1200" dirty="0"/>
              <a:t> “</a:t>
            </a:r>
            <a:r>
              <a:rPr lang="en-US" sz="1200" dirty="0" err="1"/>
              <a:t>FireFly</a:t>
            </a:r>
            <a:r>
              <a:rPr lang="en-US" sz="1200" dirty="0"/>
              <a:t>”</a:t>
            </a:r>
          </a:p>
        </p:txBody>
      </p:sp>
      <p:sp>
        <p:nvSpPr>
          <p:cNvPr id="71" name="TextBox 127"/>
          <p:cNvSpPr txBox="1"/>
          <p:nvPr/>
        </p:nvSpPr>
        <p:spPr>
          <a:xfrm>
            <a:off x="4510095" y="3012308"/>
            <a:ext cx="1796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9 Data (1.2Gbps)</a:t>
            </a:r>
          </a:p>
          <a:p>
            <a:r>
              <a:rPr lang="en-US" sz="1100" dirty="0"/>
              <a:t>1 Clock, 1 Control/Trigger</a:t>
            </a:r>
          </a:p>
        </p:txBody>
      </p:sp>
      <p:sp>
        <p:nvSpPr>
          <p:cNvPr id="72" name="Right Arrow 71"/>
          <p:cNvSpPr/>
          <p:nvPr/>
        </p:nvSpPr>
        <p:spPr>
          <a:xfrm rot="10800000">
            <a:off x="4901063" y="4710710"/>
            <a:ext cx="1405166" cy="215908"/>
          </a:xfrm>
          <a:prstGeom prst="rightArrow">
            <a:avLst/>
          </a:prstGeom>
          <a:solidFill>
            <a:srgbClr val="2445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TextBox 129"/>
          <p:cNvSpPr txBox="1"/>
          <p:nvPr/>
        </p:nvSpPr>
        <p:spPr>
          <a:xfrm>
            <a:off x="6492826" y="2408683"/>
            <a:ext cx="1017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Front End Electronics</a:t>
            </a:r>
          </a:p>
        </p:txBody>
      </p:sp>
      <p:sp>
        <p:nvSpPr>
          <p:cNvPr id="74" name="TextBox 130"/>
          <p:cNvSpPr txBox="1"/>
          <p:nvPr/>
        </p:nvSpPr>
        <p:spPr>
          <a:xfrm>
            <a:off x="5111966" y="4867911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Regulated Power</a:t>
            </a:r>
          </a:p>
        </p:txBody>
      </p:sp>
      <p:sp>
        <p:nvSpPr>
          <p:cNvPr id="75" name="TextBox 131"/>
          <p:cNvSpPr txBox="1"/>
          <p:nvPr/>
        </p:nvSpPr>
        <p:spPr>
          <a:xfrm>
            <a:off x="9285532" y="3843131"/>
            <a:ext cx="111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Back End Electronics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7756800" y="3324818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77" name="Left-Right Arrow 76"/>
          <p:cNvSpPr/>
          <p:nvPr/>
        </p:nvSpPr>
        <p:spPr>
          <a:xfrm>
            <a:off x="7756800" y="2892818"/>
            <a:ext cx="1320970" cy="432000"/>
          </a:xfrm>
          <a:prstGeom prst="leftRightArrow">
            <a:avLst/>
          </a:prstGeom>
          <a:solidFill>
            <a:srgbClr val="F29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78" name="Left Arrow 77"/>
          <p:cNvSpPr/>
          <p:nvPr/>
        </p:nvSpPr>
        <p:spPr>
          <a:xfrm>
            <a:off x="7756801" y="3627130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79" name="TextBox 142"/>
          <p:cNvSpPr txBox="1"/>
          <p:nvPr/>
        </p:nvSpPr>
        <p:spPr>
          <a:xfrm>
            <a:off x="1613557" y="4433714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Alpide</a:t>
            </a:r>
            <a:r>
              <a:rPr lang="en-US" sz="1200" dirty="0"/>
              <a:t> Sensors</a:t>
            </a:r>
          </a:p>
        </p:txBody>
      </p:sp>
      <p:cxnSp>
        <p:nvCxnSpPr>
          <p:cNvPr id="80" name="Straight Arrow Connector 79"/>
          <p:cNvCxnSpPr>
            <a:stCxn id="79" idx="0"/>
          </p:cNvCxnSpPr>
          <p:nvPr/>
        </p:nvCxnSpPr>
        <p:spPr>
          <a:xfrm flipH="1" flipV="1">
            <a:off x="1834593" y="3698245"/>
            <a:ext cx="199387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0"/>
          </p:cNvCxnSpPr>
          <p:nvPr/>
        </p:nvCxnSpPr>
        <p:spPr>
          <a:xfrm flipV="1">
            <a:off x="2033980" y="3698245"/>
            <a:ext cx="16901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9" idx="2"/>
          </p:cNvCxnSpPr>
          <p:nvPr/>
        </p:nvCxnSpPr>
        <p:spPr>
          <a:xfrm flipV="1">
            <a:off x="2033979" y="4816142"/>
            <a:ext cx="591276" cy="79236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149"/>
          <p:cNvSpPr txBox="1"/>
          <p:nvPr/>
        </p:nvSpPr>
        <p:spPr>
          <a:xfrm>
            <a:off x="2751231" y="4251102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FPC</a:t>
            </a:r>
          </a:p>
        </p:txBody>
      </p:sp>
      <p:sp>
        <p:nvSpPr>
          <p:cNvPr id="84" name="TextBox 152"/>
          <p:cNvSpPr txBox="1"/>
          <p:nvPr/>
        </p:nvSpPr>
        <p:spPr>
          <a:xfrm>
            <a:off x="2933205" y="4926622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Cold Plate</a:t>
            </a:r>
          </a:p>
        </p:txBody>
      </p:sp>
      <p:cxnSp>
        <p:nvCxnSpPr>
          <p:cNvPr id="85" name="Elbow Connector 84"/>
          <p:cNvCxnSpPr>
            <a:stCxn id="69" idx="0"/>
          </p:cNvCxnSpPr>
          <p:nvPr/>
        </p:nvCxnSpPr>
        <p:spPr>
          <a:xfrm rot="16200000" flipV="1">
            <a:off x="3823003" y="4109455"/>
            <a:ext cx="373078" cy="726252"/>
          </a:xfrm>
          <a:prstGeom prst="bentConnector2">
            <a:avLst/>
          </a:prstGeom>
          <a:ln w="28575"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157"/>
          <p:cNvSpPr txBox="1"/>
          <p:nvPr/>
        </p:nvSpPr>
        <p:spPr>
          <a:xfrm>
            <a:off x="6358846" y="4700081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regulators</a:t>
            </a:r>
          </a:p>
        </p:txBody>
      </p:sp>
      <p:cxnSp>
        <p:nvCxnSpPr>
          <p:cNvPr id="87" name="Straight Arrow Connector 86"/>
          <p:cNvCxnSpPr>
            <a:endCxn id="112" idx="0"/>
          </p:cNvCxnSpPr>
          <p:nvPr/>
        </p:nvCxnSpPr>
        <p:spPr>
          <a:xfrm>
            <a:off x="6845032" y="3969543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61"/>
          <p:cNvSpPr txBox="1"/>
          <p:nvPr/>
        </p:nvSpPr>
        <p:spPr>
          <a:xfrm>
            <a:off x="3662218" y="4234461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Power</a:t>
            </a:r>
          </a:p>
        </p:txBody>
      </p:sp>
      <p:sp>
        <p:nvSpPr>
          <p:cNvPr id="89" name="Left Brace 88"/>
          <p:cNvSpPr/>
          <p:nvPr/>
        </p:nvSpPr>
        <p:spPr>
          <a:xfrm rot="5400000">
            <a:off x="5244347" y="1953487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TextBox 163"/>
          <p:cNvSpPr txBox="1"/>
          <p:nvPr/>
        </p:nvSpPr>
        <p:spPr>
          <a:xfrm>
            <a:off x="5098132" y="2388620"/>
            <a:ext cx="66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5-10 m</a:t>
            </a:r>
          </a:p>
        </p:txBody>
      </p:sp>
      <p:sp>
        <p:nvSpPr>
          <p:cNvPr id="91" name="TextBox 166"/>
          <p:cNvSpPr txBox="1"/>
          <p:nvPr/>
        </p:nvSpPr>
        <p:spPr>
          <a:xfrm>
            <a:off x="7740899" y="2636977"/>
            <a:ext cx="1263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GBT Optical Links</a:t>
            </a:r>
          </a:p>
        </p:txBody>
      </p:sp>
      <p:sp>
        <p:nvSpPr>
          <p:cNvPr id="92" name="TextBox 167"/>
          <p:cNvSpPr txBox="1"/>
          <p:nvPr/>
        </p:nvSpPr>
        <p:spPr>
          <a:xfrm>
            <a:off x="2033979" y="2892822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9-sensor Stave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8906918" y="1404139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>
                <a:latin typeface="Calibri Light" panose="020F0302020204030204" pitchFamily="34" charset="0"/>
              </a:rPr>
              <a:t>sPHENIX</a:t>
            </a:r>
            <a:r>
              <a:rPr lang="en-US" sz="1200" dirty="0">
                <a:latin typeface="Calibri Light" panose="020F0302020204030204" pitchFamily="34" charset="0"/>
              </a:rPr>
              <a:t> GL-1 &amp; GTM</a:t>
            </a:r>
          </a:p>
        </p:txBody>
      </p:sp>
      <p:sp>
        <p:nvSpPr>
          <p:cNvPr id="97" name="Rectangle 96"/>
          <p:cNvSpPr/>
          <p:nvPr/>
        </p:nvSpPr>
        <p:spPr>
          <a:xfrm rot="16200000">
            <a:off x="9470701" y="2232415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7343761" y="2448417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97" idx="0"/>
          </p:cNvCxnSpPr>
          <p:nvPr/>
        </p:nvCxnSpPr>
        <p:spPr>
          <a:xfrm flipV="1">
            <a:off x="7343761" y="2448415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66"/>
          <p:cNvSpPr txBox="1"/>
          <p:nvPr/>
        </p:nvSpPr>
        <p:spPr>
          <a:xfrm>
            <a:off x="8477704" y="2237508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9781169" y="2724098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6803" y="3046128"/>
            <a:ext cx="1353052" cy="834980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 rot="16200000">
            <a:off x="7826917" y="4651910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104" name="Left Arrow 103"/>
          <p:cNvSpPr/>
          <p:nvPr/>
        </p:nvSpPr>
        <p:spPr>
          <a:xfrm>
            <a:off x="7311599" y="4584775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105" name="Left Arrow 104"/>
          <p:cNvSpPr/>
          <p:nvPr/>
        </p:nvSpPr>
        <p:spPr>
          <a:xfrm rot="16200000">
            <a:off x="9703687" y="2269203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11968" y="1868492"/>
            <a:ext cx="16933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8192087" y="1868492"/>
            <a:ext cx="18479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054994" y="5794271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Interaction Region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885705" y="5777468"/>
            <a:ext cx="181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Experimental Hall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339571" y="5794335"/>
            <a:ext cx="16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Counting 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9841" y="1595883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RUv1.0: ~10/2017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06373" y="4603456"/>
            <a:ext cx="113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FELIXv1.5:</a:t>
            </a:r>
          </a:p>
          <a:p>
            <a:r>
              <a:rPr lang="en-US" dirty="0"/>
              <a:t>6/2017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2237507"/>
            <a:ext cx="160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Stave: 06/2017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9963" y="614680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PS: 08/2017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5696" y="6220731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CAEN PS: 08/2017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9/21/17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32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3823" y="-1658386"/>
            <a:ext cx="6304258" cy="97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1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92D91-50ED-4F1C-8BA8-E17A7F01C308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14" y="195810"/>
            <a:ext cx="9938676" cy="6430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7501" y="1399958"/>
            <a:ext cx="249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 elongation region, added 180.0mm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05080" y="2006600"/>
            <a:ext cx="525721" cy="8733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84738" y="1723123"/>
            <a:ext cx="26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Sensor region, 290.0mm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026652" y="1855080"/>
            <a:ext cx="458086" cy="747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05404" y="3890136"/>
            <a:ext cx="256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Be beam-pipe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491963" y="3004695"/>
            <a:ext cx="863600" cy="813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63039" y="4294138"/>
            <a:ext cx="221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Conical interface region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370031" y="3520734"/>
            <a:ext cx="660400" cy="711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9/18/2017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180" y="602166"/>
            <a:ext cx="6156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Mechanical Integration </a:t>
            </a:r>
            <a:r>
              <a:rPr lang="mr-IN" sz="2800" dirty="0">
                <a:latin typeface="+mj-lt"/>
              </a:rPr>
              <a:t>–</a:t>
            </a:r>
            <a:r>
              <a:rPr lang="en-US" sz="2800" dirty="0">
                <a:latin typeface="+mj-lt"/>
              </a:rPr>
              <a:t> MVTX/INTT/TPC</a:t>
            </a:r>
          </a:p>
        </p:txBody>
      </p:sp>
    </p:spTree>
    <p:extLst>
      <p:ext uri="{BB962C8B-B14F-4D97-AF65-F5344CB8AC3E}">
        <p14:creationId xmlns:p14="http://schemas.microsoft.com/office/powerpoint/2010/main" val="508792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062"/>
            <a:ext cx="10515600" cy="1325563"/>
          </a:xfrm>
        </p:spPr>
        <p:txBody>
          <a:bodyPr/>
          <a:lstStyle/>
          <a:p>
            <a:r>
              <a:rPr lang="en-US" dirty="0"/>
              <a:t>Major Item Procurement Plan in FY18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28259"/>
            <a:ext cx="53340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RU v1.x: </a:t>
            </a:r>
          </a:p>
          <a:p>
            <a:pPr lvl="1"/>
            <a:r>
              <a:rPr lang="en-US" dirty="0"/>
              <a:t>for 4-stave telescope:  ~$7Kx4 = $28K </a:t>
            </a:r>
          </a:p>
          <a:p>
            <a:r>
              <a:rPr lang="en-US" dirty="0"/>
              <a:t>Final staves:  </a:t>
            </a:r>
          </a:p>
          <a:p>
            <a:pPr lvl="1"/>
            <a:r>
              <a:rPr lang="en-US" dirty="0"/>
              <a:t>$12K x (4+1) = $60K</a:t>
            </a:r>
          </a:p>
          <a:p>
            <a:r>
              <a:rPr lang="en-US" dirty="0"/>
              <a:t>FELIX 2.x: </a:t>
            </a:r>
          </a:p>
          <a:p>
            <a:pPr lvl="1"/>
            <a:r>
              <a:rPr lang="en-US" dirty="0"/>
              <a:t>$12K x 2 = $24K</a:t>
            </a:r>
          </a:p>
          <a:p>
            <a:r>
              <a:rPr lang="en-US" dirty="0"/>
              <a:t>Stave production &amp; Test at CERN</a:t>
            </a:r>
          </a:p>
          <a:p>
            <a:pPr lvl="1"/>
            <a:r>
              <a:rPr lang="en-US" dirty="0"/>
              <a:t>$20K (housing) + $30K </a:t>
            </a:r>
          </a:p>
          <a:p>
            <a:r>
              <a:rPr lang="en-US" dirty="0"/>
              <a:t>CAEN Power Unit</a:t>
            </a:r>
          </a:p>
          <a:p>
            <a:pPr lvl="1"/>
            <a:r>
              <a:rPr lang="en-US" dirty="0"/>
              <a:t>$20K</a:t>
            </a:r>
          </a:p>
          <a:p>
            <a:r>
              <a:rPr lang="en-US" dirty="0"/>
              <a:t>Laser system for ALPIDE test &amp; evaluation </a:t>
            </a:r>
          </a:p>
          <a:p>
            <a:pPr lvl="1"/>
            <a:r>
              <a:rPr lang="en-US" dirty="0"/>
              <a:t>10K</a:t>
            </a:r>
          </a:p>
          <a:p>
            <a:r>
              <a:rPr lang="en-US" dirty="0"/>
              <a:t>Misc. test equipment </a:t>
            </a:r>
          </a:p>
          <a:p>
            <a:pPr lvl="1"/>
            <a:r>
              <a:rPr lang="en-US" dirty="0"/>
              <a:t>10K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36473" y="1528259"/>
            <a:ext cx="5181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Telescope structure </a:t>
            </a:r>
          </a:p>
          <a:p>
            <a:pPr lvl="1"/>
            <a:r>
              <a:rPr lang="en-US" dirty="0"/>
              <a:t>Box and enclosure: $10K  </a:t>
            </a:r>
          </a:p>
          <a:p>
            <a:endParaRPr lang="en-US" dirty="0"/>
          </a:p>
          <a:p>
            <a:r>
              <a:rPr lang="en-US" dirty="0"/>
              <a:t>Chiller and Cooling system integration</a:t>
            </a:r>
          </a:p>
          <a:p>
            <a:pPr lvl="1"/>
            <a:r>
              <a:rPr lang="en-US" dirty="0"/>
              <a:t>10K</a:t>
            </a:r>
          </a:p>
          <a:p>
            <a:pPr lvl="1"/>
            <a:endParaRPr lang="en-US" dirty="0"/>
          </a:p>
          <a:p>
            <a:r>
              <a:rPr lang="en-US" dirty="0"/>
              <a:t>Subcontract w/ UT-Austin</a:t>
            </a:r>
          </a:p>
          <a:p>
            <a:pPr lvl="1"/>
            <a:r>
              <a:rPr lang="en-US" dirty="0"/>
              <a:t>Test and develop </a:t>
            </a:r>
            <a:r>
              <a:rPr lang="en-US" dirty="0" err="1"/>
              <a:t>sPHENIX</a:t>
            </a:r>
            <a:r>
              <a:rPr lang="en-US" dirty="0"/>
              <a:t> readout electronics, firmware and controls</a:t>
            </a:r>
          </a:p>
          <a:p>
            <a:pPr lvl="1"/>
            <a:r>
              <a:rPr lang="en-US" dirty="0"/>
              <a:t>Machine shop </a:t>
            </a:r>
          </a:p>
          <a:p>
            <a:pPr lvl="1"/>
            <a:r>
              <a:rPr lang="en-US" dirty="0"/>
              <a:t>~$25K/year</a:t>
            </a:r>
          </a:p>
          <a:p>
            <a:r>
              <a:rPr lang="en-US" dirty="0"/>
              <a:t>Subcontract w/ UCLA</a:t>
            </a:r>
          </a:p>
          <a:p>
            <a:pPr lvl="1"/>
            <a:r>
              <a:rPr lang="en-US" dirty="0"/>
              <a:t>Alex, $30K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Opportunity for early test beam at </a:t>
            </a:r>
            <a:r>
              <a:rPr lang="en-US" dirty="0" err="1">
                <a:solidFill>
                  <a:srgbClr val="00B050"/>
                </a:solidFill>
              </a:rPr>
              <a:t>Fermilab</a:t>
            </a:r>
            <a:r>
              <a:rPr lang="en-US" dirty="0">
                <a:solidFill>
                  <a:srgbClr val="00B050"/>
                </a:solidFill>
              </a:rPr>
              <a:t>?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March 2018, $30K??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26560" y="5694931"/>
            <a:ext cx="18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M&amp;S: $277K</a:t>
            </a:r>
          </a:p>
        </p:txBody>
      </p:sp>
    </p:spTree>
    <p:extLst>
      <p:ext uri="{BB962C8B-B14F-4D97-AF65-F5344CB8AC3E}">
        <p14:creationId xmlns:p14="http://schemas.microsoft.com/office/powerpoint/2010/main" val="147067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Challenges: FY18 </a:t>
            </a:r>
            <a:r>
              <a:rPr lang="mr-IN" dirty="0"/>
              <a:t>–</a:t>
            </a:r>
            <a:r>
              <a:rPr lang="en-US" dirty="0"/>
              <a:t> FY19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2943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Experimental work</a:t>
            </a:r>
          </a:p>
          <a:p>
            <a:pPr lvl="1"/>
            <a:r>
              <a:rPr lang="en-US" dirty="0"/>
              <a:t>Final readout electronics (RU and FELIX) and sensor staves </a:t>
            </a:r>
            <a:r>
              <a:rPr lang="mr-IN" dirty="0"/>
              <a:t>–</a:t>
            </a:r>
            <a:r>
              <a:rPr lang="en-US" dirty="0"/>
              <a:t> schedule challenge</a:t>
            </a:r>
          </a:p>
          <a:p>
            <a:pPr lvl="2"/>
            <a:r>
              <a:rPr lang="en-US" dirty="0"/>
              <a:t>KC705 -&gt; RU</a:t>
            </a:r>
          </a:p>
          <a:p>
            <a:pPr lvl="2"/>
            <a:r>
              <a:rPr lang="en-US" dirty="0"/>
              <a:t>FELIX 1.5 -&gt; FELIX 2.x</a:t>
            </a:r>
          </a:p>
          <a:p>
            <a:pPr lvl="1"/>
            <a:r>
              <a:rPr lang="en-US" dirty="0"/>
              <a:t>Mechanical integration </a:t>
            </a:r>
          </a:p>
          <a:p>
            <a:pPr lvl="2"/>
            <a:r>
              <a:rPr lang="en-US" dirty="0"/>
              <a:t>MVTX+INTT+TPC + rest of the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Preliminary conceptual design and cost estimate from LDRD </a:t>
            </a:r>
          </a:p>
          <a:p>
            <a:pPr lvl="1"/>
            <a:r>
              <a:rPr lang="en-US" dirty="0"/>
              <a:t>Telescope beam test at </a:t>
            </a:r>
            <a:r>
              <a:rPr lang="en-US" dirty="0" err="1"/>
              <a:t>Fermilab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w/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Feb. 2019,  1)</a:t>
            </a:r>
            <a:r>
              <a:rPr lang="en-US" dirty="0" err="1"/>
              <a:t>dX</a:t>
            </a:r>
            <a:r>
              <a:rPr lang="en-US" dirty="0"/>
              <a:t> vs P; 2)stress test w/ high multiplicity with a target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MVTX transition challenge </a:t>
            </a:r>
          </a:p>
          <a:p>
            <a:pPr lvl="2"/>
            <a:r>
              <a:rPr lang="en-US" dirty="0" err="1"/>
              <a:t>sPHENX</a:t>
            </a:r>
            <a:r>
              <a:rPr lang="en-US" dirty="0"/>
              <a:t> baseline schedule</a:t>
            </a:r>
          </a:p>
          <a:p>
            <a:pPr lvl="3"/>
            <a:r>
              <a:rPr lang="en-US" dirty="0"/>
              <a:t>work with ALD &amp; DOE to develop a path forward   </a:t>
            </a:r>
          </a:p>
          <a:p>
            <a:pPr lvl="2"/>
            <a:r>
              <a:rPr lang="en-US" dirty="0"/>
              <a:t>DOE funding schedule  </a:t>
            </a:r>
            <a:r>
              <a:rPr lang="mr-IN" dirty="0"/>
              <a:t>–</a:t>
            </a:r>
            <a:r>
              <a:rPr lang="en-US" dirty="0"/>
              <a:t> Federal budget uncertainty   </a:t>
            </a:r>
          </a:p>
          <a:p>
            <a:r>
              <a:rPr lang="en-US" dirty="0"/>
              <a:t>Theoretical  work</a:t>
            </a:r>
          </a:p>
          <a:p>
            <a:pPr lvl="1"/>
            <a:r>
              <a:rPr lang="en-US" dirty="0" err="1"/>
              <a:t>pQCD</a:t>
            </a:r>
            <a:r>
              <a:rPr lang="en-US" dirty="0"/>
              <a:t>/SCET</a:t>
            </a:r>
          </a:p>
          <a:p>
            <a:pPr lvl="1"/>
            <a:r>
              <a:rPr lang="en-US" dirty="0"/>
              <a:t>LQCD/Hydro</a:t>
            </a:r>
          </a:p>
          <a:p>
            <a:pPr lvl="1"/>
            <a:r>
              <a:rPr lang="en-US" dirty="0"/>
              <a:t>QMD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@LDRD/DR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7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97645-4CB6-EE47-AF60-ED61AE4D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from Recent LDRD Review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0B47-5A0C-E740-BAFB-2FE020620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– Excellent/Outstanding </a:t>
            </a:r>
          </a:p>
          <a:p>
            <a:r>
              <a:rPr lang="en-US" dirty="0"/>
              <a:t>Performance – Outstanding </a:t>
            </a:r>
          </a:p>
          <a:p>
            <a:r>
              <a:rPr lang="en-US" dirty="0"/>
              <a:t>Relevance – Excellent</a:t>
            </a:r>
          </a:p>
          <a:p>
            <a:r>
              <a:rPr lang="en-US" dirty="0"/>
              <a:t>Leadership – Outstanding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4A649-6560-BB48-B645-BBE03141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27F1-4110-134C-A673-83DB3F6DF932}" type="datetime1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D8646-6B56-0C41-8097-1C3209FE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06A0E-0D0E-4A4C-9E03-AFCD2FFE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87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F3D41-7A7E-D24C-B5A9-4B2575EB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175"/>
            <a:ext cx="12001596" cy="215218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DCBB46E-4814-7343-ADF6-354C20BEA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comments and suggestions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E43EA-EBFE-464E-8C8D-EB06B993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F7F3A-4AC6-2747-BDFD-AE40868DFFEB}" type="datetime1">
              <a:rPr lang="en-US" smtClean="0"/>
              <a:t>4/5/18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B7DE2B-0F85-9849-B099-BA7BAF71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5506B-EFBB-9D4D-8B88-954AC5E9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06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093895-0742-9647-A510-61DA0BA7E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3" y="1005622"/>
            <a:ext cx="11855433" cy="135843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3A553C-8D25-334B-BEE2-19727FEEF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21F2-D974-8844-B019-51512B65FCB2}" type="datetime1">
              <a:rPr lang="en-US" smtClean="0"/>
              <a:t>4/5/18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E596D-D80B-4B4E-9D54-90B0786BC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2F15A-4FD5-F344-B065-5A2C3D961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10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5D1E7-7C6F-E24C-9B69-202DEA54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0" y="836342"/>
            <a:ext cx="11922885" cy="171728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90880-DA73-1F44-A3F0-610297B78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6EE1-4E93-5E42-866D-F070820EEC8B}" type="datetime1">
              <a:rPr lang="en-US" smtClean="0"/>
              <a:t>4/5/18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2A249-B11D-9F41-8F56-DD28B512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07FC9-A581-2B43-A47F-1B44661F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6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5900F8-BFBB-5743-9C1E-572C62BC0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9" y="814039"/>
            <a:ext cx="11785659" cy="11374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CF360-A860-C049-B998-4CFA47347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D87A-8AF9-954B-99A5-0498A8E05A95}" type="datetime1">
              <a:rPr lang="en-US" smtClean="0"/>
              <a:t>4/5/18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941CE-D7A9-7643-A6A2-6EB8C88A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414A7-E537-5344-8B39-21501476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6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8C31-C820-EA41-BD6F-C1E84602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0877"/>
          </a:xfrm>
        </p:spPr>
        <p:txBody>
          <a:bodyPr/>
          <a:lstStyle/>
          <a:p>
            <a:r>
              <a:rPr lang="en-US" dirty="0"/>
              <a:t>To DO List &amp; Timeline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0C036-ADD0-E948-A808-616A83A5F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118" y="1334971"/>
            <a:ext cx="5751922" cy="46197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sPHENIX Integration issues</a:t>
            </a:r>
          </a:p>
          <a:p>
            <a:pPr lvl="1"/>
            <a:r>
              <a:rPr lang="en-US" dirty="0"/>
              <a:t>“5m” </a:t>
            </a:r>
            <a:r>
              <a:rPr lang="en-US" dirty="0" err="1"/>
              <a:t>SamTec</a:t>
            </a:r>
            <a:r>
              <a:rPr lang="en-US" dirty="0"/>
              <a:t> Cable study @LANL</a:t>
            </a:r>
          </a:p>
          <a:p>
            <a:pPr lvl="2"/>
            <a:r>
              <a:rPr lang="en-US" dirty="0"/>
              <a:t>Signal &amp; noise vs length </a:t>
            </a:r>
          </a:p>
          <a:p>
            <a:pPr lvl="1"/>
            <a:r>
              <a:rPr lang="en-US" dirty="0"/>
              <a:t>FPC extension R&amp;D @CERN</a:t>
            </a:r>
          </a:p>
          <a:p>
            <a:pPr lvl="2"/>
            <a:r>
              <a:rPr lang="en-US" dirty="0"/>
              <a:t>Additional ~&lt;10cm  </a:t>
            </a:r>
          </a:p>
          <a:p>
            <a:pPr lvl="1"/>
            <a:r>
              <a:rPr lang="en-US" dirty="0"/>
              <a:t>FPC Power extensions R&amp;D @LANL</a:t>
            </a:r>
          </a:p>
          <a:p>
            <a:pPr lvl="2"/>
            <a:r>
              <a:rPr lang="en-US" dirty="0"/>
              <a:t>Total length ~50-100 cm</a:t>
            </a:r>
          </a:p>
          <a:p>
            <a:pPr lvl="1"/>
            <a:r>
              <a:rPr lang="en-US" dirty="0"/>
              <a:t>MVTX/INTT integration  CERN/LANL</a:t>
            </a:r>
          </a:p>
          <a:p>
            <a:pPr lvl="2"/>
            <a:r>
              <a:rPr lang="en-US" dirty="0"/>
              <a:t>Mechanical and electrical</a:t>
            </a:r>
          </a:p>
          <a:p>
            <a:pPr lvl="2"/>
            <a:r>
              <a:rPr lang="en-US" dirty="0"/>
              <a:t>Extended goals</a:t>
            </a:r>
          </a:p>
          <a:p>
            <a:pPr lvl="1"/>
            <a:r>
              <a:rPr lang="en-US" dirty="0"/>
              <a:t>Stave production and ITS/IB detector test @CERN</a:t>
            </a:r>
          </a:p>
          <a:p>
            <a:pPr lvl="2"/>
            <a:r>
              <a:rPr lang="en-US" dirty="0"/>
              <a:t>May – Dec, 2018</a:t>
            </a:r>
          </a:p>
          <a:p>
            <a:pPr lvl="2"/>
            <a:r>
              <a:rPr lang="en-US" dirty="0"/>
              <a:t>Postdoc identified, starting July 1, 2018 </a:t>
            </a:r>
          </a:p>
          <a:p>
            <a:r>
              <a:rPr lang="en-US" dirty="0"/>
              <a:t>ALPIDE optimization </a:t>
            </a:r>
          </a:p>
          <a:p>
            <a:pPr lvl="1"/>
            <a:r>
              <a:rPr lang="en-US" dirty="0"/>
              <a:t>Laser scan </a:t>
            </a:r>
          </a:p>
          <a:p>
            <a:pPr lvl="1"/>
            <a:r>
              <a:rPr lang="en-US" dirty="0"/>
              <a:t>Cosmic? 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CECC-AD05-5C4F-B17A-C8689A0DE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5156" y="1469192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Readout and Controls</a:t>
            </a:r>
          </a:p>
          <a:p>
            <a:pPr lvl="1"/>
            <a:r>
              <a:rPr lang="en-US" dirty="0"/>
              <a:t>3 stave readout per RU</a:t>
            </a:r>
          </a:p>
          <a:p>
            <a:pPr lvl="1"/>
            <a:r>
              <a:rPr lang="en-US" dirty="0"/>
              <a:t>Scrubbing </a:t>
            </a:r>
          </a:p>
          <a:p>
            <a:pPr lvl="1"/>
            <a:r>
              <a:rPr lang="en-US" dirty="0"/>
              <a:t>Slow control and monitoring </a:t>
            </a:r>
          </a:p>
          <a:p>
            <a:pPr lvl="2"/>
            <a:r>
              <a:rPr lang="en-US" dirty="0"/>
              <a:t>V, I, T …</a:t>
            </a:r>
          </a:p>
          <a:p>
            <a:pPr lvl="2"/>
            <a:endParaRPr lang="en-US" dirty="0"/>
          </a:p>
          <a:p>
            <a:r>
              <a:rPr lang="en-US" dirty="0"/>
              <a:t>Cooling test</a:t>
            </a:r>
          </a:p>
          <a:p>
            <a:pPr lvl="1"/>
            <a:r>
              <a:rPr lang="en-US" dirty="0"/>
              <a:t>Negative pressure system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F54C6-3D29-6244-B429-91C278E55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ABDB-5BE7-084B-87BE-C70754EDC535}" type="datetime1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B0E9E-EA26-6F47-9F20-1E1FCFBA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4A79D-5E97-044D-BA73-5BB3C693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2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FE0ED4-ED2F-E94B-A7A8-3D9520DF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/>
              <a:t>FPC R&amp;D @CERN and LANL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72C89-4CA4-7A4E-A5F1-9C951782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07426" y="73412"/>
            <a:ext cx="5815361" cy="775381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324E29D-6354-AA4E-B6EB-17A6973D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06F-5D5D-CF4B-BBD3-F49985227CA3}" type="datetime1">
              <a:rPr lang="en-US" smtClean="0"/>
              <a:t>4/5/18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CEAE120-3168-974C-B8F0-D052D7BB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P/T Joint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FF8593-0A09-1E40-95E9-4A428AEE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76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2701</Words>
  <Application>Microsoft Macintosh PowerPoint</Application>
  <PresentationFormat>Widescreen</PresentationFormat>
  <Paragraphs>562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Mangal</vt:lpstr>
      <vt:lpstr>Wingdings</vt:lpstr>
      <vt:lpstr>Office Theme</vt:lpstr>
      <vt:lpstr>sPHENIX LDRD/DR Update &amp; Plan</vt:lpstr>
      <vt:lpstr>sPHENIX Test Beam Setup @Fermilab</vt:lpstr>
      <vt:lpstr>Report from Recent LDRD Review </vt:lpstr>
      <vt:lpstr>Overall comments and suggestions</vt:lpstr>
      <vt:lpstr>PowerPoint Presentation</vt:lpstr>
      <vt:lpstr>PowerPoint Presentation</vt:lpstr>
      <vt:lpstr>PowerPoint Presentation</vt:lpstr>
      <vt:lpstr>To DO List &amp; Timeline </vt:lpstr>
      <vt:lpstr>FPC R&amp;D @CERN and LANL</vt:lpstr>
      <vt:lpstr>Procurement Status </vt:lpstr>
      <vt:lpstr>Following slides from 11/2017 FY18 LDRD Planning Discussion </vt:lpstr>
      <vt:lpstr>FY18+ LDRD+MVTX/sPHENIX Schedule &amp; Goals:  Updated 4/2/2018, after meeting with ALD and CERN visit (ALICE Production) </vt:lpstr>
      <vt:lpstr>Near Term Key Tasks and Goals: ~ Mar. 2018</vt:lpstr>
      <vt:lpstr>FY18 Major LDRD Procurement Plan </vt:lpstr>
      <vt:lpstr>LDRD – MVTX/sPHENIX Key Tasks/Milestones (from July 2017) </vt:lpstr>
      <vt:lpstr>Following Slides are from 9/21/2017 FY18 Planning Presentation </vt:lpstr>
      <vt:lpstr>Experimental Milestones </vt:lpstr>
      <vt:lpstr>Theoretical Milestones</vt:lpstr>
      <vt:lpstr>LDRD – MVTX Key Tasks/Milestones </vt:lpstr>
      <vt:lpstr>Summary of LDRD Goals for FY18</vt:lpstr>
      <vt:lpstr>Near Term Key Tasks and Milestones: ~ Dec. 2017</vt:lpstr>
      <vt:lpstr>Manpower in general for FY18 </vt:lpstr>
      <vt:lpstr>MVTX Readout Electronics</vt:lpstr>
      <vt:lpstr>PowerPoint Presentation</vt:lpstr>
      <vt:lpstr>PowerPoint Presentation</vt:lpstr>
      <vt:lpstr>Major Item Procurement Plan in FY18</vt:lpstr>
      <vt:lpstr>Challenges: FY18 – FY19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48</cp:revision>
  <cp:lastPrinted>2018-04-02T17:09:39Z</cp:lastPrinted>
  <dcterms:created xsi:type="dcterms:W3CDTF">2018-03-22T16:44:30Z</dcterms:created>
  <dcterms:modified xsi:type="dcterms:W3CDTF">2018-04-06T15:19:17Z</dcterms:modified>
</cp:coreProperties>
</file>