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9" r:id="rId2"/>
    <p:sldId id="258" r:id="rId3"/>
    <p:sldId id="257" r:id="rId4"/>
    <p:sldId id="28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4"/>
    <p:restoredTop sz="94643"/>
  </p:normalViewPr>
  <p:slideViewPr>
    <p:cSldViewPr snapToGrid="0" snapToObjects="1">
      <p:cViewPr varScale="1">
        <p:scale>
          <a:sx n="95" d="100"/>
          <a:sy n="95" d="100"/>
        </p:scale>
        <p:origin x="184" y="10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AC8F4A-C94D-2944-905C-C3CCA89B5669}" type="datetimeFigureOut">
              <a:rPr lang="en-US" smtClean="0"/>
              <a:t>4/5/18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D846EB-BA49-0345-8CF5-DB7B8A48D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849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6DA3D-B091-7542-B441-D5B359C8E7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D40CA3-D501-4B4A-8834-CD9A3688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AE184D-27EF-6A45-B08B-0C2B012A8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17F3B-CB0E-A54B-AE23-BC606BA1F05E}" type="datetime1">
              <a:rPr lang="en-US" smtClean="0"/>
              <a:t>4/5/18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EFCBA2-D906-EC4B-BBA1-E4E39CD54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sPHENIX LDRD Planning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570D73-686F-F64A-B12A-D5ECC553F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13B0-884A-6D4E-8F55-49BE3DE5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975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86F4D-5D43-0541-B8BE-3A03FD636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EE60A8-3BB7-324A-814C-62DC73F7B1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07BC50-B382-C14E-9003-51E93A284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96297-F932-2942-AEC8-AF818E4A4CF6}" type="datetime1">
              <a:rPr lang="en-US" smtClean="0"/>
              <a:t>4/5/18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54F2E-5039-5341-BBC6-CB941735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sPHENIX LDRD Planning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C98D56-4DCC-4649-A470-52E973588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13B0-884A-6D4E-8F55-49BE3DE5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295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15C54E-47A3-844E-BF39-5AF39D0282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75CD5A-FB4E-9748-B505-891B3AE932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2D9B09-A980-3B49-8DBC-7AD63DD5F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62463-FE25-2D4A-B4F3-BFBFBC1CCD7D}" type="datetime1">
              <a:rPr lang="en-US" smtClean="0"/>
              <a:t>4/5/18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81B228-44F8-C743-925F-6C85DB3A0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sPHENIX LDRD Planning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5896B1-F152-8F43-8156-72F37C6B5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13B0-884A-6D4E-8F55-49BE3DE5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280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FB360-0DAF-014E-9793-59206EAF6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DF2EC-3E15-E241-92E5-B6C26484C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74900B-8FA6-4A43-96F2-07868560C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E5DDA-7847-B543-8037-81A08AD7052D}" type="datetime1">
              <a:rPr lang="en-US" smtClean="0"/>
              <a:t>4/5/18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77111B-B808-A84A-B07A-94B143F73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sPHENIX LDRD Planning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42749-970C-C341-AF21-4B20A6099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13B0-884A-6D4E-8F55-49BE3DE5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27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8D8C9-4DE4-E444-8D85-B5B313D2A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6F3E5A-6F98-644A-9668-BB0CA2FE24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46E97C-1A80-204E-875E-79004EC14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F941C-F9E1-5546-8796-0C9FDC24ED5B}" type="datetime1">
              <a:rPr lang="en-US" smtClean="0"/>
              <a:t>4/5/18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88AA6F-A279-4749-8CF3-466ECB4AB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sPHENIX LDRD Planning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B6B259-1A21-F545-9EB4-A1EDEB9A4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13B0-884A-6D4E-8F55-49BE3DE5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91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E675A-7F4B-ED46-9B82-36B858EF2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7907E-8CE9-2947-AF75-44CF00B8D1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3FF3BF-AFF7-D54A-B87B-C35EC462AA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A9F214-2010-D14E-860D-FEFB053EA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EA88-6689-DB47-AB13-6EA43EB977F4}" type="datetime1">
              <a:rPr lang="en-US" smtClean="0"/>
              <a:t>4/5/18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ECCCFF-AEBF-7A46-8A9B-04A49C92A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sPHENIX LDRD Planning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EDFC24-5451-5643-B301-909607C1F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13B0-884A-6D4E-8F55-49BE3DE5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553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A8BA5-AE10-0A4B-A4C0-D5B4C5A30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C4772C-B37F-634E-A17F-6CDDF8153A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7205F8-7458-3A42-843E-8115C90CAB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4DBA1D-7D4B-B74D-AB33-EBF50D292A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F6AE2D-3A59-8C40-9879-998680B285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67CE69-162F-054C-A410-799709672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D2109-2E20-D74B-96E5-C7960FEA6C39}" type="datetime1">
              <a:rPr lang="en-US" smtClean="0"/>
              <a:t>4/5/18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6E61CF-5777-AC40-8332-3039F20C9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sPHENIX LDRD Planning Meeting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3F84BC-32CA-EA4E-9572-760ED77A0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13B0-884A-6D4E-8F55-49BE3DE5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719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F86E6-3ABE-EA4E-AE75-B4020552C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C42E2A-0114-024C-A96B-766FD4CF1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46DF1-17E5-0C42-9B8A-8127313AD72E}" type="datetime1">
              <a:rPr lang="en-US" smtClean="0"/>
              <a:t>4/5/18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5D2FD0-FEA0-8F4F-A97D-A29D62F9C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sPHENIX LDRD Planning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362C83-E4BD-FF4A-9C72-A7A4A8561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13B0-884A-6D4E-8F55-49BE3DE5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987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690F78-9B8D-2D48-8418-6D7B6B046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201BA-C8C4-F945-8AFB-5F687B08DF67}" type="datetime1">
              <a:rPr lang="en-US" smtClean="0"/>
              <a:t>4/5/18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25ED86-F609-8E46-BF79-A373F8376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sPHENIX LDRD Planning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D72950-F527-2B4A-B2BC-29497C732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13B0-884A-6D4E-8F55-49BE3DE5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603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CAAF8-ED3A-9647-9F46-DBD249355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D1266-6C0E-024F-9F0B-3AFA4A102E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F0C848-988E-6741-A294-6FC7FA799E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CD6051-9F6D-E34D-911F-3E84C04E4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F9CC9-D4A0-5E43-B94B-92092707D8A9}" type="datetime1">
              <a:rPr lang="en-US" smtClean="0"/>
              <a:t>4/5/18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79138D-0992-F442-9C42-78E13ABFA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sPHENIX LDRD Planning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C9ACCD-0152-7D40-A9DE-C3BF88401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13B0-884A-6D4E-8F55-49BE3DE5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043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B93D8-5ED8-4B4B-8041-6FEBB0B55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ADBF84-F619-4749-8589-563F16B6A5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4C9935-A113-E84B-BF2F-543C238630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AE1BA7-9BA4-3542-97A2-9CB62517B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88E98-AD0A-1A4B-8803-9588CFC741B0}" type="datetime1">
              <a:rPr lang="en-US" smtClean="0"/>
              <a:t>4/5/18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3DA5B8-069D-1C49-9797-56BE59966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sPHENIX LDRD Planning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692BCF-5E5B-A049-BAE3-F44FD295D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13B0-884A-6D4E-8F55-49BE3DE5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994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E26F0A-FC9E-1E46-8B0F-C12CB232F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80BBD3-2A9B-9847-99D1-50DB6CBE3C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39166E-BBB5-D443-A28D-23FDB104A3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08890-ABAD-A246-9675-C442127B96F2}" type="datetime1">
              <a:rPr lang="en-US" smtClean="0"/>
              <a:t>4/5/18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2D85B6-A444-CB42-AAB4-4FE170325F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sPHENIX LDRD Planning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0E7CA-8A67-0C4C-98E1-1A729A31C6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C13B0-884A-6D4E-8F55-49BE3DE5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887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E8C31-C820-EA41-BD6F-C1E846025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"/>
            <a:ext cx="10515600" cy="649636"/>
          </a:xfrm>
        </p:spPr>
        <p:txBody>
          <a:bodyPr>
            <a:normAutofit fontScale="90000"/>
          </a:bodyPr>
          <a:lstStyle/>
          <a:p>
            <a:r>
              <a:rPr lang="en-US" dirty="0"/>
              <a:t>To DO List &amp; Timeline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0C036-ADD0-E948-A808-616A83A5F3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6638" y="1133912"/>
            <a:ext cx="5751922" cy="4697928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sPHENIX Integration issues</a:t>
            </a:r>
          </a:p>
          <a:p>
            <a:pPr lvl="1"/>
            <a:r>
              <a:rPr lang="en-US" dirty="0"/>
              <a:t>“5m” </a:t>
            </a:r>
            <a:r>
              <a:rPr lang="en-US" dirty="0" err="1"/>
              <a:t>SamTec</a:t>
            </a:r>
            <a:r>
              <a:rPr lang="en-US" dirty="0"/>
              <a:t> Cable study @LANL</a:t>
            </a:r>
          </a:p>
          <a:p>
            <a:pPr lvl="2"/>
            <a:r>
              <a:rPr lang="en-US" dirty="0"/>
              <a:t>Signal &amp; noise vs length 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FPC extension R&amp;D @CERN</a:t>
            </a:r>
          </a:p>
          <a:p>
            <a:pPr lvl="2"/>
            <a:r>
              <a:rPr lang="en-US" dirty="0"/>
              <a:t>Additional ~&lt;10cm, September?   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FPC Power extensions R&amp;D @LANL</a:t>
            </a:r>
          </a:p>
          <a:p>
            <a:pPr lvl="2"/>
            <a:r>
              <a:rPr lang="en-US" dirty="0"/>
              <a:t>Total length ~50-100 cm, now ~ Summer </a:t>
            </a:r>
          </a:p>
          <a:p>
            <a:pPr lvl="2"/>
            <a:r>
              <a:rPr lang="en-US" dirty="0"/>
              <a:t>Blank 50cm FPC from CERN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MVTX/INTT integration  CERN/LANL</a:t>
            </a:r>
          </a:p>
          <a:p>
            <a:pPr lvl="2"/>
            <a:r>
              <a:rPr lang="en-US" dirty="0"/>
              <a:t>Mechanical and electrical</a:t>
            </a:r>
          </a:p>
          <a:p>
            <a:pPr lvl="2"/>
            <a:r>
              <a:rPr lang="en-US" dirty="0"/>
              <a:t>Extended goals</a:t>
            </a:r>
          </a:p>
          <a:p>
            <a:r>
              <a:rPr lang="en-US" dirty="0"/>
              <a:t>Stave production and ITS/IB detector test @CERN</a:t>
            </a:r>
          </a:p>
          <a:p>
            <a:pPr lvl="2"/>
            <a:r>
              <a:rPr lang="en-US" dirty="0"/>
              <a:t>May – Dec, 2018</a:t>
            </a:r>
          </a:p>
          <a:p>
            <a:pPr lvl="2"/>
            <a:r>
              <a:rPr lang="en-US" dirty="0"/>
              <a:t>Postdoc identified, starting ~July 1, 2018</a:t>
            </a:r>
          </a:p>
          <a:p>
            <a:pPr lvl="2"/>
            <a:r>
              <a:rPr lang="en-US" dirty="0"/>
              <a:t>~3 staves in May/June? </a:t>
            </a:r>
          </a:p>
          <a:p>
            <a:r>
              <a:rPr lang="en-US" dirty="0"/>
              <a:t>RU production &amp; Test </a:t>
            </a:r>
          </a:p>
          <a:p>
            <a:pPr lvl="1"/>
            <a:r>
              <a:rPr lang="en-US" dirty="0"/>
              <a:t>June 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23CECC-AD05-5C4F-B17A-C8689A0DE5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88356" y="1133912"/>
            <a:ext cx="5181600" cy="4351338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Readout and Controls</a:t>
            </a:r>
          </a:p>
          <a:p>
            <a:pPr lvl="1"/>
            <a:r>
              <a:rPr lang="en-US" dirty="0"/>
              <a:t>3 Ruv.1. arrived </a:t>
            </a:r>
          </a:p>
          <a:p>
            <a:pPr lvl="2"/>
            <a:r>
              <a:rPr lang="en-US" dirty="0"/>
              <a:t>3+ RU readout per FELIX</a:t>
            </a:r>
          </a:p>
          <a:p>
            <a:pPr lvl="1"/>
            <a:r>
              <a:rPr lang="en-US" dirty="0"/>
              <a:t>3 stave readout per RU</a:t>
            </a:r>
          </a:p>
          <a:p>
            <a:pPr lvl="2"/>
            <a:r>
              <a:rPr lang="en-US" dirty="0"/>
              <a:t>Summer </a:t>
            </a:r>
          </a:p>
          <a:p>
            <a:pPr lvl="1"/>
            <a:r>
              <a:rPr lang="en-US" dirty="0"/>
              <a:t>Scrubbing </a:t>
            </a:r>
          </a:p>
          <a:p>
            <a:pPr lvl="1"/>
            <a:r>
              <a:rPr lang="en-US" dirty="0"/>
              <a:t>Slow control and monitoring </a:t>
            </a:r>
          </a:p>
          <a:p>
            <a:pPr lvl="2"/>
            <a:r>
              <a:rPr lang="en-US" dirty="0"/>
              <a:t>V, I, T …</a:t>
            </a:r>
          </a:p>
          <a:p>
            <a:pPr lvl="2"/>
            <a:endParaRPr lang="en-US" dirty="0"/>
          </a:p>
          <a:p>
            <a:r>
              <a:rPr lang="en-US" dirty="0"/>
              <a:t>ALPIDE optimization </a:t>
            </a:r>
          </a:p>
          <a:p>
            <a:pPr lvl="1"/>
            <a:r>
              <a:rPr lang="en-US" dirty="0"/>
              <a:t>Laser scan </a:t>
            </a:r>
          </a:p>
          <a:p>
            <a:pPr lvl="1"/>
            <a:r>
              <a:rPr lang="en-US" dirty="0"/>
              <a:t>Cosmic/source</a:t>
            </a:r>
          </a:p>
          <a:p>
            <a:pPr lvl="1"/>
            <a:r>
              <a:rPr lang="en-US" dirty="0"/>
              <a:t>HF trigger study </a:t>
            </a:r>
          </a:p>
          <a:p>
            <a:pPr lvl="1"/>
            <a:endParaRPr lang="en-US" dirty="0"/>
          </a:p>
          <a:p>
            <a:pPr lvl="2"/>
            <a:endParaRPr lang="en-US" dirty="0"/>
          </a:p>
          <a:p>
            <a:r>
              <a:rPr lang="en-US" dirty="0"/>
              <a:t>Cooling test</a:t>
            </a:r>
          </a:p>
          <a:p>
            <a:pPr lvl="1"/>
            <a:r>
              <a:rPr lang="en-US" dirty="0"/>
              <a:t>Negative pressure system </a:t>
            </a:r>
          </a:p>
          <a:p>
            <a:pPr lvl="1"/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5F54C6-3D29-6244-B429-91C278E55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A9586-A299-2844-A7F4-59C0CEE53FBC}" type="datetime1">
              <a:rPr lang="en-US" smtClean="0"/>
              <a:t>4/5/18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BB0E9E-EA26-6F47-9F20-1E1FCFBAF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sPHENIX LDRD Planning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74A79D-5E97-044D-BA73-5BB3C693A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A4787-172B-934F-A091-23410A0F2FC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541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1F2AB01-6931-E544-AC0A-D63F0DD4A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765" y="30245"/>
            <a:ext cx="10515600" cy="1325563"/>
          </a:xfrm>
        </p:spPr>
        <p:txBody>
          <a:bodyPr/>
          <a:lstStyle/>
          <a:p>
            <a:r>
              <a:rPr lang="en-US" dirty="0"/>
              <a:t>Timeline: FY18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C5F8CAC-23DF-F14D-A7D5-707DB42F1191}"/>
              </a:ext>
            </a:extLst>
          </p:cNvPr>
          <p:cNvSpPr txBox="1"/>
          <p:nvPr/>
        </p:nvSpPr>
        <p:spPr>
          <a:xfrm>
            <a:off x="10494269" y="3643598"/>
            <a:ext cx="859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9/2018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5C1F5F0-41C0-3B42-B748-68A5BC12D8C4}"/>
              </a:ext>
            </a:extLst>
          </p:cNvPr>
          <p:cNvSpPr txBox="1"/>
          <p:nvPr/>
        </p:nvSpPr>
        <p:spPr>
          <a:xfrm>
            <a:off x="983765" y="3609552"/>
            <a:ext cx="859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4/2018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9707D61-33F6-2047-A900-89211E7F28EF}"/>
              </a:ext>
            </a:extLst>
          </p:cNvPr>
          <p:cNvSpPr txBox="1"/>
          <p:nvPr/>
        </p:nvSpPr>
        <p:spPr>
          <a:xfrm>
            <a:off x="859004" y="4585693"/>
            <a:ext cx="66944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------ ALPIDE OP, Laser ------------------------------------------ </a:t>
            </a:r>
            <a:r>
              <a:rPr lang="en-US" dirty="0" err="1"/>
              <a:t>Sho</a:t>
            </a:r>
            <a:r>
              <a:rPr lang="en-US" dirty="0"/>
              <a:t>/Alex/Ming 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A9DF3A48-BD24-D54E-973F-E3E6ABA7E39C}"/>
              </a:ext>
            </a:extLst>
          </p:cNvPr>
          <p:cNvGrpSpPr/>
          <p:nvPr/>
        </p:nvGrpSpPr>
        <p:grpSpPr>
          <a:xfrm>
            <a:off x="838200" y="3363958"/>
            <a:ext cx="10825976" cy="189566"/>
            <a:chOff x="838200" y="3363958"/>
            <a:chExt cx="10825976" cy="189566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A29FC9CE-9621-5F46-A06E-E2D049D958B3}"/>
                </a:ext>
              </a:extLst>
            </p:cNvPr>
            <p:cNvCxnSpPr/>
            <p:nvPr/>
          </p:nvCxnSpPr>
          <p:spPr>
            <a:xfrm>
              <a:off x="838200" y="3546088"/>
              <a:ext cx="1082597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4DD6F9D-BC35-4E4D-B65B-F7A3719B7AB5}"/>
                </a:ext>
              </a:extLst>
            </p:cNvPr>
            <p:cNvCxnSpPr/>
            <p:nvPr/>
          </p:nvCxnSpPr>
          <p:spPr>
            <a:xfrm>
              <a:off x="6084849" y="3401124"/>
              <a:ext cx="0" cy="14496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23EC04F-6C1D-C846-87E2-E7F4488A3E7A}"/>
                </a:ext>
              </a:extLst>
            </p:cNvPr>
            <p:cNvCxnSpPr/>
            <p:nvPr/>
          </p:nvCxnSpPr>
          <p:spPr>
            <a:xfrm>
              <a:off x="8181279" y="3391832"/>
              <a:ext cx="0" cy="14496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EBA7D100-219F-AC47-B97F-4D7F610EF426}"/>
                </a:ext>
              </a:extLst>
            </p:cNvPr>
            <p:cNvCxnSpPr/>
            <p:nvPr/>
          </p:nvCxnSpPr>
          <p:spPr>
            <a:xfrm>
              <a:off x="4356412" y="3363958"/>
              <a:ext cx="0" cy="14496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5673E31-6586-7045-B8A0-6F7EF1977617}"/>
                </a:ext>
              </a:extLst>
            </p:cNvPr>
            <p:cNvCxnSpPr/>
            <p:nvPr/>
          </p:nvCxnSpPr>
          <p:spPr>
            <a:xfrm>
              <a:off x="10125307" y="3408560"/>
              <a:ext cx="0" cy="14496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734708-F653-B741-B79D-67EEC70B8913}"/>
                </a:ext>
              </a:extLst>
            </p:cNvPr>
            <p:cNvCxnSpPr/>
            <p:nvPr/>
          </p:nvCxnSpPr>
          <p:spPr>
            <a:xfrm>
              <a:off x="2419816" y="3375107"/>
              <a:ext cx="0" cy="14496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D1AB515C-72D2-6943-8683-D9DEA75EC079}"/>
              </a:ext>
            </a:extLst>
          </p:cNvPr>
          <p:cNvSpPr txBox="1"/>
          <p:nvPr/>
        </p:nvSpPr>
        <p:spPr>
          <a:xfrm>
            <a:off x="5391739" y="1727854"/>
            <a:ext cx="643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----------- 3RUv1.1 + FELIXv2.0 -------     Slow Control ---------------------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9A50A4A-A7C8-4F47-94D8-6593B59AC48D}"/>
              </a:ext>
            </a:extLst>
          </p:cNvPr>
          <p:cNvSpPr txBox="1"/>
          <p:nvPr/>
        </p:nvSpPr>
        <p:spPr>
          <a:xfrm>
            <a:off x="838200" y="1727854"/>
            <a:ext cx="445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----------------RU+FELIX Firmware update  -------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62D8968-DAD1-C64A-BF5F-D400660B89EB}"/>
              </a:ext>
            </a:extLst>
          </p:cNvPr>
          <p:cNvSpPr txBox="1"/>
          <p:nvPr/>
        </p:nvSpPr>
        <p:spPr>
          <a:xfrm>
            <a:off x="859004" y="5744008"/>
            <a:ext cx="4893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------ MVTX Funding &amp; Schedule ---Ming/Dave---</a:t>
            </a:r>
            <a:r>
              <a:rPr lang="en-US" dirty="0">
                <a:sym typeface="Wingdings" pitchFamily="2" charset="2"/>
              </a:rPr>
              <a:t></a:t>
            </a: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87EAD07-52F0-FC4A-A357-7BA32A7561A1}"/>
              </a:ext>
            </a:extLst>
          </p:cNvPr>
          <p:cNvSpPr txBox="1"/>
          <p:nvPr/>
        </p:nvSpPr>
        <p:spPr>
          <a:xfrm>
            <a:off x="4122732" y="2922170"/>
            <a:ext cx="3565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---- FELIX v2.0  (1)                     (2)   ---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6B63C38-67F9-9D46-A84B-76108F5DBC68}"/>
              </a:ext>
            </a:extLst>
          </p:cNvPr>
          <p:cNvSpPr txBox="1"/>
          <p:nvPr/>
        </p:nvSpPr>
        <p:spPr>
          <a:xfrm>
            <a:off x="983765" y="2464420"/>
            <a:ext cx="7336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--------- FPC PWR extension  &amp; MVTX/INTT integration ------------------------------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84D16CB-60B7-0A46-919C-1B5959267A01}"/>
              </a:ext>
            </a:extLst>
          </p:cNvPr>
          <p:cNvSpPr txBox="1"/>
          <p:nvPr/>
        </p:nvSpPr>
        <p:spPr>
          <a:xfrm>
            <a:off x="10169913" y="2515274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---60cm FPC?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0EC521F-C85C-0247-943E-13A7F6D7B29D}"/>
              </a:ext>
            </a:extLst>
          </p:cNvPr>
          <p:cNvSpPr txBox="1"/>
          <p:nvPr/>
        </p:nvSpPr>
        <p:spPr>
          <a:xfrm>
            <a:off x="4503977" y="6033568"/>
            <a:ext cx="7655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-----------------  RU v2.0/final  test &amp; QA/all  ---------- sPHENIX Stave Production ----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E98B032-A3B8-2445-B837-CD42125C4BAD}"/>
              </a:ext>
            </a:extLst>
          </p:cNvPr>
          <p:cNvSpPr txBox="1"/>
          <p:nvPr/>
        </p:nvSpPr>
        <p:spPr>
          <a:xfrm>
            <a:off x="7838000" y="4353388"/>
            <a:ext cx="3826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--------- CANE PS integration test --------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71CC9E7-3D10-5A40-809E-0473C51CC1A7}"/>
              </a:ext>
            </a:extLst>
          </p:cNvPr>
          <p:cNvSpPr txBox="1"/>
          <p:nvPr/>
        </p:nvSpPr>
        <p:spPr>
          <a:xfrm>
            <a:off x="4677493" y="3625135"/>
            <a:ext cx="859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6/2018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64E42EF-508B-894B-A013-20C69221CB29}"/>
              </a:ext>
            </a:extLst>
          </p:cNvPr>
          <p:cNvSpPr txBox="1"/>
          <p:nvPr/>
        </p:nvSpPr>
        <p:spPr>
          <a:xfrm>
            <a:off x="6556678" y="3625135"/>
            <a:ext cx="859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7/2018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9042791-70B3-EC4E-AB53-DA19F3C6BA42}"/>
              </a:ext>
            </a:extLst>
          </p:cNvPr>
          <p:cNvSpPr txBox="1"/>
          <p:nvPr/>
        </p:nvSpPr>
        <p:spPr>
          <a:xfrm>
            <a:off x="2862950" y="3652011"/>
            <a:ext cx="859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5/2018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1B3DEEE-CBB2-F44C-B0B9-AE299C922708}"/>
              </a:ext>
            </a:extLst>
          </p:cNvPr>
          <p:cNvSpPr txBox="1"/>
          <p:nvPr/>
        </p:nvSpPr>
        <p:spPr>
          <a:xfrm>
            <a:off x="8740356" y="3625135"/>
            <a:ext cx="859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8/2018</a:t>
            </a:r>
          </a:p>
        </p:txBody>
      </p:sp>
      <p:sp>
        <p:nvSpPr>
          <p:cNvPr id="31" name="Date Placeholder 30">
            <a:extLst>
              <a:ext uri="{FF2B5EF4-FFF2-40B4-BE49-F238E27FC236}">
                <a16:creationId xmlns:a16="http://schemas.microsoft.com/office/drawing/2014/main" id="{31D809D4-36D2-1947-A772-F6EEFA12D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1711-BBA2-D640-9A16-AEAB25F8FEAB}" type="datetime1">
              <a:rPr lang="en-US" smtClean="0"/>
              <a:t>4/5/18</a:t>
            </a:fld>
            <a:endParaRPr lang="en-US"/>
          </a:p>
        </p:txBody>
      </p:sp>
      <p:sp>
        <p:nvSpPr>
          <p:cNvPr id="32" name="Footer Placeholder 31">
            <a:extLst>
              <a:ext uri="{FF2B5EF4-FFF2-40B4-BE49-F238E27FC236}">
                <a16:creationId xmlns:a16="http://schemas.microsoft.com/office/drawing/2014/main" id="{BB7C3C60-CD40-D54C-8C51-4032C32A9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sPHENIX LDRD Planning Meeting</a:t>
            </a:r>
          </a:p>
        </p:txBody>
      </p:sp>
      <p:sp>
        <p:nvSpPr>
          <p:cNvPr id="33" name="Slide Number Placeholder 32">
            <a:extLst>
              <a:ext uri="{FF2B5EF4-FFF2-40B4-BE49-F238E27FC236}">
                <a16:creationId xmlns:a16="http://schemas.microsoft.com/office/drawing/2014/main" id="{A7C5B567-F77D-494F-B455-195CDE074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13B0-884A-6D4E-8F55-49BE3DE562FD}" type="slidenum">
              <a:rPr lang="en-US" smtClean="0"/>
              <a:t>2</a:t>
            </a:fld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892FE01-F54B-A54B-87FB-6C8B49270799}"/>
              </a:ext>
            </a:extLst>
          </p:cNvPr>
          <p:cNvSpPr txBox="1"/>
          <p:nvPr/>
        </p:nvSpPr>
        <p:spPr>
          <a:xfrm>
            <a:off x="2257432" y="5101690"/>
            <a:ext cx="5789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------ cooling test --------------Chris/Darren/Xuan-------------------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23DA01F-84B5-E34A-94C9-FE198F11BD44}"/>
              </a:ext>
            </a:extLst>
          </p:cNvPr>
          <p:cNvSpPr txBox="1"/>
          <p:nvPr/>
        </p:nvSpPr>
        <p:spPr>
          <a:xfrm>
            <a:off x="4262756" y="4110439"/>
            <a:ext cx="4042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--------~3 staves -------------------------------- </a:t>
            </a:r>
          </a:p>
        </p:txBody>
      </p:sp>
    </p:spTree>
    <p:extLst>
      <p:ext uri="{BB962C8B-B14F-4D97-AF65-F5344CB8AC3E}">
        <p14:creationId xmlns:p14="http://schemas.microsoft.com/office/powerpoint/2010/main" val="205078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835" y="40923"/>
            <a:ext cx="11348297" cy="994172"/>
          </a:xfrm>
        </p:spPr>
        <p:txBody>
          <a:bodyPr>
            <a:normAutofit fontScale="90000"/>
          </a:bodyPr>
          <a:lstStyle/>
          <a:p>
            <a:r>
              <a:rPr lang="en-US" dirty="0"/>
              <a:t>FY18+ LDRD+MVTX/sPHENIX Schedule &amp; Goals: </a:t>
            </a:r>
            <a:br>
              <a:rPr lang="en-US" dirty="0"/>
            </a:br>
            <a:r>
              <a:rPr lang="en-US" sz="2200" dirty="0"/>
              <a:t>Updated 4/2/2018, after meeting with ALD and CERN visit (ALICE Production)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5835" y="1035095"/>
            <a:ext cx="6602506" cy="5321256"/>
          </a:xfrm>
        </p:spPr>
        <p:txBody>
          <a:bodyPr>
            <a:normAutofit fontScale="40000" lnSpcReduction="2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Readout:</a:t>
            </a:r>
          </a:p>
          <a:p>
            <a:pPr lvl="1"/>
            <a:r>
              <a:rPr lang="en-US" dirty="0"/>
              <a:t>10/1: ALPIDE + KC705 + FELIX1,5 + RCDAQ, establish communication chain </a:t>
            </a:r>
          </a:p>
          <a:p>
            <a:pPr lvl="1"/>
            <a:r>
              <a:rPr lang="en-US" dirty="0"/>
              <a:t>11/30: ALPIDE + RUv1.0, set </a:t>
            </a:r>
            <a:r>
              <a:rPr lang="en-US" dirty="0" err="1"/>
              <a:t>config</a:t>
            </a:r>
            <a:r>
              <a:rPr lang="en-US" dirty="0"/>
              <a:t> and readout data </a:t>
            </a:r>
          </a:p>
          <a:p>
            <a:pPr lvl="1"/>
            <a:r>
              <a:rPr lang="en-US" dirty="0"/>
              <a:t>12/30: ALPIDE+RUv1.0 + FELIX1.5 + RCDAQ, stable operation @15kHz</a:t>
            </a:r>
          </a:p>
          <a:p>
            <a:pPr lvl="1"/>
            <a:r>
              <a:rPr lang="en-US" dirty="0"/>
              <a:t>1/2018-6/2018: RUv1.x + FELIX2.0 + RCDAQ, stable operation @15kHz</a:t>
            </a:r>
          </a:p>
          <a:p>
            <a:pPr lvl="1"/>
            <a:r>
              <a:rPr lang="en-US" dirty="0" err="1">
                <a:solidFill>
                  <a:srgbClr val="00B050"/>
                </a:solidFill>
              </a:rPr>
              <a:t>Sho</a:t>
            </a:r>
            <a:r>
              <a:rPr lang="en-US" dirty="0">
                <a:solidFill>
                  <a:srgbClr val="00B050"/>
                </a:solidFill>
              </a:rPr>
              <a:t>, Alex, Mark, Kun, Ming</a:t>
            </a:r>
          </a:p>
          <a:p>
            <a:r>
              <a:rPr lang="en-US" dirty="0">
                <a:solidFill>
                  <a:srgbClr val="FF0000"/>
                </a:solidFill>
              </a:rPr>
              <a:t>Sensor production, evaluation and optimization for sPHENIX  </a:t>
            </a:r>
          </a:p>
          <a:p>
            <a:pPr lvl="1"/>
            <a:r>
              <a:rPr lang="en-US" dirty="0"/>
              <a:t>5/2018-9/2018: stave production at CERN</a:t>
            </a:r>
          </a:p>
          <a:p>
            <a:pPr lvl="1"/>
            <a:r>
              <a:rPr lang="en-US" dirty="0"/>
              <a:t>3/2018-5/2018: setup laser system and optimize ALPIDE operating parameters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Xuan, </a:t>
            </a:r>
            <a:r>
              <a:rPr lang="en-US" dirty="0" err="1">
                <a:solidFill>
                  <a:srgbClr val="00B050"/>
                </a:solidFill>
              </a:rPr>
              <a:t>Sho</a:t>
            </a:r>
            <a:r>
              <a:rPr lang="en-US" dirty="0">
                <a:solidFill>
                  <a:srgbClr val="00B050"/>
                </a:solidFill>
              </a:rPr>
              <a:t>, Cesar, Ming</a:t>
            </a:r>
          </a:p>
          <a:p>
            <a:r>
              <a:rPr lang="en-US" dirty="0">
                <a:solidFill>
                  <a:srgbClr val="FF0000"/>
                </a:solidFill>
              </a:rPr>
              <a:t>Telescope:</a:t>
            </a:r>
          </a:p>
          <a:p>
            <a:pPr lvl="1"/>
            <a:r>
              <a:rPr lang="en-US" dirty="0"/>
              <a:t>1-3/2018: mechanical frame assembly, </a:t>
            </a:r>
          </a:p>
          <a:p>
            <a:pPr lvl="1"/>
            <a:r>
              <a:rPr lang="en-US" dirty="0"/>
              <a:t>3-6/2018: cooling system test </a:t>
            </a:r>
          </a:p>
          <a:p>
            <a:pPr lvl="1"/>
            <a:r>
              <a:rPr lang="en-US" dirty="0"/>
              <a:t>5-9/2018: 4-staves and 4 RUv1.x installation and readout integration</a:t>
            </a:r>
          </a:p>
          <a:p>
            <a:pPr lvl="1"/>
            <a:r>
              <a:rPr lang="en-US" dirty="0"/>
              <a:t>6-9/2018: full system assembly and cooling integration </a:t>
            </a:r>
          </a:p>
          <a:p>
            <a:pPr lvl="1"/>
            <a:r>
              <a:rPr lang="en-US" dirty="0"/>
              <a:t>6/2018-1/2019:  cosmic run, system test, data analysis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Chris/Walt, Ming, Darren, </a:t>
            </a:r>
            <a:r>
              <a:rPr lang="en-US" dirty="0" err="1">
                <a:solidFill>
                  <a:srgbClr val="00B050"/>
                </a:solidFill>
              </a:rPr>
              <a:t>Sho</a:t>
            </a:r>
            <a:r>
              <a:rPr lang="en-US" dirty="0">
                <a:solidFill>
                  <a:srgbClr val="00B050"/>
                </a:solidFill>
              </a:rPr>
              <a:t>, Alex, Kun, Cesar and all</a:t>
            </a:r>
          </a:p>
          <a:p>
            <a:r>
              <a:rPr lang="en-US" dirty="0">
                <a:solidFill>
                  <a:srgbClr val="FF0000"/>
                </a:solidFill>
              </a:rPr>
              <a:t>MVTX technical readiness reviews (sPHENIX internal?)</a:t>
            </a:r>
          </a:p>
          <a:p>
            <a:pPr lvl="1"/>
            <a:r>
              <a:rPr lang="en-US" dirty="0"/>
              <a:t>Pre-review in early 6/2017?</a:t>
            </a:r>
          </a:p>
          <a:p>
            <a:pPr lvl="1"/>
            <a:r>
              <a:rPr lang="en-US" dirty="0"/>
              <a:t>7/2018: stave production  </a:t>
            </a:r>
          </a:p>
          <a:p>
            <a:pPr lvl="2"/>
            <a:r>
              <a:rPr lang="en-US" dirty="0"/>
              <a:t>&lt;-  tied to  MVTX stave production at CERN, ~ Aug 2018+</a:t>
            </a:r>
          </a:p>
          <a:p>
            <a:pPr lvl="1"/>
            <a:r>
              <a:rPr lang="en-US" dirty="0"/>
              <a:t>4/2018: electronics production :</a:t>
            </a:r>
            <a:r>
              <a:rPr lang="en-US" b="1" dirty="0">
                <a:solidFill>
                  <a:srgbClr val="0432FF"/>
                </a:solidFill>
              </a:rPr>
              <a:t> moved to 4/2018! Bridging fund required!</a:t>
            </a:r>
          </a:p>
          <a:p>
            <a:pPr lvl="2"/>
            <a:r>
              <a:rPr lang="en-US" dirty="0"/>
              <a:t>&lt;- tied to ALICE RU production schedule,  ~Jan 2019   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Ming, Cesar and all</a:t>
            </a:r>
          </a:p>
          <a:p>
            <a:r>
              <a:rPr lang="en-US" dirty="0">
                <a:solidFill>
                  <a:srgbClr val="FF0000"/>
                </a:solidFill>
              </a:rPr>
              <a:t>Test beam and analysis at </a:t>
            </a:r>
            <a:r>
              <a:rPr lang="en-US" dirty="0" err="1">
                <a:solidFill>
                  <a:srgbClr val="FF0000"/>
                </a:solidFill>
              </a:rPr>
              <a:t>FERMILab</a:t>
            </a:r>
            <a:r>
              <a:rPr lang="en-US" dirty="0">
                <a:solidFill>
                  <a:srgbClr val="FF0000"/>
                </a:solidFill>
              </a:rPr>
              <a:t>: 1/2019 </a:t>
            </a:r>
            <a:r>
              <a:rPr lang="mr-IN" dirty="0">
                <a:solidFill>
                  <a:srgbClr val="FF0000"/>
                </a:solidFill>
              </a:rPr>
              <a:t>–</a:t>
            </a:r>
            <a:r>
              <a:rPr lang="en-US" dirty="0">
                <a:solidFill>
                  <a:srgbClr val="FF0000"/>
                </a:solidFill>
              </a:rPr>
              <a:t> 9/2019</a:t>
            </a:r>
          </a:p>
          <a:p>
            <a:pPr lvl="1"/>
            <a:r>
              <a:rPr lang="en-US" dirty="0"/>
              <a:t>Test beam I @</a:t>
            </a:r>
            <a:r>
              <a:rPr lang="en-US" dirty="0" err="1"/>
              <a:t>Fermilab</a:t>
            </a:r>
            <a:r>
              <a:rPr lang="en-US" dirty="0"/>
              <a:t> and analysis: 3-5/2018</a:t>
            </a:r>
          </a:p>
          <a:p>
            <a:pPr lvl="1"/>
            <a:r>
              <a:rPr lang="en-US" dirty="0"/>
              <a:t>Test beam-II @</a:t>
            </a:r>
            <a:r>
              <a:rPr lang="en-US" dirty="0" err="1"/>
              <a:t>Fermilab</a:t>
            </a:r>
            <a:r>
              <a:rPr lang="en-US" dirty="0"/>
              <a:t>,  1-3/2019</a:t>
            </a:r>
          </a:p>
          <a:p>
            <a:pPr lvl="1"/>
            <a:r>
              <a:rPr lang="en-US" dirty="0"/>
              <a:t>Data analysis and NIM paper 4-9/2019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Ming, </a:t>
            </a:r>
            <a:r>
              <a:rPr lang="en-US" dirty="0" err="1">
                <a:solidFill>
                  <a:srgbClr val="00B050"/>
                </a:solidFill>
              </a:rPr>
              <a:t>Sho</a:t>
            </a:r>
            <a:r>
              <a:rPr lang="en-US" dirty="0">
                <a:solidFill>
                  <a:srgbClr val="00B050"/>
                </a:solidFill>
              </a:rPr>
              <a:t>, Kun and all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10400" y="1149271"/>
            <a:ext cx="5181600" cy="5443118"/>
          </a:xfrm>
        </p:spPr>
        <p:txBody>
          <a:bodyPr>
            <a:normAutofit fontScale="40000" lnSpcReduction="2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MVTX goals</a:t>
            </a:r>
          </a:p>
          <a:p>
            <a:pPr lvl="1"/>
            <a:r>
              <a:rPr lang="en-US" dirty="0"/>
              <a:t>MVTX proposal ready for submission 1/2018</a:t>
            </a:r>
          </a:p>
          <a:p>
            <a:pPr lvl="1"/>
            <a:r>
              <a:rPr lang="en-US" dirty="0"/>
              <a:t>Ready for MVTX DOE review, ~8/2018</a:t>
            </a:r>
          </a:p>
          <a:p>
            <a:pPr lvl="1"/>
            <a:r>
              <a:rPr lang="en-US" dirty="0"/>
              <a:t>MVTX stave production, 8+/2018, 9 months  </a:t>
            </a:r>
          </a:p>
          <a:p>
            <a:pPr lvl="1"/>
            <a:r>
              <a:rPr lang="en-US" b="1" dirty="0">
                <a:solidFill>
                  <a:srgbClr val="0432FF"/>
                </a:solidFill>
              </a:rPr>
              <a:t>MVTX electronics production, 4+/2018, 6 months </a:t>
            </a:r>
          </a:p>
          <a:p>
            <a:pPr lvl="1"/>
            <a:r>
              <a:rPr lang="en-US" dirty="0"/>
              <a:t>Ready for installation: 4/2022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Installation starts in sPHENIX: 6/2022 [per GY]</a:t>
            </a:r>
          </a:p>
          <a:p>
            <a:pPr lvl="1"/>
            <a:r>
              <a:rPr lang="en-US" dirty="0"/>
              <a:t>Installation completed: 9/2022</a:t>
            </a:r>
          </a:p>
          <a:p>
            <a:pPr lvl="1"/>
            <a:r>
              <a:rPr lang="en-US" dirty="0"/>
              <a:t>Ready for beam : 1/202</a:t>
            </a:r>
          </a:p>
          <a:p>
            <a:pPr lvl="1"/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sPHENIX milestones </a:t>
            </a:r>
          </a:p>
          <a:p>
            <a:pPr lvl="1"/>
            <a:r>
              <a:rPr lang="en-US" dirty="0"/>
              <a:t>CD-1 Review:   5/2018</a:t>
            </a:r>
          </a:p>
          <a:p>
            <a:pPr lvl="1"/>
            <a:r>
              <a:rPr lang="en-US" dirty="0"/>
              <a:t>CD-1 authorization: 7/2018</a:t>
            </a:r>
          </a:p>
          <a:p>
            <a:pPr lvl="1"/>
            <a:r>
              <a:rPr lang="en-US" dirty="0"/>
              <a:t>CD-2/CD-3b: summer 2019 (define the baseline)</a:t>
            </a:r>
          </a:p>
          <a:p>
            <a:pPr lvl="1"/>
            <a:r>
              <a:rPr lang="en-US" dirty="0"/>
              <a:t>Ready for installation 4/2022 </a:t>
            </a:r>
            <a:r>
              <a:rPr lang="en-US" b="1" dirty="0">
                <a:solidFill>
                  <a:srgbClr val="0432FF"/>
                </a:solidFill>
              </a:rPr>
              <a:t>(MVTX 6/2022, the last one)</a:t>
            </a:r>
          </a:p>
          <a:p>
            <a:pPr lvl="1"/>
            <a:r>
              <a:rPr lang="en-US" dirty="0"/>
              <a:t>Installation completed: 7/2022</a:t>
            </a:r>
          </a:p>
          <a:p>
            <a:pPr lvl="1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beam: 1/2023</a:t>
            </a:r>
          </a:p>
          <a:p>
            <a:pPr lvl="1"/>
            <a:r>
              <a:rPr lang="en-US" dirty="0"/>
              <a:t>CD-4: 1/2024</a:t>
            </a:r>
          </a:p>
          <a:p>
            <a:pPr lvl="1"/>
            <a:r>
              <a:rPr lang="en-US" dirty="0"/>
              <a:t> INTT ready  for </a:t>
            </a:r>
            <a:r>
              <a:rPr lang="en-US" dirty="0" err="1"/>
              <a:t>installatino</a:t>
            </a:r>
            <a:r>
              <a:rPr lang="en-US" dirty="0"/>
              <a:t>: 4/2022 </a:t>
            </a:r>
          </a:p>
          <a:p>
            <a:pPr lvl="1"/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FPC extension R&amp;D and MVTX/INTT integration: 4-9/2018</a:t>
            </a:r>
          </a:p>
          <a:p>
            <a:pPr lvl="1"/>
            <a:r>
              <a:rPr lang="en-US" dirty="0"/>
              <a:t>FPC extension at CERN: ~9/2018 (can do early in May?)</a:t>
            </a:r>
          </a:p>
          <a:p>
            <a:pPr lvl="1"/>
            <a:r>
              <a:rPr lang="en-US" dirty="0"/>
              <a:t>FPC power extension at LANL: 4-9/2018</a:t>
            </a:r>
          </a:p>
          <a:p>
            <a:pPr lvl="1"/>
            <a:r>
              <a:rPr lang="en-US" dirty="0"/>
              <a:t>MVTX/INTT mechanical integration 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Ming, </a:t>
            </a:r>
            <a:r>
              <a:rPr lang="en-US" dirty="0" err="1">
                <a:solidFill>
                  <a:srgbClr val="00B050"/>
                </a:solidFill>
              </a:rPr>
              <a:t>Sho</a:t>
            </a:r>
            <a:r>
              <a:rPr lang="en-US" dirty="0">
                <a:solidFill>
                  <a:srgbClr val="00B050"/>
                </a:solidFill>
              </a:rPr>
              <a:t>, Alex</a:t>
            </a:r>
            <a:r>
              <a:rPr lang="en-US">
                <a:solidFill>
                  <a:srgbClr val="00B050"/>
                </a:solidFill>
              </a:rPr>
              <a:t>, Walt et al</a:t>
            </a:r>
            <a:endParaRPr lang="en-US" dirty="0">
              <a:solidFill>
                <a:srgbClr val="00B050"/>
              </a:solidFill>
            </a:endParaRPr>
          </a:p>
          <a:p>
            <a:pPr lvl="1"/>
            <a:endParaRPr lang="en-US" dirty="0">
              <a:solidFill>
                <a:srgbClr val="00B05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LDRD/MVTX Simulation and analysis </a:t>
            </a:r>
          </a:p>
          <a:p>
            <a:pPr lvl="1"/>
            <a:r>
              <a:rPr lang="en-US" dirty="0"/>
              <a:t>GEANT detector response and simulation  </a:t>
            </a:r>
          </a:p>
          <a:p>
            <a:pPr lvl="1"/>
            <a:r>
              <a:rPr lang="en-US" dirty="0"/>
              <a:t>Physics sim and analysis, b-jet tagging </a:t>
            </a:r>
          </a:p>
          <a:p>
            <a:pPr lvl="1"/>
            <a:r>
              <a:rPr lang="en-US" dirty="0" err="1">
                <a:solidFill>
                  <a:srgbClr val="00B050"/>
                </a:solidFill>
              </a:rPr>
              <a:t>Sanghoon</a:t>
            </a:r>
            <a:r>
              <a:rPr lang="en-US" dirty="0">
                <a:solidFill>
                  <a:srgbClr val="00B050"/>
                </a:solidFill>
              </a:rPr>
              <a:t>, Darren, Alex W. et al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59C3-E637-554E-A13F-2727A8862EC5}" type="datetime1">
              <a:rPr lang="en-US" smtClean="0"/>
              <a:t>4/5/18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sPHENIX LDRD Planning Meeting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C5F68-84F7-7946-8FCC-498FCA8E8A1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22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298" y="40067"/>
            <a:ext cx="11887200" cy="707600"/>
          </a:xfrm>
        </p:spPr>
        <p:txBody>
          <a:bodyPr>
            <a:normAutofit/>
          </a:bodyPr>
          <a:lstStyle/>
          <a:p>
            <a:r>
              <a:rPr lang="en-US" sz="3200" dirty="0"/>
              <a:t>LDRD </a:t>
            </a:r>
            <a:r>
              <a:rPr lang="mr-IN" sz="3200" dirty="0"/>
              <a:t>–</a:t>
            </a:r>
            <a:r>
              <a:rPr lang="en-US" sz="3200" dirty="0"/>
              <a:t> MVTX/sPHENIX Key Tasks/Milestones (from July 2017) </a:t>
            </a:r>
          </a:p>
        </p:txBody>
      </p:sp>
      <p:sp>
        <p:nvSpPr>
          <p:cNvPr id="68" name="Date Placeholder 6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F7F9-B80C-174E-A996-6C56AF32D943}" type="datetime1">
              <a:rPr lang="en-US" smtClean="0"/>
              <a:t>4/5/18</a:t>
            </a:fld>
            <a:endParaRPr lang="en-US"/>
          </a:p>
        </p:txBody>
      </p:sp>
      <p:sp>
        <p:nvSpPr>
          <p:cNvPr id="69" name="Footer Placeholder 6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sPHENIX LDRD Planning Meeting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75030-01DD-DA43-BC7F-B4B62D71D19A}" type="slidenum">
              <a:rPr lang="en-US" smtClean="0"/>
              <a:t>4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838200" y="701750"/>
            <a:ext cx="10076727" cy="6019726"/>
            <a:chOff x="2832029" y="2120684"/>
            <a:chExt cx="5949316" cy="3640536"/>
          </a:xfrm>
        </p:grpSpPr>
        <p:cxnSp>
          <p:nvCxnSpPr>
            <p:cNvPr id="17" name="Straight Arrow Connector 16"/>
            <p:cNvCxnSpPr/>
            <p:nvPr/>
          </p:nvCxnSpPr>
          <p:spPr>
            <a:xfrm>
              <a:off x="4004583" y="2931939"/>
              <a:ext cx="93605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4023737" y="2773878"/>
              <a:ext cx="1512399" cy="3057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50" dirty="0"/>
                <a:t>RUKC705)/FELIX1.5 Integration </a:t>
              </a:r>
            </a:p>
            <a:p>
              <a:endParaRPr lang="en-US" sz="750" dirty="0"/>
            </a:p>
            <a:p>
              <a:r>
                <a:rPr lang="en-US" sz="750" dirty="0"/>
                <a:t>40MHz,  7/17-12/17</a:t>
              </a:r>
            </a:p>
          </p:txBody>
        </p:sp>
        <p:sp>
          <p:nvSpPr>
            <p:cNvPr id="22" name="6-Point Star 21"/>
            <p:cNvSpPr/>
            <p:nvPr/>
          </p:nvSpPr>
          <p:spPr>
            <a:xfrm>
              <a:off x="4894313" y="2883815"/>
              <a:ext cx="80165" cy="81063"/>
            </a:xfrm>
            <a:prstGeom prst="star6">
              <a:avLst/>
            </a:prstGeom>
            <a:solidFill>
              <a:srgbClr val="FF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grpSp>
          <p:nvGrpSpPr>
            <p:cNvPr id="48" name="Group 47"/>
            <p:cNvGrpSpPr/>
            <p:nvPr/>
          </p:nvGrpSpPr>
          <p:grpSpPr>
            <a:xfrm>
              <a:off x="4493735" y="3264432"/>
              <a:ext cx="1566710" cy="305745"/>
              <a:chOff x="2435645" y="2981832"/>
              <a:chExt cx="2088947" cy="407659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2546669" y="2981832"/>
                <a:ext cx="1977923" cy="4076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750" dirty="0"/>
                  <a:t>RUv1.x/FELIX2.0, 10MHz,</a:t>
                </a:r>
              </a:p>
              <a:p>
                <a:r>
                  <a:rPr lang="en-US" sz="750" dirty="0"/>
                  <a:t>    </a:t>
                </a:r>
              </a:p>
              <a:p>
                <a:r>
                  <a:rPr lang="en-US" sz="750" dirty="0"/>
                  <a:t>11/17 </a:t>
                </a:r>
                <a:r>
                  <a:rPr lang="mr-IN" sz="750" dirty="0"/>
                  <a:t>–</a:t>
                </a:r>
                <a:r>
                  <a:rPr lang="en-US" sz="750" dirty="0"/>
                  <a:t> 6/18</a:t>
                </a:r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2435645" y="3121397"/>
                <a:ext cx="1772043" cy="108084"/>
                <a:chOff x="2435645" y="3121397"/>
                <a:chExt cx="2142390" cy="108084"/>
              </a:xfrm>
            </p:grpSpPr>
            <p:cxnSp>
              <p:nvCxnSpPr>
                <p:cNvPr id="19" name="Straight Arrow Connector 18"/>
                <p:cNvCxnSpPr/>
                <p:nvPr/>
              </p:nvCxnSpPr>
              <p:spPr>
                <a:xfrm flipV="1">
                  <a:off x="2435645" y="3175439"/>
                  <a:ext cx="2035504" cy="13048"/>
                </a:xfrm>
                <a:prstGeom prst="straightConnector1">
                  <a:avLst/>
                </a:prstGeom>
                <a:ln>
                  <a:headEnd type="arrow"/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" name="6-Point Star 22"/>
                <p:cNvSpPr/>
                <p:nvPr/>
              </p:nvSpPr>
              <p:spPr>
                <a:xfrm>
                  <a:off x="4471149" y="3121397"/>
                  <a:ext cx="106886" cy="108084"/>
                </a:xfrm>
                <a:prstGeom prst="star6">
                  <a:avLst/>
                </a:prstGeom>
                <a:solidFill>
                  <a:srgbClr val="FF0000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sp>
          <p:nvSpPr>
            <p:cNvPr id="24" name="6-Point Star 23"/>
            <p:cNvSpPr/>
            <p:nvPr/>
          </p:nvSpPr>
          <p:spPr>
            <a:xfrm>
              <a:off x="5997650" y="3519232"/>
              <a:ext cx="80165" cy="81063"/>
            </a:xfrm>
            <a:prstGeom prst="star6">
              <a:avLst/>
            </a:prstGeom>
            <a:solidFill>
              <a:srgbClr val="FF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077816" y="3470267"/>
              <a:ext cx="1189749" cy="1962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75" dirty="0">
                  <a:solidFill>
                    <a:srgbClr val="FF0000"/>
                  </a:solidFill>
                </a:rPr>
                <a:t>MVTX Design Review 7/2018</a:t>
              </a:r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5871979" y="3680894"/>
              <a:ext cx="1351587" cy="438582"/>
              <a:chOff x="4442954" y="3954696"/>
              <a:chExt cx="1571684" cy="584775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4442954" y="4160899"/>
                <a:ext cx="1335861" cy="108084"/>
                <a:chOff x="2435645" y="3121397"/>
                <a:chExt cx="2142390" cy="108084"/>
              </a:xfrm>
            </p:grpSpPr>
            <p:cxnSp>
              <p:nvCxnSpPr>
                <p:cNvPr id="28" name="Straight Arrow Connector 27"/>
                <p:cNvCxnSpPr/>
                <p:nvPr/>
              </p:nvCxnSpPr>
              <p:spPr>
                <a:xfrm flipV="1">
                  <a:off x="2435645" y="3175439"/>
                  <a:ext cx="2035504" cy="13048"/>
                </a:xfrm>
                <a:prstGeom prst="straightConnector1">
                  <a:avLst/>
                </a:prstGeom>
                <a:ln>
                  <a:headEnd type="arrow"/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" name="6-Point Star 28"/>
                <p:cNvSpPr/>
                <p:nvPr/>
              </p:nvSpPr>
              <p:spPr>
                <a:xfrm>
                  <a:off x="4471149" y="3121397"/>
                  <a:ext cx="106886" cy="108084"/>
                </a:xfrm>
                <a:prstGeom prst="star6">
                  <a:avLst/>
                </a:prstGeom>
                <a:solidFill>
                  <a:srgbClr val="FF0000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sp>
            <p:nvSpPr>
              <p:cNvPr id="30" name="TextBox 29"/>
              <p:cNvSpPr txBox="1"/>
              <p:nvPr/>
            </p:nvSpPr>
            <p:spPr>
              <a:xfrm>
                <a:off x="4448469" y="3954696"/>
                <a:ext cx="156616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750" dirty="0"/>
                  <a:t>System test, cosmic &amp; source </a:t>
                </a:r>
              </a:p>
              <a:p>
                <a:endParaRPr lang="en-US" sz="750" dirty="0"/>
              </a:p>
              <a:p>
                <a:r>
                  <a:rPr lang="en-US" sz="750" dirty="0"/>
                  <a:t>6/18 - 1/19</a:t>
                </a:r>
              </a:p>
            </p:txBody>
          </p:sp>
        </p:grpSp>
        <p:sp>
          <p:nvSpPr>
            <p:cNvPr id="35" name="TextBox 34"/>
            <p:cNvSpPr txBox="1"/>
            <p:nvPr/>
          </p:nvSpPr>
          <p:spPr>
            <a:xfrm>
              <a:off x="2832029" y="3198298"/>
              <a:ext cx="562975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dirty="0">
                  <a:solidFill>
                    <a:srgbClr val="0000FF"/>
                  </a:solidFill>
                </a:rPr>
                <a:t>LDRD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866328" y="4582669"/>
              <a:ext cx="1558440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dirty="0">
                  <a:solidFill>
                    <a:srgbClr val="FF0000"/>
                  </a:solidFill>
                </a:rPr>
                <a:t>MVTX: 2018 </a:t>
              </a:r>
              <a:r>
                <a:rPr lang="mr-IN" sz="1350" dirty="0">
                  <a:solidFill>
                    <a:srgbClr val="FF0000"/>
                  </a:solidFill>
                </a:rPr>
                <a:t>–</a:t>
              </a:r>
              <a:r>
                <a:rPr lang="en-US" sz="1350" dirty="0">
                  <a:solidFill>
                    <a:srgbClr val="FF0000"/>
                  </a:solidFill>
                </a:rPr>
                <a:t> 2023</a:t>
              </a:r>
            </a:p>
          </p:txBody>
        </p:sp>
        <p:grpSp>
          <p:nvGrpSpPr>
            <p:cNvPr id="52" name="Group 51"/>
            <p:cNvGrpSpPr/>
            <p:nvPr/>
          </p:nvGrpSpPr>
          <p:grpSpPr>
            <a:xfrm>
              <a:off x="6038832" y="4906305"/>
              <a:ext cx="1864559" cy="438582"/>
              <a:chOff x="4495775" y="5487517"/>
              <a:chExt cx="2486078" cy="584775"/>
            </a:xfrm>
          </p:grpSpPr>
          <p:grpSp>
            <p:nvGrpSpPr>
              <p:cNvPr id="31" name="Group 30"/>
              <p:cNvGrpSpPr/>
              <p:nvPr/>
            </p:nvGrpSpPr>
            <p:grpSpPr>
              <a:xfrm>
                <a:off x="4495775" y="5632743"/>
                <a:ext cx="2142390" cy="108084"/>
                <a:chOff x="2435645" y="3121397"/>
                <a:chExt cx="2142390" cy="108084"/>
              </a:xfrm>
              <a:solidFill>
                <a:srgbClr val="FF0000"/>
              </a:solidFill>
            </p:grpSpPr>
            <p:cxnSp>
              <p:nvCxnSpPr>
                <p:cNvPr id="32" name="Straight Arrow Connector 31"/>
                <p:cNvCxnSpPr/>
                <p:nvPr/>
              </p:nvCxnSpPr>
              <p:spPr>
                <a:xfrm flipV="1">
                  <a:off x="2435645" y="3175439"/>
                  <a:ext cx="2035504" cy="13048"/>
                </a:xfrm>
                <a:prstGeom prst="straightConnector1">
                  <a:avLst/>
                </a:prstGeom>
                <a:grpFill/>
                <a:ln>
                  <a:solidFill>
                    <a:srgbClr val="FF0000"/>
                  </a:solidFill>
                  <a:headEnd type="arrow"/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" name="6-Point Star 32"/>
                <p:cNvSpPr/>
                <p:nvPr/>
              </p:nvSpPr>
              <p:spPr>
                <a:xfrm>
                  <a:off x="4471149" y="3121397"/>
                  <a:ext cx="106886" cy="108084"/>
                </a:xfrm>
                <a:prstGeom prst="star6">
                  <a:avLst/>
                </a:prstGeom>
                <a:grpFill/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sp>
            <p:nvSpPr>
              <p:cNvPr id="40" name="TextBox 39"/>
              <p:cNvSpPr txBox="1"/>
              <p:nvPr/>
            </p:nvSpPr>
            <p:spPr>
              <a:xfrm>
                <a:off x="4555548" y="5487517"/>
                <a:ext cx="2426305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750" dirty="0"/>
                  <a:t>Stave Production, procure FPGA, GBT etc.</a:t>
                </a:r>
              </a:p>
              <a:p>
                <a:endParaRPr lang="en-US" sz="750" dirty="0"/>
              </a:p>
              <a:p>
                <a:r>
                  <a:rPr lang="en-US" sz="750" dirty="0"/>
                  <a:t>8/18-4/19  </a:t>
                </a:r>
              </a:p>
            </p:txBody>
          </p:sp>
        </p:grpSp>
        <p:grpSp>
          <p:nvGrpSpPr>
            <p:cNvPr id="47" name="Group 46"/>
            <p:cNvGrpSpPr/>
            <p:nvPr/>
          </p:nvGrpSpPr>
          <p:grpSpPr>
            <a:xfrm>
              <a:off x="3414006" y="2120684"/>
              <a:ext cx="5367339" cy="428420"/>
              <a:chOff x="996005" y="1786177"/>
              <a:chExt cx="7156452" cy="571227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996005" y="1786177"/>
                <a:ext cx="7156452" cy="571227"/>
                <a:chOff x="996005" y="1786177"/>
                <a:chExt cx="7156452" cy="571227"/>
              </a:xfrm>
            </p:grpSpPr>
            <p:sp>
              <p:nvSpPr>
                <p:cNvPr id="6" name="TextBox 5"/>
                <p:cNvSpPr txBox="1"/>
                <p:nvPr/>
              </p:nvSpPr>
              <p:spPr>
                <a:xfrm>
                  <a:off x="1571464" y="1840950"/>
                  <a:ext cx="688651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350" dirty="0"/>
                    <a:t>7/17</a:t>
                  </a:r>
                </a:p>
              </p:txBody>
            </p:sp>
            <p:grpSp>
              <p:nvGrpSpPr>
                <p:cNvPr id="14" name="Group 13"/>
                <p:cNvGrpSpPr/>
                <p:nvPr/>
              </p:nvGrpSpPr>
              <p:grpSpPr>
                <a:xfrm>
                  <a:off x="996005" y="2183594"/>
                  <a:ext cx="6872000" cy="173810"/>
                  <a:chOff x="996005" y="2183594"/>
                  <a:chExt cx="6872000" cy="173810"/>
                </a:xfrm>
              </p:grpSpPr>
              <p:cxnSp>
                <p:nvCxnSpPr>
                  <p:cNvPr id="5" name="Straight Arrow Connector 4"/>
                  <p:cNvCxnSpPr/>
                  <p:nvPr/>
                </p:nvCxnSpPr>
                <p:spPr>
                  <a:xfrm flipV="1">
                    <a:off x="996005" y="2348705"/>
                    <a:ext cx="6872000" cy="8699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Connector 7"/>
                  <p:cNvCxnSpPr/>
                  <p:nvPr/>
                </p:nvCxnSpPr>
                <p:spPr>
                  <a:xfrm>
                    <a:off x="2435645" y="2183594"/>
                    <a:ext cx="0" cy="156581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/>
                  <p:cNvCxnSpPr/>
                  <p:nvPr/>
                </p:nvCxnSpPr>
                <p:spPr>
                  <a:xfrm>
                    <a:off x="7624613" y="2183594"/>
                    <a:ext cx="0" cy="156581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Straight Connector 9"/>
                  <p:cNvCxnSpPr/>
                  <p:nvPr/>
                </p:nvCxnSpPr>
                <p:spPr>
                  <a:xfrm>
                    <a:off x="5084754" y="2183594"/>
                    <a:ext cx="0" cy="156581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1" name="TextBox 10"/>
                <p:cNvSpPr txBox="1"/>
                <p:nvPr/>
              </p:nvSpPr>
              <p:spPr>
                <a:xfrm>
                  <a:off x="2357529" y="1819321"/>
                  <a:ext cx="80620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350" dirty="0"/>
                    <a:t>10/17</a:t>
                  </a:r>
                </a:p>
              </p:txBody>
            </p:sp>
            <p:sp>
              <p:nvSpPr>
                <p:cNvPr id="12" name="TextBox 11"/>
                <p:cNvSpPr txBox="1"/>
                <p:nvPr/>
              </p:nvSpPr>
              <p:spPr>
                <a:xfrm>
                  <a:off x="4772351" y="1786177"/>
                  <a:ext cx="80620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350" dirty="0"/>
                    <a:t>10/18</a:t>
                  </a:r>
                </a:p>
              </p:txBody>
            </p:sp>
            <p:sp>
              <p:nvSpPr>
                <p:cNvPr id="13" name="TextBox 12"/>
                <p:cNvSpPr txBox="1"/>
                <p:nvPr/>
              </p:nvSpPr>
              <p:spPr>
                <a:xfrm>
                  <a:off x="7346253" y="1828730"/>
                  <a:ext cx="80620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350" dirty="0"/>
                    <a:t>10/19</a:t>
                  </a:r>
                </a:p>
              </p:txBody>
            </p:sp>
          </p:grpSp>
          <p:cxnSp>
            <p:nvCxnSpPr>
              <p:cNvPr id="42" name="Straight Connector 41"/>
              <p:cNvCxnSpPr/>
              <p:nvPr/>
            </p:nvCxnSpPr>
            <p:spPr>
              <a:xfrm>
                <a:off x="3698133" y="2285196"/>
                <a:ext cx="0" cy="5497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6463931" y="2257575"/>
                <a:ext cx="0" cy="826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1281454" y="2273015"/>
                <a:ext cx="0" cy="826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Arrow Connector 49"/>
            <p:cNvCxnSpPr/>
            <p:nvPr/>
          </p:nvCxnSpPr>
          <p:spPr>
            <a:xfrm>
              <a:off x="4940634" y="4759840"/>
              <a:ext cx="3699161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7" name="Group 56"/>
            <p:cNvGrpSpPr/>
            <p:nvPr/>
          </p:nvGrpSpPr>
          <p:grpSpPr>
            <a:xfrm>
              <a:off x="7020776" y="5322638"/>
              <a:ext cx="1217183" cy="438582"/>
              <a:chOff x="5805032" y="5953848"/>
              <a:chExt cx="1622911" cy="584775"/>
            </a:xfrm>
          </p:grpSpPr>
          <p:grpSp>
            <p:nvGrpSpPr>
              <p:cNvPr id="37" name="Group 36"/>
              <p:cNvGrpSpPr/>
              <p:nvPr/>
            </p:nvGrpSpPr>
            <p:grpSpPr>
              <a:xfrm>
                <a:off x="5805032" y="6096978"/>
                <a:ext cx="1475426" cy="108084"/>
                <a:chOff x="2435645" y="3121397"/>
                <a:chExt cx="2142390" cy="108084"/>
              </a:xfrm>
              <a:solidFill>
                <a:srgbClr val="FF0000"/>
              </a:solidFill>
            </p:grpSpPr>
            <p:cxnSp>
              <p:nvCxnSpPr>
                <p:cNvPr id="38" name="Straight Arrow Connector 37"/>
                <p:cNvCxnSpPr/>
                <p:nvPr/>
              </p:nvCxnSpPr>
              <p:spPr>
                <a:xfrm flipV="1">
                  <a:off x="2435645" y="3175439"/>
                  <a:ext cx="2035504" cy="13048"/>
                </a:xfrm>
                <a:prstGeom prst="straightConnector1">
                  <a:avLst/>
                </a:prstGeom>
                <a:grpFill/>
                <a:ln>
                  <a:solidFill>
                    <a:srgbClr val="FF0000"/>
                  </a:solidFill>
                  <a:headEnd type="arrow"/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9" name="6-Point Star 38"/>
                <p:cNvSpPr/>
                <p:nvPr/>
              </p:nvSpPr>
              <p:spPr>
                <a:xfrm>
                  <a:off x="4471149" y="3121397"/>
                  <a:ext cx="106886" cy="108084"/>
                </a:xfrm>
                <a:prstGeom prst="star6">
                  <a:avLst/>
                </a:prstGeom>
                <a:grpFill/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sp>
            <p:nvSpPr>
              <p:cNvPr id="51" name="TextBox 50"/>
              <p:cNvSpPr txBox="1"/>
              <p:nvPr/>
            </p:nvSpPr>
            <p:spPr>
              <a:xfrm>
                <a:off x="5848385" y="5953848"/>
                <a:ext cx="157955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750" dirty="0"/>
                  <a:t>Electronics Production</a:t>
                </a:r>
              </a:p>
              <a:p>
                <a:endParaRPr lang="en-US" sz="750" dirty="0"/>
              </a:p>
              <a:p>
                <a:r>
                  <a:rPr lang="en-US" sz="750" dirty="0"/>
                  <a:t>1/19-8/19  </a:t>
                </a:r>
              </a:p>
            </p:txBody>
          </p:sp>
        </p:grpSp>
        <p:cxnSp>
          <p:nvCxnSpPr>
            <p:cNvPr id="54" name="Straight Arrow Connector 53"/>
            <p:cNvCxnSpPr>
              <a:stCxn id="24" idx="2"/>
            </p:cNvCxnSpPr>
            <p:nvPr/>
          </p:nvCxnSpPr>
          <p:spPr>
            <a:xfrm>
              <a:off x="6037732" y="3600295"/>
              <a:ext cx="1100" cy="1414928"/>
            </a:xfrm>
            <a:prstGeom prst="straightConnector1">
              <a:avLst/>
            </a:prstGeom>
            <a:ln w="9525">
              <a:solidFill>
                <a:srgbClr val="008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>
              <a:off x="6991639" y="3916610"/>
              <a:ext cx="1100" cy="1523920"/>
            </a:xfrm>
            <a:prstGeom prst="straightConnector1">
              <a:avLst/>
            </a:prstGeom>
            <a:ln w="9525">
              <a:solidFill>
                <a:srgbClr val="008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Elbow Connector 60"/>
            <p:cNvCxnSpPr/>
            <p:nvPr/>
          </p:nvCxnSpPr>
          <p:spPr>
            <a:xfrm>
              <a:off x="5833901" y="3423019"/>
              <a:ext cx="152171" cy="133848"/>
            </a:xfrm>
            <a:prstGeom prst="bentConnector3">
              <a:avLst>
                <a:gd name="adj1" fmla="val 50000"/>
              </a:avLst>
            </a:prstGeom>
            <a:ln w="12700">
              <a:solidFill>
                <a:srgbClr val="008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3" name="Group 62"/>
            <p:cNvGrpSpPr/>
            <p:nvPr/>
          </p:nvGrpSpPr>
          <p:grpSpPr>
            <a:xfrm>
              <a:off x="7032958" y="4063004"/>
              <a:ext cx="1658951" cy="553998"/>
              <a:chOff x="2528306" y="2902146"/>
              <a:chExt cx="1996286" cy="738663"/>
            </a:xfrm>
          </p:grpSpPr>
          <p:sp>
            <p:nvSpPr>
              <p:cNvPr id="64" name="TextBox 63"/>
              <p:cNvSpPr txBox="1"/>
              <p:nvPr/>
            </p:nvSpPr>
            <p:spPr>
              <a:xfrm>
                <a:off x="2546669" y="2902146"/>
                <a:ext cx="1977923" cy="738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750" dirty="0"/>
                  <a:t>Test Beam, tracking performance </a:t>
                </a:r>
              </a:p>
              <a:p>
                <a:endParaRPr lang="en-US" sz="750" dirty="0"/>
              </a:p>
              <a:p>
                <a:r>
                  <a:rPr lang="en-US" sz="750" dirty="0"/>
                  <a:t>analysis, physics </a:t>
                </a:r>
                <a:r>
                  <a:rPr lang="en-US" sz="750" dirty="0" err="1"/>
                  <a:t>sim</a:t>
                </a:r>
                <a:r>
                  <a:rPr lang="en-US" sz="750" dirty="0"/>
                  <a:t>, NIM paper etc.   </a:t>
                </a:r>
              </a:p>
              <a:p>
                <a:r>
                  <a:rPr lang="en-US" sz="750" dirty="0"/>
                  <a:t>            1/19 </a:t>
                </a:r>
                <a:r>
                  <a:rPr lang="mr-IN" sz="750" dirty="0"/>
                  <a:t>–</a:t>
                </a:r>
                <a:r>
                  <a:rPr lang="en-US" sz="750" dirty="0"/>
                  <a:t> 9/19</a:t>
                </a:r>
              </a:p>
            </p:txBody>
          </p:sp>
          <p:grpSp>
            <p:nvGrpSpPr>
              <p:cNvPr id="65" name="Group 64"/>
              <p:cNvGrpSpPr/>
              <p:nvPr/>
            </p:nvGrpSpPr>
            <p:grpSpPr>
              <a:xfrm>
                <a:off x="2528306" y="3121397"/>
                <a:ext cx="1683642" cy="108084"/>
                <a:chOff x="2547653" y="3121397"/>
                <a:chExt cx="2035508" cy="108084"/>
              </a:xfrm>
            </p:grpSpPr>
            <p:cxnSp>
              <p:nvCxnSpPr>
                <p:cNvPr id="66" name="Straight Arrow Connector 65"/>
                <p:cNvCxnSpPr/>
                <p:nvPr/>
              </p:nvCxnSpPr>
              <p:spPr>
                <a:xfrm flipV="1">
                  <a:off x="2547653" y="3175439"/>
                  <a:ext cx="2035508" cy="13048"/>
                </a:xfrm>
                <a:prstGeom prst="straightConnector1">
                  <a:avLst/>
                </a:prstGeom>
                <a:ln>
                  <a:headEnd type="arrow"/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7" name="6-Point Star 66"/>
                <p:cNvSpPr/>
                <p:nvPr/>
              </p:nvSpPr>
              <p:spPr>
                <a:xfrm>
                  <a:off x="4471149" y="3121397"/>
                  <a:ext cx="106886" cy="108084"/>
                </a:xfrm>
                <a:prstGeom prst="star6">
                  <a:avLst/>
                </a:prstGeom>
                <a:solidFill>
                  <a:srgbClr val="FF0000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cxnSp>
          <p:nvCxnSpPr>
            <p:cNvPr id="71" name="Straight Connector 70"/>
            <p:cNvCxnSpPr/>
            <p:nvPr/>
          </p:nvCxnSpPr>
          <p:spPr>
            <a:xfrm>
              <a:off x="4020841" y="2660441"/>
              <a:ext cx="0" cy="730014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/>
            <p:cNvSpPr txBox="1"/>
            <p:nvPr/>
          </p:nvSpPr>
          <p:spPr>
            <a:xfrm>
              <a:off x="3438175" y="2793439"/>
              <a:ext cx="595869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dirty="0"/>
                <a:t>Today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704218" y="5055755"/>
              <a:ext cx="11432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/>
                <a:t>BNL Director Review</a:t>
              </a:r>
            </a:p>
            <a:p>
              <a:r>
                <a:rPr lang="en-US" sz="900" dirty="0"/>
                <a:t>7/10-11, 2017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16727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1497</TotalTime>
  <Words>823</Words>
  <Application>Microsoft Macintosh PowerPoint</Application>
  <PresentationFormat>Widescreen</PresentationFormat>
  <Paragraphs>158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Mangal</vt:lpstr>
      <vt:lpstr>Wingdings</vt:lpstr>
      <vt:lpstr>Office Theme</vt:lpstr>
      <vt:lpstr>To DO List &amp; Timeline </vt:lpstr>
      <vt:lpstr>Timeline: FY18 </vt:lpstr>
      <vt:lpstr>FY18+ LDRD+MVTX/sPHENIX Schedule &amp; Goals:  Updated 4/2/2018, after meeting with ALD and CERN visit (ALICE Production) </vt:lpstr>
      <vt:lpstr>LDRD – MVTX/sPHENIX Key Tasks/Milestones (from July 2017) </vt:lpstr>
    </vt:vector>
  </TitlesOfParts>
  <Company/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FY18+ LDRD+MVTX/sPHENIX Schedule &amp; Goals:  Updated 4/2/2018, after meeting with ALD and CERN visit (ALICE Production) </dc:title>
  <dc:creator>Ming Liu</dc:creator>
  <cp:lastModifiedBy>Ming Liu</cp:lastModifiedBy>
  <cp:revision>27</cp:revision>
  <cp:lastPrinted>2018-04-02T17:11:21Z</cp:lastPrinted>
  <dcterms:created xsi:type="dcterms:W3CDTF">2018-04-02T17:09:51Z</dcterms:created>
  <dcterms:modified xsi:type="dcterms:W3CDTF">2018-04-06T15:19:29Z</dcterms:modified>
</cp:coreProperties>
</file>