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63" r:id="rId4"/>
    <p:sldId id="259" r:id="rId5"/>
    <p:sldId id="268" r:id="rId6"/>
    <p:sldId id="266" r:id="rId7"/>
    <p:sldId id="267" r:id="rId8"/>
    <p:sldId id="260" r:id="rId9"/>
    <p:sldId id="261" r:id="rId10"/>
    <p:sldId id="258" r:id="rId11"/>
    <p:sldId id="25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7"/>
    <p:restoredTop sz="94628"/>
  </p:normalViewPr>
  <p:slideViewPr>
    <p:cSldViewPr snapToGrid="0" snapToObjects="1">
      <p:cViewPr varScale="1">
        <p:scale>
          <a:sx n="211" d="100"/>
          <a:sy n="211" d="100"/>
        </p:scale>
        <p:origin x="22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0973F-B5C6-3843-BB73-CB10C63080E7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C726F-D67D-B74A-B06D-0EF5A4E6D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6FBB-ED76-E846-9514-75B8182B8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0AF45-7570-4F40-9509-9AFAFBF76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1C4F-9D60-8C4D-AB0C-4572337E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CC27-46F5-E649-A3D4-F558D418CFB9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33613-C56D-E348-8092-9758AEC5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5188D-D527-6D4B-BD3E-F2639767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F217-82C8-F846-99D2-2F2161BD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684E6-26B9-5249-A3AD-7A241AE4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AFF6-ECB4-4748-9B34-2126A441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6802-9CDC-6942-9D5C-7F440910117B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A9315-C988-7644-AB91-20D9BC52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AF149-D231-0C4E-84D0-ABF6F01B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FD0F9-4756-5B40-8B64-10996FB0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914F1-2CDF-0440-BF81-E83FDD28E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C3843-115C-AF47-A708-CC0D6011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D583-0AD0-C04B-BFA4-0E9C61866E7E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AD4BB-62F2-114E-AF26-70FEC4D4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6381-3E41-C246-A641-58A2703C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2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5C7C-76DA-B542-953C-1E42F56C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9410-BE10-C145-814E-6FE73B62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D9CB1-6E55-814B-A751-31DABF8F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4E0E-4F75-6242-ABA6-B9BFA1A1EA55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B2357-70A8-B84E-BFCA-775B79FA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41052-71A6-B24D-87CE-1F43B654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261B-EE4D-2244-844F-844918FF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8E6E4-D2B9-CC42-BAB6-DAC440FE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9C84-BCE8-9949-9539-463BFCC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F27E-432B-A14A-9EC8-AA0ADF843293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035C-7F9D-984C-AEC6-9BBE386A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0D29-5766-5A4E-8AFC-EACB42C6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7023-17A5-9846-8E03-A98018BB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7385-FCF4-0944-BE62-1491DAD2E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CE0BF-CCE3-D348-B30A-756C39BBE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F2517-8566-7740-837D-83F990E4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E676-7707-1E4B-B031-3C9EB8E3DBBA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824E8-6187-D141-8E74-A2380AC2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707C3-A36D-C141-B556-09458007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DF88-F064-1D43-AC74-C041D478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3861C-CC6F-E241-952F-1A05900B6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6354B-F371-F342-A204-732B2F064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E178-FF55-B347-85F4-BBDD2151C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09F11-2762-8F40-A504-E1F8742CF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33602-CF30-BB4C-93B5-4337FC24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BDF-C49C-CE4A-A79D-1E7F61BE16B6}" type="datetime1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A7426-FB92-0949-A5C7-07A65025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313B-BF0C-1C4E-A049-217C207A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E08E-A0EC-3C4A-BCF0-48BBF15D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849B8-1E0A-F444-93D4-CE531256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ED4-16BE-FC43-86D6-DA7FCDABE3D5}" type="datetime1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0FB2D-3073-C442-A52D-CDAB5DE5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D0D0D-E828-A840-8AC9-E431C5A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CC5BF-91E1-3D44-9CAC-8B0DBEF1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0E76-C5B1-2249-A5CC-EEF5BAB4FBE1}" type="datetime1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42827-E9E6-EA49-A5A0-01821612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3274E-A645-204D-96EC-EEB4AC3D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10D4-0DF7-2F4F-9C4B-1B98EC0F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58BF-3A95-DE47-8EBB-2DE133DC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6FFC-600A-7F42-B16E-404A1A5F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CB865-9767-9944-A01F-8B842467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D597-7A6A-244D-82B1-B0784C5922BB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0D60-E0CE-604D-B964-14ABCE30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B661-9279-6C49-9921-63CF616F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1F86-6412-F048-A525-434E49C4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CFD89-0F35-4042-9648-E77BA7DF6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49D5-1C05-8B44-B987-E68B79B4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32C04-6FE6-984D-898C-667256AB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4FCE4-5E58-E148-899A-CA3BC08197FD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74D58-114E-0645-A233-7749086E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1F361-3B93-CD4A-901D-8B98EF7B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17D67-5395-714C-A55F-822CD6BD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2C397-503C-DB4C-AF4F-9CDA11AD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CBC4-0B35-1E4D-9692-8EFC3798D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B12A-C1A2-014D-A42C-2471FBE7A790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1B37-8FC1-7D48-AB60-639CFBBC4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1D26-7CA8-3543-AB78-743E423C0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A819-B862-B44A-BD6C-5E041462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42CE-3745-9B44-B4A9-393D80BF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78"/>
            <a:ext cx="10515600" cy="1325563"/>
          </a:xfrm>
        </p:spPr>
        <p:txBody>
          <a:bodyPr/>
          <a:lstStyle/>
          <a:p>
            <a:r>
              <a:rPr lang="en-US" dirty="0"/>
              <a:t>FY18 LDRD Achievements: a Brief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602C-1639-5C4B-99F3-51C1A5E33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Experimental progress:</a:t>
            </a:r>
          </a:p>
          <a:p>
            <a:pPr lvl="1"/>
            <a:r>
              <a:rPr lang="en-US" dirty="0"/>
              <a:t>MVTX full proposal submitted, Feb 2018</a:t>
            </a:r>
          </a:p>
          <a:p>
            <a:pPr lvl="1"/>
            <a:r>
              <a:rPr lang="en-US" dirty="0"/>
              <a:t>Built a 4-MAPS telescope, Feb, 2018</a:t>
            </a:r>
          </a:p>
          <a:p>
            <a:pPr lvl="1"/>
            <a:r>
              <a:rPr lang="en-US" dirty="0" err="1"/>
              <a:t>Fermilab</a:t>
            </a:r>
            <a:r>
              <a:rPr lang="en-US" dirty="0"/>
              <a:t> test beam confirmed performance, Feb – Mar, 2018 </a:t>
            </a:r>
          </a:p>
          <a:p>
            <a:pPr lvl="1"/>
            <a:r>
              <a:rPr lang="en-US" dirty="0"/>
              <a:t>MVTX accepted by BNL/ALD for baseline, May, 2018</a:t>
            </a:r>
          </a:p>
          <a:p>
            <a:pPr lvl="1"/>
            <a:r>
              <a:rPr lang="en-US" dirty="0"/>
              <a:t>BNL Director’s MVTX Stave/RU Production Readiness Review, July 19-20, 2018 </a:t>
            </a:r>
          </a:p>
          <a:p>
            <a:pPr lvl="1"/>
            <a:r>
              <a:rPr lang="en-US" dirty="0"/>
              <a:t>Mechanical system integration MVTX + INTT + sPHENIX </a:t>
            </a:r>
          </a:p>
          <a:p>
            <a:pPr lvl="1"/>
            <a:r>
              <a:rPr lang="en-US" dirty="0"/>
              <a:t>Updated MVTX GEANT geometry, MVTX + INTT tracking optimization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Theoretical progress:</a:t>
            </a:r>
          </a:p>
          <a:p>
            <a:pPr lvl="1"/>
            <a:r>
              <a:rPr lang="en-US" dirty="0"/>
              <a:t>Papers published/submitted</a:t>
            </a:r>
          </a:p>
          <a:p>
            <a:pPr lvl="1"/>
            <a:r>
              <a:rPr lang="en-US" dirty="0"/>
              <a:t>Simulation packages developed, preliminary results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92D5-E80E-624E-B3D2-D7EC0B03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003E-2828-A340-B4EE-1278D71A0750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6F1B-D80B-7B4E-9136-6627E743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AC21-0380-4D48-9316-52BDA95A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EC05-3899-C741-A846-B924AB4C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57" y="0"/>
            <a:ext cx="10515600" cy="1325563"/>
          </a:xfrm>
        </p:spPr>
        <p:txBody>
          <a:bodyPr/>
          <a:lstStyle/>
          <a:p>
            <a:r>
              <a:rPr lang="en-US" dirty="0"/>
              <a:t>FY19 Budget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16897E-2703-9849-B88D-1FA8D1BA5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18582"/>
              </p:ext>
            </p:extLst>
          </p:nvPr>
        </p:nvGraphicFramePr>
        <p:xfrm>
          <a:off x="369394" y="970126"/>
          <a:ext cx="12145495" cy="264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Worksheet" r:id="rId3" imgW="8343900" imgH="1816100" progId="Excel.Sheet.8">
                  <p:embed/>
                </p:oleObj>
              </mc:Choice>
              <mc:Fallback>
                <p:oleObj name="Worksheet" r:id="rId3" imgW="8343900" imgH="181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394" y="970126"/>
                        <a:ext cx="12145495" cy="264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DA5A8A-8FD8-0940-82A9-65E610AA16CD}"/>
              </a:ext>
            </a:extLst>
          </p:cNvPr>
          <p:cNvSpPr txBox="1"/>
          <p:nvPr/>
        </p:nvSpPr>
        <p:spPr>
          <a:xfrm>
            <a:off x="1059734" y="4075438"/>
            <a:ext cx="2555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Ming – 0.3</a:t>
            </a:r>
          </a:p>
          <a:p>
            <a:r>
              <a:rPr lang="en-US" dirty="0"/>
              <a:t>Mark – 0.2  (student?)</a:t>
            </a:r>
          </a:p>
          <a:p>
            <a:r>
              <a:rPr lang="en-US" dirty="0" err="1"/>
              <a:t>Cesar+Xuan</a:t>
            </a:r>
            <a:r>
              <a:rPr lang="en-US" dirty="0"/>
              <a:t> – 0.2 </a:t>
            </a:r>
          </a:p>
          <a:p>
            <a:r>
              <a:rPr lang="en-US" dirty="0"/>
              <a:t>Yasser – 1.0</a:t>
            </a:r>
          </a:p>
          <a:p>
            <a:endParaRPr lang="en-US" dirty="0"/>
          </a:p>
          <a:p>
            <a:r>
              <a:rPr lang="en-US" dirty="0" err="1"/>
              <a:t>Sho</a:t>
            </a:r>
            <a:r>
              <a:rPr lang="en-US" dirty="0"/>
              <a:t> - 0.5</a:t>
            </a:r>
          </a:p>
          <a:p>
            <a:r>
              <a:rPr lang="en-US" dirty="0"/>
              <a:t>Alex T.  - 0.2</a:t>
            </a:r>
          </a:p>
          <a:p>
            <a:r>
              <a:rPr lang="en-US" dirty="0"/>
              <a:t>Walt/Chris – 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E1DED-0A75-3D42-885F-2836C26CF29A}"/>
              </a:ext>
            </a:extLst>
          </p:cNvPr>
          <p:cNvSpPr txBox="1"/>
          <p:nvPr/>
        </p:nvSpPr>
        <p:spPr>
          <a:xfrm>
            <a:off x="3938958" y="4187637"/>
            <a:ext cx="213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M&amp;S: 300K</a:t>
            </a:r>
          </a:p>
          <a:p>
            <a:r>
              <a:rPr lang="en-US" dirty="0"/>
              <a:t>Travel to CERN: $50K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EC354-DC39-5D46-8FBC-8CBB68533FB3}"/>
              </a:ext>
            </a:extLst>
          </p:cNvPr>
          <p:cNvSpPr/>
          <p:nvPr/>
        </p:nvSpPr>
        <p:spPr>
          <a:xfrm>
            <a:off x="6947557" y="4290706"/>
            <a:ext cx="23783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FY18 carry over:    $90K</a:t>
            </a:r>
          </a:p>
          <a:p>
            <a:r>
              <a:rPr lang="en-US" dirty="0"/>
              <a:t> -  0.1 Xuan</a:t>
            </a:r>
          </a:p>
          <a:p>
            <a:pPr marL="285750" indent="-285750">
              <a:buFontTx/>
              <a:buChar char="-"/>
            </a:pPr>
            <a:r>
              <a:rPr lang="en-US" dirty="0"/>
              <a:t>0.1 Cesar</a:t>
            </a:r>
          </a:p>
          <a:p>
            <a:pPr marL="285750" indent="-285750">
              <a:buFontTx/>
              <a:buChar char="-"/>
            </a:pPr>
            <a:r>
              <a:rPr lang="en-US" dirty="0"/>
              <a:t>0.1 Walt/Chris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Student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EBD13-9E1C-C24F-BDA4-58D0A245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3496-DF95-5B43-997D-B141D31335BC}" type="datetime1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8A574-36E3-4144-9A36-BDED67AD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B024A-F461-5E47-A2BF-6C3B3BE0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85EA6-4A95-D942-A6FD-07DC8AFC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1029" cy="1325563"/>
          </a:xfrm>
        </p:spPr>
        <p:txBody>
          <a:bodyPr/>
          <a:lstStyle/>
          <a:p>
            <a:r>
              <a:rPr lang="en-US" dirty="0"/>
              <a:t>sPHENIX LDRD FY19 Plan – Theoretical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4B842-3D08-3642-AC46-C3B0C219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R&amp;D Tasks and deliverables </a:t>
            </a:r>
          </a:p>
          <a:p>
            <a:pPr lvl="1"/>
            <a:r>
              <a:rPr lang="en-US" dirty="0"/>
              <a:t>Update LDRD project file </a:t>
            </a:r>
          </a:p>
          <a:p>
            <a:r>
              <a:rPr lang="en-US" dirty="0"/>
              <a:t>Personnel &amp; FTE</a:t>
            </a:r>
          </a:p>
          <a:p>
            <a:r>
              <a:rPr lang="en-US" dirty="0"/>
              <a:t>Procurement plan</a:t>
            </a:r>
          </a:p>
          <a:p>
            <a:r>
              <a:rPr lang="en-US" dirty="0"/>
              <a:t>Transition plan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E6456-DB7B-4744-8DD6-55A1CB89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0601-58F1-7F4C-B3A4-A188B149B872}" type="datetime1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BFD2F-58C6-9B47-ADA8-A2A59BD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27C5-3ED7-F84D-A2A5-13E9B550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Milestones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1417637"/>
            <a:ext cx="12105861" cy="52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777E-FADC-804E-801B-31D692408B8F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B85EA6-4A95-D942-A6FD-07DC8AFC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1029" cy="1325563"/>
          </a:xfrm>
        </p:spPr>
        <p:txBody>
          <a:bodyPr/>
          <a:lstStyle/>
          <a:p>
            <a:r>
              <a:rPr lang="en-US" dirty="0"/>
              <a:t>sPHENIX LDRD FY19 Plan – Experimental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4B842-3D08-3642-AC46-C3B0C219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R&amp;D Tasks and deliverables </a:t>
            </a:r>
          </a:p>
          <a:p>
            <a:r>
              <a:rPr lang="en-US" dirty="0"/>
              <a:t>Manpower &amp; FTE</a:t>
            </a:r>
          </a:p>
          <a:p>
            <a:r>
              <a:rPr lang="en-US" dirty="0"/>
              <a:t>Procurement </a:t>
            </a:r>
          </a:p>
          <a:p>
            <a:r>
              <a:rPr lang="en-US" dirty="0"/>
              <a:t>Transition plan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39526-3F7A-C540-963E-E407064B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1BBB-6C28-5A4E-82D4-1C54E87FB64D}" type="datetime1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990B9-2E2A-604E-80C1-24000332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0941-389F-8740-A3BA-85FC4D4C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05" y="-5112"/>
            <a:ext cx="10515600" cy="1325563"/>
          </a:xfrm>
        </p:spPr>
        <p:txBody>
          <a:bodyPr/>
          <a:lstStyle/>
          <a:p>
            <a:r>
              <a:rPr lang="en-US" dirty="0"/>
              <a:t>Experimental Milestones </a:t>
            </a:r>
          </a:p>
        </p:txBody>
      </p:sp>
      <p:pic>
        <p:nvPicPr>
          <p:cNvPr id="4" name="Picture 3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109330" y="1320451"/>
            <a:ext cx="12082670" cy="5410352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5598950" y="4158176"/>
            <a:ext cx="325989" cy="324505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672980" y="1884784"/>
            <a:ext cx="374882" cy="368748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5578236" y="5626358"/>
            <a:ext cx="346703" cy="370117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672981" y="5996474"/>
            <a:ext cx="448056" cy="368363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4619-421F-6142-AE09-4942FD65A590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80" y="451805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RU behind </a:t>
            </a:r>
          </a:p>
          <a:p>
            <a:r>
              <a:rPr lang="en-US" sz="800" dirty="0">
                <a:solidFill>
                  <a:srgbClr val="FF0000"/>
                </a:solidFill>
              </a:rPr>
              <a:t>Schedule;</a:t>
            </a:r>
          </a:p>
          <a:p>
            <a:r>
              <a:rPr lang="en-US" sz="800" dirty="0">
                <a:solidFill>
                  <a:srgbClr val="FF0000"/>
                </a:solidFill>
              </a:rPr>
              <a:t>Replacement for CRU </a:t>
            </a: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B5925AAA-AFB6-9E4B-9C0A-463A98D071B9}"/>
              </a:ext>
            </a:extLst>
          </p:cNvPr>
          <p:cNvSpPr/>
          <p:nvPr/>
        </p:nvSpPr>
        <p:spPr>
          <a:xfrm>
            <a:off x="8270475" y="3156874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F5487-DF52-FF47-9987-3BBD0AADC2F5}"/>
              </a:ext>
            </a:extLst>
          </p:cNvPr>
          <p:cNvSpPr txBox="1"/>
          <p:nvPr/>
        </p:nvSpPr>
        <p:spPr>
          <a:xfrm>
            <a:off x="10158761" y="5395525"/>
            <a:ext cx="97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MVTX/INTT </a:t>
            </a:r>
          </a:p>
          <a:p>
            <a:r>
              <a:rPr lang="en-US" sz="1200" b="1" dirty="0">
                <a:solidFill>
                  <a:srgbClr val="002060"/>
                </a:solidFill>
              </a:rPr>
              <a:t>Test Beam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ED33F03A-0A35-834C-9E16-E8B823C25615}"/>
              </a:ext>
            </a:extLst>
          </p:cNvPr>
          <p:cNvSpPr/>
          <p:nvPr/>
        </p:nvSpPr>
        <p:spPr>
          <a:xfrm>
            <a:off x="9897956" y="2916549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F36E656A-5019-8247-9970-4B7EEA65EB6C}"/>
              </a:ext>
            </a:extLst>
          </p:cNvPr>
          <p:cNvSpPr/>
          <p:nvPr/>
        </p:nvSpPr>
        <p:spPr>
          <a:xfrm>
            <a:off x="8891805" y="3966874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9656ACAD-348B-254D-82EF-ECDCE1860DF4}"/>
              </a:ext>
            </a:extLst>
          </p:cNvPr>
          <p:cNvSpPr/>
          <p:nvPr/>
        </p:nvSpPr>
        <p:spPr>
          <a:xfrm>
            <a:off x="8891804" y="4580249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B88B4114-5564-2646-A1A7-D485A91C887B}"/>
              </a:ext>
            </a:extLst>
          </p:cNvPr>
          <p:cNvSpPr/>
          <p:nvPr/>
        </p:nvSpPr>
        <p:spPr>
          <a:xfrm>
            <a:off x="8810940" y="5696109"/>
            <a:ext cx="313065" cy="353554"/>
          </a:xfrm>
          <a:prstGeom prst="smileyFace">
            <a:avLst/>
          </a:prstGeom>
          <a:gradFill flip="none" rotWithShape="1">
            <a:gsLst>
              <a:gs pos="45010">
                <a:srgbClr val="FFF6D8"/>
              </a:gs>
              <a:gs pos="55020">
                <a:srgbClr val="FFECB0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02B0-17D2-9445-B1AF-981C67A4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Experimental activities &amp; deliverables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264D3-7631-8942-9DE5-1FCA016E5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6231"/>
            <a:ext cx="5181600" cy="47992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LDRD deliverables</a:t>
            </a:r>
          </a:p>
          <a:p>
            <a:r>
              <a:rPr lang="en-US" dirty="0"/>
              <a:t>R&amp;D of extended HICs/staves with long power cables</a:t>
            </a:r>
          </a:p>
          <a:p>
            <a:pPr lvl="1"/>
            <a:r>
              <a:rPr lang="en-US" dirty="0"/>
              <a:t>CERN and LANL, by ~10/2019 (before stave production)</a:t>
            </a:r>
          </a:p>
          <a:p>
            <a:r>
              <a:rPr lang="en-US" dirty="0"/>
              <a:t>Complete a 4-stave telescope construction </a:t>
            </a:r>
          </a:p>
          <a:p>
            <a:pPr lvl="1"/>
            <a:r>
              <a:rPr lang="en-US" dirty="0"/>
              <a:t>Readout and controls</a:t>
            </a:r>
          </a:p>
          <a:p>
            <a:pPr lvl="1"/>
            <a:r>
              <a:rPr lang="en-US" dirty="0"/>
              <a:t>Mechanical support frame </a:t>
            </a:r>
          </a:p>
          <a:p>
            <a:pPr lvl="1"/>
            <a:r>
              <a:rPr lang="en-US" dirty="0"/>
              <a:t>Cooling system test</a:t>
            </a:r>
          </a:p>
          <a:p>
            <a:pPr lvl="1"/>
            <a:r>
              <a:rPr lang="en-US" dirty="0"/>
              <a:t>Cosmic ray test </a:t>
            </a:r>
          </a:p>
          <a:p>
            <a:r>
              <a:rPr lang="en-US" dirty="0"/>
              <a:t>Full telescope system test with test beam</a:t>
            </a:r>
          </a:p>
          <a:p>
            <a:pPr lvl="1"/>
            <a:r>
              <a:rPr lang="en-US" dirty="0"/>
              <a:t>Test beam at </a:t>
            </a:r>
            <a:r>
              <a:rPr lang="en-US" dirty="0" err="1"/>
              <a:t>Fermilab</a:t>
            </a:r>
            <a:r>
              <a:rPr lang="en-US" dirty="0"/>
              <a:t> (or other facility), ~Mar 2019</a:t>
            </a:r>
          </a:p>
          <a:p>
            <a:pPr lvl="1"/>
            <a:r>
              <a:rPr lang="en-US" dirty="0"/>
              <a:t>Complete test beam data analysis, ~2 months after the run  (May 2019)</a:t>
            </a:r>
          </a:p>
          <a:p>
            <a:pPr lvl="1"/>
            <a:r>
              <a:rPr lang="en-US" dirty="0"/>
              <a:t>NIM paper submitted 9/2019</a:t>
            </a:r>
          </a:p>
          <a:p>
            <a:r>
              <a:rPr lang="en-US" dirty="0"/>
              <a:t>ALPIDE operation optimization </a:t>
            </a:r>
          </a:p>
          <a:p>
            <a:pPr lvl="1"/>
            <a:r>
              <a:rPr lang="en-US" dirty="0"/>
              <a:t>run laser scanning system, by summer 2019</a:t>
            </a:r>
          </a:p>
          <a:p>
            <a:r>
              <a:rPr lang="en-US" dirty="0"/>
              <a:t>Transition into sPHENIX project </a:t>
            </a:r>
          </a:p>
          <a:p>
            <a:pPr lvl="1"/>
            <a:r>
              <a:rPr lang="en-US" dirty="0"/>
              <a:t>Trainings on sensor detector construction and QA at CERN, develop MAPS detector expertise</a:t>
            </a:r>
          </a:p>
          <a:p>
            <a:pPr lvl="1"/>
            <a:r>
              <a:rPr lang="en-US" dirty="0"/>
              <a:t>sPHENIX RU and Staves production planning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F8770-7EB3-764F-81F4-4D7E31B1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1307" y="1516788"/>
            <a:ext cx="4462494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Extended goals – things like to do</a:t>
            </a:r>
          </a:p>
          <a:p>
            <a:r>
              <a:rPr lang="en-US" dirty="0"/>
              <a:t>Full readout and control system integration </a:t>
            </a:r>
          </a:p>
          <a:p>
            <a:pPr lvl="1"/>
            <a:r>
              <a:rPr lang="en-US" dirty="0"/>
              <a:t>8 RUs(Fibers) + 1 FELIX  + RCDAQ + PU </a:t>
            </a:r>
          </a:p>
          <a:p>
            <a:r>
              <a:rPr lang="en-US" dirty="0"/>
              <a:t>Feasibility study for open heavy flavor trigger (new extended goals)</a:t>
            </a:r>
          </a:p>
          <a:p>
            <a:pPr lvl="1"/>
            <a:r>
              <a:rPr lang="en-US" dirty="0"/>
              <a:t>Physics and detector simulations</a:t>
            </a:r>
          </a:p>
          <a:p>
            <a:pPr lvl="1"/>
            <a:r>
              <a:rPr lang="en-US" dirty="0"/>
              <a:t>Initial R&amp;D on trigger system development based on RU and FELIX</a:t>
            </a:r>
          </a:p>
          <a:p>
            <a:r>
              <a:rPr lang="en-US" dirty="0"/>
              <a:t>Run the full CAEN power system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A6434-A930-AB48-B7BA-C19C0757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45B4-9BC1-504C-9B1E-77147435DB17}" type="datetime1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5E941-B62F-404B-B231-50B377BA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168A7-E0AD-A548-8F23-91C6CA4C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1EEE07-48CE-D24B-B903-30F3B1AB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0" y="0"/>
            <a:ext cx="11687365" cy="1325563"/>
          </a:xfrm>
        </p:spPr>
        <p:txBody>
          <a:bodyPr/>
          <a:lstStyle/>
          <a:p>
            <a:r>
              <a:rPr lang="en-US" dirty="0"/>
              <a:t>Timeline: LDRD Deliverables and Extended Goals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DB3CA3-697B-C642-BFF6-5939AE21C730}"/>
              </a:ext>
            </a:extLst>
          </p:cNvPr>
          <p:cNvGrpSpPr/>
          <p:nvPr/>
        </p:nvGrpSpPr>
        <p:grpSpPr>
          <a:xfrm>
            <a:off x="1344350" y="1138301"/>
            <a:ext cx="9253001" cy="594405"/>
            <a:chOff x="656708" y="1828730"/>
            <a:chExt cx="8226546" cy="5944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803735-B748-6743-846B-8232F2B90079}"/>
                </a:ext>
              </a:extLst>
            </p:cNvPr>
            <p:cNvGrpSpPr/>
            <p:nvPr/>
          </p:nvGrpSpPr>
          <p:grpSpPr>
            <a:xfrm>
              <a:off x="656708" y="1828730"/>
              <a:ext cx="8226546" cy="594405"/>
              <a:chOff x="656708" y="1828730"/>
              <a:chExt cx="8226546" cy="59440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D94969-4F0E-9E43-B695-81F8F68403A1}"/>
                  </a:ext>
                </a:extLst>
              </p:cNvPr>
              <p:cNvSpPr txBox="1"/>
              <p:nvPr/>
            </p:nvSpPr>
            <p:spPr>
              <a:xfrm>
                <a:off x="972792" y="1852035"/>
                <a:ext cx="66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10/19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A05E9E5-BCF1-1747-B707-6F00BF55EA4D}"/>
                  </a:ext>
                </a:extLst>
              </p:cNvPr>
              <p:cNvGrpSpPr/>
              <p:nvPr/>
            </p:nvGrpSpPr>
            <p:grpSpPr>
              <a:xfrm>
                <a:off x="656708" y="2183594"/>
                <a:ext cx="8226546" cy="239541"/>
                <a:chOff x="656708" y="2183594"/>
                <a:chExt cx="8226546" cy="239541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2FA4B4F-9E99-CA46-8CE2-FEF6DD023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08" y="2362895"/>
                  <a:ext cx="8226546" cy="602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FC2F23F-0091-B34B-8BD6-24A61CF3462E}"/>
                    </a:ext>
                  </a:extLst>
                </p:cNvPr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4264405-410A-AB43-89E2-F9B185F57DE9}"/>
                    </a:ext>
                  </a:extLst>
                </p:cNvPr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A33ADE8-54DE-7B45-B86A-CD42374832F5}"/>
                    </a:ext>
                  </a:extLst>
                </p:cNvPr>
                <p:cNvCxnSpPr/>
                <p:nvPr/>
              </p:nvCxnSpPr>
              <p:spPr>
                <a:xfrm>
                  <a:off x="5152796" y="219472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89B84-75DD-3D47-B755-0136B0ACC8B6}"/>
                  </a:ext>
                </a:extLst>
              </p:cNvPr>
              <p:cNvSpPr txBox="1"/>
              <p:nvPr/>
            </p:nvSpPr>
            <p:spPr>
              <a:xfrm>
                <a:off x="2159421" y="1848555"/>
                <a:ext cx="66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12/19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6152D-5B09-1541-893C-D990F5AA55D9}"/>
                  </a:ext>
                </a:extLst>
              </p:cNvPr>
              <p:cNvSpPr txBox="1"/>
              <p:nvPr/>
            </p:nvSpPr>
            <p:spPr>
              <a:xfrm>
                <a:off x="3445799" y="1844034"/>
                <a:ext cx="556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2/19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2B40C5-2EDA-6B49-87D5-D860FDD7AF41}"/>
                  </a:ext>
                </a:extLst>
              </p:cNvPr>
              <p:cNvSpPr txBox="1"/>
              <p:nvPr/>
            </p:nvSpPr>
            <p:spPr>
              <a:xfrm>
                <a:off x="7346253" y="1828730"/>
                <a:ext cx="556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8/19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D83EDE-3A37-B84A-BA49-52962EE3843F}"/>
                </a:ext>
              </a:extLst>
            </p:cNvPr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179B9C-1FD7-0045-8918-0A4EC76557B0}"/>
                </a:ext>
              </a:extLst>
            </p:cNvPr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717DEE-1DDA-4D4B-AFDF-ABCC0036A4C9}"/>
                </a:ext>
              </a:extLst>
            </p:cNvPr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EBF714-C2CE-E444-999C-44919558AD76}"/>
              </a:ext>
            </a:extLst>
          </p:cNvPr>
          <p:cNvSpPr txBox="1"/>
          <p:nvPr/>
        </p:nvSpPr>
        <p:spPr>
          <a:xfrm>
            <a:off x="10101267" y="112517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5A1395-C65D-7A44-9EDD-D031C1879394}"/>
              </a:ext>
            </a:extLst>
          </p:cNvPr>
          <p:cNvSpPr txBox="1"/>
          <p:nvPr/>
        </p:nvSpPr>
        <p:spPr>
          <a:xfrm>
            <a:off x="7584384" y="1149512"/>
            <a:ext cx="6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2CFEB7-3149-1B43-90AD-F994189E4966}"/>
              </a:ext>
            </a:extLst>
          </p:cNvPr>
          <p:cNvSpPr txBox="1"/>
          <p:nvPr/>
        </p:nvSpPr>
        <p:spPr>
          <a:xfrm>
            <a:off x="6054224" y="1101113"/>
            <a:ext cx="6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2EF9D9-B175-054D-BAAC-71EBF1E08D6E}"/>
              </a:ext>
            </a:extLst>
          </p:cNvPr>
          <p:cNvSpPr txBox="1"/>
          <p:nvPr/>
        </p:nvSpPr>
        <p:spPr>
          <a:xfrm>
            <a:off x="1298996" y="1818945"/>
            <a:ext cx="202311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Stave production;</a:t>
            </a:r>
          </a:p>
          <a:p>
            <a:r>
              <a:rPr lang="en-US" dirty="0"/>
              <a:t>Extended FPC PWR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B460B1-BC7E-5748-A33A-F4C54FDAA287}"/>
              </a:ext>
            </a:extLst>
          </p:cNvPr>
          <p:cNvSpPr txBox="1"/>
          <p:nvPr/>
        </p:nvSpPr>
        <p:spPr>
          <a:xfrm>
            <a:off x="3361454" y="2901937"/>
            <a:ext cx="21416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Assemble 4-stave </a:t>
            </a:r>
          </a:p>
          <a:p>
            <a:r>
              <a:rPr lang="en-US" dirty="0"/>
              <a:t>Telescope w/ cooling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ED120E-8D42-CE4F-B10E-AD263CFA5228}"/>
              </a:ext>
            </a:extLst>
          </p:cNvPr>
          <p:cNvSpPr txBox="1"/>
          <p:nvPr/>
        </p:nvSpPr>
        <p:spPr>
          <a:xfrm>
            <a:off x="5503066" y="3355204"/>
            <a:ext cx="33291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Fermilab</a:t>
            </a:r>
            <a:r>
              <a:rPr lang="en-US" dirty="0"/>
              <a:t> Beam Test, data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9901B-D7BA-0B4C-902F-080905D78412}"/>
              </a:ext>
            </a:extLst>
          </p:cNvPr>
          <p:cNvSpPr txBox="1"/>
          <p:nvPr/>
        </p:nvSpPr>
        <p:spPr>
          <a:xfrm>
            <a:off x="2047047" y="4264755"/>
            <a:ext cx="345601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ALIPIDE operation optimization, LANL/CERN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7AEA9A-7331-3A47-AC70-5D46DBDD1C65}"/>
              </a:ext>
            </a:extLst>
          </p:cNvPr>
          <p:cNvSpPr txBox="1"/>
          <p:nvPr/>
        </p:nvSpPr>
        <p:spPr>
          <a:xfrm>
            <a:off x="8857232" y="3917809"/>
            <a:ext cx="15583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NIM paper</a:t>
            </a:r>
          </a:p>
          <a:p>
            <a:r>
              <a:rPr lang="en-US" dirty="0"/>
              <a:t>submitted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96BA40-8CA3-1846-B47B-C56649DB581E}"/>
              </a:ext>
            </a:extLst>
          </p:cNvPr>
          <p:cNvSpPr txBox="1"/>
          <p:nvPr/>
        </p:nvSpPr>
        <p:spPr>
          <a:xfrm>
            <a:off x="1278028" y="3601428"/>
            <a:ext cx="42250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Telescope firmware/software development</a:t>
            </a:r>
          </a:p>
          <a:p>
            <a:r>
              <a:rPr lang="en-US" dirty="0"/>
              <a:t>RU v1.1 + FELIX v2.0 + PU integration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0A3780-FA3B-DA45-AE67-165A2AF46F07}"/>
              </a:ext>
            </a:extLst>
          </p:cNvPr>
          <p:cNvSpPr txBox="1"/>
          <p:nvPr/>
        </p:nvSpPr>
        <p:spPr>
          <a:xfrm>
            <a:off x="6554718" y="5672023"/>
            <a:ext cx="3917804" cy="369332"/>
          </a:xfrm>
          <a:prstGeom prst="rect">
            <a:avLst/>
          </a:prstGeom>
          <a:noFill/>
          <a:ln>
            <a:solidFill>
              <a:srgbClr val="2129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(8) RUv2 + (1) FELIX v2 + RU integration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D7EAAA-5696-2440-99B2-6C85EB65056F}"/>
              </a:ext>
            </a:extLst>
          </p:cNvPr>
          <p:cNvSpPr txBox="1"/>
          <p:nvPr/>
        </p:nvSpPr>
        <p:spPr>
          <a:xfrm>
            <a:off x="2722154" y="5672023"/>
            <a:ext cx="3679277" cy="369332"/>
          </a:xfrm>
          <a:prstGeom prst="rect">
            <a:avLst/>
          </a:prstGeom>
          <a:noFill/>
          <a:ln>
            <a:solidFill>
              <a:srgbClr val="2129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CAEN power system + RU integration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84335-42D0-D348-BF4D-C993E53B352F}"/>
              </a:ext>
            </a:extLst>
          </p:cNvPr>
          <p:cNvSpPr txBox="1"/>
          <p:nvPr/>
        </p:nvSpPr>
        <p:spPr>
          <a:xfrm>
            <a:off x="1278029" y="4971362"/>
            <a:ext cx="919449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develop MAPS detector expertise, detector/physics simulations, B-tagging, preparing for transition to sPHENIX MVTX project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F386FD-A925-9247-A2A6-DFCFB16C7D22}"/>
              </a:ext>
            </a:extLst>
          </p:cNvPr>
          <p:cNvSpPr txBox="1"/>
          <p:nvPr/>
        </p:nvSpPr>
        <p:spPr>
          <a:xfrm>
            <a:off x="2037147" y="2498790"/>
            <a:ext cx="21715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Test cooling system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02D373-8093-E54F-81AD-5CE28FB8A923}"/>
              </a:ext>
            </a:extLst>
          </p:cNvPr>
          <p:cNvCxnSpPr>
            <a:cxnSpLocks/>
          </p:cNvCxnSpPr>
          <p:nvPr/>
        </p:nvCxnSpPr>
        <p:spPr>
          <a:xfrm>
            <a:off x="10472523" y="1480801"/>
            <a:ext cx="52160" cy="5016889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D273877-B014-AB4C-BEDE-B741AC3A3C66}"/>
              </a:ext>
            </a:extLst>
          </p:cNvPr>
          <p:cNvSpPr txBox="1"/>
          <p:nvPr/>
        </p:nvSpPr>
        <p:spPr>
          <a:xfrm>
            <a:off x="2084206" y="6104846"/>
            <a:ext cx="8388316" cy="369332"/>
          </a:xfrm>
          <a:prstGeom prst="rect">
            <a:avLst/>
          </a:prstGeom>
          <a:noFill/>
          <a:ln>
            <a:solidFill>
              <a:srgbClr val="212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 HF Trigger simulation + Firmware Development, RU + FELIX v.20</a:t>
            </a:r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2F8CDDD2-1353-4D48-8971-EE1DF647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2252-2B04-D542-9223-3092CA9C23FA}" type="datetime1">
              <a:rPr lang="en-US" smtClean="0"/>
              <a:t>8/29/18</a:t>
            </a:fld>
            <a:endParaRPr lang="en-US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2C1B330-6893-204D-8CB7-36573E1F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2F59F17-AC2F-A44F-BCCE-9FE4D2B8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Readout Electronics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C84436F-B625-4899-AA4D-53699365BA0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4510094" y="3395154"/>
            <a:ext cx="1765856" cy="432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714" y="2774154"/>
            <a:ext cx="1324800" cy="124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539" y="4221300"/>
            <a:ext cx="1281674" cy="13026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63" y="3177666"/>
            <a:ext cx="2977721" cy="9874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358846" y="4165066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12" name="Rectangle 111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68" name="TextBox 123"/>
          <p:cNvSpPr txBox="1"/>
          <p:nvPr/>
        </p:nvSpPr>
        <p:spPr>
          <a:xfrm>
            <a:off x="6497166" y="5384076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 Board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78755" y="4659120"/>
            <a:ext cx="987827" cy="357656"/>
          </a:xfrm>
          <a:prstGeom prst="rect">
            <a:avLst/>
          </a:prstGeom>
          <a:noFill/>
          <a:ln>
            <a:solidFill>
              <a:srgbClr val="244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</a:rPr>
              <a:t>Filtering Capacitors</a:t>
            </a:r>
          </a:p>
        </p:txBody>
      </p:sp>
      <p:sp>
        <p:nvSpPr>
          <p:cNvPr id="70" name="TextBox 126"/>
          <p:cNvSpPr txBox="1"/>
          <p:nvPr/>
        </p:nvSpPr>
        <p:spPr>
          <a:xfrm>
            <a:off x="4789047" y="3831046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Samtec</a:t>
            </a:r>
            <a:r>
              <a:rPr lang="en-US" sz="1200" dirty="0"/>
              <a:t> </a:t>
            </a:r>
            <a:r>
              <a:rPr lang="en-US" sz="1200" dirty="0" err="1"/>
              <a:t>Twinax</a:t>
            </a:r>
            <a:r>
              <a:rPr lang="en-US" sz="1200" dirty="0"/>
              <a:t> “</a:t>
            </a:r>
            <a:r>
              <a:rPr lang="en-US" sz="1200" dirty="0" err="1"/>
              <a:t>FireFly</a:t>
            </a:r>
            <a:r>
              <a:rPr lang="en-US" sz="1200" dirty="0"/>
              <a:t>”</a:t>
            </a:r>
          </a:p>
        </p:txBody>
      </p:sp>
      <p:sp>
        <p:nvSpPr>
          <p:cNvPr id="71" name="TextBox 127"/>
          <p:cNvSpPr txBox="1"/>
          <p:nvPr/>
        </p:nvSpPr>
        <p:spPr>
          <a:xfrm>
            <a:off x="4510095" y="3012308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9 Data (1.2Gbps)</a:t>
            </a:r>
          </a:p>
          <a:p>
            <a:r>
              <a:rPr lang="en-US" sz="1100" dirty="0"/>
              <a:t>1 Clock, 1 Control/Trigger</a:t>
            </a:r>
          </a:p>
        </p:txBody>
      </p:sp>
      <p:sp>
        <p:nvSpPr>
          <p:cNvPr id="72" name="Right Arrow 71"/>
          <p:cNvSpPr/>
          <p:nvPr/>
        </p:nvSpPr>
        <p:spPr>
          <a:xfrm rot="10800000">
            <a:off x="4901063" y="4710710"/>
            <a:ext cx="1405166" cy="215908"/>
          </a:xfrm>
          <a:prstGeom prst="rightArrow">
            <a:avLst/>
          </a:prstGeom>
          <a:solidFill>
            <a:srgbClr val="244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29"/>
          <p:cNvSpPr txBox="1"/>
          <p:nvPr/>
        </p:nvSpPr>
        <p:spPr>
          <a:xfrm>
            <a:off x="6492826" y="2408683"/>
            <a:ext cx="1017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Front End Electronics</a:t>
            </a:r>
          </a:p>
        </p:txBody>
      </p:sp>
      <p:sp>
        <p:nvSpPr>
          <p:cNvPr id="74" name="TextBox 130"/>
          <p:cNvSpPr txBox="1"/>
          <p:nvPr/>
        </p:nvSpPr>
        <p:spPr>
          <a:xfrm>
            <a:off x="5111966" y="4867911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Regulated Power</a:t>
            </a:r>
          </a:p>
        </p:txBody>
      </p:sp>
      <p:sp>
        <p:nvSpPr>
          <p:cNvPr id="75" name="TextBox 131"/>
          <p:cNvSpPr txBox="1"/>
          <p:nvPr/>
        </p:nvSpPr>
        <p:spPr>
          <a:xfrm>
            <a:off x="9285532" y="3843131"/>
            <a:ext cx="111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Back End Electronics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7756800" y="3324818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</a:p>
        </p:txBody>
      </p:sp>
      <p:sp>
        <p:nvSpPr>
          <p:cNvPr id="77" name="Left-Right Arrow 76"/>
          <p:cNvSpPr/>
          <p:nvPr/>
        </p:nvSpPr>
        <p:spPr>
          <a:xfrm>
            <a:off x="7756800" y="2892818"/>
            <a:ext cx="1320970" cy="432000"/>
          </a:xfrm>
          <a:prstGeom prst="leftRightArrow">
            <a:avLst/>
          </a:prstGeom>
          <a:solidFill>
            <a:srgbClr val="F2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</a:p>
        </p:txBody>
      </p:sp>
      <p:sp>
        <p:nvSpPr>
          <p:cNvPr id="78" name="Left Arrow 77"/>
          <p:cNvSpPr/>
          <p:nvPr/>
        </p:nvSpPr>
        <p:spPr>
          <a:xfrm>
            <a:off x="7756801" y="3627130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</a:p>
        </p:txBody>
      </p:sp>
      <p:sp>
        <p:nvSpPr>
          <p:cNvPr id="79" name="TextBox 142"/>
          <p:cNvSpPr txBox="1"/>
          <p:nvPr/>
        </p:nvSpPr>
        <p:spPr>
          <a:xfrm>
            <a:off x="1613557" y="4433714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Alpide</a:t>
            </a:r>
            <a:r>
              <a:rPr lang="en-US" sz="1200" dirty="0"/>
              <a:t> Sensors</a:t>
            </a:r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H="1" flipV="1">
            <a:off x="1834593" y="3698245"/>
            <a:ext cx="199387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</p:cNvCxnSpPr>
          <p:nvPr/>
        </p:nvCxnSpPr>
        <p:spPr>
          <a:xfrm flipV="1">
            <a:off x="2033980" y="3698245"/>
            <a:ext cx="16901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2"/>
          </p:cNvCxnSpPr>
          <p:nvPr/>
        </p:nvCxnSpPr>
        <p:spPr>
          <a:xfrm flipV="1">
            <a:off x="2033979" y="4816142"/>
            <a:ext cx="591276" cy="79236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49"/>
          <p:cNvSpPr txBox="1"/>
          <p:nvPr/>
        </p:nvSpPr>
        <p:spPr>
          <a:xfrm>
            <a:off x="2751231" y="4251102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FPC</a:t>
            </a:r>
          </a:p>
        </p:txBody>
      </p:sp>
      <p:sp>
        <p:nvSpPr>
          <p:cNvPr id="84" name="TextBox 152"/>
          <p:cNvSpPr txBox="1"/>
          <p:nvPr/>
        </p:nvSpPr>
        <p:spPr>
          <a:xfrm>
            <a:off x="2933205" y="4926622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Cold Plate</a:t>
            </a:r>
          </a:p>
        </p:txBody>
      </p:sp>
      <p:cxnSp>
        <p:nvCxnSpPr>
          <p:cNvPr id="85" name="Elbow Connector 84"/>
          <p:cNvCxnSpPr>
            <a:stCxn id="69" idx="0"/>
          </p:cNvCxnSpPr>
          <p:nvPr/>
        </p:nvCxnSpPr>
        <p:spPr>
          <a:xfrm rot="16200000" flipV="1">
            <a:off x="3823003" y="4109455"/>
            <a:ext cx="373078" cy="726252"/>
          </a:xfrm>
          <a:prstGeom prst="bentConnector2">
            <a:avLst/>
          </a:prstGeom>
          <a:ln w="28575"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57"/>
          <p:cNvSpPr txBox="1"/>
          <p:nvPr/>
        </p:nvSpPr>
        <p:spPr>
          <a:xfrm>
            <a:off x="6358846" y="4700081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regulators</a:t>
            </a:r>
          </a:p>
        </p:txBody>
      </p:sp>
      <p:cxnSp>
        <p:nvCxnSpPr>
          <p:cNvPr id="87" name="Straight Arrow Connector 86"/>
          <p:cNvCxnSpPr>
            <a:endCxn id="112" idx="0"/>
          </p:cNvCxnSpPr>
          <p:nvPr/>
        </p:nvCxnSpPr>
        <p:spPr>
          <a:xfrm>
            <a:off x="6845032" y="3969543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61"/>
          <p:cNvSpPr txBox="1"/>
          <p:nvPr/>
        </p:nvSpPr>
        <p:spPr>
          <a:xfrm>
            <a:off x="3662218" y="4234461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</a:t>
            </a:r>
          </a:p>
        </p:txBody>
      </p:sp>
      <p:sp>
        <p:nvSpPr>
          <p:cNvPr id="89" name="Left Brace 88"/>
          <p:cNvSpPr/>
          <p:nvPr/>
        </p:nvSpPr>
        <p:spPr>
          <a:xfrm rot="5400000">
            <a:off x="5244347" y="1953487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63"/>
          <p:cNvSpPr txBox="1"/>
          <p:nvPr/>
        </p:nvSpPr>
        <p:spPr>
          <a:xfrm>
            <a:off x="5098132" y="2388620"/>
            <a:ext cx="66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5-10 m</a:t>
            </a:r>
          </a:p>
        </p:txBody>
      </p:sp>
      <p:sp>
        <p:nvSpPr>
          <p:cNvPr id="91" name="TextBox 166"/>
          <p:cNvSpPr txBox="1"/>
          <p:nvPr/>
        </p:nvSpPr>
        <p:spPr>
          <a:xfrm>
            <a:off x="7740899" y="2636977"/>
            <a:ext cx="126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GBT Optical Links</a:t>
            </a:r>
          </a:p>
        </p:txBody>
      </p:sp>
      <p:sp>
        <p:nvSpPr>
          <p:cNvPr id="92" name="TextBox 167"/>
          <p:cNvSpPr txBox="1"/>
          <p:nvPr/>
        </p:nvSpPr>
        <p:spPr>
          <a:xfrm>
            <a:off x="2033979" y="2892822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9-sensor Stave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906918" y="1404139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latin typeface="Calibri Light" panose="020F0302020204030204" pitchFamily="34" charset="0"/>
              </a:rPr>
              <a:t>sPHENIX</a:t>
            </a:r>
            <a:r>
              <a:rPr lang="en-US" sz="1200" dirty="0">
                <a:latin typeface="Calibri Light" panose="020F0302020204030204" pitchFamily="34" charset="0"/>
              </a:rPr>
              <a:t> GL-1 &amp; GTM</a:t>
            </a:r>
          </a:p>
        </p:txBody>
      </p:sp>
      <p:sp>
        <p:nvSpPr>
          <p:cNvPr id="97" name="Rectangle 96"/>
          <p:cNvSpPr/>
          <p:nvPr/>
        </p:nvSpPr>
        <p:spPr>
          <a:xfrm rot="16200000">
            <a:off x="9470701" y="2232415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DCS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343761" y="2448417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7" idx="0"/>
          </p:cNvCxnSpPr>
          <p:nvPr/>
        </p:nvCxnSpPr>
        <p:spPr>
          <a:xfrm flipV="1">
            <a:off x="7343761" y="2448415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6"/>
          <p:cNvSpPr txBox="1"/>
          <p:nvPr/>
        </p:nvSpPr>
        <p:spPr>
          <a:xfrm>
            <a:off x="8477704" y="2237508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9781169" y="2724098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6803" y="3046128"/>
            <a:ext cx="1353052" cy="83498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 rot="16200000">
            <a:off x="7826917" y="4651910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Power supplies</a:t>
            </a:r>
          </a:p>
        </p:txBody>
      </p:sp>
      <p:sp>
        <p:nvSpPr>
          <p:cNvPr id="104" name="Left Arrow 103"/>
          <p:cNvSpPr/>
          <p:nvPr/>
        </p:nvSpPr>
        <p:spPr>
          <a:xfrm>
            <a:off x="7311599" y="4584775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</a:p>
        </p:txBody>
      </p:sp>
      <p:sp>
        <p:nvSpPr>
          <p:cNvPr id="105" name="Left Arrow 104"/>
          <p:cNvSpPr/>
          <p:nvPr/>
        </p:nvSpPr>
        <p:spPr>
          <a:xfrm rot="16200000">
            <a:off x="9703687" y="2269203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11968" y="1868492"/>
            <a:ext cx="16933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8192087" y="1868492"/>
            <a:ext cx="18479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054994" y="579427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Interaction Region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885705" y="5777468"/>
            <a:ext cx="18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Experimental Hall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339571" y="5794335"/>
            <a:ext cx="16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Counting 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41" y="159588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RUv1.0: ~10/2017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6373" y="4603456"/>
            <a:ext cx="113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FELIXv1.5:</a:t>
            </a:r>
          </a:p>
          <a:p>
            <a:r>
              <a:rPr lang="en-US" dirty="0"/>
              <a:t>6/2017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237507"/>
            <a:ext cx="160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Stave: 06/2017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8E9-C08C-B644-AD50-941BEAA74937}" type="datetime1">
              <a:rPr lang="en-US" smtClean="0"/>
              <a:t>8/29/18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BD12-26E9-E946-9F09-6BD7D1F7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4-stave telescope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54EA-9FD0-324F-A093-95FD6A1B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8A20-E2D1-1744-8D72-7A507F955F16}" type="datetime1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213C-108B-7044-8CF7-4A04AAB7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3B63-AC14-F443-8971-ED27EF38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E0EE-DA1D-8346-B55F-B3967774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806"/>
            <a:ext cx="10515600" cy="1325563"/>
          </a:xfrm>
        </p:spPr>
        <p:txBody>
          <a:bodyPr/>
          <a:lstStyle/>
          <a:p>
            <a:r>
              <a:rPr lang="en-US" dirty="0"/>
              <a:t>Experimental FTE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369E-877D-B44C-AD46-B988E46F32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Ming – 0.3</a:t>
            </a:r>
          </a:p>
          <a:p>
            <a:r>
              <a:rPr lang="en-US" dirty="0"/>
              <a:t>Cesar – 0.1</a:t>
            </a:r>
          </a:p>
          <a:p>
            <a:r>
              <a:rPr lang="en-US" dirty="0" err="1"/>
              <a:t>Sho</a:t>
            </a:r>
            <a:r>
              <a:rPr lang="en-US" dirty="0"/>
              <a:t> – 0.5</a:t>
            </a:r>
          </a:p>
          <a:p>
            <a:r>
              <a:rPr lang="en-US" dirty="0"/>
              <a:t>Yasser – 1.0</a:t>
            </a:r>
          </a:p>
          <a:p>
            <a:r>
              <a:rPr lang="en-US" dirty="0"/>
              <a:t>Xuan – 0.1 (0.2?)</a:t>
            </a:r>
          </a:p>
          <a:p>
            <a:r>
              <a:rPr lang="en-US" dirty="0"/>
              <a:t>Walt/Chris – 0.1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2CAF4-6637-F74B-8D18-12C17A292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Mark – 0.2</a:t>
            </a:r>
          </a:p>
          <a:p>
            <a:pPr lvl="1"/>
            <a:r>
              <a:rPr lang="en-US" dirty="0"/>
              <a:t>A visiting student? </a:t>
            </a:r>
          </a:p>
          <a:p>
            <a:pPr lvl="1"/>
            <a:endParaRPr lang="en-US" dirty="0"/>
          </a:p>
          <a:p>
            <a:r>
              <a:rPr lang="en-US" dirty="0"/>
              <a:t>Alex T. – 0.1~0.2</a:t>
            </a:r>
          </a:p>
          <a:p>
            <a:endParaRPr lang="en-US" dirty="0"/>
          </a:p>
          <a:p>
            <a:r>
              <a:rPr lang="en-US" dirty="0"/>
              <a:t>Alex W.  ~0.5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EE14E-0A7E-EE43-9DC9-20B375A45F3C}"/>
              </a:ext>
            </a:extLst>
          </p:cNvPr>
          <p:cNvSpPr txBox="1"/>
          <p:nvPr/>
        </p:nvSpPr>
        <p:spPr>
          <a:xfrm>
            <a:off x="1028267" y="5741719"/>
            <a:ext cx="34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staff + 1.5PD + 0.1 ME + 0.2+ EE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4E3B32-A7D8-1C48-830E-627235D6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7057-27EA-0347-AE8F-0046327E563D}" type="datetime1">
              <a:rPr lang="en-US" smtClean="0"/>
              <a:t>8/29/18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DA84EA-4680-0A46-96D5-FC0372C5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290F25-FF93-4C4D-9719-C64FDA66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5993-6661-3347-B12B-CE4BD4A4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63" y="71098"/>
            <a:ext cx="10515600" cy="998020"/>
          </a:xfrm>
        </p:spPr>
        <p:txBody>
          <a:bodyPr/>
          <a:lstStyle/>
          <a:p>
            <a:r>
              <a:rPr lang="en-US" dirty="0"/>
              <a:t>Procurements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8D23-6D88-2C49-8DC8-761315448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261" y="1417556"/>
            <a:ext cx="5985162" cy="47594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CERN</a:t>
            </a:r>
          </a:p>
          <a:p>
            <a:pPr lvl="1"/>
            <a:r>
              <a:rPr lang="en-US" dirty="0"/>
              <a:t>10 final RUs:    $40K</a:t>
            </a:r>
          </a:p>
          <a:p>
            <a:pPr lvl="1"/>
            <a:r>
              <a:rPr lang="en-US" dirty="0"/>
              <a:t>5 final staves:  $70K</a:t>
            </a:r>
          </a:p>
          <a:p>
            <a:pPr lvl="1"/>
            <a:r>
              <a:rPr lang="en-US" dirty="0"/>
              <a:t>Fiber/Control cables and other misc. items: $10K </a:t>
            </a:r>
          </a:p>
          <a:p>
            <a:pPr lvl="1"/>
            <a:r>
              <a:rPr lang="en-US" dirty="0"/>
              <a:t>1 final PU and cables: $10K</a:t>
            </a:r>
          </a:p>
          <a:p>
            <a:r>
              <a:rPr lang="en-US" dirty="0"/>
              <a:t>Other vendors</a:t>
            </a:r>
          </a:p>
          <a:p>
            <a:pPr lvl="1"/>
            <a:r>
              <a:rPr lang="en-US" dirty="0"/>
              <a:t>CAEN cables and controls + DCS computer: $10K</a:t>
            </a:r>
          </a:p>
          <a:p>
            <a:pPr lvl="1"/>
            <a:r>
              <a:rPr lang="en-US" dirty="0"/>
              <a:t>Other test equipment: $10K </a:t>
            </a:r>
          </a:p>
          <a:p>
            <a:pPr lvl="1"/>
            <a:r>
              <a:rPr lang="en-US" dirty="0"/>
              <a:t>FPC power extension cables etc.: $10K</a:t>
            </a:r>
          </a:p>
          <a:p>
            <a:pPr lvl="1"/>
            <a:r>
              <a:rPr lang="en-US" dirty="0"/>
              <a:t>Trigger boards/FELIX: $20K</a:t>
            </a:r>
          </a:p>
          <a:p>
            <a:pPr lvl="1"/>
            <a:r>
              <a:rPr lang="en-US" dirty="0"/>
              <a:t>Linux server for trigger system: $10K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313DD-8262-5343-BEB4-AA3C2DD76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531" y="156436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contract</a:t>
            </a:r>
          </a:p>
          <a:p>
            <a:pPr lvl="1"/>
            <a:r>
              <a:rPr lang="en-US" dirty="0"/>
              <a:t>UT-Austin: $30K</a:t>
            </a:r>
          </a:p>
          <a:p>
            <a:pPr lvl="1"/>
            <a:r>
              <a:rPr lang="en-US" dirty="0"/>
              <a:t>Visitors/student/postdoc: $30K</a:t>
            </a:r>
          </a:p>
          <a:p>
            <a:r>
              <a:rPr lang="en-US" dirty="0"/>
              <a:t>Travel to CERN</a:t>
            </a:r>
          </a:p>
          <a:p>
            <a:pPr lvl="1"/>
            <a:r>
              <a:rPr lang="en-US" dirty="0"/>
              <a:t>$50K</a:t>
            </a:r>
          </a:p>
          <a:p>
            <a:r>
              <a:rPr lang="en-US" dirty="0" err="1"/>
              <a:t>Femrilab</a:t>
            </a:r>
            <a:r>
              <a:rPr lang="en-US" dirty="0"/>
              <a:t> test beam</a:t>
            </a:r>
          </a:p>
          <a:p>
            <a:pPr lvl="1"/>
            <a:r>
              <a:rPr lang="en-US" dirty="0"/>
              <a:t>$20K</a:t>
            </a:r>
          </a:p>
          <a:p>
            <a:r>
              <a:rPr lang="en-US" dirty="0"/>
              <a:t>MVTX mechanical mockup</a:t>
            </a:r>
          </a:p>
          <a:p>
            <a:pPr lvl="1"/>
            <a:r>
              <a:rPr lang="en-US" dirty="0"/>
              <a:t>$10K</a:t>
            </a:r>
          </a:p>
          <a:p>
            <a:r>
              <a:rPr lang="en-US" dirty="0"/>
              <a:t>FPGA and other Licenses: </a:t>
            </a:r>
          </a:p>
          <a:p>
            <a:pPr lvl="1"/>
            <a:r>
              <a:rPr lang="en-US" dirty="0"/>
              <a:t>$10K 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79787-AC07-9F4E-9904-40860CB5AB01}"/>
              </a:ext>
            </a:extLst>
          </p:cNvPr>
          <p:cNvSpPr txBox="1"/>
          <p:nvPr/>
        </p:nvSpPr>
        <p:spPr>
          <a:xfrm>
            <a:off x="5080703" y="137970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~$130K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B3B70-E27A-4B40-B3B7-3A5E7214A6BB}"/>
              </a:ext>
            </a:extLst>
          </p:cNvPr>
          <p:cNvSpPr txBox="1"/>
          <p:nvPr/>
        </p:nvSpPr>
        <p:spPr>
          <a:xfrm>
            <a:off x="10609130" y="156436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~$100K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2E11-3061-484C-BA12-013446A55880}"/>
              </a:ext>
            </a:extLst>
          </p:cNvPr>
          <p:cNvSpPr txBox="1"/>
          <p:nvPr/>
        </p:nvSpPr>
        <p:spPr>
          <a:xfrm>
            <a:off x="9119172" y="385442"/>
            <a:ext cx="233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M&amp;S:        ~$300K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E7A17-58B5-A74C-978E-95CD75959809}"/>
              </a:ext>
            </a:extLst>
          </p:cNvPr>
          <p:cNvSpPr txBox="1"/>
          <p:nvPr/>
        </p:nvSpPr>
        <p:spPr>
          <a:xfrm>
            <a:off x="5318086" y="355537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~$60K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AADC594-7056-7E48-903A-A10E9DA0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45AA-E20D-1147-A022-A18F4F5FBCDA}" type="datetime1">
              <a:rPr lang="en-US" smtClean="0"/>
              <a:t>8/29/18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CA12AE-CF6E-884A-B4F5-99067CE4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@sPHENIX LDRD Meeting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A69A50-D3DA-D44A-B571-3AF50BBC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A819-B862-B44A-BD6C-5E0414621A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5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857</Words>
  <Application>Microsoft Macintosh PowerPoint</Application>
  <PresentationFormat>Widescreen</PresentationFormat>
  <Paragraphs>208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Worksheet</vt:lpstr>
      <vt:lpstr>FY18 LDRD Achievements: a Brief Summary</vt:lpstr>
      <vt:lpstr>sPHENIX LDRD FY19 Plan – Experimental Work</vt:lpstr>
      <vt:lpstr>Experimental Milestones </vt:lpstr>
      <vt:lpstr>Experimental activities &amp; deliverables </vt:lpstr>
      <vt:lpstr>Timeline: LDRD Deliverables and Extended Goals</vt:lpstr>
      <vt:lpstr>MVTX Readout Electronics</vt:lpstr>
      <vt:lpstr>MVTX 4-stave telescope</vt:lpstr>
      <vt:lpstr>Experimental FTE</vt:lpstr>
      <vt:lpstr>Procurements Plan</vt:lpstr>
      <vt:lpstr>FY19 Budget</vt:lpstr>
      <vt:lpstr>sPHENIX LDRD FY19 Plan – Theoretical Work</vt:lpstr>
      <vt:lpstr>Theoretical Milestones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LDRD FY19 Plan</dc:title>
  <dc:creator>Ming Liu</dc:creator>
  <cp:lastModifiedBy>Ming Liu</cp:lastModifiedBy>
  <cp:revision>85</cp:revision>
  <cp:lastPrinted>2018-08-29T20:26:05Z</cp:lastPrinted>
  <dcterms:created xsi:type="dcterms:W3CDTF">2018-08-23T19:13:06Z</dcterms:created>
  <dcterms:modified xsi:type="dcterms:W3CDTF">2018-08-29T23:10:26Z</dcterms:modified>
</cp:coreProperties>
</file>