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A36B3-24A3-4FD6-9CC9-C43DDFBB3DE4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623E4-19AC-4973-A4F1-12F3F002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7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2578F-146B-4CFB-93E9-39182D97E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2578F-146B-4CFB-93E9-39182D97E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3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5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6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9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9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2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1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6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8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2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0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AEF15-915C-46FD-9818-561A3052C693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MVTX cable extension discussion March 26</a:t>
            </a:r>
            <a:r>
              <a:rPr lang="en-US" sz="4400" baseline="30000" dirty="0"/>
              <a:t>th</a:t>
            </a:r>
            <a:r>
              <a:rPr lang="en-US" sz="4400" dirty="0"/>
              <a:t>,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1895"/>
            <a:ext cx="6858000" cy="1655762"/>
          </a:xfrm>
        </p:spPr>
        <p:txBody>
          <a:bodyPr/>
          <a:lstStyle/>
          <a:p>
            <a:r>
              <a:rPr lang="en-US" dirty="0"/>
              <a:t>sPHENIX MVTX LDRD team</a:t>
            </a:r>
          </a:p>
        </p:txBody>
      </p:sp>
    </p:spTree>
    <p:extLst>
      <p:ext uri="{BB962C8B-B14F-4D97-AF65-F5344CB8AC3E}">
        <p14:creationId xmlns:p14="http://schemas.microsoft.com/office/powerpoint/2010/main" val="222431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14650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Cross-section INTT extension cables;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301"/>
            <a:ext cx="9144000" cy="5939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250" y="5551714"/>
            <a:ext cx="356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Diameter of inner bore INTT cables in slide 9, MVTX cone would need to have a smaller diameter:</a:t>
            </a:r>
          </a:p>
        </p:txBody>
      </p:sp>
    </p:spTree>
    <p:extLst>
      <p:ext uri="{BB962C8B-B14F-4D97-AF65-F5344CB8AC3E}">
        <p14:creationId xmlns:p14="http://schemas.microsoft.com/office/powerpoint/2010/main" val="137614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8357" y="3289335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4615816" y="3289336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/>
          <p:cNvSpPr/>
          <p:nvPr/>
        </p:nvSpPr>
        <p:spPr>
          <a:xfrm>
            <a:off x="4287520" y="334565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/>
        </p:nvSpPr>
        <p:spPr>
          <a:xfrm>
            <a:off x="4287520" y="342228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4287520" y="349892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/>
        </p:nvSpPr>
        <p:spPr>
          <a:xfrm>
            <a:off x="4287520" y="357555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4287520" y="365219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/>
          <p:cNvSpPr/>
          <p:nvPr/>
        </p:nvSpPr>
        <p:spPr>
          <a:xfrm>
            <a:off x="4287520" y="372883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4287520" y="380546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4287520" y="388210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/>
          <p:cNvSpPr/>
          <p:nvPr/>
        </p:nvSpPr>
        <p:spPr>
          <a:xfrm>
            <a:off x="4287520" y="395873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287520" y="403537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4287520" y="411200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4287520" y="418864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287520" y="426528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4287520" y="434191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4287520" y="441855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287520" y="449518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4287520" y="457182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/>
          <p:cNvSpPr/>
          <p:nvPr/>
        </p:nvSpPr>
        <p:spPr>
          <a:xfrm>
            <a:off x="4287520" y="464845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Rectangle 23"/>
          <p:cNvSpPr/>
          <p:nvPr/>
        </p:nvSpPr>
        <p:spPr>
          <a:xfrm>
            <a:off x="4287520" y="472509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90320" y="336684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290320" y="344094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290320" y="351801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290320" y="359210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290320" y="367207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290320" y="374617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290320" y="382832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290320" y="390242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290320" y="397993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290320" y="405402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290320" y="413109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290320" y="420519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290320" y="428516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290320" y="435926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290320" y="444141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290320" y="451550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290320" y="458808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290320" y="466515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290320" y="474941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690744" y="334544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Rectangle 49"/>
          <p:cNvSpPr/>
          <p:nvPr/>
        </p:nvSpPr>
        <p:spPr>
          <a:xfrm>
            <a:off x="4690744" y="342207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ectangle 50"/>
          <p:cNvSpPr/>
          <p:nvPr/>
        </p:nvSpPr>
        <p:spPr>
          <a:xfrm>
            <a:off x="4690744" y="349871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Rectangle 51"/>
          <p:cNvSpPr/>
          <p:nvPr/>
        </p:nvSpPr>
        <p:spPr>
          <a:xfrm>
            <a:off x="4690744" y="357535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/>
          <p:cNvSpPr/>
          <p:nvPr/>
        </p:nvSpPr>
        <p:spPr>
          <a:xfrm>
            <a:off x="4690744" y="365198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Rectangle 53"/>
          <p:cNvSpPr/>
          <p:nvPr/>
        </p:nvSpPr>
        <p:spPr>
          <a:xfrm>
            <a:off x="4690744" y="372862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Rectangle 54"/>
          <p:cNvSpPr/>
          <p:nvPr/>
        </p:nvSpPr>
        <p:spPr>
          <a:xfrm>
            <a:off x="4690744" y="380525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Rectangle 55"/>
          <p:cNvSpPr/>
          <p:nvPr/>
        </p:nvSpPr>
        <p:spPr>
          <a:xfrm>
            <a:off x="4690744" y="388189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/>
          <p:cNvSpPr/>
          <p:nvPr/>
        </p:nvSpPr>
        <p:spPr>
          <a:xfrm>
            <a:off x="4690744" y="395852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Rectangle 57"/>
          <p:cNvSpPr/>
          <p:nvPr/>
        </p:nvSpPr>
        <p:spPr>
          <a:xfrm>
            <a:off x="4690744" y="403516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/>
          <p:cNvSpPr/>
          <p:nvPr/>
        </p:nvSpPr>
        <p:spPr>
          <a:xfrm>
            <a:off x="4690744" y="411180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Rectangle 59"/>
          <p:cNvSpPr/>
          <p:nvPr/>
        </p:nvSpPr>
        <p:spPr>
          <a:xfrm>
            <a:off x="4690744" y="418843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/>
          <p:cNvSpPr/>
          <p:nvPr/>
        </p:nvSpPr>
        <p:spPr>
          <a:xfrm>
            <a:off x="4690744" y="426507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Rectangle 61"/>
          <p:cNvSpPr/>
          <p:nvPr/>
        </p:nvSpPr>
        <p:spPr>
          <a:xfrm>
            <a:off x="4690744" y="434170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Rectangle 62"/>
          <p:cNvSpPr/>
          <p:nvPr/>
        </p:nvSpPr>
        <p:spPr>
          <a:xfrm>
            <a:off x="4690744" y="441834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/>
          <p:cNvSpPr/>
          <p:nvPr/>
        </p:nvSpPr>
        <p:spPr>
          <a:xfrm>
            <a:off x="4690744" y="449497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/>
          <p:cNvSpPr/>
          <p:nvPr/>
        </p:nvSpPr>
        <p:spPr>
          <a:xfrm>
            <a:off x="4690744" y="457161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Rectangle 65"/>
          <p:cNvSpPr/>
          <p:nvPr/>
        </p:nvSpPr>
        <p:spPr>
          <a:xfrm>
            <a:off x="4690744" y="464825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Rectangle 66"/>
          <p:cNvSpPr/>
          <p:nvPr/>
        </p:nvSpPr>
        <p:spPr>
          <a:xfrm>
            <a:off x="4690744" y="472488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843144" y="336576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843144" y="343985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843144" y="351692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843144" y="359102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843144" y="367099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843144" y="374509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843144" y="382724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843144" y="390134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843144" y="397884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843144" y="405294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843144" y="413001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4843144" y="420411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4843144" y="428408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843144" y="435817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843144" y="444032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4843144" y="451442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4843144" y="458700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4843144" y="466407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843144" y="474833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4236721" y="3289335"/>
            <a:ext cx="665480" cy="152049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TextBox 87"/>
          <p:cNvSpPr txBox="1"/>
          <p:nvPr/>
        </p:nvSpPr>
        <p:spPr>
          <a:xfrm>
            <a:off x="1915160" y="3004151"/>
            <a:ext cx="1747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Aluminum Flex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680836" y="3001190"/>
            <a:ext cx="1747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Copper Flex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98240" y="5123552"/>
            <a:ext cx="1747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Bidge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Flex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Down Arrow 90"/>
          <p:cNvSpPr/>
          <p:nvPr/>
        </p:nvSpPr>
        <p:spPr>
          <a:xfrm rot="10800000">
            <a:off x="4512947" y="4746090"/>
            <a:ext cx="121284" cy="358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2" name="Rectangle 91"/>
          <p:cNvSpPr/>
          <p:nvPr/>
        </p:nvSpPr>
        <p:spPr>
          <a:xfrm>
            <a:off x="808357" y="5611731"/>
            <a:ext cx="3704591" cy="34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 92"/>
          <p:cNvSpPr/>
          <p:nvPr/>
        </p:nvSpPr>
        <p:spPr>
          <a:xfrm>
            <a:off x="4634232" y="5609194"/>
            <a:ext cx="3704591" cy="34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Rectangle 93"/>
          <p:cNvSpPr/>
          <p:nvPr/>
        </p:nvSpPr>
        <p:spPr>
          <a:xfrm>
            <a:off x="4287520" y="5571492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5" name="Rectangle 94"/>
          <p:cNvSpPr/>
          <p:nvPr/>
        </p:nvSpPr>
        <p:spPr>
          <a:xfrm>
            <a:off x="4685664" y="5571492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Rectangle 95"/>
          <p:cNvSpPr/>
          <p:nvPr/>
        </p:nvSpPr>
        <p:spPr>
          <a:xfrm>
            <a:off x="4236721" y="5485050"/>
            <a:ext cx="665480" cy="35961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6" name="Rectangle 175"/>
          <p:cNvSpPr/>
          <p:nvPr/>
        </p:nvSpPr>
        <p:spPr>
          <a:xfrm>
            <a:off x="4685664" y="5520874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7" name="Rectangle 176"/>
          <p:cNvSpPr/>
          <p:nvPr/>
        </p:nvSpPr>
        <p:spPr>
          <a:xfrm>
            <a:off x="4685664" y="5450977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8" name="Rectangle 177"/>
          <p:cNvSpPr/>
          <p:nvPr/>
        </p:nvSpPr>
        <p:spPr>
          <a:xfrm>
            <a:off x="4287520" y="5521012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9" name="Rectangle 178"/>
          <p:cNvSpPr/>
          <p:nvPr/>
        </p:nvSpPr>
        <p:spPr>
          <a:xfrm>
            <a:off x="4287520" y="5449905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0" name="Rectangle 179"/>
          <p:cNvSpPr/>
          <p:nvPr/>
        </p:nvSpPr>
        <p:spPr>
          <a:xfrm>
            <a:off x="4312558" y="5449905"/>
            <a:ext cx="34289" cy="10525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1" name="Rectangle 180"/>
          <p:cNvSpPr/>
          <p:nvPr/>
        </p:nvSpPr>
        <p:spPr>
          <a:xfrm>
            <a:off x="4386037" y="5450253"/>
            <a:ext cx="34289" cy="10525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2" name="Rectangle 181"/>
          <p:cNvSpPr/>
          <p:nvPr/>
        </p:nvSpPr>
        <p:spPr>
          <a:xfrm>
            <a:off x="4710340" y="5449905"/>
            <a:ext cx="34289" cy="10525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3" name="Rectangle 182"/>
          <p:cNvSpPr/>
          <p:nvPr/>
        </p:nvSpPr>
        <p:spPr>
          <a:xfrm>
            <a:off x="4783819" y="5450253"/>
            <a:ext cx="34289" cy="10525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4" name="Oval 183"/>
          <p:cNvSpPr/>
          <p:nvPr/>
        </p:nvSpPr>
        <p:spPr>
          <a:xfrm>
            <a:off x="4710340" y="334762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5" name="Oval 184"/>
          <p:cNvSpPr/>
          <p:nvPr/>
        </p:nvSpPr>
        <p:spPr>
          <a:xfrm>
            <a:off x="4783818" y="334762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6" name="Oval 185"/>
          <p:cNvSpPr/>
          <p:nvPr/>
        </p:nvSpPr>
        <p:spPr>
          <a:xfrm>
            <a:off x="4710340" y="34250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7" name="Oval 186"/>
          <p:cNvSpPr/>
          <p:nvPr/>
        </p:nvSpPr>
        <p:spPr>
          <a:xfrm>
            <a:off x="4783818" y="34250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8" name="Oval 187"/>
          <p:cNvSpPr/>
          <p:nvPr/>
        </p:nvSpPr>
        <p:spPr>
          <a:xfrm>
            <a:off x="4711807" y="350283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9" name="Oval 188"/>
          <p:cNvSpPr/>
          <p:nvPr/>
        </p:nvSpPr>
        <p:spPr>
          <a:xfrm>
            <a:off x="4785286" y="350283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0" name="Oval 189"/>
          <p:cNvSpPr/>
          <p:nvPr/>
        </p:nvSpPr>
        <p:spPr>
          <a:xfrm>
            <a:off x="4311805" y="334762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1" name="Oval 190"/>
          <p:cNvSpPr/>
          <p:nvPr/>
        </p:nvSpPr>
        <p:spPr>
          <a:xfrm>
            <a:off x="4385284" y="334762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2" name="Oval 191"/>
          <p:cNvSpPr/>
          <p:nvPr/>
        </p:nvSpPr>
        <p:spPr>
          <a:xfrm>
            <a:off x="4312377" y="342630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3" name="Oval 192"/>
          <p:cNvSpPr/>
          <p:nvPr/>
        </p:nvSpPr>
        <p:spPr>
          <a:xfrm>
            <a:off x="4385855" y="342630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4" name="Oval 193"/>
          <p:cNvSpPr/>
          <p:nvPr/>
        </p:nvSpPr>
        <p:spPr>
          <a:xfrm>
            <a:off x="4311805" y="350042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5" name="Oval 194"/>
          <p:cNvSpPr/>
          <p:nvPr/>
        </p:nvSpPr>
        <p:spPr>
          <a:xfrm>
            <a:off x="4385284" y="350042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6" name="Oval 195"/>
          <p:cNvSpPr/>
          <p:nvPr/>
        </p:nvSpPr>
        <p:spPr>
          <a:xfrm>
            <a:off x="4311805" y="357714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7" name="Oval 196"/>
          <p:cNvSpPr/>
          <p:nvPr/>
        </p:nvSpPr>
        <p:spPr>
          <a:xfrm>
            <a:off x="4385284" y="357714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8" name="Oval 197"/>
          <p:cNvSpPr/>
          <p:nvPr/>
        </p:nvSpPr>
        <p:spPr>
          <a:xfrm>
            <a:off x="4710340" y="358052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9" name="Oval 198"/>
          <p:cNvSpPr/>
          <p:nvPr/>
        </p:nvSpPr>
        <p:spPr>
          <a:xfrm>
            <a:off x="4783818" y="358052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0" name="Oval 199"/>
          <p:cNvSpPr/>
          <p:nvPr/>
        </p:nvSpPr>
        <p:spPr>
          <a:xfrm>
            <a:off x="4710340" y="36564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1" name="Oval 200"/>
          <p:cNvSpPr/>
          <p:nvPr/>
        </p:nvSpPr>
        <p:spPr>
          <a:xfrm>
            <a:off x="4783818" y="36564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2" name="Oval 201"/>
          <p:cNvSpPr/>
          <p:nvPr/>
        </p:nvSpPr>
        <p:spPr>
          <a:xfrm>
            <a:off x="4710340" y="373386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3" name="Oval 202"/>
          <p:cNvSpPr/>
          <p:nvPr/>
        </p:nvSpPr>
        <p:spPr>
          <a:xfrm>
            <a:off x="4783818" y="373386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4" name="Oval 203"/>
          <p:cNvSpPr/>
          <p:nvPr/>
        </p:nvSpPr>
        <p:spPr>
          <a:xfrm>
            <a:off x="4711807" y="381165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5" name="Oval 204"/>
          <p:cNvSpPr/>
          <p:nvPr/>
        </p:nvSpPr>
        <p:spPr>
          <a:xfrm>
            <a:off x="4785286" y="381165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6" name="Oval 205"/>
          <p:cNvSpPr/>
          <p:nvPr/>
        </p:nvSpPr>
        <p:spPr>
          <a:xfrm>
            <a:off x="4311805" y="36564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7" name="Oval 206"/>
          <p:cNvSpPr/>
          <p:nvPr/>
        </p:nvSpPr>
        <p:spPr>
          <a:xfrm>
            <a:off x="4385284" y="36564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8" name="Oval 207"/>
          <p:cNvSpPr/>
          <p:nvPr/>
        </p:nvSpPr>
        <p:spPr>
          <a:xfrm>
            <a:off x="4312377" y="373512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9" name="Oval 208"/>
          <p:cNvSpPr/>
          <p:nvPr/>
        </p:nvSpPr>
        <p:spPr>
          <a:xfrm>
            <a:off x="4385855" y="373512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0" name="Oval 209"/>
          <p:cNvSpPr/>
          <p:nvPr/>
        </p:nvSpPr>
        <p:spPr>
          <a:xfrm>
            <a:off x="4311805" y="380924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1" name="Oval 210"/>
          <p:cNvSpPr/>
          <p:nvPr/>
        </p:nvSpPr>
        <p:spPr>
          <a:xfrm>
            <a:off x="4385284" y="380924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2" name="Oval 211"/>
          <p:cNvSpPr/>
          <p:nvPr/>
        </p:nvSpPr>
        <p:spPr>
          <a:xfrm>
            <a:off x="4311805" y="388596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3" name="Oval 212"/>
          <p:cNvSpPr/>
          <p:nvPr/>
        </p:nvSpPr>
        <p:spPr>
          <a:xfrm>
            <a:off x="4385284" y="388596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4" name="Oval 213"/>
          <p:cNvSpPr/>
          <p:nvPr/>
        </p:nvSpPr>
        <p:spPr>
          <a:xfrm>
            <a:off x="4710340" y="38893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5" name="Oval 214"/>
          <p:cNvSpPr/>
          <p:nvPr/>
        </p:nvSpPr>
        <p:spPr>
          <a:xfrm>
            <a:off x="4783818" y="38893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6" name="Oval 215"/>
          <p:cNvSpPr/>
          <p:nvPr/>
        </p:nvSpPr>
        <p:spPr>
          <a:xfrm>
            <a:off x="4710340" y="396242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7" name="Oval 216"/>
          <p:cNvSpPr/>
          <p:nvPr/>
        </p:nvSpPr>
        <p:spPr>
          <a:xfrm>
            <a:off x="4783818" y="396242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8" name="Oval 217"/>
          <p:cNvSpPr/>
          <p:nvPr/>
        </p:nvSpPr>
        <p:spPr>
          <a:xfrm>
            <a:off x="4710340" y="403984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9" name="Oval 218"/>
          <p:cNvSpPr/>
          <p:nvPr/>
        </p:nvSpPr>
        <p:spPr>
          <a:xfrm>
            <a:off x="4783818" y="403984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0" name="Oval 219"/>
          <p:cNvSpPr/>
          <p:nvPr/>
        </p:nvSpPr>
        <p:spPr>
          <a:xfrm>
            <a:off x="4711807" y="411763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1" name="Oval 220"/>
          <p:cNvSpPr/>
          <p:nvPr/>
        </p:nvSpPr>
        <p:spPr>
          <a:xfrm>
            <a:off x="4785286" y="411763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2" name="Oval 221"/>
          <p:cNvSpPr/>
          <p:nvPr/>
        </p:nvSpPr>
        <p:spPr>
          <a:xfrm>
            <a:off x="4311805" y="396242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3" name="Oval 222"/>
          <p:cNvSpPr/>
          <p:nvPr/>
        </p:nvSpPr>
        <p:spPr>
          <a:xfrm>
            <a:off x="4385284" y="396242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4" name="Oval 223"/>
          <p:cNvSpPr/>
          <p:nvPr/>
        </p:nvSpPr>
        <p:spPr>
          <a:xfrm>
            <a:off x="4312377" y="404110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5" name="Oval 224"/>
          <p:cNvSpPr/>
          <p:nvPr/>
        </p:nvSpPr>
        <p:spPr>
          <a:xfrm>
            <a:off x="4385855" y="404110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6" name="Oval 225"/>
          <p:cNvSpPr/>
          <p:nvPr/>
        </p:nvSpPr>
        <p:spPr>
          <a:xfrm>
            <a:off x="4311805" y="411522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7" name="Oval 226"/>
          <p:cNvSpPr/>
          <p:nvPr/>
        </p:nvSpPr>
        <p:spPr>
          <a:xfrm>
            <a:off x="4385284" y="411522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8" name="Oval 227"/>
          <p:cNvSpPr/>
          <p:nvPr/>
        </p:nvSpPr>
        <p:spPr>
          <a:xfrm>
            <a:off x="4311805" y="419194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9" name="Oval 228"/>
          <p:cNvSpPr/>
          <p:nvPr/>
        </p:nvSpPr>
        <p:spPr>
          <a:xfrm>
            <a:off x="4385284" y="419194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0" name="Oval 229"/>
          <p:cNvSpPr/>
          <p:nvPr/>
        </p:nvSpPr>
        <p:spPr>
          <a:xfrm>
            <a:off x="4710340" y="419532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1" name="Oval 230"/>
          <p:cNvSpPr/>
          <p:nvPr/>
        </p:nvSpPr>
        <p:spPr>
          <a:xfrm>
            <a:off x="4783818" y="419532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Oval 231"/>
          <p:cNvSpPr/>
          <p:nvPr/>
        </p:nvSpPr>
        <p:spPr>
          <a:xfrm>
            <a:off x="4710340" y="426889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3" name="Oval 232"/>
          <p:cNvSpPr/>
          <p:nvPr/>
        </p:nvSpPr>
        <p:spPr>
          <a:xfrm>
            <a:off x="4783818" y="426889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4" name="Oval 233"/>
          <p:cNvSpPr/>
          <p:nvPr/>
        </p:nvSpPr>
        <p:spPr>
          <a:xfrm>
            <a:off x="4710340" y="434631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5" name="Oval 234"/>
          <p:cNvSpPr/>
          <p:nvPr/>
        </p:nvSpPr>
        <p:spPr>
          <a:xfrm>
            <a:off x="4783818" y="434631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6" name="Oval 235"/>
          <p:cNvSpPr/>
          <p:nvPr/>
        </p:nvSpPr>
        <p:spPr>
          <a:xfrm>
            <a:off x="4711807" y="442410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7" name="Oval 236"/>
          <p:cNvSpPr/>
          <p:nvPr/>
        </p:nvSpPr>
        <p:spPr>
          <a:xfrm>
            <a:off x="4785286" y="442410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8" name="Oval 237"/>
          <p:cNvSpPr/>
          <p:nvPr/>
        </p:nvSpPr>
        <p:spPr>
          <a:xfrm>
            <a:off x="4311805" y="426889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9" name="Oval 238"/>
          <p:cNvSpPr/>
          <p:nvPr/>
        </p:nvSpPr>
        <p:spPr>
          <a:xfrm>
            <a:off x="4385284" y="426889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0" name="Oval 239"/>
          <p:cNvSpPr/>
          <p:nvPr/>
        </p:nvSpPr>
        <p:spPr>
          <a:xfrm>
            <a:off x="4312377" y="434756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1" name="Oval 240"/>
          <p:cNvSpPr/>
          <p:nvPr/>
        </p:nvSpPr>
        <p:spPr>
          <a:xfrm>
            <a:off x="4385855" y="434756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2" name="Oval 241"/>
          <p:cNvSpPr/>
          <p:nvPr/>
        </p:nvSpPr>
        <p:spPr>
          <a:xfrm>
            <a:off x="4311805" y="442168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3" name="Oval 242"/>
          <p:cNvSpPr/>
          <p:nvPr/>
        </p:nvSpPr>
        <p:spPr>
          <a:xfrm>
            <a:off x="4385284" y="442168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4" name="Oval 243"/>
          <p:cNvSpPr/>
          <p:nvPr/>
        </p:nvSpPr>
        <p:spPr>
          <a:xfrm>
            <a:off x="4311805" y="449841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5" name="Oval 244"/>
          <p:cNvSpPr/>
          <p:nvPr/>
        </p:nvSpPr>
        <p:spPr>
          <a:xfrm>
            <a:off x="4385284" y="449841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6" name="Oval 245"/>
          <p:cNvSpPr/>
          <p:nvPr/>
        </p:nvSpPr>
        <p:spPr>
          <a:xfrm>
            <a:off x="4710340" y="450179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7" name="Oval 246"/>
          <p:cNvSpPr/>
          <p:nvPr/>
        </p:nvSpPr>
        <p:spPr>
          <a:xfrm>
            <a:off x="4783818" y="450179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8" name="Oval 247"/>
          <p:cNvSpPr/>
          <p:nvPr/>
        </p:nvSpPr>
        <p:spPr>
          <a:xfrm>
            <a:off x="4710340" y="457463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9" name="Oval 248"/>
          <p:cNvSpPr/>
          <p:nvPr/>
        </p:nvSpPr>
        <p:spPr>
          <a:xfrm>
            <a:off x="4783818" y="457463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0" name="Oval 249"/>
          <p:cNvSpPr/>
          <p:nvPr/>
        </p:nvSpPr>
        <p:spPr>
          <a:xfrm>
            <a:off x="4710340" y="46520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1" name="Oval 250"/>
          <p:cNvSpPr/>
          <p:nvPr/>
        </p:nvSpPr>
        <p:spPr>
          <a:xfrm>
            <a:off x="4783818" y="46520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2" name="Oval 251"/>
          <p:cNvSpPr/>
          <p:nvPr/>
        </p:nvSpPr>
        <p:spPr>
          <a:xfrm>
            <a:off x="4711807" y="472983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3" name="Oval 252"/>
          <p:cNvSpPr/>
          <p:nvPr/>
        </p:nvSpPr>
        <p:spPr>
          <a:xfrm>
            <a:off x="4785286" y="472983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4" name="Oval 253"/>
          <p:cNvSpPr/>
          <p:nvPr/>
        </p:nvSpPr>
        <p:spPr>
          <a:xfrm>
            <a:off x="4311805" y="457463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5" name="Oval 254"/>
          <p:cNvSpPr/>
          <p:nvPr/>
        </p:nvSpPr>
        <p:spPr>
          <a:xfrm>
            <a:off x="4385284" y="457463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6" name="Oval 255"/>
          <p:cNvSpPr/>
          <p:nvPr/>
        </p:nvSpPr>
        <p:spPr>
          <a:xfrm>
            <a:off x="4312377" y="465330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7" name="Oval 256"/>
          <p:cNvSpPr/>
          <p:nvPr/>
        </p:nvSpPr>
        <p:spPr>
          <a:xfrm>
            <a:off x="4385855" y="465330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8" name="Oval 257"/>
          <p:cNvSpPr/>
          <p:nvPr/>
        </p:nvSpPr>
        <p:spPr>
          <a:xfrm>
            <a:off x="4311805" y="472742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9" name="Oval 258"/>
          <p:cNvSpPr/>
          <p:nvPr/>
        </p:nvSpPr>
        <p:spPr>
          <a:xfrm>
            <a:off x="4385284" y="472742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4" name="Rectangle 263"/>
          <p:cNvSpPr/>
          <p:nvPr/>
        </p:nvSpPr>
        <p:spPr>
          <a:xfrm>
            <a:off x="813436" y="1490811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5" name="Rectangle 264"/>
          <p:cNvSpPr/>
          <p:nvPr/>
        </p:nvSpPr>
        <p:spPr>
          <a:xfrm>
            <a:off x="4620896" y="1490811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6" name="Rectangle 265"/>
          <p:cNvSpPr/>
          <p:nvPr/>
        </p:nvSpPr>
        <p:spPr>
          <a:xfrm>
            <a:off x="4292599" y="154712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7" name="Rectangle 266"/>
          <p:cNvSpPr/>
          <p:nvPr/>
        </p:nvSpPr>
        <p:spPr>
          <a:xfrm>
            <a:off x="4292599" y="162376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8" name="Rectangle 267"/>
          <p:cNvSpPr/>
          <p:nvPr/>
        </p:nvSpPr>
        <p:spPr>
          <a:xfrm>
            <a:off x="4292599" y="170039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9" name="Rectangle 268"/>
          <p:cNvSpPr/>
          <p:nvPr/>
        </p:nvSpPr>
        <p:spPr>
          <a:xfrm>
            <a:off x="4292599" y="177703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0" name="Rectangle 269"/>
          <p:cNvSpPr/>
          <p:nvPr/>
        </p:nvSpPr>
        <p:spPr>
          <a:xfrm>
            <a:off x="4292599" y="185367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1" name="Rectangle 270"/>
          <p:cNvSpPr/>
          <p:nvPr/>
        </p:nvSpPr>
        <p:spPr>
          <a:xfrm>
            <a:off x="4292599" y="193030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2" name="Rectangle 271"/>
          <p:cNvSpPr/>
          <p:nvPr/>
        </p:nvSpPr>
        <p:spPr>
          <a:xfrm>
            <a:off x="4292599" y="200694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3" name="Rectangle 272"/>
          <p:cNvSpPr/>
          <p:nvPr/>
        </p:nvSpPr>
        <p:spPr>
          <a:xfrm>
            <a:off x="4292599" y="208357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4" name="Rectangle 273"/>
          <p:cNvSpPr/>
          <p:nvPr/>
        </p:nvSpPr>
        <p:spPr>
          <a:xfrm>
            <a:off x="4292599" y="216021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5" name="Rectangle 274"/>
          <p:cNvSpPr/>
          <p:nvPr/>
        </p:nvSpPr>
        <p:spPr>
          <a:xfrm>
            <a:off x="4292599" y="223684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6" name="Rectangle 275"/>
          <p:cNvSpPr/>
          <p:nvPr/>
        </p:nvSpPr>
        <p:spPr>
          <a:xfrm>
            <a:off x="4292599" y="231348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7" name="Rectangle 276"/>
          <p:cNvSpPr/>
          <p:nvPr/>
        </p:nvSpPr>
        <p:spPr>
          <a:xfrm>
            <a:off x="4292599" y="239012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8" name="Rectangle 277"/>
          <p:cNvSpPr/>
          <p:nvPr/>
        </p:nvSpPr>
        <p:spPr>
          <a:xfrm>
            <a:off x="4292599" y="246675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9" name="Rectangle 278"/>
          <p:cNvSpPr/>
          <p:nvPr/>
        </p:nvSpPr>
        <p:spPr>
          <a:xfrm>
            <a:off x="4292599" y="254339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0" name="Rectangle 279"/>
          <p:cNvSpPr/>
          <p:nvPr/>
        </p:nvSpPr>
        <p:spPr>
          <a:xfrm>
            <a:off x="4292599" y="262002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1" name="Rectangle 280"/>
          <p:cNvSpPr/>
          <p:nvPr/>
        </p:nvSpPr>
        <p:spPr>
          <a:xfrm>
            <a:off x="4292599" y="269666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2" name="Rectangle 281"/>
          <p:cNvSpPr/>
          <p:nvPr/>
        </p:nvSpPr>
        <p:spPr>
          <a:xfrm>
            <a:off x="4292599" y="277329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3" name="Rectangle 282"/>
          <p:cNvSpPr/>
          <p:nvPr/>
        </p:nvSpPr>
        <p:spPr>
          <a:xfrm>
            <a:off x="4292599" y="284993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4" name="Rectangle 283"/>
          <p:cNvSpPr/>
          <p:nvPr/>
        </p:nvSpPr>
        <p:spPr>
          <a:xfrm>
            <a:off x="4292599" y="292657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85" name="Straight Connector 284"/>
          <p:cNvCxnSpPr/>
          <p:nvPr/>
        </p:nvCxnSpPr>
        <p:spPr>
          <a:xfrm flipH="1">
            <a:off x="1295400" y="156831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1295400" y="164241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H="1">
            <a:off x="1295400" y="171948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flipH="1">
            <a:off x="1295400" y="179358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>
            <a:off x="1295400" y="187355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flipH="1">
            <a:off x="1295400" y="194765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 flipH="1">
            <a:off x="1295400" y="202980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flipH="1">
            <a:off x="1295400" y="210389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H="1">
            <a:off x="1295400" y="218140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flipH="1">
            <a:off x="1295400" y="225550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flipH="1">
            <a:off x="1295400" y="233257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flipH="1">
            <a:off x="1295400" y="240667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H="1">
            <a:off x="1295400" y="248663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H="1">
            <a:off x="1295400" y="256073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 flipH="1">
            <a:off x="1295400" y="264288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flipH="1">
            <a:off x="1295400" y="271698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flipH="1">
            <a:off x="1295400" y="278956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flipH="1">
            <a:off x="1295400" y="286663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H="1">
            <a:off x="1295400" y="295088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angle 303"/>
          <p:cNvSpPr/>
          <p:nvPr/>
        </p:nvSpPr>
        <p:spPr>
          <a:xfrm>
            <a:off x="4695823" y="154691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5" name="Rectangle 304"/>
          <p:cNvSpPr/>
          <p:nvPr/>
        </p:nvSpPr>
        <p:spPr>
          <a:xfrm>
            <a:off x="4695823" y="162355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6" name="Rectangle 305"/>
          <p:cNvSpPr/>
          <p:nvPr/>
        </p:nvSpPr>
        <p:spPr>
          <a:xfrm>
            <a:off x="4695823" y="170018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7" name="Rectangle 306"/>
          <p:cNvSpPr/>
          <p:nvPr/>
        </p:nvSpPr>
        <p:spPr>
          <a:xfrm>
            <a:off x="4695823" y="177682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8" name="Rectangle 307"/>
          <p:cNvSpPr/>
          <p:nvPr/>
        </p:nvSpPr>
        <p:spPr>
          <a:xfrm>
            <a:off x="4695823" y="185346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9" name="Rectangle 308"/>
          <p:cNvSpPr/>
          <p:nvPr/>
        </p:nvSpPr>
        <p:spPr>
          <a:xfrm>
            <a:off x="4695823" y="193009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0" name="Rectangle 309"/>
          <p:cNvSpPr/>
          <p:nvPr/>
        </p:nvSpPr>
        <p:spPr>
          <a:xfrm>
            <a:off x="4695823" y="200673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1" name="Rectangle 310"/>
          <p:cNvSpPr/>
          <p:nvPr/>
        </p:nvSpPr>
        <p:spPr>
          <a:xfrm>
            <a:off x="4695823" y="208336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2" name="Rectangle 311"/>
          <p:cNvSpPr/>
          <p:nvPr/>
        </p:nvSpPr>
        <p:spPr>
          <a:xfrm>
            <a:off x="4695823" y="216000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3" name="Rectangle 312"/>
          <p:cNvSpPr/>
          <p:nvPr/>
        </p:nvSpPr>
        <p:spPr>
          <a:xfrm>
            <a:off x="4695823" y="223663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4" name="Rectangle 313"/>
          <p:cNvSpPr/>
          <p:nvPr/>
        </p:nvSpPr>
        <p:spPr>
          <a:xfrm>
            <a:off x="4695823" y="231327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5" name="Rectangle 314"/>
          <p:cNvSpPr/>
          <p:nvPr/>
        </p:nvSpPr>
        <p:spPr>
          <a:xfrm>
            <a:off x="4695823" y="238991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6" name="Rectangle 315"/>
          <p:cNvSpPr/>
          <p:nvPr/>
        </p:nvSpPr>
        <p:spPr>
          <a:xfrm>
            <a:off x="4695823" y="246654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7" name="Rectangle 316"/>
          <p:cNvSpPr/>
          <p:nvPr/>
        </p:nvSpPr>
        <p:spPr>
          <a:xfrm>
            <a:off x="4695823" y="254318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8" name="Rectangle 317"/>
          <p:cNvSpPr/>
          <p:nvPr/>
        </p:nvSpPr>
        <p:spPr>
          <a:xfrm>
            <a:off x="4695823" y="261981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9" name="Rectangle 318"/>
          <p:cNvSpPr/>
          <p:nvPr/>
        </p:nvSpPr>
        <p:spPr>
          <a:xfrm>
            <a:off x="4695823" y="269645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0" name="Rectangle 319"/>
          <p:cNvSpPr/>
          <p:nvPr/>
        </p:nvSpPr>
        <p:spPr>
          <a:xfrm>
            <a:off x="4695823" y="277309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1" name="Rectangle 320"/>
          <p:cNvSpPr/>
          <p:nvPr/>
        </p:nvSpPr>
        <p:spPr>
          <a:xfrm>
            <a:off x="4695823" y="284972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2" name="Rectangle 321"/>
          <p:cNvSpPr/>
          <p:nvPr/>
        </p:nvSpPr>
        <p:spPr>
          <a:xfrm>
            <a:off x="4695823" y="292636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23" name="Straight Connector 322"/>
          <p:cNvCxnSpPr/>
          <p:nvPr/>
        </p:nvCxnSpPr>
        <p:spPr>
          <a:xfrm flipH="1">
            <a:off x="4848224" y="156723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H="1">
            <a:off x="4848224" y="164133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flipH="1">
            <a:off x="4848224" y="171840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H="1">
            <a:off x="4848224" y="179250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flipH="1">
            <a:off x="4848224" y="187247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 flipH="1">
            <a:off x="4848224" y="194656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flipH="1">
            <a:off x="4848224" y="202871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flipH="1">
            <a:off x="4848224" y="210281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flipH="1">
            <a:off x="4848224" y="218032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flipH="1">
            <a:off x="4848224" y="225441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flipH="1">
            <a:off x="4848224" y="233149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flipH="1">
            <a:off x="4848224" y="240558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flipH="1">
            <a:off x="4848224" y="248555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flipH="1">
            <a:off x="4848224" y="255965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 flipH="1">
            <a:off x="4848224" y="264180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flipH="1">
            <a:off x="4848224" y="271590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H="1">
            <a:off x="4848224" y="278847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H="1">
            <a:off x="4848224" y="286554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H="1">
            <a:off x="4848224" y="294980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3436" y="1717317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4620896" y="1717318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/>
          <p:cNvSpPr/>
          <p:nvPr/>
        </p:nvSpPr>
        <p:spPr>
          <a:xfrm>
            <a:off x="4211320" y="1773633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876591" y="307952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76591" y="288696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76591" y="269305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76591" y="250378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76591" y="231495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76591" y="212060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76591" y="192672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214117" y="316095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214117" y="297927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214117" y="278960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214117" y="259612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214117" y="240519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214117" y="221248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214117" y="202365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214117" y="182930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211320" y="1967336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4" name="Rectangle 83"/>
          <p:cNvSpPr/>
          <p:nvPr/>
        </p:nvSpPr>
        <p:spPr>
          <a:xfrm>
            <a:off x="4211320" y="215681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5" name="Rectangle 84"/>
          <p:cNvSpPr/>
          <p:nvPr/>
        </p:nvSpPr>
        <p:spPr>
          <a:xfrm>
            <a:off x="4211320" y="234470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6" name="Rectangle 85"/>
          <p:cNvSpPr/>
          <p:nvPr/>
        </p:nvSpPr>
        <p:spPr>
          <a:xfrm>
            <a:off x="4211319" y="2533485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7" name="Rectangle 86"/>
          <p:cNvSpPr/>
          <p:nvPr/>
        </p:nvSpPr>
        <p:spPr>
          <a:xfrm>
            <a:off x="4211317" y="2726114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Rectangle 87"/>
          <p:cNvSpPr/>
          <p:nvPr/>
        </p:nvSpPr>
        <p:spPr>
          <a:xfrm>
            <a:off x="4211317" y="291874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9" name="Rectangle 88"/>
          <p:cNvSpPr/>
          <p:nvPr/>
        </p:nvSpPr>
        <p:spPr>
          <a:xfrm>
            <a:off x="4211317" y="3102787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0" name="Rectangle 89"/>
          <p:cNvSpPr/>
          <p:nvPr/>
        </p:nvSpPr>
        <p:spPr>
          <a:xfrm>
            <a:off x="3873794" y="187417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 90"/>
          <p:cNvSpPr/>
          <p:nvPr/>
        </p:nvSpPr>
        <p:spPr>
          <a:xfrm>
            <a:off x="3873794" y="2067880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2" name="Rectangle 91"/>
          <p:cNvSpPr/>
          <p:nvPr/>
        </p:nvSpPr>
        <p:spPr>
          <a:xfrm>
            <a:off x="3873794" y="2257356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 92"/>
          <p:cNvSpPr/>
          <p:nvPr/>
        </p:nvSpPr>
        <p:spPr>
          <a:xfrm>
            <a:off x="3873793" y="244525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Rectangle 93"/>
          <p:cNvSpPr/>
          <p:nvPr/>
        </p:nvSpPr>
        <p:spPr>
          <a:xfrm>
            <a:off x="3873793" y="2634030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5" name="Rectangle 94"/>
          <p:cNvSpPr/>
          <p:nvPr/>
        </p:nvSpPr>
        <p:spPr>
          <a:xfrm>
            <a:off x="3873791" y="282665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Rectangle 95"/>
          <p:cNvSpPr/>
          <p:nvPr/>
        </p:nvSpPr>
        <p:spPr>
          <a:xfrm>
            <a:off x="3873791" y="3019287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8" name="Rectangle 97"/>
          <p:cNvSpPr/>
          <p:nvPr/>
        </p:nvSpPr>
        <p:spPr>
          <a:xfrm>
            <a:off x="5052061" y="1773633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9" name="Rectangle 98"/>
          <p:cNvSpPr/>
          <p:nvPr/>
        </p:nvSpPr>
        <p:spPr>
          <a:xfrm>
            <a:off x="5052061" y="1967336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0" name="Rectangle 99"/>
          <p:cNvSpPr/>
          <p:nvPr/>
        </p:nvSpPr>
        <p:spPr>
          <a:xfrm>
            <a:off x="5052061" y="215681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1" name="Rectangle 100"/>
          <p:cNvSpPr/>
          <p:nvPr/>
        </p:nvSpPr>
        <p:spPr>
          <a:xfrm>
            <a:off x="5052060" y="234470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2" name="Rectangle 101"/>
          <p:cNvSpPr/>
          <p:nvPr/>
        </p:nvSpPr>
        <p:spPr>
          <a:xfrm>
            <a:off x="5052059" y="2533485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3" name="Rectangle 102"/>
          <p:cNvSpPr/>
          <p:nvPr/>
        </p:nvSpPr>
        <p:spPr>
          <a:xfrm>
            <a:off x="5052058" y="2726114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4" name="Rectangle 103"/>
          <p:cNvSpPr/>
          <p:nvPr/>
        </p:nvSpPr>
        <p:spPr>
          <a:xfrm>
            <a:off x="5052058" y="291874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5" name="Rectangle 104"/>
          <p:cNvSpPr/>
          <p:nvPr/>
        </p:nvSpPr>
        <p:spPr>
          <a:xfrm>
            <a:off x="5052058" y="3102787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6" name="Rectangle 105"/>
          <p:cNvSpPr/>
          <p:nvPr/>
        </p:nvSpPr>
        <p:spPr>
          <a:xfrm>
            <a:off x="4714534" y="187417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7" name="Rectangle 106"/>
          <p:cNvSpPr/>
          <p:nvPr/>
        </p:nvSpPr>
        <p:spPr>
          <a:xfrm>
            <a:off x="4714534" y="2067880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8" name="Rectangle 107"/>
          <p:cNvSpPr/>
          <p:nvPr/>
        </p:nvSpPr>
        <p:spPr>
          <a:xfrm>
            <a:off x="4714534" y="2257356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9" name="Rectangle 108"/>
          <p:cNvSpPr/>
          <p:nvPr/>
        </p:nvSpPr>
        <p:spPr>
          <a:xfrm>
            <a:off x="4714534" y="244525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0" name="Rectangle 109"/>
          <p:cNvSpPr/>
          <p:nvPr/>
        </p:nvSpPr>
        <p:spPr>
          <a:xfrm>
            <a:off x="4714533" y="2634030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1" name="Rectangle 110"/>
          <p:cNvSpPr/>
          <p:nvPr/>
        </p:nvSpPr>
        <p:spPr>
          <a:xfrm>
            <a:off x="4714531" y="282665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2" name="Rectangle 111"/>
          <p:cNvSpPr/>
          <p:nvPr/>
        </p:nvSpPr>
        <p:spPr>
          <a:xfrm>
            <a:off x="4714531" y="3019287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3" name="Oval 112"/>
          <p:cNvSpPr/>
          <p:nvPr/>
        </p:nvSpPr>
        <p:spPr>
          <a:xfrm>
            <a:off x="4751475" y="191856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4" name="Oval 113"/>
          <p:cNvSpPr/>
          <p:nvPr/>
        </p:nvSpPr>
        <p:spPr>
          <a:xfrm>
            <a:off x="4818095" y="191856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5" name="Oval 114"/>
          <p:cNvSpPr/>
          <p:nvPr/>
        </p:nvSpPr>
        <p:spPr>
          <a:xfrm>
            <a:off x="4882603" y="191856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6" name="Oval 115"/>
          <p:cNvSpPr/>
          <p:nvPr/>
        </p:nvSpPr>
        <p:spPr>
          <a:xfrm>
            <a:off x="4751475" y="211006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7" name="Oval 116"/>
          <p:cNvSpPr/>
          <p:nvPr/>
        </p:nvSpPr>
        <p:spPr>
          <a:xfrm>
            <a:off x="4818095" y="211006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8" name="Oval 117"/>
          <p:cNvSpPr/>
          <p:nvPr/>
        </p:nvSpPr>
        <p:spPr>
          <a:xfrm>
            <a:off x="4882603" y="211006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9" name="Oval 118"/>
          <p:cNvSpPr/>
          <p:nvPr/>
        </p:nvSpPr>
        <p:spPr>
          <a:xfrm>
            <a:off x="4751475" y="229549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0" name="Oval 119"/>
          <p:cNvSpPr/>
          <p:nvPr/>
        </p:nvSpPr>
        <p:spPr>
          <a:xfrm>
            <a:off x="4818095" y="229549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1" name="Oval 120"/>
          <p:cNvSpPr/>
          <p:nvPr/>
        </p:nvSpPr>
        <p:spPr>
          <a:xfrm>
            <a:off x="4882603" y="229549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2" name="Oval 121"/>
          <p:cNvSpPr/>
          <p:nvPr/>
        </p:nvSpPr>
        <p:spPr>
          <a:xfrm>
            <a:off x="4751475" y="249023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3" name="Oval 122"/>
          <p:cNvSpPr/>
          <p:nvPr/>
        </p:nvSpPr>
        <p:spPr>
          <a:xfrm>
            <a:off x="4818095" y="249023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4" name="Oval 123"/>
          <p:cNvSpPr/>
          <p:nvPr/>
        </p:nvSpPr>
        <p:spPr>
          <a:xfrm>
            <a:off x="4882603" y="249023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5" name="Oval 124"/>
          <p:cNvSpPr/>
          <p:nvPr/>
        </p:nvSpPr>
        <p:spPr>
          <a:xfrm>
            <a:off x="4751475" y="26773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6" name="Oval 125"/>
          <p:cNvSpPr/>
          <p:nvPr/>
        </p:nvSpPr>
        <p:spPr>
          <a:xfrm>
            <a:off x="4818095" y="26773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7" name="Oval 126"/>
          <p:cNvSpPr/>
          <p:nvPr/>
        </p:nvSpPr>
        <p:spPr>
          <a:xfrm>
            <a:off x="4882603" y="26773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8" name="Oval 127"/>
          <p:cNvSpPr/>
          <p:nvPr/>
        </p:nvSpPr>
        <p:spPr>
          <a:xfrm>
            <a:off x="4751475" y="286577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9" name="Oval 128"/>
          <p:cNvSpPr/>
          <p:nvPr/>
        </p:nvSpPr>
        <p:spPr>
          <a:xfrm>
            <a:off x="4818095" y="286577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0" name="Oval 129"/>
          <p:cNvSpPr/>
          <p:nvPr/>
        </p:nvSpPr>
        <p:spPr>
          <a:xfrm>
            <a:off x="4882603" y="286577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1" name="Oval 130"/>
          <p:cNvSpPr/>
          <p:nvPr/>
        </p:nvSpPr>
        <p:spPr>
          <a:xfrm>
            <a:off x="4751475" y="305771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2" name="Oval 131"/>
          <p:cNvSpPr/>
          <p:nvPr/>
        </p:nvSpPr>
        <p:spPr>
          <a:xfrm>
            <a:off x="4818095" y="305771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3" name="Oval 132"/>
          <p:cNvSpPr/>
          <p:nvPr/>
        </p:nvSpPr>
        <p:spPr>
          <a:xfrm>
            <a:off x="4882603" y="305771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4" name="Oval 133"/>
          <p:cNvSpPr/>
          <p:nvPr/>
        </p:nvSpPr>
        <p:spPr>
          <a:xfrm>
            <a:off x="5079965" y="314381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5" name="Oval 134"/>
          <p:cNvSpPr/>
          <p:nvPr/>
        </p:nvSpPr>
        <p:spPr>
          <a:xfrm>
            <a:off x="5146585" y="314381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6" name="Oval 135"/>
          <p:cNvSpPr/>
          <p:nvPr/>
        </p:nvSpPr>
        <p:spPr>
          <a:xfrm>
            <a:off x="5211093" y="314381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7" name="Oval 136"/>
          <p:cNvSpPr/>
          <p:nvPr/>
        </p:nvSpPr>
        <p:spPr>
          <a:xfrm>
            <a:off x="5079965" y="296213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8" name="Oval 137"/>
          <p:cNvSpPr/>
          <p:nvPr/>
        </p:nvSpPr>
        <p:spPr>
          <a:xfrm>
            <a:off x="5146585" y="296213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9" name="Oval 138"/>
          <p:cNvSpPr/>
          <p:nvPr/>
        </p:nvSpPr>
        <p:spPr>
          <a:xfrm>
            <a:off x="5211093" y="296213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0" name="Oval 139"/>
          <p:cNvSpPr/>
          <p:nvPr/>
        </p:nvSpPr>
        <p:spPr>
          <a:xfrm>
            <a:off x="5079965" y="276829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1" name="Oval 140"/>
          <p:cNvSpPr/>
          <p:nvPr/>
        </p:nvSpPr>
        <p:spPr>
          <a:xfrm>
            <a:off x="5146585" y="276829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2" name="Oval 141"/>
          <p:cNvSpPr/>
          <p:nvPr/>
        </p:nvSpPr>
        <p:spPr>
          <a:xfrm>
            <a:off x="5211093" y="276829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3" name="Oval 142"/>
          <p:cNvSpPr/>
          <p:nvPr/>
        </p:nvSpPr>
        <p:spPr>
          <a:xfrm>
            <a:off x="5079965" y="257680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4" name="Oval 143"/>
          <p:cNvSpPr/>
          <p:nvPr/>
        </p:nvSpPr>
        <p:spPr>
          <a:xfrm>
            <a:off x="5146585" y="257680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5" name="Oval 144"/>
          <p:cNvSpPr/>
          <p:nvPr/>
        </p:nvSpPr>
        <p:spPr>
          <a:xfrm>
            <a:off x="5211093" y="257680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6" name="Oval 145"/>
          <p:cNvSpPr/>
          <p:nvPr/>
        </p:nvSpPr>
        <p:spPr>
          <a:xfrm>
            <a:off x="5081845" y="238804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7" name="Oval 146"/>
          <p:cNvSpPr/>
          <p:nvPr/>
        </p:nvSpPr>
        <p:spPr>
          <a:xfrm>
            <a:off x="5148466" y="238804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8" name="Oval 147"/>
          <p:cNvSpPr/>
          <p:nvPr/>
        </p:nvSpPr>
        <p:spPr>
          <a:xfrm>
            <a:off x="5212973" y="238804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9" name="Oval 148"/>
          <p:cNvSpPr/>
          <p:nvPr/>
        </p:nvSpPr>
        <p:spPr>
          <a:xfrm>
            <a:off x="5077309" y="219533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0" name="Oval 149"/>
          <p:cNvSpPr/>
          <p:nvPr/>
        </p:nvSpPr>
        <p:spPr>
          <a:xfrm>
            <a:off x="5143930" y="219533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1" name="Oval 150"/>
          <p:cNvSpPr/>
          <p:nvPr/>
        </p:nvSpPr>
        <p:spPr>
          <a:xfrm>
            <a:off x="5208437" y="219533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2" name="Oval 151"/>
          <p:cNvSpPr/>
          <p:nvPr/>
        </p:nvSpPr>
        <p:spPr>
          <a:xfrm>
            <a:off x="5077309" y="200951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3" name="Oval 152"/>
          <p:cNvSpPr/>
          <p:nvPr/>
        </p:nvSpPr>
        <p:spPr>
          <a:xfrm>
            <a:off x="5143930" y="200951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4" name="Oval 153"/>
          <p:cNvSpPr/>
          <p:nvPr/>
        </p:nvSpPr>
        <p:spPr>
          <a:xfrm>
            <a:off x="5208437" y="200951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5" name="Oval 154"/>
          <p:cNvSpPr/>
          <p:nvPr/>
        </p:nvSpPr>
        <p:spPr>
          <a:xfrm>
            <a:off x="5077309" y="181802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6" name="Oval 155"/>
          <p:cNvSpPr/>
          <p:nvPr/>
        </p:nvSpPr>
        <p:spPr>
          <a:xfrm>
            <a:off x="5143930" y="181802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7" name="Oval 156"/>
          <p:cNvSpPr/>
          <p:nvPr/>
        </p:nvSpPr>
        <p:spPr>
          <a:xfrm>
            <a:off x="5208437" y="181802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50" name="Straight Connector 249"/>
          <p:cNvCxnSpPr/>
          <p:nvPr/>
        </p:nvCxnSpPr>
        <p:spPr>
          <a:xfrm flipH="1">
            <a:off x="4953291" y="307731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flipH="1">
            <a:off x="5290817" y="316095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flipH="1">
            <a:off x="5290817" y="297927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flipH="1">
            <a:off x="5290817" y="278208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H="1">
            <a:off x="4953291" y="288238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H="1">
            <a:off x="4953291" y="269305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H="1">
            <a:off x="5290817" y="259341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H="1">
            <a:off x="4953291" y="250684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H="1">
            <a:off x="4953291" y="231686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5290817" y="240519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flipH="1">
            <a:off x="5290817" y="221248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4953291" y="212021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H="1">
            <a:off x="4953291" y="193009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flipH="1">
            <a:off x="5290817" y="203120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flipH="1">
            <a:off x="5290817" y="183194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/>
          <p:cNvSpPr/>
          <p:nvPr/>
        </p:nvSpPr>
        <p:spPr>
          <a:xfrm>
            <a:off x="808357" y="4713368"/>
            <a:ext cx="3704591" cy="34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6" name="Rectangle 265"/>
          <p:cNvSpPr/>
          <p:nvPr/>
        </p:nvSpPr>
        <p:spPr>
          <a:xfrm>
            <a:off x="3780792" y="4568356"/>
            <a:ext cx="3704591" cy="34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7" name="Rectangle 266"/>
          <p:cNvSpPr/>
          <p:nvPr/>
        </p:nvSpPr>
        <p:spPr>
          <a:xfrm>
            <a:off x="4211317" y="4667450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0" name="Rectangle 269"/>
          <p:cNvSpPr/>
          <p:nvPr/>
        </p:nvSpPr>
        <p:spPr>
          <a:xfrm>
            <a:off x="3873790" y="4668607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1" name="Rectangle 270"/>
          <p:cNvSpPr/>
          <p:nvPr/>
        </p:nvSpPr>
        <p:spPr>
          <a:xfrm>
            <a:off x="4211317" y="4606990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2" name="Rectangle 271"/>
          <p:cNvSpPr/>
          <p:nvPr/>
        </p:nvSpPr>
        <p:spPr>
          <a:xfrm>
            <a:off x="4211317" y="4523722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3" name="Rectangle 272"/>
          <p:cNvSpPr/>
          <p:nvPr/>
        </p:nvSpPr>
        <p:spPr>
          <a:xfrm>
            <a:off x="3873790" y="4606847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4" name="Rectangle 273"/>
          <p:cNvSpPr/>
          <p:nvPr/>
        </p:nvSpPr>
        <p:spPr>
          <a:xfrm>
            <a:off x="3873790" y="4522363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5" name="TextBox 274"/>
          <p:cNvSpPr txBox="1"/>
          <p:nvPr/>
        </p:nvSpPr>
        <p:spPr>
          <a:xfrm>
            <a:off x="1625600" y="3343811"/>
            <a:ext cx="1747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Aluminum Flex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5467984" y="3343811"/>
            <a:ext cx="1747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Copper Flex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3911098" y="4522363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8" name="Rectangle 277"/>
          <p:cNvSpPr/>
          <p:nvPr/>
        </p:nvSpPr>
        <p:spPr>
          <a:xfrm>
            <a:off x="3977625" y="4521451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9" name="Rectangle 278"/>
          <p:cNvSpPr/>
          <p:nvPr/>
        </p:nvSpPr>
        <p:spPr>
          <a:xfrm>
            <a:off x="4044391" y="4521451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0" name="Rectangle 279"/>
          <p:cNvSpPr/>
          <p:nvPr/>
        </p:nvSpPr>
        <p:spPr>
          <a:xfrm>
            <a:off x="4245426" y="4521907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1" name="Rectangle 280"/>
          <p:cNvSpPr/>
          <p:nvPr/>
        </p:nvSpPr>
        <p:spPr>
          <a:xfrm>
            <a:off x="4311953" y="4520995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2" name="Rectangle 281"/>
          <p:cNvSpPr/>
          <p:nvPr/>
        </p:nvSpPr>
        <p:spPr>
          <a:xfrm>
            <a:off x="4378719" y="4520995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71600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016"/>
            <a:ext cx="9144000" cy="50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3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370"/>
            <a:ext cx="9144000" cy="37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0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F4DF99-5C74-ED42-8547-2E2AA450B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1" b="22799"/>
          <a:stretch/>
        </p:blipFill>
        <p:spPr>
          <a:xfrm>
            <a:off x="23671" y="2680138"/>
            <a:ext cx="9110163" cy="2774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B4560B-2481-D54B-B545-6F57F6E75975}"/>
              </a:ext>
            </a:extLst>
          </p:cNvPr>
          <p:cNvSpPr txBox="1"/>
          <p:nvPr/>
        </p:nvSpPr>
        <p:spPr>
          <a:xfrm>
            <a:off x="756744" y="546538"/>
            <a:ext cx="40888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FPC PWR extension: Default = 15cm</a:t>
            </a:r>
          </a:p>
          <a:p>
            <a:endParaRPr lang="en-US" dirty="0"/>
          </a:p>
          <a:p>
            <a:r>
              <a:rPr lang="en-US" dirty="0"/>
              <a:t>- FPC maximum additional length &lt;=10cm</a:t>
            </a:r>
          </a:p>
          <a:p>
            <a:endParaRPr lang="en-US" dirty="0"/>
          </a:p>
          <a:p>
            <a:r>
              <a:rPr lang="en-US" dirty="0"/>
              <a:t>- 60/50/40 cm PWR extension possible?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183F8A-4D52-E248-8DA9-0BB75AB1CC4B}"/>
              </a:ext>
            </a:extLst>
          </p:cNvPr>
          <p:cNvCxnSpPr/>
          <p:nvPr/>
        </p:nvCxnSpPr>
        <p:spPr>
          <a:xfrm>
            <a:off x="4740166" y="3541986"/>
            <a:ext cx="945931" cy="0"/>
          </a:xfrm>
          <a:prstGeom prst="straightConnector1">
            <a:avLst/>
          </a:prstGeom>
          <a:ln w="254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42F8FA-65F4-5F4B-9332-709036F9186C}"/>
              </a:ext>
            </a:extLst>
          </p:cNvPr>
          <p:cNvSpPr txBox="1"/>
          <p:nvPr/>
        </p:nvSpPr>
        <p:spPr>
          <a:xfrm>
            <a:off x="4864608" y="310896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10cm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FD613D-8E91-1643-852C-2C058867BB18}"/>
              </a:ext>
            </a:extLst>
          </p:cNvPr>
          <p:cNvCxnSpPr>
            <a:cxnSpLocks/>
          </p:cNvCxnSpPr>
          <p:nvPr/>
        </p:nvCxnSpPr>
        <p:spPr>
          <a:xfrm>
            <a:off x="4265307" y="5072082"/>
            <a:ext cx="1420790" cy="0"/>
          </a:xfrm>
          <a:prstGeom prst="straightConnector1">
            <a:avLst/>
          </a:prstGeom>
          <a:ln w="254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29F0C7C-78C4-2249-AB92-4B4F25C66A83}"/>
              </a:ext>
            </a:extLst>
          </p:cNvPr>
          <p:cNvSpPr txBox="1"/>
          <p:nvPr/>
        </p:nvSpPr>
        <p:spPr>
          <a:xfrm>
            <a:off x="4389749" y="448056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15cm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D6B28A-84BF-A84E-9A0D-16269F03004D}"/>
              </a:ext>
            </a:extLst>
          </p:cNvPr>
          <p:cNvCxnSpPr>
            <a:cxnSpLocks/>
          </p:cNvCxnSpPr>
          <p:nvPr/>
        </p:nvCxnSpPr>
        <p:spPr>
          <a:xfrm>
            <a:off x="693128" y="5285233"/>
            <a:ext cx="4992969" cy="0"/>
          </a:xfrm>
          <a:prstGeom prst="straightConnector1">
            <a:avLst/>
          </a:prstGeom>
          <a:ln w="254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0F9514-C29B-FA4E-B0CF-0A206A23ADEF}"/>
              </a:ext>
            </a:extLst>
          </p:cNvPr>
          <p:cNvSpPr txBox="1"/>
          <p:nvPr/>
        </p:nvSpPr>
        <p:spPr>
          <a:xfrm>
            <a:off x="817570" y="4852207"/>
            <a:ext cx="70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50cm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BA58AD-C9C0-7E4B-AD0A-2F592A1CC35E}"/>
              </a:ext>
            </a:extLst>
          </p:cNvPr>
          <p:cNvSpPr txBox="1"/>
          <p:nvPr/>
        </p:nvSpPr>
        <p:spPr>
          <a:xfrm>
            <a:off x="6900672" y="377952"/>
            <a:ext cx="193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Updated 4/6/2018</a:t>
            </a:r>
          </a:p>
        </p:txBody>
      </p:sp>
    </p:spTree>
    <p:extLst>
      <p:ext uri="{BB962C8B-B14F-4D97-AF65-F5344CB8AC3E}">
        <p14:creationId xmlns:p14="http://schemas.microsoft.com/office/powerpoint/2010/main" val="7864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995"/>
            <a:ext cx="9144000" cy="94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93" r="50727"/>
          <a:stretch/>
        </p:blipFill>
        <p:spPr>
          <a:xfrm>
            <a:off x="0" y="2930599"/>
            <a:ext cx="9050422" cy="1945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925" y="5187359"/>
            <a:ext cx="7655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Is there a CAD model that includes the surface mount components on the end of the FPC? Any other detail features -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2879" y="2818957"/>
            <a:ext cx="645928" cy="9968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925" y="2404288"/>
            <a:ext cx="17384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Caps, resistors, connectors, </a:t>
            </a:r>
            <a:r>
              <a:rPr lang="en-US" sz="1350" dirty="0" err="1"/>
              <a:t>etc</a:t>
            </a:r>
            <a:r>
              <a:rPr lang="en-US" sz="135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2E5E7-67BE-2441-B600-9D5737B2BCEB}"/>
              </a:ext>
            </a:extLst>
          </p:cNvPr>
          <p:cNvSpPr txBox="1"/>
          <p:nvPr/>
        </p:nvSpPr>
        <p:spPr>
          <a:xfrm>
            <a:off x="1559252" y="907203"/>
            <a:ext cx="59964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ITS/IB FPC, 50cm long; CERN can make </a:t>
            </a:r>
            <a:r>
              <a:rPr lang="en-US" sz="1350" dirty="0" err="1"/>
              <a:t>upto</a:t>
            </a:r>
            <a:r>
              <a:rPr lang="en-US" sz="1350" dirty="0"/>
              <a:t> 60cm long ones but need to be tested.</a:t>
            </a:r>
          </a:p>
        </p:txBody>
      </p:sp>
    </p:spTree>
    <p:extLst>
      <p:ext uri="{BB962C8B-B14F-4D97-AF65-F5344CB8AC3E}">
        <p14:creationId xmlns:p14="http://schemas.microsoft.com/office/powerpoint/2010/main" val="104562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FE0ED4-ED2F-E94B-A7A8-3D9520DF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57251"/>
            <a:ext cx="7886700" cy="635000"/>
          </a:xfrm>
        </p:spPr>
        <p:txBody>
          <a:bodyPr/>
          <a:lstStyle/>
          <a:p>
            <a:r>
              <a:rPr lang="en-US" dirty="0"/>
              <a:t>FPC R&amp;D @CERN and LANL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72C89-4CA4-7A4E-A5F1-9C951782E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70435" y="849605"/>
            <a:ext cx="4361521" cy="5815361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324E29D-6354-AA4E-B6EB-17A6973D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806F-5D5D-CF4B-BBD3-F49985227CA3}" type="datetime1">
              <a:rPr lang="en-US" smtClean="0"/>
              <a:t>4/6/18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CEAE120-3168-974C-B8F0-D052D7BB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P/T Joint Meeting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FF8593-0A09-1E40-95E9-4A428AE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4787-172B-934F-A091-23410A0F2FC2}" type="slidenum">
              <a:rPr lang="en-US" smtClean="0"/>
              <a:t>17</a:t>
            </a:fld>
            <a:endParaRPr lang="en-US"/>
          </a:p>
        </p:txBody>
      </p:sp>
      <p:sp>
        <p:nvSpPr>
          <p:cNvPr id="3" name="Line Callout 2 2">
            <a:extLst>
              <a:ext uri="{FF2B5EF4-FFF2-40B4-BE49-F238E27FC236}">
                <a16:creationId xmlns:a16="http://schemas.microsoft.com/office/drawing/2014/main" id="{75276A4B-A510-684E-B50B-25FA8EEE471B}"/>
              </a:ext>
            </a:extLst>
          </p:cNvPr>
          <p:cNvSpPr/>
          <p:nvPr/>
        </p:nvSpPr>
        <p:spPr>
          <a:xfrm>
            <a:off x="2466974" y="4016482"/>
            <a:ext cx="1276351" cy="601151"/>
          </a:xfrm>
          <a:prstGeom prst="borderCallout2">
            <a:avLst>
              <a:gd name="adj1" fmla="val 22975"/>
              <a:gd name="adj2" fmla="val -4353"/>
              <a:gd name="adj3" fmla="val 18750"/>
              <a:gd name="adj4" fmla="val -16667"/>
              <a:gd name="adj5" fmla="val -85382"/>
              <a:gd name="adj6" fmla="val -16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High-speed signal, 1.2Gbps</a:t>
            </a:r>
          </a:p>
        </p:txBody>
      </p:sp>
      <p:sp>
        <p:nvSpPr>
          <p:cNvPr id="4" name="Line Callout 2 3">
            <a:extLst>
              <a:ext uri="{FF2B5EF4-FFF2-40B4-BE49-F238E27FC236}">
                <a16:creationId xmlns:a16="http://schemas.microsoft.com/office/drawing/2014/main" id="{0ACCDD42-4840-5D45-B707-64998DBECB24}"/>
              </a:ext>
            </a:extLst>
          </p:cNvPr>
          <p:cNvSpPr/>
          <p:nvPr/>
        </p:nvSpPr>
        <p:spPr>
          <a:xfrm>
            <a:off x="5397500" y="2262718"/>
            <a:ext cx="1435101" cy="833967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/>
              <a:t>Analogy and Digital Power </a:t>
            </a:r>
          </a:p>
          <a:p>
            <a:r>
              <a:rPr lang="en-US" sz="1350" dirty="0"/>
              <a:t>Extension</a:t>
            </a:r>
          </a:p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9BE74-EA2A-0544-9098-0A283BBFDC6E}"/>
              </a:ext>
            </a:extLst>
          </p:cNvPr>
          <p:cNvSpPr txBox="1"/>
          <p:nvPr/>
        </p:nvSpPr>
        <p:spPr>
          <a:xfrm>
            <a:off x="5492291" y="4030349"/>
            <a:ext cx="343671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AutoNum type="arabicParenR"/>
            </a:pPr>
            <a:r>
              <a:rPr lang="en-US" sz="1350" dirty="0"/>
              <a:t>Try to extend high-speed portion of FPC </a:t>
            </a:r>
          </a:p>
          <a:p>
            <a:r>
              <a:rPr lang="en-US" sz="1350" dirty="0"/>
              <a:t>by 10cm @CERN, September 18</a:t>
            </a:r>
          </a:p>
          <a:p>
            <a:endParaRPr lang="en-US" sz="1350" dirty="0"/>
          </a:p>
          <a:p>
            <a:r>
              <a:rPr lang="en-US" sz="1350" dirty="0"/>
              <a:t>2) Try to extend AV and DV by 50+cm at LANL, </a:t>
            </a:r>
          </a:p>
          <a:p>
            <a:r>
              <a:rPr lang="en-US" sz="1350" dirty="0"/>
              <a:t>by summer 18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0729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57" y="0"/>
            <a:ext cx="7886700" cy="1325563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model, MVTX/INTT;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2713-8DEA-425B-B4E1-1116CFAF7337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2635" y="956496"/>
            <a:ext cx="736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Translate the conical section of MVTX by 180.0 mm along the beam axis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314" y="5366657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common integration group, combining the MVTX, INTT, TPC and </a:t>
            </a:r>
            <a:r>
              <a:rPr lang="en-US" dirty="0" err="1"/>
              <a:t>sPHENIX</a:t>
            </a:r>
            <a:r>
              <a:rPr lang="en-US" dirty="0"/>
              <a:t> detector representatives, has been discussing options regarding geometries and interferences to ensure that all detectors, supports, and services are compatible.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3510" r="4583" b="26603"/>
          <a:stretch/>
        </p:blipFill>
        <p:spPr>
          <a:xfrm>
            <a:off x="2322" y="1269999"/>
            <a:ext cx="8722578" cy="3721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6050" y="4659682"/>
            <a:ext cx="415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dimensions in millimeters</a:t>
            </a:r>
          </a:p>
        </p:txBody>
      </p:sp>
    </p:spTree>
    <p:extLst>
      <p:ext uri="{BB962C8B-B14F-4D97-AF65-F5344CB8AC3E}">
        <p14:creationId xmlns:p14="http://schemas.microsoft.com/office/powerpoint/2010/main" val="183931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-2779"/>
            <a:ext cx="9144000" cy="1325563"/>
          </a:xfrm>
        </p:spPr>
        <p:txBody>
          <a:bodyPr>
            <a:noAutofit/>
          </a:bodyPr>
          <a:lstStyle/>
          <a:p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sPHENIX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 model sectioned - view showing overall scale of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sPHENIX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detector; including all three tracking elements; MVTX, INTT and TPC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2713-8DEA-425B-B4E1-1116CFAF733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2" t="18192" r="8836" b="16449"/>
          <a:stretch/>
        </p:blipFill>
        <p:spPr>
          <a:xfrm>
            <a:off x="749753" y="1304025"/>
            <a:ext cx="6615793" cy="490424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05300" y="3491753"/>
            <a:ext cx="2241" cy="2747682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5266" y="5641962"/>
            <a:ext cx="8259" cy="597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533526" y="6186733"/>
            <a:ext cx="569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0" y="6186733"/>
            <a:ext cx="495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22500" y="5987018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3,285.235 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5600" y="6356350"/>
            <a:ext cx="60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NOTE; MVTX service cone and supports are not shown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8371" y="4746171"/>
            <a:ext cx="126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2543" y="2667000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TPC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4822371" y="2851666"/>
            <a:ext cx="2460172" cy="522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</p:cNvCxnSpPr>
          <p:nvPr/>
        </p:nvCxnSpPr>
        <p:spPr>
          <a:xfrm flipH="1" flipV="1">
            <a:off x="4463143" y="3810000"/>
            <a:ext cx="2645228" cy="1120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03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81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Sheet 2, showing extension to both the composite shell and MVTX extension cables  by 180.0mm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55" y="1244234"/>
            <a:ext cx="8102009" cy="524881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6D29-A737-42A8-8783-414727AF0939}" type="datetime1">
              <a:rPr lang="en-US" smtClean="0"/>
              <a:t>4/5/18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A880-B2D3-4807-BDF7-0E9263D257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6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52003" y="-1591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Readouts from both North and South</a:t>
            </a:r>
            <a:endParaRPr kumimoji="1" lang="ja-JP" altLang="en-US" sz="28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13" r="-13913"/>
          <a:stretch>
            <a:fillRect/>
          </a:stretch>
        </p:blipFill>
        <p:spPr>
          <a:xfrm>
            <a:off x="457200" y="935629"/>
            <a:ext cx="8229600" cy="4525963"/>
          </a:xfrm>
        </p:spPr>
      </p:pic>
      <p:cxnSp>
        <p:nvCxnSpPr>
          <p:cNvPr id="9" name="直線矢印コネクタ 8"/>
          <p:cNvCxnSpPr/>
          <p:nvPr/>
        </p:nvCxnSpPr>
        <p:spPr>
          <a:xfrm>
            <a:off x="4623732" y="3181970"/>
            <a:ext cx="4022319" cy="1013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4623732" y="3181970"/>
            <a:ext cx="1369994" cy="1997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706196" y="5092260"/>
            <a:ext cx="57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Symbol" charset="2"/>
                <a:cs typeface="Symbol" charset="2"/>
              </a:rPr>
              <a:t>h</a:t>
            </a:r>
            <a:r>
              <a:rPr kumimoji="1" lang="en-US" altLang="ja-JP" dirty="0"/>
              <a:t>=0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68940" y="4121795"/>
            <a:ext cx="57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Symbol" charset="2"/>
                <a:cs typeface="Symbol" charset="2"/>
              </a:rPr>
              <a:t>h</a:t>
            </a:r>
            <a:r>
              <a:rPr kumimoji="1" lang="en-US" altLang="ja-JP" dirty="0"/>
              <a:t>=1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346521" y="3536950"/>
            <a:ext cx="2200454" cy="6589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345790" y="4014464"/>
            <a:ext cx="86983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105 </a:t>
            </a:r>
            <a:r>
              <a:rPr kumimoji="1" lang="en-US" altLang="ja-JP" dirty="0"/>
              <a:t>cm</a:t>
            </a:r>
            <a:endParaRPr kumimoji="1"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6940">
            <a:off x="457464" y="544238"/>
            <a:ext cx="1603028" cy="2074507"/>
          </a:xfrm>
          <a:prstGeom prst="rect">
            <a:avLst/>
          </a:prstGeom>
        </p:spPr>
      </p:pic>
      <p:cxnSp>
        <p:nvCxnSpPr>
          <p:cNvPr id="32" name="直線矢印コネクタ 31"/>
          <p:cNvCxnSpPr/>
          <p:nvPr/>
        </p:nvCxnSpPr>
        <p:spPr>
          <a:xfrm flipV="1">
            <a:off x="546100" y="1958731"/>
            <a:ext cx="2016600" cy="4796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 rot="20798101">
            <a:off x="1332994" y="2088632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35cm</a:t>
            </a:r>
            <a:endParaRPr kumimoji="1" lang="ja-JP" altLang="en-US" dirty="0"/>
          </a:p>
        </p:txBody>
      </p:sp>
      <p:sp>
        <p:nvSpPr>
          <p:cNvPr id="35" name="スライド番号プレースホルダー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F106-9BB6-2047-8226-C025F717746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 rot="20520944" flipH="1">
            <a:off x="1363695" y="3868691"/>
            <a:ext cx="2997159" cy="1637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 rot="20499352">
            <a:off x="2343646" y="3409995"/>
            <a:ext cx="141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Bus Extender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2680" y="5493595"/>
            <a:ext cx="833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bus extender needs to run to ROC boards (reuse FVTX ROC) outside TPC.</a:t>
            </a:r>
          </a:p>
          <a:p>
            <a:r>
              <a:rPr lang="en-US" altLang="ja-JP" dirty="0"/>
              <a:t>Minimum length is 105cm – ladder length + distance to ROC board. 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8037721" y="1876422"/>
            <a:ext cx="0" cy="3968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図形グループ 36"/>
          <p:cNvGrpSpPr/>
          <p:nvPr/>
        </p:nvGrpSpPr>
        <p:grpSpPr>
          <a:xfrm>
            <a:off x="6567631" y="1286142"/>
            <a:ext cx="2292341" cy="2296298"/>
            <a:chOff x="2049237" y="1616194"/>
            <a:chExt cx="4698246" cy="4706356"/>
          </a:xfrm>
          <a:scene3d>
            <a:camera prst="isometricOffAxis1Left"/>
            <a:lightRig rig="threePt" dir="t"/>
          </a:scene3d>
        </p:grpSpPr>
        <p:grpSp>
          <p:nvGrpSpPr>
            <p:cNvPr id="38" name="図形グループ 37"/>
            <p:cNvGrpSpPr/>
            <p:nvPr/>
          </p:nvGrpSpPr>
          <p:grpSpPr>
            <a:xfrm>
              <a:off x="2049237" y="1616194"/>
              <a:ext cx="4698246" cy="4706356"/>
              <a:chOff x="2049237" y="1616194"/>
              <a:chExt cx="4698246" cy="4706356"/>
            </a:xfrm>
          </p:grpSpPr>
          <p:sp>
            <p:nvSpPr>
              <p:cNvPr id="40" name="円/楕円 39"/>
              <p:cNvSpPr/>
              <p:nvPr/>
            </p:nvSpPr>
            <p:spPr>
              <a:xfrm>
                <a:off x="2049237" y="1616194"/>
                <a:ext cx="4690156" cy="4690156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1" name="図形グループ 40"/>
              <p:cNvGrpSpPr/>
              <p:nvPr/>
            </p:nvGrpSpPr>
            <p:grpSpPr>
              <a:xfrm>
                <a:off x="2049237" y="16161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49" name="直線コネクタ 48"/>
                <p:cNvCxnSpPr>
                  <a:stCxn id="40" idx="0"/>
                  <a:endCxn id="40" idx="4"/>
                </p:cNvCxnSpPr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>
                  <a:stCxn id="40" idx="2"/>
                  <a:endCxn id="40" idx="6"/>
                </p:cNvCxnSpPr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図形グループ 41"/>
              <p:cNvGrpSpPr/>
              <p:nvPr/>
            </p:nvGrpSpPr>
            <p:grpSpPr>
              <a:xfrm rot="1801037">
                <a:off x="2057327" y="16242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47" name="直線コネクタ 46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図形グループ 42"/>
              <p:cNvGrpSpPr/>
              <p:nvPr/>
            </p:nvGrpSpPr>
            <p:grpSpPr>
              <a:xfrm rot="3602126">
                <a:off x="2050986" y="16323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45" name="直線コネクタ 44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円/楕円 43"/>
              <p:cNvSpPr/>
              <p:nvPr/>
            </p:nvSpPr>
            <p:spPr>
              <a:xfrm>
                <a:off x="3564522" y="3160236"/>
                <a:ext cx="1659594" cy="1659594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" name="テキスト ボックス 38"/>
            <p:cNvSpPr txBox="1"/>
            <p:nvPr/>
          </p:nvSpPr>
          <p:spPr>
            <a:xfrm>
              <a:off x="4309663" y="5192045"/>
              <a:ext cx="11956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>
                  <a:solidFill>
                    <a:srgbClr val="0000FF"/>
                  </a:solidFill>
                </a:rPr>
                <a:t>ROC</a:t>
              </a:r>
            </a:p>
            <a:p>
              <a:pPr algn="ctr"/>
              <a:r>
                <a:rPr lang="en-US" altLang="ja-JP" sz="2800" dirty="0">
                  <a:solidFill>
                    <a:srgbClr val="0000FF"/>
                  </a:solidFill>
                </a:rPr>
                <a:t>Boards</a:t>
              </a:r>
              <a:endParaRPr kumimoji="1" lang="ja-JP" altLang="en-US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9" name="右矢印 28"/>
          <p:cNvSpPr/>
          <p:nvPr/>
        </p:nvSpPr>
        <p:spPr>
          <a:xfrm rot="20570812">
            <a:off x="4968797" y="2827234"/>
            <a:ext cx="2651546" cy="9763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 rot="20499352">
            <a:off x="5572901" y="2486851"/>
            <a:ext cx="141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Bus Extender</a:t>
            </a:r>
            <a:endParaRPr kumimoji="1" lang="ja-JP" altLang="en-US" dirty="0"/>
          </a:p>
        </p:txBody>
      </p:sp>
      <p:grpSp>
        <p:nvGrpSpPr>
          <p:cNvPr id="51" name="図形グループ 50"/>
          <p:cNvGrpSpPr/>
          <p:nvPr/>
        </p:nvGrpSpPr>
        <p:grpSpPr>
          <a:xfrm>
            <a:off x="294326" y="3328807"/>
            <a:ext cx="2292341" cy="2296298"/>
            <a:chOff x="2049237" y="1616194"/>
            <a:chExt cx="4698246" cy="4706356"/>
          </a:xfrm>
          <a:scene3d>
            <a:camera prst="isometricOffAxis1Left"/>
            <a:lightRig rig="threePt" dir="t"/>
          </a:scene3d>
        </p:grpSpPr>
        <p:grpSp>
          <p:nvGrpSpPr>
            <p:cNvPr id="52" name="図形グループ 51"/>
            <p:cNvGrpSpPr/>
            <p:nvPr/>
          </p:nvGrpSpPr>
          <p:grpSpPr>
            <a:xfrm>
              <a:off x="2049237" y="1616194"/>
              <a:ext cx="4698246" cy="4706356"/>
              <a:chOff x="2049237" y="1616194"/>
              <a:chExt cx="4698246" cy="4706356"/>
            </a:xfrm>
          </p:grpSpPr>
          <p:sp>
            <p:nvSpPr>
              <p:cNvPr id="54" name="円/楕円 53"/>
              <p:cNvSpPr/>
              <p:nvPr/>
            </p:nvSpPr>
            <p:spPr>
              <a:xfrm>
                <a:off x="2049237" y="1616194"/>
                <a:ext cx="4690156" cy="4690156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5" name="図形グループ 54"/>
              <p:cNvGrpSpPr/>
              <p:nvPr/>
            </p:nvGrpSpPr>
            <p:grpSpPr>
              <a:xfrm>
                <a:off x="2049237" y="16161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63" name="直線コネクタ 62"/>
                <p:cNvCxnSpPr>
                  <a:stCxn id="54" idx="0"/>
                  <a:endCxn id="54" idx="4"/>
                </p:cNvCxnSpPr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/>
                <p:cNvCxnSpPr>
                  <a:stCxn id="54" idx="2"/>
                  <a:endCxn id="54" idx="6"/>
                </p:cNvCxnSpPr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図形グループ 55"/>
              <p:cNvGrpSpPr/>
              <p:nvPr/>
            </p:nvGrpSpPr>
            <p:grpSpPr>
              <a:xfrm rot="1801037">
                <a:off x="2057327" y="16242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61" name="直線コネクタ 60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図形グループ 56"/>
              <p:cNvGrpSpPr/>
              <p:nvPr/>
            </p:nvGrpSpPr>
            <p:grpSpPr>
              <a:xfrm rot="3602126">
                <a:off x="2050986" y="16323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59" name="直線コネクタ 58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円/楕円 57"/>
              <p:cNvSpPr/>
              <p:nvPr/>
            </p:nvSpPr>
            <p:spPr>
              <a:xfrm>
                <a:off x="3564522" y="3160236"/>
                <a:ext cx="1659594" cy="1659594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3" name="テキスト ボックス 52"/>
            <p:cNvSpPr txBox="1"/>
            <p:nvPr/>
          </p:nvSpPr>
          <p:spPr>
            <a:xfrm>
              <a:off x="4309663" y="5192045"/>
              <a:ext cx="11956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>
                  <a:solidFill>
                    <a:srgbClr val="0000FF"/>
                  </a:solidFill>
                </a:rPr>
                <a:t>ROC</a:t>
              </a:r>
            </a:p>
            <a:p>
              <a:pPr algn="ctr"/>
              <a:r>
                <a:rPr lang="en-US" altLang="ja-JP" sz="2800" dirty="0">
                  <a:solidFill>
                    <a:srgbClr val="0000FF"/>
                  </a:solidFill>
                </a:rPr>
                <a:t>Boards</a:t>
              </a:r>
              <a:endParaRPr kumimoji="1" lang="ja-JP" altLang="en-US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65" name="右矢印 64"/>
          <p:cNvSpPr/>
          <p:nvPr/>
        </p:nvSpPr>
        <p:spPr>
          <a:xfrm rot="20520944" flipH="1">
            <a:off x="1260957" y="4345513"/>
            <a:ext cx="337540" cy="1467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94457" y="1116172"/>
            <a:ext cx="1553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Identical</a:t>
            </a:r>
            <a:r>
              <a:rPr kumimoji="1" lang="ja-JP" altLang="en-US" dirty="0"/>
              <a:t> </a:t>
            </a:r>
            <a:r>
              <a:rPr kumimoji="1" lang="en-US" altLang="ja-JP" dirty="0"/>
              <a:t>to</a:t>
            </a:r>
            <a:r>
              <a:rPr kumimoji="1" lang="ja-JP" altLang="en-US" dirty="0"/>
              <a:t> </a:t>
            </a:r>
            <a:r>
              <a:rPr kumimoji="1" lang="en-US" altLang="ja-JP" dirty="0"/>
              <a:t>FVTX</a:t>
            </a:r>
            <a:r>
              <a:rPr kumimoji="1" lang="ja-JP" altLang="en-US" dirty="0"/>
              <a:t> </a:t>
            </a:r>
            <a:r>
              <a:rPr kumimoji="1" lang="en-US" altLang="ja-JP" dirty="0"/>
              <a:t>Big</a:t>
            </a:r>
            <a:r>
              <a:rPr kumimoji="1" lang="ja-JP" altLang="en-US" dirty="0"/>
              <a:t> </a:t>
            </a:r>
            <a:r>
              <a:rPr kumimoji="1" lang="en-US" altLang="ja-JP" dirty="0"/>
              <a:t>Wheel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762000"/>
            <a:ext cx="451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ROC boards mount off inner EMCAL</a:t>
            </a:r>
          </a:p>
        </p:txBody>
      </p:sp>
    </p:spTree>
    <p:extLst>
      <p:ext uri="{BB962C8B-B14F-4D97-AF65-F5344CB8AC3E}">
        <p14:creationId xmlns:p14="http://schemas.microsoft.com/office/powerpoint/2010/main" val="280152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-25400"/>
            <a:ext cx="8229600" cy="1325563"/>
          </a:xfrm>
        </p:spPr>
        <p:txBody>
          <a:bodyPr/>
          <a:lstStyle/>
          <a:p>
            <a:r>
              <a:rPr lang="en-US" dirty="0"/>
              <a:t>Detail from previous slide;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2713-8DEA-425B-B4E1-1116CFAF733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1004" r="31250" b="30360"/>
          <a:stretch/>
        </p:blipFill>
        <p:spPr>
          <a:xfrm>
            <a:off x="873124" y="1143000"/>
            <a:ext cx="7432676" cy="3716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799" y="4575810"/>
            <a:ext cx="687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clear from this detail view the conical region of the MVTX detector barrel with the INTT that the MVTX  will need to translate in Z by at least another 50.0 mm in addition to the 180.0mm that is seen in this model</a:t>
            </a:r>
          </a:p>
        </p:txBody>
      </p:sp>
    </p:spTree>
    <p:extLst>
      <p:ext uri="{BB962C8B-B14F-4D97-AF65-F5344CB8AC3E}">
        <p14:creationId xmlns:p14="http://schemas.microsoft.com/office/powerpoint/2010/main" val="115605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294"/>
            <a:ext cx="9144000" cy="5916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638" y="246185"/>
            <a:ext cx="861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MVTX without 18.0cm extension and latest INTT extension cables:</a:t>
            </a:r>
          </a:p>
        </p:txBody>
      </p:sp>
    </p:spTree>
    <p:extLst>
      <p:ext uri="{BB962C8B-B14F-4D97-AF65-F5344CB8AC3E}">
        <p14:creationId xmlns:p14="http://schemas.microsoft.com/office/powerpoint/2010/main" val="407394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81" y="-136035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MVTX with 1308 mm extension bring conical region outside of the INTT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294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5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57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INTT extension cable cross-section;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294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2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2266</TotalTime>
  <Words>450</Words>
  <Application>Microsoft Macintosh PowerPoint</Application>
  <PresentationFormat>On-screen Show (4:3)</PresentationFormat>
  <Paragraphs>73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Symbol</vt:lpstr>
      <vt:lpstr>Office Theme</vt:lpstr>
      <vt:lpstr>MVTX cable extension discussion March 26th, 2018</vt:lpstr>
      <vt:lpstr>CAD model, MVTX/INTT;</vt:lpstr>
      <vt:lpstr>sPHENIX CAD model sectioned - view showing overall scale of sPHENIX detector; including all three tracking elements; MVTX, INTT and TPC</vt:lpstr>
      <vt:lpstr>Sheet 2, showing extension to both the composite shell and MVTX extension cables  by 180.0mm</vt:lpstr>
      <vt:lpstr>Readouts from both North and South</vt:lpstr>
      <vt:lpstr>Detail from previous slide;</vt:lpstr>
      <vt:lpstr>PowerPoint Presentation</vt:lpstr>
      <vt:lpstr>MVTX with 1308 mm extension bring conical region outside of the INTT </vt:lpstr>
      <vt:lpstr>INTT extension cable cross-section;</vt:lpstr>
      <vt:lpstr>Cross-section INTT extension cables;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FPC R&amp;D @CERN and LANL</vt:lpstr>
    </vt:vector>
  </TitlesOfParts>
  <Company>LANL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Sondheim, Walter E</dc:creator>
  <cp:lastModifiedBy>Ming Liu</cp:lastModifiedBy>
  <cp:revision>11</cp:revision>
  <cp:lastPrinted>2018-04-06T15:02:12Z</cp:lastPrinted>
  <dcterms:created xsi:type="dcterms:W3CDTF">2018-03-26T17:15:20Z</dcterms:created>
  <dcterms:modified xsi:type="dcterms:W3CDTF">2018-04-06T15:07:56Z</dcterms:modified>
</cp:coreProperties>
</file>