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7" r:id="rId2"/>
    <p:sldId id="897" r:id="rId3"/>
    <p:sldId id="623" r:id="rId4"/>
    <p:sldId id="892" r:id="rId5"/>
    <p:sldId id="638" r:id="rId6"/>
    <p:sldId id="271" r:id="rId7"/>
    <p:sldId id="629" r:id="rId8"/>
    <p:sldId id="270" r:id="rId9"/>
    <p:sldId id="272" r:id="rId10"/>
    <p:sldId id="624" r:id="rId11"/>
    <p:sldId id="605" r:id="rId12"/>
    <p:sldId id="258" r:id="rId13"/>
    <p:sldId id="517" r:id="rId14"/>
    <p:sldId id="518" r:id="rId15"/>
    <p:sldId id="896" r:id="rId16"/>
    <p:sldId id="511" r:id="rId17"/>
    <p:sldId id="44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9932"/>
    <p:restoredTop sz="94643"/>
  </p:normalViewPr>
  <p:slideViewPr>
    <p:cSldViewPr snapToGrid="0" snapToObjects="1">
      <p:cViewPr varScale="1">
        <p:scale>
          <a:sx n="202" d="100"/>
          <a:sy n="202" d="100"/>
        </p:scale>
        <p:origin x="216" y="1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573C7-D388-874A-A498-AB995DFE0541}" type="datetimeFigureOut">
              <a:rPr lang="en-US" smtClean="0"/>
              <a:t>6/19/18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04C56-DCBE-4A45-98D9-D90DC763F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40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4C2AA-5176-E041-A6CE-7F55C3BA57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318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4C2AA-5176-E041-A6CE-7F55C3BA57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366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C553E-A753-40EB-84CA-E590932274F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181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17D45-7B7B-234E-B56B-8BCC9C58FF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AE4386-5740-D040-BBA1-52731AAB99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A8BBD-0286-DC49-A58E-A701157B3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2202-C913-9040-B99E-FE8B2EEF6283}" type="datetimeFigureOut">
              <a:rPr lang="en-US" smtClean="0"/>
              <a:t>6/19/18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B3E3A-059D-5F48-BA1E-5097C07D6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D9689-5F1C-2B44-9129-5A1500526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9859-BADB-5B40-82FD-734194416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774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03C19-68D2-054A-95B8-4201F4AE5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FEF110-0FF6-D541-B466-3A4ECEE8E7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E78C25-208F-8045-92B9-759AC5B30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2202-C913-9040-B99E-FE8B2EEF6283}" type="datetimeFigureOut">
              <a:rPr lang="en-US" smtClean="0"/>
              <a:t>6/19/18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C4D6AB-D43E-BF45-A811-C86EAFAB6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070068-1774-7444-BEEC-9E2C473A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9859-BADB-5B40-82FD-734194416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192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C0087C-6768-7E42-B9F3-29A3BDF435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D228CA-3383-9B4F-9377-65422CEE2B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BE54D5-B076-2149-87C0-70B142F84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2202-C913-9040-B99E-FE8B2EEF6283}" type="datetimeFigureOut">
              <a:rPr lang="en-US" smtClean="0"/>
              <a:t>6/19/18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AE544-06E9-5948-B755-F14671E21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68C1A-31F7-D04C-9776-1EE6888CD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9859-BADB-5B40-82FD-734194416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01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/>
              <a:t>19/06/2018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/>
              <a:t>IB STAVE assembly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fld id="{B7F62631-D247-0E44-B808-5D23CBBA66F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2012-Jul-04-01_4_Color_Logo_small_C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5740" y="107959"/>
            <a:ext cx="520603" cy="696091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 flipH="1">
            <a:off x="317355" y="668377"/>
            <a:ext cx="10817543" cy="0"/>
          </a:xfrm>
          <a:prstGeom prst="line">
            <a:avLst/>
          </a:prstGeom>
          <a:ln>
            <a:solidFill>
              <a:srgbClr val="4F81BD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9953235" y="456001"/>
            <a:ext cx="95536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ALICE ITS Upgrade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344" y="362060"/>
            <a:ext cx="10515600" cy="303251"/>
          </a:xfrm>
        </p:spPr>
        <p:txBody>
          <a:bodyPr>
            <a:no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69614" y="1266825"/>
            <a:ext cx="10944965" cy="4340155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665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143934" y="476590"/>
            <a:ext cx="11904133" cy="0"/>
          </a:xfrm>
          <a:prstGeom prst="line">
            <a:avLst/>
          </a:prstGeom>
          <a:ln w="28575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20611" y="6597440"/>
            <a:ext cx="1440000" cy="1440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</a:rPr>
              <a:t>ALICE ITS UPGRADE</a:t>
            </a:r>
          </a:p>
        </p:txBody>
      </p:sp>
      <p:cxnSp>
        <p:nvCxnSpPr>
          <p:cNvPr id="9" name="Straight Connector 8"/>
          <p:cNvCxnSpPr>
            <a:stCxn id="3" idx="1"/>
            <a:endCxn id="8" idx="3"/>
          </p:cNvCxnSpPr>
          <p:nvPr userDrawn="1"/>
        </p:nvCxnSpPr>
        <p:spPr>
          <a:xfrm flipH="1" flipV="1">
            <a:off x="1460611" y="6669450"/>
            <a:ext cx="10204162" cy="503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 userDrawn="1"/>
        </p:nvSpPr>
        <p:spPr>
          <a:xfrm>
            <a:off x="11664773" y="6530485"/>
            <a:ext cx="480000" cy="288000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fld id="{5A66A5A2-A1A2-4C84-BB8D-1231440C4C59}" type="slidenum">
              <a:rPr lang="en-US" sz="1600" b="1" smtClean="0">
                <a:solidFill>
                  <a:schemeClr val="tx2"/>
                </a:solidFill>
              </a:rPr>
              <a:pPr algn="ctr"/>
              <a:t>‹#›</a:t>
            </a:fld>
            <a:endParaRPr lang="en-US" sz="1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763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10D61-DA39-C441-8A95-2C3B30795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8FD77-FC8E-6F40-9E68-8F2E1A41B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8107A8-FDFC-2148-9DE0-3894FF3D3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2202-C913-9040-B99E-FE8B2EEF6283}" type="datetimeFigureOut">
              <a:rPr lang="en-US" smtClean="0"/>
              <a:t>6/19/18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657975-DB3B-8E49-8518-499B2F68B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3F01A3-348A-1B46-A126-79818BB9A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9859-BADB-5B40-82FD-734194416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081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CC621-8567-2C49-AD43-DB09A320F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85A2E7-3155-F64A-A105-3A3464095E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345279-1D7C-4E41-A1FC-08F7299B6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2202-C913-9040-B99E-FE8B2EEF6283}" type="datetimeFigureOut">
              <a:rPr lang="en-US" smtClean="0"/>
              <a:t>6/19/18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E9C7D0-B392-9742-AB8B-39A7DF3A1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3EB63-7C7D-EB40-9771-02BD92A6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9859-BADB-5B40-82FD-734194416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225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98D5E-A464-DF4E-B02D-BCC920176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FDDAE-3C62-3843-A6AF-63ED4284CC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2708B7-BDB1-B34A-82D0-3E48147D13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60129B-5990-B84E-9C3B-E13552950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2202-C913-9040-B99E-FE8B2EEF6283}" type="datetimeFigureOut">
              <a:rPr lang="en-US" smtClean="0"/>
              <a:t>6/19/18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58AF6-767F-BB44-8706-350BA2DC1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6DDB72-B8DC-4B42-AE92-C741445EC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9859-BADB-5B40-82FD-734194416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075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152EF-44A0-8E45-B118-2565C8B3C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AA64AB-F0F7-3346-BE35-48CA4F59F3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B26690-4304-BD4A-B66D-D6CAA6D048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BC664A-4BE4-E846-A36F-E7074B8440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3E3077-475E-544B-860F-CA6BD266B9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EF453C-7AD2-8C4E-BE50-8070EFB16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2202-C913-9040-B99E-FE8B2EEF6283}" type="datetimeFigureOut">
              <a:rPr lang="en-US" smtClean="0"/>
              <a:t>6/19/18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038C01-948D-664E-9C92-B810B5495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B8535E-C042-864A-875B-FD6C4AE00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9859-BADB-5B40-82FD-734194416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917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A1D56-DEAC-1C46-8186-76AF1BEAC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F768CB-5C48-CB48-BA51-33F75D899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2202-C913-9040-B99E-FE8B2EEF6283}" type="datetimeFigureOut">
              <a:rPr lang="en-US" smtClean="0"/>
              <a:t>6/19/18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7C1FB1-97A3-A14B-9000-82EE7754C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6A5B9B-18D0-AC49-B047-3F316E802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9859-BADB-5B40-82FD-734194416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139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FE51A0-B075-8340-91A5-D4DF4F21A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2202-C913-9040-B99E-FE8B2EEF6283}" type="datetimeFigureOut">
              <a:rPr lang="en-US" smtClean="0"/>
              <a:t>6/19/18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3CEC7C-EFC0-304C-AD00-6EC67B7B2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C7EA64-8CDC-A247-8C94-1A11018EE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9859-BADB-5B40-82FD-734194416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364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5B47A-AF10-974F-BB85-859F6A975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28DD1-48A0-8D48-945D-6C1D464FF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D809B7-651B-A04D-B7BA-23F6F8E3F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8759DD-1B59-AD42-ACBC-E4EAF9216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2202-C913-9040-B99E-FE8B2EEF6283}" type="datetimeFigureOut">
              <a:rPr lang="en-US" smtClean="0"/>
              <a:t>6/19/18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3E972A-6F1E-564D-A313-A6C043895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416798-4429-C145-89B8-838ACDFEB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9859-BADB-5B40-82FD-734194416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980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32E02-BE4F-DC40-A159-D5974C419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B25C10-3F65-EF43-98B5-144A7EFCA3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836D73-84B1-554E-9AAA-2CE87C1975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29087B-D8F7-6145-AF70-F5839C02F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2202-C913-9040-B99E-FE8B2EEF6283}" type="datetimeFigureOut">
              <a:rPr lang="en-US" smtClean="0"/>
              <a:t>6/19/18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FED4DD-188D-6744-AEEB-9E5C31167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3BB729-DD92-5149-8F08-4617DD311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9859-BADB-5B40-82FD-734194416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505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FB913E-8561-F04C-9C53-5BEB05D0A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AC8AAB-C4E0-E344-9AC4-C00206EC6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2050A3-F080-8E45-96AB-DF98107E07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2202-C913-9040-B99E-FE8B2EEF6283}" type="datetimeFigureOut">
              <a:rPr lang="en-US" smtClean="0"/>
              <a:t>6/19/18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DC0F1-2F98-2F49-93CE-631FF53730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1E5BD-B6C2-B344-9AC5-ADF4F70F7B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09859-BADB-5B40-82FD-734194416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803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1C2A1-AA68-CD45-924C-28CD880D5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26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ITS Schedule and Impacts on MVTX R&amp;D</a:t>
            </a:r>
            <a:br>
              <a:rPr lang="en-US" dirty="0"/>
            </a:br>
            <a:r>
              <a:rPr lang="en-US" dirty="0"/>
              <a:t>Ming Liu, 06/19/2018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AAAE9-4048-DC4C-B85F-5722A53CA87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RU v2.0 test and production</a:t>
            </a:r>
          </a:p>
          <a:p>
            <a:r>
              <a:rPr lang="en-US" dirty="0"/>
              <a:t>Data cables</a:t>
            </a:r>
          </a:p>
          <a:p>
            <a:r>
              <a:rPr lang="en-US" dirty="0"/>
              <a:t>IB stave production status </a:t>
            </a:r>
          </a:p>
          <a:p>
            <a:r>
              <a:rPr lang="en-US" dirty="0"/>
              <a:t>CAEN power and cables</a:t>
            </a: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6305F4-18D0-D044-8DE3-2A38A69CB8E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sPHENIX R&amp;D</a:t>
            </a:r>
          </a:p>
          <a:p>
            <a:pPr lvl="1"/>
            <a:r>
              <a:rPr lang="en-US" dirty="0"/>
              <a:t>RU v2.0, US production possible?</a:t>
            </a:r>
          </a:p>
          <a:p>
            <a:pPr lvl="2"/>
            <a:r>
              <a:rPr lang="en-US" dirty="0"/>
              <a:t>~Oct. 2018? </a:t>
            </a:r>
          </a:p>
          <a:p>
            <a:pPr lvl="1"/>
            <a:r>
              <a:rPr lang="en-US" dirty="0"/>
              <a:t>New </a:t>
            </a:r>
            <a:r>
              <a:rPr lang="en-US" dirty="0" err="1"/>
              <a:t>SamTec</a:t>
            </a:r>
            <a:r>
              <a:rPr lang="en-US" dirty="0"/>
              <a:t> cables</a:t>
            </a:r>
          </a:p>
          <a:p>
            <a:pPr lvl="2"/>
            <a:r>
              <a:rPr lang="en-US" dirty="0"/>
              <a:t>Oct 2018? Custom cables</a:t>
            </a:r>
          </a:p>
          <a:p>
            <a:pPr lvl="1"/>
            <a:r>
              <a:rPr lang="en-US" dirty="0"/>
              <a:t>5 Staves for R&amp;D  </a:t>
            </a:r>
          </a:p>
          <a:p>
            <a:pPr lvl="2"/>
            <a:r>
              <a:rPr lang="en-US" dirty="0"/>
              <a:t>Sept/Oct 2018?</a:t>
            </a:r>
          </a:p>
          <a:p>
            <a:r>
              <a:rPr lang="en-US" dirty="0"/>
              <a:t>ITS IB assembly work </a:t>
            </a:r>
          </a:p>
          <a:p>
            <a:pPr lvl="1"/>
            <a:r>
              <a:rPr lang="en-US" dirty="0"/>
              <a:t>Sept/Oct 2018 </a:t>
            </a:r>
            <a:r>
              <a:rPr lang="en-US" dirty="0">
                <a:sym typeface="Wingdings" pitchFamily="2" charset="2"/>
              </a:rPr>
              <a:t> Dec. 2018</a:t>
            </a:r>
          </a:p>
          <a:p>
            <a:pPr lvl="1"/>
            <a:r>
              <a:rPr lang="en-US" dirty="0">
                <a:sym typeface="Wingdings" pitchFamily="2" charset="2"/>
              </a:rPr>
              <a:t>Training </a:t>
            </a:r>
            <a:r>
              <a:rPr lang="en-US" dirty="0"/>
              <a:t> </a:t>
            </a:r>
          </a:p>
          <a:p>
            <a:r>
              <a:rPr lang="en-US" dirty="0"/>
              <a:t>sPHENIX stave production </a:t>
            </a:r>
          </a:p>
          <a:p>
            <a:pPr lvl="1"/>
            <a:r>
              <a:rPr lang="en-US" dirty="0"/>
              <a:t>End of 2018?</a:t>
            </a:r>
          </a:p>
        </p:txBody>
      </p:sp>
    </p:spTree>
    <p:extLst>
      <p:ext uri="{BB962C8B-B14F-4D97-AF65-F5344CB8AC3E}">
        <p14:creationId xmlns:p14="http://schemas.microsoft.com/office/powerpoint/2010/main" val="3220870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9064" y="44530"/>
            <a:ext cx="11975192" cy="432000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Calibri Light" panose="020F0302020204030204" pitchFamily="34" charset="0"/>
              </a:rPr>
              <a:t>Readout Unit</a:t>
            </a:r>
            <a:r>
              <a:rPr lang="en-US" sz="2400" dirty="0">
                <a:solidFill>
                  <a:schemeClr val="tx2"/>
                </a:solidFill>
                <a:latin typeface="Calibri Light" panose="020F0302020204030204" pitchFamily="34" charset="0"/>
              </a:rPr>
              <a:t> </a:t>
            </a:r>
            <a:r>
              <a:rPr lang="en-US" sz="2400" b="1" dirty="0">
                <a:solidFill>
                  <a:schemeClr val="tx2"/>
                </a:solidFill>
                <a:latin typeface="Calibri Light" panose="020F0302020204030204" pitchFamily="34" charset="0"/>
              </a:rPr>
              <a:t>v2</a:t>
            </a:r>
            <a:r>
              <a:rPr lang="en-US" sz="2400" dirty="0">
                <a:solidFill>
                  <a:schemeClr val="tx2"/>
                </a:solidFill>
                <a:latin typeface="Calibri Light" panose="020F0302020204030204" pitchFamily="34" charset="0"/>
              </a:rPr>
              <a:t> – Tendering document ready and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</a:rPr>
              <a:t>verified by Marcel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44462" y="548600"/>
            <a:ext cx="11712337" cy="720100"/>
          </a:xfrm>
          <a:prstGeom prst="rect">
            <a:avLst/>
          </a:prstGeom>
        </p:spPr>
        <p:txBody>
          <a:bodyPr lIns="36000" tIns="36000" rIns="36000" bIns="3600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RUv2 tendering document (technical specification batches, </a:t>
            </a:r>
            <a:r>
              <a:rPr lang="en-US" sz="20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etc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 is ready, including testing procedures (see following slides). Production is foreseen happening in batches and lasting 3-4 months.</a:t>
            </a:r>
          </a:p>
        </p:txBody>
      </p:sp>
      <p:sp>
        <p:nvSpPr>
          <p:cNvPr id="8" name="Rectangle 7"/>
          <p:cNvSpPr/>
          <p:nvPr/>
        </p:nvSpPr>
        <p:spPr>
          <a:xfrm>
            <a:off x="190500" y="3717040"/>
            <a:ext cx="11857038" cy="2952410"/>
          </a:xfrm>
          <a:prstGeom prst="rect">
            <a:avLst/>
          </a:prstGeom>
        </p:spPr>
        <p:txBody>
          <a:bodyPr wrap="square" lIns="72000" tIns="36000" rIns="72000" bIns="36000" numCol="2">
            <a:noAutofit/>
          </a:bodyPr>
          <a:lstStyle/>
          <a:p>
            <a:pPr lvl="2" indent="-914400" algn="just">
              <a:spcBef>
                <a:spcPts val="1200"/>
              </a:spcBef>
              <a:spcAft>
                <a:spcPts val="0"/>
              </a:spcAft>
              <a:tabLst>
                <a:tab pos="630555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 Light" panose="020F03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Hardware components</a:t>
            </a:r>
            <a:endParaRPr lang="en-US" sz="1600" b="1" dirty="0">
              <a:solidFill>
                <a:srgbClr val="C00000"/>
              </a:solidFill>
              <a:latin typeface="Calibri Light" panose="020F0302020204030204" pitchFamily="34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 marL="177800" lvl="0" indent="-177800" algn="just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Xilinx XCKU060-1FFVA1156C (1156 pins BGA package)</a:t>
            </a:r>
          </a:p>
          <a:p>
            <a:pPr marL="177800" lvl="0" indent="-177800" algn="just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A3PE600L-FGG484M FP (484 pins BGA package)</a:t>
            </a:r>
          </a:p>
          <a:p>
            <a:pPr marL="177800" lvl="0" indent="-177800" algn="just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CERN custom made GBTx chip (434 </a:t>
            </a:r>
            <a:r>
              <a:rPr lang="en-US" sz="1600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pinst</a:t>
            </a:r>
            <a:r>
              <a:rPr lang="en-US" sz="16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BGA package)</a:t>
            </a:r>
          </a:p>
          <a:p>
            <a:pPr marL="177800" lvl="0" indent="-177800" algn="just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CERN custom made SCA chip (196 </a:t>
            </a:r>
            <a:r>
              <a:rPr lang="en-US" sz="1600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pinst</a:t>
            </a:r>
            <a:r>
              <a:rPr lang="en-US" sz="16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LFBGA package)</a:t>
            </a:r>
          </a:p>
          <a:p>
            <a:pPr marL="177800" lvl="0" indent="-177800" algn="just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SFP+ pod connectors</a:t>
            </a:r>
          </a:p>
          <a:p>
            <a:pPr marL="177800" lvl="0" indent="-177800" algn="just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ERF8-050-05.0-L-DV-TR connectors (100 pins, 0.8mm pitch)</a:t>
            </a:r>
          </a:p>
          <a:p>
            <a:pPr marL="177800" lvl="0" indent="-177800" algn="just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Miniaturized passive components (0201 minimum)</a:t>
            </a:r>
          </a:p>
          <a:p>
            <a:pPr lvl="0" algn="just">
              <a:spcBef>
                <a:spcPts val="600"/>
              </a:spcBef>
              <a:spcAft>
                <a:spcPts val="0"/>
              </a:spcAft>
            </a:pPr>
            <a:endParaRPr lang="en-US" sz="1600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600"/>
              </a:spcBef>
              <a:spcAft>
                <a:spcPts val="0"/>
              </a:spcAft>
            </a:pPr>
            <a:endParaRPr lang="en-US" sz="1600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indent="-914400" algn="just">
              <a:spcBef>
                <a:spcPts val="1200"/>
              </a:spcBef>
              <a:spcAft>
                <a:spcPts val="0"/>
              </a:spcAft>
              <a:tabLst>
                <a:tab pos="630555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 Light" panose="020F03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Key technical PCB parameters</a:t>
            </a:r>
            <a:endParaRPr lang="en-US" sz="1600" b="1" dirty="0">
              <a:solidFill>
                <a:srgbClr val="C00000"/>
              </a:solidFill>
              <a:latin typeface="Calibri Light" panose="020F0302020204030204" pitchFamily="34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 marL="177800" lvl="0" indent="-177800" algn="just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layers low loss material (</a:t>
            </a:r>
            <a:r>
              <a:rPr lang="en-US" sz="1600" dirty="0" err="1">
                <a:highlight>
                  <a:srgbClr val="FFFF00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</a:t>
            </a:r>
            <a:r>
              <a:rPr lang="en-US" sz="1600" dirty="0">
                <a:highlight>
                  <a:srgbClr val="FFFF00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&lt; 3.7 at 5 GHz, </a:t>
            </a:r>
            <a:r>
              <a:rPr lang="en-US" sz="1600" dirty="0" err="1">
                <a:highlight>
                  <a:srgbClr val="FFFF00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Df</a:t>
            </a:r>
            <a:r>
              <a:rPr lang="en-US" sz="1600" dirty="0">
                <a:highlight>
                  <a:srgbClr val="FFFF00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&lt; 0.012 at 5 GHz</a:t>
            </a:r>
            <a:r>
              <a:rPr lang="en-US" sz="16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177800" lvl="0" indent="-177800" algn="just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Maximum overall thickness of (1.57±0.13) mm</a:t>
            </a:r>
          </a:p>
          <a:p>
            <a:pPr marL="177800" lvl="0" indent="-177800" algn="just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Copper Outer layer: 35 </a:t>
            </a:r>
            <a:r>
              <a:rPr lang="en-US" sz="16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µ</a:t>
            </a:r>
            <a:r>
              <a:rPr lang="en-US" sz="16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m, Copper Inner layer: 18 </a:t>
            </a:r>
            <a:r>
              <a:rPr lang="en-US" sz="16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µ</a:t>
            </a:r>
            <a:r>
              <a:rPr lang="en-US" sz="16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</a:p>
          <a:p>
            <a:pPr marL="177800" lvl="0" indent="-177800" algn="just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Holes per PCB: 2400 (among which </a:t>
            </a:r>
            <a:r>
              <a:rPr lang="en-US" sz="1600" dirty="0">
                <a:highlight>
                  <a:srgbClr val="FFFF00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##%</a:t>
            </a:r>
            <a:r>
              <a:rPr lang="en-US" sz="16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 micro-</a:t>
            </a:r>
            <a:r>
              <a:rPr lang="en-US" sz="1600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vias</a:t>
            </a:r>
            <a:r>
              <a:rPr lang="en-US" sz="16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177800" lvl="0" indent="-177800" algn="just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Minimum hole diameter: 0.3 mm</a:t>
            </a:r>
          </a:p>
          <a:p>
            <a:pPr marL="177800" lvl="0" indent="-177800" algn="just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Blind </a:t>
            </a:r>
            <a:r>
              <a:rPr lang="en-US" sz="1600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vias</a:t>
            </a:r>
            <a:r>
              <a:rPr lang="en-US" sz="16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(layers): 1</a:t>
            </a:r>
          </a:p>
          <a:p>
            <a:pPr marL="177800" lvl="0" indent="-177800" algn="just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Minimum track width (outer layer): 90 </a:t>
            </a:r>
            <a:r>
              <a:rPr lang="en-US" sz="16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µ</a:t>
            </a:r>
            <a:r>
              <a:rPr lang="en-US" sz="16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m, (inner layer): 90 </a:t>
            </a:r>
            <a:r>
              <a:rPr lang="en-US" sz="16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µ</a:t>
            </a:r>
            <a:r>
              <a:rPr lang="en-US" sz="16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</a:p>
          <a:p>
            <a:pPr marL="177800" lvl="0" indent="-177800" algn="just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Minimum spacing (outer layer): 90 </a:t>
            </a:r>
            <a:r>
              <a:rPr lang="en-US" sz="16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µ</a:t>
            </a:r>
            <a:r>
              <a:rPr lang="en-US" sz="16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m,  (inner layer): 90 </a:t>
            </a:r>
            <a:r>
              <a:rPr lang="en-US" sz="16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µ</a:t>
            </a:r>
            <a:r>
              <a:rPr lang="en-US" sz="16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endParaRPr lang="en-US" sz="16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500" y="1403195"/>
            <a:ext cx="554545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spcAft>
                <a:spcPts val="0"/>
              </a:spcAft>
            </a:pPr>
            <a:r>
              <a:rPr lang="en-US" sz="2000" dirty="0">
                <a:solidFill>
                  <a:srgbClr val="C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Batches</a:t>
            </a:r>
            <a:endParaRPr lang="en-US" dirty="0">
              <a:solidFill>
                <a:srgbClr val="C00000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7800" lvl="0" indent="-177800" algn="just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pre-series totaling 10 boards; </a:t>
            </a:r>
          </a:p>
          <a:p>
            <a:pPr marL="177800" lvl="0" indent="-177800" algn="just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first batch totaling 106 series production modules; </a:t>
            </a:r>
          </a:p>
          <a:p>
            <a:pPr marL="177800" lvl="0" indent="-177800" algn="just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second batch totaling 106 series production modules; </a:t>
            </a:r>
          </a:p>
          <a:p>
            <a:pPr marL="177800" lvl="0" indent="-177800" algn="just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third batch totaling 88 series production modules.</a:t>
            </a:r>
          </a:p>
          <a:p>
            <a:pPr marL="177800" lvl="0" indent="-177800" algn="just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Option for 40 more boards for Super </a:t>
            </a:r>
            <a:r>
              <a:rPr lang="en-US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Phenix</a:t>
            </a:r>
            <a:endParaRPr lang="en-US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023990" y="1211805"/>
            <a:ext cx="6023548" cy="2562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77800" marR="0" lvl="1" indent="-177800" algn="just" defTabSz="914400" rtl="0" eaLnBrk="0" fontAlgn="base" latinLnBrk="0" hangingPunct="0"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Tx/>
              <a:tabLst/>
            </a:pPr>
            <a:r>
              <a:rPr kumimoji="0" lang="en-GB" altLang="en-US" sz="1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 Light" panose="020F03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A</a:t>
            </a:r>
            <a:r>
              <a:rPr kumimoji="0" lang="en-GB" altLang="en-US" sz="1600" b="1" i="0" u="none" strike="noStrike" cap="none" normalizeH="0" baseline="0" dirty="0" bmk="">
                <a:ln>
                  <a:noFill/>
                </a:ln>
                <a:solidFill>
                  <a:srgbClr val="C00000"/>
                </a:solidFill>
                <a:effectLst/>
                <a:latin typeface="Calibri Light" panose="020F03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ctivities at the Contractor’s premises</a:t>
            </a:r>
            <a:endParaRPr kumimoji="0" lang="en-GB" altLang="en-US" sz="16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Calibri Light" panose="020F0302020204030204" pitchFamily="34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 marL="177800" marR="0" lvl="0" indent="-177800" algn="just" defTabSz="914400" rtl="0" eaLnBrk="0" fontAlgn="base" latinLnBrk="0" hangingPunct="0"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Quality control of the PCBs.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7800" marR="0" lvl="0" indent="-177800" algn="just" defTabSz="914400" rtl="0" eaLnBrk="0" fontAlgn="base" latinLnBrk="0" hangingPunct="0"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Ordering of passive and active components.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7800" marR="0" lvl="0" indent="-177800" algn="just" defTabSz="914400" rtl="0" eaLnBrk="0" fontAlgn="base" latinLnBrk="0" hangingPunct="0"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Input quality control of all components.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7800" marR="0" lvl="0" indent="-177800" algn="just" defTabSz="914400" rtl="0" eaLnBrk="0" fontAlgn="base" latinLnBrk="0" hangingPunct="0"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Assembly of the components on the PCBs and soldering.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7800" marR="0" lvl="0" indent="-177800" algn="just" defTabSz="914400" rtl="0" eaLnBrk="0" fontAlgn="base" latinLnBrk="0" hangingPunct="0"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Quality control of the assembled boards.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7800" marR="0" lvl="0" indent="-177800" algn="just" defTabSz="914400" rtl="0" eaLnBrk="0" fontAlgn="base" latinLnBrk="0" hangingPunct="0"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Packing, and shipping.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63470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9063" y="44530"/>
            <a:ext cx="11928475" cy="432000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Calibri Light" panose="020F0302020204030204" pitchFamily="34" charset="0"/>
              </a:rPr>
              <a:t>Readout Unit</a:t>
            </a:r>
            <a:r>
              <a:rPr lang="en-US" sz="2400" dirty="0">
                <a:solidFill>
                  <a:schemeClr val="tx2"/>
                </a:solidFill>
                <a:latin typeface="Calibri Light" panose="020F0302020204030204" pitchFamily="34" charset="0"/>
              </a:rPr>
              <a:t> </a:t>
            </a:r>
            <a:r>
              <a:rPr lang="en-US" sz="2400" b="1" dirty="0">
                <a:solidFill>
                  <a:schemeClr val="tx2"/>
                </a:solidFill>
                <a:latin typeface="Calibri Light" panose="020F0302020204030204" pitchFamily="34" charset="0"/>
              </a:rPr>
              <a:t>v1.x</a:t>
            </a:r>
            <a:r>
              <a:rPr lang="en-US" sz="2400" dirty="0">
                <a:solidFill>
                  <a:schemeClr val="tx2"/>
                </a:solidFill>
                <a:latin typeface="Calibri Light" panose="020F0302020204030204" pitchFamily="34" charset="0"/>
              </a:rPr>
              <a:t> – Current availability and status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44462" y="548600"/>
            <a:ext cx="11712337" cy="504070"/>
          </a:xfrm>
          <a:prstGeom prst="rect">
            <a:avLst/>
          </a:prstGeom>
        </p:spPr>
        <p:txBody>
          <a:bodyPr lIns="36000" tIns="36000" rIns="36000" bIns="3600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/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All Readout Units v1.0 and v1.1 delivered from Utrecht/</a:t>
            </a:r>
            <a:r>
              <a:rPr lang="en-US" sz="20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Nikhef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(see more details on WP10 </a:t>
            </a:r>
            <a:r>
              <a:rPr lang="en-US" sz="20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twiki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pages)</a:t>
            </a: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839270" y="1124680"/>
          <a:ext cx="9000730" cy="30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2802">
                  <a:extLst>
                    <a:ext uri="{9D8B030D-6E8A-4147-A177-3AD203B41FA5}">
                      <a16:colId xmlns:a16="http://schemas.microsoft.com/office/drawing/2014/main" val="3659431155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3809269872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960896975"/>
                    </a:ext>
                  </a:extLst>
                </a:gridCol>
                <a:gridCol w="1119928">
                  <a:extLst>
                    <a:ext uri="{9D8B030D-6E8A-4147-A177-3AD203B41FA5}">
                      <a16:colId xmlns:a16="http://schemas.microsoft.com/office/drawing/2014/main" val="4279059168"/>
                    </a:ext>
                  </a:extLst>
                </a:gridCol>
                <a:gridCol w="3744000">
                  <a:extLst>
                    <a:ext uri="{9D8B030D-6E8A-4147-A177-3AD203B41FA5}">
                      <a16:colId xmlns:a16="http://schemas.microsoft.com/office/drawing/2014/main" val="3258844501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RU v1.0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RU v1.1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Tot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025159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CERN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Various uses, includes irradiation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43882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Austin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Firmware / CRU development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897808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Utrecht/</a:t>
                      </a:r>
                      <a:r>
                        <a:rPr lang="en-US" sz="200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Nikhef</a:t>
                      </a:r>
                      <a:endParaRPr lang="en-US" sz="20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Hardware testing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755208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Bergen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PA3</a:t>
                      </a:r>
                      <a:r>
                        <a:rPr lang="en-US" sz="200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system development</a:t>
                      </a:r>
                      <a:endParaRPr lang="en-US" sz="20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04803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SPhenix</a:t>
                      </a:r>
                      <a:endParaRPr lang="en-US" sz="20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252739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Totals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2162201"/>
                  </a:ext>
                </a:extLst>
              </a:tr>
            </a:tbl>
          </a:graphicData>
        </a:graphic>
      </p:graphicFrame>
      <p:sp>
        <p:nvSpPr>
          <p:cNvPr id="12" name="Content Placeholder 2"/>
          <p:cNvSpPr txBox="1">
            <a:spLocks/>
          </p:cNvSpPr>
          <p:nvPr/>
        </p:nvSpPr>
        <p:spPr>
          <a:xfrm>
            <a:off x="119064" y="4437140"/>
            <a:ext cx="11953766" cy="20162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" tIns="36000" rIns="36000" bIns="3600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/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 far found only an issue with few boards showing an “</a:t>
            </a:r>
            <a:r>
              <a:rPr lang="en-US" sz="2000" u="sng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erratic” behavior</a:t>
            </a:r>
          </a:p>
          <a:p>
            <a:pPr marL="538163" indent="-179388"/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Found to be below-spec voltage supply due to voltage drop across the power-supply line!</a:t>
            </a:r>
          </a:p>
          <a:p>
            <a:pPr marL="538163" indent="-179388"/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 the production run, it has been decided to not to mount a polysilicon switch (fuse) which drops the voltage by more than 200 mV, as in the cavern the CAEN supply will have compliance protection.</a:t>
            </a:r>
          </a:p>
          <a:p>
            <a:pPr marL="538163" indent="-179388"/>
            <a:r>
              <a:rPr lang="en-US" sz="20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With correct powering all boards fully stable.</a:t>
            </a: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679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FFEEE-CD52-4F42-91F3-444D1F5C3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Stave Production – from Antonello &amp; Felix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AFBDF-C3CA-AB44-8725-ED4278496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Some issues uncovered on wire-bonding</a:t>
            </a:r>
          </a:p>
          <a:p>
            <a:r>
              <a:rPr lang="en-US" dirty="0"/>
              <a:t>Stave production on hold for investigation</a:t>
            </a:r>
          </a:p>
          <a:p>
            <a:endParaRPr lang="en-US" dirty="0"/>
          </a:p>
          <a:p>
            <a:r>
              <a:rPr lang="en-US" dirty="0"/>
              <a:t>Goals </a:t>
            </a:r>
          </a:p>
          <a:p>
            <a:pPr lvl="1"/>
            <a:r>
              <a:rPr lang="en-US" dirty="0"/>
              <a:t>complete 1</a:t>
            </a:r>
            <a:r>
              <a:rPr lang="en-US" baseline="30000" dirty="0"/>
              <a:t>st</a:t>
            </a:r>
            <a:r>
              <a:rPr lang="en-US" dirty="0"/>
              <a:t> IB ~ 7/27/2018</a:t>
            </a:r>
          </a:p>
          <a:p>
            <a:pPr lvl="1"/>
            <a:r>
              <a:rPr lang="en-US" dirty="0"/>
              <a:t>Start 2</a:t>
            </a:r>
            <a:r>
              <a:rPr lang="en-US" baseline="30000" dirty="0"/>
              <a:t>nd</a:t>
            </a:r>
            <a:r>
              <a:rPr lang="en-US" dirty="0"/>
              <a:t> IB ~8/2018, complete by ~12/2018</a:t>
            </a:r>
          </a:p>
          <a:p>
            <a:endParaRPr lang="en-US" dirty="0"/>
          </a:p>
          <a:p>
            <a:r>
              <a:rPr lang="en-US" dirty="0"/>
              <a:t>HIC production yield ~ 77%</a:t>
            </a:r>
          </a:p>
          <a:p>
            <a:r>
              <a:rPr lang="en-US" dirty="0"/>
              <a:t>Stave production yield ~81% </a:t>
            </a:r>
          </a:p>
          <a:p>
            <a:r>
              <a:rPr lang="en-US" dirty="0"/>
              <a:t>Overall yield ~62% (72% if include “Bronze”)</a:t>
            </a:r>
          </a:p>
          <a:p>
            <a:r>
              <a:rPr lang="en-US" dirty="0"/>
              <a:t>Production rate ~4 staves/week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sPHENIX: 84/4 = 21 weeks (5 months)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35F966-5199-B542-9326-35EDB2E674ED}"/>
              </a:ext>
            </a:extLst>
          </p:cNvPr>
          <p:cNvSpPr txBox="1"/>
          <p:nvPr/>
        </p:nvSpPr>
        <p:spPr>
          <a:xfrm>
            <a:off x="7476565" y="1828801"/>
            <a:ext cx="3586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ITS Plenary Meetings: 6/18-19, 2018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7FC3E1-39E8-C340-8A5E-24C5927A4C42}"/>
              </a:ext>
            </a:extLst>
          </p:cNvPr>
          <p:cNvSpPr txBox="1"/>
          <p:nvPr/>
        </p:nvSpPr>
        <p:spPr>
          <a:xfrm>
            <a:off x="8104094" y="4016188"/>
            <a:ext cx="294426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 staves for sPHENIX R&amp;D</a:t>
            </a:r>
          </a:p>
          <a:p>
            <a:r>
              <a:rPr lang="en-US" dirty="0"/>
              <a:t>~early 2019?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sPHENIX stave production </a:t>
            </a:r>
          </a:p>
          <a:p>
            <a:r>
              <a:rPr lang="en-US" dirty="0"/>
              <a:t>     ~early 2019, 6+ months</a:t>
            </a:r>
          </a:p>
        </p:txBody>
      </p:sp>
    </p:spTree>
    <p:extLst>
      <p:ext uri="{BB962C8B-B14F-4D97-AF65-F5344CB8AC3E}">
        <p14:creationId xmlns:p14="http://schemas.microsoft.com/office/powerpoint/2010/main" val="4142375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19/06/2018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2631-D247-0E44-B808-5D23CBBA66F7}" type="slidenum">
              <a:rPr lang="en-US" smtClean="0"/>
              <a:t>13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00CC"/>
                </a:solidFill>
              </a:rPr>
              <a:t>IB-1 Half-1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2" t="10580" r="13179" b="9565"/>
          <a:stretch/>
        </p:blipFill>
        <p:spPr>
          <a:xfrm>
            <a:off x="366870" y="863324"/>
            <a:ext cx="7333701" cy="47708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52208" y="674789"/>
            <a:ext cx="372370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The assembly of half Layer 2 was completed on June 6, all layers passed single STAVE power test.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The setup for Layers full test (including R/O, cooling, …) will be ready tomorrow in </a:t>
            </a:r>
            <a:r>
              <a:rPr lang="en-US" sz="2000" dirty="0" err="1">
                <a:latin typeface="+mj-lt"/>
              </a:rPr>
              <a:t>bld</a:t>
            </a:r>
            <a:r>
              <a:rPr lang="en-US" sz="2000" dirty="0">
                <a:latin typeface="+mj-lt"/>
              </a:rPr>
              <a:t> 167.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Plan to start testing Layer-0 and then integrate Layer-1 and Layer 2.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884" y="3844888"/>
            <a:ext cx="4016425" cy="301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453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19/06/2018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2631-D247-0E44-B808-5D23CBBA66F7}" type="slidenum">
              <a:rPr lang="en-US" smtClean="0"/>
              <a:t>14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00CC"/>
                </a:solidFill>
              </a:rPr>
              <a:t>IB-1 completion planning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HIC production has been stopped this week in order to investigate the issue of bonding premature ageing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GB" sz="2400" dirty="0"/>
              <a:t>Assuming 80% yield -&gt; 30 STAVES to be produced in total for second half IB-1 + 2 to replace the 2 bronze of half-1</a:t>
            </a:r>
          </a:p>
          <a:p>
            <a:pPr lvl="1"/>
            <a:r>
              <a:rPr lang="en-GB" dirty="0"/>
              <a:t>10 STAVES available + 4 HICs to be bonded -&gt; 14 STAVES potentially available</a:t>
            </a:r>
          </a:p>
          <a:p>
            <a:pPr lvl="1"/>
            <a:r>
              <a:rPr lang="en-GB" u="sng" dirty="0"/>
              <a:t>Missing 16 HICs -&gt; 16 STAVES</a:t>
            </a:r>
          </a:p>
          <a:p>
            <a:pPr marL="452262" lvl="1" indent="0">
              <a:buNone/>
            </a:pPr>
            <a:endParaRPr lang="en-GB" dirty="0"/>
          </a:p>
          <a:p>
            <a:r>
              <a:rPr lang="en-GB" sz="2400" dirty="0"/>
              <a:t>Resuming the production next week at a rate of 4/week, the module construction can be completed by the end of July, assembly of Half-2 at the end of August.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3649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C15F9-2AD0-044F-BB80-F9D71DAC45B9}" type="slidenum">
              <a:rPr lang="en-US" smtClean="0"/>
              <a:t>15</a:t>
            </a:fld>
            <a:endParaRPr lang="en-US"/>
          </a:p>
        </p:txBody>
      </p:sp>
      <p:pic>
        <p:nvPicPr>
          <p:cNvPr id="4" name="Picture 3" descr="2012-Jul-04-01_4_Color_Logo_small_CB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1282" y="107957"/>
            <a:ext cx="514977" cy="696091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88000" y="93600"/>
            <a:ext cx="4976234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b="0" dirty="0">
                <a:solidFill>
                  <a:srgbClr val="336699"/>
                </a:solidFill>
                <a:latin typeface="Calibri" charset="0"/>
                <a:cs typeface="Calibri" charset="0"/>
              </a:rPr>
              <a:t>Detector Availability – Inner Barrel (IB)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313923" y="617577"/>
            <a:ext cx="10700635" cy="0"/>
          </a:xfrm>
          <a:prstGeom prst="line">
            <a:avLst/>
          </a:prstGeom>
          <a:ln>
            <a:solidFill>
              <a:srgbClr val="4F81BD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845668" y="456001"/>
            <a:ext cx="94504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ALICE ITS Upgrade</a:t>
            </a:r>
          </a:p>
        </p:txBody>
      </p:sp>
      <p:sp>
        <p:nvSpPr>
          <p:cNvPr id="10" name="Date Placeholder 20"/>
          <p:cNvSpPr>
            <a:spLocks noGrp="1"/>
          </p:cNvSpPr>
          <p:nvPr>
            <p:ph type="dt" sz="half" idx="10"/>
          </p:nvPr>
        </p:nvSpPr>
        <p:spPr>
          <a:xfrm>
            <a:off x="609600" y="6356358"/>
            <a:ext cx="2844800" cy="365125"/>
          </a:xfrm>
        </p:spPr>
        <p:txBody>
          <a:bodyPr/>
          <a:lstStyle/>
          <a:p>
            <a:r>
              <a:rPr lang="en-US"/>
              <a:t>18/06/2018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448799" y="4350131"/>
            <a:ext cx="10789030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spcBef>
                <a:spcPts val="900"/>
              </a:spcBef>
              <a:buSzPct val="70000"/>
              <a:buFont typeface="Arial" charset="0"/>
              <a:buChar char="•"/>
            </a:pPr>
            <a:r>
              <a:rPr lang="en-US" sz="2000" dirty="0">
                <a:solidFill>
                  <a:srgbClr val="4F81BD"/>
                </a:solidFill>
              </a:rPr>
              <a:t>Schedule shifted by one week as we stopped the production to investigate the pre-mature aging of the bonds</a:t>
            </a:r>
          </a:p>
          <a:p>
            <a:pPr marL="914400" lvl="1" indent="-457200">
              <a:spcBef>
                <a:spcPts val="900"/>
              </a:spcBef>
              <a:buSzPct val="70000"/>
              <a:buFont typeface="Arial" charset="0"/>
              <a:buChar char="•"/>
            </a:pPr>
            <a:r>
              <a:rPr lang="en-US" sz="2000" dirty="0">
                <a:solidFill>
                  <a:srgbClr val="4F81BD"/>
                </a:solidFill>
              </a:rPr>
              <a:t>Some delay could be introduced by fluctuations in the yield (assumption: 80%) and unavailability of metrology (last step before transfer to b. 167).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Felix Reidt (CERN)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7977CF6-FBA3-3745-9BEF-71D35BA151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799753"/>
              </p:ext>
            </p:extLst>
          </p:nvPr>
        </p:nvGraphicFramePr>
        <p:xfrm>
          <a:off x="313923" y="801217"/>
          <a:ext cx="10700635" cy="32811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90676">
                  <a:extLst>
                    <a:ext uri="{9D8B030D-6E8A-4147-A177-3AD203B41FA5}">
                      <a16:colId xmlns:a16="http://schemas.microsoft.com/office/drawing/2014/main" val="861373204"/>
                    </a:ext>
                  </a:extLst>
                </a:gridCol>
                <a:gridCol w="1549346">
                  <a:extLst>
                    <a:ext uri="{9D8B030D-6E8A-4147-A177-3AD203B41FA5}">
                      <a16:colId xmlns:a16="http://schemas.microsoft.com/office/drawing/2014/main" val="112055677"/>
                    </a:ext>
                  </a:extLst>
                </a:gridCol>
                <a:gridCol w="1261414">
                  <a:extLst>
                    <a:ext uri="{9D8B030D-6E8A-4147-A177-3AD203B41FA5}">
                      <a16:colId xmlns:a16="http://schemas.microsoft.com/office/drawing/2014/main" val="2134015322"/>
                    </a:ext>
                  </a:extLst>
                </a:gridCol>
                <a:gridCol w="5099199">
                  <a:extLst>
                    <a:ext uri="{9D8B030D-6E8A-4147-A177-3AD203B41FA5}">
                      <a16:colId xmlns:a16="http://schemas.microsoft.com/office/drawing/2014/main" val="3960433325"/>
                    </a:ext>
                  </a:extLst>
                </a:gridCol>
              </a:tblGrid>
              <a:tr h="261773">
                <a:tc>
                  <a:txBody>
                    <a:bodyPr/>
                    <a:lstStyle/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771" marR="7771" marT="777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Delivery Dates</a:t>
                      </a:r>
                    </a:p>
                  </a:txBody>
                  <a:tcPr marL="7771" marR="7771" marT="777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>
                          <a:effectLst/>
                        </a:rPr>
                        <a:t>Responsible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1" marR="7771" marT="777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>
                          <a:effectLst/>
                        </a:rPr>
                        <a:t>Comments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1" marR="7771" marT="7771" marB="0"/>
                </a:tc>
                <a:extLst>
                  <a:ext uri="{0D108BD9-81ED-4DB2-BD59-A6C34878D82A}">
                    <a16:rowId xmlns:a16="http://schemas.microsoft.com/office/drawing/2014/main" val="2336855315"/>
                  </a:ext>
                </a:extLst>
              </a:tr>
              <a:tr h="215666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</a:rPr>
                        <a:t>HB1 Layer 0 bottom (6 staves)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1" marR="7771" marT="777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completed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1" marR="7771" marT="7771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</a:rPr>
                        <a:t>Antonello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1" marR="7771" marT="777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</a:rPr>
                        <a:t>reshuffling of half-layer 0 needed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1" marR="7771" marT="7771" marB="0"/>
                </a:tc>
                <a:extLst>
                  <a:ext uri="{0D108BD9-81ED-4DB2-BD59-A6C34878D82A}">
                    <a16:rowId xmlns:a16="http://schemas.microsoft.com/office/drawing/2014/main" val="3070943887"/>
                  </a:ext>
                </a:extLst>
              </a:tr>
              <a:tr h="215666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</a:rPr>
                        <a:t>HB1 Layer 1 bottom (8 staves)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1" marR="7771" marT="777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completed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1" marR="7771" marT="7771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</a:rPr>
                        <a:t>Antonello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1" marR="7771" marT="7771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1" marR="7771" marT="7771" marB="0"/>
                </a:tc>
                <a:extLst>
                  <a:ext uri="{0D108BD9-81ED-4DB2-BD59-A6C34878D82A}">
                    <a16:rowId xmlns:a16="http://schemas.microsoft.com/office/drawing/2014/main" val="1720863102"/>
                  </a:ext>
                </a:extLst>
              </a:tr>
              <a:tr h="215666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</a:rPr>
                        <a:t>HB1 Layer 2 bottom (10 staves)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1" marR="7771" marT="777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 dirty="0">
                          <a:effectLst/>
                        </a:rPr>
                        <a:t>completed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1" marR="7771" marT="7771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</a:rPr>
                        <a:t>Antonello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1" marR="7771" marT="7771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1" marR="7771" marT="7771" marB="0"/>
                </a:tc>
                <a:extLst>
                  <a:ext uri="{0D108BD9-81ED-4DB2-BD59-A6C34878D82A}">
                    <a16:rowId xmlns:a16="http://schemas.microsoft.com/office/drawing/2014/main" val="1496104102"/>
                  </a:ext>
                </a:extLst>
              </a:tr>
              <a:tr h="215666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</a:rPr>
                        <a:t>HB1 Layer 0 top (6 staves)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1" marR="7771" marT="777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 dirty="0">
                          <a:effectLst/>
                        </a:rPr>
                        <a:t>29.06.18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1" marR="7771" marT="7771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</a:rPr>
                        <a:t>Antonello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1" marR="7771" marT="777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</a:rPr>
                        <a:t>staves in 167, ready to be assembled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1" marR="7771" marT="7771" marB="0"/>
                </a:tc>
                <a:extLst>
                  <a:ext uri="{0D108BD9-81ED-4DB2-BD59-A6C34878D82A}">
                    <a16:rowId xmlns:a16="http://schemas.microsoft.com/office/drawing/2014/main" val="3661723167"/>
                  </a:ext>
                </a:extLst>
              </a:tr>
              <a:tr h="215666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</a:rPr>
                        <a:t>HB1 Layer 1 top (8 staves)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1" marR="7771" marT="777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 dirty="0">
                          <a:effectLst/>
                        </a:rPr>
                        <a:t>13.07.18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1" marR="7771" marT="7771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</a:rPr>
                        <a:t>Antonello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1" marR="7771" marT="7771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1" marR="7771" marT="7771" marB="0"/>
                </a:tc>
                <a:extLst>
                  <a:ext uri="{0D108BD9-81ED-4DB2-BD59-A6C34878D82A}">
                    <a16:rowId xmlns:a16="http://schemas.microsoft.com/office/drawing/2014/main" val="3571117325"/>
                  </a:ext>
                </a:extLst>
              </a:tr>
              <a:tr h="215666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HB1 Layer 2 top (10 staves)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1" marR="7771" marT="777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27.07.18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1" marR="7771" marT="7771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</a:rPr>
                        <a:t>Antonello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1" marR="7771" marT="7771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1" marR="7771" marT="7771" marB="0"/>
                </a:tc>
                <a:extLst>
                  <a:ext uri="{0D108BD9-81ED-4DB2-BD59-A6C34878D82A}">
                    <a16:rowId xmlns:a16="http://schemas.microsoft.com/office/drawing/2014/main" val="3034372028"/>
                  </a:ext>
                </a:extLst>
              </a:tr>
              <a:tr h="215666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</a:rPr>
                        <a:t>HB2 Layer 0 bottom (6 staves)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1" marR="7771" marT="777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 dirty="0">
                          <a:effectLst/>
                        </a:rPr>
                        <a:t>07.09.18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1" marR="7771" marT="7771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</a:rPr>
                        <a:t>Antonello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1" marR="7771" marT="7771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1" marR="7771" marT="7771" marB="0"/>
                </a:tc>
                <a:extLst>
                  <a:ext uri="{0D108BD9-81ED-4DB2-BD59-A6C34878D82A}">
                    <a16:rowId xmlns:a16="http://schemas.microsoft.com/office/drawing/2014/main" val="2314890858"/>
                  </a:ext>
                </a:extLst>
              </a:tr>
              <a:tr h="215666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</a:rPr>
                        <a:t>HB2 Layer 1 bottom (8 staves)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1" marR="7771" marT="777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 dirty="0">
                          <a:effectLst/>
                        </a:rPr>
                        <a:t>14.09.18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1" marR="7771" marT="7771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</a:rPr>
                        <a:t>Antonello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1" marR="7771" marT="7771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1" marR="7771" marT="7771" marB="0"/>
                </a:tc>
                <a:extLst>
                  <a:ext uri="{0D108BD9-81ED-4DB2-BD59-A6C34878D82A}">
                    <a16:rowId xmlns:a16="http://schemas.microsoft.com/office/drawing/2014/main" val="2832444607"/>
                  </a:ext>
                </a:extLst>
              </a:tr>
              <a:tr h="215666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</a:rPr>
                        <a:t>HB2 Layer 2 bottom (10 staves)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1" marR="7771" marT="777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 dirty="0">
                          <a:effectLst/>
                        </a:rPr>
                        <a:t>28.09.18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1" marR="7771" marT="7771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</a:rPr>
                        <a:t>Antonello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1" marR="7771" marT="7771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1" marR="7771" marT="7771" marB="0"/>
                </a:tc>
                <a:extLst>
                  <a:ext uri="{0D108BD9-81ED-4DB2-BD59-A6C34878D82A}">
                    <a16:rowId xmlns:a16="http://schemas.microsoft.com/office/drawing/2014/main" val="255285095"/>
                  </a:ext>
                </a:extLst>
              </a:tr>
              <a:tr h="215666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</a:rPr>
                        <a:t>HB2 Layer 0 top (6 staves)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1" marR="7771" marT="777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 dirty="0">
                          <a:effectLst/>
                        </a:rPr>
                        <a:t>05.10.18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1" marR="7771" marT="7771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</a:rPr>
                        <a:t>Antonello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1" marR="7771" marT="7771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1" marR="7771" marT="7771" marB="0"/>
                </a:tc>
                <a:extLst>
                  <a:ext uri="{0D108BD9-81ED-4DB2-BD59-A6C34878D82A}">
                    <a16:rowId xmlns:a16="http://schemas.microsoft.com/office/drawing/2014/main" val="3225549702"/>
                  </a:ext>
                </a:extLst>
              </a:tr>
              <a:tr h="215666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</a:rPr>
                        <a:t>HB2 Layer 1 top (8 staves)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1" marR="7771" marT="777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 dirty="0">
                          <a:effectLst/>
                        </a:rPr>
                        <a:t>12.10.18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1" marR="7771" marT="7771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</a:rPr>
                        <a:t>Antonello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1" marR="7771" marT="7771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1" marR="7771" marT="7771" marB="0"/>
                </a:tc>
                <a:extLst>
                  <a:ext uri="{0D108BD9-81ED-4DB2-BD59-A6C34878D82A}">
                    <a16:rowId xmlns:a16="http://schemas.microsoft.com/office/drawing/2014/main" val="1286562331"/>
                  </a:ext>
                </a:extLst>
              </a:tr>
              <a:tr h="215666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HB2 Layer 2 top (10 staves)</a:t>
                      </a:r>
                      <a:endParaRPr lang="en-US" sz="16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1" marR="7771" marT="777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26.10.18</a:t>
                      </a:r>
                      <a:endParaRPr lang="en-US" sz="16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1" marR="7771" marT="777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Antonello</a:t>
                      </a:r>
                    </a:p>
                  </a:txBody>
                  <a:tcPr marL="7771" marR="7771" marT="7771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1" marR="7771" marT="7771" marB="0"/>
                </a:tc>
                <a:extLst>
                  <a:ext uri="{0D108BD9-81ED-4DB2-BD59-A6C34878D82A}">
                    <a16:rowId xmlns:a16="http://schemas.microsoft.com/office/drawing/2014/main" val="3630864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4164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516F-D6A2-4AC3-9E1D-EC537F4F2FB0}" type="slidenum">
              <a:rPr lang="en-GB" smtClean="0"/>
              <a:t>16</a:t>
            </a:fld>
            <a:endParaRPr lang="en-GB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228653" y="590882"/>
          <a:ext cx="11772930" cy="3839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6467">
                  <a:extLst>
                    <a:ext uri="{9D8B030D-6E8A-4147-A177-3AD203B41FA5}">
                      <a16:colId xmlns:a16="http://schemas.microsoft.com/office/drawing/2014/main" val="292795091"/>
                    </a:ext>
                  </a:extLst>
                </a:gridCol>
                <a:gridCol w="999995">
                  <a:extLst>
                    <a:ext uri="{9D8B030D-6E8A-4147-A177-3AD203B41FA5}">
                      <a16:colId xmlns:a16="http://schemas.microsoft.com/office/drawing/2014/main" val="3431453841"/>
                    </a:ext>
                  </a:extLst>
                </a:gridCol>
                <a:gridCol w="2785084">
                  <a:extLst>
                    <a:ext uri="{9D8B030D-6E8A-4147-A177-3AD203B41FA5}">
                      <a16:colId xmlns:a16="http://schemas.microsoft.com/office/drawing/2014/main" val="3534281258"/>
                    </a:ext>
                  </a:extLst>
                </a:gridCol>
                <a:gridCol w="884856">
                  <a:extLst>
                    <a:ext uri="{9D8B030D-6E8A-4147-A177-3AD203B41FA5}">
                      <a16:colId xmlns:a16="http://schemas.microsoft.com/office/drawing/2014/main" val="674501719"/>
                    </a:ext>
                  </a:extLst>
                </a:gridCol>
                <a:gridCol w="1147568">
                  <a:extLst>
                    <a:ext uri="{9D8B030D-6E8A-4147-A177-3AD203B41FA5}">
                      <a16:colId xmlns:a16="http://schemas.microsoft.com/office/drawing/2014/main" val="4021231604"/>
                    </a:ext>
                  </a:extLst>
                </a:gridCol>
                <a:gridCol w="2354580">
                  <a:extLst>
                    <a:ext uri="{9D8B030D-6E8A-4147-A177-3AD203B41FA5}">
                      <a16:colId xmlns:a16="http://schemas.microsoft.com/office/drawing/2014/main" val="610476387"/>
                    </a:ext>
                  </a:extLst>
                </a:gridCol>
                <a:gridCol w="1374380">
                  <a:extLst>
                    <a:ext uri="{9D8B030D-6E8A-4147-A177-3AD203B41FA5}">
                      <a16:colId xmlns:a16="http://schemas.microsoft.com/office/drawing/2014/main" val="1209546122"/>
                    </a:ext>
                  </a:extLst>
                </a:gridCol>
              </a:tblGrid>
              <a:tr h="549660">
                <a:tc>
                  <a:txBody>
                    <a:bodyPr/>
                    <a:lstStyle/>
                    <a:p>
                      <a:r>
                        <a:rPr lang="en-GB" sz="1400" dirty="0"/>
                        <a:t>Assembled HICs </a:t>
                      </a:r>
                    </a:p>
                  </a:txBody>
                  <a:tcPr marL="90452" marR="90452" marT="44737" marB="44737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HICs to be bonded</a:t>
                      </a:r>
                    </a:p>
                  </a:txBody>
                  <a:tcPr marL="90452" marR="90452" marT="44737" marB="44737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HICs NOK</a:t>
                      </a:r>
                    </a:p>
                  </a:txBody>
                  <a:tcPr marL="90452" marR="90452" marT="44737" marB="44737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HICs to be glued</a:t>
                      </a:r>
                    </a:p>
                  </a:txBody>
                  <a:tcPr marL="90452" marR="90452" marT="44737" marB="44737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Assembled STAVES</a:t>
                      </a:r>
                    </a:p>
                  </a:txBody>
                  <a:tcPr marL="90452" marR="90452" marT="44737" marB="44737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STAVES</a:t>
                      </a:r>
                      <a:r>
                        <a:rPr lang="en-GB" sz="1400" baseline="0" dirty="0"/>
                        <a:t> NOK</a:t>
                      </a:r>
                      <a:endParaRPr lang="en-GB" sz="1400" dirty="0"/>
                    </a:p>
                  </a:txBody>
                  <a:tcPr marL="90452" marR="90452" marT="44737" marB="44737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STAVES to be tested</a:t>
                      </a:r>
                    </a:p>
                  </a:txBody>
                  <a:tcPr marL="90452" marR="90452" marT="44737" marB="44737"/>
                </a:tc>
                <a:extLst>
                  <a:ext uri="{0D108BD9-81ED-4DB2-BD59-A6C34878D82A}">
                    <a16:rowId xmlns:a16="http://schemas.microsoft.com/office/drawing/2014/main" val="2775762078"/>
                  </a:ext>
                </a:extLst>
              </a:tr>
              <a:tr h="3255287">
                <a:tc>
                  <a:txBody>
                    <a:bodyPr/>
                    <a:lstStyle/>
                    <a:p>
                      <a:r>
                        <a:rPr lang="en-GB" sz="1400" b="1" dirty="0"/>
                        <a:t>57</a:t>
                      </a:r>
                    </a:p>
                    <a:p>
                      <a:r>
                        <a:rPr lang="en-GB" sz="1400" dirty="0"/>
                        <a:t>A001, A004, G002, G005, B005, B006, F002, F003</a:t>
                      </a:r>
                      <a:r>
                        <a:rPr lang="en-GB" sz="1400" baseline="0" dirty="0"/>
                        <a:t>, </a:t>
                      </a:r>
                      <a:r>
                        <a:rPr lang="en-GB" sz="1400" dirty="0"/>
                        <a:t>F005, G003, G004, A006, B001, B002, Q001, Q002, Q003, Q004, Q005, Q006, R001, R002, R003, R004, R005, R006, N001, N003, N004, N005, N006, O001, O002, O003, O004, O005,  O006, X001, X002, X003,</a:t>
                      </a:r>
                    </a:p>
                    <a:p>
                      <a:r>
                        <a:rPr lang="en-GB" sz="1400" dirty="0"/>
                        <a:t>X004, X005, X006, P002, P003, P004, P005,</a:t>
                      </a:r>
                      <a:r>
                        <a:rPr lang="en-GB" sz="1400" baseline="0" dirty="0"/>
                        <a:t> P006, W001, W002, W003, W004,</a:t>
                      </a:r>
                    </a:p>
                    <a:p>
                      <a:r>
                        <a:rPr lang="en-GB" sz="1400" baseline="0" dirty="0"/>
                        <a:t>J002, J003, J004, J005, J006</a:t>
                      </a:r>
                      <a:endParaRPr lang="en-GB" sz="1400" dirty="0"/>
                    </a:p>
                  </a:txBody>
                  <a:tcPr marL="90452" marR="90452" marT="44737" marB="44737"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4</a:t>
                      </a:r>
                    </a:p>
                    <a:p>
                      <a:r>
                        <a:rPr lang="en-GB" sz="1400" baseline="0" dirty="0"/>
                        <a:t>J</a:t>
                      </a:r>
                      <a:r>
                        <a:rPr lang="en-GB" sz="1400" dirty="0"/>
                        <a:t>003,</a:t>
                      </a:r>
                      <a:r>
                        <a:rPr lang="en-GB" sz="1400" baseline="0" dirty="0"/>
                        <a:t> J004, J005, J006</a:t>
                      </a:r>
                      <a:endParaRPr lang="en-GB" sz="1400" dirty="0"/>
                    </a:p>
                  </a:txBody>
                  <a:tcPr marL="90452" marR="90452" marT="44737" marB="44737"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13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F003*: chip 1 damaged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Q005*: chip 6 damaged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R003: R/O failure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R004: high</a:t>
                      </a:r>
                      <a:r>
                        <a:rPr lang="en-GB" sz="1200" baseline="0" dirty="0"/>
                        <a:t> currents, hot spots in chips 4, 5, 7, 8</a:t>
                      </a:r>
                      <a:endParaRPr lang="en-GB" sz="12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N005*: chip 8 damaged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O003: chip 5 very hot</a:t>
                      </a:r>
                      <a:r>
                        <a:rPr lang="en-GB" sz="1200" baseline="0" dirty="0"/>
                        <a:t> (i~766 mA)</a:t>
                      </a:r>
                      <a:endParaRPr lang="en-GB" sz="12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X001: CTRL line damaged next to connector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X002: data</a:t>
                      </a:r>
                      <a:r>
                        <a:rPr lang="en-GB" sz="1200" baseline="0" dirty="0"/>
                        <a:t> world dead in all chips</a:t>
                      </a:r>
                      <a:endParaRPr lang="en-GB" sz="12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P002: damaged</a:t>
                      </a:r>
                      <a:r>
                        <a:rPr lang="en-GB" sz="1200" baseline="0" dirty="0"/>
                        <a:t> chip 1 after WB</a:t>
                      </a:r>
                      <a:endParaRPr lang="en-GB" sz="12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W002: glue</a:t>
                      </a:r>
                      <a:r>
                        <a:rPr lang="en-GB" sz="1200" baseline="0" dirty="0"/>
                        <a:t> seepage on AT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/>
                        <a:t>W003: closed eye chip 2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/>
                        <a:t>W004: closed eyes chips 1, 5, 7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/>
                        <a:t>J002: closed eyes chips 2, 3, 7</a:t>
                      </a:r>
                      <a:endParaRPr lang="en-GB" sz="12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400" dirty="0"/>
                    </a:p>
                  </a:txBody>
                  <a:tcPr marL="90452" marR="90452" marT="44737" marB="44737"/>
                </a:tc>
                <a:tc>
                  <a:txBody>
                    <a:bodyPr/>
                    <a:lstStyle/>
                    <a:p>
                      <a:r>
                        <a:rPr lang="en-GB" sz="1400" b="1" baseline="0" dirty="0"/>
                        <a:t>1</a:t>
                      </a:r>
                      <a:endParaRPr lang="en-GB" sz="1400" baseline="30000" dirty="0"/>
                    </a:p>
                    <a:p>
                      <a:r>
                        <a:rPr lang="en-GB" sz="1400" baseline="0" dirty="0"/>
                        <a:t>P004 (bronze) </a:t>
                      </a:r>
                      <a:endParaRPr lang="en-GB" sz="1400" dirty="0"/>
                    </a:p>
                    <a:p>
                      <a:endParaRPr lang="en-GB" sz="1400" dirty="0"/>
                    </a:p>
                    <a:p>
                      <a:endParaRPr lang="en-GB" sz="1400" dirty="0"/>
                    </a:p>
                    <a:p>
                      <a:endParaRPr lang="en-GB" sz="1400" dirty="0"/>
                    </a:p>
                    <a:p>
                      <a:endParaRPr lang="en-GB" sz="1400" dirty="0"/>
                    </a:p>
                    <a:p>
                      <a:endParaRPr lang="en-GB" sz="1400" dirty="0"/>
                    </a:p>
                    <a:p>
                      <a:endParaRPr lang="en-GB" sz="1400" dirty="0"/>
                    </a:p>
                    <a:p>
                      <a:endParaRPr lang="en-GB" sz="1400" baseline="30000" dirty="0"/>
                    </a:p>
                    <a:p>
                      <a:endParaRPr lang="en-GB" sz="1200" baseline="30000" dirty="0"/>
                    </a:p>
                    <a:p>
                      <a:endParaRPr lang="en-GB" sz="1200" baseline="30000" dirty="0"/>
                    </a:p>
                    <a:p>
                      <a:r>
                        <a:rPr lang="en-GB" sz="1200" baseline="30000" dirty="0"/>
                        <a:t>#</a:t>
                      </a:r>
                      <a:r>
                        <a:rPr lang="en-GB" sz="1200" dirty="0"/>
                        <a:t> not bonded</a:t>
                      </a:r>
                    </a:p>
                    <a:p>
                      <a:r>
                        <a:rPr lang="en-GB" sz="1200" baseline="30000" dirty="0"/>
                        <a:t>+ </a:t>
                      </a:r>
                      <a:r>
                        <a:rPr lang="en-GB" sz="1200" dirty="0"/>
                        <a:t>no</a:t>
                      </a:r>
                      <a:r>
                        <a:rPr lang="en-GB" sz="1200" baseline="0" dirty="0"/>
                        <a:t> R/O</a:t>
                      </a:r>
                      <a:r>
                        <a:rPr lang="en-GB" sz="1200" dirty="0"/>
                        <a:t> test</a:t>
                      </a:r>
                    </a:p>
                  </a:txBody>
                  <a:tcPr marL="90452" marR="90452" marT="44737" marB="44737"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39</a:t>
                      </a:r>
                    </a:p>
                  </a:txBody>
                  <a:tcPr marL="90452" marR="90452" marT="44737" marB="44737"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3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A001: R/O issue (?)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A004: R/O issue (?)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G002: communication issue (control interface error)</a:t>
                      </a:r>
                    </a:p>
                  </a:txBody>
                  <a:tcPr marL="90452" marR="90452" marT="44737" marB="44737"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0</a:t>
                      </a:r>
                    </a:p>
                    <a:p>
                      <a:endParaRPr lang="en-GB" sz="1400" dirty="0"/>
                    </a:p>
                  </a:txBody>
                  <a:tcPr marL="90452" marR="90452" marT="44737" marB="44737"/>
                </a:tc>
                <a:extLst>
                  <a:ext uri="{0D108BD9-81ED-4DB2-BD59-A6C34878D82A}">
                    <a16:rowId xmlns:a16="http://schemas.microsoft.com/office/drawing/2014/main" val="4023233476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469743" y="4073060"/>
            <a:ext cx="3234354" cy="375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370" dirty="0"/>
              <a:t>* used in ageing test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8053" y="125056"/>
            <a:ext cx="5383380" cy="4517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348" b="1" dirty="0"/>
              <a:t>IB HIC/STAVE production summary tables</a:t>
            </a:r>
            <a:endParaRPr lang="en-GB" sz="2348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85349" y="5489916"/>
          <a:ext cx="5673096" cy="1286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8662">
                  <a:extLst>
                    <a:ext uri="{9D8B030D-6E8A-4147-A177-3AD203B41FA5}">
                      <a16:colId xmlns:a16="http://schemas.microsoft.com/office/drawing/2014/main" val="2281343175"/>
                    </a:ext>
                  </a:extLst>
                </a:gridCol>
                <a:gridCol w="1948908">
                  <a:extLst>
                    <a:ext uri="{9D8B030D-6E8A-4147-A177-3AD203B41FA5}">
                      <a16:colId xmlns:a16="http://schemas.microsoft.com/office/drawing/2014/main" val="520969136"/>
                    </a:ext>
                  </a:extLst>
                </a:gridCol>
                <a:gridCol w="2035526">
                  <a:extLst>
                    <a:ext uri="{9D8B030D-6E8A-4147-A177-3AD203B41FA5}">
                      <a16:colId xmlns:a16="http://schemas.microsoft.com/office/drawing/2014/main" val="2960994827"/>
                    </a:ext>
                  </a:extLst>
                </a:gridCol>
              </a:tblGrid>
              <a:tr h="300529">
                <a:tc>
                  <a:txBody>
                    <a:bodyPr/>
                    <a:lstStyle/>
                    <a:p>
                      <a:r>
                        <a:rPr lang="en-GB" sz="1400" dirty="0"/>
                        <a:t>GOLD</a:t>
                      </a:r>
                    </a:p>
                  </a:txBody>
                  <a:tcPr marL="90452" marR="90452" marT="44737" marB="44737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SILVER</a:t>
                      </a:r>
                    </a:p>
                  </a:txBody>
                  <a:tcPr marL="90452" marR="90452" marT="44737" marB="44737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BRONZE</a:t>
                      </a:r>
                    </a:p>
                  </a:txBody>
                  <a:tcPr marL="90452" marR="90452" marT="44737" marB="44737"/>
                </a:tc>
                <a:extLst>
                  <a:ext uri="{0D108BD9-81ED-4DB2-BD59-A6C34878D82A}">
                    <a16:rowId xmlns:a16="http://schemas.microsoft.com/office/drawing/2014/main" val="161716916"/>
                  </a:ext>
                </a:extLst>
              </a:tr>
              <a:tr h="983933">
                <a:tc>
                  <a:txBody>
                    <a:bodyPr/>
                    <a:lstStyle/>
                    <a:p>
                      <a:r>
                        <a:rPr lang="en-GB" sz="1400" dirty="0"/>
                        <a:t>A006, Q002, Q004, R001, Q003,</a:t>
                      </a:r>
                      <a:r>
                        <a:rPr lang="en-GB" sz="1400" baseline="0" dirty="0"/>
                        <a:t> Q006, N003,N004, </a:t>
                      </a:r>
                      <a:r>
                        <a:rPr lang="en-GB" sz="1400" dirty="0"/>
                        <a:t>R005, G004</a:t>
                      </a:r>
                    </a:p>
                  </a:txBody>
                  <a:tcPr marL="90452" marR="90452" marT="44737" marB="44737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B006, F002, F005, G003, B001, B002, Q001, R002, N001, N006, O002, O005 </a:t>
                      </a:r>
                    </a:p>
                  </a:txBody>
                  <a:tcPr marL="90452" marR="90452" marT="44737" marB="44737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B005,</a:t>
                      </a:r>
                      <a:r>
                        <a:rPr lang="en-GB" sz="1400" baseline="0" dirty="0"/>
                        <a:t> G005</a:t>
                      </a:r>
                      <a:endParaRPr lang="en-GB" sz="1400" dirty="0"/>
                    </a:p>
                  </a:txBody>
                  <a:tcPr marL="90452" marR="90452" marT="44737" marB="44737"/>
                </a:tc>
                <a:extLst>
                  <a:ext uri="{0D108BD9-81ED-4DB2-BD59-A6C34878D82A}">
                    <a16:rowId xmlns:a16="http://schemas.microsoft.com/office/drawing/2014/main" val="2605877576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481372" y="4662307"/>
            <a:ext cx="8064452" cy="36349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1762" b="1" dirty="0"/>
              <a:t>36 tested STAVES, classification based on R/O test to be confirmed with eye diagram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9308" y="5127493"/>
            <a:ext cx="2393106" cy="3624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762" b="1" dirty="0"/>
              <a:t>24 used in half-1 of IB-1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6131783" y="5489916"/>
          <a:ext cx="5869800" cy="1286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7213">
                  <a:extLst>
                    <a:ext uri="{9D8B030D-6E8A-4147-A177-3AD203B41FA5}">
                      <a16:colId xmlns:a16="http://schemas.microsoft.com/office/drawing/2014/main" val="2281343175"/>
                    </a:ext>
                  </a:extLst>
                </a:gridCol>
                <a:gridCol w="2016483">
                  <a:extLst>
                    <a:ext uri="{9D8B030D-6E8A-4147-A177-3AD203B41FA5}">
                      <a16:colId xmlns:a16="http://schemas.microsoft.com/office/drawing/2014/main" val="520969136"/>
                    </a:ext>
                  </a:extLst>
                </a:gridCol>
                <a:gridCol w="2106104">
                  <a:extLst>
                    <a:ext uri="{9D8B030D-6E8A-4147-A177-3AD203B41FA5}">
                      <a16:colId xmlns:a16="http://schemas.microsoft.com/office/drawing/2014/main" val="2960994827"/>
                    </a:ext>
                  </a:extLst>
                </a:gridCol>
              </a:tblGrid>
              <a:tr h="300529">
                <a:tc>
                  <a:txBody>
                    <a:bodyPr/>
                    <a:lstStyle/>
                    <a:p>
                      <a:r>
                        <a:rPr lang="en-GB" sz="1400" dirty="0"/>
                        <a:t>GOLD</a:t>
                      </a:r>
                    </a:p>
                  </a:txBody>
                  <a:tcPr marL="90452" marR="90452" marT="44737" marB="44737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SILVER</a:t>
                      </a:r>
                    </a:p>
                  </a:txBody>
                  <a:tcPr marL="90452" marR="90452" marT="44737" marB="44737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BRONZE</a:t>
                      </a:r>
                    </a:p>
                  </a:txBody>
                  <a:tcPr marL="90452" marR="90452" marT="44737" marB="44737"/>
                </a:tc>
                <a:extLst>
                  <a:ext uri="{0D108BD9-81ED-4DB2-BD59-A6C34878D82A}">
                    <a16:rowId xmlns:a16="http://schemas.microsoft.com/office/drawing/2014/main" val="161716916"/>
                  </a:ext>
                </a:extLst>
              </a:tr>
              <a:tr h="983933">
                <a:tc>
                  <a:txBody>
                    <a:bodyPr/>
                    <a:lstStyle/>
                    <a:p>
                      <a:r>
                        <a:rPr lang="en-GB" sz="1400" baseline="0" dirty="0"/>
                        <a:t>O006, X003, X004, X006</a:t>
                      </a:r>
                      <a:endParaRPr lang="en-GB" sz="1400" dirty="0"/>
                    </a:p>
                  </a:txBody>
                  <a:tcPr marL="90452" marR="90452" marT="44737" marB="44737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O001,</a:t>
                      </a:r>
                      <a:r>
                        <a:rPr lang="en-GB" sz="1400" baseline="0" dirty="0"/>
                        <a:t> O004, W001,</a:t>
                      </a:r>
                    </a:p>
                    <a:p>
                      <a:r>
                        <a:rPr lang="en-GB" sz="1400" baseline="0" dirty="0"/>
                        <a:t>P003, P005, P006</a:t>
                      </a:r>
                    </a:p>
                  </a:txBody>
                  <a:tcPr marL="90452" marR="90452" marT="44737" marB="44737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R006, X005</a:t>
                      </a:r>
                    </a:p>
                  </a:txBody>
                  <a:tcPr marL="90452" marR="90452" marT="44737" marB="44737"/>
                </a:tc>
                <a:extLst>
                  <a:ext uri="{0D108BD9-81ED-4DB2-BD59-A6C34878D82A}">
                    <a16:rowId xmlns:a16="http://schemas.microsoft.com/office/drawing/2014/main" val="2605877576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275742" y="5127494"/>
            <a:ext cx="4708981" cy="363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762" b="1" dirty="0"/>
              <a:t>10 available for half-2 of IB-1 (w/o bronze ones) </a:t>
            </a:r>
          </a:p>
        </p:txBody>
      </p:sp>
      <p:sp>
        <p:nvSpPr>
          <p:cNvPr id="4" name="Rectangle 3"/>
          <p:cNvSpPr/>
          <p:nvPr/>
        </p:nvSpPr>
        <p:spPr>
          <a:xfrm>
            <a:off x="3469743" y="3598607"/>
            <a:ext cx="2397170" cy="6194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19/06/2018</a:t>
            </a:r>
          </a:p>
        </p:txBody>
      </p:sp>
    </p:spTree>
    <p:extLst>
      <p:ext uri="{BB962C8B-B14F-4D97-AF65-F5344CB8AC3E}">
        <p14:creationId xmlns:p14="http://schemas.microsoft.com/office/powerpoint/2010/main" val="3417076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2631-D247-0E44-B808-5D23CBBA66F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2315" y="274468"/>
            <a:ext cx="10401955" cy="303251"/>
          </a:xfrm>
        </p:spPr>
        <p:txBody>
          <a:bodyPr/>
          <a:lstStyle/>
          <a:p>
            <a:r>
              <a:rPr lang="en-GB" dirty="0">
                <a:solidFill>
                  <a:srgbClr val="0000CC"/>
                </a:solidFill>
              </a:rPr>
              <a:t>IB FPC status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3608575" y="2216652"/>
            <a:ext cx="8438400" cy="4641349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+mn-lt"/>
              </a:rPr>
              <a:t>144 FPC in production (6 batches of 24 pieces):  IB-1 + IB-2 + 20 % spares (assuming a yield of 75%)</a:t>
            </a:r>
          </a:p>
          <a:p>
            <a:r>
              <a:rPr lang="en-US" sz="2400" dirty="0">
                <a:latin typeface="+mn-lt"/>
              </a:rPr>
              <a:t>Delivered five batches (120 FPCs, 75% yield):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004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 NOK, related to manufacturing issues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004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NOK, related to damages during handling (SMD, connectors, …)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004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OK used for dummy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004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 used for pre-series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004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57 used for series production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004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available, 12 in final preparation  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en-GB" sz="2400" dirty="0">
                <a:solidFill>
                  <a:srgbClr val="0000CC"/>
                </a:solidFill>
                <a:latin typeface="+mn-lt"/>
              </a:rPr>
              <a:t>Batch #6: expected around mid July</a:t>
            </a:r>
          </a:p>
          <a:p>
            <a:r>
              <a:rPr lang="en-GB" sz="2400" b="1" dirty="0">
                <a:solidFill>
                  <a:srgbClr val="FF0000"/>
                </a:solidFill>
                <a:latin typeface="+mn-lt"/>
              </a:rPr>
              <a:t>Two additional batches are in production, delivery planned  from end of July until mid October (CERN PCB workshop not available for 2-3 weeks, starting from last week of July).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endParaRPr lang="en-GB" sz="2400" b="1" dirty="0">
              <a:solidFill>
                <a:srgbClr val="FF0000"/>
              </a:solidFill>
              <a:latin typeface="+mn-lt"/>
            </a:endParaRPr>
          </a:p>
          <a:p>
            <a:endParaRPr lang="en-US" sz="2400" dirty="0">
              <a:latin typeface="+mn-lt"/>
            </a:endParaRPr>
          </a:p>
          <a:p>
            <a:pPr marL="0" indent="0">
              <a:buNone/>
            </a:pPr>
            <a:endParaRPr lang="en-US" sz="2400" dirty="0">
              <a:latin typeface="+mn-lt"/>
            </a:endParaRPr>
          </a:p>
          <a:p>
            <a:endParaRPr lang="en-US" sz="2400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2261" y="826885"/>
            <a:ext cx="11924714" cy="1229360"/>
          </a:xfrm>
          <a:prstGeom prst="rect">
            <a:avLst/>
          </a:prstGeom>
          <a:solidFill>
            <a:schemeClr val="bg1"/>
          </a:solidFill>
        </p:spPr>
      </p:pic>
      <p:graphicFrame>
        <p:nvGraphicFramePr>
          <p:cNvPr id="65" name="Content Placeholder 6"/>
          <p:cNvGraphicFramePr>
            <a:graphicFrameLocks/>
          </p:cNvGraphicFramePr>
          <p:nvPr>
            <p:extLst/>
          </p:nvPr>
        </p:nvGraphicFramePr>
        <p:xfrm>
          <a:off x="122261" y="2270818"/>
          <a:ext cx="3312442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9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7712">
                <a:tc>
                  <a:txBody>
                    <a:bodyPr/>
                    <a:lstStyle/>
                    <a:p>
                      <a:r>
                        <a:rPr lang="en-GB" sz="1600" dirty="0"/>
                        <a:t>Main production steps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place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712">
                <a:tc>
                  <a:txBody>
                    <a:bodyPr/>
                    <a:lstStyle/>
                    <a:p>
                      <a:r>
                        <a:rPr lang="en-GB" sz="1600" dirty="0"/>
                        <a:t>1. Holes drilling by laser, final FPC cutting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KIRANA (IT)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712">
                <a:tc>
                  <a:txBody>
                    <a:bodyPr/>
                    <a:lstStyle/>
                    <a:p>
                      <a:r>
                        <a:rPr lang="en-GB" sz="1600" dirty="0"/>
                        <a:t>2. </a:t>
                      </a:r>
                      <a:r>
                        <a:rPr lang="en-US" sz="1600" dirty="0"/>
                        <a:t>Preparation for Al coating: cleaning, polishing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CERN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712">
                <a:tc>
                  <a:txBody>
                    <a:bodyPr/>
                    <a:lstStyle/>
                    <a:p>
                      <a:r>
                        <a:rPr lang="en-GB" sz="1600" dirty="0"/>
                        <a:t>3. Al PVD coating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HEF (F)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712">
                <a:tc>
                  <a:txBody>
                    <a:bodyPr/>
                    <a:lstStyle/>
                    <a:p>
                      <a:r>
                        <a:rPr lang="en-GB" sz="1600" dirty="0"/>
                        <a:t>4. LDI, etching, Ni/Au, </a:t>
                      </a:r>
                      <a:r>
                        <a:rPr lang="en-GB" sz="1600" baseline="0" dirty="0" err="1"/>
                        <a:t>coverlay</a:t>
                      </a:r>
                      <a:r>
                        <a:rPr lang="en-GB" sz="1600" baseline="0" dirty="0"/>
                        <a:t>, SMD mounting (manual)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CERN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19/06/2018</a:t>
            </a:r>
          </a:p>
        </p:txBody>
      </p:sp>
    </p:spTree>
    <p:extLst>
      <p:ext uri="{BB962C8B-B14F-4D97-AF65-F5344CB8AC3E}">
        <p14:creationId xmlns:p14="http://schemas.microsoft.com/office/powerpoint/2010/main" val="2195111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3A48D-3D9B-7845-99D8-9A884E7BB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 v2.0 Test and Production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F847A-66F7-B142-86C8-10F676645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 RU v2.0  test production, by ~7/15/2018</a:t>
            </a:r>
          </a:p>
          <a:p>
            <a:r>
              <a:rPr lang="en-US" dirty="0"/>
              <a:t>Some delays in obtaining passive components … a potential concern on production schedule </a:t>
            </a:r>
          </a:p>
          <a:p>
            <a:endParaRPr lang="en-US" dirty="0"/>
          </a:p>
          <a:p>
            <a:r>
              <a:rPr lang="en-US" dirty="0"/>
              <a:t>Component PR to be submitted ~ August 2018? </a:t>
            </a:r>
          </a:p>
          <a:p>
            <a:pPr lvl="1"/>
            <a:r>
              <a:rPr lang="en-US" dirty="0"/>
              <a:t>Too late? 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768C40-09B1-9343-B0B6-3BB48F997940}"/>
              </a:ext>
            </a:extLst>
          </p:cNvPr>
          <p:cNvSpPr txBox="1"/>
          <p:nvPr/>
        </p:nvSpPr>
        <p:spPr>
          <a:xfrm>
            <a:off x="7122319" y="5172075"/>
            <a:ext cx="46034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Try to produce a few RUv2.0 in US… in progress</a:t>
            </a:r>
          </a:p>
          <a:p>
            <a:pPr marL="285750" indent="-285750">
              <a:buFontTx/>
              <a:buChar char="-"/>
            </a:pPr>
            <a:r>
              <a:rPr lang="en-US" dirty="0"/>
              <a:t>Gerber files</a:t>
            </a:r>
          </a:p>
          <a:p>
            <a:pPr marL="285750" indent="-285750">
              <a:buFontTx/>
              <a:buChar char="-"/>
            </a:pPr>
            <a:r>
              <a:rPr lang="en-US" dirty="0"/>
              <a:t>GBT chips </a:t>
            </a:r>
            <a:r>
              <a:rPr lang="en-US" dirty="0" err="1"/>
              <a:t>etc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5321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11280" y="1268700"/>
            <a:ext cx="10369390" cy="4752660"/>
            <a:chOff x="911280" y="2420860"/>
            <a:chExt cx="10369390" cy="3168440"/>
          </a:xfrm>
        </p:grpSpPr>
        <p:cxnSp>
          <p:nvCxnSpPr>
            <p:cNvPr id="90" name="Straight Connector 89"/>
            <p:cNvCxnSpPr/>
            <p:nvPr/>
          </p:nvCxnSpPr>
          <p:spPr>
            <a:xfrm>
              <a:off x="1775400" y="2708900"/>
              <a:ext cx="0" cy="288040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/>
            <p:cNvSpPr txBox="1"/>
            <p:nvPr/>
          </p:nvSpPr>
          <p:spPr>
            <a:xfrm>
              <a:off x="1631380" y="2420860"/>
              <a:ext cx="360000" cy="257369"/>
            </a:xfrm>
            <a:prstGeom prst="rect">
              <a:avLst/>
            </a:prstGeom>
          </p:spPr>
          <p:txBody>
            <a:bodyPr wrap="square" lIns="36000" tIns="36000" rIns="36000" bIns="36000" rtlCol="0" anchor="ctr">
              <a:spAutoFit/>
            </a:bodyPr>
            <a:lstStyle/>
            <a:p>
              <a:pPr marL="0" indent="0" algn="ctr">
                <a:buNone/>
              </a:pPr>
              <a:r>
                <a:rPr lang="en-US" sz="1200" dirty="0">
                  <a:solidFill>
                    <a:schemeClr val="tx2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May</a:t>
              </a:r>
            </a:p>
          </p:txBody>
        </p:sp>
        <p:cxnSp>
          <p:nvCxnSpPr>
            <p:cNvPr id="88" name="Straight Connector 87"/>
            <p:cNvCxnSpPr/>
            <p:nvPr/>
          </p:nvCxnSpPr>
          <p:spPr>
            <a:xfrm>
              <a:off x="2495550" y="2708900"/>
              <a:ext cx="0" cy="288040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/>
            <p:cNvSpPr txBox="1"/>
            <p:nvPr/>
          </p:nvSpPr>
          <p:spPr>
            <a:xfrm>
              <a:off x="2351530" y="2420860"/>
              <a:ext cx="360000" cy="257369"/>
            </a:xfrm>
            <a:prstGeom prst="rect">
              <a:avLst/>
            </a:prstGeom>
          </p:spPr>
          <p:txBody>
            <a:bodyPr wrap="square" lIns="36000" tIns="36000" rIns="36000" bIns="36000" rtlCol="0" anchor="ctr">
              <a:spAutoFit/>
            </a:bodyPr>
            <a:lstStyle/>
            <a:p>
              <a:pPr marL="0" indent="0" algn="ctr">
                <a:buNone/>
              </a:pPr>
              <a:r>
                <a:rPr lang="en-US" sz="1200" dirty="0">
                  <a:solidFill>
                    <a:schemeClr val="tx2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Jun</a:t>
              </a:r>
            </a:p>
          </p:txBody>
        </p:sp>
        <p:cxnSp>
          <p:nvCxnSpPr>
            <p:cNvPr id="86" name="Straight Connector 85"/>
            <p:cNvCxnSpPr/>
            <p:nvPr/>
          </p:nvCxnSpPr>
          <p:spPr>
            <a:xfrm>
              <a:off x="3215600" y="2708900"/>
              <a:ext cx="0" cy="288040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/>
            <p:cNvSpPr txBox="1"/>
            <p:nvPr/>
          </p:nvSpPr>
          <p:spPr>
            <a:xfrm>
              <a:off x="3071580" y="2420860"/>
              <a:ext cx="360000" cy="257369"/>
            </a:xfrm>
            <a:prstGeom prst="rect">
              <a:avLst/>
            </a:prstGeom>
          </p:spPr>
          <p:txBody>
            <a:bodyPr wrap="square" lIns="36000" tIns="36000" rIns="36000" bIns="36000" rtlCol="0" anchor="ctr">
              <a:spAutoFit/>
            </a:bodyPr>
            <a:lstStyle/>
            <a:p>
              <a:pPr marL="0" indent="0" algn="ctr">
                <a:buNone/>
              </a:pPr>
              <a:r>
                <a:rPr lang="en-US" sz="1200" dirty="0">
                  <a:solidFill>
                    <a:schemeClr val="tx2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Jul</a:t>
              </a:r>
            </a:p>
          </p:txBody>
        </p:sp>
        <p:cxnSp>
          <p:nvCxnSpPr>
            <p:cNvPr id="84" name="Straight Connector 83"/>
            <p:cNvCxnSpPr/>
            <p:nvPr/>
          </p:nvCxnSpPr>
          <p:spPr>
            <a:xfrm>
              <a:off x="3935750" y="2708900"/>
              <a:ext cx="0" cy="288040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3791730" y="2420860"/>
              <a:ext cx="360000" cy="257369"/>
            </a:xfrm>
            <a:prstGeom prst="rect">
              <a:avLst/>
            </a:prstGeom>
          </p:spPr>
          <p:txBody>
            <a:bodyPr wrap="square" lIns="36000" tIns="36000" rIns="36000" bIns="36000" rtlCol="0" anchor="ctr">
              <a:spAutoFit/>
            </a:bodyPr>
            <a:lstStyle/>
            <a:p>
              <a:pPr marL="0" indent="0" algn="ctr">
                <a:buNone/>
              </a:pPr>
              <a:r>
                <a:rPr lang="en-US" sz="1200" dirty="0">
                  <a:solidFill>
                    <a:schemeClr val="tx2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Aug</a:t>
              </a:r>
            </a:p>
          </p:txBody>
        </p:sp>
        <p:cxnSp>
          <p:nvCxnSpPr>
            <p:cNvPr id="82" name="Straight Connector 81"/>
            <p:cNvCxnSpPr/>
            <p:nvPr/>
          </p:nvCxnSpPr>
          <p:spPr>
            <a:xfrm>
              <a:off x="4655800" y="2708900"/>
              <a:ext cx="0" cy="288040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4511780" y="2420860"/>
              <a:ext cx="360000" cy="257369"/>
            </a:xfrm>
            <a:prstGeom prst="rect">
              <a:avLst/>
            </a:prstGeom>
          </p:spPr>
          <p:txBody>
            <a:bodyPr wrap="square" lIns="36000" tIns="36000" rIns="36000" bIns="36000" rtlCol="0" anchor="ctr">
              <a:spAutoFit/>
            </a:bodyPr>
            <a:lstStyle/>
            <a:p>
              <a:pPr marL="0" indent="0" algn="ctr">
                <a:buNone/>
              </a:pPr>
              <a:r>
                <a:rPr lang="en-US" sz="1200" dirty="0">
                  <a:solidFill>
                    <a:schemeClr val="tx2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Sep</a:t>
              </a:r>
            </a:p>
          </p:txBody>
        </p:sp>
        <p:cxnSp>
          <p:nvCxnSpPr>
            <p:cNvPr id="80" name="Straight Connector 79"/>
            <p:cNvCxnSpPr/>
            <p:nvPr/>
          </p:nvCxnSpPr>
          <p:spPr>
            <a:xfrm>
              <a:off x="5375950" y="2708900"/>
              <a:ext cx="0" cy="288040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5231930" y="2420860"/>
              <a:ext cx="360000" cy="257369"/>
            </a:xfrm>
            <a:prstGeom prst="rect">
              <a:avLst/>
            </a:prstGeom>
          </p:spPr>
          <p:txBody>
            <a:bodyPr wrap="square" lIns="36000" tIns="36000" rIns="36000" bIns="36000" rtlCol="0" anchor="ctr">
              <a:spAutoFit/>
            </a:bodyPr>
            <a:lstStyle/>
            <a:p>
              <a:pPr marL="0" indent="0" algn="ctr">
                <a:buNone/>
              </a:pPr>
              <a:r>
                <a:rPr lang="en-US" sz="1200" dirty="0">
                  <a:solidFill>
                    <a:schemeClr val="tx2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Oct</a:t>
              </a:r>
            </a:p>
          </p:txBody>
        </p:sp>
        <p:cxnSp>
          <p:nvCxnSpPr>
            <p:cNvPr id="78" name="Straight Connector 77"/>
            <p:cNvCxnSpPr/>
            <p:nvPr/>
          </p:nvCxnSpPr>
          <p:spPr>
            <a:xfrm>
              <a:off x="6096000" y="2708900"/>
              <a:ext cx="0" cy="288040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/>
            <p:cNvSpPr txBox="1"/>
            <p:nvPr/>
          </p:nvSpPr>
          <p:spPr>
            <a:xfrm>
              <a:off x="5951980" y="2420860"/>
              <a:ext cx="360000" cy="257369"/>
            </a:xfrm>
            <a:prstGeom prst="rect">
              <a:avLst/>
            </a:prstGeom>
          </p:spPr>
          <p:txBody>
            <a:bodyPr wrap="square" lIns="36000" tIns="36000" rIns="36000" bIns="36000" rtlCol="0" anchor="ctr">
              <a:spAutoFit/>
            </a:bodyPr>
            <a:lstStyle/>
            <a:p>
              <a:pPr marL="0" indent="0" algn="ctr">
                <a:buNone/>
              </a:pPr>
              <a:r>
                <a:rPr lang="en-US" sz="1200" dirty="0">
                  <a:solidFill>
                    <a:schemeClr val="tx2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Nov</a:t>
              </a:r>
            </a:p>
          </p:txBody>
        </p:sp>
        <p:cxnSp>
          <p:nvCxnSpPr>
            <p:cNvPr id="76" name="Straight Connector 75"/>
            <p:cNvCxnSpPr/>
            <p:nvPr/>
          </p:nvCxnSpPr>
          <p:spPr>
            <a:xfrm>
              <a:off x="6816150" y="2708900"/>
              <a:ext cx="0" cy="288040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6672130" y="2420860"/>
              <a:ext cx="360000" cy="257369"/>
            </a:xfrm>
            <a:prstGeom prst="rect">
              <a:avLst/>
            </a:prstGeom>
          </p:spPr>
          <p:txBody>
            <a:bodyPr wrap="square" lIns="36000" tIns="36000" rIns="36000" bIns="36000" rtlCol="0" anchor="ctr">
              <a:spAutoFit/>
            </a:bodyPr>
            <a:lstStyle/>
            <a:p>
              <a:pPr marL="0" indent="0" algn="ctr">
                <a:buNone/>
              </a:pPr>
              <a:r>
                <a:rPr lang="en-US" sz="1200" dirty="0">
                  <a:solidFill>
                    <a:schemeClr val="tx2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Dec</a:t>
              </a:r>
            </a:p>
          </p:txBody>
        </p:sp>
        <p:cxnSp>
          <p:nvCxnSpPr>
            <p:cNvPr id="74" name="Straight Connector 73"/>
            <p:cNvCxnSpPr/>
            <p:nvPr/>
          </p:nvCxnSpPr>
          <p:spPr>
            <a:xfrm>
              <a:off x="7536250" y="2708900"/>
              <a:ext cx="0" cy="288040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7392230" y="2420860"/>
              <a:ext cx="360000" cy="257369"/>
            </a:xfrm>
            <a:prstGeom prst="rect">
              <a:avLst/>
            </a:prstGeom>
          </p:spPr>
          <p:txBody>
            <a:bodyPr wrap="square" lIns="36000" tIns="36000" rIns="36000" bIns="36000" rtlCol="0" anchor="ctr">
              <a:spAutoFit/>
            </a:bodyPr>
            <a:lstStyle/>
            <a:p>
              <a:pPr marL="0" indent="0" algn="ctr">
                <a:buNone/>
              </a:pPr>
              <a:r>
                <a:rPr lang="en-US" sz="1200" dirty="0">
                  <a:solidFill>
                    <a:schemeClr val="tx2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Jan</a:t>
              </a:r>
            </a:p>
          </p:txBody>
        </p:sp>
        <p:cxnSp>
          <p:nvCxnSpPr>
            <p:cNvPr id="72" name="Straight Connector 71"/>
            <p:cNvCxnSpPr/>
            <p:nvPr/>
          </p:nvCxnSpPr>
          <p:spPr>
            <a:xfrm>
              <a:off x="8256300" y="2708900"/>
              <a:ext cx="0" cy="288040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8112280" y="2420860"/>
              <a:ext cx="360000" cy="257369"/>
            </a:xfrm>
            <a:prstGeom prst="rect">
              <a:avLst/>
            </a:prstGeom>
          </p:spPr>
          <p:txBody>
            <a:bodyPr wrap="square" lIns="36000" tIns="36000" rIns="36000" bIns="36000" rtlCol="0" anchor="ctr">
              <a:spAutoFit/>
            </a:bodyPr>
            <a:lstStyle/>
            <a:p>
              <a:pPr marL="0" indent="0" algn="ctr">
                <a:buNone/>
              </a:pPr>
              <a:r>
                <a:rPr lang="en-US" sz="1200" dirty="0">
                  <a:solidFill>
                    <a:schemeClr val="tx2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Feb</a:t>
              </a:r>
            </a:p>
          </p:txBody>
        </p:sp>
        <p:cxnSp>
          <p:nvCxnSpPr>
            <p:cNvPr id="70" name="Straight Connector 69"/>
            <p:cNvCxnSpPr/>
            <p:nvPr/>
          </p:nvCxnSpPr>
          <p:spPr>
            <a:xfrm>
              <a:off x="8976450" y="2708900"/>
              <a:ext cx="0" cy="288040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>
              <a:off x="8832430" y="2420860"/>
              <a:ext cx="360000" cy="257369"/>
            </a:xfrm>
            <a:prstGeom prst="rect">
              <a:avLst/>
            </a:prstGeom>
          </p:spPr>
          <p:txBody>
            <a:bodyPr wrap="square" lIns="36000" tIns="36000" rIns="36000" bIns="36000" rtlCol="0" anchor="ctr">
              <a:spAutoFit/>
            </a:bodyPr>
            <a:lstStyle/>
            <a:p>
              <a:pPr marL="0" indent="0" algn="ctr">
                <a:buNone/>
              </a:pPr>
              <a:r>
                <a:rPr lang="en-US" sz="1200" dirty="0">
                  <a:solidFill>
                    <a:schemeClr val="tx2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Mar</a:t>
              </a:r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1055300" y="2708900"/>
              <a:ext cx="0" cy="288040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911280" y="2420860"/>
              <a:ext cx="360000" cy="257369"/>
            </a:xfrm>
            <a:prstGeom prst="rect">
              <a:avLst/>
            </a:prstGeom>
          </p:spPr>
          <p:txBody>
            <a:bodyPr wrap="square" lIns="36000" tIns="36000" rIns="36000" bIns="36000" rtlCol="0" anchor="ctr">
              <a:spAutoFit/>
            </a:bodyPr>
            <a:lstStyle/>
            <a:p>
              <a:pPr marL="0" indent="0" algn="ctr">
                <a:buNone/>
              </a:pPr>
              <a:r>
                <a:rPr lang="en-US" sz="1200" dirty="0">
                  <a:solidFill>
                    <a:schemeClr val="tx2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Apr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9480520" y="2420860"/>
              <a:ext cx="360000" cy="257369"/>
            </a:xfrm>
            <a:prstGeom prst="rect">
              <a:avLst/>
            </a:prstGeom>
          </p:spPr>
          <p:txBody>
            <a:bodyPr wrap="square" lIns="36000" tIns="36000" rIns="36000" bIns="36000" rtlCol="0" anchor="ctr">
              <a:spAutoFit/>
            </a:bodyPr>
            <a:lstStyle/>
            <a:p>
              <a:pPr marL="0" indent="0" algn="ctr">
                <a:buNone/>
              </a:pPr>
              <a:r>
                <a:rPr lang="en-US" sz="1200" dirty="0">
                  <a:solidFill>
                    <a:schemeClr val="tx2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Apr</a:t>
              </a:r>
            </a:p>
          </p:txBody>
        </p:sp>
        <p:cxnSp>
          <p:nvCxnSpPr>
            <p:cNvPr id="94" name="Straight Connector 93"/>
            <p:cNvCxnSpPr/>
            <p:nvPr/>
          </p:nvCxnSpPr>
          <p:spPr>
            <a:xfrm>
              <a:off x="9696500" y="2708900"/>
              <a:ext cx="0" cy="288040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10416600" y="2708900"/>
              <a:ext cx="0" cy="288040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11136700" y="2708900"/>
              <a:ext cx="0" cy="288040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/>
          </p:nvSpPr>
          <p:spPr>
            <a:xfrm>
              <a:off x="10272630" y="2420860"/>
              <a:ext cx="360000" cy="257369"/>
            </a:xfrm>
            <a:prstGeom prst="rect">
              <a:avLst/>
            </a:prstGeom>
          </p:spPr>
          <p:txBody>
            <a:bodyPr wrap="square" lIns="36000" tIns="36000" rIns="36000" bIns="36000" rtlCol="0" anchor="ctr">
              <a:spAutoFit/>
            </a:bodyPr>
            <a:lstStyle/>
            <a:p>
              <a:pPr marL="0" indent="0" algn="ctr">
                <a:buNone/>
              </a:pPr>
              <a:r>
                <a:rPr lang="en-US" sz="1200" dirty="0">
                  <a:solidFill>
                    <a:schemeClr val="tx2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May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0920670" y="2420860"/>
              <a:ext cx="360000" cy="257369"/>
            </a:xfrm>
            <a:prstGeom prst="rect">
              <a:avLst/>
            </a:prstGeom>
          </p:spPr>
          <p:txBody>
            <a:bodyPr wrap="square" lIns="36000" tIns="36000" rIns="36000" bIns="36000" rtlCol="0" anchor="ctr">
              <a:spAutoFit/>
            </a:bodyPr>
            <a:lstStyle/>
            <a:p>
              <a:pPr marL="0" indent="0" algn="ctr">
                <a:buNone/>
              </a:pPr>
              <a:r>
                <a:rPr lang="en-US" sz="1200" dirty="0">
                  <a:solidFill>
                    <a:schemeClr val="tx2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Jun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44463" y="44530"/>
            <a:ext cx="11903075" cy="432000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Calibri Light" panose="020F0302020204030204" pitchFamily="34" charset="0"/>
              </a:rPr>
              <a:t>RUv2 and Data Cables</a:t>
            </a:r>
            <a:r>
              <a:rPr lang="en-US" sz="2400" dirty="0">
                <a:solidFill>
                  <a:schemeClr val="tx2"/>
                </a:solidFill>
                <a:latin typeface="Calibri Light" panose="020F0302020204030204" pitchFamily="34" charset="0"/>
              </a:rPr>
              <a:t> – timeline overview</a:t>
            </a:r>
          </a:p>
        </p:txBody>
      </p:sp>
      <p:sp>
        <p:nvSpPr>
          <p:cNvPr id="92" name="Pentagon 91"/>
          <p:cNvSpPr/>
          <p:nvPr/>
        </p:nvSpPr>
        <p:spPr>
          <a:xfrm>
            <a:off x="695298" y="1814544"/>
            <a:ext cx="1800153" cy="360000"/>
          </a:xfrm>
          <a:prstGeom prst="homePlate">
            <a:avLst/>
          </a:prstGeom>
          <a:solidFill>
            <a:schemeClr val="bg2">
              <a:lumMod val="50000"/>
            </a:schemeClr>
          </a:solidFill>
          <a:ln w="19050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accent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Data cables R&amp;D</a:t>
            </a:r>
          </a:p>
        </p:txBody>
      </p:sp>
      <p:sp>
        <p:nvSpPr>
          <p:cNvPr id="4" name="Rectangle 3"/>
          <p:cNvSpPr/>
          <p:nvPr/>
        </p:nvSpPr>
        <p:spPr>
          <a:xfrm>
            <a:off x="6816150" y="6093370"/>
            <a:ext cx="4320550" cy="216030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2019</a:t>
            </a:r>
            <a:endParaRPr lang="en-US" b="1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1055300" y="6093369"/>
            <a:ext cx="5760800" cy="216000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2018</a:t>
            </a:r>
            <a:endParaRPr lang="en-US" b="1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3" name="Pentagon 102"/>
          <p:cNvSpPr/>
          <p:nvPr/>
        </p:nvSpPr>
        <p:spPr>
          <a:xfrm>
            <a:off x="3791630" y="2318664"/>
            <a:ext cx="3888590" cy="360000"/>
          </a:xfrm>
          <a:prstGeom prst="homePlate">
            <a:avLst/>
          </a:prstGeom>
          <a:solidFill>
            <a:schemeClr val="bg2">
              <a:lumMod val="50000"/>
            </a:schemeClr>
          </a:solidFill>
          <a:ln w="19050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Data cables production</a:t>
            </a:r>
          </a:p>
        </p:txBody>
      </p:sp>
      <p:sp>
        <p:nvSpPr>
          <p:cNvPr id="104" name="Pentagon 103"/>
          <p:cNvSpPr/>
          <p:nvPr/>
        </p:nvSpPr>
        <p:spPr>
          <a:xfrm>
            <a:off x="191180" y="2318614"/>
            <a:ext cx="1080200" cy="360000"/>
          </a:xfrm>
          <a:prstGeom prst="homePlate">
            <a:avLst/>
          </a:prstGeom>
          <a:solidFill>
            <a:schemeClr val="bg2">
              <a:lumMod val="50000"/>
            </a:schemeClr>
          </a:solidFill>
          <a:ln w="19050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RUv2 R&amp;D</a:t>
            </a:r>
          </a:p>
        </p:txBody>
      </p:sp>
      <p:sp>
        <p:nvSpPr>
          <p:cNvPr id="105" name="Rectangular Callout 104"/>
          <p:cNvSpPr/>
          <p:nvPr/>
        </p:nvSpPr>
        <p:spPr>
          <a:xfrm>
            <a:off x="1055300" y="2875044"/>
            <a:ext cx="560407" cy="245272"/>
          </a:xfrm>
          <a:prstGeom prst="wedgeRectCallout">
            <a:avLst>
              <a:gd name="adj1" fmla="val -15121"/>
              <a:gd name="adj2" fmla="val -159443"/>
            </a:avLst>
          </a:prstGeom>
          <a:solidFill>
            <a:srgbClr val="FFC000"/>
          </a:solidFill>
          <a:ln w="190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200" b="1">
                <a:latin typeface="Calibri Light" panose="020F0302020204030204" pitchFamily="34" charset="0"/>
                <a:cs typeface="Calibri Light" panose="020F0302020204030204" pitchFamily="34" charset="0"/>
              </a:rPr>
              <a:t>PRR</a:t>
            </a:r>
          </a:p>
        </p:txBody>
      </p:sp>
      <p:sp>
        <p:nvSpPr>
          <p:cNvPr id="106" name="Pentagon 105"/>
          <p:cNvSpPr/>
          <p:nvPr/>
        </p:nvSpPr>
        <p:spPr>
          <a:xfrm>
            <a:off x="3032328" y="3326804"/>
            <a:ext cx="1407442" cy="360000"/>
          </a:xfrm>
          <a:prstGeom prst="homePlate">
            <a:avLst/>
          </a:prstGeom>
          <a:solidFill>
            <a:schemeClr val="bg2">
              <a:lumMod val="50000"/>
            </a:schemeClr>
          </a:solidFill>
          <a:ln w="19050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RUv2 tendering</a:t>
            </a:r>
          </a:p>
        </p:txBody>
      </p:sp>
      <p:sp>
        <p:nvSpPr>
          <p:cNvPr id="107" name="Pentagon 106"/>
          <p:cNvSpPr/>
          <p:nvPr/>
        </p:nvSpPr>
        <p:spPr>
          <a:xfrm>
            <a:off x="4439770" y="3326764"/>
            <a:ext cx="2880400" cy="360000"/>
          </a:xfrm>
          <a:prstGeom prst="homePlate">
            <a:avLst/>
          </a:prstGeom>
          <a:solidFill>
            <a:schemeClr val="bg2">
              <a:lumMod val="50000"/>
            </a:schemeClr>
          </a:solidFill>
          <a:ln w="19050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RUv2 production</a:t>
            </a:r>
          </a:p>
        </p:txBody>
      </p:sp>
      <p:sp>
        <p:nvSpPr>
          <p:cNvPr id="108" name="Pentagon 107"/>
          <p:cNvSpPr/>
          <p:nvPr/>
        </p:nvSpPr>
        <p:spPr>
          <a:xfrm>
            <a:off x="2927560" y="2822684"/>
            <a:ext cx="1008091" cy="360000"/>
          </a:xfrm>
          <a:prstGeom prst="homePlate">
            <a:avLst/>
          </a:prstGeom>
          <a:solidFill>
            <a:schemeClr val="bg2">
              <a:lumMod val="50000"/>
            </a:schemeClr>
          </a:solidFill>
          <a:ln w="19050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RUv2 prototyping</a:t>
            </a:r>
          </a:p>
        </p:txBody>
      </p:sp>
      <p:sp>
        <p:nvSpPr>
          <p:cNvPr id="109" name="Pentagon 108"/>
          <p:cNvSpPr/>
          <p:nvPr/>
        </p:nvSpPr>
        <p:spPr>
          <a:xfrm>
            <a:off x="2855550" y="4747304"/>
            <a:ext cx="1465324" cy="360050"/>
          </a:xfrm>
          <a:prstGeom prst="homePlate">
            <a:avLst/>
          </a:prstGeom>
          <a:solidFill>
            <a:schemeClr val="bg2">
              <a:lumMod val="50000"/>
            </a:schemeClr>
          </a:solidFill>
          <a:ln w="19050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92D050"/>
                </a:solidFill>
              </a:rPr>
              <a:t>Radiation testing (firmware)</a:t>
            </a:r>
            <a:endParaRPr lang="en-US" sz="1400" dirty="0">
              <a:solidFill>
                <a:srgbClr val="92D050"/>
              </a:solidFill>
            </a:endParaRPr>
          </a:p>
        </p:txBody>
      </p:sp>
      <p:sp>
        <p:nvSpPr>
          <p:cNvPr id="110" name="Pentagon 109"/>
          <p:cNvSpPr/>
          <p:nvPr/>
        </p:nvSpPr>
        <p:spPr>
          <a:xfrm>
            <a:off x="2855550" y="2318614"/>
            <a:ext cx="862764" cy="360000"/>
          </a:xfrm>
          <a:prstGeom prst="homePlate">
            <a:avLst/>
          </a:prstGeom>
          <a:solidFill>
            <a:schemeClr val="bg2">
              <a:lumMod val="50000"/>
            </a:schemeClr>
          </a:solidFill>
          <a:ln w="19050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Cables tendering</a:t>
            </a:r>
          </a:p>
        </p:txBody>
      </p:sp>
      <p:sp>
        <p:nvSpPr>
          <p:cNvPr id="112" name="Pentagon 111"/>
          <p:cNvSpPr/>
          <p:nvPr/>
        </p:nvSpPr>
        <p:spPr>
          <a:xfrm>
            <a:off x="2279470" y="4315294"/>
            <a:ext cx="2808390" cy="360000"/>
          </a:xfrm>
          <a:prstGeom prst="homePlate">
            <a:avLst/>
          </a:prstGeom>
          <a:solidFill>
            <a:schemeClr val="bg2">
              <a:lumMod val="50000"/>
            </a:schemeClr>
          </a:solidFill>
          <a:ln w="19050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RUv2 components procurement</a:t>
            </a:r>
          </a:p>
        </p:txBody>
      </p:sp>
      <p:sp>
        <p:nvSpPr>
          <p:cNvPr id="113" name="Pentagon 112"/>
          <p:cNvSpPr/>
          <p:nvPr/>
        </p:nvSpPr>
        <p:spPr>
          <a:xfrm>
            <a:off x="4223740" y="5589300"/>
            <a:ext cx="6912960" cy="360050"/>
          </a:xfrm>
          <a:prstGeom prst="homePlate">
            <a:avLst/>
          </a:prstGeom>
          <a:solidFill>
            <a:schemeClr val="bg2">
              <a:lumMod val="50000"/>
            </a:schemeClr>
          </a:solidFill>
          <a:ln w="19050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Surface commissioning (starts using RUv1)</a:t>
            </a:r>
          </a:p>
        </p:txBody>
      </p:sp>
      <p:sp>
        <p:nvSpPr>
          <p:cNvPr id="114" name="Rectangular Callout 113"/>
          <p:cNvSpPr/>
          <p:nvPr/>
        </p:nvSpPr>
        <p:spPr>
          <a:xfrm>
            <a:off x="3790322" y="1772770"/>
            <a:ext cx="2048987" cy="454184"/>
          </a:xfrm>
          <a:prstGeom prst="wedgeRectCallout">
            <a:avLst>
              <a:gd name="adj1" fmla="val -21661"/>
              <a:gd name="adj2" fmla="val 95568"/>
            </a:avLst>
          </a:prstGeom>
          <a:solidFill>
            <a:schemeClr val="bg2"/>
          </a:solidFill>
          <a:ln w="190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Need to start IB commissioning with commercial cables</a:t>
            </a:r>
          </a:p>
        </p:txBody>
      </p:sp>
      <p:sp>
        <p:nvSpPr>
          <p:cNvPr id="115" name="Rectangular Callout 114"/>
          <p:cNvSpPr/>
          <p:nvPr/>
        </p:nvSpPr>
        <p:spPr>
          <a:xfrm>
            <a:off x="5271183" y="2780910"/>
            <a:ext cx="2048987" cy="454184"/>
          </a:xfrm>
          <a:prstGeom prst="wedgeRectCallout">
            <a:avLst>
              <a:gd name="adj1" fmla="val -21661"/>
              <a:gd name="adj2" fmla="val 95568"/>
            </a:avLst>
          </a:prstGeom>
          <a:solidFill>
            <a:srgbClr val="FFC000"/>
          </a:solidFill>
          <a:ln w="190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Likely need to start IB commissioning with RUv1.x</a:t>
            </a:r>
          </a:p>
        </p:txBody>
      </p:sp>
      <p:sp>
        <p:nvSpPr>
          <p:cNvPr id="116" name="Pentagon 115"/>
          <p:cNvSpPr/>
          <p:nvPr/>
        </p:nvSpPr>
        <p:spPr>
          <a:xfrm>
            <a:off x="4787867" y="3811224"/>
            <a:ext cx="2880400" cy="360000"/>
          </a:xfrm>
          <a:prstGeom prst="homePlate">
            <a:avLst/>
          </a:prstGeom>
          <a:solidFill>
            <a:schemeClr val="bg2">
              <a:lumMod val="50000"/>
            </a:schemeClr>
          </a:solidFill>
          <a:ln w="19050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RUv2 availability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23740" y="3753712"/>
            <a:ext cx="496152" cy="442035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marL="0" indent="0">
              <a:buNone/>
            </a:pPr>
            <a:r>
              <a:rPr lang="en-US" sz="12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Testing</a:t>
            </a:r>
          </a:p>
          <a:p>
            <a:pPr marL="0" indent="0" algn="ctr">
              <a:buNone/>
            </a:pPr>
            <a:r>
              <a:rPr lang="en-US" sz="12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delay</a:t>
            </a:r>
          </a:p>
        </p:txBody>
      </p:sp>
      <p:sp>
        <p:nvSpPr>
          <p:cNvPr id="118" name="Rectangular Callout 117"/>
          <p:cNvSpPr/>
          <p:nvPr/>
        </p:nvSpPr>
        <p:spPr>
          <a:xfrm>
            <a:off x="6261496" y="4243233"/>
            <a:ext cx="1384494" cy="268431"/>
          </a:xfrm>
          <a:prstGeom prst="wedgeRectCallout">
            <a:avLst>
              <a:gd name="adj1" fmla="val -24083"/>
              <a:gd name="adj2" fmla="val -96396"/>
            </a:avLst>
          </a:prstGeom>
          <a:solidFill>
            <a:srgbClr val="FFC000"/>
          </a:solidFill>
          <a:ln w="190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See following slides</a:t>
            </a:r>
          </a:p>
        </p:txBody>
      </p:sp>
      <p:sp>
        <p:nvSpPr>
          <p:cNvPr id="119" name="Content Placeholder 2"/>
          <p:cNvSpPr txBox="1">
            <a:spLocks/>
          </p:cNvSpPr>
          <p:nvPr/>
        </p:nvSpPr>
        <p:spPr>
          <a:xfrm>
            <a:off x="144462" y="548599"/>
            <a:ext cx="11903076" cy="674095"/>
          </a:xfrm>
          <a:prstGeom prst="rect">
            <a:avLst/>
          </a:prstGeom>
        </p:spPr>
        <p:txBody>
          <a:bodyPr lIns="36000" tIns="36000" rIns="36000" bIns="3600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Production of RUv2 (222 boards + 88 for MFT) will likely take 3-4 months (batched). Critical to the production is components availability (even passives), actually being investigated. Active components procured (</a:t>
            </a:r>
            <a:r>
              <a:rPr lang="en-US" sz="2000" u="sng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see next slide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</p:txBody>
      </p:sp>
      <p:sp>
        <p:nvSpPr>
          <p:cNvPr id="54" name="Pentagon 53"/>
          <p:cNvSpPr/>
          <p:nvPr/>
        </p:nvSpPr>
        <p:spPr>
          <a:xfrm>
            <a:off x="3398588" y="5157240"/>
            <a:ext cx="2337362" cy="360050"/>
          </a:xfrm>
          <a:prstGeom prst="homePlate">
            <a:avLst/>
          </a:prstGeom>
          <a:solidFill>
            <a:schemeClr val="bg2">
              <a:lumMod val="50000"/>
            </a:schemeClr>
          </a:solidFill>
          <a:ln w="19050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Radiation testing (CHARM)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102" name="Straight Connector 101"/>
          <p:cNvCxnSpPr/>
          <p:nvPr/>
        </p:nvCxnSpPr>
        <p:spPr>
          <a:xfrm>
            <a:off x="2927560" y="1700760"/>
            <a:ext cx="0" cy="4320600"/>
          </a:xfrm>
          <a:prstGeom prst="line">
            <a:avLst/>
          </a:prstGeom>
          <a:ln w="19050">
            <a:solidFill>
              <a:srgbClr val="FF00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1946F1C2-A439-6247-B00F-E4CD0A7C73FD}"/>
              </a:ext>
            </a:extLst>
          </p:cNvPr>
          <p:cNvSpPr txBox="1"/>
          <p:nvPr/>
        </p:nvSpPr>
        <p:spPr>
          <a:xfrm>
            <a:off x="9544051" y="39803"/>
            <a:ext cx="1745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Gianluca &amp; Piero</a:t>
            </a:r>
          </a:p>
        </p:txBody>
      </p:sp>
    </p:spTree>
    <p:extLst>
      <p:ext uri="{BB962C8B-B14F-4D97-AF65-F5344CB8AC3E}">
        <p14:creationId xmlns:p14="http://schemas.microsoft.com/office/powerpoint/2010/main" val="3300355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C15F9-2AD0-044F-BB80-F9D71DAC45B9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 descr="2012-Jul-04-01_4_Color_Logo_small_CB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1282" y="107957"/>
            <a:ext cx="514977" cy="696091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88000" y="93600"/>
            <a:ext cx="2455544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b="0" dirty="0">
                <a:solidFill>
                  <a:srgbClr val="336699"/>
                </a:solidFill>
                <a:latin typeface="Calibri" charset="0"/>
                <a:cs typeface="Calibri" charset="0"/>
              </a:rPr>
              <a:t>Readout Unit (RU)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313923" y="617577"/>
            <a:ext cx="10700635" cy="0"/>
          </a:xfrm>
          <a:prstGeom prst="line">
            <a:avLst/>
          </a:prstGeom>
          <a:ln>
            <a:solidFill>
              <a:srgbClr val="4F81BD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845668" y="456001"/>
            <a:ext cx="94504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ALICE ITS Upgrade</a:t>
            </a:r>
          </a:p>
        </p:txBody>
      </p:sp>
      <p:sp>
        <p:nvSpPr>
          <p:cNvPr id="10" name="Date Placeholder 20"/>
          <p:cNvSpPr>
            <a:spLocks noGrp="1"/>
          </p:cNvSpPr>
          <p:nvPr>
            <p:ph type="dt" sz="half" idx="10"/>
          </p:nvPr>
        </p:nvSpPr>
        <p:spPr>
          <a:xfrm>
            <a:off x="609600" y="6356358"/>
            <a:ext cx="2844800" cy="365125"/>
          </a:xfrm>
        </p:spPr>
        <p:txBody>
          <a:bodyPr/>
          <a:lstStyle/>
          <a:p>
            <a:r>
              <a:rPr lang="en-US"/>
              <a:t>18/06/2018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288000" y="4623378"/>
            <a:ext cx="10789030" cy="921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lnSpc>
                <a:spcPct val="120000"/>
              </a:lnSpc>
              <a:spcBef>
                <a:spcPts val="900"/>
              </a:spcBef>
              <a:buSzPct val="70000"/>
              <a:buFont typeface="Arial" charset="0"/>
              <a:buChar char="•"/>
            </a:pPr>
            <a:r>
              <a:rPr lang="en-US" sz="2000" b="1" dirty="0">
                <a:solidFill>
                  <a:srgbClr val="4F81BD"/>
                </a:solidFill>
              </a:rPr>
              <a:t>RUv2 delivery schedule to be confirmed, on the critical path for the commissioning</a:t>
            </a:r>
          </a:p>
          <a:p>
            <a:pPr marL="914400" lvl="1" indent="-457200">
              <a:lnSpc>
                <a:spcPct val="120000"/>
              </a:lnSpc>
              <a:spcBef>
                <a:spcPts val="900"/>
              </a:spcBef>
              <a:buSzPct val="70000"/>
              <a:buFont typeface="Arial" charset="0"/>
              <a:buChar char="•"/>
            </a:pPr>
            <a:r>
              <a:rPr lang="en-US" sz="2000" b="1" dirty="0">
                <a:solidFill>
                  <a:srgbClr val="4F81BD"/>
                </a:solidFill>
              </a:rPr>
              <a:t>Test of IB Half-Barrel not possible before October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Felix Reidt (CERN)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073C5C9-9E45-8847-8AC7-278E462EC6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268702"/>
              </p:ext>
            </p:extLst>
          </p:nvPr>
        </p:nvGraphicFramePr>
        <p:xfrm>
          <a:off x="313923" y="833021"/>
          <a:ext cx="10693167" cy="34914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44886">
                  <a:extLst>
                    <a:ext uri="{9D8B030D-6E8A-4147-A177-3AD203B41FA5}">
                      <a16:colId xmlns:a16="http://schemas.microsoft.com/office/drawing/2014/main" val="271186687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227342627"/>
                    </a:ext>
                  </a:extLst>
                </a:gridCol>
                <a:gridCol w="1165860">
                  <a:extLst>
                    <a:ext uri="{9D8B030D-6E8A-4147-A177-3AD203B41FA5}">
                      <a16:colId xmlns:a16="http://schemas.microsoft.com/office/drawing/2014/main" val="104717932"/>
                    </a:ext>
                  </a:extLst>
                </a:gridCol>
                <a:gridCol w="5567971">
                  <a:extLst>
                    <a:ext uri="{9D8B030D-6E8A-4147-A177-3AD203B41FA5}">
                      <a16:colId xmlns:a16="http://schemas.microsoft.com/office/drawing/2014/main" val="3690428783"/>
                    </a:ext>
                  </a:extLst>
                </a:gridCol>
              </a:tblGrid>
              <a:tr h="191828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771" marR="7771" marT="777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Delivery Date</a:t>
                      </a:r>
                    </a:p>
                  </a:txBody>
                  <a:tcPr marL="7771" marR="7771" marT="777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>
                          <a:effectLst/>
                        </a:rPr>
                        <a:t>Responsible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1" marR="7771" marT="777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Comments</a:t>
                      </a:r>
                    </a:p>
                  </a:txBody>
                  <a:tcPr marL="7771" marR="7771" marT="7771" marB="0"/>
                </a:tc>
                <a:extLst>
                  <a:ext uri="{0D108BD9-81ED-4DB2-BD59-A6C34878D82A}">
                    <a16:rowId xmlns:a16="http://schemas.microsoft.com/office/drawing/2014/main" val="699736343"/>
                  </a:ext>
                </a:extLst>
              </a:tr>
              <a:tr h="191828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RUv1 (6 units)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1" marR="7771" marT="777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</a:rPr>
                        <a:t>few days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1" marR="7771" marT="777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</a:rPr>
                        <a:t>Piero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1" marR="7771" marT="7771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1" marR="7771" marT="7771" marB="0"/>
                </a:tc>
                <a:extLst>
                  <a:ext uri="{0D108BD9-81ED-4DB2-BD59-A6C34878D82A}">
                    <a16:rowId xmlns:a16="http://schemas.microsoft.com/office/drawing/2014/main" val="2137798009"/>
                  </a:ext>
                </a:extLst>
              </a:tr>
              <a:tr h="383656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RUv2 prototypes (4 units)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1" marR="7771" marT="777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15.07.18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1" marR="7771" marT="777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</a:rPr>
                        <a:t>Piero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1" marR="7771" marT="777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</a:rPr>
                        <a:t>Missing cold plates could prevent us from using them in the PP1 crates. Not foreseen to be used for the commissioning (or only temporarily).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1" marR="7771" marT="7771" marB="0"/>
                </a:tc>
                <a:extLst>
                  <a:ext uri="{0D108BD9-81ED-4DB2-BD59-A6C34878D82A}">
                    <a16:rowId xmlns:a16="http://schemas.microsoft.com/office/drawing/2014/main" val="804445155"/>
                  </a:ext>
                </a:extLst>
              </a:tr>
              <a:tr h="191828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</a:rPr>
                        <a:t>RUv2 pre-series (~20 units?)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1" marR="7771" marT="777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01.10.18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1" marR="7771" marT="777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</a:rPr>
                        <a:t>Piero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1" marR="7771" marT="777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Procurement procedure to be launched</a:t>
                      </a:r>
                    </a:p>
                  </a:txBody>
                  <a:tcPr marL="7771" marR="7771" marT="7771" marB="0"/>
                </a:tc>
                <a:extLst>
                  <a:ext uri="{0D108BD9-81ED-4DB2-BD59-A6C34878D82A}">
                    <a16:rowId xmlns:a16="http://schemas.microsoft.com/office/drawing/2014/main" val="1421602841"/>
                  </a:ext>
                </a:extLst>
              </a:tr>
              <a:tr h="191828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RUv2 series</a:t>
                      </a:r>
                      <a:endParaRPr lang="en-US" sz="16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1" marR="7771" marT="777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31.01.19</a:t>
                      </a:r>
                      <a:endParaRPr lang="en-US" sz="16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1" marR="7771" marT="777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</a:rPr>
                        <a:t>Piero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1" marR="7771" marT="7771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Procurement procedure to be launched</a:t>
                      </a:r>
                    </a:p>
                    <a:p>
                      <a:pPr algn="l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1" marR="7771" marT="7771" marB="0"/>
                </a:tc>
                <a:extLst>
                  <a:ext uri="{0D108BD9-81ED-4DB2-BD59-A6C34878D82A}">
                    <a16:rowId xmlns:a16="http://schemas.microsoft.com/office/drawing/2014/main" val="1014215563"/>
                  </a:ext>
                </a:extLst>
              </a:tr>
              <a:tr h="361675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</a:rPr>
                        <a:t>Ancillary components (thermal tape, front panels, etc.)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1" marR="7771" marT="777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?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1" marR="7771" marT="777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</a:rPr>
                        <a:t>Piero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1" marR="7771" marT="7771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1" marR="7771" marT="7771" marB="0"/>
                </a:tc>
                <a:extLst>
                  <a:ext uri="{0D108BD9-81ED-4DB2-BD59-A6C34878D82A}">
                    <a16:rowId xmlns:a16="http://schemas.microsoft.com/office/drawing/2014/main" val="255431159"/>
                  </a:ext>
                </a:extLst>
              </a:tr>
              <a:tr h="191828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</a:rPr>
                        <a:t>Transition boards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1" marR="7771" marT="777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30.06.18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1" marR="7771" marT="777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</a:rPr>
                        <a:t>Jo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1" marR="7771" marT="777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</a:rPr>
                        <a:t>Arrived in Austin, to be verified and shipped.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1" marR="7771" marT="7771" marB="0"/>
                </a:tc>
                <a:extLst>
                  <a:ext uri="{0D108BD9-81ED-4DB2-BD59-A6C34878D82A}">
                    <a16:rowId xmlns:a16="http://schemas.microsoft.com/office/drawing/2014/main" val="1964903508"/>
                  </a:ext>
                </a:extLst>
              </a:tr>
              <a:tr h="191828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</a:rPr>
                        <a:t>Optical trunk cables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1" marR="7771" marT="777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09.07.18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1" marR="7771" marT="777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</a:rPr>
                        <a:t>Piero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1" marR="7771" marT="7771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1" marR="7771" marT="7771" marB="0"/>
                </a:tc>
                <a:extLst>
                  <a:ext uri="{0D108BD9-81ED-4DB2-BD59-A6C34878D82A}">
                    <a16:rowId xmlns:a16="http://schemas.microsoft.com/office/drawing/2014/main" val="1089629542"/>
                  </a:ext>
                </a:extLst>
              </a:tr>
              <a:tr h="191828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</a:rPr>
                        <a:t>Optical patch cords (small set)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1" marR="7771" marT="777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09.07.18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1" marR="7771" marT="777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</a:rPr>
                        <a:t>Piero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1" marR="7771" marT="777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</a:rPr>
                        <a:t>Small for the start up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1" marR="7771" marT="7771" marB="0"/>
                </a:tc>
                <a:extLst>
                  <a:ext uri="{0D108BD9-81ED-4DB2-BD59-A6C34878D82A}">
                    <a16:rowId xmlns:a16="http://schemas.microsoft.com/office/drawing/2014/main" val="343595559"/>
                  </a:ext>
                </a:extLst>
              </a:tr>
              <a:tr h="191828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</a:rPr>
                        <a:t>Optical patch cords (cavern set)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1" marR="7771" marT="777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30.09.18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1" marR="7771" marT="777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</a:rPr>
                        <a:t>Piero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1" marR="7771" marT="777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</a:rPr>
                        <a:t>Common order for ALICE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1" marR="7771" marT="7771" marB="0"/>
                </a:tc>
                <a:extLst>
                  <a:ext uri="{0D108BD9-81ED-4DB2-BD59-A6C34878D82A}">
                    <a16:rowId xmlns:a16="http://schemas.microsoft.com/office/drawing/2014/main" val="39573315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7254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463" y="44530"/>
            <a:ext cx="11903075" cy="432060"/>
          </a:xfrm>
          <a:prstGeom prst="rect">
            <a:avLst/>
          </a:prstGeom>
          <a:noFill/>
        </p:spPr>
        <p:txBody>
          <a:bodyPr wrap="none" tIns="36000" bIns="36000" rtlCol="0" anchor="ctr" anchorCtr="0">
            <a:no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Calibri Light" panose="020F0302020204030204" pitchFamily="34" charset="0"/>
              </a:rPr>
              <a:t>Data Cables</a:t>
            </a:r>
            <a:r>
              <a:rPr lang="en-US" sz="2400" dirty="0">
                <a:solidFill>
                  <a:schemeClr val="tx2"/>
                </a:solidFill>
                <a:latin typeface="Calibri Light" panose="020F0302020204030204" pitchFamily="34" charset="0"/>
              </a:rPr>
              <a:t> – Lengths, types and quantities summary</a:t>
            </a:r>
          </a:p>
        </p:txBody>
      </p:sp>
      <p:sp>
        <p:nvSpPr>
          <p:cNvPr id="3" name="Rectangle 2"/>
          <p:cNvSpPr/>
          <p:nvPr/>
        </p:nvSpPr>
        <p:spPr>
          <a:xfrm>
            <a:off x="1703390" y="2276840"/>
            <a:ext cx="144020" cy="36005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59370" y="1988800"/>
            <a:ext cx="432000" cy="216000"/>
          </a:xfrm>
          <a:prstGeom prst="rect">
            <a:avLst/>
          </a:prstGeom>
          <a:noFill/>
        </p:spPr>
        <p:txBody>
          <a:bodyPr wrap="none" tIns="36000" bIns="36000" rtlCol="0" anchor="ctr" anchorCtr="0">
            <a:no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Calibri Light" panose="020F0302020204030204" pitchFamily="34" charset="0"/>
              </a:rPr>
              <a:t>PP1</a:t>
            </a:r>
          </a:p>
        </p:txBody>
      </p:sp>
      <p:sp>
        <p:nvSpPr>
          <p:cNvPr id="5" name="Rectangle 4"/>
          <p:cNvSpPr/>
          <p:nvPr/>
        </p:nvSpPr>
        <p:spPr>
          <a:xfrm>
            <a:off x="6024050" y="2276840"/>
            <a:ext cx="144020" cy="36005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880030" y="1988800"/>
            <a:ext cx="432000" cy="216000"/>
          </a:xfrm>
          <a:prstGeom prst="rect">
            <a:avLst/>
          </a:prstGeom>
          <a:noFill/>
        </p:spPr>
        <p:txBody>
          <a:bodyPr wrap="none" tIns="36000" bIns="36000" rtlCol="0" anchor="ctr" anchorCtr="0">
            <a:no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Calibri Light" panose="020F0302020204030204" pitchFamily="34" charset="0"/>
              </a:rPr>
              <a:t>PP2</a:t>
            </a:r>
          </a:p>
        </p:txBody>
      </p:sp>
      <p:sp>
        <p:nvSpPr>
          <p:cNvPr id="7" name="Rectangle 6"/>
          <p:cNvSpPr/>
          <p:nvPr/>
        </p:nvSpPr>
        <p:spPr>
          <a:xfrm>
            <a:off x="10344650" y="2276840"/>
            <a:ext cx="144020" cy="36005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200630" y="1988800"/>
            <a:ext cx="432000" cy="216000"/>
          </a:xfrm>
          <a:prstGeom prst="rect">
            <a:avLst/>
          </a:prstGeom>
          <a:noFill/>
        </p:spPr>
        <p:txBody>
          <a:bodyPr wrap="none" tIns="36000" bIns="36000" rtlCol="0" anchor="ctr" anchorCtr="0">
            <a:no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Calibri Light" panose="020F0302020204030204" pitchFamily="34" charset="0"/>
              </a:rPr>
              <a:t>PP3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100" y="1565660"/>
            <a:ext cx="2884989" cy="14729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-1046" t="11737" r="1046" b="7027"/>
          <a:stretch/>
        </p:blipFill>
        <p:spPr>
          <a:xfrm flipH="1">
            <a:off x="2495500" y="1440050"/>
            <a:ext cx="2813012" cy="16289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15600" y="980660"/>
            <a:ext cx="1440200" cy="288040"/>
          </a:xfrm>
          <a:prstGeom prst="rect">
            <a:avLst/>
          </a:prstGeom>
          <a:noFill/>
        </p:spPr>
        <p:txBody>
          <a:bodyPr wrap="none" tIns="36000" bIns="36000" rtlCol="0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Calibri Light" panose="020F0302020204030204" pitchFamily="34" charset="0"/>
              </a:rPr>
              <a:t>HDR-203194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36200" y="980660"/>
            <a:ext cx="1440200" cy="288040"/>
          </a:xfrm>
          <a:prstGeom prst="rect">
            <a:avLst/>
          </a:prstGeom>
          <a:noFill/>
        </p:spPr>
        <p:txBody>
          <a:bodyPr wrap="none" tIns="36000" bIns="36000" rtlCol="0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Calibri Light" panose="020F0302020204030204" pitchFamily="34" charset="0"/>
              </a:rPr>
              <a:t>HDR-206142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183168"/>
              </p:ext>
            </p:extLst>
          </p:nvPr>
        </p:nvGraphicFramePr>
        <p:xfrm>
          <a:off x="1991369" y="3645030"/>
          <a:ext cx="3816000" cy="19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000">
                  <a:extLst>
                    <a:ext uri="{9D8B030D-6E8A-4147-A177-3AD203B41FA5}">
                      <a16:colId xmlns:a16="http://schemas.microsoft.com/office/drawing/2014/main" val="334458598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92389414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1380573515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Layer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Qty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Length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591667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r>
                        <a:rPr lang="en-US" b="0" dirty="0"/>
                        <a:t>3,4,5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60 + 8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4300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761653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r>
                        <a:rPr lang="en-US" b="0" dirty="0"/>
                        <a:t>0,1,2,3,4,5,6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156 + 8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4800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523406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0,1,2,</a:t>
                      </a:r>
                      <a:r>
                        <a:rPr lang="en-US" b="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72 + 8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5300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725326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312 + 24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195122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503898"/>
              </p:ext>
            </p:extLst>
          </p:nvPr>
        </p:nvGraphicFramePr>
        <p:xfrm>
          <a:off x="6528060" y="3645030"/>
          <a:ext cx="3456000" cy="19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000">
                  <a:extLst>
                    <a:ext uri="{9D8B030D-6E8A-4147-A177-3AD203B41FA5}">
                      <a16:colId xmlns:a16="http://schemas.microsoft.com/office/drawing/2014/main" val="835042526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92389414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1380573515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Layer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Qty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Length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591667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r>
                        <a:rPr lang="en-US" b="0" dirty="0"/>
                        <a:t>5,6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180 + 8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2150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761653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r>
                        <a:rPr lang="en-US" b="0" dirty="0"/>
                        <a:t>3,4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108 + 8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2450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523406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0,1,2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24 + 8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2650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725326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312 + 24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791579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991430" y="3326106"/>
            <a:ext cx="1845624" cy="318924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Production quantities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4696" y="3326106"/>
            <a:ext cx="1845624" cy="318924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Production quantities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8BBDAA-E565-A64A-A961-07DA06F6A7FE}"/>
              </a:ext>
            </a:extLst>
          </p:cNvPr>
          <p:cNvSpPr txBox="1"/>
          <p:nvPr/>
        </p:nvSpPr>
        <p:spPr>
          <a:xfrm>
            <a:off x="10488670" y="1440050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End Wheel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70A2BF-D56D-2C49-92EE-456E758A10DC}"/>
              </a:ext>
            </a:extLst>
          </p:cNvPr>
          <p:cNvSpPr txBox="1"/>
          <p:nvPr/>
        </p:nvSpPr>
        <p:spPr>
          <a:xfrm>
            <a:off x="1051962" y="1447034"/>
            <a:ext cx="510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RU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FB6FCD-A8BC-8C4C-8E67-5736E771CCA0}"/>
              </a:ext>
            </a:extLst>
          </p:cNvPr>
          <p:cNvSpPr txBox="1"/>
          <p:nvPr/>
        </p:nvSpPr>
        <p:spPr>
          <a:xfrm>
            <a:off x="4359498" y="6125214"/>
            <a:ext cx="3617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Total length = 530 + 265 cm = 895cm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356601-27EC-2F48-8691-0D2E2764621C}"/>
              </a:ext>
            </a:extLst>
          </p:cNvPr>
          <p:cNvSpPr txBox="1"/>
          <p:nvPr/>
        </p:nvSpPr>
        <p:spPr>
          <a:xfrm>
            <a:off x="5405329" y="1331979"/>
            <a:ext cx="1525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Service Barrel</a:t>
            </a:r>
            <a:r>
              <a:rPr lang="en-US" dirty="0"/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CFCA7B1-D156-9640-B568-5E131280240E}"/>
              </a:ext>
            </a:extLst>
          </p:cNvPr>
          <p:cNvSpPr txBox="1"/>
          <p:nvPr/>
        </p:nvSpPr>
        <p:spPr>
          <a:xfrm>
            <a:off x="9544051" y="39803"/>
            <a:ext cx="1745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Gianluca &amp; Piero</a:t>
            </a:r>
          </a:p>
        </p:txBody>
      </p:sp>
    </p:spTree>
    <p:extLst>
      <p:ext uri="{BB962C8B-B14F-4D97-AF65-F5344CB8AC3E}">
        <p14:creationId xmlns:p14="http://schemas.microsoft.com/office/powerpoint/2010/main" val="3127987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198" y="1"/>
            <a:ext cx="11897802" cy="850106"/>
          </a:xfrm>
        </p:spPr>
        <p:txBody>
          <a:bodyPr>
            <a:normAutofit/>
          </a:bodyPr>
          <a:lstStyle/>
          <a:p>
            <a:r>
              <a:rPr lang="en-US" dirty="0"/>
              <a:t>Status RUv2 transition-board and power mezzanine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18-6-2018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ITS plenary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4D97-BD2B-4705-8F05-B9EB893EED35}" type="slidenum">
              <a:rPr lang="en-US" smtClean="0"/>
              <a:t>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94198" y="724375"/>
            <a:ext cx="109034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/>
              <a:t>Austin (Jo) developped, produced and just received the power mezzanine and transition board for RUv2</a:t>
            </a:r>
          </a:p>
          <a:p>
            <a:endParaRPr lang="nl-NL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08150" y="605575"/>
            <a:ext cx="5175250" cy="650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725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463" y="44530"/>
            <a:ext cx="11903075" cy="432000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Calibri Light" panose="020F0302020204030204" pitchFamily="34" charset="0"/>
              </a:rPr>
              <a:t>CRU</a:t>
            </a:r>
            <a:r>
              <a:rPr lang="en-US" sz="2400" dirty="0">
                <a:solidFill>
                  <a:schemeClr val="tx2"/>
                </a:solidFill>
                <a:latin typeface="Calibri Light" panose="020F0302020204030204" pitchFamily="34" charset="0"/>
              </a:rPr>
              <a:t> – RU to CRU mapping (from Paolo </a:t>
            </a:r>
            <a:r>
              <a:rPr lang="en-US" sz="2400" dirty="0" err="1">
                <a:solidFill>
                  <a:schemeClr val="tx2"/>
                </a:solidFill>
                <a:latin typeface="Calibri Light" panose="020F0302020204030204" pitchFamily="34" charset="0"/>
              </a:rPr>
              <a:t>Martinengo</a:t>
            </a:r>
            <a:r>
              <a:rPr lang="en-US" sz="2400" dirty="0">
                <a:solidFill>
                  <a:schemeClr val="tx2"/>
                </a:solidFill>
                <a:latin typeface="Calibri Light" panose="020F0302020204030204" pitchFamily="34" charset="0"/>
              </a:rPr>
              <a:t>) – 1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63" y="610360"/>
            <a:ext cx="5780814" cy="4276087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1314" y="5359303"/>
            <a:ext cx="6101516" cy="1022107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9552480" y="5301260"/>
            <a:ext cx="2016280" cy="792110"/>
          </a:xfrm>
          <a:prstGeom prst="ellipse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037" r="1309" b="2999"/>
          <a:stretch/>
        </p:blipFill>
        <p:spPr>
          <a:xfrm>
            <a:off x="5796000" y="548600"/>
            <a:ext cx="6264000" cy="468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8060" y="1700760"/>
            <a:ext cx="3168440" cy="1250360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3980D2-CD27-6F46-9AB4-0D84526AF3BF}"/>
              </a:ext>
            </a:extLst>
          </p:cNvPr>
          <p:cNvSpPr txBox="1"/>
          <p:nvPr/>
        </p:nvSpPr>
        <p:spPr>
          <a:xfrm>
            <a:off x="4427487" y="2425237"/>
            <a:ext cx="11576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sPHENIX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8RU/FELIX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48/6</a:t>
            </a:r>
          </a:p>
        </p:txBody>
      </p:sp>
      <p:sp>
        <p:nvSpPr>
          <p:cNvPr id="5" name="Donut 4">
            <a:extLst>
              <a:ext uri="{FF2B5EF4-FFF2-40B4-BE49-F238E27FC236}">
                <a16:creationId xmlns:a16="http://schemas.microsoft.com/office/drawing/2014/main" id="{C42B3F10-E4A6-BA41-B10C-C6BD2491D9CE}"/>
              </a:ext>
            </a:extLst>
          </p:cNvPr>
          <p:cNvSpPr/>
          <p:nvPr/>
        </p:nvSpPr>
        <p:spPr>
          <a:xfrm>
            <a:off x="4321693" y="1984431"/>
            <a:ext cx="1369279" cy="1461331"/>
          </a:xfrm>
          <a:prstGeom prst="donut">
            <a:avLst>
              <a:gd name="adj" fmla="val 189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371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883" y="0"/>
            <a:ext cx="10515600" cy="1325563"/>
          </a:xfrm>
        </p:spPr>
        <p:txBody>
          <a:bodyPr/>
          <a:lstStyle/>
          <a:p>
            <a:r>
              <a:rPr lang="nl-NL" dirty="0"/>
              <a:t>Status RUv2 prototype production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18-6-2018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ITS plenary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4D97-BD2B-4705-8F05-B9EB893EED35}" type="slidenum">
              <a:rPr lang="en-US" smtClean="0"/>
              <a:t>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68440" y="1448866"/>
            <a:ext cx="10027553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/>
              <a:t>Produce 4...9 RUv2 prototypes in order to: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To validate the design before starting series production.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To be used in the IB readout system.</a:t>
            </a:r>
          </a:p>
          <a:p>
            <a:endParaRPr lang="nl-NL" sz="2000" dirty="0"/>
          </a:p>
          <a:p>
            <a:r>
              <a:rPr lang="nl-NL" sz="2000" dirty="0"/>
              <a:t>9 empty PCB have been ordered and produced.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First assemble 4 PCBs to validate design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If oke, produce other 5 PCBs</a:t>
            </a:r>
          </a:p>
          <a:p>
            <a:endParaRPr lang="nl-NL" sz="2000" dirty="0"/>
          </a:p>
          <a:p>
            <a:r>
              <a:rPr lang="nl-NL" sz="2000" dirty="0"/>
              <a:t>PRR recommends 3D x-ray capabilities at assembly house. (move to other assembly house) </a:t>
            </a:r>
          </a:p>
          <a:p>
            <a:r>
              <a:rPr lang="nl-NL" sz="2000" dirty="0"/>
              <a:t>4 companies  (tbp, phuntronix, variass, eprpartner) were asked for producing the first 4 proto’s</a:t>
            </a:r>
          </a:p>
          <a:p>
            <a:r>
              <a:rPr lang="nl-NL" sz="2000" dirty="0"/>
              <a:t>Only 1 company (epr-partner) indicated to have time to produce the 4 proto’s</a:t>
            </a:r>
          </a:p>
          <a:p>
            <a:r>
              <a:rPr lang="nl-NL" sz="2000" dirty="0"/>
              <a:t>Some delay was caused by the component procurement and administrative issues.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Production in week 25-26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Delivery in week 26-27</a:t>
            </a:r>
          </a:p>
          <a:p>
            <a:endParaRPr lang="nl-NL" sz="2000" dirty="0"/>
          </a:p>
          <a:p>
            <a:r>
              <a:rPr lang="nl-NL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6009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73414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Status RUv2 series production &amp; test-system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18-6-2018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ITS plenary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4D97-BD2B-4705-8F05-B9EB893EED35}" type="slidenum">
              <a:rPr lang="en-US" smtClean="0"/>
              <a:t>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1318" y="839266"/>
            <a:ext cx="8580041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/>
              <a:t>Tender document is being written </a:t>
            </a:r>
          </a:p>
          <a:p>
            <a:endParaRPr lang="nl-NL" sz="2000" dirty="0"/>
          </a:p>
          <a:p>
            <a:r>
              <a:rPr lang="nl-NL" sz="2000" b="1" dirty="0"/>
              <a:t>Testing at producer:</a:t>
            </a:r>
          </a:p>
          <a:p>
            <a:r>
              <a:rPr lang="nl-NL" sz="2000" dirty="0"/>
              <a:t>PCB: electrical connectivity, characteristic impedance, mechanical cross sections </a:t>
            </a:r>
          </a:p>
          <a:p>
            <a:r>
              <a:rPr lang="nl-NL" sz="2000" dirty="0"/>
              <a:t>Assembly: AOI, SPI, 3D Xray</a:t>
            </a:r>
          </a:p>
          <a:p>
            <a:endParaRPr lang="nl-NL" sz="2000" dirty="0"/>
          </a:p>
          <a:p>
            <a:r>
              <a:rPr lang="nl-NL" sz="2000" dirty="0"/>
              <a:t>Test procedure in 3 phases:</a:t>
            </a:r>
          </a:p>
          <a:p>
            <a:r>
              <a:rPr lang="nl-NL" sz="2000" dirty="0"/>
              <a:t>1) At assembly company: test for shorts on the 7+1 power rails</a:t>
            </a:r>
          </a:p>
          <a:p>
            <a:r>
              <a:rPr lang="nl-NL" sz="2000" dirty="0"/>
              <a:t>2) At UU/NIKHEF: board startup (FPGAs and FX3) tests and loopback tests.</a:t>
            </a:r>
          </a:p>
          <a:p>
            <a:r>
              <a:rPr lang="nl-NL" sz="2000" dirty="0"/>
              <a:t>3) At Austin and other sites: endurance tests</a:t>
            </a:r>
          </a:p>
          <a:p>
            <a:endParaRPr lang="nl-NL" sz="2000" dirty="0"/>
          </a:p>
          <a:p>
            <a:r>
              <a:rPr lang="nl-NL" sz="2000" dirty="0"/>
              <a:t>Testsetup </a:t>
            </a:r>
          </a:p>
          <a:p>
            <a:r>
              <a:rPr lang="nl-NL" sz="2000" dirty="0"/>
              <a:t>Testsetup for phase 2 &amp; 3 under development</a:t>
            </a:r>
          </a:p>
          <a:p>
            <a:r>
              <a:rPr lang="nl-NL" sz="2000" dirty="0"/>
              <a:t>The RUv1 transistion loopback-board (Austin) and firmware (UU) is operational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succesfully identified problem on RUv1 SN9</a:t>
            </a:r>
          </a:p>
          <a:p>
            <a:r>
              <a:rPr lang="nl-NL" sz="2000" dirty="0"/>
              <a:t>Firmware is now also integrated in WP10 framework (Austin)</a:t>
            </a:r>
          </a:p>
          <a:p>
            <a:r>
              <a:rPr lang="nl-NL" sz="2000" dirty="0"/>
              <a:t>The RUv2 transistion loopback-board (Austin) is currently under development</a:t>
            </a:r>
          </a:p>
          <a:p>
            <a:r>
              <a:rPr lang="nl-NL" sz="2000" dirty="0"/>
              <a:t>The loopback cables and firmware under development (UU/NIKHEF)</a:t>
            </a:r>
          </a:p>
        </p:txBody>
      </p:sp>
    </p:spTree>
    <p:extLst>
      <p:ext uri="{BB962C8B-B14F-4D97-AF65-F5344CB8AC3E}">
        <p14:creationId xmlns:p14="http://schemas.microsoft.com/office/powerpoint/2010/main" val="1056514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2359</Words>
  <Application>Microsoft Macintosh PowerPoint</Application>
  <PresentationFormat>Widescreen</PresentationFormat>
  <Paragraphs>447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MS Gothic</vt:lpstr>
      <vt:lpstr>ＭＳ Ｐゴシック</vt:lpstr>
      <vt:lpstr>Arial</vt:lpstr>
      <vt:lpstr>Calibri</vt:lpstr>
      <vt:lpstr>Calibri Light</vt:lpstr>
      <vt:lpstr>Courier New</vt:lpstr>
      <vt:lpstr>Symbol</vt:lpstr>
      <vt:lpstr>Times New Roman</vt:lpstr>
      <vt:lpstr>Wingdings</vt:lpstr>
      <vt:lpstr>Office Theme</vt:lpstr>
      <vt:lpstr>ITS Schedule and Impacts on MVTX R&amp;D Ming Liu, 06/19/2018</vt:lpstr>
      <vt:lpstr>RU v2.0 Test and Production</vt:lpstr>
      <vt:lpstr>PowerPoint Presentation</vt:lpstr>
      <vt:lpstr>PowerPoint Presentation</vt:lpstr>
      <vt:lpstr>PowerPoint Presentation</vt:lpstr>
      <vt:lpstr>Status RUv2 transition-board and power mezzanine</vt:lpstr>
      <vt:lpstr>PowerPoint Presentation</vt:lpstr>
      <vt:lpstr>Status RUv2 prototype production</vt:lpstr>
      <vt:lpstr>Status RUv2 series production &amp; test-system</vt:lpstr>
      <vt:lpstr>PowerPoint Presentation</vt:lpstr>
      <vt:lpstr>PowerPoint Presentation</vt:lpstr>
      <vt:lpstr>Stave Production – from Antonello &amp; Felix </vt:lpstr>
      <vt:lpstr>IB-1 Half-1 </vt:lpstr>
      <vt:lpstr>IB-1 completion planning </vt:lpstr>
      <vt:lpstr>PowerPoint Presentation</vt:lpstr>
      <vt:lpstr>PowerPoint Presentation</vt:lpstr>
      <vt:lpstr>IB FPC status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Ming Liu</dc:creator>
  <cp:lastModifiedBy>Ming Liu</cp:lastModifiedBy>
  <cp:revision>38</cp:revision>
  <dcterms:created xsi:type="dcterms:W3CDTF">2018-06-19T17:51:35Z</dcterms:created>
  <dcterms:modified xsi:type="dcterms:W3CDTF">2018-06-19T21:44:21Z</dcterms:modified>
</cp:coreProperties>
</file>