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57" r:id="rId3"/>
    <p:sldId id="258" r:id="rId4"/>
    <p:sldId id="261" r:id="rId5"/>
    <p:sldId id="259" r:id="rId6"/>
    <p:sldId id="264" r:id="rId7"/>
    <p:sldId id="260"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50" d="100"/>
          <a:sy n="150" d="100"/>
        </p:scale>
        <p:origin x="-480" y="-88"/>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B6B4B6-E9AA-8D40-844C-85D6A4553EFE}" type="datetimeFigureOut">
              <a:rPr lang="en-US" smtClean="0"/>
              <a:t>9/14/17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B144A7-6439-0342-B565-F6CB4CEB78C2}" type="slidenum">
              <a:rPr lang="en-US" smtClean="0"/>
              <a:t>‹#›</a:t>
            </a:fld>
            <a:endParaRPr lang="en-US"/>
          </a:p>
        </p:txBody>
      </p:sp>
    </p:spTree>
    <p:extLst>
      <p:ext uri="{BB962C8B-B14F-4D97-AF65-F5344CB8AC3E}">
        <p14:creationId xmlns:p14="http://schemas.microsoft.com/office/powerpoint/2010/main" val="1478320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F9BDF-143B-FF42-ACD9-8A05B2952BAF}" type="datetimeFigureOut">
              <a:rPr lang="en-US" smtClean="0"/>
              <a:t>9/14/17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DFD043-E185-BB47-A1CC-C0C46D54CC2A}" type="slidenum">
              <a:rPr lang="en-US" smtClean="0"/>
              <a:t>‹#›</a:t>
            </a:fld>
            <a:endParaRPr lang="en-US"/>
          </a:p>
        </p:txBody>
      </p:sp>
    </p:spTree>
    <p:extLst>
      <p:ext uri="{BB962C8B-B14F-4D97-AF65-F5344CB8AC3E}">
        <p14:creationId xmlns:p14="http://schemas.microsoft.com/office/powerpoint/2010/main" val="41262308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16D2B-089B-6948-8C10-EC610B732664}"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3852254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3FDF36-1E13-824F-921E-6681297E230B}"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390665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37ED37-C6F0-E748-A911-96B838BA281C}"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90545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CE971-A7F6-D149-BC12-E2E939B9F414}"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329402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0C6FA-790F-2745-A14D-B2FDFF6C185D}"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026291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455513-B6AD-B344-9746-12A0DDAD9DAD}"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Ming Liu @LDRD/DR Weekly Meeting</a:t>
            </a:r>
            <a:endParaRPr lang="en-US"/>
          </a:p>
        </p:txBody>
      </p:sp>
      <p:sp>
        <p:nvSpPr>
          <p:cNvPr id="7" name="Slide Number Placeholder 6"/>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764604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40339B-BE15-7343-85EA-CA40FD83A3A5}" type="datetime1">
              <a:rPr lang="en-US" smtClean="0"/>
              <a:t>9/14/17</a:t>
            </a:fld>
            <a:endParaRPr lang="en-US"/>
          </a:p>
        </p:txBody>
      </p:sp>
      <p:sp>
        <p:nvSpPr>
          <p:cNvPr id="8" name="Footer Placeholder 7"/>
          <p:cNvSpPr>
            <a:spLocks noGrp="1"/>
          </p:cNvSpPr>
          <p:nvPr>
            <p:ph type="ftr" sz="quarter" idx="11"/>
          </p:nvPr>
        </p:nvSpPr>
        <p:spPr/>
        <p:txBody>
          <a:bodyPr/>
          <a:lstStyle/>
          <a:p>
            <a:r>
              <a:rPr lang="en-US" smtClean="0"/>
              <a:t>Ming Liu @LDRD/DR Weekly Meeting</a:t>
            </a:r>
            <a:endParaRPr lang="en-US"/>
          </a:p>
        </p:txBody>
      </p:sp>
      <p:sp>
        <p:nvSpPr>
          <p:cNvPr id="9" name="Slide Number Placeholder 8"/>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140366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390EC0-E9D2-9E4B-86BB-53D20321654E}" type="datetime1">
              <a:rPr lang="en-US" smtClean="0"/>
              <a:t>9/14/17</a:t>
            </a:fld>
            <a:endParaRPr lang="en-US"/>
          </a:p>
        </p:txBody>
      </p:sp>
      <p:sp>
        <p:nvSpPr>
          <p:cNvPr id="4" name="Footer Placeholder 3"/>
          <p:cNvSpPr>
            <a:spLocks noGrp="1"/>
          </p:cNvSpPr>
          <p:nvPr>
            <p:ph type="ftr" sz="quarter" idx="11"/>
          </p:nvPr>
        </p:nvSpPr>
        <p:spPr/>
        <p:txBody>
          <a:bodyPr/>
          <a:lstStyle/>
          <a:p>
            <a:r>
              <a:rPr lang="en-US" smtClean="0"/>
              <a:t>Ming Liu @LDRD/DR Weekly Meeting</a:t>
            </a:r>
            <a:endParaRPr lang="en-US"/>
          </a:p>
        </p:txBody>
      </p:sp>
      <p:sp>
        <p:nvSpPr>
          <p:cNvPr id="5" name="Slide Number Placeholder 4"/>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776208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7683-C0EB-9646-A0ED-1207B32A7FB5}" type="datetime1">
              <a:rPr lang="en-US" smtClean="0"/>
              <a:t>9/14/17</a:t>
            </a:fld>
            <a:endParaRPr lang="en-US"/>
          </a:p>
        </p:txBody>
      </p:sp>
      <p:sp>
        <p:nvSpPr>
          <p:cNvPr id="3" name="Footer Placeholder 2"/>
          <p:cNvSpPr>
            <a:spLocks noGrp="1"/>
          </p:cNvSpPr>
          <p:nvPr>
            <p:ph type="ftr" sz="quarter" idx="11"/>
          </p:nvPr>
        </p:nvSpPr>
        <p:spPr/>
        <p:txBody>
          <a:bodyPr/>
          <a:lstStyle/>
          <a:p>
            <a:r>
              <a:rPr lang="en-US" smtClean="0"/>
              <a:t>Ming Liu @LDRD/DR Weekly Meeting</a:t>
            </a:r>
            <a:endParaRPr lang="en-US"/>
          </a:p>
        </p:txBody>
      </p:sp>
      <p:sp>
        <p:nvSpPr>
          <p:cNvPr id="4" name="Slide Number Placeholder 3"/>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378761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385B-8A18-2547-B224-8CFD0F532CE8}"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Ming Liu @LDRD/DR Weekly Meeting</a:t>
            </a:r>
            <a:endParaRPr lang="en-US"/>
          </a:p>
        </p:txBody>
      </p:sp>
      <p:sp>
        <p:nvSpPr>
          <p:cNvPr id="7" name="Slide Number Placeholder 6"/>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1003026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B1AC0-1008-0C4F-98EE-7042DF7CDC08}"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Ming Liu @LDRD/DR Weekly Meeting</a:t>
            </a:r>
            <a:endParaRPr lang="en-US"/>
          </a:p>
        </p:txBody>
      </p:sp>
      <p:sp>
        <p:nvSpPr>
          <p:cNvPr id="7" name="Slide Number Placeholder 6"/>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0201052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CE966-4664-7048-A887-239353B848AD}" type="datetime1">
              <a:rPr lang="en-US" smtClean="0"/>
              <a:t>9/14/17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Ming Liu @LDRD/DR Weekly Meeting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F04B3-0C15-0748-863F-BEDBAB048091}" type="slidenum">
              <a:rPr lang="en-US" smtClean="0"/>
              <a:t>‹#›</a:t>
            </a:fld>
            <a:endParaRPr lang="en-US"/>
          </a:p>
        </p:txBody>
      </p:sp>
    </p:spTree>
    <p:extLst>
      <p:ext uri="{BB962C8B-B14F-4D97-AF65-F5344CB8AC3E}">
        <p14:creationId xmlns:p14="http://schemas.microsoft.com/office/powerpoint/2010/main" val="3747917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280"/>
            <a:ext cx="8229600" cy="786470"/>
          </a:xfrm>
        </p:spPr>
        <p:txBody>
          <a:bodyPr>
            <a:normAutofit/>
          </a:bodyPr>
          <a:lstStyle/>
          <a:p>
            <a:r>
              <a:rPr lang="en-US" sz="3200" dirty="0" smtClean="0"/>
              <a:t>Hardware </a:t>
            </a:r>
            <a:r>
              <a:rPr lang="en-US" sz="3200" dirty="0" smtClean="0"/>
              <a:t>Status: 09</a:t>
            </a:r>
            <a:r>
              <a:rPr lang="en-US" sz="3200" dirty="0" smtClean="0"/>
              <a:t>/</a:t>
            </a:r>
            <a:r>
              <a:rPr lang="en-US" sz="3200" dirty="0" smtClean="0"/>
              <a:t>14</a:t>
            </a:r>
            <a:r>
              <a:rPr lang="en-US" sz="3200" dirty="0" smtClean="0"/>
              <a:t>/</a:t>
            </a:r>
            <a:r>
              <a:rPr lang="en-US" sz="3200" dirty="0" smtClean="0"/>
              <a:t>2017</a:t>
            </a:r>
            <a:endParaRPr lang="en-US" sz="3200" dirty="0"/>
          </a:p>
        </p:txBody>
      </p:sp>
      <p:sp>
        <p:nvSpPr>
          <p:cNvPr id="5" name="Content Placeholder 4"/>
          <p:cNvSpPr>
            <a:spLocks noGrp="1"/>
          </p:cNvSpPr>
          <p:nvPr>
            <p:ph idx="1"/>
          </p:nvPr>
        </p:nvSpPr>
        <p:spPr>
          <a:xfrm>
            <a:off x="457200" y="901701"/>
            <a:ext cx="8229600" cy="5327650"/>
          </a:xfrm>
        </p:spPr>
        <p:txBody>
          <a:bodyPr>
            <a:normAutofit fontScale="40000" lnSpcReduction="20000"/>
          </a:bodyPr>
          <a:lstStyle/>
          <a:p>
            <a:r>
              <a:rPr lang="en-US" dirty="0" smtClean="0"/>
              <a:t>RUv1:</a:t>
            </a:r>
          </a:p>
          <a:p>
            <a:pPr lvl="1"/>
            <a:r>
              <a:rPr lang="en-US" dirty="0" smtClean="0"/>
              <a:t>One RUv1.0 </a:t>
            </a:r>
            <a:r>
              <a:rPr lang="en-US" dirty="0"/>
              <a:t>t</a:t>
            </a:r>
            <a:r>
              <a:rPr lang="en-US" dirty="0" smtClean="0"/>
              <a:t>o be shipped to LANL this week (?)</a:t>
            </a:r>
          </a:p>
          <a:p>
            <a:pPr lvl="2"/>
            <a:r>
              <a:rPr lang="en-US" dirty="0" smtClean="0"/>
              <a:t>Being tested at CERN, will be shipped out Friday/next Monday</a:t>
            </a:r>
          </a:p>
          <a:p>
            <a:pPr lvl="2"/>
            <a:r>
              <a:rPr lang="en-US" dirty="0" smtClean="0"/>
              <a:t>Mezzanine cards from UT-A, this week</a:t>
            </a:r>
          </a:p>
          <a:p>
            <a:pPr marL="914400" lvl="2" indent="0">
              <a:buNone/>
            </a:pPr>
            <a:r>
              <a:rPr lang="en-US" dirty="0" smtClean="0"/>
              <a:t> </a:t>
            </a:r>
            <a:r>
              <a:rPr lang="en-US" dirty="0" smtClean="0"/>
              <a:t> </a:t>
            </a:r>
            <a:endParaRPr lang="en-US" dirty="0" smtClean="0"/>
          </a:p>
          <a:p>
            <a:r>
              <a:rPr lang="en-US" dirty="0" smtClean="0"/>
              <a:t>FELIX </a:t>
            </a:r>
            <a:r>
              <a:rPr lang="en-US" dirty="0" smtClean="0"/>
              <a:t>v2.0, ~mid Oct ?</a:t>
            </a:r>
            <a:endParaRPr lang="en-US" dirty="0" smtClean="0"/>
          </a:p>
          <a:p>
            <a:pPr lvl="1"/>
            <a:r>
              <a:rPr lang="en-US" dirty="0" smtClean="0"/>
              <a:t>PCB </a:t>
            </a:r>
            <a:r>
              <a:rPr lang="en-US" dirty="0" smtClean="0"/>
              <a:t>parts arrived </a:t>
            </a:r>
            <a:r>
              <a:rPr lang="en-US" dirty="0" smtClean="0"/>
              <a:t>at </a:t>
            </a:r>
            <a:r>
              <a:rPr lang="en-US" dirty="0" smtClean="0"/>
              <a:t>BNL, two </a:t>
            </a:r>
            <a:r>
              <a:rPr lang="en-US" dirty="0" smtClean="0"/>
              <a:t>weeks to assemble the board at BNL</a:t>
            </a:r>
          </a:p>
          <a:p>
            <a:pPr lvl="1"/>
            <a:r>
              <a:rPr lang="en-US" dirty="0" smtClean="0"/>
              <a:t>One assembled board available by the end of this months, w/ a RHIC Timing mezzanine card</a:t>
            </a:r>
          </a:p>
          <a:p>
            <a:pPr lvl="1"/>
            <a:endParaRPr lang="en-US" dirty="0" smtClean="0"/>
          </a:p>
          <a:p>
            <a:r>
              <a:rPr lang="en-US" dirty="0" smtClean="0"/>
              <a:t>Power </a:t>
            </a:r>
            <a:r>
              <a:rPr lang="en-US" dirty="0" smtClean="0"/>
              <a:t>unit </a:t>
            </a:r>
            <a:endParaRPr lang="en-US" dirty="0" smtClean="0"/>
          </a:p>
          <a:p>
            <a:pPr lvl="1"/>
            <a:r>
              <a:rPr lang="en-US" dirty="0" smtClean="0"/>
              <a:t>MOSAIC </a:t>
            </a:r>
            <a:r>
              <a:rPr lang="en-US" dirty="0" smtClean="0"/>
              <a:t>operation - missing cables </a:t>
            </a:r>
          </a:p>
          <a:p>
            <a:pPr lvl="1"/>
            <a:r>
              <a:rPr lang="en-US" dirty="0" smtClean="0"/>
              <a:t>Last two LV modules on the way to LANL, ~ end of next week?</a:t>
            </a:r>
          </a:p>
          <a:p>
            <a:pPr lvl="1"/>
            <a:r>
              <a:rPr lang="en-US" dirty="0" smtClean="0"/>
              <a:t>All </a:t>
            </a:r>
            <a:r>
              <a:rPr lang="en-US" dirty="0"/>
              <a:t>w</a:t>
            </a:r>
            <a:r>
              <a:rPr lang="en-US" dirty="0" smtClean="0"/>
              <a:t>ires are here </a:t>
            </a:r>
          </a:p>
          <a:p>
            <a:pPr lvl="1"/>
            <a:endParaRPr lang="en-US" dirty="0" smtClean="0"/>
          </a:p>
          <a:p>
            <a:r>
              <a:rPr lang="en-US" dirty="0" smtClean="0"/>
              <a:t>sPHENIX Timing &amp; Trigger system</a:t>
            </a:r>
          </a:p>
          <a:p>
            <a:pPr lvl="1"/>
            <a:r>
              <a:rPr lang="en-US" dirty="0" smtClean="0"/>
              <a:t>“GTM” meeting,  10/4</a:t>
            </a:r>
          </a:p>
          <a:p>
            <a:pPr lvl="1"/>
            <a:r>
              <a:rPr lang="en-US" dirty="0" smtClean="0"/>
              <a:t>PHENIX GTM</a:t>
            </a:r>
          </a:p>
          <a:p>
            <a:pPr marL="457200" lvl="1" indent="0">
              <a:buNone/>
            </a:pPr>
            <a:endParaRPr lang="en-US" dirty="0" smtClean="0"/>
          </a:p>
          <a:p>
            <a:r>
              <a:rPr lang="en-US" dirty="0" smtClean="0"/>
              <a:t>Cooling system</a:t>
            </a:r>
          </a:p>
          <a:p>
            <a:pPr lvl="1"/>
            <a:r>
              <a:rPr lang="en-US" dirty="0" smtClean="0"/>
              <a:t>Telescope box @UT-A</a:t>
            </a:r>
          </a:p>
          <a:p>
            <a:pPr lvl="1"/>
            <a:r>
              <a:rPr lang="en-US" dirty="0" smtClean="0"/>
              <a:t>Chiller is here </a:t>
            </a:r>
          </a:p>
          <a:p>
            <a:pPr lvl="1"/>
            <a:endParaRPr lang="en-US" dirty="0" smtClean="0"/>
          </a:p>
          <a:p>
            <a:r>
              <a:rPr lang="en-US" dirty="0" smtClean="0"/>
              <a:t>Stave Production @CERN</a:t>
            </a:r>
          </a:p>
          <a:p>
            <a:pPr lvl="1"/>
            <a:r>
              <a:rPr lang="en-US" dirty="0" smtClean="0"/>
              <a:t>Need your help! Travel to CERN</a:t>
            </a:r>
          </a:p>
          <a:p>
            <a:pPr lvl="1"/>
            <a:r>
              <a:rPr lang="en-US" dirty="0" err="1" smtClean="0"/>
              <a:t>Jirka</a:t>
            </a:r>
            <a:r>
              <a:rPr lang="en-US" dirty="0" smtClean="0"/>
              <a:t> (from Czech) is helping us to help ALICE stave </a:t>
            </a:r>
            <a:r>
              <a:rPr lang="en-US" dirty="0" smtClean="0"/>
              <a:t>production</a:t>
            </a:r>
          </a:p>
          <a:p>
            <a:pPr lvl="1"/>
            <a:endParaRPr lang="en-US" dirty="0" smtClean="0"/>
          </a:p>
          <a:p>
            <a:pPr lvl="1"/>
            <a:endParaRPr lang="en-US" dirty="0"/>
          </a:p>
          <a:p>
            <a:r>
              <a:rPr lang="en-US" dirty="0" smtClean="0"/>
              <a:t>LDRD budget: ~100%  cost/committed </a:t>
            </a:r>
            <a:endParaRPr lang="en-US" dirty="0" smtClean="0"/>
          </a:p>
        </p:txBody>
      </p:sp>
      <p:sp>
        <p:nvSpPr>
          <p:cNvPr id="2" name="Date Placeholder 1"/>
          <p:cNvSpPr>
            <a:spLocks noGrp="1"/>
          </p:cNvSpPr>
          <p:nvPr>
            <p:ph type="dt" sz="half" idx="10"/>
          </p:nvPr>
        </p:nvSpPr>
        <p:spPr/>
        <p:txBody>
          <a:bodyPr/>
          <a:lstStyle/>
          <a:p>
            <a:fld id="{2C6FCEB2-1428-BD40-AD43-DE958A4B12B7}" type="datetime1">
              <a:rPr lang="en-US" smtClean="0"/>
              <a:t>9/14/17</a:t>
            </a:fld>
            <a:endParaRPr lang="en-US"/>
          </a:p>
        </p:txBody>
      </p:sp>
      <p:sp>
        <p:nvSpPr>
          <p:cNvPr id="3" name="Footer Placeholder 2"/>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1</a:t>
            </a:fld>
            <a:endParaRPr lang="en-US"/>
          </a:p>
        </p:txBody>
      </p:sp>
    </p:spTree>
    <p:extLst>
      <p:ext uri="{BB962C8B-B14F-4D97-AF65-F5344CB8AC3E}">
        <p14:creationId xmlns:p14="http://schemas.microsoft.com/office/powerpoint/2010/main" val="18455695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038"/>
            <a:ext cx="8229600" cy="508381"/>
          </a:xfrm>
        </p:spPr>
        <p:txBody>
          <a:bodyPr>
            <a:normAutofit fontScale="90000"/>
          </a:bodyPr>
          <a:lstStyle/>
          <a:p>
            <a:r>
              <a:rPr lang="en-US" dirty="0" smtClean="0"/>
              <a:t>Key Tasks and Milestones: ~ Dec. 2017</a:t>
            </a:r>
            <a:endParaRPr lang="en-US" dirty="0"/>
          </a:p>
        </p:txBody>
      </p:sp>
      <p:sp>
        <p:nvSpPr>
          <p:cNvPr id="3" name="Content Placeholder 2"/>
          <p:cNvSpPr>
            <a:spLocks noGrp="1"/>
          </p:cNvSpPr>
          <p:nvPr>
            <p:ph idx="1"/>
          </p:nvPr>
        </p:nvSpPr>
        <p:spPr>
          <a:xfrm>
            <a:off x="280525" y="3395047"/>
            <a:ext cx="4793795" cy="3326428"/>
          </a:xfrm>
        </p:spPr>
        <p:txBody>
          <a:bodyPr>
            <a:normAutofit fontScale="32500" lnSpcReduction="20000"/>
          </a:bodyPr>
          <a:lstStyle/>
          <a:p>
            <a:r>
              <a:rPr lang="en-US" dirty="0" smtClean="0"/>
              <a:t>GBT chain integration FELIXv1.5 + KC705 </a:t>
            </a:r>
            <a:r>
              <a:rPr lang="mr-IN" dirty="0" smtClean="0"/>
              <a:t>–</a:t>
            </a:r>
            <a:r>
              <a:rPr lang="en-US" dirty="0" smtClean="0"/>
              <a:t> Done</a:t>
            </a:r>
          </a:p>
          <a:p>
            <a:pPr lvl="1"/>
            <a:r>
              <a:rPr lang="en-US" dirty="0" err="1" smtClean="0"/>
              <a:t>Sho</a:t>
            </a:r>
            <a:r>
              <a:rPr lang="en-US" dirty="0" smtClean="0"/>
              <a:t>, Alex, Mark</a:t>
            </a:r>
            <a:endParaRPr lang="en-US" dirty="0"/>
          </a:p>
          <a:p>
            <a:r>
              <a:rPr lang="en-US" dirty="0" smtClean="0"/>
              <a:t>ALPIDE readout </a:t>
            </a:r>
            <a:r>
              <a:rPr lang="mr-IN" dirty="0" smtClean="0"/>
              <a:t>–</a:t>
            </a:r>
            <a:r>
              <a:rPr lang="en-US" dirty="0" smtClean="0"/>
              <a:t> </a:t>
            </a:r>
            <a:r>
              <a:rPr lang="en-US" dirty="0" err="1" smtClean="0"/>
              <a:t>Sho</a:t>
            </a:r>
            <a:r>
              <a:rPr lang="en-US" dirty="0" smtClean="0"/>
              <a:t>, Alex, Mark, </a:t>
            </a:r>
            <a:r>
              <a:rPr lang="en-US" dirty="0" err="1" smtClean="0"/>
              <a:t>Xuan</a:t>
            </a:r>
            <a:endParaRPr lang="en-US" dirty="0" smtClean="0"/>
          </a:p>
          <a:p>
            <a:pPr lvl="1"/>
            <a:r>
              <a:rPr lang="en-US" dirty="0" smtClean="0"/>
              <a:t>w/ KC705 + FELIX,  ~9/30</a:t>
            </a:r>
          </a:p>
          <a:p>
            <a:pPr lvl="1"/>
            <a:r>
              <a:rPr lang="en-US" dirty="0" smtClean="0"/>
              <a:t>w/ RUv1.0,  ~10/30 (assuming RUv1.0 arrives by ~9/15)</a:t>
            </a:r>
          </a:p>
          <a:p>
            <a:pPr lvl="1"/>
            <a:r>
              <a:rPr lang="en-US" dirty="0" smtClean="0"/>
              <a:t>RUv1.0 data format, ~10/30</a:t>
            </a:r>
          </a:p>
          <a:p>
            <a:pPr lvl="1"/>
            <a:r>
              <a:rPr lang="en-US" dirty="0" smtClean="0"/>
              <a:t> MOSAIC evaluation, ~10/30, </a:t>
            </a:r>
            <a:r>
              <a:rPr lang="en-US" dirty="0" err="1" smtClean="0"/>
              <a:t>Xuan</a:t>
            </a:r>
            <a:endParaRPr lang="en-US" dirty="0" smtClean="0"/>
          </a:p>
          <a:p>
            <a:r>
              <a:rPr lang="en-US" dirty="0" smtClean="0"/>
              <a:t>FELIX+RCDAQ integration </a:t>
            </a:r>
            <a:r>
              <a:rPr lang="mr-IN" dirty="0" smtClean="0"/>
              <a:t>–</a:t>
            </a:r>
            <a:r>
              <a:rPr lang="en-US" dirty="0" smtClean="0"/>
              <a:t> Kun, </a:t>
            </a:r>
            <a:r>
              <a:rPr lang="en-US" dirty="0" err="1" smtClean="0"/>
              <a:t>Sho</a:t>
            </a:r>
            <a:r>
              <a:rPr lang="en-US" dirty="0" smtClean="0"/>
              <a:t>, Alex</a:t>
            </a:r>
          </a:p>
          <a:p>
            <a:pPr lvl="1"/>
            <a:r>
              <a:rPr lang="en-US" dirty="0" smtClean="0"/>
              <a:t>FELIX v1.5: ~9/30</a:t>
            </a:r>
          </a:p>
          <a:p>
            <a:pPr lvl="1"/>
            <a:r>
              <a:rPr lang="en-US" dirty="0" smtClean="0"/>
              <a:t>FELIX v.2.0: ~10/20 (assuming v.2 available by ~9/30)</a:t>
            </a:r>
          </a:p>
          <a:p>
            <a:r>
              <a:rPr lang="en-US" dirty="0" smtClean="0"/>
              <a:t>Timing &amp; Triggers</a:t>
            </a:r>
            <a:r>
              <a:rPr lang="en-US" dirty="0"/>
              <a:t> </a:t>
            </a:r>
            <a:r>
              <a:rPr lang="mr-IN" dirty="0" smtClean="0"/>
              <a:t>–</a:t>
            </a:r>
            <a:r>
              <a:rPr lang="en-US" dirty="0" smtClean="0"/>
              <a:t> Alex, </a:t>
            </a:r>
            <a:r>
              <a:rPr lang="en-US" dirty="0" err="1" smtClean="0"/>
              <a:t>Sho</a:t>
            </a:r>
            <a:r>
              <a:rPr lang="en-US" dirty="0" smtClean="0"/>
              <a:t>, Mark, Ming </a:t>
            </a:r>
          </a:p>
          <a:p>
            <a:pPr lvl="1"/>
            <a:r>
              <a:rPr lang="en-US" dirty="0" smtClean="0"/>
              <a:t>FELIX v1.5 + 40MHz Timing &amp; Trigger, 11/15? </a:t>
            </a:r>
          </a:p>
          <a:p>
            <a:pPr lvl="1"/>
            <a:r>
              <a:rPr lang="en-US" dirty="0" smtClean="0"/>
              <a:t>FELIX v2.0 + RHIC-mezzanine integration, 11/30</a:t>
            </a:r>
          </a:p>
          <a:p>
            <a:pPr lvl="1"/>
            <a:r>
              <a:rPr lang="en-US" dirty="0" smtClean="0"/>
              <a:t>Setup GTM @LANL, ~11/15</a:t>
            </a:r>
            <a:endParaRPr lang="en-US" dirty="0"/>
          </a:p>
          <a:p>
            <a:r>
              <a:rPr lang="en-US" dirty="0" smtClean="0"/>
              <a:t>Power Unit and Slow Controls software/GUI   </a:t>
            </a:r>
          </a:p>
          <a:p>
            <a:pPr lvl="1"/>
            <a:r>
              <a:rPr lang="en-US" dirty="0" smtClean="0"/>
              <a:t>RUv1.0 + PU, ~10/30 </a:t>
            </a:r>
          </a:p>
          <a:p>
            <a:pPr lvl="1"/>
            <a:r>
              <a:rPr lang="en-US" dirty="0" smtClean="0"/>
              <a:t>Darren, </a:t>
            </a:r>
            <a:r>
              <a:rPr lang="en-US" dirty="0" err="1" smtClean="0"/>
              <a:t>Sanghoon</a:t>
            </a:r>
            <a:r>
              <a:rPr lang="en-US" dirty="0" smtClean="0"/>
              <a:t>, Cesar</a:t>
            </a:r>
          </a:p>
          <a:p>
            <a:r>
              <a:rPr lang="en-US" dirty="0" smtClean="0">
                <a:solidFill>
                  <a:srgbClr val="FF0000"/>
                </a:solidFill>
              </a:rPr>
              <a:t>Complete full chain ALPIDE + RUv1.0 + FELIX v1.5 + RCDAQ</a:t>
            </a:r>
          </a:p>
          <a:p>
            <a:pPr lvl="1"/>
            <a:r>
              <a:rPr lang="en-US" dirty="0" smtClean="0"/>
              <a:t>12/20</a:t>
            </a:r>
          </a:p>
          <a:p>
            <a:r>
              <a:rPr lang="en-US" dirty="0" smtClean="0"/>
              <a:t>Physics simulations for full proposal </a:t>
            </a:r>
            <a:r>
              <a:rPr lang="mr-IN" dirty="0" smtClean="0"/>
              <a:t>–</a:t>
            </a:r>
            <a:r>
              <a:rPr lang="en-US" dirty="0" smtClean="0"/>
              <a:t> </a:t>
            </a:r>
            <a:r>
              <a:rPr lang="en-US" dirty="0" err="1" smtClean="0"/>
              <a:t>Sanghoon</a:t>
            </a:r>
            <a:r>
              <a:rPr lang="en-US" dirty="0" smtClean="0"/>
              <a:t>, Darren </a:t>
            </a:r>
          </a:p>
          <a:p>
            <a:pPr lvl="1"/>
            <a:r>
              <a:rPr lang="en-US" dirty="0" smtClean="0"/>
              <a:t>B-jet tagging,  ~12/5 update plots </a:t>
            </a:r>
            <a:endParaRPr lang="en-US" dirty="0"/>
          </a:p>
        </p:txBody>
      </p:sp>
      <p:grpSp>
        <p:nvGrpSpPr>
          <p:cNvPr id="4" name="Group 3"/>
          <p:cNvGrpSpPr/>
          <p:nvPr/>
        </p:nvGrpSpPr>
        <p:grpSpPr>
          <a:xfrm>
            <a:off x="171666" y="1095748"/>
            <a:ext cx="8686800" cy="571228"/>
            <a:chOff x="969052" y="1786177"/>
            <a:chExt cx="7723155" cy="571228"/>
          </a:xfrm>
        </p:grpSpPr>
        <p:grpSp>
          <p:nvGrpSpPr>
            <p:cNvPr id="5" name="Group 4"/>
            <p:cNvGrpSpPr/>
            <p:nvPr/>
          </p:nvGrpSpPr>
          <p:grpSpPr>
            <a:xfrm>
              <a:off x="969052" y="1786177"/>
              <a:ext cx="7723155" cy="571228"/>
              <a:chOff x="969052" y="1786177"/>
              <a:chExt cx="7723155" cy="571228"/>
            </a:xfrm>
          </p:grpSpPr>
          <p:sp>
            <p:nvSpPr>
              <p:cNvPr id="9" name="TextBox 8"/>
              <p:cNvSpPr txBox="1"/>
              <p:nvPr/>
            </p:nvSpPr>
            <p:spPr>
              <a:xfrm>
                <a:off x="969052" y="1809914"/>
                <a:ext cx="624803" cy="369332"/>
              </a:xfrm>
              <a:prstGeom prst="rect">
                <a:avLst/>
              </a:prstGeom>
              <a:noFill/>
            </p:spPr>
            <p:txBody>
              <a:bodyPr wrap="none" rtlCol="0">
                <a:spAutoFit/>
              </a:bodyPr>
              <a:lstStyle/>
              <a:p>
                <a:r>
                  <a:rPr lang="en-US" dirty="0"/>
                  <a:t>9</a:t>
                </a:r>
                <a:r>
                  <a:rPr lang="en-US" dirty="0" smtClean="0"/>
                  <a:t>/15</a:t>
                </a:r>
                <a:endParaRPr lang="en-US" dirty="0"/>
              </a:p>
            </p:txBody>
          </p:sp>
          <p:grpSp>
            <p:nvGrpSpPr>
              <p:cNvPr id="10" name="Group 9"/>
              <p:cNvGrpSpPr/>
              <p:nvPr/>
            </p:nvGrpSpPr>
            <p:grpSpPr>
              <a:xfrm>
                <a:off x="996005" y="2183594"/>
                <a:ext cx="7696202" cy="173811"/>
                <a:chOff x="996005" y="2183594"/>
                <a:chExt cx="7696202" cy="173811"/>
              </a:xfrm>
            </p:grpSpPr>
            <p:cxnSp>
              <p:nvCxnSpPr>
                <p:cNvPr id="14" name="Straight Arrow Connector 13"/>
                <p:cNvCxnSpPr/>
                <p:nvPr/>
              </p:nvCxnSpPr>
              <p:spPr>
                <a:xfrm flipV="1">
                  <a:off x="996005" y="2357404"/>
                  <a:ext cx="7696202"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435645"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7624613"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084754"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2357529" y="1819321"/>
                <a:ext cx="555492" cy="369332"/>
              </a:xfrm>
              <a:prstGeom prst="rect">
                <a:avLst/>
              </a:prstGeom>
              <a:noFill/>
            </p:spPr>
            <p:txBody>
              <a:bodyPr wrap="none" rtlCol="0">
                <a:spAutoFit/>
              </a:bodyPr>
              <a:lstStyle/>
              <a:p>
                <a:r>
                  <a:rPr lang="en-US" dirty="0" smtClean="0"/>
                  <a:t>10/1</a:t>
                </a:r>
                <a:endParaRPr lang="en-US" dirty="0"/>
              </a:p>
            </p:txBody>
          </p:sp>
          <p:sp>
            <p:nvSpPr>
              <p:cNvPr id="12" name="TextBox 11"/>
              <p:cNvSpPr txBox="1"/>
              <p:nvPr/>
            </p:nvSpPr>
            <p:spPr>
              <a:xfrm>
                <a:off x="4772352" y="1786177"/>
                <a:ext cx="555492" cy="369332"/>
              </a:xfrm>
              <a:prstGeom prst="rect">
                <a:avLst/>
              </a:prstGeom>
              <a:noFill/>
            </p:spPr>
            <p:txBody>
              <a:bodyPr wrap="none" rtlCol="0">
                <a:spAutoFit/>
              </a:bodyPr>
              <a:lstStyle/>
              <a:p>
                <a:r>
                  <a:rPr lang="en-US" dirty="0" smtClean="0"/>
                  <a:t>11/1</a:t>
                </a:r>
                <a:endParaRPr lang="en-US" dirty="0"/>
              </a:p>
            </p:txBody>
          </p:sp>
          <p:sp>
            <p:nvSpPr>
              <p:cNvPr id="13" name="TextBox 12"/>
              <p:cNvSpPr txBox="1"/>
              <p:nvPr/>
            </p:nvSpPr>
            <p:spPr>
              <a:xfrm>
                <a:off x="7346253" y="1828730"/>
                <a:ext cx="555492" cy="369332"/>
              </a:xfrm>
              <a:prstGeom prst="rect">
                <a:avLst/>
              </a:prstGeom>
              <a:noFill/>
            </p:spPr>
            <p:txBody>
              <a:bodyPr wrap="none" rtlCol="0">
                <a:spAutoFit/>
              </a:bodyPr>
              <a:lstStyle/>
              <a:p>
                <a:r>
                  <a:rPr lang="en-US" dirty="0" smtClean="0"/>
                  <a:t>12/1</a:t>
                </a:r>
                <a:endParaRPr lang="en-US" dirty="0"/>
              </a:p>
            </p:txBody>
          </p:sp>
        </p:grpSp>
        <p:cxnSp>
          <p:nvCxnSpPr>
            <p:cNvPr id="6" name="Straight Connector 5"/>
            <p:cNvCxnSpPr/>
            <p:nvPr/>
          </p:nvCxnSpPr>
          <p:spPr>
            <a:xfrm>
              <a:off x="3698133" y="2285196"/>
              <a:ext cx="0" cy="54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6463931" y="225757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281454" y="227301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9" name="TextBox 18"/>
          <p:cNvSpPr txBox="1"/>
          <p:nvPr/>
        </p:nvSpPr>
        <p:spPr>
          <a:xfrm>
            <a:off x="7735246" y="2068651"/>
            <a:ext cx="1253243" cy="276999"/>
          </a:xfrm>
          <a:prstGeom prst="rect">
            <a:avLst/>
          </a:prstGeom>
          <a:noFill/>
        </p:spPr>
        <p:txBody>
          <a:bodyPr wrap="none" rtlCol="0">
            <a:spAutoFit/>
          </a:bodyPr>
          <a:lstStyle/>
          <a:p>
            <a:r>
              <a:rPr lang="en-US" sz="1200" dirty="0" smtClean="0">
                <a:solidFill>
                  <a:srgbClr val="FF0000"/>
                </a:solidFill>
              </a:rPr>
              <a:t>--------- Full Chain</a:t>
            </a:r>
            <a:endParaRPr lang="en-US" sz="1200" dirty="0">
              <a:solidFill>
                <a:srgbClr val="FF0000"/>
              </a:solidFill>
            </a:endParaRPr>
          </a:p>
        </p:txBody>
      </p:sp>
      <p:sp>
        <p:nvSpPr>
          <p:cNvPr id="34" name="6-Point Star 33"/>
          <p:cNvSpPr/>
          <p:nvPr/>
        </p:nvSpPr>
        <p:spPr>
          <a:xfrm>
            <a:off x="8579914" y="1823242"/>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201982" y="1730219"/>
            <a:ext cx="2236510" cy="461665"/>
          </a:xfrm>
          <a:prstGeom prst="rect">
            <a:avLst/>
          </a:prstGeom>
          <a:noFill/>
        </p:spPr>
        <p:txBody>
          <a:bodyPr wrap="none" rtlCol="0">
            <a:spAutoFit/>
          </a:bodyPr>
          <a:lstStyle/>
          <a:p>
            <a:r>
              <a:rPr lang="en-US" sz="1200" dirty="0" smtClean="0"/>
              <a:t>---- ALPIDE + KC705+FELIX</a:t>
            </a:r>
          </a:p>
          <a:p>
            <a:r>
              <a:rPr lang="en-US" sz="1200" dirty="0" smtClean="0"/>
              <a:t>---------------------- FELIX + RCDAQ</a:t>
            </a:r>
            <a:endParaRPr lang="en-US" sz="1200" dirty="0"/>
          </a:p>
        </p:txBody>
      </p:sp>
      <p:sp>
        <p:nvSpPr>
          <p:cNvPr id="36" name="TextBox 35"/>
          <p:cNvSpPr txBox="1"/>
          <p:nvPr/>
        </p:nvSpPr>
        <p:spPr>
          <a:xfrm>
            <a:off x="2059281" y="1730219"/>
            <a:ext cx="3302707" cy="276999"/>
          </a:xfrm>
          <a:prstGeom prst="rect">
            <a:avLst/>
          </a:prstGeom>
          <a:noFill/>
        </p:spPr>
        <p:txBody>
          <a:bodyPr wrap="none" rtlCol="0">
            <a:spAutoFit/>
          </a:bodyPr>
          <a:lstStyle/>
          <a:p>
            <a:r>
              <a:rPr lang="en-US" sz="1200" dirty="0" smtClean="0"/>
              <a:t>------------------------------</a:t>
            </a:r>
            <a:r>
              <a:rPr lang="en-US" sz="1200" dirty="0" smtClean="0"/>
              <a:t>-----------  </a:t>
            </a:r>
            <a:r>
              <a:rPr lang="en-US" sz="1200" dirty="0" smtClean="0"/>
              <a:t>RUv1.0+FELIXv1.5</a:t>
            </a:r>
          </a:p>
        </p:txBody>
      </p:sp>
      <p:sp>
        <p:nvSpPr>
          <p:cNvPr id="37" name="TextBox 36"/>
          <p:cNvSpPr txBox="1"/>
          <p:nvPr/>
        </p:nvSpPr>
        <p:spPr>
          <a:xfrm>
            <a:off x="4729295" y="2053384"/>
            <a:ext cx="3147015" cy="276999"/>
          </a:xfrm>
          <a:prstGeom prst="rect">
            <a:avLst/>
          </a:prstGeom>
          <a:noFill/>
        </p:spPr>
        <p:txBody>
          <a:bodyPr wrap="none" rtlCol="0">
            <a:spAutoFit/>
          </a:bodyPr>
          <a:lstStyle/>
          <a:p>
            <a:r>
              <a:rPr lang="en-US" sz="1200" dirty="0" smtClean="0"/>
              <a:t>----------------</a:t>
            </a:r>
            <a:r>
              <a:rPr lang="en-US" sz="1200" dirty="0" smtClean="0"/>
              <a:t>-----</a:t>
            </a:r>
            <a:r>
              <a:rPr lang="en-US" sz="1200" dirty="0" smtClean="0"/>
              <a:t>--  RUv1.0 + FELIX v1.5 + Trigger</a:t>
            </a:r>
            <a:endParaRPr lang="en-US" sz="1200" dirty="0"/>
          </a:p>
        </p:txBody>
      </p:sp>
      <p:sp>
        <p:nvSpPr>
          <p:cNvPr id="38" name="TextBox 37"/>
          <p:cNvSpPr txBox="1"/>
          <p:nvPr/>
        </p:nvSpPr>
        <p:spPr>
          <a:xfrm>
            <a:off x="201663" y="2356083"/>
            <a:ext cx="4879836" cy="276999"/>
          </a:xfrm>
          <a:prstGeom prst="rect">
            <a:avLst/>
          </a:prstGeom>
          <a:noFill/>
        </p:spPr>
        <p:txBody>
          <a:bodyPr wrap="none" rtlCol="0">
            <a:spAutoFit/>
          </a:bodyPr>
          <a:lstStyle/>
          <a:p>
            <a:r>
              <a:rPr lang="en-US" sz="1200" dirty="0" smtClean="0"/>
              <a:t>-----------------  PU + ALPIDE + MOSAIC/RU and DCS - Slow Control Software </a:t>
            </a:r>
            <a:endParaRPr lang="en-US" sz="1200" dirty="0"/>
          </a:p>
        </p:txBody>
      </p:sp>
      <p:sp>
        <p:nvSpPr>
          <p:cNvPr id="39" name="TextBox 38"/>
          <p:cNvSpPr txBox="1"/>
          <p:nvPr/>
        </p:nvSpPr>
        <p:spPr>
          <a:xfrm>
            <a:off x="5445501" y="2356509"/>
            <a:ext cx="1813317" cy="276999"/>
          </a:xfrm>
          <a:prstGeom prst="rect">
            <a:avLst/>
          </a:prstGeom>
          <a:noFill/>
        </p:spPr>
        <p:txBody>
          <a:bodyPr wrap="none" rtlCol="0">
            <a:spAutoFit/>
          </a:bodyPr>
          <a:lstStyle/>
          <a:p>
            <a:r>
              <a:rPr lang="en-US" sz="1200" dirty="0" smtClean="0"/>
              <a:t>-----  sPHENIX GTM@LANL</a:t>
            </a:r>
          </a:p>
        </p:txBody>
      </p:sp>
      <p:sp>
        <p:nvSpPr>
          <p:cNvPr id="40" name="TextBox 39"/>
          <p:cNvSpPr txBox="1"/>
          <p:nvPr/>
        </p:nvSpPr>
        <p:spPr>
          <a:xfrm>
            <a:off x="3378671" y="2770178"/>
            <a:ext cx="5775940" cy="276999"/>
          </a:xfrm>
          <a:prstGeom prst="rect">
            <a:avLst/>
          </a:prstGeom>
          <a:noFill/>
        </p:spPr>
        <p:txBody>
          <a:bodyPr wrap="none" rtlCol="0">
            <a:spAutoFit/>
          </a:bodyPr>
          <a:lstStyle/>
          <a:p>
            <a:r>
              <a:rPr lang="en-US" sz="1200" dirty="0">
                <a:solidFill>
                  <a:srgbClr val="0000FF"/>
                </a:solidFill>
              </a:rPr>
              <a:t>----</a:t>
            </a:r>
            <a:r>
              <a:rPr lang="en-US" sz="1200" dirty="0" smtClean="0">
                <a:solidFill>
                  <a:srgbClr val="0000FF"/>
                </a:solidFill>
              </a:rPr>
              <a:t>------ RUv1.0 </a:t>
            </a:r>
            <a:r>
              <a:rPr lang="en-US" sz="1200" dirty="0">
                <a:solidFill>
                  <a:srgbClr val="0000FF"/>
                </a:solidFill>
              </a:rPr>
              <a:t>+ FELIX v2.0 </a:t>
            </a:r>
            <a:r>
              <a:rPr lang="en-US" sz="1200" dirty="0" smtClean="0">
                <a:solidFill>
                  <a:srgbClr val="0000FF"/>
                </a:solidFill>
              </a:rPr>
              <a:t>+ RCDAQ  ----------------------------------- RHIC Timing/Trigger -</a:t>
            </a:r>
            <a:r>
              <a:rPr lang="en-US" sz="1200" dirty="0" smtClean="0">
                <a:solidFill>
                  <a:srgbClr val="0000FF"/>
                </a:solidFill>
                <a:sym typeface="Wingdings"/>
              </a:rPr>
              <a:t></a:t>
            </a:r>
            <a:r>
              <a:rPr lang="en-US" sz="1200" dirty="0" smtClean="0">
                <a:solidFill>
                  <a:srgbClr val="0000FF"/>
                </a:solidFill>
              </a:rPr>
              <a:t> </a:t>
            </a:r>
            <a:endParaRPr lang="en-US" sz="1200" dirty="0">
              <a:solidFill>
                <a:srgbClr val="0000FF"/>
              </a:solidFill>
            </a:endParaRPr>
          </a:p>
        </p:txBody>
      </p:sp>
      <p:sp>
        <p:nvSpPr>
          <p:cNvPr id="41" name="TextBox 40"/>
          <p:cNvSpPr txBox="1"/>
          <p:nvPr/>
        </p:nvSpPr>
        <p:spPr>
          <a:xfrm>
            <a:off x="195141" y="3081273"/>
            <a:ext cx="7571303" cy="276999"/>
          </a:xfrm>
          <a:prstGeom prst="rect">
            <a:avLst/>
          </a:prstGeom>
          <a:noFill/>
        </p:spPr>
        <p:txBody>
          <a:bodyPr wrap="none" rtlCol="0">
            <a:spAutoFit/>
          </a:bodyPr>
          <a:lstStyle/>
          <a:p>
            <a:r>
              <a:rPr lang="en-US" sz="1200" dirty="0" smtClean="0"/>
              <a:t>------------------------------------------------------------------------------------------------------------------------------       Physics simulations </a:t>
            </a:r>
            <a:endParaRPr lang="en-US" sz="1200" dirty="0"/>
          </a:p>
        </p:txBody>
      </p:sp>
      <p:sp>
        <p:nvSpPr>
          <p:cNvPr id="42" name="TextBox 41"/>
          <p:cNvSpPr txBox="1"/>
          <p:nvPr/>
        </p:nvSpPr>
        <p:spPr>
          <a:xfrm>
            <a:off x="5306477" y="3541296"/>
            <a:ext cx="3262432" cy="2954655"/>
          </a:xfrm>
          <a:prstGeom prst="rect">
            <a:avLst/>
          </a:prstGeom>
          <a:noFill/>
        </p:spPr>
        <p:txBody>
          <a:bodyPr wrap="none" rtlCol="0">
            <a:spAutoFit/>
          </a:bodyPr>
          <a:lstStyle/>
          <a:p>
            <a:r>
              <a:rPr lang="en-US" sz="1400" dirty="0" smtClean="0"/>
              <a:t>Other tasks:</a:t>
            </a:r>
          </a:p>
          <a:p>
            <a:pPr marL="285750" indent="-285750">
              <a:buFont typeface="Arial"/>
              <a:buChar char="•"/>
            </a:pPr>
            <a:r>
              <a:rPr lang="en-US" sz="1400" dirty="0"/>
              <a:t>Cable test </a:t>
            </a:r>
            <a:r>
              <a:rPr lang="mr-IN" sz="1400" dirty="0"/>
              <a:t>–</a:t>
            </a:r>
            <a:r>
              <a:rPr lang="en-US" sz="1400" dirty="0"/>
              <a:t> Pat, Mark, </a:t>
            </a:r>
            <a:r>
              <a:rPr lang="en-US" sz="1400" dirty="0" err="1"/>
              <a:t>Xuan</a:t>
            </a:r>
            <a:endParaRPr lang="en-US" sz="1400" dirty="0"/>
          </a:p>
          <a:p>
            <a:pPr marL="742950" lvl="1" indent="-285750">
              <a:buFontTx/>
              <a:buChar char="-"/>
            </a:pPr>
            <a:r>
              <a:rPr lang="en-US" sz="1400" dirty="0" smtClean="0"/>
              <a:t>11</a:t>
            </a:r>
            <a:r>
              <a:rPr lang="en-US" sz="1400" dirty="0"/>
              <a:t>/</a:t>
            </a:r>
            <a:r>
              <a:rPr lang="en-US" sz="1400" dirty="0" smtClean="0"/>
              <a:t>15</a:t>
            </a:r>
          </a:p>
          <a:p>
            <a:pPr marL="742950" lvl="1" indent="-285750">
              <a:buFontTx/>
              <a:buChar char="-"/>
            </a:pPr>
            <a:r>
              <a:rPr lang="en-US" sz="1400" dirty="0" smtClean="0"/>
              <a:t>MVTX/INTT integration</a:t>
            </a:r>
          </a:p>
          <a:p>
            <a:pPr marL="285750" indent="-285750">
              <a:buFont typeface="Arial"/>
              <a:buChar char="•"/>
            </a:pPr>
            <a:r>
              <a:rPr lang="en-US" sz="1400" dirty="0" smtClean="0"/>
              <a:t>Telescope </a:t>
            </a:r>
          </a:p>
          <a:p>
            <a:pPr marL="742950" lvl="1" indent="-285750">
              <a:buFontTx/>
              <a:buChar char="-"/>
            </a:pPr>
            <a:r>
              <a:rPr lang="en-US" sz="1400" dirty="0" smtClean="0"/>
              <a:t>cooling system</a:t>
            </a:r>
          </a:p>
          <a:p>
            <a:pPr marL="742950" lvl="1" indent="-285750">
              <a:buFontTx/>
              <a:buChar char="-"/>
            </a:pPr>
            <a:r>
              <a:rPr lang="en-US" sz="1400" dirty="0" smtClean="0"/>
              <a:t>Tracking software</a:t>
            </a:r>
          </a:p>
          <a:p>
            <a:pPr marL="742950" lvl="1" indent="-285750">
              <a:buFontTx/>
              <a:buChar char="-"/>
            </a:pPr>
            <a:endParaRPr lang="en-US" sz="1400" dirty="0" smtClean="0"/>
          </a:p>
          <a:p>
            <a:pPr marL="285750" indent="-285750">
              <a:buFont typeface="Arial"/>
              <a:buChar char="•"/>
            </a:pPr>
            <a:r>
              <a:rPr lang="en-US" sz="1400" dirty="0" smtClean="0"/>
              <a:t>Complete proposal</a:t>
            </a:r>
            <a:endParaRPr lang="en-US" sz="1400" dirty="0"/>
          </a:p>
          <a:p>
            <a:pPr marL="742950" lvl="1" indent="-285750">
              <a:buFont typeface="Arial"/>
              <a:buChar char="•"/>
            </a:pPr>
            <a:r>
              <a:rPr lang="en-US" sz="1200" dirty="0"/>
              <a:t>C</a:t>
            </a:r>
            <a:r>
              <a:rPr lang="en-US" sz="1200" dirty="0" smtClean="0"/>
              <a:t>ost</a:t>
            </a:r>
            <a:r>
              <a:rPr lang="en-US" sz="1200" dirty="0"/>
              <a:t>, schedule &amp; resources</a:t>
            </a:r>
          </a:p>
          <a:p>
            <a:pPr marL="742950" lvl="1" indent="-285750">
              <a:buFont typeface="Arial"/>
              <a:buChar char="•"/>
            </a:pPr>
            <a:r>
              <a:rPr lang="en-US" sz="1200" dirty="0"/>
              <a:t>Risk registry </a:t>
            </a:r>
          </a:p>
          <a:p>
            <a:pPr marL="742950" lvl="1" indent="-285750">
              <a:buFont typeface="Arial"/>
              <a:buChar char="•"/>
            </a:pPr>
            <a:r>
              <a:rPr lang="en-US" sz="1200" dirty="0"/>
              <a:t>WBS Dictionary </a:t>
            </a:r>
          </a:p>
          <a:p>
            <a:pPr marL="742950" lvl="1" indent="-285750">
              <a:buFont typeface="Arial"/>
              <a:buChar char="•"/>
            </a:pPr>
            <a:r>
              <a:rPr lang="en-US" sz="1200" dirty="0"/>
              <a:t>Preliminary project </a:t>
            </a:r>
            <a:r>
              <a:rPr lang="en-US" sz="1200" dirty="0" smtClean="0"/>
              <a:t>plan</a:t>
            </a:r>
          </a:p>
          <a:p>
            <a:pPr marL="742950" lvl="1" indent="-285750">
              <a:buFont typeface="Arial"/>
              <a:buChar char="•"/>
            </a:pPr>
            <a:r>
              <a:rPr lang="en-US" sz="1200" dirty="0"/>
              <a:t>I</a:t>
            </a:r>
            <a:r>
              <a:rPr lang="en-US" sz="1200" dirty="0" smtClean="0"/>
              <a:t>mplement review recommendations </a:t>
            </a:r>
            <a:endParaRPr lang="en-US" sz="1200" dirty="0"/>
          </a:p>
        </p:txBody>
      </p:sp>
      <p:sp>
        <p:nvSpPr>
          <p:cNvPr id="43" name="Date Placeholder 42"/>
          <p:cNvSpPr>
            <a:spLocks noGrp="1"/>
          </p:cNvSpPr>
          <p:nvPr>
            <p:ph type="dt" sz="half" idx="10"/>
          </p:nvPr>
        </p:nvSpPr>
        <p:spPr/>
        <p:txBody>
          <a:bodyPr/>
          <a:lstStyle/>
          <a:p>
            <a:fld id="{5ADF096A-FEF6-574C-A5F0-D567C66DE097}" type="datetime1">
              <a:rPr lang="en-US" smtClean="0"/>
              <a:t>9/14/17</a:t>
            </a:fld>
            <a:endParaRPr lang="en-US"/>
          </a:p>
        </p:txBody>
      </p:sp>
      <p:sp>
        <p:nvSpPr>
          <p:cNvPr id="44" name="Footer Placeholder 43"/>
          <p:cNvSpPr>
            <a:spLocks noGrp="1"/>
          </p:cNvSpPr>
          <p:nvPr>
            <p:ph type="ftr" sz="quarter" idx="11"/>
          </p:nvPr>
        </p:nvSpPr>
        <p:spPr/>
        <p:txBody>
          <a:bodyPr/>
          <a:lstStyle/>
          <a:p>
            <a:r>
              <a:rPr lang="en-US" smtClean="0"/>
              <a:t>Ming Liu @LDRD/DR Weekly Meeting</a:t>
            </a:r>
            <a:endParaRPr lang="en-US"/>
          </a:p>
        </p:txBody>
      </p:sp>
      <p:sp>
        <p:nvSpPr>
          <p:cNvPr id="45" name="Slide Number Placeholder 44"/>
          <p:cNvSpPr>
            <a:spLocks noGrp="1"/>
          </p:cNvSpPr>
          <p:nvPr>
            <p:ph type="sldNum" sz="quarter" idx="12"/>
          </p:nvPr>
        </p:nvSpPr>
        <p:spPr/>
        <p:txBody>
          <a:bodyPr/>
          <a:lstStyle/>
          <a:p>
            <a:fld id="{223F04B3-0C15-0748-863F-BEDBAB048091}" type="slidenum">
              <a:rPr lang="en-US" smtClean="0"/>
              <a:t>2</a:t>
            </a:fld>
            <a:endParaRPr lang="en-US"/>
          </a:p>
        </p:txBody>
      </p:sp>
      <p:sp>
        <p:nvSpPr>
          <p:cNvPr id="18" name="TextBox 17"/>
          <p:cNvSpPr txBox="1"/>
          <p:nvPr/>
        </p:nvSpPr>
        <p:spPr>
          <a:xfrm>
            <a:off x="1110800" y="2099694"/>
            <a:ext cx="710451" cy="307777"/>
          </a:xfrm>
          <a:prstGeom prst="rect">
            <a:avLst/>
          </a:prstGeom>
          <a:noFill/>
        </p:spPr>
        <p:txBody>
          <a:bodyPr wrap="none" rtlCol="0">
            <a:spAutoFit/>
          </a:bodyPr>
          <a:lstStyle/>
          <a:p>
            <a:r>
              <a:rPr lang="en-US" sz="1400" dirty="0" smtClean="0">
                <a:solidFill>
                  <a:srgbClr val="FF0000"/>
                </a:solidFill>
              </a:rPr>
              <a:t>RUv1.0</a:t>
            </a:r>
            <a:endParaRPr lang="en-US" sz="1400" dirty="0">
              <a:solidFill>
                <a:srgbClr val="FF0000"/>
              </a:solidFill>
            </a:endParaRPr>
          </a:p>
        </p:txBody>
      </p:sp>
      <p:sp>
        <p:nvSpPr>
          <p:cNvPr id="32" name="TextBox 31"/>
          <p:cNvSpPr txBox="1"/>
          <p:nvPr/>
        </p:nvSpPr>
        <p:spPr>
          <a:xfrm>
            <a:off x="3610826" y="2560692"/>
            <a:ext cx="838691" cy="307777"/>
          </a:xfrm>
          <a:prstGeom prst="rect">
            <a:avLst/>
          </a:prstGeom>
          <a:noFill/>
        </p:spPr>
        <p:txBody>
          <a:bodyPr wrap="none" rtlCol="0">
            <a:spAutoFit/>
          </a:bodyPr>
          <a:lstStyle/>
          <a:p>
            <a:r>
              <a:rPr lang="en-US" sz="1400" dirty="0" smtClean="0">
                <a:solidFill>
                  <a:srgbClr val="FF0000"/>
                </a:solidFill>
              </a:rPr>
              <a:t>FELIX 2.0</a:t>
            </a:r>
            <a:endParaRPr lang="en-US" sz="1400" dirty="0">
              <a:solidFill>
                <a:srgbClr val="FF0000"/>
              </a:solidFill>
            </a:endParaRPr>
          </a:p>
        </p:txBody>
      </p:sp>
    </p:spTree>
    <p:extLst>
      <p:ext uri="{BB962C8B-B14F-4D97-AF65-F5344CB8AC3E}">
        <p14:creationId xmlns:p14="http://schemas.microsoft.com/office/powerpoint/2010/main" val="27981318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LDRD </a:t>
            </a:r>
            <a:r>
              <a:rPr lang="mr-IN" dirty="0" smtClean="0"/>
              <a:t>–</a:t>
            </a:r>
            <a:r>
              <a:rPr lang="en-US" dirty="0" smtClean="0"/>
              <a:t> MVTX Key Tasks/Milestones </a:t>
            </a:r>
            <a:endParaRPr lang="en-US" dirty="0"/>
          </a:p>
        </p:txBody>
      </p:sp>
      <p:cxnSp>
        <p:nvCxnSpPr>
          <p:cNvPr id="17" name="Straight Arrow Connector 16"/>
          <p:cNvCxnSpPr/>
          <p:nvPr/>
        </p:nvCxnSpPr>
        <p:spPr>
          <a:xfrm>
            <a:off x="1783442" y="2766252"/>
            <a:ext cx="1248067"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808981" y="2489099"/>
            <a:ext cx="2016532" cy="553998"/>
          </a:xfrm>
          <a:prstGeom prst="rect">
            <a:avLst/>
          </a:prstGeom>
          <a:noFill/>
        </p:spPr>
        <p:txBody>
          <a:bodyPr wrap="square" rtlCol="0">
            <a:spAutoFit/>
          </a:bodyPr>
          <a:lstStyle/>
          <a:p>
            <a:r>
              <a:rPr lang="en-US" sz="1000" dirty="0" smtClean="0"/>
              <a:t>RUv1.0/FELIX1.5 Integration </a:t>
            </a:r>
          </a:p>
          <a:p>
            <a:endParaRPr lang="en-US" sz="1000" dirty="0"/>
          </a:p>
          <a:p>
            <a:r>
              <a:rPr lang="en-US" sz="1000" dirty="0" smtClean="0"/>
              <a:t>40MHz,  7/17-12/17</a:t>
            </a:r>
            <a:endParaRPr lang="en-US" sz="1000" dirty="0"/>
          </a:p>
        </p:txBody>
      </p:sp>
      <p:sp>
        <p:nvSpPr>
          <p:cNvPr id="22" name="6-Point Star 21"/>
          <p:cNvSpPr/>
          <p:nvPr/>
        </p:nvSpPr>
        <p:spPr>
          <a:xfrm>
            <a:off x="2969749" y="2702085"/>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8" name="Group 47"/>
          <p:cNvGrpSpPr/>
          <p:nvPr/>
        </p:nvGrpSpPr>
        <p:grpSpPr>
          <a:xfrm>
            <a:off x="2435645" y="3129886"/>
            <a:ext cx="2088947" cy="553998"/>
            <a:chOff x="2435645" y="2902146"/>
            <a:chExt cx="2088947" cy="553998"/>
          </a:xfrm>
        </p:grpSpPr>
        <p:sp>
          <p:nvSpPr>
            <p:cNvPr id="21" name="TextBox 20"/>
            <p:cNvSpPr txBox="1"/>
            <p:nvPr/>
          </p:nvSpPr>
          <p:spPr>
            <a:xfrm>
              <a:off x="2546669" y="2902146"/>
              <a:ext cx="1977923" cy="553998"/>
            </a:xfrm>
            <a:prstGeom prst="rect">
              <a:avLst/>
            </a:prstGeom>
            <a:noFill/>
          </p:spPr>
          <p:txBody>
            <a:bodyPr wrap="square" rtlCol="0">
              <a:spAutoFit/>
            </a:bodyPr>
            <a:lstStyle/>
            <a:p>
              <a:r>
                <a:rPr lang="en-US" sz="1000" dirty="0" smtClean="0"/>
                <a:t>RUv1.x/FELIX2.0, 10MHz,</a:t>
              </a:r>
            </a:p>
            <a:p>
              <a:r>
                <a:rPr lang="en-US" sz="1000" dirty="0" smtClean="0"/>
                <a:t>    </a:t>
              </a:r>
            </a:p>
            <a:p>
              <a:r>
                <a:rPr lang="en-US" sz="1000" dirty="0" smtClean="0"/>
                <a:t>10/17 </a:t>
              </a:r>
              <a:r>
                <a:rPr lang="mr-IN" sz="1000" dirty="0" smtClean="0"/>
                <a:t>–</a:t>
              </a:r>
              <a:r>
                <a:rPr lang="en-US" sz="1000" dirty="0" smtClean="0"/>
                <a:t> 6/18</a:t>
              </a:r>
              <a:endParaRPr lang="en-US" sz="1000" dirty="0"/>
            </a:p>
          </p:txBody>
        </p:sp>
        <p:grpSp>
          <p:nvGrpSpPr>
            <p:cNvPr id="26" name="Group 25"/>
            <p:cNvGrpSpPr/>
            <p:nvPr/>
          </p:nvGrpSpPr>
          <p:grpSpPr>
            <a:xfrm>
              <a:off x="2435645" y="3121397"/>
              <a:ext cx="1772043" cy="108084"/>
              <a:chOff x="2435645" y="3121397"/>
              <a:chExt cx="2142390" cy="108084"/>
            </a:xfrm>
          </p:grpSpPr>
          <p:cxnSp>
            <p:nvCxnSpPr>
              <p:cNvPr id="19" name="Straight Arrow Connector 18"/>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3" name="6-Point Star 22"/>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24" name="6-Point Star 23"/>
          <p:cNvSpPr/>
          <p:nvPr/>
        </p:nvSpPr>
        <p:spPr>
          <a:xfrm>
            <a:off x="4440866" y="3549308"/>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547752" y="3484023"/>
            <a:ext cx="1533987" cy="230832"/>
          </a:xfrm>
          <a:prstGeom prst="rect">
            <a:avLst/>
          </a:prstGeom>
          <a:noFill/>
        </p:spPr>
        <p:txBody>
          <a:bodyPr wrap="none" rtlCol="0">
            <a:spAutoFit/>
          </a:bodyPr>
          <a:lstStyle/>
          <a:p>
            <a:r>
              <a:rPr lang="en-US" sz="900" dirty="0" smtClean="0">
                <a:solidFill>
                  <a:srgbClr val="FF0000"/>
                </a:solidFill>
              </a:rPr>
              <a:t>MVTX Design Review 7/2018</a:t>
            </a:r>
            <a:endParaRPr lang="en-US" sz="900" dirty="0">
              <a:solidFill>
                <a:srgbClr val="FF0000"/>
              </a:solidFill>
            </a:endParaRPr>
          </a:p>
        </p:txBody>
      </p:sp>
      <p:grpSp>
        <p:nvGrpSpPr>
          <p:cNvPr id="34" name="Group 33"/>
          <p:cNvGrpSpPr/>
          <p:nvPr/>
        </p:nvGrpSpPr>
        <p:grpSpPr>
          <a:xfrm>
            <a:off x="4273299" y="3764858"/>
            <a:ext cx="1708642" cy="553998"/>
            <a:chOff x="4442954" y="3954696"/>
            <a:chExt cx="1490164" cy="553998"/>
          </a:xfrm>
        </p:grpSpPr>
        <p:grpSp>
          <p:nvGrpSpPr>
            <p:cNvPr id="27" name="Group 26"/>
            <p:cNvGrpSpPr/>
            <p:nvPr/>
          </p:nvGrpSpPr>
          <p:grpSpPr>
            <a:xfrm>
              <a:off x="4442954" y="4160899"/>
              <a:ext cx="1335861" cy="108084"/>
              <a:chOff x="2435645" y="3121397"/>
              <a:chExt cx="2142390" cy="108084"/>
            </a:xfrm>
          </p:grpSpPr>
          <p:cxnSp>
            <p:nvCxnSpPr>
              <p:cNvPr id="28" name="Straight Arrow Connector 27"/>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9" name="6-Point Star 28"/>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0" name="TextBox 29"/>
            <p:cNvSpPr txBox="1"/>
            <p:nvPr/>
          </p:nvSpPr>
          <p:spPr>
            <a:xfrm>
              <a:off x="4448469" y="3954696"/>
              <a:ext cx="1484649" cy="553998"/>
            </a:xfrm>
            <a:prstGeom prst="rect">
              <a:avLst/>
            </a:prstGeom>
            <a:noFill/>
          </p:spPr>
          <p:txBody>
            <a:bodyPr wrap="none" rtlCol="0">
              <a:spAutoFit/>
            </a:bodyPr>
            <a:lstStyle/>
            <a:p>
              <a:r>
                <a:rPr lang="en-US" sz="1000" dirty="0" smtClean="0"/>
                <a:t>System test, cosmic &amp; source </a:t>
              </a:r>
            </a:p>
            <a:p>
              <a:endParaRPr lang="en-US" sz="1000" dirty="0" smtClean="0"/>
            </a:p>
            <a:p>
              <a:r>
                <a:rPr lang="en-US" sz="1000" dirty="0" smtClean="0"/>
                <a:t>6/18 - 1/19</a:t>
              </a:r>
              <a:endParaRPr lang="en-US" sz="1000" dirty="0"/>
            </a:p>
          </p:txBody>
        </p:sp>
      </p:grpSp>
      <p:sp>
        <p:nvSpPr>
          <p:cNvPr id="35" name="TextBox 34"/>
          <p:cNvSpPr txBox="1"/>
          <p:nvPr/>
        </p:nvSpPr>
        <p:spPr>
          <a:xfrm>
            <a:off x="220035" y="3121397"/>
            <a:ext cx="691077" cy="369332"/>
          </a:xfrm>
          <a:prstGeom prst="rect">
            <a:avLst/>
          </a:prstGeom>
          <a:noFill/>
        </p:spPr>
        <p:txBody>
          <a:bodyPr wrap="none" rtlCol="0">
            <a:spAutoFit/>
          </a:bodyPr>
          <a:lstStyle/>
          <a:p>
            <a:r>
              <a:rPr lang="en-US" dirty="0" smtClean="0">
                <a:solidFill>
                  <a:srgbClr val="0000FF"/>
                </a:solidFill>
              </a:rPr>
              <a:t>LDRD</a:t>
            </a:r>
            <a:endParaRPr lang="en-US" dirty="0">
              <a:solidFill>
                <a:srgbClr val="0000FF"/>
              </a:solidFill>
            </a:endParaRPr>
          </a:p>
        </p:txBody>
      </p:sp>
      <p:sp>
        <p:nvSpPr>
          <p:cNvPr id="36" name="TextBox 35"/>
          <p:cNvSpPr txBox="1"/>
          <p:nvPr/>
        </p:nvSpPr>
        <p:spPr>
          <a:xfrm>
            <a:off x="265769" y="4967225"/>
            <a:ext cx="2008963" cy="369332"/>
          </a:xfrm>
          <a:prstGeom prst="rect">
            <a:avLst/>
          </a:prstGeom>
          <a:noFill/>
        </p:spPr>
        <p:txBody>
          <a:bodyPr wrap="none" rtlCol="0">
            <a:spAutoFit/>
          </a:bodyPr>
          <a:lstStyle/>
          <a:p>
            <a:r>
              <a:rPr lang="en-US" dirty="0" smtClean="0">
                <a:solidFill>
                  <a:srgbClr val="FF0000"/>
                </a:solidFill>
              </a:rPr>
              <a:t>MVTX: 2018 </a:t>
            </a:r>
            <a:r>
              <a:rPr lang="mr-IN" dirty="0" smtClean="0">
                <a:solidFill>
                  <a:srgbClr val="FF0000"/>
                </a:solidFill>
              </a:rPr>
              <a:t>–</a:t>
            </a:r>
            <a:r>
              <a:rPr lang="en-US" dirty="0" smtClean="0">
                <a:solidFill>
                  <a:srgbClr val="FF0000"/>
                </a:solidFill>
              </a:rPr>
              <a:t> 2021</a:t>
            </a:r>
            <a:endParaRPr lang="en-US" dirty="0">
              <a:solidFill>
                <a:srgbClr val="FF0000"/>
              </a:solidFill>
            </a:endParaRPr>
          </a:p>
        </p:txBody>
      </p:sp>
      <p:grpSp>
        <p:nvGrpSpPr>
          <p:cNvPr id="52" name="Group 51"/>
          <p:cNvGrpSpPr/>
          <p:nvPr/>
        </p:nvGrpSpPr>
        <p:grpSpPr>
          <a:xfrm>
            <a:off x="4495775" y="5332332"/>
            <a:ext cx="2409056" cy="553998"/>
            <a:chOff x="4495775" y="5421112"/>
            <a:chExt cx="2409056" cy="553998"/>
          </a:xfrm>
        </p:grpSpPr>
        <p:grpSp>
          <p:nvGrpSpPr>
            <p:cNvPr id="31" name="Group 30"/>
            <p:cNvGrpSpPr/>
            <p:nvPr/>
          </p:nvGrpSpPr>
          <p:grpSpPr>
            <a:xfrm>
              <a:off x="4495775" y="5632743"/>
              <a:ext cx="2142390" cy="108084"/>
              <a:chOff x="2435645" y="3121397"/>
              <a:chExt cx="2142390" cy="108084"/>
            </a:xfrm>
            <a:solidFill>
              <a:srgbClr val="FF0000"/>
            </a:solidFill>
          </p:grpSpPr>
          <p:cxnSp>
            <p:nvCxnSpPr>
              <p:cNvPr id="32" name="Straight Arrow Connector 31"/>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3" name="6-Point Star 32"/>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4555548" y="5421112"/>
              <a:ext cx="2349283" cy="553998"/>
            </a:xfrm>
            <a:prstGeom prst="rect">
              <a:avLst/>
            </a:prstGeom>
            <a:noFill/>
          </p:spPr>
          <p:txBody>
            <a:bodyPr wrap="none" rtlCol="0">
              <a:spAutoFit/>
            </a:bodyPr>
            <a:lstStyle/>
            <a:p>
              <a:r>
                <a:rPr lang="en-US" sz="1000" dirty="0" smtClean="0"/>
                <a:t>Stave Production, procure FPGA, GBT etc.</a:t>
              </a:r>
            </a:p>
            <a:p>
              <a:endParaRPr lang="en-US" sz="1000" dirty="0" smtClean="0"/>
            </a:p>
            <a:p>
              <a:r>
                <a:rPr lang="en-US" sz="1000" dirty="0" smtClean="0"/>
                <a:t>8/18-4/19  </a:t>
              </a:r>
              <a:endParaRPr lang="en-US" sz="1000" dirty="0"/>
            </a:p>
          </p:txBody>
        </p:sp>
      </p:grpSp>
      <p:grpSp>
        <p:nvGrpSpPr>
          <p:cNvPr id="47" name="Group 46"/>
          <p:cNvGrpSpPr/>
          <p:nvPr/>
        </p:nvGrpSpPr>
        <p:grpSpPr>
          <a:xfrm>
            <a:off x="996005" y="1684577"/>
            <a:ext cx="7092045" cy="571227"/>
            <a:chOff x="996005" y="1786177"/>
            <a:chExt cx="7092045" cy="571227"/>
          </a:xfrm>
        </p:grpSpPr>
        <p:grpSp>
          <p:nvGrpSpPr>
            <p:cNvPr id="15" name="Group 14"/>
            <p:cNvGrpSpPr/>
            <p:nvPr/>
          </p:nvGrpSpPr>
          <p:grpSpPr>
            <a:xfrm>
              <a:off x="996005" y="1786177"/>
              <a:ext cx="7092045" cy="571227"/>
              <a:chOff x="996005" y="1786177"/>
              <a:chExt cx="7092045" cy="571227"/>
            </a:xfrm>
          </p:grpSpPr>
          <p:sp>
            <p:nvSpPr>
              <p:cNvPr id="6" name="TextBox 5"/>
              <p:cNvSpPr txBox="1"/>
              <p:nvPr/>
            </p:nvSpPr>
            <p:spPr>
              <a:xfrm>
                <a:off x="1495263" y="1834601"/>
                <a:ext cx="858791" cy="369332"/>
              </a:xfrm>
              <a:prstGeom prst="rect">
                <a:avLst/>
              </a:prstGeom>
              <a:noFill/>
            </p:spPr>
            <p:txBody>
              <a:bodyPr wrap="none" rtlCol="0">
                <a:spAutoFit/>
              </a:bodyPr>
              <a:lstStyle/>
              <a:p>
                <a:r>
                  <a:rPr lang="en-US" dirty="0" smtClean="0"/>
                  <a:t>7/2017</a:t>
                </a:r>
                <a:endParaRPr lang="en-US" dirty="0"/>
              </a:p>
            </p:txBody>
          </p:sp>
          <p:grpSp>
            <p:nvGrpSpPr>
              <p:cNvPr id="14" name="Group 13"/>
              <p:cNvGrpSpPr/>
              <p:nvPr/>
            </p:nvGrpSpPr>
            <p:grpSpPr>
              <a:xfrm>
                <a:off x="996005" y="2183594"/>
                <a:ext cx="6872000" cy="173810"/>
                <a:chOff x="996005" y="2183594"/>
                <a:chExt cx="6872000" cy="173810"/>
              </a:xfrm>
            </p:grpSpPr>
            <p:cxnSp>
              <p:nvCxnSpPr>
                <p:cNvPr id="5" name="Straight Arrow Connector 4"/>
                <p:cNvCxnSpPr/>
                <p:nvPr/>
              </p:nvCxnSpPr>
              <p:spPr>
                <a:xfrm flipV="1">
                  <a:off x="996005" y="2348705"/>
                  <a:ext cx="6872000" cy="86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435645"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624613"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84754"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2357529" y="1819321"/>
                <a:ext cx="741797" cy="369332"/>
              </a:xfrm>
              <a:prstGeom prst="rect">
                <a:avLst/>
              </a:prstGeom>
              <a:noFill/>
            </p:spPr>
            <p:txBody>
              <a:bodyPr wrap="none" rtlCol="0">
                <a:spAutoFit/>
              </a:bodyPr>
              <a:lstStyle/>
              <a:p>
                <a:r>
                  <a:rPr lang="en-US" dirty="0" smtClean="0"/>
                  <a:t>10/17</a:t>
                </a:r>
                <a:endParaRPr lang="en-US" dirty="0"/>
              </a:p>
            </p:txBody>
          </p:sp>
          <p:sp>
            <p:nvSpPr>
              <p:cNvPr id="12" name="TextBox 11"/>
              <p:cNvSpPr txBox="1"/>
              <p:nvPr/>
            </p:nvSpPr>
            <p:spPr>
              <a:xfrm>
                <a:off x="4772352" y="1786177"/>
                <a:ext cx="741797" cy="369332"/>
              </a:xfrm>
              <a:prstGeom prst="rect">
                <a:avLst/>
              </a:prstGeom>
              <a:noFill/>
            </p:spPr>
            <p:txBody>
              <a:bodyPr wrap="none" rtlCol="0">
                <a:spAutoFit/>
              </a:bodyPr>
              <a:lstStyle/>
              <a:p>
                <a:r>
                  <a:rPr lang="en-US" dirty="0" smtClean="0"/>
                  <a:t>10/18</a:t>
                </a:r>
                <a:endParaRPr lang="en-US" dirty="0"/>
              </a:p>
            </p:txBody>
          </p:sp>
          <p:sp>
            <p:nvSpPr>
              <p:cNvPr id="13" name="TextBox 12"/>
              <p:cNvSpPr txBox="1"/>
              <p:nvPr/>
            </p:nvSpPr>
            <p:spPr>
              <a:xfrm>
                <a:off x="7346253" y="1828730"/>
                <a:ext cx="741797" cy="369332"/>
              </a:xfrm>
              <a:prstGeom prst="rect">
                <a:avLst/>
              </a:prstGeom>
              <a:noFill/>
            </p:spPr>
            <p:txBody>
              <a:bodyPr wrap="none" rtlCol="0">
                <a:spAutoFit/>
              </a:bodyPr>
              <a:lstStyle/>
              <a:p>
                <a:r>
                  <a:rPr lang="en-US" dirty="0" smtClean="0"/>
                  <a:t>10/19</a:t>
                </a:r>
                <a:endParaRPr lang="en-US" dirty="0"/>
              </a:p>
            </p:txBody>
          </p:sp>
        </p:grpSp>
        <p:cxnSp>
          <p:nvCxnSpPr>
            <p:cNvPr id="42" name="Straight Connector 41"/>
            <p:cNvCxnSpPr/>
            <p:nvPr/>
          </p:nvCxnSpPr>
          <p:spPr>
            <a:xfrm>
              <a:off x="3698133" y="2285196"/>
              <a:ext cx="0" cy="54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463931" y="225757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281454" y="227301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50" name="Straight Arrow Connector 49"/>
          <p:cNvCxnSpPr/>
          <p:nvPr/>
        </p:nvCxnSpPr>
        <p:spPr>
          <a:xfrm>
            <a:off x="3031509" y="5203453"/>
            <a:ext cx="49322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nvGrpSpPr>
          <p:cNvPr id="57" name="Group 56"/>
          <p:cNvGrpSpPr/>
          <p:nvPr/>
        </p:nvGrpSpPr>
        <p:grpSpPr>
          <a:xfrm>
            <a:off x="5805032" y="5887443"/>
            <a:ext cx="1622911" cy="553998"/>
            <a:chOff x="5805032" y="5887443"/>
            <a:chExt cx="1622911" cy="553998"/>
          </a:xfrm>
        </p:grpSpPr>
        <p:grpSp>
          <p:nvGrpSpPr>
            <p:cNvPr id="37" name="Group 36"/>
            <p:cNvGrpSpPr/>
            <p:nvPr/>
          </p:nvGrpSpPr>
          <p:grpSpPr>
            <a:xfrm>
              <a:off x="5805032" y="6096978"/>
              <a:ext cx="1475426" cy="108084"/>
              <a:chOff x="2435645" y="3121397"/>
              <a:chExt cx="2142390" cy="108084"/>
            </a:xfrm>
            <a:solidFill>
              <a:srgbClr val="FF0000"/>
            </a:solidFill>
          </p:grpSpPr>
          <p:cxnSp>
            <p:nvCxnSpPr>
              <p:cNvPr id="38" name="Straight Arrow Connector 37"/>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9" name="6-Point Star 38"/>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1" name="TextBox 50"/>
            <p:cNvSpPr txBox="1"/>
            <p:nvPr/>
          </p:nvSpPr>
          <p:spPr>
            <a:xfrm>
              <a:off x="5848386" y="5887443"/>
              <a:ext cx="1579557" cy="553998"/>
            </a:xfrm>
            <a:prstGeom prst="rect">
              <a:avLst/>
            </a:prstGeom>
            <a:noFill/>
          </p:spPr>
          <p:txBody>
            <a:bodyPr wrap="square" rtlCol="0">
              <a:spAutoFit/>
            </a:bodyPr>
            <a:lstStyle/>
            <a:p>
              <a:r>
                <a:rPr lang="en-US" sz="1000" dirty="0" smtClean="0"/>
                <a:t>Electronics Production</a:t>
              </a:r>
            </a:p>
            <a:p>
              <a:endParaRPr lang="en-US" sz="1000" dirty="0" smtClean="0"/>
            </a:p>
            <a:p>
              <a:r>
                <a:rPr lang="en-US" sz="1000" dirty="0" smtClean="0"/>
                <a:t>1/19-6/19  </a:t>
              </a:r>
              <a:endParaRPr lang="en-US" sz="1000" dirty="0"/>
            </a:p>
          </p:txBody>
        </p:sp>
      </p:grpSp>
      <p:cxnSp>
        <p:nvCxnSpPr>
          <p:cNvPr id="54" name="Straight Arrow Connector 53"/>
          <p:cNvCxnSpPr>
            <a:stCxn id="24" idx="2"/>
          </p:cNvCxnSpPr>
          <p:nvPr/>
        </p:nvCxnSpPr>
        <p:spPr>
          <a:xfrm>
            <a:off x="4494309" y="3657392"/>
            <a:ext cx="1466" cy="1886571"/>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5766185" y="4079145"/>
            <a:ext cx="1466" cy="2031893"/>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61" name="Elbow Connector 60"/>
          <p:cNvCxnSpPr/>
          <p:nvPr/>
        </p:nvCxnSpPr>
        <p:spPr>
          <a:xfrm>
            <a:off x="4222531" y="3421025"/>
            <a:ext cx="202895" cy="178464"/>
          </a:xfrm>
          <a:prstGeom prst="bentConnector3">
            <a:avLst>
              <a:gd name="adj1" fmla="val 50000"/>
            </a:avLst>
          </a:prstGeom>
          <a:ln w="12700">
            <a:solidFill>
              <a:srgbClr val="008000"/>
            </a:solidFill>
            <a:tailEnd type="arrow"/>
          </a:ln>
        </p:spPr>
        <p:style>
          <a:lnRef idx="2">
            <a:schemeClr val="accent1"/>
          </a:lnRef>
          <a:fillRef idx="0">
            <a:schemeClr val="accent1"/>
          </a:fillRef>
          <a:effectRef idx="1">
            <a:schemeClr val="accent1"/>
          </a:effectRef>
          <a:fontRef idx="minor">
            <a:schemeClr val="tx1"/>
          </a:fontRef>
        </p:style>
      </p:cxnSp>
      <p:grpSp>
        <p:nvGrpSpPr>
          <p:cNvPr id="63" name="Group 62"/>
          <p:cNvGrpSpPr/>
          <p:nvPr/>
        </p:nvGrpSpPr>
        <p:grpSpPr>
          <a:xfrm>
            <a:off x="5821274" y="4274339"/>
            <a:ext cx="2211935" cy="707886"/>
            <a:chOff x="2528306" y="2902146"/>
            <a:chExt cx="1996286" cy="707886"/>
          </a:xfrm>
        </p:grpSpPr>
        <p:sp>
          <p:nvSpPr>
            <p:cNvPr id="64" name="TextBox 63"/>
            <p:cNvSpPr txBox="1"/>
            <p:nvPr/>
          </p:nvSpPr>
          <p:spPr>
            <a:xfrm>
              <a:off x="2546669" y="2902146"/>
              <a:ext cx="1977923" cy="707886"/>
            </a:xfrm>
            <a:prstGeom prst="rect">
              <a:avLst/>
            </a:prstGeom>
            <a:noFill/>
          </p:spPr>
          <p:txBody>
            <a:bodyPr wrap="square" rtlCol="0">
              <a:spAutoFit/>
            </a:bodyPr>
            <a:lstStyle/>
            <a:p>
              <a:r>
                <a:rPr lang="en-US" sz="1000" dirty="0" smtClean="0"/>
                <a:t>Test Beam, tracking performance </a:t>
              </a:r>
            </a:p>
            <a:p>
              <a:endParaRPr lang="en-US" sz="1000" dirty="0"/>
            </a:p>
            <a:p>
              <a:r>
                <a:rPr lang="en-US" sz="1000" dirty="0" smtClean="0"/>
                <a:t>analysis, physics </a:t>
              </a:r>
              <a:r>
                <a:rPr lang="en-US" sz="1000" dirty="0" err="1" smtClean="0"/>
                <a:t>sim</a:t>
              </a:r>
              <a:r>
                <a:rPr lang="en-US" sz="1000" dirty="0" smtClean="0"/>
                <a:t>, NIM paper etc.   </a:t>
              </a:r>
            </a:p>
            <a:p>
              <a:r>
                <a:rPr lang="en-US" sz="1000" dirty="0"/>
                <a:t> </a:t>
              </a:r>
              <a:r>
                <a:rPr lang="en-US" sz="1000" dirty="0" smtClean="0"/>
                <a:t>           1/19 </a:t>
              </a:r>
              <a:r>
                <a:rPr lang="mr-IN" sz="1000" dirty="0" smtClean="0"/>
                <a:t>–</a:t>
              </a:r>
              <a:r>
                <a:rPr lang="en-US" sz="1000" dirty="0" smtClean="0"/>
                <a:t> 9/19</a:t>
              </a:r>
              <a:endParaRPr lang="en-US" sz="1000" dirty="0"/>
            </a:p>
          </p:txBody>
        </p:sp>
        <p:grpSp>
          <p:nvGrpSpPr>
            <p:cNvPr id="65" name="Group 64"/>
            <p:cNvGrpSpPr/>
            <p:nvPr/>
          </p:nvGrpSpPr>
          <p:grpSpPr>
            <a:xfrm>
              <a:off x="2528306" y="3121397"/>
              <a:ext cx="1683642" cy="108084"/>
              <a:chOff x="2547653" y="3121397"/>
              <a:chExt cx="2035508" cy="108084"/>
            </a:xfrm>
          </p:grpSpPr>
          <p:cxnSp>
            <p:nvCxnSpPr>
              <p:cNvPr id="66" name="Straight Arrow Connector 65"/>
              <p:cNvCxnSpPr/>
              <p:nvPr/>
            </p:nvCxnSpPr>
            <p:spPr>
              <a:xfrm flipV="1">
                <a:off x="2547653" y="3175439"/>
                <a:ext cx="2035508"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67" name="6-Point Star 66"/>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68" name="Date Placeholder 67"/>
          <p:cNvSpPr>
            <a:spLocks noGrp="1"/>
          </p:cNvSpPr>
          <p:nvPr>
            <p:ph type="dt" sz="half" idx="10"/>
          </p:nvPr>
        </p:nvSpPr>
        <p:spPr/>
        <p:txBody>
          <a:bodyPr/>
          <a:lstStyle/>
          <a:p>
            <a:fld id="{CDAD1EEB-CFEC-7E49-AFB9-C0E25D520E94}" type="datetime1">
              <a:rPr lang="en-US" smtClean="0"/>
              <a:t>9/14/17</a:t>
            </a:fld>
            <a:endParaRPr lang="en-US"/>
          </a:p>
        </p:txBody>
      </p:sp>
      <p:sp>
        <p:nvSpPr>
          <p:cNvPr id="69" name="Footer Placeholder 68"/>
          <p:cNvSpPr>
            <a:spLocks noGrp="1"/>
          </p:cNvSpPr>
          <p:nvPr>
            <p:ph type="ftr" sz="quarter" idx="11"/>
          </p:nvPr>
        </p:nvSpPr>
        <p:spPr/>
        <p:txBody>
          <a:bodyPr/>
          <a:lstStyle/>
          <a:p>
            <a:r>
              <a:rPr lang="en-US" smtClean="0"/>
              <a:t>Ming Liu @LDRD/DR Weekly Meeting</a:t>
            </a:r>
            <a:endParaRPr lang="en-US"/>
          </a:p>
        </p:txBody>
      </p:sp>
      <p:cxnSp>
        <p:nvCxnSpPr>
          <p:cNvPr id="71" name="Straight Connector 70"/>
          <p:cNvCxnSpPr/>
          <p:nvPr/>
        </p:nvCxnSpPr>
        <p:spPr>
          <a:xfrm>
            <a:off x="1805121" y="2404255"/>
            <a:ext cx="0" cy="973352"/>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028232" y="2581586"/>
            <a:ext cx="755210" cy="369332"/>
          </a:xfrm>
          <a:prstGeom prst="rect">
            <a:avLst/>
          </a:prstGeom>
          <a:noFill/>
        </p:spPr>
        <p:txBody>
          <a:bodyPr wrap="none" rtlCol="0">
            <a:spAutoFit/>
          </a:bodyPr>
          <a:lstStyle/>
          <a:p>
            <a:r>
              <a:rPr lang="en-US" dirty="0" smtClean="0"/>
              <a:t>Today</a:t>
            </a:r>
            <a:endParaRPr lang="en-US" dirty="0"/>
          </a:p>
        </p:txBody>
      </p:sp>
      <p:sp>
        <p:nvSpPr>
          <p:cNvPr id="73" name="TextBox 72"/>
          <p:cNvSpPr txBox="1"/>
          <p:nvPr/>
        </p:nvSpPr>
        <p:spPr>
          <a:xfrm>
            <a:off x="1382957" y="5598005"/>
            <a:ext cx="1465140" cy="461665"/>
          </a:xfrm>
          <a:prstGeom prst="rect">
            <a:avLst/>
          </a:prstGeom>
          <a:noFill/>
        </p:spPr>
        <p:txBody>
          <a:bodyPr wrap="none" rtlCol="0">
            <a:spAutoFit/>
          </a:bodyPr>
          <a:lstStyle/>
          <a:p>
            <a:r>
              <a:rPr lang="en-US" sz="1200" dirty="0" smtClean="0"/>
              <a:t>BNL Director Review</a:t>
            </a:r>
          </a:p>
          <a:p>
            <a:r>
              <a:rPr lang="en-US" sz="1200" dirty="0" smtClean="0"/>
              <a:t>7/10-11, 2017</a:t>
            </a:r>
            <a:endParaRPr lang="en-US" sz="1200" dirty="0"/>
          </a:p>
        </p:txBody>
      </p:sp>
      <p:sp>
        <p:nvSpPr>
          <p:cNvPr id="3" name="Slide Number Placeholder 2"/>
          <p:cNvSpPr>
            <a:spLocks noGrp="1"/>
          </p:cNvSpPr>
          <p:nvPr>
            <p:ph type="sldNum" sz="quarter" idx="12"/>
          </p:nvPr>
        </p:nvSpPr>
        <p:spPr/>
        <p:txBody>
          <a:bodyPr/>
          <a:lstStyle/>
          <a:p>
            <a:fld id="{B9875030-01DD-DA43-BC7F-B4B62D71D19A}" type="slidenum">
              <a:rPr lang="en-US" smtClean="0"/>
              <a:t>3</a:t>
            </a:fld>
            <a:endParaRPr lang="en-US"/>
          </a:p>
        </p:txBody>
      </p:sp>
      <p:sp>
        <p:nvSpPr>
          <p:cNvPr id="4" name="TextBox 3"/>
          <p:cNvSpPr txBox="1"/>
          <p:nvPr/>
        </p:nvSpPr>
        <p:spPr>
          <a:xfrm>
            <a:off x="3076635" y="2689308"/>
            <a:ext cx="945504" cy="523220"/>
          </a:xfrm>
          <a:prstGeom prst="rect">
            <a:avLst/>
          </a:prstGeom>
          <a:noFill/>
        </p:spPr>
        <p:txBody>
          <a:bodyPr wrap="none" rtlCol="0">
            <a:spAutoFit/>
          </a:bodyPr>
          <a:lstStyle/>
          <a:p>
            <a:r>
              <a:rPr lang="en-US" sz="1400" dirty="0" smtClean="0">
                <a:solidFill>
                  <a:srgbClr val="FF0000"/>
                </a:solidFill>
              </a:rPr>
              <a:t>Test beam</a:t>
            </a:r>
          </a:p>
          <a:p>
            <a:r>
              <a:rPr lang="en-US" sz="1400" dirty="0" smtClean="0">
                <a:solidFill>
                  <a:srgbClr val="FF0000"/>
                </a:solidFill>
              </a:rPr>
              <a:t>@FNAL?</a:t>
            </a:r>
            <a:endParaRPr lang="en-US" sz="1400" dirty="0">
              <a:solidFill>
                <a:srgbClr val="FF0000"/>
              </a:solidFill>
            </a:endParaRPr>
          </a:p>
        </p:txBody>
      </p:sp>
    </p:spTree>
    <p:extLst>
      <p:ext uri="{BB962C8B-B14F-4D97-AF65-F5344CB8AC3E}">
        <p14:creationId xmlns:p14="http://schemas.microsoft.com/office/powerpoint/2010/main" val="19868661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sPHENIX Test beam schedule - FY18</a:t>
            </a:r>
            <a:endParaRPr lang="en-US" dirty="0"/>
          </a:p>
        </p:txBody>
      </p:sp>
      <p:sp>
        <p:nvSpPr>
          <p:cNvPr id="3" name="Content Placeholder 2"/>
          <p:cNvSpPr>
            <a:spLocks noGrp="1"/>
          </p:cNvSpPr>
          <p:nvPr>
            <p:ph idx="1"/>
          </p:nvPr>
        </p:nvSpPr>
        <p:spPr>
          <a:xfrm>
            <a:off x="457200" y="1600200"/>
            <a:ext cx="8229600" cy="3363285"/>
          </a:xfrm>
        </p:spPr>
        <p:txBody>
          <a:bodyPr>
            <a:normAutofit fontScale="70000" lnSpcReduction="20000"/>
          </a:bodyPr>
          <a:lstStyle/>
          <a:p>
            <a:r>
              <a:rPr lang="en-US" dirty="0" smtClean="0"/>
              <a:t>Packed and ready Monday/Tuesday, February 12/13, 2018</a:t>
            </a:r>
          </a:p>
          <a:p>
            <a:r>
              <a:rPr lang="en-US" dirty="0" smtClean="0"/>
              <a:t>Ship to </a:t>
            </a:r>
            <a:r>
              <a:rPr lang="en-US" dirty="0" err="1" smtClean="0"/>
              <a:t>Fermilab</a:t>
            </a:r>
            <a:r>
              <a:rPr lang="en-US" dirty="0" smtClean="0"/>
              <a:t> Wednesday, February 14, 2018</a:t>
            </a:r>
          </a:p>
          <a:p>
            <a:r>
              <a:rPr lang="en-US" dirty="0" smtClean="0">
                <a:solidFill>
                  <a:srgbClr val="FF0000"/>
                </a:solidFill>
              </a:rPr>
              <a:t>Arrive and unload at </a:t>
            </a:r>
            <a:r>
              <a:rPr lang="en-US" dirty="0" err="1" smtClean="0">
                <a:solidFill>
                  <a:srgbClr val="FF0000"/>
                </a:solidFill>
              </a:rPr>
              <a:t>Fermilab</a:t>
            </a:r>
            <a:r>
              <a:rPr lang="en-US" dirty="0" smtClean="0">
                <a:solidFill>
                  <a:srgbClr val="FF0000"/>
                </a:solidFill>
              </a:rPr>
              <a:t> Thursday, February 15, 2018</a:t>
            </a:r>
          </a:p>
          <a:p>
            <a:r>
              <a:rPr lang="en-US" dirty="0" smtClean="0"/>
              <a:t>Rig into FTBF Wednesday, February 21, 2018</a:t>
            </a:r>
          </a:p>
          <a:p>
            <a:r>
              <a:rPr lang="en-US" dirty="0" smtClean="0"/>
              <a:t>ORR Thursday, February 22, 2018</a:t>
            </a:r>
          </a:p>
          <a:p>
            <a:r>
              <a:rPr lang="en-US" dirty="0" smtClean="0"/>
              <a:t>First beam Friday, February 23, 2018</a:t>
            </a:r>
          </a:p>
          <a:p>
            <a:r>
              <a:rPr lang="en-US" dirty="0" smtClean="0"/>
              <a:t>Co-</a:t>
            </a:r>
            <a:r>
              <a:rPr lang="en-US" dirty="0" err="1" smtClean="0"/>
              <a:t>habitate</a:t>
            </a:r>
            <a:r>
              <a:rPr lang="en-US" dirty="0" smtClean="0"/>
              <a:t> with EDIT school March 5-16, 2018</a:t>
            </a:r>
          </a:p>
          <a:p>
            <a:r>
              <a:rPr lang="en-US" dirty="0" smtClean="0">
                <a:solidFill>
                  <a:srgbClr val="FF0000"/>
                </a:solidFill>
              </a:rPr>
              <a:t>Rig out of FTBF Wednesday, March 28, 2018</a:t>
            </a:r>
          </a:p>
          <a:p>
            <a:r>
              <a:rPr lang="en-US" dirty="0" smtClean="0"/>
              <a:t>Ship home Thursday, March 29?</a:t>
            </a:r>
            <a:endParaRPr lang="en-US" dirty="0"/>
          </a:p>
        </p:txBody>
      </p:sp>
      <p:sp>
        <p:nvSpPr>
          <p:cNvPr id="7" name="Date Placeholder 6"/>
          <p:cNvSpPr>
            <a:spLocks noGrp="1"/>
          </p:cNvSpPr>
          <p:nvPr>
            <p:ph type="dt" sz="half" idx="10"/>
          </p:nvPr>
        </p:nvSpPr>
        <p:spPr/>
        <p:txBody>
          <a:bodyPr/>
          <a:lstStyle/>
          <a:p>
            <a:pPr>
              <a:defRPr/>
            </a:pPr>
            <a:fld id="{787ACB2C-3B4D-C94C-BDC7-06A0D8948315}" type="datetime1">
              <a:rPr lang="en-US" altLang="en-US" smtClean="0"/>
              <a:t>9/14/17</a:t>
            </a:fld>
            <a:endParaRPr lang="en-US" altLang="en-US" dirty="0"/>
          </a:p>
        </p:txBody>
      </p:sp>
      <p:sp>
        <p:nvSpPr>
          <p:cNvPr id="4" name="Footer Placeholder 3"/>
          <p:cNvSpPr>
            <a:spLocks noGrp="1"/>
          </p:cNvSpPr>
          <p:nvPr>
            <p:ph type="ftr" sz="quarter" idx="11"/>
          </p:nvPr>
        </p:nvSpPr>
        <p:spPr/>
        <p:txBody>
          <a:bodyPr/>
          <a:lstStyle/>
          <a:p>
            <a:r>
              <a:rPr lang="en-US" smtClean="0"/>
              <a:t>Ming Liu @LDRD/DR Weekly Meeting</a:t>
            </a:r>
            <a:endParaRPr lang="en-US"/>
          </a:p>
        </p:txBody>
      </p:sp>
      <p:sp>
        <p:nvSpPr>
          <p:cNvPr id="5" name="Slide Number Placeholder 4"/>
          <p:cNvSpPr>
            <a:spLocks noGrp="1"/>
          </p:cNvSpPr>
          <p:nvPr>
            <p:ph type="sldNum" sz="quarter" idx="12"/>
          </p:nvPr>
        </p:nvSpPr>
        <p:spPr/>
        <p:txBody>
          <a:bodyPr/>
          <a:lstStyle/>
          <a:p>
            <a:fld id="{223F04B3-0C15-0748-863F-BEDBAB048091}" type="slidenum">
              <a:rPr lang="en-US" smtClean="0"/>
              <a:t>4</a:t>
            </a:fld>
            <a:endParaRPr lang="en-US"/>
          </a:p>
        </p:txBody>
      </p:sp>
    </p:spTree>
    <p:extLst>
      <p:ext uri="{BB962C8B-B14F-4D97-AF65-F5344CB8AC3E}">
        <p14:creationId xmlns:p14="http://schemas.microsoft.com/office/powerpoint/2010/main" val="74714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88"/>
            <a:ext cx="8229600" cy="1143000"/>
          </a:xfrm>
        </p:spPr>
        <p:txBody>
          <a:bodyPr>
            <a:normAutofit fontScale="90000"/>
          </a:bodyPr>
          <a:lstStyle/>
          <a:p>
            <a:r>
              <a:rPr lang="en-US" dirty="0" smtClean="0"/>
              <a:t>(s)PHENIX Timing, Trigger and Controls</a:t>
            </a:r>
            <a:endParaRPr lang="en-US" dirty="0"/>
          </a:p>
        </p:txBody>
      </p:sp>
      <p:sp>
        <p:nvSpPr>
          <p:cNvPr id="3" name="Content Placeholder 2"/>
          <p:cNvSpPr>
            <a:spLocks noGrp="1"/>
          </p:cNvSpPr>
          <p:nvPr>
            <p:ph idx="1"/>
          </p:nvPr>
        </p:nvSpPr>
        <p:spPr>
          <a:xfrm>
            <a:off x="88782" y="1289471"/>
            <a:ext cx="6237404" cy="3301579"/>
          </a:xfrm>
        </p:spPr>
        <p:txBody>
          <a:bodyPr>
            <a:normAutofit fontScale="40000" lnSpcReduction="20000"/>
          </a:bodyPr>
          <a:lstStyle/>
          <a:p>
            <a:r>
              <a:rPr lang="en-US" dirty="0" smtClean="0"/>
              <a:t>Mode-bit: 11-bit timing signal sent to FEM on every RHIC clock</a:t>
            </a:r>
          </a:p>
          <a:p>
            <a:pPr lvl="1"/>
            <a:r>
              <a:rPr lang="en-US" dirty="0" smtClean="0"/>
              <a:t>RHIC clock. 9.4MHz </a:t>
            </a:r>
          </a:p>
          <a:p>
            <a:pPr lvl="2"/>
            <a:r>
              <a:rPr lang="en-US" dirty="0" smtClean="0"/>
              <a:t>1x RHIC</a:t>
            </a:r>
          </a:p>
          <a:p>
            <a:pPr lvl="2"/>
            <a:r>
              <a:rPr lang="en-US" dirty="0" smtClean="0"/>
              <a:t>4x RHIC</a:t>
            </a:r>
          </a:p>
          <a:p>
            <a:pPr lvl="1"/>
            <a:r>
              <a:rPr lang="en-US" dirty="0" smtClean="0"/>
              <a:t>PHENIX GL1-Trigger</a:t>
            </a:r>
          </a:p>
          <a:p>
            <a:pPr lvl="2"/>
            <a:r>
              <a:rPr lang="en-US" dirty="0" smtClean="0"/>
              <a:t>“Dead for 4 BCLKs”</a:t>
            </a:r>
          </a:p>
          <a:p>
            <a:pPr lvl="2"/>
            <a:r>
              <a:rPr lang="en-US" dirty="0" smtClean="0"/>
              <a:t>5 events buffer </a:t>
            </a:r>
          </a:p>
          <a:p>
            <a:pPr lvl="2"/>
            <a:r>
              <a:rPr lang="en-US" dirty="0" smtClean="0"/>
              <a:t>32-bit Lvl-1 triggers for PHENIX, plan to have more bits for sPHENIX</a:t>
            </a:r>
          </a:p>
          <a:p>
            <a:pPr lvl="1"/>
            <a:r>
              <a:rPr lang="en-US" dirty="0" smtClean="0"/>
              <a:t>Global system commands</a:t>
            </a:r>
          </a:p>
          <a:p>
            <a:pPr lvl="2"/>
            <a:r>
              <a:rPr lang="en-US" dirty="0" smtClean="0"/>
              <a:t>PHENIX Start</a:t>
            </a:r>
          </a:p>
          <a:p>
            <a:pPr lvl="2"/>
            <a:r>
              <a:rPr lang="en-US" dirty="0" smtClean="0"/>
              <a:t>PHENIX Stop</a:t>
            </a:r>
          </a:p>
          <a:p>
            <a:pPr lvl="1"/>
            <a:r>
              <a:rPr lang="en-US" dirty="0" smtClean="0"/>
              <a:t>Detector specific commands </a:t>
            </a:r>
          </a:p>
          <a:p>
            <a:pPr lvl="1"/>
            <a:endParaRPr lang="en-US" dirty="0" smtClean="0"/>
          </a:p>
          <a:p>
            <a:r>
              <a:rPr lang="en-US" dirty="0" err="1" smtClean="0"/>
              <a:t>Glink</a:t>
            </a:r>
            <a:r>
              <a:rPr lang="en-US" dirty="0" smtClean="0"/>
              <a:t> Interface</a:t>
            </a:r>
          </a:p>
          <a:p>
            <a:pPr lvl="1"/>
            <a:r>
              <a:rPr lang="en-US" dirty="0" smtClean="0"/>
              <a:t>Timing interface is placed onto a HP HDMP-1012 Transmitter (</a:t>
            </a:r>
            <a:r>
              <a:rPr lang="en-US" dirty="0" err="1" smtClean="0"/>
              <a:t>GLink</a:t>
            </a:r>
            <a:r>
              <a:rPr lang="en-US" dirty="0" smtClean="0"/>
              <a:t>).</a:t>
            </a:r>
          </a:p>
          <a:p>
            <a:pPr lvl="1"/>
            <a:r>
              <a:rPr lang="en-US" dirty="0" smtClean="0"/>
              <a:t>Virtual ribbon cable provides </a:t>
            </a:r>
            <a:r>
              <a:rPr lang="en-US" dirty="0" err="1" smtClean="0"/>
              <a:t>hig</a:t>
            </a:r>
            <a:r>
              <a:rPr lang="en-US" dirty="0" smtClean="0"/>
              <a:t> speed serial path for 20 parallel bits.  </a:t>
            </a:r>
          </a:p>
          <a:p>
            <a:endParaRPr lang="en-US" dirty="0" smtClean="0"/>
          </a:p>
          <a:p>
            <a:pPr marL="0" indent="0">
              <a:buNone/>
            </a:pPr>
            <a:r>
              <a:rPr lang="en-US" dirty="0" smtClean="0"/>
              <a:t>http://</a:t>
            </a:r>
            <a:r>
              <a:rPr lang="en-US" dirty="0" err="1" smtClean="0"/>
              <a:t>www.phenix.bnl.gov</a:t>
            </a:r>
            <a:r>
              <a:rPr lang="en-US" dirty="0" smtClean="0"/>
              <a:t>/</a:t>
            </a:r>
            <a:r>
              <a:rPr lang="en-US" dirty="0" err="1" smtClean="0"/>
              <a:t>phenix</a:t>
            </a:r>
            <a:r>
              <a:rPr lang="en-US" dirty="0" smtClean="0"/>
              <a:t>/</a:t>
            </a:r>
            <a:r>
              <a:rPr lang="en-US" dirty="0" err="1" smtClean="0"/>
              <a:t>project_info</a:t>
            </a:r>
            <a:r>
              <a:rPr lang="en-US" dirty="0" smtClean="0"/>
              <a:t>/electronics/timing/</a:t>
            </a:r>
            <a:r>
              <a:rPr lang="en-US" dirty="0" err="1" smtClean="0"/>
              <a:t>tc</a:t>
            </a:r>
            <a:r>
              <a:rPr lang="en-US" dirty="0"/>
              <a:t>/</a:t>
            </a:r>
            <a:r>
              <a:rPr lang="en-US" dirty="0" err="1" smtClean="0"/>
              <a:t>current_tc.html</a:t>
            </a:r>
            <a:endParaRPr lang="en-US" dirty="0"/>
          </a:p>
        </p:txBody>
      </p:sp>
      <p:sp>
        <p:nvSpPr>
          <p:cNvPr id="4" name="TextBox 3"/>
          <p:cNvSpPr txBox="1"/>
          <p:nvPr/>
        </p:nvSpPr>
        <p:spPr>
          <a:xfrm>
            <a:off x="376497" y="4810559"/>
            <a:ext cx="2845776" cy="369332"/>
          </a:xfrm>
          <a:prstGeom prst="rect">
            <a:avLst/>
          </a:prstGeom>
          <a:noFill/>
        </p:spPr>
        <p:txBody>
          <a:bodyPr wrap="none" rtlCol="0">
            <a:spAutoFit/>
          </a:bodyPr>
          <a:lstStyle/>
          <a:p>
            <a:r>
              <a:rPr lang="en-US" dirty="0" smtClean="0"/>
              <a:t>Example: </a:t>
            </a:r>
            <a:r>
              <a:rPr lang="en-US" dirty="0" err="1" smtClean="0"/>
              <a:t>MuTr</a:t>
            </a:r>
            <a:r>
              <a:rPr lang="en-US" dirty="0" smtClean="0"/>
              <a:t> &amp; FVTX GTM </a:t>
            </a:r>
            <a:endParaRPr lang="en-US" dirty="0"/>
          </a:p>
        </p:txBody>
      </p:sp>
      <p:pic>
        <p:nvPicPr>
          <p:cNvPr id="5" name="Picture 4"/>
          <p:cNvPicPr>
            <a:picLocks noChangeAspect="1"/>
          </p:cNvPicPr>
          <p:nvPr/>
        </p:nvPicPr>
        <p:blipFill>
          <a:blip r:embed="rId2"/>
          <a:stretch>
            <a:fillRect/>
          </a:stretch>
        </p:blipFill>
        <p:spPr>
          <a:xfrm>
            <a:off x="5971020" y="1271588"/>
            <a:ext cx="3052330" cy="3143250"/>
          </a:xfrm>
          <a:prstGeom prst="rect">
            <a:avLst/>
          </a:prstGeom>
        </p:spPr>
      </p:pic>
      <p:pic>
        <p:nvPicPr>
          <p:cNvPr id="6" name="Picture 5"/>
          <p:cNvPicPr>
            <a:picLocks noChangeAspect="1"/>
          </p:cNvPicPr>
          <p:nvPr/>
        </p:nvPicPr>
        <p:blipFill>
          <a:blip r:embed="rId3"/>
          <a:stretch>
            <a:fillRect/>
          </a:stretch>
        </p:blipFill>
        <p:spPr>
          <a:xfrm>
            <a:off x="6097586" y="4591050"/>
            <a:ext cx="2411413" cy="1555750"/>
          </a:xfrm>
          <a:prstGeom prst="rect">
            <a:avLst/>
          </a:prstGeom>
        </p:spPr>
      </p:pic>
      <p:sp>
        <p:nvSpPr>
          <p:cNvPr id="7" name="Date Placeholder 6"/>
          <p:cNvSpPr>
            <a:spLocks noGrp="1"/>
          </p:cNvSpPr>
          <p:nvPr>
            <p:ph type="dt" sz="half" idx="10"/>
          </p:nvPr>
        </p:nvSpPr>
        <p:spPr/>
        <p:txBody>
          <a:bodyPr/>
          <a:lstStyle/>
          <a:p>
            <a:fld id="{33D24CB7-9A17-8B4A-8F14-B1E2B751B83C}" type="datetime1">
              <a:rPr lang="en-US" smtClean="0"/>
              <a:t>9/14/17</a:t>
            </a:fld>
            <a:endParaRPr lang="en-US"/>
          </a:p>
        </p:txBody>
      </p:sp>
      <p:sp>
        <p:nvSpPr>
          <p:cNvPr id="8" name="Footer Placeholder 7"/>
          <p:cNvSpPr>
            <a:spLocks noGrp="1"/>
          </p:cNvSpPr>
          <p:nvPr>
            <p:ph type="ftr" sz="quarter" idx="11"/>
          </p:nvPr>
        </p:nvSpPr>
        <p:spPr/>
        <p:txBody>
          <a:bodyPr/>
          <a:lstStyle/>
          <a:p>
            <a:r>
              <a:rPr lang="en-US" smtClean="0"/>
              <a:t>Ming Liu @LDRD/DR Weekly Meeting</a:t>
            </a:r>
            <a:endParaRPr lang="en-US"/>
          </a:p>
        </p:txBody>
      </p:sp>
      <p:sp>
        <p:nvSpPr>
          <p:cNvPr id="9" name="Slide Number Placeholder 8"/>
          <p:cNvSpPr>
            <a:spLocks noGrp="1"/>
          </p:cNvSpPr>
          <p:nvPr>
            <p:ph type="sldNum" sz="quarter" idx="12"/>
          </p:nvPr>
        </p:nvSpPr>
        <p:spPr/>
        <p:txBody>
          <a:bodyPr/>
          <a:lstStyle/>
          <a:p>
            <a:fld id="{223F04B3-0C15-0748-863F-BEDBAB048091}" type="slidenum">
              <a:rPr lang="en-US" smtClean="0"/>
              <a:t>5</a:t>
            </a:fld>
            <a:endParaRPr lang="en-US"/>
          </a:p>
        </p:txBody>
      </p:sp>
    </p:spTree>
    <p:extLst>
      <p:ext uri="{BB962C8B-B14F-4D97-AF65-F5344CB8AC3E}">
        <p14:creationId xmlns:p14="http://schemas.microsoft.com/office/powerpoint/2010/main" val="235571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 y="261938"/>
            <a:ext cx="4921250" cy="1173162"/>
          </a:xfrm>
        </p:spPr>
        <p:txBody>
          <a:bodyPr>
            <a:normAutofit fontScale="90000"/>
          </a:bodyPr>
          <a:lstStyle/>
          <a:p>
            <a:r>
              <a:rPr lang="en-US" dirty="0" err="1" smtClean="0"/>
              <a:t>Glink</a:t>
            </a:r>
            <a:r>
              <a:rPr lang="en-US" dirty="0" smtClean="0"/>
              <a:t> Interface</a:t>
            </a:r>
            <a:br>
              <a:rPr lang="en-US" dirty="0" smtClean="0"/>
            </a:br>
            <a:r>
              <a:rPr lang="en-US" sz="1800" dirty="0" smtClean="0"/>
              <a:t>PHENX Granule Timing Module (GTM), 9U VME board</a:t>
            </a:r>
            <a:endParaRPr lang="en-US" sz="1800" dirty="0"/>
          </a:p>
        </p:txBody>
      </p:sp>
      <p:pic>
        <p:nvPicPr>
          <p:cNvPr id="5" name="Picture 4"/>
          <p:cNvPicPr>
            <a:picLocks noChangeAspect="1"/>
          </p:cNvPicPr>
          <p:nvPr/>
        </p:nvPicPr>
        <p:blipFill>
          <a:blip r:embed="rId2"/>
          <a:stretch>
            <a:fillRect/>
          </a:stretch>
        </p:blipFill>
        <p:spPr>
          <a:xfrm>
            <a:off x="5111750" y="0"/>
            <a:ext cx="2494893" cy="6858000"/>
          </a:xfrm>
          <a:prstGeom prst="rect">
            <a:avLst/>
          </a:prstGeom>
        </p:spPr>
      </p:pic>
      <p:sp>
        <p:nvSpPr>
          <p:cNvPr id="6" name="TextBox 5"/>
          <p:cNvSpPr txBox="1"/>
          <p:nvPr/>
        </p:nvSpPr>
        <p:spPr>
          <a:xfrm>
            <a:off x="800100" y="2063750"/>
            <a:ext cx="3121367" cy="2862323"/>
          </a:xfrm>
          <a:prstGeom prst="rect">
            <a:avLst/>
          </a:prstGeom>
          <a:noFill/>
        </p:spPr>
        <p:txBody>
          <a:bodyPr wrap="none" rtlCol="0">
            <a:spAutoFit/>
          </a:bodyPr>
          <a:lstStyle/>
          <a:p>
            <a:r>
              <a:rPr lang="en-US" dirty="0" smtClean="0">
                <a:solidFill>
                  <a:srgbClr val="FF0000"/>
                </a:solidFill>
              </a:rPr>
              <a:t>FELIX + GTM interface</a:t>
            </a:r>
          </a:p>
          <a:p>
            <a:pPr marL="285750" indent="-285750">
              <a:buFontTx/>
              <a:buChar char="-"/>
            </a:pPr>
            <a:r>
              <a:rPr lang="en-US" dirty="0" smtClean="0"/>
              <a:t>20-bit </a:t>
            </a:r>
          </a:p>
          <a:p>
            <a:pPr marL="285750" indent="-285750">
              <a:buFontTx/>
              <a:buChar char="-"/>
            </a:pPr>
            <a:r>
              <a:rPr lang="en-US" dirty="0" smtClean="0"/>
              <a:t>CLOCK</a:t>
            </a:r>
          </a:p>
          <a:p>
            <a:pPr marL="742950" lvl="1" indent="-285750">
              <a:buFontTx/>
              <a:buChar char="-"/>
            </a:pPr>
            <a:r>
              <a:rPr lang="en-US" dirty="0" smtClean="0"/>
              <a:t>1x (9.4 MHz)</a:t>
            </a:r>
          </a:p>
          <a:p>
            <a:pPr marL="742950" lvl="1" indent="-285750">
              <a:buFontTx/>
              <a:buChar char="-"/>
            </a:pPr>
            <a:r>
              <a:rPr lang="en-US" dirty="0" smtClean="0"/>
              <a:t>4x  (37.6 MHz)</a:t>
            </a:r>
          </a:p>
          <a:p>
            <a:pPr marL="285750" indent="-285750">
              <a:buFontTx/>
              <a:buChar char="-"/>
            </a:pPr>
            <a:r>
              <a:rPr lang="en-US" dirty="0" smtClean="0"/>
              <a:t>Trigger</a:t>
            </a:r>
          </a:p>
          <a:p>
            <a:pPr marL="285750" indent="-285750">
              <a:buFontTx/>
              <a:buChar char="-"/>
            </a:pPr>
            <a:endParaRPr lang="en-US" dirty="0"/>
          </a:p>
          <a:p>
            <a:pPr marL="285750" indent="-285750">
              <a:buFontTx/>
              <a:buChar char="-"/>
            </a:pPr>
            <a:r>
              <a:rPr lang="en-US" dirty="0" smtClean="0"/>
              <a:t>NO MVTX busy feedback </a:t>
            </a:r>
          </a:p>
          <a:p>
            <a:pPr marL="285750" indent="-285750">
              <a:buFontTx/>
              <a:buChar char="-"/>
            </a:pPr>
            <a:r>
              <a:rPr lang="en-US" dirty="0" smtClean="0"/>
              <a:t>EnDat0/1: Master/Slave</a:t>
            </a:r>
          </a:p>
          <a:p>
            <a:pPr marL="285750" indent="-285750">
              <a:buFontTx/>
              <a:buChar char="-"/>
            </a:pPr>
            <a:r>
              <a:rPr lang="en-US" dirty="0" smtClean="0"/>
              <a:t>User bits: for calibration etc.</a:t>
            </a:r>
            <a:endParaRPr lang="en-US" dirty="0"/>
          </a:p>
        </p:txBody>
      </p:sp>
      <p:sp>
        <p:nvSpPr>
          <p:cNvPr id="7" name="Date Placeholder 6"/>
          <p:cNvSpPr>
            <a:spLocks noGrp="1"/>
          </p:cNvSpPr>
          <p:nvPr>
            <p:ph type="dt" sz="half" idx="10"/>
          </p:nvPr>
        </p:nvSpPr>
        <p:spPr/>
        <p:txBody>
          <a:bodyPr/>
          <a:lstStyle/>
          <a:p>
            <a:fld id="{A5838048-11B2-964B-8EF4-DC4EF546CD71}" type="datetime1">
              <a:rPr lang="en-US" smtClean="0"/>
              <a:t>9/14/17</a:t>
            </a:fld>
            <a:endParaRPr lang="en-US"/>
          </a:p>
        </p:txBody>
      </p:sp>
      <p:sp>
        <p:nvSpPr>
          <p:cNvPr id="8" name="Footer Placeholder 7"/>
          <p:cNvSpPr>
            <a:spLocks noGrp="1"/>
          </p:cNvSpPr>
          <p:nvPr>
            <p:ph type="ftr" sz="quarter" idx="11"/>
          </p:nvPr>
        </p:nvSpPr>
        <p:spPr/>
        <p:txBody>
          <a:bodyPr/>
          <a:lstStyle/>
          <a:p>
            <a:r>
              <a:rPr lang="en-US" smtClean="0"/>
              <a:t>Ming Liu @LDRD/DR Weekly Meeting</a:t>
            </a:r>
            <a:endParaRPr lang="en-US"/>
          </a:p>
        </p:txBody>
      </p:sp>
      <p:sp>
        <p:nvSpPr>
          <p:cNvPr id="9" name="Slide Number Placeholder 8"/>
          <p:cNvSpPr>
            <a:spLocks noGrp="1"/>
          </p:cNvSpPr>
          <p:nvPr>
            <p:ph type="sldNum" sz="quarter" idx="12"/>
          </p:nvPr>
        </p:nvSpPr>
        <p:spPr/>
        <p:txBody>
          <a:bodyPr/>
          <a:lstStyle/>
          <a:p>
            <a:fld id="{223F04B3-0C15-0748-863F-BEDBAB048091}" type="slidenum">
              <a:rPr lang="en-US" smtClean="0"/>
              <a:t>6</a:t>
            </a:fld>
            <a:endParaRPr lang="en-US"/>
          </a:p>
        </p:txBody>
      </p:sp>
    </p:spTree>
    <p:extLst>
      <p:ext uri="{BB962C8B-B14F-4D97-AF65-F5344CB8AC3E}">
        <p14:creationId xmlns:p14="http://schemas.microsoft.com/office/powerpoint/2010/main" val="1190389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sPHENIX Timing &amp; Trigger</a:t>
            </a:r>
            <a:endParaRPr lang="en-US" dirty="0"/>
          </a:p>
        </p:txBody>
      </p:sp>
      <p:sp>
        <p:nvSpPr>
          <p:cNvPr id="3" name="Content Placeholder 2"/>
          <p:cNvSpPr>
            <a:spLocks noGrp="1"/>
          </p:cNvSpPr>
          <p:nvPr>
            <p:ph idx="1"/>
          </p:nvPr>
        </p:nvSpPr>
        <p:spPr/>
        <p:txBody>
          <a:bodyPr/>
          <a:lstStyle/>
          <a:p>
            <a:r>
              <a:rPr lang="en-US" dirty="0" smtClean="0"/>
              <a:t>Setup (s)PHENIX Timing System @LANL</a:t>
            </a:r>
          </a:p>
          <a:p>
            <a:pPr lvl="1"/>
            <a:r>
              <a:rPr lang="en-US" dirty="0" smtClean="0"/>
              <a:t>GTM module + Linux Server</a:t>
            </a:r>
          </a:p>
          <a:p>
            <a:pPr lvl="2"/>
            <a:r>
              <a:rPr lang="en-US" dirty="0" smtClean="0"/>
              <a:t>Fiber output</a:t>
            </a:r>
          </a:p>
          <a:p>
            <a:pPr lvl="2"/>
            <a:r>
              <a:rPr lang="en-US" dirty="0" smtClean="0"/>
              <a:t>Trigger</a:t>
            </a:r>
          </a:p>
          <a:p>
            <a:pPr lvl="2"/>
            <a:r>
              <a:rPr lang="en-US" dirty="0" smtClean="0"/>
              <a:t>NO busy feedback for MVTX readout</a:t>
            </a:r>
          </a:p>
          <a:p>
            <a:pPr lvl="1"/>
            <a:r>
              <a:rPr lang="en-US" dirty="0" err="1" smtClean="0"/>
              <a:t>MiniDAQ</a:t>
            </a:r>
            <a:r>
              <a:rPr lang="en-US" dirty="0" smtClean="0"/>
              <a:t> (Win98)?, was in 1008</a:t>
            </a:r>
            <a:endParaRPr lang="en-US" dirty="0"/>
          </a:p>
        </p:txBody>
      </p:sp>
      <p:sp>
        <p:nvSpPr>
          <p:cNvPr id="4" name="Date Placeholder 3"/>
          <p:cNvSpPr>
            <a:spLocks noGrp="1"/>
          </p:cNvSpPr>
          <p:nvPr>
            <p:ph type="dt" sz="half" idx="10"/>
          </p:nvPr>
        </p:nvSpPr>
        <p:spPr/>
        <p:txBody>
          <a:bodyPr/>
          <a:lstStyle/>
          <a:p>
            <a:fld id="{B7D479E0-2D0F-9E49-BD0B-2DD4F69D69F6}"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7</a:t>
            </a:fld>
            <a:endParaRPr lang="en-US"/>
          </a:p>
        </p:txBody>
      </p:sp>
    </p:spTree>
    <p:extLst>
      <p:ext uri="{BB962C8B-B14F-4D97-AF65-F5344CB8AC3E}">
        <p14:creationId xmlns:p14="http://schemas.microsoft.com/office/powerpoint/2010/main" val="1967006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D63A1899-4701-42E6-8733-94F76ABA496D}" type="slidenum">
              <a:rPr lang="en-US" altLang="en-US" sz="1200">
                <a:solidFill>
                  <a:srgbClr val="000080"/>
                </a:solidFill>
                <a:cs typeface="Arial" pitchFamily="34" charset="0"/>
              </a:rPr>
              <a:pPr eaLnBrk="1" hangingPunct="1"/>
              <a:t>8</a:t>
            </a:fld>
            <a:endParaRPr lang="en-US" altLang="en-US" sz="1200" dirty="0">
              <a:solidFill>
                <a:srgbClr val="898989"/>
              </a:solidFill>
              <a:cs typeface="Arial" pitchFamily="34" charset="0"/>
            </a:endParaRPr>
          </a:p>
        </p:txBody>
      </p:sp>
      <p:sp>
        <p:nvSpPr>
          <p:cNvPr id="21506" name="Title 1"/>
          <p:cNvSpPr>
            <a:spLocks noGrp="1"/>
          </p:cNvSpPr>
          <p:nvPr>
            <p:ph type="title"/>
          </p:nvPr>
        </p:nvSpPr>
        <p:spPr>
          <a:xfrm>
            <a:off x="0" y="0"/>
            <a:ext cx="9144000" cy="685800"/>
          </a:xfrm>
        </p:spPr>
        <p:txBody>
          <a:bodyPr>
            <a:normAutofit fontScale="90000"/>
          </a:bodyPr>
          <a:lstStyle/>
          <a:p>
            <a:pPr eaLnBrk="1" hangingPunct="1"/>
            <a:r>
              <a:rPr lang="en-US" altLang="en-US" sz="4000" dirty="0" smtClean="0">
                <a:solidFill>
                  <a:srgbClr val="000000"/>
                </a:solidFill>
                <a:cs typeface="Times New Roman" pitchFamily="18" charset="0"/>
              </a:rPr>
              <a:t>sPHENIX Project Update/Issues</a:t>
            </a:r>
          </a:p>
        </p:txBody>
      </p:sp>
      <p:sp>
        <p:nvSpPr>
          <p:cNvPr id="21508"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9473AB46-C815-7644-AA42-1858EB39C256}" type="datetime1">
              <a:rPr lang="en-US" altLang="en-US" sz="1200" smtClean="0">
                <a:solidFill>
                  <a:srgbClr val="898989"/>
                </a:solidFill>
              </a:rPr>
              <a:t>9/14/17</a:t>
            </a:fld>
            <a:endParaRPr lang="en-US" altLang="en-US" sz="1200" dirty="0" smtClean="0">
              <a:solidFill>
                <a:srgbClr val="898989"/>
              </a:solidFill>
            </a:endParaRPr>
          </a:p>
        </p:txBody>
      </p:sp>
      <p:sp>
        <p:nvSpPr>
          <p:cNvPr id="3" name="Footer Placeholder 2"/>
          <p:cNvSpPr>
            <a:spLocks noGrp="1"/>
          </p:cNvSpPr>
          <p:nvPr>
            <p:ph type="ftr" sz="quarter" idx="11"/>
          </p:nvPr>
        </p:nvSpPr>
        <p:spPr/>
        <p:txBody>
          <a:bodyPr/>
          <a:lstStyle/>
          <a:p>
            <a:pPr>
              <a:defRPr/>
            </a:pPr>
            <a:r>
              <a:rPr lang="en-US" smtClean="0"/>
              <a:t>Ming Liu @LDRD/DR Weekly Meeting</a:t>
            </a:r>
            <a:endParaRPr lang="en-US" dirty="0"/>
          </a:p>
        </p:txBody>
      </p:sp>
      <p:sp>
        <p:nvSpPr>
          <p:cNvPr id="2" name="Content Placeholder 1"/>
          <p:cNvSpPr>
            <a:spLocks noGrp="1"/>
          </p:cNvSpPr>
          <p:nvPr>
            <p:ph idx="1"/>
          </p:nvPr>
        </p:nvSpPr>
        <p:spPr>
          <a:xfrm>
            <a:off x="0" y="1066800"/>
            <a:ext cx="8991600" cy="5257800"/>
          </a:xfrm>
        </p:spPr>
        <p:txBody>
          <a:bodyPr>
            <a:normAutofit/>
          </a:bodyPr>
          <a:lstStyle/>
          <a:p>
            <a:r>
              <a:rPr lang="en-US" sz="2000" dirty="0" smtClean="0">
                <a:solidFill>
                  <a:srgbClr val="FF0000"/>
                </a:solidFill>
              </a:rPr>
              <a:t>DOE/RHIC annual site visit yesterday 9/6/17. Tim and </a:t>
            </a:r>
            <a:r>
              <a:rPr lang="en-US" sz="2000" dirty="0" err="1" smtClean="0">
                <a:solidFill>
                  <a:srgbClr val="FF0000"/>
                </a:solidFill>
              </a:rPr>
              <a:t>Jehanne</a:t>
            </a:r>
            <a:r>
              <a:rPr lang="en-US" sz="2000" dirty="0" smtClean="0">
                <a:solidFill>
                  <a:srgbClr val="FF0000"/>
                </a:solidFill>
              </a:rPr>
              <a:t> were emphatic about ONP’s support for sPHENIX. </a:t>
            </a:r>
          </a:p>
          <a:p>
            <a:r>
              <a:rPr lang="en-US" sz="2000" dirty="0" smtClean="0"/>
              <a:t>Meeting with Berndt and David last Friday to discuss the recommendations from the Director’s review. They made it clear that It is in our best interest to quickly close as many recommendations as we practically can and then focus on the bigger issues of total cost and profile.</a:t>
            </a:r>
          </a:p>
          <a:p>
            <a:endParaRPr lang="en-US" sz="2000" dirty="0" smtClean="0"/>
          </a:p>
          <a:p>
            <a:r>
              <a:rPr lang="en-US" sz="2000" dirty="0"/>
              <a:t>Start a budget “scrubbing” process now so that 4 weeks from now we have a lower baseline from which to </a:t>
            </a:r>
            <a:r>
              <a:rPr lang="en-US" sz="2000" dirty="0" err="1"/>
              <a:t>descope</a:t>
            </a:r>
            <a:r>
              <a:rPr lang="en-US" sz="2000" dirty="0"/>
              <a:t> the project to $32M.</a:t>
            </a:r>
          </a:p>
          <a:p>
            <a:pPr lvl="1"/>
            <a:r>
              <a:rPr lang="en-US" sz="1600" dirty="0"/>
              <a:t>All L2 Managers must scrutinize their files for cost savings. </a:t>
            </a:r>
          </a:p>
          <a:p>
            <a:pPr lvl="1"/>
            <a:r>
              <a:rPr lang="en-US" sz="1600" dirty="0"/>
              <a:t>The engineering team can help with value engineering.  </a:t>
            </a:r>
          </a:p>
        </p:txBody>
      </p:sp>
    </p:spTree>
    <p:extLst>
      <p:ext uri="{BB962C8B-B14F-4D97-AF65-F5344CB8AC3E}">
        <p14:creationId xmlns:p14="http://schemas.microsoft.com/office/powerpoint/2010/main" val="482981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1629</TotalTime>
  <Words>1418</Words>
  <Application>Microsoft Macintosh PowerPoint</Application>
  <PresentationFormat>On-screen Show (4:3)</PresentationFormat>
  <Paragraphs>191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Hardware Status: 09/14/2017</vt:lpstr>
      <vt:lpstr>Key Tasks and Milestones: ~ Dec. 2017</vt:lpstr>
      <vt:lpstr>LDRD – MVTX Key Tasks/Milestones </vt:lpstr>
      <vt:lpstr>sPHENIX Test beam schedule - FY18</vt:lpstr>
      <vt:lpstr>(s)PHENIX Timing, Trigger and Controls</vt:lpstr>
      <vt:lpstr>Glink Interface PHENX Granule Timing Module (GTM), 9U VME board</vt:lpstr>
      <vt:lpstr>sPHENIX Timing &amp; Trigger</vt:lpstr>
      <vt:lpstr>sPHENIX Project Update/Issues</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Ming Liu</dc:creator>
  <cp:lastModifiedBy>Ming Liu</cp:lastModifiedBy>
  <cp:revision>65</cp:revision>
  <dcterms:created xsi:type="dcterms:W3CDTF">2017-09-05T14:33:24Z</dcterms:created>
  <dcterms:modified xsi:type="dcterms:W3CDTF">2017-09-14T19:57:20Z</dcterms:modified>
</cp:coreProperties>
</file>