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58" r:id="rId3"/>
    <p:sldId id="257" r:id="rId4"/>
    <p:sldId id="261" r:id="rId5"/>
    <p:sldId id="259" r:id="rId6"/>
    <p:sldId id="264" r:id="rId7"/>
    <p:sldId id="260"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200" d="100"/>
          <a:sy n="200" d="100"/>
        </p:scale>
        <p:origin x="-264" y="-336"/>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B6B4B6-E9AA-8D40-844C-85D6A4553EFE}" type="datetimeFigureOut">
              <a:rPr lang="en-US" smtClean="0"/>
              <a:t>9/7/17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B144A7-6439-0342-B565-F6CB4CEB78C2}" type="slidenum">
              <a:rPr lang="en-US" smtClean="0"/>
              <a:t>‹#›</a:t>
            </a:fld>
            <a:endParaRPr lang="en-US"/>
          </a:p>
        </p:txBody>
      </p:sp>
    </p:spTree>
    <p:extLst>
      <p:ext uri="{BB962C8B-B14F-4D97-AF65-F5344CB8AC3E}">
        <p14:creationId xmlns:p14="http://schemas.microsoft.com/office/powerpoint/2010/main" val="1478320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F9BDF-143B-FF42-ACD9-8A05B2952BAF}" type="datetimeFigureOut">
              <a:rPr lang="en-US" smtClean="0"/>
              <a:t>9/7/17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FD043-E185-BB47-A1CC-C0C46D54CC2A}" type="slidenum">
              <a:rPr lang="en-US" smtClean="0"/>
              <a:t>‹#›</a:t>
            </a:fld>
            <a:endParaRPr lang="en-US"/>
          </a:p>
        </p:txBody>
      </p:sp>
    </p:spTree>
    <p:extLst>
      <p:ext uri="{BB962C8B-B14F-4D97-AF65-F5344CB8AC3E}">
        <p14:creationId xmlns:p14="http://schemas.microsoft.com/office/powerpoint/2010/main" val="41262308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16D2B-089B-6948-8C10-EC610B732664}"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852254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3FDF36-1E13-824F-921E-6681297E230B}"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39066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7ED37-C6F0-E748-A911-96B838BA281C}"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90545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CE971-A7F6-D149-BC12-E2E939B9F414}"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29402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0C6FA-790F-2745-A14D-B2FDFF6C185D}"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02629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455513-B6AD-B344-9746-12A0DDAD9DAD}" type="datetime1">
              <a:rPr lang="en-US" smtClean="0"/>
              <a:t>9/7/17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76460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40339B-BE15-7343-85EA-CA40FD83A3A5}" type="datetime1">
              <a:rPr lang="en-US" smtClean="0"/>
              <a:t>9/7/17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140366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390EC0-E9D2-9E4B-86BB-53D20321654E}" type="datetime1">
              <a:rPr lang="en-US" smtClean="0"/>
              <a:t>9/7/17</a:t>
            </a:fld>
            <a:endParaRPr lang="en-US"/>
          </a:p>
        </p:txBody>
      </p:sp>
      <p:sp>
        <p:nvSpPr>
          <p:cNvPr id="4" name="Footer Placeholder 3"/>
          <p:cNvSpPr>
            <a:spLocks noGrp="1"/>
          </p:cNvSpPr>
          <p:nvPr>
            <p:ph type="ftr" sz="quarter" idx="11"/>
          </p:nvPr>
        </p:nvSpPr>
        <p:spPr/>
        <p:txBody>
          <a:bodyPr/>
          <a:lstStyle/>
          <a:p>
            <a:r>
              <a:rPr lang="en-US" smtClean="0"/>
              <a:t>Ming Liu @LDRD/DR Weekly Meeting</a:t>
            </a:r>
            <a:endParaRPr lang="en-US"/>
          </a:p>
        </p:txBody>
      </p:sp>
      <p:sp>
        <p:nvSpPr>
          <p:cNvPr id="5" name="Slide Number Placeholder 4"/>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77620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7683-C0EB-9646-A0ED-1207B32A7FB5}" type="datetime1">
              <a:rPr lang="en-US" smtClean="0"/>
              <a:t>9/7/17</a:t>
            </a:fld>
            <a:endParaRPr lang="en-US"/>
          </a:p>
        </p:txBody>
      </p:sp>
      <p:sp>
        <p:nvSpPr>
          <p:cNvPr id="3" name="Footer Placeholder 2"/>
          <p:cNvSpPr>
            <a:spLocks noGrp="1"/>
          </p:cNvSpPr>
          <p:nvPr>
            <p:ph type="ftr" sz="quarter" idx="11"/>
          </p:nvPr>
        </p:nvSpPr>
        <p:spPr/>
        <p:txBody>
          <a:bodyPr/>
          <a:lstStyle/>
          <a:p>
            <a:r>
              <a:rPr lang="en-US" smtClean="0"/>
              <a:t>Ming Liu @LDRD/DR Weekly Meeting</a:t>
            </a:r>
            <a:endParaRPr lang="en-US"/>
          </a:p>
        </p:txBody>
      </p:sp>
      <p:sp>
        <p:nvSpPr>
          <p:cNvPr id="4" name="Slide Number Placeholder 3"/>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378761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5E385B-8A18-2547-B224-8CFD0F532CE8}" type="datetime1">
              <a:rPr lang="en-US" smtClean="0"/>
              <a:t>9/7/17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1003026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B1AC0-1008-0C4F-98EE-7042DF7CDC08}" type="datetime1">
              <a:rPr lang="en-US" smtClean="0"/>
              <a:t>9/7/17</a:t>
            </a:fld>
            <a:endParaRPr lang="en-US"/>
          </a:p>
        </p:txBody>
      </p:sp>
      <p:sp>
        <p:nvSpPr>
          <p:cNvPr id="6" name="Footer Placeholder 5"/>
          <p:cNvSpPr>
            <a:spLocks noGrp="1"/>
          </p:cNvSpPr>
          <p:nvPr>
            <p:ph type="ftr" sz="quarter" idx="11"/>
          </p:nvPr>
        </p:nvSpPr>
        <p:spPr/>
        <p:txBody>
          <a:bodyPr/>
          <a:lstStyle/>
          <a:p>
            <a:r>
              <a:rPr lang="en-US" smtClean="0"/>
              <a:t>Ming Liu @LDRD/DR Weekly Meeting</a:t>
            </a:r>
            <a:endParaRPr lang="en-US"/>
          </a:p>
        </p:txBody>
      </p:sp>
      <p:sp>
        <p:nvSpPr>
          <p:cNvPr id="7" name="Slide Number Placeholder 6"/>
          <p:cNvSpPr>
            <a:spLocks noGrp="1"/>
          </p:cNvSpPr>
          <p:nvPr>
            <p:ph type="sldNum" sz="quarter" idx="12"/>
          </p:nvPr>
        </p:nvSpPr>
        <p:spPr/>
        <p:txBody>
          <a:bodyPr/>
          <a:lstStyle/>
          <a:p>
            <a:fld id="{223F04B3-0C15-0748-863F-BEDBAB048091}" type="slidenum">
              <a:rPr lang="en-US" smtClean="0"/>
              <a:t>‹#›</a:t>
            </a:fld>
            <a:endParaRPr lang="en-US"/>
          </a:p>
        </p:txBody>
      </p:sp>
    </p:spTree>
    <p:extLst>
      <p:ext uri="{BB962C8B-B14F-4D97-AF65-F5344CB8AC3E}">
        <p14:creationId xmlns:p14="http://schemas.microsoft.com/office/powerpoint/2010/main" val="20201052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CE966-4664-7048-A887-239353B848AD}" type="datetime1">
              <a:rPr lang="en-US" smtClean="0"/>
              <a:t>9/7/17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Ming Liu @LDRD/DR Weekly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F04B3-0C15-0748-863F-BEDBAB048091}" type="slidenum">
              <a:rPr lang="en-US" smtClean="0"/>
              <a:t>‹#›</a:t>
            </a:fld>
            <a:endParaRPr lang="en-US"/>
          </a:p>
        </p:txBody>
      </p:sp>
    </p:spTree>
    <p:extLst>
      <p:ext uri="{BB962C8B-B14F-4D97-AF65-F5344CB8AC3E}">
        <p14:creationId xmlns:p14="http://schemas.microsoft.com/office/powerpoint/2010/main" val="3747917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280"/>
            <a:ext cx="8229600" cy="786470"/>
          </a:xfrm>
        </p:spPr>
        <p:txBody>
          <a:bodyPr>
            <a:normAutofit/>
          </a:bodyPr>
          <a:lstStyle/>
          <a:p>
            <a:r>
              <a:rPr lang="en-US" sz="3200" dirty="0" smtClean="0"/>
              <a:t>Electronics </a:t>
            </a:r>
            <a:r>
              <a:rPr lang="en-US" sz="3200" dirty="0" smtClean="0"/>
              <a:t>Hardware Status: 09/07/2017</a:t>
            </a:r>
            <a:endParaRPr lang="en-US" sz="3200" dirty="0"/>
          </a:p>
        </p:txBody>
      </p:sp>
      <p:sp>
        <p:nvSpPr>
          <p:cNvPr id="5" name="Content Placeholder 4"/>
          <p:cNvSpPr>
            <a:spLocks noGrp="1"/>
          </p:cNvSpPr>
          <p:nvPr>
            <p:ph idx="1"/>
          </p:nvPr>
        </p:nvSpPr>
        <p:spPr>
          <a:xfrm>
            <a:off x="457200" y="901701"/>
            <a:ext cx="8229600" cy="5327650"/>
          </a:xfrm>
        </p:spPr>
        <p:txBody>
          <a:bodyPr>
            <a:normAutofit fontScale="40000" lnSpcReduction="20000"/>
          </a:bodyPr>
          <a:lstStyle/>
          <a:p>
            <a:r>
              <a:rPr lang="en-US" dirty="0" smtClean="0"/>
              <a:t>RUv1:</a:t>
            </a:r>
          </a:p>
          <a:p>
            <a:pPr lvl="1"/>
            <a:r>
              <a:rPr lang="en-US" dirty="0" smtClean="0"/>
              <a:t>One RUv1.0 </a:t>
            </a:r>
            <a:r>
              <a:rPr lang="en-US" dirty="0"/>
              <a:t>t</a:t>
            </a:r>
            <a:r>
              <a:rPr lang="en-US" dirty="0" smtClean="0"/>
              <a:t>o be shipped to LANL this </a:t>
            </a:r>
            <a:r>
              <a:rPr lang="en-US" dirty="0" smtClean="0"/>
              <a:t>week (?)</a:t>
            </a:r>
            <a:endParaRPr lang="en-US" dirty="0" smtClean="0"/>
          </a:p>
          <a:p>
            <a:pPr lvl="2"/>
            <a:r>
              <a:rPr lang="en-US" b="1" dirty="0"/>
              <a:t>RUv1 status (</a:t>
            </a:r>
            <a:r>
              <a:rPr lang="en-US" b="1" i="1" dirty="0"/>
              <a:t>Marcel</a:t>
            </a:r>
            <a:r>
              <a:rPr lang="en-US" b="1" dirty="0"/>
              <a:t>)</a:t>
            </a:r>
            <a:r>
              <a:rPr lang="en-US" dirty="0"/>
              <a:t> </a:t>
            </a:r>
          </a:p>
          <a:p>
            <a:pPr lvl="2"/>
            <a:r>
              <a:rPr lang="en-US" dirty="0"/>
              <a:t>Tuesday 1 Sep or Tuesday 13 Sep 6 boards at CERN </a:t>
            </a:r>
          </a:p>
          <a:p>
            <a:pPr lvl="2"/>
            <a:r>
              <a:rPr lang="en-US" dirty="0"/>
              <a:t>Testing week 12-17, available: </a:t>
            </a:r>
            <a:r>
              <a:rPr lang="en-US" dirty="0" err="1"/>
              <a:t>Matteo</a:t>
            </a:r>
            <a:r>
              <a:rPr lang="en-US" dirty="0"/>
              <a:t> </a:t>
            </a:r>
          </a:p>
          <a:p>
            <a:pPr lvl="3"/>
            <a:r>
              <a:rPr lang="en-US" dirty="0"/>
              <a:t>Prepare a Laptop (provided by Utrecht) with all necessary firmware/software </a:t>
            </a:r>
          </a:p>
          <a:p>
            <a:pPr lvl="3"/>
            <a:r>
              <a:rPr lang="en-US" dirty="0"/>
              <a:t>Together with PA3 programming </a:t>
            </a:r>
          </a:p>
          <a:p>
            <a:pPr lvl="2"/>
            <a:r>
              <a:rPr lang="en-US" b="1" i="1" dirty="0"/>
              <a:t>Action</a:t>
            </a:r>
            <a:r>
              <a:rPr lang="en-US" dirty="0"/>
              <a:t>: prepare official test-suite (</a:t>
            </a:r>
            <a:r>
              <a:rPr lang="en-US" b="1" i="1" dirty="0"/>
              <a:t>Marcel</a:t>
            </a:r>
            <a:r>
              <a:rPr lang="en-US" dirty="0"/>
              <a:t>) </a:t>
            </a:r>
          </a:p>
          <a:p>
            <a:pPr lvl="3"/>
            <a:r>
              <a:rPr lang="en-US" dirty="0"/>
              <a:t>Likely to be implemented in Utrecht </a:t>
            </a:r>
          </a:p>
          <a:p>
            <a:pPr lvl="3"/>
            <a:r>
              <a:rPr lang="en-US" dirty="0"/>
              <a:t>Collecting items from all other sites </a:t>
            </a:r>
          </a:p>
          <a:p>
            <a:pPr lvl="3"/>
            <a:r>
              <a:rPr lang="en-US" b="1" i="1" dirty="0" err="1"/>
              <a:t>Attiq</a:t>
            </a:r>
            <a:r>
              <a:rPr lang="en-US" dirty="0"/>
              <a:t> has already a nice suite for the PA3 testing </a:t>
            </a:r>
          </a:p>
          <a:p>
            <a:pPr lvl="2"/>
            <a:r>
              <a:rPr lang="en-US" dirty="0"/>
              <a:t>Further 14 boards production </a:t>
            </a:r>
          </a:p>
          <a:p>
            <a:pPr lvl="3"/>
            <a:r>
              <a:rPr lang="en-US" dirty="0"/>
              <a:t>Marcel </a:t>
            </a:r>
            <a:r>
              <a:rPr lang="en-US" dirty="0" err="1"/>
              <a:t>gonna</a:t>
            </a:r>
            <a:r>
              <a:rPr lang="en-US" dirty="0"/>
              <a:t> asking for other manufacturer </a:t>
            </a:r>
          </a:p>
          <a:p>
            <a:pPr lvl="2"/>
            <a:r>
              <a:rPr lang="en-US" dirty="0"/>
              <a:t>Jo: completed GBT testing (3 chip, both direction, </a:t>
            </a:r>
            <a:r>
              <a:rPr lang="en-US" dirty="0" err="1"/>
              <a:t>VTTx</a:t>
            </a:r>
            <a:r>
              <a:rPr lang="en-US" dirty="0"/>
              <a:t>, </a:t>
            </a:r>
            <a:r>
              <a:rPr lang="en-US" dirty="0" err="1"/>
              <a:t>VTRx</a:t>
            </a:r>
            <a:r>
              <a:rPr lang="en-US" dirty="0"/>
              <a:t>) </a:t>
            </a:r>
          </a:p>
          <a:p>
            <a:pPr lvl="3"/>
            <a:r>
              <a:rPr lang="en-US" dirty="0"/>
              <a:t>Interface with power board through both connectors </a:t>
            </a:r>
          </a:p>
          <a:p>
            <a:pPr lvl="2"/>
            <a:r>
              <a:rPr lang="en-US" dirty="0"/>
              <a:t>Book a Power Board for testing with RUv1 </a:t>
            </a:r>
          </a:p>
          <a:p>
            <a:pPr lvl="3"/>
            <a:r>
              <a:rPr lang="en-US" dirty="0"/>
              <a:t>Ask Markus (</a:t>
            </a:r>
            <a:r>
              <a:rPr lang="en-US" b="1" i="1" dirty="0" err="1"/>
              <a:t>Piero</a:t>
            </a:r>
            <a:r>
              <a:rPr lang="en-US" dirty="0"/>
              <a:t>) </a:t>
            </a:r>
          </a:p>
          <a:p>
            <a:pPr lvl="2"/>
            <a:r>
              <a:rPr lang="en-US" dirty="0" err="1"/>
              <a:t>JTag</a:t>
            </a:r>
            <a:r>
              <a:rPr lang="en-US" dirty="0"/>
              <a:t> boundary scan: Krzysztof looking for it </a:t>
            </a:r>
          </a:p>
          <a:p>
            <a:pPr lvl="2"/>
            <a:r>
              <a:rPr lang="en-US" dirty="0"/>
              <a:t>Building ancillary electronic for testing the board (</a:t>
            </a:r>
            <a:r>
              <a:rPr lang="en-US" b="1" i="1" dirty="0"/>
              <a:t>Austin</a:t>
            </a:r>
            <a:r>
              <a:rPr lang="en-US" dirty="0"/>
              <a:t>) </a:t>
            </a:r>
          </a:p>
          <a:p>
            <a:pPr lvl="2"/>
            <a:r>
              <a:rPr lang="en-US" dirty="0"/>
              <a:t>Testing of GBT fusing (on mezzanine with USB dongle from GBT group) successful (</a:t>
            </a:r>
            <a:r>
              <a:rPr lang="en-US" b="1" i="1" dirty="0"/>
              <a:t>Jo</a:t>
            </a:r>
            <a:r>
              <a:rPr lang="en-US" dirty="0"/>
              <a:t>) </a:t>
            </a:r>
          </a:p>
          <a:p>
            <a:pPr lvl="3"/>
            <a:r>
              <a:rPr lang="en-US" dirty="0"/>
              <a:t>Use Java interface to control the dongle </a:t>
            </a:r>
          </a:p>
          <a:p>
            <a:pPr lvl="2"/>
            <a:endParaRPr lang="en-US" dirty="0" smtClean="0"/>
          </a:p>
          <a:p>
            <a:r>
              <a:rPr lang="en-US" dirty="0" smtClean="0"/>
              <a:t>FELIX v2.0</a:t>
            </a:r>
          </a:p>
          <a:p>
            <a:pPr lvl="1"/>
            <a:r>
              <a:rPr lang="en-US" dirty="0" smtClean="0"/>
              <a:t>PCB arrives at BNL this week</a:t>
            </a:r>
          </a:p>
          <a:p>
            <a:pPr lvl="1"/>
            <a:r>
              <a:rPr lang="en-US" dirty="0" smtClean="0"/>
              <a:t>Two weeks to assemble the board at BNL</a:t>
            </a:r>
          </a:p>
          <a:p>
            <a:pPr lvl="1"/>
            <a:r>
              <a:rPr lang="en-US" dirty="0" smtClean="0"/>
              <a:t>One assembled board available by the end of this months, w/ a RHIC </a:t>
            </a:r>
            <a:r>
              <a:rPr lang="en-US" dirty="0" smtClean="0"/>
              <a:t>Timing mezzanine card</a:t>
            </a:r>
            <a:endParaRPr lang="en-US" dirty="0" smtClean="0"/>
          </a:p>
          <a:p>
            <a:pPr lvl="1"/>
            <a:endParaRPr lang="en-US" dirty="0" smtClean="0"/>
          </a:p>
          <a:p>
            <a:r>
              <a:rPr lang="en-US" dirty="0" smtClean="0"/>
              <a:t>Power unit is here!</a:t>
            </a:r>
          </a:p>
          <a:p>
            <a:pPr lvl="1"/>
            <a:r>
              <a:rPr lang="en-US" dirty="0" smtClean="0"/>
              <a:t>MOSAIC </a:t>
            </a:r>
            <a:r>
              <a:rPr lang="en-US" dirty="0" smtClean="0"/>
              <a:t>operation (?)</a:t>
            </a:r>
          </a:p>
          <a:p>
            <a:pPr lvl="1"/>
            <a:endParaRPr lang="en-US" dirty="0" smtClean="0"/>
          </a:p>
          <a:p>
            <a:r>
              <a:rPr lang="en-US" dirty="0" smtClean="0"/>
              <a:t>Stave Production @CERN</a:t>
            </a:r>
          </a:p>
          <a:p>
            <a:pPr lvl="1"/>
            <a:r>
              <a:rPr lang="en-US" dirty="0" smtClean="0"/>
              <a:t>Need your help! Travel to CERN</a:t>
            </a:r>
          </a:p>
          <a:p>
            <a:pPr lvl="1"/>
            <a:r>
              <a:rPr lang="en-US" dirty="0" err="1" smtClean="0"/>
              <a:t>Jirka</a:t>
            </a:r>
            <a:r>
              <a:rPr lang="en-US" dirty="0" smtClean="0"/>
              <a:t> (from Czech) is helping us to help ALICE stave production </a:t>
            </a:r>
            <a:endParaRPr lang="en-US" dirty="0" smtClean="0"/>
          </a:p>
        </p:txBody>
      </p:sp>
      <p:sp>
        <p:nvSpPr>
          <p:cNvPr id="2" name="Date Placeholder 1"/>
          <p:cNvSpPr>
            <a:spLocks noGrp="1"/>
          </p:cNvSpPr>
          <p:nvPr>
            <p:ph type="dt" sz="half" idx="10"/>
          </p:nvPr>
        </p:nvSpPr>
        <p:spPr/>
        <p:txBody>
          <a:bodyPr/>
          <a:lstStyle/>
          <a:p>
            <a:fld id="{2C6FCEB2-1428-BD40-AD43-DE958A4B12B7}" type="datetime1">
              <a:rPr lang="en-US" smtClean="0"/>
              <a:t>9/7/17</a:t>
            </a:fld>
            <a:endParaRPr lang="en-US"/>
          </a:p>
        </p:txBody>
      </p:sp>
      <p:sp>
        <p:nvSpPr>
          <p:cNvPr id="3" name="Footer Placeholder 2"/>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1</a:t>
            </a:fld>
            <a:endParaRPr lang="en-US"/>
          </a:p>
        </p:txBody>
      </p:sp>
    </p:spTree>
    <p:extLst>
      <p:ext uri="{BB962C8B-B14F-4D97-AF65-F5344CB8AC3E}">
        <p14:creationId xmlns:p14="http://schemas.microsoft.com/office/powerpoint/2010/main" val="184556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LDRD </a:t>
            </a:r>
            <a:r>
              <a:rPr lang="mr-IN" dirty="0" smtClean="0"/>
              <a:t>–</a:t>
            </a:r>
            <a:r>
              <a:rPr lang="en-US" dirty="0" smtClean="0"/>
              <a:t> MVTX Key Tasks/Milestones </a:t>
            </a:r>
            <a:endParaRPr lang="en-US" dirty="0"/>
          </a:p>
        </p:txBody>
      </p:sp>
      <p:cxnSp>
        <p:nvCxnSpPr>
          <p:cNvPr id="17" name="Straight Arrow Connector 16"/>
          <p:cNvCxnSpPr/>
          <p:nvPr/>
        </p:nvCxnSpPr>
        <p:spPr>
          <a:xfrm>
            <a:off x="1783442" y="2766252"/>
            <a:ext cx="1248067"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808981" y="2489099"/>
            <a:ext cx="2016532" cy="553998"/>
          </a:xfrm>
          <a:prstGeom prst="rect">
            <a:avLst/>
          </a:prstGeom>
          <a:noFill/>
        </p:spPr>
        <p:txBody>
          <a:bodyPr wrap="square" rtlCol="0">
            <a:spAutoFit/>
          </a:bodyPr>
          <a:lstStyle/>
          <a:p>
            <a:r>
              <a:rPr lang="en-US" sz="1000" dirty="0" smtClean="0"/>
              <a:t>RUv1.0/FELIX1.5 Integration </a:t>
            </a:r>
          </a:p>
          <a:p>
            <a:endParaRPr lang="en-US" sz="1000" dirty="0"/>
          </a:p>
          <a:p>
            <a:r>
              <a:rPr lang="en-US" sz="1000" dirty="0" smtClean="0"/>
              <a:t>40MHz,  7/17-12/17</a:t>
            </a:r>
            <a:endParaRPr lang="en-US" sz="1000" dirty="0"/>
          </a:p>
        </p:txBody>
      </p:sp>
      <p:sp>
        <p:nvSpPr>
          <p:cNvPr id="22" name="6-Point Star 21"/>
          <p:cNvSpPr/>
          <p:nvPr/>
        </p:nvSpPr>
        <p:spPr>
          <a:xfrm>
            <a:off x="2969749" y="2702085"/>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8" name="Group 47"/>
          <p:cNvGrpSpPr/>
          <p:nvPr/>
        </p:nvGrpSpPr>
        <p:grpSpPr>
          <a:xfrm>
            <a:off x="2435645" y="3129886"/>
            <a:ext cx="2088947" cy="553998"/>
            <a:chOff x="2435645" y="2902146"/>
            <a:chExt cx="2088947" cy="553998"/>
          </a:xfrm>
        </p:grpSpPr>
        <p:sp>
          <p:nvSpPr>
            <p:cNvPr id="21" name="TextBox 20"/>
            <p:cNvSpPr txBox="1"/>
            <p:nvPr/>
          </p:nvSpPr>
          <p:spPr>
            <a:xfrm>
              <a:off x="2546669" y="2902146"/>
              <a:ext cx="1977923" cy="553998"/>
            </a:xfrm>
            <a:prstGeom prst="rect">
              <a:avLst/>
            </a:prstGeom>
            <a:noFill/>
          </p:spPr>
          <p:txBody>
            <a:bodyPr wrap="square" rtlCol="0">
              <a:spAutoFit/>
            </a:bodyPr>
            <a:lstStyle/>
            <a:p>
              <a:r>
                <a:rPr lang="en-US" sz="1000" dirty="0" smtClean="0"/>
                <a:t>RUv1.x/FELIX2.0, 10MHz,</a:t>
              </a:r>
            </a:p>
            <a:p>
              <a:r>
                <a:rPr lang="en-US" sz="1000" dirty="0" smtClean="0"/>
                <a:t>    </a:t>
              </a:r>
            </a:p>
            <a:p>
              <a:r>
                <a:rPr lang="en-US" sz="1000" dirty="0" smtClean="0"/>
                <a:t>10/17 </a:t>
              </a:r>
              <a:r>
                <a:rPr lang="mr-IN" sz="1000" dirty="0" smtClean="0"/>
                <a:t>–</a:t>
              </a:r>
              <a:r>
                <a:rPr lang="en-US" sz="1000" dirty="0" smtClean="0"/>
                <a:t> 6/18</a:t>
              </a:r>
              <a:endParaRPr lang="en-US" sz="1000" dirty="0"/>
            </a:p>
          </p:txBody>
        </p:sp>
        <p:grpSp>
          <p:nvGrpSpPr>
            <p:cNvPr id="26" name="Group 25"/>
            <p:cNvGrpSpPr/>
            <p:nvPr/>
          </p:nvGrpSpPr>
          <p:grpSpPr>
            <a:xfrm>
              <a:off x="2435645" y="3121397"/>
              <a:ext cx="1772043" cy="108084"/>
              <a:chOff x="2435645" y="3121397"/>
              <a:chExt cx="2142390" cy="108084"/>
            </a:xfrm>
          </p:grpSpPr>
          <p:cxnSp>
            <p:nvCxnSpPr>
              <p:cNvPr id="19" name="Straight Arrow Connector 18"/>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3" name="6-Point Star 22"/>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4" name="6-Point Star 23"/>
          <p:cNvSpPr/>
          <p:nvPr/>
        </p:nvSpPr>
        <p:spPr>
          <a:xfrm>
            <a:off x="4440866" y="3549308"/>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4547752" y="3484023"/>
            <a:ext cx="1533987" cy="230832"/>
          </a:xfrm>
          <a:prstGeom prst="rect">
            <a:avLst/>
          </a:prstGeom>
          <a:noFill/>
        </p:spPr>
        <p:txBody>
          <a:bodyPr wrap="none" rtlCol="0">
            <a:spAutoFit/>
          </a:bodyPr>
          <a:lstStyle/>
          <a:p>
            <a:r>
              <a:rPr lang="en-US" sz="900" dirty="0" smtClean="0">
                <a:solidFill>
                  <a:srgbClr val="FF0000"/>
                </a:solidFill>
              </a:rPr>
              <a:t>MVTX Design Review 7/2018</a:t>
            </a:r>
            <a:endParaRPr lang="en-US" sz="900" dirty="0">
              <a:solidFill>
                <a:srgbClr val="FF0000"/>
              </a:solidFill>
            </a:endParaRPr>
          </a:p>
        </p:txBody>
      </p:sp>
      <p:grpSp>
        <p:nvGrpSpPr>
          <p:cNvPr id="34" name="Group 33"/>
          <p:cNvGrpSpPr/>
          <p:nvPr/>
        </p:nvGrpSpPr>
        <p:grpSpPr>
          <a:xfrm>
            <a:off x="4273299" y="3764858"/>
            <a:ext cx="1708642" cy="553998"/>
            <a:chOff x="4442954" y="3954696"/>
            <a:chExt cx="1490164" cy="553998"/>
          </a:xfrm>
        </p:grpSpPr>
        <p:grpSp>
          <p:nvGrpSpPr>
            <p:cNvPr id="27" name="Group 26"/>
            <p:cNvGrpSpPr/>
            <p:nvPr/>
          </p:nvGrpSpPr>
          <p:grpSpPr>
            <a:xfrm>
              <a:off x="4442954" y="4160899"/>
              <a:ext cx="1335861" cy="108084"/>
              <a:chOff x="2435645" y="3121397"/>
              <a:chExt cx="2142390" cy="108084"/>
            </a:xfrm>
          </p:grpSpPr>
          <p:cxnSp>
            <p:nvCxnSpPr>
              <p:cNvPr id="28" name="Straight Arrow Connector 27"/>
              <p:cNvCxnSpPr/>
              <p:nvPr/>
            </p:nvCxnSpPr>
            <p:spPr>
              <a:xfrm flipV="1">
                <a:off x="2435645" y="3175439"/>
                <a:ext cx="2035504"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9" name="6-Point Star 28"/>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0" name="TextBox 29"/>
            <p:cNvSpPr txBox="1"/>
            <p:nvPr/>
          </p:nvSpPr>
          <p:spPr>
            <a:xfrm>
              <a:off x="4448469" y="3954696"/>
              <a:ext cx="1484649" cy="553998"/>
            </a:xfrm>
            <a:prstGeom prst="rect">
              <a:avLst/>
            </a:prstGeom>
            <a:noFill/>
          </p:spPr>
          <p:txBody>
            <a:bodyPr wrap="none" rtlCol="0">
              <a:spAutoFit/>
            </a:bodyPr>
            <a:lstStyle/>
            <a:p>
              <a:r>
                <a:rPr lang="en-US" sz="1000" dirty="0" smtClean="0"/>
                <a:t>System test, cosmic &amp; source </a:t>
              </a:r>
            </a:p>
            <a:p>
              <a:endParaRPr lang="en-US" sz="1000" dirty="0" smtClean="0"/>
            </a:p>
            <a:p>
              <a:r>
                <a:rPr lang="en-US" sz="1000" dirty="0" smtClean="0"/>
                <a:t>6/18 - 1/19</a:t>
              </a:r>
              <a:endParaRPr lang="en-US" sz="1000" dirty="0"/>
            </a:p>
          </p:txBody>
        </p:sp>
      </p:grpSp>
      <p:sp>
        <p:nvSpPr>
          <p:cNvPr id="35" name="TextBox 34"/>
          <p:cNvSpPr txBox="1"/>
          <p:nvPr/>
        </p:nvSpPr>
        <p:spPr>
          <a:xfrm>
            <a:off x="220035" y="3121397"/>
            <a:ext cx="691077" cy="369332"/>
          </a:xfrm>
          <a:prstGeom prst="rect">
            <a:avLst/>
          </a:prstGeom>
          <a:noFill/>
        </p:spPr>
        <p:txBody>
          <a:bodyPr wrap="none" rtlCol="0">
            <a:spAutoFit/>
          </a:bodyPr>
          <a:lstStyle/>
          <a:p>
            <a:r>
              <a:rPr lang="en-US" dirty="0" smtClean="0">
                <a:solidFill>
                  <a:srgbClr val="0000FF"/>
                </a:solidFill>
              </a:rPr>
              <a:t>LDRD</a:t>
            </a:r>
            <a:endParaRPr lang="en-US" dirty="0">
              <a:solidFill>
                <a:srgbClr val="0000FF"/>
              </a:solidFill>
            </a:endParaRPr>
          </a:p>
        </p:txBody>
      </p:sp>
      <p:sp>
        <p:nvSpPr>
          <p:cNvPr id="36" name="TextBox 35"/>
          <p:cNvSpPr txBox="1"/>
          <p:nvPr/>
        </p:nvSpPr>
        <p:spPr>
          <a:xfrm>
            <a:off x="265769" y="4967225"/>
            <a:ext cx="2008963" cy="369332"/>
          </a:xfrm>
          <a:prstGeom prst="rect">
            <a:avLst/>
          </a:prstGeom>
          <a:noFill/>
        </p:spPr>
        <p:txBody>
          <a:bodyPr wrap="none" rtlCol="0">
            <a:spAutoFit/>
          </a:bodyPr>
          <a:lstStyle/>
          <a:p>
            <a:r>
              <a:rPr lang="en-US" dirty="0" smtClean="0">
                <a:solidFill>
                  <a:srgbClr val="FF0000"/>
                </a:solidFill>
              </a:rPr>
              <a:t>MVTX: 2018 </a:t>
            </a:r>
            <a:r>
              <a:rPr lang="mr-IN" dirty="0" smtClean="0">
                <a:solidFill>
                  <a:srgbClr val="FF0000"/>
                </a:solidFill>
              </a:rPr>
              <a:t>–</a:t>
            </a:r>
            <a:r>
              <a:rPr lang="en-US" dirty="0" smtClean="0">
                <a:solidFill>
                  <a:srgbClr val="FF0000"/>
                </a:solidFill>
              </a:rPr>
              <a:t> 2021</a:t>
            </a:r>
            <a:endParaRPr lang="en-US" dirty="0">
              <a:solidFill>
                <a:srgbClr val="FF0000"/>
              </a:solidFill>
            </a:endParaRPr>
          </a:p>
        </p:txBody>
      </p:sp>
      <p:grpSp>
        <p:nvGrpSpPr>
          <p:cNvPr id="52" name="Group 51"/>
          <p:cNvGrpSpPr/>
          <p:nvPr/>
        </p:nvGrpSpPr>
        <p:grpSpPr>
          <a:xfrm>
            <a:off x="4495775" y="5332332"/>
            <a:ext cx="2409056" cy="553998"/>
            <a:chOff x="4495775" y="5421112"/>
            <a:chExt cx="2409056" cy="553998"/>
          </a:xfrm>
        </p:grpSpPr>
        <p:grpSp>
          <p:nvGrpSpPr>
            <p:cNvPr id="31" name="Group 30"/>
            <p:cNvGrpSpPr/>
            <p:nvPr/>
          </p:nvGrpSpPr>
          <p:grpSpPr>
            <a:xfrm>
              <a:off x="4495775" y="5632743"/>
              <a:ext cx="2142390" cy="108084"/>
              <a:chOff x="2435645" y="3121397"/>
              <a:chExt cx="2142390" cy="108084"/>
            </a:xfrm>
            <a:solidFill>
              <a:srgbClr val="FF0000"/>
            </a:solidFill>
          </p:grpSpPr>
          <p:cxnSp>
            <p:nvCxnSpPr>
              <p:cNvPr id="32" name="Straight Arrow Connector 31"/>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3" name="6-Point Star 32"/>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4555548" y="5421112"/>
              <a:ext cx="2349283" cy="553998"/>
            </a:xfrm>
            <a:prstGeom prst="rect">
              <a:avLst/>
            </a:prstGeom>
            <a:noFill/>
          </p:spPr>
          <p:txBody>
            <a:bodyPr wrap="none" rtlCol="0">
              <a:spAutoFit/>
            </a:bodyPr>
            <a:lstStyle/>
            <a:p>
              <a:r>
                <a:rPr lang="en-US" sz="1000" dirty="0" smtClean="0"/>
                <a:t>Stave Production, procure FPGA, GBT etc.</a:t>
              </a:r>
            </a:p>
            <a:p>
              <a:endParaRPr lang="en-US" sz="1000" dirty="0" smtClean="0"/>
            </a:p>
            <a:p>
              <a:r>
                <a:rPr lang="en-US" sz="1000" dirty="0" smtClean="0"/>
                <a:t>8/18-4/19  </a:t>
              </a:r>
              <a:endParaRPr lang="en-US" sz="1000" dirty="0"/>
            </a:p>
          </p:txBody>
        </p:sp>
      </p:grpSp>
      <p:grpSp>
        <p:nvGrpSpPr>
          <p:cNvPr id="47" name="Group 46"/>
          <p:cNvGrpSpPr/>
          <p:nvPr/>
        </p:nvGrpSpPr>
        <p:grpSpPr>
          <a:xfrm>
            <a:off x="996005" y="1684577"/>
            <a:ext cx="7092045" cy="571227"/>
            <a:chOff x="996005" y="1786177"/>
            <a:chExt cx="7092045" cy="571227"/>
          </a:xfrm>
        </p:grpSpPr>
        <p:grpSp>
          <p:nvGrpSpPr>
            <p:cNvPr id="15" name="Group 14"/>
            <p:cNvGrpSpPr/>
            <p:nvPr/>
          </p:nvGrpSpPr>
          <p:grpSpPr>
            <a:xfrm>
              <a:off x="996005" y="1786177"/>
              <a:ext cx="7092045" cy="571227"/>
              <a:chOff x="996005" y="1786177"/>
              <a:chExt cx="7092045" cy="571227"/>
            </a:xfrm>
          </p:grpSpPr>
          <p:sp>
            <p:nvSpPr>
              <p:cNvPr id="6" name="TextBox 5"/>
              <p:cNvSpPr txBox="1"/>
              <p:nvPr/>
            </p:nvSpPr>
            <p:spPr>
              <a:xfrm>
                <a:off x="1495263" y="1834601"/>
                <a:ext cx="858791" cy="369332"/>
              </a:xfrm>
              <a:prstGeom prst="rect">
                <a:avLst/>
              </a:prstGeom>
              <a:noFill/>
            </p:spPr>
            <p:txBody>
              <a:bodyPr wrap="none" rtlCol="0">
                <a:spAutoFit/>
              </a:bodyPr>
              <a:lstStyle/>
              <a:p>
                <a:r>
                  <a:rPr lang="en-US" dirty="0" smtClean="0"/>
                  <a:t>7</a:t>
                </a:r>
                <a:r>
                  <a:rPr lang="en-US" dirty="0" smtClean="0"/>
                  <a:t>/2017</a:t>
                </a:r>
                <a:endParaRPr lang="en-US" dirty="0"/>
              </a:p>
            </p:txBody>
          </p:sp>
          <p:grpSp>
            <p:nvGrpSpPr>
              <p:cNvPr id="14" name="Group 13"/>
              <p:cNvGrpSpPr/>
              <p:nvPr/>
            </p:nvGrpSpPr>
            <p:grpSpPr>
              <a:xfrm>
                <a:off x="996005" y="2183594"/>
                <a:ext cx="6872000" cy="173810"/>
                <a:chOff x="996005" y="2183594"/>
                <a:chExt cx="6872000" cy="173810"/>
              </a:xfrm>
            </p:grpSpPr>
            <p:cxnSp>
              <p:nvCxnSpPr>
                <p:cNvPr id="5" name="Straight Arrow Connector 4"/>
                <p:cNvCxnSpPr/>
                <p:nvPr/>
              </p:nvCxnSpPr>
              <p:spPr>
                <a:xfrm flipV="1">
                  <a:off x="996005" y="2348705"/>
                  <a:ext cx="6872000" cy="86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741797" cy="369332"/>
              </a:xfrm>
              <a:prstGeom prst="rect">
                <a:avLst/>
              </a:prstGeom>
              <a:noFill/>
            </p:spPr>
            <p:txBody>
              <a:bodyPr wrap="none" rtlCol="0">
                <a:spAutoFit/>
              </a:bodyPr>
              <a:lstStyle/>
              <a:p>
                <a:r>
                  <a:rPr lang="en-US" dirty="0" smtClean="0"/>
                  <a:t>10/17</a:t>
                </a:r>
                <a:endParaRPr lang="en-US" dirty="0"/>
              </a:p>
            </p:txBody>
          </p:sp>
          <p:sp>
            <p:nvSpPr>
              <p:cNvPr id="12" name="TextBox 11"/>
              <p:cNvSpPr txBox="1"/>
              <p:nvPr/>
            </p:nvSpPr>
            <p:spPr>
              <a:xfrm>
                <a:off x="4772352" y="1786177"/>
                <a:ext cx="741797" cy="369332"/>
              </a:xfrm>
              <a:prstGeom prst="rect">
                <a:avLst/>
              </a:prstGeom>
              <a:noFill/>
            </p:spPr>
            <p:txBody>
              <a:bodyPr wrap="none" rtlCol="0">
                <a:spAutoFit/>
              </a:bodyPr>
              <a:lstStyle/>
              <a:p>
                <a:r>
                  <a:rPr lang="en-US" dirty="0" smtClean="0"/>
                  <a:t>10/18</a:t>
                </a:r>
                <a:endParaRPr lang="en-US" dirty="0"/>
              </a:p>
            </p:txBody>
          </p:sp>
          <p:sp>
            <p:nvSpPr>
              <p:cNvPr id="13" name="TextBox 12"/>
              <p:cNvSpPr txBox="1"/>
              <p:nvPr/>
            </p:nvSpPr>
            <p:spPr>
              <a:xfrm>
                <a:off x="7346253" y="1828730"/>
                <a:ext cx="741797" cy="369332"/>
              </a:xfrm>
              <a:prstGeom prst="rect">
                <a:avLst/>
              </a:prstGeom>
              <a:noFill/>
            </p:spPr>
            <p:txBody>
              <a:bodyPr wrap="none" rtlCol="0">
                <a:spAutoFit/>
              </a:bodyPr>
              <a:lstStyle/>
              <a:p>
                <a:r>
                  <a:rPr lang="en-US" dirty="0" smtClean="0"/>
                  <a:t>10/19</a:t>
                </a:r>
                <a:endParaRPr lang="en-US" dirty="0"/>
              </a:p>
            </p:txBody>
          </p:sp>
        </p:grpSp>
        <p:cxnSp>
          <p:nvCxnSpPr>
            <p:cNvPr id="42" name="Straight Connector 41"/>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50" name="Straight Arrow Connector 49"/>
          <p:cNvCxnSpPr/>
          <p:nvPr/>
        </p:nvCxnSpPr>
        <p:spPr>
          <a:xfrm>
            <a:off x="3031509" y="5203453"/>
            <a:ext cx="49322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nvGrpSpPr>
          <p:cNvPr id="57" name="Group 56"/>
          <p:cNvGrpSpPr/>
          <p:nvPr/>
        </p:nvGrpSpPr>
        <p:grpSpPr>
          <a:xfrm>
            <a:off x="5805032" y="5887443"/>
            <a:ext cx="1622911" cy="553998"/>
            <a:chOff x="5805032" y="5887443"/>
            <a:chExt cx="1622911" cy="553998"/>
          </a:xfrm>
        </p:grpSpPr>
        <p:grpSp>
          <p:nvGrpSpPr>
            <p:cNvPr id="37" name="Group 36"/>
            <p:cNvGrpSpPr/>
            <p:nvPr/>
          </p:nvGrpSpPr>
          <p:grpSpPr>
            <a:xfrm>
              <a:off x="5805032" y="6096978"/>
              <a:ext cx="1475426" cy="108084"/>
              <a:chOff x="2435645" y="3121397"/>
              <a:chExt cx="2142390" cy="108084"/>
            </a:xfrm>
            <a:solidFill>
              <a:srgbClr val="FF0000"/>
            </a:solidFill>
          </p:grpSpPr>
          <p:cxnSp>
            <p:nvCxnSpPr>
              <p:cNvPr id="38" name="Straight Arrow Connector 37"/>
              <p:cNvCxnSpPr/>
              <p:nvPr/>
            </p:nvCxnSpPr>
            <p:spPr>
              <a:xfrm flipV="1">
                <a:off x="2435645" y="3175439"/>
                <a:ext cx="2035504" cy="13048"/>
              </a:xfrm>
              <a:prstGeom prst="straightConnector1">
                <a:avLst/>
              </a:prstGeom>
              <a:grpFill/>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39" name="6-Point Star 38"/>
              <p:cNvSpPr/>
              <p:nvPr/>
            </p:nvSpPr>
            <p:spPr>
              <a:xfrm>
                <a:off x="4471149" y="3121397"/>
                <a:ext cx="106886" cy="108084"/>
              </a:xfrm>
              <a:prstGeom prst="star6">
                <a:avLst/>
              </a:prstGeom>
              <a:grp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1" name="TextBox 50"/>
            <p:cNvSpPr txBox="1"/>
            <p:nvPr/>
          </p:nvSpPr>
          <p:spPr>
            <a:xfrm>
              <a:off x="5848386" y="5887443"/>
              <a:ext cx="1579557" cy="553998"/>
            </a:xfrm>
            <a:prstGeom prst="rect">
              <a:avLst/>
            </a:prstGeom>
            <a:noFill/>
          </p:spPr>
          <p:txBody>
            <a:bodyPr wrap="square" rtlCol="0">
              <a:spAutoFit/>
            </a:bodyPr>
            <a:lstStyle/>
            <a:p>
              <a:r>
                <a:rPr lang="en-US" sz="1000" dirty="0" smtClean="0"/>
                <a:t>Electronics Production</a:t>
              </a:r>
            </a:p>
            <a:p>
              <a:endParaRPr lang="en-US" sz="1000" dirty="0" smtClean="0"/>
            </a:p>
            <a:p>
              <a:r>
                <a:rPr lang="en-US" sz="1000" dirty="0" smtClean="0"/>
                <a:t>1/19-6/19  </a:t>
              </a:r>
              <a:endParaRPr lang="en-US" sz="1000" dirty="0"/>
            </a:p>
          </p:txBody>
        </p:sp>
      </p:grpSp>
      <p:cxnSp>
        <p:nvCxnSpPr>
          <p:cNvPr id="54" name="Straight Arrow Connector 53"/>
          <p:cNvCxnSpPr>
            <a:stCxn id="24" idx="2"/>
          </p:cNvCxnSpPr>
          <p:nvPr/>
        </p:nvCxnSpPr>
        <p:spPr>
          <a:xfrm>
            <a:off x="4494309" y="3657392"/>
            <a:ext cx="1466" cy="1886571"/>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5766185" y="4079145"/>
            <a:ext cx="1466" cy="2031893"/>
          </a:xfrm>
          <a:prstGeom prst="straightConnector1">
            <a:avLst/>
          </a:prstGeom>
          <a:ln w="9525">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61" name="Elbow Connector 60"/>
          <p:cNvCxnSpPr/>
          <p:nvPr/>
        </p:nvCxnSpPr>
        <p:spPr>
          <a:xfrm>
            <a:off x="4222531" y="3421025"/>
            <a:ext cx="202895" cy="178464"/>
          </a:xfrm>
          <a:prstGeom prst="bentConnector3">
            <a:avLst>
              <a:gd name="adj1" fmla="val 50000"/>
            </a:avLst>
          </a:prstGeom>
          <a:ln w="12700">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63" name="Group 62"/>
          <p:cNvGrpSpPr/>
          <p:nvPr/>
        </p:nvGrpSpPr>
        <p:grpSpPr>
          <a:xfrm>
            <a:off x="5821274" y="4274339"/>
            <a:ext cx="2211935" cy="707886"/>
            <a:chOff x="2528306" y="2902146"/>
            <a:chExt cx="1996286" cy="707886"/>
          </a:xfrm>
        </p:grpSpPr>
        <p:sp>
          <p:nvSpPr>
            <p:cNvPr id="64" name="TextBox 63"/>
            <p:cNvSpPr txBox="1"/>
            <p:nvPr/>
          </p:nvSpPr>
          <p:spPr>
            <a:xfrm>
              <a:off x="2546669" y="2902146"/>
              <a:ext cx="1977923" cy="707886"/>
            </a:xfrm>
            <a:prstGeom prst="rect">
              <a:avLst/>
            </a:prstGeom>
            <a:noFill/>
          </p:spPr>
          <p:txBody>
            <a:bodyPr wrap="square" rtlCol="0">
              <a:spAutoFit/>
            </a:bodyPr>
            <a:lstStyle/>
            <a:p>
              <a:r>
                <a:rPr lang="en-US" sz="1000" dirty="0" smtClean="0"/>
                <a:t>Test Beam, tracking performance </a:t>
              </a:r>
            </a:p>
            <a:p>
              <a:endParaRPr lang="en-US" sz="1000" dirty="0"/>
            </a:p>
            <a:p>
              <a:r>
                <a:rPr lang="en-US" sz="1000" dirty="0" smtClean="0"/>
                <a:t>analysis, physics </a:t>
              </a:r>
              <a:r>
                <a:rPr lang="en-US" sz="1000" dirty="0" err="1" smtClean="0"/>
                <a:t>sim</a:t>
              </a:r>
              <a:r>
                <a:rPr lang="en-US" sz="1000" dirty="0" smtClean="0"/>
                <a:t>, NIM paper etc.   </a:t>
              </a:r>
            </a:p>
            <a:p>
              <a:r>
                <a:rPr lang="en-US" sz="1000" dirty="0"/>
                <a:t> </a:t>
              </a:r>
              <a:r>
                <a:rPr lang="en-US" sz="1000" dirty="0" smtClean="0"/>
                <a:t>           1/19 </a:t>
              </a:r>
              <a:r>
                <a:rPr lang="mr-IN" sz="1000" dirty="0" smtClean="0"/>
                <a:t>–</a:t>
              </a:r>
              <a:r>
                <a:rPr lang="en-US" sz="1000" dirty="0" smtClean="0"/>
                <a:t> 9/19</a:t>
              </a:r>
              <a:endParaRPr lang="en-US" sz="1000" dirty="0"/>
            </a:p>
          </p:txBody>
        </p:sp>
        <p:grpSp>
          <p:nvGrpSpPr>
            <p:cNvPr id="65" name="Group 64"/>
            <p:cNvGrpSpPr/>
            <p:nvPr/>
          </p:nvGrpSpPr>
          <p:grpSpPr>
            <a:xfrm>
              <a:off x="2528306" y="3121397"/>
              <a:ext cx="1683642" cy="108084"/>
              <a:chOff x="2547653" y="3121397"/>
              <a:chExt cx="2035508" cy="108084"/>
            </a:xfrm>
          </p:grpSpPr>
          <p:cxnSp>
            <p:nvCxnSpPr>
              <p:cNvPr id="66" name="Straight Arrow Connector 65"/>
              <p:cNvCxnSpPr/>
              <p:nvPr/>
            </p:nvCxnSpPr>
            <p:spPr>
              <a:xfrm flipV="1">
                <a:off x="2547653" y="3175439"/>
                <a:ext cx="2035508" cy="1304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7" name="6-Point Star 66"/>
              <p:cNvSpPr/>
              <p:nvPr/>
            </p:nvSpPr>
            <p:spPr>
              <a:xfrm>
                <a:off x="4471149" y="3121397"/>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68" name="Date Placeholder 67"/>
          <p:cNvSpPr>
            <a:spLocks noGrp="1"/>
          </p:cNvSpPr>
          <p:nvPr>
            <p:ph type="dt" sz="half" idx="10"/>
          </p:nvPr>
        </p:nvSpPr>
        <p:spPr/>
        <p:txBody>
          <a:bodyPr/>
          <a:lstStyle/>
          <a:p>
            <a:fld id="{CDAD1EEB-CFEC-7E49-AFB9-C0E25D520E94}" type="datetime1">
              <a:rPr lang="en-US" smtClean="0"/>
              <a:t>9/7/17</a:t>
            </a:fld>
            <a:endParaRPr lang="en-US"/>
          </a:p>
        </p:txBody>
      </p:sp>
      <p:sp>
        <p:nvSpPr>
          <p:cNvPr id="69" name="Footer Placeholder 68"/>
          <p:cNvSpPr>
            <a:spLocks noGrp="1"/>
          </p:cNvSpPr>
          <p:nvPr>
            <p:ph type="ftr" sz="quarter" idx="11"/>
          </p:nvPr>
        </p:nvSpPr>
        <p:spPr/>
        <p:txBody>
          <a:bodyPr/>
          <a:lstStyle/>
          <a:p>
            <a:r>
              <a:rPr lang="en-US" smtClean="0"/>
              <a:t>Ming Liu @LDRD/DR Weekly Meeting</a:t>
            </a:r>
            <a:endParaRPr lang="en-US"/>
          </a:p>
        </p:txBody>
      </p:sp>
      <p:cxnSp>
        <p:nvCxnSpPr>
          <p:cNvPr id="71" name="Straight Connector 70"/>
          <p:cNvCxnSpPr/>
          <p:nvPr/>
        </p:nvCxnSpPr>
        <p:spPr>
          <a:xfrm>
            <a:off x="1805121" y="2404255"/>
            <a:ext cx="0" cy="97335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028232" y="2581586"/>
            <a:ext cx="755210" cy="369332"/>
          </a:xfrm>
          <a:prstGeom prst="rect">
            <a:avLst/>
          </a:prstGeom>
          <a:noFill/>
        </p:spPr>
        <p:txBody>
          <a:bodyPr wrap="none" rtlCol="0">
            <a:spAutoFit/>
          </a:bodyPr>
          <a:lstStyle/>
          <a:p>
            <a:r>
              <a:rPr lang="en-US" dirty="0" smtClean="0"/>
              <a:t>Today</a:t>
            </a:r>
            <a:endParaRPr lang="en-US" dirty="0"/>
          </a:p>
        </p:txBody>
      </p:sp>
      <p:sp>
        <p:nvSpPr>
          <p:cNvPr id="73" name="TextBox 72"/>
          <p:cNvSpPr txBox="1"/>
          <p:nvPr/>
        </p:nvSpPr>
        <p:spPr>
          <a:xfrm>
            <a:off x="1382957" y="5598005"/>
            <a:ext cx="1465140" cy="461665"/>
          </a:xfrm>
          <a:prstGeom prst="rect">
            <a:avLst/>
          </a:prstGeom>
          <a:noFill/>
        </p:spPr>
        <p:txBody>
          <a:bodyPr wrap="none" rtlCol="0">
            <a:spAutoFit/>
          </a:bodyPr>
          <a:lstStyle/>
          <a:p>
            <a:r>
              <a:rPr lang="en-US" sz="1200" dirty="0" smtClean="0"/>
              <a:t>BNL Director Review</a:t>
            </a:r>
          </a:p>
          <a:p>
            <a:r>
              <a:rPr lang="en-US" sz="1200" dirty="0" smtClean="0"/>
              <a:t>7/10-11, 2017</a:t>
            </a:r>
            <a:endParaRPr lang="en-US" sz="1200" dirty="0"/>
          </a:p>
        </p:txBody>
      </p:sp>
      <p:sp>
        <p:nvSpPr>
          <p:cNvPr id="3" name="Slide Number Placeholder 2"/>
          <p:cNvSpPr>
            <a:spLocks noGrp="1"/>
          </p:cNvSpPr>
          <p:nvPr>
            <p:ph type="sldNum" sz="quarter" idx="12"/>
          </p:nvPr>
        </p:nvSpPr>
        <p:spPr/>
        <p:txBody>
          <a:bodyPr/>
          <a:lstStyle/>
          <a:p>
            <a:fld id="{B9875030-01DD-DA43-BC7F-B4B62D71D19A}" type="slidenum">
              <a:rPr lang="en-US" smtClean="0"/>
              <a:t>2</a:t>
            </a:fld>
            <a:endParaRPr lang="en-US"/>
          </a:p>
        </p:txBody>
      </p:sp>
      <p:sp>
        <p:nvSpPr>
          <p:cNvPr id="4" name="TextBox 3"/>
          <p:cNvSpPr txBox="1"/>
          <p:nvPr/>
        </p:nvSpPr>
        <p:spPr>
          <a:xfrm>
            <a:off x="3076635" y="2689308"/>
            <a:ext cx="945504" cy="523220"/>
          </a:xfrm>
          <a:prstGeom prst="rect">
            <a:avLst/>
          </a:prstGeom>
          <a:noFill/>
        </p:spPr>
        <p:txBody>
          <a:bodyPr wrap="none" rtlCol="0">
            <a:spAutoFit/>
          </a:bodyPr>
          <a:lstStyle/>
          <a:p>
            <a:r>
              <a:rPr lang="en-US" sz="1400" dirty="0" smtClean="0">
                <a:solidFill>
                  <a:srgbClr val="FF0000"/>
                </a:solidFill>
              </a:rPr>
              <a:t>Test beam</a:t>
            </a:r>
          </a:p>
          <a:p>
            <a:r>
              <a:rPr lang="en-US" sz="1400" dirty="0" smtClean="0">
                <a:solidFill>
                  <a:srgbClr val="FF0000"/>
                </a:solidFill>
              </a:rPr>
              <a:t>@FNAL?</a:t>
            </a:r>
            <a:endParaRPr lang="en-US" sz="1400" dirty="0">
              <a:solidFill>
                <a:srgbClr val="FF0000"/>
              </a:solidFill>
            </a:endParaRPr>
          </a:p>
        </p:txBody>
      </p:sp>
    </p:spTree>
    <p:extLst>
      <p:ext uri="{BB962C8B-B14F-4D97-AF65-F5344CB8AC3E}">
        <p14:creationId xmlns:p14="http://schemas.microsoft.com/office/powerpoint/2010/main" val="19868661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038"/>
            <a:ext cx="8229600" cy="508381"/>
          </a:xfrm>
        </p:spPr>
        <p:txBody>
          <a:bodyPr>
            <a:normAutofit fontScale="90000"/>
          </a:bodyPr>
          <a:lstStyle/>
          <a:p>
            <a:r>
              <a:rPr lang="en-US" dirty="0" smtClean="0"/>
              <a:t>Key Tasks</a:t>
            </a:r>
            <a:r>
              <a:rPr lang="en-US" dirty="0" smtClean="0"/>
              <a:t> </a:t>
            </a:r>
            <a:r>
              <a:rPr lang="en-US" dirty="0" smtClean="0"/>
              <a:t>and </a:t>
            </a:r>
            <a:r>
              <a:rPr lang="en-US" dirty="0" smtClean="0"/>
              <a:t>Milestones: ~ Dec. 2017</a:t>
            </a:r>
            <a:endParaRPr lang="en-US" dirty="0"/>
          </a:p>
        </p:txBody>
      </p:sp>
      <p:sp>
        <p:nvSpPr>
          <p:cNvPr id="3" name="Content Placeholder 2"/>
          <p:cNvSpPr>
            <a:spLocks noGrp="1"/>
          </p:cNvSpPr>
          <p:nvPr>
            <p:ph idx="1"/>
          </p:nvPr>
        </p:nvSpPr>
        <p:spPr>
          <a:xfrm>
            <a:off x="280525" y="3395047"/>
            <a:ext cx="4793795" cy="3326428"/>
          </a:xfrm>
        </p:spPr>
        <p:txBody>
          <a:bodyPr>
            <a:normAutofit fontScale="32500" lnSpcReduction="20000"/>
          </a:bodyPr>
          <a:lstStyle/>
          <a:p>
            <a:r>
              <a:rPr lang="en-US" dirty="0" smtClean="0"/>
              <a:t>GBT chain integration FELIXv1.5 + KC705 </a:t>
            </a:r>
            <a:r>
              <a:rPr lang="mr-IN" dirty="0" smtClean="0"/>
              <a:t>–</a:t>
            </a:r>
            <a:r>
              <a:rPr lang="en-US" dirty="0" smtClean="0"/>
              <a:t> Done</a:t>
            </a:r>
            <a:endParaRPr lang="en-US" dirty="0" smtClean="0"/>
          </a:p>
          <a:p>
            <a:pPr lvl="1"/>
            <a:r>
              <a:rPr lang="en-US" dirty="0" err="1" smtClean="0"/>
              <a:t>Sho</a:t>
            </a:r>
            <a:r>
              <a:rPr lang="en-US" dirty="0" smtClean="0"/>
              <a:t>, Alex, Mark</a:t>
            </a:r>
            <a:endParaRPr lang="en-US" dirty="0"/>
          </a:p>
          <a:p>
            <a:r>
              <a:rPr lang="en-US" dirty="0" smtClean="0"/>
              <a:t>ALPIDE readout </a:t>
            </a:r>
            <a:r>
              <a:rPr lang="mr-IN" dirty="0" smtClean="0"/>
              <a:t>–</a:t>
            </a:r>
            <a:r>
              <a:rPr lang="en-US" dirty="0" smtClean="0"/>
              <a:t> </a:t>
            </a:r>
            <a:r>
              <a:rPr lang="en-US" dirty="0" err="1" smtClean="0"/>
              <a:t>Sho</a:t>
            </a:r>
            <a:r>
              <a:rPr lang="en-US" dirty="0" smtClean="0"/>
              <a:t>, Alex, Mark, </a:t>
            </a:r>
            <a:r>
              <a:rPr lang="en-US" dirty="0" err="1" smtClean="0"/>
              <a:t>Xuan</a:t>
            </a:r>
            <a:endParaRPr lang="en-US" dirty="0" smtClean="0"/>
          </a:p>
          <a:p>
            <a:pPr lvl="1"/>
            <a:r>
              <a:rPr lang="en-US" dirty="0" smtClean="0"/>
              <a:t>w/ KC705 + FELIX, </a:t>
            </a:r>
            <a:r>
              <a:rPr lang="en-US" dirty="0" smtClean="0"/>
              <a:t> ~9</a:t>
            </a:r>
            <a:r>
              <a:rPr lang="en-US" dirty="0" smtClean="0"/>
              <a:t>/30</a:t>
            </a:r>
          </a:p>
          <a:p>
            <a:pPr lvl="1"/>
            <a:r>
              <a:rPr lang="en-US" dirty="0" smtClean="0"/>
              <a:t>w/ RUv1.0,  </a:t>
            </a:r>
            <a:r>
              <a:rPr lang="en-US" dirty="0" smtClean="0"/>
              <a:t>~10</a:t>
            </a:r>
            <a:r>
              <a:rPr lang="en-US" dirty="0" smtClean="0"/>
              <a:t>/</a:t>
            </a:r>
            <a:r>
              <a:rPr lang="en-US" dirty="0" smtClean="0"/>
              <a:t>30 (assuming RUv1.0 arrives by ~9/15)</a:t>
            </a:r>
            <a:endParaRPr lang="en-US" dirty="0" smtClean="0"/>
          </a:p>
          <a:p>
            <a:pPr lvl="1"/>
            <a:r>
              <a:rPr lang="en-US" dirty="0" smtClean="0"/>
              <a:t>RUv1.0 data format, ~10/30</a:t>
            </a:r>
          </a:p>
          <a:p>
            <a:pPr lvl="1"/>
            <a:r>
              <a:rPr lang="en-US" dirty="0" smtClean="0"/>
              <a:t> MOSAIC evaluation, ~10/30, </a:t>
            </a:r>
            <a:r>
              <a:rPr lang="en-US" dirty="0" err="1" smtClean="0"/>
              <a:t>Xuan</a:t>
            </a:r>
            <a:endParaRPr lang="en-US" dirty="0" smtClean="0"/>
          </a:p>
          <a:p>
            <a:r>
              <a:rPr lang="en-US" dirty="0" smtClean="0"/>
              <a:t>FELIX+RCDAQ integration </a:t>
            </a:r>
            <a:r>
              <a:rPr lang="mr-IN" dirty="0" smtClean="0"/>
              <a:t>–</a:t>
            </a:r>
            <a:r>
              <a:rPr lang="en-US" dirty="0" smtClean="0"/>
              <a:t> Kun, </a:t>
            </a:r>
            <a:r>
              <a:rPr lang="en-US" dirty="0" err="1" smtClean="0"/>
              <a:t>Sho</a:t>
            </a:r>
            <a:r>
              <a:rPr lang="en-US" dirty="0" smtClean="0"/>
              <a:t>, Alex</a:t>
            </a:r>
            <a:endParaRPr lang="en-US" dirty="0" smtClean="0"/>
          </a:p>
          <a:p>
            <a:pPr lvl="1"/>
            <a:r>
              <a:rPr lang="en-US" dirty="0" smtClean="0"/>
              <a:t>FELIX v1.5: ~9</a:t>
            </a:r>
            <a:r>
              <a:rPr lang="en-US" dirty="0" smtClean="0"/>
              <a:t>/</a:t>
            </a:r>
            <a:r>
              <a:rPr lang="en-US" dirty="0" smtClean="0"/>
              <a:t>30</a:t>
            </a:r>
            <a:endParaRPr lang="en-US" dirty="0" smtClean="0"/>
          </a:p>
          <a:p>
            <a:pPr lvl="1"/>
            <a:r>
              <a:rPr lang="en-US" dirty="0" smtClean="0"/>
              <a:t>FELIX v.2.0: ~10</a:t>
            </a:r>
            <a:r>
              <a:rPr lang="en-US" dirty="0" smtClean="0"/>
              <a:t>/20 </a:t>
            </a:r>
            <a:r>
              <a:rPr lang="en-US" dirty="0" smtClean="0"/>
              <a:t>(assuming v.2 available by </a:t>
            </a:r>
            <a:r>
              <a:rPr lang="en-US" dirty="0" smtClean="0"/>
              <a:t>~9</a:t>
            </a:r>
            <a:r>
              <a:rPr lang="en-US" dirty="0" smtClean="0"/>
              <a:t>/30</a:t>
            </a:r>
            <a:r>
              <a:rPr lang="en-US" dirty="0" smtClean="0"/>
              <a:t>)</a:t>
            </a:r>
            <a:endParaRPr lang="en-US" dirty="0" smtClean="0"/>
          </a:p>
          <a:p>
            <a:r>
              <a:rPr lang="en-US" dirty="0" smtClean="0"/>
              <a:t>Timing</a:t>
            </a:r>
            <a:r>
              <a:rPr lang="en-US" dirty="0" smtClean="0"/>
              <a:t> </a:t>
            </a:r>
            <a:r>
              <a:rPr lang="en-US" dirty="0" smtClean="0"/>
              <a:t>&amp; </a:t>
            </a:r>
            <a:r>
              <a:rPr lang="en-US" dirty="0" smtClean="0"/>
              <a:t>Triggers</a:t>
            </a:r>
            <a:r>
              <a:rPr lang="en-US" dirty="0"/>
              <a:t> </a:t>
            </a:r>
            <a:r>
              <a:rPr lang="mr-IN" dirty="0" smtClean="0"/>
              <a:t>–</a:t>
            </a:r>
            <a:r>
              <a:rPr lang="en-US" dirty="0" smtClean="0"/>
              <a:t> Alex, </a:t>
            </a:r>
            <a:r>
              <a:rPr lang="en-US" dirty="0" err="1" smtClean="0"/>
              <a:t>Sho</a:t>
            </a:r>
            <a:r>
              <a:rPr lang="en-US" dirty="0" smtClean="0"/>
              <a:t>, Mark, Ming </a:t>
            </a:r>
            <a:endParaRPr lang="en-US" dirty="0" smtClean="0"/>
          </a:p>
          <a:p>
            <a:pPr lvl="1"/>
            <a:r>
              <a:rPr lang="en-US" dirty="0" smtClean="0"/>
              <a:t>FELIX v1.5 + 40MHz Timing &amp; Trigger, 11/15? </a:t>
            </a:r>
          </a:p>
          <a:p>
            <a:pPr lvl="1"/>
            <a:r>
              <a:rPr lang="en-US" dirty="0" smtClean="0"/>
              <a:t>FELIX </a:t>
            </a:r>
            <a:r>
              <a:rPr lang="en-US" dirty="0" smtClean="0"/>
              <a:t>v2.0 + RHIC-mezzanine </a:t>
            </a:r>
            <a:r>
              <a:rPr lang="en-US" dirty="0" smtClean="0"/>
              <a:t>integration, 11/30</a:t>
            </a:r>
          </a:p>
          <a:p>
            <a:pPr lvl="1"/>
            <a:r>
              <a:rPr lang="en-US" dirty="0" smtClean="0"/>
              <a:t>Setup GTM @LANL, ~11/15</a:t>
            </a:r>
            <a:endParaRPr lang="en-US" dirty="0"/>
          </a:p>
          <a:p>
            <a:r>
              <a:rPr lang="en-US" dirty="0" smtClean="0"/>
              <a:t>Power Unit and Slow Controls software/GUI   </a:t>
            </a:r>
          </a:p>
          <a:p>
            <a:pPr lvl="1"/>
            <a:r>
              <a:rPr lang="en-US" dirty="0" smtClean="0"/>
              <a:t>RUv1.0 + PU, ~10/30 </a:t>
            </a:r>
          </a:p>
          <a:p>
            <a:pPr lvl="1"/>
            <a:r>
              <a:rPr lang="en-US" dirty="0" smtClean="0"/>
              <a:t>Darren, </a:t>
            </a:r>
            <a:r>
              <a:rPr lang="en-US" dirty="0" err="1" smtClean="0"/>
              <a:t>Sanghoon</a:t>
            </a:r>
            <a:r>
              <a:rPr lang="en-US" dirty="0" smtClean="0"/>
              <a:t>, Cesar</a:t>
            </a:r>
          </a:p>
          <a:p>
            <a:r>
              <a:rPr lang="en-US" dirty="0" smtClean="0">
                <a:solidFill>
                  <a:srgbClr val="FF0000"/>
                </a:solidFill>
              </a:rPr>
              <a:t>Complete full chain ALPIDE + RUv1.0 + FELIX v1.5 + RCDAQ</a:t>
            </a:r>
          </a:p>
          <a:p>
            <a:pPr lvl="1"/>
            <a:r>
              <a:rPr lang="en-US" dirty="0" smtClean="0"/>
              <a:t>12/20</a:t>
            </a:r>
          </a:p>
          <a:p>
            <a:r>
              <a:rPr lang="en-US" dirty="0" smtClean="0"/>
              <a:t>Physics simulations for full proposal </a:t>
            </a:r>
            <a:r>
              <a:rPr lang="mr-IN" dirty="0" smtClean="0"/>
              <a:t>–</a:t>
            </a:r>
            <a:r>
              <a:rPr lang="en-US" dirty="0" smtClean="0"/>
              <a:t> </a:t>
            </a:r>
            <a:r>
              <a:rPr lang="en-US" dirty="0" err="1" smtClean="0"/>
              <a:t>Sanghoon</a:t>
            </a:r>
            <a:r>
              <a:rPr lang="en-US" dirty="0" smtClean="0"/>
              <a:t>, Darren </a:t>
            </a:r>
          </a:p>
          <a:p>
            <a:pPr lvl="1"/>
            <a:r>
              <a:rPr lang="en-US" dirty="0" smtClean="0"/>
              <a:t>B-jet tagging,  ~12/5 update plots </a:t>
            </a:r>
            <a:endParaRPr lang="en-US" dirty="0"/>
          </a:p>
        </p:txBody>
      </p:sp>
      <p:grpSp>
        <p:nvGrpSpPr>
          <p:cNvPr id="4" name="Group 3"/>
          <p:cNvGrpSpPr/>
          <p:nvPr/>
        </p:nvGrpSpPr>
        <p:grpSpPr>
          <a:xfrm>
            <a:off x="171666" y="1095748"/>
            <a:ext cx="8686800" cy="571228"/>
            <a:chOff x="969052" y="1786177"/>
            <a:chExt cx="7723155" cy="571228"/>
          </a:xfrm>
        </p:grpSpPr>
        <p:grpSp>
          <p:nvGrpSpPr>
            <p:cNvPr id="5" name="Group 4"/>
            <p:cNvGrpSpPr/>
            <p:nvPr/>
          </p:nvGrpSpPr>
          <p:grpSpPr>
            <a:xfrm>
              <a:off x="969052" y="1786177"/>
              <a:ext cx="7723155" cy="571228"/>
              <a:chOff x="969052" y="1786177"/>
              <a:chExt cx="7723155" cy="571228"/>
            </a:xfrm>
          </p:grpSpPr>
          <p:sp>
            <p:nvSpPr>
              <p:cNvPr id="9" name="TextBox 8"/>
              <p:cNvSpPr txBox="1"/>
              <p:nvPr/>
            </p:nvSpPr>
            <p:spPr>
              <a:xfrm>
                <a:off x="969052" y="1809914"/>
                <a:ext cx="624803" cy="369332"/>
              </a:xfrm>
              <a:prstGeom prst="rect">
                <a:avLst/>
              </a:prstGeom>
              <a:noFill/>
            </p:spPr>
            <p:txBody>
              <a:bodyPr wrap="none" rtlCol="0">
                <a:spAutoFit/>
              </a:bodyPr>
              <a:lstStyle/>
              <a:p>
                <a:r>
                  <a:rPr lang="en-US" dirty="0"/>
                  <a:t>9</a:t>
                </a:r>
                <a:r>
                  <a:rPr lang="en-US" dirty="0" smtClean="0"/>
                  <a:t>/15</a:t>
                </a:r>
                <a:endParaRPr lang="en-US" dirty="0"/>
              </a:p>
            </p:txBody>
          </p:sp>
          <p:grpSp>
            <p:nvGrpSpPr>
              <p:cNvPr id="10" name="Group 9"/>
              <p:cNvGrpSpPr/>
              <p:nvPr/>
            </p:nvGrpSpPr>
            <p:grpSpPr>
              <a:xfrm>
                <a:off x="996005" y="2183594"/>
                <a:ext cx="7696202" cy="173811"/>
                <a:chOff x="996005" y="2183594"/>
                <a:chExt cx="7696202" cy="173811"/>
              </a:xfrm>
            </p:grpSpPr>
            <p:cxnSp>
              <p:nvCxnSpPr>
                <p:cNvPr id="14" name="Straight Arrow Connector 13"/>
                <p:cNvCxnSpPr/>
                <p:nvPr/>
              </p:nvCxnSpPr>
              <p:spPr>
                <a:xfrm flipV="1">
                  <a:off x="996005" y="2357404"/>
                  <a:ext cx="7696202"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435645"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624613"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084754" y="2183594"/>
                  <a:ext cx="0" cy="1565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2357529" y="1819321"/>
                <a:ext cx="555492" cy="369332"/>
              </a:xfrm>
              <a:prstGeom prst="rect">
                <a:avLst/>
              </a:prstGeom>
              <a:noFill/>
            </p:spPr>
            <p:txBody>
              <a:bodyPr wrap="none" rtlCol="0">
                <a:spAutoFit/>
              </a:bodyPr>
              <a:lstStyle/>
              <a:p>
                <a:r>
                  <a:rPr lang="en-US" dirty="0" smtClean="0"/>
                  <a:t>10/</a:t>
                </a:r>
                <a:r>
                  <a:rPr lang="en-US" dirty="0" smtClean="0"/>
                  <a:t>1</a:t>
                </a:r>
                <a:endParaRPr lang="en-US" dirty="0"/>
              </a:p>
            </p:txBody>
          </p:sp>
          <p:sp>
            <p:nvSpPr>
              <p:cNvPr id="12" name="TextBox 11"/>
              <p:cNvSpPr txBox="1"/>
              <p:nvPr/>
            </p:nvSpPr>
            <p:spPr>
              <a:xfrm>
                <a:off x="4772352" y="1786177"/>
                <a:ext cx="555492" cy="369332"/>
              </a:xfrm>
              <a:prstGeom prst="rect">
                <a:avLst/>
              </a:prstGeom>
              <a:noFill/>
            </p:spPr>
            <p:txBody>
              <a:bodyPr wrap="none" rtlCol="0">
                <a:spAutoFit/>
              </a:bodyPr>
              <a:lstStyle/>
              <a:p>
                <a:r>
                  <a:rPr lang="en-US" dirty="0" smtClean="0"/>
                  <a:t>11/1</a:t>
                </a:r>
                <a:endParaRPr lang="en-US" dirty="0"/>
              </a:p>
            </p:txBody>
          </p:sp>
          <p:sp>
            <p:nvSpPr>
              <p:cNvPr id="13" name="TextBox 12"/>
              <p:cNvSpPr txBox="1"/>
              <p:nvPr/>
            </p:nvSpPr>
            <p:spPr>
              <a:xfrm>
                <a:off x="7346253" y="1828730"/>
                <a:ext cx="555492" cy="369332"/>
              </a:xfrm>
              <a:prstGeom prst="rect">
                <a:avLst/>
              </a:prstGeom>
              <a:noFill/>
            </p:spPr>
            <p:txBody>
              <a:bodyPr wrap="none" rtlCol="0">
                <a:spAutoFit/>
              </a:bodyPr>
              <a:lstStyle/>
              <a:p>
                <a:r>
                  <a:rPr lang="en-US" dirty="0" smtClean="0"/>
                  <a:t>12/1</a:t>
                </a:r>
                <a:endParaRPr lang="en-US" dirty="0"/>
              </a:p>
            </p:txBody>
          </p:sp>
        </p:grpSp>
        <p:cxnSp>
          <p:nvCxnSpPr>
            <p:cNvPr id="6" name="Straight Connector 5"/>
            <p:cNvCxnSpPr/>
            <p:nvPr/>
          </p:nvCxnSpPr>
          <p:spPr>
            <a:xfrm>
              <a:off x="3698133" y="2285196"/>
              <a:ext cx="0" cy="549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6463931" y="225757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281454" y="2273015"/>
              <a:ext cx="0" cy="82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9" name="TextBox 18"/>
          <p:cNvSpPr txBox="1"/>
          <p:nvPr/>
        </p:nvSpPr>
        <p:spPr>
          <a:xfrm>
            <a:off x="7766444" y="2079510"/>
            <a:ext cx="1253243" cy="276999"/>
          </a:xfrm>
          <a:prstGeom prst="rect">
            <a:avLst/>
          </a:prstGeom>
          <a:noFill/>
        </p:spPr>
        <p:txBody>
          <a:bodyPr wrap="none" rtlCol="0">
            <a:spAutoFit/>
          </a:bodyPr>
          <a:lstStyle/>
          <a:p>
            <a:r>
              <a:rPr lang="en-US" sz="1200" dirty="0" smtClean="0">
                <a:solidFill>
                  <a:srgbClr val="FF0000"/>
                </a:solidFill>
              </a:rPr>
              <a:t>--------- Full Chain</a:t>
            </a:r>
            <a:endParaRPr lang="en-US" sz="1200" dirty="0">
              <a:solidFill>
                <a:srgbClr val="FF0000"/>
              </a:solidFill>
            </a:endParaRPr>
          </a:p>
        </p:txBody>
      </p:sp>
      <p:sp>
        <p:nvSpPr>
          <p:cNvPr id="34" name="6-Point Star 33"/>
          <p:cNvSpPr/>
          <p:nvPr/>
        </p:nvSpPr>
        <p:spPr>
          <a:xfrm>
            <a:off x="8579914" y="1823242"/>
            <a:ext cx="106886" cy="108084"/>
          </a:xfrm>
          <a:prstGeom prst="star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201982" y="1730219"/>
            <a:ext cx="2236510" cy="461665"/>
          </a:xfrm>
          <a:prstGeom prst="rect">
            <a:avLst/>
          </a:prstGeom>
          <a:noFill/>
        </p:spPr>
        <p:txBody>
          <a:bodyPr wrap="none" rtlCol="0">
            <a:spAutoFit/>
          </a:bodyPr>
          <a:lstStyle/>
          <a:p>
            <a:r>
              <a:rPr lang="en-US" sz="1200" dirty="0" smtClean="0"/>
              <a:t>---- ALPIDE + KC705+FELIX</a:t>
            </a:r>
          </a:p>
          <a:p>
            <a:r>
              <a:rPr lang="en-US" sz="1200" dirty="0" smtClean="0"/>
              <a:t>---------------------- FELIX + RCDAQ</a:t>
            </a:r>
            <a:endParaRPr lang="en-US" sz="1200" dirty="0"/>
          </a:p>
        </p:txBody>
      </p:sp>
      <p:sp>
        <p:nvSpPr>
          <p:cNvPr id="36" name="TextBox 35"/>
          <p:cNvSpPr txBox="1"/>
          <p:nvPr/>
        </p:nvSpPr>
        <p:spPr>
          <a:xfrm>
            <a:off x="2059281" y="1730219"/>
            <a:ext cx="2878688" cy="276999"/>
          </a:xfrm>
          <a:prstGeom prst="rect">
            <a:avLst/>
          </a:prstGeom>
          <a:noFill/>
        </p:spPr>
        <p:txBody>
          <a:bodyPr wrap="none" rtlCol="0">
            <a:spAutoFit/>
          </a:bodyPr>
          <a:lstStyle/>
          <a:p>
            <a:r>
              <a:rPr lang="en-US" sz="1200" dirty="0" smtClean="0"/>
              <a:t>--------------------------------  RUv1.0+FELIXv1.5</a:t>
            </a:r>
          </a:p>
        </p:txBody>
      </p:sp>
      <p:sp>
        <p:nvSpPr>
          <p:cNvPr id="37" name="TextBox 36"/>
          <p:cNvSpPr txBox="1"/>
          <p:nvPr/>
        </p:nvSpPr>
        <p:spPr>
          <a:xfrm>
            <a:off x="4729295" y="2053384"/>
            <a:ext cx="3005951" cy="276999"/>
          </a:xfrm>
          <a:prstGeom prst="rect">
            <a:avLst/>
          </a:prstGeom>
          <a:noFill/>
        </p:spPr>
        <p:txBody>
          <a:bodyPr wrap="none" rtlCol="0">
            <a:spAutoFit/>
          </a:bodyPr>
          <a:lstStyle/>
          <a:p>
            <a:r>
              <a:rPr lang="en-US" sz="1200" dirty="0" smtClean="0"/>
              <a:t>--------------------  RUv1.0 + FELIX v1.5 + Trigger</a:t>
            </a:r>
            <a:endParaRPr lang="en-US" sz="1200" dirty="0"/>
          </a:p>
        </p:txBody>
      </p:sp>
      <p:sp>
        <p:nvSpPr>
          <p:cNvPr id="38" name="TextBox 37"/>
          <p:cNvSpPr txBox="1"/>
          <p:nvPr/>
        </p:nvSpPr>
        <p:spPr>
          <a:xfrm>
            <a:off x="201663" y="2356083"/>
            <a:ext cx="4879836" cy="276999"/>
          </a:xfrm>
          <a:prstGeom prst="rect">
            <a:avLst/>
          </a:prstGeom>
          <a:noFill/>
        </p:spPr>
        <p:txBody>
          <a:bodyPr wrap="none" rtlCol="0">
            <a:spAutoFit/>
          </a:bodyPr>
          <a:lstStyle/>
          <a:p>
            <a:r>
              <a:rPr lang="en-US" sz="1200" dirty="0" smtClean="0"/>
              <a:t>-----------------  PU + ALPIDE + MOSAIC/RU and DCS - Slow Control Software </a:t>
            </a:r>
            <a:endParaRPr lang="en-US" sz="1200" dirty="0"/>
          </a:p>
        </p:txBody>
      </p:sp>
      <p:sp>
        <p:nvSpPr>
          <p:cNvPr id="39" name="TextBox 38"/>
          <p:cNvSpPr txBox="1"/>
          <p:nvPr/>
        </p:nvSpPr>
        <p:spPr>
          <a:xfrm>
            <a:off x="5445501" y="2356509"/>
            <a:ext cx="1813317" cy="276999"/>
          </a:xfrm>
          <a:prstGeom prst="rect">
            <a:avLst/>
          </a:prstGeom>
          <a:noFill/>
        </p:spPr>
        <p:txBody>
          <a:bodyPr wrap="none" rtlCol="0">
            <a:spAutoFit/>
          </a:bodyPr>
          <a:lstStyle/>
          <a:p>
            <a:r>
              <a:rPr lang="en-US" sz="1200" dirty="0" smtClean="0"/>
              <a:t>-----  sPHENIX GTM@LANL</a:t>
            </a:r>
          </a:p>
        </p:txBody>
      </p:sp>
      <p:sp>
        <p:nvSpPr>
          <p:cNvPr id="40" name="TextBox 39"/>
          <p:cNvSpPr txBox="1"/>
          <p:nvPr/>
        </p:nvSpPr>
        <p:spPr>
          <a:xfrm>
            <a:off x="3378671" y="2770178"/>
            <a:ext cx="5775940" cy="276999"/>
          </a:xfrm>
          <a:prstGeom prst="rect">
            <a:avLst/>
          </a:prstGeom>
          <a:noFill/>
        </p:spPr>
        <p:txBody>
          <a:bodyPr wrap="none" rtlCol="0">
            <a:spAutoFit/>
          </a:bodyPr>
          <a:lstStyle/>
          <a:p>
            <a:r>
              <a:rPr lang="en-US" sz="1200" dirty="0">
                <a:solidFill>
                  <a:srgbClr val="0000FF"/>
                </a:solidFill>
              </a:rPr>
              <a:t>----</a:t>
            </a:r>
            <a:r>
              <a:rPr lang="en-US" sz="1200" dirty="0" smtClean="0">
                <a:solidFill>
                  <a:srgbClr val="0000FF"/>
                </a:solidFill>
              </a:rPr>
              <a:t>------ RUv1.0 </a:t>
            </a:r>
            <a:r>
              <a:rPr lang="en-US" sz="1200" dirty="0">
                <a:solidFill>
                  <a:srgbClr val="0000FF"/>
                </a:solidFill>
              </a:rPr>
              <a:t>+ FELIX v2.0 </a:t>
            </a:r>
            <a:r>
              <a:rPr lang="en-US" sz="1200" dirty="0" smtClean="0">
                <a:solidFill>
                  <a:srgbClr val="0000FF"/>
                </a:solidFill>
              </a:rPr>
              <a:t>+ RCDAQ  ----------------------------------- RHIC Timing/Trigger -</a:t>
            </a:r>
            <a:r>
              <a:rPr lang="en-US" sz="1200" dirty="0" smtClean="0">
                <a:solidFill>
                  <a:srgbClr val="0000FF"/>
                </a:solidFill>
                <a:sym typeface="Wingdings"/>
              </a:rPr>
              <a:t></a:t>
            </a:r>
            <a:r>
              <a:rPr lang="en-US" sz="1200" dirty="0" smtClean="0">
                <a:solidFill>
                  <a:srgbClr val="0000FF"/>
                </a:solidFill>
              </a:rPr>
              <a:t> </a:t>
            </a:r>
            <a:endParaRPr lang="en-US" sz="1200" dirty="0">
              <a:solidFill>
                <a:srgbClr val="0000FF"/>
              </a:solidFill>
            </a:endParaRPr>
          </a:p>
        </p:txBody>
      </p:sp>
      <p:sp>
        <p:nvSpPr>
          <p:cNvPr id="41" name="TextBox 40"/>
          <p:cNvSpPr txBox="1"/>
          <p:nvPr/>
        </p:nvSpPr>
        <p:spPr>
          <a:xfrm>
            <a:off x="195141" y="3081273"/>
            <a:ext cx="7571303" cy="276999"/>
          </a:xfrm>
          <a:prstGeom prst="rect">
            <a:avLst/>
          </a:prstGeom>
          <a:noFill/>
        </p:spPr>
        <p:txBody>
          <a:bodyPr wrap="none" rtlCol="0">
            <a:spAutoFit/>
          </a:bodyPr>
          <a:lstStyle/>
          <a:p>
            <a:r>
              <a:rPr lang="en-US" sz="1200" dirty="0" smtClean="0"/>
              <a:t>------------------------------------------------------------------------------------------------------------------------------       Physics simulations </a:t>
            </a:r>
            <a:endParaRPr lang="en-US" sz="1200" dirty="0"/>
          </a:p>
        </p:txBody>
      </p:sp>
      <p:sp>
        <p:nvSpPr>
          <p:cNvPr id="42" name="TextBox 41"/>
          <p:cNvSpPr txBox="1"/>
          <p:nvPr/>
        </p:nvSpPr>
        <p:spPr>
          <a:xfrm>
            <a:off x="5306477" y="3541296"/>
            <a:ext cx="3262432" cy="2954655"/>
          </a:xfrm>
          <a:prstGeom prst="rect">
            <a:avLst/>
          </a:prstGeom>
          <a:noFill/>
        </p:spPr>
        <p:txBody>
          <a:bodyPr wrap="none" rtlCol="0">
            <a:spAutoFit/>
          </a:bodyPr>
          <a:lstStyle/>
          <a:p>
            <a:r>
              <a:rPr lang="en-US" sz="1400" dirty="0" smtClean="0"/>
              <a:t>Other tasks:</a:t>
            </a:r>
          </a:p>
          <a:p>
            <a:pPr marL="285750" indent="-285750">
              <a:buFont typeface="Arial"/>
              <a:buChar char="•"/>
            </a:pPr>
            <a:r>
              <a:rPr lang="en-US" sz="1400" dirty="0"/>
              <a:t>Cable test </a:t>
            </a:r>
            <a:r>
              <a:rPr lang="mr-IN" sz="1400" dirty="0"/>
              <a:t>–</a:t>
            </a:r>
            <a:r>
              <a:rPr lang="en-US" sz="1400" dirty="0"/>
              <a:t> Pat, Mark, </a:t>
            </a:r>
            <a:r>
              <a:rPr lang="en-US" sz="1400" dirty="0" err="1"/>
              <a:t>Xuan</a:t>
            </a:r>
            <a:endParaRPr lang="en-US" sz="1400" dirty="0"/>
          </a:p>
          <a:p>
            <a:pPr marL="742950" lvl="1" indent="-285750">
              <a:buFontTx/>
              <a:buChar char="-"/>
            </a:pPr>
            <a:r>
              <a:rPr lang="en-US" sz="1400" dirty="0" smtClean="0"/>
              <a:t>11</a:t>
            </a:r>
            <a:r>
              <a:rPr lang="en-US" sz="1400" dirty="0"/>
              <a:t>/</a:t>
            </a:r>
            <a:r>
              <a:rPr lang="en-US" sz="1400" dirty="0" smtClean="0"/>
              <a:t>15</a:t>
            </a:r>
          </a:p>
          <a:p>
            <a:pPr marL="742950" lvl="1" indent="-285750">
              <a:buFontTx/>
              <a:buChar char="-"/>
            </a:pPr>
            <a:r>
              <a:rPr lang="en-US" sz="1400" dirty="0" smtClean="0"/>
              <a:t>MVTX/INTT integration</a:t>
            </a:r>
          </a:p>
          <a:p>
            <a:pPr marL="285750" indent="-285750">
              <a:buFont typeface="Arial"/>
              <a:buChar char="•"/>
            </a:pPr>
            <a:r>
              <a:rPr lang="en-US" sz="1400" dirty="0" smtClean="0"/>
              <a:t>Telescope </a:t>
            </a:r>
          </a:p>
          <a:p>
            <a:pPr marL="742950" lvl="1" indent="-285750">
              <a:buFontTx/>
              <a:buChar char="-"/>
            </a:pPr>
            <a:r>
              <a:rPr lang="en-US" sz="1400" dirty="0" smtClean="0"/>
              <a:t>cooling system</a:t>
            </a:r>
          </a:p>
          <a:p>
            <a:pPr marL="742950" lvl="1" indent="-285750">
              <a:buFontTx/>
              <a:buChar char="-"/>
            </a:pPr>
            <a:r>
              <a:rPr lang="en-US" sz="1400" dirty="0" smtClean="0"/>
              <a:t>Tracking software</a:t>
            </a:r>
          </a:p>
          <a:p>
            <a:pPr marL="742950" lvl="1" indent="-285750">
              <a:buFontTx/>
              <a:buChar char="-"/>
            </a:pPr>
            <a:endParaRPr lang="en-US" sz="1400" dirty="0" smtClean="0"/>
          </a:p>
          <a:p>
            <a:pPr marL="285750" indent="-285750">
              <a:buFont typeface="Arial"/>
              <a:buChar char="•"/>
            </a:pPr>
            <a:r>
              <a:rPr lang="en-US" sz="1400" dirty="0" smtClean="0"/>
              <a:t>Complete proposal</a:t>
            </a:r>
            <a:endParaRPr lang="en-US" sz="1400" dirty="0"/>
          </a:p>
          <a:p>
            <a:pPr marL="742950" lvl="1" indent="-285750">
              <a:buFont typeface="Arial"/>
              <a:buChar char="•"/>
            </a:pPr>
            <a:r>
              <a:rPr lang="en-US" sz="1200" dirty="0"/>
              <a:t>C</a:t>
            </a:r>
            <a:r>
              <a:rPr lang="en-US" sz="1200" dirty="0" smtClean="0"/>
              <a:t>ost</a:t>
            </a:r>
            <a:r>
              <a:rPr lang="en-US" sz="1200" dirty="0"/>
              <a:t>, schedule &amp; resources</a:t>
            </a:r>
          </a:p>
          <a:p>
            <a:pPr marL="742950" lvl="1" indent="-285750">
              <a:buFont typeface="Arial"/>
              <a:buChar char="•"/>
            </a:pPr>
            <a:r>
              <a:rPr lang="en-US" sz="1200" dirty="0"/>
              <a:t>Risk registry </a:t>
            </a:r>
          </a:p>
          <a:p>
            <a:pPr marL="742950" lvl="1" indent="-285750">
              <a:buFont typeface="Arial"/>
              <a:buChar char="•"/>
            </a:pPr>
            <a:r>
              <a:rPr lang="en-US" sz="1200" dirty="0"/>
              <a:t>WBS Dictionary </a:t>
            </a:r>
          </a:p>
          <a:p>
            <a:pPr marL="742950" lvl="1" indent="-285750">
              <a:buFont typeface="Arial"/>
              <a:buChar char="•"/>
            </a:pPr>
            <a:r>
              <a:rPr lang="en-US" sz="1200" dirty="0"/>
              <a:t>Preliminary project </a:t>
            </a:r>
            <a:r>
              <a:rPr lang="en-US" sz="1200" dirty="0" smtClean="0"/>
              <a:t>plan</a:t>
            </a:r>
          </a:p>
          <a:p>
            <a:pPr marL="742950" lvl="1" indent="-285750">
              <a:buFont typeface="Arial"/>
              <a:buChar char="•"/>
            </a:pPr>
            <a:r>
              <a:rPr lang="en-US" sz="1200" dirty="0"/>
              <a:t>I</a:t>
            </a:r>
            <a:r>
              <a:rPr lang="en-US" sz="1200" dirty="0" smtClean="0"/>
              <a:t>mplement review recommendations </a:t>
            </a:r>
            <a:endParaRPr lang="en-US" sz="1200" dirty="0"/>
          </a:p>
        </p:txBody>
      </p:sp>
      <p:sp>
        <p:nvSpPr>
          <p:cNvPr id="43" name="Date Placeholder 42"/>
          <p:cNvSpPr>
            <a:spLocks noGrp="1"/>
          </p:cNvSpPr>
          <p:nvPr>
            <p:ph type="dt" sz="half" idx="10"/>
          </p:nvPr>
        </p:nvSpPr>
        <p:spPr/>
        <p:txBody>
          <a:bodyPr/>
          <a:lstStyle/>
          <a:p>
            <a:fld id="{5ADF096A-FEF6-574C-A5F0-D567C66DE097}" type="datetime1">
              <a:rPr lang="en-US" smtClean="0"/>
              <a:t>9/7/17</a:t>
            </a:fld>
            <a:endParaRPr lang="en-US"/>
          </a:p>
        </p:txBody>
      </p:sp>
      <p:sp>
        <p:nvSpPr>
          <p:cNvPr id="44" name="Footer Placeholder 43"/>
          <p:cNvSpPr>
            <a:spLocks noGrp="1"/>
          </p:cNvSpPr>
          <p:nvPr>
            <p:ph type="ftr" sz="quarter" idx="11"/>
          </p:nvPr>
        </p:nvSpPr>
        <p:spPr/>
        <p:txBody>
          <a:bodyPr/>
          <a:lstStyle/>
          <a:p>
            <a:r>
              <a:rPr lang="en-US" smtClean="0"/>
              <a:t>Ming Liu @LDRD/DR Weekly Meeting</a:t>
            </a:r>
            <a:endParaRPr lang="en-US"/>
          </a:p>
        </p:txBody>
      </p:sp>
      <p:sp>
        <p:nvSpPr>
          <p:cNvPr id="45" name="Slide Number Placeholder 44"/>
          <p:cNvSpPr>
            <a:spLocks noGrp="1"/>
          </p:cNvSpPr>
          <p:nvPr>
            <p:ph type="sldNum" sz="quarter" idx="12"/>
          </p:nvPr>
        </p:nvSpPr>
        <p:spPr/>
        <p:txBody>
          <a:bodyPr/>
          <a:lstStyle/>
          <a:p>
            <a:fld id="{223F04B3-0C15-0748-863F-BEDBAB048091}" type="slidenum">
              <a:rPr lang="en-US" smtClean="0"/>
              <a:t>3</a:t>
            </a:fld>
            <a:endParaRPr lang="en-US"/>
          </a:p>
        </p:txBody>
      </p:sp>
    </p:spTree>
    <p:extLst>
      <p:ext uri="{BB962C8B-B14F-4D97-AF65-F5344CB8AC3E}">
        <p14:creationId xmlns:p14="http://schemas.microsoft.com/office/powerpoint/2010/main" val="279813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sPHENIX Test </a:t>
            </a:r>
            <a:r>
              <a:rPr lang="en-US" dirty="0" smtClean="0"/>
              <a:t>beam </a:t>
            </a:r>
            <a:r>
              <a:rPr lang="en-US" dirty="0" smtClean="0"/>
              <a:t>schedule - FY18</a:t>
            </a:r>
            <a:endParaRPr lang="en-US" dirty="0"/>
          </a:p>
        </p:txBody>
      </p:sp>
      <p:sp>
        <p:nvSpPr>
          <p:cNvPr id="3" name="Content Placeholder 2"/>
          <p:cNvSpPr>
            <a:spLocks noGrp="1"/>
          </p:cNvSpPr>
          <p:nvPr>
            <p:ph idx="1"/>
          </p:nvPr>
        </p:nvSpPr>
        <p:spPr>
          <a:xfrm>
            <a:off x="457200" y="1600200"/>
            <a:ext cx="8229600" cy="3363285"/>
          </a:xfrm>
        </p:spPr>
        <p:txBody>
          <a:bodyPr>
            <a:normAutofit fontScale="70000" lnSpcReduction="20000"/>
          </a:bodyPr>
          <a:lstStyle/>
          <a:p>
            <a:r>
              <a:rPr lang="en-US" dirty="0" smtClean="0"/>
              <a:t>Packed and ready Monday/Tuesday, February 12/13, 2018</a:t>
            </a:r>
          </a:p>
          <a:p>
            <a:r>
              <a:rPr lang="en-US" dirty="0" smtClean="0"/>
              <a:t>Ship to </a:t>
            </a:r>
            <a:r>
              <a:rPr lang="en-US" dirty="0" err="1" smtClean="0"/>
              <a:t>Fermilab</a:t>
            </a:r>
            <a:r>
              <a:rPr lang="en-US" dirty="0" smtClean="0"/>
              <a:t> Wednesday, February 14, 2018</a:t>
            </a:r>
          </a:p>
          <a:p>
            <a:r>
              <a:rPr lang="en-US" dirty="0" smtClean="0">
                <a:solidFill>
                  <a:srgbClr val="FF0000"/>
                </a:solidFill>
              </a:rPr>
              <a:t>Arrive and unload at </a:t>
            </a:r>
            <a:r>
              <a:rPr lang="en-US" dirty="0" err="1" smtClean="0">
                <a:solidFill>
                  <a:srgbClr val="FF0000"/>
                </a:solidFill>
              </a:rPr>
              <a:t>Fermilab</a:t>
            </a:r>
            <a:r>
              <a:rPr lang="en-US" dirty="0" smtClean="0">
                <a:solidFill>
                  <a:srgbClr val="FF0000"/>
                </a:solidFill>
              </a:rPr>
              <a:t> Thursday, February 15, 2018</a:t>
            </a:r>
          </a:p>
          <a:p>
            <a:r>
              <a:rPr lang="en-US" dirty="0" smtClean="0"/>
              <a:t>Rig into FTBF Wednesday, February 21, 2018</a:t>
            </a:r>
          </a:p>
          <a:p>
            <a:r>
              <a:rPr lang="en-US" dirty="0" smtClean="0"/>
              <a:t>ORR Thursday, February 22, 2018</a:t>
            </a:r>
          </a:p>
          <a:p>
            <a:r>
              <a:rPr lang="en-US" dirty="0" smtClean="0"/>
              <a:t>First beam Friday, February 23, 2018</a:t>
            </a:r>
          </a:p>
          <a:p>
            <a:r>
              <a:rPr lang="en-US" dirty="0" smtClean="0"/>
              <a:t>Co-</a:t>
            </a:r>
            <a:r>
              <a:rPr lang="en-US" dirty="0" err="1" smtClean="0"/>
              <a:t>habitate</a:t>
            </a:r>
            <a:r>
              <a:rPr lang="en-US" dirty="0" smtClean="0"/>
              <a:t> with EDIT school March 5-16, 2018</a:t>
            </a:r>
          </a:p>
          <a:p>
            <a:r>
              <a:rPr lang="en-US" dirty="0" smtClean="0">
                <a:solidFill>
                  <a:srgbClr val="FF0000"/>
                </a:solidFill>
              </a:rPr>
              <a:t>Rig out of FTBF Wednesday, March 28, 2018</a:t>
            </a:r>
          </a:p>
          <a:p>
            <a:r>
              <a:rPr lang="en-US" dirty="0" smtClean="0"/>
              <a:t>Ship home Thursday, March 29?</a:t>
            </a:r>
            <a:endParaRPr lang="en-US" dirty="0"/>
          </a:p>
        </p:txBody>
      </p:sp>
      <p:sp>
        <p:nvSpPr>
          <p:cNvPr id="7" name="Date Placeholder 6"/>
          <p:cNvSpPr>
            <a:spLocks noGrp="1"/>
          </p:cNvSpPr>
          <p:nvPr>
            <p:ph type="dt" sz="half" idx="10"/>
          </p:nvPr>
        </p:nvSpPr>
        <p:spPr/>
        <p:txBody>
          <a:bodyPr/>
          <a:lstStyle/>
          <a:p>
            <a:pPr>
              <a:defRPr/>
            </a:pPr>
            <a:fld id="{787ACB2C-3B4D-C94C-BDC7-06A0D8948315}" type="datetime1">
              <a:rPr lang="en-US" altLang="en-US" smtClean="0"/>
              <a:t>9/7/17</a:t>
            </a:fld>
            <a:endParaRPr lang="en-US" altLang="en-US" dirty="0"/>
          </a:p>
        </p:txBody>
      </p:sp>
      <p:sp>
        <p:nvSpPr>
          <p:cNvPr id="4" name="Footer Placeholder 3"/>
          <p:cNvSpPr>
            <a:spLocks noGrp="1"/>
          </p:cNvSpPr>
          <p:nvPr>
            <p:ph type="ftr" sz="quarter" idx="11"/>
          </p:nvPr>
        </p:nvSpPr>
        <p:spPr/>
        <p:txBody>
          <a:bodyPr/>
          <a:lstStyle/>
          <a:p>
            <a:r>
              <a:rPr lang="en-US" smtClean="0"/>
              <a:t>Ming Liu @LDRD/DR Weekly Meeting</a:t>
            </a:r>
            <a:endParaRPr lang="en-US"/>
          </a:p>
        </p:txBody>
      </p:sp>
      <p:sp>
        <p:nvSpPr>
          <p:cNvPr id="5" name="Slide Number Placeholder 4"/>
          <p:cNvSpPr>
            <a:spLocks noGrp="1"/>
          </p:cNvSpPr>
          <p:nvPr>
            <p:ph type="sldNum" sz="quarter" idx="12"/>
          </p:nvPr>
        </p:nvSpPr>
        <p:spPr/>
        <p:txBody>
          <a:bodyPr/>
          <a:lstStyle/>
          <a:p>
            <a:fld id="{223F04B3-0C15-0748-863F-BEDBAB048091}" type="slidenum">
              <a:rPr lang="en-US" smtClean="0"/>
              <a:t>4</a:t>
            </a:fld>
            <a:endParaRPr lang="en-US"/>
          </a:p>
        </p:txBody>
      </p:sp>
    </p:spTree>
    <p:extLst>
      <p:ext uri="{BB962C8B-B14F-4D97-AF65-F5344CB8AC3E}">
        <p14:creationId xmlns:p14="http://schemas.microsoft.com/office/powerpoint/2010/main" val="74714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88"/>
            <a:ext cx="8229600" cy="1143000"/>
          </a:xfrm>
        </p:spPr>
        <p:txBody>
          <a:bodyPr>
            <a:normAutofit fontScale="90000"/>
          </a:bodyPr>
          <a:lstStyle/>
          <a:p>
            <a:r>
              <a:rPr lang="en-US" dirty="0" smtClean="0"/>
              <a:t>(s)PHENIX Timing, Trigger and Controls</a:t>
            </a:r>
            <a:endParaRPr lang="en-US" dirty="0"/>
          </a:p>
        </p:txBody>
      </p:sp>
      <p:sp>
        <p:nvSpPr>
          <p:cNvPr id="3" name="Content Placeholder 2"/>
          <p:cNvSpPr>
            <a:spLocks noGrp="1"/>
          </p:cNvSpPr>
          <p:nvPr>
            <p:ph idx="1"/>
          </p:nvPr>
        </p:nvSpPr>
        <p:spPr>
          <a:xfrm>
            <a:off x="88782" y="1289471"/>
            <a:ext cx="6237404" cy="3301579"/>
          </a:xfrm>
        </p:spPr>
        <p:txBody>
          <a:bodyPr>
            <a:normAutofit fontScale="40000" lnSpcReduction="20000"/>
          </a:bodyPr>
          <a:lstStyle/>
          <a:p>
            <a:r>
              <a:rPr lang="en-US" dirty="0" smtClean="0"/>
              <a:t>Mode-bit: 11-bit timing signal sent to FEM on every RHIC clock</a:t>
            </a:r>
          </a:p>
          <a:p>
            <a:pPr lvl="1"/>
            <a:r>
              <a:rPr lang="en-US" dirty="0" smtClean="0"/>
              <a:t>RHIC clock. 9.4MHz </a:t>
            </a:r>
          </a:p>
          <a:p>
            <a:pPr lvl="2"/>
            <a:r>
              <a:rPr lang="en-US" dirty="0" smtClean="0"/>
              <a:t>1x RHIC</a:t>
            </a:r>
          </a:p>
          <a:p>
            <a:pPr lvl="2"/>
            <a:r>
              <a:rPr lang="en-US" dirty="0" smtClean="0"/>
              <a:t>4x RHIC</a:t>
            </a:r>
          </a:p>
          <a:p>
            <a:pPr lvl="1"/>
            <a:r>
              <a:rPr lang="en-US" dirty="0" smtClean="0"/>
              <a:t>PHENIX GL1-Trigger</a:t>
            </a:r>
          </a:p>
          <a:p>
            <a:pPr lvl="2"/>
            <a:r>
              <a:rPr lang="en-US" dirty="0" smtClean="0"/>
              <a:t>“Dead for </a:t>
            </a:r>
            <a:r>
              <a:rPr lang="en-US" dirty="0" smtClean="0"/>
              <a:t>4 BCLKs”</a:t>
            </a:r>
            <a:endParaRPr lang="en-US" dirty="0" smtClean="0"/>
          </a:p>
          <a:p>
            <a:pPr lvl="2"/>
            <a:r>
              <a:rPr lang="en-US" dirty="0" smtClean="0"/>
              <a:t>5 events buffer </a:t>
            </a:r>
          </a:p>
          <a:p>
            <a:pPr lvl="2"/>
            <a:r>
              <a:rPr lang="en-US" dirty="0" smtClean="0"/>
              <a:t>32-bit Lvl-1 triggers for PHENIX, plan to have more bits for sPHENIX</a:t>
            </a:r>
          </a:p>
          <a:p>
            <a:pPr lvl="1"/>
            <a:r>
              <a:rPr lang="en-US" dirty="0" smtClean="0"/>
              <a:t>Global system commands</a:t>
            </a:r>
          </a:p>
          <a:p>
            <a:pPr lvl="2"/>
            <a:r>
              <a:rPr lang="en-US" dirty="0" smtClean="0"/>
              <a:t>PHENIX Start</a:t>
            </a:r>
          </a:p>
          <a:p>
            <a:pPr lvl="2"/>
            <a:r>
              <a:rPr lang="en-US" dirty="0" smtClean="0"/>
              <a:t>PHENIX Stop</a:t>
            </a:r>
          </a:p>
          <a:p>
            <a:pPr lvl="1"/>
            <a:r>
              <a:rPr lang="en-US" dirty="0" smtClean="0"/>
              <a:t>Detector specific commands </a:t>
            </a:r>
            <a:endParaRPr lang="en-US" dirty="0" smtClean="0"/>
          </a:p>
          <a:p>
            <a:pPr lvl="1"/>
            <a:endParaRPr lang="en-US" dirty="0" smtClean="0"/>
          </a:p>
          <a:p>
            <a:r>
              <a:rPr lang="en-US" dirty="0" err="1" smtClean="0"/>
              <a:t>Glink</a:t>
            </a:r>
            <a:r>
              <a:rPr lang="en-US" dirty="0" smtClean="0"/>
              <a:t> Interface</a:t>
            </a:r>
          </a:p>
          <a:p>
            <a:pPr lvl="1"/>
            <a:r>
              <a:rPr lang="en-US" dirty="0" smtClean="0"/>
              <a:t>Timing interface is placed onto a HP HDMP-1012 Transmitter (</a:t>
            </a:r>
            <a:r>
              <a:rPr lang="en-US" dirty="0" err="1" smtClean="0"/>
              <a:t>GLink</a:t>
            </a:r>
            <a:r>
              <a:rPr lang="en-US" dirty="0" smtClean="0"/>
              <a:t>).</a:t>
            </a:r>
          </a:p>
          <a:p>
            <a:pPr lvl="1"/>
            <a:r>
              <a:rPr lang="en-US" dirty="0" smtClean="0"/>
              <a:t>Virtual ribbon cable provides </a:t>
            </a:r>
            <a:r>
              <a:rPr lang="en-US" dirty="0" err="1" smtClean="0"/>
              <a:t>hig</a:t>
            </a:r>
            <a:r>
              <a:rPr lang="en-US" dirty="0" smtClean="0"/>
              <a:t> speed serial path for 20 </a:t>
            </a:r>
            <a:r>
              <a:rPr lang="en-US" dirty="0" smtClean="0"/>
              <a:t>parallel </a:t>
            </a:r>
            <a:r>
              <a:rPr lang="en-US" dirty="0" smtClean="0"/>
              <a:t>bits.  </a:t>
            </a:r>
          </a:p>
          <a:p>
            <a:endParaRPr lang="en-US" dirty="0" smtClean="0"/>
          </a:p>
          <a:p>
            <a:pPr marL="0" indent="0">
              <a:buNone/>
            </a:pPr>
            <a:r>
              <a:rPr lang="en-US" dirty="0" smtClean="0"/>
              <a:t>http://</a:t>
            </a:r>
            <a:r>
              <a:rPr lang="en-US" dirty="0" err="1" smtClean="0"/>
              <a:t>www.phenix.bnl.gov</a:t>
            </a:r>
            <a:r>
              <a:rPr lang="en-US" dirty="0" smtClean="0"/>
              <a:t>/</a:t>
            </a:r>
            <a:r>
              <a:rPr lang="en-US" dirty="0" err="1" smtClean="0"/>
              <a:t>phenix</a:t>
            </a:r>
            <a:r>
              <a:rPr lang="en-US" dirty="0" smtClean="0"/>
              <a:t>/</a:t>
            </a:r>
            <a:r>
              <a:rPr lang="en-US" dirty="0" err="1" smtClean="0"/>
              <a:t>project_info</a:t>
            </a:r>
            <a:r>
              <a:rPr lang="en-US" dirty="0" smtClean="0"/>
              <a:t>/electronics/timing/</a:t>
            </a:r>
            <a:r>
              <a:rPr lang="en-US" dirty="0" err="1" smtClean="0"/>
              <a:t>tc</a:t>
            </a:r>
            <a:r>
              <a:rPr lang="en-US" dirty="0"/>
              <a:t>/</a:t>
            </a:r>
            <a:r>
              <a:rPr lang="en-US" dirty="0" err="1" smtClean="0"/>
              <a:t>current_tc.html</a:t>
            </a:r>
            <a:endParaRPr lang="en-US" dirty="0"/>
          </a:p>
        </p:txBody>
      </p:sp>
      <p:sp>
        <p:nvSpPr>
          <p:cNvPr id="4" name="TextBox 3"/>
          <p:cNvSpPr txBox="1"/>
          <p:nvPr/>
        </p:nvSpPr>
        <p:spPr>
          <a:xfrm>
            <a:off x="376497" y="4810559"/>
            <a:ext cx="2845776" cy="369332"/>
          </a:xfrm>
          <a:prstGeom prst="rect">
            <a:avLst/>
          </a:prstGeom>
          <a:noFill/>
        </p:spPr>
        <p:txBody>
          <a:bodyPr wrap="none" rtlCol="0">
            <a:spAutoFit/>
          </a:bodyPr>
          <a:lstStyle/>
          <a:p>
            <a:r>
              <a:rPr lang="en-US" dirty="0" smtClean="0"/>
              <a:t>Example: </a:t>
            </a:r>
            <a:r>
              <a:rPr lang="en-US" dirty="0" err="1" smtClean="0"/>
              <a:t>MuTr</a:t>
            </a:r>
            <a:r>
              <a:rPr lang="en-US" dirty="0" smtClean="0"/>
              <a:t> </a:t>
            </a:r>
            <a:r>
              <a:rPr lang="en-US" dirty="0" smtClean="0"/>
              <a:t>&amp; FVTX GTM </a:t>
            </a:r>
            <a:endParaRPr lang="en-US" dirty="0"/>
          </a:p>
        </p:txBody>
      </p:sp>
      <p:pic>
        <p:nvPicPr>
          <p:cNvPr id="5" name="Picture 4"/>
          <p:cNvPicPr>
            <a:picLocks noChangeAspect="1"/>
          </p:cNvPicPr>
          <p:nvPr/>
        </p:nvPicPr>
        <p:blipFill>
          <a:blip r:embed="rId2"/>
          <a:stretch>
            <a:fillRect/>
          </a:stretch>
        </p:blipFill>
        <p:spPr>
          <a:xfrm>
            <a:off x="5971020" y="1271588"/>
            <a:ext cx="3052330" cy="3143250"/>
          </a:xfrm>
          <a:prstGeom prst="rect">
            <a:avLst/>
          </a:prstGeom>
        </p:spPr>
      </p:pic>
      <p:pic>
        <p:nvPicPr>
          <p:cNvPr id="6" name="Picture 5"/>
          <p:cNvPicPr>
            <a:picLocks noChangeAspect="1"/>
          </p:cNvPicPr>
          <p:nvPr/>
        </p:nvPicPr>
        <p:blipFill>
          <a:blip r:embed="rId3"/>
          <a:stretch>
            <a:fillRect/>
          </a:stretch>
        </p:blipFill>
        <p:spPr>
          <a:xfrm>
            <a:off x="6097586" y="4591050"/>
            <a:ext cx="2411413" cy="1555750"/>
          </a:xfrm>
          <a:prstGeom prst="rect">
            <a:avLst/>
          </a:prstGeom>
        </p:spPr>
      </p:pic>
      <p:sp>
        <p:nvSpPr>
          <p:cNvPr id="7" name="Date Placeholder 6"/>
          <p:cNvSpPr>
            <a:spLocks noGrp="1"/>
          </p:cNvSpPr>
          <p:nvPr>
            <p:ph type="dt" sz="half" idx="10"/>
          </p:nvPr>
        </p:nvSpPr>
        <p:spPr/>
        <p:txBody>
          <a:bodyPr/>
          <a:lstStyle/>
          <a:p>
            <a:fld id="{33D24CB7-9A17-8B4A-8F14-B1E2B751B83C}" type="datetime1">
              <a:rPr lang="en-US" smtClean="0"/>
              <a:t>9/7/17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5</a:t>
            </a:fld>
            <a:endParaRPr lang="en-US"/>
          </a:p>
        </p:txBody>
      </p:sp>
    </p:spTree>
    <p:extLst>
      <p:ext uri="{BB962C8B-B14F-4D97-AF65-F5344CB8AC3E}">
        <p14:creationId xmlns:p14="http://schemas.microsoft.com/office/powerpoint/2010/main" val="235571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 y="261938"/>
            <a:ext cx="4921250" cy="1173162"/>
          </a:xfrm>
        </p:spPr>
        <p:txBody>
          <a:bodyPr>
            <a:normAutofit fontScale="90000"/>
          </a:bodyPr>
          <a:lstStyle/>
          <a:p>
            <a:r>
              <a:rPr lang="en-US" dirty="0" err="1" smtClean="0"/>
              <a:t>Glink</a:t>
            </a:r>
            <a:r>
              <a:rPr lang="en-US" dirty="0" smtClean="0"/>
              <a:t> Interface</a:t>
            </a:r>
            <a:br>
              <a:rPr lang="en-US" dirty="0" smtClean="0"/>
            </a:br>
            <a:r>
              <a:rPr lang="en-US" sz="1800" dirty="0" smtClean="0"/>
              <a:t>PHENX Granule Timing Module (GTM), 9U VME board</a:t>
            </a:r>
            <a:endParaRPr lang="en-US" sz="1800" dirty="0"/>
          </a:p>
        </p:txBody>
      </p:sp>
      <p:pic>
        <p:nvPicPr>
          <p:cNvPr id="5" name="Picture 4"/>
          <p:cNvPicPr>
            <a:picLocks noChangeAspect="1"/>
          </p:cNvPicPr>
          <p:nvPr/>
        </p:nvPicPr>
        <p:blipFill>
          <a:blip r:embed="rId2"/>
          <a:stretch>
            <a:fillRect/>
          </a:stretch>
        </p:blipFill>
        <p:spPr>
          <a:xfrm>
            <a:off x="5111750" y="0"/>
            <a:ext cx="2494893" cy="6858000"/>
          </a:xfrm>
          <a:prstGeom prst="rect">
            <a:avLst/>
          </a:prstGeom>
        </p:spPr>
      </p:pic>
      <p:sp>
        <p:nvSpPr>
          <p:cNvPr id="6" name="TextBox 5"/>
          <p:cNvSpPr txBox="1"/>
          <p:nvPr/>
        </p:nvSpPr>
        <p:spPr>
          <a:xfrm>
            <a:off x="800100" y="2063750"/>
            <a:ext cx="3121367" cy="2862323"/>
          </a:xfrm>
          <a:prstGeom prst="rect">
            <a:avLst/>
          </a:prstGeom>
          <a:noFill/>
        </p:spPr>
        <p:txBody>
          <a:bodyPr wrap="none" rtlCol="0">
            <a:spAutoFit/>
          </a:bodyPr>
          <a:lstStyle/>
          <a:p>
            <a:r>
              <a:rPr lang="en-US" dirty="0" smtClean="0">
                <a:solidFill>
                  <a:srgbClr val="FF0000"/>
                </a:solidFill>
              </a:rPr>
              <a:t>FELIX + GTM interface</a:t>
            </a:r>
          </a:p>
          <a:p>
            <a:pPr marL="285750" indent="-285750">
              <a:buFontTx/>
              <a:buChar char="-"/>
            </a:pPr>
            <a:r>
              <a:rPr lang="en-US" dirty="0" smtClean="0"/>
              <a:t>20-bit </a:t>
            </a:r>
          </a:p>
          <a:p>
            <a:pPr marL="285750" indent="-285750">
              <a:buFontTx/>
              <a:buChar char="-"/>
            </a:pPr>
            <a:r>
              <a:rPr lang="en-US" dirty="0" smtClean="0"/>
              <a:t>CLOCK</a:t>
            </a:r>
          </a:p>
          <a:p>
            <a:pPr marL="742950" lvl="1" indent="-285750">
              <a:buFontTx/>
              <a:buChar char="-"/>
            </a:pPr>
            <a:r>
              <a:rPr lang="en-US" dirty="0" smtClean="0"/>
              <a:t>1x (9.4 MHz)</a:t>
            </a:r>
          </a:p>
          <a:p>
            <a:pPr marL="742950" lvl="1" indent="-285750">
              <a:buFontTx/>
              <a:buChar char="-"/>
            </a:pPr>
            <a:r>
              <a:rPr lang="en-US" dirty="0" smtClean="0"/>
              <a:t>4x  (37.6 MHz)</a:t>
            </a:r>
          </a:p>
          <a:p>
            <a:pPr marL="285750" indent="-285750">
              <a:buFontTx/>
              <a:buChar char="-"/>
            </a:pPr>
            <a:r>
              <a:rPr lang="en-US" dirty="0" smtClean="0"/>
              <a:t>Trigger</a:t>
            </a:r>
          </a:p>
          <a:p>
            <a:pPr marL="285750" indent="-285750">
              <a:buFontTx/>
              <a:buChar char="-"/>
            </a:pPr>
            <a:endParaRPr lang="en-US" dirty="0"/>
          </a:p>
          <a:p>
            <a:pPr marL="285750" indent="-285750">
              <a:buFontTx/>
              <a:buChar char="-"/>
            </a:pPr>
            <a:r>
              <a:rPr lang="en-US" dirty="0" smtClean="0"/>
              <a:t>NO MVTX busy feedback </a:t>
            </a:r>
          </a:p>
          <a:p>
            <a:pPr marL="285750" indent="-285750">
              <a:buFontTx/>
              <a:buChar char="-"/>
            </a:pPr>
            <a:r>
              <a:rPr lang="en-US" dirty="0" smtClean="0"/>
              <a:t>EnDat0/1: Master/Slave</a:t>
            </a:r>
          </a:p>
          <a:p>
            <a:pPr marL="285750" indent="-285750">
              <a:buFontTx/>
              <a:buChar char="-"/>
            </a:pPr>
            <a:r>
              <a:rPr lang="en-US" dirty="0" smtClean="0"/>
              <a:t>User bits: for calibration etc.</a:t>
            </a:r>
            <a:endParaRPr lang="en-US" dirty="0"/>
          </a:p>
        </p:txBody>
      </p:sp>
      <p:sp>
        <p:nvSpPr>
          <p:cNvPr id="7" name="Date Placeholder 6"/>
          <p:cNvSpPr>
            <a:spLocks noGrp="1"/>
          </p:cNvSpPr>
          <p:nvPr>
            <p:ph type="dt" sz="half" idx="10"/>
          </p:nvPr>
        </p:nvSpPr>
        <p:spPr/>
        <p:txBody>
          <a:bodyPr/>
          <a:lstStyle/>
          <a:p>
            <a:fld id="{A5838048-11B2-964B-8EF4-DC4EF546CD71}" type="datetime1">
              <a:rPr lang="en-US" smtClean="0"/>
              <a:t>9/7/17</a:t>
            </a:fld>
            <a:endParaRPr lang="en-US"/>
          </a:p>
        </p:txBody>
      </p:sp>
      <p:sp>
        <p:nvSpPr>
          <p:cNvPr id="8" name="Footer Placeholder 7"/>
          <p:cNvSpPr>
            <a:spLocks noGrp="1"/>
          </p:cNvSpPr>
          <p:nvPr>
            <p:ph type="ftr" sz="quarter" idx="11"/>
          </p:nvPr>
        </p:nvSpPr>
        <p:spPr/>
        <p:txBody>
          <a:bodyPr/>
          <a:lstStyle/>
          <a:p>
            <a:r>
              <a:rPr lang="en-US" smtClean="0"/>
              <a:t>Ming Liu @LDRD/DR Weekly Meeting</a:t>
            </a:r>
            <a:endParaRPr lang="en-US"/>
          </a:p>
        </p:txBody>
      </p:sp>
      <p:sp>
        <p:nvSpPr>
          <p:cNvPr id="9" name="Slide Number Placeholder 8"/>
          <p:cNvSpPr>
            <a:spLocks noGrp="1"/>
          </p:cNvSpPr>
          <p:nvPr>
            <p:ph type="sldNum" sz="quarter" idx="12"/>
          </p:nvPr>
        </p:nvSpPr>
        <p:spPr/>
        <p:txBody>
          <a:bodyPr/>
          <a:lstStyle/>
          <a:p>
            <a:fld id="{223F04B3-0C15-0748-863F-BEDBAB048091}" type="slidenum">
              <a:rPr lang="en-US" smtClean="0"/>
              <a:t>6</a:t>
            </a:fld>
            <a:endParaRPr lang="en-US"/>
          </a:p>
        </p:txBody>
      </p:sp>
    </p:spTree>
    <p:extLst>
      <p:ext uri="{BB962C8B-B14F-4D97-AF65-F5344CB8AC3E}">
        <p14:creationId xmlns:p14="http://schemas.microsoft.com/office/powerpoint/2010/main" val="1190389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sPHENIX Timing &amp; Trigger</a:t>
            </a:r>
            <a:endParaRPr lang="en-US" dirty="0"/>
          </a:p>
        </p:txBody>
      </p:sp>
      <p:sp>
        <p:nvSpPr>
          <p:cNvPr id="3" name="Content Placeholder 2"/>
          <p:cNvSpPr>
            <a:spLocks noGrp="1"/>
          </p:cNvSpPr>
          <p:nvPr>
            <p:ph idx="1"/>
          </p:nvPr>
        </p:nvSpPr>
        <p:spPr/>
        <p:txBody>
          <a:bodyPr/>
          <a:lstStyle/>
          <a:p>
            <a:r>
              <a:rPr lang="en-US" dirty="0" smtClean="0"/>
              <a:t>Setup (s)PHENIX Timing System @LANL</a:t>
            </a:r>
          </a:p>
          <a:p>
            <a:pPr lvl="1"/>
            <a:r>
              <a:rPr lang="en-US" dirty="0" smtClean="0"/>
              <a:t>GTM module + Linux Server</a:t>
            </a:r>
          </a:p>
          <a:p>
            <a:pPr lvl="2"/>
            <a:r>
              <a:rPr lang="en-US" dirty="0" smtClean="0"/>
              <a:t>Fiber output</a:t>
            </a:r>
          </a:p>
          <a:p>
            <a:pPr lvl="2"/>
            <a:r>
              <a:rPr lang="en-US" dirty="0" smtClean="0"/>
              <a:t>Trigger</a:t>
            </a:r>
          </a:p>
          <a:p>
            <a:pPr lvl="2"/>
            <a:r>
              <a:rPr lang="en-US" dirty="0" smtClean="0"/>
              <a:t>NO busy feedback for MVTX readout</a:t>
            </a:r>
          </a:p>
          <a:p>
            <a:pPr lvl="1"/>
            <a:r>
              <a:rPr lang="en-US" dirty="0" err="1" smtClean="0"/>
              <a:t>MiniDAQ</a:t>
            </a:r>
            <a:r>
              <a:rPr lang="en-US" dirty="0" smtClean="0"/>
              <a:t> (Win98)?, was in 1008</a:t>
            </a:r>
            <a:endParaRPr lang="en-US" dirty="0"/>
          </a:p>
        </p:txBody>
      </p:sp>
      <p:sp>
        <p:nvSpPr>
          <p:cNvPr id="4" name="Date Placeholder 3"/>
          <p:cNvSpPr>
            <a:spLocks noGrp="1"/>
          </p:cNvSpPr>
          <p:nvPr>
            <p:ph type="dt" sz="half" idx="10"/>
          </p:nvPr>
        </p:nvSpPr>
        <p:spPr/>
        <p:txBody>
          <a:bodyPr/>
          <a:lstStyle/>
          <a:p>
            <a:fld id="{B7D479E0-2D0F-9E49-BD0B-2DD4F69D69F6}" type="datetime1">
              <a:rPr lang="en-US" smtClean="0"/>
              <a:t>9/7/17</a:t>
            </a:fld>
            <a:endParaRPr lang="en-US"/>
          </a:p>
        </p:txBody>
      </p:sp>
      <p:sp>
        <p:nvSpPr>
          <p:cNvPr id="5" name="Footer Placeholder 4"/>
          <p:cNvSpPr>
            <a:spLocks noGrp="1"/>
          </p:cNvSpPr>
          <p:nvPr>
            <p:ph type="ftr" sz="quarter" idx="11"/>
          </p:nvPr>
        </p:nvSpPr>
        <p:spPr/>
        <p:txBody>
          <a:bodyPr/>
          <a:lstStyle/>
          <a:p>
            <a:r>
              <a:rPr lang="en-US" smtClean="0"/>
              <a:t>Ming Liu @LDRD/DR Weekly Meeting</a:t>
            </a:r>
            <a:endParaRPr lang="en-US"/>
          </a:p>
        </p:txBody>
      </p:sp>
      <p:sp>
        <p:nvSpPr>
          <p:cNvPr id="6" name="Slide Number Placeholder 5"/>
          <p:cNvSpPr>
            <a:spLocks noGrp="1"/>
          </p:cNvSpPr>
          <p:nvPr>
            <p:ph type="sldNum" sz="quarter" idx="12"/>
          </p:nvPr>
        </p:nvSpPr>
        <p:spPr/>
        <p:txBody>
          <a:bodyPr/>
          <a:lstStyle/>
          <a:p>
            <a:fld id="{223F04B3-0C15-0748-863F-BEDBAB048091}" type="slidenum">
              <a:rPr lang="en-US" smtClean="0"/>
              <a:t>7</a:t>
            </a:fld>
            <a:endParaRPr lang="en-US"/>
          </a:p>
        </p:txBody>
      </p:sp>
    </p:spTree>
    <p:extLst>
      <p:ext uri="{BB962C8B-B14F-4D97-AF65-F5344CB8AC3E}">
        <p14:creationId xmlns:p14="http://schemas.microsoft.com/office/powerpoint/2010/main" val="1967006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D63A1899-4701-42E6-8733-94F76ABA496D}" type="slidenum">
              <a:rPr lang="en-US" altLang="en-US" sz="1200">
                <a:solidFill>
                  <a:srgbClr val="000080"/>
                </a:solidFill>
                <a:cs typeface="Arial" pitchFamily="34" charset="0"/>
              </a:rPr>
              <a:pPr eaLnBrk="1" hangingPunct="1"/>
              <a:t>8</a:t>
            </a:fld>
            <a:endParaRPr lang="en-US" altLang="en-US" sz="1200" dirty="0">
              <a:solidFill>
                <a:srgbClr val="898989"/>
              </a:solidFill>
              <a:cs typeface="Arial" pitchFamily="34" charset="0"/>
            </a:endParaRPr>
          </a:p>
        </p:txBody>
      </p:sp>
      <p:sp>
        <p:nvSpPr>
          <p:cNvPr id="21506" name="Title 1"/>
          <p:cNvSpPr>
            <a:spLocks noGrp="1"/>
          </p:cNvSpPr>
          <p:nvPr>
            <p:ph type="title"/>
          </p:nvPr>
        </p:nvSpPr>
        <p:spPr>
          <a:xfrm>
            <a:off x="0" y="0"/>
            <a:ext cx="9144000" cy="685800"/>
          </a:xfrm>
        </p:spPr>
        <p:txBody>
          <a:bodyPr>
            <a:normAutofit fontScale="90000"/>
          </a:bodyPr>
          <a:lstStyle/>
          <a:p>
            <a:pPr eaLnBrk="1" hangingPunct="1"/>
            <a:r>
              <a:rPr lang="en-US" altLang="en-US" sz="4000" dirty="0" smtClean="0">
                <a:solidFill>
                  <a:srgbClr val="000000"/>
                </a:solidFill>
                <a:cs typeface="Times New Roman" pitchFamily="18" charset="0"/>
              </a:rPr>
              <a:t>sPHENIX Project Update/Issues</a:t>
            </a:r>
          </a:p>
        </p:txBody>
      </p:sp>
      <p:sp>
        <p:nvSpPr>
          <p:cNvPr id="21508"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9473AB46-C815-7644-AA42-1858EB39C256}" type="datetime1">
              <a:rPr lang="en-US" altLang="en-US" sz="1200" smtClean="0">
                <a:solidFill>
                  <a:srgbClr val="898989"/>
                </a:solidFill>
              </a:rPr>
              <a:t>9/7/17</a:t>
            </a:fld>
            <a:endParaRPr lang="en-US" altLang="en-US" sz="1200" dirty="0" smtClean="0">
              <a:solidFill>
                <a:srgbClr val="898989"/>
              </a:solidFill>
            </a:endParaRPr>
          </a:p>
        </p:txBody>
      </p:sp>
      <p:sp>
        <p:nvSpPr>
          <p:cNvPr id="3" name="Footer Placeholder 2"/>
          <p:cNvSpPr>
            <a:spLocks noGrp="1"/>
          </p:cNvSpPr>
          <p:nvPr>
            <p:ph type="ftr" sz="quarter" idx="11"/>
          </p:nvPr>
        </p:nvSpPr>
        <p:spPr/>
        <p:txBody>
          <a:bodyPr/>
          <a:lstStyle/>
          <a:p>
            <a:pPr>
              <a:defRPr/>
            </a:pPr>
            <a:r>
              <a:rPr lang="en-US" smtClean="0"/>
              <a:t>Ming Liu @LDRD/DR Weekly Meeting</a:t>
            </a:r>
            <a:endParaRPr lang="en-US" dirty="0"/>
          </a:p>
        </p:txBody>
      </p:sp>
      <p:sp>
        <p:nvSpPr>
          <p:cNvPr id="2" name="Content Placeholder 1"/>
          <p:cNvSpPr>
            <a:spLocks noGrp="1"/>
          </p:cNvSpPr>
          <p:nvPr>
            <p:ph idx="1"/>
          </p:nvPr>
        </p:nvSpPr>
        <p:spPr>
          <a:xfrm>
            <a:off x="0" y="1066800"/>
            <a:ext cx="8991600" cy="5257800"/>
          </a:xfrm>
        </p:spPr>
        <p:txBody>
          <a:bodyPr>
            <a:normAutofit/>
          </a:bodyPr>
          <a:lstStyle/>
          <a:p>
            <a:r>
              <a:rPr lang="en-US" sz="2000" dirty="0" smtClean="0">
                <a:solidFill>
                  <a:srgbClr val="FF0000"/>
                </a:solidFill>
              </a:rPr>
              <a:t>DOE/RHIC annual site visit yesterday 9/6/17. Tim and </a:t>
            </a:r>
            <a:r>
              <a:rPr lang="en-US" sz="2000" dirty="0" err="1" smtClean="0">
                <a:solidFill>
                  <a:srgbClr val="FF0000"/>
                </a:solidFill>
              </a:rPr>
              <a:t>Jehanne</a:t>
            </a:r>
            <a:r>
              <a:rPr lang="en-US" sz="2000" dirty="0" smtClean="0">
                <a:solidFill>
                  <a:srgbClr val="FF0000"/>
                </a:solidFill>
              </a:rPr>
              <a:t> were emphatic about ONP’s support for sPHENIX. </a:t>
            </a:r>
          </a:p>
          <a:p>
            <a:r>
              <a:rPr lang="en-US" sz="2000" dirty="0" smtClean="0"/>
              <a:t>Meeting with Berndt and David last Friday to discuss the recommendations from the Director’s review. They made it clear that It is in our best interest to quickly close as many recommendations as we practically can and then focus on the bigger issues of total cost and profile</a:t>
            </a:r>
            <a:r>
              <a:rPr lang="en-US" sz="2000" dirty="0" smtClean="0"/>
              <a:t>.</a:t>
            </a:r>
          </a:p>
          <a:p>
            <a:endParaRPr lang="en-US" sz="2000" dirty="0" smtClean="0"/>
          </a:p>
          <a:p>
            <a:r>
              <a:rPr lang="en-US" sz="2000" dirty="0"/>
              <a:t>Start a budget “scrubbing” process now so that 4 weeks from now we have a lower baseline from which to </a:t>
            </a:r>
            <a:r>
              <a:rPr lang="en-US" sz="2000" dirty="0" err="1"/>
              <a:t>descope</a:t>
            </a:r>
            <a:r>
              <a:rPr lang="en-US" sz="2000" dirty="0"/>
              <a:t> the project to $32M.</a:t>
            </a:r>
          </a:p>
          <a:p>
            <a:pPr lvl="1"/>
            <a:r>
              <a:rPr lang="en-US" sz="1600" dirty="0"/>
              <a:t>All L2 Managers must scrutinize their files for cost savings. </a:t>
            </a:r>
          </a:p>
          <a:p>
            <a:pPr lvl="1"/>
            <a:r>
              <a:rPr lang="en-US" sz="1600" dirty="0"/>
              <a:t>The engineering team can help with value engineering.  </a:t>
            </a:r>
          </a:p>
        </p:txBody>
      </p:sp>
    </p:spTree>
    <p:extLst>
      <p:ext uri="{BB962C8B-B14F-4D97-AF65-F5344CB8AC3E}">
        <p14:creationId xmlns:p14="http://schemas.microsoft.com/office/powerpoint/2010/main" val="482981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1309</TotalTime>
  <Words>1488</Words>
  <Application>Microsoft Macintosh PowerPoint</Application>
  <PresentationFormat>On-screen Show (4:3)</PresentationFormat>
  <Paragraphs>194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Electronics Hardware Status: 09/07/2017</vt:lpstr>
      <vt:lpstr>LDRD – MVTX Key Tasks/Milestones </vt:lpstr>
      <vt:lpstr>Key Tasks and Milestones: ~ Dec. 2017</vt:lpstr>
      <vt:lpstr>sPHENIX Test beam schedule - FY18</vt:lpstr>
      <vt:lpstr>(s)PHENIX Timing, Trigger and Controls</vt:lpstr>
      <vt:lpstr>Glink Interface PHENX Granule Timing Module (GTM), 9U VME board</vt:lpstr>
      <vt:lpstr>sPHENIX Timing &amp; Trigger</vt:lpstr>
      <vt:lpstr>sPHENIX Project Update/Issues</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Ming Liu</dc:creator>
  <cp:lastModifiedBy>Ming Liu</cp:lastModifiedBy>
  <cp:revision>52</cp:revision>
  <dcterms:created xsi:type="dcterms:W3CDTF">2017-09-05T14:33:24Z</dcterms:created>
  <dcterms:modified xsi:type="dcterms:W3CDTF">2017-09-07T16:33:56Z</dcterms:modified>
</cp:coreProperties>
</file>