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61" r:id="rId5"/>
    <p:sldId id="263" r:id="rId6"/>
    <p:sldId id="264" r:id="rId7"/>
    <p:sldId id="259" r:id="rId8"/>
    <p:sldId id="258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59"/>
    <p:restoredTop sz="94667"/>
  </p:normalViewPr>
  <p:slideViewPr>
    <p:cSldViewPr snapToGrid="0" snapToObjects="1">
      <p:cViewPr varScale="1">
        <p:scale>
          <a:sx n="200" d="100"/>
          <a:sy n="200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97355-C56B-7648-BA9B-E9C70D6CD518}" type="datetimeFigureOut">
              <a:rPr lang="en-US" smtClean="0"/>
              <a:t>12/21/17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B5BB2-B495-F54A-9E4D-68B42F72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9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B5BB2-B495-F54A-9E4D-68B42F72B6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8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BD07-42E3-E840-8CBE-DFB5854892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040D5-B7AA-3D4A-BEB6-88200033E5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25A7-AB19-1E4C-87AD-17A89F7EA0F1}" type="datetime1">
              <a:rPr lang="en-US" smtClean="0"/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4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316B-2CF8-B04D-8656-42753ACED3AC}" type="datetime1">
              <a:rPr lang="en-US" smtClean="0"/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8FAE-50E9-D24A-9993-2866FD97C3C7}" type="datetime1">
              <a:rPr lang="en-US" smtClean="0"/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5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52A3-3902-E840-A7DA-838505286292}" type="datetime1">
              <a:rPr lang="en-US" smtClean="0"/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9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137-428E-7E4D-BDBE-EA13897130D0}" type="datetime1">
              <a:rPr lang="en-US" smtClean="0"/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C724-6BC4-BA4B-AFB4-1A54D0905C5E}" type="datetime1">
              <a:rPr lang="en-US" smtClean="0"/>
              <a:t>12/21/17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3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50D7-2A6B-BD40-A3A3-4D43C6150165}" type="datetime1">
              <a:rPr lang="en-US" smtClean="0"/>
              <a:t>12/21/17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870A-FDCC-F246-BCE6-C9A3C41215A8}" type="datetime1">
              <a:rPr lang="en-US" smtClean="0"/>
              <a:t>12/21/17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0E7B-FCDC-9A48-AC85-D22066194B23}" type="datetime1">
              <a:rPr lang="en-US" smtClean="0"/>
              <a:t>12/21/17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6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4724-FEE1-6F43-9D47-B371876AE3DA}" type="datetime1">
              <a:rPr lang="en-US" smtClean="0"/>
              <a:t>12/21/17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6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E3CD-1AD6-5841-A264-274D6AEF44D8}" type="datetime1">
              <a:rPr lang="en-US" smtClean="0"/>
              <a:t>12/21/17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8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70953-1CFB-3943-8588-4CB9FAC9CB22}" type="datetime1">
              <a:rPr lang="en-US" smtClean="0"/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4137"/>
            <a:ext cx="10515600" cy="1325563"/>
          </a:xfrm>
        </p:spPr>
        <p:txBody>
          <a:bodyPr/>
          <a:lstStyle/>
          <a:p>
            <a:r>
              <a:rPr lang="en-US" dirty="0" smtClean="0"/>
              <a:t>LDRD/DR Status and </a:t>
            </a:r>
            <a:r>
              <a:rPr lang="en-US" dirty="0" smtClean="0"/>
              <a:t>Plan: 12/21/2017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Finalizing the full proposal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Jan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, 2018 for sPHENIX coll.</a:t>
            </a:r>
          </a:p>
          <a:p>
            <a:pPr lvl="1"/>
            <a:r>
              <a:rPr lang="en-US" dirty="0" smtClean="0"/>
              <a:t>Readout </a:t>
            </a:r>
            <a:r>
              <a:rPr lang="mr-IN" dirty="0" smtClean="0"/>
              <a:t>–</a:t>
            </a:r>
            <a:r>
              <a:rPr lang="en-US" dirty="0" smtClean="0"/>
              <a:t> ~done</a:t>
            </a:r>
          </a:p>
          <a:p>
            <a:pPr lvl="1"/>
            <a:r>
              <a:rPr lang="en-US" dirty="0" smtClean="0"/>
              <a:t>Budget &amp; timeline </a:t>
            </a:r>
            <a:r>
              <a:rPr lang="mr-IN" dirty="0" smtClean="0"/>
              <a:t>–</a:t>
            </a:r>
            <a:r>
              <a:rPr lang="en-US" dirty="0" smtClean="0"/>
              <a:t> Dave, need to update milestone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sim &amp; </a:t>
            </a:r>
            <a:r>
              <a:rPr lang="en-US" dirty="0" err="1" smtClean="0"/>
              <a:t>phys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plots to be updated, </a:t>
            </a:r>
            <a:r>
              <a:rPr lang="en-US" dirty="0" err="1" smtClean="0"/>
              <a:t>Sanghoon</a:t>
            </a:r>
            <a:r>
              <a:rPr lang="en-US" dirty="0" smtClean="0"/>
              <a:t> et al</a:t>
            </a:r>
            <a:endParaRPr lang="en-US" dirty="0" smtClean="0"/>
          </a:p>
          <a:p>
            <a:pPr lvl="1"/>
            <a:r>
              <a:rPr lang="en-US" dirty="0" smtClean="0"/>
              <a:t>Mechanical </a:t>
            </a:r>
            <a:r>
              <a:rPr lang="en-US" dirty="0" smtClean="0"/>
              <a:t>syst</a:t>
            </a:r>
            <a:r>
              <a:rPr lang="en-US" dirty="0" smtClean="0"/>
              <a:t>em </a:t>
            </a:r>
            <a:r>
              <a:rPr lang="en-US" dirty="0" smtClean="0"/>
              <a:t>- </a:t>
            </a:r>
            <a:r>
              <a:rPr lang="en-US" dirty="0" smtClean="0"/>
              <a:t>Walt , ~done  </a:t>
            </a:r>
          </a:p>
          <a:p>
            <a:pPr lvl="1"/>
            <a:r>
              <a:rPr lang="en-US" dirty="0" smtClean="0"/>
              <a:t>Detector performance </a:t>
            </a:r>
            <a:r>
              <a:rPr lang="mr-IN" dirty="0" smtClean="0"/>
              <a:t>–</a:t>
            </a:r>
            <a:r>
              <a:rPr lang="en-US" dirty="0" smtClean="0"/>
              <a:t> Xuan, </a:t>
            </a:r>
            <a:r>
              <a:rPr lang="en-US" dirty="0" err="1" smtClean="0"/>
              <a:t>Sho</a:t>
            </a:r>
            <a:r>
              <a:rPr lang="en-US" dirty="0" smtClean="0"/>
              <a:t>, Alex,  move evaluation &amp; test results  to LDRD session </a:t>
            </a:r>
          </a:p>
          <a:p>
            <a:pPr lvl="1"/>
            <a:r>
              <a:rPr lang="en-US" dirty="0" smtClean="0"/>
              <a:t>Overall </a:t>
            </a:r>
            <a:r>
              <a:rPr lang="mr-IN" dirty="0" smtClean="0"/>
              <a:t>–</a:t>
            </a:r>
            <a:r>
              <a:rPr lang="en-US" dirty="0" smtClean="0"/>
              <a:t> Ming, </a:t>
            </a:r>
            <a:r>
              <a:rPr lang="en-US" dirty="0" smtClean="0"/>
              <a:t>Cesar, Darren </a:t>
            </a:r>
            <a:r>
              <a:rPr lang="mr-IN" dirty="0" smtClean="0"/>
              <a:t>…</a:t>
            </a:r>
            <a:r>
              <a:rPr lang="en-US" dirty="0" smtClean="0"/>
              <a:t> by the end of next week 12/21  </a:t>
            </a:r>
          </a:p>
          <a:p>
            <a:r>
              <a:rPr lang="en-US" dirty="0" smtClean="0"/>
              <a:t>ALPIDE </a:t>
            </a:r>
            <a:r>
              <a:rPr lang="en-US" dirty="0"/>
              <a:t>evaluation and trigger optimization </a:t>
            </a:r>
            <a:r>
              <a:rPr lang="en-US" dirty="0" smtClean="0"/>
              <a:t>(Xuan, </a:t>
            </a:r>
            <a:r>
              <a:rPr lang="en-US" dirty="0" err="1" smtClean="0"/>
              <a:t>Sho</a:t>
            </a:r>
            <a:r>
              <a:rPr lang="en-US" dirty="0" smtClean="0"/>
              <a:t>, </a:t>
            </a:r>
            <a:r>
              <a:rPr lang="en-US" dirty="0" smtClean="0"/>
              <a:t>Ming </a:t>
            </a:r>
            <a:r>
              <a:rPr lang="mr-IN" dirty="0" smtClean="0"/>
              <a:t>…</a:t>
            </a:r>
            <a:r>
              <a:rPr lang="en-US" dirty="0" smtClean="0"/>
              <a:t> in </a:t>
            </a:r>
            <a:r>
              <a:rPr lang="en-US" dirty="0" smtClean="0"/>
              <a:t>Jan )</a:t>
            </a:r>
            <a:endParaRPr lang="en-US" dirty="0"/>
          </a:p>
          <a:p>
            <a:r>
              <a:rPr lang="en-US" dirty="0"/>
              <a:t>Laser test bench </a:t>
            </a:r>
            <a:r>
              <a:rPr lang="en-US" dirty="0" smtClean="0"/>
              <a:t>(</a:t>
            </a:r>
            <a:r>
              <a:rPr lang="en-US" dirty="0" err="1" smtClean="0"/>
              <a:t>Sho</a:t>
            </a:r>
            <a:r>
              <a:rPr lang="en-US" dirty="0" smtClean="0"/>
              <a:t>, Xuan </a:t>
            </a:r>
            <a:r>
              <a:rPr lang="mr-IN" dirty="0" smtClean="0"/>
              <a:t>…</a:t>
            </a:r>
            <a:r>
              <a:rPr lang="en-US" dirty="0" smtClean="0"/>
              <a:t> in Jan)</a:t>
            </a:r>
          </a:p>
          <a:p>
            <a:r>
              <a:rPr lang="en-US" dirty="0" smtClean="0"/>
              <a:t>Stave readout (Alex, </a:t>
            </a:r>
            <a:r>
              <a:rPr lang="en-US" dirty="0" err="1" smtClean="0"/>
              <a:t>Sho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 smtClean="0"/>
              <a:t>in progress )</a:t>
            </a:r>
            <a:endParaRPr lang="en-US" dirty="0"/>
          </a:p>
          <a:p>
            <a:r>
              <a:rPr lang="en-US" dirty="0"/>
              <a:t>Short extension cable R&amp;D (~25cm) and MVTX/INTT integration </a:t>
            </a:r>
            <a:r>
              <a:rPr lang="en-US" dirty="0" smtClean="0"/>
              <a:t>(Alex, Walt .. )</a:t>
            </a:r>
            <a:endParaRPr lang="en-US" dirty="0"/>
          </a:p>
          <a:p>
            <a:r>
              <a:rPr lang="en-US" dirty="0" err="1"/>
              <a:t>FireFly</a:t>
            </a:r>
            <a:r>
              <a:rPr lang="en-US" dirty="0"/>
              <a:t> cable evaluation (</a:t>
            </a:r>
            <a:r>
              <a:rPr lang="en-US" dirty="0" smtClean="0"/>
              <a:t>5~10m, </a:t>
            </a:r>
            <a:r>
              <a:rPr lang="en-US" dirty="0" err="1" smtClean="0"/>
              <a:t>Sho</a:t>
            </a:r>
            <a:r>
              <a:rPr lang="en-US" dirty="0" smtClean="0"/>
              <a:t>, </a:t>
            </a:r>
            <a:r>
              <a:rPr lang="en-US" dirty="0" smtClean="0"/>
              <a:t>Alex, Pat</a:t>
            </a:r>
            <a:r>
              <a:rPr lang="en-US" dirty="0" smtClean="0"/>
              <a:t>, Mark ..)</a:t>
            </a:r>
            <a:endParaRPr lang="en-US" dirty="0"/>
          </a:p>
          <a:p>
            <a:r>
              <a:rPr lang="en-US" dirty="0"/>
              <a:t>Plan for sensors and electronics, staves, single-chip boards, FELIX v2.0, RU etc.  </a:t>
            </a:r>
            <a:r>
              <a:rPr lang="en-US" dirty="0" smtClean="0"/>
              <a:t>(Ming, Cesar 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Telescope assembly, cooling</a:t>
            </a:r>
            <a:r>
              <a:rPr lang="en-US" dirty="0"/>
              <a:t> </a:t>
            </a:r>
            <a:r>
              <a:rPr lang="en-US" dirty="0" smtClean="0"/>
              <a:t> (Chris, Alex W</a:t>
            </a:r>
            <a:r>
              <a:rPr lang="en-US" dirty="0" smtClean="0"/>
              <a:t>., Xuan </a:t>
            </a:r>
            <a:r>
              <a:rPr lang="en-US" dirty="0" smtClean="0"/>
              <a:t>.. , explore  fast path </a:t>
            </a:r>
            <a:r>
              <a:rPr lang="mr-IN" dirty="0" smtClean="0"/>
              <a:t>…</a:t>
            </a:r>
            <a:r>
              <a:rPr lang="en-US" dirty="0" smtClean="0"/>
              <a:t> in Jan  )</a:t>
            </a:r>
          </a:p>
          <a:p>
            <a:r>
              <a:rPr lang="en-US" dirty="0" smtClean="0"/>
              <a:t>Mechanical integration effort (</a:t>
            </a:r>
            <a:r>
              <a:rPr lang="en-US" dirty="0" smtClean="0"/>
              <a:t>Walt, Chris </a:t>
            </a:r>
            <a:r>
              <a:rPr lang="mr-IN" dirty="0" smtClean="0"/>
              <a:t>…</a:t>
            </a:r>
            <a:r>
              <a:rPr lang="en-US" dirty="0" smtClean="0"/>
              <a:t> ) </a:t>
            </a:r>
          </a:p>
          <a:p>
            <a:pPr lvl="1"/>
            <a:r>
              <a:rPr lang="en-US" dirty="0" smtClean="0"/>
              <a:t> new sPHENIX Office on Integration 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LDRD Appraisal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2/1/2018, 8:00-1:00PM @A234</a:t>
            </a:r>
          </a:p>
          <a:p>
            <a:r>
              <a:rPr lang="en-US" dirty="0" smtClean="0"/>
              <a:t>Other </a:t>
            </a:r>
            <a:r>
              <a:rPr lang="en-US" dirty="0"/>
              <a:t>topics, </a:t>
            </a:r>
            <a:r>
              <a:rPr lang="en-US" dirty="0" smtClean="0"/>
              <a:t>TBD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E977-FE04-354E-A30B-F26EBE10DAC8}" type="datetime1">
              <a:rPr lang="en-US" smtClean="0"/>
              <a:t>12/21/17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308" y="-16328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BNL control envelope  drawing; Z location of the inner </a:t>
            </a:r>
            <a:r>
              <a:rPr lang="en-US" sz="2800" dirty="0" err="1"/>
              <a:t>hcal</a:t>
            </a:r>
            <a:r>
              <a:rPr lang="en-US" sz="2800" dirty="0"/>
              <a:t>  is at 2175,0mm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99" t="7411" r="6429"/>
          <a:stretch/>
        </p:blipFill>
        <p:spPr>
          <a:xfrm>
            <a:off x="2307771" y="1325563"/>
            <a:ext cx="7543800" cy="548943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4A7D-8644-334E-8831-23162E0F17BE}" type="datetime1">
              <a:rPr lang="en-US" smtClean="0"/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66B-302F-B845-87AD-E0CDECDAFC08}" type="slidenum">
              <a:rPr lang="en-US" smtClean="0"/>
              <a:t>10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81721" y="3235165"/>
            <a:ext cx="669850" cy="83511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51571" y="3468056"/>
            <a:ext cx="154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Z=2175mm,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support wheel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9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 for the Proposal Submission </a:t>
            </a:r>
            <a:r>
              <a:rPr lang="mr-IN" dirty="0" smtClean="0"/>
              <a:t>–</a:t>
            </a:r>
            <a:r>
              <a:rPr lang="en-US" dirty="0" smtClean="0"/>
              <a:t> Draft Timeline</a:t>
            </a:r>
            <a:br>
              <a:rPr lang="en-US" dirty="0" smtClean="0"/>
            </a:br>
            <a:r>
              <a:rPr lang="en-US" sz="2400" dirty="0" smtClean="0"/>
              <a:t> on-going discussion with ALD about the submission date and process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4500"/>
            <a:ext cx="10515600" cy="47938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Draft ready for sPHENIX collaboration comments: </a:t>
            </a:r>
          </a:p>
          <a:p>
            <a:pPr lvl="1"/>
            <a:r>
              <a:rPr lang="en-US" dirty="0" smtClean="0"/>
              <a:t>Jan 3(Wed)-10(Wed), 2018, one week </a:t>
            </a:r>
          </a:p>
          <a:p>
            <a:pPr lvl="1"/>
            <a:r>
              <a:rPr lang="en-US" dirty="0" smtClean="0"/>
              <a:t>Update document </a:t>
            </a:r>
            <a:r>
              <a:rPr lang="mr-IN" dirty="0" smtClean="0"/>
              <a:t>–</a:t>
            </a:r>
            <a:r>
              <a:rPr lang="en-US" dirty="0" smtClean="0"/>
              <a:t> 1/11(</a:t>
            </a:r>
            <a:r>
              <a:rPr lang="en-US" dirty="0" err="1" smtClean="0"/>
              <a:t>Thur</a:t>
            </a:r>
            <a:r>
              <a:rPr lang="en-US" dirty="0" smtClean="0"/>
              <a:t>)-15(Mon), 2018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ALD review and feedback</a:t>
            </a:r>
          </a:p>
          <a:p>
            <a:pPr lvl="1"/>
            <a:r>
              <a:rPr lang="en-US" dirty="0" smtClean="0"/>
              <a:t>Jan 15(Mon)-22(Mon), 2018</a:t>
            </a:r>
          </a:p>
          <a:p>
            <a:pPr lvl="1"/>
            <a:endParaRPr lang="en-US" dirty="0"/>
          </a:p>
          <a:p>
            <a:r>
              <a:rPr lang="en-US" dirty="0" smtClean="0"/>
              <a:t>Ready for DOE submission </a:t>
            </a:r>
          </a:p>
          <a:p>
            <a:pPr lvl="1"/>
            <a:r>
              <a:rPr lang="en-US" dirty="0" smtClean="0"/>
              <a:t>Jan 22(Mon)-29(Mon), 2018, final editing, one week </a:t>
            </a:r>
          </a:p>
          <a:p>
            <a:pPr lvl="1"/>
            <a:r>
              <a:rPr lang="en-US" dirty="0" smtClean="0"/>
              <a:t>Jan 29(Mon), 2018, ready for submission </a:t>
            </a:r>
          </a:p>
          <a:p>
            <a:pPr lvl="1"/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ubmitted </a:t>
            </a:r>
            <a:r>
              <a:rPr lang="en-US" dirty="0" smtClean="0"/>
              <a:t>before Feb 2018 DOE budget meetings</a:t>
            </a:r>
          </a:p>
          <a:p>
            <a:pPr lvl="1"/>
            <a:r>
              <a:rPr lang="en-US" dirty="0" smtClean="0"/>
              <a:t>2/22/2018 for LANL NP, similar timeframe for BNL and LBNL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30E9-D302-604D-80EB-217EC7754422}" type="datetime1">
              <a:rPr lang="en-US" smtClean="0"/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66B-302F-B845-87AD-E0CDECDAFC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test in STAR @RHIC: March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 the TPC electronics </a:t>
            </a:r>
            <a:r>
              <a:rPr lang="en-US" dirty="0" err="1" smtClean="0"/>
              <a:t>radiaiton</a:t>
            </a:r>
            <a:r>
              <a:rPr lang="en-US" dirty="0" smtClean="0"/>
              <a:t> test in STAR with RHIC beam</a:t>
            </a:r>
          </a:p>
          <a:p>
            <a:r>
              <a:rPr lang="en-US" dirty="0" smtClean="0"/>
              <a:t>First ~2weeks in March</a:t>
            </a:r>
          </a:p>
          <a:p>
            <a:r>
              <a:rPr lang="en-US" dirty="0" smtClean="0"/>
              <a:t>Real </a:t>
            </a:r>
            <a:r>
              <a:rPr lang="en-US" dirty="0" err="1" smtClean="0"/>
              <a:t>envirenment</a:t>
            </a:r>
            <a:r>
              <a:rPr lang="en-US" dirty="0" smtClean="0"/>
              <a:t>, ~5m away from IR</a:t>
            </a:r>
          </a:p>
          <a:p>
            <a:r>
              <a:rPr lang="en-US" dirty="0" smtClean="0"/>
              <a:t>MVTX system test:</a:t>
            </a:r>
          </a:p>
          <a:p>
            <a:pPr lvl="1"/>
            <a:r>
              <a:rPr lang="en-US" dirty="0" smtClean="0"/>
              <a:t>APLIDE + RU + PU inside IR</a:t>
            </a:r>
          </a:p>
          <a:p>
            <a:pPr lvl="1"/>
            <a:r>
              <a:rPr lang="en-US" dirty="0" smtClean="0"/>
              <a:t>FELIX + Server + RHIC clock/trigger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52A3-3902-E840-A7DA-838505286292}" type="datetime1">
              <a:rPr lang="en-US" smtClean="0"/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98" y="40067"/>
            <a:ext cx="11887200" cy="707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LDRD </a:t>
            </a:r>
            <a:r>
              <a:rPr lang="mr-IN" sz="3200" dirty="0" smtClean="0"/>
              <a:t>–</a:t>
            </a:r>
            <a:r>
              <a:rPr lang="en-US" sz="3200" dirty="0" smtClean="0"/>
              <a:t> MVTX/sPHENIX Key Tasks/Milestones</a:t>
            </a:r>
            <a:endParaRPr lang="en-US" sz="3200" dirty="0"/>
          </a:p>
        </p:txBody>
      </p: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33B6-0FD1-CA43-BB81-93E636B63471}" type="datetime1">
              <a:rPr lang="en-US" smtClean="0"/>
              <a:t>12/21/17</a:t>
            </a:fld>
            <a:endParaRPr lang="en-US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5030-01DD-DA43-BC7F-B4B62D71D19A}" type="slidenum">
              <a:rPr lang="en-US" smtClean="0"/>
              <a:t>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38200" y="701750"/>
            <a:ext cx="10515599" cy="6021557"/>
            <a:chOff x="2832029" y="2120684"/>
            <a:chExt cx="6208427" cy="3641643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628093" y="2929526"/>
              <a:ext cx="1312540" cy="241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428736" y="2678234"/>
              <a:ext cx="2129997" cy="55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RU/KC705)/FELIX1.5 </a:t>
              </a:r>
              <a:r>
                <a:rPr lang="en-US" dirty="0"/>
                <a:t>Integration </a:t>
              </a:r>
            </a:p>
            <a:p>
              <a:endParaRPr lang="en-US" dirty="0"/>
            </a:p>
            <a:p>
              <a:r>
                <a:rPr lang="en-US" dirty="0"/>
                <a:t>40MHz,  7/17-12/17</a:t>
              </a:r>
            </a:p>
          </p:txBody>
        </p:sp>
        <p:sp>
          <p:nvSpPr>
            <p:cNvPr id="22" name="6-Point Star 21"/>
            <p:cNvSpPr/>
            <p:nvPr/>
          </p:nvSpPr>
          <p:spPr>
            <a:xfrm>
              <a:off x="4894313" y="2883815"/>
              <a:ext cx="80165" cy="81063"/>
            </a:xfrm>
            <a:prstGeom prst="star6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493735" y="3186288"/>
              <a:ext cx="1925182" cy="558400"/>
              <a:chOff x="2435645" y="2877650"/>
              <a:chExt cx="2566910" cy="74453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546669" y="2877650"/>
                <a:ext cx="2455886" cy="74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RUv1.x/FELIX2.0, 10MHz,</a:t>
                </a:r>
              </a:p>
              <a:p>
                <a:r>
                  <a:rPr lang="en-US" dirty="0"/>
                  <a:t>    </a:t>
                </a:r>
              </a:p>
              <a:p>
                <a:r>
                  <a:rPr lang="en-US" dirty="0" smtClean="0"/>
                  <a:t>11/17 </a:t>
                </a:r>
                <a:r>
                  <a:rPr lang="mr-IN" dirty="0"/>
                  <a:t>–</a:t>
                </a:r>
                <a:r>
                  <a:rPr lang="en-US" dirty="0"/>
                  <a:t> 6/18</a:t>
                </a: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2435645" y="3121397"/>
                <a:ext cx="1772043" cy="108084"/>
                <a:chOff x="2435645" y="3121397"/>
                <a:chExt cx="2142390" cy="108084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2435645" y="3175439"/>
                  <a:ext cx="2035504" cy="1304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6-Point Star 22"/>
                <p:cNvSpPr/>
                <p:nvPr/>
              </p:nvSpPr>
              <p:spPr>
                <a:xfrm>
                  <a:off x="4471149" y="3121397"/>
                  <a:ext cx="106886" cy="108084"/>
                </a:xfrm>
                <a:prstGeom prst="star6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24" name="6-Point Star 23"/>
            <p:cNvSpPr/>
            <p:nvPr/>
          </p:nvSpPr>
          <p:spPr>
            <a:xfrm>
              <a:off x="5997650" y="3519232"/>
              <a:ext cx="80165" cy="81063"/>
            </a:xfrm>
            <a:prstGeom prst="star6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77816" y="3452234"/>
              <a:ext cx="1522783" cy="204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MVTX Design Review 7/2018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871980" y="3680893"/>
              <a:ext cx="1565685" cy="502560"/>
              <a:chOff x="4442954" y="3954696"/>
              <a:chExt cx="1820646" cy="67007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442954" y="4160899"/>
                <a:ext cx="1335861" cy="108084"/>
                <a:chOff x="2435645" y="3121397"/>
                <a:chExt cx="2142390" cy="108084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2435645" y="3175439"/>
                  <a:ext cx="2035504" cy="1304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6-Point Star 28"/>
                <p:cNvSpPr/>
                <p:nvPr/>
              </p:nvSpPr>
              <p:spPr>
                <a:xfrm>
                  <a:off x="4471149" y="3121397"/>
                  <a:ext cx="106886" cy="108084"/>
                </a:xfrm>
                <a:prstGeom prst="star6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4448469" y="3954696"/>
                <a:ext cx="1815131" cy="670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System test, cosmic &amp; source 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6/18 - 1/19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832029" y="3198298"/>
              <a:ext cx="56297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0000FF"/>
                  </a:solidFill>
                </a:rPr>
                <a:t>LDRD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66328" y="4582669"/>
              <a:ext cx="155844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0000"/>
                  </a:solidFill>
                </a:rPr>
                <a:t>MVTX: 2018 </a:t>
              </a:r>
              <a:r>
                <a:rPr lang="mr-IN" sz="1350" dirty="0">
                  <a:solidFill>
                    <a:srgbClr val="FF0000"/>
                  </a:solidFill>
                </a:rPr>
                <a:t>–</a:t>
              </a:r>
              <a:r>
                <a:rPr lang="en-US" sz="1350" dirty="0">
                  <a:solidFill>
                    <a:srgbClr val="FF0000"/>
                  </a:solidFill>
                </a:rPr>
                <a:t> </a:t>
              </a:r>
              <a:r>
                <a:rPr lang="en-US" sz="1350" dirty="0" smtClean="0">
                  <a:solidFill>
                    <a:srgbClr val="FF0000"/>
                  </a:solidFill>
                </a:rPr>
                <a:t>2023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038832" y="4876249"/>
              <a:ext cx="2187969" cy="502560"/>
              <a:chOff x="4495775" y="5447447"/>
              <a:chExt cx="2917291" cy="670079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495775" y="5632743"/>
                <a:ext cx="2142390" cy="108084"/>
                <a:chOff x="2435645" y="3121397"/>
                <a:chExt cx="2142390" cy="108084"/>
              </a:xfrm>
              <a:solidFill>
                <a:srgbClr val="FF0000"/>
              </a:solidFill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 flipV="1">
                  <a:off x="2435645" y="3175439"/>
                  <a:ext cx="2035504" cy="13048"/>
                </a:xfrm>
                <a:prstGeom prst="straightConnector1">
                  <a:avLst/>
                </a:prstGeom>
                <a:grpFill/>
                <a:ln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6-Point Star 32"/>
                <p:cNvSpPr/>
                <p:nvPr/>
              </p:nvSpPr>
              <p:spPr>
                <a:xfrm>
                  <a:off x="4471149" y="3121397"/>
                  <a:ext cx="106886" cy="108084"/>
                </a:xfrm>
                <a:prstGeom prst="star6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4555548" y="5447447"/>
                <a:ext cx="2857518" cy="670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Stave Production, procure FPGA, GBT etc.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8/18-4/19  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414006" y="2120684"/>
              <a:ext cx="5367339" cy="428420"/>
              <a:chOff x="996005" y="1786177"/>
              <a:chExt cx="7156452" cy="5712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96005" y="1786177"/>
                <a:ext cx="7156452" cy="571227"/>
                <a:chOff x="996005" y="1786177"/>
                <a:chExt cx="7156452" cy="57122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1571464" y="1840950"/>
                  <a:ext cx="6886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7/17</a:t>
                  </a: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996005" y="2183594"/>
                  <a:ext cx="6872000" cy="173810"/>
                  <a:chOff x="996005" y="2183594"/>
                  <a:chExt cx="6872000" cy="173810"/>
                </a:xfrm>
              </p:grpSpPr>
              <p:cxnSp>
                <p:nvCxnSpPr>
                  <p:cNvPr id="5" name="Straight Arrow Connector 4"/>
                  <p:cNvCxnSpPr/>
                  <p:nvPr/>
                </p:nvCxnSpPr>
                <p:spPr>
                  <a:xfrm flipV="1">
                    <a:off x="996005" y="2348705"/>
                    <a:ext cx="6872000" cy="869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2435645" y="2183594"/>
                    <a:ext cx="0" cy="15658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7624613" y="2183594"/>
                    <a:ext cx="0" cy="15658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5084754" y="2183594"/>
                    <a:ext cx="0" cy="15658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2357529" y="1819321"/>
                  <a:ext cx="8062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10/17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772351" y="1786177"/>
                  <a:ext cx="8062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10/18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346253" y="1828730"/>
                  <a:ext cx="8062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10/19</a:t>
                  </a:r>
                </a:p>
              </p:txBody>
            </p: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3698133" y="2285196"/>
                <a:ext cx="0" cy="549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463931" y="2257575"/>
                <a:ext cx="0" cy="82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281454" y="2273015"/>
                <a:ext cx="0" cy="82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/>
            <p:cNvCxnSpPr/>
            <p:nvPr/>
          </p:nvCxnSpPr>
          <p:spPr>
            <a:xfrm flipV="1">
              <a:off x="6037732" y="4759840"/>
              <a:ext cx="2602063" cy="486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7020776" y="5259767"/>
              <a:ext cx="1542159" cy="502560"/>
              <a:chOff x="5805032" y="5870022"/>
              <a:chExt cx="2056212" cy="67007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805032" y="6096978"/>
                <a:ext cx="1475426" cy="108084"/>
                <a:chOff x="2435645" y="3121397"/>
                <a:chExt cx="2142390" cy="108084"/>
              </a:xfrm>
              <a:solidFill>
                <a:srgbClr val="FF0000"/>
              </a:solidFill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V="1">
                  <a:off x="2435645" y="3175439"/>
                  <a:ext cx="2035504" cy="13048"/>
                </a:xfrm>
                <a:prstGeom prst="straightConnector1">
                  <a:avLst/>
                </a:prstGeom>
                <a:grpFill/>
                <a:ln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6-Point Star 38"/>
                <p:cNvSpPr/>
                <p:nvPr/>
              </p:nvSpPr>
              <p:spPr>
                <a:xfrm>
                  <a:off x="4471149" y="3121397"/>
                  <a:ext cx="106886" cy="108084"/>
                </a:xfrm>
                <a:prstGeom prst="star6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5841623" y="5870022"/>
                <a:ext cx="2019621" cy="670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Electronics Production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1/19-8/19  </a:t>
                </a:r>
              </a:p>
            </p:txBody>
          </p:sp>
        </p:grpSp>
        <p:cxnSp>
          <p:nvCxnSpPr>
            <p:cNvPr id="54" name="Straight Arrow Connector 53"/>
            <p:cNvCxnSpPr>
              <a:stCxn id="24" idx="2"/>
            </p:cNvCxnSpPr>
            <p:nvPr/>
          </p:nvCxnSpPr>
          <p:spPr>
            <a:xfrm>
              <a:off x="6037732" y="3600295"/>
              <a:ext cx="1100" cy="1414928"/>
            </a:xfrm>
            <a:prstGeom prst="straightConnector1">
              <a:avLst/>
            </a:prstGeom>
            <a:ln w="9525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991639" y="3916610"/>
              <a:ext cx="1100" cy="1523920"/>
            </a:xfrm>
            <a:prstGeom prst="straightConnector1">
              <a:avLst/>
            </a:prstGeom>
            <a:ln w="9525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/>
            <p:nvPr/>
          </p:nvCxnSpPr>
          <p:spPr>
            <a:xfrm>
              <a:off x="5833901" y="3423019"/>
              <a:ext cx="152171" cy="13384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>
              <a:off x="7032958" y="4063002"/>
              <a:ext cx="2007498" cy="651466"/>
              <a:chOff x="2528306" y="2902146"/>
              <a:chExt cx="2415707" cy="868621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2546669" y="2902146"/>
                <a:ext cx="2397344" cy="868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Test Beam, tracking performance 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analysis, </a:t>
                </a:r>
                <a:r>
                  <a:rPr lang="en-US" sz="1600" dirty="0" smtClean="0"/>
                  <a:t>NIM </a:t>
                </a:r>
                <a:r>
                  <a:rPr lang="en-US" sz="1600" dirty="0"/>
                  <a:t>paper etc.   </a:t>
                </a:r>
              </a:p>
              <a:p>
                <a:r>
                  <a:rPr lang="en-US" sz="1600" dirty="0"/>
                  <a:t>            1/19 </a:t>
                </a:r>
                <a:r>
                  <a:rPr lang="mr-IN" sz="1600" dirty="0"/>
                  <a:t>–</a:t>
                </a:r>
                <a:r>
                  <a:rPr lang="en-US" sz="1600" dirty="0"/>
                  <a:t> 9/19</a:t>
                </a: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2528306" y="3121397"/>
                <a:ext cx="1683642" cy="108084"/>
                <a:chOff x="2547653" y="3121397"/>
                <a:chExt cx="2035508" cy="108084"/>
              </a:xfrm>
            </p:grpSpPr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2547653" y="3175439"/>
                  <a:ext cx="2035508" cy="1304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6-Point Star 66"/>
                <p:cNvSpPr/>
                <p:nvPr/>
              </p:nvSpPr>
              <p:spPr>
                <a:xfrm>
                  <a:off x="4471149" y="3121397"/>
                  <a:ext cx="106886" cy="108084"/>
                </a:xfrm>
                <a:prstGeom prst="star6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72" name="TextBox 71"/>
            <p:cNvSpPr txBox="1"/>
            <p:nvPr/>
          </p:nvSpPr>
          <p:spPr>
            <a:xfrm>
              <a:off x="4741172" y="2548374"/>
              <a:ext cx="59586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Today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597270" y="5068002"/>
              <a:ext cx="689180" cy="223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BNL Director Review</a:t>
              </a:r>
            </a:p>
            <a:p>
              <a:r>
                <a:rPr lang="en-US" sz="900" b="1" dirty="0"/>
                <a:t>7/10-11,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9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49" y="143039"/>
            <a:ext cx="10602951" cy="5083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Near Term Key Tasks and Goals: ~ Mar.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6661"/>
            <a:ext cx="5760121" cy="3404814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GBT chain integration FELIXv1.5 + KC705 </a:t>
            </a:r>
            <a:r>
              <a:rPr lang="mr-IN" dirty="0" smtClean="0"/>
              <a:t>–</a:t>
            </a:r>
            <a:r>
              <a:rPr lang="en-US" dirty="0" smtClean="0"/>
              <a:t> Done</a:t>
            </a:r>
          </a:p>
          <a:p>
            <a:pPr lvl="1"/>
            <a:r>
              <a:rPr lang="en-US" dirty="0" err="1" smtClean="0"/>
              <a:t>Sho</a:t>
            </a:r>
            <a:r>
              <a:rPr lang="en-US" dirty="0" smtClean="0"/>
              <a:t>, Alex, Mark</a:t>
            </a:r>
            <a:endParaRPr lang="en-US" dirty="0"/>
          </a:p>
          <a:p>
            <a:r>
              <a:rPr lang="en-US" dirty="0" smtClean="0"/>
              <a:t>ALPIDE readout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Sho</a:t>
            </a:r>
            <a:r>
              <a:rPr lang="en-US" dirty="0" smtClean="0"/>
              <a:t>, Alex, Mark, </a:t>
            </a:r>
            <a:r>
              <a:rPr lang="en-US" dirty="0" err="1" smtClean="0"/>
              <a:t>Xuan</a:t>
            </a:r>
            <a:endParaRPr lang="en-US" dirty="0" smtClean="0"/>
          </a:p>
          <a:p>
            <a:pPr lvl="1"/>
            <a:r>
              <a:rPr lang="en-US" dirty="0" smtClean="0"/>
              <a:t>w/ KC705 + FELIX,  ~9/30</a:t>
            </a:r>
          </a:p>
          <a:p>
            <a:pPr lvl="1"/>
            <a:r>
              <a:rPr lang="en-US" dirty="0" smtClean="0"/>
              <a:t>w/ RUv1.0,  ~11/30 (RUv1.0 arrived late 10/21)</a:t>
            </a:r>
          </a:p>
          <a:p>
            <a:pPr lvl="1"/>
            <a:r>
              <a:rPr lang="en-US" dirty="0" smtClean="0"/>
              <a:t>RUv1.0 data format, ~11/30</a:t>
            </a:r>
          </a:p>
          <a:p>
            <a:pPr lvl="1"/>
            <a:r>
              <a:rPr lang="en-US" dirty="0" smtClean="0"/>
              <a:t> MOSAIC evaluation, ~3/2018, Xuan</a:t>
            </a:r>
          </a:p>
          <a:p>
            <a:r>
              <a:rPr lang="en-US" dirty="0" smtClean="0"/>
              <a:t>FELIX+RCDAQ integration </a:t>
            </a:r>
            <a:r>
              <a:rPr lang="mr-IN" dirty="0" smtClean="0"/>
              <a:t>–</a:t>
            </a:r>
            <a:r>
              <a:rPr lang="en-US" dirty="0" smtClean="0"/>
              <a:t> Kun, </a:t>
            </a:r>
            <a:r>
              <a:rPr lang="en-US" dirty="0" err="1" smtClean="0"/>
              <a:t>Sho</a:t>
            </a:r>
            <a:r>
              <a:rPr lang="en-US" dirty="0" smtClean="0"/>
              <a:t>, Alex</a:t>
            </a:r>
          </a:p>
          <a:p>
            <a:pPr lvl="1"/>
            <a:r>
              <a:rPr lang="en-US" dirty="0" smtClean="0"/>
              <a:t>FELIX v1.5: ~9/30</a:t>
            </a:r>
          </a:p>
          <a:p>
            <a:pPr lvl="1"/>
            <a:r>
              <a:rPr lang="en-US" dirty="0" smtClean="0"/>
              <a:t>FELIX v.2.0: ~2/2018 (assuming v.2 available by ~12/2017)</a:t>
            </a:r>
          </a:p>
          <a:p>
            <a:r>
              <a:rPr lang="en-US" dirty="0" smtClean="0"/>
              <a:t>Timing &amp; Triggers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 Alex, </a:t>
            </a:r>
            <a:r>
              <a:rPr lang="en-US" dirty="0" err="1" smtClean="0"/>
              <a:t>Sho</a:t>
            </a:r>
            <a:r>
              <a:rPr lang="en-US" dirty="0" smtClean="0"/>
              <a:t>, Mark, Ming </a:t>
            </a:r>
          </a:p>
          <a:p>
            <a:pPr lvl="1"/>
            <a:r>
              <a:rPr lang="en-US" dirty="0" smtClean="0"/>
              <a:t>FELIX v1.5 + 40MHz Timing &amp; Trigger, 11/30? </a:t>
            </a:r>
          </a:p>
          <a:p>
            <a:pPr lvl="1"/>
            <a:r>
              <a:rPr lang="en-US" dirty="0" smtClean="0"/>
              <a:t>FELIX v2.0 + RHIC-mezzanine integration, </a:t>
            </a:r>
            <a:r>
              <a:rPr lang="en-US" dirty="0"/>
              <a:t>3</a:t>
            </a:r>
            <a:r>
              <a:rPr lang="en-US" dirty="0" smtClean="0"/>
              <a:t>/2018 (assume FELIX 2 arrived by 12/2017)</a:t>
            </a:r>
          </a:p>
          <a:p>
            <a:pPr lvl="1"/>
            <a:r>
              <a:rPr lang="en-US" dirty="0" smtClean="0"/>
              <a:t>Setup GTM @LANL, ~</a:t>
            </a:r>
            <a:r>
              <a:rPr lang="en-US" dirty="0"/>
              <a:t>2</a:t>
            </a:r>
            <a:r>
              <a:rPr lang="en-US" dirty="0" smtClean="0"/>
              <a:t>/15</a:t>
            </a:r>
            <a:endParaRPr lang="en-US" dirty="0"/>
          </a:p>
          <a:p>
            <a:r>
              <a:rPr lang="en-US" dirty="0" smtClean="0"/>
              <a:t>Power Unit and Slow Controls software/GUI  - Darren, </a:t>
            </a:r>
            <a:r>
              <a:rPr lang="en-US" dirty="0" err="1" smtClean="0"/>
              <a:t>Sanghoon</a:t>
            </a:r>
            <a:r>
              <a:rPr lang="en-US" dirty="0" smtClean="0"/>
              <a:t>, Cesar  </a:t>
            </a:r>
          </a:p>
          <a:p>
            <a:pPr lvl="1"/>
            <a:r>
              <a:rPr lang="en-US" dirty="0" smtClean="0"/>
              <a:t>MOSAIC + PU, ~10/30 </a:t>
            </a:r>
          </a:p>
          <a:p>
            <a:pPr lvl="1"/>
            <a:r>
              <a:rPr lang="en-US" dirty="0" smtClean="0"/>
              <a:t>RUv1.0 + PU, ~5/30/18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Complete full chain ALPIDE + RUv1.0/KC705 + FELIX v1.5 + RCDAQ</a:t>
            </a:r>
          </a:p>
          <a:p>
            <a:pPr lvl="1"/>
            <a:r>
              <a:rPr lang="en-US" dirty="0" smtClean="0"/>
              <a:t>12/30/17</a:t>
            </a:r>
          </a:p>
          <a:p>
            <a:r>
              <a:rPr lang="en-US" dirty="0" smtClean="0"/>
              <a:t>Physics simulations for full proposal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Sanghoon</a:t>
            </a:r>
            <a:r>
              <a:rPr lang="en-US" dirty="0" smtClean="0"/>
              <a:t>, Darren </a:t>
            </a:r>
          </a:p>
          <a:p>
            <a:pPr lvl="1"/>
            <a:r>
              <a:rPr lang="en-US" dirty="0" smtClean="0"/>
              <a:t>B-jet tagging,  ~12/5 update plots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60987" y="1095748"/>
            <a:ext cx="9907576" cy="578783"/>
            <a:chOff x="969052" y="1786177"/>
            <a:chExt cx="8777836" cy="578783"/>
          </a:xfrm>
        </p:grpSpPr>
        <p:grpSp>
          <p:nvGrpSpPr>
            <p:cNvPr id="5" name="Group 4"/>
            <p:cNvGrpSpPr/>
            <p:nvPr/>
          </p:nvGrpSpPr>
          <p:grpSpPr>
            <a:xfrm>
              <a:off x="969052" y="1786177"/>
              <a:ext cx="8777836" cy="578783"/>
              <a:chOff x="969052" y="1786177"/>
              <a:chExt cx="8777836" cy="57878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969052" y="1809914"/>
                <a:ext cx="660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11/15</a:t>
                </a:r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995629" y="2183594"/>
                <a:ext cx="8751259" cy="181366"/>
                <a:chOff x="995629" y="2183594"/>
                <a:chExt cx="8751259" cy="181366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995629" y="2347729"/>
                  <a:ext cx="8751259" cy="1723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435645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7624613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084754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2357529" y="1819321"/>
                <a:ext cx="556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12/1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72352" y="1786177"/>
                <a:ext cx="452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1/1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46253" y="1828730"/>
                <a:ext cx="452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2/1</a:t>
                </a:r>
                <a:endParaRPr lang="en-US" dirty="0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3698133" y="2285196"/>
              <a:ext cx="0" cy="54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63931" y="2257575"/>
              <a:ext cx="0" cy="82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81454" y="2273015"/>
              <a:ext cx="0" cy="82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148317" y="1694501"/>
            <a:ext cx="23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-------------------  </a:t>
            </a:r>
            <a:r>
              <a:rPr lang="en-US" sz="1200" dirty="0"/>
              <a:t>RUv1.0+FELIXv1.5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48365" y="2004325"/>
            <a:ext cx="4259194" cy="292266"/>
            <a:chOff x="6253296" y="2053385"/>
            <a:chExt cx="4259194" cy="292266"/>
          </a:xfrm>
        </p:grpSpPr>
        <p:sp>
          <p:nvSpPr>
            <p:cNvPr id="19" name="TextBox 18"/>
            <p:cNvSpPr txBox="1"/>
            <p:nvPr/>
          </p:nvSpPr>
          <p:spPr>
            <a:xfrm>
              <a:off x="9259247" y="2068652"/>
              <a:ext cx="12532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--------- Full Chain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53296" y="2053385"/>
              <a:ext cx="3147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-----------------------  RUv1.0 + FELIX v1.5 + Trigger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839362" y="2402805"/>
            <a:ext cx="951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-----------------  PU + ALPIDE + MOSAIC/RU and DCS - Slow Control Software </a:t>
            </a:r>
            <a:r>
              <a:rPr lang="en-US" sz="1200" dirty="0" smtClean="0"/>
              <a:t> ---------------------------------------------------------------------------------------------------</a:t>
            </a:r>
            <a:r>
              <a:rPr lang="en-US" sz="1200" dirty="0" smtClean="0">
                <a:sym typeface="Wingdings"/>
              </a:rPr>
              <a:t>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7852572" y="2019591"/>
            <a:ext cx="3276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-----  </a:t>
            </a:r>
            <a:r>
              <a:rPr lang="en-US" sz="1200" dirty="0" smtClean="0"/>
              <a:t>s/PHENIX “GTM” @LANL (</a:t>
            </a:r>
            <a:r>
              <a:rPr lang="en-US" sz="1200" dirty="0" err="1" smtClean="0"/>
              <a:t>miniDAQ</a:t>
            </a:r>
            <a:r>
              <a:rPr lang="en-US" sz="1200" dirty="0" smtClean="0"/>
              <a:t>?)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675726" y="2745073"/>
            <a:ext cx="5028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---------- RUv1.0 + FELIX v2.0 + RCDAQ  </a:t>
            </a:r>
            <a:r>
              <a:rPr lang="en-US" sz="1200" dirty="0" smtClean="0">
                <a:solidFill>
                  <a:srgbClr val="0000FF"/>
                </a:solidFill>
              </a:rPr>
              <a:t>--------------------- </a:t>
            </a:r>
            <a:r>
              <a:rPr lang="en-US" sz="1200" dirty="0">
                <a:solidFill>
                  <a:srgbClr val="0000FF"/>
                </a:solidFill>
              </a:rPr>
              <a:t>RHIC Timing/Trigger -</a:t>
            </a:r>
            <a:r>
              <a:rPr lang="en-US" sz="1200" dirty="0" smtClean="0">
                <a:solidFill>
                  <a:srgbClr val="0000FF"/>
                </a:solidFill>
                <a:sym typeface="Wingdings"/>
              </a:rPr>
              <a:t>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19142" y="3081274"/>
            <a:ext cx="877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------------------------------------------------------------------------------------------------------------------------------      </a:t>
            </a:r>
            <a:r>
              <a:rPr lang="en-US" sz="1200" dirty="0" smtClean="0"/>
              <a:t>offline &amp; </a:t>
            </a:r>
            <a:r>
              <a:rPr lang="en-US" sz="1200" dirty="0"/>
              <a:t>p</a:t>
            </a:r>
            <a:r>
              <a:rPr lang="en-US" sz="1200" dirty="0" smtClean="0"/>
              <a:t>hysics </a:t>
            </a:r>
            <a:r>
              <a:rPr lang="en-US" sz="1200" dirty="0"/>
              <a:t>simulations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65919" y="3369456"/>
            <a:ext cx="464851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Other tasks: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Cable test </a:t>
            </a:r>
            <a:r>
              <a:rPr lang="mr-IN" sz="1400" dirty="0"/>
              <a:t>–</a:t>
            </a:r>
            <a:r>
              <a:rPr lang="en-US" sz="1400" dirty="0"/>
              <a:t> Pat, Mark, </a:t>
            </a:r>
            <a:r>
              <a:rPr lang="en-US" sz="1400" dirty="0" err="1"/>
              <a:t>Xuan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3/2018</a:t>
            </a:r>
            <a:endParaRPr lang="en-US" sz="1400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MVTX/INTT </a:t>
            </a:r>
            <a:r>
              <a:rPr lang="en-US" sz="1400" dirty="0" smtClean="0"/>
              <a:t>integration </a:t>
            </a:r>
            <a:r>
              <a:rPr lang="mr-IN" sz="1400" dirty="0" smtClean="0"/>
              <a:t>–</a:t>
            </a:r>
            <a:r>
              <a:rPr lang="en-US" sz="1400" dirty="0" smtClean="0"/>
              <a:t> Walt, Chris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6/2018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Telescope: 1/2018 </a:t>
            </a:r>
            <a:r>
              <a:rPr lang="mr-IN" sz="1400" dirty="0" smtClean="0"/>
              <a:t>–</a:t>
            </a:r>
            <a:r>
              <a:rPr lang="en-US" sz="1400" dirty="0" smtClean="0"/>
              <a:t> 3/2018 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/>
              <a:t>cooling </a:t>
            </a:r>
            <a:r>
              <a:rPr lang="en-US" sz="1400" dirty="0" smtClean="0"/>
              <a:t>system test, Chris + student 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/>
              <a:t>Tracking </a:t>
            </a:r>
            <a:r>
              <a:rPr lang="en-US" sz="1400" dirty="0" smtClean="0"/>
              <a:t>software &amp; simulation, </a:t>
            </a:r>
            <a:r>
              <a:rPr lang="en-US" sz="1400" dirty="0" err="1" smtClean="0"/>
              <a:t>Darrent</a:t>
            </a:r>
            <a:r>
              <a:rPr lang="en-US" sz="1400" dirty="0" smtClean="0"/>
              <a:t>, </a:t>
            </a:r>
            <a:r>
              <a:rPr lang="en-US" sz="1400" dirty="0" err="1" smtClean="0"/>
              <a:t>Sanghoon</a:t>
            </a:r>
            <a:endParaRPr lang="en-US" sz="1400" dirty="0"/>
          </a:p>
          <a:p>
            <a:pPr marL="742950" lvl="1" indent="-285750">
              <a:buFontTx/>
              <a:buChar char="-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Complete </a:t>
            </a:r>
            <a:r>
              <a:rPr lang="en-US" sz="1400" dirty="0" smtClean="0"/>
              <a:t>MVTX proposal </a:t>
            </a:r>
            <a:r>
              <a:rPr lang="mr-IN" sz="1400" dirty="0" smtClean="0"/>
              <a:t>–</a:t>
            </a:r>
            <a:r>
              <a:rPr lang="en-US" sz="1400" dirty="0" smtClean="0"/>
              <a:t> Ming, Dave, Cesar and all</a:t>
            </a:r>
            <a:endParaRPr lang="en-US" sz="1400" dirty="0"/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Cost, schedule &amp; resources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Risk registry 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WBS Dictionary 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Preliminary project plan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Implement review recommendations </a:t>
            </a: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5DE1-8D71-6242-BF34-4358DA1D663C}" type="datetime1">
              <a:rPr lang="en-US" smtClean="0"/>
              <a:t>12/21/17</a:t>
            </a:fld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04B3-0C15-0748-863F-BEDBAB048091}" type="slidenum">
              <a:rPr lang="en-US" smtClean="0"/>
              <a:t>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94075" y="1887818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RUv1.0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54171" y="2714581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FELIX 2.0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971039" y="118521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/1</a:t>
            </a:r>
            <a:endParaRPr lang="en-US" dirty="0"/>
          </a:p>
        </p:txBody>
      </p:sp>
      <p:sp>
        <p:nvSpPr>
          <p:cNvPr id="47" name="6-Point Star 46"/>
          <p:cNvSpPr/>
          <p:nvPr/>
        </p:nvSpPr>
        <p:spPr>
          <a:xfrm flipH="1">
            <a:off x="6145612" y="1787802"/>
            <a:ext cx="116398" cy="148258"/>
          </a:xfrm>
          <a:prstGeom prst="star6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69300" y="2231573"/>
            <a:ext cx="18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Telescope assembly </a:t>
            </a:r>
          </a:p>
        </p:txBody>
      </p:sp>
    </p:spTree>
    <p:extLst>
      <p:ext uri="{BB962C8B-B14F-4D97-AF65-F5344CB8AC3E}">
        <p14:creationId xmlns:p14="http://schemas.microsoft.com/office/powerpoint/2010/main" val="12167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FY18 Major LDRD Procurement Plan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1847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CERN </a:t>
            </a:r>
            <a:r>
              <a:rPr lang="mr-IN" dirty="0" smtClean="0"/>
              <a:t>–</a:t>
            </a:r>
            <a:r>
              <a:rPr lang="en-US" dirty="0" smtClean="0"/>
              <a:t> contract in place</a:t>
            </a:r>
            <a:endParaRPr lang="en-US" dirty="0" smtClean="0"/>
          </a:p>
          <a:p>
            <a:pPr lvl="1"/>
            <a:r>
              <a:rPr lang="en-US" dirty="0" smtClean="0"/>
              <a:t>5 staves, 3/2018,  $12K x 5 (2) = $</a:t>
            </a:r>
            <a:r>
              <a:rPr lang="en-US" dirty="0" smtClean="0"/>
              <a:t>60K</a:t>
            </a:r>
            <a:endParaRPr lang="en-US" dirty="0" smtClean="0"/>
          </a:p>
          <a:p>
            <a:pPr lvl="1"/>
            <a:r>
              <a:rPr lang="en-US" dirty="0" smtClean="0"/>
              <a:t>4 RU v1.x,  3/2018,  $8K x 4  = $32K </a:t>
            </a:r>
            <a:r>
              <a:rPr lang="en-US" dirty="0" smtClean="0"/>
              <a:t>		-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~ Feb 2018?   RUv2</a:t>
            </a:r>
            <a:r>
              <a:rPr lang="en-US" dirty="0"/>
              <a:t>: ~6/2018? </a:t>
            </a:r>
            <a:endParaRPr lang="en-US" dirty="0" smtClean="0"/>
          </a:p>
          <a:p>
            <a:pPr lvl="1"/>
            <a:r>
              <a:rPr lang="en-US" dirty="0" smtClean="0"/>
              <a:t>Carbon frames, connectors etc., $10K </a:t>
            </a:r>
          </a:p>
          <a:p>
            <a:pPr lvl="1"/>
            <a:r>
              <a:rPr lang="en-US" dirty="0" smtClean="0"/>
              <a:t>Final power boards, 5/2018, $20K</a:t>
            </a:r>
          </a:p>
          <a:p>
            <a:pPr lvl="1"/>
            <a:r>
              <a:rPr lang="en-US" dirty="0" smtClean="0"/>
              <a:t>5 single chips, 5</a:t>
            </a:r>
            <a:r>
              <a:rPr lang="en-US" altLang="zh-CN" dirty="0" smtClean="0"/>
              <a:t>/2018</a:t>
            </a:r>
            <a:r>
              <a:rPr lang="zh-CN" altLang="en-US" dirty="0" smtClean="0"/>
              <a:t>，</a:t>
            </a:r>
            <a:r>
              <a:rPr lang="en-US" dirty="0" smtClean="0"/>
              <a:t>$5K</a:t>
            </a:r>
            <a:endParaRPr lang="en-US" dirty="0"/>
          </a:p>
          <a:p>
            <a:r>
              <a:rPr lang="en-US" dirty="0" smtClean="0"/>
              <a:t>BNL</a:t>
            </a:r>
          </a:p>
          <a:p>
            <a:pPr lvl="1"/>
            <a:r>
              <a:rPr lang="en-US" dirty="0" smtClean="0"/>
              <a:t>2 FELIX v2.0</a:t>
            </a:r>
          </a:p>
          <a:p>
            <a:pPr lvl="2"/>
            <a:r>
              <a:rPr lang="en-US" dirty="0"/>
              <a:t>2</a:t>
            </a:r>
            <a:r>
              <a:rPr lang="en-US" dirty="0" smtClean="0"/>
              <a:t>/2018,   $12K x 2 = $</a:t>
            </a:r>
            <a:r>
              <a:rPr lang="en-US" dirty="0" smtClean="0"/>
              <a:t>24K                   -&gt; one available now @BNL </a:t>
            </a:r>
            <a:endParaRPr lang="en-US" dirty="0"/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Telescope </a:t>
            </a:r>
            <a:r>
              <a:rPr lang="en-US" dirty="0" smtClean="0"/>
              <a:t>frames etc., </a:t>
            </a:r>
            <a:r>
              <a:rPr lang="en-US" dirty="0" smtClean="0"/>
              <a:t>1/2018, $10K</a:t>
            </a:r>
          </a:p>
          <a:p>
            <a:pPr lvl="1"/>
            <a:r>
              <a:rPr lang="en-US" dirty="0" smtClean="0"/>
              <a:t>Chiller + </a:t>
            </a:r>
            <a:r>
              <a:rPr lang="en-US" dirty="0" smtClean="0"/>
              <a:t>cooling + support,  </a:t>
            </a:r>
            <a:r>
              <a:rPr lang="en-US" dirty="0" smtClean="0"/>
              <a:t>2/2018, $10K </a:t>
            </a:r>
          </a:p>
          <a:p>
            <a:pPr lvl="1"/>
            <a:r>
              <a:rPr lang="en-US" dirty="0" smtClean="0"/>
              <a:t>Cables, connectors, 6/2018, $10K </a:t>
            </a:r>
          </a:p>
          <a:p>
            <a:pPr lvl="1"/>
            <a:r>
              <a:rPr lang="en-US" dirty="0" smtClean="0"/>
              <a:t>Laser system, 2/2018, $15K</a:t>
            </a:r>
          </a:p>
          <a:p>
            <a:pPr lvl="1"/>
            <a:r>
              <a:rPr lang="en-US" dirty="0" smtClean="0"/>
              <a:t>CAEN power units:  4/2018, $20K</a:t>
            </a:r>
          </a:p>
          <a:p>
            <a:pPr lvl="1"/>
            <a:r>
              <a:rPr lang="en-US" dirty="0" smtClean="0"/>
              <a:t>Misc. test equipment: 9/2018, $10K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UT-Austin, </a:t>
            </a:r>
          </a:p>
          <a:p>
            <a:pPr lvl="1"/>
            <a:r>
              <a:rPr lang="en-US" dirty="0" smtClean="0"/>
              <a:t>APLIDE+RU+FELIX Readout integration etc. FY18, $30K</a:t>
            </a:r>
          </a:p>
          <a:p>
            <a:r>
              <a:rPr lang="en-US" dirty="0" smtClean="0"/>
              <a:t>UCLA, </a:t>
            </a:r>
          </a:p>
          <a:p>
            <a:pPr lvl="1"/>
            <a:r>
              <a:rPr lang="en-US" dirty="0" smtClean="0"/>
              <a:t>Readout test, simulations, FY18, $30K 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DFA-FAB2-594F-AB1B-8AF8DF24DE78}" type="datetime1">
              <a:rPr lang="en-US" smtClean="0"/>
              <a:t>12/21/17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4CB-2AF7-6C45-ABFF-DD3A8F4C92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12-05 at 21.40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13" y="1130079"/>
            <a:ext cx="8441906" cy="3370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258" y="82709"/>
            <a:ext cx="11155908" cy="763279"/>
          </a:xfrm>
        </p:spPr>
        <p:txBody>
          <a:bodyPr/>
          <a:lstStyle/>
          <a:p>
            <a:r>
              <a:rPr lang="en-US" sz="3200" b="1" dirty="0" smtClean="0"/>
              <a:t>ALPIDE Readout Optimization and Trigger Latency Study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2FB3-4AFE-2847-98BF-FD5A7D6E53F9}" type="datetime1">
              <a:rPr lang="en-US" smtClean="0"/>
              <a:t>12/21/17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CB0A-1B32-1347-814D-2ECDA0B41BC5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8261" y="4871930"/>
            <a:ext cx="11029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OUT_A clipping</a:t>
            </a:r>
            <a:r>
              <a:rPr lang="en-US" dirty="0"/>
              <a:t>: VCLIP. Decreasing VCLIP decreases clipping point. 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OUT_A returns to baseline time</a:t>
            </a:r>
            <a:r>
              <a:rPr lang="en-US" dirty="0"/>
              <a:t>: ITHR, VCLIP. Increasing ITHR decreases discharge time, and decreasing VCLIP decreases discharge time after clipping.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OUT_D return to baseline time</a:t>
            </a:r>
            <a:r>
              <a:rPr lang="en-US" dirty="0"/>
              <a:t>: IDB. Increasing IDB increasing charging time hence decreasing pulse duration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79676" y="1723665"/>
            <a:ext cx="2358766" cy="2839070"/>
            <a:chOff x="5379676" y="1723665"/>
            <a:chExt cx="2358766" cy="2839070"/>
          </a:xfrm>
        </p:grpSpPr>
        <p:sp>
          <p:nvSpPr>
            <p:cNvPr id="7" name="Rounded Rectangle 6"/>
            <p:cNvSpPr/>
            <p:nvPr/>
          </p:nvSpPr>
          <p:spPr>
            <a:xfrm>
              <a:off x="5924007" y="1723665"/>
              <a:ext cx="1814435" cy="937330"/>
            </a:xfrm>
            <a:prstGeom prst="roundRect">
              <a:avLst/>
            </a:prstGeom>
            <a:noFill/>
            <a:ln w="40005">
              <a:solidFill>
                <a:srgbClr val="008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863525" y="3220369"/>
              <a:ext cx="0" cy="1058275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379676" y="4224181"/>
              <a:ext cx="1318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8000"/>
                  </a:solidFill>
                </a:rPr>
                <a:t>clipping point</a:t>
              </a: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3269" y="2777414"/>
            <a:ext cx="38152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Setup laser system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evaluation: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Eff vs latency 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Eff vs Trigger rate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Noise vs strobe length, trigger rate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20439" r="5465" b="11993"/>
          <a:stretch/>
        </p:blipFill>
        <p:spPr>
          <a:xfrm>
            <a:off x="2544727" y="730838"/>
            <a:ext cx="6624084" cy="3997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5972" y="3636335"/>
            <a:ext cx="206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WHEELS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4727" y="712381"/>
            <a:ext cx="215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PATCH PANEL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7009" y="573882"/>
            <a:ext cx="354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TOTAL MASS HALF DETECTOR 1,100.0 grams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126819" y="2541181"/>
            <a:ext cx="648586" cy="1095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107173" y="2945219"/>
            <a:ext cx="1998921" cy="691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59396" y="1081714"/>
            <a:ext cx="664535" cy="5557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9945" y="4359349"/>
            <a:ext cx="20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CONICAL SECTION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011480" y="3821001"/>
            <a:ext cx="845289" cy="538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97629" y="5410201"/>
            <a:ext cx="654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MVTX half detector assembly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CE50-E537-6C4C-A64F-843CE347E584}" type="datetime1">
              <a:rPr lang="en-US" smtClean="0"/>
              <a:t>12/21/17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66B-302F-B845-87AD-E0CDECDAFC08}" type="slidenum">
              <a:rPr lang="en-US" smtClean="0"/>
              <a:t>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4304" y="4089901"/>
            <a:ext cx="33345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Extension cable test: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25cm cables/FPC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Overall readout data integrity, </a:t>
            </a:r>
          </a:p>
          <a:p>
            <a:pPr marL="285750" indent="-285750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(25cm + 500+cm )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9743" y="-19275"/>
            <a:ext cx="10575253" cy="62242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MVTX-INTT Integration: INTT </a:t>
            </a:r>
            <a:r>
              <a:rPr lang="en-US" altLang="ja-JP" sz="2800" dirty="0" smtClean="0"/>
              <a:t>Readouts </a:t>
            </a:r>
            <a:r>
              <a:rPr lang="en-US" altLang="ja-JP" sz="2800" dirty="0"/>
              <a:t>from both North and </a:t>
            </a:r>
            <a:r>
              <a:rPr lang="en-US" altLang="ja-JP" sz="2800" dirty="0" smtClean="0"/>
              <a:t>South</a:t>
            </a:r>
            <a:endParaRPr kumimoji="1" lang="ja-JP" altLang="en-US" sz="2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13" r="-13913"/>
          <a:stretch>
            <a:fillRect/>
          </a:stretch>
        </p:blipFill>
        <p:spPr>
          <a:xfrm>
            <a:off x="1981200" y="935630"/>
            <a:ext cx="8229600" cy="4525963"/>
          </a:xfrm>
        </p:spPr>
      </p:pic>
      <p:cxnSp>
        <p:nvCxnSpPr>
          <p:cNvPr id="9" name="直線矢印コネクタ 8"/>
          <p:cNvCxnSpPr/>
          <p:nvPr/>
        </p:nvCxnSpPr>
        <p:spPr>
          <a:xfrm>
            <a:off x="6147733" y="3181970"/>
            <a:ext cx="4022319" cy="1013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6147732" y="3181970"/>
            <a:ext cx="1369994" cy="1997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30196" y="5092260"/>
            <a:ext cx="57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Symbol" charset="2"/>
                <a:cs typeface="Symbol" charset="2"/>
              </a:rPr>
              <a:t>h</a:t>
            </a:r>
            <a:r>
              <a:rPr kumimoji="1" lang="en-US" altLang="ja-JP" dirty="0"/>
              <a:t>=0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092940" y="4121795"/>
            <a:ext cx="57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Symbol" charset="2"/>
                <a:cs typeface="Symbol" charset="2"/>
              </a:rPr>
              <a:t>h</a:t>
            </a:r>
            <a:r>
              <a:rPr kumimoji="1" lang="en-US" altLang="ja-JP" dirty="0"/>
              <a:t>=1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6870521" y="3536951"/>
            <a:ext cx="2200454" cy="658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869791" y="4014464"/>
            <a:ext cx="86983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105 </a:t>
            </a:r>
            <a:r>
              <a:rPr kumimoji="1" lang="en-US" altLang="ja-JP" dirty="0"/>
              <a:t>cm</a:t>
            </a:r>
            <a:endParaRPr kumimoji="1"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6940">
            <a:off x="1981464" y="544239"/>
            <a:ext cx="1603028" cy="2074507"/>
          </a:xfrm>
          <a:prstGeom prst="rect">
            <a:avLst/>
          </a:prstGeom>
        </p:spPr>
      </p:pic>
      <p:cxnSp>
        <p:nvCxnSpPr>
          <p:cNvPr id="32" name="直線矢印コネクタ 31"/>
          <p:cNvCxnSpPr/>
          <p:nvPr/>
        </p:nvCxnSpPr>
        <p:spPr>
          <a:xfrm flipV="1">
            <a:off x="2070100" y="1958732"/>
            <a:ext cx="2016600" cy="4796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 rot="20798101">
            <a:off x="2856994" y="2088632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35cm</a:t>
            </a:r>
            <a:endParaRPr kumimoji="1" lang="ja-JP" altLang="en-US" dirty="0"/>
          </a:p>
        </p:txBody>
      </p:sp>
      <p:sp>
        <p:nvSpPr>
          <p:cNvPr id="35" name="スライド番号プレースホルダー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F106-9BB6-2047-8226-C025F717746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 rot="20520944" flipH="1">
            <a:off x="2887696" y="3868691"/>
            <a:ext cx="2997159" cy="1637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 rot="20499352">
            <a:off x="3867647" y="3409995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Bus Extender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23369" y="5828226"/>
            <a:ext cx="833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bus extender needs to run to ROC boards (reuse FVTX ROC) outside TPC.</a:t>
            </a:r>
          </a:p>
          <a:p>
            <a:r>
              <a:rPr lang="en-US" altLang="ja-JP" dirty="0"/>
              <a:t>Minimum length is 105cm – ladder length + distance to ROC board. 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9561721" y="1876423"/>
            <a:ext cx="0" cy="3968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図形グループ 36"/>
          <p:cNvGrpSpPr/>
          <p:nvPr/>
        </p:nvGrpSpPr>
        <p:grpSpPr>
          <a:xfrm>
            <a:off x="8091632" y="1286142"/>
            <a:ext cx="2292341" cy="2698816"/>
            <a:chOff x="2049237" y="1616194"/>
            <a:chExt cx="4698246" cy="5531333"/>
          </a:xfrm>
          <a:scene3d>
            <a:camera prst="isometricOffAxis1Left"/>
            <a:lightRig rig="threePt" dir="t"/>
          </a:scene3d>
        </p:grpSpPr>
        <p:grpSp>
          <p:nvGrpSpPr>
            <p:cNvPr id="38" name="図形グループ 37"/>
            <p:cNvGrpSpPr/>
            <p:nvPr/>
          </p:nvGrpSpPr>
          <p:grpSpPr>
            <a:xfrm>
              <a:off x="2049237" y="1616194"/>
              <a:ext cx="4698246" cy="4706356"/>
              <a:chOff x="2049237" y="1616194"/>
              <a:chExt cx="4698246" cy="4706356"/>
            </a:xfrm>
          </p:grpSpPr>
          <p:sp>
            <p:nvSpPr>
              <p:cNvPr id="40" name="円/楕円 39"/>
              <p:cNvSpPr/>
              <p:nvPr/>
            </p:nvSpPr>
            <p:spPr>
              <a:xfrm>
                <a:off x="2049237" y="1616194"/>
                <a:ext cx="4690156" cy="4690156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1" name="図形グループ 40"/>
              <p:cNvGrpSpPr/>
              <p:nvPr/>
            </p:nvGrpSpPr>
            <p:grpSpPr>
              <a:xfrm>
                <a:off x="2049237" y="16161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49" name="直線コネクタ 48"/>
                <p:cNvCxnSpPr>
                  <a:stCxn id="40" idx="0"/>
                  <a:endCxn id="40" idx="4"/>
                </p:cNvCxnSpPr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>
                  <a:stCxn id="40" idx="2"/>
                  <a:endCxn id="40" idx="6"/>
                </p:cNvCxnSpPr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図形グループ 41"/>
              <p:cNvGrpSpPr/>
              <p:nvPr/>
            </p:nvGrpSpPr>
            <p:grpSpPr>
              <a:xfrm rot="1801037">
                <a:off x="2057327" y="16242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47" name="直線コネクタ 46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図形グループ 42"/>
              <p:cNvGrpSpPr/>
              <p:nvPr/>
            </p:nvGrpSpPr>
            <p:grpSpPr>
              <a:xfrm rot="3602126">
                <a:off x="2050986" y="16323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45" name="直線コネクタ 44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円/楕円 43"/>
              <p:cNvSpPr/>
              <p:nvPr/>
            </p:nvSpPr>
            <p:spPr>
              <a:xfrm>
                <a:off x="3564522" y="3160236"/>
                <a:ext cx="1659594" cy="1659594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>
              <a:off x="3686474" y="5192046"/>
              <a:ext cx="2441989" cy="1955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>
                  <a:solidFill>
                    <a:srgbClr val="0000FF"/>
                  </a:solidFill>
                </a:rPr>
                <a:t>ROC</a:t>
              </a:r>
            </a:p>
            <a:p>
              <a:pPr algn="ctr"/>
              <a:r>
                <a:rPr lang="en-US" altLang="ja-JP" sz="2800" dirty="0">
                  <a:solidFill>
                    <a:srgbClr val="0000FF"/>
                  </a:solidFill>
                </a:rPr>
                <a:t>Boards</a:t>
              </a:r>
              <a:endParaRPr kumimoji="1" lang="ja-JP" alt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9" name="右矢印 28"/>
          <p:cNvSpPr/>
          <p:nvPr/>
        </p:nvSpPr>
        <p:spPr>
          <a:xfrm rot="20570812">
            <a:off x="6492797" y="2827234"/>
            <a:ext cx="2651546" cy="9763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 rot="20499352">
            <a:off x="7096902" y="2486851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Bus Extender</a:t>
            </a:r>
            <a:endParaRPr kumimoji="1" lang="ja-JP" altLang="en-US" dirty="0"/>
          </a:p>
        </p:txBody>
      </p:sp>
      <p:grpSp>
        <p:nvGrpSpPr>
          <p:cNvPr id="51" name="図形グループ 50"/>
          <p:cNvGrpSpPr/>
          <p:nvPr/>
        </p:nvGrpSpPr>
        <p:grpSpPr>
          <a:xfrm>
            <a:off x="1818327" y="3328807"/>
            <a:ext cx="2292341" cy="2698816"/>
            <a:chOff x="2049237" y="1616194"/>
            <a:chExt cx="4698246" cy="5531333"/>
          </a:xfrm>
          <a:scene3d>
            <a:camera prst="isometricOffAxis1Left"/>
            <a:lightRig rig="threePt" dir="t"/>
          </a:scene3d>
        </p:grpSpPr>
        <p:grpSp>
          <p:nvGrpSpPr>
            <p:cNvPr id="52" name="図形グループ 51"/>
            <p:cNvGrpSpPr/>
            <p:nvPr/>
          </p:nvGrpSpPr>
          <p:grpSpPr>
            <a:xfrm>
              <a:off x="2049237" y="1616194"/>
              <a:ext cx="4698246" cy="4706356"/>
              <a:chOff x="2049237" y="1616194"/>
              <a:chExt cx="4698246" cy="4706356"/>
            </a:xfrm>
          </p:grpSpPr>
          <p:sp>
            <p:nvSpPr>
              <p:cNvPr id="54" name="円/楕円 53"/>
              <p:cNvSpPr/>
              <p:nvPr/>
            </p:nvSpPr>
            <p:spPr>
              <a:xfrm>
                <a:off x="2049237" y="1616194"/>
                <a:ext cx="4690156" cy="4690156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5" name="図形グループ 54"/>
              <p:cNvGrpSpPr/>
              <p:nvPr/>
            </p:nvGrpSpPr>
            <p:grpSpPr>
              <a:xfrm>
                <a:off x="2049237" y="16161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63" name="直線コネクタ 62"/>
                <p:cNvCxnSpPr>
                  <a:stCxn id="54" idx="0"/>
                  <a:endCxn id="54" idx="4"/>
                </p:cNvCxnSpPr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/>
                <p:cNvCxnSpPr>
                  <a:stCxn id="54" idx="2"/>
                  <a:endCxn id="54" idx="6"/>
                </p:cNvCxnSpPr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図形グループ 55"/>
              <p:cNvGrpSpPr/>
              <p:nvPr/>
            </p:nvGrpSpPr>
            <p:grpSpPr>
              <a:xfrm rot="1801037">
                <a:off x="2057327" y="16242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61" name="直線コネクタ 60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図形グループ 56"/>
              <p:cNvGrpSpPr/>
              <p:nvPr/>
            </p:nvGrpSpPr>
            <p:grpSpPr>
              <a:xfrm rot="3602126">
                <a:off x="2050986" y="16323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59" name="直線コネクタ 58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円/楕円 57"/>
              <p:cNvSpPr/>
              <p:nvPr/>
            </p:nvSpPr>
            <p:spPr>
              <a:xfrm>
                <a:off x="3564522" y="3160236"/>
                <a:ext cx="1659594" cy="1659594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3" name="テキスト ボックス 52"/>
            <p:cNvSpPr txBox="1"/>
            <p:nvPr/>
          </p:nvSpPr>
          <p:spPr>
            <a:xfrm>
              <a:off x="3686474" y="5192046"/>
              <a:ext cx="2441989" cy="1955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>
                  <a:solidFill>
                    <a:srgbClr val="0000FF"/>
                  </a:solidFill>
                </a:rPr>
                <a:t>ROC</a:t>
              </a:r>
            </a:p>
            <a:p>
              <a:pPr algn="ctr"/>
              <a:r>
                <a:rPr lang="en-US" altLang="ja-JP" sz="2800" dirty="0">
                  <a:solidFill>
                    <a:srgbClr val="0000FF"/>
                  </a:solidFill>
                </a:rPr>
                <a:t>Boards</a:t>
              </a:r>
              <a:endParaRPr kumimoji="1" lang="ja-JP" alt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65" name="右矢印 64"/>
          <p:cNvSpPr/>
          <p:nvPr/>
        </p:nvSpPr>
        <p:spPr>
          <a:xfrm rot="20520944" flipH="1">
            <a:off x="2784957" y="4345513"/>
            <a:ext cx="337540" cy="1467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518457" y="1116172"/>
            <a:ext cx="155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Identical</a:t>
            </a:r>
            <a:r>
              <a:rPr kumimoji="1" lang="ja-JP" altLang="en-US" dirty="0"/>
              <a:t> </a:t>
            </a:r>
            <a:r>
              <a:rPr kumimoji="1" lang="en-US" altLang="ja-JP" dirty="0"/>
              <a:t>to</a:t>
            </a:r>
            <a:r>
              <a:rPr kumimoji="1" lang="ja-JP" altLang="en-US" dirty="0"/>
              <a:t> </a:t>
            </a:r>
            <a:r>
              <a:rPr kumimoji="1" lang="en-US" altLang="ja-JP" dirty="0"/>
              <a:t>FVTX</a:t>
            </a:r>
            <a:r>
              <a:rPr kumimoji="1" lang="ja-JP" altLang="en-US" dirty="0"/>
              <a:t> </a:t>
            </a:r>
            <a:r>
              <a:rPr kumimoji="1" lang="en-US" altLang="ja-JP" dirty="0"/>
              <a:t>Big</a:t>
            </a:r>
            <a:r>
              <a:rPr kumimoji="1" lang="ja-JP" altLang="en-US" dirty="0"/>
              <a:t> </a:t>
            </a:r>
            <a:r>
              <a:rPr kumimoji="1" lang="en-US" altLang="ja-JP" dirty="0"/>
              <a:t>Wheel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1" y="762000"/>
            <a:ext cx="451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ROC boards mount off inner EMCAL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88BA-2C5A-4E40-B182-80154BEA221B}" type="datetime1">
              <a:rPr lang="en-US" smtClean="0"/>
              <a:t>12/21/17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053" y="2836875"/>
            <a:ext cx="272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MVTX RU/PU crates: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/>
              <a:t>Outside of magnet?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Access challenge?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Commissioning &amp; repair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5851</TotalTime>
  <Words>944</Words>
  <Application>Microsoft Macintosh PowerPoint</Application>
  <PresentationFormat>Widescreen</PresentationFormat>
  <Paragraphs>220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Calibri Light</vt:lpstr>
      <vt:lpstr>DengXian</vt:lpstr>
      <vt:lpstr>Mangal</vt:lpstr>
      <vt:lpstr>Symbol</vt:lpstr>
      <vt:lpstr>Wingdings</vt:lpstr>
      <vt:lpstr>Yu Gothic</vt:lpstr>
      <vt:lpstr>Yu Gothic Light</vt:lpstr>
      <vt:lpstr>Arial</vt:lpstr>
      <vt:lpstr>Office Theme</vt:lpstr>
      <vt:lpstr>LDRD/DR Status and Plan: 12/21/2017 </vt:lpstr>
      <vt:lpstr>Plan for the Proposal Submission – Draft Timeline  on-going discussion with ALD about the submission date and process </vt:lpstr>
      <vt:lpstr>Electronics test in STAR @RHIC: March 2018</vt:lpstr>
      <vt:lpstr>LDRD – MVTX/sPHENIX Key Tasks/Milestones</vt:lpstr>
      <vt:lpstr>Near Term Key Tasks and Goals: ~ Mar. 2018</vt:lpstr>
      <vt:lpstr>FY18 Major LDRD Procurement Plan </vt:lpstr>
      <vt:lpstr>ALPIDE Readout Optimization and Trigger Latency Study</vt:lpstr>
      <vt:lpstr>PowerPoint Presentation</vt:lpstr>
      <vt:lpstr>MVTX-INTT Integration: INTT Readouts from both North and South</vt:lpstr>
      <vt:lpstr>BNL control envelope  drawing; Z location of the inner hcal  is at 2175,0mm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LDRD/DR To Do </dc:title>
  <dc:creator>Ming Liu</dc:creator>
  <cp:lastModifiedBy>Ming Liu</cp:lastModifiedBy>
  <cp:revision>37</cp:revision>
  <dcterms:created xsi:type="dcterms:W3CDTF">2017-12-14T15:32:03Z</dcterms:created>
  <dcterms:modified xsi:type="dcterms:W3CDTF">2017-12-21T19:01:01Z</dcterms:modified>
</cp:coreProperties>
</file>