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4" r:id="rId3"/>
    <p:sldId id="260" r:id="rId4"/>
    <p:sldId id="291" r:id="rId5"/>
    <p:sldId id="264" r:id="rId6"/>
    <p:sldId id="259" r:id="rId7"/>
    <p:sldId id="293" r:id="rId8"/>
    <p:sldId id="262" r:id="rId9"/>
    <p:sldId id="263" r:id="rId10"/>
    <p:sldId id="270" r:id="rId11"/>
    <p:sldId id="297" r:id="rId12"/>
    <p:sldId id="298" r:id="rId13"/>
    <p:sldId id="299" r:id="rId14"/>
    <p:sldId id="300" r:id="rId15"/>
    <p:sldId id="294" r:id="rId16"/>
    <p:sldId id="296" r:id="rId17"/>
    <p:sldId id="295" r:id="rId18"/>
    <p:sldId id="257" r:id="rId19"/>
    <p:sldId id="292" r:id="rId20"/>
    <p:sldId id="269" r:id="rId21"/>
    <p:sldId id="267" r:id="rId22"/>
    <p:sldId id="289" r:id="rId23"/>
    <p:sldId id="290" r:id="rId24"/>
    <p:sldId id="273" r:id="rId25"/>
    <p:sldId id="268" r:id="rId26"/>
    <p:sldId id="258" r:id="rId27"/>
    <p:sldId id="265" r:id="rId28"/>
    <p:sldId id="287" r:id="rId29"/>
    <p:sldId id="288" r:id="rId30"/>
    <p:sldId id="266" r:id="rId31"/>
    <p:sldId id="282" r:id="rId32"/>
    <p:sldId id="283" r:id="rId33"/>
    <p:sldId id="284" r:id="rId34"/>
    <p:sldId id="285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4"/>
    <p:restoredTop sz="94667"/>
  </p:normalViewPr>
  <p:slideViewPr>
    <p:cSldViewPr snapToGrid="0" snapToObjects="1">
      <p:cViewPr>
        <p:scale>
          <a:sx n="180" d="100"/>
          <a:sy n="180" d="100"/>
        </p:scale>
        <p:origin x="1376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AFE41-619B-0B40-AE78-70EB850E01D4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C4363-BE32-3340-A8C6-F0E3A4C69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C4363-BE32-3340-A8C6-F0E3A4C697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C4363-BE32-3340-A8C6-F0E3A4C697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5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632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2F8-2EAF-E843-A8F7-D0550490E5A1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1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58C9-5ADA-8042-8E56-B5DE9FE4AA4D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3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6D75-30D6-614B-813D-E086D6C27D00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3EA4-9EC5-BA4A-A9FB-A3E79B3A1095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63CB-7F75-A24A-80E7-8089A551C3AC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9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7A43-48BF-A148-B96F-CE2383C1A93C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9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1AC0-6C86-3544-8AD3-5D0F3F563FB5}" type="datetime1">
              <a:rPr lang="en-US" smtClean="0"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B9A4-F818-E14E-B438-D62E9F38F619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6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B86F-6593-314F-8454-15CEE8D02A4A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21E8-4ABA-B040-8538-538E28D32C51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ABF-BF34-7241-A0FA-4552414E4D5D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4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4092F-2665-4544-A1EC-B6B585E2FAA7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E4CB-2AF7-6C45-ABFF-DD3A8F4C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LDRD/DR FY-18 and Beyond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LDRD goals </a:t>
            </a:r>
            <a:r>
              <a:rPr lang="en-US" dirty="0"/>
              <a:t>for </a:t>
            </a:r>
            <a:r>
              <a:rPr lang="en-US" dirty="0" smtClean="0"/>
              <a:t>FY18 </a:t>
            </a:r>
            <a:r>
              <a:rPr lang="mr-IN" dirty="0" smtClean="0"/>
              <a:t>–</a:t>
            </a:r>
            <a:r>
              <a:rPr lang="en-US" dirty="0" smtClean="0"/>
              <a:t> FY19</a:t>
            </a:r>
            <a:endParaRPr lang="en-US" dirty="0"/>
          </a:p>
          <a:p>
            <a:pPr lvl="1"/>
            <a:r>
              <a:rPr lang="en-US" dirty="0" smtClean="0"/>
              <a:t>Key tasks and milestones</a:t>
            </a:r>
          </a:p>
          <a:p>
            <a:pPr lvl="1"/>
            <a:r>
              <a:rPr lang="en-US" dirty="0" smtClean="0"/>
              <a:t>Manpower</a:t>
            </a:r>
          </a:p>
          <a:p>
            <a:pPr lvl="1"/>
            <a:r>
              <a:rPr lang="en-US" dirty="0" smtClean="0"/>
              <a:t>Procurement </a:t>
            </a:r>
          </a:p>
          <a:p>
            <a:pPr lvl="1"/>
            <a:endParaRPr lang="en-US" dirty="0" smtClean="0"/>
          </a:p>
          <a:p>
            <a:r>
              <a:rPr lang="en-US" dirty="0"/>
              <a:t>MVTX Proposal </a:t>
            </a:r>
          </a:p>
          <a:p>
            <a:pPr lvl="1"/>
            <a:r>
              <a:rPr lang="en-US" dirty="0"/>
              <a:t>sPHENIX schedule </a:t>
            </a:r>
          </a:p>
          <a:p>
            <a:pPr lvl="1"/>
            <a:r>
              <a:rPr lang="en-US" dirty="0"/>
              <a:t>ALICE schedule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84D7-8C1C-8744-880E-7717977A7D56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505" y="-5112"/>
            <a:ext cx="10515600" cy="1325563"/>
          </a:xfrm>
        </p:spPr>
        <p:txBody>
          <a:bodyPr/>
          <a:lstStyle/>
          <a:p>
            <a:r>
              <a:rPr lang="en-US" dirty="0" smtClean="0"/>
              <a:t>Experimental Milestones </a:t>
            </a:r>
            <a:endParaRPr lang="en-US" dirty="0"/>
          </a:p>
        </p:txBody>
      </p:sp>
      <p:pic>
        <p:nvPicPr>
          <p:cNvPr id="4" name="Picture 3" descr="experiment_timeline_122016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7124" r="6952" b="21231"/>
          <a:stretch/>
        </p:blipFill>
        <p:spPr>
          <a:xfrm>
            <a:off x="109330" y="1320451"/>
            <a:ext cx="12082670" cy="5410352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5598950" y="397716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672979" y="1748010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5578236" y="5490954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4672980" y="5859316"/>
            <a:ext cx="572429" cy="505522"/>
          </a:xfrm>
          <a:prstGeom prst="smileyFac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4004-2941-9E48-9039-9142A032CC53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9080" y="4518051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RU behind </a:t>
            </a:r>
          </a:p>
          <a:p>
            <a:r>
              <a:rPr lang="en-US" sz="800" dirty="0" smtClean="0">
                <a:solidFill>
                  <a:srgbClr val="FF0000"/>
                </a:solidFill>
              </a:rPr>
              <a:t>Schedule;</a:t>
            </a:r>
          </a:p>
          <a:p>
            <a:r>
              <a:rPr lang="en-US" sz="800" dirty="0" smtClean="0">
                <a:solidFill>
                  <a:srgbClr val="FF0000"/>
                </a:solidFill>
              </a:rPr>
              <a:t>Replacement for CRU 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1286" y="231789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/1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97208" y="231789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5/1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B9A4-F818-E14E-B438-D62E9F38F619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3" y="0"/>
            <a:ext cx="10720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7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B86F-6593-314F-8454-15CEE8D02A4A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3" y="0"/>
            <a:ext cx="10720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6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B86F-6593-314F-8454-15CEE8D02A4A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3" y="0"/>
            <a:ext cx="10720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B86F-6593-314F-8454-15CEE8D02A4A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3" y="0"/>
            <a:ext cx="10720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3EA4-9EC5-BA4A-A9FB-A3E79B3A1095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670"/>
            <a:ext cx="10515600" cy="933248"/>
          </a:xfrm>
        </p:spPr>
        <p:txBody>
          <a:bodyPr/>
          <a:lstStyle/>
          <a:p>
            <a:r>
              <a:rPr lang="en-US" dirty="0" smtClean="0"/>
              <a:t>My Plan for FY18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10586"/>
            <a:ext cx="10515600" cy="47663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MVTX Proposal preparation:  ~ DOE Review Aug. 2018?</a:t>
            </a:r>
          </a:p>
          <a:p>
            <a:pPr lvl="1"/>
            <a:r>
              <a:rPr lang="en-US" dirty="0" smtClean="0"/>
              <a:t>Cost, Schedule, Risk Management </a:t>
            </a:r>
          </a:p>
          <a:p>
            <a:pPr lvl="1"/>
            <a:r>
              <a:rPr lang="en-US" dirty="0" smtClean="0"/>
              <a:t>Documentation and reviews</a:t>
            </a:r>
          </a:p>
          <a:p>
            <a:pPr lvl="1"/>
            <a:r>
              <a:rPr lang="en-US" dirty="0" smtClean="0"/>
              <a:t>sPHENIX/BNL/DOE contact </a:t>
            </a:r>
          </a:p>
          <a:p>
            <a:r>
              <a:rPr lang="en-US" dirty="0" smtClean="0"/>
              <a:t>Physics program development </a:t>
            </a:r>
          </a:p>
          <a:p>
            <a:pPr lvl="1"/>
            <a:r>
              <a:rPr lang="en-US" dirty="0" smtClean="0"/>
              <a:t>New physics observables, sensitivity study with simulations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heory discussions </a:t>
            </a:r>
          </a:p>
          <a:p>
            <a:r>
              <a:rPr lang="en-US" dirty="0" smtClean="0"/>
              <a:t>MVTX Detector design and optimization </a:t>
            </a:r>
          </a:p>
          <a:p>
            <a:pPr lvl="1"/>
            <a:r>
              <a:rPr lang="en-US" dirty="0" smtClean="0"/>
              <a:t>Sensor performance optimization </a:t>
            </a:r>
          </a:p>
          <a:p>
            <a:pPr lvl="1"/>
            <a:r>
              <a:rPr lang="en-US" dirty="0" smtClean="0"/>
              <a:t>Readout, Timing and Trigger  integration </a:t>
            </a:r>
          </a:p>
          <a:p>
            <a:pPr lvl="1"/>
            <a:r>
              <a:rPr lang="en-US" dirty="0" smtClean="0"/>
              <a:t>System test and evaluation </a:t>
            </a:r>
          </a:p>
          <a:p>
            <a:pPr lvl="1"/>
            <a:r>
              <a:rPr lang="en-US" dirty="0" smtClean="0"/>
              <a:t>Mechanical integration, INTT+MVTX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Telescope assembly and operation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B9A4-F818-E14E-B438-D62E9F38F619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5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B9A4-F818-E14E-B438-D62E9F38F619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09900" y="904485"/>
            <a:ext cx="6172200" cy="857250"/>
          </a:xfrm>
        </p:spPr>
        <p:txBody>
          <a:bodyPr>
            <a:normAutofit/>
          </a:bodyPr>
          <a:lstStyle/>
          <a:p>
            <a:r>
              <a:rPr lang="en-US" sz="2700" dirty="0"/>
              <a:t>Funding &amp;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09900" y="1886746"/>
            <a:ext cx="6172200" cy="35037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inimize technical risk and R&amp;D cost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Cost based on ALICE/ITS and similar recent STAR &amp; PHENIX upgrade projects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4368-FEA4-354C-9E27-4B2F47C07215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3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Readout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smtClean="0"/>
              <a:t>Slide </a:t>
            </a:r>
            <a:fld id="{9C84436F-B625-4899-AA4D-53699365BA00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510094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714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539" y="4221300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63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6358846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6497166" y="5384076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 Board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878755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Filtering Capacitors</a:t>
            </a:r>
          </a:p>
        </p:txBody>
      </p:sp>
      <p:sp>
        <p:nvSpPr>
          <p:cNvPr id="70" name="TextBox 126"/>
          <p:cNvSpPr txBox="1"/>
          <p:nvPr/>
        </p:nvSpPr>
        <p:spPr>
          <a:xfrm>
            <a:off x="4789047" y="3831046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71" name="TextBox 127"/>
          <p:cNvSpPr txBox="1"/>
          <p:nvPr/>
        </p:nvSpPr>
        <p:spPr>
          <a:xfrm>
            <a:off x="4510095" y="3012308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9 Data (1.2Gbps)</a:t>
            </a:r>
          </a:p>
          <a:p>
            <a:r>
              <a:rPr lang="en-US" sz="1100" dirty="0"/>
              <a:t>1 Clock, 1 Control/Trigger</a:t>
            </a:r>
          </a:p>
        </p:txBody>
      </p:sp>
      <p:sp>
        <p:nvSpPr>
          <p:cNvPr id="72" name="Right Arrow 71"/>
          <p:cNvSpPr/>
          <p:nvPr/>
        </p:nvSpPr>
        <p:spPr>
          <a:xfrm rot="10800000">
            <a:off x="4901063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6492826" y="2408683"/>
            <a:ext cx="1017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Front End Electronics</a:t>
            </a:r>
          </a:p>
        </p:txBody>
      </p:sp>
      <p:sp>
        <p:nvSpPr>
          <p:cNvPr id="74" name="TextBox 130"/>
          <p:cNvSpPr txBox="1"/>
          <p:nvPr/>
        </p:nvSpPr>
        <p:spPr>
          <a:xfrm>
            <a:off x="5111966" y="486791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75" name="TextBox 131"/>
          <p:cNvSpPr txBox="1"/>
          <p:nvPr/>
        </p:nvSpPr>
        <p:spPr>
          <a:xfrm>
            <a:off x="9285532" y="3843131"/>
            <a:ext cx="11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Back End Electronics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7756800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77" name="Left-Right Arrow 76"/>
          <p:cNvSpPr/>
          <p:nvPr/>
        </p:nvSpPr>
        <p:spPr>
          <a:xfrm>
            <a:off x="7756800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78" name="Left Arrow 77"/>
          <p:cNvSpPr/>
          <p:nvPr/>
        </p:nvSpPr>
        <p:spPr>
          <a:xfrm>
            <a:off x="7756801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79" name="TextBox 142"/>
          <p:cNvSpPr txBox="1"/>
          <p:nvPr/>
        </p:nvSpPr>
        <p:spPr>
          <a:xfrm>
            <a:off x="1613557" y="443371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Alpide</a:t>
            </a:r>
            <a:r>
              <a:rPr lang="en-US" sz="1200" dirty="0"/>
              <a:t> Sensors</a:t>
            </a:r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1834593" y="3698245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2033980" y="3698245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2033979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2751231" y="4251102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FPC</a:t>
            </a:r>
          </a:p>
        </p:txBody>
      </p:sp>
      <p:sp>
        <p:nvSpPr>
          <p:cNvPr id="84" name="TextBox 152"/>
          <p:cNvSpPr txBox="1"/>
          <p:nvPr/>
        </p:nvSpPr>
        <p:spPr>
          <a:xfrm>
            <a:off x="2933205" y="4926622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Cold Plate</a:t>
            </a:r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3823003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6358846" y="4700081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regulators</a:t>
            </a:r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6845032" y="3969543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3662218" y="4234461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Power</a:t>
            </a:r>
          </a:p>
        </p:txBody>
      </p:sp>
      <p:sp>
        <p:nvSpPr>
          <p:cNvPr id="89" name="Left Brace 88"/>
          <p:cNvSpPr/>
          <p:nvPr/>
        </p:nvSpPr>
        <p:spPr>
          <a:xfrm rot="5400000">
            <a:off x="5244347" y="1953487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5098132" y="2388620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5-10 m</a:t>
            </a:r>
          </a:p>
        </p:txBody>
      </p:sp>
      <p:sp>
        <p:nvSpPr>
          <p:cNvPr id="91" name="TextBox 166"/>
          <p:cNvSpPr txBox="1"/>
          <p:nvPr/>
        </p:nvSpPr>
        <p:spPr>
          <a:xfrm>
            <a:off x="7740899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GBT Optical Links</a:t>
            </a:r>
          </a:p>
        </p:txBody>
      </p:sp>
      <p:sp>
        <p:nvSpPr>
          <p:cNvPr id="92" name="TextBox 167"/>
          <p:cNvSpPr txBox="1"/>
          <p:nvPr/>
        </p:nvSpPr>
        <p:spPr>
          <a:xfrm>
            <a:off x="2033979" y="2892822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9-sensor Stave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8906918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>
                <a:latin typeface="Calibri Light" panose="020F0302020204030204" pitchFamily="34" charset="0"/>
              </a:rPr>
              <a:t>sPHENIX</a:t>
            </a:r>
            <a:r>
              <a:rPr lang="en-US" sz="1200" dirty="0">
                <a:latin typeface="Calibri Light" panose="020F0302020204030204" pitchFamily="34" charset="0"/>
              </a:rPr>
              <a:t> GL-1 &amp; GTM</a:t>
            </a:r>
          </a:p>
        </p:txBody>
      </p:sp>
      <p:sp>
        <p:nvSpPr>
          <p:cNvPr id="97" name="Rectangle 96"/>
          <p:cNvSpPr/>
          <p:nvPr/>
        </p:nvSpPr>
        <p:spPr>
          <a:xfrm rot="16200000">
            <a:off x="9470701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343761" y="2448417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7343761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8477704" y="2237508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781169" y="2724098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803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7826917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104" name="Left Arrow 103"/>
          <p:cNvSpPr/>
          <p:nvPr/>
        </p:nvSpPr>
        <p:spPr>
          <a:xfrm>
            <a:off x="7311599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105" name="Left Arrow 104"/>
          <p:cNvSpPr/>
          <p:nvPr/>
        </p:nvSpPr>
        <p:spPr>
          <a:xfrm rot="16200000">
            <a:off x="9703687" y="2269203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11968" y="1868492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8192087" y="1868492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054994" y="579427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Interaction Region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85705" y="5777468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Experimental Hall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339571" y="5794335"/>
            <a:ext cx="16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Counting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41" y="159588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RUv1.0: </a:t>
            </a:r>
            <a:r>
              <a:rPr lang="en-US" dirty="0" smtClean="0"/>
              <a:t>10/2017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6373" y="4603456"/>
            <a:ext cx="113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FELIXv1.5:</a:t>
            </a:r>
          </a:p>
          <a:p>
            <a:r>
              <a:rPr lang="en-US" dirty="0"/>
              <a:t>6/2017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237507"/>
            <a:ext cx="160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Stave: 06/2017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9963" y="614680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PS: </a:t>
            </a:r>
            <a:r>
              <a:rPr lang="en-US" dirty="0" smtClean="0"/>
              <a:t>08/2017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25696" y="622073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CAEN PS: </a:t>
            </a:r>
            <a:r>
              <a:rPr lang="en-US" dirty="0" smtClean="0"/>
              <a:t>08/2017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EB90-3E15-8547-811A-72C762C52040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989463"/>
          </a:xfrm>
        </p:spPr>
        <p:txBody>
          <a:bodyPr/>
          <a:lstStyle/>
          <a:p>
            <a:r>
              <a:rPr lang="en-US" dirty="0" smtClean="0"/>
              <a:t>LDRD Manpower for FY18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77240" y="1656715"/>
            <a:ext cx="5181600" cy="4351338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Ming </a:t>
            </a:r>
          </a:p>
          <a:p>
            <a:pPr lvl="1"/>
            <a:r>
              <a:rPr lang="en-US" dirty="0" smtClean="0"/>
              <a:t>0.4, </a:t>
            </a:r>
            <a:r>
              <a:rPr lang="en-US" dirty="0" smtClean="0"/>
              <a:t>overall, readout &amp; integration </a:t>
            </a:r>
          </a:p>
          <a:p>
            <a:r>
              <a:rPr lang="en-US" dirty="0" smtClean="0"/>
              <a:t>Cesar</a:t>
            </a:r>
          </a:p>
          <a:p>
            <a:pPr lvl="1"/>
            <a:r>
              <a:rPr lang="en-US" dirty="0" smtClean="0"/>
              <a:t>0.2, slow control, stave production </a:t>
            </a:r>
          </a:p>
          <a:p>
            <a:r>
              <a:rPr lang="en-US" dirty="0" smtClean="0"/>
              <a:t>Walt/Chris</a:t>
            </a:r>
          </a:p>
          <a:p>
            <a:pPr lvl="1"/>
            <a:r>
              <a:rPr lang="en-US" dirty="0" smtClean="0"/>
              <a:t>0.2, mechanical </a:t>
            </a:r>
          </a:p>
          <a:p>
            <a:r>
              <a:rPr lang="en-US" dirty="0" err="1" smtClean="0"/>
              <a:t>AlexT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1.0, readout </a:t>
            </a:r>
            <a:r>
              <a:rPr lang="en-US" dirty="0" smtClean="0"/>
              <a:t>and controls</a:t>
            </a:r>
            <a:endParaRPr lang="en-US" dirty="0" smtClean="0"/>
          </a:p>
          <a:p>
            <a:r>
              <a:rPr lang="en-US" dirty="0" err="1" smtClean="0"/>
              <a:t>Sho</a:t>
            </a:r>
            <a:endParaRPr lang="en-US" dirty="0" smtClean="0"/>
          </a:p>
          <a:p>
            <a:pPr lvl="1"/>
            <a:r>
              <a:rPr lang="en-US" dirty="0" smtClean="0"/>
              <a:t>0.5, readout &amp; controls</a:t>
            </a:r>
          </a:p>
          <a:p>
            <a:r>
              <a:rPr lang="en-US" dirty="0" err="1"/>
              <a:t>Sanghoon</a:t>
            </a:r>
            <a:endParaRPr lang="en-US" dirty="0"/>
          </a:p>
          <a:p>
            <a:pPr lvl="1"/>
            <a:r>
              <a:rPr lang="en-US" dirty="0"/>
              <a:t>0.2, Offline </a:t>
            </a:r>
            <a:r>
              <a:rPr lang="en-US" dirty="0" smtClean="0"/>
              <a:t>b-tagging</a:t>
            </a:r>
            <a:endParaRPr lang="en-US" dirty="0"/>
          </a:p>
          <a:p>
            <a:r>
              <a:rPr lang="en-US" dirty="0"/>
              <a:t>Darren</a:t>
            </a:r>
          </a:p>
          <a:p>
            <a:pPr lvl="1"/>
            <a:r>
              <a:rPr lang="en-US" dirty="0"/>
              <a:t>0.5, </a:t>
            </a:r>
            <a:r>
              <a:rPr lang="en-US" dirty="0" smtClean="0"/>
              <a:t>online/DAQ and simulations, </a:t>
            </a:r>
            <a:r>
              <a:rPr lang="en-US" dirty="0" smtClean="0"/>
              <a:t>telescope</a:t>
            </a:r>
            <a:endParaRPr lang="en-US" dirty="0"/>
          </a:p>
          <a:p>
            <a:r>
              <a:rPr lang="en-US" dirty="0"/>
              <a:t>Xuan</a:t>
            </a:r>
          </a:p>
          <a:p>
            <a:pPr lvl="1"/>
            <a:r>
              <a:rPr lang="en-US" dirty="0"/>
              <a:t>0.2, ALPIDE evaluation, LV controls </a:t>
            </a:r>
          </a:p>
          <a:p>
            <a:r>
              <a:rPr lang="en-US" dirty="0"/>
              <a:t>Kun</a:t>
            </a:r>
          </a:p>
          <a:p>
            <a:pPr lvl="1"/>
            <a:r>
              <a:rPr lang="en-US" dirty="0"/>
              <a:t>0.1 DAQ integration</a:t>
            </a:r>
          </a:p>
          <a:p>
            <a:pPr lvl="1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471920" y="1656715"/>
            <a:ext cx="5181600" cy="4351338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AlexW</a:t>
            </a:r>
            <a:endParaRPr lang="en-US" dirty="0"/>
          </a:p>
          <a:p>
            <a:pPr lvl="1"/>
            <a:r>
              <a:rPr lang="en-US" dirty="0"/>
              <a:t>0.5, testing &amp; </a:t>
            </a:r>
            <a:r>
              <a:rPr lang="en-US" dirty="0" smtClean="0"/>
              <a:t>simulation, LV </a:t>
            </a:r>
            <a:endParaRPr lang="en-US" dirty="0" smtClean="0"/>
          </a:p>
          <a:p>
            <a:r>
              <a:rPr lang="en-US" dirty="0"/>
              <a:t>Mark</a:t>
            </a:r>
          </a:p>
          <a:p>
            <a:pPr lvl="1"/>
            <a:r>
              <a:rPr lang="en-US" dirty="0"/>
              <a:t>0.2, </a:t>
            </a:r>
            <a:r>
              <a:rPr lang="en-US" dirty="0" smtClean="0"/>
              <a:t>readout and controls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A new PD </a:t>
            </a:r>
          </a:p>
          <a:p>
            <a:pPr lvl="1"/>
            <a:r>
              <a:rPr lang="en-US" dirty="0" smtClean="0"/>
              <a:t>0.5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T-2/CCS etc.</a:t>
            </a:r>
          </a:p>
          <a:p>
            <a:pPr lvl="1"/>
            <a:r>
              <a:rPr lang="en-US" dirty="0" smtClean="0"/>
              <a:t>Theory </a:t>
            </a:r>
            <a:r>
              <a:rPr lang="en-US" dirty="0" smtClean="0"/>
              <a:t>+ modeling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Exp. FTEs &amp; Budget:</a:t>
            </a:r>
          </a:p>
          <a:p>
            <a:pPr lvl="1"/>
            <a:r>
              <a:rPr lang="en-US" dirty="0" smtClean="0"/>
              <a:t>Staff: 0.9</a:t>
            </a:r>
          </a:p>
          <a:p>
            <a:pPr lvl="1"/>
            <a:r>
              <a:rPr lang="en-US" dirty="0" smtClean="0"/>
              <a:t>Elect </a:t>
            </a:r>
            <a:r>
              <a:rPr lang="en-US" dirty="0" smtClean="0"/>
              <a:t>Eng./Tech:1.2</a:t>
            </a:r>
          </a:p>
          <a:p>
            <a:pPr lvl="1"/>
            <a:r>
              <a:rPr lang="en-US" dirty="0" err="1" smtClean="0"/>
              <a:t>Mech</a:t>
            </a:r>
            <a:r>
              <a:rPr lang="en-US" dirty="0" smtClean="0"/>
              <a:t> </a:t>
            </a:r>
            <a:r>
              <a:rPr lang="en-US" dirty="0" err="1" smtClean="0"/>
              <a:t>Eng</a:t>
            </a:r>
            <a:r>
              <a:rPr lang="en-US" dirty="0" smtClean="0"/>
              <a:t>/Tech: 0.2</a:t>
            </a:r>
            <a:endParaRPr lang="en-US" dirty="0" smtClean="0"/>
          </a:p>
          <a:p>
            <a:pPr lvl="1"/>
            <a:r>
              <a:rPr lang="en-US" dirty="0" smtClean="0"/>
              <a:t>PD/Students</a:t>
            </a:r>
            <a:r>
              <a:rPr lang="en-US" dirty="0" smtClean="0"/>
              <a:t>: </a:t>
            </a:r>
            <a:r>
              <a:rPr lang="en-US" dirty="0" smtClean="0"/>
              <a:t>1</a:t>
            </a:r>
            <a:r>
              <a:rPr lang="en-US" dirty="0" smtClean="0"/>
              <a:t>.2+0.5, (+0.5PD later)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Budget: $1054K, w/ $337K for M&amp;S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9818-D34C-A245-9D7C-5F1F07D75CC2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"/>
            <a:ext cx="11315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Extended inner tracker with current outer composite shell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26" y="1201145"/>
            <a:ext cx="8377127" cy="54430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4CDA-ECFD-8842-BCCB-85F9E934BE92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464"/>
            <a:ext cx="74295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Section view of sPHENIX inner detector  assembly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the </a:t>
            </a:r>
            <a:r>
              <a:rPr lang="en-US" sz="2400" dirty="0"/>
              <a:t>ALICE service barrel has been modified – shortened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46" y="1010088"/>
            <a:ext cx="8695055" cy="57113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B9F1E-A51D-014C-9F75-0DDCC6DC15BD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6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First INTT Drawing from Don </a:t>
            </a:r>
            <a:r>
              <a:rPr lang="en-US" dirty="0" err="1" smtClean="0"/>
              <a:t>Cacace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ADD5-FD23-9846-BFBD-FE8349650F15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706" y="1321037"/>
            <a:ext cx="7164995" cy="55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94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4497"/>
          </a:xfrm>
        </p:spPr>
        <p:txBody>
          <a:bodyPr/>
          <a:lstStyle/>
          <a:p>
            <a:r>
              <a:rPr lang="en-US" dirty="0" smtClean="0"/>
              <a:t>Detailed Summary of LDRD Goals for FY18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34980"/>
            <a:ext cx="10515600" cy="551654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Technical tasks and goals</a:t>
            </a:r>
          </a:p>
          <a:p>
            <a:pPr lvl="1"/>
            <a:r>
              <a:rPr lang="en-US" dirty="0" smtClean="0"/>
              <a:t>Complete readout chain test,</a:t>
            </a:r>
            <a:r>
              <a:rPr lang="en-US" dirty="0"/>
              <a:t> by the end of Dec. 2017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One ALPIDE + RUv1.0/KC705 + FELIX v1.5 + RCDAQ, </a:t>
            </a:r>
          </a:p>
          <a:p>
            <a:pPr lvl="3"/>
            <a:r>
              <a:rPr lang="en-US" dirty="0" smtClean="0"/>
              <a:t>Readout “known pattern” raw data from  ALPIDE, with internal </a:t>
            </a:r>
            <a:r>
              <a:rPr lang="en-US" dirty="0" err="1" smtClean="0"/>
              <a:t>pulser</a:t>
            </a:r>
            <a:r>
              <a:rPr lang="en-US" dirty="0" smtClean="0"/>
              <a:t> + external trigger</a:t>
            </a:r>
          </a:p>
          <a:p>
            <a:pPr lvl="2"/>
            <a:r>
              <a:rPr lang="en-US" dirty="0" smtClean="0"/>
              <a:t>Output preliminary PRDF data file, analyzed </a:t>
            </a:r>
          </a:p>
          <a:p>
            <a:pPr lvl="1"/>
            <a:r>
              <a:rPr lang="en-US" dirty="0" smtClean="0"/>
              <a:t>Complete readout chain test with the near final electronics w/ RHIC 10MHz clock and external trigger</a:t>
            </a:r>
          </a:p>
          <a:p>
            <a:pPr lvl="2"/>
            <a:r>
              <a:rPr lang="en-US" dirty="0" smtClean="0"/>
              <a:t>One stave + RU + FELIX v2.0 + RCDAQ, 6/2018  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Built and test 4-stave telescope with external triggering capability: ~6/2018</a:t>
            </a:r>
          </a:p>
          <a:p>
            <a:pPr lvl="2"/>
            <a:r>
              <a:rPr lang="en-US" dirty="0" smtClean="0"/>
              <a:t>Assembled 4-stave telescope (4-sigle chips, plan-B),  </a:t>
            </a:r>
          </a:p>
          <a:p>
            <a:pPr lvl="2"/>
            <a:r>
              <a:rPr lang="en-US" dirty="0" smtClean="0"/>
              <a:t>Cosmic ray readout 4-staves with RUv1.0+FELIXv1.5</a:t>
            </a:r>
          </a:p>
          <a:p>
            <a:pPr lvl="1"/>
            <a:r>
              <a:rPr lang="en-US" dirty="0"/>
              <a:t>Ready for MVTX readout </a:t>
            </a:r>
            <a:r>
              <a:rPr lang="en-US" dirty="0" smtClean="0"/>
              <a:t>technical </a:t>
            </a:r>
            <a:r>
              <a:rPr lang="en-US" dirty="0"/>
              <a:t>review: ~7/2018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Detector </a:t>
            </a:r>
            <a:r>
              <a:rPr lang="en-US" dirty="0"/>
              <a:t>o</a:t>
            </a:r>
            <a:r>
              <a:rPr lang="en-US" dirty="0" smtClean="0"/>
              <a:t>nline code: ~12/2017</a:t>
            </a:r>
          </a:p>
          <a:p>
            <a:pPr lvl="2"/>
            <a:r>
              <a:rPr lang="en-US" dirty="0" smtClean="0"/>
              <a:t>Produce PRDF from raw ALPIDE data </a:t>
            </a:r>
          </a:p>
          <a:p>
            <a:pPr lvl="2"/>
            <a:r>
              <a:rPr lang="en-US" dirty="0" smtClean="0"/>
              <a:t>Produce PRDF from simulation </a:t>
            </a:r>
          </a:p>
          <a:p>
            <a:pPr lvl="2"/>
            <a:r>
              <a:rPr lang="en-US" dirty="0" smtClean="0"/>
              <a:t>Common PRDF decoder for analysis </a:t>
            </a:r>
            <a:endParaRPr lang="en-US" dirty="0"/>
          </a:p>
          <a:p>
            <a:pPr lvl="1"/>
            <a:r>
              <a:rPr lang="en-US" dirty="0" smtClean="0"/>
              <a:t>Offline b-jet tagging in </a:t>
            </a:r>
            <a:r>
              <a:rPr lang="en-US" dirty="0" err="1" smtClean="0"/>
              <a:t>p+p</a:t>
            </a:r>
            <a:r>
              <a:rPr lang="en-US" dirty="0" smtClean="0"/>
              <a:t> and A+A</a:t>
            </a:r>
          </a:p>
          <a:p>
            <a:pPr lvl="2"/>
            <a:r>
              <a:rPr lang="en-US" dirty="0" smtClean="0"/>
              <a:t>Update b-tagging performance </a:t>
            </a:r>
          </a:p>
          <a:p>
            <a:pPr lvl="3"/>
            <a:r>
              <a:rPr lang="en-US" dirty="0" smtClean="0"/>
              <a:t>with latest much improved b-tagging code from </a:t>
            </a:r>
            <a:r>
              <a:rPr lang="en-US" dirty="0" err="1" smtClean="0"/>
              <a:t>Sanghoon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Complete preliminary mechanical design for integration </a:t>
            </a:r>
          </a:p>
          <a:p>
            <a:pPr lvl="2"/>
            <a:r>
              <a:rPr lang="en-US" dirty="0" smtClean="0"/>
              <a:t>MVTX+INTT + rest of sPHENIX  </a:t>
            </a:r>
          </a:p>
          <a:p>
            <a:r>
              <a:rPr lang="en-US" dirty="0" smtClean="0"/>
              <a:t>Full proposal </a:t>
            </a:r>
          </a:p>
          <a:p>
            <a:pPr lvl="1"/>
            <a:r>
              <a:rPr lang="en-US" dirty="0" smtClean="0"/>
              <a:t>Ready for submission to DOE ~Jan 2018</a:t>
            </a:r>
          </a:p>
          <a:p>
            <a:pPr lvl="1"/>
            <a:r>
              <a:rPr lang="en-US" dirty="0" smtClean="0"/>
              <a:t>Update Science, Cost &amp; Schedule etc.</a:t>
            </a:r>
          </a:p>
          <a:p>
            <a:pPr lvl="1"/>
            <a:r>
              <a:rPr lang="en-US" dirty="0" smtClean="0"/>
              <a:t>DOE review ~Aug 2018?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712B-7CE0-5B43-9180-C1A4DAABF653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Challenges: FY18 </a:t>
            </a:r>
            <a:r>
              <a:rPr lang="mr-IN" dirty="0" smtClean="0"/>
              <a:t>–</a:t>
            </a:r>
            <a:r>
              <a:rPr lang="en-US" dirty="0" smtClean="0"/>
              <a:t> FY19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2943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Experimental work</a:t>
            </a:r>
          </a:p>
          <a:p>
            <a:pPr lvl="1"/>
            <a:r>
              <a:rPr lang="en-US" dirty="0" smtClean="0"/>
              <a:t>Final readout electronics (RU and FELIX) and sensor staves </a:t>
            </a:r>
            <a:r>
              <a:rPr lang="mr-IN" dirty="0" smtClean="0"/>
              <a:t>–</a:t>
            </a:r>
            <a:r>
              <a:rPr lang="en-US" dirty="0" smtClean="0"/>
              <a:t> schedule challenge</a:t>
            </a:r>
          </a:p>
          <a:p>
            <a:pPr lvl="2"/>
            <a:r>
              <a:rPr lang="en-US" dirty="0" smtClean="0"/>
              <a:t>KC705 -&gt; RU</a:t>
            </a:r>
          </a:p>
          <a:p>
            <a:pPr lvl="2"/>
            <a:r>
              <a:rPr lang="en-US" dirty="0" smtClean="0"/>
              <a:t>FELIX 1.5 -&gt; FELIX 2.x</a:t>
            </a:r>
          </a:p>
          <a:p>
            <a:pPr lvl="1"/>
            <a:r>
              <a:rPr lang="en-US" dirty="0" smtClean="0"/>
              <a:t>Mechanical integration </a:t>
            </a:r>
          </a:p>
          <a:p>
            <a:pPr lvl="2"/>
            <a:r>
              <a:rPr lang="en-US" dirty="0" smtClean="0"/>
              <a:t>MVTX+INTT+TPC + rest of the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Preliminary conceptual design and cost estimate from LDRD </a:t>
            </a:r>
          </a:p>
          <a:p>
            <a:pPr lvl="1"/>
            <a:r>
              <a:rPr lang="en-US" dirty="0" smtClean="0"/>
              <a:t>Telescope beam test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w/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Feb. 2019,  1)</a:t>
            </a:r>
            <a:r>
              <a:rPr lang="en-US" dirty="0" err="1" smtClean="0"/>
              <a:t>dX</a:t>
            </a:r>
            <a:r>
              <a:rPr lang="en-US" dirty="0" smtClean="0"/>
              <a:t> vs P; 2)stress test w/ high multiplicity with a target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MVTX transition challenge </a:t>
            </a:r>
          </a:p>
          <a:p>
            <a:pPr lvl="2"/>
            <a:r>
              <a:rPr lang="en-US" dirty="0" err="1" smtClean="0"/>
              <a:t>sPHENX</a:t>
            </a:r>
            <a:r>
              <a:rPr lang="en-US" dirty="0" smtClean="0"/>
              <a:t> baseline schedule</a:t>
            </a:r>
          </a:p>
          <a:p>
            <a:pPr lvl="3"/>
            <a:r>
              <a:rPr lang="en-US" dirty="0" smtClean="0"/>
              <a:t>work with ALD &amp; DOE to develop a path forward   </a:t>
            </a:r>
          </a:p>
          <a:p>
            <a:pPr lvl="2"/>
            <a:r>
              <a:rPr lang="en-US" dirty="0" smtClean="0"/>
              <a:t>DOE funding schedule  </a:t>
            </a:r>
            <a:r>
              <a:rPr lang="mr-IN" dirty="0" smtClean="0"/>
              <a:t>–</a:t>
            </a:r>
            <a:r>
              <a:rPr lang="en-US" dirty="0" smtClean="0"/>
              <a:t> Federal budget uncertainty   </a:t>
            </a:r>
            <a:endParaRPr lang="en-US" dirty="0"/>
          </a:p>
          <a:p>
            <a:r>
              <a:rPr lang="en-US" dirty="0" smtClean="0"/>
              <a:t>Theoretical  work</a:t>
            </a:r>
          </a:p>
          <a:p>
            <a:pPr lvl="1"/>
            <a:r>
              <a:rPr lang="en-US" dirty="0" err="1" smtClean="0"/>
              <a:t>pQCD</a:t>
            </a:r>
            <a:r>
              <a:rPr lang="en-US" dirty="0" smtClean="0"/>
              <a:t>/SCET</a:t>
            </a:r>
          </a:p>
          <a:p>
            <a:pPr lvl="1"/>
            <a:r>
              <a:rPr lang="en-US" dirty="0" smtClean="0"/>
              <a:t>LQCD/Hydro</a:t>
            </a:r>
          </a:p>
          <a:p>
            <a:pPr lvl="1"/>
            <a:r>
              <a:rPr lang="en-US" dirty="0" smtClean="0"/>
              <a:t>QMD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6B5D1-CD52-AA48-8D9A-B04A5BE0F1D3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3" y="31011"/>
            <a:ext cx="10872787" cy="1045795"/>
          </a:xfrm>
        </p:spPr>
        <p:txBody>
          <a:bodyPr>
            <a:normAutofit/>
          </a:bodyPr>
          <a:lstStyle/>
          <a:p>
            <a:r>
              <a:rPr lang="en-US" sz="2800" dirty="0"/>
              <a:t>sPHENIX cross-section view, including envelope for services; TPC  and INTT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31BE-0CB7-8D43-8145-3FFCC67A6B52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-407" r="5466" b="17744"/>
          <a:stretch/>
        </p:blipFill>
        <p:spPr>
          <a:xfrm>
            <a:off x="3286353" y="893396"/>
            <a:ext cx="6379535" cy="5964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9150" y="1384045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 services (one end)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3135" y="5272755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INTT services, (one –end)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936513" y="1753378"/>
            <a:ext cx="1552353" cy="221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10050" y="4965406"/>
            <a:ext cx="1726462" cy="75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73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872732"/>
            <a:ext cx="6172200" cy="75014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781300" y="1600203"/>
            <a:ext cx="3371850" cy="402431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6858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R&amp;D by LANL LDRD</a:t>
            </a:r>
          </a:p>
          <a:p>
            <a:pPr marL="6858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3150" y="1600202"/>
            <a:ext cx="3252788" cy="3757266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A6B2-5F4D-AE44-A37A-4EAB426CB8BC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3535" y="184153"/>
            <a:ext cx="11780874" cy="958848"/>
          </a:xfrm>
        </p:spPr>
        <p:txBody>
          <a:bodyPr>
            <a:normAutofit/>
          </a:bodyPr>
          <a:lstStyle/>
          <a:p>
            <a:r>
              <a:rPr lang="en-US" dirty="0" smtClean="0"/>
              <a:t>sPHENIX Cost Reduction Savings, 11/03/2017, 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0" y="1143001"/>
            <a:ext cx="9144000" cy="4983163"/>
          </a:xfrm>
        </p:spPr>
        <p:txBody>
          <a:bodyPr/>
          <a:lstStyle/>
          <a:p>
            <a:r>
              <a:rPr lang="en-US" dirty="0" smtClean="0"/>
              <a:t>Non-Instrumented Inner HCal Replacement  $2.65M</a:t>
            </a:r>
          </a:p>
          <a:p>
            <a:endParaRPr lang="en-US" dirty="0"/>
          </a:p>
          <a:p>
            <a:r>
              <a:rPr lang="en-US" dirty="0" smtClean="0"/>
              <a:t>Reduced EMCal pseudo-rapidity coverage  $1.8M</a:t>
            </a:r>
          </a:p>
          <a:p>
            <a:endParaRPr lang="en-US" dirty="0"/>
          </a:p>
          <a:p>
            <a:r>
              <a:rPr lang="en-US" dirty="0" smtClean="0"/>
              <a:t>Calorimeter electronics reduction due to the cuts listed above $1.6M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Total saving 6.05M AY$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44292-D263-4144-89FB-759F8B319D28}" type="datetime1">
              <a:rPr lang="en-US" altLang="en-US" smtClean="0"/>
              <a:t>11/16/17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Ming, FY18 sPHENIX/MVTX LDRD Status &amp; Plan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1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1787"/>
          </a:xfrm>
        </p:spPr>
        <p:txBody>
          <a:bodyPr/>
          <a:lstStyle/>
          <a:p>
            <a:r>
              <a:rPr lang="en-US" dirty="0" smtClean="0"/>
              <a:t>Major electronics items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3619"/>
            <a:ext cx="10515600" cy="4603344"/>
          </a:xfrm>
        </p:spPr>
        <p:txBody>
          <a:bodyPr/>
          <a:lstStyle/>
          <a:p>
            <a:r>
              <a:rPr lang="en-US" dirty="0" smtClean="0"/>
              <a:t>Staves: 84</a:t>
            </a:r>
          </a:p>
          <a:p>
            <a:pPr lvl="1"/>
            <a:r>
              <a:rPr lang="en-US" dirty="0" smtClean="0"/>
              <a:t>84 x $11.5K + 35% = $1.34 M</a:t>
            </a:r>
          </a:p>
          <a:p>
            <a:r>
              <a:rPr lang="en-US" dirty="0" smtClean="0"/>
              <a:t>RUs:  48 + 20% = 58</a:t>
            </a:r>
          </a:p>
          <a:p>
            <a:pPr lvl="1"/>
            <a:r>
              <a:rPr lang="en-US" dirty="0" smtClean="0"/>
              <a:t>58 x $7K + 35% = $548K</a:t>
            </a:r>
          </a:p>
          <a:p>
            <a:r>
              <a:rPr lang="en-US" dirty="0" smtClean="0"/>
              <a:t>FELIXs: 6+2 = 8</a:t>
            </a:r>
          </a:p>
          <a:p>
            <a:pPr lvl="1"/>
            <a:r>
              <a:rPr lang="en-US" dirty="0" smtClean="0"/>
              <a:t>8 x $12.5K +35% = $135K</a:t>
            </a:r>
          </a:p>
          <a:p>
            <a:r>
              <a:rPr lang="en-US" dirty="0" smtClean="0"/>
              <a:t>Power Units: (w/ 35% Cont.)</a:t>
            </a:r>
          </a:p>
          <a:p>
            <a:pPr lvl="1"/>
            <a:r>
              <a:rPr lang="en-US" dirty="0" smtClean="0"/>
              <a:t>Power boards: $250K</a:t>
            </a:r>
          </a:p>
          <a:p>
            <a:pPr lvl="1"/>
            <a:r>
              <a:rPr lang="en-US" dirty="0" smtClean="0"/>
              <a:t>Power supply: $162K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EE5C-F4C1-0E49-9458-9D56E10E5B30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87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Structures &amp;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3619"/>
            <a:ext cx="10515600" cy="46033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END Wheels: (+35%)  $87K</a:t>
            </a:r>
          </a:p>
          <a:p>
            <a:r>
              <a:rPr lang="en-US" dirty="0" smtClean="0"/>
              <a:t>CYSS: (+35%) $423K</a:t>
            </a:r>
          </a:p>
          <a:p>
            <a:r>
              <a:rPr lang="en-US" dirty="0" smtClean="0"/>
              <a:t>COSS: (+35%) $440K</a:t>
            </a:r>
          </a:p>
          <a:p>
            <a:endParaRPr lang="en-US" dirty="0"/>
          </a:p>
          <a:p>
            <a:r>
              <a:rPr lang="en-US" dirty="0" smtClean="0"/>
              <a:t>Assembly and Test: (35-40%)</a:t>
            </a:r>
          </a:p>
          <a:p>
            <a:pPr lvl="1"/>
            <a:r>
              <a:rPr lang="en-US" dirty="0" smtClean="0"/>
              <a:t>Layer assembly: $90K</a:t>
            </a:r>
          </a:p>
          <a:p>
            <a:pPr lvl="1"/>
            <a:r>
              <a:rPr lang="en-US" dirty="0" smtClean="0"/>
              <a:t>Half-barrel #1: $90K</a:t>
            </a:r>
          </a:p>
          <a:p>
            <a:pPr lvl="1"/>
            <a:r>
              <a:rPr lang="en-US" dirty="0" smtClean="0"/>
              <a:t>Half-barrel #2: $90K</a:t>
            </a:r>
          </a:p>
          <a:p>
            <a:r>
              <a:rPr lang="en-US" dirty="0" smtClean="0"/>
              <a:t>Integration and infrastructure: (+35%): $1.09M</a:t>
            </a:r>
          </a:p>
          <a:p>
            <a:pPr lvl="1"/>
            <a:r>
              <a:rPr lang="en-US" dirty="0" smtClean="0"/>
              <a:t>Cooling system: $175K</a:t>
            </a:r>
          </a:p>
          <a:p>
            <a:pPr lvl="1"/>
            <a:r>
              <a:rPr lang="en-US" dirty="0" smtClean="0"/>
              <a:t>Safety system: $191K</a:t>
            </a:r>
          </a:p>
          <a:p>
            <a:pPr lvl="1"/>
            <a:r>
              <a:rPr lang="en-US" dirty="0" smtClean="0"/>
              <a:t>Global interface to sPHENIX: $465K</a:t>
            </a:r>
          </a:p>
          <a:p>
            <a:pPr lvl="1"/>
            <a:r>
              <a:rPr lang="en-US" dirty="0" smtClean="0"/>
              <a:t>Installation and commissioning: $150K 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55B0-5287-2446-9BAB-935E8AE5C18D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6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40923"/>
            <a:ext cx="11348297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FY18+ LDRD+MVTX/sPHENIX Schedule &amp; Goals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5" y="1035095"/>
            <a:ext cx="6602506" cy="5321256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eadout:</a:t>
            </a:r>
          </a:p>
          <a:p>
            <a:pPr lvl="1"/>
            <a:r>
              <a:rPr lang="en-US" dirty="0" smtClean="0"/>
              <a:t>10/1: ALPIDE + KC705 + FELIX1,5 + RCDAQ, establish communication chain </a:t>
            </a:r>
          </a:p>
          <a:p>
            <a:pPr lvl="1"/>
            <a:r>
              <a:rPr lang="en-US" dirty="0" smtClean="0"/>
              <a:t>11/30: ALPIDE + RUv1.0, set </a:t>
            </a:r>
            <a:r>
              <a:rPr lang="en-US" dirty="0" err="1" smtClean="0"/>
              <a:t>config</a:t>
            </a:r>
            <a:r>
              <a:rPr lang="en-US" dirty="0" smtClean="0"/>
              <a:t> and readout data </a:t>
            </a:r>
          </a:p>
          <a:p>
            <a:pPr lvl="1"/>
            <a:r>
              <a:rPr lang="en-US" dirty="0" smtClean="0"/>
              <a:t>12/30: ALPIDE+RUv1.0 + FELIX1.5 + RCDAQ, stable operation @15kHz</a:t>
            </a:r>
          </a:p>
          <a:p>
            <a:pPr lvl="1"/>
            <a:r>
              <a:rPr lang="en-US" dirty="0" smtClean="0"/>
              <a:t>1/2018-6/2018: RUv1.x + FELIX2.0 + RCDAQ, stable operation @15kHz</a:t>
            </a:r>
          </a:p>
          <a:p>
            <a:pPr lvl="1"/>
            <a:r>
              <a:rPr lang="en-US" dirty="0" err="1" smtClean="0">
                <a:solidFill>
                  <a:srgbClr val="00B050"/>
                </a:solidFill>
              </a:rPr>
              <a:t>Sho</a:t>
            </a:r>
            <a:r>
              <a:rPr lang="en-US" dirty="0" smtClean="0">
                <a:solidFill>
                  <a:srgbClr val="00B050"/>
                </a:solidFill>
              </a:rPr>
              <a:t>, Alex, Mark, Kun, Ming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Sensor production, evaluation and optimization for sPHENIX  </a:t>
            </a:r>
          </a:p>
          <a:p>
            <a:pPr lvl="1"/>
            <a:r>
              <a:rPr lang="en-US" dirty="0" smtClean="0"/>
              <a:t>1/2018-3/2018: stave production at CERN</a:t>
            </a:r>
          </a:p>
          <a:p>
            <a:pPr lvl="1"/>
            <a:r>
              <a:rPr lang="en-US" dirty="0" smtClean="0"/>
              <a:t>3/2018-5/2018: setup laser system and optimize ALPIDE operating parameters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Xuan, </a:t>
            </a:r>
            <a:r>
              <a:rPr lang="en-US" dirty="0" err="1" smtClean="0">
                <a:solidFill>
                  <a:srgbClr val="00B050"/>
                </a:solidFill>
              </a:rPr>
              <a:t>Sho</a:t>
            </a:r>
            <a:r>
              <a:rPr lang="en-US" dirty="0" smtClean="0">
                <a:solidFill>
                  <a:srgbClr val="00B050"/>
                </a:solidFill>
              </a:rPr>
              <a:t>, Cesar, Ming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Telescope:</a:t>
            </a:r>
          </a:p>
          <a:p>
            <a:pPr lvl="1"/>
            <a:r>
              <a:rPr lang="en-US" dirty="0" smtClean="0"/>
              <a:t>1-3/2018: mechanical frame assembly, cooling system test </a:t>
            </a:r>
          </a:p>
          <a:p>
            <a:pPr lvl="1"/>
            <a:r>
              <a:rPr lang="en-US" dirty="0" smtClean="0"/>
              <a:t>4-5/2018: 4-staves and 4 RUv1.x installation and readout integration</a:t>
            </a:r>
          </a:p>
          <a:p>
            <a:pPr lvl="1"/>
            <a:r>
              <a:rPr lang="en-US" dirty="0" smtClean="0"/>
              <a:t>5/2018: full system assembly and cooling integration complete </a:t>
            </a:r>
          </a:p>
          <a:p>
            <a:pPr lvl="1"/>
            <a:r>
              <a:rPr lang="en-US" dirty="0" smtClean="0"/>
              <a:t>6/2018-1/2019:  cosmic run, system test, data analysis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Chris/Walt, Ming, Darren, </a:t>
            </a:r>
            <a:r>
              <a:rPr lang="en-US" dirty="0" err="1" smtClean="0">
                <a:solidFill>
                  <a:srgbClr val="00B050"/>
                </a:solidFill>
              </a:rPr>
              <a:t>Sho</a:t>
            </a:r>
            <a:r>
              <a:rPr lang="en-US" dirty="0" smtClean="0">
                <a:solidFill>
                  <a:srgbClr val="00B050"/>
                </a:solidFill>
              </a:rPr>
              <a:t>, Alex, Kun, Cesar and all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technical readiness reviews (sPHENIX internal?)</a:t>
            </a:r>
          </a:p>
          <a:p>
            <a:pPr lvl="1"/>
            <a:r>
              <a:rPr lang="en-US" dirty="0" smtClean="0"/>
              <a:t>Pre-review in early 6/2017?</a:t>
            </a:r>
          </a:p>
          <a:p>
            <a:pPr lvl="1"/>
            <a:r>
              <a:rPr lang="en-US" dirty="0" smtClean="0"/>
              <a:t>7/2018: stave production  </a:t>
            </a:r>
          </a:p>
          <a:p>
            <a:pPr lvl="2"/>
            <a:r>
              <a:rPr lang="en-US" dirty="0" smtClean="0"/>
              <a:t>&lt;-  tied to  MVTX stave production at CERN, ~ Aug 2018+</a:t>
            </a:r>
          </a:p>
          <a:p>
            <a:pPr lvl="1"/>
            <a:r>
              <a:rPr lang="en-US" dirty="0" smtClean="0"/>
              <a:t>1/2019: electronics production </a:t>
            </a:r>
          </a:p>
          <a:p>
            <a:pPr lvl="2"/>
            <a:r>
              <a:rPr lang="en-US" dirty="0" smtClean="0"/>
              <a:t>&lt;- tied to ALICE RU production schedule,  ~Jan 2019  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Ming, Cesar and all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Test beam and analysis at 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: 1/2019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9/2019</a:t>
            </a:r>
          </a:p>
          <a:p>
            <a:pPr lvl="1"/>
            <a:r>
              <a:rPr lang="en-US" dirty="0" smtClean="0"/>
              <a:t>Test beam @</a:t>
            </a:r>
            <a:r>
              <a:rPr lang="en-US" dirty="0" err="1" smtClean="0"/>
              <a:t>Fermilab</a:t>
            </a:r>
            <a:r>
              <a:rPr lang="en-US" dirty="0" smtClean="0"/>
              <a:t>,  1-3/2019</a:t>
            </a:r>
          </a:p>
          <a:p>
            <a:pPr lvl="1"/>
            <a:r>
              <a:rPr lang="en-US" dirty="0" smtClean="0"/>
              <a:t>Data analysis and NIM paper 4-9/2019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Ming, </a:t>
            </a:r>
            <a:r>
              <a:rPr lang="en-US" dirty="0" err="1" smtClean="0">
                <a:solidFill>
                  <a:srgbClr val="00B050"/>
                </a:solidFill>
              </a:rPr>
              <a:t>Sho</a:t>
            </a:r>
            <a:r>
              <a:rPr lang="en-US" dirty="0" smtClean="0">
                <a:solidFill>
                  <a:srgbClr val="00B050"/>
                </a:solidFill>
              </a:rPr>
              <a:t>, Kun and 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0400" y="1149271"/>
            <a:ext cx="5181600" cy="5207078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 goals</a:t>
            </a:r>
          </a:p>
          <a:p>
            <a:pPr lvl="1"/>
            <a:r>
              <a:rPr lang="en-US" dirty="0" smtClean="0"/>
              <a:t>MVTX proposal ready for submission 1/2018</a:t>
            </a:r>
          </a:p>
          <a:p>
            <a:pPr lvl="1"/>
            <a:r>
              <a:rPr lang="en-US" dirty="0" smtClean="0"/>
              <a:t>MVTX DOE review, ~8/2018</a:t>
            </a:r>
          </a:p>
          <a:p>
            <a:pPr lvl="1"/>
            <a:r>
              <a:rPr lang="en-US" dirty="0" smtClean="0"/>
              <a:t>MVTX stave production, 9+/2018, 9 months  </a:t>
            </a:r>
            <a:endParaRPr lang="en-US" dirty="0"/>
          </a:p>
          <a:p>
            <a:pPr lvl="1"/>
            <a:r>
              <a:rPr lang="en-US" dirty="0" smtClean="0"/>
              <a:t>MVTX electronics production, 1+/2019, 6 months </a:t>
            </a:r>
          </a:p>
          <a:p>
            <a:pPr lvl="1"/>
            <a:r>
              <a:rPr lang="en-US" dirty="0" smtClean="0"/>
              <a:t>Ready for installation: 4/2022</a:t>
            </a:r>
          </a:p>
          <a:p>
            <a:pPr lvl="1"/>
            <a:r>
              <a:rPr lang="en-US" dirty="0" smtClean="0"/>
              <a:t>Installation completed: 7/2022</a:t>
            </a:r>
          </a:p>
          <a:p>
            <a:pPr lvl="1"/>
            <a:r>
              <a:rPr lang="en-US" dirty="0" smtClean="0"/>
              <a:t>Ready for beam : 1/2023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sPHENIX milestones </a:t>
            </a:r>
          </a:p>
          <a:p>
            <a:pPr lvl="1"/>
            <a:r>
              <a:rPr lang="en-US" dirty="0" smtClean="0"/>
              <a:t>CD-1 Review:   5/2018</a:t>
            </a:r>
          </a:p>
          <a:p>
            <a:pPr lvl="1"/>
            <a:r>
              <a:rPr lang="en-US" dirty="0" smtClean="0"/>
              <a:t>CD-1 authorization: 7/2018</a:t>
            </a:r>
          </a:p>
          <a:p>
            <a:pPr lvl="1"/>
            <a:r>
              <a:rPr lang="en-US" dirty="0" smtClean="0"/>
              <a:t>Ready for installation 4/2022</a:t>
            </a:r>
          </a:p>
          <a:p>
            <a:pPr lvl="1"/>
            <a:r>
              <a:rPr lang="en-US" dirty="0" smtClean="0"/>
              <a:t>Installation completed: 7/2022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beam: 1/2023</a:t>
            </a:r>
          </a:p>
          <a:p>
            <a:pPr lvl="1"/>
            <a:r>
              <a:rPr lang="en-US" dirty="0" smtClean="0"/>
              <a:t>CD-4: 1/2024</a:t>
            </a:r>
          </a:p>
          <a:p>
            <a:pPr lvl="1"/>
            <a:r>
              <a:rPr lang="en-US" dirty="0" smtClean="0"/>
              <a:t> INTT ready  for </a:t>
            </a:r>
            <a:r>
              <a:rPr lang="en-US" dirty="0" err="1" smtClean="0"/>
              <a:t>installatino</a:t>
            </a:r>
            <a:r>
              <a:rPr lang="en-US" dirty="0" smtClean="0"/>
              <a:t>: 4/2022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LDRD/MVTX Simulation and analysis </a:t>
            </a:r>
          </a:p>
          <a:p>
            <a:pPr lvl="1"/>
            <a:r>
              <a:rPr lang="en-US" dirty="0" smtClean="0"/>
              <a:t>GEANT detector response and simulation  </a:t>
            </a:r>
          </a:p>
          <a:p>
            <a:pPr lvl="1"/>
            <a:r>
              <a:rPr lang="en-US" dirty="0" smtClean="0"/>
              <a:t>Physics sim and analysis, b-jet taggin</a:t>
            </a:r>
            <a:r>
              <a:rPr lang="en-US" dirty="0"/>
              <a:t>g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>
                <a:solidFill>
                  <a:srgbClr val="00B050"/>
                </a:solidFill>
              </a:rPr>
              <a:t>Sanghoon</a:t>
            </a:r>
            <a:r>
              <a:rPr lang="en-US" dirty="0" smtClean="0">
                <a:solidFill>
                  <a:srgbClr val="00B050"/>
                </a:solidFill>
              </a:rPr>
              <a:t>, Darren, Alex W. et al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8247-2865-4E4F-86CF-DDA9C5868ED2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30</a:t>
            </a:fld>
            <a:endParaRPr lang="en-US" altLang="en-US" sz="1200" dirty="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31788" y="0"/>
            <a:ext cx="11401424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cs typeface="Times New Roman" pitchFamily="18" charset="0"/>
              </a:rPr>
              <a:t>Overview of sPHENIX Meeting </a:t>
            </a:r>
            <a:r>
              <a:rPr lang="en-US" altLang="en-US" sz="3200">
                <a:solidFill>
                  <a:srgbClr val="000000"/>
                </a:solidFill>
                <a:cs typeface="Times New Roman" pitchFamily="18" charset="0"/>
              </a:rPr>
              <a:t>with </a:t>
            </a:r>
            <a:r>
              <a:rPr lang="en-US" altLang="en-US" sz="3200" smtClean="0">
                <a:solidFill>
                  <a:srgbClr val="000000"/>
                </a:solidFill>
                <a:cs typeface="Times New Roman" pitchFamily="18" charset="0"/>
              </a:rPr>
              <a:t>DOE, 11/03/2017, Ed</a:t>
            </a:r>
            <a:endParaRPr lang="en-US" altLang="en-US" sz="32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1A1055D-3DFF-904C-9A67-FEF4F4E147EB}" type="datetime1">
              <a:rPr lang="en-US" altLang="en-US" sz="1200" smtClean="0">
                <a:solidFill>
                  <a:srgbClr val="898989"/>
                </a:solidFill>
              </a:rPr>
              <a:t>11/16/17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Ming, FY18 sPHENIX/MVTX LDRD Status &amp; Plan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6700" y="838200"/>
            <a:ext cx="8991600" cy="58674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Issues discussed with DOE-ONP at Oct 31 meeting.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Inform ONP of plan to define OHCal flux-return steel as part of the Infrastructure and Facility upgrade rather than the MIE.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</a:rPr>
              <a:t>The Magnet flux return steel doubles as the passive absorber for the Outer HCal.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</a:rPr>
              <a:t>Consistent with the fact that the SC-Magnet and end cap steel have always been part of the Infrastructure.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</a:rPr>
              <a:t>Reduced the MIE TPC/TEC line by $5M+ $1M contingency </a:t>
            </a:r>
          </a:p>
          <a:p>
            <a:pPr lvl="2"/>
            <a:r>
              <a:rPr lang="en-US" sz="1600" dirty="0">
                <a:solidFill>
                  <a:srgbClr val="0099FF"/>
                </a:solidFill>
              </a:rPr>
              <a:t>DOE agreed to this.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Inform ONP  of the proposed funding profile (pre-baseline) as agreed to internally at BNL</a:t>
            </a:r>
          </a:p>
          <a:p>
            <a:pPr lvl="2"/>
            <a:r>
              <a:rPr lang="en-US" sz="1600" dirty="0">
                <a:solidFill>
                  <a:srgbClr val="0099FF"/>
                </a:solidFill>
              </a:rPr>
              <a:t>Since BNL agrees then it is OK with DOE. They were happy to have confirmed BNL OH to cash contribution to sPHENIX of ~$8.5M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ONP Agreement with the revised FY18 R&amp;D plan.</a:t>
            </a:r>
          </a:p>
          <a:p>
            <a:pPr lvl="2"/>
            <a:r>
              <a:rPr lang="en-US" sz="1600" dirty="0">
                <a:solidFill>
                  <a:srgbClr val="0099FF"/>
                </a:solidFill>
              </a:rPr>
              <a:t>Sounds good to them. They want to see the detailed plan which we are about to submit.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Agreement on the scope reduction proposal.</a:t>
            </a:r>
          </a:p>
          <a:p>
            <a:pPr lvl="2"/>
            <a:r>
              <a:rPr lang="en-US" sz="1600" dirty="0">
                <a:solidFill>
                  <a:srgbClr val="0099FF"/>
                </a:solidFill>
              </a:rPr>
              <a:t>Berndt confirmed that the </a:t>
            </a:r>
            <a:r>
              <a:rPr lang="en-US" sz="1600" dirty="0" err="1">
                <a:solidFill>
                  <a:srgbClr val="0099FF"/>
                </a:solidFill>
              </a:rPr>
              <a:t>descope</a:t>
            </a:r>
            <a:r>
              <a:rPr lang="en-US" sz="1600" dirty="0">
                <a:solidFill>
                  <a:srgbClr val="0099FF"/>
                </a:solidFill>
              </a:rPr>
              <a:t> still met “Mission Need” . It was OK with DOE. DOE understood that this will all be revisited prior to the CD-2/CD3b baselining.</a:t>
            </a:r>
            <a:endParaRPr lang="en-US" sz="14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Confirmation of the sPHENIX review schedule including combined CD-1/CD-3a.</a:t>
            </a:r>
          </a:p>
          <a:p>
            <a:pPr lvl="2"/>
            <a:r>
              <a:rPr lang="en-US" sz="1600" dirty="0">
                <a:solidFill>
                  <a:srgbClr val="0099FF"/>
                </a:solidFill>
              </a:rPr>
              <a:t>DOE-OPA CD-1 review May 8-10. CD-3a request is expected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CB4F-D148-FF4B-84B8-00F4E34B16EA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0" y="0"/>
            <a:ext cx="1067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2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DFF8-12F4-FC43-9666-452EAA55A414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1" y="0"/>
            <a:ext cx="1060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8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A02E-2C29-D540-B9FD-03298DC83DB8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1" y="0"/>
            <a:ext cx="1060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2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C9A9E-3AEB-E84C-82BC-C90CA403F7F5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1" y="0"/>
            <a:ext cx="1060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8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FCD0-BEC8-EE4B-9DFD-0DF0B3E2F7E7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41" y="0"/>
            <a:ext cx="10603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7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849" y="143039"/>
            <a:ext cx="10602951" cy="5083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 Term Key Tasks and Goals: ~ Mar.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16661"/>
            <a:ext cx="5760121" cy="3404814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GBT chain integration FELIXv1.5 + KC705 </a:t>
            </a:r>
            <a:r>
              <a:rPr lang="mr-IN" dirty="0" smtClean="0"/>
              <a:t>–</a:t>
            </a:r>
            <a:r>
              <a:rPr lang="en-US" dirty="0" smtClean="0"/>
              <a:t> Done</a:t>
            </a:r>
          </a:p>
          <a:p>
            <a:pPr lvl="1"/>
            <a:r>
              <a:rPr lang="en-US" dirty="0" err="1" smtClean="0"/>
              <a:t>Sho</a:t>
            </a:r>
            <a:r>
              <a:rPr lang="en-US" dirty="0" smtClean="0"/>
              <a:t>, Alex, Mark</a:t>
            </a:r>
            <a:endParaRPr lang="en-US" dirty="0"/>
          </a:p>
          <a:p>
            <a:r>
              <a:rPr lang="en-US" dirty="0" smtClean="0"/>
              <a:t>ALPIDE readout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Sho</a:t>
            </a:r>
            <a:r>
              <a:rPr lang="en-US" dirty="0" smtClean="0"/>
              <a:t>, Alex, Mark, </a:t>
            </a:r>
            <a:r>
              <a:rPr lang="en-US" dirty="0" err="1" smtClean="0"/>
              <a:t>Xuan</a:t>
            </a:r>
            <a:endParaRPr lang="en-US" dirty="0" smtClean="0"/>
          </a:p>
          <a:p>
            <a:pPr lvl="1"/>
            <a:r>
              <a:rPr lang="en-US" dirty="0" smtClean="0"/>
              <a:t>w/ KC705 + FELIX,  ~9/30</a:t>
            </a:r>
          </a:p>
          <a:p>
            <a:pPr lvl="1"/>
            <a:r>
              <a:rPr lang="en-US" dirty="0" smtClean="0"/>
              <a:t>w/ RUv1.0,  ~11/30 (RUv1.0 arrived late 10/21)</a:t>
            </a:r>
          </a:p>
          <a:p>
            <a:pPr lvl="1"/>
            <a:r>
              <a:rPr lang="en-US" dirty="0" smtClean="0"/>
              <a:t>RUv1.0 data format, ~11/30</a:t>
            </a:r>
          </a:p>
          <a:p>
            <a:pPr lvl="1"/>
            <a:r>
              <a:rPr lang="en-US" dirty="0" smtClean="0"/>
              <a:t> MOSAIC evaluation, ~3/2018, Xuan</a:t>
            </a:r>
          </a:p>
          <a:p>
            <a:r>
              <a:rPr lang="en-US" dirty="0" smtClean="0"/>
              <a:t>FELIX+RCDAQ integration </a:t>
            </a:r>
            <a:r>
              <a:rPr lang="mr-IN" dirty="0" smtClean="0"/>
              <a:t>–</a:t>
            </a:r>
            <a:r>
              <a:rPr lang="en-US" dirty="0" smtClean="0"/>
              <a:t> Kun, </a:t>
            </a:r>
            <a:r>
              <a:rPr lang="en-US" dirty="0" err="1" smtClean="0"/>
              <a:t>Sho</a:t>
            </a:r>
            <a:r>
              <a:rPr lang="en-US" dirty="0" smtClean="0"/>
              <a:t>, Alex</a:t>
            </a:r>
          </a:p>
          <a:p>
            <a:pPr lvl="1"/>
            <a:r>
              <a:rPr lang="en-US" dirty="0" smtClean="0"/>
              <a:t>FELIX v1.5: ~9/30</a:t>
            </a:r>
          </a:p>
          <a:p>
            <a:pPr lvl="1"/>
            <a:r>
              <a:rPr lang="en-US" dirty="0" smtClean="0"/>
              <a:t>FELIX v.2.0: ~2/2018 (assuming v.2 available by ~12/2017)</a:t>
            </a:r>
          </a:p>
          <a:p>
            <a:r>
              <a:rPr lang="en-US" dirty="0" smtClean="0"/>
              <a:t>Timing &amp; Triggers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Alex, </a:t>
            </a:r>
            <a:r>
              <a:rPr lang="en-US" dirty="0" err="1" smtClean="0"/>
              <a:t>Sho</a:t>
            </a:r>
            <a:r>
              <a:rPr lang="en-US" dirty="0" smtClean="0"/>
              <a:t>, Mark, Ming </a:t>
            </a:r>
          </a:p>
          <a:p>
            <a:pPr lvl="1"/>
            <a:r>
              <a:rPr lang="en-US" dirty="0" smtClean="0"/>
              <a:t>FELIX v1.5 + 40MHz Timing &amp; Trigger, 11/30? </a:t>
            </a:r>
          </a:p>
          <a:p>
            <a:pPr lvl="1"/>
            <a:r>
              <a:rPr lang="en-US" dirty="0" smtClean="0"/>
              <a:t>FELIX v2.0 + RHIC-mezzanine integration, </a:t>
            </a:r>
            <a:r>
              <a:rPr lang="en-US" dirty="0"/>
              <a:t>3</a:t>
            </a:r>
            <a:r>
              <a:rPr lang="en-US" dirty="0" smtClean="0"/>
              <a:t>/2018 (assume FELIX 2 arrived by 12/2017)</a:t>
            </a:r>
          </a:p>
          <a:p>
            <a:pPr lvl="1"/>
            <a:r>
              <a:rPr lang="en-US" dirty="0" smtClean="0"/>
              <a:t>Setup GTM @LANL, ~</a:t>
            </a:r>
            <a:r>
              <a:rPr lang="en-US" dirty="0"/>
              <a:t>2</a:t>
            </a:r>
            <a:r>
              <a:rPr lang="en-US" dirty="0" smtClean="0"/>
              <a:t>/15</a:t>
            </a:r>
            <a:endParaRPr lang="en-US" dirty="0"/>
          </a:p>
          <a:p>
            <a:r>
              <a:rPr lang="en-US" dirty="0" smtClean="0"/>
              <a:t>Power Unit and Slow Controls software/GUI  - Darren, </a:t>
            </a:r>
            <a:r>
              <a:rPr lang="en-US" dirty="0" err="1" smtClean="0"/>
              <a:t>Sanghoon</a:t>
            </a:r>
            <a:r>
              <a:rPr lang="en-US" dirty="0" smtClean="0"/>
              <a:t>, Cesar  </a:t>
            </a:r>
          </a:p>
          <a:p>
            <a:pPr lvl="1"/>
            <a:r>
              <a:rPr lang="en-US" dirty="0" smtClean="0"/>
              <a:t>MOSAIC + PU, ~10/30 </a:t>
            </a:r>
          </a:p>
          <a:p>
            <a:pPr lvl="1"/>
            <a:r>
              <a:rPr lang="en-US" dirty="0" smtClean="0"/>
              <a:t>RUv1.0 + PU, ~5/30/18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Complete full chain ALPIDE + RUv1.0/KC705 + FELIX v1.5 + RCDAQ</a:t>
            </a:r>
          </a:p>
          <a:p>
            <a:pPr lvl="1"/>
            <a:r>
              <a:rPr lang="en-US" dirty="0" smtClean="0"/>
              <a:t>12/30/17</a:t>
            </a:r>
          </a:p>
          <a:p>
            <a:r>
              <a:rPr lang="en-US" dirty="0" smtClean="0"/>
              <a:t>Physics simulations for full proposal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Sanghoon</a:t>
            </a:r>
            <a:r>
              <a:rPr lang="en-US" dirty="0" smtClean="0"/>
              <a:t>, Darren </a:t>
            </a:r>
          </a:p>
          <a:p>
            <a:pPr lvl="1"/>
            <a:r>
              <a:rPr lang="en-US" dirty="0" smtClean="0"/>
              <a:t>B-jet tagging,  ~12/5 update plots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60987" y="1095748"/>
            <a:ext cx="9907576" cy="578783"/>
            <a:chOff x="969052" y="1786177"/>
            <a:chExt cx="8777836" cy="578783"/>
          </a:xfrm>
        </p:grpSpPr>
        <p:grpSp>
          <p:nvGrpSpPr>
            <p:cNvPr id="5" name="Group 4"/>
            <p:cNvGrpSpPr/>
            <p:nvPr/>
          </p:nvGrpSpPr>
          <p:grpSpPr>
            <a:xfrm>
              <a:off x="969052" y="1786177"/>
              <a:ext cx="8777836" cy="578783"/>
              <a:chOff x="969052" y="1786177"/>
              <a:chExt cx="8777836" cy="5787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969052" y="1809914"/>
                <a:ext cx="660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11/15</a:t>
                </a:r>
                <a:endParaRPr lang="en-US" dirty="0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95629" y="2183594"/>
                <a:ext cx="8751259" cy="181366"/>
                <a:chOff x="995629" y="2183594"/>
                <a:chExt cx="8751259" cy="181366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95629" y="2347729"/>
                  <a:ext cx="8751259" cy="1723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556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12/1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1/1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45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2/1</a:t>
                </a:r>
                <a:endParaRPr lang="en-US" dirty="0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48317" y="1694501"/>
            <a:ext cx="231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-------------------  </a:t>
            </a:r>
            <a:r>
              <a:rPr lang="en-US" sz="1200" dirty="0"/>
              <a:t>RUv1.0+FELIXv1.5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48365" y="2004325"/>
            <a:ext cx="4259194" cy="292266"/>
            <a:chOff x="6253296" y="2053385"/>
            <a:chExt cx="4259194" cy="292266"/>
          </a:xfrm>
        </p:grpSpPr>
        <p:sp>
          <p:nvSpPr>
            <p:cNvPr id="19" name="TextBox 18"/>
            <p:cNvSpPr txBox="1"/>
            <p:nvPr/>
          </p:nvSpPr>
          <p:spPr>
            <a:xfrm>
              <a:off x="9259247" y="2068652"/>
              <a:ext cx="1253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--------- Full Chain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53296" y="2053385"/>
              <a:ext cx="31470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-----------------------  RUv1.0 + FELIX v1.5 + Trigger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39362" y="2402805"/>
            <a:ext cx="951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  PU + ALPIDE + MOSAIC/RU and DCS - Slow Control Software </a:t>
            </a:r>
            <a:r>
              <a:rPr lang="en-US" sz="1200" dirty="0" smtClean="0"/>
              <a:t> ---------------------------------------------------------------------------------------------------</a:t>
            </a:r>
            <a:r>
              <a:rPr lang="en-US" sz="1200" dirty="0" smtClean="0">
                <a:sym typeface="Wingdings"/>
              </a:rPr>
              <a:t>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852572" y="2019591"/>
            <a:ext cx="3276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  </a:t>
            </a:r>
            <a:r>
              <a:rPr lang="en-US" sz="1200" dirty="0" smtClean="0"/>
              <a:t>s/PHENIX “GTM” @LANL (</a:t>
            </a:r>
            <a:r>
              <a:rPr lang="en-US" sz="1200" dirty="0" err="1" smtClean="0"/>
              <a:t>miniDAQ</a:t>
            </a:r>
            <a:r>
              <a:rPr lang="en-US" sz="1200" dirty="0" smtClean="0"/>
              <a:t>?)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324898" y="2740200"/>
            <a:ext cx="5028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---------- RUv1.0 + FELIX v2.0 + </a:t>
            </a:r>
            <a:r>
              <a:rPr lang="en-US" sz="1200">
                <a:solidFill>
                  <a:srgbClr val="0000FF"/>
                </a:solidFill>
              </a:rPr>
              <a:t>RCDAQ  </a:t>
            </a:r>
            <a:r>
              <a:rPr lang="en-US" sz="1200" smtClean="0">
                <a:solidFill>
                  <a:srgbClr val="0000FF"/>
                </a:solidFill>
              </a:rPr>
              <a:t>--------------------- </a:t>
            </a:r>
            <a:r>
              <a:rPr lang="en-US" sz="1200" dirty="0">
                <a:solidFill>
                  <a:srgbClr val="0000FF"/>
                </a:solidFill>
              </a:rPr>
              <a:t>RHIC Timing/Trigger -</a:t>
            </a:r>
            <a:r>
              <a:rPr lang="en-US" sz="12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9142" y="3081274"/>
            <a:ext cx="877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------------------------------------------------------------------------------------------------------------------------------      </a:t>
            </a:r>
            <a:r>
              <a:rPr lang="en-US" sz="1200" dirty="0" smtClean="0"/>
              <a:t>offline &amp; </a:t>
            </a:r>
            <a:r>
              <a:rPr lang="en-US" sz="1200" dirty="0"/>
              <a:t>p</a:t>
            </a:r>
            <a:r>
              <a:rPr lang="en-US" sz="1200" dirty="0" smtClean="0"/>
              <a:t>hysics </a:t>
            </a:r>
            <a:r>
              <a:rPr lang="en-US" sz="1200" dirty="0"/>
              <a:t>simulations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65919" y="3369456"/>
            <a:ext cx="46485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Other tasks: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Cable test </a:t>
            </a:r>
            <a:r>
              <a:rPr lang="mr-IN" sz="1400" dirty="0"/>
              <a:t>–</a:t>
            </a:r>
            <a:r>
              <a:rPr lang="en-US" sz="1400" dirty="0"/>
              <a:t> Pat, Mark, </a:t>
            </a:r>
            <a:r>
              <a:rPr lang="en-US" sz="1400" dirty="0" err="1"/>
              <a:t>Xuan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3/2018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MVTX/INTT </a:t>
            </a:r>
            <a:r>
              <a:rPr lang="en-US" sz="1400" dirty="0" smtClean="0"/>
              <a:t>integration </a:t>
            </a:r>
            <a:r>
              <a:rPr lang="mr-IN" sz="1400" dirty="0" smtClean="0"/>
              <a:t>–</a:t>
            </a:r>
            <a:r>
              <a:rPr lang="en-US" sz="1400" dirty="0" smtClean="0"/>
              <a:t> Walt, Chris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6/18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Telescope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cooling </a:t>
            </a:r>
            <a:r>
              <a:rPr lang="en-US" sz="1400" dirty="0" smtClean="0"/>
              <a:t>system test, Chris + student 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Tracking </a:t>
            </a:r>
            <a:r>
              <a:rPr lang="en-US" sz="1400" dirty="0" smtClean="0"/>
              <a:t>software &amp; simulation, </a:t>
            </a:r>
            <a:r>
              <a:rPr lang="en-US" sz="1400" dirty="0" err="1" smtClean="0"/>
              <a:t>Darrent</a:t>
            </a:r>
            <a:r>
              <a:rPr lang="en-US" sz="1400" dirty="0" smtClean="0"/>
              <a:t>, </a:t>
            </a:r>
            <a:r>
              <a:rPr lang="en-US" sz="1400" dirty="0" err="1" smtClean="0"/>
              <a:t>Sanghoon</a:t>
            </a: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Complete </a:t>
            </a:r>
            <a:r>
              <a:rPr lang="en-US" sz="1400" dirty="0" smtClean="0"/>
              <a:t>MVTX proposal </a:t>
            </a:r>
            <a:r>
              <a:rPr lang="mr-IN" sz="1400" dirty="0" smtClean="0"/>
              <a:t>–</a:t>
            </a:r>
            <a:r>
              <a:rPr lang="en-US" sz="1400" dirty="0" smtClean="0"/>
              <a:t> Ming, Dave, Cesar and all</a:t>
            </a:r>
            <a:endParaRPr lang="en-US" sz="1400" dirty="0"/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Cost, schedule &amp;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Risk registry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WBS Dictionary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Preliminary project plan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Implement review recommendations </a:t>
            </a: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0D1A-6761-9344-B481-74F585ED4169}" type="datetime1">
              <a:rPr lang="en-US" smtClean="0"/>
              <a:t>11/16/17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F04B3-0C15-0748-863F-BEDBAB048091}" type="slidenum">
              <a:rPr lang="en-US" smtClean="0"/>
              <a:t>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4075" y="1887818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RUv1.0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4171" y="271458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FELIX 2.0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71039" y="118521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/1</a:t>
            </a:r>
            <a:endParaRPr lang="en-US" dirty="0"/>
          </a:p>
        </p:txBody>
      </p:sp>
      <p:sp>
        <p:nvSpPr>
          <p:cNvPr id="47" name="6-Point Star 46"/>
          <p:cNvSpPr/>
          <p:nvPr/>
        </p:nvSpPr>
        <p:spPr>
          <a:xfrm flipH="1">
            <a:off x="6145612" y="1787802"/>
            <a:ext cx="116398" cy="148258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FY18 Major LDRD Procurement Plan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71575"/>
            <a:ext cx="10515600" cy="51847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CERN</a:t>
            </a:r>
          </a:p>
          <a:p>
            <a:pPr lvl="1"/>
            <a:r>
              <a:rPr lang="en-US" dirty="0" smtClean="0"/>
              <a:t>5 staves, 3/2018,  $12K x 5 (2) = $60K </a:t>
            </a:r>
          </a:p>
          <a:p>
            <a:pPr lvl="1"/>
            <a:r>
              <a:rPr lang="en-US" dirty="0" smtClean="0"/>
              <a:t>4 RU v1.x,  3/2018,  $8K x 4  = $32K </a:t>
            </a:r>
          </a:p>
          <a:p>
            <a:pPr lvl="1"/>
            <a:r>
              <a:rPr lang="en-US" dirty="0" smtClean="0"/>
              <a:t>Carbon frames, connectors etc., $10K </a:t>
            </a:r>
          </a:p>
          <a:p>
            <a:pPr lvl="1"/>
            <a:r>
              <a:rPr lang="en-US" dirty="0" smtClean="0"/>
              <a:t>Final power boards, 5/2018, $20K</a:t>
            </a:r>
          </a:p>
          <a:p>
            <a:pPr lvl="1"/>
            <a:r>
              <a:rPr lang="en-US" dirty="0" smtClean="0"/>
              <a:t>5 single chips, 5</a:t>
            </a:r>
            <a:r>
              <a:rPr lang="en-US" altLang="zh-CN" dirty="0" smtClean="0"/>
              <a:t>/2018</a:t>
            </a:r>
            <a:r>
              <a:rPr lang="zh-CN" altLang="en-US" dirty="0" smtClean="0"/>
              <a:t>，</a:t>
            </a:r>
            <a:r>
              <a:rPr lang="en-US" dirty="0" smtClean="0"/>
              <a:t>$5K</a:t>
            </a:r>
            <a:endParaRPr lang="en-US" dirty="0"/>
          </a:p>
          <a:p>
            <a:r>
              <a:rPr lang="en-US" dirty="0" smtClean="0"/>
              <a:t>BNL</a:t>
            </a:r>
          </a:p>
          <a:p>
            <a:pPr lvl="1"/>
            <a:r>
              <a:rPr lang="en-US" dirty="0" smtClean="0"/>
              <a:t>2 FELIX v2.0</a:t>
            </a:r>
          </a:p>
          <a:p>
            <a:pPr lvl="2"/>
            <a:r>
              <a:rPr lang="en-US" dirty="0"/>
              <a:t>2</a:t>
            </a:r>
            <a:r>
              <a:rPr lang="en-US" dirty="0" smtClean="0"/>
              <a:t>/2018,   $12K x 2 = $24K</a:t>
            </a:r>
            <a:endParaRPr lang="en-US" dirty="0"/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Telescope frames, 1/2018, $10K</a:t>
            </a:r>
          </a:p>
          <a:p>
            <a:pPr lvl="1"/>
            <a:r>
              <a:rPr lang="en-US" dirty="0" smtClean="0"/>
              <a:t>Chiller + cooling,  2/2018, $10K </a:t>
            </a:r>
          </a:p>
          <a:p>
            <a:pPr lvl="1"/>
            <a:r>
              <a:rPr lang="en-US" dirty="0" smtClean="0"/>
              <a:t>Cables, connectors, 6/2018, $10K </a:t>
            </a:r>
          </a:p>
          <a:p>
            <a:pPr lvl="1"/>
            <a:r>
              <a:rPr lang="en-US" dirty="0" smtClean="0"/>
              <a:t>Laser system, 2/2018, $15K</a:t>
            </a:r>
          </a:p>
          <a:p>
            <a:pPr lvl="1"/>
            <a:r>
              <a:rPr lang="en-US" dirty="0" smtClean="0"/>
              <a:t>CAEN power units:  4/2018, $20K</a:t>
            </a:r>
          </a:p>
          <a:p>
            <a:pPr lvl="1"/>
            <a:r>
              <a:rPr lang="en-US" dirty="0" smtClean="0"/>
              <a:t>Misc. test equipment: 9/2018, $10K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UT-Austin, </a:t>
            </a:r>
          </a:p>
          <a:p>
            <a:pPr lvl="1"/>
            <a:r>
              <a:rPr lang="en-US" dirty="0" smtClean="0"/>
              <a:t>APLIDE+RU+FELIX Readout integration etc. FY18, $30K</a:t>
            </a:r>
          </a:p>
          <a:p>
            <a:r>
              <a:rPr lang="en-US" dirty="0" smtClean="0"/>
              <a:t>UCLA, </a:t>
            </a:r>
          </a:p>
          <a:p>
            <a:pPr lvl="1"/>
            <a:r>
              <a:rPr lang="en-US" dirty="0" smtClean="0"/>
              <a:t>Readout test, simulations, FY18, $30K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FAD7-57E5-F74D-A691-F211ADF3407D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98" y="40067"/>
            <a:ext cx="11887200" cy="707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LDRD </a:t>
            </a:r>
            <a:r>
              <a:rPr lang="mr-IN" sz="3200" dirty="0" smtClean="0"/>
              <a:t>–</a:t>
            </a:r>
            <a:r>
              <a:rPr lang="en-US" sz="3200" dirty="0" smtClean="0"/>
              <a:t> MVTX/sPHENIX Key Tasks/Milestones (from July 2017) </a:t>
            </a:r>
            <a:endParaRPr lang="en-US" sz="3200" dirty="0"/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A117-FFB8-AA4A-AF7C-521C0A4758D0}" type="datetime1">
              <a:rPr lang="en-US" smtClean="0"/>
              <a:t>11/16/17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38200" y="701750"/>
            <a:ext cx="10076727" cy="6019726"/>
            <a:chOff x="2832029" y="2120684"/>
            <a:chExt cx="5949316" cy="3640536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004583" y="2931939"/>
              <a:ext cx="93605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023737" y="2773878"/>
              <a:ext cx="1512399" cy="30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smtClean="0"/>
                <a:t>RUKC705)/FELIX1.5 </a:t>
              </a:r>
              <a:r>
                <a:rPr lang="en-US" sz="750" dirty="0"/>
                <a:t>Integration </a:t>
              </a:r>
            </a:p>
            <a:p>
              <a:endParaRPr lang="en-US" sz="750" dirty="0"/>
            </a:p>
            <a:p>
              <a:r>
                <a:rPr lang="en-US" sz="750" dirty="0"/>
                <a:t>40MHz,  7/17-12/17</a:t>
              </a:r>
            </a:p>
          </p:txBody>
        </p:sp>
        <p:sp>
          <p:nvSpPr>
            <p:cNvPr id="22" name="6-Point Star 21"/>
            <p:cNvSpPr/>
            <p:nvPr/>
          </p:nvSpPr>
          <p:spPr>
            <a:xfrm>
              <a:off x="4894313" y="2883815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3735" y="3264432"/>
              <a:ext cx="1566710" cy="305745"/>
              <a:chOff x="2435645" y="2981832"/>
              <a:chExt cx="2088947" cy="40765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546669" y="2981832"/>
                <a:ext cx="1977923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RUv1.x/FELIX2.0, 10MHz,</a:t>
                </a:r>
              </a:p>
              <a:p>
                <a:r>
                  <a:rPr lang="en-US" sz="750" dirty="0"/>
                  <a:t>    </a:t>
                </a:r>
              </a:p>
              <a:p>
                <a:r>
                  <a:rPr lang="en-US" sz="750" dirty="0" smtClean="0"/>
                  <a:t>11/17 </a:t>
                </a:r>
                <a:r>
                  <a:rPr lang="mr-IN" sz="750" dirty="0"/>
                  <a:t>–</a:t>
                </a:r>
                <a:r>
                  <a:rPr lang="en-US" sz="750" dirty="0"/>
                  <a:t> 6/18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435645" y="3121397"/>
                <a:ext cx="1772043" cy="108084"/>
                <a:chOff x="2435645" y="3121397"/>
                <a:chExt cx="2142390" cy="108084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6-Point Star 2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24" name="6-Point Star 23"/>
            <p:cNvSpPr/>
            <p:nvPr/>
          </p:nvSpPr>
          <p:spPr>
            <a:xfrm>
              <a:off x="5997650" y="3519232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7816" y="3470267"/>
              <a:ext cx="1189749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>
                  <a:solidFill>
                    <a:srgbClr val="FF0000"/>
                  </a:solidFill>
                </a:rPr>
                <a:t>MVTX Design Review 7/2018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71979" y="3680894"/>
              <a:ext cx="1351587" cy="438582"/>
              <a:chOff x="4442954" y="3954696"/>
              <a:chExt cx="1571684" cy="58477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442954" y="4160899"/>
                <a:ext cx="1335861" cy="108084"/>
                <a:chOff x="2435645" y="3121397"/>
                <a:chExt cx="2142390" cy="10808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6-Point Star 2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4448469" y="3954696"/>
                <a:ext cx="15661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System test, cosmic &amp; source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6/18 - 1/19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832029" y="3198298"/>
              <a:ext cx="56297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LDRD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66328" y="4582669"/>
              <a:ext cx="155844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MVTX: 2018 </a:t>
              </a:r>
              <a:r>
                <a:rPr lang="mr-IN" sz="1350" dirty="0">
                  <a:solidFill>
                    <a:srgbClr val="FF0000"/>
                  </a:solidFill>
                </a:rPr>
                <a:t>–</a:t>
              </a:r>
              <a:r>
                <a:rPr lang="en-US" sz="1350" dirty="0">
                  <a:solidFill>
                    <a:srgbClr val="FF0000"/>
                  </a:solidFill>
                </a:rPr>
                <a:t> </a:t>
              </a:r>
              <a:r>
                <a:rPr lang="en-US" sz="1350" dirty="0" smtClean="0">
                  <a:solidFill>
                    <a:srgbClr val="FF0000"/>
                  </a:solidFill>
                </a:rPr>
                <a:t>2023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38832" y="4906305"/>
              <a:ext cx="1864559" cy="438582"/>
              <a:chOff x="4495775" y="5487517"/>
              <a:chExt cx="2486078" cy="58477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95775" y="5632743"/>
                <a:ext cx="2142390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6-Point Star 3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555548" y="5487517"/>
                <a:ext cx="24263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/>
                  <a:t>Stave Production, procure FPGA, GBT etc.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8/18-4/19 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14006" y="2120684"/>
              <a:ext cx="5367339" cy="428420"/>
              <a:chOff x="996005" y="1786177"/>
              <a:chExt cx="7156452" cy="5712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96005" y="1786177"/>
                <a:ext cx="7156452" cy="571227"/>
                <a:chOff x="996005" y="1786177"/>
                <a:chExt cx="7156452" cy="57122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571464" y="1840950"/>
                  <a:ext cx="6886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7/17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996005" y="2183594"/>
                  <a:ext cx="6872000" cy="173810"/>
                  <a:chOff x="996005" y="2183594"/>
                  <a:chExt cx="6872000" cy="17381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 flipV="1">
                    <a:off x="996005" y="2348705"/>
                    <a:ext cx="6872000" cy="86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435645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24613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5084754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357529" y="1819321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10/17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72351" y="1786177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46253" y="1828730"/>
                  <a:ext cx="8062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10/19</a:t>
                  </a:r>
                </a:p>
              </p:txBody>
            </p:sp>
          </p:grpSp>
          <p:cxnSp>
            <p:nvCxnSpPr>
              <p:cNvPr id="42" name="Straight Connector 41"/>
              <p:cNvCxnSpPr/>
              <p:nvPr/>
            </p:nvCxnSpPr>
            <p:spPr>
              <a:xfrm>
                <a:off x="3698133" y="2285196"/>
                <a:ext cx="0" cy="549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463931" y="225757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281454" y="227301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>
              <a:off x="4940634" y="4759840"/>
              <a:ext cx="36991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7020776" y="5322638"/>
              <a:ext cx="1217183" cy="438582"/>
              <a:chOff x="5805032" y="5953848"/>
              <a:chExt cx="1622911" cy="58477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805032" y="6096978"/>
                <a:ext cx="1475426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6-Point Star 3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848385" y="5953848"/>
                <a:ext cx="15795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Electronics Production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1/19-8/19  </a:t>
                </a:r>
              </a:p>
            </p:txBody>
          </p:sp>
        </p:grpSp>
        <p:cxnSp>
          <p:nvCxnSpPr>
            <p:cNvPr id="54" name="Straight Arrow Connector 53"/>
            <p:cNvCxnSpPr>
              <a:stCxn id="24" idx="2"/>
            </p:cNvCxnSpPr>
            <p:nvPr/>
          </p:nvCxnSpPr>
          <p:spPr>
            <a:xfrm>
              <a:off x="6037732" y="3600295"/>
              <a:ext cx="1100" cy="1414928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1639" y="3916610"/>
              <a:ext cx="1100" cy="1523920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/>
            <p:nvPr/>
          </p:nvCxnSpPr>
          <p:spPr>
            <a:xfrm>
              <a:off x="5833901" y="3423019"/>
              <a:ext cx="152171" cy="133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7032958" y="4063004"/>
              <a:ext cx="1658951" cy="553998"/>
              <a:chOff x="2528306" y="2902146"/>
              <a:chExt cx="1996286" cy="73866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546669" y="2902146"/>
                <a:ext cx="1977923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dirty="0"/>
                  <a:t>Test Beam, tracking performance </a:t>
                </a:r>
              </a:p>
              <a:p>
                <a:endParaRPr lang="en-US" sz="750" dirty="0"/>
              </a:p>
              <a:p>
                <a:r>
                  <a:rPr lang="en-US" sz="750" dirty="0"/>
                  <a:t>analysis, physics </a:t>
                </a:r>
                <a:r>
                  <a:rPr lang="en-US" sz="750" dirty="0" err="1"/>
                  <a:t>sim</a:t>
                </a:r>
                <a:r>
                  <a:rPr lang="en-US" sz="750" dirty="0"/>
                  <a:t>, NIM paper etc.   </a:t>
                </a:r>
              </a:p>
              <a:p>
                <a:r>
                  <a:rPr lang="en-US" sz="750" dirty="0"/>
                  <a:t>            1/19 </a:t>
                </a:r>
                <a:r>
                  <a:rPr lang="mr-IN" sz="750" dirty="0"/>
                  <a:t>–</a:t>
                </a:r>
                <a:r>
                  <a:rPr lang="en-US" sz="750" dirty="0"/>
                  <a:t> 9/19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528306" y="3121397"/>
                <a:ext cx="1683642" cy="108084"/>
                <a:chOff x="2547653" y="3121397"/>
                <a:chExt cx="2035508" cy="108084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2547653" y="3175439"/>
                  <a:ext cx="2035508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6-Point Star 66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71" name="Straight Connector 70"/>
            <p:cNvCxnSpPr/>
            <p:nvPr/>
          </p:nvCxnSpPr>
          <p:spPr>
            <a:xfrm>
              <a:off x="4020841" y="2660441"/>
              <a:ext cx="0" cy="7300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438175" y="2793439"/>
              <a:ext cx="5958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Today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704218" y="5055755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BNL Director Review</a:t>
              </a:r>
            </a:p>
            <a:p>
              <a:r>
                <a:rPr lang="en-US" sz="900" dirty="0"/>
                <a:t>7/10-11,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5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289"/>
            <a:ext cx="10515600" cy="1006586"/>
          </a:xfrm>
        </p:spPr>
        <p:txBody>
          <a:bodyPr/>
          <a:lstStyle/>
          <a:p>
            <a:r>
              <a:rPr lang="en-US" dirty="0" smtClean="0"/>
              <a:t>Telescope Specs and Test Beam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2259" y="1112875"/>
            <a:ext cx="7021323" cy="50640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4 staves (or single chips)</a:t>
            </a:r>
          </a:p>
          <a:p>
            <a:pPr lvl="1"/>
            <a:r>
              <a:rPr lang="en-US" dirty="0" smtClean="0"/>
              <a:t>Stable operation at 15kHz trigger rate, &gt;24hr</a:t>
            </a:r>
          </a:p>
          <a:p>
            <a:pPr lvl="1"/>
            <a:r>
              <a:rPr lang="en-US" dirty="0" smtClean="0"/>
              <a:t>Trigger latency ~4uS </a:t>
            </a:r>
          </a:p>
          <a:p>
            <a:pPr lvl="1"/>
            <a:r>
              <a:rPr lang="en-US" dirty="0" smtClean="0"/>
              <a:t>Backend/FELIX operates at 40(10)MHz input clock</a:t>
            </a:r>
          </a:p>
          <a:p>
            <a:pPr lvl="1"/>
            <a:r>
              <a:rPr lang="en-US" dirty="0" smtClean="0"/>
              <a:t>Detector live time at 15kHz: &gt; 90% (?)</a:t>
            </a:r>
          </a:p>
          <a:p>
            <a:pPr lvl="1"/>
            <a:r>
              <a:rPr lang="en-US" dirty="0" smtClean="0"/>
              <a:t>Confirm power consumption in full operation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Performance  </a:t>
            </a:r>
          </a:p>
          <a:p>
            <a:pPr lvl="1"/>
            <a:r>
              <a:rPr lang="en-US" dirty="0" smtClean="0"/>
              <a:t>Single layer tracking efficiency: &gt;95% (cosmic rays)</a:t>
            </a:r>
          </a:p>
          <a:p>
            <a:pPr lvl="1"/>
            <a:r>
              <a:rPr lang="en-US" dirty="0" smtClean="0"/>
              <a:t>Tracking </a:t>
            </a:r>
            <a:r>
              <a:rPr lang="en-US" dirty="0"/>
              <a:t>spatial resolution: </a:t>
            </a:r>
            <a:r>
              <a:rPr lang="en-US" dirty="0" smtClean="0"/>
              <a:t>XX </a:t>
            </a:r>
            <a:r>
              <a:rPr lang="en-US" dirty="0" smtClean="0"/>
              <a:t>um </a:t>
            </a:r>
            <a:r>
              <a:rPr lang="en-US" dirty="0" smtClean="0"/>
              <a:t>@10GeV </a:t>
            </a:r>
            <a:r>
              <a:rPr lang="en-US" dirty="0"/>
              <a:t>(test beam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Offline alignment precision: </a:t>
            </a:r>
            <a:r>
              <a:rPr lang="en-US" dirty="0" smtClean="0"/>
              <a:t>XX </a:t>
            </a:r>
            <a:r>
              <a:rPr lang="en-US" dirty="0" smtClean="0"/>
              <a:t>um </a:t>
            </a:r>
            <a:r>
              <a:rPr lang="en-US" dirty="0" smtClean="0"/>
              <a:t>@10GeV(test beam)</a:t>
            </a:r>
          </a:p>
          <a:p>
            <a:pPr lvl="1"/>
            <a:r>
              <a:rPr lang="en-US" dirty="0" smtClean="0"/>
              <a:t>Stress test: </a:t>
            </a:r>
          </a:p>
          <a:p>
            <a:pPr lvl="2"/>
            <a:r>
              <a:rPr lang="en-US" dirty="0" smtClean="0"/>
              <a:t>stable operation with xx% occupancy at 15kHz (2x central </a:t>
            </a:r>
            <a:r>
              <a:rPr lang="en-US" dirty="0" err="1" smtClean="0"/>
              <a:t>AuAu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Online/Offline analysis</a:t>
            </a:r>
          </a:p>
          <a:p>
            <a:pPr lvl="1"/>
            <a:r>
              <a:rPr lang="en-US" dirty="0" smtClean="0"/>
              <a:t>Define MVTX raw and event data format</a:t>
            </a:r>
          </a:p>
          <a:p>
            <a:pPr lvl="1"/>
            <a:r>
              <a:rPr lang="en-US" dirty="0" smtClean="0"/>
              <a:t>Raw data decoder</a:t>
            </a:r>
          </a:p>
          <a:p>
            <a:pPr lvl="1"/>
            <a:r>
              <a:rPr lang="en-US" dirty="0" smtClean="0"/>
              <a:t>Detector response simulation   </a:t>
            </a:r>
          </a:p>
          <a:p>
            <a:pPr lvl="1"/>
            <a:r>
              <a:rPr lang="en-US" dirty="0" smtClean="0"/>
              <a:t>Cross check position resolution and single-layer sensor tracking efficiency</a:t>
            </a:r>
          </a:p>
          <a:p>
            <a:pPr lvl="1"/>
            <a:r>
              <a:rPr lang="en-US" dirty="0" smtClean="0"/>
              <a:t>Simulation tuned to match data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9BEE-739F-D54A-AD85-8A687ABDEA9B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E4CB-2AF7-6C45-ABFF-DD3A8F4C922E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523" y="2417135"/>
            <a:ext cx="4275769" cy="3069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6167" y="2119423"/>
            <a:ext cx="306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 simulation: DCA resolution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6243" y="1224019"/>
            <a:ext cx="4436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- 30um/</a:t>
            </a:r>
            <a:r>
              <a:rPr lang="en-US" dirty="0" err="1" smtClean="0"/>
              <a:t>sqrt</a:t>
            </a:r>
            <a:r>
              <a:rPr lang="en-US" dirty="0" smtClean="0"/>
              <a:t>(12) = 8.7um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Central </a:t>
            </a:r>
            <a:r>
              <a:rPr lang="en-US" dirty="0" err="1" smtClean="0"/>
              <a:t>AuAu</a:t>
            </a:r>
            <a:r>
              <a:rPr lang="en-US" dirty="0" smtClean="0"/>
              <a:t> + 3 MB: 4000 tracks/Layer0; </a:t>
            </a:r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37/chit?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0024" y="224121"/>
            <a:ext cx="6172200" cy="857250"/>
          </a:xfrm>
        </p:spPr>
        <p:txBody>
          <a:bodyPr/>
          <a:lstStyle/>
          <a:p>
            <a:r>
              <a:rPr lang="en-US" dirty="0"/>
              <a:t>MVTX P</a:t>
            </a:r>
            <a:r>
              <a:rPr lang="en-US" dirty="0" smtClean="0"/>
              <a:t>roposal 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6141" y="1586753"/>
            <a:ext cx="6888663" cy="46362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r>
              <a:rPr lang="en-US" dirty="0"/>
              <a:t>U</a:t>
            </a:r>
            <a:r>
              <a:rPr lang="en-US" dirty="0" smtClean="0"/>
              <a:t>pdate proposal to DOE, January 2018 (?)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 funding starts ~FY19</a:t>
            </a:r>
          </a:p>
          <a:p>
            <a:pPr lvl="1"/>
            <a:r>
              <a:rPr lang="en-US" dirty="0" smtClean="0"/>
              <a:t>MVTX workfest @Santa Fe, 12/5-7, 2017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update later this week</a:t>
            </a:r>
          </a:p>
          <a:p>
            <a:pPr lvl="2"/>
            <a:r>
              <a:rPr lang="en-US" dirty="0"/>
              <a:t>ALD’s visited DOE 10/31, sPHENIX </a:t>
            </a:r>
          </a:p>
          <a:p>
            <a:pPr lvl="2"/>
            <a:r>
              <a:rPr lang="en-US" dirty="0" smtClean="0"/>
              <a:t>Maria’s </a:t>
            </a:r>
            <a:r>
              <a:rPr lang="en-US" dirty="0"/>
              <a:t>CERN visit last week   </a:t>
            </a:r>
          </a:p>
          <a:p>
            <a:pPr lvl="1"/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  <a:p>
            <a:pPr lvl="1"/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08D0B-C5FD-7F4C-986D-A0219A3335D6}" type="datetime1">
              <a:rPr lang="en-US" smtClean="0"/>
              <a:t>11/16/17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03" y="1740268"/>
            <a:ext cx="3012502" cy="38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7924800" cy="677863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sPHENIX Schedule,  11/03/2017, Ed  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9036424" cy="594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Director’s pre CD-1Review  					</a:t>
            </a:r>
            <a:r>
              <a:rPr lang="en-US" altLang="en-US" sz="1800" b="1" dirty="0" smtClean="0">
                <a:cs typeface="Times New Roman" pitchFamily="18" charset="0"/>
              </a:rPr>
              <a:t>	Jan </a:t>
            </a:r>
            <a:r>
              <a:rPr lang="en-US" altLang="en-US" sz="1800" b="1" dirty="0">
                <a:cs typeface="Times New Roman" pitchFamily="18" charset="0"/>
              </a:rPr>
              <a:t>2018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FNAL Test Beam							Feb-Mar 2018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</a:t>
            </a: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OPA-CD-1/CD-3a Review 	</a:t>
            </a:r>
            <a:r>
              <a:rPr lang="en-US" altLang="en-US" sz="1800" b="1" dirty="0">
                <a:cs typeface="Times New Roman" pitchFamily="18" charset="0"/>
              </a:rPr>
              <a:t>					</a:t>
            </a: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May 2018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     </a:t>
            </a:r>
            <a:r>
              <a:rPr lang="en-US" altLang="en-US" sz="1800" b="1" dirty="0">
                <a:solidFill>
                  <a:srgbClr val="FF0000"/>
                </a:solidFill>
                <a:cs typeface="Times New Roman" pitchFamily="18" charset="0"/>
              </a:rPr>
              <a:t>CD-1/CD-3a authorization						Jul 2018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     </a:t>
            </a:r>
            <a:r>
              <a:rPr lang="en-US" altLang="en-US" sz="1800" b="1" dirty="0">
                <a:cs typeface="Times New Roman" pitchFamily="18" charset="0"/>
              </a:rPr>
              <a:t>Begin</a:t>
            </a: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 </a:t>
            </a:r>
            <a:r>
              <a:rPr lang="en-US" altLang="en-US" sz="1800" b="1" dirty="0">
                <a:cs typeface="Times New Roman" pitchFamily="18" charset="0"/>
              </a:rPr>
              <a:t>CD-1/CD-3a  activities that require FY19 appropriation		Dec 2018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Fabrication (orders) of long lead time components begins		</a:t>
            </a:r>
            <a:r>
              <a:rPr lang="en-US" altLang="en-US" sz="1800" b="1" dirty="0" smtClean="0">
                <a:cs typeface="Times New Roman" pitchFamily="18" charset="0"/>
              </a:rPr>
              <a:t>	Dec </a:t>
            </a:r>
            <a:r>
              <a:rPr lang="en-US" altLang="en-US" sz="1800" b="1" dirty="0">
                <a:cs typeface="Times New Roman" pitchFamily="18" charset="0"/>
              </a:rPr>
              <a:t>2018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All Preproduction R&amp;D and Design complete				May 2019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</a:t>
            </a:r>
            <a:r>
              <a:rPr lang="en-US" altLang="en-US" sz="1800" b="1" dirty="0">
                <a:solidFill>
                  <a:srgbClr val="0080FF"/>
                </a:solidFill>
                <a:cs typeface="Times New Roman" pitchFamily="18" charset="0"/>
              </a:rPr>
              <a:t>OPA- CD-2/CD-3b review 						May  2019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CD-2/CD-3b  authorization  					</a:t>
            </a:r>
            <a:r>
              <a:rPr lang="en-US" altLang="en-US" sz="1800" b="1" dirty="0" smtClean="0">
                <a:cs typeface="Times New Roman" pitchFamily="18" charset="0"/>
              </a:rPr>
              <a:t>	Aug </a:t>
            </a:r>
            <a:r>
              <a:rPr lang="en-US" altLang="en-US" sz="1800" b="1" dirty="0">
                <a:cs typeface="Times New Roman" pitchFamily="18" charset="0"/>
              </a:rPr>
              <a:t>2019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All fabrication (orders) begin					Aug 2019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sPHENIX installation begins in 1008 Facility				Apr 2021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</a:t>
            </a: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MIE deliverables complete					</a:t>
            </a:r>
            <a:r>
              <a:rPr lang="en-US" altLang="en-US" sz="1800" b="1" dirty="0" smtClean="0">
                <a:solidFill>
                  <a:srgbClr val="0099FF"/>
                </a:solidFill>
                <a:cs typeface="Times New Roman" pitchFamily="18" charset="0"/>
              </a:rPr>
              <a:t>	Dec </a:t>
            </a:r>
            <a:r>
              <a:rPr lang="en-US" altLang="en-US" sz="1800" b="1" dirty="0">
                <a:solidFill>
                  <a:srgbClr val="0099FF"/>
                </a:solidFill>
                <a:cs typeface="Times New Roman" pitchFamily="18" charset="0"/>
              </a:rPr>
              <a:t>2021</a:t>
            </a:r>
            <a:r>
              <a:rPr lang="en-US" altLang="en-US" sz="1800" b="1" dirty="0"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sPHENIX Installed, cabled, ready to commission			</a:t>
            </a:r>
            <a:r>
              <a:rPr lang="en-US" altLang="en-US" sz="1800" b="1" dirty="0" smtClean="0">
                <a:cs typeface="Times New Roman" pitchFamily="18" charset="0"/>
              </a:rPr>
              <a:t>	Jul </a:t>
            </a:r>
            <a:r>
              <a:rPr lang="en-US" altLang="en-US" sz="1800" b="1" dirty="0">
                <a:cs typeface="Times New Roman" pitchFamily="18" charset="0"/>
              </a:rPr>
              <a:t>2022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Initial commissioning complete					Sep 2022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 First RHIC beam for sPHENIX					Jan 2023</a:t>
            </a:r>
          </a:p>
          <a:p>
            <a:pPr marL="0" indent="0">
              <a:buNone/>
            </a:pPr>
            <a:r>
              <a:rPr lang="en-US" altLang="en-US" sz="1800" b="1" dirty="0">
                <a:cs typeface="Times New Roman" pitchFamily="18" charset="0"/>
              </a:rPr>
              <a:t>    </a:t>
            </a:r>
            <a:r>
              <a:rPr lang="en-US" altLang="en-US" sz="1800" b="1" dirty="0">
                <a:solidFill>
                  <a:srgbClr val="0080FF"/>
                </a:solidFill>
                <a:cs typeface="Times New Roman" pitchFamily="18" charset="0"/>
              </a:rPr>
              <a:t> CD-4 Approval							Jan 2024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rgbClr val="0080FF"/>
                </a:solidFill>
                <a:cs typeface="Times New Roman" pitchFamily="18" charset="0"/>
              </a:rPr>
              <a:t>The Resource-loaded Schedule contains 6 months of float to Jan 2023 first beam @ RHIC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rgbClr val="0080FF"/>
                </a:solidFill>
                <a:cs typeface="Times New Roman" pitchFamily="18" charset="0"/>
              </a:rPr>
              <a:t>The MIE has 24 months of float to CD-4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C891C71-73C2-F945-B7C6-F5A762F67407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C1A753D-6C42-4D74-B2DA-A30168E722D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Ming, FY18 sPHENIX/MVTX LDRD Status &amp;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29728" y="196813"/>
            <a:ext cx="2886075" cy="523220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MVTX Schedule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- ALICE ITS Electronics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PRR: Jan 2018</a:t>
            </a:r>
          </a:p>
          <a:p>
            <a:r>
              <a:rPr lang="en-US" dirty="0" smtClean="0"/>
              <a:t>- MVTX proposal, 1/2018?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MVTX DOE Review</a:t>
            </a:r>
          </a:p>
          <a:p>
            <a:r>
              <a:rPr lang="en-US" dirty="0" smtClean="0"/>
              <a:t>August  2018?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 Stave production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@CERN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9/2018+ ?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FELIX production </a:t>
            </a:r>
          </a:p>
          <a:p>
            <a:r>
              <a:rPr lang="en-US" dirty="0" smtClean="0"/>
              <a:t>Jan 2019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RU production </a:t>
            </a:r>
          </a:p>
          <a:p>
            <a:r>
              <a:rPr lang="en-US" dirty="0" smtClean="0"/>
              <a:t>Jan 2019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3871</TotalTime>
  <Words>2785</Words>
  <Application>Microsoft Macintosh PowerPoint</Application>
  <PresentationFormat>Widescreen</PresentationFormat>
  <Paragraphs>599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Calibri Light</vt:lpstr>
      <vt:lpstr>DengXian</vt:lpstr>
      <vt:lpstr>Mangal</vt:lpstr>
      <vt:lpstr>MS PGothic</vt:lpstr>
      <vt:lpstr>Times New Roman</vt:lpstr>
      <vt:lpstr>Wingdings</vt:lpstr>
      <vt:lpstr>Arial</vt:lpstr>
      <vt:lpstr>Office Theme</vt:lpstr>
      <vt:lpstr>sPHENIX LDRD/DR FY-18 and Beyond</vt:lpstr>
      <vt:lpstr>LDRD Manpower for FY18 </vt:lpstr>
      <vt:lpstr>FY18+ LDRD+MVTX/sPHENIX Schedule &amp; Goals </vt:lpstr>
      <vt:lpstr>Near Term Key Tasks and Goals: ~ Mar. 2018</vt:lpstr>
      <vt:lpstr>FY18 Major LDRD Procurement Plan </vt:lpstr>
      <vt:lpstr>LDRD – MVTX/sPHENIX Key Tasks/Milestones (from July 2017) </vt:lpstr>
      <vt:lpstr>Telescope Specs and Test Beam Goals</vt:lpstr>
      <vt:lpstr>MVTX Proposal Status</vt:lpstr>
      <vt:lpstr> sPHENIX Schedule,  11/03/2017, Ed  </vt:lpstr>
      <vt:lpstr>Experimental Milestones </vt:lpstr>
      <vt:lpstr>PowerPoint Presentation</vt:lpstr>
      <vt:lpstr>PowerPoint Presentation</vt:lpstr>
      <vt:lpstr>PowerPoint Presentation</vt:lpstr>
      <vt:lpstr>PowerPoint Presentation</vt:lpstr>
      <vt:lpstr>Theory Plan</vt:lpstr>
      <vt:lpstr>My Plan for FY18</vt:lpstr>
      <vt:lpstr>backup</vt:lpstr>
      <vt:lpstr>Funding &amp; Schedule</vt:lpstr>
      <vt:lpstr>MVTX Readout Electronics</vt:lpstr>
      <vt:lpstr>Extended inner tracker with current outer composite shell</vt:lpstr>
      <vt:lpstr>Section view of sPHENIX inner detector  assembly the ALICE service barrel has been modified – shortened</vt:lpstr>
      <vt:lpstr>First INTT Drawing from Don Cacace</vt:lpstr>
      <vt:lpstr>Detailed Summary of LDRD Goals for FY18</vt:lpstr>
      <vt:lpstr>Challenges: FY18 – FY19</vt:lpstr>
      <vt:lpstr>sPHENIX cross-section view, including envelope for services; TPC  and INTT</vt:lpstr>
      <vt:lpstr>Scope of the MVTX Project</vt:lpstr>
      <vt:lpstr>sPHENIX Cost Reduction Savings, 11/03/2017, Ed</vt:lpstr>
      <vt:lpstr>Major electronics items </vt:lpstr>
      <vt:lpstr>Mechanical Structures &amp; Assembly</vt:lpstr>
      <vt:lpstr>Overview of sPHENIX Meeting with DOE, 11/03/2017, Ed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LDRD/DR FY-18 and Beyond</dc:title>
  <dc:creator>Ming Liu</dc:creator>
  <cp:lastModifiedBy>Ming Liu</cp:lastModifiedBy>
  <cp:revision>175</cp:revision>
  <cp:lastPrinted>2017-11-08T17:40:05Z</cp:lastPrinted>
  <dcterms:created xsi:type="dcterms:W3CDTF">2017-11-06T03:03:09Z</dcterms:created>
  <dcterms:modified xsi:type="dcterms:W3CDTF">2017-11-16T17:30:12Z</dcterms:modified>
</cp:coreProperties>
</file>