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85"/>
    <p:restoredTop sz="93692"/>
  </p:normalViewPr>
  <p:slideViewPr>
    <p:cSldViewPr snapToGrid="0" snapToObjects="1">
      <p:cViewPr varScale="1">
        <p:scale>
          <a:sx n="177" d="100"/>
          <a:sy n="177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5456A-E799-CC48-8535-08A5B51D2A03}" type="datetimeFigureOut">
              <a:rPr lang="en-US" smtClean="0"/>
              <a:t>9/21/17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59686-2195-AA4F-9FD4-FB74DBB7B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3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59686-2195-AA4F-9FD4-FB74DBB7B1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4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8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2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2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7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6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9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7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D098E-64C7-B847-B417-538C5462E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4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5194"/>
            <a:ext cx="10515600" cy="898679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LDRD FY17 Progress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19380"/>
            <a:ext cx="10515600" cy="49914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Experimental highlights </a:t>
            </a:r>
            <a:r>
              <a:rPr lang="mr-IN" dirty="0" smtClean="0"/>
              <a:t>–</a:t>
            </a:r>
            <a:r>
              <a:rPr lang="en-US" dirty="0" smtClean="0"/>
              <a:t> on track for success!</a:t>
            </a:r>
          </a:p>
          <a:p>
            <a:pPr lvl="1"/>
            <a:r>
              <a:rPr lang="en-US" dirty="0" smtClean="0"/>
              <a:t>Achieved MOU w/ CERN to develop a MAPS based telescope for </a:t>
            </a:r>
            <a:r>
              <a:rPr lang="en-US" dirty="0" err="1" smtClean="0"/>
              <a:t>sPHENIX</a:t>
            </a:r>
            <a:r>
              <a:rPr lang="en-US" dirty="0" smtClean="0"/>
              <a:t> R&amp;D, Dec. 2016</a:t>
            </a:r>
          </a:p>
          <a:p>
            <a:pPr lvl="1"/>
            <a:r>
              <a:rPr lang="en-US" dirty="0" smtClean="0"/>
              <a:t>A 43-page MVTX pre-proposal submitted to DOE, Feb 2017</a:t>
            </a:r>
          </a:p>
          <a:p>
            <a:pPr lvl="1"/>
            <a:r>
              <a:rPr lang="en-US" dirty="0" smtClean="0"/>
              <a:t>MVTX collaboration formed, and is growing! </a:t>
            </a:r>
          </a:p>
          <a:p>
            <a:pPr lvl="1"/>
            <a:r>
              <a:rPr lang="en-US" dirty="0" smtClean="0"/>
              <a:t>Very successful BNL Directors Review on MVTX proposal, July 2017</a:t>
            </a:r>
          </a:p>
          <a:p>
            <a:pPr lvl="1"/>
            <a:r>
              <a:rPr lang="en-US" dirty="0" smtClean="0"/>
              <a:t>Setup 2 high-speed ALPIDE test stands at LANL, read out one full 9-chip stave and single MAPS chip</a:t>
            </a:r>
          </a:p>
          <a:p>
            <a:pPr lvl="1"/>
            <a:r>
              <a:rPr lang="en-US" dirty="0" smtClean="0"/>
              <a:t>Developed an alternative readout path to minimize the technical &amp; schedule risks</a:t>
            </a:r>
            <a:r>
              <a:rPr lang="en-US" dirty="0"/>
              <a:t>:</a:t>
            </a:r>
            <a:r>
              <a:rPr lang="en-US" dirty="0" smtClean="0"/>
              <a:t>  1) replaced CRU with FELIX, successfully integrated FELIX with </a:t>
            </a:r>
            <a:r>
              <a:rPr lang="en-US" dirty="0" err="1" smtClean="0"/>
              <a:t>sPHENIX</a:t>
            </a:r>
            <a:r>
              <a:rPr lang="en-US" dirty="0" smtClean="0"/>
              <a:t> RCDAQ; 2) KC705/RU and FELIX chain readout; 3)ALPIDE readout w/ KC705/RU   </a:t>
            </a:r>
          </a:p>
          <a:p>
            <a:pPr lvl="1"/>
            <a:r>
              <a:rPr lang="en-US" dirty="0" smtClean="0"/>
              <a:t>Developed preliminary b-jet and B-hadron tagging with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vertexing</a:t>
            </a:r>
            <a:r>
              <a:rPr lang="en-US" dirty="0" smtClean="0"/>
              <a:t> in full GEANT simulation and track reconstruction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Telescope mechanical structure and cooling system designed, to be produced soon 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APLIDE + KC705/RU + FELIX chain is working as of today!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Theoretical highlights</a:t>
            </a:r>
          </a:p>
          <a:p>
            <a:pPr lvl="1"/>
            <a:r>
              <a:rPr lang="en-US" dirty="0" err="1" smtClean="0"/>
              <a:t>pQCD</a:t>
            </a:r>
            <a:r>
              <a:rPr lang="en-US" dirty="0" smtClean="0"/>
              <a:t>, papers </a:t>
            </a:r>
            <a:r>
              <a:rPr lang="en-US" dirty="0" smtClean="0"/>
              <a:t>published </a:t>
            </a:r>
            <a:endParaRPr lang="en-US" dirty="0" smtClean="0"/>
          </a:p>
          <a:p>
            <a:pPr lvl="1"/>
            <a:r>
              <a:rPr lang="en-US" dirty="0" smtClean="0"/>
              <a:t>LQCD/Hydro, </a:t>
            </a:r>
            <a:r>
              <a:rPr lang="en-US" dirty="0" smtClean="0"/>
              <a:t>running code </a:t>
            </a:r>
          </a:p>
          <a:p>
            <a:pPr lvl="1"/>
            <a:r>
              <a:rPr lang="en-US" dirty="0" smtClean="0"/>
              <a:t>QMD </a:t>
            </a:r>
            <a:r>
              <a:rPr lang="en-US" dirty="0" smtClean="0"/>
              <a:t>simulations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Ming @LDRD/DR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505" y="-5112"/>
            <a:ext cx="10515600" cy="1325563"/>
          </a:xfrm>
        </p:spPr>
        <p:txBody>
          <a:bodyPr/>
          <a:lstStyle/>
          <a:p>
            <a:r>
              <a:rPr lang="en-US" dirty="0" smtClean="0"/>
              <a:t>Experimental Milestones </a:t>
            </a:r>
            <a:endParaRPr lang="en-US" dirty="0"/>
          </a:p>
        </p:txBody>
      </p:sp>
      <p:pic>
        <p:nvPicPr>
          <p:cNvPr id="4" name="Picture 3" descr="experiment_timeline_122016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7124" r="6952" b="21231"/>
          <a:stretch/>
        </p:blipFill>
        <p:spPr>
          <a:xfrm>
            <a:off x="109330" y="1320451"/>
            <a:ext cx="12082670" cy="5410352"/>
          </a:xfrm>
          <a:prstGeom prst="rect">
            <a:avLst/>
          </a:prstGeom>
        </p:spPr>
      </p:pic>
      <p:sp>
        <p:nvSpPr>
          <p:cNvPr id="5" name="Smiley Face 4"/>
          <p:cNvSpPr/>
          <p:nvPr/>
        </p:nvSpPr>
        <p:spPr>
          <a:xfrm>
            <a:off x="5598950" y="3977160"/>
            <a:ext cx="572429" cy="505522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4672979" y="1748010"/>
            <a:ext cx="572429" cy="505522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5578236" y="5490954"/>
            <a:ext cx="572429" cy="505522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4672980" y="5859316"/>
            <a:ext cx="572429" cy="505522"/>
          </a:xfrm>
          <a:prstGeom prst="smileyFac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Milestones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1417637"/>
            <a:ext cx="12105861" cy="52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Risks and Challenges: FY18 </a:t>
            </a:r>
            <a:r>
              <a:rPr lang="mr-IN" dirty="0" smtClean="0"/>
              <a:t>–</a:t>
            </a:r>
            <a:r>
              <a:rPr lang="en-US" dirty="0" smtClean="0"/>
              <a:t> FY19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294376"/>
          </a:xfrm>
        </p:spPr>
        <p:txBody>
          <a:bodyPr/>
          <a:lstStyle/>
          <a:p>
            <a:r>
              <a:rPr lang="en-US" dirty="0" smtClean="0"/>
              <a:t>Experimental work</a:t>
            </a:r>
            <a:endParaRPr lang="en-US" dirty="0" smtClean="0"/>
          </a:p>
          <a:p>
            <a:pPr lvl="1"/>
            <a:r>
              <a:rPr lang="en-US" dirty="0" smtClean="0"/>
              <a:t>Final readout electronics (RU and FELIX) and sensor staves </a:t>
            </a:r>
            <a:r>
              <a:rPr lang="mr-IN" dirty="0" smtClean="0"/>
              <a:t>–</a:t>
            </a:r>
            <a:r>
              <a:rPr lang="en-US" dirty="0" smtClean="0"/>
              <a:t> schedule challenge</a:t>
            </a:r>
          </a:p>
          <a:p>
            <a:pPr lvl="1"/>
            <a:r>
              <a:rPr lang="en-US" dirty="0" err="1" smtClean="0"/>
              <a:t>sPHENIX</a:t>
            </a:r>
            <a:r>
              <a:rPr lang="en-US" dirty="0" smtClean="0"/>
              <a:t> MVTX full proposal challenge </a:t>
            </a:r>
            <a:r>
              <a:rPr lang="mr-IN" dirty="0" smtClean="0"/>
              <a:t>–</a:t>
            </a:r>
            <a:r>
              <a:rPr lang="en-US" dirty="0" smtClean="0"/>
              <a:t> Cost &amp; Schedule</a:t>
            </a:r>
          </a:p>
          <a:p>
            <a:pPr lvl="2"/>
            <a:r>
              <a:rPr lang="en-US" dirty="0" err="1" smtClean="0"/>
              <a:t>sPHENX</a:t>
            </a:r>
            <a:r>
              <a:rPr lang="en-US" dirty="0" smtClean="0"/>
              <a:t> baseline and INTT  </a:t>
            </a:r>
          </a:p>
          <a:p>
            <a:pPr lvl="2"/>
            <a:r>
              <a:rPr lang="en-US" dirty="0" smtClean="0"/>
              <a:t>DOE funding schedule  </a:t>
            </a:r>
            <a:r>
              <a:rPr lang="mr-IN" dirty="0" smtClean="0"/>
              <a:t>–</a:t>
            </a:r>
            <a:r>
              <a:rPr lang="en-US" dirty="0" smtClean="0"/>
              <a:t> Federal budget uncertainty   </a:t>
            </a:r>
            <a:endParaRPr lang="en-US" dirty="0"/>
          </a:p>
          <a:p>
            <a:r>
              <a:rPr lang="en-US" dirty="0" smtClean="0"/>
              <a:t>Theoretical  </a:t>
            </a:r>
            <a:r>
              <a:rPr lang="en-US" dirty="0" smtClean="0"/>
              <a:t>work</a:t>
            </a:r>
            <a:endParaRPr lang="en-US" dirty="0" smtClean="0"/>
          </a:p>
          <a:p>
            <a:pPr lvl="1"/>
            <a:r>
              <a:rPr lang="en-US" dirty="0" err="1" smtClean="0"/>
              <a:t>pQCD</a:t>
            </a:r>
            <a:r>
              <a:rPr lang="en-US" dirty="0" smtClean="0"/>
              <a:t>/SCET</a:t>
            </a:r>
          </a:p>
          <a:p>
            <a:pPr lvl="1"/>
            <a:r>
              <a:rPr lang="en-US" dirty="0" smtClean="0"/>
              <a:t>LQCD/Hydro</a:t>
            </a:r>
          </a:p>
          <a:p>
            <a:pPr lvl="1"/>
            <a:r>
              <a:rPr lang="en-US" dirty="0" smtClean="0"/>
              <a:t>QMD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D098E-64C7-B847-B417-538C5462EF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LDRD </a:t>
            </a:r>
            <a:r>
              <a:rPr lang="mr-IN" dirty="0" smtClean="0"/>
              <a:t>–</a:t>
            </a:r>
            <a:r>
              <a:rPr lang="en-US" dirty="0" smtClean="0"/>
              <a:t> MVTX Key Tasks/Milestones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307443" y="2766252"/>
            <a:ext cx="12480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32981" y="2489099"/>
            <a:ext cx="20165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RUv1.0/FELIX1.5 Integration </a:t>
            </a:r>
          </a:p>
          <a:p>
            <a:endParaRPr lang="en-US" sz="1000" dirty="0"/>
          </a:p>
          <a:p>
            <a:r>
              <a:rPr lang="en-US" sz="1000" dirty="0"/>
              <a:t>40MHz,  7/17-12/17</a:t>
            </a:r>
            <a:endParaRPr lang="en-US" sz="1000" dirty="0"/>
          </a:p>
        </p:txBody>
      </p:sp>
      <p:sp>
        <p:nvSpPr>
          <p:cNvPr id="22" name="6-Point Star 21"/>
          <p:cNvSpPr/>
          <p:nvPr/>
        </p:nvSpPr>
        <p:spPr>
          <a:xfrm>
            <a:off x="4493749" y="2702085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959646" y="3129886"/>
            <a:ext cx="2088947" cy="553998"/>
            <a:chOff x="2435645" y="2902146"/>
            <a:chExt cx="2088947" cy="553998"/>
          </a:xfrm>
        </p:grpSpPr>
        <p:sp>
          <p:nvSpPr>
            <p:cNvPr id="21" name="TextBox 20"/>
            <p:cNvSpPr txBox="1"/>
            <p:nvPr/>
          </p:nvSpPr>
          <p:spPr>
            <a:xfrm>
              <a:off x="2546669" y="2902146"/>
              <a:ext cx="19779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RUv1.x/FELIX2.0, 10MHz,</a:t>
              </a:r>
            </a:p>
            <a:p>
              <a:r>
                <a:rPr lang="en-US" sz="1000" dirty="0"/>
                <a:t>    </a:t>
              </a:r>
            </a:p>
            <a:p>
              <a:r>
                <a:rPr lang="en-US" sz="1000" dirty="0"/>
                <a:t>10/17 </a:t>
              </a:r>
              <a:r>
                <a:rPr lang="mr-IN" sz="1000" dirty="0"/>
                <a:t>–</a:t>
              </a:r>
              <a:r>
                <a:rPr lang="en-US" sz="1000" dirty="0"/>
                <a:t> 6/18</a:t>
              </a:r>
              <a:endParaRPr lang="en-US" sz="10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35645" y="3121397"/>
              <a:ext cx="1772043" cy="108084"/>
              <a:chOff x="2435645" y="3121397"/>
              <a:chExt cx="2142390" cy="108084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6-Point Star 2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4" name="6-Point Star 23"/>
          <p:cNvSpPr/>
          <p:nvPr/>
        </p:nvSpPr>
        <p:spPr>
          <a:xfrm>
            <a:off x="5964866" y="3549308"/>
            <a:ext cx="106886" cy="108084"/>
          </a:xfrm>
          <a:prstGeom prst="star6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1753" y="3484023"/>
            <a:ext cx="1533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MVTX Design Review 7/2018</a:t>
            </a:r>
            <a:endParaRPr lang="en-US" sz="900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97300" y="3764858"/>
            <a:ext cx="1737888" cy="553998"/>
            <a:chOff x="4442954" y="3954696"/>
            <a:chExt cx="1515670" cy="553998"/>
          </a:xfrm>
        </p:grpSpPr>
        <p:grpSp>
          <p:nvGrpSpPr>
            <p:cNvPr id="27" name="Group 26"/>
            <p:cNvGrpSpPr/>
            <p:nvPr/>
          </p:nvGrpSpPr>
          <p:grpSpPr>
            <a:xfrm>
              <a:off x="4442954" y="4160899"/>
              <a:ext cx="1335861" cy="108084"/>
              <a:chOff x="2435645" y="3121397"/>
              <a:chExt cx="2142390" cy="10808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6-Point Star 2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48469" y="3954696"/>
              <a:ext cx="151015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System test, cosmic &amp; source </a:t>
              </a:r>
            </a:p>
            <a:p>
              <a:endParaRPr lang="en-US" sz="1000" dirty="0"/>
            </a:p>
            <a:p>
              <a:r>
                <a:rPr lang="en-US" sz="1000" dirty="0"/>
                <a:t>6/18 - 1/19</a:t>
              </a:r>
              <a:endParaRPr lang="en-US" sz="1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44036" y="3121397"/>
            <a:ext cx="6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LDRD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9770" y="4967225"/>
            <a:ext cx="200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MVTX: 2018 </a:t>
            </a:r>
            <a:r>
              <a:rPr lang="mr-IN" dirty="0">
                <a:solidFill>
                  <a:srgbClr val="FF0000"/>
                </a:solidFill>
              </a:rPr>
              <a:t>–</a:t>
            </a:r>
            <a:r>
              <a:rPr lang="en-US" dirty="0">
                <a:solidFill>
                  <a:srgbClr val="FF0000"/>
                </a:solidFill>
              </a:rPr>
              <a:t> 2021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6019775" y="5332332"/>
            <a:ext cx="2409056" cy="553998"/>
            <a:chOff x="4495775" y="5421112"/>
            <a:chExt cx="2409056" cy="553998"/>
          </a:xfrm>
        </p:grpSpPr>
        <p:grpSp>
          <p:nvGrpSpPr>
            <p:cNvPr id="31" name="Group 30"/>
            <p:cNvGrpSpPr/>
            <p:nvPr/>
          </p:nvGrpSpPr>
          <p:grpSpPr>
            <a:xfrm>
              <a:off x="4495775" y="5632743"/>
              <a:ext cx="2142390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2" name="Straight Arrow Connector 31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6-Point Star 32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555548" y="5421112"/>
              <a:ext cx="234928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Stave Production, procure FPGA, GBT etc.</a:t>
              </a:r>
            </a:p>
            <a:p>
              <a:endParaRPr lang="en-US" sz="1000" dirty="0"/>
            </a:p>
            <a:p>
              <a:r>
                <a:rPr lang="en-US" sz="1000" dirty="0"/>
                <a:t>8/18-4/19  </a:t>
              </a:r>
              <a:endParaRPr lang="en-US" sz="10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520006" y="1684578"/>
            <a:ext cx="7092045" cy="571227"/>
            <a:chOff x="996005" y="1786177"/>
            <a:chExt cx="7092045" cy="571227"/>
          </a:xfrm>
        </p:grpSpPr>
        <p:grpSp>
          <p:nvGrpSpPr>
            <p:cNvPr id="15" name="Group 14"/>
            <p:cNvGrpSpPr/>
            <p:nvPr/>
          </p:nvGrpSpPr>
          <p:grpSpPr>
            <a:xfrm>
              <a:off x="996005" y="1786177"/>
              <a:ext cx="7092045" cy="571227"/>
              <a:chOff x="996005" y="1786177"/>
              <a:chExt cx="7092045" cy="57122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495263" y="1834601"/>
                <a:ext cx="8587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7/2017</a:t>
                </a:r>
                <a:endParaRPr lang="en-US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996005" y="2183594"/>
                <a:ext cx="6872000" cy="173810"/>
                <a:chOff x="996005" y="2183594"/>
                <a:chExt cx="6872000" cy="173810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 flipV="1">
                  <a:off x="996005" y="2348705"/>
                  <a:ext cx="6872000" cy="86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435645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7624613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5084754" y="2183594"/>
                  <a:ext cx="0" cy="15658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357529" y="1819321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10/17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772352" y="1786177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10/18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46253" y="1828730"/>
                <a:ext cx="741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10/19</a:t>
                </a:r>
                <a:endParaRPr lang="en-US" dirty="0"/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698133" y="2285196"/>
              <a:ext cx="0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463931" y="225757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81454" y="2273015"/>
              <a:ext cx="0" cy="82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Arrow Connector 49"/>
          <p:cNvCxnSpPr/>
          <p:nvPr/>
        </p:nvCxnSpPr>
        <p:spPr>
          <a:xfrm>
            <a:off x="4555510" y="5203453"/>
            <a:ext cx="49322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7329033" y="5887443"/>
            <a:ext cx="1622911" cy="553998"/>
            <a:chOff x="5805032" y="5887443"/>
            <a:chExt cx="1622911" cy="553998"/>
          </a:xfrm>
        </p:grpSpPr>
        <p:grpSp>
          <p:nvGrpSpPr>
            <p:cNvPr id="37" name="Group 36"/>
            <p:cNvGrpSpPr/>
            <p:nvPr/>
          </p:nvGrpSpPr>
          <p:grpSpPr>
            <a:xfrm>
              <a:off x="5805032" y="6096978"/>
              <a:ext cx="1475426" cy="108084"/>
              <a:chOff x="2435645" y="3121397"/>
              <a:chExt cx="2142390" cy="108084"/>
            </a:xfrm>
            <a:solidFill>
              <a:srgbClr val="FF0000"/>
            </a:solidFill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2435645" y="3175439"/>
                <a:ext cx="2035504" cy="13048"/>
              </a:xfrm>
              <a:prstGeom prst="straightConnector1">
                <a:avLst/>
              </a:prstGeom>
              <a:grpFill/>
              <a:ln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6-Point Star 38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5848386" y="5887443"/>
              <a:ext cx="15795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Electronics Production</a:t>
              </a:r>
            </a:p>
            <a:p>
              <a:endParaRPr lang="en-US" sz="1000" dirty="0"/>
            </a:p>
            <a:p>
              <a:r>
                <a:rPr lang="en-US" sz="1000" dirty="0"/>
                <a:t>1/19-6/19  </a:t>
              </a:r>
              <a:endParaRPr lang="en-US" sz="1000" dirty="0"/>
            </a:p>
          </p:txBody>
        </p:sp>
      </p:grpSp>
      <p:cxnSp>
        <p:nvCxnSpPr>
          <p:cNvPr id="54" name="Straight Arrow Connector 53"/>
          <p:cNvCxnSpPr>
            <a:stCxn id="24" idx="2"/>
          </p:cNvCxnSpPr>
          <p:nvPr/>
        </p:nvCxnSpPr>
        <p:spPr>
          <a:xfrm>
            <a:off x="6018309" y="3657393"/>
            <a:ext cx="1466" cy="1886571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290185" y="4079146"/>
            <a:ext cx="1466" cy="2031893"/>
          </a:xfrm>
          <a:prstGeom prst="straightConnector1">
            <a:avLst/>
          </a:prstGeom>
          <a:ln w="952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>
            <a:off x="5746532" y="3421025"/>
            <a:ext cx="202895" cy="178464"/>
          </a:xfrm>
          <a:prstGeom prst="bentConnector3">
            <a:avLst>
              <a:gd name="adj1" fmla="val 50000"/>
            </a:avLst>
          </a:prstGeom>
          <a:ln w="127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7345275" y="4274339"/>
            <a:ext cx="2211935" cy="707886"/>
            <a:chOff x="2528306" y="2902146"/>
            <a:chExt cx="1996286" cy="707886"/>
          </a:xfrm>
        </p:grpSpPr>
        <p:sp>
          <p:nvSpPr>
            <p:cNvPr id="64" name="TextBox 63"/>
            <p:cNvSpPr txBox="1"/>
            <p:nvPr/>
          </p:nvSpPr>
          <p:spPr>
            <a:xfrm>
              <a:off x="2546669" y="2902146"/>
              <a:ext cx="19779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Test Beam, tracking performance </a:t>
              </a:r>
            </a:p>
            <a:p>
              <a:endParaRPr lang="en-US" sz="1000" dirty="0"/>
            </a:p>
            <a:p>
              <a:r>
                <a:rPr lang="en-US" sz="1000" dirty="0"/>
                <a:t>analysis, physics </a:t>
              </a:r>
              <a:r>
                <a:rPr lang="en-US" sz="1000" dirty="0" err="1"/>
                <a:t>sim</a:t>
              </a:r>
              <a:r>
                <a:rPr lang="en-US" sz="1000" dirty="0"/>
                <a:t>, NIM paper etc.   </a:t>
              </a:r>
            </a:p>
            <a:p>
              <a:r>
                <a:rPr lang="en-US" sz="1000" dirty="0"/>
                <a:t> </a:t>
              </a:r>
              <a:r>
                <a:rPr lang="en-US" sz="1000" dirty="0"/>
                <a:t>           1/19 </a:t>
              </a:r>
              <a:r>
                <a:rPr lang="mr-IN" sz="1000" dirty="0"/>
                <a:t>–</a:t>
              </a:r>
              <a:r>
                <a:rPr lang="en-US" sz="1000" dirty="0"/>
                <a:t> 9/19</a:t>
              </a:r>
              <a:endParaRPr lang="en-US" sz="1000" dirty="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528306" y="3121397"/>
              <a:ext cx="1683642" cy="108084"/>
              <a:chOff x="2547653" y="3121397"/>
              <a:chExt cx="2035508" cy="108084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V="1">
                <a:off x="2547653" y="3175439"/>
                <a:ext cx="2035508" cy="1304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6-Point Star 66"/>
              <p:cNvSpPr/>
              <p:nvPr/>
            </p:nvSpPr>
            <p:spPr>
              <a:xfrm>
                <a:off x="4471149" y="3121397"/>
                <a:ext cx="106886" cy="108084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Date Placeholder 6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9/21/17</a:t>
            </a:r>
            <a:endParaRPr lang="en-US"/>
          </a:p>
        </p:txBody>
      </p:sp>
      <p:sp>
        <p:nvSpPr>
          <p:cNvPr id="69" name="Footer Placeholder 6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>
            <a:off x="3329121" y="2404255"/>
            <a:ext cx="0" cy="9733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552232" y="2581586"/>
            <a:ext cx="75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906957" y="5598006"/>
            <a:ext cx="146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BNL Director Review</a:t>
            </a:r>
          </a:p>
          <a:p>
            <a:r>
              <a:rPr lang="en-US" sz="1200" dirty="0"/>
              <a:t>7/10-11, 2017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5030-01DD-DA43-BC7F-B4B62D71D19A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00635" y="2689308"/>
            <a:ext cx="945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Test beam</a:t>
            </a:r>
          </a:p>
          <a:p>
            <a:r>
              <a:rPr lang="en-US" sz="1400" dirty="0">
                <a:solidFill>
                  <a:srgbClr val="FF0000"/>
                </a:solidFill>
              </a:rPr>
              <a:t>@FNAL?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MVTX Readout Electronics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9C84436F-B625-4899-AA4D-53699365BA0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17743" r="17087" b="52022"/>
          <a:stretch/>
        </p:blipFill>
        <p:spPr>
          <a:xfrm>
            <a:off x="4510094" y="3395154"/>
            <a:ext cx="1765856" cy="432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4714" y="2774154"/>
            <a:ext cx="1324800" cy="1242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0539" y="4221300"/>
            <a:ext cx="1281674" cy="13026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563" y="3177666"/>
            <a:ext cx="2977721" cy="98740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358846" y="4165066"/>
            <a:ext cx="972370" cy="1296000"/>
            <a:chOff x="5500016" y="4578180"/>
            <a:chExt cx="1296493" cy="1296000"/>
          </a:xfrm>
          <a:solidFill>
            <a:schemeClr val="bg2"/>
          </a:solidFill>
        </p:grpSpPr>
        <p:sp>
          <p:nvSpPr>
            <p:cNvPr id="112" name="Rectangle 111"/>
            <p:cNvSpPr/>
            <p:nvPr/>
          </p:nvSpPr>
          <p:spPr>
            <a:xfrm>
              <a:off x="5500016" y="4578180"/>
              <a:ext cx="1296493" cy="1296000"/>
            </a:xfrm>
            <a:prstGeom prst="rect">
              <a:avLst/>
            </a:prstGeom>
            <a:grpFill/>
            <a:ln w="19050">
              <a:solidFill>
                <a:schemeClr val="tx2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/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91416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20220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6490241" y="556327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69915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498719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275231"/>
              <a:ext cx="242059" cy="242059"/>
            </a:xfrm>
            <a:prstGeom prst="rect">
              <a:avLst/>
            </a:prstGeom>
            <a:grpFill/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28" t="21428" r="21428" b="21428"/>
            <a:stretch/>
          </p:blipFill>
          <p:spPr>
            <a:xfrm>
              <a:off x="5626121" y="5563271"/>
              <a:ext cx="242059" cy="242059"/>
            </a:xfrm>
            <a:prstGeom prst="rect">
              <a:avLst/>
            </a:prstGeom>
            <a:grpFill/>
          </p:spPr>
        </p:pic>
      </p:grpSp>
      <p:sp>
        <p:nvSpPr>
          <p:cNvPr id="68" name="TextBox 123"/>
          <p:cNvSpPr txBox="1"/>
          <p:nvPr/>
        </p:nvSpPr>
        <p:spPr>
          <a:xfrm>
            <a:off x="6497166" y="5384076"/>
            <a:ext cx="83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Power Board</a:t>
            </a:r>
            <a:endParaRPr lang="en-US" sz="1200" dirty="0"/>
          </a:p>
        </p:txBody>
      </p:sp>
      <p:sp>
        <p:nvSpPr>
          <p:cNvPr id="69" name="Rectangle 68"/>
          <p:cNvSpPr/>
          <p:nvPr/>
        </p:nvSpPr>
        <p:spPr>
          <a:xfrm>
            <a:off x="3878755" y="4659120"/>
            <a:ext cx="987827" cy="357656"/>
          </a:xfrm>
          <a:prstGeom prst="rect">
            <a:avLst/>
          </a:prstGeom>
          <a:noFill/>
          <a:ln>
            <a:solidFill>
              <a:srgbClr val="2445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tx1"/>
                </a:solidFill>
              </a:rPr>
              <a:t>Filtering Capacitors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70" name="TextBox 126"/>
          <p:cNvSpPr txBox="1"/>
          <p:nvPr/>
        </p:nvSpPr>
        <p:spPr>
          <a:xfrm>
            <a:off x="4789047" y="3831046"/>
            <a:ext cx="128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Samtec</a:t>
            </a:r>
            <a:r>
              <a:rPr lang="en-US" sz="1200" dirty="0"/>
              <a:t> </a:t>
            </a:r>
            <a:r>
              <a:rPr lang="en-US" sz="1200" dirty="0" err="1"/>
              <a:t>Twinax</a:t>
            </a:r>
            <a:r>
              <a:rPr lang="en-US" sz="1200" dirty="0"/>
              <a:t> “</a:t>
            </a:r>
            <a:r>
              <a:rPr lang="en-US" sz="1200" dirty="0" err="1"/>
              <a:t>FireFly</a:t>
            </a:r>
            <a:r>
              <a:rPr lang="en-US" sz="1200" dirty="0"/>
              <a:t>”</a:t>
            </a:r>
            <a:endParaRPr lang="en-US" sz="1200" dirty="0"/>
          </a:p>
        </p:txBody>
      </p:sp>
      <p:sp>
        <p:nvSpPr>
          <p:cNvPr id="71" name="TextBox 127"/>
          <p:cNvSpPr txBox="1"/>
          <p:nvPr/>
        </p:nvSpPr>
        <p:spPr>
          <a:xfrm>
            <a:off x="4510095" y="3012308"/>
            <a:ext cx="17961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9 Data (1.2Gbps)</a:t>
            </a:r>
          </a:p>
          <a:p>
            <a:r>
              <a:rPr lang="en-US" sz="1100" dirty="0"/>
              <a:t>1 Clock, 1 Control/Trigger</a:t>
            </a:r>
            <a:endParaRPr lang="en-US" sz="1100" dirty="0"/>
          </a:p>
        </p:txBody>
      </p:sp>
      <p:sp>
        <p:nvSpPr>
          <p:cNvPr id="72" name="Right Arrow 71"/>
          <p:cNvSpPr/>
          <p:nvPr/>
        </p:nvSpPr>
        <p:spPr>
          <a:xfrm rot="10800000">
            <a:off x="4901063" y="4710710"/>
            <a:ext cx="1405166" cy="215908"/>
          </a:xfrm>
          <a:prstGeom prst="rightArrow">
            <a:avLst/>
          </a:prstGeom>
          <a:solidFill>
            <a:srgbClr val="2445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129"/>
          <p:cNvSpPr txBox="1"/>
          <p:nvPr/>
        </p:nvSpPr>
        <p:spPr>
          <a:xfrm>
            <a:off x="6492826" y="2408683"/>
            <a:ext cx="1017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Front End Electronics</a:t>
            </a:r>
            <a:endParaRPr lang="en-US" sz="1100" dirty="0"/>
          </a:p>
        </p:txBody>
      </p:sp>
      <p:sp>
        <p:nvSpPr>
          <p:cNvPr id="74" name="TextBox 130"/>
          <p:cNvSpPr txBox="1"/>
          <p:nvPr/>
        </p:nvSpPr>
        <p:spPr>
          <a:xfrm>
            <a:off x="5111966" y="4867911"/>
            <a:ext cx="107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Regulated Power</a:t>
            </a:r>
            <a:endParaRPr lang="en-US" sz="1200" dirty="0"/>
          </a:p>
        </p:txBody>
      </p:sp>
      <p:sp>
        <p:nvSpPr>
          <p:cNvPr id="75" name="TextBox 131"/>
          <p:cNvSpPr txBox="1"/>
          <p:nvPr/>
        </p:nvSpPr>
        <p:spPr>
          <a:xfrm>
            <a:off x="9285532" y="3843131"/>
            <a:ext cx="111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Back End Electronics</a:t>
            </a:r>
          </a:p>
        </p:txBody>
      </p:sp>
      <p:sp>
        <p:nvSpPr>
          <p:cNvPr id="76" name="Right Arrow 75"/>
          <p:cNvSpPr/>
          <p:nvPr/>
        </p:nvSpPr>
        <p:spPr>
          <a:xfrm>
            <a:off x="7756800" y="3324818"/>
            <a:ext cx="1320971" cy="432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  <a:latin typeface="Calibri Light" panose="020F0302020204030204" pitchFamily="34" charset="0"/>
              </a:rPr>
              <a:t>Data (9.6 Gb/s max)</a:t>
            </a:r>
            <a:endParaRPr lang="en-US" sz="9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7" name="Left-Right Arrow 76"/>
          <p:cNvSpPr/>
          <p:nvPr/>
        </p:nvSpPr>
        <p:spPr>
          <a:xfrm>
            <a:off x="7756800" y="2892818"/>
            <a:ext cx="1320970" cy="432000"/>
          </a:xfrm>
          <a:prstGeom prst="leftRightArrow">
            <a:avLst/>
          </a:prstGeom>
          <a:solidFill>
            <a:srgbClr val="F29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>
                <a:solidFill>
                  <a:schemeClr val="tx1"/>
                </a:solidFill>
                <a:latin typeface="Calibri Light" panose="020F0302020204030204" pitchFamily="34" charset="0"/>
              </a:rPr>
              <a:t>Control</a:t>
            </a:r>
            <a:endParaRPr lang="en-US" sz="9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8" name="Left Arrow 77"/>
          <p:cNvSpPr/>
          <p:nvPr/>
        </p:nvSpPr>
        <p:spPr>
          <a:xfrm>
            <a:off x="7756801" y="3627130"/>
            <a:ext cx="1305253" cy="432000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Trigger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TextBox 142"/>
          <p:cNvSpPr txBox="1"/>
          <p:nvPr/>
        </p:nvSpPr>
        <p:spPr>
          <a:xfrm>
            <a:off x="1613557" y="4433714"/>
            <a:ext cx="84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/>
              <a:t>Alpide</a:t>
            </a:r>
            <a:r>
              <a:rPr lang="en-US" sz="1200" dirty="0"/>
              <a:t> Sensors</a:t>
            </a:r>
            <a:endParaRPr lang="en-US" sz="1200" dirty="0"/>
          </a:p>
        </p:txBody>
      </p:sp>
      <p:cxnSp>
        <p:nvCxnSpPr>
          <p:cNvPr id="80" name="Straight Arrow Connector 79"/>
          <p:cNvCxnSpPr>
            <a:stCxn id="79" idx="0"/>
          </p:cNvCxnSpPr>
          <p:nvPr/>
        </p:nvCxnSpPr>
        <p:spPr>
          <a:xfrm flipH="1" flipV="1">
            <a:off x="1834593" y="3698245"/>
            <a:ext cx="199387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0"/>
          </p:cNvCxnSpPr>
          <p:nvPr/>
        </p:nvCxnSpPr>
        <p:spPr>
          <a:xfrm flipV="1">
            <a:off x="2033980" y="3698245"/>
            <a:ext cx="16901" cy="735469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9" idx="2"/>
          </p:cNvCxnSpPr>
          <p:nvPr/>
        </p:nvCxnSpPr>
        <p:spPr>
          <a:xfrm flipV="1">
            <a:off x="2033979" y="4816142"/>
            <a:ext cx="591276" cy="79236"/>
          </a:xfrm>
          <a:prstGeom prst="straightConnector1">
            <a:avLst/>
          </a:prstGeom>
          <a:ln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49"/>
          <p:cNvSpPr txBox="1"/>
          <p:nvPr/>
        </p:nvSpPr>
        <p:spPr>
          <a:xfrm>
            <a:off x="2751231" y="4251102"/>
            <a:ext cx="45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FPC</a:t>
            </a:r>
            <a:endParaRPr lang="en-US" sz="1200" dirty="0"/>
          </a:p>
        </p:txBody>
      </p:sp>
      <p:sp>
        <p:nvSpPr>
          <p:cNvPr id="84" name="TextBox 152"/>
          <p:cNvSpPr txBox="1"/>
          <p:nvPr/>
        </p:nvSpPr>
        <p:spPr>
          <a:xfrm>
            <a:off x="2933205" y="4926622"/>
            <a:ext cx="723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Cold Plate</a:t>
            </a:r>
            <a:endParaRPr lang="en-US" sz="1200" dirty="0"/>
          </a:p>
        </p:txBody>
      </p:sp>
      <p:cxnSp>
        <p:nvCxnSpPr>
          <p:cNvPr id="85" name="Elbow Connector 84"/>
          <p:cNvCxnSpPr>
            <a:stCxn id="69" idx="0"/>
          </p:cNvCxnSpPr>
          <p:nvPr/>
        </p:nvCxnSpPr>
        <p:spPr>
          <a:xfrm rot="16200000" flipV="1">
            <a:off x="3823003" y="4109455"/>
            <a:ext cx="373078" cy="726252"/>
          </a:xfrm>
          <a:prstGeom prst="bentConnector2">
            <a:avLst/>
          </a:prstGeom>
          <a:ln w="28575">
            <a:solidFill>
              <a:srgbClr val="24459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157"/>
          <p:cNvSpPr txBox="1"/>
          <p:nvPr/>
        </p:nvSpPr>
        <p:spPr>
          <a:xfrm>
            <a:off x="6358846" y="4700081"/>
            <a:ext cx="972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regulators</a:t>
            </a:r>
            <a:endParaRPr lang="en-US" sz="1200" dirty="0"/>
          </a:p>
        </p:txBody>
      </p:sp>
      <p:cxnSp>
        <p:nvCxnSpPr>
          <p:cNvPr id="87" name="Straight Arrow Connector 86"/>
          <p:cNvCxnSpPr>
            <a:endCxn id="112" idx="0"/>
          </p:cNvCxnSpPr>
          <p:nvPr/>
        </p:nvCxnSpPr>
        <p:spPr>
          <a:xfrm>
            <a:off x="6845032" y="3969543"/>
            <a:ext cx="1" cy="195527"/>
          </a:xfrm>
          <a:prstGeom prst="straightConnector1">
            <a:avLst/>
          </a:prstGeom>
          <a:ln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161"/>
          <p:cNvSpPr txBox="1"/>
          <p:nvPr/>
        </p:nvSpPr>
        <p:spPr>
          <a:xfrm>
            <a:off x="3662218" y="4234461"/>
            <a:ext cx="766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Power</a:t>
            </a:r>
            <a:endParaRPr lang="en-US" sz="1200" dirty="0"/>
          </a:p>
        </p:txBody>
      </p:sp>
      <p:sp>
        <p:nvSpPr>
          <p:cNvPr id="89" name="Left Brace 88"/>
          <p:cNvSpPr/>
          <p:nvPr/>
        </p:nvSpPr>
        <p:spPr>
          <a:xfrm rot="5400000">
            <a:off x="5244347" y="1953487"/>
            <a:ext cx="327635" cy="17961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TextBox 163"/>
          <p:cNvSpPr txBox="1"/>
          <p:nvPr/>
        </p:nvSpPr>
        <p:spPr>
          <a:xfrm>
            <a:off x="5098132" y="2388620"/>
            <a:ext cx="664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5-10 m</a:t>
            </a:r>
            <a:endParaRPr lang="en-US" sz="1200" dirty="0"/>
          </a:p>
        </p:txBody>
      </p:sp>
      <p:sp>
        <p:nvSpPr>
          <p:cNvPr id="91" name="TextBox 166"/>
          <p:cNvSpPr txBox="1"/>
          <p:nvPr/>
        </p:nvSpPr>
        <p:spPr>
          <a:xfrm>
            <a:off x="7740899" y="2636977"/>
            <a:ext cx="12633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GBT Optical Links</a:t>
            </a:r>
            <a:endParaRPr lang="en-US" sz="1050" dirty="0"/>
          </a:p>
        </p:txBody>
      </p:sp>
      <p:sp>
        <p:nvSpPr>
          <p:cNvPr id="92" name="TextBox 167"/>
          <p:cNvSpPr txBox="1"/>
          <p:nvPr/>
        </p:nvSpPr>
        <p:spPr>
          <a:xfrm>
            <a:off x="2033979" y="2892822"/>
            <a:ext cx="1357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9-sensor Stave</a:t>
            </a:r>
            <a:endParaRPr lang="en-US" sz="1200" dirty="0"/>
          </a:p>
        </p:txBody>
      </p:sp>
      <p:sp>
        <p:nvSpPr>
          <p:cNvPr id="96" name="Rectangle 95"/>
          <p:cNvSpPr/>
          <p:nvPr/>
        </p:nvSpPr>
        <p:spPr>
          <a:xfrm>
            <a:off x="8906918" y="1404139"/>
            <a:ext cx="1489627" cy="432000"/>
          </a:xfrm>
          <a:prstGeom prst="rect">
            <a:avLst/>
          </a:prstGeom>
          <a:noFill/>
          <a:ln w="1905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>
                <a:latin typeface="Calibri Light" panose="020F0302020204030204" pitchFamily="34" charset="0"/>
              </a:rPr>
              <a:t>sPHENIX</a:t>
            </a:r>
            <a:r>
              <a:rPr lang="en-US" sz="1200" dirty="0">
                <a:latin typeface="Calibri Light" panose="020F0302020204030204" pitchFamily="34" charset="0"/>
              </a:rPr>
              <a:t> GL-1 &amp; GTM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 rot="16200000">
            <a:off x="9470701" y="2232415"/>
            <a:ext cx="576081" cy="432000"/>
          </a:xfrm>
          <a:prstGeom prst="rect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alibri Light" panose="020F0302020204030204" pitchFamily="34" charset="0"/>
              </a:rPr>
              <a:t>DCS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7343761" y="2448417"/>
            <a:ext cx="0" cy="33559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97" idx="0"/>
          </p:cNvCxnSpPr>
          <p:nvPr/>
        </p:nvCxnSpPr>
        <p:spPr>
          <a:xfrm flipV="1">
            <a:off x="7343761" y="2448415"/>
            <a:ext cx="2198980" cy="5122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66"/>
          <p:cNvSpPr txBox="1"/>
          <p:nvPr/>
        </p:nvSpPr>
        <p:spPr>
          <a:xfrm>
            <a:off x="8477704" y="2237508"/>
            <a:ext cx="792109" cy="210909"/>
          </a:xfrm>
          <a:prstGeom prst="rect">
            <a:avLst/>
          </a:prstGeom>
          <a:noFill/>
        </p:spPr>
        <p:txBody>
          <a:bodyPr wrap="none" tIns="36000" bIns="3600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  <a:latin typeface="Calibri Light" panose="020F0302020204030204" pitchFamily="34" charset="0"/>
              </a:rPr>
              <a:t>CAN bus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9781169" y="2724098"/>
            <a:ext cx="0" cy="33771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6803" y="3046128"/>
            <a:ext cx="1353052" cy="834980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 rot="16200000">
            <a:off x="7826917" y="4651910"/>
            <a:ext cx="1728000" cy="43200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Calibri Light" panose="020F0302020204030204" pitchFamily="34" charset="0"/>
              </a:rPr>
              <a:t>Power supplies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104" name="Left Arrow 103"/>
          <p:cNvSpPr/>
          <p:nvPr/>
        </p:nvSpPr>
        <p:spPr>
          <a:xfrm>
            <a:off x="7311599" y="4584775"/>
            <a:ext cx="1148548" cy="432000"/>
          </a:xfrm>
          <a:prstGeom prst="leftArrow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solidFill>
                  <a:schemeClr val="tx1"/>
                </a:solidFill>
                <a:latin typeface="Calibri Light" panose="020F0302020204030204" pitchFamily="34" charset="0"/>
              </a:rPr>
              <a:t>Power</a:t>
            </a: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5" name="Left Arrow 104"/>
          <p:cNvSpPr/>
          <p:nvPr/>
        </p:nvSpPr>
        <p:spPr>
          <a:xfrm rot="16200000">
            <a:off x="9703687" y="2269203"/>
            <a:ext cx="1146878" cy="345457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Trigger &amp; Clock</a:t>
            </a:r>
            <a:endParaRPr lang="en-US" sz="1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11968" y="1868492"/>
            <a:ext cx="16933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8192087" y="1868492"/>
            <a:ext cx="18479" cy="42783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054994" y="579427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Interaction Region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85705" y="5777468"/>
            <a:ext cx="181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Experimental Hall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339571" y="5794335"/>
            <a:ext cx="16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Counting House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41" y="1595883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RUv1.0: </a:t>
            </a:r>
            <a:r>
              <a:rPr lang="en-US" dirty="0" smtClean="0"/>
              <a:t>~10/2017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406373" y="4603456"/>
            <a:ext cx="113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FELIXv1.5:</a:t>
            </a:r>
          </a:p>
          <a:p>
            <a:r>
              <a:rPr lang="en-US" dirty="0"/>
              <a:t>6/2017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237507"/>
            <a:ext cx="160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Stave: 06/2017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9963" y="6146800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PS: </a:t>
            </a:r>
            <a:r>
              <a:rPr lang="en-US" dirty="0" smtClean="0"/>
              <a:t>08/2017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25696" y="6220731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CAEN PS: </a:t>
            </a:r>
            <a:r>
              <a:rPr lang="en-US" dirty="0" smtClean="0"/>
              <a:t>08/2017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9/21/17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@LDRD/DR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5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436</Words>
  <Application>Microsoft Macintosh PowerPoint</Application>
  <PresentationFormat>Widescreen</PresentationFormat>
  <Paragraphs>115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Mangal</vt:lpstr>
      <vt:lpstr>Arial</vt:lpstr>
      <vt:lpstr>Office Theme</vt:lpstr>
      <vt:lpstr>sPHENIX LDRD FY17 Progress</vt:lpstr>
      <vt:lpstr>Experimental Milestones </vt:lpstr>
      <vt:lpstr>Theoretical Milestones</vt:lpstr>
      <vt:lpstr>Risks and Challenges: FY18 – FY19</vt:lpstr>
      <vt:lpstr>LDRD – MVTX Key Tasks/Milestones </vt:lpstr>
      <vt:lpstr>MVTX Readout Electronics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31</cp:revision>
  <cp:lastPrinted>2017-09-21T21:57:50Z</cp:lastPrinted>
  <dcterms:created xsi:type="dcterms:W3CDTF">2017-09-19T19:31:05Z</dcterms:created>
  <dcterms:modified xsi:type="dcterms:W3CDTF">2017-09-21T22:26:04Z</dcterms:modified>
</cp:coreProperties>
</file>