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75" r:id="rId2"/>
    <p:sldId id="257" r:id="rId3"/>
    <p:sldId id="266" r:id="rId4"/>
    <p:sldId id="269" r:id="rId5"/>
    <p:sldId id="267" r:id="rId6"/>
    <p:sldId id="273" r:id="rId7"/>
    <p:sldId id="274" r:id="rId8"/>
    <p:sldId id="270" r:id="rId9"/>
    <p:sldId id="272" r:id="rId10"/>
    <p:sldId id="271" r:id="rId11"/>
    <p:sldId id="268" r:id="rId12"/>
    <p:sldId id="265" r:id="rId13"/>
    <p:sldId id="258" r:id="rId14"/>
    <p:sldId id="259" r:id="rId15"/>
    <p:sldId id="260" r:id="rId16"/>
    <p:sldId id="261" r:id="rId17"/>
    <p:sldId id="262" r:id="rId18"/>
    <p:sldId id="263" r:id="rId19"/>
    <p:sldId id="26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672" y="-96"/>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C29A176-B442-9143-BF5D-3962A8B6DADA}" type="datetimeFigureOut">
              <a:rPr lang="en-US" smtClean="0"/>
              <a:t>8/30/17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836C0D-58EA-674B-BF88-D34F3906A521}" type="slidenum">
              <a:rPr lang="en-US" smtClean="0"/>
              <a:t>‹#›</a:t>
            </a:fld>
            <a:endParaRPr lang="en-US"/>
          </a:p>
        </p:txBody>
      </p:sp>
    </p:spTree>
    <p:extLst>
      <p:ext uri="{BB962C8B-B14F-4D97-AF65-F5344CB8AC3E}">
        <p14:creationId xmlns:p14="http://schemas.microsoft.com/office/powerpoint/2010/main" val="23541789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24591-DF49-C742-B1D0-2DBA572CF747}" type="datetimeFigureOut">
              <a:rPr lang="en-US" smtClean="0"/>
              <a:t>8/30/17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12463-7A33-1246-BCEE-BB1C05DA41A4}" type="slidenum">
              <a:rPr lang="en-US" smtClean="0"/>
              <a:t>‹#›</a:t>
            </a:fld>
            <a:endParaRPr lang="en-US"/>
          </a:p>
        </p:txBody>
      </p:sp>
    </p:spTree>
    <p:extLst>
      <p:ext uri="{BB962C8B-B14F-4D97-AF65-F5344CB8AC3E}">
        <p14:creationId xmlns:p14="http://schemas.microsoft.com/office/powerpoint/2010/main" val="33489742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6</a:t>
            </a:fld>
            <a:endParaRPr lang="en-US"/>
          </a:p>
        </p:txBody>
      </p:sp>
    </p:spTree>
    <p:extLst>
      <p:ext uri="{BB962C8B-B14F-4D97-AF65-F5344CB8AC3E}">
        <p14:creationId xmlns:p14="http://schemas.microsoft.com/office/powerpoint/2010/main" val="29417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7</a:t>
            </a:fld>
            <a:endParaRPr lang="en-US"/>
          </a:p>
        </p:txBody>
      </p:sp>
    </p:spTree>
    <p:extLst>
      <p:ext uri="{BB962C8B-B14F-4D97-AF65-F5344CB8AC3E}">
        <p14:creationId xmlns:p14="http://schemas.microsoft.com/office/powerpoint/2010/main" val="8600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E55C1-ADBA-EB44-84E3-DD84E5307E48}"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64784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5DC72-C97B-8649-A53E-F55F30CB5FE0}"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11808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7BF8D-8716-9741-A8F6-6661A3444005}"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46105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FF16A3-E8F2-E649-9FF9-32880EB6BB79}"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863725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733271-95FE-5A46-A9A5-0A80F69FABDA}"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01439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BC91-C818-2347-8F6A-83386619CC9F}" type="datetime1">
              <a:rPr lang="en-US" smtClean="0"/>
              <a:t>8/30/17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55111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3B1E1F-A9D2-DA42-A7DD-168CCCD97559}" type="datetime1">
              <a:rPr lang="en-US" smtClean="0"/>
              <a:t>8/30/17</a:t>
            </a:fld>
            <a:endParaRPr lang="en-US"/>
          </a:p>
        </p:txBody>
      </p:sp>
      <p:sp>
        <p:nvSpPr>
          <p:cNvPr id="8" name="Footer Placeholder 7"/>
          <p:cNvSpPr>
            <a:spLocks noGrp="1"/>
          </p:cNvSpPr>
          <p:nvPr>
            <p:ph type="ftr" sz="quarter" idx="11"/>
          </p:nvPr>
        </p:nvSpPr>
        <p:spPr/>
        <p:txBody>
          <a:bodyPr/>
          <a:lstStyle/>
          <a:p>
            <a:r>
              <a:rPr lang="en-US" smtClean="0"/>
              <a:t>MVTX Project Planning</a:t>
            </a:r>
            <a:endParaRPr lang="en-US"/>
          </a:p>
        </p:txBody>
      </p:sp>
      <p:sp>
        <p:nvSpPr>
          <p:cNvPr id="9" name="Slide Number Placeholder 8"/>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71855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3856E5-CF0A-6942-B58D-8CF7827F4F15}" type="datetime1">
              <a:rPr lang="en-US" smtClean="0"/>
              <a:t>8/30/17</a:t>
            </a:fld>
            <a:endParaRPr lang="en-US"/>
          </a:p>
        </p:txBody>
      </p:sp>
      <p:sp>
        <p:nvSpPr>
          <p:cNvPr id="4" name="Footer Placeholder 3"/>
          <p:cNvSpPr>
            <a:spLocks noGrp="1"/>
          </p:cNvSpPr>
          <p:nvPr>
            <p:ph type="ftr" sz="quarter" idx="11"/>
          </p:nvPr>
        </p:nvSpPr>
        <p:spPr/>
        <p:txBody>
          <a:bodyPr/>
          <a:lstStyle/>
          <a:p>
            <a:r>
              <a:rPr lang="en-US" smtClean="0"/>
              <a:t>MVTX Project Planning</a:t>
            </a:r>
            <a:endParaRPr lang="en-US"/>
          </a:p>
        </p:txBody>
      </p:sp>
      <p:sp>
        <p:nvSpPr>
          <p:cNvPr id="5" name="Slide Number Placeholder 4"/>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39807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C85A8-A145-8A46-93C5-E9C639012364}" type="datetime1">
              <a:rPr lang="en-US" smtClean="0"/>
              <a:t>8/30/17</a:t>
            </a:fld>
            <a:endParaRPr lang="en-US"/>
          </a:p>
        </p:txBody>
      </p:sp>
      <p:sp>
        <p:nvSpPr>
          <p:cNvPr id="3" name="Footer Placeholder 2"/>
          <p:cNvSpPr>
            <a:spLocks noGrp="1"/>
          </p:cNvSpPr>
          <p:nvPr>
            <p:ph type="ftr" sz="quarter" idx="11"/>
          </p:nvPr>
        </p:nvSpPr>
        <p:spPr/>
        <p:txBody>
          <a:bodyPr/>
          <a:lstStyle/>
          <a:p>
            <a:r>
              <a:rPr lang="en-US" smtClean="0"/>
              <a:t>MVTX Project Planning</a:t>
            </a:r>
            <a:endParaRPr lang="en-US"/>
          </a:p>
        </p:txBody>
      </p:sp>
      <p:sp>
        <p:nvSpPr>
          <p:cNvPr id="4" name="Slide Number Placeholder 3"/>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60146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FF3F1-95DF-B643-9399-B0979365A613}" type="datetime1">
              <a:rPr lang="en-US" smtClean="0"/>
              <a:t>8/30/17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90725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EC588-4B8A-074A-A1FD-F20A0A7DC9F3}" type="datetime1">
              <a:rPr lang="en-US" smtClean="0"/>
              <a:t>8/30/17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53736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17DE6-DCD3-D54E-AF28-B81F88424199}" type="datetime1">
              <a:rPr lang="en-US" smtClean="0"/>
              <a:t>8/30/17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MVTX Project Planning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2B199-2DB4-D345-8BE4-5E06F48B7433}" type="slidenum">
              <a:rPr lang="en-US" smtClean="0"/>
              <a:t>‹#›</a:t>
            </a:fld>
            <a:endParaRPr lang="en-US"/>
          </a:p>
        </p:txBody>
      </p:sp>
    </p:spTree>
    <p:extLst>
      <p:ext uri="{BB962C8B-B14F-4D97-AF65-F5344CB8AC3E}">
        <p14:creationId xmlns:p14="http://schemas.microsoft.com/office/powerpoint/2010/main" val="4188471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566"/>
            <a:ext cx="8229600" cy="893863"/>
          </a:xfrm>
        </p:spPr>
        <p:txBody>
          <a:bodyPr/>
          <a:lstStyle/>
          <a:p>
            <a:r>
              <a:rPr lang="en-US" dirty="0" smtClean="0"/>
              <a:t>Hardware Status: 8/31/2017</a:t>
            </a:r>
            <a:endParaRPr lang="en-US" dirty="0"/>
          </a:p>
        </p:txBody>
      </p:sp>
      <p:sp>
        <p:nvSpPr>
          <p:cNvPr id="5" name="Content Placeholder 4"/>
          <p:cNvSpPr>
            <a:spLocks noGrp="1"/>
          </p:cNvSpPr>
          <p:nvPr>
            <p:ph idx="1"/>
          </p:nvPr>
        </p:nvSpPr>
        <p:spPr>
          <a:xfrm>
            <a:off x="500070" y="1034983"/>
            <a:ext cx="8229600" cy="4975119"/>
          </a:xfrm>
        </p:spPr>
        <p:txBody>
          <a:bodyPr>
            <a:normAutofit fontScale="47500" lnSpcReduction="20000"/>
          </a:bodyPr>
          <a:lstStyle/>
          <a:p>
            <a:r>
              <a:rPr lang="en-US" dirty="0" smtClean="0"/>
              <a:t>RU </a:t>
            </a:r>
            <a:endParaRPr lang="en-US" dirty="0"/>
          </a:p>
          <a:p>
            <a:pPr lvl="1"/>
            <a:r>
              <a:rPr lang="en-US" dirty="0" smtClean="0"/>
              <a:t>6 RUv1.0 produced, two delivered. </a:t>
            </a:r>
          </a:p>
          <a:p>
            <a:pPr lvl="2"/>
            <a:r>
              <a:rPr lang="en-US" dirty="0" smtClean="0"/>
              <a:t>One for LANL R&amp;D, arrival ~next week</a:t>
            </a:r>
          </a:p>
          <a:p>
            <a:pPr lvl="2"/>
            <a:r>
              <a:rPr lang="en-US" dirty="0" smtClean="0"/>
              <a:t>RUv1.0 comes with 1 TX and 1 Rx, multimode </a:t>
            </a:r>
          </a:p>
          <a:p>
            <a:pPr lvl="1"/>
            <a:r>
              <a:rPr lang="en-US" dirty="0" smtClean="0"/>
              <a:t>RUv1.1 minor bug fixes, 4 available for LANL in late October </a:t>
            </a:r>
          </a:p>
          <a:p>
            <a:pPr lvl="1"/>
            <a:endParaRPr lang="en-US" dirty="0" smtClean="0"/>
          </a:p>
          <a:p>
            <a:r>
              <a:rPr lang="en-US" dirty="0" smtClean="0"/>
              <a:t>Power Distribution boards</a:t>
            </a:r>
          </a:p>
          <a:p>
            <a:pPr lvl="1"/>
            <a:r>
              <a:rPr lang="en-US" dirty="0" smtClean="0"/>
              <a:t>Produced and tested, to be shipped to LANL later this week, working on fitting heat exchangers</a:t>
            </a:r>
          </a:p>
          <a:p>
            <a:pPr lvl="1"/>
            <a:r>
              <a:rPr lang="en-US" dirty="0" smtClean="0"/>
              <a:t>Works with MOSAIC</a:t>
            </a:r>
          </a:p>
          <a:p>
            <a:pPr lvl="1"/>
            <a:endParaRPr lang="en-US" dirty="0" smtClean="0"/>
          </a:p>
          <a:p>
            <a:r>
              <a:rPr lang="en-US" dirty="0" smtClean="0"/>
              <a:t>FELIX v2.0</a:t>
            </a:r>
          </a:p>
          <a:p>
            <a:pPr lvl="1"/>
            <a:r>
              <a:rPr lang="en-US" dirty="0" smtClean="0"/>
              <a:t>Layout completed?</a:t>
            </a:r>
          </a:p>
          <a:p>
            <a:pPr lvl="1"/>
            <a:r>
              <a:rPr lang="en-US" dirty="0" smtClean="0"/>
              <a:t>Timing mezzanine card for sPHENIX?</a:t>
            </a:r>
          </a:p>
          <a:p>
            <a:pPr lvl="1"/>
            <a:endParaRPr lang="en-US" dirty="0" smtClean="0"/>
          </a:p>
          <a:p>
            <a:r>
              <a:rPr lang="en-US" dirty="0" smtClean="0"/>
              <a:t>Stave production  </a:t>
            </a:r>
          </a:p>
          <a:p>
            <a:pPr lvl="1"/>
            <a:r>
              <a:rPr lang="en-US" dirty="0" smtClean="0"/>
              <a:t>More pre-production staves produced</a:t>
            </a:r>
          </a:p>
          <a:p>
            <a:pPr lvl="2"/>
            <a:r>
              <a:rPr lang="en-US" dirty="0" smtClean="0"/>
              <a:t>Two staves available in Sept?</a:t>
            </a:r>
          </a:p>
          <a:p>
            <a:pPr lvl="1"/>
            <a:r>
              <a:rPr lang="en-US" dirty="0" smtClean="0"/>
              <a:t>Full production starts ~ mid Sept. </a:t>
            </a:r>
          </a:p>
          <a:p>
            <a:pPr lvl="1"/>
            <a:r>
              <a:rPr lang="en-US" dirty="0" smtClean="0"/>
              <a:t>Need help at CERN!</a:t>
            </a:r>
          </a:p>
          <a:p>
            <a:pPr lvl="1"/>
            <a:endParaRPr lang="en-US" dirty="0" smtClean="0"/>
          </a:p>
          <a:p>
            <a:r>
              <a:rPr lang="en-US" dirty="0" smtClean="0"/>
              <a:t>Stave readout extension</a:t>
            </a:r>
          </a:p>
          <a:p>
            <a:pPr lvl="1"/>
            <a:r>
              <a:rPr lang="en-US" dirty="0" smtClean="0"/>
              <a:t>Stave readout PCB extension cable/board?</a:t>
            </a:r>
          </a:p>
          <a:p>
            <a:pPr lvl="1"/>
            <a:r>
              <a:rPr lang="en-US" dirty="0" err="1" smtClean="0"/>
              <a:t>FireFly</a:t>
            </a:r>
            <a:r>
              <a:rPr lang="en-US" dirty="0" smtClean="0"/>
              <a:t> extension cables?</a:t>
            </a:r>
          </a:p>
          <a:p>
            <a:pPr lvl="1"/>
            <a:endParaRPr lang="en-US" dirty="0" smtClean="0"/>
          </a:p>
          <a:p>
            <a:pPr lvl="1"/>
            <a:endParaRPr lang="en-US" dirty="0"/>
          </a:p>
        </p:txBody>
      </p:sp>
      <p:sp>
        <p:nvSpPr>
          <p:cNvPr id="6" name="TextBox 5"/>
          <p:cNvSpPr txBox="1"/>
          <p:nvPr/>
        </p:nvSpPr>
        <p:spPr>
          <a:xfrm>
            <a:off x="868593" y="6010102"/>
            <a:ext cx="6469690" cy="400110"/>
          </a:xfrm>
          <a:prstGeom prst="rect">
            <a:avLst/>
          </a:prstGeom>
          <a:noFill/>
        </p:spPr>
        <p:txBody>
          <a:bodyPr wrap="none" rtlCol="0">
            <a:spAutoFit/>
          </a:bodyPr>
          <a:lstStyle/>
          <a:p>
            <a:r>
              <a:rPr lang="en-US" sz="2000" b="1" dirty="0" smtClean="0">
                <a:solidFill>
                  <a:srgbClr val="FF0000"/>
                </a:solidFill>
              </a:rPr>
              <a:t>LDRD DR Project Appraisal -  Feb. 1 (</a:t>
            </a:r>
            <a:r>
              <a:rPr lang="en-US" sz="2000" b="1" dirty="0" err="1" smtClean="0">
                <a:solidFill>
                  <a:srgbClr val="FF0000"/>
                </a:solidFill>
              </a:rPr>
              <a:t>Thur</a:t>
            </a:r>
            <a:r>
              <a:rPr lang="en-US" sz="2000" b="1" dirty="0" smtClean="0">
                <a:solidFill>
                  <a:srgbClr val="FF0000"/>
                </a:solidFill>
              </a:rPr>
              <a:t>), 8:00AM-1:00PM</a:t>
            </a:r>
            <a:endParaRPr lang="en-US" sz="2000" b="1" dirty="0">
              <a:solidFill>
                <a:srgbClr val="FF0000"/>
              </a:solidFill>
            </a:endParaRPr>
          </a:p>
        </p:txBody>
      </p:sp>
    </p:spTree>
    <p:extLst>
      <p:ext uri="{BB962C8B-B14F-4D97-AF65-F5344CB8AC3E}">
        <p14:creationId xmlns:p14="http://schemas.microsoft.com/office/powerpoint/2010/main" val="1369755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LDRD </a:t>
            </a:r>
            <a:r>
              <a:rPr lang="mr-IN" dirty="0" smtClean="0"/>
              <a:t>–</a:t>
            </a:r>
            <a:r>
              <a:rPr lang="en-US" dirty="0" smtClean="0"/>
              <a:t> MVTX Key Tasks/Milestones </a:t>
            </a:r>
            <a:endParaRPr lang="en-US" dirty="0"/>
          </a:p>
        </p:txBody>
      </p:sp>
      <p:cxnSp>
        <p:nvCxnSpPr>
          <p:cNvPr id="17" name="Straight Arrow Connector 16"/>
          <p:cNvCxnSpPr/>
          <p:nvPr/>
        </p:nvCxnSpPr>
        <p:spPr>
          <a:xfrm>
            <a:off x="1783442" y="2766252"/>
            <a:ext cx="1248067"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808981" y="2489099"/>
            <a:ext cx="2016532" cy="553998"/>
          </a:xfrm>
          <a:prstGeom prst="rect">
            <a:avLst/>
          </a:prstGeom>
          <a:noFill/>
        </p:spPr>
        <p:txBody>
          <a:bodyPr wrap="square" rtlCol="0">
            <a:spAutoFit/>
          </a:bodyPr>
          <a:lstStyle/>
          <a:p>
            <a:r>
              <a:rPr lang="en-US" sz="1000" dirty="0" smtClean="0"/>
              <a:t>RUv1.0/FELIX1.5 Integration </a:t>
            </a:r>
          </a:p>
          <a:p>
            <a:endParaRPr lang="en-US" sz="1000" dirty="0"/>
          </a:p>
          <a:p>
            <a:r>
              <a:rPr lang="en-US" sz="1000" dirty="0" smtClean="0"/>
              <a:t>40MHz,  7/17-12/17</a:t>
            </a:r>
            <a:endParaRPr lang="en-US" sz="1000" dirty="0"/>
          </a:p>
        </p:txBody>
      </p:sp>
      <p:sp>
        <p:nvSpPr>
          <p:cNvPr id="22" name="6-Point Star 21"/>
          <p:cNvSpPr/>
          <p:nvPr/>
        </p:nvSpPr>
        <p:spPr>
          <a:xfrm>
            <a:off x="2969749" y="2702085"/>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8" name="Group 47"/>
          <p:cNvGrpSpPr/>
          <p:nvPr/>
        </p:nvGrpSpPr>
        <p:grpSpPr>
          <a:xfrm>
            <a:off x="2435645" y="3129886"/>
            <a:ext cx="2088947" cy="553998"/>
            <a:chOff x="2435645" y="2902146"/>
            <a:chExt cx="2088947" cy="553998"/>
          </a:xfrm>
        </p:grpSpPr>
        <p:sp>
          <p:nvSpPr>
            <p:cNvPr id="21" name="TextBox 20"/>
            <p:cNvSpPr txBox="1"/>
            <p:nvPr/>
          </p:nvSpPr>
          <p:spPr>
            <a:xfrm>
              <a:off x="2546669" y="2902146"/>
              <a:ext cx="1977923" cy="553998"/>
            </a:xfrm>
            <a:prstGeom prst="rect">
              <a:avLst/>
            </a:prstGeom>
            <a:noFill/>
          </p:spPr>
          <p:txBody>
            <a:bodyPr wrap="square" rtlCol="0">
              <a:spAutoFit/>
            </a:bodyPr>
            <a:lstStyle/>
            <a:p>
              <a:r>
                <a:rPr lang="en-US" sz="1000" dirty="0" smtClean="0"/>
                <a:t>RUv1.x/FELIX2.0, 10MHz,</a:t>
              </a:r>
            </a:p>
            <a:p>
              <a:r>
                <a:rPr lang="en-US" sz="1000" dirty="0" smtClean="0"/>
                <a:t>    </a:t>
              </a:r>
            </a:p>
            <a:p>
              <a:r>
                <a:rPr lang="en-US" sz="1000" dirty="0" smtClean="0"/>
                <a:t>10/17 </a:t>
              </a:r>
              <a:r>
                <a:rPr lang="mr-IN" sz="1000" dirty="0" smtClean="0"/>
                <a:t>–</a:t>
              </a:r>
              <a:r>
                <a:rPr lang="en-US" sz="1000" dirty="0" smtClean="0"/>
                <a:t> 6/18</a:t>
              </a:r>
              <a:endParaRPr lang="en-US" sz="1000" dirty="0"/>
            </a:p>
          </p:txBody>
        </p:sp>
        <p:grpSp>
          <p:nvGrpSpPr>
            <p:cNvPr id="26" name="Group 25"/>
            <p:cNvGrpSpPr/>
            <p:nvPr/>
          </p:nvGrpSpPr>
          <p:grpSpPr>
            <a:xfrm>
              <a:off x="2435645" y="3121397"/>
              <a:ext cx="1772043" cy="108084"/>
              <a:chOff x="2435645" y="3121397"/>
              <a:chExt cx="2142390" cy="108084"/>
            </a:xfrm>
          </p:grpSpPr>
          <p:cxnSp>
            <p:nvCxnSpPr>
              <p:cNvPr id="19" name="Straight Arrow Connector 18"/>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3" name="6-Point Star 22"/>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4" name="6-Point Star 23"/>
          <p:cNvSpPr/>
          <p:nvPr/>
        </p:nvSpPr>
        <p:spPr>
          <a:xfrm>
            <a:off x="4440866" y="3549308"/>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547752" y="3484023"/>
            <a:ext cx="1533987" cy="230832"/>
          </a:xfrm>
          <a:prstGeom prst="rect">
            <a:avLst/>
          </a:prstGeom>
          <a:noFill/>
        </p:spPr>
        <p:txBody>
          <a:bodyPr wrap="none" rtlCol="0">
            <a:spAutoFit/>
          </a:bodyPr>
          <a:lstStyle/>
          <a:p>
            <a:r>
              <a:rPr lang="en-US" sz="900" dirty="0" smtClean="0">
                <a:solidFill>
                  <a:srgbClr val="FF0000"/>
                </a:solidFill>
              </a:rPr>
              <a:t>MVTX Design Review 7/2018</a:t>
            </a:r>
            <a:endParaRPr lang="en-US" sz="900" dirty="0">
              <a:solidFill>
                <a:srgbClr val="FF0000"/>
              </a:solidFill>
            </a:endParaRPr>
          </a:p>
        </p:txBody>
      </p:sp>
      <p:grpSp>
        <p:nvGrpSpPr>
          <p:cNvPr id="34" name="Group 33"/>
          <p:cNvGrpSpPr/>
          <p:nvPr/>
        </p:nvGrpSpPr>
        <p:grpSpPr>
          <a:xfrm>
            <a:off x="4273299" y="3764858"/>
            <a:ext cx="1708642" cy="553998"/>
            <a:chOff x="4442954" y="3954696"/>
            <a:chExt cx="1490164" cy="553998"/>
          </a:xfrm>
        </p:grpSpPr>
        <p:grpSp>
          <p:nvGrpSpPr>
            <p:cNvPr id="27" name="Group 26"/>
            <p:cNvGrpSpPr/>
            <p:nvPr/>
          </p:nvGrpSpPr>
          <p:grpSpPr>
            <a:xfrm>
              <a:off x="4442954" y="4160899"/>
              <a:ext cx="1335861" cy="108084"/>
              <a:chOff x="2435645" y="3121397"/>
              <a:chExt cx="2142390" cy="108084"/>
            </a:xfrm>
          </p:grpSpPr>
          <p:cxnSp>
            <p:nvCxnSpPr>
              <p:cNvPr id="28" name="Straight Arrow Connector 27"/>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9" name="6-Point Star 28"/>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0" name="TextBox 29"/>
            <p:cNvSpPr txBox="1"/>
            <p:nvPr/>
          </p:nvSpPr>
          <p:spPr>
            <a:xfrm>
              <a:off x="4448469" y="3954696"/>
              <a:ext cx="1484649" cy="553998"/>
            </a:xfrm>
            <a:prstGeom prst="rect">
              <a:avLst/>
            </a:prstGeom>
            <a:noFill/>
          </p:spPr>
          <p:txBody>
            <a:bodyPr wrap="none" rtlCol="0">
              <a:spAutoFit/>
            </a:bodyPr>
            <a:lstStyle/>
            <a:p>
              <a:r>
                <a:rPr lang="en-US" sz="1000" dirty="0" smtClean="0"/>
                <a:t>System test, cosmic &amp; source </a:t>
              </a:r>
            </a:p>
            <a:p>
              <a:endParaRPr lang="en-US" sz="1000" dirty="0" smtClean="0"/>
            </a:p>
            <a:p>
              <a:r>
                <a:rPr lang="en-US" sz="1000" dirty="0" smtClean="0"/>
                <a:t>6/18 - 1/19</a:t>
              </a:r>
              <a:endParaRPr lang="en-US" sz="1000" dirty="0"/>
            </a:p>
          </p:txBody>
        </p:sp>
      </p:grpSp>
      <p:sp>
        <p:nvSpPr>
          <p:cNvPr id="35" name="TextBox 34"/>
          <p:cNvSpPr txBox="1"/>
          <p:nvPr/>
        </p:nvSpPr>
        <p:spPr>
          <a:xfrm>
            <a:off x="220035" y="3121397"/>
            <a:ext cx="691077" cy="369332"/>
          </a:xfrm>
          <a:prstGeom prst="rect">
            <a:avLst/>
          </a:prstGeom>
          <a:noFill/>
        </p:spPr>
        <p:txBody>
          <a:bodyPr wrap="none" rtlCol="0">
            <a:spAutoFit/>
          </a:bodyPr>
          <a:lstStyle/>
          <a:p>
            <a:r>
              <a:rPr lang="en-US" dirty="0" smtClean="0">
                <a:solidFill>
                  <a:srgbClr val="0000FF"/>
                </a:solidFill>
              </a:rPr>
              <a:t>LDRD</a:t>
            </a:r>
            <a:endParaRPr lang="en-US" dirty="0">
              <a:solidFill>
                <a:srgbClr val="0000FF"/>
              </a:solidFill>
            </a:endParaRPr>
          </a:p>
        </p:txBody>
      </p:sp>
      <p:sp>
        <p:nvSpPr>
          <p:cNvPr id="36" name="TextBox 35"/>
          <p:cNvSpPr txBox="1"/>
          <p:nvPr/>
        </p:nvSpPr>
        <p:spPr>
          <a:xfrm>
            <a:off x="265769" y="4967225"/>
            <a:ext cx="2008963" cy="369332"/>
          </a:xfrm>
          <a:prstGeom prst="rect">
            <a:avLst/>
          </a:prstGeom>
          <a:noFill/>
        </p:spPr>
        <p:txBody>
          <a:bodyPr wrap="none" rtlCol="0">
            <a:spAutoFit/>
          </a:bodyPr>
          <a:lstStyle/>
          <a:p>
            <a:r>
              <a:rPr lang="en-US" dirty="0" smtClean="0">
                <a:solidFill>
                  <a:srgbClr val="FF0000"/>
                </a:solidFill>
              </a:rPr>
              <a:t>MVTX: 2018 </a:t>
            </a:r>
            <a:r>
              <a:rPr lang="mr-IN" dirty="0" smtClean="0">
                <a:solidFill>
                  <a:srgbClr val="FF0000"/>
                </a:solidFill>
              </a:rPr>
              <a:t>–</a:t>
            </a:r>
            <a:r>
              <a:rPr lang="en-US" dirty="0" smtClean="0">
                <a:solidFill>
                  <a:srgbClr val="FF0000"/>
                </a:solidFill>
              </a:rPr>
              <a:t> </a:t>
            </a:r>
            <a:r>
              <a:rPr lang="en-US" dirty="0" smtClean="0">
                <a:solidFill>
                  <a:srgbClr val="FF0000"/>
                </a:solidFill>
              </a:rPr>
              <a:t>2023</a:t>
            </a:r>
            <a:endParaRPr lang="en-US" dirty="0">
              <a:solidFill>
                <a:srgbClr val="FF0000"/>
              </a:solidFill>
            </a:endParaRPr>
          </a:p>
        </p:txBody>
      </p:sp>
      <p:grpSp>
        <p:nvGrpSpPr>
          <p:cNvPr id="52" name="Group 51"/>
          <p:cNvGrpSpPr/>
          <p:nvPr/>
        </p:nvGrpSpPr>
        <p:grpSpPr>
          <a:xfrm>
            <a:off x="4495775" y="5332332"/>
            <a:ext cx="2409056" cy="553998"/>
            <a:chOff x="4495775" y="5421112"/>
            <a:chExt cx="2409056" cy="553998"/>
          </a:xfrm>
        </p:grpSpPr>
        <p:grpSp>
          <p:nvGrpSpPr>
            <p:cNvPr id="31" name="Group 30"/>
            <p:cNvGrpSpPr/>
            <p:nvPr/>
          </p:nvGrpSpPr>
          <p:grpSpPr>
            <a:xfrm>
              <a:off x="4495775" y="5632743"/>
              <a:ext cx="2142390" cy="108084"/>
              <a:chOff x="2435645" y="3121397"/>
              <a:chExt cx="2142390" cy="108084"/>
            </a:xfrm>
            <a:solidFill>
              <a:srgbClr val="FF0000"/>
            </a:solidFill>
          </p:grpSpPr>
          <p:cxnSp>
            <p:nvCxnSpPr>
              <p:cNvPr id="32" name="Straight Arrow Connector 31"/>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3" name="6-Point Star 32"/>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4555548" y="5421112"/>
              <a:ext cx="2349283" cy="553998"/>
            </a:xfrm>
            <a:prstGeom prst="rect">
              <a:avLst/>
            </a:prstGeom>
            <a:noFill/>
          </p:spPr>
          <p:txBody>
            <a:bodyPr wrap="none" rtlCol="0">
              <a:spAutoFit/>
            </a:bodyPr>
            <a:lstStyle/>
            <a:p>
              <a:r>
                <a:rPr lang="en-US" sz="1000" dirty="0" smtClean="0"/>
                <a:t>Stave Production, procure FPGA, GBT etc.</a:t>
              </a:r>
            </a:p>
            <a:p>
              <a:endParaRPr lang="en-US" sz="1000" dirty="0" smtClean="0"/>
            </a:p>
            <a:p>
              <a:r>
                <a:rPr lang="en-US" sz="1000" dirty="0" smtClean="0"/>
                <a:t>8/18-4/19  </a:t>
              </a:r>
              <a:endParaRPr lang="en-US" sz="1000" dirty="0"/>
            </a:p>
          </p:txBody>
        </p:sp>
      </p:grpSp>
      <p:grpSp>
        <p:nvGrpSpPr>
          <p:cNvPr id="47" name="Group 46"/>
          <p:cNvGrpSpPr/>
          <p:nvPr/>
        </p:nvGrpSpPr>
        <p:grpSpPr>
          <a:xfrm>
            <a:off x="996005" y="1684577"/>
            <a:ext cx="7092045" cy="571227"/>
            <a:chOff x="996005" y="1786177"/>
            <a:chExt cx="7092045" cy="571227"/>
          </a:xfrm>
        </p:grpSpPr>
        <p:grpSp>
          <p:nvGrpSpPr>
            <p:cNvPr id="15" name="Group 14"/>
            <p:cNvGrpSpPr/>
            <p:nvPr/>
          </p:nvGrpSpPr>
          <p:grpSpPr>
            <a:xfrm>
              <a:off x="996005" y="1786177"/>
              <a:ext cx="7092045" cy="571227"/>
              <a:chOff x="996005" y="1786177"/>
              <a:chExt cx="7092045" cy="571227"/>
            </a:xfrm>
          </p:grpSpPr>
          <p:sp>
            <p:nvSpPr>
              <p:cNvPr id="6" name="TextBox 5"/>
              <p:cNvSpPr txBox="1"/>
              <p:nvPr/>
            </p:nvSpPr>
            <p:spPr>
              <a:xfrm>
                <a:off x="1571463" y="1840951"/>
                <a:ext cx="624803" cy="369332"/>
              </a:xfrm>
              <a:prstGeom prst="rect">
                <a:avLst/>
              </a:prstGeom>
              <a:noFill/>
            </p:spPr>
            <p:txBody>
              <a:bodyPr wrap="none" rtlCol="0">
                <a:spAutoFit/>
              </a:bodyPr>
              <a:lstStyle/>
              <a:p>
                <a:r>
                  <a:rPr lang="en-US" dirty="0" smtClean="0"/>
                  <a:t>7/17</a:t>
                </a:r>
                <a:endParaRPr lang="en-US" dirty="0"/>
              </a:p>
            </p:txBody>
          </p:sp>
          <p:grpSp>
            <p:nvGrpSpPr>
              <p:cNvPr id="14" name="Group 13"/>
              <p:cNvGrpSpPr/>
              <p:nvPr/>
            </p:nvGrpSpPr>
            <p:grpSpPr>
              <a:xfrm>
                <a:off x="996005" y="2183594"/>
                <a:ext cx="6872000" cy="173810"/>
                <a:chOff x="996005" y="2183594"/>
                <a:chExt cx="6872000" cy="173810"/>
              </a:xfrm>
            </p:grpSpPr>
            <p:cxnSp>
              <p:nvCxnSpPr>
                <p:cNvPr id="5" name="Straight Arrow Connector 4"/>
                <p:cNvCxnSpPr/>
                <p:nvPr/>
              </p:nvCxnSpPr>
              <p:spPr>
                <a:xfrm flipV="1">
                  <a:off x="996005" y="2348705"/>
                  <a:ext cx="6872000" cy="86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741797" cy="369332"/>
              </a:xfrm>
              <a:prstGeom prst="rect">
                <a:avLst/>
              </a:prstGeom>
              <a:noFill/>
            </p:spPr>
            <p:txBody>
              <a:bodyPr wrap="none" rtlCol="0">
                <a:spAutoFit/>
              </a:bodyPr>
              <a:lstStyle/>
              <a:p>
                <a:r>
                  <a:rPr lang="en-US" dirty="0" smtClean="0"/>
                  <a:t>10/17</a:t>
                </a:r>
                <a:endParaRPr lang="en-US" dirty="0"/>
              </a:p>
            </p:txBody>
          </p:sp>
          <p:sp>
            <p:nvSpPr>
              <p:cNvPr id="12" name="TextBox 11"/>
              <p:cNvSpPr txBox="1"/>
              <p:nvPr/>
            </p:nvSpPr>
            <p:spPr>
              <a:xfrm>
                <a:off x="4772352" y="1786177"/>
                <a:ext cx="741797" cy="369332"/>
              </a:xfrm>
              <a:prstGeom prst="rect">
                <a:avLst/>
              </a:prstGeom>
              <a:noFill/>
            </p:spPr>
            <p:txBody>
              <a:bodyPr wrap="none" rtlCol="0">
                <a:spAutoFit/>
              </a:bodyPr>
              <a:lstStyle/>
              <a:p>
                <a:r>
                  <a:rPr lang="en-US" dirty="0" smtClean="0"/>
                  <a:t>10/18</a:t>
                </a:r>
                <a:endParaRPr lang="en-US" dirty="0"/>
              </a:p>
            </p:txBody>
          </p:sp>
          <p:sp>
            <p:nvSpPr>
              <p:cNvPr id="13" name="TextBox 12"/>
              <p:cNvSpPr txBox="1"/>
              <p:nvPr/>
            </p:nvSpPr>
            <p:spPr>
              <a:xfrm>
                <a:off x="7346253" y="1828730"/>
                <a:ext cx="741797" cy="369332"/>
              </a:xfrm>
              <a:prstGeom prst="rect">
                <a:avLst/>
              </a:prstGeom>
              <a:noFill/>
            </p:spPr>
            <p:txBody>
              <a:bodyPr wrap="none" rtlCol="0">
                <a:spAutoFit/>
              </a:bodyPr>
              <a:lstStyle/>
              <a:p>
                <a:r>
                  <a:rPr lang="en-US" dirty="0" smtClean="0"/>
                  <a:t>10/19</a:t>
                </a:r>
                <a:endParaRPr lang="en-US" dirty="0"/>
              </a:p>
            </p:txBody>
          </p:sp>
        </p:grpSp>
        <p:cxnSp>
          <p:nvCxnSpPr>
            <p:cNvPr id="42" name="Straight Connector 41"/>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50" name="Straight Arrow Connector 49"/>
          <p:cNvCxnSpPr/>
          <p:nvPr/>
        </p:nvCxnSpPr>
        <p:spPr>
          <a:xfrm>
            <a:off x="3031509" y="5203453"/>
            <a:ext cx="55478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nvGrpSpPr>
          <p:cNvPr id="57" name="Group 56"/>
          <p:cNvGrpSpPr/>
          <p:nvPr/>
        </p:nvGrpSpPr>
        <p:grpSpPr>
          <a:xfrm>
            <a:off x="5805032" y="5887443"/>
            <a:ext cx="1622911" cy="553998"/>
            <a:chOff x="5805032" y="5887443"/>
            <a:chExt cx="1622911" cy="553998"/>
          </a:xfrm>
        </p:grpSpPr>
        <p:grpSp>
          <p:nvGrpSpPr>
            <p:cNvPr id="37" name="Group 36"/>
            <p:cNvGrpSpPr/>
            <p:nvPr/>
          </p:nvGrpSpPr>
          <p:grpSpPr>
            <a:xfrm>
              <a:off x="5805032" y="6096978"/>
              <a:ext cx="1475426" cy="108084"/>
              <a:chOff x="2435645" y="3121397"/>
              <a:chExt cx="2142390" cy="108084"/>
            </a:xfrm>
            <a:solidFill>
              <a:srgbClr val="FF0000"/>
            </a:solidFill>
          </p:grpSpPr>
          <p:cxnSp>
            <p:nvCxnSpPr>
              <p:cNvPr id="38" name="Straight Arrow Connector 37"/>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9" name="6-Point Star 38"/>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1" name="TextBox 50"/>
            <p:cNvSpPr txBox="1"/>
            <p:nvPr/>
          </p:nvSpPr>
          <p:spPr>
            <a:xfrm>
              <a:off x="5848386" y="5887443"/>
              <a:ext cx="1579557" cy="553998"/>
            </a:xfrm>
            <a:prstGeom prst="rect">
              <a:avLst/>
            </a:prstGeom>
            <a:noFill/>
          </p:spPr>
          <p:txBody>
            <a:bodyPr wrap="square" rtlCol="0">
              <a:spAutoFit/>
            </a:bodyPr>
            <a:lstStyle/>
            <a:p>
              <a:r>
                <a:rPr lang="en-US" sz="1000" dirty="0" smtClean="0"/>
                <a:t>Electronics Production</a:t>
              </a:r>
            </a:p>
            <a:p>
              <a:endParaRPr lang="en-US" sz="1000" dirty="0" smtClean="0"/>
            </a:p>
            <a:p>
              <a:r>
                <a:rPr lang="en-US" sz="1000" dirty="0" smtClean="0"/>
                <a:t>1/19-6/19  </a:t>
              </a:r>
              <a:endParaRPr lang="en-US" sz="1000" dirty="0"/>
            </a:p>
          </p:txBody>
        </p:sp>
      </p:grpSp>
      <p:cxnSp>
        <p:nvCxnSpPr>
          <p:cNvPr id="54" name="Straight Arrow Connector 53"/>
          <p:cNvCxnSpPr>
            <a:stCxn id="24" idx="2"/>
          </p:cNvCxnSpPr>
          <p:nvPr/>
        </p:nvCxnSpPr>
        <p:spPr>
          <a:xfrm>
            <a:off x="4494309" y="3657392"/>
            <a:ext cx="1466" cy="1886571"/>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5766185" y="4079145"/>
            <a:ext cx="1466" cy="2031893"/>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61" name="Elbow Connector 60"/>
          <p:cNvCxnSpPr/>
          <p:nvPr/>
        </p:nvCxnSpPr>
        <p:spPr>
          <a:xfrm>
            <a:off x="4222531" y="3421025"/>
            <a:ext cx="202895" cy="178464"/>
          </a:xfrm>
          <a:prstGeom prst="bentConnector3">
            <a:avLst>
              <a:gd name="adj1" fmla="val 50000"/>
            </a:avLst>
          </a:prstGeom>
          <a:ln w="12700">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63" name="Group 62"/>
          <p:cNvGrpSpPr/>
          <p:nvPr/>
        </p:nvGrpSpPr>
        <p:grpSpPr>
          <a:xfrm>
            <a:off x="5821274" y="4274339"/>
            <a:ext cx="2211935" cy="707886"/>
            <a:chOff x="2528306" y="2902146"/>
            <a:chExt cx="1996286" cy="707886"/>
          </a:xfrm>
        </p:grpSpPr>
        <p:sp>
          <p:nvSpPr>
            <p:cNvPr id="64" name="TextBox 63"/>
            <p:cNvSpPr txBox="1"/>
            <p:nvPr/>
          </p:nvSpPr>
          <p:spPr>
            <a:xfrm>
              <a:off x="2546669" y="2902146"/>
              <a:ext cx="1977923" cy="707886"/>
            </a:xfrm>
            <a:prstGeom prst="rect">
              <a:avLst/>
            </a:prstGeom>
            <a:noFill/>
          </p:spPr>
          <p:txBody>
            <a:bodyPr wrap="square" rtlCol="0">
              <a:spAutoFit/>
            </a:bodyPr>
            <a:lstStyle/>
            <a:p>
              <a:r>
                <a:rPr lang="en-US" sz="1000" dirty="0" smtClean="0"/>
                <a:t>Test Beam, tracking performance </a:t>
              </a:r>
            </a:p>
            <a:p>
              <a:endParaRPr lang="en-US" sz="1000" dirty="0"/>
            </a:p>
            <a:p>
              <a:r>
                <a:rPr lang="en-US" sz="1000" dirty="0" smtClean="0"/>
                <a:t>analysis, physics </a:t>
              </a:r>
              <a:r>
                <a:rPr lang="en-US" sz="1000" dirty="0" err="1" smtClean="0"/>
                <a:t>sim</a:t>
              </a:r>
              <a:r>
                <a:rPr lang="en-US" sz="1000" dirty="0" smtClean="0"/>
                <a:t>, NIM paper etc.   </a:t>
              </a:r>
            </a:p>
            <a:p>
              <a:r>
                <a:rPr lang="en-US" sz="1000" dirty="0"/>
                <a:t> </a:t>
              </a:r>
              <a:r>
                <a:rPr lang="en-US" sz="1000" dirty="0" smtClean="0"/>
                <a:t>           1/19 </a:t>
              </a:r>
              <a:r>
                <a:rPr lang="mr-IN" sz="1000" dirty="0" smtClean="0"/>
                <a:t>–</a:t>
              </a:r>
              <a:r>
                <a:rPr lang="en-US" sz="1000" dirty="0" smtClean="0"/>
                <a:t> 9/19</a:t>
              </a:r>
              <a:endParaRPr lang="en-US" sz="1000" dirty="0"/>
            </a:p>
          </p:txBody>
        </p:sp>
        <p:grpSp>
          <p:nvGrpSpPr>
            <p:cNvPr id="65" name="Group 64"/>
            <p:cNvGrpSpPr/>
            <p:nvPr/>
          </p:nvGrpSpPr>
          <p:grpSpPr>
            <a:xfrm>
              <a:off x="2528306" y="3121397"/>
              <a:ext cx="1683642" cy="108084"/>
              <a:chOff x="2547653" y="3121397"/>
              <a:chExt cx="2035508" cy="108084"/>
            </a:xfrm>
          </p:grpSpPr>
          <p:cxnSp>
            <p:nvCxnSpPr>
              <p:cNvPr id="66" name="Straight Arrow Connector 65"/>
              <p:cNvCxnSpPr/>
              <p:nvPr/>
            </p:nvCxnSpPr>
            <p:spPr>
              <a:xfrm flipV="1">
                <a:off x="2547653" y="3175439"/>
                <a:ext cx="2035508"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7" name="6-Point Star 66"/>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68" name="Date Placeholder 67"/>
          <p:cNvSpPr>
            <a:spLocks noGrp="1"/>
          </p:cNvSpPr>
          <p:nvPr>
            <p:ph type="dt" sz="half" idx="10"/>
          </p:nvPr>
        </p:nvSpPr>
        <p:spPr/>
        <p:txBody>
          <a:bodyPr/>
          <a:lstStyle/>
          <a:p>
            <a:fld id="{C02810BC-AD5F-2D4C-9817-8A2246E97EF3}" type="datetime1">
              <a:rPr lang="en-US" smtClean="0"/>
              <a:t>8/30/17</a:t>
            </a:fld>
            <a:endParaRPr lang="en-US"/>
          </a:p>
        </p:txBody>
      </p:sp>
      <p:sp>
        <p:nvSpPr>
          <p:cNvPr id="69" name="Footer Placeholder 68"/>
          <p:cNvSpPr>
            <a:spLocks noGrp="1"/>
          </p:cNvSpPr>
          <p:nvPr>
            <p:ph type="ftr" sz="quarter" idx="11"/>
          </p:nvPr>
        </p:nvSpPr>
        <p:spPr/>
        <p:txBody>
          <a:bodyPr/>
          <a:lstStyle/>
          <a:p>
            <a:r>
              <a:rPr lang="en-US" smtClean="0"/>
              <a:t>MVTX Project Planning</a:t>
            </a:r>
            <a:endParaRPr lang="en-US"/>
          </a:p>
        </p:txBody>
      </p:sp>
      <p:cxnSp>
        <p:nvCxnSpPr>
          <p:cNvPr id="71" name="Straight Connector 70"/>
          <p:cNvCxnSpPr/>
          <p:nvPr/>
        </p:nvCxnSpPr>
        <p:spPr>
          <a:xfrm>
            <a:off x="1805121" y="2404255"/>
            <a:ext cx="0" cy="97335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028232" y="2581586"/>
            <a:ext cx="755210" cy="369332"/>
          </a:xfrm>
          <a:prstGeom prst="rect">
            <a:avLst/>
          </a:prstGeom>
          <a:noFill/>
        </p:spPr>
        <p:txBody>
          <a:bodyPr wrap="none" rtlCol="0">
            <a:spAutoFit/>
          </a:bodyPr>
          <a:lstStyle/>
          <a:p>
            <a:r>
              <a:rPr lang="en-US" dirty="0" smtClean="0"/>
              <a:t>Today</a:t>
            </a:r>
            <a:endParaRPr lang="en-US" dirty="0"/>
          </a:p>
        </p:txBody>
      </p:sp>
      <p:sp>
        <p:nvSpPr>
          <p:cNvPr id="73" name="TextBox 72"/>
          <p:cNvSpPr txBox="1"/>
          <p:nvPr/>
        </p:nvSpPr>
        <p:spPr>
          <a:xfrm>
            <a:off x="1382957" y="5598005"/>
            <a:ext cx="1465140" cy="461665"/>
          </a:xfrm>
          <a:prstGeom prst="rect">
            <a:avLst/>
          </a:prstGeom>
          <a:noFill/>
        </p:spPr>
        <p:txBody>
          <a:bodyPr wrap="none" rtlCol="0">
            <a:spAutoFit/>
          </a:bodyPr>
          <a:lstStyle/>
          <a:p>
            <a:r>
              <a:rPr lang="en-US" sz="1200" dirty="0" smtClean="0"/>
              <a:t>BNL Director Review</a:t>
            </a:r>
          </a:p>
          <a:p>
            <a:r>
              <a:rPr lang="en-US" sz="1200" dirty="0" smtClean="0"/>
              <a:t>7/10-11, 2017</a:t>
            </a:r>
            <a:endParaRPr lang="en-US" sz="1200" dirty="0"/>
          </a:p>
        </p:txBody>
      </p:sp>
      <p:sp>
        <p:nvSpPr>
          <p:cNvPr id="3" name="Slide Number Placeholder 2"/>
          <p:cNvSpPr>
            <a:spLocks noGrp="1"/>
          </p:cNvSpPr>
          <p:nvPr>
            <p:ph type="sldNum" sz="quarter" idx="12"/>
          </p:nvPr>
        </p:nvSpPr>
        <p:spPr/>
        <p:txBody>
          <a:bodyPr/>
          <a:lstStyle/>
          <a:p>
            <a:fld id="{B9875030-01DD-DA43-BC7F-B4B62D71D19A}" type="slidenum">
              <a:rPr lang="en-US" smtClean="0"/>
              <a:t>10</a:t>
            </a:fld>
            <a:endParaRPr lang="en-US"/>
          </a:p>
        </p:txBody>
      </p:sp>
      <p:sp>
        <p:nvSpPr>
          <p:cNvPr id="4" name="TextBox 3"/>
          <p:cNvSpPr txBox="1"/>
          <p:nvPr/>
        </p:nvSpPr>
        <p:spPr>
          <a:xfrm>
            <a:off x="7361766" y="2348694"/>
            <a:ext cx="1342886" cy="369332"/>
          </a:xfrm>
          <a:prstGeom prst="rect">
            <a:avLst/>
          </a:prstGeom>
          <a:noFill/>
        </p:spPr>
        <p:txBody>
          <a:bodyPr wrap="none" rtlCol="0">
            <a:spAutoFit/>
          </a:bodyPr>
          <a:lstStyle/>
          <a:p>
            <a:r>
              <a:rPr lang="en-US" dirty="0" smtClean="0"/>
              <a:t>End of LDRD</a:t>
            </a:r>
            <a:endParaRPr lang="en-US" dirty="0"/>
          </a:p>
        </p:txBody>
      </p:sp>
    </p:spTree>
    <p:extLst>
      <p:ext uri="{BB962C8B-B14F-4D97-AF65-F5344CB8AC3E}">
        <p14:creationId xmlns:p14="http://schemas.microsoft.com/office/powerpoint/2010/main" val="17177353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1882"/>
            <a:ext cx="8229600" cy="3485238"/>
          </a:xfrm>
        </p:spPr>
        <p:txBody>
          <a:bodyPr>
            <a:normAutofit/>
          </a:bodyPr>
          <a:lstStyle/>
          <a:p>
            <a:r>
              <a:rPr lang="en-US" dirty="0" smtClean="0"/>
              <a:t>Recommendations and Action Items and Plan</a:t>
            </a:r>
            <a:endParaRPr lang="en-US" dirty="0"/>
          </a:p>
        </p:txBody>
      </p:sp>
      <p:sp>
        <p:nvSpPr>
          <p:cNvPr id="4" name="Date Placeholder 3"/>
          <p:cNvSpPr>
            <a:spLocks noGrp="1"/>
          </p:cNvSpPr>
          <p:nvPr>
            <p:ph type="dt" sz="half" idx="10"/>
          </p:nvPr>
        </p:nvSpPr>
        <p:spPr/>
        <p:txBody>
          <a:bodyPr/>
          <a:lstStyle/>
          <a:p>
            <a:fld id="{F6776310-EB0B-474E-8A9B-77A58315644F}"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11</a:t>
            </a:fld>
            <a:endParaRPr lang="en-US"/>
          </a:p>
        </p:txBody>
      </p:sp>
    </p:spTree>
    <p:extLst>
      <p:ext uri="{BB962C8B-B14F-4D97-AF65-F5344CB8AC3E}">
        <p14:creationId xmlns:p14="http://schemas.microsoft.com/office/powerpoint/2010/main" val="31015133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917"/>
            <a:ext cx="8229600" cy="1143000"/>
          </a:xfrm>
        </p:spPr>
        <p:txBody>
          <a:bodyPr/>
          <a:lstStyle/>
          <a:p>
            <a:r>
              <a:rPr lang="en-US" dirty="0" smtClean="0"/>
              <a:t>Scientific Program</a:t>
            </a:r>
            <a:endParaRPr lang="en-US" dirty="0"/>
          </a:p>
        </p:txBody>
      </p:sp>
      <p:sp>
        <p:nvSpPr>
          <p:cNvPr id="3" name="Content Placeholder 2"/>
          <p:cNvSpPr>
            <a:spLocks noGrp="1"/>
          </p:cNvSpPr>
          <p:nvPr>
            <p:ph idx="1"/>
          </p:nvPr>
        </p:nvSpPr>
        <p:spPr>
          <a:xfrm>
            <a:off x="457200" y="1311594"/>
            <a:ext cx="8229600" cy="4525963"/>
          </a:xfrm>
        </p:spPr>
        <p:txBody>
          <a:bodyPr>
            <a:normAutofit fontScale="70000" lnSpcReduction="20000"/>
          </a:bodyPr>
          <a:lstStyle/>
          <a:p>
            <a:r>
              <a:rPr lang="en-US" dirty="0" smtClean="0"/>
              <a:t>The collaboration is encouraged to solicit multiple theory predictions in the range where new measurements can be made with sPHENIX, including error bars demonstrating how the MVTX can clarify the theoretical </a:t>
            </a:r>
            <a:r>
              <a:rPr lang="en-US" dirty="0" err="1" smtClean="0"/>
              <a:t>uncertianties</a:t>
            </a:r>
            <a:r>
              <a:rPr lang="en-US" dirty="0" smtClean="0"/>
              <a:t>. </a:t>
            </a:r>
            <a:r>
              <a:rPr lang="en-US" dirty="0" err="1" smtClean="0"/>
              <a:t>Calculationshould</a:t>
            </a:r>
            <a:r>
              <a:rPr lang="en-US" dirty="0" smtClean="0"/>
              <a:t> be done on realistic </a:t>
            </a:r>
            <a:r>
              <a:rPr lang="en-US" dirty="0" err="1" smtClean="0"/>
              <a:t>hydo</a:t>
            </a:r>
            <a:r>
              <a:rPr lang="en-US" dirty="0" smtClean="0"/>
              <a:t> codes and tuned to soft spectra.</a:t>
            </a:r>
          </a:p>
          <a:p>
            <a:endParaRPr lang="en-US" dirty="0" smtClean="0"/>
          </a:p>
          <a:p>
            <a:r>
              <a:rPr lang="en-US" dirty="0" smtClean="0">
                <a:solidFill>
                  <a:srgbClr val="FF0000"/>
                </a:solidFill>
              </a:rPr>
              <a:t>Actions &amp; Plan:</a:t>
            </a:r>
          </a:p>
          <a:p>
            <a:pPr lvl="1"/>
            <a:r>
              <a:rPr lang="en-US" dirty="0" smtClean="0"/>
              <a:t>MVTX group has been working closely with sPHENIX HF-Jet Topical Group to fully develop the heavy flavor physics physics program.   Besides the LANL model (Ivan </a:t>
            </a:r>
            <a:r>
              <a:rPr lang="en-US" dirty="0" err="1" smtClean="0"/>
              <a:t>Vitev</a:t>
            </a:r>
            <a:r>
              <a:rPr lang="en-US" dirty="0" smtClean="0"/>
              <a:t> et al), several other theoretical models calculations are being produced through collaborations with TAMU (Ralf Rapp et al, transport model), Duke (more realistic </a:t>
            </a:r>
            <a:r>
              <a:rPr lang="en-US" dirty="0" err="1"/>
              <a:t>L</a:t>
            </a:r>
            <a:r>
              <a:rPr lang="en-US" dirty="0" err="1" smtClean="0"/>
              <a:t>ongevian</a:t>
            </a:r>
            <a:r>
              <a:rPr lang="en-US" dirty="0" smtClean="0"/>
              <a:t> transport model) and SUBATECH (transport, event-by-event), as well as LBNL (X-N Wang et al, HT) and </a:t>
            </a:r>
            <a:r>
              <a:rPr lang="en-US" dirty="0" err="1" smtClean="0"/>
              <a:t>JetScape</a:t>
            </a:r>
            <a:r>
              <a:rPr lang="en-US" dirty="0" smtClean="0"/>
              <a:t> collaboration. </a:t>
            </a:r>
          </a:p>
          <a:p>
            <a:pPr lvl="1"/>
            <a:r>
              <a:rPr lang="en-US" dirty="0" smtClean="0"/>
              <a:t>Update theoretical model predictions by 12/2017</a:t>
            </a:r>
          </a:p>
          <a:p>
            <a:endParaRPr lang="en-US" dirty="0"/>
          </a:p>
        </p:txBody>
      </p:sp>
      <p:sp>
        <p:nvSpPr>
          <p:cNvPr id="4" name="Date Placeholder 3"/>
          <p:cNvSpPr>
            <a:spLocks noGrp="1"/>
          </p:cNvSpPr>
          <p:nvPr>
            <p:ph type="dt" sz="half" idx="10"/>
          </p:nvPr>
        </p:nvSpPr>
        <p:spPr/>
        <p:txBody>
          <a:bodyPr/>
          <a:lstStyle/>
          <a:p>
            <a:fld id="{4A6FA896-E15D-EB44-955A-F01C51923D18}"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12</a:t>
            </a:fld>
            <a:endParaRPr lang="en-US"/>
          </a:p>
        </p:txBody>
      </p:sp>
    </p:spTree>
    <p:extLst>
      <p:ext uri="{BB962C8B-B14F-4D97-AF65-F5344CB8AC3E}">
        <p14:creationId xmlns:p14="http://schemas.microsoft.com/office/powerpoint/2010/main" val="32656354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13328"/>
          </a:xfrm>
        </p:spPr>
        <p:txBody>
          <a:bodyPr/>
          <a:lstStyle/>
          <a:p>
            <a:r>
              <a:rPr lang="en-US" dirty="0" smtClean="0"/>
              <a:t>Simulations</a:t>
            </a:r>
            <a:endParaRPr lang="en-US" dirty="0"/>
          </a:p>
        </p:txBody>
      </p:sp>
      <p:sp>
        <p:nvSpPr>
          <p:cNvPr id="3" name="Content Placeholder 2"/>
          <p:cNvSpPr>
            <a:spLocks noGrp="1"/>
          </p:cNvSpPr>
          <p:nvPr>
            <p:ph idx="1"/>
          </p:nvPr>
        </p:nvSpPr>
        <p:spPr>
          <a:xfrm>
            <a:off x="457200" y="1242242"/>
            <a:ext cx="8229600" cy="5114108"/>
          </a:xfrm>
        </p:spPr>
        <p:txBody>
          <a:bodyPr>
            <a:normAutofit fontScale="62500" lnSpcReduction="20000"/>
          </a:bodyPr>
          <a:lstStyle/>
          <a:p>
            <a:r>
              <a:rPr lang="en-US" dirty="0" smtClean="0"/>
              <a:t>Findings: </a:t>
            </a:r>
          </a:p>
          <a:p>
            <a:pPr lvl="1"/>
            <a:r>
              <a:rPr lang="en-US" dirty="0" smtClean="0"/>
              <a:t>3 key physics plots</a:t>
            </a:r>
          </a:p>
          <a:p>
            <a:pPr lvl="2"/>
            <a:r>
              <a:rPr lang="en-US" dirty="0" smtClean="0"/>
              <a:t>B-jet R_AA</a:t>
            </a:r>
          </a:p>
          <a:p>
            <a:pPr lvl="2"/>
            <a:r>
              <a:rPr lang="en-US" dirty="0" smtClean="0"/>
              <a:t>B-hadron R_CP</a:t>
            </a:r>
          </a:p>
          <a:p>
            <a:pPr lvl="2"/>
            <a:r>
              <a:rPr lang="en-US" dirty="0" smtClean="0"/>
              <a:t>B-hadron v_2 </a:t>
            </a:r>
          </a:p>
          <a:p>
            <a:pPr lvl="1"/>
            <a:r>
              <a:rPr lang="en-US" dirty="0" smtClean="0"/>
              <a:t>Simulation techniques are state of the art, well done</a:t>
            </a:r>
          </a:p>
          <a:p>
            <a:pPr lvl="1"/>
            <a:endParaRPr lang="en-US" dirty="0" smtClean="0"/>
          </a:p>
          <a:p>
            <a:r>
              <a:rPr lang="en-US" dirty="0" smtClean="0"/>
              <a:t>Recommendations</a:t>
            </a:r>
          </a:p>
          <a:p>
            <a:pPr lvl="1"/>
            <a:r>
              <a:rPr lang="en-US" dirty="0" smtClean="0"/>
              <a:t>Refine 3 key physics plots, same style etc. These are essential component of the Science Case for the MVTX project.</a:t>
            </a:r>
          </a:p>
          <a:p>
            <a:pPr lvl="1"/>
            <a:r>
              <a:rPr lang="en-US" dirty="0" smtClean="0"/>
              <a:t>Continue improve simulations. Demonstrate the degree to which sPHENIX(w/ MVTX) can resolve the situation at the LHC where </a:t>
            </a:r>
            <a:r>
              <a:rPr lang="en-US" dirty="0" err="1" smtClean="0"/>
              <a:t>loght</a:t>
            </a:r>
            <a:r>
              <a:rPr lang="en-US" dirty="0" smtClean="0"/>
              <a:t> and heavy flavor R_AA overlaps each other.</a:t>
            </a:r>
          </a:p>
          <a:p>
            <a:pPr lvl="1"/>
            <a:endParaRPr lang="en-US" dirty="0"/>
          </a:p>
          <a:p>
            <a:r>
              <a:rPr lang="en-US" dirty="0" smtClean="0">
                <a:solidFill>
                  <a:srgbClr val="FF0000"/>
                </a:solidFill>
              </a:rPr>
              <a:t>Actions &amp; Plan:</a:t>
            </a:r>
          </a:p>
          <a:p>
            <a:pPr lvl="1"/>
            <a:r>
              <a:rPr lang="en-US" dirty="0" smtClean="0"/>
              <a:t>Refine the 3 key plots and other physics and detector performance plots by the end of 10/2017</a:t>
            </a:r>
          </a:p>
          <a:p>
            <a:pPr lvl="1"/>
            <a:r>
              <a:rPr lang="en-US" dirty="0" smtClean="0"/>
              <a:t>Update tracking and B-tagging simulations, 12/2017</a:t>
            </a:r>
          </a:p>
          <a:p>
            <a:pPr lvl="1"/>
            <a:endParaRPr lang="en-US" dirty="0"/>
          </a:p>
        </p:txBody>
      </p:sp>
      <p:sp>
        <p:nvSpPr>
          <p:cNvPr id="4" name="Date Placeholder 3"/>
          <p:cNvSpPr>
            <a:spLocks noGrp="1"/>
          </p:cNvSpPr>
          <p:nvPr>
            <p:ph type="dt" sz="half" idx="10"/>
          </p:nvPr>
        </p:nvSpPr>
        <p:spPr/>
        <p:txBody>
          <a:bodyPr/>
          <a:lstStyle/>
          <a:p>
            <a:fld id="{7119197F-BA3B-B24B-99A1-AD6A25A00C7A}"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13</a:t>
            </a:fld>
            <a:endParaRPr lang="en-US"/>
          </a:p>
        </p:txBody>
      </p:sp>
    </p:spTree>
    <p:extLst>
      <p:ext uri="{BB962C8B-B14F-4D97-AF65-F5344CB8AC3E}">
        <p14:creationId xmlns:p14="http://schemas.microsoft.com/office/powerpoint/2010/main" val="6395498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6"/>
            <a:ext cx="8229600" cy="1143000"/>
          </a:xfrm>
        </p:spPr>
        <p:txBody>
          <a:bodyPr/>
          <a:lstStyle/>
          <a:p>
            <a:r>
              <a:rPr lang="en-US" dirty="0" smtClean="0"/>
              <a:t>Sensors</a:t>
            </a:r>
            <a:endParaRPr lang="en-US" dirty="0"/>
          </a:p>
        </p:txBody>
      </p:sp>
      <p:sp>
        <p:nvSpPr>
          <p:cNvPr id="3" name="Content Placeholder 2"/>
          <p:cNvSpPr>
            <a:spLocks noGrp="1"/>
          </p:cNvSpPr>
          <p:nvPr>
            <p:ph idx="1"/>
          </p:nvPr>
        </p:nvSpPr>
        <p:spPr>
          <a:xfrm>
            <a:off x="457200" y="1219954"/>
            <a:ext cx="8229600" cy="4954289"/>
          </a:xfrm>
        </p:spPr>
        <p:txBody>
          <a:bodyPr>
            <a:normAutofit fontScale="55000" lnSpcReduction="20000"/>
          </a:bodyPr>
          <a:lstStyle/>
          <a:p>
            <a:r>
              <a:rPr lang="en-US" dirty="0" smtClean="0"/>
              <a:t>Negotiate MOU ASAP between CERN and sPHENIX/BNL to produce staves at CERN</a:t>
            </a:r>
          </a:p>
          <a:p>
            <a:r>
              <a:rPr lang="en-US" dirty="0" smtClean="0"/>
              <a:t>Refine stave cost estimate </a:t>
            </a:r>
          </a:p>
          <a:p>
            <a:r>
              <a:rPr lang="en-US" dirty="0" smtClean="0"/>
              <a:t>Work out QA plan for the MVTX</a:t>
            </a:r>
          </a:p>
          <a:p>
            <a:r>
              <a:rPr lang="en-US" dirty="0" smtClean="0"/>
              <a:t>Prepare for disastrous scenarios (happened to PHOBOS, STAR and PHENIX), encourage the team to consider building a full copy </a:t>
            </a:r>
          </a:p>
          <a:p>
            <a:r>
              <a:rPr lang="en-US" dirty="0" smtClean="0"/>
              <a:t>Refine scenarios for repair and replacement </a:t>
            </a:r>
          </a:p>
          <a:p>
            <a:endParaRPr lang="en-US" dirty="0" smtClean="0"/>
          </a:p>
          <a:p>
            <a:r>
              <a:rPr lang="en-US" dirty="0" smtClean="0">
                <a:solidFill>
                  <a:srgbClr val="FF0000"/>
                </a:solidFill>
              </a:rPr>
              <a:t>Actions &amp; Plan:</a:t>
            </a:r>
          </a:p>
          <a:p>
            <a:pPr lvl="1"/>
            <a:r>
              <a:rPr lang="en-US" dirty="0" smtClean="0"/>
              <a:t>Already obtained quote on staves, $11,500 CHF, 07/2017. </a:t>
            </a:r>
          </a:p>
          <a:p>
            <a:pPr lvl="1"/>
            <a:r>
              <a:rPr lang="en-US" dirty="0" smtClean="0"/>
              <a:t>Produced cost </a:t>
            </a:r>
            <a:r>
              <a:rPr lang="en-US" dirty="0"/>
              <a:t>estimate </a:t>
            </a:r>
            <a:r>
              <a:rPr lang="en-US" dirty="0" smtClean="0"/>
              <a:t>to produce additional staves for a full copy </a:t>
            </a:r>
            <a:r>
              <a:rPr lang="en-US" dirty="0"/>
              <a:t>of the two inner </a:t>
            </a:r>
            <a:r>
              <a:rPr lang="en-US" dirty="0" smtClean="0"/>
              <a:t>layers, with +10</a:t>
            </a:r>
            <a:r>
              <a:rPr lang="en-US" dirty="0"/>
              <a:t>% </a:t>
            </a:r>
            <a:r>
              <a:rPr lang="en-US" dirty="0" smtClean="0"/>
              <a:t>spares. Project file updated</a:t>
            </a:r>
          </a:p>
          <a:p>
            <a:pPr lvl="1"/>
            <a:r>
              <a:rPr lang="en-US" dirty="0" smtClean="0"/>
              <a:t>A preliminary MOU with CERN for stave production,  by 12/2017</a:t>
            </a:r>
            <a:endParaRPr lang="en-US" dirty="0"/>
          </a:p>
          <a:p>
            <a:pPr lvl="1"/>
            <a:r>
              <a:rPr lang="en-US" dirty="0" smtClean="0"/>
              <a:t>Develop/update QA plan for stave and system test at LBNL and BNL, will follow closely the ALICE QA plans,  10/2017</a:t>
            </a:r>
          </a:p>
          <a:p>
            <a:pPr lvl="1"/>
            <a:r>
              <a:rPr lang="en-US" dirty="0" smtClean="0"/>
              <a:t>Refine repair and replacement plan for staves and electronics, 11/2017</a:t>
            </a:r>
          </a:p>
          <a:p>
            <a:pPr lvl="1"/>
            <a:r>
              <a:rPr lang="en-US" dirty="0" smtClean="0"/>
              <a:t>Refine alternative sites stave production plan</a:t>
            </a:r>
            <a:r>
              <a:rPr lang="en-US" dirty="0"/>
              <a:t>, such as CCNU, </a:t>
            </a:r>
            <a:r>
              <a:rPr lang="en-US" dirty="0" smtClean="0"/>
              <a:t>and associated changes in cost &amp; schedule &amp; risks, 12/2017</a:t>
            </a:r>
            <a:endParaRPr lang="en-US" dirty="0"/>
          </a:p>
        </p:txBody>
      </p:sp>
      <p:sp>
        <p:nvSpPr>
          <p:cNvPr id="4" name="Date Placeholder 3"/>
          <p:cNvSpPr>
            <a:spLocks noGrp="1"/>
          </p:cNvSpPr>
          <p:nvPr>
            <p:ph type="dt" sz="half" idx="10"/>
          </p:nvPr>
        </p:nvSpPr>
        <p:spPr/>
        <p:txBody>
          <a:bodyPr/>
          <a:lstStyle/>
          <a:p>
            <a:fld id="{AE70C10A-654A-3A43-8FEC-CACE41464426}"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14</a:t>
            </a:fld>
            <a:endParaRPr lang="en-US"/>
          </a:p>
        </p:txBody>
      </p:sp>
    </p:spTree>
    <p:extLst>
      <p:ext uri="{BB962C8B-B14F-4D97-AF65-F5344CB8AC3E}">
        <p14:creationId xmlns:p14="http://schemas.microsoft.com/office/powerpoint/2010/main" val="24111512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Design and Cooling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Refine cost estimate of modifying ITS carbon </a:t>
            </a:r>
          </a:p>
          <a:p>
            <a:r>
              <a:rPr lang="en-US" dirty="0" smtClean="0"/>
              <a:t>Include UV sterilization of the demineralized water in the cooling system</a:t>
            </a:r>
          </a:p>
          <a:p>
            <a:r>
              <a:rPr lang="en-US" dirty="0" smtClean="0"/>
              <a:t>Move forward with MOUs with key production sites such as CERN, LANL and LBNL</a:t>
            </a:r>
          </a:p>
          <a:p>
            <a:endParaRPr lang="en-US" dirty="0"/>
          </a:p>
          <a:p>
            <a:r>
              <a:rPr lang="en-US" dirty="0" smtClean="0">
                <a:solidFill>
                  <a:srgbClr val="FF0000"/>
                </a:solidFill>
              </a:rPr>
              <a:t>Actions &amp; Plan:</a:t>
            </a:r>
          </a:p>
          <a:p>
            <a:pPr lvl="1"/>
            <a:r>
              <a:rPr lang="en-US" dirty="0" smtClean="0"/>
              <a:t>Refine the estimates for ITS carbon structure redesign/modification, 9/2017</a:t>
            </a:r>
          </a:p>
          <a:p>
            <a:pPr lvl="1"/>
            <a:r>
              <a:rPr lang="en-US" dirty="0" smtClean="0"/>
              <a:t> include UV sterilization to the cooling system, 10/2017</a:t>
            </a:r>
          </a:p>
          <a:p>
            <a:pPr lvl="1"/>
            <a:r>
              <a:rPr lang="en-US" dirty="0" smtClean="0"/>
              <a:t>Establish MOUs with key production sites, CERN, LBNL, LANL, UT-</a:t>
            </a:r>
            <a:r>
              <a:rPr lang="en-US" dirty="0" err="1" smtClean="0"/>
              <a:t>Austion</a:t>
            </a:r>
            <a:r>
              <a:rPr lang="en-US" dirty="0" smtClean="0"/>
              <a:t>, BNL  et al, 12/2017</a:t>
            </a:r>
          </a:p>
          <a:p>
            <a:pPr lvl="1"/>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4B942205-CCB5-4841-AAD3-B32D32543D10}"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15</a:t>
            </a:fld>
            <a:endParaRPr lang="en-US"/>
          </a:p>
        </p:txBody>
      </p:sp>
    </p:spTree>
    <p:extLst>
      <p:ext uri="{BB962C8B-B14F-4D97-AF65-F5344CB8AC3E}">
        <p14:creationId xmlns:p14="http://schemas.microsoft.com/office/powerpoint/2010/main" val="42084849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604"/>
            <a:ext cx="8229600" cy="1143000"/>
          </a:xfrm>
        </p:spPr>
        <p:txBody>
          <a:bodyPr/>
          <a:lstStyle/>
          <a:p>
            <a:r>
              <a:rPr lang="en-US" dirty="0" smtClean="0"/>
              <a:t>Electronics, DAQ and Readout</a:t>
            </a:r>
            <a:endParaRPr lang="en-US" dirty="0"/>
          </a:p>
        </p:txBody>
      </p:sp>
      <p:sp>
        <p:nvSpPr>
          <p:cNvPr id="3" name="Content Placeholder 2"/>
          <p:cNvSpPr>
            <a:spLocks noGrp="1"/>
          </p:cNvSpPr>
          <p:nvPr>
            <p:ph idx="1"/>
          </p:nvPr>
        </p:nvSpPr>
        <p:spPr>
          <a:xfrm>
            <a:off x="457200" y="1428972"/>
            <a:ext cx="8229600" cy="4841199"/>
          </a:xfrm>
        </p:spPr>
        <p:txBody>
          <a:bodyPr>
            <a:normAutofit fontScale="70000" lnSpcReduction="20000"/>
          </a:bodyPr>
          <a:lstStyle/>
          <a:p>
            <a:r>
              <a:rPr lang="en-US" dirty="0" smtClean="0"/>
              <a:t>LANL LDRD is important </a:t>
            </a:r>
          </a:p>
          <a:p>
            <a:r>
              <a:rPr lang="en-US" dirty="0" smtClean="0"/>
              <a:t>DCS may need new hardware </a:t>
            </a:r>
            <a:r>
              <a:rPr lang="en-US" dirty="0" err="1" smtClean="0"/>
              <a:t>desgin</a:t>
            </a:r>
            <a:endParaRPr lang="en-US" dirty="0" smtClean="0"/>
          </a:p>
          <a:p>
            <a:r>
              <a:rPr lang="en-US" dirty="0" smtClean="0"/>
              <a:t>Interface to sPHENIX DAQ is well planned</a:t>
            </a:r>
          </a:p>
          <a:p>
            <a:r>
              <a:rPr lang="en-US" dirty="0" smtClean="0"/>
              <a:t>Adopting ALICE/ATLAS hardware is a good approach </a:t>
            </a:r>
          </a:p>
          <a:p>
            <a:r>
              <a:rPr lang="en-US" dirty="0" smtClean="0"/>
              <a:t>Interface cable evaluations to confirm the feasibility of the extension </a:t>
            </a:r>
          </a:p>
          <a:p>
            <a:endParaRPr lang="en-US" dirty="0" smtClean="0"/>
          </a:p>
          <a:p>
            <a:r>
              <a:rPr lang="en-US" dirty="0" smtClean="0">
                <a:solidFill>
                  <a:srgbClr val="FF0000"/>
                </a:solidFill>
              </a:rPr>
              <a:t>Actions &amp; Plan:</a:t>
            </a:r>
          </a:p>
          <a:p>
            <a:pPr lvl="1"/>
            <a:r>
              <a:rPr lang="en-US" dirty="0" smtClean="0"/>
              <a:t>Collaboration between LANL LDRD team and CERN ALICE/ITS Upgrade Groups, CERN, UT-Austin, LBNL, BNL/ATLAS, BNL/sPHENIX </a:t>
            </a:r>
          </a:p>
          <a:p>
            <a:pPr lvl="2"/>
            <a:r>
              <a:rPr lang="en-US" dirty="0" smtClean="0"/>
              <a:t>Readout &amp; sPHENIX DAQ integration, 12/2017</a:t>
            </a:r>
          </a:p>
          <a:p>
            <a:pPr lvl="2"/>
            <a:r>
              <a:rPr lang="en-US" dirty="0" smtClean="0"/>
              <a:t>Will use/modify ALICE DCS Control system , 12/2017</a:t>
            </a:r>
          </a:p>
          <a:p>
            <a:pPr lvl="1"/>
            <a:r>
              <a:rPr lang="en-US" dirty="0" smtClean="0"/>
              <a:t>LDRD milestones:</a:t>
            </a:r>
          </a:p>
          <a:p>
            <a:pPr lvl="2"/>
            <a:r>
              <a:rPr lang="en-US" dirty="0"/>
              <a:t>R</a:t>
            </a:r>
            <a:r>
              <a:rPr lang="en-US" dirty="0" smtClean="0"/>
              <a:t>eadout chain with FELIX v1.5 @LHC clock, 12/2017</a:t>
            </a:r>
          </a:p>
          <a:p>
            <a:pPr lvl="2"/>
            <a:r>
              <a:rPr lang="en-US" dirty="0" smtClean="0"/>
              <a:t>Full “sPHENIX” readout chain with FELIX v2.0 @RHIC clock, 6/2018</a:t>
            </a:r>
          </a:p>
          <a:p>
            <a:pPr lvl="2"/>
            <a:r>
              <a:rPr lang="en-US" dirty="0" smtClean="0"/>
              <a:t>Interface cable tests, 12/2017</a:t>
            </a:r>
            <a:endParaRPr lang="en-US" dirty="0"/>
          </a:p>
        </p:txBody>
      </p:sp>
      <p:sp>
        <p:nvSpPr>
          <p:cNvPr id="4" name="Date Placeholder 3"/>
          <p:cNvSpPr>
            <a:spLocks noGrp="1"/>
          </p:cNvSpPr>
          <p:nvPr>
            <p:ph type="dt" sz="half" idx="10"/>
          </p:nvPr>
        </p:nvSpPr>
        <p:spPr/>
        <p:txBody>
          <a:bodyPr/>
          <a:lstStyle/>
          <a:p>
            <a:fld id="{6DD1584B-5BE3-BA40-91B3-5EAB70070EA7}"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16</a:t>
            </a:fld>
            <a:endParaRPr lang="en-US"/>
          </a:p>
        </p:txBody>
      </p:sp>
    </p:spTree>
    <p:extLst>
      <p:ext uri="{BB962C8B-B14F-4D97-AF65-F5344CB8AC3E}">
        <p14:creationId xmlns:p14="http://schemas.microsoft.com/office/powerpoint/2010/main" val="273764341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with sPHENIX</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is a conflict between MVTX and INTT, optimize the mechanical design of INTT and MVTX, simultaneously </a:t>
            </a:r>
          </a:p>
          <a:p>
            <a:r>
              <a:rPr lang="en-US" dirty="0" smtClean="0"/>
              <a:t>Re-evaluate the mechanical engineering costs</a:t>
            </a:r>
          </a:p>
          <a:p>
            <a:endParaRPr lang="en-US" dirty="0"/>
          </a:p>
          <a:p>
            <a:r>
              <a:rPr lang="en-US" dirty="0" smtClean="0">
                <a:solidFill>
                  <a:srgbClr val="FF0000"/>
                </a:solidFill>
              </a:rPr>
              <a:t>Actions &amp; Plan:</a:t>
            </a:r>
          </a:p>
          <a:p>
            <a:pPr lvl="1"/>
            <a:r>
              <a:rPr lang="en-US" dirty="0" smtClean="0"/>
              <a:t>Optimize the design of MVTX and INTT integration, 2/2018</a:t>
            </a:r>
          </a:p>
          <a:p>
            <a:pPr lvl="2"/>
            <a:r>
              <a:rPr lang="en-US" dirty="0" smtClean="0"/>
              <a:t>Carry out MVTX readout extension cable R&amp;D, 12/2017</a:t>
            </a:r>
          </a:p>
          <a:p>
            <a:pPr lvl="1"/>
            <a:r>
              <a:rPr lang="en-US" dirty="0" smtClean="0"/>
              <a:t>Update engineering and production cost after the initial MVTX/INTT integration design, 3/2018 (too late?)</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FCF1153A-C5E1-9949-83C9-BFE563C03DF6}"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17</a:t>
            </a:fld>
            <a:endParaRPr lang="en-US"/>
          </a:p>
        </p:txBody>
      </p:sp>
    </p:spTree>
    <p:extLst>
      <p:ext uri="{BB962C8B-B14F-4D97-AF65-F5344CB8AC3E}">
        <p14:creationId xmlns:p14="http://schemas.microsoft.com/office/powerpoint/2010/main" val="36730460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217"/>
            <a:ext cx="8229600" cy="1143000"/>
          </a:xfrm>
        </p:spPr>
        <p:txBody>
          <a:bodyPr/>
          <a:lstStyle/>
          <a:p>
            <a:r>
              <a:rPr lang="en-US" dirty="0" smtClean="0"/>
              <a:t>Cost and Schedule: Comments</a:t>
            </a:r>
            <a:endParaRPr lang="en-US" dirty="0"/>
          </a:p>
        </p:txBody>
      </p:sp>
      <p:sp>
        <p:nvSpPr>
          <p:cNvPr id="3" name="Content Placeholder 2"/>
          <p:cNvSpPr>
            <a:spLocks noGrp="1"/>
          </p:cNvSpPr>
          <p:nvPr>
            <p:ph idx="1"/>
          </p:nvPr>
        </p:nvSpPr>
        <p:spPr>
          <a:xfrm>
            <a:off x="457200" y="1417638"/>
            <a:ext cx="8229600" cy="4525963"/>
          </a:xfrm>
        </p:spPr>
        <p:txBody>
          <a:bodyPr>
            <a:normAutofit fontScale="77500" lnSpcReduction="20000"/>
          </a:bodyPr>
          <a:lstStyle/>
          <a:p>
            <a:r>
              <a:rPr lang="en-US" dirty="0" smtClean="0"/>
              <a:t>Mechanical engineering cost </a:t>
            </a:r>
          </a:p>
          <a:p>
            <a:r>
              <a:rPr lang="en-US" dirty="0" smtClean="0"/>
              <a:t>Only 6-month of schedule float </a:t>
            </a:r>
          </a:p>
          <a:p>
            <a:pPr lvl="1"/>
            <a:r>
              <a:rPr lang="en-US" dirty="0" smtClean="0"/>
              <a:t>NOTE: with the delay of sPHENIX baseline, now we have &gt;12 months float </a:t>
            </a:r>
          </a:p>
          <a:p>
            <a:r>
              <a:rPr lang="en-US" dirty="0" smtClean="0"/>
              <a:t>Funding challenge in FY18</a:t>
            </a:r>
          </a:p>
          <a:p>
            <a:r>
              <a:rPr lang="en-US" dirty="0" smtClean="0"/>
              <a:t>MOU and contract with CERN ASAP to produce staves</a:t>
            </a:r>
          </a:p>
          <a:p>
            <a:endParaRPr lang="en-US" dirty="0"/>
          </a:p>
          <a:p>
            <a:r>
              <a:rPr lang="en-US" dirty="0" smtClean="0">
                <a:solidFill>
                  <a:srgbClr val="FF0000"/>
                </a:solidFill>
              </a:rPr>
              <a:t>Actions and Plan:</a:t>
            </a:r>
          </a:p>
          <a:p>
            <a:pPr lvl="1"/>
            <a:r>
              <a:rPr lang="en-US" dirty="0" smtClean="0"/>
              <a:t>Re-evaluate the engineering cost of redesign/modification of mechanical system, 9/2017</a:t>
            </a:r>
          </a:p>
          <a:p>
            <a:pPr lvl="1"/>
            <a:r>
              <a:rPr lang="en-US" dirty="0" smtClean="0"/>
              <a:t>Work with ALD and DOE to update MVTX project cost and schedule plan, 11-12/2017</a:t>
            </a:r>
          </a:p>
          <a:p>
            <a:pPr lvl="1"/>
            <a:r>
              <a:rPr lang="en-US" dirty="0" smtClean="0"/>
              <a:t>Preliminary MOU with CERN to produce staves, 12/2017</a:t>
            </a:r>
            <a:endParaRPr lang="en-US" dirty="0"/>
          </a:p>
        </p:txBody>
      </p:sp>
      <p:sp>
        <p:nvSpPr>
          <p:cNvPr id="4" name="Date Placeholder 3"/>
          <p:cNvSpPr>
            <a:spLocks noGrp="1"/>
          </p:cNvSpPr>
          <p:nvPr>
            <p:ph type="dt" sz="half" idx="10"/>
          </p:nvPr>
        </p:nvSpPr>
        <p:spPr/>
        <p:txBody>
          <a:bodyPr/>
          <a:lstStyle/>
          <a:p>
            <a:fld id="{BB6C2BE0-CC6C-FF43-A900-80BD26E03987}"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18</a:t>
            </a:fld>
            <a:endParaRPr lang="en-US"/>
          </a:p>
        </p:txBody>
      </p:sp>
    </p:spTree>
    <p:extLst>
      <p:ext uri="{BB962C8B-B14F-4D97-AF65-F5344CB8AC3E}">
        <p14:creationId xmlns:p14="http://schemas.microsoft.com/office/powerpoint/2010/main" val="22055380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Plan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Develop a Project Management Plan</a:t>
            </a:r>
          </a:p>
          <a:p>
            <a:pPr lvl="1"/>
            <a:r>
              <a:rPr lang="en-US" dirty="0"/>
              <a:t>Cleary define the scope of the project by developing a WBS dictionary and a list of deliverables </a:t>
            </a:r>
            <a:endParaRPr lang="en-US" dirty="0" smtClean="0"/>
          </a:p>
          <a:p>
            <a:r>
              <a:rPr lang="en-US" dirty="0" smtClean="0"/>
              <a:t>Consider evaluating and documenting all risks associated with cost, schedule, and procurements</a:t>
            </a:r>
          </a:p>
          <a:p>
            <a:endParaRPr lang="en-US" dirty="0"/>
          </a:p>
          <a:p>
            <a:r>
              <a:rPr lang="en-US" dirty="0" smtClean="0">
                <a:solidFill>
                  <a:srgbClr val="FF0000"/>
                </a:solidFill>
              </a:rPr>
              <a:t>Actions &amp; Plan:</a:t>
            </a:r>
          </a:p>
          <a:p>
            <a:pPr lvl="1"/>
            <a:r>
              <a:rPr lang="en-US" dirty="0" smtClean="0"/>
              <a:t>A </a:t>
            </a:r>
            <a:r>
              <a:rPr lang="en-US" dirty="0"/>
              <a:t>draft being developed based on PHENIX/FVTX PMP </a:t>
            </a:r>
            <a:r>
              <a:rPr lang="en-US" dirty="0" smtClean="0"/>
              <a:t>document, 9/2017</a:t>
            </a:r>
          </a:p>
          <a:p>
            <a:pPr lvl="2"/>
            <a:r>
              <a:rPr lang="en-US" dirty="0" smtClean="0"/>
              <a:t>Need to understand the requirements </a:t>
            </a:r>
            <a:r>
              <a:rPr lang="en-US" dirty="0"/>
              <a:t>(from ALD and Committee) </a:t>
            </a:r>
            <a:r>
              <a:rPr lang="en-US" dirty="0" smtClean="0"/>
              <a:t> for a </a:t>
            </a:r>
            <a:r>
              <a:rPr lang="en-US" dirty="0"/>
              <a:t>p</a:t>
            </a:r>
            <a:r>
              <a:rPr lang="en-US" dirty="0" smtClean="0"/>
              <a:t>roject at this early stage, 9/2017</a:t>
            </a:r>
          </a:p>
          <a:p>
            <a:pPr lvl="2"/>
            <a:r>
              <a:rPr lang="en-US" dirty="0" smtClean="0"/>
              <a:t>Requires </a:t>
            </a:r>
            <a:r>
              <a:rPr lang="en-US" dirty="0"/>
              <a:t>project $$ to finalize the </a:t>
            </a:r>
            <a:r>
              <a:rPr lang="en-US" dirty="0" smtClean="0"/>
              <a:t>Plan </a:t>
            </a:r>
            <a:r>
              <a:rPr lang="en-US" dirty="0"/>
              <a:t>document</a:t>
            </a:r>
            <a:r>
              <a:rPr lang="en-US" dirty="0" smtClean="0"/>
              <a:t>.</a:t>
            </a:r>
          </a:p>
          <a:p>
            <a:pPr lvl="1"/>
            <a:r>
              <a:rPr lang="en-US" dirty="0" smtClean="0"/>
              <a:t>Evaluate and document risks and mitigations, 11/2017</a:t>
            </a:r>
          </a:p>
          <a:p>
            <a:pPr lvl="2"/>
            <a:endParaRPr lang="en-US" dirty="0"/>
          </a:p>
          <a:p>
            <a:pPr lvl="1"/>
            <a:endParaRPr lang="en-US" dirty="0" smtClean="0"/>
          </a:p>
          <a:p>
            <a:endParaRPr lang="en-US" dirty="0"/>
          </a:p>
        </p:txBody>
      </p:sp>
      <p:sp>
        <p:nvSpPr>
          <p:cNvPr id="4" name="Date Placeholder 3"/>
          <p:cNvSpPr>
            <a:spLocks noGrp="1"/>
          </p:cNvSpPr>
          <p:nvPr>
            <p:ph type="dt" sz="half" idx="10"/>
          </p:nvPr>
        </p:nvSpPr>
        <p:spPr/>
        <p:txBody>
          <a:bodyPr/>
          <a:lstStyle/>
          <a:p>
            <a:fld id="{BC55E946-BFFE-494B-BA8C-5A0D2B249E60}"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19</a:t>
            </a:fld>
            <a:endParaRPr lang="en-US"/>
          </a:p>
        </p:txBody>
      </p:sp>
    </p:spTree>
    <p:extLst>
      <p:ext uri="{BB962C8B-B14F-4D97-AF65-F5344CB8AC3E}">
        <p14:creationId xmlns:p14="http://schemas.microsoft.com/office/powerpoint/2010/main" val="19057368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Summary of MVTX BNL Directors Review Report</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Overall very positive</a:t>
            </a:r>
            <a:r>
              <a:rPr lang="en-US" dirty="0" smtClean="0"/>
              <a:t> </a:t>
            </a:r>
          </a:p>
          <a:p>
            <a:pPr lvl="1"/>
            <a:r>
              <a:rPr lang="en-US" dirty="0" smtClean="0"/>
              <a:t>Scientific case is compelling and drastically enhances the physics capabilities of sPHENIX</a:t>
            </a:r>
          </a:p>
          <a:p>
            <a:pPr lvl="1"/>
            <a:r>
              <a:rPr lang="en-US" dirty="0" smtClean="0"/>
              <a:t>The conceptual design is technically sound and will likely meet or exceed the expectations for the program</a:t>
            </a:r>
          </a:p>
          <a:p>
            <a:pPr lvl="1"/>
            <a:r>
              <a:rPr lang="en-US" dirty="0" smtClean="0"/>
              <a:t>The costs are reasonably well understood</a:t>
            </a:r>
          </a:p>
          <a:p>
            <a:pPr lvl="1"/>
            <a:r>
              <a:rPr lang="en-US" dirty="0" smtClean="0"/>
              <a:t>The technically driven schedule is well defined and well organized </a:t>
            </a:r>
          </a:p>
          <a:p>
            <a:pPr lvl="1"/>
            <a:r>
              <a:rPr lang="en-US" dirty="0" smtClean="0"/>
              <a:t>The resources are reasonably well defined </a:t>
            </a:r>
          </a:p>
          <a:p>
            <a:pPr lvl="1"/>
            <a:r>
              <a:rPr lang="en-US" dirty="0" smtClean="0"/>
              <a:t> the risks on hardware and electronics are well understood and actively being studied</a:t>
            </a:r>
          </a:p>
          <a:p>
            <a:pPr lvl="1"/>
            <a:r>
              <a:rPr lang="en-US" dirty="0" smtClean="0"/>
              <a:t>Overall integration is well understood. The mechanical integration is not fully defined.</a:t>
            </a:r>
          </a:p>
          <a:p>
            <a:pPr lvl="1"/>
            <a:endParaRPr lang="en-US" dirty="0" smtClean="0"/>
          </a:p>
          <a:p>
            <a:r>
              <a:rPr lang="en-US" dirty="0" smtClean="0">
                <a:solidFill>
                  <a:srgbClr val="FF0000"/>
                </a:solidFill>
              </a:rPr>
              <a:t>Good recommendations</a:t>
            </a:r>
            <a:endParaRPr lang="en-US" dirty="0">
              <a:solidFill>
                <a:srgbClr val="FF0000"/>
              </a:solidFill>
            </a:endParaRPr>
          </a:p>
        </p:txBody>
      </p:sp>
      <p:sp>
        <p:nvSpPr>
          <p:cNvPr id="4" name="Date Placeholder 3"/>
          <p:cNvSpPr>
            <a:spLocks noGrp="1"/>
          </p:cNvSpPr>
          <p:nvPr>
            <p:ph type="dt" sz="half" idx="10"/>
          </p:nvPr>
        </p:nvSpPr>
        <p:spPr/>
        <p:txBody>
          <a:bodyPr/>
          <a:lstStyle/>
          <a:p>
            <a:fld id="{B6F283E1-43E5-1B44-B0BD-50753A75DA97}"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2</a:t>
            </a:fld>
            <a:endParaRPr lang="en-US"/>
          </a:p>
        </p:txBody>
      </p:sp>
    </p:spTree>
    <p:extLst>
      <p:ext uri="{BB962C8B-B14F-4D97-AF65-F5344CB8AC3E}">
        <p14:creationId xmlns:p14="http://schemas.microsoft.com/office/powerpoint/2010/main" val="21435500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Final 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would like to thank the MVTX team for their hard work in preparing for the Review and we thank the three external laboratories (LANL, LBNL and MIT) for sending their speakers to BNL during these tight financial times. </a:t>
            </a:r>
            <a:endParaRPr lang="en-US" dirty="0" smtClean="0"/>
          </a:p>
          <a:p>
            <a:endParaRPr lang="en-US" dirty="0"/>
          </a:p>
          <a:p>
            <a:r>
              <a:rPr lang="en-US" dirty="0"/>
              <a:t>The MVTX project has made excellent progress since the last review and it is worth noting that the Science case for the detector has been especially well articulated with up to date simulations and performance studies. </a:t>
            </a:r>
          </a:p>
          <a:p>
            <a:endParaRPr lang="en-US" dirty="0" smtClean="0"/>
          </a:p>
          <a:p>
            <a:r>
              <a:rPr lang="en-US" dirty="0" smtClean="0">
                <a:solidFill>
                  <a:srgbClr val="FF0000"/>
                </a:solidFill>
              </a:rPr>
              <a:t>We </a:t>
            </a:r>
            <a:r>
              <a:rPr lang="en-US" dirty="0">
                <a:solidFill>
                  <a:srgbClr val="FF0000"/>
                </a:solidFill>
              </a:rPr>
              <a:t>recommend that the MVTX project proceed with the process of submitting a full proposal to the DOE Office of Nuclear Science. </a:t>
            </a:r>
            <a:r>
              <a:rPr lang="en-US" dirty="0" smtClean="0">
                <a:solidFill>
                  <a:srgbClr val="FF0000"/>
                </a:solidFill>
              </a:rPr>
              <a:t> </a:t>
            </a:r>
            <a:endParaRPr lang="en-US" dirty="0">
              <a:solidFill>
                <a:srgbClr val="FF0000"/>
              </a:solidFill>
            </a:endParaRPr>
          </a:p>
        </p:txBody>
      </p:sp>
      <p:sp>
        <p:nvSpPr>
          <p:cNvPr id="4" name="Date Placeholder 3"/>
          <p:cNvSpPr>
            <a:spLocks noGrp="1"/>
          </p:cNvSpPr>
          <p:nvPr>
            <p:ph type="dt" sz="half" idx="10"/>
          </p:nvPr>
        </p:nvSpPr>
        <p:spPr/>
        <p:txBody>
          <a:bodyPr/>
          <a:lstStyle/>
          <a:p>
            <a:fld id="{255848F8-3B53-2548-8DE6-4FA896CC88B6}"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3</a:t>
            </a:fld>
            <a:endParaRPr lang="en-US"/>
          </a:p>
        </p:txBody>
      </p:sp>
    </p:spTree>
    <p:extLst>
      <p:ext uri="{BB962C8B-B14F-4D97-AF65-F5344CB8AC3E}">
        <p14:creationId xmlns:p14="http://schemas.microsoft.com/office/powerpoint/2010/main" val="20509701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Toward the Realization of MVTX Upgrade</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Define a clear procedure with ALD how to proceed with MVTX proposal </a:t>
            </a:r>
          </a:p>
          <a:p>
            <a:pPr lvl="1"/>
            <a:r>
              <a:rPr lang="en-US" dirty="0" smtClean="0"/>
              <a:t>MVTX group should propose a plan to ALD how to proceed with project milestones, and get feedback from ALD and DOE. </a:t>
            </a:r>
          </a:p>
          <a:p>
            <a:pPr lvl="1"/>
            <a:r>
              <a:rPr lang="en-US" dirty="0" smtClean="0"/>
              <a:t>MVTX group should update </a:t>
            </a:r>
            <a:r>
              <a:rPr lang="en-US" dirty="0"/>
              <a:t>project </a:t>
            </a:r>
            <a:r>
              <a:rPr lang="en-US" dirty="0" smtClean="0"/>
              <a:t>funding &amp; timeline with ALD and DOE</a:t>
            </a:r>
          </a:p>
          <a:p>
            <a:endParaRPr lang="en-US" dirty="0" smtClean="0"/>
          </a:p>
          <a:p>
            <a:r>
              <a:rPr lang="en-US" dirty="0" smtClean="0"/>
              <a:t>MVTX consortium updates the proposal, cost, schedule and resources</a:t>
            </a:r>
          </a:p>
          <a:p>
            <a:pPr lvl="1"/>
            <a:r>
              <a:rPr lang="en-US" dirty="0" smtClean="0"/>
              <a:t>Science and simulations </a:t>
            </a:r>
          </a:p>
          <a:p>
            <a:pPr lvl="1"/>
            <a:r>
              <a:rPr lang="en-US" dirty="0" smtClean="0"/>
              <a:t>Project cost &amp; schedule</a:t>
            </a:r>
          </a:p>
          <a:p>
            <a:pPr lvl="1"/>
            <a:r>
              <a:rPr lang="en-US" dirty="0" smtClean="0"/>
              <a:t>Institutions’ roles</a:t>
            </a:r>
          </a:p>
          <a:p>
            <a:pPr lvl="1"/>
            <a:r>
              <a:rPr lang="en-US" dirty="0" smtClean="0"/>
              <a:t>Bi-weekly project report and review</a:t>
            </a:r>
          </a:p>
          <a:p>
            <a:pPr lvl="1"/>
            <a:endParaRPr lang="en-US" dirty="0" smtClean="0"/>
          </a:p>
          <a:p>
            <a:pPr lvl="1"/>
            <a:endParaRPr lang="en-US" dirty="0"/>
          </a:p>
        </p:txBody>
      </p:sp>
      <p:sp>
        <p:nvSpPr>
          <p:cNvPr id="4" name="Date Placeholder 3"/>
          <p:cNvSpPr>
            <a:spLocks noGrp="1"/>
          </p:cNvSpPr>
          <p:nvPr>
            <p:ph type="dt" sz="half" idx="10"/>
          </p:nvPr>
        </p:nvSpPr>
        <p:spPr/>
        <p:txBody>
          <a:bodyPr/>
          <a:lstStyle/>
          <a:p>
            <a:fld id="{D015D643-2C57-D845-B91C-242F1E1EE9A7}"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4</a:t>
            </a:fld>
            <a:endParaRPr lang="en-US"/>
          </a:p>
        </p:txBody>
      </p:sp>
    </p:spTree>
    <p:extLst>
      <p:ext uri="{BB962C8B-B14F-4D97-AF65-F5344CB8AC3E}">
        <p14:creationId xmlns:p14="http://schemas.microsoft.com/office/powerpoint/2010/main" val="11261682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844"/>
            <a:ext cx="8229600" cy="1143000"/>
          </a:xfrm>
        </p:spPr>
        <p:txBody>
          <a:bodyPr/>
          <a:lstStyle/>
          <a:p>
            <a:r>
              <a:rPr lang="en-US" dirty="0" smtClean="0"/>
              <a:t>MVTX Near Term </a:t>
            </a:r>
            <a:r>
              <a:rPr lang="en-US" dirty="0" smtClean="0"/>
              <a:t>Plan</a:t>
            </a:r>
            <a:endParaRPr lang="en-US" dirty="0"/>
          </a:p>
        </p:txBody>
      </p:sp>
      <p:sp>
        <p:nvSpPr>
          <p:cNvPr id="3" name="Content Placeholder 2"/>
          <p:cNvSpPr>
            <a:spLocks noGrp="1"/>
          </p:cNvSpPr>
          <p:nvPr>
            <p:ph idx="1"/>
          </p:nvPr>
        </p:nvSpPr>
        <p:spPr>
          <a:xfrm>
            <a:off x="457200" y="1194800"/>
            <a:ext cx="8229600" cy="5080685"/>
          </a:xfrm>
        </p:spPr>
        <p:txBody>
          <a:bodyPr>
            <a:normAutofit fontScale="55000" lnSpcReduction="20000"/>
          </a:bodyPr>
          <a:lstStyle/>
          <a:p>
            <a:r>
              <a:rPr lang="en-US" dirty="0" smtClean="0">
                <a:solidFill>
                  <a:srgbClr val="FF0000"/>
                </a:solidFill>
              </a:rPr>
              <a:t>Implement recommendations </a:t>
            </a:r>
          </a:p>
          <a:p>
            <a:pPr lvl="1"/>
            <a:r>
              <a:rPr lang="en-US" dirty="0" smtClean="0"/>
              <a:t>Follow up findings and recommendations</a:t>
            </a:r>
          </a:p>
          <a:p>
            <a:pPr lvl="2"/>
            <a:r>
              <a:rPr lang="en-US" dirty="0"/>
              <a:t>D</a:t>
            </a:r>
            <a:r>
              <a:rPr lang="en-US" dirty="0" smtClean="0"/>
              <a:t>evelop a draft plan to address recommendations in next 2 weeks</a:t>
            </a:r>
          </a:p>
          <a:p>
            <a:pPr lvl="3"/>
            <a:r>
              <a:rPr lang="en-US" dirty="0" smtClean="0"/>
              <a:t>this document</a:t>
            </a:r>
          </a:p>
          <a:p>
            <a:pPr lvl="2"/>
            <a:r>
              <a:rPr lang="en-US" dirty="0" smtClean="0"/>
              <a:t>Discuss with ALD in ~2 weeks about the plan and develop </a:t>
            </a:r>
            <a:endParaRPr lang="en-US" dirty="0" smtClean="0"/>
          </a:p>
          <a:p>
            <a:pPr lvl="2"/>
            <a:r>
              <a:rPr lang="en-US" dirty="0" smtClean="0">
                <a:solidFill>
                  <a:srgbClr val="0000FF"/>
                </a:solidFill>
              </a:rPr>
              <a:t>Draft a response to the recommendations by Oct. </a:t>
            </a:r>
            <a:endParaRPr lang="en-US" dirty="0" smtClean="0">
              <a:solidFill>
                <a:srgbClr val="0000FF"/>
              </a:solidFill>
            </a:endParaRPr>
          </a:p>
          <a:p>
            <a:pPr lvl="1"/>
            <a:r>
              <a:rPr lang="en-US" dirty="0" smtClean="0"/>
              <a:t>Bi-weekly MVTX consortium meetings till full proposal submission </a:t>
            </a:r>
          </a:p>
          <a:p>
            <a:pPr lvl="1"/>
            <a:endParaRPr lang="en-US" dirty="0" smtClean="0"/>
          </a:p>
          <a:p>
            <a:r>
              <a:rPr lang="en-US" dirty="0" smtClean="0">
                <a:solidFill>
                  <a:srgbClr val="FF0000"/>
                </a:solidFill>
              </a:rPr>
              <a:t> </a:t>
            </a:r>
            <a:r>
              <a:rPr lang="en-US" dirty="0" smtClean="0">
                <a:solidFill>
                  <a:srgbClr val="FF0000"/>
                </a:solidFill>
              </a:rPr>
              <a:t>Milestones &amp; key tasks </a:t>
            </a:r>
            <a:endParaRPr lang="en-US" dirty="0" smtClean="0">
              <a:solidFill>
                <a:srgbClr val="FF0000"/>
              </a:solidFill>
            </a:endParaRPr>
          </a:p>
          <a:p>
            <a:pPr lvl="1"/>
            <a:r>
              <a:rPr lang="en-US" dirty="0" smtClean="0"/>
              <a:t>Update proposal in next 2 months,  ~10/15</a:t>
            </a:r>
          </a:p>
          <a:p>
            <a:pPr lvl="1"/>
            <a:r>
              <a:rPr lang="en-US" dirty="0" smtClean="0"/>
              <a:t>Work with ALD to communicate with DOE about budget &amp; timeline, </a:t>
            </a:r>
            <a:r>
              <a:rPr lang="en-US" dirty="0" smtClean="0"/>
              <a:t>10-</a:t>
            </a:r>
            <a:r>
              <a:rPr lang="en-US" dirty="0" smtClean="0"/>
              <a:t>12/2017</a:t>
            </a:r>
          </a:p>
          <a:p>
            <a:pPr lvl="1"/>
            <a:r>
              <a:rPr lang="en-US" dirty="0" smtClean="0"/>
              <a:t>Workout a preliminary MOU with CERN, ~12/2017</a:t>
            </a:r>
          </a:p>
          <a:p>
            <a:pPr lvl="1"/>
            <a:r>
              <a:rPr lang="en-US" dirty="0" smtClean="0"/>
              <a:t>Full proposal ready for </a:t>
            </a:r>
            <a:r>
              <a:rPr lang="en-US" dirty="0" smtClean="0"/>
              <a:t>submission to DOE,  ~</a:t>
            </a:r>
            <a:r>
              <a:rPr lang="en-US" dirty="0" smtClean="0"/>
              <a:t>Jan</a:t>
            </a:r>
            <a:r>
              <a:rPr lang="en-US" dirty="0"/>
              <a:t> </a:t>
            </a:r>
            <a:r>
              <a:rPr lang="en-US" dirty="0" smtClean="0"/>
              <a:t>2018</a:t>
            </a:r>
            <a:endParaRPr lang="en-US" dirty="0" smtClean="0"/>
          </a:p>
          <a:p>
            <a:pPr lvl="2"/>
            <a:r>
              <a:rPr lang="en-US" dirty="0" smtClean="0">
                <a:solidFill>
                  <a:srgbClr val="0000FF"/>
                </a:solidFill>
              </a:rPr>
              <a:t>Goal: </a:t>
            </a:r>
            <a:r>
              <a:rPr lang="en-US" dirty="0" smtClean="0">
                <a:solidFill>
                  <a:srgbClr val="0000FF"/>
                </a:solidFill>
              </a:rPr>
              <a:t>secure</a:t>
            </a:r>
            <a:r>
              <a:rPr lang="en-US" dirty="0" smtClean="0">
                <a:solidFill>
                  <a:srgbClr val="0000FF"/>
                </a:solidFill>
              </a:rPr>
              <a:t> </a:t>
            </a:r>
            <a:r>
              <a:rPr lang="en-US" dirty="0" smtClean="0">
                <a:solidFill>
                  <a:srgbClr val="0000FF"/>
                </a:solidFill>
              </a:rPr>
              <a:t>at least partial funding </a:t>
            </a:r>
            <a:r>
              <a:rPr lang="en-US" dirty="0" smtClean="0">
                <a:solidFill>
                  <a:srgbClr val="0000FF"/>
                </a:solidFill>
              </a:rPr>
              <a:t>(in concurrence with sPHENIX baseline CD-1 approval, ~late FY18/early FY19) to continue </a:t>
            </a:r>
            <a:r>
              <a:rPr lang="en-US" dirty="0" smtClean="0">
                <a:solidFill>
                  <a:srgbClr val="0000FF"/>
                </a:solidFill>
              </a:rPr>
              <a:t>stave production at CERN after </a:t>
            </a:r>
            <a:r>
              <a:rPr lang="en-US" dirty="0" smtClean="0">
                <a:solidFill>
                  <a:srgbClr val="0000FF"/>
                </a:solidFill>
              </a:rPr>
              <a:t>ALICE ITS/IB production ~</a:t>
            </a:r>
            <a:r>
              <a:rPr lang="en-US" dirty="0" smtClean="0">
                <a:solidFill>
                  <a:srgbClr val="0000FF"/>
                </a:solidFill>
              </a:rPr>
              <a:t>8/2018.   </a:t>
            </a:r>
          </a:p>
          <a:p>
            <a:pPr lvl="2"/>
            <a:endParaRPr lang="en-US" dirty="0"/>
          </a:p>
          <a:p>
            <a:r>
              <a:rPr lang="en-US" dirty="0" smtClean="0">
                <a:solidFill>
                  <a:srgbClr val="FF0000"/>
                </a:solidFill>
              </a:rPr>
              <a:t>MVTX </a:t>
            </a:r>
            <a:r>
              <a:rPr lang="en-US" dirty="0" err="1" smtClean="0">
                <a:solidFill>
                  <a:srgbClr val="FF0000"/>
                </a:solidFill>
              </a:rPr>
              <a:t>workfest</a:t>
            </a:r>
            <a:r>
              <a:rPr lang="en-US" dirty="0" smtClean="0">
                <a:solidFill>
                  <a:srgbClr val="FF0000"/>
                </a:solidFill>
              </a:rPr>
              <a:t> </a:t>
            </a:r>
            <a:r>
              <a:rPr lang="en-US" dirty="0" smtClean="0">
                <a:solidFill>
                  <a:srgbClr val="FF0000"/>
                </a:solidFill>
              </a:rPr>
              <a:t>in early ~</a:t>
            </a:r>
            <a:r>
              <a:rPr lang="en-US" dirty="0" smtClean="0">
                <a:solidFill>
                  <a:srgbClr val="FF0000"/>
                </a:solidFill>
              </a:rPr>
              <a:t>Dec</a:t>
            </a:r>
            <a:r>
              <a:rPr lang="en-US" dirty="0" smtClean="0">
                <a:solidFill>
                  <a:srgbClr val="FF0000"/>
                </a:solidFill>
              </a:rPr>
              <a:t>. to push </a:t>
            </a:r>
            <a:r>
              <a:rPr lang="en-US" dirty="0" smtClean="0">
                <a:solidFill>
                  <a:srgbClr val="FF0000"/>
                </a:solidFill>
              </a:rPr>
              <a:t>for the </a:t>
            </a:r>
            <a:r>
              <a:rPr lang="en-US" dirty="0" smtClean="0">
                <a:solidFill>
                  <a:srgbClr val="FF0000"/>
                </a:solidFill>
              </a:rPr>
              <a:t>completion of the full proposal</a:t>
            </a:r>
            <a:endParaRPr lang="en-US" dirty="0" smtClean="0">
              <a:solidFill>
                <a:srgbClr val="FF0000"/>
              </a:solidFill>
            </a:endParaRPr>
          </a:p>
          <a:p>
            <a:pPr lvl="1"/>
            <a:r>
              <a:rPr lang="en-US" dirty="0" smtClean="0"/>
              <a:t>sPHENIX collaboration meeting @ Santa Fe, Dec. 8-10, 2017</a:t>
            </a:r>
          </a:p>
          <a:p>
            <a:pPr lvl="1"/>
            <a:r>
              <a:rPr lang="en-US" dirty="0" smtClean="0"/>
              <a:t>MVTX </a:t>
            </a:r>
            <a:r>
              <a:rPr lang="en-US" dirty="0" err="1" smtClean="0"/>
              <a:t>workfest</a:t>
            </a:r>
            <a:r>
              <a:rPr lang="en-US" dirty="0" smtClean="0"/>
              <a:t> Dec</a:t>
            </a:r>
            <a:r>
              <a:rPr lang="en-US" dirty="0" smtClean="0"/>
              <a:t>. 5-7(Tue-</a:t>
            </a:r>
            <a:r>
              <a:rPr lang="en-US" dirty="0" err="1" smtClean="0"/>
              <a:t>Thur</a:t>
            </a:r>
            <a:r>
              <a:rPr lang="en-US" dirty="0" smtClean="0"/>
              <a:t>)</a:t>
            </a:r>
            <a:endParaRPr lang="en-US" dirty="0"/>
          </a:p>
        </p:txBody>
      </p:sp>
      <p:sp>
        <p:nvSpPr>
          <p:cNvPr id="4" name="Date Placeholder 3"/>
          <p:cNvSpPr>
            <a:spLocks noGrp="1"/>
          </p:cNvSpPr>
          <p:nvPr>
            <p:ph type="dt" sz="half" idx="10"/>
          </p:nvPr>
        </p:nvSpPr>
        <p:spPr/>
        <p:txBody>
          <a:bodyPr/>
          <a:lstStyle/>
          <a:p>
            <a:fld id="{B2DD1C07-7E28-5C49-A2D1-AECA3FF8FCB6}"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5</a:t>
            </a:fld>
            <a:endParaRPr lang="en-US"/>
          </a:p>
        </p:txBody>
      </p:sp>
    </p:spTree>
    <p:extLst>
      <p:ext uri="{BB962C8B-B14F-4D97-AF65-F5344CB8AC3E}">
        <p14:creationId xmlns:p14="http://schemas.microsoft.com/office/powerpoint/2010/main" val="2753258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12123"/>
            <a:ext cx="8229600" cy="1143000"/>
          </a:xfrm>
        </p:spPr>
        <p:txBody>
          <a:bodyPr>
            <a:normAutofit fontScale="90000"/>
          </a:bodyPr>
          <a:lstStyle/>
          <a:p>
            <a:r>
              <a:rPr lang="en-US" dirty="0" smtClean="0"/>
              <a:t>Action items from the MVTX DR (I)</a:t>
            </a:r>
            <a:br>
              <a:rPr lang="en-US" dirty="0" smtClean="0"/>
            </a:br>
            <a:r>
              <a:rPr lang="en-US" dirty="0" smtClean="0"/>
              <a:t>8</a:t>
            </a:r>
            <a:r>
              <a:rPr lang="en-US" dirty="0" smtClean="0"/>
              <a:t>/29/2017 </a:t>
            </a:r>
            <a:r>
              <a:rPr lang="en-US" dirty="0" smtClean="0"/>
              <a:t>PM Meeting  </a:t>
            </a:r>
            <a:endParaRPr lang="en-US" dirty="0"/>
          </a:p>
        </p:txBody>
      </p:sp>
      <p:sp>
        <p:nvSpPr>
          <p:cNvPr id="3" name="Content Placeholder 2"/>
          <p:cNvSpPr>
            <a:spLocks noGrp="1"/>
          </p:cNvSpPr>
          <p:nvPr>
            <p:ph idx="1"/>
          </p:nvPr>
        </p:nvSpPr>
        <p:spPr>
          <a:xfrm>
            <a:off x="457200" y="1787761"/>
            <a:ext cx="8229600" cy="4525963"/>
          </a:xfrm>
        </p:spPr>
        <p:txBody>
          <a:bodyPr>
            <a:normAutofit fontScale="70000" lnSpcReduction="20000"/>
          </a:bodyPr>
          <a:lstStyle/>
          <a:p>
            <a:pPr marL="0" indent="0">
              <a:buNone/>
            </a:pPr>
            <a:r>
              <a:rPr lang="en-US" dirty="0"/>
              <a:t>1.     Solicit multiple theory predictions – </a:t>
            </a:r>
            <a:r>
              <a:rPr lang="en-US" dirty="0" smtClean="0"/>
              <a:t>December 2017 - </a:t>
            </a:r>
            <a:r>
              <a:rPr lang="en-US" dirty="0" err="1" smtClean="0"/>
              <a:t>Grazyna</a:t>
            </a:r>
            <a:r>
              <a:rPr lang="en-US" dirty="0" smtClean="0"/>
              <a:t> </a:t>
            </a:r>
            <a:endParaRPr lang="en-US" dirty="0"/>
          </a:p>
          <a:p>
            <a:pPr marL="0" indent="0">
              <a:buNone/>
            </a:pPr>
            <a:r>
              <a:rPr lang="en-US" dirty="0"/>
              <a:t>2.     Refine the three key physics plots – October </a:t>
            </a:r>
            <a:r>
              <a:rPr lang="en-US" dirty="0" smtClean="0"/>
              <a:t>2017 - All</a:t>
            </a:r>
            <a:endParaRPr lang="en-US" dirty="0"/>
          </a:p>
          <a:p>
            <a:pPr marL="0" indent="0">
              <a:buNone/>
            </a:pPr>
            <a:r>
              <a:rPr lang="en-US" dirty="0"/>
              <a:t>3.     MoU with CERN for stave production – </a:t>
            </a:r>
            <a:r>
              <a:rPr lang="en-US" dirty="0" smtClean="0"/>
              <a:t>December 2017 </a:t>
            </a:r>
            <a:endParaRPr lang="en-US" dirty="0"/>
          </a:p>
          <a:p>
            <a:pPr marL="0" indent="0">
              <a:buNone/>
            </a:pPr>
            <a:r>
              <a:rPr lang="en-US" dirty="0"/>
              <a:t>4.     Refine cost estimate with CERN – DONE</a:t>
            </a:r>
          </a:p>
          <a:p>
            <a:pPr marL="0" indent="0">
              <a:buNone/>
            </a:pPr>
            <a:r>
              <a:rPr lang="en-US" dirty="0"/>
              <a:t>5.     QA plan for tests (size of the readout and cooling needed at LBNL and BNL) – October </a:t>
            </a:r>
            <a:r>
              <a:rPr lang="en-US" dirty="0" smtClean="0"/>
              <a:t>2017- Giacomo</a:t>
            </a:r>
            <a:endParaRPr lang="en-US" dirty="0"/>
          </a:p>
          <a:p>
            <a:pPr marL="0" indent="0">
              <a:buNone/>
            </a:pPr>
            <a:r>
              <a:rPr lang="en-US" dirty="0"/>
              <a:t>6.     Cost of building two inner layers – DONE </a:t>
            </a:r>
            <a:r>
              <a:rPr lang="en-US" dirty="0" smtClean="0"/>
              <a:t> </a:t>
            </a:r>
            <a:endParaRPr lang="en-US" dirty="0"/>
          </a:p>
          <a:p>
            <a:pPr marL="0" indent="0">
              <a:buNone/>
            </a:pPr>
            <a:r>
              <a:rPr lang="en-US" dirty="0"/>
              <a:t>7.     Scenarios for repair and replacement – October </a:t>
            </a:r>
            <a:r>
              <a:rPr lang="en-US" dirty="0" smtClean="0"/>
              <a:t>2017 </a:t>
            </a:r>
            <a:r>
              <a:rPr lang="mr-IN" dirty="0" smtClean="0"/>
              <a:t>–</a:t>
            </a:r>
            <a:r>
              <a:rPr lang="en-US" dirty="0" smtClean="0"/>
              <a:t> Giacomo </a:t>
            </a:r>
            <a:endParaRPr lang="en-US" dirty="0"/>
          </a:p>
          <a:p>
            <a:pPr marL="0" indent="0">
              <a:buNone/>
            </a:pPr>
            <a:r>
              <a:rPr lang="en-US" dirty="0"/>
              <a:t>8.     Refine estimates for engineering design -  End September- </a:t>
            </a:r>
            <a:r>
              <a:rPr lang="en-US" dirty="0" smtClean="0"/>
              <a:t>2017 </a:t>
            </a:r>
            <a:r>
              <a:rPr lang="mr-IN" dirty="0" smtClean="0"/>
              <a:t>–</a:t>
            </a:r>
            <a:r>
              <a:rPr lang="en-US" dirty="0" smtClean="0"/>
              <a:t> Bob, Walter, Kelsey MIT-LANL </a:t>
            </a:r>
            <a:r>
              <a:rPr lang="mr-IN" dirty="0" smtClean="0"/>
              <a:t>–</a:t>
            </a:r>
            <a:endParaRPr lang="en-US" dirty="0" smtClean="0"/>
          </a:p>
          <a:p>
            <a:pPr marL="0" indent="0">
              <a:buNone/>
            </a:pPr>
            <a:r>
              <a:rPr lang="en-US" dirty="0">
                <a:solidFill>
                  <a:srgbClr val="FF0000"/>
                </a:solidFill>
                <a:sym typeface="Wingdings"/>
              </a:rPr>
              <a:t> </a:t>
            </a:r>
            <a:r>
              <a:rPr lang="en-US" dirty="0" smtClean="0">
                <a:solidFill>
                  <a:srgbClr val="FF0000"/>
                </a:solidFill>
                <a:sym typeface="Wingdings"/>
              </a:rPr>
              <a:t>9. Include Cost of Extension cables Ming </a:t>
            </a:r>
            <a:r>
              <a:rPr lang="mr-IN" dirty="0" smtClean="0">
                <a:solidFill>
                  <a:srgbClr val="FF0000"/>
                </a:solidFill>
                <a:sym typeface="Wingdings"/>
              </a:rPr>
              <a:t>–</a:t>
            </a:r>
            <a:r>
              <a:rPr lang="en-US" dirty="0" smtClean="0">
                <a:solidFill>
                  <a:srgbClr val="FF0000"/>
                </a:solidFill>
                <a:sym typeface="Wingdings"/>
              </a:rPr>
              <a:t> End September 2017 </a:t>
            </a:r>
            <a:endParaRPr lang="en-US" dirty="0"/>
          </a:p>
        </p:txBody>
      </p:sp>
      <p:sp>
        <p:nvSpPr>
          <p:cNvPr id="5" name="Date Placeholder 4"/>
          <p:cNvSpPr>
            <a:spLocks noGrp="1"/>
          </p:cNvSpPr>
          <p:nvPr>
            <p:ph type="dt" sz="half" idx="10"/>
          </p:nvPr>
        </p:nvSpPr>
        <p:spPr/>
        <p:txBody>
          <a:bodyPr/>
          <a:lstStyle/>
          <a:p>
            <a:fld id="{F4D69418-FD52-7B41-8B13-7D5D5E911711}" type="datetime1">
              <a:rPr lang="en-US" smtClean="0"/>
              <a:t>8/30/17</a:t>
            </a:fld>
            <a:endParaRPr lang="en-US"/>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8" name="Slide Number Placeholder 7"/>
          <p:cNvSpPr>
            <a:spLocks noGrp="1"/>
          </p:cNvSpPr>
          <p:nvPr>
            <p:ph type="sldNum" sz="quarter" idx="12"/>
          </p:nvPr>
        </p:nvSpPr>
        <p:spPr/>
        <p:txBody>
          <a:bodyPr/>
          <a:lstStyle/>
          <a:p>
            <a:fld id="{BBFCC2B4-711A-8A49-A2AF-7F765B5007FB}" type="slidenum">
              <a:rPr lang="en-US" smtClean="0"/>
              <a:t>6</a:t>
            </a:fld>
            <a:endParaRPr lang="en-US"/>
          </a:p>
        </p:txBody>
      </p:sp>
    </p:spTree>
    <p:extLst>
      <p:ext uri="{BB962C8B-B14F-4D97-AF65-F5344CB8AC3E}">
        <p14:creationId xmlns:p14="http://schemas.microsoft.com/office/powerpoint/2010/main" val="8657591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from the MVTX DR (II) </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10.</a:t>
            </a:r>
            <a:r>
              <a:rPr lang="en-US" dirty="0"/>
              <a:t>     Consider including UV sterilization of demineralized water in cooling plant </a:t>
            </a:r>
            <a:r>
              <a:rPr lang="mr-IN" dirty="0" smtClean="0"/>
              <a:t>–</a:t>
            </a:r>
            <a:r>
              <a:rPr lang="en-US" dirty="0" smtClean="0"/>
              <a:t> MIT </a:t>
            </a:r>
            <a:r>
              <a:rPr lang="mr-IN" dirty="0" smtClean="0"/>
              <a:t>–</a:t>
            </a:r>
            <a:r>
              <a:rPr lang="en-US" dirty="0" smtClean="0"/>
              <a:t> Kelsey </a:t>
            </a:r>
            <a:r>
              <a:rPr lang="mr-IN" dirty="0" smtClean="0"/>
              <a:t>–</a:t>
            </a:r>
            <a:r>
              <a:rPr lang="en-US" dirty="0" smtClean="0"/>
              <a:t> October 2017</a:t>
            </a:r>
            <a:endParaRPr lang="en-US" dirty="0"/>
          </a:p>
          <a:p>
            <a:pPr marL="0" indent="0">
              <a:buNone/>
            </a:pPr>
            <a:r>
              <a:rPr lang="en-US" dirty="0" smtClean="0"/>
              <a:t>11.  MoU with key production sites – December 2017  </a:t>
            </a:r>
          </a:p>
          <a:p>
            <a:pPr marL="0" indent="0">
              <a:buNone/>
            </a:pPr>
            <a:r>
              <a:rPr lang="en-US" dirty="0" smtClean="0"/>
              <a:t>12.</a:t>
            </a:r>
            <a:r>
              <a:rPr lang="en-US" dirty="0"/>
              <a:t>  Optimize design of </a:t>
            </a:r>
            <a:r>
              <a:rPr lang="en-US" dirty="0" smtClean="0"/>
              <a:t>INTT </a:t>
            </a:r>
            <a:r>
              <a:rPr lang="en-US" dirty="0"/>
              <a:t>and MVTX simultaneously – Feb-March 2018 – this will need sometime</a:t>
            </a:r>
          </a:p>
          <a:p>
            <a:pPr marL="0" indent="0">
              <a:buNone/>
            </a:pPr>
            <a:r>
              <a:rPr lang="en-US" dirty="0" smtClean="0"/>
              <a:t>13.</a:t>
            </a:r>
            <a:r>
              <a:rPr lang="en-US" dirty="0"/>
              <a:t>  Re-evaluate mechanical engineering costs once INTT and MVTX are final – after March 2018 – too late. </a:t>
            </a:r>
            <a:endParaRPr lang="en-US" dirty="0" smtClean="0"/>
          </a:p>
          <a:p>
            <a:pPr marL="0" indent="0">
              <a:buNone/>
            </a:pPr>
            <a:r>
              <a:rPr lang="en-US" dirty="0"/>
              <a:t>	</a:t>
            </a:r>
            <a:r>
              <a:rPr lang="en-US" dirty="0" smtClean="0"/>
              <a:t>- </a:t>
            </a:r>
            <a:r>
              <a:rPr lang="en-US" dirty="0" smtClean="0"/>
              <a:t>Here </a:t>
            </a:r>
            <a:r>
              <a:rPr lang="en-US" dirty="0"/>
              <a:t>one should make sure that the contingency is properly estimated to absorb cost variations due to different designs.   </a:t>
            </a:r>
            <a:r>
              <a:rPr lang="en-US" dirty="0" smtClean="0">
                <a:sym typeface="Wingdings"/>
              </a:rPr>
              <a:t> </a:t>
            </a:r>
            <a:r>
              <a:rPr lang="en-US" dirty="0" smtClean="0">
                <a:solidFill>
                  <a:srgbClr val="FF0000"/>
                </a:solidFill>
                <a:sym typeface="Wingdings"/>
              </a:rPr>
              <a:t>realistic contingency on carbon structures </a:t>
            </a:r>
            <a:r>
              <a:rPr lang="mr-IN" dirty="0" smtClean="0">
                <a:solidFill>
                  <a:srgbClr val="FF0000"/>
                </a:solidFill>
                <a:sym typeface="Wingdings"/>
              </a:rPr>
              <a:t>–</a:t>
            </a:r>
            <a:r>
              <a:rPr lang="en-US" dirty="0" smtClean="0">
                <a:solidFill>
                  <a:srgbClr val="FF0000"/>
                </a:solidFill>
                <a:sym typeface="Wingdings"/>
              </a:rPr>
              <a:t> End September 2017</a:t>
            </a:r>
            <a:endParaRPr lang="en-US" dirty="0"/>
          </a:p>
          <a:p>
            <a:pPr marL="0" indent="0">
              <a:buNone/>
            </a:pPr>
            <a:r>
              <a:rPr lang="en-US" dirty="0" smtClean="0"/>
              <a:t>14.</a:t>
            </a:r>
            <a:r>
              <a:rPr lang="en-US" dirty="0"/>
              <a:t>  Develop a Project Management Plan – September 2017 </a:t>
            </a:r>
            <a:endParaRPr lang="en-US" dirty="0" smtClean="0"/>
          </a:p>
          <a:p>
            <a:pPr marL="0" indent="0">
              <a:buNone/>
            </a:pPr>
            <a:r>
              <a:rPr lang="en-US" dirty="0"/>
              <a:t>	</a:t>
            </a:r>
            <a:r>
              <a:rPr lang="mr-IN" dirty="0" smtClean="0"/>
              <a:t>–</a:t>
            </a:r>
            <a:r>
              <a:rPr lang="en-US" dirty="0" smtClean="0"/>
              <a:t>Understand </a:t>
            </a:r>
            <a:r>
              <a:rPr lang="en-US" dirty="0"/>
              <a:t>how detailed this plan needs to be at this stage of the </a:t>
            </a:r>
            <a:r>
              <a:rPr lang="en-US" dirty="0" smtClean="0"/>
              <a:t>project. If PMP needed draft by October 2017 - Maria</a:t>
            </a:r>
            <a:endParaRPr lang="en-US" dirty="0"/>
          </a:p>
          <a:p>
            <a:pPr marL="0" indent="0">
              <a:buNone/>
            </a:pPr>
            <a:r>
              <a:rPr lang="en-US" dirty="0" smtClean="0"/>
              <a:t>15.</a:t>
            </a:r>
            <a:r>
              <a:rPr lang="en-US" dirty="0"/>
              <a:t>  Clearly define scope, WBS dictionary, deliverables – October 2017 </a:t>
            </a:r>
            <a:endParaRPr lang="en-US" dirty="0" smtClean="0"/>
          </a:p>
          <a:p>
            <a:pPr marL="0" indent="0">
              <a:buNone/>
            </a:pPr>
            <a:r>
              <a:rPr lang="en-US" dirty="0"/>
              <a:t>	</a:t>
            </a:r>
            <a:r>
              <a:rPr lang="en-US" dirty="0" smtClean="0"/>
              <a:t>– </a:t>
            </a:r>
            <a:r>
              <a:rPr lang="en-US" dirty="0"/>
              <a:t>again I am not sure if all this is needed at this stage of the project, but can be </a:t>
            </a:r>
            <a:r>
              <a:rPr lang="en-US" dirty="0" smtClean="0"/>
              <a:t>done </a:t>
            </a:r>
            <a:r>
              <a:rPr lang="mr-IN" dirty="0" smtClean="0"/>
              <a:t>–</a:t>
            </a:r>
            <a:r>
              <a:rPr lang="en-US" dirty="0" smtClean="0"/>
              <a:t> Maria/All</a:t>
            </a:r>
            <a:endParaRPr lang="en-US" dirty="0"/>
          </a:p>
          <a:p>
            <a:pPr marL="0" indent="0">
              <a:buNone/>
            </a:pPr>
            <a:r>
              <a:rPr lang="en-US" dirty="0" smtClean="0"/>
              <a:t>16.</a:t>
            </a:r>
            <a:r>
              <a:rPr lang="en-US" dirty="0"/>
              <a:t>  Evaluation and documentation of risks – October </a:t>
            </a:r>
            <a:r>
              <a:rPr lang="en-US" dirty="0" smtClean="0"/>
              <a:t>2017 </a:t>
            </a:r>
            <a:r>
              <a:rPr lang="mr-IN" dirty="0" smtClean="0"/>
              <a:t>–</a:t>
            </a:r>
            <a:r>
              <a:rPr lang="en-US" dirty="0" smtClean="0"/>
              <a:t> Giacomo </a:t>
            </a:r>
            <a:r>
              <a:rPr lang="mr-IN" dirty="0" smtClean="0"/>
              <a:t>–</a:t>
            </a:r>
            <a:r>
              <a:rPr lang="en-US" dirty="0" smtClean="0"/>
              <a:t> Dave -  </a:t>
            </a:r>
            <a:r>
              <a:rPr lang="en-US" dirty="0" smtClean="0"/>
              <a:t>Ming</a:t>
            </a:r>
            <a:endParaRPr lang="en-US" dirty="0"/>
          </a:p>
        </p:txBody>
      </p:sp>
      <p:sp>
        <p:nvSpPr>
          <p:cNvPr id="5" name="Date Placeholder 4"/>
          <p:cNvSpPr>
            <a:spLocks noGrp="1"/>
          </p:cNvSpPr>
          <p:nvPr>
            <p:ph type="dt" sz="half" idx="10"/>
          </p:nvPr>
        </p:nvSpPr>
        <p:spPr/>
        <p:txBody>
          <a:bodyPr/>
          <a:lstStyle/>
          <a:p>
            <a:fld id="{90373276-F2A5-394A-8A84-A45134C8EFD1}" type="datetime1">
              <a:rPr lang="en-US" smtClean="0"/>
              <a:t>8/30/17</a:t>
            </a:fld>
            <a:endParaRPr lang="en-US" dirty="0"/>
          </a:p>
        </p:txBody>
      </p:sp>
      <p:sp>
        <p:nvSpPr>
          <p:cNvPr id="6" name="Footer Placeholder 5"/>
          <p:cNvSpPr>
            <a:spLocks noGrp="1"/>
          </p:cNvSpPr>
          <p:nvPr>
            <p:ph type="ftr" sz="quarter" idx="11"/>
          </p:nvPr>
        </p:nvSpPr>
        <p:spPr/>
        <p:txBody>
          <a:bodyPr/>
          <a:lstStyle/>
          <a:p>
            <a:r>
              <a:rPr lang="en-US" smtClean="0"/>
              <a:t>MVTX Project Planning</a:t>
            </a:r>
            <a:endParaRPr lang="en-US"/>
          </a:p>
        </p:txBody>
      </p:sp>
      <p:sp>
        <p:nvSpPr>
          <p:cNvPr id="4" name="Slide Number Placeholder 3"/>
          <p:cNvSpPr>
            <a:spLocks noGrp="1"/>
          </p:cNvSpPr>
          <p:nvPr>
            <p:ph type="sldNum" sz="quarter" idx="12"/>
          </p:nvPr>
        </p:nvSpPr>
        <p:spPr/>
        <p:txBody>
          <a:bodyPr/>
          <a:lstStyle/>
          <a:p>
            <a:fld id="{BBFCC2B4-711A-8A49-A2AF-7F765B5007FB}" type="slidenum">
              <a:rPr lang="en-US" smtClean="0"/>
              <a:t>7</a:t>
            </a:fld>
            <a:endParaRPr lang="en-US"/>
          </a:p>
        </p:txBody>
      </p:sp>
    </p:spTree>
    <p:extLst>
      <p:ext uri="{BB962C8B-B14F-4D97-AF65-F5344CB8AC3E}">
        <p14:creationId xmlns:p14="http://schemas.microsoft.com/office/powerpoint/2010/main" val="3958300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sPHENIX Baseline</a:t>
            </a:r>
            <a:endParaRPr lang="en-US" dirty="0"/>
          </a:p>
        </p:txBody>
      </p:sp>
      <p:sp>
        <p:nvSpPr>
          <p:cNvPr id="4" name="Date Placeholder 3"/>
          <p:cNvSpPr>
            <a:spLocks noGrp="1"/>
          </p:cNvSpPr>
          <p:nvPr>
            <p:ph type="dt" sz="half" idx="10"/>
          </p:nvPr>
        </p:nvSpPr>
        <p:spPr/>
        <p:txBody>
          <a:bodyPr/>
          <a:lstStyle/>
          <a:p>
            <a:fld id="{0B290A24-89A3-2545-B717-72D5400EB4F8}" type="datetime1">
              <a:rPr lang="en-US" smtClean="0"/>
              <a:t>8/30/17</a:t>
            </a:fld>
            <a:endParaRPr lang="en-US"/>
          </a:p>
        </p:txBody>
      </p:sp>
      <p:sp>
        <p:nvSpPr>
          <p:cNvPr id="5" name="Footer Placeholder 4"/>
          <p:cNvSpPr>
            <a:spLocks noGrp="1"/>
          </p:cNvSpPr>
          <p:nvPr>
            <p:ph type="ftr" sz="quarter" idx="11"/>
          </p:nvPr>
        </p:nvSpPr>
        <p:spPr/>
        <p:txBody>
          <a:bodyPr/>
          <a:lstStyle/>
          <a:p>
            <a:r>
              <a:rPr lang="en-US" smtClean="0"/>
              <a:t>MVTX Project Planning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8</a:t>
            </a:fld>
            <a:endParaRPr lang="en-US"/>
          </a:p>
        </p:txBody>
      </p:sp>
      <p:pic>
        <p:nvPicPr>
          <p:cNvPr id="7" name="Picture 6"/>
          <p:cNvPicPr>
            <a:picLocks noChangeAspect="1"/>
          </p:cNvPicPr>
          <p:nvPr/>
        </p:nvPicPr>
        <p:blipFill>
          <a:blip r:embed="rId2"/>
          <a:stretch>
            <a:fillRect/>
          </a:stretch>
        </p:blipFill>
        <p:spPr>
          <a:xfrm>
            <a:off x="0" y="12700"/>
            <a:ext cx="9144000" cy="6830380"/>
          </a:xfrm>
          <a:prstGeom prst="rect">
            <a:avLst/>
          </a:prstGeom>
        </p:spPr>
      </p:pic>
    </p:spTree>
    <p:extLst>
      <p:ext uri="{BB962C8B-B14F-4D97-AF65-F5344CB8AC3E}">
        <p14:creationId xmlns:p14="http://schemas.microsoft.com/office/powerpoint/2010/main" val="28177152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12"/>
            <a:ext cx="8229600" cy="1143000"/>
          </a:xfrm>
        </p:spPr>
        <p:txBody>
          <a:bodyPr>
            <a:normAutofit fontScale="90000"/>
          </a:bodyPr>
          <a:lstStyle/>
          <a:p>
            <a:r>
              <a:rPr lang="en-US" dirty="0" smtClean="0"/>
              <a:t>Summary: Project Tasks and Timeline</a:t>
            </a:r>
            <a:endParaRPr lang="en-US" dirty="0"/>
          </a:p>
        </p:txBody>
      </p:sp>
      <p:sp>
        <p:nvSpPr>
          <p:cNvPr id="4" name="Footer Placeholder 3"/>
          <p:cNvSpPr>
            <a:spLocks noGrp="1"/>
          </p:cNvSpPr>
          <p:nvPr>
            <p:ph type="ftr" sz="quarter" idx="11"/>
          </p:nvPr>
        </p:nvSpPr>
        <p:spPr/>
        <p:txBody>
          <a:bodyPr/>
          <a:lstStyle/>
          <a:p>
            <a:r>
              <a:rPr lang="en-US" smtClean="0"/>
              <a:t>MVTX Project Planning</a:t>
            </a:r>
            <a:endParaRPr lang="en-US"/>
          </a:p>
        </p:txBody>
      </p:sp>
      <p:sp>
        <p:nvSpPr>
          <p:cNvPr id="5" name="Slide Number Placeholder 4"/>
          <p:cNvSpPr>
            <a:spLocks noGrp="1"/>
          </p:cNvSpPr>
          <p:nvPr>
            <p:ph type="sldNum" sz="quarter" idx="12"/>
          </p:nvPr>
        </p:nvSpPr>
        <p:spPr/>
        <p:txBody>
          <a:bodyPr/>
          <a:lstStyle/>
          <a:p>
            <a:fld id="{C7F8B04E-460B-B340-979B-8B60A2BEF480}" type="slidenum">
              <a:rPr lang="en-US" smtClean="0"/>
              <a:t>9</a:t>
            </a:fld>
            <a:endParaRPr lang="en-US"/>
          </a:p>
        </p:txBody>
      </p:sp>
      <p:sp>
        <p:nvSpPr>
          <p:cNvPr id="7" name="TextBox 6"/>
          <p:cNvSpPr txBox="1"/>
          <p:nvPr/>
        </p:nvSpPr>
        <p:spPr>
          <a:xfrm>
            <a:off x="1527542" y="2449224"/>
            <a:ext cx="2250373" cy="738664"/>
          </a:xfrm>
          <a:prstGeom prst="rect">
            <a:avLst/>
          </a:prstGeom>
          <a:noFill/>
          <a:ln>
            <a:solidFill>
              <a:srgbClr val="0000FF"/>
            </a:solidFill>
          </a:ln>
        </p:spPr>
        <p:txBody>
          <a:bodyPr wrap="square" rtlCol="0">
            <a:spAutoFit/>
          </a:bodyPr>
          <a:lstStyle/>
          <a:p>
            <a:pPr lvl="1"/>
            <a:r>
              <a:rPr lang="en-US" sz="1400" dirty="0" smtClean="0"/>
              <a:t>Readout R&amp;D</a:t>
            </a:r>
          </a:p>
          <a:p>
            <a:pPr lvl="1"/>
            <a:r>
              <a:rPr lang="en-US" sz="1400" dirty="0" smtClean="0"/>
              <a:t>Mech. design </a:t>
            </a:r>
          </a:p>
          <a:p>
            <a:pPr lvl="1"/>
            <a:r>
              <a:rPr lang="en-US" sz="1400" dirty="0" smtClean="0">
                <a:solidFill>
                  <a:srgbClr val="FF0000"/>
                </a:solidFill>
              </a:rPr>
              <a:t>@LANL/ALICE/UT-A</a:t>
            </a:r>
            <a:endParaRPr lang="en-US" sz="1400" dirty="0">
              <a:solidFill>
                <a:srgbClr val="FF0000"/>
              </a:solidFill>
            </a:endParaRPr>
          </a:p>
        </p:txBody>
      </p:sp>
      <p:sp>
        <p:nvSpPr>
          <p:cNvPr id="13" name="TextBox 12"/>
          <p:cNvSpPr txBox="1"/>
          <p:nvPr/>
        </p:nvSpPr>
        <p:spPr>
          <a:xfrm>
            <a:off x="2590800" y="3288855"/>
            <a:ext cx="1887433" cy="738664"/>
          </a:xfrm>
          <a:prstGeom prst="rect">
            <a:avLst/>
          </a:prstGeom>
          <a:noFill/>
          <a:ln>
            <a:solidFill>
              <a:srgbClr val="0000FF"/>
            </a:solidFill>
          </a:ln>
        </p:spPr>
        <p:txBody>
          <a:bodyPr wrap="square" rtlCol="0">
            <a:spAutoFit/>
          </a:bodyPr>
          <a:lstStyle/>
          <a:p>
            <a:r>
              <a:rPr lang="en-US" sz="1400" dirty="0" smtClean="0"/>
              <a:t>Mech. </a:t>
            </a:r>
            <a:r>
              <a:rPr lang="en-US" sz="1400" dirty="0" err="1" smtClean="0"/>
              <a:t>Integr</a:t>
            </a:r>
            <a:r>
              <a:rPr lang="en-US" sz="1400" dirty="0" smtClean="0"/>
              <a:t>.</a:t>
            </a:r>
          </a:p>
          <a:p>
            <a:r>
              <a:rPr lang="en-US" sz="1400" dirty="0" smtClean="0"/>
              <a:t>&amp; Prototype</a:t>
            </a:r>
            <a:r>
              <a:rPr lang="en-US" sz="1400" dirty="0"/>
              <a:t> </a:t>
            </a:r>
            <a:r>
              <a:rPr lang="en-US" sz="1400" dirty="0" smtClean="0"/>
              <a:t> </a:t>
            </a:r>
          </a:p>
          <a:p>
            <a:r>
              <a:rPr lang="en-US" sz="1400" dirty="0" smtClean="0">
                <a:solidFill>
                  <a:srgbClr val="FF0000"/>
                </a:solidFill>
              </a:rPr>
              <a:t>@LANL/MIT/LBNL </a:t>
            </a:r>
            <a:endParaRPr lang="en-US" sz="1400" dirty="0">
              <a:solidFill>
                <a:srgbClr val="FF0000"/>
              </a:solidFill>
            </a:endParaRPr>
          </a:p>
        </p:txBody>
      </p:sp>
      <p:sp>
        <p:nvSpPr>
          <p:cNvPr id="34" name="TextBox 33"/>
          <p:cNvSpPr txBox="1"/>
          <p:nvPr/>
        </p:nvSpPr>
        <p:spPr>
          <a:xfrm>
            <a:off x="358150" y="3187888"/>
            <a:ext cx="1377300" cy="646331"/>
          </a:xfrm>
          <a:prstGeom prst="rect">
            <a:avLst/>
          </a:prstGeom>
          <a:noFill/>
        </p:spPr>
        <p:txBody>
          <a:bodyPr wrap="none" rtlCol="0">
            <a:spAutoFit/>
          </a:bodyPr>
          <a:lstStyle/>
          <a:p>
            <a:r>
              <a:rPr lang="en-US" dirty="0" smtClean="0">
                <a:solidFill>
                  <a:srgbClr val="0000FF"/>
                </a:solidFill>
              </a:rPr>
              <a:t>Key R&amp;D</a:t>
            </a:r>
          </a:p>
          <a:p>
            <a:r>
              <a:rPr lang="en-US" dirty="0" smtClean="0">
                <a:solidFill>
                  <a:srgbClr val="0000FF"/>
                </a:solidFill>
              </a:rPr>
              <a:t>LDRD@LANL</a:t>
            </a:r>
          </a:p>
        </p:txBody>
      </p:sp>
      <p:grpSp>
        <p:nvGrpSpPr>
          <p:cNvPr id="70" name="Group 69"/>
          <p:cNvGrpSpPr/>
          <p:nvPr/>
        </p:nvGrpSpPr>
        <p:grpSpPr>
          <a:xfrm>
            <a:off x="704849" y="1118701"/>
            <a:ext cx="8554234" cy="1316503"/>
            <a:chOff x="704849" y="1118699"/>
            <a:chExt cx="8554234" cy="1316500"/>
          </a:xfrm>
        </p:grpSpPr>
        <p:grpSp>
          <p:nvGrpSpPr>
            <p:cNvPr id="69" name="Group 68"/>
            <p:cNvGrpSpPr/>
            <p:nvPr/>
          </p:nvGrpSpPr>
          <p:grpSpPr>
            <a:xfrm>
              <a:off x="704849" y="1118699"/>
              <a:ext cx="8281737" cy="595801"/>
              <a:chOff x="704849" y="1118699"/>
              <a:chExt cx="8281737" cy="595801"/>
            </a:xfrm>
          </p:grpSpPr>
          <p:sp>
            <p:nvSpPr>
              <p:cNvPr id="6" name="Right Arrow 5"/>
              <p:cNvSpPr/>
              <p:nvPr/>
            </p:nvSpPr>
            <p:spPr>
              <a:xfrm>
                <a:off x="704849" y="1416050"/>
                <a:ext cx="8281737" cy="29845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8" name="Group 67"/>
              <p:cNvGrpSpPr/>
              <p:nvPr/>
            </p:nvGrpSpPr>
            <p:grpSpPr>
              <a:xfrm>
                <a:off x="704850" y="1118699"/>
                <a:ext cx="7670057" cy="387363"/>
                <a:chOff x="704850" y="1118699"/>
                <a:chExt cx="7670057" cy="387363"/>
              </a:xfrm>
            </p:grpSpPr>
            <p:sp>
              <p:nvSpPr>
                <p:cNvPr id="8" name="TextBox 7"/>
                <p:cNvSpPr txBox="1"/>
                <p:nvPr/>
              </p:nvSpPr>
              <p:spPr>
                <a:xfrm>
                  <a:off x="1972640" y="1136731"/>
                  <a:ext cx="871189" cy="369331"/>
                </a:xfrm>
                <a:prstGeom prst="rect">
                  <a:avLst/>
                </a:prstGeom>
                <a:noFill/>
              </p:spPr>
              <p:txBody>
                <a:bodyPr wrap="none" rtlCol="0">
                  <a:spAutoFit/>
                </a:bodyPr>
                <a:lstStyle/>
                <a:p>
                  <a:r>
                    <a:rPr lang="en-US" dirty="0" smtClean="0"/>
                    <a:t>FY2017</a:t>
                  </a:r>
                  <a:endParaRPr lang="en-US" dirty="0"/>
                </a:p>
              </p:txBody>
            </p:sp>
            <p:sp>
              <p:nvSpPr>
                <p:cNvPr id="35" name="TextBox 34"/>
                <p:cNvSpPr txBox="1"/>
                <p:nvPr/>
              </p:nvSpPr>
              <p:spPr>
                <a:xfrm>
                  <a:off x="3344240" y="1118699"/>
                  <a:ext cx="871189" cy="369331"/>
                </a:xfrm>
                <a:prstGeom prst="rect">
                  <a:avLst/>
                </a:prstGeom>
                <a:noFill/>
              </p:spPr>
              <p:txBody>
                <a:bodyPr wrap="none" rtlCol="0">
                  <a:spAutoFit/>
                </a:bodyPr>
                <a:lstStyle/>
                <a:p>
                  <a:r>
                    <a:rPr lang="en-US" dirty="0" smtClean="0"/>
                    <a:t>FY2018</a:t>
                  </a:r>
                  <a:endParaRPr lang="en-US" dirty="0"/>
                </a:p>
              </p:txBody>
            </p:sp>
            <p:sp>
              <p:nvSpPr>
                <p:cNvPr id="37" name="TextBox 36"/>
                <p:cNvSpPr txBox="1"/>
                <p:nvPr/>
              </p:nvSpPr>
              <p:spPr>
                <a:xfrm>
                  <a:off x="4679344" y="1126148"/>
                  <a:ext cx="871189" cy="369331"/>
                </a:xfrm>
                <a:prstGeom prst="rect">
                  <a:avLst/>
                </a:prstGeom>
                <a:noFill/>
              </p:spPr>
              <p:txBody>
                <a:bodyPr wrap="none" rtlCol="0">
                  <a:spAutoFit/>
                </a:bodyPr>
                <a:lstStyle/>
                <a:p>
                  <a:r>
                    <a:rPr lang="en-US" dirty="0" smtClean="0"/>
                    <a:t>FY2019</a:t>
                  </a:r>
                  <a:endParaRPr lang="en-US" dirty="0"/>
                </a:p>
              </p:txBody>
            </p:sp>
            <p:sp>
              <p:nvSpPr>
                <p:cNvPr id="38" name="TextBox 37"/>
                <p:cNvSpPr txBox="1"/>
                <p:nvPr/>
              </p:nvSpPr>
              <p:spPr>
                <a:xfrm>
                  <a:off x="6117605" y="1118699"/>
                  <a:ext cx="871189" cy="369331"/>
                </a:xfrm>
                <a:prstGeom prst="rect">
                  <a:avLst/>
                </a:prstGeom>
                <a:noFill/>
              </p:spPr>
              <p:txBody>
                <a:bodyPr wrap="none" rtlCol="0">
                  <a:spAutoFit/>
                </a:bodyPr>
                <a:lstStyle/>
                <a:p>
                  <a:r>
                    <a:rPr lang="en-US" dirty="0" smtClean="0"/>
                    <a:t>FY2020</a:t>
                  </a:r>
                  <a:endParaRPr lang="en-US" dirty="0"/>
                </a:p>
              </p:txBody>
            </p:sp>
            <p:sp>
              <p:nvSpPr>
                <p:cNvPr id="39" name="TextBox 38"/>
                <p:cNvSpPr txBox="1"/>
                <p:nvPr/>
              </p:nvSpPr>
              <p:spPr>
                <a:xfrm>
                  <a:off x="7382328" y="1118699"/>
                  <a:ext cx="992579" cy="369331"/>
                </a:xfrm>
                <a:prstGeom prst="rect">
                  <a:avLst/>
                </a:prstGeom>
                <a:noFill/>
              </p:spPr>
              <p:txBody>
                <a:bodyPr wrap="none" rtlCol="0">
                  <a:spAutoFit/>
                </a:bodyPr>
                <a:lstStyle/>
                <a:p>
                  <a:r>
                    <a:rPr lang="en-US" dirty="0" smtClean="0"/>
                    <a:t>FY2021+</a:t>
                  </a:r>
                  <a:endParaRPr lang="en-US" dirty="0"/>
                </a:p>
              </p:txBody>
            </p:sp>
            <p:sp>
              <p:nvSpPr>
                <p:cNvPr id="40" name="TextBox 39"/>
                <p:cNvSpPr txBox="1"/>
                <p:nvPr/>
              </p:nvSpPr>
              <p:spPr>
                <a:xfrm>
                  <a:off x="704850" y="1136731"/>
                  <a:ext cx="871189" cy="369331"/>
                </a:xfrm>
                <a:prstGeom prst="rect">
                  <a:avLst/>
                </a:prstGeom>
                <a:noFill/>
              </p:spPr>
              <p:txBody>
                <a:bodyPr wrap="none" rtlCol="0">
                  <a:spAutoFit/>
                </a:bodyPr>
                <a:lstStyle/>
                <a:p>
                  <a:r>
                    <a:rPr lang="en-US" dirty="0" smtClean="0"/>
                    <a:t>FY2016</a:t>
                  </a:r>
                  <a:endParaRPr lang="en-US" dirty="0"/>
                </a:p>
              </p:txBody>
            </p:sp>
          </p:grpSp>
        </p:grpSp>
        <p:grpSp>
          <p:nvGrpSpPr>
            <p:cNvPr id="67" name="Group 66"/>
            <p:cNvGrpSpPr/>
            <p:nvPr/>
          </p:nvGrpSpPr>
          <p:grpSpPr>
            <a:xfrm>
              <a:off x="1447800" y="1676400"/>
              <a:ext cx="7811283" cy="758799"/>
              <a:chOff x="1447800" y="1676400"/>
              <a:chExt cx="7811283" cy="758799"/>
            </a:xfrm>
          </p:grpSpPr>
          <p:sp>
            <p:nvSpPr>
              <p:cNvPr id="41" name="TextBox 40"/>
              <p:cNvSpPr txBox="1"/>
              <p:nvPr/>
            </p:nvSpPr>
            <p:spPr>
              <a:xfrm>
                <a:off x="3348735" y="1676400"/>
                <a:ext cx="866694" cy="523219"/>
              </a:xfrm>
              <a:prstGeom prst="rect">
                <a:avLst/>
              </a:prstGeom>
              <a:noFill/>
            </p:spPr>
            <p:txBody>
              <a:bodyPr wrap="none" rtlCol="0">
                <a:spAutoFit/>
              </a:bodyPr>
              <a:lstStyle/>
              <a:p>
                <a:r>
                  <a:rPr lang="en-US" sz="1400" dirty="0" smtClean="0"/>
                  <a:t>CD-1: </a:t>
                </a:r>
              </a:p>
              <a:p>
                <a:r>
                  <a:rPr lang="en-US" sz="1400" dirty="0" smtClean="0"/>
                  <a:t>Spring 18</a:t>
                </a:r>
              </a:p>
            </p:txBody>
          </p:sp>
          <p:sp>
            <p:nvSpPr>
              <p:cNvPr id="43" name="TextBox 42"/>
              <p:cNvSpPr txBox="1"/>
              <p:nvPr/>
            </p:nvSpPr>
            <p:spPr>
              <a:xfrm>
                <a:off x="1447800" y="1752600"/>
                <a:ext cx="710451" cy="523219"/>
              </a:xfrm>
              <a:prstGeom prst="rect">
                <a:avLst/>
              </a:prstGeom>
              <a:noFill/>
            </p:spPr>
            <p:txBody>
              <a:bodyPr wrap="none" rtlCol="0">
                <a:spAutoFit/>
              </a:bodyPr>
              <a:lstStyle/>
              <a:p>
                <a:r>
                  <a:rPr lang="en-US" sz="1400" dirty="0" smtClean="0"/>
                  <a:t>CD-0</a:t>
                </a:r>
              </a:p>
              <a:p>
                <a:r>
                  <a:rPr lang="en-US" sz="1400" dirty="0"/>
                  <a:t>9</a:t>
                </a:r>
                <a:r>
                  <a:rPr lang="en-US" sz="1400" dirty="0" smtClean="0"/>
                  <a:t>/2016</a:t>
                </a:r>
                <a:endParaRPr lang="en-US" sz="1400" dirty="0"/>
              </a:p>
            </p:txBody>
          </p:sp>
          <p:sp>
            <p:nvSpPr>
              <p:cNvPr id="44" name="TextBox 43"/>
              <p:cNvSpPr txBox="1"/>
              <p:nvPr/>
            </p:nvSpPr>
            <p:spPr>
              <a:xfrm>
                <a:off x="7480068" y="1696537"/>
                <a:ext cx="1779015" cy="738662"/>
              </a:xfrm>
              <a:prstGeom prst="rect">
                <a:avLst/>
              </a:prstGeom>
              <a:noFill/>
            </p:spPr>
            <p:txBody>
              <a:bodyPr wrap="none" rtlCol="0">
                <a:spAutoFit/>
              </a:bodyPr>
              <a:lstStyle/>
              <a:p>
                <a:r>
                  <a:rPr lang="en-US" sz="1400" dirty="0" smtClean="0">
                    <a:solidFill>
                      <a:srgbClr val="000000"/>
                    </a:solidFill>
                  </a:rPr>
                  <a:t>- Installation:4/2021 </a:t>
                </a:r>
              </a:p>
              <a:p>
                <a:r>
                  <a:rPr lang="en-US" sz="1400" dirty="0" smtClean="0">
                    <a:solidFill>
                      <a:srgbClr val="000000"/>
                    </a:solidFill>
                  </a:rPr>
                  <a:t>- Commission, 9/2022</a:t>
                </a:r>
                <a:endParaRPr lang="en-US" sz="1400" dirty="0">
                  <a:solidFill>
                    <a:srgbClr val="000000"/>
                  </a:solidFill>
                </a:endParaRPr>
              </a:p>
              <a:p>
                <a:r>
                  <a:rPr lang="en-US" sz="1400" dirty="0" smtClean="0">
                    <a:solidFill>
                      <a:srgbClr val="000000"/>
                    </a:solidFill>
                  </a:rPr>
                  <a:t>- 1</a:t>
                </a:r>
                <a:r>
                  <a:rPr lang="en-US" sz="1400" baseline="30000" dirty="0" smtClean="0">
                    <a:solidFill>
                      <a:srgbClr val="000000"/>
                    </a:solidFill>
                  </a:rPr>
                  <a:t>st</a:t>
                </a:r>
                <a:r>
                  <a:rPr lang="en-US" sz="1400" dirty="0" smtClean="0">
                    <a:solidFill>
                      <a:srgbClr val="000000"/>
                    </a:solidFill>
                  </a:rPr>
                  <a:t> </a:t>
                </a:r>
                <a:r>
                  <a:rPr lang="en-US" sz="1400" dirty="0" smtClean="0">
                    <a:solidFill>
                      <a:srgbClr val="000000"/>
                    </a:solidFill>
                  </a:rPr>
                  <a:t>beam: </a:t>
                </a:r>
                <a:r>
                  <a:rPr lang="en-US" sz="1400" dirty="0" smtClean="0">
                    <a:solidFill>
                      <a:srgbClr val="000000"/>
                    </a:solidFill>
                  </a:rPr>
                  <a:t>1/2023</a:t>
                </a:r>
                <a:endParaRPr lang="en-US" sz="1400" dirty="0">
                  <a:solidFill>
                    <a:srgbClr val="000000"/>
                  </a:solidFill>
                </a:endParaRPr>
              </a:p>
            </p:txBody>
          </p:sp>
        </p:grpSp>
      </p:grpSp>
      <p:grpSp>
        <p:nvGrpSpPr>
          <p:cNvPr id="9" name="Group 8"/>
          <p:cNvGrpSpPr/>
          <p:nvPr/>
        </p:nvGrpSpPr>
        <p:grpSpPr>
          <a:xfrm>
            <a:off x="358154" y="4505152"/>
            <a:ext cx="8683727" cy="1148841"/>
            <a:chOff x="358154" y="4114400"/>
            <a:chExt cx="8683727" cy="1148841"/>
          </a:xfrm>
        </p:grpSpPr>
        <p:sp>
          <p:nvSpPr>
            <p:cNvPr id="14" name="TextBox 13"/>
            <p:cNvSpPr txBox="1"/>
            <p:nvPr/>
          </p:nvSpPr>
          <p:spPr>
            <a:xfrm>
              <a:off x="7203960" y="4490175"/>
              <a:ext cx="838691" cy="430887"/>
            </a:xfrm>
            <a:prstGeom prst="rect">
              <a:avLst/>
            </a:prstGeom>
            <a:noFill/>
            <a:ln>
              <a:solidFill>
                <a:srgbClr val="FF0000"/>
              </a:solidFill>
            </a:ln>
          </p:spPr>
          <p:txBody>
            <a:bodyPr wrap="none" rtlCol="0">
              <a:spAutoFit/>
            </a:bodyPr>
            <a:lstStyle/>
            <a:p>
              <a:r>
                <a:rPr lang="en-US" sz="1100" dirty="0" smtClean="0"/>
                <a:t>Det. Install. </a:t>
              </a:r>
              <a:endParaRPr lang="en-US" sz="1100" dirty="0"/>
            </a:p>
            <a:p>
              <a:pPr algn="ctr"/>
              <a:r>
                <a:rPr lang="en-US" sz="1100" dirty="0" smtClean="0"/>
                <a:t>     @BNL</a:t>
              </a:r>
              <a:endParaRPr lang="en-US" sz="1100" dirty="0"/>
            </a:p>
          </p:txBody>
        </p:sp>
        <p:sp>
          <p:nvSpPr>
            <p:cNvPr id="33" name="TextBox 32"/>
            <p:cNvSpPr txBox="1"/>
            <p:nvPr/>
          </p:nvSpPr>
          <p:spPr>
            <a:xfrm>
              <a:off x="358154" y="4470980"/>
              <a:ext cx="1217889" cy="369332"/>
            </a:xfrm>
            <a:prstGeom prst="rect">
              <a:avLst/>
            </a:prstGeom>
            <a:noFill/>
          </p:spPr>
          <p:txBody>
            <a:bodyPr wrap="none" rtlCol="0">
              <a:spAutoFit/>
            </a:bodyPr>
            <a:lstStyle/>
            <a:p>
              <a:r>
                <a:rPr lang="en-US" dirty="0" smtClean="0">
                  <a:solidFill>
                    <a:srgbClr val="FF0000"/>
                  </a:solidFill>
                </a:rPr>
                <a:t>Production</a:t>
              </a:r>
              <a:endParaRPr lang="en-US" dirty="0">
                <a:solidFill>
                  <a:srgbClr val="FF0000"/>
                </a:solidFill>
              </a:endParaRPr>
            </a:p>
          </p:txBody>
        </p:sp>
        <p:grpSp>
          <p:nvGrpSpPr>
            <p:cNvPr id="46" name="Group 45"/>
            <p:cNvGrpSpPr/>
            <p:nvPr/>
          </p:nvGrpSpPr>
          <p:grpSpPr>
            <a:xfrm>
              <a:off x="5140475" y="4493166"/>
              <a:ext cx="1867808" cy="484831"/>
              <a:chOff x="4795382" y="4355483"/>
              <a:chExt cx="1652714" cy="484829"/>
            </a:xfrm>
          </p:grpSpPr>
          <p:sp>
            <p:nvSpPr>
              <p:cNvPr id="12" name="TextBox 11"/>
              <p:cNvSpPr txBox="1"/>
              <p:nvPr/>
            </p:nvSpPr>
            <p:spPr>
              <a:xfrm>
                <a:off x="5018238" y="4359398"/>
                <a:ext cx="1283498" cy="430886"/>
              </a:xfrm>
              <a:prstGeom prst="rect">
                <a:avLst/>
              </a:prstGeom>
              <a:noFill/>
              <a:ln>
                <a:noFill/>
              </a:ln>
            </p:spPr>
            <p:txBody>
              <a:bodyPr wrap="square" rtlCol="0">
                <a:spAutoFit/>
              </a:bodyPr>
              <a:lstStyle/>
              <a:p>
                <a:pPr algn="ctr"/>
                <a:r>
                  <a:rPr lang="en-US" sz="1100" dirty="0" smtClean="0"/>
                  <a:t>Detector Assembly </a:t>
                </a:r>
              </a:p>
              <a:p>
                <a:pPr algn="ctr"/>
                <a:r>
                  <a:rPr lang="en-US" sz="1100" dirty="0" smtClean="0"/>
                  <a:t>&amp; Test @LBNL</a:t>
                </a:r>
                <a:endParaRPr lang="en-US" sz="1100" dirty="0"/>
              </a:p>
            </p:txBody>
          </p:sp>
          <p:sp>
            <p:nvSpPr>
              <p:cNvPr id="45" name="Rectangle 44"/>
              <p:cNvSpPr/>
              <p:nvPr/>
            </p:nvSpPr>
            <p:spPr>
              <a:xfrm>
                <a:off x="4795382" y="4355483"/>
                <a:ext cx="1652714" cy="48482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1991658" y="4490178"/>
              <a:ext cx="1310816" cy="484831"/>
              <a:chOff x="4951070" y="4355483"/>
              <a:chExt cx="1310816" cy="484829"/>
            </a:xfrm>
          </p:grpSpPr>
          <p:sp>
            <p:nvSpPr>
              <p:cNvPr id="48" name="TextBox 47"/>
              <p:cNvSpPr txBox="1"/>
              <p:nvPr/>
            </p:nvSpPr>
            <p:spPr>
              <a:xfrm>
                <a:off x="4951070" y="4359398"/>
                <a:ext cx="1310816" cy="430886"/>
              </a:xfrm>
              <a:prstGeom prst="rect">
                <a:avLst/>
              </a:prstGeom>
              <a:noFill/>
              <a:ln>
                <a:noFill/>
              </a:ln>
            </p:spPr>
            <p:txBody>
              <a:bodyPr wrap="square" rtlCol="0">
                <a:spAutoFit/>
              </a:bodyPr>
              <a:lstStyle/>
              <a:p>
                <a:r>
                  <a:rPr lang="en-US" sz="1100" dirty="0" smtClean="0"/>
                  <a:t>MAPS </a:t>
                </a:r>
                <a:r>
                  <a:rPr lang="en-US" sz="1100" dirty="0"/>
                  <a:t>Prod</a:t>
                </a:r>
                <a:r>
                  <a:rPr lang="en-US" sz="1100" dirty="0" smtClean="0"/>
                  <a:t>. &amp; QA </a:t>
                </a:r>
                <a:endParaRPr lang="en-US" sz="1100" dirty="0"/>
              </a:p>
              <a:p>
                <a:pPr algn="ctr"/>
                <a:r>
                  <a:rPr lang="en-US" sz="1100" dirty="0" smtClean="0"/>
                  <a:t>@ALICE</a:t>
                </a:r>
                <a:endParaRPr lang="en-US" sz="1100" dirty="0"/>
              </a:p>
            </p:txBody>
          </p:sp>
          <p:sp>
            <p:nvSpPr>
              <p:cNvPr id="49" name="Rectangle 48"/>
              <p:cNvSpPr/>
              <p:nvPr/>
            </p:nvSpPr>
            <p:spPr>
              <a:xfrm>
                <a:off x="4982820" y="4355483"/>
                <a:ext cx="1166534" cy="48482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3673074" y="4114400"/>
              <a:ext cx="1877459" cy="1148841"/>
              <a:chOff x="4877453" y="4164285"/>
              <a:chExt cx="1676825" cy="798060"/>
            </a:xfrm>
          </p:grpSpPr>
          <p:sp>
            <p:nvSpPr>
              <p:cNvPr id="51" name="TextBox 50"/>
              <p:cNvSpPr txBox="1"/>
              <p:nvPr/>
            </p:nvSpPr>
            <p:spPr>
              <a:xfrm>
                <a:off x="4877453" y="4192658"/>
                <a:ext cx="1676825" cy="652096"/>
              </a:xfrm>
              <a:prstGeom prst="rect">
                <a:avLst/>
              </a:prstGeom>
              <a:noFill/>
              <a:ln>
                <a:noFill/>
              </a:ln>
            </p:spPr>
            <p:txBody>
              <a:bodyPr wrap="square" rtlCol="0">
                <a:spAutoFit/>
              </a:bodyPr>
              <a:lstStyle/>
              <a:p>
                <a:pPr algn="ctr"/>
                <a:r>
                  <a:rPr lang="en-US" sz="1100" dirty="0" smtClean="0"/>
                  <a:t>Stave </a:t>
                </a:r>
                <a:r>
                  <a:rPr lang="en-US" sz="1100" dirty="0" err="1"/>
                  <a:t>p</a:t>
                </a:r>
                <a:r>
                  <a:rPr lang="en-US" sz="1100" dirty="0" err="1" smtClean="0"/>
                  <a:t>rod.&amp;test</a:t>
                </a:r>
                <a:r>
                  <a:rPr lang="en-US" sz="1100" dirty="0" smtClean="0"/>
                  <a:t>  @CERN;</a:t>
                </a:r>
              </a:p>
              <a:p>
                <a:r>
                  <a:rPr lang="en-US" sz="1100" dirty="0" smtClean="0"/>
                  <a:t>  C-</a:t>
                </a:r>
                <a:r>
                  <a:rPr lang="en-US" sz="1100" dirty="0" err="1"/>
                  <a:t>S</a:t>
                </a:r>
                <a:r>
                  <a:rPr lang="en-US" sz="1100" dirty="0" err="1" smtClean="0"/>
                  <a:t>tru</a:t>
                </a:r>
                <a:r>
                  <a:rPr lang="en-US" sz="1100" dirty="0" smtClean="0"/>
                  <a:t>. Prod.   @LBNL</a:t>
                </a:r>
              </a:p>
              <a:p>
                <a:endParaRPr lang="en-US" sz="1100" dirty="0" smtClean="0"/>
              </a:p>
              <a:p>
                <a:r>
                  <a:rPr lang="en-US" sz="1100" dirty="0"/>
                  <a:t> </a:t>
                </a:r>
                <a:r>
                  <a:rPr lang="en-US" sz="1100" dirty="0" smtClean="0"/>
                  <a:t> “RU”</a:t>
                </a:r>
                <a:r>
                  <a:rPr lang="en-US" sz="1100" dirty="0"/>
                  <a:t> </a:t>
                </a:r>
                <a:r>
                  <a:rPr lang="en-US" sz="1100" dirty="0" smtClean="0"/>
                  <a:t>&amp; “FELIX” </a:t>
                </a:r>
              </a:p>
              <a:p>
                <a:r>
                  <a:rPr lang="en-US" sz="1100" dirty="0" smtClean="0"/>
                  <a:t>   Prod. </a:t>
                </a:r>
                <a:r>
                  <a:rPr lang="en-US" sz="1100" dirty="0" smtClean="0"/>
                  <a:t>@CERN and US</a:t>
                </a:r>
                <a:endParaRPr lang="en-US" sz="1100" dirty="0"/>
              </a:p>
            </p:txBody>
          </p:sp>
          <p:sp>
            <p:nvSpPr>
              <p:cNvPr id="52" name="Rectangle 51"/>
              <p:cNvSpPr/>
              <p:nvPr/>
            </p:nvSpPr>
            <p:spPr>
              <a:xfrm>
                <a:off x="4932178" y="4164285"/>
                <a:ext cx="1622100" cy="798060"/>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61" name="Straight Arrow Connector 60"/>
            <p:cNvCxnSpPr/>
            <p:nvPr/>
          </p:nvCxnSpPr>
          <p:spPr>
            <a:xfrm>
              <a:off x="3198900" y="4731635"/>
              <a:ext cx="5790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7008283" y="4743103"/>
              <a:ext cx="179596" cy="696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71" name="Picture 70"/>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045012" y="4338452"/>
              <a:ext cx="996869" cy="781553"/>
            </a:xfrm>
            <a:prstGeom prst="rect">
              <a:avLst/>
            </a:prstGeom>
          </p:spPr>
        </p:pic>
      </p:grpSp>
      <p:sp>
        <p:nvSpPr>
          <p:cNvPr id="10" name="Date Placeholder 9"/>
          <p:cNvSpPr>
            <a:spLocks noGrp="1"/>
          </p:cNvSpPr>
          <p:nvPr>
            <p:ph type="dt" sz="half" idx="10"/>
          </p:nvPr>
        </p:nvSpPr>
        <p:spPr/>
        <p:txBody>
          <a:bodyPr/>
          <a:lstStyle/>
          <a:p>
            <a:fld id="{A5668485-BEBE-4942-8D05-EB5C526E6434}" type="datetime1">
              <a:rPr lang="en-US" smtClean="0"/>
              <a:t>8/30/17</a:t>
            </a:fld>
            <a:endParaRPr lang="en-US" dirty="0"/>
          </a:p>
        </p:txBody>
      </p:sp>
      <p:sp>
        <p:nvSpPr>
          <p:cNvPr id="11" name="TextBox 10"/>
          <p:cNvSpPr txBox="1"/>
          <p:nvPr/>
        </p:nvSpPr>
        <p:spPr>
          <a:xfrm rot="20635641">
            <a:off x="4802052" y="3156457"/>
            <a:ext cx="4096419" cy="523220"/>
          </a:xfrm>
          <a:prstGeom prst="rect">
            <a:avLst/>
          </a:prstGeom>
          <a:noFill/>
        </p:spPr>
        <p:txBody>
          <a:bodyPr wrap="none" rtlCol="0">
            <a:spAutoFit/>
          </a:bodyPr>
          <a:lstStyle/>
          <a:p>
            <a:r>
              <a:rPr lang="en-US" sz="2800" b="1" dirty="0" smtClean="0">
                <a:solidFill>
                  <a:srgbClr val="FF0000"/>
                </a:solidFill>
              </a:rPr>
              <a:t>A schedule driven project!</a:t>
            </a:r>
            <a:endParaRPr lang="en-US" sz="2800" b="1" dirty="0">
              <a:solidFill>
                <a:srgbClr val="FF0000"/>
              </a:solidFill>
            </a:endParaRPr>
          </a:p>
        </p:txBody>
      </p:sp>
      <p:sp>
        <p:nvSpPr>
          <p:cNvPr id="3" name="TextBox 2"/>
          <p:cNvSpPr txBox="1"/>
          <p:nvPr/>
        </p:nvSpPr>
        <p:spPr>
          <a:xfrm>
            <a:off x="3930765" y="2455571"/>
            <a:ext cx="1313180" cy="646331"/>
          </a:xfrm>
          <a:prstGeom prst="rect">
            <a:avLst/>
          </a:prstGeom>
          <a:noFill/>
        </p:spPr>
        <p:txBody>
          <a:bodyPr wrap="none" rtlCol="0">
            <a:spAutoFit/>
          </a:bodyPr>
          <a:lstStyle/>
          <a:p>
            <a:r>
              <a:rPr lang="en-US" dirty="0" smtClean="0">
                <a:solidFill>
                  <a:srgbClr val="FF0000"/>
                </a:solidFill>
              </a:rPr>
              <a:t>ALICE ITS/IB </a:t>
            </a:r>
          </a:p>
          <a:p>
            <a:r>
              <a:rPr lang="en-US" dirty="0">
                <a:solidFill>
                  <a:srgbClr val="FF0000"/>
                </a:solidFill>
              </a:rPr>
              <a:t>p</a:t>
            </a:r>
            <a:r>
              <a:rPr lang="en-US" dirty="0" smtClean="0">
                <a:solidFill>
                  <a:srgbClr val="FF0000"/>
                </a:solidFill>
              </a:rPr>
              <a:t>rod. ends</a:t>
            </a:r>
            <a:endParaRPr lang="en-US" dirty="0">
              <a:solidFill>
                <a:srgbClr val="FF0000"/>
              </a:solidFill>
            </a:endParaRPr>
          </a:p>
        </p:txBody>
      </p:sp>
      <p:sp>
        <p:nvSpPr>
          <p:cNvPr id="15" name="5-Point Star 14"/>
          <p:cNvSpPr/>
          <p:nvPr/>
        </p:nvSpPr>
        <p:spPr>
          <a:xfrm>
            <a:off x="4001219" y="2130891"/>
            <a:ext cx="307441" cy="346364"/>
          </a:xfrm>
          <a:prstGeom prst="star5">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2202754" y="2340579"/>
            <a:ext cx="1798465" cy="0"/>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81000" y="1676403"/>
            <a:ext cx="998553" cy="646331"/>
          </a:xfrm>
          <a:prstGeom prst="rect">
            <a:avLst/>
          </a:prstGeom>
          <a:noFill/>
        </p:spPr>
        <p:txBody>
          <a:bodyPr wrap="none" rtlCol="0">
            <a:spAutoFit/>
          </a:bodyPr>
          <a:lstStyle/>
          <a:p>
            <a:r>
              <a:rPr lang="en-US" b="1" dirty="0" smtClean="0"/>
              <a:t>sPHENIX</a:t>
            </a:r>
          </a:p>
          <a:p>
            <a:r>
              <a:rPr lang="en-US" b="1" dirty="0" smtClean="0"/>
              <a:t>baseline</a:t>
            </a:r>
            <a:endParaRPr lang="en-US" b="1" dirty="0"/>
          </a:p>
        </p:txBody>
      </p:sp>
    </p:spTree>
    <p:extLst>
      <p:ext uri="{BB962C8B-B14F-4D97-AF65-F5344CB8AC3E}">
        <p14:creationId xmlns:p14="http://schemas.microsoft.com/office/powerpoint/2010/main" val="37550373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6879</TotalTime>
  <Words>1965</Words>
  <Application>Microsoft Macintosh PowerPoint</Application>
  <PresentationFormat>On-screen Show (4:3)</PresentationFormat>
  <Paragraphs>309</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Hardware Status: 8/31/2017</vt:lpstr>
      <vt:lpstr>Summary of MVTX BNL Directors Review Report</vt:lpstr>
      <vt:lpstr>Conclusions &amp; Final Recommendations</vt:lpstr>
      <vt:lpstr>Toward the Realization of MVTX Upgrade</vt:lpstr>
      <vt:lpstr>MVTX Near Term Plan</vt:lpstr>
      <vt:lpstr>Action items from the MVTX DR (I) 8/29/2017 PM Meeting  </vt:lpstr>
      <vt:lpstr>Action items from the MVTX DR (II) </vt:lpstr>
      <vt:lpstr>sPHENIX Baseline</vt:lpstr>
      <vt:lpstr>Summary: Project Tasks and Timeline</vt:lpstr>
      <vt:lpstr>LDRD – MVTX Key Tasks/Milestones </vt:lpstr>
      <vt:lpstr>Recommendations and Action Items and Plan</vt:lpstr>
      <vt:lpstr>Scientific Program</vt:lpstr>
      <vt:lpstr>Simulations</vt:lpstr>
      <vt:lpstr>Sensors</vt:lpstr>
      <vt:lpstr>Mechanical Design and Cooling</vt:lpstr>
      <vt:lpstr>Electronics, DAQ and Readout</vt:lpstr>
      <vt:lpstr>Integration with sPHENIX</vt:lpstr>
      <vt:lpstr>Cost and Schedule: Comments</vt:lpstr>
      <vt:lpstr>Project Management Plan</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MVTX Update</dc:title>
  <dc:creator>Ming Liu</dc:creator>
  <cp:lastModifiedBy>Ming Liu</cp:lastModifiedBy>
  <cp:revision>121</cp:revision>
  <cp:lastPrinted>2017-08-29T21:12:13Z</cp:lastPrinted>
  <dcterms:created xsi:type="dcterms:W3CDTF">2017-08-17T17:32:13Z</dcterms:created>
  <dcterms:modified xsi:type="dcterms:W3CDTF">2017-08-30T20:56:30Z</dcterms:modified>
</cp:coreProperties>
</file>