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0" r:id="rId2"/>
    <p:sldId id="281" r:id="rId3"/>
    <p:sldId id="280" r:id="rId4"/>
    <p:sldId id="279" r:id="rId5"/>
    <p:sldId id="287" r:id="rId6"/>
    <p:sldId id="288" r:id="rId7"/>
    <p:sldId id="289" r:id="rId8"/>
    <p:sldId id="290" r:id="rId9"/>
    <p:sldId id="283" r:id="rId10"/>
    <p:sldId id="284" r:id="rId11"/>
    <p:sldId id="285" r:id="rId12"/>
    <p:sldId id="286" r:id="rId13"/>
    <p:sldId id="291" r:id="rId14"/>
    <p:sldId id="268" r:id="rId15"/>
    <p:sldId id="275" r:id="rId16"/>
    <p:sldId id="276" r:id="rId17"/>
    <p:sldId id="277" r:id="rId18"/>
    <p:sldId id="272" r:id="rId19"/>
    <p:sldId id="278" r:id="rId20"/>
    <p:sldId id="274" r:id="rId21"/>
    <p:sldId id="256" r:id="rId22"/>
    <p:sldId id="262" r:id="rId23"/>
    <p:sldId id="257" r:id="rId24"/>
    <p:sldId id="258" r:id="rId25"/>
    <p:sldId id="264" r:id="rId26"/>
    <p:sldId id="263" r:id="rId27"/>
    <p:sldId id="265" r:id="rId28"/>
    <p:sldId id="266" r:id="rId29"/>
    <p:sldId id="259" r:id="rId30"/>
    <p:sldId id="261" r:id="rId31"/>
    <p:sldId id="267" r:id="rId32"/>
    <p:sldId id="269" r:id="rId33"/>
    <p:sldId id="270" r:id="rId34"/>
    <p:sldId id="27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274" d="100"/>
          <a:sy n="274" d="100"/>
        </p:scale>
        <p:origin x="-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28009-BD86-924B-84DD-0D9A083E3C1F}" type="datetimeFigureOut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19A83-1330-0546-972A-4B69B43A0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319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0735B-3C33-5743-A2FD-85BD0952F34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6C158-77DC-1140-B2D7-B8528FBFF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593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41CA-1D21-454C-A5FA-32124B489676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1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1C5A-0755-BB40-9964-A81152232C52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1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6E68-CA34-1541-8DEF-70FCEC2709FD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81982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0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2423-4E9F-2844-BD1F-9D0FCE3E7C10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FF4A-C8DD-5E45-B223-F5DD5EB851E0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15E76-447F-6B4B-B397-F96C4D4E18A9}" type="datetime1">
              <a:rPr lang="en-US" smtClean="0"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5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365F1-D80E-5D49-A48A-C73FAB5C1541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1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AC9F-7BFD-E64A-B28E-B91E94198957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9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5473-3469-104B-8CA6-BDDDEBD0A39E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9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8044-C36F-3144-926F-6558A9E6469C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5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5F8FA-E343-4249-A561-05DC40B8EB05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3CD1-1C06-EB42-B106-3AF6599A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9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p25ext.lanl.gov/maps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phenix.bnl.gov/phenix/project_info/electronics/dcm/DCM_formats/PHENIX_Formats/" TargetMode="Externa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533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2021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1/19-6/19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51F8-8F65-8A46-9479-A6DF94D30067}" type="datetime1">
              <a:rPr lang="en-US" smtClean="0"/>
              <a:t>8/10/17</a:t>
            </a:fld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6063" y="2635350"/>
            <a:ext cx="1253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cosmic telescope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9853" y="2581586"/>
            <a:ext cx="2929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detailed task schedules</a:t>
            </a:r>
          </a:p>
          <a:p>
            <a:r>
              <a:rPr lang="en-US" dirty="0"/>
              <a:t>o</a:t>
            </a:r>
            <a:r>
              <a:rPr lang="en-US" dirty="0" smtClean="0"/>
              <a:t>n MS Project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099326" y="2950918"/>
            <a:ext cx="10199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3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027"/>
            <a:ext cx="8229600" cy="1143000"/>
          </a:xfrm>
        </p:spPr>
        <p:txBody>
          <a:bodyPr/>
          <a:lstStyle/>
          <a:p>
            <a:r>
              <a:rPr lang="en-US" dirty="0" smtClean="0"/>
              <a:t>32-Channel Power Board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59" y="1368702"/>
            <a:ext cx="3944327" cy="34776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842A-6A03-D74F-ADE8-E5A3538FC238}" type="datetime1">
              <a:rPr lang="en-US" smtClean="0"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Power System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9E8D-3A47-3544-9191-09DE46D31EA5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Screen Shot 2017-08-09 at 11.48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710" y="3599218"/>
            <a:ext cx="5464290" cy="2566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2400" y="2623386"/>
            <a:ext cx="3441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control GUI </a:t>
            </a:r>
            <a:r>
              <a:rPr lang="mr-IN" dirty="0" smtClean="0"/>
              <a:t>–</a:t>
            </a:r>
            <a:r>
              <a:rPr lang="en-US" dirty="0" smtClean="0"/>
              <a:t> MOSAIC/RU</a:t>
            </a:r>
          </a:p>
          <a:p>
            <a:r>
              <a:rPr lang="en-US" dirty="0" smtClean="0"/>
              <a:t>Updated for 32-ch version by </a:t>
            </a:r>
            <a:r>
              <a:rPr lang="en-US" dirty="0" err="1" smtClean="0"/>
              <a:t>Xuan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4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28"/>
            <a:ext cx="8229600" cy="1143000"/>
          </a:xfrm>
        </p:spPr>
        <p:txBody>
          <a:bodyPr/>
          <a:lstStyle/>
          <a:p>
            <a:r>
              <a:rPr lang="en-US" dirty="0" smtClean="0"/>
              <a:t>CAEN Power System: EASY3000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93" y="1444459"/>
            <a:ext cx="3938779" cy="3200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813" y="1512426"/>
            <a:ext cx="990600" cy="349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401" y="1395119"/>
            <a:ext cx="1749399" cy="366366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6606-BA2E-9E45-B686-9DD7E5BB5E33}" type="datetime1">
              <a:rPr lang="en-US" smtClean="0"/>
              <a:t>8/10/17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Power System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9E8D-3A47-3544-9191-09DE46D31E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3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CAEN Mainframe: SY4527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5E24-2A7B-6D46-8B89-C4402D733580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Power System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9E8D-3A47-3544-9191-09DE46D31EA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4740"/>
            <a:ext cx="3048000" cy="2425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782" y="2334447"/>
            <a:ext cx="3758036" cy="1925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0727" y="1834740"/>
            <a:ext cx="106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A3484 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365F1-D80E-5D49-A48A-C73FAB5C1541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75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Experimental Tasks and Assignments</a:t>
            </a:r>
            <a:br>
              <a:rPr lang="en-US" sz="2800" dirty="0" smtClean="0"/>
            </a:br>
            <a:r>
              <a:rPr lang="en-US" sz="1800" dirty="0" smtClean="0"/>
              <a:t>07/27/2017 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82842"/>
            <a:ext cx="8229600" cy="5273507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Interface to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Sho</a:t>
            </a:r>
            <a:r>
              <a:rPr lang="en-US" dirty="0" smtClean="0"/>
              <a:t>, Cesar, Ming </a:t>
            </a:r>
          </a:p>
          <a:p>
            <a:pPr lvl="1"/>
            <a:r>
              <a:rPr lang="en-US" dirty="0" smtClean="0"/>
              <a:t>Data format, trigger etc.  </a:t>
            </a:r>
          </a:p>
          <a:p>
            <a:pPr lvl="1"/>
            <a:r>
              <a:rPr lang="en-US" dirty="0" smtClean="0"/>
              <a:t>Online monitoring and  analysis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Readout and control firmware -  Mark, Alex T., </a:t>
            </a:r>
            <a:r>
              <a:rPr lang="en-US" dirty="0" err="1" smtClean="0"/>
              <a:t>Sho</a:t>
            </a:r>
            <a:endParaRPr lang="en-US" dirty="0" smtClean="0"/>
          </a:p>
          <a:p>
            <a:pPr lvl="1"/>
            <a:r>
              <a:rPr lang="en-US" dirty="0" smtClean="0"/>
              <a:t>RU and FELIX firmware development &amp; test </a:t>
            </a:r>
            <a:r>
              <a:rPr lang="mr-IN" dirty="0" smtClean="0"/>
              <a:t>–</a:t>
            </a:r>
            <a:r>
              <a:rPr lang="en-US" dirty="0" smtClean="0"/>
              <a:t> Alex, Mark, </a:t>
            </a:r>
            <a:r>
              <a:rPr lang="en-US" dirty="0" err="1" smtClean="0"/>
              <a:t>Sho</a:t>
            </a:r>
            <a:r>
              <a:rPr lang="en-US" dirty="0" smtClean="0"/>
              <a:t>, Kun </a:t>
            </a:r>
          </a:p>
          <a:p>
            <a:pPr lvl="1"/>
            <a:r>
              <a:rPr lang="en-US" dirty="0" smtClean="0"/>
              <a:t>FELIX and </a:t>
            </a:r>
            <a:r>
              <a:rPr lang="en-US" dirty="0" err="1" smtClean="0"/>
              <a:t>sPHENIX</a:t>
            </a:r>
            <a:r>
              <a:rPr lang="en-US" dirty="0" smtClean="0"/>
              <a:t> DAQ, offline code  - </a:t>
            </a:r>
            <a:r>
              <a:rPr lang="en-US" dirty="0" err="1" smtClean="0"/>
              <a:t>Sho</a:t>
            </a:r>
            <a:r>
              <a:rPr lang="en-US" dirty="0" smtClean="0"/>
              <a:t>, Alex T., Ming</a:t>
            </a:r>
          </a:p>
          <a:p>
            <a:pPr lvl="1"/>
            <a:r>
              <a:rPr lang="en-US" dirty="0" smtClean="0"/>
              <a:t>Evaluation test boards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Andi</a:t>
            </a:r>
            <a:r>
              <a:rPr lang="en-US" dirty="0" smtClean="0"/>
              <a:t>, Kun, Mark  </a:t>
            </a:r>
          </a:p>
          <a:p>
            <a:endParaRPr lang="en-US" dirty="0" smtClean="0"/>
          </a:p>
          <a:p>
            <a:r>
              <a:rPr lang="en-US" dirty="0" smtClean="0"/>
              <a:t>Detector Control System (DCS)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Sho</a:t>
            </a:r>
            <a:r>
              <a:rPr lang="en-US" dirty="0" smtClean="0"/>
              <a:t>, </a:t>
            </a:r>
            <a:r>
              <a:rPr lang="en-US" dirty="0" err="1" smtClean="0"/>
              <a:t>Sanghoon</a:t>
            </a:r>
            <a:r>
              <a:rPr lang="en-US" dirty="0" smtClean="0"/>
              <a:t>, </a:t>
            </a:r>
            <a:r>
              <a:rPr lang="en-US" dirty="0" err="1" smtClean="0"/>
              <a:t>Xuan</a:t>
            </a:r>
            <a:r>
              <a:rPr lang="en-US" dirty="0" smtClean="0"/>
              <a:t>, Cesar, Pat </a:t>
            </a:r>
          </a:p>
          <a:p>
            <a:pPr lvl="1"/>
            <a:r>
              <a:rPr lang="en-US" dirty="0" smtClean="0"/>
              <a:t>Slow control and monitoring of sensor status </a:t>
            </a:r>
          </a:p>
          <a:p>
            <a:pPr lvl="1"/>
            <a:r>
              <a:rPr lang="en-US" dirty="0" smtClean="0"/>
              <a:t>PS control and monitor, offline code  </a:t>
            </a:r>
          </a:p>
          <a:p>
            <a:endParaRPr lang="en-US" dirty="0"/>
          </a:p>
          <a:p>
            <a:r>
              <a:rPr lang="en-US" dirty="0" smtClean="0"/>
              <a:t>Single chip/stave evaluation w/ MOSAIC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Xuan</a:t>
            </a:r>
            <a:r>
              <a:rPr lang="en-US" dirty="0" smtClean="0"/>
              <a:t>, Alex W. Elena, </a:t>
            </a:r>
            <a:r>
              <a:rPr lang="en-US" dirty="0" err="1" smtClean="0"/>
              <a:t>Andi</a:t>
            </a:r>
            <a:endParaRPr lang="en-US" dirty="0" smtClean="0"/>
          </a:p>
          <a:p>
            <a:pPr lvl="1"/>
            <a:r>
              <a:rPr lang="en-US" dirty="0" smtClean="0"/>
              <a:t>Chip performance, noise, threshold, gain, timing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Stave performance </a:t>
            </a:r>
          </a:p>
          <a:p>
            <a:pPr lvl="1"/>
            <a:r>
              <a:rPr lang="en-US" dirty="0" smtClean="0"/>
              <a:t>Data analysis </a:t>
            </a:r>
          </a:p>
          <a:p>
            <a:pPr lvl="1"/>
            <a:r>
              <a:rPr lang="en-US" dirty="0" smtClean="0"/>
              <a:t>Cosmic telescope </a:t>
            </a:r>
          </a:p>
          <a:p>
            <a:pPr lvl="1"/>
            <a:endParaRPr lang="en-US" dirty="0"/>
          </a:p>
          <a:p>
            <a:r>
              <a:rPr lang="en-US" dirty="0" err="1" smtClean="0"/>
              <a:t>FireFly</a:t>
            </a:r>
            <a:r>
              <a:rPr lang="en-US" dirty="0" smtClean="0"/>
              <a:t> cable test w/ MOSAIC  - </a:t>
            </a:r>
            <a:r>
              <a:rPr lang="en-US" dirty="0" err="1" smtClean="0"/>
              <a:t>Xuan</a:t>
            </a:r>
            <a:r>
              <a:rPr lang="en-US" dirty="0" smtClean="0"/>
              <a:t>, </a:t>
            </a:r>
            <a:r>
              <a:rPr lang="en-US" dirty="0" err="1" smtClean="0"/>
              <a:t>Sho</a:t>
            </a:r>
            <a:r>
              <a:rPr lang="en-US" dirty="0" smtClean="0"/>
              <a:t>, Ming</a:t>
            </a:r>
          </a:p>
          <a:p>
            <a:pPr lvl="1"/>
            <a:r>
              <a:rPr lang="en-US" dirty="0" smtClean="0"/>
              <a:t>Extension cable test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Mechanical system: Chris, Walt, Hubert, a visiting student?</a:t>
            </a:r>
          </a:p>
          <a:p>
            <a:pPr lvl="1"/>
            <a:r>
              <a:rPr lang="en-US" dirty="0" smtClean="0"/>
              <a:t>Telescope frame</a:t>
            </a:r>
          </a:p>
          <a:p>
            <a:pPr lvl="1"/>
            <a:r>
              <a:rPr lang="en-US" dirty="0" smtClean="0"/>
              <a:t>Cooling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integration conceptual design </a:t>
            </a:r>
            <a:r>
              <a:rPr lang="mr-IN" dirty="0" smtClean="0"/>
              <a:t>–</a:t>
            </a:r>
            <a:r>
              <a:rPr lang="en-US" dirty="0" smtClean="0"/>
              <a:t> Walt, Chris, Ming </a:t>
            </a:r>
          </a:p>
          <a:p>
            <a:pPr lvl="1"/>
            <a:endParaRPr lang="en-US" dirty="0"/>
          </a:p>
          <a:p>
            <a:r>
              <a:rPr lang="en-US" dirty="0" smtClean="0"/>
              <a:t>Physics simulation : </a:t>
            </a:r>
            <a:r>
              <a:rPr lang="en-US" dirty="0" err="1" smtClean="0"/>
              <a:t>Sanghoon</a:t>
            </a:r>
            <a:r>
              <a:rPr lang="en-US" dirty="0" smtClean="0"/>
              <a:t>, Darren, </a:t>
            </a:r>
            <a:r>
              <a:rPr lang="en-US" dirty="0" err="1" smtClean="0"/>
              <a:t>Xuan</a:t>
            </a:r>
            <a:r>
              <a:rPr lang="en-US" dirty="0" smtClean="0"/>
              <a:t>, Alex W. </a:t>
            </a:r>
          </a:p>
          <a:p>
            <a:pPr lvl="1"/>
            <a:r>
              <a:rPr lang="en-US" dirty="0" smtClean="0"/>
              <a:t>Vertex finding </a:t>
            </a:r>
          </a:p>
          <a:p>
            <a:pPr lvl="1"/>
            <a:r>
              <a:rPr lang="en-US" dirty="0" smtClean="0"/>
              <a:t>B-reconstruction  </a:t>
            </a:r>
          </a:p>
          <a:p>
            <a:pPr lvl="1"/>
            <a:r>
              <a:rPr lang="en-US" dirty="0" smtClean="0"/>
              <a:t>Full physics simulations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Stave production and test </a:t>
            </a:r>
            <a:r>
              <a:rPr lang="mr-IN" dirty="0" smtClean="0"/>
              <a:t>–</a:t>
            </a:r>
            <a:r>
              <a:rPr lang="en-US" dirty="0" smtClean="0"/>
              <a:t> Cesar, new hire? Collaborators </a:t>
            </a:r>
          </a:p>
          <a:p>
            <a:pPr lvl="1"/>
            <a:r>
              <a:rPr lang="en-US" dirty="0" smtClean="0"/>
              <a:t>Stave production &amp; QA</a:t>
            </a:r>
          </a:p>
          <a:p>
            <a:pPr lvl="1"/>
            <a:r>
              <a:rPr lang="en-US" dirty="0" smtClean="0"/>
              <a:t>Staves &amp; DAQ operation , Training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2600-54ED-8543-937E-5588B2C76F9F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70347" y="1319256"/>
            <a:ext cx="37072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detailed task schedules</a:t>
            </a:r>
          </a:p>
          <a:p>
            <a:r>
              <a:rPr lang="en-US" dirty="0"/>
              <a:t>o</a:t>
            </a:r>
            <a:r>
              <a:rPr lang="en-US" dirty="0" smtClean="0"/>
              <a:t>n MS Project.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Lead person from each subtask </a:t>
            </a:r>
          </a:p>
          <a:p>
            <a:r>
              <a:rPr lang="en-US" dirty="0"/>
              <a:t>d</a:t>
            </a:r>
            <a:r>
              <a:rPr lang="en-US" dirty="0" smtClean="0"/>
              <a:t>evelop and defines the details, </a:t>
            </a:r>
          </a:p>
          <a:p>
            <a:r>
              <a:rPr lang="en-US" dirty="0" smtClean="0"/>
              <a:t>goals, schedules, resource needs etc., </a:t>
            </a:r>
          </a:p>
          <a:p>
            <a:r>
              <a:rPr lang="en-US" dirty="0" smtClean="0"/>
              <a:t>with Ming and other experts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03"/>
            <a:ext cx="8229600" cy="799639"/>
          </a:xfrm>
        </p:spPr>
        <p:txBody>
          <a:bodyPr/>
          <a:lstStyle/>
          <a:p>
            <a:r>
              <a:rPr lang="en-US" dirty="0" smtClean="0"/>
              <a:t>Current Status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431"/>
            <a:ext cx="4892040" cy="5743044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MAPS sensors</a:t>
            </a:r>
          </a:p>
          <a:p>
            <a:pPr lvl="1"/>
            <a:r>
              <a:rPr lang="en-US" dirty="0" smtClean="0"/>
              <a:t>5 ALPIDE-3 w/ high-speed readout cards</a:t>
            </a:r>
          </a:p>
          <a:p>
            <a:pPr lvl="1"/>
            <a:r>
              <a:rPr lang="en-US" dirty="0" smtClean="0"/>
              <a:t>1 ALPIDE-3 w/ low-speed USB readout</a:t>
            </a:r>
          </a:p>
          <a:p>
            <a:pPr lvl="1"/>
            <a:r>
              <a:rPr lang="en-US" dirty="0" smtClean="0"/>
              <a:t>one 9-chip HIC(”stave w/o Carbon frame”)</a:t>
            </a:r>
          </a:p>
          <a:p>
            <a:pPr marL="514350" indent="-457200"/>
            <a:endParaRPr lang="en-US" dirty="0" smtClean="0"/>
          </a:p>
          <a:p>
            <a:pPr marL="514350" indent="-457200"/>
            <a:r>
              <a:rPr lang="en-US" dirty="0" err="1" smtClean="0"/>
              <a:t>SamTec</a:t>
            </a:r>
            <a:r>
              <a:rPr lang="en-US" dirty="0" smtClean="0"/>
              <a:t> Cables</a:t>
            </a:r>
          </a:p>
          <a:p>
            <a:pPr marL="914400" lvl="1" indent="-457200"/>
            <a:r>
              <a:rPr lang="en-US" dirty="0" smtClean="0"/>
              <a:t>1m, 3x5m, 3x7m and 3x10m</a:t>
            </a:r>
          </a:p>
          <a:p>
            <a:pPr marL="914400" lvl="1" indent="-457200"/>
            <a:r>
              <a:rPr lang="en-US" dirty="0" smtClean="0"/>
              <a:t>One cable per MAPS sensor or stave</a:t>
            </a:r>
          </a:p>
          <a:p>
            <a:pPr marL="914400" lvl="1" indent="-457200"/>
            <a:r>
              <a:rPr lang="en-US" dirty="0" smtClean="0"/>
              <a:t>BNL safety rule</a:t>
            </a:r>
            <a:endParaRPr lang="en-US" dirty="0"/>
          </a:p>
          <a:p>
            <a:pPr marL="514350" indent="-457200"/>
            <a:endParaRPr lang="en-US" dirty="0" smtClean="0"/>
          </a:p>
          <a:p>
            <a:pPr marL="514350" indent="-457200"/>
            <a:r>
              <a:rPr lang="en-US" dirty="0" smtClean="0"/>
              <a:t>MOSAIC test bench</a:t>
            </a:r>
          </a:p>
          <a:p>
            <a:pPr lvl="1"/>
            <a:r>
              <a:rPr lang="en-US" dirty="0" smtClean="0"/>
              <a:t>1 MOSAIC in operation;</a:t>
            </a:r>
          </a:p>
          <a:p>
            <a:pPr lvl="2"/>
            <a:r>
              <a:rPr lang="en-US" dirty="0" smtClean="0"/>
              <a:t>Old version w/ AC coupling </a:t>
            </a:r>
          </a:p>
          <a:p>
            <a:pPr lvl="2"/>
            <a:r>
              <a:rPr lang="en-US" dirty="0" smtClean="0"/>
              <a:t>Readout single MAPS chip and also 9-chip HIC.</a:t>
            </a:r>
          </a:p>
          <a:p>
            <a:pPr lvl="2"/>
            <a:r>
              <a:rPr lang="en-US" dirty="0" smtClean="0"/>
              <a:t>Analyze data from MOSAIC readout </a:t>
            </a:r>
          </a:p>
          <a:p>
            <a:pPr lvl="2"/>
            <a:r>
              <a:rPr lang="en-US" dirty="0" smtClean="0"/>
              <a:t>Sensor temperature read back</a:t>
            </a:r>
          </a:p>
          <a:p>
            <a:pPr lvl="2"/>
            <a:r>
              <a:rPr lang="en-US" dirty="0" smtClean="0"/>
              <a:t>Slow control and monitoring and interface </a:t>
            </a:r>
          </a:p>
          <a:p>
            <a:pPr lvl="1"/>
            <a:r>
              <a:rPr lang="en-US" dirty="0" smtClean="0"/>
              <a:t>2 MOSAIC just arrived, being installed   </a:t>
            </a:r>
          </a:p>
          <a:p>
            <a:pPr lvl="2"/>
            <a:r>
              <a:rPr lang="en-US" dirty="0" smtClean="0"/>
              <a:t>New version w/DC coupling </a:t>
            </a:r>
          </a:p>
          <a:p>
            <a:pPr lvl="2"/>
            <a:r>
              <a:rPr lang="en-US" dirty="0" smtClean="0"/>
              <a:t>Interface to Power Unit (distribution)</a:t>
            </a:r>
          </a:p>
          <a:p>
            <a:pPr lvl="2"/>
            <a:r>
              <a:rPr lang="en-US" dirty="0" smtClean="0"/>
              <a:t>Full stave QA</a:t>
            </a:r>
          </a:p>
          <a:p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MAPS to RU e-link interface </a:t>
            </a:r>
            <a:r>
              <a:rPr lang="en-US" dirty="0"/>
              <a:t>(ALICE, no change for sPHENIX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Preliminary data format</a:t>
            </a:r>
          </a:p>
          <a:p>
            <a:pPr lvl="1"/>
            <a:r>
              <a:rPr lang="en-US" dirty="0" smtClean="0"/>
              <a:t>e-link communication protocol defined</a:t>
            </a:r>
          </a:p>
          <a:p>
            <a:pPr lvl="1"/>
            <a:r>
              <a:rPr lang="en-US" dirty="0" smtClean="0"/>
              <a:t>Tested by ALICE on “stave + RUv0”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CAEN Power Supplies</a:t>
            </a:r>
          </a:p>
          <a:p>
            <a:pPr lvl="1"/>
            <a:r>
              <a:rPr lang="en-US" dirty="0" smtClean="0"/>
              <a:t>Arrived @LANL</a:t>
            </a:r>
          </a:p>
          <a:p>
            <a:pPr lvl="1"/>
            <a:r>
              <a:rPr lang="en-US" dirty="0" smtClean="0"/>
              <a:t>1 Crate and 1 Controller </a:t>
            </a:r>
          </a:p>
          <a:p>
            <a:pPr lvl="1"/>
            <a:r>
              <a:rPr lang="en-US" dirty="0" smtClean="0"/>
              <a:t>2 PS modules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Draft sPHENIX/MVTX technical document on readout and control available</a:t>
            </a:r>
          </a:p>
          <a:p>
            <a:pPr lvl="1"/>
            <a:r>
              <a:rPr lang="en-US" dirty="0" smtClean="0"/>
              <a:t>ALPIDE operation &amp; data format </a:t>
            </a:r>
          </a:p>
          <a:p>
            <a:pPr lvl="1"/>
            <a:r>
              <a:rPr lang="en-US" dirty="0" smtClean="0"/>
              <a:t>RU interface </a:t>
            </a:r>
          </a:p>
          <a:p>
            <a:pPr lvl="1"/>
            <a:r>
              <a:rPr lang="en-US" dirty="0" smtClean="0"/>
              <a:t>FELIX interface</a:t>
            </a:r>
          </a:p>
          <a:p>
            <a:pPr lvl="1"/>
            <a:r>
              <a:rPr lang="en-US" dirty="0" smtClean="0"/>
              <a:t>Power unit interface </a:t>
            </a:r>
          </a:p>
          <a:p>
            <a:pPr lvl="1"/>
            <a:r>
              <a:rPr lang="en-US" dirty="0" smtClean="0"/>
              <a:t>Work in progress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14544" y="2546124"/>
            <a:ext cx="3865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do w/ MOSAIC test bench: ~ by 12/2017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Long </a:t>
            </a:r>
            <a:r>
              <a:rPr lang="en-US" sz="1600" dirty="0" err="1" smtClean="0"/>
              <a:t>FireFly</a:t>
            </a:r>
            <a:r>
              <a:rPr lang="en-US" sz="1600" dirty="0" smtClean="0"/>
              <a:t> cable test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Short </a:t>
            </a:r>
            <a:r>
              <a:rPr lang="en-US" sz="1600" dirty="0" err="1" smtClean="0"/>
              <a:t>FireFly</a:t>
            </a:r>
            <a:r>
              <a:rPr lang="en-US" sz="1600" dirty="0" smtClean="0"/>
              <a:t> cable extension test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Bit error check with Eye diagram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Optimize ALPIDE operation configuration 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49240" y="4216361"/>
            <a:ext cx="3416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do: by ~10/2017</a:t>
            </a:r>
          </a:p>
          <a:p>
            <a:r>
              <a:rPr lang="en-US" dirty="0" smtClean="0"/>
              <a:t>- Setup and operate power system</a:t>
            </a:r>
          </a:p>
          <a:p>
            <a:r>
              <a:rPr lang="en-US" dirty="0" smtClean="0"/>
              <a:t>- Remote control GUI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4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One FELIX board and a Linux Server</a:t>
            </a:r>
          </a:p>
          <a:p>
            <a:pPr lvl="1"/>
            <a:r>
              <a:rPr lang="en-US" dirty="0" smtClean="0"/>
              <a:t>FELIX installed and tested</a:t>
            </a:r>
          </a:p>
          <a:p>
            <a:pPr lvl="1"/>
            <a:r>
              <a:rPr lang="en-US" dirty="0" smtClean="0"/>
              <a:t>Passed GBT loop test</a:t>
            </a:r>
          </a:p>
          <a:p>
            <a:pPr lvl="1"/>
            <a:r>
              <a:rPr lang="en-US" dirty="0" smtClean="0"/>
              <a:t>Installed sPHENIX RCDAQ </a:t>
            </a:r>
          </a:p>
          <a:p>
            <a:pPr lvl="2"/>
            <a:r>
              <a:rPr lang="en-US" dirty="0" smtClean="0"/>
              <a:t>integration w/ sPHENIX RCDAQ in progress</a:t>
            </a:r>
          </a:p>
          <a:p>
            <a:pPr lvl="1"/>
            <a:r>
              <a:rPr lang="en-US" dirty="0" smtClean="0"/>
              <a:t>48 optical fibers and patch panel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RUv1.0</a:t>
            </a:r>
          </a:p>
          <a:p>
            <a:pPr lvl="1"/>
            <a:r>
              <a:rPr lang="en-US" dirty="0" smtClean="0"/>
              <a:t>First 5 test boards arrive @ CERN, ~next Monday</a:t>
            </a:r>
          </a:p>
          <a:p>
            <a:pPr lvl="1"/>
            <a:r>
              <a:rPr lang="en-US" dirty="0" smtClean="0"/>
              <a:t>Production of the rest ~late August</a:t>
            </a:r>
          </a:p>
          <a:p>
            <a:pPr lvl="2"/>
            <a:r>
              <a:rPr lang="en-US" dirty="0" smtClean="0"/>
              <a:t>Ordered 5 RUs for LANL R&amp;D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Power Units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istribution boards v1 being tested at CERN, </a:t>
            </a:r>
          </a:p>
          <a:p>
            <a:pPr lvl="1"/>
            <a:r>
              <a:rPr lang="en-US" dirty="0" smtClean="0"/>
              <a:t>One available ~late August 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1143000"/>
          </a:xfrm>
        </p:spPr>
        <p:txBody>
          <a:bodyPr/>
          <a:lstStyle/>
          <a:p>
            <a:r>
              <a:rPr lang="en-US" dirty="0" smtClean="0"/>
              <a:t>Current Status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849"/>
            <a:ext cx="7990947" cy="3882843"/>
          </a:xfrm>
        </p:spPr>
        <p:txBody>
          <a:bodyPr/>
          <a:lstStyle/>
          <a:p>
            <a:r>
              <a:rPr lang="en-US" dirty="0" smtClean="0"/>
              <a:t>Telescope Mechanical box designed</a:t>
            </a:r>
          </a:p>
          <a:p>
            <a:pPr lvl="1"/>
            <a:r>
              <a:rPr lang="en-US" dirty="0" smtClean="0"/>
              <a:t>Design sent to UT-Austin for quote </a:t>
            </a:r>
          </a:p>
          <a:p>
            <a:pPr lvl="1"/>
            <a:r>
              <a:rPr lang="en-US" dirty="0" smtClean="0"/>
              <a:t>4 MAPS sensors</a:t>
            </a:r>
          </a:p>
          <a:p>
            <a:pPr lvl="1"/>
            <a:r>
              <a:rPr lang="en-US" dirty="0" smtClean="0"/>
              <a:t>4 staves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606" y="2744334"/>
            <a:ext cx="5597394" cy="36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127"/>
            <a:ext cx="8229600" cy="789400"/>
          </a:xfrm>
        </p:spPr>
        <p:txBody>
          <a:bodyPr/>
          <a:lstStyle/>
          <a:p>
            <a:r>
              <a:rPr lang="en-US" dirty="0" smtClean="0"/>
              <a:t>Cosmic Test: 1/2018-6/2018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861" y="1169181"/>
            <a:ext cx="5261139" cy="518716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A telescope consists of 4 MAPS layers (a combination of chips/staves) to allow cosmic ray tracking study </a:t>
            </a:r>
          </a:p>
          <a:p>
            <a:pPr lvl="1"/>
            <a:r>
              <a:rPr lang="en-US" dirty="0" smtClean="0"/>
              <a:t>Full readout chain, 4 Chips + 4RUs + 1 FELIX + RCDAQ. @40MHz clock </a:t>
            </a:r>
          </a:p>
          <a:p>
            <a:pPr lvl="1"/>
            <a:r>
              <a:rPr lang="en-US" dirty="0" smtClean="0"/>
              <a:t>Track position resolution study with cosmic rays, ~30um resolution, &lt;P&gt;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Tasks and schedule</a:t>
            </a:r>
          </a:p>
          <a:p>
            <a:pPr lvl="1"/>
            <a:r>
              <a:rPr lang="en-US" dirty="0" smtClean="0"/>
              <a:t>Readout electronics chain</a:t>
            </a:r>
          </a:p>
          <a:p>
            <a:pPr lvl="2"/>
            <a:r>
              <a:rPr lang="en-US" dirty="0" smtClean="0"/>
              <a:t>MAPS chip/stave operation, configuration, w/ MOSAIC - </a:t>
            </a:r>
            <a:r>
              <a:rPr lang="en-US" dirty="0" err="1" smtClean="0"/>
              <a:t>Xuan</a:t>
            </a:r>
            <a:r>
              <a:rPr lang="en-US" dirty="0" smtClean="0"/>
              <a:t>, </a:t>
            </a:r>
            <a:r>
              <a:rPr lang="en-US" dirty="0" err="1" smtClean="0"/>
              <a:t>Sho</a:t>
            </a:r>
            <a:r>
              <a:rPr lang="en-US" dirty="0" smtClean="0"/>
              <a:t>, </a:t>
            </a:r>
          </a:p>
          <a:p>
            <a:pPr lvl="3"/>
            <a:r>
              <a:rPr lang="en-US" dirty="0" smtClean="0"/>
              <a:t>Shaping time &lt;~10uS, noise rate &lt; 10-6;</a:t>
            </a:r>
          </a:p>
          <a:p>
            <a:pPr lvl="3"/>
            <a:r>
              <a:rPr lang="en-US" dirty="0" smtClean="0"/>
              <a:t>Threshold scan and noise rate; </a:t>
            </a:r>
          </a:p>
          <a:p>
            <a:pPr lvl="2"/>
            <a:r>
              <a:rPr lang="en-US" dirty="0" smtClean="0"/>
              <a:t>MAPS readout and control with RUv1.0</a:t>
            </a:r>
          </a:p>
          <a:p>
            <a:pPr lvl="3"/>
            <a:r>
              <a:rPr lang="en-US" dirty="0" smtClean="0"/>
              <a:t>Alex T., Mark, </a:t>
            </a:r>
            <a:r>
              <a:rPr lang="en-US" dirty="0" err="1" smtClean="0"/>
              <a:t>Sho</a:t>
            </a:r>
            <a:endParaRPr lang="en-US" dirty="0" smtClean="0"/>
          </a:p>
          <a:p>
            <a:pPr lvl="2"/>
            <a:r>
              <a:rPr lang="en-US" dirty="0" smtClean="0"/>
              <a:t>RUv1.0 and FELIXv1.5 GBT communication</a:t>
            </a:r>
          </a:p>
          <a:p>
            <a:pPr lvl="3"/>
            <a:r>
              <a:rPr lang="en-US" dirty="0" smtClean="0"/>
              <a:t>Alex T., Mark, </a:t>
            </a:r>
            <a:r>
              <a:rPr lang="en-US" dirty="0" err="1" smtClean="0"/>
              <a:t>Sho</a:t>
            </a:r>
            <a:endParaRPr lang="en-US" dirty="0" smtClean="0"/>
          </a:p>
          <a:p>
            <a:pPr lvl="2"/>
            <a:r>
              <a:rPr lang="en-US" dirty="0" smtClean="0"/>
              <a:t>FELIX and sPHENIX RCDAQ integration </a:t>
            </a:r>
          </a:p>
          <a:p>
            <a:pPr lvl="3"/>
            <a:r>
              <a:rPr lang="en-US" dirty="0" err="1" smtClean="0"/>
              <a:t>Sho</a:t>
            </a:r>
            <a:r>
              <a:rPr lang="en-US" dirty="0" smtClean="0"/>
              <a:t>, Alex T., </a:t>
            </a:r>
          </a:p>
          <a:p>
            <a:pPr lvl="1"/>
            <a:r>
              <a:rPr lang="en-US" dirty="0" smtClean="0"/>
              <a:t> Mechanical support</a:t>
            </a:r>
          </a:p>
          <a:p>
            <a:pPr lvl="2"/>
            <a:r>
              <a:rPr lang="en-US" dirty="0" smtClean="0"/>
              <a:t>Telescope box design and assembly: 8/17 </a:t>
            </a:r>
            <a:r>
              <a:rPr lang="mr-IN" dirty="0" smtClean="0"/>
              <a:t>–</a:t>
            </a:r>
            <a:r>
              <a:rPr lang="en-US" dirty="0" smtClean="0"/>
              <a:t> 10/17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Analysis software</a:t>
            </a:r>
          </a:p>
          <a:p>
            <a:pPr lvl="2"/>
            <a:r>
              <a:rPr lang="en-US" dirty="0" smtClean="0"/>
              <a:t>GEANT </a:t>
            </a:r>
            <a:r>
              <a:rPr lang="mr-IN" dirty="0" smtClean="0"/>
              <a:t>–</a:t>
            </a:r>
            <a:r>
              <a:rPr lang="en-US" dirty="0" smtClean="0"/>
              <a:t> Darren, Hubert</a:t>
            </a:r>
          </a:p>
          <a:p>
            <a:pPr lvl="2"/>
            <a:r>
              <a:rPr lang="en-US" dirty="0" smtClean="0"/>
              <a:t>Alignment and offline analysis </a:t>
            </a:r>
            <a:r>
              <a:rPr lang="mr-IN" dirty="0" smtClean="0"/>
              <a:t>–</a:t>
            </a:r>
            <a:r>
              <a:rPr lang="en-US" dirty="0" smtClean="0"/>
              <a:t> Darren, </a:t>
            </a:r>
            <a:r>
              <a:rPr lang="en-US" dirty="0" err="1" smtClean="0"/>
              <a:t>Xuan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307" y="4154459"/>
            <a:ext cx="3055243" cy="158738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736859" y="3521252"/>
            <a:ext cx="1141503" cy="262422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13" descr="july6_hijing_100pions_1upsilon_compare_nomvtx_dca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15" y="1075257"/>
            <a:ext cx="3200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61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4597"/>
          </a:xfrm>
        </p:spPr>
        <p:txBody>
          <a:bodyPr/>
          <a:lstStyle/>
          <a:p>
            <a:r>
              <a:rPr lang="en-US" dirty="0" smtClean="0"/>
              <a:t>Toward DOE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2865"/>
            <a:ext cx="8229600" cy="5395020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BNL Directors Review report &amp; future plan</a:t>
            </a:r>
          </a:p>
          <a:p>
            <a:pPr lvl="1"/>
            <a:r>
              <a:rPr lang="en-US" dirty="0" smtClean="0"/>
              <a:t>Available this Friday, 7/28/2017</a:t>
            </a:r>
          </a:p>
          <a:p>
            <a:pPr lvl="1"/>
            <a:r>
              <a:rPr lang="en-US" dirty="0" smtClean="0"/>
              <a:t>Start a Bi</a:t>
            </a:r>
            <a:r>
              <a:rPr lang="en-US" dirty="0"/>
              <a:t>-weekly MVTX group meeting  </a:t>
            </a:r>
            <a:endParaRPr lang="en-US" dirty="0" smtClean="0"/>
          </a:p>
          <a:p>
            <a:pPr lvl="2"/>
            <a:r>
              <a:rPr lang="en-US" dirty="0" smtClean="0"/>
              <a:t>Expect ~2 months to address findings</a:t>
            </a:r>
          </a:p>
          <a:p>
            <a:pPr lvl="2"/>
            <a:r>
              <a:rPr lang="en-US" dirty="0" smtClean="0"/>
              <a:t>Develop future plan </a:t>
            </a:r>
          </a:p>
          <a:p>
            <a:pPr lvl="1"/>
            <a:r>
              <a:rPr lang="en-US" dirty="0" smtClean="0"/>
              <a:t>Discuss with BNL ALD and DOE for next step: funding &amp; schedule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Cost, Schedule and Risks </a:t>
            </a:r>
          </a:p>
          <a:p>
            <a:pPr lvl="1"/>
            <a:r>
              <a:rPr lang="en-US" dirty="0"/>
              <a:t>Weekly project managers’ </a:t>
            </a:r>
            <a:r>
              <a:rPr lang="en-US" dirty="0" smtClean="0"/>
              <a:t>meeting to address general concerns and issues</a:t>
            </a:r>
            <a:endParaRPr lang="en-US" dirty="0"/>
          </a:p>
          <a:p>
            <a:pPr lvl="1"/>
            <a:r>
              <a:rPr lang="en-US" dirty="0"/>
              <a:t>Draft risk management plan document</a:t>
            </a:r>
          </a:p>
          <a:p>
            <a:pPr lvl="1"/>
            <a:r>
              <a:rPr lang="en-US" dirty="0" smtClean="0"/>
              <a:t>Update cost on modifying mechanical support to integrate MVTX w/ INTT/TPC: </a:t>
            </a:r>
          </a:p>
          <a:p>
            <a:pPr lvl="2"/>
            <a:r>
              <a:rPr lang="en-US" dirty="0" smtClean="0"/>
              <a:t>Walt/Chris + MIT + BNL Engineers (TBD ~3-4 weeks) </a:t>
            </a:r>
          </a:p>
          <a:p>
            <a:pPr lvl="2"/>
            <a:r>
              <a:rPr lang="en-US" dirty="0" smtClean="0"/>
              <a:t>sPHENIX Tracking Integration Task Force </a:t>
            </a:r>
          </a:p>
          <a:p>
            <a:pPr lvl="1"/>
            <a:r>
              <a:rPr lang="en-US" dirty="0" smtClean="0"/>
              <a:t>Address other recommendations from BNL Directors Review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Update Physics “Money Plots” </a:t>
            </a:r>
          </a:p>
          <a:p>
            <a:pPr lvl="1"/>
            <a:r>
              <a:rPr lang="en-US" dirty="0" smtClean="0"/>
              <a:t>B-hadron and b-jet tagging through simulations</a:t>
            </a:r>
          </a:p>
          <a:p>
            <a:pPr lvl="2"/>
            <a:r>
              <a:rPr lang="en-US" dirty="0" err="1" smtClean="0"/>
              <a:t>Au+Au</a:t>
            </a:r>
            <a:endParaRPr lang="en-US" dirty="0" smtClean="0"/>
          </a:p>
          <a:p>
            <a:pPr lvl="1"/>
            <a:r>
              <a:rPr lang="en-US" dirty="0" smtClean="0"/>
              <a:t>Get more inputs from theory groups</a:t>
            </a:r>
          </a:p>
          <a:p>
            <a:pPr lvl="2"/>
            <a:r>
              <a:rPr lang="en-US" dirty="0" smtClean="0"/>
              <a:t>LANL, Duke, Jet-scape, TAMU, </a:t>
            </a:r>
            <a:r>
              <a:rPr lang="en-US" dirty="0" err="1" smtClean="0"/>
              <a:t>Sacley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en-US" dirty="0" smtClean="0"/>
              <a:t>  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New external collaborators </a:t>
            </a:r>
          </a:p>
          <a:p>
            <a:pPr lvl="1"/>
            <a:r>
              <a:rPr lang="en-US" dirty="0" smtClean="0"/>
              <a:t>NCU </a:t>
            </a:r>
            <a:r>
              <a:rPr lang="en-US" dirty="0" err="1" smtClean="0"/>
              <a:t>Twaiwan</a:t>
            </a:r>
            <a:r>
              <a:rPr lang="en-US" dirty="0" smtClean="0"/>
              <a:t>, QA and test @CERN &amp; offline simulations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Work w/ BNL ALD,  DOE/NP  and MVTX group </a:t>
            </a:r>
          </a:p>
          <a:p>
            <a:pPr lvl="1"/>
            <a:r>
              <a:rPr lang="en-US" dirty="0" smtClean="0"/>
              <a:t>Project documents</a:t>
            </a:r>
          </a:p>
          <a:p>
            <a:pPr lvl="1"/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Funding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4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MVTX Readout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 smtClean="0"/>
              <a:t>Slide </a:t>
            </a:r>
            <a:fld id="{9C84436F-B625-4899-AA4D-53699365BA00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986094" y="3395154"/>
            <a:ext cx="1765856" cy="432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714" y="2774154"/>
            <a:ext cx="1324800" cy="1242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39" y="4221299"/>
            <a:ext cx="1281674" cy="130261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2" y="3177666"/>
            <a:ext cx="2977721" cy="987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4834846" y="4165066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12" name="Rectangle 111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68" name="TextBox 123"/>
          <p:cNvSpPr txBox="1"/>
          <p:nvPr/>
        </p:nvSpPr>
        <p:spPr>
          <a:xfrm>
            <a:off x="4973166" y="5384075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69" name="Rectangle 68"/>
          <p:cNvSpPr/>
          <p:nvPr/>
        </p:nvSpPr>
        <p:spPr>
          <a:xfrm>
            <a:off x="2354754" y="4659120"/>
            <a:ext cx="987827" cy="357656"/>
          </a:xfrm>
          <a:prstGeom prst="rect">
            <a:avLst/>
          </a:prstGeom>
          <a:noFill/>
          <a:ln>
            <a:solidFill>
              <a:srgbClr val="244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Filtering Capacitors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0" name="TextBox 126"/>
          <p:cNvSpPr txBox="1"/>
          <p:nvPr/>
        </p:nvSpPr>
        <p:spPr>
          <a:xfrm>
            <a:off x="3265047" y="3831045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71" name="TextBox 127"/>
          <p:cNvSpPr txBox="1"/>
          <p:nvPr/>
        </p:nvSpPr>
        <p:spPr>
          <a:xfrm>
            <a:off x="2986095" y="3012307"/>
            <a:ext cx="1796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9 Data (1.2Gbps)</a:t>
            </a:r>
          </a:p>
          <a:p>
            <a:r>
              <a:rPr lang="en-US" sz="1100" dirty="0" smtClean="0"/>
              <a:t>1 Clock, 1 Control/Trigger</a:t>
            </a:r>
            <a:endParaRPr lang="en-US" sz="1100" dirty="0"/>
          </a:p>
        </p:txBody>
      </p:sp>
      <p:sp>
        <p:nvSpPr>
          <p:cNvPr id="72" name="Right Arrow 71"/>
          <p:cNvSpPr/>
          <p:nvPr/>
        </p:nvSpPr>
        <p:spPr>
          <a:xfrm rot="10800000">
            <a:off x="3377063" y="4710710"/>
            <a:ext cx="1405166" cy="215908"/>
          </a:xfrm>
          <a:prstGeom prst="rightArrow">
            <a:avLst/>
          </a:prstGeom>
          <a:solidFill>
            <a:srgbClr val="2445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TextBox 129"/>
          <p:cNvSpPr txBox="1"/>
          <p:nvPr/>
        </p:nvSpPr>
        <p:spPr>
          <a:xfrm>
            <a:off x="4968826" y="2408682"/>
            <a:ext cx="1017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Front End Electronics</a:t>
            </a:r>
            <a:endParaRPr lang="en-US" sz="1100" dirty="0"/>
          </a:p>
        </p:txBody>
      </p:sp>
      <p:sp>
        <p:nvSpPr>
          <p:cNvPr id="74" name="TextBox 130"/>
          <p:cNvSpPr txBox="1"/>
          <p:nvPr/>
        </p:nvSpPr>
        <p:spPr>
          <a:xfrm>
            <a:off x="3587966" y="4867910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75" name="TextBox 131"/>
          <p:cNvSpPr txBox="1"/>
          <p:nvPr/>
        </p:nvSpPr>
        <p:spPr>
          <a:xfrm>
            <a:off x="7761531" y="3843130"/>
            <a:ext cx="11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/>
              <a:t>Back End Electronics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6232799" y="3324818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-Right Arrow 76"/>
          <p:cNvSpPr/>
          <p:nvPr/>
        </p:nvSpPr>
        <p:spPr>
          <a:xfrm>
            <a:off x="6232800" y="2892818"/>
            <a:ext cx="1320970" cy="432000"/>
          </a:xfrm>
          <a:prstGeom prst="leftRightArrow">
            <a:avLst/>
          </a:prstGeom>
          <a:solidFill>
            <a:srgbClr val="F29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8" name="Left Arrow 77"/>
          <p:cNvSpPr/>
          <p:nvPr/>
        </p:nvSpPr>
        <p:spPr>
          <a:xfrm>
            <a:off x="6232800" y="3627130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9" name="TextBox 142"/>
          <p:cNvSpPr txBox="1"/>
          <p:nvPr/>
        </p:nvSpPr>
        <p:spPr>
          <a:xfrm>
            <a:off x="89557" y="4433713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80" name="Straight Arrow Connector 79"/>
          <p:cNvCxnSpPr>
            <a:stCxn id="79" idx="0"/>
          </p:cNvCxnSpPr>
          <p:nvPr/>
        </p:nvCxnSpPr>
        <p:spPr>
          <a:xfrm flipH="1" flipV="1">
            <a:off x="310592" y="3698244"/>
            <a:ext cx="199387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0"/>
          </p:cNvCxnSpPr>
          <p:nvPr/>
        </p:nvCxnSpPr>
        <p:spPr>
          <a:xfrm flipV="1">
            <a:off x="509979" y="3698244"/>
            <a:ext cx="16901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2"/>
          </p:cNvCxnSpPr>
          <p:nvPr/>
        </p:nvCxnSpPr>
        <p:spPr>
          <a:xfrm flipV="1">
            <a:off x="509979" y="4816142"/>
            <a:ext cx="591276" cy="79236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49"/>
          <p:cNvSpPr txBox="1"/>
          <p:nvPr/>
        </p:nvSpPr>
        <p:spPr>
          <a:xfrm>
            <a:off x="1227231" y="4251101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84" name="TextBox 152"/>
          <p:cNvSpPr txBox="1"/>
          <p:nvPr/>
        </p:nvSpPr>
        <p:spPr>
          <a:xfrm>
            <a:off x="1409205" y="4926621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85" name="Elbow Connector 84"/>
          <p:cNvCxnSpPr>
            <a:stCxn id="69" idx="0"/>
          </p:cNvCxnSpPr>
          <p:nvPr/>
        </p:nvCxnSpPr>
        <p:spPr>
          <a:xfrm rot="16200000" flipV="1">
            <a:off x="2299003" y="4109455"/>
            <a:ext cx="373078" cy="726252"/>
          </a:xfrm>
          <a:prstGeom prst="bentConnector2">
            <a:avLst/>
          </a:prstGeom>
          <a:ln w="28575"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57"/>
          <p:cNvSpPr txBox="1"/>
          <p:nvPr/>
        </p:nvSpPr>
        <p:spPr>
          <a:xfrm>
            <a:off x="4834846" y="4700080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87" name="Straight Arrow Connector 86"/>
          <p:cNvCxnSpPr>
            <a:endCxn id="112" idx="0"/>
          </p:cNvCxnSpPr>
          <p:nvPr/>
        </p:nvCxnSpPr>
        <p:spPr>
          <a:xfrm>
            <a:off x="5321031" y="3969542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61"/>
          <p:cNvSpPr txBox="1"/>
          <p:nvPr/>
        </p:nvSpPr>
        <p:spPr>
          <a:xfrm>
            <a:off x="2138217" y="4234460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89" name="Left Brace 88"/>
          <p:cNvSpPr/>
          <p:nvPr/>
        </p:nvSpPr>
        <p:spPr>
          <a:xfrm rot="5400000">
            <a:off x="3720346" y="1953486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TextBox 163"/>
          <p:cNvSpPr txBox="1"/>
          <p:nvPr/>
        </p:nvSpPr>
        <p:spPr>
          <a:xfrm>
            <a:off x="3574131" y="2388619"/>
            <a:ext cx="66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5-10 m</a:t>
            </a:r>
            <a:endParaRPr lang="en-US" sz="1200" dirty="0"/>
          </a:p>
        </p:txBody>
      </p:sp>
      <p:sp>
        <p:nvSpPr>
          <p:cNvPr id="91" name="TextBox 166"/>
          <p:cNvSpPr txBox="1"/>
          <p:nvPr/>
        </p:nvSpPr>
        <p:spPr>
          <a:xfrm>
            <a:off x="6216898" y="2636977"/>
            <a:ext cx="1263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smtClean="0"/>
              <a:t>GBT Optical Links</a:t>
            </a:r>
            <a:endParaRPr lang="en-US" sz="1050" dirty="0"/>
          </a:p>
        </p:txBody>
      </p:sp>
      <p:sp>
        <p:nvSpPr>
          <p:cNvPr id="92" name="TextBox 167"/>
          <p:cNvSpPr txBox="1"/>
          <p:nvPr/>
        </p:nvSpPr>
        <p:spPr>
          <a:xfrm>
            <a:off x="509979" y="2892821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96" name="Rectangle 95"/>
          <p:cNvSpPr/>
          <p:nvPr/>
        </p:nvSpPr>
        <p:spPr>
          <a:xfrm>
            <a:off x="7382917" y="1404139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 rot="16200000">
            <a:off x="7946700" y="2232415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5819761" y="2448416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7" idx="0"/>
          </p:cNvCxnSpPr>
          <p:nvPr/>
        </p:nvCxnSpPr>
        <p:spPr>
          <a:xfrm flipV="1">
            <a:off x="5819761" y="2448415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66"/>
          <p:cNvSpPr txBox="1"/>
          <p:nvPr/>
        </p:nvSpPr>
        <p:spPr>
          <a:xfrm>
            <a:off x="6953703" y="2237507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8257169" y="2724097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803" y="3046128"/>
            <a:ext cx="1353052" cy="83498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 rot="16200000">
            <a:off x="6302917" y="4651910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04" name="Left Arrow 103"/>
          <p:cNvSpPr/>
          <p:nvPr/>
        </p:nvSpPr>
        <p:spPr>
          <a:xfrm>
            <a:off x="5787599" y="4584775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5" name="Left Arrow 104"/>
          <p:cNvSpPr/>
          <p:nvPr/>
        </p:nvSpPr>
        <p:spPr>
          <a:xfrm rot="16200000">
            <a:off x="8179687" y="2269202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587967" y="1868491"/>
            <a:ext cx="16933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6668086" y="1868491"/>
            <a:ext cx="18479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530993" y="579427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Interaction Region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361704" y="5777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Experimental Hall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15571" y="579433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Counting House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40" y="1595883"/>
            <a:ext cx="175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RUv1.0: ~9/2017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2372" y="4603455"/>
            <a:ext cx="113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FELIXv1.5:</a:t>
            </a:r>
          </a:p>
          <a:p>
            <a:r>
              <a:rPr lang="en-US" dirty="0" smtClean="0"/>
              <a:t>6/2017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237507"/>
            <a:ext cx="160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Stave: 06/2017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95963" y="6146800"/>
            <a:ext cx="143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PS: ~08/2017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01696" y="6220731"/>
            <a:ext cx="188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CAEN PS: 07/2017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A6CA-49BC-4640-8CA9-FE32BD224EDF}" type="datetime1">
              <a:rPr lang="en-US" smtClean="0"/>
              <a:t>8/10/17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0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9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sPHENIX/MVTX LDRD Status &amp; Plan</a:t>
            </a:r>
            <a:br>
              <a:rPr lang="en-US" dirty="0" smtClean="0"/>
            </a:br>
            <a:r>
              <a:rPr lang="en-US" dirty="0" smtClean="0"/>
              <a:t>7/20/2017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7333" y="1944637"/>
            <a:ext cx="772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—specifications for all items in the readout chain</a:t>
            </a:r>
          </a:p>
          <a:p>
            <a:r>
              <a:rPr lang="en-US" dirty="0"/>
              <a:t>—purpose, goals for any beam tests</a:t>
            </a:r>
          </a:p>
          <a:p>
            <a:r>
              <a:rPr lang="en-US" dirty="0"/>
              <a:t>—engineering estimates for mechanical and electrical development work that needs to be done</a:t>
            </a:r>
          </a:p>
          <a:p>
            <a:r>
              <a:rPr lang="en-US" dirty="0"/>
              <a:t>—more detailed specifications of milestones that will be guiding the work over the next 2+ years</a:t>
            </a:r>
          </a:p>
          <a:p>
            <a:r>
              <a:rPr lang="en-US" dirty="0"/>
              <a:t>—Priority lists of what needs to be completed before the full DOE MAPS review</a:t>
            </a:r>
          </a:p>
          <a:p>
            <a:r>
              <a:rPr lang="en-US" dirty="0"/>
              <a:t>—Spend-plan for the remainder of this year and the following year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More directions for people involved in both LDRD and MAPS project?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33B9-EEEB-4C46-A653-974802A24766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Goals of Test Beams and Cosmic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912"/>
            <a:ext cx="8229600" cy="51824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Evaluate tracking performance with test beam @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Resolution </a:t>
            </a:r>
            <a:r>
              <a:rPr lang="en-US" dirty="0" err="1" smtClean="0"/>
              <a:t>vs</a:t>
            </a:r>
            <a:r>
              <a:rPr lang="en-US" dirty="0" smtClean="0"/>
              <a:t> momentum,  P= (1, 2, 5) 10, 20, 40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Efficiency </a:t>
            </a:r>
            <a:r>
              <a:rPr lang="en-US" dirty="0" err="1" smtClean="0"/>
              <a:t>vs</a:t>
            </a:r>
            <a:r>
              <a:rPr lang="en-US" dirty="0" smtClean="0"/>
              <a:t> momentum, adjusting “bending angle” </a:t>
            </a:r>
          </a:p>
          <a:p>
            <a:pPr lvl="1"/>
            <a:r>
              <a:rPr lang="en-US" dirty="0" smtClean="0"/>
              <a:t>Rate dependence, shaping time, high rate ~1MHz (?), pile-up, latch-up  etc.   (radiation test done at CERN)</a:t>
            </a:r>
          </a:p>
          <a:p>
            <a:pPr lvl="2"/>
            <a:r>
              <a:rPr lang="en-US" dirty="0" smtClean="0"/>
              <a:t>Test beam rate ~ 100kHz, 5x10^5 per spill  </a:t>
            </a:r>
          </a:p>
          <a:p>
            <a:pPr lvl="1"/>
            <a:r>
              <a:rPr lang="en-US" dirty="0" smtClean="0"/>
              <a:t>Stress test of “event multiplicity”,  put a converter </a:t>
            </a:r>
          </a:p>
          <a:p>
            <a:pPr lvl="1"/>
            <a:r>
              <a:rPr lang="en-US" dirty="0" smtClean="0"/>
              <a:t>Test trigger latency, rate dependence </a:t>
            </a:r>
          </a:p>
          <a:p>
            <a:pPr lvl="1"/>
            <a:r>
              <a:rPr lang="en-US" dirty="0" smtClean="0"/>
              <a:t>Test alignment algorithms</a:t>
            </a:r>
          </a:p>
          <a:p>
            <a:pPr lvl="1"/>
            <a:r>
              <a:rPr lang="en-US" dirty="0"/>
              <a:t>MVTX  </a:t>
            </a:r>
            <a:r>
              <a:rPr lang="en-US" dirty="0" smtClean="0"/>
              <a:t>+ (</a:t>
            </a:r>
            <a:r>
              <a:rPr lang="en-US" dirty="0"/>
              <a:t>INTT, TPC</a:t>
            </a:r>
            <a:r>
              <a:rPr lang="en-US" dirty="0" smtClean="0"/>
              <a:t>) + (</a:t>
            </a:r>
            <a:r>
              <a:rPr lang="en-US" dirty="0" err="1" smtClean="0"/>
              <a:t>EMCal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err="1"/>
              <a:t>Hcal</a:t>
            </a:r>
            <a:r>
              <a:rPr lang="en-US" dirty="0"/>
              <a:t> </a:t>
            </a:r>
            <a:r>
              <a:rPr lang="en-US" dirty="0" smtClean="0"/>
              <a:t>+), be part of sPHENIX test beam (~ Jan/Feb 2019)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Test sPHENIX DAQ integration @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MVTX  + </a:t>
            </a:r>
            <a:r>
              <a:rPr lang="en-US" dirty="0" err="1" smtClean="0"/>
              <a:t>EMCal</a:t>
            </a:r>
            <a:r>
              <a:rPr lang="en-US" dirty="0" smtClean="0"/>
              <a:t> + </a:t>
            </a:r>
            <a:r>
              <a:rPr lang="en-US" dirty="0" err="1" smtClean="0"/>
              <a:t>Hcal</a:t>
            </a:r>
            <a:r>
              <a:rPr lang="en-US" dirty="0"/>
              <a:t> </a:t>
            </a:r>
            <a:r>
              <a:rPr lang="en-US" dirty="0" smtClean="0"/>
              <a:t>+ (TPC)</a:t>
            </a:r>
          </a:p>
          <a:p>
            <a:pPr lvl="1"/>
            <a:r>
              <a:rPr lang="en-US" dirty="0"/>
              <a:t>MVTX data format and suppression </a:t>
            </a:r>
            <a:endParaRPr lang="en-US" dirty="0" smtClean="0"/>
          </a:p>
          <a:p>
            <a:pPr lvl="1"/>
            <a:r>
              <a:rPr lang="en-US" dirty="0" smtClean="0"/>
              <a:t>Slow controls and monitoring, I, V, T </a:t>
            </a:r>
            <a:r>
              <a:rPr lang="mr-IN" dirty="0" smtClean="0"/>
              <a:t>…</a:t>
            </a:r>
            <a:r>
              <a:rPr lang="en-US" dirty="0" smtClean="0"/>
              <a:t> (already packed in RU)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Cosmic Ray Test, ~Jan 2018</a:t>
            </a:r>
          </a:p>
          <a:p>
            <a:pPr lvl="1"/>
            <a:r>
              <a:rPr lang="en-US" dirty="0" smtClean="0"/>
              <a:t>Check GEANT MC detector response simulation, cluster size  </a:t>
            </a:r>
          </a:p>
          <a:p>
            <a:pPr lvl="1"/>
            <a:r>
              <a:rPr lang="en-US" dirty="0" smtClean="0"/>
              <a:t>Test stave mechanical stability, cooling </a:t>
            </a:r>
          </a:p>
          <a:p>
            <a:pPr lvl="1"/>
            <a:r>
              <a:rPr lang="en-US" dirty="0" smtClean="0"/>
              <a:t>Continuous operation, stability </a:t>
            </a:r>
          </a:p>
          <a:p>
            <a:pPr lvl="1"/>
            <a:r>
              <a:rPr lang="en-US" dirty="0" smtClean="0"/>
              <a:t>Stave spacing = same as MVTX, ~1cm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7484-F0EC-F848-8D43-0274C42DDFF1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3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MVTX Readout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 smtClean="0"/>
              <a:t>Slide </a:t>
            </a:r>
            <a:fld id="{9C84436F-B625-4899-AA4D-53699365BA00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986094" y="3395154"/>
            <a:ext cx="1765856" cy="432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714" y="2774154"/>
            <a:ext cx="1324800" cy="1242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39" y="4221299"/>
            <a:ext cx="1281674" cy="130261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2" y="3177666"/>
            <a:ext cx="2977721" cy="987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4834846" y="4165066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12" name="Rectangle 111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68" name="TextBox 123"/>
          <p:cNvSpPr txBox="1"/>
          <p:nvPr/>
        </p:nvSpPr>
        <p:spPr>
          <a:xfrm>
            <a:off x="4973166" y="5384075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69" name="Rectangle 68"/>
          <p:cNvSpPr/>
          <p:nvPr/>
        </p:nvSpPr>
        <p:spPr>
          <a:xfrm>
            <a:off x="2354754" y="4659120"/>
            <a:ext cx="987827" cy="357656"/>
          </a:xfrm>
          <a:prstGeom prst="rect">
            <a:avLst/>
          </a:prstGeom>
          <a:noFill/>
          <a:ln>
            <a:solidFill>
              <a:srgbClr val="244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Filtering Capacitors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0" name="TextBox 126"/>
          <p:cNvSpPr txBox="1"/>
          <p:nvPr/>
        </p:nvSpPr>
        <p:spPr>
          <a:xfrm>
            <a:off x="3265047" y="3831045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71" name="TextBox 127"/>
          <p:cNvSpPr txBox="1"/>
          <p:nvPr/>
        </p:nvSpPr>
        <p:spPr>
          <a:xfrm>
            <a:off x="2986095" y="3012307"/>
            <a:ext cx="1796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9 Data (1.2Gbps)</a:t>
            </a:r>
          </a:p>
          <a:p>
            <a:r>
              <a:rPr lang="en-US" sz="1100" dirty="0" smtClean="0"/>
              <a:t>1 Clock, 1 Control/Trigger</a:t>
            </a:r>
            <a:endParaRPr lang="en-US" sz="1100" dirty="0"/>
          </a:p>
        </p:txBody>
      </p:sp>
      <p:sp>
        <p:nvSpPr>
          <p:cNvPr id="72" name="Right Arrow 71"/>
          <p:cNvSpPr/>
          <p:nvPr/>
        </p:nvSpPr>
        <p:spPr>
          <a:xfrm rot="10800000">
            <a:off x="3377063" y="4710710"/>
            <a:ext cx="1405166" cy="215908"/>
          </a:xfrm>
          <a:prstGeom prst="rightArrow">
            <a:avLst/>
          </a:prstGeom>
          <a:solidFill>
            <a:srgbClr val="2445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TextBox 129"/>
          <p:cNvSpPr txBox="1"/>
          <p:nvPr/>
        </p:nvSpPr>
        <p:spPr>
          <a:xfrm>
            <a:off x="4968826" y="2408682"/>
            <a:ext cx="1017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Front End Electronics</a:t>
            </a:r>
            <a:endParaRPr lang="en-US" sz="1100" dirty="0"/>
          </a:p>
        </p:txBody>
      </p:sp>
      <p:sp>
        <p:nvSpPr>
          <p:cNvPr id="74" name="TextBox 130"/>
          <p:cNvSpPr txBox="1"/>
          <p:nvPr/>
        </p:nvSpPr>
        <p:spPr>
          <a:xfrm>
            <a:off x="3587966" y="4867910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75" name="TextBox 131"/>
          <p:cNvSpPr txBox="1"/>
          <p:nvPr/>
        </p:nvSpPr>
        <p:spPr>
          <a:xfrm>
            <a:off x="7761531" y="3843130"/>
            <a:ext cx="11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/>
              <a:t>Back End Electronics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6232799" y="3324818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-Right Arrow 76"/>
          <p:cNvSpPr/>
          <p:nvPr/>
        </p:nvSpPr>
        <p:spPr>
          <a:xfrm>
            <a:off x="6232800" y="2892818"/>
            <a:ext cx="1320970" cy="432000"/>
          </a:xfrm>
          <a:prstGeom prst="leftRightArrow">
            <a:avLst/>
          </a:prstGeom>
          <a:solidFill>
            <a:srgbClr val="F29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8" name="Left Arrow 77"/>
          <p:cNvSpPr/>
          <p:nvPr/>
        </p:nvSpPr>
        <p:spPr>
          <a:xfrm>
            <a:off x="6232800" y="3627130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9" name="TextBox 142"/>
          <p:cNvSpPr txBox="1"/>
          <p:nvPr/>
        </p:nvSpPr>
        <p:spPr>
          <a:xfrm>
            <a:off x="89557" y="4433713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80" name="Straight Arrow Connector 79"/>
          <p:cNvCxnSpPr>
            <a:stCxn id="79" idx="0"/>
          </p:cNvCxnSpPr>
          <p:nvPr/>
        </p:nvCxnSpPr>
        <p:spPr>
          <a:xfrm flipH="1" flipV="1">
            <a:off x="310592" y="3698244"/>
            <a:ext cx="199387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0"/>
          </p:cNvCxnSpPr>
          <p:nvPr/>
        </p:nvCxnSpPr>
        <p:spPr>
          <a:xfrm flipV="1">
            <a:off x="509979" y="3698244"/>
            <a:ext cx="16901" cy="735469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9" idx="2"/>
          </p:cNvCxnSpPr>
          <p:nvPr/>
        </p:nvCxnSpPr>
        <p:spPr>
          <a:xfrm flipV="1">
            <a:off x="509979" y="4816142"/>
            <a:ext cx="591276" cy="79236"/>
          </a:xfrm>
          <a:prstGeom prst="straightConnector1">
            <a:avLst/>
          </a:prstGeom>
          <a:ln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49"/>
          <p:cNvSpPr txBox="1"/>
          <p:nvPr/>
        </p:nvSpPr>
        <p:spPr>
          <a:xfrm>
            <a:off x="1227231" y="4251101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84" name="TextBox 152"/>
          <p:cNvSpPr txBox="1"/>
          <p:nvPr/>
        </p:nvSpPr>
        <p:spPr>
          <a:xfrm>
            <a:off x="1409205" y="4926621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85" name="Elbow Connector 84"/>
          <p:cNvCxnSpPr>
            <a:stCxn id="69" idx="0"/>
          </p:cNvCxnSpPr>
          <p:nvPr/>
        </p:nvCxnSpPr>
        <p:spPr>
          <a:xfrm rot="16200000" flipV="1">
            <a:off x="2299003" y="4109455"/>
            <a:ext cx="373078" cy="726252"/>
          </a:xfrm>
          <a:prstGeom prst="bentConnector2">
            <a:avLst/>
          </a:prstGeom>
          <a:ln w="28575">
            <a:solidFill>
              <a:srgbClr val="244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57"/>
          <p:cNvSpPr txBox="1"/>
          <p:nvPr/>
        </p:nvSpPr>
        <p:spPr>
          <a:xfrm>
            <a:off x="4834846" y="4700080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87" name="Straight Arrow Connector 86"/>
          <p:cNvCxnSpPr>
            <a:endCxn id="112" idx="0"/>
          </p:cNvCxnSpPr>
          <p:nvPr/>
        </p:nvCxnSpPr>
        <p:spPr>
          <a:xfrm>
            <a:off x="5321031" y="3969542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61"/>
          <p:cNvSpPr txBox="1"/>
          <p:nvPr/>
        </p:nvSpPr>
        <p:spPr>
          <a:xfrm>
            <a:off x="2138217" y="4234460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89" name="Left Brace 88"/>
          <p:cNvSpPr/>
          <p:nvPr/>
        </p:nvSpPr>
        <p:spPr>
          <a:xfrm rot="5400000">
            <a:off x="3720346" y="1953486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0" name="TextBox 163"/>
          <p:cNvSpPr txBox="1"/>
          <p:nvPr/>
        </p:nvSpPr>
        <p:spPr>
          <a:xfrm>
            <a:off x="3574131" y="2388619"/>
            <a:ext cx="664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5-10 m</a:t>
            </a:r>
            <a:endParaRPr lang="en-US" sz="1200" dirty="0"/>
          </a:p>
        </p:txBody>
      </p:sp>
      <p:sp>
        <p:nvSpPr>
          <p:cNvPr id="91" name="TextBox 166"/>
          <p:cNvSpPr txBox="1"/>
          <p:nvPr/>
        </p:nvSpPr>
        <p:spPr>
          <a:xfrm>
            <a:off x="6216898" y="2636977"/>
            <a:ext cx="1263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smtClean="0"/>
              <a:t>GBT Optical Links</a:t>
            </a:r>
            <a:endParaRPr lang="en-US" sz="1050" dirty="0"/>
          </a:p>
        </p:txBody>
      </p:sp>
      <p:sp>
        <p:nvSpPr>
          <p:cNvPr id="92" name="TextBox 167"/>
          <p:cNvSpPr txBox="1"/>
          <p:nvPr/>
        </p:nvSpPr>
        <p:spPr>
          <a:xfrm>
            <a:off x="509979" y="2892821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96" name="Rectangle 95"/>
          <p:cNvSpPr/>
          <p:nvPr/>
        </p:nvSpPr>
        <p:spPr>
          <a:xfrm>
            <a:off x="7382917" y="1404139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 rot="16200000">
            <a:off x="7946700" y="2232415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5819761" y="2448416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97" idx="0"/>
          </p:cNvCxnSpPr>
          <p:nvPr/>
        </p:nvCxnSpPr>
        <p:spPr>
          <a:xfrm flipV="1">
            <a:off x="5819761" y="2448415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66"/>
          <p:cNvSpPr txBox="1"/>
          <p:nvPr/>
        </p:nvSpPr>
        <p:spPr>
          <a:xfrm>
            <a:off x="6953703" y="2237507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8257169" y="2724097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803" y="3046128"/>
            <a:ext cx="1353052" cy="83498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 rot="16200000">
            <a:off x="6302917" y="4651910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04" name="Left Arrow 103"/>
          <p:cNvSpPr/>
          <p:nvPr/>
        </p:nvSpPr>
        <p:spPr>
          <a:xfrm>
            <a:off x="5787599" y="4584775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5" name="Left Arrow 104"/>
          <p:cNvSpPr/>
          <p:nvPr/>
        </p:nvSpPr>
        <p:spPr>
          <a:xfrm rot="16200000">
            <a:off x="8179687" y="2269202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587967" y="1868491"/>
            <a:ext cx="16933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6668086" y="1868491"/>
            <a:ext cx="18479" cy="42783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530993" y="579427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Interaction Region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361704" y="5777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Experimental Hall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15571" y="579433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Counting House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5840" y="1595883"/>
            <a:ext cx="187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RUv1.0: ~08/2017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82372" y="4603455"/>
            <a:ext cx="113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FELIXv1.5:</a:t>
            </a:r>
          </a:p>
          <a:p>
            <a:r>
              <a:rPr lang="en-US" dirty="0" smtClean="0"/>
              <a:t>6/2017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237507"/>
            <a:ext cx="160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Stave: 06/2017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95963" y="6146800"/>
            <a:ext cx="143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PS: ~08/2017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01696" y="6220731"/>
            <a:ext cx="1885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CAEN PS: 07/2017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A6CA-49BC-4640-8CA9-FE32BD224EDF}" type="datetime1">
              <a:rPr lang="en-US" smtClean="0"/>
              <a:t>8/10/17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MVTX 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 smtClean="0"/>
              <a:t>Slide </a:t>
            </a:r>
            <a:fld id="{9C84436F-B625-4899-AA4D-53699365BA00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5" name="Line 36"/>
          <p:cNvSpPr>
            <a:spLocks noChangeShapeType="1"/>
          </p:cNvSpPr>
          <p:nvPr/>
        </p:nvSpPr>
        <p:spPr bwMode="auto">
          <a:xfrm>
            <a:off x="4192834" y="2774468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" name="Line 36"/>
          <p:cNvSpPr>
            <a:spLocks noChangeShapeType="1"/>
          </p:cNvSpPr>
          <p:nvPr/>
        </p:nvSpPr>
        <p:spPr bwMode="auto">
          <a:xfrm>
            <a:off x="4192834" y="3214652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>
            <a:off x="4192834" y="3654837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" name="Line 36"/>
          <p:cNvSpPr>
            <a:spLocks noChangeShapeType="1"/>
          </p:cNvSpPr>
          <p:nvPr/>
        </p:nvSpPr>
        <p:spPr bwMode="auto">
          <a:xfrm>
            <a:off x="4192834" y="4095021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" name="Line 36"/>
          <p:cNvSpPr>
            <a:spLocks noChangeShapeType="1"/>
          </p:cNvSpPr>
          <p:nvPr/>
        </p:nvSpPr>
        <p:spPr bwMode="auto">
          <a:xfrm>
            <a:off x="4192834" y="4535205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>
            <a:off x="4192834" y="2303676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3" name="Line 49"/>
          <p:cNvSpPr>
            <a:spLocks noChangeShapeType="1"/>
          </p:cNvSpPr>
          <p:nvPr/>
        </p:nvSpPr>
        <p:spPr bwMode="auto">
          <a:xfrm>
            <a:off x="6318758" y="2720899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4" name="Line 50"/>
          <p:cNvSpPr>
            <a:spLocks noChangeShapeType="1"/>
          </p:cNvSpPr>
          <p:nvPr/>
        </p:nvSpPr>
        <p:spPr bwMode="auto">
          <a:xfrm>
            <a:off x="6324303" y="3536000"/>
            <a:ext cx="382587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5" name="Line 51"/>
          <p:cNvSpPr>
            <a:spLocks noChangeShapeType="1"/>
          </p:cNvSpPr>
          <p:nvPr/>
        </p:nvSpPr>
        <p:spPr bwMode="auto">
          <a:xfrm>
            <a:off x="6323654" y="3973084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6" name="Line 52"/>
          <p:cNvSpPr>
            <a:spLocks noChangeShapeType="1"/>
          </p:cNvSpPr>
          <p:nvPr/>
        </p:nvSpPr>
        <p:spPr bwMode="auto">
          <a:xfrm>
            <a:off x="6323654" y="4781407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7" name="Line 54"/>
          <p:cNvSpPr>
            <a:spLocks noChangeShapeType="1"/>
          </p:cNvSpPr>
          <p:nvPr/>
        </p:nvSpPr>
        <p:spPr bwMode="auto">
          <a:xfrm>
            <a:off x="5996331" y="2304387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Line 55"/>
          <p:cNvSpPr>
            <a:spLocks noChangeShapeType="1"/>
          </p:cNvSpPr>
          <p:nvPr/>
        </p:nvSpPr>
        <p:spPr bwMode="auto">
          <a:xfrm>
            <a:off x="6009143" y="3133925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0" name="Line 57"/>
          <p:cNvSpPr>
            <a:spLocks noChangeShapeType="1"/>
          </p:cNvSpPr>
          <p:nvPr/>
        </p:nvSpPr>
        <p:spPr bwMode="auto">
          <a:xfrm>
            <a:off x="6026525" y="4381797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009143" y="5169212"/>
            <a:ext cx="688975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6711526" y="2098525"/>
            <a:ext cx="1281113" cy="409575"/>
            <a:chOff x="4394" y="2004"/>
            <a:chExt cx="807" cy="258"/>
          </a:xfrm>
        </p:grpSpPr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98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29" name="Text Box 103"/>
          <p:cNvSpPr txBox="1">
            <a:spLocks noChangeArrowheads="1"/>
          </p:cNvSpPr>
          <p:nvPr/>
        </p:nvSpPr>
        <p:spPr bwMode="auto">
          <a:xfrm>
            <a:off x="4041816" y="4760762"/>
            <a:ext cx="22304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 dirty="0">
                <a:solidFill>
                  <a:srgbClr val="FFFFFF"/>
                </a:solidFill>
                <a:latin typeface="Arial Narrow" charset="0"/>
              </a:rPr>
              <a:t>Data Concentration</a:t>
            </a:r>
          </a:p>
        </p:txBody>
      </p:sp>
      <p:sp>
        <p:nvSpPr>
          <p:cNvPr id="30" name="Line 105"/>
          <p:cNvSpPr>
            <a:spLocks noChangeShapeType="1"/>
          </p:cNvSpPr>
          <p:nvPr/>
        </p:nvSpPr>
        <p:spPr bwMode="auto">
          <a:xfrm flipH="1">
            <a:off x="3229004" y="2297155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1" name="Line 106"/>
          <p:cNvSpPr>
            <a:spLocks noChangeShapeType="1"/>
          </p:cNvSpPr>
          <p:nvPr/>
        </p:nvSpPr>
        <p:spPr bwMode="auto">
          <a:xfrm flipH="1">
            <a:off x="3317664" y="2780781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2" name="Line 108"/>
          <p:cNvSpPr>
            <a:spLocks noChangeShapeType="1"/>
          </p:cNvSpPr>
          <p:nvPr/>
        </p:nvSpPr>
        <p:spPr bwMode="auto">
          <a:xfrm flipH="1">
            <a:off x="3333557" y="3247417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3" name="Line 124"/>
          <p:cNvSpPr>
            <a:spLocks noChangeShapeType="1"/>
          </p:cNvSpPr>
          <p:nvPr/>
        </p:nvSpPr>
        <p:spPr bwMode="auto">
          <a:xfrm flipH="1">
            <a:off x="3324349" y="3696934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4" name="Line 132"/>
          <p:cNvSpPr>
            <a:spLocks noChangeShapeType="1"/>
          </p:cNvSpPr>
          <p:nvPr/>
        </p:nvSpPr>
        <p:spPr bwMode="auto">
          <a:xfrm flipH="1">
            <a:off x="3324349" y="4179216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35" name="Line 133"/>
          <p:cNvSpPr>
            <a:spLocks noChangeShapeType="1"/>
          </p:cNvSpPr>
          <p:nvPr/>
        </p:nvSpPr>
        <p:spPr bwMode="auto">
          <a:xfrm flipH="1">
            <a:off x="3324349" y="4639970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2513139" y="2035032"/>
            <a:ext cx="827089" cy="596901"/>
            <a:chOff x="1236" y="3274"/>
            <a:chExt cx="521" cy="376"/>
          </a:xfrm>
          <a:solidFill>
            <a:srgbClr val="008000"/>
          </a:solidFill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 smtClean="0">
                  <a:solidFill>
                    <a:srgbClr val="FFFFFF"/>
                  </a:solidFill>
                  <a:cs typeface="Arial" charset="0"/>
                </a:rPr>
                <a:t>FEE</a:t>
              </a:r>
              <a:endParaRPr lang="en-GB" sz="1200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513139" y="2479532"/>
            <a:ext cx="827089" cy="596901"/>
            <a:chOff x="1236" y="3274"/>
            <a:chExt cx="521" cy="376"/>
          </a:xfrm>
          <a:solidFill>
            <a:srgbClr val="008000"/>
          </a:solidFill>
        </p:grpSpPr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513139" y="2924032"/>
            <a:ext cx="827089" cy="596901"/>
            <a:chOff x="1236" y="3274"/>
            <a:chExt cx="521" cy="376"/>
          </a:xfrm>
          <a:solidFill>
            <a:srgbClr val="008000"/>
          </a:solidFill>
        </p:grpSpPr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2513139" y="3368532"/>
            <a:ext cx="827089" cy="596901"/>
            <a:chOff x="1236" y="3274"/>
            <a:chExt cx="521" cy="376"/>
          </a:xfrm>
          <a:solidFill>
            <a:srgbClr val="008000"/>
          </a:solidFill>
        </p:grpSpPr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513139" y="3813032"/>
            <a:ext cx="827089" cy="596901"/>
            <a:chOff x="1236" y="3274"/>
            <a:chExt cx="521" cy="376"/>
          </a:xfrm>
          <a:solidFill>
            <a:srgbClr val="008000"/>
          </a:solidFill>
        </p:grpSpPr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513139" y="4257532"/>
            <a:ext cx="827089" cy="596901"/>
            <a:chOff x="1236" y="3274"/>
            <a:chExt cx="521" cy="376"/>
          </a:xfrm>
          <a:solidFill>
            <a:srgbClr val="008000"/>
          </a:solidFill>
        </p:grpSpPr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57723" y="2089329"/>
            <a:ext cx="1217765" cy="390195"/>
            <a:chOff x="2819622" y="2818606"/>
            <a:chExt cx="1731722" cy="554854"/>
          </a:xfrm>
        </p:grpSpPr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 smtClean="0">
                  <a:solidFill>
                    <a:srgbClr val="FFFFFF"/>
                  </a:solidFill>
                  <a:cs typeface="Arial" charset="0"/>
                </a:rPr>
                <a:t>BEE</a:t>
              </a:r>
              <a:endParaRPr lang="en-GB" sz="12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74870" y="2571611"/>
            <a:ext cx="1217765" cy="390195"/>
            <a:chOff x="2819622" y="2818606"/>
            <a:chExt cx="1731722" cy="554854"/>
          </a:xfrm>
        </p:grpSpPr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 smtClean="0">
                  <a:solidFill>
                    <a:srgbClr val="FFFFFF"/>
                  </a:solidFill>
                  <a:cs typeface="Arial" charset="0"/>
                </a:rPr>
                <a:t>BEE</a:t>
              </a:r>
              <a:endParaRPr lang="en-GB" sz="12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674870" y="3038805"/>
            <a:ext cx="1217765" cy="390195"/>
            <a:chOff x="2819622" y="2818606"/>
            <a:chExt cx="1731722" cy="554854"/>
          </a:xfrm>
        </p:grpSpPr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 smtClean="0">
                  <a:solidFill>
                    <a:srgbClr val="FFFFFF"/>
                  </a:solidFill>
                  <a:cs typeface="Arial" charset="0"/>
                </a:rPr>
                <a:t>BEE</a:t>
              </a:r>
              <a:endParaRPr lang="en-GB" sz="12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74870" y="3505999"/>
            <a:ext cx="1217765" cy="390195"/>
            <a:chOff x="2819622" y="2818606"/>
            <a:chExt cx="1731722" cy="554854"/>
          </a:xfrm>
        </p:grpSpPr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 smtClean="0">
                  <a:solidFill>
                    <a:srgbClr val="FFFFFF"/>
                  </a:solidFill>
                  <a:cs typeface="Arial" charset="0"/>
                </a:rPr>
                <a:t>BEE</a:t>
              </a:r>
              <a:endParaRPr lang="en-GB" sz="12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74870" y="3973194"/>
            <a:ext cx="1217765" cy="390195"/>
            <a:chOff x="2819622" y="2818606"/>
            <a:chExt cx="1731722" cy="554854"/>
          </a:xfrm>
        </p:grpSpPr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 smtClean="0">
                  <a:solidFill>
                    <a:srgbClr val="FFFFFF"/>
                  </a:solidFill>
                  <a:cs typeface="Arial" charset="0"/>
                </a:rPr>
                <a:t>BEE</a:t>
              </a:r>
              <a:endParaRPr lang="en-GB" sz="12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674870" y="4440388"/>
            <a:ext cx="1217765" cy="390195"/>
            <a:chOff x="2819622" y="2818606"/>
            <a:chExt cx="1731722" cy="554854"/>
          </a:xfrm>
        </p:grpSpPr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 smtClean="0">
                  <a:solidFill>
                    <a:srgbClr val="FFFFFF"/>
                  </a:solidFill>
                  <a:cs typeface="Arial" charset="0"/>
                </a:rPr>
                <a:t>BEE</a:t>
              </a:r>
              <a:endParaRPr lang="en-GB" sz="12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5326623" y="2098526"/>
            <a:ext cx="995362" cy="329775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10+ Gigabit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Crossbar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6706890" y="2508100"/>
            <a:ext cx="1281113" cy="409575"/>
            <a:chOff x="4394" y="2004"/>
            <a:chExt cx="807" cy="258"/>
          </a:xfrm>
        </p:grpSpPr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01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6706890" y="2922292"/>
            <a:ext cx="1281113" cy="409575"/>
            <a:chOff x="4394" y="2004"/>
            <a:chExt cx="807" cy="258"/>
          </a:xfrm>
        </p:grpSpPr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04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105" name="Group 104"/>
          <p:cNvGrpSpPr>
            <a:grpSpLocks/>
          </p:cNvGrpSpPr>
          <p:nvPr/>
        </p:nvGrpSpPr>
        <p:grpSpPr bwMode="auto">
          <a:xfrm>
            <a:off x="6702126" y="3342833"/>
            <a:ext cx="1298576" cy="409575"/>
            <a:chOff x="4383" y="2008"/>
            <a:chExt cx="818" cy="258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4383" y="2008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07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6698952" y="3763314"/>
            <a:ext cx="1289051" cy="409575"/>
            <a:chOff x="4389" y="2016"/>
            <a:chExt cx="812" cy="258"/>
          </a:xfrm>
        </p:grpSpPr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4389" y="2016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10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111" name="Group 110"/>
          <p:cNvGrpSpPr>
            <a:grpSpLocks/>
          </p:cNvGrpSpPr>
          <p:nvPr/>
        </p:nvGrpSpPr>
        <p:grpSpPr bwMode="auto">
          <a:xfrm>
            <a:off x="6698118" y="4172889"/>
            <a:ext cx="1281113" cy="409575"/>
            <a:chOff x="4394" y="2004"/>
            <a:chExt cx="807" cy="258"/>
          </a:xfrm>
        </p:grpSpPr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13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114" name="Group 113"/>
          <p:cNvGrpSpPr>
            <a:grpSpLocks/>
          </p:cNvGrpSpPr>
          <p:nvPr/>
        </p:nvGrpSpPr>
        <p:grpSpPr bwMode="auto">
          <a:xfrm>
            <a:off x="6698118" y="4578208"/>
            <a:ext cx="1281113" cy="409575"/>
            <a:chOff x="4394" y="2004"/>
            <a:chExt cx="807" cy="258"/>
          </a:xfrm>
        </p:grpSpPr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16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6700023" y="4986703"/>
            <a:ext cx="1281113" cy="409575"/>
            <a:chOff x="4394" y="2004"/>
            <a:chExt cx="807" cy="258"/>
          </a:xfrm>
        </p:grpSpPr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122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3378419" y="4519470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/</a:t>
            </a:r>
          </a:p>
          <a:p>
            <a:r>
              <a:rPr lang="en-US" sz="1050" dirty="0" smtClean="0">
                <a:latin typeface="+mj-lt"/>
              </a:rPr>
              <a:t>8</a:t>
            </a:r>
            <a:endParaRPr lang="en-US" sz="1050" dirty="0"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380639" y="2187167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/</a:t>
            </a:r>
          </a:p>
          <a:p>
            <a:r>
              <a:rPr lang="en-US" sz="1050" dirty="0" smtClean="0">
                <a:latin typeface="+mj-lt"/>
              </a:rPr>
              <a:t>8</a:t>
            </a:r>
            <a:endParaRPr lang="en-US" sz="1050" dirty="0">
              <a:latin typeface="+mj-lt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400171" y="2659261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/</a:t>
            </a:r>
          </a:p>
          <a:p>
            <a:r>
              <a:rPr lang="en-US" sz="1050" dirty="0" smtClean="0">
                <a:latin typeface="+mj-lt"/>
              </a:rPr>
              <a:t>8</a:t>
            </a:r>
            <a:endParaRPr lang="en-US" sz="1050" dirty="0"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393688" y="3125680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/</a:t>
            </a:r>
          </a:p>
          <a:p>
            <a:r>
              <a:rPr lang="en-US" sz="1050" dirty="0" smtClean="0">
                <a:latin typeface="+mj-lt"/>
              </a:rPr>
              <a:t>8</a:t>
            </a:r>
            <a:endParaRPr lang="en-US" sz="1050" dirty="0">
              <a:latin typeface="+mj-lt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387246" y="3578920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/</a:t>
            </a:r>
          </a:p>
          <a:p>
            <a:r>
              <a:rPr lang="en-US" sz="1050" dirty="0" smtClean="0">
                <a:latin typeface="+mj-lt"/>
              </a:rPr>
              <a:t>8</a:t>
            </a:r>
            <a:endParaRPr lang="en-US" sz="1050" dirty="0">
              <a:latin typeface="+mj-lt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382607" y="4057934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/</a:t>
            </a:r>
          </a:p>
          <a:p>
            <a:r>
              <a:rPr lang="en-US" sz="1050" dirty="0" smtClean="0">
                <a:latin typeface="+mj-lt"/>
              </a:rPr>
              <a:t>8</a:t>
            </a:r>
            <a:endParaRPr lang="en-US" sz="1050" dirty="0">
              <a:latin typeface="+mj-lt"/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4" y="2887515"/>
            <a:ext cx="1800702" cy="943541"/>
          </a:xfrm>
          <a:prstGeom prst="rect">
            <a:avLst/>
          </a:prstGeom>
        </p:spPr>
      </p:pic>
      <p:sp>
        <p:nvSpPr>
          <p:cNvPr id="130" name="Right Arrow 129"/>
          <p:cNvSpPr/>
          <p:nvPr/>
        </p:nvSpPr>
        <p:spPr bwMode="auto">
          <a:xfrm>
            <a:off x="2088237" y="1852479"/>
            <a:ext cx="383153" cy="2998636"/>
          </a:xfrm>
          <a:prstGeom prst="rightArrow">
            <a:avLst/>
          </a:prstGeom>
          <a:solidFill>
            <a:srgbClr val="231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72538" y="3813032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MVTX</a:t>
            </a:r>
            <a:endParaRPr lang="en-US" sz="1400" b="1" dirty="0">
              <a:latin typeface="+mj-lt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564235" y="4937574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+mj-lt"/>
              </a:rPr>
              <a:t>FEE x 48</a:t>
            </a:r>
            <a:endParaRPr lang="en-US" sz="1050" b="1" dirty="0">
              <a:latin typeface="+mj-lt"/>
            </a:endParaRPr>
          </a:p>
        </p:txBody>
      </p:sp>
      <p:sp>
        <p:nvSpPr>
          <p:cNvPr id="117" name="Text Box 60"/>
          <p:cNvSpPr txBox="1">
            <a:spLocks noChangeArrowheads="1"/>
          </p:cNvSpPr>
          <p:nvPr/>
        </p:nvSpPr>
        <p:spPr bwMode="auto">
          <a:xfrm>
            <a:off x="8036487" y="3426298"/>
            <a:ext cx="713813" cy="54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GB" sz="1200" dirty="0"/>
              <a:t>To RCF/</a:t>
            </a:r>
          </a:p>
          <a:p>
            <a:pPr>
              <a:lnSpc>
                <a:spcPct val="125000"/>
              </a:lnSpc>
              <a:defRPr/>
            </a:pPr>
            <a:r>
              <a:rPr lang="en-GB" sz="1200" dirty="0"/>
              <a:t>HPSS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707026" y="5484834"/>
            <a:ext cx="26552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+mj-lt"/>
              </a:rPr>
              <a:t>BEE: Back End Electronics (FELIX)</a:t>
            </a:r>
          </a:p>
          <a:p>
            <a:r>
              <a:rPr lang="en-US" sz="900" b="1" dirty="0" smtClean="0">
                <a:latin typeface="+mj-lt"/>
              </a:rPr>
              <a:t>EBDC: Event Buffering Data Compressor</a:t>
            </a:r>
          </a:p>
          <a:p>
            <a:r>
              <a:rPr lang="en-US" sz="900" b="1" dirty="0" smtClean="0">
                <a:latin typeface="+mj-lt"/>
              </a:rPr>
              <a:t>FEE: Front End Electronics (RU)</a:t>
            </a:r>
            <a:endParaRPr lang="en-US" sz="9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3534" y="5669499"/>
            <a:ext cx="35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FELIX+ sPHENIX Server Integration: </a:t>
            </a:r>
          </a:p>
          <a:p>
            <a:r>
              <a:rPr lang="en-US" dirty="0" smtClean="0"/>
              <a:t>~ 8-10, 2019, sPHENIX/DAQ, RCDAQ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102E-E7E5-2B4A-BFF2-03E544688E1E}" type="datetime1">
              <a:rPr lang="en-US" smtClean="0"/>
              <a:t>8/10/17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92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347305"/>
            <a:ext cx="4072532" cy="2115932"/>
          </a:xfrm>
          <a:prstGeom prst="rect">
            <a:avLst/>
          </a:prstGeom>
        </p:spPr>
      </p:pic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205383" y="92903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Technical </a:t>
            </a:r>
            <a:r>
              <a:rPr lang="en-US" dirty="0"/>
              <a:t>G</a:t>
            </a:r>
            <a:r>
              <a:rPr lang="en-US" dirty="0" smtClean="0"/>
              <a:t>oals</a:t>
            </a:r>
            <a:endParaRPr dirty="0"/>
          </a:p>
        </p:txBody>
      </p:sp>
      <p:sp>
        <p:nvSpPr>
          <p:cNvPr id="235" name="Shape 2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43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l="21550" t="45523" r="5300" b="2424"/>
          <a:stretch>
            <a:fillRect/>
          </a:stretch>
        </p:blipFill>
        <p:spPr>
          <a:xfrm>
            <a:off x="5187022" y="1729388"/>
            <a:ext cx="3956979" cy="2111782"/>
          </a:xfrm>
          <a:prstGeom prst="rect">
            <a:avLst/>
          </a:prstGeom>
          <a:ln w="25400"/>
        </p:spPr>
      </p:pic>
      <p:sp>
        <p:nvSpPr>
          <p:cNvPr id="244" name="Shape 244"/>
          <p:cNvSpPr/>
          <p:nvPr/>
        </p:nvSpPr>
        <p:spPr>
          <a:xfrm>
            <a:off x="4691063" y="4387453"/>
            <a:ext cx="892969" cy="6741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lnSpc>
                <a:spcPct val="142000"/>
              </a:lnSpc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8616242" y="6335601"/>
            <a:ext cx="533496" cy="4314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lnSpc>
                <a:spcPct val="142000"/>
              </a:lnSpc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964406" y="917883"/>
            <a:ext cx="2484444" cy="541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800" b="1" dirty="0"/>
              <a:t>LDRD GOAL</a:t>
            </a:r>
            <a:endParaRPr lang="en-US" sz="2800" b="1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665469" y="1962811"/>
            <a:ext cx="1141503" cy="262422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" name="Group 5"/>
          <p:cNvGrpSpPr/>
          <p:nvPr/>
        </p:nvGrpSpPr>
        <p:grpSpPr>
          <a:xfrm>
            <a:off x="1" y="5408279"/>
            <a:ext cx="4607719" cy="927322"/>
            <a:chOff x="-2478" y="6872051"/>
            <a:chExt cx="12519741" cy="2138581"/>
          </a:xfrm>
        </p:grpSpPr>
        <p:pic>
          <p:nvPicPr>
            <p:cNvPr id="21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10308" b="67776"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985945" y="922778"/>
            <a:ext cx="4158055" cy="538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800" b="1" dirty="0"/>
              <a:t>DOE MAPS PROJECT GOAL</a:t>
            </a:r>
            <a:endParaRPr lang="en-US" sz="2800" b="1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88461"/>
            <a:ext cx="2232867" cy="4388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200" dirty="0"/>
              <a:t>4-staves prototype</a:t>
            </a:r>
            <a:endParaRPr lang="en-US" sz="2200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4759333"/>
            <a:ext cx="4764802" cy="447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200" dirty="0"/>
              <a:t>Readout firmware</a:t>
            </a:r>
            <a:endParaRPr lang="en-US" sz="2200" dirty="0">
              <a:solidFill>
                <a:srgbClr val="002E7A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pic>
        <p:nvPicPr>
          <p:cNvPr id="30" name="Screen Shot 2015-07-01 at 3.18.37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6394" y="3991527"/>
            <a:ext cx="2763833" cy="2140237"/>
          </a:xfrm>
          <a:prstGeom prst="rect">
            <a:avLst/>
          </a:prstGeom>
          <a:ln w="25400">
            <a:miter lim="400000"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4607719" y="892969"/>
            <a:ext cx="0" cy="57626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ight Arrow 7"/>
          <p:cNvSpPr/>
          <p:nvPr/>
        </p:nvSpPr>
        <p:spPr>
          <a:xfrm>
            <a:off x="4072534" y="2469467"/>
            <a:ext cx="1171634" cy="1133732"/>
          </a:xfrm>
          <a:prstGeom prst="rightArrow">
            <a:avLst/>
          </a:prstGeom>
          <a:solidFill>
            <a:srgbClr val="FFFF00"/>
          </a:solidFill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42000"/>
              </a:lnSpc>
            </a:pPr>
            <a:endParaRPr lang="en-US" sz="24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84374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Estimate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Readout Electronics </a:t>
            </a:r>
            <a:r>
              <a:rPr lang="mr-IN" dirty="0" smtClean="0"/>
              <a:t>–</a:t>
            </a:r>
            <a:r>
              <a:rPr lang="en-US" dirty="0" smtClean="0"/>
              <a:t> 1.2 FTE Engineer 1 year</a:t>
            </a:r>
          </a:p>
          <a:p>
            <a:pPr lvl="1"/>
            <a:r>
              <a:rPr lang="en-US" dirty="0" smtClean="0"/>
              <a:t>RU integration, w/ UT-Austin, ALICE </a:t>
            </a:r>
          </a:p>
          <a:p>
            <a:pPr lvl="1"/>
            <a:r>
              <a:rPr lang="en-US" dirty="0" smtClean="0"/>
              <a:t>FELIX integration, w/ BNL/ATLAS, sPHENIX DAQ </a:t>
            </a:r>
          </a:p>
          <a:p>
            <a:pPr lvl="1"/>
            <a:r>
              <a:rPr lang="en-US" dirty="0" smtClean="0"/>
              <a:t>PS control integration, w/ LBNL, ALICE </a:t>
            </a:r>
          </a:p>
          <a:p>
            <a:pPr lvl="1"/>
            <a:r>
              <a:rPr lang="en-US" dirty="0" smtClean="0"/>
              <a:t>Based on inputs from experts (Alex, Mark, Martin et al)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Mechanical work </a:t>
            </a:r>
            <a:r>
              <a:rPr lang="mr-IN" dirty="0" smtClean="0"/>
              <a:t>–</a:t>
            </a:r>
            <a:r>
              <a:rPr lang="en-US" dirty="0" smtClean="0"/>
              <a:t> 0.2 FTE</a:t>
            </a:r>
          </a:p>
          <a:p>
            <a:pPr lvl="1"/>
            <a:r>
              <a:rPr lang="en-US" dirty="0" smtClean="0"/>
              <a:t>Telescope mechanical structure: 0.2FTE, 1 year</a:t>
            </a:r>
          </a:p>
          <a:p>
            <a:pPr lvl="2"/>
            <a:r>
              <a:rPr lang="en-US" dirty="0" smtClean="0"/>
              <a:t>A Box with air cooling for the 4-satve telescope  </a:t>
            </a:r>
          </a:p>
          <a:p>
            <a:pPr lvl="2"/>
            <a:r>
              <a:rPr lang="en-US" dirty="0" smtClean="0"/>
              <a:t>Cooling system test  </a:t>
            </a:r>
          </a:p>
          <a:p>
            <a:pPr lvl="1"/>
            <a:r>
              <a:rPr lang="en-US" dirty="0" smtClean="0"/>
              <a:t>Conceptual design of mechanical system: 0.2 FTE, 1 year </a:t>
            </a:r>
          </a:p>
          <a:p>
            <a:pPr lvl="1"/>
            <a:r>
              <a:rPr lang="en-US" dirty="0" smtClean="0"/>
              <a:t>Based on inputs from Chris and Walt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D7BF-5A2F-EC4E-AA0E-C12C40138537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19800" y="3393990"/>
            <a:ext cx="2929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detailed task schedules</a:t>
            </a:r>
          </a:p>
          <a:p>
            <a:r>
              <a:rPr lang="en-US" dirty="0"/>
              <a:t>o</a:t>
            </a:r>
            <a:r>
              <a:rPr lang="en-US" dirty="0" smtClean="0"/>
              <a:t>n MS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9"/>
            <a:ext cx="8229600" cy="1143000"/>
          </a:xfrm>
        </p:spPr>
        <p:txBody>
          <a:bodyPr/>
          <a:lstStyle/>
          <a:p>
            <a:r>
              <a:rPr lang="en-US" dirty="0" smtClean="0"/>
              <a:t>LDRD Priority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962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Readout integration </a:t>
            </a:r>
          </a:p>
          <a:p>
            <a:pPr lvl="1"/>
            <a:r>
              <a:rPr lang="en-US" dirty="0" smtClean="0"/>
              <a:t>1 stave + RU + FELIXv1.5 @40MHz, by 12/2017</a:t>
            </a:r>
          </a:p>
          <a:p>
            <a:pPr lvl="1"/>
            <a:r>
              <a:rPr lang="en-US" dirty="0" smtClean="0"/>
              <a:t>1 stave + RU + FELIXv2.0 @10MHz, by 6/2018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 chain validation </a:t>
            </a:r>
          </a:p>
          <a:p>
            <a:pPr lvl="1"/>
            <a:r>
              <a:rPr lang="en-US" dirty="0" smtClean="0"/>
              <a:t>Test system using evaluation boards, FELIX /GBT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MVTX Conical extension</a:t>
            </a:r>
          </a:p>
          <a:p>
            <a:pPr lvl="1"/>
            <a:r>
              <a:rPr lang="en-US" dirty="0" smtClean="0"/>
              <a:t>Test 20cm </a:t>
            </a:r>
            <a:r>
              <a:rPr lang="en-US" dirty="0" err="1" smtClean="0"/>
              <a:t>FirFly</a:t>
            </a:r>
            <a:r>
              <a:rPr lang="en-US" dirty="0" smtClean="0"/>
              <a:t> extension cable/ALICE flexible cable, by 12/2017 </a:t>
            </a:r>
          </a:p>
          <a:p>
            <a:pPr lvl="1"/>
            <a:r>
              <a:rPr lang="en-US" dirty="0" smtClean="0"/>
              <a:t>MVTX/INTT integration, conceptual design </a:t>
            </a:r>
          </a:p>
          <a:p>
            <a:endParaRPr lang="en-US" dirty="0" smtClean="0"/>
          </a:p>
          <a:p>
            <a:r>
              <a:rPr lang="en-US" dirty="0" smtClean="0"/>
              <a:t>B-tagging in </a:t>
            </a:r>
            <a:r>
              <a:rPr lang="en-US" dirty="0" err="1" smtClean="0"/>
              <a:t>AuAu</a:t>
            </a:r>
            <a:endParaRPr lang="en-US" dirty="0" smtClean="0"/>
          </a:p>
          <a:p>
            <a:pPr lvl="1"/>
            <a:r>
              <a:rPr lang="en-US" dirty="0" smtClean="0"/>
              <a:t>B-hadron </a:t>
            </a:r>
          </a:p>
          <a:p>
            <a:pPr lvl="1"/>
            <a:r>
              <a:rPr lang="en-US" dirty="0" smtClean="0"/>
              <a:t>B-jet</a:t>
            </a:r>
          </a:p>
          <a:p>
            <a:pPr lvl="1"/>
            <a:r>
              <a:rPr lang="en-US" dirty="0" smtClean="0"/>
              <a:t>Theory inputs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D407-E19C-B147-9C47-AF814B1A3C6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8293" y="5151328"/>
            <a:ext cx="2929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detailed task schedules</a:t>
            </a:r>
          </a:p>
          <a:p>
            <a:r>
              <a:rPr lang="en-US" dirty="0"/>
              <a:t>o</a:t>
            </a:r>
            <a:r>
              <a:rPr lang="en-US" dirty="0" smtClean="0"/>
              <a:t>n MS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5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16"/>
            <a:ext cx="8229600" cy="1143000"/>
          </a:xfrm>
        </p:spPr>
        <p:txBody>
          <a:bodyPr/>
          <a:lstStyle/>
          <a:p>
            <a:r>
              <a:rPr lang="en-US" dirty="0" smtClean="0"/>
              <a:t>LDRD Budget for Major Items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349"/>
            <a:ext cx="8229600" cy="475445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FY-17,</a:t>
            </a:r>
          </a:p>
          <a:p>
            <a:pPr lvl="1"/>
            <a:r>
              <a:rPr lang="en-US" dirty="0" smtClean="0"/>
              <a:t>Scope,  $38K </a:t>
            </a:r>
          </a:p>
          <a:p>
            <a:pPr lvl="1"/>
            <a:r>
              <a:rPr lang="en-US" dirty="0" smtClean="0"/>
              <a:t>4 staves, $11.5 x 4 =  $46K</a:t>
            </a:r>
          </a:p>
          <a:p>
            <a:pPr lvl="1"/>
            <a:r>
              <a:rPr lang="en-US" dirty="0" smtClean="0"/>
              <a:t>5 RUv1.0, $7K x 5  =$35K</a:t>
            </a:r>
          </a:p>
          <a:p>
            <a:pPr lvl="1"/>
            <a:r>
              <a:rPr lang="en-US" dirty="0" smtClean="0"/>
              <a:t>Cooling system and design, $30K</a:t>
            </a:r>
          </a:p>
          <a:p>
            <a:pPr lvl="1"/>
            <a:r>
              <a:rPr lang="en-US" dirty="0" smtClean="0"/>
              <a:t>2 MOSAIC test stands, $8K</a:t>
            </a:r>
          </a:p>
          <a:p>
            <a:pPr lvl="1"/>
            <a:r>
              <a:rPr lang="en-US" dirty="0" smtClean="0"/>
              <a:t>Telescope mechanical box, $10K</a:t>
            </a:r>
          </a:p>
          <a:p>
            <a:pPr lvl="1"/>
            <a:r>
              <a:rPr lang="en-US" dirty="0" smtClean="0"/>
              <a:t>Electronics Engineer, $50K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FY18</a:t>
            </a:r>
            <a:endParaRPr lang="en-US" dirty="0"/>
          </a:p>
          <a:p>
            <a:pPr lvl="1"/>
            <a:r>
              <a:rPr lang="en-US" dirty="0"/>
              <a:t>Electronics Engineering, $150K    </a:t>
            </a:r>
          </a:p>
          <a:p>
            <a:pPr lvl="1"/>
            <a:r>
              <a:rPr lang="en-US" dirty="0" smtClean="0"/>
              <a:t>CERN Housing </a:t>
            </a:r>
            <a:r>
              <a:rPr lang="en-US" dirty="0" err="1" smtClean="0"/>
              <a:t>etc</a:t>
            </a:r>
            <a:r>
              <a:rPr lang="en-US" dirty="0" smtClean="0"/>
              <a:t>,     $20K </a:t>
            </a:r>
          </a:p>
          <a:p>
            <a:pPr lvl="1"/>
            <a:r>
              <a:rPr lang="en-US" dirty="0" smtClean="0"/>
              <a:t>FELIX v2.0 cards,   $12K x 2 = $24K</a:t>
            </a:r>
          </a:p>
          <a:p>
            <a:pPr lvl="1"/>
            <a:r>
              <a:rPr lang="en-US" dirty="0" smtClean="0"/>
              <a:t>FELIX final cards,   $12K x 2 = $24K</a:t>
            </a:r>
          </a:p>
          <a:p>
            <a:pPr lvl="1"/>
            <a:r>
              <a:rPr lang="en-US" dirty="0" smtClean="0"/>
              <a:t>RU final,    $7K x 5 = $35K</a:t>
            </a:r>
          </a:p>
          <a:p>
            <a:pPr lvl="1"/>
            <a:r>
              <a:rPr lang="en-US" dirty="0" smtClean="0"/>
              <a:t>PS final, $10K</a:t>
            </a:r>
          </a:p>
          <a:p>
            <a:pPr lvl="1"/>
            <a:r>
              <a:rPr lang="en-US" dirty="0" smtClean="0"/>
              <a:t>Cables, fibers and patch panels,  $10K  </a:t>
            </a:r>
          </a:p>
          <a:p>
            <a:pPr lvl="1"/>
            <a:r>
              <a:rPr lang="en-US" dirty="0" smtClean="0"/>
              <a:t>2 High Performance Linux Servers hosting 2 FELIX boards,  $12K x 2 = $24K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0666-5B62-BE45-BFF9-0A3BD4201CE8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0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858553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489" y="990602"/>
            <a:ext cx="4495800" cy="561554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 smtClean="0"/>
              <a:t>Produce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Readout Electronics R&amp;D (LANL LDRD)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sPHENIX </a:t>
            </a:r>
            <a:endParaRPr lang="en-US" dirty="0" smtClean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smtClean="0"/>
              <a:t>sPHENIX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81934" y="990602"/>
            <a:ext cx="4567420" cy="536574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sPHENIX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sPHENIX</a:t>
            </a:r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AB11D-FB7C-6A48-9074-46E91ACC048E}" type="datetime1">
              <a:rPr lang="en-US" smtClean="0"/>
              <a:t>8/10/17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0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6"/>
            <a:ext cx="8229600" cy="7557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Priority List: 8/10/2017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2312"/>
            <a:ext cx="4038600" cy="5023851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MVTX technical note</a:t>
            </a:r>
          </a:p>
          <a:p>
            <a:pPr lvl="1"/>
            <a:r>
              <a:rPr lang="en-US" dirty="0" smtClean="0"/>
              <a:t>V1 by 8/16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 chain </a:t>
            </a:r>
          </a:p>
          <a:p>
            <a:pPr lvl="1"/>
            <a:r>
              <a:rPr lang="en-US" dirty="0" smtClean="0"/>
              <a:t>FELIX operation &amp; integration </a:t>
            </a:r>
          </a:p>
          <a:p>
            <a:pPr lvl="2"/>
            <a:r>
              <a:rPr lang="en-US" dirty="0" smtClean="0"/>
              <a:t>RCDAQ (Kun, </a:t>
            </a:r>
            <a:r>
              <a:rPr lang="en-US" dirty="0" err="1" smtClean="0"/>
              <a:t>Sho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TTC (40MHz, data format </a:t>
            </a:r>
            <a:r>
              <a:rPr lang="en-US" dirty="0" err="1" smtClean="0"/>
              <a:t>etc</a:t>
            </a:r>
            <a:r>
              <a:rPr lang="en-US" dirty="0" smtClean="0"/>
              <a:t>) (</a:t>
            </a:r>
            <a:r>
              <a:rPr lang="en-US" dirty="0" err="1" smtClean="0"/>
              <a:t>Sho</a:t>
            </a:r>
            <a:r>
              <a:rPr lang="en-US" dirty="0" smtClean="0"/>
              <a:t>, Mark)</a:t>
            </a:r>
          </a:p>
          <a:p>
            <a:pPr lvl="2"/>
            <a:r>
              <a:rPr lang="en-US" dirty="0" smtClean="0"/>
              <a:t>Firmware (Alex T., </a:t>
            </a:r>
            <a:r>
              <a:rPr lang="en-US" dirty="0" err="1" smtClean="0"/>
              <a:t>Sho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KC705/RU (Alex T, </a:t>
            </a:r>
            <a:r>
              <a:rPr lang="en-US" dirty="0" err="1" smtClean="0"/>
              <a:t>Sho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readout a MAPS/HIC   (RUv1 ~ early Sept. 2017)</a:t>
            </a:r>
          </a:p>
          <a:p>
            <a:pPr lvl="2"/>
            <a:r>
              <a:rPr lang="en-US" dirty="0" smtClean="0"/>
              <a:t>KC705/RU - FELIX communication </a:t>
            </a:r>
          </a:p>
          <a:p>
            <a:pPr lvl="1"/>
            <a:r>
              <a:rPr lang="en-US" dirty="0" smtClean="0"/>
              <a:t>ALIPDE operation w/ MOSAIC (</a:t>
            </a:r>
            <a:r>
              <a:rPr lang="en-US" dirty="0" err="1" smtClean="0"/>
              <a:t>Xuan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optimization, </a:t>
            </a:r>
          </a:p>
          <a:p>
            <a:pPr lvl="2"/>
            <a:r>
              <a:rPr lang="en-US" dirty="0" smtClean="0"/>
              <a:t>cable test, eye diagram </a:t>
            </a:r>
          </a:p>
          <a:p>
            <a:pPr lvl="1"/>
            <a:r>
              <a:rPr lang="en-US" dirty="0" smtClean="0"/>
              <a:t>Setup a Laser test bench  (</a:t>
            </a:r>
            <a:r>
              <a:rPr lang="en-US" dirty="0" err="1" smtClean="0"/>
              <a:t>Sho</a:t>
            </a:r>
            <a:r>
              <a:rPr lang="en-US" dirty="0" smtClean="0"/>
              <a:t>, Alex W.)</a:t>
            </a:r>
          </a:p>
          <a:p>
            <a:pPr lvl="1"/>
            <a:r>
              <a:rPr lang="en-US" dirty="0" err="1" smtClean="0"/>
              <a:t>Samtec</a:t>
            </a:r>
            <a:r>
              <a:rPr lang="en-US" dirty="0" smtClean="0"/>
              <a:t> cable test (Pat, Mark, </a:t>
            </a:r>
            <a:r>
              <a:rPr lang="en-US" dirty="0" err="1" smtClean="0"/>
              <a:t>Xuan</a:t>
            </a:r>
            <a:r>
              <a:rPr lang="en-US" dirty="0" smtClean="0"/>
              <a:t>, </a:t>
            </a:r>
            <a:r>
              <a:rPr lang="en-US" dirty="0" err="1" smtClean="0"/>
              <a:t>Sanghoon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Long cables, 5m </a:t>
            </a:r>
            <a:r>
              <a:rPr lang="en-US" dirty="0" err="1" smtClean="0"/>
              <a:t>vs</a:t>
            </a:r>
            <a:r>
              <a:rPr lang="en-US" dirty="0" smtClean="0"/>
              <a:t> 7, 10m</a:t>
            </a:r>
          </a:p>
          <a:p>
            <a:pPr lvl="2"/>
            <a:r>
              <a:rPr lang="en-US" dirty="0" smtClean="0"/>
              <a:t>Short extension cables/PCB</a:t>
            </a:r>
          </a:p>
          <a:p>
            <a:pPr lvl="1"/>
            <a:r>
              <a:rPr lang="en-US" dirty="0"/>
              <a:t>Power board integration w/ HIC, through MOSAIC </a:t>
            </a:r>
          </a:p>
          <a:p>
            <a:pPr lvl="2"/>
            <a:r>
              <a:rPr lang="en-US" dirty="0"/>
              <a:t>a water-cooling chiller needed (an old one exists), Chris, Hubert </a:t>
            </a:r>
          </a:p>
          <a:p>
            <a:pPr lvl="2"/>
            <a:r>
              <a:rPr lang="en-US" dirty="0"/>
              <a:t>Slow control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Sanghhoon</a:t>
            </a:r>
            <a:r>
              <a:rPr lang="en-US" dirty="0"/>
              <a:t>, Darren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Stave assembly and test @CERN</a:t>
            </a:r>
          </a:p>
          <a:p>
            <a:pPr lvl="1"/>
            <a:r>
              <a:rPr lang="en-US" dirty="0" smtClean="0"/>
              <a:t>LANL’s contribution, 6+ months </a:t>
            </a:r>
          </a:p>
          <a:p>
            <a:pPr lvl="1"/>
            <a:endParaRPr lang="en-US" dirty="0"/>
          </a:p>
          <a:p>
            <a:r>
              <a:rPr lang="en-US" dirty="0" smtClean="0"/>
              <a:t>Telescope </a:t>
            </a:r>
          </a:p>
          <a:p>
            <a:pPr lvl="1"/>
            <a:r>
              <a:rPr lang="en-US" dirty="0" smtClean="0"/>
              <a:t>GEANT geometry and simulation </a:t>
            </a:r>
          </a:p>
          <a:p>
            <a:pPr lvl="1"/>
            <a:r>
              <a:rPr lang="en-US" dirty="0" smtClean="0"/>
              <a:t>Negative pressure cooling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echanical structure (UT-Austin machine shop) 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43787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MVTX proposal update </a:t>
            </a:r>
            <a:r>
              <a:rPr lang="mr-IN" dirty="0"/>
              <a:t>–</a:t>
            </a:r>
            <a:r>
              <a:rPr lang="en-US" dirty="0"/>
              <a:t> by the end of 2017</a:t>
            </a:r>
          </a:p>
          <a:p>
            <a:pPr lvl="1"/>
            <a:r>
              <a:rPr lang="en-US" dirty="0"/>
              <a:t>Cost, Schedule and Risk </a:t>
            </a:r>
          </a:p>
          <a:p>
            <a:pPr lvl="1"/>
            <a:r>
              <a:rPr lang="en-US" dirty="0"/>
              <a:t>Management plan</a:t>
            </a:r>
          </a:p>
          <a:p>
            <a:pPr lvl="1"/>
            <a:r>
              <a:rPr lang="en-US" dirty="0"/>
              <a:t>Mechanical integration </a:t>
            </a:r>
            <a:r>
              <a:rPr lang="mr-IN" dirty="0"/>
              <a:t>–</a:t>
            </a:r>
            <a:r>
              <a:rPr lang="en-US" dirty="0"/>
              <a:t> MVTX/INTT</a:t>
            </a:r>
          </a:p>
          <a:p>
            <a:pPr lvl="1"/>
            <a:r>
              <a:rPr lang="en-US" dirty="0"/>
              <a:t>Review report &amp; follow up, </a:t>
            </a:r>
            <a:endParaRPr lang="en-US" dirty="0" smtClean="0"/>
          </a:p>
          <a:p>
            <a:pPr lvl="2"/>
            <a:r>
              <a:rPr lang="en-US" dirty="0" smtClean="0"/>
              <a:t>bi</a:t>
            </a:r>
            <a:r>
              <a:rPr lang="en-US" dirty="0"/>
              <a:t>-weekly MVTX discussions</a:t>
            </a:r>
            <a:r>
              <a:rPr lang="en-US" dirty="0" smtClean="0"/>
              <a:t>, </a:t>
            </a:r>
          </a:p>
          <a:p>
            <a:pPr lvl="2"/>
            <a:r>
              <a:rPr lang="en-US" dirty="0" smtClean="0"/>
              <a:t>ALD</a:t>
            </a:r>
            <a:r>
              <a:rPr lang="en-US" dirty="0"/>
              <a:t>/DOE </a:t>
            </a:r>
            <a:r>
              <a:rPr lang="en-US" dirty="0" smtClean="0"/>
              <a:t>discussion ~</a:t>
            </a:r>
            <a:r>
              <a:rPr lang="en-US" dirty="0"/>
              <a:t>Oct/Nov. </a:t>
            </a:r>
            <a:endParaRPr lang="en-US" dirty="0" smtClean="0"/>
          </a:p>
          <a:p>
            <a:pPr lvl="2"/>
            <a:r>
              <a:rPr lang="en-US" dirty="0" smtClean="0"/>
              <a:t>Proposal ready for submission 12/2017</a:t>
            </a:r>
            <a:endParaRPr lang="en-US" dirty="0"/>
          </a:p>
          <a:p>
            <a:pPr lvl="1"/>
            <a:r>
              <a:rPr lang="en-US" dirty="0"/>
              <a:t>Physics </a:t>
            </a:r>
            <a:r>
              <a:rPr lang="en-US" dirty="0" smtClean="0"/>
              <a:t>inputs </a:t>
            </a:r>
          </a:p>
          <a:p>
            <a:pPr lvl="2"/>
            <a:r>
              <a:rPr lang="en-US" dirty="0" smtClean="0"/>
              <a:t>HF</a:t>
            </a:r>
            <a:r>
              <a:rPr lang="en-US" dirty="0"/>
              <a:t>-Jet </a:t>
            </a:r>
            <a:r>
              <a:rPr lang="en-US" dirty="0" err="1"/>
              <a:t>workfest</a:t>
            </a:r>
            <a:r>
              <a:rPr lang="en-US" dirty="0"/>
              <a:t> @BNL ~8/14</a:t>
            </a:r>
          </a:p>
          <a:p>
            <a:pPr lvl="1"/>
            <a:r>
              <a:rPr lang="en-US" dirty="0" smtClean="0"/>
              <a:t>Physics simulations</a:t>
            </a:r>
          </a:p>
          <a:p>
            <a:pPr lvl="2"/>
            <a:r>
              <a:rPr lang="en-US" dirty="0" smtClean="0"/>
              <a:t>Multi-collision &amp; pile-up effect  (</a:t>
            </a:r>
            <a:r>
              <a:rPr lang="en-US" dirty="0" err="1" smtClean="0"/>
              <a:t>Sanghoon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885F-1CBB-DA4E-AC55-4A8BA0436644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3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781727"/>
          </a:xfrm>
        </p:spPr>
        <p:txBody>
          <a:bodyPr/>
          <a:lstStyle/>
          <a:p>
            <a:r>
              <a:rPr lang="en-US" dirty="0" smtClean="0"/>
              <a:t>Status, Plans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4561"/>
            <a:ext cx="8229600" cy="568354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LANL- ALICE 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r>
              <a:rPr lang="en-US" dirty="0" smtClean="0"/>
              <a:t>Associate member of ALICE ITS Upgrade project</a:t>
            </a:r>
          </a:p>
          <a:p>
            <a:pPr lvl="1"/>
            <a:r>
              <a:rPr lang="en-US" dirty="0" smtClean="0"/>
              <a:t>Obtained ALICE readout test stand, MAPS sensors, staves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sPHENIX personnel</a:t>
            </a:r>
          </a:p>
          <a:p>
            <a:r>
              <a:rPr lang="en-US" dirty="0" smtClean="0"/>
              <a:t>High Level Agreement with ALICE </a:t>
            </a:r>
            <a:r>
              <a:rPr lang="mr-IN" dirty="0" smtClean="0"/>
              <a:t>–</a:t>
            </a:r>
            <a:r>
              <a:rPr lang="en-US" dirty="0" smtClean="0"/>
              <a:t> on going discussions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roduce 68 staves for sPHENIX using ALICE/CERN facilities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Potential schedule/funding gap of stave production</a:t>
            </a:r>
          </a:p>
          <a:p>
            <a:pPr lvl="1"/>
            <a:r>
              <a:rPr lang="en-US" dirty="0" smtClean="0"/>
              <a:t>ITS/IB production:  7/2017 -  </a:t>
            </a:r>
            <a:r>
              <a:rPr lang="en-US" dirty="0"/>
              <a:t>6</a:t>
            </a:r>
            <a:r>
              <a:rPr lang="en-US" dirty="0" smtClean="0"/>
              <a:t>/2018</a:t>
            </a:r>
            <a:endParaRPr lang="en-US" dirty="0"/>
          </a:p>
          <a:p>
            <a:pPr lvl="1"/>
            <a:r>
              <a:rPr lang="en-US" dirty="0" smtClean="0"/>
              <a:t>If funding significantly delayed, concerns </a:t>
            </a:r>
            <a:r>
              <a:rPr lang="en-US" dirty="0"/>
              <a:t>over the availability of CERN </a:t>
            </a:r>
            <a:r>
              <a:rPr lang="en-US" dirty="0" smtClean="0"/>
              <a:t>facilities</a:t>
            </a:r>
          </a:p>
          <a:p>
            <a:pPr lvl="1"/>
            <a:r>
              <a:rPr lang="en-US" dirty="0" smtClean="0"/>
              <a:t>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External foreign funding, CCNU Pixel Lab etc.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Possible </a:t>
            </a:r>
            <a:r>
              <a:rPr lang="en-US" dirty="0" smtClean="0"/>
              <a:t>“mortgage” </a:t>
            </a:r>
            <a:r>
              <a:rPr lang="en-US" dirty="0"/>
              <a:t>for sPHENIX production from ALICE/CERN with </a:t>
            </a:r>
            <a:r>
              <a:rPr lang="en-US" dirty="0" smtClean="0"/>
              <a:t>“Agreement”</a:t>
            </a:r>
          </a:p>
          <a:p>
            <a:r>
              <a:rPr lang="en-US" dirty="0" smtClean="0"/>
              <a:t> sPHENIX readout and mechanical integration R&amp;D</a:t>
            </a:r>
          </a:p>
          <a:p>
            <a:pPr lvl="1"/>
            <a:r>
              <a:rPr lang="en-US" dirty="0" smtClean="0"/>
              <a:t>Schedule risks due to unavailability of key R&amp;D elements like staves and readout electronics</a:t>
            </a:r>
          </a:p>
          <a:p>
            <a:pPr lvl="1"/>
            <a:r>
              <a:rPr lang="en-US" dirty="0" smtClean="0"/>
              <a:t>MVTX/INTT integration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Early R&amp;D with prototype staves, RU and FELIX</a:t>
            </a:r>
          </a:p>
          <a:p>
            <a:pPr lvl="2"/>
            <a:r>
              <a:rPr lang="en-US" dirty="0" smtClean="0"/>
              <a:t>Early mechanical system integration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B79BD-0318-B742-ABE0-29A691527FF6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205383" y="-8454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Schedule</a:t>
            </a:r>
            <a:endParaRPr dirty="0"/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5" name="Picture 4" descr="experiment_timeline_12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4024"/>
            <a:ext cx="9111901" cy="5125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383" y="5162114"/>
            <a:ext cx="8501063" cy="1400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362096" marR="40638" indent="-321457" defTabSz="455398" hangingPunct="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MAPS sensors by mid 2018</a:t>
            </a:r>
          </a:p>
          <a:p>
            <a:pPr marL="241549" lvl="1" indent="-200911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2 test stands by August 2018</a:t>
            </a:r>
          </a:p>
          <a:p>
            <a:pPr marL="241549" lvl="2" indent="-200911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4 fully assembled staves for system test, by the end of 2018</a:t>
            </a:r>
          </a:p>
          <a:p>
            <a:pPr marL="241549" marR="40638" indent="-200911" defTabSz="455398" hangingPunct="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 Preliminary mechanical design by Nov 2018</a:t>
            </a:r>
          </a:p>
        </p:txBody>
      </p:sp>
    </p:spTree>
    <p:extLst>
      <p:ext uri="{BB962C8B-B14F-4D97-AF65-F5344CB8AC3E}">
        <p14:creationId xmlns:p14="http://schemas.microsoft.com/office/powerpoint/2010/main" val="26330141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205383" y="-8454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Costs</a:t>
            </a:r>
            <a:endParaRPr dirty="0"/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35584"/>
              </p:ext>
            </p:extLst>
          </p:nvPr>
        </p:nvGraphicFramePr>
        <p:xfrm>
          <a:off x="59535" y="728172"/>
          <a:ext cx="8912375" cy="5439104"/>
        </p:xfrm>
        <a:graphic>
          <a:graphicData uri="http://schemas.openxmlformats.org/drawingml/2006/table">
            <a:tbl>
              <a:tblPr firstRow="1" bandRow="1"/>
              <a:tblGrid>
                <a:gridCol w="551052"/>
                <a:gridCol w="3100094"/>
                <a:gridCol w="803650"/>
                <a:gridCol w="1021925"/>
                <a:gridCol w="1397813"/>
                <a:gridCol w="2037841"/>
              </a:tblGrid>
              <a:tr h="2934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WBS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Task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T&amp;E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M&amp;S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RISK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Lead</a:t>
                      </a:r>
                      <a:r>
                        <a:rPr lang="en-US" sz="1400" baseline="0" dirty="0" smtClean="0"/>
                        <a:t> Person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MOU btw LANL and ALICE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 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Ming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3.2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Obtain design from</a:t>
                      </a:r>
                      <a:r>
                        <a:rPr lang="en-US" sz="1400" baseline="0" dirty="0" smtClean="0"/>
                        <a:t> ALICE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Ming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Setup</a:t>
                      </a:r>
                      <a:r>
                        <a:rPr lang="en-US" sz="1400" baseline="0" dirty="0" smtClean="0"/>
                        <a:t> Alice Readout Test Stand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Sho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Procure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ALICE staves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290K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Cesar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Procure ALICE electronics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&amp; cables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Medium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Ming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3.6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Electronic</a:t>
                      </a:r>
                      <a:r>
                        <a:rPr lang="en-US" sz="1400" baseline="0" dirty="0" smtClean="0"/>
                        <a:t> Final design Review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r>
                        <a:rPr lang="en-US" sz="1400" baseline="0" dirty="0" smtClean="0"/>
                        <a:t> 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3.7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Mechanical</a:t>
                      </a:r>
                      <a:r>
                        <a:rPr lang="en-US" sz="1400" baseline="0" dirty="0" smtClean="0"/>
                        <a:t> Support and Cooling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130K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Walt, Chris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4073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3.8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Mechanical Conceptual Design Review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Walt, Chris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Prototype assembly and test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55K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Cesar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</a:tr>
              <a:tr h="49291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3.10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Software (FPGA, online, controls)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350K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Mark and new staff</a:t>
                      </a:r>
                      <a:r>
                        <a:rPr lang="en-US" sz="1400" baseline="0" dirty="0" smtClean="0"/>
                        <a:t> or post-doc</a:t>
                      </a:r>
                      <a:endParaRPr lang="en-US" sz="1400" dirty="0" smtClean="0"/>
                    </a:p>
                  </a:txBody>
                  <a:tcPr marL="64294" marR="64294" marT="32147" marB="32147"/>
                </a:tc>
              </a:tr>
              <a:tr h="546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3.11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Detector optimization and physics simulations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850K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50K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Sanghoon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dirty="0" err="1" smtClean="0"/>
                        <a:t>Xuan</a:t>
                      </a:r>
                      <a:r>
                        <a:rPr lang="en-US" sz="1400" smtClean="0"/>
                        <a:t>, Darren</a:t>
                      </a:r>
                      <a:endParaRPr lang="en-US" sz="1400" dirty="0" smtClean="0"/>
                    </a:p>
                  </a:txBody>
                  <a:tcPr marL="64294" marR="64294" marT="32147" marB="32147"/>
                </a:tc>
              </a:tr>
              <a:tr h="3783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3.12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Test</a:t>
                      </a:r>
                      <a:r>
                        <a:rPr lang="en-US" sz="1400" baseline="0" dirty="0" smtClean="0"/>
                        <a:t> beam operations</a:t>
                      </a:r>
                      <a:endParaRPr lang="en-US" sz="14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50K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80K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M.</a:t>
                      </a:r>
                      <a:r>
                        <a:rPr lang="en-US" sz="1400" baseline="0" dirty="0" smtClean="0"/>
                        <a:t> Durham</a:t>
                      </a:r>
                      <a:endParaRPr lang="en-US" sz="1400" dirty="0" smtClean="0"/>
                    </a:p>
                  </a:txBody>
                  <a:tcPr marL="64294" marR="64294" marT="32147" marB="32147"/>
                </a:tc>
              </a:tr>
              <a:tr h="293475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TOTAL</a:t>
                      </a:r>
                      <a:endParaRPr lang="en-US" sz="1400" b="1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1.8M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885K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1400" b="1" dirty="0" smtClean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1400" b="1" dirty="0" smtClean="0"/>
                    </a:p>
                  </a:txBody>
                  <a:tcPr marL="64294" marR="64294" marT="32147" marB="32147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534" y="6130906"/>
            <a:ext cx="6519986" cy="643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700" dirty="0">
                <a:uFill>
                  <a:solidFill>
                    <a:srgbClr val="002E7A"/>
                  </a:solidFill>
                </a:uFill>
                <a:sym typeface="Helvetica Neue"/>
              </a:rPr>
              <a:t>20% contingencies applied. Except electronics with 40% contingency.</a:t>
            </a:r>
          </a:p>
          <a:p>
            <a:pPr marL="40638" marR="40638" defTabSz="455398" hangingPunct="0">
              <a:lnSpc>
                <a:spcPct val="110000"/>
              </a:lnSpc>
            </a:pPr>
            <a:r>
              <a:rPr lang="en-US" sz="1700" dirty="0"/>
              <a:t>Estimates based on ALICE ITS procurements and recent FVTX experience</a:t>
            </a:r>
            <a:r>
              <a:rPr lang="en-US" sz="1700" dirty="0">
                <a:uFill>
                  <a:solidFill>
                    <a:srgbClr val="002E7A"/>
                  </a:solidFill>
                </a:uFill>
                <a:sym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4679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205383" y="-8454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Initial Assignments, 10/2016</a:t>
            </a:r>
            <a:endParaRPr dirty="0"/>
          </a:p>
        </p:txBody>
      </p: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561" y="842917"/>
            <a:ext cx="4426349" cy="5721116"/>
          </a:xfrm>
          <a:prstGeom prst="rect">
            <a:avLst/>
          </a:prstGeom>
        </p:spPr>
        <p:txBody>
          <a:bodyPr lIns="64291" tIns="32146" rIns="64291" bIns="32146">
            <a:no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361639" indent="-361639">
              <a:lnSpc>
                <a:spcPct val="100000"/>
              </a:lnSpc>
              <a:buFont typeface="+mj-ea"/>
              <a:buAutoNum type="circleNumDbPlain"/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sPHENIX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readout and trigger requirements (DCM2, JSEB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etc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) –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Mike and Ming</a:t>
            </a:r>
          </a:p>
          <a:p>
            <a:pPr marL="361639" indent="-361639">
              <a:lnSpc>
                <a:spcPct val="100000"/>
              </a:lnSpc>
              <a:buFont typeface="+mj-ea"/>
              <a:buAutoNum type="circleNumDbPlain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MAPS CRU readout -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Mark, Ming, Pat</a:t>
            </a:r>
          </a:p>
          <a:p>
            <a:pPr marL="642915" lvl="1" indent="-361639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Physical parameters (PCIex4)</a:t>
            </a:r>
          </a:p>
          <a:p>
            <a:pPr marL="642915" lvl="1" indent="-361639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Data format</a:t>
            </a:r>
          </a:p>
          <a:p>
            <a:pPr marL="642915" lvl="1" indent="-361639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Electrical signal, lack of busy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etc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marL="642915" lvl="1" indent="-361639">
              <a:lnSpc>
                <a:spcPct val="100000"/>
              </a:lnSpc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sPHENIX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trigger/busy inputs and clock </a:t>
            </a:r>
          </a:p>
          <a:p>
            <a:pPr marL="361639" indent="-361639">
              <a:lnSpc>
                <a:spcPct val="100000"/>
              </a:lnSpc>
              <a:buFont typeface="+mj-ea"/>
              <a:buAutoNum type="circleNumDbPlain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Detailed specs/understanding of MAPS/ALIPED-3(4 ~ final) test card –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Pat, Cesar and </a:t>
            </a:r>
            <a:r>
              <a:rPr lang="en-US" sz="1400" dirty="0" err="1">
                <a:solidFill>
                  <a:srgbClr val="FF0000"/>
                </a:solidFill>
                <a:latin typeface="+mn-lt"/>
              </a:rPr>
              <a:t>Andi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361639" indent="-361639">
              <a:lnSpc>
                <a:spcPct val="100000"/>
              </a:lnSpc>
              <a:buFont typeface="+mj-ea"/>
              <a:buAutoNum type="circleNumDbPlain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BNL specifies cabling/material electrical and fire safety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etc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Walt, Hubert, Eric</a:t>
            </a:r>
            <a:r>
              <a:rPr lang="is-IS" sz="1400" dirty="0">
                <a:solidFill>
                  <a:srgbClr val="FF0000"/>
                </a:solidFill>
                <a:latin typeface="+mn-lt"/>
              </a:rPr>
              <a:t>…</a:t>
            </a:r>
          </a:p>
          <a:p>
            <a:pPr marL="361639" indent="-361639">
              <a:lnSpc>
                <a:spcPct val="100000"/>
              </a:lnSpc>
              <a:buFont typeface="+mj-ea"/>
              <a:buAutoNum type="circleNumDbPlain"/>
            </a:pPr>
            <a:r>
              <a:rPr lang="is-IS" sz="1400" dirty="0">
                <a:solidFill>
                  <a:schemeClr val="tx1"/>
                </a:solidFill>
                <a:latin typeface="+mn-lt"/>
              </a:rPr>
              <a:t>Radiation enviroenment, damage, occupancy, SEU; Configuration and Operation, programing and initializatio etc – </a:t>
            </a:r>
            <a:r>
              <a:rPr lang="is-IS" sz="1400" dirty="0">
                <a:solidFill>
                  <a:srgbClr val="FF0000"/>
                </a:solidFill>
                <a:latin typeface="+mn-lt"/>
              </a:rPr>
              <a:t>Mark, Xuan</a:t>
            </a:r>
            <a:endParaRPr lang="is-IS" sz="1400" dirty="0">
              <a:solidFill>
                <a:schemeClr val="tx1"/>
              </a:solidFill>
              <a:latin typeface="+mn-lt"/>
            </a:endParaRPr>
          </a:p>
          <a:p>
            <a:pPr marL="361639" indent="-361639">
              <a:lnSpc>
                <a:spcPct val="100000"/>
              </a:lnSpc>
              <a:buFont typeface="+mj-ea"/>
              <a:buAutoNum type="circleNumDbPlain"/>
            </a:pPr>
            <a:r>
              <a:rPr lang="is-IS" sz="1400" dirty="0">
                <a:solidFill>
                  <a:schemeClr val="tx1"/>
                </a:solidFill>
                <a:latin typeface="+mn-lt"/>
              </a:rPr>
              <a:t>Power needs: </a:t>
            </a:r>
          </a:p>
          <a:p>
            <a:pPr marL="642915" lvl="1" indent="-361639">
              <a:lnSpc>
                <a:spcPct val="100000"/>
              </a:lnSpc>
            </a:pPr>
            <a:r>
              <a:rPr lang="is-IS" sz="1400" dirty="0">
                <a:solidFill>
                  <a:schemeClr val="tx1"/>
                </a:solidFill>
                <a:latin typeface="+mn-lt"/>
              </a:rPr>
              <a:t>(LANL LDRD) </a:t>
            </a:r>
            <a:r>
              <a:rPr lang="is-IS" sz="1400" dirty="0">
                <a:solidFill>
                  <a:srgbClr val="FF0000"/>
                </a:solidFill>
                <a:latin typeface="+mn-lt"/>
              </a:rPr>
              <a:t>Hubert and Ming</a:t>
            </a:r>
            <a:r>
              <a:rPr lang="is-IS" sz="1400" dirty="0">
                <a:solidFill>
                  <a:schemeClr val="tx1"/>
                </a:solidFill>
                <a:latin typeface="+mn-lt"/>
              </a:rPr>
              <a:t>; </a:t>
            </a:r>
          </a:p>
          <a:p>
            <a:pPr marL="642915" lvl="1" indent="-361639">
              <a:lnSpc>
                <a:spcPct val="100000"/>
              </a:lnSpc>
            </a:pPr>
            <a:r>
              <a:rPr lang="is-IS" sz="1400" dirty="0">
                <a:solidFill>
                  <a:schemeClr val="tx1"/>
                </a:solidFill>
                <a:latin typeface="+mn-lt"/>
              </a:rPr>
              <a:t>(BNL sPHENIX) </a:t>
            </a:r>
            <a:r>
              <a:rPr lang="is-IS" sz="1400" dirty="0">
                <a:solidFill>
                  <a:srgbClr val="FF0000"/>
                </a:solidFill>
                <a:latin typeface="+mn-lt"/>
              </a:rPr>
              <a:t>Hubert, Eric</a:t>
            </a:r>
          </a:p>
          <a:p>
            <a:pPr marL="642915" lvl="1" indent="-361639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S</a:t>
            </a:r>
            <a:r>
              <a:rPr lang="is-IS" sz="1400" dirty="0">
                <a:solidFill>
                  <a:schemeClr val="tx1"/>
                </a:solidFill>
                <a:latin typeface="+mn-lt"/>
              </a:rPr>
              <a:t>taves, readout control etc. (A, V)</a:t>
            </a:r>
          </a:p>
          <a:p>
            <a:pPr marL="361639" indent="-361639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77577" y="752351"/>
            <a:ext cx="4366423" cy="5616181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361639" indent="-361639">
              <a:buFont typeface="+mj-ea"/>
              <a:buAutoNum type="circleNumDbPlain" startAt="7"/>
            </a:pPr>
            <a:r>
              <a:rPr lang="is-IS" sz="1400" dirty="0"/>
              <a:t>Mechanics – </a:t>
            </a:r>
            <a:r>
              <a:rPr lang="is-IS" sz="1400" dirty="0">
                <a:solidFill>
                  <a:srgbClr val="FF0000"/>
                </a:solidFill>
              </a:rPr>
              <a:t>Walt, Hubert, Jin </a:t>
            </a:r>
          </a:p>
          <a:p>
            <a:pPr marL="642915" lvl="1" indent="-361639">
              <a:buFont typeface="Arial"/>
              <a:buChar char="•"/>
            </a:pPr>
            <a:r>
              <a:rPr lang="en-US" sz="1400" dirty="0"/>
              <a:t>S</a:t>
            </a:r>
            <a:r>
              <a:rPr lang="is-IS" sz="1400" dirty="0"/>
              <a:t>tructure, cooling, alignment, assembly and integration </a:t>
            </a:r>
          </a:p>
          <a:p>
            <a:pPr marL="361639" indent="-361639">
              <a:lnSpc>
                <a:spcPct val="120000"/>
              </a:lnSpc>
              <a:buFont typeface="+mj-ea"/>
              <a:buAutoNum type="circleNumDbPlain" startAt="7"/>
            </a:pPr>
            <a:r>
              <a:rPr lang="en-US" sz="1400" dirty="0"/>
              <a:t>I</a:t>
            </a:r>
            <a:r>
              <a:rPr lang="is-IS" sz="1400" dirty="0"/>
              <a:t>ntegration into sPHENIX – </a:t>
            </a:r>
            <a:r>
              <a:rPr lang="is-IS" sz="1400" dirty="0">
                <a:solidFill>
                  <a:srgbClr val="FF0000"/>
                </a:solidFill>
              </a:rPr>
              <a:t>Walt, Eric</a:t>
            </a:r>
          </a:p>
          <a:p>
            <a:pPr marL="361639" indent="-361639">
              <a:lnSpc>
                <a:spcPct val="120000"/>
              </a:lnSpc>
              <a:buFont typeface="+mj-ea"/>
              <a:buAutoNum type="circleNumDbPlain" startAt="7"/>
            </a:pPr>
            <a:r>
              <a:rPr lang="is-IS" sz="1400" dirty="0"/>
              <a:t>Test stands setup and operation 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en-US" sz="1400" dirty="0"/>
              <a:t>S</a:t>
            </a:r>
            <a:r>
              <a:rPr lang="is-IS" sz="1400" dirty="0"/>
              <a:t>ingle chip readout – </a:t>
            </a:r>
            <a:r>
              <a:rPr lang="is-IS" sz="1400" dirty="0">
                <a:solidFill>
                  <a:srgbClr val="FF0000"/>
                </a:solidFill>
              </a:rPr>
              <a:t>Mike, Pat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en-US" sz="1400" dirty="0"/>
              <a:t>S</a:t>
            </a:r>
            <a:r>
              <a:rPr lang="is-IS" sz="1400" dirty="0"/>
              <a:t>taves and cosmic ray - </a:t>
            </a:r>
            <a:r>
              <a:rPr lang="is-IS" sz="1400" dirty="0">
                <a:solidFill>
                  <a:srgbClr val="FF0000"/>
                </a:solidFill>
              </a:rPr>
              <a:t>Xuan Cesar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en-US" sz="1400" dirty="0"/>
              <a:t>M</a:t>
            </a:r>
            <a:r>
              <a:rPr lang="is-IS" sz="1400" dirty="0"/>
              <a:t>ockup, electrical, readout, power – </a:t>
            </a:r>
            <a:r>
              <a:rPr lang="is-IS" sz="1400" dirty="0">
                <a:solidFill>
                  <a:srgbClr val="FF0000"/>
                </a:solidFill>
              </a:rPr>
              <a:t>Sanghoon, Hubert, Walt</a:t>
            </a:r>
          </a:p>
          <a:p>
            <a:pPr marL="361639" indent="-361639">
              <a:lnSpc>
                <a:spcPct val="120000"/>
              </a:lnSpc>
              <a:buFont typeface="+mj-ea"/>
              <a:buAutoNum type="circleNumDbPlain" startAt="7"/>
            </a:pPr>
            <a:endParaRPr lang="is-IS" sz="1400" dirty="0"/>
          </a:p>
          <a:p>
            <a:pPr marL="361639" indent="-361639">
              <a:lnSpc>
                <a:spcPct val="120000"/>
              </a:lnSpc>
              <a:buFont typeface="+mj-ea"/>
              <a:buAutoNum type="circleNumDbPlain" startAt="7"/>
            </a:pPr>
            <a:r>
              <a:rPr lang="is-IS" sz="1400" dirty="0"/>
              <a:t>FPGA firmware – </a:t>
            </a:r>
            <a:r>
              <a:rPr lang="is-IS" sz="1400" dirty="0">
                <a:solidFill>
                  <a:srgbClr val="FF0000"/>
                </a:solidFill>
              </a:rPr>
              <a:t>Andy, Mark, Cesar, Ming and Pat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is-IS" sz="1400" dirty="0"/>
              <a:t>VHDL, Verilog </a:t>
            </a:r>
          </a:p>
          <a:p>
            <a:pPr marL="321457" indent="-321457">
              <a:lnSpc>
                <a:spcPct val="120000"/>
              </a:lnSpc>
              <a:buFont typeface="+mj-ea"/>
              <a:buAutoNum type="circleNumDbPlain" startAt="11"/>
            </a:pPr>
            <a:r>
              <a:rPr lang="en-US" sz="1400" dirty="0"/>
              <a:t>S</a:t>
            </a:r>
            <a:r>
              <a:rPr lang="is-IS" sz="1400" dirty="0"/>
              <a:t>oftware – </a:t>
            </a:r>
            <a:r>
              <a:rPr lang="is-IS" sz="1400" dirty="0">
                <a:solidFill>
                  <a:srgbClr val="FF0000"/>
                </a:solidFill>
              </a:rPr>
              <a:t>Sanghoon and Andy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en-US" sz="1400" dirty="0"/>
              <a:t>S</a:t>
            </a:r>
            <a:r>
              <a:rPr lang="is-IS" sz="1400" dirty="0"/>
              <a:t>low controls, electronics 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en-US" sz="1400" dirty="0"/>
              <a:t>T</a:t>
            </a:r>
            <a:r>
              <a:rPr lang="is-IS" sz="1400" dirty="0"/>
              <a:t>est software, root-based </a:t>
            </a:r>
          </a:p>
          <a:p>
            <a:pPr marL="361639" indent="-361639">
              <a:lnSpc>
                <a:spcPct val="120000"/>
              </a:lnSpc>
              <a:buFont typeface="+mj-ea"/>
              <a:buAutoNum type="circleNumDbPlain" startAt="7"/>
            </a:pPr>
            <a:endParaRPr lang="is-IS" sz="1400" dirty="0"/>
          </a:p>
          <a:p>
            <a:pPr marL="361639" indent="-361639">
              <a:lnSpc>
                <a:spcPct val="120000"/>
              </a:lnSpc>
              <a:buFont typeface="+mj-ea"/>
              <a:buAutoNum type="circleNumDbPlain" startAt="12"/>
            </a:pPr>
            <a:r>
              <a:rPr lang="is-IS" sz="1400" dirty="0"/>
              <a:t>Beam test – </a:t>
            </a:r>
            <a:r>
              <a:rPr lang="is-IS" sz="1400" dirty="0">
                <a:solidFill>
                  <a:srgbClr val="FF0000"/>
                </a:solidFill>
              </a:rPr>
              <a:t>Ming and team 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is-IS" sz="1400" dirty="0"/>
              <a:t>LANL, FNAL, rad damage at LANSCE</a:t>
            </a:r>
          </a:p>
          <a:p>
            <a:pPr marL="361639" indent="-361639">
              <a:lnSpc>
                <a:spcPct val="120000"/>
              </a:lnSpc>
              <a:buFont typeface="+mj-ea"/>
              <a:buAutoNum type="circleNumDbPlain" startAt="12"/>
            </a:pPr>
            <a:r>
              <a:rPr lang="is-IS" sz="1400" dirty="0"/>
              <a:t>Web page – </a:t>
            </a:r>
            <a:r>
              <a:rPr lang="is-IS" sz="1400" dirty="0">
                <a:solidFill>
                  <a:srgbClr val="FF0000"/>
                </a:solidFill>
              </a:rPr>
              <a:t>Hubert, Pat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is-IS" sz="1400" dirty="0"/>
              <a:t>R+W access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en-US" sz="1400" dirty="0"/>
              <a:t>T</a:t>
            </a:r>
            <a:r>
              <a:rPr lang="is-IS" sz="1400" dirty="0"/>
              <a:t>ree structure     </a:t>
            </a:r>
            <a:r>
              <a:rPr lang="en-US" sz="1400" dirty="0"/>
              <a:t> </a:t>
            </a:r>
          </a:p>
          <a:p>
            <a:pPr marL="642915" lvl="1" indent="-361639">
              <a:lnSpc>
                <a:spcPct val="120000"/>
              </a:lnSpc>
              <a:buFont typeface="Arial"/>
              <a:buChar char="•"/>
            </a:pPr>
            <a:r>
              <a:rPr lang="en-US" sz="1400" dirty="0">
                <a:hlinkClick r:id="rId2"/>
              </a:rPr>
              <a:t>https://p25ext.lanl.gov/maps/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25828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MVTX BNL Director’s Review</a:t>
            </a:r>
            <a:br>
              <a:rPr lang="en-US" dirty="0" smtClean="0"/>
            </a:br>
            <a:r>
              <a:rPr lang="en-US" dirty="0" smtClean="0"/>
              <a:t>July 10-11,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Review went well</a:t>
            </a:r>
          </a:p>
          <a:p>
            <a:r>
              <a:rPr lang="en-US" dirty="0" smtClean="0"/>
              <a:t>Received constructive comments; overall encouraging </a:t>
            </a:r>
          </a:p>
          <a:p>
            <a:r>
              <a:rPr lang="en-US" dirty="0" smtClean="0"/>
              <a:t>Our understanding is that we will be able to forward report to the collaboration once we received it (~in a few weeks)</a:t>
            </a:r>
          </a:p>
          <a:p>
            <a:r>
              <a:rPr lang="en-US" dirty="0" smtClean="0"/>
              <a:t>Discussed further process with ALD. ALD planning to discuss with DOE regarding proposal submission/update, once </a:t>
            </a:r>
            <a:r>
              <a:rPr lang="en-US" dirty="0" err="1" smtClean="0"/>
              <a:t>satisfatory</a:t>
            </a:r>
            <a:r>
              <a:rPr lang="en-US" dirty="0" smtClean="0"/>
              <a:t> answers to report received from MVTX group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43A6-45E6-EE4F-9BB6-0B125F4C89AB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Technical </a:t>
            </a:r>
            <a:r>
              <a:rPr lang="en-US" dirty="0"/>
              <a:t>Note </a:t>
            </a:r>
            <a:br>
              <a:rPr lang="en-US" dirty="0"/>
            </a:br>
            <a:r>
              <a:rPr lang="en-US" sz="2700" dirty="0"/>
              <a:t>https://</a:t>
            </a:r>
            <a:r>
              <a:rPr lang="en-US" sz="2700" dirty="0" err="1"/>
              <a:t>www.overleaf.com</a:t>
            </a:r>
            <a:r>
              <a:rPr lang="en-US" sz="2700" dirty="0"/>
              <a:t>/10473895mfzvyxhxxgst#/39038249/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365F1-D80E-5D49-A48A-C73FAB5C1541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on LDRD Status &amp; Plan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A3CD1-1C06-EB42-B106-3AF6599A014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2" y="1393677"/>
            <a:ext cx="4391568" cy="490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163" y="1382181"/>
            <a:ext cx="4235923" cy="49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9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2183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sPHENIX Timing, Trigger &amp; Controls and Raw data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82110"/>
            <a:ext cx="8229600" cy="492933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sPHENIX follows more or less the similar approach we have used in the previous PHENIX experiment</a:t>
            </a:r>
          </a:p>
          <a:p>
            <a:pPr lvl="1"/>
            <a:r>
              <a:rPr lang="en-US" dirty="0" smtClean="0"/>
              <a:t>Uniform Timing, Trigger &amp; Controls </a:t>
            </a:r>
          </a:p>
          <a:p>
            <a:pPr lvl="1"/>
            <a:r>
              <a:rPr lang="en-US" dirty="0" smtClean="0"/>
              <a:t>Uniform raw data format 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Limited information available at,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wiki.bnl.gov</a:t>
            </a:r>
            <a:r>
              <a:rPr lang="en-US" dirty="0" smtClean="0"/>
              <a:t>/sPHENIX/</a:t>
            </a:r>
            <a:r>
              <a:rPr lang="en-US" dirty="0" err="1" smtClean="0"/>
              <a:t>index.php</a:t>
            </a:r>
            <a:r>
              <a:rPr lang="en-US" dirty="0" smtClean="0"/>
              <a:t>/Electronics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Timing System</a:t>
            </a:r>
          </a:p>
          <a:p>
            <a:pPr lvl="1"/>
            <a:r>
              <a:rPr lang="en-US" dirty="0" smtClean="0"/>
              <a:t>Distribute RHIC Clock to frontend electronics(FEMS) </a:t>
            </a:r>
          </a:p>
          <a:p>
            <a:pPr lvl="1"/>
            <a:r>
              <a:rPr lang="en-US" dirty="0" smtClean="0"/>
              <a:t>Send accepted Lvl-1 trigger to the FEMs</a:t>
            </a:r>
          </a:p>
          <a:p>
            <a:pPr lvl="1"/>
            <a:r>
              <a:rPr lang="en-US" dirty="0" smtClean="0"/>
              <a:t>Manage multi-event buffers (5-event deep buffer)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One level trigger system - Lvel-1</a:t>
            </a:r>
          </a:p>
          <a:p>
            <a:pPr lvl="1"/>
            <a:r>
              <a:rPr lang="en-US" dirty="0" smtClean="0"/>
              <a:t>trigger latency ~4uS (~37 RHIC Clocks in PHENIX) </a:t>
            </a:r>
          </a:p>
          <a:p>
            <a:pPr lvl="1"/>
            <a:r>
              <a:rPr lang="en-US" dirty="0" smtClean="0"/>
              <a:t>Handle subsystem busy </a:t>
            </a:r>
          </a:p>
          <a:p>
            <a:pPr lvl="1"/>
            <a:r>
              <a:rPr lang="en-US" dirty="0" smtClean="0"/>
              <a:t>Control minimal trigger interval (“dead for 4” in PHENIX)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58FC-34BD-F04A-86CD-F07E726AFA16}" type="datetime1">
              <a:rPr lang="en-US" smtClean="0"/>
              <a:t>8/10/17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(s)PHENIX TTC and Data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0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1"/>
            <a:ext cx="8229600" cy="917429"/>
          </a:xfrm>
        </p:spPr>
        <p:txBody>
          <a:bodyPr/>
          <a:lstStyle/>
          <a:p>
            <a:r>
              <a:rPr lang="en-US" dirty="0" smtClean="0"/>
              <a:t>(s)PHENIX DAQ &amp; GTM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97" y="922480"/>
            <a:ext cx="8229600" cy="10171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PHENIX Timing and Control </a:t>
            </a:r>
            <a:r>
              <a:rPr lang="mr-IN" dirty="0" smtClean="0"/>
              <a:t>–</a:t>
            </a:r>
            <a:r>
              <a:rPr lang="en-US" dirty="0" smtClean="0"/>
              <a:t> Mode bits: 11-bit   </a:t>
            </a:r>
          </a:p>
          <a:p>
            <a:pPr lvl="1"/>
            <a:r>
              <a:rPr lang="en-US" dirty="0" smtClean="0"/>
              <a:t>very similar system to be used for sPHENIX</a:t>
            </a:r>
          </a:p>
          <a:p>
            <a:pPr marL="457200" lvl="1" indent="0">
              <a:buNone/>
            </a:pPr>
            <a:r>
              <a:rPr lang="en-US" sz="1600" dirty="0"/>
              <a:t>http://</a:t>
            </a:r>
            <a:r>
              <a:rPr lang="en-US" sz="1600" dirty="0" err="1"/>
              <a:t>www.phenix.bnl.gov</a:t>
            </a:r>
            <a:r>
              <a:rPr lang="en-US" sz="1600" dirty="0"/>
              <a:t>/</a:t>
            </a:r>
            <a:r>
              <a:rPr lang="en-US" sz="1600" dirty="0" err="1"/>
              <a:t>phenix</a:t>
            </a:r>
            <a:r>
              <a:rPr lang="en-US" sz="1600" dirty="0"/>
              <a:t>/</a:t>
            </a:r>
            <a:r>
              <a:rPr lang="en-US" sz="1600" dirty="0" err="1"/>
              <a:t>project_info</a:t>
            </a:r>
            <a:r>
              <a:rPr lang="en-US" sz="1600" dirty="0"/>
              <a:t>/electronics/</a:t>
            </a:r>
            <a:r>
              <a:rPr lang="en-US" sz="1600" dirty="0" err="1"/>
              <a:t>mode_bits</a:t>
            </a:r>
            <a:r>
              <a:rPr lang="en-US" sz="1600" dirty="0"/>
              <a:t>/mode_v2.html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9C63C-63BF-8A4A-B17E-ED80BDDA45F5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(s)PHENIX TTC and Data Format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91" y="2255853"/>
            <a:ext cx="4101563" cy="4320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206" y="2349210"/>
            <a:ext cx="3817762" cy="1675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197" y="4464959"/>
            <a:ext cx="4632803" cy="17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7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3" y="274638"/>
            <a:ext cx="89162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(s)PHENIX Raw Data Format - PRDF</a:t>
            </a:r>
            <a:br>
              <a:rPr lang="en-US" dirty="0" smtClean="0"/>
            </a:br>
            <a:r>
              <a:rPr lang="en-US" sz="1800" dirty="0" smtClean="0">
                <a:hlinkClick r:id="rId2"/>
              </a:rPr>
              <a:t>https://www.phenix.bnl.gov/phenix/project_info/electronics/dcm/DCM_formats/PHENIX_Formats/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33" y="1417638"/>
            <a:ext cx="3718912" cy="4938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PRDF (PHENIX Raw Data Format)</a:t>
            </a:r>
          </a:p>
          <a:p>
            <a:r>
              <a:rPr lang="en-US" sz="1600" dirty="0" smtClean="0"/>
              <a:t>Header  words </a:t>
            </a:r>
          </a:p>
          <a:p>
            <a:r>
              <a:rPr lang="en-US" sz="1600" dirty="0" smtClean="0"/>
              <a:t>Data words</a:t>
            </a:r>
          </a:p>
          <a:p>
            <a:r>
              <a:rPr lang="en-US" sz="1600" dirty="0" smtClean="0"/>
              <a:t>Trailer words</a:t>
            </a:r>
          </a:p>
          <a:p>
            <a:pPr lvl="1"/>
            <a:endParaRPr lang="en-US" sz="1000" dirty="0" smtClean="0"/>
          </a:p>
          <a:p>
            <a:pPr marL="0" indent="0">
              <a:buNone/>
            </a:pPr>
            <a:r>
              <a:rPr lang="en-US" sz="1400" dirty="0" err="1" smtClean="0">
                <a:solidFill>
                  <a:srgbClr val="FF0000"/>
                </a:solidFill>
              </a:rPr>
              <a:t>Muon</a:t>
            </a:r>
            <a:r>
              <a:rPr lang="en-US" sz="1400" dirty="0" smtClean="0">
                <a:solidFill>
                  <a:srgbClr val="FF0000"/>
                </a:solidFill>
              </a:rPr>
              <a:t> Tracker System data format</a:t>
            </a:r>
          </a:p>
          <a:p>
            <a:r>
              <a:rPr lang="en-US" sz="1400" dirty="0" smtClean="0"/>
              <a:t>Un-zero suppressed </a:t>
            </a:r>
          </a:p>
          <a:p>
            <a:r>
              <a:rPr lang="en-US" sz="1400" dirty="0" smtClean="0"/>
              <a:t>Zero suppressed </a:t>
            </a:r>
          </a:p>
          <a:p>
            <a:pPr lvl="1"/>
            <a:endParaRPr lang="en-US" sz="1000" dirty="0" smtClean="0"/>
          </a:p>
          <a:p>
            <a:pPr marL="0" indent="0">
              <a:buNone/>
            </a:pPr>
            <a:r>
              <a:rPr lang="en-US" sz="1400" dirty="0" smtClean="0">
                <a:solidFill>
                  <a:srgbClr val="008000"/>
                </a:solidFill>
              </a:rPr>
              <a:t>FVTX data format</a:t>
            </a:r>
          </a:p>
          <a:p>
            <a:pPr lvl="1"/>
            <a:r>
              <a:rPr lang="en-US" sz="1000" dirty="0" smtClean="0"/>
              <a:t>Zero suppressed </a:t>
            </a:r>
          </a:p>
          <a:p>
            <a:pPr marL="57150" indent="0">
              <a:buNone/>
            </a:pPr>
            <a:endParaRPr lang="en-US" sz="1000" dirty="0"/>
          </a:p>
          <a:p>
            <a:pPr marL="57150" indent="0">
              <a:buNone/>
            </a:pPr>
            <a:r>
              <a:rPr lang="en-US" sz="1400" dirty="0" smtClean="0"/>
              <a:t>The length of the package is detector specific:</a:t>
            </a:r>
          </a:p>
          <a:p>
            <a:pPr marL="5715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 Header words</a:t>
            </a:r>
          </a:p>
          <a:p>
            <a:pPr marL="5715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 Trailer words</a:t>
            </a:r>
          </a:p>
          <a:p>
            <a:pPr marL="57150" indent="0">
              <a:buNone/>
            </a:pPr>
            <a:endParaRPr lang="en-US" sz="1400" dirty="0" smtClean="0"/>
          </a:p>
          <a:p>
            <a:pPr marL="5715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For MVTX: for a 9-chip stave, raw data could be:</a:t>
            </a:r>
          </a:p>
          <a:p>
            <a:pPr marL="57150" indent="0">
              <a:buNone/>
            </a:pPr>
            <a:r>
              <a:rPr lang="en-US" sz="1400" dirty="0" smtClean="0"/>
              <a:t>Header: RU ID, Event #, Clocks </a:t>
            </a:r>
            <a:r>
              <a:rPr lang="mr-IN" sz="1400" dirty="0" smtClean="0"/>
              <a:t>…</a:t>
            </a:r>
            <a:r>
              <a:rPr lang="en-US" sz="1400" dirty="0" smtClean="0"/>
              <a:t>. </a:t>
            </a:r>
          </a:p>
          <a:p>
            <a:pPr marL="57150" indent="0">
              <a:buNone/>
            </a:pPr>
            <a:r>
              <a:rPr lang="en-US" sz="1400" dirty="0" smtClean="0"/>
              <a:t>Trailer: RU error, Parity </a:t>
            </a:r>
            <a:r>
              <a:rPr lang="mr-IN" sz="1400" dirty="0" smtClean="0"/>
              <a:t>…</a:t>
            </a:r>
            <a:r>
              <a:rPr lang="en-US" sz="1400" dirty="0" smtClean="0"/>
              <a:t>.</a:t>
            </a:r>
            <a:endParaRPr lang="en-US" sz="1400" dirty="0"/>
          </a:p>
          <a:p>
            <a:pPr marL="57150" indent="0">
              <a:buNone/>
            </a:pPr>
            <a:r>
              <a:rPr lang="en-US" sz="1400" dirty="0" smtClean="0"/>
              <a:t>Data: Hit #, Chip ID, Region ID, pixel address </a:t>
            </a:r>
            <a:r>
              <a:rPr lang="mr-IN" sz="1400" dirty="0" smtClean="0"/>
              <a:t>…</a:t>
            </a:r>
            <a:endParaRPr lang="en-US" sz="1400" dirty="0" smtClean="0"/>
          </a:p>
          <a:p>
            <a:pPr marL="57150" indent="0">
              <a:buNone/>
            </a:pPr>
            <a:endParaRPr lang="en-US" sz="1400" dirty="0" smtClean="0"/>
          </a:p>
          <a:p>
            <a:pPr marL="57150" indent="0"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1791-625F-4742-B532-6DFC84AB9F71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(s)PHENIX TTC and Data Format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36101" y="2770629"/>
            <a:ext cx="2059718" cy="36317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Packet  25124    24  0 (</a:t>
            </a:r>
            <a:r>
              <a:rPr lang="de-DE" sz="1000" dirty="0" err="1">
                <a:solidFill>
                  <a:srgbClr val="FF0000"/>
                </a:solidFill>
              </a:rPr>
              <a:t>Unformatted</a:t>
            </a:r>
            <a:r>
              <a:rPr lang="de-DE" sz="1000" dirty="0">
                <a:solidFill>
                  <a:srgbClr val="FF0000"/>
                </a:solidFill>
              </a:rPr>
              <a:t>)   </a:t>
            </a:r>
            <a:endParaRPr lang="de-DE" sz="1000" dirty="0" smtClean="0">
              <a:solidFill>
                <a:srgbClr val="FF0000"/>
              </a:solidFill>
            </a:endParaRPr>
          </a:p>
          <a:p>
            <a:r>
              <a:rPr lang="de-DE" sz="1000" dirty="0" smtClean="0">
                <a:solidFill>
                  <a:srgbClr val="FF0000"/>
                </a:solidFill>
              </a:rPr>
              <a:t>425 </a:t>
            </a:r>
            <a:r>
              <a:rPr lang="de-DE" sz="1000" dirty="0">
                <a:solidFill>
                  <a:srgbClr val="FF0000"/>
                </a:solidFill>
              </a:rPr>
              <a:t>(IDFVTX_DCM0)</a:t>
            </a:r>
          </a:p>
          <a:p>
            <a:endParaRPr lang="en-US" sz="1000" dirty="0" smtClean="0"/>
          </a:p>
          <a:p>
            <a:r>
              <a:rPr lang="mr-IN" sz="1000" dirty="0" smtClean="0"/>
              <a:t> </a:t>
            </a:r>
            <a:r>
              <a:rPr lang="mr-IN" sz="1000" dirty="0"/>
              <a:t>Number of hits                   9</a:t>
            </a:r>
          </a:p>
          <a:p>
            <a:r>
              <a:rPr lang="mr-IN" sz="1000" dirty="0"/>
              <a:t> Event number:                    54347</a:t>
            </a:r>
          </a:p>
          <a:p>
            <a:r>
              <a:rPr lang="mr-IN" sz="1000" dirty="0"/>
              <a:t> Det id                           64512</a:t>
            </a:r>
          </a:p>
          <a:p>
            <a:r>
              <a:rPr lang="mr-IN" sz="1000" dirty="0"/>
              <a:t> Error Code                       0</a:t>
            </a:r>
          </a:p>
          <a:p>
            <a:r>
              <a:rPr lang="mr-IN" sz="1000" dirty="0"/>
              <a:t> module address                   27</a:t>
            </a:r>
          </a:p>
          <a:p>
            <a:r>
              <a:rPr lang="mr-IN" sz="1000" dirty="0"/>
              <a:t> Flag word                      0x5555</a:t>
            </a:r>
          </a:p>
          <a:p>
            <a:r>
              <a:rPr lang="de-DE" sz="1000" dirty="0"/>
              <a:t> beam </a:t>
            </a:r>
            <a:r>
              <a:rPr lang="de-DE" sz="1000" dirty="0" err="1"/>
              <a:t>clock</a:t>
            </a:r>
            <a:r>
              <a:rPr lang="de-DE" sz="1000" dirty="0"/>
              <a:t> </a:t>
            </a:r>
            <a:r>
              <a:rPr lang="de-DE" sz="1000" dirty="0" err="1"/>
              <a:t>counter</a:t>
            </a:r>
            <a:r>
              <a:rPr lang="de-DE" sz="1000" dirty="0"/>
              <a:t>               37264</a:t>
            </a:r>
          </a:p>
          <a:p>
            <a:r>
              <a:rPr lang="mr-IN" sz="1000" dirty="0"/>
              <a:t> FEM Error word                   0</a:t>
            </a:r>
          </a:p>
          <a:p>
            <a:r>
              <a:rPr lang="mr-IN" sz="1000" dirty="0"/>
              <a:t> Parity                           b5a0</a:t>
            </a:r>
          </a:p>
          <a:p>
            <a:r>
              <a:rPr lang="mr-IN" sz="1000" dirty="0"/>
              <a:t> Parity Ok                        Yes</a:t>
            </a:r>
          </a:p>
          <a:p>
            <a:r>
              <a:rPr lang="en-US" sz="1000" dirty="0"/>
              <a:t> hit # |  </a:t>
            </a:r>
            <a:r>
              <a:rPr lang="en-US" sz="1000" dirty="0" err="1"/>
              <a:t>FemId</a:t>
            </a:r>
            <a:r>
              <a:rPr lang="en-US" sz="1000" dirty="0"/>
              <a:t>  Chip   Chan    ADC</a:t>
            </a:r>
          </a:p>
          <a:p>
            <a:r>
              <a:rPr lang="de-DE" sz="1000" dirty="0"/>
              <a:t>     0 |    1     52    104      0</a:t>
            </a:r>
          </a:p>
          <a:p>
            <a:r>
              <a:rPr lang="de-DE" sz="1000" dirty="0"/>
              <a:t>     1 |    1     17    120      2</a:t>
            </a:r>
          </a:p>
          <a:p>
            <a:r>
              <a:rPr lang="de-DE" sz="1000" dirty="0"/>
              <a:t>     2 |    1     52    105      7</a:t>
            </a:r>
          </a:p>
          <a:p>
            <a:r>
              <a:rPr lang="de-DE" sz="1000" dirty="0"/>
              <a:t>     3 |    1     52    106      0</a:t>
            </a:r>
          </a:p>
          <a:p>
            <a:r>
              <a:rPr lang="de-DE" sz="1000" dirty="0"/>
              <a:t>     4 |    1     17    121      2</a:t>
            </a:r>
          </a:p>
          <a:p>
            <a:r>
              <a:rPr lang="de-DE" sz="1000" dirty="0"/>
              <a:t>     5 |    1     17    122      1</a:t>
            </a:r>
          </a:p>
          <a:p>
            <a:r>
              <a:rPr lang="de-DE" sz="1000" dirty="0"/>
              <a:t>     6 |    1     17    123      1</a:t>
            </a:r>
          </a:p>
          <a:p>
            <a:r>
              <a:rPr lang="de-DE" sz="1000" dirty="0"/>
              <a:t>     7 |    2     42     54      3</a:t>
            </a:r>
          </a:p>
          <a:p>
            <a:r>
              <a:rPr lang="de-DE" sz="1000" dirty="0"/>
              <a:t>     8 |    2     42     55      4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19" y="1787336"/>
            <a:ext cx="3348181" cy="38727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21545" y="243593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FVTX data format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1348888"/>
            <a:ext cx="272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Tracker Data Format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9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5450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ALICE RU-CRU Data Format V0, still in flux, 08/9/2017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F939-DC3F-4848-A7E9-704C934B1F0A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(s)PHENIX TTC and Data Format</a:t>
            </a:r>
            <a:endParaRPr lang="en-US"/>
          </a:p>
        </p:txBody>
      </p:sp>
      <p:pic>
        <p:nvPicPr>
          <p:cNvPr id="6" name="Picture 5" descr="DataFormat_v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51585"/>
            <a:ext cx="7875219" cy="5906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3440" y="438772"/>
            <a:ext cx="6622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www.phenix.bnl.gov</a:t>
            </a:r>
            <a:r>
              <a:rPr lang="en-US" sz="1200" dirty="0" smtClean="0"/>
              <a:t>/WWW/publish/</a:t>
            </a:r>
            <a:r>
              <a:rPr lang="en-US" sz="1200" dirty="0" err="1" smtClean="0"/>
              <a:t>mxliu</a:t>
            </a:r>
            <a:r>
              <a:rPr lang="en-US" sz="1200" dirty="0" smtClean="0"/>
              <a:t>/sPHENIX/Readout/CRU/CRU_Specification_v0.7.pdf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605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 Power Unit &amp; Controls, 08/2017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CAEN PS system for MVTX (copy of ALICE ITS)</a:t>
            </a:r>
          </a:p>
          <a:p>
            <a:pPr lvl="1"/>
            <a:r>
              <a:rPr lang="en-US" dirty="0" smtClean="0"/>
              <a:t>One CAEN EASY3000 crate</a:t>
            </a:r>
          </a:p>
          <a:p>
            <a:pPr lvl="1"/>
            <a:r>
              <a:rPr lang="en-US" dirty="0" smtClean="0"/>
              <a:t>One A1676A EASY Branch Controller</a:t>
            </a:r>
          </a:p>
          <a:p>
            <a:pPr lvl="1"/>
            <a:r>
              <a:rPr lang="en-US" dirty="0" smtClean="0"/>
              <a:t>Two A2518 LV 8V 10A (50W) modules</a:t>
            </a:r>
          </a:p>
          <a:p>
            <a:pPr lvl="2"/>
            <a:r>
              <a:rPr lang="en-US" dirty="0" smtClean="0"/>
              <a:t>For the full system, we may need </a:t>
            </a:r>
          </a:p>
          <a:p>
            <a:pPr lvl="2"/>
            <a:r>
              <a:rPr lang="en-US" dirty="0" smtClean="0"/>
              <a:t>2 power boards for 64 channels (only 48 used)</a:t>
            </a:r>
          </a:p>
          <a:p>
            <a:pPr lvl="2"/>
            <a:r>
              <a:rPr lang="en-US" dirty="0" smtClean="0"/>
              <a:t>One module per power board </a:t>
            </a:r>
          </a:p>
          <a:p>
            <a:pPr lvl="1"/>
            <a:r>
              <a:rPr lang="en-US" dirty="0" smtClean="0"/>
              <a:t>One CAEN Power supply (TBD, SY8800?, A3484/5/6)</a:t>
            </a:r>
          </a:p>
          <a:p>
            <a:pPr lvl="1"/>
            <a:r>
              <a:rPr lang="en-US" dirty="0" smtClean="0"/>
              <a:t>One slow control computer (can be part of the slow control syste</a:t>
            </a:r>
            <a:r>
              <a:rPr lang="en-US" dirty="0"/>
              <a:t>m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D8DE-B814-6043-9877-9ECA6FCB493A}" type="datetime1">
              <a:rPr lang="en-US" smtClean="0"/>
              <a:t>8/10/17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Power System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9E8D-3A47-3544-9191-09DE46D31E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26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7502</TotalTime>
  <Words>4034</Words>
  <Application>Microsoft Macintosh PowerPoint</Application>
  <PresentationFormat>On-screen Show (4:3)</PresentationFormat>
  <Paragraphs>840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LDRD – MVTX Key Tasks/Milestones </vt:lpstr>
      <vt:lpstr>MVTX Readout Electronics</vt:lpstr>
      <vt:lpstr>Priority List: 8/10/2017</vt:lpstr>
      <vt:lpstr>MVTX Technical Note  https://www.overleaf.com/10473895mfzvyxhxxgst#/39038249/</vt:lpstr>
      <vt:lpstr>sPHENIX Timing, Trigger &amp; Controls and Raw data</vt:lpstr>
      <vt:lpstr>(s)PHENIX DAQ &amp; GTM</vt:lpstr>
      <vt:lpstr>(s)PHENIX Raw Data Format - PRDF https://www.phenix.bnl.gov/phenix/project_info/electronics/dcm/DCM_formats/PHENIX_Formats/  </vt:lpstr>
      <vt:lpstr>ALICE RU-CRU Data Format V0, still in flux, 08/9/2017</vt:lpstr>
      <vt:lpstr>MVTX Power Unit &amp; Controls, 08/2017</vt:lpstr>
      <vt:lpstr>32-Channel Power Board</vt:lpstr>
      <vt:lpstr>CAEN Power System: EASY3000</vt:lpstr>
      <vt:lpstr>CAEN Mainframe: SY4527</vt:lpstr>
      <vt:lpstr>backup</vt:lpstr>
      <vt:lpstr>Experimental Tasks and Assignments 07/27/2017 </vt:lpstr>
      <vt:lpstr>Current Status (1)</vt:lpstr>
      <vt:lpstr>Current Status (2)</vt:lpstr>
      <vt:lpstr>Current Status (3)</vt:lpstr>
      <vt:lpstr>Cosmic Test: 1/2018-6/2018</vt:lpstr>
      <vt:lpstr>Toward DOE Proposal</vt:lpstr>
      <vt:lpstr>PowerPoint Presentation</vt:lpstr>
      <vt:lpstr>sPHENIX/MVTX LDRD Status &amp; Plan 7/20/2017</vt:lpstr>
      <vt:lpstr>Goals of Test Beams and Cosmic Tests</vt:lpstr>
      <vt:lpstr>MVTX Readout Electronics</vt:lpstr>
      <vt:lpstr>MVTX Data Flow</vt:lpstr>
      <vt:lpstr>Technical Goals</vt:lpstr>
      <vt:lpstr>Engineering Estimate</vt:lpstr>
      <vt:lpstr>LDRD Priority List</vt:lpstr>
      <vt:lpstr>LDRD Budget for Major Items </vt:lpstr>
      <vt:lpstr>Scope of the MVTX Project</vt:lpstr>
      <vt:lpstr>Status, Plans and Issues</vt:lpstr>
      <vt:lpstr>Schedule</vt:lpstr>
      <vt:lpstr>Costs</vt:lpstr>
      <vt:lpstr>Initial Assignments, 10/2016</vt:lpstr>
      <vt:lpstr>MVTX BNL Director’s Review July 10-11, 2017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181</cp:revision>
  <cp:lastPrinted>2017-08-07T21:03:02Z</cp:lastPrinted>
  <dcterms:created xsi:type="dcterms:W3CDTF">2017-07-20T04:36:18Z</dcterms:created>
  <dcterms:modified xsi:type="dcterms:W3CDTF">2017-08-10T23:55:30Z</dcterms:modified>
</cp:coreProperties>
</file>