
<file path=[Content_Types].xml><?xml version="1.0" encoding="utf-8"?>
<Types xmlns="http://schemas.openxmlformats.org/package/2006/content-types">
  <Default Extension="gif" ContentType="image/gi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99"/>
    <p:restoredTop sz="94647"/>
  </p:normalViewPr>
  <p:slideViewPr>
    <p:cSldViewPr snapToGrid="0" snapToObjects="1">
      <p:cViewPr varScale="1">
        <p:scale>
          <a:sx n="102" d="100"/>
          <a:sy n="102" d="100"/>
        </p:scale>
        <p:origin x="216" y="11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80AFD-0275-214D-BC0C-76721B4487B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23AEC34-9B8B-0B4B-A8ED-48538E9A1C9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A923FBE-A48D-D745-9549-9ED559805AA8}"/>
              </a:ext>
            </a:extLst>
          </p:cNvPr>
          <p:cNvSpPr>
            <a:spLocks noGrp="1"/>
          </p:cNvSpPr>
          <p:nvPr>
            <p:ph type="dt" sz="half" idx="10"/>
          </p:nvPr>
        </p:nvSpPr>
        <p:spPr/>
        <p:txBody>
          <a:bodyPr/>
          <a:lstStyle/>
          <a:p>
            <a:fld id="{0A902612-80D5-8447-B53B-CBB91B57B0A8}" type="datetimeFigureOut">
              <a:rPr lang="en-US" smtClean="0"/>
              <a:t>5/16/19</a:t>
            </a:fld>
            <a:endParaRPr lang="en-US"/>
          </a:p>
        </p:txBody>
      </p:sp>
      <p:sp>
        <p:nvSpPr>
          <p:cNvPr id="5" name="Footer Placeholder 4">
            <a:extLst>
              <a:ext uri="{FF2B5EF4-FFF2-40B4-BE49-F238E27FC236}">
                <a16:creationId xmlns:a16="http://schemas.microsoft.com/office/drawing/2014/main" id="{05BD68A7-982F-B643-ADDF-F827C8F41F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42B028-0FF6-D64F-96FA-DEA1AA70E243}"/>
              </a:ext>
            </a:extLst>
          </p:cNvPr>
          <p:cNvSpPr>
            <a:spLocks noGrp="1"/>
          </p:cNvSpPr>
          <p:nvPr>
            <p:ph type="sldNum" sz="quarter" idx="12"/>
          </p:nvPr>
        </p:nvSpPr>
        <p:spPr/>
        <p:txBody>
          <a:bodyPr/>
          <a:lstStyle/>
          <a:p>
            <a:fld id="{7AFC5518-8A7A-E64E-8BCB-B4C76BDACEB5}" type="slidenum">
              <a:rPr lang="en-US" smtClean="0"/>
              <a:t>‹#›</a:t>
            </a:fld>
            <a:endParaRPr lang="en-US"/>
          </a:p>
        </p:txBody>
      </p:sp>
    </p:spTree>
    <p:extLst>
      <p:ext uri="{BB962C8B-B14F-4D97-AF65-F5344CB8AC3E}">
        <p14:creationId xmlns:p14="http://schemas.microsoft.com/office/powerpoint/2010/main" val="36950725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D43A3-456A-074D-A212-D6B8BCB1865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B7139C3-6597-014A-B929-BF67EE6FED4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E2DA88-20A8-CC44-98D7-887F8359EC0D}"/>
              </a:ext>
            </a:extLst>
          </p:cNvPr>
          <p:cNvSpPr>
            <a:spLocks noGrp="1"/>
          </p:cNvSpPr>
          <p:nvPr>
            <p:ph type="dt" sz="half" idx="10"/>
          </p:nvPr>
        </p:nvSpPr>
        <p:spPr/>
        <p:txBody>
          <a:bodyPr/>
          <a:lstStyle/>
          <a:p>
            <a:fld id="{0A902612-80D5-8447-B53B-CBB91B57B0A8}" type="datetimeFigureOut">
              <a:rPr lang="en-US" smtClean="0"/>
              <a:t>5/16/19</a:t>
            </a:fld>
            <a:endParaRPr lang="en-US"/>
          </a:p>
        </p:txBody>
      </p:sp>
      <p:sp>
        <p:nvSpPr>
          <p:cNvPr id="5" name="Footer Placeholder 4">
            <a:extLst>
              <a:ext uri="{FF2B5EF4-FFF2-40B4-BE49-F238E27FC236}">
                <a16:creationId xmlns:a16="http://schemas.microsoft.com/office/drawing/2014/main" id="{F24D70ED-55CE-4E48-ACB4-B44344615B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BF2963-84C6-5E45-83B5-2C25E645AD5F}"/>
              </a:ext>
            </a:extLst>
          </p:cNvPr>
          <p:cNvSpPr>
            <a:spLocks noGrp="1"/>
          </p:cNvSpPr>
          <p:nvPr>
            <p:ph type="sldNum" sz="quarter" idx="12"/>
          </p:nvPr>
        </p:nvSpPr>
        <p:spPr/>
        <p:txBody>
          <a:bodyPr/>
          <a:lstStyle/>
          <a:p>
            <a:fld id="{7AFC5518-8A7A-E64E-8BCB-B4C76BDACEB5}" type="slidenum">
              <a:rPr lang="en-US" smtClean="0"/>
              <a:t>‹#›</a:t>
            </a:fld>
            <a:endParaRPr lang="en-US"/>
          </a:p>
        </p:txBody>
      </p:sp>
    </p:spTree>
    <p:extLst>
      <p:ext uri="{BB962C8B-B14F-4D97-AF65-F5344CB8AC3E}">
        <p14:creationId xmlns:p14="http://schemas.microsoft.com/office/powerpoint/2010/main" val="3283743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5A83D6B-71D3-1244-AD5E-380BC77CCEB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35B999F-225B-8443-895D-CB84C5745FE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599807-F0B9-E849-ACE0-BB4F970EC137}"/>
              </a:ext>
            </a:extLst>
          </p:cNvPr>
          <p:cNvSpPr>
            <a:spLocks noGrp="1"/>
          </p:cNvSpPr>
          <p:nvPr>
            <p:ph type="dt" sz="half" idx="10"/>
          </p:nvPr>
        </p:nvSpPr>
        <p:spPr/>
        <p:txBody>
          <a:bodyPr/>
          <a:lstStyle/>
          <a:p>
            <a:fld id="{0A902612-80D5-8447-B53B-CBB91B57B0A8}" type="datetimeFigureOut">
              <a:rPr lang="en-US" smtClean="0"/>
              <a:t>5/16/19</a:t>
            </a:fld>
            <a:endParaRPr lang="en-US"/>
          </a:p>
        </p:txBody>
      </p:sp>
      <p:sp>
        <p:nvSpPr>
          <p:cNvPr id="5" name="Footer Placeholder 4">
            <a:extLst>
              <a:ext uri="{FF2B5EF4-FFF2-40B4-BE49-F238E27FC236}">
                <a16:creationId xmlns:a16="http://schemas.microsoft.com/office/drawing/2014/main" id="{12DBA504-9F0C-9543-9EC3-F36A5B90CE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554B6F-24C6-9940-9B95-C707FA4C9541}"/>
              </a:ext>
            </a:extLst>
          </p:cNvPr>
          <p:cNvSpPr>
            <a:spLocks noGrp="1"/>
          </p:cNvSpPr>
          <p:nvPr>
            <p:ph type="sldNum" sz="quarter" idx="12"/>
          </p:nvPr>
        </p:nvSpPr>
        <p:spPr/>
        <p:txBody>
          <a:bodyPr/>
          <a:lstStyle/>
          <a:p>
            <a:fld id="{7AFC5518-8A7A-E64E-8BCB-B4C76BDACEB5}" type="slidenum">
              <a:rPr lang="en-US" smtClean="0"/>
              <a:t>‹#›</a:t>
            </a:fld>
            <a:endParaRPr lang="en-US"/>
          </a:p>
        </p:txBody>
      </p:sp>
    </p:spTree>
    <p:extLst>
      <p:ext uri="{BB962C8B-B14F-4D97-AF65-F5344CB8AC3E}">
        <p14:creationId xmlns:p14="http://schemas.microsoft.com/office/powerpoint/2010/main" val="11437117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BEE850-1557-3E4C-AAE4-D52DDB00F2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C7BFDE7-88D7-DC42-A961-FB293241625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363E6C-3A3E-144D-90EE-E8457F352796}"/>
              </a:ext>
            </a:extLst>
          </p:cNvPr>
          <p:cNvSpPr>
            <a:spLocks noGrp="1"/>
          </p:cNvSpPr>
          <p:nvPr>
            <p:ph type="dt" sz="half" idx="10"/>
          </p:nvPr>
        </p:nvSpPr>
        <p:spPr/>
        <p:txBody>
          <a:bodyPr/>
          <a:lstStyle/>
          <a:p>
            <a:fld id="{0A902612-80D5-8447-B53B-CBB91B57B0A8}" type="datetimeFigureOut">
              <a:rPr lang="en-US" smtClean="0"/>
              <a:t>5/16/19</a:t>
            </a:fld>
            <a:endParaRPr lang="en-US"/>
          </a:p>
        </p:txBody>
      </p:sp>
      <p:sp>
        <p:nvSpPr>
          <p:cNvPr id="5" name="Footer Placeholder 4">
            <a:extLst>
              <a:ext uri="{FF2B5EF4-FFF2-40B4-BE49-F238E27FC236}">
                <a16:creationId xmlns:a16="http://schemas.microsoft.com/office/drawing/2014/main" id="{27BAF67F-C991-A74C-B39B-199865F854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C767B0-0283-AA45-B05D-03E872C8D18C}"/>
              </a:ext>
            </a:extLst>
          </p:cNvPr>
          <p:cNvSpPr>
            <a:spLocks noGrp="1"/>
          </p:cNvSpPr>
          <p:nvPr>
            <p:ph type="sldNum" sz="quarter" idx="12"/>
          </p:nvPr>
        </p:nvSpPr>
        <p:spPr/>
        <p:txBody>
          <a:bodyPr/>
          <a:lstStyle/>
          <a:p>
            <a:fld id="{7AFC5518-8A7A-E64E-8BCB-B4C76BDACEB5}" type="slidenum">
              <a:rPr lang="en-US" smtClean="0"/>
              <a:t>‹#›</a:t>
            </a:fld>
            <a:endParaRPr lang="en-US"/>
          </a:p>
        </p:txBody>
      </p:sp>
    </p:spTree>
    <p:extLst>
      <p:ext uri="{BB962C8B-B14F-4D97-AF65-F5344CB8AC3E}">
        <p14:creationId xmlns:p14="http://schemas.microsoft.com/office/powerpoint/2010/main" val="24760089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EA0004-CBC0-FE4C-B384-80DB182C19B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B365ECB-62F6-EC46-B834-C84F5F72901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E101518-000E-AB4D-9ECE-BEC0E21AD970}"/>
              </a:ext>
            </a:extLst>
          </p:cNvPr>
          <p:cNvSpPr>
            <a:spLocks noGrp="1"/>
          </p:cNvSpPr>
          <p:nvPr>
            <p:ph type="dt" sz="half" idx="10"/>
          </p:nvPr>
        </p:nvSpPr>
        <p:spPr/>
        <p:txBody>
          <a:bodyPr/>
          <a:lstStyle/>
          <a:p>
            <a:fld id="{0A902612-80D5-8447-B53B-CBB91B57B0A8}" type="datetimeFigureOut">
              <a:rPr lang="en-US" smtClean="0"/>
              <a:t>5/16/19</a:t>
            </a:fld>
            <a:endParaRPr lang="en-US"/>
          </a:p>
        </p:txBody>
      </p:sp>
      <p:sp>
        <p:nvSpPr>
          <p:cNvPr id="5" name="Footer Placeholder 4">
            <a:extLst>
              <a:ext uri="{FF2B5EF4-FFF2-40B4-BE49-F238E27FC236}">
                <a16:creationId xmlns:a16="http://schemas.microsoft.com/office/drawing/2014/main" id="{9E656F19-631D-C448-8DE0-82FA7D5960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0C5663-F277-654E-B1C1-942D681859A5}"/>
              </a:ext>
            </a:extLst>
          </p:cNvPr>
          <p:cNvSpPr>
            <a:spLocks noGrp="1"/>
          </p:cNvSpPr>
          <p:nvPr>
            <p:ph type="sldNum" sz="quarter" idx="12"/>
          </p:nvPr>
        </p:nvSpPr>
        <p:spPr/>
        <p:txBody>
          <a:bodyPr/>
          <a:lstStyle/>
          <a:p>
            <a:fld id="{7AFC5518-8A7A-E64E-8BCB-B4C76BDACEB5}" type="slidenum">
              <a:rPr lang="en-US" smtClean="0"/>
              <a:t>‹#›</a:t>
            </a:fld>
            <a:endParaRPr lang="en-US"/>
          </a:p>
        </p:txBody>
      </p:sp>
    </p:spTree>
    <p:extLst>
      <p:ext uri="{BB962C8B-B14F-4D97-AF65-F5344CB8AC3E}">
        <p14:creationId xmlns:p14="http://schemas.microsoft.com/office/powerpoint/2010/main" val="11644143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15EBE-76DF-724D-8A22-C85F9D43984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03BF9D3-866C-2045-92C4-F720C3F5F8F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F785421-09FD-0945-81E7-F0D4FE1630E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9251B7-F251-7A40-BD5C-147D7EBAB808}"/>
              </a:ext>
            </a:extLst>
          </p:cNvPr>
          <p:cNvSpPr>
            <a:spLocks noGrp="1"/>
          </p:cNvSpPr>
          <p:nvPr>
            <p:ph type="dt" sz="half" idx="10"/>
          </p:nvPr>
        </p:nvSpPr>
        <p:spPr/>
        <p:txBody>
          <a:bodyPr/>
          <a:lstStyle/>
          <a:p>
            <a:fld id="{0A902612-80D5-8447-B53B-CBB91B57B0A8}" type="datetimeFigureOut">
              <a:rPr lang="en-US" smtClean="0"/>
              <a:t>5/16/19</a:t>
            </a:fld>
            <a:endParaRPr lang="en-US"/>
          </a:p>
        </p:txBody>
      </p:sp>
      <p:sp>
        <p:nvSpPr>
          <p:cNvPr id="6" name="Footer Placeholder 5">
            <a:extLst>
              <a:ext uri="{FF2B5EF4-FFF2-40B4-BE49-F238E27FC236}">
                <a16:creationId xmlns:a16="http://schemas.microsoft.com/office/drawing/2014/main" id="{7B21D303-9CC2-3A4B-98A9-1EE54067DB5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1A35CD2-7C29-FE4F-8208-BF208B6728A5}"/>
              </a:ext>
            </a:extLst>
          </p:cNvPr>
          <p:cNvSpPr>
            <a:spLocks noGrp="1"/>
          </p:cNvSpPr>
          <p:nvPr>
            <p:ph type="sldNum" sz="quarter" idx="12"/>
          </p:nvPr>
        </p:nvSpPr>
        <p:spPr/>
        <p:txBody>
          <a:bodyPr/>
          <a:lstStyle/>
          <a:p>
            <a:fld id="{7AFC5518-8A7A-E64E-8BCB-B4C76BDACEB5}" type="slidenum">
              <a:rPr lang="en-US" smtClean="0"/>
              <a:t>‹#›</a:t>
            </a:fld>
            <a:endParaRPr lang="en-US"/>
          </a:p>
        </p:txBody>
      </p:sp>
    </p:spTree>
    <p:extLst>
      <p:ext uri="{BB962C8B-B14F-4D97-AF65-F5344CB8AC3E}">
        <p14:creationId xmlns:p14="http://schemas.microsoft.com/office/powerpoint/2010/main" val="17852513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855081-3E89-9C4B-B38B-DB15A4DF8AB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69A6DD8-93F4-2445-BE13-EA7BF6000BC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D2BC86C-4D91-844B-8C22-9C7053BFD4C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CAE8278-79F4-F24C-9BE6-06DF2A7A53C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A138FB2-CA20-784C-8CED-B8E9E53A3AE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FFAFBAA-4919-954A-9E2E-6086AD169BEE}"/>
              </a:ext>
            </a:extLst>
          </p:cNvPr>
          <p:cNvSpPr>
            <a:spLocks noGrp="1"/>
          </p:cNvSpPr>
          <p:nvPr>
            <p:ph type="dt" sz="half" idx="10"/>
          </p:nvPr>
        </p:nvSpPr>
        <p:spPr/>
        <p:txBody>
          <a:bodyPr/>
          <a:lstStyle/>
          <a:p>
            <a:fld id="{0A902612-80D5-8447-B53B-CBB91B57B0A8}" type="datetimeFigureOut">
              <a:rPr lang="en-US" smtClean="0"/>
              <a:t>5/16/19</a:t>
            </a:fld>
            <a:endParaRPr lang="en-US"/>
          </a:p>
        </p:txBody>
      </p:sp>
      <p:sp>
        <p:nvSpPr>
          <p:cNvPr id="8" name="Footer Placeholder 7">
            <a:extLst>
              <a:ext uri="{FF2B5EF4-FFF2-40B4-BE49-F238E27FC236}">
                <a16:creationId xmlns:a16="http://schemas.microsoft.com/office/drawing/2014/main" id="{583B6651-BE4E-5D43-969C-64B2E875C09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B2D39B5-D18A-664D-A89D-77134834A8E8}"/>
              </a:ext>
            </a:extLst>
          </p:cNvPr>
          <p:cNvSpPr>
            <a:spLocks noGrp="1"/>
          </p:cNvSpPr>
          <p:nvPr>
            <p:ph type="sldNum" sz="quarter" idx="12"/>
          </p:nvPr>
        </p:nvSpPr>
        <p:spPr/>
        <p:txBody>
          <a:bodyPr/>
          <a:lstStyle/>
          <a:p>
            <a:fld id="{7AFC5518-8A7A-E64E-8BCB-B4C76BDACEB5}" type="slidenum">
              <a:rPr lang="en-US" smtClean="0"/>
              <a:t>‹#›</a:t>
            </a:fld>
            <a:endParaRPr lang="en-US"/>
          </a:p>
        </p:txBody>
      </p:sp>
    </p:spTree>
    <p:extLst>
      <p:ext uri="{BB962C8B-B14F-4D97-AF65-F5344CB8AC3E}">
        <p14:creationId xmlns:p14="http://schemas.microsoft.com/office/powerpoint/2010/main" val="41208861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B408B3-31BD-6146-A462-934E3C732B0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634AD9E-FB32-3A43-8497-E04C5DA1C239}"/>
              </a:ext>
            </a:extLst>
          </p:cNvPr>
          <p:cNvSpPr>
            <a:spLocks noGrp="1"/>
          </p:cNvSpPr>
          <p:nvPr>
            <p:ph type="dt" sz="half" idx="10"/>
          </p:nvPr>
        </p:nvSpPr>
        <p:spPr/>
        <p:txBody>
          <a:bodyPr/>
          <a:lstStyle/>
          <a:p>
            <a:fld id="{0A902612-80D5-8447-B53B-CBB91B57B0A8}" type="datetimeFigureOut">
              <a:rPr lang="en-US" smtClean="0"/>
              <a:t>5/16/19</a:t>
            </a:fld>
            <a:endParaRPr lang="en-US"/>
          </a:p>
        </p:txBody>
      </p:sp>
      <p:sp>
        <p:nvSpPr>
          <p:cNvPr id="4" name="Footer Placeholder 3">
            <a:extLst>
              <a:ext uri="{FF2B5EF4-FFF2-40B4-BE49-F238E27FC236}">
                <a16:creationId xmlns:a16="http://schemas.microsoft.com/office/drawing/2014/main" id="{B6516E1A-4588-8448-A6AF-8C67504301E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3B155E0-D951-F14B-8A6F-C552FC7D16CD}"/>
              </a:ext>
            </a:extLst>
          </p:cNvPr>
          <p:cNvSpPr>
            <a:spLocks noGrp="1"/>
          </p:cNvSpPr>
          <p:nvPr>
            <p:ph type="sldNum" sz="quarter" idx="12"/>
          </p:nvPr>
        </p:nvSpPr>
        <p:spPr/>
        <p:txBody>
          <a:bodyPr/>
          <a:lstStyle/>
          <a:p>
            <a:fld id="{7AFC5518-8A7A-E64E-8BCB-B4C76BDACEB5}" type="slidenum">
              <a:rPr lang="en-US" smtClean="0"/>
              <a:t>‹#›</a:t>
            </a:fld>
            <a:endParaRPr lang="en-US"/>
          </a:p>
        </p:txBody>
      </p:sp>
    </p:spTree>
    <p:extLst>
      <p:ext uri="{BB962C8B-B14F-4D97-AF65-F5344CB8AC3E}">
        <p14:creationId xmlns:p14="http://schemas.microsoft.com/office/powerpoint/2010/main" val="2592968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965F95A-E580-6E42-B736-AB336477F860}"/>
              </a:ext>
            </a:extLst>
          </p:cNvPr>
          <p:cNvSpPr>
            <a:spLocks noGrp="1"/>
          </p:cNvSpPr>
          <p:nvPr>
            <p:ph type="dt" sz="half" idx="10"/>
          </p:nvPr>
        </p:nvSpPr>
        <p:spPr/>
        <p:txBody>
          <a:bodyPr/>
          <a:lstStyle/>
          <a:p>
            <a:fld id="{0A902612-80D5-8447-B53B-CBB91B57B0A8}" type="datetimeFigureOut">
              <a:rPr lang="en-US" smtClean="0"/>
              <a:t>5/16/19</a:t>
            </a:fld>
            <a:endParaRPr lang="en-US"/>
          </a:p>
        </p:txBody>
      </p:sp>
      <p:sp>
        <p:nvSpPr>
          <p:cNvPr id="3" name="Footer Placeholder 2">
            <a:extLst>
              <a:ext uri="{FF2B5EF4-FFF2-40B4-BE49-F238E27FC236}">
                <a16:creationId xmlns:a16="http://schemas.microsoft.com/office/drawing/2014/main" id="{6832842C-2F77-E244-A8F6-B03A29CDE38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779E80D-F423-0F49-A243-97448FC31739}"/>
              </a:ext>
            </a:extLst>
          </p:cNvPr>
          <p:cNvSpPr>
            <a:spLocks noGrp="1"/>
          </p:cNvSpPr>
          <p:nvPr>
            <p:ph type="sldNum" sz="quarter" idx="12"/>
          </p:nvPr>
        </p:nvSpPr>
        <p:spPr/>
        <p:txBody>
          <a:bodyPr/>
          <a:lstStyle/>
          <a:p>
            <a:fld id="{7AFC5518-8A7A-E64E-8BCB-B4C76BDACEB5}" type="slidenum">
              <a:rPr lang="en-US" smtClean="0"/>
              <a:t>‹#›</a:t>
            </a:fld>
            <a:endParaRPr lang="en-US"/>
          </a:p>
        </p:txBody>
      </p:sp>
    </p:spTree>
    <p:extLst>
      <p:ext uri="{BB962C8B-B14F-4D97-AF65-F5344CB8AC3E}">
        <p14:creationId xmlns:p14="http://schemas.microsoft.com/office/powerpoint/2010/main" val="12413445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D9FE7-55AA-FC4A-8721-E315544D8E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0BF24DF-DB5F-A44A-A1E8-CAE999914A6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19600AA-F06C-CB44-8737-B26EC63298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01592A1-29FD-EE49-98C8-D4C32336A92F}"/>
              </a:ext>
            </a:extLst>
          </p:cNvPr>
          <p:cNvSpPr>
            <a:spLocks noGrp="1"/>
          </p:cNvSpPr>
          <p:nvPr>
            <p:ph type="dt" sz="half" idx="10"/>
          </p:nvPr>
        </p:nvSpPr>
        <p:spPr/>
        <p:txBody>
          <a:bodyPr/>
          <a:lstStyle/>
          <a:p>
            <a:fld id="{0A902612-80D5-8447-B53B-CBB91B57B0A8}" type="datetimeFigureOut">
              <a:rPr lang="en-US" smtClean="0"/>
              <a:t>5/16/19</a:t>
            </a:fld>
            <a:endParaRPr lang="en-US"/>
          </a:p>
        </p:txBody>
      </p:sp>
      <p:sp>
        <p:nvSpPr>
          <p:cNvPr id="6" name="Footer Placeholder 5">
            <a:extLst>
              <a:ext uri="{FF2B5EF4-FFF2-40B4-BE49-F238E27FC236}">
                <a16:creationId xmlns:a16="http://schemas.microsoft.com/office/drawing/2014/main" id="{F8FDD140-9441-7B42-86CF-ABE02049884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5F0778F-774F-A74D-BAB6-628F973A5C15}"/>
              </a:ext>
            </a:extLst>
          </p:cNvPr>
          <p:cNvSpPr>
            <a:spLocks noGrp="1"/>
          </p:cNvSpPr>
          <p:nvPr>
            <p:ph type="sldNum" sz="quarter" idx="12"/>
          </p:nvPr>
        </p:nvSpPr>
        <p:spPr/>
        <p:txBody>
          <a:bodyPr/>
          <a:lstStyle/>
          <a:p>
            <a:fld id="{7AFC5518-8A7A-E64E-8BCB-B4C76BDACEB5}" type="slidenum">
              <a:rPr lang="en-US" smtClean="0"/>
              <a:t>‹#›</a:t>
            </a:fld>
            <a:endParaRPr lang="en-US"/>
          </a:p>
        </p:txBody>
      </p:sp>
    </p:spTree>
    <p:extLst>
      <p:ext uri="{BB962C8B-B14F-4D97-AF65-F5344CB8AC3E}">
        <p14:creationId xmlns:p14="http://schemas.microsoft.com/office/powerpoint/2010/main" val="37521709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498FF-4EFE-EB45-8101-E47F46632A0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A89565F-416B-624D-A204-D967AC1982A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5574B54-B74A-5542-8F71-2F8F3EF23D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647CACB-5AB8-4D40-AACD-88D9ABCB3155}"/>
              </a:ext>
            </a:extLst>
          </p:cNvPr>
          <p:cNvSpPr>
            <a:spLocks noGrp="1"/>
          </p:cNvSpPr>
          <p:nvPr>
            <p:ph type="dt" sz="half" idx="10"/>
          </p:nvPr>
        </p:nvSpPr>
        <p:spPr/>
        <p:txBody>
          <a:bodyPr/>
          <a:lstStyle/>
          <a:p>
            <a:fld id="{0A902612-80D5-8447-B53B-CBB91B57B0A8}" type="datetimeFigureOut">
              <a:rPr lang="en-US" smtClean="0"/>
              <a:t>5/16/19</a:t>
            </a:fld>
            <a:endParaRPr lang="en-US"/>
          </a:p>
        </p:txBody>
      </p:sp>
      <p:sp>
        <p:nvSpPr>
          <p:cNvPr id="6" name="Footer Placeholder 5">
            <a:extLst>
              <a:ext uri="{FF2B5EF4-FFF2-40B4-BE49-F238E27FC236}">
                <a16:creationId xmlns:a16="http://schemas.microsoft.com/office/drawing/2014/main" id="{EB9F28EB-6E27-A540-93E8-E8343C9E6B3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1ADD704-51A6-F045-8611-FACB8E526CCA}"/>
              </a:ext>
            </a:extLst>
          </p:cNvPr>
          <p:cNvSpPr>
            <a:spLocks noGrp="1"/>
          </p:cNvSpPr>
          <p:nvPr>
            <p:ph type="sldNum" sz="quarter" idx="12"/>
          </p:nvPr>
        </p:nvSpPr>
        <p:spPr/>
        <p:txBody>
          <a:bodyPr/>
          <a:lstStyle/>
          <a:p>
            <a:fld id="{7AFC5518-8A7A-E64E-8BCB-B4C76BDACEB5}" type="slidenum">
              <a:rPr lang="en-US" smtClean="0"/>
              <a:t>‹#›</a:t>
            </a:fld>
            <a:endParaRPr lang="en-US"/>
          </a:p>
        </p:txBody>
      </p:sp>
    </p:spTree>
    <p:extLst>
      <p:ext uri="{BB962C8B-B14F-4D97-AF65-F5344CB8AC3E}">
        <p14:creationId xmlns:p14="http://schemas.microsoft.com/office/powerpoint/2010/main" val="10169765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DA692E4-2EB3-9A45-B62F-35AE7A5181C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73A9405-FD07-254A-A21C-24B3A77FEC4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07F35C-A5EA-8042-8801-5BE5562418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902612-80D5-8447-B53B-CBB91B57B0A8}" type="datetimeFigureOut">
              <a:rPr lang="en-US" smtClean="0"/>
              <a:t>5/16/19</a:t>
            </a:fld>
            <a:endParaRPr lang="en-US"/>
          </a:p>
        </p:txBody>
      </p:sp>
      <p:sp>
        <p:nvSpPr>
          <p:cNvPr id="5" name="Footer Placeholder 4">
            <a:extLst>
              <a:ext uri="{FF2B5EF4-FFF2-40B4-BE49-F238E27FC236}">
                <a16:creationId xmlns:a16="http://schemas.microsoft.com/office/drawing/2014/main" id="{566C3C43-1336-5D4E-9AFA-20C5957D737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1B8D824-5F4F-6A49-9F5A-5855E957C4F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FC5518-8A7A-E64E-8BCB-B4C76BDACEB5}" type="slidenum">
              <a:rPr lang="en-US" smtClean="0"/>
              <a:t>‹#›</a:t>
            </a:fld>
            <a:endParaRPr lang="en-US"/>
          </a:p>
        </p:txBody>
      </p:sp>
    </p:spTree>
    <p:extLst>
      <p:ext uri="{BB962C8B-B14F-4D97-AF65-F5344CB8AC3E}">
        <p14:creationId xmlns:p14="http://schemas.microsoft.com/office/powerpoint/2010/main" val="37567324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hyperlink" Target="https://fermipoint.fnal.gov/service/tsworc/_layouts/15/userdisp.aspx?ID=1955"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09BED54-F199-9340-B4E6-97F1E0F8D576}"/>
              </a:ext>
            </a:extLst>
          </p:cNvPr>
          <p:cNvSpPr>
            <a:spLocks noGrp="1"/>
          </p:cNvSpPr>
          <p:nvPr>
            <p:ph type="title"/>
          </p:nvPr>
        </p:nvSpPr>
        <p:spPr>
          <a:xfrm>
            <a:off x="838200" y="-3389"/>
            <a:ext cx="10515600" cy="892738"/>
          </a:xfrm>
        </p:spPr>
        <p:txBody>
          <a:bodyPr/>
          <a:lstStyle/>
          <a:p>
            <a:r>
              <a:rPr lang="en-US" dirty="0"/>
              <a:t>Findings – 5/16/2019</a:t>
            </a:r>
          </a:p>
        </p:txBody>
      </p:sp>
      <p:pic>
        <p:nvPicPr>
          <p:cNvPr id="1026" name="Picture 2" descr=" Steve J Chappa">
            <a:hlinkClick r:id="rId2"/>
            <a:extLst>
              <a:ext uri="{FF2B5EF4-FFF2-40B4-BE49-F238E27FC236}">
                <a16:creationId xmlns:a16="http://schemas.microsoft.com/office/drawing/2014/main" id="{86E24516-887E-EC4E-9AF5-A81F6863EFD1}"/>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27000" y="-3048000"/>
            <a:ext cx="1219200" cy="12192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1">
            <a:extLst>
              <a:ext uri="{FF2B5EF4-FFF2-40B4-BE49-F238E27FC236}">
                <a16:creationId xmlns:a16="http://schemas.microsoft.com/office/drawing/2014/main" id="{2EC06AA4-FD04-8742-BEF4-549E37A87C05}"/>
              </a:ext>
            </a:extLst>
          </p:cNvPr>
          <p:cNvSpPr>
            <a:spLocks noGrp="1" noChangeArrowheads="1"/>
          </p:cNvSpPr>
          <p:nvPr>
            <p:ph idx="1"/>
          </p:nvPr>
        </p:nvSpPr>
        <p:spPr bwMode="auto">
          <a:xfrm>
            <a:off x="451104" y="889348"/>
            <a:ext cx="10902696" cy="5770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rmAutofit fontScale="77500" lnSpcReduction="20000"/>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hlinkClick r:id="rId2"/>
              </a:rPr>
              <a:t>Steve J Chappa</a:t>
            </a: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During the ORC review of the T1441.02 installation today at 13:00, we found:</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1) The power strip AC cords and an extension cord was under the electronics crate cart roller. Require that the cords be moved away from this pinch point and the cart rollers locked down. Done during the review. </a:t>
            </a:r>
            <a:r>
              <a:rPr kumimoji="0" lang="en-US" altLang="en-US" sz="1800" b="0" i="0" u="none" strike="noStrike" cap="none" normalizeH="0" baseline="0" dirty="0">
                <a:ln>
                  <a:noFill/>
                </a:ln>
                <a:solidFill>
                  <a:srgbClr val="00B050"/>
                </a:solidFill>
                <a:effectLst/>
                <a:latin typeface="Arial" panose="020B0604020202020204" pitchFamily="34" charset="0"/>
              </a:rPr>
              <a:t>--OK.</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2) The AC power cordage, plug-ins, loading looked </a:t>
            </a:r>
            <a:r>
              <a:rPr kumimoji="0" lang="en-US" altLang="en-US" sz="1800" b="0" i="0" u="none" strike="noStrike" cap="none" normalizeH="0" baseline="0" dirty="0">
                <a:ln>
                  <a:noFill/>
                </a:ln>
                <a:solidFill>
                  <a:srgbClr val="00B050"/>
                </a:solidFill>
                <a:effectLst/>
                <a:latin typeface="Arial" panose="020B0604020202020204" pitchFamily="34" charset="0"/>
              </a:rPr>
              <a:t>--OK.</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3) The DC power supplies are using the internal presets, entered into non-volatile​ memory, to set the DC power voltage limits and current limits. Require that the presents be indicated on the power supplies with a label to indicate their respective presets, the effective dates, and person/persons using these presets.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FF0000"/>
                </a:solidFill>
                <a:effectLst/>
                <a:latin typeface="Arial" panose="020B0604020202020204" pitchFamily="34" charset="0"/>
              </a:rPr>
              <a:t>Done, see attached photo-1.</a:t>
            </a: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4) The DC power distribution's fuse protection, wire sizes, etc. are sufficient for the DC power involved. </a:t>
            </a:r>
            <a:r>
              <a:rPr kumimoji="0" lang="en-US" altLang="en-US" sz="1800" b="0" i="0" u="none" strike="noStrike" cap="none" normalizeH="0" baseline="0" dirty="0">
                <a:ln>
                  <a:noFill/>
                </a:ln>
                <a:solidFill>
                  <a:srgbClr val="00B050"/>
                </a:solidFill>
                <a:effectLst/>
                <a:latin typeface="Arial" panose="020B0604020202020204" pitchFamily="34" charset="0"/>
              </a:rPr>
              <a:t>--OK</a:t>
            </a:r>
            <a:r>
              <a:rPr kumimoji="0" lang="en-US" altLang="en-US" sz="1800" b="0" i="0" u="none" strike="noStrike" cap="none" normalizeH="0" baseline="0" dirty="0">
                <a:ln>
                  <a:noFill/>
                </a:ln>
                <a:solidFill>
                  <a:schemeClr val="tx1"/>
                </a:solidFill>
                <a:effectLst/>
                <a:latin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5) Recommend to place a tape over the power supply banana jack connections to prevent any DC shorting through these jacks. Done during the review. </a:t>
            </a:r>
            <a:r>
              <a:rPr kumimoji="0" lang="en-US" altLang="en-US" sz="1800" b="0" i="0" u="none" strike="noStrike" cap="none" normalizeH="0" baseline="0" dirty="0">
                <a:ln>
                  <a:noFill/>
                </a:ln>
                <a:solidFill>
                  <a:srgbClr val="00B050"/>
                </a:solidFill>
                <a:effectLst/>
                <a:latin typeface="Arial" panose="020B0604020202020204" pitchFamily="34" charset="0"/>
              </a:rPr>
              <a:t>--OK</a:t>
            </a:r>
            <a:r>
              <a:rPr kumimoji="0" lang="en-US" altLang="en-US" sz="1800" b="0" i="0" u="none" strike="noStrike" cap="none" normalizeH="0" baseline="0" dirty="0">
                <a:ln>
                  <a:noFill/>
                </a:ln>
                <a:solidFill>
                  <a:schemeClr val="tx1"/>
                </a:solidFill>
                <a:effectLst/>
                <a:latin typeface="Arial" panose="020B0604020202020204" pitchFamily="34" charset="0"/>
              </a:rPr>
              <a:t>. </a:t>
            </a:r>
            <a:r>
              <a:rPr kumimoji="0" lang="en-US" altLang="en-US" sz="1800" b="0" i="0" u="none" strike="noStrike" cap="none" normalizeH="0" baseline="0" dirty="0">
                <a:ln>
                  <a:noFill/>
                </a:ln>
                <a:solidFill>
                  <a:srgbClr val="FF0000"/>
                </a:solidFill>
                <a:effectLst/>
                <a:latin typeface="Arial" panose="020B0604020202020204" pitchFamily="34" charset="0"/>
              </a:rPr>
              <a:t>Also see photo-1</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6) No HV (over 50 VDC) used in this installation. Tables and crate are grounded. </a:t>
            </a:r>
            <a:r>
              <a:rPr kumimoji="0" lang="en-US" altLang="en-US" sz="1800" b="0" i="0" u="none" strike="noStrike" cap="none" normalizeH="0" baseline="0" dirty="0">
                <a:ln>
                  <a:noFill/>
                </a:ln>
                <a:solidFill>
                  <a:srgbClr val="00B050"/>
                </a:solidFill>
                <a:effectLst/>
                <a:latin typeface="Arial" panose="020B0604020202020204" pitchFamily="34" charset="0"/>
              </a:rPr>
              <a:t>--OK.</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7) Require to fasten the 12 VDC cooling fan to the crate top rails to prevent the fan from moving when turned on. Done during the review. </a:t>
            </a:r>
            <a:r>
              <a:rPr kumimoji="0" lang="en-US" altLang="en-US" sz="1800" b="0" i="0" u="none" strike="noStrike" cap="none" normalizeH="0" baseline="0" dirty="0">
                <a:ln>
                  <a:noFill/>
                </a:ln>
                <a:solidFill>
                  <a:srgbClr val="00B050"/>
                </a:solidFill>
                <a:effectLst/>
                <a:latin typeface="Arial" panose="020B0604020202020204" pitchFamily="34" charset="0"/>
              </a:rPr>
              <a:t>--OK.</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8) When the detector's cooling tubes are connected and tested for leaks, the table travel and planar rotation needs to be checked for proper cable and tubing slack and restraint.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FF0000"/>
                </a:solidFill>
                <a:effectLst/>
                <a:latin typeface="Arial" panose="020B0604020202020204" pitchFamily="34" charset="0"/>
              </a:rPr>
              <a:t>Done. 1) connected and tested for leaks, 2) cable slack </a:t>
            </a:r>
            <a:r>
              <a:rPr lang="en-US" altLang="en-US" sz="1800" dirty="0">
                <a:solidFill>
                  <a:srgbClr val="FF0000"/>
                </a:solidFill>
                <a:latin typeface="Arial" panose="020B0604020202020204" pitchFamily="34" charset="0"/>
              </a:rPr>
              <a:t>and restrains </a:t>
            </a:r>
            <a:r>
              <a:rPr kumimoji="0" lang="en-US" altLang="en-US" sz="1800" b="0" i="0" u="none" strike="noStrike" cap="none" normalizeH="0" baseline="0" dirty="0">
                <a:ln>
                  <a:noFill/>
                </a:ln>
                <a:solidFill>
                  <a:srgbClr val="FF0000"/>
                </a:solidFill>
                <a:effectLst/>
                <a:latin typeface="Arial" panose="020B0604020202020204" pitchFamily="34" charset="0"/>
              </a:rPr>
              <a:t>see photo-2,3,4,5;</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9) The cables to the readout crate need to be grouped and restrained properly for the table travel. Once done, this travel needs to be rechecked. </a:t>
            </a:r>
            <a:r>
              <a:rPr kumimoji="0" lang="en-US" altLang="en-US" sz="1800" b="0" i="0" u="none" strike="noStrike" cap="none" normalizeH="0" baseline="0" dirty="0">
                <a:ln>
                  <a:noFill/>
                </a:ln>
                <a:solidFill>
                  <a:srgbClr val="FF0000"/>
                </a:solidFill>
                <a:effectLst/>
                <a:latin typeface="Arial" panose="020B0604020202020204" pitchFamily="34" charset="0"/>
              </a:rPr>
              <a:t>Done, see photo 2,3,4,5; readout cables are also taped to the table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10) Recommend to tape up the exposed PC board terminals/pads, on the LVDS connector PC board,  to prevent shorts to any grounded structure or component. </a:t>
            </a:r>
            <a:r>
              <a:rPr kumimoji="0" lang="en-US" altLang="en-US" sz="1800" b="0" i="0" u="none" strike="noStrike" cap="none" normalizeH="0" baseline="0" dirty="0">
                <a:ln>
                  <a:noFill/>
                </a:ln>
                <a:solidFill>
                  <a:srgbClr val="FF0000"/>
                </a:solidFill>
                <a:effectLst/>
                <a:latin typeface="Arial" panose="020B0604020202020204" pitchFamily="34" charset="0"/>
              </a:rPr>
              <a:t>Done, see photo-6.</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When the corrective actions in item 3 and the table travel is rechecked for proper cooling tube and cable restraint/dress, an email with a picture of the power supply labeling and a statement indicating the table travel has been checked, I can then recommend the ORC issuance for this installation.</a:t>
            </a: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Regards,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Steve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FF0000"/>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800" b="1" dirty="0">
                <a:solidFill>
                  <a:srgbClr val="FF0000"/>
                </a:solidFill>
                <a:latin typeface="Arial" panose="020B0604020202020204" pitchFamily="34" charset="0"/>
              </a:rPr>
              <a:t>Thanks for your review and recommendations, this will make our experiment safe.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FF0000"/>
                </a:solidFill>
                <a:effectLst/>
                <a:latin typeface="Arial" panose="020B0604020202020204" pitchFamily="34" charset="0"/>
              </a:rPr>
              <a:t>Ming for the </a:t>
            </a:r>
            <a:r>
              <a:rPr kumimoji="0" lang="en-US" altLang="en-US" sz="1800" b="1" i="0" u="none" strike="noStrike" cap="none" normalizeH="0" baseline="0" dirty="0" err="1">
                <a:ln>
                  <a:noFill/>
                </a:ln>
                <a:solidFill>
                  <a:srgbClr val="FF0000"/>
                </a:solidFill>
                <a:effectLst/>
                <a:latin typeface="Arial" panose="020B0604020202020204" pitchFamily="34" charset="0"/>
              </a:rPr>
              <a:t>sPHENIX</a:t>
            </a:r>
            <a:r>
              <a:rPr kumimoji="0" lang="en-US" altLang="en-US" sz="1800" b="1" i="0" u="none" strike="noStrike" cap="none" normalizeH="0" baseline="0" dirty="0">
                <a:ln>
                  <a:noFill/>
                </a:ln>
                <a:solidFill>
                  <a:srgbClr val="FF0000"/>
                </a:solidFill>
                <a:effectLst/>
                <a:latin typeface="Arial" panose="020B0604020202020204" pitchFamily="34" charset="0"/>
              </a:rPr>
              <a:t> MVTX team</a:t>
            </a: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0402589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9517996-7F2A-204B-B450-5C4A4F4CC805}"/>
              </a:ext>
            </a:extLst>
          </p:cNvPr>
          <p:cNvSpPr>
            <a:spLocks noGrp="1"/>
          </p:cNvSpPr>
          <p:nvPr>
            <p:ph type="title"/>
          </p:nvPr>
        </p:nvSpPr>
        <p:spPr>
          <a:xfrm>
            <a:off x="381000" y="352768"/>
            <a:ext cx="6210300" cy="2428532"/>
          </a:xfrm>
        </p:spPr>
        <p:txBody>
          <a:bodyPr>
            <a:normAutofit fontScale="90000"/>
          </a:bodyPr>
          <a:lstStyle/>
          <a:p>
            <a:r>
              <a:rPr lang="en-US" dirty="0"/>
              <a:t>PS voltage and current limits are labeled:  </a:t>
            </a:r>
            <a:br>
              <a:rPr lang="en-US" dirty="0"/>
            </a:br>
            <a:r>
              <a:rPr lang="en-US" dirty="0"/>
              <a:t>User Cameron Dean, 5/16/2019; see photo-1</a:t>
            </a:r>
          </a:p>
        </p:txBody>
      </p:sp>
      <p:pic>
        <p:nvPicPr>
          <p:cNvPr id="6" name="Picture 5">
            <a:extLst>
              <a:ext uri="{FF2B5EF4-FFF2-40B4-BE49-F238E27FC236}">
                <a16:creationId xmlns:a16="http://schemas.microsoft.com/office/drawing/2014/main" id="{B6ED0D4F-00C7-0E42-AC99-69D2E4FAA230}"/>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048500" y="0"/>
            <a:ext cx="5143500" cy="6858000"/>
          </a:xfrm>
          <a:prstGeom prst="rect">
            <a:avLst/>
          </a:prstGeom>
        </p:spPr>
      </p:pic>
      <p:sp>
        <p:nvSpPr>
          <p:cNvPr id="7" name="TextBox 6">
            <a:extLst>
              <a:ext uri="{FF2B5EF4-FFF2-40B4-BE49-F238E27FC236}">
                <a16:creationId xmlns:a16="http://schemas.microsoft.com/office/drawing/2014/main" id="{634B00FC-DDEE-9C4C-B5B9-BD91532B1D61}"/>
              </a:ext>
            </a:extLst>
          </p:cNvPr>
          <p:cNvSpPr txBox="1"/>
          <p:nvPr/>
        </p:nvSpPr>
        <p:spPr>
          <a:xfrm>
            <a:off x="619125" y="2971800"/>
            <a:ext cx="4193060" cy="2862322"/>
          </a:xfrm>
          <a:prstGeom prst="rect">
            <a:avLst/>
          </a:prstGeom>
          <a:noFill/>
        </p:spPr>
        <p:txBody>
          <a:bodyPr wrap="square" rtlCol="0">
            <a:spAutoFit/>
          </a:bodyPr>
          <a:lstStyle/>
          <a:p>
            <a:r>
              <a:rPr lang="en-US" dirty="0"/>
              <a:t>Top: Fan PS</a:t>
            </a:r>
          </a:p>
          <a:p>
            <a:pPr marL="285750" indent="-285750">
              <a:buFontTx/>
              <a:buChar char="-"/>
            </a:pPr>
            <a:r>
              <a:rPr lang="en-US" dirty="0"/>
              <a:t>12 V</a:t>
            </a:r>
          </a:p>
          <a:p>
            <a:pPr marL="285750" indent="-285750">
              <a:buFontTx/>
              <a:buChar char="-"/>
            </a:pPr>
            <a:r>
              <a:rPr lang="en-US" dirty="0"/>
              <a:t>3A</a:t>
            </a:r>
          </a:p>
          <a:p>
            <a:pPr marL="285750" indent="-285750">
              <a:buFontTx/>
              <a:buChar char="-"/>
            </a:pPr>
            <a:endParaRPr lang="en-US" dirty="0"/>
          </a:p>
          <a:p>
            <a:r>
              <a:rPr lang="en-US" dirty="0"/>
              <a:t>Middle:  staves </a:t>
            </a:r>
          </a:p>
          <a:p>
            <a:pPr marL="285750" indent="-285750">
              <a:buFontTx/>
              <a:buChar char="-"/>
            </a:pPr>
            <a:r>
              <a:rPr lang="en-US" dirty="0"/>
              <a:t>3.3V, 5A</a:t>
            </a:r>
          </a:p>
          <a:p>
            <a:pPr marL="285750" indent="-285750">
              <a:buFontTx/>
              <a:buChar char="-"/>
            </a:pPr>
            <a:r>
              <a:rPr lang="en-US" dirty="0"/>
              <a:t>Bias: -5V, 0.5A</a:t>
            </a:r>
          </a:p>
          <a:p>
            <a:pPr marL="285750" indent="-285750">
              <a:buFontTx/>
              <a:buChar char="-"/>
            </a:pPr>
            <a:endParaRPr lang="en-US" dirty="0"/>
          </a:p>
          <a:p>
            <a:r>
              <a:rPr lang="en-US" dirty="0"/>
              <a:t>Bottom: RU power</a:t>
            </a:r>
          </a:p>
          <a:p>
            <a:r>
              <a:rPr lang="en-US" dirty="0"/>
              <a:t>5V, 6A </a:t>
            </a:r>
          </a:p>
        </p:txBody>
      </p:sp>
    </p:spTree>
    <p:extLst>
      <p:ext uri="{BB962C8B-B14F-4D97-AF65-F5344CB8AC3E}">
        <p14:creationId xmlns:p14="http://schemas.microsoft.com/office/powerpoint/2010/main" val="34582336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619D0B-1DBF-5948-B54D-35A12098667F}"/>
              </a:ext>
            </a:extLst>
          </p:cNvPr>
          <p:cNvSpPr>
            <a:spLocks noGrp="1"/>
          </p:cNvSpPr>
          <p:nvPr>
            <p:ph type="title"/>
          </p:nvPr>
        </p:nvSpPr>
        <p:spPr>
          <a:xfrm>
            <a:off x="838200" y="0"/>
            <a:ext cx="10515600" cy="1325563"/>
          </a:xfrm>
        </p:spPr>
        <p:txBody>
          <a:bodyPr/>
          <a:lstStyle/>
          <a:p>
            <a:r>
              <a:rPr lang="en-US" dirty="0"/>
              <a:t>Detector with cooling tubes connected</a:t>
            </a:r>
            <a:br>
              <a:rPr lang="en-US" dirty="0"/>
            </a:br>
            <a:r>
              <a:rPr lang="en-US" dirty="0"/>
              <a:t> Far-end location, photo-2,3 </a:t>
            </a:r>
          </a:p>
        </p:txBody>
      </p:sp>
      <p:pic>
        <p:nvPicPr>
          <p:cNvPr id="4" name="Picture 3">
            <a:extLst>
              <a:ext uri="{FF2B5EF4-FFF2-40B4-BE49-F238E27FC236}">
                <a16:creationId xmlns:a16="http://schemas.microsoft.com/office/drawing/2014/main" id="{C9050C2A-9A3D-9E42-80C3-F7A61D10458E}"/>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21209" y="1325562"/>
            <a:ext cx="4149328" cy="5532437"/>
          </a:xfrm>
          <a:prstGeom prst="rect">
            <a:avLst/>
          </a:prstGeom>
        </p:spPr>
      </p:pic>
      <p:pic>
        <p:nvPicPr>
          <p:cNvPr id="6" name="Picture 5">
            <a:extLst>
              <a:ext uri="{FF2B5EF4-FFF2-40B4-BE49-F238E27FC236}">
                <a16:creationId xmlns:a16="http://schemas.microsoft.com/office/drawing/2014/main" id="{790F4C98-BCF3-1741-BC28-4461F48B3E29}"/>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690623" y="1325561"/>
            <a:ext cx="4202930" cy="5603907"/>
          </a:xfrm>
          <a:prstGeom prst="rect">
            <a:avLst/>
          </a:prstGeom>
        </p:spPr>
      </p:pic>
    </p:spTree>
    <p:extLst>
      <p:ext uri="{BB962C8B-B14F-4D97-AF65-F5344CB8AC3E}">
        <p14:creationId xmlns:p14="http://schemas.microsoft.com/office/powerpoint/2010/main" val="41085303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26D9C-89BD-FB45-9BCE-4815D2D79230}"/>
              </a:ext>
            </a:extLst>
          </p:cNvPr>
          <p:cNvSpPr>
            <a:spLocks noGrp="1"/>
          </p:cNvSpPr>
          <p:nvPr>
            <p:ph type="title"/>
          </p:nvPr>
        </p:nvSpPr>
        <p:spPr>
          <a:xfrm>
            <a:off x="838200" y="1"/>
            <a:ext cx="10515600" cy="1024128"/>
          </a:xfrm>
        </p:spPr>
        <p:txBody>
          <a:bodyPr>
            <a:normAutofit fontScale="90000"/>
          </a:bodyPr>
          <a:lstStyle/>
          <a:p>
            <a:r>
              <a:rPr lang="en-US" dirty="0"/>
              <a:t>Detector with cooling tubes</a:t>
            </a:r>
            <a:br>
              <a:rPr lang="en-US" dirty="0"/>
            </a:br>
            <a:r>
              <a:rPr lang="en-US" dirty="0"/>
              <a:t>Near-end location, photo-4,5 </a:t>
            </a:r>
          </a:p>
        </p:txBody>
      </p:sp>
      <p:pic>
        <p:nvPicPr>
          <p:cNvPr id="4" name="Picture 3">
            <a:extLst>
              <a:ext uri="{FF2B5EF4-FFF2-40B4-BE49-F238E27FC236}">
                <a16:creationId xmlns:a16="http://schemas.microsoft.com/office/drawing/2014/main" id="{ED150531-BE38-9841-8FEA-D940475AD019}"/>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78714" y="1182624"/>
            <a:ext cx="4256532" cy="5675376"/>
          </a:xfrm>
          <a:prstGeom prst="rect">
            <a:avLst/>
          </a:prstGeom>
        </p:spPr>
      </p:pic>
      <p:pic>
        <p:nvPicPr>
          <p:cNvPr id="6" name="Picture 5">
            <a:extLst>
              <a:ext uri="{FF2B5EF4-FFF2-40B4-BE49-F238E27FC236}">
                <a16:creationId xmlns:a16="http://schemas.microsoft.com/office/drawing/2014/main" id="{95DF2EA0-752B-3642-8F93-49FAA7FEA3CE}"/>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096000" y="1182622"/>
            <a:ext cx="4256533" cy="5675377"/>
          </a:xfrm>
          <a:prstGeom prst="rect">
            <a:avLst/>
          </a:prstGeom>
        </p:spPr>
      </p:pic>
    </p:spTree>
    <p:extLst>
      <p:ext uri="{BB962C8B-B14F-4D97-AF65-F5344CB8AC3E}">
        <p14:creationId xmlns:p14="http://schemas.microsoft.com/office/powerpoint/2010/main" val="32801486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302676-3C50-374A-8788-616CFF80AC3A}"/>
              </a:ext>
            </a:extLst>
          </p:cNvPr>
          <p:cNvSpPr>
            <a:spLocks noGrp="1"/>
          </p:cNvSpPr>
          <p:nvPr>
            <p:ph type="title"/>
          </p:nvPr>
        </p:nvSpPr>
        <p:spPr>
          <a:xfrm>
            <a:off x="134112" y="657733"/>
            <a:ext cx="5644896" cy="2170811"/>
          </a:xfrm>
        </p:spPr>
        <p:txBody>
          <a:bodyPr>
            <a:normAutofit fontScale="90000"/>
          </a:bodyPr>
          <a:lstStyle/>
          <a:p>
            <a:r>
              <a:rPr lang="en-US" dirty="0"/>
              <a:t>PC boards and connector are all taped up to prevent shorts to ground</a:t>
            </a:r>
            <a:br>
              <a:rPr lang="en-US" dirty="0"/>
            </a:br>
            <a:r>
              <a:rPr lang="en-US" dirty="0"/>
              <a:t>photo-6</a:t>
            </a:r>
          </a:p>
        </p:txBody>
      </p:sp>
      <p:pic>
        <p:nvPicPr>
          <p:cNvPr id="4" name="Picture 3">
            <a:extLst>
              <a:ext uri="{FF2B5EF4-FFF2-40B4-BE49-F238E27FC236}">
                <a16:creationId xmlns:a16="http://schemas.microsoft.com/office/drawing/2014/main" id="{8ACFF516-F9F0-1D42-A568-F46F6774E702}"/>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5996939" y="0"/>
            <a:ext cx="6195061" cy="6805026"/>
          </a:xfrm>
          <a:prstGeom prst="rect">
            <a:avLst/>
          </a:prstGeom>
        </p:spPr>
      </p:pic>
      <p:sp>
        <p:nvSpPr>
          <p:cNvPr id="5" name="Donut 4">
            <a:extLst>
              <a:ext uri="{FF2B5EF4-FFF2-40B4-BE49-F238E27FC236}">
                <a16:creationId xmlns:a16="http://schemas.microsoft.com/office/drawing/2014/main" id="{3AB8E375-D6DF-E54D-9119-3C28F7A61210}"/>
              </a:ext>
            </a:extLst>
          </p:cNvPr>
          <p:cNvSpPr/>
          <p:nvPr/>
        </p:nvSpPr>
        <p:spPr>
          <a:xfrm>
            <a:off x="9150262" y="2193751"/>
            <a:ext cx="1822537" cy="1235249"/>
          </a:xfrm>
          <a:prstGeom prst="donut">
            <a:avLst>
              <a:gd name="adj" fmla="val 7753"/>
            </a:avLst>
          </a:prstGeom>
          <a:solidFill>
            <a:srgbClr val="FFFF00"/>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Donut 5">
            <a:extLst>
              <a:ext uri="{FF2B5EF4-FFF2-40B4-BE49-F238E27FC236}">
                <a16:creationId xmlns:a16="http://schemas.microsoft.com/office/drawing/2014/main" id="{22ECF491-CE36-4E41-87F7-F7DF79F9EF25}"/>
              </a:ext>
            </a:extLst>
          </p:cNvPr>
          <p:cNvSpPr/>
          <p:nvPr/>
        </p:nvSpPr>
        <p:spPr>
          <a:xfrm>
            <a:off x="10061530" y="3724014"/>
            <a:ext cx="1822537" cy="1235249"/>
          </a:xfrm>
          <a:prstGeom prst="donut">
            <a:avLst>
              <a:gd name="adj" fmla="val 7753"/>
            </a:avLst>
          </a:prstGeom>
          <a:solidFill>
            <a:srgbClr val="FFFF00"/>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Donut 6">
            <a:extLst>
              <a:ext uri="{FF2B5EF4-FFF2-40B4-BE49-F238E27FC236}">
                <a16:creationId xmlns:a16="http://schemas.microsoft.com/office/drawing/2014/main" id="{A95EAC8C-BC34-2D4D-8453-BF24FDC00641}"/>
              </a:ext>
            </a:extLst>
          </p:cNvPr>
          <p:cNvSpPr/>
          <p:nvPr/>
        </p:nvSpPr>
        <p:spPr>
          <a:xfrm>
            <a:off x="8526048" y="4636652"/>
            <a:ext cx="1822537" cy="1235249"/>
          </a:xfrm>
          <a:prstGeom prst="donut">
            <a:avLst>
              <a:gd name="adj" fmla="val 7753"/>
            </a:avLst>
          </a:prstGeom>
          <a:solidFill>
            <a:srgbClr val="FFFF00"/>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2425538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TotalTime>
  <Words>151</Words>
  <Application>Microsoft Macintosh PowerPoint</Application>
  <PresentationFormat>Widescreen</PresentationFormat>
  <Paragraphs>36</Paragraphs>
  <Slides>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Calibri Light</vt:lpstr>
      <vt:lpstr>Office Theme</vt:lpstr>
      <vt:lpstr>Findings – 5/16/2019</vt:lpstr>
      <vt:lpstr>PS voltage and current limits are labeled:   User Cameron Dean, 5/16/2019; see photo-1</vt:lpstr>
      <vt:lpstr>Detector with cooling tubes connected  Far-end location, photo-2,3 </vt:lpstr>
      <vt:lpstr>Detector with cooling tubes Near-end location, photo-4,5 </vt:lpstr>
      <vt:lpstr>PC boards and connector are all taped up to prevent shorts to ground photo-6</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Ming Liu</dc:creator>
  <cp:lastModifiedBy>Ming Liu</cp:lastModifiedBy>
  <cp:revision>19</cp:revision>
  <cp:lastPrinted>2019-05-17T00:17:07Z</cp:lastPrinted>
  <dcterms:created xsi:type="dcterms:W3CDTF">2019-05-16T23:42:55Z</dcterms:created>
  <dcterms:modified xsi:type="dcterms:W3CDTF">2019-05-17T00:19:15Z</dcterms:modified>
</cp:coreProperties>
</file>