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415" r:id="rId4"/>
    <p:sldId id="259" r:id="rId5"/>
    <p:sldId id="417" r:id="rId6"/>
    <p:sldId id="418" r:id="rId7"/>
    <p:sldId id="419" r:id="rId8"/>
    <p:sldId id="422" r:id="rId9"/>
    <p:sldId id="420" r:id="rId10"/>
    <p:sldId id="421" r:id="rId11"/>
    <p:sldId id="416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3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23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AE8FE-2CE0-9B49-8BE0-5838930DEF11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3A291-FE5E-D340-AA12-35DE02B6D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37DD-99C3-4940-9FDF-6A6398F9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89F2E-ECAF-7246-8BBE-6C27ACD63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D372-5F1B-DE4A-BC0C-C872230F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6BEF-244C-AF4C-987F-1A97AA7E92DE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04EA3-1B2C-1B47-8204-8F7642E1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3494A-CD0B-2D4D-8A8D-832392FC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7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C376-7D55-4745-AFA5-5407B62E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BD049-DD46-EE4D-B72F-D455A2C94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2EB1F-BA4D-684E-BB27-CA052EA2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E11F9-B787-5B43-98CF-D799FF958E41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2470-63CC-3A40-90F5-A13ADB1C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8F5DD-4A88-8143-9603-5713F219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7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6411E-2F6E-A845-8ABC-CBB28D6FF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9848B-DECF-E943-B515-999FA4E31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99CAF-8204-D340-A87E-2A915FDE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9B23-7B2B-2444-8B03-6A8CF033DCC0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47A12-7AB9-924E-A637-B123AEC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B0824-F2A5-EA4B-9DE5-27D297B5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22E8-19CF-FA46-838B-FF7AADCF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7F09F-7686-7840-B615-8B43EA660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3FF13-8A39-B14A-8C88-DF211D52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5363-598E-0C4D-8481-FFB1F2CD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8E2F3-AF1F-934A-89ED-F01383ED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E7C3-273F-6241-9D98-44DCE620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22382-5A61-1A47-9220-92BEF1A5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A5E3C-EAB1-3B47-BE3D-5E7A7BA9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BB73-E3CF-F04A-BBCD-95D4E97BE316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BF479-51A9-AB4B-AEE2-B5CC28C3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8AAFA-0EE0-AB4C-8AFB-247997E3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2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428C-C067-E44F-BF4F-27E7AC6A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EB74D-40AB-2F43-A934-5784041FF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3C51-4CFB-4645-9E2C-B716112B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880AD-03CD-EC44-AD93-6D0EFE6C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36B2-C311-7D49-AC25-1AFA92115B5F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D1EE1-A1B4-FF46-8CF2-C0CACAB7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73009-CEB2-D844-B49A-A8C4887F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8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9C36-3178-F044-B20D-8688008D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754C-E839-1145-A9CA-C0D5ACFE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744FD-6D53-1B47-895E-88E48F56A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7D0AF6-161F-C142-8BFC-89A0102A1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8317A4-7E36-1241-8040-5E4DA703C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161D0-D8B4-FB45-B9A7-68AA8337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19D6-E3A9-BB47-B1C3-01B8B5180F87}" type="datetime1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790860-23B9-8846-856A-906793FAF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DB7F9-24A7-4F42-9B88-FDCE7BC9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3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2B843-3695-544C-AF36-F3DDB41F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0A1C5-2E65-954C-8338-031D5973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8D4-DB82-F643-B548-3739F22FC2B9}" type="datetime1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CA134-B3CD-B643-8D75-87F25655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1573E-F6FE-E649-98CF-C3568457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9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6DC22-BD93-2847-9655-C5E33360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B14A-CD23-DC4D-8EA9-8D2AF414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0A8A-008D-5244-ACDD-7B3B78B9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5070-15CB-6C4B-AE50-A115D20D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4F04-E33D-8F4B-B495-52961EDD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5B80E-918C-924D-9A69-2CDEA7C6D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27FFC-8076-F04B-B103-4B6BE634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70B-FDC1-7143-9A29-BCDD297B78EC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D7ECC-EF86-2540-B660-056BC293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24824-B5B5-F740-95A0-CD93A998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4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0B44-7067-0546-B8AE-A63353DB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8276E-1D7E-0C4E-A5C1-04D501214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1F8DB-C0A1-894E-A20E-529979C00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144E9-71C5-934B-A0D9-803EFE79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536E-46CA-554F-83D9-EF3FA5F67D3A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D893D-F782-6B4A-BED2-58D1C11E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4F8D0-83F4-464F-B8CE-97BE557D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2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1D2D8-6C6E-5442-AACB-3EA8F59F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36A89-90D9-0549-B782-3A62C4F48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A1E39-F141-F843-8023-C7B4C9DE0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5A8D-D81C-844D-82FF-1E7034E2ABBF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4186-E906-174D-88C3-0BBCFFAD4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5E5C9-71FE-4E43-A470-4CDBD70A3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25ext.lanl.gov/maps/readout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65DC-3C36-F045-A528-D6029BA20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LDRD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A86AB-8946-744A-8D4C-BB23AD7311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Sho</a:t>
            </a:r>
            <a:r>
              <a:rPr lang="en-US" dirty="0"/>
              <a:t>, Ming</a:t>
            </a:r>
          </a:p>
          <a:p>
            <a:r>
              <a:rPr lang="en-US" dirty="0"/>
              <a:t>01/24/2019</a:t>
            </a:r>
          </a:p>
          <a:p>
            <a:r>
              <a:rPr lang="en-US" dirty="0"/>
              <a:t>Updated 2/5/2019 after discussions with Jo @CERN;</a:t>
            </a:r>
          </a:p>
          <a:p>
            <a:r>
              <a:rPr lang="en-US" dirty="0"/>
              <a:t> and Huber, Walt and Abel at LANL 2/6/19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86C48-D4A9-064A-8CCC-665D9C73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A5F8-0C39-AE44-B886-E4C4195A3359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CA68C-CDAD-3C43-811A-3B2139C1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608F-596C-DD40-BCB0-B1456744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11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A1F3-2F54-C147-A901-2D466825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Test Beam with EIC/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EMCal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April 3 -23, 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35AE1-120B-1848-9177-7BDC926C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8D4-DB82-F643-B548-3739F22FC2B9}" type="datetime1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F2342-F9B6-F545-9D1F-019BD827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342D0-A8F5-F346-A04F-0CDA14B9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E4043-A335-A343-8F35-6F15A830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890" y="1220410"/>
            <a:ext cx="5802910" cy="5318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F5791-57DE-064D-974C-C3120BC61251}"/>
              </a:ext>
            </a:extLst>
          </p:cNvPr>
          <p:cNvSpPr txBox="1"/>
          <p:nvPr/>
        </p:nvSpPr>
        <p:spPr>
          <a:xfrm>
            <a:off x="630264" y="2546191"/>
            <a:ext cx="35673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MVTX telescope beam test: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- 4/14-23 @ </a:t>
            </a:r>
            <a:r>
              <a:rPr lang="en-US" dirty="0" err="1">
                <a:solidFill>
                  <a:srgbClr val="FF0000"/>
                </a:solidFill>
              </a:rPr>
              <a:t>Fermilab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*BNL </a:t>
            </a:r>
            <a:r>
              <a:rPr lang="en-US" dirty="0" err="1"/>
              <a:t>sPHENIX</a:t>
            </a:r>
            <a:r>
              <a:rPr lang="en-US" dirty="0"/>
              <a:t> Director’s review: </a:t>
            </a:r>
          </a:p>
          <a:p>
            <a:r>
              <a:rPr lang="en-US" dirty="0"/>
              <a:t>4/8-13 @BNL</a:t>
            </a:r>
          </a:p>
          <a:p>
            <a:r>
              <a:rPr lang="en-US" dirty="0"/>
              <a:t>MVTX and INTT will be reviewed</a:t>
            </a:r>
          </a:p>
        </p:txBody>
      </p:sp>
    </p:spTree>
    <p:extLst>
      <p:ext uri="{BB962C8B-B14F-4D97-AF65-F5344CB8AC3E}">
        <p14:creationId xmlns:p14="http://schemas.microsoft.com/office/powerpoint/2010/main" val="110952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01187-D30B-C347-84BB-CF1C6014D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93F89-0B43-2D42-801E-77521AF4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31DF7-BE52-A54F-A25F-DCA2355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849C2-3E9E-BF4B-8F57-8DFC2576A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74" y="0"/>
            <a:ext cx="990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20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7E7C-7520-7943-A64F-26311C61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62456"/>
          </a:xfrm>
        </p:spPr>
        <p:txBody>
          <a:bodyPr>
            <a:normAutofit/>
          </a:bodyPr>
          <a:lstStyle/>
          <a:p>
            <a:r>
              <a:rPr lang="en-US" dirty="0"/>
              <a:t>Readout Development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AFA0-73AB-DB44-B074-7131CA120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Sho’s</a:t>
            </a:r>
            <a:r>
              <a:rPr lang="en-US" dirty="0"/>
              <a:t> summary page: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https://p25ext.lanl.gov/maps/readout.html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MVTX technical document: https://</a:t>
            </a:r>
            <a:r>
              <a:rPr lang="en-US" dirty="0" err="1"/>
              <a:t>www.overleaf.com</a:t>
            </a:r>
            <a:r>
              <a:rPr lang="en-US" dirty="0"/>
              <a:t>/18152646jkqtztvgnrtp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2CC65-214F-774F-9326-19A1D03B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29FE-B46C-D749-8833-F1100345576A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AAADF-7CB5-1246-A34E-DE2A68656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340A4-3631-CC46-91F5-350D8ECC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3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EFE72A-8544-9C43-BCD4-877F9F3A0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8" b="7234"/>
          <a:stretch/>
        </p:blipFill>
        <p:spPr>
          <a:xfrm>
            <a:off x="517187" y="24319"/>
            <a:ext cx="11157626" cy="681327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FD3305E-3BCA-3F41-A970-D5E6832008C8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10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Discussions with </a:t>
            </a:r>
            <a:r>
              <a:rPr lang="en-US" dirty="0" err="1"/>
              <a:t>Sho</a:t>
            </a:r>
            <a:r>
              <a:rPr lang="en-US" dirty="0"/>
              <a:t>, 1/16/2019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99A5477-6402-7A4D-B089-FAD98D1F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495E-7F02-354A-BE4C-D763F31AD5D7}" type="datetime1">
              <a:rPr lang="en-US" smtClean="0"/>
              <a:t>2/6/19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E501BFB-788F-5248-8E85-367EF16E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84822A-9210-9946-AD22-81697851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9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612" y="144712"/>
            <a:ext cx="9036776" cy="990600"/>
          </a:xfrm>
        </p:spPr>
        <p:txBody>
          <a:bodyPr>
            <a:noAutofit/>
          </a:bodyPr>
          <a:lstStyle/>
          <a:p>
            <a:r>
              <a:rPr lang="en-US" sz="3600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31224" y="810226"/>
            <a:ext cx="8836298" cy="4527692"/>
            <a:chOff x="121974" y="1442744"/>
            <a:chExt cx="8836298" cy="45276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~10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817933" y="4242699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652332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>
              <a:cxnSpLocks/>
            </p:cNvCxnSpPr>
            <p:nvPr/>
          </p:nvCxnSpPr>
          <p:spPr bwMode="auto">
            <a:xfrm>
              <a:off x="3637318" y="1988406"/>
              <a:ext cx="0" cy="390929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>
              <a:cxnSpLocks/>
            </p:cNvCxnSpPr>
            <p:nvPr/>
          </p:nvCxnSpPr>
          <p:spPr bwMode="auto">
            <a:xfrm>
              <a:off x="6960279" y="1872502"/>
              <a:ext cx="1" cy="409793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7086177" y="5377341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30" y="5530666"/>
            <a:ext cx="9036769" cy="79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    | 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A4038-3CD1-6345-9386-800592EB5440}" type="datetime1">
              <a:rPr lang="en-US" smtClean="0"/>
              <a:t>2/6/19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9EBD71-7604-8D4D-955F-3D80A3146019}"/>
              </a:ext>
            </a:extLst>
          </p:cNvPr>
          <p:cNvSpPr txBox="1"/>
          <p:nvPr/>
        </p:nvSpPr>
        <p:spPr>
          <a:xfrm>
            <a:off x="3033006" y="6058446"/>
            <a:ext cx="345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(------- ALICE/ITS Hardware  --------)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CF3E42-A682-794E-89E2-127102416859}"/>
              </a:ext>
            </a:extLst>
          </p:cNvPr>
          <p:cNvSpPr txBox="1"/>
          <p:nvPr/>
        </p:nvSpPr>
        <p:spPr>
          <a:xfrm>
            <a:off x="8397853" y="6101548"/>
            <a:ext cx="229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(-- ATLAS Hardware --)</a:t>
            </a:r>
          </a:p>
        </p:txBody>
      </p:sp>
    </p:spTree>
    <p:extLst>
      <p:ext uri="{BB962C8B-B14F-4D97-AF65-F5344CB8AC3E}">
        <p14:creationId xmlns:p14="http://schemas.microsoft.com/office/powerpoint/2010/main" val="244378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77BC-5071-3943-84E3-E02FAFAE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64501"/>
          </a:xfrm>
        </p:spPr>
        <p:txBody>
          <a:bodyPr>
            <a:normAutofit fontScale="90000"/>
          </a:bodyPr>
          <a:lstStyle/>
          <a:p>
            <a:r>
              <a:rPr lang="en-US" dirty="0"/>
              <a:t>To do list - 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122A-7613-F141-8188-787906568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7512"/>
            <a:ext cx="10515600" cy="5790438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4-stave telescope integration --- Feb – April, test beam in May @FNAL. (all)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----  possibility to joint early test beam w/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/EIC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;  April 3-23 (4/15-23 for MVTX), @MT6.2b</a:t>
            </a:r>
          </a:p>
          <a:p>
            <a:pPr lvl="1"/>
            <a:r>
              <a:rPr lang="en-US" dirty="0"/>
              <a:t>Get 5 staves from ALICE, test/QA at LANL, ~ Feb. 2019</a:t>
            </a:r>
          </a:p>
          <a:p>
            <a:pPr lvl="1"/>
            <a:r>
              <a:rPr lang="en-US" dirty="0"/>
              <a:t>Cooling system operation and testing –-  in Feb-Mar</a:t>
            </a:r>
          </a:p>
          <a:p>
            <a:pPr lvl="2"/>
            <a:r>
              <a:rPr lang="en-US" dirty="0"/>
              <a:t>Asked Jeff B. to get the chemical to clean up the system , IWD? (</a:t>
            </a:r>
            <a:r>
              <a:rPr lang="en-US" dirty="0" err="1"/>
              <a:t>Sho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Run and checkout the system (Hubert, Chris, </a:t>
            </a:r>
            <a:r>
              <a:rPr lang="en-US" dirty="0" err="1"/>
              <a:t>AlexW</a:t>
            </a:r>
            <a:r>
              <a:rPr lang="en-US" dirty="0"/>
              <a:t>, Ming)</a:t>
            </a:r>
          </a:p>
          <a:p>
            <a:pPr lvl="1"/>
            <a:r>
              <a:rPr lang="en-US" dirty="0"/>
              <a:t>Stave holding fixtures design and fab (Hubert, Walt et al) – in Feb-March</a:t>
            </a:r>
          </a:p>
          <a:p>
            <a:pPr lvl="1"/>
            <a:r>
              <a:rPr lang="en-US" dirty="0"/>
              <a:t>Setup and test Readout and controls of {4-stave + 2-RU + 1-Felixv2.0 + 1PU + RCDAC (~ 3days, </a:t>
            </a:r>
            <a:r>
              <a:rPr lang="en-US" dirty="0" err="1"/>
              <a:t>Sho</a:t>
            </a:r>
            <a:r>
              <a:rPr lang="en-US" dirty="0"/>
              <a:t>)}, be ready in ~Mar? (</a:t>
            </a:r>
            <a:r>
              <a:rPr lang="en-US" dirty="0" err="1"/>
              <a:t>Sho</a:t>
            </a:r>
            <a:r>
              <a:rPr lang="en-US" dirty="0"/>
              <a:t>, Cameron, Ming et al)</a:t>
            </a:r>
          </a:p>
          <a:p>
            <a:pPr lvl="1"/>
            <a:r>
              <a:rPr lang="en-US" dirty="0"/>
              <a:t>Control and readback PU through RU --- get it ready for Test beam? </a:t>
            </a:r>
          </a:p>
          <a:p>
            <a:pPr lvl="2"/>
            <a:r>
              <a:rPr lang="en-US" dirty="0"/>
              <a:t>USB (~ 1 day, </a:t>
            </a:r>
            <a:r>
              <a:rPr lang="en-US" dirty="0" err="1"/>
              <a:t>Sho</a:t>
            </a:r>
            <a:r>
              <a:rPr lang="en-US" dirty="0"/>
              <a:t>), get it ready for the beam test in May? (followed by </a:t>
            </a:r>
            <a:r>
              <a:rPr lang="en-US" dirty="0" err="1"/>
              <a:t>AlexW</a:t>
            </a:r>
            <a:r>
              <a:rPr lang="en-US" dirty="0"/>
              <a:t>, </a:t>
            </a:r>
            <a:r>
              <a:rPr lang="en-US" dirty="0" err="1"/>
              <a:t>MIng</a:t>
            </a:r>
            <a:r>
              <a:rPr lang="en-US" dirty="0"/>
              <a:t> et al..), through FELIX later (requires completion of #2) </a:t>
            </a:r>
          </a:p>
          <a:p>
            <a:pPr lvl="1"/>
            <a:r>
              <a:rPr lang="en-US" dirty="0"/>
              <a:t>Data analysis (Yasser, Cameron, </a:t>
            </a:r>
            <a:r>
              <a:rPr lang="en-US" dirty="0" err="1"/>
              <a:t>Sho</a:t>
            </a:r>
            <a:r>
              <a:rPr lang="en-US" dirty="0"/>
              <a:t> et al 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Integrate slow control over FELIX for staves, RU and PU --- by this summer, also working with Jo @UTA </a:t>
            </a:r>
          </a:p>
          <a:p>
            <a:pPr lvl="1"/>
            <a:r>
              <a:rPr lang="en-US" dirty="0"/>
              <a:t>Upload initial configuration, dead/hot mask; readback V, I, T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FPGA interface work (~5 weeks, Alex/</a:t>
            </a:r>
            <a:r>
              <a:rPr lang="en-US" dirty="0" err="1"/>
              <a:t>Sho</a:t>
            </a:r>
            <a:r>
              <a:rPr lang="en-US" dirty="0"/>
              <a:t>), (Mark/student, Cameron, Ming et al)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Evaluate ~10m </a:t>
            </a:r>
            <a:r>
              <a:rPr lang="en-US" dirty="0" err="1"/>
              <a:t>SamTec</a:t>
            </a:r>
            <a:r>
              <a:rPr lang="en-US" dirty="0"/>
              <a:t> cables, AWG 30/32 vs 36 </a:t>
            </a:r>
          </a:p>
          <a:p>
            <a:pPr lvl="1"/>
            <a:r>
              <a:rPr lang="en-US" dirty="0"/>
              <a:t>Eye diagram with MOSAIC, or RU?, help from Jo</a:t>
            </a:r>
          </a:p>
          <a:p>
            <a:pPr lvl="1"/>
            <a:r>
              <a:rPr lang="en-US" dirty="0"/>
              <a:t>Direct check on the scope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Stave testbench setup with MOSAIC * </a:t>
            </a:r>
          </a:p>
          <a:p>
            <a:pPr lvl="1"/>
            <a:r>
              <a:rPr lang="en-US" dirty="0"/>
              <a:t>Run the full ALICE QA, output final results to DB(ALICE)</a:t>
            </a:r>
          </a:p>
          <a:p>
            <a:pPr lvl="1"/>
            <a:r>
              <a:rPr lang="en-US" dirty="0"/>
              <a:t>Need to check the Status at LBNL, maybe already done there? (</a:t>
            </a:r>
            <a:r>
              <a:rPr lang="en-US" dirty="0" err="1"/>
              <a:t>Sho</a:t>
            </a:r>
            <a:r>
              <a:rPr lang="en-US" dirty="0"/>
              <a:t>/</a:t>
            </a:r>
            <a:r>
              <a:rPr lang="en-US" dirty="0" err="1"/>
              <a:t>AlexW</a:t>
            </a:r>
            <a:r>
              <a:rPr lang="en-US" dirty="0"/>
              <a:t>, Ming 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Setup </a:t>
            </a:r>
            <a:r>
              <a:rPr lang="en-US" dirty="0" err="1">
                <a:solidFill>
                  <a:srgbClr val="00B050"/>
                </a:solidFill>
              </a:rPr>
              <a:t>sPHENIX</a:t>
            </a:r>
            <a:r>
              <a:rPr lang="en-US" dirty="0">
                <a:solidFill>
                  <a:srgbClr val="00B050"/>
                </a:solidFill>
              </a:rPr>
              <a:t> GTM system at LANL --- check with BNL for the GTM availability [Gerd]</a:t>
            </a:r>
          </a:p>
          <a:p>
            <a:pPr lvl="1"/>
            <a:r>
              <a:rPr lang="en-US" dirty="0"/>
              <a:t>Timing and Trigger through “Mode-Bit”, to be defined (Gerd, </a:t>
            </a:r>
            <a:r>
              <a:rPr lang="en-US" dirty="0" err="1"/>
              <a:t>Sho</a:t>
            </a:r>
            <a:r>
              <a:rPr lang="en-US" dirty="0"/>
              <a:t>, Ming)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Evaluate chip performance with laser system + MOSAIC., external “injection” [Gerd] </a:t>
            </a:r>
            <a:r>
              <a:rPr lang="en-US" dirty="0"/>
              <a:t>– Feb – April,  preliminary results before May test beam at FNAL (Gerd, </a:t>
            </a:r>
            <a:r>
              <a:rPr lang="en-US" dirty="0" err="1"/>
              <a:t>AlexW</a:t>
            </a:r>
            <a:r>
              <a:rPr lang="en-US" dirty="0"/>
              <a:t>, Ming, Cameron, Yasser, </a:t>
            </a:r>
            <a:r>
              <a:rPr lang="en-US" dirty="0" err="1"/>
              <a:t>Sho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Study sensor efficiency vs trigger latency </a:t>
            </a:r>
          </a:p>
          <a:p>
            <a:pPr lvl="1"/>
            <a:r>
              <a:rPr lang="en-US" dirty="0"/>
              <a:t>Operate MOSAIC with external triggered mode with pulsed laser; may need to modify the MOSAIC code for this. </a:t>
            </a:r>
          </a:p>
          <a:p>
            <a:pPr lvl="1"/>
            <a:r>
              <a:rPr lang="en-US" dirty="0"/>
              <a:t>Obtain laser system safety approval for operation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 chain test of a complete unit [ 8 staves/sensors + 8RU + 1 FELIX + PU + “</a:t>
            </a:r>
            <a:r>
              <a:rPr lang="en-US" dirty="0" err="1"/>
              <a:t>sPHENIX</a:t>
            </a:r>
            <a:r>
              <a:rPr lang="en-US" dirty="0"/>
              <a:t> GTM”] – later summer, complete by Sep 2019 </a:t>
            </a:r>
          </a:p>
          <a:p>
            <a:pPr lvl="1"/>
            <a:r>
              <a:rPr lang="en-US" dirty="0"/>
              <a:t>Obtain 10 RU, 1 FELIX+GTM  by summer  (</a:t>
            </a:r>
            <a:r>
              <a:rPr lang="en-US" dirty="0" err="1"/>
              <a:t>Sho</a:t>
            </a:r>
            <a:r>
              <a:rPr lang="en-US" dirty="0"/>
              <a:t>, Cameron, </a:t>
            </a:r>
            <a:r>
              <a:rPr lang="en-US" dirty="0" err="1"/>
              <a:t>AlexW</a:t>
            </a:r>
            <a:r>
              <a:rPr lang="en-US" dirty="0"/>
              <a:t>, Ming et 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3305C-1F01-8F44-B119-2D0B3781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3DC1D-F231-C441-BFD2-3BEB5E08BBC7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FC19C-3E3C-894F-93AB-77BE2FEA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92A9E-0A42-AE43-A918-96451DF2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4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89BA-EA6A-BD4F-B324-70A01A713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11" y="18255"/>
            <a:ext cx="10515600" cy="920859"/>
          </a:xfrm>
        </p:spPr>
        <p:txBody>
          <a:bodyPr/>
          <a:lstStyle/>
          <a:p>
            <a:r>
              <a:rPr lang="en-US" dirty="0"/>
              <a:t>Telescope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A1337-B60F-0647-9C41-3D092B7DB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68" y="1031789"/>
            <a:ext cx="10773032" cy="514517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Hardware </a:t>
            </a:r>
          </a:p>
          <a:p>
            <a:pPr lvl="1"/>
            <a:r>
              <a:rPr lang="en-US" dirty="0"/>
              <a:t>4 staves available</a:t>
            </a:r>
          </a:p>
          <a:p>
            <a:pPr lvl="2"/>
            <a:r>
              <a:rPr lang="en-US" dirty="0"/>
              <a:t>One more coming later</a:t>
            </a:r>
          </a:p>
          <a:p>
            <a:pPr lvl="1"/>
            <a:r>
              <a:rPr lang="en-US" dirty="0"/>
              <a:t>2 RU v1.1</a:t>
            </a:r>
          </a:p>
          <a:p>
            <a:pPr lvl="1"/>
            <a:r>
              <a:rPr lang="en-US" dirty="0" err="1"/>
              <a:t>Samtec</a:t>
            </a:r>
            <a:r>
              <a:rPr lang="en-US" dirty="0"/>
              <a:t> cables</a:t>
            </a:r>
          </a:p>
          <a:p>
            <a:pPr lvl="2"/>
            <a:r>
              <a:rPr lang="en-US" dirty="0"/>
              <a:t>5m, 8m, 10m</a:t>
            </a:r>
          </a:p>
          <a:p>
            <a:pPr lvl="1"/>
            <a:r>
              <a:rPr lang="en-US" dirty="0"/>
              <a:t>1 FELIX v2.0 </a:t>
            </a:r>
          </a:p>
          <a:p>
            <a:pPr lvl="2"/>
            <a:r>
              <a:rPr lang="en-US" dirty="0"/>
              <a:t>Also one Felix v1.5 (used last time)</a:t>
            </a:r>
          </a:p>
          <a:p>
            <a:pPr lvl="1"/>
            <a:r>
              <a:rPr lang="en-US" dirty="0"/>
              <a:t>FELIX server and RCDAQ</a:t>
            </a:r>
          </a:p>
          <a:p>
            <a:pPr lvl="2"/>
            <a:r>
              <a:rPr lang="en-US" dirty="0"/>
              <a:t>2-stave </a:t>
            </a:r>
            <a:r>
              <a:rPr lang="en-US" dirty="0">
                <a:sym typeface="Wingdings" pitchFamily="2" charset="2"/>
              </a:rPr>
              <a:t> 1 RU </a:t>
            </a:r>
          </a:p>
          <a:p>
            <a:pPr lvl="2"/>
            <a:r>
              <a:rPr lang="en-US" dirty="0"/>
              <a:t>2 RU </a:t>
            </a:r>
            <a:r>
              <a:rPr lang="en-US" dirty="0">
                <a:sym typeface="Wingdings" pitchFamily="2" charset="2"/>
              </a:rPr>
              <a:t> 1 FELIX</a:t>
            </a:r>
            <a:endParaRPr lang="en-US" dirty="0"/>
          </a:p>
          <a:p>
            <a:pPr lvl="1"/>
            <a:r>
              <a:rPr lang="en-US" dirty="0"/>
              <a:t>Telescope box</a:t>
            </a:r>
          </a:p>
          <a:p>
            <a:pPr lvl="2"/>
            <a:r>
              <a:rPr lang="en-US" dirty="0"/>
              <a:t>Fixtures for staves</a:t>
            </a:r>
          </a:p>
          <a:p>
            <a:pPr lvl="2"/>
            <a:r>
              <a:rPr lang="en-US" dirty="0"/>
              <a:t>Cooling (air OK), T-monitoring?</a:t>
            </a:r>
          </a:p>
          <a:p>
            <a:r>
              <a:rPr lang="en-US" dirty="0"/>
              <a:t>Software</a:t>
            </a:r>
          </a:p>
          <a:p>
            <a:pPr lvl="1"/>
            <a:r>
              <a:rPr lang="en-US" dirty="0"/>
              <a:t>4-stave readout </a:t>
            </a:r>
          </a:p>
          <a:p>
            <a:pPr lvl="2"/>
            <a:r>
              <a:rPr lang="en-US" dirty="0"/>
              <a:t>FPGA</a:t>
            </a:r>
          </a:p>
          <a:p>
            <a:pPr lvl="2"/>
            <a:r>
              <a:rPr lang="en-US" dirty="0"/>
              <a:t>RCDAQ and decoder</a:t>
            </a:r>
          </a:p>
          <a:p>
            <a:pPr lvl="1"/>
            <a:r>
              <a:rPr lang="en-US" dirty="0"/>
              <a:t>PU control via RU/USB</a:t>
            </a:r>
          </a:p>
          <a:p>
            <a:pPr lvl="2"/>
            <a:r>
              <a:rPr lang="en-US" dirty="0"/>
              <a:t>4 DVDD, 4 AVDD, 4 BV</a:t>
            </a:r>
          </a:p>
          <a:p>
            <a:pPr lvl="2"/>
            <a:r>
              <a:rPr lang="en-US" dirty="0"/>
              <a:t>V, I, T monitoring </a:t>
            </a:r>
          </a:p>
          <a:p>
            <a:pPr lvl="1"/>
            <a:r>
              <a:rPr lang="en-US" dirty="0"/>
              <a:t>Online monitoring</a:t>
            </a:r>
          </a:p>
          <a:p>
            <a:pPr lvl="2"/>
            <a:r>
              <a:rPr lang="en-US" dirty="0"/>
              <a:t>Event information, hit distribution n </a:t>
            </a:r>
          </a:p>
          <a:p>
            <a:pPr lvl="2"/>
            <a:r>
              <a:rPr lang="en-US" dirty="0"/>
              <a:t>Sensor V, I, T monitoring  </a:t>
            </a:r>
          </a:p>
          <a:p>
            <a:pPr lvl="1"/>
            <a:r>
              <a:rPr lang="en-US" dirty="0"/>
              <a:t>Offline analysis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221FD-2C4F-1849-A95E-94ED4ED1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86388-4E4C-C54B-9983-DB5FE308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2CB78-4AE4-CC4C-BEF2-3C2F903F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588C55-B046-4445-A0B6-B1332EDF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711" y="734445"/>
            <a:ext cx="7653149" cy="57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8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F1DB6-F6DA-AB42-846D-42C77142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7D9F6-7E6D-D344-840F-3189CC71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D595-6854-0B4C-8AFC-4F597DBB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422FC8-D121-F044-B799-2096CFB12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41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136B3-905E-7140-90E6-D0CED0B3A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2" y="994719"/>
            <a:ext cx="4341855" cy="5789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87F395-50B9-A549-A79C-7212C6E9FBC2}"/>
              </a:ext>
            </a:extLst>
          </p:cNvPr>
          <p:cNvSpPr txBox="1"/>
          <p:nvPr/>
        </p:nvSpPr>
        <p:spPr>
          <a:xfrm>
            <a:off x="413952" y="197709"/>
            <a:ext cx="21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</a:t>
            </a:r>
            <a:r>
              <a:rPr lang="en-US" dirty="0" err="1"/>
              <a:t>Fermilab</a:t>
            </a:r>
            <a:r>
              <a:rPr lang="en-US" dirty="0"/>
              <a:t> Setup</a:t>
            </a:r>
          </a:p>
        </p:txBody>
      </p:sp>
    </p:spTree>
    <p:extLst>
      <p:ext uri="{BB962C8B-B14F-4D97-AF65-F5344CB8AC3E}">
        <p14:creationId xmlns:p14="http://schemas.microsoft.com/office/powerpoint/2010/main" val="165513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95875-3C2C-DF42-9542-450FC1B2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26277-2D81-4041-B52F-7BB619FD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3943-2ED8-F442-9D3A-1B433908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A11BB-934C-3C42-8E13-4A00D4CF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138" y="2143897"/>
            <a:ext cx="3493873" cy="46584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A88892-6588-C843-9D33-C5DFABA68A0B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AE0C95-3753-C34B-AB59-F77ADF5B6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0" name="Rectangular Callout 9">
              <a:extLst>
                <a:ext uri="{FF2B5EF4-FFF2-40B4-BE49-F238E27FC236}">
                  <a16:creationId xmlns:a16="http://schemas.microsoft.com/office/drawing/2014/main" id="{0C7D8328-BDDD-D543-B411-D6C325EC2BFC}"/>
                </a:ext>
              </a:extLst>
            </p:cNvPr>
            <p:cNvSpPr/>
            <p:nvPr/>
          </p:nvSpPr>
          <p:spPr>
            <a:xfrm>
              <a:off x="5990967" y="1563129"/>
              <a:ext cx="1509584" cy="475736"/>
            </a:xfrm>
            <a:prstGeom prst="wedgeRectCallout">
              <a:avLst>
                <a:gd name="adj1" fmla="val -19672"/>
                <a:gd name="adj2" fmla="val 1365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MVTX Telescope 03/2018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A12D24-BA93-3745-B624-30D597705028}"/>
              </a:ext>
            </a:extLst>
          </p:cNvPr>
          <p:cNvSpPr txBox="1"/>
          <p:nvPr/>
        </p:nvSpPr>
        <p:spPr>
          <a:xfrm>
            <a:off x="9347886" y="2446638"/>
            <a:ext cx="2654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Online Monitoring @FNAL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324F9-C2CF-B642-B552-5C0B97F9C471}"/>
              </a:ext>
            </a:extLst>
          </p:cNvPr>
          <p:cNvSpPr txBox="1"/>
          <p:nvPr/>
        </p:nvSpPr>
        <p:spPr>
          <a:xfrm>
            <a:off x="9681519" y="568411"/>
            <a:ext cx="1917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beam at FNAL</a:t>
            </a:r>
          </a:p>
          <a:p>
            <a:r>
              <a:rPr lang="en-US" dirty="0"/>
              <a:t>March, 2018</a:t>
            </a:r>
          </a:p>
        </p:txBody>
      </p:sp>
    </p:spTree>
    <p:extLst>
      <p:ext uri="{BB962C8B-B14F-4D97-AF65-F5344CB8AC3E}">
        <p14:creationId xmlns:p14="http://schemas.microsoft.com/office/powerpoint/2010/main" val="370729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09C727-01BE-4545-BD03-44BCC8B4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5933"/>
          </a:xfrm>
        </p:spPr>
        <p:txBody>
          <a:bodyPr/>
          <a:lstStyle/>
          <a:p>
            <a:r>
              <a:rPr lang="en-US" dirty="0"/>
              <a:t>UCLA </a:t>
            </a:r>
            <a:r>
              <a:rPr lang="en-US" dirty="0" err="1"/>
              <a:t>EMCal</a:t>
            </a:r>
            <a:r>
              <a:rPr lang="en-US" dirty="0"/>
              <a:t> TB in 2014, Possible joint TB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7B247-B2A7-094F-8656-C671F8C9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481F4-AC88-304A-BA51-69FB0AA4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3E750-F0CD-C848-984B-E91D5B89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E3FBD-342F-4743-B00C-944CAE0E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199" y="986366"/>
            <a:ext cx="6269567" cy="4699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A911DC-660D-CB4A-84C5-EB4E67449918}"/>
              </a:ext>
            </a:extLst>
          </p:cNvPr>
          <p:cNvSpPr/>
          <p:nvPr/>
        </p:nvSpPr>
        <p:spPr>
          <a:xfrm>
            <a:off x="8221133" y="2798846"/>
            <a:ext cx="778934" cy="702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MVTX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85047-C5B1-604D-92BC-265C019BDAEA}"/>
              </a:ext>
            </a:extLst>
          </p:cNvPr>
          <p:cNvSpPr txBox="1"/>
          <p:nvPr/>
        </p:nvSpPr>
        <p:spPr>
          <a:xfrm>
            <a:off x="0" y="1755348"/>
            <a:ext cx="59058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could use the table upstream of</a:t>
            </a:r>
          </a:p>
          <a:p>
            <a:r>
              <a:rPr lang="en-US" dirty="0"/>
              <a:t>UCLA </a:t>
            </a:r>
            <a:r>
              <a:rPr lang="en-US" dirty="0" err="1"/>
              <a:t>Emcal</a:t>
            </a:r>
            <a:r>
              <a:rPr lang="en-US" dirty="0"/>
              <a:t> for MVTX TB;</a:t>
            </a:r>
          </a:p>
          <a:p>
            <a:endParaRPr lang="en-US" dirty="0"/>
          </a:p>
          <a:p>
            <a:r>
              <a:rPr lang="en-US" dirty="0"/>
              <a:t>The same table was used for INTT </a:t>
            </a:r>
          </a:p>
          <a:p>
            <a:r>
              <a:rPr lang="en-US" dirty="0"/>
              <a:t>last time with MVTX located down stream</a:t>
            </a:r>
          </a:p>
          <a:p>
            <a:r>
              <a:rPr lang="en-US" sz="800" dirty="0"/>
              <a:t>https://</a:t>
            </a:r>
            <a:r>
              <a:rPr lang="en-US" sz="800" dirty="0" err="1"/>
              <a:t>www.phenix.bnl.gov</a:t>
            </a:r>
            <a:r>
              <a:rPr lang="en-US" sz="800" dirty="0"/>
              <a:t>/WWW/publish/</a:t>
            </a:r>
            <a:r>
              <a:rPr lang="en-US" sz="800" dirty="0" err="1"/>
              <a:t>mxliu</a:t>
            </a:r>
            <a:r>
              <a:rPr lang="en-US" sz="800" dirty="0"/>
              <a:t>/</a:t>
            </a:r>
            <a:r>
              <a:rPr lang="en-US" sz="800" dirty="0" err="1"/>
              <a:t>sPHENIX</a:t>
            </a:r>
            <a:r>
              <a:rPr lang="en-US" sz="800" dirty="0"/>
              <a:t>/LDRD/FermilabTestBeam-032018/IMG_0673_sPHENIX_Overview.jpg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475813-0395-4C48-A588-C2F9069AE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244"/>
            <a:ext cx="7907867" cy="23734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001EF7-ECB7-C34B-91D4-1A7B83919977}"/>
              </a:ext>
            </a:extLst>
          </p:cNvPr>
          <p:cNvSpPr txBox="1"/>
          <p:nvPr/>
        </p:nvSpPr>
        <p:spPr>
          <a:xfrm>
            <a:off x="9441529" y="3642367"/>
            <a:ext cx="133562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UCLA </a:t>
            </a:r>
            <a:r>
              <a:rPr lang="en-US" dirty="0" err="1"/>
              <a:t>EMCal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26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512245-408E-8145-B4BB-E17A03FE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Preliminary mechanical support for 4-stave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895E8-B8CB-724F-8366-00175D7C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D1D97-644A-F947-AD82-061DFEE41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AFDA2-E3FE-B545-90F2-8275DE5B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1E79C-8F28-EB4D-BCEE-42D86878D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751" y="1268736"/>
            <a:ext cx="6369803" cy="477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B725BB-5870-BB4B-BECA-A49B03190C2C}"/>
              </a:ext>
            </a:extLst>
          </p:cNvPr>
          <p:cNvSpPr txBox="1"/>
          <p:nvPr/>
        </p:nvSpPr>
        <p:spPr>
          <a:xfrm>
            <a:off x="563105" y="1325563"/>
            <a:ext cx="411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Abel works with Hubert to fabricate stave </a:t>
            </a:r>
          </a:p>
          <a:p>
            <a:r>
              <a:rPr lang="en-US" dirty="0"/>
              <a:t>Support frames;</a:t>
            </a:r>
          </a:p>
        </p:txBody>
      </p:sp>
    </p:spTree>
    <p:extLst>
      <p:ext uri="{BB962C8B-B14F-4D97-AF65-F5344CB8AC3E}">
        <p14:creationId xmlns:p14="http://schemas.microsoft.com/office/powerpoint/2010/main" val="1166659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940</Words>
  <Application>Microsoft Macintosh PowerPoint</Application>
  <PresentationFormat>Widescreen</PresentationFormat>
  <Paragraphs>162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sPHENIX LDRD Work</vt:lpstr>
      <vt:lpstr>PowerPoint Presentation</vt:lpstr>
      <vt:lpstr>MVTX Electronics, Power and Controls</vt:lpstr>
      <vt:lpstr>To do list - Priority</vt:lpstr>
      <vt:lpstr>Telescope work </vt:lpstr>
      <vt:lpstr>PowerPoint Presentation</vt:lpstr>
      <vt:lpstr>PowerPoint Presentation</vt:lpstr>
      <vt:lpstr>UCLA EMCal TB in 2014, Possible joint TB</vt:lpstr>
      <vt:lpstr>Preliminary mechanical support for 4-stave</vt:lpstr>
      <vt:lpstr>Early Test Beam with EIC/sPHENIX EMCal? April 3 -23, 2019</vt:lpstr>
      <vt:lpstr>PowerPoint Presentation</vt:lpstr>
      <vt:lpstr>Readout Development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LDRD Work</dc:title>
  <dc:creator>Microsoft Office User</dc:creator>
  <cp:lastModifiedBy>Microsoft Office User</cp:lastModifiedBy>
  <cp:revision>81</cp:revision>
  <cp:lastPrinted>2019-02-06T17:37:38Z</cp:lastPrinted>
  <dcterms:created xsi:type="dcterms:W3CDTF">2019-01-17T00:02:39Z</dcterms:created>
  <dcterms:modified xsi:type="dcterms:W3CDTF">2019-02-07T18:02:59Z</dcterms:modified>
</cp:coreProperties>
</file>