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1" r:id="rId2"/>
    <p:sldId id="272" r:id="rId3"/>
    <p:sldId id="273" r:id="rId4"/>
    <p:sldId id="274" r:id="rId5"/>
    <p:sldId id="275" r:id="rId6"/>
    <p:sldId id="256" r:id="rId7"/>
    <p:sldId id="269" r:id="rId8"/>
    <p:sldId id="267" r:id="rId9"/>
    <p:sldId id="270" r:id="rId10"/>
    <p:sldId id="257" r:id="rId11"/>
    <p:sldId id="268" r:id="rId12"/>
    <p:sldId id="265" r:id="rId13"/>
    <p:sldId id="266" r:id="rId14"/>
    <p:sldId id="260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55"/>
    <p:restoredTop sz="94674"/>
  </p:normalViewPr>
  <p:slideViewPr>
    <p:cSldViewPr snapToGrid="0" snapToObjects="1">
      <p:cViewPr varScale="1">
        <p:scale>
          <a:sx n="164" d="100"/>
          <a:sy n="164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6E156-DC9A-F84C-A8BB-F3BE90A35448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6AD0F-EF22-3547-98DD-91F058AC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8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eae8d49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4eae8d49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91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eeecd402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4eeecd402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734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eeecd402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4eeecd402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27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eeecd4026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4eeecd4026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248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9A95A-D30D-A24D-BCE4-31E1E63C9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2EFCD-E3A9-C441-8199-4418E1B25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840FE-B568-744F-9845-74EB7323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5222-E164-2047-AD4D-F86FB526D5B7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18C14-1C90-3C4E-A9A0-85536019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43720-BE4E-B240-8D74-4B968E5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9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C496E-4D94-BD47-95EA-2F43A2A58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BB89C-05E0-784B-BDFD-6E77EDBFE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5A2F8-75BA-394E-9F4B-52F03E4E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459F-C128-F546-A3E9-96849BCC6150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4B2CC-F1A9-AA4D-A3C1-95B343533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6D113-1354-3342-AA0B-DB1D5F00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02D789-5FE5-4741-A2F2-38C5BE922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091E5-95BC-7044-8110-E409D50E0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B26F9-EFC8-444B-901B-AEFBDB3B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D07C-3697-C148-956D-188496483C60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61B23-E6AD-4C4C-A37A-9E9BD5EA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61-DCDD-EB41-9D2C-29042AE9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12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LANL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985093"/>
            <a:ext cx="12192000" cy="550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9338733" y="6491817"/>
            <a:ext cx="28448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9067F5E-E68B-C942-8FB2-830F7A418EAD}" type="datetime1">
              <a:rPr lang="en-US" smtClean="0"/>
              <a:t>4/15/19</a:t>
            </a:fld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-1" y="6491817"/>
            <a:ext cx="44140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Telescope TB Plan</a:t>
            </a:r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1"/>
          </p:nvPr>
        </p:nvSpPr>
        <p:spPr>
          <a:xfrm>
            <a:off x="609600" y="1131636"/>
            <a:ext cx="10972800" cy="5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marR="0" lvl="0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0639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66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A256A-89C4-B241-B828-FFFBC1FA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7FB11-0A7A-5842-AEAC-A2F1BD8E9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0D4A4-5504-C143-AC81-4172261B8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A612-858A-404B-B126-6137E4F178E5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DA283-A068-434D-AE26-FE5E8472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78A70-AFBD-8245-AA12-AAD4BE37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9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8708-661C-6C40-B820-2E866F27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3C54A-DDC9-A24D-9951-49C94C2EE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2258-C888-0041-A045-257030E36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1C3CA-9D1B-4641-B4D0-76FBBADC0EFA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61D25-9417-0940-92CE-FE44DC46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FB179-5CCE-554E-BC89-90F6FD18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0E3D-4BF7-1642-A2A9-178E35DF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28D0D-3F97-644B-865E-50C1F5144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688B7-DEFE-A04F-9158-27E05FB65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D2B68-1018-D64A-8E20-C767F90E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6C6A-B13B-E441-92DE-28515BF72629}" type="datetime1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73549-C64A-E04B-9254-526C19C9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94D72-29A5-AF49-AF6E-7798FC841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9777-E47A-4A40-A639-876A2B3D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D1AC9-FE89-B543-9907-442A0189D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27E06-567E-8545-AEDE-05FD7F7C5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0FC82-CE23-A541-8704-18805929E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11BFAE-0445-444B-9B12-644A13DB6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672D4-A7EF-634B-8A31-1527B4F9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BAAF3-EF5C-7946-8850-AA1FEAC803A5}" type="datetime1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85D6A2-93A4-0244-961D-E462FC24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A007-0777-E441-9EC5-C4610C08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6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8E96-05D1-0449-8E86-1F08498A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72F21-38E7-D34D-9D9A-1CBFA132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C260-86D3-F64A-B4DD-2494B4387F9F}" type="datetime1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7FC5C4-0831-8B40-AC94-0F7BC9E7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6AB359-7CF8-7644-9662-A6693DDA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7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4996A-BAAE-5141-9C2E-58F300AC7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C85-6E9E-FE49-AE5A-58AFD51AE7B9}" type="datetime1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6C5D2-0029-5B46-B931-9B1B829A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A8477-B070-6C44-B27A-1BED1C51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1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4C9F8-9CBA-6F48-8226-DBE4BAAC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BDDC0-B7BF-E047-834F-8EF22B77C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E1DD4-63FF-6147-9EC4-A72328DD6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7CDBB-DA2A-4B48-9B80-452737CE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4861-0761-E34B-94CD-14F35D8A7F5E}" type="datetime1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D05C8-4603-7148-901B-B02AF029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B6DFC-90A2-1847-A05D-465CF71A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2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98788-D41B-9946-9D57-12494A0A4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322687-399D-C14D-8D2B-3BCF774EF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240D5-1E15-034F-89EF-9319187B9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253F6-C835-4B4F-A5D9-83CC2CCE6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4068-01DE-B743-9A57-4090826557B2}" type="datetime1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6F2AD-0F30-5D4D-87D3-4DEF9DB2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D5805-5040-6F4B-87D3-E33C01CE3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8E749F-0895-214A-95AE-08F5C8CB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65EAF-C6F0-9046-A838-3E7BB806F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ED206-0428-1A4F-861D-19421CF3C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6FD2F-E215-E645-8293-1872DF3CA5AD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C86D-C851-C747-8D77-2495D54A2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715DE-8793-AD40-A285-888A44384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D3B9D-A324-9B4A-BE36-E025C9750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9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UzIOnXfAwbjxUcnrQVnFLN20niq43x2v2J2epF10bjg/edit?usp=sharing" TargetMode="External"/><Relationship Id="rId2" Type="http://schemas.openxmlformats.org/officeDocument/2006/relationships/hyperlink" Target="https://docs.google.com/document/d/1l-xytelgTuUtmABSQHs9fd1e5e8LQ-vFhSFk0qhM2Z4/edit?usp=sharin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132601-7C8B-564B-BAB7-0CD589FA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94" y="-9946"/>
            <a:ext cx="10515600" cy="933678"/>
          </a:xfrm>
        </p:spPr>
        <p:txBody>
          <a:bodyPr/>
          <a:lstStyle/>
          <a:p>
            <a:r>
              <a:rPr lang="en-US" dirty="0"/>
              <a:t>MVTX Telescope Update – 4/15/2019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F4BF5D-EB67-3D43-A488-733AEABB1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3732"/>
            <a:ext cx="10515600" cy="552372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4-stave readout is ready </a:t>
            </a:r>
          </a:p>
          <a:p>
            <a:pPr lvl="1"/>
            <a:r>
              <a:rPr lang="en-US" dirty="0" err="1"/>
              <a:t>AlexT</a:t>
            </a:r>
            <a:r>
              <a:rPr lang="en-US" dirty="0"/>
              <a:t>, </a:t>
            </a:r>
            <a:r>
              <a:rPr lang="en-US" dirty="0" err="1"/>
              <a:t>Sho</a:t>
            </a:r>
            <a:r>
              <a:rPr lang="en-US" dirty="0"/>
              <a:t>, Gerd, Cameron, Ming worked through the weekend and confirmed the 4-stave telescope setup is working properly </a:t>
            </a:r>
          </a:p>
          <a:p>
            <a:pPr lvl="1"/>
            <a:r>
              <a:rPr lang="en-US" dirty="0"/>
              <a:t>Hardware</a:t>
            </a:r>
          </a:p>
          <a:p>
            <a:pPr lvl="2"/>
            <a:r>
              <a:rPr lang="en-US" dirty="0"/>
              <a:t>2 RU v1.1</a:t>
            </a:r>
          </a:p>
          <a:p>
            <a:pPr lvl="2"/>
            <a:r>
              <a:rPr lang="en-US" dirty="0"/>
              <a:t>1 Felix v.2.0</a:t>
            </a:r>
          </a:p>
          <a:p>
            <a:pPr lvl="2"/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GTM v0</a:t>
            </a:r>
          </a:p>
          <a:p>
            <a:pPr lvl="2"/>
            <a:r>
              <a:rPr lang="en-US" dirty="0"/>
              <a:t>1 8-m (2.6 + 5.3m) new cable (</a:t>
            </a:r>
            <a:r>
              <a:rPr lang="en-US" dirty="0" err="1"/>
              <a:t>sPHENIX</a:t>
            </a:r>
            <a:r>
              <a:rPr lang="en-US" dirty="0"/>
              <a:t> config.), (1.2+8.8m cables will come later)</a:t>
            </a:r>
          </a:p>
          <a:p>
            <a:pPr lvl="2"/>
            <a:r>
              <a:rPr lang="en-US" dirty="0"/>
              <a:t>3 5-m </a:t>
            </a:r>
            <a:r>
              <a:rPr lang="en-US" dirty="0" err="1"/>
              <a:t>SamTec</a:t>
            </a:r>
            <a:r>
              <a:rPr lang="en-US" dirty="0"/>
              <a:t> blue cable</a:t>
            </a:r>
          </a:p>
          <a:p>
            <a:pPr lvl="2"/>
            <a:r>
              <a:rPr lang="en-US" dirty="0"/>
              <a:t>Updated firmware and software</a:t>
            </a:r>
          </a:p>
          <a:p>
            <a:pPr lvl="1"/>
            <a:r>
              <a:rPr lang="en-US" dirty="0"/>
              <a:t>Raw PRDF files available for software development and test </a:t>
            </a:r>
          </a:p>
          <a:p>
            <a:pPr lvl="2"/>
            <a:r>
              <a:rPr lang="en-US" dirty="0" err="1"/>
              <a:t>Sho</a:t>
            </a:r>
            <a:r>
              <a:rPr lang="en-US" dirty="0"/>
              <a:t> and </a:t>
            </a:r>
            <a:r>
              <a:rPr lang="en-US" dirty="0" err="1"/>
              <a:t>Sanghoon</a:t>
            </a:r>
            <a:r>
              <a:rPr lang="en-US" dirty="0"/>
              <a:t> are uploading the data files and the updated decoder to RCF </a:t>
            </a:r>
          </a:p>
          <a:p>
            <a:pPr lvl="2"/>
            <a:r>
              <a:rPr lang="en-US" dirty="0"/>
              <a:t>Online decoder is ready (</a:t>
            </a:r>
            <a:r>
              <a:rPr lang="en-US" dirty="0" err="1"/>
              <a:t>Sho</a:t>
            </a:r>
            <a:r>
              <a:rPr lang="en-US" dirty="0"/>
              <a:t>)</a:t>
            </a:r>
          </a:p>
          <a:p>
            <a:r>
              <a:rPr lang="en-US" dirty="0"/>
              <a:t>Telescope box mechanical parts arrived – to do’s </a:t>
            </a:r>
          </a:p>
          <a:p>
            <a:pPr lvl="1"/>
            <a:r>
              <a:rPr lang="en-US" dirty="0"/>
              <a:t>assembly work started</a:t>
            </a:r>
          </a:p>
          <a:p>
            <a:pPr lvl="1"/>
            <a:r>
              <a:rPr lang="en-US" dirty="0"/>
              <a:t>Test cooling with dummy staves		</a:t>
            </a:r>
          </a:p>
          <a:p>
            <a:pPr lvl="1"/>
            <a:r>
              <a:rPr lang="en-US" dirty="0"/>
              <a:t>Telescope assembly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Alternative TB plan later at LBNL – in August</a:t>
            </a:r>
          </a:p>
          <a:p>
            <a:pPr lvl="1"/>
            <a:r>
              <a:rPr lang="en-US" dirty="0"/>
              <a:t>50MeV proton beam</a:t>
            </a:r>
          </a:p>
          <a:p>
            <a:pPr lvl="1"/>
            <a:r>
              <a:rPr lang="en-US" dirty="0"/>
              <a:t>Asked for about 24 </a:t>
            </a:r>
            <a:r>
              <a:rPr lang="en-US" dirty="0" err="1"/>
              <a:t>hrs</a:t>
            </a:r>
            <a:r>
              <a:rPr lang="en-US" dirty="0"/>
              <a:t> beam time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9FB35-ED1B-EC41-B706-9E28C2F1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5222-E164-2047-AD4D-F86FB526D5B7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97A35-7AA2-3649-96BD-5413CB374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69AFC-92C1-324D-9983-D4F14CA0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45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System overview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2" name="Google Shape;102;p12"/>
          <p:cNvSpPr txBox="1">
            <a:spLocks noGrp="1"/>
          </p:cNvSpPr>
          <p:nvPr>
            <p:ph type="dt" idx="10"/>
          </p:nvPr>
        </p:nvSpPr>
        <p:spPr>
          <a:xfrm>
            <a:off x="9338733" y="6491817"/>
            <a:ext cx="28448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3DEEE81B-39E1-EB42-AD7E-B8E3DCA33389}" type="datetime1">
              <a:rPr lang="en-US" smtClean="0"/>
              <a:t>4/15/19</a:t>
            </a:fld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ftr" idx="11"/>
          </p:nvPr>
        </p:nvSpPr>
        <p:spPr>
          <a:xfrm>
            <a:off x="-1" y="6491817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/>
              <a:t>MVTX Telescope TB Plan</a:t>
            </a:r>
            <a:endParaRPr/>
          </a:p>
        </p:txBody>
      </p:sp>
      <p:grpSp>
        <p:nvGrpSpPr>
          <p:cNvPr id="105" name="Google Shape;105;p12"/>
          <p:cNvGrpSpPr/>
          <p:nvPr/>
        </p:nvGrpSpPr>
        <p:grpSpPr>
          <a:xfrm>
            <a:off x="398133" y="1559595"/>
            <a:ext cx="11553200" cy="4623605"/>
            <a:chOff x="298600" y="1169696"/>
            <a:chExt cx="8664900" cy="3467704"/>
          </a:xfrm>
        </p:grpSpPr>
        <p:sp>
          <p:nvSpPr>
            <p:cNvPr id="106" name="Google Shape;106;p12"/>
            <p:cNvSpPr/>
            <p:nvPr/>
          </p:nvSpPr>
          <p:spPr>
            <a:xfrm>
              <a:off x="298600" y="1169700"/>
              <a:ext cx="8664900" cy="3467700"/>
            </a:xfrm>
            <a:prstGeom prst="rect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4752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" name="Google Shape;107;p12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678562" y="1716750"/>
              <a:ext cx="1231301" cy="1108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2256" y="2301473"/>
              <a:ext cx="1757302" cy="350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56209" y="2967725"/>
              <a:ext cx="1275465" cy="105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2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920" y="2127988"/>
              <a:ext cx="2580339" cy="697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2"/>
            <p:cNvSpPr txBox="1"/>
            <p:nvPr/>
          </p:nvSpPr>
          <p:spPr>
            <a:xfrm>
              <a:off x="4297560" y="4021775"/>
              <a:ext cx="11427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 Board</a:t>
              </a:r>
              <a:endParaRPr dirty="0"/>
            </a:p>
          </p:txBody>
        </p:sp>
        <p:sp>
          <p:nvSpPr>
            <p:cNvPr id="112" name="Google Shape;112;p12"/>
            <p:cNvSpPr txBox="1"/>
            <p:nvPr/>
          </p:nvSpPr>
          <p:spPr>
            <a:xfrm>
              <a:off x="2942250" y="1859425"/>
              <a:ext cx="1787400" cy="48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(9x1.2Gbps), Clock, Control/Trigger</a:t>
              </a:r>
              <a:endParaRPr dirty="0"/>
            </a:p>
          </p:txBody>
        </p:sp>
        <p:sp>
          <p:nvSpPr>
            <p:cNvPr id="113" name="Google Shape;113;p12"/>
            <p:cNvSpPr/>
            <p:nvPr/>
          </p:nvSpPr>
          <p:spPr>
            <a:xfrm flipH="1">
              <a:off x="2664350" y="3396775"/>
              <a:ext cx="1633200" cy="239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4459C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Regulated power</a:t>
              </a:r>
              <a:endParaRPr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2"/>
            <p:cNvSpPr txBox="1"/>
            <p:nvPr/>
          </p:nvSpPr>
          <p:spPr>
            <a:xfrm>
              <a:off x="4575500" y="1169696"/>
              <a:ext cx="1604400" cy="5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Readout Unit</a:t>
              </a:r>
              <a:endParaRPr sz="2400" b="1"/>
            </a:p>
            <a:p>
              <a:pPr algn="ctr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Front End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2"/>
            <p:cNvSpPr txBox="1"/>
            <p:nvPr/>
          </p:nvSpPr>
          <p:spPr>
            <a:xfrm>
              <a:off x="7621825" y="1169698"/>
              <a:ext cx="1107900" cy="58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FELIX</a:t>
              </a:r>
              <a:endParaRPr sz="2400" b="1"/>
            </a:p>
            <a:p>
              <a:pPr algn="ctr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Back End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5858625" y="2095825"/>
              <a:ext cx="1385100" cy="350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(</a:t>
              </a:r>
              <a:r>
                <a:rPr lang="en-US" sz="1600">
                  <a:latin typeface="Calibri"/>
                  <a:ea typeface="Calibri"/>
                  <a:cs typeface="Calibri"/>
                  <a:sym typeface="Calibri"/>
                </a:rPr>
                <a:t>3x3.2 Gbps</a:t>
              </a:r>
              <a:r>
                <a:rPr lang="en-US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600"/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5858721" y="1745450"/>
              <a:ext cx="1385100" cy="3504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2960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 sz="1600"/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5858721" y="2341025"/>
              <a:ext cx="1370100" cy="350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latin typeface="Calibri"/>
                  <a:ea typeface="Calibri"/>
                  <a:cs typeface="Calibri"/>
                  <a:sym typeface="Calibri"/>
                </a:rPr>
                <a:t>Trigger</a:t>
              </a:r>
              <a:endParaRPr sz="1600"/>
            </a:p>
          </p:txBody>
        </p:sp>
        <p:sp>
          <p:nvSpPr>
            <p:cNvPr id="119" name="Google Shape;119;p12"/>
            <p:cNvSpPr txBox="1"/>
            <p:nvPr/>
          </p:nvSpPr>
          <p:spPr>
            <a:xfrm>
              <a:off x="298600" y="3143825"/>
              <a:ext cx="9435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ALPIDE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Sensors</a:t>
              </a:r>
              <a:endParaRPr sz="2400" b="1"/>
            </a:p>
          </p:txBody>
        </p:sp>
        <p:cxnSp>
          <p:nvCxnSpPr>
            <p:cNvPr id="120" name="Google Shape;120;p12"/>
            <p:cNvCxnSpPr>
              <a:stCxn id="119" idx="0"/>
            </p:cNvCxnSpPr>
            <p:nvPr/>
          </p:nvCxnSpPr>
          <p:spPr>
            <a:xfrm rot="10800000">
              <a:off x="571450" y="2547425"/>
              <a:ext cx="198900" cy="5964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21" name="Google Shape;121;p12"/>
            <p:cNvCxnSpPr>
              <a:stCxn id="119" idx="0"/>
            </p:cNvCxnSpPr>
            <p:nvPr/>
          </p:nvCxnSpPr>
          <p:spPr>
            <a:xfrm rot="10800000" flipH="1">
              <a:off x="770350" y="2547425"/>
              <a:ext cx="16500" cy="5964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22" name="Google Shape;122;p12"/>
            <p:cNvCxnSpPr/>
            <p:nvPr/>
          </p:nvCxnSpPr>
          <p:spPr>
            <a:xfrm>
              <a:off x="1104750" y="3518230"/>
              <a:ext cx="264300" cy="192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23" name="Google Shape;123;p12"/>
            <p:cNvSpPr txBox="1"/>
            <p:nvPr/>
          </p:nvSpPr>
          <p:spPr>
            <a:xfrm>
              <a:off x="1482878" y="2991900"/>
              <a:ext cx="592200" cy="22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FPC</a:t>
              </a:r>
              <a:endParaRPr sz="2400"/>
            </a:p>
          </p:txBody>
        </p:sp>
        <p:sp>
          <p:nvSpPr>
            <p:cNvPr id="124" name="Google Shape;124;p12"/>
            <p:cNvSpPr txBox="1"/>
            <p:nvPr/>
          </p:nvSpPr>
          <p:spPr>
            <a:xfrm>
              <a:off x="1806200" y="3539800"/>
              <a:ext cx="9678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Cold Plate</a:t>
              </a:r>
              <a:endParaRPr sz="2400"/>
            </a:p>
          </p:txBody>
        </p:sp>
        <p:cxnSp>
          <p:nvCxnSpPr>
            <p:cNvPr id="125" name="Google Shape;125;p12"/>
            <p:cNvCxnSpPr>
              <a:endCxn id="126" idx="0"/>
            </p:cNvCxnSpPr>
            <p:nvPr/>
          </p:nvCxnSpPr>
          <p:spPr>
            <a:xfrm>
              <a:off x="5283601" y="2778407"/>
              <a:ext cx="0" cy="240000"/>
            </a:xfrm>
            <a:prstGeom prst="straightConnector1">
              <a:avLst/>
            </a:prstGeom>
            <a:noFill/>
            <a:ln w="9525" cap="flat" cmpd="sng">
              <a:solidFill>
                <a:srgbClr val="C0504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127" name="Google Shape;127;p12"/>
            <p:cNvSpPr/>
            <p:nvPr/>
          </p:nvSpPr>
          <p:spPr>
            <a:xfrm rot="5400000">
              <a:off x="3703092" y="966906"/>
              <a:ext cx="265800" cy="17874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2"/>
            <p:cNvSpPr txBox="1"/>
            <p:nvPr/>
          </p:nvSpPr>
          <p:spPr>
            <a:xfrm>
              <a:off x="3025652" y="1485100"/>
              <a:ext cx="1346400" cy="22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~8m </a:t>
              </a:r>
              <a:r>
                <a:rPr lang="en-US" sz="2000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twinax</a:t>
              </a:r>
              <a:endParaRPr sz="2000" dirty="0"/>
            </a:p>
          </p:txBody>
        </p:sp>
        <p:sp>
          <p:nvSpPr>
            <p:cNvPr id="129" name="Google Shape;129;p12"/>
            <p:cNvSpPr txBox="1"/>
            <p:nvPr/>
          </p:nvSpPr>
          <p:spPr>
            <a:xfrm>
              <a:off x="6109413" y="1543650"/>
              <a:ext cx="1432500" cy="3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GBT Optical Links</a:t>
              </a:r>
              <a:endParaRPr dirty="0"/>
            </a:p>
          </p:txBody>
        </p:sp>
        <p:sp>
          <p:nvSpPr>
            <p:cNvPr id="130" name="Google Shape;130;p12"/>
            <p:cNvSpPr txBox="1"/>
            <p:nvPr/>
          </p:nvSpPr>
          <p:spPr>
            <a:xfrm>
              <a:off x="478119" y="1811322"/>
              <a:ext cx="20535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9-sensor </a:t>
              </a:r>
              <a:r>
                <a:rPr lang="en-US" sz="2400" b="1"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lang="en-US" sz="2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tave</a:t>
              </a:r>
              <a:endParaRPr sz="2400" b="1"/>
            </a:p>
          </p:txBody>
        </p:sp>
        <p:sp>
          <p:nvSpPr>
            <p:cNvPr id="131" name="Google Shape;131;p12"/>
            <p:cNvSpPr/>
            <p:nvPr/>
          </p:nvSpPr>
          <p:spPr>
            <a:xfrm rot="-5400000">
              <a:off x="5694048" y="3345237"/>
              <a:ext cx="1401600" cy="429900"/>
            </a:xfrm>
            <a:prstGeom prst="rect">
              <a:avLst/>
            </a:prstGeom>
            <a:noFill/>
            <a:ln w="19050" cap="flat" cmpd="sng">
              <a:solidFill>
                <a:srgbClr val="C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 supplies</a:t>
              </a:r>
              <a:endParaRPr sz="2400"/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5440275" y="3352625"/>
              <a:ext cx="739500" cy="350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C00000">
                <a:alpha val="49800"/>
              </a:srgb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</a:t>
              </a:r>
              <a:endParaRPr dirty="0"/>
            </a:p>
          </p:txBody>
        </p:sp>
        <p:sp>
          <p:nvSpPr>
            <p:cNvPr id="133" name="Google Shape;133;p12"/>
            <p:cNvSpPr/>
            <p:nvPr/>
          </p:nvSpPr>
          <p:spPr>
            <a:xfrm rot="-5400000" flipH="1">
              <a:off x="8094125" y="2948675"/>
              <a:ext cx="1098600" cy="3438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latin typeface="Calibri"/>
                  <a:ea typeface="Calibri"/>
                  <a:cs typeface="Calibri"/>
                  <a:sym typeface="Calibri"/>
                </a:rPr>
                <a:t>Clock/Trigger</a:t>
              </a:r>
              <a:endParaRPr sz="1600"/>
            </a:p>
          </p:txBody>
        </p:sp>
        <p:cxnSp>
          <p:nvCxnSpPr>
            <p:cNvPr id="134" name="Google Shape;134;p12"/>
            <p:cNvCxnSpPr/>
            <p:nvPr/>
          </p:nvCxnSpPr>
          <p:spPr>
            <a:xfrm>
              <a:off x="3557929" y="1438371"/>
              <a:ext cx="0" cy="309480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35" name="Google Shape;135;p12"/>
            <p:cNvCxnSpPr/>
            <p:nvPr/>
          </p:nvCxnSpPr>
          <p:spPr>
            <a:xfrm>
              <a:off x="6606296" y="1457647"/>
              <a:ext cx="0" cy="3075600"/>
            </a:xfrm>
            <a:prstGeom prst="straightConnector1">
              <a:avLst/>
            </a:prstGeom>
            <a:solidFill>
              <a:srgbClr val="4F81BD"/>
            </a:solidFill>
            <a:ln w="254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136" name="Google Shape;136;p12"/>
            <p:cNvSpPr txBox="1"/>
            <p:nvPr/>
          </p:nvSpPr>
          <p:spPr>
            <a:xfrm>
              <a:off x="1035201" y="4247325"/>
              <a:ext cx="23322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Interaction Region</a:t>
              </a:r>
              <a:endParaRPr sz="2400"/>
            </a:p>
          </p:txBody>
        </p:sp>
        <p:sp>
          <p:nvSpPr>
            <p:cNvPr id="137" name="Google Shape;137;p12"/>
            <p:cNvSpPr txBox="1"/>
            <p:nvPr/>
          </p:nvSpPr>
          <p:spPr>
            <a:xfrm>
              <a:off x="4061851" y="4233700"/>
              <a:ext cx="205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Experimental Hall</a:t>
              </a:r>
              <a:endParaRPr sz="2400"/>
            </a:p>
          </p:txBody>
        </p:sp>
        <p:sp>
          <p:nvSpPr>
            <p:cNvPr id="138" name="Google Shape;138;p12"/>
            <p:cNvSpPr txBox="1"/>
            <p:nvPr/>
          </p:nvSpPr>
          <p:spPr>
            <a:xfrm>
              <a:off x="6753173" y="4247375"/>
              <a:ext cx="20829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Counting House</a:t>
              </a:r>
              <a:endParaRPr sz="2400"/>
            </a:p>
          </p:txBody>
        </p:sp>
        <p:sp>
          <p:nvSpPr>
            <p:cNvPr id="139" name="Google Shape;139;p12"/>
            <p:cNvSpPr/>
            <p:nvPr/>
          </p:nvSpPr>
          <p:spPr>
            <a:xfrm rot="-5400000">
              <a:off x="7418050" y="3511175"/>
              <a:ext cx="1130100" cy="5475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dirty="0">
                  <a:solidFill>
                    <a:srgbClr val="0432FF"/>
                  </a:solidFill>
                  <a:latin typeface="Calibri"/>
                  <a:ea typeface="Calibri"/>
                  <a:cs typeface="Calibri"/>
                  <a:sym typeface="Calibri"/>
                </a:rPr>
                <a:t>DAQ and Slow Control</a:t>
              </a:r>
              <a:endParaRPr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2"/>
            <p:cNvSpPr/>
            <p:nvPr/>
          </p:nvSpPr>
          <p:spPr>
            <a:xfrm rot="-5400000">
              <a:off x="7681475" y="2764300"/>
              <a:ext cx="596400" cy="2529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2960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1600">
                  <a:latin typeface="Calibri"/>
                  <a:ea typeface="Calibri"/>
                  <a:cs typeface="Calibri"/>
                  <a:sym typeface="Calibri"/>
                </a:rPr>
                <a:t>PCIe</a:t>
              </a:r>
              <a:endParaRPr sz="1600"/>
            </a:p>
          </p:txBody>
        </p:sp>
        <p:sp>
          <p:nvSpPr>
            <p:cNvPr id="141" name="Google Shape;141;p12"/>
            <p:cNvSpPr/>
            <p:nvPr/>
          </p:nvSpPr>
          <p:spPr>
            <a:xfrm rot="-5400000">
              <a:off x="8245925" y="3858825"/>
              <a:ext cx="795000" cy="4290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dirty="0" err="1">
                  <a:latin typeface="Calibri"/>
                  <a:ea typeface="Calibri"/>
                  <a:cs typeface="Calibri"/>
                  <a:sym typeface="Calibri"/>
                </a:rPr>
                <a:t>sPHENIX</a:t>
              </a:r>
              <a:r>
                <a:rPr lang="en-US" dirty="0">
                  <a:latin typeface="Calibri"/>
                  <a:ea typeface="Calibri"/>
                  <a:cs typeface="Calibri"/>
                  <a:sym typeface="Calibri"/>
                </a:rPr>
                <a:t> GTM</a:t>
              </a:r>
              <a:endParaRPr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" name="Google Shape;142;p12"/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3825" y="1775748"/>
              <a:ext cx="1709575" cy="780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2"/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562" y="3018412"/>
              <a:ext cx="1142701" cy="107865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5C116273-C5DB-7547-AE99-EA73BB476A91}"/>
              </a:ext>
            </a:extLst>
          </p:cNvPr>
          <p:cNvCxnSpPr/>
          <p:nvPr/>
        </p:nvCxnSpPr>
        <p:spPr>
          <a:xfrm rot="10800000">
            <a:off x="7716645" y="3704544"/>
            <a:ext cx="2562489" cy="659301"/>
          </a:xfrm>
          <a:prstGeom prst="bentConnector3">
            <a:avLst/>
          </a:prstGeom>
          <a:ln w="44450">
            <a:solidFill>
              <a:srgbClr val="0432FF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76A7670-26C0-E440-AF7D-CCCBDD5FDBF3}"/>
              </a:ext>
            </a:extLst>
          </p:cNvPr>
          <p:cNvSpPr txBox="1"/>
          <p:nvPr/>
        </p:nvSpPr>
        <p:spPr>
          <a:xfrm>
            <a:off x="9226296" y="3956967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USB</a:t>
            </a:r>
          </a:p>
        </p:txBody>
      </p:sp>
    </p:spTree>
    <p:extLst>
      <p:ext uri="{BB962C8B-B14F-4D97-AF65-F5344CB8AC3E}">
        <p14:creationId xmlns:p14="http://schemas.microsoft.com/office/powerpoint/2010/main" val="360058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423898-A8AB-7342-8CFF-B31A688A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62655-4FC6-B842-B899-15DBF1505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5BF5-DE22-AE4F-8A24-578E1E0854D5}" type="datetime1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CB538-852D-434B-BEA3-FBE20715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3AA793-D387-4547-90C7-85BB1776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55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2019 test beam: 4-stave telescope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61" name="Google Shape;261;p20"/>
          <p:cNvSpPr txBox="1">
            <a:spLocks noGrp="1"/>
          </p:cNvSpPr>
          <p:nvPr>
            <p:ph type="dt" idx="10"/>
          </p:nvPr>
        </p:nvSpPr>
        <p:spPr>
          <a:xfrm>
            <a:off x="9338733" y="6491817"/>
            <a:ext cx="28448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B672C15D-CB64-424D-B8C6-7443F4C43EE6}" type="datetime1">
              <a:rPr lang="en-US" smtClean="0"/>
              <a:t>4/15/19</a:t>
            </a:fld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ftr" idx="11"/>
          </p:nvPr>
        </p:nvSpPr>
        <p:spPr>
          <a:xfrm>
            <a:off x="-1" y="6491817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/>
              <a:t>MVTX Telescope TB Plan</a:t>
            </a:r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body" idx="1"/>
          </p:nvPr>
        </p:nvSpPr>
        <p:spPr>
          <a:xfrm>
            <a:off x="0" y="1013133"/>
            <a:ext cx="6630236" cy="519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Scheduled for May 22-29, at </a:t>
            </a:r>
            <a:r>
              <a:rPr lang="en-US" sz="2400" dirty="0" err="1"/>
              <a:t>Fermilab</a:t>
            </a:r>
            <a:endParaRPr sz="2400" dirty="0"/>
          </a:p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Additions compared to the 2018 test beam:</a:t>
            </a:r>
            <a:endParaRPr sz="2400"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Staves (from single chips)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Full-length MVTX signal cables (from 5 m off-the-shelf cables)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FELIX v2.0 (from v1.5)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Cooling system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Power board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 err="1"/>
              <a:t>sPHENIX</a:t>
            </a:r>
            <a:r>
              <a:rPr lang="en-US" dirty="0"/>
              <a:t> GTM</a:t>
            </a:r>
            <a:endParaRPr dirty="0"/>
          </a:p>
        </p:txBody>
      </p:sp>
      <p:sp>
        <p:nvSpPr>
          <p:cNvPr id="265" name="Google Shape;265;p20"/>
          <p:cNvSpPr/>
          <p:nvPr/>
        </p:nvSpPr>
        <p:spPr>
          <a:xfrm>
            <a:off x="473633" y="5530133"/>
            <a:ext cx="5563600" cy="8784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algn="ctr"/>
            <a:r>
              <a:rPr lang="en-US" sz="2400" dirty="0"/>
              <a:t>Full test of all components of the MVTX detector - LDRD “stretch goal”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233" y="3777333"/>
            <a:ext cx="3639203" cy="25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801" y="1150986"/>
            <a:ext cx="5771732" cy="19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034" y="3818101"/>
            <a:ext cx="2688401" cy="168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4FDF0-45EC-3D4D-8306-581902BC8DFD}"/>
              </a:ext>
            </a:extLst>
          </p:cNvPr>
          <p:cNvSpPr txBox="1"/>
          <p:nvPr/>
        </p:nvSpPr>
        <p:spPr>
          <a:xfrm>
            <a:off x="10820400" y="474217"/>
            <a:ext cx="106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Sho’s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540828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1099-003A-A541-8453-C6941950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12" y="156668"/>
            <a:ext cx="6829954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Mechanical design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AE76ED-C994-4647-8EE9-716C80FA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90" y="1508916"/>
            <a:ext cx="7005053" cy="2503184"/>
          </a:xfrm>
        </p:spPr>
        <p:txBody>
          <a:bodyPr/>
          <a:lstStyle/>
          <a:p>
            <a:r>
              <a:rPr lang="en-US" dirty="0"/>
              <a:t>Telescope box design completed, sent for fabrication  </a:t>
            </a:r>
          </a:p>
          <a:p>
            <a:pPr lvl="1"/>
            <a:r>
              <a:rPr lang="en-US" dirty="0"/>
              <a:t>One stave can be offset by (0.5,0.5)cm for material scanning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BAA05-66A0-FE4F-B2AA-DF072E5A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7EBFB-B2BF-E24F-A4D8-AA5E76B7B6D9}" type="datetime1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9616A-3807-3647-B997-09E4DDAF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E472B-F147-1E45-A8C6-AC1A349F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4" y="3538614"/>
            <a:ext cx="8551873" cy="2953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3858A-7990-A842-812E-41820D5C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98582" y="1335121"/>
            <a:ext cx="5389123" cy="404184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DCBADA-90B0-1447-A65A-985674EF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84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>
            <a:spLocks noGrp="1"/>
          </p:cNvSpPr>
          <p:nvPr>
            <p:ph type="title"/>
          </p:nvPr>
        </p:nvSpPr>
        <p:spPr>
          <a:xfrm>
            <a:off x="891702" y="52676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ALICE/ITS Signal cable design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9" name="Google Shape;179;p15"/>
          <p:cNvSpPr txBox="1">
            <a:spLocks noGrp="1"/>
          </p:cNvSpPr>
          <p:nvPr>
            <p:ph type="dt" idx="10"/>
          </p:nvPr>
        </p:nvSpPr>
        <p:spPr>
          <a:xfrm>
            <a:off x="9338733" y="6491817"/>
            <a:ext cx="28448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9421AACC-ED8A-B847-A1A9-B911FBB224B6}" type="datetime1">
              <a:rPr lang="en-US" smtClean="0"/>
              <a:t>4/15/19</a:t>
            </a:fld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ftr" idx="11"/>
          </p:nvPr>
        </p:nvSpPr>
        <p:spPr>
          <a:xfrm>
            <a:off x="-1" y="6491817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/>
              <a:t>MVTX Telescope TB Plan</a:t>
            </a:r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body" idx="1"/>
          </p:nvPr>
        </p:nvSpPr>
        <p:spPr>
          <a:xfrm>
            <a:off x="66502" y="1131633"/>
            <a:ext cx="7333898" cy="26174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The </a:t>
            </a:r>
            <a:r>
              <a:rPr lang="en-US" sz="2400" dirty="0" err="1"/>
              <a:t>Samtec</a:t>
            </a:r>
            <a:r>
              <a:rPr lang="en-US" sz="2400" dirty="0"/>
              <a:t> </a:t>
            </a:r>
            <a:r>
              <a:rPr lang="en-US" sz="2400" dirty="0" err="1"/>
              <a:t>twinax</a:t>
            </a:r>
            <a:r>
              <a:rPr lang="en-US" sz="2400" dirty="0"/>
              <a:t> cables carry clock (40 MHz), control (40 </a:t>
            </a:r>
            <a:r>
              <a:rPr lang="en-US" sz="2400" dirty="0" err="1"/>
              <a:t>Mbps</a:t>
            </a:r>
            <a:r>
              <a:rPr lang="en-US" sz="2400" dirty="0"/>
              <a:t> bidirectional), data (9x1.2 Gbps)</a:t>
            </a:r>
            <a:endParaRPr sz="2400" dirty="0"/>
          </a:p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ALICE is using halogen-free cables (32 AWG, LDPE dielectric) due to CERN LSZH requirement; 2.65 + 5.3 m cables have been tested and are now in production</a:t>
            </a:r>
            <a:endParaRPr sz="2400" dirty="0"/>
          </a:p>
        </p:txBody>
      </p:sp>
      <p:grpSp>
        <p:nvGrpSpPr>
          <p:cNvPr id="183" name="Google Shape;183;p15"/>
          <p:cNvGrpSpPr/>
          <p:nvPr/>
        </p:nvGrpSpPr>
        <p:grpSpPr>
          <a:xfrm>
            <a:off x="268801" y="4229511"/>
            <a:ext cx="9728033" cy="2262381"/>
            <a:chOff x="911225" y="3104283"/>
            <a:chExt cx="7296025" cy="1696786"/>
          </a:xfrm>
        </p:grpSpPr>
        <p:grpSp>
          <p:nvGrpSpPr>
            <p:cNvPr id="184" name="Google Shape;184;p15"/>
            <p:cNvGrpSpPr/>
            <p:nvPr/>
          </p:nvGrpSpPr>
          <p:grpSpPr>
            <a:xfrm>
              <a:off x="1654348" y="3104283"/>
              <a:ext cx="5835293" cy="1696786"/>
              <a:chOff x="81825" y="-2017800"/>
              <a:chExt cx="7656860" cy="2226461"/>
            </a:xfrm>
          </p:grpSpPr>
          <p:pic>
            <p:nvPicPr>
              <p:cNvPr id="185" name="Google Shape;185;p15"/>
              <p:cNvPicPr preferRelativeResize="0"/>
              <p:nvPr/>
            </p:nvPicPr>
            <p:blipFill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9150" y="-2017800"/>
                <a:ext cx="3439535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6" name="Google Shape;186;p15"/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81826" y="-2017789"/>
                <a:ext cx="4217324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p15"/>
              <p:cNvSpPr/>
              <p:nvPr/>
            </p:nvSpPr>
            <p:spPr>
              <a:xfrm>
                <a:off x="81825" y="-2017800"/>
                <a:ext cx="1862700" cy="20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88" name="Google Shape;188;p15"/>
            <p:cNvSpPr txBox="1"/>
            <p:nvPr/>
          </p:nvSpPr>
          <p:spPr>
            <a:xfrm>
              <a:off x="911225" y="3583225"/>
              <a:ext cx="717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US" sz="2400">
                  <a:solidFill>
                    <a:schemeClr val="accent3"/>
                  </a:solidFill>
                </a:rPr>
                <a:t>Stave</a:t>
              </a:r>
              <a:endParaRPr sz="2400">
                <a:solidFill>
                  <a:schemeClr val="accent3"/>
                </a:solidFill>
              </a:endParaRPr>
            </a:p>
            <a:p>
              <a:endParaRPr sz="2400">
                <a:solidFill>
                  <a:schemeClr val="accent3"/>
                </a:solidFill>
              </a:endParaRPr>
            </a:p>
            <a:p>
              <a:r>
                <a:rPr lang="en-US" sz="2400">
                  <a:solidFill>
                    <a:schemeClr val="accent3"/>
                  </a:solidFill>
                </a:rPr>
                <a:t>Stave</a:t>
              </a: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89" name="Google Shape;189;p15"/>
            <p:cNvSpPr txBox="1"/>
            <p:nvPr/>
          </p:nvSpPr>
          <p:spPr>
            <a:xfrm>
              <a:off x="7489650" y="3408775"/>
              <a:ext cx="7176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US" sz="2400">
                  <a:solidFill>
                    <a:schemeClr val="accent3"/>
                  </a:solidFill>
                </a:rPr>
                <a:t>RU</a:t>
              </a:r>
              <a:endParaRPr sz="2400">
                <a:solidFill>
                  <a:schemeClr val="accent3"/>
                </a:solidFill>
              </a:endParaRPr>
            </a:p>
            <a:p>
              <a:endParaRPr sz="2400">
                <a:solidFill>
                  <a:schemeClr val="accent3"/>
                </a:solidFill>
              </a:endParaRPr>
            </a:p>
            <a:p>
              <a:endParaRPr sz="2400">
                <a:solidFill>
                  <a:schemeClr val="accent3"/>
                </a:solidFill>
              </a:endParaRPr>
            </a:p>
            <a:p>
              <a:r>
                <a:rPr lang="en-US" sz="2400">
                  <a:solidFill>
                    <a:schemeClr val="accent3"/>
                  </a:solidFill>
                </a:rPr>
                <a:t>RU</a:t>
              </a:r>
              <a:endParaRPr sz="2400">
                <a:solidFill>
                  <a:schemeClr val="accent3"/>
                </a:solidFill>
              </a:endParaRPr>
            </a:p>
          </p:txBody>
        </p:sp>
      </p:grpSp>
      <p:pic>
        <p:nvPicPr>
          <p:cNvPr id="190" name="Google Shape;190;p1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400" y="985201"/>
            <a:ext cx="4791467" cy="19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200" y="2953304"/>
            <a:ext cx="2844800" cy="1623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361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sPHENIX</a:t>
            </a:r>
            <a:r>
              <a:rPr lang="en-US" dirty="0">
                <a:solidFill>
                  <a:schemeClr val="tx1"/>
                </a:solidFill>
              </a:rPr>
              <a:t> MVTX Cable testing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7" name="Google Shape;197;p16"/>
          <p:cNvSpPr txBox="1">
            <a:spLocks noGrp="1"/>
          </p:cNvSpPr>
          <p:nvPr>
            <p:ph type="dt" idx="10"/>
          </p:nvPr>
        </p:nvSpPr>
        <p:spPr>
          <a:xfrm>
            <a:off x="9338733" y="6491817"/>
            <a:ext cx="28448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117A263D-A2A6-5342-BCD1-40AB842FA8F1}" type="datetime1">
              <a:rPr lang="en-US" smtClean="0"/>
              <a:t>4/15/19</a:t>
            </a:fld>
            <a:endParaRPr/>
          </a:p>
        </p:txBody>
      </p:sp>
      <p:sp>
        <p:nvSpPr>
          <p:cNvPr id="198" name="Google Shape;198;p16"/>
          <p:cNvSpPr txBox="1">
            <a:spLocks noGrp="1"/>
          </p:cNvSpPr>
          <p:nvPr>
            <p:ph type="ftr" idx="11"/>
          </p:nvPr>
        </p:nvSpPr>
        <p:spPr>
          <a:xfrm>
            <a:off x="-1" y="6491817"/>
            <a:ext cx="4414000" cy="3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-US"/>
              <a:t>MVTX Telescope TB Plan</a:t>
            </a: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391533" y="1339967"/>
            <a:ext cx="7572400" cy="397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/>
              <a:t>BNL has approved non-halogen-free cables (30 AWG, FEP dielectric); improved signal integrity </a:t>
            </a:r>
            <a:endParaRPr sz="2400" dirty="0"/>
          </a:p>
          <a:p>
            <a:pPr indent="-457189">
              <a:spcBef>
                <a:spcPts val="0"/>
              </a:spcBef>
              <a:buSzPts val="1800"/>
              <a:buChar char="●"/>
            </a:pPr>
            <a:r>
              <a:rPr lang="en-US" sz="2400" dirty="0" err="1"/>
              <a:t>sPHENIX</a:t>
            </a:r>
            <a:r>
              <a:rPr lang="en-US" sz="2400" dirty="0"/>
              <a:t> cable run estimates are converging: 1.4 + 6.5 m</a:t>
            </a:r>
            <a:endParaRPr sz="2400" dirty="0"/>
          </a:p>
          <a:p>
            <a:pPr indent="-457189">
              <a:lnSpc>
                <a:spcPct val="100000"/>
              </a:lnSpc>
              <a:spcBef>
                <a:spcPts val="0"/>
              </a:spcBef>
              <a:buSzPts val="1800"/>
              <a:buChar char="●"/>
            </a:pPr>
            <a:r>
              <a:rPr lang="en-US" sz="2400" dirty="0"/>
              <a:t>We have </a:t>
            </a:r>
            <a:r>
              <a:rPr lang="en-US" sz="2400" dirty="0" err="1"/>
              <a:t>Samtec</a:t>
            </a:r>
            <a:r>
              <a:rPr lang="en-US" sz="2400" dirty="0"/>
              <a:t> quotes for 1.2/2.65 + 5.3/8.8 m (total length 6.5 - 11.45 m), will order soon</a:t>
            </a:r>
            <a:endParaRPr sz="2400" dirty="0"/>
          </a:p>
          <a:p>
            <a:pPr indent="-457189">
              <a:lnSpc>
                <a:spcPct val="100000"/>
              </a:lnSpc>
              <a:spcBef>
                <a:spcPts val="0"/>
              </a:spcBef>
              <a:buSzPts val="1800"/>
              <a:buChar char="●"/>
            </a:pPr>
            <a:r>
              <a:rPr lang="en-US" sz="2400" dirty="0"/>
              <a:t>We will qualify these cables using stave and RU (bit error rates, statistical eye), and scope/network analyzer</a:t>
            </a:r>
            <a:endParaRPr sz="2400" dirty="0"/>
          </a:p>
        </p:txBody>
      </p:sp>
      <p:sp>
        <p:nvSpPr>
          <p:cNvPr id="202" name="Google Shape;202;p16"/>
          <p:cNvSpPr/>
          <p:nvPr/>
        </p:nvSpPr>
        <p:spPr>
          <a:xfrm>
            <a:off x="391533" y="5756033"/>
            <a:ext cx="7869600" cy="5968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0">
            <a:noAutofit/>
          </a:bodyPr>
          <a:lstStyle/>
          <a:p>
            <a:pPr algn="ctr"/>
            <a:r>
              <a:rPr lang="en-US" sz="2400" dirty="0"/>
              <a:t>We will test full-length MVTX cables in the next months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9634" y="985100"/>
            <a:ext cx="3193900" cy="234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401" y="3326767"/>
            <a:ext cx="3811135" cy="3165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945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D8DE4-E3C5-1248-84B2-DB00276D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2A612-858A-404B-B126-6137E4F178E5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BE01C-7702-F042-866F-DFDED1B7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B288A-CF97-F140-ACD8-230A8DA6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4EA25-16C1-D744-AA52-D5F9A472A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78"/>
            <a:ext cx="6854889" cy="5141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DC145A-58D7-A941-B688-242FB10FF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375" y="1950098"/>
            <a:ext cx="5660572" cy="4245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D832B4-918D-CF4D-A803-12EF510552EF}"/>
              </a:ext>
            </a:extLst>
          </p:cNvPr>
          <p:cNvSpPr txBox="1"/>
          <p:nvPr/>
        </p:nvSpPr>
        <p:spPr>
          <a:xfrm>
            <a:off x="8780106" y="737118"/>
            <a:ext cx="2120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GTM, </a:t>
            </a:r>
          </a:p>
          <a:p>
            <a:r>
              <a:rPr lang="en-US" dirty="0"/>
              <a:t>integrated into FELIX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ACD0D-B006-3541-8B3E-0EE766BDC556}"/>
              </a:ext>
            </a:extLst>
          </p:cNvPr>
          <p:cNvSpPr txBox="1"/>
          <p:nvPr/>
        </p:nvSpPr>
        <p:spPr>
          <a:xfrm>
            <a:off x="1740344" y="5875829"/>
            <a:ext cx="4024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8-m </a:t>
            </a:r>
            <a:r>
              <a:rPr lang="en-US" sz="2000" dirty="0" err="1">
                <a:solidFill>
                  <a:srgbClr val="0432FF"/>
                </a:solidFill>
              </a:rPr>
              <a:t>sPHENIX</a:t>
            </a:r>
            <a:r>
              <a:rPr lang="en-US" sz="2000" dirty="0">
                <a:solidFill>
                  <a:srgbClr val="0432FF"/>
                </a:solidFill>
              </a:rPr>
              <a:t> Readout Cable: AWG30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974968-03C3-274E-B0D7-64F06274FB65}"/>
              </a:ext>
            </a:extLst>
          </p:cNvPr>
          <p:cNvCxnSpPr>
            <a:cxnSpLocks/>
          </p:cNvCxnSpPr>
          <p:nvPr/>
        </p:nvCxnSpPr>
        <p:spPr>
          <a:xfrm flipV="1">
            <a:off x="3862873" y="5113176"/>
            <a:ext cx="681135" cy="822196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011499-F058-B84C-ACA8-42525F20B154}"/>
              </a:ext>
            </a:extLst>
          </p:cNvPr>
          <p:cNvSpPr txBox="1"/>
          <p:nvPr/>
        </p:nvSpPr>
        <p:spPr>
          <a:xfrm>
            <a:off x="6964737" y="2247255"/>
            <a:ext cx="193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sPHENIX</a:t>
            </a:r>
            <a:r>
              <a:rPr lang="en-US" dirty="0">
                <a:solidFill>
                  <a:srgbClr val="FFFF00"/>
                </a:solidFill>
              </a:rPr>
              <a:t> GTM v0.1</a:t>
            </a:r>
          </a:p>
        </p:txBody>
      </p:sp>
    </p:spTree>
    <p:extLst>
      <p:ext uri="{BB962C8B-B14F-4D97-AF65-F5344CB8AC3E}">
        <p14:creationId xmlns:p14="http://schemas.microsoft.com/office/powerpoint/2010/main" val="311475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BA8251-EB75-D24A-9ACC-4B599AE1B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373" y="0"/>
            <a:ext cx="6457627" cy="48432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23349B-52FC-6246-84CE-D3F4C408D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C85-6E9E-FE49-AE5A-58AFD51AE7B9}" type="datetime1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138D8-3DB4-3549-B1A4-69AE28CCE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MVTX Telescope TB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AE16F-DE97-1A40-A3CE-82F3617E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60876-CA4A-9243-BB98-89E169FC4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0293"/>
            <a:ext cx="5834743" cy="4376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31E3A2-05A2-4D40-AA79-DFF0B37799EA}"/>
              </a:ext>
            </a:extLst>
          </p:cNvPr>
          <p:cNvSpPr txBox="1"/>
          <p:nvPr/>
        </p:nvSpPr>
        <p:spPr>
          <a:xfrm>
            <a:off x="838200" y="1899649"/>
            <a:ext cx="1510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4 staves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F295A-791E-414A-AC06-2CEA1245F7E7}"/>
              </a:ext>
            </a:extLst>
          </p:cNvPr>
          <p:cNvSpPr txBox="1"/>
          <p:nvPr/>
        </p:nvSpPr>
        <p:spPr>
          <a:xfrm>
            <a:off x="681925" y="790414"/>
            <a:ext cx="2897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staves: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one 8-m </a:t>
            </a:r>
            <a:r>
              <a:rPr lang="en-US" dirty="0" err="1"/>
              <a:t>sPHENIX</a:t>
            </a:r>
            <a:r>
              <a:rPr lang="en-US" dirty="0"/>
              <a:t> cable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Three  5m </a:t>
            </a:r>
            <a:r>
              <a:rPr lang="en-US" dirty="0" err="1"/>
              <a:t>SamTec</a:t>
            </a:r>
            <a:r>
              <a:rPr lang="en-US" dirty="0"/>
              <a:t> default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218448-F565-004A-8294-8644524CCDF9}"/>
              </a:ext>
            </a:extLst>
          </p:cNvPr>
          <p:cNvSpPr txBox="1"/>
          <p:nvPr/>
        </p:nvSpPr>
        <p:spPr>
          <a:xfrm>
            <a:off x="6445486" y="4999620"/>
            <a:ext cx="4956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1st RU: connected to 8-m </a:t>
            </a:r>
            <a:r>
              <a:rPr lang="en-US" dirty="0" err="1"/>
              <a:t>sPHENIX</a:t>
            </a:r>
            <a:r>
              <a:rPr lang="en-US" dirty="0"/>
              <a:t> cable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RU: connected to 3 5-m cables</a:t>
            </a:r>
          </a:p>
          <a:p>
            <a:endParaRPr lang="en-US" dirty="0"/>
          </a:p>
          <a:p>
            <a:r>
              <a:rPr lang="en-US" dirty="0"/>
              <a:t>10m </a:t>
            </a:r>
            <a:r>
              <a:rPr lang="en-US" dirty="0" err="1"/>
              <a:t>sPHENIX</a:t>
            </a:r>
            <a:r>
              <a:rPr lang="en-US" dirty="0"/>
              <a:t> cables will be tested when available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23F19-C96B-3A49-97A3-4D32BAF88B07}"/>
              </a:ext>
            </a:extLst>
          </p:cNvPr>
          <p:cNvSpPr txBox="1"/>
          <p:nvPr/>
        </p:nvSpPr>
        <p:spPr>
          <a:xfrm>
            <a:off x="6765010" y="1021246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 RUs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FD5400-921E-1342-BD29-7F0AE1CBF6CA}"/>
              </a:ext>
            </a:extLst>
          </p:cNvPr>
          <p:cNvSpPr txBox="1"/>
          <p:nvPr/>
        </p:nvSpPr>
        <p:spPr>
          <a:xfrm>
            <a:off x="9982200" y="1837119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6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4F83D0-A8D4-6247-812F-F248E7C3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C85-6E9E-FE49-AE5A-58AFD51AE7B9}" type="datetime1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BEBF2-C66B-BD40-8B81-4FD160D8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1DDEC-D7B3-DE49-A7B9-9629899B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A56C3-8488-4647-BC61-0B5077CCD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22062-8C27-8B43-99DE-3AEE41F55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0" r="21157"/>
          <a:stretch/>
        </p:blipFill>
        <p:spPr>
          <a:xfrm>
            <a:off x="9448800" y="0"/>
            <a:ext cx="27432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9ABF7-3764-FC43-8838-550EB478F608}"/>
              </a:ext>
            </a:extLst>
          </p:cNvPr>
          <p:cNvSpPr txBox="1"/>
          <p:nvPr/>
        </p:nvSpPr>
        <p:spPr>
          <a:xfrm>
            <a:off x="1166326" y="1567543"/>
            <a:ext cx="1865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System demo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7C6A6-C572-564F-9583-2C0FC557EC33}"/>
              </a:ext>
            </a:extLst>
          </p:cNvPr>
          <p:cNvSpPr txBox="1"/>
          <p:nvPr/>
        </p:nvSpPr>
        <p:spPr>
          <a:xfrm>
            <a:off x="9751524" y="5833130"/>
            <a:ext cx="25222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Telescope parts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arrived at LANL</a:t>
            </a:r>
          </a:p>
        </p:txBody>
      </p:sp>
    </p:spTree>
    <p:extLst>
      <p:ext uri="{BB962C8B-B14F-4D97-AF65-F5344CB8AC3E}">
        <p14:creationId xmlns:p14="http://schemas.microsoft.com/office/powerpoint/2010/main" val="341733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80667C-207E-8044-A3AB-C4CB3968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039132"/>
          </a:xfrm>
        </p:spPr>
        <p:txBody>
          <a:bodyPr/>
          <a:lstStyle/>
          <a:p>
            <a:r>
              <a:rPr lang="en-US" dirty="0"/>
              <a:t>BNL </a:t>
            </a:r>
            <a:r>
              <a:rPr lang="en-US" dirty="0" err="1"/>
              <a:t>sPHENIX</a:t>
            </a:r>
            <a:r>
              <a:rPr lang="en-US" dirty="0"/>
              <a:t> Review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C41B73-BBCC-5B41-8E86-E6CCEE77B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110343"/>
            <a:ext cx="11485982" cy="481469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400" dirty="0"/>
              <a:t>Here is a brief summary of my discussion with Ed this afternoon. Also, </a:t>
            </a:r>
            <a:r>
              <a:rPr lang="en-US" sz="3400" dirty="0" err="1"/>
              <a:t>Flemming</a:t>
            </a:r>
            <a:r>
              <a:rPr lang="en-US" sz="3400" dirty="0"/>
              <a:t> kindly sent me a copy of </a:t>
            </a:r>
            <a:r>
              <a:rPr lang="en-US" sz="3400" dirty="0" err="1"/>
              <a:t>iTPC</a:t>
            </a:r>
            <a:r>
              <a:rPr lang="en-US" sz="3400" dirty="0"/>
              <a:t> PMP doc as an example for MVTX, attached.</a:t>
            </a:r>
          </a:p>
          <a:p>
            <a:pPr marL="0" indent="0">
              <a:buNone/>
            </a:pPr>
            <a:br>
              <a:rPr lang="en-US" sz="3400" dirty="0"/>
            </a:br>
            <a:r>
              <a:rPr lang="en-US" sz="3400" dirty="0"/>
              <a:t>1. prepare for a MVTX cost &amp; schedule review (</a:t>
            </a:r>
            <a:r>
              <a:rPr lang="en-US" sz="3400" dirty="0" err="1"/>
              <a:t>sPHENIX</a:t>
            </a:r>
            <a:r>
              <a:rPr lang="en-US" sz="3400" dirty="0"/>
              <a:t> internal or at a higher level) in ~mid June after the PD2/3 review (5/29-31), update the P6 with the latest C&amp;S developed after the MVTX/HF workshop at LBNL in March. </a:t>
            </a:r>
          </a:p>
          <a:p>
            <a:pPr marL="0" indent="0">
              <a:buNone/>
            </a:pPr>
            <a:r>
              <a:rPr lang="en-US" sz="3400" dirty="0"/>
              <a:t>2. update project management plan (PMP), risk registry, WBS dictionary and BoE documents. </a:t>
            </a:r>
            <a:r>
              <a:rPr lang="en-US" sz="3400" dirty="0" err="1"/>
              <a:t>sPHENIX</a:t>
            </a:r>
            <a:r>
              <a:rPr lang="en-US" sz="3400" dirty="0"/>
              <a:t> project team will help to enter them into P-6</a:t>
            </a:r>
          </a:p>
          <a:p>
            <a:pPr marL="0" indent="0">
              <a:buNone/>
            </a:pPr>
            <a:r>
              <a:rPr lang="en-US" sz="3400" dirty="0"/>
              <a:t>3.  submit funding breakout to </a:t>
            </a:r>
            <a:r>
              <a:rPr lang="en-US" sz="3400" dirty="0" err="1"/>
              <a:t>sPHENIX</a:t>
            </a:r>
            <a:r>
              <a:rPr lang="en-US" sz="3400" dirty="0"/>
              <a:t>/BNL management for FY19, for LANL, MIT, LBNL, UT-A et al, including design and test/QA efforts etc.  Ed will work with BNL management to get fund transferred as soon as possible for FY19.</a:t>
            </a:r>
          </a:p>
          <a:p>
            <a:pPr marL="0" indent="0">
              <a:buNone/>
            </a:pPr>
            <a:r>
              <a:rPr lang="en-US" sz="3400" dirty="0"/>
              <a:t>4. wire bonds – why ALICE has decided not encapsulating the wire bonds? I know the intrinsic vibration is NOT an issue for ALICE and </a:t>
            </a:r>
            <a:r>
              <a:rPr lang="en-US" sz="3400" dirty="0" err="1"/>
              <a:t>sPHENIX</a:t>
            </a:r>
            <a:r>
              <a:rPr lang="en-US" sz="3400" dirty="0"/>
              <a:t>.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/>
              <a:t>5. MVTX C&amp;S review~ Mid/late of June</a:t>
            </a:r>
          </a:p>
          <a:p>
            <a:pPr marL="0" indent="0">
              <a:buNone/>
            </a:pPr>
            <a:r>
              <a:rPr lang="en-US" sz="3400" dirty="0"/>
              <a:t> </a:t>
            </a:r>
          </a:p>
          <a:p>
            <a:r>
              <a:rPr lang="en-US" sz="3400" dirty="0"/>
              <a:t>BoE: </a:t>
            </a:r>
          </a:p>
          <a:p>
            <a:r>
              <a:rPr lang="en-US" sz="3400" u="sng" dirty="0">
                <a:hlinkClick r:id="rId2"/>
              </a:rPr>
              <a:t>https://docs.google.com/document/d/1l-xytelgTuUtmABSQHs9fd1e5e8LQ-vFhSFk0qhM2Z4/edit?usp=sharing</a:t>
            </a:r>
            <a:endParaRPr lang="en-US" sz="3400" dirty="0"/>
          </a:p>
          <a:p>
            <a:r>
              <a:rPr lang="en-US" sz="3400" dirty="0"/>
              <a:t> </a:t>
            </a:r>
          </a:p>
          <a:p>
            <a:r>
              <a:rPr lang="en-US" sz="3400" dirty="0"/>
              <a:t>Risk Registry:</a:t>
            </a:r>
          </a:p>
          <a:p>
            <a:r>
              <a:rPr lang="en-US" sz="3400" u="sng" dirty="0">
                <a:hlinkClick r:id="rId3"/>
              </a:rPr>
              <a:t>https://docs.google.com/spreadsheets/d/1UzIOnXfAwbjxUcnrQVnFLN20niq43x2v2J2epF10bjg/edit?usp=sharing</a:t>
            </a:r>
            <a:endParaRPr lang="en-US" sz="3400" dirty="0"/>
          </a:p>
          <a:p>
            <a:r>
              <a:rPr lang="en-US" sz="3400" dirty="0"/>
              <a:t> 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318E8-CDD6-734D-85D3-AC1DF6902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C85-6E9E-FE49-AE5A-58AFD51AE7B9}" type="datetime1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39DCE-E0CA-2C4D-BF67-E6C8D47A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7CA86-E4B8-9140-9C0C-E12AEFA3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20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11E09-370E-5346-9A52-8969C009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894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TB @</a:t>
            </a:r>
            <a:r>
              <a:rPr lang="en-US" dirty="0" err="1"/>
              <a:t>Fermilab</a:t>
            </a:r>
            <a:r>
              <a:rPr lang="en-US" dirty="0"/>
              <a:t> May 22 – 29, 2019</a:t>
            </a:r>
            <a:br>
              <a:rPr lang="en-US" dirty="0"/>
            </a:br>
            <a:r>
              <a:rPr lang="en-US" sz="3100" dirty="0"/>
              <a:t>03/19/2019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EC1DA-D29D-6E44-B75C-2197B9AD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7706"/>
            <a:ext cx="10515600" cy="547707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Essential goals for LDRD:</a:t>
            </a:r>
          </a:p>
          <a:p>
            <a:pPr lvl="1"/>
            <a:r>
              <a:rPr lang="en-US" dirty="0"/>
              <a:t>Demonstrate full readout chain with new “final” hardware at high rate (~15kHz)</a:t>
            </a:r>
          </a:p>
          <a:p>
            <a:pPr lvl="2"/>
            <a:r>
              <a:rPr lang="en-US" dirty="0"/>
              <a:t>4 staves + 2 RUs + 1 PU + 1 FELIX + RCDAQ</a:t>
            </a:r>
          </a:p>
          <a:p>
            <a:pPr lvl="1"/>
            <a:r>
              <a:rPr lang="en-US" dirty="0"/>
              <a:t>New “final” hardware</a:t>
            </a:r>
          </a:p>
          <a:p>
            <a:pPr lvl="2"/>
            <a:r>
              <a:rPr lang="en-US" dirty="0"/>
              <a:t>Production staves, RU(1.1), FELIX(2.0), PU, readout cables, stave cooling</a:t>
            </a:r>
          </a:p>
          <a:p>
            <a:pPr lvl="1"/>
            <a:r>
              <a:rPr lang="en-US" dirty="0"/>
              <a:t>Reproduce last TB results on tracking efficiency and spatial resolution</a:t>
            </a:r>
          </a:p>
          <a:p>
            <a:pPr lvl="2"/>
            <a:r>
              <a:rPr lang="en-US" dirty="0"/>
              <a:t>Offline simulation and analysis </a:t>
            </a:r>
          </a:p>
          <a:p>
            <a:r>
              <a:rPr lang="en-US" dirty="0"/>
              <a:t>Stretch goals for </a:t>
            </a:r>
            <a:r>
              <a:rPr lang="en-US" dirty="0" err="1"/>
              <a:t>sPHENIX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GTM (v0) integration (LANL+BNL/DAQ)</a:t>
            </a:r>
          </a:p>
          <a:p>
            <a:pPr lvl="1"/>
            <a:r>
              <a:rPr lang="en-US" dirty="0"/>
              <a:t>Online monitoring and slow control (via USB, MIT/GSU et al) </a:t>
            </a:r>
          </a:p>
          <a:p>
            <a:pPr lvl="1"/>
            <a:r>
              <a:rPr lang="en-US" dirty="0"/>
              <a:t>Scan stave material budget (requires low E beam, </a:t>
            </a:r>
            <a:r>
              <a:rPr lang="en-US" dirty="0" err="1"/>
              <a:t>sPHENIX</a:t>
            </a:r>
            <a:r>
              <a:rPr lang="en-US" dirty="0"/>
              <a:t>, ALICE/ITS, </a:t>
            </a:r>
            <a:r>
              <a:rPr lang="en-US" dirty="0">
                <a:solidFill>
                  <a:srgbClr val="FF0000"/>
                </a:solidFill>
              </a:rPr>
              <a:t>later at LBNL?)</a:t>
            </a:r>
          </a:p>
          <a:p>
            <a:pPr lvl="1"/>
            <a:r>
              <a:rPr lang="en-US" dirty="0"/>
              <a:t>Exercise “Continue Readout” mode and offline data decoding (</a:t>
            </a:r>
            <a:r>
              <a:rPr lang="en-US" dirty="0" err="1"/>
              <a:t>sPHENIX</a:t>
            </a:r>
            <a:r>
              <a:rPr lang="en-US" dirty="0"/>
              <a:t>/DAQ)   </a:t>
            </a:r>
          </a:p>
          <a:p>
            <a:r>
              <a:rPr lang="en-US" dirty="0"/>
              <a:t>Summary of timeline</a:t>
            </a:r>
          </a:p>
          <a:p>
            <a:pPr lvl="1"/>
            <a:r>
              <a:rPr lang="en-US" dirty="0"/>
              <a:t>Ship telescope to </a:t>
            </a:r>
            <a:r>
              <a:rPr lang="en-US" dirty="0" err="1"/>
              <a:t>Ferimlab</a:t>
            </a:r>
            <a:r>
              <a:rPr lang="en-US" dirty="0"/>
              <a:t>, by 5/10(Friday). It will take 1 week to get them there</a:t>
            </a:r>
          </a:p>
          <a:p>
            <a:pPr lvl="1"/>
            <a:r>
              <a:rPr lang="en-US" dirty="0"/>
              <a:t>Travel to </a:t>
            </a:r>
            <a:r>
              <a:rPr lang="en-US" dirty="0" err="1"/>
              <a:t>Fermilab</a:t>
            </a:r>
            <a:r>
              <a:rPr lang="en-US" dirty="0"/>
              <a:t>. 5/19 (Sunday) </a:t>
            </a:r>
          </a:p>
          <a:p>
            <a:pPr lvl="1"/>
            <a:r>
              <a:rPr lang="en-US" dirty="0"/>
              <a:t>Preinstallation test and setup, training, ORC review etc.  5/20-21(Mon-Tue)</a:t>
            </a:r>
          </a:p>
          <a:p>
            <a:pPr lvl="1"/>
            <a:r>
              <a:rPr lang="en-US" dirty="0"/>
              <a:t>Installation at TB facility beam line 5/22 (Wed, day time) </a:t>
            </a:r>
          </a:p>
          <a:p>
            <a:pPr lvl="1"/>
            <a:r>
              <a:rPr lang="en-US" dirty="0"/>
              <a:t>Operation and data taking 5/22 – 5/28 (all evenings) </a:t>
            </a:r>
          </a:p>
          <a:p>
            <a:pPr lvl="2"/>
            <a:r>
              <a:rPr lang="en-US" dirty="0"/>
              <a:t>Online monitoring &amp; offline data analysis 5/22-28</a:t>
            </a:r>
          </a:p>
          <a:p>
            <a:pPr lvl="1"/>
            <a:r>
              <a:rPr lang="en-US" dirty="0"/>
              <a:t>Disassemble setup 5/29(Wed), and ship the detectors to LANL</a:t>
            </a:r>
          </a:p>
          <a:p>
            <a:pPr lvl="2"/>
            <a:r>
              <a:rPr lang="en-US" dirty="0"/>
              <a:t>Possible extension for more data taking with TPC/INTT if needed, June 12 - July 8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49958-5DC8-EE4D-A5B4-A709DE435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AB0A-13D7-614D-97EA-AC57134007ED}" type="datetime1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2B21B-3F82-3242-A2E6-B9CE69BB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80344-699E-A74F-A06A-FA9CFEC54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983FF-5F0F-4A44-9622-FD8B4E67EB57}"/>
              </a:ext>
            </a:extLst>
          </p:cNvPr>
          <p:cNvSpPr txBox="1"/>
          <p:nvPr/>
        </p:nvSpPr>
        <p:spPr>
          <a:xfrm>
            <a:off x="9497058" y="4704264"/>
            <a:ext cx="20167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shifts per evening</a:t>
            </a:r>
          </a:p>
          <a:p>
            <a:r>
              <a:rPr lang="en-US" dirty="0">
                <a:solidFill>
                  <a:srgbClr val="FF0000"/>
                </a:solidFill>
              </a:rPr>
              <a:t>  - 6PM  - midnight</a:t>
            </a:r>
          </a:p>
          <a:p>
            <a:r>
              <a:rPr lang="en-US" dirty="0">
                <a:solidFill>
                  <a:srgbClr val="FF0000"/>
                </a:solidFill>
              </a:rPr>
              <a:t>  - Midnight - 6AM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~3 people per shift </a:t>
            </a:r>
          </a:p>
        </p:txBody>
      </p:sp>
    </p:spTree>
    <p:extLst>
      <p:ext uri="{BB962C8B-B14F-4D97-AF65-F5344CB8AC3E}">
        <p14:creationId xmlns:p14="http://schemas.microsoft.com/office/powerpoint/2010/main" val="231781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092045-6C83-4945-9FFA-0E6C5AFD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453" y="-50044"/>
            <a:ext cx="10515600" cy="10031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Preparation for Test Beam in May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013E61-1275-3841-96A1-4FE4853AF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53" y="953105"/>
            <a:ext cx="10515600" cy="54617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Firmware &amp; software update:</a:t>
            </a:r>
          </a:p>
          <a:p>
            <a:pPr lvl="1"/>
            <a:r>
              <a:rPr lang="en-US" dirty="0"/>
              <a:t>2x (2-stave + 1 RU) -&gt; 1 FELIX -  </a:t>
            </a:r>
            <a:r>
              <a:rPr lang="en-US" dirty="0" err="1">
                <a:solidFill>
                  <a:srgbClr val="FF0000"/>
                </a:solidFill>
              </a:rPr>
              <a:t>AlexT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r>
              <a:rPr lang="en-US" dirty="0"/>
              <a:t>, in progress, to finish by ~ 4/7/2017;</a:t>
            </a:r>
          </a:p>
          <a:p>
            <a:pPr lvl="1"/>
            <a:r>
              <a:rPr lang="en-US" dirty="0"/>
              <a:t>PU integration, controls and monitoring via USB -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r>
              <a:rPr lang="en-US" dirty="0">
                <a:solidFill>
                  <a:srgbClr val="FF0000"/>
                </a:solidFill>
              </a:rPr>
              <a:t>, Cameron</a:t>
            </a:r>
            <a:r>
              <a:rPr lang="en-US" dirty="0"/>
              <a:t>, Ming, GSU/Xu et al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GTM integration - </a:t>
            </a:r>
            <a:r>
              <a:rPr lang="en-US" dirty="0" err="1">
                <a:solidFill>
                  <a:srgbClr val="00B050"/>
                </a:solidFill>
              </a:rPr>
              <a:t>Sho</a:t>
            </a:r>
            <a:r>
              <a:rPr lang="en-US" dirty="0">
                <a:solidFill>
                  <a:srgbClr val="00B050"/>
                </a:solidFill>
              </a:rPr>
              <a:t>, Alex, Gerd + BNL,  done!</a:t>
            </a:r>
          </a:p>
          <a:p>
            <a:pPr lvl="1"/>
            <a:r>
              <a:rPr lang="en-US" dirty="0"/>
              <a:t>8m </a:t>
            </a:r>
            <a:r>
              <a:rPr lang="en-US" dirty="0" err="1"/>
              <a:t>SamTec</a:t>
            </a:r>
            <a:r>
              <a:rPr lang="en-US" dirty="0"/>
              <a:t> cables &amp; transition boards – </a:t>
            </a:r>
            <a:r>
              <a:rPr lang="en-US" dirty="0">
                <a:solidFill>
                  <a:srgbClr val="FF0000"/>
                </a:solidFill>
              </a:rPr>
              <a:t>Gerd</a:t>
            </a:r>
            <a:r>
              <a:rPr lang="en-US" dirty="0"/>
              <a:t>, Cameron, </a:t>
            </a:r>
            <a:r>
              <a:rPr lang="en-US" dirty="0" err="1"/>
              <a:t>Sho</a:t>
            </a:r>
            <a:r>
              <a:rPr lang="en-US" dirty="0"/>
              <a:t>, Ming …  ; plan-B ready (5m cables)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VME cage hosting 2RU + 1 PU, almost done!,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Telescope box &amp; cooling - </a:t>
            </a:r>
          </a:p>
          <a:p>
            <a:pPr lvl="1"/>
            <a:r>
              <a:rPr lang="en-US" dirty="0"/>
              <a:t>Box design and fabrication - </a:t>
            </a:r>
            <a:r>
              <a:rPr lang="en-US" dirty="0">
                <a:solidFill>
                  <a:srgbClr val="FF0000"/>
                </a:solidFill>
              </a:rPr>
              <a:t>Abel, Hubert</a:t>
            </a:r>
            <a:r>
              <a:rPr lang="en-US" dirty="0"/>
              <a:t>, Matt; Chris sent request for quote (3/19)</a:t>
            </a:r>
          </a:p>
          <a:p>
            <a:pPr lvl="1"/>
            <a:r>
              <a:rPr lang="en-US" dirty="0"/>
              <a:t>4 stave installation - </a:t>
            </a:r>
            <a:r>
              <a:rPr lang="en-US" dirty="0">
                <a:solidFill>
                  <a:srgbClr val="FF0000"/>
                </a:solidFill>
              </a:rPr>
              <a:t>Hubert</a:t>
            </a:r>
            <a:r>
              <a:rPr lang="en-US" dirty="0"/>
              <a:t>, Abel, Ming </a:t>
            </a:r>
          </a:p>
          <a:p>
            <a:pPr lvl="1"/>
            <a:r>
              <a:rPr lang="en-US" dirty="0"/>
              <a:t>Cooling test &amp; evaluation - </a:t>
            </a:r>
            <a:r>
              <a:rPr lang="en-US" dirty="0">
                <a:solidFill>
                  <a:srgbClr val="FF0000"/>
                </a:solidFill>
              </a:rPr>
              <a:t>Matt,</a:t>
            </a:r>
            <a:r>
              <a:rPr lang="en-US" dirty="0"/>
              <a:t> </a:t>
            </a:r>
            <a:r>
              <a:rPr lang="en-US" dirty="0" err="1"/>
              <a:t>Sho</a:t>
            </a:r>
            <a:r>
              <a:rPr lang="en-US" dirty="0"/>
              <a:t>, Abel, Ming   </a:t>
            </a:r>
          </a:p>
          <a:p>
            <a:r>
              <a:rPr lang="en-US" dirty="0"/>
              <a:t>System integration &amp; test at LANL in April/May. -- training for operation, debugging etc. </a:t>
            </a:r>
          </a:p>
          <a:p>
            <a:pPr lvl="1"/>
            <a:r>
              <a:rPr lang="en-US" dirty="0"/>
              <a:t>Setup cosmic trigger –  Matt, Xuan et al </a:t>
            </a:r>
          </a:p>
          <a:p>
            <a:pPr lvl="1"/>
            <a:r>
              <a:rPr lang="en-US" dirty="0"/>
              <a:t>System test – Cameron, Yasser, </a:t>
            </a:r>
            <a:r>
              <a:rPr lang="en-US" dirty="0" err="1"/>
              <a:t>Sho</a:t>
            </a:r>
            <a:r>
              <a:rPr lang="en-US" dirty="0"/>
              <a:t>, Gerd, Ming… all  </a:t>
            </a:r>
          </a:p>
          <a:p>
            <a:r>
              <a:rPr lang="en-US" dirty="0">
                <a:solidFill>
                  <a:srgbClr val="FF0000"/>
                </a:solidFill>
              </a:rPr>
              <a:t>Offline analysis  -- can use more help from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/>
              <a:t>4-stave telescope geometry &amp; simulation – </a:t>
            </a:r>
            <a:r>
              <a:rPr lang="en-US" u="sng" dirty="0">
                <a:solidFill>
                  <a:srgbClr val="FF0000"/>
                </a:solidFill>
              </a:rPr>
              <a:t>Yasser</a:t>
            </a:r>
            <a:r>
              <a:rPr lang="en-US" dirty="0"/>
              <a:t>, Ming, (</a:t>
            </a:r>
            <a:r>
              <a:rPr lang="en-US" dirty="0" err="1"/>
              <a:t>Sanghoon</a:t>
            </a:r>
            <a:r>
              <a:rPr lang="en-US" dirty="0"/>
              <a:t>, Darren) </a:t>
            </a:r>
          </a:p>
          <a:p>
            <a:pPr lvl="1"/>
            <a:r>
              <a:rPr lang="en-US" dirty="0"/>
              <a:t>Offline analysis – </a:t>
            </a:r>
            <a:r>
              <a:rPr lang="en-US" dirty="0">
                <a:solidFill>
                  <a:srgbClr val="FF0000"/>
                </a:solidFill>
              </a:rPr>
              <a:t>Yasser</a:t>
            </a:r>
            <a:r>
              <a:rPr lang="en-US" dirty="0"/>
              <a:t>, Cameron, </a:t>
            </a:r>
            <a:r>
              <a:rPr lang="en-US" dirty="0" err="1"/>
              <a:t>Sanghoon</a:t>
            </a:r>
            <a:r>
              <a:rPr lang="en-US" dirty="0"/>
              <a:t> et al </a:t>
            </a:r>
          </a:p>
          <a:p>
            <a:pPr lvl="1"/>
            <a:r>
              <a:rPr lang="en-US" dirty="0"/>
              <a:t>Use old TB data for analysis – training for all </a:t>
            </a:r>
          </a:p>
          <a:p>
            <a:pPr lvl="2"/>
            <a:r>
              <a:rPr lang="en-US" dirty="0"/>
              <a:t>4-stave decoder is ready (</a:t>
            </a:r>
            <a:r>
              <a:rPr lang="en-US" dirty="0" err="1"/>
              <a:t>Sho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2018 TB data analysis: 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/Test_beam_in_2018_at_FNAL</a:t>
            </a:r>
          </a:p>
          <a:p>
            <a:r>
              <a:rPr lang="en-US" dirty="0">
                <a:solidFill>
                  <a:srgbClr val="FF0000"/>
                </a:solidFill>
              </a:rPr>
              <a:t>Online monitoring &amp; slow control </a:t>
            </a:r>
          </a:p>
          <a:p>
            <a:pPr lvl="1"/>
            <a:r>
              <a:rPr lang="en-US" dirty="0"/>
              <a:t>GSU &amp; MIT, </a:t>
            </a:r>
            <a:r>
              <a:rPr lang="en-US" dirty="0" err="1"/>
              <a:t>Sho</a:t>
            </a:r>
            <a:r>
              <a:rPr lang="en-US" dirty="0"/>
              <a:t>/Ming, Jo’s - help  </a:t>
            </a:r>
          </a:p>
          <a:p>
            <a:pPr lvl="1"/>
            <a:r>
              <a:rPr lang="en-US" dirty="0"/>
              <a:t>(V,I,T) of staves and PU/RU via USB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1AFA6-D448-3F4E-A2ED-7B49C290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8C7B-0CB0-A242-A44D-D1ED84696EAC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B9E0A-6453-024A-812B-B7D5CA02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14A87-AC94-8442-970A-CC746E65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89F0B-E157-C940-89F4-AD7E7B438EEC}"/>
              </a:ext>
            </a:extLst>
          </p:cNvPr>
          <p:cNvSpPr txBox="1"/>
          <p:nvPr/>
        </p:nvSpPr>
        <p:spPr>
          <a:xfrm>
            <a:off x="8055033" y="4998515"/>
            <a:ext cx="3515520" cy="92333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ORC docs ---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Shipping, training, schedule, travel, installation  --- Ming et al </a:t>
            </a:r>
          </a:p>
        </p:txBody>
      </p:sp>
    </p:spTree>
    <p:extLst>
      <p:ext uri="{BB962C8B-B14F-4D97-AF65-F5344CB8AC3E}">
        <p14:creationId xmlns:p14="http://schemas.microsoft.com/office/powerpoint/2010/main" val="4267683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2D54-0847-EE4F-BDB0-4F909EC2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74" y="136525"/>
            <a:ext cx="6603461" cy="729574"/>
          </a:xfrm>
        </p:spPr>
        <p:txBody>
          <a:bodyPr/>
          <a:lstStyle/>
          <a:p>
            <a:r>
              <a:rPr lang="en-US" dirty="0"/>
              <a:t>Manpower &amp;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F50F7-2845-F04F-AA0D-9957BE4B2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600" y="1174524"/>
            <a:ext cx="8192278" cy="5223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Activities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Ship telescope setup to </a:t>
            </a:r>
            <a:r>
              <a:rPr lang="en-US" dirty="0" err="1">
                <a:solidFill>
                  <a:srgbClr val="0432FF"/>
                </a:solidFill>
              </a:rPr>
              <a:t>Fermilab</a:t>
            </a:r>
            <a:r>
              <a:rPr lang="en-US" dirty="0">
                <a:solidFill>
                  <a:srgbClr val="0432FF"/>
                </a:solidFill>
              </a:rPr>
              <a:t>, latest 5/10(Fri),</a:t>
            </a:r>
          </a:p>
          <a:p>
            <a:pPr lvl="2"/>
            <a:r>
              <a:rPr lang="en-US" dirty="0"/>
              <a:t>Hand-carry 4 staves and electronics boards (RU, FELIX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Travel to </a:t>
            </a:r>
            <a:r>
              <a:rPr lang="en-US" dirty="0" err="1"/>
              <a:t>Fermilab</a:t>
            </a:r>
            <a:r>
              <a:rPr lang="en-US" dirty="0"/>
              <a:t> on 5/19 (Sunday) or earlier </a:t>
            </a:r>
          </a:p>
          <a:p>
            <a:pPr lvl="1"/>
            <a:r>
              <a:rPr lang="en-US" dirty="0"/>
              <a:t>Preinstallation test and setup 5/20-21(Mon-Tue) – mostly LANL folks </a:t>
            </a:r>
          </a:p>
          <a:p>
            <a:pPr lvl="2"/>
            <a:r>
              <a:rPr lang="en-US" dirty="0"/>
              <a:t>Full time: Yasser, Hubert, Cameron, Walt, Ming, Xu(GSU), Gerd … </a:t>
            </a:r>
          </a:p>
          <a:p>
            <a:pPr lvl="2"/>
            <a:r>
              <a:rPr lang="en-US" dirty="0"/>
              <a:t>Part time: Xuan, </a:t>
            </a:r>
            <a:r>
              <a:rPr lang="en-US" dirty="0" err="1"/>
              <a:t>Kun</a:t>
            </a:r>
            <a:r>
              <a:rPr lang="en-US" dirty="0"/>
              <a:t>, Matt</a:t>
            </a:r>
          </a:p>
          <a:p>
            <a:pPr lvl="1"/>
            <a:r>
              <a:rPr lang="en-US" dirty="0"/>
              <a:t>Installation at TB facility beam line 5/22 (Wed): </a:t>
            </a:r>
          </a:p>
          <a:p>
            <a:pPr lvl="2"/>
            <a:r>
              <a:rPr lang="en-US" dirty="0"/>
              <a:t>LANL folks + </a:t>
            </a:r>
            <a:r>
              <a:rPr lang="en-US" dirty="0" err="1"/>
              <a:t>sPHENIX</a:t>
            </a:r>
            <a:r>
              <a:rPr lang="en-US" dirty="0"/>
              <a:t> helpers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Operation and data taking 5/22 – 5/28 (all evening):  LANL + </a:t>
            </a:r>
            <a:r>
              <a:rPr lang="en-US" dirty="0" err="1"/>
              <a:t>sPHENIX</a:t>
            </a:r>
            <a:r>
              <a:rPr lang="en-US" dirty="0"/>
              <a:t> helper </a:t>
            </a:r>
          </a:p>
          <a:p>
            <a:pPr lvl="2"/>
            <a:r>
              <a:rPr lang="en-US" dirty="0"/>
              <a:t>Full time: Yasser, Hubert, new PD/Cameron, Ming, Walt, Xu (GSU), Gerd </a:t>
            </a:r>
          </a:p>
          <a:p>
            <a:pPr lvl="2"/>
            <a:r>
              <a:rPr lang="en-US" dirty="0"/>
              <a:t>Part time: Xuan, </a:t>
            </a:r>
            <a:r>
              <a:rPr lang="en-US" dirty="0" err="1"/>
              <a:t>Kun</a:t>
            </a:r>
            <a:r>
              <a:rPr lang="en-US" dirty="0"/>
              <a:t>, Matt, Cesar, Darren(TBD), </a:t>
            </a:r>
            <a:r>
              <a:rPr lang="en-US" dirty="0" err="1"/>
              <a:t>Sanghoon</a:t>
            </a:r>
            <a:r>
              <a:rPr lang="en-US" dirty="0"/>
              <a:t>, other </a:t>
            </a:r>
            <a:r>
              <a:rPr lang="en-US" dirty="0" err="1"/>
              <a:t>sPHENIX</a:t>
            </a:r>
            <a:r>
              <a:rPr lang="en-US" dirty="0"/>
              <a:t> folks?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Online monitoring &amp; offline data analysis 5/22-28:  LANL + </a:t>
            </a:r>
            <a:r>
              <a:rPr lang="en-US" dirty="0" err="1"/>
              <a:t>sPHENIX</a:t>
            </a:r>
            <a:r>
              <a:rPr lang="en-US" dirty="0"/>
              <a:t> helpers</a:t>
            </a:r>
          </a:p>
          <a:p>
            <a:pPr lvl="2"/>
            <a:r>
              <a:rPr lang="en-US" dirty="0"/>
              <a:t>Full time: Yasser, Hubert, Cameron, Xu (GSU), Ming …</a:t>
            </a:r>
          </a:p>
          <a:p>
            <a:pPr lvl="2"/>
            <a:r>
              <a:rPr lang="en-US" dirty="0"/>
              <a:t>Part time: Xuan, </a:t>
            </a:r>
            <a:r>
              <a:rPr lang="en-US" dirty="0" err="1"/>
              <a:t>Kun</a:t>
            </a:r>
            <a:r>
              <a:rPr lang="en-US" dirty="0"/>
              <a:t>, Matt, Other </a:t>
            </a:r>
            <a:r>
              <a:rPr lang="en-US" dirty="0" err="1"/>
              <a:t>sPHENIX</a:t>
            </a:r>
            <a:r>
              <a:rPr lang="en-US" dirty="0"/>
              <a:t> helpers </a:t>
            </a:r>
          </a:p>
          <a:p>
            <a:pPr marL="914400" lvl="2" indent="0">
              <a:buNone/>
            </a:pPr>
            <a:r>
              <a:rPr lang="en-US" dirty="0"/>
              <a:t>  </a:t>
            </a:r>
          </a:p>
          <a:p>
            <a:pPr lvl="1"/>
            <a:r>
              <a:rPr lang="en-US" dirty="0"/>
              <a:t>Disassemble setup 5/29(Wed), and ship the detectors to LANL: - mostly LANL folks </a:t>
            </a:r>
          </a:p>
          <a:p>
            <a:pPr lvl="2"/>
            <a:r>
              <a:rPr lang="en-US" dirty="0"/>
              <a:t>Yasser, Hubert, Cameron, Ming, </a:t>
            </a:r>
            <a:r>
              <a:rPr lang="en-US" dirty="0" err="1"/>
              <a:t>Kun</a:t>
            </a:r>
            <a:r>
              <a:rPr lang="en-US" dirty="0"/>
              <a:t> et al</a:t>
            </a:r>
          </a:p>
          <a:p>
            <a:r>
              <a:rPr lang="en-US" dirty="0"/>
              <a:t>“Remote” helpers:</a:t>
            </a:r>
          </a:p>
          <a:p>
            <a:pPr lvl="1"/>
            <a:r>
              <a:rPr lang="en-US" dirty="0"/>
              <a:t>Alex T., </a:t>
            </a:r>
            <a:r>
              <a:rPr lang="en-US" dirty="0" err="1"/>
              <a:t>Sho</a:t>
            </a:r>
            <a:r>
              <a:rPr lang="en-US" dirty="0"/>
              <a:t>, Jo et al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offline/online analysis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D560A2-1FB8-DC45-B75D-A3E4ABC4F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56835" y="1582355"/>
            <a:ext cx="4935165" cy="3318209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Preparation work &amp; training at LANL</a:t>
            </a:r>
          </a:p>
          <a:p>
            <a:pPr lvl="1"/>
            <a:r>
              <a:rPr lang="en-US" dirty="0"/>
              <a:t>Build 4-stave telescope in Feb/Mar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Test cooling system, evaluate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Operate telescope with cosmic rays in April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Offline data analysis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Detector online monitoring, V, I, T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Lab training for operation and analysis, RU/FELIX, RCDAQ </a:t>
            </a:r>
            <a:r>
              <a:rPr lang="en-US" dirty="0" err="1"/>
              <a:t>etc</a:t>
            </a: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3AA9B-70B7-EA4A-AC4A-FA92E1A4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B54D-24EE-1C45-9DA5-EA82373F1039}" type="datetime1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07BF4-94A1-4240-A335-D6E8D5A6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52E7F-8E0E-7149-9146-D5B3A7FEE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8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1888-4171-414C-9CF5-DCB51840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TM6.2 Room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9707D-7DB5-7244-B2AD-2B8108A0BAA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C2F64C4-C5E1-C74D-BE0B-BC24353C4AA9}" type="datetime1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59A25-BF9A-C042-BB46-898365FCFC3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Telescope TB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61B576-6155-434F-8B84-50272DA19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393"/>
            <a:ext cx="12192000" cy="36592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0ADDA8-AB27-E147-895A-A06F1A3A7A52}"/>
              </a:ext>
            </a:extLst>
          </p:cNvPr>
          <p:cNvSpPr txBox="1"/>
          <p:nvPr/>
        </p:nvSpPr>
        <p:spPr>
          <a:xfrm>
            <a:off x="2665379" y="5291488"/>
            <a:ext cx="42827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Telescope setup on the motion table: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 telescope 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 crate (2-RU + 1 PU)</a:t>
            </a:r>
          </a:p>
          <a:p>
            <a:pPr marL="285750" indent="-285750">
              <a:buFontTx/>
              <a:buChar char="-"/>
            </a:pPr>
            <a:r>
              <a:rPr lang="en-US" dirty="0"/>
              <a:t>3.3V HP PS</a:t>
            </a:r>
          </a:p>
          <a:p>
            <a:pPr marL="285750" indent="-285750">
              <a:buFontTx/>
              <a:buChar char="-"/>
            </a:pPr>
            <a:r>
              <a:rPr lang="en-US" dirty="0"/>
              <a:t>One Linux server/RCDAQ in CH 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2FB5628A-A675-BA44-815B-7C206E581E04}"/>
              </a:ext>
            </a:extLst>
          </p:cNvPr>
          <p:cNvSpPr/>
          <p:nvPr/>
        </p:nvSpPr>
        <p:spPr>
          <a:xfrm>
            <a:off x="4031673" y="4729942"/>
            <a:ext cx="606829" cy="65670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10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17825</TotalTime>
  <Words>1510</Words>
  <Application>Microsoft Macintosh PowerPoint</Application>
  <PresentationFormat>Widescreen</PresentationFormat>
  <Paragraphs>246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MVTX Telescope Update – 4/15/2019</vt:lpstr>
      <vt:lpstr>PowerPoint Presentation</vt:lpstr>
      <vt:lpstr>PowerPoint Presentation</vt:lpstr>
      <vt:lpstr>PowerPoint Presentation</vt:lpstr>
      <vt:lpstr>BNL sPHENIX Review Summary</vt:lpstr>
      <vt:lpstr>MVTX TB @Fermilab May 22 – 29, 2019 03/19/2019</vt:lpstr>
      <vt:lpstr>Preparation for Test Beam in May </vt:lpstr>
      <vt:lpstr>Manpower &amp; Schedule</vt:lpstr>
      <vt:lpstr>TM6.2 Room Layout</vt:lpstr>
      <vt:lpstr>System overview</vt:lpstr>
      <vt:lpstr>More information </vt:lpstr>
      <vt:lpstr>2019 test beam: 4-stave telescope</vt:lpstr>
      <vt:lpstr>Mechanical design </vt:lpstr>
      <vt:lpstr>ALICE/ITS Signal cable design</vt:lpstr>
      <vt:lpstr>sPHENIX MVTX Cable testing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TB @Fermilab May 20 – 30, 2019</dc:title>
  <dc:creator>Microsoft Office User</dc:creator>
  <cp:lastModifiedBy>Ming Liu</cp:lastModifiedBy>
  <cp:revision>146</cp:revision>
  <cp:lastPrinted>2019-02-25T22:17:16Z</cp:lastPrinted>
  <dcterms:created xsi:type="dcterms:W3CDTF">2019-02-21T18:56:45Z</dcterms:created>
  <dcterms:modified xsi:type="dcterms:W3CDTF">2019-04-16T21:13:28Z</dcterms:modified>
</cp:coreProperties>
</file>