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74" r:id="rId4"/>
    <p:sldId id="283" r:id="rId5"/>
    <p:sldId id="271" r:id="rId6"/>
    <p:sldId id="284" r:id="rId7"/>
    <p:sldId id="285" r:id="rId8"/>
    <p:sldId id="278" r:id="rId9"/>
    <p:sldId id="259" r:id="rId10"/>
    <p:sldId id="282" r:id="rId11"/>
    <p:sldId id="289" r:id="rId12"/>
    <p:sldId id="281" r:id="rId13"/>
    <p:sldId id="260" r:id="rId14"/>
    <p:sldId id="262" r:id="rId15"/>
    <p:sldId id="273" r:id="rId16"/>
    <p:sldId id="301" r:id="rId17"/>
    <p:sldId id="302" r:id="rId18"/>
    <p:sldId id="280" r:id="rId19"/>
    <p:sldId id="279" r:id="rId20"/>
    <p:sldId id="270" r:id="rId21"/>
    <p:sldId id="266" r:id="rId22"/>
    <p:sldId id="31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32442-6D31-724E-AE69-283BA5CCF4C2}" type="datetimeFigureOut">
              <a:rPr lang="en-US" smtClean="0"/>
              <a:t>12/2/16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084C-F284-2F40-9A6D-46CF5113D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6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E1947-AFC2-EB4A-A583-B168939A66AD}" type="datetimeFigureOut">
              <a:rPr lang="en-US" smtClean="0"/>
              <a:t>12/2/16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5B846-AB0C-9B41-86C0-311C8E339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86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8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20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801216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4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4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2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5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6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2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2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7DA73-A92A-DA4F-A1A7-28B6AC47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8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emf"/><Relationship Id="rId3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5" Type="http://schemas.openxmlformats.org/officeDocument/2006/relationships/image" Target="../media/image35.png"/><Relationship Id="rId6" Type="http://schemas.microsoft.com/office/2007/relationships/hdphoto" Target="../media/hdphoto1.wdp"/><Relationship Id="rId7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jpeg"/><Relationship Id="rId5" Type="http://schemas.openxmlformats.org/officeDocument/2006/relationships/image" Target="../media/image39.tif"/><Relationship Id="rId6" Type="http://schemas.openxmlformats.org/officeDocument/2006/relationships/image" Target="../media/image40.jpeg"/><Relationship Id="rId7" Type="http://schemas.openxmlformats.org/officeDocument/2006/relationships/image" Target="../media/image41.jpeg"/><Relationship Id="rId8" Type="http://schemas.openxmlformats.org/officeDocument/2006/relationships/image" Target="../media/image42.png"/><Relationship Id="rId9" Type="http://schemas.openxmlformats.org/officeDocument/2006/relationships/image" Target="../media/image43.jpeg"/><Relationship Id="rId1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743"/>
            <a:ext cx="8229600" cy="791909"/>
          </a:xfrm>
        </p:spPr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4369"/>
            <a:ext cx="8229600" cy="5400301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Overview – 20+5’ </a:t>
            </a:r>
            <a:r>
              <a:rPr lang="en-US" sz="2000" dirty="0" smtClean="0"/>
              <a:t>     				</a:t>
            </a:r>
            <a:r>
              <a:rPr lang="en-US" sz="2000" dirty="0" smtClean="0"/>
              <a:t>Ming</a:t>
            </a:r>
            <a:r>
              <a:rPr lang="en-US" sz="2000" dirty="0"/>
              <a:t> </a:t>
            </a:r>
            <a:r>
              <a:rPr lang="en-US" sz="2000" dirty="0" smtClean="0"/>
              <a:t>Liu</a:t>
            </a:r>
            <a:r>
              <a:rPr lang="en-US" sz="2000" dirty="0" smtClean="0"/>
              <a:t>				</a:t>
            </a:r>
            <a:r>
              <a:rPr lang="en-US" sz="2000" dirty="0" smtClean="0"/>
              <a:t>	1</a:t>
            </a:r>
            <a:r>
              <a:rPr lang="en-US" sz="2000" dirty="0" smtClean="0"/>
              <a:t>:00-1:25</a:t>
            </a:r>
          </a:p>
          <a:p>
            <a:pPr lvl="1"/>
            <a:r>
              <a:rPr lang="en-US" sz="2000" dirty="0" smtClean="0"/>
              <a:t>Project </a:t>
            </a:r>
            <a:r>
              <a:rPr lang="en-US" sz="2000" dirty="0"/>
              <a:t>O</a:t>
            </a:r>
            <a:r>
              <a:rPr lang="en-US" sz="2000" dirty="0" smtClean="0"/>
              <a:t>rg, scope and plan, collaborations		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Theory </a:t>
            </a:r>
            <a:r>
              <a:rPr lang="en-US" sz="2000" dirty="0" smtClean="0">
                <a:solidFill>
                  <a:srgbClr val="FF0000"/>
                </a:solidFill>
              </a:rPr>
              <a:t>Status – 10+0’</a:t>
            </a:r>
            <a:r>
              <a:rPr lang="en-US" sz="2000" dirty="0" smtClean="0"/>
              <a:t>				</a:t>
            </a:r>
            <a:r>
              <a:rPr lang="en-US" sz="2000" dirty="0" smtClean="0"/>
              <a:t>Ivan </a:t>
            </a:r>
            <a:r>
              <a:rPr lang="en-US" sz="2000" dirty="0" err="1" smtClean="0"/>
              <a:t>Vitev</a:t>
            </a:r>
            <a:r>
              <a:rPr lang="en-US" sz="2000" dirty="0" smtClean="0"/>
              <a:t>				1:25-1:</a:t>
            </a:r>
            <a:r>
              <a:rPr lang="en-US" sz="2000" dirty="0" smtClean="0"/>
              <a:t>35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Experimental </a:t>
            </a:r>
            <a:r>
              <a:rPr lang="en-US" sz="2000" dirty="0">
                <a:solidFill>
                  <a:srgbClr val="FF0000"/>
                </a:solidFill>
              </a:rPr>
              <a:t>t</a:t>
            </a:r>
            <a:r>
              <a:rPr lang="en-US" sz="2000" dirty="0" smtClean="0">
                <a:solidFill>
                  <a:srgbClr val="FF0000"/>
                </a:solidFill>
              </a:rPr>
              <a:t>echnical aspects</a:t>
            </a:r>
          </a:p>
          <a:p>
            <a:pPr lvl="1"/>
            <a:r>
              <a:rPr lang="en-US" sz="2000" dirty="0" smtClean="0"/>
              <a:t>Simulation </a:t>
            </a:r>
            <a:r>
              <a:rPr lang="en-US" sz="2000" dirty="0" smtClean="0"/>
              <a:t>progress - </a:t>
            </a:r>
            <a:r>
              <a:rPr lang="en-US" sz="2000" dirty="0"/>
              <a:t>10+</a:t>
            </a:r>
            <a:r>
              <a:rPr lang="en-US" sz="2000" dirty="0" smtClean="0"/>
              <a:t>5’</a:t>
            </a: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dirty="0" err="1" smtClean="0"/>
              <a:t>Sanghoon</a:t>
            </a:r>
            <a:r>
              <a:rPr lang="en-US" sz="2000" dirty="0" smtClean="0"/>
              <a:t> Lim</a:t>
            </a:r>
            <a:r>
              <a:rPr lang="en-US" sz="2000" dirty="0"/>
              <a:t>		</a:t>
            </a:r>
            <a:r>
              <a:rPr lang="en-US" sz="2000" dirty="0" smtClean="0"/>
              <a:t>	1:35-1:50</a:t>
            </a:r>
            <a:endParaRPr lang="en-US" sz="2000" dirty="0"/>
          </a:p>
          <a:p>
            <a:pPr lvl="1"/>
            <a:r>
              <a:rPr lang="en-US" sz="2000" dirty="0" smtClean="0"/>
              <a:t>Electronics readout – 15+</a:t>
            </a:r>
            <a:r>
              <a:rPr lang="en-US" sz="2000" dirty="0" smtClean="0"/>
              <a:t>5’</a:t>
            </a:r>
            <a:r>
              <a:rPr lang="en-US" sz="2000" dirty="0" smtClean="0"/>
              <a:t>		</a:t>
            </a:r>
            <a:r>
              <a:rPr lang="en-US" sz="2000" dirty="0" smtClean="0"/>
              <a:t>Pat </a:t>
            </a:r>
            <a:r>
              <a:rPr lang="en-US" sz="2000" dirty="0" err="1" smtClean="0"/>
              <a:t>McGaughey</a:t>
            </a:r>
            <a:r>
              <a:rPr lang="en-US" sz="2000" dirty="0" smtClean="0"/>
              <a:t>			1:50-2:10</a:t>
            </a:r>
          </a:p>
          <a:p>
            <a:pPr lvl="1"/>
            <a:r>
              <a:rPr lang="en-US" sz="2000" dirty="0" smtClean="0"/>
              <a:t>Mechanical R&amp;D – 10+</a:t>
            </a:r>
            <a:r>
              <a:rPr lang="en-US" sz="2000" dirty="0" smtClean="0"/>
              <a:t>5’</a:t>
            </a:r>
            <a:r>
              <a:rPr lang="en-US" sz="2000" dirty="0" smtClean="0"/>
              <a:t>		</a:t>
            </a:r>
            <a:r>
              <a:rPr lang="en-US" sz="2000" dirty="0" smtClean="0"/>
              <a:t>Walt Sondheim</a:t>
            </a:r>
            <a:r>
              <a:rPr lang="en-US" sz="2000" dirty="0" smtClean="0"/>
              <a:t>		</a:t>
            </a:r>
            <a:r>
              <a:rPr lang="en-US" sz="2000" dirty="0" smtClean="0"/>
              <a:t>	2</a:t>
            </a:r>
            <a:r>
              <a:rPr lang="en-US" sz="2000" dirty="0" smtClean="0"/>
              <a:t>:10-2:</a:t>
            </a:r>
            <a:r>
              <a:rPr lang="en-US" sz="2000" dirty="0" smtClean="0"/>
              <a:t>25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Experimental Cost, Schedule, Risk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  and Procurements (II) – 25+10’ </a:t>
            </a:r>
            <a:r>
              <a:rPr lang="en-US" sz="2000" dirty="0" smtClean="0"/>
              <a:t> 	</a:t>
            </a:r>
            <a:r>
              <a:rPr lang="en-US" sz="2000" dirty="0" smtClean="0"/>
              <a:t>Cesar </a:t>
            </a:r>
            <a:r>
              <a:rPr lang="en-US" sz="2000" dirty="0" smtClean="0"/>
              <a:t>da </a:t>
            </a:r>
            <a:r>
              <a:rPr lang="en-US" sz="2000" dirty="0" smtClean="0"/>
              <a:t>Silva</a:t>
            </a:r>
            <a:r>
              <a:rPr lang="en-US" sz="2000" dirty="0" smtClean="0"/>
              <a:t>			2:25-3:0</a:t>
            </a:r>
            <a:r>
              <a:rPr lang="en-US" sz="2000" dirty="0"/>
              <a:t>0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Summary </a:t>
            </a:r>
            <a:r>
              <a:rPr lang="en-US" sz="2000" dirty="0" smtClean="0">
                <a:solidFill>
                  <a:srgbClr val="FF0000"/>
                </a:solidFill>
              </a:rPr>
              <a:t>- </a:t>
            </a:r>
            <a:r>
              <a:rPr lang="en-US" sz="2000" dirty="0" smtClean="0">
                <a:solidFill>
                  <a:srgbClr val="FF0000"/>
                </a:solidFill>
              </a:rPr>
              <a:t>5</a:t>
            </a:r>
            <a:r>
              <a:rPr lang="en-US" sz="2000" dirty="0" smtClean="0">
                <a:solidFill>
                  <a:srgbClr val="FF0000"/>
                </a:solidFill>
              </a:rPr>
              <a:t>’ 	</a:t>
            </a:r>
            <a:r>
              <a:rPr lang="en-US" sz="2000" dirty="0"/>
              <a:t>	</a:t>
            </a:r>
            <a:r>
              <a:rPr lang="en-US" sz="2000" dirty="0" smtClean="0"/>
              <a:t>				</a:t>
            </a:r>
            <a:r>
              <a:rPr lang="en-US" sz="2000" dirty="0" smtClean="0"/>
              <a:t>Ming Liu</a:t>
            </a:r>
            <a:r>
              <a:rPr lang="en-US" sz="2000" dirty="0" smtClean="0"/>
              <a:t>				</a:t>
            </a:r>
            <a:r>
              <a:rPr lang="en-US" sz="2000" dirty="0" smtClean="0"/>
              <a:t>	3</a:t>
            </a:r>
            <a:r>
              <a:rPr lang="en-US" sz="2000" dirty="0" smtClean="0"/>
              <a:t>:00-3:</a:t>
            </a:r>
            <a:r>
              <a:rPr lang="en-US" sz="2000" dirty="0" smtClean="0"/>
              <a:t>05</a:t>
            </a:r>
            <a:endParaRPr lang="en-US" sz="2000" dirty="0"/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Committee </a:t>
            </a:r>
            <a:r>
              <a:rPr lang="en-US" sz="2000" dirty="0" smtClean="0">
                <a:solidFill>
                  <a:srgbClr val="FF0000"/>
                </a:solidFill>
              </a:rPr>
              <a:t>discussion – 20’</a:t>
            </a:r>
            <a:r>
              <a:rPr lang="en-US" sz="2000" dirty="0" smtClean="0"/>
              <a:t>									3:05-3:</a:t>
            </a:r>
            <a:r>
              <a:rPr lang="en-US" sz="2000" dirty="0" smtClean="0"/>
              <a:t>25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Closeout 	</a:t>
            </a:r>
            <a:r>
              <a:rPr lang="en-US" sz="2000" dirty="0" smtClean="0"/>
              <a:t>												3:25 – 3:35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8699-3B5E-5B44-AA1B-ADBF047BB3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8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2679"/>
          </a:xfrm>
        </p:spPr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Milestone: </a:t>
            </a:r>
            <a:r>
              <a:rPr lang="en-US" dirty="0" err="1" smtClean="0"/>
              <a:t>MoU</a:t>
            </a:r>
            <a:r>
              <a:rPr lang="en-US" dirty="0" smtClean="0"/>
              <a:t> with ALICE/ITS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95" y="1030677"/>
            <a:ext cx="6489662" cy="531709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CERN Visit to discuss </a:t>
            </a:r>
            <a:r>
              <a:rPr lang="en-US" dirty="0" err="1" smtClean="0">
                <a:solidFill>
                  <a:srgbClr val="0000FF"/>
                </a:solidFill>
              </a:rPr>
              <a:t>MoU</a:t>
            </a:r>
            <a:r>
              <a:rPr lang="en-US" dirty="0" smtClean="0">
                <a:solidFill>
                  <a:srgbClr val="0000FF"/>
                </a:solidFill>
              </a:rPr>
              <a:t>: November 10-15, 2016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V</a:t>
            </a:r>
            <a:r>
              <a:rPr lang="en-US" dirty="0" smtClean="0"/>
              <a:t>isited </a:t>
            </a:r>
            <a:r>
              <a:rPr lang="en-US" dirty="0" smtClean="0"/>
              <a:t>MAPS R&amp;D and construction labs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Agreement on </a:t>
            </a:r>
            <a:r>
              <a:rPr lang="en-US" dirty="0" err="1" smtClean="0">
                <a:solidFill>
                  <a:srgbClr val="FF0000"/>
                </a:solidFill>
              </a:rPr>
              <a:t>MoU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achieved!</a:t>
            </a:r>
          </a:p>
          <a:p>
            <a:pPr lvl="1"/>
            <a:endParaRPr lang="en-US" dirty="0" smtClean="0"/>
          </a:p>
          <a:p>
            <a:r>
              <a:rPr lang="en-US" dirty="0" err="1" smtClean="0">
                <a:solidFill>
                  <a:srgbClr val="0000FF"/>
                </a:solidFill>
              </a:rPr>
              <a:t>MoU</a:t>
            </a:r>
            <a:r>
              <a:rPr lang="en-US" dirty="0" smtClean="0">
                <a:solidFill>
                  <a:srgbClr val="0000FF"/>
                </a:solidFill>
              </a:rPr>
              <a:t> with ALICE/ITS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Associate member on the ALICE/ITS project at CERN</a:t>
            </a:r>
          </a:p>
          <a:p>
            <a:pPr lvl="2"/>
            <a:r>
              <a:rPr lang="en-US" dirty="0" smtClean="0"/>
              <a:t>Access all technical design files and documents</a:t>
            </a:r>
          </a:p>
          <a:p>
            <a:pPr lvl="2"/>
            <a:r>
              <a:rPr lang="en-US" dirty="0" smtClean="0"/>
              <a:t>Access other technical resources, including Engineering and Computing support, joint R&amp;D on LDRD project</a:t>
            </a:r>
          </a:p>
          <a:p>
            <a:pPr lvl="2"/>
            <a:r>
              <a:rPr lang="en-US" dirty="0" smtClean="0"/>
              <a:t>Train LANL personnel on the job  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Procurement of critical items from CERN </a:t>
            </a:r>
          </a:p>
          <a:p>
            <a:pPr lvl="2"/>
            <a:r>
              <a:rPr lang="en-US" dirty="0" smtClean="0"/>
              <a:t>5 single-chip MAPS readout evaluation boards </a:t>
            </a:r>
          </a:p>
          <a:p>
            <a:pPr lvl="2"/>
            <a:r>
              <a:rPr lang="en-US" dirty="0" smtClean="0"/>
              <a:t>1-2 </a:t>
            </a:r>
            <a:r>
              <a:rPr lang="en-US" dirty="0" smtClean="0"/>
              <a:t>high-speed readout out </a:t>
            </a:r>
            <a:r>
              <a:rPr lang="en-US" dirty="0" smtClean="0"/>
              <a:t>test boards </a:t>
            </a:r>
            <a:r>
              <a:rPr lang="en-US" dirty="0" smtClean="0"/>
              <a:t>(MOSAIC test bench)</a:t>
            </a:r>
          </a:p>
          <a:p>
            <a:pPr lvl="2"/>
            <a:r>
              <a:rPr lang="en-US" dirty="0"/>
              <a:t>4</a:t>
            </a:r>
            <a:r>
              <a:rPr lang="en-US" dirty="0" smtClean="0"/>
              <a:t>+ Readout-Unit and 2+ Common-Readout-Unit prototypes and associated electronics components, including CERN GBT optical links</a:t>
            </a:r>
          </a:p>
          <a:p>
            <a:pPr lvl="2"/>
            <a:r>
              <a:rPr lang="en-US" dirty="0" smtClean="0"/>
              <a:t>Mechanical support frame </a:t>
            </a:r>
            <a:r>
              <a:rPr lang="en-US" dirty="0" smtClean="0"/>
              <a:t>prototypes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LDRD milestones developed to match: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ALICE R&amp;D and production schedule</a:t>
            </a:r>
          </a:p>
          <a:p>
            <a:pPr lvl="1"/>
            <a:r>
              <a:rPr lang="en-US" dirty="0" err="1" smtClean="0"/>
              <a:t>sPHENIX</a:t>
            </a:r>
            <a:r>
              <a:rPr lang="en-US" dirty="0" smtClean="0"/>
              <a:t> proposed installation and run schedule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 descr="IMG_816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250" y="4689431"/>
            <a:ext cx="1913550" cy="1435163"/>
          </a:xfrm>
          <a:prstGeom prst="rect">
            <a:avLst/>
          </a:prstGeom>
        </p:spPr>
      </p:pic>
      <p:pic>
        <p:nvPicPr>
          <p:cNvPr id="10" name="Picture 9" descr="IMG_81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250" y="1316423"/>
            <a:ext cx="1905291" cy="1428968"/>
          </a:xfrm>
          <a:prstGeom prst="rect">
            <a:avLst/>
          </a:prstGeom>
        </p:spPr>
      </p:pic>
      <p:pic>
        <p:nvPicPr>
          <p:cNvPr id="11" name="Picture 10" descr="IMG_815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267" y="4737359"/>
            <a:ext cx="1066490" cy="14219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64991" y="1257784"/>
            <a:ext cx="1692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Automated chip </a:t>
            </a:r>
          </a:p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ounting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7593" y="6063962"/>
            <a:ext cx="208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High speed readout test 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616" y="5335762"/>
            <a:ext cx="1480384" cy="1199111"/>
          </a:xfrm>
          <a:prstGeom prst="rect">
            <a:avLst/>
          </a:prstGeom>
        </p:spPr>
      </p:pic>
      <p:pic>
        <p:nvPicPr>
          <p:cNvPr id="17" name="Picture 16" descr="IMG_810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991" y="2860988"/>
            <a:ext cx="1951337" cy="146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40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Status of MAPS R&amp;D at ALICE/CERN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08" y="1071993"/>
            <a:ext cx="4254071" cy="578577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MAPS </a:t>
            </a:r>
            <a:r>
              <a:rPr lang="en-US" dirty="0" smtClean="0">
                <a:solidFill>
                  <a:srgbClr val="0000FF"/>
                </a:solidFill>
              </a:rPr>
              <a:t>chip</a:t>
            </a:r>
            <a:r>
              <a:rPr lang="en-US" dirty="0" smtClean="0">
                <a:solidFill>
                  <a:srgbClr val="0000FF"/>
                </a:solidFill>
              </a:rPr>
              <a:t> readout </a:t>
            </a:r>
            <a:r>
              <a:rPr lang="en-US" dirty="0" smtClean="0">
                <a:solidFill>
                  <a:srgbClr val="0000FF"/>
                </a:solidFill>
              </a:rPr>
              <a:t>with test board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Also tested at </a:t>
            </a:r>
            <a:r>
              <a:rPr lang="en-US" dirty="0" smtClean="0">
                <a:solidFill>
                  <a:srgbClr val="FF0000"/>
                </a:solidFill>
              </a:rPr>
              <a:t>LANL</a:t>
            </a:r>
          </a:p>
          <a:p>
            <a:pPr lvl="1"/>
            <a:r>
              <a:rPr lang="en-US" dirty="0" smtClean="0"/>
              <a:t>Telescope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>
                <a:solidFill>
                  <a:srgbClr val="0000FF"/>
                </a:solidFill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ultichip </a:t>
            </a:r>
            <a:r>
              <a:rPr lang="en-US" dirty="0" smtClean="0">
                <a:solidFill>
                  <a:srgbClr val="0000FF"/>
                </a:solidFill>
              </a:rPr>
              <a:t>MAPS high speed readout</a:t>
            </a:r>
          </a:p>
          <a:p>
            <a:pPr lvl="1"/>
            <a:r>
              <a:rPr lang="en-US" dirty="0" smtClean="0"/>
              <a:t>with the first prototype Readout Cards (</a:t>
            </a:r>
            <a:r>
              <a:rPr lang="en-US" dirty="0" smtClean="0"/>
              <a:t>RUv0)</a:t>
            </a:r>
            <a:endParaRPr lang="en-US" dirty="0" smtClean="0"/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iniDAQ</a:t>
            </a:r>
            <a:r>
              <a:rPr lang="en-US" dirty="0" smtClean="0"/>
              <a:t> </a:t>
            </a:r>
            <a:r>
              <a:rPr lang="en-US" dirty="0" smtClean="0"/>
              <a:t>(MOSAIC board</a:t>
            </a:r>
            <a:r>
              <a:rPr lang="en-US" dirty="0" smtClean="0"/>
              <a:t>) </a:t>
            </a:r>
            <a:r>
              <a:rPr lang="en-US" dirty="0" smtClean="0"/>
              <a:t>test bench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RU fiber </a:t>
            </a:r>
            <a:r>
              <a:rPr lang="en-US" dirty="0" smtClean="0">
                <a:solidFill>
                  <a:srgbClr val="0000FF"/>
                </a:solidFill>
              </a:rPr>
              <a:t>optics communication established with a prototype Common Readout Unit (CRU)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Stave space </a:t>
            </a:r>
            <a:r>
              <a:rPr lang="en-US" dirty="0" smtClean="0">
                <a:solidFill>
                  <a:srgbClr val="0000FF"/>
                </a:solidFill>
              </a:rPr>
              <a:t>frame </a:t>
            </a:r>
            <a:r>
              <a:rPr lang="en-US" dirty="0" smtClean="0">
                <a:solidFill>
                  <a:srgbClr val="0000FF"/>
                </a:solidFill>
              </a:rPr>
              <a:t>being produced 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ervice End Wheel </a:t>
            </a:r>
            <a:r>
              <a:rPr lang="en-US" dirty="0" smtClean="0">
                <a:solidFill>
                  <a:srgbClr val="0000FF"/>
                </a:solidFill>
              </a:rPr>
              <a:t>being prototyped 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rocurement </a:t>
            </a:r>
            <a:r>
              <a:rPr lang="en-US" dirty="0" smtClean="0">
                <a:solidFill>
                  <a:srgbClr val="FF0000"/>
                </a:solidFill>
              </a:rPr>
              <a:t>for </a:t>
            </a:r>
            <a:r>
              <a:rPr lang="en-US" dirty="0" smtClean="0">
                <a:solidFill>
                  <a:srgbClr val="FF0000"/>
                </a:solidFill>
              </a:rPr>
              <a:t>LANL LDRD </a:t>
            </a:r>
            <a:r>
              <a:rPr lang="en-US" dirty="0" smtClean="0">
                <a:solidFill>
                  <a:srgbClr val="FF0000"/>
                </a:solidFill>
              </a:rPr>
              <a:t>R&amp;D items</a:t>
            </a:r>
          </a:p>
          <a:p>
            <a:pPr lvl="1"/>
            <a:r>
              <a:rPr lang="en-US" dirty="0" smtClean="0"/>
              <a:t>Key</a:t>
            </a:r>
            <a:r>
              <a:rPr lang="en-US" dirty="0" smtClean="0"/>
              <a:t> test </a:t>
            </a:r>
            <a:r>
              <a:rPr lang="en-US" dirty="0" smtClean="0"/>
              <a:t>electronics and mechanic prototypes being produced for LANL LDRD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680" y="1303638"/>
            <a:ext cx="2079423" cy="1497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680" y="3205445"/>
            <a:ext cx="2079423" cy="14970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54680" y="2431910"/>
            <a:ext cx="182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Single </a:t>
            </a:r>
            <a:r>
              <a:rPr lang="en-US" dirty="0" smtClean="0">
                <a:solidFill>
                  <a:srgbClr val="FF0000"/>
                </a:solidFill>
              </a:rPr>
              <a:t>MAPS Chip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4680" y="3205445"/>
            <a:ext cx="679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RUv0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994" y="3523697"/>
            <a:ext cx="2335074" cy="11787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08472" y="3136504"/>
            <a:ext cx="231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MOSAIC </a:t>
            </a:r>
            <a:r>
              <a:rPr lang="en-US" dirty="0" smtClean="0">
                <a:solidFill>
                  <a:srgbClr val="FF0000"/>
                </a:solidFill>
              </a:rPr>
              <a:t> Test </a:t>
            </a:r>
            <a:r>
              <a:rPr lang="en-US" dirty="0" smtClean="0">
                <a:solidFill>
                  <a:srgbClr val="FF0000"/>
                </a:solidFill>
              </a:rPr>
              <a:t>Bench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15" descr="IMG_818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995" y="1303638"/>
            <a:ext cx="2154922" cy="14976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64712" y="935701"/>
            <a:ext cx="252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7-single-chip telescope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679" y="5081254"/>
            <a:ext cx="2079423" cy="12243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471" y="5045336"/>
            <a:ext cx="2316597" cy="12821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52155" y="4896588"/>
            <a:ext cx="681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5490" y="5936300"/>
            <a:ext cx="147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Service wheel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0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39"/>
            <a:ext cx="8229600" cy="92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Major Item Cost, Schedule and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379" y="5130936"/>
            <a:ext cx="8229600" cy="122541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Risk </a:t>
            </a:r>
            <a:r>
              <a:rPr lang="en-US" dirty="0" smtClean="0">
                <a:solidFill>
                  <a:srgbClr val="FF0000"/>
                </a:solidFill>
              </a:rPr>
              <a:t>mitigation: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Use early prototype staves to build LANL telescope for key integration and performance studies </a:t>
            </a:r>
          </a:p>
          <a:p>
            <a:r>
              <a:rPr lang="en-US" dirty="0" smtClean="0"/>
              <a:t>Early </a:t>
            </a:r>
            <a:r>
              <a:rPr lang="en-US" dirty="0" smtClean="0"/>
              <a:t>R&amp;D on readout, also explore alternative approaches </a:t>
            </a:r>
          </a:p>
          <a:p>
            <a:pPr lvl="1"/>
            <a:r>
              <a:rPr lang="en-US" dirty="0" smtClean="0"/>
              <a:t>CRU firmware integration at </a:t>
            </a:r>
            <a:r>
              <a:rPr lang="en-US" dirty="0" err="1" smtClean="0"/>
              <a:t>EvB</a:t>
            </a:r>
            <a:r>
              <a:rPr lang="en-US" dirty="0" smtClean="0"/>
              <a:t> </a:t>
            </a:r>
            <a:r>
              <a:rPr lang="en-US" dirty="0" smtClean="0"/>
              <a:t>level (Plan-A)</a:t>
            </a:r>
            <a:endParaRPr lang="en-US" dirty="0" smtClean="0"/>
          </a:p>
          <a:p>
            <a:pPr lvl="1"/>
            <a:r>
              <a:rPr lang="en-US" dirty="0" smtClean="0"/>
              <a:t>DCM-II readout via custom adaptor </a:t>
            </a:r>
            <a:r>
              <a:rPr lang="en-US" dirty="0" smtClean="0"/>
              <a:t>boards (Plan-B)</a:t>
            </a:r>
            <a:endParaRPr lang="en-US" dirty="0" smtClean="0"/>
          </a:p>
          <a:p>
            <a:r>
              <a:rPr lang="en-US" dirty="0" smtClean="0"/>
              <a:t>Joint R&amp;D with other </a:t>
            </a:r>
            <a:r>
              <a:rPr lang="en-US" dirty="0" err="1" smtClean="0"/>
              <a:t>sPHENIX</a:t>
            </a:r>
            <a:r>
              <a:rPr lang="en-US" dirty="0" smtClean="0"/>
              <a:t> subsystems for </a:t>
            </a:r>
            <a:r>
              <a:rPr lang="en-US" dirty="0" smtClean="0"/>
              <a:t>MAPS DAQ and mechanical system </a:t>
            </a:r>
            <a:r>
              <a:rPr lang="en-US" dirty="0" smtClean="0"/>
              <a:t>integration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78893" y="5946985"/>
            <a:ext cx="12497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Cesar’s talk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3137" y="4287695"/>
            <a:ext cx="6751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Low Risk for most items</a:t>
            </a:r>
          </a:p>
          <a:p>
            <a:r>
              <a:rPr lang="en-US" dirty="0" smtClean="0"/>
              <a:t>- Medium risk on </a:t>
            </a:r>
            <a:r>
              <a:rPr lang="en-US" dirty="0" smtClean="0"/>
              <a:t>stave and </a:t>
            </a:r>
            <a:r>
              <a:rPr lang="en-US" dirty="0" smtClean="0"/>
              <a:t>readout </a:t>
            </a:r>
            <a:r>
              <a:rPr lang="en-US" dirty="0" smtClean="0"/>
              <a:t>electronics production</a:t>
            </a:r>
            <a:r>
              <a:rPr lang="en-US" dirty="0" smtClean="0"/>
              <a:t> </a:t>
            </a:r>
            <a:r>
              <a:rPr lang="en-US" dirty="0" smtClean="0"/>
              <a:t>schedule </a:t>
            </a:r>
            <a:endParaRPr lang="en-US" dirty="0"/>
          </a:p>
        </p:txBody>
      </p:sp>
      <p:pic>
        <p:nvPicPr>
          <p:cNvPr id="8" name="Picture 7" descr="MAPS_Inner_Barrel_Master-2016_12_04_LDRD_overview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2400"/>
          <a:stretch/>
        </p:blipFill>
        <p:spPr>
          <a:xfrm>
            <a:off x="-41172" y="1219107"/>
            <a:ext cx="9144000" cy="306858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60171" y="2454129"/>
            <a:ext cx="1610731" cy="46356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51279" y="2594523"/>
            <a:ext cx="3776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No high risk items!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0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222834" y="124959"/>
            <a:ext cx="8501063" cy="65186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smtClean="0"/>
              <a:t>Experimental </a:t>
            </a:r>
            <a:r>
              <a:rPr dirty="0"/>
              <a:t>R&amp;D </a:t>
            </a:r>
            <a:r>
              <a:rPr lang="en-US" dirty="0" smtClean="0"/>
              <a:t>Deliverables: Physics</a:t>
            </a:r>
            <a:endParaRPr dirty="0"/>
          </a:p>
        </p:txBody>
      </p:sp>
      <p:sp>
        <p:nvSpPr>
          <p:cNvPr id="183" name="Shape 183"/>
          <p:cNvSpPr/>
          <p:nvPr/>
        </p:nvSpPr>
        <p:spPr>
          <a:xfrm>
            <a:off x="409610" y="792054"/>
            <a:ext cx="8380537" cy="379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sz="2000" dirty="0" smtClean="0">
                <a:solidFill>
                  <a:srgbClr val="FF0000"/>
                </a:solidFill>
              </a:rPr>
              <a:t>LDRD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sz="2000" dirty="0" smtClean="0">
                <a:solidFill>
                  <a:srgbClr val="FF0000"/>
                </a:solidFill>
              </a:rPr>
              <a:t>Goal</a:t>
            </a:r>
            <a:r>
              <a:rPr sz="2000" dirty="0">
                <a:solidFill>
                  <a:srgbClr val="FF0000"/>
                </a:solidFill>
              </a:rPr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much </a:t>
            </a:r>
            <a:r>
              <a:rPr lang="en-US" sz="2000" dirty="0">
                <a:solidFill>
                  <a:srgbClr val="FF0000"/>
                </a:solidFill>
              </a:rPr>
              <a:t>i</a:t>
            </a:r>
            <a:r>
              <a:rPr sz="2000" dirty="0" smtClean="0">
                <a:solidFill>
                  <a:srgbClr val="FF0000"/>
                </a:solidFill>
              </a:rPr>
              <a:t>mproved </a:t>
            </a:r>
            <a:r>
              <a:rPr sz="2000" dirty="0">
                <a:solidFill>
                  <a:srgbClr val="FF0000"/>
                </a:solidFill>
              </a:rPr>
              <a:t>B-jet Identification in Heavy Ion Collisions</a:t>
            </a:r>
          </a:p>
        </p:txBody>
      </p:sp>
      <p:sp>
        <p:nvSpPr>
          <p:cNvPr id="188" name="Shape 188"/>
          <p:cNvSpPr/>
          <p:nvPr/>
        </p:nvSpPr>
        <p:spPr>
          <a:xfrm>
            <a:off x="4527840" y="1286473"/>
            <a:ext cx="4196057" cy="410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marL="0" marR="0" defTabSz="457200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2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>
                <a:solidFill>
                  <a:srgbClr val="008000"/>
                </a:solidFill>
              </a:rPr>
              <a:t>Secondary </a:t>
            </a:r>
            <a:r>
              <a:rPr dirty="0" smtClean="0">
                <a:solidFill>
                  <a:srgbClr val="008000"/>
                </a:solidFill>
              </a:rPr>
              <a:t>Vertexing</a:t>
            </a:r>
            <a:r>
              <a:rPr lang="en-US" dirty="0" smtClean="0">
                <a:solidFill>
                  <a:srgbClr val="008000"/>
                </a:solidFill>
              </a:rPr>
              <a:t> Possible!</a:t>
            </a:r>
            <a:endParaRPr dirty="0">
              <a:solidFill>
                <a:srgbClr val="008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06874" y="1697159"/>
            <a:ext cx="4567892" cy="35968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27" name="Subtitle 2"/>
          <p:cNvSpPr txBox="1">
            <a:spLocks/>
          </p:cNvSpPr>
          <p:nvPr/>
        </p:nvSpPr>
        <p:spPr>
          <a:xfrm>
            <a:off x="234425" y="5336040"/>
            <a:ext cx="8677950" cy="1062328"/>
          </a:xfrm>
          <a:prstGeom prst="rect">
            <a:avLst/>
          </a:prstGeom>
        </p:spPr>
        <p:txBody>
          <a:bodyPr lIns="64291" tIns="32146" rIns="64291" bIns="32146">
            <a:normAutofit/>
          </a:bodyPr>
          <a:lstStyle>
            <a:lvl1pPr marL="378925" marR="55751" indent="-339725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839526" marR="55751" indent="-343126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77450" marR="55751" indent="-32385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64090" marR="55751" indent="-35329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57177" indent="-457177">
              <a:buFont typeface="Arial"/>
              <a:buChar char="•"/>
            </a:pPr>
            <a:r>
              <a:rPr lang="en-US" sz="1700" dirty="0">
                <a:latin typeface="+mn-lt"/>
              </a:rPr>
              <a:t>A</a:t>
            </a:r>
            <a:r>
              <a:rPr lang="en-US" sz="1700" dirty="0" smtClean="0">
                <a:latin typeface="+mn-lt"/>
              </a:rPr>
              <a:t> </a:t>
            </a:r>
            <a:r>
              <a:rPr lang="en-US" sz="1700" dirty="0">
                <a:latin typeface="+mn-lt"/>
              </a:rPr>
              <a:t>new b-jet identification with </a:t>
            </a:r>
            <a:r>
              <a:rPr lang="en-US" sz="1700" b="1" dirty="0">
                <a:latin typeface="+mn-lt"/>
              </a:rPr>
              <a:t>high efficiency </a:t>
            </a:r>
            <a:r>
              <a:rPr lang="en-US" sz="1700" dirty="0">
                <a:latin typeface="+mn-lt"/>
              </a:rPr>
              <a:t>and </a:t>
            </a:r>
            <a:r>
              <a:rPr lang="en-US" sz="1700" b="1" dirty="0">
                <a:latin typeface="+mn-lt"/>
              </a:rPr>
              <a:t>high purity </a:t>
            </a:r>
            <a:r>
              <a:rPr lang="en-US" sz="1700" dirty="0">
                <a:latin typeface="+mn-lt"/>
              </a:rPr>
              <a:t>is possible </a:t>
            </a:r>
          </a:p>
          <a:p>
            <a:pPr marL="457177" indent="-457177">
              <a:buFont typeface="Arial"/>
              <a:buChar char="•"/>
            </a:pPr>
            <a:r>
              <a:rPr lang="en-US" sz="1700" dirty="0">
                <a:latin typeface="+mn-lt"/>
              </a:rPr>
              <a:t>Figure of merit is </a:t>
            </a:r>
            <a:r>
              <a:rPr lang="en-US" sz="1700" b="1" i="1" dirty="0">
                <a:latin typeface="+mn-lt"/>
              </a:rPr>
              <a:t>efficiency</a:t>
            </a:r>
            <a:r>
              <a:rPr lang="en-US" sz="1700" i="1" dirty="0">
                <a:latin typeface="+mn-lt"/>
              </a:rPr>
              <a:t> x </a:t>
            </a:r>
            <a:r>
              <a:rPr lang="en-US" sz="1700" b="1" i="1" dirty="0">
                <a:latin typeface="+mn-lt"/>
              </a:rPr>
              <a:t>purity.</a:t>
            </a:r>
            <a:r>
              <a:rPr lang="en-US" sz="1700" i="1" dirty="0">
                <a:latin typeface="+mn-lt"/>
              </a:rPr>
              <a:t> </a:t>
            </a:r>
            <a:r>
              <a:rPr lang="en-US" sz="1700" dirty="0">
                <a:latin typeface="+mn-lt"/>
              </a:rPr>
              <a:t>Greatly enhancing the b-jet physics program, x4 improvement in </a:t>
            </a:r>
            <a:r>
              <a:rPr lang="en-US" sz="1700" dirty="0" smtClean="0">
                <a:latin typeface="+mn-lt"/>
              </a:rPr>
              <a:t>FOM (compared to alternatives</a:t>
            </a:r>
            <a:r>
              <a:rPr lang="en-US" sz="1700" dirty="0" smtClean="0">
                <a:latin typeface="+mn-lt"/>
              </a:rPr>
              <a:t>)</a:t>
            </a:r>
            <a:endParaRPr lang="en-US" sz="2000" dirty="0"/>
          </a:p>
          <a:p>
            <a:pPr marL="457177" indent="-457177">
              <a:buFont typeface="Arial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849" y="1425915"/>
            <a:ext cx="16630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Sanghoon’s</a:t>
            </a:r>
            <a:r>
              <a:rPr lang="en-US" dirty="0" smtClean="0"/>
              <a:t> talk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94" y="1425915"/>
            <a:ext cx="3471080" cy="35501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235850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2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Experimental R&amp;D </a:t>
            </a:r>
            <a:r>
              <a:rPr lang="en-US" dirty="0" smtClean="0"/>
              <a:t>Deliverables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</a:t>
            </a:r>
            <a:r>
              <a:rPr lang="en-US" sz="3600" dirty="0" smtClean="0">
                <a:solidFill>
                  <a:srgbClr val="FF0000"/>
                </a:solidFill>
              </a:rPr>
              <a:t>a </a:t>
            </a:r>
            <a:r>
              <a:rPr lang="en-US" sz="3600" dirty="0" smtClean="0">
                <a:solidFill>
                  <a:srgbClr val="FF0000"/>
                </a:solidFill>
              </a:rPr>
              <a:t>4-Stave Telescope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14</a:t>
            </a:fld>
            <a:endParaRPr lang="uk-U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2967181"/>
            <a:ext cx="5671135" cy="2946505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304801" y="1360827"/>
            <a:ext cx="6427997" cy="2425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erformance </a:t>
            </a:r>
            <a:r>
              <a:rPr lang="en-US" dirty="0" smtClean="0">
                <a:solidFill>
                  <a:srgbClr val="0000FF"/>
                </a:solidFill>
              </a:rPr>
              <a:t>of prototype </a:t>
            </a:r>
            <a:r>
              <a:rPr lang="en-US" dirty="0" smtClean="0">
                <a:solidFill>
                  <a:srgbClr val="0000FF"/>
                </a:solidFill>
              </a:rPr>
              <a:t>tracker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High speed </a:t>
            </a:r>
            <a:r>
              <a:rPr lang="en-US" dirty="0" smtClean="0"/>
              <a:t>readout of staves</a:t>
            </a:r>
            <a:endParaRPr lang="en-US" dirty="0" smtClean="0"/>
          </a:p>
          <a:p>
            <a:pPr lvl="1"/>
            <a:r>
              <a:rPr lang="en-US" dirty="0" smtClean="0"/>
              <a:t>Spatial resolution</a:t>
            </a:r>
          </a:p>
          <a:p>
            <a:pPr lvl="1"/>
            <a:r>
              <a:rPr lang="en-US" dirty="0" smtClean="0"/>
              <a:t>Electrical and </a:t>
            </a:r>
            <a:r>
              <a:rPr lang="en-US" dirty="0"/>
              <a:t>m</a:t>
            </a:r>
            <a:r>
              <a:rPr lang="en-US" dirty="0" smtClean="0"/>
              <a:t>echanical stability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ooling etc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NIM paper</a:t>
            </a:r>
          </a:p>
          <a:p>
            <a:pPr lvl="1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40959" y="2967181"/>
            <a:ext cx="1083241" cy="2946505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" name="Group 8"/>
          <p:cNvGrpSpPr/>
          <p:nvPr/>
        </p:nvGrpSpPr>
        <p:grpSpPr>
          <a:xfrm>
            <a:off x="1" y="7691774"/>
            <a:ext cx="6553200" cy="1318858"/>
            <a:chOff x="-2478" y="6872051"/>
            <a:chExt cx="12519741" cy="2138581"/>
          </a:xfrm>
        </p:grpSpPr>
        <p:pic>
          <p:nvPicPr>
            <p:cNvPr id="10" name="pasted-image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2478" y="6952877"/>
              <a:ext cx="12519741" cy="205775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1" name="Shape 191"/>
            <p:cNvSpPr/>
            <p:nvPr/>
          </p:nvSpPr>
          <p:spPr>
            <a:xfrm>
              <a:off x="10658334" y="6872051"/>
              <a:ext cx="1740961" cy="1661321"/>
            </a:xfrm>
            <a:prstGeom prst="roundRect">
              <a:avLst>
                <a:gd name="adj" fmla="val 24587"/>
              </a:avLst>
            </a:prstGeom>
            <a:noFill/>
            <a:ln w="63500" cap="flat">
              <a:solidFill>
                <a:schemeClr val="accent5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algn="l" defTabSz="647700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2401" y="7844174"/>
            <a:ext cx="6553200" cy="1318858"/>
            <a:chOff x="-2478" y="6872051"/>
            <a:chExt cx="12519741" cy="2138581"/>
          </a:xfrm>
        </p:grpSpPr>
        <p:pic>
          <p:nvPicPr>
            <p:cNvPr id="13" name="pasted-image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2478" y="6952877"/>
              <a:ext cx="12519741" cy="205775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4" name="Shape 191"/>
            <p:cNvSpPr/>
            <p:nvPr/>
          </p:nvSpPr>
          <p:spPr>
            <a:xfrm>
              <a:off x="10658334" y="6872051"/>
              <a:ext cx="1740961" cy="1661321"/>
            </a:xfrm>
            <a:prstGeom prst="roundRect">
              <a:avLst>
                <a:gd name="adj" fmla="val 24587"/>
              </a:avLst>
            </a:prstGeom>
            <a:noFill/>
            <a:ln w="63500" cap="flat">
              <a:solidFill>
                <a:schemeClr val="accent5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algn="l" defTabSz="647700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4801" y="7996574"/>
            <a:ext cx="6553200" cy="1318858"/>
            <a:chOff x="-2478" y="6872051"/>
            <a:chExt cx="12519741" cy="2138581"/>
          </a:xfrm>
        </p:grpSpPr>
        <p:pic>
          <p:nvPicPr>
            <p:cNvPr id="17" name="pasted-image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2478" y="6952877"/>
              <a:ext cx="12519741" cy="205775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8" name="Shape 191"/>
            <p:cNvSpPr/>
            <p:nvPr/>
          </p:nvSpPr>
          <p:spPr>
            <a:xfrm>
              <a:off x="10658334" y="6872051"/>
              <a:ext cx="1740961" cy="1661321"/>
            </a:xfrm>
            <a:prstGeom prst="roundRect">
              <a:avLst>
                <a:gd name="adj" fmla="val 24587"/>
              </a:avLst>
            </a:prstGeom>
            <a:noFill/>
            <a:ln w="63500" cap="flat">
              <a:solidFill>
                <a:schemeClr val="accent5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algn="l" defTabSz="647700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pic>
        <p:nvPicPr>
          <p:cNvPr id="19" name="pasted-image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46517" y="5523080"/>
            <a:ext cx="6088460" cy="1000704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extBox 19"/>
          <p:cNvSpPr txBox="1"/>
          <p:nvPr/>
        </p:nvSpPr>
        <p:spPr>
          <a:xfrm>
            <a:off x="7786124" y="4934634"/>
            <a:ext cx="1357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</a:t>
            </a:r>
          </a:p>
          <a:p>
            <a:r>
              <a:rPr lang="en-US" dirty="0" smtClean="0"/>
              <a:t>Data Format</a:t>
            </a:r>
            <a:endParaRPr lang="en-US" dirty="0"/>
          </a:p>
        </p:txBody>
      </p:sp>
      <p:grpSp>
        <p:nvGrpSpPr>
          <p:cNvPr id="21" name="Group 176"/>
          <p:cNvGrpSpPr/>
          <p:nvPr/>
        </p:nvGrpSpPr>
        <p:grpSpPr>
          <a:xfrm>
            <a:off x="6289682" y="3040561"/>
            <a:ext cx="2658090" cy="2111551"/>
            <a:chOff x="0" y="0"/>
            <a:chExt cx="3704224" cy="2383542"/>
          </a:xfrm>
        </p:grpSpPr>
        <p:pic>
          <p:nvPicPr>
            <p:cNvPr id="22" name="IMG_2346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000" y="88900"/>
              <a:ext cx="3450225" cy="20533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Picture 22"/>
            <p:cNvPicPr>
              <a:picLocks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3704225" cy="2383543"/>
            </a:xfrm>
            <a:prstGeom prst="rect">
              <a:avLst/>
            </a:prstGeom>
            <a:effectLst/>
          </p:spPr>
        </p:pic>
      </p:grpSp>
      <p:sp>
        <p:nvSpPr>
          <p:cNvPr id="24" name="TextBox 23"/>
          <p:cNvSpPr txBox="1"/>
          <p:nvPr/>
        </p:nvSpPr>
        <p:spPr>
          <a:xfrm>
            <a:off x="6553200" y="4565302"/>
            <a:ext cx="224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Beam test at </a:t>
            </a:r>
            <a:r>
              <a:rPr lang="en-US" dirty="0" err="1" smtClean="0">
                <a:solidFill>
                  <a:srgbClr val="CCFFCC"/>
                </a:solidFill>
              </a:rPr>
              <a:t>Fermilab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143" y="5987018"/>
            <a:ext cx="203166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Pat and Walt’s talks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854686" y="5580965"/>
            <a:ext cx="932170" cy="2525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026877" y="2977990"/>
            <a:ext cx="1202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Cosmic ray</a:t>
            </a:r>
            <a:endParaRPr lang="en-US" dirty="0"/>
          </a:p>
        </p:txBody>
      </p:sp>
      <p:pic>
        <p:nvPicPr>
          <p:cNvPr id="29" name="Picture 28" descr="IMG_8184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248" y="1163625"/>
            <a:ext cx="2456275" cy="170703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404248" y="794293"/>
            <a:ext cx="252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5-single-chip telescope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8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93"/>
            <a:ext cx="7478772" cy="9354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Experimental Project Organization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464" y="1169291"/>
            <a:ext cx="3976598" cy="480396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LALN internal </a:t>
            </a:r>
          </a:p>
          <a:p>
            <a:pPr lvl="1"/>
            <a:r>
              <a:rPr lang="en-US" dirty="0" smtClean="0"/>
              <a:t>Simulations</a:t>
            </a:r>
          </a:p>
          <a:p>
            <a:pPr lvl="1"/>
            <a:r>
              <a:rPr lang="en-US" dirty="0" smtClean="0"/>
              <a:t>Electronics </a:t>
            </a:r>
          </a:p>
          <a:p>
            <a:pPr lvl="1"/>
            <a:r>
              <a:rPr lang="en-US" dirty="0" smtClean="0"/>
              <a:t>Mechanics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External collaboration</a:t>
            </a:r>
          </a:p>
          <a:p>
            <a:pPr lvl="1"/>
            <a:r>
              <a:rPr lang="en-US" dirty="0" smtClean="0"/>
              <a:t>CERN/ITS group </a:t>
            </a:r>
          </a:p>
          <a:p>
            <a:pPr lvl="1"/>
            <a:r>
              <a:rPr lang="en-US" dirty="0" smtClean="0"/>
              <a:t>ALICE US groups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Lead </a:t>
            </a:r>
            <a:r>
              <a:rPr lang="en-US" dirty="0">
                <a:solidFill>
                  <a:srgbClr val="0000FF"/>
                </a:solidFill>
              </a:rPr>
              <a:t>people identified for key </a:t>
            </a:r>
            <a:r>
              <a:rPr lang="en-US" dirty="0" smtClean="0">
                <a:solidFill>
                  <a:srgbClr val="0000FF"/>
                </a:solidFill>
              </a:rPr>
              <a:t>tasks</a:t>
            </a:r>
          </a:p>
          <a:p>
            <a:pPr lvl="1"/>
            <a:r>
              <a:rPr lang="en-US" dirty="0" smtClean="0"/>
              <a:t>Team of experts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Job AD out for a new staff</a:t>
            </a:r>
          </a:p>
          <a:p>
            <a:pPr lvl="1"/>
            <a:r>
              <a:rPr lang="en-US" dirty="0" smtClean="0"/>
              <a:t>Several outstanding candidates </a:t>
            </a:r>
            <a:endParaRPr lang="en-US" dirty="0"/>
          </a:p>
        </p:txBody>
      </p:sp>
      <p:pic>
        <p:nvPicPr>
          <p:cNvPr id="4" name="pasted-image-enhance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9132" y="1306628"/>
            <a:ext cx="1088136" cy="1088136"/>
          </a:xfrm>
          <a:prstGeom prst="rect">
            <a:avLst/>
          </a:prstGeom>
          <a:ln w="101600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471" y="1306627"/>
            <a:ext cx="1088201" cy="1088201"/>
          </a:xfrm>
          <a:prstGeom prst="rect">
            <a:avLst/>
          </a:prstGeom>
        </p:spPr>
      </p:pic>
      <p:pic>
        <p:nvPicPr>
          <p:cNvPr id="6" name="pasted-image-enhanced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98471" y="2878095"/>
            <a:ext cx="1083937" cy="1083937"/>
          </a:xfrm>
          <a:prstGeom prst="rect">
            <a:avLst/>
          </a:prstGeom>
          <a:ln w="101600">
            <a:noFill/>
          </a:ln>
        </p:spPr>
      </p:pic>
      <p:pic>
        <p:nvPicPr>
          <p:cNvPr id="7" name="pasted-image.t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09132" y="2874190"/>
            <a:ext cx="1088136" cy="1088136"/>
          </a:xfrm>
          <a:prstGeom prst="rect">
            <a:avLst/>
          </a:prstGeom>
          <a:ln w="101600">
            <a:noFill/>
          </a:ln>
        </p:spPr>
      </p:pic>
      <p:pic>
        <p:nvPicPr>
          <p:cNvPr id="9" name="sondheim_walt-enhanced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09131" y="4490654"/>
            <a:ext cx="1088136" cy="1088136"/>
          </a:xfrm>
          <a:prstGeom prst="rect">
            <a:avLst/>
          </a:prstGeom>
          <a:ln w="101600">
            <a:noFill/>
          </a:ln>
        </p:spPr>
      </p:pic>
      <p:pic>
        <p:nvPicPr>
          <p:cNvPr id="12" name="vanhecke_hubert-enhanced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98471" y="4490655"/>
            <a:ext cx="1088136" cy="1088136"/>
          </a:xfrm>
          <a:prstGeom prst="rect">
            <a:avLst/>
          </a:prstGeom>
          <a:ln w="25400">
            <a:noFill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15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2464" y="6032008"/>
            <a:ext cx="12497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Cesar’s talk</a:t>
            </a:r>
            <a:endParaRPr lang="en-US" dirty="0"/>
          </a:p>
        </p:txBody>
      </p:sp>
      <p:pic>
        <p:nvPicPr>
          <p:cNvPr id="28" name="Picture 27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441" y="4490655"/>
            <a:ext cx="1088136" cy="108813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745086" y="5017336"/>
            <a:ext cx="901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new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staff</a:t>
            </a:r>
          </a:p>
        </p:txBody>
      </p:sp>
      <p:pic>
        <p:nvPicPr>
          <p:cNvPr id="23" name="Picture 22" descr="2016-12-01-Sho.jpeg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7952" y="1306692"/>
            <a:ext cx="1088136" cy="1088136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5441" y="2873896"/>
            <a:ext cx="1088136" cy="108813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643979" y="3207088"/>
            <a:ext cx="7053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Mark </a:t>
            </a:r>
          </a:p>
          <a:p>
            <a:r>
              <a:rPr lang="en-US" sz="1400" dirty="0" err="1" smtClean="0">
                <a:solidFill>
                  <a:srgbClr val="0000FF"/>
                </a:solidFill>
              </a:rPr>
              <a:t>Prokop</a:t>
            </a:r>
            <a:endParaRPr lang="en-US" sz="1400" dirty="0" smtClean="0">
              <a:solidFill>
                <a:srgbClr val="0000FF"/>
              </a:solidFill>
            </a:endParaRPr>
          </a:p>
          <a:p>
            <a:r>
              <a:rPr lang="en-US" sz="1400" dirty="0" smtClean="0">
                <a:solidFill>
                  <a:srgbClr val="0000FF"/>
                </a:solidFill>
              </a:rPr>
              <a:t>(AOT)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1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474"/>
            <a:ext cx="8229600" cy="875168"/>
          </a:xfrm>
        </p:spPr>
        <p:txBody>
          <a:bodyPr/>
          <a:lstStyle/>
          <a:p>
            <a:r>
              <a:rPr lang="en-US" dirty="0" smtClean="0"/>
              <a:t>Impact and Transition Plan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8900" y="1090495"/>
            <a:ext cx="8522020" cy="198895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Extend LANL’s position as an international leader at the next generation QGP physics frontier, major discovery potential </a:t>
            </a:r>
          </a:p>
          <a:p>
            <a:r>
              <a:rPr lang="en-US" dirty="0" smtClean="0"/>
              <a:t>Develop a new long term (10Y) major DOE funded program  ($3M/year) at LANL in line with the national priority, DOE funded QCD theory  (~$1M/year)</a:t>
            </a:r>
          </a:p>
          <a:p>
            <a:r>
              <a:rPr lang="en-US" dirty="0" smtClean="0"/>
              <a:t>New in-house capabilities in low-mass high resolution tracking/imaging technology. Benefit other future programs, such as the EIC and applied missions at LANL</a:t>
            </a:r>
          </a:p>
          <a:p>
            <a:r>
              <a:rPr lang="en-US" dirty="0" smtClean="0"/>
              <a:t>Expect high Return On Investment, above 6:1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16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38574" y="3079450"/>
            <a:ext cx="8292346" cy="3286481"/>
            <a:chOff x="-126150" y="1228572"/>
            <a:chExt cx="12600961" cy="4334344"/>
          </a:xfrm>
        </p:grpSpPr>
        <p:pic>
          <p:nvPicPr>
            <p:cNvPr id="10" name="Screen Shot 2015-06-01 at 8.50.00 A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6150" y="2165018"/>
              <a:ext cx="2537656" cy="2633911"/>
            </a:xfrm>
            <a:prstGeom prst="rect">
              <a:avLst/>
            </a:prstGeom>
            <a:ln w="25400"/>
          </p:spPr>
        </p:pic>
        <p:pic>
          <p:nvPicPr>
            <p:cNvPr id="11" name="Screen Shot 2015-06-01 at 8.50.10 A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660310" y="2197667"/>
              <a:ext cx="4068306" cy="3090911"/>
            </a:xfrm>
            <a:prstGeom prst="rect">
              <a:avLst/>
            </a:prstGeom>
            <a:ln w="25400"/>
          </p:spPr>
        </p:pic>
        <p:sp>
          <p:nvSpPr>
            <p:cNvPr id="12" name="Shape 238"/>
            <p:cNvSpPr/>
            <p:nvPr/>
          </p:nvSpPr>
          <p:spPr>
            <a:xfrm>
              <a:off x="274812" y="1673802"/>
              <a:ext cx="5435161" cy="52892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marL="0" marR="0" algn="just" defTabSz="457200">
                <a:lnSpc>
                  <a:spcPct val="100000"/>
                </a:lnSpc>
                <a:defRPr sz="2000" b="1">
                  <a:solidFill>
                    <a:schemeClr val="accent1">
                      <a:hueOff val="273561"/>
                      <a:satOff val="2937"/>
                      <a:lumOff val="-22233"/>
                    </a:schemeClr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800" dirty="0"/>
                <a:t>prototyping under LDRD DR:</a:t>
              </a:r>
            </a:p>
          </p:txBody>
        </p:sp>
        <p:pic>
          <p:nvPicPr>
            <p:cNvPr id="13" name="images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364320" y="2202729"/>
              <a:ext cx="4486023" cy="3360187"/>
            </a:xfrm>
            <a:prstGeom prst="rect">
              <a:avLst/>
            </a:prstGeom>
            <a:ln w="25400"/>
          </p:spPr>
        </p:pic>
        <p:sp>
          <p:nvSpPr>
            <p:cNvPr id="14" name="Shape 240"/>
            <p:cNvSpPr/>
            <p:nvPr/>
          </p:nvSpPr>
          <p:spPr>
            <a:xfrm>
              <a:off x="6526094" y="1667516"/>
              <a:ext cx="5948717" cy="52892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marL="0" marR="0" algn="just" defTabSz="457200">
                <a:lnSpc>
                  <a:spcPct val="100000"/>
                </a:lnSpc>
                <a:defRPr sz="2000" b="1">
                  <a:solidFill>
                    <a:schemeClr val="accent1">
                      <a:hueOff val="273561"/>
                      <a:satOff val="2937"/>
                      <a:lumOff val="-22233"/>
                    </a:schemeClr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800" dirty="0"/>
                <a:t>final tracker </a:t>
              </a:r>
              <a:r>
                <a:rPr sz="1800" dirty="0" smtClean="0"/>
                <a:t>support</a:t>
              </a:r>
              <a:r>
                <a:rPr lang="en-US" sz="1800" dirty="0" smtClean="0"/>
                <a:t>ed</a:t>
              </a:r>
              <a:r>
                <a:rPr sz="1800" dirty="0" smtClean="0"/>
                <a:t> </a:t>
              </a:r>
              <a:r>
                <a:rPr lang="en-US" sz="1800" dirty="0" smtClean="0"/>
                <a:t>by</a:t>
              </a:r>
              <a:r>
                <a:rPr sz="1800" dirty="0" smtClean="0"/>
                <a:t> </a:t>
              </a:r>
              <a:r>
                <a:rPr sz="1800" dirty="0"/>
                <a:t>DOE:</a:t>
              </a:r>
            </a:p>
          </p:txBody>
        </p:sp>
        <p:sp>
          <p:nvSpPr>
            <p:cNvPr id="15" name="Shape 241"/>
            <p:cNvSpPr/>
            <p:nvPr/>
          </p:nvSpPr>
          <p:spPr>
            <a:xfrm>
              <a:off x="-67928" y="4716650"/>
              <a:ext cx="2530451" cy="7847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marL="0" marR="0" lvl="1" indent="228600" algn="ctr" defTabSz="457200">
                <a:lnSpc>
                  <a:spcPct val="100000"/>
                </a:lnSpc>
                <a:defRPr sz="2000">
                  <a:solidFill>
                    <a:schemeClr val="accent1">
                      <a:hueOff val="273561"/>
                      <a:satOff val="2937"/>
                      <a:lumOff val="-22233"/>
                    </a:schemeClr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sz="1600" dirty="0" smtClean="0">
                  <a:solidFill>
                    <a:srgbClr val="FF0000"/>
                  </a:solidFill>
                </a:rPr>
                <a:t>FVTX </a:t>
              </a:r>
              <a:r>
                <a:rPr sz="1600" dirty="0" smtClean="0">
                  <a:solidFill>
                    <a:srgbClr val="FF0000"/>
                  </a:solidFill>
                </a:rPr>
                <a:t>prototype </a:t>
              </a:r>
              <a:endParaRPr lang="en-US" sz="1600" dirty="0" smtClean="0">
                <a:solidFill>
                  <a:srgbClr val="FF0000"/>
                </a:solidFill>
              </a:endParaRPr>
            </a:p>
            <a:p>
              <a:pPr marL="0" marR="0" lvl="1" indent="228600" algn="ctr" defTabSz="457200">
                <a:lnSpc>
                  <a:spcPct val="100000"/>
                </a:lnSpc>
                <a:defRPr sz="2000">
                  <a:solidFill>
                    <a:schemeClr val="accent1">
                      <a:hueOff val="273561"/>
                      <a:satOff val="2937"/>
                      <a:lumOff val="-22233"/>
                    </a:schemeClr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sz="1600" dirty="0">
                  <a:solidFill>
                    <a:srgbClr val="FF0000"/>
                  </a:solidFill>
                </a:rPr>
                <a:t>s</a:t>
              </a:r>
              <a:r>
                <a:rPr sz="1600" dirty="0" smtClean="0">
                  <a:solidFill>
                    <a:srgbClr val="FF0000"/>
                  </a:solidFill>
                </a:rPr>
                <a:t>ensor</a:t>
              </a:r>
              <a:r>
                <a:rPr lang="en-US" sz="1600" dirty="0" smtClean="0">
                  <a:solidFill>
                    <a:srgbClr val="FF0000"/>
                  </a:solidFill>
                </a:rPr>
                <a:t> &amp; readout</a:t>
              </a:r>
              <a:endParaRPr sz="1600" dirty="0">
                <a:solidFill>
                  <a:srgbClr val="FF0000"/>
                </a:solidFill>
              </a:endParaRPr>
            </a:p>
          </p:txBody>
        </p:sp>
        <p:sp>
          <p:nvSpPr>
            <p:cNvPr id="16" name="Shape 248"/>
            <p:cNvSpPr/>
            <p:nvPr/>
          </p:nvSpPr>
          <p:spPr>
            <a:xfrm>
              <a:off x="24072" y="1228572"/>
              <a:ext cx="12236179" cy="52892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marL="0" marR="0" algn="just" defTabSz="457200">
                <a:lnSpc>
                  <a:spcPct val="100000"/>
                </a:lnSpc>
                <a:defRPr sz="2000" b="1">
                  <a:solidFill>
                    <a:schemeClr val="accent1">
                      <a:hueOff val="273561"/>
                      <a:satOff val="2937"/>
                      <a:lumOff val="-22233"/>
                    </a:schemeClr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800" dirty="0" smtClean="0">
                  <a:solidFill>
                    <a:srgbClr val="FF0000"/>
                  </a:solidFill>
                </a:rPr>
                <a:t>Previous </a:t>
              </a:r>
              <a:r>
                <a:rPr sz="1800" dirty="0">
                  <a:solidFill>
                    <a:srgbClr val="FF0000"/>
                  </a:solidFill>
                </a:rPr>
                <a:t>successful path followed </a:t>
              </a:r>
              <a:r>
                <a:rPr sz="1800" dirty="0" smtClean="0">
                  <a:solidFill>
                    <a:srgbClr val="FF0000"/>
                  </a:solidFill>
                </a:rPr>
                <a:t>by </a:t>
              </a:r>
              <a:r>
                <a:rPr sz="1800" dirty="0">
                  <a:solidFill>
                    <a:srgbClr val="FF0000"/>
                  </a:solidFill>
                </a:rPr>
                <a:t>LANL’s </a:t>
              </a:r>
              <a:r>
                <a:rPr sz="1800" dirty="0" smtClean="0">
                  <a:solidFill>
                    <a:srgbClr val="FF0000"/>
                  </a:solidFill>
                </a:rPr>
                <a:t>FVTX</a:t>
              </a:r>
              <a:r>
                <a:rPr lang="en-US" sz="1800" dirty="0" smtClean="0">
                  <a:solidFill>
                    <a:srgbClr val="FF0000"/>
                  </a:solidFill>
                </a:rPr>
                <a:t> silicon tracker</a:t>
              </a:r>
              <a:endParaRPr sz="1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6076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205383" y="-59334"/>
            <a:ext cx="8501063" cy="83638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smtClean="0"/>
              <a:t>Road Map</a:t>
            </a:r>
            <a:endParaRPr dirty="0"/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8912375" y="-29567"/>
            <a:ext cx="199526" cy="3241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 dirty="0"/>
          </a:p>
        </p:txBody>
      </p:sp>
      <p:sp>
        <p:nvSpPr>
          <p:cNvPr id="196" name="Shape 196"/>
          <p:cNvSpPr/>
          <p:nvPr/>
        </p:nvSpPr>
        <p:spPr>
          <a:xfrm>
            <a:off x="4608796" y="1246790"/>
            <a:ext cx="4228800" cy="3457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Recommendation </a:t>
            </a:r>
            <a:r>
              <a:rPr lang="en-US" dirty="0"/>
              <a:t>#</a:t>
            </a:r>
            <a:r>
              <a:rPr lang="en-US" dirty="0" smtClean="0"/>
              <a:t>1 (RHIC): </a:t>
            </a:r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 smtClean="0"/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/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 smtClean="0"/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 smtClean="0"/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 smtClean="0"/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 smtClean="0"/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Recommendation </a:t>
            </a:r>
            <a:r>
              <a:rPr lang="en-US" dirty="0" smtClean="0"/>
              <a:t>#3 (EIC): </a:t>
            </a:r>
            <a:endParaRPr lang="en-US" dirty="0"/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 smtClean="0"/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57" y="3345367"/>
            <a:ext cx="3183263" cy="3393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611" y="2377792"/>
            <a:ext cx="3698894" cy="1064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100" y="4064453"/>
            <a:ext cx="4413606" cy="698124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5138110" y="6561133"/>
            <a:ext cx="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" name="Group 6"/>
          <p:cNvGrpSpPr/>
          <p:nvPr/>
        </p:nvGrpSpPr>
        <p:grpSpPr>
          <a:xfrm>
            <a:off x="4624069" y="5301162"/>
            <a:ext cx="3960516" cy="766858"/>
            <a:chOff x="4745930" y="6200340"/>
            <a:chExt cx="3749742" cy="613322"/>
          </a:xfrm>
          <a:noFill/>
        </p:grpSpPr>
        <p:grpSp>
          <p:nvGrpSpPr>
            <p:cNvPr id="27" name="Group 26"/>
            <p:cNvGrpSpPr/>
            <p:nvPr/>
          </p:nvGrpSpPr>
          <p:grpSpPr>
            <a:xfrm>
              <a:off x="4745930" y="6448096"/>
              <a:ext cx="3749742" cy="365566"/>
              <a:chOff x="6437159" y="8890239"/>
              <a:chExt cx="5332967" cy="519916"/>
            </a:xfrm>
            <a:grpFill/>
          </p:grpSpPr>
          <p:grpSp>
            <p:nvGrpSpPr>
              <p:cNvPr id="24" name="Group 23"/>
              <p:cNvGrpSpPr/>
              <p:nvPr/>
            </p:nvGrpSpPr>
            <p:grpSpPr>
              <a:xfrm>
                <a:off x="6437159" y="8890239"/>
                <a:ext cx="5332967" cy="75959"/>
                <a:chOff x="6437159" y="8890239"/>
                <a:chExt cx="5332967" cy="75959"/>
              </a:xfrm>
              <a:grpFill/>
            </p:grpSpPr>
            <p:cxnSp>
              <p:nvCxnSpPr>
                <p:cNvPr id="11" name="Straight Arrow Connector 10"/>
                <p:cNvCxnSpPr/>
                <p:nvPr/>
              </p:nvCxnSpPr>
              <p:spPr>
                <a:xfrm>
                  <a:off x="6437159" y="8961681"/>
                  <a:ext cx="5332967" cy="0"/>
                </a:xfrm>
                <a:prstGeom prst="straightConnector1">
                  <a:avLst/>
                </a:prstGeom>
                <a:grpFill/>
                <a:ln w="25400" cap="flat">
                  <a:solidFill>
                    <a:srgbClr val="000000"/>
                  </a:solidFill>
                  <a:prstDash val="solid"/>
                  <a:round/>
                  <a:tailEnd type="arrow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842526" y="8890239"/>
                  <a:ext cx="0" cy="69591"/>
                </a:xfrm>
                <a:prstGeom prst="line">
                  <a:avLst/>
                </a:prstGeom>
                <a:grp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8160571" y="8892090"/>
                  <a:ext cx="0" cy="69591"/>
                </a:xfrm>
                <a:prstGeom prst="line">
                  <a:avLst/>
                </a:prstGeom>
                <a:grp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9661316" y="8896607"/>
                  <a:ext cx="0" cy="69591"/>
                </a:xfrm>
                <a:prstGeom prst="line">
                  <a:avLst/>
                </a:prstGeom>
                <a:grp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1101168" y="8892425"/>
                  <a:ext cx="0" cy="69591"/>
                </a:xfrm>
                <a:prstGeom prst="line">
                  <a:avLst/>
                </a:prstGeom>
                <a:grp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26" name="TextBox 25"/>
              <p:cNvSpPr txBox="1"/>
              <p:nvPr/>
            </p:nvSpPr>
            <p:spPr>
              <a:xfrm>
                <a:off x="7809094" y="8956014"/>
                <a:ext cx="626596" cy="454141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40638" marR="40638" defTabSz="455398" hangingPunct="0">
                  <a:lnSpc>
                    <a:spcPct val="110000"/>
                  </a:lnSpc>
                </a:pPr>
                <a:r>
                  <a:rPr lang="en-US" sz="1300" dirty="0">
                    <a:solidFill>
                      <a:srgbClr val="002E7A"/>
                    </a:solidFill>
                    <a:uFill>
                      <a:solidFill>
                        <a:srgbClr val="002E7A"/>
                      </a:solidFill>
                    </a:uFill>
                    <a:sym typeface="Helvetica Neue"/>
                  </a:rPr>
                  <a:t>2020</a:t>
                </a:r>
                <a:endParaRPr lang="en-US" sz="1300" dirty="0">
                  <a:solidFill>
                    <a:srgbClr val="002E7A"/>
                  </a:solidFill>
                  <a:uFill>
                    <a:solidFill>
                      <a:srgbClr val="002E7A"/>
                    </a:solidFill>
                  </a:uFill>
                  <a:sym typeface="Helvetica Neue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508446" y="8947656"/>
                <a:ext cx="626596" cy="454141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40638" marR="40638" defTabSz="455398" hangingPunct="0">
                  <a:lnSpc>
                    <a:spcPct val="110000"/>
                  </a:lnSpc>
                </a:pPr>
                <a:r>
                  <a:rPr lang="en-US" sz="1300" dirty="0">
                    <a:solidFill>
                      <a:srgbClr val="002E7A"/>
                    </a:solidFill>
                    <a:uFill>
                      <a:solidFill>
                        <a:srgbClr val="002E7A"/>
                      </a:solidFill>
                    </a:uFill>
                    <a:sym typeface="Helvetica Neue"/>
                  </a:rPr>
                  <a:t>2015</a:t>
                </a:r>
                <a:endParaRPr lang="en-US" sz="1300" dirty="0">
                  <a:solidFill>
                    <a:srgbClr val="002E7A"/>
                  </a:solidFill>
                  <a:uFill>
                    <a:solidFill>
                      <a:srgbClr val="002E7A"/>
                    </a:solidFill>
                  </a:uFill>
                  <a:sym typeface="Helvetica Neue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9309839" y="8947997"/>
                <a:ext cx="626596" cy="454141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40638" marR="40638" defTabSz="455398" hangingPunct="0">
                  <a:lnSpc>
                    <a:spcPct val="110000"/>
                  </a:lnSpc>
                </a:pPr>
                <a:r>
                  <a:rPr lang="en-US" sz="1300" dirty="0">
                    <a:solidFill>
                      <a:srgbClr val="002E7A"/>
                    </a:solidFill>
                    <a:uFill>
                      <a:solidFill>
                        <a:srgbClr val="002E7A"/>
                      </a:solidFill>
                    </a:uFill>
                    <a:sym typeface="Helvetica Neue"/>
                  </a:rPr>
                  <a:t>2025</a:t>
                </a:r>
                <a:endParaRPr lang="en-US" sz="1300" dirty="0">
                  <a:solidFill>
                    <a:srgbClr val="002E7A"/>
                  </a:solidFill>
                  <a:uFill>
                    <a:solidFill>
                      <a:srgbClr val="002E7A"/>
                    </a:solidFill>
                  </a:uFill>
                  <a:sym typeface="Helvetica Neue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775788" y="8947997"/>
                <a:ext cx="626596" cy="454141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40638" marR="40638" defTabSz="455398" hangingPunct="0">
                  <a:lnSpc>
                    <a:spcPct val="110000"/>
                  </a:lnSpc>
                </a:pPr>
                <a:r>
                  <a:rPr lang="en-US" sz="1300" dirty="0">
                    <a:solidFill>
                      <a:srgbClr val="002E7A"/>
                    </a:solidFill>
                    <a:uFill>
                      <a:solidFill>
                        <a:srgbClr val="002E7A"/>
                      </a:solidFill>
                    </a:uFill>
                    <a:sym typeface="Helvetica Neue"/>
                  </a:rPr>
                  <a:t>2030</a:t>
                </a:r>
                <a:endParaRPr lang="en-US" sz="1300" dirty="0">
                  <a:solidFill>
                    <a:srgbClr val="002E7A"/>
                  </a:solidFill>
                  <a:uFill>
                    <a:solidFill>
                      <a:srgbClr val="002E7A"/>
                    </a:solidFill>
                  </a:uFill>
                  <a:sym typeface="Helvetica Neue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290287" y="6200340"/>
              <a:ext cx="437873" cy="28885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7" tIns="35717" rIns="35717" bIns="35717" numCol="1" spcCol="26788" rtlCol="0" anchor="ctr">
              <a:spAutoFit/>
            </a:bodyPr>
            <a:lstStyle/>
            <a:p>
              <a:pPr marL="40638" marR="40638" defTabSz="455398" hangingPunct="0">
                <a:lnSpc>
                  <a:spcPct val="110000"/>
                </a:lnSpc>
              </a:pPr>
              <a:r>
                <a:rPr lang="en-US" sz="1300" dirty="0">
                  <a:solidFill>
                    <a:srgbClr val="002E7A"/>
                  </a:solidFill>
                  <a:uFill>
                    <a:solidFill>
                      <a:srgbClr val="002E7A"/>
                    </a:solidFill>
                  </a:uFill>
                  <a:sym typeface="Helvetica Neue"/>
                </a:rPr>
                <a:t>LDRD</a:t>
              </a:r>
              <a:endParaRPr lang="en-US" sz="1300" dirty="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sym typeface="Helvetica Neue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91915" y="6229256"/>
              <a:ext cx="687512" cy="23102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7" tIns="35717" rIns="35717" bIns="35717" numCol="1" spcCol="26788" rtlCol="0" anchor="ctr">
              <a:spAutoFit/>
            </a:bodyPr>
            <a:lstStyle/>
            <a:p>
              <a:pPr marL="40638" marR="40638" defTabSz="455398" hangingPunct="0">
                <a:lnSpc>
                  <a:spcPct val="110000"/>
                </a:lnSpc>
              </a:pPr>
              <a:r>
                <a:rPr lang="en-US" sz="1300" dirty="0" smtClean="0">
                  <a:solidFill>
                    <a:srgbClr val="002E7A"/>
                  </a:solidFill>
                  <a:uFill>
                    <a:solidFill>
                      <a:srgbClr val="002E7A"/>
                    </a:solidFill>
                  </a:uFill>
                  <a:sym typeface="Helvetica Neue"/>
                </a:rPr>
                <a:t>  </a:t>
              </a:r>
              <a:r>
                <a:rPr lang="en-US" sz="1300" dirty="0" err="1" smtClean="0">
                  <a:solidFill>
                    <a:srgbClr val="002E7A"/>
                  </a:solidFill>
                  <a:uFill>
                    <a:solidFill>
                      <a:srgbClr val="002E7A"/>
                    </a:solidFill>
                  </a:uFill>
                  <a:sym typeface="Helvetica Neue"/>
                </a:rPr>
                <a:t>sPHENIX</a:t>
              </a:r>
              <a:endParaRPr lang="en-US" sz="1300" dirty="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sym typeface="Helvetica Neue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33455" y="6225842"/>
              <a:ext cx="519078" cy="23102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7" tIns="35717" rIns="35717" bIns="35717" numCol="1" spcCol="26788" rtlCol="0" anchor="ctr">
              <a:spAutoFit/>
            </a:bodyPr>
            <a:lstStyle/>
            <a:p>
              <a:pPr marL="40638" marR="40638" defTabSz="455398" hangingPunct="0">
                <a:lnSpc>
                  <a:spcPct val="110000"/>
                </a:lnSpc>
              </a:pPr>
              <a:r>
                <a:rPr lang="en-US" sz="1300" dirty="0" smtClean="0">
                  <a:solidFill>
                    <a:srgbClr val="002E7A"/>
                  </a:solidFill>
                  <a:uFill>
                    <a:solidFill>
                      <a:srgbClr val="002E7A"/>
                    </a:solidFill>
                  </a:uFill>
                  <a:sym typeface="Helvetica Neue"/>
                </a:rPr>
                <a:t>       EIC</a:t>
              </a:r>
              <a:endParaRPr lang="en-US" sz="1300" dirty="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sym typeface="Helvetica Neue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35879" y="777057"/>
            <a:ext cx="3483322" cy="43889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marL="40638" marR="40638" defTabSz="455398" hangingPunct="0">
              <a:lnSpc>
                <a:spcPct val="110000"/>
              </a:lnSpc>
            </a:pPr>
            <a:r>
              <a:rPr lang="en-US" sz="2200" b="1" dirty="0"/>
              <a:t>Excellent strategic Alignment</a:t>
            </a:r>
            <a:endParaRPr lang="en-US" sz="2200" b="1" dirty="0">
              <a:uFill>
                <a:solidFill>
                  <a:srgbClr val="002E7A"/>
                </a:solidFill>
              </a:uFill>
              <a:sym typeface="Helvetica Neue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29598" y="777056"/>
            <a:ext cx="2694494" cy="43889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marL="40638" marR="40638" defTabSz="455398" hangingPunct="0">
              <a:lnSpc>
                <a:spcPct val="110000"/>
              </a:lnSpc>
            </a:pPr>
            <a:r>
              <a:rPr lang="en-US" sz="2200" b="1" dirty="0">
                <a:solidFill>
                  <a:srgbClr val="000000"/>
                </a:solidFill>
              </a:rPr>
              <a:t>NSAC Long Range Plan</a:t>
            </a:r>
            <a:endParaRPr lang="en-US" sz="2200" b="1" dirty="0">
              <a:solidFill>
                <a:srgbClr val="000000"/>
              </a:solidFill>
              <a:uFill>
                <a:solidFill>
                  <a:srgbClr val="002E7A"/>
                </a:solidFill>
              </a:uFill>
              <a:sym typeface="Helvetica Neue"/>
            </a:endParaRPr>
          </a:p>
        </p:txBody>
      </p:sp>
      <p:sp>
        <p:nvSpPr>
          <p:cNvPr id="42" name="Shape 196"/>
          <p:cNvSpPr/>
          <p:nvPr/>
        </p:nvSpPr>
        <p:spPr>
          <a:xfrm>
            <a:off x="335879" y="1246790"/>
            <a:ext cx="4272917" cy="219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 smtClean="0">
                <a:solidFill>
                  <a:srgbClr val="0000FF"/>
                </a:solidFill>
              </a:rPr>
              <a:t>At the heart of the recently released LANL NP strategy, by </a:t>
            </a:r>
            <a:r>
              <a:rPr lang="en-US" b="1" dirty="0" err="1" smtClean="0">
                <a:solidFill>
                  <a:srgbClr val="0000FF"/>
                </a:solidFill>
              </a:rPr>
              <a:t>Rej</a:t>
            </a:r>
            <a:r>
              <a:rPr lang="en-US" b="1" dirty="0" smtClean="0">
                <a:solidFill>
                  <a:srgbClr val="0000FF"/>
                </a:solidFill>
              </a:rPr>
              <a:t>, Wilburn, Carlson, 2016</a:t>
            </a:r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lang="en-US" sz="600" b="1" dirty="0">
              <a:solidFill>
                <a:srgbClr val="0000FF"/>
              </a:solidFill>
            </a:endParaRPr>
          </a:p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 smtClean="0">
                <a:solidFill>
                  <a:srgbClr val="0000FF"/>
                </a:solidFill>
              </a:rPr>
              <a:t>Our projects are pipelines for talent to applied LANL missions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49611" y="1755473"/>
            <a:ext cx="3243164" cy="508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marL="40638" marR="40638" defTabSz="455398" hangingPunct="0">
              <a:lnSpc>
                <a:spcPct val="110000"/>
              </a:lnSpc>
            </a:pPr>
            <a:r>
              <a:rPr lang="en-US" sz="1300" b="1" dirty="0">
                <a:solidFill>
                  <a:srgbClr val="4B7ABC"/>
                </a:solidFill>
                <a:uFill>
                  <a:solidFill>
                    <a:srgbClr val="002E7A"/>
                  </a:solidFill>
                </a:uFill>
                <a:sym typeface="Helvetica Neue"/>
              </a:rPr>
              <a:t>The highest priority in this 2015 Plan is to capitalize on the investments made.</a:t>
            </a:r>
            <a:endParaRPr lang="en-US" sz="1300" b="1" dirty="0">
              <a:solidFill>
                <a:srgbClr val="4B7ABC"/>
              </a:solidFill>
              <a:uFill>
                <a:solidFill>
                  <a:srgbClr val="002E7A"/>
                </a:solidFill>
              </a:u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7559988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58"/>
            <a:ext cx="8229600" cy="1143000"/>
          </a:xfrm>
        </p:spPr>
        <p:txBody>
          <a:bodyPr/>
          <a:lstStyle/>
          <a:p>
            <a:r>
              <a:rPr lang="en-US" dirty="0" smtClean="0"/>
              <a:t>Project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69" y="1331387"/>
            <a:ext cx="8589909" cy="4538317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MoU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with </a:t>
            </a:r>
            <a:r>
              <a:rPr lang="en-US" dirty="0" smtClean="0">
                <a:solidFill>
                  <a:srgbClr val="0000FF"/>
                </a:solidFill>
              </a:rPr>
              <a:t>ALICE/ITS </a:t>
            </a:r>
            <a:r>
              <a:rPr lang="en-US" dirty="0">
                <a:solidFill>
                  <a:srgbClr val="0000FF"/>
                </a:solidFill>
              </a:rPr>
              <a:t>achieved </a:t>
            </a:r>
            <a:r>
              <a:rPr lang="en-US" dirty="0" smtClean="0">
                <a:solidFill>
                  <a:srgbClr val="0000FF"/>
                </a:solidFill>
              </a:rPr>
              <a:t>(in advance)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Initial </a:t>
            </a:r>
            <a:r>
              <a:rPr lang="en-US" dirty="0" smtClean="0">
                <a:solidFill>
                  <a:srgbClr val="0000FF"/>
                </a:solidFill>
              </a:rPr>
              <a:t>cost, schedule and risk management plan developed 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Key R</a:t>
            </a:r>
            <a:r>
              <a:rPr lang="en-US" dirty="0">
                <a:solidFill>
                  <a:srgbClr val="0000FF"/>
                </a:solidFill>
              </a:rPr>
              <a:t>&amp;D item procurement in progress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Physics </a:t>
            </a:r>
            <a:r>
              <a:rPr lang="en-US" dirty="0" smtClean="0">
                <a:solidFill>
                  <a:srgbClr val="0000FF"/>
                </a:solidFill>
              </a:rPr>
              <a:t>and </a:t>
            </a:r>
            <a:r>
              <a:rPr lang="en-US" dirty="0" smtClean="0">
                <a:solidFill>
                  <a:srgbClr val="0000FF"/>
                </a:solidFill>
              </a:rPr>
              <a:t>detector </a:t>
            </a:r>
            <a:r>
              <a:rPr lang="en-US" dirty="0" smtClean="0">
                <a:solidFill>
                  <a:srgbClr val="0000FF"/>
                </a:solidFill>
              </a:rPr>
              <a:t>simulation work underway 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MIE </a:t>
            </a:r>
            <a:r>
              <a:rPr lang="en-US" dirty="0" smtClean="0">
                <a:solidFill>
                  <a:srgbClr val="0000FF"/>
                </a:solidFill>
              </a:rPr>
              <a:t>pre-proposal writing in </a:t>
            </a:r>
            <a:r>
              <a:rPr lang="en-US" dirty="0" smtClean="0">
                <a:solidFill>
                  <a:srgbClr val="0000FF"/>
                </a:solidFill>
              </a:rPr>
              <a:t>progress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Low Risk on theory 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075"/>
            <a:ext cx="2028022" cy="1053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3560" y="0"/>
            <a:ext cx="1560440" cy="15976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90260" y="5534781"/>
            <a:ext cx="4981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Project is on schedule!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0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52"/>
            <a:ext cx="8229600" cy="13810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LDRD Project Overview</a:t>
            </a:r>
            <a:br>
              <a:rPr lang="en-US" dirty="0" smtClean="0"/>
            </a:br>
            <a:r>
              <a:rPr lang="en-US" sz="2200" dirty="0" smtClean="0"/>
              <a:t>Ming Liu, P-</a:t>
            </a:r>
            <a:r>
              <a:rPr lang="en-US" sz="2200" dirty="0" smtClean="0"/>
              <a:t>25, for the LDRD Team</a:t>
            </a:r>
            <a:br>
              <a:rPr lang="en-US" sz="2200" dirty="0" smtClean="0"/>
            </a:br>
            <a:r>
              <a:rPr lang="en-US" sz="2200" dirty="0" smtClean="0"/>
              <a:t>December 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2016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6188"/>
            <a:ext cx="8229600" cy="495016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LDRD Goals</a:t>
            </a:r>
          </a:p>
          <a:p>
            <a:pPr lvl="1"/>
            <a:r>
              <a:rPr lang="en-US" dirty="0" smtClean="0"/>
              <a:t>Develop </a:t>
            </a:r>
            <a:r>
              <a:rPr lang="en-US" dirty="0" smtClean="0">
                <a:solidFill>
                  <a:srgbClr val="FF0000"/>
                </a:solidFill>
              </a:rPr>
              <a:t>a new QGP physics program </a:t>
            </a:r>
            <a:r>
              <a:rPr lang="en-US" dirty="0" smtClean="0"/>
              <a:t>with heavy flavor b-jet measurements in </a:t>
            </a:r>
            <a:r>
              <a:rPr lang="en-US" dirty="0" err="1" smtClean="0"/>
              <a:t>sPHENIX</a:t>
            </a:r>
            <a:r>
              <a:rPr lang="en-US" dirty="0" smtClean="0"/>
              <a:t> at RHIC</a:t>
            </a:r>
          </a:p>
          <a:p>
            <a:pPr lvl="1"/>
            <a:r>
              <a:rPr lang="en-US" dirty="0" smtClean="0"/>
              <a:t>Carry out </a:t>
            </a:r>
            <a:r>
              <a:rPr lang="en-US" dirty="0" smtClean="0">
                <a:solidFill>
                  <a:srgbClr val="FF0000"/>
                </a:solidFill>
              </a:rPr>
              <a:t>key detector R&amp;D </a:t>
            </a:r>
            <a:r>
              <a:rPr lang="en-US" dirty="0" smtClean="0"/>
              <a:t>and develop </a:t>
            </a:r>
            <a:r>
              <a:rPr lang="en-US" dirty="0" smtClean="0">
                <a:solidFill>
                  <a:srgbClr val="FF0000"/>
                </a:solidFill>
              </a:rPr>
              <a:t>a new MIE proposal </a:t>
            </a:r>
            <a:r>
              <a:rPr lang="en-US" dirty="0" smtClean="0"/>
              <a:t>to DOE to build a state-of-the-art MAPS-based high precision vertex detector to support the b-jet physics program in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roject Scope, Plan and Milestones  </a:t>
            </a:r>
          </a:p>
          <a:p>
            <a:pPr lvl="1"/>
            <a:r>
              <a:rPr lang="en-US" dirty="0" smtClean="0"/>
              <a:t>Experimental tasks</a:t>
            </a:r>
          </a:p>
          <a:p>
            <a:pPr lvl="1"/>
            <a:r>
              <a:rPr lang="en-US" dirty="0" smtClean="0"/>
              <a:t>Theoretical </a:t>
            </a:r>
            <a:r>
              <a:rPr lang="en-US" dirty="0" smtClean="0"/>
              <a:t>tasks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Cost, Schedule, Procurement and Risk </a:t>
            </a:r>
            <a:r>
              <a:rPr lang="en-US" dirty="0" smtClean="0">
                <a:solidFill>
                  <a:srgbClr val="0000FF"/>
                </a:solidFill>
              </a:rPr>
              <a:t>Management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Organization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5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52" y="0"/>
            <a:ext cx="582450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7587" y="599371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 smtClean="0"/>
              <a:t>Experimental group</a:t>
            </a:r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Lead persons on major tasks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Theory group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581643" y="1826985"/>
            <a:ext cx="22236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Experimental MS Project: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Tasks &amp; resources, WBS etc. 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Milestones</a:t>
            </a:r>
          </a:p>
          <a:p>
            <a:r>
              <a:rPr lang="en-US" sz="1200" dirty="0" smtClean="0"/>
              <a:t>Theory:</a:t>
            </a:r>
          </a:p>
          <a:p>
            <a:r>
              <a:rPr lang="en-US" sz="1200" dirty="0" smtClean="0"/>
              <a:t>- Milestones 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685364" y="3351835"/>
            <a:ext cx="13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Milestones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71708" y="4107164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 err="1" smtClean="0"/>
              <a:t>MoU</a:t>
            </a:r>
            <a:r>
              <a:rPr lang="en-US" sz="1200" dirty="0" smtClean="0"/>
              <a:t> with CERN, by mid </a:t>
            </a:r>
            <a:r>
              <a:rPr lang="en-US" sz="1200" dirty="0" err="1" smtClean="0"/>
              <a:t>Decemebr</a:t>
            </a:r>
            <a:endParaRPr lang="en-US" sz="1200" dirty="0" smtClean="0"/>
          </a:p>
          <a:p>
            <a:pPr marL="285750" indent="-285750">
              <a:buFontTx/>
              <a:buChar char="-"/>
            </a:pPr>
            <a:r>
              <a:rPr lang="en-US" sz="1200" dirty="0" smtClean="0"/>
              <a:t>Local R&amp;D</a:t>
            </a:r>
          </a:p>
          <a:p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381522" y="4753495"/>
            <a:ext cx="222368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MS Project: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Tasks &amp; resources, WBS etc. 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Milestones</a:t>
            </a:r>
          </a:p>
          <a:p>
            <a:pPr marL="285750" indent="-285750">
              <a:buFontTx/>
              <a:buChar char="-"/>
            </a:pPr>
            <a:endParaRPr lang="en-US" sz="1200" dirty="0" smtClean="0"/>
          </a:p>
          <a:p>
            <a:r>
              <a:rPr lang="en-US" sz="1200" dirty="0" smtClean="0"/>
              <a:t>Risk mitigation: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Technical, early R&amp;D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Budget, </a:t>
            </a:r>
            <a:r>
              <a:rPr lang="en-US" sz="1200" dirty="0" err="1" smtClean="0"/>
              <a:t>MoU</a:t>
            </a:r>
            <a:r>
              <a:rPr lang="en-US" sz="1200" dirty="0" smtClean="0"/>
              <a:t>, early R&amp;D 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Schedule, collaboration with </a:t>
            </a:r>
          </a:p>
          <a:p>
            <a:r>
              <a:rPr lang="en-US" sz="1200" dirty="0" smtClean="0"/>
              <a:t>ALICE/ITS R&amp;D,  </a:t>
            </a:r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8699-3B5E-5B44-AA1B-ADBF047BB3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00"/>
            <a:ext cx="8229600" cy="10685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LDRD MS </a:t>
            </a:r>
            <a:r>
              <a:rPr lang="en-US" dirty="0" smtClean="0"/>
              <a:t>Project(I)</a:t>
            </a:r>
            <a:br>
              <a:rPr lang="en-US" dirty="0" smtClean="0"/>
            </a:br>
            <a:r>
              <a:rPr lang="en-US" sz="2200" dirty="0" smtClean="0"/>
              <a:t>Closely </a:t>
            </a:r>
            <a:r>
              <a:rPr lang="en-US" sz="2200" dirty="0" smtClean="0"/>
              <a:t>Tied to ALICE/ITS Upgrade Schedule </a:t>
            </a:r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8699-3B5E-5B44-AA1B-ADBF047BB3F7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 descr="MAPS_Inner_Barrel_Master-2016_12_04_LDRD_detai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8971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0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00"/>
            <a:ext cx="8229600" cy="10685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LDRD MS </a:t>
            </a:r>
            <a:r>
              <a:rPr lang="en-US" dirty="0" smtClean="0"/>
              <a:t>Project(II)</a:t>
            </a:r>
            <a:br>
              <a:rPr lang="en-US" dirty="0" smtClean="0"/>
            </a:br>
            <a:r>
              <a:rPr lang="en-US" sz="2200" dirty="0" smtClean="0"/>
              <a:t>Closely </a:t>
            </a:r>
            <a:r>
              <a:rPr lang="en-US" sz="2200" dirty="0" smtClean="0"/>
              <a:t>Tied to ALICE/ITS Upgrade Schedule </a:t>
            </a:r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98699-3B5E-5B44-AA1B-ADBF047BB3F7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 descr="MAPS_Inner_Barrel_Master-2016_12_04_LDRD_detai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194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6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896252"/>
          </a:xfrm>
        </p:spPr>
        <p:txBody>
          <a:bodyPr/>
          <a:lstStyle/>
          <a:p>
            <a:r>
              <a:rPr lang="en-US" dirty="0" smtClean="0"/>
              <a:t>Goal: Big </a:t>
            </a:r>
            <a:r>
              <a:rPr lang="en-US" dirty="0" smtClean="0"/>
              <a:t>Science to LANL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10" y="916890"/>
            <a:ext cx="5747409" cy="3063528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is the next US NP flagship project in heavy ion physics</a:t>
            </a:r>
            <a:r>
              <a:rPr lang="en-US" dirty="0" smtClean="0"/>
              <a:t>, </a:t>
            </a:r>
            <a:r>
              <a:rPr lang="en-US" dirty="0" smtClean="0"/>
              <a:t>to </a:t>
            </a:r>
            <a:r>
              <a:rPr lang="en-US" dirty="0" smtClean="0"/>
              <a:t>study</a:t>
            </a:r>
            <a:r>
              <a:rPr lang="en-US" dirty="0" smtClean="0"/>
              <a:t> </a:t>
            </a:r>
            <a:r>
              <a:rPr lang="en-US" dirty="0" smtClean="0"/>
              <a:t>the properties of Quark-Gluon-Plasma (QGP); recently granted CD-0 (9/2016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This LDRD will allow LANL </a:t>
            </a:r>
            <a:r>
              <a:rPr lang="en-US" dirty="0" smtClean="0"/>
              <a:t>to take </a:t>
            </a:r>
            <a:r>
              <a:rPr lang="en-US" dirty="0" smtClean="0"/>
              <a:t>a leadership role in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1"/>
            <a:r>
              <a:rPr lang="en-US" dirty="0" smtClean="0"/>
              <a:t>Proposed innovation : develop </a:t>
            </a:r>
            <a:r>
              <a:rPr lang="en-US" dirty="0" smtClean="0"/>
              <a:t>a new b</a:t>
            </a:r>
            <a:r>
              <a:rPr lang="en-US" dirty="0" smtClean="0"/>
              <a:t>-jet physics </a:t>
            </a:r>
            <a:r>
              <a:rPr lang="en-US" dirty="0" smtClean="0"/>
              <a:t>program as </a:t>
            </a:r>
            <a:r>
              <a:rPr lang="en-US" dirty="0" smtClean="0"/>
              <a:t>a Major Pillar of the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  <a:r>
              <a:rPr lang="en-US" dirty="0" smtClean="0"/>
              <a:t>Program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dirty="0" smtClean="0"/>
              <a:t>novel </a:t>
            </a:r>
            <a:r>
              <a:rPr lang="en-US" dirty="0" smtClean="0">
                <a:solidFill>
                  <a:srgbClr val="0000FF"/>
                </a:solidFill>
              </a:rPr>
              <a:t>Monolithic-Active-Pixel-Sensor (MAPS) </a:t>
            </a:r>
            <a:r>
              <a:rPr lang="en-US" dirty="0" smtClean="0"/>
              <a:t>based precision </a:t>
            </a:r>
            <a:r>
              <a:rPr lang="en-US" dirty="0" smtClean="0"/>
              <a:t>tracking; </a:t>
            </a:r>
            <a:r>
              <a:rPr lang="en-US" dirty="0" smtClean="0"/>
              <a:t>b-jet identification and theory</a:t>
            </a:r>
          </a:p>
          <a:p>
            <a:pPr lvl="1"/>
            <a:r>
              <a:rPr lang="en-US" dirty="0" smtClean="0"/>
              <a:t>Bring</a:t>
            </a:r>
            <a:r>
              <a:rPr lang="en-US" dirty="0" smtClean="0"/>
              <a:t> </a:t>
            </a:r>
            <a:r>
              <a:rPr lang="en-US" dirty="0" smtClean="0"/>
              <a:t>new state of the art technical capability (MAPS) to LANL applied </a:t>
            </a:r>
            <a:r>
              <a:rPr lang="en-US" dirty="0" smtClean="0"/>
              <a:t>program, also future EIC program </a:t>
            </a:r>
            <a:endParaRPr lang="en-US" dirty="0" smtClean="0"/>
          </a:p>
        </p:txBody>
      </p:sp>
      <p:grpSp>
        <p:nvGrpSpPr>
          <p:cNvPr id="5" name="Group 76"/>
          <p:cNvGrpSpPr/>
          <p:nvPr/>
        </p:nvGrpSpPr>
        <p:grpSpPr>
          <a:xfrm>
            <a:off x="5788859" y="2131962"/>
            <a:ext cx="3314360" cy="1848456"/>
            <a:chOff x="0" y="0"/>
            <a:chExt cx="6206385" cy="2699311"/>
          </a:xfrm>
        </p:grpSpPr>
        <p:pic>
          <p:nvPicPr>
            <p:cNvPr id="6" name="Screen Shot 2015-07-02 at 10.56.48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206386" cy="2053045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pic>
          <p:nvPicPr>
            <p:cNvPr id="7" name="Screen Shot 2015-07-02 at 10.56.48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031408"/>
              <a:ext cx="6206386" cy="667904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5922818" y="1116299"/>
            <a:ext cx="3180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0" dirty="0" smtClean="0">
                <a:solidFill>
                  <a:srgbClr val="FF0000"/>
                </a:solidFill>
              </a:rPr>
              <a:t>Cannot be done at the LHC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for </a:t>
            </a:r>
            <a:r>
              <a:rPr lang="en-US" sz="2000" b="1" dirty="0" smtClean="0">
                <a:solidFill>
                  <a:srgbClr val="FF0000"/>
                </a:solidFill>
              </a:rPr>
              <a:t>lack of </a:t>
            </a:r>
            <a:r>
              <a:rPr lang="en-US" sz="2000" b="1" dirty="0" smtClean="0">
                <a:solidFill>
                  <a:srgbClr val="FF0000"/>
                </a:solidFill>
              </a:rPr>
              <a:t>low </a:t>
            </a:r>
            <a:r>
              <a:rPr lang="en-US" sz="2000" b="1" dirty="0" err="1" smtClean="0">
                <a:solidFill>
                  <a:srgbClr val="FF0000"/>
                </a:solidFill>
              </a:rPr>
              <a:t>pT</a:t>
            </a:r>
            <a:r>
              <a:rPr lang="en-US" sz="2000" b="1" dirty="0" smtClean="0">
                <a:solidFill>
                  <a:srgbClr val="FF0000"/>
                </a:solidFill>
              </a:rPr>
              <a:t> reach and </a:t>
            </a:r>
            <a:r>
              <a:rPr lang="en-US" sz="2000" b="1" dirty="0" smtClean="0">
                <a:solidFill>
                  <a:srgbClr val="FF0000"/>
                </a:solidFill>
              </a:rPr>
              <a:t>huge </a:t>
            </a:r>
            <a:r>
              <a:rPr lang="en-US" sz="2000" b="1" dirty="0" smtClean="0">
                <a:solidFill>
                  <a:srgbClr val="FF0000"/>
                </a:solidFill>
              </a:rPr>
              <a:t>backgrounds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3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58949" y="6157741"/>
            <a:ext cx="7427463" cy="340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58949" y="4133599"/>
            <a:ext cx="1563168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24200" y="4126523"/>
            <a:ext cx="1553530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2117" y="3716314"/>
            <a:ext cx="2982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sPHENIX</a:t>
            </a:r>
            <a:r>
              <a:rPr lang="en-US" b="1" dirty="0" smtClean="0">
                <a:solidFill>
                  <a:srgbClr val="0000FF"/>
                </a:solidFill>
              </a:rPr>
              <a:t> Three Physics </a:t>
            </a:r>
            <a:r>
              <a:rPr lang="en-US" b="1" dirty="0">
                <a:solidFill>
                  <a:srgbClr val="0000FF"/>
                </a:solidFill>
              </a:rPr>
              <a:t>Pillars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788859" y="4133599"/>
            <a:ext cx="2397552" cy="2015162"/>
            <a:chOff x="5460593" y="3827413"/>
            <a:chExt cx="2407058" cy="2024142"/>
          </a:xfrm>
          <a:noFill/>
        </p:grpSpPr>
        <p:grpSp>
          <p:nvGrpSpPr>
            <p:cNvPr id="22" name="Group 21"/>
            <p:cNvGrpSpPr/>
            <p:nvPr/>
          </p:nvGrpSpPr>
          <p:grpSpPr>
            <a:xfrm>
              <a:off x="5460593" y="3827413"/>
              <a:ext cx="2407058" cy="2024142"/>
              <a:chOff x="5349670" y="3827413"/>
              <a:chExt cx="2407058" cy="2024142"/>
            </a:xfrm>
            <a:grpFill/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5639549" y="4241243"/>
                <a:ext cx="1827299" cy="1370997"/>
              </a:xfrm>
              <a:prstGeom prst="rect">
                <a:avLst/>
              </a:prstGeom>
              <a:grpFill/>
              <a:ln>
                <a:noFill/>
              </a:ln>
              <a:extLs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5349670" y="3827413"/>
                <a:ext cx="2407058" cy="2024142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5766773" y="3871911"/>
              <a:ext cx="2011316" cy="37097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B-</a:t>
              </a:r>
              <a:r>
                <a:rPr lang="en-US" b="1" dirty="0">
                  <a:solidFill>
                    <a:srgbClr val="FF0000"/>
                  </a:solidFill>
                </a:rPr>
                <a:t>J</a:t>
              </a:r>
              <a:r>
                <a:rPr lang="en-US" b="1" dirty="0" smtClean="0">
                  <a:solidFill>
                    <a:srgbClr val="FF0000"/>
                  </a:solidFill>
                </a:rPr>
                <a:t>ets </a:t>
              </a:r>
              <a:r>
                <a:rPr lang="en-US" b="1" dirty="0">
                  <a:solidFill>
                    <a:srgbClr val="FF0000"/>
                  </a:solidFill>
                  <a:sym typeface="Wingdings"/>
                </a:rPr>
                <a:t> this LDRD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58949" y="41779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Jets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49788" y="4177900"/>
            <a:ext cx="98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Upsilons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49" y="4547232"/>
            <a:ext cx="1536068" cy="14658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9788" y="4626142"/>
            <a:ext cx="1527942" cy="141578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149788" y="4167620"/>
            <a:ext cx="1553530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6049" y="4167620"/>
            <a:ext cx="1553530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7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MAPS: </a:t>
            </a:r>
            <a:r>
              <a:rPr lang="en-US" sz="3600" dirty="0" smtClean="0"/>
              <a:t>a State of the Art Tracker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450" y="1029597"/>
            <a:ext cx="5608190" cy="275803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Advantages of MAPS:</a:t>
            </a:r>
          </a:p>
          <a:p>
            <a:pPr lvl="1"/>
            <a:r>
              <a:rPr lang="en-US" dirty="0" smtClean="0"/>
              <a:t>Very fine pitch (28x28 </a:t>
            </a:r>
            <a:r>
              <a:rPr lang="en-US" dirty="0" err="1" smtClean="0"/>
              <a:t>μm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High efficiency (&gt;99%) and low noise (&lt;10</a:t>
            </a:r>
            <a:r>
              <a:rPr lang="en-US" baseline="30000" dirty="0" smtClean="0"/>
              <a:t>-6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High speed, 2~4 </a:t>
            </a:r>
            <a:r>
              <a:rPr lang="en-US" dirty="0" err="1" smtClean="0"/>
              <a:t>μS</a:t>
            </a:r>
            <a:endParaRPr lang="en-US" dirty="0" smtClean="0"/>
          </a:p>
          <a:p>
            <a:pPr lvl="1"/>
            <a:r>
              <a:rPr lang="en-US" dirty="0" smtClean="0"/>
              <a:t>Ultra-thin/low mass, 50</a:t>
            </a:r>
            <a:r>
              <a:rPr lang="en-US" dirty="0"/>
              <a:t>μm</a:t>
            </a:r>
            <a:r>
              <a:rPr lang="en-US" dirty="0" smtClean="0"/>
              <a:t> (~0.3% X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On-pixel digitization, low power dissipation </a:t>
            </a:r>
          </a:p>
          <a:p>
            <a:pPr lvl="1"/>
            <a:r>
              <a:rPr lang="en-US" dirty="0" smtClean="0"/>
              <a:t>15+ years of R&amp;D at CERN for ALICE </a:t>
            </a:r>
            <a:r>
              <a:rPr lang="en-US" dirty="0" smtClean="0"/>
              <a:t>upgrade</a:t>
            </a: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An </a:t>
            </a:r>
            <a:r>
              <a:rPr lang="en-US" dirty="0" smtClean="0">
                <a:solidFill>
                  <a:srgbClr val="FF0000"/>
                </a:solidFill>
              </a:rPr>
              <a:t>ideal </a:t>
            </a:r>
            <a:r>
              <a:rPr lang="en-US" dirty="0" smtClean="0">
                <a:solidFill>
                  <a:srgbClr val="FF0000"/>
                </a:solidFill>
              </a:rPr>
              <a:t>detector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for QGP b-jet </a:t>
            </a:r>
            <a:r>
              <a:rPr lang="en-US" dirty="0" smtClean="0">
                <a:solidFill>
                  <a:srgbClr val="FF0000"/>
                </a:solidFill>
              </a:rPr>
              <a:t>physics!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4</a:t>
            </a:fld>
            <a:endParaRPr lang="en-US"/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358" y="3659268"/>
            <a:ext cx="7745167" cy="2897729"/>
          </a:xfrm>
          <a:prstGeom prst="rect">
            <a:avLst/>
          </a:prstGeom>
          <a:ln w="25400" cap="flat">
            <a:noFill/>
            <a:rou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01812" y="1327665"/>
            <a:ext cx="3246214" cy="245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633128" y="4147975"/>
            <a:ext cx="13230" cy="22292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2450" y="4981021"/>
            <a:ext cx="78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/>
              <a:t>μm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31687" y="6249231"/>
            <a:ext cx="78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 </a:t>
            </a:r>
            <a:r>
              <a:rPr lang="en-US" dirty="0" err="1"/>
              <a:t>μm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73920" y="6377197"/>
            <a:ext cx="46501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01812" y="1029597"/>
            <a:ext cx="210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9-chip MAPS stave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5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392" y="33338"/>
            <a:ext cx="8868307" cy="891402"/>
          </a:xfrm>
        </p:spPr>
        <p:txBody>
          <a:bodyPr>
            <a:normAutofit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LANL </a:t>
            </a:r>
            <a:r>
              <a:rPr lang="en-US" sz="3600" dirty="0" smtClean="0"/>
              <a:t>Proposed </a:t>
            </a:r>
            <a:r>
              <a:rPr lang="en-US" sz="3600" dirty="0" err="1" smtClean="0"/>
              <a:t>sPHENIX</a:t>
            </a:r>
            <a:r>
              <a:rPr lang="en-US" sz="3600" dirty="0" smtClean="0"/>
              <a:t> MAPS Inner Tracker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5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987455" y="1799107"/>
            <a:ext cx="2978302" cy="4405732"/>
            <a:chOff x="5249074" y="1144588"/>
            <a:chExt cx="3513926" cy="4785796"/>
          </a:xfrm>
        </p:grpSpPr>
        <p:grpSp>
          <p:nvGrpSpPr>
            <p:cNvPr id="23" name="Group 22"/>
            <p:cNvGrpSpPr/>
            <p:nvPr/>
          </p:nvGrpSpPr>
          <p:grpSpPr>
            <a:xfrm>
              <a:off x="5249074" y="1144588"/>
              <a:ext cx="3513926" cy="4785796"/>
              <a:chOff x="181774" y="1570554"/>
              <a:chExt cx="3513926" cy="478579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774" y="1570554"/>
                <a:ext cx="3513926" cy="206891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190500" y="2692400"/>
                <a:ext cx="3505200" cy="3663950"/>
                <a:chOff x="190500" y="2692400"/>
                <a:chExt cx="3505200" cy="366395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90500" y="4070350"/>
                  <a:ext cx="3505200" cy="2286000"/>
                  <a:chOff x="4343400" y="990600"/>
                  <a:chExt cx="3818732" cy="2590800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43400" y="990600"/>
                    <a:ext cx="3818732" cy="2590800"/>
                  </a:xfrm>
                  <a:prstGeom prst="rect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</p:pic>
              <p:sp>
                <p:nvSpPr>
                  <p:cNvPr id="13" name="Rectangle 12"/>
                  <p:cNvSpPr/>
                  <p:nvPr/>
                </p:nvSpPr>
                <p:spPr>
                  <a:xfrm>
                    <a:off x="5791200" y="3436299"/>
                    <a:ext cx="1143000" cy="1451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7924800" y="3360099"/>
                    <a:ext cx="228600" cy="2213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196850" y="2692400"/>
                  <a:ext cx="1797050" cy="13462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Straight Connector 17"/>
            <p:cNvCxnSpPr/>
            <p:nvPr/>
          </p:nvCxnSpPr>
          <p:spPr>
            <a:xfrm>
              <a:off x="7418465" y="2170668"/>
              <a:ext cx="1344535" cy="14541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482685" y="1141987"/>
            <a:ext cx="2732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ITS Upgrade (2021+);</a:t>
            </a:r>
          </a:p>
          <a:p>
            <a:r>
              <a:rPr lang="en-US" dirty="0" smtClean="0"/>
              <a:t>Inner Tracker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grpSp>
        <p:nvGrpSpPr>
          <p:cNvPr id="26" name="Group 112"/>
          <p:cNvGrpSpPr/>
          <p:nvPr/>
        </p:nvGrpSpPr>
        <p:grpSpPr>
          <a:xfrm>
            <a:off x="568325" y="3989079"/>
            <a:ext cx="2851151" cy="2249686"/>
            <a:chOff x="7365933" y="494668"/>
            <a:chExt cx="3771955" cy="3013162"/>
          </a:xfrm>
        </p:grpSpPr>
        <p:pic>
          <p:nvPicPr>
            <p:cNvPr id="27" name="Screen Shot 2015-11-03 at 1.34.37 PM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5933" y="556092"/>
              <a:ext cx="3771955" cy="2951738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sp>
          <p:nvSpPr>
            <p:cNvPr id="28" name="Shape 111"/>
            <p:cNvSpPr/>
            <p:nvPr/>
          </p:nvSpPr>
          <p:spPr>
            <a:xfrm>
              <a:off x="8005560" y="494668"/>
              <a:ext cx="2443054" cy="4259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 b="1">
                  <a:solidFill>
                    <a:srgbClr val="000000"/>
                  </a:solidFill>
                </a:defRPr>
              </a:lvl1pPr>
            </a:lstStyle>
            <a:p>
              <a:r>
                <a:rPr lang="en-US" dirty="0" err="1" smtClean="0">
                  <a:solidFill>
                    <a:srgbClr val="FF0000"/>
                  </a:solidFill>
                </a:rPr>
                <a:t>sPHENIX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dirty="0" smtClean="0">
                  <a:solidFill>
                    <a:srgbClr val="FF0000"/>
                  </a:solidFill>
                </a:rPr>
                <a:t>Inner Trackin</a:t>
              </a:r>
              <a:r>
                <a:rPr lang="en-US" dirty="0" smtClean="0">
                  <a:solidFill>
                    <a:srgbClr val="FF0000"/>
                  </a:solidFill>
                </a:rPr>
                <a:t>g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Left Arrow 41"/>
          <p:cNvSpPr/>
          <p:nvPr/>
        </p:nvSpPr>
        <p:spPr>
          <a:xfrm>
            <a:off x="3237724" y="4995500"/>
            <a:ext cx="2619927" cy="1457742"/>
          </a:xfrm>
          <a:prstGeom prst="leftArrow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“Adopt”</a:t>
            </a:r>
            <a:r>
              <a:rPr lang="en-US" sz="1600" dirty="0" smtClean="0">
                <a:solidFill>
                  <a:srgbClr val="FF0000"/>
                </a:solidFill>
              </a:rPr>
              <a:t> ALICE/ITS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Mini. risk,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Max. physics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0720" y="1492285"/>
            <a:ext cx="2333516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Key </a:t>
            </a:r>
            <a:r>
              <a:rPr lang="en-US" i="1" dirty="0" smtClean="0"/>
              <a:t>integration issues</a:t>
            </a:r>
            <a:r>
              <a:rPr lang="en-US" i="1" dirty="0" smtClean="0"/>
              <a:t>:</a:t>
            </a:r>
          </a:p>
          <a:p>
            <a:r>
              <a:rPr lang="en-US" dirty="0" smtClean="0"/>
              <a:t>- Readout</a:t>
            </a:r>
          </a:p>
          <a:p>
            <a:r>
              <a:rPr lang="en-US" dirty="0" smtClean="0"/>
              <a:t>- Mechanics</a:t>
            </a:r>
            <a:endParaRPr lang="en-US" dirty="0"/>
          </a:p>
        </p:txBody>
      </p:sp>
      <p:pic>
        <p:nvPicPr>
          <p:cNvPr id="29" name="Screen Shot 2016-01-25 at 9.19.11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12667" y="3067443"/>
            <a:ext cx="1544811" cy="1928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473" extrusionOk="0">
                <a:moveTo>
                  <a:pt x="15864" y="0"/>
                </a:moveTo>
                <a:lnTo>
                  <a:pt x="15582" y="284"/>
                </a:lnTo>
                <a:cubicBezTo>
                  <a:pt x="15339" y="525"/>
                  <a:pt x="15313" y="578"/>
                  <a:pt x="15412" y="652"/>
                </a:cubicBezTo>
                <a:cubicBezTo>
                  <a:pt x="15514" y="727"/>
                  <a:pt x="15508" y="802"/>
                  <a:pt x="15359" y="1220"/>
                </a:cubicBezTo>
                <a:cubicBezTo>
                  <a:pt x="15133" y="1857"/>
                  <a:pt x="15106" y="1885"/>
                  <a:pt x="14761" y="1886"/>
                </a:cubicBezTo>
                <a:cubicBezTo>
                  <a:pt x="14391" y="1887"/>
                  <a:pt x="14295" y="1943"/>
                  <a:pt x="14113" y="2260"/>
                </a:cubicBezTo>
                <a:cubicBezTo>
                  <a:pt x="12545" y="4995"/>
                  <a:pt x="12153" y="5657"/>
                  <a:pt x="12053" y="5734"/>
                </a:cubicBezTo>
                <a:cubicBezTo>
                  <a:pt x="11976" y="5792"/>
                  <a:pt x="11686" y="5822"/>
                  <a:pt x="11250" y="5817"/>
                </a:cubicBezTo>
                <a:cubicBezTo>
                  <a:pt x="10519" y="5810"/>
                  <a:pt x="10341" y="5767"/>
                  <a:pt x="10486" y="5633"/>
                </a:cubicBezTo>
                <a:cubicBezTo>
                  <a:pt x="10534" y="5589"/>
                  <a:pt x="10572" y="5527"/>
                  <a:pt x="10572" y="5495"/>
                </a:cubicBezTo>
                <a:cubicBezTo>
                  <a:pt x="10572" y="5371"/>
                  <a:pt x="10345" y="5444"/>
                  <a:pt x="10139" y="5633"/>
                </a:cubicBezTo>
                <a:cubicBezTo>
                  <a:pt x="9929" y="5827"/>
                  <a:pt x="9906" y="5828"/>
                  <a:pt x="8783" y="5838"/>
                </a:cubicBezTo>
                <a:cubicBezTo>
                  <a:pt x="8153" y="5844"/>
                  <a:pt x="7573" y="5817"/>
                  <a:pt x="7484" y="5776"/>
                </a:cubicBezTo>
                <a:cubicBezTo>
                  <a:pt x="7396" y="5735"/>
                  <a:pt x="7287" y="5696"/>
                  <a:pt x="7243" y="5692"/>
                </a:cubicBezTo>
                <a:cubicBezTo>
                  <a:pt x="7199" y="5688"/>
                  <a:pt x="7051" y="5643"/>
                  <a:pt x="6919" y="5592"/>
                </a:cubicBezTo>
                <a:cubicBezTo>
                  <a:pt x="6717" y="5513"/>
                  <a:pt x="6647" y="5516"/>
                  <a:pt x="6478" y="5613"/>
                </a:cubicBezTo>
                <a:cubicBezTo>
                  <a:pt x="6368" y="5676"/>
                  <a:pt x="6292" y="5769"/>
                  <a:pt x="6309" y="5821"/>
                </a:cubicBezTo>
                <a:cubicBezTo>
                  <a:pt x="6326" y="5872"/>
                  <a:pt x="6335" y="6006"/>
                  <a:pt x="6328" y="6119"/>
                </a:cubicBezTo>
                <a:cubicBezTo>
                  <a:pt x="6318" y="6278"/>
                  <a:pt x="6364" y="6341"/>
                  <a:pt x="6531" y="6400"/>
                </a:cubicBezTo>
                <a:cubicBezTo>
                  <a:pt x="6832" y="6505"/>
                  <a:pt x="7355" y="6542"/>
                  <a:pt x="7409" y="6462"/>
                </a:cubicBezTo>
                <a:cubicBezTo>
                  <a:pt x="7477" y="6359"/>
                  <a:pt x="7892" y="6385"/>
                  <a:pt x="7992" y="6497"/>
                </a:cubicBezTo>
                <a:cubicBezTo>
                  <a:pt x="8042" y="6551"/>
                  <a:pt x="8055" y="6623"/>
                  <a:pt x="8023" y="6660"/>
                </a:cubicBezTo>
                <a:cubicBezTo>
                  <a:pt x="7990" y="6696"/>
                  <a:pt x="8040" y="6668"/>
                  <a:pt x="8132" y="6597"/>
                </a:cubicBezTo>
                <a:cubicBezTo>
                  <a:pt x="8352" y="6427"/>
                  <a:pt x="8444" y="6438"/>
                  <a:pt x="8588" y="6639"/>
                </a:cubicBezTo>
                <a:cubicBezTo>
                  <a:pt x="8692" y="6785"/>
                  <a:pt x="8818" y="7174"/>
                  <a:pt x="8817" y="7339"/>
                </a:cubicBezTo>
                <a:cubicBezTo>
                  <a:pt x="8817" y="7414"/>
                  <a:pt x="9055" y="7654"/>
                  <a:pt x="9130" y="7654"/>
                </a:cubicBezTo>
                <a:cubicBezTo>
                  <a:pt x="9162" y="7654"/>
                  <a:pt x="9210" y="7580"/>
                  <a:pt x="9235" y="7492"/>
                </a:cubicBezTo>
                <a:cubicBezTo>
                  <a:pt x="9274" y="7357"/>
                  <a:pt x="9301" y="7350"/>
                  <a:pt x="9405" y="7429"/>
                </a:cubicBezTo>
                <a:cubicBezTo>
                  <a:pt x="9473" y="7481"/>
                  <a:pt x="9510" y="7548"/>
                  <a:pt x="9488" y="7582"/>
                </a:cubicBezTo>
                <a:cubicBezTo>
                  <a:pt x="9441" y="7652"/>
                  <a:pt x="9773" y="7633"/>
                  <a:pt x="9906" y="7557"/>
                </a:cubicBezTo>
                <a:cubicBezTo>
                  <a:pt x="10024" y="7490"/>
                  <a:pt x="10825" y="7561"/>
                  <a:pt x="10919" y="7648"/>
                </a:cubicBezTo>
                <a:cubicBezTo>
                  <a:pt x="10964" y="7689"/>
                  <a:pt x="10883" y="7901"/>
                  <a:pt x="10712" y="8185"/>
                </a:cubicBezTo>
                <a:cubicBezTo>
                  <a:pt x="10557" y="8442"/>
                  <a:pt x="10315" y="8860"/>
                  <a:pt x="10173" y="9114"/>
                </a:cubicBezTo>
                <a:cubicBezTo>
                  <a:pt x="10031" y="9368"/>
                  <a:pt x="9864" y="9575"/>
                  <a:pt x="9804" y="9575"/>
                </a:cubicBezTo>
                <a:cubicBezTo>
                  <a:pt x="9676" y="9575"/>
                  <a:pt x="9537" y="9798"/>
                  <a:pt x="9586" y="9922"/>
                </a:cubicBezTo>
                <a:cubicBezTo>
                  <a:pt x="9633" y="10043"/>
                  <a:pt x="9452" y="10125"/>
                  <a:pt x="9348" y="10029"/>
                </a:cubicBezTo>
                <a:cubicBezTo>
                  <a:pt x="9272" y="9959"/>
                  <a:pt x="9239" y="9826"/>
                  <a:pt x="9217" y="9520"/>
                </a:cubicBezTo>
                <a:cubicBezTo>
                  <a:pt x="9213" y="9469"/>
                  <a:pt x="9155" y="9429"/>
                  <a:pt x="9088" y="9429"/>
                </a:cubicBezTo>
                <a:cubicBezTo>
                  <a:pt x="8996" y="9429"/>
                  <a:pt x="8968" y="9523"/>
                  <a:pt x="8968" y="9835"/>
                </a:cubicBezTo>
                <a:cubicBezTo>
                  <a:pt x="8968" y="10232"/>
                  <a:pt x="9000" y="10277"/>
                  <a:pt x="9262" y="10248"/>
                </a:cubicBezTo>
                <a:cubicBezTo>
                  <a:pt x="9314" y="10242"/>
                  <a:pt x="9377" y="10269"/>
                  <a:pt x="9405" y="10310"/>
                </a:cubicBezTo>
                <a:cubicBezTo>
                  <a:pt x="9472" y="10410"/>
                  <a:pt x="9300" y="10700"/>
                  <a:pt x="9205" y="10646"/>
                </a:cubicBezTo>
                <a:cubicBezTo>
                  <a:pt x="9164" y="10623"/>
                  <a:pt x="9147" y="10651"/>
                  <a:pt x="9171" y="10709"/>
                </a:cubicBezTo>
                <a:cubicBezTo>
                  <a:pt x="9224" y="10836"/>
                  <a:pt x="8470" y="12208"/>
                  <a:pt x="8218" y="12442"/>
                </a:cubicBezTo>
                <a:cubicBezTo>
                  <a:pt x="8062" y="12587"/>
                  <a:pt x="8004" y="12600"/>
                  <a:pt x="7793" y="12532"/>
                </a:cubicBezTo>
                <a:cubicBezTo>
                  <a:pt x="7119" y="12316"/>
                  <a:pt x="6607" y="13102"/>
                  <a:pt x="6987" y="13770"/>
                </a:cubicBezTo>
                <a:lnTo>
                  <a:pt x="7122" y="14009"/>
                </a:lnTo>
                <a:lnTo>
                  <a:pt x="6629" y="14290"/>
                </a:lnTo>
                <a:cubicBezTo>
                  <a:pt x="5992" y="14648"/>
                  <a:pt x="2143" y="17010"/>
                  <a:pt x="1296" y="17562"/>
                </a:cubicBezTo>
                <a:cubicBezTo>
                  <a:pt x="939" y="17795"/>
                  <a:pt x="495" y="18066"/>
                  <a:pt x="309" y="18162"/>
                </a:cubicBezTo>
                <a:cubicBezTo>
                  <a:pt x="3" y="18321"/>
                  <a:pt x="-26" y="18360"/>
                  <a:pt x="15" y="18561"/>
                </a:cubicBezTo>
                <a:cubicBezTo>
                  <a:pt x="167" y="19300"/>
                  <a:pt x="1956" y="20783"/>
                  <a:pt x="3318" y="21299"/>
                </a:cubicBezTo>
                <a:cubicBezTo>
                  <a:pt x="4112" y="21600"/>
                  <a:pt x="4275" y="21542"/>
                  <a:pt x="4509" y="20876"/>
                </a:cubicBezTo>
                <a:cubicBezTo>
                  <a:pt x="4584" y="20660"/>
                  <a:pt x="4838" y="20018"/>
                  <a:pt x="5073" y="19448"/>
                </a:cubicBezTo>
                <a:cubicBezTo>
                  <a:pt x="5309" y="18879"/>
                  <a:pt x="5793" y="17680"/>
                  <a:pt x="6151" y="16786"/>
                </a:cubicBezTo>
                <a:cubicBezTo>
                  <a:pt x="6508" y="15891"/>
                  <a:pt x="6872" y="15015"/>
                  <a:pt x="6960" y="14841"/>
                </a:cubicBezTo>
                <a:cubicBezTo>
                  <a:pt x="7049" y="14667"/>
                  <a:pt x="7122" y="14479"/>
                  <a:pt x="7122" y="14421"/>
                </a:cubicBezTo>
                <a:cubicBezTo>
                  <a:pt x="7122" y="14250"/>
                  <a:pt x="7264" y="14221"/>
                  <a:pt x="7518" y="14342"/>
                </a:cubicBezTo>
                <a:cubicBezTo>
                  <a:pt x="7965" y="14555"/>
                  <a:pt x="8346" y="14481"/>
                  <a:pt x="8535" y="14144"/>
                </a:cubicBezTo>
                <a:lnTo>
                  <a:pt x="8659" y="13922"/>
                </a:lnTo>
                <a:lnTo>
                  <a:pt x="8821" y="14082"/>
                </a:lnTo>
                <a:cubicBezTo>
                  <a:pt x="8909" y="14169"/>
                  <a:pt x="9087" y="14259"/>
                  <a:pt x="9217" y="14283"/>
                </a:cubicBezTo>
                <a:cubicBezTo>
                  <a:pt x="9346" y="14307"/>
                  <a:pt x="9471" y="14355"/>
                  <a:pt x="9495" y="14390"/>
                </a:cubicBezTo>
                <a:cubicBezTo>
                  <a:pt x="9519" y="14426"/>
                  <a:pt x="9624" y="14456"/>
                  <a:pt x="9729" y="14456"/>
                </a:cubicBezTo>
                <a:cubicBezTo>
                  <a:pt x="9834" y="14456"/>
                  <a:pt x="9945" y="14490"/>
                  <a:pt x="9974" y="14532"/>
                </a:cubicBezTo>
                <a:cubicBezTo>
                  <a:pt x="10002" y="14575"/>
                  <a:pt x="10098" y="14600"/>
                  <a:pt x="10188" y="14588"/>
                </a:cubicBezTo>
                <a:cubicBezTo>
                  <a:pt x="10290" y="14574"/>
                  <a:pt x="10413" y="14639"/>
                  <a:pt x="10512" y="14761"/>
                </a:cubicBezTo>
                <a:cubicBezTo>
                  <a:pt x="10652" y="14932"/>
                  <a:pt x="10660" y="14989"/>
                  <a:pt x="10576" y="15222"/>
                </a:cubicBezTo>
                <a:cubicBezTo>
                  <a:pt x="10524" y="15369"/>
                  <a:pt x="10428" y="15518"/>
                  <a:pt x="10361" y="15552"/>
                </a:cubicBezTo>
                <a:cubicBezTo>
                  <a:pt x="10266" y="15601"/>
                  <a:pt x="10256" y="15667"/>
                  <a:pt x="10316" y="15867"/>
                </a:cubicBezTo>
                <a:cubicBezTo>
                  <a:pt x="10394" y="16126"/>
                  <a:pt x="10397" y="16123"/>
                  <a:pt x="10569" y="15690"/>
                </a:cubicBezTo>
                <a:cubicBezTo>
                  <a:pt x="10622" y="15556"/>
                  <a:pt x="10688" y="15501"/>
                  <a:pt x="10753" y="15534"/>
                </a:cubicBezTo>
                <a:cubicBezTo>
                  <a:pt x="10827" y="15573"/>
                  <a:pt x="10829" y="15564"/>
                  <a:pt x="10764" y="15500"/>
                </a:cubicBezTo>
                <a:cubicBezTo>
                  <a:pt x="10679" y="15414"/>
                  <a:pt x="10729" y="15165"/>
                  <a:pt x="10960" y="14494"/>
                </a:cubicBezTo>
                <a:cubicBezTo>
                  <a:pt x="11164" y="13904"/>
                  <a:pt x="11208" y="13841"/>
                  <a:pt x="11356" y="13947"/>
                </a:cubicBezTo>
                <a:cubicBezTo>
                  <a:pt x="11477" y="14033"/>
                  <a:pt x="11475" y="14025"/>
                  <a:pt x="11348" y="13888"/>
                </a:cubicBezTo>
                <a:cubicBezTo>
                  <a:pt x="11253" y="13785"/>
                  <a:pt x="11232" y="13715"/>
                  <a:pt x="11288" y="13683"/>
                </a:cubicBezTo>
                <a:cubicBezTo>
                  <a:pt x="11335" y="13656"/>
                  <a:pt x="11375" y="13556"/>
                  <a:pt x="11375" y="13461"/>
                </a:cubicBezTo>
                <a:cubicBezTo>
                  <a:pt x="11375" y="13273"/>
                  <a:pt x="11972" y="11420"/>
                  <a:pt x="12124" y="11135"/>
                </a:cubicBezTo>
                <a:cubicBezTo>
                  <a:pt x="12230" y="10936"/>
                  <a:pt x="12528" y="10748"/>
                  <a:pt x="15548" y="8965"/>
                </a:cubicBezTo>
                <a:cubicBezTo>
                  <a:pt x="16718" y="8274"/>
                  <a:pt x="17912" y="7565"/>
                  <a:pt x="18199" y="7391"/>
                </a:cubicBezTo>
                <a:cubicBezTo>
                  <a:pt x="19325" y="6710"/>
                  <a:pt x="20862" y="5812"/>
                  <a:pt x="20945" y="5786"/>
                </a:cubicBezTo>
                <a:cubicBezTo>
                  <a:pt x="21086" y="5742"/>
                  <a:pt x="21031" y="5306"/>
                  <a:pt x="20851" y="5037"/>
                </a:cubicBezTo>
                <a:cubicBezTo>
                  <a:pt x="20709" y="4826"/>
                  <a:pt x="20701" y="4775"/>
                  <a:pt x="20798" y="4701"/>
                </a:cubicBezTo>
                <a:cubicBezTo>
                  <a:pt x="20876" y="4642"/>
                  <a:pt x="20928" y="4637"/>
                  <a:pt x="20964" y="4690"/>
                </a:cubicBezTo>
                <a:cubicBezTo>
                  <a:pt x="21047" y="4815"/>
                  <a:pt x="21114" y="4785"/>
                  <a:pt x="21352" y="4510"/>
                </a:cubicBezTo>
                <a:lnTo>
                  <a:pt x="21574" y="4250"/>
                </a:lnTo>
                <a:lnTo>
                  <a:pt x="21167" y="4250"/>
                </a:lnTo>
                <a:cubicBezTo>
                  <a:pt x="20835" y="4250"/>
                  <a:pt x="20764" y="4274"/>
                  <a:pt x="20783" y="4372"/>
                </a:cubicBezTo>
                <a:cubicBezTo>
                  <a:pt x="20796" y="4437"/>
                  <a:pt x="20746" y="4526"/>
                  <a:pt x="20674" y="4569"/>
                </a:cubicBezTo>
                <a:cubicBezTo>
                  <a:pt x="20567" y="4632"/>
                  <a:pt x="20451" y="4573"/>
                  <a:pt x="20071" y="4261"/>
                </a:cubicBezTo>
                <a:cubicBezTo>
                  <a:pt x="19813" y="4048"/>
                  <a:pt x="19302" y="3685"/>
                  <a:pt x="18938" y="3456"/>
                </a:cubicBezTo>
                <a:cubicBezTo>
                  <a:pt x="18506" y="3185"/>
                  <a:pt x="18303" y="3015"/>
                  <a:pt x="18354" y="2967"/>
                </a:cubicBezTo>
                <a:cubicBezTo>
                  <a:pt x="18397" y="2928"/>
                  <a:pt x="18734" y="2895"/>
                  <a:pt x="19099" y="2891"/>
                </a:cubicBezTo>
                <a:lnTo>
                  <a:pt x="19762" y="2884"/>
                </a:lnTo>
                <a:lnTo>
                  <a:pt x="19736" y="2662"/>
                </a:lnTo>
                <a:cubicBezTo>
                  <a:pt x="19703" y="2386"/>
                  <a:pt x="19620" y="2340"/>
                  <a:pt x="19228" y="2375"/>
                </a:cubicBezTo>
                <a:cubicBezTo>
                  <a:pt x="19004" y="2395"/>
                  <a:pt x="18902" y="2370"/>
                  <a:pt x="18870" y="2291"/>
                </a:cubicBezTo>
                <a:cubicBezTo>
                  <a:pt x="18809" y="2146"/>
                  <a:pt x="18630" y="2149"/>
                  <a:pt x="18568" y="2298"/>
                </a:cubicBezTo>
                <a:cubicBezTo>
                  <a:pt x="18538" y="2372"/>
                  <a:pt x="18469" y="2400"/>
                  <a:pt x="18388" y="2371"/>
                </a:cubicBezTo>
                <a:cubicBezTo>
                  <a:pt x="18316" y="2346"/>
                  <a:pt x="18171" y="2377"/>
                  <a:pt x="18071" y="2437"/>
                </a:cubicBezTo>
                <a:cubicBezTo>
                  <a:pt x="17913" y="2533"/>
                  <a:pt x="17880" y="2533"/>
                  <a:pt x="17796" y="2441"/>
                </a:cubicBezTo>
                <a:cubicBezTo>
                  <a:pt x="17730" y="2367"/>
                  <a:pt x="17587" y="2343"/>
                  <a:pt x="17341" y="2364"/>
                </a:cubicBezTo>
                <a:cubicBezTo>
                  <a:pt x="17080" y="2387"/>
                  <a:pt x="16974" y="2366"/>
                  <a:pt x="16941" y="2288"/>
                </a:cubicBezTo>
                <a:cubicBezTo>
                  <a:pt x="16913" y="2220"/>
                  <a:pt x="16781" y="2181"/>
                  <a:pt x="16576" y="2181"/>
                </a:cubicBezTo>
                <a:cubicBezTo>
                  <a:pt x="16167" y="2181"/>
                  <a:pt x="15388" y="1974"/>
                  <a:pt x="15337" y="1851"/>
                </a:cubicBezTo>
                <a:cubicBezTo>
                  <a:pt x="15315" y="1800"/>
                  <a:pt x="15382" y="1528"/>
                  <a:pt x="15484" y="1248"/>
                </a:cubicBezTo>
                <a:cubicBezTo>
                  <a:pt x="15634" y="834"/>
                  <a:pt x="15696" y="743"/>
                  <a:pt x="15819" y="763"/>
                </a:cubicBezTo>
                <a:cubicBezTo>
                  <a:pt x="15931" y="781"/>
                  <a:pt x="15959" y="757"/>
                  <a:pt x="15921" y="666"/>
                </a:cubicBezTo>
                <a:cubicBezTo>
                  <a:pt x="15893" y="598"/>
                  <a:pt x="15869" y="420"/>
                  <a:pt x="15868" y="270"/>
                </a:cubicBezTo>
                <a:lnTo>
                  <a:pt x="15864" y="0"/>
                </a:lnTo>
                <a:close/>
                <a:moveTo>
                  <a:pt x="18832" y="1002"/>
                </a:moveTo>
                <a:cubicBezTo>
                  <a:pt x="18793" y="1000"/>
                  <a:pt x="18761" y="1046"/>
                  <a:pt x="18761" y="1141"/>
                </a:cubicBezTo>
                <a:cubicBezTo>
                  <a:pt x="18761" y="1300"/>
                  <a:pt x="18654" y="1393"/>
                  <a:pt x="18565" y="1310"/>
                </a:cubicBezTo>
                <a:cubicBezTo>
                  <a:pt x="18480" y="1232"/>
                  <a:pt x="17479" y="1226"/>
                  <a:pt x="17427" y="1303"/>
                </a:cubicBezTo>
                <a:cubicBezTo>
                  <a:pt x="17358" y="1407"/>
                  <a:pt x="17235" y="1300"/>
                  <a:pt x="17235" y="1137"/>
                </a:cubicBezTo>
                <a:cubicBezTo>
                  <a:pt x="17235" y="1021"/>
                  <a:pt x="17205" y="1006"/>
                  <a:pt x="17100" y="1061"/>
                </a:cubicBezTo>
                <a:cubicBezTo>
                  <a:pt x="17015" y="1104"/>
                  <a:pt x="16881" y="1103"/>
                  <a:pt x="16738" y="1057"/>
                </a:cubicBezTo>
                <a:cubicBezTo>
                  <a:pt x="16370" y="939"/>
                  <a:pt x="16271" y="1019"/>
                  <a:pt x="16271" y="1439"/>
                </a:cubicBezTo>
                <a:lnTo>
                  <a:pt x="16271" y="1813"/>
                </a:lnTo>
                <a:lnTo>
                  <a:pt x="16546" y="1813"/>
                </a:lnTo>
                <a:cubicBezTo>
                  <a:pt x="16698" y="1813"/>
                  <a:pt x="16849" y="1776"/>
                  <a:pt x="16877" y="1733"/>
                </a:cubicBezTo>
                <a:cubicBezTo>
                  <a:pt x="16910" y="1684"/>
                  <a:pt x="16961" y="1682"/>
                  <a:pt x="17020" y="1726"/>
                </a:cubicBezTo>
                <a:cubicBezTo>
                  <a:pt x="17072" y="1765"/>
                  <a:pt x="17309" y="1791"/>
                  <a:pt x="17548" y="1785"/>
                </a:cubicBezTo>
                <a:cubicBezTo>
                  <a:pt x="17900" y="1777"/>
                  <a:pt x="17989" y="1798"/>
                  <a:pt x="18019" y="1903"/>
                </a:cubicBezTo>
                <a:cubicBezTo>
                  <a:pt x="18057" y="2037"/>
                  <a:pt x="18199" y="2087"/>
                  <a:pt x="18199" y="1966"/>
                </a:cubicBezTo>
                <a:cubicBezTo>
                  <a:pt x="18199" y="1869"/>
                  <a:pt x="18669" y="1662"/>
                  <a:pt x="18719" y="1737"/>
                </a:cubicBezTo>
                <a:cubicBezTo>
                  <a:pt x="18770" y="1813"/>
                  <a:pt x="20689" y="1794"/>
                  <a:pt x="20821" y="1716"/>
                </a:cubicBezTo>
                <a:cubicBezTo>
                  <a:pt x="20873" y="1685"/>
                  <a:pt x="20936" y="1695"/>
                  <a:pt x="20964" y="1737"/>
                </a:cubicBezTo>
                <a:cubicBezTo>
                  <a:pt x="20992" y="1778"/>
                  <a:pt x="21140" y="1813"/>
                  <a:pt x="21292" y="1813"/>
                </a:cubicBezTo>
                <a:lnTo>
                  <a:pt x="21570" y="1813"/>
                </a:lnTo>
                <a:lnTo>
                  <a:pt x="21570" y="1446"/>
                </a:lnTo>
                <a:cubicBezTo>
                  <a:pt x="21570" y="1098"/>
                  <a:pt x="21472" y="916"/>
                  <a:pt x="21371" y="1068"/>
                </a:cubicBezTo>
                <a:cubicBezTo>
                  <a:pt x="21271" y="1216"/>
                  <a:pt x="20863" y="1353"/>
                  <a:pt x="20772" y="1269"/>
                </a:cubicBezTo>
                <a:cubicBezTo>
                  <a:pt x="20709" y="1211"/>
                  <a:pt x="20617" y="1210"/>
                  <a:pt x="20459" y="1265"/>
                </a:cubicBezTo>
                <a:cubicBezTo>
                  <a:pt x="20302" y="1320"/>
                  <a:pt x="20198" y="1321"/>
                  <a:pt x="20101" y="1265"/>
                </a:cubicBezTo>
                <a:cubicBezTo>
                  <a:pt x="20001" y="1207"/>
                  <a:pt x="19919" y="1209"/>
                  <a:pt x="19796" y="1279"/>
                </a:cubicBezTo>
                <a:cubicBezTo>
                  <a:pt x="19668" y="1353"/>
                  <a:pt x="19604" y="1356"/>
                  <a:pt x="19518" y="1290"/>
                </a:cubicBezTo>
                <a:cubicBezTo>
                  <a:pt x="19453" y="1240"/>
                  <a:pt x="19313" y="1224"/>
                  <a:pt x="19194" y="1251"/>
                </a:cubicBezTo>
                <a:cubicBezTo>
                  <a:pt x="19027" y="1290"/>
                  <a:pt x="18979" y="1268"/>
                  <a:pt x="18945" y="1147"/>
                </a:cubicBezTo>
                <a:cubicBezTo>
                  <a:pt x="18918" y="1052"/>
                  <a:pt x="18871" y="1003"/>
                  <a:pt x="18832" y="1002"/>
                </a:cubicBezTo>
                <a:close/>
                <a:moveTo>
                  <a:pt x="12979" y="10677"/>
                </a:moveTo>
                <a:lnTo>
                  <a:pt x="12979" y="11052"/>
                </a:lnTo>
                <a:lnTo>
                  <a:pt x="12979" y="11423"/>
                </a:lnTo>
                <a:lnTo>
                  <a:pt x="13250" y="11423"/>
                </a:lnTo>
                <a:cubicBezTo>
                  <a:pt x="13399" y="11423"/>
                  <a:pt x="13567" y="11374"/>
                  <a:pt x="13623" y="11312"/>
                </a:cubicBezTo>
                <a:cubicBezTo>
                  <a:pt x="13714" y="11211"/>
                  <a:pt x="13740" y="11212"/>
                  <a:pt x="13868" y="11319"/>
                </a:cubicBezTo>
                <a:cubicBezTo>
                  <a:pt x="14079" y="11495"/>
                  <a:pt x="14300" y="11426"/>
                  <a:pt x="14331" y="11173"/>
                </a:cubicBezTo>
                <a:cubicBezTo>
                  <a:pt x="14355" y="10982"/>
                  <a:pt x="14250" y="10837"/>
                  <a:pt x="14086" y="10833"/>
                </a:cubicBezTo>
                <a:cubicBezTo>
                  <a:pt x="14055" y="10833"/>
                  <a:pt x="13958" y="10904"/>
                  <a:pt x="13868" y="10993"/>
                </a:cubicBezTo>
                <a:cubicBezTo>
                  <a:pt x="13688" y="11170"/>
                  <a:pt x="13589" y="11134"/>
                  <a:pt x="13586" y="10885"/>
                </a:cubicBezTo>
                <a:cubicBezTo>
                  <a:pt x="13584" y="10752"/>
                  <a:pt x="13528" y="10717"/>
                  <a:pt x="13280" y="10698"/>
                </a:cubicBezTo>
                <a:lnTo>
                  <a:pt x="12979" y="10677"/>
                </a:lnTo>
                <a:close/>
                <a:moveTo>
                  <a:pt x="14625" y="10740"/>
                </a:moveTo>
                <a:cubicBezTo>
                  <a:pt x="14550" y="10721"/>
                  <a:pt x="14528" y="10859"/>
                  <a:pt x="14565" y="11139"/>
                </a:cubicBezTo>
                <a:lnTo>
                  <a:pt x="14602" y="11409"/>
                </a:lnTo>
                <a:lnTo>
                  <a:pt x="15216" y="11399"/>
                </a:lnTo>
                <a:lnTo>
                  <a:pt x="15830" y="11388"/>
                </a:lnTo>
                <a:lnTo>
                  <a:pt x="15853" y="11156"/>
                </a:lnTo>
                <a:cubicBezTo>
                  <a:pt x="15881" y="10893"/>
                  <a:pt x="15714" y="10787"/>
                  <a:pt x="15465" y="10910"/>
                </a:cubicBezTo>
                <a:cubicBezTo>
                  <a:pt x="15347" y="10968"/>
                  <a:pt x="15276" y="10950"/>
                  <a:pt x="15160" y="10844"/>
                </a:cubicBezTo>
                <a:cubicBezTo>
                  <a:pt x="15024" y="10718"/>
                  <a:pt x="15004" y="10719"/>
                  <a:pt x="14923" y="10827"/>
                </a:cubicBezTo>
                <a:cubicBezTo>
                  <a:pt x="14841" y="10934"/>
                  <a:pt x="14822" y="10932"/>
                  <a:pt x="14719" y="10813"/>
                </a:cubicBezTo>
                <a:cubicBezTo>
                  <a:pt x="14683" y="10771"/>
                  <a:pt x="14650" y="10746"/>
                  <a:pt x="14625" y="10740"/>
                </a:cubicBezTo>
                <a:close/>
                <a:moveTo>
                  <a:pt x="16373" y="10879"/>
                </a:moveTo>
                <a:cubicBezTo>
                  <a:pt x="16155" y="10884"/>
                  <a:pt x="16112" y="10966"/>
                  <a:pt x="16120" y="11191"/>
                </a:cubicBezTo>
                <a:cubicBezTo>
                  <a:pt x="16130" y="11457"/>
                  <a:pt x="16130" y="11457"/>
                  <a:pt x="16181" y="11239"/>
                </a:cubicBezTo>
                <a:cubicBezTo>
                  <a:pt x="16245" y="10961"/>
                  <a:pt x="16384" y="10952"/>
                  <a:pt x="16418" y="11222"/>
                </a:cubicBezTo>
                <a:cubicBezTo>
                  <a:pt x="16450" y="11477"/>
                  <a:pt x="16572" y="11485"/>
                  <a:pt x="16606" y="11236"/>
                </a:cubicBezTo>
                <a:cubicBezTo>
                  <a:pt x="16642" y="10972"/>
                  <a:pt x="16782" y="10975"/>
                  <a:pt x="16843" y="11239"/>
                </a:cubicBezTo>
                <a:cubicBezTo>
                  <a:pt x="16894" y="11458"/>
                  <a:pt x="16894" y="11456"/>
                  <a:pt x="16904" y="11191"/>
                </a:cubicBezTo>
                <a:cubicBezTo>
                  <a:pt x="16913" y="10940"/>
                  <a:pt x="16894" y="10922"/>
                  <a:pt x="16651" y="10896"/>
                </a:cubicBezTo>
                <a:cubicBezTo>
                  <a:pt x="16536" y="10883"/>
                  <a:pt x="16445" y="10877"/>
                  <a:pt x="16373" y="10879"/>
                </a:cubicBezTo>
                <a:close/>
                <a:moveTo>
                  <a:pt x="2919" y="11073"/>
                </a:moveTo>
                <a:cubicBezTo>
                  <a:pt x="2909" y="11069"/>
                  <a:pt x="2885" y="11087"/>
                  <a:pt x="2840" y="11121"/>
                </a:cubicBezTo>
                <a:cubicBezTo>
                  <a:pt x="2775" y="11171"/>
                  <a:pt x="2592" y="11191"/>
                  <a:pt x="2407" y="11170"/>
                </a:cubicBezTo>
                <a:cubicBezTo>
                  <a:pt x="2164" y="11142"/>
                  <a:pt x="2056" y="11164"/>
                  <a:pt x="1955" y="11267"/>
                </a:cubicBezTo>
                <a:cubicBezTo>
                  <a:pt x="1835" y="11389"/>
                  <a:pt x="1834" y="11423"/>
                  <a:pt x="1944" y="11617"/>
                </a:cubicBezTo>
                <a:cubicBezTo>
                  <a:pt x="2010" y="11735"/>
                  <a:pt x="2064" y="11871"/>
                  <a:pt x="2064" y="11922"/>
                </a:cubicBezTo>
                <a:cubicBezTo>
                  <a:pt x="2064" y="11973"/>
                  <a:pt x="2118" y="12016"/>
                  <a:pt x="2185" y="12016"/>
                </a:cubicBezTo>
                <a:cubicBezTo>
                  <a:pt x="2251" y="12016"/>
                  <a:pt x="2305" y="11967"/>
                  <a:pt x="2305" y="11908"/>
                </a:cubicBezTo>
                <a:cubicBezTo>
                  <a:pt x="2305" y="11716"/>
                  <a:pt x="2437" y="11723"/>
                  <a:pt x="2704" y="11929"/>
                </a:cubicBezTo>
                <a:cubicBezTo>
                  <a:pt x="2931" y="12103"/>
                  <a:pt x="2951" y="12145"/>
                  <a:pt x="2848" y="12224"/>
                </a:cubicBezTo>
                <a:cubicBezTo>
                  <a:pt x="2745" y="12302"/>
                  <a:pt x="2741" y="12354"/>
                  <a:pt x="2833" y="12591"/>
                </a:cubicBezTo>
                <a:cubicBezTo>
                  <a:pt x="2891" y="12743"/>
                  <a:pt x="2944" y="12925"/>
                  <a:pt x="2945" y="12997"/>
                </a:cubicBezTo>
                <a:cubicBezTo>
                  <a:pt x="2948" y="13077"/>
                  <a:pt x="3013" y="13129"/>
                  <a:pt x="3126" y="13135"/>
                </a:cubicBezTo>
                <a:cubicBezTo>
                  <a:pt x="3765" y="13171"/>
                  <a:pt x="4005" y="13165"/>
                  <a:pt x="4042" y="13111"/>
                </a:cubicBezTo>
                <a:cubicBezTo>
                  <a:pt x="4064" y="13077"/>
                  <a:pt x="4121" y="13070"/>
                  <a:pt x="4170" y="13097"/>
                </a:cubicBezTo>
                <a:cubicBezTo>
                  <a:pt x="4218" y="13125"/>
                  <a:pt x="4539" y="13146"/>
                  <a:pt x="4881" y="13142"/>
                </a:cubicBezTo>
                <a:cubicBezTo>
                  <a:pt x="5297" y="13138"/>
                  <a:pt x="5551" y="13171"/>
                  <a:pt x="5650" y="13239"/>
                </a:cubicBezTo>
                <a:cubicBezTo>
                  <a:pt x="5803" y="13346"/>
                  <a:pt x="5903" y="13383"/>
                  <a:pt x="5812" y="13298"/>
                </a:cubicBezTo>
                <a:cubicBezTo>
                  <a:pt x="5717" y="13211"/>
                  <a:pt x="5917" y="13065"/>
                  <a:pt x="6079" y="13104"/>
                </a:cubicBezTo>
                <a:cubicBezTo>
                  <a:pt x="6247" y="13145"/>
                  <a:pt x="6311" y="12952"/>
                  <a:pt x="6158" y="12865"/>
                </a:cubicBezTo>
                <a:cubicBezTo>
                  <a:pt x="6105" y="12835"/>
                  <a:pt x="6102" y="12774"/>
                  <a:pt x="6154" y="12685"/>
                </a:cubicBezTo>
                <a:cubicBezTo>
                  <a:pt x="6214" y="12582"/>
                  <a:pt x="6205" y="12538"/>
                  <a:pt x="6109" y="12504"/>
                </a:cubicBezTo>
                <a:cubicBezTo>
                  <a:pt x="6039" y="12480"/>
                  <a:pt x="5999" y="12411"/>
                  <a:pt x="6023" y="12355"/>
                </a:cubicBezTo>
                <a:cubicBezTo>
                  <a:pt x="6046" y="12300"/>
                  <a:pt x="6031" y="12224"/>
                  <a:pt x="5989" y="12185"/>
                </a:cubicBezTo>
                <a:cubicBezTo>
                  <a:pt x="5941" y="12141"/>
                  <a:pt x="5966" y="12049"/>
                  <a:pt x="6057" y="11936"/>
                </a:cubicBezTo>
                <a:cubicBezTo>
                  <a:pt x="6135" y="11837"/>
                  <a:pt x="6200" y="11674"/>
                  <a:pt x="6200" y="11572"/>
                </a:cubicBezTo>
                <a:cubicBezTo>
                  <a:pt x="6200" y="11423"/>
                  <a:pt x="6161" y="11391"/>
                  <a:pt x="6011" y="11405"/>
                </a:cubicBezTo>
                <a:cubicBezTo>
                  <a:pt x="5909" y="11416"/>
                  <a:pt x="5761" y="11390"/>
                  <a:pt x="5680" y="11350"/>
                </a:cubicBezTo>
                <a:cubicBezTo>
                  <a:pt x="5582" y="11302"/>
                  <a:pt x="5449" y="11305"/>
                  <a:pt x="5288" y="11357"/>
                </a:cubicBezTo>
                <a:cubicBezTo>
                  <a:pt x="5117" y="11412"/>
                  <a:pt x="4999" y="11413"/>
                  <a:pt x="4885" y="11357"/>
                </a:cubicBezTo>
                <a:cubicBezTo>
                  <a:pt x="4782" y="11306"/>
                  <a:pt x="4705" y="11304"/>
                  <a:pt x="4674" y="11350"/>
                </a:cubicBezTo>
                <a:cubicBezTo>
                  <a:pt x="4627" y="11420"/>
                  <a:pt x="4001" y="11381"/>
                  <a:pt x="3751" y="11295"/>
                </a:cubicBezTo>
                <a:cubicBezTo>
                  <a:pt x="3685" y="11271"/>
                  <a:pt x="3581" y="11243"/>
                  <a:pt x="3522" y="11232"/>
                </a:cubicBezTo>
                <a:cubicBezTo>
                  <a:pt x="3463" y="11221"/>
                  <a:pt x="3393" y="11193"/>
                  <a:pt x="3367" y="11170"/>
                </a:cubicBezTo>
                <a:cubicBezTo>
                  <a:pt x="3342" y="11146"/>
                  <a:pt x="3257" y="11181"/>
                  <a:pt x="3179" y="11246"/>
                </a:cubicBezTo>
                <a:cubicBezTo>
                  <a:pt x="3016" y="11382"/>
                  <a:pt x="2834" y="11318"/>
                  <a:pt x="2904" y="11149"/>
                </a:cubicBezTo>
                <a:cubicBezTo>
                  <a:pt x="2923" y="11104"/>
                  <a:pt x="2929" y="11077"/>
                  <a:pt x="2919" y="11073"/>
                </a:cubicBezTo>
                <a:close/>
                <a:moveTo>
                  <a:pt x="13043" y="12179"/>
                </a:moveTo>
                <a:cubicBezTo>
                  <a:pt x="13007" y="12222"/>
                  <a:pt x="12979" y="12347"/>
                  <a:pt x="12979" y="12532"/>
                </a:cubicBezTo>
                <a:cubicBezTo>
                  <a:pt x="12979" y="12902"/>
                  <a:pt x="13108" y="13050"/>
                  <a:pt x="13156" y="12737"/>
                </a:cubicBezTo>
                <a:cubicBezTo>
                  <a:pt x="13190" y="12515"/>
                  <a:pt x="13491" y="12506"/>
                  <a:pt x="13525" y="12726"/>
                </a:cubicBezTo>
                <a:cubicBezTo>
                  <a:pt x="13548" y="12872"/>
                  <a:pt x="13599" y="12883"/>
                  <a:pt x="14267" y="12889"/>
                </a:cubicBezTo>
                <a:lnTo>
                  <a:pt x="14987" y="12896"/>
                </a:lnTo>
                <a:lnTo>
                  <a:pt x="14983" y="12511"/>
                </a:lnTo>
                <a:cubicBezTo>
                  <a:pt x="14981" y="12214"/>
                  <a:pt x="14963" y="12155"/>
                  <a:pt x="14900" y="12255"/>
                </a:cubicBezTo>
                <a:cubicBezTo>
                  <a:pt x="14855" y="12326"/>
                  <a:pt x="14749" y="12387"/>
                  <a:pt x="14663" y="12387"/>
                </a:cubicBezTo>
                <a:cubicBezTo>
                  <a:pt x="14577" y="12387"/>
                  <a:pt x="14505" y="12432"/>
                  <a:pt x="14505" y="12491"/>
                </a:cubicBezTo>
                <a:cubicBezTo>
                  <a:pt x="14505" y="12668"/>
                  <a:pt x="14337" y="12709"/>
                  <a:pt x="14290" y="12543"/>
                </a:cubicBezTo>
                <a:cubicBezTo>
                  <a:pt x="14230" y="12332"/>
                  <a:pt x="13885" y="12326"/>
                  <a:pt x="13849" y="12536"/>
                </a:cubicBezTo>
                <a:cubicBezTo>
                  <a:pt x="13807" y="12785"/>
                  <a:pt x="13664" y="12706"/>
                  <a:pt x="13619" y="12407"/>
                </a:cubicBezTo>
                <a:cubicBezTo>
                  <a:pt x="13585" y="12174"/>
                  <a:pt x="13572" y="12154"/>
                  <a:pt x="13529" y="12293"/>
                </a:cubicBezTo>
                <a:cubicBezTo>
                  <a:pt x="13465" y="12499"/>
                  <a:pt x="13220" y="12510"/>
                  <a:pt x="13164" y="12310"/>
                </a:cubicBezTo>
                <a:cubicBezTo>
                  <a:pt x="13124" y="12172"/>
                  <a:pt x="13079" y="12135"/>
                  <a:pt x="13043" y="12179"/>
                </a:cubicBezTo>
                <a:close/>
                <a:moveTo>
                  <a:pt x="16674" y="12387"/>
                </a:moveTo>
                <a:cubicBezTo>
                  <a:pt x="16448" y="12387"/>
                  <a:pt x="16431" y="12403"/>
                  <a:pt x="16440" y="12664"/>
                </a:cubicBezTo>
                <a:cubicBezTo>
                  <a:pt x="16450" y="12932"/>
                  <a:pt x="16451" y="12934"/>
                  <a:pt x="16501" y="12719"/>
                </a:cubicBezTo>
                <a:cubicBezTo>
                  <a:pt x="16530" y="12594"/>
                  <a:pt x="16607" y="12497"/>
                  <a:pt x="16674" y="12497"/>
                </a:cubicBezTo>
                <a:cubicBezTo>
                  <a:pt x="16741" y="12497"/>
                  <a:pt x="16814" y="12594"/>
                  <a:pt x="16843" y="12719"/>
                </a:cubicBezTo>
                <a:cubicBezTo>
                  <a:pt x="16893" y="12934"/>
                  <a:pt x="16894" y="12932"/>
                  <a:pt x="16904" y="12664"/>
                </a:cubicBezTo>
                <a:cubicBezTo>
                  <a:pt x="16913" y="12403"/>
                  <a:pt x="16900" y="12387"/>
                  <a:pt x="16674" y="12387"/>
                </a:cubicBezTo>
                <a:close/>
                <a:moveTo>
                  <a:pt x="16199" y="12393"/>
                </a:moveTo>
                <a:lnTo>
                  <a:pt x="15714" y="12397"/>
                </a:lnTo>
                <a:lnTo>
                  <a:pt x="15228" y="12397"/>
                </a:lnTo>
                <a:lnTo>
                  <a:pt x="15239" y="12667"/>
                </a:lnTo>
                <a:cubicBezTo>
                  <a:pt x="15248" y="12927"/>
                  <a:pt x="15251" y="12929"/>
                  <a:pt x="15299" y="12723"/>
                </a:cubicBezTo>
                <a:cubicBezTo>
                  <a:pt x="15370" y="12421"/>
                  <a:pt x="15537" y="12399"/>
                  <a:pt x="15642" y="12678"/>
                </a:cubicBezTo>
                <a:cubicBezTo>
                  <a:pt x="15715" y="12870"/>
                  <a:pt x="15765" y="12908"/>
                  <a:pt x="15939" y="12889"/>
                </a:cubicBezTo>
                <a:cubicBezTo>
                  <a:pt x="16112" y="12871"/>
                  <a:pt x="16156" y="12822"/>
                  <a:pt x="16177" y="12629"/>
                </a:cubicBezTo>
                <a:lnTo>
                  <a:pt x="16199" y="12393"/>
                </a:lnTo>
                <a:close/>
                <a:moveTo>
                  <a:pt x="9081" y="16574"/>
                </a:moveTo>
                <a:cubicBezTo>
                  <a:pt x="9070" y="16578"/>
                  <a:pt x="9055" y="16594"/>
                  <a:pt x="9039" y="16619"/>
                </a:cubicBezTo>
                <a:cubicBezTo>
                  <a:pt x="8994" y="16691"/>
                  <a:pt x="8891" y="16748"/>
                  <a:pt x="8810" y="16748"/>
                </a:cubicBezTo>
                <a:cubicBezTo>
                  <a:pt x="8637" y="16748"/>
                  <a:pt x="8542" y="16932"/>
                  <a:pt x="8610" y="17129"/>
                </a:cubicBezTo>
                <a:cubicBezTo>
                  <a:pt x="8642" y="17222"/>
                  <a:pt x="8734" y="17264"/>
                  <a:pt x="8893" y="17264"/>
                </a:cubicBezTo>
                <a:cubicBezTo>
                  <a:pt x="9123" y="17264"/>
                  <a:pt x="9129" y="17260"/>
                  <a:pt x="9126" y="16879"/>
                </a:cubicBezTo>
                <a:cubicBezTo>
                  <a:pt x="9125" y="16655"/>
                  <a:pt x="9113" y="16563"/>
                  <a:pt x="9081" y="16574"/>
                </a:cubicBezTo>
                <a:close/>
                <a:moveTo>
                  <a:pt x="9420" y="16602"/>
                </a:moveTo>
                <a:cubicBezTo>
                  <a:pt x="9398" y="16541"/>
                  <a:pt x="9378" y="16668"/>
                  <a:pt x="9375" y="16886"/>
                </a:cubicBezTo>
                <a:cubicBezTo>
                  <a:pt x="9369" y="17220"/>
                  <a:pt x="9385" y="17271"/>
                  <a:pt x="9480" y="17198"/>
                </a:cubicBezTo>
                <a:cubicBezTo>
                  <a:pt x="9558" y="17139"/>
                  <a:pt x="9610" y="17135"/>
                  <a:pt x="9646" y="17188"/>
                </a:cubicBezTo>
                <a:cubicBezTo>
                  <a:pt x="9674" y="17231"/>
                  <a:pt x="9787" y="17264"/>
                  <a:pt x="9894" y="17264"/>
                </a:cubicBezTo>
                <a:cubicBezTo>
                  <a:pt x="10050" y="17264"/>
                  <a:pt x="10090" y="17227"/>
                  <a:pt x="10090" y="17080"/>
                </a:cubicBezTo>
                <a:cubicBezTo>
                  <a:pt x="10090" y="16979"/>
                  <a:pt x="10098" y="16872"/>
                  <a:pt x="10109" y="16841"/>
                </a:cubicBezTo>
                <a:cubicBezTo>
                  <a:pt x="10144" y="16746"/>
                  <a:pt x="9767" y="16731"/>
                  <a:pt x="9646" y="16824"/>
                </a:cubicBezTo>
                <a:cubicBezTo>
                  <a:pt x="9556" y="16893"/>
                  <a:pt x="9522" y="16892"/>
                  <a:pt x="9495" y="16814"/>
                </a:cubicBezTo>
                <a:cubicBezTo>
                  <a:pt x="9476" y="16758"/>
                  <a:pt x="9442" y="16663"/>
                  <a:pt x="9420" y="16602"/>
                </a:cubicBezTo>
                <a:close/>
                <a:moveTo>
                  <a:pt x="14693" y="16616"/>
                </a:moveTo>
                <a:cubicBezTo>
                  <a:pt x="14654" y="16588"/>
                  <a:pt x="14579" y="16633"/>
                  <a:pt x="14467" y="16748"/>
                </a:cubicBezTo>
                <a:cubicBezTo>
                  <a:pt x="14359" y="16857"/>
                  <a:pt x="14289" y="16874"/>
                  <a:pt x="14181" y="16820"/>
                </a:cubicBezTo>
                <a:cubicBezTo>
                  <a:pt x="14101" y="16781"/>
                  <a:pt x="13979" y="16768"/>
                  <a:pt x="13909" y="16793"/>
                </a:cubicBezTo>
                <a:cubicBezTo>
                  <a:pt x="13758" y="16846"/>
                  <a:pt x="13738" y="17238"/>
                  <a:pt x="13883" y="17292"/>
                </a:cubicBezTo>
                <a:cubicBezTo>
                  <a:pt x="14055" y="17356"/>
                  <a:pt x="14092" y="17343"/>
                  <a:pt x="14252" y="17184"/>
                </a:cubicBezTo>
                <a:cubicBezTo>
                  <a:pt x="14401" y="17037"/>
                  <a:pt x="14415" y="17038"/>
                  <a:pt x="14493" y="17167"/>
                </a:cubicBezTo>
                <a:cubicBezTo>
                  <a:pt x="14600" y="17342"/>
                  <a:pt x="14636" y="17297"/>
                  <a:pt x="14704" y="16914"/>
                </a:cubicBezTo>
                <a:cubicBezTo>
                  <a:pt x="14735" y="16742"/>
                  <a:pt x="14732" y="16644"/>
                  <a:pt x="14693" y="16616"/>
                </a:cubicBezTo>
                <a:close/>
                <a:moveTo>
                  <a:pt x="10358" y="16637"/>
                </a:moveTo>
                <a:cubicBezTo>
                  <a:pt x="10326" y="16639"/>
                  <a:pt x="10297" y="16661"/>
                  <a:pt x="10260" y="16703"/>
                </a:cubicBezTo>
                <a:cubicBezTo>
                  <a:pt x="10195" y="16774"/>
                  <a:pt x="10191" y="16826"/>
                  <a:pt x="10249" y="16859"/>
                </a:cubicBezTo>
                <a:cubicBezTo>
                  <a:pt x="10295" y="16885"/>
                  <a:pt x="10331" y="16985"/>
                  <a:pt x="10331" y="17084"/>
                </a:cubicBezTo>
                <a:cubicBezTo>
                  <a:pt x="10331" y="17258"/>
                  <a:pt x="10350" y="17264"/>
                  <a:pt x="10893" y="17264"/>
                </a:cubicBezTo>
                <a:cubicBezTo>
                  <a:pt x="11389" y="17264"/>
                  <a:pt x="11454" y="17248"/>
                  <a:pt x="11454" y="17126"/>
                </a:cubicBezTo>
                <a:cubicBezTo>
                  <a:pt x="11454" y="16971"/>
                  <a:pt x="11642" y="16796"/>
                  <a:pt x="11725" y="16872"/>
                </a:cubicBezTo>
                <a:cubicBezTo>
                  <a:pt x="11754" y="16899"/>
                  <a:pt x="11778" y="17007"/>
                  <a:pt x="11781" y="17112"/>
                </a:cubicBezTo>
                <a:cubicBezTo>
                  <a:pt x="11786" y="17280"/>
                  <a:pt x="11794" y="17286"/>
                  <a:pt x="11849" y="17157"/>
                </a:cubicBezTo>
                <a:cubicBezTo>
                  <a:pt x="11954" y="16909"/>
                  <a:pt x="11862" y="16748"/>
                  <a:pt x="11612" y="16748"/>
                </a:cubicBezTo>
                <a:cubicBezTo>
                  <a:pt x="11487" y="16748"/>
                  <a:pt x="11362" y="16785"/>
                  <a:pt x="11333" y="16827"/>
                </a:cubicBezTo>
                <a:cubicBezTo>
                  <a:pt x="11297" y="16881"/>
                  <a:pt x="11247" y="16879"/>
                  <a:pt x="11175" y="16824"/>
                </a:cubicBezTo>
                <a:cubicBezTo>
                  <a:pt x="11118" y="16780"/>
                  <a:pt x="10966" y="16752"/>
                  <a:pt x="10832" y="16762"/>
                </a:cubicBezTo>
                <a:cubicBezTo>
                  <a:pt x="10699" y="16771"/>
                  <a:pt x="10535" y="16738"/>
                  <a:pt x="10471" y="16689"/>
                </a:cubicBezTo>
                <a:cubicBezTo>
                  <a:pt x="10424" y="16653"/>
                  <a:pt x="10390" y="16634"/>
                  <a:pt x="10358" y="16637"/>
                </a:cubicBezTo>
                <a:close/>
                <a:moveTo>
                  <a:pt x="12395" y="16755"/>
                </a:moveTo>
                <a:cubicBezTo>
                  <a:pt x="12202" y="16722"/>
                  <a:pt x="12012" y="16894"/>
                  <a:pt x="12079" y="17129"/>
                </a:cubicBezTo>
                <a:cubicBezTo>
                  <a:pt x="12123" y="17283"/>
                  <a:pt x="12486" y="17319"/>
                  <a:pt x="12633" y="17184"/>
                </a:cubicBezTo>
                <a:cubicBezTo>
                  <a:pt x="12695" y="17127"/>
                  <a:pt x="12737" y="17127"/>
                  <a:pt x="12776" y="17184"/>
                </a:cubicBezTo>
                <a:cubicBezTo>
                  <a:pt x="12805" y="17229"/>
                  <a:pt x="12916" y="17264"/>
                  <a:pt x="13021" y="17264"/>
                </a:cubicBezTo>
                <a:cubicBezTo>
                  <a:pt x="13245" y="17264"/>
                  <a:pt x="13363" y="17017"/>
                  <a:pt x="13216" y="16855"/>
                </a:cubicBezTo>
                <a:cubicBezTo>
                  <a:pt x="13093" y="16718"/>
                  <a:pt x="12986" y="16721"/>
                  <a:pt x="12817" y="16862"/>
                </a:cubicBezTo>
                <a:cubicBezTo>
                  <a:pt x="12696" y="16963"/>
                  <a:pt x="12671" y="16963"/>
                  <a:pt x="12580" y="16862"/>
                </a:cubicBezTo>
                <a:cubicBezTo>
                  <a:pt x="12525" y="16801"/>
                  <a:pt x="12460" y="16765"/>
                  <a:pt x="12395" y="16755"/>
                </a:cubicBezTo>
                <a:close/>
                <a:moveTo>
                  <a:pt x="7601" y="18086"/>
                </a:moveTo>
                <a:cubicBezTo>
                  <a:pt x="7562" y="18086"/>
                  <a:pt x="7527" y="18134"/>
                  <a:pt x="7499" y="18231"/>
                </a:cubicBezTo>
                <a:cubicBezTo>
                  <a:pt x="7462" y="18362"/>
                  <a:pt x="7433" y="18371"/>
                  <a:pt x="7299" y="18294"/>
                </a:cubicBezTo>
                <a:cubicBezTo>
                  <a:pt x="7068" y="18161"/>
                  <a:pt x="6881" y="18261"/>
                  <a:pt x="6881" y="18516"/>
                </a:cubicBezTo>
                <a:cubicBezTo>
                  <a:pt x="6881" y="18636"/>
                  <a:pt x="6924" y="18748"/>
                  <a:pt x="6979" y="18769"/>
                </a:cubicBezTo>
                <a:cubicBezTo>
                  <a:pt x="7034" y="18789"/>
                  <a:pt x="7135" y="18790"/>
                  <a:pt x="7201" y="18769"/>
                </a:cubicBezTo>
                <a:cubicBezTo>
                  <a:pt x="7385" y="18710"/>
                  <a:pt x="7791" y="18709"/>
                  <a:pt x="7959" y="18769"/>
                </a:cubicBezTo>
                <a:cubicBezTo>
                  <a:pt x="8047" y="18800"/>
                  <a:pt x="8182" y="18778"/>
                  <a:pt x="8290" y="18713"/>
                </a:cubicBezTo>
                <a:cubicBezTo>
                  <a:pt x="8450" y="18617"/>
                  <a:pt x="8483" y="18615"/>
                  <a:pt x="8569" y="18710"/>
                </a:cubicBezTo>
                <a:cubicBezTo>
                  <a:pt x="8683" y="18836"/>
                  <a:pt x="8901" y="18851"/>
                  <a:pt x="9021" y="18741"/>
                </a:cubicBezTo>
                <a:cubicBezTo>
                  <a:pt x="9079" y="18687"/>
                  <a:pt x="9168" y="18690"/>
                  <a:pt x="9314" y="18751"/>
                </a:cubicBezTo>
                <a:cubicBezTo>
                  <a:pt x="9478" y="18820"/>
                  <a:pt x="9552" y="18821"/>
                  <a:pt x="9642" y="18751"/>
                </a:cubicBezTo>
                <a:cubicBezTo>
                  <a:pt x="9733" y="18682"/>
                  <a:pt x="9791" y="18681"/>
                  <a:pt x="9913" y="18751"/>
                </a:cubicBezTo>
                <a:cubicBezTo>
                  <a:pt x="10148" y="18887"/>
                  <a:pt x="10321" y="18789"/>
                  <a:pt x="10313" y="18526"/>
                </a:cubicBezTo>
                <a:cubicBezTo>
                  <a:pt x="10307" y="18342"/>
                  <a:pt x="10274" y="18301"/>
                  <a:pt x="10124" y="18301"/>
                </a:cubicBezTo>
                <a:cubicBezTo>
                  <a:pt x="10023" y="18301"/>
                  <a:pt x="9918" y="18336"/>
                  <a:pt x="9891" y="18377"/>
                </a:cubicBezTo>
                <a:cubicBezTo>
                  <a:pt x="9859" y="18425"/>
                  <a:pt x="9781" y="18414"/>
                  <a:pt x="9676" y="18346"/>
                </a:cubicBezTo>
                <a:cubicBezTo>
                  <a:pt x="9558" y="18269"/>
                  <a:pt x="9455" y="18258"/>
                  <a:pt x="9314" y="18308"/>
                </a:cubicBezTo>
                <a:cubicBezTo>
                  <a:pt x="9187" y="18352"/>
                  <a:pt x="9061" y="18349"/>
                  <a:pt x="8957" y="18297"/>
                </a:cubicBezTo>
                <a:cubicBezTo>
                  <a:pt x="8835" y="18237"/>
                  <a:pt x="8753" y="18245"/>
                  <a:pt x="8614" y="18328"/>
                </a:cubicBezTo>
                <a:cubicBezTo>
                  <a:pt x="8449" y="18428"/>
                  <a:pt x="8417" y="18424"/>
                  <a:pt x="8301" y="18318"/>
                </a:cubicBezTo>
                <a:cubicBezTo>
                  <a:pt x="8194" y="18220"/>
                  <a:pt x="8133" y="18217"/>
                  <a:pt x="7959" y="18290"/>
                </a:cubicBezTo>
                <a:cubicBezTo>
                  <a:pt x="7772" y="18369"/>
                  <a:pt x="7744" y="18360"/>
                  <a:pt x="7706" y="18228"/>
                </a:cubicBezTo>
                <a:cubicBezTo>
                  <a:pt x="7679" y="18132"/>
                  <a:pt x="7639" y="18085"/>
                  <a:pt x="7601" y="18086"/>
                </a:cubicBezTo>
                <a:close/>
                <a:moveTo>
                  <a:pt x="10606" y="18183"/>
                </a:moveTo>
                <a:cubicBezTo>
                  <a:pt x="10534" y="18177"/>
                  <a:pt x="10520" y="18290"/>
                  <a:pt x="10554" y="18540"/>
                </a:cubicBezTo>
                <a:cubicBezTo>
                  <a:pt x="10578" y="18723"/>
                  <a:pt x="10632" y="18817"/>
                  <a:pt x="10712" y="18817"/>
                </a:cubicBezTo>
                <a:cubicBezTo>
                  <a:pt x="10813" y="18817"/>
                  <a:pt x="10815" y="18801"/>
                  <a:pt x="10727" y="18703"/>
                </a:cubicBezTo>
                <a:cubicBezTo>
                  <a:pt x="10646" y="18613"/>
                  <a:pt x="10645" y="18554"/>
                  <a:pt x="10716" y="18450"/>
                </a:cubicBezTo>
                <a:cubicBezTo>
                  <a:pt x="10787" y="18345"/>
                  <a:pt x="10782" y="18296"/>
                  <a:pt x="10697" y="18231"/>
                </a:cubicBezTo>
                <a:cubicBezTo>
                  <a:pt x="10660" y="18203"/>
                  <a:pt x="10630" y="18185"/>
                  <a:pt x="10606" y="18183"/>
                </a:cubicBezTo>
                <a:close/>
                <a:moveTo>
                  <a:pt x="15947" y="18186"/>
                </a:moveTo>
                <a:cubicBezTo>
                  <a:pt x="15902" y="18186"/>
                  <a:pt x="15881" y="18214"/>
                  <a:pt x="15849" y="18266"/>
                </a:cubicBezTo>
                <a:cubicBezTo>
                  <a:pt x="15806" y="18338"/>
                  <a:pt x="15721" y="18366"/>
                  <a:pt x="15627" y="18339"/>
                </a:cubicBezTo>
                <a:cubicBezTo>
                  <a:pt x="15544" y="18314"/>
                  <a:pt x="15398" y="18330"/>
                  <a:pt x="15303" y="18377"/>
                </a:cubicBezTo>
                <a:cubicBezTo>
                  <a:pt x="15178" y="18438"/>
                  <a:pt x="15107" y="18439"/>
                  <a:pt x="15043" y="18380"/>
                </a:cubicBezTo>
                <a:cubicBezTo>
                  <a:pt x="14889" y="18238"/>
                  <a:pt x="14666" y="18292"/>
                  <a:pt x="14584" y="18491"/>
                </a:cubicBezTo>
                <a:cubicBezTo>
                  <a:pt x="14540" y="18596"/>
                  <a:pt x="14525" y="18714"/>
                  <a:pt x="14550" y="18751"/>
                </a:cubicBezTo>
                <a:cubicBezTo>
                  <a:pt x="14611" y="18843"/>
                  <a:pt x="15045" y="18838"/>
                  <a:pt x="15107" y="18744"/>
                </a:cubicBezTo>
                <a:cubicBezTo>
                  <a:pt x="15139" y="18697"/>
                  <a:pt x="15219" y="18710"/>
                  <a:pt x="15326" y="18779"/>
                </a:cubicBezTo>
                <a:cubicBezTo>
                  <a:pt x="15429" y="18846"/>
                  <a:pt x="15539" y="18862"/>
                  <a:pt x="15612" y="18824"/>
                </a:cubicBezTo>
                <a:cubicBezTo>
                  <a:pt x="15677" y="18791"/>
                  <a:pt x="15801" y="18780"/>
                  <a:pt x="15883" y="18800"/>
                </a:cubicBezTo>
                <a:cubicBezTo>
                  <a:pt x="16000" y="18828"/>
                  <a:pt x="16030" y="18795"/>
                  <a:pt x="16030" y="18647"/>
                </a:cubicBezTo>
                <a:cubicBezTo>
                  <a:pt x="16030" y="18543"/>
                  <a:pt x="16062" y="18441"/>
                  <a:pt x="16101" y="18419"/>
                </a:cubicBezTo>
                <a:cubicBezTo>
                  <a:pt x="16207" y="18358"/>
                  <a:pt x="16377" y="18577"/>
                  <a:pt x="16324" y="18706"/>
                </a:cubicBezTo>
                <a:cubicBezTo>
                  <a:pt x="16298" y="18768"/>
                  <a:pt x="16311" y="18817"/>
                  <a:pt x="16354" y="18817"/>
                </a:cubicBezTo>
                <a:cubicBezTo>
                  <a:pt x="16397" y="18817"/>
                  <a:pt x="16433" y="18721"/>
                  <a:pt x="16433" y="18602"/>
                </a:cubicBezTo>
                <a:cubicBezTo>
                  <a:pt x="16433" y="18433"/>
                  <a:pt x="16378" y="18362"/>
                  <a:pt x="16177" y="18270"/>
                </a:cubicBezTo>
                <a:cubicBezTo>
                  <a:pt x="16060" y="18216"/>
                  <a:pt x="15992" y="18187"/>
                  <a:pt x="15947" y="18186"/>
                </a:cubicBezTo>
                <a:close/>
                <a:moveTo>
                  <a:pt x="12900" y="18301"/>
                </a:moveTo>
                <a:cubicBezTo>
                  <a:pt x="12773" y="18301"/>
                  <a:pt x="12646" y="18334"/>
                  <a:pt x="12618" y="18377"/>
                </a:cubicBezTo>
                <a:cubicBezTo>
                  <a:pt x="12583" y="18428"/>
                  <a:pt x="12534" y="18432"/>
                  <a:pt x="12471" y="18384"/>
                </a:cubicBezTo>
                <a:cubicBezTo>
                  <a:pt x="12418" y="18344"/>
                  <a:pt x="12134" y="18311"/>
                  <a:pt x="11842" y="18311"/>
                </a:cubicBezTo>
                <a:cubicBezTo>
                  <a:pt x="11329" y="18311"/>
                  <a:pt x="11309" y="18317"/>
                  <a:pt x="11269" y="18509"/>
                </a:cubicBezTo>
                <a:cubicBezTo>
                  <a:pt x="11214" y="18777"/>
                  <a:pt x="11256" y="18817"/>
                  <a:pt x="11582" y="18817"/>
                </a:cubicBezTo>
                <a:cubicBezTo>
                  <a:pt x="11764" y="18817"/>
                  <a:pt x="11877" y="18861"/>
                  <a:pt x="11909" y="18939"/>
                </a:cubicBezTo>
                <a:cubicBezTo>
                  <a:pt x="11955" y="19048"/>
                  <a:pt x="11967" y="19048"/>
                  <a:pt x="12034" y="18939"/>
                </a:cubicBezTo>
                <a:cubicBezTo>
                  <a:pt x="12074" y="18873"/>
                  <a:pt x="12172" y="18817"/>
                  <a:pt x="12256" y="18817"/>
                </a:cubicBezTo>
                <a:cubicBezTo>
                  <a:pt x="12339" y="18817"/>
                  <a:pt x="12432" y="18786"/>
                  <a:pt x="12459" y="18744"/>
                </a:cubicBezTo>
                <a:cubicBezTo>
                  <a:pt x="12536" y="18630"/>
                  <a:pt x="12660" y="18732"/>
                  <a:pt x="12663" y="18914"/>
                </a:cubicBezTo>
                <a:cubicBezTo>
                  <a:pt x="12665" y="19060"/>
                  <a:pt x="12672" y="19065"/>
                  <a:pt x="12746" y="18949"/>
                </a:cubicBezTo>
                <a:cubicBezTo>
                  <a:pt x="12791" y="18878"/>
                  <a:pt x="12891" y="18817"/>
                  <a:pt x="12968" y="18817"/>
                </a:cubicBezTo>
                <a:cubicBezTo>
                  <a:pt x="13045" y="18817"/>
                  <a:pt x="13150" y="18782"/>
                  <a:pt x="13198" y="18738"/>
                </a:cubicBezTo>
                <a:cubicBezTo>
                  <a:pt x="13260" y="18680"/>
                  <a:pt x="13298" y="18680"/>
                  <a:pt x="13337" y="18738"/>
                </a:cubicBezTo>
                <a:cubicBezTo>
                  <a:pt x="13429" y="18875"/>
                  <a:pt x="13544" y="18825"/>
                  <a:pt x="13544" y="18647"/>
                </a:cubicBezTo>
                <a:cubicBezTo>
                  <a:pt x="13544" y="18554"/>
                  <a:pt x="13581" y="18443"/>
                  <a:pt x="13627" y="18401"/>
                </a:cubicBezTo>
                <a:cubicBezTo>
                  <a:pt x="13733" y="18303"/>
                  <a:pt x="13463" y="18291"/>
                  <a:pt x="13329" y="18387"/>
                </a:cubicBezTo>
                <a:cubicBezTo>
                  <a:pt x="13272" y="18429"/>
                  <a:pt x="13215" y="18425"/>
                  <a:pt x="13183" y="18377"/>
                </a:cubicBezTo>
                <a:cubicBezTo>
                  <a:pt x="13154" y="18334"/>
                  <a:pt x="13027" y="18301"/>
                  <a:pt x="12900" y="18301"/>
                </a:cubicBezTo>
                <a:close/>
                <a:moveTo>
                  <a:pt x="14109" y="18301"/>
                </a:moveTo>
                <a:cubicBezTo>
                  <a:pt x="13923" y="18301"/>
                  <a:pt x="13760" y="18535"/>
                  <a:pt x="13830" y="18703"/>
                </a:cubicBezTo>
                <a:cubicBezTo>
                  <a:pt x="13883" y="18829"/>
                  <a:pt x="14304" y="18866"/>
                  <a:pt x="14380" y="18751"/>
                </a:cubicBezTo>
                <a:cubicBezTo>
                  <a:pt x="14467" y="18623"/>
                  <a:pt x="14273" y="18301"/>
                  <a:pt x="14109" y="18301"/>
                </a:cubicBezTo>
                <a:close/>
              </a:path>
            </a:pathLst>
          </a:custGeom>
          <a:ln w="25400"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541" y="906432"/>
            <a:ext cx="3115794" cy="319001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1993900" y="2488543"/>
            <a:ext cx="697553" cy="151728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174750" y="2488543"/>
            <a:ext cx="711200" cy="151728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737" y="1080861"/>
            <a:ext cx="76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2022+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7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81204" y="-277996"/>
            <a:ext cx="8960019" cy="15180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3200" b="0" dirty="0" smtClean="0">
                <a:solidFill>
                  <a:schemeClr val="tx1"/>
                </a:solidFill>
              </a:rPr>
              <a:t>Goal: MAPS</a:t>
            </a:r>
            <a:r>
              <a:rPr lang="en-US" sz="3200" b="0" dirty="0" smtClean="0">
                <a:solidFill>
                  <a:schemeClr val="tx1"/>
                </a:solidFill>
              </a:rPr>
              <a:t>-</a:t>
            </a:r>
            <a:r>
              <a:rPr lang="en-US" sz="3200" b="0" dirty="0" err="1" smtClean="0">
                <a:solidFill>
                  <a:schemeClr val="tx1"/>
                </a:solidFill>
              </a:rPr>
              <a:t>sPHENIX</a:t>
            </a:r>
            <a:r>
              <a:rPr sz="3200" b="0" dirty="0" smtClean="0">
                <a:solidFill>
                  <a:schemeClr val="tx1"/>
                </a:solidFill>
              </a:rPr>
              <a:t> Electronics</a:t>
            </a:r>
            <a:r>
              <a:rPr lang="en-US" sz="3200" b="0" dirty="0" smtClean="0">
                <a:solidFill>
                  <a:schemeClr val="tx1"/>
                </a:solidFill>
              </a:rPr>
              <a:t> Integration</a:t>
            </a:r>
            <a:endParaRPr sz="3200" b="0" dirty="0">
              <a:solidFill>
                <a:schemeClr val="tx1"/>
              </a:solidFill>
            </a:endParaRP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8845308" y="6469558"/>
            <a:ext cx="159829" cy="2411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71" name="pasted-image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204" y="1424226"/>
            <a:ext cx="8802943" cy="1446859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3296519" y="914768"/>
            <a:ext cx="2944763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3200" b="1">
                <a:solidFill>
                  <a:srgbClr val="6998C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400" dirty="0">
                <a:solidFill>
                  <a:srgbClr val="0000FF"/>
                </a:solidFill>
              </a:rPr>
              <a:t>ALICE readout path</a:t>
            </a:r>
          </a:p>
        </p:txBody>
      </p:sp>
      <p:grpSp>
        <p:nvGrpSpPr>
          <p:cNvPr id="190" name="Group 190"/>
          <p:cNvGrpSpPr/>
          <p:nvPr/>
        </p:nvGrpSpPr>
        <p:grpSpPr>
          <a:xfrm>
            <a:off x="30129" y="3137745"/>
            <a:ext cx="9315914" cy="3304287"/>
            <a:chOff x="0" y="282"/>
            <a:chExt cx="13249297" cy="4699429"/>
          </a:xfrm>
        </p:grpSpPr>
        <p:pic>
          <p:nvPicPr>
            <p:cNvPr id="173" name="pasted-image.pd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977455"/>
              <a:ext cx="12519740" cy="20577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4" name="Shape 174"/>
            <p:cNvSpPr/>
            <p:nvPr/>
          </p:nvSpPr>
          <p:spPr>
            <a:xfrm>
              <a:off x="1344226" y="282"/>
              <a:ext cx="9226027" cy="583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000" dirty="0">
                  <a:solidFill>
                    <a:srgbClr val="FF0000"/>
                  </a:solidFill>
                </a:rPr>
                <a:t>Plan B: sPHENIX readout path (held as contingency)</a:t>
              </a: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58313" y="1043101"/>
              <a:ext cx="2063927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>
                  <a:solidFill>
                    <a:srgbClr val="FF0000"/>
                  </a:solidFill>
                </a:rPr>
                <a:t>MAPS FEM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8808376" y="1808479"/>
              <a:ext cx="2063927" cy="3957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6787156" y="908003"/>
              <a:ext cx="2230506" cy="2095501"/>
            </a:xfrm>
            <a:prstGeom prst="roundRect">
              <a:avLst>
                <a:gd name="adj" fmla="val 24587"/>
              </a:avLst>
            </a:prstGeom>
            <a:noFill/>
            <a:ln w="63500" cap="flat">
              <a:solidFill>
                <a:srgbClr val="FF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8" marR="40638" defTabSz="455398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0696905" y="908003"/>
              <a:ext cx="1814051" cy="2095501"/>
            </a:xfrm>
            <a:prstGeom prst="roundRect">
              <a:avLst>
                <a:gd name="adj" fmla="val 28402"/>
              </a:avLst>
            </a:prstGeom>
            <a:noFill/>
            <a:ln w="63500" cap="flat">
              <a:solidFill>
                <a:srgbClr val="53585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8" marR="40638" defTabSz="455398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0974564" y="3319002"/>
              <a:ext cx="2274733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/>
                <a:t>busy out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10905871" y="1010069"/>
              <a:ext cx="1396118" cy="6201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defTabSz="647700">
                <a:lnSpc>
                  <a:spcPct val="110000"/>
                </a:lnSpc>
                <a:defRPr sz="2000" b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DCM2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11603930" y="2869380"/>
              <a:ext cx="1" cy="468035"/>
            </a:xfrm>
            <a:prstGeom prst="line">
              <a:avLst/>
            </a:prstGeom>
            <a:noFill/>
            <a:ln w="63500" cap="flat">
              <a:solidFill>
                <a:srgbClr val="53585F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1790197" y="2585263"/>
              <a:ext cx="1066801" cy="1"/>
            </a:xfrm>
            <a:prstGeom prst="line">
              <a:avLst/>
            </a:prstGeom>
            <a:noFill/>
            <a:ln w="63500" cap="flat">
              <a:solidFill>
                <a:srgbClr val="53585F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1695003" y="2064896"/>
              <a:ext cx="838976" cy="620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EvB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10578350" y="3791730"/>
              <a:ext cx="2423694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 i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/>
                <a:t>existing design</a:t>
              </a:r>
            </a:p>
          </p:txBody>
        </p:sp>
        <p:sp>
          <p:nvSpPr>
            <p:cNvPr id="186" name="Shape 186"/>
            <p:cNvSpPr/>
            <p:nvPr/>
          </p:nvSpPr>
          <p:spPr>
            <a:xfrm>
              <a:off x="10392083" y="3797462"/>
              <a:ext cx="2423694" cy="814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defTabSz="647700">
                <a:lnSpc>
                  <a:spcPct val="110000"/>
                </a:lnSpc>
                <a:defRPr sz="2000" b="1" i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/>
                <a:t>existing sPHENIX design</a:t>
              </a:r>
            </a:p>
          </p:txBody>
        </p:sp>
        <p:sp>
          <p:nvSpPr>
            <p:cNvPr id="187" name="Shape 187"/>
            <p:cNvSpPr/>
            <p:nvPr/>
          </p:nvSpPr>
          <p:spPr>
            <a:xfrm>
              <a:off x="6106202" y="3404040"/>
              <a:ext cx="3592414" cy="1295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40638" marR="40638" defTabSz="455398">
                <a:lnSpc>
                  <a:spcPct val="110000"/>
                </a:lnSpc>
                <a:defRPr sz="2000" b="1" i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sz="1600" dirty="0">
                  <a:solidFill>
                    <a:srgbClr val="FF0000"/>
                  </a:solidFill>
                </a:rPr>
                <a:t>modified design, </a:t>
              </a:r>
            </a:p>
            <a:p>
              <a:pPr marL="40638" marR="40638" defTabSz="455398">
                <a:lnSpc>
                  <a:spcPct val="110000"/>
                </a:lnSpc>
                <a:defRPr sz="2000" b="1" i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sz="1600" dirty="0">
                  <a:solidFill>
                    <a:srgbClr val="FF0000"/>
                  </a:solidFill>
                </a:rPr>
                <a:t>starting with ALICE boards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1051122" y="2474689"/>
              <a:ext cx="2965562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 i="1">
                  <a:solidFill>
                    <a:srgbClr val="6998C7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/>
                <a:t>existing ALICE design</a:t>
              </a:r>
            </a:p>
          </p:txBody>
        </p:sp>
        <p:sp>
          <p:nvSpPr>
            <p:cNvPr id="189" name="Shape 189"/>
            <p:cNvSpPr/>
            <p:nvPr/>
          </p:nvSpPr>
          <p:spPr>
            <a:xfrm>
              <a:off x="7276845" y="3100471"/>
              <a:ext cx="1396118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>
                  <a:solidFill>
                    <a:srgbClr val="FF0000"/>
                  </a:solidFill>
                </a:rPr>
                <a:t>trigger in</a:t>
              </a:r>
            </a:p>
          </p:txBody>
        </p:sp>
      </p:grpSp>
      <p:grpSp>
        <p:nvGrpSpPr>
          <p:cNvPr id="193" name="Group 193"/>
          <p:cNvGrpSpPr/>
          <p:nvPr/>
        </p:nvGrpSpPr>
        <p:grpSpPr>
          <a:xfrm>
            <a:off x="7434376" y="623193"/>
            <a:ext cx="1385370" cy="1912318"/>
            <a:chOff x="0" y="22719"/>
            <a:chExt cx="1970303" cy="2719740"/>
          </a:xfrm>
        </p:grpSpPr>
        <p:sp>
          <p:nvSpPr>
            <p:cNvPr id="191" name="Shape 191"/>
            <p:cNvSpPr/>
            <p:nvPr/>
          </p:nvSpPr>
          <p:spPr>
            <a:xfrm>
              <a:off x="202968" y="1081139"/>
              <a:ext cx="1740960" cy="1661320"/>
            </a:xfrm>
            <a:prstGeom prst="roundRect">
              <a:avLst>
                <a:gd name="adj" fmla="val 24587"/>
              </a:avLst>
            </a:prstGeom>
            <a:noFill/>
            <a:ln w="63500" cap="flat">
              <a:solidFill>
                <a:srgbClr val="FF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8" marR="40638" defTabSz="455398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0" y="22719"/>
              <a:ext cx="1970303" cy="1021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000" dirty="0">
                  <a:solidFill>
                    <a:srgbClr val="FF0000"/>
                  </a:solidFill>
                </a:rPr>
                <a:t>Plan A:</a:t>
              </a:r>
            </a:p>
            <a:p>
              <a:pPr>
                <a:defRPr sz="32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000" dirty="0">
                  <a:solidFill>
                    <a:srgbClr val="FF0000"/>
                  </a:solidFill>
                </a:rPr>
                <a:t>reprogram</a:t>
              </a:r>
            </a:p>
          </p:txBody>
        </p:sp>
      </p:grpSp>
      <p:sp>
        <p:nvSpPr>
          <p:cNvPr id="27" name="Shape 179"/>
          <p:cNvSpPr/>
          <p:nvPr/>
        </p:nvSpPr>
        <p:spPr>
          <a:xfrm flipV="1">
            <a:off x="5586513" y="5123869"/>
            <a:ext cx="0" cy="307412"/>
          </a:xfrm>
          <a:prstGeom prst="line">
            <a:avLst/>
          </a:prstGeom>
          <a:noFill/>
          <a:ln w="31750" cap="flat">
            <a:solidFill>
              <a:srgbClr val="FF0000"/>
            </a:solidFill>
            <a:prstDash val="solid"/>
            <a:miter lim="400000"/>
            <a:tailEnd type="arrow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44681" y="5950584"/>
            <a:ext cx="103766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Pat’s talk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4607" y="4031205"/>
            <a:ext cx="932170" cy="2525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4607" y="4031205"/>
            <a:ext cx="932170" cy="2525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32210" y="1643712"/>
            <a:ext cx="932170" cy="2525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768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97" y="12171"/>
            <a:ext cx="8591335" cy="995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Goal: MAPS</a:t>
            </a:r>
            <a:r>
              <a:rPr lang="en-US" sz="3600" dirty="0" smtClean="0"/>
              <a:t>-</a:t>
            </a:r>
            <a:r>
              <a:rPr lang="en-US" sz="3600" dirty="0" err="1" smtClean="0"/>
              <a:t>sPHENIX</a:t>
            </a:r>
            <a:r>
              <a:rPr lang="en-US" sz="3600" dirty="0" smtClean="0"/>
              <a:t> Mechanical Integration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7</a:t>
            </a:fld>
            <a:endParaRPr lang="en-US"/>
          </a:p>
        </p:txBody>
      </p:sp>
      <p:pic>
        <p:nvPicPr>
          <p:cNvPr id="18" name="Picture 17" descr="IB- staves + end wheels + panels + Be-beampipe + ITNN + TPC ver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976780"/>
            <a:ext cx="8313882" cy="537957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4497" y="5874003"/>
            <a:ext cx="117674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Walt’s talk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3865" y="4077478"/>
            <a:ext cx="3166456" cy="2418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1057" y="4156860"/>
            <a:ext cx="1998848" cy="2199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321878"/>
            <a:ext cx="227498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Service End Wheel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Possible modifications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High speed signal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Analogy power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Digital power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Cooling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3267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868"/>
            <a:ext cx="8229600" cy="1143000"/>
          </a:xfrm>
        </p:spPr>
        <p:txBody>
          <a:bodyPr/>
          <a:lstStyle/>
          <a:p>
            <a:r>
              <a:rPr lang="en-US" dirty="0" smtClean="0"/>
              <a:t>LDRD Project Scope and Plan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057" y="1054641"/>
            <a:ext cx="8788219" cy="53017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Minimal </a:t>
            </a:r>
            <a:r>
              <a:rPr lang="en-US" dirty="0" smtClean="0">
                <a:solidFill>
                  <a:srgbClr val="0000FF"/>
                </a:solidFill>
              </a:rPr>
              <a:t>scope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Develop a MAPS telescope with </a:t>
            </a:r>
            <a:r>
              <a:rPr lang="en-US" dirty="0"/>
              <a:t>2</a:t>
            </a:r>
            <a:r>
              <a:rPr lang="en-US" dirty="0" smtClean="0"/>
              <a:t>-4 </a:t>
            </a:r>
            <a:r>
              <a:rPr lang="en-US" dirty="0" smtClean="0"/>
              <a:t>early prototype staves with ALICE readout, </a:t>
            </a:r>
            <a:r>
              <a:rPr lang="en-US" dirty="0" err="1" smtClean="0"/>
              <a:t>sPHENIX</a:t>
            </a:r>
            <a:r>
              <a:rPr lang="en-US" dirty="0" smtClean="0"/>
              <a:t> DAQ integration</a:t>
            </a:r>
          </a:p>
          <a:p>
            <a:pPr lvl="1"/>
            <a:r>
              <a:rPr lang="en-US" dirty="0" smtClean="0"/>
              <a:t>Complete R&amp;D on Mechanics conceptual design, </a:t>
            </a:r>
            <a:r>
              <a:rPr lang="en-US" dirty="0" err="1" smtClean="0"/>
              <a:t>sPHENIX</a:t>
            </a:r>
            <a:r>
              <a:rPr lang="en-US" dirty="0" smtClean="0"/>
              <a:t> mechanical system integration </a:t>
            </a:r>
            <a:endParaRPr lang="en-US" dirty="0" smtClean="0"/>
          </a:p>
          <a:p>
            <a:pPr lvl="1"/>
            <a:r>
              <a:rPr lang="en-US" dirty="0" smtClean="0"/>
              <a:t>Develop b-jet tagging algorithms</a:t>
            </a:r>
            <a:endParaRPr lang="en-US" dirty="0" smtClean="0"/>
          </a:p>
          <a:p>
            <a:pPr lvl="1"/>
            <a:r>
              <a:rPr lang="en-US" dirty="0" smtClean="0"/>
              <a:t>DOE MIE proposal submitted to fund the full detector </a:t>
            </a:r>
            <a:r>
              <a:rPr lang="en-US" dirty="0" smtClean="0"/>
              <a:t>construction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Desired </a:t>
            </a:r>
            <a:r>
              <a:rPr lang="en-US" dirty="0" smtClean="0">
                <a:solidFill>
                  <a:srgbClr val="0000FF"/>
                </a:solidFill>
              </a:rPr>
              <a:t>scope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Develop a full 4-production</a:t>
            </a:r>
            <a:r>
              <a:rPr lang="en-US" dirty="0" smtClean="0"/>
              <a:t>-staves MAPS </a:t>
            </a:r>
            <a:r>
              <a:rPr lang="en-US" dirty="0" smtClean="0"/>
              <a:t>telescope, test </a:t>
            </a:r>
            <a:r>
              <a:rPr lang="en-US" dirty="0" smtClean="0"/>
              <a:t>beam run with integrated </a:t>
            </a:r>
            <a:r>
              <a:rPr lang="en-US" dirty="0" err="1" smtClean="0"/>
              <a:t>sPHENIX</a:t>
            </a:r>
            <a:r>
              <a:rPr lang="en-US" dirty="0" smtClean="0"/>
              <a:t> DAQ</a:t>
            </a:r>
          </a:p>
          <a:p>
            <a:pPr lvl="1"/>
            <a:r>
              <a:rPr lang="en-US" dirty="0" smtClean="0"/>
              <a:t>DOE MIE proposal approved for the full detector construction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8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5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LDRD Experimental Key Tasks and Schedules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LDRD/DR Feasibility Review -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85930" y="5629476"/>
            <a:ext cx="493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losely tied to ALICE R&amp;D and Production Schedule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 descr="experiment_timeline_122016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8" t="7124" r="6952" b="21231"/>
          <a:stretch/>
        </p:blipFill>
        <p:spPr>
          <a:xfrm>
            <a:off x="-8030" y="1516025"/>
            <a:ext cx="9186368" cy="41134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2160" y="5867621"/>
            <a:ext cx="12497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Cesar’s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65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17464</TotalTime>
  <Words>1660</Words>
  <Application>Microsoft Macintosh PowerPoint</Application>
  <PresentationFormat>On-screen Show (4:3)</PresentationFormat>
  <Paragraphs>321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Plan for Today</vt:lpstr>
      <vt:lpstr>LDRD Project Overview Ming Liu, P-25, for the LDRD Team December 5th, 2016</vt:lpstr>
      <vt:lpstr>Goal: Big Science to LANL</vt:lpstr>
      <vt:lpstr>MAPS: a State of the Art Tracker</vt:lpstr>
      <vt:lpstr> LANL Proposed sPHENIX MAPS Inner Tracker</vt:lpstr>
      <vt:lpstr>Goal: MAPS-sPHENIX Electronics Integration</vt:lpstr>
      <vt:lpstr>Goal: MAPS-sPHENIX Mechanical Integration</vt:lpstr>
      <vt:lpstr>LDRD Project Scope and Plan</vt:lpstr>
      <vt:lpstr>LDRD Experimental Key Tasks and Schedules</vt:lpstr>
      <vt:lpstr>1st Milestone: MoU with ALICE/ITS</vt:lpstr>
      <vt:lpstr>Status of MAPS R&amp;D at ALICE/CERN</vt:lpstr>
      <vt:lpstr>Major Item Cost, Schedule and Risks</vt:lpstr>
      <vt:lpstr>Experimental R&amp;D Deliverables: Physics</vt:lpstr>
      <vt:lpstr>Experimental R&amp;D Deliverables      a 4-Stave Telescope</vt:lpstr>
      <vt:lpstr>Experimental Project Organization </vt:lpstr>
      <vt:lpstr>Impact and Transition Plan</vt:lpstr>
      <vt:lpstr>A Road Map</vt:lpstr>
      <vt:lpstr>Project Status</vt:lpstr>
      <vt:lpstr>backups</vt:lpstr>
      <vt:lpstr>PowerPoint Presentation</vt:lpstr>
      <vt:lpstr>LDRD MS Project(I) Closely Tied to ALICE/ITS Upgrade Schedule </vt:lpstr>
      <vt:lpstr>LDRD MS Project(II) Closely Tied to ALICE/ITS Upgrade Schedule 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 (LANL)</dc:creator>
  <cp:lastModifiedBy>Ming Liu (LANL)</cp:lastModifiedBy>
  <cp:revision>462</cp:revision>
  <cp:lastPrinted>2016-11-22T18:43:28Z</cp:lastPrinted>
  <dcterms:created xsi:type="dcterms:W3CDTF">2016-11-21T04:43:29Z</dcterms:created>
  <dcterms:modified xsi:type="dcterms:W3CDTF">2016-12-05T07:14:00Z</dcterms:modified>
</cp:coreProperties>
</file>