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2" r:id="rId2"/>
    <p:sldId id="372" r:id="rId3"/>
    <p:sldId id="353" r:id="rId4"/>
    <p:sldId id="356" r:id="rId5"/>
    <p:sldId id="377" r:id="rId6"/>
    <p:sldId id="378" r:id="rId7"/>
    <p:sldId id="374" r:id="rId8"/>
    <p:sldId id="354" r:id="rId9"/>
    <p:sldId id="355" r:id="rId10"/>
    <p:sldId id="361" r:id="rId11"/>
    <p:sldId id="360" r:id="rId12"/>
    <p:sldId id="359" r:id="rId13"/>
    <p:sldId id="364" r:id="rId14"/>
    <p:sldId id="370" r:id="rId15"/>
    <p:sldId id="376" r:id="rId16"/>
    <p:sldId id="3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28" autoAdjust="0"/>
  </p:normalViewPr>
  <p:slideViewPr>
    <p:cSldViewPr snapToGrid="0" snapToObjects="1">
      <p:cViewPr varScale="1">
        <p:scale>
          <a:sx n="82" d="100"/>
          <a:sy n="82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4CE0-E4EC-5644-911D-EC444E53B918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18727-24B5-E241-BF2F-3EFAF1EA8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69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5184C-1E66-254E-84F0-51E90D03135B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ED090-AEFA-5A49-AB54-A285F282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3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</a:t>
            </a:r>
            <a:r>
              <a:rPr lang="en-US" baseline="0" dirty="0" smtClean="0"/>
              <a:t> of </a:t>
            </a:r>
            <a:r>
              <a:rPr lang="en-US" dirty="0" smtClean="0"/>
              <a:t>b-jet</a:t>
            </a:r>
            <a:r>
              <a:rPr lang="en-US" baseline="0" dirty="0" smtClean="0"/>
              <a:t> tagging with MAPS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ED090-AEFA-5A49-AB54-A285F282E7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8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sPHENIX</a:t>
            </a:r>
            <a:r>
              <a:rPr lang="en-US" dirty="0" smtClean="0"/>
              <a:t> simulation</a:t>
            </a:r>
            <a:r>
              <a:rPr lang="en-US" baseline="0" dirty="0" smtClean="0"/>
              <a:t> framework to evaluate MAPS performance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 </a:t>
            </a:r>
            <a:r>
              <a:rPr lang="en-US" baseline="0" dirty="0" err="1" smtClean="0"/>
              <a:t>Sho</a:t>
            </a:r>
            <a:r>
              <a:rPr lang="en-US" baseline="0" dirty="0" smtClean="0"/>
              <a:t> and Darren (New staff member)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ED090-AEFA-5A49-AB54-A285F282E7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0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detector</a:t>
            </a:r>
            <a:r>
              <a:rPr lang="en-US" baseline="0" dirty="0" smtClean="0"/>
              <a:t> configuration/</a:t>
            </a:r>
          </a:p>
          <a:p>
            <a:r>
              <a:rPr lang="en-US" baseline="0" dirty="0" smtClean="0"/>
              <a:t>tracking code update/</a:t>
            </a:r>
          </a:p>
          <a:p>
            <a:r>
              <a:rPr lang="en-US" baseline="0" dirty="0" smtClean="0"/>
              <a:t>heavy-flavor ID (described for proposal)</a:t>
            </a:r>
          </a:p>
          <a:p>
            <a:r>
              <a:rPr lang="en-US" baseline="0" dirty="0" smtClean="0"/>
              <a:t>detailed on methods (working on together for algorithm and tracking things).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ED090-AEFA-5A49-AB54-A285F282E7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6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sPHENIX</a:t>
            </a:r>
            <a:r>
              <a:rPr lang="en-US" baseline="0" dirty="0" smtClean="0"/>
              <a:t> simulation framework to evaluate MAPS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ED090-AEFA-5A49-AB54-A285F282E7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one to have MIE</a:t>
            </a:r>
            <a:r>
              <a:rPr lang="en-US" baseline="0" dirty="0" smtClean="0"/>
              <a:t> proposal (realistic performance)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ED090-AEFA-5A49-AB54-A285F282E7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0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maps emphasize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ED090-AEFA-5A49-AB54-A285F282E7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94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sPHENIX</a:t>
            </a:r>
            <a:r>
              <a:rPr lang="en-US" baseline="0" dirty="0" smtClean="0"/>
              <a:t>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ED090-AEFA-5A49-AB54-A285F282E7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409B8F5D-FDAD-FA4D-954A-628C4B39C094}" type="datetime4">
              <a:rPr lang="en-US" smtClean="0"/>
              <a:t>December 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b-jet measurement with MAPS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95E40ACB-8336-1645-A197-970C811DB1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8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B969-D483-284E-AF22-CEEDB67FAA29}" type="datetime4">
              <a:rPr lang="en-US" smtClean="0"/>
              <a:t>December 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74D7-A2DD-DB49-A42A-57CAF61F8C72}" type="datetime4">
              <a:rPr lang="en-US" smtClean="0"/>
              <a:t>December 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706E-FBE2-AD41-AEC5-815FF0FCF40B}" type="datetime4">
              <a:rPr lang="en-US" smtClean="0"/>
              <a:t>December 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6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1CF5-E8B9-F546-81AE-1151C2AADB7E}" type="datetime4">
              <a:rPr lang="en-US" smtClean="0"/>
              <a:t>December 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2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E212-6BD1-E24E-AEE7-B978BFADF303}" type="datetime4">
              <a:rPr lang="en-US" smtClean="0"/>
              <a:t>December 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0B95-871C-CD4D-8074-522375E8815D}" type="datetime4">
              <a:rPr lang="en-US" smtClean="0"/>
              <a:t>December 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DF-E504-2941-817D-126440E25F4B}" type="datetime4">
              <a:rPr lang="en-US" smtClean="0"/>
              <a:t>December 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FCC2-D166-7B4F-B98E-7A4B25D5D0B3}" type="datetime4">
              <a:rPr lang="en-US" smtClean="0"/>
              <a:t>December 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8D5F-0049-0847-AAD7-11EA779A7EA0}" type="datetime4">
              <a:rPr lang="en-US" smtClean="0"/>
              <a:t>December 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8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4BA4-9427-1F4D-8E7A-FB9A7B04334F}" type="datetime4">
              <a:rPr lang="en-US" smtClean="0"/>
              <a:t>December 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4095"/>
            <a:ext cx="9144000" cy="496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07911"/>
            <a:ext cx="9144000" cy="5992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00180"/>
            <a:ext cx="2133600" cy="262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68352B9E-00A8-654D-8945-7EDFEAAFE2E4}" type="datetime4">
              <a:rPr lang="en-US" smtClean="0"/>
              <a:t>December 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00180"/>
            <a:ext cx="2895600" cy="262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b-jet measurement with MAPS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00180"/>
            <a:ext cx="2133600" cy="262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fld id="{95E40ACB-8336-1645-A197-970C811DB1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3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036"/>
          <a:stretch/>
        </p:blipFill>
        <p:spPr>
          <a:xfrm>
            <a:off x="0" y="0"/>
            <a:ext cx="9144000" cy="48330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318000"/>
            <a:ext cx="9144000" cy="2539999"/>
          </a:xfrm>
        </p:spPr>
        <p:txBody>
          <a:bodyPr/>
          <a:lstStyle/>
          <a:p>
            <a:r>
              <a:rPr lang="en-US" dirty="0" smtClean="0"/>
              <a:t>Advantage of b-jet measurement with MAPS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LDRD/DR feasibility review</a:t>
            </a:r>
            <a:br>
              <a:rPr lang="en-US" dirty="0" smtClean="0"/>
            </a:br>
            <a:r>
              <a:rPr lang="en-US" dirty="0" smtClean="0"/>
              <a:t>Dec. 5, 2016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Sanghoon Lim / Mike </a:t>
            </a:r>
            <a:r>
              <a:rPr lang="en-US" dirty="0" err="1" smtClean="0"/>
              <a:t>McCumber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6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MAPS ladder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7911"/>
            <a:ext cx="9144000" cy="910997"/>
          </a:xfrm>
        </p:spPr>
        <p:txBody>
          <a:bodyPr/>
          <a:lstStyle/>
          <a:p>
            <a:r>
              <a:rPr lang="en-US" dirty="0" smtClean="0"/>
              <a:t>Import ALICE ITS stave geometry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728" b="6965"/>
          <a:stretch/>
        </p:blipFill>
        <p:spPr>
          <a:xfrm>
            <a:off x="0" y="1323285"/>
            <a:ext cx="9144000" cy="527689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pile-up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7910"/>
            <a:ext cx="9144000" cy="5992269"/>
          </a:xfrm>
        </p:spPr>
        <p:txBody>
          <a:bodyPr/>
          <a:lstStyle/>
          <a:p>
            <a:r>
              <a:rPr lang="en-US" dirty="0">
                <a:sym typeface="Wingdings"/>
              </a:rPr>
              <a:t>Estimation of event pile-</a:t>
            </a:r>
            <a:r>
              <a:rPr lang="en-US" dirty="0" smtClean="0">
                <a:sym typeface="Wingdings"/>
              </a:rPr>
              <a:t>up</a:t>
            </a:r>
          </a:p>
          <a:p>
            <a:pPr lvl="1"/>
            <a:r>
              <a:rPr lang="en-US" dirty="0" smtClean="0">
                <a:sym typeface="Wingdings"/>
              </a:rPr>
              <a:t>Peak luminosity</a:t>
            </a:r>
            <a:br>
              <a:rPr lang="en-US" dirty="0" smtClean="0">
                <a:sym typeface="Wingdings"/>
              </a:rPr>
            </a:br>
            <a:r>
              <a:rPr lang="en-US" dirty="0" err="1" smtClean="0">
                <a:sym typeface="Wingdings"/>
              </a:rPr>
              <a:t>p+p</a:t>
            </a:r>
            <a:r>
              <a:rPr lang="en-US" dirty="0" smtClean="0">
                <a:sym typeface="Wingdings"/>
              </a:rPr>
              <a:t>: 2 MHz  0.21 chance of an interaction per beam crossing</a:t>
            </a:r>
            <a:br>
              <a:rPr lang="en-US" dirty="0" smtClean="0">
                <a:sym typeface="Wingdings"/>
              </a:rPr>
            </a:br>
            <a:r>
              <a:rPr lang="en-US" dirty="0" err="1" smtClean="0">
                <a:sym typeface="Wingdings"/>
              </a:rPr>
              <a:t>Au+Au</a:t>
            </a:r>
            <a:r>
              <a:rPr lang="en-US" dirty="0" smtClean="0">
                <a:sym typeface="Wingdings"/>
              </a:rPr>
              <a:t>: 100 kHz  0.011 chance of an interaction per beam crossing</a:t>
            </a:r>
            <a:endParaRPr lang="en-US" dirty="0">
              <a:sym typeface="Wingdings"/>
            </a:endParaRPr>
          </a:p>
          <a:p>
            <a:pPr lvl="1"/>
            <a:r>
              <a:rPr lang="en-US" dirty="0"/>
              <a:t>MAPS (~2 </a:t>
            </a:r>
            <a:r>
              <a:rPr lang="en-US" dirty="0" err="1"/>
              <a:t>μs</a:t>
            </a:r>
            <a:r>
              <a:rPr lang="en-US" dirty="0"/>
              <a:t> integration time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37 beam crossings)</a:t>
            </a:r>
            <a:br>
              <a:rPr lang="en-US" dirty="0"/>
            </a:br>
            <a:r>
              <a:rPr lang="en-US" b="1" dirty="0" err="1"/>
              <a:t>p+p</a:t>
            </a:r>
            <a:r>
              <a:rPr lang="en-US" b="1" dirty="0"/>
              <a:t>: 8</a:t>
            </a:r>
            <a:r>
              <a:rPr lang="en-US" b="1" dirty="0" smtClean="0"/>
              <a:t> </a:t>
            </a:r>
            <a:r>
              <a:rPr lang="en-US" b="1" dirty="0"/>
              <a:t>events of pile-</a:t>
            </a:r>
            <a:r>
              <a:rPr lang="en-US" b="1" dirty="0" smtClean="0"/>
              <a:t>up </a:t>
            </a:r>
            <a:r>
              <a:rPr lang="en-US" b="1" dirty="0" smtClean="0">
                <a:sym typeface="Wingdings"/>
              </a:rPr>
              <a:t> Multi-vertex tagging with MAPS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 smtClean="0"/>
              <a:t>Au</a:t>
            </a:r>
            <a:r>
              <a:rPr lang="en-US" b="1" dirty="0" err="1"/>
              <a:t>+Au</a:t>
            </a:r>
            <a:r>
              <a:rPr lang="en-US" b="1" dirty="0"/>
              <a:t>: 0.4 events of pile-up</a:t>
            </a:r>
          </a:p>
          <a:p>
            <a:pPr lvl="1"/>
            <a:r>
              <a:rPr lang="en-US" dirty="0"/>
              <a:t>TPC (~18 </a:t>
            </a:r>
            <a:r>
              <a:rPr lang="en-US" dirty="0" err="1"/>
              <a:t>μs</a:t>
            </a:r>
            <a:r>
              <a:rPr lang="en-US" dirty="0"/>
              <a:t> integration time </a:t>
            </a:r>
            <a:r>
              <a:rPr lang="en-US" dirty="0">
                <a:sym typeface="Wingdings"/>
              </a:rPr>
              <a:t> 340 beam crossings</a:t>
            </a:r>
            <a:r>
              <a:rPr lang="en-US" dirty="0"/>
              <a:t>)</a:t>
            </a:r>
            <a:br>
              <a:rPr lang="en-US" dirty="0"/>
            </a:br>
            <a:r>
              <a:rPr lang="en-US" b="1" dirty="0" err="1"/>
              <a:t>p+p</a:t>
            </a:r>
            <a:r>
              <a:rPr lang="en-US" b="1" dirty="0"/>
              <a:t>: 72 events of pile-up</a:t>
            </a:r>
            <a:br>
              <a:rPr lang="en-US" b="1" dirty="0"/>
            </a:br>
            <a:r>
              <a:rPr lang="en-US" b="1" dirty="0" err="1"/>
              <a:t>Au+Au</a:t>
            </a:r>
            <a:r>
              <a:rPr lang="en-US" b="1" dirty="0"/>
              <a:t>: 3.6 events of pile-</a:t>
            </a:r>
            <a:r>
              <a:rPr lang="en-US" b="1" dirty="0" smtClean="0"/>
              <a:t>up </a:t>
            </a:r>
            <a:r>
              <a:rPr lang="en-US" b="1" dirty="0" smtClean="0">
                <a:sym typeface="Wingdings"/>
              </a:rPr>
              <a:t> Precise tracking with MAPS</a:t>
            </a:r>
            <a:endParaRPr lang="en-US" b="1" dirty="0"/>
          </a:p>
          <a:p>
            <a:pPr lvl="1"/>
            <a:endParaRPr lang="en-US" dirty="0" smtClean="0"/>
          </a:p>
          <a:p>
            <a:r>
              <a:rPr lang="en-US" dirty="0" smtClean="0"/>
              <a:t>A framework to simulate event pile-up has been developed and implemented</a:t>
            </a:r>
            <a:endParaRPr lang="en-US" dirty="0"/>
          </a:p>
          <a:p>
            <a:pPr lvl="1"/>
            <a:r>
              <a:rPr lang="en-US" dirty="0" smtClean="0">
                <a:sym typeface="Wingdings"/>
              </a:rPr>
              <a:t>Not much degradation of tracking performance in </a:t>
            </a:r>
            <a:r>
              <a:rPr lang="en-US" dirty="0" err="1" smtClean="0">
                <a:sym typeface="Wingdings"/>
              </a:rPr>
              <a:t>Au+Au</a:t>
            </a:r>
            <a:r>
              <a:rPr lang="en-US" dirty="0" smtClean="0">
                <a:sym typeface="Wingdings"/>
              </a:rPr>
              <a:t> collisions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(momentum &amp; DCA resolution, tracking efficiency) </a:t>
            </a:r>
          </a:p>
          <a:p>
            <a:pPr lvl="1"/>
            <a:r>
              <a:rPr lang="en-US" dirty="0" smtClean="0">
                <a:sym typeface="Wingdings"/>
              </a:rPr>
              <a:t>Further study for physics measurement will be done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7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MAPS performance by using </a:t>
            </a:r>
            <a:r>
              <a:rPr lang="en-US" dirty="0" err="1" smtClean="0"/>
              <a:t>sPHENIX</a:t>
            </a:r>
            <a:r>
              <a:rPr lang="en-US" dirty="0" smtClean="0"/>
              <a:t> simulation framework has been initiated</a:t>
            </a:r>
          </a:p>
          <a:p>
            <a:pPr lvl="1"/>
            <a:r>
              <a:rPr lang="en-US" dirty="0"/>
              <a:t>Two b-jet tagging methods are studied in </a:t>
            </a:r>
            <a:r>
              <a:rPr lang="en-US" dirty="0" err="1"/>
              <a:t>p+p</a:t>
            </a:r>
            <a:r>
              <a:rPr lang="en-US" dirty="0"/>
              <a:t> </a:t>
            </a:r>
            <a:r>
              <a:rPr lang="en-US" dirty="0" smtClean="0"/>
              <a:t>collisions</a:t>
            </a:r>
          </a:p>
          <a:p>
            <a:pPr lvl="1"/>
            <a:r>
              <a:rPr lang="en-US" dirty="0" smtClean="0"/>
              <a:t>~</a:t>
            </a:r>
            <a:r>
              <a:rPr lang="en-US" dirty="0"/>
              <a:t>80 </a:t>
            </a:r>
            <a:r>
              <a:rPr lang="en-US" dirty="0" err="1" smtClean="0"/>
              <a:t>μm</a:t>
            </a:r>
            <a:r>
              <a:rPr lang="en-US" dirty="0" smtClean="0"/>
              <a:t> of Upsilon mass resolution </a:t>
            </a:r>
            <a:endParaRPr lang="en-US" dirty="0"/>
          </a:p>
          <a:p>
            <a:pPr lvl="1"/>
            <a:r>
              <a:rPr lang="en-US" dirty="0" smtClean="0"/>
              <a:t>DCA resolution of &lt;30 </a:t>
            </a:r>
            <a:r>
              <a:rPr lang="en-US" dirty="0" err="1" smtClean="0"/>
              <a:t>μm</a:t>
            </a:r>
            <a:r>
              <a:rPr lang="en-US" dirty="0" smtClean="0"/>
              <a:t>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&gt;1 </a:t>
            </a:r>
            <a:r>
              <a:rPr lang="en-US" dirty="0" err="1" smtClean="0"/>
              <a:t>GeV</a:t>
            </a:r>
            <a:r>
              <a:rPr lang="en-US" dirty="0" smtClean="0"/>
              <a:t>/c in central </a:t>
            </a:r>
            <a:r>
              <a:rPr lang="en-US" dirty="0" err="1" smtClean="0"/>
              <a:t>Au+Au</a:t>
            </a:r>
            <a:r>
              <a:rPr lang="en-US" dirty="0" smtClean="0"/>
              <a:t> events</a:t>
            </a:r>
          </a:p>
          <a:p>
            <a:pPr lvl="1"/>
            <a:r>
              <a:rPr lang="en-US" dirty="0" smtClean="0"/>
              <a:t>Single track efficiency of ~90% in central </a:t>
            </a:r>
            <a:r>
              <a:rPr lang="en-US" dirty="0" err="1" smtClean="0"/>
              <a:t>Au+Au</a:t>
            </a:r>
            <a:r>
              <a:rPr lang="en-US" dirty="0" smtClean="0"/>
              <a:t> events</a:t>
            </a:r>
          </a:p>
          <a:p>
            <a:pPr lvl="1"/>
            <a:endParaRPr lang="en-US" dirty="0"/>
          </a:p>
          <a:p>
            <a:r>
              <a:rPr lang="en-US" dirty="0" smtClean="0"/>
              <a:t>Future plans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ealistic geometry will be used for further performance evaluation</a:t>
            </a:r>
          </a:p>
          <a:p>
            <a:pPr lvl="1"/>
            <a:r>
              <a:rPr lang="en-US" dirty="0" smtClean="0"/>
              <a:t>New tracking and vertex finding (</a:t>
            </a:r>
            <a:r>
              <a:rPr lang="en-US" dirty="0" err="1" smtClean="0"/>
              <a:t>GenFit</a:t>
            </a:r>
            <a:r>
              <a:rPr lang="en-US" dirty="0" smtClean="0"/>
              <a:t> + RAVE packages) will be implemented</a:t>
            </a:r>
          </a:p>
          <a:p>
            <a:pPr lvl="1"/>
            <a:r>
              <a:rPr lang="en-US" dirty="0" smtClean="0"/>
              <a:t>The performance of physics measurements in </a:t>
            </a:r>
            <a:r>
              <a:rPr lang="en-US" dirty="0" err="1" smtClean="0"/>
              <a:t>p+p</a:t>
            </a:r>
            <a:r>
              <a:rPr lang="en-US" dirty="0" smtClean="0"/>
              <a:t> and </a:t>
            </a:r>
            <a:r>
              <a:rPr lang="en-US" dirty="0" err="1" smtClean="0"/>
              <a:t>Au+Au</a:t>
            </a:r>
            <a:r>
              <a:rPr lang="en-US" dirty="0" smtClean="0"/>
              <a:t> collisions will be evaluated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effect of background hits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pile-up effect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0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6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b-jet tagging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7911"/>
            <a:ext cx="9144000" cy="2010895"/>
          </a:xfrm>
        </p:spPr>
        <p:txBody>
          <a:bodyPr>
            <a:normAutofit/>
          </a:bodyPr>
          <a:lstStyle/>
          <a:p>
            <a:r>
              <a:rPr lang="en-US" dirty="0" smtClean="0"/>
              <a:t>b-jet tagging performance in </a:t>
            </a:r>
            <a:r>
              <a:rPr lang="en-US" dirty="0" err="1" smtClean="0"/>
              <a:t>p+p</a:t>
            </a:r>
            <a:r>
              <a:rPr lang="en-US" dirty="0" smtClean="0"/>
              <a:t> collisions with PYTHIA8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Use truth information to evaluate purity vs. efficiency</a:t>
            </a:r>
          </a:p>
          <a:p>
            <a:r>
              <a:rPr lang="en-US" dirty="0" smtClean="0"/>
              <a:t>Two methods are approached</a:t>
            </a:r>
          </a:p>
          <a:p>
            <a:pPr lvl="1"/>
            <a:r>
              <a:rPr lang="en-US" dirty="0" smtClean="0"/>
              <a:t>Large DCA track counting method (30% efficiency @ 70% b-jet purity)</a:t>
            </a:r>
          </a:p>
          <a:p>
            <a:pPr lvl="1"/>
            <a:r>
              <a:rPr lang="en-US" dirty="0" smtClean="0"/>
              <a:t>Secondary vertex finding method </a:t>
            </a:r>
            <a:br>
              <a:rPr lang="en-US" dirty="0" smtClean="0"/>
            </a:br>
            <a:r>
              <a:rPr lang="en-US" dirty="0" smtClean="0"/>
              <a:t>(comparable with two track cut of tracking counting method)</a:t>
            </a: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8684"/>
            <a:ext cx="4572000" cy="36576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18684"/>
            <a:ext cx="45720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858" y="6184354"/>
            <a:ext cx="384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large DCA track counting method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0680" y="6184354"/>
            <a:ext cx="381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secondary vertex finding method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0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MAPS ladder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7910"/>
            <a:ext cx="9144000" cy="1670451"/>
          </a:xfrm>
        </p:spPr>
        <p:txBody>
          <a:bodyPr/>
          <a:lstStyle/>
          <a:p>
            <a:r>
              <a:rPr lang="en-US" dirty="0" smtClean="0"/>
              <a:t>Import ALICE ITS stave geometry</a:t>
            </a:r>
          </a:p>
          <a:p>
            <a:r>
              <a:rPr lang="en-US" dirty="0" smtClean="0"/>
              <a:t>Similar DCA &amp; momentum resolutions from the initial look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recise study of tracking with the realistic geometry is on going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9021"/>
            <a:ext cx="9144000" cy="4101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914" y="2278361"/>
            <a:ext cx="185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DCA resolution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5097" y="2278361"/>
            <a:ext cx="260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momentum resolution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4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of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7912"/>
            <a:ext cx="9144000" cy="1261318"/>
          </a:xfrm>
        </p:spPr>
        <p:txBody>
          <a:bodyPr/>
          <a:lstStyle/>
          <a:p>
            <a:r>
              <a:rPr lang="en-US" dirty="0" smtClean="0"/>
              <a:t>Resolution of primary vertex (</a:t>
            </a:r>
            <a:r>
              <a:rPr lang="en-US" dirty="0" err="1" smtClean="0"/>
              <a:t>p+p</a:t>
            </a:r>
            <a:r>
              <a:rPr lang="en-US" dirty="0" smtClean="0"/>
              <a:t> collisions from PYTHIA8)</a:t>
            </a:r>
          </a:p>
          <a:p>
            <a:pPr lvl="1"/>
            <a:r>
              <a:rPr lang="en-US" dirty="0" smtClean="0"/>
              <a:t>Comparison with the re-configured PHENIX VTX (including realistic inefficiency)</a:t>
            </a:r>
          </a:p>
          <a:p>
            <a:pPr lvl="1"/>
            <a:r>
              <a:rPr lang="en-US" b="1" dirty="0" smtClean="0"/>
              <a:t>Clearly improved primary vertex resolution with MAPS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36" y="1806877"/>
            <a:ext cx="5462929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536" y="4302283"/>
            <a:ext cx="5462929" cy="25603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69076" y="1832811"/>
            <a:ext cx="2012180" cy="49302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4699" y="4328881"/>
            <a:ext cx="1127391" cy="499171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75941" y="1832811"/>
            <a:ext cx="2012180" cy="49302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75839" y="4328881"/>
            <a:ext cx="1127391" cy="499171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25084" y="23458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Helvetica"/>
                <a:cs typeface="Helvetica"/>
              </a:rPr>
              <a:t>vtx</a:t>
            </a:r>
            <a:r>
              <a:rPr lang="en-US" b="1" dirty="0" smtClean="0">
                <a:latin typeface="Helvetica"/>
                <a:cs typeface="Helvetica"/>
              </a:rPr>
              <a:t>-x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6975" y="2345848"/>
            <a:ext cx="71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Helvetica"/>
                <a:cs typeface="Helvetica"/>
              </a:rPr>
              <a:t>vtx</a:t>
            </a:r>
            <a:r>
              <a:rPr lang="en-US" b="1" dirty="0" smtClean="0">
                <a:latin typeface="Helvetica"/>
                <a:cs typeface="Helvetica"/>
              </a:rPr>
              <a:t>-z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5084" y="493823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Helvetica"/>
                <a:cs typeface="Helvetica"/>
              </a:rPr>
              <a:t>vtx</a:t>
            </a:r>
            <a:r>
              <a:rPr lang="en-US" b="1" dirty="0" smtClean="0">
                <a:latin typeface="Helvetica"/>
                <a:cs typeface="Helvetica"/>
              </a:rPr>
              <a:t>-x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6975" y="4938233"/>
            <a:ext cx="71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Helvetica"/>
                <a:cs typeface="Helvetica"/>
              </a:rPr>
              <a:t>vtx</a:t>
            </a:r>
            <a:r>
              <a:rPr lang="en-US" b="1" dirty="0" smtClean="0">
                <a:latin typeface="Helvetica"/>
                <a:cs typeface="Helvetica"/>
              </a:rPr>
              <a:t>-z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685852"/>
            <a:ext cx="20433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PHENIX VTX PIXEL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50 um x 425 um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015177"/>
            <a:ext cx="15418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MAPS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20 um x 20 um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0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Schedule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pic>
        <p:nvPicPr>
          <p:cNvPr id="5" name="Picture 4" descr="Slid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5" b="21183"/>
          <a:stretch/>
        </p:blipFill>
        <p:spPr>
          <a:xfrm>
            <a:off x="0" y="2915148"/>
            <a:ext cx="9144000" cy="3685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957" y="5544259"/>
            <a:ext cx="8148613" cy="960119"/>
          </a:xfrm>
          <a:prstGeom prst="rect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07911"/>
            <a:ext cx="9144000" cy="23072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Simulation study of b-jet measurement with MAPS</a:t>
            </a:r>
          </a:p>
          <a:p>
            <a:pPr lvl="1"/>
            <a:r>
              <a:rPr lang="en-US" dirty="0" smtClean="0"/>
              <a:t>Develop b-jet tagging methods and evaluate performance in two years</a:t>
            </a:r>
          </a:p>
          <a:p>
            <a:pPr lvl="1"/>
            <a:r>
              <a:rPr lang="en-US" dirty="0" smtClean="0"/>
              <a:t>MIE proposal development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sPHENIX</a:t>
            </a:r>
            <a:r>
              <a:rPr lang="en-US" dirty="0" smtClean="0"/>
              <a:t> simulation framework to evaluate MAPS performance</a:t>
            </a:r>
          </a:p>
          <a:p>
            <a:r>
              <a:rPr lang="en-US" dirty="0" smtClean="0"/>
              <a:t>People working on simulation</a:t>
            </a:r>
          </a:p>
          <a:p>
            <a:pPr lvl="1"/>
            <a:r>
              <a:rPr lang="en-US" dirty="0" smtClean="0"/>
              <a:t>Mike </a:t>
            </a:r>
            <a:r>
              <a:rPr lang="en-US" dirty="0" err="1" smtClean="0"/>
              <a:t>McCumber</a:t>
            </a:r>
            <a:r>
              <a:rPr lang="en-US" dirty="0" smtClean="0"/>
              <a:t>, Sanghoon Lim, </a:t>
            </a:r>
            <a:r>
              <a:rPr lang="en-US" dirty="0" err="1" smtClean="0"/>
              <a:t>Xuan</a:t>
            </a:r>
            <a:r>
              <a:rPr lang="en-US" dirty="0" smtClean="0"/>
              <a:t> Li, </a:t>
            </a:r>
            <a:r>
              <a:rPr lang="en-US" dirty="0" err="1" smtClean="0"/>
              <a:t>Sho</a:t>
            </a:r>
            <a:r>
              <a:rPr lang="en-US" dirty="0" smtClean="0"/>
              <a:t> </a:t>
            </a:r>
            <a:r>
              <a:rPr lang="en-US" dirty="0" err="1" smtClean="0"/>
              <a:t>Uemura</a:t>
            </a:r>
            <a:r>
              <a:rPr lang="en-US" dirty="0" smtClean="0"/>
              <a:t>, Darren </a:t>
            </a:r>
            <a:r>
              <a:rPr lang="en-US" dirty="0" err="1" smtClean="0"/>
              <a:t>McGlinchey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and a new staff member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9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LANL proposed </a:t>
            </a:r>
            <a:r>
              <a:rPr lang="en-US" dirty="0" err="1" smtClean="0"/>
              <a:t>sPHENIX</a:t>
            </a:r>
            <a:r>
              <a:rPr lang="en-US" dirty="0" smtClean="0"/>
              <a:t> tracker configuration with MAPS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7909"/>
          <a:stretch/>
        </p:blipFill>
        <p:spPr>
          <a:xfrm>
            <a:off x="1632663" y="1294364"/>
            <a:ext cx="7506427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9971" y="947325"/>
            <a:ext cx="423403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3-layer MAPS vertex tracker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R = 2.3, 3.2, 3.9 cm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Thickness: 50 um (0.3% X</a:t>
            </a:r>
            <a:r>
              <a:rPr lang="en-US" sz="1600" baseline="-25000" dirty="0" smtClean="0">
                <a:latin typeface="Helvetica"/>
                <a:cs typeface="Helvetica"/>
              </a:rPr>
              <a:t>0</a:t>
            </a:r>
            <a:r>
              <a:rPr lang="en-US" sz="1600" dirty="0" smtClean="0">
                <a:latin typeface="Helvetica"/>
                <a:cs typeface="Helvetica"/>
              </a:rPr>
              <a:t>) in each layer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Cell dimension: 20 um x 20 um</a:t>
            </a:r>
            <a:endParaRPr lang="en-US" sz="1600" dirty="0">
              <a:latin typeface="Helvetica"/>
              <a:cs typeface="Helvetic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207788" y="2024543"/>
            <a:ext cx="823290" cy="1843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516098"/>
            <a:ext cx="456954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4</a:t>
            </a:r>
            <a:r>
              <a:rPr lang="en-US" sz="1600" dirty="0" smtClean="0">
                <a:latin typeface="Helvetica"/>
                <a:cs typeface="Helvetica"/>
              </a:rPr>
              <a:t>-layer silicon strip intermediate tracker (INTT)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R = 6, 8, 10, 12 cm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Thickness: 120 um (1% X</a:t>
            </a:r>
            <a:r>
              <a:rPr lang="en-US" sz="1600" baseline="-25000" dirty="0" smtClean="0">
                <a:latin typeface="Helvetica"/>
                <a:cs typeface="Helvetica"/>
              </a:rPr>
              <a:t>0</a:t>
            </a:r>
            <a:r>
              <a:rPr lang="en-US" sz="1600" dirty="0" smtClean="0">
                <a:latin typeface="Helvetica"/>
                <a:cs typeface="Helvetica"/>
              </a:rPr>
              <a:t>) in each layer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Cell dimension: 80 um x 1.2 </a:t>
            </a:r>
            <a:r>
              <a:rPr lang="en-US" sz="1600" dirty="0">
                <a:latin typeface="Helvetica"/>
                <a:cs typeface="Helvetica"/>
              </a:rPr>
              <a:t>c</a:t>
            </a:r>
            <a:r>
              <a:rPr lang="en-US" sz="1600" dirty="0" smtClean="0">
                <a:latin typeface="Helvetica"/>
                <a:cs typeface="Helvetica"/>
              </a:rPr>
              <a:t>m</a:t>
            </a:r>
            <a:endParaRPr lang="en-US" sz="1600" dirty="0">
              <a:latin typeface="Helvetica"/>
              <a:cs typeface="Helvetica"/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2284773" y="4109449"/>
            <a:ext cx="3735027" cy="1406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56286" y="5522962"/>
            <a:ext cx="348280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60-layer TPC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R = 30-80 cm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Thickness: 60 cm (2.2% X</a:t>
            </a:r>
            <a:r>
              <a:rPr lang="en-US" sz="1600" baseline="-25000" dirty="0" smtClean="0">
                <a:latin typeface="Helvetica"/>
                <a:cs typeface="Helvetica"/>
              </a:rPr>
              <a:t>0</a:t>
            </a:r>
            <a:r>
              <a:rPr lang="en-US" sz="1600" dirty="0" smtClean="0">
                <a:latin typeface="Helvetica"/>
                <a:cs typeface="Helvetica"/>
              </a:rPr>
              <a:t>)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Cell dimension: 1.5 mm x 1.7 mm </a:t>
            </a:r>
            <a:endParaRPr lang="en-US" sz="1600" dirty="0">
              <a:latin typeface="Helvetica"/>
              <a:cs typeface="Helvetica"/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6892785" y="4731957"/>
            <a:ext cx="504903" cy="791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" y="510210"/>
            <a:ext cx="436005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Specification for physics program</a:t>
            </a:r>
          </a:p>
          <a:p>
            <a:r>
              <a:rPr lang="en-US" sz="1600" dirty="0">
                <a:latin typeface="Helvetica"/>
                <a:cs typeface="Helvetica"/>
                <a:sym typeface="Wingdings"/>
              </a:rPr>
              <a:t>Heavy-flavor jet measurement</a:t>
            </a:r>
          </a:p>
          <a:p>
            <a:r>
              <a:rPr lang="en-US" sz="1600" b="1" dirty="0">
                <a:latin typeface="Helvetica"/>
                <a:cs typeface="Helvetica"/>
                <a:sym typeface="Wingdings"/>
              </a:rPr>
              <a:t>DCA resolution &lt;100 </a:t>
            </a:r>
            <a:r>
              <a:rPr lang="en-US" sz="1600" b="1" dirty="0" smtClean="0">
                <a:latin typeface="Helvetica"/>
                <a:cs typeface="Helvetica"/>
                <a:sym typeface="Wingdings"/>
              </a:rPr>
              <a:t>um</a:t>
            </a:r>
            <a:endParaRPr lang="en-US" sz="1600" b="1" dirty="0" smtClean="0">
              <a:latin typeface="Helvetica"/>
              <a:cs typeface="Helvetica"/>
            </a:endParaRPr>
          </a:p>
          <a:p>
            <a:r>
              <a:rPr lang="en-US" sz="1600" dirty="0" smtClean="0">
                <a:latin typeface="Helvetica"/>
                <a:cs typeface="Helvetica"/>
              </a:rPr>
              <a:t>Upsilon (3 states) measurement</a:t>
            </a:r>
            <a:br>
              <a:rPr lang="en-US" sz="1600" dirty="0" smtClean="0">
                <a:latin typeface="Helvetica"/>
                <a:cs typeface="Helvetica"/>
              </a:rPr>
            </a:br>
            <a:r>
              <a:rPr lang="en-US" sz="1600" b="1" dirty="0" smtClean="0">
                <a:latin typeface="Helvetica"/>
                <a:cs typeface="Helvetica"/>
                <a:sym typeface="Wingdings"/>
              </a:rPr>
              <a:t>Mass resolution &lt;100 MeV</a:t>
            </a:r>
          </a:p>
          <a:p>
            <a:r>
              <a:rPr lang="en-US" sz="1600" dirty="0" smtClean="0">
                <a:latin typeface="Helvetica"/>
                <a:cs typeface="Helvetica"/>
                <a:sym typeface="Wingdings"/>
              </a:rPr>
              <a:t>Tracking efficiency &amp; purity are also important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0647"/>
            <a:ext cx="3124200" cy="257471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99583" y="3766995"/>
            <a:ext cx="328227" cy="4417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8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sPHENIX</a:t>
            </a:r>
            <a:r>
              <a:rPr lang="en-US" dirty="0" smtClean="0"/>
              <a:t> simulation framework to evaluate MAPS performance </a:t>
            </a:r>
            <a:br>
              <a:rPr lang="en-US" dirty="0" smtClean="0"/>
            </a:br>
            <a:r>
              <a:rPr lang="en-US" dirty="0" smtClean="0"/>
              <a:t>uniform cylindrical tracking layers of sensitive material + </a:t>
            </a:r>
            <a:br>
              <a:rPr lang="en-US" dirty="0" smtClean="0"/>
            </a:br>
            <a:r>
              <a:rPr lang="en-US" dirty="0" smtClean="0"/>
              <a:t>uniform cylindrical layers of inactive support material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Realistic detector geometry will be implemented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Silicon tracker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Layers of sensitive Si of pixel (MAPS) or strips (INTT)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Layers of Cu for supporting materials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TPC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60 layers of active gas (1.5 mm x 1.7 mm cell)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 smtClean="0">
                <a:sym typeface="Wingdings"/>
              </a:rPr>
              <a:t>Layers of inactive material for inner and outer field cage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Layers of inactive gas at 20-30 cm radius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Tracking procedure</a:t>
            </a: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pPr marL="457200" lvl="1" indent="0"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Evaluation with truth information</a:t>
            </a:r>
            <a:endParaRPr lang="en-US" dirty="0"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747" y="4726945"/>
            <a:ext cx="1584282" cy="8642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Digitization of 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G4 hits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9482" y="4726945"/>
            <a:ext cx="1602096" cy="8642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Clustering with threshold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3498" y="4726945"/>
            <a:ext cx="2444781" cy="8642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Hough transform in helix parameter space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64768" y="4726945"/>
            <a:ext cx="1987581" cy="8642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Helvetica"/>
                <a:cs typeface="Helvetica"/>
              </a:rPr>
              <a:t>Kalman</a:t>
            </a:r>
            <a:r>
              <a:rPr lang="en-US" dirty="0" smtClean="0">
                <a:latin typeface="Helvetica"/>
                <a:cs typeface="Helvetica"/>
              </a:rPr>
              <a:t> filter 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to fit tracks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793776" y="4843156"/>
            <a:ext cx="235678" cy="6285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53076" y="4843156"/>
            <a:ext cx="235678" cy="6285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754191" y="4843156"/>
            <a:ext cx="235678" cy="6285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6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816" y="713657"/>
            <a:ext cx="5355184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b-jet tagging algorithm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7911"/>
            <a:ext cx="4010088" cy="6049345"/>
          </a:xfrm>
        </p:spPr>
        <p:txBody>
          <a:bodyPr/>
          <a:lstStyle/>
          <a:p>
            <a:r>
              <a:rPr lang="en-US" dirty="0" smtClean="0"/>
              <a:t>Track counting method</a:t>
            </a:r>
          </a:p>
          <a:p>
            <a:pPr lvl="1"/>
            <a:r>
              <a:rPr lang="en-US" dirty="0" smtClean="0"/>
              <a:t>Count the number tracks with large DCA (</a:t>
            </a:r>
            <a:r>
              <a:rPr lang="en-US" b="1" dirty="0" smtClean="0">
                <a:solidFill>
                  <a:srgbClr val="0000FF"/>
                </a:solidFill>
              </a:rPr>
              <a:t>d</a:t>
            </a:r>
            <a:r>
              <a:rPr lang="en-US" b="1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Optimization of cuts and evaluation of b-jet tagging </a:t>
            </a:r>
            <a:r>
              <a:rPr lang="en-US" b="1" dirty="0" smtClean="0"/>
              <a:t>purity vs. efficiency</a:t>
            </a:r>
            <a:r>
              <a:rPr lang="en-US" dirty="0" smtClean="0"/>
              <a:t> in </a:t>
            </a:r>
            <a:r>
              <a:rPr lang="en-US" dirty="0" err="1" smtClean="0"/>
              <a:t>p+p</a:t>
            </a:r>
            <a:r>
              <a:rPr lang="en-US" dirty="0" smtClean="0"/>
              <a:t> collisions (w/ PYTHIA) are underway</a:t>
            </a:r>
          </a:p>
          <a:p>
            <a:pPr lvl="1"/>
            <a:r>
              <a:rPr lang="en-US" dirty="0" smtClean="0"/>
              <a:t>Performance study in Heavy-ion collisions will be following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05117" y="4107790"/>
            <a:ext cx="8385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Helvetica"/>
                <a:cs typeface="Helvetica"/>
              </a:rPr>
              <a:t>(DCA)</a:t>
            </a: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8949" y="3061601"/>
            <a:ext cx="8343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"/>
                <a:cs typeface="Helvetica"/>
              </a:rPr>
              <a:t>b-jet</a:t>
            </a:r>
            <a:endParaRPr lang="en-US" sz="24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4057"/>
            <a:ext cx="4114800" cy="2743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88375" y="3123156"/>
            <a:ext cx="6170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Helvetica"/>
                <a:cs typeface="Helvetica"/>
              </a:rPr>
              <a:t>L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Helvetica"/>
                <a:cs typeface="Helvetica"/>
              </a:rPr>
              <a:t>xyz</a:t>
            </a:r>
            <a:endParaRPr lang="en-US" sz="2000" b="1" baseline="-25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6288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816" y="713657"/>
            <a:ext cx="5355184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b-jet tagging algorithm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7911"/>
            <a:ext cx="4010088" cy="6049345"/>
          </a:xfrm>
        </p:spPr>
        <p:txBody>
          <a:bodyPr/>
          <a:lstStyle/>
          <a:p>
            <a:r>
              <a:rPr lang="en-US" dirty="0" smtClean="0"/>
              <a:t>Secondary vertex method</a:t>
            </a:r>
          </a:p>
          <a:p>
            <a:pPr lvl="1"/>
            <a:r>
              <a:rPr lang="en-US" dirty="0" smtClean="0"/>
              <a:t>Reconstruct secondary vertex with in a heavy-flavor jet</a:t>
            </a:r>
          </a:p>
          <a:p>
            <a:pPr lvl="1"/>
            <a:r>
              <a:rPr lang="en-US" dirty="0" smtClean="0"/>
              <a:t>Deviation from the primary vertex (</a:t>
            </a:r>
            <a:r>
              <a:rPr lang="en-US" b="1" dirty="0" err="1" smtClean="0">
                <a:solidFill>
                  <a:srgbClr val="FF0000"/>
                </a:solidFill>
              </a:rPr>
              <a:t>L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xyz</a:t>
            </a:r>
            <a:r>
              <a:rPr lang="en-US" dirty="0" smtClean="0"/>
              <a:t>) </a:t>
            </a:r>
            <a:r>
              <a:rPr lang="en-US" dirty="0" smtClean="0"/>
              <a:t>of b-jets are expected to be larger than others</a:t>
            </a:r>
          </a:p>
          <a:p>
            <a:pPr lvl="1"/>
            <a:r>
              <a:rPr lang="en-US" dirty="0" smtClean="0"/>
              <a:t>&lt;30 </a:t>
            </a:r>
            <a:r>
              <a:rPr lang="en-US" dirty="0" err="1" smtClean="0"/>
              <a:t>μm</a:t>
            </a:r>
            <a:r>
              <a:rPr lang="en-US" dirty="0" smtClean="0"/>
              <a:t> of primary vertex resolution in x/y/z with MAPS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05117" y="4107790"/>
            <a:ext cx="8385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Helvetica"/>
                <a:cs typeface="Helvetica"/>
              </a:rPr>
              <a:t>(DCA)</a:t>
            </a: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8949" y="3061601"/>
            <a:ext cx="8343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"/>
                <a:cs typeface="Helvetica"/>
              </a:rPr>
              <a:t>b-jet</a:t>
            </a:r>
            <a:endParaRPr lang="en-US" sz="24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6980"/>
            <a:ext cx="3652710" cy="2743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88375" y="3123156"/>
            <a:ext cx="6170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Helvetica"/>
                <a:cs typeface="Helvetica"/>
              </a:rPr>
              <a:t>L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Helvetica"/>
                <a:cs typeface="Helvetica"/>
              </a:rPr>
              <a:t>xyz</a:t>
            </a:r>
            <a:endParaRPr lang="en-US" sz="2000" b="1" baseline="-25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6168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042"/>
          <a:stretch/>
        </p:blipFill>
        <p:spPr>
          <a:xfrm>
            <a:off x="4572000" y="931333"/>
            <a:ext cx="4572000" cy="4236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Upsilon mass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07000"/>
            <a:ext cx="9144000" cy="1435513"/>
          </a:xfrm>
        </p:spPr>
        <p:txBody>
          <a:bodyPr>
            <a:normAutofit/>
          </a:bodyPr>
          <a:lstStyle/>
          <a:p>
            <a:r>
              <a:rPr lang="en-US" dirty="0" smtClean="0"/>
              <a:t>80 MeV Upsilon mass resolution in simulation</a:t>
            </a:r>
            <a:br>
              <a:rPr lang="en-US" dirty="0" smtClean="0"/>
            </a:br>
            <a:r>
              <a:rPr lang="en-US" dirty="0" smtClean="0"/>
              <a:t>(&lt;100 MeV of </a:t>
            </a:r>
            <a:r>
              <a:rPr lang="en-US" dirty="0" err="1" smtClean="0"/>
              <a:t>sPHENIX</a:t>
            </a:r>
            <a:r>
              <a:rPr lang="en-US" dirty="0" smtClean="0"/>
              <a:t> specification)</a:t>
            </a:r>
            <a:br>
              <a:rPr lang="en-US" dirty="0" smtClean="0"/>
            </a:br>
            <a:r>
              <a:rPr lang="en-US" b="1" dirty="0" smtClean="0"/>
              <a:t>Higher efficiency and less material budget than the alternative option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3830" y="562001"/>
            <a:ext cx="305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MAPS(3)+INTT(4)+TPC(60)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3"/>
          <a:srcRect l="2160" t="9223" r="3704"/>
          <a:stretch/>
        </p:blipFill>
        <p:spPr>
          <a:xfrm>
            <a:off x="0" y="931333"/>
            <a:ext cx="4572000" cy="42333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4200" y="562001"/>
            <a:ext cx="366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Reuse PHENIX VTX(</a:t>
            </a:r>
            <a:r>
              <a:rPr lang="en-US" dirty="0">
                <a:latin typeface="Helvetica"/>
                <a:cs typeface="Helvetica"/>
              </a:rPr>
              <a:t>2</a:t>
            </a:r>
            <a:r>
              <a:rPr lang="en-US" dirty="0" smtClean="0">
                <a:latin typeface="Helvetica"/>
                <a:cs typeface="Helvetica"/>
              </a:rPr>
              <a:t>)+STRIP(</a:t>
            </a:r>
            <a:r>
              <a:rPr lang="en-US" dirty="0">
                <a:latin typeface="Helvetica"/>
                <a:cs typeface="Helvetica"/>
              </a:rPr>
              <a:t>5</a:t>
            </a:r>
            <a:r>
              <a:rPr lang="en-US" dirty="0" smtClean="0">
                <a:latin typeface="Helvetica"/>
                <a:cs typeface="Helvetica"/>
              </a:rPr>
              <a:t>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4200" y="2300111"/>
            <a:ext cx="1744133" cy="42333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38045" y="2339622"/>
            <a:ext cx="1986844" cy="42333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DCA and momentum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7911"/>
            <a:ext cx="9144000" cy="1604981"/>
          </a:xfrm>
        </p:spPr>
        <p:txBody>
          <a:bodyPr/>
          <a:lstStyle/>
          <a:p>
            <a:r>
              <a:rPr lang="en-US" dirty="0" smtClean="0"/>
              <a:t>Embedded simulation</a:t>
            </a:r>
            <a:br>
              <a:rPr lang="en-US" dirty="0" smtClean="0"/>
            </a:br>
            <a:r>
              <a:rPr lang="en-US" dirty="0" smtClean="0"/>
              <a:t>100 </a:t>
            </a:r>
            <a:r>
              <a:rPr lang="en-US" dirty="0" err="1" smtClean="0"/>
              <a:t>pions</a:t>
            </a:r>
            <a:r>
              <a:rPr lang="en-US" dirty="0" smtClean="0"/>
              <a:t> embedded into central HIJING events (0-4 </a:t>
            </a:r>
            <a:r>
              <a:rPr lang="en-US" dirty="0" err="1" smtClean="0"/>
              <a:t>fm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collision)</a:t>
            </a:r>
          </a:p>
          <a:p>
            <a:r>
              <a:rPr lang="en-US" dirty="0" smtClean="0"/>
              <a:t>DCA resolution in simulation is satisfied with the </a:t>
            </a:r>
            <a:r>
              <a:rPr lang="en-US" dirty="0" err="1" smtClean="0"/>
              <a:t>sPHENIX</a:t>
            </a:r>
            <a:r>
              <a:rPr lang="en-US" dirty="0" smtClean="0"/>
              <a:t> specification</a:t>
            </a:r>
            <a:br>
              <a:rPr lang="en-US" dirty="0" smtClean="0"/>
            </a:br>
            <a:r>
              <a:rPr lang="en-US" dirty="0" smtClean="0"/>
              <a:t>(&lt; 100 </a:t>
            </a:r>
            <a:r>
              <a:rPr lang="en-US" dirty="0" err="1" smtClean="0"/>
              <a:t>μm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" y="2369626"/>
            <a:ext cx="4572000" cy="36576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69626"/>
            <a:ext cx="45720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914" y="6083670"/>
            <a:ext cx="185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DCA resolution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3741" y="6083670"/>
            <a:ext cx="260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momentum resolution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83199" y="5787394"/>
            <a:ext cx="1146468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Helvetica"/>
                <a:cs typeface="Helvetica"/>
              </a:rPr>
              <a:t>p</a:t>
            </a:r>
            <a:r>
              <a:rPr lang="en-US" sz="1600" baseline="-25000" dirty="0" err="1" smtClean="0">
                <a:latin typeface="Helvetica"/>
                <a:cs typeface="Helvetica"/>
              </a:rPr>
              <a:t>T</a:t>
            </a:r>
            <a:r>
              <a:rPr lang="en-US" sz="1600" dirty="0" smtClean="0">
                <a:latin typeface="Helvetica"/>
                <a:cs typeface="Helvetica"/>
              </a:rPr>
              <a:t> (</a:t>
            </a:r>
            <a:r>
              <a:rPr lang="en-US" sz="1600" dirty="0" err="1" smtClean="0">
                <a:latin typeface="Helvetica"/>
                <a:cs typeface="Helvetica"/>
              </a:rPr>
              <a:t>GeV</a:t>
            </a:r>
            <a:r>
              <a:rPr lang="en-US" sz="1600" dirty="0" smtClean="0">
                <a:latin typeface="Helvetica"/>
                <a:cs typeface="Helvetica"/>
              </a:rPr>
              <a:t>/c)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0043" y="5787394"/>
            <a:ext cx="1146468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Helvetica"/>
                <a:cs typeface="Helvetica"/>
              </a:rPr>
              <a:t>p</a:t>
            </a:r>
            <a:r>
              <a:rPr lang="en-US" sz="1600" baseline="-25000" dirty="0" err="1" smtClean="0">
                <a:latin typeface="Helvetica"/>
                <a:cs typeface="Helvetica"/>
              </a:rPr>
              <a:t>T</a:t>
            </a:r>
            <a:r>
              <a:rPr lang="en-US" sz="1600" dirty="0" smtClean="0">
                <a:latin typeface="Helvetica"/>
                <a:cs typeface="Helvetica"/>
              </a:rPr>
              <a:t> (</a:t>
            </a:r>
            <a:r>
              <a:rPr lang="en-US" sz="1600" dirty="0" err="1" smtClean="0">
                <a:latin typeface="Helvetica"/>
                <a:cs typeface="Helvetica"/>
              </a:rPr>
              <a:t>GeV</a:t>
            </a:r>
            <a:r>
              <a:rPr lang="en-US" sz="1600" dirty="0" smtClean="0">
                <a:latin typeface="Helvetica"/>
                <a:cs typeface="Helvetica"/>
              </a:rPr>
              <a:t>/c)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37389" y="2828876"/>
            <a:ext cx="95433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dca2d (cm)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6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b-jet measurement with MAPS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track efficiency and purity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211"/>
            <a:ext cx="4572000" cy="292608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0"/>
            <a:ext cx="4572000" cy="2926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7220" y="2577790"/>
            <a:ext cx="259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single track efficiency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2059" y="5766072"/>
            <a:ext cx="144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track purity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64799" y="607911"/>
            <a:ext cx="4679201" cy="59922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Embedded </a:t>
            </a:r>
            <a:r>
              <a:rPr lang="en-US" dirty="0" err="1" smtClean="0"/>
              <a:t>pions</a:t>
            </a:r>
            <a:r>
              <a:rPr lang="en-US" dirty="0" smtClean="0"/>
              <a:t> in central </a:t>
            </a:r>
            <a:r>
              <a:rPr lang="en-US" dirty="0" err="1" smtClean="0"/>
              <a:t>Au+Au</a:t>
            </a:r>
            <a:r>
              <a:rPr lang="en-US" dirty="0" smtClean="0"/>
              <a:t> events from HIJING</a:t>
            </a:r>
          </a:p>
          <a:p>
            <a:pPr lvl="1"/>
            <a:r>
              <a:rPr lang="en-US" dirty="0" smtClean="0"/>
              <a:t>Loop over truth tracks and try to find matching reconstructed track</a:t>
            </a:r>
          </a:p>
          <a:p>
            <a:pPr lvl="1"/>
            <a:r>
              <a:rPr lang="en-US" dirty="0" smtClean="0"/>
              <a:t>Quality cut of reconstructed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&lt;4σ from true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r>
              <a:rPr lang="en-US" dirty="0" smtClean="0"/>
              <a:t>Purity in central </a:t>
            </a:r>
            <a:r>
              <a:rPr lang="en-US" dirty="0" err="1" smtClean="0"/>
              <a:t>Au+Au</a:t>
            </a:r>
            <a:r>
              <a:rPr lang="en-US" dirty="0" smtClean="0"/>
              <a:t> events from HIJING</a:t>
            </a:r>
          </a:p>
          <a:p>
            <a:pPr lvl="1"/>
            <a:r>
              <a:rPr lang="en-US" dirty="0" smtClean="0"/>
              <a:t>Loop over reconstructed track and check reconstructed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is within 4σ of true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Fake tracks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are from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tracks of incorrectly reconstructed momentum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ACB-8336-1645-A197-970C811DB1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3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36985</TotalTime>
  <Words>920</Words>
  <Application>Microsoft Macintosh PowerPoint</Application>
  <PresentationFormat>On-screen Show (4:3)</PresentationFormat>
  <Paragraphs>181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Advantage of b-jet measurement with MAPS LDRD/DR feasibility review Dec. 5, 2016  Sanghoon Lim / Mike McCumber</vt:lpstr>
      <vt:lpstr>Goal and Schedule</vt:lpstr>
      <vt:lpstr>LANL proposed sPHENIX tracker configuration with MAPS</vt:lpstr>
      <vt:lpstr>Simulation framework</vt:lpstr>
      <vt:lpstr>b-jet tagging algorithm I</vt:lpstr>
      <vt:lpstr>b-jet tagging algorithm II</vt:lpstr>
      <vt:lpstr>Upsilon mass distribution</vt:lpstr>
      <vt:lpstr>DCA and momentum resolution</vt:lpstr>
      <vt:lpstr>Single track efficiency and purity</vt:lpstr>
      <vt:lpstr>Implementation of MAPS ladder geometry</vt:lpstr>
      <vt:lpstr>Event pile-up</vt:lpstr>
      <vt:lpstr>Summary and Outlook</vt:lpstr>
      <vt:lpstr>BACK up</vt:lpstr>
      <vt:lpstr>b-jet tagging performance</vt:lpstr>
      <vt:lpstr>Implementation of MAPS ladder geometry</vt:lpstr>
      <vt:lpstr>Benefit of MAPS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Run10AuAu62GeV Logbook</dc:title>
  <dc:creator>Sanghoon Lim</dc:creator>
  <cp:lastModifiedBy>Sanghoon Lim</cp:lastModifiedBy>
  <cp:revision>401</cp:revision>
  <dcterms:created xsi:type="dcterms:W3CDTF">2014-06-03T01:06:28Z</dcterms:created>
  <dcterms:modified xsi:type="dcterms:W3CDTF">2016-12-01T19:16:01Z</dcterms:modified>
</cp:coreProperties>
</file>