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7" r:id="rId2"/>
    <p:sldId id="305" r:id="rId3"/>
    <p:sldId id="314" r:id="rId4"/>
    <p:sldId id="308" r:id="rId5"/>
    <p:sldId id="315" r:id="rId6"/>
    <p:sldId id="317" r:id="rId7"/>
    <p:sldId id="318" r:id="rId8"/>
    <p:sldId id="321" r:id="rId9"/>
    <p:sldId id="312" r:id="rId10"/>
    <p:sldId id="325" r:id="rId11"/>
    <p:sldId id="323" r:id="rId12"/>
    <p:sldId id="326" r:id="rId13"/>
    <p:sldId id="324" r:id="rId14"/>
    <p:sldId id="322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7799" marR="57799" indent="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1pPr>
    <a:lvl2pPr marL="57799" marR="57799" indent="3429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2pPr>
    <a:lvl3pPr marL="57799" marR="57799" indent="6858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3pPr>
    <a:lvl4pPr marL="57799" marR="57799" indent="10287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4pPr>
    <a:lvl5pPr marL="57799" marR="57799" indent="13716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5pPr>
    <a:lvl6pPr marL="57799" marR="57799" indent="17145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6pPr>
    <a:lvl7pPr marL="57799" marR="57799" indent="20574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7pPr>
    <a:lvl8pPr marL="57799" marR="57799" indent="24003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8pPr>
    <a:lvl9pPr marL="57799" marR="57799" indent="27432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395" autoAdjust="0"/>
    <p:restoredTop sz="98852" autoAdjust="0"/>
  </p:normalViewPr>
  <p:slideViewPr>
    <p:cSldViewPr snapToGrid="0" snapToObjects="1">
      <p:cViewPr>
        <p:scale>
          <a:sx n="75" d="100"/>
          <a:sy n="75" d="100"/>
        </p:scale>
        <p:origin x="-1344" y="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1035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2189322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7C445A43-120B-6A46-8BB7-FF26FE5D6CAE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06232" y="-42051"/>
            <a:ext cx="422063" cy="471924"/>
          </a:xfrm>
        </p:spPr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3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13004800" cy="9779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11166"/>
              </a:gs>
              <a:gs pos="100000">
                <a:srgbClr val="000000"/>
              </a:gs>
            </a:gsLst>
          </a:gra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42000"/>
              </a:lnSpc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92100" y="-706"/>
            <a:ext cx="1209040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590644" y="-42051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825500">
              <a:lnSpc>
                <a:spcPct val="100000"/>
              </a:lnSpc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0" y="1054100"/>
            <a:ext cx="12915900" cy="797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78974" indent="-282575">
              <a:spcBef>
                <a:spcPts val="800"/>
              </a:spcBef>
              <a:buChar char="–"/>
              <a:defRPr sz="2800"/>
            </a:lvl2pPr>
            <a:lvl3pPr marL="1182200" indent="-228600">
              <a:spcBef>
                <a:spcPts val="700"/>
              </a:spcBef>
              <a:defRPr sz="2400"/>
            </a:lvl3pPr>
            <a:lvl4pPr marL="1639399" indent="-228599">
              <a:spcBef>
                <a:spcPts val="600"/>
              </a:spcBef>
              <a:buChar char="–"/>
              <a:defRPr sz="2200"/>
            </a:lvl4pPr>
            <a:lvl5pPr marL="2096599" indent="-228600">
              <a:spcBef>
                <a:spcPts val="600"/>
              </a:spcBef>
              <a:buChar char="»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</p:sldLayoutIdLst>
  <p:transition xmlns:p14="http://schemas.microsoft.com/office/powerpoint/2010/main" spd="med"/>
  <p:txStyles>
    <p:titleStyle>
      <a:lvl1pPr marL="55751" marR="55751" indent="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1pPr>
      <a:lvl2pPr marL="55751" marR="55751" indent="22860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2pPr>
      <a:lvl3pPr marL="55751" marR="55751" indent="45720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3pPr>
      <a:lvl4pPr marL="55751" marR="55751" indent="68580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4pPr>
      <a:lvl5pPr marL="55751" marR="55751" indent="91440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5pPr>
      <a:lvl6pPr marL="55751" marR="55751" indent="114300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6pPr>
      <a:lvl7pPr marL="55751" marR="55751" indent="137160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7pPr>
      <a:lvl8pPr marL="55751" marR="55751" indent="1600199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8pPr>
      <a:lvl9pPr marL="55751" marR="55751" indent="182880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9pPr>
    </p:titleStyle>
    <p:bodyStyle>
      <a:lvl1pPr marL="378925" marR="55751" indent="-339725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1pPr>
      <a:lvl2pPr marL="839526" marR="55751" indent="-343126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2pPr>
      <a:lvl3pPr marL="1277450" marR="55751" indent="-323850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3pPr>
      <a:lvl4pPr marL="1764090" marR="55751" indent="-353290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4pPr>
      <a:lvl5pPr marL="2299799" marR="55751" indent="-431800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5pPr>
      <a:lvl6pPr marL="2299799" marR="55751" indent="-431800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6pPr>
      <a:lvl7pPr marL="2299799" marR="55751" indent="-431800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7pPr>
      <a:lvl8pPr marL="2299799" marR="55751" indent="-431800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8pPr>
      <a:lvl9pPr marL="2299799" marR="55751" indent="-431800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p25ext.lanl.gov/map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711200" y="1303867"/>
            <a:ext cx="11734800" cy="5990167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defTabSz="572516">
              <a:defRPr sz="784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0000FF"/>
                </a:solidFill>
              </a:rPr>
              <a:t>MAPS </a:t>
            </a:r>
            <a:r>
              <a:rPr lang="en-US" dirty="0" smtClean="0">
                <a:solidFill>
                  <a:srgbClr val="0000FF"/>
                </a:solidFill>
              </a:rPr>
              <a:t>LDRD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8000" dirty="0" smtClean="0">
                <a:solidFill>
                  <a:srgbClr val="0000FF"/>
                </a:solidFill>
              </a:rPr>
              <a:t>Experimental </a:t>
            </a:r>
            <a:r>
              <a:rPr lang="en-US" sz="8000" dirty="0">
                <a:solidFill>
                  <a:srgbClr val="0000FF"/>
                </a:solidFill>
              </a:rPr>
              <a:t>Cost, Schedule, Risk</a:t>
            </a:r>
            <a:r>
              <a:rPr lang="pl-PL" sz="8000" dirty="0">
                <a:solidFill>
                  <a:srgbClr val="0000FF"/>
                </a:solidFill>
              </a:rPr>
              <a:t> and </a:t>
            </a:r>
            <a:r>
              <a:rPr lang="pl-PL" sz="8000" dirty="0" err="1">
                <a:solidFill>
                  <a:srgbClr val="0000FF"/>
                </a:solidFill>
              </a:rPr>
              <a:t>Procurements</a:t>
            </a:r>
            <a:r>
              <a:rPr lang="pl-PL" sz="8000" dirty="0">
                <a:solidFill>
                  <a:srgbClr val="0000FF"/>
                </a:solidFill>
              </a:rPr>
              <a:t> 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122" name="Shape 122"/>
          <p:cNvSpPr>
            <a:spLocks noGrp="1"/>
          </p:cNvSpPr>
          <p:nvPr>
            <p:ph type="subTitle" sz="quarter" idx="1"/>
          </p:nvPr>
        </p:nvSpPr>
        <p:spPr>
          <a:xfrm>
            <a:off x="1388533" y="7890933"/>
            <a:ext cx="10464800" cy="8636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Cesar da Silva , Ming Liu</a:t>
            </a:r>
          </a:p>
        </p:txBody>
      </p:sp>
    </p:spTree>
    <p:extLst>
      <p:ext uri="{BB962C8B-B14F-4D97-AF65-F5344CB8AC3E}">
        <p14:creationId xmlns:p14="http://schemas.microsoft.com/office/powerpoint/2010/main" val="29276884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05"/>
            <a:ext cx="12382500" cy="76265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Helvetica"/>
                <a:cs typeface="Helvetica"/>
              </a:rPr>
              <a:t>Major Procurement I: Stave Production</a:t>
            </a:r>
            <a:endParaRPr lang="en-US" sz="4000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133607"/>
            <a:ext cx="11704320" cy="59825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Procure 4 </a:t>
            </a:r>
            <a:r>
              <a:rPr lang="en-US" dirty="0"/>
              <a:t>production staves at </a:t>
            </a:r>
            <a:r>
              <a:rPr lang="en-US" dirty="0" smtClean="0"/>
              <a:t>CERN (3/2017 – 10/2017)</a:t>
            </a:r>
          </a:p>
          <a:p>
            <a:pPr lvl="1"/>
            <a:r>
              <a:rPr lang="en-US" dirty="0" smtClean="0"/>
              <a:t>Produce staves from </a:t>
            </a:r>
            <a:r>
              <a:rPr lang="en-US" dirty="0"/>
              <a:t>the ALICE </a:t>
            </a:r>
            <a:r>
              <a:rPr lang="en-US" dirty="0" smtClean="0"/>
              <a:t>stave production line </a:t>
            </a:r>
          </a:p>
          <a:p>
            <a:pPr lvl="1"/>
            <a:r>
              <a:rPr lang="en-US" dirty="0" smtClean="0"/>
              <a:t>Pay CERN Materials </a:t>
            </a:r>
            <a:r>
              <a:rPr lang="en-US" dirty="0"/>
              <a:t>and </a:t>
            </a:r>
            <a:r>
              <a:rPr lang="en-US" dirty="0" smtClean="0"/>
              <a:t>Labor </a:t>
            </a:r>
            <a:r>
              <a:rPr lang="en-US" dirty="0" smtClean="0">
                <a:solidFill>
                  <a:srgbClr val="FF0000"/>
                </a:solidFill>
              </a:rPr>
              <a:t>($290K)  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Train LANL personnel on the </a:t>
            </a:r>
            <a:r>
              <a:rPr lang="en-US" dirty="0" smtClean="0"/>
              <a:t>job (3/2017 -10/2017)  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MAPS chips QA at CERN</a:t>
            </a:r>
          </a:p>
          <a:p>
            <a:pPr lvl="1">
              <a:buFontTx/>
              <a:buChar char="-"/>
            </a:pPr>
            <a:r>
              <a:rPr lang="en-US" dirty="0"/>
              <a:t>MAPS chips </a:t>
            </a:r>
            <a:r>
              <a:rPr lang="en-US" dirty="0" smtClean="0"/>
              <a:t>assembly </a:t>
            </a:r>
            <a:r>
              <a:rPr lang="en-US" dirty="0"/>
              <a:t>on the Flexible Printed </a:t>
            </a:r>
            <a:r>
              <a:rPr lang="en-US" dirty="0" smtClean="0"/>
              <a:t>Circuit (FPC) at CERN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Module </a:t>
            </a:r>
            <a:r>
              <a:rPr lang="en-US" dirty="0" smtClean="0"/>
              <a:t>QA </a:t>
            </a:r>
            <a:r>
              <a:rPr lang="en-US" dirty="0"/>
              <a:t>at CERN labs 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Mount FPC modules to space frame, test and QA staves at CERN</a:t>
            </a:r>
          </a:p>
          <a:p>
            <a:pPr lvl="1">
              <a:buFontTx/>
              <a:buChar char="-"/>
            </a:pPr>
            <a:r>
              <a:rPr lang="en-US" dirty="0" smtClean="0"/>
              <a:t>Test staves at LANL </a:t>
            </a:r>
          </a:p>
          <a:p>
            <a:pPr lvl="1">
              <a:buFontTx/>
              <a:buChar char="-"/>
            </a:pPr>
            <a:r>
              <a:rPr lang="en-US" dirty="0" smtClean="0"/>
              <a:t>LANL labor T&amp;E  </a:t>
            </a:r>
            <a:r>
              <a:rPr lang="en-US" dirty="0" smtClean="0">
                <a:solidFill>
                  <a:srgbClr val="FF0000"/>
                </a:solidFill>
              </a:rPr>
              <a:t>($260K)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80405" y="-42051"/>
            <a:ext cx="273716" cy="471924"/>
          </a:xfrm>
        </p:spPr>
        <p:txBody>
          <a:bodyPr/>
          <a:lstStyle/>
          <a:p>
            <a:fld id="{CCE7DA73-A92A-DA4F-A1A7-28B6AC4724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9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Risk I: ALICE Staves Procurement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6437" y="1434837"/>
            <a:ext cx="12168941" cy="21277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4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ALICE stave</a:t>
            </a:r>
            <a:r>
              <a:rPr kumimoji="0" lang="en-US" sz="240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 production officially ends on March 2018</a:t>
            </a:r>
          </a:p>
          <a:p>
            <a:pPr marL="343549" indent="-285750">
              <a:buFont typeface="Arial"/>
              <a:buChar char="•"/>
            </a:pPr>
            <a:r>
              <a:rPr lang="en-US" sz="2400" dirty="0"/>
              <a:t>Medium risk on ALICE stave production schedule</a:t>
            </a:r>
          </a:p>
          <a:p>
            <a:pPr lvl="1"/>
            <a:r>
              <a:rPr lang="en-US" sz="2400" dirty="0"/>
              <a:t>MAPS chip production review just done (~mid Nov. 2016)</a:t>
            </a:r>
          </a:p>
          <a:p>
            <a:pPr lvl="1"/>
            <a:r>
              <a:rPr lang="en-US" sz="2400" dirty="0"/>
              <a:t>Mechanic review scheduled  ~Dec. 2016  </a:t>
            </a:r>
          </a:p>
          <a:p>
            <a:pPr lvl="1"/>
            <a:r>
              <a:rPr lang="en-US" sz="2400" dirty="0" smtClean="0"/>
              <a:t>Flexible Printed Circuit </a:t>
            </a:r>
            <a:r>
              <a:rPr lang="en-US" sz="2400" dirty="0"/>
              <a:t>production review early </a:t>
            </a:r>
            <a:r>
              <a:rPr lang="en-US" sz="2400" dirty="0" smtClean="0"/>
              <a:t>2017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501" y="4529339"/>
            <a:ext cx="4931877" cy="35519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585" y="4899404"/>
            <a:ext cx="7511133" cy="293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173D"/>
                </a:solidFill>
              </a:rPr>
              <a:t>Risk Mitigation on LANL telescope staves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endParaRPr lang="en-US" sz="2400" dirty="0">
              <a:solidFill>
                <a:schemeClr val="tx1"/>
              </a:solidFill>
            </a:endParaRPr>
          </a:p>
          <a:p>
            <a:pPr marL="400699" lvl="8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develop and test the readout with a 5-layer single chip MAPS telescope</a:t>
            </a:r>
          </a:p>
          <a:p>
            <a:pPr marL="400699" lvl="8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ALPIDE chips with fast readout already available</a:t>
            </a:r>
          </a:p>
          <a:p>
            <a:pPr marL="400699" lvl="8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Readout system may be ready by the time the 4 staves are </a:t>
            </a:r>
            <a:r>
              <a:rPr lang="en-US" sz="2400" dirty="0" smtClean="0">
                <a:solidFill>
                  <a:schemeClr val="tx1"/>
                </a:solidFill>
              </a:rPr>
              <a:t>available</a:t>
            </a:r>
          </a:p>
          <a:p>
            <a:pPr marL="400699" lvl="8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Use early prototype staves for LANL R&amp;D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2325" y="8081286"/>
            <a:ext cx="3778994" cy="4026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latin typeface="+mn-lt"/>
                <a:ea typeface="+mn-ea"/>
                <a:cs typeface="+mn-cs"/>
                <a:sym typeface="Helvetica Neue"/>
              </a:rPr>
              <a:t>Single-chip MAPS with fast readout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325370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60517"/>
            <a:ext cx="11704320" cy="7522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Procurement II : Readout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607760"/>
            <a:ext cx="11704320" cy="7178745"/>
          </a:xfrm>
        </p:spPr>
        <p:txBody>
          <a:bodyPr>
            <a:normAutofit/>
          </a:bodyPr>
          <a:lstStyle/>
          <a:p>
            <a:r>
              <a:rPr lang="en-US" dirty="0" smtClean="0"/>
              <a:t>Produce readout electronics and cables at CERN, LANL-ALICE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part </a:t>
            </a:r>
            <a:r>
              <a:rPr lang="en-US" dirty="0"/>
              <a:t>of the ALICE </a:t>
            </a:r>
            <a:r>
              <a:rPr lang="en-US" dirty="0" smtClean="0"/>
              <a:t>readout electronics production </a:t>
            </a:r>
          </a:p>
          <a:p>
            <a:pPr lvl="1"/>
            <a:r>
              <a:rPr lang="en-US" dirty="0" smtClean="0"/>
              <a:t>Pay CERN Materials and Labor   </a:t>
            </a:r>
            <a:r>
              <a:rPr lang="en-US" dirty="0" smtClean="0">
                <a:solidFill>
                  <a:srgbClr val="FF0000"/>
                </a:solidFill>
              </a:rPr>
              <a:t>($80K)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Train LANL personnel on the job </a:t>
            </a:r>
          </a:p>
          <a:p>
            <a:pPr lvl="1">
              <a:buFontTx/>
              <a:buChar char="-"/>
            </a:pPr>
            <a:r>
              <a:rPr lang="en-US" dirty="0"/>
              <a:t>MAPS chips </a:t>
            </a:r>
            <a:r>
              <a:rPr lang="en-US" dirty="0" smtClean="0"/>
              <a:t>readout </a:t>
            </a:r>
            <a:r>
              <a:rPr lang="en-US" dirty="0"/>
              <a:t>at CERN</a:t>
            </a:r>
          </a:p>
          <a:p>
            <a:pPr lvl="1">
              <a:buFontTx/>
              <a:buChar char="-"/>
            </a:pPr>
            <a:r>
              <a:rPr lang="en-US" dirty="0"/>
              <a:t>MAPS </a:t>
            </a:r>
            <a:r>
              <a:rPr lang="en-US" dirty="0" smtClean="0"/>
              <a:t>9-chips stave high speed readout at CERN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Electronics module QA </a:t>
            </a:r>
            <a:r>
              <a:rPr lang="en-US" dirty="0"/>
              <a:t>at CERN labs 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LANL labor T&amp;E </a:t>
            </a:r>
            <a:r>
              <a:rPr lang="en-US" dirty="0" smtClean="0">
                <a:solidFill>
                  <a:srgbClr val="FF0000"/>
                </a:solidFill>
              </a:rPr>
              <a:t>($70K)</a:t>
            </a:r>
          </a:p>
          <a:p>
            <a:r>
              <a:rPr lang="en-US" dirty="0" smtClean="0"/>
              <a:t>LANL Readout R&amp;D (1/2017 – 6/2018)</a:t>
            </a:r>
          </a:p>
          <a:p>
            <a:pPr lvl="1"/>
            <a:r>
              <a:rPr lang="en-US" dirty="0" smtClean="0"/>
              <a:t>Programing FPGA with prototype CRU (a commercial test board)</a:t>
            </a:r>
          </a:p>
          <a:p>
            <a:pPr lvl="1"/>
            <a:r>
              <a:rPr lang="en-US" dirty="0" smtClean="0"/>
              <a:t>LANL T&amp;E </a:t>
            </a:r>
            <a:r>
              <a:rPr lang="en-US" dirty="0" smtClean="0">
                <a:solidFill>
                  <a:srgbClr val="FF0000"/>
                </a:solidFill>
              </a:rPr>
              <a:t>($140K)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CE65-0172-4F44-8FE9-E3CDC6B084C3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80405" y="-42051"/>
            <a:ext cx="273716" cy="471924"/>
          </a:xfrm>
        </p:spPr>
        <p:txBody>
          <a:bodyPr/>
          <a:lstStyle/>
          <a:p>
            <a:fld id="{CCE7DA73-A92A-DA4F-A1A7-28B6AC4724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1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Risk II: Readout Electronics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-1" y="1112738"/>
            <a:ext cx="9021049" cy="33465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Common Readout Unity (CRU) development for the </a:t>
            </a:r>
            <a:r>
              <a:rPr lang="en-US" sz="2400" dirty="0" err="1" smtClean="0">
                <a:solidFill>
                  <a:schemeClr val="tx1"/>
                </a:solidFill>
              </a:rPr>
              <a:t>sPHENIX</a:t>
            </a:r>
            <a:r>
              <a:rPr lang="en-US" sz="2400" dirty="0" smtClean="0">
                <a:solidFill>
                  <a:schemeClr val="tx1"/>
                </a:solidFill>
              </a:rPr>
              <a:t> trigger, busy and data format requirements</a:t>
            </a:r>
          </a:p>
          <a:p>
            <a:pPr marR="57799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343549" indent="-285750">
              <a:buFont typeface="Arial"/>
              <a:buChar char="•"/>
            </a:pPr>
            <a:r>
              <a:rPr lang="en-US" sz="2400" dirty="0"/>
              <a:t>Medium risk on ALICE readout electronics production </a:t>
            </a:r>
            <a:r>
              <a:rPr lang="en-US" sz="2400" dirty="0" smtClean="0"/>
              <a:t>schedule:</a:t>
            </a:r>
            <a:endParaRPr lang="en-US" sz="2400" dirty="0"/>
          </a:p>
          <a:p>
            <a:pPr lvl="1"/>
            <a:r>
              <a:rPr lang="en-US" sz="2400" dirty="0" smtClean="0"/>
              <a:t>RU v0 </a:t>
            </a:r>
            <a:r>
              <a:rPr lang="en-US" sz="2400" dirty="0"/>
              <a:t>being tested, next version expected spring 2017</a:t>
            </a:r>
          </a:p>
          <a:p>
            <a:pPr lvl="1"/>
            <a:r>
              <a:rPr lang="en-US" sz="2400" dirty="0"/>
              <a:t>CRU being prototyped, key components tested, </a:t>
            </a:r>
            <a:r>
              <a:rPr lang="en-US" sz="2400" dirty="0" smtClean="0"/>
              <a:t>first prototype </a:t>
            </a:r>
            <a:r>
              <a:rPr lang="en-US" sz="2400" dirty="0"/>
              <a:t>expected summer </a:t>
            </a:r>
            <a:r>
              <a:rPr lang="en-US" sz="2400" dirty="0" smtClean="0"/>
              <a:t>2017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25" y="2087628"/>
            <a:ext cx="3922323" cy="6620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100" y="5156418"/>
            <a:ext cx="8522880" cy="3752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57799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rgbClr val="00173D"/>
                </a:solidFill>
              </a:rPr>
              <a:t>Risk Mitigation on readout electronics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A pre-final version of the CRU has been used by ALICE</a:t>
            </a:r>
          </a:p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A CRU board or the design file (Gerber file) can already be obtained for our single-chip MAPS telescope for tests and FPGA programming</a:t>
            </a:r>
          </a:p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2400" dirty="0">
              <a:solidFill>
                <a:schemeClr val="tx1"/>
              </a:solidFill>
            </a:endParaRPr>
          </a:p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Possibility to deal with data formatting in computers trough regular software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6857" y="8707903"/>
            <a:ext cx="850708" cy="4026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latin typeface="+mn-lt"/>
                <a:ea typeface="+mn-ea"/>
                <a:cs typeface="+mn-cs"/>
                <a:sym typeface="Helvetica Neue"/>
              </a:rPr>
              <a:t>PCie40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325370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Summary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92100" y="1437284"/>
            <a:ext cx="12516162" cy="75405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999" marR="57799" indent="-4572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4000" b="1" dirty="0" smtClean="0">
                <a:solidFill>
                  <a:schemeClr val="tx1"/>
                </a:solidFill>
              </a:rPr>
              <a:t>Tasks, organization and schedule of the work established</a:t>
            </a:r>
          </a:p>
          <a:p>
            <a:pPr marL="514999" marR="57799" indent="-4572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14999" marR="57799" indent="-4572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4000" b="1" dirty="0" smtClean="0">
                <a:solidFill>
                  <a:schemeClr val="tx1"/>
                </a:solidFill>
              </a:rPr>
              <a:t>ALICE ITS previous work and our experience with FVTX will help in the accomplishment of this project</a:t>
            </a:r>
          </a:p>
          <a:p>
            <a:pPr marL="514999" marR="57799" indent="-4572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4000" b="1" dirty="0">
              <a:solidFill>
                <a:schemeClr val="tx1"/>
              </a:solidFill>
            </a:endParaRPr>
          </a:p>
          <a:p>
            <a:pPr marL="514999" marR="57799" indent="-4572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4000" b="1" dirty="0" smtClean="0">
                <a:solidFill>
                  <a:schemeClr val="tx1"/>
                </a:solidFill>
              </a:rPr>
              <a:t>We are already ALICE Associated Member with access to drawings and boards</a:t>
            </a:r>
          </a:p>
          <a:p>
            <a:pPr marL="514999" marR="57799" indent="-4572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14999" marR="57799" indent="-4572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4000" b="1" dirty="0" smtClean="0">
                <a:solidFill>
                  <a:schemeClr val="tx1"/>
                </a:solidFill>
              </a:rPr>
              <a:t>Two moderated risks and mitigations identified </a:t>
            </a:r>
            <a:endParaRPr kumimoji="0" lang="en-US" sz="4000" b="1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465583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292100" y="-171660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Charge</a:t>
            </a:r>
            <a:endParaRPr dirty="0"/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6671733" y="6239933"/>
            <a:ext cx="1270001" cy="9588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42000"/>
              </a:lnSpc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12254211" y="9010632"/>
            <a:ext cx="758750" cy="6135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42000"/>
              </a:lnSpc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910958" y="1011449"/>
            <a:ext cx="7740592" cy="80155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3549" marR="57799" indent="-28575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Project Organization</a:t>
            </a:r>
          </a:p>
          <a:p>
            <a:pPr marR="57799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  <a:p>
            <a:pPr marL="343549" lvl="2" indent="-285750">
              <a:buFont typeface="Arial"/>
              <a:buChar char="•"/>
            </a:pPr>
            <a:r>
              <a:rPr lang="en-US" sz="3600" dirty="0" smtClean="0"/>
              <a:t>Project Plan</a:t>
            </a:r>
          </a:p>
          <a:p>
            <a:pPr marL="343549" lvl="2" indent="-285750">
              <a:buFont typeface="Arial"/>
              <a:buChar char="•"/>
            </a:pP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  <a:p>
            <a:pPr marL="343549" lvl="2" indent="-285750">
              <a:buFont typeface="Arial"/>
              <a:buChar char="•"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Technical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 Aspects</a:t>
            </a:r>
          </a:p>
          <a:p>
            <a:pPr marL="343549" lvl="2" indent="-285750">
              <a:buFont typeface="Arial"/>
              <a:buChar char="•"/>
            </a:pPr>
            <a:endParaRPr lang="en-US" sz="3600" baseline="0" dirty="0" smtClean="0"/>
          </a:p>
          <a:p>
            <a:pPr marL="343549" lvl="2" indent="-285750">
              <a:buFont typeface="Arial"/>
              <a:buChar char="•"/>
            </a:pPr>
            <a:r>
              <a:rPr lang="en-US" sz="3600" baseline="0" dirty="0" smtClean="0"/>
              <a:t>Cost</a:t>
            </a:r>
          </a:p>
          <a:p>
            <a:pPr marL="343549" lvl="2" indent="-285750">
              <a:buFont typeface="Arial"/>
              <a:buChar char="•"/>
            </a:pPr>
            <a:endParaRPr kumimoji="0" lang="en-US" sz="3600" b="0" i="0" u="none" strike="noStrike" cap="none" spc="0" normalizeH="0" dirty="0" smtClean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  <a:p>
            <a:pPr marL="343549" lvl="2" indent="-285750">
              <a:buFont typeface="Arial"/>
              <a:buChar char="•"/>
            </a:pP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Schedule</a:t>
            </a:r>
          </a:p>
          <a:p>
            <a:pPr marL="343549" lvl="2" indent="-285750">
              <a:buFont typeface="Arial"/>
              <a:buChar char="•"/>
            </a:pPr>
            <a:endParaRPr lang="en-US" sz="3600" baseline="0" dirty="0" smtClean="0"/>
          </a:p>
          <a:p>
            <a:pPr marL="343549" lvl="2" indent="-285750">
              <a:buFont typeface="Arial"/>
              <a:buChar char="•"/>
            </a:pPr>
            <a:r>
              <a:rPr lang="en-US" sz="3600" baseline="0" dirty="0" smtClean="0"/>
              <a:t>Risk</a:t>
            </a:r>
          </a:p>
          <a:p>
            <a:pPr marL="343549" lvl="2" indent="-285750">
              <a:buFont typeface="Arial"/>
              <a:buChar char="•"/>
            </a:pPr>
            <a:endParaRPr kumimoji="0" lang="en-US" sz="3600" b="0" i="0" u="none" strike="noStrike" cap="none" spc="0" normalizeH="0" dirty="0" smtClean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  <a:p>
            <a:pPr marL="343549" lvl="2" indent="-285750">
              <a:buFont typeface="Arial"/>
              <a:buChar char="•"/>
            </a:pP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Critical Procurements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132565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338389"/>
            <a:ext cx="5792046" cy="3009326"/>
          </a:xfrm>
          <a:prstGeom prst="rect">
            <a:avLst/>
          </a:prstGeom>
        </p:spPr>
      </p:pic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292100" y="-171660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Technical </a:t>
            </a:r>
            <a:r>
              <a:rPr lang="en-US" dirty="0"/>
              <a:t>G</a:t>
            </a:r>
            <a:r>
              <a:rPr lang="en-US" dirty="0" smtClean="0"/>
              <a:t>oals</a:t>
            </a:r>
            <a:endParaRPr dirty="0"/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243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21550" t="45523" r="5300" b="2424"/>
          <a:stretch>
            <a:fillRect/>
          </a:stretch>
        </p:blipFill>
        <p:spPr>
          <a:xfrm>
            <a:off x="7377097" y="2459574"/>
            <a:ext cx="5627703" cy="3003423"/>
          </a:xfrm>
          <a:prstGeom prst="rect">
            <a:avLst/>
          </a:prstGeom>
          <a:ln w="25400"/>
        </p:spPr>
      </p:pic>
      <p:sp>
        <p:nvSpPr>
          <p:cNvPr id="244" name="Shape 244"/>
          <p:cNvSpPr/>
          <p:nvPr/>
        </p:nvSpPr>
        <p:spPr>
          <a:xfrm>
            <a:off x="6671733" y="6239933"/>
            <a:ext cx="1270001" cy="9588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42000"/>
              </a:lnSpc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12254211" y="9010632"/>
            <a:ext cx="758750" cy="6135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42000"/>
              </a:lnSpc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371599" y="1305433"/>
            <a:ext cx="3533432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/>
              <a:t>LDRD GOAL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368667" y="2791553"/>
            <a:ext cx="1623471" cy="3732231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Group 5"/>
          <p:cNvGrpSpPr/>
          <p:nvPr/>
        </p:nvGrpSpPr>
        <p:grpSpPr>
          <a:xfrm>
            <a:off x="1" y="7691774"/>
            <a:ext cx="6553200" cy="1318858"/>
            <a:chOff x="-2478" y="6872051"/>
            <a:chExt cx="12519741" cy="2138581"/>
          </a:xfrm>
        </p:grpSpPr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10308" b="67776"/>
            <a:stretch>
              <a:fillRect/>
            </a:stretch>
          </p:blipFill>
          <p:spPr>
            <a:xfrm>
              <a:off x="-2478" y="6952877"/>
              <a:ext cx="12519741" cy="20577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" name="Shape 191"/>
            <p:cNvSpPr/>
            <p:nvPr/>
          </p:nvSpPr>
          <p:spPr>
            <a:xfrm>
              <a:off x="10658334" y="6872051"/>
              <a:ext cx="1740961" cy="166132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091122" y="972358"/>
            <a:ext cx="5913678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/>
              <a:t>DOE MAPS PROJECT GOAL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53215"/>
            <a:ext cx="3568510" cy="636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4-staves prototype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768829"/>
            <a:ext cx="6776607" cy="636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Readout firmware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30" name="Screen Shot 2015-07-01 at 3.18.37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29983" y="5676837"/>
            <a:ext cx="3930784" cy="3043893"/>
          </a:xfrm>
          <a:prstGeom prst="rect">
            <a:avLst/>
          </a:prstGeom>
          <a:ln w="25400">
            <a:miter lim="400000"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6553200" y="1270000"/>
            <a:ext cx="0" cy="819573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ight Arrow 7"/>
          <p:cNvSpPr/>
          <p:nvPr/>
        </p:nvSpPr>
        <p:spPr>
          <a:xfrm>
            <a:off x="5792048" y="3807704"/>
            <a:ext cx="1666324" cy="1021271"/>
          </a:xfrm>
          <a:prstGeom prst="rightArrow">
            <a:avLst/>
          </a:prstGeom>
          <a:solidFill>
            <a:srgbClr val="FFFF00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37716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092200" y="-395371"/>
            <a:ext cx="11099800" cy="125897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LDRD </a:t>
            </a:r>
            <a:r>
              <a:rPr dirty="0" smtClean="0">
                <a:solidFill>
                  <a:schemeClr val="bg1"/>
                </a:solidFill>
              </a:rPr>
              <a:t>MAPS Electronics</a:t>
            </a:r>
            <a:r>
              <a:rPr lang="en-US" dirty="0" smtClean="0">
                <a:solidFill>
                  <a:schemeClr val="bg1"/>
                </a:solidFill>
              </a:rPr>
              <a:t> Goal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71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0308" b="67776"/>
          <a:stretch>
            <a:fillRect/>
          </a:stretch>
        </p:blipFill>
        <p:spPr>
          <a:xfrm>
            <a:off x="115490" y="2025566"/>
            <a:ext cx="12519741" cy="205775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4688383" y="1322832"/>
            <a:ext cx="390743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6998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ALICE readout path</a:t>
            </a:r>
          </a:p>
        </p:txBody>
      </p:sp>
      <p:grpSp>
        <p:nvGrpSpPr>
          <p:cNvPr id="193" name="Group 193"/>
          <p:cNvGrpSpPr/>
          <p:nvPr/>
        </p:nvGrpSpPr>
        <p:grpSpPr>
          <a:xfrm>
            <a:off x="10573334" y="863600"/>
            <a:ext cx="2146896" cy="2742459"/>
            <a:chOff x="0" y="0"/>
            <a:chExt cx="2146895" cy="2742458"/>
          </a:xfrm>
        </p:grpSpPr>
        <p:sp>
          <p:nvSpPr>
            <p:cNvPr id="191" name="Shape 191"/>
            <p:cNvSpPr/>
            <p:nvPr/>
          </p:nvSpPr>
          <p:spPr>
            <a:xfrm>
              <a:off x="202968" y="1081139"/>
              <a:ext cx="1740960" cy="1661320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0"/>
              <a:ext cx="2146896" cy="1066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Plan A:</a:t>
              </a:r>
            </a:p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reprogram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2866" y="4650997"/>
            <a:ext cx="12414440" cy="3413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999" indent="-457200">
              <a:buFont typeface="Arial"/>
              <a:buChar char="•"/>
            </a:pPr>
            <a:r>
              <a:rPr lang="en-US" sz="2800" dirty="0" smtClean="0"/>
              <a:t>Obtain 4 staves from CERN, get readout board </a:t>
            </a:r>
            <a:r>
              <a:rPr lang="en-US" sz="2800" dirty="0"/>
              <a:t>and common readout </a:t>
            </a:r>
            <a:r>
              <a:rPr lang="en-US" sz="2800" dirty="0" smtClean="0"/>
              <a:t>unit chain working at LANL</a:t>
            </a:r>
          </a:p>
          <a:p>
            <a:pPr marL="514999" indent="-457200">
              <a:buFont typeface="Arial"/>
              <a:buChar char="•"/>
            </a:pPr>
            <a:r>
              <a:rPr lang="en-US" sz="2800" dirty="0" smtClean="0"/>
              <a:t>rewrite </a:t>
            </a:r>
            <a:r>
              <a:rPr lang="en-US" sz="2800" dirty="0"/>
              <a:t>the FPGA code to wrap the data </a:t>
            </a:r>
            <a:r>
              <a:rPr lang="en-US" sz="2800" dirty="0" smtClean="0"/>
              <a:t>with the </a:t>
            </a:r>
            <a:r>
              <a:rPr lang="en-US" sz="2800" dirty="0" err="1"/>
              <a:t>sPHENIX</a:t>
            </a:r>
            <a:r>
              <a:rPr lang="en-US" sz="2800" dirty="0"/>
              <a:t> </a:t>
            </a:r>
            <a:r>
              <a:rPr lang="en-US" sz="2800" dirty="0" smtClean="0"/>
              <a:t>formatting</a:t>
            </a:r>
          </a:p>
          <a:p>
            <a:pPr marL="514999" indent="-457200">
              <a:buFont typeface="Arial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est </a:t>
            </a:r>
            <a:r>
              <a:rPr lang="en-US" sz="2800" dirty="0"/>
              <a:t>it </a:t>
            </a:r>
            <a:r>
              <a:rPr lang="en-US" sz="2800" dirty="0" smtClean="0"/>
              <a:t>with </a:t>
            </a:r>
            <a:r>
              <a:rPr lang="en-US" sz="2800" dirty="0" err="1" smtClean="0"/>
              <a:t>sPHENIX</a:t>
            </a:r>
            <a:r>
              <a:rPr lang="en-US" sz="2800" dirty="0"/>
              <a:t> </a:t>
            </a:r>
            <a:r>
              <a:rPr lang="en-US" sz="2800" dirty="0" smtClean="0"/>
              <a:t>readout system</a:t>
            </a:r>
          </a:p>
          <a:p>
            <a:pPr marL="514999" indent="-457200">
              <a:buFont typeface="Arial"/>
              <a:buChar char="•"/>
            </a:pPr>
            <a:endParaRPr lang="en-US" sz="2800" dirty="0"/>
          </a:p>
          <a:p>
            <a:pPr marL="514999" indent="-457200">
              <a:buFont typeface="Arial"/>
              <a:buChar char="•"/>
            </a:pPr>
            <a:r>
              <a:rPr lang="en-US" sz="2800" dirty="0" smtClean="0"/>
              <a:t>Plan B: design a readout interface board to convert ALICE data format into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standard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881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Project Organization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42336" y="1234186"/>
            <a:ext cx="12916812" cy="7884279"/>
            <a:chOff x="828486" y="1557079"/>
            <a:chExt cx="9755354" cy="6387370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1317065" y="2604037"/>
              <a:ext cx="2165822" cy="754410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Advisor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err="1" smtClean="0">
                  <a:solidFill>
                    <a:sysClr val="windowText" lastClr="000000"/>
                  </a:solidFill>
                  <a:uFillTx/>
                </a:rPr>
                <a:t>Melynda</a:t>
              </a: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 Brooks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4622800" y="2743199"/>
              <a:ext cx="3064934" cy="602533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Project Manager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Ming</a:t>
              </a:r>
              <a:r>
                <a:rPr kumimoji="0" lang="en-US" sz="1600" b="0" i="1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Liu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(LANL)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6048135" y="3345732"/>
              <a:ext cx="0" cy="3772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1626420" y="3722939"/>
              <a:ext cx="838746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626420" y="3722940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3222289" y="3722940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4818158" y="3722940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6414027" y="3722940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8389305" y="3722940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10013887" y="3722940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AutoShape 19"/>
            <p:cNvSpPr>
              <a:spLocks noChangeArrowheads="1"/>
            </p:cNvSpPr>
            <p:nvPr/>
          </p:nvSpPr>
          <p:spPr bwMode="auto">
            <a:xfrm>
              <a:off x="9329943" y="5976128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Offline</a:t>
              </a:r>
            </a:p>
          </p:txBody>
        </p:sp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9329943" y="397441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Software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dirty="0" smtClean="0">
                  <a:solidFill>
                    <a:sysClr val="windowText" lastClr="000000"/>
                  </a:solidFill>
                  <a:uFillTx/>
                </a:rPr>
                <a:t>WBS 3.13</a:t>
              </a:r>
              <a:endPara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err="1" smtClean="0">
                  <a:solidFill>
                    <a:sysClr val="windowText" lastClr="000000"/>
                  </a:solidFill>
                  <a:uFillTx/>
                </a:rPr>
                <a:t>Sanghoon</a:t>
              </a: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 Lim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9329943" y="498029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Simulation</a:t>
              </a:r>
            </a:p>
          </p:txBody>
        </p:sp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9078213" y="4351615"/>
              <a:ext cx="251730" cy="3017642"/>
              <a:chOff x="86" y="1968"/>
              <a:chExt cx="106" cy="1152"/>
            </a:xfrm>
          </p:grpSpPr>
          <p:sp>
            <p:nvSpPr>
              <p:cNvPr id="93" name="Line 24"/>
              <p:cNvSpPr>
                <a:spLocks noChangeShapeType="1"/>
              </p:cNvSpPr>
              <p:nvPr/>
            </p:nvSpPr>
            <p:spPr bwMode="auto">
              <a:xfrm flipH="1">
                <a:off x="86" y="1968"/>
                <a:ext cx="10" cy="115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Line 25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Line 26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Line 27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Line 28"/>
              <p:cNvSpPr>
                <a:spLocks noChangeShapeType="1"/>
              </p:cNvSpPr>
              <p:nvPr/>
            </p:nvSpPr>
            <p:spPr bwMode="auto">
              <a:xfrm>
                <a:off x="96" y="312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>
              <a:off x="2652336" y="6004188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Assembly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at CERN</a:t>
              </a:r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auto">
            <a:xfrm>
              <a:off x="1056467" y="4931173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Procurement</a:t>
              </a:r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>
              <a:off x="1056467" y="5937054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Setup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>
              <a:off x="1056467" y="397441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noProof="0" dirty="0" smtClean="0">
                  <a:solidFill>
                    <a:sysClr val="windowText" lastClr="000000"/>
                  </a:solidFill>
                </a:rPr>
                <a:t>Test Stand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dirty="0" smtClean="0">
                  <a:solidFill>
                    <a:sysClr val="windowText" lastClr="000000"/>
                  </a:solidFill>
                </a:rPr>
                <a:t>WBS 3.2, 3.3</a:t>
              </a:r>
              <a:endParaRPr lang="en-US" sz="1600" b="1" i="1" noProof="0" dirty="0" smtClean="0">
                <a:solidFill>
                  <a:sysClr val="windowText" lastClr="000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1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Hubert</a:t>
              </a:r>
              <a:r>
                <a:rPr kumimoji="0" lang="en-US" sz="1600" i="1" u="none" strike="noStrike" kern="0" cap="none" spc="0" normalizeH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van </a:t>
              </a:r>
              <a:r>
                <a:rPr kumimoji="0" lang="en-US" sz="1600" i="1" u="none" strike="noStrike" kern="0" cap="none" spc="0" normalizeH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Hecke</a:t>
              </a:r>
              <a:endParaRPr kumimoji="0" lang="en-US" sz="16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6" name="Group 33"/>
            <p:cNvGrpSpPr>
              <a:grpSpLocks/>
            </p:cNvGrpSpPr>
            <p:nvPr/>
          </p:nvGrpSpPr>
          <p:grpSpPr bwMode="auto">
            <a:xfrm>
              <a:off x="828486" y="4351614"/>
              <a:ext cx="227981" cy="2029739"/>
              <a:chOff x="96" y="1968"/>
              <a:chExt cx="96" cy="768"/>
            </a:xfrm>
          </p:grpSpPr>
          <p:sp>
            <p:nvSpPr>
              <p:cNvPr id="89" name="Line 34"/>
              <p:cNvSpPr>
                <a:spLocks noChangeShapeType="1"/>
              </p:cNvSpPr>
              <p:nvPr/>
            </p:nvSpPr>
            <p:spPr bwMode="auto">
              <a:xfrm flipH="1">
                <a:off x="96" y="1968"/>
                <a:ext cx="0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Line 35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Line 36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Line 37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7" name="AutoShape 39"/>
            <p:cNvSpPr>
              <a:spLocks noChangeArrowheads="1"/>
            </p:cNvSpPr>
            <p:nvPr/>
          </p:nvSpPr>
          <p:spPr bwMode="auto">
            <a:xfrm>
              <a:off x="2652336" y="397441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Stave Production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dirty="0" smtClean="0">
                  <a:solidFill>
                    <a:srgbClr val="000000"/>
                  </a:solidFill>
                  <a:uFillTx/>
                </a:rPr>
                <a:t>WBS 3.4</a:t>
              </a:r>
              <a:endPara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rgbClr val="000000"/>
                  </a:solidFill>
                  <a:uFillTx/>
                </a:rPr>
                <a:t>Ming Liu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40"/>
            <p:cNvSpPr>
              <a:spLocks noChangeArrowheads="1"/>
            </p:cNvSpPr>
            <p:nvPr/>
          </p:nvSpPr>
          <p:spPr bwMode="auto">
            <a:xfrm>
              <a:off x="2652336" y="498029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Procurement</a:t>
              </a:r>
            </a:p>
          </p:txBody>
        </p:sp>
        <p:sp>
          <p:nvSpPr>
            <p:cNvPr id="39" name="AutoShape 41"/>
            <p:cNvSpPr>
              <a:spLocks noChangeArrowheads="1"/>
            </p:cNvSpPr>
            <p:nvPr/>
          </p:nvSpPr>
          <p:spPr bwMode="auto">
            <a:xfrm>
              <a:off x="2652336" y="7041169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Tests</a:t>
              </a:r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2424354" y="4351615"/>
              <a:ext cx="9387" cy="31019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2424355" y="4351615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>
              <a:off x="2424355" y="5357496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>
              <a:off x="2424355" y="6363376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46"/>
            <p:cNvSpPr>
              <a:spLocks noChangeArrowheads="1"/>
            </p:cNvSpPr>
            <p:nvPr/>
          </p:nvSpPr>
          <p:spPr bwMode="auto">
            <a:xfrm>
              <a:off x="4248205" y="397441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dirty="0" smtClean="0">
                  <a:solidFill>
                    <a:sysClr val="windowText" lastClr="000000"/>
                  </a:solidFill>
                </a:rPr>
                <a:t>Readout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dirty="0" smtClean="0">
                  <a:solidFill>
                    <a:sysClr val="windowText" lastClr="000000"/>
                  </a:solidFill>
                </a:rPr>
                <a:t>Electronics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dirty="0" smtClean="0">
                  <a:solidFill>
                    <a:sysClr val="windowText" lastClr="000000"/>
                  </a:solidFill>
                </a:rPr>
                <a:t>WBS 3.5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</a:rPr>
                <a:t>Pat </a:t>
              </a:r>
              <a:r>
                <a:rPr lang="en-US" sz="1600" i="1" dirty="0" err="1" smtClean="0">
                  <a:solidFill>
                    <a:sysClr val="windowText" lastClr="000000"/>
                  </a:solidFill>
                </a:rPr>
                <a:t>McGaughey</a:t>
              </a:r>
              <a:endParaRPr lang="en-US" sz="1600" i="1" dirty="0" smtClean="0">
                <a:solidFill>
                  <a:sysClr val="windowText" lastClr="000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47"/>
            <p:cNvSpPr>
              <a:spLocks noChangeArrowheads="1"/>
            </p:cNvSpPr>
            <p:nvPr/>
          </p:nvSpPr>
          <p:spPr bwMode="auto">
            <a:xfrm>
              <a:off x="4248205" y="498029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Review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AutoShape 48"/>
            <p:cNvSpPr>
              <a:spLocks noChangeArrowheads="1"/>
            </p:cNvSpPr>
            <p:nvPr/>
          </p:nvSpPr>
          <p:spPr bwMode="auto">
            <a:xfrm>
              <a:off x="4248205" y="5986171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Firmware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Programming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49"/>
            <p:cNvSpPr>
              <a:spLocks noChangeShapeType="1"/>
            </p:cNvSpPr>
            <p:nvPr/>
          </p:nvSpPr>
          <p:spPr bwMode="auto">
            <a:xfrm>
              <a:off x="4020224" y="4351615"/>
              <a:ext cx="0" cy="31019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>
              <a:off x="4020224" y="4351615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>
              <a:off x="4020224" y="5357496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>
              <a:off x="4020224" y="6363376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AutoShape 76"/>
            <p:cNvSpPr>
              <a:spLocks noChangeArrowheads="1"/>
            </p:cNvSpPr>
            <p:nvPr/>
          </p:nvSpPr>
          <p:spPr bwMode="auto">
            <a:xfrm>
              <a:off x="7705361" y="397441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Theoretical</a:t>
              </a:r>
              <a:r>
                <a:rPr kumimoji="0" lang="en-US" sz="1600" b="1" i="1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Effort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dirty="0" smtClean="0">
                  <a:solidFill>
                    <a:sysClr val="windowText" lastClr="000000"/>
                  </a:solidFill>
                  <a:uFillTx/>
                </a:rPr>
                <a:t>WBS 3.16</a:t>
              </a:r>
              <a:endParaRPr kumimoji="0" lang="en-US" sz="16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baseline="0" dirty="0" smtClean="0">
                  <a:solidFill>
                    <a:sysClr val="windowText" lastClr="000000"/>
                  </a:solidFill>
                  <a:uFillTx/>
                </a:rPr>
                <a:t>Ivan </a:t>
              </a:r>
              <a:r>
                <a:rPr lang="en-US" sz="1600" i="1" baseline="0" dirty="0" err="1" smtClean="0">
                  <a:solidFill>
                    <a:sysClr val="windowText" lastClr="000000"/>
                  </a:solidFill>
                  <a:uFillTx/>
                </a:rPr>
                <a:t>Vitev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AutoShape 77"/>
            <p:cNvSpPr>
              <a:spLocks noChangeArrowheads="1"/>
            </p:cNvSpPr>
            <p:nvPr/>
          </p:nvSpPr>
          <p:spPr bwMode="auto">
            <a:xfrm>
              <a:off x="7705361" y="4980290"/>
              <a:ext cx="1271816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err="1" smtClean="0">
                  <a:solidFill>
                    <a:srgbClr val="000000"/>
                  </a:solidFill>
                  <a:uFillTx/>
                </a:rPr>
                <a:t>pQCD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81"/>
            <p:cNvSpPr>
              <a:spLocks noChangeShapeType="1"/>
            </p:cNvSpPr>
            <p:nvPr/>
          </p:nvSpPr>
          <p:spPr bwMode="auto">
            <a:xfrm>
              <a:off x="7477380" y="4351616"/>
              <a:ext cx="15634" cy="312147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82"/>
            <p:cNvSpPr>
              <a:spLocks noChangeShapeType="1"/>
            </p:cNvSpPr>
            <p:nvPr/>
          </p:nvSpPr>
          <p:spPr bwMode="auto">
            <a:xfrm>
              <a:off x="7477380" y="4351615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83"/>
            <p:cNvSpPr>
              <a:spLocks noChangeShapeType="1"/>
            </p:cNvSpPr>
            <p:nvPr/>
          </p:nvSpPr>
          <p:spPr bwMode="auto">
            <a:xfrm>
              <a:off x="7477380" y="5357496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84"/>
            <p:cNvSpPr>
              <a:spLocks noChangeShapeType="1"/>
            </p:cNvSpPr>
            <p:nvPr/>
          </p:nvSpPr>
          <p:spPr bwMode="auto">
            <a:xfrm>
              <a:off x="7477380" y="6363376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7705361" y="5986171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Lattice/Hydro </a:t>
              </a:r>
            </a:p>
          </p:txBody>
        </p:sp>
        <p:sp>
          <p:nvSpPr>
            <p:cNvPr id="66" name="AutoShape 85"/>
            <p:cNvSpPr>
              <a:spLocks noChangeArrowheads="1"/>
            </p:cNvSpPr>
            <p:nvPr/>
          </p:nvSpPr>
          <p:spPr bwMode="auto">
            <a:xfrm>
              <a:off x="7723280" y="7018717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Molecular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Dynamic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 Simulation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7493014" y="7473089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AutoShape 19"/>
            <p:cNvSpPr>
              <a:spLocks noChangeArrowheads="1"/>
            </p:cNvSpPr>
            <p:nvPr/>
          </p:nvSpPr>
          <p:spPr bwMode="auto">
            <a:xfrm>
              <a:off x="9328324" y="6974214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</a:rPr>
                <a:t>B-jet tagging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AutoShape 48"/>
            <p:cNvSpPr>
              <a:spLocks noChangeArrowheads="1"/>
            </p:cNvSpPr>
            <p:nvPr/>
          </p:nvSpPr>
          <p:spPr bwMode="auto">
            <a:xfrm>
              <a:off x="4248205" y="7064303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Tests</a:t>
              </a:r>
            </a:p>
          </p:txBody>
        </p:sp>
        <p:sp>
          <p:nvSpPr>
            <p:cNvPr id="99" name="Line 52"/>
            <p:cNvSpPr>
              <a:spLocks noChangeShapeType="1"/>
            </p:cNvSpPr>
            <p:nvPr/>
          </p:nvSpPr>
          <p:spPr bwMode="auto">
            <a:xfrm>
              <a:off x="4035858" y="745355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Line 52"/>
            <p:cNvSpPr>
              <a:spLocks noChangeShapeType="1"/>
            </p:cNvSpPr>
            <p:nvPr/>
          </p:nvSpPr>
          <p:spPr bwMode="auto">
            <a:xfrm>
              <a:off x="2433742" y="745355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1" name="Group 64"/>
            <p:cNvGrpSpPr>
              <a:grpSpLocks/>
            </p:cNvGrpSpPr>
            <p:nvPr/>
          </p:nvGrpSpPr>
          <p:grpSpPr bwMode="auto">
            <a:xfrm>
              <a:off x="5673088" y="3988162"/>
              <a:ext cx="1481878" cy="2891908"/>
              <a:chOff x="2112" y="1824"/>
              <a:chExt cx="624" cy="1104"/>
            </a:xfrm>
          </p:grpSpPr>
          <p:sp>
            <p:nvSpPr>
              <p:cNvPr id="82" name="AutoShape 65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i="1" dirty="0" smtClean="0">
                    <a:solidFill>
                      <a:sysClr val="windowText" lastClr="000000"/>
                    </a:solidFill>
                  </a:rPr>
                  <a:t>Mechanics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i="1" dirty="0" smtClean="0">
                    <a:solidFill>
                      <a:sysClr val="windowText" lastClr="000000"/>
                    </a:solidFill>
                  </a:rPr>
                  <a:t>WBS 3.9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i="1" dirty="0" smtClean="0">
                    <a:solidFill>
                      <a:sysClr val="windowText" lastClr="000000"/>
                    </a:solidFill>
                  </a:rPr>
                  <a:t>Walt Sondheim </a:t>
                </a:r>
                <a:endPara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AutoShape 66"/>
              <p:cNvSpPr>
                <a:spLocks noChangeArrowheads="1"/>
              </p:cNvSpPr>
              <p:nvPr/>
            </p:nvSpPr>
            <p:spPr bwMode="auto">
              <a:xfrm>
                <a:off x="2208" y="2208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i="1" dirty="0" smtClean="0">
                    <a:solidFill>
                      <a:sysClr val="windowText" lastClr="000000"/>
                    </a:solidFill>
                  </a:rPr>
                  <a:t>Structure Design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for prototype</a:t>
                </a:r>
              </a:p>
            </p:txBody>
          </p:sp>
          <p:sp>
            <p:nvSpPr>
              <p:cNvPr id="84" name="AutoShape 67"/>
              <p:cNvSpPr>
                <a:spLocks noChangeArrowheads="1"/>
              </p:cNvSpPr>
              <p:nvPr/>
            </p:nvSpPr>
            <p:spPr bwMode="auto">
              <a:xfrm>
                <a:off x="2208" y="2592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i="1" dirty="0" smtClean="0">
                    <a:solidFill>
                      <a:sysClr val="windowText" lastClr="000000"/>
                    </a:solidFill>
                    <a:uFillTx/>
                  </a:rPr>
                  <a:t>Final detector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i="1" noProof="0" dirty="0" smtClean="0">
                    <a:solidFill>
                      <a:sysClr val="windowText" lastClr="000000"/>
                    </a:solidFill>
                    <a:uFillTx/>
                  </a:rPr>
                  <a:t>design</a:t>
                </a:r>
                <a:endPara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Line 72"/>
              <p:cNvSpPr>
                <a:spLocks noChangeShapeType="1"/>
              </p:cNvSpPr>
              <p:nvPr/>
            </p:nvSpPr>
            <p:spPr bwMode="auto">
              <a:xfrm>
                <a:off x="2112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Line 73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Line 74"/>
              <p:cNvSpPr>
                <a:spLocks noChangeShapeType="1"/>
              </p:cNvSpPr>
              <p:nvPr/>
            </p:nvSpPr>
            <p:spPr bwMode="auto">
              <a:xfrm>
                <a:off x="2112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4" name="Line 81"/>
            <p:cNvSpPr>
              <a:spLocks noChangeShapeType="1"/>
            </p:cNvSpPr>
            <p:nvPr/>
          </p:nvSpPr>
          <p:spPr bwMode="auto">
            <a:xfrm>
              <a:off x="5676885" y="4351615"/>
              <a:ext cx="0" cy="20297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AutoShape 3"/>
            <p:cNvSpPr>
              <a:spLocks noChangeArrowheads="1"/>
            </p:cNvSpPr>
            <p:nvPr/>
          </p:nvSpPr>
          <p:spPr bwMode="auto">
            <a:xfrm>
              <a:off x="8308424" y="2582181"/>
              <a:ext cx="2165822" cy="754410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algn="ctr" defTabSz="914400" hangingPunct="1">
                <a:lnSpc>
                  <a:spcPct val="100000"/>
                </a:lnSpc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Program Manager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for</a:t>
              </a:r>
            </a:p>
            <a:p>
              <a:pPr marL="0" marR="0" lvl="0" algn="ctr" defTabSz="914400" hangingPunct="1">
                <a:lnSpc>
                  <a:spcPct val="100000"/>
                </a:lnSpc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600" b="1" dirty="0">
                  <a:solidFill>
                    <a:srgbClr val="000000"/>
                  </a:solidFill>
                </a:rPr>
                <a:t>LANL NP programs</a:t>
              </a: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Joe Carlson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AutoShape 3"/>
            <p:cNvSpPr>
              <a:spLocks noChangeArrowheads="1"/>
            </p:cNvSpPr>
            <p:nvPr/>
          </p:nvSpPr>
          <p:spPr bwMode="auto">
            <a:xfrm>
              <a:off x="4989144" y="1557079"/>
              <a:ext cx="2165822" cy="754410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Co-PIs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Mike </a:t>
              </a:r>
              <a:r>
                <a:rPr lang="en-US" sz="1600" i="1" dirty="0" err="1" smtClean="0">
                  <a:solidFill>
                    <a:sysClr val="windowText" lastClr="000000"/>
                  </a:solidFill>
                  <a:uFillTx/>
                </a:rPr>
                <a:t>McCumber</a:t>
              </a:r>
              <a:endParaRPr lang="en-US" sz="1600" i="1" dirty="0" smtClean="0">
                <a:solidFill>
                  <a:sysClr val="windowText" lastClr="000000"/>
                </a:solidFill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Ivan</a:t>
              </a:r>
              <a:r>
                <a:rPr kumimoji="0" lang="en-US" sz="1600" b="0" i="1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1" u="none" strike="noStrike" kern="0" cap="none" spc="0" normalizeH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Vitev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1785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Initial Assignments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176" y="1198814"/>
            <a:ext cx="6295252" cy="8136699"/>
          </a:xfrm>
          <a:prstGeom prst="rect">
            <a:avLst/>
          </a:prstGeom>
        </p:spPr>
        <p:txBody>
          <a:bodyPr>
            <a:noAutofit/>
          </a:bodyPr>
          <a:lstStyle>
            <a:lvl1pPr marL="378925" marR="55751" indent="-339725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9526" marR="55751" indent="-343126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77450" marR="55751" indent="-32385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64090" marR="55751" indent="-35329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514350" indent="-514350">
              <a:lnSpc>
                <a:spcPct val="100000"/>
              </a:lnSpc>
              <a:buFont typeface="+mj-ea"/>
              <a:buAutoNum type="circleNumDbPlain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sPHENIX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readout and trigger requirements (DCM2, JSEB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etc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) –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Mike and Ming</a:t>
            </a:r>
          </a:p>
          <a:p>
            <a:pPr marL="514350" indent="-514350">
              <a:lnSpc>
                <a:spcPct val="100000"/>
              </a:lnSpc>
              <a:buFont typeface="+mj-ea"/>
              <a:buAutoNum type="circleNumDbPlain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MAPS CRU readout -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Mark, Ming, Pat</a:t>
            </a:r>
          </a:p>
          <a:p>
            <a:pPr marL="914400" lvl="1" indent="-51435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Physical parameters (PCIex4)</a:t>
            </a:r>
          </a:p>
          <a:p>
            <a:pPr marL="914400" lvl="1" indent="-51435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Data format</a:t>
            </a:r>
          </a:p>
          <a:p>
            <a:pPr marL="914400" lvl="1" indent="-51435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Electrical signal, lack of busy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etc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914400" lvl="1" indent="-514350">
              <a:lnSpc>
                <a:spcPct val="10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sPHENIX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trigger/busy inputs and clock </a:t>
            </a:r>
          </a:p>
          <a:p>
            <a:pPr marL="514350" indent="-514350">
              <a:lnSpc>
                <a:spcPct val="100000"/>
              </a:lnSpc>
              <a:buFont typeface="+mj-ea"/>
              <a:buAutoNum type="circleNumDbPlain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Detailed specs/understanding of MAPS/ALIPED-3(4 ~ final) test card –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Pat, Cesar and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Andi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pPr marL="514350" indent="-514350">
              <a:lnSpc>
                <a:spcPct val="100000"/>
              </a:lnSpc>
              <a:buFont typeface="+mj-ea"/>
              <a:buAutoNum type="circleNumDbPlain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BNL specifies cabling/material electrical and fire safety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etc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Walt, Hubert, Eric*</a:t>
            </a:r>
            <a:endParaRPr lang="is-IS" sz="2000" dirty="0" smtClean="0">
              <a:solidFill>
                <a:srgbClr val="FF0000"/>
              </a:solidFill>
              <a:latin typeface="+mn-lt"/>
            </a:endParaRPr>
          </a:p>
          <a:p>
            <a:pPr marL="514350" indent="-514350">
              <a:lnSpc>
                <a:spcPct val="100000"/>
              </a:lnSpc>
              <a:buFont typeface="+mj-ea"/>
              <a:buAutoNum type="circleNumDbPlain"/>
            </a:pPr>
            <a:r>
              <a:rPr lang="is-IS" sz="2000" dirty="0" smtClean="0">
                <a:solidFill>
                  <a:schemeClr val="tx1"/>
                </a:solidFill>
                <a:latin typeface="+mn-lt"/>
              </a:rPr>
              <a:t>Radiation enviroenment, damage, occupancy, SEU; Configuration and Operation, programing and initializatio etc – </a:t>
            </a:r>
            <a:r>
              <a:rPr lang="is-IS" sz="2000" dirty="0" smtClean="0">
                <a:solidFill>
                  <a:srgbClr val="FF0000"/>
                </a:solidFill>
                <a:latin typeface="+mn-lt"/>
              </a:rPr>
              <a:t>Mark, Xuan</a:t>
            </a:r>
            <a:endParaRPr lang="is-IS" sz="2000" dirty="0" smtClean="0">
              <a:solidFill>
                <a:schemeClr val="tx1"/>
              </a:solidFill>
              <a:latin typeface="+mn-lt"/>
            </a:endParaRPr>
          </a:p>
          <a:p>
            <a:pPr marL="514350" indent="-514350">
              <a:lnSpc>
                <a:spcPct val="100000"/>
              </a:lnSpc>
              <a:buFont typeface="+mj-ea"/>
              <a:buAutoNum type="circleNumDbPlain"/>
            </a:pPr>
            <a:r>
              <a:rPr lang="is-IS" sz="2000" dirty="0" smtClean="0">
                <a:solidFill>
                  <a:schemeClr val="tx1"/>
                </a:solidFill>
                <a:latin typeface="+mn-lt"/>
              </a:rPr>
              <a:t>Power needs: </a:t>
            </a:r>
          </a:p>
          <a:p>
            <a:pPr marL="914400" lvl="1" indent="-514350">
              <a:lnSpc>
                <a:spcPct val="100000"/>
              </a:lnSpc>
            </a:pPr>
            <a:r>
              <a:rPr lang="is-IS" sz="2000" dirty="0" smtClean="0">
                <a:solidFill>
                  <a:schemeClr val="tx1"/>
                </a:solidFill>
                <a:latin typeface="+mn-lt"/>
              </a:rPr>
              <a:t>(LANL LDRD) </a:t>
            </a:r>
            <a:r>
              <a:rPr lang="is-IS" sz="2000" dirty="0" smtClean="0">
                <a:solidFill>
                  <a:srgbClr val="FF0000"/>
                </a:solidFill>
                <a:latin typeface="+mn-lt"/>
              </a:rPr>
              <a:t>Hubert and Ming</a:t>
            </a:r>
            <a:r>
              <a:rPr lang="is-IS" sz="2000" dirty="0" smtClean="0">
                <a:solidFill>
                  <a:schemeClr val="tx1"/>
                </a:solidFill>
                <a:latin typeface="+mn-lt"/>
              </a:rPr>
              <a:t>; </a:t>
            </a:r>
          </a:p>
          <a:p>
            <a:pPr marL="914400" lvl="1" indent="-514350">
              <a:lnSpc>
                <a:spcPct val="100000"/>
              </a:lnSpc>
            </a:pPr>
            <a:r>
              <a:rPr lang="is-IS" sz="2000" dirty="0" smtClean="0">
                <a:solidFill>
                  <a:schemeClr val="tx1"/>
                </a:solidFill>
                <a:latin typeface="+mn-lt"/>
              </a:rPr>
              <a:t>(BNL sPHENIX) </a:t>
            </a:r>
            <a:r>
              <a:rPr lang="is-IS" sz="2000" dirty="0" smtClean="0">
                <a:solidFill>
                  <a:srgbClr val="FF0000"/>
                </a:solidFill>
                <a:latin typeface="+mn-lt"/>
              </a:rPr>
              <a:t>Hubert, Eric*</a:t>
            </a:r>
          </a:p>
          <a:p>
            <a:pPr marL="914400" lvl="1" indent="-51435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is-IS" sz="2000" dirty="0" smtClean="0">
                <a:solidFill>
                  <a:schemeClr val="tx1"/>
                </a:solidFill>
                <a:latin typeface="+mn-lt"/>
              </a:rPr>
              <a:t>taves, readout control etc. (A, V)</a:t>
            </a:r>
          </a:p>
          <a:p>
            <a:pPr marL="514350" indent="-514350">
              <a:lnSpc>
                <a:spcPct val="100000"/>
              </a:lnSpc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94776" y="1070009"/>
            <a:ext cx="6210024" cy="839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0000"/>
              </a:lnSpc>
              <a:buFont typeface="+mj-ea"/>
              <a:buAutoNum type="circleNumDbPlain" startAt="7"/>
            </a:pPr>
            <a:r>
              <a:rPr lang="is-IS" sz="2000" dirty="0">
                <a:solidFill>
                  <a:schemeClr val="tx1"/>
                </a:solidFill>
              </a:rPr>
              <a:t>Mechanics – </a:t>
            </a:r>
            <a:r>
              <a:rPr lang="is-IS" sz="2000" dirty="0">
                <a:solidFill>
                  <a:srgbClr val="FF0000"/>
                </a:solidFill>
              </a:rPr>
              <a:t>Walt, Hubert, </a:t>
            </a:r>
            <a:r>
              <a:rPr lang="is-IS" sz="2000" dirty="0" smtClean="0">
                <a:solidFill>
                  <a:srgbClr val="FF0000"/>
                </a:solidFill>
              </a:rPr>
              <a:t>Jin* </a:t>
            </a:r>
            <a:endParaRPr lang="is-IS" sz="2000" dirty="0">
              <a:solidFill>
                <a:srgbClr val="FF0000"/>
              </a:solidFill>
            </a:endParaRPr>
          </a:p>
          <a:p>
            <a:pPr marL="914400" lvl="1" indent="-514350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is-IS" sz="2000" dirty="0">
                <a:solidFill>
                  <a:schemeClr val="tx1"/>
                </a:solidFill>
              </a:rPr>
              <a:t>tructure, cooling, alignment, assembly and integration </a:t>
            </a:r>
          </a:p>
          <a:p>
            <a:pPr marL="514350" indent="-514350">
              <a:lnSpc>
                <a:spcPct val="120000"/>
              </a:lnSpc>
              <a:buFont typeface="+mj-ea"/>
              <a:buAutoNum type="circleNumDbPlain" startAt="7"/>
            </a:pPr>
            <a:r>
              <a:rPr lang="en-US" sz="2000" dirty="0" smtClean="0"/>
              <a:t>I</a:t>
            </a:r>
            <a:r>
              <a:rPr lang="is-IS" sz="2000" dirty="0" smtClean="0"/>
              <a:t>ntegration </a:t>
            </a:r>
            <a:r>
              <a:rPr lang="is-IS" sz="2000" dirty="0"/>
              <a:t>into sPHENIX – </a:t>
            </a:r>
            <a:r>
              <a:rPr lang="is-IS" sz="2000" dirty="0">
                <a:solidFill>
                  <a:srgbClr val="FF0000"/>
                </a:solidFill>
              </a:rPr>
              <a:t>Walt, Eric</a:t>
            </a:r>
          </a:p>
          <a:p>
            <a:pPr marL="514350" indent="-514350">
              <a:lnSpc>
                <a:spcPct val="120000"/>
              </a:lnSpc>
              <a:buFont typeface="+mj-ea"/>
              <a:buAutoNum type="circleNumDbPlain" startAt="7"/>
            </a:pPr>
            <a:r>
              <a:rPr lang="is-IS" sz="2000" dirty="0"/>
              <a:t>Test stands setup and operation 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S</a:t>
            </a:r>
            <a:r>
              <a:rPr lang="is-IS" sz="2000" dirty="0"/>
              <a:t>ingle chip readout – </a:t>
            </a:r>
            <a:r>
              <a:rPr lang="is-IS" sz="2000" dirty="0">
                <a:solidFill>
                  <a:srgbClr val="FF0000"/>
                </a:solidFill>
              </a:rPr>
              <a:t>Mike, Pat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S</a:t>
            </a:r>
            <a:r>
              <a:rPr lang="is-IS" sz="2000" dirty="0"/>
              <a:t>taves and cosmic ray - </a:t>
            </a:r>
            <a:r>
              <a:rPr lang="is-IS" sz="2000" dirty="0">
                <a:solidFill>
                  <a:srgbClr val="FF0000"/>
                </a:solidFill>
              </a:rPr>
              <a:t>Xuan Cesar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M</a:t>
            </a:r>
            <a:r>
              <a:rPr lang="is-IS" sz="2000" dirty="0"/>
              <a:t>ockup, electrical, readout, power – </a:t>
            </a:r>
            <a:r>
              <a:rPr lang="is-IS" sz="2000" dirty="0">
                <a:solidFill>
                  <a:srgbClr val="FF0000"/>
                </a:solidFill>
              </a:rPr>
              <a:t>Sanghoon, Hubert, Walt</a:t>
            </a:r>
          </a:p>
          <a:p>
            <a:pPr marL="514350" indent="-514350">
              <a:lnSpc>
                <a:spcPct val="120000"/>
              </a:lnSpc>
              <a:buFont typeface="+mj-ea"/>
              <a:buAutoNum type="circleNumDbPlain" startAt="7"/>
            </a:pPr>
            <a:endParaRPr lang="is-IS" sz="2000" dirty="0"/>
          </a:p>
          <a:p>
            <a:pPr marL="514350" indent="-514350">
              <a:lnSpc>
                <a:spcPct val="120000"/>
              </a:lnSpc>
              <a:buFont typeface="+mj-ea"/>
              <a:buAutoNum type="circleNumDbPlain" startAt="7"/>
            </a:pPr>
            <a:r>
              <a:rPr lang="is-IS" sz="2000" dirty="0"/>
              <a:t>FPGA firmware – </a:t>
            </a:r>
            <a:r>
              <a:rPr lang="is-IS" sz="2000" dirty="0" smtClean="0">
                <a:solidFill>
                  <a:srgbClr val="FF0000"/>
                </a:solidFill>
              </a:rPr>
              <a:t>Andi, </a:t>
            </a:r>
            <a:r>
              <a:rPr lang="is-IS" sz="2000" dirty="0">
                <a:solidFill>
                  <a:srgbClr val="FF0000"/>
                </a:solidFill>
              </a:rPr>
              <a:t>Mark, Cesar, Ming and Pat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is-IS" sz="2000" dirty="0"/>
              <a:t>VHDL, Verilog </a:t>
            </a:r>
          </a:p>
          <a:p>
            <a:pPr marL="457200" indent="-457200">
              <a:lnSpc>
                <a:spcPct val="120000"/>
              </a:lnSpc>
              <a:buFont typeface="+mj-ea"/>
              <a:buAutoNum type="circleNumDbPlain" startAt="11"/>
            </a:pPr>
            <a:r>
              <a:rPr lang="en-US" sz="2000" dirty="0"/>
              <a:t>S</a:t>
            </a:r>
            <a:r>
              <a:rPr lang="is-IS" sz="2000" dirty="0"/>
              <a:t>oftware – </a:t>
            </a:r>
            <a:r>
              <a:rPr lang="is-IS" sz="2000" dirty="0">
                <a:solidFill>
                  <a:srgbClr val="FF0000"/>
                </a:solidFill>
              </a:rPr>
              <a:t>Sanghoon and </a:t>
            </a:r>
            <a:r>
              <a:rPr lang="is-IS" sz="2000" dirty="0" smtClean="0">
                <a:solidFill>
                  <a:srgbClr val="FF0000"/>
                </a:solidFill>
              </a:rPr>
              <a:t>Andi</a:t>
            </a:r>
            <a:endParaRPr lang="is-IS" sz="2000" dirty="0">
              <a:solidFill>
                <a:srgbClr val="FF0000"/>
              </a:solidFill>
            </a:endParaRP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S</a:t>
            </a:r>
            <a:r>
              <a:rPr lang="is-IS" sz="2000" dirty="0"/>
              <a:t>low controls, electronics 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T</a:t>
            </a:r>
            <a:r>
              <a:rPr lang="is-IS" sz="2000" dirty="0"/>
              <a:t>est software, root-based </a:t>
            </a:r>
          </a:p>
          <a:p>
            <a:pPr marL="514350" indent="-514350">
              <a:lnSpc>
                <a:spcPct val="120000"/>
              </a:lnSpc>
              <a:buFont typeface="+mj-ea"/>
              <a:buAutoNum type="circleNumDbPlain" startAt="7"/>
            </a:pPr>
            <a:endParaRPr lang="is-IS" sz="2000" dirty="0"/>
          </a:p>
          <a:p>
            <a:pPr marL="514350" indent="-514350">
              <a:lnSpc>
                <a:spcPct val="120000"/>
              </a:lnSpc>
              <a:buFont typeface="+mj-ea"/>
              <a:buAutoNum type="circleNumDbPlain" startAt="12"/>
            </a:pPr>
            <a:r>
              <a:rPr lang="is-IS" sz="2000" dirty="0"/>
              <a:t>Beam test – </a:t>
            </a:r>
            <a:r>
              <a:rPr lang="is-IS" sz="2000" dirty="0">
                <a:solidFill>
                  <a:srgbClr val="FF0000"/>
                </a:solidFill>
              </a:rPr>
              <a:t>Ming and team 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is-IS" sz="2000" dirty="0"/>
              <a:t>LANL, FNAL, rad damage at LANSCE</a:t>
            </a:r>
          </a:p>
          <a:p>
            <a:pPr marL="514350" indent="-514350">
              <a:lnSpc>
                <a:spcPct val="120000"/>
              </a:lnSpc>
              <a:buFont typeface="+mj-ea"/>
              <a:buAutoNum type="circleNumDbPlain" startAt="12"/>
            </a:pPr>
            <a:r>
              <a:rPr lang="is-IS" sz="2000" dirty="0"/>
              <a:t>Web page – </a:t>
            </a:r>
            <a:r>
              <a:rPr lang="is-IS" sz="2000" dirty="0">
                <a:solidFill>
                  <a:srgbClr val="FF0000"/>
                </a:solidFill>
              </a:rPr>
              <a:t>Hubert, Pat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is-IS" sz="2000" dirty="0"/>
              <a:t>R+W access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T</a:t>
            </a:r>
            <a:r>
              <a:rPr lang="is-IS" sz="2000" dirty="0"/>
              <a:t>ree structure     </a:t>
            </a:r>
            <a:r>
              <a:rPr lang="en-US" sz="2000" dirty="0"/>
              <a:t> 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hlinkClick r:id="rId2"/>
              </a:rPr>
              <a:t>https://p25ext.lanl.gov/maps/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37775" y="9260711"/>
            <a:ext cx="2068190" cy="4026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>
                  <a:solidFill>
                    <a:srgbClr val="002E7A"/>
                  </a:solidFill>
                </a:uFill>
                <a:latin typeface="+mn-lt"/>
                <a:ea typeface="+mn-ea"/>
                <a:cs typeface="+mn-cs"/>
                <a:sym typeface="Helvetica Neue"/>
              </a:rPr>
              <a:t>* From BNL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>
                <a:solidFill>
                  <a:srgbClr val="002E7A"/>
                </a:solidFill>
              </a:uFill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231628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Project Management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1461978"/>
            <a:ext cx="4462760" cy="5693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latin typeface="+mn-lt"/>
                <a:ea typeface="+mn-ea"/>
                <a:cs typeface="+mn-cs"/>
                <a:sym typeface="Helvetica Neue"/>
              </a:rPr>
              <a:t>Work Breakdown Structure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" y="2031365"/>
            <a:ext cx="13004800" cy="69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89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Costs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96480"/>
              </p:ext>
            </p:extLst>
          </p:nvPr>
        </p:nvGraphicFramePr>
        <p:xfrm>
          <a:off x="84671" y="1035622"/>
          <a:ext cx="12675378" cy="7652245"/>
        </p:xfrm>
        <a:graphic>
          <a:graphicData uri="http://schemas.openxmlformats.org/drawingml/2006/table">
            <a:tbl>
              <a:tblPr firstRow="1" bandRow="1">
                <a:tableStyleId>{8F44A2F1-9E1F-4B54-A3A2-5F16C0AD49E2}</a:tableStyleId>
              </a:tblPr>
              <a:tblGrid>
                <a:gridCol w="1016040"/>
                <a:gridCol w="6336688"/>
                <a:gridCol w="1914056"/>
                <a:gridCol w="1704297"/>
                <a:gridCol w="1704297"/>
              </a:tblGrid>
              <a:tr h="4173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WBS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Task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T&amp;E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M&amp;S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RISK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MOU btw LANL and ALICE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 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Obtain design from</a:t>
                      </a:r>
                      <a:r>
                        <a:rPr lang="en-US" sz="2000" baseline="0" dirty="0" smtClean="0"/>
                        <a:t> ALICE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83K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Setup</a:t>
                      </a:r>
                      <a:r>
                        <a:rPr lang="en-US" sz="2000" baseline="0" dirty="0" smtClean="0"/>
                        <a:t> Alice Readout Test Stand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Procure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ALICE staves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260K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Medium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Procure ALICE electronics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&amp; cables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Medium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Readout R&amp;D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Prototype Readout Assembled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Mechanical</a:t>
                      </a:r>
                      <a:r>
                        <a:rPr lang="en-US" sz="2000" baseline="0" dirty="0" smtClean="0"/>
                        <a:t> Support and Cooling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130K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Prototype Assembly and Test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55K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55K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Software (FPGA, online, controls)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</a:p>
                  </a:txBody>
                  <a:tcPr/>
                </a:tc>
              </a:tr>
              <a:tr h="7772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Detector optimization and physics simulations (MIE)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Test</a:t>
                      </a:r>
                      <a:r>
                        <a:rPr lang="en-US" sz="2000" baseline="0" dirty="0" smtClean="0"/>
                        <a:t> beam operations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Theoretical Effort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5862" y="8696311"/>
            <a:ext cx="10363392" cy="9089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20% contingencies applied. Except electronics with 40% contingency.</a:t>
            </a:r>
          </a:p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Estimates based on ALICE ITS procurements and recent FVTX experience</a:t>
            </a:r>
            <a:r>
              <a:rPr kumimoji="0" lang="en-US" sz="24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.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059447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Schedule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5" name="Picture 4" descr="experiment_timeline_1220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278"/>
            <a:ext cx="13394341" cy="7534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100" y="7341673"/>
            <a:ext cx="12090400" cy="199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999" marR="57799" indent="-4572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MAPS sensors by mid 2018</a:t>
            </a:r>
          </a:p>
          <a:p>
            <a:pPr marL="343549" lvl="1" indent="-285750">
              <a:buFont typeface="Arial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 2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test stands by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August 2017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  <a:p>
            <a:pPr marL="343549" lvl="2" indent="-285750">
              <a:buFont typeface="Arial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 4 fully assembled staves for system test, by the end of 2018</a:t>
            </a:r>
          </a:p>
          <a:p>
            <a:pPr marL="343549" marR="57799" indent="-28575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 Preliminary mechanical design by Nov 2018</a:t>
            </a:r>
          </a:p>
        </p:txBody>
      </p:sp>
    </p:spTree>
    <p:extLst>
      <p:ext uri="{BB962C8B-B14F-4D97-AF65-F5344CB8AC3E}">
        <p14:creationId xmlns:p14="http://schemas.microsoft.com/office/powerpoint/2010/main" val="24269748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2E7A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647700" rtl="0" fontAlgn="auto" latinLnBrk="0" hangingPunct="0">
          <a:lnSpc>
            <a:spcPct val="142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647700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E7A"/>
            </a:solidFill>
            <a:effectLst/>
            <a:uFill>
              <a:solidFill>
                <a:srgbClr val="002E7A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647700" rtl="0" fontAlgn="auto" latinLnBrk="0" hangingPunct="0">
          <a:lnSpc>
            <a:spcPct val="142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647700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E7A"/>
            </a:solidFill>
            <a:effectLst/>
            <a:uFill>
              <a:solidFill>
                <a:srgbClr val="002E7A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7873</TotalTime>
  <Words>1116</Words>
  <Application>Microsoft Macintosh PowerPoint</Application>
  <PresentationFormat>Custom</PresentationFormat>
  <Paragraphs>262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White</vt:lpstr>
      <vt:lpstr>MAPS LDRD Experimental Cost, Schedule, Risk and Procurements </vt:lpstr>
      <vt:lpstr>Charge</vt:lpstr>
      <vt:lpstr>Technical Goals</vt:lpstr>
      <vt:lpstr>LDRD MAPS Electronics Goal</vt:lpstr>
      <vt:lpstr>Project Organization</vt:lpstr>
      <vt:lpstr>Initial Assignments</vt:lpstr>
      <vt:lpstr>Project Management</vt:lpstr>
      <vt:lpstr>Costs</vt:lpstr>
      <vt:lpstr>Schedule</vt:lpstr>
      <vt:lpstr>Major Procurement I: Stave Production</vt:lpstr>
      <vt:lpstr>Risk I: ALICE Staves Procurement</vt:lpstr>
      <vt:lpstr>Major Procurement II : Readout Electronics</vt:lpstr>
      <vt:lpstr>Risk II: Readout Electronics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Ming Liu (LANL)</cp:lastModifiedBy>
  <cp:revision>301</cp:revision>
  <dcterms:modified xsi:type="dcterms:W3CDTF">2016-12-05T00:41:15Z</dcterms:modified>
</cp:coreProperties>
</file>