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71"/>
  </p:notesMasterIdLst>
  <p:handoutMasterIdLst>
    <p:handoutMasterId r:id="rId72"/>
  </p:handoutMasterIdLst>
  <p:sldIdLst>
    <p:sldId id="291" r:id="rId4"/>
    <p:sldId id="284" r:id="rId5"/>
    <p:sldId id="290" r:id="rId6"/>
    <p:sldId id="288" r:id="rId7"/>
    <p:sldId id="339" r:id="rId8"/>
    <p:sldId id="340" r:id="rId9"/>
    <p:sldId id="341" r:id="rId10"/>
    <p:sldId id="343" r:id="rId11"/>
    <p:sldId id="342" r:id="rId12"/>
    <p:sldId id="780" r:id="rId13"/>
    <p:sldId id="779" r:id="rId14"/>
    <p:sldId id="792" r:id="rId15"/>
    <p:sldId id="345" r:id="rId16"/>
    <p:sldId id="348" r:id="rId17"/>
    <p:sldId id="349" r:id="rId18"/>
    <p:sldId id="350" r:id="rId19"/>
    <p:sldId id="790" r:id="rId20"/>
    <p:sldId id="785" r:id="rId21"/>
    <p:sldId id="793" r:id="rId22"/>
    <p:sldId id="351" r:id="rId23"/>
    <p:sldId id="338" r:id="rId24"/>
    <p:sldId id="344" r:id="rId25"/>
    <p:sldId id="346" r:id="rId26"/>
    <p:sldId id="347" r:id="rId27"/>
    <p:sldId id="786" r:id="rId28"/>
    <p:sldId id="325" r:id="rId29"/>
    <p:sldId id="326" r:id="rId30"/>
    <p:sldId id="292" r:id="rId31"/>
    <p:sldId id="293" r:id="rId32"/>
    <p:sldId id="289" r:id="rId33"/>
    <p:sldId id="296" r:id="rId34"/>
    <p:sldId id="306" r:id="rId35"/>
    <p:sldId id="333" r:id="rId36"/>
    <p:sldId id="295" r:id="rId37"/>
    <p:sldId id="297" r:id="rId38"/>
    <p:sldId id="311" r:id="rId39"/>
    <p:sldId id="298" r:id="rId40"/>
    <p:sldId id="317" r:id="rId41"/>
    <p:sldId id="321" r:id="rId42"/>
    <p:sldId id="303" r:id="rId43"/>
    <p:sldId id="304" r:id="rId44"/>
    <p:sldId id="307" r:id="rId45"/>
    <p:sldId id="305" r:id="rId46"/>
    <p:sldId id="300" r:id="rId47"/>
    <p:sldId id="308" r:id="rId48"/>
    <p:sldId id="299" r:id="rId49"/>
    <p:sldId id="331" r:id="rId50"/>
    <p:sldId id="319" r:id="rId51"/>
    <p:sldId id="287" r:id="rId52"/>
    <p:sldId id="302" r:id="rId53"/>
    <p:sldId id="337" r:id="rId54"/>
    <p:sldId id="335" r:id="rId55"/>
    <p:sldId id="309" r:id="rId56"/>
    <p:sldId id="320" r:id="rId57"/>
    <p:sldId id="312" r:id="rId58"/>
    <p:sldId id="313" r:id="rId59"/>
    <p:sldId id="315" r:id="rId60"/>
    <p:sldId id="316" r:id="rId61"/>
    <p:sldId id="322" r:id="rId62"/>
    <p:sldId id="323" r:id="rId63"/>
    <p:sldId id="324" r:id="rId64"/>
    <p:sldId id="327" r:id="rId65"/>
    <p:sldId id="334" r:id="rId66"/>
    <p:sldId id="329" r:id="rId67"/>
    <p:sldId id="330" r:id="rId68"/>
    <p:sldId id="328" r:id="rId69"/>
    <p:sldId id="336" r:id="rId70"/>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C2"/>
    <a:srgbClr val="800000"/>
    <a:srgbClr val="88DC84"/>
    <a:srgbClr val="0000F5"/>
    <a:srgbClr val="004982"/>
    <a:srgbClr val="F19B20"/>
    <a:srgbClr val="FFFFCC"/>
    <a:srgbClr val="AADDF4"/>
    <a:srgbClr val="FACC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3"/>
    <p:restoredTop sz="94674"/>
  </p:normalViewPr>
  <p:slideViewPr>
    <p:cSldViewPr>
      <p:cViewPr varScale="1">
        <p:scale>
          <a:sx n="124" d="100"/>
          <a:sy n="124" d="100"/>
        </p:scale>
        <p:origin x="1920" y="176"/>
      </p:cViewPr>
      <p:guideLst>
        <p:guide orient="horz" pos="2160"/>
        <p:guide pos="2880"/>
      </p:guideLst>
    </p:cSldViewPr>
  </p:slideViewPr>
  <p:notesTextViewPr>
    <p:cViewPr>
      <p:scale>
        <a:sx n="125" d="100"/>
        <a:sy n="125" d="100"/>
      </p:scale>
      <p:origin x="0" y="0"/>
    </p:cViewPr>
  </p:notesTextViewPr>
  <p:sorterViewPr>
    <p:cViewPr>
      <p:scale>
        <a:sx n="180" d="100"/>
        <a:sy n="180" d="100"/>
      </p:scale>
      <p:origin x="0" y="6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handoutMaster" Target="handoutMasters/handout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charset="0"/>
              </a:defRPr>
            </a:lvl1pPr>
          </a:lstStyle>
          <a:p>
            <a:pPr>
              <a:defRPr/>
            </a:pPr>
            <a:fld id="{EECC4350-3AAA-434E-96EA-6807B82656B3}" type="datetimeFigureOut">
              <a:rPr lang="en-US"/>
              <a:pPr>
                <a:defRPr/>
              </a:pPr>
              <a:t>1/25/19</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charset="0"/>
              </a:defRPr>
            </a:lvl1pPr>
          </a:lstStyle>
          <a:p>
            <a:pPr>
              <a:defRPr/>
            </a:pPr>
            <a:fld id="{357D4ED2-94DF-084A-97C3-E583302211C3}" type="slidenum">
              <a:rPr lang="en-US"/>
              <a:pPr>
                <a:defRPr/>
              </a:pPr>
              <a:t>‹#›</a:t>
            </a:fld>
            <a:endParaRPr lang="en-US"/>
          </a:p>
        </p:txBody>
      </p:sp>
    </p:spTree>
    <p:extLst>
      <p:ext uri="{BB962C8B-B14F-4D97-AF65-F5344CB8AC3E}">
        <p14:creationId xmlns:p14="http://schemas.microsoft.com/office/powerpoint/2010/main" val="115554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2807" tIns="46403" rIns="92807" bIns="4640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438" y="0"/>
            <a:ext cx="3067050" cy="468313"/>
          </a:xfrm>
          <a:prstGeom prst="rect">
            <a:avLst/>
          </a:prstGeom>
        </p:spPr>
        <p:txBody>
          <a:bodyPr vert="horz" wrap="square" lIns="92807" tIns="46403" rIns="92807" bIns="46403" numCol="1" anchor="t" anchorCtr="0" compatLnSpc="1">
            <a:prstTxWarp prst="textNoShape">
              <a:avLst/>
            </a:prstTxWarp>
          </a:bodyPr>
          <a:lstStyle>
            <a:lvl1pPr algn="r" eaLnBrk="1" hangingPunct="1">
              <a:defRPr sz="1200" smtClean="0">
                <a:cs typeface="Arial" charset="0"/>
              </a:defRPr>
            </a:lvl1pPr>
          </a:lstStyle>
          <a:p>
            <a:pPr>
              <a:defRPr/>
            </a:pPr>
            <a:fld id="{596018EF-2D57-5B40-9BF3-E300F7102C5E}" type="datetimeFigureOut">
              <a:rPr lang="en-US"/>
              <a:pPr>
                <a:defRPr/>
              </a:pPr>
              <a:t>1/25/19</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807" tIns="46403" rIns="92807" bIns="46403" rtlCol="0" anchor="ctr"/>
          <a:lstStyle/>
          <a:p>
            <a:pPr lvl="0"/>
            <a:endParaRPr lang="en-US" noProof="0" dirty="0"/>
          </a:p>
        </p:txBody>
      </p:sp>
      <p:sp>
        <p:nvSpPr>
          <p:cNvPr id="5" name="Notes Placeholder 4"/>
          <p:cNvSpPr>
            <a:spLocks noGrp="1"/>
          </p:cNvSpPr>
          <p:nvPr>
            <p:ph type="body" sz="quarter" idx="3"/>
          </p:nvPr>
        </p:nvSpPr>
        <p:spPr>
          <a:xfrm>
            <a:off x="708025" y="4446588"/>
            <a:ext cx="5661025" cy="4213225"/>
          </a:xfrm>
          <a:prstGeom prst="rect">
            <a:avLst/>
          </a:prstGeom>
        </p:spPr>
        <p:txBody>
          <a:bodyPr vert="horz" lIns="92807" tIns="46403" rIns="92807" bIns="4640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3175"/>
            <a:ext cx="3067050" cy="468313"/>
          </a:xfrm>
          <a:prstGeom prst="rect">
            <a:avLst/>
          </a:prstGeom>
        </p:spPr>
        <p:txBody>
          <a:bodyPr vert="horz" lIns="92807" tIns="46403" rIns="92807" bIns="4640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wrap="square" lIns="92807" tIns="46403" rIns="92807" bIns="46403" numCol="1" anchor="b" anchorCtr="0" compatLnSpc="1">
            <a:prstTxWarp prst="textNoShape">
              <a:avLst/>
            </a:prstTxWarp>
          </a:bodyPr>
          <a:lstStyle>
            <a:lvl1pPr algn="r" eaLnBrk="1" hangingPunct="1">
              <a:defRPr sz="1200" smtClean="0">
                <a:cs typeface="Arial" charset="0"/>
              </a:defRPr>
            </a:lvl1pPr>
          </a:lstStyle>
          <a:p>
            <a:pPr>
              <a:defRPr/>
            </a:pPr>
            <a:fld id="{22B76F93-862F-BA4F-8DC6-3CB0BDD8D8C6}" type="slidenum">
              <a:rPr lang="en-US"/>
              <a:pPr>
                <a:defRPr/>
              </a:pPr>
              <a:t>‹#›</a:t>
            </a:fld>
            <a:endParaRPr lang="en-US"/>
          </a:p>
        </p:txBody>
      </p:sp>
    </p:spTree>
    <p:extLst>
      <p:ext uri="{BB962C8B-B14F-4D97-AF65-F5344CB8AC3E}">
        <p14:creationId xmlns:p14="http://schemas.microsoft.com/office/powerpoint/2010/main" val="2617105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45FFB17-0426-9B42-AD31-5E001EC3806A}" type="slidenum">
              <a:rPr lang="en-US" sz="1200"/>
              <a:pPr/>
              <a:t>2</a:t>
            </a:fld>
            <a:endParaRPr lang="en-US" sz="1200"/>
          </a:p>
        </p:txBody>
      </p:sp>
    </p:spTree>
    <p:extLst>
      <p:ext uri="{BB962C8B-B14F-4D97-AF65-F5344CB8AC3E}">
        <p14:creationId xmlns:p14="http://schemas.microsoft.com/office/powerpoint/2010/main" val="1411329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48</a:t>
            </a:fld>
            <a:endParaRPr lang="en-US"/>
          </a:p>
        </p:txBody>
      </p:sp>
    </p:spTree>
    <p:extLst>
      <p:ext uri="{BB962C8B-B14F-4D97-AF65-F5344CB8AC3E}">
        <p14:creationId xmlns:p14="http://schemas.microsoft.com/office/powerpoint/2010/main" val="94336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53</a:t>
            </a:fld>
            <a:endParaRPr lang="en-US"/>
          </a:p>
        </p:txBody>
      </p:sp>
    </p:spTree>
    <p:extLst>
      <p:ext uri="{BB962C8B-B14F-4D97-AF65-F5344CB8AC3E}">
        <p14:creationId xmlns:p14="http://schemas.microsoft.com/office/powerpoint/2010/main" val="22876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54</a:t>
            </a:fld>
            <a:endParaRPr lang="en-US"/>
          </a:p>
        </p:txBody>
      </p:sp>
    </p:spTree>
    <p:extLst>
      <p:ext uri="{BB962C8B-B14F-4D97-AF65-F5344CB8AC3E}">
        <p14:creationId xmlns:p14="http://schemas.microsoft.com/office/powerpoint/2010/main" val="1130263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xfrm>
            <a:off x="992188" y="768350"/>
            <a:ext cx="5114925" cy="3836988"/>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Arial" charset="0"/>
              <a:ea typeface="宋体" charset="-122"/>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2F68D78E-086B-9941-BAD6-DB6BEE767151}" type="slidenum">
              <a:rPr lang="en-US" altLang="zh-CN" sz="1300"/>
              <a:pPr/>
              <a:t>56</a:t>
            </a:fld>
            <a:endParaRPr lang="en-US" altLang="zh-CN" sz="1300"/>
          </a:p>
        </p:txBody>
      </p:sp>
    </p:spTree>
    <p:extLst>
      <p:ext uri="{BB962C8B-B14F-4D97-AF65-F5344CB8AC3E}">
        <p14:creationId xmlns:p14="http://schemas.microsoft.com/office/powerpoint/2010/main" val="170881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3</a:t>
            </a:fld>
            <a:endParaRPr lang="en-US"/>
          </a:p>
        </p:txBody>
      </p:sp>
    </p:spTree>
    <p:extLst>
      <p:ext uri="{BB962C8B-B14F-4D97-AF65-F5344CB8AC3E}">
        <p14:creationId xmlns:p14="http://schemas.microsoft.com/office/powerpoint/2010/main" val="366127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48 staves +  100% spares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30-um-pitch, 200 M pixel, 0.3% X0/layer, 4-10 us integration time</a:t>
            </a:r>
          </a:p>
        </p:txBody>
      </p:sp>
      <p:sp>
        <p:nvSpPr>
          <p:cNvPr id="4" name="Slide Number Placeholder 3"/>
          <p:cNvSpPr>
            <a:spLocks noGrp="1"/>
          </p:cNvSpPr>
          <p:nvPr>
            <p:ph type="sldNum" sz="quarter" idx="10"/>
          </p:nvPr>
        </p:nvSpPr>
        <p:spPr/>
        <p:txBody>
          <a:bodyPr/>
          <a:lstStyle/>
          <a:p>
            <a:fld id="{81D27BB4-7507-496B-A596-4501E78419B6}" type="slidenum">
              <a:rPr lang="en-US" smtClean="0"/>
              <a:pPr/>
              <a:t>11</a:t>
            </a:fld>
            <a:endParaRPr lang="en-US" dirty="0"/>
          </a:p>
        </p:txBody>
      </p:sp>
    </p:spTree>
    <p:extLst>
      <p:ext uri="{BB962C8B-B14F-4D97-AF65-F5344CB8AC3E}">
        <p14:creationId xmlns:p14="http://schemas.microsoft.com/office/powerpoint/2010/main" val="401004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15</a:t>
            </a:fld>
            <a:endParaRPr lang="en-US"/>
          </a:p>
        </p:txBody>
      </p:sp>
    </p:spTree>
    <p:extLst>
      <p:ext uri="{BB962C8B-B14F-4D97-AF65-F5344CB8AC3E}">
        <p14:creationId xmlns:p14="http://schemas.microsoft.com/office/powerpoint/2010/main" val="185969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15kHz matched to collision rate.</a:t>
            </a:r>
          </a:p>
        </p:txBody>
      </p:sp>
      <p:sp>
        <p:nvSpPr>
          <p:cNvPr id="4" name="Slide Number Placeholder 3"/>
          <p:cNvSpPr>
            <a:spLocks noGrp="1"/>
          </p:cNvSpPr>
          <p:nvPr>
            <p:ph type="sldNum" sz="quarter" idx="10"/>
          </p:nvPr>
        </p:nvSpPr>
        <p:spPr/>
        <p:txBody>
          <a:bodyPr/>
          <a:lstStyle/>
          <a:p>
            <a:fld id="{81D27BB4-7507-496B-A596-4501E78419B6}" type="slidenum">
              <a:rPr lang="en-US" smtClean="0"/>
              <a:pPr/>
              <a:t>18</a:t>
            </a:fld>
            <a:endParaRPr lang="en-US" dirty="0"/>
          </a:p>
        </p:txBody>
      </p:sp>
    </p:spTree>
    <p:extLst>
      <p:ext uri="{BB962C8B-B14F-4D97-AF65-F5344CB8AC3E}">
        <p14:creationId xmlns:p14="http://schemas.microsoft.com/office/powerpoint/2010/main" val="52981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20</a:t>
            </a:fld>
            <a:endParaRPr lang="en-US"/>
          </a:p>
        </p:txBody>
      </p:sp>
    </p:spTree>
    <p:extLst>
      <p:ext uri="{BB962C8B-B14F-4D97-AF65-F5344CB8AC3E}">
        <p14:creationId xmlns:p14="http://schemas.microsoft.com/office/powerpoint/2010/main" val="22256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565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43</a:t>
            </a:fld>
            <a:endParaRPr lang="en-US"/>
          </a:p>
        </p:txBody>
      </p:sp>
    </p:spTree>
    <p:extLst>
      <p:ext uri="{BB962C8B-B14F-4D97-AF65-F5344CB8AC3E}">
        <p14:creationId xmlns:p14="http://schemas.microsoft.com/office/powerpoint/2010/main" val="156492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44</a:t>
            </a:fld>
            <a:endParaRPr lang="en-US"/>
          </a:p>
        </p:txBody>
      </p:sp>
    </p:spTree>
    <p:extLst>
      <p:ext uri="{BB962C8B-B14F-4D97-AF65-F5344CB8AC3E}">
        <p14:creationId xmlns:p14="http://schemas.microsoft.com/office/powerpoint/2010/main" val="1281347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r>
              <a:rPr lang="en-US"/>
              <a:t>2/14/19</a:t>
            </a: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Ming Liu, LDRD Overview</a:t>
            </a:r>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D9296B8F-4D62-0147-8B87-07AD7F211333}" type="slidenum">
              <a:rPr lang="en-US"/>
              <a:pPr>
                <a:defRPr/>
              </a:pPr>
              <a:t>‹#›</a:t>
            </a:fld>
            <a:endParaRPr lang="en-US"/>
          </a:p>
        </p:txBody>
      </p:sp>
    </p:spTree>
    <p:extLst>
      <p:ext uri="{BB962C8B-B14F-4D97-AF65-F5344CB8AC3E}">
        <p14:creationId xmlns:p14="http://schemas.microsoft.com/office/powerpoint/2010/main" val="271470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2/14/19</a:t>
            </a:r>
          </a:p>
        </p:txBody>
      </p:sp>
      <p:sp>
        <p:nvSpPr>
          <p:cNvPr id="5"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6" name="Slide Number Placeholder 5"/>
          <p:cNvSpPr>
            <a:spLocks noGrp="1"/>
          </p:cNvSpPr>
          <p:nvPr>
            <p:ph type="sldNum" sz="quarter" idx="12"/>
          </p:nvPr>
        </p:nvSpPr>
        <p:spPr/>
        <p:txBody>
          <a:bodyPr/>
          <a:lstStyle>
            <a:lvl1pPr>
              <a:defRPr/>
            </a:lvl1pPr>
          </a:lstStyle>
          <a:p>
            <a:pPr>
              <a:defRPr/>
            </a:pPr>
            <a:fld id="{80E7A83C-99E4-C04E-9E51-B04174119256}" type="slidenum">
              <a:rPr lang="en-US"/>
              <a:pPr>
                <a:defRPr/>
              </a:pPr>
              <a:t>‹#›</a:t>
            </a:fld>
            <a:endParaRPr lang="en-US"/>
          </a:p>
        </p:txBody>
      </p:sp>
    </p:spTree>
    <p:extLst>
      <p:ext uri="{BB962C8B-B14F-4D97-AF65-F5344CB8AC3E}">
        <p14:creationId xmlns:p14="http://schemas.microsoft.com/office/powerpoint/2010/main" val="360272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2/14/19</a:t>
            </a:r>
          </a:p>
        </p:txBody>
      </p:sp>
      <p:sp>
        <p:nvSpPr>
          <p:cNvPr id="5"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6" name="Slide Number Placeholder 5"/>
          <p:cNvSpPr>
            <a:spLocks noGrp="1"/>
          </p:cNvSpPr>
          <p:nvPr>
            <p:ph type="sldNum" sz="quarter" idx="12"/>
          </p:nvPr>
        </p:nvSpPr>
        <p:spPr/>
        <p:txBody>
          <a:bodyPr/>
          <a:lstStyle>
            <a:lvl1pPr>
              <a:defRPr/>
            </a:lvl1pPr>
          </a:lstStyle>
          <a:p>
            <a:pPr>
              <a:defRPr/>
            </a:pPr>
            <a:fld id="{A1CEE336-10C7-9C44-B6C1-101B6934ADB7}" type="slidenum">
              <a:rPr lang="en-US"/>
              <a:pPr>
                <a:defRPr/>
              </a:pPr>
              <a:t>‹#›</a:t>
            </a:fld>
            <a:endParaRPr lang="en-US"/>
          </a:p>
        </p:txBody>
      </p:sp>
    </p:spTree>
    <p:extLst>
      <p:ext uri="{BB962C8B-B14F-4D97-AF65-F5344CB8AC3E}">
        <p14:creationId xmlns:p14="http://schemas.microsoft.com/office/powerpoint/2010/main" val="3438777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6326511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90600"/>
          </a:xfrm>
        </p:spPr>
        <p:txBody>
          <a:bodyPr/>
          <a:lstStyle>
            <a:lvl1pPr>
              <a:defRPr b="1">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r>
              <a:rPr lang="en-US"/>
              <a:t>2/14/19</a:t>
            </a:r>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Ming Liu, LDRD Overview</a:t>
            </a:r>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470E2682-44F7-8547-94DE-E699237E1B96}" type="slidenum">
              <a:rPr lang="en-US"/>
              <a:pPr>
                <a:defRPr/>
              </a:pPr>
              <a:t>‹#›</a:t>
            </a:fld>
            <a:endParaRPr lang="en-US"/>
          </a:p>
        </p:txBody>
      </p:sp>
      <p:pic>
        <p:nvPicPr>
          <p:cNvPr id="7"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4575"/>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8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2/14/19</a:t>
            </a:r>
          </a:p>
        </p:txBody>
      </p:sp>
      <p:sp>
        <p:nvSpPr>
          <p:cNvPr id="5"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6" name="Slide Number Placeholder 5"/>
          <p:cNvSpPr>
            <a:spLocks noGrp="1"/>
          </p:cNvSpPr>
          <p:nvPr>
            <p:ph type="sldNum" sz="quarter" idx="12"/>
          </p:nvPr>
        </p:nvSpPr>
        <p:spPr/>
        <p:txBody>
          <a:bodyPr/>
          <a:lstStyle>
            <a:lvl1pPr>
              <a:defRPr/>
            </a:lvl1pPr>
          </a:lstStyle>
          <a:p>
            <a:pPr>
              <a:defRPr/>
            </a:pPr>
            <a:fld id="{98D8D563-1A77-2E4E-8627-104FE219A5D9}" type="slidenum">
              <a:rPr lang="en-US"/>
              <a:pPr>
                <a:defRPr/>
              </a:pPr>
              <a:t>‹#›</a:t>
            </a:fld>
            <a:endParaRPr lang="en-US"/>
          </a:p>
        </p:txBody>
      </p:sp>
    </p:spTree>
    <p:extLst>
      <p:ext uri="{BB962C8B-B14F-4D97-AF65-F5344CB8AC3E}">
        <p14:creationId xmlns:p14="http://schemas.microsoft.com/office/powerpoint/2010/main" val="199450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r>
              <a:rPr lang="en-US"/>
              <a:t>2/14/19</a:t>
            </a:r>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Ming Liu, LDRD Overview</a:t>
            </a:r>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B21DA5C6-E167-1B47-BFFA-D8FCBDEB865A}" type="slidenum">
              <a:rPr lang="en-US"/>
              <a:pPr>
                <a:defRPr/>
              </a:pPr>
              <a:t>‹#›</a:t>
            </a:fld>
            <a:endParaRPr lang="en-US"/>
          </a:p>
        </p:txBody>
      </p:sp>
    </p:spTree>
    <p:extLst>
      <p:ext uri="{BB962C8B-B14F-4D97-AF65-F5344CB8AC3E}">
        <p14:creationId xmlns:p14="http://schemas.microsoft.com/office/powerpoint/2010/main" val="357726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defRPr>
            </a:lvl1pPr>
          </a:lstStyle>
          <a:p>
            <a:pPr>
              <a:defRPr/>
            </a:pPr>
            <a:r>
              <a:rPr lang="en-US"/>
              <a:t>2/14/19</a:t>
            </a:r>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Ming Liu, LDRD Overview</a:t>
            </a:r>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7762B8F6-F0B3-6947-B76A-42F34D94CE9F}" type="slidenum">
              <a:rPr lang="en-US"/>
              <a:pPr>
                <a:defRPr/>
              </a:pPr>
              <a:t>‹#›</a:t>
            </a:fld>
            <a:endParaRPr lang="en-US"/>
          </a:p>
        </p:txBody>
      </p:sp>
    </p:spTree>
    <p:extLst>
      <p:ext uri="{BB962C8B-B14F-4D97-AF65-F5344CB8AC3E}">
        <p14:creationId xmlns:p14="http://schemas.microsoft.com/office/powerpoint/2010/main" val="296401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2/14/19</a:t>
            </a:r>
          </a:p>
        </p:txBody>
      </p:sp>
      <p:sp>
        <p:nvSpPr>
          <p:cNvPr id="4"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5" name="Slide Number Placeholder 5"/>
          <p:cNvSpPr>
            <a:spLocks noGrp="1"/>
          </p:cNvSpPr>
          <p:nvPr>
            <p:ph type="sldNum" sz="quarter" idx="12"/>
          </p:nvPr>
        </p:nvSpPr>
        <p:spPr/>
        <p:txBody>
          <a:bodyPr/>
          <a:lstStyle>
            <a:lvl1pPr>
              <a:defRPr/>
            </a:lvl1pPr>
          </a:lstStyle>
          <a:p>
            <a:pPr>
              <a:defRPr/>
            </a:pPr>
            <a:fld id="{80E243CF-A39D-4743-9175-B1C46DFA4A4F}" type="slidenum">
              <a:rPr lang="en-US"/>
              <a:pPr>
                <a:defRPr/>
              </a:pPr>
              <a:t>‹#›</a:t>
            </a:fld>
            <a:endParaRPr lang="en-US"/>
          </a:p>
        </p:txBody>
      </p:sp>
      <p:pic>
        <p:nvPicPr>
          <p:cNvPr id="2050"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41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2/14/19</a:t>
            </a:r>
          </a:p>
        </p:txBody>
      </p:sp>
      <p:sp>
        <p:nvSpPr>
          <p:cNvPr id="3"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4" name="Slide Number Placeholder 5"/>
          <p:cNvSpPr>
            <a:spLocks noGrp="1"/>
          </p:cNvSpPr>
          <p:nvPr>
            <p:ph type="sldNum" sz="quarter" idx="12"/>
          </p:nvPr>
        </p:nvSpPr>
        <p:spPr/>
        <p:txBody>
          <a:bodyPr/>
          <a:lstStyle>
            <a:lvl1pPr>
              <a:defRPr/>
            </a:lvl1pPr>
          </a:lstStyle>
          <a:p>
            <a:pPr>
              <a:defRPr/>
            </a:pPr>
            <a:fld id="{FFAD9689-0E4F-D749-A376-FF9A1775F624}" type="slidenum">
              <a:rPr lang="en-US"/>
              <a:pPr>
                <a:defRPr/>
              </a:pPr>
              <a:t>‹#›</a:t>
            </a:fld>
            <a:endParaRPr lang="en-US"/>
          </a:p>
        </p:txBody>
      </p:sp>
    </p:spTree>
    <p:extLst>
      <p:ext uri="{BB962C8B-B14F-4D97-AF65-F5344CB8AC3E}">
        <p14:creationId xmlns:p14="http://schemas.microsoft.com/office/powerpoint/2010/main" val="8698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2/14/19</a:t>
            </a:r>
          </a:p>
        </p:txBody>
      </p:sp>
      <p:sp>
        <p:nvSpPr>
          <p:cNvPr id="6"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7" name="Slide Number Placeholder 5"/>
          <p:cNvSpPr>
            <a:spLocks noGrp="1"/>
          </p:cNvSpPr>
          <p:nvPr>
            <p:ph type="sldNum" sz="quarter" idx="12"/>
          </p:nvPr>
        </p:nvSpPr>
        <p:spPr/>
        <p:txBody>
          <a:bodyPr/>
          <a:lstStyle>
            <a:lvl1pPr>
              <a:defRPr/>
            </a:lvl1pPr>
          </a:lstStyle>
          <a:p>
            <a:pPr>
              <a:defRPr/>
            </a:pPr>
            <a:fld id="{40ADE4F4-1A72-3B4C-9506-657D02DF183E}" type="slidenum">
              <a:rPr lang="en-US"/>
              <a:pPr>
                <a:defRPr/>
              </a:pPr>
              <a:t>‹#›</a:t>
            </a:fld>
            <a:endParaRPr lang="en-US"/>
          </a:p>
        </p:txBody>
      </p:sp>
    </p:spTree>
    <p:extLst>
      <p:ext uri="{BB962C8B-B14F-4D97-AF65-F5344CB8AC3E}">
        <p14:creationId xmlns:p14="http://schemas.microsoft.com/office/powerpoint/2010/main" val="2433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2/14/19</a:t>
            </a:r>
          </a:p>
        </p:txBody>
      </p:sp>
      <p:sp>
        <p:nvSpPr>
          <p:cNvPr id="6" name="Footer Placeholder 4"/>
          <p:cNvSpPr>
            <a:spLocks noGrp="1"/>
          </p:cNvSpPr>
          <p:nvPr>
            <p:ph type="ftr" sz="quarter" idx="11"/>
          </p:nvPr>
        </p:nvSpPr>
        <p:spPr/>
        <p:txBody>
          <a:bodyPr/>
          <a:lstStyle>
            <a:lvl1pPr>
              <a:defRPr/>
            </a:lvl1pPr>
          </a:lstStyle>
          <a:p>
            <a:pPr>
              <a:defRPr/>
            </a:pPr>
            <a:r>
              <a:rPr lang="en-US"/>
              <a:t>Ming Liu, LDRD Overview</a:t>
            </a:r>
          </a:p>
        </p:txBody>
      </p:sp>
      <p:sp>
        <p:nvSpPr>
          <p:cNvPr id="7" name="Slide Number Placeholder 5"/>
          <p:cNvSpPr>
            <a:spLocks noGrp="1"/>
          </p:cNvSpPr>
          <p:nvPr>
            <p:ph type="sldNum" sz="quarter" idx="12"/>
          </p:nvPr>
        </p:nvSpPr>
        <p:spPr/>
        <p:txBody>
          <a:bodyPr/>
          <a:lstStyle>
            <a:lvl1pPr>
              <a:defRPr/>
            </a:lvl1pPr>
          </a:lstStyle>
          <a:p>
            <a:pPr>
              <a:defRPr/>
            </a:pPr>
            <a:fld id="{798ED989-E309-B24D-91E6-47B481EE850D}" type="slidenum">
              <a:rPr lang="en-US"/>
              <a:pPr>
                <a:defRPr/>
              </a:pPr>
              <a:t>‹#›</a:t>
            </a:fld>
            <a:endParaRPr lang="en-US"/>
          </a:p>
        </p:txBody>
      </p:sp>
    </p:spTree>
    <p:extLst>
      <p:ext uri="{BB962C8B-B14F-4D97-AF65-F5344CB8AC3E}">
        <p14:creationId xmlns:p14="http://schemas.microsoft.com/office/powerpoint/2010/main" val="947439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charset="0"/>
              </a:defRPr>
            </a:lvl1pPr>
          </a:lstStyle>
          <a:p>
            <a:pPr>
              <a:defRPr/>
            </a:pPr>
            <a:r>
              <a:rPr lang="en-US"/>
              <a:t>2/14/19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a:t>Ming Liu, LDRD Overview</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charset="0"/>
              </a:defRPr>
            </a:lvl1pPr>
          </a:lstStyle>
          <a:p>
            <a:pPr>
              <a:defRPr/>
            </a:pPr>
            <a:fld id="{F0C17675-718A-7147-BF37-27E3F5F187F2}" type="slidenum">
              <a:rPr lang="en-US"/>
              <a:pPr>
                <a:defRPr/>
              </a:pPr>
              <a:t>‹#›</a:t>
            </a:fld>
            <a:endParaRPr lang="en-US"/>
          </a:p>
        </p:txBody>
      </p:sp>
      <p:sp>
        <p:nvSpPr>
          <p:cNvPr id="1030" name="Title Placeholder 1"/>
          <p:cNvSpPr>
            <a:spLocks noGrp="1"/>
          </p:cNvSpPr>
          <p:nvPr>
            <p:ph type="title"/>
          </p:nvPr>
        </p:nvSpPr>
        <p:spPr bwMode="auto">
          <a:xfrm>
            <a:off x="152400" y="1087438"/>
            <a:ext cx="9144000" cy="990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AutoShape 2" descr="https://int.lanl.gov/identity/brand-and-identity/logo-usage/_assets/logo-downloads/color/logo.png"/>
          <p:cNvSpPr>
            <a:spLocks noChangeAspect="1" noChangeArrowheads="1"/>
          </p:cNvSpPr>
          <p:nvPr/>
        </p:nvSpPr>
        <p:spPr bwMode="auto">
          <a:xfrm>
            <a:off x="63500" y="-13652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a:ea typeface="+mn-ea"/>
              <a:cs typeface="Arial" charset="0"/>
            </a:endParaRPr>
          </a:p>
        </p:txBody>
      </p:sp>
      <p:sp>
        <p:nvSpPr>
          <p:cNvPr id="1032" name="AutoShape 4" descr="https://int.lanl.gov/identity/brand-and-identity/logo-usage/_assets/logo-downloads/color/logo.png"/>
          <p:cNvSpPr>
            <a:spLocks noChangeAspect="1" noChangeArrowheads="1"/>
          </p:cNvSpPr>
          <p:nvPr/>
        </p:nvSpPr>
        <p:spPr bwMode="auto">
          <a:xfrm>
            <a:off x="215900" y="15875"/>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a:ea typeface="+mn-ea"/>
              <a:cs typeface="Arial" charset="0"/>
            </a:endParaRPr>
          </a:p>
        </p:txBody>
      </p:sp>
      <p:pic>
        <p:nvPicPr>
          <p:cNvPr id="1033" name="Picture 2" descr="http://int.lanl.gov/images/identity_logos/logo.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3500" y="76200"/>
            <a:ext cx="1308100"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4" name="Picture 11"/>
          <p:cNvPicPr>
            <a:picLocks noChangeAspect="1"/>
          </p:cNvPicPr>
          <p:nvPr userDrawn="1"/>
        </p:nvPicPr>
        <p:blipFill>
          <a:blip r:embed="rId15">
            <a:extLst>
              <a:ext uri="{28A0092B-C50C-407E-A947-70E740481C1C}">
                <a14:useLocalDpi xmlns:a14="http://schemas.microsoft.com/office/drawing/2010/main" val="0"/>
              </a:ext>
            </a:extLst>
          </a:blip>
          <a:srcRect b="33240"/>
          <a:stretch>
            <a:fillRect/>
          </a:stretch>
        </p:blipFill>
        <p:spPr bwMode="auto">
          <a:xfrm>
            <a:off x="0" y="0"/>
            <a:ext cx="9144000" cy="7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5" name="Picture 14"/>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02563" y="106363"/>
            <a:ext cx="1233487" cy="56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descr="https://lh5.googleusercontent.com/oTQ1PjsRoFienPc21ByU0D07Kt5Po2EratkFNNgscfuH7OIwMj8N9faYvqKfhFZMhcELfm8X2deiRp7JNSSwoRdr5jZZCCn174kIoXP6u2_xdEyGRffrC_QxblZaJmP0eMc0wOf27x4"/>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9050" y="6172199"/>
            <a:ext cx="1543050" cy="7334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4061" r:id="rId1"/>
    <p:sldLayoutId id="2147484062" r:id="rId2"/>
    <p:sldLayoutId id="2147484054" r:id="rId3"/>
    <p:sldLayoutId id="2147484063" r:id="rId4"/>
    <p:sldLayoutId id="2147484064" r:id="rId5"/>
    <p:sldLayoutId id="2147484055" r:id="rId6"/>
    <p:sldLayoutId id="2147484056" r:id="rId7"/>
    <p:sldLayoutId id="2147484057" r:id="rId8"/>
    <p:sldLayoutId id="2147484058" r:id="rId9"/>
    <p:sldLayoutId id="2147484059" r:id="rId10"/>
    <p:sldLayoutId id="2147484060" r:id="rId11"/>
    <p:sldLayoutId id="2147484065" r:id="rId12"/>
  </p:sldLayoutIdLst>
  <p:hf hdr="0"/>
  <p:txStyles>
    <p:titleStyle>
      <a:lvl1pPr algn="ctr" rtl="0" eaLnBrk="0" fontAlgn="base" hangingPunct="0">
        <a:spcBef>
          <a:spcPct val="0"/>
        </a:spcBef>
        <a:spcAft>
          <a:spcPct val="0"/>
        </a:spcAft>
        <a:defRPr sz="4400" b="1" kern="1200">
          <a:solidFill>
            <a:schemeClr val="bg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tiff"/><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4.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jpeg"/><Relationship Id="rId4" Type="http://schemas.openxmlformats.org/officeDocument/2006/relationships/image" Target="../media/image55.jpeg"/><Relationship Id="rId9" Type="http://schemas.openxmlformats.org/officeDocument/2006/relationships/image" Target="../media/image59.jpe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jpeg"/><Relationship Id="rId7" Type="http://schemas.openxmlformats.org/officeDocument/2006/relationships/image" Target="../media/image24.tiff"/><Relationship Id="rId2" Type="http://schemas.openxmlformats.org/officeDocument/2006/relationships/image" Target="../media/image6.ti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0.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66.png"/><Relationship Id="rId10" Type="http://schemas.openxmlformats.org/officeDocument/2006/relationships/image" Target="../media/image67.jpeg"/><Relationship Id="rId4" Type="http://schemas.openxmlformats.org/officeDocument/2006/relationships/image" Target="../media/image65.pn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scientificamerican.com/sciammag/?contents=2006-05" TargetMode="External"/><Relationship Id="rId5" Type="http://schemas.openxmlformats.org/officeDocument/2006/relationships/image" Target="../media/image75.jpeg"/><Relationship Id="rId4" Type="http://schemas.openxmlformats.org/officeDocument/2006/relationships/hyperlink" Target="https://www.phenix.bnl.gov/phenix/WWW/info/pp/003/cover/ppg003cover.jpg" TargetMode="External"/><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20.jpeg"/><Relationship Id="rId26" Type="http://schemas.openxmlformats.org/officeDocument/2006/relationships/image" Target="../media/image28.jpeg"/><Relationship Id="rId3" Type="http://schemas.openxmlformats.org/officeDocument/2006/relationships/image" Target="../media/image5.jpeg"/><Relationship Id="rId21" Type="http://schemas.openxmlformats.org/officeDocument/2006/relationships/image" Target="../media/image23.tiff"/><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tiff"/><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24" Type="http://schemas.openxmlformats.org/officeDocument/2006/relationships/image" Target="../media/image26.jpe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tiff"/><Relationship Id="rId10" Type="http://schemas.openxmlformats.org/officeDocument/2006/relationships/image" Target="../media/image12.png"/><Relationship Id="rId19" Type="http://schemas.openxmlformats.org/officeDocument/2006/relationships/image" Target="../media/image21.tiff"/><Relationship Id="rId4" Type="http://schemas.openxmlformats.org/officeDocument/2006/relationships/image" Target="../media/image6.tif"/><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tiff"/></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2.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7.jpeg"/><Relationship Id="rId7" Type="http://schemas.openxmlformats.org/officeDocument/2006/relationships/image" Target="../media/image24.tiff"/><Relationship Id="rId2" Type="http://schemas.openxmlformats.org/officeDocument/2006/relationships/image" Target="../media/image6.ti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1.png"/><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0.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66.png"/><Relationship Id="rId10" Type="http://schemas.openxmlformats.org/officeDocument/2006/relationships/image" Target="../media/image67.jpeg"/><Relationship Id="rId4" Type="http://schemas.openxmlformats.org/officeDocument/2006/relationships/image" Target="../media/image65.png"/><Relationship Id="rId9" Type="http://schemas.openxmlformats.org/officeDocument/2006/relationships/image" Target="../media/image26.jpeg"/></Relationships>
</file>

<file path=ppt/slides/_rels/slide4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tiff"/></Relationships>
</file>

<file path=ppt/slides/_rels/slide5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notesSlide" Target="../notesSlides/notes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1.wdp"/><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990600"/>
          </a:xfrm>
        </p:spPr>
        <p:txBody>
          <a:bodyPr/>
          <a:lstStyle/>
          <a:p>
            <a:r>
              <a:rPr lang="en-US" dirty="0"/>
              <a:t>Plan for Today</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a:t>
            </a:fld>
            <a:endParaRPr lang="en-US"/>
          </a:p>
        </p:txBody>
      </p:sp>
      <p:sp>
        <p:nvSpPr>
          <p:cNvPr id="3" name="TextBox 2">
            <a:extLst>
              <a:ext uri="{FF2B5EF4-FFF2-40B4-BE49-F238E27FC236}">
                <a16:creationId xmlns:a16="http://schemas.microsoft.com/office/drawing/2014/main" id="{1EA5F134-138E-994F-BCEA-6C6CA2964D0A}"/>
              </a:ext>
            </a:extLst>
          </p:cNvPr>
          <p:cNvSpPr txBox="1"/>
          <p:nvPr/>
        </p:nvSpPr>
        <p:spPr>
          <a:xfrm>
            <a:off x="1219200" y="1371600"/>
            <a:ext cx="4173002" cy="5078313"/>
          </a:xfrm>
          <a:prstGeom prst="rect">
            <a:avLst/>
          </a:prstGeom>
          <a:noFill/>
        </p:spPr>
        <p:txBody>
          <a:bodyPr wrap="none" rtlCol="0">
            <a:spAutoFit/>
          </a:bodyPr>
          <a:lstStyle/>
          <a:p>
            <a:r>
              <a:rPr lang="en-US" dirty="0"/>
              <a:t>Draft Agenda:  8:00-10:30, 2.5hr</a:t>
            </a:r>
          </a:p>
          <a:p>
            <a:r>
              <a:rPr lang="en-US" dirty="0"/>
              <a:t> </a:t>
            </a:r>
          </a:p>
          <a:p>
            <a:r>
              <a:rPr lang="en-US" dirty="0"/>
              <a:t>Presentations: ~110’</a:t>
            </a:r>
          </a:p>
          <a:p>
            <a:r>
              <a:rPr lang="en-US" dirty="0"/>
              <a:t>Committee meeting: ~40’</a:t>
            </a:r>
          </a:p>
          <a:p>
            <a:r>
              <a:rPr lang="en-US" dirty="0"/>
              <a:t> </a:t>
            </a:r>
          </a:p>
          <a:p>
            <a:pPr lvl="0"/>
            <a:r>
              <a:rPr lang="en-US" dirty="0"/>
              <a:t>LDRD Office Intro (5’)</a:t>
            </a:r>
          </a:p>
          <a:p>
            <a:pPr lvl="0"/>
            <a:r>
              <a:rPr lang="en-US" dirty="0"/>
              <a:t>LDRD overview and goals (15+5’)   - Ming</a:t>
            </a:r>
          </a:p>
          <a:p>
            <a:pPr lvl="0"/>
            <a:r>
              <a:rPr lang="en-US" dirty="0"/>
              <a:t>Highlights and Plan (experimental, 30’) </a:t>
            </a:r>
          </a:p>
          <a:p>
            <a:pPr lvl="1"/>
            <a:r>
              <a:rPr lang="en-US" dirty="0"/>
              <a:t>Readout 10+5. – </a:t>
            </a:r>
            <a:r>
              <a:rPr lang="en-US" dirty="0" err="1"/>
              <a:t>Sho</a:t>
            </a:r>
            <a:r>
              <a:rPr lang="en-US" dirty="0"/>
              <a:t>/Alex</a:t>
            </a:r>
          </a:p>
          <a:p>
            <a:pPr lvl="1"/>
            <a:r>
              <a:rPr lang="en-US" dirty="0"/>
              <a:t>Mechanics 10+5. - Walt</a:t>
            </a:r>
          </a:p>
          <a:p>
            <a:pPr lvl="0"/>
            <a:r>
              <a:rPr lang="en-US" dirty="0"/>
              <a:t>Highlights and Plan (Theoretical, 30’)</a:t>
            </a:r>
          </a:p>
          <a:p>
            <a:pPr lvl="1"/>
            <a:r>
              <a:rPr lang="en-US" dirty="0"/>
              <a:t>QCD  15+5- Ivan/Chris et al</a:t>
            </a:r>
          </a:p>
          <a:p>
            <a:pPr lvl="1"/>
            <a:r>
              <a:rPr lang="en-US" dirty="0"/>
              <a:t>Simulation 7+3– </a:t>
            </a:r>
            <a:r>
              <a:rPr lang="en-US" dirty="0" err="1"/>
              <a:t>Boram</a:t>
            </a:r>
            <a:r>
              <a:rPr lang="en-US" dirty="0"/>
              <a:t>/Jerome et al  </a:t>
            </a:r>
          </a:p>
          <a:p>
            <a:r>
              <a:rPr lang="en-US" dirty="0"/>
              <a:t> </a:t>
            </a:r>
          </a:p>
          <a:p>
            <a:pPr lvl="0"/>
            <a:r>
              <a:rPr lang="en-US" dirty="0"/>
              <a:t>Summary and Transition Plan, 15+5’ </a:t>
            </a:r>
          </a:p>
          <a:p>
            <a:pPr lvl="1"/>
            <a:r>
              <a:rPr lang="en-US" dirty="0" err="1"/>
              <a:t>sPHENIX</a:t>
            </a:r>
            <a:r>
              <a:rPr lang="en-US" dirty="0"/>
              <a:t> MVTX project. - Cesar</a:t>
            </a:r>
          </a:p>
          <a:p>
            <a:r>
              <a:rPr lang="en-US" dirty="0"/>
              <a:t> </a:t>
            </a:r>
          </a:p>
          <a:p>
            <a:endParaRPr lang="en-US" dirty="0"/>
          </a:p>
        </p:txBody>
      </p:sp>
    </p:spTree>
    <p:extLst>
      <p:ext uri="{BB962C8B-B14F-4D97-AF65-F5344CB8AC3E}">
        <p14:creationId xmlns:p14="http://schemas.microsoft.com/office/powerpoint/2010/main" val="2032059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81075DE-B476-4A94-AE0B-BED232FA7AF1}"/>
              </a:ext>
            </a:extLst>
          </p:cNvPr>
          <p:cNvSpPr>
            <a:spLocks noGrp="1"/>
          </p:cNvSpPr>
          <p:nvPr>
            <p:ph type="dt" sz="half" idx="10"/>
          </p:nvPr>
        </p:nvSpPr>
        <p:spPr/>
        <p:txBody>
          <a:bodyPr/>
          <a:lstStyle/>
          <a:p>
            <a:r>
              <a:rPr lang="en-US"/>
              <a:t>1/11/19</a:t>
            </a:r>
            <a:endParaRPr lang="en-US" dirty="0"/>
          </a:p>
        </p:txBody>
      </p:sp>
      <p:sp>
        <p:nvSpPr>
          <p:cNvPr id="4" name="Footer Placeholder 3">
            <a:extLst>
              <a:ext uri="{FF2B5EF4-FFF2-40B4-BE49-F238E27FC236}">
                <a16:creationId xmlns:a16="http://schemas.microsoft.com/office/drawing/2014/main" id="{257219F6-AD6C-4BC1-AAE4-063634D3B9BC}"/>
              </a:ext>
            </a:extLst>
          </p:cNvPr>
          <p:cNvSpPr>
            <a:spLocks noGrp="1"/>
          </p:cNvSpPr>
          <p:nvPr>
            <p:ph type="ftr" sz="quarter" idx="11"/>
          </p:nvPr>
        </p:nvSpPr>
        <p:spPr/>
        <p:txBody>
          <a:bodyPr/>
          <a:lstStyle/>
          <a:p>
            <a:r>
              <a:rPr lang="da-DK"/>
              <a:t>Ming Liu. WWND 2019</a:t>
            </a:r>
            <a:endParaRPr lang="en-US" dirty="0"/>
          </a:p>
        </p:txBody>
      </p:sp>
      <p:sp>
        <p:nvSpPr>
          <p:cNvPr id="5" name="Slide Number Placeholder 4">
            <a:extLst>
              <a:ext uri="{FF2B5EF4-FFF2-40B4-BE49-F238E27FC236}">
                <a16:creationId xmlns:a16="http://schemas.microsoft.com/office/drawing/2014/main" id="{D4E7AC69-CED4-4695-8A04-AA586177ED34}"/>
              </a:ext>
            </a:extLst>
          </p:cNvPr>
          <p:cNvSpPr>
            <a:spLocks noGrp="1"/>
          </p:cNvSpPr>
          <p:nvPr>
            <p:ph type="sldNum" sz="quarter" idx="12"/>
          </p:nvPr>
        </p:nvSpPr>
        <p:spPr/>
        <p:txBody>
          <a:bodyPr/>
          <a:lstStyle/>
          <a:p>
            <a:fld id="{EDE73889-8752-428C-A11C-8679396BAC9B}" type="slidenum">
              <a:rPr lang="en-US" smtClean="0"/>
              <a:pPr/>
              <a:t>10</a:t>
            </a:fld>
            <a:endParaRPr lang="en-US" dirty="0"/>
          </a:p>
        </p:txBody>
      </p:sp>
      <p:sp>
        <p:nvSpPr>
          <p:cNvPr id="6" name="Title 5">
            <a:extLst>
              <a:ext uri="{FF2B5EF4-FFF2-40B4-BE49-F238E27FC236}">
                <a16:creationId xmlns:a16="http://schemas.microsoft.com/office/drawing/2014/main" id="{13144FF1-9A17-4771-9B35-5D7C6BA5D5F7}"/>
              </a:ext>
            </a:extLst>
          </p:cNvPr>
          <p:cNvSpPr>
            <a:spLocks noGrp="1"/>
          </p:cNvSpPr>
          <p:nvPr>
            <p:ph type="title"/>
          </p:nvPr>
        </p:nvSpPr>
        <p:spPr>
          <a:xfrm>
            <a:off x="293233" y="53759"/>
            <a:ext cx="7886700" cy="1104192"/>
          </a:xfrm>
        </p:spPr>
        <p:txBody>
          <a:bodyPr>
            <a:normAutofit fontScale="90000"/>
          </a:bodyPr>
          <a:lstStyle/>
          <a:p>
            <a:r>
              <a:rPr lang="en-US" dirty="0"/>
              <a:t>MVTX R&amp;D Highlights </a:t>
            </a:r>
            <a:br>
              <a:rPr lang="en-US" dirty="0"/>
            </a:br>
            <a:r>
              <a:rPr lang="en-US" sz="2800" dirty="0">
                <a:solidFill>
                  <a:srgbClr val="FF0000"/>
                </a:solidFill>
              </a:rPr>
              <a:t>2018 test beam @</a:t>
            </a:r>
            <a:r>
              <a:rPr lang="en-US" sz="2800" dirty="0" err="1">
                <a:solidFill>
                  <a:srgbClr val="FF0000"/>
                </a:solidFill>
              </a:rPr>
              <a:t>Fermilab</a:t>
            </a:r>
            <a:endParaRPr lang="en-US" dirty="0">
              <a:solidFill>
                <a:srgbClr val="FF0000"/>
              </a:solidFill>
            </a:endParaRPr>
          </a:p>
        </p:txBody>
      </p:sp>
      <p:pic>
        <p:nvPicPr>
          <p:cNvPr id="12" name="Picture 11">
            <a:extLst>
              <a:ext uri="{FF2B5EF4-FFF2-40B4-BE49-F238E27FC236}">
                <a16:creationId xmlns:a16="http://schemas.microsoft.com/office/drawing/2014/main" id="{54092071-FC48-EB4B-8149-2DD84A232F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09719" y="4014324"/>
            <a:ext cx="2895600" cy="2538876"/>
          </a:xfrm>
          <a:prstGeom prst="rect">
            <a:avLst/>
          </a:prstGeom>
        </p:spPr>
      </p:pic>
      <p:sp>
        <p:nvSpPr>
          <p:cNvPr id="13" name="Rectangle 12">
            <a:extLst>
              <a:ext uri="{FF2B5EF4-FFF2-40B4-BE49-F238E27FC236}">
                <a16:creationId xmlns:a16="http://schemas.microsoft.com/office/drawing/2014/main" id="{4B8FDAEB-FC22-4FA8-8199-327AF15CC508}"/>
              </a:ext>
            </a:extLst>
          </p:cNvPr>
          <p:cNvSpPr/>
          <p:nvPr/>
        </p:nvSpPr>
        <p:spPr>
          <a:xfrm>
            <a:off x="5603248" y="3672818"/>
            <a:ext cx="3692934" cy="369332"/>
          </a:xfrm>
          <a:prstGeom prst="rect">
            <a:avLst/>
          </a:prstGeom>
        </p:spPr>
        <p:txBody>
          <a:bodyPr wrap="none">
            <a:spAutoFit/>
          </a:bodyPr>
          <a:lstStyle/>
          <a:p>
            <a:r>
              <a:rPr lang="en-US" b="1" dirty="0">
                <a:solidFill>
                  <a:srgbClr val="FF0000"/>
                </a:solidFill>
              </a:rPr>
              <a:t>MVTX Hit Spatial Resolution: &lt; 5 um </a:t>
            </a:r>
          </a:p>
        </p:txBody>
      </p:sp>
      <p:sp>
        <p:nvSpPr>
          <p:cNvPr id="14" name="Rectangle 13">
            <a:extLst>
              <a:ext uri="{FF2B5EF4-FFF2-40B4-BE49-F238E27FC236}">
                <a16:creationId xmlns:a16="http://schemas.microsoft.com/office/drawing/2014/main" id="{603DA035-B28E-4485-BABF-4B93BE71A73D}"/>
              </a:ext>
            </a:extLst>
          </p:cNvPr>
          <p:cNvSpPr/>
          <p:nvPr/>
        </p:nvSpPr>
        <p:spPr>
          <a:xfrm>
            <a:off x="609600" y="3203784"/>
            <a:ext cx="7389715" cy="369332"/>
          </a:xfrm>
          <a:prstGeom prst="rect">
            <a:avLst/>
          </a:prstGeom>
        </p:spPr>
        <p:txBody>
          <a:bodyPr wrap="none">
            <a:spAutoFit/>
          </a:bodyPr>
          <a:lstStyle/>
          <a:p>
            <a:r>
              <a:rPr lang="en-US" dirty="0">
                <a:solidFill>
                  <a:srgbClr val="292929"/>
                </a:solidFill>
              </a:rPr>
              <a:t>FY2018 FermiLab Test beam facility, test of each sPHENIX detector subsystem</a:t>
            </a:r>
          </a:p>
        </p:txBody>
      </p:sp>
      <p:pic>
        <p:nvPicPr>
          <p:cNvPr id="15" name="Picture 14">
            <a:extLst>
              <a:ext uri="{FF2B5EF4-FFF2-40B4-BE49-F238E27FC236}">
                <a16:creationId xmlns:a16="http://schemas.microsoft.com/office/drawing/2014/main" id="{EB686DC3-9A84-49EE-871C-921BEE188B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25129" y="4038600"/>
            <a:ext cx="2636014" cy="1976461"/>
          </a:xfrm>
          <a:prstGeom prst="rect">
            <a:avLst/>
          </a:prstGeom>
        </p:spPr>
      </p:pic>
      <p:pic>
        <p:nvPicPr>
          <p:cNvPr id="16" name="Picture 15">
            <a:extLst>
              <a:ext uri="{FF2B5EF4-FFF2-40B4-BE49-F238E27FC236}">
                <a16:creationId xmlns:a16="http://schemas.microsoft.com/office/drawing/2014/main" id="{22C38B75-1E62-4B85-85F5-67D53B0B59B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98"/>
          <a:stretch/>
        </p:blipFill>
        <p:spPr>
          <a:xfrm rot="5400000">
            <a:off x="315742" y="4016092"/>
            <a:ext cx="2282659" cy="2327676"/>
          </a:xfrm>
          <a:prstGeom prst="rect">
            <a:avLst/>
          </a:prstGeom>
        </p:spPr>
      </p:pic>
      <p:sp>
        <p:nvSpPr>
          <p:cNvPr id="18" name="Rectangle 17">
            <a:extLst>
              <a:ext uri="{FF2B5EF4-FFF2-40B4-BE49-F238E27FC236}">
                <a16:creationId xmlns:a16="http://schemas.microsoft.com/office/drawing/2014/main" id="{043B212C-21F7-438C-B9B1-38D7C7346063}"/>
              </a:ext>
            </a:extLst>
          </p:cNvPr>
          <p:cNvSpPr/>
          <p:nvPr/>
        </p:nvSpPr>
        <p:spPr>
          <a:xfrm>
            <a:off x="228600" y="3669268"/>
            <a:ext cx="4721614" cy="369332"/>
          </a:xfrm>
          <a:prstGeom prst="rect">
            <a:avLst/>
          </a:prstGeom>
        </p:spPr>
        <p:txBody>
          <a:bodyPr wrap="none">
            <a:spAutoFit/>
          </a:bodyPr>
          <a:lstStyle/>
          <a:p>
            <a:r>
              <a:rPr lang="en-US" dirty="0">
                <a:solidFill>
                  <a:srgbClr val="292929"/>
                </a:solidFill>
              </a:rPr>
              <a:t>4x MVTX sensor in beam                  </a:t>
            </a:r>
            <a:r>
              <a:rPr lang="en-US" dirty="0" err="1">
                <a:solidFill>
                  <a:srgbClr val="292929"/>
                </a:solidFill>
              </a:rPr>
              <a:t>sPHENIX</a:t>
            </a:r>
            <a:r>
              <a:rPr lang="en-US" dirty="0">
                <a:solidFill>
                  <a:srgbClr val="292929"/>
                </a:solidFill>
              </a:rPr>
              <a:t> DAQ</a:t>
            </a:r>
          </a:p>
        </p:txBody>
      </p:sp>
      <p:sp>
        <p:nvSpPr>
          <p:cNvPr id="19" name="Arrow: Right 18">
            <a:extLst>
              <a:ext uri="{FF2B5EF4-FFF2-40B4-BE49-F238E27FC236}">
                <a16:creationId xmlns:a16="http://schemas.microsoft.com/office/drawing/2014/main" id="{15E792C3-2734-4568-83F7-E0544614CEFD}"/>
              </a:ext>
            </a:extLst>
          </p:cNvPr>
          <p:cNvSpPr/>
          <p:nvPr/>
        </p:nvSpPr>
        <p:spPr>
          <a:xfrm>
            <a:off x="2471423" y="4907881"/>
            <a:ext cx="457200" cy="30717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0" name="Arrow: Right 19">
            <a:extLst>
              <a:ext uri="{FF2B5EF4-FFF2-40B4-BE49-F238E27FC236}">
                <a16:creationId xmlns:a16="http://schemas.microsoft.com/office/drawing/2014/main" id="{FF3AA48E-4E50-45FA-A151-53BEAC39A212}"/>
              </a:ext>
            </a:extLst>
          </p:cNvPr>
          <p:cNvSpPr/>
          <p:nvPr/>
        </p:nvSpPr>
        <p:spPr>
          <a:xfrm>
            <a:off x="5486400" y="4907881"/>
            <a:ext cx="457200" cy="30717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8" name="Group 7">
            <a:extLst>
              <a:ext uri="{FF2B5EF4-FFF2-40B4-BE49-F238E27FC236}">
                <a16:creationId xmlns:a16="http://schemas.microsoft.com/office/drawing/2014/main" id="{BD11914E-B39B-46FA-B82F-7EF12FBB32FE}"/>
              </a:ext>
            </a:extLst>
          </p:cNvPr>
          <p:cNvGrpSpPr/>
          <p:nvPr/>
        </p:nvGrpSpPr>
        <p:grpSpPr>
          <a:xfrm>
            <a:off x="1257481" y="1326226"/>
            <a:ext cx="6374053" cy="1793074"/>
            <a:chOff x="218391" y="1407326"/>
            <a:chExt cx="6374053" cy="1793074"/>
          </a:xfrm>
        </p:grpSpPr>
        <p:pic>
          <p:nvPicPr>
            <p:cNvPr id="11" name="Picture 10">
              <a:extLst>
                <a:ext uri="{FF2B5EF4-FFF2-40B4-BE49-F238E27FC236}">
                  <a16:creationId xmlns:a16="http://schemas.microsoft.com/office/drawing/2014/main" id="{5EDF8A9F-4FE8-2C43-AF20-D7064D3762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8391" y="1407326"/>
              <a:ext cx="6374053" cy="1746607"/>
            </a:xfrm>
            <a:prstGeom prst="rect">
              <a:avLst/>
            </a:prstGeom>
          </p:spPr>
        </p:pic>
        <p:sp>
          <p:nvSpPr>
            <p:cNvPr id="2" name="Rectangle 1">
              <a:extLst>
                <a:ext uri="{FF2B5EF4-FFF2-40B4-BE49-F238E27FC236}">
                  <a16:creationId xmlns:a16="http://schemas.microsoft.com/office/drawing/2014/main" id="{7CD847FC-9919-4FEF-8089-4A673533618D}"/>
                </a:ext>
              </a:extLst>
            </p:cNvPr>
            <p:cNvSpPr/>
            <p:nvPr/>
          </p:nvSpPr>
          <p:spPr>
            <a:xfrm>
              <a:off x="1852407" y="2831068"/>
              <a:ext cx="628314"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INTT</a:t>
              </a:r>
            </a:p>
          </p:txBody>
        </p:sp>
        <p:sp>
          <p:nvSpPr>
            <p:cNvPr id="21" name="Rectangle 20">
              <a:extLst>
                <a:ext uri="{FF2B5EF4-FFF2-40B4-BE49-F238E27FC236}">
                  <a16:creationId xmlns:a16="http://schemas.microsoft.com/office/drawing/2014/main" id="{A4A5D9FD-D3E0-4EE2-9665-0FE6DCE1D476}"/>
                </a:ext>
              </a:extLst>
            </p:cNvPr>
            <p:cNvSpPr/>
            <p:nvPr/>
          </p:nvSpPr>
          <p:spPr>
            <a:xfrm>
              <a:off x="4491940" y="2831068"/>
              <a:ext cx="1965603"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MVTX  EMCal HCal</a:t>
              </a:r>
            </a:p>
          </p:txBody>
        </p:sp>
      </p:grpSp>
      <p:cxnSp>
        <p:nvCxnSpPr>
          <p:cNvPr id="22" name="Straight Connector 21">
            <a:extLst>
              <a:ext uri="{FF2B5EF4-FFF2-40B4-BE49-F238E27FC236}">
                <a16:creationId xmlns:a16="http://schemas.microsoft.com/office/drawing/2014/main" id="{60CE6042-0DE5-4E8D-AC63-838ED9810E6F}"/>
              </a:ext>
            </a:extLst>
          </p:cNvPr>
          <p:cNvCxnSpPr/>
          <p:nvPr/>
        </p:nvCxnSpPr>
        <p:spPr>
          <a:xfrm>
            <a:off x="0" y="3657600"/>
            <a:ext cx="9144000" cy="0"/>
          </a:xfrm>
          <a:prstGeom prst="line">
            <a:avLst/>
          </a:prstGeom>
          <a:ln w="222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8F8F130-DD77-974D-B755-1FCAF7CB537B}"/>
              </a:ext>
            </a:extLst>
          </p:cNvPr>
          <p:cNvSpPr txBox="1"/>
          <p:nvPr/>
        </p:nvSpPr>
        <p:spPr>
          <a:xfrm>
            <a:off x="7772400" y="966856"/>
            <a:ext cx="1062214" cy="369332"/>
          </a:xfrm>
          <a:prstGeom prst="rect">
            <a:avLst/>
          </a:prstGeom>
          <a:noFill/>
        </p:spPr>
        <p:txBody>
          <a:bodyPr wrap="none" rtlCol="0">
            <a:spAutoFit/>
          </a:bodyPr>
          <a:lstStyle/>
          <a:p>
            <a:r>
              <a:rPr lang="en-US" dirty="0" err="1"/>
              <a:t>Sho’s</a:t>
            </a:r>
            <a:r>
              <a:rPr lang="en-US" dirty="0"/>
              <a:t> talk</a:t>
            </a:r>
          </a:p>
        </p:txBody>
      </p:sp>
      <p:sp>
        <p:nvSpPr>
          <p:cNvPr id="7" name="TextBox 6">
            <a:extLst>
              <a:ext uri="{FF2B5EF4-FFF2-40B4-BE49-F238E27FC236}">
                <a16:creationId xmlns:a16="http://schemas.microsoft.com/office/drawing/2014/main" id="{773C9FE3-B271-1F4B-BCEB-3A9E6770270D}"/>
              </a:ext>
            </a:extLst>
          </p:cNvPr>
          <p:cNvSpPr txBox="1"/>
          <p:nvPr/>
        </p:nvSpPr>
        <p:spPr>
          <a:xfrm>
            <a:off x="5531030" y="3003901"/>
            <a:ext cx="3459280" cy="369332"/>
          </a:xfrm>
          <a:prstGeom prst="rect">
            <a:avLst/>
          </a:prstGeom>
          <a:noFill/>
        </p:spPr>
        <p:txBody>
          <a:bodyPr wrap="none" rtlCol="0">
            <a:spAutoFit/>
          </a:bodyPr>
          <a:lstStyle/>
          <a:p>
            <a:r>
              <a:rPr lang="en-US" dirty="0"/>
              <a:t>This is one of the </a:t>
            </a:r>
            <a:r>
              <a:rPr lang="en-US" dirty="0" err="1"/>
              <a:t>keyt</a:t>
            </a:r>
            <a:r>
              <a:rPr lang="en-US" dirty="0"/>
              <a:t> deliverables </a:t>
            </a:r>
          </a:p>
        </p:txBody>
      </p:sp>
    </p:spTree>
    <p:extLst>
      <p:ext uri="{BB962C8B-B14F-4D97-AF65-F5344CB8AC3E}">
        <p14:creationId xmlns:p14="http://schemas.microsoft.com/office/powerpoint/2010/main" val="3323483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E2861CC9-105C-4BA4-9457-BFD004F852BC}"/>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rot="12080286">
            <a:off x="3528144" y="1897255"/>
            <a:ext cx="2704557" cy="1843909"/>
          </a:xfrm>
          <a:prstGeom prst="rect">
            <a:avLst/>
          </a:prstGeom>
        </p:spPr>
      </p:pic>
      <p:sp>
        <p:nvSpPr>
          <p:cNvPr id="5" name="Slide Number Placeholder 4">
            <a:extLst>
              <a:ext uri="{FF2B5EF4-FFF2-40B4-BE49-F238E27FC236}">
                <a16:creationId xmlns:a16="http://schemas.microsoft.com/office/drawing/2014/main" id="{D4E7AC69-CED4-4695-8A04-AA586177ED34}"/>
              </a:ext>
            </a:extLst>
          </p:cNvPr>
          <p:cNvSpPr>
            <a:spLocks noGrp="1"/>
          </p:cNvSpPr>
          <p:nvPr>
            <p:ph type="sldNum" sz="quarter" idx="12"/>
          </p:nvPr>
        </p:nvSpPr>
        <p:spPr/>
        <p:txBody>
          <a:bodyPr/>
          <a:lstStyle/>
          <a:p>
            <a:fld id="{EDE73889-8752-428C-A11C-8679396BAC9B}" type="slidenum">
              <a:rPr lang="en-US" smtClean="0"/>
              <a:pPr/>
              <a:t>11</a:t>
            </a:fld>
            <a:endParaRPr lang="en-US" dirty="0"/>
          </a:p>
        </p:txBody>
      </p:sp>
      <p:sp>
        <p:nvSpPr>
          <p:cNvPr id="6" name="Title 5">
            <a:extLst>
              <a:ext uri="{FF2B5EF4-FFF2-40B4-BE49-F238E27FC236}">
                <a16:creationId xmlns:a16="http://schemas.microsoft.com/office/drawing/2014/main" id="{13144FF1-9A17-4771-9B35-5D7C6BA5D5F7}"/>
              </a:ext>
            </a:extLst>
          </p:cNvPr>
          <p:cNvSpPr>
            <a:spLocks noGrp="1"/>
          </p:cNvSpPr>
          <p:nvPr>
            <p:ph type="title"/>
          </p:nvPr>
        </p:nvSpPr>
        <p:spPr>
          <a:xfrm>
            <a:off x="457200" y="53321"/>
            <a:ext cx="8229600" cy="898059"/>
          </a:xfrm>
        </p:spPr>
        <p:txBody>
          <a:bodyPr>
            <a:normAutofit/>
          </a:bodyPr>
          <a:lstStyle/>
          <a:p>
            <a:r>
              <a:rPr lang="en-US" sz="4000" dirty="0"/>
              <a:t>MVTX Status</a:t>
            </a:r>
          </a:p>
        </p:txBody>
      </p:sp>
      <p:pic>
        <p:nvPicPr>
          <p:cNvPr id="7" name="Picture 6">
            <a:extLst>
              <a:ext uri="{FF2B5EF4-FFF2-40B4-BE49-F238E27FC236}">
                <a16:creationId xmlns:a16="http://schemas.microsoft.com/office/drawing/2014/main" id="{E2471299-6D41-47D5-895F-4F84F87109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6200" y="2079973"/>
            <a:ext cx="2827461" cy="1981200"/>
          </a:xfrm>
          <a:prstGeom prst="rect">
            <a:avLst/>
          </a:prstGeom>
        </p:spPr>
      </p:pic>
      <p:sp>
        <p:nvSpPr>
          <p:cNvPr id="9" name="Right Arrow 13">
            <a:extLst>
              <a:ext uri="{FF2B5EF4-FFF2-40B4-BE49-F238E27FC236}">
                <a16:creationId xmlns:a16="http://schemas.microsoft.com/office/drawing/2014/main" id="{0DA44DBA-B078-4B48-8916-616F38FD4B21}"/>
              </a:ext>
            </a:extLst>
          </p:cNvPr>
          <p:cNvSpPr/>
          <p:nvPr/>
        </p:nvSpPr>
        <p:spPr>
          <a:xfrm>
            <a:off x="1725548" y="2599952"/>
            <a:ext cx="1447800" cy="908050"/>
          </a:xfrm>
          <a:custGeom>
            <a:avLst/>
            <a:gdLst>
              <a:gd name="connsiteX0" fmla="*/ 0 w 3523382"/>
              <a:gd name="connsiteY0" fmla="*/ 227049 h 908194"/>
              <a:gd name="connsiteX1" fmla="*/ 3069285 w 3523382"/>
              <a:gd name="connsiteY1" fmla="*/ 227049 h 908194"/>
              <a:gd name="connsiteX2" fmla="*/ 3069285 w 3523382"/>
              <a:gd name="connsiteY2" fmla="*/ 0 h 908194"/>
              <a:gd name="connsiteX3" fmla="*/ 3523382 w 3523382"/>
              <a:gd name="connsiteY3" fmla="*/ 454097 h 908194"/>
              <a:gd name="connsiteX4" fmla="*/ 3069285 w 3523382"/>
              <a:gd name="connsiteY4" fmla="*/ 908194 h 908194"/>
              <a:gd name="connsiteX5" fmla="*/ 3069285 w 3523382"/>
              <a:gd name="connsiteY5" fmla="*/ 681146 h 908194"/>
              <a:gd name="connsiteX6" fmla="*/ 0 w 3523382"/>
              <a:gd name="connsiteY6" fmla="*/ 681146 h 908194"/>
              <a:gd name="connsiteX7" fmla="*/ 0 w 3523382"/>
              <a:gd name="connsiteY7" fmla="*/ 227049 h 908194"/>
              <a:gd name="connsiteX0" fmla="*/ 0 w 3982099"/>
              <a:gd name="connsiteY0" fmla="*/ 206508 h 908194"/>
              <a:gd name="connsiteX1" fmla="*/ 3528002 w 3982099"/>
              <a:gd name="connsiteY1" fmla="*/ 227049 h 908194"/>
              <a:gd name="connsiteX2" fmla="*/ 3528002 w 3982099"/>
              <a:gd name="connsiteY2" fmla="*/ 0 h 908194"/>
              <a:gd name="connsiteX3" fmla="*/ 3982099 w 3982099"/>
              <a:gd name="connsiteY3" fmla="*/ 454097 h 908194"/>
              <a:gd name="connsiteX4" fmla="*/ 3528002 w 3982099"/>
              <a:gd name="connsiteY4" fmla="*/ 908194 h 908194"/>
              <a:gd name="connsiteX5" fmla="*/ 3528002 w 3982099"/>
              <a:gd name="connsiteY5" fmla="*/ 681146 h 908194"/>
              <a:gd name="connsiteX6" fmla="*/ 458717 w 3982099"/>
              <a:gd name="connsiteY6" fmla="*/ 681146 h 908194"/>
              <a:gd name="connsiteX7" fmla="*/ 0 w 3982099"/>
              <a:gd name="connsiteY7" fmla="*/ 206508 h 908194"/>
              <a:gd name="connsiteX0" fmla="*/ 13891 w 3995990"/>
              <a:gd name="connsiteY0" fmla="*/ 206508 h 908194"/>
              <a:gd name="connsiteX1" fmla="*/ 3541893 w 3995990"/>
              <a:gd name="connsiteY1" fmla="*/ 227049 h 908194"/>
              <a:gd name="connsiteX2" fmla="*/ 3541893 w 3995990"/>
              <a:gd name="connsiteY2" fmla="*/ 0 h 908194"/>
              <a:gd name="connsiteX3" fmla="*/ 3995990 w 3995990"/>
              <a:gd name="connsiteY3" fmla="*/ 454097 h 908194"/>
              <a:gd name="connsiteX4" fmla="*/ 3541893 w 3995990"/>
              <a:gd name="connsiteY4" fmla="*/ 908194 h 908194"/>
              <a:gd name="connsiteX5" fmla="*/ 3541893 w 3995990"/>
              <a:gd name="connsiteY5" fmla="*/ 681146 h 908194"/>
              <a:gd name="connsiteX6" fmla="*/ 0 w 3995990"/>
              <a:gd name="connsiteY6" fmla="*/ 357397 h 908194"/>
              <a:gd name="connsiteX7" fmla="*/ 13891 w 3995990"/>
              <a:gd name="connsiteY7" fmla="*/ 206508 h 908194"/>
              <a:gd name="connsiteX0" fmla="*/ 20766 w 4002865"/>
              <a:gd name="connsiteY0" fmla="*/ 206508 h 908194"/>
              <a:gd name="connsiteX1" fmla="*/ 3548768 w 4002865"/>
              <a:gd name="connsiteY1" fmla="*/ 227049 h 908194"/>
              <a:gd name="connsiteX2" fmla="*/ 3548768 w 4002865"/>
              <a:gd name="connsiteY2" fmla="*/ 0 h 908194"/>
              <a:gd name="connsiteX3" fmla="*/ 4002865 w 4002865"/>
              <a:gd name="connsiteY3" fmla="*/ 454097 h 908194"/>
              <a:gd name="connsiteX4" fmla="*/ 3548768 w 4002865"/>
              <a:gd name="connsiteY4" fmla="*/ 908194 h 908194"/>
              <a:gd name="connsiteX5" fmla="*/ 3548768 w 4002865"/>
              <a:gd name="connsiteY5" fmla="*/ 681146 h 908194"/>
              <a:gd name="connsiteX6" fmla="*/ 0 w 4002865"/>
              <a:gd name="connsiteY6" fmla="*/ 544686 h 908194"/>
              <a:gd name="connsiteX7" fmla="*/ 20766 w 4002865"/>
              <a:gd name="connsiteY7" fmla="*/ 206508 h 908194"/>
              <a:gd name="connsiteX0" fmla="*/ 0 w 4022133"/>
              <a:gd name="connsiteY0" fmla="*/ 406751 h 908194"/>
              <a:gd name="connsiteX1" fmla="*/ 3568036 w 4022133"/>
              <a:gd name="connsiteY1" fmla="*/ 227049 h 908194"/>
              <a:gd name="connsiteX2" fmla="*/ 3568036 w 4022133"/>
              <a:gd name="connsiteY2" fmla="*/ 0 h 908194"/>
              <a:gd name="connsiteX3" fmla="*/ 4022133 w 4022133"/>
              <a:gd name="connsiteY3" fmla="*/ 454097 h 908194"/>
              <a:gd name="connsiteX4" fmla="*/ 3568036 w 4022133"/>
              <a:gd name="connsiteY4" fmla="*/ 908194 h 908194"/>
              <a:gd name="connsiteX5" fmla="*/ 3568036 w 4022133"/>
              <a:gd name="connsiteY5" fmla="*/ 681146 h 908194"/>
              <a:gd name="connsiteX6" fmla="*/ 19268 w 4022133"/>
              <a:gd name="connsiteY6" fmla="*/ 544686 h 908194"/>
              <a:gd name="connsiteX7" fmla="*/ 0 w 4022133"/>
              <a:gd name="connsiteY7" fmla="*/ 406751 h 908194"/>
              <a:gd name="connsiteX0" fmla="*/ 9209 w 4031342"/>
              <a:gd name="connsiteY0" fmla="*/ 406751 h 908194"/>
              <a:gd name="connsiteX1" fmla="*/ 3577245 w 4031342"/>
              <a:gd name="connsiteY1" fmla="*/ 227049 h 908194"/>
              <a:gd name="connsiteX2" fmla="*/ 3577245 w 4031342"/>
              <a:gd name="connsiteY2" fmla="*/ 0 h 908194"/>
              <a:gd name="connsiteX3" fmla="*/ 4031342 w 4031342"/>
              <a:gd name="connsiteY3" fmla="*/ 454097 h 908194"/>
              <a:gd name="connsiteX4" fmla="*/ 3577245 w 4031342"/>
              <a:gd name="connsiteY4" fmla="*/ 908194 h 908194"/>
              <a:gd name="connsiteX5" fmla="*/ 3577245 w 4031342"/>
              <a:gd name="connsiteY5" fmla="*/ 681146 h 908194"/>
              <a:gd name="connsiteX6" fmla="*/ 0 w 4031342"/>
              <a:gd name="connsiteY6" fmla="*/ 503170 h 908194"/>
              <a:gd name="connsiteX7" fmla="*/ 9209 w 4031342"/>
              <a:gd name="connsiteY7" fmla="*/ 406751 h 90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1342" h="908194">
                <a:moveTo>
                  <a:pt x="9209" y="406751"/>
                </a:moveTo>
                <a:lnTo>
                  <a:pt x="3577245" y="227049"/>
                </a:lnTo>
                <a:lnTo>
                  <a:pt x="3577245" y="0"/>
                </a:lnTo>
                <a:lnTo>
                  <a:pt x="4031342" y="454097"/>
                </a:lnTo>
                <a:lnTo>
                  <a:pt x="3577245" y="908194"/>
                </a:lnTo>
                <a:lnTo>
                  <a:pt x="3577245" y="681146"/>
                </a:lnTo>
                <a:lnTo>
                  <a:pt x="0" y="503170"/>
                </a:lnTo>
                <a:lnTo>
                  <a:pt x="9209" y="406751"/>
                </a:lnTo>
                <a:close/>
              </a:path>
            </a:pathLst>
          </a:custGeom>
          <a:ln>
            <a:solidFill>
              <a:schemeClr val="bg1">
                <a:lumMod val="65000"/>
              </a:schemeClr>
            </a:solidFill>
          </a:ln>
        </p:spPr>
        <p:style>
          <a:lnRef idx="1">
            <a:schemeClr val="accent1"/>
          </a:lnRef>
          <a:fillRef idx="2">
            <a:schemeClr val="accent1"/>
          </a:fillRef>
          <a:effectRef idx="1">
            <a:schemeClr val="accent1"/>
          </a:effectRef>
          <a:fontRef idx="minor">
            <a:schemeClr val="dk1"/>
          </a:fontRef>
        </p:style>
        <p:txBody>
          <a:bodyPr anchor="ctr"/>
          <a:lstStyle/>
          <a:p>
            <a:pPr algn="ctr">
              <a:spcAft>
                <a:spcPts val="600"/>
              </a:spcAft>
              <a:defRPr/>
            </a:pPr>
            <a:endParaRPr lang="en-US" sz="1400" dirty="0">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0" name="Picture 9">
            <a:extLst>
              <a:ext uri="{FF2B5EF4-FFF2-40B4-BE49-F238E27FC236}">
                <a16:creationId xmlns:a16="http://schemas.microsoft.com/office/drawing/2014/main" id="{48BDA2A1-C052-408B-A660-5CB9E6331E6F}"/>
              </a:ext>
            </a:extLst>
          </p:cNvPr>
          <p:cNvPicPr>
            <a:picLocks noChangeAspect="1"/>
          </p:cNvPicPr>
          <p:nvPr/>
        </p:nvPicPr>
        <p:blipFill rotWithShape="1">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a:ext>
            </a:extLst>
          </a:blip>
          <a:srcRect/>
          <a:stretch/>
        </p:blipFill>
        <p:spPr>
          <a:xfrm>
            <a:off x="6367797" y="2892389"/>
            <a:ext cx="904565" cy="165970"/>
          </a:xfrm>
          <a:prstGeom prst="rect">
            <a:avLst/>
          </a:prstGeom>
        </p:spPr>
      </p:pic>
      <p:pic>
        <p:nvPicPr>
          <p:cNvPr id="11" name="Picture 10">
            <a:extLst>
              <a:ext uri="{FF2B5EF4-FFF2-40B4-BE49-F238E27FC236}">
                <a16:creationId xmlns:a16="http://schemas.microsoft.com/office/drawing/2014/main" id="{F256C2E7-9999-40B4-866D-69C2865F1D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7439400" y="2343119"/>
            <a:ext cx="993600" cy="1242000"/>
          </a:xfrm>
          <a:prstGeom prst="rect">
            <a:avLst/>
          </a:prstGeom>
        </p:spPr>
      </p:pic>
      <p:grpSp>
        <p:nvGrpSpPr>
          <p:cNvPr id="12" name="Group 11">
            <a:extLst>
              <a:ext uri="{FF2B5EF4-FFF2-40B4-BE49-F238E27FC236}">
                <a16:creationId xmlns:a16="http://schemas.microsoft.com/office/drawing/2014/main" id="{B7217630-E74E-42A9-AA46-1D3458BB9C3D}"/>
              </a:ext>
            </a:extLst>
          </p:cNvPr>
          <p:cNvGrpSpPr/>
          <p:nvPr/>
        </p:nvGrpSpPr>
        <p:grpSpPr>
          <a:xfrm rot="2995687">
            <a:off x="3512128" y="1708280"/>
            <a:ext cx="1333564" cy="1402198"/>
            <a:chOff x="6248400" y="1422032"/>
            <a:chExt cx="1981200" cy="2083168"/>
          </a:xfrm>
        </p:grpSpPr>
        <p:cxnSp>
          <p:nvCxnSpPr>
            <p:cNvPr id="13" name="Straight Arrow Connector 12">
              <a:extLst>
                <a:ext uri="{FF2B5EF4-FFF2-40B4-BE49-F238E27FC236}">
                  <a16:creationId xmlns:a16="http://schemas.microsoft.com/office/drawing/2014/main" id="{8B4D39EE-7222-44BF-88E0-03DCCC4E8BDA}"/>
                </a:ext>
              </a:extLst>
            </p:cNvPr>
            <p:cNvCxnSpPr>
              <a:cxnSpLocks/>
            </p:cNvCxnSpPr>
            <p:nvPr/>
          </p:nvCxnSpPr>
          <p:spPr>
            <a:xfrm flipH="1" flipV="1">
              <a:off x="6248400" y="2895600"/>
              <a:ext cx="7620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D02DAA2-63BC-4C9F-883C-0300BC1EDE5A}"/>
                </a:ext>
              </a:extLst>
            </p:cNvPr>
            <p:cNvCxnSpPr>
              <a:cxnSpLocks/>
            </p:cNvCxnSpPr>
            <p:nvPr/>
          </p:nvCxnSpPr>
          <p:spPr>
            <a:xfrm>
              <a:off x="7467600" y="1422032"/>
              <a:ext cx="762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32D0DE-5582-417B-A352-0A8EE182C2FF}"/>
                </a:ext>
              </a:extLst>
            </p:cNvPr>
            <p:cNvCxnSpPr>
              <a:cxnSpLocks/>
            </p:cNvCxnSpPr>
            <p:nvPr/>
          </p:nvCxnSpPr>
          <p:spPr>
            <a:xfrm flipV="1">
              <a:off x="6883971" y="1954655"/>
              <a:ext cx="1219200" cy="144779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48561AF-A94E-4306-9F79-3D06ED37BAC8}"/>
                </a:ext>
              </a:extLst>
            </p:cNvPr>
            <p:cNvSpPr/>
            <p:nvPr/>
          </p:nvSpPr>
          <p:spPr>
            <a:xfrm rot="18641409">
              <a:off x="6287809" y="1824609"/>
              <a:ext cx="1753826" cy="1097391"/>
            </a:xfrm>
            <a:prstGeom prst="rect">
              <a:avLst/>
            </a:prstGeom>
          </p:spPr>
          <p:txBody>
            <a:bodyPr wrap="none">
              <a:spAutoFit/>
            </a:bodyPr>
            <a:lstStyle/>
            <a:p>
              <a:pPr algn="ctr"/>
              <a:r>
                <a:rPr lang="en-US" sz="1400" dirty="0"/>
                <a:t>Staves:</a:t>
              </a:r>
            </a:p>
            <a:p>
              <a:pPr algn="ctr"/>
              <a:r>
                <a:rPr lang="en-US" sz="1400" dirty="0"/>
                <a:t>Active length </a:t>
              </a:r>
              <a:br>
                <a:rPr lang="en-US" sz="1400" dirty="0"/>
              </a:br>
              <a:r>
                <a:rPr lang="en-US" sz="1400" dirty="0"/>
                <a:t>~ 27 cm</a:t>
              </a:r>
            </a:p>
          </p:txBody>
        </p:sp>
      </p:grpSp>
      <p:grpSp>
        <p:nvGrpSpPr>
          <p:cNvPr id="17" name="Group 16">
            <a:extLst>
              <a:ext uri="{FF2B5EF4-FFF2-40B4-BE49-F238E27FC236}">
                <a16:creationId xmlns:a16="http://schemas.microsoft.com/office/drawing/2014/main" id="{89F33201-3234-4CC3-84A4-F1748AD55F63}"/>
              </a:ext>
            </a:extLst>
          </p:cNvPr>
          <p:cNvGrpSpPr/>
          <p:nvPr/>
        </p:nvGrpSpPr>
        <p:grpSpPr>
          <a:xfrm rot="19125166">
            <a:off x="3109370" y="2686860"/>
            <a:ext cx="559650" cy="591125"/>
            <a:chOff x="6248400" y="1422032"/>
            <a:chExt cx="1981200" cy="2083168"/>
          </a:xfrm>
        </p:grpSpPr>
        <p:cxnSp>
          <p:nvCxnSpPr>
            <p:cNvPr id="18" name="Straight Arrow Connector 17">
              <a:extLst>
                <a:ext uri="{FF2B5EF4-FFF2-40B4-BE49-F238E27FC236}">
                  <a16:creationId xmlns:a16="http://schemas.microsoft.com/office/drawing/2014/main" id="{385F02C3-98FD-4956-AB2E-0104212C3A37}"/>
                </a:ext>
              </a:extLst>
            </p:cNvPr>
            <p:cNvCxnSpPr>
              <a:cxnSpLocks/>
            </p:cNvCxnSpPr>
            <p:nvPr/>
          </p:nvCxnSpPr>
          <p:spPr>
            <a:xfrm flipH="1" flipV="1">
              <a:off x="6248400" y="2895600"/>
              <a:ext cx="762000" cy="609600"/>
            </a:xfrm>
            <a:prstGeom prst="straightConnector1">
              <a:avLst/>
            </a:prstGeom>
            <a:ln>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E49270-82E7-4819-BB2B-C9FC27BCBE65}"/>
                </a:ext>
              </a:extLst>
            </p:cNvPr>
            <p:cNvCxnSpPr>
              <a:cxnSpLocks/>
            </p:cNvCxnSpPr>
            <p:nvPr/>
          </p:nvCxnSpPr>
          <p:spPr>
            <a:xfrm>
              <a:off x="7467600" y="1422032"/>
              <a:ext cx="7620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8292C0F-8E4C-4DAD-A164-DC75912945D7}"/>
                </a:ext>
              </a:extLst>
            </p:cNvPr>
            <p:cNvCxnSpPr>
              <a:cxnSpLocks/>
            </p:cNvCxnSpPr>
            <p:nvPr/>
          </p:nvCxnSpPr>
          <p:spPr>
            <a:xfrm flipV="1">
              <a:off x="6553200" y="1676400"/>
              <a:ext cx="1219200" cy="14478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66CD0F2-F3DE-4A86-B379-9E0D217A1474}"/>
                </a:ext>
              </a:extLst>
            </p:cNvPr>
            <p:cNvSpPr/>
            <p:nvPr/>
          </p:nvSpPr>
          <p:spPr>
            <a:xfrm rot="18641409">
              <a:off x="6803554" y="1893491"/>
              <a:ext cx="499025" cy="831417"/>
            </a:xfrm>
            <a:prstGeom prst="rect">
              <a:avLst/>
            </a:prstGeom>
          </p:spPr>
          <p:txBody>
            <a:bodyPr wrap="none">
              <a:spAutoFit/>
            </a:bodyPr>
            <a:lstStyle/>
            <a:p>
              <a:endParaRPr lang="en-US" sz="1400" dirty="0"/>
            </a:p>
          </p:txBody>
        </p:sp>
      </p:grpSp>
      <p:sp>
        <p:nvSpPr>
          <p:cNvPr id="22" name="Rectangle 21">
            <a:extLst>
              <a:ext uri="{FF2B5EF4-FFF2-40B4-BE49-F238E27FC236}">
                <a16:creationId xmlns:a16="http://schemas.microsoft.com/office/drawing/2014/main" id="{56767B70-29DB-40AF-95C4-0CBB6B4780F8}"/>
              </a:ext>
            </a:extLst>
          </p:cNvPr>
          <p:cNvSpPr/>
          <p:nvPr/>
        </p:nvSpPr>
        <p:spPr>
          <a:xfrm>
            <a:off x="3202703" y="3296840"/>
            <a:ext cx="906338" cy="523220"/>
          </a:xfrm>
          <a:prstGeom prst="rect">
            <a:avLst/>
          </a:prstGeom>
        </p:spPr>
        <p:txBody>
          <a:bodyPr wrap="none">
            <a:spAutoFit/>
          </a:bodyPr>
          <a:lstStyle/>
          <a:p>
            <a:r>
              <a:rPr lang="en-US" sz="1400" dirty="0"/>
              <a:t>Diameter </a:t>
            </a:r>
            <a:br>
              <a:rPr lang="en-US" sz="1400" dirty="0"/>
            </a:br>
            <a:r>
              <a:rPr lang="en-US" sz="1400" dirty="0"/>
              <a:t>~ 8 cm</a:t>
            </a:r>
          </a:p>
        </p:txBody>
      </p:sp>
      <p:pic>
        <p:nvPicPr>
          <p:cNvPr id="24" name="Picture 2" descr="https://lh3.googleusercontent.com/fhM04hq6kTvKVVFTj9iz6U365ZxQ2FejTwKucvjBXMiyVhPROWOvTnod0UCQGjyAmAR5e5rFFYkNG-5qCQkIyCMsO0TS09BEWl8kY-ZxIesZMOtPcjuPT_Z5VVCzj1Nydbm1KhGANoEGRW1rxqYuS5LALMXyYE8GQ97d7divoRyFDOJo4we99zlfX3JXLtGI1bjscUeFsuWZXRF92tX0Ng6TrZ6JWigr0dGUCeV5wA-20nHEHKNWdiQYbae_UzkzOYiA0LTPjKnbypSjiG-W36cu3UunjsFzkn63Z-65-6e90klAk29QQa0tSNS1EN-lb8bXE30FsbDAz936dYJWJF34KDyhJefnDpdQXeAxX4F3HBrCl1C81GPNwcB-E5UovFpFbbf0CsoW602j_14_4Ee2Btett6BZBW6iAyO2GFO1rtyGW1g3CKlSmBEdXkYzG_LEKOiSSBnnjfREMdRKYM0xDS-_G8ph1Ts-CZ0KJRyGmaxjn_oIedYLUU8LYdJH6FQQpfzCg-ev7Io3pkYVILsm89Mct5qY1eUP3hl_02bU1C9lwy-27j2pSOqf2Kgucmp27qOphAFe2u_hKtB1g4N51lZtCUAB6PRIT-_qbUAbm5U0tToPfQGEZrEEv76v=w1922-h848-no">
            <a:extLst>
              <a:ext uri="{FF2B5EF4-FFF2-40B4-BE49-F238E27FC236}">
                <a16:creationId xmlns:a16="http://schemas.microsoft.com/office/drawing/2014/main" id="{21DA2718-ED35-4028-AD41-C998CE64476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43600" y="4437621"/>
            <a:ext cx="2990850" cy="13186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01FF63BF-51DE-43EC-9985-0CCB7A574A4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733800" y="4437621"/>
            <a:ext cx="2020022" cy="2039379"/>
          </a:xfrm>
          <a:prstGeom prst="rect">
            <a:avLst/>
          </a:prstGeom>
        </p:spPr>
      </p:pic>
      <p:sp>
        <p:nvSpPr>
          <p:cNvPr id="26" name="Rectangle 25">
            <a:extLst>
              <a:ext uri="{FF2B5EF4-FFF2-40B4-BE49-F238E27FC236}">
                <a16:creationId xmlns:a16="http://schemas.microsoft.com/office/drawing/2014/main" id="{3B754882-8C7E-4720-9A0F-7E5964E54532}"/>
              </a:ext>
            </a:extLst>
          </p:cNvPr>
          <p:cNvSpPr/>
          <p:nvPr/>
        </p:nvSpPr>
        <p:spPr>
          <a:xfrm>
            <a:off x="76200" y="4106658"/>
            <a:ext cx="3738524" cy="369332"/>
          </a:xfrm>
          <a:prstGeom prst="rect">
            <a:avLst/>
          </a:prstGeom>
        </p:spPr>
        <p:txBody>
          <a:bodyPr wrap="none">
            <a:spAutoFit/>
          </a:bodyPr>
          <a:lstStyle/>
          <a:p>
            <a:r>
              <a:rPr lang="en-US" dirty="0">
                <a:solidFill>
                  <a:srgbClr val="292929"/>
                </a:solidFill>
              </a:rPr>
              <a:t>Sensor tested with sPHENIX extension</a:t>
            </a:r>
          </a:p>
        </p:txBody>
      </p:sp>
      <p:sp>
        <p:nvSpPr>
          <p:cNvPr id="27" name="Rectangle 26">
            <a:extLst>
              <a:ext uri="{FF2B5EF4-FFF2-40B4-BE49-F238E27FC236}">
                <a16:creationId xmlns:a16="http://schemas.microsoft.com/office/drawing/2014/main" id="{FB2E8551-4CE8-4F4D-9A8B-03FCF7CF1AF2}"/>
              </a:ext>
            </a:extLst>
          </p:cNvPr>
          <p:cNvSpPr/>
          <p:nvPr/>
        </p:nvSpPr>
        <p:spPr>
          <a:xfrm>
            <a:off x="3846156" y="4106658"/>
            <a:ext cx="1700274" cy="369332"/>
          </a:xfrm>
          <a:prstGeom prst="rect">
            <a:avLst/>
          </a:prstGeom>
        </p:spPr>
        <p:txBody>
          <a:bodyPr wrap="none">
            <a:spAutoFit/>
          </a:bodyPr>
          <a:lstStyle/>
          <a:p>
            <a:r>
              <a:rPr lang="en-US" dirty="0">
                <a:solidFill>
                  <a:srgbClr val="292929"/>
                </a:solidFill>
              </a:rPr>
              <a:t>Readout Unit v2</a:t>
            </a:r>
          </a:p>
        </p:txBody>
      </p:sp>
      <p:sp>
        <p:nvSpPr>
          <p:cNvPr id="28" name="Rectangle 27">
            <a:extLst>
              <a:ext uri="{FF2B5EF4-FFF2-40B4-BE49-F238E27FC236}">
                <a16:creationId xmlns:a16="http://schemas.microsoft.com/office/drawing/2014/main" id="{2E4C9845-3499-41B6-9C19-6E2DB97D3FA9}"/>
              </a:ext>
            </a:extLst>
          </p:cNvPr>
          <p:cNvSpPr/>
          <p:nvPr/>
        </p:nvSpPr>
        <p:spPr>
          <a:xfrm>
            <a:off x="5757407" y="4098072"/>
            <a:ext cx="3310393" cy="369332"/>
          </a:xfrm>
          <a:prstGeom prst="rect">
            <a:avLst/>
          </a:prstGeom>
        </p:spPr>
        <p:txBody>
          <a:bodyPr wrap="none">
            <a:spAutoFit/>
          </a:bodyPr>
          <a:lstStyle/>
          <a:p>
            <a:r>
              <a:rPr lang="en-US" dirty="0">
                <a:solidFill>
                  <a:srgbClr val="292929"/>
                </a:solidFill>
              </a:rPr>
              <a:t>Data Assembly Module (FELIX v2)</a:t>
            </a:r>
          </a:p>
        </p:txBody>
      </p:sp>
      <p:cxnSp>
        <p:nvCxnSpPr>
          <p:cNvPr id="30" name="Straight Connector 29">
            <a:extLst>
              <a:ext uri="{FF2B5EF4-FFF2-40B4-BE49-F238E27FC236}">
                <a16:creationId xmlns:a16="http://schemas.microsoft.com/office/drawing/2014/main" id="{734A754C-D01E-472A-ACAF-8B7CF41704B5}"/>
              </a:ext>
            </a:extLst>
          </p:cNvPr>
          <p:cNvCxnSpPr/>
          <p:nvPr/>
        </p:nvCxnSpPr>
        <p:spPr>
          <a:xfrm>
            <a:off x="0" y="4106658"/>
            <a:ext cx="9144000" cy="0"/>
          </a:xfrm>
          <a:prstGeom prst="line">
            <a:avLst/>
          </a:prstGeom>
          <a:ln w="2222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9AFC24-7627-4CDB-9AF5-D60CD5164452}"/>
              </a:ext>
            </a:extLst>
          </p:cNvPr>
          <p:cNvSpPr/>
          <p:nvPr/>
        </p:nvSpPr>
        <p:spPr>
          <a:xfrm>
            <a:off x="3579980" y="3756555"/>
            <a:ext cx="184731" cy="369332"/>
          </a:xfrm>
          <a:prstGeom prst="rect">
            <a:avLst/>
          </a:prstGeom>
        </p:spPr>
        <p:txBody>
          <a:bodyPr wrap="none">
            <a:spAutoFit/>
          </a:bodyPr>
          <a:lstStyle/>
          <a:p>
            <a:endParaRPr lang="en-US" dirty="0"/>
          </a:p>
        </p:txBody>
      </p:sp>
      <p:pic>
        <p:nvPicPr>
          <p:cNvPr id="31" name="Picture 30">
            <a:extLst>
              <a:ext uri="{FF2B5EF4-FFF2-40B4-BE49-F238E27FC236}">
                <a16:creationId xmlns:a16="http://schemas.microsoft.com/office/drawing/2014/main" id="{638E8FA7-A339-4F91-96C9-668753C207D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032" y="4420890"/>
            <a:ext cx="3354924" cy="1096268"/>
          </a:xfrm>
          <a:prstGeom prst="rect">
            <a:avLst/>
          </a:prstGeom>
        </p:spPr>
      </p:pic>
      <p:grpSp>
        <p:nvGrpSpPr>
          <p:cNvPr id="34" name="Group 33">
            <a:extLst>
              <a:ext uri="{FF2B5EF4-FFF2-40B4-BE49-F238E27FC236}">
                <a16:creationId xmlns:a16="http://schemas.microsoft.com/office/drawing/2014/main" id="{BB554B1B-3CCB-4EEE-9368-EC0F4BB875C1}"/>
              </a:ext>
            </a:extLst>
          </p:cNvPr>
          <p:cNvGrpSpPr/>
          <p:nvPr/>
        </p:nvGrpSpPr>
        <p:grpSpPr>
          <a:xfrm>
            <a:off x="44468" y="5517158"/>
            <a:ext cx="3594443" cy="851436"/>
            <a:chOff x="70663" y="5076116"/>
            <a:chExt cx="3357293" cy="795261"/>
          </a:xfrm>
        </p:grpSpPr>
        <p:pic>
          <p:nvPicPr>
            <p:cNvPr id="32" name="Picture 31">
              <a:extLst>
                <a:ext uri="{FF2B5EF4-FFF2-40B4-BE49-F238E27FC236}">
                  <a16:creationId xmlns:a16="http://schemas.microsoft.com/office/drawing/2014/main" id="{4EC42834-7C52-4B87-AEB1-A68362C8AAC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669" y="5334000"/>
              <a:ext cx="3311283" cy="537377"/>
            </a:xfrm>
            <a:prstGeom prst="rect">
              <a:avLst/>
            </a:prstGeom>
          </p:spPr>
        </p:pic>
        <p:pic>
          <p:nvPicPr>
            <p:cNvPr id="33" name="Picture 32">
              <a:extLst>
                <a:ext uri="{FF2B5EF4-FFF2-40B4-BE49-F238E27FC236}">
                  <a16:creationId xmlns:a16="http://schemas.microsoft.com/office/drawing/2014/main" id="{61885BFF-3E1A-42D1-B5C1-404488A59DF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663" y="5076116"/>
              <a:ext cx="3357293" cy="515768"/>
            </a:xfrm>
            <a:prstGeom prst="rect">
              <a:avLst/>
            </a:prstGeom>
          </p:spPr>
        </p:pic>
      </p:grpSp>
      <p:sp>
        <p:nvSpPr>
          <p:cNvPr id="36" name="Content Placeholder 1">
            <a:extLst>
              <a:ext uri="{FF2B5EF4-FFF2-40B4-BE49-F238E27FC236}">
                <a16:creationId xmlns:a16="http://schemas.microsoft.com/office/drawing/2014/main" id="{E7441285-15EC-4943-AD26-FC5EC0643A67}"/>
              </a:ext>
            </a:extLst>
          </p:cNvPr>
          <p:cNvSpPr txBox="1">
            <a:spLocks/>
          </p:cNvSpPr>
          <p:nvPr/>
        </p:nvSpPr>
        <p:spPr>
          <a:xfrm>
            <a:off x="273040" y="805183"/>
            <a:ext cx="8794760" cy="1128770"/>
          </a:xfrm>
          <a:prstGeom prst="rect">
            <a:avLst/>
          </a:prstGeom>
        </p:spPr>
        <p:txBody>
          <a:bodyPr vert="horz">
            <a:normAutofit fontScale="77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sz="2400" dirty="0"/>
              <a:t>Stave &amp; RU production: starts soon following ALICE ITS production at CERN</a:t>
            </a:r>
          </a:p>
          <a:p>
            <a:pPr lvl="1"/>
            <a:r>
              <a:rPr lang="en-US" sz="2000" dirty="0">
                <a:solidFill>
                  <a:srgbClr val="0432FF"/>
                </a:solidFill>
              </a:rPr>
              <a:t>84 Staves: 3-layer + spares (full inner 2-layer + 10%); 60 RUs: 48 + 25% spares</a:t>
            </a:r>
          </a:p>
          <a:p>
            <a:r>
              <a:rPr lang="en-US" sz="2400" dirty="0"/>
              <a:t>Back-end DAQ: sPHENIX production of ATLAS FELIX cards at BNL</a:t>
            </a:r>
          </a:p>
          <a:p>
            <a:r>
              <a:rPr lang="en-US" sz="2400" dirty="0"/>
              <a:t>Mechanical system design in progress; Installation in 2022, day-1 physics 2023</a:t>
            </a:r>
          </a:p>
        </p:txBody>
      </p:sp>
      <p:sp>
        <p:nvSpPr>
          <p:cNvPr id="37" name="Rectangle 36">
            <a:extLst>
              <a:ext uri="{FF2B5EF4-FFF2-40B4-BE49-F238E27FC236}">
                <a16:creationId xmlns:a16="http://schemas.microsoft.com/office/drawing/2014/main" id="{024DE350-F384-42C0-AB5B-EC81CAF28DD5}"/>
              </a:ext>
            </a:extLst>
          </p:cNvPr>
          <p:cNvSpPr/>
          <p:nvPr/>
        </p:nvSpPr>
        <p:spPr>
          <a:xfrm>
            <a:off x="5928619" y="5746266"/>
            <a:ext cx="2920671" cy="923330"/>
          </a:xfrm>
          <a:prstGeom prst="rect">
            <a:avLst/>
          </a:prstGeom>
        </p:spPr>
        <p:txBody>
          <a:bodyPr wrap="none">
            <a:spAutoFit/>
          </a:bodyPr>
          <a:lstStyle/>
          <a:p>
            <a:r>
              <a:rPr lang="en-US" dirty="0">
                <a:solidFill>
                  <a:schemeClr val="accent1"/>
                </a:solidFill>
              </a:rPr>
              <a:t>In close coordination with </a:t>
            </a:r>
            <a:br>
              <a:rPr lang="en-US" dirty="0">
                <a:solidFill>
                  <a:schemeClr val="accent1"/>
                </a:solidFill>
              </a:rPr>
            </a:br>
            <a:r>
              <a:rPr lang="en-US" dirty="0">
                <a:solidFill>
                  <a:schemeClr val="accent1"/>
                </a:solidFill>
              </a:rPr>
              <a:t>R&amp;D and production for </a:t>
            </a:r>
            <a:br>
              <a:rPr lang="en-US" dirty="0">
                <a:solidFill>
                  <a:schemeClr val="accent1"/>
                </a:solidFill>
              </a:rPr>
            </a:br>
            <a:r>
              <a:rPr lang="en-US" dirty="0">
                <a:solidFill>
                  <a:schemeClr val="accent1"/>
                </a:solidFill>
              </a:rPr>
              <a:t>ALICE/ATLAS Phase-I upgrade</a:t>
            </a:r>
          </a:p>
        </p:txBody>
      </p:sp>
      <p:sp>
        <p:nvSpPr>
          <p:cNvPr id="3" name="Date Placeholder 2">
            <a:extLst>
              <a:ext uri="{FF2B5EF4-FFF2-40B4-BE49-F238E27FC236}">
                <a16:creationId xmlns:a16="http://schemas.microsoft.com/office/drawing/2014/main" id="{86EDCCF7-15F2-8346-9624-92F7A23BF1AE}"/>
              </a:ext>
            </a:extLst>
          </p:cNvPr>
          <p:cNvSpPr>
            <a:spLocks noGrp="1"/>
          </p:cNvSpPr>
          <p:nvPr>
            <p:ph type="dt" sz="half" idx="10"/>
          </p:nvPr>
        </p:nvSpPr>
        <p:spPr/>
        <p:txBody>
          <a:bodyPr/>
          <a:lstStyle/>
          <a:p>
            <a:r>
              <a:rPr lang="en-US"/>
              <a:t>1/11/19</a:t>
            </a:r>
          </a:p>
        </p:txBody>
      </p:sp>
      <p:sp>
        <p:nvSpPr>
          <p:cNvPr id="4" name="Footer Placeholder 3">
            <a:extLst>
              <a:ext uri="{FF2B5EF4-FFF2-40B4-BE49-F238E27FC236}">
                <a16:creationId xmlns:a16="http://schemas.microsoft.com/office/drawing/2014/main" id="{0ECB5419-6CCF-FD43-AC03-CA2253076BC1}"/>
              </a:ext>
            </a:extLst>
          </p:cNvPr>
          <p:cNvSpPr>
            <a:spLocks noGrp="1"/>
          </p:cNvSpPr>
          <p:nvPr>
            <p:ph type="ftr" sz="quarter" idx="11"/>
          </p:nvPr>
        </p:nvSpPr>
        <p:spPr/>
        <p:txBody>
          <a:bodyPr/>
          <a:lstStyle/>
          <a:p>
            <a:r>
              <a:rPr lang="en-US"/>
              <a:t>Ming Liu. WWND 2019</a:t>
            </a:r>
          </a:p>
        </p:txBody>
      </p:sp>
      <p:sp>
        <p:nvSpPr>
          <p:cNvPr id="29" name="TextBox 28">
            <a:extLst>
              <a:ext uri="{FF2B5EF4-FFF2-40B4-BE49-F238E27FC236}">
                <a16:creationId xmlns:a16="http://schemas.microsoft.com/office/drawing/2014/main" id="{461EDA86-CE94-714D-B662-3460BABA86C6}"/>
              </a:ext>
            </a:extLst>
          </p:cNvPr>
          <p:cNvSpPr txBox="1"/>
          <p:nvPr/>
        </p:nvSpPr>
        <p:spPr>
          <a:xfrm>
            <a:off x="7486650" y="2099198"/>
            <a:ext cx="457176" cy="369332"/>
          </a:xfrm>
          <a:prstGeom prst="rect">
            <a:avLst/>
          </a:prstGeom>
          <a:noFill/>
        </p:spPr>
        <p:txBody>
          <a:bodyPr wrap="none" rtlCol="0">
            <a:spAutoFit/>
          </a:bodyPr>
          <a:lstStyle/>
          <a:p>
            <a:r>
              <a:rPr lang="en-US" dirty="0"/>
              <a:t>RU</a:t>
            </a:r>
          </a:p>
        </p:txBody>
      </p:sp>
    </p:spTree>
    <p:extLst>
      <p:ext uri="{BB962C8B-B14F-4D97-AF65-F5344CB8AC3E}">
        <p14:creationId xmlns:p14="http://schemas.microsoft.com/office/powerpoint/2010/main" val="253344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1/11/19</a:t>
            </a:r>
          </a:p>
        </p:txBody>
      </p:sp>
      <p:sp>
        <p:nvSpPr>
          <p:cNvPr id="3" name="Slide Number Placeholder 2"/>
          <p:cNvSpPr>
            <a:spLocks noGrp="1"/>
          </p:cNvSpPr>
          <p:nvPr>
            <p:ph type="sldNum" sz="quarter" idx="12"/>
          </p:nvPr>
        </p:nvSpPr>
        <p:spPr/>
        <p:txBody>
          <a:bodyPr/>
          <a:lstStyle/>
          <a:p>
            <a:fld id="{15009F86-A28B-4577-BF3A-8641A793A1D0}" type="slidenum">
              <a:rPr lang="en-US" smtClean="0"/>
              <a:t>12</a:t>
            </a:fld>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650" y="1033116"/>
            <a:ext cx="8236084" cy="5460882"/>
          </a:xfrm>
          <a:prstGeom prst="rect">
            <a:avLst/>
          </a:prstGeom>
        </p:spPr>
      </p:pic>
      <p:sp>
        <p:nvSpPr>
          <p:cNvPr id="6" name="TextBox 5"/>
          <p:cNvSpPr txBox="1"/>
          <p:nvPr/>
        </p:nvSpPr>
        <p:spPr>
          <a:xfrm>
            <a:off x="533400" y="10059"/>
            <a:ext cx="6937580" cy="707886"/>
          </a:xfrm>
          <a:prstGeom prst="rect">
            <a:avLst/>
          </a:prstGeom>
          <a:noFill/>
        </p:spPr>
        <p:txBody>
          <a:bodyPr wrap="square" rtlCol="0">
            <a:spAutoFit/>
          </a:bodyPr>
          <a:lstStyle/>
          <a:p>
            <a:r>
              <a:rPr lang="en-US" sz="4000" dirty="0">
                <a:solidFill>
                  <a:schemeClr val="bg1"/>
                </a:solidFill>
              </a:rPr>
              <a:t>New MVTX Stave Configuration</a:t>
            </a:r>
            <a:endParaRPr lang="en-US" sz="2400" dirty="0">
              <a:solidFill>
                <a:schemeClr val="bg1"/>
              </a:solidFill>
            </a:endParaRPr>
          </a:p>
        </p:txBody>
      </p:sp>
      <p:sp>
        <p:nvSpPr>
          <p:cNvPr id="5" name="Footer Placeholder 4">
            <a:extLst>
              <a:ext uri="{FF2B5EF4-FFF2-40B4-BE49-F238E27FC236}">
                <a16:creationId xmlns:a16="http://schemas.microsoft.com/office/drawing/2014/main" id="{042F3065-9535-6548-9A27-1557CB1F31D5}"/>
              </a:ext>
            </a:extLst>
          </p:cNvPr>
          <p:cNvSpPr>
            <a:spLocks noGrp="1"/>
          </p:cNvSpPr>
          <p:nvPr>
            <p:ph type="ftr" sz="quarter" idx="11"/>
          </p:nvPr>
        </p:nvSpPr>
        <p:spPr/>
        <p:txBody>
          <a:bodyPr/>
          <a:lstStyle/>
          <a:p>
            <a:r>
              <a:rPr lang="en-US"/>
              <a:t>Ming Liu. WWND 2019</a:t>
            </a:r>
          </a:p>
        </p:txBody>
      </p:sp>
      <p:sp>
        <p:nvSpPr>
          <p:cNvPr id="7" name="TextBox 6">
            <a:extLst>
              <a:ext uri="{FF2B5EF4-FFF2-40B4-BE49-F238E27FC236}">
                <a16:creationId xmlns:a16="http://schemas.microsoft.com/office/drawing/2014/main" id="{9AB48EA8-034D-1243-A9B7-AB9049E9787D}"/>
              </a:ext>
            </a:extLst>
          </p:cNvPr>
          <p:cNvSpPr txBox="1"/>
          <p:nvPr/>
        </p:nvSpPr>
        <p:spPr>
          <a:xfrm>
            <a:off x="7391400" y="914400"/>
            <a:ext cx="1158394" cy="369332"/>
          </a:xfrm>
          <a:prstGeom prst="rect">
            <a:avLst/>
          </a:prstGeom>
          <a:noFill/>
        </p:spPr>
        <p:txBody>
          <a:bodyPr wrap="none" rtlCol="0">
            <a:spAutoFit/>
          </a:bodyPr>
          <a:lstStyle/>
          <a:p>
            <a:r>
              <a:rPr lang="en-US" dirty="0"/>
              <a:t>Walt’s talk</a:t>
            </a:r>
          </a:p>
        </p:txBody>
      </p:sp>
    </p:spTree>
    <p:extLst>
      <p:ext uri="{BB962C8B-B14F-4D97-AF65-F5344CB8AC3E}">
        <p14:creationId xmlns:p14="http://schemas.microsoft.com/office/powerpoint/2010/main" val="3864027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382000" cy="990600"/>
          </a:xfrm>
        </p:spPr>
        <p:txBody>
          <a:bodyPr/>
          <a:lstStyle/>
          <a:p>
            <a:r>
              <a:rPr lang="en-US" dirty="0"/>
              <a:t>LDRD Timeline: Experiment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13</a:t>
            </a:fld>
            <a:endParaRPr lang="en-US"/>
          </a:p>
        </p:txBody>
      </p:sp>
      <p:sp>
        <p:nvSpPr>
          <p:cNvPr id="15" name="TextBox 14"/>
          <p:cNvSpPr txBox="1"/>
          <p:nvPr/>
        </p:nvSpPr>
        <p:spPr>
          <a:xfrm>
            <a:off x="97077" y="844950"/>
            <a:ext cx="3540690" cy="1354217"/>
          </a:xfrm>
          <a:prstGeom prst="rect">
            <a:avLst/>
          </a:prstGeom>
          <a:noFill/>
        </p:spPr>
        <p:txBody>
          <a:bodyPr wrap="square" rtlCol="0">
            <a:spAutoFit/>
          </a:bodyPr>
          <a:lstStyle/>
          <a:p>
            <a:r>
              <a:rPr lang="en-US" dirty="0"/>
              <a:t>                           </a:t>
            </a:r>
            <a:endParaRPr lang="en-US" b="1" dirty="0">
              <a:solidFill>
                <a:srgbClr val="FF0000"/>
              </a:solidFill>
            </a:endParaRPr>
          </a:p>
          <a:p>
            <a:pPr marL="285750" indent="-285750">
              <a:buFontTx/>
              <a:buChar char="-"/>
            </a:pPr>
            <a:r>
              <a:rPr lang="en-US" sz="1600" b="1" dirty="0">
                <a:solidFill>
                  <a:srgbClr val="0000C2"/>
                </a:solidFill>
              </a:rPr>
              <a:t>MOU with ALICE	</a:t>
            </a:r>
          </a:p>
          <a:p>
            <a:pPr marL="285750" indent="-285750">
              <a:buFontTx/>
              <a:buChar char="-"/>
            </a:pPr>
            <a:r>
              <a:rPr lang="en-US" sz="1600" b="1" dirty="0">
                <a:solidFill>
                  <a:srgbClr val="0000C2"/>
                </a:solidFill>
              </a:rPr>
              <a:t>B-tagging in </a:t>
            </a:r>
            <a:r>
              <a:rPr lang="en-US" sz="1600" b="1" dirty="0" err="1">
                <a:solidFill>
                  <a:srgbClr val="0000C2"/>
                </a:solidFill>
              </a:rPr>
              <a:t>p+p</a:t>
            </a:r>
            <a:r>
              <a:rPr lang="en-US" sz="1600" b="1" dirty="0">
                <a:solidFill>
                  <a:srgbClr val="0000C2"/>
                </a:solidFill>
              </a:rPr>
              <a:t> and </a:t>
            </a:r>
            <a:r>
              <a:rPr lang="en-US" sz="1600" b="1" dirty="0" err="1">
                <a:solidFill>
                  <a:srgbClr val="0000C2"/>
                </a:solidFill>
              </a:rPr>
              <a:t>Au+Au</a:t>
            </a:r>
            <a:endParaRPr lang="en-US" sz="1600" b="1" dirty="0">
              <a:solidFill>
                <a:srgbClr val="0000C2"/>
              </a:solidFill>
            </a:endParaRPr>
          </a:p>
          <a:p>
            <a:pPr marL="285750" indent="-285750">
              <a:buFontTx/>
              <a:buChar char="-"/>
            </a:pPr>
            <a:r>
              <a:rPr lang="en-US" sz="1600" b="1" dirty="0">
                <a:solidFill>
                  <a:srgbClr val="0000C2"/>
                </a:solidFill>
              </a:rPr>
              <a:t>BNL Director’s Review, </a:t>
            </a:r>
            <a:r>
              <a:rPr lang="en-US" sz="1600" b="1" dirty="0" err="1">
                <a:solidFill>
                  <a:srgbClr val="0000C2"/>
                </a:solidFill>
              </a:rPr>
              <a:t>recom’ed</a:t>
            </a:r>
            <a:r>
              <a:rPr lang="en-US" sz="1600" b="1" dirty="0">
                <a:solidFill>
                  <a:srgbClr val="0000C2"/>
                </a:solidFill>
              </a:rPr>
              <a:t> to proceed w/ full proposal</a:t>
            </a:r>
          </a:p>
        </p:txBody>
      </p:sp>
      <p:sp>
        <p:nvSpPr>
          <p:cNvPr id="17" name="TextBox 16"/>
          <p:cNvSpPr txBox="1"/>
          <p:nvPr/>
        </p:nvSpPr>
        <p:spPr>
          <a:xfrm>
            <a:off x="6683117" y="906058"/>
            <a:ext cx="2541273" cy="369332"/>
          </a:xfrm>
          <a:prstGeom prst="rect">
            <a:avLst/>
          </a:prstGeom>
          <a:noFill/>
        </p:spPr>
        <p:txBody>
          <a:bodyPr wrap="none" rtlCol="0">
            <a:spAutoFit/>
          </a:bodyPr>
          <a:lstStyle/>
          <a:p>
            <a:r>
              <a:rPr lang="en-US" dirty="0"/>
              <a:t>Talks by </a:t>
            </a:r>
            <a:r>
              <a:rPr lang="en-US" dirty="0" err="1"/>
              <a:t>Sho</a:t>
            </a:r>
            <a:r>
              <a:rPr lang="en-US" dirty="0"/>
              <a:t>, Walt, Cesar </a:t>
            </a:r>
          </a:p>
        </p:txBody>
      </p:sp>
      <p:sp>
        <p:nvSpPr>
          <p:cNvPr id="22" name="TextBox 21"/>
          <p:cNvSpPr txBox="1"/>
          <p:nvPr/>
        </p:nvSpPr>
        <p:spPr>
          <a:xfrm>
            <a:off x="6426276" y="1934482"/>
            <a:ext cx="2387448" cy="646331"/>
          </a:xfrm>
          <a:prstGeom prst="rect">
            <a:avLst/>
          </a:prstGeom>
          <a:noFill/>
        </p:spPr>
        <p:txBody>
          <a:bodyPr wrap="none" rtlCol="0">
            <a:spAutoFit/>
          </a:bodyPr>
          <a:lstStyle/>
          <a:p>
            <a:r>
              <a:rPr lang="en-US" b="1" i="1" dirty="0">
                <a:solidFill>
                  <a:srgbClr val="FF0000"/>
                </a:solidFill>
              </a:rPr>
              <a:t>On track to succeed!</a:t>
            </a:r>
          </a:p>
          <a:p>
            <a:r>
              <a:rPr lang="en-US" b="1" i="1" dirty="0">
                <a:solidFill>
                  <a:srgbClr val="FF0000"/>
                </a:solidFill>
              </a:rPr>
              <a:t>Ready for next stage …</a:t>
            </a: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a:solidFill>
                  <a:srgbClr val="0000C2"/>
                </a:solidFill>
              </a:rPr>
              <a:t>Full readout chain demonstrated</a:t>
            </a:r>
          </a:p>
          <a:p>
            <a:pPr marL="285750" indent="-285750">
              <a:buFontTx/>
              <a:buChar char="-"/>
            </a:pPr>
            <a:r>
              <a:rPr lang="en-US" sz="1600" b="1" dirty="0">
                <a:solidFill>
                  <a:srgbClr val="0000C2"/>
                </a:solidFill>
              </a:rPr>
              <a:t>Mechanical conceptual design </a:t>
            </a:r>
          </a:p>
          <a:p>
            <a:pPr marL="285750" indent="-285750">
              <a:buFontTx/>
              <a:buChar char="-"/>
            </a:pPr>
            <a:r>
              <a:rPr lang="en-US" sz="1600" b="1" dirty="0">
                <a:solidFill>
                  <a:srgbClr val="0000C2"/>
                </a:solidFill>
              </a:rPr>
              <a:t>Collaboration formed and full MVTX proposal approved!</a:t>
            </a:r>
          </a:p>
        </p:txBody>
      </p:sp>
      <p:pic>
        <p:nvPicPr>
          <p:cNvPr id="25" name="Content Placeholder 24"/>
          <p:cNvPicPr>
            <a:picLocks noGrp="1" noChangeAspect="1"/>
          </p:cNvPicPr>
          <p:nvPr>
            <p:ph idx="1"/>
          </p:nvPr>
        </p:nvPicPr>
        <p:blipFill rotWithShape="1">
          <a:blip r:embed="rId2"/>
          <a:srcRect l="3582" t="7542" r="6424" b="22482"/>
          <a:stretch/>
        </p:blipFill>
        <p:spPr>
          <a:xfrm>
            <a:off x="92700" y="3395263"/>
            <a:ext cx="6917700" cy="2926379"/>
          </a:xfrm>
          <a:prstGeom prst="rect">
            <a:avLst/>
          </a:prstGeom>
        </p:spPr>
      </p:pic>
      <p:sp>
        <p:nvSpPr>
          <p:cNvPr id="26" name="Smiley Face 25"/>
          <p:cNvSpPr/>
          <p:nvPr/>
        </p:nvSpPr>
        <p:spPr>
          <a:xfrm>
            <a:off x="2895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nvSpPr>
        <p:spPr>
          <a:xfrm>
            <a:off x="5181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05668" y="810242"/>
            <a:ext cx="2137573" cy="369332"/>
          </a:xfrm>
          <a:prstGeom prst="rect">
            <a:avLst/>
          </a:prstGeom>
          <a:noFill/>
        </p:spPr>
        <p:txBody>
          <a:bodyPr wrap="none" rtlCol="0">
            <a:spAutoFit/>
          </a:bodyPr>
          <a:lstStyle/>
          <a:p>
            <a:r>
              <a:rPr lang="en-US" b="1">
                <a:solidFill>
                  <a:srgbClr val="FF0000"/>
                </a:solidFill>
              </a:rPr>
              <a:t>Milestones achieved</a:t>
            </a:r>
            <a:endParaRPr lang="en-US"/>
          </a:p>
        </p:txBody>
      </p:sp>
    </p:spTree>
    <p:extLst>
      <p:ext uri="{BB962C8B-B14F-4D97-AF65-F5344CB8AC3E}">
        <p14:creationId xmlns:p14="http://schemas.microsoft.com/office/powerpoint/2010/main" val="3066588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93"/>
            <a:ext cx="7924800" cy="762793"/>
          </a:xfrm>
        </p:spPr>
        <p:txBody>
          <a:bodyPr/>
          <a:lstStyle/>
          <a:p>
            <a:r>
              <a:rPr lang="en-US" sz="3200" dirty="0"/>
              <a:t>Detector Tasks for FY19</a:t>
            </a:r>
          </a:p>
        </p:txBody>
      </p:sp>
      <p:sp>
        <p:nvSpPr>
          <p:cNvPr id="3" name="Content Placeholder 2"/>
          <p:cNvSpPr>
            <a:spLocks noGrp="1"/>
          </p:cNvSpPr>
          <p:nvPr>
            <p:ph idx="1"/>
          </p:nvPr>
        </p:nvSpPr>
        <p:spPr>
          <a:xfrm>
            <a:off x="303587" y="1624053"/>
            <a:ext cx="6285826" cy="4275195"/>
          </a:xfrm>
        </p:spPr>
        <p:txBody>
          <a:bodyPr>
            <a:normAutofit fontScale="77500" lnSpcReduction="20000"/>
          </a:bodyPr>
          <a:lstStyle/>
          <a:p>
            <a:r>
              <a:rPr lang="en-US" dirty="0"/>
              <a:t>MVTX prototype telescope final beam test at </a:t>
            </a:r>
            <a:r>
              <a:rPr lang="en-US" dirty="0" err="1"/>
              <a:t>Fermilab</a:t>
            </a:r>
            <a:endParaRPr lang="en-US" dirty="0"/>
          </a:p>
          <a:p>
            <a:pPr lvl="1"/>
            <a:r>
              <a:rPr lang="en-US" dirty="0"/>
              <a:t>Demonstrate tracking capability, spatial resolution </a:t>
            </a:r>
          </a:p>
          <a:p>
            <a:pPr lvl="1"/>
            <a:r>
              <a:rPr lang="en-US" dirty="0"/>
              <a:t>High trigger rate (15kHz) and high event multiplicity</a:t>
            </a:r>
          </a:p>
          <a:p>
            <a:pPr lvl="1"/>
            <a:r>
              <a:rPr lang="en-US" dirty="0"/>
              <a:t>Offline analysis   </a:t>
            </a:r>
          </a:p>
          <a:p>
            <a:endParaRPr lang="en-US" dirty="0"/>
          </a:p>
          <a:p>
            <a:r>
              <a:rPr lang="en-US" dirty="0"/>
              <a:t>ALPIDE sensor characterization and optimization </a:t>
            </a:r>
          </a:p>
          <a:p>
            <a:pPr lvl="1"/>
            <a:r>
              <a:rPr lang="en-US" dirty="0"/>
              <a:t>Readout and trigger optimization for sPHENIX</a:t>
            </a:r>
          </a:p>
          <a:p>
            <a:pPr lvl="1"/>
            <a:r>
              <a:rPr lang="en-US" dirty="0"/>
              <a:t>Laser system in preparation </a:t>
            </a:r>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14</a:t>
            </a:fld>
            <a:endParaRPr lang="en-US"/>
          </a:p>
        </p:txBody>
      </p:sp>
      <p:sp>
        <p:nvSpPr>
          <p:cNvPr id="8" name="TextBox 7"/>
          <p:cNvSpPr txBox="1"/>
          <p:nvPr/>
        </p:nvSpPr>
        <p:spPr>
          <a:xfrm>
            <a:off x="6660408" y="1254623"/>
            <a:ext cx="932628" cy="369332"/>
          </a:xfrm>
          <a:prstGeom prst="rect">
            <a:avLst/>
          </a:prstGeom>
          <a:noFill/>
        </p:spPr>
        <p:txBody>
          <a:bodyPr wrap="none" rtlCol="0">
            <a:spAutoFit/>
          </a:bodyPr>
          <a:lstStyle/>
          <a:p>
            <a:r>
              <a:rPr lang="en-US" dirty="0"/>
              <a:t>By 2019</a:t>
            </a:r>
          </a:p>
        </p:txBody>
      </p:sp>
      <p:sp>
        <p:nvSpPr>
          <p:cNvPr id="9" name="TextBox 8"/>
          <p:cNvSpPr txBox="1"/>
          <p:nvPr/>
        </p:nvSpPr>
        <p:spPr>
          <a:xfrm>
            <a:off x="6687181" y="2650429"/>
            <a:ext cx="932819" cy="369332"/>
          </a:xfrm>
          <a:prstGeom prst="rect">
            <a:avLst/>
          </a:prstGeom>
          <a:noFill/>
        </p:spPr>
        <p:txBody>
          <a:bodyPr wrap="none" rtlCol="0">
            <a:spAutoFit/>
          </a:bodyPr>
          <a:lstStyle/>
          <a:p>
            <a:r>
              <a:rPr lang="en-US" dirty="0"/>
              <a:t>By 2019</a:t>
            </a:r>
          </a:p>
        </p:txBody>
      </p:sp>
      <p:sp>
        <p:nvSpPr>
          <p:cNvPr id="10" name="TextBox 9"/>
          <p:cNvSpPr txBox="1"/>
          <p:nvPr/>
        </p:nvSpPr>
        <p:spPr>
          <a:xfrm>
            <a:off x="6687181" y="3939381"/>
            <a:ext cx="932819" cy="369332"/>
          </a:xfrm>
          <a:prstGeom prst="rect">
            <a:avLst/>
          </a:prstGeom>
          <a:noFill/>
        </p:spPr>
        <p:txBody>
          <a:bodyPr wrap="none" rtlCol="0">
            <a:spAutoFit/>
          </a:bodyPr>
          <a:lstStyle/>
          <a:p>
            <a:r>
              <a:rPr lang="en-US" dirty="0"/>
              <a:t>By 2019</a:t>
            </a:r>
          </a:p>
        </p:txBody>
      </p:sp>
      <p:pic>
        <p:nvPicPr>
          <p:cNvPr id="12" name="pasted-image.tif"/>
          <p:cNvPicPr>
            <a:picLocks noChangeAspect="1"/>
          </p:cNvPicPr>
          <p:nvPr/>
        </p:nvPicPr>
        <p:blipFill>
          <a:blip r:embed="rId2">
            <a:extLst/>
          </a:blip>
          <a:stretch>
            <a:fillRect/>
          </a:stretch>
        </p:blipFill>
        <p:spPr>
          <a:xfrm>
            <a:off x="7620000" y="4279545"/>
            <a:ext cx="716072" cy="716072"/>
          </a:xfrm>
          <a:prstGeom prst="rect">
            <a:avLst/>
          </a:prstGeom>
          <a:ln w="101600">
            <a:noFill/>
          </a:ln>
        </p:spPr>
      </p:pic>
      <p:pic>
        <p:nvPicPr>
          <p:cNvPr id="13" name="sondheim_walt-enhanced.jpeg"/>
          <p:cNvPicPr>
            <a:picLocks noChangeAspect="1"/>
          </p:cNvPicPr>
          <p:nvPr/>
        </p:nvPicPr>
        <p:blipFill>
          <a:blip r:embed="rId3">
            <a:extLst/>
          </a:blip>
          <a:stretch>
            <a:fillRect/>
          </a:stretch>
        </p:blipFill>
        <p:spPr>
          <a:xfrm>
            <a:off x="6779711" y="4279545"/>
            <a:ext cx="694211" cy="694211"/>
          </a:xfrm>
          <a:prstGeom prst="rect">
            <a:avLst/>
          </a:prstGeom>
          <a:ln w="101600">
            <a:noFill/>
          </a:ln>
        </p:spPr>
      </p:pic>
      <p:pic>
        <p:nvPicPr>
          <p:cNvPr id="14" name="Picture 13"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687181" y="1623955"/>
            <a:ext cx="742392" cy="709672"/>
          </a:xfrm>
          <a:prstGeom prst="rect">
            <a:avLst/>
          </a:prstGeom>
        </p:spPr>
      </p:pic>
      <p:grpSp>
        <p:nvGrpSpPr>
          <p:cNvPr id="15" name="Group 14"/>
          <p:cNvGrpSpPr/>
          <p:nvPr/>
        </p:nvGrpSpPr>
        <p:grpSpPr>
          <a:xfrm>
            <a:off x="8336072" y="3059993"/>
            <a:ext cx="713842" cy="707504"/>
            <a:chOff x="7679674" y="2001982"/>
            <a:chExt cx="713842" cy="707504"/>
          </a:xfrm>
        </p:grpSpPr>
        <p:pic>
          <p:nvPicPr>
            <p:cNvPr id="16" name="Picture 15"/>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679674" y="2001982"/>
              <a:ext cx="713842" cy="707504"/>
            </a:xfrm>
            <a:prstGeom prst="rect">
              <a:avLst/>
            </a:prstGeom>
          </p:spPr>
        </p:pic>
        <p:sp>
          <p:nvSpPr>
            <p:cNvPr id="17" name="TextBox 16"/>
            <p:cNvSpPr txBox="1"/>
            <p:nvPr/>
          </p:nvSpPr>
          <p:spPr>
            <a:xfrm>
              <a:off x="7679674" y="2001982"/>
              <a:ext cx="624402" cy="646331"/>
            </a:xfrm>
            <a:prstGeom prst="rect">
              <a:avLst/>
            </a:prstGeom>
            <a:noFill/>
          </p:spPr>
          <p:txBody>
            <a:bodyPr wrap="none" rtlCol="0">
              <a:spAutoFit/>
            </a:bodyPr>
            <a:lstStyle/>
            <a:p>
              <a:r>
                <a:rPr lang="en-US" sz="1200" dirty="0">
                  <a:solidFill>
                    <a:srgbClr val="FFFF66"/>
                  </a:solidFill>
                </a:rPr>
                <a:t>Mark </a:t>
              </a:r>
            </a:p>
            <a:p>
              <a:r>
                <a:rPr lang="en-US" sz="1200" dirty="0">
                  <a:solidFill>
                    <a:srgbClr val="FFFF66"/>
                  </a:solidFill>
                </a:rPr>
                <a:t>Prokop</a:t>
              </a:r>
            </a:p>
            <a:p>
              <a:r>
                <a:rPr lang="en-US" sz="1200" dirty="0">
                  <a:solidFill>
                    <a:srgbClr val="FFFF66"/>
                  </a:solidFill>
                </a:rPr>
                <a:t>(AOT)</a:t>
              </a:r>
            </a:p>
          </p:txBody>
        </p:sp>
      </p:grpSp>
      <p:pic>
        <p:nvPicPr>
          <p:cNvPr id="18"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18" y="3037751"/>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11110" y="3044038"/>
            <a:ext cx="742392" cy="709672"/>
          </a:xfrm>
          <a:prstGeom prst="rect">
            <a:avLst/>
          </a:prstGeom>
        </p:spPr>
      </p:pic>
      <p:pic>
        <p:nvPicPr>
          <p:cNvPr id="23"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8254" y="1629469"/>
            <a:ext cx="700145" cy="70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8369889" y="4278549"/>
            <a:ext cx="697911" cy="717068"/>
          </a:xfrm>
          <a:prstGeom prst="rect">
            <a:avLst/>
          </a:prstGeom>
        </p:spPr>
      </p:pic>
      <p:pic>
        <p:nvPicPr>
          <p:cNvPr id="27" name="vanhecke_hubert-enhanced.jpeg">
            <a:extLst>
              <a:ext uri="{FF2B5EF4-FFF2-40B4-BE49-F238E27FC236}">
                <a16:creationId xmlns:a16="http://schemas.microsoft.com/office/drawing/2014/main" id="{028E2493-4A4A-7744-A0C6-3581AEBA3E7E}"/>
              </a:ext>
            </a:extLst>
          </p:cNvPr>
          <p:cNvPicPr>
            <a:picLocks noChangeAspect="1"/>
          </p:cNvPicPr>
          <p:nvPr/>
        </p:nvPicPr>
        <p:blipFill>
          <a:blip r:embed="rId8">
            <a:extLst/>
          </a:blip>
          <a:stretch>
            <a:fillRect/>
          </a:stretch>
        </p:blipFill>
        <p:spPr>
          <a:xfrm>
            <a:off x="8151379" y="1628459"/>
            <a:ext cx="724347" cy="724347"/>
          </a:xfrm>
          <a:prstGeom prst="rect">
            <a:avLst/>
          </a:prstGeom>
          <a:ln w="25400">
            <a:noFill/>
          </a:ln>
        </p:spPr>
      </p:pic>
    </p:spTree>
    <p:extLst>
      <p:ext uri="{BB962C8B-B14F-4D97-AF65-F5344CB8AC3E}">
        <p14:creationId xmlns:p14="http://schemas.microsoft.com/office/powerpoint/2010/main" val="2976710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105466"/>
            <a:ext cx="7924800" cy="990600"/>
          </a:xfrm>
        </p:spPr>
        <p:txBody>
          <a:bodyPr/>
          <a:lstStyle/>
          <a:p>
            <a:r>
              <a:rPr lang="en-US" dirty="0"/>
              <a:t>Mission Impact</a:t>
            </a:r>
          </a:p>
        </p:txBody>
      </p:sp>
      <p:sp>
        <p:nvSpPr>
          <p:cNvPr id="3" name="Content Placeholder 2"/>
          <p:cNvSpPr>
            <a:spLocks noGrp="1"/>
          </p:cNvSpPr>
          <p:nvPr>
            <p:ph idx="1"/>
          </p:nvPr>
        </p:nvSpPr>
        <p:spPr>
          <a:xfrm>
            <a:off x="381000" y="1066800"/>
            <a:ext cx="3973765" cy="5059363"/>
          </a:xfrm>
        </p:spPr>
        <p:txBody>
          <a:bodyPr>
            <a:normAutofit fontScale="400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national/international level:</a:t>
            </a:r>
          </a:p>
          <a:p>
            <a:r>
              <a:rPr lang="en-US" dirty="0"/>
              <a:t>High impact on big science at international level </a:t>
            </a:r>
          </a:p>
          <a:p>
            <a:pPr lvl="1"/>
            <a:r>
              <a:rPr lang="en-US" dirty="0"/>
              <a:t>Current and future physics programs at RHIC, LHC, EIC</a:t>
            </a:r>
          </a:p>
          <a:p>
            <a:pPr lvl="1"/>
            <a:endParaRPr lang="en-US" dirty="0"/>
          </a:p>
          <a:p>
            <a:r>
              <a:rPr lang="en-US" dirty="0"/>
              <a:t>Define the directions for LANL basic science and applied programs </a:t>
            </a:r>
          </a:p>
          <a:p>
            <a:pPr lvl="1"/>
            <a:r>
              <a:rPr lang="pl-PL" dirty="0" err="1"/>
              <a:t>Expect</a:t>
            </a:r>
            <a:r>
              <a:rPr lang="pl-PL" dirty="0"/>
              <a:t> to </a:t>
            </a:r>
            <a:r>
              <a:rPr lang="pl-PL" dirty="0" err="1"/>
              <a:t>have</a:t>
            </a:r>
            <a:r>
              <a:rPr lang="pl-PL" dirty="0"/>
              <a:t> </a:t>
            </a:r>
            <a:r>
              <a:rPr lang="pl-PL" dirty="0" err="1"/>
              <a:t>long</a:t>
            </a:r>
            <a:r>
              <a:rPr lang="pl-PL" dirty="0"/>
              <a:t>-term DOE NP </a:t>
            </a:r>
            <a:r>
              <a:rPr lang="pl-PL" dirty="0" err="1"/>
              <a:t>Baseline</a:t>
            </a:r>
            <a:r>
              <a:rPr lang="pl-PL" dirty="0"/>
              <a:t> </a:t>
            </a:r>
            <a:r>
              <a:rPr lang="pl-PL" dirty="0" err="1"/>
              <a:t>support</a:t>
            </a:r>
            <a:r>
              <a:rPr lang="pl-PL" dirty="0"/>
              <a:t> as a </a:t>
            </a:r>
            <a:r>
              <a:rPr lang="pl-PL" dirty="0" err="1"/>
              <a:t>result</a:t>
            </a:r>
            <a:r>
              <a:rPr lang="pl-PL" dirty="0"/>
              <a:t> of </a:t>
            </a:r>
            <a:r>
              <a:rPr lang="pl-PL" dirty="0" err="1"/>
              <a:t>this</a:t>
            </a:r>
            <a:r>
              <a:rPr lang="pl-PL" dirty="0"/>
              <a:t> LDRD </a:t>
            </a:r>
          </a:p>
          <a:p>
            <a:pPr lvl="1"/>
            <a:r>
              <a:rPr lang="pl-PL" dirty="0"/>
              <a:t>N</a:t>
            </a:r>
            <a:r>
              <a:rPr lang="en-US" dirty="0" err="1"/>
              <a:t>ew</a:t>
            </a:r>
            <a:r>
              <a:rPr lang="en-US" dirty="0"/>
              <a:t> staff &amp; postdoc </a:t>
            </a:r>
            <a:r>
              <a:rPr lang="en-US" dirty="0" err="1"/>
              <a:t>hirings</a:t>
            </a:r>
            <a:r>
              <a:rPr lang="en-US" dirty="0"/>
              <a:t> - Xuan, </a:t>
            </a:r>
            <a:r>
              <a:rPr lang="en-US" dirty="0" err="1"/>
              <a:t>Sho,Yasser</a:t>
            </a:r>
            <a:r>
              <a:rPr lang="en-US" dirty="0"/>
              <a:t>, Cameron (P-25), xxx(T)</a:t>
            </a:r>
          </a:p>
          <a:p>
            <a:pPr lvl="1"/>
            <a:r>
              <a:rPr lang="en-US" dirty="0"/>
              <a:t> Promotions- Mike(XCP), Cesar, Darren(XTD)</a:t>
            </a:r>
          </a:p>
          <a:p>
            <a:pPr lvl="1"/>
            <a:endParaRPr lang="en-US" dirty="0"/>
          </a:p>
          <a:p>
            <a:pPr lvl="1"/>
            <a:r>
              <a:rPr lang="en-US" dirty="0"/>
              <a:t>New proposals developed based on R&amp;D from this LDRD project </a:t>
            </a:r>
          </a:p>
          <a:p>
            <a:pPr lvl="1"/>
            <a:endParaRPr lang="en-US" dirty="0"/>
          </a:p>
          <a:p>
            <a:r>
              <a:rPr lang="en-US" dirty="0"/>
              <a:t>Applied programs at LANL</a:t>
            </a:r>
          </a:p>
          <a:p>
            <a:pPr lvl="1"/>
            <a:r>
              <a:rPr lang="en-US" b="1" dirty="0">
                <a:latin typeface="Arial" charset="0"/>
              </a:rPr>
              <a:t>For X-ray imaging which leads to new detecting method developments and could benefit the future </a:t>
            </a:r>
            <a:r>
              <a:rPr lang="en-US" b="1" dirty="0" err="1">
                <a:latin typeface="Arial" charset="0"/>
              </a:rPr>
              <a:t>MaRIE</a:t>
            </a:r>
            <a:r>
              <a:rPr lang="en-US" b="1" dirty="0">
                <a:latin typeface="Arial" charset="0"/>
              </a:rPr>
              <a:t> project. a new LDRD proposals under preparation. </a:t>
            </a:r>
          </a:p>
          <a:p>
            <a:pPr lvl="1"/>
            <a:r>
              <a:rPr lang="en-US" b="1" dirty="0">
                <a:latin typeface="Arial" charset="0"/>
              </a:rPr>
              <a:t>Initiated a new feasibility study to develop a new neutron detection capability at LANL for applied programs, a new LDRD proposals under preparation.</a:t>
            </a:r>
          </a:p>
          <a:p>
            <a:pPr lvl="1"/>
            <a:r>
              <a:rPr lang="en-US" b="1" dirty="0">
                <a:latin typeface="Arial" charset="0"/>
              </a:rPr>
              <a:t>Future development of fast MAPS</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15</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3483" y="4642686"/>
            <a:ext cx="1084932" cy="1156610"/>
          </a:xfrm>
          <a:prstGeom prst="rect">
            <a:avLst/>
          </a:prstGeom>
        </p:spPr>
      </p:pic>
      <p:sp>
        <p:nvSpPr>
          <p:cNvPr id="8" name="Shape 196"/>
          <p:cNvSpPr/>
          <p:nvPr/>
        </p:nvSpPr>
        <p:spPr>
          <a:xfrm>
            <a:off x="4608796" y="1246790"/>
            <a:ext cx="4228800" cy="3457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9" name="Picture 8"/>
          <p:cNvPicPr>
            <a:picLocks noChangeAspect="1"/>
          </p:cNvPicPr>
          <p:nvPr/>
        </p:nvPicPr>
        <p:blipFill>
          <a:blip r:embed="rId4"/>
          <a:stretch>
            <a:fillRect/>
          </a:stretch>
        </p:blipFill>
        <p:spPr>
          <a:xfrm>
            <a:off x="4749611" y="2377792"/>
            <a:ext cx="3698894" cy="1064787"/>
          </a:xfrm>
          <a:prstGeom prst="rect">
            <a:avLst/>
          </a:prstGeom>
        </p:spPr>
      </p:pic>
      <p:grpSp>
        <p:nvGrpSpPr>
          <p:cNvPr id="10" name="Group 9"/>
          <p:cNvGrpSpPr/>
          <p:nvPr/>
        </p:nvGrpSpPr>
        <p:grpSpPr>
          <a:xfrm>
            <a:off x="4624069" y="5301162"/>
            <a:ext cx="3960516" cy="766858"/>
            <a:chOff x="4745930" y="6200340"/>
            <a:chExt cx="3749742" cy="613322"/>
          </a:xfrm>
          <a:noFill/>
        </p:grpSpPr>
        <p:grpSp>
          <p:nvGrpSpPr>
            <p:cNvPr id="11" name="Group 10"/>
            <p:cNvGrpSpPr/>
            <p:nvPr/>
          </p:nvGrpSpPr>
          <p:grpSpPr>
            <a:xfrm>
              <a:off x="4745930" y="6448096"/>
              <a:ext cx="3749742" cy="365566"/>
              <a:chOff x="6437159" y="8890239"/>
              <a:chExt cx="5332967" cy="519916"/>
            </a:xfrm>
            <a:grpFill/>
          </p:grpSpPr>
          <p:grpSp>
            <p:nvGrpSpPr>
              <p:cNvPr id="15" name="Group 14"/>
              <p:cNvGrpSpPr/>
              <p:nvPr/>
            </p:nvGrpSpPr>
            <p:grpSpPr>
              <a:xfrm>
                <a:off x="6437159" y="8890239"/>
                <a:ext cx="5332967" cy="75959"/>
                <a:chOff x="6437159" y="8890239"/>
                <a:chExt cx="5332967" cy="75959"/>
              </a:xfrm>
              <a:grpFill/>
            </p:grpSpPr>
            <p:cxnSp>
              <p:nvCxnSpPr>
                <p:cNvPr id="20" name="Straight Arrow Connector 19"/>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6" name="TextBox 1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7" name="TextBox 16"/>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8" name="TextBox 17"/>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19" name="TextBox 18"/>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2" name="TextBox 11"/>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3" name="TextBox 12"/>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4" name="TextBox 13"/>
            <p:cNvSpPr txBox="1"/>
            <p:nvPr/>
          </p:nvSpPr>
          <p:spPr>
            <a:xfrm>
              <a:off x="7115163" y="6229256"/>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
        <p:nvSpPr>
          <p:cNvPr id="25" name="TextBox 24"/>
          <p:cNvSpPr txBox="1"/>
          <p:nvPr/>
        </p:nvSpPr>
        <p:spPr>
          <a:xfrm>
            <a:off x="4572000" y="850133"/>
            <a:ext cx="340060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26" name="TextBox 25"/>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27" name="Picture 26"/>
          <p:cNvPicPr>
            <a:picLocks noChangeAspect="1"/>
          </p:cNvPicPr>
          <p:nvPr/>
        </p:nvPicPr>
        <p:blipFill>
          <a:blip r:embed="rId5"/>
          <a:stretch>
            <a:fillRect/>
          </a:stretch>
        </p:blipFill>
        <p:spPr>
          <a:xfrm>
            <a:off x="4624069" y="4293624"/>
            <a:ext cx="4413606" cy="698124"/>
          </a:xfrm>
          <a:prstGeom prst="rect">
            <a:avLst/>
          </a:prstGeom>
        </p:spPr>
      </p:pic>
      <p:pic>
        <p:nvPicPr>
          <p:cNvPr id="28" name="Picture 27" descr="2016-12-01-Sho.jpeg"/>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132342" y="3473938"/>
            <a:ext cx="434692" cy="295751"/>
          </a:xfrm>
          <a:prstGeom prst="rect">
            <a:avLst/>
          </a:prstGeom>
        </p:spPr>
      </p:pic>
      <p:pic>
        <p:nvPicPr>
          <p:cNvPr id="2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248" y="3824259"/>
            <a:ext cx="467520" cy="467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4129434" y="2913721"/>
            <a:ext cx="454872" cy="428116"/>
          </a:xfrm>
          <a:prstGeom prst="rect">
            <a:avLst/>
          </a:prstGeom>
          <a:noFill/>
          <a:extLst>
            <a:ext uri="{909E8E84-426E-40DD-AFC4-6F175D3DCCD1}">
              <a14:hiddenFill xmlns:a14="http://schemas.microsoft.com/office/drawing/2010/main">
                <a:solidFill>
                  <a:srgbClr val="FFFFFF"/>
                </a:solidFill>
              </a14:hiddenFill>
            </a:ext>
          </a:extLst>
        </p:spPr>
      </p:pic>
      <p:pic>
        <p:nvPicPr>
          <p:cNvPr id="31" name="pasted-image-filtered.jpeg"/>
          <p:cNvPicPr>
            <a:picLocks noChangeAspect="1"/>
          </p:cNvPicPr>
          <p:nvPr/>
        </p:nvPicPr>
        <p:blipFill>
          <a:blip r:embed="rId9">
            <a:extLst/>
          </a:blip>
          <a:srcRect l="16445" t="5226" r="16445" b="22123"/>
          <a:stretch>
            <a:fillRect/>
          </a:stretch>
        </p:blipFill>
        <p:spPr>
          <a:xfrm>
            <a:off x="198269" y="3914414"/>
            <a:ext cx="350189" cy="379103"/>
          </a:xfrm>
          <a:prstGeom prst="rect">
            <a:avLst/>
          </a:prstGeom>
          <a:ln w="101600">
            <a:noFill/>
          </a:ln>
        </p:spPr>
      </p:pic>
      <p:pic>
        <p:nvPicPr>
          <p:cNvPr id="32" name="pasted-image-enhanced.jpeg"/>
          <p:cNvPicPr>
            <a:picLocks noChangeAspect="1"/>
          </p:cNvPicPr>
          <p:nvPr/>
        </p:nvPicPr>
        <p:blipFill>
          <a:blip r:embed="rId10">
            <a:extLst/>
          </a:blip>
          <a:stretch>
            <a:fillRect/>
          </a:stretch>
        </p:blipFill>
        <p:spPr>
          <a:xfrm>
            <a:off x="181079" y="3473938"/>
            <a:ext cx="399841" cy="399841"/>
          </a:xfrm>
          <a:prstGeom prst="rect">
            <a:avLst/>
          </a:prstGeom>
          <a:ln w="101600">
            <a:noFill/>
          </a:ln>
        </p:spPr>
      </p:pic>
    </p:spTree>
    <p:extLst>
      <p:ext uri="{BB962C8B-B14F-4D97-AF65-F5344CB8AC3E}">
        <p14:creationId xmlns:p14="http://schemas.microsoft.com/office/powerpoint/2010/main" val="199336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
            <a:ext cx="7924800" cy="990600"/>
          </a:xfrm>
        </p:spPr>
        <p:txBody>
          <a:bodyPr/>
          <a:lstStyle/>
          <a:p>
            <a:r>
              <a:rPr lang="en-US" dirty="0"/>
              <a:t>Transition Plan</a:t>
            </a:r>
          </a:p>
        </p:txBody>
      </p:sp>
      <p:sp>
        <p:nvSpPr>
          <p:cNvPr id="3" name="Content Placeholder 2"/>
          <p:cNvSpPr>
            <a:spLocks noGrp="1"/>
          </p:cNvSpPr>
          <p:nvPr>
            <p:ph idx="1"/>
          </p:nvPr>
        </p:nvSpPr>
        <p:spPr>
          <a:xfrm>
            <a:off x="449580" y="1249362"/>
            <a:ext cx="8229600" cy="5289550"/>
          </a:xfrm>
        </p:spPr>
        <p:txBody>
          <a:bodyPr>
            <a:normAutofit fontScale="70000" lnSpcReduction="20000"/>
          </a:bodyPr>
          <a:lstStyle/>
          <a:p>
            <a:r>
              <a:rPr lang="en-US" dirty="0"/>
              <a:t>MVTX approved by DOE, funded through BNL</a:t>
            </a:r>
          </a:p>
          <a:p>
            <a:pPr lvl="1"/>
            <a:r>
              <a:rPr lang="en-US" dirty="0"/>
              <a:t>Producing 84 staves and 60 RUs as part of the on-going ALICE production, in progress, ~$1.5M</a:t>
            </a:r>
          </a:p>
          <a:p>
            <a:pPr lvl="1"/>
            <a:r>
              <a:rPr lang="en-US" dirty="0"/>
              <a:t>MVTX detector design and system integration in progress, ~$5M</a:t>
            </a:r>
          </a:p>
          <a:p>
            <a:endParaRPr lang="en-US" dirty="0"/>
          </a:p>
          <a:p>
            <a:r>
              <a:rPr lang="en-US" dirty="0"/>
              <a:t>The transition plan details are being worked out and evolving; as a result of this LDRD, we expect to have:</a:t>
            </a:r>
          </a:p>
          <a:p>
            <a:pPr lvl="1"/>
            <a:r>
              <a:rPr lang="en-US" dirty="0"/>
              <a:t>Long term DOE NP support on </a:t>
            </a:r>
            <a:r>
              <a:rPr lang="en-US" dirty="0" err="1"/>
              <a:t>sPHENIX</a:t>
            </a:r>
            <a:r>
              <a:rPr lang="en-US" dirty="0"/>
              <a:t> heavy ion heavy flavor physics program</a:t>
            </a:r>
          </a:p>
          <a:p>
            <a:pPr lvl="1"/>
            <a:r>
              <a:rPr lang="en-US" dirty="0"/>
              <a:t>Long term DOE support on theory </a:t>
            </a:r>
          </a:p>
          <a:p>
            <a:pPr marL="0" indent="0">
              <a:buNone/>
            </a:pPr>
            <a:endParaRPr lang="en-US" dirty="0"/>
          </a:p>
          <a:p>
            <a:r>
              <a:rPr lang="en-US" dirty="0"/>
              <a:t>In the remaining 8 months of this project, we will actively work within the MVTX group to make smooth transition into </a:t>
            </a:r>
            <a:r>
              <a:rPr lang="en-US" dirty="0" err="1"/>
              <a:t>sPHENIX</a:t>
            </a:r>
            <a:r>
              <a:rPr lang="en-US" dirty="0"/>
              <a:t> project </a:t>
            </a:r>
          </a:p>
          <a:p>
            <a:pPr lvl="1"/>
            <a:r>
              <a:rPr lang="en-US" dirty="0"/>
              <a:t>Complete the MVTX detector in time</a:t>
            </a:r>
          </a:p>
          <a:p>
            <a:pPr lvl="1"/>
            <a:r>
              <a:rPr lang="en-US" dirty="0"/>
              <a:t>Ready for day-1 physics in 2023</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16</a:t>
            </a:fld>
            <a:endParaRPr lang="en-US" dirty="0"/>
          </a:p>
        </p:txBody>
      </p:sp>
      <p:sp>
        <p:nvSpPr>
          <p:cNvPr id="7" name="TextBox 6"/>
          <p:cNvSpPr txBox="1"/>
          <p:nvPr/>
        </p:nvSpPr>
        <p:spPr>
          <a:xfrm>
            <a:off x="7772400" y="958303"/>
            <a:ext cx="1242328" cy="369332"/>
          </a:xfrm>
          <a:prstGeom prst="rect">
            <a:avLst/>
          </a:prstGeom>
          <a:noFill/>
        </p:spPr>
        <p:txBody>
          <a:bodyPr wrap="none" rtlCol="0">
            <a:spAutoFit/>
          </a:bodyPr>
          <a:lstStyle/>
          <a:p>
            <a:r>
              <a:rPr lang="en-US"/>
              <a:t>Cesar’s talk</a:t>
            </a:r>
          </a:p>
        </p:txBody>
      </p:sp>
    </p:spTree>
    <p:extLst>
      <p:ext uri="{BB962C8B-B14F-4D97-AF65-F5344CB8AC3E}">
        <p14:creationId xmlns:p14="http://schemas.microsoft.com/office/powerpoint/2010/main" val="1417151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189F5-35B0-4042-B7B3-99A08C977382}"/>
              </a:ext>
            </a:extLst>
          </p:cNvPr>
          <p:cNvSpPr>
            <a:spLocks noGrp="1"/>
          </p:cNvSpPr>
          <p:nvPr>
            <p:ph type="title"/>
          </p:nvPr>
        </p:nvSpPr>
        <p:spPr>
          <a:xfrm>
            <a:off x="434050" y="-304800"/>
            <a:ext cx="7886700" cy="1325563"/>
          </a:xfrm>
        </p:spPr>
        <p:txBody>
          <a:bodyPr/>
          <a:lstStyle/>
          <a:p>
            <a:r>
              <a:rPr lang="en-US" dirty="0" err="1"/>
              <a:t>sPHENIX</a:t>
            </a:r>
            <a:r>
              <a:rPr lang="en-US" dirty="0"/>
              <a:t> Status and Plan</a:t>
            </a:r>
          </a:p>
        </p:txBody>
      </p:sp>
      <p:sp>
        <p:nvSpPr>
          <p:cNvPr id="3" name="Date Placeholder 2">
            <a:extLst>
              <a:ext uri="{FF2B5EF4-FFF2-40B4-BE49-F238E27FC236}">
                <a16:creationId xmlns:a16="http://schemas.microsoft.com/office/drawing/2014/main" id="{C0B08717-01D6-1E41-8EF8-2C0548DA520D}"/>
              </a:ext>
            </a:extLst>
          </p:cNvPr>
          <p:cNvSpPr>
            <a:spLocks noGrp="1"/>
          </p:cNvSpPr>
          <p:nvPr>
            <p:ph type="dt" sz="half" idx="10"/>
          </p:nvPr>
        </p:nvSpPr>
        <p:spPr/>
        <p:txBody>
          <a:bodyPr/>
          <a:lstStyle/>
          <a:p>
            <a:r>
              <a:rPr lang="en-US"/>
              <a:t>1/11/19</a:t>
            </a:r>
          </a:p>
        </p:txBody>
      </p:sp>
      <p:sp>
        <p:nvSpPr>
          <p:cNvPr id="4" name="Footer Placeholder 3">
            <a:extLst>
              <a:ext uri="{FF2B5EF4-FFF2-40B4-BE49-F238E27FC236}">
                <a16:creationId xmlns:a16="http://schemas.microsoft.com/office/drawing/2014/main" id="{7352BE57-2CA6-E943-B5F1-92783144AD94}"/>
              </a:ext>
            </a:extLst>
          </p:cNvPr>
          <p:cNvSpPr>
            <a:spLocks noGrp="1"/>
          </p:cNvSpPr>
          <p:nvPr>
            <p:ph type="ftr" sz="quarter" idx="11"/>
          </p:nvPr>
        </p:nvSpPr>
        <p:spPr/>
        <p:txBody>
          <a:bodyPr/>
          <a:lstStyle/>
          <a:p>
            <a:r>
              <a:rPr lang="en-US"/>
              <a:t>Ming Liu. WWND 2019</a:t>
            </a:r>
          </a:p>
        </p:txBody>
      </p:sp>
      <p:sp>
        <p:nvSpPr>
          <p:cNvPr id="5" name="Slide Number Placeholder 4">
            <a:extLst>
              <a:ext uri="{FF2B5EF4-FFF2-40B4-BE49-F238E27FC236}">
                <a16:creationId xmlns:a16="http://schemas.microsoft.com/office/drawing/2014/main" id="{CE2F57D4-5F0D-7C47-B7EE-571BB69A4B73}"/>
              </a:ext>
            </a:extLst>
          </p:cNvPr>
          <p:cNvSpPr>
            <a:spLocks noGrp="1"/>
          </p:cNvSpPr>
          <p:nvPr>
            <p:ph type="sldNum" sz="quarter" idx="12"/>
          </p:nvPr>
        </p:nvSpPr>
        <p:spPr/>
        <p:txBody>
          <a:bodyPr/>
          <a:lstStyle/>
          <a:p>
            <a:fld id="{7BFC5F68-84F7-7946-8FCC-498FCA8E8A18}" type="slidenum">
              <a:rPr lang="en-US" smtClean="0"/>
              <a:t>17</a:t>
            </a:fld>
            <a:endParaRPr lang="en-US"/>
          </a:p>
        </p:txBody>
      </p:sp>
      <p:pic>
        <p:nvPicPr>
          <p:cNvPr id="7" name="Picture 3">
            <a:extLst>
              <a:ext uri="{FF2B5EF4-FFF2-40B4-BE49-F238E27FC236}">
                <a16:creationId xmlns:a16="http://schemas.microsoft.com/office/drawing/2014/main" id="{A360C206-5D28-254C-A88D-C4D68A46B5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09" y="1905000"/>
            <a:ext cx="8679181"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09FDE4A-01F5-F148-9AF9-1A400E7967CA}"/>
              </a:ext>
            </a:extLst>
          </p:cNvPr>
          <p:cNvSpPr txBox="1"/>
          <p:nvPr/>
        </p:nvSpPr>
        <p:spPr>
          <a:xfrm>
            <a:off x="3152076" y="1846118"/>
            <a:ext cx="1066318" cy="276999"/>
          </a:xfrm>
          <a:prstGeom prst="rect">
            <a:avLst/>
          </a:prstGeom>
          <a:noFill/>
        </p:spPr>
        <p:txBody>
          <a:bodyPr wrap="none" rtlCol="0">
            <a:spAutoFit/>
          </a:bodyPr>
          <a:lstStyle/>
          <a:p>
            <a:r>
              <a:rPr lang="en-US" sz="1200" b="1" dirty="0">
                <a:solidFill>
                  <a:srgbClr val="FF0000"/>
                </a:solidFill>
              </a:rPr>
              <a:t>MVTX funded</a:t>
            </a:r>
          </a:p>
        </p:txBody>
      </p:sp>
    </p:spTree>
    <p:extLst>
      <p:ext uri="{BB962C8B-B14F-4D97-AF65-F5344CB8AC3E}">
        <p14:creationId xmlns:p14="http://schemas.microsoft.com/office/powerpoint/2010/main" val="24901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B301E28-C58A-734B-B431-57F3C1FAD076}"/>
              </a:ext>
            </a:extLst>
          </p:cNvPr>
          <p:cNvSpPr>
            <a:spLocks noGrp="1"/>
          </p:cNvSpPr>
          <p:nvPr>
            <p:ph type="title"/>
          </p:nvPr>
        </p:nvSpPr>
        <p:spPr>
          <a:xfrm>
            <a:off x="544515" y="147308"/>
            <a:ext cx="7886700" cy="622398"/>
          </a:xfrm>
        </p:spPr>
        <p:txBody>
          <a:bodyPr/>
          <a:lstStyle/>
          <a:p>
            <a:r>
              <a:rPr lang="en-US" dirty="0"/>
              <a:t>The </a:t>
            </a:r>
            <a:r>
              <a:rPr lang="en-US" dirty="0" err="1"/>
              <a:t>sPHENIX</a:t>
            </a:r>
            <a:r>
              <a:rPr lang="en-US" dirty="0"/>
              <a:t> Detectors</a:t>
            </a:r>
          </a:p>
        </p:txBody>
      </p:sp>
      <p:sp>
        <p:nvSpPr>
          <p:cNvPr id="3" name="Date Placeholder 2">
            <a:extLst>
              <a:ext uri="{FF2B5EF4-FFF2-40B4-BE49-F238E27FC236}">
                <a16:creationId xmlns:a16="http://schemas.microsoft.com/office/drawing/2014/main" id="{D332FDC2-1499-444E-8D98-73B56EFCA220}"/>
              </a:ext>
            </a:extLst>
          </p:cNvPr>
          <p:cNvSpPr>
            <a:spLocks noGrp="1"/>
          </p:cNvSpPr>
          <p:nvPr>
            <p:ph type="dt" sz="half" idx="10"/>
          </p:nvPr>
        </p:nvSpPr>
        <p:spPr/>
        <p:txBody>
          <a:bodyPr/>
          <a:lstStyle/>
          <a:p>
            <a:r>
              <a:rPr lang="en-US"/>
              <a:t>1/11/19</a:t>
            </a:r>
            <a:endParaRPr lang="en-US" dirty="0"/>
          </a:p>
        </p:txBody>
      </p:sp>
      <p:sp>
        <p:nvSpPr>
          <p:cNvPr id="4" name="Footer Placeholder 3">
            <a:extLst>
              <a:ext uri="{FF2B5EF4-FFF2-40B4-BE49-F238E27FC236}">
                <a16:creationId xmlns:a16="http://schemas.microsoft.com/office/drawing/2014/main" id="{9567E66F-2643-4D85-B369-B17855572D78}"/>
              </a:ext>
            </a:extLst>
          </p:cNvPr>
          <p:cNvSpPr>
            <a:spLocks noGrp="1"/>
          </p:cNvSpPr>
          <p:nvPr>
            <p:ph type="ftr" sz="quarter" idx="11"/>
          </p:nvPr>
        </p:nvSpPr>
        <p:spPr/>
        <p:txBody>
          <a:bodyPr/>
          <a:lstStyle/>
          <a:p>
            <a:r>
              <a:rPr lang="da-DK"/>
              <a:t>Ming Liu. WWND 2019</a:t>
            </a:r>
            <a:endParaRPr lang="en-US" dirty="0"/>
          </a:p>
        </p:txBody>
      </p:sp>
      <p:sp>
        <p:nvSpPr>
          <p:cNvPr id="5" name="Slide Number Placeholder 4">
            <a:extLst>
              <a:ext uri="{FF2B5EF4-FFF2-40B4-BE49-F238E27FC236}">
                <a16:creationId xmlns:a16="http://schemas.microsoft.com/office/drawing/2014/main" id="{BB55EAB3-1F44-424A-84E8-4823E5A793FF}"/>
              </a:ext>
            </a:extLst>
          </p:cNvPr>
          <p:cNvSpPr>
            <a:spLocks noGrp="1"/>
          </p:cNvSpPr>
          <p:nvPr>
            <p:ph type="sldNum" sz="quarter" idx="12"/>
          </p:nvPr>
        </p:nvSpPr>
        <p:spPr/>
        <p:txBody>
          <a:bodyPr/>
          <a:lstStyle/>
          <a:p>
            <a:fld id="{EDE73889-8752-428C-A11C-8679396BAC9B}" type="slidenum">
              <a:rPr lang="en-US" smtClean="0"/>
              <a:pPr/>
              <a:t>18</a:t>
            </a:fld>
            <a:endParaRPr lang="en-US" dirty="0"/>
          </a:p>
        </p:txBody>
      </p:sp>
      <p:pic>
        <p:nvPicPr>
          <p:cNvPr id="14" name="Picture 13">
            <a:extLst>
              <a:ext uri="{FF2B5EF4-FFF2-40B4-BE49-F238E27FC236}">
                <a16:creationId xmlns:a16="http://schemas.microsoft.com/office/drawing/2014/main" id="{F4223D3A-F0E0-44AE-9C69-5A2CED7C1C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969" y="1333500"/>
            <a:ext cx="8845031" cy="5143500"/>
          </a:xfrm>
          <a:prstGeom prst="rect">
            <a:avLst/>
          </a:prstGeom>
        </p:spPr>
      </p:pic>
      <p:grpSp>
        <p:nvGrpSpPr>
          <p:cNvPr id="15" name="Group 14">
            <a:extLst>
              <a:ext uri="{FF2B5EF4-FFF2-40B4-BE49-F238E27FC236}">
                <a16:creationId xmlns:a16="http://schemas.microsoft.com/office/drawing/2014/main" id="{3D4C03DC-C80C-4881-BAF6-A0DB37D25419}"/>
              </a:ext>
            </a:extLst>
          </p:cNvPr>
          <p:cNvGrpSpPr/>
          <p:nvPr/>
        </p:nvGrpSpPr>
        <p:grpSpPr>
          <a:xfrm rot="8335738">
            <a:off x="5431064" y="2960958"/>
            <a:ext cx="3887978" cy="3475164"/>
            <a:chOff x="6433176" y="1539082"/>
            <a:chExt cx="2105524" cy="1899697"/>
          </a:xfrm>
        </p:grpSpPr>
        <p:cxnSp>
          <p:nvCxnSpPr>
            <p:cNvPr id="16" name="Straight Arrow Connector 15">
              <a:extLst>
                <a:ext uri="{FF2B5EF4-FFF2-40B4-BE49-F238E27FC236}">
                  <a16:creationId xmlns:a16="http://schemas.microsoft.com/office/drawing/2014/main" id="{4D8A9956-BFB7-40C0-87D4-029A0E8D4058}"/>
                </a:ext>
              </a:extLst>
            </p:cNvPr>
            <p:cNvCxnSpPr>
              <a:cxnSpLocks/>
            </p:cNvCxnSpPr>
            <p:nvPr/>
          </p:nvCxnSpPr>
          <p:spPr>
            <a:xfrm rot="13264262" flipV="1">
              <a:off x="6433176" y="3238580"/>
              <a:ext cx="524288" cy="752"/>
            </a:xfrm>
            <a:prstGeom prst="straightConnector1">
              <a:avLst/>
            </a:prstGeom>
            <a:ln>
              <a:solidFill>
                <a:srgbClr val="292929"/>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2010CC-29A4-4A4A-B123-9E2E14C26CA3}"/>
                </a:ext>
              </a:extLst>
            </p:cNvPr>
            <p:cNvCxnSpPr>
              <a:cxnSpLocks/>
            </p:cNvCxnSpPr>
            <p:nvPr/>
          </p:nvCxnSpPr>
          <p:spPr>
            <a:xfrm rot="13264262" flipH="1" flipV="1">
              <a:off x="7548318" y="1905726"/>
              <a:ext cx="990382" cy="1"/>
            </a:xfrm>
            <a:prstGeom prst="line">
              <a:avLst/>
            </a:prstGeom>
            <a:ln>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AA99EE2-CD89-4BA2-8325-B8A907995538}"/>
                </a:ext>
              </a:extLst>
            </p:cNvPr>
            <p:cNvCxnSpPr>
              <a:cxnSpLocks/>
            </p:cNvCxnSpPr>
            <p:nvPr/>
          </p:nvCxnSpPr>
          <p:spPr>
            <a:xfrm rot="13264262" flipH="1">
              <a:off x="7273706" y="1539082"/>
              <a:ext cx="1" cy="1899697"/>
            </a:xfrm>
            <a:prstGeom prst="straightConnector1">
              <a:avLst/>
            </a:prstGeom>
            <a:ln>
              <a:solidFill>
                <a:srgbClr val="292929"/>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FF4E969C-DB70-49FC-8C4E-C87464CB4D9D}"/>
              </a:ext>
            </a:extLst>
          </p:cNvPr>
          <p:cNvSpPr/>
          <p:nvPr/>
        </p:nvSpPr>
        <p:spPr>
          <a:xfrm>
            <a:off x="7809825" y="4152310"/>
            <a:ext cx="881973" cy="369332"/>
          </a:xfrm>
          <a:prstGeom prst="rect">
            <a:avLst/>
          </a:prstGeom>
        </p:spPr>
        <p:txBody>
          <a:bodyPr wrap="none">
            <a:spAutoFit/>
          </a:bodyPr>
          <a:lstStyle/>
          <a:p>
            <a:r>
              <a:rPr lang="el-GR" dirty="0">
                <a:solidFill>
                  <a:sysClr val="windowText" lastClr="000000"/>
                </a:solidFill>
              </a:rPr>
              <a:t>Φ</a:t>
            </a:r>
            <a:r>
              <a:rPr lang="en-US" dirty="0">
                <a:solidFill>
                  <a:sysClr val="windowText" lastClr="000000"/>
                </a:solidFill>
              </a:rPr>
              <a:t> ~ 5m</a:t>
            </a:r>
          </a:p>
        </p:txBody>
      </p:sp>
      <p:grpSp>
        <p:nvGrpSpPr>
          <p:cNvPr id="8" name="Group 7">
            <a:extLst>
              <a:ext uri="{FF2B5EF4-FFF2-40B4-BE49-F238E27FC236}">
                <a16:creationId xmlns:a16="http://schemas.microsoft.com/office/drawing/2014/main" id="{AE7900BF-196A-4348-8F1A-DDE63F70E068}"/>
              </a:ext>
            </a:extLst>
          </p:cNvPr>
          <p:cNvGrpSpPr/>
          <p:nvPr/>
        </p:nvGrpSpPr>
        <p:grpSpPr>
          <a:xfrm>
            <a:off x="493100" y="1878868"/>
            <a:ext cx="4307500" cy="3233697"/>
            <a:chOff x="493100" y="600775"/>
            <a:chExt cx="4307500" cy="3233697"/>
          </a:xfrm>
        </p:grpSpPr>
        <p:sp>
          <p:nvSpPr>
            <p:cNvPr id="24" name="Rectangle 23">
              <a:extLst>
                <a:ext uri="{FF2B5EF4-FFF2-40B4-BE49-F238E27FC236}">
                  <a16:creationId xmlns:a16="http://schemas.microsoft.com/office/drawing/2014/main" id="{D9220936-72C6-4134-A29D-464749F11DCC}"/>
                </a:ext>
              </a:extLst>
            </p:cNvPr>
            <p:cNvSpPr/>
            <p:nvPr/>
          </p:nvSpPr>
          <p:spPr>
            <a:xfrm>
              <a:off x="768304" y="600775"/>
              <a:ext cx="1212896" cy="369332"/>
            </a:xfrm>
            <a:prstGeom prst="rect">
              <a:avLst/>
            </a:prstGeom>
          </p:spPr>
          <p:txBody>
            <a:bodyPr wrap="none">
              <a:spAutoFit/>
            </a:bodyPr>
            <a:lstStyle/>
            <a:p>
              <a:r>
                <a:rPr lang="en-US" dirty="0">
                  <a:solidFill>
                    <a:srgbClr val="00B050"/>
                  </a:solidFill>
                </a:rPr>
                <a:t>Outer HCal</a:t>
              </a:r>
            </a:p>
          </p:txBody>
        </p:sp>
        <p:sp>
          <p:nvSpPr>
            <p:cNvPr id="25" name="Rectangle 24">
              <a:extLst>
                <a:ext uri="{FF2B5EF4-FFF2-40B4-BE49-F238E27FC236}">
                  <a16:creationId xmlns:a16="http://schemas.microsoft.com/office/drawing/2014/main" id="{1A828CB4-F002-433C-A294-E461811C60AE}"/>
                </a:ext>
              </a:extLst>
            </p:cNvPr>
            <p:cNvSpPr/>
            <p:nvPr/>
          </p:nvSpPr>
          <p:spPr>
            <a:xfrm>
              <a:off x="784654" y="970399"/>
              <a:ext cx="1196546" cy="369332"/>
            </a:xfrm>
            <a:prstGeom prst="rect">
              <a:avLst/>
            </a:prstGeom>
          </p:spPr>
          <p:txBody>
            <a:bodyPr wrap="none">
              <a:spAutoFit/>
            </a:bodyPr>
            <a:lstStyle/>
            <a:p>
              <a:r>
                <a:rPr lang="en-US" dirty="0">
                  <a:solidFill>
                    <a:srgbClr val="00B050"/>
                  </a:solidFill>
                </a:rPr>
                <a:t>SC Magnet</a:t>
              </a:r>
            </a:p>
          </p:txBody>
        </p:sp>
        <p:sp>
          <p:nvSpPr>
            <p:cNvPr id="26" name="Rectangle 25">
              <a:extLst>
                <a:ext uri="{FF2B5EF4-FFF2-40B4-BE49-F238E27FC236}">
                  <a16:creationId xmlns:a16="http://schemas.microsoft.com/office/drawing/2014/main" id="{0FC8D488-68BF-4C75-B5C4-5B2012841FAB}"/>
                </a:ext>
              </a:extLst>
            </p:cNvPr>
            <p:cNvSpPr/>
            <p:nvPr/>
          </p:nvSpPr>
          <p:spPr>
            <a:xfrm>
              <a:off x="1200217" y="1709647"/>
              <a:ext cx="780983" cy="369332"/>
            </a:xfrm>
            <a:prstGeom prst="rect">
              <a:avLst/>
            </a:prstGeom>
          </p:spPr>
          <p:txBody>
            <a:bodyPr wrap="none">
              <a:spAutoFit/>
            </a:bodyPr>
            <a:lstStyle/>
            <a:p>
              <a:r>
                <a:rPr lang="en-US" dirty="0">
                  <a:solidFill>
                    <a:srgbClr val="00B050"/>
                  </a:solidFill>
                </a:rPr>
                <a:t>EMCal</a:t>
              </a:r>
            </a:p>
          </p:txBody>
        </p:sp>
        <p:sp>
          <p:nvSpPr>
            <p:cNvPr id="27" name="Rectangle 26">
              <a:extLst>
                <a:ext uri="{FF2B5EF4-FFF2-40B4-BE49-F238E27FC236}">
                  <a16:creationId xmlns:a16="http://schemas.microsoft.com/office/drawing/2014/main" id="{47C48A5F-5799-493E-A0E2-CFC21C224E72}"/>
                </a:ext>
              </a:extLst>
            </p:cNvPr>
            <p:cNvSpPr/>
            <p:nvPr/>
          </p:nvSpPr>
          <p:spPr>
            <a:xfrm>
              <a:off x="1442270" y="2079271"/>
              <a:ext cx="538930" cy="369332"/>
            </a:xfrm>
            <a:prstGeom prst="rect">
              <a:avLst/>
            </a:prstGeom>
          </p:spPr>
          <p:txBody>
            <a:bodyPr wrap="none">
              <a:spAutoFit/>
            </a:bodyPr>
            <a:lstStyle/>
            <a:p>
              <a:r>
                <a:rPr lang="en-US" dirty="0">
                  <a:solidFill>
                    <a:srgbClr val="00B050"/>
                  </a:solidFill>
                </a:rPr>
                <a:t>TPC</a:t>
              </a:r>
            </a:p>
          </p:txBody>
        </p:sp>
        <p:sp>
          <p:nvSpPr>
            <p:cNvPr id="28" name="Rectangle 27">
              <a:extLst>
                <a:ext uri="{FF2B5EF4-FFF2-40B4-BE49-F238E27FC236}">
                  <a16:creationId xmlns:a16="http://schemas.microsoft.com/office/drawing/2014/main" id="{221CE6B8-04C6-42B0-B1D9-A149FDA22844}"/>
                </a:ext>
              </a:extLst>
            </p:cNvPr>
            <p:cNvSpPr/>
            <p:nvPr/>
          </p:nvSpPr>
          <p:spPr>
            <a:xfrm>
              <a:off x="1362184" y="2448895"/>
              <a:ext cx="619016" cy="369332"/>
            </a:xfrm>
            <a:prstGeom prst="rect">
              <a:avLst/>
            </a:prstGeom>
          </p:spPr>
          <p:txBody>
            <a:bodyPr wrap="none">
              <a:spAutoFit/>
            </a:bodyPr>
            <a:lstStyle/>
            <a:p>
              <a:r>
                <a:rPr lang="en-US" dirty="0">
                  <a:solidFill>
                    <a:srgbClr val="0432FF"/>
                  </a:solidFill>
                </a:rPr>
                <a:t>INTT</a:t>
              </a:r>
            </a:p>
          </p:txBody>
        </p:sp>
        <p:sp>
          <p:nvSpPr>
            <p:cNvPr id="29" name="Rectangle 28">
              <a:extLst>
                <a:ext uri="{FF2B5EF4-FFF2-40B4-BE49-F238E27FC236}">
                  <a16:creationId xmlns:a16="http://schemas.microsoft.com/office/drawing/2014/main" id="{FB122AAE-2A51-463B-819A-7506AA7C4DF3}"/>
                </a:ext>
              </a:extLst>
            </p:cNvPr>
            <p:cNvSpPr/>
            <p:nvPr/>
          </p:nvSpPr>
          <p:spPr>
            <a:xfrm>
              <a:off x="493100" y="3188141"/>
              <a:ext cx="1488100" cy="646331"/>
            </a:xfrm>
            <a:prstGeom prst="rect">
              <a:avLst/>
            </a:prstGeom>
          </p:spPr>
          <p:txBody>
            <a:bodyPr wrap="none">
              <a:spAutoFit/>
            </a:bodyPr>
            <a:lstStyle/>
            <a:p>
              <a:r>
                <a:rPr lang="en-US" dirty="0">
                  <a:solidFill>
                    <a:sysClr val="windowText" lastClr="000000"/>
                  </a:solidFill>
                </a:rPr>
                <a:t>15 kHz trigger</a:t>
              </a:r>
            </a:p>
            <a:p>
              <a:r>
                <a:rPr lang="en-US" dirty="0">
                  <a:solidFill>
                    <a:sysClr val="windowText" lastClr="000000"/>
                  </a:solidFill>
                </a:rPr>
                <a:t>&gt;10 GB/s data</a:t>
              </a:r>
            </a:p>
          </p:txBody>
        </p:sp>
        <p:sp>
          <p:nvSpPr>
            <p:cNvPr id="30" name="Rectangle 29">
              <a:extLst>
                <a:ext uri="{FF2B5EF4-FFF2-40B4-BE49-F238E27FC236}">
                  <a16:creationId xmlns:a16="http://schemas.microsoft.com/office/drawing/2014/main" id="{64C8FA3D-11A7-4365-A95C-12E9510E99DA}"/>
                </a:ext>
              </a:extLst>
            </p:cNvPr>
            <p:cNvSpPr/>
            <p:nvPr/>
          </p:nvSpPr>
          <p:spPr>
            <a:xfrm>
              <a:off x="1235483" y="2818519"/>
              <a:ext cx="745717" cy="369332"/>
            </a:xfrm>
            <a:prstGeom prst="rect">
              <a:avLst/>
            </a:prstGeom>
          </p:spPr>
          <p:txBody>
            <a:bodyPr wrap="none">
              <a:spAutoFit/>
            </a:bodyPr>
            <a:lstStyle/>
            <a:p>
              <a:r>
                <a:rPr lang="en-US" dirty="0">
                  <a:solidFill>
                    <a:srgbClr val="FF0000"/>
                  </a:solidFill>
                </a:rPr>
                <a:t>MVTX</a:t>
              </a:r>
            </a:p>
          </p:txBody>
        </p:sp>
        <p:cxnSp>
          <p:nvCxnSpPr>
            <p:cNvPr id="32" name="Straight Arrow Connector 31">
              <a:extLst>
                <a:ext uri="{FF2B5EF4-FFF2-40B4-BE49-F238E27FC236}">
                  <a16:creationId xmlns:a16="http://schemas.microsoft.com/office/drawing/2014/main" id="{512AEA4B-CA6E-4FDD-84E7-CBDA60130103}"/>
                </a:ext>
              </a:extLst>
            </p:cNvPr>
            <p:cNvCxnSpPr/>
            <p:nvPr/>
          </p:nvCxnSpPr>
          <p:spPr>
            <a:xfrm>
              <a:off x="2021500" y="785441"/>
              <a:ext cx="1559900" cy="361092"/>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C490FE1-5B02-4099-AB8E-7B215C709D75}"/>
                </a:ext>
              </a:extLst>
            </p:cNvPr>
            <p:cNvCxnSpPr>
              <a:cxnSpLocks/>
            </p:cNvCxnSpPr>
            <p:nvPr/>
          </p:nvCxnSpPr>
          <p:spPr>
            <a:xfrm>
              <a:off x="2021500" y="1155065"/>
              <a:ext cx="1976062" cy="528984"/>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BA7C027-70D5-4F29-9FFA-B85603F8373B}"/>
                </a:ext>
              </a:extLst>
            </p:cNvPr>
            <p:cNvCxnSpPr>
              <a:cxnSpLocks/>
            </p:cNvCxnSpPr>
            <p:nvPr/>
          </p:nvCxnSpPr>
          <p:spPr>
            <a:xfrm>
              <a:off x="2021500" y="1521814"/>
              <a:ext cx="1940900" cy="3427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D8D1CFA-5B82-46F4-90D1-287461D3F671}"/>
                </a:ext>
              </a:extLst>
            </p:cNvPr>
            <p:cNvSpPr/>
            <p:nvPr/>
          </p:nvSpPr>
          <p:spPr>
            <a:xfrm>
              <a:off x="815496" y="1340023"/>
              <a:ext cx="1165704" cy="369332"/>
            </a:xfrm>
            <a:prstGeom prst="rect">
              <a:avLst/>
            </a:prstGeom>
          </p:spPr>
          <p:txBody>
            <a:bodyPr wrap="none">
              <a:spAutoFit/>
            </a:bodyPr>
            <a:lstStyle/>
            <a:p>
              <a:r>
                <a:rPr lang="en-US" dirty="0">
                  <a:solidFill>
                    <a:srgbClr val="00B050"/>
                  </a:solidFill>
                </a:rPr>
                <a:t>Inner HCal</a:t>
              </a:r>
            </a:p>
          </p:txBody>
        </p:sp>
        <p:cxnSp>
          <p:nvCxnSpPr>
            <p:cNvPr id="39" name="Straight Arrow Connector 38">
              <a:extLst>
                <a:ext uri="{FF2B5EF4-FFF2-40B4-BE49-F238E27FC236}">
                  <a16:creationId xmlns:a16="http://schemas.microsoft.com/office/drawing/2014/main" id="{E497862A-F472-4255-97A8-9B2C0BDB2666}"/>
                </a:ext>
              </a:extLst>
            </p:cNvPr>
            <p:cNvCxnSpPr>
              <a:cxnSpLocks/>
            </p:cNvCxnSpPr>
            <p:nvPr/>
          </p:nvCxnSpPr>
          <p:spPr>
            <a:xfrm>
              <a:off x="2021500" y="1894313"/>
              <a:ext cx="2093300" cy="156485"/>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C7115567-5FA6-4879-8678-7D668A3F6C3A}"/>
                </a:ext>
              </a:extLst>
            </p:cNvPr>
            <p:cNvCxnSpPr>
              <a:cxnSpLocks/>
            </p:cNvCxnSpPr>
            <p:nvPr/>
          </p:nvCxnSpPr>
          <p:spPr>
            <a:xfrm>
              <a:off x="2014778" y="2261062"/>
              <a:ext cx="2404822" cy="16851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0809B35-6914-435C-BA54-99C333E448BA}"/>
                </a:ext>
              </a:extLst>
            </p:cNvPr>
            <p:cNvCxnSpPr>
              <a:cxnSpLocks/>
            </p:cNvCxnSpPr>
            <p:nvPr/>
          </p:nvCxnSpPr>
          <p:spPr>
            <a:xfrm>
              <a:off x="2014778" y="2630065"/>
              <a:ext cx="2709622" cy="104310"/>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671D5A3-B11E-4461-BD1D-E778790DA808}"/>
                </a:ext>
              </a:extLst>
            </p:cNvPr>
            <p:cNvCxnSpPr>
              <a:cxnSpLocks/>
            </p:cNvCxnSpPr>
            <p:nvPr/>
          </p:nvCxnSpPr>
          <p:spPr>
            <a:xfrm flipV="1">
              <a:off x="2014778" y="2798578"/>
              <a:ext cx="2785822" cy="213583"/>
            </a:xfrm>
            <a:prstGeom prst="straightConnector1">
              <a:avLst/>
            </a:prstGeom>
            <a:ln>
              <a:solidFill>
                <a:srgbClr val="292929"/>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9A258CBB-9DAA-AC47-BC11-FE39A0FDD488}"/>
              </a:ext>
            </a:extLst>
          </p:cNvPr>
          <p:cNvSpPr txBox="1"/>
          <p:nvPr/>
        </p:nvSpPr>
        <p:spPr>
          <a:xfrm>
            <a:off x="630982" y="5682882"/>
            <a:ext cx="3366580" cy="692497"/>
          </a:xfrm>
          <a:prstGeom prst="rect">
            <a:avLst/>
          </a:prstGeom>
          <a:solidFill>
            <a:schemeClr val="bg1"/>
          </a:solidFill>
          <a:ln w="31750">
            <a:solidFill>
              <a:srgbClr val="FF0000"/>
            </a:solidFill>
          </a:ln>
        </p:spPr>
        <p:txBody>
          <a:bodyPr wrap="square" rtlCol="0">
            <a:spAutoFit/>
          </a:bodyPr>
          <a:lstStyle/>
          <a:p>
            <a:r>
              <a:rPr lang="en-US" sz="1200" dirty="0"/>
              <a:t> </a:t>
            </a:r>
            <a:r>
              <a:rPr lang="en-US" sz="1500" dirty="0"/>
              <a:t>Parallel Activities: “upgrade”</a:t>
            </a:r>
          </a:p>
          <a:p>
            <a:pPr marL="214313" indent="-214313">
              <a:buFontTx/>
              <a:buChar char="-"/>
            </a:pPr>
            <a:r>
              <a:rPr lang="en-US" sz="1200" dirty="0">
                <a:solidFill>
                  <a:srgbClr val="FF0000"/>
                </a:solidFill>
              </a:rPr>
              <a:t>MAPS-based Vertex Detector  (MVTX)</a:t>
            </a:r>
          </a:p>
          <a:p>
            <a:pPr marL="214313" indent="-214313">
              <a:buFontTx/>
              <a:buChar char="-"/>
            </a:pPr>
            <a:r>
              <a:rPr lang="en-US" sz="1200" dirty="0">
                <a:solidFill>
                  <a:srgbClr val="0432FF"/>
                </a:solidFill>
              </a:rPr>
              <a:t>Intermediate Silicon Strip Tracker (INTT)</a:t>
            </a:r>
          </a:p>
        </p:txBody>
      </p:sp>
      <p:sp>
        <p:nvSpPr>
          <p:cNvPr id="10" name="TextBox 9">
            <a:extLst>
              <a:ext uri="{FF2B5EF4-FFF2-40B4-BE49-F238E27FC236}">
                <a16:creationId xmlns:a16="http://schemas.microsoft.com/office/drawing/2014/main" id="{38D6ADA1-223C-7F48-A49E-B977EDCEE8BE}"/>
              </a:ext>
            </a:extLst>
          </p:cNvPr>
          <p:cNvSpPr txBox="1"/>
          <p:nvPr/>
        </p:nvSpPr>
        <p:spPr>
          <a:xfrm>
            <a:off x="544515" y="5320777"/>
            <a:ext cx="3655296" cy="369332"/>
          </a:xfrm>
          <a:prstGeom prst="rect">
            <a:avLst/>
          </a:prstGeom>
          <a:noFill/>
        </p:spPr>
        <p:txBody>
          <a:bodyPr wrap="none" rtlCol="0">
            <a:spAutoFit/>
          </a:bodyPr>
          <a:lstStyle/>
          <a:p>
            <a:r>
              <a:rPr lang="en-US" b="1" dirty="0">
                <a:solidFill>
                  <a:srgbClr val="00B050"/>
                </a:solidFill>
              </a:rPr>
              <a:t>Baseline detectors: </a:t>
            </a:r>
            <a:r>
              <a:rPr lang="en-US" b="1" dirty="0" err="1">
                <a:solidFill>
                  <a:srgbClr val="00B050"/>
                </a:solidFill>
              </a:rPr>
              <a:t>HCal</a:t>
            </a:r>
            <a:r>
              <a:rPr lang="en-US" b="1" dirty="0">
                <a:solidFill>
                  <a:srgbClr val="00B050"/>
                </a:solidFill>
              </a:rPr>
              <a:t>/</a:t>
            </a:r>
            <a:r>
              <a:rPr lang="en-US" b="1" dirty="0" err="1">
                <a:solidFill>
                  <a:srgbClr val="00B050"/>
                </a:solidFill>
              </a:rPr>
              <a:t>EMCal</a:t>
            </a:r>
            <a:r>
              <a:rPr lang="en-US" b="1" dirty="0">
                <a:solidFill>
                  <a:srgbClr val="00B050"/>
                </a:solidFill>
              </a:rPr>
              <a:t>/TPC</a:t>
            </a:r>
          </a:p>
        </p:txBody>
      </p:sp>
    </p:spTree>
    <p:extLst>
      <p:ext uri="{BB962C8B-B14F-4D97-AF65-F5344CB8AC3E}">
        <p14:creationId xmlns:p14="http://schemas.microsoft.com/office/powerpoint/2010/main" val="148770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CE74D-5D43-0045-B1BF-CF3E0B1690FB}"/>
              </a:ext>
            </a:extLst>
          </p:cNvPr>
          <p:cNvSpPr>
            <a:spLocks noGrp="1"/>
          </p:cNvSpPr>
          <p:nvPr>
            <p:ph type="title"/>
          </p:nvPr>
        </p:nvSpPr>
        <p:spPr>
          <a:xfrm>
            <a:off x="-76200" y="-76200"/>
            <a:ext cx="9144000" cy="990600"/>
          </a:xfrm>
        </p:spPr>
        <p:txBody>
          <a:bodyPr/>
          <a:lstStyle/>
          <a:p>
            <a:r>
              <a:rPr lang="en-US" dirty="0"/>
              <a:t>Major Achievement  </a:t>
            </a:r>
          </a:p>
        </p:txBody>
      </p:sp>
      <p:sp>
        <p:nvSpPr>
          <p:cNvPr id="3" name="Date Placeholder 2">
            <a:extLst>
              <a:ext uri="{FF2B5EF4-FFF2-40B4-BE49-F238E27FC236}">
                <a16:creationId xmlns:a16="http://schemas.microsoft.com/office/drawing/2014/main" id="{4907F2D2-B9E8-7743-BE1D-6B2FC9082528}"/>
              </a:ext>
            </a:extLst>
          </p:cNvPr>
          <p:cNvSpPr>
            <a:spLocks noGrp="1"/>
          </p:cNvSpPr>
          <p:nvPr>
            <p:ph type="dt" sz="half" idx="10"/>
          </p:nvPr>
        </p:nvSpPr>
        <p:spPr/>
        <p:txBody>
          <a:bodyPr/>
          <a:lstStyle/>
          <a:p>
            <a:pPr>
              <a:defRPr/>
            </a:pPr>
            <a:r>
              <a:rPr lang="en-US"/>
              <a:t>2/14/19</a:t>
            </a:r>
          </a:p>
        </p:txBody>
      </p:sp>
      <p:sp>
        <p:nvSpPr>
          <p:cNvPr id="4" name="Footer Placeholder 3">
            <a:extLst>
              <a:ext uri="{FF2B5EF4-FFF2-40B4-BE49-F238E27FC236}">
                <a16:creationId xmlns:a16="http://schemas.microsoft.com/office/drawing/2014/main" id="{08DB19D2-88D9-824C-8F63-57BBBDEAE9B2}"/>
              </a:ext>
            </a:extLst>
          </p:cNvPr>
          <p:cNvSpPr>
            <a:spLocks noGrp="1"/>
          </p:cNvSpPr>
          <p:nvPr>
            <p:ph type="ftr" sz="quarter" idx="11"/>
          </p:nvPr>
        </p:nvSpPr>
        <p:spPr/>
        <p:txBody>
          <a:bodyPr/>
          <a:lstStyle/>
          <a:p>
            <a:pPr>
              <a:defRPr/>
            </a:pPr>
            <a:r>
              <a:rPr lang="en-US"/>
              <a:t>Ming Liu, LDRD Overview</a:t>
            </a:r>
          </a:p>
        </p:txBody>
      </p:sp>
      <p:sp>
        <p:nvSpPr>
          <p:cNvPr id="5" name="Slide Number Placeholder 4">
            <a:extLst>
              <a:ext uri="{FF2B5EF4-FFF2-40B4-BE49-F238E27FC236}">
                <a16:creationId xmlns:a16="http://schemas.microsoft.com/office/drawing/2014/main" id="{4E93D3E2-89A8-1C4D-B034-9C68A1BCE6E9}"/>
              </a:ext>
            </a:extLst>
          </p:cNvPr>
          <p:cNvSpPr>
            <a:spLocks noGrp="1"/>
          </p:cNvSpPr>
          <p:nvPr>
            <p:ph type="sldNum" sz="quarter" idx="12"/>
          </p:nvPr>
        </p:nvSpPr>
        <p:spPr/>
        <p:txBody>
          <a:bodyPr/>
          <a:lstStyle/>
          <a:p>
            <a:pPr>
              <a:defRPr/>
            </a:pPr>
            <a:fld id="{80E243CF-A39D-4743-9175-B1C46DFA4A4F}" type="slidenum">
              <a:rPr lang="en-US" smtClean="0"/>
              <a:pPr>
                <a:defRPr/>
              </a:pPr>
              <a:t>19</a:t>
            </a:fld>
            <a:endParaRPr lang="en-US"/>
          </a:p>
        </p:txBody>
      </p:sp>
    </p:spTree>
    <p:extLst>
      <p:ext uri="{BB962C8B-B14F-4D97-AF65-F5344CB8AC3E}">
        <p14:creationId xmlns:p14="http://schemas.microsoft.com/office/powerpoint/2010/main" val="1739895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4"/>
          <p:cNvSpPr>
            <a:spLocks noChangeArrowheads="1"/>
          </p:cNvSpPr>
          <p:nvPr/>
        </p:nvSpPr>
        <p:spPr bwMode="auto">
          <a:xfrm>
            <a:off x="1447800" y="3810000"/>
            <a:ext cx="6705600" cy="1676400"/>
          </a:xfrm>
          <a:prstGeom prst="roundRect">
            <a:avLst>
              <a:gd name="adj" fmla="val 10081"/>
            </a:avLst>
          </a:prstGeom>
          <a:solidFill>
            <a:schemeClr val="tx2">
              <a:lumMod val="40000"/>
              <a:lumOff val="60000"/>
              <a:alpha val="25000"/>
            </a:schemeClr>
          </a:solidFill>
          <a:ln w="38100">
            <a:noFill/>
            <a:round/>
            <a:headEnd/>
            <a:tailEnd/>
          </a:ln>
          <a:effectLst/>
          <a:extLst/>
        </p:spPr>
        <p:txBody>
          <a:bodyPr tIns="91440" bIns="91440"/>
          <a:lstStyle/>
          <a:p>
            <a:pPr marL="114300" indent="-114300" eaLnBrk="1" fontAlgn="auto" hangingPunct="1">
              <a:spcBef>
                <a:spcPts val="0"/>
              </a:spcBef>
              <a:spcAft>
                <a:spcPts val="0"/>
              </a:spcAft>
              <a:defRPr/>
            </a:pPr>
            <a:endParaRPr lang="en-US" sz="1400" u="sng" dirty="0">
              <a:latin typeface="Arial" charset="0"/>
              <a:ea typeface="+mn-ea"/>
              <a:cs typeface="+mn-cs"/>
            </a:endParaRPr>
          </a:p>
        </p:txBody>
      </p:sp>
      <p:sp>
        <p:nvSpPr>
          <p:cNvPr id="11270" name="Text Box 25"/>
          <p:cNvSpPr txBox="1">
            <a:spLocks noChangeArrowheads="1"/>
          </p:cNvSpPr>
          <p:nvPr/>
        </p:nvSpPr>
        <p:spPr bwMode="auto">
          <a:xfrm>
            <a:off x="533400" y="1447800"/>
            <a:ext cx="7985125" cy="14773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square" lIns="0" tIns="0" rIns="0" bIns="0">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lnSpc>
                <a:spcPct val="80000"/>
              </a:lnSpc>
              <a:defRPr/>
            </a:pPr>
            <a:r>
              <a:rPr lang="en-US" sz="6000" b="1" dirty="0">
                <a:solidFill>
                  <a:srgbClr val="800000"/>
                </a:solidFill>
              </a:rPr>
              <a:t>sPHENIX LDRD Overview</a:t>
            </a:r>
            <a:endParaRPr lang="en-US" sz="1200" b="1" dirty="0">
              <a:solidFill>
                <a:srgbClr val="800000"/>
              </a:solidFill>
              <a:latin typeface="Arial Black" charset="0"/>
            </a:endParaRPr>
          </a:p>
        </p:txBody>
      </p:sp>
      <p:sp>
        <p:nvSpPr>
          <p:cNvPr id="48" name="Rectangle 47"/>
          <p:cNvSpPr/>
          <p:nvPr/>
        </p:nvSpPr>
        <p:spPr>
          <a:xfrm>
            <a:off x="9144" y="6695313"/>
            <a:ext cx="9105900"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Arial" pitchFamily="34" charset="0"/>
                <a:cs typeface="Arial" pitchFamily="34" charset="0"/>
              </a:rPr>
              <a:t>UNCLASSIFIED</a:t>
            </a:r>
          </a:p>
        </p:txBody>
      </p:sp>
      <p:sp>
        <p:nvSpPr>
          <p:cNvPr id="9" name="Subtitle 2"/>
          <p:cNvSpPr>
            <a:spLocks noGrp="1"/>
          </p:cNvSpPr>
          <p:nvPr>
            <p:ph type="subTitle" idx="1"/>
          </p:nvPr>
        </p:nvSpPr>
        <p:spPr>
          <a:xfrm>
            <a:off x="68884" y="3830638"/>
            <a:ext cx="8914156" cy="1655762"/>
          </a:xfrm>
        </p:spPr>
        <p:txBody>
          <a:bodyPr/>
          <a:lstStyle/>
          <a:p>
            <a:r>
              <a:rPr lang="en-US" dirty="0">
                <a:solidFill>
                  <a:schemeClr val="tx1"/>
                </a:solidFill>
              </a:rPr>
              <a:t>Ming Liu (PI)</a:t>
            </a:r>
          </a:p>
          <a:p>
            <a:r>
              <a:rPr lang="en-US" dirty="0">
                <a:solidFill>
                  <a:schemeClr val="tx1"/>
                </a:solidFill>
              </a:rPr>
              <a:t>P-25</a:t>
            </a:r>
          </a:p>
          <a:p>
            <a:r>
              <a:rPr lang="en-US" dirty="0">
                <a:solidFill>
                  <a:schemeClr val="tx1"/>
                </a:solidFill>
              </a:rPr>
              <a:t>For the LDRD Team</a:t>
            </a:r>
          </a:p>
        </p:txBody>
      </p:sp>
      <p:sp>
        <p:nvSpPr>
          <p:cNvPr id="2" name="TextBox 1"/>
          <p:cNvSpPr txBox="1"/>
          <p:nvPr/>
        </p:nvSpPr>
        <p:spPr>
          <a:xfrm>
            <a:off x="914400" y="5787405"/>
            <a:ext cx="7740709" cy="369332"/>
          </a:xfrm>
          <a:prstGeom prst="rect">
            <a:avLst/>
          </a:prstGeom>
          <a:noFill/>
        </p:spPr>
        <p:txBody>
          <a:bodyPr wrap="none" rtlCol="0">
            <a:spAutoFit/>
          </a:bodyPr>
          <a:lstStyle/>
          <a:p>
            <a:r>
              <a:rPr lang="en-US" dirty="0"/>
              <a:t>Thanks for the strong support from LDRD Office and </a:t>
            </a:r>
            <a:r>
              <a:rPr lang="en-US"/>
              <a:t>LANL Program Management </a:t>
            </a:r>
            <a:endParaRPr lang="en-US" dirty="0"/>
          </a:p>
        </p:txBody>
      </p:sp>
    </p:spTree>
    <p:extLst>
      <p:ext uri="{BB962C8B-B14F-4D97-AF65-F5344CB8AC3E}">
        <p14:creationId xmlns:p14="http://schemas.microsoft.com/office/powerpoint/2010/main" val="101024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990600"/>
          </a:xfrm>
        </p:spPr>
        <p:txBody>
          <a:bodyPr/>
          <a:lstStyle/>
          <a:p>
            <a:r>
              <a:rPr lang="en-US" dirty="0"/>
              <a:t>Summary</a:t>
            </a:r>
          </a:p>
        </p:txBody>
      </p:sp>
      <p:sp>
        <p:nvSpPr>
          <p:cNvPr id="3" name="Content Placeholder 2"/>
          <p:cNvSpPr>
            <a:spLocks noGrp="1"/>
          </p:cNvSpPr>
          <p:nvPr>
            <p:ph idx="1"/>
          </p:nvPr>
        </p:nvSpPr>
        <p:spPr/>
        <p:txBody>
          <a:bodyPr>
            <a:normAutofit fontScale="62500" lnSpcReduction="20000"/>
          </a:bodyPr>
          <a:lstStyle/>
          <a:p>
            <a:r>
              <a:rPr lang="en-US" dirty="0"/>
              <a:t>Developed a new physics program with MVTX upgrade in </a:t>
            </a:r>
            <a:r>
              <a:rPr lang="en-US" dirty="0" err="1"/>
              <a:t>sPHENIX</a:t>
            </a:r>
            <a:r>
              <a:rPr lang="en-US" dirty="0"/>
              <a:t>, approved by DOE and funded through BNL</a:t>
            </a:r>
          </a:p>
          <a:p>
            <a:endParaRPr lang="en-US" dirty="0"/>
          </a:p>
          <a:p>
            <a:r>
              <a:rPr lang="en-US" dirty="0"/>
              <a:t>Met all LDRD milestones, some ahead of time </a:t>
            </a:r>
          </a:p>
          <a:p>
            <a:endParaRPr lang="en-US" dirty="0"/>
          </a:p>
          <a:p>
            <a:r>
              <a:rPr lang="en-US" dirty="0"/>
              <a:t>New theoretical development</a:t>
            </a:r>
          </a:p>
          <a:p>
            <a:endParaRPr lang="en-US" dirty="0"/>
          </a:p>
          <a:p>
            <a:r>
              <a:rPr lang="en-US" dirty="0"/>
              <a:t>Broad impact on NP and other programs </a:t>
            </a:r>
          </a:p>
          <a:p>
            <a:endParaRPr lang="en-US" dirty="0"/>
          </a:p>
          <a:p>
            <a:r>
              <a:rPr lang="en-US" dirty="0"/>
              <a:t>Developed a new </a:t>
            </a:r>
            <a:r>
              <a:rPr lang="en-US" dirty="0" err="1"/>
              <a:t>sPHENIX</a:t>
            </a:r>
            <a:r>
              <a:rPr lang="en-US" dirty="0"/>
              <a:t> program for LANL, bring in new fund </a:t>
            </a:r>
          </a:p>
          <a:p>
            <a:r>
              <a:rPr lang="en-US" dirty="0"/>
              <a:t>In transition into DOE supported </a:t>
            </a:r>
            <a:r>
              <a:rPr lang="en-US" dirty="0" err="1"/>
              <a:t>sPHENIX</a:t>
            </a:r>
            <a:r>
              <a:rPr lang="en-US" dirty="0"/>
              <a:t> program</a:t>
            </a:r>
          </a:p>
          <a:p>
            <a:endParaRPr lang="en-US" dirty="0"/>
          </a:p>
          <a:p>
            <a:pPr marL="0" indent="0">
              <a:buNone/>
            </a:pPr>
            <a:r>
              <a:rPr lang="en-US" b="1" dirty="0">
                <a:solidFill>
                  <a:srgbClr val="FF0000"/>
                </a:solidFill>
              </a:rPr>
              <a:t>On track to meet our goals for FY19 </a:t>
            </a:r>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20</a:t>
            </a:fld>
            <a:endParaRPr lang="en-US"/>
          </a:p>
        </p:txBody>
      </p:sp>
    </p:spTree>
    <p:extLst>
      <p:ext uri="{BB962C8B-B14F-4D97-AF65-F5344CB8AC3E}">
        <p14:creationId xmlns:p14="http://schemas.microsoft.com/office/powerpoint/2010/main" val="4291938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A9E19CC-88E9-D74D-A7B2-4AB7FC0D5AA7}"/>
              </a:ext>
            </a:extLst>
          </p:cNvPr>
          <p:cNvSpPr>
            <a:spLocks noGrp="1"/>
          </p:cNvSpPr>
          <p:nvPr>
            <p:ph type="dt" sz="half" idx="10"/>
          </p:nvPr>
        </p:nvSpPr>
        <p:spPr/>
        <p:txBody>
          <a:bodyPr/>
          <a:lstStyle/>
          <a:p>
            <a:pPr>
              <a:defRPr/>
            </a:pPr>
            <a:r>
              <a:rPr lang="en-US"/>
              <a:t>2/14/19</a:t>
            </a:r>
          </a:p>
        </p:txBody>
      </p:sp>
      <p:sp>
        <p:nvSpPr>
          <p:cNvPr id="5" name="Footer Placeholder 4">
            <a:extLst>
              <a:ext uri="{FF2B5EF4-FFF2-40B4-BE49-F238E27FC236}">
                <a16:creationId xmlns:a16="http://schemas.microsoft.com/office/drawing/2014/main" id="{EC58D99F-8AD1-C34C-9A62-FF4B0B2C41FC}"/>
              </a:ext>
            </a:extLst>
          </p:cNvPr>
          <p:cNvSpPr>
            <a:spLocks noGrp="1"/>
          </p:cNvSpPr>
          <p:nvPr>
            <p:ph type="ftr" sz="quarter" idx="11"/>
          </p:nvPr>
        </p:nvSpPr>
        <p:spPr/>
        <p:txBody>
          <a:bodyPr/>
          <a:lstStyle/>
          <a:p>
            <a:pPr>
              <a:defRPr/>
            </a:pPr>
            <a:r>
              <a:rPr lang="en-US"/>
              <a:t>Ming Liu, LDRD Overview</a:t>
            </a:r>
          </a:p>
        </p:txBody>
      </p:sp>
      <p:sp>
        <p:nvSpPr>
          <p:cNvPr id="6" name="Slide Number Placeholder 5">
            <a:extLst>
              <a:ext uri="{FF2B5EF4-FFF2-40B4-BE49-F238E27FC236}">
                <a16:creationId xmlns:a16="http://schemas.microsoft.com/office/drawing/2014/main" id="{7AC1464E-38BC-D949-8B1A-2009BC015320}"/>
              </a:ext>
            </a:extLst>
          </p:cNvPr>
          <p:cNvSpPr>
            <a:spLocks noGrp="1"/>
          </p:cNvSpPr>
          <p:nvPr>
            <p:ph type="sldNum" sz="quarter" idx="12"/>
          </p:nvPr>
        </p:nvSpPr>
        <p:spPr/>
        <p:txBody>
          <a:bodyPr/>
          <a:lstStyle/>
          <a:p>
            <a:pPr>
              <a:defRPr/>
            </a:pPr>
            <a:fld id="{470E2682-44F7-8547-94DE-E699237E1B96}" type="slidenum">
              <a:rPr lang="en-US" smtClean="0"/>
              <a:pPr>
                <a:defRPr/>
              </a:pPr>
              <a:t>21</a:t>
            </a:fld>
            <a:endParaRPr lang="en-US"/>
          </a:p>
        </p:txBody>
      </p:sp>
      <p:sp>
        <p:nvSpPr>
          <p:cNvPr id="8" name="Title 7">
            <a:extLst>
              <a:ext uri="{FF2B5EF4-FFF2-40B4-BE49-F238E27FC236}">
                <a16:creationId xmlns:a16="http://schemas.microsoft.com/office/drawing/2014/main" id="{B59D5970-50AD-3F44-B86C-A53EACBB377E}"/>
              </a:ext>
            </a:extLst>
          </p:cNvPr>
          <p:cNvSpPr>
            <a:spLocks noGrp="1"/>
          </p:cNvSpPr>
          <p:nvPr>
            <p:ph type="title"/>
          </p:nvPr>
        </p:nvSpPr>
        <p:spPr>
          <a:xfrm>
            <a:off x="19291" y="-76200"/>
            <a:ext cx="9144000" cy="990600"/>
          </a:xfrm>
        </p:spPr>
        <p:txBody>
          <a:bodyPr/>
          <a:lstStyle/>
          <a:p>
            <a:r>
              <a:rPr lang="en-US" dirty="0"/>
              <a:t>backup</a:t>
            </a:r>
          </a:p>
        </p:txBody>
      </p:sp>
    </p:spTree>
    <p:extLst>
      <p:ext uri="{BB962C8B-B14F-4D97-AF65-F5344CB8AC3E}">
        <p14:creationId xmlns:p14="http://schemas.microsoft.com/office/powerpoint/2010/main" val="3103718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793"/>
            <a:ext cx="8442158" cy="774924"/>
          </a:xfrm>
        </p:spPr>
        <p:txBody>
          <a:bodyPr/>
          <a:lstStyle/>
          <a:p>
            <a:r>
              <a:rPr lang="en-US" sz="2800" dirty="0"/>
              <a:t>LDRD Highlights</a:t>
            </a:r>
            <a:br>
              <a:rPr lang="en-US" sz="2800" dirty="0"/>
            </a:br>
            <a:r>
              <a:rPr lang="en-US" sz="1600" dirty="0"/>
              <a:t>MVTX Prototype 4-Stave Telescope Under Development</a:t>
            </a:r>
          </a:p>
        </p:txBody>
      </p:sp>
      <p:sp>
        <p:nvSpPr>
          <p:cNvPr id="3" name="Content Placeholder 2"/>
          <p:cNvSpPr>
            <a:spLocks noGrp="1"/>
          </p:cNvSpPr>
          <p:nvPr>
            <p:ph idx="1"/>
          </p:nvPr>
        </p:nvSpPr>
        <p:spPr>
          <a:xfrm>
            <a:off x="228600" y="1408350"/>
            <a:ext cx="4876800" cy="4763850"/>
          </a:xfrm>
        </p:spPr>
        <p:txBody>
          <a:bodyPr>
            <a:normAutofit fontScale="55000" lnSpcReduction="20000"/>
          </a:bodyPr>
          <a:lstStyle/>
          <a:p>
            <a:r>
              <a:rPr lang="en-US" dirty="0">
                <a:solidFill>
                  <a:srgbClr val="FF0000"/>
                </a:solidFill>
              </a:rPr>
              <a:t>Goal: A 4-stave telescope being developed</a:t>
            </a:r>
          </a:p>
          <a:p>
            <a:pPr lvl="1"/>
            <a:r>
              <a:rPr lang="en-US" dirty="0"/>
              <a:t>Tracking and offline reconstruction </a:t>
            </a:r>
          </a:p>
          <a:p>
            <a:pPr lvl="1"/>
            <a:r>
              <a:rPr lang="en-US" dirty="0"/>
              <a:t>Full readout chain</a:t>
            </a:r>
          </a:p>
          <a:p>
            <a:pPr lvl="1"/>
            <a:r>
              <a:rPr lang="en-US" dirty="0"/>
              <a:t>Cooling and mechanical stability</a:t>
            </a:r>
          </a:p>
          <a:p>
            <a:pPr lvl="1"/>
            <a:endParaRPr lang="en-US" dirty="0"/>
          </a:p>
          <a:p>
            <a:r>
              <a:rPr lang="en-US" dirty="0">
                <a:solidFill>
                  <a:srgbClr val="FF0000"/>
                </a:solidFill>
              </a:rPr>
              <a:t>A preliminary beam test at </a:t>
            </a:r>
            <a:r>
              <a:rPr lang="en-US" dirty="0" err="1">
                <a:solidFill>
                  <a:srgbClr val="FF0000"/>
                </a:solidFill>
              </a:rPr>
              <a:t>Fermilab</a:t>
            </a:r>
            <a:endParaRPr lang="en-US" dirty="0">
              <a:solidFill>
                <a:srgbClr val="FF0000"/>
              </a:solidFill>
            </a:endParaRPr>
          </a:p>
          <a:p>
            <a:pPr lvl="1"/>
            <a:r>
              <a:rPr lang="en-US" dirty="0"/>
              <a:t>Multi-layer ALIPDE chips telescope being assembled at LANL</a:t>
            </a:r>
          </a:p>
          <a:p>
            <a:pPr lvl="1"/>
            <a:r>
              <a:rPr lang="en-US" dirty="0"/>
              <a:t>Readout system being updated</a:t>
            </a:r>
          </a:p>
          <a:p>
            <a:pPr lvl="1"/>
            <a:r>
              <a:rPr lang="en-US" dirty="0"/>
              <a:t>MC and offline code being updated</a:t>
            </a:r>
          </a:p>
          <a:p>
            <a:pPr lvl="1"/>
            <a:r>
              <a:rPr lang="en-US" dirty="0"/>
              <a:t>Scheduled for beam teat in May 2019  </a:t>
            </a:r>
          </a:p>
          <a:p>
            <a:pPr lvl="1"/>
            <a:endParaRPr lang="en-US" dirty="0"/>
          </a:p>
          <a:p>
            <a:pPr marL="457200" lvl="1" indent="0">
              <a:buNone/>
            </a:pPr>
            <a:endParaRPr lang="en-US" dirty="0"/>
          </a:p>
          <a:p>
            <a:r>
              <a:rPr lang="en-US" dirty="0">
                <a:solidFill>
                  <a:srgbClr val="FF0000"/>
                </a:solidFill>
              </a:rPr>
              <a:t>Procurement in process in FY19</a:t>
            </a:r>
          </a:p>
          <a:p>
            <a:pPr lvl="1"/>
            <a:r>
              <a:rPr lang="en-US" dirty="0"/>
              <a:t>5 Staves (final version), ~Feb 2019</a:t>
            </a:r>
          </a:p>
          <a:p>
            <a:pPr lvl="1"/>
            <a:r>
              <a:rPr lang="en-US" dirty="0"/>
              <a:t>10 RU (final version), ~July 2019 </a:t>
            </a:r>
          </a:p>
          <a:p>
            <a:pPr lvl="1"/>
            <a:r>
              <a:rPr lang="en-US" dirty="0"/>
              <a:t>1 FELIX (“final” version) + GTM (v0), later summer 2019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22</a:t>
            </a:fld>
            <a:endParaRPr lang="en-US"/>
          </a:p>
        </p:txBody>
      </p:sp>
      <p:grpSp>
        <p:nvGrpSpPr>
          <p:cNvPr id="11" name="Group 10"/>
          <p:cNvGrpSpPr/>
          <p:nvPr/>
        </p:nvGrpSpPr>
        <p:grpSpPr>
          <a:xfrm>
            <a:off x="5105400" y="1411647"/>
            <a:ext cx="3429000" cy="1579568"/>
            <a:chOff x="5181600" y="1752600"/>
            <a:chExt cx="3864885" cy="2624225"/>
          </a:xfrm>
        </p:grpSpPr>
        <p:pic>
          <p:nvPicPr>
            <p:cNvPr id="7" name="Picture 6"/>
            <p:cNvPicPr>
              <a:picLocks noChangeAspect="1"/>
            </p:cNvPicPr>
            <p:nvPr/>
          </p:nvPicPr>
          <p:blipFill>
            <a:blip r:embed="rId2"/>
            <a:stretch>
              <a:fillRect/>
            </a:stretch>
          </p:blipFill>
          <p:spPr>
            <a:xfrm>
              <a:off x="5181600" y="1905000"/>
              <a:ext cx="3864885" cy="2008047"/>
            </a:xfrm>
            <a:prstGeom prst="rect">
              <a:avLst/>
            </a:prstGeom>
          </p:spPr>
        </p:pic>
        <p:cxnSp>
          <p:nvCxnSpPr>
            <p:cNvPr id="8" name="Straight Arrow Connector 7"/>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9" name="TextBox 8"/>
          <p:cNvSpPr txBox="1"/>
          <p:nvPr/>
        </p:nvSpPr>
        <p:spPr>
          <a:xfrm>
            <a:off x="7772400" y="966856"/>
            <a:ext cx="1062214" cy="369332"/>
          </a:xfrm>
          <a:prstGeom prst="rect">
            <a:avLst/>
          </a:prstGeom>
          <a:noFill/>
        </p:spPr>
        <p:txBody>
          <a:bodyPr wrap="none" rtlCol="0">
            <a:spAutoFit/>
          </a:bodyPr>
          <a:lstStyle/>
          <a:p>
            <a:r>
              <a:rPr lang="en-US" dirty="0" err="1"/>
              <a:t>Sho’s</a:t>
            </a:r>
            <a:r>
              <a:rPr lang="en-US" dirty="0"/>
              <a:t> talk</a:t>
            </a:r>
          </a:p>
        </p:txBody>
      </p:sp>
      <p:pic>
        <p:nvPicPr>
          <p:cNvPr id="10" name="Shape 111"/>
          <p:cNvPicPr preferRelativeResize="0"/>
          <p:nvPr/>
        </p:nvPicPr>
        <p:blipFill rotWithShape="1">
          <a:blip r:embed="rId3">
            <a:alphaModFix/>
          </a:blip>
          <a:srcRect t="11089" b="12990"/>
          <a:stretch/>
        </p:blipFill>
        <p:spPr>
          <a:xfrm>
            <a:off x="5105400" y="3946109"/>
            <a:ext cx="3853750" cy="2302291"/>
          </a:xfrm>
          <a:prstGeom prst="rect">
            <a:avLst/>
          </a:prstGeom>
          <a:noFill/>
          <a:ln>
            <a:noFill/>
          </a:ln>
        </p:spPr>
      </p:pic>
      <p:sp>
        <p:nvSpPr>
          <p:cNvPr id="12" name="Line Callout 2 11"/>
          <p:cNvSpPr/>
          <p:nvPr/>
        </p:nvSpPr>
        <p:spPr>
          <a:xfrm>
            <a:off x="5181600" y="3625434"/>
            <a:ext cx="990600" cy="533400"/>
          </a:xfrm>
          <a:prstGeom prst="borderCallout2">
            <a:avLst>
              <a:gd name="adj1" fmla="val 20179"/>
              <a:gd name="adj2" fmla="val 102529"/>
              <a:gd name="adj3" fmla="val 18750"/>
              <a:gd name="adj4" fmla="val 136666"/>
              <a:gd name="adj5" fmla="val 293495"/>
              <a:gd name="adj6" fmla="val 137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FF66"/>
                </a:solidFill>
              </a:rPr>
              <a:t>Single-chip sensor (</a:t>
            </a:r>
            <a:r>
              <a:rPr lang="en-US" sz="800">
                <a:solidFill>
                  <a:srgbClr val="FFFF66"/>
                </a:solidFill>
              </a:rPr>
              <a:t>or 9-chip stave)</a:t>
            </a:r>
            <a:endParaRPr lang="en-US" sz="800" dirty="0">
              <a:solidFill>
                <a:srgbClr val="FFFF66"/>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6708624" y="3046441"/>
            <a:ext cx="1978176" cy="1424686"/>
          </a:xfrm>
          <a:prstGeom prst="rect">
            <a:avLst/>
          </a:prstGeom>
        </p:spPr>
      </p:pic>
      <p:sp>
        <p:nvSpPr>
          <p:cNvPr id="14" name="TextBox 13"/>
          <p:cNvSpPr txBox="1"/>
          <p:nvPr/>
        </p:nvSpPr>
        <p:spPr>
          <a:xfrm>
            <a:off x="6324600" y="2438400"/>
            <a:ext cx="1832681" cy="369332"/>
          </a:xfrm>
          <a:prstGeom prst="rect">
            <a:avLst/>
          </a:prstGeom>
          <a:noFill/>
        </p:spPr>
        <p:txBody>
          <a:bodyPr wrap="none" rtlCol="0">
            <a:spAutoFit/>
          </a:bodyPr>
          <a:lstStyle/>
          <a:p>
            <a:r>
              <a:rPr lang="en-US"/>
              <a:t>4-Stave telescope</a:t>
            </a:r>
          </a:p>
        </p:txBody>
      </p:sp>
    </p:spTree>
    <p:extLst>
      <p:ext uri="{BB962C8B-B14F-4D97-AF65-F5344CB8AC3E}">
        <p14:creationId xmlns:p14="http://schemas.microsoft.com/office/powerpoint/2010/main" val="881406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 y="-114346"/>
            <a:ext cx="7924800" cy="990600"/>
          </a:xfrm>
        </p:spPr>
        <p:txBody>
          <a:bodyPr/>
          <a:lstStyle/>
          <a:p>
            <a:r>
              <a:rPr lang="en-US" sz="3200" dirty="0"/>
              <a:t>LDRD Highlights</a:t>
            </a:r>
            <a:br>
              <a:rPr lang="en-US" sz="3200" dirty="0"/>
            </a:br>
            <a:r>
              <a:rPr lang="en-US" sz="2000" dirty="0"/>
              <a:t>MVTX Detector Conceptual Design Completed</a:t>
            </a:r>
          </a:p>
        </p:txBody>
      </p:sp>
      <p:sp>
        <p:nvSpPr>
          <p:cNvPr id="3" name="Content Placeholder 2"/>
          <p:cNvSpPr>
            <a:spLocks noGrp="1"/>
          </p:cNvSpPr>
          <p:nvPr>
            <p:ph idx="1"/>
          </p:nvPr>
        </p:nvSpPr>
        <p:spPr>
          <a:xfrm>
            <a:off x="476785" y="1605988"/>
            <a:ext cx="8229600" cy="4525963"/>
          </a:xfrm>
        </p:spPr>
        <p:txBody>
          <a:bodyPr/>
          <a:lstStyle/>
          <a:p>
            <a:r>
              <a:rPr lang="en-US" dirty="0"/>
              <a:t>Half detector assembly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23</a:t>
            </a:fld>
            <a:endParaRPr lang="en-US"/>
          </a:p>
        </p:txBody>
      </p:sp>
      <p:grpSp>
        <p:nvGrpSpPr>
          <p:cNvPr id="8" name="Group 7"/>
          <p:cNvGrpSpPr>
            <a:grpSpLocks noChangeAspect="1"/>
          </p:cNvGrpSpPr>
          <p:nvPr/>
        </p:nvGrpSpPr>
        <p:grpSpPr>
          <a:xfrm>
            <a:off x="5167796" y="4261524"/>
            <a:ext cx="3748704" cy="2094826"/>
            <a:chOff x="0" y="513807"/>
            <a:chExt cx="8046824" cy="4496673"/>
          </a:xfrm>
        </p:grpSpPr>
        <p:pic>
          <p:nvPicPr>
            <p:cNvPr id="9" name="Picture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10" name="TextBox 9"/>
            <p:cNvSpPr txBox="1"/>
            <p:nvPr/>
          </p:nvSpPr>
          <p:spPr>
            <a:xfrm>
              <a:off x="3613812" y="4031317"/>
              <a:ext cx="1756875" cy="462464"/>
            </a:xfrm>
            <a:prstGeom prst="rect">
              <a:avLst/>
            </a:prstGeom>
            <a:noFill/>
          </p:spPr>
          <p:txBody>
            <a:bodyPr wrap="square" rtlCol="0">
              <a:spAutoFit/>
            </a:bodyPr>
            <a:lstStyle/>
            <a:p>
              <a:r>
                <a:rPr lang="en-GB" sz="800" dirty="0"/>
                <a:t>IB CYSS</a:t>
              </a:r>
            </a:p>
          </p:txBody>
        </p:sp>
        <p:sp>
          <p:nvSpPr>
            <p:cNvPr id="11" name="TextBox 10"/>
            <p:cNvSpPr txBox="1"/>
            <p:nvPr/>
          </p:nvSpPr>
          <p:spPr>
            <a:xfrm>
              <a:off x="7006366" y="1509314"/>
              <a:ext cx="1040458" cy="462464"/>
            </a:xfrm>
            <a:prstGeom prst="rect">
              <a:avLst/>
            </a:prstGeom>
            <a:noFill/>
          </p:spPr>
          <p:txBody>
            <a:bodyPr wrap="square" rtlCol="0">
              <a:spAutoFit/>
            </a:bodyPr>
            <a:lstStyle/>
            <a:p>
              <a:r>
                <a:rPr lang="en-GB" sz="800" dirty="0"/>
                <a:t>Layer 0</a:t>
              </a:r>
            </a:p>
          </p:txBody>
        </p:sp>
        <p:sp>
          <p:nvSpPr>
            <p:cNvPr id="12" name="TextBox 11"/>
            <p:cNvSpPr txBox="1"/>
            <p:nvPr/>
          </p:nvSpPr>
          <p:spPr>
            <a:xfrm>
              <a:off x="6352096" y="2149487"/>
              <a:ext cx="1182953" cy="462464"/>
            </a:xfrm>
            <a:prstGeom prst="rect">
              <a:avLst/>
            </a:prstGeom>
            <a:noFill/>
          </p:spPr>
          <p:txBody>
            <a:bodyPr wrap="square" rtlCol="0">
              <a:spAutoFit/>
            </a:bodyPr>
            <a:lstStyle/>
            <a:p>
              <a:r>
                <a:rPr lang="en-GB" sz="800" dirty="0"/>
                <a:t>Layer 1</a:t>
              </a:r>
            </a:p>
          </p:txBody>
        </p:sp>
        <p:sp>
          <p:nvSpPr>
            <p:cNvPr id="13" name="TextBox 12"/>
            <p:cNvSpPr txBox="1"/>
            <p:nvPr/>
          </p:nvSpPr>
          <p:spPr>
            <a:xfrm>
              <a:off x="5876618" y="2930342"/>
              <a:ext cx="1129748" cy="462464"/>
            </a:xfrm>
            <a:prstGeom prst="rect">
              <a:avLst/>
            </a:prstGeom>
            <a:noFill/>
          </p:spPr>
          <p:txBody>
            <a:bodyPr wrap="square" rtlCol="0">
              <a:spAutoFit/>
            </a:bodyPr>
            <a:lstStyle/>
            <a:p>
              <a:r>
                <a:rPr lang="en-GB" sz="800" dirty="0"/>
                <a:t>Layer 2</a:t>
              </a:r>
            </a:p>
          </p:txBody>
        </p:sp>
      </p:grpSp>
      <p:sp>
        <p:nvSpPr>
          <p:cNvPr id="14" name="TextBox 13"/>
          <p:cNvSpPr txBox="1"/>
          <p:nvPr/>
        </p:nvSpPr>
        <p:spPr>
          <a:xfrm>
            <a:off x="7924800" y="914400"/>
            <a:ext cx="1158459" cy="369332"/>
          </a:xfrm>
          <a:prstGeom prst="rect">
            <a:avLst/>
          </a:prstGeom>
          <a:noFill/>
        </p:spPr>
        <p:txBody>
          <a:bodyPr wrap="none" rtlCol="0">
            <a:spAutoFit/>
          </a:bodyPr>
          <a:lstStyle/>
          <a:p>
            <a:r>
              <a:rPr lang="en-US" dirty="0"/>
              <a:t>Walt’s talk</a:t>
            </a:r>
          </a:p>
        </p:txBody>
      </p:sp>
      <p:grpSp>
        <p:nvGrpSpPr>
          <p:cNvPr id="19" name="Group 112"/>
          <p:cNvGrpSpPr/>
          <p:nvPr/>
        </p:nvGrpSpPr>
        <p:grpSpPr>
          <a:xfrm>
            <a:off x="5855234" y="1676400"/>
            <a:ext cx="2851151" cy="2275365"/>
            <a:chOff x="7365933" y="460274"/>
            <a:chExt cx="3771955" cy="3047556"/>
          </a:xfrm>
        </p:grpSpPr>
        <p:pic>
          <p:nvPicPr>
            <p:cNvPr id="20" name="Screen Shot 2015-11-03 at 1.34.37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21" name="Shape 111"/>
            <p:cNvSpPr/>
            <p:nvPr/>
          </p:nvSpPr>
          <p:spPr>
            <a:xfrm>
              <a:off x="8692274" y="460274"/>
              <a:ext cx="1209990" cy="425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a:solidFill>
                    <a:srgbClr val="FF0000"/>
                  </a:solidFill>
                </a:rPr>
                <a:t>beam view</a:t>
              </a:r>
              <a:endParaRPr dirty="0">
                <a:solidFill>
                  <a:srgbClr val="FF0000"/>
                </a:solidFill>
              </a:endParaRPr>
            </a:p>
          </p:txBody>
        </p:sp>
      </p:grpSp>
    </p:spTree>
    <p:extLst>
      <p:ext uri="{BB962C8B-B14F-4D97-AF65-F5344CB8AC3E}">
        <p14:creationId xmlns:p14="http://schemas.microsoft.com/office/powerpoint/2010/main" val="1895793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019800" cy="990600"/>
          </a:xfrm>
        </p:spPr>
        <p:txBody>
          <a:bodyPr/>
          <a:lstStyle/>
          <a:p>
            <a:r>
              <a:rPr lang="en-US" dirty="0"/>
              <a:t>FY19 Milestones</a:t>
            </a:r>
          </a:p>
        </p:txBody>
      </p:sp>
      <p:sp>
        <p:nvSpPr>
          <p:cNvPr id="3" name="Content Placeholder 2"/>
          <p:cNvSpPr>
            <a:spLocks noGrp="1"/>
          </p:cNvSpPr>
          <p:nvPr>
            <p:ph idx="1"/>
          </p:nvPr>
        </p:nvSpPr>
        <p:spPr/>
        <p:txBody>
          <a:bodyPr>
            <a:normAutofit fontScale="70000" lnSpcReduction="20000"/>
          </a:bodyPr>
          <a:lstStyle/>
          <a:p>
            <a:r>
              <a:rPr lang="en-US" dirty="0"/>
              <a:t>In progress:</a:t>
            </a:r>
          </a:p>
          <a:p>
            <a:pPr lvl="1"/>
            <a:r>
              <a:rPr lang="en-US" dirty="0"/>
              <a:t>To construct a 4-stave MVTX prototype telescope and take cosmic ray data	</a:t>
            </a:r>
          </a:p>
          <a:p>
            <a:pPr lvl="2"/>
            <a:r>
              <a:rPr lang="en-US" dirty="0"/>
              <a:t>Mechanical enclosure completed </a:t>
            </a:r>
          </a:p>
          <a:p>
            <a:pPr lvl="2"/>
            <a:r>
              <a:rPr lang="en-US" dirty="0"/>
              <a:t>Stave ordered </a:t>
            </a:r>
          </a:p>
          <a:p>
            <a:pPr lvl="2"/>
            <a:r>
              <a:rPr lang="en-US" dirty="0"/>
              <a:t>Cooling system under development</a:t>
            </a:r>
          </a:p>
          <a:p>
            <a:pPr lvl="1"/>
            <a:r>
              <a:rPr lang="en-US" dirty="0"/>
              <a:t>To complete readout and control integration with the final electronics and cables (RUv.1x and FELIXv2.0)</a:t>
            </a:r>
          </a:p>
          <a:p>
            <a:endParaRPr lang="en-US" dirty="0"/>
          </a:p>
          <a:p>
            <a:r>
              <a:rPr lang="en-US" dirty="0"/>
              <a:t>Achieved: </a:t>
            </a:r>
          </a:p>
          <a:p>
            <a:pPr lvl="1"/>
            <a:r>
              <a:rPr lang="en-US" dirty="0"/>
              <a:t>Completed initial sPHENIX MVTX mechanical system integration and layout</a:t>
            </a:r>
          </a:p>
          <a:p>
            <a:pPr lvl="1"/>
            <a:r>
              <a:rPr lang="en-US" dirty="0"/>
              <a:t>Completed and benchmarked b-jet tagging for pp and </a:t>
            </a:r>
            <a:r>
              <a:rPr lang="en-US" dirty="0" err="1"/>
              <a:t>AuAu</a:t>
            </a:r>
            <a:endParaRPr lang="en-US" dirty="0"/>
          </a:p>
          <a:p>
            <a:pPr lvl="1"/>
            <a:r>
              <a:rPr lang="en-US" dirty="0"/>
              <a:t>MVTX proposal approved and funded by DOE through BNL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24</a:t>
            </a:fld>
            <a:endParaRPr lang="en-US"/>
          </a:p>
        </p:txBody>
      </p:sp>
    </p:spTree>
    <p:extLst>
      <p:ext uri="{BB962C8B-B14F-4D97-AF65-F5344CB8AC3E}">
        <p14:creationId xmlns:p14="http://schemas.microsoft.com/office/powerpoint/2010/main" val="1219390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63C76-3B6A-C648-85F6-558AD3C2F8E3}"/>
              </a:ext>
            </a:extLst>
          </p:cNvPr>
          <p:cNvSpPr>
            <a:spLocks noGrp="1"/>
          </p:cNvSpPr>
          <p:nvPr>
            <p:ph type="title"/>
          </p:nvPr>
        </p:nvSpPr>
        <p:spPr>
          <a:xfrm>
            <a:off x="152400" y="-152400"/>
            <a:ext cx="9144000" cy="990600"/>
          </a:xfrm>
        </p:spPr>
        <p:txBody>
          <a:bodyPr/>
          <a:lstStyle/>
          <a:p>
            <a:r>
              <a:rPr lang="en-US" dirty="0"/>
              <a:t>02/2018 Review Slides</a:t>
            </a:r>
          </a:p>
        </p:txBody>
      </p:sp>
      <p:sp>
        <p:nvSpPr>
          <p:cNvPr id="4" name="Date Placeholder 3">
            <a:extLst>
              <a:ext uri="{FF2B5EF4-FFF2-40B4-BE49-F238E27FC236}">
                <a16:creationId xmlns:a16="http://schemas.microsoft.com/office/drawing/2014/main" id="{22C66947-6357-3A4A-AD8B-DF1EC4392572}"/>
              </a:ext>
            </a:extLst>
          </p:cNvPr>
          <p:cNvSpPr>
            <a:spLocks noGrp="1"/>
          </p:cNvSpPr>
          <p:nvPr>
            <p:ph type="dt" sz="half" idx="10"/>
          </p:nvPr>
        </p:nvSpPr>
        <p:spPr/>
        <p:txBody>
          <a:bodyPr/>
          <a:lstStyle/>
          <a:p>
            <a:pPr>
              <a:defRPr/>
            </a:pPr>
            <a:r>
              <a:rPr lang="en-US"/>
              <a:t>2/14/19</a:t>
            </a:r>
          </a:p>
        </p:txBody>
      </p:sp>
      <p:sp>
        <p:nvSpPr>
          <p:cNvPr id="5" name="Footer Placeholder 4">
            <a:extLst>
              <a:ext uri="{FF2B5EF4-FFF2-40B4-BE49-F238E27FC236}">
                <a16:creationId xmlns:a16="http://schemas.microsoft.com/office/drawing/2014/main" id="{E422F0BC-4741-4F48-B334-66A7BC4AB290}"/>
              </a:ext>
            </a:extLst>
          </p:cNvPr>
          <p:cNvSpPr>
            <a:spLocks noGrp="1"/>
          </p:cNvSpPr>
          <p:nvPr>
            <p:ph type="ftr" sz="quarter" idx="11"/>
          </p:nvPr>
        </p:nvSpPr>
        <p:spPr/>
        <p:txBody>
          <a:bodyPr/>
          <a:lstStyle/>
          <a:p>
            <a:pPr>
              <a:defRPr/>
            </a:pPr>
            <a:r>
              <a:rPr lang="en-US"/>
              <a:t>Ming Liu, LDRD Overview</a:t>
            </a:r>
          </a:p>
        </p:txBody>
      </p:sp>
      <p:sp>
        <p:nvSpPr>
          <p:cNvPr id="6" name="Slide Number Placeholder 5">
            <a:extLst>
              <a:ext uri="{FF2B5EF4-FFF2-40B4-BE49-F238E27FC236}">
                <a16:creationId xmlns:a16="http://schemas.microsoft.com/office/drawing/2014/main" id="{9DF44D64-FCDB-DA45-B53E-074F8D88E289}"/>
              </a:ext>
            </a:extLst>
          </p:cNvPr>
          <p:cNvSpPr>
            <a:spLocks noGrp="1"/>
          </p:cNvSpPr>
          <p:nvPr>
            <p:ph type="sldNum" sz="quarter" idx="12"/>
          </p:nvPr>
        </p:nvSpPr>
        <p:spPr/>
        <p:txBody>
          <a:bodyPr/>
          <a:lstStyle/>
          <a:p>
            <a:pPr>
              <a:defRPr/>
            </a:pPr>
            <a:fld id="{470E2682-44F7-8547-94DE-E699237E1B96}" type="slidenum">
              <a:rPr lang="en-US" smtClean="0"/>
              <a:pPr>
                <a:defRPr/>
              </a:pPr>
              <a:t>25</a:t>
            </a:fld>
            <a:endParaRPr lang="en-US"/>
          </a:p>
        </p:txBody>
      </p:sp>
    </p:spTree>
    <p:extLst>
      <p:ext uri="{BB962C8B-B14F-4D97-AF65-F5344CB8AC3E}">
        <p14:creationId xmlns:p14="http://schemas.microsoft.com/office/powerpoint/2010/main" val="21766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44648" y="-116086"/>
            <a:ext cx="9483328" cy="7081242"/>
          </a:xfrm>
          <a:prstGeom prst="rect">
            <a:avLst/>
          </a:prstGeom>
          <a:solidFill>
            <a:srgbClr val="130A4D"/>
          </a:solidFill>
          <a:ln w="25400">
            <a:solidFill>
              <a:srgbClr val="000000">
                <a:alpha val="0"/>
              </a:srgbClr>
            </a:solidFill>
          </a:ln>
        </p:spPr>
        <p:txBody>
          <a:bodyPr lIns="35719" tIns="35719" rIns="35719" bIns="35719"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2391"/>
          </a:p>
        </p:txBody>
      </p:sp>
      <p:sp>
        <p:nvSpPr>
          <p:cNvPr id="40" name="Shape 40"/>
          <p:cNvSpPr>
            <a:spLocks noGrp="1"/>
          </p:cNvSpPr>
          <p:nvPr>
            <p:ph type="sldNum" sz="quarter" idx="2"/>
          </p:nvPr>
        </p:nvSpPr>
        <p:spPr>
          <a:xfrm>
            <a:off x="8852797" y="-29567"/>
            <a:ext cx="318684" cy="32418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26</a:t>
            </a:fld>
            <a:endParaRPr/>
          </a:p>
        </p:txBody>
      </p:sp>
      <p:pic>
        <p:nvPicPr>
          <p:cNvPr id="41" name="pdg11.jpg"/>
          <p:cNvPicPr>
            <a:picLocks noChangeAspect="1"/>
          </p:cNvPicPr>
          <p:nvPr/>
        </p:nvPicPr>
        <p:blipFill>
          <a:blip r:embed="rId2">
            <a:extLst/>
          </a:blip>
          <a:stretch>
            <a:fillRect/>
          </a:stretch>
        </p:blipFill>
        <p:spPr>
          <a:xfrm>
            <a:off x="517922" y="-1457"/>
            <a:ext cx="8099876" cy="6858001"/>
          </a:xfrm>
          <a:prstGeom prst="rect">
            <a:avLst/>
          </a:prstGeom>
          <a:ln w="25400"/>
        </p:spPr>
      </p:pic>
      <p:sp>
        <p:nvSpPr>
          <p:cNvPr id="42" name="Shape 42"/>
          <p:cNvSpPr/>
          <p:nvPr/>
        </p:nvSpPr>
        <p:spPr>
          <a:xfrm>
            <a:off x="422904" y="1780746"/>
            <a:ext cx="3205506" cy="2311186"/>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3" name="Shape 43"/>
          <p:cNvSpPr/>
          <p:nvPr/>
        </p:nvSpPr>
        <p:spPr>
          <a:xfrm>
            <a:off x="4027359" y="82097"/>
            <a:ext cx="4523013" cy="5867978"/>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35719" tIns="35719" rIns="35719" bIns="35719" anchor="ctr"/>
          <a:lstStyle/>
          <a:p>
            <a:pPr algn="ctr" defTabSz="580409">
              <a:defRPr sz="5800">
                <a:solidFill>
                  <a:srgbClr val="000000"/>
                </a:solidFill>
                <a:uFillTx/>
                <a:latin typeface="Gill Sans"/>
                <a:ea typeface="Gill Sans"/>
                <a:cs typeface="Gill Sans"/>
                <a:sym typeface="Gill Sans"/>
              </a:defRPr>
            </a:pPr>
            <a:endParaRPr sz="4078"/>
          </a:p>
        </p:txBody>
      </p:sp>
      <p:sp>
        <p:nvSpPr>
          <p:cNvPr id="44" name="Shape 44"/>
          <p:cNvSpPr/>
          <p:nvPr/>
        </p:nvSpPr>
        <p:spPr>
          <a:xfrm>
            <a:off x="559522" y="1435443"/>
            <a:ext cx="1508426" cy="678199"/>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none" lIns="35719" tIns="35719" rIns="35719" bIns="35719">
            <a:spAutoFit/>
          </a:bodyPr>
          <a:lstStyle>
            <a:lvl1pPr>
              <a:defRPr sz="2400" b="1">
                <a:solidFill>
                  <a:srgbClr val="FFFFFF"/>
                </a:solidFill>
                <a:uFill>
                  <a:solidFill>
                    <a:srgbClr val="FFFFFF"/>
                  </a:solidFill>
                </a:uFill>
              </a:defRPr>
            </a:lvl1pPr>
          </a:lstStyle>
          <a:p>
            <a:r>
              <a:rPr sz="1969" dirty="0"/>
              <a:t>Quark-Gluon </a:t>
            </a:r>
            <a:endParaRPr lang="en-US" sz="1969" dirty="0"/>
          </a:p>
          <a:p>
            <a:r>
              <a:rPr sz="1969" dirty="0"/>
              <a:t>Plasma (QGP)</a:t>
            </a:r>
          </a:p>
        </p:txBody>
      </p:sp>
      <p:sp>
        <p:nvSpPr>
          <p:cNvPr id="45" name="Shape 45"/>
          <p:cNvSpPr/>
          <p:nvPr/>
        </p:nvSpPr>
        <p:spPr>
          <a:xfrm flipH="1" flipV="1">
            <a:off x="2362065" y="2179903"/>
            <a:ext cx="1665293" cy="715257"/>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321457">
              <a:defRPr sz="1200">
                <a:solidFill>
                  <a:srgbClr val="000000"/>
                </a:solidFill>
                <a:uFillTx/>
                <a:latin typeface="Helvetica"/>
                <a:ea typeface="Helvetica"/>
                <a:cs typeface="Helvetica"/>
                <a:sym typeface="Helvetica"/>
              </a:defRPr>
            </a:pPr>
            <a:endParaRPr sz="844"/>
          </a:p>
        </p:txBody>
      </p:sp>
      <p:sp>
        <p:nvSpPr>
          <p:cNvPr id="3" name="TextBox 2"/>
          <p:cNvSpPr txBox="1"/>
          <p:nvPr/>
        </p:nvSpPr>
        <p:spPr>
          <a:xfrm>
            <a:off x="4458343" y="2546259"/>
            <a:ext cx="4254473" cy="738857"/>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0638" marR="40638" defTabSz="455398" fontAlgn="auto">
              <a:lnSpc>
                <a:spcPct val="110000"/>
              </a:lnSpc>
              <a:spcBef>
                <a:spcPts val="0"/>
              </a:spcBef>
              <a:spcAft>
                <a:spcPts val="0"/>
              </a:spcAft>
            </a:pPr>
            <a:r>
              <a:rPr lang="en-US" sz="1969" b="1" dirty="0">
                <a:solidFill>
                  <a:schemeClr val="bg1"/>
                </a:solidFill>
              </a:rPr>
              <a:t>Earliest stage of the universe that can be explored in detail in the laboratory</a:t>
            </a:r>
            <a:r>
              <a:rPr lang="en-US" sz="1969" b="1" dirty="0">
                <a:solidFill>
                  <a:srgbClr val="002E7A"/>
                </a:solidFill>
                <a:uFill>
                  <a:solidFill>
                    <a:srgbClr val="002E7A"/>
                  </a:solidFill>
                </a:uFill>
                <a:sym typeface="Helvetica Neue"/>
              </a:rPr>
              <a:t> </a:t>
            </a:r>
          </a:p>
        </p:txBody>
      </p:sp>
    </p:spTree>
    <p:extLst>
      <p:ext uri="{BB962C8B-B14F-4D97-AF65-F5344CB8AC3E}">
        <p14:creationId xmlns:p14="http://schemas.microsoft.com/office/powerpoint/2010/main" val="674071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613" y="-46999"/>
            <a:ext cx="7772400" cy="612099"/>
          </a:xfrm>
        </p:spPr>
        <p:txBody>
          <a:bodyPr>
            <a:normAutofit fontScale="90000"/>
          </a:bodyPr>
          <a:lstStyle/>
          <a:p>
            <a:r>
              <a:rPr lang="en-US" dirty="0"/>
              <a:t>QGP Discovery</a:t>
            </a:r>
          </a:p>
        </p:txBody>
      </p:sp>
      <p:sp>
        <p:nvSpPr>
          <p:cNvPr id="3" name="Subtitle 2"/>
          <p:cNvSpPr>
            <a:spLocks noGrp="1"/>
          </p:cNvSpPr>
          <p:nvPr>
            <p:ph type="subTitle" idx="1"/>
          </p:nvPr>
        </p:nvSpPr>
        <p:spPr>
          <a:xfrm>
            <a:off x="309975" y="3441339"/>
            <a:ext cx="8631578" cy="3026774"/>
          </a:xfrm>
        </p:spPr>
        <p:txBody>
          <a:bodyPr>
            <a:normAutofit/>
          </a:bodyPr>
          <a:lstStyle/>
          <a:p>
            <a:pPr marL="457177" indent="-457177" algn="l">
              <a:buFont typeface="Arial"/>
              <a:buChar char="•"/>
            </a:pPr>
            <a:r>
              <a:rPr lang="en-US" sz="1898" dirty="0">
                <a:solidFill>
                  <a:schemeClr val="tx1"/>
                </a:solidFill>
                <a:latin typeface="+mn-lt"/>
              </a:rPr>
              <a:t>Unambiguous evidence for phase transition from ordinary nuclear matter to QGP (T</a:t>
            </a:r>
            <a:r>
              <a:rPr lang="en-US" sz="1898" baseline="-25000" dirty="0">
                <a:solidFill>
                  <a:schemeClr val="tx1"/>
                </a:solidFill>
                <a:latin typeface="+mn-lt"/>
              </a:rPr>
              <a:t>QGP</a:t>
            </a:r>
            <a:r>
              <a:rPr lang="en-US" sz="1898" dirty="0">
                <a:solidFill>
                  <a:schemeClr val="tx1"/>
                </a:solidFill>
                <a:latin typeface="+mn-lt"/>
              </a:rPr>
              <a:t>~175 MeV, ~10</a:t>
            </a:r>
            <a:r>
              <a:rPr lang="en-US" sz="1898" baseline="30000" dirty="0">
                <a:solidFill>
                  <a:schemeClr val="tx1"/>
                </a:solidFill>
                <a:latin typeface="+mn-lt"/>
              </a:rPr>
              <a:t>12 </a:t>
            </a:r>
            <a:r>
              <a:rPr lang="en-US" sz="1898" dirty="0">
                <a:solidFill>
                  <a:schemeClr val="tx1"/>
                </a:solidFill>
                <a:latin typeface="+mn-lt"/>
              </a:rPr>
              <a:t>degrees)</a:t>
            </a:r>
          </a:p>
          <a:p>
            <a:pPr marL="457177" indent="-457177" algn="l">
              <a:buFont typeface="Arial"/>
              <a:buChar char="•"/>
            </a:pPr>
            <a:r>
              <a:rPr lang="en-US" sz="1898" dirty="0">
                <a:solidFill>
                  <a:srgbClr val="FF0000"/>
                </a:solidFill>
                <a:latin typeface="+mn-lt"/>
              </a:rPr>
              <a:t>Fundamental discovery: QGP is not a weakly interacting gas of quarks and gluons, but rather a strongly coupled </a:t>
            </a:r>
            <a:r>
              <a:rPr lang="en-US" sz="1898" b="1" dirty="0">
                <a:solidFill>
                  <a:srgbClr val="FF0000"/>
                </a:solidFill>
                <a:latin typeface="+mn-lt"/>
              </a:rPr>
              <a:t>near-perfect liquid! </a:t>
            </a:r>
          </a:p>
          <a:p>
            <a:pPr marL="457177" indent="-457177" algn="l">
              <a:buFont typeface="Arial"/>
              <a:buChar char="•"/>
            </a:pPr>
            <a:r>
              <a:rPr lang="en-US" sz="1898" dirty="0">
                <a:solidFill>
                  <a:schemeClr val="tx1"/>
                </a:solidFill>
                <a:latin typeface="+mn-lt"/>
              </a:rPr>
              <a:t>Exhibits strong collective behavior, has huge stopping power for color-charged particles (quarks, gluons – the fundamental constituents)</a:t>
            </a:r>
          </a:p>
          <a:p>
            <a:pPr algn="l"/>
            <a:endParaRPr lang="en-US" dirty="0">
              <a:solidFill>
                <a:schemeClr val="tx1"/>
              </a:solidFill>
              <a:latin typeface="+mn-lt"/>
            </a:endParaRPr>
          </a:p>
          <a:p>
            <a:pPr marL="457177" indent="-457177" algn="l">
              <a:buFont typeface="Arial"/>
              <a:buChar char="•"/>
            </a:pPr>
            <a:endParaRPr lang="en-US" dirty="0">
              <a:latin typeface="+mn-lt"/>
            </a:endParaRPr>
          </a:p>
        </p:txBody>
      </p:sp>
      <p:pic>
        <p:nvPicPr>
          <p:cNvPr id="4" name="Picture 3" descr="Screen Shot 2016-05-25 at 9.18.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33" y="769238"/>
            <a:ext cx="4911328" cy="946547"/>
          </a:xfrm>
          <a:prstGeom prst="rect">
            <a:avLst/>
          </a:prstGeom>
        </p:spPr>
      </p:pic>
      <p:pic>
        <p:nvPicPr>
          <p:cNvPr id="9" name="Picture 8" descr="ppg003cover.jpg">
            <a:hlinkClick r:id="rId4"/>
          </p:cNvPr>
          <p:cNvPicPr>
            <a:picLocks noChangeAspect="1"/>
          </p:cNvPicPr>
          <p:nvPr/>
        </p:nvPicPr>
        <p:blipFill>
          <a:blip r:embed="rId5" cstate="print"/>
          <a:stretch>
            <a:fillRect/>
          </a:stretch>
        </p:blipFill>
        <p:spPr>
          <a:xfrm>
            <a:off x="5146526" y="1297734"/>
            <a:ext cx="1445467" cy="1850001"/>
          </a:xfrm>
          <a:prstGeom prst="rect">
            <a:avLst/>
          </a:prstGeom>
        </p:spPr>
      </p:pic>
      <p:pic>
        <p:nvPicPr>
          <p:cNvPr id="10" name="Picture 2" descr="Scientific American Magazine">
            <a:hlinkClick r:id="rId6"/>
          </p:cNvPr>
          <p:cNvPicPr>
            <a:picLocks noChangeAspect="1" noChangeArrowheads="1"/>
          </p:cNvPicPr>
          <p:nvPr/>
        </p:nvPicPr>
        <p:blipFill>
          <a:blip r:embed="rId7" cstate="print"/>
          <a:srcRect/>
          <a:stretch>
            <a:fillRect/>
          </a:stretch>
        </p:blipFill>
        <p:spPr bwMode="auto">
          <a:xfrm>
            <a:off x="3184653" y="1208232"/>
            <a:ext cx="1466454" cy="1939503"/>
          </a:xfrm>
          <a:prstGeom prst="rect">
            <a:avLst/>
          </a:prstGeom>
          <a:noFill/>
        </p:spPr>
      </p:pic>
      <p:pic>
        <p:nvPicPr>
          <p:cNvPr id="8" name="Picture 7" descr="Screen Shot 2016-05-25 at 9.22.5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1223" y="690907"/>
            <a:ext cx="4255710" cy="680569"/>
          </a:xfrm>
          <a:prstGeom prst="rect">
            <a:avLst/>
          </a:prstGeom>
        </p:spPr>
      </p:pic>
      <p:pic>
        <p:nvPicPr>
          <p:cNvPr id="11" name="Picture 10"/>
          <p:cNvPicPr>
            <a:picLocks noChangeAspect="1"/>
          </p:cNvPicPr>
          <p:nvPr/>
        </p:nvPicPr>
        <p:blipFill rotWithShape="1">
          <a:blip r:embed="rId9"/>
          <a:srcRect t="6399"/>
          <a:stretch/>
        </p:blipFill>
        <p:spPr>
          <a:xfrm>
            <a:off x="7259187" y="1271075"/>
            <a:ext cx="1522518" cy="1894231"/>
          </a:xfrm>
          <a:prstGeom prst="rect">
            <a:avLst/>
          </a:prstGeom>
        </p:spPr>
      </p:pic>
      <p:sp>
        <p:nvSpPr>
          <p:cNvPr id="13" name="TextBox 12"/>
          <p:cNvSpPr txBox="1"/>
          <p:nvPr/>
        </p:nvSpPr>
        <p:spPr>
          <a:xfrm>
            <a:off x="757231" y="5535487"/>
            <a:ext cx="7197163" cy="833883"/>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40638" marR="40638" defTabSz="455398" fontAlgn="auto">
              <a:lnSpc>
                <a:spcPct val="110000"/>
              </a:lnSpc>
              <a:spcBef>
                <a:spcPts val="0"/>
              </a:spcBef>
              <a:spcAft>
                <a:spcPts val="0"/>
              </a:spcAft>
            </a:pPr>
            <a:r>
              <a:rPr lang="en-US" sz="2250" b="1" dirty="0">
                <a:solidFill>
                  <a:srgbClr val="0000C2"/>
                </a:solidFill>
              </a:rPr>
              <a:t>Big Question for Science: From what microscopic structure </a:t>
            </a:r>
          </a:p>
          <a:p>
            <a:pPr marL="40638" marR="40638" defTabSz="455398" fontAlgn="auto">
              <a:lnSpc>
                <a:spcPct val="110000"/>
              </a:lnSpc>
              <a:spcBef>
                <a:spcPts val="0"/>
              </a:spcBef>
              <a:spcAft>
                <a:spcPts val="0"/>
              </a:spcAft>
            </a:pPr>
            <a:r>
              <a:rPr lang="en-US" sz="2250" b="1" dirty="0">
                <a:solidFill>
                  <a:srgbClr val="0000C2"/>
                </a:solidFill>
              </a:rPr>
              <a:t>do these </a:t>
            </a:r>
            <a:r>
              <a:rPr lang="en-US" sz="2250" b="1" dirty="0">
                <a:solidFill>
                  <a:srgbClr val="0000C2"/>
                </a:solidFill>
                <a:uFill>
                  <a:solidFill>
                    <a:srgbClr val="002E7A"/>
                  </a:solidFill>
                </a:uFill>
                <a:latin typeface="+mn-lt"/>
                <a:ea typeface="+mn-ea"/>
                <a:cs typeface="+mn-cs"/>
                <a:sym typeface="Helvetica Neue"/>
              </a:rPr>
              <a:t>properties emerge?</a:t>
            </a:r>
            <a:r>
              <a:rPr lang="en-US" sz="2250" b="1" dirty="0">
                <a:solidFill>
                  <a:srgbClr val="0000C2"/>
                </a:solidFill>
                <a:uFill>
                  <a:solidFill>
                    <a:srgbClr val="002E7A"/>
                  </a:solidFill>
                </a:uFill>
                <a:latin typeface="+mn-lt"/>
                <a:ea typeface="+mn-ea"/>
                <a:cs typeface="+mn-cs"/>
                <a:sym typeface="Wingdings"/>
              </a:rPr>
              <a:t></a:t>
            </a:r>
            <a:r>
              <a:rPr lang="en-US" sz="2250" b="1" dirty="0">
                <a:solidFill>
                  <a:srgbClr val="0000C2"/>
                </a:solidFill>
                <a:sym typeface="Wingdings"/>
              </a:rPr>
              <a:t>R</a:t>
            </a:r>
            <a:r>
              <a:rPr lang="en-US" sz="2250" b="1" dirty="0">
                <a:solidFill>
                  <a:srgbClr val="0000C2"/>
                </a:solidFill>
                <a:uFill>
                  <a:solidFill>
                    <a:srgbClr val="002E7A"/>
                  </a:solidFill>
                </a:uFill>
                <a:latin typeface="+mn-lt"/>
                <a:ea typeface="+mn-ea"/>
                <a:cs typeface="+mn-cs"/>
                <a:sym typeface="Wingdings"/>
              </a:rPr>
              <a:t>equires new observables!</a:t>
            </a:r>
            <a:endParaRPr lang="en-US" sz="2250" b="1" dirty="0">
              <a:solidFill>
                <a:srgbClr val="0000C2"/>
              </a:solidFill>
              <a:uFill>
                <a:solidFill>
                  <a:srgbClr val="002E7A"/>
                </a:solidFill>
              </a:uFill>
              <a:latin typeface="+mn-lt"/>
              <a:ea typeface="+mn-ea"/>
              <a:cs typeface="+mn-cs"/>
              <a:sym typeface="Helvetica Neue"/>
            </a:endParaRPr>
          </a:p>
        </p:txBody>
      </p:sp>
      <p:sp>
        <p:nvSpPr>
          <p:cNvPr id="12" name="TextBox 11"/>
          <p:cNvSpPr txBox="1"/>
          <p:nvPr/>
        </p:nvSpPr>
        <p:spPr>
          <a:xfrm>
            <a:off x="274914" y="1792537"/>
            <a:ext cx="2839888" cy="1370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406" b="1" dirty="0">
                <a:solidFill>
                  <a:srgbClr val="0000FF"/>
                </a:solidFill>
              </a:rPr>
              <a:t>QGP discovery announced in 2004 by RHIC experiments, confirmed later at LHC </a:t>
            </a:r>
          </a:p>
          <a:p>
            <a:endParaRPr lang="en-US" sz="1406" b="1" dirty="0">
              <a:solidFill>
                <a:srgbClr val="0000FF"/>
              </a:solidFill>
            </a:endParaRPr>
          </a:p>
          <a:p>
            <a:r>
              <a:rPr lang="en-US" sz="1406" b="1" dirty="0">
                <a:solidFill>
                  <a:srgbClr val="0000FF"/>
                </a:solidFill>
              </a:rPr>
              <a:t>PHENIX mission completed in 2016 </a:t>
            </a:r>
          </a:p>
          <a:p>
            <a:r>
              <a:rPr lang="en-US" sz="1406" b="1" dirty="0">
                <a:solidFill>
                  <a:srgbClr val="0000FF"/>
                </a:solidFill>
              </a:rPr>
              <a:t>Upgrade path </a:t>
            </a:r>
            <a:r>
              <a:rPr lang="mr-IN" sz="1406" b="1" dirty="0">
                <a:solidFill>
                  <a:srgbClr val="0000FF"/>
                </a:solidFill>
              </a:rPr>
              <a:t>–</a:t>
            </a:r>
            <a:r>
              <a:rPr lang="en-US" sz="1406" b="1" dirty="0">
                <a:solidFill>
                  <a:srgbClr val="0000FF"/>
                </a:solidFill>
              </a:rPr>
              <a:t> sPHENIX @RHIC</a:t>
            </a:r>
          </a:p>
        </p:txBody>
      </p:sp>
    </p:spTree>
    <p:extLst>
      <p:ext uri="{BB962C8B-B14F-4D97-AF65-F5344CB8AC3E}">
        <p14:creationId xmlns:p14="http://schemas.microsoft.com/office/powerpoint/2010/main" val="219517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descr="NewPhase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404" y="4524192"/>
            <a:ext cx="3195853" cy="20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52" y="-76200"/>
            <a:ext cx="7924800" cy="990600"/>
          </a:xfrm>
        </p:spPr>
        <p:txBody>
          <a:bodyPr/>
          <a:lstStyle/>
          <a:p>
            <a:r>
              <a:rPr lang="en-US" dirty="0"/>
              <a:t>Bring </a:t>
            </a:r>
            <a:r>
              <a:rPr lang="en-US"/>
              <a:t>Big Science to LANL</a:t>
            </a:r>
          </a:p>
        </p:txBody>
      </p:sp>
      <p:sp>
        <p:nvSpPr>
          <p:cNvPr id="3" name="Content Placeholder 2"/>
          <p:cNvSpPr>
            <a:spLocks noGrp="1"/>
          </p:cNvSpPr>
          <p:nvPr>
            <p:ph idx="1"/>
          </p:nvPr>
        </p:nvSpPr>
        <p:spPr>
          <a:xfrm>
            <a:off x="373883" y="1181594"/>
            <a:ext cx="5181600" cy="334824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55000" lnSpcReduction="20000"/>
          </a:bodyPr>
          <a:lstStyle/>
          <a:p>
            <a:r>
              <a:rPr lang="en-US" dirty="0">
                <a:solidFill>
                  <a:srgbClr val="FF0000"/>
                </a:solidFill>
              </a:rPr>
              <a:t>sPHENIX</a:t>
            </a:r>
            <a:r>
              <a:rPr lang="en-US" dirty="0"/>
              <a:t> </a:t>
            </a:r>
            <a:r>
              <a:rPr lang="mr-IN" dirty="0"/>
              <a:t>–</a:t>
            </a:r>
            <a:r>
              <a:rPr lang="en-US" dirty="0"/>
              <a:t> the next US NP flagship heavy ion physics program, to study the inner workings of QGP </a:t>
            </a:r>
          </a:p>
          <a:p>
            <a:pPr lvl="1"/>
            <a:r>
              <a:rPr lang="en-US" dirty="0"/>
              <a:t>Granted CD0 9/2016; CD1 scheduled 5/2018</a:t>
            </a:r>
          </a:p>
          <a:p>
            <a:pPr lvl="1"/>
            <a:r>
              <a:rPr lang="en-US" dirty="0"/>
              <a:t>Constr. 2019 </a:t>
            </a:r>
            <a:r>
              <a:rPr lang="mr-IN" dirty="0"/>
              <a:t>–</a:t>
            </a:r>
            <a:r>
              <a:rPr lang="en-US" dirty="0"/>
              <a:t> 2022; Physics runs: 2023-2027+</a:t>
            </a:r>
          </a:p>
          <a:p>
            <a:pPr lvl="1"/>
            <a:endParaRPr lang="en-US" dirty="0"/>
          </a:p>
          <a:p>
            <a:r>
              <a:rPr lang="en-US" dirty="0">
                <a:solidFill>
                  <a:srgbClr val="FF0000"/>
                </a:solidFill>
              </a:rPr>
              <a:t>This LDRD will allows LANL to take a leadership role in sPHENIX and be a key player in the Heavy Ion physics frontier </a:t>
            </a:r>
          </a:p>
          <a:p>
            <a:pPr lvl="1"/>
            <a:r>
              <a:rPr lang="en-US" dirty="0"/>
              <a:t>Innovation: develop a new open heavy flavor physics program, identified as the 3</a:t>
            </a:r>
            <a:r>
              <a:rPr lang="en-US" baseline="30000" dirty="0"/>
              <a:t>rd</a:t>
            </a:r>
            <a:r>
              <a:rPr lang="en-US" dirty="0"/>
              <a:t> Science Pillar of the sPHENIX experiment</a:t>
            </a:r>
          </a:p>
          <a:p>
            <a:pPr lvl="1"/>
            <a:r>
              <a:rPr lang="en-US" dirty="0"/>
              <a:t>Bring new state of the art technical capability to LANL applied program, also future EIC program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28</a:t>
            </a:fld>
            <a:endParaRPr lang="en-US"/>
          </a:p>
        </p:txBody>
      </p:sp>
      <p:pic>
        <p:nvPicPr>
          <p:cNvPr id="18" name="Picture 17"/>
          <p:cNvPicPr>
            <a:picLocks noChangeAspect="1"/>
          </p:cNvPicPr>
          <p:nvPr/>
        </p:nvPicPr>
        <p:blipFill>
          <a:blip r:embed="rId3"/>
          <a:stretch>
            <a:fillRect/>
          </a:stretch>
        </p:blipFill>
        <p:spPr>
          <a:xfrm>
            <a:off x="5715001" y="1305270"/>
            <a:ext cx="3217337" cy="3070227"/>
          </a:xfrm>
          <a:prstGeom prst="rect">
            <a:avLst/>
          </a:prstGeom>
        </p:spPr>
      </p:pic>
      <p:sp>
        <p:nvSpPr>
          <p:cNvPr id="30" name="TextBox 29"/>
          <p:cNvSpPr txBox="1"/>
          <p:nvPr/>
        </p:nvSpPr>
        <p:spPr>
          <a:xfrm>
            <a:off x="5715001" y="4524192"/>
            <a:ext cx="2821018" cy="461665"/>
          </a:xfrm>
          <a:prstGeom prst="rect">
            <a:avLst/>
          </a:prstGeom>
          <a:noFill/>
        </p:spPr>
        <p:txBody>
          <a:bodyPr wrap="square" rtlCol="0">
            <a:spAutoFit/>
          </a:bodyPr>
          <a:lstStyle/>
          <a:p>
            <a:r>
              <a:rPr lang="en-US" sz="1200" b="1" dirty="0">
                <a:solidFill>
                  <a:srgbClr val="FF0000"/>
                </a:solidFill>
              </a:rPr>
              <a:t>Complement  &amp; extend current and future RHIC and LHC QGP programs</a:t>
            </a:r>
          </a:p>
        </p:txBody>
      </p:sp>
      <p:sp>
        <p:nvSpPr>
          <p:cNvPr id="7" name="TextBox 6"/>
          <p:cNvSpPr txBox="1"/>
          <p:nvPr/>
        </p:nvSpPr>
        <p:spPr>
          <a:xfrm>
            <a:off x="7315200" y="1305270"/>
            <a:ext cx="1509965" cy="738664"/>
          </a:xfrm>
          <a:prstGeom prst="rect">
            <a:avLst/>
          </a:prstGeom>
          <a:noFill/>
        </p:spPr>
        <p:txBody>
          <a:bodyPr wrap="none" rtlCol="0">
            <a:spAutoFit/>
          </a:bodyPr>
          <a:lstStyle/>
          <a:p>
            <a:pPr marL="342900" indent="-342900">
              <a:buFont typeface="+mj-lt"/>
              <a:buAutoNum type="arabicPeriod"/>
            </a:pPr>
            <a:r>
              <a:rPr lang="en-US" sz="1400" dirty="0">
                <a:solidFill>
                  <a:srgbClr val="FFFF00"/>
                </a:solidFill>
              </a:rPr>
              <a:t>Jets</a:t>
            </a:r>
          </a:p>
          <a:p>
            <a:pPr marL="342900" indent="-342900">
              <a:buFont typeface="+mj-lt"/>
              <a:buAutoNum type="arabicPeriod"/>
            </a:pPr>
            <a:r>
              <a:rPr lang="en-US" sz="1400" dirty="0">
                <a:solidFill>
                  <a:srgbClr val="FFFF00"/>
                </a:solidFill>
              </a:rPr>
              <a:t>Upsilons</a:t>
            </a:r>
          </a:p>
          <a:p>
            <a:pPr marL="342900" indent="-342900">
              <a:buFont typeface="+mj-lt"/>
              <a:buAutoNum type="arabicPeriod"/>
            </a:pPr>
            <a:r>
              <a:rPr lang="en-US" sz="1400" dirty="0">
                <a:solidFill>
                  <a:srgbClr val="FFFF00"/>
                </a:solidFill>
              </a:rPr>
              <a:t>Heavy quarks</a:t>
            </a:r>
          </a:p>
        </p:txBody>
      </p:sp>
      <p:grpSp>
        <p:nvGrpSpPr>
          <p:cNvPr id="27" name="Group 76"/>
          <p:cNvGrpSpPr/>
          <p:nvPr/>
        </p:nvGrpSpPr>
        <p:grpSpPr>
          <a:xfrm>
            <a:off x="5395965" y="4985857"/>
            <a:ext cx="3536372" cy="1887319"/>
            <a:chOff x="0" y="0"/>
            <a:chExt cx="6206385" cy="2699311"/>
          </a:xfrm>
        </p:grpSpPr>
        <p:pic>
          <p:nvPicPr>
            <p:cNvPr id="28" name="Screen Shot 2015-07-02 at 10.56.48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29" name="Screen Shot 2015-07-02 at 10.56.4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Tree>
    <p:extLst>
      <p:ext uri="{BB962C8B-B14F-4D97-AF65-F5344CB8AC3E}">
        <p14:creationId xmlns:p14="http://schemas.microsoft.com/office/powerpoint/2010/main" val="397787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87041"/>
            <a:ext cx="7924800" cy="990600"/>
          </a:xfrm>
        </p:spPr>
        <p:txBody>
          <a:bodyPr/>
          <a:lstStyle/>
          <a:p>
            <a:r>
              <a:rPr lang="en-US" sz="2800" dirty="0"/>
              <a:t>LANL Proposed Monolithic-Active-Pixel-Sensor-based Vertex Detector (MVTX)</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29</a:t>
            </a:fld>
            <a:endParaRPr lang="en-US"/>
          </a:p>
        </p:txBody>
      </p:sp>
      <p:grpSp>
        <p:nvGrpSpPr>
          <p:cNvPr id="7" name="Group 6"/>
          <p:cNvGrpSpPr/>
          <p:nvPr/>
        </p:nvGrpSpPr>
        <p:grpSpPr>
          <a:xfrm>
            <a:off x="6096000" y="1799107"/>
            <a:ext cx="2978302" cy="4405732"/>
            <a:chOff x="5249074" y="1144588"/>
            <a:chExt cx="3513926" cy="4785796"/>
          </a:xfrm>
        </p:grpSpPr>
        <p:grpSp>
          <p:nvGrpSpPr>
            <p:cNvPr id="8" name="Group 7"/>
            <p:cNvGrpSpPr/>
            <p:nvPr/>
          </p:nvGrpSpPr>
          <p:grpSpPr>
            <a:xfrm>
              <a:off x="5249074" y="1144588"/>
              <a:ext cx="3513926" cy="4785796"/>
              <a:chOff x="181774" y="1570554"/>
              <a:chExt cx="3513926" cy="478579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1774" y="1570554"/>
                <a:ext cx="3513926" cy="2068910"/>
              </a:xfrm>
              <a:prstGeom prst="rect">
                <a:avLst/>
              </a:prstGeom>
              <a:noFill/>
              <a:ln>
                <a:noFill/>
              </a:ln>
              <a:extLst/>
            </p:spPr>
          </p:pic>
          <p:grpSp>
            <p:nvGrpSpPr>
              <p:cNvPr id="11" name="Group 10"/>
              <p:cNvGrpSpPr/>
              <p:nvPr/>
            </p:nvGrpSpPr>
            <p:grpSpPr>
              <a:xfrm>
                <a:off x="190500" y="2692400"/>
                <a:ext cx="3505200" cy="3663950"/>
                <a:chOff x="190500" y="2692400"/>
                <a:chExt cx="3505200" cy="3663950"/>
              </a:xfrm>
            </p:grpSpPr>
            <p:grpSp>
              <p:nvGrpSpPr>
                <p:cNvPr id="12" name="Group 11"/>
                <p:cNvGrpSpPr/>
                <p:nvPr/>
              </p:nvGrpSpPr>
              <p:grpSpPr>
                <a:xfrm>
                  <a:off x="190500" y="4070350"/>
                  <a:ext cx="3505200" cy="2286000"/>
                  <a:chOff x="4343400" y="990600"/>
                  <a:chExt cx="3818732" cy="25908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90600"/>
                    <a:ext cx="3818732" cy="2590800"/>
                  </a:xfrm>
                  <a:prstGeom prst="rect">
                    <a:avLst/>
                  </a:prstGeom>
                  <a:ln w="19050">
                    <a:solidFill>
                      <a:srgbClr val="FF0000"/>
                    </a:solidFill>
                  </a:ln>
                </p:spPr>
              </p:pic>
              <p:sp>
                <p:nvSpPr>
                  <p:cNvPr id="15" name="Rectangle 14"/>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9" name="Straight Connector 8"/>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12"/>
          <p:cNvGrpSpPr/>
          <p:nvPr/>
        </p:nvGrpSpPr>
        <p:grpSpPr>
          <a:xfrm>
            <a:off x="792103" y="3989079"/>
            <a:ext cx="2851151" cy="2249686"/>
            <a:chOff x="7365933" y="494668"/>
            <a:chExt cx="3771955" cy="3013162"/>
          </a:xfrm>
        </p:grpSpPr>
        <p:pic>
          <p:nvPicPr>
            <p:cNvPr id="18"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19" name="Shape 111"/>
            <p:cNvSpPr/>
            <p:nvPr/>
          </p:nvSpPr>
          <p:spPr>
            <a:xfrm>
              <a:off x="8005560" y="494668"/>
              <a:ext cx="2443054" cy="425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a:solidFill>
                    <a:srgbClr val="FF0000"/>
                  </a:solidFill>
                </a:rPr>
                <a:t>sPHENIX</a:t>
              </a:r>
              <a:r>
                <a:rPr lang="en-US" dirty="0">
                  <a:solidFill>
                    <a:srgbClr val="FF0000"/>
                  </a:solidFill>
                </a:rPr>
                <a:t> </a:t>
              </a:r>
              <a:r>
                <a:rPr dirty="0">
                  <a:solidFill>
                    <a:srgbClr val="FF0000"/>
                  </a:solidFill>
                </a:rPr>
                <a:t>Inner Trackin</a:t>
              </a:r>
              <a:r>
                <a:rPr lang="en-US" dirty="0">
                  <a:solidFill>
                    <a:srgbClr val="FF0000"/>
                  </a:solidFill>
                </a:rPr>
                <a:t>g</a:t>
              </a:r>
              <a:endParaRPr dirty="0">
                <a:solidFill>
                  <a:srgbClr val="FF0000"/>
                </a:solidFill>
              </a:endParaRPr>
            </a:p>
          </p:txBody>
        </p:sp>
      </p:grpSp>
      <p:sp>
        <p:nvSpPr>
          <p:cNvPr id="20" name="Left Arrow 19"/>
          <p:cNvSpPr/>
          <p:nvPr/>
        </p:nvSpPr>
        <p:spPr>
          <a:xfrm>
            <a:off x="3461502" y="4995500"/>
            <a:ext cx="2619927" cy="1457742"/>
          </a:xfrm>
          <a:prstGeom prst="leftArrow">
            <a:avLst/>
          </a:prstGeom>
          <a:solidFill>
            <a:srgbClr val="CCFFC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0000"/>
                </a:solidFill>
              </a:rPr>
              <a:t>“Adopt” ALICE/ITS </a:t>
            </a:r>
          </a:p>
          <a:p>
            <a:pPr algn="ctr"/>
            <a:r>
              <a:rPr lang="en-US" sz="1600" dirty="0">
                <a:solidFill>
                  <a:srgbClr val="FF0000"/>
                </a:solidFill>
              </a:rPr>
              <a:t>Mini. risk,</a:t>
            </a:r>
          </a:p>
          <a:p>
            <a:pPr algn="ctr"/>
            <a:r>
              <a:rPr lang="en-US" sz="1600" dirty="0">
                <a:solidFill>
                  <a:srgbClr val="FF0000"/>
                </a:solidFill>
              </a:rPr>
              <a:t>Max. physics</a:t>
            </a:r>
          </a:p>
        </p:txBody>
      </p:sp>
      <p:pic>
        <p:nvPicPr>
          <p:cNvPr id="21" name="Screen Shot 2016-01-25 at 9.19.11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053395" y="2488543"/>
            <a:ext cx="1573840" cy="1926992"/>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24" name="TextBox 23"/>
          <p:cNvSpPr txBox="1"/>
          <p:nvPr/>
        </p:nvSpPr>
        <p:spPr>
          <a:xfrm>
            <a:off x="596099" y="949419"/>
            <a:ext cx="2631041" cy="369332"/>
          </a:xfrm>
          <a:prstGeom prst="rect">
            <a:avLst/>
          </a:prstGeom>
          <a:noFill/>
        </p:spPr>
        <p:txBody>
          <a:bodyPr wrap="none" rtlCol="0">
            <a:spAutoFit/>
          </a:bodyPr>
          <a:lstStyle/>
          <a:p>
            <a:r>
              <a:rPr lang="en-US" dirty="0">
                <a:solidFill>
                  <a:srgbClr val="FF0000"/>
                </a:solidFill>
              </a:rPr>
              <a:t>sPHENIX upgrade </a:t>
            </a:r>
            <a:r>
              <a:rPr lang="en-US">
                <a:solidFill>
                  <a:srgbClr val="FF0000"/>
                </a:solidFill>
              </a:rPr>
              <a:t>@RHIC </a:t>
            </a:r>
            <a:endParaRPr lang="en-US" dirty="0">
              <a:solidFill>
                <a:srgbClr val="FF0000"/>
              </a:solidFill>
            </a:endParaRP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0398" y="1282214"/>
            <a:ext cx="2461777" cy="2520415"/>
          </a:xfrm>
          <a:prstGeom prst="rect">
            <a:avLst/>
          </a:prstGeom>
        </p:spPr>
      </p:pic>
      <p:cxnSp>
        <p:nvCxnSpPr>
          <p:cNvPr id="26" name="Straight Connector 25"/>
          <p:cNvCxnSpPr/>
          <p:nvPr/>
        </p:nvCxnSpPr>
        <p:spPr>
          <a:xfrm>
            <a:off x="2217678" y="2488543"/>
            <a:ext cx="697553"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8528" y="2488543"/>
            <a:ext cx="711200"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48400" y="1064510"/>
            <a:ext cx="2603726" cy="584775"/>
          </a:xfrm>
          <a:prstGeom prst="rect">
            <a:avLst/>
          </a:prstGeom>
          <a:noFill/>
        </p:spPr>
        <p:txBody>
          <a:bodyPr wrap="none" rtlCol="0">
            <a:spAutoFit/>
          </a:bodyPr>
          <a:lstStyle/>
          <a:p>
            <a:r>
              <a:rPr lang="en-US" sz="1600" dirty="0"/>
              <a:t>ALICE ITS Upgrade @CERN;</a:t>
            </a:r>
          </a:p>
          <a:p>
            <a:r>
              <a:rPr lang="en-US" sz="1600" dirty="0"/>
              <a:t>Inner Tracker System (2021+)</a:t>
            </a:r>
          </a:p>
        </p:txBody>
      </p:sp>
      <p:sp>
        <p:nvSpPr>
          <p:cNvPr id="3" name="TextBox 2"/>
          <p:cNvSpPr txBox="1"/>
          <p:nvPr/>
        </p:nvSpPr>
        <p:spPr>
          <a:xfrm>
            <a:off x="3875005" y="1346453"/>
            <a:ext cx="2183034" cy="923330"/>
          </a:xfrm>
          <a:prstGeom prst="rect">
            <a:avLst/>
          </a:prstGeom>
          <a:noFill/>
        </p:spPr>
        <p:txBody>
          <a:bodyPr wrap="none" rtlCol="0">
            <a:spAutoFit/>
          </a:bodyPr>
          <a:lstStyle/>
          <a:p>
            <a:r>
              <a:rPr lang="en-US"/>
              <a:t>Key integration tasks:</a:t>
            </a:r>
            <a:endParaRPr lang="en-US" dirty="0"/>
          </a:p>
          <a:p>
            <a:pPr marL="285750" indent="-285750">
              <a:buFontTx/>
              <a:buChar char="-"/>
            </a:pPr>
            <a:r>
              <a:rPr lang="en-US" dirty="0"/>
              <a:t>Readout </a:t>
            </a:r>
          </a:p>
          <a:p>
            <a:pPr marL="285750" indent="-285750">
              <a:buFontTx/>
              <a:buChar char="-"/>
            </a:pPr>
            <a:r>
              <a:rPr lang="en-US" dirty="0"/>
              <a:t>Mechanics</a:t>
            </a:r>
          </a:p>
        </p:txBody>
      </p:sp>
    </p:spTree>
    <p:extLst>
      <p:ext uri="{BB962C8B-B14F-4D97-AF65-F5344CB8AC3E}">
        <p14:creationId xmlns:p14="http://schemas.microsoft.com/office/powerpoint/2010/main" val="5988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LDRD Team</a:t>
            </a:r>
          </a:p>
        </p:txBody>
      </p:sp>
      <p:sp>
        <p:nvSpPr>
          <p:cNvPr id="3" name="Content Placeholder 2"/>
          <p:cNvSpPr>
            <a:spLocks noGrp="1"/>
          </p:cNvSpPr>
          <p:nvPr>
            <p:ph idx="1"/>
          </p:nvPr>
        </p:nvSpPr>
        <p:spPr>
          <a:xfrm>
            <a:off x="108594" y="1181893"/>
            <a:ext cx="4572000" cy="4983163"/>
          </a:xfrm>
        </p:spPr>
        <p:txBody>
          <a:bodyPr>
            <a:normAutofit fontScale="62500" lnSpcReduction="20000"/>
          </a:bodyPr>
          <a:lstStyle/>
          <a:p>
            <a:r>
              <a:rPr lang="en-US" dirty="0"/>
              <a:t>Experimental group </a:t>
            </a:r>
          </a:p>
          <a:p>
            <a:pPr lvl="1"/>
            <a:r>
              <a:rPr lang="en-US" dirty="0"/>
              <a:t>P-25, AOT</a:t>
            </a:r>
          </a:p>
          <a:p>
            <a:pPr lvl="1"/>
            <a:r>
              <a:rPr lang="en-US" dirty="0"/>
              <a:t>Detector readout and mechanical support R&amp;D</a:t>
            </a:r>
          </a:p>
          <a:p>
            <a:pPr lvl="1"/>
            <a:r>
              <a:rPr lang="en-US" dirty="0"/>
              <a:t>Detector modeling and simulations</a:t>
            </a:r>
          </a:p>
          <a:p>
            <a:pPr lvl="1"/>
            <a:r>
              <a:rPr lang="en-US" dirty="0"/>
              <a:t>Physics simulations</a:t>
            </a:r>
          </a:p>
          <a:p>
            <a:endParaRPr lang="en-US" dirty="0"/>
          </a:p>
          <a:p>
            <a:endParaRPr lang="en-US" dirty="0"/>
          </a:p>
          <a:p>
            <a:r>
              <a:rPr lang="en-US" dirty="0"/>
              <a:t>Theoretical group</a:t>
            </a:r>
          </a:p>
          <a:p>
            <a:pPr lvl="1"/>
            <a:r>
              <a:rPr lang="en-US" dirty="0"/>
              <a:t>T-2, T-5, CCS-7</a:t>
            </a:r>
          </a:p>
          <a:p>
            <a:pPr lvl="1"/>
            <a:r>
              <a:rPr lang="en-US" dirty="0"/>
              <a:t>Physics modeling &amp; simulations</a:t>
            </a:r>
          </a:p>
          <a:p>
            <a:endParaRPr lang="en-US" dirty="0"/>
          </a:p>
          <a:p>
            <a:r>
              <a:rPr lang="en-US" dirty="0"/>
              <a:t>Budget: 1.6M/Year, FY17-19</a:t>
            </a:r>
          </a:p>
          <a:p>
            <a:pPr lvl="1"/>
            <a:r>
              <a:rPr lang="en-US" dirty="0"/>
              <a:t>1/3 on experimental T&amp;E</a:t>
            </a:r>
          </a:p>
          <a:p>
            <a:pPr lvl="1"/>
            <a:r>
              <a:rPr lang="en-US" dirty="0"/>
              <a:t>1/3 on theoretical T&amp;E</a:t>
            </a:r>
          </a:p>
          <a:p>
            <a:pPr lvl="1"/>
            <a:r>
              <a:rPr lang="en-US" dirty="0"/>
              <a:t>1/3 on Hardware &amp; M&amp;S </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a:t>
            </a:fld>
            <a:endParaRPr lang="en-US"/>
          </a:p>
        </p:txBody>
      </p:sp>
      <p:pic>
        <p:nvPicPr>
          <p:cNvPr id="10" name="pasted-image-enhanced.jpeg"/>
          <p:cNvPicPr>
            <a:picLocks noChangeAspect="1"/>
          </p:cNvPicPr>
          <p:nvPr/>
        </p:nvPicPr>
        <p:blipFill>
          <a:blip r:embed="rId3">
            <a:extLst/>
          </a:blip>
          <a:stretch>
            <a:fillRect/>
          </a:stretch>
        </p:blipFill>
        <p:spPr>
          <a:xfrm>
            <a:off x="4824594" y="2235025"/>
            <a:ext cx="703305" cy="703305"/>
          </a:xfrm>
          <a:prstGeom prst="rect">
            <a:avLst/>
          </a:prstGeom>
          <a:ln w="101600">
            <a:noFill/>
          </a:ln>
        </p:spPr>
      </p:pic>
      <p:pic>
        <p:nvPicPr>
          <p:cNvPr id="11" name="pasted-image.tif"/>
          <p:cNvPicPr>
            <a:picLocks noChangeAspect="1"/>
          </p:cNvPicPr>
          <p:nvPr/>
        </p:nvPicPr>
        <p:blipFill>
          <a:blip r:embed="rId4">
            <a:extLst/>
          </a:blip>
          <a:stretch>
            <a:fillRect/>
          </a:stretch>
        </p:blipFill>
        <p:spPr>
          <a:xfrm>
            <a:off x="6675075" y="1353138"/>
            <a:ext cx="716072" cy="716072"/>
          </a:xfrm>
          <a:prstGeom prst="rect">
            <a:avLst/>
          </a:prstGeom>
          <a:ln w="101600">
            <a:noFill/>
          </a:ln>
        </p:spPr>
      </p:pic>
      <p:pic>
        <p:nvPicPr>
          <p:cNvPr id="12" name="sondheim_walt-enhanced.jpeg"/>
          <p:cNvPicPr>
            <a:picLocks noChangeAspect="1"/>
          </p:cNvPicPr>
          <p:nvPr/>
        </p:nvPicPr>
        <p:blipFill>
          <a:blip r:embed="rId5">
            <a:extLst/>
          </a:blip>
          <a:stretch>
            <a:fillRect/>
          </a:stretch>
        </p:blipFill>
        <p:spPr>
          <a:xfrm>
            <a:off x="5768050" y="2239573"/>
            <a:ext cx="694211" cy="694211"/>
          </a:xfrm>
          <a:prstGeom prst="rect">
            <a:avLst/>
          </a:prstGeom>
          <a:ln w="101600">
            <a:noFill/>
          </a:ln>
        </p:spPr>
      </p:pic>
      <p:pic>
        <p:nvPicPr>
          <p:cNvPr id="13" name="vanhecke_hubert-enhanced.jpeg"/>
          <p:cNvPicPr>
            <a:picLocks noChangeAspect="1"/>
          </p:cNvPicPr>
          <p:nvPr/>
        </p:nvPicPr>
        <p:blipFill>
          <a:blip r:embed="rId6">
            <a:extLst/>
          </a:blip>
          <a:stretch>
            <a:fillRect/>
          </a:stretch>
        </p:blipFill>
        <p:spPr>
          <a:xfrm>
            <a:off x="6675075" y="2206737"/>
            <a:ext cx="724347" cy="724347"/>
          </a:xfrm>
          <a:prstGeom prst="rect">
            <a:avLst/>
          </a:prstGeom>
          <a:ln w="25400">
            <a:noFill/>
          </a:ln>
        </p:spPr>
      </p:pic>
      <p:pic>
        <p:nvPicPr>
          <p:cNvPr id="14" name="Picture 13"/>
          <p:cNvPicPr>
            <a:picLocks/>
          </p:cNvPicPr>
          <p:nvPr/>
        </p:nvPicPr>
        <p:blipFill>
          <a:blip r:embed="rId7" cstate="print">
            <a:extLst>
              <a:ext uri="{28A0092B-C50C-407E-A947-70E740481C1C}">
                <a14:useLocalDpi xmlns:a14="http://schemas.microsoft.com/office/drawing/2010/main"/>
              </a:ext>
            </a:extLst>
          </a:blip>
          <a:stretch>
            <a:fillRect/>
          </a:stretch>
        </p:blipFill>
        <p:spPr>
          <a:xfrm>
            <a:off x="7573445" y="4816293"/>
            <a:ext cx="726127" cy="702754"/>
          </a:xfrm>
          <a:prstGeom prst="rect">
            <a:avLst/>
          </a:prstGeom>
        </p:spPr>
      </p:pic>
      <p:pic>
        <p:nvPicPr>
          <p:cNvPr id="15" name="Picture 14" descr="2016-12-01-Sho.jpeg"/>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6" name="Picture 15"/>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7574869" y="5643042"/>
            <a:ext cx="713842" cy="707504"/>
          </a:xfrm>
          <a:prstGeom prst="rect">
            <a:avLst/>
          </a:prstGeom>
        </p:spPr>
      </p:pic>
      <p:pic>
        <p:nvPicPr>
          <p:cNvPr id="18" name="Picture 17"/>
          <p:cNvPicPr>
            <a:picLocks noChangeAspect="1"/>
          </p:cNvPicPr>
          <p:nvPr/>
        </p:nvPicPr>
        <p:blipFill rotWithShape="1">
          <a:blip r:embed="rId10"/>
          <a:srcRect l="8889" r="9472"/>
          <a:stretch/>
        </p:blipFill>
        <p:spPr>
          <a:xfrm>
            <a:off x="5760567" y="4853292"/>
            <a:ext cx="725715" cy="681223"/>
          </a:xfrm>
          <a:prstGeom prst="rect">
            <a:avLst/>
          </a:prstGeom>
          <a:ln w="63500">
            <a:noFill/>
          </a:ln>
        </p:spPr>
      </p:pic>
      <p:pic>
        <p:nvPicPr>
          <p:cNvPr id="19" name="Picture 18"/>
          <p:cNvPicPr>
            <a:picLocks noChangeAspect="1"/>
          </p:cNvPicPr>
          <p:nvPr/>
        </p:nvPicPr>
        <p:blipFill rotWithShape="1">
          <a:blip r:embed="rId11"/>
          <a:srcRect l="27516" t="27306" r="20646" b="36347"/>
          <a:stretch/>
        </p:blipFill>
        <p:spPr>
          <a:xfrm>
            <a:off x="5769469" y="5643042"/>
            <a:ext cx="671474" cy="707504"/>
          </a:xfrm>
          <a:prstGeom prst="rect">
            <a:avLst/>
          </a:prstGeom>
          <a:ln w="63500">
            <a:noFill/>
          </a:ln>
        </p:spPr>
      </p:pic>
      <p:pic>
        <p:nvPicPr>
          <p:cNvPr id="20" name="Picture 19"/>
          <p:cNvPicPr>
            <a:picLocks noChangeAspect="1"/>
          </p:cNvPicPr>
          <p:nvPr/>
        </p:nvPicPr>
        <p:blipFill>
          <a:blip r:embed="rId12"/>
          <a:stretch>
            <a:fillRect/>
          </a:stretch>
        </p:blipFill>
        <p:spPr>
          <a:xfrm>
            <a:off x="4847427" y="5636644"/>
            <a:ext cx="690604" cy="690604"/>
          </a:xfrm>
          <a:prstGeom prst="rect">
            <a:avLst/>
          </a:prstGeom>
          <a:ln w="63500">
            <a:noFill/>
          </a:ln>
        </p:spPr>
      </p:pic>
      <p:pic>
        <p:nvPicPr>
          <p:cNvPr id="21" name="Picture 20"/>
          <p:cNvPicPr>
            <a:picLocks noChangeAspect="1"/>
          </p:cNvPicPr>
          <p:nvPr/>
        </p:nvPicPr>
        <p:blipFill>
          <a:blip r:embed="rId13"/>
          <a:stretch>
            <a:fillRect/>
          </a:stretch>
        </p:blipFill>
        <p:spPr>
          <a:xfrm>
            <a:off x="6669896" y="5645171"/>
            <a:ext cx="663066" cy="682077"/>
          </a:xfrm>
          <a:prstGeom prst="rect">
            <a:avLst/>
          </a:prstGeom>
          <a:ln w="63500">
            <a:noFill/>
          </a:ln>
        </p:spPr>
      </p:pic>
      <p:pic>
        <p:nvPicPr>
          <p:cNvPr id="22" name="Picture 21"/>
          <p:cNvPicPr>
            <a:picLocks noChangeAspect="1"/>
          </p:cNvPicPr>
          <p:nvPr/>
        </p:nvPicPr>
        <p:blipFill rotWithShape="1">
          <a:blip r:embed="rId14"/>
          <a:srcRect l="37871" t="23839" r="25876" b="39304"/>
          <a:stretch/>
        </p:blipFill>
        <p:spPr>
          <a:xfrm>
            <a:off x="6660372" y="4854974"/>
            <a:ext cx="672589" cy="690638"/>
          </a:xfrm>
          <a:prstGeom prst="rect">
            <a:avLst/>
          </a:prstGeom>
          <a:ln w="63500">
            <a:noFill/>
          </a:ln>
        </p:spPr>
      </p:pic>
      <p:pic>
        <p:nvPicPr>
          <p:cNvPr id="23" name="Picture 22"/>
          <p:cNvPicPr>
            <a:picLocks noChangeAspect="1"/>
          </p:cNvPicPr>
          <p:nvPr/>
        </p:nvPicPr>
        <p:blipFill>
          <a:blip r:embed="rId15"/>
          <a:stretch>
            <a:fillRect/>
          </a:stretch>
        </p:blipFill>
        <p:spPr>
          <a:xfrm>
            <a:off x="4869202" y="4825694"/>
            <a:ext cx="666694" cy="708821"/>
          </a:xfrm>
          <a:prstGeom prst="rect">
            <a:avLst/>
          </a:prstGeom>
          <a:ln w="63500">
            <a:noFill/>
          </a:ln>
        </p:spPr>
      </p:pic>
      <p:pic>
        <p:nvPicPr>
          <p:cNvPr id="5122" name="Picture 2" descr="lex Tkatchev"/>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ren McGlinche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74144" y="3021771"/>
            <a:ext cx="717806" cy="7178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an Li"/>
          <p:cNvPicPr>
            <a:picLocks noChangeAspect="1" noChangeArrowheads="1"/>
          </p:cNvPicPr>
          <p:nvPr/>
        </p:nvPicPr>
        <p:blipFill rotWithShape="1">
          <a:blip r:embed="rId18">
            <a:extLst>
              <a:ext uri="{28A0092B-C50C-407E-A947-70E740481C1C}">
                <a14:useLocalDpi xmlns:a14="http://schemas.microsoft.com/office/drawing/2010/main" val="0"/>
              </a:ext>
            </a:extLst>
          </a:blip>
          <a:srcRect l="33750" t="54001" r="32250" b="13999"/>
          <a:stretch/>
        </p:blipFill>
        <p:spPr bwMode="auto">
          <a:xfrm>
            <a:off x="6656331" y="3021899"/>
            <a:ext cx="743092" cy="69938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19"/>
          <a:stretch>
            <a:fillRect/>
          </a:stretch>
        </p:blipFill>
        <p:spPr>
          <a:xfrm>
            <a:off x="5759436" y="3889193"/>
            <a:ext cx="698073" cy="698073"/>
          </a:xfrm>
          <a:prstGeom prst="rect">
            <a:avLst/>
          </a:prstGeom>
        </p:spPr>
      </p:pic>
      <p:pic>
        <p:nvPicPr>
          <p:cNvPr id="26" name="Picture 25"/>
          <p:cNvPicPr>
            <a:picLocks noChangeAspect="1"/>
          </p:cNvPicPr>
          <p:nvPr/>
        </p:nvPicPr>
        <p:blipFill>
          <a:blip r:embed="rId20"/>
          <a:stretch>
            <a:fillRect/>
          </a:stretch>
        </p:blipFill>
        <p:spPr>
          <a:xfrm>
            <a:off x="7566255" y="3853949"/>
            <a:ext cx="733317" cy="733317"/>
          </a:xfrm>
          <a:prstGeom prst="rect">
            <a:avLst/>
          </a:prstGeom>
        </p:spPr>
      </p:pic>
      <p:pic>
        <p:nvPicPr>
          <p:cNvPr id="28" name="Picture 27"/>
          <p:cNvPicPr>
            <a:picLocks noChangeAspect="1"/>
          </p:cNvPicPr>
          <p:nvPr/>
        </p:nvPicPr>
        <p:blipFill>
          <a:blip r:embed="rId21"/>
          <a:stretch>
            <a:fillRect/>
          </a:stretch>
        </p:blipFill>
        <p:spPr>
          <a:xfrm>
            <a:off x="6665423" y="3862359"/>
            <a:ext cx="724907" cy="724907"/>
          </a:xfrm>
          <a:prstGeom prst="rect">
            <a:avLst/>
          </a:prstGeom>
        </p:spPr>
      </p:pic>
      <p:pic>
        <p:nvPicPr>
          <p:cNvPr id="33" name="Picture 32"/>
          <p:cNvPicPr>
            <a:picLocks noChangeAspect="1"/>
          </p:cNvPicPr>
          <p:nvPr/>
        </p:nvPicPr>
        <p:blipFill>
          <a:blip r:embed="rId22"/>
          <a:stretch>
            <a:fillRect/>
          </a:stretch>
        </p:blipFill>
        <p:spPr>
          <a:xfrm>
            <a:off x="7563024" y="2228143"/>
            <a:ext cx="697911" cy="717068"/>
          </a:xfrm>
          <a:prstGeom prst="rect">
            <a:avLst/>
          </a:prstGeom>
        </p:spPr>
      </p:pic>
      <p:pic>
        <p:nvPicPr>
          <p:cNvPr id="31" name="Picture 30"/>
          <p:cNvPicPr>
            <a:picLocks noChangeAspect="1"/>
          </p:cNvPicPr>
          <p:nvPr/>
        </p:nvPicPr>
        <p:blipFill>
          <a:blip r:embed="rId23"/>
          <a:stretch>
            <a:fillRect/>
          </a:stretch>
        </p:blipFill>
        <p:spPr>
          <a:xfrm>
            <a:off x="7566255" y="1353138"/>
            <a:ext cx="653423" cy="714886"/>
          </a:xfrm>
          <a:prstGeom prst="rect">
            <a:avLst/>
          </a:prstGeom>
        </p:spPr>
      </p:pic>
      <p:pic>
        <p:nvPicPr>
          <p:cNvPr id="37" name="pasted-image-filtered.jpeg"/>
          <p:cNvPicPr>
            <a:picLocks noChangeAspect="1"/>
          </p:cNvPicPr>
          <p:nvPr/>
        </p:nvPicPr>
        <p:blipFill>
          <a:blip r:embed="rId24">
            <a:extLst/>
          </a:blip>
          <a:srcRect l="16445" t="5226" r="16445" b="22123"/>
          <a:stretch>
            <a:fillRect/>
          </a:stretch>
        </p:blipFill>
        <p:spPr>
          <a:xfrm>
            <a:off x="4846867" y="3818726"/>
            <a:ext cx="730503" cy="790818"/>
          </a:xfrm>
          <a:prstGeom prst="rect">
            <a:avLst/>
          </a:prstGeom>
          <a:ln w="101600">
            <a:noFill/>
          </a:ln>
        </p:spPr>
      </p:pic>
      <p:sp>
        <p:nvSpPr>
          <p:cNvPr id="7" name="Date Placeholder 6">
            <a:extLst>
              <a:ext uri="{FF2B5EF4-FFF2-40B4-BE49-F238E27FC236}">
                <a16:creationId xmlns:a16="http://schemas.microsoft.com/office/drawing/2014/main" id="{7428ABAC-6BF1-F140-BAE4-EB4C97587BA3}"/>
              </a:ext>
            </a:extLst>
          </p:cNvPr>
          <p:cNvSpPr>
            <a:spLocks noGrp="1"/>
          </p:cNvSpPr>
          <p:nvPr>
            <p:ph type="dt" sz="half" idx="10"/>
          </p:nvPr>
        </p:nvSpPr>
        <p:spPr/>
        <p:txBody>
          <a:bodyPr/>
          <a:lstStyle/>
          <a:p>
            <a:pPr>
              <a:defRPr/>
            </a:pPr>
            <a:r>
              <a:rPr lang="en-US"/>
              <a:t>2/14/19</a:t>
            </a:r>
          </a:p>
        </p:txBody>
      </p:sp>
      <p:sp>
        <p:nvSpPr>
          <p:cNvPr id="17" name="TextBox 16">
            <a:extLst>
              <a:ext uri="{FF2B5EF4-FFF2-40B4-BE49-F238E27FC236}">
                <a16:creationId xmlns:a16="http://schemas.microsoft.com/office/drawing/2014/main" id="{181BA979-D485-CF44-B9EF-E0744140C260}"/>
              </a:ext>
            </a:extLst>
          </p:cNvPr>
          <p:cNvSpPr txBox="1"/>
          <p:nvPr/>
        </p:nvSpPr>
        <p:spPr>
          <a:xfrm>
            <a:off x="5194692" y="883483"/>
            <a:ext cx="3117328" cy="369332"/>
          </a:xfrm>
          <a:prstGeom prst="rect">
            <a:avLst/>
          </a:prstGeom>
          <a:noFill/>
        </p:spPr>
        <p:txBody>
          <a:bodyPr wrap="none" rtlCol="0">
            <a:spAutoFit/>
          </a:bodyPr>
          <a:lstStyle/>
          <a:p>
            <a:r>
              <a:rPr lang="en-US" dirty="0"/>
              <a:t>Need update Yasser + Cameron</a:t>
            </a:r>
          </a:p>
        </p:txBody>
      </p:sp>
      <p:pic>
        <p:nvPicPr>
          <p:cNvPr id="24" name="Picture 23">
            <a:extLst>
              <a:ext uri="{FF2B5EF4-FFF2-40B4-BE49-F238E27FC236}">
                <a16:creationId xmlns:a16="http://schemas.microsoft.com/office/drawing/2014/main" id="{E2395DAA-85C8-AE44-91C5-FA8C940F2BF6}"/>
              </a:ext>
            </a:extLst>
          </p:cNvPr>
          <p:cNvPicPr>
            <a:picLocks noChangeAspect="1"/>
          </p:cNvPicPr>
          <p:nvPr/>
        </p:nvPicPr>
        <p:blipFill>
          <a:blip r:embed="rId25"/>
          <a:stretch>
            <a:fillRect/>
          </a:stretch>
        </p:blipFill>
        <p:spPr>
          <a:xfrm>
            <a:off x="7557528" y="3028987"/>
            <a:ext cx="690330" cy="692294"/>
          </a:xfrm>
          <a:prstGeom prst="rect">
            <a:avLst/>
          </a:prstGeom>
          <a:ln w="28575">
            <a:noFill/>
          </a:ln>
        </p:spPr>
      </p:pic>
      <p:pic>
        <p:nvPicPr>
          <p:cNvPr id="8" name="Picture 7">
            <a:extLst>
              <a:ext uri="{FF2B5EF4-FFF2-40B4-BE49-F238E27FC236}">
                <a16:creationId xmlns:a16="http://schemas.microsoft.com/office/drawing/2014/main" id="{E2C1586A-650C-924D-A6FB-01C3541991D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832591" y="2982504"/>
            <a:ext cx="703305" cy="777662"/>
          </a:xfrm>
          <a:prstGeom prst="rect">
            <a:avLst/>
          </a:prstGeom>
        </p:spPr>
      </p:pic>
    </p:spTree>
    <p:extLst>
      <p:ext uri="{BB962C8B-B14F-4D97-AF65-F5344CB8AC3E}">
        <p14:creationId xmlns:p14="http://schemas.microsoft.com/office/powerpoint/2010/main" val="383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
            <a:ext cx="7924800" cy="768889"/>
          </a:xfrm>
        </p:spPr>
        <p:txBody>
          <a:bodyPr/>
          <a:lstStyle/>
          <a:p>
            <a:r>
              <a:rPr lang="en-US" dirty="0"/>
              <a:t>LDRD Scientific Goals</a:t>
            </a:r>
          </a:p>
        </p:txBody>
      </p:sp>
      <p:sp>
        <p:nvSpPr>
          <p:cNvPr id="3" name="Content Placeholder 2"/>
          <p:cNvSpPr>
            <a:spLocks noGrp="1"/>
          </p:cNvSpPr>
          <p:nvPr>
            <p:ph idx="1"/>
          </p:nvPr>
        </p:nvSpPr>
        <p:spPr>
          <a:xfrm>
            <a:off x="457200" y="1603206"/>
            <a:ext cx="4986317" cy="4525963"/>
          </a:xfrm>
        </p:spPr>
        <p:txBody>
          <a:bodyPr>
            <a:normAutofit fontScale="62500" lnSpcReduction="20000"/>
          </a:bodyPr>
          <a:lstStyle/>
          <a:p>
            <a:r>
              <a:rPr lang="en-US" dirty="0"/>
              <a:t>Develop a next generation QGP physics program with heavy quark jets at RHIC with full detector and physics simulation and modeling</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a:p>
            <a:r>
              <a:rPr lang="en-US" dirty="0"/>
              <a:t>New theoretical study of QGP tomography with b-jets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30</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6177459" y="1063730"/>
            <a:ext cx="2195054" cy="2074631"/>
          </a:xfrm>
          <a:prstGeom prst="rect">
            <a:avLst/>
          </a:prstGeom>
        </p:spPr>
      </p:pic>
      <p:pic>
        <p:nvPicPr>
          <p:cNvPr id="10" name="Picture 9"/>
          <p:cNvPicPr>
            <a:picLocks noChangeAspect="1"/>
          </p:cNvPicPr>
          <p:nvPr/>
        </p:nvPicPr>
        <p:blipFill>
          <a:blip r:embed="rId3"/>
          <a:stretch>
            <a:fillRect/>
          </a:stretch>
        </p:blipFill>
        <p:spPr>
          <a:xfrm>
            <a:off x="6324600" y="4999544"/>
            <a:ext cx="1611507" cy="1721931"/>
          </a:xfrm>
          <a:prstGeom prst="rect">
            <a:avLst/>
          </a:prstGeom>
        </p:spPr>
      </p:pic>
      <p:pic>
        <p:nvPicPr>
          <p:cNvPr id="13" name="Picture 7" descr="Screen Shot 2017-06-01 at 10.15.1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7459" y="3464135"/>
            <a:ext cx="1905787" cy="15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796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 y="-24441"/>
            <a:ext cx="7924800" cy="699677"/>
          </a:xfrm>
        </p:spPr>
        <p:txBody>
          <a:bodyPr/>
          <a:lstStyle/>
          <a:p>
            <a:r>
              <a:rPr lang="en-US" sz="3200" dirty="0"/>
              <a:t>New Physics Reach with MVTX</a:t>
            </a:r>
          </a:p>
        </p:txBody>
      </p:sp>
      <p:sp>
        <p:nvSpPr>
          <p:cNvPr id="3" name="Content Placeholder 2"/>
          <p:cNvSpPr>
            <a:spLocks noGrp="1"/>
          </p:cNvSpPr>
          <p:nvPr>
            <p:ph idx="1"/>
          </p:nvPr>
        </p:nvSpPr>
        <p:spPr>
          <a:xfrm>
            <a:off x="334775" y="1612965"/>
            <a:ext cx="4512050" cy="1984138"/>
          </a:xfrm>
        </p:spPr>
        <p:txBody>
          <a:bodyPr>
            <a:normAutofit fontScale="55000" lnSpcReduction="20000"/>
          </a:bodyPr>
          <a:lstStyle/>
          <a:p>
            <a:r>
              <a:rPr lang="en-US" dirty="0"/>
              <a:t>Heavy quarks </a:t>
            </a:r>
            <a:r>
              <a:rPr lang="mr-IN" dirty="0"/>
              <a:t>–</a:t>
            </a:r>
            <a:r>
              <a:rPr lang="en-US" dirty="0"/>
              <a:t> unique probe of QGP</a:t>
            </a:r>
          </a:p>
          <a:p>
            <a:pPr lvl="1"/>
            <a:r>
              <a:rPr lang="en-US" dirty="0"/>
              <a:t>Study mass dependence </a:t>
            </a:r>
          </a:p>
          <a:p>
            <a:pPr lvl="2"/>
            <a:r>
              <a:rPr lang="en-US" dirty="0"/>
              <a:t>Jet quenching &amp; energy loss</a:t>
            </a:r>
          </a:p>
          <a:p>
            <a:pPr lvl="2"/>
            <a:r>
              <a:rPr lang="en-US" dirty="0"/>
              <a:t>Flow </a:t>
            </a:r>
            <a:r>
              <a:rPr lang="mr-IN" dirty="0"/>
              <a:t>–</a:t>
            </a:r>
            <a:r>
              <a:rPr lang="en-US" dirty="0"/>
              <a:t> interaction with medium</a:t>
            </a:r>
          </a:p>
          <a:p>
            <a:pPr lvl="1"/>
            <a:r>
              <a:rPr lang="en-US" dirty="0"/>
              <a:t>Access QGP properties</a:t>
            </a:r>
          </a:p>
          <a:p>
            <a:pPr lvl="2"/>
            <a:r>
              <a:rPr lang="en-US" dirty="0"/>
              <a:t>Temperature, density, coupling, transport coefficients, viscosity etc.</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31</a:t>
            </a:fld>
            <a:endParaRPr lang="en-US"/>
          </a:p>
        </p:txBody>
      </p:sp>
      <p:sp>
        <p:nvSpPr>
          <p:cNvPr id="8" name="TextBox 7"/>
          <p:cNvSpPr txBox="1"/>
          <p:nvPr/>
        </p:nvSpPr>
        <p:spPr>
          <a:xfrm>
            <a:off x="6786591" y="966159"/>
            <a:ext cx="2299540" cy="369332"/>
          </a:xfrm>
          <a:prstGeom prst="rect">
            <a:avLst/>
          </a:prstGeom>
          <a:noFill/>
        </p:spPr>
        <p:txBody>
          <a:bodyPr wrap="none" rtlCol="0">
            <a:spAutoFit/>
          </a:bodyPr>
          <a:lstStyle/>
          <a:p>
            <a:r>
              <a:rPr lang="en-US" dirty="0"/>
              <a:t>Ivan and Darren’s talks</a:t>
            </a:r>
          </a:p>
        </p:txBody>
      </p:sp>
      <p:grpSp>
        <p:nvGrpSpPr>
          <p:cNvPr id="10" name="Group 25"/>
          <p:cNvGrpSpPr>
            <a:grpSpLocks/>
          </p:cNvGrpSpPr>
          <p:nvPr/>
        </p:nvGrpSpPr>
        <p:grpSpPr bwMode="auto">
          <a:xfrm>
            <a:off x="1219200" y="5486400"/>
            <a:ext cx="6329865" cy="1076862"/>
            <a:chOff x="533400" y="4343400"/>
            <a:chExt cx="8439820" cy="1436242"/>
          </a:xfrm>
        </p:grpSpPr>
        <p:grpSp>
          <p:nvGrpSpPr>
            <p:cNvPr id="11" name="Group 26"/>
            <p:cNvGrpSpPr>
              <a:grpSpLocks/>
            </p:cNvGrpSpPr>
            <p:nvPr/>
          </p:nvGrpSpPr>
          <p:grpSpPr bwMode="auto">
            <a:xfrm>
              <a:off x="533400" y="4405115"/>
              <a:ext cx="8439820" cy="731047"/>
              <a:chOff x="685800" y="1676400"/>
              <a:chExt cx="8439665" cy="731507"/>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200" y="1676400"/>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a:t>MeV</a:t>
                </a:r>
              </a:p>
            </p:txBody>
          </p:sp>
          <p:sp>
            <p:nvSpPr>
              <p:cNvPr id="27" name="TextBox 20"/>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8" name="TextBox 27"/>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9" name="TextBox 28"/>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30" name="TextBox 29"/>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1" name="TextBox 30"/>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2" name="TextBox 27"/>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3" name="TextBox 28"/>
            <p:cNvSpPr txBox="1">
              <a:spLocks noChangeArrowheads="1"/>
            </p:cNvSpPr>
            <p:nvPr/>
          </p:nvSpPr>
          <p:spPr bwMode="auto">
            <a:xfrm>
              <a:off x="4724400" y="4343400"/>
              <a:ext cx="69078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latin typeface="Symbol" charset="2"/>
                </a:rPr>
                <a:t>L</a:t>
              </a:r>
              <a:r>
                <a:rPr lang="en-US" altLang="en-US" sz="1200" i="1" baseline="-25000"/>
                <a:t>QCD</a:t>
              </a:r>
            </a:p>
          </p:txBody>
        </p:sp>
        <p:sp>
          <p:nvSpPr>
            <p:cNvPr id="14" name="TextBox 29"/>
            <p:cNvSpPr txBox="1">
              <a:spLocks noChangeArrowheads="1"/>
            </p:cNvSpPr>
            <p:nvPr/>
          </p:nvSpPr>
          <p:spPr bwMode="auto">
            <a:xfrm>
              <a:off x="5105400" y="4952999"/>
              <a:ext cx="677964"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QGP</a:t>
              </a:r>
            </a:p>
          </p:txBody>
        </p:sp>
        <p:sp>
          <p:nvSpPr>
            <p:cNvPr id="15" name="TextBox 30"/>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6" name="TextBox 31"/>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7" name="TextBox 32"/>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8" name="TextBox 40"/>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c</a:t>
              </a:r>
            </a:p>
          </p:txBody>
        </p:sp>
        <p:sp>
          <p:nvSpPr>
            <p:cNvPr id="19" name="TextBox 41"/>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pic>
        <p:nvPicPr>
          <p:cNvPr id="32" name="Picture 9"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4318" y="3791189"/>
            <a:ext cx="2187178" cy="15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994466" y="1773786"/>
            <a:ext cx="3652328" cy="1579014"/>
          </a:xfrm>
          <a:prstGeom prst="rect">
            <a:avLst/>
          </a:prstGeom>
        </p:spPr>
      </p:pic>
      <p:pic>
        <p:nvPicPr>
          <p:cNvPr id="33" name="Picture 32"/>
          <p:cNvPicPr>
            <a:picLocks noChangeAspect="1"/>
          </p:cNvPicPr>
          <p:nvPr/>
        </p:nvPicPr>
        <p:blipFill>
          <a:blip r:embed="rId4"/>
          <a:stretch>
            <a:fillRect/>
          </a:stretch>
        </p:blipFill>
        <p:spPr>
          <a:xfrm>
            <a:off x="4995914" y="3728753"/>
            <a:ext cx="3668342" cy="1529047"/>
          </a:xfrm>
          <a:prstGeom prst="rect">
            <a:avLst/>
          </a:prstGeom>
        </p:spPr>
      </p:pic>
      <p:sp>
        <p:nvSpPr>
          <p:cNvPr id="34" name="TextBox 33"/>
          <p:cNvSpPr txBox="1"/>
          <p:nvPr/>
        </p:nvSpPr>
        <p:spPr>
          <a:xfrm>
            <a:off x="6181999" y="1447800"/>
            <a:ext cx="2035878" cy="369332"/>
          </a:xfrm>
          <a:prstGeom prst="rect">
            <a:avLst/>
          </a:prstGeom>
          <a:noFill/>
        </p:spPr>
        <p:txBody>
          <a:bodyPr wrap="none" rtlCol="0">
            <a:spAutoFit/>
          </a:bodyPr>
          <a:lstStyle/>
          <a:p>
            <a:r>
              <a:rPr lang="en-US" dirty="0"/>
              <a:t>“B </a:t>
            </a:r>
            <a:r>
              <a:rPr lang="en-US"/>
              <a:t>jet modification”</a:t>
            </a:r>
          </a:p>
        </p:txBody>
      </p:sp>
      <p:sp>
        <p:nvSpPr>
          <p:cNvPr id="35" name="TextBox 34"/>
          <p:cNvSpPr txBox="1"/>
          <p:nvPr/>
        </p:nvSpPr>
        <p:spPr>
          <a:xfrm>
            <a:off x="5745856" y="3421763"/>
            <a:ext cx="2555508" cy="369332"/>
          </a:xfrm>
          <a:prstGeom prst="rect">
            <a:avLst/>
          </a:prstGeom>
          <a:noFill/>
        </p:spPr>
        <p:txBody>
          <a:bodyPr wrap="none" rtlCol="0">
            <a:spAutoFit/>
          </a:bodyPr>
          <a:lstStyle/>
          <a:p>
            <a:r>
              <a:rPr lang="en-US" dirty="0"/>
              <a:t>“B meson </a:t>
            </a:r>
            <a:r>
              <a:rPr lang="en-US"/>
              <a:t>and b-jet flow</a:t>
            </a:r>
            <a:r>
              <a:rPr lang="en-US" dirty="0"/>
              <a:t>”</a:t>
            </a:r>
          </a:p>
        </p:txBody>
      </p:sp>
    </p:spTree>
    <p:extLst>
      <p:ext uri="{BB962C8B-B14F-4D97-AF65-F5344CB8AC3E}">
        <p14:creationId xmlns:p14="http://schemas.microsoft.com/office/powerpoint/2010/main" val="26756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93"/>
            <a:ext cx="7924800" cy="990600"/>
          </a:xfrm>
        </p:spPr>
        <p:txBody>
          <a:bodyPr/>
          <a:lstStyle/>
          <a:p>
            <a:r>
              <a:rPr lang="en-US" sz="2800" dirty="0"/>
              <a:t>LDRD Project Scope </a:t>
            </a:r>
            <a:br>
              <a:rPr lang="en-US" sz="2800" dirty="0"/>
            </a:br>
            <a:endParaRPr lang="en-US" sz="2800" dirty="0"/>
          </a:p>
        </p:txBody>
      </p:sp>
      <p:sp>
        <p:nvSpPr>
          <p:cNvPr id="3" name="Content Placeholder 2"/>
          <p:cNvSpPr>
            <a:spLocks noGrp="1"/>
          </p:cNvSpPr>
          <p:nvPr>
            <p:ph idx="1"/>
          </p:nvPr>
        </p:nvSpPr>
        <p:spPr>
          <a:xfrm>
            <a:off x="457200" y="1600200"/>
            <a:ext cx="8229600" cy="4756150"/>
          </a:xfrm>
        </p:spPr>
        <p:txBody>
          <a:bodyPr>
            <a:normAutofit fontScale="70000" lnSpcReduction="20000"/>
          </a:bodyPr>
          <a:lstStyle/>
          <a:p>
            <a:r>
              <a:rPr lang="en-US" dirty="0">
                <a:solidFill>
                  <a:srgbClr val="0000FF"/>
                </a:solidFill>
              </a:rPr>
              <a:t>Minimal scope</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32</a:t>
            </a:fld>
            <a:endParaRPr lang="en-US"/>
          </a:p>
        </p:txBody>
      </p:sp>
      <p:sp>
        <p:nvSpPr>
          <p:cNvPr id="7" name="TextBox 6"/>
          <p:cNvSpPr txBox="1"/>
          <p:nvPr/>
        </p:nvSpPr>
        <p:spPr>
          <a:xfrm>
            <a:off x="1418095" y="805141"/>
            <a:ext cx="6544805" cy="369332"/>
          </a:xfrm>
          <a:prstGeom prst="rect">
            <a:avLst/>
          </a:prstGeom>
          <a:noFill/>
        </p:spPr>
        <p:txBody>
          <a:bodyPr wrap="none" rtlCol="0">
            <a:spAutoFit/>
          </a:bodyPr>
          <a:lstStyle/>
          <a:p>
            <a:r>
              <a:rPr lang="en-US" dirty="0"/>
              <a:t>Established at the beginning of this </a:t>
            </a:r>
            <a:r>
              <a:rPr lang="en-US"/>
              <a:t>project feasibility review  1/2017</a:t>
            </a:r>
          </a:p>
        </p:txBody>
      </p:sp>
      <p:sp>
        <p:nvSpPr>
          <p:cNvPr id="12" name="Oval 11"/>
          <p:cNvSpPr/>
          <p:nvPr/>
        </p:nvSpPr>
        <p:spPr>
          <a:xfrm>
            <a:off x="685800" y="19812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 y="3244394"/>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 y="26966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3616802"/>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 y="4144447"/>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5800" y="53340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 y="5861645"/>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98189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382000" cy="990600"/>
          </a:xfrm>
        </p:spPr>
        <p:txBody>
          <a:bodyPr/>
          <a:lstStyle/>
          <a:p>
            <a:r>
              <a:rPr lang="en-US" dirty="0"/>
              <a:t>LDRD Timeline: Experiment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33</a:t>
            </a:fld>
            <a:endParaRPr lang="en-US"/>
          </a:p>
        </p:txBody>
      </p:sp>
      <p:sp>
        <p:nvSpPr>
          <p:cNvPr id="15" name="TextBox 14"/>
          <p:cNvSpPr txBox="1"/>
          <p:nvPr/>
        </p:nvSpPr>
        <p:spPr>
          <a:xfrm>
            <a:off x="97077" y="844950"/>
            <a:ext cx="3540690" cy="1354217"/>
          </a:xfrm>
          <a:prstGeom prst="rect">
            <a:avLst/>
          </a:prstGeom>
          <a:noFill/>
        </p:spPr>
        <p:txBody>
          <a:bodyPr wrap="square" rtlCol="0">
            <a:spAutoFit/>
          </a:bodyPr>
          <a:lstStyle/>
          <a:p>
            <a:r>
              <a:rPr lang="en-US" dirty="0"/>
              <a:t>                           </a:t>
            </a:r>
            <a:endParaRPr lang="en-US" b="1" dirty="0">
              <a:solidFill>
                <a:srgbClr val="FF0000"/>
              </a:solidFill>
            </a:endParaRPr>
          </a:p>
          <a:p>
            <a:pPr marL="285750" indent="-285750">
              <a:buFontTx/>
              <a:buChar char="-"/>
            </a:pPr>
            <a:r>
              <a:rPr lang="en-US" sz="1600" b="1" dirty="0">
                <a:solidFill>
                  <a:srgbClr val="0000C2"/>
                </a:solidFill>
              </a:rPr>
              <a:t>MOU with ALICE	</a:t>
            </a:r>
          </a:p>
          <a:p>
            <a:pPr marL="285750" indent="-285750">
              <a:buFontTx/>
              <a:buChar char="-"/>
            </a:pPr>
            <a:r>
              <a:rPr lang="en-US" sz="1600" b="1" dirty="0">
                <a:solidFill>
                  <a:srgbClr val="0000C2"/>
                </a:solidFill>
              </a:rPr>
              <a:t>B-tagging in </a:t>
            </a:r>
            <a:r>
              <a:rPr lang="en-US" sz="1600" b="1" dirty="0" err="1">
                <a:solidFill>
                  <a:srgbClr val="0000C2"/>
                </a:solidFill>
              </a:rPr>
              <a:t>p+p</a:t>
            </a:r>
            <a:r>
              <a:rPr lang="en-US" sz="1600" b="1" dirty="0">
                <a:solidFill>
                  <a:srgbClr val="0000C2"/>
                </a:solidFill>
              </a:rPr>
              <a:t> and </a:t>
            </a:r>
            <a:r>
              <a:rPr lang="en-US" sz="1600" b="1" dirty="0" err="1">
                <a:solidFill>
                  <a:srgbClr val="0000C2"/>
                </a:solidFill>
              </a:rPr>
              <a:t>Au+Au</a:t>
            </a:r>
            <a:endParaRPr lang="en-US" sz="1600" b="1" dirty="0">
              <a:solidFill>
                <a:srgbClr val="0000C2"/>
              </a:solidFill>
            </a:endParaRPr>
          </a:p>
          <a:p>
            <a:pPr marL="285750" indent="-285750">
              <a:buFontTx/>
              <a:buChar char="-"/>
            </a:pPr>
            <a:r>
              <a:rPr lang="en-US" sz="1600" b="1" dirty="0">
                <a:solidFill>
                  <a:srgbClr val="0000C2"/>
                </a:solidFill>
              </a:rPr>
              <a:t>BNL Director’s Review, </a:t>
            </a:r>
            <a:r>
              <a:rPr lang="en-US" sz="1600" b="1" dirty="0" err="1">
                <a:solidFill>
                  <a:srgbClr val="0000C2"/>
                </a:solidFill>
              </a:rPr>
              <a:t>recom’ed</a:t>
            </a:r>
            <a:r>
              <a:rPr lang="en-US" sz="1600" b="1" dirty="0">
                <a:solidFill>
                  <a:srgbClr val="0000C2"/>
                </a:solidFill>
              </a:rPr>
              <a:t> to 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Talks by Darren, Xuan, </a:t>
            </a:r>
          </a:p>
          <a:p>
            <a:r>
              <a:rPr lang="en-US" dirty="0"/>
              <a:t>Alex, </a:t>
            </a:r>
            <a:r>
              <a:rPr lang="en-US" dirty="0" err="1"/>
              <a:t>Sho</a:t>
            </a:r>
            <a:r>
              <a:rPr lang="en-US" dirty="0"/>
              <a:t>, Walt, Cesar </a:t>
            </a:r>
          </a:p>
        </p:txBody>
      </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a:solidFill>
                  <a:srgbClr val="FF0000"/>
                </a:solidFill>
              </a:rPr>
              <a:t>On track to succeed!</a:t>
            </a: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a:solidFill>
                  <a:srgbClr val="0000C2"/>
                </a:solidFill>
              </a:rPr>
              <a:t>Full readout chain demonstrated</a:t>
            </a:r>
          </a:p>
          <a:p>
            <a:pPr marL="285750" indent="-285750">
              <a:buFontTx/>
              <a:buChar char="-"/>
            </a:pPr>
            <a:r>
              <a:rPr lang="en-US" sz="1600" b="1" dirty="0">
                <a:solidFill>
                  <a:srgbClr val="0000C2"/>
                </a:solidFill>
              </a:rPr>
              <a:t>Mechanical conceptual design </a:t>
            </a:r>
          </a:p>
          <a:p>
            <a:pPr marL="285750" indent="-285750">
              <a:buFontTx/>
              <a:buChar char="-"/>
            </a:pPr>
            <a:r>
              <a:rPr lang="en-US" sz="1600" b="1" dirty="0">
                <a:solidFill>
                  <a:srgbClr val="0000C2"/>
                </a:solidFill>
              </a:rPr>
              <a:t>Collaboration formed and full MVTX proposal submitted</a:t>
            </a:r>
          </a:p>
        </p:txBody>
      </p:sp>
      <p:pic>
        <p:nvPicPr>
          <p:cNvPr id="25" name="Content Placeholder 24"/>
          <p:cNvPicPr>
            <a:picLocks noGrp="1" noChangeAspect="1"/>
          </p:cNvPicPr>
          <p:nvPr>
            <p:ph idx="1"/>
          </p:nvPr>
        </p:nvPicPr>
        <p:blipFill rotWithShape="1">
          <a:blip r:embed="rId2"/>
          <a:srcRect l="3582" t="7542" r="6424" b="22482"/>
          <a:stretch/>
        </p:blipFill>
        <p:spPr>
          <a:xfrm>
            <a:off x="92700" y="2492691"/>
            <a:ext cx="9051300" cy="3828951"/>
          </a:xfrm>
          <a:prstGeom prst="rect">
            <a:avLst/>
          </a:prstGeom>
        </p:spPr>
      </p:pic>
      <p:sp>
        <p:nvSpPr>
          <p:cNvPr id="26" name="Smiley Face 25"/>
          <p:cNvSpPr/>
          <p:nvPr/>
        </p:nvSpPr>
        <p:spPr>
          <a:xfrm>
            <a:off x="2895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nvSpPr>
        <p:spPr>
          <a:xfrm>
            <a:off x="5181600" y="5867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05668" y="810242"/>
            <a:ext cx="2137573" cy="369332"/>
          </a:xfrm>
          <a:prstGeom prst="rect">
            <a:avLst/>
          </a:prstGeom>
          <a:noFill/>
        </p:spPr>
        <p:txBody>
          <a:bodyPr wrap="none" rtlCol="0">
            <a:spAutoFit/>
          </a:bodyPr>
          <a:lstStyle/>
          <a:p>
            <a:r>
              <a:rPr lang="en-US" b="1">
                <a:solidFill>
                  <a:srgbClr val="FF0000"/>
                </a:solidFill>
              </a:rPr>
              <a:t>Milestones achieved</a:t>
            </a:r>
            <a:endParaRPr lang="en-US"/>
          </a:p>
        </p:txBody>
      </p:sp>
    </p:spTree>
    <p:extLst>
      <p:ext uri="{BB962C8B-B14F-4D97-AF65-F5344CB8AC3E}">
        <p14:creationId xmlns:p14="http://schemas.microsoft.com/office/powerpoint/2010/main" val="599381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a:t>LDRD Scope: Theory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34</a:t>
            </a:fld>
            <a:endParaRPr lang="en-US"/>
          </a:p>
        </p:txBody>
      </p:sp>
      <p:sp>
        <p:nvSpPr>
          <p:cNvPr id="3" name="TextBox 2"/>
          <p:cNvSpPr txBox="1"/>
          <p:nvPr/>
        </p:nvSpPr>
        <p:spPr>
          <a:xfrm>
            <a:off x="7772400" y="1066800"/>
            <a:ext cx="1103957" cy="369332"/>
          </a:xfrm>
          <a:prstGeom prst="rect">
            <a:avLst/>
          </a:prstGeom>
          <a:noFill/>
        </p:spPr>
        <p:txBody>
          <a:bodyPr wrap="none" rtlCol="0">
            <a:spAutoFit/>
          </a:bodyPr>
          <a:lstStyle/>
          <a:p>
            <a:r>
              <a:rPr lang="en-US" dirty="0"/>
              <a:t>Ivan’s talk</a:t>
            </a:r>
          </a:p>
        </p:txBody>
      </p:sp>
      <p:sp>
        <p:nvSpPr>
          <p:cNvPr id="9" name="Content Placeholder 8"/>
          <p:cNvSpPr>
            <a:spLocks noGrp="1"/>
          </p:cNvSpPr>
          <p:nvPr>
            <p:ph idx="1"/>
          </p:nvPr>
        </p:nvSpPr>
        <p:spPr>
          <a:xfrm>
            <a:off x="457200" y="1295400"/>
            <a:ext cx="8229600" cy="828879"/>
          </a:xfrm>
        </p:spPr>
        <p:txBody>
          <a:bodyPr>
            <a:normAutofit fontScale="55000" lnSpcReduction="20000"/>
          </a:bodyPr>
          <a:lstStyle/>
          <a:p>
            <a:r>
              <a:rPr lang="en-US" dirty="0"/>
              <a:t>Significant progress</a:t>
            </a:r>
          </a:p>
          <a:p>
            <a:pPr lvl="1"/>
            <a:r>
              <a:rPr lang="en-US" dirty="0"/>
              <a:t>New calculations and new observables</a:t>
            </a:r>
          </a:p>
          <a:p>
            <a:pPr lvl="1"/>
            <a:r>
              <a:rPr lang="en-US" dirty="0"/>
              <a:t>Some tasks completed ahead of time </a:t>
            </a:r>
          </a:p>
        </p:txBody>
      </p:sp>
      <p:pic>
        <p:nvPicPr>
          <p:cNvPr id="10" name="Picture 9"/>
          <p:cNvPicPr/>
          <p:nvPr/>
        </p:nvPicPr>
        <p:blipFill>
          <a:blip r:embed="rId2">
            <a:extLst>
              <a:ext uri="{28A0092B-C50C-407E-A947-70E740481C1C}">
                <a14:useLocalDpi xmlns:a14="http://schemas.microsoft.com/office/drawing/2010/main"/>
              </a:ext>
            </a:extLst>
          </a:blip>
          <a:stretch>
            <a:fillRect/>
          </a:stretch>
        </p:blipFill>
        <p:spPr bwMode="auto">
          <a:xfrm>
            <a:off x="10886" y="2514600"/>
            <a:ext cx="9056914" cy="3833812"/>
          </a:xfrm>
          <a:prstGeom prst="rect">
            <a:avLst/>
          </a:prstGeom>
          <a:noFill/>
          <a:ln>
            <a:noFill/>
          </a:ln>
        </p:spPr>
      </p:pic>
      <p:cxnSp>
        <p:nvCxnSpPr>
          <p:cNvPr id="11" name="Straight Connector 10"/>
          <p:cNvCxnSpPr/>
          <p:nvPr/>
        </p:nvCxnSpPr>
        <p:spPr>
          <a:xfrm>
            <a:off x="5334000" y="2904889"/>
            <a:ext cx="0" cy="34435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9200" y="2904889"/>
            <a:ext cx="730841" cy="369332"/>
          </a:xfrm>
          <a:prstGeom prst="rect">
            <a:avLst/>
          </a:prstGeom>
          <a:noFill/>
        </p:spPr>
        <p:txBody>
          <a:bodyPr wrap="none" rtlCol="0">
            <a:spAutoFit/>
          </a:bodyPr>
          <a:lstStyle/>
          <a:p>
            <a:r>
              <a:rPr lang="en-US" dirty="0">
                <a:solidFill>
                  <a:srgbClr val="FF0000"/>
                </a:solidFill>
              </a:rPr>
              <a:t>Today</a:t>
            </a:r>
          </a:p>
        </p:txBody>
      </p:sp>
      <p:sp>
        <p:nvSpPr>
          <p:cNvPr id="13" name="Smiley Face 12"/>
          <p:cNvSpPr/>
          <p:nvPr/>
        </p:nvSpPr>
        <p:spPr>
          <a:xfrm>
            <a:off x="3276600" y="29718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5029200" y="40386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p:cNvSpPr/>
          <p:nvPr/>
        </p:nvSpPr>
        <p:spPr>
          <a:xfrm>
            <a:off x="4724400" y="47244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miley Face 15"/>
          <p:cNvSpPr/>
          <p:nvPr/>
        </p:nvSpPr>
        <p:spPr>
          <a:xfrm>
            <a:off x="5029200" y="50292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miley Face 16"/>
          <p:cNvSpPr/>
          <p:nvPr/>
        </p:nvSpPr>
        <p:spPr>
          <a:xfrm>
            <a:off x="3733800" y="55626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273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924800" cy="990600"/>
          </a:xfrm>
        </p:spPr>
        <p:txBody>
          <a:bodyPr/>
          <a:lstStyle/>
          <a:p>
            <a:r>
              <a:rPr lang="en-US" sz="3200" dirty="0"/>
              <a:t>ALICE Pixel Detector (ALPIDE)</a:t>
            </a:r>
          </a:p>
        </p:txBody>
      </p:sp>
      <p:sp>
        <p:nvSpPr>
          <p:cNvPr id="3" name="Content Placeholder 2"/>
          <p:cNvSpPr>
            <a:spLocks noGrp="1"/>
          </p:cNvSpPr>
          <p:nvPr>
            <p:ph idx="1"/>
          </p:nvPr>
        </p:nvSpPr>
        <p:spPr>
          <a:xfrm>
            <a:off x="89590" y="1161863"/>
            <a:ext cx="5939408" cy="1864835"/>
          </a:xfrm>
        </p:spPr>
        <p:txBody>
          <a:bodyPr>
            <a:normAutofit fontScale="55000" lnSpcReduction="20000"/>
          </a:bodyPr>
          <a:lstStyle/>
          <a:p>
            <a:r>
              <a:rPr lang="en-US" dirty="0"/>
              <a:t>ALPIDE: </a:t>
            </a:r>
          </a:p>
          <a:p>
            <a:pPr lvl="1"/>
            <a:r>
              <a:rPr lang="en-US" dirty="0"/>
              <a:t>Very fine pitch (28x28 </a:t>
            </a:r>
            <a:r>
              <a:rPr lang="en-US" dirty="0" err="1"/>
              <a:t>μm</a:t>
            </a:r>
            <a:r>
              <a:rPr lang="en-US" dirty="0"/>
              <a:t>)</a:t>
            </a:r>
          </a:p>
          <a:p>
            <a:pPr lvl="1"/>
            <a:r>
              <a:rPr lang="en-US" dirty="0"/>
              <a:t>High hit efficiency (&gt;99%) and low noise (&lt;10</a:t>
            </a:r>
            <a:r>
              <a:rPr lang="en-US" baseline="30000" dirty="0"/>
              <a:t>-6</a:t>
            </a:r>
            <a:r>
              <a:rPr lang="en-US" dirty="0"/>
              <a:t>)</a:t>
            </a:r>
          </a:p>
          <a:p>
            <a:pPr lvl="1"/>
            <a:r>
              <a:rPr lang="en-US" dirty="0"/>
              <a:t>Fast response, ~5μS</a:t>
            </a:r>
          </a:p>
          <a:p>
            <a:pPr lvl="1"/>
            <a:r>
              <a:rPr lang="en-US" dirty="0"/>
              <a:t>Ultra-thin/low mass, 50μm (~0.3% X</a:t>
            </a:r>
            <a:r>
              <a:rPr lang="en-US" baseline="-25000" dirty="0"/>
              <a:t>0</a:t>
            </a:r>
            <a:r>
              <a:rPr lang="en-US" dirty="0"/>
              <a:t>)</a:t>
            </a:r>
          </a:p>
          <a:p>
            <a:pPr lvl="1"/>
            <a:r>
              <a:rPr lang="en-US" dirty="0"/>
              <a:t>On-pixel digitization, low power dissipation</a:t>
            </a:r>
          </a:p>
          <a:p>
            <a:pPr lvl="1"/>
            <a:r>
              <a:rPr lang="en-US" dirty="0"/>
              <a:t>Sensor chip: 1.5cm x 3.0cm, 0.5M pixels (512x1024)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35</a:t>
            </a:fld>
            <a:endParaRPr lang="en-US"/>
          </a:p>
        </p:txBody>
      </p:sp>
      <p:pic>
        <p:nvPicPr>
          <p:cNvPr id="7"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3505200"/>
            <a:ext cx="7745167" cy="2897729"/>
          </a:xfrm>
          <a:prstGeom prst="rect">
            <a:avLst/>
          </a:prstGeom>
          <a:ln w="25400" cap="flat">
            <a:noFill/>
            <a:round/>
          </a:ln>
          <a:effectLst/>
        </p:spPr>
      </p:pic>
      <p:cxnSp>
        <p:nvCxnSpPr>
          <p:cNvPr id="9" name="Straight Arrow Connector 8"/>
          <p:cNvCxnSpPr/>
          <p:nvPr/>
        </p:nvCxnSpPr>
        <p:spPr>
          <a:xfrm>
            <a:off x="609600" y="4114800"/>
            <a:ext cx="0" cy="20250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2450" y="4871646"/>
            <a:ext cx="782148" cy="369332"/>
          </a:xfrm>
          <a:prstGeom prst="rect">
            <a:avLst/>
          </a:prstGeom>
          <a:noFill/>
        </p:spPr>
        <p:txBody>
          <a:bodyPr wrap="none" rtlCol="0">
            <a:spAutoFit/>
          </a:bodyPr>
          <a:lstStyle/>
          <a:p>
            <a:r>
              <a:rPr lang="en-US" dirty="0"/>
              <a:t>50 </a:t>
            </a:r>
            <a:r>
              <a:rPr lang="en-US" dirty="0" err="1"/>
              <a:t>μm</a:t>
            </a:r>
            <a:endParaRPr lang="en-US" dirty="0"/>
          </a:p>
        </p:txBody>
      </p:sp>
      <p:sp>
        <p:nvSpPr>
          <p:cNvPr id="11" name="TextBox 10"/>
          <p:cNvSpPr txBox="1"/>
          <p:nvPr/>
        </p:nvSpPr>
        <p:spPr>
          <a:xfrm>
            <a:off x="2431687" y="6260068"/>
            <a:ext cx="782148" cy="369332"/>
          </a:xfrm>
          <a:prstGeom prst="rect">
            <a:avLst/>
          </a:prstGeom>
          <a:noFill/>
        </p:spPr>
        <p:txBody>
          <a:bodyPr wrap="none" rtlCol="0">
            <a:spAutoFit/>
          </a:bodyPr>
          <a:lstStyle/>
          <a:p>
            <a:r>
              <a:rPr lang="en-US" dirty="0"/>
              <a:t>28 </a:t>
            </a:r>
            <a:r>
              <a:rPr lang="en-US" dirty="0" err="1"/>
              <a:t>μm</a:t>
            </a:r>
            <a:endParaRPr lang="en-US" dirty="0"/>
          </a:p>
        </p:txBody>
      </p:sp>
      <p:cxnSp>
        <p:nvCxnSpPr>
          <p:cNvPr id="15" name="Straight Arrow Connector 14"/>
          <p:cNvCxnSpPr/>
          <p:nvPr/>
        </p:nvCxnSpPr>
        <p:spPr>
          <a:xfrm flipV="1">
            <a:off x="838200" y="6216056"/>
            <a:ext cx="4419600" cy="323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9600" y="3027918"/>
            <a:ext cx="3884525" cy="369332"/>
          </a:xfrm>
          <a:prstGeom prst="rect">
            <a:avLst/>
          </a:prstGeom>
          <a:noFill/>
        </p:spPr>
        <p:txBody>
          <a:bodyPr wrap="none" rtlCol="0">
            <a:spAutoFit/>
          </a:bodyPr>
          <a:lstStyle/>
          <a:p>
            <a:r>
              <a:rPr lang="en-US" dirty="0">
                <a:solidFill>
                  <a:srgbClr val="FF0000"/>
                </a:solidFill>
              </a:rPr>
              <a:t>An ideal detector for QGP b-jet physics!</a:t>
            </a:r>
          </a:p>
        </p:txBody>
      </p:sp>
      <p:grpSp>
        <p:nvGrpSpPr>
          <p:cNvPr id="14" name="Group 13"/>
          <p:cNvGrpSpPr/>
          <p:nvPr/>
        </p:nvGrpSpPr>
        <p:grpSpPr>
          <a:xfrm>
            <a:off x="5898001" y="1447800"/>
            <a:ext cx="2531145" cy="2173524"/>
            <a:chOff x="5701812" y="1521282"/>
            <a:chExt cx="2561723" cy="2228682"/>
          </a:xfrm>
        </p:grpSpPr>
        <p:pic>
          <p:nvPicPr>
            <p:cNvPr id="16" name="Picture 15" descr="Inner_st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12" y="1521282"/>
              <a:ext cx="2521030" cy="2228682"/>
            </a:xfrm>
            <a:prstGeom prst="rect">
              <a:avLst/>
            </a:prstGeom>
          </p:spPr>
        </p:pic>
        <p:sp>
          <p:nvSpPr>
            <p:cNvPr id="17" name="TextBox 16"/>
            <p:cNvSpPr txBox="1"/>
            <p:nvPr/>
          </p:nvSpPr>
          <p:spPr>
            <a:xfrm>
              <a:off x="6313786" y="1824376"/>
              <a:ext cx="596744" cy="400109"/>
            </a:xfrm>
            <a:prstGeom prst="rect">
              <a:avLst/>
            </a:prstGeom>
            <a:noFill/>
          </p:spPr>
          <p:txBody>
            <a:bodyPr wrap="none" rtlCol="0">
              <a:spAutoFit/>
            </a:bodyPr>
            <a:lstStyle/>
            <a:p>
              <a:r>
                <a:rPr lang="en-US" sz="1350" dirty="0"/>
                <a:t>FPC</a:t>
              </a:r>
            </a:p>
          </p:txBody>
        </p:sp>
        <p:sp>
          <p:nvSpPr>
            <p:cNvPr id="18" name="TextBox 17"/>
            <p:cNvSpPr txBox="1"/>
            <p:nvPr/>
          </p:nvSpPr>
          <p:spPr>
            <a:xfrm>
              <a:off x="5825575" y="2683848"/>
              <a:ext cx="924954" cy="400109"/>
            </a:xfrm>
            <a:prstGeom prst="rect">
              <a:avLst/>
            </a:prstGeom>
            <a:noFill/>
          </p:spPr>
          <p:txBody>
            <a:bodyPr wrap="none" rtlCol="0">
              <a:spAutoFit/>
            </a:bodyPr>
            <a:lstStyle/>
            <a:p>
              <a:r>
                <a:rPr lang="en-US" sz="1350" dirty="0"/>
                <a:t>9 Chips</a:t>
              </a:r>
            </a:p>
          </p:txBody>
        </p:sp>
        <p:sp>
          <p:nvSpPr>
            <p:cNvPr id="19" name="TextBox 18"/>
            <p:cNvSpPr txBox="1"/>
            <p:nvPr/>
          </p:nvSpPr>
          <p:spPr>
            <a:xfrm>
              <a:off x="6786293" y="2955062"/>
              <a:ext cx="1477242" cy="400109"/>
            </a:xfrm>
            <a:prstGeom prst="rect">
              <a:avLst/>
            </a:prstGeom>
            <a:noFill/>
          </p:spPr>
          <p:txBody>
            <a:bodyPr wrap="none" rtlCol="0">
              <a:spAutoFit/>
            </a:bodyPr>
            <a:lstStyle/>
            <a:p>
              <a:r>
                <a:rPr lang="en-US" sz="1350" dirty="0"/>
                <a:t>Cooling plate</a:t>
              </a:r>
            </a:p>
          </p:txBody>
        </p:sp>
      </p:grpSp>
      <p:sp>
        <p:nvSpPr>
          <p:cNvPr id="13" name="TextBox 12"/>
          <p:cNvSpPr txBox="1"/>
          <p:nvPr/>
        </p:nvSpPr>
        <p:spPr>
          <a:xfrm>
            <a:off x="6051859" y="1202480"/>
            <a:ext cx="1491242" cy="369332"/>
          </a:xfrm>
          <a:prstGeom prst="rect">
            <a:avLst/>
          </a:prstGeom>
          <a:noFill/>
        </p:spPr>
        <p:txBody>
          <a:bodyPr wrap="none" rtlCol="0">
            <a:spAutoFit/>
          </a:bodyPr>
          <a:lstStyle/>
          <a:p>
            <a:r>
              <a:rPr lang="en-US"/>
              <a:t>A 9-chip stave</a:t>
            </a:r>
          </a:p>
        </p:txBody>
      </p:sp>
      <p:sp>
        <p:nvSpPr>
          <p:cNvPr id="8" name="TextBox 7"/>
          <p:cNvSpPr txBox="1"/>
          <p:nvPr/>
        </p:nvSpPr>
        <p:spPr>
          <a:xfrm>
            <a:off x="1882520" y="761589"/>
            <a:ext cx="5082160" cy="646331"/>
          </a:xfrm>
          <a:prstGeom prst="rect">
            <a:avLst/>
          </a:prstGeom>
          <a:noFill/>
        </p:spPr>
        <p:txBody>
          <a:bodyPr wrap="none" rtlCol="0">
            <a:spAutoFit/>
          </a:bodyPr>
          <a:lstStyle/>
          <a:p>
            <a:r>
              <a:rPr lang="en-US">
                <a:solidFill>
                  <a:srgbClr val="FF0000"/>
                </a:solidFill>
              </a:rPr>
              <a:t>The 2</a:t>
            </a:r>
            <a:r>
              <a:rPr lang="en-US" baseline="30000">
                <a:solidFill>
                  <a:srgbClr val="FF0000"/>
                </a:solidFill>
              </a:rPr>
              <a:t>nd</a:t>
            </a:r>
            <a:r>
              <a:rPr lang="en-US">
                <a:solidFill>
                  <a:srgbClr val="FF0000"/>
                </a:solidFill>
              </a:rPr>
              <a:t> generation state of the art MAPS technology</a:t>
            </a:r>
          </a:p>
          <a:p>
            <a:endParaRPr lang="en-US" dirty="0"/>
          </a:p>
        </p:txBody>
      </p:sp>
    </p:spTree>
    <p:extLst>
      <p:ext uri="{BB962C8B-B14F-4D97-AF65-F5344CB8AC3E}">
        <p14:creationId xmlns:p14="http://schemas.microsoft.com/office/powerpoint/2010/main" val="981056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532600" y="3220955"/>
            <a:ext cx="1324392" cy="3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3565" y="2755205"/>
            <a:ext cx="993600" cy="931500"/>
          </a:xfrm>
          <a:prstGeom prst="rect">
            <a:avLst/>
          </a:prstGeom>
        </p:spPr>
      </p:pic>
      <p:pic>
        <p:nvPicPr>
          <p:cNvPr id="97" name="Picture 9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35433" y="3840565"/>
            <a:ext cx="961256" cy="976958"/>
          </a:xfrm>
          <a:prstGeom prst="rect">
            <a:avLst/>
          </a:prstGeom>
        </p:spPr>
      </p:pic>
      <p:pic>
        <p:nvPicPr>
          <p:cNvPr id="104" name="Picture 103"/>
          <p:cNvPicPr>
            <a:picLocks noChangeAspect="1"/>
          </p:cNvPicPr>
          <p:nvPr/>
        </p:nvPicPr>
        <p:blipFill>
          <a:blip r:embed="rId6"/>
          <a:stretch>
            <a:fillRect/>
          </a:stretch>
        </p:blipFill>
        <p:spPr>
          <a:xfrm>
            <a:off x="1360202" y="3057839"/>
            <a:ext cx="2233291" cy="740550"/>
          </a:xfrm>
          <a:prstGeom prst="rect">
            <a:avLst/>
          </a:prstGeom>
        </p:spPr>
      </p:pic>
      <p:grpSp>
        <p:nvGrpSpPr>
          <p:cNvPr id="105" name="Group 104"/>
          <p:cNvGrpSpPr/>
          <p:nvPr/>
        </p:nvGrpSpPr>
        <p:grpSpPr>
          <a:xfrm>
            <a:off x="4919164" y="3798389"/>
            <a:ext cx="729278" cy="972000"/>
            <a:chOff x="5500016" y="4578180"/>
            <a:chExt cx="1296493" cy="1296000"/>
          </a:xfrm>
          <a:solidFill>
            <a:schemeClr val="bg2"/>
          </a:solidFill>
        </p:grpSpPr>
        <p:sp>
          <p:nvSpPr>
            <p:cNvPr id="106" name="Rectangle 105"/>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a:p>
          </p:txBody>
        </p:sp>
        <p:pic>
          <p:nvPicPr>
            <p:cNvPr id="107" name="Picture 10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108" name="Picture 10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109" name="Picture 10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110" name="Picture 10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111" name="Picture 11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112" name="Picture 11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113" name="Picture 1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114" name="Picture 113"/>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115" name="Picture 11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116" name="Picture 11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117" name="Picture 11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118" name="Picture 11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119" name="Picture 11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120" name="Picture 11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121" name="Picture 12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122" name="Picture 12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24" name="TextBox 123"/>
          <p:cNvSpPr txBox="1"/>
          <p:nvPr/>
        </p:nvSpPr>
        <p:spPr>
          <a:xfrm>
            <a:off x="5022904" y="4712647"/>
            <a:ext cx="625538" cy="369332"/>
          </a:xfrm>
          <a:prstGeom prst="rect">
            <a:avLst/>
          </a:prstGeom>
          <a:noFill/>
        </p:spPr>
        <p:txBody>
          <a:bodyPr wrap="square" rtlCol="0">
            <a:spAutoFit/>
          </a:bodyPr>
          <a:lstStyle/>
          <a:p>
            <a:r>
              <a:rPr lang="en-US" sz="900" dirty="0"/>
              <a:t>Power Board</a:t>
            </a:r>
          </a:p>
        </p:txBody>
      </p:sp>
      <p:sp>
        <p:nvSpPr>
          <p:cNvPr id="126" name="Rectangle 125"/>
          <p:cNvSpPr/>
          <p:nvPr/>
        </p:nvSpPr>
        <p:spPr>
          <a:xfrm>
            <a:off x="3059096" y="4168930"/>
            <a:ext cx="740870" cy="408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Filtering</a:t>
            </a:r>
          </a:p>
          <a:p>
            <a:pPr algn="ctr"/>
            <a:r>
              <a:rPr lang="en-US" sz="900" dirty="0">
                <a:solidFill>
                  <a:schemeClr val="tx1"/>
                </a:solidFill>
              </a:rPr>
              <a:t>Capacitors</a:t>
            </a:r>
          </a:p>
        </p:txBody>
      </p:sp>
      <p:sp>
        <p:nvSpPr>
          <p:cNvPr id="127" name="TextBox 126"/>
          <p:cNvSpPr txBox="1"/>
          <p:nvPr/>
        </p:nvSpPr>
        <p:spPr>
          <a:xfrm>
            <a:off x="3741815" y="3547874"/>
            <a:ext cx="965151" cy="369332"/>
          </a:xfrm>
          <a:prstGeom prst="rect">
            <a:avLst/>
          </a:prstGeom>
          <a:noFill/>
        </p:spPr>
        <p:txBody>
          <a:bodyPr wrap="square" rtlCol="0">
            <a:spAutoFit/>
          </a:bodyPr>
          <a:lstStyle/>
          <a:p>
            <a:r>
              <a:rPr lang="en-US" sz="900" dirty="0" err="1"/>
              <a:t>Samtec</a:t>
            </a:r>
            <a:r>
              <a:rPr lang="en-US" sz="900" dirty="0"/>
              <a:t> </a:t>
            </a:r>
            <a:r>
              <a:rPr lang="en-US" sz="900" dirty="0" err="1"/>
              <a:t>Twinax</a:t>
            </a:r>
            <a:r>
              <a:rPr lang="en-US" sz="900" dirty="0"/>
              <a:t> “</a:t>
            </a:r>
            <a:r>
              <a:rPr lang="en-US" sz="900" dirty="0" err="1"/>
              <a:t>FireFly</a:t>
            </a:r>
            <a:r>
              <a:rPr lang="en-US" sz="900" dirty="0"/>
              <a:t>”</a:t>
            </a:r>
          </a:p>
        </p:txBody>
      </p:sp>
      <p:sp>
        <p:nvSpPr>
          <p:cNvPr id="128" name="TextBox 127"/>
          <p:cNvSpPr txBox="1"/>
          <p:nvPr/>
        </p:nvSpPr>
        <p:spPr>
          <a:xfrm>
            <a:off x="3532600" y="2768769"/>
            <a:ext cx="1347101" cy="507831"/>
          </a:xfrm>
          <a:prstGeom prst="rect">
            <a:avLst/>
          </a:prstGeom>
          <a:noFill/>
        </p:spPr>
        <p:txBody>
          <a:bodyPr wrap="square" rtlCol="0">
            <a:spAutoFit/>
          </a:bodyPr>
          <a:lstStyle/>
          <a:p>
            <a:r>
              <a:rPr lang="en-US" sz="900" dirty="0"/>
              <a:t>9 Data (1.2Gbps)</a:t>
            </a:r>
          </a:p>
          <a:p>
            <a:r>
              <a:rPr lang="en-US" sz="900" dirty="0"/>
              <a:t>1 Clock, 1 Control/Trigger</a:t>
            </a:r>
          </a:p>
        </p:txBody>
      </p:sp>
      <p:sp>
        <p:nvSpPr>
          <p:cNvPr id="129" name="Right Arrow 128"/>
          <p:cNvSpPr/>
          <p:nvPr/>
        </p:nvSpPr>
        <p:spPr>
          <a:xfrm rot="10800000">
            <a:off x="3825826" y="4207622"/>
            <a:ext cx="1053875" cy="161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4905520" y="2406572"/>
            <a:ext cx="763128" cy="369332"/>
          </a:xfrm>
          <a:prstGeom prst="rect">
            <a:avLst/>
          </a:prstGeom>
          <a:noFill/>
        </p:spPr>
        <p:txBody>
          <a:bodyPr wrap="square" rtlCol="0">
            <a:spAutoFit/>
          </a:bodyPr>
          <a:lstStyle/>
          <a:p>
            <a:r>
              <a:rPr lang="en-US" sz="900" dirty="0"/>
              <a:t>Readout Unit</a:t>
            </a:r>
          </a:p>
        </p:txBody>
      </p:sp>
      <p:sp>
        <p:nvSpPr>
          <p:cNvPr id="131" name="TextBox 130"/>
          <p:cNvSpPr txBox="1"/>
          <p:nvPr/>
        </p:nvSpPr>
        <p:spPr>
          <a:xfrm>
            <a:off x="3984004" y="4325523"/>
            <a:ext cx="804617" cy="369332"/>
          </a:xfrm>
          <a:prstGeom prst="rect">
            <a:avLst/>
          </a:prstGeom>
          <a:noFill/>
        </p:spPr>
        <p:txBody>
          <a:bodyPr wrap="square" rtlCol="0">
            <a:spAutoFit/>
          </a:bodyPr>
          <a:lstStyle/>
          <a:p>
            <a:pPr algn="ctr"/>
            <a:r>
              <a:rPr lang="en-US" sz="900" dirty="0"/>
              <a:t>Regulated Power</a:t>
            </a:r>
          </a:p>
        </p:txBody>
      </p:sp>
      <p:sp>
        <p:nvSpPr>
          <p:cNvPr id="132" name="TextBox 131"/>
          <p:cNvSpPr txBox="1"/>
          <p:nvPr/>
        </p:nvSpPr>
        <p:spPr>
          <a:xfrm>
            <a:off x="7114179" y="3556938"/>
            <a:ext cx="835028" cy="230832"/>
          </a:xfrm>
          <a:prstGeom prst="rect">
            <a:avLst/>
          </a:prstGeom>
          <a:noFill/>
        </p:spPr>
        <p:txBody>
          <a:bodyPr wrap="square" rtlCol="0">
            <a:spAutoFit/>
          </a:bodyPr>
          <a:lstStyle/>
          <a:p>
            <a:pPr algn="ctr"/>
            <a:r>
              <a:rPr lang="en-US" sz="900" dirty="0"/>
              <a:t>FELIX </a:t>
            </a:r>
          </a:p>
        </p:txBody>
      </p:sp>
      <p:sp>
        <p:nvSpPr>
          <p:cNvPr id="137" name="Right Arrow 136"/>
          <p:cNvSpPr/>
          <p:nvPr/>
        </p:nvSpPr>
        <p:spPr>
          <a:xfrm>
            <a:off x="5967630" y="3168203"/>
            <a:ext cx="990728" cy="324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tx1"/>
                </a:solidFill>
                <a:latin typeface="Calibri Light" panose="020F0302020204030204" pitchFamily="34" charset="0"/>
              </a:rPr>
              <a:t>Data (9.6 Gb/s max)</a:t>
            </a:r>
          </a:p>
        </p:txBody>
      </p:sp>
      <p:sp>
        <p:nvSpPr>
          <p:cNvPr id="138" name="Left-Right Arrow 137"/>
          <p:cNvSpPr/>
          <p:nvPr/>
        </p:nvSpPr>
        <p:spPr>
          <a:xfrm>
            <a:off x="5967629" y="2844203"/>
            <a:ext cx="990728" cy="324000"/>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b="1" dirty="0">
                <a:solidFill>
                  <a:schemeClr val="tx1"/>
                </a:solidFill>
                <a:latin typeface="Calibri Light" panose="020F0302020204030204" pitchFamily="34" charset="0"/>
              </a:rPr>
              <a:t>Control</a:t>
            </a:r>
          </a:p>
        </p:txBody>
      </p:sp>
      <p:sp>
        <p:nvSpPr>
          <p:cNvPr id="141" name="Left Arrow 140"/>
          <p:cNvSpPr/>
          <p:nvPr/>
        </p:nvSpPr>
        <p:spPr>
          <a:xfrm>
            <a:off x="5967630" y="3394937"/>
            <a:ext cx="978940" cy="324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a:t>
            </a:r>
          </a:p>
        </p:txBody>
      </p:sp>
      <p:sp>
        <p:nvSpPr>
          <p:cNvPr id="143" name="TextBox 142"/>
          <p:cNvSpPr txBox="1"/>
          <p:nvPr/>
        </p:nvSpPr>
        <p:spPr>
          <a:xfrm>
            <a:off x="1360197" y="3999875"/>
            <a:ext cx="630633" cy="369332"/>
          </a:xfrm>
          <a:prstGeom prst="rect">
            <a:avLst/>
          </a:prstGeom>
          <a:noFill/>
        </p:spPr>
        <p:txBody>
          <a:bodyPr wrap="square" rtlCol="0">
            <a:spAutoFit/>
          </a:bodyPr>
          <a:lstStyle/>
          <a:p>
            <a:r>
              <a:rPr lang="en-US" sz="900" dirty="0"/>
              <a:t>ALPIDE Sensors</a:t>
            </a:r>
          </a:p>
        </p:txBody>
      </p:sp>
      <p:cxnSp>
        <p:nvCxnSpPr>
          <p:cNvPr id="145" name="Straight Arrow Connector 144"/>
          <p:cNvCxnSpPr>
            <a:stCxn id="143" idx="0"/>
          </p:cNvCxnSpPr>
          <p:nvPr/>
        </p:nvCxnSpPr>
        <p:spPr>
          <a:xfrm flipH="1" flipV="1">
            <a:off x="1525976" y="3448275"/>
            <a:ext cx="149538"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3" idx="0"/>
          </p:cNvCxnSpPr>
          <p:nvPr/>
        </p:nvCxnSpPr>
        <p:spPr>
          <a:xfrm flipV="1">
            <a:off x="1675514" y="3448275"/>
            <a:ext cx="12676"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3" idx="2"/>
          </p:cNvCxnSpPr>
          <p:nvPr/>
        </p:nvCxnSpPr>
        <p:spPr>
          <a:xfrm flipV="1">
            <a:off x="1675514" y="4286696"/>
            <a:ext cx="443457" cy="8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118971" y="3862916"/>
            <a:ext cx="433614" cy="230832"/>
          </a:xfrm>
          <a:prstGeom prst="rect">
            <a:avLst/>
          </a:prstGeom>
          <a:noFill/>
        </p:spPr>
        <p:txBody>
          <a:bodyPr wrap="square" rtlCol="0">
            <a:spAutoFit/>
          </a:bodyPr>
          <a:lstStyle/>
          <a:p>
            <a:r>
              <a:rPr lang="en-US" sz="900" dirty="0"/>
              <a:t>FPC</a:t>
            </a:r>
          </a:p>
        </p:txBody>
      </p:sp>
      <p:sp>
        <p:nvSpPr>
          <p:cNvPr id="153" name="TextBox 152"/>
          <p:cNvSpPr txBox="1"/>
          <p:nvPr/>
        </p:nvSpPr>
        <p:spPr>
          <a:xfrm>
            <a:off x="2349933" y="4369556"/>
            <a:ext cx="542612" cy="369332"/>
          </a:xfrm>
          <a:prstGeom prst="rect">
            <a:avLst/>
          </a:prstGeom>
          <a:noFill/>
        </p:spPr>
        <p:txBody>
          <a:bodyPr wrap="square" rtlCol="0">
            <a:spAutoFit/>
          </a:bodyPr>
          <a:lstStyle/>
          <a:p>
            <a:r>
              <a:rPr lang="en-US" sz="900" dirty="0"/>
              <a:t>Cold Plate</a:t>
            </a:r>
          </a:p>
        </p:txBody>
      </p:sp>
      <p:cxnSp>
        <p:nvCxnSpPr>
          <p:cNvPr id="155" name="Elbow Connector 154"/>
          <p:cNvCxnSpPr>
            <a:stCxn id="126" idx="0"/>
          </p:cNvCxnSpPr>
          <p:nvPr/>
        </p:nvCxnSpPr>
        <p:spPr>
          <a:xfrm rot="16200000" flipV="1">
            <a:off x="3017282" y="3756681"/>
            <a:ext cx="279809" cy="54469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19164" y="4199651"/>
            <a:ext cx="729278" cy="230832"/>
          </a:xfrm>
          <a:prstGeom prst="rect">
            <a:avLst/>
          </a:prstGeom>
          <a:noFill/>
        </p:spPr>
        <p:txBody>
          <a:bodyPr wrap="square" rtlCol="0">
            <a:spAutoFit/>
          </a:bodyPr>
          <a:lstStyle/>
          <a:p>
            <a:r>
              <a:rPr lang="en-US" sz="900" dirty="0"/>
              <a:t>regulators</a:t>
            </a:r>
          </a:p>
        </p:txBody>
      </p:sp>
      <p:cxnSp>
        <p:nvCxnSpPr>
          <p:cNvPr id="160" name="Straight Arrow Connector 159"/>
          <p:cNvCxnSpPr>
            <a:endCxn id="106" idx="0"/>
          </p:cNvCxnSpPr>
          <p:nvPr/>
        </p:nvCxnSpPr>
        <p:spPr>
          <a:xfrm>
            <a:off x="5283804" y="3651748"/>
            <a:ext cx="1" cy="14664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896693" y="3850436"/>
            <a:ext cx="575014" cy="230832"/>
          </a:xfrm>
          <a:prstGeom prst="rect">
            <a:avLst/>
          </a:prstGeom>
          <a:noFill/>
        </p:spPr>
        <p:txBody>
          <a:bodyPr wrap="square" rtlCol="0">
            <a:spAutoFit/>
          </a:bodyPr>
          <a:lstStyle/>
          <a:p>
            <a:r>
              <a:rPr lang="en-US" sz="900" dirty="0"/>
              <a:t>Power</a:t>
            </a:r>
          </a:p>
        </p:txBody>
      </p:sp>
      <p:sp>
        <p:nvSpPr>
          <p:cNvPr id="163" name="Left Brace 162"/>
          <p:cNvSpPr/>
          <p:nvPr/>
        </p:nvSpPr>
        <p:spPr>
          <a:xfrm rot="5400000">
            <a:off x="4083290" y="2139705"/>
            <a:ext cx="245726" cy="1347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4" name="TextBox 163"/>
          <p:cNvSpPr txBox="1"/>
          <p:nvPr/>
        </p:nvSpPr>
        <p:spPr>
          <a:xfrm>
            <a:off x="3984004" y="2463585"/>
            <a:ext cx="659691" cy="230832"/>
          </a:xfrm>
          <a:prstGeom prst="rect">
            <a:avLst/>
          </a:prstGeom>
          <a:noFill/>
        </p:spPr>
        <p:txBody>
          <a:bodyPr wrap="square" rtlCol="0">
            <a:spAutoFit/>
          </a:bodyPr>
          <a:lstStyle/>
          <a:p>
            <a:r>
              <a:rPr lang="en-US" sz="900" dirty="0"/>
              <a:t>5~10 m</a:t>
            </a:r>
          </a:p>
        </p:txBody>
      </p:sp>
      <p:sp>
        <p:nvSpPr>
          <p:cNvPr id="167" name="TextBox 166"/>
          <p:cNvSpPr txBox="1"/>
          <p:nvPr/>
        </p:nvSpPr>
        <p:spPr>
          <a:xfrm>
            <a:off x="6139073" y="2590800"/>
            <a:ext cx="947527" cy="369332"/>
          </a:xfrm>
          <a:prstGeom prst="rect">
            <a:avLst/>
          </a:prstGeom>
          <a:noFill/>
        </p:spPr>
        <p:txBody>
          <a:bodyPr wrap="square" rtlCol="0">
            <a:spAutoFit/>
          </a:bodyPr>
          <a:lstStyle/>
          <a:p>
            <a:r>
              <a:rPr lang="en-US" sz="900" dirty="0"/>
              <a:t>GBT Optical Links</a:t>
            </a:r>
          </a:p>
        </p:txBody>
      </p:sp>
      <p:sp>
        <p:nvSpPr>
          <p:cNvPr id="168" name="TextBox 167"/>
          <p:cNvSpPr txBox="1"/>
          <p:nvPr/>
        </p:nvSpPr>
        <p:spPr>
          <a:xfrm>
            <a:off x="1675513" y="2844206"/>
            <a:ext cx="1018163" cy="230832"/>
          </a:xfrm>
          <a:prstGeom prst="rect">
            <a:avLst/>
          </a:prstGeom>
          <a:noFill/>
        </p:spPr>
        <p:txBody>
          <a:bodyPr wrap="square" rtlCol="0">
            <a:spAutoFit/>
          </a:bodyPr>
          <a:lstStyle/>
          <a:p>
            <a:r>
              <a:rPr lang="en-US" sz="900" dirty="0"/>
              <a:t>9-sensor Stave</a:t>
            </a:r>
          </a:p>
        </p:txBody>
      </p:sp>
      <p:sp>
        <p:nvSpPr>
          <p:cNvPr id="2" name="Title 1"/>
          <p:cNvSpPr>
            <a:spLocks noGrp="1"/>
          </p:cNvSpPr>
          <p:nvPr>
            <p:ph type="title"/>
          </p:nvPr>
        </p:nvSpPr>
        <p:spPr>
          <a:xfrm>
            <a:off x="228600" y="18473"/>
            <a:ext cx="7365814" cy="701533"/>
          </a:xfrm>
        </p:spPr>
        <p:txBody>
          <a:bodyPr>
            <a:normAutofit fontScale="90000"/>
          </a:bodyPr>
          <a:lstStyle/>
          <a:p>
            <a:r>
              <a:rPr lang="en-US" sz="3600" dirty="0"/>
              <a:t>LDRD Highlights</a:t>
            </a:r>
            <a:br>
              <a:rPr lang="en-US" sz="3600" dirty="0"/>
            </a:br>
            <a:r>
              <a:rPr lang="en-US" sz="2000" dirty="0"/>
              <a:t>MVTX Sensors, Readout and Control System Developed</a:t>
            </a:r>
          </a:p>
        </p:txBody>
      </p:sp>
      <p:sp>
        <p:nvSpPr>
          <p:cNvPr id="6" name="Date Placeholder 5"/>
          <p:cNvSpPr>
            <a:spLocks noGrp="1"/>
          </p:cNvSpPr>
          <p:nvPr>
            <p:ph type="dt" sz="half" idx="10"/>
          </p:nvPr>
        </p:nvSpPr>
        <p:spPr/>
        <p:txBody>
          <a:bodyPr/>
          <a:lstStyle/>
          <a:p>
            <a:r>
              <a:rPr lang="en-US"/>
              <a:t>2/14/19</a:t>
            </a:r>
          </a:p>
        </p:txBody>
      </p:sp>
      <p:sp>
        <p:nvSpPr>
          <p:cNvPr id="7" name="Footer Placeholder 6"/>
          <p:cNvSpPr>
            <a:spLocks noGrp="1"/>
          </p:cNvSpPr>
          <p:nvPr>
            <p:ph type="ftr" sz="quarter" idx="11"/>
          </p:nvPr>
        </p:nvSpPr>
        <p:spPr/>
        <p:txBody>
          <a:bodyPr/>
          <a:lstStyle/>
          <a:p>
            <a:r>
              <a:rPr lang="en-US"/>
              <a:t>Ming Liu, LDRD Overview</a:t>
            </a:r>
          </a:p>
        </p:txBody>
      </p:sp>
      <p:sp>
        <p:nvSpPr>
          <p:cNvPr id="8" name="Slide Number Placeholder 7"/>
          <p:cNvSpPr>
            <a:spLocks noGrp="1"/>
          </p:cNvSpPr>
          <p:nvPr>
            <p:ph type="sldNum" sz="quarter" idx="12"/>
          </p:nvPr>
        </p:nvSpPr>
        <p:spPr/>
        <p:txBody>
          <a:bodyPr/>
          <a:lstStyle/>
          <a:p>
            <a:fld id="{B9875030-01DD-DA43-BC7F-B4B62D71D19A}" type="slidenum">
              <a:rPr lang="en-US" smtClean="0"/>
              <a:t>36</a:t>
            </a:fld>
            <a:endParaRPr lang="en-US"/>
          </a:p>
        </p:txBody>
      </p:sp>
      <p:sp>
        <p:nvSpPr>
          <p:cNvPr id="63" name="Rectangle 62"/>
          <p:cNvSpPr/>
          <p:nvPr/>
        </p:nvSpPr>
        <p:spPr>
          <a:xfrm>
            <a:off x="6830218" y="1727694"/>
            <a:ext cx="1117220" cy="324000"/>
          </a:xfrm>
          <a:prstGeom prst="rect">
            <a:avLst/>
          </a:prstGeom>
          <a:noFill/>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sPHENIX GL-1 &amp; GTM</a:t>
            </a:r>
          </a:p>
        </p:txBody>
      </p:sp>
      <p:sp>
        <p:nvSpPr>
          <p:cNvPr id="64" name="Rectangle 63"/>
          <p:cNvSpPr/>
          <p:nvPr/>
        </p:nvSpPr>
        <p:spPr>
          <a:xfrm rot="16200000">
            <a:off x="7253055" y="2348901"/>
            <a:ext cx="432061" cy="324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DCS</a:t>
            </a:r>
          </a:p>
        </p:txBody>
      </p:sp>
      <p:cxnSp>
        <p:nvCxnSpPr>
          <p:cNvPr id="65" name="Straight Arrow Connector 64"/>
          <p:cNvCxnSpPr/>
          <p:nvPr/>
        </p:nvCxnSpPr>
        <p:spPr>
          <a:xfrm>
            <a:off x="5657850" y="2510903"/>
            <a:ext cx="0" cy="251696"/>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4" idx="0"/>
          </p:cNvCxnSpPr>
          <p:nvPr/>
        </p:nvCxnSpPr>
        <p:spPr>
          <a:xfrm flipV="1">
            <a:off x="5657850" y="2510901"/>
            <a:ext cx="1649235" cy="384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508308" y="2352721"/>
            <a:ext cx="594082" cy="158182"/>
          </a:xfrm>
          <a:prstGeom prst="rect">
            <a:avLst/>
          </a:prstGeom>
          <a:noFill/>
        </p:spPr>
        <p:txBody>
          <a:bodyPr wrap="none" tIns="27000" bIns="27000" rtlCol="0" anchor="ctr" anchorCtr="0">
            <a:noAutofit/>
          </a:bodyPr>
          <a:lstStyle/>
          <a:p>
            <a:r>
              <a:rPr lang="en-US" sz="900" dirty="0">
                <a:solidFill>
                  <a:schemeClr val="tx2"/>
                </a:solidFill>
                <a:latin typeface="Calibri Light" panose="020F0302020204030204" pitchFamily="34" charset="0"/>
              </a:rPr>
              <a:t>CAN bus</a:t>
            </a:r>
          </a:p>
        </p:txBody>
      </p:sp>
      <p:cxnSp>
        <p:nvCxnSpPr>
          <p:cNvPr id="25" name="Straight Arrow Connector 24"/>
          <p:cNvCxnSpPr/>
          <p:nvPr/>
        </p:nvCxnSpPr>
        <p:spPr>
          <a:xfrm>
            <a:off x="7485906" y="2717664"/>
            <a:ext cx="0" cy="253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8"/>
          <a:stretch>
            <a:fillRect/>
          </a:stretch>
        </p:blipFill>
        <p:spPr>
          <a:xfrm>
            <a:off x="6972632" y="2959186"/>
            <a:ext cx="1014789" cy="626235"/>
          </a:xfrm>
          <a:prstGeom prst="rect">
            <a:avLst/>
          </a:prstGeom>
        </p:spPr>
      </p:pic>
      <p:sp>
        <p:nvSpPr>
          <p:cNvPr id="86" name="Rectangle 85"/>
          <p:cNvSpPr/>
          <p:nvPr/>
        </p:nvSpPr>
        <p:spPr>
          <a:xfrm rot="16200000">
            <a:off x="6020217" y="4163522"/>
            <a:ext cx="1296000" cy="324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Power supplies</a:t>
            </a:r>
          </a:p>
        </p:txBody>
      </p:sp>
      <p:sp>
        <p:nvSpPr>
          <p:cNvPr id="87" name="Left Arrow 86"/>
          <p:cNvSpPr/>
          <p:nvPr/>
        </p:nvSpPr>
        <p:spPr>
          <a:xfrm>
            <a:off x="5633729" y="4113171"/>
            <a:ext cx="861411" cy="324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Calibri Light" panose="020F0302020204030204" pitchFamily="34" charset="0"/>
              </a:rPr>
              <a:t>Power</a:t>
            </a:r>
          </a:p>
        </p:txBody>
      </p:sp>
      <p:sp>
        <p:nvSpPr>
          <p:cNvPr id="77" name="Left Arrow 76"/>
          <p:cNvSpPr/>
          <p:nvPr/>
        </p:nvSpPr>
        <p:spPr>
          <a:xfrm rot="16200000">
            <a:off x="7427794" y="2376492"/>
            <a:ext cx="860159" cy="259093"/>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 &amp; Clock</a:t>
            </a:r>
          </a:p>
        </p:txBody>
      </p:sp>
      <p:sp>
        <p:nvSpPr>
          <p:cNvPr id="3" name="TextBox 2"/>
          <p:cNvSpPr txBox="1"/>
          <p:nvPr/>
        </p:nvSpPr>
        <p:spPr>
          <a:xfrm>
            <a:off x="552718" y="5203287"/>
            <a:ext cx="8308495" cy="923330"/>
          </a:xfrm>
          <a:prstGeom prst="rect">
            <a:avLst/>
          </a:prstGeom>
          <a:noFill/>
        </p:spPr>
        <p:txBody>
          <a:bodyPr wrap="square" rtlCol="0">
            <a:spAutoFit/>
          </a:bodyPr>
          <a:lstStyle/>
          <a:p>
            <a:pPr marL="342900" indent="-342900">
              <a:buAutoNum type="arabicParenR"/>
            </a:pPr>
            <a:r>
              <a:rPr lang="en-US" dirty="0">
                <a:solidFill>
                  <a:srgbClr val="FF0000"/>
                </a:solidFill>
              </a:rPr>
              <a:t>Demonstrated full high-speed readout chain</a:t>
            </a:r>
          </a:p>
          <a:p>
            <a:pPr marL="800100" lvl="1" indent="-342900">
              <a:buFont typeface="Arial" charset="0"/>
              <a:buChar char="•"/>
            </a:pPr>
            <a:r>
              <a:rPr lang="en-US" dirty="0"/>
              <a:t>1 Stave + RU(v1.0) + FELIX(v1.5) + RCDAQ/sPHENIX</a:t>
            </a:r>
          </a:p>
          <a:p>
            <a:pPr marL="342900" indent="-342900">
              <a:buAutoNum type="arabicParenR"/>
            </a:pPr>
            <a:r>
              <a:rPr lang="en-US" dirty="0">
                <a:solidFill>
                  <a:srgbClr val="FF0000"/>
                </a:solidFill>
              </a:rPr>
              <a:t>ALPIDE and Power Unit control and monitor being evaluated   </a:t>
            </a:r>
          </a:p>
        </p:txBody>
      </p:sp>
      <p:sp>
        <p:nvSpPr>
          <p:cNvPr id="9" name="TextBox 8"/>
          <p:cNvSpPr txBox="1"/>
          <p:nvPr/>
        </p:nvSpPr>
        <p:spPr>
          <a:xfrm>
            <a:off x="1077043" y="1212066"/>
            <a:ext cx="1521057" cy="300082"/>
          </a:xfrm>
          <a:prstGeom prst="rect">
            <a:avLst/>
          </a:prstGeom>
          <a:noFill/>
        </p:spPr>
        <p:txBody>
          <a:bodyPr wrap="none" rtlCol="0">
            <a:spAutoFit/>
          </a:bodyPr>
          <a:lstStyle/>
          <a:p>
            <a:r>
              <a:rPr lang="en-US" sz="1350" dirty="0"/>
              <a:t>ALPIDE pixel circuit</a:t>
            </a:r>
          </a:p>
        </p:txBody>
      </p:sp>
      <p:sp>
        <p:nvSpPr>
          <p:cNvPr id="68" name="TextBox 67"/>
          <p:cNvSpPr txBox="1"/>
          <p:nvPr/>
        </p:nvSpPr>
        <p:spPr>
          <a:xfrm>
            <a:off x="7086600" y="876472"/>
            <a:ext cx="2128211" cy="369332"/>
          </a:xfrm>
          <a:prstGeom prst="rect">
            <a:avLst/>
          </a:prstGeom>
          <a:noFill/>
        </p:spPr>
        <p:txBody>
          <a:bodyPr wrap="none" rtlCol="0">
            <a:spAutoFit/>
          </a:bodyPr>
          <a:lstStyle/>
          <a:p>
            <a:r>
              <a:rPr lang="en-US" dirty="0"/>
              <a:t>Alex and Xuan’s talks</a:t>
            </a:r>
          </a:p>
        </p:txBody>
      </p:sp>
      <p:grpSp>
        <p:nvGrpSpPr>
          <p:cNvPr id="15" name="Group 14"/>
          <p:cNvGrpSpPr/>
          <p:nvPr/>
        </p:nvGrpSpPr>
        <p:grpSpPr>
          <a:xfrm>
            <a:off x="152400" y="1600200"/>
            <a:ext cx="3361551" cy="1793767"/>
            <a:chOff x="152400" y="1600200"/>
            <a:chExt cx="3361551" cy="1793767"/>
          </a:xfrm>
        </p:grpSpPr>
        <p:pic>
          <p:nvPicPr>
            <p:cNvPr id="75" name="Picture 74" descr="Screen Clippi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2400" y="1600200"/>
              <a:ext cx="3361551" cy="865242"/>
            </a:xfrm>
            <a:prstGeom prst="rect">
              <a:avLst/>
            </a:prstGeom>
          </p:spPr>
        </p:pic>
        <p:cxnSp>
          <p:nvCxnSpPr>
            <p:cNvPr id="11" name="Straight Connector 10"/>
            <p:cNvCxnSpPr/>
            <p:nvPr/>
          </p:nvCxnSpPr>
          <p:spPr>
            <a:xfrm>
              <a:off x="228600" y="2431812"/>
              <a:ext cx="1295400" cy="9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2450933"/>
              <a:ext cx="1700855" cy="9430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ounded Rectangle 73"/>
          <p:cNvSpPr/>
          <p:nvPr/>
        </p:nvSpPr>
        <p:spPr>
          <a:xfrm>
            <a:off x="7652107" y="3999319"/>
            <a:ext cx="914400" cy="6176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RCDAQ</a:t>
            </a:r>
          </a:p>
          <a:p>
            <a:pPr algn="ctr"/>
            <a:r>
              <a:rPr lang="en-US" dirty="0"/>
              <a:t>Linux</a:t>
            </a:r>
          </a:p>
        </p:txBody>
      </p:sp>
      <p:cxnSp>
        <p:nvCxnSpPr>
          <p:cNvPr id="18" name="Straight Arrow Connector 17"/>
          <p:cNvCxnSpPr/>
          <p:nvPr/>
        </p:nvCxnSpPr>
        <p:spPr>
          <a:xfrm flipH="1">
            <a:off x="7947438" y="3581400"/>
            <a:ext cx="1770" cy="3969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08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734776"/>
          </a:xfrm>
        </p:spPr>
        <p:txBody>
          <a:bodyPr/>
          <a:lstStyle/>
          <a:p>
            <a:r>
              <a:rPr lang="en-US" sz="3600" dirty="0"/>
              <a:t>LDRD Highlights</a:t>
            </a:r>
            <a:br>
              <a:rPr lang="en-US" sz="3600" dirty="0"/>
            </a:br>
            <a:r>
              <a:rPr lang="en-US" sz="1600" dirty="0"/>
              <a:t>ALPIDE Characterization &amp; Optimization in Progress </a:t>
            </a:r>
          </a:p>
        </p:txBody>
      </p:sp>
      <p:sp>
        <p:nvSpPr>
          <p:cNvPr id="3" name="Content Placeholder 2"/>
          <p:cNvSpPr>
            <a:spLocks noGrp="1"/>
          </p:cNvSpPr>
          <p:nvPr>
            <p:ph idx="1"/>
          </p:nvPr>
        </p:nvSpPr>
        <p:spPr>
          <a:xfrm>
            <a:off x="457200" y="990600"/>
            <a:ext cx="4419600" cy="5486400"/>
          </a:xfrm>
        </p:spPr>
        <p:txBody>
          <a:bodyPr>
            <a:normAutofit fontScale="77500" lnSpcReduction="20000"/>
          </a:bodyPr>
          <a:lstStyle/>
          <a:p>
            <a:r>
              <a:rPr lang="en-US" dirty="0">
                <a:solidFill>
                  <a:srgbClr val="FF0000"/>
                </a:solidFill>
              </a:rPr>
              <a:t>MOSAIC test bench in operation </a:t>
            </a:r>
          </a:p>
          <a:p>
            <a:pPr lvl="1"/>
            <a:r>
              <a:rPr lang="en-US" dirty="0"/>
              <a:t>Allows high-speed readout of ALPIDE chip, 1.2Gbps</a:t>
            </a:r>
          </a:p>
          <a:p>
            <a:pPr lvl="1"/>
            <a:r>
              <a:rPr lang="en-US" dirty="0"/>
              <a:t>Scanned sensor response parameters </a:t>
            </a:r>
            <a:r>
              <a:rPr lang="mr-IN" dirty="0"/>
              <a:t>–</a:t>
            </a:r>
            <a:r>
              <a:rPr lang="en-US" dirty="0"/>
              <a:t> optimization of operating point in progress </a:t>
            </a:r>
          </a:p>
          <a:p>
            <a:pPr lvl="1"/>
            <a:endParaRPr lang="en-US" dirty="0"/>
          </a:p>
          <a:p>
            <a:r>
              <a:rPr lang="en-US" dirty="0">
                <a:solidFill>
                  <a:srgbClr val="FF0000"/>
                </a:solidFill>
              </a:rPr>
              <a:t>Laser testing system setup in preparation</a:t>
            </a:r>
          </a:p>
          <a:p>
            <a:pPr lvl="1"/>
            <a:r>
              <a:rPr lang="en-US" dirty="0"/>
              <a:t>Laser pulses to inject MIP-level signal to each pixel </a:t>
            </a:r>
          </a:p>
          <a:p>
            <a:pPr lvl="1"/>
            <a:r>
              <a:rPr lang="en-US" dirty="0"/>
              <a:t>Scan full parameter space to optimize the operation point for sPHENIX </a:t>
            </a:r>
          </a:p>
          <a:p>
            <a:pPr lvl="1"/>
            <a:r>
              <a:rPr lang="en-US" dirty="0"/>
              <a:t>Under safety review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37</a:t>
            </a:fld>
            <a:endParaRPr lang="en-US"/>
          </a:p>
        </p:txBody>
      </p:sp>
      <p:pic>
        <p:nvPicPr>
          <p:cNvPr id="7" name="Picture 6"/>
          <p:cNvPicPr>
            <a:picLocks noChangeAspect="1"/>
          </p:cNvPicPr>
          <p:nvPr/>
        </p:nvPicPr>
        <p:blipFill>
          <a:blip r:embed="rId2"/>
          <a:stretch>
            <a:fillRect/>
          </a:stretch>
        </p:blipFill>
        <p:spPr>
          <a:xfrm>
            <a:off x="5332052" y="3886200"/>
            <a:ext cx="3811947" cy="2293026"/>
          </a:xfrm>
          <a:prstGeom prst="rect">
            <a:avLst/>
          </a:prstGeom>
        </p:spPr>
      </p:pic>
      <p:sp>
        <p:nvSpPr>
          <p:cNvPr id="8" name="TextBox 7"/>
          <p:cNvSpPr txBox="1"/>
          <p:nvPr/>
        </p:nvSpPr>
        <p:spPr>
          <a:xfrm>
            <a:off x="8534400" y="4495800"/>
            <a:ext cx="678391" cy="369332"/>
          </a:xfrm>
          <a:prstGeom prst="rect">
            <a:avLst/>
          </a:prstGeom>
          <a:noFill/>
        </p:spPr>
        <p:txBody>
          <a:bodyPr wrap="none" rtlCol="0">
            <a:spAutoFit/>
          </a:bodyPr>
          <a:lstStyle/>
          <a:p>
            <a:r>
              <a:rPr lang="en-US" dirty="0">
                <a:solidFill>
                  <a:srgbClr val="FF0000"/>
                </a:solidFill>
              </a:rPr>
              <a:t>Laser</a:t>
            </a:r>
          </a:p>
        </p:txBody>
      </p:sp>
      <p:sp>
        <p:nvSpPr>
          <p:cNvPr id="9" name="TextBox 8"/>
          <p:cNvSpPr txBox="1"/>
          <p:nvPr/>
        </p:nvSpPr>
        <p:spPr>
          <a:xfrm>
            <a:off x="6858000" y="4126468"/>
            <a:ext cx="1304716" cy="369332"/>
          </a:xfrm>
          <a:prstGeom prst="rect">
            <a:avLst/>
          </a:prstGeom>
          <a:noFill/>
        </p:spPr>
        <p:txBody>
          <a:bodyPr wrap="none" rtlCol="0">
            <a:spAutoFit/>
          </a:bodyPr>
          <a:lstStyle/>
          <a:p>
            <a:r>
              <a:rPr lang="en-US" dirty="0">
                <a:solidFill>
                  <a:srgbClr val="FF0000"/>
                </a:solidFill>
              </a:rPr>
              <a:t>Laser Driver</a:t>
            </a:r>
          </a:p>
        </p:txBody>
      </p:sp>
      <p:sp>
        <p:nvSpPr>
          <p:cNvPr id="10" name="TextBox 9"/>
          <p:cNvSpPr txBox="1"/>
          <p:nvPr/>
        </p:nvSpPr>
        <p:spPr>
          <a:xfrm>
            <a:off x="5355547" y="5651760"/>
            <a:ext cx="1328505" cy="369332"/>
          </a:xfrm>
          <a:prstGeom prst="rect">
            <a:avLst/>
          </a:prstGeom>
          <a:noFill/>
        </p:spPr>
        <p:txBody>
          <a:bodyPr wrap="none" rtlCol="0">
            <a:spAutoFit/>
          </a:bodyPr>
          <a:lstStyle/>
          <a:p>
            <a:r>
              <a:rPr lang="en-US" dirty="0">
                <a:solidFill>
                  <a:srgbClr val="FFFF00"/>
                </a:solidFill>
              </a:rPr>
              <a:t>X-Y-Z station</a:t>
            </a:r>
          </a:p>
        </p:txBody>
      </p:sp>
      <p:sp>
        <p:nvSpPr>
          <p:cNvPr id="11" name="TextBox 10"/>
          <p:cNvSpPr txBox="1"/>
          <p:nvPr/>
        </p:nvSpPr>
        <p:spPr>
          <a:xfrm>
            <a:off x="6934200" y="5638800"/>
            <a:ext cx="686983" cy="461665"/>
          </a:xfrm>
          <a:prstGeom prst="rect">
            <a:avLst/>
          </a:prstGeom>
          <a:solidFill>
            <a:schemeClr val="bg1"/>
          </a:solidFill>
        </p:spPr>
        <p:txBody>
          <a:bodyPr wrap="none" rtlCol="0">
            <a:spAutoFit/>
          </a:bodyPr>
          <a:lstStyle/>
          <a:p>
            <a:r>
              <a:rPr lang="en-US" sz="1200" dirty="0"/>
              <a:t>sensor </a:t>
            </a:r>
          </a:p>
          <a:p>
            <a:r>
              <a:rPr lang="en-US" sz="1200" dirty="0"/>
              <a:t>location</a:t>
            </a:r>
          </a:p>
        </p:txBody>
      </p:sp>
      <p:sp>
        <p:nvSpPr>
          <p:cNvPr id="12" name="TextBox 11"/>
          <p:cNvSpPr txBox="1"/>
          <p:nvPr/>
        </p:nvSpPr>
        <p:spPr>
          <a:xfrm>
            <a:off x="7848600" y="979251"/>
            <a:ext cx="1183144" cy="369332"/>
          </a:xfrm>
          <a:prstGeom prst="rect">
            <a:avLst/>
          </a:prstGeom>
          <a:noFill/>
        </p:spPr>
        <p:txBody>
          <a:bodyPr wrap="none" rtlCol="0">
            <a:spAutoFit/>
          </a:bodyPr>
          <a:lstStyle/>
          <a:p>
            <a:r>
              <a:rPr lang="en-US"/>
              <a:t>Xuan’s talk</a:t>
            </a:r>
          </a:p>
        </p:txBody>
      </p:sp>
      <p:pic>
        <p:nvPicPr>
          <p:cNvPr id="13" name="Picture 12"/>
          <p:cNvPicPr>
            <a:picLocks noChangeAspect="1"/>
          </p:cNvPicPr>
          <p:nvPr/>
        </p:nvPicPr>
        <p:blipFill>
          <a:blip r:embed="rId3"/>
          <a:stretch>
            <a:fillRect/>
          </a:stretch>
        </p:blipFill>
        <p:spPr>
          <a:xfrm>
            <a:off x="5332052" y="1097686"/>
            <a:ext cx="2012000" cy="2681427"/>
          </a:xfrm>
          <a:prstGeom prst="rect">
            <a:avLst/>
          </a:prstGeom>
        </p:spPr>
      </p:pic>
      <p:sp>
        <p:nvSpPr>
          <p:cNvPr id="14" name="Line Callout 1 13"/>
          <p:cNvSpPr/>
          <p:nvPr/>
        </p:nvSpPr>
        <p:spPr>
          <a:xfrm>
            <a:off x="6990347" y="1650155"/>
            <a:ext cx="1544053" cy="304800"/>
          </a:xfrm>
          <a:prstGeom prst="borderCallout1">
            <a:avLst>
              <a:gd name="adj1" fmla="val 7472"/>
              <a:gd name="adj2" fmla="val 127"/>
              <a:gd name="adj3" fmla="val 112500"/>
              <a:gd name="adj4" fmla="val -38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66"/>
                </a:solidFill>
              </a:rPr>
              <a:t>9-chip stave</a:t>
            </a:r>
          </a:p>
        </p:txBody>
      </p:sp>
      <p:sp>
        <p:nvSpPr>
          <p:cNvPr id="15" name="Line Callout 1 14"/>
          <p:cNvSpPr/>
          <p:nvPr/>
        </p:nvSpPr>
        <p:spPr>
          <a:xfrm>
            <a:off x="7176728" y="2195223"/>
            <a:ext cx="1544053" cy="304800"/>
          </a:xfrm>
          <a:prstGeom prst="borderCallout1">
            <a:avLst>
              <a:gd name="adj1" fmla="val 88675"/>
              <a:gd name="adj2" fmla="val -2099"/>
              <a:gd name="adj3" fmla="val 13252"/>
              <a:gd name="adj4" fmla="val -39669"/>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rPr>
              <a:t>1-chip sensor</a:t>
            </a:r>
          </a:p>
        </p:txBody>
      </p:sp>
      <p:sp>
        <p:nvSpPr>
          <p:cNvPr id="16" name="Line Callout 1 15"/>
          <p:cNvSpPr/>
          <p:nvPr/>
        </p:nvSpPr>
        <p:spPr>
          <a:xfrm>
            <a:off x="7260390" y="2983469"/>
            <a:ext cx="1544053" cy="659554"/>
          </a:xfrm>
          <a:prstGeom prst="borderCallout1">
            <a:avLst>
              <a:gd name="adj1" fmla="val 88675"/>
              <a:gd name="adj2" fmla="val -2099"/>
              <a:gd name="adj3" fmla="val 33552"/>
              <a:gd name="adj4" fmla="val -7618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rPr>
              <a:t>MOSAIC Test Bench</a:t>
            </a:r>
          </a:p>
        </p:txBody>
      </p:sp>
    </p:spTree>
    <p:extLst>
      <p:ext uri="{BB962C8B-B14F-4D97-AF65-F5344CB8AC3E}">
        <p14:creationId xmlns:p14="http://schemas.microsoft.com/office/powerpoint/2010/main" val="643078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793"/>
            <a:ext cx="8442158" cy="774924"/>
          </a:xfrm>
        </p:spPr>
        <p:txBody>
          <a:bodyPr/>
          <a:lstStyle/>
          <a:p>
            <a:r>
              <a:rPr lang="en-US" sz="2800" dirty="0"/>
              <a:t>LDRD Highlights</a:t>
            </a:r>
            <a:br>
              <a:rPr lang="en-US" sz="2800" dirty="0"/>
            </a:br>
            <a:r>
              <a:rPr lang="en-US" sz="1600" dirty="0"/>
              <a:t>MVTX Prototype Telescope Under Development</a:t>
            </a:r>
          </a:p>
        </p:txBody>
      </p:sp>
      <p:sp>
        <p:nvSpPr>
          <p:cNvPr id="3" name="Content Placeholder 2"/>
          <p:cNvSpPr>
            <a:spLocks noGrp="1"/>
          </p:cNvSpPr>
          <p:nvPr>
            <p:ph idx="1"/>
          </p:nvPr>
        </p:nvSpPr>
        <p:spPr>
          <a:xfrm>
            <a:off x="228600" y="1408350"/>
            <a:ext cx="4876800" cy="4763850"/>
          </a:xfrm>
        </p:spPr>
        <p:txBody>
          <a:bodyPr>
            <a:normAutofit fontScale="55000" lnSpcReduction="20000"/>
          </a:bodyPr>
          <a:lstStyle/>
          <a:p>
            <a:r>
              <a:rPr lang="en-US" dirty="0">
                <a:solidFill>
                  <a:srgbClr val="FF0000"/>
                </a:solidFill>
              </a:rPr>
              <a:t>Goal: A 4-stave telescope</a:t>
            </a:r>
          </a:p>
          <a:p>
            <a:pPr lvl="1"/>
            <a:r>
              <a:rPr lang="en-US" dirty="0"/>
              <a:t>Sensor response and cluster size, MC tuning  </a:t>
            </a:r>
          </a:p>
          <a:p>
            <a:pPr lvl="1"/>
            <a:r>
              <a:rPr lang="en-US" dirty="0"/>
              <a:t>Hit spatial resolution  </a:t>
            </a:r>
          </a:p>
          <a:p>
            <a:pPr lvl="1"/>
            <a:r>
              <a:rPr lang="en-US" dirty="0"/>
              <a:t>Tracking and offline reconstruction </a:t>
            </a:r>
          </a:p>
          <a:p>
            <a:pPr lvl="1"/>
            <a:r>
              <a:rPr lang="en-US" dirty="0"/>
              <a:t>Full readout chain</a:t>
            </a:r>
          </a:p>
          <a:p>
            <a:pPr lvl="1"/>
            <a:r>
              <a:rPr lang="en-US" dirty="0"/>
              <a:t>Cooling and mechanical stability</a:t>
            </a:r>
          </a:p>
          <a:p>
            <a:pPr lvl="1"/>
            <a:endParaRPr lang="en-US" dirty="0"/>
          </a:p>
          <a:p>
            <a:r>
              <a:rPr lang="en-US" dirty="0">
                <a:solidFill>
                  <a:srgbClr val="FF0000"/>
                </a:solidFill>
              </a:rPr>
              <a:t>A preliminary beam test at </a:t>
            </a:r>
            <a:r>
              <a:rPr lang="en-US" dirty="0" err="1">
                <a:solidFill>
                  <a:srgbClr val="FF0000"/>
                </a:solidFill>
              </a:rPr>
              <a:t>Fermilab</a:t>
            </a:r>
            <a:endParaRPr lang="en-US" dirty="0">
              <a:solidFill>
                <a:srgbClr val="FF0000"/>
              </a:solidFill>
            </a:endParaRPr>
          </a:p>
          <a:p>
            <a:pPr lvl="1"/>
            <a:r>
              <a:rPr lang="en-US" dirty="0"/>
              <a:t>Multi-layer ALIPDE chips telescope being assembled at LANL</a:t>
            </a:r>
          </a:p>
          <a:p>
            <a:pPr lvl="1"/>
            <a:r>
              <a:rPr lang="en-US" dirty="0"/>
              <a:t>Readout system developed </a:t>
            </a:r>
          </a:p>
          <a:p>
            <a:pPr lvl="1"/>
            <a:r>
              <a:rPr lang="en-US" dirty="0"/>
              <a:t>MC and offline code developed</a:t>
            </a:r>
          </a:p>
          <a:p>
            <a:pPr lvl="1"/>
            <a:r>
              <a:rPr lang="en-US" dirty="0"/>
              <a:t>Scheduled for beam in March 2018  </a:t>
            </a:r>
          </a:p>
          <a:p>
            <a:pPr lvl="1"/>
            <a:endParaRPr lang="en-US" dirty="0"/>
          </a:p>
          <a:p>
            <a:r>
              <a:rPr lang="en-US" dirty="0">
                <a:solidFill>
                  <a:srgbClr val="FF0000"/>
                </a:solidFill>
              </a:rPr>
              <a:t>Cosmic test later 2018</a:t>
            </a:r>
          </a:p>
          <a:p>
            <a:pPr lvl="1"/>
            <a:r>
              <a:rPr lang="en-US" dirty="0"/>
              <a:t>Tracking and offline reconstruction</a:t>
            </a:r>
          </a:p>
          <a:p>
            <a:pPr lvl="1"/>
            <a:r>
              <a:rPr lang="en-US" dirty="0"/>
              <a:t>Benchmark MC response </a:t>
            </a:r>
          </a:p>
          <a:p>
            <a:pPr lvl="1"/>
            <a:endParaRPr lang="en-US" dirty="0"/>
          </a:p>
          <a:p>
            <a:r>
              <a:rPr lang="en-US" dirty="0">
                <a:solidFill>
                  <a:srgbClr val="FF0000"/>
                </a:solidFill>
              </a:rPr>
              <a:t>Procurement in process</a:t>
            </a:r>
          </a:p>
          <a:p>
            <a:pPr lvl="1"/>
            <a:r>
              <a:rPr lang="en-US" dirty="0"/>
              <a:t>Staves &amp; electronics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38</a:t>
            </a:fld>
            <a:endParaRPr lang="en-US"/>
          </a:p>
        </p:txBody>
      </p:sp>
      <p:grpSp>
        <p:nvGrpSpPr>
          <p:cNvPr id="11" name="Group 10"/>
          <p:cNvGrpSpPr/>
          <p:nvPr/>
        </p:nvGrpSpPr>
        <p:grpSpPr>
          <a:xfrm>
            <a:off x="5105400" y="1411647"/>
            <a:ext cx="3429000" cy="1579568"/>
            <a:chOff x="5181600" y="1752600"/>
            <a:chExt cx="3864885" cy="2624225"/>
          </a:xfrm>
        </p:grpSpPr>
        <p:pic>
          <p:nvPicPr>
            <p:cNvPr id="7" name="Picture 6"/>
            <p:cNvPicPr>
              <a:picLocks noChangeAspect="1"/>
            </p:cNvPicPr>
            <p:nvPr/>
          </p:nvPicPr>
          <p:blipFill>
            <a:blip r:embed="rId2"/>
            <a:stretch>
              <a:fillRect/>
            </a:stretch>
          </p:blipFill>
          <p:spPr>
            <a:xfrm>
              <a:off x="5181600" y="1905000"/>
              <a:ext cx="3864885" cy="2008047"/>
            </a:xfrm>
            <a:prstGeom prst="rect">
              <a:avLst/>
            </a:prstGeom>
          </p:spPr>
        </p:pic>
        <p:cxnSp>
          <p:nvCxnSpPr>
            <p:cNvPr id="8" name="Straight Arrow Connector 7"/>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9" name="TextBox 8"/>
          <p:cNvSpPr txBox="1"/>
          <p:nvPr/>
        </p:nvSpPr>
        <p:spPr>
          <a:xfrm>
            <a:off x="7112283" y="910140"/>
            <a:ext cx="2089996" cy="369332"/>
          </a:xfrm>
          <a:prstGeom prst="rect">
            <a:avLst/>
          </a:prstGeom>
          <a:noFill/>
        </p:spPr>
        <p:txBody>
          <a:bodyPr wrap="none" rtlCol="0">
            <a:spAutoFit/>
          </a:bodyPr>
          <a:lstStyle/>
          <a:p>
            <a:r>
              <a:rPr lang="en-US" dirty="0" err="1"/>
              <a:t>Sho</a:t>
            </a:r>
            <a:r>
              <a:rPr lang="en-US" dirty="0"/>
              <a:t> and Daren’s talk</a:t>
            </a:r>
          </a:p>
        </p:txBody>
      </p:sp>
      <p:pic>
        <p:nvPicPr>
          <p:cNvPr id="10" name="Shape 111"/>
          <p:cNvPicPr preferRelativeResize="0"/>
          <p:nvPr/>
        </p:nvPicPr>
        <p:blipFill rotWithShape="1">
          <a:blip r:embed="rId3">
            <a:alphaModFix/>
          </a:blip>
          <a:srcRect t="11089" b="12990"/>
          <a:stretch/>
        </p:blipFill>
        <p:spPr>
          <a:xfrm>
            <a:off x="5105400" y="3946109"/>
            <a:ext cx="3853750" cy="2302291"/>
          </a:xfrm>
          <a:prstGeom prst="rect">
            <a:avLst/>
          </a:prstGeom>
          <a:noFill/>
          <a:ln>
            <a:noFill/>
          </a:ln>
        </p:spPr>
      </p:pic>
      <p:sp>
        <p:nvSpPr>
          <p:cNvPr id="12" name="Line Callout 2 11"/>
          <p:cNvSpPr/>
          <p:nvPr/>
        </p:nvSpPr>
        <p:spPr>
          <a:xfrm>
            <a:off x="5181600" y="3625434"/>
            <a:ext cx="990600" cy="533400"/>
          </a:xfrm>
          <a:prstGeom prst="borderCallout2">
            <a:avLst>
              <a:gd name="adj1" fmla="val 20179"/>
              <a:gd name="adj2" fmla="val 102529"/>
              <a:gd name="adj3" fmla="val 18750"/>
              <a:gd name="adj4" fmla="val 136666"/>
              <a:gd name="adj5" fmla="val 293495"/>
              <a:gd name="adj6" fmla="val 1378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rgbClr val="FFFF66"/>
                </a:solidFill>
              </a:rPr>
              <a:t>Single-chip sensor (</a:t>
            </a:r>
            <a:r>
              <a:rPr lang="en-US" sz="800">
                <a:solidFill>
                  <a:srgbClr val="FFFF66"/>
                </a:solidFill>
              </a:rPr>
              <a:t>or 9-chip stave)</a:t>
            </a:r>
            <a:endParaRPr lang="en-US" sz="800" dirty="0">
              <a:solidFill>
                <a:srgbClr val="FFFF66"/>
              </a:solidFill>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6708624" y="3046441"/>
            <a:ext cx="1978176" cy="1424686"/>
          </a:xfrm>
          <a:prstGeom prst="rect">
            <a:avLst/>
          </a:prstGeom>
        </p:spPr>
      </p:pic>
      <p:sp>
        <p:nvSpPr>
          <p:cNvPr id="14" name="TextBox 13"/>
          <p:cNvSpPr txBox="1"/>
          <p:nvPr/>
        </p:nvSpPr>
        <p:spPr>
          <a:xfrm>
            <a:off x="6324600" y="2438400"/>
            <a:ext cx="1832681" cy="369332"/>
          </a:xfrm>
          <a:prstGeom prst="rect">
            <a:avLst/>
          </a:prstGeom>
          <a:noFill/>
        </p:spPr>
        <p:txBody>
          <a:bodyPr wrap="none" rtlCol="0">
            <a:spAutoFit/>
          </a:bodyPr>
          <a:lstStyle/>
          <a:p>
            <a:r>
              <a:rPr lang="en-US"/>
              <a:t>4-Stave telescope</a:t>
            </a:r>
          </a:p>
        </p:txBody>
      </p:sp>
    </p:spTree>
    <p:extLst>
      <p:ext uri="{BB962C8B-B14F-4D97-AF65-F5344CB8AC3E}">
        <p14:creationId xmlns:p14="http://schemas.microsoft.com/office/powerpoint/2010/main" val="1321599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 y="-114346"/>
            <a:ext cx="7924800" cy="990600"/>
          </a:xfrm>
        </p:spPr>
        <p:txBody>
          <a:bodyPr/>
          <a:lstStyle/>
          <a:p>
            <a:r>
              <a:rPr lang="en-US" sz="3200" dirty="0"/>
              <a:t>LDRD Highlights</a:t>
            </a:r>
            <a:br>
              <a:rPr lang="en-US" sz="3200" dirty="0"/>
            </a:br>
            <a:r>
              <a:rPr lang="en-US" sz="2000" dirty="0"/>
              <a:t>MVTX Detector Conceptual Design Completed</a:t>
            </a:r>
          </a:p>
        </p:txBody>
      </p:sp>
      <p:sp>
        <p:nvSpPr>
          <p:cNvPr id="3" name="Content Placeholder 2"/>
          <p:cNvSpPr>
            <a:spLocks noGrp="1"/>
          </p:cNvSpPr>
          <p:nvPr>
            <p:ph idx="1"/>
          </p:nvPr>
        </p:nvSpPr>
        <p:spPr>
          <a:xfrm>
            <a:off x="476785" y="1605988"/>
            <a:ext cx="8229600" cy="4525963"/>
          </a:xfrm>
        </p:spPr>
        <p:txBody>
          <a:bodyPr/>
          <a:lstStyle/>
          <a:p>
            <a:r>
              <a:rPr lang="en-US" dirty="0"/>
              <a:t>Half detector assembly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39</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093" t="20439" r="5465" b="11993"/>
          <a:stretch/>
        </p:blipFill>
        <p:spPr>
          <a:xfrm>
            <a:off x="152400" y="2700188"/>
            <a:ext cx="4410185" cy="2661685"/>
          </a:xfrm>
          <a:prstGeom prst="rect">
            <a:avLst/>
          </a:prstGeom>
        </p:spPr>
      </p:pic>
      <p:grpSp>
        <p:nvGrpSpPr>
          <p:cNvPr id="8" name="Group 7"/>
          <p:cNvGrpSpPr>
            <a:grpSpLocks noChangeAspect="1"/>
          </p:cNvGrpSpPr>
          <p:nvPr/>
        </p:nvGrpSpPr>
        <p:grpSpPr>
          <a:xfrm>
            <a:off x="5167796" y="4261524"/>
            <a:ext cx="3748704" cy="2094826"/>
            <a:chOff x="0" y="513807"/>
            <a:chExt cx="8046824" cy="4496673"/>
          </a:xfrm>
        </p:grpSpPr>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10" name="TextBox 9"/>
            <p:cNvSpPr txBox="1"/>
            <p:nvPr/>
          </p:nvSpPr>
          <p:spPr>
            <a:xfrm>
              <a:off x="3613812" y="4031317"/>
              <a:ext cx="1756875" cy="462464"/>
            </a:xfrm>
            <a:prstGeom prst="rect">
              <a:avLst/>
            </a:prstGeom>
            <a:noFill/>
          </p:spPr>
          <p:txBody>
            <a:bodyPr wrap="square" rtlCol="0">
              <a:spAutoFit/>
            </a:bodyPr>
            <a:lstStyle/>
            <a:p>
              <a:r>
                <a:rPr lang="en-GB" sz="800" dirty="0"/>
                <a:t>IB CYSS</a:t>
              </a:r>
            </a:p>
          </p:txBody>
        </p:sp>
        <p:sp>
          <p:nvSpPr>
            <p:cNvPr id="11" name="TextBox 10"/>
            <p:cNvSpPr txBox="1"/>
            <p:nvPr/>
          </p:nvSpPr>
          <p:spPr>
            <a:xfrm>
              <a:off x="7006366" y="1509314"/>
              <a:ext cx="1040458" cy="462464"/>
            </a:xfrm>
            <a:prstGeom prst="rect">
              <a:avLst/>
            </a:prstGeom>
            <a:noFill/>
          </p:spPr>
          <p:txBody>
            <a:bodyPr wrap="square" rtlCol="0">
              <a:spAutoFit/>
            </a:bodyPr>
            <a:lstStyle/>
            <a:p>
              <a:r>
                <a:rPr lang="en-GB" sz="800" dirty="0"/>
                <a:t>Layer 0</a:t>
              </a:r>
            </a:p>
          </p:txBody>
        </p:sp>
        <p:sp>
          <p:nvSpPr>
            <p:cNvPr id="12" name="TextBox 11"/>
            <p:cNvSpPr txBox="1"/>
            <p:nvPr/>
          </p:nvSpPr>
          <p:spPr>
            <a:xfrm>
              <a:off x="6352096" y="2149487"/>
              <a:ext cx="1182953" cy="462464"/>
            </a:xfrm>
            <a:prstGeom prst="rect">
              <a:avLst/>
            </a:prstGeom>
            <a:noFill/>
          </p:spPr>
          <p:txBody>
            <a:bodyPr wrap="square" rtlCol="0">
              <a:spAutoFit/>
            </a:bodyPr>
            <a:lstStyle/>
            <a:p>
              <a:r>
                <a:rPr lang="en-GB" sz="800" dirty="0"/>
                <a:t>Layer 1</a:t>
              </a:r>
            </a:p>
          </p:txBody>
        </p:sp>
        <p:sp>
          <p:nvSpPr>
            <p:cNvPr id="13" name="TextBox 12"/>
            <p:cNvSpPr txBox="1"/>
            <p:nvPr/>
          </p:nvSpPr>
          <p:spPr>
            <a:xfrm>
              <a:off x="5876618" y="2930342"/>
              <a:ext cx="1129748" cy="462464"/>
            </a:xfrm>
            <a:prstGeom prst="rect">
              <a:avLst/>
            </a:prstGeom>
            <a:noFill/>
          </p:spPr>
          <p:txBody>
            <a:bodyPr wrap="square" rtlCol="0">
              <a:spAutoFit/>
            </a:bodyPr>
            <a:lstStyle/>
            <a:p>
              <a:r>
                <a:rPr lang="en-GB" sz="800" dirty="0"/>
                <a:t>Layer 2</a:t>
              </a:r>
            </a:p>
          </p:txBody>
        </p:sp>
      </p:grpSp>
      <p:sp>
        <p:nvSpPr>
          <p:cNvPr id="14" name="TextBox 13"/>
          <p:cNvSpPr txBox="1"/>
          <p:nvPr/>
        </p:nvSpPr>
        <p:spPr>
          <a:xfrm>
            <a:off x="7924800" y="914400"/>
            <a:ext cx="1158459" cy="369332"/>
          </a:xfrm>
          <a:prstGeom prst="rect">
            <a:avLst/>
          </a:prstGeom>
          <a:noFill/>
        </p:spPr>
        <p:txBody>
          <a:bodyPr wrap="none" rtlCol="0">
            <a:spAutoFit/>
          </a:bodyPr>
          <a:lstStyle/>
          <a:p>
            <a:r>
              <a:rPr lang="en-US" dirty="0"/>
              <a:t>Walt’s talk</a:t>
            </a:r>
          </a:p>
        </p:txBody>
      </p:sp>
      <p:cxnSp>
        <p:nvCxnSpPr>
          <p:cNvPr id="16" name="Straight Arrow Connector 15"/>
          <p:cNvCxnSpPr>
            <a:endCxn id="7" idx="3"/>
          </p:cNvCxnSpPr>
          <p:nvPr/>
        </p:nvCxnSpPr>
        <p:spPr>
          <a:xfrm flipV="1">
            <a:off x="3048000" y="4031031"/>
            <a:ext cx="1514585" cy="3123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896457">
            <a:off x="3657600" y="4193923"/>
            <a:ext cx="700833" cy="369332"/>
          </a:xfrm>
          <a:prstGeom prst="rect">
            <a:avLst/>
          </a:prstGeom>
          <a:noFill/>
        </p:spPr>
        <p:txBody>
          <a:bodyPr wrap="none" rtlCol="0">
            <a:spAutoFit/>
          </a:bodyPr>
          <a:lstStyle/>
          <a:p>
            <a:r>
              <a:rPr lang="en-US"/>
              <a:t>27cm</a:t>
            </a:r>
          </a:p>
        </p:txBody>
      </p:sp>
      <p:grpSp>
        <p:nvGrpSpPr>
          <p:cNvPr id="19" name="Group 112"/>
          <p:cNvGrpSpPr/>
          <p:nvPr/>
        </p:nvGrpSpPr>
        <p:grpSpPr>
          <a:xfrm>
            <a:off x="5855234" y="1676400"/>
            <a:ext cx="2851151" cy="2275365"/>
            <a:chOff x="7365933" y="460274"/>
            <a:chExt cx="3771955" cy="3047556"/>
          </a:xfrm>
        </p:grpSpPr>
        <p:pic>
          <p:nvPicPr>
            <p:cNvPr id="20"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21" name="Shape 111"/>
            <p:cNvSpPr/>
            <p:nvPr/>
          </p:nvSpPr>
          <p:spPr>
            <a:xfrm>
              <a:off x="8692274" y="460274"/>
              <a:ext cx="1209990" cy="425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a:solidFill>
                    <a:srgbClr val="FF0000"/>
                  </a:solidFill>
                </a:rPr>
                <a:t>beam view</a:t>
              </a:r>
              <a:endParaRPr dirty="0">
                <a:solidFill>
                  <a:srgbClr val="FF0000"/>
                </a:solidFill>
              </a:endParaRPr>
            </a:p>
          </p:txBody>
        </p:sp>
      </p:grpSp>
    </p:spTree>
    <p:extLst>
      <p:ext uri="{BB962C8B-B14F-4D97-AF65-F5344CB8AC3E}">
        <p14:creationId xmlns:p14="http://schemas.microsoft.com/office/powerpoint/2010/main" val="135402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359484" y="1371601"/>
            <a:ext cx="6689494" cy="4267200"/>
          </a:xfrm>
        </p:spPr>
        <p:txBody>
          <a:bodyPr>
            <a:normAutofit/>
          </a:bodyPr>
          <a:lstStyle/>
          <a:p>
            <a:r>
              <a:rPr lang="en-US" dirty="0"/>
              <a:t>LDRD scientific goals </a:t>
            </a:r>
          </a:p>
          <a:p>
            <a:endParaRPr lang="en-US" dirty="0"/>
          </a:p>
          <a:p>
            <a:r>
              <a:rPr lang="en-US" dirty="0"/>
              <a:t>Project scope, status and plan </a:t>
            </a:r>
          </a:p>
          <a:p>
            <a:endParaRPr lang="en-US" dirty="0"/>
          </a:p>
          <a:p>
            <a:r>
              <a:rPr lang="en-US" dirty="0"/>
              <a:t>Mission impacts </a:t>
            </a:r>
          </a:p>
          <a:p>
            <a:endParaRPr lang="en-US" dirty="0"/>
          </a:p>
          <a:p>
            <a:r>
              <a:rPr lang="en-US" dirty="0"/>
              <a:t>Transition Plan </a:t>
            </a:r>
          </a:p>
        </p:txBody>
      </p:sp>
      <p:sp>
        <p:nvSpPr>
          <p:cNvPr id="4" name="Date Placeholder 3"/>
          <p:cNvSpPr>
            <a:spLocks noGrp="1"/>
          </p:cNvSpPr>
          <p:nvPr>
            <p:ph type="dt" sz="half" idx="10"/>
          </p:nvPr>
        </p:nvSpPr>
        <p:spPr/>
        <p:txBody>
          <a:bodyPr/>
          <a:lstStyle/>
          <a:p>
            <a:pPr>
              <a:defRPr/>
            </a:pPr>
            <a:r>
              <a:rPr lang="en-US" dirty="0"/>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a:t>
            </a:fld>
            <a:endParaRPr lang="en-US"/>
          </a:p>
        </p:txBody>
      </p:sp>
      <p:grpSp>
        <p:nvGrpSpPr>
          <p:cNvPr id="7" name="Group 6"/>
          <p:cNvGrpSpPr/>
          <p:nvPr/>
        </p:nvGrpSpPr>
        <p:grpSpPr>
          <a:xfrm>
            <a:off x="6642080" y="2305993"/>
            <a:ext cx="2209800" cy="1368625"/>
            <a:chOff x="5181600" y="1752600"/>
            <a:chExt cx="3864885" cy="2624225"/>
          </a:xfrm>
        </p:grpSpPr>
        <p:pic>
          <p:nvPicPr>
            <p:cNvPr id="8" name="Picture 7"/>
            <p:cNvPicPr>
              <a:picLocks noChangeAspect="1"/>
            </p:cNvPicPr>
            <p:nvPr/>
          </p:nvPicPr>
          <p:blipFill>
            <a:blip r:embed="rId2"/>
            <a:stretch>
              <a:fillRect/>
            </a:stretch>
          </p:blipFill>
          <p:spPr>
            <a:xfrm>
              <a:off x="5181600" y="1905000"/>
              <a:ext cx="3864885" cy="2008047"/>
            </a:xfrm>
            <a:prstGeom prst="rect">
              <a:avLst/>
            </a:prstGeom>
          </p:spPr>
        </p:pic>
        <p:cxnSp>
          <p:nvCxnSpPr>
            <p:cNvPr id="9" name="Straight Arrow Connector 8"/>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1000" y="4150291"/>
            <a:ext cx="2031960" cy="2353774"/>
          </a:xfrm>
          <a:prstGeom prst="rect">
            <a:avLst/>
          </a:prstGeom>
        </p:spPr>
      </p:pic>
      <p:sp>
        <p:nvSpPr>
          <p:cNvPr id="11" name="TextBox 10"/>
          <p:cNvSpPr txBox="1"/>
          <p:nvPr/>
        </p:nvSpPr>
        <p:spPr>
          <a:xfrm>
            <a:off x="7048978" y="1962973"/>
            <a:ext cx="1157946" cy="369332"/>
          </a:xfrm>
          <a:prstGeom prst="rect">
            <a:avLst/>
          </a:prstGeom>
          <a:noFill/>
        </p:spPr>
        <p:txBody>
          <a:bodyPr wrap="none" rtlCol="0">
            <a:spAutoFit/>
          </a:bodyPr>
          <a:lstStyle/>
          <a:p>
            <a:r>
              <a:rPr lang="en-US"/>
              <a:t>Telescope </a:t>
            </a:r>
          </a:p>
        </p:txBody>
      </p:sp>
    </p:spTree>
    <p:extLst>
      <p:ext uri="{BB962C8B-B14F-4D97-AF65-F5344CB8AC3E}">
        <p14:creationId xmlns:p14="http://schemas.microsoft.com/office/powerpoint/2010/main" val="119512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3"/>
            <a:ext cx="7924800" cy="746164"/>
          </a:xfrm>
        </p:spPr>
        <p:txBody>
          <a:bodyPr/>
          <a:lstStyle/>
          <a:p>
            <a:r>
              <a:rPr lang="en-US"/>
              <a:t>Procurements in </a:t>
            </a:r>
            <a:r>
              <a:rPr lang="en-US" dirty="0"/>
              <a:t>FY17-18</a:t>
            </a:r>
          </a:p>
        </p:txBody>
      </p:sp>
      <p:sp>
        <p:nvSpPr>
          <p:cNvPr id="3" name="Content Placeholder 2"/>
          <p:cNvSpPr>
            <a:spLocks noGrp="1"/>
          </p:cNvSpPr>
          <p:nvPr>
            <p:ph idx="1"/>
          </p:nvPr>
        </p:nvSpPr>
        <p:spPr>
          <a:xfrm>
            <a:off x="457200" y="1310878"/>
            <a:ext cx="5562600" cy="4724400"/>
          </a:xfrm>
        </p:spPr>
        <p:txBody>
          <a:bodyPr>
            <a:normAutofit fontScale="47500" lnSpcReduction="20000"/>
          </a:bodyPr>
          <a:lstStyle/>
          <a:p>
            <a:r>
              <a:rPr lang="en-US" dirty="0">
                <a:solidFill>
                  <a:srgbClr val="FF0000"/>
                </a:solidFill>
              </a:rPr>
              <a:t>Sensors</a:t>
            </a:r>
          </a:p>
          <a:p>
            <a:pPr lvl="1"/>
            <a:r>
              <a:rPr lang="en-US" dirty="0"/>
              <a:t>1 single chip with slow readout DAQ boards</a:t>
            </a:r>
          </a:p>
          <a:p>
            <a:pPr lvl="1"/>
            <a:r>
              <a:rPr lang="en-US" dirty="0"/>
              <a:t>5 single chip sensors with high-speed readout adaptor</a:t>
            </a:r>
          </a:p>
          <a:p>
            <a:pPr lvl="2"/>
            <a:r>
              <a:rPr lang="en-US" dirty="0"/>
              <a:t>10 more to be produced locally </a:t>
            </a:r>
          </a:p>
          <a:p>
            <a:pPr lvl="1"/>
            <a:r>
              <a:rPr lang="en-US" dirty="0"/>
              <a:t>1 9-chip stave module</a:t>
            </a:r>
          </a:p>
          <a:p>
            <a:pPr lvl="2"/>
            <a:r>
              <a:rPr lang="en-US" dirty="0"/>
              <a:t>5 more to come in FY18 </a:t>
            </a:r>
          </a:p>
          <a:p>
            <a:r>
              <a:rPr lang="en-US" dirty="0">
                <a:solidFill>
                  <a:srgbClr val="FF0000"/>
                </a:solidFill>
              </a:rPr>
              <a:t>Readout Units</a:t>
            </a:r>
          </a:p>
          <a:p>
            <a:pPr lvl="1"/>
            <a:r>
              <a:rPr lang="en-US" dirty="0"/>
              <a:t>1 RU v1.0</a:t>
            </a:r>
          </a:p>
          <a:p>
            <a:pPr lvl="2"/>
            <a:r>
              <a:rPr lang="en-US" dirty="0"/>
              <a:t>5 RU v1.x to come in FY18</a:t>
            </a:r>
          </a:p>
          <a:p>
            <a:r>
              <a:rPr lang="en-US" dirty="0">
                <a:solidFill>
                  <a:srgbClr val="FF0000"/>
                </a:solidFill>
              </a:rPr>
              <a:t>FELIX back end</a:t>
            </a:r>
          </a:p>
          <a:p>
            <a:pPr lvl="1"/>
            <a:r>
              <a:rPr lang="en-US" dirty="0"/>
              <a:t>1 FELIX v1.5 </a:t>
            </a:r>
          </a:p>
          <a:p>
            <a:pPr lvl="1"/>
            <a:r>
              <a:rPr lang="en-US" dirty="0"/>
              <a:t>2 FELIX v2.0 to be available in FY18</a:t>
            </a:r>
          </a:p>
          <a:p>
            <a:r>
              <a:rPr lang="en-US" dirty="0"/>
              <a:t>Linux DAQ server</a:t>
            </a:r>
          </a:p>
          <a:p>
            <a:pPr lvl="1"/>
            <a:r>
              <a:rPr lang="en-US" dirty="0"/>
              <a:t>1 Linux in operation </a:t>
            </a:r>
          </a:p>
          <a:p>
            <a:r>
              <a:rPr lang="en-US" dirty="0">
                <a:solidFill>
                  <a:srgbClr val="FF0000"/>
                </a:solidFill>
              </a:rPr>
              <a:t>Power system</a:t>
            </a:r>
          </a:p>
          <a:p>
            <a:pPr lvl="1"/>
            <a:r>
              <a:rPr lang="en-US" dirty="0"/>
              <a:t>1 32-chan power distribution boards </a:t>
            </a:r>
          </a:p>
          <a:p>
            <a:pPr lvl="1"/>
            <a:r>
              <a:rPr lang="en-US" dirty="0"/>
              <a:t>CEAN rad-hard power modules and server</a:t>
            </a:r>
          </a:p>
          <a:p>
            <a:pPr lvl="1"/>
            <a:r>
              <a:rPr lang="en-US" dirty="0"/>
              <a:t>CEAN rad-hard bulk power supply will be available in FY18</a:t>
            </a:r>
          </a:p>
          <a:p>
            <a:r>
              <a:rPr lang="en-US" dirty="0">
                <a:solidFill>
                  <a:srgbClr val="FF0000"/>
                </a:solidFill>
              </a:rPr>
              <a:t>Telescope mechanical support</a:t>
            </a:r>
          </a:p>
          <a:p>
            <a:pPr lvl="1"/>
            <a:r>
              <a:rPr lang="en-US" dirty="0"/>
              <a:t>1 box made</a:t>
            </a:r>
          </a:p>
          <a:p>
            <a:r>
              <a:rPr lang="en-US" dirty="0">
                <a:solidFill>
                  <a:srgbClr val="FF0000"/>
                </a:solidFill>
              </a:rPr>
              <a:t>Cooling system</a:t>
            </a:r>
          </a:p>
          <a:p>
            <a:pPr lvl="1"/>
            <a:r>
              <a:rPr lang="en-US" dirty="0"/>
              <a:t>Cooler tested</a:t>
            </a:r>
          </a:p>
          <a:p>
            <a:pPr lvl="1"/>
            <a:r>
              <a:rPr lang="en-US" dirty="0"/>
              <a:t>Negative-pressure system in design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40</a:t>
            </a:fld>
            <a:endParaRPr lang="en-US"/>
          </a:p>
        </p:txBody>
      </p:sp>
      <p:pic>
        <p:nvPicPr>
          <p:cNvPr id="10" name="Picture 9" descr="ALPIDE_chi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1941" y="1310878"/>
            <a:ext cx="1006802" cy="1027073"/>
          </a:xfrm>
          <a:prstGeom prst="rect">
            <a:avLst/>
          </a:prstGeom>
        </p:spPr>
      </p:pic>
      <p:sp>
        <p:nvSpPr>
          <p:cNvPr id="12" name="TextBox 11"/>
          <p:cNvSpPr txBox="1"/>
          <p:nvPr/>
        </p:nvSpPr>
        <p:spPr>
          <a:xfrm>
            <a:off x="5790467" y="996865"/>
            <a:ext cx="1189749" cy="369332"/>
          </a:xfrm>
          <a:prstGeom prst="rect">
            <a:avLst/>
          </a:prstGeom>
          <a:noFill/>
        </p:spPr>
        <p:txBody>
          <a:bodyPr wrap="none" rtlCol="0">
            <a:spAutoFit/>
          </a:bodyPr>
          <a:lstStyle/>
          <a:p>
            <a:r>
              <a:rPr lang="en-US"/>
              <a:t>Single chip</a:t>
            </a:r>
          </a:p>
        </p:txBody>
      </p:sp>
      <p:grpSp>
        <p:nvGrpSpPr>
          <p:cNvPr id="19" name="Group 18"/>
          <p:cNvGrpSpPr/>
          <p:nvPr/>
        </p:nvGrpSpPr>
        <p:grpSpPr>
          <a:xfrm>
            <a:off x="7391401" y="1310877"/>
            <a:ext cx="1295400" cy="1027073"/>
            <a:chOff x="7582231" y="2813338"/>
            <a:chExt cx="1204855" cy="906586"/>
          </a:xfrm>
        </p:grpSpPr>
        <p:pic>
          <p:nvPicPr>
            <p:cNvPr id="16" name="Picture 15"/>
            <p:cNvPicPr>
              <a:picLocks noChangeAspect="1"/>
            </p:cNvPicPr>
            <p:nvPr/>
          </p:nvPicPr>
          <p:blipFill>
            <a:blip r:embed="rId3"/>
            <a:stretch>
              <a:fillRect/>
            </a:stretch>
          </p:blipFill>
          <p:spPr>
            <a:xfrm>
              <a:off x="7582231" y="2813338"/>
              <a:ext cx="1204855" cy="906586"/>
            </a:xfrm>
            <a:prstGeom prst="rect">
              <a:avLst/>
            </a:prstGeom>
          </p:spPr>
        </p:pic>
        <p:sp>
          <p:nvSpPr>
            <p:cNvPr id="18" name="TextBox 17"/>
            <p:cNvSpPr txBox="1"/>
            <p:nvPr/>
          </p:nvSpPr>
          <p:spPr>
            <a:xfrm>
              <a:off x="7966604" y="3303746"/>
              <a:ext cx="678391" cy="369332"/>
            </a:xfrm>
            <a:prstGeom prst="rect">
              <a:avLst/>
            </a:prstGeom>
            <a:noFill/>
          </p:spPr>
          <p:txBody>
            <a:bodyPr wrap="none" rtlCol="0">
              <a:spAutoFit/>
            </a:bodyPr>
            <a:lstStyle/>
            <a:p>
              <a:r>
                <a:rPr lang="en-US" dirty="0">
                  <a:solidFill>
                    <a:srgbClr val="FFFF66"/>
                  </a:solidFill>
                </a:rPr>
                <a:t>FELIX</a:t>
              </a:r>
            </a:p>
          </p:txBody>
        </p:sp>
      </p:grpSp>
      <p:pic>
        <p:nvPicPr>
          <p:cNvPr id="20" name="Content Placeholder 5"/>
          <p:cNvPicPr>
            <a:picLocks noChangeAspect="1"/>
          </p:cNvPicPr>
          <p:nvPr/>
        </p:nvPicPr>
        <p:blipFill rotWithShape="1">
          <a:blip r:embed="rId4" cstate="email">
            <a:extLst>
              <a:ext uri="{28A0092B-C50C-407E-A947-70E740481C1C}">
                <a14:useLocalDpi xmlns:a14="http://schemas.microsoft.com/office/drawing/2010/main" val="0"/>
              </a:ext>
            </a:extLst>
          </a:blip>
          <a:srcRect t="30354"/>
          <a:stretch/>
        </p:blipFill>
        <p:spPr bwMode="auto">
          <a:xfrm>
            <a:off x="5802464" y="2438400"/>
            <a:ext cx="2895600" cy="151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1" name="TextBox 20"/>
          <p:cNvSpPr txBox="1"/>
          <p:nvPr/>
        </p:nvSpPr>
        <p:spPr>
          <a:xfrm>
            <a:off x="7081607" y="2893517"/>
            <a:ext cx="457176" cy="369332"/>
          </a:xfrm>
          <a:prstGeom prst="rect">
            <a:avLst/>
          </a:prstGeom>
          <a:noFill/>
        </p:spPr>
        <p:txBody>
          <a:bodyPr wrap="none" rtlCol="0">
            <a:spAutoFit/>
          </a:bodyPr>
          <a:lstStyle/>
          <a:p>
            <a:r>
              <a:rPr lang="en-US" dirty="0">
                <a:solidFill>
                  <a:srgbClr val="FFFF66"/>
                </a:solidFill>
              </a:rPr>
              <a:t>RU</a:t>
            </a:r>
          </a:p>
        </p:txBody>
      </p:sp>
      <p:sp>
        <p:nvSpPr>
          <p:cNvPr id="22" name="TextBox 21"/>
          <p:cNvSpPr txBox="1"/>
          <p:nvPr/>
        </p:nvSpPr>
        <p:spPr>
          <a:xfrm>
            <a:off x="7848600" y="2935069"/>
            <a:ext cx="766557" cy="646331"/>
          </a:xfrm>
          <a:prstGeom prst="rect">
            <a:avLst/>
          </a:prstGeom>
          <a:noFill/>
        </p:spPr>
        <p:txBody>
          <a:bodyPr wrap="none" rtlCol="0">
            <a:spAutoFit/>
          </a:bodyPr>
          <a:lstStyle/>
          <a:p>
            <a:r>
              <a:rPr lang="en-US">
                <a:solidFill>
                  <a:srgbClr val="FFFF66"/>
                </a:solidFill>
              </a:rPr>
              <a:t>9-chip</a:t>
            </a:r>
          </a:p>
          <a:p>
            <a:r>
              <a:rPr lang="en-US" dirty="0">
                <a:solidFill>
                  <a:srgbClr val="FFFF66"/>
                </a:solidFill>
              </a:rPr>
              <a:t>stave</a:t>
            </a:r>
          </a:p>
        </p:txBody>
      </p:sp>
      <p:pic>
        <p:nvPicPr>
          <p:cNvPr id="15" name="Picture 14" descr="Power_Unit_setup.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64364" y="4152830"/>
            <a:ext cx="1327660" cy="938151"/>
          </a:xfrm>
          <a:prstGeom prst="rect">
            <a:avLst/>
          </a:prstGeom>
        </p:spPr>
      </p:pic>
      <p:grpSp>
        <p:nvGrpSpPr>
          <p:cNvPr id="17" name="Group 16"/>
          <p:cNvGrpSpPr/>
          <p:nvPr/>
        </p:nvGrpSpPr>
        <p:grpSpPr>
          <a:xfrm>
            <a:off x="5881941" y="5292902"/>
            <a:ext cx="2552006" cy="1037969"/>
            <a:chOff x="3826491" y="697199"/>
            <a:chExt cx="4785897" cy="1863685"/>
          </a:xfrm>
        </p:grpSpPr>
        <p:pic>
          <p:nvPicPr>
            <p:cNvPr id="23" name="Picture 22" descr="IMG_0304.JP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26491" y="697199"/>
              <a:ext cx="2300984" cy="1725738"/>
            </a:xfrm>
            <a:prstGeom prst="rect">
              <a:avLst/>
            </a:prstGeom>
          </p:spPr>
        </p:pic>
        <p:pic>
          <p:nvPicPr>
            <p:cNvPr id="24" name="Picture 23" descr="IMG_0315.JP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27475" y="697199"/>
              <a:ext cx="2484913" cy="1863685"/>
            </a:xfrm>
            <a:prstGeom prst="rect">
              <a:avLst/>
            </a:prstGeom>
          </p:spPr>
        </p:pic>
      </p:grpSp>
    </p:spTree>
    <p:extLst>
      <p:ext uri="{BB962C8B-B14F-4D97-AF65-F5344CB8AC3E}">
        <p14:creationId xmlns:p14="http://schemas.microsoft.com/office/powerpoint/2010/main" val="319183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6019800" cy="990600"/>
          </a:xfrm>
        </p:spPr>
        <p:txBody>
          <a:bodyPr/>
          <a:lstStyle/>
          <a:p>
            <a:r>
              <a:rPr lang="en-US" dirty="0"/>
              <a:t>FY18 Milestones</a:t>
            </a:r>
          </a:p>
        </p:txBody>
      </p:sp>
      <p:sp>
        <p:nvSpPr>
          <p:cNvPr id="3" name="Content Placeholder 2"/>
          <p:cNvSpPr>
            <a:spLocks noGrp="1"/>
          </p:cNvSpPr>
          <p:nvPr>
            <p:ph idx="1"/>
          </p:nvPr>
        </p:nvSpPr>
        <p:spPr/>
        <p:txBody>
          <a:bodyPr>
            <a:normAutofit fontScale="70000" lnSpcReduction="20000"/>
          </a:bodyPr>
          <a:lstStyle/>
          <a:p>
            <a:r>
              <a:rPr lang="en-US" dirty="0"/>
              <a:t>In progress:</a:t>
            </a:r>
          </a:p>
          <a:p>
            <a:pPr lvl="1"/>
            <a:r>
              <a:rPr lang="en-US" dirty="0"/>
              <a:t>To construct a 4-stave MVTX prototype telescope and take cosmic ray data	</a:t>
            </a:r>
          </a:p>
          <a:p>
            <a:pPr lvl="2"/>
            <a:r>
              <a:rPr lang="en-US" dirty="0"/>
              <a:t>Mechanical enclosure completed </a:t>
            </a:r>
          </a:p>
          <a:p>
            <a:pPr lvl="2"/>
            <a:r>
              <a:rPr lang="en-US" dirty="0"/>
              <a:t>Stave and RUs ordered </a:t>
            </a:r>
          </a:p>
          <a:p>
            <a:pPr lvl="2"/>
            <a:r>
              <a:rPr lang="en-US" dirty="0"/>
              <a:t>Cooling system under development</a:t>
            </a:r>
          </a:p>
          <a:p>
            <a:pPr lvl="1"/>
            <a:r>
              <a:rPr lang="en-US" dirty="0"/>
              <a:t>To complete readout and control integration with the final electronics and cables (RUv.1x and FELIXv2.0)</a:t>
            </a:r>
          </a:p>
          <a:p>
            <a:endParaRPr lang="en-US" dirty="0"/>
          </a:p>
          <a:p>
            <a:r>
              <a:rPr lang="en-US" dirty="0"/>
              <a:t>Achieved: </a:t>
            </a:r>
          </a:p>
          <a:p>
            <a:pPr lvl="1"/>
            <a:r>
              <a:rPr lang="en-US" dirty="0"/>
              <a:t>Completed initial sPHENIX MVTX mechanical system integration and layout</a:t>
            </a:r>
          </a:p>
          <a:p>
            <a:pPr lvl="1"/>
            <a:r>
              <a:rPr lang="en-US" dirty="0"/>
              <a:t>Completed and benchmarked b-jet tagging for pp and </a:t>
            </a:r>
            <a:r>
              <a:rPr lang="en-US" dirty="0" err="1"/>
              <a:t>AuAu</a:t>
            </a:r>
            <a:endParaRPr lang="en-US" dirty="0"/>
          </a:p>
          <a:p>
            <a:pPr lvl="1"/>
            <a:r>
              <a:rPr lang="en-US" dirty="0"/>
              <a:t>Completed and </a:t>
            </a:r>
            <a:r>
              <a:rPr lang="en-US" dirty="0" err="1"/>
              <a:t>submited</a:t>
            </a:r>
            <a:r>
              <a:rPr lang="en-US" dirty="0"/>
              <a:t> MVTX full proposal to BNL ALD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41</a:t>
            </a:fld>
            <a:endParaRPr lang="en-US"/>
          </a:p>
        </p:txBody>
      </p:sp>
    </p:spTree>
    <p:extLst>
      <p:ext uri="{BB962C8B-B14F-4D97-AF65-F5344CB8AC3E}">
        <p14:creationId xmlns:p14="http://schemas.microsoft.com/office/powerpoint/2010/main" val="1109035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93"/>
            <a:ext cx="7924800" cy="762793"/>
          </a:xfrm>
        </p:spPr>
        <p:txBody>
          <a:bodyPr/>
          <a:lstStyle/>
          <a:p>
            <a:r>
              <a:rPr lang="en-US" sz="3200" dirty="0"/>
              <a:t>Major Tasks </a:t>
            </a:r>
            <a:r>
              <a:rPr lang="en-US" sz="3200"/>
              <a:t>to Complete  </a:t>
            </a:r>
            <a:r>
              <a:rPr lang="en-US" sz="3200" dirty="0"/>
              <a:t>the Project</a:t>
            </a:r>
          </a:p>
        </p:txBody>
      </p:sp>
      <p:sp>
        <p:nvSpPr>
          <p:cNvPr id="3" name="Content Placeholder 2"/>
          <p:cNvSpPr>
            <a:spLocks noGrp="1"/>
          </p:cNvSpPr>
          <p:nvPr>
            <p:ph idx="1"/>
          </p:nvPr>
        </p:nvSpPr>
        <p:spPr>
          <a:xfrm>
            <a:off x="303587" y="1624053"/>
            <a:ext cx="6285826" cy="4275195"/>
          </a:xfrm>
        </p:spPr>
        <p:txBody>
          <a:bodyPr>
            <a:normAutofit fontScale="62500" lnSpcReduction="20000"/>
          </a:bodyPr>
          <a:lstStyle/>
          <a:p>
            <a:r>
              <a:rPr lang="en-US" dirty="0"/>
              <a:t>MVTX prototype telescope final beam test at </a:t>
            </a:r>
            <a:r>
              <a:rPr lang="en-US" dirty="0" err="1"/>
              <a:t>Fermilab</a:t>
            </a:r>
            <a:endParaRPr lang="en-US" dirty="0"/>
          </a:p>
          <a:p>
            <a:pPr lvl="1"/>
            <a:r>
              <a:rPr lang="en-US" dirty="0"/>
              <a:t>Demonstrate tracking capability, spatial resolution </a:t>
            </a:r>
          </a:p>
          <a:p>
            <a:pPr lvl="1"/>
            <a:r>
              <a:rPr lang="en-US" dirty="0"/>
              <a:t>High trigger rate (15kHz) and high event multiplicity</a:t>
            </a:r>
          </a:p>
          <a:p>
            <a:pPr lvl="1"/>
            <a:r>
              <a:rPr lang="en-US" dirty="0"/>
              <a:t>Offline analysis   </a:t>
            </a:r>
          </a:p>
          <a:p>
            <a:endParaRPr lang="en-US" dirty="0"/>
          </a:p>
          <a:p>
            <a:r>
              <a:rPr lang="en-US" dirty="0"/>
              <a:t>ALPIDE sensor characterization and optimization </a:t>
            </a:r>
          </a:p>
          <a:p>
            <a:pPr lvl="1"/>
            <a:r>
              <a:rPr lang="en-US" dirty="0"/>
              <a:t>Readout and trigger optimization for sPHENIX</a:t>
            </a:r>
          </a:p>
          <a:p>
            <a:pPr lvl="1"/>
            <a:r>
              <a:rPr lang="en-US" dirty="0"/>
              <a:t>Laser system in preparation </a:t>
            </a:r>
          </a:p>
          <a:p>
            <a:endParaRPr lang="en-US" dirty="0"/>
          </a:p>
          <a:p>
            <a:r>
              <a:rPr lang="en-US" dirty="0"/>
              <a:t>Full readout and control integration in sPHENIX </a:t>
            </a:r>
          </a:p>
          <a:p>
            <a:pPr lvl="1"/>
            <a:r>
              <a:rPr lang="en-US" dirty="0"/>
              <a:t>Full readout with RHIC clock and trigger</a:t>
            </a:r>
          </a:p>
          <a:p>
            <a:pPr lvl="2"/>
            <a:r>
              <a:rPr lang="en-US" dirty="0"/>
              <a:t>RUv2.x and FELIXv2.x and firmware</a:t>
            </a:r>
          </a:p>
          <a:p>
            <a:pPr lvl="2"/>
            <a:r>
              <a:rPr lang="en-US" dirty="0"/>
              <a:t>Electronics production/procurements in process</a:t>
            </a:r>
          </a:p>
          <a:p>
            <a:pPr lvl="2"/>
            <a:r>
              <a:rPr lang="en-US" dirty="0"/>
              <a:t>sPHENIX DAQ system development in progress</a:t>
            </a:r>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42</a:t>
            </a:fld>
            <a:endParaRPr lang="en-US"/>
          </a:p>
        </p:txBody>
      </p:sp>
      <p:sp>
        <p:nvSpPr>
          <p:cNvPr id="8" name="TextBox 7"/>
          <p:cNvSpPr txBox="1"/>
          <p:nvPr/>
        </p:nvSpPr>
        <p:spPr>
          <a:xfrm>
            <a:off x="6660408" y="1254623"/>
            <a:ext cx="932628" cy="369332"/>
          </a:xfrm>
          <a:prstGeom prst="rect">
            <a:avLst/>
          </a:prstGeom>
          <a:noFill/>
        </p:spPr>
        <p:txBody>
          <a:bodyPr wrap="none" rtlCol="0">
            <a:spAutoFit/>
          </a:bodyPr>
          <a:lstStyle/>
          <a:p>
            <a:r>
              <a:rPr lang="en-US" dirty="0"/>
              <a:t>By 2019</a:t>
            </a:r>
          </a:p>
        </p:txBody>
      </p:sp>
      <p:sp>
        <p:nvSpPr>
          <p:cNvPr id="9" name="TextBox 8"/>
          <p:cNvSpPr txBox="1"/>
          <p:nvPr/>
        </p:nvSpPr>
        <p:spPr>
          <a:xfrm>
            <a:off x="6687181" y="2650429"/>
            <a:ext cx="932819" cy="369332"/>
          </a:xfrm>
          <a:prstGeom prst="rect">
            <a:avLst/>
          </a:prstGeom>
          <a:noFill/>
        </p:spPr>
        <p:txBody>
          <a:bodyPr wrap="none" rtlCol="0">
            <a:spAutoFit/>
          </a:bodyPr>
          <a:lstStyle/>
          <a:p>
            <a:r>
              <a:rPr lang="en-US" dirty="0"/>
              <a:t>By 2019</a:t>
            </a:r>
          </a:p>
        </p:txBody>
      </p:sp>
      <p:sp>
        <p:nvSpPr>
          <p:cNvPr id="10" name="TextBox 9"/>
          <p:cNvSpPr txBox="1"/>
          <p:nvPr/>
        </p:nvSpPr>
        <p:spPr>
          <a:xfrm>
            <a:off x="6687181" y="3939381"/>
            <a:ext cx="932819" cy="369332"/>
          </a:xfrm>
          <a:prstGeom prst="rect">
            <a:avLst/>
          </a:prstGeom>
          <a:noFill/>
        </p:spPr>
        <p:txBody>
          <a:bodyPr wrap="none" rtlCol="0">
            <a:spAutoFit/>
          </a:bodyPr>
          <a:lstStyle/>
          <a:p>
            <a:r>
              <a:rPr lang="en-US" dirty="0"/>
              <a:t>By 2019</a:t>
            </a:r>
          </a:p>
        </p:txBody>
      </p:sp>
      <p:pic>
        <p:nvPicPr>
          <p:cNvPr id="12" name="pasted-image.tif"/>
          <p:cNvPicPr>
            <a:picLocks noChangeAspect="1"/>
          </p:cNvPicPr>
          <p:nvPr/>
        </p:nvPicPr>
        <p:blipFill>
          <a:blip r:embed="rId2">
            <a:extLst/>
          </a:blip>
          <a:stretch>
            <a:fillRect/>
          </a:stretch>
        </p:blipFill>
        <p:spPr>
          <a:xfrm>
            <a:off x="7620000" y="4279545"/>
            <a:ext cx="716072" cy="716072"/>
          </a:xfrm>
          <a:prstGeom prst="rect">
            <a:avLst/>
          </a:prstGeom>
          <a:ln w="101600">
            <a:noFill/>
          </a:ln>
        </p:spPr>
      </p:pic>
      <p:pic>
        <p:nvPicPr>
          <p:cNvPr id="13" name="sondheim_walt-enhanced.jpeg"/>
          <p:cNvPicPr>
            <a:picLocks noChangeAspect="1"/>
          </p:cNvPicPr>
          <p:nvPr/>
        </p:nvPicPr>
        <p:blipFill>
          <a:blip r:embed="rId3">
            <a:extLst/>
          </a:blip>
          <a:stretch>
            <a:fillRect/>
          </a:stretch>
        </p:blipFill>
        <p:spPr>
          <a:xfrm>
            <a:off x="6779711" y="4279545"/>
            <a:ext cx="694211" cy="694211"/>
          </a:xfrm>
          <a:prstGeom prst="rect">
            <a:avLst/>
          </a:prstGeom>
          <a:ln w="101600">
            <a:noFill/>
          </a:ln>
        </p:spPr>
      </p:pic>
      <p:pic>
        <p:nvPicPr>
          <p:cNvPr id="14" name="Picture 13"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6687181" y="1623955"/>
            <a:ext cx="742392" cy="709672"/>
          </a:xfrm>
          <a:prstGeom prst="rect">
            <a:avLst/>
          </a:prstGeom>
        </p:spPr>
      </p:pic>
      <p:grpSp>
        <p:nvGrpSpPr>
          <p:cNvPr id="15" name="Group 14"/>
          <p:cNvGrpSpPr/>
          <p:nvPr/>
        </p:nvGrpSpPr>
        <p:grpSpPr>
          <a:xfrm>
            <a:off x="8336072" y="3059993"/>
            <a:ext cx="713842" cy="707504"/>
            <a:chOff x="7679674" y="2001982"/>
            <a:chExt cx="713842" cy="707504"/>
          </a:xfrm>
        </p:grpSpPr>
        <p:pic>
          <p:nvPicPr>
            <p:cNvPr id="16" name="Picture 15"/>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7679674" y="2001982"/>
              <a:ext cx="713842" cy="707504"/>
            </a:xfrm>
            <a:prstGeom prst="rect">
              <a:avLst/>
            </a:prstGeom>
          </p:spPr>
        </p:pic>
        <p:sp>
          <p:nvSpPr>
            <p:cNvPr id="17" name="TextBox 16"/>
            <p:cNvSpPr txBox="1"/>
            <p:nvPr/>
          </p:nvSpPr>
          <p:spPr>
            <a:xfrm>
              <a:off x="7679674" y="2001982"/>
              <a:ext cx="624402" cy="646331"/>
            </a:xfrm>
            <a:prstGeom prst="rect">
              <a:avLst/>
            </a:prstGeom>
            <a:noFill/>
          </p:spPr>
          <p:txBody>
            <a:bodyPr wrap="none" rtlCol="0">
              <a:spAutoFit/>
            </a:bodyPr>
            <a:lstStyle/>
            <a:p>
              <a:r>
                <a:rPr lang="en-US" sz="1200" dirty="0">
                  <a:solidFill>
                    <a:srgbClr val="FFFF66"/>
                  </a:solidFill>
                </a:rPr>
                <a:t>Mark </a:t>
              </a:r>
            </a:p>
            <a:p>
              <a:r>
                <a:rPr lang="en-US" sz="1200" dirty="0">
                  <a:solidFill>
                    <a:srgbClr val="FFFF66"/>
                  </a:solidFill>
                </a:rPr>
                <a:t>Prokop</a:t>
              </a:r>
            </a:p>
            <a:p>
              <a:r>
                <a:rPr lang="en-US" sz="1200" dirty="0">
                  <a:solidFill>
                    <a:srgbClr val="FFFF66"/>
                  </a:solidFill>
                </a:rPr>
                <a:t>(AOT)</a:t>
              </a:r>
            </a:p>
          </p:txBody>
        </p:sp>
      </p:grpSp>
      <p:pic>
        <p:nvPicPr>
          <p:cNvPr id="18"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18" y="3037751"/>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2016-12-01-Sho.jpeg"/>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7511110" y="3044038"/>
            <a:ext cx="742392" cy="709672"/>
          </a:xfrm>
          <a:prstGeom prst="rect">
            <a:avLst/>
          </a:prstGeom>
        </p:spPr>
      </p:pic>
      <p:pic>
        <p:nvPicPr>
          <p:cNvPr id="23" name="Picture 2" descr="lex Tkatche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8254" y="1629469"/>
            <a:ext cx="700145" cy="70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7"/>
          <a:stretch>
            <a:fillRect/>
          </a:stretch>
        </p:blipFill>
        <p:spPr>
          <a:xfrm>
            <a:off x="8369889" y="4278549"/>
            <a:ext cx="697911" cy="717068"/>
          </a:xfrm>
          <a:prstGeom prst="rect">
            <a:avLst/>
          </a:prstGeom>
        </p:spPr>
      </p:pic>
      <p:pic>
        <p:nvPicPr>
          <p:cNvPr id="27" name="vanhecke_hubert-enhanced.jpeg">
            <a:extLst>
              <a:ext uri="{FF2B5EF4-FFF2-40B4-BE49-F238E27FC236}">
                <a16:creationId xmlns:a16="http://schemas.microsoft.com/office/drawing/2014/main" id="{028E2493-4A4A-7744-A0C6-3581AEBA3E7E}"/>
              </a:ext>
            </a:extLst>
          </p:cNvPr>
          <p:cNvPicPr>
            <a:picLocks noChangeAspect="1"/>
          </p:cNvPicPr>
          <p:nvPr/>
        </p:nvPicPr>
        <p:blipFill>
          <a:blip r:embed="rId8">
            <a:extLst/>
          </a:blip>
          <a:stretch>
            <a:fillRect/>
          </a:stretch>
        </p:blipFill>
        <p:spPr>
          <a:xfrm>
            <a:off x="8151379" y="1628459"/>
            <a:ext cx="724347" cy="724347"/>
          </a:xfrm>
          <a:prstGeom prst="rect">
            <a:avLst/>
          </a:prstGeom>
          <a:ln w="25400">
            <a:noFill/>
          </a:ln>
        </p:spPr>
      </p:pic>
    </p:spTree>
    <p:extLst>
      <p:ext uri="{BB962C8B-B14F-4D97-AF65-F5344CB8AC3E}">
        <p14:creationId xmlns:p14="http://schemas.microsoft.com/office/powerpoint/2010/main" val="914386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sz="2400" dirty="0"/>
              <a:t>Major Technical Challenges and Risks from previous Feasibility Review Addressed</a:t>
            </a:r>
          </a:p>
        </p:txBody>
      </p:sp>
      <p:sp>
        <p:nvSpPr>
          <p:cNvPr id="3" name="Content Placeholder 2"/>
          <p:cNvSpPr>
            <a:spLocks noGrp="1"/>
          </p:cNvSpPr>
          <p:nvPr>
            <p:ph idx="1"/>
          </p:nvPr>
        </p:nvSpPr>
        <p:spPr>
          <a:xfrm>
            <a:off x="457200" y="990600"/>
            <a:ext cx="6705600" cy="5257800"/>
          </a:xfrm>
        </p:spPr>
        <p:txBody>
          <a:bodyPr>
            <a:normAutofit fontScale="40000" lnSpcReduction="20000"/>
          </a:bodyPr>
          <a:lstStyle/>
          <a:p>
            <a:r>
              <a:rPr lang="en-US" dirty="0">
                <a:solidFill>
                  <a:srgbClr val="FF0000"/>
                </a:solidFill>
              </a:rPr>
              <a:t>Project Risks with timely procurements of R&amp;D items from CERN</a:t>
            </a:r>
          </a:p>
          <a:p>
            <a:pPr lvl="1"/>
            <a:r>
              <a:rPr lang="en-US" dirty="0"/>
              <a:t>Availability of ALICE sensors</a:t>
            </a:r>
          </a:p>
          <a:p>
            <a:pPr lvl="2"/>
            <a:r>
              <a:rPr lang="en-US" dirty="0"/>
              <a:t>A “Plan-B” was developed to us 3~4 single chip MAPS sensors for the initial telescope R&amp;D in a simple mechanical/cooling enclosure in order to test the electronics readout chain of multi-chips.</a:t>
            </a:r>
          </a:p>
          <a:p>
            <a:pPr lvl="1"/>
            <a:r>
              <a:rPr lang="en-US" dirty="0"/>
              <a:t> 	Availability of ALICE readout electrons</a:t>
            </a:r>
          </a:p>
          <a:p>
            <a:pPr lvl="2"/>
            <a:r>
              <a:rPr lang="en-US" dirty="0"/>
              <a:t>A prototype Readout Unit (RU) with Xilinx evaluation board KC705 was developed  before the arrival of RUv1.0</a:t>
            </a:r>
          </a:p>
          <a:p>
            <a:pPr lvl="2"/>
            <a:r>
              <a:rPr lang="en-US" dirty="0"/>
              <a:t>In the difficulty of obtaining Common Readout Unit (CRU), an alternative path was developed to use ATLAS FELIX board  and demonstrated it meets/</a:t>
            </a:r>
            <a:r>
              <a:rPr lang="en-US" dirty="0" err="1"/>
              <a:t>excceeds</a:t>
            </a:r>
            <a:r>
              <a:rPr lang="en-US" dirty="0"/>
              <a:t> the sPHENIX DAQ requirements.</a:t>
            </a:r>
          </a:p>
          <a:p>
            <a:pPr lvl="1"/>
            <a:r>
              <a:rPr lang="en-US" dirty="0"/>
              <a:t>Removed the initial cost and schedule uncertainty of custom-designed readout option! (rec,#1)</a:t>
            </a:r>
          </a:p>
          <a:p>
            <a:r>
              <a:rPr lang="en-US" dirty="0">
                <a:solidFill>
                  <a:srgbClr val="FF0000"/>
                </a:solidFill>
              </a:rPr>
              <a:t>Test beam and full proposal </a:t>
            </a:r>
          </a:p>
          <a:p>
            <a:pPr lvl="1"/>
            <a:r>
              <a:rPr lang="en-US" dirty="0"/>
              <a:t>Given the success of full readout chain with RU and FELIX in advance, we have determined that a test beam is not required for the full proposal submission. However, a test beam is required before the full production of sPHENIX readout electronics. </a:t>
            </a:r>
          </a:p>
          <a:p>
            <a:pPr lvl="1"/>
            <a:r>
              <a:rPr lang="en-US" dirty="0"/>
              <a:t>Given our advanced progress in readout and telescope design, we are preparing for an early test beam at </a:t>
            </a:r>
            <a:r>
              <a:rPr lang="en-US" dirty="0" err="1"/>
              <a:t>Fermilab</a:t>
            </a:r>
            <a:r>
              <a:rPr lang="en-US" dirty="0"/>
              <a:t> in March 2018 to study sensor response and readout characterization.  </a:t>
            </a:r>
          </a:p>
          <a:p>
            <a:r>
              <a:rPr lang="en-US" dirty="0">
                <a:solidFill>
                  <a:srgbClr val="FF0000"/>
                </a:solidFill>
              </a:rPr>
              <a:t>Add more milestones to MIE proposal development</a:t>
            </a:r>
          </a:p>
          <a:p>
            <a:pPr lvl="1"/>
            <a:r>
              <a:rPr lang="en-US" dirty="0"/>
              <a:t>We have 3 implicit milestones: 1) to build a collaboration and submit a pre-proposal by the end of the first year FY17; 2) to have science and technical reviews in the 2</a:t>
            </a:r>
            <a:r>
              <a:rPr lang="en-US" baseline="30000" dirty="0"/>
              <a:t>nd</a:t>
            </a:r>
            <a:r>
              <a:rPr lang="en-US" dirty="0"/>
              <a:t> year and complete a full proposal by the end of FY18; 3) to have the full proposal reviewed and approved by DOE by the end of FY19. </a:t>
            </a:r>
          </a:p>
          <a:p>
            <a:pPr lvl="1"/>
            <a:r>
              <a:rPr lang="en-US" dirty="0"/>
              <a:t>We have already achieved the 1</a:t>
            </a:r>
            <a:r>
              <a:rPr lang="en-US" baseline="30000" dirty="0"/>
              <a:t>st</a:t>
            </a:r>
            <a:r>
              <a:rPr lang="en-US" dirty="0"/>
              <a:t> milestone in Feb 2017 and the 2</a:t>
            </a:r>
            <a:r>
              <a:rPr lang="en-US" baseline="30000" dirty="0"/>
              <a:t>nd</a:t>
            </a:r>
            <a:r>
              <a:rPr lang="en-US" dirty="0"/>
              <a:t> milestones in Jan 2018. The MVTX detector collaboration is formed and growing,  a preproposal was submitted to DOE in Feb 2017 and a full proposal to BNL ALD in January 2018. LANL LDRD team is working with the MVTX detector collaboration, sPHENIX and BNL management to realize the full program.  </a:t>
            </a:r>
          </a:p>
          <a:p>
            <a:r>
              <a:rPr lang="en-US" dirty="0">
                <a:solidFill>
                  <a:srgbClr val="FF0000"/>
                </a:solidFill>
              </a:rPr>
              <a:t>Setup simulation milestones for the MIE proposal</a:t>
            </a:r>
          </a:p>
          <a:p>
            <a:pPr lvl="1"/>
            <a:r>
              <a:rPr lang="en-US" dirty="0"/>
              <a:t>Through close collaboration with MVTX group, a full sPHENIX tracking simulation package has been developed and used for realistic b-jet tagging study for the MVTX proposal.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43</a:t>
            </a:fld>
            <a:endParaRPr lang="en-US"/>
          </a:p>
        </p:txBody>
      </p:sp>
      <p:sp>
        <p:nvSpPr>
          <p:cNvPr id="7" name="TextBox 6"/>
          <p:cNvSpPr txBox="1"/>
          <p:nvPr/>
        </p:nvSpPr>
        <p:spPr>
          <a:xfrm>
            <a:off x="7391400" y="1828800"/>
            <a:ext cx="1456745" cy="923330"/>
          </a:xfrm>
          <a:prstGeom prst="rect">
            <a:avLst/>
          </a:prstGeom>
          <a:noFill/>
        </p:spPr>
        <p:txBody>
          <a:bodyPr wrap="none" rtlCol="0">
            <a:spAutoFit/>
          </a:bodyPr>
          <a:lstStyle/>
          <a:p>
            <a:r>
              <a:rPr lang="en-US" dirty="0"/>
              <a:t>Bullet6s </a:t>
            </a:r>
          </a:p>
          <a:p>
            <a:endParaRPr lang="en-US" dirty="0"/>
          </a:p>
          <a:p>
            <a:r>
              <a:rPr lang="en-US" dirty="0"/>
              <a:t>Add item pics</a:t>
            </a:r>
          </a:p>
        </p:txBody>
      </p:sp>
    </p:spTree>
    <p:extLst>
      <p:ext uri="{BB962C8B-B14F-4D97-AF65-F5344CB8AC3E}">
        <p14:creationId xmlns:p14="http://schemas.microsoft.com/office/powerpoint/2010/main" val="1007880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8" y="-105466"/>
            <a:ext cx="7924800" cy="990600"/>
          </a:xfrm>
        </p:spPr>
        <p:txBody>
          <a:bodyPr/>
          <a:lstStyle/>
          <a:p>
            <a:r>
              <a:rPr lang="en-US" dirty="0"/>
              <a:t>Mission Impact</a:t>
            </a:r>
          </a:p>
        </p:txBody>
      </p:sp>
      <p:sp>
        <p:nvSpPr>
          <p:cNvPr id="3" name="Content Placeholder 2"/>
          <p:cNvSpPr>
            <a:spLocks noGrp="1"/>
          </p:cNvSpPr>
          <p:nvPr>
            <p:ph idx="1"/>
          </p:nvPr>
        </p:nvSpPr>
        <p:spPr>
          <a:xfrm>
            <a:off x="381000" y="1066800"/>
            <a:ext cx="3973765" cy="5059363"/>
          </a:xfrm>
        </p:spPr>
        <p:txBody>
          <a:bodyPr>
            <a:normAutofit fontScale="400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national/international level:</a:t>
            </a:r>
          </a:p>
          <a:p>
            <a:r>
              <a:rPr lang="en-US" dirty="0"/>
              <a:t>High impact on big science at international level </a:t>
            </a:r>
          </a:p>
          <a:p>
            <a:pPr lvl="1"/>
            <a:r>
              <a:rPr lang="en-US" dirty="0"/>
              <a:t>Current and future physics programs at RHIC, LHC, EIC</a:t>
            </a:r>
          </a:p>
          <a:p>
            <a:pPr lvl="1"/>
            <a:endParaRPr lang="en-US" dirty="0"/>
          </a:p>
          <a:p>
            <a:r>
              <a:rPr lang="en-US" dirty="0"/>
              <a:t>Define the directions for LANL basic science and applied programs </a:t>
            </a:r>
          </a:p>
          <a:p>
            <a:pPr lvl="1"/>
            <a:r>
              <a:rPr lang="pl-PL" dirty="0" err="1"/>
              <a:t>Expect</a:t>
            </a:r>
            <a:r>
              <a:rPr lang="pl-PL" dirty="0"/>
              <a:t> to </a:t>
            </a:r>
            <a:r>
              <a:rPr lang="pl-PL" dirty="0" err="1"/>
              <a:t>have</a:t>
            </a:r>
            <a:r>
              <a:rPr lang="pl-PL" dirty="0"/>
              <a:t> </a:t>
            </a:r>
            <a:r>
              <a:rPr lang="pl-PL" dirty="0" err="1"/>
              <a:t>long</a:t>
            </a:r>
            <a:r>
              <a:rPr lang="pl-PL" dirty="0"/>
              <a:t>-term DOE NP </a:t>
            </a:r>
            <a:r>
              <a:rPr lang="pl-PL" dirty="0" err="1"/>
              <a:t>Baseline</a:t>
            </a:r>
            <a:r>
              <a:rPr lang="pl-PL" dirty="0"/>
              <a:t> </a:t>
            </a:r>
            <a:r>
              <a:rPr lang="pl-PL" dirty="0" err="1"/>
              <a:t>support</a:t>
            </a:r>
            <a:r>
              <a:rPr lang="pl-PL" dirty="0"/>
              <a:t> as a </a:t>
            </a:r>
            <a:r>
              <a:rPr lang="pl-PL" dirty="0" err="1"/>
              <a:t>result</a:t>
            </a:r>
            <a:r>
              <a:rPr lang="pl-PL" dirty="0"/>
              <a:t> of </a:t>
            </a:r>
            <a:r>
              <a:rPr lang="pl-PL" dirty="0" err="1"/>
              <a:t>this</a:t>
            </a:r>
            <a:r>
              <a:rPr lang="pl-PL" dirty="0"/>
              <a:t> LDRD </a:t>
            </a:r>
          </a:p>
          <a:p>
            <a:pPr lvl="1"/>
            <a:r>
              <a:rPr lang="pl-PL" dirty="0"/>
              <a:t>N</a:t>
            </a:r>
            <a:r>
              <a:rPr lang="en-US" dirty="0" err="1"/>
              <a:t>ew</a:t>
            </a:r>
            <a:r>
              <a:rPr lang="en-US" dirty="0"/>
              <a:t> staff &amp; postdoc </a:t>
            </a:r>
            <a:r>
              <a:rPr lang="en-US" dirty="0" err="1"/>
              <a:t>hirings</a:t>
            </a:r>
            <a:r>
              <a:rPr lang="en-US" dirty="0"/>
              <a:t> - Xuan, </a:t>
            </a:r>
            <a:r>
              <a:rPr lang="en-US" dirty="0" err="1"/>
              <a:t>Sho</a:t>
            </a:r>
            <a:r>
              <a:rPr lang="en-US" dirty="0"/>
              <a:t>(P-25), Darren(XTD/P-25)</a:t>
            </a:r>
          </a:p>
          <a:p>
            <a:pPr lvl="1"/>
            <a:r>
              <a:rPr lang="en-US" dirty="0"/>
              <a:t>Promotions- Mike(XCP), Cesar</a:t>
            </a:r>
          </a:p>
          <a:p>
            <a:pPr lvl="1"/>
            <a:r>
              <a:rPr lang="en-US" dirty="0"/>
              <a:t>New proposals developed based on R&amp;D from this LDRD project </a:t>
            </a:r>
          </a:p>
          <a:p>
            <a:pPr lvl="1"/>
            <a:endParaRPr lang="en-US" dirty="0"/>
          </a:p>
          <a:p>
            <a:r>
              <a:rPr lang="en-US" dirty="0"/>
              <a:t>Applied programs at LANL</a:t>
            </a:r>
          </a:p>
          <a:p>
            <a:pPr lvl="1"/>
            <a:r>
              <a:rPr lang="en-US" b="1" dirty="0">
                <a:latin typeface="Arial" charset="0"/>
              </a:rPr>
              <a:t>For X-ray imaging which leads to new detecting method developments and could benefit the future </a:t>
            </a:r>
            <a:r>
              <a:rPr lang="en-US" b="1" dirty="0" err="1">
                <a:latin typeface="Arial" charset="0"/>
              </a:rPr>
              <a:t>MaRIE</a:t>
            </a:r>
            <a:r>
              <a:rPr lang="en-US" b="1" dirty="0">
                <a:latin typeface="Arial" charset="0"/>
              </a:rPr>
              <a:t> project. a new LDRD proposals under preparation. </a:t>
            </a:r>
          </a:p>
          <a:p>
            <a:pPr lvl="1"/>
            <a:r>
              <a:rPr lang="en-US" b="1" dirty="0">
                <a:latin typeface="Arial" charset="0"/>
              </a:rPr>
              <a:t>Initiated a new feasibility study to develop a new neutron detection capability at LANL for applied programs, a new LDRD proposals under preparation.</a:t>
            </a:r>
          </a:p>
          <a:p>
            <a:pPr lvl="1"/>
            <a:r>
              <a:rPr lang="en-US" b="1" dirty="0">
                <a:latin typeface="Arial" charset="0"/>
              </a:rPr>
              <a:t>Future </a:t>
            </a:r>
            <a:r>
              <a:rPr lang="en-US" b="1" dirty="0" err="1">
                <a:latin typeface="Arial" charset="0"/>
              </a:rPr>
              <a:t>deve</a:t>
            </a:r>
            <a:r>
              <a:rPr lang="en-US" b="1" dirty="0">
                <a:latin typeface="Arial" charset="0"/>
              </a:rPr>
              <a:t> of fast MAPS</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44</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13483" y="4642686"/>
            <a:ext cx="1084932" cy="1156610"/>
          </a:xfrm>
          <a:prstGeom prst="rect">
            <a:avLst/>
          </a:prstGeom>
        </p:spPr>
      </p:pic>
      <p:sp>
        <p:nvSpPr>
          <p:cNvPr id="8" name="Shape 196"/>
          <p:cNvSpPr/>
          <p:nvPr/>
        </p:nvSpPr>
        <p:spPr>
          <a:xfrm>
            <a:off x="4608796" y="1246790"/>
            <a:ext cx="4228800" cy="3457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9" name="Picture 8"/>
          <p:cNvPicPr>
            <a:picLocks noChangeAspect="1"/>
          </p:cNvPicPr>
          <p:nvPr/>
        </p:nvPicPr>
        <p:blipFill>
          <a:blip r:embed="rId4"/>
          <a:stretch>
            <a:fillRect/>
          </a:stretch>
        </p:blipFill>
        <p:spPr>
          <a:xfrm>
            <a:off x="4749611" y="2377792"/>
            <a:ext cx="3698894" cy="1064787"/>
          </a:xfrm>
          <a:prstGeom prst="rect">
            <a:avLst/>
          </a:prstGeom>
        </p:spPr>
      </p:pic>
      <p:grpSp>
        <p:nvGrpSpPr>
          <p:cNvPr id="10" name="Group 9"/>
          <p:cNvGrpSpPr/>
          <p:nvPr/>
        </p:nvGrpSpPr>
        <p:grpSpPr>
          <a:xfrm>
            <a:off x="4624069" y="5301162"/>
            <a:ext cx="3960516" cy="766858"/>
            <a:chOff x="4745930" y="6200340"/>
            <a:chExt cx="3749742" cy="613322"/>
          </a:xfrm>
          <a:noFill/>
        </p:grpSpPr>
        <p:grpSp>
          <p:nvGrpSpPr>
            <p:cNvPr id="11" name="Group 10"/>
            <p:cNvGrpSpPr/>
            <p:nvPr/>
          </p:nvGrpSpPr>
          <p:grpSpPr>
            <a:xfrm>
              <a:off x="4745930" y="6448096"/>
              <a:ext cx="3749742" cy="365566"/>
              <a:chOff x="6437159" y="8890239"/>
              <a:chExt cx="5332967" cy="519916"/>
            </a:xfrm>
            <a:grpFill/>
          </p:grpSpPr>
          <p:grpSp>
            <p:nvGrpSpPr>
              <p:cNvPr id="15" name="Group 14"/>
              <p:cNvGrpSpPr/>
              <p:nvPr/>
            </p:nvGrpSpPr>
            <p:grpSpPr>
              <a:xfrm>
                <a:off x="6437159" y="8890239"/>
                <a:ext cx="5332967" cy="75959"/>
                <a:chOff x="6437159" y="8890239"/>
                <a:chExt cx="5332967" cy="75959"/>
              </a:xfrm>
              <a:grpFill/>
            </p:grpSpPr>
            <p:cxnSp>
              <p:nvCxnSpPr>
                <p:cNvPr id="20" name="Straight Arrow Connector 19"/>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2" name="Straight Connector 21"/>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6" name="TextBox 1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7" name="TextBox 16"/>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8" name="TextBox 17"/>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19" name="TextBox 18"/>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2" name="TextBox 11"/>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3" name="TextBox 12"/>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4" name="TextBox 13"/>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
        <p:nvSpPr>
          <p:cNvPr id="25" name="TextBox 24"/>
          <p:cNvSpPr txBox="1"/>
          <p:nvPr/>
        </p:nvSpPr>
        <p:spPr>
          <a:xfrm>
            <a:off x="4572000" y="850133"/>
            <a:ext cx="340060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26" name="TextBox 25"/>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27" name="Picture 26"/>
          <p:cNvPicPr>
            <a:picLocks noChangeAspect="1"/>
          </p:cNvPicPr>
          <p:nvPr/>
        </p:nvPicPr>
        <p:blipFill>
          <a:blip r:embed="rId5"/>
          <a:stretch>
            <a:fillRect/>
          </a:stretch>
        </p:blipFill>
        <p:spPr>
          <a:xfrm>
            <a:off x="4624069" y="4293624"/>
            <a:ext cx="4413606" cy="698124"/>
          </a:xfrm>
          <a:prstGeom prst="rect">
            <a:avLst/>
          </a:prstGeom>
        </p:spPr>
      </p:pic>
      <p:pic>
        <p:nvPicPr>
          <p:cNvPr id="28" name="Picture 27" descr="2016-12-01-Sho.jpeg"/>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132342" y="3473938"/>
            <a:ext cx="434692" cy="295751"/>
          </a:xfrm>
          <a:prstGeom prst="rect">
            <a:avLst/>
          </a:prstGeom>
        </p:spPr>
      </p:pic>
      <p:pic>
        <p:nvPicPr>
          <p:cNvPr id="29" name="Picture 4" descr="arren McGlinch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248" y="3824259"/>
            <a:ext cx="467520" cy="467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uan Li"/>
          <p:cNvPicPr>
            <a:picLocks noChangeAspect="1" noChangeArrowheads="1"/>
          </p:cNvPicPr>
          <p:nvPr/>
        </p:nvPicPr>
        <p:blipFill rotWithShape="1">
          <a:blip r:embed="rId8">
            <a:extLst>
              <a:ext uri="{28A0092B-C50C-407E-A947-70E740481C1C}">
                <a14:useLocalDpi xmlns:a14="http://schemas.microsoft.com/office/drawing/2010/main" val="0"/>
              </a:ext>
            </a:extLst>
          </a:blip>
          <a:srcRect l="33750" t="54001" r="32250" b="13999"/>
          <a:stretch/>
        </p:blipFill>
        <p:spPr bwMode="auto">
          <a:xfrm>
            <a:off x="4129434" y="2913721"/>
            <a:ext cx="454872" cy="428116"/>
          </a:xfrm>
          <a:prstGeom prst="rect">
            <a:avLst/>
          </a:prstGeom>
          <a:noFill/>
          <a:extLst>
            <a:ext uri="{909E8E84-426E-40DD-AFC4-6F175D3DCCD1}">
              <a14:hiddenFill xmlns:a14="http://schemas.microsoft.com/office/drawing/2010/main">
                <a:solidFill>
                  <a:srgbClr val="FFFFFF"/>
                </a:solidFill>
              </a14:hiddenFill>
            </a:ext>
          </a:extLst>
        </p:spPr>
      </p:pic>
      <p:pic>
        <p:nvPicPr>
          <p:cNvPr id="31" name="pasted-image-filtered.jpeg"/>
          <p:cNvPicPr>
            <a:picLocks noChangeAspect="1"/>
          </p:cNvPicPr>
          <p:nvPr/>
        </p:nvPicPr>
        <p:blipFill>
          <a:blip r:embed="rId9">
            <a:extLst/>
          </a:blip>
          <a:srcRect l="16445" t="5226" r="16445" b="22123"/>
          <a:stretch>
            <a:fillRect/>
          </a:stretch>
        </p:blipFill>
        <p:spPr>
          <a:xfrm>
            <a:off x="198269" y="3914414"/>
            <a:ext cx="350189" cy="379103"/>
          </a:xfrm>
          <a:prstGeom prst="rect">
            <a:avLst/>
          </a:prstGeom>
          <a:ln w="101600">
            <a:noFill/>
          </a:ln>
        </p:spPr>
      </p:pic>
      <p:pic>
        <p:nvPicPr>
          <p:cNvPr id="32" name="pasted-image-enhanced.jpeg"/>
          <p:cNvPicPr>
            <a:picLocks noChangeAspect="1"/>
          </p:cNvPicPr>
          <p:nvPr/>
        </p:nvPicPr>
        <p:blipFill>
          <a:blip r:embed="rId10">
            <a:extLst/>
          </a:blip>
          <a:stretch>
            <a:fillRect/>
          </a:stretch>
        </p:blipFill>
        <p:spPr>
          <a:xfrm>
            <a:off x="181079" y="3473938"/>
            <a:ext cx="399841" cy="399841"/>
          </a:xfrm>
          <a:prstGeom prst="rect">
            <a:avLst/>
          </a:prstGeom>
          <a:ln w="101600">
            <a:noFill/>
          </a:ln>
        </p:spPr>
      </p:pic>
    </p:spTree>
    <p:extLst>
      <p:ext uri="{BB962C8B-B14F-4D97-AF65-F5344CB8AC3E}">
        <p14:creationId xmlns:p14="http://schemas.microsoft.com/office/powerpoint/2010/main" val="120752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307"/>
            <a:ext cx="7924800" cy="990600"/>
          </a:xfrm>
        </p:spPr>
        <p:txBody>
          <a:bodyPr/>
          <a:lstStyle/>
          <a:p>
            <a:r>
              <a:rPr lang="en-US" sz="3200" dirty="0"/>
              <a:t>MVTX Full Proposal Development</a:t>
            </a:r>
          </a:p>
        </p:txBody>
      </p:sp>
      <p:sp>
        <p:nvSpPr>
          <p:cNvPr id="3" name="Content Placeholder 2"/>
          <p:cNvSpPr>
            <a:spLocks noGrp="1"/>
          </p:cNvSpPr>
          <p:nvPr>
            <p:ph idx="1"/>
          </p:nvPr>
        </p:nvSpPr>
        <p:spPr>
          <a:xfrm>
            <a:off x="394454" y="997567"/>
            <a:ext cx="7040880" cy="3812540"/>
          </a:xfrm>
        </p:spPr>
        <p:txBody>
          <a:bodyPr>
            <a:normAutofit fontScale="40000" lnSpcReduction="20000"/>
          </a:bodyPr>
          <a:lstStyle/>
          <a:p>
            <a:r>
              <a:rPr lang="en-US" dirty="0"/>
              <a:t>MVTX detector collaboration formed, 1/2017</a:t>
            </a:r>
          </a:p>
          <a:p>
            <a:pPr lvl="1"/>
            <a:r>
              <a:rPr lang="en-US" dirty="0"/>
              <a:t>International collaboration of 22 institutions, and counting </a:t>
            </a:r>
          </a:p>
          <a:p>
            <a:pPr lvl="1"/>
            <a:r>
              <a:rPr lang="en-US" dirty="0"/>
              <a:t>Bi-weekly detector R&amp;D and physics simulation meetings</a:t>
            </a:r>
          </a:p>
          <a:p>
            <a:pPr lvl="1"/>
            <a:r>
              <a:rPr lang="en-US" dirty="0"/>
              <a:t>Weekly project development meetings, project leaders from LANL, BNL, MIT and LBNL</a:t>
            </a:r>
          </a:p>
          <a:p>
            <a:r>
              <a:rPr lang="en-US" dirty="0"/>
              <a:t>A pre-proposal completed and submitted to DOE in Feb. 2017</a:t>
            </a:r>
          </a:p>
          <a:p>
            <a:pPr lvl="1"/>
            <a:r>
              <a:rPr lang="en-US" dirty="0"/>
              <a:t>Initial feedback from DOE, positive, compelling science  </a:t>
            </a:r>
          </a:p>
          <a:p>
            <a:pPr lvl="1"/>
            <a:r>
              <a:rPr lang="en-US" dirty="0"/>
              <a:t>Asked all future discussion and submission done through BNL</a:t>
            </a:r>
          </a:p>
          <a:p>
            <a:r>
              <a:rPr lang="en-US" dirty="0"/>
              <a:t> BNL Directors review, July 2017</a:t>
            </a:r>
          </a:p>
          <a:p>
            <a:pPr lvl="1"/>
            <a:r>
              <a:rPr lang="en-US" dirty="0"/>
              <a:t>Very successful, positive feedback</a:t>
            </a:r>
          </a:p>
          <a:p>
            <a:pPr lvl="1"/>
            <a:r>
              <a:rPr lang="en-US" dirty="0"/>
              <a:t>Recommended to proceed with a full proposal</a:t>
            </a:r>
          </a:p>
          <a:p>
            <a:r>
              <a:rPr lang="en-US" dirty="0"/>
              <a:t>Organized several workshops dedicated to detector R&amp;D and to physics program development </a:t>
            </a:r>
          </a:p>
          <a:p>
            <a:pPr lvl="1"/>
            <a:r>
              <a:rPr lang="en-US" dirty="0"/>
              <a:t>MVTX physics and detector design, 1/2017, LBNL</a:t>
            </a:r>
          </a:p>
          <a:p>
            <a:pPr lvl="1"/>
            <a:r>
              <a:rPr lang="en-US" dirty="0"/>
              <a:t>Readout electronics R&amp;D, 4/2017, UT-Austin</a:t>
            </a:r>
          </a:p>
          <a:p>
            <a:pPr lvl="1"/>
            <a:r>
              <a:rPr lang="en-US" dirty="0"/>
              <a:t>Cost &amp; schedule workfest, 6/2017, BNL</a:t>
            </a:r>
          </a:p>
          <a:p>
            <a:pPr lvl="1"/>
            <a:r>
              <a:rPr lang="en-US" dirty="0"/>
              <a:t>MVTX and Heavy Flavor physics, 12/2017, Santa Fe</a:t>
            </a:r>
          </a:p>
          <a:p>
            <a:r>
              <a:rPr lang="en-US" dirty="0"/>
              <a:t>A full MVTX proposal completed and submitted to BNL ALD 1/2018</a:t>
            </a:r>
          </a:p>
          <a:p>
            <a:pPr lvl="1"/>
            <a:r>
              <a:rPr lang="en-US" dirty="0"/>
              <a:t>66 pages </a:t>
            </a:r>
            <a:r>
              <a:rPr lang="mr-IN" dirty="0"/>
              <a:t>…</a:t>
            </a:r>
            <a:r>
              <a:rPr lang="en-US" dirty="0"/>
              <a:t> cover page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45</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31444" b="13900"/>
          <a:stretch/>
        </p:blipFill>
        <p:spPr>
          <a:xfrm>
            <a:off x="7382294" y="877642"/>
            <a:ext cx="1732954" cy="710378"/>
          </a:xfrm>
          <a:prstGeom prst="rect">
            <a:avLst/>
          </a:prstGeom>
        </p:spPr>
      </p:pic>
      <p:grpSp>
        <p:nvGrpSpPr>
          <p:cNvPr id="8" name="Group 7"/>
          <p:cNvGrpSpPr/>
          <p:nvPr/>
        </p:nvGrpSpPr>
        <p:grpSpPr>
          <a:xfrm>
            <a:off x="0" y="4902926"/>
            <a:ext cx="9129624" cy="1981200"/>
            <a:chOff x="14376" y="3200400"/>
            <a:chExt cx="9129624" cy="1981200"/>
          </a:xfrm>
        </p:grpSpPr>
        <p:grpSp>
          <p:nvGrpSpPr>
            <p:cNvPr id="10" name="Group 9"/>
            <p:cNvGrpSpPr/>
            <p:nvPr/>
          </p:nvGrpSpPr>
          <p:grpSpPr>
            <a:xfrm>
              <a:off x="14376" y="3200400"/>
              <a:ext cx="9129624" cy="1981200"/>
              <a:chOff x="14376" y="3200400"/>
              <a:chExt cx="9129624" cy="1981200"/>
            </a:xfrm>
          </p:grpSpPr>
          <p:grpSp>
            <p:nvGrpSpPr>
              <p:cNvPr id="13" name="Group 12"/>
              <p:cNvGrpSpPr/>
              <p:nvPr/>
            </p:nvGrpSpPr>
            <p:grpSpPr>
              <a:xfrm>
                <a:off x="14376" y="3200400"/>
                <a:ext cx="9115248" cy="1981200"/>
                <a:chOff x="0" y="1143000"/>
                <a:chExt cx="9115248" cy="1981200"/>
              </a:xfrm>
            </p:grpSpPr>
            <p:pic>
              <p:nvPicPr>
                <p:cNvPr id="15"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Content Placeholder 6" descr="experiment_timeline_122016.pdf"/>
                <p:cNvPicPr>
                  <a:picLocks noChangeAspect="1"/>
                </p:cNvPicPr>
                <p:nvPr/>
              </p:nvPicPr>
              <p:blipFill rotWithShape="1">
                <a:blip r:embed="rId3"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4" name="Straight Connector 13"/>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1" name="Smiley Face 10"/>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4574177" y="5867490"/>
            <a:ext cx="2937343" cy="369332"/>
          </a:xfrm>
          <a:prstGeom prst="rect">
            <a:avLst/>
          </a:prstGeom>
          <a:solidFill>
            <a:srgbClr val="FFFF00"/>
          </a:solidFill>
        </p:spPr>
        <p:txBody>
          <a:bodyPr wrap="none" rtlCol="0">
            <a:spAutoFit/>
          </a:bodyPr>
          <a:lstStyle/>
          <a:p>
            <a:r>
              <a:rPr lang="en-US" dirty="0">
                <a:solidFill>
                  <a:srgbClr val="FF0000"/>
                </a:solidFill>
              </a:rPr>
              <a:t>We </a:t>
            </a:r>
            <a:r>
              <a:rPr lang="en-US">
                <a:solidFill>
                  <a:srgbClr val="FF0000"/>
                </a:solidFill>
              </a:rPr>
              <a:t>are ~1 </a:t>
            </a:r>
            <a:r>
              <a:rPr lang="en-US" dirty="0">
                <a:solidFill>
                  <a:srgbClr val="FF0000"/>
                </a:solidFill>
              </a:rPr>
              <a:t>year ahead of plan</a:t>
            </a:r>
          </a:p>
        </p:txBody>
      </p:sp>
      <p:sp>
        <p:nvSpPr>
          <p:cNvPr id="17" name="TextBox 16"/>
          <p:cNvSpPr txBox="1"/>
          <p:nvPr/>
        </p:nvSpPr>
        <p:spPr>
          <a:xfrm>
            <a:off x="2271624" y="6196196"/>
            <a:ext cx="1643270" cy="276999"/>
          </a:xfrm>
          <a:prstGeom prst="rect">
            <a:avLst/>
          </a:prstGeom>
          <a:noFill/>
        </p:spPr>
        <p:txBody>
          <a:bodyPr wrap="none" rtlCol="0">
            <a:spAutoFit/>
          </a:bodyPr>
          <a:lstStyle/>
          <a:p>
            <a:r>
              <a:rPr lang="en-US" sz="1200" dirty="0">
                <a:solidFill>
                  <a:srgbClr val="FF0000"/>
                </a:solidFill>
              </a:rPr>
              <a:t>Preproposal submitted </a:t>
            </a:r>
          </a:p>
        </p:txBody>
      </p:sp>
      <p:sp>
        <p:nvSpPr>
          <p:cNvPr id="26" name="TextBox 25"/>
          <p:cNvSpPr txBox="1"/>
          <p:nvPr/>
        </p:nvSpPr>
        <p:spPr>
          <a:xfrm>
            <a:off x="4384317" y="6248316"/>
            <a:ext cx="1691745" cy="276999"/>
          </a:xfrm>
          <a:prstGeom prst="rect">
            <a:avLst/>
          </a:prstGeom>
          <a:noFill/>
        </p:spPr>
        <p:txBody>
          <a:bodyPr wrap="none" rtlCol="0">
            <a:spAutoFit/>
          </a:bodyPr>
          <a:lstStyle/>
          <a:p>
            <a:r>
              <a:rPr lang="en-US" sz="1200" dirty="0">
                <a:solidFill>
                  <a:srgbClr val="FF0000"/>
                </a:solidFill>
              </a:rPr>
              <a:t>Full proposal submitted </a:t>
            </a:r>
          </a:p>
        </p:txBody>
      </p:sp>
    </p:spTree>
    <p:extLst>
      <p:ext uri="{BB962C8B-B14F-4D97-AF65-F5344CB8AC3E}">
        <p14:creationId xmlns:p14="http://schemas.microsoft.com/office/powerpoint/2010/main" val="156814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
            <a:ext cx="7924800" cy="990600"/>
          </a:xfrm>
        </p:spPr>
        <p:txBody>
          <a:bodyPr/>
          <a:lstStyle/>
          <a:p>
            <a:r>
              <a:rPr lang="en-US" dirty="0"/>
              <a:t>Transition Plan</a:t>
            </a:r>
          </a:p>
        </p:txBody>
      </p:sp>
      <p:sp>
        <p:nvSpPr>
          <p:cNvPr id="3" name="Content Placeholder 2"/>
          <p:cNvSpPr>
            <a:spLocks noGrp="1"/>
          </p:cNvSpPr>
          <p:nvPr>
            <p:ph idx="1"/>
          </p:nvPr>
        </p:nvSpPr>
        <p:spPr>
          <a:xfrm>
            <a:off x="449580" y="1249362"/>
            <a:ext cx="8229600" cy="5289550"/>
          </a:xfrm>
        </p:spPr>
        <p:txBody>
          <a:bodyPr>
            <a:normAutofit fontScale="55000" lnSpcReduction="20000"/>
          </a:bodyPr>
          <a:lstStyle/>
          <a:p>
            <a:r>
              <a:rPr lang="en-US" dirty="0"/>
              <a:t>The transition plan details are still being worked out and evolving; as a result of this LDRD, we expect to have:</a:t>
            </a:r>
          </a:p>
          <a:p>
            <a:pPr lvl="1"/>
            <a:r>
              <a:rPr lang="en-US" dirty="0"/>
              <a:t>Long term DOE NP support on sPHENIX heavy ion heavy flavor physics program</a:t>
            </a:r>
          </a:p>
          <a:p>
            <a:pPr lvl="1"/>
            <a:r>
              <a:rPr lang="en-US" dirty="0"/>
              <a:t>Long term DOE support on theory </a:t>
            </a:r>
          </a:p>
          <a:p>
            <a:endParaRPr lang="en-US" dirty="0"/>
          </a:p>
          <a:p>
            <a:r>
              <a:rPr lang="en-US" dirty="0"/>
              <a:t>MVTX funding news (received by MVTX group on 1/19/2018)</a:t>
            </a:r>
          </a:p>
          <a:p>
            <a:pPr lvl="1"/>
            <a:r>
              <a:rPr lang="en-US" dirty="0"/>
              <a:t>From email by BNL Associate Laboratory Director (ALD) Dr. Berndt Mueller: </a:t>
            </a:r>
          </a:p>
          <a:p>
            <a:pPr lvl="2"/>
            <a:r>
              <a:rPr lang="en-US" dirty="0"/>
              <a:t>DOE “very much appreciate and encourage efforts to secure such contributions, but unfortunately in our present outlook, we do not foresee at this time that we would be able to identify new DOE funding for the purpose of implementing the MVTX” </a:t>
            </a:r>
          </a:p>
          <a:p>
            <a:pPr lvl="2"/>
            <a:endParaRPr lang="en-US" dirty="0"/>
          </a:p>
          <a:p>
            <a:r>
              <a:rPr lang="en-US" dirty="0"/>
              <a:t>MVTX group is working closely with sPHENIX and BNL management to seek alternative path to fund the full MVTX detector.</a:t>
            </a:r>
          </a:p>
          <a:p>
            <a:pPr lvl="1"/>
            <a:r>
              <a:rPr lang="en-US" dirty="0"/>
              <a:t>Several options being explored within the sPHENIX collaboration</a:t>
            </a:r>
          </a:p>
          <a:p>
            <a:endParaRPr lang="en-US" dirty="0"/>
          </a:p>
          <a:p>
            <a:r>
              <a:rPr lang="en-US" dirty="0"/>
              <a:t>In the remaining 20 months of this project, we will actively pursue alternative funding sources to secure the construction of MVTX detector in time.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46</a:t>
            </a:fld>
            <a:endParaRPr lang="en-US" dirty="0"/>
          </a:p>
        </p:txBody>
      </p:sp>
      <p:sp>
        <p:nvSpPr>
          <p:cNvPr id="7" name="TextBox 6"/>
          <p:cNvSpPr txBox="1"/>
          <p:nvPr/>
        </p:nvSpPr>
        <p:spPr>
          <a:xfrm>
            <a:off x="7772400" y="958303"/>
            <a:ext cx="1242328" cy="369332"/>
          </a:xfrm>
          <a:prstGeom prst="rect">
            <a:avLst/>
          </a:prstGeom>
          <a:noFill/>
        </p:spPr>
        <p:txBody>
          <a:bodyPr wrap="none" rtlCol="0">
            <a:spAutoFit/>
          </a:bodyPr>
          <a:lstStyle/>
          <a:p>
            <a:r>
              <a:rPr lang="en-US"/>
              <a:t>Cesar’s talk</a:t>
            </a:r>
          </a:p>
        </p:txBody>
      </p:sp>
    </p:spTree>
    <p:extLst>
      <p:ext uri="{BB962C8B-B14F-4D97-AF65-F5344CB8AC3E}">
        <p14:creationId xmlns:p14="http://schemas.microsoft.com/office/powerpoint/2010/main" val="85288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609600"/>
          </a:xfrm>
        </p:spPr>
        <p:txBody>
          <a:bodyPr/>
          <a:lstStyle/>
          <a:p>
            <a:r>
              <a:rPr lang="en-US" sz="3600" dirty="0"/>
              <a:t>LDRD and sPHENIX Schedules</a:t>
            </a:r>
          </a:p>
        </p:txBody>
      </p:sp>
      <p:sp>
        <p:nvSpPr>
          <p:cNvPr id="3" name="Content Placeholder 2"/>
          <p:cNvSpPr>
            <a:spLocks noGrp="1"/>
          </p:cNvSpPr>
          <p:nvPr>
            <p:ph idx="1"/>
          </p:nvPr>
        </p:nvSpPr>
        <p:spPr>
          <a:xfrm>
            <a:off x="457200" y="1600201"/>
            <a:ext cx="8229600" cy="1905000"/>
          </a:xfrm>
        </p:spPr>
        <p:txBody>
          <a:bodyPr>
            <a:normAutofit fontScale="55000" lnSpcReduction="20000"/>
          </a:bodyPr>
          <a:lstStyle/>
          <a:p>
            <a:r>
              <a:rPr lang="en-US" dirty="0"/>
              <a:t>LDRD: 10/2016 </a:t>
            </a:r>
            <a:r>
              <a:rPr lang="mr-IN" dirty="0"/>
              <a:t>–</a:t>
            </a:r>
            <a:r>
              <a:rPr lang="en-US" dirty="0"/>
              <a:t> 9/2019 </a:t>
            </a:r>
          </a:p>
          <a:p>
            <a:r>
              <a:rPr lang="en-US" dirty="0"/>
              <a:t>sPHENIX</a:t>
            </a:r>
            <a:r>
              <a:rPr lang="en-US" dirty="0">
                <a:sym typeface="Wingdings"/>
              </a:rPr>
              <a:t>(proposed)</a:t>
            </a:r>
            <a:endParaRPr lang="en-US" dirty="0"/>
          </a:p>
          <a:p>
            <a:pPr lvl="1"/>
            <a:r>
              <a:rPr lang="en-US" dirty="0"/>
              <a:t>CD-0 9/2016; CD-1, 5/2018</a:t>
            </a:r>
          </a:p>
          <a:p>
            <a:pPr lvl="1"/>
            <a:r>
              <a:rPr lang="en-US" dirty="0"/>
              <a:t>Construction: 2018 </a:t>
            </a:r>
            <a:r>
              <a:rPr lang="mr-IN" dirty="0"/>
              <a:t>–</a:t>
            </a:r>
            <a:r>
              <a:rPr lang="en-US" dirty="0"/>
              <a:t> 2022</a:t>
            </a:r>
          </a:p>
          <a:p>
            <a:pPr lvl="1"/>
            <a:r>
              <a:rPr lang="en-US" dirty="0"/>
              <a:t>Physics runs: 2023 </a:t>
            </a:r>
            <a:r>
              <a:rPr lang="mr-IN" dirty="0"/>
              <a:t>–</a:t>
            </a:r>
            <a:r>
              <a:rPr lang="en-US" dirty="0"/>
              <a:t> 2027+</a:t>
            </a:r>
          </a:p>
          <a:p>
            <a:r>
              <a:rPr lang="en-US" dirty="0"/>
              <a:t>MVTX (proposed)</a:t>
            </a:r>
          </a:p>
          <a:p>
            <a:pPr lvl="1"/>
            <a:r>
              <a:rPr lang="en-US" dirty="0"/>
              <a:t>cons</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47</a:t>
            </a:fld>
            <a:endParaRPr lang="en-US"/>
          </a:p>
        </p:txBody>
      </p:sp>
      <p:sp>
        <p:nvSpPr>
          <p:cNvPr id="7" name="TextBox 6"/>
          <p:cNvSpPr txBox="1"/>
          <p:nvPr/>
        </p:nvSpPr>
        <p:spPr>
          <a:xfrm>
            <a:off x="4118317" y="4404938"/>
            <a:ext cx="1901483" cy="369332"/>
          </a:xfrm>
          <a:prstGeom prst="rect">
            <a:avLst/>
          </a:prstGeom>
          <a:noFill/>
        </p:spPr>
        <p:txBody>
          <a:bodyPr wrap="none" rtlCol="0">
            <a:spAutoFit/>
          </a:bodyPr>
          <a:lstStyle/>
          <a:p>
            <a:r>
              <a:rPr lang="en-US"/>
              <a:t>Big schedule chart</a:t>
            </a:r>
          </a:p>
        </p:txBody>
      </p:sp>
    </p:spTree>
    <p:extLst>
      <p:ext uri="{BB962C8B-B14F-4D97-AF65-F5344CB8AC3E}">
        <p14:creationId xmlns:p14="http://schemas.microsoft.com/office/powerpoint/2010/main" val="1375314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924800" cy="990600"/>
          </a:xfrm>
        </p:spPr>
        <p:txBody>
          <a:bodyPr/>
          <a:lstStyle/>
          <a:p>
            <a:r>
              <a:rPr lang="en-US" dirty="0"/>
              <a:t>Summary</a:t>
            </a:r>
          </a:p>
        </p:txBody>
      </p:sp>
      <p:sp>
        <p:nvSpPr>
          <p:cNvPr id="3" name="Content Placeholder 2"/>
          <p:cNvSpPr>
            <a:spLocks noGrp="1"/>
          </p:cNvSpPr>
          <p:nvPr>
            <p:ph idx="1"/>
          </p:nvPr>
        </p:nvSpPr>
        <p:spPr/>
        <p:txBody>
          <a:bodyPr>
            <a:normAutofit fontScale="85000" lnSpcReduction="10000"/>
          </a:bodyPr>
          <a:lstStyle/>
          <a:p>
            <a:r>
              <a:rPr lang="en-US" dirty="0"/>
              <a:t>Developed a new physics program and MVTX proposal for sPHENIX</a:t>
            </a:r>
          </a:p>
          <a:p>
            <a:r>
              <a:rPr lang="en-US" dirty="0"/>
              <a:t>Met all milestones, some ahead of time </a:t>
            </a:r>
          </a:p>
          <a:p>
            <a:r>
              <a:rPr lang="en-US" dirty="0"/>
              <a:t>Designed and tested full readout system</a:t>
            </a:r>
          </a:p>
          <a:p>
            <a:r>
              <a:rPr lang="en-US" dirty="0"/>
              <a:t>Developed mechanical conceptual design</a:t>
            </a:r>
          </a:p>
          <a:p>
            <a:r>
              <a:rPr lang="en-US" dirty="0"/>
              <a:t>A MVTX prototype telescope being constructed, in preparation for beam test</a:t>
            </a:r>
          </a:p>
          <a:p>
            <a:r>
              <a:rPr lang="en-US" dirty="0"/>
              <a:t>New theoretical development</a:t>
            </a:r>
          </a:p>
          <a:p>
            <a:r>
              <a:rPr lang="en-US" dirty="0"/>
              <a:t>Broad impact on NP and other programs </a:t>
            </a:r>
          </a:p>
          <a:p>
            <a:r>
              <a:rPr lang="en-US" b="1" dirty="0">
                <a:solidFill>
                  <a:srgbClr val="FF0000"/>
                </a:solidFill>
              </a:rPr>
              <a:t>On track to meet our goals for FY18 and FY19 </a:t>
            </a:r>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48</a:t>
            </a:fld>
            <a:endParaRPr lang="en-US"/>
          </a:p>
        </p:txBody>
      </p:sp>
    </p:spTree>
    <p:extLst>
      <p:ext uri="{BB962C8B-B14F-4D97-AF65-F5344CB8AC3E}">
        <p14:creationId xmlns:p14="http://schemas.microsoft.com/office/powerpoint/2010/main" val="1336136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49</a:t>
            </a:fld>
            <a:endParaRPr lang="en-US"/>
          </a:p>
        </p:txBody>
      </p:sp>
    </p:spTree>
    <p:extLst>
      <p:ext uri="{BB962C8B-B14F-4D97-AF65-F5344CB8AC3E}">
        <p14:creationId xmlns:p14="http://schemas.microsoft.com/office/powerpoint/2010/main" val="1515946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
            <a:ext cx="7924800" cy="768889"/>
          </a:xfrm>
        </p:spPr>
        <p:txBody>
          <a:bodyPr/>
          <a:lstStyle/>
          <a:p>
            <a:r>
              <a:rPr lang="en-US" dirty="0"/>
              <a:t>LDRD Scientific Goals</a:t>
            </a:r>
          </a:p>
        </p:txBody>
      </p:sp>
      <p:sp>
        <p:nvSpPr>
          <p:cNvPr id="3" name="Content Placeholder 2"/>
          <p:cNvSpPr>
            <a:spLocks noGrp="1"/>
          </p:cNvSpPr>
          <p:nvPr>
            <p:ph idx="1"/>
          </p:nvPr>
        </p:nvSpPr>
        <p:spPr>
          <a:xfrm>
            <a:off x="457200" y="1603206"/>
            <a:ext cx="4986317" cy="4525963"/>
          </a:xfrm>
        </p:spPr>
        <p:txBody>
          <a:bodyPr>
            <a:normAutofit fontScale="62500" lnSpcReduction="20000"/>
          </a:bodyPr>
          <a:lstStyle/>
          <a:p>
            <a:r>
              <a:rPr lang="en-US" dirty="0"/>
              <a:t>Develop a next generation QGP physics program with heavy quark jets at RHIC with full detector and physics simulation and modeling</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a:p>
            <a:r>
              <a:rPr lang="en-US" dirty="0"/>
              <a:t>New theoretical study of QGP tomography with b-jets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5</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6177459" y="1063730"/>
            <a:ext cx="2195054" cy="2074631"/>
          </a:xfrm>
          <a:prstGeom prst="rect">
            <a:avLst/>
          </a:prstGeom>
        </p:spPr>
      </p:pic>
      <p:pic>
        <p:nvPicPr>
          <p:cNvPr id="10" name="Picture 9"/>
          <p:cNvPicPr>
            <a:picLocks noChangeAspect="1"/>
          </p:cNvPicPr>
          <p:nvPr/>
        </p:nvPicPr>
        <p:blipFill>
          <a:blip r:embed="rId3"/>
          <a:stretch>
            <a:fillRect/>
          </a:stretch>
        </p:blipFill>
        <p:spPr>
          <a:xfrm>
            <a:off x="6324600" y="4999544"/>
            <a:ext cx="1611507" cy="1721931"/>
          </a:xfrm>
          <a:prstGeom prst="rect">
            <a:avLst/>
          </a:prstGeom>
        </p:spPr>
      </p:pic>
      <p:pic>
        <p:nvPicPr>
          <p:cNvPr id="13" name="Picture 7" descr="Screen Shot 2017-06-01 at 10.15.1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7459" y="3464135"/>
            <a:ext cx="1905787" cy="15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9150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24800" cy="773979"/>
          </a:xfrm>
        </p:spPr>
        <p:txBody>
          <a:bodyPr/>
          <a:lstStyle/>
          <a:p>
            <a:r>
              <a:rPr lang="en-US" sz="2800" dirty="0"/>
              <a:t>sPHENIX Mechanical System Integration </a:t>
            </a:r>
          </a:p>
        </p:txBody>
      </p:sp>
      <p:sp>
        <p:nvSpPr>
          <p:cNvPr id="3" name="Content Placeholder 2"/>
          <p:cNvSpPr>
            <a:spLocks noGrp="1"/>
          </p:cNvSpPr>
          <p:nvPr>
            <p:ph idx="1"/>
          </p:nvPr>
        </p:nvSpPr>
        <p:spPr>
          <a:xfrm>
            <a:off x="428297" y="1307380"/>
            <a:ext cx="5486400" cy="1371599"/>
          </a:xfrm>
        </p:spPr>
        <p:txBody>
          <a:bodyPr>
            <a:normAutofit fontScale="92500" lnSpcReduction="10000"/>
          </a:bodyPr>
          <a:lstStyle/>
          <a:p>
            <a:r>
              <a:rPr lang="en-US" dirty="0"/>
              <a:t>A conceptual design of MVTX mechanical system completed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50</a:t>
            </a:fld>
            <a:endParaRPr lang="en-US"/>
          </a:p>
        </p:txBody>
      </p:sp>
      <p:sp>
        <p:nvSpPr>
          <p:cNvPr id="12" name="TextBox 11"/>
          <p:cNvSpPr txBox="1"/>
          <p:nvPr/>
        </p:nvSpPr>
        <p:spPr>
          <a:xfrm>
            <a:off x="7924800" y="914400"/>
            <a:ext cx="1158459" cy="369332"/>
          </a:xfrm>
          <a:prstGeom prst="rect">
            <a:avLst/>
          </a:prstGeom>
          <a:noFill/>
        </p:spPr>
        <p:txBody>
          <a:bodyPr wrap="none" rtlCol="0">
            <a:spAutoFit/>
          </a:bodyPr>
          <a:lstStyle/>
          <a:p>
            <a:r>
              <a:rPr lang="en-US" dirty="0"/>
              <a:t>Walt’s talk</a:t>
            </a:r>
          </a:p>
        </p:txBody>
      </p:sp>
      <p:grpSp>
        <p:nvGrpSpPr>
          <p:cNvPr id="18" name="Group 17"/>
          <p:cNvGrpSpPr/>
          <p:nvPr/>
        </p:nvGrpSpPr>
        <p:grpSpPr>
          <a:xfrm>
            <a:off x="609600" y="1039005"/>
            <a:ext cx="7315200" cy="5303624"/>
            <a:chOff x="609600" y="1039005"/>
            <a:chExt cx="7315200" cy="5303624"/>
          </a:xfrm>
        </p:grpSpPr>
        <p:grpSp>
          <p:nvGrpSpPr>
            <p:cNvPr id="11" name="Group 10"/>
            <p:cNvGrpSpPr/>
            <p:nvPr/>
          </p:nvGrpSpPr>
          <p:grpSpPr>
            <a:xfrm>
              <a:off x="609600" y="3294628"/>
              <a:ext cx="7315200" cy="3048001"/>
              <a:chOff x="457200" y="2819400"/>
              <a:chExt cx="7315200" cy="304800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731" b="20874"/>
              <a:stretch/>
            </p:blipFill>
            <p:spPr>
              <a:xfrm>
                <a:off x="457200" y="2819400"/>
                <a:ext cx="7315200" cy="3048001"/>
              </a:xfrm>
              <a:prstGeom prst="rect">
                <a:avLst/>
              </a:prstGeom>
            </p:spPr>
          </p:pic>
          <p:sp>
            <p:nvSpPr>
              <p:cNvPr id="8" name="TextBox 7"/>
              <p:cNvSpPr txBox="1"/>
              <p:nvPr/>
            </p:nvSpPr>
            <p:spPr>
              <a:xfrm>
                <a:off x="3429000" y="3200400"/>
                <a:ext cx="538930" cy="369332"/>
              </a:xfrm>
              <a:prstGeom prst="rect">
                <a:avLst/>
              </a:prstGeom>
              <a:noFill/>
            </p:spPr>
            <p:txBody>
              <a:bodyPr wrap="none" rtlCol="0">
                <a:spAutoFit/>
              </a:bodyPr>
              <a:lstStyle/>
              <a:p>
                <a:r>
                  <a:rPr lang="en-US" dirty="0">
                    <a:solidFill>
                      <a:schemeClr val="bg1"/>
                    </a:solidFill>
                  </a:rPr>
                  <a:t>TPC</a:t>
                </a:r>
              </a:p>
            </p:txBody>
          </p:sp>
          <p:sp>
            <p:nvSpPr>
              <p:cNvPr id="9" name="Line Callout 2 8"/>
              <p:cNvSpPr/>
              <p:nvPr/>
            </p:nvSpPr>
            <p:spPr>
              <a:xfrm>
                <a:off x="5328470" y="3458947"/>
                <a:ext cx="691330" cy="381000"/>
              </a:xfrm>
              <a:prstGeom prst="borderCallout2">
                <a:avLst>
                  <a:gd name="adj1" fmla="val 74380"/>
                  <a:gd name="adj2" fmla="val -1326"/>
                  <a:gd name="adj3" fmla="val 75969"/>
                  <a:gd name="adj4" fmla="val -17543"/>
                  <a:gd name="adj5" fmla="val 184023"/>
                  <a:gd name="adj6" fmla="val -31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INTT</a:t>
                </a:r>
              </a:p>
            </p:txBody>
          </p:sp>
          <p:sp>
            <p:nvSpPr>
              <p:cNvPr id="10" name="Line Callout 2 9"/>
              <p:cNvSpPr/>
              <p:nvPr/>
            </p:nvSpPr>
            <p:spPr>
              <a:xfrm>
                <a:off x="3855438" y="4953000"/>
                <a:ext cx="748354" cy="381000"/>
              </a:xfrm>
              <a:prstGeom prst="borderCallout2">
                <a:avLst>
                  <a:gd name="adj1" fmla="val 23519"/>
                  <a:gd name="adj2" fmla="val 101717"/>
                  <a:gd name="adj3" fmla="val 23518"/>
                  <a:gd name="adj4" fmla="val 121705"/>
                  <a:gd name="adj5" fmla="val -137036"/>
                  <a:gd name="adj6" fmla="val 149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MVTX</a:t>
                </a: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6423" y="1039005"/>
              <a:ext cx="1928377" cy="1974310"/>
            </a:xfrm>
            <a:prstGeom prst="rect">
              <a:avLst/>
            </a:prstGeom>
          </p:spPr>
        </p:pic>
        <p:cxnSp>
          <p:nvCxnSpPr>
            <p:cNvPr id="15" name="Straight Connector 14"/>
            <p:cNvCxnSpPr/>
            <p:nvPr/>
          </p:nvCxnSpPr>
          <p:spPr>
            <a:xfrm flipH="1">
              <a:off x="3505200" y="1981200"/>
              <a:ext cx="3124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10400" y="2057400"/>
              <a:ext cx="76200" cy="144780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6" name="Straight Arrow Connector 15"/>
          <p:cNvCxnSpPr/>
          <p:nvPr/>
        </p:nvCxnSpPr>
        <p:spPr>
          <a:xfrm>
            <a:off x="3352800" y="6356350"/>
            <a:ext cx="37338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15000" y="6477000"/>
            <a:ext cx="739305" cy="369332"/>
          </a:xfrm>
          <a:prstGeom prst="rect">
            <a:avLst/>
          </a:prstGeom>
          <a:noFill/>
        </p:spPr>
        <p:txBody>
          <a:bodyPr wrap="none" rtlCol="0">
            <a:spAutoFit/>
          </a:bodyPr>
          <a:lstStyle/>
          <a:p>
            <a:r>
              <a:rPr lang="en-US" dirty="0"/>
              <a:t>Xx cm</a:t>
            </a:r>
          </a:p>
        </p:txBody>
      </p:sp>
    </p:spTree>
    <p:extLst>
      <p:ext uri="{BB962C8B-B14F-4D97-AF65-F5344CB8AC3E}">
        <p14:creationId xmlns:p14="http://schemas.microsoft.com/office/powerpoint/2010/main" val="987191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01" y="536556"/>
            <a:ext cx="6566710" cy="857250"/>
          </a:xfrm>
        </p:spPr>
        <p:txBody>
          <a:bodyPr>
            <a:normAutofit fontScale="90000"/>
          </a:bodyPr>
          <a:lstStyle/>
          <a:p>
            <a:r>
              <a:rPr lang="en-US" dirty="0"/>
              <a:t>ALPIDE Timing </a:t>
            </a:r>
            <a:r>
              <a:rPr lang="en-US"/>
              <a:t>&amp; Trigger</a:t>
            </a:r>
            <a:endParaRPr lang="en-US" dirty="0"/>
          </a:p>
        </p:txBody>
      </p:sp>
      <p:sp>
        <p:nvSpPr>
          <p:cNvPr id="3" name="Content Placeholder 2"/>
          <p:cNvSpPr>
            <a:spLocks noGrp="1"/>
          </p:cNvSpPr>
          <p:nvPr>
            <p:ph idx="1"/>
          </p:nvPr>
        </p:nvSpPr>
        <p:spPr>
          <a:xfrm>
            <a:off x="914400" y="1628321"/>
            <a:ext cx="6857999" cy="480367"/>
          </a:xfrm>
        </p:spPr>
        <p:txBody>
          <a:bodyPr>
            <a:normAutofit fontScale="47500" lnSpcReduction="20000"/>
          </a:bodyPr>
          <a:lstStyle/>
          <a:p>
            <a:pPr marL="0" indent="0">
              <a:buNone/>
            </a:pPr>
            <a:r>
              <a:rPr lang="en-US" dirty="0">
                <a:solidFill>
                  <a:srgbClr val="0000FF"/>
                </a:solidFill>
              </a:rPr>
              <a:t>Well fits sPHENIX/RHIC environment, 10MHz beam crossing (LHC 40MHz)  </a:t>
            </a:r>
          </a:p>
        </p:txBody>
      </p:sp>
      <p:sp>
        <p:nvSpPr>
          <p:cNvPr id="4" name="Date Placeholder 3"/>
          <p:cNvSpPr>
            <a:spLocks noGrp="1"/>
          </p:cNvSpPr>
          <p:nvPr>
            <p:ph type="dt" sz="half" idx="10"/>
          </p:nvPr>
        </p:nvSpPr>
        <p:spPr/>
        <p:txBody>
          <a:bodyPr/>
          <a:lstStyle/>
          <a:p>
            <a:r>
              <a:rPr lang="en-US"/>
              <a:t>2/14/19</a:t>
            </a:r>
          </a:p>
        </p:txBody>
      </p:sp>
      <p:sp>
        <p:nvSpPr>
          <p:cNvPr id="5" name="Footer Placeholder 4"/>
          <p:cNvSpPr>
            <a:spLocks noGrp="1"/>
          </p:cNvSpPr>
          <p:nvPr>
            <p:ph type="ftr" sz="quarter" idx="11"/>
          </p:nvPr>
        </p:nvSpPr>
        <p:spPr/>
        <p:txBody>
          <a:bodyPr/>
          <a:lstStyle/>
          <a:p>
            <a:r>
              <a:rPr lang="en-US"/>
              <a:t>Ming Liu, LDRD Overview</a:t>
            </a:r>
          </a:p>
        </p:txBody>
      </p:sp>
      <p:sp>
        <p:nvSpPr>
          <p:cNvPr id="6" name="Slide Number Placeholder 5"/>
          <p:cNvSpPr>
            <a:spLocks noGrp="1"/>
          </p:cNvSpPr>
          <p:nvPr>
            <p:ph type="sldNum" sz="quarter" idx="12"/>
          </p:nvPr>
        </p:nvSpPr>
        <p:spPr/>
        <p:txBody>
          <a:bodyPr/>
          <a:lstStyle/>
          <a:p>
            <a:fld id="{B9875030-01DD-DA43-BC7F-B4B62D71D19A}" type="slidenum">
              <a:rPr lang="en-US" smtClean="0"/>
              <a:t>51</a:t>
            </a:fld>
            <a:endParaRPr lang="en-US"/>
          </a:p>
        </p:txBody>
      </p:sp>
      <p:pic>
        <p:nvPicPr>
          <p:cNvPr id="7" name="Picture 6"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533" y="2152213"/>
            <a:ext cx="6543293" cy="1684205"/>
          </a:xfrm>
          <a:prstGeom prst="rect">
            <a:avLst/>
          </a:prstGeom>
        </p:spPr>
      </p:pic>
      <p:grpSp>
        <p:nvGrpSpPr>
          <p:cNvPr id="8" name="Group 7"/>
          <p:cNvGrpSpPr/>
          <p:nvPr/>
        </p:nvGrpSpPr>
        <p:grpSpPr>
          <a:xfrm>
            <a:off x="463418" y="4053243"/>
            <a:ext cx="2416675" cy="1440999"/>
            <a:chOff x="6713449" y="4955136"/>
            <a:chExt cx="2437859" cy="1367004"/>
          </a:xfrm>
        </p:grpSpPr>
        <p:sp>
          <p:nvSpPr>
            <p:cNvPr id="9" name="TextBox 8"/>
            <p:cNvSpPr txBox="1"/>
            <p:nvPr/>
          </p:nvSpPr>
          <p:spPr>
            <a:xfrm>
              <a:off x="6713449" y="5585579"/>
              <a:ext cx="686613" cy="278141"/>
            </a:xfrm>
            <a:prstGeom prst="rect">
              <a:avLst/>
            </a:prstGeom>
            <a:noFill/>
          </p:spPr>
          <p:txBody>
            <a:bodyPr wrap="none" rtlCol="0">
              <a:spAutoFit/>
            </a:bodyPr>
            <a:lstStyle/>
            <a:p>
              <a:r>
                <a:rPr lang="en-US" sz="900" dirty="0">
                  <a:latin typeface="Symbol" panose="05050102010706020507" pitchFamily="18" charset="2"/>
                </a:rPr>
                <a:t>D</a:t>
              </a:r>
              <a:r>
                <a:rPr lang="en-US" sz="900" dirty="0"/>
                <a:t>V=Q/C</a:t>
              </a:r>
              <a:endParaRPr lang="en-GB" sz="900" dirty="0"/>
            </a:p>
          </p:txBody>
        </p:sp>
        <p:grpSp>
          <p:nvGrpSpPr>
            <p:cNvPr id="10" name="Group 9"/>
            <p:cNvGrpSpPr/>
            <p:nvPr/>
          </p:nvGrpSpPr>
          <p:grpSpPr>
            <a:xfrm>
              <a:off x="7068002" y="4983857"/>
              <a:ext cx="2083306" cy="1338283"/>
              <a:chOff x="1957049" y="5218292"/>
              <a:chExt cx="2083306" cy="1338283"/>
            </a:xfrm>
          </p:grpSpPr>
          <p:cxnSp>
            <p:nvCxnSpPr>
              <p:cNvPr id="18" name="Straight Arrow Connector 17"/>
              <p:cNvCxnSpPr/>
              <p:nvPr/>
            </p:nvCxnSpPr>
            <p:spPr>
              <a:xfrm flipV="1">
                <a:off x="2241978" y="5404537"/>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41978" y="6379657"/>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261268" y="5673481"/>
                <a:ext cx="1534721" cy="611132"/>
              </a:xfrm>
              <a:custGeom>
                <a:avLst/>
                <a:gdLst>
                  <a:gd name="connsiteX0" fmla="*/ 0 w 1534721"/>
                  <a:gd name="connsiteY0" fmla="*/ 0 h 611132"/>
                  <a:gd name="connsiteX1" fmla="*/ 192989 w 1534721"/>
                  <a:gd name="connsiteY1" fmla="*/ 0 h 611132"/>
                  <a:gd name="connsiteX2" fmla="*/ 261913 w 1534721"/>
                  <a:gd name="connsiteY2" fmla="*/ 611132 h 611132"/>
                  <a:gd name="connsiteX3" fmla="*/ 1332542 w 1534721"/>
                  <a:gd name="connsiteY3" fmla="*/ 13785 h 611132"/>
                  <a:gd name="connsiteX4" fmla="*/ 1534721 w 1534721"/>
                  <a:gd name="connsiteY4" fmla="*/ 13785 h 61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721" h="611132">
                    <a:moveTo>
                      <a:pt x="0" y="0"/>
                    </a:moveTo>
                    <a:lnTo>
                      <a:pt x="192989" y="0"/>
                    </a:lnTo>
                    <a:lnTo>
                      <a:pt x="261913" y="611132"/>
                    </a:lnTo>
                    <a:lnTo>
                      <a:pt x="1332542" y="13785"/>
                    </a:lnTo>
                    <a:lnTo>
                      <a:pt x="1534721" y="1378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19050">
                    <a:solidFill>
                      <a:schemeClr val="tx1"/>
                    </a:solidFill>
                  </a:ln>
                </a:endParaRPr>
              </a:p>
            </p:txBody>
          </p:sp>
          <p:sp>
            <p:nvSpPr>
              <p:cNvPr id="21" name="TextBox 20"/>
              <p:cNvSpPr txBox="1"/>
              <p:nvPr/>
            </p:nvSpPr>
            <p:spPr>
              <a:xfrm>
                <a:off x="1957049" y="5218292"/>
                <a:ext cx="321937" cy="361584"/>
              </a:xfrm>
              <a:prstGeom prst="rect">
                <a:avLst/>
              </a:prstGeom>
              <a:noFill/>
            </p:spPr>
            <p:txBody>
              <a:bodyPr wrap="none" rtlCol="0">
                <a:spAutoFit/>
              </a:bodyPr>
              <a:lstStyle/>
              <a:p>
                <a:r>
                  <a:rPr lang="en-US" sz="1350" dirty="0"/>
                  <a:t>v</a:t>
                </a:r>
                <a:endParaRPr lang="en-GB" sz="1350" dirty="0"/>
              </a:p>
            </p:txBody>
          </p:sp>
          <p:sp>
            <p:nvSpPr>
              <p:cNvPr id="22" name="TextBox 21"/>
              <p:cNvSpPr txBox="1"/>
              <p:nvPr/>
            </p:nvSpPr>
            <p:spPr>
              <a:xfrm>
                <a:off x="3743908" y="6194991"/>
                <a:ext cx="296447" cy="361584"/>
              </a:xfrm>
              <a:prstGeom prst="rect">
                <a:avLst/>
              </a:prstGeom>
              <a:noFill/>
            </p:spPr>
            <p:txBody>
              <a:bodyPr wrap="none" rtlCol="0">
                <a:spAutoFit/>
              </a:bodyPr>
              <a:lstStyle/>
              <a:p>
                <a:r>
                  <a:rPr lang="en-US" sz="1350" dirty="0"/>
                  <a:t>t</a:t>
                </a:r>
                <a:endParaRPr lang="en-GB" sz="1350" dirty="0"/>
              </a:p>
            </p:txBody>
          </p:sp>
        </p:grpSp>
        <p:sp>
          <p:nvSpPr>
            <p:cNvPr id="11" name="TextBox 10"/>
            <p:cNvSpPr txBox="1"/>
            <p:nvPr/>
          </p:nvSpPr>
          <p:spPr>
            <a:xfrm>
              <a:off x="7786486" y="4955136"/>
              <a:ext cx="680731" cy="305956"/>
            </a:xfrm>
            <a:prstGeom prst="rect">
              <a:avLst/>
            </a:prstGeom>
            <a:noFill/>
          </p:spPr>
          <p:txBody>
            <a:bodyPr wrap="none" rtlCol="0">
              <a:spAutoFit/>
            </a:bodyPr>
            <a:lstStyle/>
            <a:p>
              <a:r>
                <a:rPr lang="en-US" sz="1050" b="1" dirty="0">
                  <a:solidFill>
                    <a:srgbClr val="FF0000"/>
                  </a:solidFill>
                </a:rPr>
                <a:t>PIX_IN</a:t>
              </a:r>
              <a:endParaRPr lang="en-GB" sz="1050" b="1" dirty="0">
                <a:solidFill>
                  <a:srgbClr val="FF0000"/>
                </a:solidFill>
              </a:endParaRPr>
            </a:p>
          </p:txBody>
        </p:sp>
        <p:cxnSp>
          <p:nvCxnSpPr>
            <p:cNvPr id="12" name="Straight Arrow Connector 11"/>
            <p:cNvCxnSpPr/>
            <p:nvPr/>
          </p:nvCxnSpPr>
          <p:spPr>
            <a:xfrm>
              <a:off x="7264116" y="5802304"/>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64116" y="5432941"/>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637861" y="5385023"/>
              <a:ext cx="57220" cy="2273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23321" y="5851404"/>
              <a:ext cx="784644" cy="445026"/>
            </a:xfrm>
            <a:prstGeom prst="rect">
              <a:avLst/>
            </a:prstGeom>
            <a:noFill/>
          </p:spPr>
          <p:txBody>
            <a:bodyPr wrap="none" rtlCol="0">
              <a:spAutoFit/>
            </a:bodyPr>
            <a:lstStyle/>
            <a:p>
              <a:r>
                <a:rPr lang="en-US" sz="900" dirty="0" err="1">
                  <a:latin typeface="+mj-lt"/>
                </a:rPr>
                <a:t>t</a:t>
              </a:r>
              <a:r>
                <a:rPr lang="en-US" sz="900" baseline="-25000" dirty="0" err="1">
                  <a:latin typeface="+mj-lt"/>
                </a:rPr>
                <a:t>r</a:t>
              </a:r>
              <a:r>
                <a:rPr lang="en-US" sz="900" dirty="0"/>
                <a:t>&gt; 100 </a:t>
              </a:r>
              <a:r>
                <a:rPr lang="en-US" sz="900" dirty="0" err="1">
                  <a:solidFill>
                    <a:srgbClr val="000000"/>
                  </a:solidFill>
                </a:rPr>
                <a:t>μs</a:t>
              </a:r>
              <a:endParaRPr lang="en-US" sz="900" dirty="0">
                <a:solidFill>
                  <a:srgbClr val="000000"/>
                </a:solidFill>
              </a:endParaRPr>
            </a:p>
            <a:p>
              <a:endParaRPr lang="en-GB" sz="900" dirty="0"/>
            </a:p>
          </p:txBody>
        </p:sp>
        <p:cxnSp>
          <p:nvCxnSpPr>
            <p:cNvPr id="16" name="Straight Arrow Connector 15"/>
            <p:cNvCxnSpPr/>
            <p:nvPr/>
          </p:nvCxnSpPr>
          <p:spPr>
            <a:xfrm flipH="1" flipV="1">
              <a:off x="8416245" y="5686103"/>
              <a:ext cx="36614" cy="22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79380" y="5134873"/>
              <a:ext cx="774841" cy="278141"/>
            </a:xfrm>
            <a:prstGeom prst="rect">
              <a:avLst/>
            </a:prstGeom>
            <a:noFill/>
          </p:spPr>
          <p:txBody>
            <a:bodyPr wrap="none" rtlCol="0">
              <a:spAutoFit/>
            </a:bodyPr>
            <a:lstStyle/>
            <a:p>
              <a:r>
                <a:rPr lang="en-US" sz="900" dirty="0" err="1">
                  <a:latin typeface="+mj-lt"/>
                </a:rPr>
                <a:t>t</a:t>
              </a:r>
              <a:r>
                <a:rPr lang="en-US" sz="900" baseline="-25000" dirty="0" err="1">
                  <a:latin typeface="+mj-lt"/>
                </a:rPr>
                <a:t>f</a:t>
              </a:r>
              <a:r>
                <a:rPr lang="en-US" sz="900" dirty="0">
                  <a:latin typeface="+mj-lt"/>
                </a:rPr>
                <a:t>~=</a:t>
              </a:r>
              <a:r>
                <a:rPr lang="en-US" sz="900" dirty="0"/>
                <a:t> 10 ns</a:t>
              </a:r>
              <a:endParaRPr lang="en-GB" sz="900" dirty="0"/>
            </a:p>
          </p:txBody>
        </p:sp>
      </p:grpSp>
      <p:grpSp>
        <p:nvGrpSpPr>
          <p:cNvPr id="30" name="Group 29"/>
          <p:cNvGrpSpPr/>
          <p:nvPr/>
        </p:nvGrpSpPr>
        <p:grpSpPr>
          <a:xfrm>
            <a:off x="2867795" y="4021228"/>
            <a:ext cx="2220332" cy="1473014"/>
            <a:chOff x="4911627" y="2884406"/>
            <a:chExt cx="2088656" cy="1384288"/>
          </a:xfrm>
        </p:grpSpPr>
        <p:sp>
          <p:nvSpPr>
            <p:cNvPr id="31" name="TextBox 30"/>
            <p:cNvSpPr txBox="1"/>
            <p:nvPr/>
          </p:nvSpPr>
          <p:spPr>
            <a:xfrm>
              <a:off x="5482867" y="3814176"/>
              <a:ext cx="689024" cy="283306"/>
            </a:xfrm>
            <a:prstGeom prst="rect">
              <a:avLst/>
            </a:prstGeom>
            <a:noFill/>
          </p:spPr>
          <p:txBody>
            <a:bodyPr wrap="none" rtlCol="0">
              <a:spAutoFit/>
            </a:bodyPr>
            <a:lstStyle/>
            <a:p>
              <a:r>
                <a:rPr lang="en-US" sz="900" dirty="0">
                  <a:latin typeface="+mj-lt"/>
                </a:rPr>
                <a:t> ~5-6 </a:t>
              </a:r>
              <a:r>
                <a:rPr lang="en-US" sz="900" dirty="0" err="1"/>
                <a:t>μs</a:t>
              </a:r>
              <a:endParaRPr lang="en-US" sz="900" dirty="0"/>
            </a:p>
          </p:txBody>
        </p:sp>
        <p:grpSp>
          <p:nvGrpSpPr>
            <p:cNvPr id="32" name="Group 31"/>
            <p:cNvGrpSpPr/>
            <p:nvPr/>
          </p:nvGrpSpPr>
          <p:grpSpPr>
            <a:xfrm>
              <a:off x="4911627" y="2923697"/>
              <a:ext cx="2088656" cy="1344997"/>
              <a:chOff x="4770375" y="4680174"/>
              <a:chExt cx="2088656" cy="1344997"/>
            </a:xfrm>
          </p:grpSpPr>
          <p:cxnSp>
            <p:nvCxnSpPr>
              <p:cNvPr id="36" name="Straight Arrow Connector 35"/>
              <p:cNvCxnSpPr/>
              <p:nvPr/>
            </p:nvCxnSpPr>
            <p:spPr>
              <a:xfrm flipV="1">
                <a:off x="5055304" y="4866419"/>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55304" y="5841539"/>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70375" y="4680174"/>
                <a:ext cx="327746" cy="368298"/>
              </a:xfrm>
              <a:prstGeom prst="rect">
                <a:avLst/>
              </a:prstGeom>
              <a:noFill/>
            </p:spPr>
            <p:txBody>
              <a:bodyPr wrap="none" rtlCol="0">
                <a:spAutoFit/>
              </a:bodyPr>
              <a:lstStyle/>
              <a:p>
                <a:r>
                  <a:rPr lang="en-US" sz="1350" dirty="0"/>
                  <a:t>v</a:t>
                </a:r>
                <a:endParaRPr lang="en-GB" sz="1350" dirty="0"/>
              </a:p>
            </p:txBody>
          </p:sp>
          <p:sp>
            <p:nvSpPr>
              <p:cNvPr id="39" name="TextBox 38"/>
              <p:cNvSpPr txBox="1"/>
              <p:nvPr/>
            </p:nvSpPr>
            <p:spPr>
              <a:xfrm>
                <a:off x="6557234" y="5656873"/>
                <a:ext cx="301797" cy="368298"/>
              </a:xfrm>
              <a:prstGeom prst="rect">
                <a:avLst/>
              </a:prstGeom>
              <a:noFill/>
            </p:spPr>
            <p:txBody>
              <a:bodyPr wrap="none" rtlCol="0">
                <a:spAutoFit/>
              </a:bodyPr>
              <a:lstStyle/>
              <a:p>
                <a:r>
                  <a:rPr lang="en-US" sz="1350" dirty="0"/>
                  <a:t>t</a:t>
                </a:r>
                <a:endParaRPr lang="en-GB" sz="1350" dirty="0"/>
              </a:p>
            </p:txBody>
          </p:sp>
          <p:cxnSp>
            <p:nvCxnSpPr>
              <p:cNvPr id="40" name="Straight Connector 39"/>
              <p:cNvCxnSpPr/>
              <p:nvPr/>
            </p:nvCxnSpPr>
            <p:spPr>
              <a:xfrm>
                <a:off x="5055304" y="5656873"/>
                <a:ext cx="2474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296619" y="5048032"/>
                <a:ext cx="1247955" cy="661345"/>
              </a:xfrm>
              <a:custGeom>
                <a:avLst/>
                <a:gdLst>
                  <a:gd name="connsiteX0" fmla="*/ 0 w 842564"/>
                  <a:gd name="connsiteY0" fmla="*/ 565035 h 566784"/>
                  <a:gd name="connsiteX1" fmla="*/ 63260 w 842564"/>
                  <a:gd name="connsiteY1" fmla="*/ 231481 h 566784"/>
                  <a:gd name="connsiteX2" fmla="*/ 143773 w 842564"/>
                  <a:gd name="connsiteY2" fmla="*/ 24447 h 566784"/>
                  <a:gd name="connsiteX3" fmla="*/ 258792 w 842564"/>
                  <a:gd name="connsiteY3" fmla="*/ 18696 h 566784"/>
                  <a:gd name="connsiteX4" fmla="*/ 494581 w 842564"/>
                  <a:gd name="connsiteY4" fmla="*/ 156718 h 566784"/>
                  <a:gd name="connsiteX5" fmla="*/ 667109 w 842564"/>
                  <a:gd name="connsiteY5" fmla="*/ 519028 h 566784"/>
                  <a:gd name="connsiteX6" fmla="*/ 833887 w 842564"/>
                  <a:gd name="connsiteY6" fmla="*/ 565035 h 566784"/>
                  <a:gd name="connsiteX7" fmla="*/ 839638 w 842564"/>
                  <a:gd name="connsiteY7" fmla="*/ 542032 h 566784"/>
                  <a:gd name="connsiteX0" fmla="*/ 0 w 896159"/>
                  <a:gd name="connsiteY0" fmla="*/ 565035 h 685885"/>
                  <a:gd name="connsiteX1" fmla="*/ 63260 w 896159"/>
                  <a:gd name="connsiteY1" fmla="*/ 231481 h 685885"/>
                  <a:gd name="connsiteX2" fmla="*/ 143773 w 896159"/>
                  <a:gd name="connsiteY2" fmla="*/ 24447 h 685885"/>
                  <a:gd name="connsiteX3" fmla="*/ 258792 w 896159"/>
                  <a:gd name="connsiteY3" fmla="*/ 18696 h 685885"/>
                  <a:gd name="connsiteX4" fmla="*/ 494581 w 896159"/>
                  <a:gd name="connsiteY4" fmla="*/ 156718 h 685885"/>
                  <a:gd name="connsiteX5" fmla="*/ 667109 w 896159"/>
                  <a:gd name="connsiteY5" fmla="*/ 519028 h 685885"/>
                  <a:gd name="connsiteX6" fmla="*/ 891396 w 896159"/>
                  <a:gd name="connsiteY6" fmla="*/ 685805 h 685885"/>
                  <a:gd name="connsiteX7" fmla="*/ 839638 w 896159"/>
                  <a:gd name="connsiteY7" fmla="*/ 542032 h 685885"/>
                  <a:gd name="connsiteX0" fmla="*/ 0 w 1167441"/>
                  <a:gd name="connsiteY0" fmla="*/ 565035 h 685809"/>
                  <a:gd name="connsiteX1" fmla="*/ 63260 w 1167441"/>
                  <a:gd name="connsiteY1" fmla="*/ 231481 h 685809"/>
                  <a:gd name="connsiteX2" fmla="*/ 143773 w 1167441"/>
                  <a:gd name="connsiteY2" fmla="*/ 24447 h 685809"/>
                  <a:gd name="connsiteX3" fmla="*/ 258792 w 1167441"/>
                  <a:gd name="connsiteY3" fmla="*/ 18696 h 685809"/>
                  <a:gd name="connsiteX4" fmla="*/ 494581 w 1167441"/>
                  <a:gd name="connsiteY4" fmla="*/ 156718 h 685809"/>
                  <a:gd name="connsiteX5" fmla="*/ 667109 w 1167441"/>
                  <a:gd name="connsiteY5" fmla="*/ 519028 h 685809"/>
                  <a:gd name="connsiteX6" fmla="*/ 891396 w 1167441"/>
                  <a:gd name="connsiteY6" fmla="*/ 685805 h 685809"/>
                  <a:gd name="connsiteX7" fmla="*/ 1167441 w 1167441"/>
                  <a:gd name="connsiteY7" fmla="*/ 524780 h 685809"/>
                  <a:gd name="connsiteX0" fmla="*/ 0 w 1167441"/>
                  <a:gd name="connsiteY0" fmla="*/ 565035 h 605302"/>
                  <a:gd name="connsiteX1" fmla="*/ 63260 w 1167441"/>
                  <a:gd name="connsiteY1" fmla="*/ 231481 h 605302"/>
                  <a:gd name="connsiteX2" fmla="*/ 143773 w 1167441"/>
                  <a:gd name="connsiteY2" fmla="*/ 24447 h 605302"/>
                  <a:gd name="connsiteX3" fmla="*/ 258792 w 1167441"/>
                  <a:gd name="connsiteY3" fmla="*/ 18696 h 605302"/>
                  <a:gd name="connsiteX4" fmla="*/ 494581 w 1167441"/>
                  <a:gd name="connsiteY4" fmla="*/ 156718 h 605302"/>
                  <a:gd name="connsiteX5" fmla="*/ 667109 w 1167441"/>
                  <a:gd name="connsiteY5" fmla="*/ 519028 h 605302"/>
                  <a:gd name="connsiteX6" fmla="*/ 833887 w 1167441"/>
                  <a:gd name="connsiteY6" fmla="*/ 605292 h 605302"/>
                  <a:gd name="connsiteX7" fmla="*/ 1167441 w 1167441"/>
                  <a:gd name="connsiteY7" fmla="*/ 524780 h 605302"/>
                  <a:gd name="connsiteX0" fmla="*/ 0 w 1058173"/>
                  <a:gd name="connsiteY0" fmla="*/ 565035 h 605394"/>
                  <a:gd name="connsiteX1" fmla="*/ 63260 w 1058173"/>
                  <a:gd name="connsiteY1" fmla="*/ 231481 h 605394"/>
                  <a:gd name="connsiteX2" fmla="*/ 143773 w 1058173"/>
                  <a:gd name="connsiteY2" fmla="*/ 24447 h 605394"/>
                  <a:gd name="connsiteX3" fmla="*/ 258792 w 1058173"/>
                  <a:gd name="connsiteY3" fmla="*/ 18696 h 605394"/>
                  <a:gd name="connsiteX4" fmla="*/ 494581 w 1058173"/>
                  <a:gd name="connsiteY4" fmla="*/ 156718 h 605394"/>
                  <a:gd name="connsiteX5" fmla="*/ 667109 w 1058173"/>
                  <a:gd name="connsiteY5" fmla="*/ 519028 h 605394"/>
                  <a:gd name="connsiteX6" fmla="*/ 833887 w 1058173"/>
                  <a:gd name="connsiteY6" fmla="*/ 605292 h 605394"/>
                  <a:gd name="connsiteX7" fmla="*/ 1058173 w 1058173"/>
                  <a:gd name="connsiteY7" fmla="*/ 536282 h 605394"/>
                  <a:gd name="connsiteX0" fmla="*/ 0 w 1207698"/>
                  <a:gd name="connsiteY0" fmla="*/ 565035 h 605621"/>
                  <a:gd name="connsiteX1" fmla="*/ 63260 w 1207698"/>
                  <a:gd name="connsiteY1" fmla="*/ 231481 h 605621"/>
                  <a:gd name="connsiteX2" fmla="*/ 143773 w 1207698"/>
                  <a:gd name="connsiteY2" fmla="*/ 24447 h 605621"/>
                  <a:gd name="connsiteX3" fmla="*/ 258792 w 1207698"/>
                  <a:gd name="connsiteY3" fmla="*/ 18696 h 605621"/>
                  <a:gd name="connsiteX4" fmla="*/ 494581 w 1207698"/>
                  <a:gd name="connsiteY4" fmla="*/ 156718 h 605621"/>
                  <a:gd name="connsiteX5" fmla="*/ 667109 w 1207698"/>
                  <a:gd name="connsiteY5" fmla="*/ 519028 h 605621"/>
                  <a:gd name="connsiteX6" fmla="*/ 833887 w 1207698"/>
                  <a:gd name="connsiteY6" fmla="*/ 605292 h 605621"/>
                  <a:gd name="connsiteX7" fmla="*/ 1207698 w 1207698"/>
                  <a:gd name="connsiteY7" fmla="*/ 547783 h 605621"/>
                  <a:gd name="connsiteX0" fmla="*/ 0 w 1052423"/>
                  <a:gd name="connsiteY0" fmla="*/ 565035 h 605302"/>
                  <a:gd name="connsiteX1" fmla="*/ 63260 w 1052423"/>
                  <a:gd name="connsiteY1" fmla="*/ 231481 h 605302"/>
                  <a:gd name="connsiteX2" fmla="*/ 143773 w 1052423"/>
                  <a:gd name="connsiteY2" fmla="*/ 24447 h 605302"/>
                  <a:gd name="connsiteX3" fmla="*/ 258792 w 1052423"/>
                  <a:gd name="connsiteY3" fmla="*/ 18696 h 605302"/>
                  <a:gd name="connsiteX4" fmla="*/ 494581 w 1052423"/>
                  <a:gd name="connsiteY4" fmla="*/ 156718 h 605302"/>
                  <a:gd name="connsiteX5" fmla="*/ 667109 w 1052423"/>
                  <a:gd name="connsiteY5" fmla="*/ 519028 h 605302"/>
                  <a:gd name="connsiteX6" fmla="*/ 833887 w 1052423"/>
                  <a:gd name="connsiteY6" fmla="*/ 605292 h 605302"/>
                  <a:gd name="connsiteX7" fmla="*/ 1052423 w 1052423"/>
                  <a:gd name="connsiteY7" fmla="*/ 524780 h 605302"/>
                  <a:gd name="connsiteX0" fmla="*/ 0 w 1247955"/>
                  <a:gd name="connsiteY0" fmla="*/ 565035 h 605806"/>
                  <a:gd name="connsiteX1" fmla="*/ 63260 w 1247955"/>
                  <a:gd name="connsiteY1" fmla="*/ 231481 h 605806"/>
                  <a:gd name="connsiteX2" fmla="*/ 143773 w 1247955"/>
                  <a:gd name="connsiteY2" fmla="*/ 24447 h 605806"/>
                  <a:gd name="connsiteX3" fmla="*/ 258792 w 1247955"/>
                  <a:gd name="connsiteY3" fmla="*/ 18696 h 605806"/>
                  <a:gd name="connsiteX4" fmla="*/ 494581 w 1247955"/>
                  <a:gd name="connsiteY4" fmla="*/ 156718 h 605806"/>
                  <a:gd name="connsiteX5" fmla="*/ 667109 w 1247955"/>
                  <a:gd name="connsiteY5" fmla="*/ 519028 h 605806"/>
                  <a:gd name="connsiteX6" fmla="*/ 833887 w 1247955"/>
                  <a:gd name="connsiteY6" fmla="*/ 605292 h 605806"/>
                  <a:gd name="connsiteX7" fmla="*/ 1247955 w 1247955"/>
                  <a:gd name="connsiteY7" fmla="*/ 553534 h 605806"/>
                  <a:gd name="connsiteX0" fmla="*/ 0 w 1247955"/>
                  <a:gd name="connsiteY0" fmla="*/ 565035 h 648964"/>
                  <a:gd name="connsiteX1" fmla="*/ 63260 w 1247955"/>
                  <a:gd name="connsiteY1" fmla="*/ 231481 h 648964"/>
                  <a:gd name="connsiteX2" fmla="*/ 143773 w 1247955"/>
                  <a:gd name="connsiteY2" fmla="*/ 24447 h 648964"/>
                  <a:gd name="connsiteX3" fmla="*/ 258792 w 1247955"/>
                  <a:gd name="connsiteY3" fmla="*/ 18696 h 648964"/>
                  <a:gd name="connsiteX4" fmla="*/ 494581 w 1247955"/>
                  <a:gd name="connsiteY4" fmla="*/ 156718 h 648964"/>
                  <a:gd name="connsiteX5" fmla="*/ 667109 w 1247955"/>
                  <a:gd name="connsiteY5" fmla="*/ 519028 h 648964"/>
                  <a:gd name="connsiteX6" fmla="*/ 833887 w 1247955"/>
                  <a:gd name="connsiteY6" fmla="*/ 605292 h 648964"/>
                  <a:gd name="connsiteX7" fmla="*/ 1247955 w 1247955"/>
                  <a:gd name="connsiteY7" fmla="*/ 553534 h 64896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67109 w 1247955"/>
                  <a:gd name="connsiteY5" fmla="*/ 519028 h 605873"/>
                  <a:gd name="connsiteX6" fmla="*/ 833887 w 1247955"/>
                  <a:gd name="connsiteY6" fmla="*/ 605292 h 605873"/>
                  <a:gd name="connsiteX7" fmla="*/ 1247955 w 1247955"/>
                  <a:gd name="connsiteY7" fmla="*/ 553534 h 605873"/>
                  <a:gd name="connsiteX0" fmla="*/ 0 w 1247955"/>
                  <a:gd name="connsiteY0" fmla="*/ 565035 h 594581"/>
                  <a:gd name="connsiteX1" fmla="*/ 63260 w 1247955"/>
                  <a:gd name="connsiteY1" fmla="*/ 231481 h 594581"/>
                  <a:gd name="connsiteX2" fmla="*/ 143773 w 1247955"/>
                  <a:gd name="connsiteY2" fmla="*/ 24447 h 594581"/>
                  <a:gd name="connsiteX3" fmla="*/ 258792 w 1247955"/>
                  <a:gd name="connsiteY3" fmla="*/ 18696 h 594581"/>
                  <a:gd name="connsiteX4" fmla="*/ 494581 w 1247955"/>
                  <a:gd name="connsiteY4" fmla="*/ 156718 h 594581"/>
                  <a:gd name="connsiteX5" fmla="*/ 667109 w 1247955"/>
                  <a:gd name="connsiteY5" fmla="*/ 519028 h 594581"/>
                  <a:gd name="connsiteX6" fmla="*/ 747622 w 1247955"/>
                  <a:gd name="connsiteY6" fmla="*/ 593790 h 594581"/>
                  <a:gd name="connsiteX7" fmla="*/ 1247955 w 1247955"/>
                  <a:gd name="connsiteY7" fmla="*/ 553534 h 594581"/>
                  <a:gd name="connsiteX0" fmla="*/ 0 w 1247955"/>
                  <a:gd name="connsiteY0" fmla="*/ 565035 h 598141"/>
                  <a:gd name="connsiteX1" fmla="*/ 63260 w 1247955"/>
                  <a:gd name="connsiteY1" fmla="*/ 231481 h 598141"/>
                  <a:gd name="connsiteX2" fmla="*/ 143773 w 1247955"/>
                  <a:gd name="connsiteY2" fmla="*/ 24447 h 598141"/>
                  <a:gd name="connsiteX3" fmla="*/ 258792 w 1247955"/>
                  <a:gd name="connsiteY3" fmla="*/ 18696 h 598141"/>
                  <a:gd name="connsiteX4" fmla="*/ 494581 w 1247955"/>
                  <a:gd name="connsiteY4" fmla="*/ 156718 h 598141"/>
                  <a:gd name="connsiteX5" fmla="*/ 621102 w 1247955"/>
                  <a:gd name="connsiteY5" fmla="*/ 450016 h 598141"/>
                  <a:gd name="connsiteX6" fmla="*/ 747622 w 1247955"/>
                  <a:gd name="connsiteY6" fmla="*/ 593790 h 598141"/>
                  <a:gd name="connsiteX7" fmla="*/ 1247955 w 1247955"/>
                  <a:gd name="connsiteY7" fmla="*/ 553534 h 598141"/>
                  <a:gd name="connsiteX0" fmla="*/ 0 w 1247955"/>
                  <a:gd name="connsiteY0" fmla="*/ 565035 h 630917"/>
                  <a:gd name="connsiteX1" fmla="*/ 63260 w 1247955"/>
                  <a:gd name="connsiteY1" fmla="*/ 231481 h 630917"/>
                  <a:gd name="connsiteX2" fmla="*/ 143773 w 1247955"/>
                  <a:gd name="connsiteY2" fmla="*/ 24447 h 630917"/>
                  <a:gd name="connsiteX3" fmla="*/ 258792 w 1247955"/>
                  <a:gd name="connsiteY3" fmla="*/ 18696 h 630917"/>
                  <a:gd name="connsiteX4" fmla="*/ 494581 w 1247955"/>
                  <a:gd name="connsiteY4" fmla="*/ 156718 h 630917"/>
                  <a:gd name="connsiteX5" fmla="*/ 621102 w 1247955"/>
                  <a:gd name="connsiteY5" fmla="*/ 450016 h 630917"/>
                  <a:gd name="connsiteX6" fmla="*/ 793629 w 1247955"/>
                  <a:gd name="connsiteY6" fmla="*/ 628296 h 630917"/>
                  <a:gd name="connsiteX7" fmla="*/ 1247955 w 1247955"/>
                  <a:gd name="connsiteY7" fmla="*/ 553534 h 630917"/>
                  <a:gd name="connsiteX0" fmla="*/ 0 w 1247955"/>
                  <a:gd name="connsiteY0" fmla="*/ 565035 h 628674"/>
                  <a:gd name="connsiteX1" fmla="*/ 63260 w 1247955"/>
                  <a:gd name="connsiteY1" fmla="*/ 231481 h 628674"/>
                  <a:gd name="connsiteX2" fmla="*/ 143773 w 1247955"/>
                  <a:gd name="connsiteY2" fmla="*/ 24447 h 628674"/>
                  <a:gd name="connsiteX3" fmla="*/ 258792 w 1247955"/>
                  <a:gd name="connsiteY3" fmla="*/ 18696 h 628674"/>
                  <a:gd name="connsiteX4" fmla="*/ 494581 w 1247955"/>
                  <a:gd name="connsiteY4" fmla="*/ 156718 h 628674"/>
                  <a:gd name="connsiteX5" fmla="*/ 621102 w 1247955"/>
                  <a:gd name="connsiteY5" fmla="*/ 450016 h 628674"/>
                  <a:gd name="connsiteX6" fmla="*/ 793629 w 1247955"/>
                  <a:gd name="connsiteY6" fmla="*/ 628296 h 628674"/>
                  <a:gd name="connsiteX7" fmla="*/ 1247955 w 1247955"/>
                  <a:gd name="connsiteY7" fmla="*/ 553534 h 62867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21102 w 1247955"/>
                  <a:gd name="connsiteY5" fmla="*/ 450016 h 605873"/>
                  <a:gd name="connsiteX6" fmla="*/ 764874 w 1247955"/>
                  <a:gd name="connsiteY6" fmla="*/ 605292 h 605873"/>
                  <a:gd name="connsiteX7" fmla="*/ 1247955 w 1247955"/>
                  <a:gd name="connsiteY7" fmla="*/ 553534 h 605873"/>
                  <a:gd name="connsiteX0" fmla="*/ 0 w 1247955"/>
                  <a:gd name="connsiteY0" fmla="*/ 565035 h 605557"/>
                  <a:gd name="connsiteX1" fmla="*/ 63260 w 1247955"/>
                  <a:gd name="connsiteY1" fmla="*/ 231481 h 605557"/>
                  <a:gd name="connsiteX2" fmla="*/ 143773 w 1247955"/>
                  <a:gd name="connsiteY2" fmla="*/ 24447 h 605557"/>
                  <a:gd name="connsiteX3" fmla="*/ 258792 w 1247955"/>
                  <a:gd name="connsiteY3" fmla="*/ 18696 h 605557"/>
                  <a:gd name="connsiteX4" fmla="*/ 494581 w 1247955"/>
                  <a:gd name="connsiteY4" fmla="*/ 156718 h 605557"/>
                  <a:gd name="connsiteX5" fmla="*/ 621102 w 1247955"/>
                  <a:gd name="connsiteY5" fmla="*/ 450016 h 605557"/>
                  <a:gd name="connsiteX6" fmla="*/ 764874 w 1247955"/>
                  <a:gd name="connsiteY6" fmla="*/ 605292 h 605557"/>
                  <a:gd name="connsiteX7" fmla="*/ 1247955 w 1247955"/>
                  <a:gd name="connsiteY7" fmla="*/ 553534 h 605557"/>
                  <a:gd name="connsiteX0" fmla="*/ 0 w 1247955"/>
                  <a:gd name="connsiteY0" fmla="*/ 565035 h 611261"/>
                  <a:gd name="connsiteX1" fmla="*/ 63260 w 1247955"/>
                  <a:gd name="connsiteY1" fmla="*/ 231481 h 611261"/>
                  <a:gd name="connsiteX2" fmla="*/ 143773 w 1247955"/>
                  <a:gd name="connsiteY2" fmla="*/ 24447 h 611261"/>
                  <a:gd name="connsiteX3" fmla="*/ 258792 w 1247955"/>
                  <a:gd name="connsiteY3" fmla="*/ 18696 h 611261"/>
                  <a:gd name="connsiteX4" fmla="*/ 494581 w 1247955"/>
                  <a:gd name="connsiteY4" fmla="*/ 156718 h 611261"/>
                  <a:gd name="connsiteX5" fmla="*/ 621102 w 1247955"/>
                  <a:gd name="connsiteY5" fmla="*/ 450016 h 611261"/>
                  <a:gd name="connsiteX6" fmla="*/ 764874 w 1247955"/>
                  <a:gd name="connsiteY6" fmla="*/ 605292 h 611261"/>
                  <a:gd name="connsiteX7" fmla="*/ 1247955 w 1247955"/>
                  <a:gd name="connsiteY7" fmla="*/ 599542 h 611261"/>
                  <a:gd name="connsiteX0" fmla="*/ 0 w 1247955"/>
                  <a:gd name="connsiteY0" fmla="*/ 565035 h 614406"/>
                  <a:gd name="connsiteX1" fmla="*/ 63260 w 1247955"/>
                  <a:gd name="connsiteY1" fmla="*/ 231481 h 614406"/>
                  <a:gd name="connsiteX2" fmla="*/ 143773 w 1247955"/>
                  <a:gd name="connsiteY2" fmla="*/ 24447 h 614406"/>
                  <a:gd name="connsiteX3" fmla="*/ 258792 w 1247955"/>
                  <a:gd name="connsiteY3" fmla="*/ 18696 h 614406"/>
                  <a:gd name="connsiteX4" fmla="*/ 494581 w 1247955"/>
                  <a:gd name="connsiteY4" fmla="*/ 156718 h 614406"/>
                  <a:gd name="connsiteX5" fmla="*/ 621102 w 1247955"/>
                  <a:gd name="connsiteY5" fmla="*/ 450016 h 614406"/>
                  <a:gd name="connsiteX6" fmla="*/ 764874 w 1247955"/>
                  <a:gd name="connsiteY6" fmla="*/ 605292 h 614406"/>
                  <a:gd name="connsiteX7" fmla="*/ 1247955 w 1247955"/>
                  <a:gd name="connsiteY7" fmla="*/ 599542 h 614406"/>
                  <a:gd name="connsiteX0" fmla="*/ 0 w 1247955"/>
                  <a:gd name="connsiteY0" fmla="*/ 564684 h 614055"/>
                  <a:gd name="connsiteX1" fmla="*/ 63260 w 1247955"/>
                  <a:gd name="connsiteY1" fmla="*/ 231130 h 614055"/>
                  <a:gd name="connsiteX2" fmla="*/ 143773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20770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879893 w 1247955"/>
                  <a:gd name="connsiteY6" fmla="*/ 604941 h 614055"/>
                  <a:gd name="connsiteX7" fmla="*/ 1247955 w 1247955"/>
                  <a:gd name="connsiteY7" fmla="*/ 599191 h 614055"/>
                  <a:gd name="connsiteX0" fmla="*/ 0 w 1247955"/>
                  <a:gd name="connsiteY0" fmla="*/ 564684 h 614883"/>
                  <a:gd name="connsiteX1" fmla="*/ 63260 w 1247955"/>
                  <a:gd name="connsiteY1" fmla="*/ 231130 h 614883"/>
                  <a:gd name="connsiteX2" fmla="*/ 132272 w 1247955"/>
                  <a:gd name="connsiteY2" fmla="*/ 24096 h 614883"/>
                  <a:gd name="connsiteX3" fmla="*/ 258792 w 1247955"/>
                  <a:gd name="connsiteY3" fmla="*/ 18345 h 614883"/>
                  <a:gd name="connsiteX4" fmla="*/ 465826 w 1247955"/>
                  <a:gd name="connsiteY4" fmla="*/ 150617 h 614883"/>
                  <a:gd name="connsiteX5" fmla="*/ 701615 w 1247955"/>
                  <a:gd name="connsiteY5" fmla="*/ 438164 h 614883"/>
                  <a:gd name="connsiteX6" fmla="*/ 879893 w 1247955"/>
                  <a:gd name="connsiteY6" fmla="*/ 604941 h 614883"/>
                  <a:gd name="connsiteX7" fmla="*/ 1247955 w 1247955"/>
                  <a:gd name="connsiteY7" fmla="*/ 599191 h 614883"/>
                  <a:gd name="connsiteX0" fmla="*/ 0 w 1247955"/>
                  <a:gd name="connsiteY0" fmla="*/ 562978 h 613177"/>
                  <a:gd name="connsiteX1" fmla="*/ 63260 w 1247955"/>
                  <a:gd name="connsiteY1" fmla="*/ 229424 h 613177"/>
                  <a:gd name="connsiteX2" fmla="*/ 132272 w 1247955"/>
                  <a:gd name="connsiteY2" fmla="*/ 22390 h 613177"/>
                  <a:gd name="connsiteX3" fmla="*/ 258792 w 1247955"/>
                  <a:gd name="connsiteY3" fmla="*/ 16639 h 613177"/>
                  <a:gd name="connsiteX4" fmla="*/ 534838 w 1247955"/>
                  <a:gd name="connsiteY4" fmla="*/ 120157 h 613177"/>
                  <a:gd name="connsiteX5" fmla="*/ 701615 w 1247955"/>
                  <a:gd name="connsiteY5" fmla="*/ 436458 h 613177"/>
                  <a:gd name="connsiteX6" fmla="*/ 879893 w 1247955"/>
                  <a:gd name="connsiteY6" fmla="*/ 603235 h 613177"/>
                  <a:gd name="connsiteX7" fmla="*/ 1247955 w 1247955"/>
                  <a:gd name="connsiteY7" fmla="*/ 597485 h 613177"/>
                  <a:gd name="connsiteX0" fmla="*/ 0 w 1247955"/>
                  <a:gd name="connsiteY0" fmla="*/ 563648 h 613847"/>
                  <a:gd name="connsiteX1" fmla="*/ 63260 w 1247955"/>
                  <a:gd name="connsiteY1" fmla="*/ 230094 h 613847"/>
                  <a:gd name="connsiteX2" fmla="*/ 132272 w 1247955"/>
                  <a:gd name="connsiteY2" fmla="*/ 23060 h 613847"/>
                  <a:gd name="connsiteX3" fmla="*/ 258792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63648 h 613847"/>
                  <a:gd name="connsiteX1" fmla="*/ 63260 w 1247955"/>
                  <a:gd name="connsiteY1" fmla="*/ 230094 h 613847"/>
                  <a:gd name="connsiteX2" fmla="*/ 132272 w 1247955"/>
                  <a:gd name="connsiteY2" fmla="*/ 23060 h 613847"/>
                  <a:gd name="connsiteX3" fmla="*/ 333555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55155 h 605354"/>
                  <a:gd name="connsiteX1" fmla="*/ 63260 w 1247955"/>
                  <a:gd name="connsiteY1" fmla="*/ 221601 h 605354"/>
                  <a:gd name="connsiteX2" fmla="*/ 132272 w 1247955"/>
                  <a:gd name="connsiteY2" fmla="*/ 31819 h 605354"/>
                  <a:gd name="connsiteX3" fmla="*/ 333555 w 1247955"/>
                  <a:gd name="connsiteY3" fmla="*/ 8816 h 605354"/>
                  <a:gd name="connsiteX4" fmla="*/ 529087 w 1247955"/>
                  <a:gd name="connsiteY4" fmla="*/ 123836 h 605354"/>
                  <a:gd name="connsiteX5" fmla="*/ 701615 w 1247955"/>
                  <a:gd name="connsiteY5" fmla="*/ 428635 h 605354"/>
                  <a:gd name="connsiteX6" fmla="*/ 879893 w 1247955"/>
                  <a:gd name="connsiteY6" fmla="*/ 595412 h 605354"/>
                  <a:gd name="connsiteX7" fmla="*/ 1247955 w 1247955"/>
                  <a:gd name="connsiteY7" fmla="*/ 589662 h 605354"/>
                  <a:gd name="connsiteX0" fmla="*/ 0 w 1247955"/>
                  <a:gd name="connsiteY0" fmla="*/ 550372 h 600571"/>
                  <a:gd name="connsiteX1" fmla="*/ 63260 w 1247955"/>
                  <a:gd name="connsiteY1" fmla="*/ 216818 h 600571"/>
                  <a:gd name="connsiteX2" fmla="*/ 132272 w 1247955"/>
                  <a:gd name="connsiteY2" fmla="*/ 44289 h 600571"/>
                  <a:gd name="connsiteX3" fmla="*/ 333555 w 1247955"/>
                  <a:gd name="connsiteY3" fmla="*/ 4033 h 600571"/>
                  <a:gd name="connsiteX4" fmla="*/ 529087 w 1247955"/>
                  <a:gd name="connsiteY4" fmla="*/ 119053 h 600571"/>
                  <a:gd name="connsiteX5" fmla="*/ 701615 w 1247955"/>
                  <a:gd name="connsiteY5" fmla="*/ 423852 h 600571"/>
                  <a:gd name="connsiteX6" fmla="*/ 879893 w 1247955"/>
                  <a:gd name="connsiteY6" fmla="*/ 590629 h 600571"/>
                  <a:gd name="connsiteX7" fmla="*/ 1247955 w 1247955"/>
                  <a:gd name="connsiteY7" fmla="*/ 584879 h 600571"/>
                  <a:gd name="connsiteX0" fmla="*/ 0 w 1247955"/>
                  <a:gd name="connsiteY0" fmla="*/ 560398 h 610597"/>
                  <a:gd name="connsiteX1" fmla="*/ 63260 w 1247955"/>
                  <a:gd name="connsiteY1" fmla="*/ 226844 h 610597"/>
                  <a:gd name="connsiteX2" fmla="*/ 138023 w 1247955"/>
                  <a:gd name="connsiteY2" fmla="*/ 25561 h 610597"/>
                  <a:gd name="connsiteX3" fmla="*/ 333555 w 1247955"/>
                  <a:gd name="connsiteY3" fmla="*/ 14059 h 610597"/>
                  <a:gd name="connsiteX4" fmla="*/ 529087 w 1247955"/>
                  <a:gd name="connsiteY4" fmla="*/ 129079 h 610597"/>
                  <a:gd name="connsiteX5" fmla="*/ 701615 w 1247955"/>
                  <a:gd name="connsiteY5" fmla="*/ 433878 h 610597"/>
                  <a:gd name="connsiteX6" fmla="*/ 879893 w 1247955"/>
                  <a:gd name="connsiteY6" fmla="*/ 600655 h 610597"/>
                  <a:gd name="connsiteX7" fmla="*/ 1247955 w 1247955"/>
                  <a:gd name="connsiteY7" fmla="*/ 594905 h 610597"/>
                  <a:gd name="connsiteX0" fmla="*/ 0 w 1247955"/>
                  <a:gd name="connsiteY0" fmla="*/ 549756 h 599955"/>
                  <a:gd name="connsiteX1" fmla="*/ 63260 w 1247955"/>
                  <a:gd name="connsiteY1" fmla="*/ 216202 h 599955"/>
                  <a:gd name="connsiteX2" fmla="*/ 138023 w 1247955"/>
                  <a:gd name="connsiteY2" fmla="*/ 14919 h 599955"/>
                  <a:gd name="connsiteX3" fmla="*/ 322053 w 1247955"/>
                  <a:gd name="connsiteY3" fmla="*/ 26421 h 599955"/>
                  <a:gd name="connsiteX4" fmla="*/ 529087 w 1247955"/>
                  <a:gd name="connsiteY4" fmla="*/ 118437 h 599955"/>
                  <a:gd name="connsiteX5" fmla="*/ 701615 w 1247955"/>
                  <a:gd name="connsiteY5" fmla="*/ 423236 h 599955"/>
                  <a:gd name="connsiteX6" fmla="*/ 879893 w 1247955"/>
                  <a:gd name="connsiteY6" fmla="*/ 590013 h 599955"/>
                  <a:gd name="connsiteX7" fmla="*/ 1247955 w 1247955"/>
                  <a:gd name="connsiteY7" fmla="*/ 584263 h 599955"/>
                  <a:gd name="connsiteX0" fmla="*/ 0 w 1247955"/>
                  <a:gd name="connsiteY0" fmla="*/ 551165 h 601364"/>
                  <a:gd name="connsiteX1" fmla="*/ 63260 w 1247955"/>
                  <a:gd name="connsiteY1" fmla="*/ 217611 h 601364"/>
                  <a:gd name="connsiteX2" fmla="*/ 138023 w 1247955"/>
                  <a:gd name="connsiteY2" fmla="*/ 16328 h 601364"/>
                  <a:gd name="connsiteX3" fmla="*/ 322053 w 1247955"/>
                  <a:gd name="connsiteY3" fmla="*/ 27830 h 601364"/>
                  <a:gd name="connsiteX4" fmla="*/ 506083 w 1247955"/>
                  <a:gd name="connsiteY4" fmla="*/ 154351 h 601364"/>
                  <a:gd name="connsiteX5" fmla="*/ 701615 w 1247955"/>
                  <a:gd name="connsiteY5" fmla="*/ 424645 h 601364"/>
                  <a:gd name="connsiteX6" fmla="*/ 879893 w 1247955"/>
                  <a:gd name="connsiteY6" fmla="*/ 591422 h 601364"/>
                  <a:gd name="connsiteX7" fmla="*/ 1247955 w 1247955"/>
                  <a:gd name="connsiteY7" fmla="*/ 585672 h 601364"/>
                  <a:gd name="connsiteX0" fmla="*/ 0 w 1247955"/>
                  <a:gd name="connsiteY0" fmla="*/ 589156 h 639355"/>
                  <a:gd name="connsiteX1" fmla="*/ 63260 w 1247955"/>
                  <a:gd name="connsiteY1" fmla="*/ 255602 h 639355"/>
                  <a:gd name="connsiteX2" fmla="*/ 138023 w 1247955"/>
                  <a:gd name="connsiteY2" fmla="*/ 54319 h 639355"/>
                  <a:gd name="connsiteX3" fmla="*/ 327804 w 1247955"/>
                  <a:gd name="connsiteY3" fmla="*/ 8311 h 639355"/>
                  <a:gd name="connsiteX4" fmla="*/ 506083 w 1247955"/>
                  <a:gd name="connsiteY4" fmla="*/ 192342 h 639355"/>
                  <a:gd name="connsiteX5" fmla="*/ 701615 w 1247955"/>
                  <a:gd name="connsiteY5" fmla="*/ 462636 h 639355"/>
                  <a:gd name="connsiteX6" fmla="*/ 879893 w 1247955"/>
                  <a:gd name="connsiteY6" fmla="*/ 629413 h 639355"/>
                  <a:gd name="connsiteX7" fmla="*/ 1247955 w 1247955"/>
                  <a:gd name="connsiteY7" fmla="*/ 623663 h 639355"/>
                  <a:gd name="connsiteX0" fmla="*/ 0 w 1247955"/>
                  <a:gd name="connsiteY0" fmla="*/ 607946 h 658145"/>
                  <a:gd name="connsiteX1" fmla="*/ 63260 w 1247955"/>
                  <a:gd name="connsiteY1" fmla="*/ 274392 h 658145"/>
                  <a:gd name="connsiteX2" fmla="*/ 132273 w 1247955"/>
                  <a:gd name="connsiteY2" fmla="*/ 27101 h 658145"/>
                  <a:gd name="connsiteX3" fmla="*/ 327804 w 1247955"/>
                  <a:gd name="connsiteY3" fmla="*/ 27101 h 658145"/>
                  <a:gd name="connsiteX4" fmla="*/ 506083 w 1247955"/>
                  <a:gd name="connsiteY4" fmla="*/ 211132 h 658145"/>
                  <a:gd name="connsiteX5" fmla="*/ 701615 w 1247955"/>
                  <a:gd name="connsiteY5" fmla="*/ 481426 h 658145"/>
                  <a:gd name="connsiteX6" fmla="*/ 879893 w 1247955"/>
                  <a:gd name="connsiteY6" fmla="*/ 648203 h 658145"/>
                  <a:gd name="connsiteX7" fmla="*/ 1247955 w 1247955"/>
                  <a:gd name="connsiteY7" fmla="*/ 642453 h 658145"/>
                  <a:gd name="connsiteX0" fmla="*/ 0 w 1247955"/>
                  <a:gd name="connsiteY0" fmla="*/ 598705 h 648904"/>
                  <a:gd name="connsiteX1" fmla="*/ 63260 w 1247955"/>
                  <a:gd name="connsiteY1" fmla="*/ 265151 h 648904"/>
                  <a:gd name="connsiteX2" fmla="*/ 166778 w 1247955"/>
                  <a:gd name="connsiteY2" fmla="*/ 35113 h 648904"/>
                  <a:gd name="connsiteX3" fmla="*/ 32780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6778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3301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526 h 648725"/>
                  <a:gd name="connsiteX1" fmla="*/ 38922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2022 h 642221"/>
                  <a:gd name="connsiteX1" fmla="*/ 59783 w 1247955"/>
                  <a:gd name="connsiteY1" fmla="*/ 254991 h 642221"/>
                  <a:gd name="connsiteX2" fmla="*/ 163301 w 1247955"/>
                  <a:gd name="connsiteY2" fmla="*/ 28430 h 642221"/>
                  <a:gd name="connsiteX3" fmla="*/ 333554 w 1247955"/>
                  <a:gd name="connsiteY3" fmla="*/ 21608 h 642221"/>
                  <a:gd name="connsiteX4" fmla="*/ 506083 w 1247955"/>
                  <a:gd name="connsiteY4" fmla="*/ 195208 h 642221"/>
                  <a:gd name="connsiteX5" fmla="*/ 701615 w 1247955"/>
                  <a:gd name="connsiteY5" fmla="*/ 465502 h 642221"/>
                  <a:gd name="connsiteX6" fmla="*/ 879893 w 1247955"/>
                  <a:gd name="connsiteY6" fmla="*/ 632279 h 642221"/>
                  <a:gd name="connsiteX7" fmla="*/ 1247955 w 1247955"/>
                  <a:gd name="connsiteY7" fmla="*/ 626529 h 642221"/>
                  <a:gd name="connsiteX0" fmla="*/ 0 w 1247955"/>
                  <a:gd name="connsiteY0" fmla="*/ 580754 h 630953"/>
                  <a:gd name="connsiteX1" fmla="*/ 59783 w 1247955"/>
                  <a:gd name="connsiteY1" fmla="*/ 243723 h 630953"/>
                  <a:gd name="connsiteX2" fmla="*/ 163301 w 1247955"/>
                  <a:gd name="connsiteY2" fmla="*/ 17162 h 630953"/>
                  <a:gd name="connsiteX3" fmla="*/ 399613 w 1247955"/>
                  <a:gd name="connsiteY3" fmla="*/ 34678 h 630953"/>
                  <a:gd name="connsiteX4" fmla="*/ 506083 w 1247955"/>
                  <a:gd name="connsiteY4" fmla="*/ 183940 h 630953"/>
                  <a:gd name="connsiteX5" fmla="*/ 701615 w 1247955"/>
                  <a:gd name="connsiteY5" fmla="*/ 454234 h 630953"/>
                  <a:gd name="connsiteX6" fmla="*/ 879893 w 1247955"/>
                  <a:gd name="connsiteY6" fmla="*/ 621011 h 630953"/>
                  <a:gd name="connsiteX7" fmla="*/ 1247955 w 1247955"/>
                  <a:gd name="connsiteY7" fmla="*/ 615261 h 630953"/>
                  <a:gd name="connsiteX0" fmla="*/ 0 w 1247955"/>
                  <a:gd name="connsiteY0" fmla="*/ 600902 h 651101"/>
                  <a:gd name="connsiteX1" fmla="*/ 59783 w 1247955"/>
                  <a:gd name="connsiteY1" fmla="*/ 263871 h 651101"/>
                  <a:gd name="connsiteX2" fmla="*/ 163301 w 1247955"/>
                  <a:gd name="connsiteY2" fmla="*/ 37310 h 651101"/>
                  <a:gd name="connsiteX3" fmla="*/ 302262 w 1247955"/>
                  <a:gd name="connsiteY3" fmla="*/ 16581 h 651101"/>
                  <a:gd name="connsiteX4" fmla="*/ 506083 w 1247955"/>
                  <a:gd name="connsiteY4" fmla="*/ 204088 h 651101"/>
                  <a:gd name="connsiteX5" fmla="*/ 701615 w 1247955"/>
                  <a:gd name="connsiteY5" fmla="*/ 474382 h 651101"/>
                  <a:gd name="connsiteX6" fmla="*/ 879893 w 1247955"/>
                  <a:gd name="connsiteY6" fmla="*/ 641159 h 651101"/>
                  <a:gd name="connsiteX7" fmla="*/ 1247955 w 1247955"/>
                  <a:gd name="connsiteY7" fmla="*/ 635409 h 651101"/>
                  <a:gd name="connsiteX0" fmla="*/ 0 w 1247955"/>
                  <a:gd name="connsiteY0" fmla="*/ 593531 h 643730"/>
                  <a:gd name="connsiteX1" fmla="*/ 59783 w 1247955"/>
                  <a:gd name="connsiteY1" fmla="*/ 256500 h 643730"/>
                  <a:gd name="connsiteX2" fmla="*/ 163301 w 1247955"/>
                  <a:gd name="connsiteY2" fmla="*/ 29939 h 643730"/>
                  <a:gd name="connsiteX3" fmla="*/ 302262 w 1247955"/>
                  <a:gd name="connsiteY3" fmla="*/ 9210 h 643730"/>
                  <a:gd name="connsiteX4" fmla="*/ 506083 w 1247955"/>
                  <a:gd name="connsiteY4" fmla="*/ 196717 h 643730"/>
                  <a:gd name="connsiteX5" fmla="*/ 701615 w 1247955"/>
                  <a:gd name="connsiteY5" fmla="*/ 467011 h 643730"/>
                  <a:gd name="connsiteX6" fmla="*/ 879893 w 1247955"/>
                  <a:gd name="connsiteY6" fmla="*/ 633788 h 643730"/>
                  <a:gd name="connsiteX7" fmla="*/ 1247955 w 1247955"/>
                  <a:gd name="connsiteY7" fmla="*/ 628038 h 643730"/>
                  <a:gd name="connsiteX0" fmla="*/ 0 w 1247955"/>
                  <a:gd name="connsiteY0" fmla="*/ 596433 h 646632"/>
                  <a:gd name="connsiteX1" fmla="*/ 59783 w 1247955"/>
                  <a:gd name="connsiteY1" fmla="*/ 259402 h 646632"/>
                  <a:gd name="connsiteX2" fmla="*/ 163301 w 1247955"/>
                  <a:gd name="connsiteY2" fmla="*/ 32841 h 646632"/>
                  <a:gd name="connsiteX3" fmla="*/ 302262 w 1247955"/>
                  <a:gd name="connsiteY3" fmla="*/ 12112 h 646632"/>
                  <a:gd name="connsiteX4" fmla="*/ 506083 w 1247955"/>
                  <a:gd name="connsiteY4" fmla="*/ 199619 h 646632"/>
                  <a:gd name="connsiteX5" fmla="*/ 701615 w 1247955"/>
                  <a:gd name="connsiteY5" fmla="*/ 469913 h 646632"/>
                  <a:gd name="connsiteX6" fmla="*/ 879893 w 1247955"/>
                  <a:gd name="connsiteY6" fmla="*/ 636690 h 646632"/>
                  <a:gd name="connsiteX7" fmla="*/ 1247955 w 1247955"/>
                  <a:gd name="connsiteY7" fmla="*/ 630940 h 646632"/>
                  <a:gd name="connsiteX0" fmla="*/ 0 w 1247955"/>
                  <a:gd name="connsiteY0" fmla="*/ 590739 h 640938"/>
                  <a:gd name="connsiteX1" fmla="*/ 59783 w 1247955"/>
                  <a:gd name="connsiteY1" fmla="*/ 253708 h 640938"/>
                  <a:gd name="connsiteX2" fmla="*/ 163301 w 1247955"/>
                  <a:gd name="connsiteY2" fmla="*/ 27147 h 640938"/>
                  <a:gd name="connsiteX3" fmla="*/ 302262 w 1247955"/>
                  <a:gd name="connsiteY3" fmla="*/ 6418 h 640938"/>
                  <a:gd name="connsiteX4" fmla="*/ 506083 w 1247955"/>
                  <a:gd name="connsiteY4" fmla="*/ 193925 h 640938"/>
                  <a:gd name="connsiteX5" fmla="*/ 701615 w 1247955"/>
                  <a:gd name="connsiteY5" fmla="*/ 464219 h 640938"/>
                  <a:gd name="connsiteX6" fmla="*/ 879893 w 1247955"/>
                  <a:gd name="connsiteY6" fmla="*/ 630996 h 640938"/>
                  <a:gd name="connsiteX7" fmla="*/ 1247955 w 1247955"/>
                  <a:gd name="connsiteY7" fmla="*/ 625246 h 640938"/>
                  <a:gd name="connsiteX0" fmla="*/ 0 w 1247955"/>
                  <a:gd name="connsiteY0" fmla="*/ 595229 h 645428"/>
                  <a:gd name="connsiteX1" fmla="*/ 59783 w 1247955"/>
                  <a:gd name="connsiteY1" fmla="*/ 258198 h 645428"/>
                  <a:gd name="connsiteX2" fmla="*/ 163301 w 1247955"/>
                  <a:gd name="connsiteY2" fmla="*/ 31637 h 645428"/>
                  <a:gd name="connsiteX3" fmla="*/ 264017 w 1247955"/>
                  <a:gd name="connsiteY3" fmla="*/ 3954 h 645428"/>
                  <a:gd name="connsiteX4" fmla="*/ 506083 w 1247955"/>
                  <a:gd name="connsiteY4" fmla="*/ 198415 h 645428"/>
                  <a:gd name="connsiteX5" fmla="*/ 701615 w 1247955"/>
                  <a:gd name="connsiteY5" fmla="*/ 468709 h 645428"/>
                  <a:gd name="connsiteX6" fmla="*/ 879893 w 1247955"/>
                  <a:gd name="connsiteY6" fmla="*/ 635486 h 645428"/>
                  <a:gd name="connsiteX7" fmla="*/ 1247955 w 1247955"/>
                  <a:gd name="connsiteY7" fmla="*/ 629736 h 645428"/>
                  <a:gd name="connsiteX0" fmla="*/ 0 w 1247955"/>
                  <a:gd name="connsiteY0" fmla="*/ 564259 h 614458"/>
                  <a:gd name="connsiteX1" fmla="*/ 59783 w 1247955"/>
                  <a:gd name="connsiteY1" fmla="*/ 227228 h 614458"/>
                  <a:gd name="connsiteX2" fmla="*/ 163301 w 1247955"/>
                  <a:gd name="connsiteY2" fmla="*/ 667 h 614458"/>
                  <a:gd name="connsiteX3" fmla="*/ 506083 w 1247955"/>
                  <a:gd name="connsiteY3" fmla="*/ 167445 h 614458"/>
                  <a:gd name="connsiteX4" fmla="*/ 701615 w 1247955"/>
                  <a:gd name="connsiteY4" fmla="*/ 437739 h 614458"/>
                  <a:gd name="connsiteX5" fmla="*/ 879893 w 1247955"/>
                  <a:gd name="connsiteY5" fmla="*/ 604516 h 614458"/>
                  <a:gd name="connsiteX6" fmla="*/ 1247955 w 1247955"/>
                  <a:gd name="connsiteY6" fmla="*/ 598766 h 614458"/>
                  <a:gd name="connsiteX0" fmla="*/ 0 w 1247955"/>
                  <a:gd name="connsiteY0" fmla="*/ 595424 h 645623"/>
                  <a:gd name="connsiteX1" fmla="*/ 59783 w 1247955"/>
                  <a:gd name="connsiteY1" fmla="*/ 258393 h 645623"/>
                  <a:gd name="connsiteX2" fmla="*/ 184162 w 1247955"/>
                  <a:gd name="connsiteY2" fmla="*/ 541 h 645623"/>
                  <a:gd name="connsiteX3" fmla="*/ 506083 w 1247955"/>
                  <a:gd name="connsiteY3" fmla="*/ 198610 h 645623"/>
                  <a:gd name="connsiteX4" fmla="*/ 701615 w 1247955"/>
                  <a:gd name="connsiteY4" fmla="*/ 468904 h 645623"/>
                  <a:gd name="connsiteX5" fmla="*/ 879893 w 1247955"/>
                  <a:gd name="connsiteY5" fmla="*/ 635681 h 645623"/>
                  <a:gd name="connsiteX6" fmla="*/ 1247955 w 1247955"/>
                  <a:gd name="connsiteY6" fmla="*/ 629931 h 645623"/>
                  <a:gd name="connsiteX0" fmla="*/ 0 w 1247955"/>
                  <a:gd name="connsiteY0" fmla="*/ 596523 h 646722"/>
                  <a:gd name="connsiteX1" fmla="*/ 59783 w 1247955"/>
                  <a:gd name="connsiteY1" fmla="*/ 259492 h 646722"/>
                  <a:gd name="connsiteX2" fmla="*/ 184162 w 1247955"/>
                  <a:gd name="connsiteY2" fmla="*/ 1640 h 646722"/>
                  <a:gd name="connsiteX3" fmla="*/ 519990 w 1247955"/>
                  <a:gd name="connsiteY3" fmla="*/ 164941 h 646722"/>
                  <a:gd name="connsiteX4" fmla="*/ 701615 w 1247955"/>
                  <a:gd name="connsiteY4" fmla="*/ 470003 h 646722"/>
                  <a:gd name="connsiteX5" fmla="*/ 879893 w 1247955"/>
                  <a:gd name="connsiteY5" fmla="*/ 636780 h 646722"/>
                  <a:gd name="connsiteX6" fmla="*/ 1247955 w 1247955"/>
                  <a:gd name="connsiteY6" fmla="*/ 631030 h 646722"/>
                  <a:gd name="connsiteX0" fmla="*/ 0 w 1247955"/>
                  <a:gd name="connsiteY0" fmla="*/ 596524 h 646723"/>
                  <a:gd name="connsiteX1" fmla="*/ 59783 w 1247955"/>
                  <a:gd name="connsiteY1" fmla="*/ 259493 h 646723"/>
                  <a:gd name="connsiteX2" fmla="*/ 184162 w 1247955"/>
                  <a:gd name="connsiteY2" fmla="*/ 1641 h 646723"/>
                  <a:gd name="connsiteX3" fmla="*/ 554758 w 1247955"/>
                  <a:gd name="connsiteY3" fmla="*/ 164942 h 646723"/>
                  <a:gd name="connsiteX4" fmla="*/ 701615 w 1247955"/>
                  <a:gd name="connsiteY4" fmla="*/ 470004 h 646723"/>
                  <a:gd name="connsiteX5" fmla="*/ 879893 w 1247955"/>
                  <a:gd name="connsiteY5" fmla="*/ 636781 h 646723"/>
                  <a:gd name="connsiteX6" fmla="*/ 1247955 w 1247955"/>
                  <a:gd name="connsiteY6" fmla="*/ 631031 h 646723"/>
                  <a:gd name="connsiteX0" fmla="*/ 0 w 1247955"/>
                  <a:gd name="connsiteY0" fmla="*/ 596517 h 646967"/>
                  <a:gd name="connsiteX1" fmla="*/ 59783 w 1247955"/>
                  <a:gd name="connsiteY1" fmla="*/ 259486 h 646967"/>
                  <a:gd name="connsiteX2" fmla="*/ 184162 w 1247955"/>
                  <a:gd name="connsiteY2" fmla="*/ 1634 h 646967"/>
                  <a:gd name="connsiteX3" fmla="*/ 554758 w 1247955"/>
                  <a:gd name="connsiteY3" fmla="*/ 164935 h 646967"/>
                  <a:gd name="connsiteX4" fmla="*/ 729430 w 1247955"/>
                  <a:gd name="connsiteY4" fmla="*/ 466520 h 646967"/>
                  <a:gd name="connsiteX5" fmla="*/ 879893 w 1247955"/>
                  <a:gd name="connsiteY5" fmla="*/ 636774 h 646967"/>
                  <a:gd name="connsiteX6" fmla="*/ 1247955 w 1247955"/>
                  <a:gd name="connsiteY6" fmla="*/ 631024 h 646967"/>
                  <a:gd name="connsiteX0" fmla="*/ 0 w 1247955"/>
                  <a:gd name="connsiteY0" fmla="*/ 609334 h 659784"/>
                  <a:gd name="connsiteX1" fmla="*/ 59783 w 1247955"/>
                  <a:gd name="connsiteY1" fmla="*/ 272303 h 659784"/>
                  <a:gd name="connsiteX2" fmla="*/ 184162 w 1247955"/>
                  <a:gd name="connsiteY2" fmla="*/ 14451 h 659784"/>
                  <a:gd name="connsiteX3" fmla="*/ 554758 w 1247955"/>
                  <a:gd name="connsiteY3" fmla="*/ 177752 h 659784"/>
                  <a:gd name="connsiteX4" fmla="*/ 729430 w 1247955"/>
                  <a:gd name="connsiteY4" fmla="*/ 479337 h 659784"/>
                  <a:gd name="connsiteX5" fmla="*/ 879893 w 1247955"/>
                  <a:gd name="connsiteY5" fmla="*/ 649591 h 659784"/>
                  <a:gd name="connsiteX6" fmla="*/ 1247955 w 1247955"/>
                  <a:gd name="connsiteY6" fmla="*/ 643841 h 659784"/>
                  <a:gd name="connsiteX0" fmla="*/ 0 w 1247955"/>
                  <a:gd name="connsiteY0" fmla="*/ 606075 h 656525"/>
                  <a:gd name="connsiteX1" fmla="*/ 59783 w 1247955"/>
                  <a:gd name="connsiteY1" fmla="*/ 269044 h 656525"/>
                  <a:gd name="connsiteX2" fmla="*/ 159825 w 1247955"/>
                  <a:gd name="connsiteY2" fmla="*/ 14668 h 656525"/>
                  <a:gd name="connsiteX3" fmla="*/ 554758 w 1247955"/>
                  <a:gd name="connsiteY3" fmla="*/ 174493 h 656525"/>
                  <a:gd name="connsiteX4" fmla="*/ 729430 w 1247955"/>
                  <a:gd name="connsiteY4" fmla="*/ 476078 h 656525"/>
                  <a:gd name="connsiteX5" fmla="*/ 879893 w 1247955"/>
                  <a:gd name="connsiteY5" fmla="*/ 646332 h 656525"/>
                  <a:gd name="connsiteX6" fmla="*/ 1247955 w 1247955"/>
                  <a:gd name="connsiteY6" fmla="*/ 640582 h 656525"/>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603392 h 653842"/>
                  <a:gd name="connsiteX1" fmla="*/ 52830 w 1247955"/>
                  <a:gd name="connsiteY1" fmla="*/ 266361 h 653842"/>
                  <a:gd name="connsiteX2" fmla="*/ 194593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3392 h 653842"/>
                  <a:gd name="connsiteX1" fmla="*/ 52830 w 1247955"/>
                  <a:gd name="connsiteY1" fmla="*/ 266361 h 653842"/>
                  <a:gd name="connsiteX2" fmla="*/ 177209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6833 h 657283"/>
                  <a:gd name="connsiteX1" fmla="*/ 52830 w 1247955"/>
                  <a:gd name="connsiteY1" fmla="*/ 269802 h 657283"/>
                  <a:gd name="connsiteX2" fmla="*/ 180686 w 1247955"/>
                  <a:gd name="connsiteY2" fmla="*/ 1518 h 657283"/>
                  <a:gd name="connsiteX3" fmla="*/ 554758 w 1247955"/>
                  <a:gd name="connsiteY3" fmla="*/ 175251 h 657283"/>
                  <a:gd name="connsiteX4" fmla="*/ 729430 w 1247955"/>
                  <a:gd name="connsiteY4" fmla="*/ 476836 h 657283"/>
                  <a:gd name="connsiteX5" fmla="*/ 879893 w 1247955"/>
                  <a:gd name="connsiteY5" fmla="*/ 647090 h 657283"/>
                  <a:gd name="connsiteX6" fmla="*/ 1247955 w 1247955"/>
                  <a:gd name="connsiteY6" fmla="*/ 641340 h 657283"/>
                  <a:gd name="connsiteX0" fmla="*/ 0 w 1247955"/>
                  <a:gd name="connsiteY0" fmla="*/ 607469 h 657919"/>
                  <a:gd name="connsiteX1" fmla="*/ 52830 w 1247955"/>
                  <a:gd name="connsiteY1" fmla="*/ 270438 h 657919"/>
                  <a:gd name="connsiteX2" fmla="*/ 180686 w 1247955"/>
                  <a:gd name="connsiteY2" fmla="*/ 2154 h 657919"/>
                  <a:gd name="connsiteX3" fmla="*/ 554758 w 1247955"/>
                  <a:gd name="connsiteY3" fmla="*/ 175887 h 657919"/>
                  <a:gd name="connsiteX4" fmla="*/ 729430 w 1247955"/>
                  <a:gd name="connsiteY4" fmla="*/ 477472 h 657919"/>
                  <a:gd name="connsiteX5" fmla="*/ 879893 w 1247955"/>
                  <a:gd name="connsiteY5" fmla="*/ 647726 h 657919"/>
                  <a:gd name="connsiteX6" fmla="*/ 1247955 w 1247955"/>
                  <a:gd name="connsiteY6" fmla="*/ 641976 h 657919"/>
                  <a:gd name="connsiteX0" fmla="*/ 0 w 1247955"/>
                  <a:gd name="connsiteY0" fmla="*/ 607481 h 657931"/>
                  <a:gd name="connsiteX1" fmla="*/ 52830 w 1247955"/>
                  <a:gd name="connsiteY1" fmla="*/ 270450 h 657931"/>
                  <a:gd name="connsiteX2" fmla="*/ 180686 w 1247955"/>
                  <a:gd name="connsiteY2" fmla="*/ 2166 h 657931"/>
                  <a:gd name="connsiteX3" fmla="*/ 547805 w 1247955"/>
                  <a:gd name="connsiteY3" fmla="*/ 161991 h 657931"/>
                  <a:gd name="connsiteX4" fmla="*/ 729430 w 1247955"/>
                  <a:gd name="connsiteY4" fmla="*/ 477484 h 657931"/>
                  <a:gd name="connsiteX5" fmla="*/ 879893 w 1247955"/>
                  <a:gd name="connsiteY5" fmla="*/ 647738 h 657931"/>
                  <a:gd name="connsiteX6" fmla="*/ 1247955 w 1247955"/>
                  <a:gd name="connsiteY6" fmla="*/ 641988 h 65793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12251 h 662701"/>
                  <a:gd name="connsiteX1" fmla="*/ 52830 w 1247955"/>
                  <a:gd name="connsiteY1" fmla="*/ 275220 h 662701"/>
                  <a:gd name="connsiteX2" fmla="*/ 180686 w 1247955"/>
                  <a:gd name="connsiteY2" fmla="*/ 6936 h 662701"/>
                  <a:gd name="connsiteX3" fmla="*/ 537375 w 1247955"/>
                  <a:gd name="connsiteY3" fmla="*/ 138947 h 662701"/>
                  <a:gd name="connsiteX4" fmla="*/ 729430 w 1247955"/>
                  <a:gd name="connsiteY4" fmla="*/ 482254 h 662701"/>
                  <a:gd name="connsiteX5" fmla="*/ 879893 w 1247955"/>
                  <a:gd name="connsiteY5" fmla="*/ 652508 h 662701"/>
                  <a:gd name="connsiteX6" fmla="*/ 1247955 w 1247955"/>
                  <a:gd name="connsiteY6" fmla="*/ 646758 h 662701"/>
                  <a:gd name="connsiteX0" fmla="*/ 0 w 1247955"/>
                  <a:gd name="connsiteY0" fmla="*/ 609414 h 659864"/>
                  <a:gd name="connsiteX1" fmla="*/ 52830 w 1247955"/>
                  <a:gd name="connsiteY1" fmla="*/ 272383 h 659864"/>
                  <a:gd name="connsiteX2" fmla="*/ 180686 w 1247955"/>
                  <a:gd name="connsiteY2" fmla="*/ 4099 h 659864"/>
                  <a:gd name="connsiteX3" fmla="*/ 537375 w 1247955"/>
                  <a:gd name="connsiteY3" fmla="*/ 136110 h 659864"/>
                  <a:gd name="connsiteX4" fmla="*/ 739861 w 1247955"/>
                  <a:gd name="connsiteY4" fmla="*/ 479417 h 659864"/>
                  <a:gd name="connsiteX5" fmla="*/ 879893 w 1247955"/>
                  <a:gd name="connsiteY5" fmla="*/ 649671 h 659864"/>
                  <a:gd name="connsiteX6" fmla="*/ 1247955 w 1247955"/>
                  <a:gd name="connsiteY6" fmla="*/ 643921 h 659864"/>
                  <a:gd name="connsiteX0" fmla="*/ 0 w 1247955"/>
                  <a:gd name="connsiteY0" fmla="*/ 610895 h 661345"/>
                  <a:gd name="connsiteX1" fmla="*/ 52830 w 1247955"/>
                  <a:gd name="connsiteY1" fmla="*/ 273864 h 661345"/>
                  <a:gd name="connsiteX2" fmla="*/ 180686 w 1247955"/>
                  <a:gd name="connsiteY2" fmla="*/ 5580 h 661345"/>
                  <a:gd name="connsiteX3" fmla="*/ 537375 w 1247955"/>
                  <a:gd name="connsiteY3" fmla="*/ 137591 h 661345"/>
                  <a:gd name="connsiteX4" fmla="*/ 879893 w 1247955"/>
                  <a:gd name="connsiteY4" fmla="*/ 651152 h 661345"/>
                  <a:gd name="connsiteX5" fmla="*/ 1247955 w 1247955"/>
                  <a:gd name="connsiteY5" fmla="*/ 645402 h 6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55" h="661345">
                    <a:moveTo>
                      <a:pt x="0" y="610895"/>
                    </a:moveTo>
                    <a:cubicBezTo>
                      <a:pt x="19649" y="489167"/>
                      <a:pt x="22716" y="374750"/>
                      <a:pt x="52830" y="273864"/>
                    </a:cubicBezTo>
                    <a:cubicBezTo>
                      <a:pt x="82944" y="172978"/>
                      <a:pt x="99929" y="28292"/>
                      <a:pt x="180686" y="5580"/>
                    </a:cubicBezTo>
                    <a:cubicBezTo>
                      <a:pt x="261443" y="-17132"/>
                      <a:pt x="420841" y="29996"/>
                      <a:pt x="537375" y="137591"/>
                    </a:cubicBezTo>
                    <a:cubicBezTo>
                      <a:pt x="653909" y="245186"/>
                      <a:pt x="761463" y="566517"/>
                      <a:pt x="879893" y="651152"/>
                    </a:cubicBezTo>
                    <a:cubicBezTo>
                      <a:pt x="964575" y="678569"/>
                      <a:pt x="1066800" y="641569"/>
                      <a:pt x="1247955" y="64540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a:solidFill>
                      <a:schemeClr val="tx1"/>
                    </a:solidFill>
                  </a:ln>
                </a:endParaRPr>
              </a:p>
            </p:txBody>
          </p:sp>
          <p:cxnSp>
            <p:nvCxnSpPr>
              <p:cNvPr id="42" name="Straight Connector 41"/>
              <p:cNvCxnSpPr/>
              <p:nvPr/>
            </p:nvCxnSpPr>
            <p:spPr>
              <a:xfrm>
                <a:off x="5069992" y="5517232"/>
                <a:ext cx="148222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589909" y="2884406"/>
              <a:ext cx="722956" cy="311638"/>
            </a:xfrm>
            <a:prstGeom prst="rect">
              <a:avLst/>
            </a:prstGeom>
            <a:noFill/>
          </p:spPr>
          <p:txBody>
            <a:bodyPr wrap="none" rtlCol="0">
              <a:spAutoFit/>
            </a:bodyPr>
            <a:lstStyle/>
            <a:p>
              <a:r>
                <a:rPr lang="en-US" sz="1050" b="1" dirty="0">
                  <a:solidFill>
                    <a:srgbClr val="FF0000"/>
                  </a:solidFill>
                </a:rPr>
                <a:t>OUT_A</a:t>
              </a:r>
              <a:endParaRPr lang="en-GB" sz="1050" b="1" dirty="0">
                <a:solidFill>
                  <a:srgbClr val="FF0000"/>
                </a:solidFill>
              </a:endParaRPr>
            </a:p>
          </p:txBody>
        </p:sp>
        <p:sp>
          <p:nvSpPr>
            <p:cNvPr id="34" name="TextBox 33"/>
            <p:cNvSpPr txBox="1"/>
            <p:nvPr/>
          </p:nvSpPr>
          <p:spPr>
            <a:xfrm>
              <a:off x="6096387" y="3501510"/>
              <a:ext cx="784832" cy="283306"/>
            </a:xfrm>
            <a:prstGeom prst="rect">
              <a:avLst/>
            </a:prstGeom>
            <a:noFill/>
          </p:spPr>
          <p:txBody>
            <a:bodyPr wrap="none" rtlCol="0">
              <a:spAutoFit/>
            </a:bodyPr>
            <a:lstStyle/>
            <a:p>
              <a:r>
                <a:rPr lang="en-US" sz="900" dirty="0">
                  <a:latin typeface="+mj-lt"/>
                </a:rPr>
                <a:t>threshold</a:t>
              </a:r>
              <a:endParaRPr lang="en-GB" sz="900" dirty="0"/>
            </a:p>
          </p:txBody>
        </p:sp>
        <p:cxnSp>
          <p:nvCxnSpPr>
            <p:cNvPr id="35" name="Straight Arrow Connector 34"/>
            <p:cNvCxnSpPr/>
            <p:nvPr/>
          </p:nvCxnSpPr>
          <p:spPr>
            <a:xfrm flipH="1" flipV="1">
              <a:off x="5481487" y="3845822"/>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662790" y="5541698"/>
            <a:ext cx="2294282" cy="300082"/>
          </a:xfrm>
          <a:prstGeom prst="rect">
            <a:avLst/>
          </a:prstGeom>
          <a:noFill/>
        </p:spPr>
        <p:txBody>
          <a:bodyPr wrap="none" rtlCol="0">
            <a:spAutoFit/>
          </a:bodyPr>
          <a:lstStyle/>
          <a:p>
            <a:r>
              <a:rPr lang="en-US" sz="1350" dirty="0">
                <a:solidFill>
                  <a:srgbClr val="0000FF"/>
                </a:solidFill>
              </a:rPr>
              <a:t>sPHENIX trigger latency: ~4 </a:t>
            </a:r>
            <a:r>
              <a:rPr lang="en-US" sz="1350" dirty="0" err="1">
                <a:solidFill>
                  <a:srgbClr val="0000FF"/>
                </a:solidFill>
              </a:rPr>
              <a:t>μs</a:t>
            </a:r>
            <a:endParaRPr lang="en-US" sz="1350" dirty="0">
              <a:solidFill>
                <a:srgbClr val="0000FF"/>
              </a:solidFill>
            </a:endParaRPr>
          </a:p>
        </p:txBody>
      </p:sp>
      <p:sp>
        <p:nvSpPr>
          <p:cNvPr id="44" name="TextBox 43"/>
          <p:cNvSpPr txBox="1"/>
          <p:nvPr/>
        </p:nvSpPr>
        <p:spPr>
          <a:xfrm>
            <a:off x="839729" y="-828"/>
            <a:ext cx="6307689" cy="707886"/>
          </a:xfrm>
          <a:prstGeom prst="rect">
            <a:avLst/>
          </a:prstGeom>
          <a:noFill/>
        </p:spPr>
        <p:txBody>
          <a:bodyPr wrap="none" rtlCol="0">
            <a:spAutoFit/>
          </a:bodyPr>
          <a:lstStyle/>
          <a:p>
            <a:r>
              <a:rPr lang="en-US" sz="4000" dirty="0">
                <a:solidFill>
                  <a:schemeClr val="bg1"/>
                </a:solidFill>
              </a:rPr>
              <a:t>ALPIDE Operation </a:t>
            </a:r>
            <a:r>
              <a:rPr lang="en-US" sz="4000">
                <a:solidFill>
                  <a:schemeClr val="bg1"/>
                </a:solidFill>
              </a:rPr>
              <a:t>in sPHENIX</a:t>
            </a:r>
            <a:r>
              <a:rPr lang="en-US">
                <a:solidFill>
                  <a:schemeClr val="bg1"/>
                </a:solidFill>
              </a:rPr>
              <a:t> </a:t>
            </a:r>
            <a:endParaRPr lang="en-US" dirty="0">
              <a:solidFill>
                <a:schemeClr val="bg1"/>
              </a:solidFill>
            </a:endParaRPr>
          </a:p>
        </p:txBody>
      </p:sp>
      <p:sp>
        <p:nvSpPr>
          <p:cNvPr id="45" name="TextBox 44"/>
          <p:cNvSpPr txBox="1"/>
          <p:nvPr/>
        </p:nvSpPr>
        <p:spPr>
          <a:xfrm>
            <a:off x="2415274" y="5508558"/>
            <a:ext cx="3115661" cy="369332"/>
          </a:xfrm>
          <a:prstGeom prst="rect">
            <a:avLst/>
          </a:prstGeom>
          <a:noFill/>
        </p:spPr>
        <p:txBody>
          <a:bodyPr wrap="none" rtlCol="0">
            <a:spAutoFit/>
          </a:bodyPr>
          <a:lstStyle/>
          <a:p>
            <a:r>
              <a:rPr lang="en-US" dirty="0"/>
              <a:t>Shaping, duration &amp; threshold</a:t>
            </a:r>
          </a:p>
        </p:txBody>
      </p:sp>
      <p:sp>
        <p:nvSpPr>
          <p:cNvPr id="46" name="TextBox 45"/>
          <p:cNvSpPr txBox="1"/>
          <p:nvPr/>
        </p:nvSpPr>
        <p:spPr>
          <a:xfrm>
            <a:off x="1108845" y="5508558"/>
            <a:ext cx="721672" cy="369332"/>
          </a:xfrm>
          <a:prstGeom prst="rect">
            <a:avLst/>
          </a:prstGeom>
          <a:noFill/>
        </p:spPr>
        <p:txBody>
          <a:bodyPr wrap="none" rtlCol="0">
            <a:spAutoFit/>
          </a:bodyPr>
          <a:lstStyle/>
          <a:p>
            <a:r>
              <a:rPr lang="en-US"/>
              <a:t>signal</a:t>
            </a:r>
          </a:p>
        </p:txBody>
      </p:sp>
      <p:sp>
        <p:nvSpPr>
          <p:cNvPr id="47" name="TextBox 46"/>
          <p:cNvSpPr txBox="1"/>
          <p:nvPr/>
        </p:nvSpPr>
        <p:spPr>
          <a:xfrm>
            <a:off x="6934200" y="990600"/>
            <a:ext cx="1612108" cy="369332"/>
          </a:xfrm>
          <a:prstGeom prst="rect">
            <a:avLst/>
          </a:prstGeom>
          <a:noFill/>
        </p:spPr>
        <p:txBody>
          <a:bodyPr wrap="none" rtlCol="0">
            <a:spAutoFit/>
          </a:bodyPr>
          <a:lstStyle/>
          <a:p>
            <a:r>
              <a:rPr lang="en-US" dirty="0"/>
              <a:t>Use Alex’s slide</a:t>
            </a:r>
          </a:p>
        </p:txBody>
      </p:sp>
      <p:grpSp>
        <p:nvGrpSpPr>
          <p:cNvPr id="51" name="Group 50"/>
          <p:cNvGrpSpPr/>
          <p:nvPr/>
        </p:nvGrpSpPr>
        <p:grpSpPr>
          <a:xfrm>
            <a:off x="5295512" y="3986669"/>
            <a:ext cx="2814608" cy="1321078"/>
            <a:chOff x="5295512" y="3986669"/>
            <a:chExt cx="2814608" cy="1321078"/>
          </a:xfrm>
        </p:grpSpPr>
        <p:grpSp>
          <p:nvGrpSpPr>
            <p:cNvPr id="50" name="Group 49"/>
            <p:cNvGrpSpPr/>
            <p:nvPr/>
          </p:nvGrpSpPr>
          <p:grpSpPr>
            <a:xfrm>
              <a:off x="5295512" y="3986669"/>
              <a:ext cx="2070772" cy="1321078"/>
              <a:chOff x="5295512" y="3986669"/>
              <a:chExt cx="2070772" cy="1321078"/>
            </a:xfrm>
          </p:grpSpPr>
          <p:grpSp>
            <p:nvGrpSpPr>
              <p:cNvPr id="23" name="Group 22"/>
              <p:cNvGrpSpPr/>
              <p:nvPr/>
            </p:nvGrpSpPr>
            <p:grpSpPr>
              <a:xfrm>
                <a:off x="5295512" y="3986669"/>
                <a:ext cx="2070772" cy="1321078"/>
                <a:chOff x="5601856" y="2888131"/>
                <a:chExt cx="2138496" cy="1188241"/>
              </a:xfrm>
            </p:grpSpPr>
            <p:sp>
              <p:nvSpPr>
                <p:cNvPr id="24" name="Freeform 23"/>
                <p:cNvSpPr/>
                <p:nvPr/>
              </p:nvSpPr>
              <p:spPr>
                <a:xfrm>
                  <a:off x="6107655" y="3221230"/>
                  <a:ext cx="1632697" cy="423794"/>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423794">
                      <a:moveTo>
                        <a:pt x="0" y="423794"/>
                      </a:moveTo>
                      <a:lnTo>
                        <a:pt x="192131" y="421612"/>
                      </a:lnTo>
                      <a:cubicBezTo>
                        <a:pt x="190917" y="239889"/>
                        <a:pt x="198212" y="181723"/>
                        <a:pt x="196998" y="0"/>
                      </a:cubicBezTo>
                      <a:lnTo>
                        <a:pt x="913065" y="141"/>
                      </a:lnTo>
                      <a:lnTo>
                        <a:pt x="907686" y="420882"/>
                      </a:lnTo>
                      <a:lnTo>
                        <a:pt x="1632697" y="418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Freeform 24"/>
                <p:cNvSpPr/>
                <p:nvPr/>
              </p:nvSpPr>
              <p:spPr>
                <a:xfrm>
                  <a:off x="6107655" y="3680417"/>
                  <a:ext cx="1632697" cy="395955"/>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 name="connsiteX0" fmla="*/ 0 w 1632697"/>
                    <a:gd name="connsiteY0" fmla="*/ 423653 h 423653"/>
                    <a:gd name="connsiteX1" fmla="*/ 192131 w 1632697"/>
                    <a:gd name="connsiteY1" fmla="*/ 421471 h 423653"/>
                    <a:gd name="connsiteX2" fmla="*/ 343024 w 1632697"/>
                    <a:gd name="connsiteY2" fmla="*/ 17243 h 423653"/>
                    <a:gd name="connsiteX3" fmla="*/ 913065 w 1632697"/>
                    <a:gd name="connsiteY3" fmla="*/ 0 h 423653"/>
                    <a:gd name="connsiteX4" fmla="*/ 907686 w 1632697"/>
                    <a:gd name="connsiteY4" fmla="*/ 420741 h 423653"/>
                    <a:gd name="connsiteX5" fmla="*/ 1632697 w 1632697"/>
                    <a:gd name="connsiteY5" fmla="*/ 418833 h 423653"/>
                    <a:gd name="connsiteX0" fmla="*/ 0 w 1632697"/>
                    <a:gd name="connsiteY0" fmla="*/ 423653 h 424948"/>
                    <a:gd name="connsiteX1" fmla="*/ 341634 w 1632697"/>
                    <a:gd name="connsiteY1" fmla="*/ 424948 h 424948"/>
                    <a:gd name="connsiteX2" fmla="*/ 343024 w 1632697"/>
                    <a:gd name="connsiteY2" fmla="*/ 17243 h 424948"/>
                    <a:gd name="connsiteX3" fmla="*/ 913065 w 1632697"/>
                    <a:gd name="connsiteY3" fmla="*/ 0 h 424948"/>
                    <a:gd name="connsiteX4" fmla="*/ 907686 w 1632697"/>
                    <a:gd name="connsiteY4" fmla="*/ 420741 h 424948"/>
                    <a:gd name="connsiteX5" fmla="*/ 1632697 w 1632697"/>
                    <a:gd name="connsiteY5" fmla="*/ 418833 h 424948"/>
                    <a:gd name="connsiteX0" fmla="*/ 0 w 1632697"/>
                    <a:gd name="connsiteY0" fmla="*/ 406410 h 407705"/>
                    <a:gd name="connsiteX1" fmla="*/ 341634 w 1632697"/>
                    <a:gd name="connsiteY1" fmla="*/ 407705 h 407705"/>
                    <a:gd name="connsiteX2" fmla="*/ 343024 w 1632697"/>
                    <a:gd name="connsiteY2" fmla="*/ 0 h 407705"/>
                    <a:gd name="connsiteX3" fmla="*/ 913065 w 1632697"/>
                    <a:gd name="connsiteY3" fmla="*/ 7094 h 407705"/>
                    <a:gd name="connsiteX4" fmla="*/ 907686 w 1632697"/>
                    <a:gd name="connsiteY4" fmla="*/ 403498 h 407705"/>
                    <a:gd name="connsiteX5" fmla="*/ 1632697 w 1632697"/>
                    <a:gd name="connsiteY5" fmla="*/ 401590 h 407705"/>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907686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411170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13224 h 414519"/>
                    <a:gd name="connsiteX1" fmla="*/ 411170 w 1632697"/>
                    <a:gd name="connsiteY1" fmla="*/ 414519 h 414519"/>
                    <a:gd name="connsiteX2" fmla="*/ 416037 w 1632697"/>
                    <a:gd name="connsiteY2" fmla="*/ 6814 h 414519"/>
                    <a:gd name="connsiteX3" fmla="*/ 641874 w 1632697"/>
                    <a:gd name="connsiteY3" fmla="*/ 0 h 414519"/>
                    <a:gd name="connsiteX4" fmla="*/ 730369 w 1632697"/>
                    <a:gd name="connsiteY4" fmla="*/ 410312 h 414519"/>
                    <a:gd name="connsiteX5" fmla="*/ 1632697 w 1632697"/>
                    <a:gd name="connsiteY5" fmla="*/ 408404 h 414519"/>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0570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634453 w 1632697"/>
                    <a:gd name="connsiteY4" fmla="*/ 400301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22691 w 1632697"/>
                    <a:gd name="connsiteY3" fmla="*/ 139 h 407705"/>
                    <a:gd name="connsiteX4" fmla="*/ 634453 w 1632697"/>
                    <a:gd name="connsiteY4" fmla="*/ 400301 h 407705"/>
                    <a:gd name="connsiteX5" fmla="*/ 1632697 w 1632697"/>
                    <a:gd name="connsiteY5" fmla="*/ 401590 h 407705"/>
                    <a:gd name="connsiteX0" fmla="*/ 0 w 1632697"/>
                    <a:gd name="connsiteY0" fmla="*/ 409468 h 410763"/>
                    <a:gd name="connsiteX1" fmla="*/ 411170 w 1632697"/>
                    <a:gd name="connsiteY1" fmla="*/ 410763 h 410763"/>
                    <a:gd name="connsiteX2" fmla="*/ 416037 w 1632697"/>
                    <a:gd name="connsiteY2" fmla="*/ 3058 h 410763"/>
                    <a:gd name="connsiteX3" fmla="*/ 638677 w 1632697"/>
                    <a:gd name="connsiteY3" fmla="*/ 0 h 410763"/>
                    <a:gd name="connsiteX4" fmla="*/ 634453 w 1632697"/>
                    <a:gd name="connsiteY4" fmla="*/ 403359 h 410763"/>
                    <a:gd name="connsiteX5" fmla="*/ 1632697 w 1632697"/>
                    <a:gd name="connsiteY5" fmla="*/ 404648 h 410763"/>
                    <a:gd name="connsiteX0" fmla="*/ 0 w 1632697"/>
                    <a:gd name="connsiteY0" fmla="*/ 406410 h 407705"/>
                    <a:gd name="connsiteX1" fmla="*/ 411170 w 1632697"/>
                    <a:gd name="connsiteY1" fmla="*/ 407705 h 407705"/>
                    <a:gd name="connsiteX2" fmla="*/ 416037 w 1632697"/>
                    <a:gd name="connsiteY2" fmla="*/ 0 h 407705"/>
                    <a:gd name="connsiteX3" fmla="*/ 632282 w 1632697"/>
                    <a:gd name="connsiteY3" fmla="*/ 3336 h 407705"/>
                    <a:gd name="connsiteX4" fmla="*/ 634453 w 1632697"/>
                    <a:gd name="connsiteY4" fmla="*/ 400301 h 407705"/>
                    <a:gd name="connsiteX5" fmla="*/ 1632697 w 1632697"/>
                    <a:gd name="connsiteY5" fmla="*/ 401590 h 407705"/>
                    <a:gd name="connsiteX0" fmla="*/ 0 w 1632697"/>
                    <a:gd name="connsiteY0" fmla="*/ 412665 h 413960"/>
                    <a:gd name="connsiteX1" fmla="*/ 411170 w 1632697"/>
                    <a:gd name="connsiteY1" fmla="*/ 413960 h 413960"/>
                    <a:gd name="connsiteX2" fmla="*/ 416037 w 1632697"/>
                    <a:gd name="connsiteY2" fmla="*/ 6255 h 413960"/>
                    <a:gd name="connsiteX3" fmla="*/ 632282 w 1632697"/>
                    <a:gd name="connsiteY3" fmla="*/ 0 h 413960"/>
                    <a:gd name="connsiteX4" fmla="*/ 634453 w 1632697"/>
                    <a:gd name="connsiteY4" fmla="*/ 406556 h 413960"/>
                    <a:gd name="connsiteX5" fmla="*/ 1632697 w 1632697"/>
                    <a:gd name="connsiteY5" fmla="*/ 407845 h 413960"/>
                    <a:gd name="connsiteX0" fmla="*/ 0 w 1632697"/>
                    <a:gd name="connsiteY0" fmla="*/ 406410 h 407705"/>
                    <a:gd name="connsiteX1" fmla="*/ 411170 w 1632697"/>
                    <a:gd name="connsiteY1" fmla="*/ 407705 h 407705"/>
                    <a:gd name="connsiteX2" fmla="*/ 416037 w 1632697"/>
                    <a:gd name="connsiteY2" fmla="*/ 0 h 407705"/>
                    <a:gd name="connsiteX3" fmla="*/ 619030 w 1632697"/>
                    <a:gd name="connsiteY3" fmla="*/ 4346 h 407705"/>
                    <a:gd name="connsiteX4" fmla="*/ 634453 w 1632697"/>
                    <a:gd name="connsiteY4" fmla="*/ 400301 h 407705"/>
                    <a:gd name="connsiteX5" fmla="*/ 1632697 w 1632697"/>
                    <a:gd name="connsiteY5" fmla="*/ 401590 h 407705"/>
                    <a:gd name="connsiteX0" fmla="*/ 0 w 1632697"/>
                    <a:gd name="connsiteY0" fmla="*/ 410015 h 411310"/>
                    <a:gd name="connsiteX1" fmla="*/ 411170 w 1632697"/>
                    <a:gd name="connsiteY1" fmla="*/ 411310 h 411310"/>
                    <a:gd name="connsiteX2" fmla="*/ 416037 w 1632697"/>
                    <a:gd name="connsiteY2" fmla="*/ 3605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410015 h 411310"/>
                    <a:gd name="connsiteX1" fmla="*/ 411170 w 1632697"/>
                    <a:gd name="connsiteY1" fmla="*/ 411310 h 411310"/>
                    <a:gd name="connsiteX2" fmla="*/ 413387 w 1632697"/>
                    <a:gd name="connsiteY2" fmla="*/ 11557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398458 h 399753"/>
                    <a:gd name="connsiteX1" fmla="*/ 411170 w 1632697"/>
                    <a:gd name="connsiteY1" fmla="*/ 399753 h 399753"/>
                    <a:gd name="connsiteX2" fmla="*/ 413387 w 1632697"/>
                    <a:gd name="connsiteY2" fmla="*/ 0 h 399753"/>
                    <a:gd name="connsiteX3" fmla="*/ 626981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399753"/>
                    <a:gd name="connsiteX1" fmla="*/ 411170 w 1632697"/>
                    <a:gd name="connsiteY1" fmla="*/ 399753 h 399753"/>
                    <a:gd name="connsiteX2" fmla="*/ 413387 w 1632697"/>
                    <a:gd name="connsiteY2" fmla="*/ 0 h 399753"/>
                    <a:gd name="connsiteX3" fmla="*/ 619030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400300"/>
                    <a:gd name="connsiteX1" fmla="*/ 411170 w 1632697"/>
                    <a:gd name="connsiteY1" fmla="*/ 399753 h 400300"/>
                    <a:gd name="connsiteX2" fmla="*/ 413387 w 1632697"/>
                    <a:gd name="connsiteY2" fmla="*/ 0 h 400300"/>
                    <a:gd name="connsiteX3" fmla="*/ 619030 w 1632697"/>
                    <a:gd name="connsiteY3" fmla="*/ 4345 h 400300"/>
                    <a:gd name="connsiteX4" fmla="*/ 626501 w 1632697"/>
                    <a:gd name="connsiteY4" fmla="*/ 400300 h 400300"/>
                    <a:gd name="connsiteX5" fmla="*/ 1632697 w 1632697"/>
                    <a:gd name="connsiteY5" fmla="*/ 393638 h 400300"/>
                    <a:gd name="connsiteX0" fmla="*/ 0 w 1632697"/>
                    <a:gd name="connsiteY0" fmla="*/ 499174 h 501016"/>
                    <a:gd name="connsiteX1" fmla="*/ 411170 w 1632697"/>
                    <a:gd name="connsiteY1" fmla="*/ 500469 h 501016"/>
                    <a:gd name="connsiteX2" fmla="*/ 416037 w 1632697"/>
                    <a:gd name="connsiteY2" fmla="*/ 0 h 501016"/>
                    <a:gd name="connsiteX3" fmla="*/ 619030 w 1632697"/>
                    <a:gd name="connsiteY3" fmla="*/ 105061 h 501016"/>
                    <a:gd name="connsiteX4" fmla="*/ 626501 w 1632697"/>
                    <a:gd name="connsiteY4" fmla="*/ 501016 h 501016"/>
                    <a:gd name="connsiteX5" fmla="*/ 1632697 w 1632697"/>
                    <a:gd name="connsiteY5" fmla="*/ 494354 h 501016"/>
                    <a:gd name="connsiteX0" fmla="*/ 0 w 1632697"/>
                    <a:gd name="connsiteY0" fmla="*/ 394113 h 395955"/>
                    <a:gd name="connsiteX1" fmla="*/ 411170 w 1632697"/>
                    <a:gd name="connsiteY1" fmla="*/ 395408 h 395955"/>
                    <a:gd name="connsiteX2" fmla="*/ 418687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24331 w 1632697"/>
                    <a:gd name="connsiteY3" fmla="*/ 0 h 395955"/>
                    <a:gd name="connsiteX4" fmla="*/ 626501 w 1632697"/>
                    <a:gd name="connsiteY4" fmla="*/ 395955 h 395955"/>
                    <a:gd name="connsiteX5" fmla="*/ 1632697 w 1632697"/>
                    <a:gd name="connsiteY5" fmla="*/ 389293 h 3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395955">
                      <a:moveTo>
                        <a:pt x="0" y="394113"/>
                      </a:moveTo>
                      <a:lnTo>
                        <a:pt x="411170" y="395408"/>
                      </a:lnTo>
                      <a:cubicBezTo>
                        <a:pt x="409956" y="213685"/>
                        <a:pt x="411950" y="182679"/>
                        <a:pt x="410736" y="956"/>
                      </a:cubicBezTo>
                      <a:lnTo>
                        <a:pt x="624331" y="0"/>
                      </a:lnTo>
                      <a:cubicBezTo>
                        <a:pt x="625055" y="132322"/>
                        <a:pt x="625777" y="263633"/>
                        <a:pt x="626501" y="395955"/>
                      </a:cubicBezTo>
                      <a:lnTo>
                        <a:pt x="1632697" y="3892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p:cNvSpPr txBox="1"/>
                <p:nvPr/>
              </p:nvSpPr>
              <p:spPr>
                <a:xfrm>
                  <a:off x="5601856" y="3229438"/>
                  <a:ext cx="709853" cy="302901"/>
                </a:xfrm>
                <a:prstGeom prst="rect">
                  <a:avLst/>
                </a:prstGeom>
                <a:noFill/>
              </p:spPr>
              <p:txBody>
                <a:bodyPr wrap="none" rtlCol="0">
                  <a:spAutoFit/>
                </a:bodyPr>
                <a:lstStyle/>
                <a:p>
                  <a:r>
                    <a:rPr lang="en-US" sz="1050" b="1" dirty="0">
                      <a:solidFill>
                        <a:srgbClr val="FF0000"/>
                      </a:solidFill>
                    </a:rPr>
                    <a:t>OUT_D</a:t>
                  </a:r>
                  <a:endParaRPr lang="en-GB" sz="1050" b="1" dirty="0">
                    <a:solidFill>
                      <a:srgbClr val="FF0000"/>
                    </a:solidFill>
                  </a:endParaRPr>
                </a:p>
              </p:txBody>
            </p:sp>
            <p:sp>
              <p:nvSpPr>
                <p:cNvPr id="27" name="TextBox 26"/>
                <p:cNvSpPr txBox="1"/>
                <p:nvPr/>
              </p:nvSpPr>
              <p:spPr>
                <a:xfrm>
                  <a:off x="5601856" y="3743273"/>
                  <a:ext cx="758579" cy="302901"/>
                </a:xfrm>
                <a:prstGeom prst="rect">
                  <a:avLst/>
                </a:prstGeom>
                <a:noFill/>
              </p:spPr>
              <p:txBody>
                <a:bodyPr wrap="none" rtlCol="0">
                  <a:spAutoFit/>
                </a:bodyPr>
                <a:lstStyle/>
                <a:p>
                  <a:r>
                    <a:rPr lang="en-US" sz="1050" b="1" dirty="0">
                      <a:solidFill>
                        <a:srgbClr val="FF0000"/>
                      </a:solidFill>
                    </a:rPr>
                    <a:t>STROBE</a:t>
                  </a:r>
                  <a:endParaRPr lang="en-GB" sz="1050" b="1" dirty="0">
                    <a:solidFill>
                      <a:srgbClr val="FF0000"/>
                    </a:solidFill>
                  </a:endParaRPr>
                </a:p>
              </p:txBody>
            </p:sp>
            <p:cxnSp>
              <p:nvCxnSpPr>
                <p:cNvPr id="28" name="Straight Arrow Connector 27"/>
                <p:cNvCxnSpPr/>
                <p:nvPr/>
              </p:nvCxnSpPr>
              <p:spPr>
                <a:xfrm flipH="1" flipV="1">
                  <a:off x="6309042" y="3142474"/>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09042" y="2888131"/>
                  <a:ext cx="674769" cy="275364"/>
                </a:xfrm>
                <a:prstGeom prst="rect">
                  <a:avLst/>
                </a:prstGeom>
                <a:noFill/>
              </p:spPr>
              <p:txBody>
                <a:bodyPr wrap="none" rtlCol="0">
                  <a:spAutoFit/>
                </a:bodyPr>
                <a:lstStyle/>
                <a:p>
                  <a:r>
                    <a:rPr lang="en-US" sz="900" dirty="0">
                      <a:latin typeface="+mj-lt"/>
                    </a:rPr>
                    <a:t> ~5-6</a:t>
                  </a:r>
                  <a:r>
                    <a:rPr lang="en-US" sz="900" dirty="0"/>
                    <a:t> </a:t>
                  </a:r>
                  <a:r>
                    <a:rPr lang="en-US" sz="900" dirty="0" err="1">
                      <a:latin typeface="Symbol" panose="05050102010706020507" pitchFamily="18" charset="2"/>
                    </a:rPr>
                    <a:t>m</a:t>
                  </a:r>
                  <a:r>
                    <a:rPr lang="en-US" sz="900" dirty="0" err="1"/>
                    <a:t>s</a:t>
                  </a:r>
                  <a:endParaRPr lang="en-GB" sz="900" dirty="0"/>
                </a:p>
              </p:txBody>
            </p:sp>
          </p:grpSp>
          <p:sp>
            <p:nvSpPr>
              <p:cNvPr id="48" name="Rectangle 47"/>
              <p:cNvSpPr/>
              <p:nvPr/>
            </p:nvSpPr>
            <p:spPr>
              <a:xfrm>
                <a:off x="6216912" y="4384667"/>
                <a:ext cx="152024" cy="923080"/>
              </a:xfrm>
              <a:prstGeom prst="rect">
                <a:avLst/>
              </a:prstGeom>
              <a:solidFill>
                <a:srgbClr val="00B05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6867729" y="4293854"/>
              <a:ext cx="1242391" cy="369332"/>
            </a:xfrm>
            <a:prstGeom prst="rect">
              <a:avLst/>
            </a:prstGeom>
            <a:noFill/>
          </p:spPr>
          <p:txBody>
            <a:bodyPr wrap="none" rtlCol="0">
              <a:spAutoFit/>
            </a:bodyPr>
            <a:lstStyle/>
            <a:p>
              <a:r>
                <a:rPr lang="en-US" b="1" dirty="0">
                  <a:solidFill>
                    <a:srgbClr val="00B050"/>
                  </a:solidFill>
                </a:rPr>
                <a:t>Latched hit</a:t>
              </a:r>
            </a:p>
          </p:txBody>
        </p:sp>
      </p:grpSp>
    </p:spTree>
    <p:extLst>
      <p:ext uri="{BB962C8B-B14F-4D97-AF65-F5344CB8AC3E}">
        <p14:creationId xmlns:p14="http://schemas.microsoft.com/office/powerpoint/2010/main" val="722530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486"/>
            <a:ext cx="8075543" cy="791661"/>
          </a:xfrm>
        </p:spPr>
        <p:txBody>
          <a:bodyPr/>
          <a:lstStyle/>
          <a:p>
            <a:r>
              <a:rPr lang="en-US"/>
              <a:t>MVTX Cost </a:t>
            </a:r>
            <a:r>
              <a:rPr lang="en-US" dirty="0"/>
              <a:t>and Schedule</a:t>
            </a:r>
          </a:p>
        </p:txBody>
      </p:sp>
      <p:sp>
        <p:nvSpPr>
          <p:cNvPr id="3" name="Content Placeholder 2"/>
          <p:cNvSpPr>
            <a:spLocks noGrp="1"/>
          </p:cNvSpPr>
          <p:nvPr>
            <p:ph idx="1"/>
          </p:nvPr>
        </p:nvSpPr>
        <p:spPr>
          <a:xfrm>
            <a:off x="304801" y="1224278"/>
            <a:ext cx="4515530" cy="1918872"/>
          </a:xfrm>
        </p:spPr>
        <p:txBody>
          <a:bodyPr>
            <a:normAutofit fontScale="70000" lnSpcReduction="20000"/>
          </a:bodyPr>
          <a:lstStyle/>
          <a:p>
            <a:r>
              <a:rPr lang="en-US" dirty="0"/>
              <a:t>Total budget: 6.5M</a:t>
            </a:r>
          </a:p>
          <a:p>
            <a:pPr lvl="1"/>
            <a:r>
              <a:rPr lang="en-US" dirty="0"/>
              <a:t>Production </a:t>
            </a:r>
          </a:p>
          <a:p>
            <a:pPr lvl="1"/>
            <a:r>
              <a:rPr lang="en-US" dirty="0"/>
              <a:t>Assembly </a:t>
            </a:r>
          </a:p>
          <a:p>
            <a:pPr lvl="1"/>
            <a:r>
              <a:rPr lang="en-US" dirty="0"/>
              <a:t>Integration </a:t>
            </a:r>
          </a:p>
          <a:p>
            <a:r>
              <a:rPr lang="en-US" dirty="0"/>
              <a:t>About 9 months schedule float</a:t>
            </a:r>
          </a:p>
        </p:txBody>
      </p:sp>
      <p:graphicFrame>
        <p:nvGraphicFramePr>
          <p:cNvPr id="5" name="Table 4"/>
          <p:cNvGraphicFramePr>
            <a:graphicFrameLocks noGrp="1"/>
          </p:cNvGraphicFramePr>
          <p:nvPr>
            <p:extLst>
              <p:ext uri="{D42A27DB-BD31-4B8C-83A1-F6EECF244321}">
                <p14:modId xmlns:p14="http://schemas.microsoft.com/office/powerpoint/2010/main" val="1288971151"/>
              </p:ext>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extLst>
                    <a:ext uri="{9D8B030D-6E8A-4147-A177-3AD203B41FA5}">
                      <a16:colId xmlns:a16="http://schemas.microsoft.com/office/drawing/2014/main" val="20000"/>
                    </a:ext>
                  </a:extLst>
                </a:gridCol>
                <a:gridCol w="1933218">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76106">
                <a:tc>
                  <a:txBody>
                    <a:bodyPr/>
                    <a:lstStyle/>
                    <a:p>
                      <a:r>
                        <a:rPr lang="en-US" sz="1400" dirty="0"/>
                        <a:t>Major Items</a:t>
                      </a:r>
                    </a:p>
                  </a:txBody>
                  <a:tcPr marL="68580" marR="68580" marT="34290" marB="34290"/>
                </a:tc>
                <a:tc>
                  <a:txBody>
                    <a:bodyPr/>
                    <a:lstStyle/>
                    <a:p>
                      <a:pPr algn="r"/>
                      <a:r>
                        <a:rPr lang="en-US" sz="1400" dirty="0"/>
                        <a:t>Cost w/ 35% Cont. ($M)</a:t>
                      </a:r>
                    </a:p>
                  </a:txBody>
                  <a:tcPr marL="68580" marR="68580" marT="34290" marB="34290"/>
                </a:tc>
                <a:tc>
                  <a:txBody>
                    <a:bodyPr/>
                    <a:lstStyle/>
                    <a:p>
                      <a:pPr algn="r"/>
                      <a:r>
                        <a:rPr lang="en-US" sz="1400" dirty="0"/>
                        <a:t>Schedule</a:t>
                      </a:r>
                    </a:p>
                  </a:txBody>
                  <a:tcPr marL="68580" marR="68580" marT="34290" marB="34290"/>
                </a:tc>
                <a:extLst>
                  <a:ext uri="{0D108BD9-81ED-4DB2-BD59-A6C34878D82A}">
                    <a16:rowId xmlns:a16="http://schemas.microsoft.com/office/drawing/2014/main" val="10000"/>
                  </a:ext>
                </a:extLst>
              </a:tr>
              <a:tr h="376106">
                <a:tc>
                  <a:txBody>
                    <a:bodyPr/>
                    <a:lstStyle/>
                    <a:p>
                      <a:r>
                        <a:rPr lang="en-US" sz="1400" dirty="0"/>
                        <a:t>Staves (WBS 1.5.3.1)</a:t>
                      </a:r>
                    </a:p>
                  </a:txBody>
                  <a:tcPr marL="68580" marR="68580" marT="34290" marB="34290"/>
                </a:tc>
                <a:tc>
                  <a:txBody>
                    <a:bodyPr/>
                    <a:lstStyle/>
                    <a:p>
                      <a:pPr algn="r"/>
                      <a:r>
                        <a:rPr lang="en-US" sz="1400" dirty="0"/>
                        <a:t>1.3</a:t>
                      </a:r>
                    </a:p>
                  </a:txBody>
                  <a:tcPr marL="68580" marR="68580" marT="34290" marB="34290"/>
                </a:tc>
                <a:tc>
                  <a:txBody>
                    <a:bodyPr/>
                    <a:lstStyle/>
                    <a:p>
                      <a:pPr algn="r"/>
                      <a:r>
                        <a:rPr lang="en-US" sz="1400" dirty="0"/>
                        <a:t>8/2018-5/2019</a:t>
                      </a:r>
                    </a:p>
                  </a:txBody>
                  <a:tcPr marL="68580" marR="68580" marT="34290" marB="34290"/>
                </a:tc>
                <a:extLst>
                  <a:ext uri="{0D108BD9-81ED-4DB2-BD59-A6C34878D82A}">
                    <a16:rowId xmlns:a16="http://schemas.microsoft.com/office/drawing/2014/main" val="10001"/>
                  </a:ext>
                </a:extLst>
              </a:tr>
              <a:tr h="376106">
                <a:tc>
                  <a:txBody>
                    <a:bodyPr/>
                    <a:lstStyle/>
                    <a:p>
                      <a:r>
                        <a:rPr lang="en-US" sz="1400" dirty="0"/>
                        <a:t>Readout &amp; Controls (WBS 1.5.2)</a:t>
                      </a:r>
                    </a:p>
                  </a:txBody>
                  <a:tcPr marL="68580" marR="68580" marT="34290" marB="34290"/>
                </a:tc>
                <a:tc>
                  <a:txBody>
                    <a:bodyPr/>
                    <a:lstStyle/>
                    <a:p>
                      <a:pPr algn="r"/>
                      <a:r>
                        <a:rPr lang="en-US" sz="1400" dirty="0"/>
                        <a:t>1.3</a:t>
                      </a:r>
                    </a:p>
                  </a:txBody>
                  <a:tcPr marL="68580" marR="68580" marT="34290" marB="34290"/>
                </a:tc>
                <a:tc>
                  <a:txBody>
                    <a:bodyPr/>
                    <a:lstStyle/>
                    <a:p>
                      <a:pPr algn="r"/>
                      <a:r>
                        <a:rPr lang="en-US" sz="1400" dirty="0"/>
                        <a:t>1/2019-6/2019</a:t>
                      </a:r>
                    </a:p>
                  </a:txBody>
                  <a:tcPr marL="68580" marR="68580" marT="34290" marB="34290"/>
                </a:tc>
                <a:extLst>
                  <a:ext uri="{0D108BD9-81ED-4DB2-BD59-A6C34878D82A}">
                    <a16:rowId xmlns:a16="http://schemas.microsoft.com/office/drawing/2014/main" val="10002"/>
                  </a:ext>
                </a:extLst>
              </a:tr>
              <a:tr h="376106">
                <a:tc>
                  <a:txBody>
                    <a:bodyPr/>
                    <a:lstStyle/>
                    <a:p>
                      <a:r>
                        <a:rPr lang="en-US" sz="1400" dirty="0"/>
                        <a:t>Mechanics</a:t>
                      </a:r>
                      <a:r>
                        <a:rPr lang="en-US" sz="1400" baseline="0" dirty="0"/>
                        <a:t> &amp; Detector Assembly (WBS 1.5.3)</a:t>
                      </a:r>
                      <a:endParaRPr lang="en-US" sz="1400" dirty="0"/>
                    </a:p>
                  </a:txBody>
                  <a:tcPr marL="68580" marR="68580" marT="34290" marB="34290"/>
                </a:tc>
                <a:tc>
                  <a:txBody>
                    <a:bodyPr/>
                    <a:lstStyle/>
                    <a:p>
                      <a:pPr algn="r"/>
                      <a:r>
                        <a:rPr lang="en-US" sz="1400" dirty="0"/>
                        <a:t>1.8</a:t>
                      </a:r>
                    </a:p>
                  </a:txBody>
                  <a:tcPr marL="68580" marR="68580" marT="34290" marB="34290"/>
                </a:tc>
                <a:tc>
                  <a:txBody>
                    <a:bodyPr/>
                    <a:lstStyle/>
                    <a:p>
                      <a:pPr algn="r"/>
                      <a:r>
                        <a:rPr lang="en-US" sz="1400" dirty="0"/>
                        <a:t>2019-2022, TBO</a:t>
                      </a:r>
                    </a:p>
                  </a:txBody>
                  <a:tcPr marL="68580" marR="68580" marT="34290" marB="34290"/>
                </a:tc>
                <a:extLst>
                  <a:ext uri="{0D108BD9-81ED-4DB2-BD59-A6C34878D82A}">
                    <a16:rowId xmlns:a16="http://schemas.microsoft.com/office/drawing/2014/main" val="10003"/>
                  </a:ext>
                </a:extLst>
              </a:tr>
              <a:tr h="376106">
                <a:tc>
                  <a:txBody>
                    <a:bodyPr/>
                    <a:lstStyle/>
                    <a:p>
                      <a:r>
                        <a:rPr lang="en-US" sz="1400" dirty="0"/>
                        <a:t>Integration (WBS 1.5.4)</a:t>
                      </a:r>
                    </a:p>
                  </a:txBody>
                  <a:tcPr marL="68580" marR="68580" marT="34290" marB="34290"/>
                </a:tc>
                <a:tc>
                  <a:txBody>
                    <a:bodyPr/>
                    <a:lstStyle/>
                    <a:p>
                      <a:pPr algn="r"/>
                      <a:r>
                        <a:rPr lang="en-US" sz="1400" dirty="0"/>
                        <a:t>1.0</a:t>
                      </a:r>
                    </a:p>
                  </a:txBody>
                  <a:tcPr marL="68580" marR="68580" marT="34290" marB="34290"/>
                </a:tc>
                <a:tc>
                  <a:txBody>
                    <a:bodyPr/>
                    <a:lstStyle/>
                    <a:p>
                      <a:pPr algn="r"/>
                      <a:r>
                        <a:rPr lang="en-US" sz="1400" dirty="0"/>
                        <a:t>2021-2022, TBO</a:t>
                      </a:r>
                    </a:p>
                  </a:txBody>
                  <a:tcPr marL="68580" marR="68580" marT="34290" marB="34290"/>
                </a:tc>
                <a:extLst>
                  <a:ext uri="{0D108BD9-81ED-4DB2-BD59-A6C34878D82A}">
                    <a16:rowId xmlns:a16="http://schemas.microsoft.com/office/drawing/2014/main" val="10004"/>
                  </a:ext>
                </a:extLst>
              </a:tr>
              <a:tr h="376106">
                <a:tc>
                  <a:txBody>
                    <a:bodyPr/>
                    <a:lstStyle/>
                    <a:p>
                      <a:r>
                        <a:rPr lang="en-US" sz="1400" dirty="0"/>
                        <a:t>Project Management</a:t>
                      </a:r>
                    </a:p>
                  </a:txBody>
                  <a:tcPr marL="68580" marR="68580" marT="34290" marB="34290"/>
                </a:tc>
                <a:tc>
                  <a:txBody>
                    <a:bodyPr/>
                    <a:lstStyle/>
                    <a:p>
                      <a:pPr algn="r"/>
                      <a:r>
                        <a:rPr lang="en-US" sz="1400" dirty="0"/>
                        <a:t>1.0</a:t>
                      </a:r>
                    </a:p>
                  </a:txBody>
                  <a:tcPr marL="68580" marR="68580" marT="34290" marB="34290"/>
                </a:tc>
                <a:tc>
                  <a:txBody>
                    <a:bodyPr/>
                    <a:lstStyle/>
                    <a:p>
                      <a:pPr algn="r"/>
                      <a:r>
                        <a:rPr lang="en-US" sz="1400" dirty="0"/>
                        <a:t>8/2018-1/2023</a:t>
                      </a:r>
                    </a:p>
                  </a:txBody>
                  <a:tcPr marL="68580" marR="68580" marT="34290" marB="34290"/>
                </a:tc>
                <a:extLst>
                  <a:ext uri="{0D108BD9-81ED-4DB2-BD59-A6C34878D82A}">
                    <a16:rowId xmlns:a16="http://schemas.microsoft.com/office/drawing/2014/main" val="10005"/>
                  </a:ext>
                </a:extLst>
              </a:tr>
            </a:tbl>
          </a:graphicData>
        </a:graphic>
      </p:graphicFrame>
      <p:sp>
        <p:nvSpPr>
          <p:cNvPr id="7" name="Date Placeholder 6"/>
          <p:cNvSpPr>
            <a:spLocks noGrp="1"/>
          </p:cNvSpPr>
          <p:nvPr>
            <p:ph type="dt" sz="half" idx="10"/>
          </p:nvPr>
        </p:nvSpPr>
        <p:spPr/>
        <p:txBody>
          <a:bodyPr/>
          <a:lstStyle/>
          <a:p>
            <a:r>
              <a:rPr lang="en-US"/>
              <a:t>2/14/19</a:t>
            </a:r>
          </a:p>
        </p:txBody>
      </p:sp>
      <p:sp>
        <p:nvSpPr>
          <p:cNvPr id="8" name="Footer Placeholder 7"/>
          <p:cNvSpPr>
            <a:spLocks noGrp="1"/>
          </p:cNvSpPr>
          <p:nvPr>
            <p:ph type="ftr" sz="quarter" idx="11"/>
          </p:nvPr>
        </p:nvSpPr>
        <p:spPr/>
        <p:txBody>
          <a:bodyPr/>
          <a:lstStyle/>
          <a:p>
            <a:r>
              <a:rPr lang="en-US"/>
              <a:t>Ming Liu, LDRD Overview</a:t>
            </a:r>
          </a:p>
        </p:txBody>
      </p:sp>
      <p:sp>
        <p:nvSpPr>
          <p:cNvPr id="9" name="Slide Number Placeholder 8"/>
          <p:cNvSpPr>
            <a:spLocks noGrp="1"/>
          </p:cNvSpPr>
          <p:nvPr>
            <p:ph type="sldNum" sz="quarter" idx="12"/>
          </p:nvPr>
        </p:nvSpPr>
        <p:spPr/>
        <p:txBody>
          <a:bodyPr/>
          <a:lstStyle/>
          <a:p>
            <a:fld id="{A37BE454-496B-2843-8243-E1E572729E35}" type="slidenum">
              <a:rPr lang="en-US" smtClean="0"/>
              <a:t>52</a:t>
            </a:fld>
            <a:endParaRPr lang="en-US"/>
          </a:p>
        </p:txBody>
      </p:sp>
      <p:pic>
        <p:nvPicPr>
          <p:cNvPr id="10" name="Picture 9"/>
          <p:cNvPicPr>
            <a:picLocks noChangeAspect="1"/>
          </p:cNvPicPr>
          <p:nvPr/>
        </p:nvPicPr>
        <p:blipFill>
          <a:blip r:embed="rId2"/>
          <a:stretch>
            <a:fillRect/>
          </a:stretch>
        </p:blipFill>
        <p:spPr>
          <a:xfrm>
            <a:off x="4953000" y="1146226"/>
            <a:ext cx="3911963" cy="2362843"/>
          </a:xfrm>
          <a:prstGeom prst="rect">
            <a:avLst/>
          </a:prstGeom>
        </p:spPr>
      </p:pic>
    </p:spTree>
    <p:extLst>
      <p:ext uri="{BB962C8B-B14F-4D97-AF65-F5344CB8AC3E}">
        <p14:creationId xmlns:p14="http://schemas.microsoft.com/office/powerpoint/2010/main" val="1206334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094"/>
            <a:ext cx="8229600" cy="687906"/>
          </a:xfrm>
        </p:spPr>
        <p:txBody>
          <a:bodyPr/>
          <a:lstStyle/>
          <a:p>
            <a:r>
              <a:rPr lang="en-US" dirty="0"/>
              <a:t>Transition Plan</a:t>
            </a:r>
          </a:p>
        </p:txBody>
      </p:sp>
      <p:sp>
        <p:nvSpPr>
          <p:cNvPr id="7" name="TextBox 6"/>
          <p:cNvSpPr txBox="1"/>
          <p:nvPr/>
        </p:nvSpPr>
        <p:spPr>
          <a:xfrm>
            <a:off x="457200" y="1217094"/>
            <a:ext cx="7557245" cy="4339649"/>
          </a:xfrm>
          <a:prstGeom prst="rect">
            <a:avLst/>
          </a:prstGeom>
          <a:noFill/>
        </p:spPr>
        <p:txBody>
          <a:bodyPr wrap="square" rtlCol="0">
            <a:spAutoFit/>
          </a:bodyPr>
          <a:lstStyle/>
          <a:p>
            <a:r>
              <a:rPr lang="pl-PL" sz="1200" b="1" dirty="0"/>
              <a:t>Project: </a:t>
            </a:r>
            <a:r>
              <a:rPr lang="pl-PL" sz="1200" dirty="0"/>
              <a:t>20170073DR</a:t>
            </a:r>
          </a:p>
          <a:p>
            <a:r>
              <a:rPr lang="pl-PL" sz="1200" b="1" dirty="0" err="1"/>
              <a:t>Title</a:t>
            </a:r>
            <a:r>
              <a:rPr lang="pl-PL" sz="1200" b="1" dirty="0"/>
              <a:t>: </a:t>
            </a:r>
            <a:r>
              <a:rPr lang="pl-PL" sz="1200" dirty="0" err="1"/>
              <a:t>Probing</a:t>
            </a:r>
            <a:r>
              <a:rPr lang="pl-PL" sz="1200" dirty="0"/>
              <a:t> </a:t>
            </a:r>
            <a:r>
              <a:rPr lang="pl-PL" sz="1200" dirty="0" err="1"/>
              <a:t>Quark-Gluon</a:t>
            </a:r>
            <a:r>
              <a:rPr lang="pl-PL" sz="1200" dirty="0"/>
              <a:t> </a:t>
            </a:r>
            <a:r>
              <a:rPr lang="pl-PL" sz="1200" dirty="0" err="1"/>
              <a:t>Plasma</a:t>
            </a:r>
            <a:r>
              <a:rPr lang="pl-PL" sz="1200" dirty="0"/>
              <a:t> with </a:t>
            </a:r>
            <a:r>
              <a:rPr lang="pl-PL" sz="1200" dirty="0" err="1"/>
              <a:t>Bottom</a:t>
            </a:r>
            <a:r>
              <a:rPr lang="pl-PL" sz="1200" dirty="0"/>
              <a:t> </a:t>
            </a:r>
            <a:r>
              <a:rPr lang="pl-PL" sz="1200" dirty="0" err="1"/>
              <a:t>Quark</a:t>
            </a:r>
            <a:r>
              <a:rPr lang="pl-PL" sz="1200" dirty="0"/>
              <a:t> </a:t>
            </a:r>
            <a:r>
              <a:rPr lang="pl-PL" sz="1200" dirty="0" err="1"/>
              <a:t>Jets</a:t>
            </a:r>
            <a:r>
              <a:rPr lang="pl-PL" sz="1200" dirty="0"/>
              <a:t> </a:t>
            </a:r>
            <a:r>
              <a:rPr lang="pl-PL" sz="1200" dirty="0" err="1"/>
              <a:t>at</a:t>
            </a:r>
            <a:r>
              <a:rPr lang="pl-PL" sz="1200" dirty="0"/>
              <a:t> </a:t>
            </a:r>
            <a:r>
              <a:rPr lang="pl-PL" sz="1200" dirty="0" err="1"/>
              <a:t>sPHENIX</a:t>
            </a:r>
            <a:endParaRPr lang="pl-PL" sz="1200" dirty="0"/>
          </a:p>
          <a:p>
            <a:r>
              <a:rPr lang="pl-PL" sz="1200" b="1" dirty="0" err="1"/>
              <a:t>Initial</a:t>
            </a:r>
            <a:r>
              <a:rPr lang="pl-PL" sz="1200" b="1" dirty="0"/>
              <a:t> “</a:t>
            </a:r>
            <a:r>
              <a:rPr lang="pl-PL" sz="1200" b="1" dirty="0" err="1"/>
              <a:t>Transition</a:t>
            </a:r>
            <a:r>
              <a:rPr lang="pl-PL" sz="1200" b="1" dirty="0"/>
              <a:t> Plan”:</a:t>
            </a:r>
          </a:p>
          <a:p>
            <a:endParaRPr lang="pl-PL" sz="1200" dirty="0"/>
          </a:p>
          <a:p>
            <a:r>
              <a:rPr lang="pl-PL" sz="1200" b="1" dirty="0">
                <a:solidFill>
                  <a:srgbClr val="FF0000"/>
                </a:solidFill>
              </a:rPr>
              <a:t>Experiment: </a:t>
            </a:r>
            <a:r>
              <a:rPr lang="pl-PL" sz="1200" dirty="0"/>
              <a:t>At the end of </a:t>
            </a:r>
            <a:r>
              <a:rPr lang="pl-PL" sz="1200" dirty="0" err="1"/>
              <a:t>this</a:t>
            </a:r>
            <a:r>
              <a:rPr lang="pl-PL" sz="1200" dirty="0"/>
              <a:t> DR </a:t>
            </a:r>
            <a:r>
              <a:rPr lang="pl-PL" sz="1200" dirty="0" err="1"/>
              <a:t>project</a:t>
            </a:r>
            <a:r>
              <a:rPr lang="pl-PL" sz="1200" dirty="0"/>
              <a:t> we </a:t>
            </a:r>
            <a:r>
              <a:rPr lang="pl-PL" sz="1200" dirty="0" err="1"/>
              <a:t>will</a:t>
            </a:r>
            <a:r>
              <a:rPr lang="pl-PL" sz="1200" dirty="0"/>
              <a:t> </a:t>
            </a:r>
            <a:r>
              <a:rPr lang="pl-PL" sz="1200" dirty="0" err="1"/>
              <a:t>have</a:t>
            </a:r>
            <a:r>
              <a:rPr lang="pl-PL" sz="1200" dirty="0"/>
              <a:t> </a:t>
            </a:r>
            <a:r>
              <a:rPr lang="pl-PL" sz="1200" dirty="0" err="1"/>
              <a:t>secured</a:t>
            </a:r>
            <a:r>
              <a:rPr lang="pl-PL" sz="1200" dirty="0"/>
              <a:t> a major role for LANL in the development, </a:t>
            </a:r>
            <a:r>
              <a:rPr lang="pl-PL" sz="1200" dirty="0" err="1"/>
              <a:t>construction</a:t>
            </a:r>
            <a:r>
              <a:rPr lang="pl-PL" sz="1200" dirty="0"/>
              <a:t>, and </a:t>
            </a:r>
            <a:r>
              <a:rPr lang="pl-PL" sz="1200" dirty="0" err="1"/>
              <a:t>utilization</a:t>
            </a:r>
            <a:r>
              <a:rPr lang="pl-PL" sz="1200" dirty="0"/>
              <a:t> of the </a:t>
            </a:r>
            <a:r>
              <a:rPr lang="pl-PL" sz="1200" dirty="0" err="1"/>
              <a:t>sPHENIX</a:t>
            </a:r>
            <a:r>
              <a:rPr lang="pl-PL" sz="1200" dirty="0"/>
              <a:t> </a:t>
            </a:r>
            <a:r>
              <a:rPr lang="pl-PL" sz="1200" dirty="0" err="1"/>
              <a:t>detector</a:t>
            </a:r>
            <a:r>
              <a:rPr lang="pl-PL" sz="1200" dirty="0"/>
              <a:t>. </a:t>
            </a:r>
            <a:r>
              <a:rPr lang="pl-PL" sz="1200" dirty="0" err="1"/>
              <a:t>Our</a:t>
            </a:r>
            <a:r>
              <a:rPr lang="pl-PL" sz="1200" dirty="0"/>
              <a:t> </a:t>
            </a:r>
            <a:r>
              <a:rPr lang="pl-PL" sz="1200" dirty="0" err="1"/>
              <a:t>transition</a:t>
            </a:r>
            <a:r>
              <a:rPr lang="pl-PL" sz="1200" dirty="0"/>
              <a:t> model to DOE </a:t>
            </a:r>
            <a:r>
              <a:rPr lang="pl-PL" sz="1200" dirty="0" err="1"/>
              <a:t>funding</a:t>
            </a:r>
            <a:r>
              <a:rPr lang="pl-PL" sz="1200" dirty="0"/>
              <a:t> </a:t>
            </a:r>
            <a:r>
              <a:rPr lang="pl-PL" sz="1200" dirty="0" err="1"/>
              <a:t>is</a:t>
            </a:r>
            <a:r>
              <a:rPr lang="pl-PL" sz="1200" dirty="0"/>
              <a:t> </a:t>
            </a:r>
            <a:r>
              <a:rPr lang="pl-PL" sz="1200" dirty="0" err="1"/>
              <a:t>based</a:t>
            </a:r>
            <a:r>
              <a:rPr lang="pl-PL" sz="1200" dirty="0"/>
              <a:t> upon </a:t>
            </a:r>
            <a:r>
              <a:rPr lang="pl-PL" sz="1200" dirty="0" err="1"/>
              <a:t>our</a:t>
            </a:r>
            <a:r>
              <a:rPr lang="pl-PL" sz="1200" dirty="0"/>
              <a:t> </a:t>
            </a:r>
            <a:r>
              <a:rPr lang="pl-PL" sz="1200" dirty="0" err="1"/>
              <a:t>previously</a:t>
            </a:r>
            <a:r>
              <a:rPr lang="pl-PL" sz="1200" dirty="0"/>
              <a:t> </a:t>
            </a:r>
            <a:r>
              <a:rPr lang="pl-PL" sz="1200" dirty="0" err="1"/>
              <a:t>successful</a:t>
            </a:r>
            <a:r>
              <a:rPr lang="pl-PL" sz="1200" dirty="0"/>
              <a:t> PHENIX FVTX </a:t>
            </a:r>
            <a:r>
              <a:rPr lang="pl-PL" sz="1200" dirty="0" err="1"/>
              <a:t>at</a:t>
            </a:r>
            <a:r>
              <a:rPr lang="pl-PL" sz="1200" dirty="0"/>
              <a:t> BNL and the E906 </a:t>
            </a:r>
            <a:r>
              <a:rPr lang="pl-PL" sz="1200" dirty="0" err="1"/>
              <a:t>muon</a:t>
            </a:r>
            <a:r>
              <a:rPr lang="pl-PL" sz="1200" dirty="0"/>
              <a:t> </a:t>
            </a:r>
            <a:r>
              <a:rPr lang="pl-PL" sz="1200" dirty="0" err="1"/>
              <a:t>identifier</a:t>
            </a:r>
            <a:r>
              <a:rPr lang="pl-PL" sz="1200" dirty="0"/>
              <a:t> </a:t>
            </a:r>
            <a:r>
              <a:rPr lang="pl-PL" sz="1200" dirty="0" err="1"/>
              <a:t>at</a:t>
            </a:r>
            <a:r>
              <a:rPr lang="pl-PL" sz="1200" dirty="0"/>
              <a:t> </a:t>
            </a:r>
            <a:r>
              <a:rPr lang="pl-PL" sz="1200" dirty="0" err="1"/>
              <a:t>Fermilab</a:t>
            </a:r>
            <a:r>
              <a:rPr lang="pl-PL" sz="1200" dirty="0"/>
              <a:t>, </a:t>
            </a:r>
            <a:r>
              <a:rPr lang="pl-PL" sz="1200" dirty="0" err="1"/>
              <a:t>both</a:t>
            </a:r>
            <a:r>
              <a:rPr lang="pl-PL" sz="1200" dirty="0"/>
              <a:t> of </a:t>
            </a:r>
            <a:r>
              <a:rPr lang="pl-PL" sz="1200" dirty="0" err="1"/>
              <a:t>which</a:t>
            </a:r>
            <a:r>
              <a:rPr lang="pl-PL" sz="1200" dirty="0"/>
              <a:t> </a:t>
            </a:r>
            <a:r>
              <a:rPr lang="pl-PL" sz="1200" dirty="0" err="1"/>
              <a:t>began</a:t>
            </a:r>
            <a:r>
              <a:rPr lang="pl-PL" sz="1200" dirty="0"/>
              <a:t> as LANL LDRD </a:t>
            </a:r>
            <a:r>
              <a:rPr lang="pl-PL" sz="1200" dirty="0" err="1"/>
              <a:t>projects</a:t>
            </a:r>
            <a:r>
              <a:rPr lang="pl-PL" sz="1200" dirty="0"/>
              <a:t>. </a:t>
            </a:r>
            <a:r>
              <a:rPr lang="pl-PL" sz="1200" dirty="0" err="1"/>
              <a:t>These</a:t>
            </a:r>
            <a:r>
              <a:rPr lang="pl-PL" sz="1200" dirty="0"/>
              <a:t> </a:t>
            </a:r>
            <a:r>
              <a:rPr lang="pl-PL" sz="1200" dirty="0" err="1"/>
              <a:t>two</a:t>
            </a:r>
            <a:r>
              <a:rPr lang="pl-PL" sz="1200" dirty="0"/>
              <a:t> </a:t>
            </a:r>
            <a:r>
              <a:rPr lang="pl-PL" sz="1200" dirty="0" err="1"/>
              <a:t>projects</a:t>
            </a:r>
            <a:r>
              <a:rPr lang="pl-PL" sz="1200" dirty="0"/>
              <a:t> </a:t>
            </a:r>
            <a:r>
              <a:rPr lang="pl-PL" sz="1200" dirty="0" err="1"/>
              <a:t>were</a:t>
            </a:r>
            <a:r>
              <a:rPr lang="pl-PL" sz="1200" dirty="0"/>
              <a:t> </a:t>
            </a:r>
            <a:r>
              <a:rPr lang="pl-PL" sz="1200" dirty="0" err="1"/>
              <a:t>subsequently</a:t>
            </a:r>
            <a:r>
              <a:rPr lang="pl-PL" sz="1200" dirty="0"/>
              <a:t> </a:t>
            </a:r>
            <a:r>
              <a:rPr lang="pl-PL" sz="1200" dirty="0" err="1"/>
              <a:t>adopted</a:t>
            </a:r>
            <a:r>
              <a:rPr lang="pl-PL" sz="1200" dirty="0"/>
              <a:t> by the DOE </a:t>
            </a:r>
            <a:r>
              <a:rPr lang="pl-PL" sz="1200" dirty="0" err="1"/>
              <a:t>Nuclear</a:t>
            </a:r>
            <a:r>
              <a:rPr lang="pl-PL" sz="1200" dirty="0"/>
              <a:t> </a:t>
            </a:r>
            <a:r>
              <a:rPr lang="pl-PL" sz="1200" dirty="0" err="1"/>
              <a:t>Physics</a:t>
            </a:r>
            <a:r>
              <a:rPr lang="pl-PL" sz="1200" dirty="0"/>
              <a:t> program, </a:t>
            </a:r>
            <a:r>
              <a:rPr lang="pl-PL" sz="1200" dirty="0" err="1"/>
              <a:t>who</a:t>
            </a:r>
            <a:r>
              <a:rPr lang="pl-PL" sz="1200" dirty="0"/>
              <a:t> </a:t>
            </a:r>
            <a:r>
              <a:rPr lang="pl-PL" sz="1200" dirty="0" err="1"/>
              <a:t>provided</a:t>
            </a:r>
            <a:r>
              <a:rPr lang="pl-PL" sz="1200" dirty="0"/>
              <a:t> </a:t>
            </a:r>
            <a:r>
              <a:rPr lang="pl-PL" sz="1200" dirty="0" err="1"/>
              <a:t>full</a:t>
            </a:r>
            <a:r>
              <a:rPr lang="pl-PL" sz="1200" dirty="0"/>
              <a:t> </a:t>
            </a:r>
            <a:r>
              <a:rPr lang="pl-PL" sz="1200" dirty="0" err="1"/>
              <a:t>detector</a:t>
            </a:r>
            <a:r>
              <a:rPr lang="pl-PL" sz="1200" dirty="0"/>
              <a:t> </a:t>
            </a:r>
            <a:r>
              <a:rPr lang="pl-PL" sz="1200" dirty="0" err="1"/>
              <a:t>funding</a:t>
            </a:r>
            <a:r>
              <a:rPr lang="pl-PL" sz="1200" dirty="0"/>
              <a:t> and </a:t>
            </a:r>
            <a:r>
              <a:rPr lang="pl-PL" sz="1200" dirty="0" err="1"/>
              <a:t>support</a:t>
            </a:r>
            <a:r>
              <a:rPr lang="pl-PL" sz="1200" dirty="0"/>
              <a:t> for the LANL-</a:t>
            </a:r>
            <a:r>
              <a:rPr lang="pl-PL" sz="1200" dirty="0" err="1"/>
              <a:t>led</a:t>
            </a:r>
            <a:r>
              <a:rPr lang="pl-PL" sz="1200" dirty="0"/>
              <a:t> </a:t>
            </a:r>
            <a:r>
              <a:rPr lang="pl-PL" sz="1200" dirty="0" err="1"/>
              <a:t>physics</a:t>
            </a:r>
            <a:r>
              <a:rPr lang="pl-PL" sz="1200" dirty="0"/>
              <a:t> </a:t>
            </a:r>
            <a:r>
              <a:rPr lang="pl-PL" sz="1200" dirty="0" err="1"/>
              <a:t>programs</a:t>
            </a:r>
            <a:r>
              <a:rPr lang="pl-PL" sz="1200" dirty="0"/>
              <a:t>. </a:t>
            </a:r>
            <a:r>
              <a:rPr lang="pl-PL" sz="1200" dirty="0" err="1"/>
              <a:t>This</a:t>
            </a:r>
            <a:r>
              <a:rPr lang="pl-PL" sz="1200" dirty="0"/>
              <a:t> past </a:t>
            </a:r>
            <a:r>
              <a:rPr lang="pl-PL" sz="1200" dirty="0" err="1"/>
              <a:t>record</a:t>
            </a:r>
            <a:r>
              <a:rPr lang="pl-PL" sz="1200" dirty="0"/>
              <a:t> </a:t>
            </a:r>
            <a:r>
              <a:rPr lang="pl-PL" sz="1200" dirty="0" err="1"/>
              <a:t>demonstrates</a:t>
            </a:r>
            <a:r>
              <a:rPr lang="pl-PL" sz="1200" dirty="0"/>
              <a:t> </a:t>
            </a:r>
            <a:r>
              <a:rPr lang="pl-PL" sz="1200" dirty="0" err="1"/>
              <a:t>that</a:t>
            </a:r>
            <a:r>
              <a:rPr lang="pl-PL" sz="1200" dirty="0"/>
              <a:t> the </a:t>
            </a:r>
            <a:r>
              <a:rPr lang="pl-PL" sz="1200" dirty="0" err="1"/>
              <a:t>current</a:t>
            </a:r>
            <a:r>
              <a:rPr lang="pl-PL" sz="1200" dirty="0"/>
              <a:t> team </a:t>
            </a:r>
            <a:r>
              <a:rPr lang="pl-PL" sz="1200" dirty="0" err="1"/>
              <a:t>has</a:t>
            </a:r>
            <a:r>
              <a:rPr lang="pl-PL" sz="1200" dirty="0"/>
              <a:t> </a:t>
            </a:r>
            <a:r>
              <a:rPr lang="pl-PL" sz="1200" dirty="0" err="1"/>
              <a:t>abundant</a:t>
            </a:r>
            <a:r>
              <a:rPr lang="pl-PL" sz="1200" dirty="0"/>
              <a:t> program development </a:t>
            </a:r>
            <a:r>
              <a:rPr lang="pl-PL" sz="1200" dirty="0" err="1"/>
              <a:t>experience</a:t>
            </a:r>
            <a:r>
              <a:rPr lang="pl-PL" sz="1200" dirty="0"/>
              <a:t> for </a:t>
            </a:r>
            <a:r>
              <a:rPr lang="pl-PL" sz="1200" dirty="0" err="1"/>
              <a:t>managing</a:t>
            </a:r>
            <a:r>
              <a:rPr lang="pl-PL" sz="1200" dirty="0"/>
              <a:t> </a:t>
            </a:r>
            <a:r>
              <a:rPr lang="pl-PL" sz="1200" dirty="0" err="1"/>
              <a:t>this</a:t>
            </a:r>
            <a:r>
              <a:rPr lang="pl-PL" sz="1200" dirty="0"/>
              <a:t> </a:t>
            </a:r>
            <a:r>
              <a:rPr lang="pl-PL" sz="1200" dirty="0" err="1"/>
              <a:t>kind</a:t>
            </a:r>
            <a:r>
              <a:rPr lang="pl-PL" sz="1200" dirty="0"/>
              <a:t> of </a:t>
            </a:r>
            <a:r>
              <a:rPr lang="pl-PL" sz="1200" dirty="0" err="1"/>
              <a:t>transition</a:t>
            </a:r>
            <a:r>
              <a:rPr lang="pl-PL" sz="1200" dirty="0"/>
              <a:t>. </a:t>
            </a:r>
            <a:r>
              <a:rPr lang="pl-PL" sz="1200" dirty="0" err="1"/>
              <a:t>After</a:t>
            </a:r>
            <a:r>
              <a:rPr lang="pl-PL" sz="1200" dirty="0"/>
              <a:t> </a:t>
            </a:r>
            <a:r>
              <a:rPr lang="pl-PL" sz="1200" dirty="0" err="1"/>
              <a:t>this</a:t>
            </a:r>
            <a:r>
              <a:rPr lang="pl-PL" sz="1200" dirty="0"/>
              <a:t> DR </a:t>
            </a:r>
            <a:r>
              <a:rPr lang="pl-PL" sz="1200" dirty="0" err="1"/>
              <a:t>project</a:t>
            </a:r>
            <a:r>
              <a:rPr lang="pl-PL" sz="1200" dirty="0"/>
              <a:t>, we </a:t>
            </a:r>
            <a:r>
              <a:rPr lang="pl-PL" sz="1200" dirty="0" err="1"/>
              <a:t>will</a:t>
            </a:r>
            <a:r>
              <a:rPr lang="pl-PL" sz="1200" dirty="0"/>
              <a:t> </a:t>
            </a:r>
            <a:r>
              <a:rPr lang="pl-PL" sz="1200" dirty="0" err="1"/>
              <a:t>work</a:t>
            </a:r>
            <a:r>
              <a:rPr lang="pl-PL" sz="1200" dirty="0"/>
              <a:t> </a:t>
            </a:r>
            <a:r>
              <a:rPr lang="pl-PL" sz="1200" dirty="0" err="1"/>
              <a:t>closely</a:t>
            </a:r>
            <a:r>
              <a:rPr lang="pl-PL" sz="1200" dirty="0"/>
              <a:t> with </a:t>
            </a:r>
            <a:r>
              <a:rPr lang="pl-PL" sz="1200" dirty="0" err="1"/>
              <a:t>LANL’s</a:t>
            </a:r>
            <a:r>
              <a:rPr lang="pl-PL" sz="1200" dirty="0"/>
              <a:t> </a:t>
            </a:r>
            <a:r>
              <a:rPr lang="pl-PL" sz="1200" dirty="0" err="1"/>
              <a:t>Nuclear</a:t>
            </a:r>
            <a:r>
              <a:rPr lang="pl-PL" sz="1200" dirty="0"/>
              <a:t> </a:t>
            </a:r>
            <a:r>
              <a:rPr lang="pl-PL" sz="1200" dirty="0" err="1"/>
              <a:t>Physics</a:t>
            </a:r>
            <a:r>
              <a:rPr lang="pl-PL" sz="1200" dirty="0"/>
              <a:t> program </a:t>
            </a:r>
            <a:r>
              <a:rPr lang="pl-PL" sz="1200" dirty="0" err="1"/>
              <a:t>office</a:t>
            </a:r>
            <a:r>
              <a:rPr lang="pl-PL" sz="1200" dirty="0"/>
              <a:t>, the </a:t>
            </a:r>
            <a:r>
              <a:rPr lang="pl-PL" sz="1200" dirty="0" err="1"/>
              <a:t>sPHENIX</a:t>
            </a:r>
            <a:r>
              <a:rPr lang="pl-PL" sz="1200" dirty="0"/>
              <a:t> </a:t>
            </a:r>
            <a:r>
              <a:rPr lang="pl-PL" sz="1200" dirty="0" err="1"/>
              <a:t>collaboration</a:t>
            </a:r>
            <a:r>
              <a:rPr lang="pl-PL" sz="1200" dirty="0"/>
              <a:t>, and </a:t>
            </a:r>
            <a:r>
              <a:rPr lang="pl-PL" sz="1200" dirty="0" err="1"/>
              <a:t>our</a:t>
            </a:r>
            <a:r>
              <a:rPr lang="pl-PL" sz="1200" dirty="0"/>
              <a:t> DOE </a:t>
            </a:r>
            <a:r>
              <a:rPr lang="pl-PL" sz="1200" dirty="0" err="1"/>
              <a:t>Nuclear</a:t>
            </a:r>
            <a:r>
              <a:rPr lang="pl-PL" sz="1200" dirty="0"/>
              <a:t> </a:t>
            </a:r>
            <a:r>
              <a:rPr lang="pl-PL" sz="1200" dirty="0" err="1"/>
              <a:t>Physics</a:t>
            </a:r>
            <a:r>
              <a:rPr lang="pl-PL" sz="1200" dirty="0"/>
              <a:t> program </a:t>
            </a:r>
            <a:r>
              <a:rPr lang="pl-PL" sz="1200" dirty="0" err="1"/>
              <a:t>managers</a:t>
            </a:r>
            <a:r>
              <a:rPr lang="pl-PL" sz="1200" dirty="0"/>
              <a:t> to </a:t>
            </a:r>
            <a:r>
              <a:rPr lang="pl-PL" sz="1200" dirty="0" err="1"/>
              <a:t>construct</a:t>
            </a:r>
            <a:r>
              <a:rPr lang="pl-PL" sz="1200" dirty="0"/>
              <a:t> and </a:t>
            </a:r>
            <a:r>
              <a:rPr lang="pl-PL" sz="1200" dirty="0" err="1"/>
              <a:t>install</a:t>
            </a:r>
            <a:r>
              <a:rPr lang="pl-PL" sz="1200" dirty="0"/>
              <a:t> the </a:t>
            </a:r>
            <a:r>
              <a:rPr lang="pl-PL" sz="1200" dirty="0" err="1"/>
              <a:t>full</a:t>
            </a:r>
            <a:r>
              <a:rPr lang="pl-PL" sz="1200" dirty="0"/>
              <a:t> </a:t>
            </a:r>
            <a:r>
              <a:rPr lang="pl-PL" sz="1200" dirty="0" err="1"/>
              <a:t>inner</a:t>
            </a:r>
            <a:r>
              <a:rPr lang="pl-PL" sz="1200" dirty="0"/>
              <a:t> </a:t>
            </a:r>
            <a:r>
              <a:rPr lang="pl-PL" sz="1200" dirty="0" err="1"/>
              <a:t>tracker</a:t>
            </a:r>
            <a:r>
              <a:rPr lang="pl-PL" sz="1200" dirty="0"/>
              <a:t>. The </a:t>
            </a:r>
            <a:r>
              <a:rPr lang="pl-PL" sz="1200" dirty="0" err="1"/>
              <a:t>potential</a:t>
            </a:r>
            <a:r>
              <a:rPr lang="pl-PL" sz="1200" dirty="0"/>
              <a:t> </a:t>
            </a:r>
            <a:r>
              <a:rPr lang="pl-PL" sz="1200" dirty="0" err="1"/>
              <a:t>total</a:t>
            </a:r>
            <a:r>
              <a:rPr lang="pl-PL" sz="1200" dirty="0"/>
              <a:t> return on </a:t>
            </a:r>
            <a:r>
              <a:rPr lang="pl-PL" sz="1200" dirty="0" err="1"/>
              <a:t>this</a:t>
            </a:r>
            <a:r>
              <a:rPr lang="pl-PL" sz="1200" dirty="0"/>
              <a:t> </a:t>
            </a:r>
            <a:r>
              <a:rPr lang="pl-PL" sz="1200" dirty="0" err="1"/>
              <a:t>proposed</a:t>
            </a:r>
            <a:r>
              <a:rPr lang="pl-PL" sz="1200" dirty="0"/>
              <a:t> LDRD investment </a:t>
            </a:r>
            <a:r>
              <a:rPr lang="pl-PL" sz="1200" dirty="0" err="1"/>
              <a:t>is</a:t>
            </a:r>
            <a:r>
              <a:rPr lang="pl-PL" sz="1200" dirty="0"/>
              <a:t> </a:t>
            </a:r>
            <a:r>
              <a:rPr lang="pl-PL" sz="1200" dirty="0" err="1"/>
              <a:t>large</a:t>
            </a:r>
            <a:r>
              <a:rPr lang="pl-PL" sz="1200" dirty="0"/>
              <a:t>, </a:t>
            </a:r>
            <a:r>
              <a:rPr lang="pl-PL" sz="1200" dirty="0" err="1"/>
              <a:t>above</a:t>
            </a:r>
            <a:r>
              <a:rPr lang="pl-PL" sz="1200" dirty="0"/>
              <a:t> 6:1. For </a:t>
            </a:r>
            <a:r>
              <a:rPr lang="pl-PL" sz="1200" dirty="0" err="1"/>
              <a:t>example</a:t>
            </a:r>
            <a:r>
              <a:rPr lang="pl-PL" sz="1200" dirty="0"/>
              <a:t>, the DOE </a:t>
            </a:r>
            <a:r>
              <a:rPr lang="pl-PL" sz="1200" dirty="0" err="1"/>
              <a:t>currently</a:t>
            </a:r>
            <a:r>
              <a:rPr lang="pl-PL" sz="1200" dirty="0"/>
              <a:t> </a:t>
            </a:r>
            <a:r>
              <a:rPr lang="pl-PL" sz="1200" dirty="0" err="1"/>
              <a:t>provides</a:t>
            </a:r>
            <a:r>
              <a:rPr lang="pl-PL" sz="1200" dirty="0"/>
              <a:t> </a:t>
            </a:r>
            <a:r>
              <a:rPr lang="pl-PL" sz="1200" dirty="0" err="1"/>
              <a:t>about</a:t>
            </a:r>
            <a:r>
              <a:rPr lang="pl-PL" sz="1200" dirty="0"/>
              <a:t> $3M per </a:t>
            </a:r>
            <a:r>
              <a:rPr lang="pl-PL" sz="1200" dirty="0" err="1"/>
              <a:t>year</a:t>
            </a:r>
            <a:r>
              <a:rPr lang="pl-PL" sz="1200" dirty="0"/>
              <a:t> to LANL for </a:t>
            </a:r>
            <a:r>
              <a:rPr lang="pl-PL" sz="1200" dirty="0" err="1"/>
              <a:t>physics</a:t>
            </a:r>
            <a:r>
              <a:rPr lang="pl-PL" sz="1200" dirty="0"/>
              <a:t> </a:t>
            </a:r>
            <a:r>
              <a:rPr lang="pl-PL" sz="1200" dirty="0" err="1"/>
              <a:t>work</a:t>
            </a:r>
            <a:r>
              <a:rPr lang="pl-PL" sz="1200" dirty="0"/>
              <a:t> </a:t>
            </a:r>
            <a:r>
              <a:rPr lang="pl-PL" sz="1200" dirty="0" err="1"/>
              <a:t>related</a:t>
            </a:r>
            <a:r>
              <a:rPr lang="pl-PL" sz="1200" dirty="0"/>
              <a:t> to </a:t>
            </a:r>
            <a:r>
              <a:rPr lang="pl-PL" sz="1200" dirty="0" err="1"/>
              <a:t>our</a:t>
            </a:r>
            <a:r>
              <a:rPr lang="pl-PL" sz="1200" dirty="0"/>
              <a:t> FVTX </a:t>
            </a:r>
            <a:r>
              <a:rPr lang="pl-PL" sz="1200" dirty="0" err="1"/>
              <a:t>detector</a:t>
            </a:r>
            <a:r>
              <a:rPr lang="pl-PL" sz="1200" dirty="0"/>
              <a:t> and </a:t>
            </a:r>
            <a:r>
              <a:rPr lang="pl-PL" sz="1200" dirty="0" err="1"/>
              <a:t>has</a:t>
            </a:r>
            <a:r>
              <a:rPr lang="pl-PL" sz="1200" dirty="0"/>
              <a:t> </a:t>
            </a:r>
            <a:r>
              <a:rPr lang="pl-PL" sz="1200" dirty="0" err="1"/>
              <a:t>done</a:t>
            </a:r>
            <a:r>
              <a:rPr lang="pl-PL" sz="1200" dirty="0"/>
              <a:t> </a:t>
            </a:r>
            <a:r>
              <a:rPr lang="pl-PL" sz="1200" dirty="0" err="1"/>
              <a:t>so</a:t>
            </a:r>
            <a:r>
              <a:rPr lang="pl-PL" sz="1200" dirty="0"/>
              <a:t> for </a:t>
            </a:r>
            <a:r>
              <a:rPr lang="pl-PL" sz="1200" dirty="0" err="1"/>
              <a:t>about</a:t>
            </a:r>
            <a:r>
              <a:rPr lang="pl-PL" sz="1200" dirty="0"/>
              <a:t> 7 </a:t>
            </a:r>
            <a:r>
              <a:rPr lang="pl-PL" sz="1200" dirty="0" err="1"/>
              <a:t>years</a:t>
            </a:r>
            <a:r>
              <a:rPr lang="pl-PL" sz="1200" dirty="0"/>
              <a:t>. The FVTX </a:t>
            </a:r>
            <a:r>
              <a:rPr lang="pl-PL" sz="1200" dirty="0" err="1"/>
              <a:t>physics</a:t>
            </a:r>
            <a:r>
              <a:rPr lang="pl-PL" sz="1200" dirty="0"/>
              <a:t> program </a:t>
            </a:r>
            <a:r>
              <a:rPr lang="pl-PL" sz="1200" dirty="0" err="1"/>
              <a:t>will</a:t>
            </a:r>
            <a:r>
              <a:rPr lang="pl-PL" sz="1200" dirty="0"/>
              <a:t> </a:t>
            </a:r>
            <a:r>
              <a:rPr lang="pl-PL" sz="1200" dirty="0" err="1"/>
              <a:t>likely</a:t>
            </a:r>
            <a:r>
              <a:rPr lang="pl-PL" sz="1200" dirty="0"/>
              <a:t> end </a:t>
            </a:r>
            <a:r>
              <a:rPr lang="pl-PL" sz="1200" dirty="0" err="1"/>
              <a:t>within</a:t>
            </a:r>
            <a:r>
              <a:rPr lang="pl-PL" sz="1200" dirty="0"/>
              <a:t> a </a:t>
            </a:r>
            <a:r>
              <a:rPr lang="pl-PL" sz="1200" dirty="0" err="1"/>
              <a:t>few</a:t>
            </a:r>
            <a:r>
              <a:rPr lang="pl-PL" sz="1200" dirty="0"/>
              <a:t> </a:t>
            </a:r>
            <a:r>
              <a:rPr lang="pl-PL" sz="1200" dirty="0" err="1"/>
              <a:t>years</a:t>
            </a:r>
            <a:r>
              <a:rPr lang="pl-PL" sz="1200" dirty="0"/>
              <a:t>. </a:t>
            </a:r>
            <a:r>
              <a:rPr lang="pl-PL" sz="1200" dirty="0" err="1"/>
              <a:t>Without</a:t>
            </a:r>
            <a:r>
              <a:rPr lang="pl-PL" sz="1200" dirty="0"/>
              <a:t> a major </a:t>
            </a:r>
            <a:r>
              <a:rPr lang="pl-PL" sz="1200" dirty="0" err="1"/>
              <a:t>new</a:t>
            </a:r>
            <a:r>
              <a:rPr lang="pl-PL" sz="1200" dirty="0"/>
              <a:t> role </a:t>
            </a:r>
            <a:r>
              <a:rPr lang="pl-PL" sz="1200" dirty="0" err="1"/>
              <a:t>at</a:t>
            </a:r>
            <a:r>
              <a:rPr lang="pl-PL" sz="1200" dirty="0"/>
              <a:t> </a:t>
            </a:r>
            <a:r>
              <a:rPr lang="pl-PL" sz="1200" dirty="0" err="1"/>
              <a:t>sPHENIX</a:t>
            </a:r>
            <a:r>
              <a:rPr lang="pl-PL" sz="1200" dirty="0"/>
              <a:t>, </a:t>
            </a:r>
            <a:r>
              <a:rPr lang="pl-PL" sz="1200" dirty="0" err="1"/>
              <a:t>our</a:t>
            </a:r>
            <a:r>
              <a:rPr lang="pl-PL" sz="1200" dirty="0"/>
              <a:t> DOE </a:t>
            </a:r>
            <a:r>
              <a:rPr lang="pl-PL" sz="1200" dirty="0" err="1"/>
              <a:t>longterm</a:t>
            </a:r>
            <a:r>
              <a:rPr lang="pl-PL" sz="1200" dirty="0"/>
              <a:t> </a:t>
            </a:r>
            <a:r>
              <a:rPr lang="pl-PL" sz="1200" dirty="0" err="1"/>
              <a:t>support</a:t>
            </a:r>
            <a:r>
              <a:rPr lang="pl-PL" sz="1200" dirty="0"/>
              <a:t> </a:t>
            </a:r>
            <a:r>
              <a:rPr lang="pl-PL" sz="1200" dirty="0" err="1"/>
              <a:t>is</a:t>
            </a:r>
            <a:r>
              <a:rPr lang="pl-PL" sz="1200" dirty="0"/>
              <a:t> </a:t>
            </a:r>
            <a:r>
              <a:rPr lang="pl-PL" sz="1200" dirty="0" err="1"/>
              <a:t>at</a:t>
            </a:r>
            <a:r>
              <a:rPr lang="pl-PL" sz="1200" dirty="0"/>
              <a:t> </a:t>
            </a:r>
            <a:r>
              <a:rPr lang="pl-PL" sz="1200" dirty="0" err="1"/>
              <a:t>risk</a:t>
            </a:r>
            <a:r>
              <a:rPr lang="pl-PL" sz="1200" dirty="0"/>
              <a:t>. </a:t>
            </a:r>
          </a:p>
          <a:p>
            <a:endParaRPr lang="pl-PL" sz="1200" dirty="0"/>
          </a:p>
          <a:p>
            <a:r>
              <a:rPr lang="pl-PL" sz="1200" b="1" dirty="0" err="1">
                <a:solidFill>
                  <a:srgbClr val="FF0000"/>
                </a:solidFill>
              </a:rPr>
              <a:t>Theory</a:t>
            </a:r>
            <a:r>
              <a:rPr lang="pl-PL" sz="1200" b="1" dirty="0">
                <a:solidFill>
                  <a:srgbClr val="FF0000"/>
                </a:solidFill>
              </a:rPr>
              <a:t>: </a:t>
            </a:r>
            <a:r>
              <a:rPr lang="pl-PL" sz="1200" dirty="0" err="1"/>
              <a:t>This</a:t>
            </a:r>
            <a:r>
              <a:rPr lang="pl-PL" sz="1200" dirty="0"/>
              <a:t> </a:t>
            </a:r>
            <a:r>
              <a:rPr lang="pl-PL" sz="1200" dirty="0" err="1"/>
              <a:t>project</a:t>
            </a:r>
            <a:r>
              <a:rPr lang="pl-PL" sz="1200" dirty="0"/>
              <a:t> </a:t>
            </a:r>
            <a:r>
              <a:rPr lang="pl-PL" sz="1200" dirty="0" err="1"/>
              <a:t>will</a:t>
            </a:r>
            <a:r>
              <a:rPr lang="pl-PL" sz="1200" dirty="0"/>
              <a:t> place LANL </a:t>
            </a:r>
            <a:r>
              <a:rPr lang="pl-PL" sz="1200" dirty="0" err="1"/>
              <a:t>at</a:t>
            </a:r>
            <a:r>
              <a:rPr lang="pl-PL" sz="1200" dirty="0"/>
              <a:t> the </a:t>
            </a:r>
            <a:r>
              <a:rPr lang="pl-PL" sz="1200" dirty="0" err="1"/>
              <a:t>forefront</a:t>
            </a:r>
            <a:r>
              <a:rPr lang="pl-PL" sz="1200" dirty="0"/>
              <a:t> of b-</a:t>
            </a:r>
            <a:r>
              <a:rPr lang="pl-PL" sz="1200" dirty="0" err="1"/>
              <a:t>jet</a:t>
            </a:r>
            <a:r>
              <a:rPr lang="pl-PL" sz="1200" dirty="0"/>
              <a:t> </a:t>
            </a:r>
            <a:r>
              <a:rPr lang="pl-PL" sz="1200" dirty="0" err="1"/>
              <a:t>physics</a:t>
            </a:r>
            <a:r>
              <a:rPr lang="pl-PL" sz="1200" dirty="0"/>
              <a:t> </a:t>
            </a:r>
            <a:r>
              <a:rPr lang="pl-PL" sz="1200" dirty="0" err="1"/>
              <a:t>calculations</a:t>
            </a:r>
            <a:r>
              <a:rPr lang="pl-PL" sz="1200" dirty="0"/>
              <a:t> for </a:t>
            </a:r>
            <a:r>
              <a:rPr lang="pl-PL" sz="1200" dirty="0" err="1"/>
              <a:t>both</a:t>
            </a:r>
            <a:r>
              <a:rPr lang="pl-PL" sz="1200" dirty="0"/>
              <a:t> RHIC and LHC </a:t>
            </a:r>
            <a:r>
              <a:rPr lang="pl-PL" sz="1200" dirty="0" err="1"/>
              <a:t>collision</a:t>
            </a:r>
            <a:r>
              <a:rPr lang="pl-PL" sz="1200" dirty="0"/>
              <a:t> </a:t>
            </a:r>
            <a:r>
              <a:rPr lang="pl-PL" sz="1200" dirty="0" err="1"/>
              <a:t>energies</a:t>
            </a:r>
            <a:r>
              <a:rPr lang="pl-PL" sz="1200" dirty="0"/>
              <a:t> </a:t>
            </a:r>
            <a:r>
              <a:rPr lang="pl-PL" sz="1200" dirty="0" err="1"/>
              <a:t>under</a:t>
            </a:r>
            <a:r>
              <a:rPr lang="pl-PL" sz="1200" dirty="0"/>
              <a:t> a </a:t>
            </a:r>
            <a:r>
              <a:rPr lang="pl-PL" sz="1200" dirty="0" err="1"/>
              <a:t>common</a:t>
            </a:r>
            <a:r>
              <a:rPr lang="pl-PL" sz="1200" dirty="0"/>
              <a:t> </a:t>
            </a:r>
            <a:r>
              <a:rPr lang="pl-PL" sz="1200" dirty="0" err="1"/>
              <a:t>theoretical</a:t>
            </a:r>
            <a:r>
              <a:rPr lang="pl-PL" sz="1200" dirty="0"/>
              <a:t> </a:t>
            </a:r>
            <a:r>
              <a:rPr lang="pl-PL" sz="1200" dirty="0" err="1"/>
              <a:t>framework</a:t>
            </a:r>
            <a:r>
              <a:rPr lang="pl-PL" sz="1200" dirty="0"/>
              <a:t>. </a:t>
            </a:r>
            <a:r>
              <a:rPr lang="pl-PL" sz="1200" dirty="0" err="1"/>
              <a:t>This</a:t>
            </a:r>
            <a:r>
              <a:rPr lang="pl-PL" sz="1200" dirty="0"/>
              <a:t> </a:t>
            </a:r>
            <a:r>
              <a:rPr lang="pl-PL" sz="1200" dirty="0" err="1"/>
              <a:t>will</a:t>
            </a:r>
            <a:r>
              <a:rPr lang="pl-PL" sz="1200" dirty="0"/>
              <a:t> </a:t>
            </a:r>
            <a:r>
              <a:rPr lang="pl-PL" sz="1200" dirty="0" err="1"/>
              <a:t>ensure</a:t>
            </a:r>
            <a:r>
              <a:rPr lang="pl-PL" sz="1200" dirty="0"/>
              <a:t> </a:t>
            </a:r>
            <a:r>
              <a:rPr lang="pl-PL" sz="1200" dirty="0" err="1"/>
              <a:t>that</a:t>
            </a:r>
            <a:r>
              <a:rPr lang="pl-PL" sz="1200" dirty="0"/>
              <a:t>, </a:t>
            </a:r>
            <a:r>
              <a:rPr lang="pl-PL" sz="1200" dirty="0" err="1"/>
              <a:t>after</a:t>
            </a:r>
            <a:r>
              <a:rPr lang="pl-PL" sz="1200" dirty="0"/>
              <a:t> the </a:t>
            </a:r>
            <a:r>
              <a:rPr lang="pl-PL" sz="1200" dirty="0" err="1"/>
              <a:t>completion</a:t>
            </a:r>
            <a:r>
              <a:rPr lang="pl-PL" sz="1200" dirty="0"/>
              <a:t> of the DR, the </a:t>
            </a:r>
            <a:r>
              <a:rPr lang="pl-PL" sz="1200" dirty="0" err="1"/>
              <a:t>utilization</a:t>
            </a:r>
            <a:r>
              <a:rPr lang="pl-PL" sz="1200" dirty="0"/>
              <a:t> of the </a:t>
            </a:r>
            <a:r>
              <a:rPr lang="pl-PL" sz="1200" dirty="0" err="1"/>
              <a:t>next</a:t>
            </a:r>
            <a:r>
              <a:rPr lang="pl-PL" sz="1200" dirty="0"/>
              <a:t> </a:t>
            </a:r>
            <a:r>
              <a:rPr lang="pl-PL" sz="1200" dirty="0" err="1"/>
              <a:t>generation</a:t>
            </a:r>
            <a:r>
              <a:rPr lang="pl-PL" sz="1200" dirty="0"/>
              <a:t> of </a:t>
            </a:r>
            <a:r>
              <a:rPr lang="pl-PL" sz="1200" dirty="0" err="1"/>
              <a:t>experiments</a:t>
            </a:r>
            <a:r>
              <a:rPr lang="pl-PL" sz="1200" dirty="0"/>
              <a:t> </a:t>
            </a:r>
            <a:r>
              <a:rPr lang="pl-PL" sz="1200" dirty="0" err="1"/>
              <a:t>is</a:t>
            </a:r>
            <a:r>
              <a:rPr lang="pl-PL" sz="1200" dirty="0"/>
              <a:t> </a:t>
            </a:r>
            <a:r>
              <a:rPr lang="pl-PL" sz="1200" dirty="0" err="1"/>
              <a:t>fully</a:t>
            </a:r>
            <a:r>
              <a:rPr lang="pl-PL" sz="1200" dirty="0"/>
              <a:t> </a:t>
            </a:r>
            <a:r>
              <a:rPr lang="pl-PL" sz="1200" dirty="0" err="1"/>
              <a:t>maximized</a:t>
            </a:r>
            <a:r>
              <a:rPr lang="pl-PL" sz="1200" dirty="0"/>
              <a:t> and </a:t>
            </a:r>
            <a:r>
              <a:rPr lang="pl-PL" sz="1200" dirty="0" err="1"/>
              <a:t>will</a:t>
            </a:r>
            <a:r>
              <a:rPr lang="pl-PL" sz="1200" dirty="0"/>
              <a:t> </a:t>
            </a:r>
            <a:r>
              <a:rPr lang="pl-PL" sz="1200" dirty="0" err="1"/>
              <a:t>provide</a:t>
            </a:r>
            <a:r>
              <a:rPr lang="pl-PL" sz="1200" dirty="0"/>
              <a:t> </a:t>
            </a:r>
            <a:r>
              <a:rPr lang="pl-PL" sz="1200" dirty="0" err="1"/>
              <a:t>additional</a:t>
            </a:r>
            <a:r>
              <a:rPr lang="pl-PL" sz="1200" dirty="0"/>
              <a:t> </a:t>
            </a:r>
            <a:r>
              <a:rPr lang="pl-PL" sz="1200" dirty="0" err="1"/>
              <a:t>insight</a:t>
            </a:r>
            <a:r>
              <a:rPr lang="pl-PL" sz="1200" dirty="0"/>
              <a:t> </a:t>
            </a:r>
            <a:r>
              <a:rPr lang="pl-PL" sz="1200" dirty="0" err="1"/>
              <a:t>into</a:t>
            </a:r>
            <a:r>
              <a:rPr lang="pl-PL" sz="1200" dirty="0"/>
              <a:t> the heavy </a:t>
            </a:r>
            <a:r>
              <a:rPr lang="pl-PL" sz="1200" dirty="0" err="1"/>
              <a:t>ion</a:t>
            </a:r>
            <a:r>
              <a:rPr lang="pl-PL" sz="1200" dirty="0"/>
              <a:t> LHC </a:t>
            </a:r>
            <a:r>
              <a:rPr lang="pl-PL" sz="1200" dirty="0" err="1"/>
              <a:t>experiments</a:t>
            </a:r>
            <a:r>
              <a:rPr lang="pl-PL" sz="1200" dirty="0"/>
              <a:t> </a:t>
            </a:r>
            <a:r>
              <a:rPr lang="pl-PL" sz="1200" dirty="0" err="1"/>
              <a:t>currently</a:t>
            </a:r>
            <a:r>
              <a:rPr lang="pl-PL" sz="1200" dirty="0"/>
              <a:t> </a:t>
            </a:r>
            <a:r>
              <a:rPr lang="pl-PL" sz="1200" dirty="0" err="1"/>
              <a:t>underway</a:t>
            </a:r>
            <a:r>
              <a:rPr lang="pl-PL" sz="1200" dirty="0"/>
              <a:t>. </a:t>
            </a:r>
            <a:r>
              <a:rPr lang="pl-PL" sz="1200" dirty="0" err="1"/>
              <a:t>Previous</a:t>
            </a:r>
            <a:r>
              <a:rPr lang="pl-PL" sz="1200" dirty="0"/>
              <a:t> </a:t>
            </a:r>
            <a:r>
              <a:rPr lang="pl-PL" sz="1200" dirty="0" err="1"/>
              <a:t>successful</a:t>
            </a:r>
            <a:r>
              <a:rPr lang="pl-PL" sz="1200" dirty="0"/>
              <a:t> </a:t>
            </a:r>
            <a:r>
              <a:rPr lang="pl-PL" sz="1200" dirty="0" err="1"/>
              <a:t>theoretical</a:t>
            </a:r>
            <a:r>
              <a:rPr lang="pl-PL" sz="1200" dirty="0"/>
              <a:t> LDRD </a:t>
            </a:r>
            <a:r>
              <a:rPr lang="pl-PL" sz="1200" dirty="0" err="1"/>
              <a:t>projects</a:t>
            </a:r>
            <a:r>
              <a:rPr lang="pl-PL" sz="1200" dirty="0"/>
              <a:t> </a:t>
            </a:r>
            <a:r>
              <a:rPr lang="pl-PL" sz="1200" dirty="0" err="1"/>
              <a:t>have</a:t>
            </a:r>
            <a:r>
              <a:rPr lang="pl-PL" sz="1200" dirty="0"/>
              <a:t> </a:t>
            </a:r>
            <a:r>
              <a:rPr lang="pl-PL" sz="1200" dirty="0" err="1"/>
              <a:t>allowed</a:t>
            </a:r>
            <a:r>
              <a:rPr lang="pl-PL" sz="1200" dirty="0"/>
              <a:t> LANL to </a:t>
            </a:r>
            <a:r>
              <a:rPr lang="pl-PL" sz="1200" dirty="0" err="1"/>
              <a:t>secure</a:t>
            </a:r>
            <a:r>
              <a:rPr lang="pl-PL" sz="1200" dirty="0"/>
              <a:t> </a:t>
            </a:r>
            <a:r>
              <a:rPr lang="pl-PL" sz="1200" dirty="0" err="1"/>
              <a:t>significant</a:t>
            </a:r>
            <a:r>
              <a:rPr lang="pl-PL" sz="1200" dirty="0"/>
              <a:t> DOE </a:t>
            </a:r>
            <a:r>
              <a:rPr lang="pl-PL" sz="1200" dirty="0" err="1"/>
              <a:t>early</a:t>
            </a:r>
            <a:r>
              <a:rPr lang="pl-PL" sz="1200" dirty="0"/>
              <a:t> </a:t>
            </a:r>
            <a:r>
              <a:rPr lang="pl-PL" sz="1200" dirty="0" err="1"/>
              <a:t>career</a:t>
            </a:r>
            <a:r>
              <a:rPr lang="pl-PL" sz="1200" dirty="0"/>
              <a:t> </a:t>
            </a:r>
            <a:r>
              <a:rPr lang="pl-PL" sz="1200" dirty="0" err="1"/>
              <a:t>award</a:t>
            </a:r>
            <a:r>
              <a:rPr lang="pl-PL" sz="1200" dirty="0"/>
              <a:t> </a:t>
            </a:r>
            <a:r>
              <a:rPr lang="pl-PL" sz="1200" dirty="0" err="1"/>
              <a:t>funding</a:t>
            </a:r>
            <a:r>
              <a:rPr lang="pl-PL" sz="1200" dirty="0"/>
              <a:t> ($1M/</a:t>
            </a:r>
            <a:r>
              <a:rPr lang="pl-PL" sz="1200" dirty="0" err="1"/>
              <a:t>yr</a:t>
            </a:r>
            <a:r>
              <a:rPr lang="pl-PL" sz="1200" dirty="0"/>
              <a:t> for 5 </a:t>
            </a:r>
            <a:r>
              <a:rPr lang="pl-PL" sz="1200" dirty="0" err="1"/>
              <a:t>yrs</a:t>
            </a:r>
            <a:r>
              <a:rPr lang="pl-PL" sz="1200" dirty="0"/>
              <a:t>) and we </a:t>
            </a:r>
            <a:r>
              <a:rPr lang="pl-PL" sz="1200" dirty="0" err="1"/>
              <a:t>expect</a:t>
            </a:r>
            <a:r>
              <a:rPr lang="pl-PL" sz="1200" dirty="0"/>
              <a:t> to </a:t>
            </a:r>
            <a:r>
              <a:rPr lang="pl-PL" sz="1200" dirty="0" err="1"/>
              <a:t>receive</a:t>
            </a:r>
            <a:r>
              <a:rPr lang="pl-PL" sz="1200" dirty="0"/>
              <a:t> </a:t>
            </a:r>
            <a:r>
              <a:rPr lang="pl-PL" sz="1200" dirty="0" err="1"/>
              <a:t>long</a:t>
            </a:r>
            <a:r>
              <a:rPr lang="pl-PL" sz="1200" dirty="0"/>
              <a:t>-term DOE </a:t>
            </a:r>
            <a:r>
              <a:rPr lang="pl-PL" sz="1200" dirty="0" err="1"/>
              <a:t>baseline</a:t>
            </a:r>
            <a:r>
              <a:rPr lang="pl-PL" sz="1200" dirty="0"/>
              <a:t> </a:t>
            </a:r>
            <a:r>
              <a:rPr lang="pl-PL" sz="1200" dirty="0" err="1"/>
              <a:t>support</a:t>
            </a:r>
            <a:r>
              <a:rPr lang="pl-PL" sz="1200" dirty="0"/>
              <a:t> as a </a:t>
            </a:r>
            <a:r>
              <a:rPr lang="pl-PL" sz="1200" dirty="0" err="1"/>
              <a:t>result</a:t>
            </a:r>
            <a:r>
              <a:rPr lang="pl-PL" sz="1200" dirty="0"/>
              <a:t> of </a:t>
            </a:r>
            <a:r>
              <a:rPr lang="pl-PL" sz="1200" dirty="0" err="1"/>
              <a:t>this</a:t>
            </a:r>
            <a:r>
              <a:rPr lang="pl-PL" sz="1200" dirty="0"/>
              <a:t> LDRD </a:t>
            </a:r>
            <a:r>
              <a:rPr lang="pl-PL" sz="1200" dirty="0" err="1"/>
              <a:t>effort</a:t>
            </a:r>
            <a:r>
              <a:rPr lang="pl-PL" sz="1200" dirty="0"/>
              <a:t>. </a:t>
            </a:r>
            <a:r>
              <a:rPr lang="pl-PL" sz="1200" dirty="0" err="1"/>
              <a:t>Funding</a:t>
            </a:r>
            <a:r>
              <a:rPr lang="pl-PL" sz="1200" dirty="0"/>
              <a:t> </a:t>
            </a:r>
            <a:r>
              <a:rPr lang="pl-PL" sz="1200" dirty="0" err="1"/>
              <a:t>sources</a:t>
            </a:r>
            <a:r>
              <a:rPr lang="pl-PL" sz="1200" dirty="0"/>
              <a:t> for the </a:t>
            </a:r>
            <a:r>
              <a:rPr lang="pl-PL" sz="1200" dirty="0" err="1"/>
              <a:t>theoretical</a:t>
            </a:r>
            <a:r>
              <a:rPr lang="pl-PL" sz="1200" dirty="0"/>
              <a:t> </a:t>
            </a:r>
            <a:r>
              <a:rPr lang="pl-PL" sz="1200" dirty="0" err="1"/>
              <a:t>efforts</a:t>
            </a:r>
            <a:r>
              <a:rPr lang="pl-PL" sz="1200" dirty="0"/>
              <a:t> </a:t>
            </a:r>
            <a:r>
              <a:rPr lang="pl-PL" sz="1200" dirty="0" err="1"/>
              <a:t>include</a:t>
            </a:r>
            <a:r>
              <a:rPr lang="pl-PL" sz="1200" dirty="0"/>
              <a:t> </a:t>
            </a:r>
            <a:r>
              <a:rPr lang="pl-PL" sz="1200" dirty="0" err="1"/>
              <a:t>DOE’s</a:t>
            </a:r>
            <a:r>
              <a:rPr lang="pl-PL" sz="1200" dirty="0"/>
              <a:t> </a:t>
            </a:r>
            <a:r>
              <a:rPr lang="pl-PL" sz="1200" dirty="0" err="1"/>
              <a:t>Nuclear</a:t>
            </a:r>
            <a:r>
              <a:rPr lang="pl-PL" sz="1200" dirty="0"/>
              <a:t> </a:t>
            </a:r>
            <a:r>
              <a:rPr lang="pl-PL" sz="1200" dirty="0" err="1"/>
              <a:t>Physics</a:t>
            </a:r>
            <a:r>
              <a:rPr lang="pl-PL" sz="1200" dirty="0"/>
              <a:t>, High </a:t>
            </a:r>
            <a:r>
              <a:rPr lang="pl-PL" sz="1200" dirty="0" err="1"/>
              <a:t>Energy</a:t>
            </a:r>
            <a:r>
              <a:rPr lang="pl-PL" sz="1200" dirty="0"/>
              <a:t> </a:t>
            </a:r>
            <a:r>
              <a:rPr lang="pl-PL" sz="1200" dirty="0" err="1"/>
              <a:t>Physics</a:t>
            </a:r>
            <a:r>
              <a:rPr lang="pl-PL" sz="1200" dirty="0"/>
              <a:t> and </a:t>
            </a:r>
            <a:r>
              <a:rPr lang="pl-PL" sz="1200" dirty="0" err="1"/>
              <a:t>Fusion</a:t>
            </a:r>
            <a:r>
              <a:rPr lang="pl-PL" sz="1200" dirty="0"/>
              <a:t> </a:t>
            </a:r>
            <a:r>
              <a:rPr lang="pl-PL" sz="1200" dirty="0" err="1"/>
              <a:t>Energy</a:t>
            </a:r>
            <a:r>
              <a:rPr lang="pl-PL" sz="1200" dirty="0"/>
              <a:t> Science program </a:t>
            </a:r>
            <a:r>
              <a:rPr lang="pl-PL" sz="1200" dirty="0" err="1"/>
              <a:t>offices</a:t>
            </a:r>
            <a:r>
              <a:rPr lang="pl-PL" sz="1200" dirty="0"/>
              <a:t>. </a:t>
            </a:r>
            <a:endParaRPr lang="en-US" sz="1200" dirty="0"/>
          </a:p>
        </p:txBody>
      </p:sp>
      <p:sp>
        <p:nvSpPr>
          <p:cNvPr id="8" name="Date Placeholder 7"/>
          <p:cNvSpPr>
            <a:spLocks noGrp="1"/>
          </p:cNvSpPr>
          <p:nvPr>
            <p:ph type="dt" sz="half" idx="10"/>
          </p:nvPr>
        </p:nvSpPr>
        <p:spPr/>
        <p:txBody>
          <a:bodyPr/>
          <a:lstStyle/>
          <a:p>
            <a:r>
              <a:rPr lang="en-US"/>
              <a:t>2/14/19</a:t>
            </a:r>
          </a:p>
        </p:txBody>
      </p:sp>
      <p:sp>
        <p:nvSpPr>
          <p:cNvPr id="9" name="Footer Placeholder 8"/>
          <p:cNvSpPr>
            <a:spLocks noGrp="1"/>
          </p:cNvSpPr>
          <p:nvPr>
            <p:ph type="ftr" sz="quarter" idx="11"/>
          </p:nvPr>
        </p:nvSpPr>
        <p:spPr/>
        <p:txBody>
          <a:bodyPr/>
          <a:lstStyle/>
          <a:p>
            <a:r>
              <a:rPr lang="en-US"/>
              <a:t>Ming Liu, LDRD Overview</a:t>
            </a:r>
          </a:p>
        </p:txBody>
      </p:sp>
      <p:sp>
        <p:nvSpPr>
          <p:cNvPr id="10" name="Slide Number Placeholder 9"/>
          <p:cNvSpPr>
            <a:spLocks noGrp="1"/>
          </p:cNvSpPr>
          <p:nvPr>
            <p:ph type="sldNum" sz="quarter" idx="12"/>
          </p:nvPr>
        </p:nvSpPr>
        <p:spPr/>
        <p:txBody>
          <a:bodyPr/>
          <a:lstStyle/>
          <a:p>
            <a:fld id="{76B47105-BD37-6743-BBA3-5988C87BB97D}" type="slidenum">
              <a:rPr lang="en-US" smtClean="0"/>
              <a:t>53</a:t>
            </a:fld>
            <a:endParaRPr lang="en-US"/>
          </a:p>
        </p:txBody>
      </p:sp>
    </p:spTree>
    <p:extLst>
      <p:ext uri="{BB962C8B-B14F-4D97-AF65-F5344CB8AC3E}">
        <p14:creationId xmlns:p14="http://schemas.microsoft.com/office/powerpoint/2010/main" val="699336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1299" y="95680"/>
            <a:ext cx="7645401" cy="879007"/>
          </a:xfrm>
        </p:spPr>
        <p:txBody>
          <a:bodyPr>
            <a:noAutofit/>
          </a:bodyPr>
          <a:lstStyle/>
          <a:p>
            <a:r>
              <a:rPr lang="en-US" sz="3200" dirty="0"/>
              <a:t>MVTX:MAPS-based Vertex Detector</a:t>
            </a:r>
          </a:p>
        </p:txBody>
      </p:sp>
      <p:sp>
        <p:nvSpPr>
          <p:cNvPr id="2" name="Date Placeholder 1"/>
          <p:cNvSpPr>
            <a:spLocks noGrp="1"/>
          </p:cNvSpPr>
          <p:nvPr>
            <p:ph type="dt" sz="half" idx="10"/>
          </p:nvPr>
        </p:nvSpPr>
        <p:spPr/>
        <p:txBody>
          <a:bodyPr/>
          <a:lstStyle/>
          <a:p>
            <a:r>
              <a:rPr lang="en-US"/>
              <a:t>2/14/19</a:t>
            </a:r>
            <a:endParaRPr lang="en-US" dirty="0"/>
          </a:p>
        </p:txBody>
      </p:sp>
      <p:sp>
        <p:nvSpPr>
          <p:cNvPr id="5" name="Footer Placeholder 4"/>
          <p:cNvSpPr>
            <a:spLocks noGrp="1"/>
          </p:cNvSpPr>
          <p:nvPr>
            <p:ph type="ftr" sz="quarter" idx="11"/>
          </p:nvPr>
        </p:nvSpPr>
        <p:spPr/>
        <p:txBody>
          <a:bodyPr/>
          <a:lstStyle/>
          <a:p>
            <a:r>
              <a:rPr lang="en-US"/>
              <a:t>Ming Liu, LDRD Overview</a:t>
            </a:r>
          </a:p>
        </p:txBody>
      </p:sp>
      <p:sp>
        <p:nvSpPr>
          <p:cNvPr id="6" name="Slide Number Placeholder 5"/>
          <p:cNvSpPr>
            <a:spLocks noGrp="1"/>
          </p:cNvSpPr>
          <p:nvPr>
            <p:ph type="sldNum" sz="quarter" idx="12"/>
          </p:nvPr>
        </p:nvSpPr>
        <p:spPr/>
        <p:txBody>
          <a:bodyPr/>
          <a:lstStyle/>
          <a:p>
            <a:fld id="{67768997-1228-B644-96C5-49F0937B56CD}" type="slidenum">
              <a:rPr lang="en-US" smtClean="0"/>
              <a:t>54</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3" t="39796" r="9047" b="25204"/>
          <a:stretch/>
        </p:blipFill>
        <p:spPr bwMode="auto">
          <a:xfrm>
            <a:off x="4510386" y="2265221"/>
            <a:ext cx="3366580" cy="1545833"/>
          </a:xfrm>
          <a:prstGeom prst="rect">
            <a:avLst/>
          </a:prstGeom>
          <a:noFill/>
          <a:ln w="38100">
            <a:solidFill>
              <a:srgbClr val="0099FF"/>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99" t="62551" r="10102" b="19592"/>
          <a:stretch/>
        </p:blipFill>
        <p:spPr bwMode="auto">
          <a:xfrm>
            <a:off x="4520121" y="3925352"/>
            <a:ext cx="3366580" cy="793353"/>
          </a:xfrm>
          <a:prstGeom prst="rect">
            <a:avLst/>
          </a:prstGeom>
          <a:noFill/>
          <a:ln w="28575">
            <a:solidFill>
              <a:srgbClr val="0099FF"/>
            </a:solidFill>
            <a:miter lim="800000"/>
            <a:headEnd/>
            <a:tailEnd/>
          </a:ln>
          <a:extLst>
            <a:ext uri="{909E8E84-426E-40dd-AFC4-6F175D3DCCD1}">
              <a14:hiddenFill xmlns="" xmlns:a14="http://schemas.microsoft.com/office/drawing/2010/main">
                <a:solidFill>
                  <a:schemeClr val="accent1"/>
                </a:solidFill>
              </a14:hiddenFill>
            </a:ext>
          </a:extLst>
        </p:spPr>
      </p:pic>
      <p:sp>
        <p:nvSpPr>
          <p:cNvPr id="10" name="TextBox 9"/>
          <p:cNvSpPr txBox="1"/>
          <p:nvPr/>
        </p:nvSpPr>
        <p:spPr>
          <a:xfrm>
            <a:off x="1014269" y="1246343"/>
            <a:ext cx="7348681" cy="400110"/>
          </a:xfrm>
          <a:prstGeom prst="rect">
            <a:avLst/>
          </a:prstGeom>
          <a:noFill/>
        </p:spPr>
        <p:txBody>
          <a:bodyPr wrap="square" rtlCol="0">
            <a:spAutoFit/>
          </a:bodyPr>
          <a:lstStyle/>
          <a:p>
            <a:r>
              <a:rPr lang="en-US" sz="2000" dirty="0">
                <a:solidFill>
                  <a:srgbClr val="FF0000"/>
                </a:solidFill>
              </a:rPr>
              <a:t>A separate upgrade project for the </a:t>
            </a:r>
            <a:r>
              <a:rPr lang="en-US" sz="2000">
                <a:solidFill>
                  <a:srgbClr val="FF0000"/>
                </a:solidFill>
              </a:rPr>
              <a:t>baseline sPHENIX: </a:t>
            </a:r>
            <a:r>
              <a:rPr lang="en-US" sz="2000" b="1" dirty="0">
                <a:solidFill>
                  <a:srgbClr val="FF0000"/>
                </a:solidFill>
              </a:rPr>
              <a:t>Jet + B-tagging</a:t>
            </a:r>
          </a:p>
        </p:txBody>
      </p:sp>
      <p:sp>
        <p:nvSpPr>
          <p:cNvPr id="3" name="TextBox 2"/>
          <p:cNvSpPr txBox="1"/>
          <p:nvPr/>
        </p:nvSpPr>
        <p:spPr>
          <a:xfrm>
            <a:off x="4510386" y="4961717"/>
            <a:ext cx="3366580" cy="692497"/>
          </a:xfrm>
          <a:prstGeom prst="rect">
            <a:avLst/>
          </a:prstGeom>
          <a:solidFill>
            <a:schemeClr val="bg1"/>
          </a:solidFill>
          <a:ln w="31750">
            <a:solidFill>
              <a:srgbClr val="FF0000"/>
            </a:solidFill>
          </a:ln>
        </p:spPr>
        <p:txBody>
          <a:bodyPr wrap="square" rtlCol="0">
            <a:spAutoFit/>
          </a:bodyPr>
          <a:lstStyle/>
          <a:p>
            <a:r>
              <a:rPr lang="en-US" sz="1200" dirty="0"/>
              <a:t> </a:t>
            </a:r>
            <a:r>
              <a:rPr lang="en-US" sz="1500" dirty="0"/>
              <a:t>Parallel Activities</a:t>
            </a:r>
          </a:p>
          <a:p>
            <a:pPr marL="214313" indent="-214313">
              <a:buFontTx/>
              <a:buChar char="-"/>
            </a:pPr>
            <a:r>
              <a:rPr lang="en-US" sz="1200" dirty="0">
                <a:solidFill>
                  <a:srgbClr val="FF0000"/>
                </a:solidFill>
              </a:rPr>
              <a:t>MAPS-based Vertex Detector  (MVTX)</a:t>
            </a:r>
          </a:p>
          <a:p>
            <a:pPr marL="214313" indent="-214313">
              <a:buFontTx/>
              <a:buChar char="-"/>
            </a:pPr>
            <a:r>
              <a:rPr lang="en-US" sz="1200" dirty="0"/>
              <a:t>Intermediate Silicon Strip Tracker (INTT)</a:t>
            </a:r>
          </a:p>
        </p:txBody>
      </p:sp>
      <p:sp>
        <p:nvSpPr>
          <p:cNvPr id="11" name="TextBox 10"/>
          <p:cNvSpPr txBox="1"/>
          <p:nvPr/>
        </p:nvSpPr>
        <p:spPr>
          <a:xfrm>
            <a:off x="8067676" y="2105025"/>
            <a:ext cx="774571" cy="300082"/>
          </a:xfrm>
          <a:prstGeom prst="rect">
            <a:avLst/>
          </a:prstGeom>
          <a:noFill/>
        </p:spPr>
        <p:txBody>
          <a:bodyPr wrap="none" rtlCol="0">
            <a:spAutoFit/>
          </a:bodyPr>
          <a:lstStyle/>
          <a:p>
            <a:r>
              <a:rPr lang="en-US" sz="1350" dirty="0">
                <a:solidFill>
                  <a:schemeClr val="accent1">
                    <a:lumMod val="75000"/>
                  </a:schemeClr>
                </a:solidFill>
              </a:rPr>
              <a:t>Baseline</a:t>
            </a:r>
          </a:p>
        </p:txBody>
      </p:sp>
      <p:sp>
        <p:nvSpPr>
          <p:cNvPr id="12" name="TextBox 11"/>
          <p:cNvSpPr txBox="1"/>
          <p:nvPr/>
        </p:nvSpPr>
        <p:spPr>
          <a:xfrm>
            <a:off x="8067675" y="4961716"/>
            <a:ext cx="854465" cy="300082"/>
          </a:xfrm>
          <a:prstGeom prst="rect">
            <a:avLst/>
          </a:prstGeom>
          <a:noFill/>
        </p:spPr>
        <p:txBody>
          <a:bodyPr wrap="none" rtlCol="0">
            <a:spAutoFit/>
          </a:bodyPr>
          <a:lstStyle/>
          <a:p>
            <a:r>
              <a:rPr lang="en-US" sz="1350" dirty="0">
                <a:solidFill>
                  <a:srgbClr val="FF0000"/>
                </a:solidFill>
              </a:rPr>
              <a:t>Upgrades</a:t>
            </a:r>
          </a:p>
        </p:txBody>
      </p:sp>
      <p:pic>
        <p:nvPicPr>
          <p:cNvPr id="1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438150" y="1994641"/>
            <a:ext cx="3176382" cy="356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1905001" y="3743325"/>
            <a:ext cx="2537114" cy="1530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67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98927"/>
          </a:xfrm>
        </p:spPr>
        <p:txBody>
          <a:bodyPr/>
          <a:lstStyle/>
          <a:p>
            <a:r>
              <a:rPr lang="en-US" dirty="0"/>
              <a:t>ALPIDE R&amp;D at LANL</a:t>
            </a:r>
          </a:p>
        </p:txBody>
      </p:sp>
      <p:sp>
        <p:nvSpPr>
          <p:cNvPr id="3" name="Date Placeholder 2"/>
          <p:cNvSpPr>
            <a:spLocks noGrp="1"/>
          </p:cNvSpPr>
          <p:nvPr>
            <p:ph type="dt" sz="half" idx="10"/>
          </p:nvPr>
        </p:nvSpPr>
        <p:spPr/>
        <p:txBody>
          <a:bodyPr/>
          <a:lstStyle/>
          <a:p>
            <a:r>
              <a:rPr lang="en-US"/>
              <a:t>2/14/19</a:t>
            </a:r>
          </a:p>
        </p:txBody>
      </p:sp>
      <p:sp>
        <p:nvSpPr>
          <p:cNvPr id="4" name="Footer Placeholder 3"/>
          <p:cNvSpPr>
            <a:spLocks noGrp="1"/>
          </p:cNvSpPr>
          <p:nvPr>
            <p:ph type="ftr" sz="quarter" idx="11"/>
          </p:nvPr>
        </p:nvSpPr>
        <p:spPr/>
        <p:txBody>
          <a:bodyPr/>
          <a:lstStyle/>
          <a:p>
            <a:r>
              <a:rPr lang="en-US"/>
              <a:t>Ming Liu, LDRD Overview</a:t>
            </a:r>
          </a:p>
        </p:txBody>
      </p:sp>
      <p:sp>
        <p:nvSpPr>
          <p:cNvPr id="5" name="Slide Number Placeholder 4"/>
          <p:cNvSpPr>
            <a:spLocks noGrp="1"/>
          </p:cNvSpPr>
          <p:nvPr>
            <p:ph type="sldNum" sz="quarter" idx="12"/>
          </p:nvPr>
        </p:nvSpPr>
        <p:spPr/>
        <p:txBody>
          <a:bodyPr/>
          <a:lstStyle/>
          <a:p>
            <a:fld id="{7BFC5F68-84F7-7946-8FCC-498FCA8E8A18}" type="slidenum">
              <a:rPr lang="en-US" smtClean="0"/>
              <a:t>55</a:t>
            </a:fld>
            <a:endParaRPr lang="en-US"/>
          </a:p>
        </p:txBody>
      </p:sp>
      <p:pic>
        <p:nvPicPr>
          <p:cNvPr id="6" name="Picture 5"/>
          <p:cNvPicPr>
            <a:picLocks noChangeAspect="1"/>
          </p:cNvPicPr>
          <p:nvPr/>
        </p:nvPicPr>
        <p:blipFill>
          <a:blip r:embed="rId2"/>
          <a:stretch>
            <a:fillRect/>
          </a:stretch>
        </p:blipFill>
        <p:spPr>
          <a:xfrm>
            <a:off x="436841" y="1442998"/>
            <a:ext cx="2342384" cy="3121736"/>
          </a:xfrm>
          <a:prstGeom prst="rect">
            <a:avLst/>
          </a:prstGeom>
        </p:spPr>
      </p:pic>
      <p:pic>
        <p:nvPicPr>
          <p:cNvPr id="8" name="Picture 7"/>
          <p:cNvPicPr>
            <a:picLocks noChangeAspect="1"/>
          </p:cNvPicPr>
          <p:nvPr/>
        </p:nvPicPr>
        <p:blipFill>
          <a:blip r:embed="rId3"/>
          <a:stretch>
            <a:fillRect/>
          </a:stretch>
        </p:blipFill>
        <p:spPr>
          <a:xfrm>
            <a:off x="5417579" y="1330108"/>
            <a:ext cx="3537545" cy="2673350"/>
          </a:xfrm>
          <a:prstGeom prst="rect">
            <a:avLst/>
          </a:prstGeom>
        </p:spPr>
      </p:pic>
      <p:sp>
        <p:nvSpPr>
          <p:cNvPr id="9" name="TextBox 8"/>
          <p:cNvSpPr txBox="1"/>
          <p:nvPr/>
        </p:nvSpPr>
        <p:spPr>
          <a:xfrm>
            <a:off x="5187354" y="889000"/>
            <a:ext cx="1612108" cy="369332"/>
          </a:xfrm>
          <a:prstGeom prst="rect">
            <a:avLst/>
          </a:prstGeom>
          <a:noFill/>
        </p:spPr>
        <p:txBody>
          <a:bodyPr wrap="none" rtlCol="0">
            <a:spAutoFit/>
          </a:bodyPr>
          <a:lstStyle/>
          <a:p>
            <a:r>
              <a:rPr lang="en-US" dirty="0"/>
              <a:t>Power unit test</a:t>
            </a:r>
          </a:p>
        </p:txBody>
      </p:sp>
      <p:sp>
        <p:nvSpPr>
          <p:cNvPr id="10" name="TextBox 9"/>
          <p:cNvSpPr txBox="1"/>
          <p:nvPr/>
        </p:nvSpPr>
        <p:spPr>
          <a:xfrm>
            <a:off x="214583" y="1073666"/>
            <a:ext cx="3532634" cy="369332"/>
          </a:xfrm>
          <a:prstGeom prst="rect">
            <a:avLst/>
          </a:prstGeom>
          <a:noFill/>
        </p:spPr>
        <p:txBody>
          <a:bodyPr wrap="none" rtlCol="0">
            <a:spAutoFit/>
          </a:bodyPr>
          <a:lstStyle/>
          <a:p>
            <a:r>
              <a:rPr lang="en-US" dirty="0"/>
              <a:t>ALPIDE/Stave evaluation test bench</a:t>
            </a:r>
          </a:p>
        </p:txBody>
      </p:sp>
      <p:pic>
        <p:nvPicPr>
          <p:cNvPr id="11" name="Picture 10"/>
          <p:cNvPicPr>
            <a:picLocks noChangeAspect="1"/>
          </p:cNvPicPr>
          <p:nvPr/>
        </p:nvPicPr>
        <p:blipFill>
          <a:blip r:embed="rId4"/>
          <a:stretch>
            <a:fillRect/>
          </a:stretch>
        </p:blipFill>
        <p:spPr>
          <a:xfrm>
            <a:off x="2914055" y="2192402"/>
            <a:ext cx="2503524" cy="1775856"/>
          </a:xfrm>
          <a:prstGeom prst="rect">
            <a:avLst/>
          </a:prstGeom>
        </p:spPr>
      </p:pic>
      <p:pic>
        <p:nvPicPr>
          <p:cNvPr id="14" name="Picture 13">
            <a:extLst>
              <a:ext uri="{FF2B5EF4-FFF2-40B4-BE49-F238E27FC236}">
                <a16:creationId xmlns:a16="http://schemas.microsoft.com/office/drawing/2014/main" id="{FC2AA5FD-56BF-46BB-8D5E-B71BF8A06A00}"/>
              </a:ext>
            </a:extLst>
          </p:cNvPr>
          <p:cNvPicPr>
            <a:picLocks noChangeAspect="1"/>
          </p:cNvPicPr>
          <p:nvPr/>
        </p:nvPicPr>
        <p:blipFill>
          <a:blip r:embed="rId5"/>
          <a:stretch>
            <a:fillRect/>
          </a:stretch>
        </p:blipFill>
        <p:spPr>
          <a:xfrm>
            <a:off x="0" y="4599439"/>
            <a:ext cx="5187354" cy="2180595"/>
          </a:xfrm>
          <a:prstGeom prst="rect">
            <a:avLst/>
          </a:prstGeom>
        </p:spPr>
      </p:pic>
      <p:sp>
        <p:nvSpPr>
          <p:cNvPr id="7" name="TextBox 6"/>
          <p:cNvSpPr txBox="1"/>
          <p:nvPr/>
        </p:nvSpPr>
        <p:spPr>
          <a:xfrm>
            <a:off x="3479800" y="1812906"/>
            <a:ext cx="1559466" cy="369332"/>
          </a:xfrm>
          <a:prstGeom prst="rect">
            <a:avLst/>
          </a:prstGeom>
          <a:noFill/>
        </p:spPr>
        <p:txBody>
          <a:bodyPr wrap="none" rtlCol="0">
            <a:spAutoFit/>
          </a:bodyPr>
          <a:lstStyle/>
          <a:p>
            <a:r>
              <a:rPr lang="en-US" dirty="0"/>
              <a:t>LV/HV controls</a:t>
            </a:r>
          </a:p>
        </p:txBody>
      </p:sp>
      <p:pic>
        <p:nvPicPr>
          <p:cNvPr id="15" name="Picture 14">
            <a:extLst>
              <a:ext uri="{FF2B5EF4-FFF2-40B4-BE49-F238E27FC236}">
                <a16:creationId xmlns:a16="http://schemas.microsoft.com/office/drawing/2014/main" id="{F50BA17E-CA06-4F8E-BDF9-69F9A984141F}"/>
              </a:ext>
            </a:extLst>
          </p:cNvPr>
          <p:cNvPicPr>
            <a:picLocks noChangeAspect="1"/>
          </p:cNvPicPr>
          <p:nvPr/>
        </p:nvPicPr>
        <p:blipFill>
          <a:blip r:embed="rId6"/>
          <a:stretch>
            <a:fillRect/>
          </a:stretch>
        </p:blipFill>
        <p:spPr>
          <a:xfrm>
            <a:off x="4804180" y="4047801"/>
            <a:ext cx="4339820" cy="2451695"/>
          </a:xfrm>
          <a:prstGeom prst="rect">
            <a:avLst/>
          </a:prstGeom>
        </p:spPr>
      </p:pic>
      <p:sp>
        <p:nvSpPr>
          <p:cNvPr id="16" name="TextBox 15"/>
          <p:cNvSpPr txBox="1"/>
          <p:nvPr/>
        </p:nvSpPr>
        <p:spPr>
          <a:xfrm>
            <a:off x="3028950" y="4762500"/>
            <a:ext cx="1692323" cy="369332"/>
          </a:xfrm>
          <a:prstGeom prst="rect">
            <a:avLst/>
          </a:prstGeom>
          <a:noFill/>
        </p:spPr>
        <p:txBody>
          <a:bodyPr wrap="none" rtlCol="0">
            <a:spAutoFit/>
          </a:bodyPr>
          <a:lstStyle/>
          <a:p>
            <a:r>
              <a:rPr lang="en-US" dirty="0">
                <a:solidFill>
                  <a:srgbClr val="FF0000"/>
                </a:solidFill>
              </a:rPr>
              <a:t>DAQ integration</a:t>
            </a:r>
          </a:p>
        </p:txBody>
      </p:sp>
    </p:spTree>
    <p:extLst>
      <p:ext uri="{BB962C8B-B14F-4D97-AF65-F5344CB8AC3E}">
        <p14:creationId xmlns:p14="http://schemas.microsoft.com/office/powerpoint/2010/main" val="1362285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5"/>
          <p:cNvSpPr>
            <a:spLocks noGrp="1"/>
          </p:cNvSpPr>
          <p:nvPr>
            <p:ph type="title"/>
          </p:nvPr>
        </p:nvSpPr>
        <p:spPr>
          <a:xfrm>
            <a:off x="444499" y="23142"/>
            <a:ext cx="7125495" cy="914645"/>
          </a:xfrm>
        </p:spPr>
        <p:txBody>
          <a:bodyPr>
            <a:normAutofit fontScale="90000"/>
          </a:bodyPr>
          <a:lstStyle/>
          <a:p>
            <a:r>
              <a:rPr lang="en-US" altLang="en-US" sz="3600" dirty="0"/>
              <a:t>Simulation for </a:t>
            </a:r>
            <a:r>
              <a:rPr lang="en-US" altLang="en-US" sz="3600" i="1" dirty="0"/>
              <a:t>b</a:t>
            </a:r>
            <a:r>
              <a:rPr lang="en-US" altLang="en-US" sz="3600" dirty="0"/>
              <a:t>-jet </a:t>
            </a:r>
            <a:r>
              <a:rPr lang="en-US" altLang="en-US" sz="3600"/>
              <a:t>and </a:t>
            </a:r>
            <a:r>
              <a:rPr lang="en-US" altLang="en-US" sz="3600" i="1"/>
              <a:t>B</a:t>
            </a:r>
            <a:r>
              <a:rPr lang="en-US" altLang="en-US" sz="3600"/>
              <a:t>-meson</a:t>
            </a:r>
            <a:endParaRPr lang="en-US" altLang="en-US" sz="3600" dirty="0"/>
          </a:p>
        </p:txBody>
      </p:sp>
      <p:sp>
        <p:nvSpPr>
          <p:cNvPr id="53259"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宋体" charset="-122"/>
              </a:defRPr>
            </a:lvl1pPr>
            <a:lvl2pPr marL="28448794" indent="-28105894">
              <a:defRPr sz="1200">
                <a:solidFill>
                  <a:schemeClr val="tx1"/>
                </a:solidFill>
                <a:latin typeface="Arial" charset="0"/>
                <a:ea typeface="宋体" charset="-122"/>
              </a:defRPr>
            </a:lvl2pPr>
            <a:lvl3pPr>
              <a:defRPr sz="1200">
                <a:solidFill>
                  <a:schemeClr val="tx1"/>
                </a:solidFill>
                <a:latin typeface="Arial" charset="0"/>
                <a:ea typeface="宋体" charset="-122"/>
              </a:defRPr>
            </a:lvl3pPr>
            <a:lvl4pPr>
              <a:defRPr sz="1200">
                <a:solidFill>
                  <a:schemeClr val="tx1"/>
                </a:solidFill>
                <a:latin typeface="Arial" charset="0"/>
                <a:ea typeface="宋体" charset="-122"/>
              </a:defRPr>
            </a:lvl4pPr>
            <a:lvl5pPr>
              <a:defRPr sz="1200">
                <a:solidFill>
                  <a:schemeClr val="tx1"/>
                </a:solidFill>
                <a:latin typeface="Arial" charset="0"/>
                <a:ea typeface="宋体" charset="-122"/>
              </a:defRPr>
            </a:lvl5pPr>
            <a:lvl6pPr marL="342900" eaLnBrk="0" fontAlgn="base" hangingPunct="0">
              <a:spcBef>
                <a:spcPct val="0"/>
              </a:spcBef>
              <a:spcAft>
                <a:spcPct val="0"/>
              </a:spcAft>
              <a:defRPr sz="1200">
                <a:solidFill>
                  <a:schemeClr val="tx1"/>
                </a:solidFill>
                <a:latin typeface="Arial" charset="0"/>
                <a:ea typeface="宋体" charset="-122"/>
              </a:defRPr>
            </a:lvl6pPr>
            <a:lvl7pPr marL="685800" eaLnBrk="0" fontAlgn="base" hangingPunct="0">
              <a:spcBef>
                <a:spcPct val="0"/>
              </a:spcBef>
              <a:spcAft>
                <a:spcPct val="0"/>
              </a:spcAft>
              <a:defRPr sz="1200">
                <a:solidFill>
                  <a:schemeClr val="tx1"/>
                </a:solidFill>
                <a:latin typeface="Arial" charset="0"/>
                <a:ea typeface="宋体" charset="-122"/>
              </a:defRPr>
            </a:lvl7pPr>
            <a:lvl8pPr marL="1028700" eaLnBrk="0" fontAlgn="base" hangingPunct="0">
              <a:spcBef>
                <a:spcPct val="0"/>
              </a:spcBef>
              <a:spcAft>
                <a:spcPct val="0"/>
              </a:spcAft>
              <a:defRPr sz="1200">
                <a:solidFill>
                  <a:schemeClr val="tx1"/>
                </a:solidFill>
                <a:latin typeface="Arial" charset="0"/>
                <a:ea typeface="宋体" charset="-122"/>
              </a:defRPr>
            </a:lvl8pPr>
            <a:lvl9pPr marL="1371600" eaLnBrk="0" fontAlgn="base" hangingPunct="0">
              <a:spcBef>
                <a:spcPct val="0"/>
              </a:spcBef>
              <a:spcAft>
                <a:spcPct val="0"/>
              </a:spcAft>
              <a:defRPr sz="1200">
                <a:solidFill>
                  <a:schemeClr val="tx1"/>
                </a:solidFill>
                <a:latin typeface="Arial" charset="0"/>
                <a:ea typeface="宋体" charset="-122"/>
              </a:defRPr>
            </a:lvl9pPr>
          </a:lstStyle>
          <a:p>
            <a:fld id="{364594B5-9D97-2C4A-A165-FF3AF6B1FFAB}" type="slidenum">
              <a:rPr lang="en-US" altLang="zh-CN" sz="1050">
                <a:latin typeface="Times New Roman" charset="0"/>
              </a:rPr>
              <a:pPr/>
              <a:t>56</a:t>
            </a:fld>
            <a:endParaRPr lang="en-US" altLang="zh-CN" sz="1050">
              <a:latin typeface="Times New Roman" charset="0"/>
            </a:endParaRPr>
          </a:p>
        </p:txBody>
      </p:sp>
      <p:pic>
        <p:nvPicPr>
          <p:cNvPr id="5325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1003922" y="831235"/>
            <a:ext cx="2253854" cy="253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52" b="2538"/>
          <a:stretch>
            <a:fillRect/>
          </a:stretch>
        </p:blipFill>
        <p:spPr bwMode="auto">
          <a:xfrm>
            <a:off x="4000501" y="1714500"/>
            <a:ext cx="411718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a:spLocks noChangeArrowheads="1"/>
          </p:cNvSpPr>
          <p:nvPr/>
        </p:nvSpPr>
        <p:spPr bwMode="auto">
          <a:xfrm rot="1238013">
            <a:off x="3200401" y="2201858"/>
            <a:ext cx="1600200" cy="614363"/>
          </a:xfrm>
          <a:prstGeom prst="rightArrow">
            <a:avLst>
              <a:gd name="adj1" fmla="val 50000"/>
              <a:gd name="adj2" fmla="val 49995"/>
            </a:avLst>
          </a:pr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Design to Simulation</a:t>
            </a:r>
            <a:endParaRPr lang="en-US" altLang="en-US" sz="1050">
              <a:solidFill>
                <a:srgbClr val="000000"/>
              </a:solidFill>
              <a:latin typeface="Times New Roman" charset="0"/>
              <a:ea typeface="ＭＳ Ｐゴシック" charset="-128"/>
            </a:endParaRPr>
          </a:p>
        </p:txBody>
      </p:sp>
      <p:sp>
        <p:nvSpPr>
          <p:cNvPr id="53255" name="Rectangle 11"/>
          <p:cNvSpPr>
            <a:spLocks noChangeArrowheads="1"/>
          </p:cNvSpPr>
          <p:nvPr/>
        </p:nvSpPr>
        <p:spPr bwMode="auto">
          <a:xfrm>
            <a:off x="4000501" y="1426374"/>
            <a:ext cx="4915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dirty="0">
                <a:solidFill>
                  <a:srgbClr val="FF0000"/>
                </a:solidFill>
              </a:rPr>
              <a:t>sPHENIX Geant4 display of </a:t>
            </a:r>
            <a:r>
              <a:rPr lang="en-US" altLang="en-US" i="1" dirty="0" err="1">
                <a:solidFill>
                  <a:srgbClr val="FF0000"/>
                </a:solidFill>
              </a:rPr>
              <a:t>p</a:t>
            </a:r>
            <a:r>
              <a:rPr lang="en-US" altLang="en-US" i="1" baseline="-25000" dirty="0" err="1">
                <a:solidFill>
                  <a:srgbClr val="FF0000"/>
                </a:solidFill>
              </a:rPr>
              <a:t>T</a:t>
            </a:r>
            <a:r>
              <a:rPr lang="en-US" altLang="en-US" dirty="0">
                <a:solidFill>
                  <a:srgbClr val="FF0000"/>
                </a:solidFill>
              </a:rPr>
              <a:t>=30 GeV/c </a:t>
            </a:r>
            <a:r>
              <a:rPr lang="en-US" altLang="en-US" i="1" dirty="0">
                <a:solidFill>
                  <a:srgbClr val="FF0000"/>
                </a:solidFill>
              </a:rPr>
              <a:t>B</a:t>
            </a:r>
            <a:r>
              <a:rPr lang="en-US" altLang="en-US" baseline="30000" dirty="0">
                <a:solidFill>
                  <a:srgbClr val="FF0000"/>
                </a:solidFill>
              </a:rPr>
              <a:t>+</a:t>
            </a:r>
            <a:r>
              <a:rPr lang="en-US" altLang="en-US" dirty="0">
                <a:solidFill>
                  <a:srgbClr val="FF0000"/>
                </a:solidFill>
              </a:rPr>
              <a:t>-hadron</a:t>
            </a:r>
          </a:p>
        </p:txBody>
      </p:sp>
      <p:pic>
        <p:nvPicPr>
          <p:cNvPr id="53256" name="Picture 2" descr="https://writelatex.s3.amazonaws.com/cvzwrwtdqjrg/uploads/96/12999568/1.png"/>
          <p:cNvPicPr>
            <a:picLocks noChangeAspect="1" noChangeArrowheads="1"/>
          </p:cNvPicPr>
          <p:nvPr/>
        </p:nvPicPr>
        <p:blipFill>
          <a:blip r:embed="rId6">
            <a:extLst>
              <a:ext uri="{28A0092B-C50C-407E-A947-70E740481C1C}">
                <a14:useLocalDpi xmlns:a14="http://schemas.microsoft.com/office/drawing/2010/main" val="0"/>
              </a:ext>
            </a:extLst>
          </a:blip>
          <a:srcRect l="23909" t="21704" r="24597" b="20767"/>
          <a:stretch>
            <a:fillRect/>
          </a:stretch>
        </p:blipFill>
        <p:spPr bwMode="auto">
          <a:xfrm>
            <a:off x="1029892" y="3429001"/>
            <a:ext cx="2684858" cy="2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eft Arrow 12"/>
          <p:cNvSpPr>
            <a:spLocks/>
          </p:cNvSpPr>
          <p:nvPr/>
        </p:nvSpPr>
        <p:spPr bwMode="auto">
          <a:xfrm rot="-909803">
            <a:off x="3111105" y="3433764"/>
            <a:ext cx="2644378" cy="613172"/>
          </a:xfrm>
          <a:custGeom>
            <a:avLst/>
            <a:gdLst>
              <a:gd name="T0" fmla="*/ 0 w 3289436"/>
              <a:gd name="T1" fmla="*/ 408258 h 818612"/>
              <a:gd name="T2" fmla="*/ 470250 w 3289436"/>
              <a:gd name="T3" fmla="*/ 0 h 818612"/>
              <a:gd name="T4" fmla="*/ 470250 w 3289436"/>
              <a:gd name="T5" fmla="*/ 204129 h 818612"/>
              <a:gd name="T6" fmla="*/ 3769709 w 3289436"/>
              <a:gd name="T7" fmla="*/ 327117 h 818612"/>
              <a:gd name="T8" fmla="*/ 3779196 w 3289436"/>
              <a:gd name="T9" fmla="*/ 415949 h 818612"/>
              <a:gd name="T10" fmla="*/ 470250 w 3289436"/>
              <a:gd name="T11" fmla="*/ 612386 h 818612"/>
              <a:gd name="T12" fmla="*/ 470250 w 3289436"/>
              <a:gd name="T13" fmla="*/ 816515 h 818612"/>
              <a:gd name="T14" fmla="*/ 0 w 3289436"/>
              <a:gd name="T15" fmla="*/ 408258 h 818612"/>
              <a:gd name="T16" fmla="*/ 0 60000 65536"/>
              <a:gd name="T17" fmla="*/ 0 60000 65536"/>
              <a:gd name="T18" fmla="*/ 0 60000 65536"/>
              <a:gd name="T19" fmla="*/ 0 60000 65536"/>
              <a:gd name="T20" fmla="*/ 0 60000 65536"/>
              <a:gd name="T21" fmla="*/ 0 60000 65536"/>
              <a:gd name="T22" fmla="*/ 0 60000 65536"/>
              <a:gd name="T23" fmla="*/ 0 60000 65536"/>
              <a:gd name="T24" fmla="*/ 0 w 3289436"/>
              <a:gd name="T25" fmla="*/ 0 h 818612"/>
              <a:gd name="T26" fmla="*/ 3289436 w 3289436"/>
              <a:gd name="T27" fmla="*/ 818612 h 8186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9436" h="818612">
                <a:moveTo>
                  <a:pt x="0" y="409306"/>
                </a:moveTo>
                <a:lnTo>
                  <a:pt x="409306" y="0"/>
                </a:lnTo>
                <a:lnTo>
                  <a:pt x="409306" y="204653"/>
                </a:lnTo>
                <a:lnTo>
                  <a:pt x="3281151" y="327957"/>
                </a:lnTo>
                <a:cubicBezTo>
                  <a:pt x="3280555" y="412212"/>
                  <a:pt x="3290005" y="332762"/>
                  <a:pt x="3289409" y="417017"/>
                </a:cubicBezTo>
                <a:lnTo>
                  <a:pt x="409306" y="613959"/>
                </a:lnTo>
                <a:lnTo>
                  <a:pt x="409306" y="818612"/>
                </a:lnTo>
                <a:lnTo>
                  <a:pt x="0" y="409306"/>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MVTX and INTT     _</a:t>
            </a:r>
            <a:endParaRPr lang="en-US" altLang="en-US" sz="1050">
              <a:solidFill>
                <a:srgbClr val="000000"/>
              </a:solidFill>
              <a:latin typeface="Times New Roman" charset="0"/>
              <a:ea typeface="ＭＳ Ｐゴシック" charset="-128"/>
            </a:endParaRPr>
          </a:p>
        </p:txBody>
      </p:sp>
      <p:graphicFrame>
        <p:nvGraphicFramePr>
          <p:cNvPr id="53250" name="Object 1"/>
          <p:cNvGraphicFramePr>
            <a:graphicFrameLocks noChangeAspect="1"/>
          </p:cNvGraphicFramePr>
          <p:nvPr/>
        </p:nvGraphicFramePr>
        <p:xfrm>
          <a:off x="5429251" y="4624389"/>
          <a:ext cx="2140744" cy="1375172"/>
        </p:xfrm>
        <a:graphic>
          <a:graphicData uri="http://schemas.openxmlformats.org/presentationml/2006/ole">
            <mc:AlternateContent xmlns:mc="http://schemas.openxmlformats.org/markup-compatibility/2006">
              <mc:Choice xmlns:v="urn:schemas-microsoft-com:vml" Requires="v">
                <p:oleObj spid="_x0000_s1357" name="Image" r:id="rId7" imgW="14653968" imgH="9409524" progId="Photoshop.Image.18">
                  <p:embed/>
                </p:oleObj>
              </mc:Choice>
              <mc:Fallback>
                <p:oleObj name="Image" r:id="rId7" imgW="14653968" imgH="9409524" progId="Photoshop.Image.1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1" y="4624389"/>
                        <a:ext cx="2140744"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a:spLocks/>
          </p:cNvSpPr>
          <p:nvPr/>
        </p:nvSpPr>
        <p:spPr bwMode="auto">
          <a:xfrm rot="540307">
            <a:off x="2603302" y="4703015"/>
            <a:ext cx="3022997" cy="681038"/>
          </a:xfrm>
          <a:custGeom>
            <a:avLst/>
            <a:gdLst>
              <a:gd name="T0" fmla="*/ 9205 w 4031342"/>
              <a:gd name="T1" fmla="*/ 406623 h 908194"/>
              <a:gd name="T2" fmla="*/ 3576040 w 4031342"/>
              <a:gd name="T3" fmla="*/ 226977 h 908194"/>
              <a:gd name="T4" fmla="*/ 3576040 w 4031342"/>
              <a:gd name="T5" fmla="*/ 0 h 908194"/>
              <a:gd name="T6" fmla="*/ 4029984 w 4031342"/>
              <a:gd name="T7" fmla="*/ 453953 h 908194"/>
              <a:gd name="T8" fmla="*/ 3576040 w 4031342"/>
              <a:gd name="T9" fmla="*/ 907906 h 908194"/>
              <a:gd name="T10" fmla="*/ 3576040 w 4031342"/>
              <a:gd name="T11" fmla="*/ 680930 h 908194"/>
              <a:gd name="T12" fmla="*/ 0 w 4031342"/>
              <a:gd name="T13" fmla="*/ 503010 h 908194"/>
              <a:gd name="T14" fmla="*/ 9205 w 4031342"/>
              <a:gd name="T15" fmla="*/ 406623 h 908194"/>
              <a:gd name="T16" fmla="*/ 0 60000 65536"/>
              <a:gd name="T17" fmla="*/ 0 60000 65536"/>
              <a:gd name="T18" fmla="*/ 0 60000 65536"/>
              <a:gd name="T19" fmla="*/ 0 60000 65536"/>
              <a:gd name="T20" fmla="*/ 0 60000 65536"/>
              <a:gd name="T21" fmla="*/ 0 60000 65536"/>
              <a:gd name="T22" fmla="*/ 0 60000 65536"/>
              <a:gd name="T23" fmla="*/ 0 60000 65536"/>
              <a:gd name="T24" fmla="*/ 0 w 4031342"/>
              <a:gd name="T25" fmla="*/ 0 h 908194"/>
              <a:gd name="T26" fmla="*/ 4031342 w 4031342"/>
              <a:gd name="T27" fmla="*/ 908194 h 908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1342" h="908194">
                <a:moveTo>
                  <a:pt x="9209" y="406751"/>
                </a:moveTo>
                <a:lnTo>
                  <a:pt x="3577245" y="227049"/>
                </a:lnTo>
                <a:lnTo>
                  <a:pt x="3577245" y="0"/>
                </a:lnTo>
                <a:lnTo>
                  <a:pt x="4031342" y="454097"/>
                </a:lnTo>
                <a:lnTo>
                  <a:pt x="3577245" y="908194"/>
                </a:lnTo>
                <a:lnTo>
                  <a:pt x="3577245" y="681146"/>
                </a:lnTo>
                <a:lnTo>
                  <a:pt x="0" y="503170"/>
                </a:lnTo>
                <a:lnTo>
                  <a:pt x="9209" y="406751"/>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_                MVTX Ladders modeled in details</a:t>
            </a:r>
            <a:endParaRPr lang="en-US" altLang="en-US" sz="1050">
              <a:solidFill>
                <a:srgbClr val="000000"/>
              </a:solidFill>
              <a:latin typeface="Times New Roman" charset="0"/>
              <a:ea typeface="ＭＳ Ｐゴシック" charset="-128"/>
            </a:endParaRPr>
          </a:p>
        </p:txBody>
      </p:sp>
      <p:sp>
        <p:nvSpPr>
          <p:cNvPr id="2" name="Date Placeholder 1"/>
          <p:cNvSpPr>
            <a:spLocks noGrp="1"/>
          </p:cNvSpPr>
          <p:nvPr>
            <p:ph type="dt" sz="half" idx="10"/>
          </p:nvPr>
        </p:nvSpPr>
        <p:spPr/>
        <p:txBody>
          <a:bodyPr/>
          <a:lstStyle/>
          <a:p>
            <a:r>
              <a:rPr lang="en-US"/>
              <a:t>2/14/19</a:t>
            </a:r>
          </a:p>
        </p:txBody>
      </p:sp>
      <p:sp>
        <p:nvSpPr>
          <p:cNvPr id="3" name="Footer Placeholder 2"/>
          <p:cNvSpPr>
            <a:spLocks noGrp="1"/>
          </p:cNvSpPr>
          <p:nvPr>
            <p:ph type="ftr" sz="quarter" idx="11"/>
          </p:nvPr>
        </p:nvSpPr>
        <p:spPr/>
        <p:txBody>
          <a:bodyPr/>
          <a:lstStyle/>
          <a:p>
            <a:r>
              <a:rPr lang="en-US"/>
              <a:t>Ming Liu, LDRD Overview</a:t>
            </a:r>
          </a:p>
        </p:txBody>
      </p:sp>
      <p:sp>
        <p:nvSpPr>
          <p:cNvPr id="4" name="TextBox 3"/>
          <p:cNvSpPr txBox="1"/>
          <p:nvPr/>
        </p:nvSpPr>
        <p:spPr>
          <a:xfrm flipH="1">
            <a:off x="7785100" y="5059323"/>
            <a:ext cx="889000" cy="646331"/>
          </a:xfrm>
          <a:prstGeom prst="rect">
            <a:avLst/>
          </a:prstGeom>
          <a:noFill/>
        </p:spPr>
        <p:txBody>
          <a:bodyPr wrap="square" rtlCol="0">
            <a:spAutoFit/>
          </a:bodyPr>
          <a:lstStyle/>
          <a:p>
            <a:r>
              <a:rPr lang="en-US" dirty="0">
                <a:solidFill>
                  <a:schemeClr val="accent1"/>
                </a:solidFill>
              </a:rPr>
              <a:t>MVTX sensors</a:t>
            </a:r>
          </a:p>
        </p:txBody>
      </p:sp>
    </p:spTree>
    <p:extLst>
      <p:ext uri="{BB962C8B-B14F-4D97-AF65-F5344CB8AC3E}">
        <p14:creationId xmlns:p14="http://schemas.microsoft.com/office/powerpoint/2010/main" val="213557464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07" y="88900"/>
            <a:ext cx="7122094" cy="1277802"/>
          </a:xfrm>
        </p:spPr>
        <p:txBody>
          <a:bodyPr>
            <a:normAutofit fontScale="90000"/>
          </a:bodyPr>
          <a:lstStyle/>
          <a:p>
            <a:r>
              <a:rPr lang="en-US" sz="4000" dirty="0"/>
              <a:t>sPHENIX vs ALICE Specifications </a:t>
            </a:r>
            <a:endParaRPr lang="en-US" sz="2025" dirty="0"/>
          </a:p>
        </p:txBody>
      </p:sp>
      <p:sp>
        <p:nvSpPr>
          <p:cNvPr id="4" name="Date Placeholder 3"/>
          <p:cNvSpPr>
            <a:spLocks noGrp="1"/>
          </p:cNvSpPr>
          <p:nvPr>
            <p:ph type="dt" sz="half" idx="10"/>
          </p:nvPr>
        </p:nvSpPr>
        <p:spPr/>
        <p:txBody>
          <a:bodyPr/>
          <a:lstStyle/>
          <a:p>
            <a:r>
              <a:rPr lang="en-US"/>
              <a:t>2/14/19</a:t>
            </a:r>
          </a:p>
        </p:txBody>
      </p:sp>
      <p:sp>
        <p:nvSpPr>
          <p:cNvPr id="5" name="Footer Placeholder 4"/>
          <p:cNvSpPr>
            <a:spLocks noGrp="1"/>
          </p:cNvSpPr>
          <p:nvPr>
            <p:ph type="ftr" sz="quarter" idx="11"/>
          </p:nvPr>
        </p:nvSpPr>
        <p:spPr/>
        <p:txBody>
          <a:bodyPr/>
          <a:lstStyle/>
          <a:p>
            <a:r>
              <a:rPr lang="en-US"/>
              <a:t>Ming Liu, LDRD Overview</a:t>
            </a:r>
          </a:p>
        </p:txBody>
      </p:sp>
      <p:sp>
        <p:nvSpPr>
          <p:cNvPr id="6" name="Slide Number Placeholder 5"/>
          <p:cNvSpPr>
            <a:spLocks noGrp="1"/>
          </p:cNvSpPr>
          <p:nvPr>
            <p:ph type="sldNum" sz="quarter" idx="12"/>
          </p:nvPr>
        </p:nvSpPr>
        <p:spPr/>
        <p:txBody>
          <a:bodyPr/>
          <a:lstStyle/>
          <a:p>
            <a:fld id="{B9875030-01DD-DA43-BC7F-B4B62D71D19A}" type="slidenum">
              <a:rPr lang="en-US" smtClean="0"/>
              <a:t>57</a:t>
            </a:fld>
            <a:endParaRPr lang="en-US" dirty="0"/>
          </a:p>
        </p:txBody>
      </p:sp>
      <p:graphicFrame>
        <p:nvGraphicFramePr>
          <p:cNvPr id="7" name="Table 6"/>
          <p:cNvGraphicFramePr>
            <a:graphicFrameLocks noGrp="1"/>
          </p:cNvGraphicFramePr>
          <p:nvPr>
            <p:extLst/>
          </p:nvPr>
        </p:nvGraphicFramePr>
        <p:xfrm>
          <a:off x="1435100" y="1407539"/>
          <a:ext cx="6350001" cy="1830960"/>
        </p:xfrm>
        <a:graphic>
          <a:graphicData uri="http://schemas.openxmlformats.org/drawingml/2006/table">
            <a:tbl>
              <a:tblPr firstRow="1" bandRow="1">
                <a:tableStyleId>{5C22544A-7EE6-4342-B048-85BDC9FD1C3A}</a:tableStyleId>
              </a:tblPr>
              <a:tblGrid>
                <a:gridCol w="2116667">
                  <a:extLst>
                    <a:ext uri="{9D8B030D-6E8A-4147-A177-3AD203B41FA5}">
                      <a16:colId xmlns:a16="http://schemas.microsoft.com/office/drawing/2014/main" val="20000"/>
                    </a:ext>
                  </a:extLst>
                </a:gridCol>
                <a:gridCol w="2116667">
                  <a:extLst>
                    <a:ext uri="{9D8B030D-6E8A-4147-A177-3AD203B41FA5}">
                      <a16:colId xmlns:a16="http://schemas.microsoft.com/office/drawing/2014/main" val="20001"/>
                    </a:ext>
                  </a:extLst>
                </a:gridCol>
                <a:gridCol w="2116667">
                  <a:extLst>
                    <a:ext uri="{9D8B030D-6E8A-4147-A177-3AD203B41FA5}">
                      <a16:colId xmlns:a16="http://schemas.microsoft.com/office/drawing/2014/main" val="20002"/>
                    </a:ext>
                  </a:extLst>
                </a:gridCol>
              </a:tblGrid>
              <a:tr h="457740">
                <a:tc>
                  <a:txBody>
                    <a:bodyPr/>
                    <a:lstStyle/>
                    <a:p>
                      <a:endParaRPr lang="en-US" sz="1800" dirty="0"/>
                    </a:p>
                  </a:txBody>
                  <a:tcPr marL="68580" marR="68580" marT="34290" marB="34290"/>
                </a:tc>
                <a:tc>
                  <a:txBody>
                    <a:bodyPr/>
                    <a:lstStyle/>
                    <a:p>
                      <a:pPr algn="ctr"/>
                      <a:r>
                        <a:rPr lang="en-US" sz="1800" dirty="0"/>
                        <a:t>ALICE (Run3)</a:t>
                      </a:r>
                    </a:p>
                  </a:txBody>
                  <a:tcPr marL="68580" marR="68580" marT="34290" marB="34290"/>
                </a:tc>
                <a:tc>
                  <a:txBody>
                    <a:bodyPr/>
                    <a:lstStyle/>
                    <a:p>
                      <a:pPr algn="ctr"/>
                      <a:r>
                        <a:rPr lang="en-US" sz="1800" dirty="0"/>
                        <a:t>sPHENIX</a:t>
                      </a:r>
                    </a:p>
                  </a:txBody>
                  <a:tcPr marL="68580" marR="68580" marT="34290" marB="34290"/>
                </a:tc>
                <a:extLst>
                  <a:ext uri="{0D108BD9-81ED-4DB2-BD59-A6C34878D82A}">
                    <a16:rowId xmlns:a16="http://schemas.microsoft.com/office/drawing/2014/main" val="10000"/>
                  </a:ext>
                </a:extLst>
              </a:tr>
              <a:tr h="457740">
                <a:tc>
                  <a:txBody>
                    <a:bodyPr/>
                    <a:lstStyle/>
                    <a:p>
                      <a:r>
                        <a:rPr lang="en-US" sz="1800" dirty="0" err="1"/>
                        <a:t>Pb+Pb</a:t>
                      </a:r>
                      <a:r>
                        <a:rPr lang="en-US" sz="1800" dirty="0"/>
                        <a:t> /</a:t>
                      </a:r>
                      <a:r>
                        <a:rPr lang="en-US" sz="1800" baseline="0" dirty="0"/>
                        <a:t> </a:t>
                      </a:r>
                      <a:r>
                        <a:rPr lang="en-US" sz="1800" baseline="0" dirty="0" err="1"/>
                        <a:t>Au+Au</a:t>
                      </a:r>
                      <a:endParaRPr lang="en-US" sz="1800" dirty="0"/>
                    </a:p>
                  </a:txBody>
                  <a:tcPr marL="68580" marR="68580" marT="34290" marB="34290"/>
                </a:tc>
                <a:tc>
                  <a:txBody>
                    <a:bodyPr/>
                    <a:lstStyle/>
                    <a:p>
                      <a:pPr algn="ctr"/>
                      <a:r>
                        <a:rPr lang="en-US" sz="1800" dirty="0"/>
                        <a:t>100 kHz (50kHz)</a:t>
                      </a:r>
                    </a:p>
                  </a:txBody>
                  <a:tcPr marL="68580" marR="68580" marT="34290" marB="34290"/>
                </a:tc>
                <a:tc>
                  <a:txBody>
                    <a:bodyPr/>
                    <a:lstStyle/>
                    <a:p>
                      <a:pPr algn="ctr"/>
                      <a:r>
                        <a:rPr lang="en-US" sz="1800" dirty="0"/>
                        <a:t> 200 kHz</a:t>
                      </a:r>
                    </a:p>
                  </a:txBody>
                  <a:tcPr marL="68580" marR="68580" marT="34290" marB="34290"/>
                </a:tc>
                <a:extLst>
                  <a:ext uri="{0D108BD9-81ED-4DB2-BD59-A6C34878D82A}">
                    <a16:rowId xmlns:a16="http://schemas.microsoft.com/office/drawing/2014/main" val="10001"/>
                  </a:ext>
                </a:extLst>
              </a:tr>
              <a:tr h="457740">
                <a:tc>
                  <a:txBody>
                    <a:bodyPr/>
                    <a:lstStyle/>
                    <a:p>
                      <a:r>
                        <a:rPr lang="en-US" sz="1800" dirty="0" err="1"/>
                        <a:t>p+p</a:t>
                      </a:r>
                      <a:endParaRPr lang="en-US" sz="1800" dirty="0"/>
                    </a:p>
                  </a:txBody>
                  <a:tcPr marL="68580" marR="68580" marT="34290" marB="34290"/>
                </a:tc>
                <a:tc>
                  <a:txBody>
                    <a:bodyPr/>
                    <a:lstStyle/>
                    <a:p>
                      <a:pPr algn="ctr"/>
                      <a:r>
                        <a:rPr lang="en-US" sz="1800" dirty="0"/>
                        <a:t>400 kHz (200kHz)</a:t>
                      </a:r>
                    </a:p>
                  </a:txBody>
                  <a:tcPr marL="68580" marR="68580" marT="34290" marB="34290"/>
                </a:tc>
                <a:tc>
                  <a:txBody>
                    <a:bodyPr/>
                    <a:lstStyle/>
                    <a:p>
                      <a:pPr algn="ctr"/>
                      <a:r>
                        <a:rPr lang="en-US" sz="1800" dirty="0"/>
                        <a:t> 13 MHz</a:t>
                      </a:r>
                    </a:p>
                  </a:txBody>
                  <a:tcPr marL="68580" marR="68580" marT="34290" marB="34290"/>
                </a:tc>
                <a:extLst>
                  <a:ext uri="{0D108BD9-81ED-4DB2-BD59-A6C34878D82A}">
                    <a16:rowId xmlns:a16="http://schemas.microsoft.com/office/drawing/2014/main" val="10002"/>
                  </a:ext>
                </a:extLst>
              </a:tr>
              <a:tr h="457740">
                <a:tc>
                  <a:txBody>
                    <a:bodyPr/>
                    <a:lstStyle/>
                    <a:p>
                      <a:r>
                        <a:rPr lang="en-US" sz="1800" dirty="0"/>
                        <a:t>Trigger</a:t>
                      </a:r>
                    </a:p>
                  </a:txBody>
                  <a:tcPr marL="68580" marR="68580" marT="34290" marB="34290"/>
                </a:tc>
                <a:tc>
                  <a:txBody>
                    <a:bodyPr/>
                    <a:lstStyle/>
                    <a:p>
                      <a:pPr algn="ctr"/>
                      <a:r>
                        <a:rPr lang="en-US" sz="1800" dirty="0"/>
                        <a:t> 50 kHz</a:t>
                      </a:r>
                    </a:p>
                  </a:txBody>
                  <a:tcPr marL="68580" marR="68580" marT="34290" marB="34290"/>
                </a:tc>
                <a:tc>
                  <a:txBody>
                    <a:bodyPr/>
                    <a:lstStyle/>
                    <a:p>
                      <a:pPr algn="ctr"/>
                      <a:r>
                        <a:rPr lang="en-US" sz="1800" dirty="0"/>
                        <a:t> 15 kHz</a:t>
                      </a:r>
                    </a:p>
                  </a:txBody>
                  <a:tcPr marL="68580" marR="68580" marT="34290" marB="34290"/>
                </a:tc>
                <a:extLst>
                  <a:ext uri="{0D108BD9-81ED-4DB2-BD59-A6C34878D82A}">
                    <a16:rowId xmlns:a16="http://schemas.microsoft.com/office/drawing/2014/main" val="10003"/>
                  </a:ext>
                </a:extLst>
              </a:tr>
            </a:tbl>
          </a:graphicData>
        </a:graphic>
      </p:graphicFrame>
      <p:grpSp>
        <p:nvGrpSpPr>
          <p:cNvPr id="9" name="Group 8"/>
          <p:cNvGrpSpPr/>
          <p:nvPr/>
        </p:nvGrpSpPr>
        <p:grpSpPr>
          <a:xfrm>
            <a:off x="1803400" y="3238499"/>
            <a:ext cx="5486400" cy="3302001"/>
            <a:chOff x="1755648" y="3403648"/>
            <a:chExt cx="5453715" cy="3071460"/>
          </a:xfrm>
        </p:grpSpPr>
        <p:grpSp>
          <p:nvGrpSpPr>
            <p:cNvPr id="11" name="Group 10"/>
            <p:cNvGrpSpPr/>
            <p:nvPr/>
          </p:nvGrpSpPr>
          <p:grpSpPr>
            <a:xfrm>
              <a:off x="1755648" y="3403648"/>
              <a:ext cx="5453715" cy="3071460"/>
              <a:chOff x="5384494" y="4921101"/>
              <a:chExt cx="3374376" cy="1800374"/>
            </a:xfrm>
          </p:grpSpPr>
          <p:pic>
            <p:nvPicPr>
              <p:cNvPr id="8" name="Picture 7" descr="Projection_pp_dNdet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494" y="5144505"/>
                <a:ext cx="3374376" cy="1576970"/>
              </a:xfrm>
              <a:prstGeom prst="rect">
                <a:avLst/>
              </a:prstGeom>
            </p:spPr>
          </p:pic>
          <p:sp>
            <p:nvSpPr>
              <p:cNvPr id="10" name="TextBox 9"/>
              <p:cNvSpPr txBox="1"/>
              <p:nvPr/>
            </p:nvSpPr>
            <p:spPr>
              <a:xfrm>
                <a:off x="5649807" y="4921101"/>
                <a:ext cx="2807793" cy="198448"/>
              </a:xfrm>
              <a:prstGeom prst="rect">
                <a:avLst/>
              </a:prstGeom>
              <a:noFill/>
            </p:spPr>
            <p:txBody>
              <a:bodyPr wrap="none" rtlCol="0">
                <a:spAutoFit/>
              </a:bodyPr>
              <a:lstStyle/>
              <a:p>
                <a:r>
                  <a:rPr lang="en-US" sz="1050" dirty="0">
                    <a:solidFill>
                      <a:srgbClr val="FF0000"/>
                    </a:solidFill>
                  </a:rPr>
                  <a:t>Event size, </a:t>
                </a:r>
                <a:r>
                  <a:rPr lang="en-US" sz="1050" dirty="0" err="1">
                    <a:solidFill>
                      <a:srgbClr val="FF0000"/>
                    </a:solidFill>
                  </a:rPr>
                  <a:t>dN</a:t>
                </a:r>
                <a:r>
                  <a:rPr lang="en-US" sz="1050" dirty="0">
                    <a:solidFill>
                      <a:srgbClr val="FF0000"/>
                    </a:solidFill>
                  </a:rPr>
                  <a:t>/</a:t>
                </a:r>
                <a:r>
                  <a:rPr lang="en-US" sz="1050" dirty="0" err="1">
                    <a:solidFill>
                      <a:srgbClr val="FF0000"/>
                    </a:solidFill>
                  </a:rPr>
                  <a:t>dη</a:t>
                </a:r>
                <a:r>
                  <a:rPr lang="en-US" sz="1050" dirty="0">
                    <a:solidFill>
                      <a:srgbClr val="FF0000"/>
                    </a:solidFill>
                  </a:rPr>
                  <a:t>: sPHENIX = 1/3 ALICE (</a:t>
                </a:r>
                <a:r>
                  <a:rPr lang="en-US" sz="1050" dirty="0" err="1">
                    <a:solidFill>
                      <a:srgbClr val="FF0000"/>
                    </a:solidFill>
                  </a:rPr>
                  <a:t>pp</a:t>
                </a:r>
                <a:r>
                  <a:rPr lang="en-US" sz="1050" dirty="0">
                    <a:solidFill>
                      <a:srgbClr val="FF0000"/>
                    </a:solidFill>
                  </a:rPr>
                  <a:t>), 1/5 ALICE(AA)</a:t>
                </a:r>
              </a:p>
            </p:txBody>
          </p:sp>
        </p:grpSp>
        <p:sp>
          <p:nvSpPr>
            <p:cNvPr id="3" name="TextBox 2"/>
            <p:cNvSpPr txBox="1"/>
            <p:nvPr/>
          </p:nvSpPr>
          <p:spPr>
            <a:xfrm>
              <a:off x="2626740" y="4888511"/>
              <a:ext cx="1058409" cy="400109"/>
            </a:xfrm>
            <a:prstGeom prst="rect">
              <a:avLst/>
            </a:prstGeom>
            <a:noFill/>
          </p:spPr>
          <p:txBody>
            <a:bodyPr wrap="none" rtlCol="0">
              <a:spAutoFit/>
            </a:bodyPr>
            <a:lstStyle/>
            <a:p>
              <a:r>
                <a:rPr lang="en-US" sz="1350" b="1" dirty="0">
                  <a:solidFill>
                    <a:srgbClr val="0000FF"/>
                  </a:solidFill>
                </a:rPr>
                <a:t>sPHENIX</a:t>
              </a:r>
            </a:p>
          </p:txBody>
        </p:sp>
        <p:sp>
          <p:nvSpPr>
            <p:cNvPr id="13" name="TextBox 12"/>
            <p:cNvSpPr txBox="1"/>
            <p:nvPr/>
          </p:nvSpPr>
          <p:spPr>
            <a:xfrm>
              <a:off x="5474718" y="4893759"/>
              <a:ext cx="780556" cy="400109"/>
            </a:xfrm>
            <a:prstGeom prst="rect">
              <a:avLst/>
            </a:prstGeom>
            <a:noFill/>
          </p:spPr>
          <p:txBody>
            <a:bodyPr wrap="none" rtlCol="0">
              <a:spAutoFit/>
            </a:bodyPr>
            <a:lstStyle/>
            <a:p>
              <a:r>
                <a:rPr lang="en-US" sz="1350" b="1" dirty="0">
                  <a:solidFill>
                    <a:srgbClr val="0000FF"/>
                  </a:solidFill>
                </a:rPr>
                <a:t>ALICE</a:t>
              </a:r>
            </a:p>
          </p:txBody>
        </p:sp>
      </p:grpSp>
    </p:spTree>
    <p:extLst>
      <p:ext uri="{BB962C8B-B14F-4D97-AF65-F5344CB8AC3E}">
        <p14:creationId xmlns:p14="http://schemas.microsoft.com/office/powerpoint/2010/main" val="944791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14450" y="320063"/>
            <a:ext cx="6172200" cy="753431"/>
          </a:xfrm>
        </p:spPr>
        <p:txBody>
          <a:bodyPr>
            <a:normAutofit fontScale="90000"/>
          </a:bodyPr>
          <a:lstStyle/>
          <a:p>
            <a:r>
              <a:rPr lang="en-US" sz="2700" dirty="0"/>
              <a:t>RHIC Multi-Year Plan:  sPHENIX 2022-2026+</a:t>
            </a:r>
          </a:p>
        </p:txBody>
      </p:sp>
      <p:sp>
        <p:nvSpPr>
          <p:cNvPr id="9" name="Content Placeholder 8"/>
          <p:cNvSpPr>
            <a:spLocks noGrp="1"/>
          </p:cNvSpPr>
          <p:nvPr>
            <p:ph idx="1"/>
          </p:nvPr>
        </p:nvSpPr>
        <p:spPr>
          <a:xfrm>
            <a:off x="341643" y="3649304"/>
            <a:ext cx="5769757" cy="2182578"/>
          </a:xfrm>
        </p:spPr>
        <p:txBody>
          <a:bodyPr>
            <a:normAutofit fontScale="70000" lnSpcReduction="20000"/>
          </a:bodyPr>
          <a:lstStyle/>
          <a:p>
            <a:r>
              <a:rPr lang="en-US" dirty="0"/>
              <a:t>Precision 2</a:t>
            </a:r>
            <a:r>
              <a:rPr lang="en-US" baseline="30000" dirty="0"/>
              <a:t>nd</a:t>
            </a:r>
            <a:r>
              <a:rPr lang="en-US" dirty="0"/>
              <a:t> </a:t>
            </a:r>
            <a:r>
              <a:rPr lang="en-US" dirty="0" err="1"/>
              <a:t>vertexing</a:t>
            </a:r>
            <a:r>
              <a:rPr lang="en-US" dirty="0"/>
              <a:t> for B-tagging:</a:t>
            </a:r>
          </a:p>
          <a:p>
            <a:pPr lvl="1"/>
            <a:r>
              <a:rPr lang="en-US" dirty="0"/>
              <a:t>Tracking resolution better than 50um @</a:t>
            </a:r>
            <a:r>
              <a:rPr lang="en-US" dirty="0" err="1"/>
              <a:t>pT</a:t>
            </a:r>
            <a:r>
              <a:rPr lang="en-US" dirty="0"/>
              <a:t>=1GeV</a:t>
            </a:r>
          </a:p>
          <a:p>
            <a:pPr lvl="1"/>
            <a:r>
              <a:rPr lang="en-US" dirty="0"/>
              <a:t>High multiplicity HI collisions</a:t>
            </a:r>
          </a:p>
          <a:p>
            <a:pPr lvl="1"/>
            <a:r>
              <a:rPr lang="en-US" dirty="0"/>
              <a:t>Low multiplicity but high rate </a:t>
            </a:r>
            <a:r>
              <a:rPr lang="en-US" dirty="0" err="1"/>
              <a:t>p+p</a:t>
            </a:r>
            <a:r>
              <a:rPr lang="en-US" dirty="0"/>
              <a:t> collisions</a:t>
            </a:r>
          </a:p>
          <a:p>
            <a:pPr lvl="1"/>
            <a:r>
              <a:rPr lang="en-US" dirty="0"/>
              <a:t>High efficiency and high purity</a:t>
            </a:r>
          </a:p>
          <a:p>
            <a:endParaRPr lang="en-US" dirty="0"/>
          </a:p>
          <a:p>
            <a:pPr lvl="1"/>
            <a:endParaRPr lang="en-US" dirty="0"/>
          </a:p>
        </p:txBody>
      </p:sp>
      <p:sp>
        <p:nvSpPr>
          <p:cNvPr id="5" name="Date Placeholder 4"/>
          <p:cNvSpPr>
            <a:spLocks noGrp="1"/>
          </p:cNvSpPr>
          <p:nvPr>
            <p:ph type="dt" sz="half" idx="10"/>
          </p:nvPr>
        </p:nvSpPr>
        <p:spPr/>
        <p:txBody>
          <a:bodyPr/>
          <a:lstStyle/>
          <a:p>
            <a:r>
              <a:rPr lang="en-US"/>
              <a:t>2/14/19</a:t>
            </a:r>
          </a:p>
        </p:txBody>
      </p:sp>
      <p:sp>
        <p:nvSpPr>
          <p:cNvPr id="6" name="Footer Placeholder 5"/>
          <p:cNvSpPr>
            <a:spLocks noGrp="1"/>
          </p:cNvSpPr>
          <p:nvPr>
            <p:ph type="ftr" sz="quarter" idx="11"/>
          </p:nvPr>
        </p:nvSpPr>
        <p:spPr/>
        <p:txBody>
          <a:bodyPr/>
          <a:lstStyle/>
          <a:p>
            <a:r>
              <a:rPr lang="en-US"/>
              <a:t>Ming Liu, LDRD Overview</a:t>
            </a:r>
          </a:p>
        </p:txBody>
      </p:sp>
      <p:sp>
        <p:nvSpPr>
          <p:cNvPr id="7" name="Slide Number Placeholder 6"/>
          <p:cNvSpPr>
            <a:spLocks noGrp="1"/>
          </p:cNvSpPr>
          <p:nvPr>
            <p:ph type="sldNum" sz="quarter" idx="12"/>
          </p:nvPr>
        </p:nvSpPr>
        <p:spPr/>
        <p:txBody>
          <a:bodyPr/>
          <a:lstStyle/>
          <a:p>
            <a:fld id="{B9875030-01DD-DA43-BC7F-B4B62D71D19A}" type="slidenum">
              <a:rPr lang="en-US" smtClean="0"/>
              <a:t>58</a:t>
            </a:fld>
            <a:endParaRPr lang="en-US"/>
          </a:p>
        </p:txBody>
      </p:sp>
      <p:pic>
        <p:nvPicPr>
          <p:cNvPr id="2" name="Picture 1"/>
          <p:cNvPicPr>
            <a:picLocks noChangeAspect="1"/>
          </p:cNvPicPr>
          <p:nvPr/>
        </p:nvPicPr>
        <p:blipFill>
          <a:blip r:embed="rId2"/>
          <a:stretch>
            <a:fillRect/>
          </a:stretch>
        </p:blipFill>
        <p:spPr>
          <a:xfrm>
            <a:off x="341643" y="1073494"/>
            <a:ext cx="8487558" cy="2051341"/>
          </a:xfrm>
          <a:prstGeom prst="rect">
            <a:avLst/>
          </a:prstGeom>
        </p:spPr>
      </p:pic>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145" y="4081266"/>
            <a:ext cx="2124964" cy="217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115050" y="3471775"/>
            <a:ext cx="2226059" cy="507831"/>
          </a:xfrm>
          <a:prstGeom prst="rect">
            <a:avLst/>
          </a:prstGeom>
          <a:noFill/>
        </p:spPr>
        <p:txBody>
          <a:bodyPr wrap="none" rtlCol="0">
            <a:spAutoFit/>
          </a:bodyPr>
          <a:lstStyle/>
          <a:p>
            <a:r>
              <a:rPr lang="en-US" sz="1350" dirty="0">
                <a:solidFill>
                  <a:srgbClr val="FF0000"/>
                </a:solidFill>
              </a:rPr>
              <a:t>B hadrons/</a:t>
            </a:r>
            <a:r>
              <a:rPr lang="en-US" sz="1350" dirty="0" err="1">
                <a:solidFill>
                  <a:srgbClr val="FF0000"/>
                </a:solidFill>
              </a:rPr>
              <a:t>pT</a:t>
            </a:r>
            <a:r>
              <a:rPr lang="en-US" sz="1350" dirty="0">
                <a:solidFill>
                  <a:srgbClr val="FF0000"/>
                </a:solidFill>
              </a:rPr>
              <a:t>&lt;15GeV: </a:t>
            </a:r>
            <a:r>
              <a:rPr lang="en-US" sz="1350" i="1" dirty="0">
                <a:solidFill>
                  <a:srgbClr val="FF0000"/>
                </a:solidFill>
              </a:rPr>
              <a:t>O</a:t>
            </a:r>
            <a:r>
              <a:rPr lang="en-US" sz="1350" dirty="0">
                <a:solidFill>
                  <a:srgbClr val="FF0000"/>
                </a:solidFill>
              </a:rPr>
              <a:t>(1M)</a:t>
            </a:r>
          </a:p>
          <a:p>
            <a:r>
              <a:rPr lang="en-US" sz="1350" dirty="0">
                <a:solidFill>
                  <a:srgbClr val="FF0000"/>
                </a:solidFill>
              </a:rPr>
              <a:t>b-jets/</a:t>
            </a:r>
            <a:r>
              <a:rPr lang="en-US" sz="1350" dirty="0" err="1">
                <a:solidFill>
                  <a:srgbClr val="FF0000"/>
                </a:solidFill>
              </a:rPr>
              <a:t>pT</a:t>
            </a:r>
            <a:r>
              <a:rPr lang="en-US" sz="1350" dirty="0">
                <a:solidFill>
                  <a:srgbClr val="FF0000"/>
                </a:solidFill>
              </a:rPr>
              <a:t>&gt;15GeV: </a:t>
            </a:r>
            <a:r>
              <a:rPr lang="en-US" sz="1350" i="1" dirty="0">
                <a:solidFill>
                  <a:srgbClr val="FF0000"/>
                </a:solidFill>
              </a:rPr>
              <a:t>O</a:t>
            </a:r>
            <a:r>
              <a:rPr lang="en-US" sz="1350" dirty="0">
                <a:solidFill>
                  <a:srgbClr val="FF0000"/>
                </a:solidFill>
              </a:rPr>
              <a:t>(100K)</a:t>
            </a:r>
          </a:p>
        </p:txBody>
      </p:sp>
      <p:sp>
        <p:nvSpPr>
          <p:cNvPr id="3" name="TextBox 2"/>
          <p:cNvSpPr txBox="1"/>
          <p:nvPr/>
        </p:nvSpPr>
        <p:spPr>
          <a:xfrm rot="19670238">
            <a:off x="451829" y="560349"/>
            <a:ext cx="1009251" cy="369332"/>
          </a:xfrm>
          <a:prstGeom prst="rect">
            <a:avLst/>
          </a:prstGeom>
          <a:noFill/>
        </p:spPr>
        <p:txBody>
          <a:bodyPr wrap="none" rtlCol="0">
            <a:spAutoFit/>
          </a:bodyPr>
          <a:lstStyle/>
          <a:p>
            <a:r>
              <a:rPr lang="en-US" dirty="0">
                <a:solidFill>
                  <a:srgbClr val="FF0000"/>
                </a:solidFill>
              </a:rPr>
              <a:t>Evolving </a:t>
            </a:r>
          </a:p>
        </p:txBody>
      </p:sp>
    </p:spTree>
    <p:extLst>
      <p:ext uri="{BB962C8B-B14F-4D97-AF65-F5344CB8AC3E}">
        <p14:creationId xmlns:p14="http://schemas.microsoft.com/office/powerpoint/2010/main" val="613478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677025" cy="994172"/>
          </a:xfrm>
        </p:spPr>
        <p:txBody>
          <a:bodyPr>
            <a:normAutofit/>
          </a:bodyPr>
          <a:lstStyle/>
          <a:p>
            <a:r>
              <a:rPr lang="en-US" sz="2100" dirty="0"/>
              <a:t>BNL sPHENIX Control Envelope  Drawing</a:t>
            </a:r>
            <a:br>
              <a:rPr lang="en-US" sz="2100" dirty="0"/>
            </a:br>
            <a:r>
              <a:rPr lang="en-US" sz="1600" dirty="0"/>
              <a:t>Z location of the inner </a:t>
            </a:r>
            <a:r>
              <a:rPr lang="en-US" sz="1600" dirty="0" err="1"/>
              <a:t>hcal</a:t>
            </a:r>
            <a:r>
              <a:rPr lang="en-US" sz="1600" dirty="0"/>
              <a:t>  is at 2175,0mm</a:t>
            </a:r>
          </a:p>
        </p:txBody>
      </p:sp>
      <p:pic>
        <p:nvPicPr>
          <p:cNvPr id="3" name="Picture 2"/>
          <p:cNvPicPr>
            <a:picLocks noChangeAspect="1"/>
          </p:cNvPicPr>
          <p:nvPr/>
        </p:nvPicPr>
        <p:blipFill rotWithShape="1">
          <a:blip r:embed="rId2"/>
          <a:srcRect l="7499" t="7411" r="6429"/>
          <a:stretch/>
        </p:blipFill>
        <p:spPr>
          <a:xfrm>
            <a:off x="990600" y="1066800"/>
            <a:ext cx="6862714" cy="4993823"/>
          </a:xfrm>
          <a:prstGeom prst="rect">
            <a:avLst/>
          </a:prstGeom>
        </p:spPr>
      </p:pic>
      <p:sp>
        <p:nvSpPr>
          <p:cNvPr id="4" name="Donut 3"/>
          <p:cNvSpPr/>
          <p:nvPr/>
        </p:nvSpPr>
        <p:spPr>
          <a:xfrm>
            <a:off x="7391400" y="2438400"/>
            <a:ext cx="228600" cy="1295400"/>
          </a:xfrm>
          <a:prstGeom prst="donut">
            <a:avLst>
              <a:gd name="adj" fmla="val 1354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4"/>
          <p:cNvSpPr>
            <a:spLocks noGrp="1"/>
          </p:cNvSpPr>
          <p:nvPr>
            <p:ph type="dt" sz="half" idx="10"/>
          </p:nvPr>
        </p:nvSpPr>
        <p:spPr/>
        <p:txBody>
          <a:bodyPr/>
          <a:lstStyle/>
          <a:p>
            <a:pPr>
              <a:defRPr/>
            </a:pPr>
            <a:r>
              <a:rPr lang="en-US"/>
              <a:t>2/14/19</a:t>
            </a:r>
          </a:p>
        </p:txBody>
      </p:sp>
      <p:sp>
        <p:nvSpPr>
          <p:cNvPr id="6" name="Footer Placeholder 5"/>
          <p:cNvSpPr>
            <a:spLocks noGrp="1"/>
          </p:cNvSpPr>
          <p:nvPr>
            <p:ph type="ftr" sz="quarter" idx="11"/>
          </p:nvPr>
        </p:nvSpPr>
        <p:spPr/>
        <p:txBody>
          <a:bodyPr/>
          <a:lstStyle/>
          <a:p>
            <a:pPr>
              <a:defRPr/>
            </a:pPr>
            <a:r>
              <a:rPr lang="en-US"/>
              <a:t>Ming Liu, LDRD Overview</a:t>
            </a:r>
          </a:p>
        </p:txBody>
      </p:sp>
      <p:sp>
        <p:nvSpPr>
          <p:cNvPr id="7" name="Slide Number Placeholder 6"/>
          <p:cNvSpPr>
            <a:spLocks noGrp="1"/>
          </p:cNvSpPr>
          <p:nvPr>
            <p:ph type="sldNum" sz="quarter" idx="12"/>
          </p:nvPr>
        </p:nvSpPr>
        <p:spPr/>
        <p:txBody>
          <a:bodyPr/>
          <a:lstStyle/>
          <a:p>
            <a:pPr>
              <a:defRPr/>
            </a:pPr>
            <a:fld id="{80E243CF-A39D-4743-9175-B1C46DFA4A4F}" type="slidenum">
              <a:rPr lang="en-US" smtClean="0"/>
              <a:pPr>
                <a:defRPr/>
              </a:pPr>
              <a:t>59</a:t>
            </a:fld>
            <a:endParaRPr lang="en-US"/>
          </a:p>
        </p:txBody>
      </p:sp>
    </p:spTree>
    <p:extLst>
      <p:ext uri="{BB962C8B-B14F-4D97-AF65-F5344CB8AC3E}">
        <p14:creationId xmlns:p14="http://schemas.microsoft.com/office/powerpoint/2010/main" val="1684243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descr="NewPhaseDiagr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8404" y="4524192"/>
            <a:ext cx="3195853" cy="20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252" y="-76200"/>
            <a:ext cx="7924800" cy="990600"/>
          </a:xfrm>
        </p:spPr>
        <p:txBody>
          <a:bodyPr/>
          <a:lstStyle/>
          <a:p>
            <a:r>
              <a:rPr lang="en-US" dirty="0"/>
              <a:t>Bring </a:t>
            </a:r>
            <a:r>
              <a:rPr lang="en-US"/>
              <a:t>Big Science to LANL</a:t>
            </a:r>
          </a:p>
        </p:txBody>
      </p:sp>
      <p:sp>
        <p:nvSpPr>
          <p:cNvPr id="3" name="Content Placeholder 2"/>
          <p:cNvSpPr>
            <a:spLocks noGrp="1"/>
          </p:cNvSpPr>
          <p:nvPr>
            <p:ph idx="1"/>
          </p:nvPr>
        </p:nvSpPr>
        <p:spPr>
          <a:xfrm>
            <a:off x="373883" y="1181594"/>
            <a:ext cx="5181600" cy="334824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55000" lnSpcReduction="20000"/>
          </a:bodyPr>
          <a:lstStyle/>
          <a:p>
            <a:r>
              <a:rPr lang="en-US" dirty="0">
                <a:solidFill>
                  <a:srgbClr val="FF0000"/>
                </a:solidFill>
              </a:rPr>
              <a:t>sPHENIX</a:t>
            </a:r>
            <a:r>
              <a:rPr lang="en-US" dirty="0"/>
              <a:t> </a:t>
            </a:r>
            <a:r>
              <a:rPr lang="mr-IN" dirty="0"/>
              <a:t>–</a:t>
            </a:r>
            <a:r>
              <a:rPr lang="en-US" dirty="0"/>
              <a:t> the next US NP flagship heavy ion physics program, to study the inner workings of QGP </a:t>
            </a:r>
          </a:p>
          <a:p>
            <a:pPr lvl="1"/>
            <a:r>
              <a:rPr lang="en-US" dirty="0"/>
              <a:t>Granted CD0 9/2016; CD1/3a 8/2018; CD2 proposed ~5/2019</a:t>
            </a:r>
          </a:p>
          <a:p>
            <a:pPr lvl="1"/>
            <a:r>
              <a:rPr lang="en-US" dirty="0"/>
              <a:t>Constr. 2019 </a:t>
            </a:r>
            <a:r>
              <a:rPr lang="mr-IN" dirty="0"/>
              <a:t>–</a:t>
            </a:r>
            <a:r>
              <a:rPr lang="en-US" dirty="0"/>
              <a:t> 2022; Physics runs: 2023-2027+</a:t>
            </a:r>
          </a:p>
          <a:p>
            <a:pPr lvl="1"/>
            <a:endParaRPr lang="en-US" dirty="0"/>
          </a:p>
          <a:p>
            <a:r>
              <a:rPr lang="en-US" dirty="0">
                <a:solidFill>
                  <a:srgbClr val="FF0000"/>
                </a:solidFill>
              </a:rPr>
              <a:t>This LDRD will allows LANL to take a leadership role in sPHENIX and be a key player in the Heavy Ion physics frontier </a:t>
            </a:r>
          </a:p>
          <a:p>
            <a:pPr lvl="1"/>
            <a:r>
              <a:rPr lang="en-US" dirty="0"/>
              <a:t>Innovation: develop a new open heavy flavor physics program, identified as the 3</a:t>
            </a:r>
            <a:r>
              <a:rPr lang="en-US" baseline="30000" dirty="0"/>
              <a:t>rd</a:t>
            </a:r>
            <a:r>
              <a:rPr lang="en-US" dirty="0"/>
              <a:t> Science Pillar of the sPHENIX experiment</a:t>
            </a:r>
          </a:p>
          <a:p>
            <a:pPr lvl="1"/>
            <a:r>
              <a:rPr lang="en-US" dirty="0"/>
              <a:t>Bring new state of the art technical capability to LANL applied program, also future EIC program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6</a:t>
            </a:fld>
            <a:endParaRPr lang="en-US"/>
          </a:p>
        </p:txBody>
      </p:sp>
      <p:pic>
        <p:nvPicPr>
          <p:cNvPr id="18" name="Picture 17"/>
          <p:cNvPicPr>
            <a:picLocks noChangeAspect="1"/>
          </p:cNvPicPr>
          <p:nvPr/>
        </p:nvPicPr>
        <p:blipFill>
          <a:blip r:embed="rId3"/>
          <a:stretch>
            <a:fillRect/>
          </a:stretch>
        </p:blipFill>
        <p:spPr>
          <a:xfrm>
            <a:off x="5715001" y="1305270"/>
            <a:ext cx="3217337" cy="3070227"/>
          </a:xfrm>
          <a:prstGeom prst="rect">
            <a:avLst/>
          </a:prstGeom>
        </p:spPr>
      </p:pic>
      <p:sp>
        <p:nvSpPr>
          <p:cNvPr id="30" name="TextBox 29"/>
          <p:cNvSpPr txBox="1"/>
          <p:nvPr/>
        </p:nvSpPr>
        <p:spPr>
          <a:xfrm>
            <a:off x="5715001" y="4524192"/>
            <a:ext cx="2821018" cy="461665"/>
          </a:xfrm>
          <a:prstGeom prst="rect">
            <a:avLst/>
          </a:prstGeom>
          <a:noFill/>
        </p:spPr>
        <p:txBody>
          <a:bodyPr wrap="square" rtlCol="0">
            <a:spAutoFit/>
          </a:bodyPr>
          <a:lstStyle/>
          <a:p>
            <a:r>
              <a:rPr lang="en-US" sz="1200" b="1" dirty="0">
                <a:solidFill>
                  <a:srgbClr val="FF0000"/>
                </a:solidFill>
              </a:rPr>
              <a:t>Complement  &amp; extend current and future RHIC and LHC QGP programs</a:t>
            </a:r>
          </a:p>
        </p:txBody>
      </p:sp>
      <p:sp>
        <p:nvSpPr>
          <p:cNvPr id="7" name="TextBox 6"/>
          <p:cNvSpPr txBox="1"/>
          <p:nvPr/>
        </p:nvSpPr>
        <p:spPr>
          <a:xfrm>
            <a:off x="7315200" y="1305270"/>
            <a:ext cx="1509965" cy="738664"/>
          </a:xfrm>
          <a:prstGeom prst="rect">
            <a:avLst/>
          </a:prstGeom>
          <a:noFill/>
        </p:spPr>
        <p:txBody>
          <a:bodyPr wrap="none" rtlCol="0">
            <a:spAutoFit/>
          </a:bodyPr>
          <a:lstStyle/>
          <a:p>
            <a:pPr marL="342900" indent="-342900">
              <a:buFont typeface="+mj-lt"/>
              <a:buAutoNum type="arabicPeriod"/>
            </a:pPr>
            <a:r>
              <a:rPr lang="en-US" sz="1400" dirty="0">
                <a:solidFill>
                  <a:srgbClr val="FFFF00"/>
                </a:solidFill>
              </a:rPr>
              <a:t>Jets</a:t>
            </a:r>
          </a:p>
          <a:p>
            <a:pPr marL="342900" indent="-342900">
              <a:buFont typeface="+mj-lt"/>
              <a:buAutoNum type="arabicPeriod"/>
            </a:pPr>
            <a:r>
              <a:rPr lang="en-US" sz="1400" dirty="0">
                <a:solidFill>
                  <a:srgbClr val="FFFF00"/>
                </a:solidFill>
              </a:rPr>
              <a:t>Upsilons</a:t>
            </a:r>
          </a:p>
          <a:p>
            <a:pPr marL="342900" indent="-342900">
              <a:buFont typeface="+mj-lt"/>
              <a:buAutoNum type="arabicPeriod"/>
            </a:pPr>
            <a:r>
              <a:rPr lang="en-US" sz="1400" dirty="0">
                <a:solidFill>
                  <a:srgbClr val="FFFF00"/>
                </a:solidFill>
              </a:rPr>
              <a:t>Heavy quarks</a:t>
            </a:r>
          </a:p>
        </p:txBody>
      </p:sp>
      <p:grpSp>
        <p:nvGrpSpPr>
          <p:cNvPr id="27" name="Group 76"/>
          <p:cNvGrpSpPr/>
          <p:nvPr/>
        </p:nvGrpSpPr>
        <p:grpSpPr>
          <a:xfrm>
            <a:off x="5395965" y="4985857"/>
            <a:ext cx="3536372" cy="1887319"/>
            <a:chOff x="0" y="0"/>
            <a:chExt cx="6206385" cy="2699311"/>
          </a:xfrm>
        </p:grpSpPr>
        <p:pic>
          <p:nvPicPr>
            <p:cNvPr id="28" name="Screen Shot 2015-07-02 at 10.56.48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29" name="Screen Shot 2015-07-02 at 10.56.4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Tree>
    <p:extLst>
      <p:ext uri="{BB962C8B-B14F-4D97-AF65-F5344CB8AC3E}">
        <p14:creationId xmlns:p14="http://schemas.microsoft.com/office/powerpoint/2010/main" val="4593468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lstStyle/>
          <a:p>
            <a:r>
              <a:rPr lang="en-US" dirty="0"/>
              <a:t>Telescope Enclosure </a:t>
            </a:r>
          </a:p>
        </p:txBody>
      </p:sp>
      <p:sp>
        <p:nvSpPr>
          <p:cNvPr id="3" name="Content Placeholder 2"/>
          <p:cNvSpPr>
            <a:spLocks noGrp="1"/>
          </p:cNvSpPr>
          <p:nvPr>
            <p:ph idx="1"/>
          </p:nvPr>
        </p:nvSpPr>
        <p:spPr>
          <a:xfrm>
            <a:off x="457200" y="1021849"/>
            <a:ext cx="7990947" cy="3882843"/>
          </a:xfrm>
        </p:spPr>
        <p:txBody>
          <a:bodyPr/>
          <a:lstStyle/>
          <a:p>
            <a:r>
              <a:rPr lang="en-US" dirty="0"/>
              <a:t>Telescope Mechanical box designed</a:t>
            </a:r>
          </a:p>
          <a:p>
            <a:pPr lvl="1"/>
            <a:r>
              <a:rPr lang="en-US" dirty="0"/>
              <a:t>Design sent to UT-Austin for quote </a:t>
            </a:r>
          </a:p>
          <a:p>
            <a:pPr lvl="1"/>
            <a:r>
              <a:rPr lang="en-US" dirty="0"/>
              <a:t>4 MAPS sensors</a:t>
            </a:r>
          </a:p>
          <a:p>
            <a:pPr lvl="1"/>
            <a:r>
              <a:rPr lang="en-US" dirty="0"/>
              <a:t>4 staves </a:t>
            </a:r>
          </a:p>
          <a:p>
            <a:pPr lvl="1"/>
            <a:endParaRPr lang="en-US" dirty="0"/>
          </a:p>
          <a:p>
            <a:pPr lvl="1"/>
            <a:endParaRPr lang="en-US" dirty="0"/>
          </a:p>
          <a:p>
            <a:pPr lvl="1"/>
            <a:endParaRPr lang="en-US" dirty="0"/>
          </a:p>
        </p:txBody>
      </p:sp>
      <p:sp>
        <p:nvSpPr>
          <p:cNvPr id="4" name="Date Placeholder 3"/>
          <p:cNvSpPr>
            <a:spLocks noGrp="1"/>
          </p:cNvSpPr>
          <p:nvPr>
            <p:ph type="dt" sz="half" idx="10"/>
          </p:nvPr>
        </p:nvSpPr>
        <p:spPr/>
        <p:txBody>
          <a:bodyPr/>
          <a:lstStyle/>
          <a:p>
            <a:r>
              <a:rPr lang="en-US"/>
              <a:t>2/14/19</a:t>
            </a:r>
          </a:p>
        </p:txBody>
      </p:sp>
      <p:sp>
        <p:nvSpPr>
          <p:cNvPr id="5" name="Footer Placeholder 4"/>
          <p:cNvSpPr>
            <a:spLocks noGrp="1"/>
          </p:cNvSpPr>
          <p:nvPr>
            <p:ph type="ftr" sz="quarter" idx="11"/>
          </p:nvPr>
        </p:nvSpPr>
        <p:spPr/>
        <p:txBody>
          <a:bodyPr/>
          <a:lstStyle/>
          <a:p>
            <a:r>
              <a:rPr lang="en-US"/>
              <a:t>Ming Liu, LDRD Overview</a:t>
            </a:r>
          </a:p>
        </p:txBody>
      </p:sp>
      <p:sp>
        <p:nvSpPr>
          <p:cNvPr id="6" name="Slide Number Placeholder 5"/>
          <p:cNvSpPr>
            <a:spLocks noGrp="1"/>
          </p:cNvSpPr>
          <p:nvPr>
            <p:ph type="sldNum" sz="quarter" idx="12"/>
          </p:nvPr>
        </p:nvSpPr>
        <p:spPr/>
        <p:txBody>
          <a:bodyPr/>
          <a:lstStyle/>
          <a:p>
            <a:fld id="{78FA3CD1-1C06-EB42-B106-3AF6599A0142}" type="slidenum">
              <a:rPr lang="en-US" smtClean="0"/>
              <a:t>60</a:t>
            </a:fld>
            <a:endParaRPr lang="en-US"/>
          </a:p>
        </p:txBody>
      </p:sp>
      <p:pic>
        <p:nvPicPr>
          <p:cNvPr id="7" name="Picture 6"/>
          <p:cNvPicPr>
            <a:picLocks noChangeAspect="1"/>
          </p:cNvPicPr>
          <p:nvPr/>
        </p:nvPicPr>
        <p:blipFill>
          <a:blip r:embed="rId2"/>
          <a:stretch>
            <a:fillRect/>
          </a:stretch>
        </p:blipFill>
        <p:spPr>
          <a:xfrm>
            <a:off x="3546606" y="2744334"/>
            <a:ext cx="5597394" cy="3669778"/>
          </a:xfrm>
          <a:prstGeom prst="rect">
            <a:avLst/>
          </a:prstGeom>
        </p:spPr>
      </p:pic>
    </p:spTree>
    <p:extLst>
      <p:ext uri="{BB962C8B-B14F-4D97-AF65-F5344CB8AC3E}">
        <p14:creationId xmlns:p14="http://schemas.microsoft.com/office/powerpoint/2010/main" val="1650592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205383" y="-59334"/>
            <a:ext cx="8501063" cy="836389"/>
          </a:xfrm>
          <a:prstGeom prst="rect">
            <a:avLst/>
          </a:prstGeom>
        </p:spPr>
        <p:txBody>
          <a:bodyPr>
            <a:normAutofit/>
          </a:bodyPr>
          <a:lstStyle/>
          <a:p>
            <a:r>
              <a:rPr lang="en-US" dirty="0"/>
              <a:t>A Road Map</a:t>
            </a:r>
            <a:endParaRPr dirty="0"/>
          </a:p>
        </p:txBody>
      </p:sp>
      <p:sp>
        <p:nvSpPr>
          <p:cNvPr id="195" name="Shape 195"/>
          <p:cNvSpPr>
            <a:spLocks noGrp="1"/>
          </p:cNvSpPr>
          <p:nvPr>
            <p:ph type="sldNum" sz="quarter" idx="2"/>
          </p:nvPr>
        </p:nvSpPr>
        <p:spPr>
          <a:xfrm>
            <a:off x="8912375" y="-29567"/>
            <a:ext cx="199526" cy="324182"/>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61</a:t>
            </a:fld>
            <a:endParaRPr dirty="0"/>
          </a:p>
        </p:txBody>
      </p:sp>
      <p:sp>
        <p:nvSpPr>
          <p:cNvPr id="196" name="Shape 196"/>
          <p:cNvSpPr/>
          <p:nvPr/>
        </p:nvSpPr>
        <p:spPr>
          <a:xfrm>
            <a:off x="4608796" y="1246790"/>
            <a:ext cx="4228800" cy="3457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657" y="3345367"/>
            <a:ext cx="3183263" cy="3393570"/>
          </a:xfrm>
          <a:prstGeom prst="rect">
            <a:avLst/>
          </a:prstGeom>
        </p:spPr>
      </p:pic>
      <p:pic>
        <p:nvPicPr>
          <p:cNvPr id="5" name="Picture 4"/>
          <p:cNvPicPr>
            <a:picLocks noChangeAspect="1"/>
          </p:cNvPicPr>
          <p:nvPr/>
        </p:nvPicPr>
        <p:blipFill>
          <a:blip r:embed="rId3"/>
          <a:stretch>
            <a:fillRect/>
          </a:stretch>
        </p:blipFill>
        <p:spPr>
          <a:xfrm>
            <a:off x="4749611" y="2377792"/>
            <a:ext cx="3698894" cy="1064787"/>
          </a:xfrm>
          <a:prstGeom prst="rect">
            <a:avLst/>
          </a:prstGeom>
        </p:spPr>
      </p:pic>
      <p:pic>
        <p:nvPicPr>
          <p:cNvPr id="6" name="Picture 5"/>
          <p:cNvPicPr>
            <a:picLocks noChangeAspect="1"/>
          </p:cNvPicPr>
          <p:nvPr/>
        </p:nvPicPr>
        <p:blipFill>
          <a:blip r:embed="rId4"/>
          <a:stretch>
            <a:fillRect/>
          </a:stretch>
        </p:blipFill>
        <p:spPr>
          <a:xfrm>
            <a:off x="4604100" y="4064453"/>
            <a:ext cx="4413606" cy="698124"/>
          </a:xfrm>
          <a:prstGeom prst="rect">
            <a:avLst/>
          </a:prstGeom>
        </p:spPr>
      </p:pic>
      <p:cxnSp>
        <p:nvCxnSpPr>
          <p:cNvPr id="19" name="Straight Connector 18"/>
          <p:cNvCxnSpPr/>
          <p:nvPr/>
        </p:nvCxnSpPr>
        <p:spPr>
          <a:xfrm>
            <a:off x="5138110" y="6561133"/>
            <a:ext cx="0" cy="0"/>
          </a:xfrm>
          <a:prstGeom prst="line">
            <a:avLst/>
          </a:prstGeom>
          <a:no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nvGrpSpPr>
          <p:cNvPr id="7" name="Group 6"/>
          <p:cNvGrpSpPr/>
          <p:nvPr/>
        </p:nvGrpSpPr>
        <p:grpSpPr>
          <a:xfrm>
            <a:off x="4624069" y="5301162"/>
            <a:ext cx="3960516" cy="766858"/>
            <a:chOff x="4745930" y="6200340"/>
            <a:chExt cx="3749742" cy="613322"/>
          </a:xfrm>
          <a:noFill/>
        </p:grpSpPr>
        <p:grpSp>
          <p:nvGrpSpPr>
            <p:cNvPr id="27" name="Group 26"/>
            <p:cNvGrpSpPr/>
            <p:nvPr/>
          </p:nvGrpSpPr>
          <p:grpSpPr>
            <a:xfrm>
              <a:off x="4745930" y="6448096"/>
              <a:ext cx="3749742" cy="365566"/>
              <a:chOff x="6437159" y="8890239"/>
              <a:chExt cx="5332967" cy="519916"/>
            </a:xfrm>
            <a:grpFill/>
          </p:grpSpPr>
          <p:grpSp>
            <p:nvGrpSpPr>
              <p:cNvPr id="24" name="Group 23"/>
              <p:cNvGrpSpPr/>
              <p:nvPr/>
            </p:nvGrpSpPr>
            <p:grpSpPr>
              <a:xfrm>
                <a:off x="6437159" y="8890239"/>
                <a:ext cx="5332967" cy="75959"/>
                <a:chOff x="6437159" y="8890239"/>
                <a:chExt cx="5332967" cy="75959"/>
              </a:xfrm>
              <a:grpFill/>
            </p:grpSpPr>
            <p:cxnSp>
              <p:nvCxnSpPr>
                <p:cNvPr id="11" name="Straight Arrow Connector 10"/>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13" name="Straight Connector 12"/>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8" name="Straight Connector 27"/>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26" name="TextBox 25"/>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32" name="TextBox 31"/>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33" name="TextBox 32"/>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34" name="TextBox 33"/>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30" name="TextBox 29"/>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31" name="TextBox 30"/>
            <p:cNvSpPr txBox="1"/>
            <p:nvPr/>
          </p:nvSpPr>
          <p:spPr>
            <a:xfrm>
              <a:off x="5891915"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35" name="TextBox 34"/>
            <p:cNvSpPr txBox="1"/>
            <p:nvPr/>
          </p:nvSpPr>
          <p:spPr>
            <a:xfrm>
              <a:off x="7033455" y="6225842"/>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
        <p:nvSpPr>
          <p:cNvPr id="38" name="TextBox 37"/>
          <p:cNvSpPr txBox="1"/>
          <p:nvPr/>
        </p:nvSpPr>
        <p:spPr>
          <a:xfrm>
            <a:off x="335879" y="777057"/>
            <a:ext cx="3483322"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t>Excellent strategic Alignment</a:t>
            </a:r>
            <a:endParaRPr lang="en-US" sz="2200" b="1" dirty="0">
              <a:uFill>
                <a:solidFill>
                  <a:srgbClr val="002E7A"/>
                </a:solidFill>
              </a:uFill>
              <a:sym typeface="Helvetica Neue"/>
            </a:endParaRPr>
          </a:p>
        </p:txBody>
      </p:sp>
      <p:sp>
        <p:nvSpPr>
          <p:cNvPr id="40" name="TextBox 39"/>
          <p:cNvSpPr txBox="1"/>
          <p:nvPr/>
        </p:nvSpPr>
        <p:spPr>
          <a:xfrm>
            <a:off x="4629598" y="777056"/>
            <a:ext cx="2694494" cy="438899"/>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a:t>
            </a:r>
            <a:endParaRPr lang="en-US" sz="2200" b="1" dirty="0">
              <a:solidFill>
                <a:srgbClr val="000000"/>
              </a:solidFill>
              <a:uFill>
                <a:solidFill>
                  <a:srgbClr val="002E7A"/>
                </a:solidFill>
              </a:uFill>
              <a:sym typeface="Helvetica Neue"/>
            </a:endParaRPr>
          </a:p>
        </p:txBody>
      </p:sp>
      <p:sp>
        <p:nvSpPr>
          <p:cNvPr id="42" name="Shape 196"/>
          <p:cNvSpPr/>
          <p:nvPr/>
        </p:nvSpPr>
        <p:spPr>
          <a:xfrm>
            <a:off x="335879" y="1246790"/>
            <a:ext cx="4272917" cy="2195790"/>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a:solidFill>
                  <a:srgbClr val="0000FF"/>
                </a:solidFill>
              </a:rPr>
              <a:t>At the heart of the recently released LANL NP strategy, by </a:t>
            </a:r>
            <a:r>
              <a:rPr lang="en-US" b="1" dirty="0" err="1">
                <a:solidFill>
                  <a:srgbClr val="0000FF"/>
                </a:solidFill>
              </a:rPr>
              <a:t>Rej</a:t>
            </a:r>
            <a:r>
              <a:rPr lang="en-US" b="1" dirty="0">
                <a:solidFill>
                  <a:srgbClr val="0000FF"/>
                </a:solidFill>
              </a:rPr>
              <a:t>, Wilburn, Carlson, 2016</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600" b="1" dirty="0">
              <a:solidFill>
                <a:srgbClr val="0000FF"/>
              </a:solidFill>
            </a:endParaRP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b="1" dirty="0">
                <a:solidFill>
                  <a:srgbClr val="0000FF"/>
                </a:solidFill>
              </a:rPr>
              <a:t>Our projects are pipelines for talent to applied LANL missions</a:t>
            </a:r>
          </a:p>
        </p:txBody>
      </p:sp>
      <p:sp>
        <p:nvSpPr>
          <p:cNvPr id="4" name="TextBox 3"/>
          <p:cNvSpPr txBox="1"/>
          <p:nvPr/>
        </p:nvSpPr>
        <p:spPr>
          <a:xfrm>
            <a:off x="4749611" y="1755473"/>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spTree>
    <p:extLst>
      <p:ext uri="{BB962C8B-B14F-4D97-AF65-F5344CB8AC3E}">
        <p14:creationId xmlns:p14="http://schemas.microsoft.com/office/powerpoint/2010/main" val="1878390117"/>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9011"/>
            <a:ext cx="7957009" cy="990600"/>
          </a:xfrm>
        </p:spPr>
        <p:txBody>
          <a:bodyPr>
            <a:normAutofit/>
          </a:bodyPr>
          <a:lstStyle/>
          <a:p>
            <a:r>
              <a:rPr lang="en-US" dirty="0"/>
              <a:t> LDRD Key Tasks/Milestones </a:t>
            </a:r>
          </a:p>
        </p:txBody>
      </p:sp>
      <p:cxnSp>
        <p:nvCxnSpPr>
          <p:cNvPr id="17" name="Straight Arrow Connector 16"/>
          <p:cNvCxnSpPr/>
          <p:nvPr/>
        </p:nvCxnSpPr>
        <p:spPr>
          <a:xfrm>
            <a:off x="1783442" y="2766252"/>
            <a:ext cx="124806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808981" y="2489099"/>
            <a:ext cx="2016532" cy="553998"/>
          </a:xfrm>
          <a:prstGeom prst="rect">
            <a:avLst/>
          </a:prstGeom>
          <a:noFill/>
        </p:spPr>
        <p:txBody>
          <a:bodyPr wrap="square" rtlCol="0">
            <a:spAutoFit/>
          </a:bodyPr>
          <a:lstStyle/>
          <a:p>
            <a:r>
              <a:rPr lang="en-US" sz="1000" dirty="0"/>
              <a:t>RUv1.0/FELIX1.5 Integration </a:t>
            </a:r>
          </a:p>
          <a:p>
            <a:endParaRPr lang="en-US" sz="1000" dirty="0"/>
          </a:p>
          <a:p>
            <a:r>
              <a:rPr lang="en-US" sz="1000" dirty="0"/>
              <a:t>40MHz,  7/17-12/17</a:t>
            </a:r>
          </a:p>
        </p:txBody>
      </p:sp>
      <p:sp>
        <p:nvSpPr>
          <p:cNvPr id="22" name="6-Point Star 21"/>
          <p:cNvSpPr/>
          <p:nvPr/>
        </p:nvSpPr>
        <p:spPr>
          <a:xfrm>
            <a:off x="2969749" y="2702085"/>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2435645" y="3129886"/>
            <a:ext cx="2088947" cy="553998"/>
            <a:chOff x="2435645" y="2902146"/>
            <a:chExt cx="2088947" cy="553998"/>
          </a:xfrm>
        </p:grpSpPr>
        <p:sp>
          <p:nvSpPr>
            <p:cNvPr id="21" name="TextBox 20"/>
            <p:cNvSpPr txBox="1"/>
            <p:nvPr/>
          </p:nvSpPr>
          <p:spPr>
            <a:xfrm>
              <a:off x="2546669" y="2902146"/>
              <a:ext cx="1977923" cy="553998"/>
            </a:xfrm>
            <a:prstGeom prst="rect">
              <a:avLst/>
            </a:prstGeom>
            <a:noFill/>
          </p:spPr>
          <p:txBody>
            <a:bodyPr wrap="square" rtlCol="0">
              <a:spAutoFit/>
            </a:bodyPr>
            <a:lstStyle/>
            <a:p>
              <a:r>
                <a:rPr lang="en-US" sz="1000" dirty="0"/>
                <a:t>RUv1.x/FELIX2.0, 10MHz,</a:t>
              </a:r>
            </a:p>
            <a:p>
              <a:r>
                <a:rPr lang="en-US" sz="1000" dirty="0"/>
                <a:t>    </a:t>
              </a:r>
            </a:p>
            <a:p>
              <a:r>
                <a:rPr lang="en-US" sz="1000" dirty="0"/>
                <a:t>10/17 </a:t>
              </a:r>
              <a:r>
                <a:rPr lang="mr-IN" sz="1000" dirty="0"/>
                <a:t>–</a:t>
              </a:r>
              <a:r>
                <a:rPr lang="en-US" sz="1000" dirty="0"/>
                <a:t> 6/18</a:t>
              </a:r>
            </a:p>
          </p:txBody>
        </p:sp>
        <p:grpSp>
          <p:nvGrpSpPr>
            <p:cNvPr id="26" name="Group 25"/>
            <p:cNvGrpSpPr/>
            <p:nvPr/>
          </p:nvGrpSpPr>
          <p:grpSpPr>
            <a:xfrm>
              <a:off x="2435645" y="3121397"/>
              <a:ext cx="1772043" cy="108084"/>
              <a:chOff x="2435645" y="3121397"/>
              <a:chExt cx="2142390" cy="108084"/>
            </a:xfrm>
          </p:grpSpPr>
          <p:cxnSp>
            <p:nvCxnSpPr>
              <p:cNvPr id="19" name="Straight Arrow Connector 18"/>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3" name="6-Point Star 22"/>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4" name="6-Point Star 23"/>
          <p:cNvSpPr/>
          <p:nvPr/>
        </p:nvSpPr>
        <p:spPr>
          <a:xfrm>
            <a:off x="4440866" y="3549308"/>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47752" y="3484023"/>
            <a:ext cx="1533987" cy="230832"/>
          </a:xfrm>
          <a:prstGeom prst="rect">
            <a:avLst/>
          </a:prstGeom>
          <a:noFill/>
        </p:spPr>
        <p:txBody>
          <a:bodyPr wrap="none" rtlCol="0">
            <a:spAutoFit/>
          </a:bodyPr>
          <a:lstStyle/>
          <a:p>
            <a:r>
              <a:rPr lang="en-US" sz="900" dirty="0">
                <a:solidFill>
                  <a:srgbClr val="FF0000"/>
                </a:solidFill>
              </a:rPr>
              <a:t>MVTX Design Review 7/2018</a:t>
            </a:r>
          </a:p>
        </p:txBody>
      </p:sp>
      <p:grpSp>
        <p:nvGrpSpPr>
          <p:cNvPr id="34" name="Group 33"/>
          <p:cNvGrpSpPr/>
          <p:nvPr/>
        </p:nvGrpSpPr>
        <p:grpSpPr>
          <a:xfrm>
            <a:off x="4273299" y="3764858"/>
            <a:ext cx="1708642" cy="553998"/>
            <a:chOff x="4442954" y="3954696"/>
            <a:chExt cx="1490164" cy="553998"/>
          </a:xfrm>
        </p:grpSpPr>
        <p:grpSp>
          <p:nvGrpSpPr>
            <p:cNvPr id="27" name="Group 26"/>
            <p:cNvGrpSpPr/>
            <p:nvPr/>
          </p:nvGrpSpPr>
          <p:grpSpPr>
            <a:xfrm>
              <a:off x="4442954" y="4160899"/>
              <a:ext cx="1335861" cy="108084"/>
              <a:chOff x="2435645" y="3121397"/>
              <a:chExt cx="2142390" cy="108084"/>
            </a:xfrm>
          </p:grpSpPr>
          <p:cxnSp>
            <p:nvCxnSpPr>
              <p:cNvPr id="28" name="Straight Arrow Connector 27"/>
              <p:cNvCxnSpPr/>
              <p:nvPr/>
            </p:nvCxnSpPr>
            <p:spPr>
              <a:xfrm flipV="1">
                <a:off x="2435645" y="3175439"/>
                <a:ext cx="2035504"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9" name="6-Point Star 28"/>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4448469" y="3954696"/>
              <a:ext cx="1484649" cy="553998"/>
            </a:xfrm>
            <a:prstGeom prst="rect">
              <a:avLst/>
            </a:prstGeom>
            <a:noFill/>
          </p:spPr>
          <p:txBody>
            <a:bodyPr wrap="none" rtlCol="0">
              <a:spAutoFit/>
            </a:bodyPr>
            <a:lstStyle/>
            <a:p>
              <a:r>
                <a:rPr lang="en-US" sz="1000" dirty="0"/>
                <a:t>System test, cosmic &amp; source </a:t>
              </a:r>
            </a:p>
            <a:p>
              <a:endParaRPr lang="en-US" sz="1000" dirty="0"/>
            </a:p>
            <a:p>
              <a:r>
                <a:rPr lang="en-US" sz="1000" dirty="0"/>
                <a:t>6/18 - 1/19</a:t>
              </a:r>
            </a:p>
          </p:txBody>
        </p:sp>
      </p:grpSp>
      <p:sp>
        <p:nvSpPr>
          <p:cNvPr id="35" name="TextBox 34"/>
          <p:cNvSpPr txBox="1"/>
          <p:nvPr/>
        </p:nvSpPr>
        <p:spPr>
          <a:xfrm>
            <a:off x="220035" y="3121397"/>
            <a:ext cx="691077" cy="369332"/>
          </a:xfrm>
          <a:prstGeom prst="rect">
            <a:avLst/>
          </a:prstGeom>
          <a:noFill/>
        </p:spPr>
        <p:txBody>
          <a:bodyPr wrap="none" rtlCol="0">
            <a:spAutoFit/>
          </a:bodyPr>
          <a:lstStyle/>
          <a:p>
            <a:r>
              <a:rPr lang="en-US" dirty="0">
                <a:solidFill>
                  <a:srgbClr val="0000FF"/>
                </a:solidFill>
              </a:rPr>
              <a:t>LDRD</a:t>
            </a:r>
          </a:p>
        </p:txBody>
      </p:sp>
      <p:sp>
        <p:nvSpPr>
          <p:cNvPr id="36" name="TextBox 35"/>
          <p:cNvSpPr txBox="1"/>
          <p:nvPr/>
        </p:nvSpPr>
        <p:spPr>
          <a:xfrm>
            <a:off x="265769" y="4967225"/>
            <a:ext cx="2008963" cy="369332"/>
          </a:xfrm>
          <a:prstGeom prst="rect">
            <a:avLst/>
          </a:prstGeom>
          <a:noFill/>
        </p:spPr>
        <p:txBody>
          <a:bodyPr wrap="none" rtlCol="0">
            <a:spAutoFit/>
          </a:bodyPr>
          <a:lstStyle/>
          <a:p>
            <a:r>
              <a:rPr lang="en-US" dirty="0">
                <a:solidFill>
                  <a:srgbClr val="FF0000"/>
                </a:solidFill>
              </a:rPr>
              <a:t>MVTX: 2018 </a:t>
            </a:r>
            <a:r>
              <a:rPr lang="mr-IN" dirty="0">
                <a:solidFill>
                  <a:srgbClr val="FF0000"/>
                </a:solidFill>
              </a:rPr>
              <a:t>–</a:t>
            </a:r>
            <a:r>
              <a:rPr lang="en-US" dirty="0">
                <a:solidFill>
                  <a:srgbClr val="FF0000"/>
                </a:solidFill>
              </a:rPr>
              <a:t> 2021</a:t>
            </a:r>
          </a:p>
        </p:txBody>
      </p:sp>
      <p:grpSp>
        <p:nvGrpSpPr>
          <p:cNvPr id="52" name="Group 51"/>
          <p:cNvGrpSpPr/>
          <p:nvPr/>
        </p:nvGrpSpPr>
        <p:grpSpPr>
          <a:xfrm>
            <a:off x="4495775" y="5332332"/>
            <a:ext cx="2409056" cy="553998"/>
            <a:chOff x="4495775" y="5421112"/>
            <a:chExt cx="2409056" cy="553998"/>
          </a:xfrm>
        </p:grpSpPr>
        <p:grpSp>
          <p:nvGrpSpPr>
            <p:cNvPr id="31" name="Group 30"/>
            <p:cNvGrpSpPr/>
            <p:nvPr/>
          </p:nvGrpSpPr>
          <p:grpSpPr>
            <a:xfrm>
              <a:off x="4495775" y="5632743"/>
              <a:ext cx="2142390" cy="108084"/>
              <a:chOff x="2435645" y="3121397"/>
              <a:chExt cx="2142390" cy="108084"/>
            </a:xfrm>
            <a:solidFill>
              <a:srgbClr val="FF0000"/>
            </a:solidFill>
          </p:grpSpPr>
          <p:cxnSp>
            <p:nvCxnSpPr>
              <p:cNvPr id="32" name="Straight Arrow Connector 31"/>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6-Point Star 32"/>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0" name="TextBox 39"/>
            <p:cNvSpPr txBox="1"/>
            <p:nvPr/>
          </p:nvSpPr>
          <p:spPr>
            <a:xfrm>
              <a:off x="4555548" y="5421112"/>
              <a:ext cx="2349283" cy="553998"/>
            </a:xfrm>
            <a:prstGeom prst="rect">
              <a:avLst/>
            </a:prstGeom>
            <a:noFill/>
          </p:spPr>
          <p:txBody>
            <a:bodyPr wrap="none" rtlCol="0">
              <a:spAutoFit/>
            </a:bodyPr>
            <a:lstStyle/>
            <a:p>
              <a:r>
                <a:rPr lang="en-US" sz="1000" dirty="0"/>
                <a:t>Stave Production, procure FPGA, GBT etc.</a:t>
              </a:r>
            </a:p>
            <a:p>
              <a:endParaRPr lang="en-US" sz="1000" dirty="0"/>
            </a:p>
            <a:p>
              <a:r>
                <a:rPr lang="en-US" sz="1000" dirty="0"/>
                <a:t>8/18-4/19  </a:t>
              </a:r>
            </a:p>
          </p:txBody>
        </p:sp>
      </p:grpSp>
      <p:grpSp>
        <p:nvGrpSpPr>
          <p:cNvPr id="47" name="Group 46"/>
          <p:cNvGrpSpPr/>
          <p:nvPr/>
        </p:nvGrpSpPr>
        <p:grpSpPr>
          <a:xfrm>
            <a:off x="996005" y="1684577"/>
            <a:ext cx="7092045" cy="571227"/>
            <a:chOff x="996005" y="1786177"/>
            <a:chExt cx="7092045" cy="571227"/>
          </a:xfrm>
        </p:grpSpPr>
        <p:grpSp>
          <p:nvGrpSpPr>
            <p:cNvPr id="15" name="Group 14"/>
            <p:cNvGrpSpPr/>
            <p:nvPr/>
          </p:nvGrpSpPr>
          <p:grpSpPr>
            <a:xfrm>
              <a:off x="996005" y="1786177"/>
              <a:ext cx="7092045" cy="571227"/>
              <a:chOff x="996005" y="1786177"/>
              <a:chExt cx="7092045" cy="571227"/>
            </a:xfrm>
          </p:grpSpPr>
          <p:sp>
            <p:nvSpPr>
              <p:cNvPr id="6" name="TextBox 5"/>
              <p:cNvSpPr txBox="1"/>
              <p:nvPr/>
            </p:nvSpPr>
            <p:spPr>
              <a:xfrm>
                <a:off x="1571463" y="1840951"/>
                <a:ext cx="624803" cy="369332"/>
              </a:xfrm>
              <a:prstGeom prst="rect">
                <a:avLst/>
              </a:prstGeom>
              <a:noFill/>
            </p:spPr>
            <p:txBody>
              <a:bodyPr wrap="none" rtlCol="0">
                <a:spAutoFit/>
              </a:bodyPr>
              <a:lstStyle/>
              <a:p>
                <a:r>
                  <a:rPr lang="en-US" dirty="0"/>
                  <a:t>7/17</a:t>
                </a:r>
              </a:p>
            </p:txBody>
          </p:sp>
          <p:grpSp>
            <p:nvGrpSpPr>
              <p:cNvPr id="14" name="Group 13"/>
              <p:cNvGrpSpPr/>
              <p:nvPr/>
            </p:nvGrpSpPr>
            <p:grpSpPr>
              <a:xfrm>
                <a:off x="996005" y="2183594"/>
                <a:ext cx="6872000" cy="173810"/>
                <a:chOff x="996005" y="2183594"/>
                <a:chExt cx="6872000" cy="173810"/>
              </a:xfrm>
            </p:grpSpPr>
            <p:cxnSp>
              <p:nvCxnSpPr>
                <p:cNvPr id="5" name="Straight Arrow Connector 4"/>
                <p:cNvCxnSpPr/>
                <p:nvPr/>
              </p:nvCxnSpPr>
              <p:spPr>
                <a:xfrm flipV="1">
                  <a:off x="996005" y="2348705"/>
                  <a:ext cx="6872000" cy="86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435645"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24613"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084754" y="2183594"/>
                  <a:ext cx="0" cy="1565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2357529" y="1819321"/>
                <a:ext cx="741797" cy="369332"/>
              </a:xfrm>
              <a:prstGeom prst="rect">
                <a:avLst/>
              </a:prstGeom>
              <a:noFill/>
            </p:spPr>
            <p:txBody>
              <a:bodyPr wrap="none" rtlCol="0">
                <a:spAutoFit/>
              </a:bodyPr>
              <a:lstStyle/>
              <a:p>
                <a:r>
                  <a:rPr lang="en-US" dirty="0"/>
                  <a:t>10/17</a:t>
                </a:r>
              </a:p>
            </p:txBody>
          </p:sp>
          <p:sp>
            <p:nvSpPr>
              <p:cNvPr id="12" name="TextBox 11"/>
              <p:cNvSpPr txBox="1"/>
              <p:nvPr/>
            </p:nvSpPr>
            <p:spPr>
              <a:xfrm>
                <a:off x="4772352" y="1786177"/>
                <a:ext cx="741797" cy="369332"/>
              </a:xfrm>
              <a:prstGeom prst="rect">
                <a:avLst/>
              </a:prstGeom>
              <a:noFill/>
            </p:spPr>
            <p:txBody>
              <a:bodyPr wrap="none" rtlCol="0">
                <a:spAutoFit/>
              </a:bodyPr>
              <a:lstStyle/>
              <a:p>
                <a:r>
                  <a:rPr lang="en-US" dirty="0"/>
                  <a:t>10/18</a:t>
                </a:r>
              </a:p>
            </p:txBody>
          </p:sp>
          <p:sp>
            <p:nvSpPr>
              <p:cNvPr id="13" name="TextBox 12"/>
              <p:cNvSpPr txBox="1"/>
              <p:nvPr/>
            </p:nvSpPr>
            <p:spPr>
              <a:xfrm>
                <a:off x="7346253" y="1828730"/>
                <a:ext cx="741797" cy="369332"/>
              </a:xfrm>
              <a:prstGeom prst="rect">
                <a:avLst/>
              </a:prstGeom>
              <a:noFill/>
            </p:spPr>
            <p:txBody>
              <a:bodyPr wrap="none" rtlCol="0">
                <a:spAutoFit/>
              </a:bodyPr>
              <a:lstStyle/>
              <a:p>
                <a:r>
                  <a:rPr lang="en-US" dirty="0"/>
                  <a:t>10/19</a:t>
                </a:r>
              </a:p>
            </p:txBody>
          </p:sp>
        </p:grpSp>
        <p:cxnSp>
          <p:nvCxnSpPr>
            <p:cNvPr id="42" name="Straight Connector 41"/>
            <p:cNvCxnSpPr/>
            <p:nvPr/>
          </p:nvCxnSpPr>
          <p:spPr>
            <a:xfrm>
              <a:off x="3698133" y="2285196"/>
              <a:ext cx="0" cy="549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463931" y="225757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281454" y="2273015"/>
              <a:ext cx="0" cy="82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a:off x="3031509" y="5203453"/>
            <a:ext cx="493221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5805032" y="5887443"/>
            <a:ext cx="1622911" cy="553998"/>
            <a:chOff x="5805032" y="5887443"/>
            <a:chExt cx="1622911" cy="553998"/>
          </a:xfrm>
        </p:grpSpPr>
        <p:grpSp>
          <p:nvGrpSpPr>
            <p:cNvPr id="37" name="Group 36"/>
            <p:cNvGrpSpPr/>
            <p:nvPr/>
          </p:nvGrpSpPr>
          <p:grpSpPr>
            <a:xfrm>
              <a:off x="5805032" y="6096978"/>
              <a:ext cx="1475426" cy="108084"/>
              <a:chOff x="2435645" y="3121397"/>
              <a:chExt cx="2142390" cy="108084"/>
            </a:xfrm>
            <a:solidFill>
              <a:srgbClr val="FF0000"/>
            </a:solidFill>
          </p:grpSpPr>
          <p:cxnSp>
            <p:nvCxnSpPr>
              <p:cNvPr id="38" name="Straight Arrow Connector 37"/>
              <p:cNvCxnSpPr/>
              <p:nvPr/>
            </p:nvCxnSpPr>
            <p:spPr>
              <a:xfrm flipV="1">
                <a:off x="2435645" y="3175439"/>
                <a:ext cx="2035504" cy="13048"/>
              </a:xfrm>
              <a:prstGeom prst="straightConnector1">
                <a:avLst/>
              </a:prstGeom>
              <a:grpFill/>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9" name="6-Point Star 38"/>
              <p:cNvSpPr/>
              <p:nvPr/>
            </p:nvSpPr>
            <p:spPr>
              <a:xfrm>
                <a:off x="4471149" y="3121397"/>
                <a:ext cx="106886" cy="108084"/>
              </a:xfrm>
              <a:prstGeom prst="star6">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1" name="TextBox 50"/>
            <p:cNvSpPr txBox="1"/>
            <p:nvPr/>
          </p:nvSpPr>
          <p:spPr>
            <a:xfrm>
              <a:off x="5848386" y="5887443"/>
              <a:ext cx="1579557" cy="553998"/>
            </a:xfrm>
            <a:prstGeom prst="rect">
              <a:avLst/>
            </a:prstGeom>
            <a:noFill/>
          </p:spPr>
          <p:txBody>
            <a:bodyPr wrap="square" rtlCol="0">
              <a:spAutoFit/>
            </a:bodyPr>
            <a:lstStyle/>
            <a:p>
              <a:r>
                <a:rPr lang="en-US" sz="1000" dirty="0"/>
                <a:t>Electronics Production</a:t>
              </a:r>
            </a:p>
            <a:p>
              <a:endParaRPr lang="en-US" sz="1000" dirty="0"/>
            </a:p>
            <a:p>
              <a:r>
                <a:rPr lang="en-US" sz="1000" dirty="0"/>
                <a:t>1/19-6/19  </a:t>
              </a:r>
            </a:p>
          </p:txBody>
        </p:sp>
      </p:grpSp>
      <p:cxnSp>
        <p:nvCxnSpPr>
          <p:cNvPr id="54" name="Straight Arrow Connector 53"/>
          <p:cNvCxnSpPr>
            <a:stCxn id="24" idx="2"/>
          </p:cNvCxnSpPr>
          <p:nvPr/>
        </p:nvCxnSpPr>
        <p:spPr>
          <a:xfrm>
            <a:off x="4494309" y="3657392"/>
            <a:ext cx="1466" cy="1886571"/>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766185" y="4079145"/>
            <a:ext cx="1466" cy="2031893"/>
          </a:xfrm>
          <a:prstGeom prst="straightConnector1">
            <a:avLst/>
          </a:prstGeom>
          <a:ln w="952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p:nvPr/>
        </p:nvCxnSpPr>
        <p:spPr>
          <a:xfrm>
            <a:off x="4222531" y="3421025"/>
            <a:ext cx="202895" cy="178464"/>
          </a:xfrm>
          <a:prstGeom prst="bentConnector3">
            <a:avLst>
              <a:gd name="adj1" fmla="val 50000"/>
            </a:avLst>
          </a:prstGeom>
          <a:ln w="12700">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5821274" y="4274339"/>
            <a:ext cx="2211935" cy="707886"/>
            <a:chOff x="2528306" y="2902146"/>
            <a:chExt cx="1996286" cy="707886"/>
          </a:xfrm>
        </p:grpSpPr>
        <p:sp>
          <p:nvSpPr>
            <p:cNvPr id="64" name="TextBox 63"/>
            <p:cNvSpPr txBox="1"/>
            <p:nvPr/>
          </p:nvSpPr>
          <p:spPr>
            <a:xfrm>
              <a:off x="2546669" y="2902146"/>
              <a:ext cx="1977923" cy="707886"/>
            </a:xfrm>
            <a:prstGeom prst="rect">
              <a:avLst/>
            </a:prstGeom>
            <a:noFill/>
          </p:spPr>
          <p:txBody>
            <a:bodyPr wrap="square" rtlCol="0">
              <a:spAutoFit/>
            </a:bodyPr>
            <a:lstStyle/>
            <a:p>
              <a:r>
                <a:rPr lang="en-US" sz="1000" dirty="0"/>
                <a:t>Test Beam, tracking performance </a:t>
              </a:r>
            </a:p>
            <a:p>
              <a:endParaRPr lang="en-US" sz="1000" dirty="0"/>
            </a:p>
            <a:p>
              <a:r>
                <a:rPr lang="en-US" sz="1000" dirty="0"/>
                <a:t>analysis, physics </a:t>
              </a:r>
              <a:r>
                <a:rPr lang="en-US" sz="1000" dirty="0" err="1"/>
                <a:t>sim</a:t>
              </a:r>
              <a:r>
                <a:rPr lang="en-US" sz="1000" dirty="0"/>
                <a:t>, NIM paper etc.   </a:t>
              </a:r>
            </a:p>
            <a:p>
              <a:r>
                <a:rPr lang="en-US" sz="1000" dirty="0"/>
                <a:t>            1/19 </a:t>
              </a:r>
              <a:r>
                <a:rPr lang="mr-IN" sz="1000" dirty="0"/>
                <a:t>–</a:t>
              </a:r>
              <a:r>
                <a:rPr lang="en-US" sz="1000" dirty="0"/>
                <a:t> 9/19</a:t>
              </a:r>
            </a:p>
          </p:txBody>
        </p:sp>
        <p:grpSp>
          <p:nvGrpSpPr>
            <p:cNvPr id="65" name="Group 64"/>
            <p:cNvGrpSpPr/>
            <p:nvPr/>
          </p:nvGrpSpPr>
          <p:grpSpPr>
            <a:xfrm>
              <a:off x="2528306" y="3121397"/>
              <a:ext cx="1683642" cy="108084"/>
              <a:chOff x="2547653" y="3121397"/>
              <a:chExt cx="2035508" cy="108084"/>
            </a:xfrm>
          </p:grpSpPr>
          <p:cxnSp>
            <p:nvCxnSpPr>
              <p:cNvPr id="66" name="Straight Arrow Connector 65"/>
              <p:cNvCxnSpPr/>
              <p:nvPr/>
            </p:nvCxnSpPr>
            <p:spPr>
              <a:xfrm flipV="1">
                <a:off x="2547653" y="3175439"/>
                <a:ext cx="2035508" cy="1304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7" name="6-Point Star 66"/>
              <p:cNvSpPr/>
              <p:nvPr/>
            </p:nvSpPr>
            <p:spPr>
              <a:xfrm>
                <a:off x="4471149" y="3121397"/>
                <a:ext cx="106886" cy="108084"/>
              </a:xfrm>
              <a:prstGeom prst="star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8" name="Date Placeholder 67"/>
          <p:cNvSpPr>
            <a:spLocks noGrp="1"/>
          </p:cNvSpPr>
          <p:nvPr>
            <p:ph type="dt" sz="half" idx="10"/>
          </p:nvPr>
        </p:nvSpPr>
        <p:spPr/>
        <p:txBody>
          <a:bodyPr/>
          <a:lstStyle/>
          <a:p>
            <a:r>
              <a:rPr lang="en-US"/>
              <a:t>2/14/19</a:t>
            </a:r>
          </a:p>
        </p:txBody>
      </p:sp>
      <p:sp>
        <p:nvSpPr>
          <p:cNvPr id="69" name="Footer Placeholder 68"/>
          <p:cNvSpPr>
            <a:spLocks noGrp="1"/>
          </p:cNvSpPr>
          <p:nvPr>
            <p:ph type="ftr" sz="quarter" idx="11"/>
          </p:nvPr>
        </p:nvSpPr>
        <p:spPr/>
        <p:txBody>
          <a:bodyPr/>
          <a:lstStyle/>
          <a:p>
            <a:r>
              <a:rPr lang="en-US"/>
              <a:t>Ming Liu, LDRD Overview</a:t>
            </a:r>
          </a:p>
        </p:txBody>
      </p:sp>
      <p:cxnSp>
        <p:nvCxnSpPr>
          <p:cNvPr id="71" name="Straight Connector 70"/>
          <p:cNvCxnSpPr/>
          <p:nvPr/>
        </p:nvCxnSpPr>
        <p:spPr>
          <a:xfrm>
            <a:off x="1805121" y="2404255"/>
            <a:ext cx="0" cy="97335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028232" y="2581586"/>
            <a:ext cx="755210" cy="369332"/>
          </a:xfrm>
          <a:prstGeom prst="rect">
            <a:avLst/>
          </a:prstGeom>
          <a:noFill/>
        </p:spPr>
        <p:txBody>
          <a:bodyPr wrap="none" rtlCol="0">
            <a:spAutoFit/>
          </a:bodyPr>
          <a:lstStyle/>
          <a:p>
            <a:r>
              <a:rPr lang="en-US" b="1" dirty="0"/>
              <a:t>Today</a:t>
            </a:r>
          </a:p>
        </p:txBody>
      </p:sp>
      <p:sp>
        <p:nvSpPr>
          <p:cNvPr id="73" name="TextBox 72"/>
          <p:cNvSpPr txBox="1"/>
          <p:nvPr/>
        </p:nvSpPr>
        <p:spPr>
          <a:xfrm>
            <a:off x="1382957" y="5598005"/>
            <a:ext cx="1465140" cy="461665"/>
          </a:xfrm>
          <a:prstGeom prst="rect">
            <a:avLst/>
          </a:prstGeom>
          <a:noFill/>
        </p:spPr>
        <p:txBody>
          <a:bodyPr wrap="none" rtlCol="0">
            <a:spAutoFit/>
          </a:bodyPr>
          <a:lstStyle/>
          <a:p>
            <a:r>
              <a:rPr lang="en-US" sz="1200" dirty="0"/>
              <a:t>BNL Director Review</a:t>
            </a:r>
          </a:p>
          <a:p>
            <a:r>
              <a:rPr lang="en-US" sz="1200" dirty="0"/>
              <a:t>7/10-11, 2017</a:t>
            </a:r>
          </a:p>
        </p:txBody>
      </p:sp>
      <p:sp>
        <p:nvSpPr>
          <p:cNvPr id="3" name="Slide Number Placeholder 2"/>
          <p:cNvSpPr>
            <a:spLocks noGrp="1"/>
          </p:cNvSpPr>
          <p:nvPr>
            <p:ph type="sldNum" sz="quarter" idx="12"/>
          </p:nvPr>
        </p:nvSpPr>
        <p:spPr/>
        <p:txBody>
          <a:bodyPr/>
          <a:lstStyle/>
          <a:p>
            <a:fld id="{B9875030-01DD-DA43-BC7F-B4B62D71D19A}" type="slidenum">
              <a:rPr lang="en-US" smtClean="0"/>
              <a:t>62</a:t>
            </a:fld>
            <a:endParaRPr lang="en-US"/>
          </a:p>
        </p:txBody>
      </p:sp>
      <p:sp>
        <p:nvSpPr>
          <p:cNvPr id="4" name="TextBox 3"/>
          <p:cNvSpPr txBox="1"/>
          <p:nvPr/>
        </p:nvSpPr>
        <p:spPr>
          <a:xfrm>
            <a:off x="3076063" y="2635350"/>
            <a:ext cx="1253017" cy="276999"/>
          </a:xfrm>
          <a:prstGeom prst="rect">
            <a:avLst/>
          </a:prstGeom>
          <a:noFill/>
        </p:spPr>
        <p:txBody>
          <a:bodyPr wrap="none" rtlCol="0">
            <a:spAutoFit/>
          </a:bodyPr>
          <a:lstStyle/>
          <a:p>
            <a:r>
              <a:rPr lang="en-US" sz="1200" dirty="0">
                <a:solidFill>
                  <a:srgbClr val="FF0000"/>
                </a:solidFill>
              </a:rPr>
              <a:t>cosmic telescope</a:t>
            </a:r>
          </a:p>
        </p:txBody>
      </p:sp>
      <p:sp>
        <p:nvSpPr>
          <p:cNvPr id="7" name="TextBox 6"/>
          <p:cNvSpPr txBox="1"/>
          <p:nvPr/>
        </p:nvSpPr>
        <p:spPr>
          <a:xfrm>
            <a:off x="6159853" y="2581586"/>
            <a:ext cx="2929520" cy="646331"/>
          </a:xfrm>
          <a:prstGeom prst="rect">
            <a:avLst/>
          </a:prstGeom>
          <a:noFill/>
        </p:spPr>
        <p:txBody>
          <a:bodyPr wrap="none" rtlCol="0">
            <a:spAutoFit/>
          </a:bodyPr>
          <a:lstStyle/>
          <a:p>
            <a:r>
              <a:rPr lang="en-US" dirty="0"/>
              <a:t>More detailed task schedules</a:t>
            </a:r>
          </a:p>
          <a:p>
            <a:r>
              <a:rPr lang="en-US" dirty="0"/>
              <a:t>on MS Project</a:t>
            </a:r>
          </a:p>
        </p:txBody>
      </p:sp>
      <p:cxnSp>
        <p:nvCxnSpPr>
          <p:cNvPr id="20" name="Straight Connector 19"/>
          <p:cNvCxnSpPr/>
          <p:nvPr/>
        </p:nvCxnSpPr>
        <p:spPr>
          <a:xfrm>
            <a:off x="3099326" y="2950918"/>
            <a:ext cx="10199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774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a:t>LDRD Scope: Experimental </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63</a:t>
            </a:fld>
            <a:endParaRPr lang="en-US"/>
          </a:p>
        </p:txBody>
      </p:sp>
      <p:pic>
        <p:nvPicPr>
          <p:cNvPr id="7" name="Content Placeholder 6" descr="experiment_timeline_122016.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048" t="7124" r="6952" b="21231"/>
          <a:stretch/>
        </p:blipFill>
        <p:spPr>
          <a:xfrm>
            <a:off x="28752" y="2351662"/>
            <a:ext cx="9115248" cy="4081637"/>
          </a:xfrm>
          <a:prstGeom prst="rect">
            <a:avLst/>
          </a:prstGeom>
        </p:spPr>
      </p:pic>
      <p:sp>
        <p:nvSpPr>
          <p:cNvPr id="15" name="TextBox 14"/>
          <p:cNvSpPr txBox="1"/>
          <p:nvPr/>
        </p:nvSpPr>
        <p:spPr>
          <a:xfrm>
            <a:off x="97077" y="844950"/>
            <a:ext cx="3540690" cy="1354217"/>
          </a:xfrm>
          <a:prstGeom prst="rect">
            <a:avLst/>
          </a:prstGeom>
          <a:noFill/>
        </p:spPr>
        <p:txBody>
          <a:bodyPr wrap="square" rtlCol="0">
            <a:spAutoFit/>
          </a:bodyPr>
          <a:lstStyle/>
          <a:p>
            <a:r>
              <a:rPr lang="en-US" dirty="0"/>
              <a:t>                           </a:t>
            </a:r>
            <a:r>
              <a:rPr lang="en-US" dirty="0">
                <a:solidFill>
                  <a:srgbClr val="FF0000"/>
                </a:solidFill>
              </a:rPr>
              <a:t>Milestones achieved</a:t>
            </a:r>
          </a:p>
          <a:p>
            <a:pPr marL="285750" indent="-285750">
              <a:buFontTx/>
              <a:buChar char="-"/>
            </a:pPr>
            <a:r>
              <a:rPr lang="en-US" sz="1600" b="1" dirty="0">
                <a:solidFill>
                  <a:srgbClr val="0000C2"/>
                </a:solidFill>
              </a:rPr>
              <a:t>MOU with ALICE	</a:t>
            </a:r>
          </a:p>
          <a:p>
            <a:pPr marL="285750" indent="-285750">
              <a:buFontTx/>
              <a:buChar char="-"/>
            </a:pPr>
            <a:r>
              <a:rPr lang="en-US" sz="1600" b="1" dirty="0">
                <a:solidFill>
                  <a:srgbClr val="0000C2"/>
                </a:solidFill>
              </a:rPr>
              <a:t>B-tagging in </a:t>
            </a:r>
            <a:r>
              <a:rPr lang="en-US" sz="1600" b="1" dirty="0" err="1">
                <a:solidFill>
                  <a:srgbClr val="0000C2"/>
                </a:solidFill>
              </a:rPr>
              <a:t>p+p</a:t>
            </a:r>
            <a:r>
              <a:rPr lang="en-US" sz="1600" b="1" dirty="0">
                <a:solidFill>
                  <a:srgbClr val="0000C2"/>
                </a:solidFill>
              </a:rPr>
              <a:t> and </a:t>
            </a:r>
            <a:r>
              <a:rPr lang="en-US" sz="1600" b="1" dirty="0" err="1">
                <a:solidFill>
                  <a:srgbClr val="0000C2"/>
                </a:solidFill>
              </a:rPr>
              <a:t>Au+Au</a:t>
            </a:r>
            <a:endParaRPr lang="en-US" sz="1600" b="1" dirty="0">
              <a:solidFill>
                <a:srgbClr val="0000C2"/>
              </a:solidFill>
            </a:endParaRPr>
          </a:p>
          <a:p>
            <a:pPr marL="285750" indent="-285750">
              <a:buFontTx/>
              <a:buChar char="-"/>
            </a:pPr>
            <a:r>
              <a:rPr lang="en-US" sz="1600" b="1" dirty="0">
                <a:solidFill>
                  <a:srgbClr val="0000C2"/>
                </a:solidFill>
              </a:rPr>
              <a:t>BNL Director’s Review, </a:t>
            </a:r>
            <a:r>
              <a:rPr lang="en-US" sz="1600" b="1" dirty="0" err="1">
                <a:solidFill>
                  <a:srgbClr val="0000C2"/>
                </a:solidFill>
              </a:rPr>
              <a:t>recom’ed</a:t>
            </a:r>
            <a:r>
              <a:rPr lang="en-US" sz="1600" b="1" dirty="0">
                <a:solidFill>
                  <a:srgbClr val="0000C2"/>
                </a:solidFill>
              </a:rPr>
              <a:t> to proceed w/ full proposal</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Talks by Darren, Xuan, </a:t>
            </a:r>
          </a:p>
          <a:p>
            <a:r>
              <a:rPr lang="en-US" dirty="0"/>
              <a:t>Alex, </a:t>
            </a:r>
            <a:r>
              <a:rPr lang="en-US" dirty="0" err="1"/>
              <a:t>Sho</a:t>
            </a:r>
            <a:r>
              <a:rPr lang="en-US" dirty="0"/>
              <a:t>, Walt, Cesar </a:t>
            </a:r>
          </a:p>
        </p:txBody>
      </p:sp>
      <p:grpSp>
        <p:nvGrpSpPr>
          <p:cNvPr id="19" name="Group 18"/>
          <p:cNvGrpSpPr/>
          <p:nvPr/>
        </p:nvGrpSpPr>
        <p:grpSpPr>
          <a:xfrm>
            <a:off x="2743200" y="2480188"/>
            <a:ext cx="3016841" cy="3867622"/>
            <a:chOff x="2743200" y="2480188"/>
            <a:chExt cx="3016841" cy="3867622"/>
          </a:xfrm>
        </p:grpSpPr>
        <p:sp>
          <p:nvSpPr>
            <p:cNvPr id="3" name="Smiley Face 2"/>
            <p:cNvSpPr/>
            <p:nvPr/>
          </p:nvSpPr>
          <p:spPr>
            <a:xfrm>
              <a:off x="4343400" y="2784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3810000" y="3089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2743200" y="24801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4343400" y="4308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4343400" y="46899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3810000" y="53757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4343400" y="56805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4343400" y="5985388"/>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029200" y="2699499"/>
              <a:ext cx="730841" cy="3648311"/>
              <a:chOff x="5029200" y="2699499"/>
              <a:chExt cx="730841" cy="3648311"/>
            </a:xfrm>
          </p:grpSpPr>
          <p:sp>
            <p:nvSpPr>
              <p:cNvPr id="18" name="Smiley Face 17"/>
              <p:cNvSpPr/>
              <p:nvPr/>
            </p:nvSpPr>
            <p:spPr>
              <a:xfrm>
                <a:off x="5181600" y="597609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334000" y="2699499"/>
                <a:ext cx="0" cy="3648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2743200"/>
                <a:ext cx="730841" cy="369332"/>
              </a:xfrm>
              <a:prstGeom prst="rect">
                <a:avLst/>
              </a:prstGeom>
              <a:noFill/>
            </p:spPr>
            <p:txBody>
              <a:bodyPr wrap="none" rtlCol="0">
                <a:spAutoFit/>
              </a:bodyPr>
              <a:lstStyle/>
              <a:p>
                <a:r>
                  <a:rPr lang="en-US" dirty="0">
                    <a:solidFill>
                      <a:srgbClr val="FF0000"/>
                    </a:solidFill>
                  </a:rPr>
                  <a:t>Today</a:t>
                </a:r>
              </a:p>
            </p:txBody>
          </p:sp>
        </p:grpSp>
      </p:grpSp>
      <p:sp>
        <p:nvSpPr>
          <p:cNvPr id="22" name="TextBox 21"/>
          <p:cNvSpPr txBox="1"/>
          <p:nvPr/>
        </p:nvSpPr>
        <p:spPr>
          <a:xfrm>
            <a:off x="6807392" y="1919560"/>
            <a:ext cx="2114425" cy="369332"/>
          </a:xfrm>
          <a:prstGeom prst="rect">
            <a:avLst/>
          </a:prstGeom>
          <a:noFill/>
        </p:spPr>
        <p:txBody>
          <a:bodyPr wrap="none" rtlCol="0">
            <a:spAutoFit/>
          </a:bodyPr>
          <a:lstStyle/>
          <a:p>
            <a:r>
              <a:rPr lang="en-US" b="1" i="1" dirty="0">
                <a:solidFill>
                  <a:srgbClr val="FF0000"/>
                </a:solidFill>
              </a:rPr>
              <a:t>On track to succeed!</a:t>
            </a:r>
          </a:p>
        </p:txBody>
      </p:sp>
      <p:sp>
        <p:nvSpPr>
          <p:cNvPr id="23" name="TextBox 22"/>
          <p:cNvSpPr txBox="1"/>
          <p:nvPr/>
        </p:nvSpPr>
        <p:spPr>
          <a:xfrm>
            <a:off x="3507590" y="1125432"/>
            <a:ext cx="3276600" cy="1077218"/>
          </a:xfrm>
          <a:prstGeom prst="rect">
            <a:avLst/>
          </a:prstGeom>
          <a:noFill/>
        </p:spPr>
        <p:txBody>
          <a:bodyPr wrap="square" rtlCol="0">
            <a:spAutoFit/>
          </a:bodyPr>
          <a:lstStyle/>
          <a:p>
            <a:pPr marL="285750" indent="-285750">
              <a:buFontTx/>
              <a:buChar char="-"/>
            </a:pPr>
            <a:r>
              <a:rPr lang="en-US" sz="1600" b="1" dirty="0">
                <a:solidFill>
                  <a:srgbClr val="0000C2"/>
                </a:solidFill>
              </a:rPr>
              <a:t>Full readout chain demonstrated</a:t>
            </a:r>
          </a:p>
          <a:p>
            <a:pPr marL="285750" indent="-285750">
              <a:buFontTx/>
              <a:buChar char="-"/>
            </a:pPr>
            <a:r>
              <a:rPr lang="en-US" sz="1600" b="1" dirty="0">
                <a:solidFill>
                  <a:srgbClr val="0000C2"/>
                </a:solidFill>
              </a:rPr>
              <a:t>Mechanical conceptual design </a:t>
            </a:r>
          </a:p>
          <a:p>
            <a:pPr marL="285750" indent="-285750">
              <a:buFontTx/>
              <a:buChar char="-"/>
            </a:pPr>
            <a:r>
              <a:rPr lang="en-US" sz="1600" b="1" dirty="0">
                <a:solidFill>
                  <a:srgbClr val="0000C2"/>
                </a:solidFill>
              </a:rPr>
              <a:t>Collaboration formed and full MVTX proposal submitted</a:t>
            </a:r>
          </a:p>
        </p:txBody>
      </p:sp>
    </p:spTree>
    <p:extLst>
      <p:ext uri="{BB962C8B-B14F-4D97-AF65-F5344CB8AC3E}">
        <p14:creationId xmlns:p14="http://schemas.microsoft.com/office/powerpoint/2010/main" val="1744508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lstStyle/>
          <a:p>
            <a:r>
              <a:rPr lang="en-US"/>
              <a:t>Leadership Roles</a:t>
            </a:r>
          </a:p>
        </p:txBody>
      </p:sp>
      <p:sp>
        <p:nvSpPr>
          <p:cNvPr id="3" name="Date Placeholder 2"/>
          <p:cNvSpPr>
            <a:spLocks noGrp="1"/>
          </p:cNvSpPr>
          <p:nvPr>
            <p:ph type="dt" sz="half" idx="10"/>
          </p:nvPr>
        </p:nvSpPr>
        <p:spPr/>
        <p:txBody>
          <a:bodyPr/>
          <a:lstStyle/>
          <a:p>
            <a:pPr>
              <a:defRPr/>
            </a:pPr>
            <a:r>
              <a:rPr lang="en-US"/>
              <a:t>2/14/19</a:t>
            </a:r>
          </a:p>
        </p:txBody>
      </p:sp>
      <p:sp>
        <p:nvSpPr>
          <p:cNvPr id="4" name="Footer Placeholder 3"/>
          <p:cNvSpPr>
            <a:spLocks noGrp="1"/>
          </p:cNvSpPr>
          <p:nvPr>
            <p:ph type="ftr" sz="quarter" idx="11"/>
          </p:nvPr>
        </p:nvSpPr>
        <p:spPr/>
        <p:txBody>
          <a:bodyPr/>
          <a:lstStyle/>
          <a:p>
            <a:pPr>
              <a:defRPr/>
            </a:pPr>
            <a:r>
              <a:rPr lang="en-US"/>
              <a:t>Ming Liu, LDRD Overview</a:t>
            </a:r>
          </a:p>
        </p:txBody>
      </p:sp>
      <p:sp>
        <p:nvSpPr>
          <p:cNvPr id="5" name="Slide Number Placeholder 4"/>
          <p:cNvSpPr>
            <a:spLocks noGrp="1"/>
          </p:cNvSpPr>
          <p:nvPr>
            <p:ph type="sldNum" sz="quarter" idx="12"/>
          </p:nvPr>
        </p:nvSpPr>
        <p:spPr/>
        <p:txBody>
          <a:bodyPr/>
          <a:lstStyle/>
          <a:p>
            <a:pPr>
              <a:defRPr/>
            </a:pPr>
            <a:fld id="{80E243CF-A39D-4743-9175-B1C46DFA4A4F}" type="slidenum">
              <a:rPr lang="en-US" smtClean="0"/>
              <a:pPr>
                <a:defRPr/>
              </a:pPr>
              <a:t>64</a:t>
            </a:fld>
            <a:endParaRPr lang="en-US"/>
          </a:p>
        </p:txBody>
      </p:sp>
      <p:sp>
        <p:nvSpPr>
          <p:cNvPr id="6" name="TextBox 5"/>
          <p:cNvSpPr txBox="1"/>
          <p:nvPr/>
        </p:nvSpPr>
        <p:spPr>
          <a:xfrm>
            <a:off x="990600" y="1371600"/>
            <a:ext cx="3895746" cy="2031325"/>
          </a:xfrm>
          <a:prstGeom prst="rect">
            <a:avLst/>
          </a:prstGeom>
          <a:noFill/>
        </p:spPr>
        <p:txBody>
          <a:bodyPr wrap="none" rtlCol="0">
            <a:spAutoFit/>
          </a:bodyPr>
          <a:lstStyle/>
          <a:p>
            <a:r>
              <a:rPr lang="en-US" dirty="0"/>
              <a:t>sPHENIX MVTX Upgrade project:</a:t>
            </a:r>
          </a:p>
          <a:p>
            <a:r>
              <a:rPr lang="en-US" dirty="0"/>
              <a:t>L2 manager: Ming Liu</a:t>
            </a:r>
          </a:p>
          <a:p>
            <a:r>
              <a:rPr lang="en-US" dirty="0"/>
              <a:t>Mechanical integration: Walt Sondheim</a:t>
            </a:r>
          </a:p>
          <a:p>
            <a:r>
              <a:rPr lang="en-US" dirty="0"/>
              <a:t> </a:t>
            </a:r>
          </a:p>
          <a:p>
            <a:r>
              <a:rPr lang="en-US" dirty="0"/>
              <a:t>L3 managers: </a:t>
            </a:r>
          </a:p>
          <a:p>
            <a:pPr marL="285750" indent="-285750">
              <a:buFont typeface="Arial" charset="0"/>
              <a:buChar char="•"/>
            </a:pPr>
            <a:r>
              <a:rPr lang="en-US" dirty="0"/>
              <a:t>Cesar da Silva, Stave production </a:t>
            </a:r>
          </a:p>
          <a:p>
            <a:pPr marL="285750" indent="-285750">
              <a:buFont typeface="Arial" charset="0"/>
              <a:buChar char="•"/>
            </a:pPr>
            <a:r>
              <a:rPr lang="en-US" dirty="0"/>
              <a:t>Mark Prokop, Readout electronics </a:t>
            </a:r>
          </a:p>
        </p:txBody>
      </p:sp>
    </p:spTree>
    <p:extLst>
      <p:ext uri="{BB962C8B-B14F-4D97-AF65-F5344CB8AC3E}">
        <p14:creationId xmlns:p14="http://schemas.microsoft.com/office/powerpoint/2010/main" val="13550874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990600"/>
          </a:xfrm>
        </p:spPr>
        <p:txBody>
          <a:bodyPr/>
          <a:lstStyle/>
          <a:p>
            <a:r>
              <a:rPr lang="en-US" dirty="0"/>
              <a:t>Power System Overview</a:t>
            </a:r>
          </a:p>
        </p:txBody>
      </p:sp>
      <p:sp>
        <p:nvSpPr>
          <p:cNvPr id="48" name="Title 55"/>
          <p:cNvSpPr txBox="1">
            <a:spLocks noGrp="1"/>
          </p:cNvSpPr>
          <p:nvPr/>
        </p:nvSpPr>
        <p:spPr>
          <a:xfrm>
            <a:off x="107950" y="844598"/>
            <a:ext cx="8928100" cy="427045"/>
          </a:xfrm>
          <a:prstGeom prst="rect">
            <a:avLst/>
          </a:prstGeom>
          <a:noFill/>
        </p:spPr>
        <p:txBody>
          <a:bodyPr vert="horz" wrap="square" lIns="91440" tIns="36000" rIns="91440" bIns="36000" rtlCol="0" anchor="ctr" anchorCtr="0">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2400" b="1" dirty="0">
                <a:solidFill>
                  <a:schemeClr val="tx2"/>
                </a:solidFill>
                <a:latin typeface="Calibri Light" panose="020F0302020204030204" pitchFamily="34" charset="0"/>
              </a:rPr>
              <a:t>Power</a:t>
            </a:r>
            <a:r>
              <a:rPr lang="en-US" sz="2400" dirty="0">
                <a:solidFill>
                  <a:schemeClr val="tx2"/>
                </a:solidFill>
                <a:latin typeface="Calibri Light" panose="020F0302020204030204" pitchFamily="34" charset="0"/>
              </a:rPr>
              <a:t> – Baseline architecture using LDO regulators</a:t>
            </a:r>
          </a:p>
        </p:txBody>
      </p:sp>
      <p:grpSp>
        <p:nvGrpSpPr>
          <p:cNvPr id="60" name="Group 59"/>
          <p:cNvGrpSpPr/>
          <p:nvPr/>
        </p:nvGrpSpPr>
        <p:grpSpPr>
          <a:xfrm>
            <a:off x="338404" y="1624952"/>
            <a:ext cx="5993871" cy="3968604"/>
            <a:chOff x="64471" y="751017"/>
            <a:chExt cx="9005677" cy="5645218"/>
          </a:xfrm>
        </p:grpSpPr>
        <p:pic>
          <p:nvPicPr>
            <p:cNvPr id="61" name="Picture 60"/>
            <p:cNvPicPr>
              <a:picLocks noChangeAspect="1"/>
            </p:cNvPicPr>
            <p:nvPr/>
          </p:nvPicPr>
          <p:blipFill rotWithShape="1">
            <a:blip r:embed="rId2"/>
            <a:srcRect l="37703" b="48147"/>
            <a:stretch/>
          </p:blipFill>
          <p:spPr>
            <a:xfrm>
              <a:off x="5919037" y="922085"/>
              <a:ext cx="3118980" cy="1767470"/>
            </a:xfrm>
            <a:prstGeom prst="rect">
              <a:avLst/>
            </a:prstGeom>
          </p:spPr>
        </p:pic>
        <p:sp>
          <p:nvSpPr>
            <p:cNvPr id="62" name="Rectangle 61"/>
            <p:cNvSpPr/>
            <p:nvPr/>
          </p:nvSpPr>
          <p:spPr>
            <a:xfrm>
              <a:off x="4317714"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3" name="Rectangle 62"/>
            <p:cNvSpPr/>
            <p:nvPr/>
          </p:nvSpPr>
          <p:spPr>
            <a:xfrm>
              <a:off x="4317714" y="4246180"/>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4" name="Rectangle 63"/>
            <p:cNvSpPr/>
            <p:nvPr/>
          </p:nvSpPr>
          <p:spPr>
            <a:xfrm>
              <a:off x="5024156" y="399078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5" name="Rectangle 64"/>
            <p:cNvSpPr/>
            <p:nvPr/>
          </p:nvSpPr>
          <p:spPr>
            <a:xfrm>
              <a:off x="5024156" y="42461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66" name="Rectangle 65"/>
            <p:cNvSpPr/>
            <p:nvPr/>
          </p:nvSpPr>
          <p:spPr>
            <a:xfrm>
              <a:off x="4726433" y="463874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67" name="Rectangle 66"/>
            <p:cNvSpPr/>
            <p:nvPr/>
          </p:nvSpPr>
          <p:spPr>
            <a:xfrm>
              <a:off x="3784543" y="751017"/>
              <a:ext cx="1658024"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High speed logic and</a:t>
              </a:r>
            </a:p>
          </p:txBody>
        </p:sp>
        <p:sp>
          <p:nvSpPr>
            <p:cNvPr id="68" name="Rectangle 67"/>
            <p:cNvSpPr/>
            <p:nvPr/>
          </p:nvSpPr>
          <p:spPr>
            <a:xfrm>
              <a:off x="3991528" y="1147564"/>
              <a:ext cx="1108129"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dirty="0"/>
                <a:t>Control lines</a:t>
              </a:r>
            </a:p>
          </p:txBody>
        </p:sp>
        <p:sp>
          <p:nvSpPr>
            <p:cNvPr id="69" name="Rectangle 68"/>
            <p:cNvSpPr/>
            <p:nvPr/>
          </p:nvSpPr>
          <p:spPr>
            <a:xfrm>
              <a:off x="2335163" y="6028271"/>
              <a:ext cx="798504" cy="34387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Power  in</a:t>
              </a:r>
            </a:p>
          </p:txBody>
        </p:sp>
        <p:sp>
          <p:nvSpPr>
            <p:cNvPr id="70" name="Oval 69"/>
            <p:cNvSpPr/>
            <p:nvPr/>
          </p:nvSpPr>
          <p:spPr>
            <a:xfrm>
              <a:off x="6513061" y="4210499"/>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1" name="Oval 70"/>
            <p:cNvSpPr/>
            <p:nvPr/>
          </p:nvSpPr>
          <p:spPr>
            <a:xfrm>
              <a:off x="6627116"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2" name="Oval 71"/>
            <p:cNvSpPr/>
            <p:nvPr/>
          </p:nvSpPr>
          <p:spPr>
            <a:xfrm>
              <a:off x="6741171" y="4208660"/>
              <a:ext cx="59624" cy="6326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3" name="TextBox 23"/>
            <p:cNvSpPr txBox="1"/>
            <p:nvPr/>
          </p:nvSpPr>
          <p:spPr>
            <a:xfrm>
              <a:off x="6412979" y="3920557"/>
              <a:ext cx="714603" cy="3256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32 </a:t>
              </a:r>
              <a:r>
                <a:rPr lang="en-US" sz="700" dirty="0" err="1"/>
                <a:t>reg</a:t>
              </a:r>
              <a:endParaRPr lang="en-US" sz="700" dirty="0"/>
            </a:p>
          </p:txBody>
        </p:sp>
        <p:sp>
          <p:nvSpPr>
            <p:cNvPr id="75" name="Rectangle 74"/>
            <p:cNvSpPr/>
            <p:nvPr/>
          </p:nvSpPr>
          <p:spPr>
            <a:xfrm>
              <a:off x="3611271" y="5548739"/>
              <a:ext cx="889190"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PT100 interface</a:t>
              </a:r>
            </a:p>
          </p:txBody>
        </p:sp>
        <p:sp>
          <p:nvSpPr>
            <p:cNvPr id="76" name="Rectangle 75"/>
            <p:cNvSpPr/>
            <p:nvPr/>
          </p:nvSpPr>
          <p:spPr>
            <a:xfrm>
              <a:off x="2301063" y="3903252"/>
              <a:ext cx="5383726" cy="249298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77" name="Rectangle 76"/>
            <p:cNvSpPr/>
            <p:nvPr/>
          </p:nvSpPr>
          <p:spPr>
            <a:xfrm>
              <a:off x="4726433" y="5031201"/>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detection</a:t>
              </a:r>
            </a:p>
          </p:txBody>
        </p:sp>
        <p:sp>
          <p:nvSpPr>
            <p:cNvPr id="78" name="Rectangle 77"/>
            <p:cNvSpPr/>
            <p:nvPr/>
          </p:nvSpPr>
          <p:spPr>
            <a:xfrm>
              <a:off x="4726433" y="54179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reset</a:t>
              </a:r>
            </a:p>
          </p:txBody>
        </p:sp>
        <p:sp>
          <p:nvSpPr>
            <p:cNvPr id="79" name="TextBox 30"/>
            <p:cNvSpPr txBox="1"/>
            <p:nvPr/>
          </p:nvSpPr>
          <p:spPr>
            <a:xfrm>
              <a:off x="7684790" y="5989602"/>
              <a:ext cx="1385358" cy="35024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Power Board</a:t>
              </a:r>
            </a:p>
          </p:txBody>
        </p:sp>
        <p:sp>
          <p:nvSpPr>
            <p:cNvPr id="80" name="Rectangle 79"/>
            <p:cNvSpPr/>
            <p:nvPr/>
          </p:nvSpPr>
          <p:spPr>
            <a:xfrm>
              <a:off x="6606745" y="4900216"/>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RDO </a:t>
              </a:r>
            </a:p>
            <a:p>
              <a:pPr algn="ctr"/>
              <a:r>
                <a:rPr lang="en-US" sz="700" dirty="0">
                  <a:solidFill>
                    <a:schemeClr val="tx1"/>
                  </a:solidFill>
                </a:rPr>
                <a:t>interface</a:t>
              </a:r>
            </a:p>
          </p:txBody>
        </p:sp>
        <p:sp>
          <p:nvSpPr>
            <p:cNvPr id="81" name="Rectangle 80"/>
            <p:cNvSpPr/>
            <p:nvPr/>
          </p:nvSpPr>
          <p:spPr>
            <a:xfrm>
              <a:off x="4726433" y="5807143"/>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Overcurrent</a:t>
              </a:r>
            </a:p>
            <a:p>
              <a:pPr algn="ctr"/>
              <a:r>
                <a:rPr lang="en-US" sz="700" dirty="0">
                  <a:solidFill>
                    <a:schemeClr val="tx1"/>
                  </a:solidFill>
                </a:rPr>
                <a:t>threshold</a:t>
              </a:r>
            </a:p>
          </p:txBody>
        </p:sp>
        <p:sp>
          <p:nvSpPr>
            <p:cNvPr id="82" name="Rectangle 81"/>
            <p:cNvSpPr/>
            <p:nvPr/>
          </p:nvSpPr>
          <p:spPr>
            <a:xfrm>
              <a:off x="5731691" y="3989381"/>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83" name="Rectangle 82"/>
            <p:cNvSpPr/>
            <p:nvPr/>
          </p:nvSpPr>
          <p:spPr>
            <a:xfrm>
              <a:off x="5731691" y="4244776"/>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cxnSp>
          <p:nvCxnSpPr>
            <p:cNvPr id="84" name="Straight Connector 83"/>
            <p:cNvCxnSpPr>
              <a:stCxn id="66" idx="3"/>
              <a:endCxn id="80" idx="1"/>
            </p:cNvCxnSpPr>
            <p:nvPr/>
          </p:nvCxnSpPr>
          <p:spPr>
            <a:xfrm>
              <a:off x="5800459" y="4835039"/>
              <a:ext cx="806286" cy="26147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77" idx="3"/>
              <a:endCxn id="80" idx="1"/>
            </p:cNvCxnSpPr>
            <p:nvPr/>
          </p:nvCxnSpPr>
          <p:spPr>
            <a:xfrm flipV="1">
              <a:off x="5800459" y="5096514"/>
              <a:ext cx="806286" cy="13098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78" idx="3"/>
              <a:endCxn id="80" idx="1"/>
            </p:cNvCxnSpPr>
            <p:nvPr/>
          </p:nvCxnSpPr>
          <p:spPr>
            <a:xfrm flipV="1">
              <a:off x="5800459" y="5096513"/>
              <a:ext cx="806286" cy="517772"/>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1" idx="3"/>
              <a:endCxn id="80" idx="1"/>
            </p:cNvCxnSpPr>
            <p:nvPr/>
          </p:nvCxnSpPr>
          <p:spPr>
            <a:xfrm flipV="1">
              <a:off x="5800459" y="5096514"/>
              <a:ext cx="806286" cy="906927"/>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sp>
          <p:nvSpPr>
            <p:cNvPr id="88" name="Freeform 87"/>
            <p:cNvSpPr/>
            <p:nvPr/>
          </p:nvSpPr>
          <p:spPr>
            <a:xfrm>
              <a:off x="6528348" y="2615319"/>
              <a:ext cx="306656" cy="833524"/>
            </a:xfrm>
            <a:custGeom>
              <a:avLst/>
              <a:gdLst>
                <a:gd name="connsiteX0" fmla="*/ 0 w 410497"/>
                <a:gd name="connsiteY0" fmla="*/ 1653236 h 1653692"/>
                <a:gd name="connsiteX1" fmla="*/ 380390 w 410497"/>
                <a:gd name="connsiteY1" fmla="*/ 1382573 h 1653692"/>
                <a:gd name="connsiteX2" fmla="*/ 358445 w 410497"/>
                <a:gd name="connsiteY2" fmla="*/ 0 h 1653692"/>
              </a:gdLst>
              <a:ahLst/>
              <a:cxnLst>
                <a:cxn ang="0">
                  <a:pos x="connsiteX0" y="connsiteY0"/>
                </a:cxn>
                <a:cxn ang="0">
                  <a:pos x="connsiteX1" y="connsiteY1"/>
                </a:cxn>
                <a:cxn ang="0">
                  <a:pos x="connsiteX2" y="connsiteY2"/>
                </a:cxn>
              </a:cxnLst>
              <a:rect l="l" t="t" r="r" b="b"/>
              <a:pathLst>
                <a:path w="410497" h="1653692">
                  <a:moveTo>
                    <a:pt x="0" y="1653236"/>
                  </a:moveTo>
                  <a:cubicBezTo>
                    <a:pt x="160324" y="1655674"/>
                    <a:pt x="320649" y="1658112"/>
                    <a:pt x="380390" y="1382573"/>
                  </a:cubicBezTo>
                  <a:cubicBezTo>
                    <a:pt x="440131" y="1107034"/>
                    <a:pt x="399288" y="553517"/>
                    <a:pt x="358445" y="0"/>
                  </a:cubicBezTo>
                </a:path>
              </a:pathLst>
            </a:custGeom>
            <a:noFill/>
            <a:ln w="222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89" name="Rectangle 88"/>
            <p:cNvSpPr/>
            <p:nvPr/>
          </p:nvSpPr>
          <p:spPr>
            <a:xfrm>
              <a:off x="6572685" y="4349992"/>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adjust</a:t>
              </a:r>
            </a:p>
          </p:txBody>
        </p:sp>
        <p:cxnSp>
          <p:nvCxnSpPr>
            <p:cNvPr id="90" name="Straight Connector 89"/>
            <p:cNvCxnSpPr/>
            <p:nvPr/>
          </p:nvCxnSpPr>
          <p:spPr>
            <a:xfrm flipV="1">
              <a:off x="7143758" y="4742586"/>
              <a:ext cx="0" cy="173744"/>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90107" y="4432228"/>
              <a:ext cx="164611" cy="0"/>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234271" y="1643540"/>
              <a:ext cx="0" cy="1730086"/>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1050796" y="1457572"/>
              <a:ext cx="2817036" cy="70356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a:t>FPC (Bus for signal, control, power, bias, decoupling caps)</a:t>
              </a:r>
            </a:p>
          </p:txBody>
        </p:sp>
        <p:sp>
          <p:nvSpPr>
            <p:cNvPr id="94" name="Rectangle 93"/>
            <p:cNvSpPr/>
            <p:nvPr/>
          </p:nvSpPr>
          <p:spPr>
            <a:xfrm>
              <a:off x="2322737" y="3920557"/>
              <a:ext cx="1707671" cy="1544695"/>
            </a:xfrm>
            <a:prstGeom prst="rect">
              <a:avLst/>
            </a:prstGeom>
            <a:noFill/>
            <a:ln w="317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95" name="TextBox 52"/>
            <p:cNvSpPr txBox="1"/>
            <p:nvPr/>
          </p:nvSpPr>
          <p:spPr>
            <a:xfrm>
              <a:off x="2246072" y="5175532"/>
              <a:ext cx="1911549" cy="6011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Isolated bias section</a:t>
              </a:r>
            </a:p>
          </p:txBody>
        </p:sp>
        <p:cxnSp>
          <p:nvCxnSpPr>
            <p:cNvPr id="96" name="Straight Connector 95"/>
            <p:cNvCxnSpPr/>
            <p:nvPr/>
          </p:nvCxnSpPr>
          <p:spPr>
            <a:xfrm>
              <a:off x="3863492" y="1643540"/>
              <a:ext cx="1370779" cy="0"/>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a:off x="3867832" y="2008812"/>
              <a:ext cx="1170785" cy="0"/>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2480727" y="4448017"/>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err="1">
                  <a:solidFill>
                    <a:schemeClr val="tx1"/>
                  </a:solidFill>
                </a:rPr>
                <a:t>reg</a:t>
              </a:r>
              <a:endParaRPr lang="en-US" sz="700" dirty="0">
                <a:solidFill>
                  <a:schemeClr val="tx1"/>
                </a:solidFill>
              </a:endParaRPr>
            </a:p>
          </p:txBody>
        </p:sp>
        <p:sp>
          <p:nvSpPr>
            <p:cNvPr id="99" name="Rectangle 98"/>
            <p:cNvSpPr/>
            <p:nvPr/>
          </p:nvSpPr>
          <p:spPr>
            <a:xfrm>
              <a:off x="2472250" y="4748288"/>
              <a:ext cx="1074026" cy="3925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V, I mon/buffer</a:t>
              </a:r>
            </a:p>
          </p:txBody>
        </p:sp>
        <p:sp>
          <p:nvSpPr>
            <p:cNvPr id="100" name="Rectangle 99"/>
            <p:cNvSpPr/>
            <p:nvPr/>
          </p:nvSpPr>
          <p:spPr>
            <a:xfrm>
              <a:off x="3141067" y="4061155"/>
              <a:ext cx="667011" cy="25539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700" dirty="0">
                  <a:solidFill>
                    <a:schemeClr val="tx1"/>
                  </a:solidFill>
                </a:rPr>
                <a:t>switch</a:t>
              </a:r>
            </a:p>
          </p:txBody>
        </p:sp>
        <p:sp>
          <p:nvSpPr>
            <p:cNvPr id="101" name="Rectangle 100"/>
            <p:cNvSpPr/>
            <p:nvPr/>
          </p:nvSpPr>
          <p:spPr>
            <a:xfrm>
              <a:off x="2842868" y="4041071"/>
              <a:ext cx="453990" cy="3256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t>x8</a:t>
              </a:r>
            </a:p>
          </p:txBody>
        </p:sp>
        <p:cxnSp>
          <p:nvCxnSpPr>
            <p:cNvPr id="102" name="Straight Connector 101"/>
            <p:cNvCxnSpPr>
              <a:stCxn id="98" idx="3"/>
              <a:endCxn id="100" idx="2"/>
            </p:cNvCxnSpPr>
            <p:nvPr/>
          </p:nvCxnSpPr>
          <p:spPr>
            <a:xfrm flipV="1">
              <a:off x="3147738" y="4316550"/>
              <a:ext cx="326835" cy="259165"/>
            </a:xfrm>
            <a:prstGeom prst="line">
              <a:avLst/>
            </a:prstGeom>
            <a:ln w="1905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092558" y="2648605"/>
              <a:ext cx="0" cy="31422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TextBox 62"/>
            <p:cNvSpPr txBox="1"/>
            <p:nvPr/>
          </p:nvSpPr>
          <p:spPr>
            <a:xfrm>
              <a:off x="6987402" y="2919087"/>
              <a:ext cx="92309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err="1"/>
                <a:t>CANbus</a:t>
              </a:r>
              <a:endParaRPr lang="en-US" sz="800" dirty="0"/>
            </a:p>
          </p:txBody>
        </p:sp>
        <p:sp>
          <p:nvSpPr>
            <p:cNvPr id="105" name="Rectangle 104"/>
            <p:cNvSpPr/>
            <p:nvPr/>
          </p:nvSpPr>
          <p:spPr>
            <a:xfrm>
              <a:off x="2296815" y="3373626"/>
              <a:ext cx="5383956" cy="50889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00"/>
            </a:p>
          </p:txBody>
        </p:sp>
        <p:sp>
          <p:nvSpPr>
            <p:cNvPr id="106" name="TextBox 64"/>
            <p:cNvSpPr txBox="1"/>
            <p:nvPr/>
          </p:nvSpPr>
          <p:spPr>
            <a:xfrm>
              <a:off x="4030407" y="3409752"/>
              <a:ext cx="1843060" cy="400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Breakout Boards</a:t>
              </a:r>
            </a:p>
          </p:txBody>
        </p:sp>
        <p:cxnSp>
          <p:nvCxnSpPr>
            <p:cNvPr id="107" name="Straight Connector 106"/>
            <p:cNvCxnSpPr/>
            <p:nvPr/>
          </p:nvCxnSpPr>
          <p:spPr>
            <a:xfrm>
              <a:off x="2645135" y="3117283"/>
              <a:ext cx="0" cy="242388"/>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1988060" y="3117283"/>
              <a:ext cx="673954" cy="0"/>
            </a:xfrm>
            <a:prstGeom prst="line">
              <a:avLst/>
            </a:prstGeom>
            <a:ln w="50800">
              <a:solidFill>
                <a:srgbClr val="92D05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09" name="TextBox 67"/>
            <p:cNvSpPr txBox="1"/>
            <p:nvPr/>
          </p:nvSpPr>
          <p:spPr>
            <a:xfrm>
              <a:off x="655119" y="2962830"/>
              <a:ext cx="1512081"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Bias daisy chain</a:t>
              </a:r>
            </a:p>
          </p:txBody>
        </p:sp>
        <p:sp>
          <p:nvSpPr>
            <p:cNvPr id="110" name="TextBox 68"/>
            <p:cNvSpPr txBox="1"/>
            <p:nvPr/>
          </p:nvSpPr>
          <p:spPr>
            <a:xfrm>
              <a:off x="5830779" y="2996143"/>
              <a:ext cx="1110735"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I2C control</a:t>
              </a:r>
            </a:p>
          </p:txBody>
        </p:sp>
        <p:cxnSp>
          <p:nvCxnSpPr>
            <p:cNvPr id="111" name="Straight Connector 110"/>
            <p:cNvCxnSpPr/>
            <p:nvPr/>
          </p:nvCxnSpPr>
          <p:spPr>
            <a:xfrm>
              <a:off x="4552491" y="2507201"/>
              <a:ext cx="0" cy="853172"/>
            </a:xfrm>
            <a:prstGeom prst="line">
              <a:avLst/>
            </a:prstGeom>
            <a:ln w="31750">
              <a:solidFill>
                <a:srgbClr val="7030A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2857104" y="2760541"/>
              <a:ext cx="0" cy="599832"/>
            </a:xfrm>
            <a:prstGeom prst="line">
              <a:avLst/>
            </a:prstGeom>
            <a:ln w="317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1865206" y="2760541"/>
              <a:ext cx="991898" cy="0"/>
            </a:xfrm>
            <a:prstGeom prst="line">
              <a:avLst/>
            </a:prstGeom>
            <a:ln w="31750">
              <a:solidFill>
                <a:srgbClr val="7030A0"/>
              </a:solidFill>
              <a:headEnd type="triangle"/>
            </a:ln>
          </p:spPr>
          <p:style>
            <a:lnRef idx="2">
              <a:schemeClr val="accent1"/>
            </a:lnRef>
            <a:fillRef idx="0">
              <a:schemeClr val="accent1"/>
            </a:fillRef>
            <a:effectRef idx="1">
              <a:schemeClr val="accent1"/>
            </a:effectRef>
            <a:fontRef idx="minor">
              <a:schemeClr val="tx1"/>
            </a:fontRef>
          </p:style>
        </p:cxnSp>
        <p:sp>
          <p:nvSpPr>
            <p:cNvPr id="114" name="TextBox 72"/>
            <p:cNvSpPr txBox="1"/>
            <p:nvPr/>
          </p:nvSpPr>
          <p:spPr>
            <a:xfrm>
              <a:off x="744500" y="2615318"/>
              <a:ext cx="1373954"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PT100 to DSS</a:t>
              </a:r>
            </a:p>
          </p:txBody>
        </p:sp>
        <p:sp>
          <p:nvSpPr>
            <p:cNvPr id="115" name="Freeform 114"/>
            <p:cNvSpPr/>
            <p:nvPr/>
          </p:nvSpPr>
          <p:spPr>
            <a:xfrm>
              <a:off x="3828687" y="102025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6" name="Freeform 115"/>
            <p:cNvSpPr/>
            <p:nvPr/>
          </p:nvSpPr>
          <p:spPr>
            <a:xfrm>
              <a:off x="3785148" y="1088098"/>
              <a:ext cx="2515226" cy="355601"/>
            </a:xfrm>
            <a:custGeom>
              <a:avLst/>
              <a:gdLst>
                <a:gd name="connsiteX0" fmla="*/ 2616565 w 2616565"/>
                <a:gd name="connsiteY0" fmla="*/ 312368 h 355601"/>
                <a:gd name="connsiteX1" fmla="*/ 1966115 w 2616565"/>
                <a:gd name="connsiteY1" fmla="*/ 331222 h 355601"/>
                <a:gd name="connsiteX2" fmla="*/ 1721018 w 2616565"/>
                <a:gd name="connsiteY2" fmla="*/ 20137 h 355601"/>
                <a:gd name="connsiteX3" fmla="*/ 109035 w 2616565"/>
                <a:gd name="connsiteY3" fmla="*/ 29564 h 355601"/>
                <a:gd name="connsiteX4" fmla="*/ 165596 w 2616565"/>
                <a:gd name="connsiteY4" fmla="*/ 29564 h 355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6565" h="355601">
                  <a:moveTo>
                    <a:pt x="2616565" y="312368"/>
                  </a:moveTo>
                  <a:cubicBezTo>
                    <a:pt x="2365969" y="346147"/>
                    <a:pt x="2115373" y="379927"/>
                    <a:pt x="1966115" y="331222"/>
                  </a:cubicBezTo>
                  <a:cubicBezTo>
                    <a:pt x="1816857" y="282517"/>
                    <a:pt x="2030531" y="70413"/>
                    <a:pt x="1721018" y="20137"/>
                  </a:cubicBezTo>
                  <a:cubicBezTo>
                    <a:pt x="1411505" y="-30139"/>
                    <a:pt x="109035" y="29564"/>
                    <a:pt x="109035" y="29564"/>
                  </a:cubicBezTo>
                  <a:cubicBezTo>
                    <a:pt x="-150202" y="31135"/>
                    <a:pt x="129460" y="13853"/>
                    <a:pt x="165596" y="29564"/>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7" name="Rectangle 116"/>
            <p:cNvSpPr/>
            <p:nvPr/>
          </p:nvSpPr>
          <p:spPr>
            <a:xfrm>
              <a:off x="1050795" y="4742586"/>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18" name="TextBox 78"/>
            <p:cNvSpPr txBox="1"/>
            <p:nvPr/>
          </p:nvSpPr>
          <p:spPr>
            <a:xfrm>
              <a:off x="1043485" y="4786795"/>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CAEN</a:t>
              </a:r>
            </a:p>
            <a:p>
              <a:pPr algn="ctr"/>
              <a:r>
                <a:rPr lang="en-US" sz="1000" dirty="0"/>
                <a:t>power</a:t>
              </a:r>
            </a:p>
          </p:txBody>
        </p:sp>
        <p:sp>
          <p:nvSpPr>
            <p:cNvPr id="119" name="Rectangle 118"/>
            <p:cNvSpPr/>
            <p:nvPr/>
          </p:nvSpPr>
          <p:spPr>
            <a:xfrm>
              <a:off x="71780" y="4735180"/>
              <a:ext cx="840879" cy="72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a:p>
          </p:txBody>
        </p:sp>
        <p:sp>
          <p:nvSpPr>
            <p:cNvPr id="120" name="TextBox 80"/>
            <p:cNvSpPr txBox="1"/>
            <p:nvPr/>
          </p:nvSpPr>
          <p:spPr>
            <a:xfrm>
              <a:off x="64471" y="4779387"/>
              <a:ext cx="878790" cy="6512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t>CAEN</a:t>
              </a:r>
            </a:p>
            <a:p>
              <a:pPr algn="ctr"/>
              <a:r>
                <a:rPr lang="en-US" sz="1000" dirty="0"/>
                <a:t>bias</a:t>
              </a:r>
            </a:p>
          </p:txBody>
        </p:sp>
        <p:cxnSp>
          <p:nvCxnSpPr>
            <p:cNvPr id="121" name="Straight Connector 120"/>
            <p:cNvCxnSpPr/>
            <p:nvPr/>
          </p:nvCxnSpPr>
          <p:spPr>
            <a:xfrm>
              <a:off x="1476104" y="3714111"/>
              <a:ext cx="0" cy="1021069"/>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80187" y="3500590"/>
              <a:ext cx="0" cy="1234590"/>
            </a:xfrm>
            <a:prstGeom prst="line">
              <a:avLst/>
            </a:prstGeom>
            <a:ln w="508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480187" y="3500590"/>
              <a:ext cx="1827463"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476104" y="3714111"/>
              <a:ext cx="818495" cy="0"/>
            </a:xfrm>
            <a:prstGeom prst="line">
              <a:avLst/>
            </a:prstGeom>
            <a:ln w="50800">
              <a:solidFill>
                <a:srgbClr val="0070C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1050795" y="1020259"/>
              <a:ext cx="2812697" cy="4234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00" dirty="0"/>
                <a:t>Stave</a:t>
              </a:r>
            </a:p>
          </p:txBody>
        </p:sp>
        <p:cxnSp>
          <p:nvCxnSpPr>
            <p:cNvPr id="126" name="Straight Connector 125"/>
            <p:cNvCxnSpPr/>
            <p:nvPr/>
          </p:nvCxnSpPr>
          <p:spPr>
            <a:xfrm>
              <a:off x="5004348" y="2057525"/>
              <a:ext cx="0" cy="1299839"/>
            </a:xfrm>
            <a:prstGeom prst="line">
              <a:avLst/>
            </a:prstGeom>
            <a:ln w="50800">
              <a:solidFill>
                <a:srgbClr val="92D050"/>
              </a:solidFill>
            </a:ln>
          </p:spPr>
          <p:style>
            <a:lnRef idx="2">
              <a:schemeClr val="accent1"/>
            </a:lnRef>
            <a:fillRef idx="0">
              <a:schemeClr val="accent1"/>
            </a:fillRef>
            <a:effectRef idx="1">
              <a:schemeClr val="accent1"/>
            </a:effectRef>
            <a:fontRef idx="minor">
              <a:schemeClr val="tx1"/>
            </a:fontRef>
          </p:style>
        </p:cxnSp>
        <p:sp>
          <p:nvSpPr>
            <p:cNvPr id="127" name="TextBox 103"/>
            <p:cNvSpPr txBox="1"/>
            <p:nvPr/>
          </p:nvSpPr>
          <p:spPr>
            <a:xfrm>
              <a:off x="2940804" y="2224284"/>
              <a:ext cx="2119309" cy="35068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t>PT100 from cooling loop</a:t>
              </a:r>
            </a:p>
          </p:txBody>
        </p:sp>
      </p:grpSp>
      <p:sp>
        <p:nvSpPr>
          <p:cNvPr id="128" name="TextBox 127"/>
          <p:cNvSpPr txBox="1"/>
          <p:nvPr/>
        </p:nvSpPr>
        <p:spPr>
          <a:xfrm>
            <a:off x="6625017" y="1485496"/>
            <a:ext cx="2061783" cy="253916"/>
          </a:xfrm>
          <a:prstGeom prst="rect">
            <a:avLst/>
          </a:prstGeom>
          <a:noFill/>
        </p:spPr>
        <p:txBody>
          <a:bodyPr wrap="none" rtlCol="0">
            <a:spAutoFit/>
          </a:bodyPr>
          <a:lstStyle/>
          <a:p>
            <a:r>
              <a:rPr lang="en-US" sz="1050" dirty="0">
                <a:latin typeface="+mj-lt"/>
              </a:rPr>
              <a:t>Based on ALICE/ITS-IB system</a:t>
            </a:r>
          </a:p>
        </p:txBody>
      </p:sp>
      <p:sp>
        <p:nvSpPr>
          <p:cNvPr id="129" name="TextBox 128"/>
          <p:cNvSpPr txBox="1"/>
          <p:nvPr/>
        </p:nvSpPr>
        <p:spPr>
          <a:xfrm>
            <a:off x="5953789" y="3731937"/>
            <a:ext cx="3021981" cy="1223412"/>
          </a:xfrm>
          <a:prstGeom prst="rect">
            <a:avLst/>
          </a:prstGeom>
          <a:noFill/>
        </p:spPr>
        <p:txBody>
          <a:bodyPr wrap="none" rtlCol="0">
            <a:spAutoFit/>
          </a:bodyPr>
          <a:lstStyle/>
          <a:p>
            <a:r>
              <a:rPr lang="en-US" sz="1050" u="sng" dirty="0">
                <a:latin typeface="Arial" panose="020B0604020202020204" pitchFamily="34" charset="0"/>
                <a:cs typeface="Arial" panose="020B0604020202020204" pitchFamily="34" charset="0"/>
              </a:rPr>
              <a:t>Hardware Features:</a:t>
            </a:r>
          </a:p>
          <a:p>
            <a:r>
              <a:rPr lang="en-US" sz="1050" dirty="0">
                <a:latin typeface="Arial" panose="020B0604020202020204" pitchFamily="34" charset="0"/>
                <a:cs typeface="Arial" panose="020B0604020202020204" pitchFamily="34" charset="0"/>
              </a:rPr>
              <a:t>  Power board includes 2 independent sections:</a:t>
            </a:r>
          </a:p>
          <a:p>
            <a:r>
              <a:rPr lang="en-US" sz="1050" dirty="0">
                <a:latin typeface="Arial" panose="020B0604020202020204" pitchFamily="34" charset="0"/>
                <a:cs typeface="Arial" panose="020B0604020202020204" pitchFamily="34" charset="0"/>
              </a:rPr>
              <a:t>     8 Analog power regulators</a:t>
            </a:r>
          </a:p>
          <a:p>
            <a:r>
              <a:rPr lang="en-US" sz="1050" dirty="0">
                <a:latin typeface="Arial" panose="020B0604020202020204" pitchFamily="34" charset="0"/>
                <a:cs typeface="Arial" panose="020B0604020202020204" pitchFamily="34" charset="0"/>
              </a:rPr>
              <a:t>     8 Digital power regulators</a:t>
            </a:r>
          </a:p>
          <a:p>
            <a:r>
              <a:rPr lang="en-US" sz="1050" dirty="0">
                <a:latin typeface="Arial" panose="020B0604020202020204" pitchFamily="34" charset="0"/>
                <a:cs typeface="Arial" panose="020B0604020202020204" pitchFamily="34" charset="0"/>
              </a:rPr>
              <a:t>     8 Bias regulators</a:t>
            </a:r>
          </a:p>
          <a:p>
            <a:r>
              <a:rPr lang="en-US" sz="1050" dirty="0">
                <a:latin typeface="Arial" panose="020B0604020202020204" pitchFamily="34" charset="0"/>
                <a:cs typeface="Arial" panose="020B0604020202020204" pitchFamily="34" charset="0"/>
              </a:rPr>
              <a:t>     Controls</a:t>
            </a:r>
          </a:p>
          <a:p>
            <a:r>
              <a:rPr lang="en-US" sz="1050" dirty="0">
                <a:latin typeface="Arial" panose="020B0604020202020204" pitchFamily="34" charset="0"/>
                <a:cs typeface="Arial" panose="020B0604020202020204" pitchFamily="34" charset="0"/>
              </a:rPr>
              <a:t>     Diagnostics</a:t>
            </a:r>
          </a:p>
        </p:txBody>
      </p:sp>
      <p:sp>
        <p:nvSpPr>
          <p:cNvPr id="130" name="TextBox 129"/>
          <p:cNvSpPr txBox="1"/>
          <p:nvPr/>
        </p:nvSpPr>
        <p:spPr>
          <a:xfrm>
            <a:off x="6625016" y="1939223"/>
            <a:ext cx="1880643" cy="1546577"/>
          </a:xfrm>
          <a:prstGeom prst="rect">
            <a:avLst/>
          </a:prstGeom>
          <a:noFill/>
        </p:spPr>
        <p:txBody>
          <a:bodyPr wrap="none" rtlCol="0">
            <a:spAutoFit/>
          </a:bodyPr>
          <a:lstStyle/>
          <a:p>
            <a:r>
              <a:rPr lang="en-US" sz="1050" u="sng" dirty="0">
                <a:latin typeface="Arial" panose="020B0604020202020204" pitchFamily="34" charset="0"/>
                <a:cs typeface="Arial" panose="020B0604020202020204" pitchFamily="34" charset="0"/>
              </a:rPr>
              <a:t>Power Board Requirements:</a:t>
            </a:r>
          </a:p>
          <a:p>
            <a:r>
              <a:rPr lang="en-US" sz="1050" dirty="0">
                <a:latin typeface="Arial" panose="020B0604020202020204" pitchFamily="34" charset="0"/>
                <a:cs typeface="Arial" panose="020B0604020202020204" pitchFamily="34" charset="0"/>
              </a:rPr>
              <a:t>  Module </a:t>
            </a:r>
            <a:r>
              <a:rPr lang="en-US" sz="1050" dirty="0" err="1">
                <a:latin typeface="Arial" panose="020B0604020202020204" pitchFamily="34" charset="0"/>
                <a:cs typeface="Arial" panose="020B0604020202020204" pitchFamily="34" charset="0"/>
              </a:rPr>
              <a:t>Efficency</a:t>
            </a:r>
            <a:r>
              <a:rPr lang="en-US" sz="1050" dirty="0">
                <a:latin typeface="Arial" panose="020B0604020202020204" pitchFamily="34" charset="0"/>
                <a:cs typeface="Arial" panose="020B0604020202020204" pitchFamily="34" charset="0"/>
              </a:rPr>
              <a:t> &gt; 99%</a:t>
            </a:r>
          </a:p>
          <a:p>
            <a:r>
              <a:rPr lang="en-US" sz="1050" dirty="0">
                <a:latin typeface="Arial" panose="020B0604020202020204" pitchFamily="34" charset="0"/>
                <a:cs typeface="Arial" panose="020B0604020202020204" pitchFamily="34" charset="0"/>
              </a:rPr>
              <a:t>  Noise rate &lt; 10</a:t>
            </a:r>
            <a:r>
              <a:rPr lang="en-US" sz="1050" baseline="30000" dirty="0">
                <a:latin typeface="Arial" panose="020B0604020202020204" pitchFamily="34" charset="0"/>
                <a:cs typeface="Arial" panose="020B0604020202020204" pitchFamily="34" charset="0"/>
              </a:rPr>
              <a:t>-6</a:t>
            </a:r>
          </a:p>
          <a:p>
            <a:r>
              <a:rPr lang="en-US" sz="1050" dirty="0">
                <a:latin typeface="Arial" panose="020B0604020202020204" pitchFamily="34" charset="0"/>
                <a:cs typeface="Arial" panose="020B0604020202020204" pitchFamily="34" charset="0"/>
              </a:rPr>
              <a:t>  Radiation Tolerant</a:t>
            </a:r>
          </a:p>
          <a:p>
            <a:r>
              <a:rPr lang="en-US" sz="1050" dirty="0">
                <a:latin typeface="Arial" panose="020B0604020202020204" pitchFamily="34" charset="0"/>
                <a:cs typeface="Arial" panose="020B0604020202020204" pitchFamily="34" charset="0"/>
              </a:rPr>
              <a:t>  Control Interface to FEE</a:t>
            </a:r>
          </a:p>
          <a:p>
            <a:r>
              <a:rPr lang="en-US" sz="1050" dirty="0">
                <a:latin typeface="Arial" panose="020B0604020202020204" pitchFamily="34" charset="0"/>
                <a:cs typeface="Arial" panose="020B0604020202020204" pitchFamily="34" charset="0"/>
              </a:rPr>
              <a:t>  Overcurrent protection</a:t>
            </a:r>
          </a:p>
          <a:p>
            <a:r>
              <a:rPr lang="en-US" sz="1050" dirty="0">
                <a:latin typeface="Arial" panose="020B0604020202020204" pitchFamily="34" charset="0"/>
                <a:cs typeface="Arial" panose="020B0604020202020204" pitchFamily="34" charset="0"/>
              </a:rPr>
              <a:t>  Remote current readout</a:t>
            </a:r>
          </a:p>
          <a:p>
            <a:r>
              <a:rPr lang="en-US" sz="1050" dirty="0">
                <a:latin typeface="Arial" panose="020B0604020202020204" pitchFamily="34" charset="0"/>
                <a:cs typeface="Arial" panose="020B0604020202020204" pitchFamily="34" charset="0"/>
              </a:rPr>
              <a:t>  Remote voltage readout</a:t>
            </a:r>
          </a:p>
          <a:p>
            <a:r>
              <a:rPr lang="en-US" sz="1050" dirty="0">
                <a:latin typeface="Arial" panose="020B0604020202020204" pitchFamily="34" charset="0"/>
                <a:cs typeface="Arial" panose="020B0604020202020204" pitchFamily="34" charset="0"/>
              </a:rPr>
              <a:t>  Remote voltage setting</a:t>
            </a:r>
          </a:p>
        </p:txBody>
      </p:sp>
      <p:pic>
        <p:nvPicPr>
          <p:cNvPr id="131" name="Picture 130" descr="Power_Unit_set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7000" y="4981588"/>
            <a:ext cx="2559050" cy="1808276"/>
          </a:xfrm>
          <a:prstGeom prst="rect">
            <a:avLst/>
          </a:prstGeom>
        </p:spPr>
      </p:pic>
      <p:grpSp>
        <p:nvGrpSpPr>
          <p:cNvPr id="132" name="Group 131"/>
          <p:cNvGrpSpPr/>
          <p:nvPr/>
        </p:nvGrpSpPr>
        <p:grpSpPr>
          <a:xfrm>
            <a:off x="103768" y="5715000"/>
            <a:ext cx="2552006" cy="1037969"/>
            <a:chOff x="3826491" y="697199"/>
            <a:chExt cx="4785897" cy="1863685"/>
          </a:xfrm>
        </p:grpSpPr>
        <p:pic>
          <p:nvPicPr>
            <p:cNvPr id="133" name="Picture 132" descr="IMG_030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6491" y="697199"/>
              <a:ext cx="2300984" cy="1725738"/>
            </a:xfrm>
            <a:prstGeom prst="rect">
              <a:avLst/>
            </a:prstGeom>
          </p:spPr>
        </p:pic>
        <p:pic>
          <p:nvPicPr>
            <p:cNvPr id="134" name="Picture 133" descr="IMG_0315.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27475" y="697199"/>
              <a:ext cx="2484913" cy="1863685"/>
            </a:xfrm>
            <a:prstGeom prst="rect">
              <a:avLst/>
            </a:prstGeom>
          </p:spPr>
        </p:pic>
      </p:grpSp>
      <p:sp>
        <p:nvSpPr>
          <p:cNvPr id="3" name="Date Placeholder 2">
            <a:extLst>
              <a:ext uri="{FF2B5EF4-FFF2-40B4-BE49-F238E27FC236}">
                <a16:creationId xmlns:a16="http://schemas.microsoft.com/office/drawing/2014/main" id="{CBFC00E0-0F0D-1B48-B0C7-037AD8C1B38B}"/>
              </a:ext>
            </a:extLst>
          </p:cNvPr>
          <p:cNvSpPr>
            <a:spLocks noGrp="1"/>
          </p:cNvSpPr>
          <p:nvPr>
            <p:ph type="dt" sz="half" idx="10"/>
          </p:nvPr>
        </p:nvSpPr>
        <p:spPr/>
        <p:txBody>
          <a:bodyPr/>
          <a:lstStyle/>
          <a:p>
            <a:pPr>
              <a:defRPr/>
            </a:pPr>
            <a:r>
              <a:rPr lang="en-US"/>
              <a:t>2/14/19</a:t>
            </a:r>
          </a:p>
        </p:txBody>
      </p:sp>
      <p:sp>
        <p:nvSpPr>
          <p:cNvPr id="4" name="Footer Placeholder 3">
            <a:extLst>
              <a:ext uri="{FF2B5EF4-FFF2-40B4-BE49-F238E27FC236}">
                <a16:creationId xmlns:a16="http://schemas.microsoft.com/office/drawing/2014/main" id="{EDBA26CD-3E06-A54B-A5A5-438805B57E02}"/>
              </a:ext>
            </a:extLst>
          </p:cNvPr>
          <p:cNvSpPr>
            <a:spLocks noGrp="1"/>
          </p:cNvSpPr>
          <p:nvPr>
            <p:ph type="ftr" sz="quarter" idx="11"/>
          </p:nvPr>
        </p:nvSpPr>
        <p:spPr/>
        <p:txBody>
          <a:bodyPr/>
          <a:lstStyle/>
          <a:p>
            <a:pPr>
              <a:defRPr/>
            </a:pPr>
            <a:r>
              <a:rPr lang="en-US"/>
              <a:t>Ming Liu, LDRD Overview</a:t>
            </a:r>
          </a:p>
        </p:txBody>
      </p:sp>
      <p:sp>
        <p:nvSpPr>
          <p:cNvPr id="5" name="Slide Number Placeholder 4">
            <a:extLst>
              <a:ext uri="{FF2B5EF4-FFF2-40B4-BE49-F238E27FC236}">
                <a16:creationId xmlns:a16="http://schemas.microsoft.com/office/drawing/2014/main" id="{58312706-F389-0D4F-A68E-5EA4F3797053}"/>
              </a:ext>
            </a:extLst>
          </p:cNvPr>
          <p:cNvSpPr>
            <a:spLocks noGrp="1"/>
          </p:cNvSpPr>
          <p:nvPr>
            <p:ph type="sldNum" sz="quarter" idx="12"/>
          </p:nvPr>
        </p:nvSpPr>
        <p:spPr/>
        <p:txBody>
          <a:bodyPr/>
          <a:lstStyle/>
          <a:p>
            <a:pPr>
              <a:defRPr/>
            </a:pPr>
            <a:fld id="{470E2682-44F7-8547-94DE-E699237E1B96}" type="slidenum">
              <a:rPr lang="en-US" smtClean="0"/>
              <a:pPr>
                <a:defRPr/>
              </a:pPr>
              <a:t>65</a:t>
            </a:fld>
            <a:endParaRPr lang="en-US"/>
          </a:p>
        </p:txBody>
      </p:sp>
    </p:spTree>
    <p:extLst>
      <p:ext uri="{BB962C8B-B14F-4D97-AF65-F5344CB8AC3E}">
        <p14:creationId xmlns:p14="http://schemas.microsoft.com/office/powerpoint/2010/main" val="17052046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66</a:t>
            </a:fld>
            <a:endParaRPr lang="en-US"/>
          </a:p>
        </p:txBody>
      </p:sp>
      <p:grpSp>
        <p:nvGrpSpPr>
          <p:cNvPr id="15" name="Group 14"/>
          <p:cNvGrpSpPr/>
          <p:nvPr/>
        </p:nvGrpSpPr>
        <p:grpSpPr>
          <a:xfrm>
            <a:off x="14376" y="3200400"/>
            <a:ext cx="9129624" cy="1981200"/>
            <a:chOff x="14376" y="3200400"/>
            <a:chExt cx="9129624" cy="1981200"/>
          </a:xfrm>
        </p:grpSpPr>
        <p:grpSp>
          <p:nvGrpSpPr>
            <p:cNvPr id="12" name="Group 11"/>
            <p:cNvGrpSpPr/>
            <p:nvPr/>
          </p:nvGrpSpPr>
          <p:grpSpPr>
            <a:xfrm>
              <a:off x="14376" y="3200400"/>
              <a:ext cx="9129624" cy="1981200"/>
              <a:chOff x="14376" y="3200400"/>
              <a:chExt cx="9129624" cy="1981200"/>
            </a:xfrm>
          </p:grpSpPr>
          <p:grpSp>
            <p:nvGrpSpPr>
              <p:cNvPr id="9" name="Group 8"/>
              <p:cNvGrpSpPr/>
              <p:nvPr/>
            </p:nvGrpSpPr>
            <p:grpSpPr>
              <a:xfrm>
                <a:off x="14376" y="3200400"/>
                <a:ext cx="9115248" cy="1981200"/>
                <a:chOff x="0" y="1143000"/>
                <a:chExt cx="9115248" cy="1981200"/>
              </a:xfrm>
            </p:grpSpPr>
            <p:pic>
              <p:nvPicPr>
                <p:cNvPr id="7"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59473" r="6952" b="21231"/>
                <a:stretch/>
              </p:blipFill>
              <p:spPr bwMode="auto">
                <a:xfrm>
                  <a:off x="0" y="2024901"/>
                  <a:ext cx="9115248" cy="109929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Content Placeholder 6" descr="experiment_timeline_122016.pdf"/>
                <p:cNvPicPr>
                  <a:picLocks noChangeAspect="1"/>
                </p:cNvPicPr>
                <p:nvPr/>
              </p:nvPicPr>
              <p:blipFill rotWithShape="1">
                <a:blip r:embed="rId2" cstate="print">
                  <a:extLst>
                    <a:ext uri="{28A0092B-C50C-407E-A947-70E740481C1C}">
                      <a14:useLocalDpi xmlns:a14="http://schemas.microsoft.com/office/drawing/2010/main"/>
                    </a:ext>
                  </a:extLst>
                </a:blip>
                <a:srcRect l="3048" t="7124" r="6952" b="78163"/>
                <a:stretch/>
              </p:blipFill>
              <p:spPr bwMode="auto">
                <a:xfrm>
                  <a:off x="0" y="1143000"/>
                  <a:ext cx="9115248"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11" name="Straight Connector 10"/>
              <p:cNvCxnSpPr/>
              <p:nvPr/>
            </p:nvCxnSpPr>
            <p:spPr>
              <a:xfrm>
                <a:off x="2286000" y="4191000"/>
                <a:ext cx="6858000" cy="0"/>
              </a:xfrm>
              <a:prstGeom prst="line">
                <a:avLst/>
              </a:prstGeom>
              <a:ln w="50800">
                <a:solidFill>
                  <a:srgbClr val="800000"/>
                </a:solidFill>
                <a:prstDash val="dash"/>
              </a:ln>
            </p:spPr>
            <p:style>
              <a:lnRef idx="1">
                <a:schemeClr val="accent1"/>
              </a:lnRef>
              <a:fillRef idx="0">
                <a:schemeClr val="accent1"/>
              </a:fillRef>
              <a:effectRef idx="0">
                <a:schemeClr val="accent1"/>
              </a:effectRef>
              <a:fontRef idx="minor">
                <a:schemeClr val="tx1"/>
              </a:fontRef>
            </p:style>
          </p:cxnSp>
        </p:grpSp>
        <p:sp>
          <p:nvSpPr>
            <p:cNvPr id="13" name="Smiley Face 12"/>
            <p:cNvSpPr/>
            <p:nvPr/>
          </p:nvSpPr>
          <p:spPr>
            <a:xfrm>
              <a:off x="51816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2971800" y="469753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6096000" y="1295400"/>
            <a:ext cx="381000" cy="381000"/>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86600" y="1295400"/>
            <a:ext cx="381000" cy="381000"/>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2457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91"/>
            <a:ext cx="6944578" cy="994172"/>
          </a:xfrm>
        </p:spPr>
        <p:txBody>
          <a:bodyPr/>
          <a:lstStyle/>
          <a:p>
            <a:r>
              <a:rPr lang="en-US" dirty="0"/>
              <a:t>MVTX </a:t>
            </a:r>
            <a:r>
              <a:rPr lang="en-US"/>
              <a:t>Major Cost Items</a:t>
            </a:r>
            <a:endParaRPr lang="en-US" dirty="0"/>
          </a:p>
        </p:txBody>
      </p:sp>
      <p:pic>
        <p:nvPicPr>
          <p:cNvPr id="5" name="Picture 4"/>
          <p:cNvPicPr>
            <a:picLocks noChangeAspect="1"/>
          </p:cNvPicPr>
          <p:nvPr/>
        </p:nvPicPr>
        <p:blipFill>
          <a:blip r:embed="rId2"/>
          <a:stretch>
            <a:fillRect/>
          </a:stretch>
        </p:blipFill>
        <p:spPr>
          <a:xfrm>
            <a:off x="0" y="1030325"/>
            <a:ext cx="9106370" cy="2520513"/>
          </a:xfrm>
          <a:prstGeom prst="rect">
            <a:avLst/>
          </a:prstGeom>
        </p:spPr>
      </p:pic>
      <p:sp>
        <p:nvSpPr>
          <p:cNvPr id="6" name="Date Placeholder 5"/>
          <p:cNvSpPr>
            <a:spLocks noGrp="1"/>
          </p:cNvSpPr>
          <p:nvPr>
            <p:ph type="dt" sz="half" idx="10"/>
          </p:nvPr>
        </p:nvSpPr>
        <p:spPr/>
        <p:txBody>
          <a:bodyPr/>
          <a:lstStyle/>
          <a:p>
            <a:r>
              <a:rPr lang="en-US"/>
              <a:t>2/14/19</a:t>
            </a:r>
          </a:p>
        </p:txBody>
      </p:sp>
      <p:sp>
        <p:nvSpPr>
          <p:cNvPr id="7" name="Footer Placeholder 6"/>
          <p:cNvSpPr>
            <a:spLocks noGrp="1"/>
          </p:cNvSpPr>
          <p:nvPr>
            <p:ph type="ftr" sz="quarter" idx="11"/>
          </p:nvPr>
        </p:nvSpPr>
        <p:spPr/>
        <p:txBody>
          <a:bodyPr/>
          <a:lstStyle/>
          <a:p>
            <a:r>
              <a:rPr lang="en-US"/>
              <a:t>Ming Liu, LDRD Overview</a:t>
            </a:r>
          </a:p>
        </p:txBody>
      </p:sp>
      <p:sp>
        <p:nvSpPr>
          <p:cNvPr id="8" name="Slide Number Placeholder 7"/>
          <p:cNvSpPr>
            <a:spLocks noGrp="1"/>
          </p:cNvSpPr>
          <p:nvPr>
            <p:ph type="sldNum" sz="quarter" idx="12"/>
          </p:nvPr>
        </p:nvSpPr>
        <p:spPr/>
        <p:txBody>
          <a:bodyPr/>
          <a:lstStyle/>
          <a:p>
            <a:fld id="{0EEA366B-302F-B845-87AD-E0CDECDAFC08}" type="slidenum">
              <a:rPr lang="en-US" smtClean="0"/>
              <a:t>67</a:t>
            </a:fld>
            <a:endParaRPr lang="en-US"/>
          </a:p>
        </p:txBody>
      </p:sp>
      <p:graphicFrame>
        <p:nvGraphicFramePr>
          <p:cNvPr id="9" name="Table 8"/>
          <p:cNvGraphicFramePr>
            <a:graphicFrameLocks noGrp="1"/>
          </p:cNvGraphicFramePr>
          <p:nvPr>
            <p:extLst/>
          </p:nvPr>
        </p:nvGraphicFramePr>
        <p:xfrm>
          <a:off x="152400" y="3733797"/>
          <a:ext cx="8915399" cy="2256636"/>
        </p:xfrm>
        <a:graphic>
          <a:graphicData uri="http://schemas.openxmlformats.org/drawingml/2006/table">
            <a:tbl>
              <a:tblPr firstRow="1" bandRow="1">
                <a:tableStyleId>{5C22544A-7EE6-4342-B048-85BDC9FD1C3A}</a:tableStyleId>
              </a:tblPr>
              <a:tblGrid>
                <a:gridCol w="4010381">
                  <a:extLst>
                    <a:ext uri="{9D8B030D-6E8A-4147-A177-3AD203B41FA5}">
                      <a16:colId xmlns:a16="http://schemas.microsoft.com/office/drawing/2014/main" val="20000"/>
                    </a:ext>
                  </a:extLst>
                </a:gridCol>
                <a:gridCol w="1933218">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376106">
                <a:tc>
                  <a:txBody>
                    <a:bodyPr/>
                    <a:lstStyle/>
                    <a:p>
                      <a:r>
                        <a:rPr lang="en-US" sz="1400" dirty="0"/>
                        <a:t>Major Items</a:t>
                      </a:r>
                    </a:p>
                  </a:txBody>
                  <a:tcPr marL="68580" marR="68580" marT="34290" marB="34290"/>
                </a:tc>
                <a:tc>
                  <a:txBody>
                    <a:bodyPr/>
                    <a:lstStyle/>
                    <a:p>
                      <a:pPr algn="r"/>
                      <a:r>
                        <a:rPr lang="en-US" sz="1400" dirty="0"/>
                        <a:t>Cost w/ 35%Cont. ($M)</a:t>
                      </a:r>
                    </a:p>
                  </a:txBody>
                  <a:tcPr marL="68580" marR="68580" marT="34290" marB="34290"/>
                </a:tc>
                <a:tc>
                  <a:txBody>
                    <a:bodyPr/>
                    <a:lstStyle/>
                    <a:p>
                      <a:pPr algn="r"/>
                      <a:r>
                        <a:rPr lang="en-US" sz="1400" dirty="0"/>
                        <a:t>Schedule</a:t>
                      </a:r>
                    </a:p>
                  </a:txBody>
                  <a:tcPr marL="68580" marR="68580" marT="34290" marB="34290"/>
                </a:tc>
                <a:extLst>
                  <a:ext uri="{0D108BD9-81ED-4DB2-BD59-A6C34878D82A}">
                    <a16:rowId xmlns:a16="http://schemas.microsoft.com/office/drawing/2014/main" val="10000"/>
                  </a:ext>
                </a:extLst>
              </a:tr>
              <a:tr h="376106">
                <a:tc>
                  <a:txBody>
                    <a:bodyPr/>
                    <a:lstStyle/>
                    <a:p>
                      <a:r>
                        <a:rPr lang="en-US" sz="1400" dirty="0"/>
                        <a:t>Staves (WBS 1.5.3.1)</a:t>
                      </a:r>
                    </a:p>
                  </a:txBody>
                  <a:tcPr marL="68580" marR="68580" marT="34290" marB="34290"/>
                </a:tc>
                <a:tc>
                  <a:txBody>
                    <a:bodyPr/>
                    <a:lstStyle/>
                    <a:p>
                      <a:pPr algn="r"/>
                      <a:r>
                        <a:rPr lang="en-US" sz="1400" dirty="0"/>
                        <a:t>1.3</a:t>
                      </a:r>
                    </a:p>
                  </a:txBody>
                  <a:tcPr marL="68580" marR="68580" marT="34290" marB="34290"/>
                </a:tc>
                <a:tc>
                  <a:txBody>
                    <a:bodyPr/>
                    <a:lstStyle/>
                    <a:p>
                      <a:pPr algn="r"/>
                      <a:r>
                        <a:rPr lang="en-US" sz="1400" dirty="0"/>
                        <a:t>8/2018-5/2019</a:t>
                      </a:r>
                    </a:p>
                  </a:txBody>
                  <a:tcPr marL="68580" marR="68580" marT="34290" marB="34290"/>
                </a:tc>
                <a:extLst>
                  <a:ext uri="{0D108BD9-81ED-4DB2-BD59-A6C34878D82A}">
                    <a16:rowId xmlns:a16="http://schemas.microsoft.com/office/drawing/2014/main" val="10001"/>
                  </a:ext>
                </a:extLst>
              </a:tr>
              <a:tr h="376106">
                <a:tc>
                  <a:txBody>
                    <a:bodyPr/>
                    <a:lstStyle/>
                    <a:p>
                      <a:r>
                        <a:rPr lang="en-US" sz="1400" dirty="0"/>
                        <a:t>Readout &amp; Controls (WBS 1.5.2)</a:t>
                      </a:r>
                    </a:p>
                  </a:txBody>
                  <a:tcPr marL="68580" marR="68580" marT="34290" marB="34290"/>
                </a:tc>
                <a:tc>
                  <a:txBody>
                    <a:bodyPr/>
                    <a:lstStyle/>
                    <a:p>
                      <a:pPr algn="r"/>
                      <a:r>
                        <a:rPr lang="en-US" sz="1400" dirty="0"/>
                        <a:t>1.3</a:t>
                      </a:r>
                    </a:p>
                  </a:txBody>
                  <a:tcPr marL="68580" marR="68580" marT="34290" marB="34290"/>
                </a:tc>
                <a:tc>
                  <a:txBody>
                    <a:bodyPr/>
                    <a:lstStyle/>
                    <a:p>
                      <a:pPr algn="r"/>
                      <a:r>
                        <a:rPr lang="en-US" sz="1400" dirty="0"/>
                        <a:t>1/2019-6/2019</a:t>
                      </a:r>
                    </a:p>
                  </a:txBody>
                  <a:tcPr marL="68580" marR="68580" marT="34290" marB="34290"/>
                </a:tc>
                <a:extLst>
                  <a:ext uri="{0D108BD9-81ED-4DB2-BD59-A6C34878D82A}">
                    <a16:rowId xmlns:a16="http://schemas.microsoft.com/office/drawing/2014/main" val="10002"/>
                  </a:ext>
                </a:extLst>
              </a:tr>
              <a:tr h="376106">
                <a:tc>
                  <a:txBody>
                    <a:bodyPr/>
                    <a:lstStyle/>
                    <a:p>
                      <a:r>
                        <a:rPr lang="en-US" sz="1400" dirty="0"/>
                        <a:t>Mechanics</a:t>
                      </a:r>
                      <a:r>
                        <a:rPr lang="en-US" sz="1400" baseline="0" dirty="0"/>
                        <a:t> &amp; Detector Assembly (WBS 1.5.3)</a:t>
                      </a:r>
                      <a:endParaRPr lang="en-US" sz="1400" dirty="0"/>
                    </a:p>
                  </a:txBody>
                  <a:tcPr marL="68580" marR="68580" marT="34290" marB="34290"/>
                </a:tc>
                <a:tc>
                  <a:txBody>
                    <a:bodyPr/>
                    <a:lstStyle/>
                    <a:p>
                      <a:pPr algn="r"/>
                      <a:r>
                        <a:rPr lang="en-US" sz="1400" dirty="0"/>
                        <a:t>1.8</a:t>
                      </a:r>
                    </a:p>
                  </a:txBody>
                  <a:tcPr marL="68580" marR="68580" marT="34290" marB="34290"/>
                </a:tc>
                <a:tc>
                  <a:txBody>
                    <a:bodyPr/>
                    <a:lstStyle/>
                    <a:p>
                      <a:pPr algn="r"/>
                      <a:r>
                        <a:rPr lang="en-US" sz="1400" dirty="0"/>
                        <a:t>2019-2022, TBO</a:t>
                      </a:r>
                    </a:p>
                  </a:txBody>
                  <a:tcPr marL="68580" marR="68580" marT="34290" marB="34290"/>
                </a:tc>
                <a:extLst>
                  <a:ext uri="{0D108BD9-81ED-4DB2-BD59-A6C34878D82A}">
                    <a16:rowId xmlns:a16="http://schemas.microsoft.com/office/drawing/2014/main" val="10003"/>
                  </a:ext>
                </a:extLst>
              </a:tr>
              <a:tr h="376106">
                <a:tc>
                  <a:txBody>
                    <a:bodyPr/>
                    <a:lstStyle/>
                    <a:p>
                      <a:r>
                        <a:rPr lang="en-US" sz="1400" dirty="0"/>
                        <a:t>Integration (WBS 1.5.4)</a:t>
                      </a:r>
                    </a:p>
                  </a:txBody>
                  <a:tcPr marL="68580" marR="68580" marT="34290" marB="34290"/>
                </a:tc>
                <a:tc>
                  <a:txBody>
                    <a:bodyPr/>
                    <a:lstStyle/>
                    <a:p>
                      <a:pPr algn="r"/>
                      <a:r>
                        <a:rPr lang="en-US" sz="1400" dirty="0"/>
                        <a:t>1.0</a:t>
                      </a:r>
                    </a:p>
                  </a:txBody>
                  <a:tcPr marL="68580" marR="68580" marT="34290" marB="34290"/>
                </a:tc>
                <a:tc>
                  <a:txBody>
                    <a:bodyPr/>
                    <a:lstStyle/>
                    <a:p>
                      <a:pPr algn="r"/>
                      <a:r>
                        <a:rPr lang="en-US" sz="1400" dirty="0"/>
                        <a:t>2021-2022, TBO</a:t>
                      </a:r>
                    </a:p>
                  </a:txBody>
                  <a:tcPr marL="68580" marR="68580" marT="34290" marB="34290"/>
                </a:tc>
                <a:extLst>
                  <a:ext uri="{0D108BD9-81ED-4DB2-BD59-A6C34878D82A}">
                    <a16:rowId xmlns:a16="http://schemas.microsoft.com/office/drawing/2014/main" val="10004"/>
                  </a:ext>
                </a:extLst>
              </a:tr>
              <a:tr h="376106">
                <a:tc>
                  <a:txBody>
                    <a:bodyPr/>
                    <a:lstStyle/>
                    <a:p>
                      <a:r>
                        <a:rPr lang="en-US" sz="1400" dirty="0"/>
                        <a:t>Project Management</a:t>
                      </a:r>
                    </a:p>
                  </a:txBody>
                  <a:tcPr marL="68580" marR="68580" marT="34290" marB="34290"/>
                </a:tc>
                <a:tc>
                  <a:txBody>
                    <a:bodyPr/>
                    <a:lstStyle/>
                    <a:p>
                      <a:pPr algn="r"/>
                      <a:r>
                        <a:rPr lang="en-US" sz="1400" dirty="0"/>
                        <a:t>1.0</a:t>
                      </a:r>
                    </a:p>
                  </a:txBody>
                  <a:tcPr marL="68580" marR="68580" marT="34290" marB="34290"/>
                </a:tc>
                <a:tc>
                  <a:txBody>
                    <a:bodyPr/>
                    <a:lstStyle/>
                    <a:p>
                      <a:pPr algn="r"/>
                      <a:r>
                        <a:rPr lang="en-US" sz="1400" dirty="0"/>
                        <a:t>8/2018-1/2023</a:t>
                      </a: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3369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87041"/>
            <a:ext cx="7924800" cy="990600"/>
          </a:xfrm>
        </p:spPr>
        <p:txBody>
          <a:bodyPr/>
          <a:lstStyle/>
          <a:p>
            <a:r>
              <a:rPr lang="en-US" sz="2800" dirty="0"/>
              <a:t>LANL Proposed Monolithic-Active-Pixel-Sensor-based Vertex Detector (MVTX)</a:t>
            </a:r>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7</a:t>
            </a:fld>
            <a:endParaRPr lang="en-US"/>
          </a:p>
        </p:txBody>
      </p:sp>
      <p:grpSp>
        <p:nvGrpSpPr>
          <p:cNvPr id="7" name="Group 6"/>
          <p:cNvGrpSpPr/>
          <p:nvPr/>
        </p:nvGrpSpPr>
        <p:grpSpPr>
          <a:xfrm>
            <a:off x="6096000" y="1799107"/>
            <a:ext cx="2978302" cy="4405732"/>
            <a:chOff x="5249074" y="1144588"/>
            <a:chExt cx="3513926" cy="4785796"/>
          </a:xfrm>
        </p:grpSpPr>
        <p:grpSp>
          <p:nvGrpSpPr>
            <p:cNvPr id="8" name="Group 7"/>
            <p:cNvGrpSpPr/>
            <p:nvPr/>
          </p:nvGrpSpPr>
          <p:grpSpPr>
            <a:xfrm>
              <a:off x="5249074" y="1144588"/>
              <a:ext cx="3513926" cy="4785796"/>
              <a:chOff x="181774" y="1570554"/>
              <a:chExt cx="3513926" cy="478579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1774" y="1570554"/>
                <a:ext cx="3513926" cy="2068910"/>
              </a:xfrm>
              <a:prstGeom prst="rect">
                <a:avLst/>
              </a:prstGeom>
              <a:noFill/>
              <a:ln>
                <a:noFill/>
              </a:ln>
              <a:extLst/>
            </p:spPr>
          </p:pic>
          <p:grpSp>
            <p:nvGrpSpPr>
              <p:cNvPr id="11" name="Group 10"/>
              <p:cNvGrpSpPr/>
              <p:nvPr/>
            </p:nvGrpSpPr>
            <p:grpSpPr>
              <a:xfrm>
                <a:off x="190500" y="2692400"/>
                <a:ext cx="3505200" cy="3663950"/>
                <a:chOff x="190500" y="2692400"/>
                <a:chExt cx="3505200" cy="3663950"/>
              </a:xfrm>
            </p:grpSpPr>
            <p:grpSp>
              <p:nvGrpSpPr>
                <p:cNvPr id="12" name="Group 11"/>
                <p:cNvGrpSpPr/>
                <p:nvPr/>
              </p:nvGrpSpPr>
              <p:grpSpPr>
                <a:xfrm>
                  <a:off x="190500" y="4070350"/>
                  <a:ext cx="3505200" cy="2286000"/>
                  <a:chOff x="4343400" y="990600"/>
                  <a:chExt cx="3818732" cy="25908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90600"/>
                    <a:ext cx="3818732" cy="2590800"/>
                  </a:xfrm>
                  <a:prstGeom prst="rect">
                    <a:avLst/>
                  </a:prstGeom>
                  <a:ln w="19050">
                    <a:solidFill>
                      <a:srgbClr val="FF0000"/>
                    </a:solidFill>
                  </a:ln>
                </p:spPr>
              </p:pic>
              <p:sp>
                <p:nvSpPr>
                  <p:cNvPr id="15" name="Rectangle 14"/>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9" name="Straight Connector 8"/>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12"/>
          <p:cNvGrpSpPr/>
          <p:nvPr/>
        </p:nvGrpSpPr>
        <p:grpSpPr>
          <a:xfrm>
            <a:off x="792103" y="3989079"/>
            <a:ext cx="2851151" cy="2249686"/>
            <a:chOff x="7365933" y="494668"/>
            <a:chExt cx="3771955" cy="3013162"/>
          </a:xfrm>
        </p:grpSpPr>
        <p:pic>
          <p:nvPicPr>
            <p:cNvPr id="18"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19" name="Shape 111"/>
            <p:cNvSpPr/>
            <p:nvPr/>
          </p:nvSpPr>
          <p:spPr>
            <a:xfrm>
              <a:off x="8005560" y="494668"/>
              <a:ext cx="2443054" cy="425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a:solidFill>
                    <a:srgbClr val="FF0000"/>
                  </a:solidFill>
                </a:rPr>
                <a:t>sPHENIX</a:t>
              </a:r>
              <a:r>
                <a:rPr lang="en-US" dirty="0">
                  <a:solidFill>
                    <a:srgbClr val="FF0000"/>
                  </a:solidFill>
                </a:rPr>
                <a:t> </a:t>
              </a:r>
              <a:r>
                <a:rPr dirty="0">
                  <a:solidFill>
                    <a:srgbClr val="FF0000"/>
                  </a:solidFill>
                </a:rPr>
                <a:t>Inner Trackin</a:t>
              </a:r>
              <a:r>
                <a:rPr lang="en-US" dirty="0">
                  <a:solidFill>
                    <a:srgbClr val="FF0000"/>
                  </a:solidFill>
                </a:rPr>
                <a:t>g</a:t>
              </a:r>
              <a:endParaRPr dirty="0">
                <a:solidFill>
                  <a:srgbClr val="FF0000"/>
                </a:solidFill>
              </a:endParaRPr>
            </a:p>
          </p:txBody>
        </p:sp>
      </p:grpSp>
      <p:sp>
        <p:nvSpPr>
          <p:cNvPr id="20" name="Left Arrow 19"/>
          <p:cNvSpPr/>
          <p:nvPr/>
        </p:nvSpPr>
        <p:spPr>
          <a:xfrm>
            <a:off x="3461502" y="4995500"/>
            <a:ext cx="2619927" cy="1457742"/>
          </a:xfrm>
          <a:prstGeom prst="leftArrow">
            <a:avLst/>
          </a:prstGeom>
          <a:solidFill>
            <a:srgbClr val="CCFFC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FF0000"/>
                </a:solidFill>
              </a:rPr>
              <a:t>“Adopt” ALICE/ITS </a:t>
            </a:r>
          </a:p>
          <a:p>
            <a:pPr algn="ctr"/>
            <a:r>
              <a:rPr lang="en-US" sz="1600" dirty="0">
                <a:solidFill>
                  <a:srgbClr val="FF0000"/>
                </a:solidFill>
              </a:rPr>
              <a:t>Mini. risk,</a:t>
            </a:r>
          </a:p>
          <a:p>
            <a:pPr algn="ctr"/>
            <a:r>
              <a:rPr lang="en-US" sz="1600" dirty="0">
                <a:solidFill>
                  <a:srgbClr val="FF0000"/>
                </a:solidFill>
              </a:rPr>
              <a:t>Max. physics</a:t>
            </a:r>
          </a:p>
        </p:txBody>
      </p:sp>
      <p:pic>
        <p:nvPicPr>
          <p:cNvPr id="21" name="Screen Shot 2016-01-25 at 9.19.11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053395" y="2488543"/>
            <a:ext cx="1573840" cy="1926992"/>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24" name="TextBox 23"/>
          <p:cNvSpPr txBox="1"/>
          <p:nvPr/>
        </p:nvSpPr>
        <p:spPr>
          <a:xfrm>
            <a:off x="596099" y="949419"/>
            <a:ext cx="2631041" cy="369332"/>
          </a:xfrm>
          <a:prstGeom prst="rect">
            <a:avLst/>
          </a:prstGeom>
          <a:noFill/>
        </p:spPr>
        <p:txBody>
          <a:bodyPr wrap="none" rtlCol="0">
            <a:spAutoFit/>
          </a:bodyPr>
          <a:lstStyle/>
          <a:p>
            <a:r>
              <a:rPr lang="en-US" dirty="0">
                <a:solidFill>
                  <a:srgbClr val="FF0000"/>
                </a:solidFill>
              </a:rPr>
              <a:t>sPHENIX upgrade </a:t>
            </a:r>
            <a:r>
              <a:rPr lang="en-US">
                <a:solidFill>
                  <a:srgbClr val="FF0000"/>
                </a:solidFill>
              </a:rPr>
              <a:t>@RHIC </a:t>
            </a:r>
            <a:endParaRPr lang="en-US" dirty="0">
              <a:solidFill>
                <a:srgbClr val="FF0000"/>
              </a:solidFill>
            </a:endParaRP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0398" y="1282214"/>
            <a:ext cx="2461777" cy="2520415"/>
          </a:xfrm>
          <a:prstGeom prst="rect">
            <a:avLst/>
          </a:prstGeom>
        </p:spPr>
      </p:pic>
      <p:cxnSp>
        <p:nvCxnSpPr>
          <p:cNvPr id="26" name="Straight Connector 25"/>
          <p:cNvCxnSpPr/>
          <p:nvPr/>
        </p:nvCxnSpPr>
        <p:spPr>
          <a:xfrm>
            <a:off x="2217678" y="2488543"/>
            <a:ext cx="697553"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8528" y="2488543"/>
            <a:ext cx="711200"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48400" y="1064510"/>
            <a:ext cx="2603726" cy="584775"/>
          </a:xfrm>
          <a:prstGeom prst="rect">
            <a:avLst/>
          </a:prstGeom>
          <a:noFill/>
        </p:spPr>
        <p:txBody>
          <a:bodyPr wrap="none" rtlCol="0">
            <a:spAutoFit/>
          </a:bodyPr>
          <a:lstStyle/>
          <a:p>
            <a:r>
              <a:rPr lang="en-US" sz="1600" dirty="0"/>
              <a:t>ALICE ITS Upgrade @CERN;</a:t>
            </a:r>
          </a:p>
          <a:p>
            <a:r>
              <a:rPr lang="en-US" sz="1600" dirty="0"/>
              <a:t>Inner Tracker System (2021+)</a:t>
            </a:r>
          </a:p>
        </p:txBody>
      </p:sp>
      <p:sp>
        <p:nvSpPr>
          <p:cNvPr id="3" name="TextBox 2"/>
          <p:cNvSpPr txBox="1"/>
          <p:nvPr/>
        </p:nvSpPr>
        <p:spPr>
          <a:xfrm>
            <a:off x="3875005" y="1346453"/>
            <a:ext cx="2183034" cy="923330"/>
          </a:xfrm>
          <a:prstGeom prst="rect">
            <a:avLst/>
          </a:prstGeom>
          <a:noFill/>
        </p:spPr>
        <p:txBody>
          <a:bodyPr wrap="none" rtlCol="0">
            <a:spAutoFit/>
          </a:bodyPr>
          <a:lstStyle/>
          <a:p>
            <a:r>
              <a:rPr lang="en-US"/>
              <a:t>Key integration tasks:</a:t>
            </a:r>
            <a:endParaRPr lang="en-US" dirty="0"/>
          </a:p>
          <a:p>
            <a:pPr marL="285750" indent="-285750">
              <a:buFontTx/>
              <a:buChar char="-"/>
            </a:pPr>
            <a:r>
              <a:rPr lang="en-US" dirty="0"/>
              <a:t>Readout </a:t>
            </a:r>
          </a:p>
          <a:p>
            <a:pPr marL="285750" indent="-285750">
              <a:buFontTx/>
              <a:buChar char="-"/>
            </a:pPr>
            <a:r>
              <a:rPr lang="en-US" dirty="0"/>
              <a:t>Mechanics</a:t>
            </a:r>
          </a:p>
        </p:txBody>
      </p:sp>
    </p:spTree>
    <p:extLst>
      <p:ext uri="{BB962C8B-B14F-4D97-AF65-F5344CB8AC3E}">
        <p14:creationId xmlns:p14="http://schemas.microsoft.com/office/powerpoint/2010/main" val="984113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93"/>
            <a:ext cx="7924800" cy="990600"/>
          </a:xfrm>
        </p:spPr>
        <p:txBody>
          <a:bodyPr/>
          <a:lstStyle/>
          <a:p>
            <a:r>
              <a:rPr lang="en-US" sz="2800" dirty="0"/>
              <a:t>LDRD Project Scope </a:t>
            </a:r>
            <a:br>
              <a:rPr lang="en-US" sz="2800" dirty="0"/>
            </a:br>
            <a:endParaRPr lang="en-US" sz="2800" dirty="0"/>
          </a:p>
        </p:txBody>
      </p:sp>
      <p:sp>
        <p:nvSpPr>
          <p:cNvPr id="3" name="Content Placeholder 2"/>
          <p:cNvSpPr>
            <a:spLocks noGrp="1"/>
          </p:cNvSpPr>
          <p:nvPr>
            <p:ph idx="1"/>
          </p:nvPr>
        </p:nvSpPr>
        <p:spPr>
          <a:xfrm>
            <a:off x="457200" y="1600200"/>
            <a:ext cx="8229600" cy="4756150"/>
          </a:xfrm>
        </p:spPr>
        <p:txBody>
          <a:bodyPr>
            <a:normAutofit fontScale="70000" lnSpcReduction="20000"/>
          </a:bodyPr>
          <a:lstStyle/>
          <a:p>
            <a:r>
              <a:rPr lang="en-US" dirty="0">
                <a:solidFill>
                  <a:srgbClr val="0000FF"/>
                </a:solidFill>
              </a:rPr>
              <a:t>Minimal scope</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4" name="Date Placeholder 3"/>
          <p:cNvSpPr>
            <a:spLocks noGrp="1"/>
          </p:cNvSpPr>
          <p:nvPr>
            <p:ph type="dt" sz="half" idx="10"/>
          </p:nvPr>
        </p:nvSpPr>
        <p:spPr/>
        <p:txBody>
          <a:bodyPr/>
          <a:lstStyle/>
          <a:p>
            <a:pPr>
              <a:defRPr/>
            </a:pPr>
            <a:r>
              <a:rPr lang="en-US"/>
              <a:t>2/14/19</a:t>
            </a:r>
          </a:p>
        </p:txBody>
      </p:sp>
      <p:sp>
        <p:nvSpPr>
          <p:cNvPr id="5" name="Footer Placeholder 4"/>
          <p:cNvSpPr>
            <a:spLocks noGrp="1"/>
          </p:cNvSpPr>
          <p:nvPr>
            <p:ph type="ftr" sz="quarter" idx="11"/>
          </p:nvPr>
        </p:nvSpPr>
        <p:spPr/>
        <p:txBody>
          <a:bodyPr/>
          <a:lstStyle/>
          <a:p>
            <a:pPr>
              <a:defRPr/>
            </a:pPr>
            <a:r>
              <a:rPr lang="en-US"/>
              <a:t>Ming Liu, LDRD Overview</a:t>
            </a:r>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8</a:t>
            </a:fld>
            <a:endParaRPr lang="en-US"/>
          </a:p>
        </p:txBody>
      </p:sp>
      <p:sp>
        <p:nvSpPr>
          <p:cNvPr id="7" name="TextBox 6"/>
          <p:cNvSpPr txBox="1"/>
          <p:nvPr/>
        </p:nvSpPr>
        <p:spPr>
          <a:xfrm>
            <a:off x="1418095" y="805141"/>
            <a:ext cx="6544805" cy="369332"/>
          </a:xfrm>
          <a:prstGeom prst="rect">
            <a:avLst/>
          </a:prstGeom>
          <a:noFill/>
        </p:spPr>
        <p:txBody>
          <a:bodyPr wrap="none" rtlCol="0">
            <a:spAutoFit/>
          </a:bodyPr>
          <a:lstStyle/>
          <a:p>
            <a:r>
              <a:rPr lang="en-US" dirty="0"/>
              <a:t>Established at the beginning of this </a:t>
            </a:r>
            <a:r>
              <a:rPr lang="en-US"/>
              <a:t>project feasibility review  1/2017</a:t>
            </a:r>
          </a:p>
        </p:txBody>
      </p:sp>
      <p:sp>
        <p:nvSpPr>
          <p:cNvPr id="12" name="Oval 11"/>
          <p:cNvSpPr/>
          <p:nvPr/>
        </p:nvSpPr>
        <p:spPr>
          <a:xfrm>
            <a:off x="685800" y="1981200"/>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85800" y="3244394"/>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5800" y="269664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 y="3616802"/>
            <a:ext cx="228600" cy="208098"/>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85800" y="414444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85800" y="53340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85800" y="5861645"/>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FAEC6C-DE79-9240-AF89-16D8EFFF32FB}"/>
              </a:ext>
            </a:extLst>
          </p:cNvPr>
          <p:cNvSpPr txBox="1"/>
          <p:nvPr/>
        </p:nvSpPr>
        <p:spPr>
          <a:xfrm>
            <a:off x="-142863" y="4076958"/>
            <a:ext cx="1188852" cy="369332"/>
          </a:xfrm>
          <a:prstGeom prst="rect">
            <a:avLst/>
          </a:prstGeom>
          <a:noFill/>
        </p:spPr>
        <p:txBody>
          <a:bodyPr wrap="none" rtlCol="0">
            <a:spAutoFit/>
          </a:bodyPr>
          <a:lstStyle/>
          <a:p>
            <a:r>
              <a:rPr lang="en-US" dirty="0"/>
              <a:t>White, 1/2</a:t>
            </a:r>
          </a:p>
        </p:txBody>
      </p:sp>
    </p:spTree>
    <p:extLst>
      <p:ext uri="{BB962C8B-B14F-4D97-AF65-F5344CB8AC3E}">
        <p14:creationId xmlns:p14="http://schemas.microsoft.com/office/powerpoint/2010/main" val="3650532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532600" y="3220955"/>
            <a:ext cx="1324392" cy="3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3565" y="2755205"/>
            <a:ext cx="993600" cy="931500"/>
          </a:xfrm>
          <a:prstGeom prst="rect">
            <a:avLst/>
          </a:prstGeom>
        </p:spPr>
      </p:pic>
      <p:pic>
        <p:nvPicPr>
          <p:cNvPr id="97" name="Picture 9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35433" y="3840565"/>
            <a:ext cx="961256" cy="976958"/>
          </a:xfrm>
          <a:prstGeom prst="rect">
            <a:avLst/>
          </a:prstGeom>
        </p:spPr>
      </p:pic>
      <p:pic>
        <p:nvPicPr>
          <p:cNvPr id="104" name="Picture 103"/>
          <p:cNvPicPr>
            <a:picLocks noChangeAspect="1"/>
          </p:cNvPicPr>
          <p:nvPr/>
        </p:nvPicPr>
        <p:blipFill>
          <a:blip r:embed="rId6"/>
          <a:stretch>
            <a:fillRect/>
          </a:stretch>
        </p:blipFill>
        <p:spPr>
          <a:xfrm>
            <a:off x="1360202" y="3057839"/>
            <a:ext cx="2233291" cy="740550"/>
          </a:xfrm>
          <a:prstGeom prst="rect">
            <a:avLst/>
          </a:prstGeom>
        </p:spPr>
      </p:pic>
      <p:grpSp>
        <p:nvGrpSpPr>
          <p:cNvPr id="105" name="Group 104"/>
          <p:cNvGrpSpPr/>
          <p:nvPr/>
        </p:nvGrpSpPr>
        <p:grpSpPr>
          <a:xfrm>
            <a:off x="4919164" y="3798389"/>
            <a:ext cx="729278" cy="972000"/>
            <a:chOff x="5500016" y="4578180"/>
            <a:chExt cx="1296493" cy="1296000"/>
          </a:xfrm>
          <a:solidFill>
            <a:schemeClr val="bg2"/>
          </a:solidFill>
        </p:grpSpPr>
        <p:sp>
          <p:nvSpPr>
            <p:cNvPr id="106" name="Rectangle 105"/>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a:p>
          </p:txBody>
        </p:sp>
        <p:pic>
          <p:nvPicPr>
            <p:cNvPr id="107" name="Picture 10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108" name="Picture 10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109" name="Picture 10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110" name="Picture 10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111" name="Picture 11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112" name="Picture 11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113" name="Picture 1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114" name="Picture 113"/>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115" name="Picture 11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116" name="Picture 11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117" name="Picture 11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118" name="Picture 11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119" name="Picture 11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120" name="Picture 11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121" name="Picture 12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122" name="Picture 12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24" name="TextBox 123"/>
          <p:cNvSpPr txBox="1"/>
          <p:nvPr/>
        </p:nvSpPr>
        <p:spPr>
          <a:xfrm>
            <a:off x="5022904" y="4712647"/>
            <a:ext cx="625538" cy="369332"/>
          </a:xfrm>
          <a:prstGeom prst="rect">
            <a:avLst/>
          </a:prstGeom>
          <a:noFill/>
        </p:spPr>
        <p:txBody>
          <a:bodyPr wrap="square" rtlCol="0">
            <a:spAutoFit/>
          </a:bodyPr>
          <a:lstStyle/>
          <a:p>
            <a:r>
              <a:rPr lang="en-US" sz="900" dirty="0"/>
              <a:t>Power Board</a:t>
            </a:r>
          </a:p>
        </p:txBody>
      </p:sp>
      <p:sp>
        <p:nvSpPr>
          <p:cNvPr id="126" name="Rectangle 125"/>
          <p:cNvSpPr/>
          <p:nvPr/>
        </p:nvSpPr>
        <p:spPr>
          <a:xfrm>
            <a:off x="3059096" y="4168930"/>
            <a:ext cx="740870" cy="408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Filtering</a:t>
            </a:r>
          </a:p>
          <a:p>
            <a:pPr algn="ctr"/>
            <a:r>
              <a:rPr lang="en-US" sz="900" dirty="0">
                <a:solidFill>
                  <a:schemeClr val="tx1"/>
                </a:solidFill>
              </a:rPr>
              <a:t>Capacitors</a:t>
            </a:r>
          </a:p>
        </p:txBody>
      </p:sp>
      <p:sp>
        <p:nvSpPr>
          <p:cNvPr id="127" name="TextBox 126"/>
          <p:cNvSpPr txBox="1"/>
          <p:nvPr/>
        </p:nvSpPr>
        <p:spPr>
          <a:xfrm>
            <a:off x="3741815" y="3547874"/>
            <a:ext cx="965151" cy="369332"/>
          </a:xfrm>
          <a:prstGeom prst="rect">
            <a:avLst/>
          </a:prstGeom>
          <a:noFill/>
        </p:spPr>
        <p:txBody>
          <a:bodyPr wrap="square" rtlCol="0">
            <a:spAutoFit/>
          </a:bodyPr>
          <a:lstStyle/>
          <a:p>
            <a:r>
              <a:rPr lang="en-US" sz="900" dirty="0" err="1"/>
              <a:t>Samtec</a:t>
            </a:r>
            <a:r>
              <a:rPr lang="en-US" sz="900" dirty="0"/>
              <a:t> </a:t>
            </a:r>
            <a:r>
              <a:rPr lang="en-US" sz="900" dirty="0" err="1"/>
              <a:t>Twinax</a:t>
            </a:r>
            <a:r>
              <a:rPr lang="en-US" sz="900" dirty="0"/>
              <a:t> “</a:t>
            </a:r>
            <a:r>
              <a:rPr lang="en-US" sz="900" dirty="0" err="1"/>
              <a:t>FireFly</a:t>
            </a:r>
            <a:r>
              <a:rPr lang="en-US" sz="900" dirty="0"/>
              <a:t>”</a:t>
            </a:r>
          </a:p>
        </p:txBody>
      </p:sp>
      <p:sp>
        <p:nvSpPr>
          <p:cNvPr id="128" name="TextBox 127"/>
          <p:cNvSpPr txBox="1"/>
          <p:nvPr/>
        </p:nvSpPr>
        <p:spPr>
          <a:xfrm>
            <a:off x="3532600" y="2768769"/>
            <a:ext cx="1347101" cy="507831"/>
          </a:xfrm>
          <a:prstGeom prst="rect">
            <a:avLst/>
          </a:prstGeom>
          <a:noFill/>
        </p:spPr>
        <p:txBody>
          <a:bodyPr wrap="square" rtlCol="0">
            <a:spAutoFit/>
          </a:bodyPr>
          <a:lstStyle/>
          <a:p>
            <a:r>
              <a:rPr lang="en-US" sz="900" dirty="0"/>
              <a:t>9 Data (1.2Gbps)</a:t>
            </a:r>
          </a:p>
          <a:p>
            <a:r>
              <a:rPr lang="en-US" sz="900" dirty="0"/>
              <a:t>1 Clock, 1 Control/Trigger</a:t>
            </a:r>
          </a:p>
        </p:txBody>
      </p:sp>
      <p:sp>
        <p:nvSpPr>
          <p:cNvPr id="129" name="Right Arrow 128"/>
          <p:cNvSpPr/>
          <p:nvPr/>
        </p:nvSpPr>
        <p:spPr>
          <a:xfrm rot="10800000">
            <a:off x="3825826" y="4207622"/>
            <a:ext cx="1053875" cy="161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4905520" y="2406572"/>
            <a:ext cx="763128" cy="369332"/>
          </a:xfrm>
          <a:prstGeom prst="rect">
            <a:avLst/>
          </a:prstGeom>
          <a:noFill/>
        </p:spPr>
        <p:txBody>
          <a:bodyPr wrap="square" rtlCol="0">
            <a:spAutoFit/>
          </a:bodyPr>
          <a:lstStyle/>
          <a:p>
            <a:r>
              <a:rPr lang="en-US" sz="900" dirty="0"/>
              <a:t>Readout Unit</a:t>
            </a:r>
          </a:p>
        </p:txBody>
      </p:sp>
      <p:sp>
        <p:nvSpPr>
          <p:cNvPr id="131" name="TextBox 130"/>
          <p:cNvSpPr txBox="1"/>
          <p:nvPr/>
        </p:nvSpPr>
        <p:spPr>
          <a:xfrm>
            <a:off x="3984004" y="4325523"/>
            <a:ext cx="804617" cy="369332"/>
          </a:xfrm>
          <a:prstGeom prst="rect">
            <a:avLst/>
          </a:prstGeom>
          <a:noFill/>
        </p:spPr>
        <p:txBody>
          <a:bodyPr wrap="square" rtlCol="0">
            <a:spAutoFit/>
          </a:bodyPr>
          <a:lstStyle/>
          <a:p>
            <a:pPr algn="ctr"/>
            <a:r>
              <a:rPr lang="en-US" sz="900" dirty="0"/>
              <a:t>Regulated Power</a:t>
            </a:r>
          </a:p>
        </p:txBody>
      </p:sp>
      <p:sp>
        <p:nvSpPr>
          <p:cNvPr id="132" name="TextBox 131"/>
          <p:cNvSpPr txBox="1"/>
          <p:nvPr/>
        </p:nvSpPr>
        <p:spPr>
          <a:xfrm>
            <a:off x="7114179" y="3556938"/>
            <a:ext cx="835028" cy="230832"/>
          </a:xfrm>
          <a:prstGeom prst="rect">
            <a:avLst/>
          </a:prstGeom>
          <a:noFill/>
        </p:spPr>
        <p:txBody>
          <a:bodyPr wrap="square" rtlCol="0">
            <a:spAutoFit/>
          </a:bodyPr>
          <a:lstStyle/>
          <a:p>
            <a:pPr algn="ctr"/>
            <a:r>
              <a:rPr lang="en-US" sz="900" dirty="0"/>
              <a:t>FELIX </a:t>
            </a:r>
          </a:p>
        </p:txBody>
      </p:sp>
      <p:sp>
        <p:nvSpPr>
          <p:cNvPr id="137" name="Right Arrow 136"/>
          <p:cNvSpPr/>
          <p:nvPr/>
        </p:nvSpPr>
        <p:spPr>
          <a:xfrm>
            <a:off x="5967630" y="3168203"/>
            <a:ext cx="990728" cy="324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tx1"/>
                </a:solidFill>
                <a:latin typeface="Calibri Light" panose="020F0302020204030204" pitchFamily="34" charset="0"/>
              </a:rPr>
              <a:t>Data (9.6 Gb/s max)</a:t>
            </a:r>
          </a:p>
        </p:txBody>
      </p:sp>
      <p:sp>
        <p:nvSpPr>
          <p:cNvPr id="138" name="Left-Right Arrow 137"/>
          <p:cNvSpPr/>
          <p:nvPr/>
        </p:nvSpPr>
        <p:spPr>
          <a:xfrm>
            <a:off x="5967629" y="2844203"/>
            <a:ext cx="990728" cy="324000"/>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b="1" dirty="0">
                <a:solidFill>
                  <a:schemeClr val="tx1"/>
                </a:solidFill>
                <a:latin typeface="Calibri Light" panose="020F0302020204030204" pitchFamily="34" charset="0"/>
              </a:rPr>
              <a:t>Control</a:t>
            </a:r>
          </a:p>
        </p:txBody>
      </p:sp>
      <p:sp>
        <p:nvSpPr>
          <p:cNvPr id="141" name="Left Arrow 140"/>
          <p:cNvSpPr/>
          <p:nvPr/>
        </p:nvSpPr>
        <p:spPr>
          <a:xfrm>
            <a:off x="5967630" y="3394937"/>
            <a:ext cx="978940" cy="324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a:t>
            </a:r>
          </a:p>
        </p:txBody>
      </p:sp>
      <p:sp>
        <p:nvSpPr>
          <p:cNvPr id="143" name="TextBox 142"/>
          <p:cNvSpPr txBox="1"/>
          <p:nvPr/>
        </p:nvSpPr>
        <p:spPr>
          <a:xfrm>
            <a:off x="1360197" y="3999875"/>
            <a:ext cx="630633" cy="369332"/>
          </a:xfrm>
          <a:prstGeom prst="rect">
            <a:avLst/>
          </a:prstGeom>
          <a:noFill/>
        </p:spPr>
        <p:txBody>
          <a:bodyPr wrap="square" rtlCol="0">
            <a:spAutoFit/>
          </a:bodyPr>
          <a:lstStyle/>
          <a:p>
            <a:r>
              <a:rPr lang="en-US" sz="900" dirty="0"/>
              <a:t>ALPIDE Sensors</a:t>
            </a:r>
          </a:p>
        </p:txBody>
      </p:sp>
      <p:cxnSp>
        <p:nvCxnSpPr>
          <p:cNvPr id="145" name="Straight Arrow Connector 144"/>
          <p:cNvCxnSpPr>
            <a:stCxn id="143" idx="0"/>
          </p:cNvCxnSpPr>
          <p:nvPr/>
        </p:nvCxnSpPr>
        <p:spPr>
          <a:xfrm flipH="1" flipV="1">
            <a:off x="1525976" y="3448275"/>
            <a:ext cx="149538"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3" idx="0"/>
          </p:cNvCxnSpPr>
          <p:nvPr/>
        </p:nvCxnSpPr>
        <p:spPr>
          <a:xfrm flipV="1">
            <a:off x="1675514" y="3448275"/>
            <a:ext cx="12676"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3" idx="2"/>
          </p:cNvCxnSpPr>
          <p:nvPr/>
        </p:nvCxnSpPr>
        <p:spPr>
          <a:xfrm flipV="1">
            <a:off x="1675514" y="4286696"/>
            <a:ext cx="443457" cy="8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118971" y="3862916"/>
            <a:ext cx="433614" cy="230832"/>
          </a:xfrm>
          <a:prstGeom prst="rect">
            <a:avLst/>
          </a:prstGeom>
          <a:noFill/>
        </p:spPr>
        <p:txBody>
          <a:bodyPr wrap="square" rtlCol="0">
            <a:spAutoFit/>
          </a:bodyPr>
          <a:lstStyle/>
          <a:p>
            <a:r>
              <a:rPr lang="en-US" sz="900" dirty="0"/>
              <a:t>FPC</a:t>
            </a:r>
          </a:p>
        </p:txBody>
      </p:sp>
      <p:sp>
        <p:nvSpPr>
          <p:cNvPr id="153" name="TextBox 152"/>
          <p:cNvSpPr txBox="1"/>
          <p:nvPr/>
        </p:nvSpPr>
        <p:spPr>
          <a:xfrm>
            <a:off x="2349933" y="4369556"/>
            <a:ext cx="542612" cy="369332"/>
          </a:xfrm>
          <a:prstGeom prst="rect">
            <a:avLst/>
          </a:prstGeom>
          <a:noFill/>
        </p:spPr>
        <p:txBody>
          <a:bodyPr wrap="square" rtlCol="0">
            <a:spAutoFit/>
          </a:bodyPr>
          <a:lstStyle/>
          <a:p>
            <a:r>
              <a:rPr lang="en-US" sz="900" dirty="0"/>
              <a:t>Cold Plate</a:t>
            </a:r>
          </a:p>
        </p:txBody>
      </p:sp>
      <p:cxnSp>
        <p:nvCxnSpPr>
          <p:cNvPr id="155" name="Elbow Connector 154"/>
          <p:cNvCxnSpPr>
            <a:stCxn id="126" idx="0"/>
          </p:cNvCxnSpPr>
          <p:nvPr/>
        </p:nvCxnSpPr>
        <p:spPr>
          <a:xfrm rot="16200000" flipV="1">
            <a:off x="3017282" y="3756681"/>
            <a:ext cx="279809" cy="54469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19164" y="4199651"/>
            <a:ext cx="729278" cy="230832"/>
          </a:xfrm>
          <a:prstGeom prst="rect">
            <a:avLst/>
          </a:prstGeom>
          <a:noFill/>
        </p:spPr>
        <p:txBody>
          <a:bodyPr wrap="square" rtlCol="0">
            <a:spAutoFit/>
          </a:bodyPr>
          <a:lstStyle/>
          <a:p>
            <a:r>
              <a:rPr lang="en-US" sz="900" dirty="0"/>
              <a:t>regulators</a:t>
            </a:r>
          </a:p>
        </p:txBody>
      </p:sp>
      <p:cxnSp>
        <p:nvCxnSpPr>
          <p:cNvPr id="160" name="Straight Arrow Connector 159"/>
          <p:cNvCxnSpPr>
            <a:endCxn id="106" idx="0"/>
          </p:cNvCxnSpPr>
          <p:nvPr/>
        </p:nvCxnSpPr>
        <p:spPr>
          <a:xfrm>
            <a:off x="5283804" y="3651748"/>
            <a:ext cx="1" cy="14664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896693" y="3850436"/>
            <a:ext cx="575014" cy="230832"/>
          </a:xfrm>
          <a:prstGeom prst="rect">
            <a:avLst/>
          </a:prstGeom>
          <a:noFill/>
        </p:spPr>
        <p:txBody>
          <a:bodyPr wrap="square" rtlCol="0">
            <a:spAutoFit/>
          </a:bodyPr>
          <a:lstStyle/>
          <a:p>
            <a:r>
              <a:rPr lang="en-US" sz="900" dirty="0"/>
              <a:t>Power</a:t>
            </a:r>
          </a:p>
        </p:txBody>
      </p:sp>
      <p:sp>
        <p:nvSpPr>
          <p:cNvPr id="163" name="Left Brace 162"/>
          <p:cNvSpPr/>
          <p:nvPr/>
        </p:nvSpPr>
        <p:spPr>
          <a:xfrm rot="5400000">
            <a:off x="4083290" y="2139705"/>
            <a:ext cx="245726" cy="1347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4" name="TextBox 163"/>
          <p:cNvSpPr txBox="1"/>
          <p:nvPr/>
        </p:nvSpPr>
        <p:spPr>
          <a:xfrm>
            <a:off x="3984004" y="2463585"/>
            <a:ext cx="659691" cy="230832"/>
          </a:xfrm>
          <a:prstGeom prst="rect">
            <a:avLst/>
          </a:prstGeom>
          <a:noFill/>
        </p:spPr>
        <p:txBody>
          <a:bodyPr wrap="square" rtlCol="0">
            <a:spAutoFit/>
          </a:bodyPr>
          <a:lstStyle/>
          <a:p>
            <a:r>
              <a:rPr lang="en-US" sz="900" dirty="0"/>
              <a:t>5~10 m</a:t>
            </a:r>
          </a:p>
        </p:txBody>
      </p:sp>
      <p:sp>
        <p:nvSpPr>
          <p:cNvPr id="167" name="TextBox 166"/>
          <p:cNvSpPr txBox="1"/>
          <p:nvPr/>
        </p:nvSpPr>
        <p:spPr>
          <a:xfrm>
            <a:off x="6139073" y="2590800"/>
            <a:ext cx="947527" cy="369332"/>
          </a:xfrm>
          <a:prstGeom prst="rect">
            <a:avLst/>
          </a:prstGeom>
          <a:noFill/>
        </p:spPr>
        <p:txBody>
          <a:bodyPr wrap="square" rtlCol="0">
            <a:spAutoFit/>
          </a:bodyPr>
          <a:lstStyle/>
          <a:p>
            <a:r>
              <a:rPr lang="en-US" sz="900" dirty="0"/>
              <a:t>GBT Optical Links</a:t>
            </a:r>
          </a:p>
        </p:txBody>
      </p:sp>
      <p:sp>
        <p:nvSpPr>
          <p:cNvPr id="168" name="TextBox 167"/>
          <p:cNvSpPr txBox="1"/>
          <p:nvPr/>
        </p:nvSpPr>
        <p:spPr>
          <a:xfrm>
            <a:off x="1675513" y="2844206"/>
            <a:ext cx="1018163" cy="230832"/>
          </a:xfrm>
          <a:prstGeom prst="rect">
            <a:avLst/>
          </a:prstGeom>
          <a:noFill/>
        </p:spPr>
        <p:txBody>
          <a:bodyPr wrap="square" rtlCol="0">
            <a:spAutoFit/>
          </a:bodyPr>
          <a:lstStyle/>
          <a:p>
            <a:r>
              <a:rPr lang="en-US" sz="900" dirty="0"/>
              <a:t>9-sensor Stave</a:t>
            </a:r>
          </a:p>
        </p:txBody>
      </p:sp>
      <p:sp>
        <p:nvSpPr>
          <p:cNvPr id="2" name="Title 1"/>
          <p:cNvSpPr>
            <a:spLocks noGrp="1"/>
          </p:cNvSpPr>
          <p:nvPr>
            <p:ph type="title"/>
          </p:nvPr>
        </p:nvSpPr>
        <p:spPr>
          <a:xfrm>
            <a:off x="228600" y="18473"/>
            <a:ext cx="7365814" cy="701533"/>
          </a:xfrm>
        </p:spPr>
        <p:txBody>
          <a:bodyPr>
            <a:normAutofit fontScale="90000"/>
          </a:bodyPr>
          <a:lstStyle/>
          <a:p>
            <a:r>
              <a:rPr lang="en-US" sz="3600" dirty="0"/>
              <a:t>LDRD Highlights</a:t>
            </a:r>
            <a:br>
              <a:rPr lang="en-US" sz="3600" dirty="0"/>
            </a:br>
            <a:r>
              <a:rPr lang="en-US" sz="2000" dirty="0"/>
              <a:t>MVTX Sensors, Readout and Control System Developed</a:t>
            </a:r>
          </a:p>
        </p:txBody>
      </p:sp>
      <p:sp>
        <p:nvSpPr>
          <p:cNvPr id="6" name="Date Placeholder 5"/>
          <p:cNvSpPr>
            <a:spLocks noGrp="1"/>
          </p:cNvSpPr>
          <p:nvPr>
            <p:ph type="dt" sz="half" idx="10"/>
          </p:nvPr>
        </p:nvSpPr>
        <p:spPr/>
        <p:txBody>
          <a:bodyPr/>
          <a:lstStyle/>
          <a:p>
            <a:r>
              <a:rPr lang="en-US"/>
              <a:t>2/14/19</a:t>
            </a:r>
          </a:p>
        </p:txBody>
      </p:sp>
      <p:sp>
        <p:nvSpPr>
          <p:cNvPr id="7" name="Footer Placeholder 6"/>
          <p:cNvSpPr>
            <a:spLocks noGrp="1"/>
          </p:cNvSpPr>
          <p:nvPr>
            <p:ph type="ftr" sz="quarter" idx="11"/>
          </p:nvPr>
        </p:nvSpPr>
        <p:spPr/>
        <p:txBody>
          <a:bodyPr/>
          <a:lstStyle/>
          <a:p>
            <a:r>
              <a:rPr lang="en-US"/>
              <a:t>Ming Liu, LDRD Overview</a:t>
            </a:r>
          </a:p>
        </p:txBody>
      </p:sp>
      <p:sp>
        <p:nvSpPr>
          <p:cNvPr id="8" name="Slide Number Placeholder 7"/>
          <p:cNvSpPr>
            <a:spLocks noGrp="1"/>
          </p:cNvSpPr>
          <p:nvPr>
            <p:ph type="sldNum" sz="quarter" idx="12"/>
          </p:nvPr>
        </p:nvSpPr>
        <p:spPr/>
        <p:txBody>
          <a:bodyPr/>
          <a:lstStyle/>
          <a:p>
            <a:fld id="{B9875030-01DD-DA43-BC7F-B4B62D71D19A}" type="slidenum">
              <a:rPr lang="en-US" smtClean="0"/>
              <a:t>9</a:t>
            </a:fld>
            <a:endParaRPr lang="en-US"/>
          </a:p>
        </p:txBody>
      </p:sp>
      <p:sp>
        <p:nvSpPr>
          <p:cNvPr id="63" name="Rectangle 62"/>
          <p:cNvSpPr/>
          <p:nvPr/>
        </p:nvSpPr>
        <p:spPr>
          <a:xfrm>
            <a:off x="6830218" y="1727694"/>
            <a:ext cx="1117220" cy="324000"/>
          </a:xfrm>
          <a:prstGeom prst="rect">
            <a:avLst/>
          </a:prstGeom>
          <a:noFill/>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sPHENIX GL-1 &amp; GTM</a:t>
            </a:r>
          </a:p>
        </p:txBody>
      </p:sp>
      <p:sp>
        <p:nvSpPr>
          <p:cNvPr id="64" name="Rectangle 63"/>
          <p:cNvSpPr/>
          <p:nvPr/>
        </p:nvSpPr>
        <p:spPr>
          <a:xfrm rot="16200000">
            <a:off x="7253055" y="2348901"/>
            <a:ext cx="432061" cy="324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DCS</a:t>
            </a:r>
          </a:p>
        </p:txBody>
      </p:sp>
      <p:cxnSp>
        <p:nvCxnSpPr>
          <p:cNvPr id="65" name="Straight Arrow Connector 64"/>
          <p:cNvCxnSpPr/>
          <p:nvPr/>
        </p:nvCxnSpPr>
        <p:spPr>
          <a:xfrm>
            <a:off x="5657850" y="2510903"/>
            <a:ext cx="0" cy="251696"/>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4" idx="0"/>
          </p:cNvCxnSpPr>
          <p:nvPr/>
        </p:nvCxnSpPr>
        <p:spPr>
          <a:xfrm flipV="1">
            <a:off x="5657850" y="2510901"/>
            <a:ext cx="1649235" cy="384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508308" y="2352721"/>
            <a:ext cx="594082" cy="158182"/>
          </a:xfrm>
          <a:prstGeom prst="rect">
            <a:avLst/>
          </a:prstGeom>
          <a:noFill/>
        </p:spPr>
        <p:txBody>
          <a:bodyPr wrap="none" tIns="27000" bIns="27000" rtlCol="0" anchor="ctr" anchorCtr="0">
            <a:noAutofit/>
          </a:bodyPr>
          <a:lstStyle/>
          <a:p>
            <a:r>
              <a:rPr lang="en-US" sz="900" dirty="0">
                <a:solidFill>
                  <a:schemeClr val="tx2"/>
                </a:solidFill>
                <a:latin typeface="Calibri Light" panose="020F0302020204030204" pitchFamily="34" charset="0"/>
              </a:rPr>
              <a:t>CAN bus</a:t>
            </a:r>
          </a:p>
        </p:txBody>
      </p:sp>
      <p:cxnSp>
        <p:nvCxnSpPr>
          <p:cNvPr id="25" name="Straight Arrow Connector 24"/>
          <p:cNvCxnSpPr/>
          <p:nvPr/>
        </p:nvCxnSpPr>
        <p:spPr>
          <a:xfrm>
            <a:off x="7485906" y="2717664"/>
            <a:ext cx="0" cy="253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8"/>
          <a:stretch>
            <a:fillRect/>
          </a:stretch>
        </p:blipFill>
        <p:spPr>
          <a:xfrm>
            <a:off x="6972632" y="2959186"/>
            <a:ext cx="1014789" cy="626235"/>
          </a:xfrm>
          <a:prstGeom prst="rect">
            <a:avLst/>
          </a:prstGeom>
        </p:spPr>
      </p:pic>
      <p:sp>
        <p:nvSpPr>
          <p:cNvPr id="86" name="Rectangle 85"/>
          <p:cNvSpPr/>
          <p:nvPr/>
        </p:nvSpPr>
        <p:spPr>
          <a:xfrm rot="16200000">
            <a:off x="6020217" y="4163522"/>
            <a:ext cx="1296000" cy="324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Power supplies</a:t>
            </a:r>
          </a:p>
        </p:txBody>
      </p:sp>
      <p:sp>
        <p:nvSpPr>
          <p:cNvPr id="87" name="Left Arrow 86"/>
          <p:cNvSpPr/>
          <p:nvPr/>
        </p:nvSpPr>
        <p:spPr>
          <a:xfrm>
            <a:off x="5633729" y="4113171"/>
            <a:ext cx="861411" cy="324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Calibri Light" panose="020F0302020204030204" pitchFamily="34" charset="0"/>
              </a:rPr>
              <a:t>Power</a:t>
            </a:r>
          </a:p>
        </p:txBody>
      </p:sp>
      <p:sp>
        <p:nvSpPr>
          <p:cNvPr id="77" name="Left Arrow 76"/>
          <p:cNvSpPr/>
          <p:nvPr/>
        </p:nvSpPr>
        <p:spPr>
          <a:xfrm rot="16200000">
            <a:off x="7427794" y="2376492"/>
            <a:ext cx="860159" cy="259093"/>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 &amp; Clock</a:t>
            </a:r>
          </a:p>
        </p:txBody>
      </p:sp>
      <p:sp>
        <p:nvSpPr>
          <p:cNvPr id="3" name="TextBox 2"/>
          <p:cNvSpPr txBox="1"/>
          <p:nvPr/>
        </p:nvSpPr>
        <p:spPr>
          <a:xfrm>
            <a:off x="552718" y="5116825"/>
            <a:ext cx="8308495" cy="1200329"/>
          </a:xfrm>
          <a:prstGeom prst="rect">
            <a:avLst/>
          </a:prstGeom>
          <a:noFill/>
        </p:spPr>
        <p:txBody>
          <a:bodyPr wrap="square" rtlCol="0">
            <a:spAutoFit/>
          </a:bodyPr>
          <a:lstStyle/>
          <a:p>
            <a:pPr marL="342900" indent="-342900">
              <a:buAutoNum type="arabicParenR"/>
            </a:pPr>
            <a:r>
              <a:rPr lang="en-US" dirty="0">
                <a:solidFill>
                  <a:srgbClr val="FF0000"/>
                </a:solidFill>
              </a:rPr>
              <a:t>Demonstrated full high-speed readout chain at </a:t>
            </a:r>
            <a:r>
              <a:rPr lang="en-US" dirty="0" err="1">
                <a:solidFill>
                  <a:srgbClr val="FF0000"/>
                </a:solidFill>
              </a:rPr>
              <a:t>Fermilab</a:t>
            </a:r>
            <a:r>
              <a:rPr lang="en-US" dirty="0">
                <a:solidFill>
                  <a:srgbClr val="FF0000"/>
                </a:solidFill>
              </a:rPr>
              <a:t> test beam</a:t>
            </a:r>
          </a:p>
          <a:p>
            <a:pPr marL="800100" lvl="1" indent="-342900">
              <a:buFont typeface="Arial" charset="0"/>
              <a:buChar char="•"/>
            </a:pPr>
            <a:r>
              <a:rPr lang="en-US" dirty="0"/>
              <a:t>4 Sensors + RU(v1.0) + FELIX(v1.5) + RCDAQ/sPHENIX</a:t>
            </a:r>
          </a:p>
          <a:p>
            <a:pPr marL="342900" indent="-342900">
              <a:buAutoNum type="arabicParenR"/>
            </a:pPr>
            <a:r>
              <a:rPr lang="en-US" dirty="0">
                <a:solidFill>
                  <a:srgbClr val="FF0000"/>
                </a:solidFill>
              </a:rPr>
              <a:t>Confirmed modified stave design for </a:t>
            </a:r>
            <a:r>
              <a:rPr lang="en-US" dirty="0" err="1">
                <a:solidFill>
                  <a:srgbClr val="FF0000"/>
                </a:solidFill>
              </a:rPr>
              <a:t>sPHENIX</a:t>
            </a:r>
            <a:r>
              <a:rPr lang="en-US" dirty="0">
                <a:solidFill>
                  <a:srgbClr val="FF0000"/>
                </a:solidFill>
              </a:rPr>
              <a:t> </a:t>
            </a:r>
          </a:p>
          <a:p>
            <a:pPr marL="342900" indent="-342900">
              <a:buAutoNum type="arabicParenR"/>
            </a:pPr>
            <a:r>
              <a:rPr lang="en-US" dirty="0">
                <a:solidFill>
                  <a:srgbClr val="FF0000"/>
                </a:solidFill>
              </a:rPr>
              <a:t>Completed preliminary conceptual mechanical system integration in </a:t>
            </a:r>
            <a:r>
              <a:rPr lang="en-US" dirty="0" err="1">
                <a:solidFill>
                  <a:srgbClr val="FF0000"/>
                </a:solidFill>
              </a:rPr>
              <a:t>sPHENIX</a:t>
            </a:r>
            <a:endParaRPr lang="en-US" dirty="0">
              <a:solidFill>
                <a:srgbClr val="FF0000"/>
              </a:solidFill>
            </a:endParaRPr>
          </a:p>
        </p:txBody>
      </p:sp>
      <p:sp>
        <p:nvSpPr>
          <p:cNvPr id="9" name="TextBox 8"/>
          <p:cNvSpPr txBox="1"/>
          <p:nvPr/>
        </p:nvSpPr>
        <p:spPr>
          <a:xfrm>
            <a:off x="1077043" y="1212066"/>
            <a:ext cx="1521057" cy="300082"/>
          </a:xfrm>
          <a:prstGeom prst="rect">
            <a:avLst/>
          </a:prstGeom>
          <a:noFill/>
        </p:spPr>
        <p:txBody>
          <a:bodyPr wrap="none" rtlCol="0">
            <a:spAutoFit/>
          </a:bodyPr>
          <a:lstStyle/>
          <a:p>
            <a:r>
              <a:rPr lang="en-US" sz="1350" dirty="0"/>
              <a:t>ALPIDE pixel circuit</a:t>
            </a:r>
          </a:p>
        </p:txBody>
      </p:sp>
      <p:sp>
        <p:nvSpPr>
          <p:cNvPr id="68" name="TextBox 67"/>
          <p:cNvSpPr txBox="1"/>
          <p:nvPr/>
        </p:nvSpPr>
        <p:spPr>
          <a:xfrm>
            <a:off x="7817779" y="904616"/>
            <a:ext cx="1062214" cy="369332"/>
          </a:xfrm>
          <a:prstGeom prst="rect">
            <a:avLst/>
          </a:prstGeom>
          <a:noFill/>
        </p:spPr>
        <p:txBody>
          <a:bodyPr wrap="none" rtlCol="0">
            <a:spAutoFit/>
          </a:bodyPr>
          <a:lstStyle/>
          <a:p>
            <a:r>
              <a:rPr lang="en-US" dirty="0" err="1"/>
              <a:t>Sho’s</a:t>
            </a:r>
            <a:r>
              <a:rPr lang="en-US" dirty="0"/>
              <a:t> talk</a:t>
            </a:r>
          </a:p>
        </p:txBody>
      </p:sp>
      <p:grpSp>
        <p:nvGrpSpPr>
          <p:cNvPr id="15" name="Group 14"/>
          <p:cNvGrpSpPr/>
          <p:nvPr/>
        </p:nvGrpSpPr>
        <p:grpSpPr>
          <a:xfrm>
            <a:off x="152400" y="1600200"/>
            <a:ext cx="3361551" cy="1793767"/>
            <a:chOff x="152400" y="1600200"/>
            <a:chExt cx="3361551" cy="1793767"/>
          </a:xfrm>
        </p:grpSpPr>
        <p:pic>
          <p:nvPicPr>
            <p:cNvPr id="75" name="Picture 74" descr="Screen Clippi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2400" y="1600200"/>
              <a:ext cx="3361551" cy="865242"/>
            </a:xfrm>
            <a:prstGeom prst="rect">
              <a:avLst/>
            </a:prstGeom>
          </p:spPr>
        </p:pic>
        <p:cxnSp>
          <p:nvCxnSpPr>
            <p:cNvPr id="11" name="Straight Connector 10"/>
            <p:cNvCxnSpPr/>
            <p:nvPr/>
          </p:nvCxnSpPr>
          <p:spPr>
            <a:xfrm>
              <a:off x="228600" y="2431812"/>
              <a:ext cx="1295400" cy="9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2450933"/>
              <a:ext cx="1700855" cy="9430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ounded Rectangle 73"/>
          <p:cNvSpPr/>
          <p:nvPr/>
        </p:nvSpPr>
        <p:spPr>
          <a:xfrm>
            <a:off x="7652107" y="3999319"/>
            <a:ext cx="914400" cy="6176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RCDAQ</a:t>
            </a:r>
          </a:p>
          <a:p>
            <a:pPr algn="ctr"/>
            <a:r>
              <a:rPr lang="en-US" dirty="0"/>
              <a:t>Linux</a:t>
            </a:r>
          </a:p>
        </p:txBody>
      </p:sp>
      <p:cxnSp>
        <p:nvCxnSpPr>
          <p:cNvPr id="18" name="Straight Arrow Connector 17"/>
          <p:cNvCxnSpPr/>
          <p:nvPr/>
        </p:nvCxnSpPr>
        <p:spPr>
          <a:xfrm flipH="1">
            <a:off x="7947438" y="3581400"/>
            <a:ext cx="1770" cy="3969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237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1B2BC3B83A73408B2E3FB89735413F" ma:contentTypeVersion="1" ma:contentTypeDescription="Create a new document." ma:contentTypeScope="" ma:versionID="0f7f22f9d4d9f62b51aec9597f10f50c">
  <xsd:schema xmlns:xsd="http://www.w3.org/2001/XMLSchema" xmlns:xs="http://www.w3.org/2001/XMLSchema" xmlns:p="http://schemas.microsoft.com/office/2006/metadata/properties" xmlns:ns2="b665f1cd-d4c7-4735-a093-f892c612748f" targetNamespace="http://schemas.microsoft.com/office/2006/metadata/properties" ma:root="true" ma:fieldsID="670d2e1dd2dc97a8dda41c6184944b81" ns2:_="">
    <xsd:import namespace="b665f1cd-d4c7-4735-a093-f892c612748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5f1cd-d4c7-4735-a093-f892c612748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330F3A-79F3-4C98-A4EC-01809366EF56}">
  <ds:schemaRefs>
    <ds:schemaRef ds:uri="http://schemas.microsoft.com/office/2006/metadata/longProperties"/>
  </ds:schemaRefs>
</ds:datastoreItem>
</file>

<file path=customXml/itemProps2.xml><?xml version="1.0" encoding="utf-8"?>
<ds:datastoreItem xmlns:ds="http://schemas.openxmlformats.org/officeDocument/2006/customXml" ds:itemID="{FB77EA57-BBE4-461C-8CCF-A023AE2D24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5f1cd-d4c7-4735-a093-f892c6127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90400</TotalTime>
  <Words>4690</Words>
  <Application>Microsoft Macintosh PowerPoint</Application>
  <PresentationFormat>On-screen Show (4:3)</PresentationFormat>
  <Paragraphs>1130</Paragraphs>
  <Slides>67</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9" baseType="lpstr">
      <vt:lpstr>Arial</vt:lpstr>
      <vt:lpstr>Arial Black</vt:lpstr>
      <vt:lpstr>Calibri</vt:lpstr>
      <vt:lpstr>Calibri Light</vt:lpstr>
      <vt:lpstr>Gill Sans</vt:lpstr>
      <vt:lpstr>Helvetica</vt:lpstr>
      <vt:lpstr>Symbol</vt:lpstr>
      <vt:lpstr>Times New Roman</vt:lpstr>
      <vt:lpstr>Verdana</vt:lpstr>
      <vt:lpstr>Wingdings 3</vt:lpstr>
      <vt:lpstr>Office Theme</vt:lpstr>
      <vt:lpstr>Image</vt:lpstr>
      <vt:lpstr>Plan for Today</vt:lpstr>
      <vt:lpstr>PowerPoint Presentation</vt:lpstr>
      <vt:lpstr>The LDRD Team</vt:lpstr>
      <vt:lpstr>Outline</vt:lpstr>
      <vt:lpstr>LDRD Scientific Goals</vt:lpstr>
      <vt:lpstr>Bring Big Science to LANL</vt:lpstr>
      <vt:lpstr>LANL Proposed Monolithic-Active-Pixel-Sensor-based Vertex Detector (MVTX)</vt:lpstr>
      <vt:lpstr>LDRD Project Scope  </vt:lpstr>
      <vt:lpstr>LDRD Highlights MVTX Sensors, Readout and Control System Developed</vt:lpstr>
      <vt:lpstr>MVTX R&amp;D Highlights  2018 test beam @Fermilab</vt:lpstr>
      <vt:lpstr>MVTX Status</vt:lpstr>
      <vt:lpstr>PowerPoint Presentation</vt:lpstr>
      <vt:lpstr>LDRD Timeline: Experiment </vt:lpstr>
      <vt:lpstr>Detector Tasks for FY19</vt:lpstr>
      <vt:lpstr>Mission Impact</vt:lpstr>
      <vt:lpstr>Transition Plan</vt:lpstr>
      <vt:lpstr>sPHENIX Status and Plan</vt:lpstr>
      <vt:lpstr>The sPHENIX Detectors</vt:lpstr>
      <vt:lpstr>Major Achievement  </vt:lpstr>
      <vt:lpstr>Summary</vt:lpstr>
      <vt:lpstr>backup</vt:lpstr>
      <vt:lpstr>LDRD Highlights MVTX Prototype 4-Stave Telescope Under Development</vt:lpstr>
      <vt:lpstr>LDRD Highlights MVTX Detector Conceptual Design Completed</vt:lpstr>
      <vt:lpstr>FY19 Milestones</vt:lpstr>
      <vt:lpstr>02/2018 Review Slides</vt:lpstr>
      <vt:lpstr>PowerPoint Presentation</vt:lpstr>
      <vt:lpstr>QGP Discovery</vt:lpstr>
      <vt:lpstr>Bring Big Science to LANL</vt:lpstr>
      <vt:lpstr>LANL Proposed Monolithic-Active-Pixel-Sensor-based Vertex Detector (MVTX)</vt:lpstr>
      <vt:lpstr>LDRD Scientific Goals</vt:lpstr>
      <vt:lpstr>New Physics Reach with MVTX</vt:lpstr>
      <vt:lpstr>LDRD Project Scope  </vt:lpstr>
      <vt:lpstr>LDRD Timeline: Experiment </vt:lpstr>
      <vt:lpstr>LDRD Scope: Theory </vt:lpstr>
      <vt:lpstr>ALICE Pixel Detector (ALPIDE)</vt:lpstr>
      <vt:lpstr>LDRD Highlights MVTX Sensors, Readout and Control System Developed</vt:lpstr>
      <vt:lpstr>LDRD Highlights ALPIDE Characterization &amp; Optimization in Progress </vt:lpstr>
      <vt:lpstr>LDRD Highlights MVTX Prototype Telescope Under Development</vt:lpstr>
      <vt:lpstr>LDRD Highlights MVTX Detector Conceptual Design Completed</vt:lpstr>
      <vt:lpstr>Procurements in FY17-18</vt:lpstr>
      <vt:lpstr>FY18 Milestones</vt:lpstr>
      <vt:lpstr>Major Tasks to Complete  the Project</vt:lpstr>
      <vt:lpstr>Major Technical Challenges and Risks from previous Feasibility Review Addressed</vt:lpstr>
      <vt:lpstr>Mission Impact</vt:lpstr>
      <vt:lpstr>MVTX Full Proposal Development</vt:lpstr>
      <vt:lpstr>Transition Plan</vt:lpstr>
      <vt:lpstr>LDRD and sPHENIX Schedules</vt:lpstr>
      <vt:lpstr>Summary</vt:lpstr>
      <vt:lpstr>backup</vt:lpstr>
      <vt:lpstr>sPHENIX Mechanical System Integration </vt:lpstr>
      <vt:lpstr>ALPIDE Timing &amp; Trigger</vt:lpstr>
      <vt:lpstr>MVTX Cost and Schedule</vt:lpstr>
      <vt:lpstr>Transition Plan</vt:lpstr>
      <vt:lpstr>MVTX:MAPS-based Vertex Detector</vt:lpstr>
      <vt:lpstr>ALPIDE R&amp;D at LANL</vt:lpstr>
      <vt:lpstr>Simulation for b-jet and B-meson</vt:lpstr>
      <vt:lpstr>sPHENIX vs ALICE Specifications </vt:lpstr>
      <vt:lpstr>RHIC Multi-Year Plan:  sPHENIX 2022-2026+</vt:lpstr>
      <vt:lpstr>BNL sPHENIX Control Envelope  Drawing Z location of the inner hcal  is at 2175,0mm</vt:lpstr>
      <vt:lpstr>Telescope Enclosure </vt:lpstr>
      <vt:lpstr>A Road Map</vt:lpstr>
      <vt:lpstr> LDRD Key Tasks/Milestones </vt:lpstr>
      <vt:lpstr>LDRD Scope: Experimental </vt:lpstr>
      <vt:lpstr>Leadership Roles</vt:lpstr>
      <vt:lpstr>Power System Overview</vt:lpstr>
      <vt:lpstr>PowerPoint Presentation</vt:lpstr>
      <vt:lpstr>MVTX Major Cost Items</vt:lpstr>
    </vt:vector>
  </TitlesOfParts>
  <Company>Los Alamos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to Go - Penta Chart Template</dc:title>
  <dc:creator>DDS User</dc:creator>
  <cp:lastModifiedBy>Microsoft Office User</cp:lastModifiedBy>
  <cp:revision>930</cp:revision>
  <cp:lastPrinted>2015-01-09T16:23:40Z</cp:lastPrinted>
  <dcterms:created xsi:type="dcterms:W3CDTF">2013-03-10T05:19:50Z</dcterms:created>
  <dcterms:modified xsi:type="dcterms:W3CDTF">2019-01-25T22:36:59Z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0x010100051B2BC3B83A73408B2E3FB89735413F</vt:lpwstr>
  </property>
  <property fmtid="{D5CDD505-2E9C-101B-9397-08002B2CF9AE}" pid="3" name="_dlc_DocId">
    <vt:lpwstr>WMXZHZ22WWVF-141-2</vt:lpwstr>
  </property>
  <property fmtid="{D5CDD505-2E9C-101B-9397-08002B2CF9AE}" pid="4" name="_dlc_DocIdItemGuid">
    <vt:lpwstr>87056ca6-2c3b-40fa-b244-96bf315f1875</vt:lpwstr>
  </property>
  <property fmtid="{D5CDD505-2E9C-101B-9397-08002B2CF9AE}" pid="5" name="_dlc_DocIdUrl">
    <vt:lpwstr>https://rdcentral.lanl.gov/itg/_layouts/DocIdRedir.aspx?ID=WMXZHZ22WWVF-141-2, WMXZHZ22WWVF-141-2</vt:lpwstr>
  </property>
</Properties>
</file>