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5" r:id="rId3"/>
    <p:sldId id="278" r:id="rId4"/>
    <p:sldId id="268" r:id="rId5"/>
    <p:sldId id="270" r:id="rId6"/>
    <p:sldId id="274" r:id="rId7"/>
    <p:sldId id="275" r:id="rId8"/>
    <p:sldId id="271" r:id="rId9"/>
    <p:sldId id="272" r:id="rId10"/>
    <p:sldId id="273" r:id="rId11"/>
    <p:sldId id="277" r:id="rId12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2BA"/>
    <a:srgbClr val="E98601"/>
    <a:srgbClr val="FF9300"/>
    <a:srgbClr val="187F2E"/>
    <a:srgbClr val="251D7D"/>
    <a:srgbClr val="1AC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29" autoAdjust="0"/>
    <p:restoredTop sz="94660"/>
  </p:normalViewPr>
  <p:slideViewPr>
    <p:cSldViewPr snapToGrid="0" snapToObjects="1">
      <p:cViewPr varScale="1">
        <p:scale>
          <a:sx n="158" d="100"/>
          <a:sy n="158" d="100"/>
        </p:scale>
        <p:origin x="240" y="17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C5B56-155A-8A4F-A200-15510EAC000D}" type="datetime1">
              <a:rPr lang="en-US" smtClean="0"/>
              <a:t>2/13/19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Los Alamos National Laboratory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DA938-9C0B-3841-966A-9297D5C04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0931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232FE-02A3-6D41-B422-B15757ACBFED}" type="datetime1">
              <a:rPr lang="en-US" smtClean="0"/>
              <a:t>2/13/19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Los Alamos National Laboratory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268CE-33B7-7549-BEF6-7F438D74A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3916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-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1371600" y="0"/>
            <a:ext cx="1371600" cy="2677650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NOTE</a:t>
            </a:r>
            <a:r>
              <a:rPr lang="en-US" sz="1200" b="0" dirty="0">
                <a:solidFill>
                  <a:srgbClr val="000000"/>
                </a:solidFill>
              </a:rPr>
              <a:t>: THIS IS YOUR WALK-IN SLIDE OPTION #1.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the Title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Slide, display this slide on the venue screen while your audience is arriving.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title slide.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5258058"/>
            <a:ext cx="9144000" cy="4663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D0C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4572000" y="5539707"/>
            <a:ext cx="457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Managed by Triad National Security, LLC for the U.S. Department of Energy’s NNSA</a:t>
            </a:r>
          </a:p>
        </p:txBody>
      </p:sp>
      <p:pic>
        <p:nvPicPr>
          <p:cNvPr id="9" name="Picture 8" descr="LANL_allWHITE.ai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545314" y="321028"/>
            <a:ext cx="7542237" cy="3763219"/>
          </a:xfrm>
          <a:prstGeom prst="rect">
            <a:avLst/>
          </a:prstGeom>
        </p:spPr>
      </p:pic>
      <p:pic>
        <p:nvPicPr>
          <p:cNvPr id="13" name="Picture 12" descr="NNSA_80%.ai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44234" r="25200" b="40485"/>
          <a:stretch/>
        </p:blipFill>
        <p:spPr>
          <a:xfrm>
            <a:off x="8104485" y="5291926"/>
            <a:ext cx="961301" cy="3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-in slide - Photo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258058"/>
            <a:ext cx="9144000" cy="4663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D0C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4572000" y="5539707"/>
            <a:ext cx="457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Managed by Triad National Security, LLC for the U.S. Department of Energy’s NNSA</a:t>
            </a:r>
          </a:p>
        </p:txBody>
      </p:sp>
      <p:pic>
        <p:nvPicPr>
          <p:cNvPr id="12" name="Picture 11" descr="NNSA_80%.ai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44234" r="25200" b="40485"/>
          <a:stretch/>
        </p:blipFill>
        <p:spPr>
          <a:xfrm>
            <a:off x="8087553" y="5271918"/>
            <a:ext cx="961301" cy="321552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8467"/>
            <a:ext cx="5334000" cy="526626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8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ight Triangle 4"/>
          <p:cNvSpPr/>
          <p:nvPr userDrawn="1"/>
        </p:nvSpPr>
        <p:spPr>
          <a:xfrm>
            <a:off x="5334000" y="-8467"/>
            <a:ext cx="3810000" cy="5257800"/>
          </a:xfrm>
          <a:custGeom>
            <a:avLst/>
            <a:gdLst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3810000 w 3810000"/>
              <a:gd name="connsiteY2" fmla="*/ 5257800 h 5257800"/>
              <a:gd name="connsiteX3" fmla="*/ 0 w 3810000"/>
              <a:gd name="connsiteY3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257800">
                <a:moveTo>
                  <a:pt x="0" y="5257800"/>
                </a:moveTo>
                <a:lnTo>
                  <a:pt x="0" y="0"/>
                </a:lnTo>
                <a:cubicBezTo>
                  <a:pt x="16933" y="708378"/>
                  <a:pt x="59269" y="2737554"/>
                  <a:pt x="1193801" y="3911599"/>
                </a:cubicBezTo>
                <a:cubicBezTo>
                  <a:pt x="1899356" y="4580464"/>
                  <a:pt x="2791178" y="5012267"/>
                  <a:pt x="3810000" y="5257800"/>
                </a:cubicBezTo>
                <a:lnTo>
                  <a:pt x="0" y="5257800"/>
                </a:lnTo>
                <a:close/>
              </a:path>
            </a:pathLst>
          </a:custGeom>
          <a:solidFill>
            <a:srgbClr val="080419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884335" y="2743202"/>
            <a:ext cx="2971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Delivering science and technology</a:t>
            </a:r>
            <a:b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to protect our nation</a:t>
            </a:r>
            <a:b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and promote world stability</a:t>
            </a:r>
          </a:p>
          <a:p>
            <a:pPr algn="ctr"/>
            <a:endParaRPr lang="en-US" sz="1400" dirty="0">
              <a:solidFill>
                <a:srgbClr val="FFFFFF">
                  <a:alpha val="7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439333" y="2"/>
            <a:ext cx="1439333" cy="3231647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NOTE</a:t>
            </a:r>
            <a:r>
              <a:rPr lang="en-US" sz="1200" b="0" dirty="0">
                <a:solidFill>
                  <a:srgbClr val="000000"/>
                </a:solidFill>
              </a:rPr>
              <a:t>: THIS IS YOUR WALK</a:t>
            </a:r>
            <a:r>
              <a:rPr lang="en-US" sz="1200" b="0" baseline="0" dirty="0">
                <a:solidFill>
                  <a:srgbClr val="000000"/>
                </a:solidFill>
              </a:rPr>
              <a:t>-IN </a:t>
            </a:r>
            <a:r>
              <a:rPr lang="en-US" sz="1200" b="0" dirty="0">
                <a:solidFill>
                  <a:srgbClr val="000000"/>
                </a:solidFill>
              </a:rPr>
              <a:t>SLIDE OPTION #2.</a:t>
            </a:r>
            <a:r>
              <a:rPr lang="en-US" sz="1200" b="0" baseline="0" dirty="0">
                <a:solidFill>
                  <a:srgbClr val="000000"/>
                </a:solidFill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the Title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Slide, display this slide on the venue screen while your audience is arriving.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title slide.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dirty="0">
                <a:effectLst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only a high-resolution photograph.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5" name="Picture 14" descr="LANL_allWHITE.ai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5582838" y="600428"/>
            <a:ext cx="3055811" cy="15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1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360360"/>
            <a:ext cx="9144000" cy="40812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"/>
            <a:ext cx="7772400" cy="1361134"/>
          </a:xfrm>
          <a:prstGeom prst="rect">
            <a:avLst/>
          </a:prstGeom>
        </p:spPr>
        <p:txBody>
          <a:bodyPr lIns="91433" tIns="45717" rIns="91433" bIns="45717" anchor="b"/>
          <a:lstStyle>
            <a:lvl1pPr algn="r">
              <a:defRPr sz="3200" b="0" i="0">
                <a:solidFill>
                  <a:srgbClr val="FFFFFF"/>
                </a:solidFill>
                <a:latin typeface="+mj-lt"/>
              </a:defRPr>
            </a:lvl1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143500" y="3165407"/>
            <a:ext cx="3543300" cy="606908"/>
          </a:xfrm>
          <a:prstGeom prst="rect">
            <a:avLst/>
          </a:prstGeom>
        </p:spPr>
        <p:txBody>
          <a:bodyPr vert="horz" lIns="91433" tIns="45717" rIns="91433" bIns="45717" anchor="b"/>
          <a:lstStyle>
            <a:lvl1pPr marL="0" indent="0" algn="r">
              <a:buNone/>
              <a:defRPr sz="2000" b="1">
                <a:solidFill>
                  <a:schemeClr val="tx1"/>
                </a:solidFill>
              </a:defRPr>
            </a:lvl1pPr>
            <a:lvl2pPr marL="457164" indent="0">
              <a:buNone/>
              <a:defRPr sz="2400" b="1">
                <a:solidFill>
                  <a:schemeClr val="tx1"/>
                </a:solidFill>
              </a:defRPr>
            </a:lvl2pPr>
            <a:lvl3pPr marL="914327" indent="0">
              <a:buNone/>
              <a:defRPr sz="2400" b="1">
                <a:solidFill>
                  <a:schemeClr val="tx1"/>
                </a:solidFill>
              </a:defRPr>
            </a:lvl3pPr>
            <a:lvl4pPr marL="1371491" indent="0">
              <a:buNone/>
              <a:defRPr sz="2400" b="1">
                <a:solidFill>
                  <a:schemeClr val="tx1"/>
                </a:solidFill>
              </a:defRPr>
            </a:lvl4pPr>
            <a:lvl5pPr marL="1828654" indent="0">
              <a:buNone/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presenter(s)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0" y="3772967"/>
            <a:ext cx="3543300" cy="627160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360361"/>
            <a:ext cx="7772400" cy="907423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164" indent="0" algn="r">
              <a:buNone/>
              <a:defRPr sz="3600"/>
            </a:lvl2pPr>
            <a:lvl3pPr marL="914327" indent="0" algn="r">
              <a:buNone/>
              <a:defRPr sz="3600"/>
            </a:lvl3pPr>
            <a:lvl4pPr marL="1371491" indent="0" algn="r">
              <a:buNone/>
              <a:defRPr sz="3600"/>
            </a:lvl4pPr>
            <a:lvl5pPr marL="1828654" indent="0" algn="r">
              <a:buNone/>
              <a:defRPr sz="36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8" y="5441602"/>
            <a:ext cx="1947333" cy="263409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8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LA-UR# </a:t>
            </a:r>
          </a:p>
        </p:txBody>
      </p:sp>
      <p:pic>
        <p:nvPicPr>
          <p:cNvPr id="18" name="Picture 17" descr="Untitled-1.jpg"/>
          <p:cNvPicPr>
            <a:picLocks noChangeAspect="1"/>
          </p:cNvPicPr>
          <p:nvPr userDrawn="1"/>
        </p:nvPicPr>
        <p:blipFill rotWithShape="1"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33" y="2951308"/>
            <a:ext cx="4351867" cy="2191209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4572000" y="4989149"/>
            <a:ext cx="4572000" cy="452454"/>
            <a:chOff x="4572000" y="5026384"/>
            <a:chExt cx="4572000" cy="452454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572000" y="5294172"/>
              <a:ext cx="45720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Managed by Triad National Security, LLC for the U.S. Department of Energy’s NNSA</a:t>
              </a:r>
            </a:p>
          </p:txBody>
        </p:sp>
        <p:pic>
          <p:nvPicPr>
            <p:cNvPr id="21" name="Picture 20" descr="NNSA_80%.ai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16" t="44234" r="25200" b="40485"/>
            <a:stretch/>
          </p:blipFill>
          <p:spPr>
            <a:xfrm>
              <a:off x="8087551" y="5026384"/>
              <a:ext cx="961301" cy="321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99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20911"/>
            <a:ext cx="9144000" cy="458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8229600" cy="820911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agenda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695E-3847-284B-804A-F0C0441E204C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31268" y="943030"/>
            <a:ext cx="0" cy="4328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895601" y="943031"/>
            <a:ext cx="1617663" cy="317562"/>
          </a:xfrm>
          <a:prstGeom prst="rect">
            <a:avLst/>
          </a:prstGeom>
        </p:spPr>
        <p:txBody>
          <a:bodyPr vert="horz"/>
          <a:lstStyle>
            <a:lvl1pPr marL="0" indent="0" algn="r" defTabSz="-741363">
              <a:buFont typeface="Arial"/>
              <a:buNone/>
              <a:tabLst/>
              <a:defRPr sz="1100" b="0"/>
            </a:lvl1pPr>
            <a:lvl2pPr marL="231775" indent="0" defTabSz="-741363">
              <a:buNone/>
              <a:tabLst/>
              <a:defRPr sz="1050"/>
            </a:lvl2pPr>
            <a:lvl3pPr marL="455612" indent="0" defTabSz="-741363">
              <a:buNone/>
              <a:tabLst/>
              <a:defRPr sz="1000"/>
            </a:lvl3pPr>
            <a:lvl4pPr marL="681037" indent="0" defTabSz="-741363">
              <a:buNone/>
              <a:tabLst/>
              <a:defRPr sz="900"/>
            </a:lvl4pPr>
            <a:lvl5pPr marL="912813" indent="0" defTabSz="-741363">
              <a:buNone/>
              <a:tabLst/>
              <a:defRPr sz="900"/>
            </a:lvl5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95601" y="1568548"/>
            <a:ext cx="1617663" cy="317562"/>
          </a:xfrm>
          <a:prstGeom prst="rect">
            <a:avLst/>
          </a:prstGeom>
        </p:spPr>
        <p:txBody>
          <a:bodyPr vert="horz"/>
          <a:lstStyle>
            <a:lvl1pPr marL="0" indent="0" algn="r" defTabSz="-741363">
              <a:buFont typeface="Arial"/>
              <a:buNone/>
              <a:tabLst/>
              <a:defRPr sz="1100" b="0"/>
            </a:lvl1pPr>
            <a:lvl2pPr marL="231775" indent="0" defTabSz="-741363">
              <a:buNone/>
              <a:tabLst/>
              <a:defRPr sz="1050"/>
            </a:lvl2pPr>
            <a:lvl3pPr marL="455612" indent="0" defTabSz="-741363">
              <a:buNone/>
              <a:tabLst/>
              <a:defRPr sz="1000"/>
            </a:lvl3pPr>
            <a:lvl4pPr marL="681037" indent="0" defTabSz="-741363">
              <a:buNone/>
              <a:tabLst/>
              <a:defRPr sz="900"/>
            </a:lvl4pPr>
            <a:lvl5pPr marL="912813" indent="0" defTabSz="-741363">
              <a:buNone/>
              <a:tabLst/>
              <a:defRPr sz="900"/>
            </a:lvl5pPr>
          </a:lstStyle>
          <a:p>
            <a:pPr lvl="0"/>
            <a:r>
              <a:rPr lang="en-US" dirty="0"/>
              <a:t>Click to edit location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600" y="943030"/>
            <a:ext cx="3886200" cy="4328440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346075" indent="-171450">
              <a:defRPr sz="1800"/>
            </a:lvl2pPr>
            <a:lvl3pPr marL="515938" indent="-173038">
              <a:defRPr sz="1600"/>
            </a:lvl3pPr>
            <a:lvl4pPr marL="685800" indent="-173038">
              <a:defRPr sz="1400"/>
            </a:lvl4pPr>
            <a:lvl5pPr marL="855663" indent="-174625">
              <a:defRPr/>
            </a:lvl5pPr>
          </a:lstStyle>
          <a:p>
            <a:pPr lvl="0"/>
            <a:r>
              <a:rPr lang="en-US" dirty="0"/>
              <a:t>Click to edit agenda item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7" name="Picture 16" descr="Untitled-1.jpg"/>
          <p:cNvPicPr>
            <a:picLocks noChangeAspect="1"/>
          </p:cNvPicPr>
          <p:nvPr userDrawn="1"/>
        </p:nvPicPr>
        <p:blipFill rotWithShape="1"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33" y="2951308"/>
            <a:ext cx="4351867" cy="219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5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20149"/>
            <a:ext cx="8229600" cy="820911"/>
          </a:xfrm>
          <a:prstGeom prst="rect">
            <a:avLst/>
          </a:prstGeom>
        </p:spPr>
        <p:txBody>
          <a:bodyPr anchor="ctr"/>
          <a:lstStyle>
            <a:lvl1pPr algn="ctr">
              <a:defRPr b="0"/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6442-326F-BF43-9512-C754596C1A34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2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20911"/>
            <a:ext cx="9144000" cy="458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8229600" cy="820911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43030"/>
            <a:ext cx="8229600" cy="4328440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346075" indent="-171450">
              <a:defRPr sz="1800"/>
            </a:lvl2pPr>
            <a:lvl3pPr marL="515938" indent="-173038">
              <a:defRPr sz="1600"/>
            </a:lvl3pPr>
            <a:lvl4pPr marL="685800" indent="-173038">
              <a:defRPr sz="1400"/>
            </a:lvl4pPr>
            <a:lvl5pPr marL="855663" indent="-174625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8289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-9470"/>
            <a:ext cx="8229600" cy="952500"/>
          </a:xfrm>
          <a:prstGeom prst="rect">
            <a:avLst/>
          </a:prstGeom>
        </p:spPr>
        <p:txBody>
          <a:bodyPr vert="horz"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7D45A-E2C2-5444-8727-94AA467EBF1A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43030"/>
            <a:ext cx="8229600" cy="432844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FFFFFF"/>
                </a:solidFill>
              </a:defRPr>
            </a:lvl1pPr>
            <a:lvl2pPr marL="346075" indent="-171450">
              <a:defRPr sz="1800">
                <a:solidFill>
                  <a:srgbClr val="FFFFFF"/>
                </a:solidFill>
              </a:defRPr>
            </a:lvl2pPr>
            <a:lvl3pPr marL="515938" indent="-173038">
              <a:defRPr sz="1600">
                <a:solidFill>
                  <a:srgbClr val="FFFFFF"/>
                </a:solidFill>
              </a:defRPr>
            </a:lvl3pPr>
            <a:lvl4pPr marL="685800" indent="-173038">
              <a:defRPr sz="1400">
                <a:solidFill>
                  <a:srgbClr val="FFFFFF"/>
                </a:solidFill>
              </a:defRPr>
            </a:lvl4pPr>
            <a:lvl5pPr marL="855663" indent="-174625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082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19853"/>
            <a:ext cx="9144000" cy="50908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5A60-AEBD-CD41-AE13-C139EF5F076B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19852"/>
            <a:ext cx="8229600" cy="50106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43030"/>
            <a:ext cx="8229600" cy="4328440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346075" indent="-171450">
              <a:defRPr sz="1800"/>
            </a:lvl2pPr>
            <a:lvl3pPr marL="515938" indent="-173038">
              <a:defRPr sz="1600"/>
            </a:lvl3pPr>
            <a:lvl4pPr marL="685800" indent="-173038">
              <a:defRPr sz="1400"/>
            </a:lvl4pPr>
            <a:lvl5pPr marL="855663" indent="-174625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1998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9309"/>
            <a:ext cx="9144000" cy="5256829"/>
          </a:xfrm>
          <a:prstGeom prst="rect">
            <a:avLst/>
          </a:prstGeom>
        </p:spPr>
        <p:txBody>
          <a:bodyPr vert="horz" lIns="91433" tIns="45717" rIns="91433" bIns="45717" anchor="ctr"/>
          <a:lstStyle>
            <a:lvl1pPr marL="0" marR="0" indent="0" algn="ctr" defTabSz="4571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500" smtClean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75329" y="3046995"/>
            <a:ext cx="5393342" cy="461659"/>
          </a:xfrm>
          <a:prstGeom prst="rect">
            <a:avLst/>
          </a:prstGeom>
          <a:noFill/>
        </p:spPr>
        <p:txBody>
          <a:bodyPr vert="horz" wrap="square" lIns="91433" tIns="45717" rIns="91433" bIns="45717">
            <a:spAutoFit/>
          </a:bodyPr>
          <a:lstStyle>
            <a:lvl1pPr algn="ctr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statement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-117070" y="1114871"/>
            <a:ext cx="101168" cy="335921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117070" y="1450791"/>
            <a:ext cx="101168" cy="335921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-117070" y="1786711"/>
            <a:ext cx="101168" cy="335921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-117070" y="2122632"/>
            <a:ext cx="101168" cy="335921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-117070" y="1"/>
            <a:ext cx="101168" cy="335921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-117070" y="335921"/>
            <a:ext cx="101168" cy="335921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-117070" y="727310"/>
            <a:ext cx="101168" cy="3359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51D7D"/>
            </a:gs>
            <a:gs pos="10000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-1" y="5409848"/>
            <a:ext cx="3310467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004050" y="5409848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33415E80-817E-41B3-A1DB-15C0B125CF72}" type="datetime1">
              <a:rPr lang="en-US" smtClean="0"/>
              <a:pPr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117070" y="1238744"/>
            <a:ext cx="101168" cy="373246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-117070" y="1611989"/>
            <a:ext cx="101168" cy="373246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-117070" y="1985234"/>
            <a:ext cx="101168" cy="373246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-117070" y="2358479"/>
            <a:ext cx="101168" cy="373246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-117070" y="0"/>
            <a:ext cx="101168" cy="373246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-117070" y="373245"/>
            <a:ext cx="101168" cy="373246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-117070" y="808120"/>
            <a:ext cx="101168" cy="3732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-635000" y="-2"/>
            <a:ext cx="51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D0C2E"/>
                </a:solidFill>
              </a:rPr>
              <a:t>NOTE:</a:t>
            </a:r>
          </a:p>
          <a:p>
            <a:pPr algn="r"/>
            <a:r>
              <a:rPr lang="en-US" sz="800" dirty="0">
                <a:solidFill>
                  <a:srgbClr val="0D0C2E"/>
                </a:solidFill>
              </a:rPr>
              <a:t>This is</a:t>
            </a:r>
            <a:r>
              <a:rPr lang="en-US" sz="800" baseline="0" dirty="0">
                <a:solidFill>
                  <a:srgbClr val="0D0C2E"/>
                </a:solidFill>
              </a:rPr>
              <a:t> the lab color palette.</a:t>
            </a:r>
            <a:endParaRPr lang="en-US" sz="800" baseline="0" dirty="0">
              <a:solidFill>
                <a:srgbClr val="0D0C2E"/>
              </a:solidFill>
              <a:latin typeface="Wingdings"/>
              <a:ea typeface="Wingdings"/>
              <a:cs typeface="Wingding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34279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49" r:id="rId3"/>
    <p:sldLayoutId id="2147483673" r:id="rId4"/>
    <p:sldLayoutId id="2147483671" r:id="rId5"/>
    <p:sldLayoutId id="2147483650" r:id="rId6"/>
    <p:sldLayoutId id="2147483660" r:id="rId7"/>
    <p:sldLayoutId id="2147483674" r:id="rId8"/>
    <p:sldLayoutId id="2147483677" r:id="rId9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03225" indent="-1714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173038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54075" indent="-173038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87438" indent="-174625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2.emf"/><Relationship Id="rId18" Type="http://schemas.openxmlformats.org/officeDocument/2006/relationships/image" Target="../media/image32.png"/><Relationship Id="rId3" Type="http://schemas.openxmlformats.org/officeDocument/2006/relationships/image" Target="../media/image25.emf"/><Relationship Id="rId7" Type="http://schemas.openxmlformats.org/officeDocument/2006/relationships/image" Target="../media/image19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4.e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1.emf"/><Relationship Id="rId5" Type="http://schemas.openxmlformats.org/officeDocument/2006/relationships/image" Target="../media/image18.emf"/><Relationship Id="rId15" Type="http://schemas.openxmlformats.org/officeDocument/2006/relationships/image" Target="../media/image23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emf"/><Relationship Id="rId1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emf"/><Relationship Id="rId7" Type="http://schemas.openxmlformats.org/officeDocument/2006/relationships/image" Target="../media/image33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11" Type="http://schemas.openxmlformats.org/officeDocument/2006/relationships/image" Target="../media/image370.png"/><Relationship Id="rId5" Type="http://schemas.openxmlformats.org/officeDocument/2006/relationships/image" Target="../media/image37.png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572160" y="1"/>
            <a:ext cx="6114639" cy="1361134"/>
          </a:xfrm>
        </p:spPr>
        <p:txBody>
          <a:bodyPr/>
          <a:lstStyle/>
          <a:p>
            <a:r>
              <a:rPr lang="en-US" altLang="en-US" b="1" dirty="0">
                <a:ea typeface="ＭＳ Ｐゴシック" pitchFamily="34" charset="-128"/>
              </a:rPr>
              <a:t>Simulations</a:t>
            </a:r>
            <a:endParaRPr lang="en-US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8559B2-DB87-5243-8A74-A7B700A74D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482" y="4872217"/>
            <a:ext cx="835435" cy="401009"/>
          </a:xfrm>
          <a:prstGeom prst="rect">
            <a:avLst/>
          </a:prstGeo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27BC8CA2-26C6-934D-A4B1-FC6D65F44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764" y="2089694"/>
            <a:ext cx="5801219" cy="1676400"/>
          </a:xfrm>
          <a:prstGeom prst="roundRect">
            <a:avLst>
              <a:gd name="adj" fmla="val 10081"/>
            </a:avLst>
          </a:prstGeom>
          <a:noFill/>
          <a:ln w="38100">
            <a:noFill/>
            <a:round/>
            <a:headEnd/>
            <a:tailEnd/>
          </a:ln>
          <a:effectLst/>
          <a:extLst/>
        </p:spPr>
        <p:txBody>
          <a:bodyPr tIns="91440" bIns="91440" anchor="ctr"/>
          <a:lstStyle/>
          <a:p>
            <a:r>
              <a:rPr lang="en-US" sz="2000" b="1" dirty="0"/>
              <a:t>- Calculation of Splitting Functions </a:t>
            </a:r>
            <a:br>
              <a:rPr lang="en-US" sz="2000" b="1" dirty="0"/>
            </a:br>
            <a:r>
              <a:rPr lang="en-US" sz="2000" b="1" dirty="0"/>
              <a:t>  (Ivan </a:t>
            </a:r>
            <a:r>
              <a:rPr lang="en-US" sz="2000" b="1" dirty="0" err="1"/>
              <a:t>Vitev</a:t>
            </a:r>
            <a:r>
              <a:rPr lang="en-US" sz="2000" b="1" dirty="0"/>
              <a:t> &amp; </a:t>
            </a:r>
            <a:r>
              <a:rPr lang="en-US" sz="2000" b="1" dirty="0" err="1"/>
              <a:t>Boram</a:t>
            </a:r>
            <a:r>
              <a:rPr lang="en-US" sz="2000" b="1" dirty="0"/>
              <a:t> Yoon)</a:t>
            </a:r>
          </a:p>
          <a:p>
            <a:pPr marL="457200" indent="-457200">
              <a:buFontTx/>
              <a:buChar char="-"/>
            </a:pPr>
            <a:endParaRPr lang="en-US" sz="900" b="1" dirty="0"/>
          </a:p>
          <a:p>
            <a:pPr marL="457200" indent="-457200">
              <a:buFontTx/>
              <a:buChar char="-"/>
            </a:pPr>
            <a:endParaRPr lang="en-US" sz="900" b="1" dirty="0"/>
          </a:p>
          <a:p>
            <a:r>
              <a:rPr lang="en-US" sz="2000" b="1" dirty="0"/>
              <a:t>- Effect of strong coupling on the stopping </a:t>
            </a:r>
            <a:br>
              <a:rPr lang="en-US" sz="2000" b="1" dirty="0"/>
            </a:br>
            <a:r>
              <a:rPr lang="en-US" sz="2000" b="1" dirty="0"/>
              <a:t>  power of dense plasmas (Jerome </a:t>
            </a:r>
            <a:r>
              <a:rPr lang="en-US" sz="2000" b="1" dirty="0" err="1"/>
              <a:t>Daligault</a:t>
            </a:r>
            <a:r>
              <a:rPr lang="en-US" sz="2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54510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3C275-D92A-6341-8F88-22E62B938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identified the effects of strong coupling on </a:t>
            </a:r>
            <a:r>
              <a:rPr lang="en-US" dirty="0" err="1"/>
              <a:t>dE</a:t>
            </a:r>
            <a:r>
              <a:rPr lang="en-US" dirty="0"/>
              <a:t>/dx </a:t>
            </a:r>
            <a:br>
              <a:rPr lang="en-US" dirty="0"/>
            </a:br>
            <a:r>
              <a:rPr lang="en-US" dirty="0"/>
              <a:t>Existing theories do not account for these effects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AD05E-9387-9141-9F44-B4C19869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63B84-F8F9-BE41-BBFB-F7884878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6F1626-66D3-3049-8010-7EA04C213847}"/>
              </a:ext>
            </a:extLst>
          </p:cNvPr>
          <p:cNvSpPr/>
          <p:nvPr/>
        </p:nvSpPr>
        <p:spPr>
          <a:xfrm>
            <a:off x="6050277" y="3145181"/>
            <a:ext cx="2820453" cy="2187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9B01A0-4194-6044-9650-0A5FA95C165A}"/>
              </a:ext>
            </a:extLst>
          </p:cNvPr>
          <p:cNvSpPr/>
          <p:nvPr/>
        </p:nvSpPr>
        <p:spPr>
          <a:xfrm>
            <a:off x="4369955" y="952391"/>
            <a:ext cx="464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MR12"/>
              </a:rPr>
              <a:t>As coupling increases,</a:t>
            </a:r>
          </a:p>
          <a:p>
            <a:r>
              <a:rPr lang="en-US" sz="1600" dirty="0">
                <a:latin typeface="CMR12"/>
              </a:rPr>
              <a:t>    - the speed at which the peak stopping power occurs (Bragg peak) increases. 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9C79BD-A790-EF42-BBDF-1E682437537F}"/>
              </a:ext>
            </a:extLst>
          </p:cNvPr>
          <p:cNvSpPr/>
          <p:nvPr/>
        </p:nvSpPr>
        <p:spPr>
          <a:xfrm>
            <a:off x="4355254" y="1730763"/>
            <a:ext cx="464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MR12"/>
              </a:rPr>
              <a:t>    - the curve broadens over a larger range of speeds. 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AC0EC-9857-4D4B-BECC-72F9E07CD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246" y="3182213"/>
            <a:ext cx="2820453" cy="21501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EC42FA-BBEE-C747-8A29-6C39D4EFBCB4}"/>
              </a:ext>
            </a:extLst>
          </p:cNvPr>
          <p:cNvSpPr/>
          <p:nvPr/>
        </p:nvSpPr>
        <p:spPr>
          <a:xfrm>
            <a:off x="4369955" y="2571167"/>
            <a:ext cx="4713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MR12"/>
              </a:rPr>
              <a:t>These observations can be understood with the collision cross section (in progress) 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7CC9D1-9893-6F4F-8657-409EFBE420DD}"/>
              </a:ext>
            </a:extLst>
          </p:cNvPr>
          <p:cNvSpPr/>
          <p:nvPr/>
        </p:nvSpPr>
        <p:spPr>
          <a:xfrm>
            <a:off x="1163645" y="4290539"/>
            <a:ext cx="4511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We are currently working on what these findings tell us about QGP’s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7684CC-2B3D-D44E-9D34-E4C2EC20B796}"/>
              </a:ext>
            </a:extLst>
          </p:cNvPr>
          <p:cNvSpPr/>
          <p:nvPr/>
        </p:nvSpPr>
        <p:spPr>
          <a:xfrm>
            <a:off x="1152855" y="3901423"/>
            <a:ext cx="4773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David Bernstein is doing a PhD on the topic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4951A6-4AF9-5E4D-BA72-22E65753B4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019" y="3958928"/>
            <a:ext cx="924626" cy="10389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3D099B4-B30B-544C-8772-F3964643EE01}"/>
              </a:ext>
            </a:extLst>
          </p:cNvPr>
          <p:cNvSpPr/>
          <p:nvPr/>
        </p:nvSpPr>
        <p:spPr>
          <a:xfrm>
            <a:off x="4355254" y="2010429"/>
            <a:ext cx="4626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MR12"/>
              </a:rPr>
              <a:t>    - standard definition of </a:t>
            </a:r>
            <a:r>
              <a:rPr lang="en-US" sz="1600" dirty="0" err="1">
                <a:latin typeface="CMR12"/>
              </a:rPr>
              <a:t>dE</a:t>
            </a:r>
            <a:r>
              <a:rPr lang="en-US" sz="1600" dirty="0">
                <a:latin typeface="CMR12"/>
              </a:rPr>
              <a:t>/dx is challenged for light projectiles due to strong deflections</a:t>
            </a:r>
            <a:endParaRPr lang="en-US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26A6EB-1220-7C43-A3A3-C9ABA3AD28D6}"/>
              </a:ext>
            </a:extLst>
          </p:cNvPr>
          <p:cNvSpPr/>
          <p:nvPr/>
        </p:nvSpPr>
        <p:spPr>
          <a:xfrm>
            <a:off x="1163645" y="5055335"/>
            <a:ext cx="57396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200" b="1" dirty="0">
                <a:solidFill>
                  <a:srgbClr val="E98601"/>
                </a:solidFill>
              </a:rPr>
              <a:t>D. Bernstein and J. Daligault, Phys. Rev. E in press</a:t>
            </a:r>
            <a:endParaRPr lang="en-US" sz="1200" b="1" dirty="0">
              <a:solidFill>
                <a:srgbClr val="E9860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558F95-535C-D943-B824-5321BD011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7" y="816389"/>
            <a:ext cx="4217960" cy="304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81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32D66-3F15-8E42-958C-4038D153E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75358F-2A9F-674A-87E3-FE4C78D4E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0F2AA2-F348-0343-9A09-48E9CA14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D6E543-910B-8D46-B358-BEDD7DFE2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Calculation of Splitting Functions (Ivan </a:t>
            </a:r>
            <a:r>
              <a:rPr lang="en-US" b="1" dirty="0" err="1"/>
              <a:t>Vitev</a:t>
            </a:r>
            <a:r>
              <a:rPr lang="en-US" b="1" dirty="0"/>
              <a:t> &amp; </a:t>
            </a:r>
            <a:r>
              <a:rPr lang="en-US" b="1" dirty="0" err="1"/>
              <a:t>Boram</a:t>
            </a:r>
            <a:r>
              <a:rPr lang="en-US" b="1" dirty="0"/>
              <a:t> Yoon)</a:t>
            </a:r>
          </a:p>
          <a:p>
            <a:pPr lvl="1"/>
            <a:r>
              <a:rPr lang="en-US" dirty="0"/>
              <a:t>Incorporated modern LQCD </a:t>
            </a:r>
            <a:r>
              <a:rPr lang="en-US" dirty="0" err="1"/>
              <a:t>EoS</a:t>
            </a:r>
            <a:r>
              <a:rPr lang="en-US" dirty="0"/>
              <a:t> in the hydro code</a:t>
            </a:r>
          </a:p>
          <a:p>
            <a:pPr lvl="1"/>
            <a:r>
              <a:rPr lang="en-US" dirty="0"/>
              <a:t>LO in opacity is calculated with hydrodynamic medium</a:t>
            </a:r>
          </a:p>
          <a:p>
            <a:pPr lvl="1"/>
            <a:r>
              <a:rPr lang="en-US" dirty="0"/>
              <a:t>NLO calculation is in progress</a:t>
            </a:r>
          </a:p>
          <a:p>
            <a:pPr lvl="1"/>
            <a:endParaRPr lang="en-US" dirty="0"/>
          </a:p>
          <a:p>
            <a:r>
              <a:rPr lang="en-US" b="1" dirty="0"/>
              <a:t>Effect of strong coupling on the stopping power </a:t>
            </a:r>
            <a:br>
              <a:rPr lang="en-US" b="1" dirty="0"/>
            </a:br>
            <a:r>
              <a:rPr lang="en-US" b="1" dirty="0"/>
              <a:t>of dense plasmas (Jerome </a:t>
            </a:r>
            <a:r>
              <a:rPr lang="en-US" b="1" dirty="0" err="1"/>
              <a:t>Daligault</a:t>
            </a:r>
            <a:r>
              <a:rPr lang="en-US" b="1" dirty="0"/>
              <a:t>)</a:t>
            </a:r>
          </a:p>
          <a:p>
            <a:pPr lvl="1"/>
            <a:r>
              <a:rPr lang="en-US" dirty="0"/>
              <a:t>Molecular dynamics simulations are performed to study </a:t>
            </a:r>
            <a:br>
              <a:rPr lang="en-US" dirty="0"/>
            </a:br>
            <a:r>
              <a:rPr lang="en-US" dirty="0"/>
              <a:t>the effect of strong coupling on the stopping power of dense plasma</a:t>
            </a:r>
            <a:br>
              <a:rPr lang="en-US" dirty="0"/>
            </a:br>
            <a:r>
              <a:rPr lang="en-US" dirty="0"/>
              <a:t>for extensive parameters</a:t>
            </a:r>
          </a:p>
          <a:p>
            <a:pPr lvl="1"/>
            <a:r>
              <a:rPr lang="en-US" dirty="0"/>
              <a:t>Connecting dense plasma simulation results to QGP medium is in progress</a:t>
            </a:r>
          </a:p>
        </p:txBody>
      </p:sp>
    </p:spTree>
    <p:extLst>
      <p:ext uri="{BB962C8B-B14F-4D97-AF65-F5344CB8AC3E}">
        <p14:creationId xmlns:p14="http://schemas.microsoft.com/office/powerpoint/2010/main" val="487453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3C275-D92A-6341-8F88-22E62B938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charset="0"/>
              </a:rPr>
              <a:t>Parton Splitting Functions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AD05E-9387-9141-9F44-B4C19869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63B84-F8F9-BE41-BBFB-F7884878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2AA698AC-1995-4E44-8BEB-0046B72715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0507" y="960264"/>
                <a:ext cx="4986668" cy="4271754"/>
              </a:xfrm>
            </p:spPr>
            <p:txBody>
              <a:bodyPr/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Parton splitting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C2"/>
                        </a:solidFill>
                        <a:latin typeface="Cambria Math" charset="0"/>
                      </a:rPr>
                      <m:t>𝑞</m:t>
                    </m:r>
                    <m:r>
                      <a:rPr lang="en-US" i="1">
                        <a:solidFill>
                          <a:srgbClr val="0000C2"/>
                        </a:solidFill>
                        <a:latin typeface="Cambria Math" charset="0"/>
                      </a:rPr>
                      <m:t>→</m:t>
                    </m:r>
                    <m:r>
                      <a:rPr lang="en-US" i="1">
                        <a:solidFill>
                          <a:srgbClr val="0000C2"/>
                        </a:solidFill>
                        <a:latin typeface="Cambria Math" charset="0"/>
                      </a:rPr>
                      <m:t>𝑞𝑔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C2"/>
                        </a:solidFill>
                        <a:latin typeface="Cambria Math" charset="0"/>
                      </a:rPr>
                      <m:t>𝑞</m:t>
                    </m:r>
                    <m:r>
                      <a:rPr lang="en-US" i="1">
                        <a:solidFill>
                          <a:srgbClr val="0000C2"/>
                        </a:solidFill>
                        <a:latin typeface="Cambria Math" charset="0"/>
                      </a:rPr>
                      <m:t>→</m:t>
                    </m:r>
                    <m:r>
                      <a:rPr lang="en-US" i="1">
                        <a:solidFill>
                          <a:srgbClr val="0000C2"/>
                        </a:solidFill>
                        <a:latin typeface="Cambria Math" charset="0"/>
                      </a:rPr>
                      <m:t>𝑔𝑞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C2"/>
                        </a:solidFill>
                        <a:latin typeface="Cambria Math" charset="0"/>
                      </a:rPr>
                      <m:t>𝑔</m:t>
                    </m:r>
                    <m:r>
                      <a:rPr lang="en-US" i="1">
                        <a:solidFill>
                          <a:srgbClr val="0000C2"/>
                        </a:solidFill>
                        <a:latin typeface="Cambria Math" charset="0"/>
                      </a:rPr>
                      <m:t>→</m:t>
                    </m:r>
                    <m:r>
                      <a:rPr lang="en-US" i="1">
                        <a:solidFill>
                          <a:srgbClr val="0000C2"/>
                        </a:solidFill>
                        <a:latin typeface="Cambria Math" charset="0"/>
                      </a:rPr>
                      <m:t>𝑔𝑔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C2"/>
                        </a:solidFill>
                        <a:latin typeface="Cambria Math" charset="0"/>
                      </a:rPr>
                      <m:t>𝑔</m:t>
                    </m:r>
                    <m:r>
                      <a:rPr lang="en-US" i="1">
                        <a:solidFill>
                          <a:srgbClr val="0000C2"/>
                        </a:solidFill>
                        <a:latin typeface="Cambria Math" charset="0"/>
                      </a:rPr>
                      <m:t>→</m:t>
                    </m:r>
                    <m:r>
                      <a:rPr lang="en-US" i="1">
                        <a:solidFill>
                          <a:srgbClr val="0000C2"/>
                        </a:solidFill>
                        <a:latin typeface="Cambria Math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00C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00C2"/>
                            </a:solidFill>
                            <a:latin typeface="Cambria Math" charset="0"/>
                          </a:rPr>
                          <m:t>𝑞</m:t>
                        </m:r>
                      </m:e>
                    </m:acc>
                  </m:oMath>
                </a14:m>
                <a:endParaRPr lang="en-US" b="1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accent1"/>
                    </a:solidFill>
                  </a:rPr>
                  <a:t>describes branching of jets into two </a:t>
                </a:r>
                <a:r>
                  <a:rPr lang="en-US" dirty="0" err="1">
                    <a:solidFill>
                      <a:schemeClr val="accent1"/>
                    </a:solidFill>
                  </a:rPr>
                  <a:t>subjets</a:t>
                </a:r>
                <a:endParaRPr lang="en-US" dirty="0">
                  <a:solidFill>
                    <a:schemeClr val="accent1"/>
                  </a:solidFill>
                </a:endParaRPr>
              </a:p>
              <a:p>
                <a:pPr lvl="1"/>
                <a:endParaRPr lang="en-US" sz="800" dirty="0">
                  <a:solidFill>
                    <a:schemeClr val="accent1"/>
                  </a:solidFill>
                </a:endParaRPr>
              </a:p>
              <a:p>
                <a:r>
                  <a:rPr lang="en-US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Calculation of splitting probability</a:t>
                </a:r>
              </a:p>
              <a:p>
                <a:pPr lvl="1"/>
                <a:r>
                  <a:rPr lang="en-US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Parton splitting in vacuum is well known (</a:t>
                </a:r>
                <a:r>
                  <a:rPr lang="en-US" dirty="0" err="1">
                    <a:solidFill>
                      <a:schemeClr val="accent1"/>
                    </a:solidFill>
                  </a:rPr>
                  <a:t>Altarelli-Parisi</a:t>
                </a:r>
                <a:r>
                  <a:rPr lang="en-US" dirty="0">
                    <a:solidFill>
                      <a:schemeClr val="accent1"/>
                    </a:solidFill>
                  </a:rPr>
                  <a:t>)</a:t>
                </a:r>
              </a:p>
              <a:p>
                <a:pPr lvl="1"/>
                <a:r>
                  <a:rPr lang="en-US" dirty="0">
                    <a:solidFill>
                      <a:srgbClr val="C00000"/>
                    </a:solidFill>
                  </a:rPr>
                  <a:t>In QCD matter, </a:t>
                </a:r>
                <a:r>
                  <a:rPr lang="en-US" dirty="0" err="1">
                    <a:solidFill>
                      <a:srgbClr val="C00000"/>
                    </a:solidFill>
                  </a:rPr>
                  <a:t>parton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 err="1">
                    <a:solidFill>
                      <a:srgbClr val="C00000"/>
                    </a:solidFill>
                  </a:rPr>
                  <a:t>splittings</a:t>
                </a:r>
                <a:r>
                  <a:rPr lang="en-US" dirty="0">
                    <a:solidFill>
                      <a:srgbClr val="C00000"/>
                    </a:solidFill>
                  </a:rPr>
                  <a:t> are </a:t>
                </a:r>
                <a:r>
                  <a:rPr lang="en-US" b="1" dirty="0">
                    <a:solidFill>
                      <a:srgbClr val="C00000"/>
                    </a:solidFill>
                  </a:rPr>
                  <a:t>modified by medium </a:t>
                </a:r>
                <a:r>
                  <a:rPr lang="en-US" dirty="0">
                    <a:solidFill>
                      <a:srgbClr val="C00000"/>
                    </a:solidFill>
                  </a:rPr>
                  <a:t>with by radiative and collisional energy loss</a:t>
                </a:r>
              </a:p>
              <a:p>
                <a:pPr lvl="1"/>
                <a:endParaRPr lang="en-US" sz="800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We calculate medium induced </a:t>
                </a:r>
                <a:r>
                  <a:rPr lang="en-US" dirty="0" err="1">
                    <a:solidFill>
                      <a:schemeClr val="accent1"/>
                    </a:solidFill>
                  </a:rPr>
                  <a:t>parton</a:t>
                </a:r>
                <a:r>
                  <a:rPr lang="en-US" dirty="0">
                    <a:solidFill>
                      <a:schemeClr val="accent1"/>
                    </a:solidFill>
                  </a:rPr>
                  <a:t> splitting functions</a:t>
                </a:r>
              </a:p>
            </p:txBody>
          </p:sp>
        </mc:Choice>
        <mc:Fallback xmlns="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2AA698AC-1995-4E44-8BEB-0046B72715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0507" y="960264"/>
                <a:ext cx="4986668" cy="4271754"/>
              </a:xfrm>
              <a:blipFill>
                <a:blip r:embed="rId2"/>
                <a:stretch>
                  <a:fillRect l="-761" t="-890" r="-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Picture 57">
            <a:extLst>
              <a:ext uri="{FF2B5EF4-FFF2-40B4-BE49-F238E27FC236}">
                <a16:creationId xmlns:a16="http://schemas.microsoft.com/office/drawing/2014/main" id="{BB34019A-192D-8D42-AFA2-72ADF7A23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697" y="3432326"/>
            <a:ext cx="3470448" cy="1520175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C4D6F3F3-5B0B-3741-9A88-EE704E068A71}"/>
              </a:ext>
            </a:extLst>
          </p:cNvPr>
          <p:cNvGrpSpPr/>
          <p:nvPr/>
        </p:nvGrpSpPr>
        <p:grpSpPr>
          <a:xfrm>
            <a:off x="5545952" y="884911"/>
            <a:ext cx="3245193" cy="2224537"/>
            <a:chOff x="616782" y="1905000"/>
            <a:chExt cx="3416139" cy="2819400"/>
          </a:xfrm>
        </p:grpSpPr>
        <p:sp>
          <p:nvSpPr>
            <p:cNvPr id="61" name="Rectangle 9">
              <a:extLst>
                <a:ext uri="{FF2B5EF4-FFF2-40B4-BE49-F238E27FC236}">
                  <a16:creationId xmlns:a16="http://schemas.microsoft.com/office/drawing/2014/main" id="{FA19D568-3AF8-FA4A-A3FA-31631CE89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762" y="3082243"/>
              <a:ext cx="3076129" cy="1106764"/>
            </a:xfrm>
            <a:prstGeom prst="rect">
              <a:avLst/>
            </a:prstGeom>
            <a:gradFill flip="none" rotWithShape="1">
              <a:gsLst>
                <a:gs pos="50000">
                  <a:srgbClr val="FF0000"/>
                </a:gs>
                <a:gs pos="0">
                  <a:srgbClr val="FFFF00"/>
                </a:gs>
                <a:gs pos="100000">
                  <a:srgbClr val="FFFF00"/>
                </a:gs>
              </a:gsLst>
              <a:lin ang="0" scaled="0"/>
              <a:tileRect/>
            </a:gradFill>
            <a:ln>
              <a:noFill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62" name="Oval 10">
              <a:extLst>
                <a:ext uri="{FF2B5EF4-FFF2-40B4-BE49-F238E27FC236}">
                  <a16:creationId xmlns:a16="http://schemas.microsoft.com/office/drawing/2014/main" id="{CDB73894-4411-AC48-9B49-0875F0668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344" y="3082243"/>
              <a:ext cx="387577" cy="162168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3" name="Oval 11">
              <a:extLst>
                <a:ext uri="{FF2B5EF4-FFF2-40B4-BE49-F238E27FC236}">
                  <a16:creationId xmlns:a16="http://schemas.microsoft.com/office/drawing/2014/main" id="{9AC90DEF-7D71-974C-B2B5-79F0A4FFE4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8373">
              <a:off x="616782" y="2578052"/>
              <a:ext cx="387577" cy="162168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C79F2AF-A054-A548-AC09-016B10D14F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7818" y="1905000"/>
              <a:ext cx="2459104" cy="2819400"/>
              <a:chOff x="714" y="576"/>
              <a:chExt cx="1288" cy="1330"/>
            </a:xfrm>
          </p:grpSpPr>
          <p:sp>
            <p:nvSpPr>
              <p:cNvPr id="65" name="Line 15">
                <a:extLst>
                  <a:ext uri="{FF2B5EF4-FFF2-40B4-BE49-F238E27FC236}">
                    <a16:creationId xmlns:a16="http://schemas.microsoft.com/office/drawing/2014/main" id="{50EE06FA-031E-D04B-9070-62BA507B2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4" y="1386"/>
                <a:ext cx="365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6" name="Line 16">
                <a:extLst>
                  <a:ext uri="{FF2B5EF4-FFF2-40B4-BE49-F238E27FC236}">
                    <a16:creationId xmlns:a16="http://schemas.microsoft.com/office/drawing/2014/main" id="{5C47442F-5FD1-B74F-A2C0-230A5793BD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1637" y="1380"/>
                <a:ext cx="365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7" name="AutoShape 17">
                <a:extLst>
                  <a:ext uri="{FF2B5EF4-FFF2-40B4-BE49-F238E27FC236}">
                    <a16:creationId xmlns:a16="http://schemas.microsoft.com/office/drawing/2014/main" id="{09CDDFE9-0B14-AA4D-9848-82CF16D59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3" y="1276"/>
                <a:ext cx="209" cy="210"/>
              </a:xfrm>
              <a:prstGeom prst="irregularSeal1">
                <a:avLst/>
              </a:prstGeom>
              <a:solidFill>
                <a:srgbClr val="FF9900"/>
              </a:solidFill>
              <a:ln w="15875">
                <a:solidFill>
                  <a:srgbClr val="FF99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8" name="Line 18">
                <a:extLst>
                  <a:ext uri="{FF2B5EF4-FFF2-40B4-BE49-F238E27FC236}">
                    <a16:creationId xmlns:a16="http://schemas.microsoft.com/office/drawing/2014/main" id="{73AB2CC0-8C74-6843-8E68-1A5A91F322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77" y="1385"/>
                <a:ext cx="298" cy="0"/>
              </a:xfrm>
              <a:prstGeom prst="line">
                <a:avLst/>
              </a:prstGeom>
              <a:noFill/>
              <a:ln w="12700">
                <a:solidFill>
                  <a:srgbClr val="00498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9" name="Line 19">
                <a:extLst>
                  <a:ext uri="{FF2B5EF4-FFF2-40B4-BE49-F238E27FC236}">
                    <a16:creationId xmlns:a16="http://schemas.microsoft.com/office/drawing/2014/main" id="{D55E233E-10D0-864A-A4E4-2964CFB75C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1376" y="1384"/>
                <a:ext cx="265" cy="0"/>
              </a:xfrm>
              <a:prstGeom prst="line">
                <a:avLst/>
              </a:prstGeom>
              <a:noFill/>
              <a:ln w="12700">
                <a:solidFill>
                  <a:srgbClr val="00498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0" name="Line 20">
                <a:extLst>
                  <a:ext uri="{FF2B5EF4-FFF2-40B4-BE49-F238E27FC236}">
                    <a16:creationId xmlns:a16="http://schemas.microsoft.com/office/drawing/2014/main" id="{637404F1-32A7-3849-A9DC-E5D4433A22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114803" flipV="1">
                <a:off x="1065" y="1634"/>
                <a:ext cx="527" cy="17"/>
              </a:xfrm>
              <a:prstGeom prst="line">
                <a:avLst/>
              </a:prstGeom>
              <a:noFill/>
              <a:ln w="12700">
                <a:solidFill>
                  <a:srgbClr val="00498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1" name="Line 21">
                <a:extLst>
                  <a:ext uri="{FF2B5EF4-FFF2-40B4-BE49-F238E27FC236}">
                    <a16:creationId xmlns:a16="http://schemas.microsoft.com/office/drawing/2014/main" id="{C3DD2D8C-0897-1347-B826-BA23B969B6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570071" flipV="1">
                <a:off x="1173" y="1161"/>
                <a:ext cx="442" cy="8"/>
              </a:xfrm>
              <a:prstGeom prst="line">
                <a:avLst/>
              </a:prstGeom>
              <a:noFill/>
              <a:ln w="12700">
                <a:solidFill>
                  <a:srgbClr val="00498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0763A2EB-38FD-6E4A-B8C1-F8FC9B66E6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62" y="576"/>
                <a:ext cx="101" cy="363"/>
                <a:chOff x="1265" y="384"/>
                <a:chExt cx="101" cy="363"/>
              </a:xfrm>
            </p:grpSpPr>
            <p:sp>
              <p:nvSpPr>
                <p:cNvPr id="78" name="Line 23">
                  <a:extLst>
                    <a:ext uri="{FF2B5EF4-FFF2-40B4-BE49-F238E27FC236}">
                      <a16:creationId xmlns:a16="http://schemas.microsoft.com/office/drawing/2014/main" id="{9CC13720-1A55-F745-B3D6-6D681C2765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21" y="384"/>
                  <a:ext cx="35" cy="36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Line 24">
                  <a:extLst>
                    <a:ext uri="{FF2B5EF4-FFF2-40B4-BE49-F238E27FC236}">
                      <a16:creationId xmlns:a16="http://schemas.microsoft.com/office/drawing/2014/main" id="{5EF5809B-6A19-5F44-B2E4-EADCD75334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20" y="637"/>
                  <a:ext cx="46" cy="11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Line 25">
                  <a:extLst>
                    <a:ext uri="{FF2B5EF4-FFF2-40B4-BE49-F238E27FC236}">
                      <a16:creationId xmlns:a16="http://schemas.microsoft.com/office/drawing/2014/main" id="{8565877D-879E-C745-8D68-17394A8BFE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265" y="590"/>
                  <a:ext cx="53" cy="155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Line 26">
                  <a:extLst>
                    <a:ext uri="{FF2B5EF4-FFF2-40B4-BE49-F238E27FC236}">
                      <a16:creationId xmlns:a16="http://schemas.microsoft.com/office/drawing/2014/main" id="{ACB25396-3312-3145-83ED-526743D395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00" y="541"/>
                  <a:ext cx="19" cy="20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3" name="Freeform 27">
                <a:extLst>
                  <a:ext uri="{FF2B5EF4-FFF2-40B4-BE49-F238E27FC236}">
                    <a16:creationId xmlns:a16="http://schemas.microsoft.com/office/drawing/2014/main" id="{A9A2AD62-C6D8-4248-9FDF-ACA209DA0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1516"/>
                <a:ext cx="80" cy="86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" name="Freeform 28">
                <a:extLst>
                  <a:ext uri="{FF2B5EF4-FFF2-40B4-BE49-F238E27FC236}">
                    <a16:creationId xmlns:a16="http://schemas.microsoft.com/office/drawing/2014/main" id="{B9C01E06-EE97-ED42-BB14-79C80630E2D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79176" flipH="1">
                <a:off x="1287" y="1525"/>
                <a:ext cx="24" cy="121"/>
              </a:xfrm>
              <a:custGeom>
                <a:avLst/>
                <a:gdLst>
                  <a:gd name="T0" fmla="*/ 11 w 46"/>
                  <a:gd name="T1" fmla="*/ 0 h 198"/>
                  <a:gd name="T2" fmla="*/ 5 w 46"/>
                  <a:gd name="T3" fmla="*/ 39 h 198"/>
                  <a:gd name="T4" fmla="*/ 20 w 46"/>
                  <a:gd name="T5" fmla="*/ 78 h 198"/>
                  <a:gd name="T6" fmla="*/ 2 w 46"/>
                  <a:gd name="T7" fmla="*/ 105 h 198"/>
                  <a:gd name="T8" fmla="*/ 29 w 46"/>
                  <a:gd name="T9" fmla="*/ 117 h 198"/>
                  <a:gd name="T10" fmla="*/ 35 w 46"/>
                  <a:gd name="T11" fmla="*/ 144 h 198"/>
                  <a:gd name="T12" fmla="*/ 29 w 46"/>
                  <a:gd name="T13" fmla="*/ 171 h 198"/>
                  <a:gd name="T14" fmla="*/ 35 w 46"/>
                  <a:gd name="T15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198">
                    <a:moveTo>
                      <a:pt x="11" y="0"/>
                    </a:moveTo>
                    <a:cubicBezTo>
                      <a:pt x="24" y="4"/>
                      <a:pt x="0" y="25"/>
                      <a:pt x="5" y="39"/>
                    </a:cubicBezTo>
                    <a:cubicBezTo>
                      <a:pt x="0" y="69"/>
                      <a:pt x="11" y="52"/>
                      <a:pt x="20" y="78"/>
                    </a:cubicBezTo>
                    <a:cubicBezTo>
                      <a:pt x="16" y="89"/>
                      <a:pt x="9" y="95"/>
                      <a:pt x="2" y="105"/>
                    </a:cubicBezTo>
                    <a:cubicBezTo>
                      <a:pt x="12" y="108"/>
                      <a:pt x="19" y="114"/>
                      <a:pt x="29" y="117"/>
                    </a:cubicBezTo>
                    <a:cubicBezTo>
                      <a:pt x="25" y="134"/>
                      <a:pt x="18" y="135"/>
                      <a:pt x="35" y="144"/>
                    </a:cubicBezTo>
                    <a:cubicBezTo>
                      <a:pt x="39" y="156"/>
                      <a:pt x="36" y="160"/>
                      <a:pt x="29" y="171"/>
                    </a:cubicBezTo>
                    <a:cubicBezTo>
                      <a:pt x="46" y="177"/>
                      <a:pt x="35" y="181"/>
                      <a:pt x="35" y="198"/>
                    </a:cubicBezTo>
                  </a:path>
                </a:pathLst>
              </a:custGeom>
              <a:noFill/>
              <a:ln w="127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" name="Freeform 29">
                <a:extLst>
                  <a:ext uri="{FF2B5EF4-FFF2-40B4-BE49-F238E27FC236}">
                    <a16:creationId xmlns:a16="http://schemas.microsoft.com/office/drawing/2014/main" id="{95CE554E-41C2-A44F-B425-918C8C84BCC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121092">
                <a:off x="1336" y="1569"/>
                <a:ext cx="81" cy="71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" name="Freeform 30">
                <a:extLst>
                  <a:ext uri="{FF2B5EF4-FFF2-40B4-BE49-F238E27FC236}">
                    <a16:creationId xmlns:a16="http://schemas.microsoft.com/office/drawing/2014/main" id="{4E85402D-9529-FD41-89FD-C2DF56EE662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121092">
                <a:off x="1316" y="1150"/>
                <a:ext cx="69" cy="97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" name="Freeform 31">
                <a:extLst>
                  <a:ext uri="{FF2B5EF4-FFF2-40B4-BE49-F238E27FC236}">
                    <a16:creationId xmlns:a16="http://schemas.microsoft.com/office/drawing/2014/main" id="{6BADDADE-BDC1-3246-B4A4-A049404A64C0}"/>
                  </a:ext>
                </a:extLst>
              </p:cNvPr>
              <p:cNvSpPr>
                <a:spLocks/>
              </p:cNvSpPr>
              <p:nvPr/>
            </p:nvSpPr>
            <p:spPr bwMode="auto">
              <a:xfrm rot="14203381">
                <a:off x="1408" y="1142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4230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3C275-D92A-6341-8F88-22E62B938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QGP Medium from Hydrodynamic Simulation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AD05E-9387-9141-9F44-B4C19869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63B84-F8F9-BE41-BBFB-F7884878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B95351-2D50-004E-96D2-09585C13B36A}"/>
              </a:ext>
            </a:extLst>
          </p:cNvPr>
          <p:cNvSpPr txBox="1">
            <a:spLocks/>
          </p:cNvSpPr>
          <p:nvPr/>
        </p:nvSpPr>
        <p:spPr bwMode="auto">
          <a:xfrm>
            <a:off x="152400" y="4043686"/>
            <a:ext cx="8387980" cy="20977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F127BD-54D8-1541-8AC9-B7F509DDB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62" y="1007811"/>
            <a:ext cx="5881844" cy="428688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dirty="0"/>
              <a:t>QGP medium from Hydrodynamic simulation</a:t>
            </a:r>
          </a:p>
          <a:p>
            <a:pPr lvl="1">
              <a:spcBef>
                <a:spcPts val="600"/>
              </a:spcBef>
            </a:pPr>
            <a:r>
              <a:rPr lang="en-US" b="1" dirty="0">
                <a:solidFill>
                  <a:srgbClr val="C00000"/>
                </a:solidFill>
              </a:rPr>
              <a:t>Simulation performed using </a:t>
            </a:r>
            <a:r>
              <a:rPr lang="en-US" b="1" dirty="0" err="1">
                <a:solidFill>
                  <a:srgbClr val="C00000"/>
                </a:solidFill>
              </a:rPr>
              <a:t>iEBE</a:t>
            </a:r>
            <a:r>
              <a:rPr lang="en-US" b="1" dirty="0">
                <a:solidFill>
                  <a:srgbClr val="C00000"/>
                </a:solidFill>
              </a:rPr>
              <a:t>-VISHNU</a:t>
            </a:r>
            <a:endParaRPr lang="en-US" sz="2000" b="1" dirty="0"/>
          </a:p>
          <a:p>
            <a:pPr lvl="1">
              <a:spcBef>
                <a:spcPts val="600"/>
              </a:spcBef>
            </a:pPr>
            <a:r>
              <a:rPr lang="en-US" dirty="0"/>
              <a:t>Relativistic viscous hydrodynamics describes </a:t>
            </a:r>
            <a:br>
              <a:rPr lang="en-US" dirty="0"/>
            </a:br>
            <a:r>
              <a:rPr lang="en-US" dirty="0"/>
              <a:t>soft particle production in RHIC &amp; LHC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State-of-the-art hydrodynamics including </a:t>
            </a:r>
            <a:br>
              <a:rPr lang="en-US" dirty="0"/>
            </a:br>
            <a:r>
              <a:rPr lang="en-US" dirty="0">
                <a:solidFill>
                  <a:srgbClr val="0000C2"/>
                </a:solidFill>
              </a:rPr>
              <a:t>viscosity</a:t>
            </a:r>
            <a:r>
              <a:rPr lang="en-US" dirty="0"/>
              <a:t> and </a:t>
            </a:r>
            <a:r>
              <a:rPr lang="en-US" dirty="0">
                <a:solidFill>
                  <a:srgbClr val="0000C2"/>
                </a:solidFill>
              </a:rPr>
              <a:t>density fluctuations</a:t>
            </a:r>
          </a:p>
          <a:p>
            <a:pPr lvl="1">
              <a:spcBef>
                <a:spcPts val="600"/>
              </a:spcBef>
            </a:pPr>
            <a:endParaRPr lang="en-US" sz="900" dirty="0">
              <a:solidFill>
                <a:srgbClr val="0000C2"/>
              </a:solidFill>
            </a:endParaRP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accent1"/>
                </a:solidFill>
              </a:rPr>
              <a:t>Equation of state (EOS)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We adopt EOS calculated by </a:t>
            </a:r>
            <a:br>
              <a:rPr lang="en-US" dirty="0"/>
            </a:br>
            <a:r>
              <a:rPr lang="en-US" dirty="0" err="1">
                <a:solidFill>
                  <a:srgbClr val="1622BA"/>
                </a:solidFill>
              </a:rPr>
              <a:t>HotQCD</a:t>
            </a:r>
            <a:r>
              <a:rPr lang="en-US" dirty="0">
                <a:solidFill>
                  <a:srgbClr val="1622BA"/>
                </a:solidFill>
              </a:rPr>
              <a:t> collaboration (LQCD)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20% difference </a:t>
            </a:r>
            <a:r>
              <a:rPr lang="en-US" dirty="0"/>
              <a:t>found in spectra </a:t>
            </a:r>
            <a:br>
              <a:rPr lang="en-US" dirty="0"/>
            </a:br>
            <a:r>
              <a:rPr lang="en-US" dirty="0"/>
              <a:t>and flow coefficients when compared to </a:t>
            </a:r>
            <a:br>
              <a:rPr lang="en-US" dirty="0"/>
            </a:br>
            <a:r>
              <a:rPr lang="en-US" dirty="0"/>
              <a:t>older </a:t>
            </a:r>
            <a:r>
              <a:rPr lang="en-US" dirty="0">
                <a:solidFill>
                  <a:schemeClr val="accent1"/>
                </a:solidFill>
              </a:rPr>
              <a:t>s95p-v1 (2010) parameterization 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DD2E6F3C-65C0-AA44-99B1-16EFEB2B3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213" y="754541"/>
            <a:ext cx="2947711" cy="2408175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536832D6-3A50-C747-9994-3E66C1D991B8}"/>
              </a:ext>
            </a:extLst>
          </p:cNvPr>
          <p:cNvSpPr txBox="1"/>
          <p:nvPr/>
        </p:nvSpPr>
        <p:spPr>
          <a:xfrm>
            <a:off x="6146275" y="851850"/>
            <a:ext cx="2248083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/>
              <a:t>Evolution of medium temperature </a:t>
            </a:r>
            <a:br>
              <a:rPr lang="en-US" sz="1100" dirty="0"/>
            </a:br>
            <a:r>
              <a:rPr lang="en-US" sz="1100" dirty="0"/>
              <a:t>in </a:t>
            </a:r>
            <a:r>
              <a:rPr lang="en-US" sz="1100" dirty="0" err="1"/>
              <a:t>Au+Au</a:t>
            </a:r>
            <a:r>
              <a:rPr lang="en-US" sz="1100" dirty="0"/>
              <a:t> collision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6E67FBDB-A7F3-E04E-9A55-7649AA78D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255" y="3068044"/>
            <a:ext cx="3436224" cy="239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19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3C275-D92A-6341-8F88-22E62B938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charset="0"/>
              </a:rPr>
              <a:t>Leading Order Splitting Function Calculation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AD05E-9387-9141-9F44-B4C19869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63B84-F8F9-BE41-BBFB-F7884878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B5BBE1-E9B9-804B-8A83-0BE53A98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514" y="914400"/>
            <a:ext cx="8229600" cy="431834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Medium-induced </a:t>
            </a:r>
            <a:r>
              <a:rPr lang="en-US" b="1" dirty="0" err="1">
                <a:solidFill>
                  <a:schemeClr val="accent1"/>
                </a:solidFill>
              </a:rPr>
              <a:t>parton</a:t>
            </a:r>
            <a:r>
              <a:rPr lang="en-US" b="1" dirty="0">
                <a:solidFill>
                  <a:schemeClr val="accent1"/>
                </a:solidFill>
              </a:rPr>
              <a:t> splitting functions at LO in opacity</a:t>
            </a:r>
            <a:endParaRPr lang="en-US" sz="2400" b="1" dirty="0">
              <a:solidFill>
                <a:schemeClr val="accent1"/>
              </a:solidFill>
            </a:endParaRP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dirty="0">
              <a:solidFill>
                <a:srgbClr val="187F2E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Numerical Evaluation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At multiple kinematic parameters</a:t>
            </a:r>
          </a:p>
          <a:p>
            <a:pPr lvl="1"/>
            <a:r>
              <a:rPr lang="en-US" dirty="0">
                <a:solidFill>
                  <a:srgbClr val="1622BA"/>
                </a:solidFill>
              </a:rPr>
              <a:t>Code optimization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/>
                </a:solidFill>
              </a:rPr>
              <a:t>Code </a:t>
            </a:r>
            <a:r>
              <a:rPr lang="en-US" dirty="0" err="1">
                <a:solidFill>
                  <a:schemeClr val="accent1"/>
                </a:solidFill>
              </a:rPr>
              <a:t>restructing</a:t>
            </a:r>
            <a:r>
              <a:rPr lang="en-US" dirty="0">
                <a:solidFill>
                  <a:schemeClr val="accent1"/>
                </a:solidFill>
              </a:rPr>
              <a:t> for better function calls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/>
                </a:solidFill>
              </a:rPr>
              <a:t>Improved arithmetic calculations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/>
                </a:solidFill>
              </a:rPr>
              <a:t>Effective QGP medium access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1"/>
                </a:solidFill>
              </a:rPr>
              <a:t>Efficient on-node parallelization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>
                <a:solidFill>
                  <a:srgbClr val="1622BA"/>
                </a:solidFill>
              </a:rPr>
              <a:t>Overall improvement: </a:t>
            </a:r>
            <a:r>
              <a:rPr lang="en-US" b="1" dirty="0">
                <a:solidFill>
                  <a:srgbClr val="1622BA"/>
                </a:solidFill>
              </a:rPr>
              <a:t>18 days → 1 hour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pPr lvl="2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B83E56-F9A3-4543-B7E0-5F792035A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246" y="1344054"/>
            <a:ext cx="7200940" cy="10202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11B100-22B3-FC41-AA35-4290A6E34733}"/>
              </a:ext>
            </a:extLst>
          </p:cNvPr>
          <p:cNvSpPr/>
          <p:nvPr/>
        </p:nvSpPr>
        <p:spPr>
          <a:xfrm>
            <a:off x="6732900" y="1295912"/>
            <a:ext cx="2140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E98601"/>
                </a:solidFill>
              </a:rPr>
              <a:t>G. </a:t>
            </a:r>
            <a:r>
              <a:rPr lang="en-US" sz="1200" b="1" dirty="0" err="1">
                <a:solidFill>
                  <a:srgbClr val="E98601"/>
                </a:solidFill>
              </a:rPr>
              <a:t>Ovanesyan</a:t>
            </a:r>
            <a:r>
              <a:rPr lang="en-US" sz="1200" b="1" dirty="0">
                <a:solidFill>
                  <a:srgbClr val="E98601"/>
                </a:solidFill>
              </a:rPr>
              <a:t> and I. </a:t>
            </a:r>
            <a:r>
              <a:rPr lang="en-US" sz="1200" b="1" dirty="0" err="1">
                <a:solidFill>
                  <a:srgbClr val="E98601"/>
                </a:solidFill>
              </a:rPr>
              <a:t>Vitev</a:t>
            </a:r>
            <a:r>
              <a:rPr lang="en-US" sz="1200" b="1" dirty="0">
                <a:solidFill>
                  <a:srgbClr val="E98601"/>
                </a:solidFill>
              </a:rPr>
              <a:t>, </a:t>
            </a:r>
          </a:p>
          <a:p>
            <a:r>
              <a:rPr lang="en-US" sz="1200" b="1" dirty="0">
                <a:solidFill>
                  <a:srgbClr val="E98601"/>
                </a:solidFill>
              </a:rPr>
              <a:t>Phys. Lett. B  (2012)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B2C9CF-B497-0E4B-B368-C6607FE134A5}"/>
              </a:ext>
            </a:extLst>
          </p:cNvPr>
          <p:cNvSpPr txBox="1"/>
          <p:nvPr/>
        </p:nvSpPr>
        <p:spPr>
          <a:xfrm>
            <a:off x="7917623" y="1736541"/>
            <a:ext cx="845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</a:t>
            </a:r>
            <a:r>
              <a:rPr lang="en-US" sz="3600" b="1" dirty="0"/>
              <a:t>…</a:t>
            </a: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1D2053-50B2-C342-8E16-DD3DB772DC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657970" y="1954550"/>
            <a:ext cx="107092" cy="461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92A988-C83C-D64F-88E0-6A6BF0409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730" y="2862529"/>
            <a:ext cx="3415996" cy="23880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7F852C-2ACA-B144-B2B8-C1F0DDF8228E}"/>
              </a:ext>
            </a:extLst>
          </p:cNvPr>
          <p:cNvSpPr txBox="1"/>
          <p:nvPr/>
        </p:nvSpPr>
        <p:spPr>
          <a:xfrm>
            <a:off x="6355667" y="2754868"/>
            <a:ext cx="178766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Scaling Comparison</a:t>
            </a:r>
          </a:p>
        </p:txBody>
      </p:sp>
    </p:spTree>
    <p:extLst>
      <p:ext uri="{BB962C8B-B14F-4D97-AF65-F5344CB8AC3E}">
        <p14:creationId xmlns:p14="http://schemas.microsoft.com/office/powerpoint/2010/main" val="3236676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4">
            <a:extLst>
              <a:ext uri="{FF2B5EF4-FFF2-40B4-BE49-F238E27FC236}">
                <a16:creationId xmlns:a16="http://schemas.microsoft.com/office/drawing/2014/main" id="{DC5F43F7-05AD-AC4C-9D77-8D875766E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" y="878043"/>
            <a:ext cx="8625840" cy="4328440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b="1" dirty="0">
                <a:solidFill>
                  <a:schemeClr val="accent1"/>
                </a:solidFill>
              </a:rPr>
              <a:t>Dijet invariant mass modification as a novel probe of QGP</a:t>
            </a:r>
          </a:p>
          <a:p>
            <a:pPr marL="0" indent="0">
              <a:spcAft>
                <a:spcPts val="300"/>
              </a:spcAft>
              <a:buNone/>
            </a:pPr>
            <a:endParaRPr lang="en-US" dirty="0"/>
          </a:p>
          <a:p>
            <a:pPr lvl="1">
              <a:spcAft>
                <a:spcPts val="300"/>
              </a:spcAft>
            </a:pPr>
            <a:r>
              <a:rPr lang="en-US" sz="1600" dirty="0"/>
              <a:t>Differential in one-dimensional observable → </a:t>
            </a:r>
            <a:r>
              <a:rPr lang="en-US" sz="1600" b="1" dirty="0">
                <a:solidFill>
                  <a:srgbClr val="1622BA"/>
                </a:solidFill>
              </a:rPr>
              <a:t>Better statistics</a:t>
            </a:r>
          </a:p>
          <a:p>
            <a:pPr lvl="1">
              <a:spcAft>
                <a:spcPts val="300"/>
              </a:spcAft>
            </a:pPr>
            <a:r>
              <a:rPr lang="en-US" sz="1600" dirty="0"/>
              <a:t>Dijet mass distribution </a:t>
            </a:r>
            <a:r>
              <a:rPr lang="en-US" sz="1600" b="1" dirty="0">
                <a:solidFill>
                  <a:schemeClr val="accent1"/>
                </a:solidFill>
              </a:rPr>
              <a:t>adds</a:t>
            </a:r>
            <a:r>
              <a:rPr lang="en-US" sz="1600" dirty="0"/>
              <a:t> medium modification of two jets </a:t>
            </a:r>
            <a:br>
              <a:rPr lang="en-US" sz="1600" dirty="0"/>
            </a:br>
            <a:r>
              <a:rPr lang="en-US" sz="1600" dirty="0"/>
              <a:t>            → </a:t>
            </a:r>
            <a:r>
              <a:rPr lang="en-US" sz="1600" b="1" dirty="0">
                <a:solidFill>
                  <a:srgbClr val="1622BA"/>
                </a:solidFill>
              </a:rPr>
              <a:t>Enhanced medium modification, more sensitive to the medium properties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3C275-D92A-6341-8F88-22E62B938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79" y="1"/>
            <a:ext cx="8625839" cy="820911"/>
          </a:xfrm>
        </p:spPr>
        <p:txBody>
          <a:bodyPr/>
          <a:lstStyle/>
          <a:p>
            <a:r>
              <a:rPr lang="en-US" sz="2300" dirty="0"/>
              <a:t>Dijet Production &amp; Mass Modification in Heavy Ion Collisions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AD05E-9387-9141-9F44-B4C19869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63B84-F8F9-BE41-BBFB-F7884878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C3DA113-FFCF-384D-BE05-93869C13CF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60" y="2600941"/>
            <a:ext cx="7062279" cy="261479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4765F14-81F0-3E4E-B6D5-72D13BE2F343}"/>
              </a:ext>
            </a:extLst>
          </p:cNvPr>
          <p:cNvSpPr/>
          <p:nvPr/>
        </p:nvSpPr>
        <p:spPr>
          <a:xfrm>
            <a:off x="3700677" y="5109173"/>
            <a:ext cx="54369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E98601"/>
                </a:solidFill>
              </a:rPr>
              <a:t>Z. Kang, J. </a:t>
            </a:r>
            <a:r>
              <a:rPr lang="en-US" sz="1200" b="1" dirty="0" err="1">
                <a:solidFill>
                  <a:srgbClr val="E98601"/>
                </a:solidFill>
              </a:rPr>
              <a:t>Reiten</a:t>
            </a:r>
            <a:r>
              <a:rPr lang="en-US" sz="1200" b="1" dirty="0">
                <a:solidFill>
                  <a:srgbClr val="E98601"/>
                </a:solidFill>
              </a:rPr>
              <a:t>, I. </a:t>
            </a:r>
            <a:r>
              <a:rPr lang="en-US" sz="1200" b="1" dirty="0" err="1">
                <a:solidFill>
                  <a:srgbClr val="E98601"/>
                </a:solidFill>
              </a:rPr>
              <a:t>Vitev</a:t>
            </a:r>
            <a:r>
              <a:rPr lang="en-US" sz="1200" b="1" dirty="0">
                <a:solidFill>
                  <a:srgbClr val="E98601"/>
                </a:solidFill>
              </a:rPr>
              <a:t> and B. Yoon, Phys. Rev. D, in press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37D5D9-9FDF-ED42-AD55-DA46531A07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228" y="1236082"/>
            <a:ext cx="3394161" cy="532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0F001A-D09E-0346-AD14-93C1D694EA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129" y="1340653"/>
            <a:ext cx="1407468" cy="29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83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3C275-D92A-6341-8F88-22E62B938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Parton Splitting in QCD Matter at Higher Order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AD05E-9387-9141-9F44-B4C19869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63B84-F8F9-BE41-BBFB-F7884878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4">
                <a:extLst>
                  <a:ext uri="{FF2B5EF4-FFF2-40B4-BE49-F238E27FC236}">
                    <a16:creationId xmlns:a16="http://schemas.microsoft.com/office/drawing/2014/main" id="{ACC09DA9-B6E0-634C-854E-2614D8051B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679" y="988907"/>
                <a:ext cx="4819227" cy="4217575"/>
              </a:xfrm>
              <a:prstGeom prst="rect">
                <a:avLst/>
              </a:prstGeom>
            </p:spPr>
            <p:txBody>
              <a:bodyPr/>
              <a:lstStyle>
                <a:lvl1pPr marL="171450" indent="-17145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6075" indent="-1714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5938" indent="-173038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indent="-173038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55663" indent="-174625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300"/>
                  </a:spcAft>
                </a:pPr>
                <a:r>
                  <a:rPr lang="en-US" sz="1800" b="1" dirty="0">
                    <a:solidFill>
                      <a:schemeClr val="accent1"/>
                    </a:solidFill>
                  </a:rPr>
                  <a:t>Parton splitting function in QCD medium</a:t>
                </a:r>
              </a:p>
              <a:p>
                <a:pPr lvl="1">
                  <a:spcAft>
                    <a:spcPts val="300"/>
                  </a:spcAft>
                </a:pPr>
                <a:r>
                  <a:rPr lang="en-US" sz="1600" dirty="0">
                    <a:solidFill>
                      <a:schemeClr val="accent1"/>
                    </a:solidFill>
                  </a:rPr>
                  <a:t>Parton splitting function is modified by interactions with QCD matter</a:t>
                </a:r>
              </a:p>
              <a:p>
                <a:pPr lvl="1">
                  <a:spcAft>
                    <a:spcPts val="300"/>
                  </a:spcAft>
                </a:pPr>
                <a:endParaRPr lang="en-US" sz="800" dirty="0">
                  <a:solidFill>
                    <a:schemeClr val="accent1"/>
                  </a:solidFill>
                </a:endParaRPr>
              </a:p>
              <a:p>
                <a:pPr>
                  <a:spcAft>
                    <a:spcPts val="300"/>
                  </a:spcAft>
                </a:pPr>
                <a:r>
                  <a:rPr lang="en-US" sz="1800" b="1" dirty="0">
                    <a:solidFill>
                      <a:schemeClr val="accent1"/>
                    </a:solidFill>
                  </a:rPr>
                  <a:t>Calculation of the </a:t>
                </a:r>
                <a:r>
                  <a:rPr lang="en-US" sz="1800" b="1" dirty="0" err="1">
                    <a:solidFill>
                      <a:schemeClr val="accent1"/>
                    </a:solidFill>
                  </a:rPr>
                  <a:t>parton</a:t>
                </a:r>
                <a:r>
                  <a:rPr lang="en-US" sz="1800" b="1" dirty="0">
                    <a:solidFill>
                      <a:schemeClr val="accent1"/>
                    </a:solidFill>
                  </a:rPr>
                  <a:t> splitting functions at higher order</a:t>
                </a:r>
                <a:endParaRPr lang="en-US" sz="1600" dirty="0">
                  <a:solidFill>
                    <a:schemeClr val="accent1"/>
                  </a:solidFill>
                </a:endParaRPr>
              </a:p>
              <a:p>
                <a:pPr lvl="1">
                  <a:spcAft>
                    <a:spcPts val="300"/>
                  </a:spcAft>
                </a:pPr>
                <a:r>
                  <a:rPr lang="en-US" sz="1600" dirty="0">
                    <a:solidFill>
                      <a:schemeClr val="accent1"/>
                    </a:solidFill>
                  </a:rPr>
                  <a:t>The modification can be calculated </a:t>
                </a:r>
                <a:br>
                  <a:rPr lang="en-US" sz="1600" dirty="0">
                    <a:solidFill>
                      <a:schemeClr val="accent1"/>
                    </a:solidFill>
                  </a:rPr>
                </a:br>
                <a:r>
                  <a:rPr lang="en-US" sz="1600" dirty="0">
                    <a:solidFill>
                      <a:srgbClr val="C00000"/>
                    </a:solidFill>
                  </a:rPr>
                  <a:t>order by order in powers of the opacity</a:t>
                </a:r>
              </a:p>
              <a:p>
                <a:pPr lvl="1">
                  <a:spcAft>
                    <a:spcPts val="300"/>
                  </a:spcAft>
                </a:pPr>
                <a:r>
                  <a:rPr lang="en-US" sz="1600" dirty="0">
                    <a:solidFill>
                      <a:schemeClr val="accent1"/>
                    </a:solidFill>
                  </a:rPr>
                  <a:t>Previous approaches were limited to </a:t>
                </a:r>
                <a:br>
                  <a:rPr lang="en-US" sz="1600" dirty="0">
                    <a:solidFill>
                      <a:schemeClr val="accent1"/>
                    </a:solidFill>
                  </a:rPr>
                </a:br>
                <a:r>
                  <a:rPr lang="en-US" sz="1600" dirty="0">
                    <a:solidFill>
                      <a:schemeClr val="accent1"/>
                    </a:solidFill>
                  </a:rPr>
                  <a:t>soft-gluon approximation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) or to </a:t>
                </a:r>
                <a:br>
                  <a:rPr lang="en-US" sz="1600" dirty="0">
                    <a:solidFill>
                      <a:schemeClr val="accent1"/>
                    </a:solidFill>
                  </a:rPr>
                </a:br>
                <a:r>
                  <a:rPr lang="en-US" sz="1600" dirty="0">
                    <a:solidFill>
                      <a:schemeClr val="accent1"/>
                    </a:solidFill>
                  </a:rPr>
                  <a:t>first order in opacity</a:t>
                </a:r>
              </a:p>
              <a:p>
                <a:pPr lvl="1">
                  <a:spcAft>
                    <a:spcPts val="300"/>
                  </a:spcAft>
                </a:pPr>
                <a:r>
                  <a:rPr lang="en-US" sz="1600" dirty="0">
                    <a:solidFill>
                      <a:schemeClr val="accent1"/>
                    </a:solidFill>
                  </a:rPr>
                  <a:t>We developed a </a:t>
                </a:r>
                <a:r>
                  <a:rPr lang="en-US" sz="1600" dirty="0">
                    <a:solidFill>
                      <a:srgbClr val="1622BA"/>
                    </a:solidFill>
                  </a:rPr>
                  <a:t>new framework for the calculation at arbitrary order (Ivan’s talk)</a:t>
                </a:r>
              </a:p>
              <a:p>
                <a:pPr>
                  <a:spcAft>
                    <a:spcPts val="300"/>
                  </a:spcAft>
                </a:pPr>
                <a:endParaRPr lang="en-US" sz="1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4">
                <a:extLst>
                  <a:ext uri="{FF2B5EF4-FFF2-40B4-BE49-F238E27FC236}">
                    <a16:creationId xmlns:a16="http://schemas.microsoft.com/office/drawing/2014/main" id="{ACC09DA9-B6E0-634C-854E-2614D8051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79" y="988907"/>
                <a:ext cx="4819227" cy="4217575"/>
              </a:xfrm>
              <a:prstGeom prst="rect">
                <a:avLst/>
              </a:prstGeom>
              <a:blipFill>
                <a:blip r:embed="rId3"/>
                <a:stretch>
                  <a:fillRect l="-525" t="-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E64C7EFE-E892-C443-AE12-516824B9A67D}"/>
              </a:ext>
            </a:extLst>
          </p:cNvPr>
          <p:cNvSpPr/>
          <p:nvPr/>
        </p:nvSpPr>
        <p:spPr>
          <a:xfrm>
            <a:off x="4860325" y="4666359"/>
            <a:ext cx="4217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E98601"/>
                </a:solidFill>
              </a:rPr>
              <a:t>M. Sievert and I. </a:t>
            </a:r>
            <a:r>
              <a:rPr lang="en-US" sz="1200" b="1" dirty="0" err="1">
                <a:solidFill>
                  <a:srgbClr val="E98601"/>
                </a:solidFill>
              </a:rPr>
              <a:t>Vitev</a:t>
            </a:r>
            <a:r>
              <a:rPr lang="en-US" sz="1200" b="1" dirty="0">
                <a:solidFill>
                  <a:srgbClr val="E98601"/>
                </a:solidFill>
              </a:rPr>
              <a:t>, Phys. Rev. D (2018)</a:t>
            </a:r>
          </a:p>
          <a:p>
            <a:r>
              <a:rPr lang="en-US" sz="1200" b="1" dirty="0">
                <a:solidFill>
                  <a:srgbClr val="E98601"/>
                </a:solidFill>
              </a:rPr>
              <a:t>M. Sievert, I. </a:t>
            </a:r>
            <a:r>
              <a:rPr lang="en-US" sz="1200" b="1" dirty="0" err="1">
                <a:solidFill>
                  <a:srgbClr val="E98601"/>
                </a:solidFill>
              </a:rPr>
              <a:t>Vitev</a:t>
            </a:r>
            <a:r>
              <a:rPr lang="en-US" sz="1200" b="1" dirty="0">
                <a:solidFill>
                  <a:srgbClr val="E98601"/>
                </a:solidFill>
              </a:rPr>
              <a:t> and B. Yoon, (Paper in preparation)</a:t>
            </a:r>
          </a:p>
          <a:p>
            <a:endParaRPr lang="en-US" sz="1200" b="1" dirty="0">
              <a:solidFill>
                <a:srgbClr val="E9860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26866C-5A89-E445-8F5D-3D5AA910FF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174" y="1358857"/>
            <a:ext cx="3373626" cy="214791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FA2CDBC-1D0C-F24C-8AA8-4E20AC162170}"/>
              </a:ext>
            </a:extLst>
          </p:cNvPr>
          <p:cNvSpPr/>
          <p:nvPr/>
        </p:nvSpPr>
        <p:spPr>
          <a:xfrm>
            <a:off x="4956615" y="1108524"/>
            <a:ext cx="4025365" cy="2799761"/>
          </a:xfrm>
          <a:prstGeom prst="ellipse">
            <a:avLst/>
          </a:prstGeom>
          <a:solidFill>
            <a:schemeClr val="accent5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940644-B41D-634C-B377-DED2168B4BE6}"/>
              </a:ext>
            </a:extLst>
          </p:cNvPr>
          <p:cNvSpPr txBox="1"/>
          <p:nvPr/>
        </p:nvSpPr>
        <p:spPr>
          <a:xfrm>
            <a:off x="5473612" y="4011231"/>
            <a:ext cx="332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Parton splitting in the QGP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6FAA8-A663-F743-8E1E-159A8BF79AEE}"/>
              </a:ext>
            </a:extLst>
          </p:cNvPr>
          <p:cNvSpPr txBox="1"/>
          <p:nvPr/>
        </p:nvSpPr>
        <p:spPr>
          <a:xfrm>
            <a:off x="5663821" y="1803173"/>
            <a:ext cx="110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QGP</a:t>
            </a:r>
          </a:p>
        </p:txBody>
      </p:sp>
    </p:spTree>
    <p:extLst>
      <p:ext uri="{BB962C8B-B14F-4D97-AF65-F5344CB8AC3E}">
        <p14:creationId xmlns:p14="http://schemas.microsoft.com/office/powerpoint/2010/main" val="195738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3C275-D92A-6341-8F88-22E62B938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Parton Splitting Functions at NLO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AD05E-9387-9141-9F44-B4C19869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63B84-F8F9-BE41-BBFB-F7884878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FDF6EB-BEBA-854D-B616-DE58B291596F}"/>
              </a:ext>
            </a:extLst>
          </p:cNvPr>
          <p:cNvSpPr txBox="1">
            <a:spLocks/>
          </p:cNvSpPr>
          <p:nvPr/>
        </p:nvSpPr>
        <p:spPr>
          <a:xfrm>
            <a:off x="233679" y="988907"/>
            <a:ext cx="8537787" cy="4217575"/>
          </a:xfrm>
          <a:prstGeom prst="rect">
            <a:avLst/>
          </a:prstGeom>
        </p:spPr>
        <p:txBody>
          <a:bodyPr/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075" indent="-1714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5938" indent="-17303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3038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5663" indent="-174625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800" b="1" dirty="0">
                <a:solidFill>
                  <a:schemeClr val="accent1"/>
                </a:solidFill>
              </a:rPr>
              <a:t>Numerical challenges</a:t>
            </a:r>
          </a:p>
          <a:p>
            <a:pPr lvl="1">
              <a:spcAft>
                <a:spcPts val="300"/>
              </a:spcAft>
            </a:pPr>
            <a:r>
              <a:rPr lang="en-US" sz="1600" dirty="0">
                <a:solidFill>
                  <a:srgbClr val="C00000"/>
                </a:solidFill>
              </a:rPr>
              <a:t>Increased integration dimension</a:t>
            </a:r>
          </a:p>
          <a:p>
            <a:pPr lvl="1">
              <a:spcAft>
                <a:spcPts val="300"/>
              </a:spcAft>
            </a:pPr>
            <a:r>
              <a:rPr lang="en-US" sz="1600" dirty="0">
                <a:solidFill>
                  <a:srgbClr val="C00000"/>
                </a:solidFill>
              </a:rPr>
              <a:t>Complicated equation (10 pages)</a:t>
            </a:r>
          </a:p>
          <a:p>
            <a:pPr lvl="1">
              <a:spcAft>
                <a:spcPts val="300"/>
              </a:spcAft>
            </a:pPr>
            <a:r>
              <a:rPr lang="en-US" sz="1600" dirty="0">
                <a:solidFill>
                  <a:schemeClr val="accent1"/>
                </a:solidFill>
              </a:rPr>
              <a:t>(100-1000)x more expensive 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than LO</a:t>
            </a:r>
            <a:endParaRPr lang="en-US" sz="1600" dirty="0">
              <a:solidFill>
                <a:srgbClr val="C00000"/>
              </a:solidFill>
            </a:endParaRPr>
          </a:p>
          <a:p>
            <a:pPr>
              <a:spcAft>
                <a:spcPts val="300"/>
              </a:spcAft>
            </a:pPr>
            <a:endParaRPr lang="en-US" sz="1800" dirty="0"/>
          </a:p>
          <a:p>
            <a:pPr>
              <a:spcAft>
                <a:spcPts val="300"/>
              </a:spcAft>
            </a:pPr>
            <a:r>
              <a:rPr lang="en-US" sz="1800" b="1" dirty="0"/>
              <a:t>Calculation is in progress</a:t>
            </a:r>
          </a:p>
          <a:p>
            <a:pPr lvl="1">
              <a:spcAft>
                <a:spcPts val="300"/>
              </a:spcAft>
            </a:pPr>
            <a:r>
              <a:rPr lang="en-US" sz="1600" dirty="0">
                <a:solidFill>
                  <a:srgbClr val="C00000"/>
                </a:solidFill>
              </a:rPr>
              <a:t>Further code optimization</a:t>
            </a:r>
          </a:p>
          <a:p>
            <a:pPr lvl="1">
              <a:spcAft>
                <a:spcPts val="300"/>
              </a:spcAft>
            </a:pPr>
            <a:r>
              <a:rPr lang="en-US" sz="1600" dirty="0">
                <a:solidFill>
                  <a:srgbClr val="C00000"/>
                </a:solidFill>
              </a:rPr>
              <a:t>Cluster computers</a:t>
            </a:r>
            <a:endParaRPr lang="en-US" sz="1600" dirty="0"/>
          </a:p>
          <a:p>
            <a:pPr lvl="1">
              <a:spcAft>
                <a:spcPts val="300"/>
              </a:spcAft>
            </a:pPr>
            <a:r>
              <a:rPr lang="en-US" sz="1600" dirty="0">
                <a:solidFill>
                  <a:srgbClr val="1622BA"/>
                </a:solidFill>
              </a:rPr>
              <a:t>Preliminary study shows up to </a:t>
            </a:r>
            <a:br>
              <a:rPr lang="en-US" sz="1600" dirty="0">
                <a:solidFill>
                  <a:srgbClr val="1622BA"/>
                </a:solidFill>
              </a:rPr>
            </a:br>
            <a:r>
              <a:rPr lang="en-US" sz="1600" dirty="0">
                <a:solidFill>
                  <a:srgbClr val="1622BA"/>
                </a:solidFill>
              </a:rPr>
              <a:t>50% NLO correction</a:t>
            </a:r>
          </a:p>
          <a:p>
            <a:pPr lvl="1">
              <a:spcAft>
                <a:spcPts val="300"/>
              </a:spcAft>
            </a:pP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EF54B-3276-094F-BA73-9C70458B21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371" y="1708789"/>
            <a:ext cx="5177177" cy="3438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6E1A91-733C-5748-A69E-F6A2082382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5108" y="1083208"/>
            <a:ext cx="2129701" cy="56814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808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3C275-D92A-6341-8F88-22E62B938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strong coupling on stopping power: </a:t>
            </a:r>
            <a:br>
              <a:rPr lang="en-US" dirty="0"/>
            </a:br>
            <a:r>
              <a:rPr lang="en-US" dirty="0"/>
              <a:t>insights from warm dense matter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AD05E-9387-9141-9F44-B4C19869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050870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63B84-F8F9-BE41-BBFB-F7884878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050870"/>
            <a:ext cx="3310467" cy="305152"/>
          </a:xfrm>
        </p:spPr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4D0392-AF40-1340-B76D-4F3E31A3F3F5}"/>
              </a:ext>
            </a:extLst>
          </p:cNvPr>
          <p:cNvSpPr/>
          <p:nvPr/>
        </p:nvSpPr>
        <p:spPr>
          <a:xfrm>
            <a:off x="8323874" y="3732364"/>
            <a:ext cx="868495" cy="78919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6" name="Picture 5" descr="latex-image-1.pdf">
            <a:extLst>
              <a:ext uri="{FF2B5EF4-FFF2-40B4-BE49-F238E27FC236}">
                <a16:creationId xmlns:a16="http://schemas.microsoft.com/office/drawing/2014/main" id="{0E3897B2-74CA-6648-A324-7710FD0B1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780" y="4054211"/>
            <a:ext cx="242455" cy="288636"/>
          </a:xfrm>
          <a:prstGeom prst="rect">
            <a:avLst/>
          </a:prstGeom>
        </p:spPr>
      </p:pic>
      <p:sp>
        <p:nvSpPr>
          <p:cNvPr id="7" name="Line 13">
            <a:extLst>
              <a:ext uri="{FF2B5EF4-FFF2-40B4-BE49-F238E27FC236}">
                <a16:creationId xmlns:a16="http://schemas.microsoft.com/office/drawing/2014/main" id="{86B3211D-13F0-7943-8B92-101E053C7B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5654" y="4315420"/>
            <a:ext cx="8536734" cy="6523"/>
          </a:xfrm>
          <a:prstGeom prst="line">
            <a:avLst/>
          </a:prstGeom>
          <a:noFill/>
          <a:ln w="38100" cmpd="sng">
            <a:solidFill>
              <a:srgbClr val="99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" name="Line 14">
            <a:extLst>
              <a:ext uri="{FF2B5EF4-FFF2-40B4-BE49-F238E27FC236}">
                <a16:creationId xmlns:a16="http://schemas.microsoft.com/office/drawing/2014/main" id="{560B6FBE-FA7E-3E41-BD80-06C8A1DF06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53985" y="4208814"/>
            <a:ext cx="154753" cy="368450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FB43380C-51F5-1D46-B091-96CAACB412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594421"/>
              </p:ext>
            </p:extLst>
          </p:nvPr>
        </p:nvGraphicFramePr>
        <p:xfrm>
          <a:off x="217619" y="3929525"/>
          <a:ext cx="508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" name="Equation" r:id="rId4" imgW="254000" imgH="152400" progId="Equation.DSMT4">
                  <p:embed/>
                </p:oleObj>
              </mc:Choice>
              <mc:Fallback>
                <p:oleObj name="Equation" r:id="rId4" imgW="254000" imgH="152400" progId="Equation.DSMT4">
                  <p:embed/>
                  <p:pic>
                    <p:nvPicPr>
                      <p:cNvPr id="12" name="Object 2">
                        <a:extLst>
                          <a:ext uri="{FF2B5EF4-FFF2-40B4-BE49-F238E27FC236}">
                            <a16:creationId xmlns:a16="http://schemas.microsoft.com/office/drawing/2014/main" id="{AEB5AB0C-2073-9A49-BAB4-378BFC2ACA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619" y="3929525"/>
                        <a:ext cx="5080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">
            <a:extLst>
              <a:ext uri="{FF2B5EF4-FFF2-40B4-BE49-F238E27FC236}">
                <a16:creationId xmlns:a16="http://schemas.microsoft.com/office/drawing/2014/main" id="{B56903DC-674D-7F4B-AFD1-DE80210283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565331"/>
              </p:ext>
            </p:extLst>
          </p:nvPr>
        </p:nvGraphicFramePr>
        <p:xfrm>
          <a:off x="1414712" y="3929525"/>
          <a:ext cx="44926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" name="Equation" r:id="rId6" imgW="215900" imgH="165100" progId="Equation.DSMT4">
                  <p:embed/>
                </p:oleObj>
              </mc:Choice>
              <mc:Fallback>
                <p:oleObj name="Equation" r:id="rId6" imgW="215900" imgH="165100" progId="Equation.DSMT4">
                  <p:embed/>
                  <p:pic>
                    <p:nvPicPr>
                      <p:cNvPr id="13" name="Object 3">
                        <a:extLst>
                          <a:ext uri="{FF2B5EF4-FFF2-40B4-BE49-F238E27FC236}">
                            <a16:creationId xmlns:a16="http://schemas.microsoft.com/office/drawing/2014/main" id="{F8CB7FFB-2D99-3548-A614-6750D6E6A9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712" y="3929525"/>
                        <a:ext cx="449263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21">
            <a:extLst>
              <a:ext uri="{FF2B5EF4-FFF2-40B4-BE49-F238E27FC236}">
                <a16:creationId xmlns:a16="http://schemas.microsoft.com/office/drawing/2014/main" id="{BBBFF3F7-0EDD-FF41-BAFC-A6D6BE092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582" y="4312257"/>
            <a:ext cx="11047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Liquid-like</a:t>
            </a:r>
          </a:p>
        </p:txBody>
      </p:sp>
      <p:sp>
        <p:nvSpPr>
          <p:cNvPr id="12" name="Line 32">
            <a:extLst>
              <a:ext uri="{FF2B5EF4-FFF2-40B4-BE49-F238E27FC236}">
                <a16:creationId xmlns:a16="http://schemas.microsoft.com/office/drawing/2014/main" id="{457F1F6D-FDD5-324F-A3C6-13B043AE75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19072" y="4211989"/>
            <a:ext cx="154753" cy="368450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3" name="Text Box 34">
            <a:extLst>
              <a:ext uri="{FF2B5EF4-FFF2-40B4-BE49-F238E27FC236}">
                <a16:creationId xmlns:a16="http://schemas.microsoft.com/office/drawing/2014/main" id="{916B1855-F20D-7B4D-B4D1-D9DC0DF8C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10" y="4312257"/>
            <a:ext cx="9364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008000"/>
                </a:solidFill>
              </a:rPr>
              <a:t>Gas-like</a:t>
            </a:r>
          </a:p>
        </p:txBody>
      </p:sp>
      <p:sp>
        <p:nvSpPr>
          <p:cNvPr id="14" name="Line 14">
            <a:extLst>
              <a:ext uri="{FF2B5EF4-FFF2-40B4-BE49-F238E27FC236}">
                <a16:creationId xmlns:a16="http://schemas.microsoft.com/office/drawing/2014/main" id="{BCE6F85A-F73C-B04D-8F65-09515A8BC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42671" y="4237067"/>
            <a:ext cx="0" cy="100149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graphicFrame>
        <p:nvGraphicFramePr>
          <p:cNvPr id="15" name="Object 3">
            <a:extLst>
              <a:ext uri="{FF2B5EF4-FFF2-40B4-BE49-F238E27FC236}">
                <a16:creationId xmlns:a16="http://schemas.microsoft.com/office/drawing/2014/main" id="{8E2A216C-BD5A-B14A-A2DD-264B24251C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171583"/>
              </p:ext>
            </p:extLst>
          </p:nvPr>
        </p:nvGraphicFramePr>
        <p:xfrm>
          <a:off x="5404104" y="3929525"/>
          <a:ext cx="396875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" name="Equation" r:id="rId8" imgW="190500" imgH="152400" progId="Equation.DSMT4">
                  <p:embed/>
                </p:oleObj>
              </mc:Choice>
              <mc:Fallback>
                <p:oleObj name="Equation" r:id="rId8" imgW="190500" imgH="152400" progId="Equation.DSMT4">
                  <p:embed/>
                  <p:pic>
                    <p:nvPicPr>
                      <p:cNvPr id="18" name="Object 3">
                        <a:extLst>
                          <a:ext uri="{FF2B5EF4-FFF2-40B4-BE49-F238E27FC236}">
                            <a16:creationId xmlns:a16="http://schemas.microsoft.com/office/drawing/2014/main" id="{36FA3853-F7B7-694C-BA38-58FB76D551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4104" y="3929525"/>
                        <a:ext cx="396875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Line 14">
            <a:extLst>
              <a:ext uri="{FF2B5EF4-FFF2-40B4-BE49-F238E27FC236}">
                <a16:creationId xmlns:a16="http://schemas.microsoft.com/office/drawing/2014/main" id="{CF748DF3-17EE-9F41-8B9F-755C2E594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5075" y="4237067"/>
            <a:ext cx="0" cy="100149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7" name="Text Box 21">
            <a:extLst>
              <a:ext uri="{FF2B5EF4-FFF2-40B4-BE49-F238E27FC236}">
                <a16:creationId xmlns:a16="http://schemas.microsoft.com/office/drawing/2014/main" id="{A17D4133-FD27-6147-9196-ADFC9A23B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6935" y="4310092"/>
            <a:ext cx="8226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Crystal</a:t>
            </a:r>
          </a:p>
        </p:txBody>
      </p:sp>
      <p:graphicFrame>
        <p:nvGraphicFramePr>
          <p:cNvPr id="18" name="Object 3">
            <a:extLst>
              <a:ext uri="{FF2B5EF4-FFF2-40B4-BE49-F238E27FC236}">
                <a16:creationId xmlns:a16="http://schemas.microsoft.com/office/drawing/2014/main" id="{8EC58A94-4C19-AB4E-8B41-3FC0E741B7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342371"/>
              </p:ext>
            </p:extLst>
          </p:nvPr>
        </p:nvGraphicFramePr>
        <p:xfrm>
          <a:off x="2585227" y="3929525"/>
          <a:ext cx="21113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" name="Equation" r:id="rId10" imgW="101600" imgH="152400" progId="Equation.DSMT4">
                  <p:embed/>
                </p:oleObj>
              </mc:Choice>
              <mc:Fallback>
                <p:oleObj name="Equation" r:id="rId10" imgW="101600" imgH="152400" progId="Equation.DSMT4">
                  <p:embed/>
                  <p:pic>
                    <p:nvPicPr>
                      <p:cNvPr id="21" name="Object 3">
                        <a:extLst>
                          <a:ext uri="{FF2B5EF4-FFF2-40B4-BE49-F238E27FC236}">
                            <a16:creationId xmlns:a16="http://schemas.microsoft.com/office/drawing/2014/main" id="{C3BFA0F0-6A03-9246-A9DE-B5D26CE9EF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5227" y="3929525"/>
                        <a:ext cx="21113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Line 14">
            <a:extLst>
              <a:ext uri="{FF2B5EF4-FFF2-40B4-BE49-F238E27FC236}">
                <a16:creationId xmlns:a16="http://schemas.microsoft.com/office/drawing/2014/main" id="{190D9A39-2600-BF41-9BE6-BA8737D9A0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6635" y="4237067"/>
            <a:ext cx="0" cy="100149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05E29D87-1F4D-8848-B1D8-048533271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30" y="3243725"/>
            <a:ext cx="1496291" cy="6001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/>
              <a:t>breakdown of </a:t>
            </a:r>
          </a:p>
          <a:p>
            <a:pPr algn="ctr" eaLnBrk="1" hangingPunct="1"/>
            <a:r>
              <a:rPr lang="en-US" sz="1100" b="1" dirty="0"/>
              <a:t>traditional plasma theory</a:t>
            </a:r>
          </a:p>
        </p:txBody>
      </p:sp>
      <p:graphicFrame>
        <p:nvGraphicFramePr>
          <p:cNvPr id="21" name="Object 3">
            <a:extLst>
              <a:ext uri="{FF2B5EF4-FFF2-40B4-BE49-F238E27FC236}">
                <a16:creationId xmlns:a16="http://schemas.microsoft.com/office/drawing/2014/main" id="{6C12389F-3FA9-3B4C-B113-63D084D33D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71472"/>
              </p:ext>
            </p:extLst>
          </p:nvPr>
        </p:nvGraphicFramePr>
        <p:xfrm>
          <a:off x="7428688" y="3929525"/>
          <a:ext cx="528637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" name="Equation" r:id="rId12" imgW="254000" imgH="152400" progId="Equation.DSMT4">
                  <p:embed/>
                </p:oleObj>
              </mc:Choice>
              <mc:Fallback>
                <p:oleObj name="Equation" r:id="rId12" imgW="254000" imgH="152400" progId="Equation.DSMT4">
                  <p:embed/>
                  <p:pic>
                    <p:nvPicPr>
                      <p:cNvPr id="25" name="Object 3">
                        <a:extLst>
                          <a:ext uri="{FF2B5EF4-FFF2-40B4-BE49-F238E27FC236}">
                            <a16:creationId xmlns:a16="http://schemas.microsoft.com/office/drawing/2014/main" id="{1F0A0388-6092-F344-9B16-D91C018C81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8688" y="3929525"/>
                        <a:ext cx="528637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3">
            <a:extLst>
              <a:ext uri="{FF2B5EF4-FFF2-40B4-BE49-F238E27FC236}">
                <a16:creationId xmlns:a16="http://schemas.microsoft.com/office/drawing/2014/main" id="{5E56F548-ED5C-1E48-93E7-D2E09A20F3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6090455"/>
              </p:ext>
            </p:extLst>
          </p:nvPr>
        </p:nvGraphicFramePr>
        <p:xfrm>
          <a:off x="3623655" y="3929525"/>
          <a:ext cx="4222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" name="Equation" r:id="rId14" imgW="203200" imgH="152400" progId="Equation.DSMT4">
                  <p:embed/>
                </p:oleObj>
              </mc:Choice>
              <mc:Fallback>
                <p:oleObj name="Equation" r:id="rId14" imgW="203200" imgH="152400" progId="Equation.DSMT4">
                  <p:embed/>
                  <p:pic>
                    <p:nvPicPr>
                      <p:cNvPr id="27" name="Object 3">
                        <a:extLst>
                          <a:ext uri="{FF2B5EF4-FFF2-40B4-BE49-F238E27FC236}">
                            <a16:creationId xmlns:a16="http://schemas.microsoft.com/office/drawing/2014/main" id="{FCD57D60-4BA5-7341-9891-501BD00B67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3655" y="3929525"/>
                        <a:ext cx="42227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Line 14">
            <a:extLst>
              <a:ext uri="{FF2B5EF4-FFF2-40B4-BE49-F238E27FC236}">
                <a16:creationId xmlns:a16="http://schemas.microsoft.com/office/drawing/2014/main" id="{F46BC56A-F510-3243-827D-8D7353ACA3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7131" y="4237067"/>
            <a:ext cx="0" cy="100149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47F152C5-A762-3C40-AD4C-44613C1BC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697" y="3243725"/>
            <a:ext cx="919416" cy="6001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/>
              <a:t>onset of liquid-like behavior</a:t>
            </a:r>
          </a:p>
        </p:txBody>
      </p:sp>
      <p:sp>
        <p:nvSpPr>
          <p:cNvPr id="25" name="Text Box 19">
            <a:extLst>
              <a:ext uri="{FF2B5EF4-FFF2-40B4-BE49-F238E27FC236}">
                <a16:creationId xmlns:a16="http://schemas.microsoft.com/office/drawing/2014/main" id="{4DD81B7E-184A-7A45-AE87-9BFDB0DB7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7502" y="3243725"/>
            <a:ext cx="1036190" cy="6001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/>
              <a:t>1</a:t>
            </a:r>
            <a:r>
              <a:rPr lang="en-US" sz="1100" b="1" baseline="30000" dirty="0"/>
              <a:t>st</a:t>
            </a:r>
            <a:r>
              <a:rPr lang="en-US" sz="1100" b="1" dirty="0"/>
              <a:t> order</a:t>
            </a:r>
          </a:p>
          <a:p>
            <a:pPr algn="ctr" eaLnBrk="1" hangingPunct="1"/>
            <a:r>
              <a:rPr lang="en-US" sz="1100" b="1" dirty="0"/>
              <a:t>liquid-solid transition</a:t>
            </a: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1C20264B-6EAD-094F-B340-C7E7C5611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6235" y="3336058"/>
            <a:ext cx="1050649" cy="4308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/>
              <a:t>minimum of viscosity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1731AF-23F3-DA41-BEC7-A70ED826FEC6}"/>
              </a:ext>
            </a:extLst>
          </p:cNvPr>
          <p:cNvSpPr/>
          <p:nvPr/>
        </p:nvSpPr>
        <p:spPr>
          <a:xfrm>
            <a:off x="2686635" y="3541651"/>
            <a:ext cx="435749" cy="1120233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254B577A-1512-394D-A85A-0D779BC7A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821928"/>
              </p:ext>
            </p:extLst>
          </p:nvPr>
        </p:nvGraphicFramePr>
        <p:xfrm>
          <a:off x="3247079" y="2017219"/>
          <a:ext cx="1681150" cy="729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" name="Equation" r:id="rId16" imgW="1054100" imgH="457200" progId="Equation.DSMT4">
                  <p:embed/>
                </p:oleObj>
              </mc:Choice>
              <mc:Fallback>
                <p:oleObj name="Equation" r:id="rId16" imgW="1054100" imgH="45720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3BDC2EF3-3D8F-444E-8504-AFDBD58294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247079" y="2017219"/>
                        <a:ext cx="1681150" cy="729174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8F3E2A5E-1B99-CB48-9FA9-637BD7CDA911}"/>
              </a:ext>
            </a:extLst>
          </p:cNvPr>
          <p:cNvSpPr/>
          <p:nvPr/>
        </p:nvSpPr>
        <p:spPr>
          <a:xfrm>
            <a:off x="1437979" y="4731989"/>
            <a:ext cx="393174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4982"/>
                </a:solidFill>
              </a:rPr>
              <a:t>How does strong coupling affect the stopping power of plasmas ?</a:t>
            </a:r>
            <a:endParaRPr lang="en-US" sz="1600" dirty="0">
              <a:solidFill>
                <a:srgbClr val="004982"/>
              </a:solidFill>
            </a:endParaRPr>
          </a:p>
        </p:txBody>
      </p:sp>
      <p:sp>
        <p:nvSpPr>
          <p:cNvPr id="30" name="Text Box 19">
            <a:extLst>
              <a:ext uri="{FF2B5EF4-FFF2-40B4-BE49-F238E27FC236}">
                <a16:creationId xmlns:a16="http://schemas.microsoft.com/office/drawing/2014/main" id="{A39F4A33-AE94-3D4C-A8D7-5D83C037D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870" y="2116572"/>
            <a:ext cx="1968208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/>
              <a:t>Coulomb coupling strength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879492-2392-7846-B9DC-B8D14CD78FF8}"/>
                  </a:ext>
                </a:extLst>
              </p:cNvPr>
              <p:cNvSpPr txBox="1"/>
              <p:nvPr/>
            </p:nvSpPr>
            <p:spPr>
              <a:xfrm>
                <a:off x="5568156" y="4802220"/>
                <a:ext cx="1186287" cy="46903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charset="0"/>
                        </a:rPr>
                        <m:t>𝑆</m:t>
                      </m:r>
                      <m:r>
                        <a:rPr lang="en-US" sz="1600" b="0" i="1" smtClean="0"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bg-BG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charset="0"/>
                            </a:rPr>
                            <m:t>𝑑𝐸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𝑉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879492-2392-7846-B9DC-B8D14CD78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8156" y="4802220"/>
                <a:ext cx="1186287" cy="469039"/>
              </a:xfrm>
              <a:prstGeom prst="rect">
                <a:avLst/>
              </a:prstGeom>
              <a:blipFill>
                <a:blip r:embed="rId18"/>
                <a:stretch>
                  <a:fillRect l="-2105" t="-2632" r="-4211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069D77E5-634C-5349-87D8-BDB4B9B586F3}"/>
              </a:ext>
            </a:extLst>
          </p:cNvPr>
          <p:cNvSpPr txBox="1"/>
          <p:nvPr/>
        </p:nvSpPr>
        <p:spPr>
          <a:xfrm>
            <a:off x="2275227" y="2957365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QGP</a:t>
            </a:r>
          </a:p>
        </p:txBody>
      </p:sp>
      <p:pic>
        <p:nvPicPr>
          <p:cNvPr id="33" name="Picture 32" descr="warm-dens-matter-phase.png">
            <a:extLst>
              <a:ext uri="{FF2B5EF4-FFF2-40B4-BE49-F238E27FC236}">
                <a16:creationId xmlns:a16="http://schemas.microsoft.com/office/drawing/2014/main" id="{19790546-7EFF-DF49-ABE3-AC731F032061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066" y="749220"/>
            <a:ext cx="3072134" cy="2498671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DF05D61-E606-FA44-A89E-95C6B4E6D08F}"/>
              </a:ext>
            </a:extLst>
          </p:cNvPr>
          <p:cNvSpPr/>
          <p:nvPr/>
        </p:nvSpPr>
        <p:spPr>
          <a:xfrm>
            <a:off x="125798" y="820912"/>
            <a:ext cx="5912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rialMTStd"/>
                <a:ea typeface="Cambria" panose="02040503050406030204" pitchFamily="18" charset="0"/>
                <a:cs typeface="Times New Roman" panose="02020603050405020304" pitchFamily="18" charset="0"/>
              </a:rPr>
              <a:t>Warm Dense Matter conditions occur for temperatures between a few thousand and a few million kelvins and densities a fraction to several tens of times solid density</a:t>
            </a:r>
            <a:r>
              <a:rPr lang="en-US" sz="1600" dirty="0"/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9D85F2-E3F9-464D-B109-CF4FC3364C7F}"/>
              </a:ext>
            </a:extLst>
          </p:cNvPr>
          <p:cNvSpPr/>
          <p:nvPr/>
        </p:nvSpPr>
        <p:spPr>
          <a:xfrm>
            <a:off x="742495" y="1588704"/>
            <a:ext cx="40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In WDM, ions are strongly coupled  </a:t>
            </a: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A7F4BF68-51BD-3846-A1E9-D2A6AF88D34D}"/>
              </a:ext>
            </a:extLst>
          </p:cNvPr>
          <p:cNvSpPr txBox="1">
            <a:spLocks/>
          </p:cNvSpPr>
          <p:nvPr/>
        </p:nvSpPr>
        <p:spPr>
          <a:xfrm>
            <a:off x="7004050" y="5409848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B050BD-D5D4-004B-87E1-382D8D28594F}" type="datetime1">
              <a:rPr lang="en-US" smtClean="0"/>
              <a:pPr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966D3042-1FF2-0A46-A320-C46E68C1AC4E}"/>
              </a:ext>
            </a:extLst>
          </p:cNvPr>
          <p:cNvSpPr txBox="1">
            <a:spLocks/>
          </p:cNvSpPr>
          <p:nvPr/>
        </p:nvSpPr>
        <p:spPr>
          <a:xfrm>
            <a:off x="-1" y="5409848"/>
            <a:ext cx="3310467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Los Alamos National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816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3C275-D92A-6341-8F88-22E62B938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We used Molecular Dynamics to study the effect of strong coupling on the stopping power of dense plasmas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AD05E-9387-9141-9F44-B4C19869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63B84-F8F9-BE41-BBFB-F7884878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83DB3B-C3F9-B640-B88B-66814587ACD5}"/>
              </a:ext>
            </a:extLst>
          </p:cNvPr>
          <p:cNvSpPr/>
          <p:nvPr/>
        </p:nvSpPr>
        <p:spPr>
          <a:xfrm>
            <a:off x="5156707" y="2879841"/>
            <a:ext cx="3628305" cy="24189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8D71F5-472E-174E-8B7E-7DEEC9E99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272" y="848379"/>
            <a:ext cx="4207280" cy="11024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1DFF8E-FBC4-6744-8BBA-C0ED15722C82}"/>
              </a:ext>
            </a:extLst>
          </p:cNvPr>
          <p:cNvSpPr txBox="1"/>
          <p:nvPr/>
        </p:nvSpPr>
        <p:spPr>
          <a:xfrm>
            <a:off x="1151910" y="3671781"/>
            <a:ext cx="1011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PBC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A3AA0-AD52-9D48-98C7-533CE928E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03" y="2030607"/>
            <a:ext cx="5038599" cy="809663"/>
          </a:xfrm>
          <a:prstGeom prst="rect">
            <a:avLst/>
          </a:prstGeom>
        </p:spPr>
      </p:pic>
      <p:sp>
        <p:nvSpPr>
          <p:cNvPr id="9" name="Left Brace 8">
            <a:extLst>
              <a:ext uri="{FF2B5EF4-FFF2-40B4-BE49-F238E27FC236}">
                <a16:creationId xmlns:a16="http://schemas.microsoft.com/office/drawing/2014/main" id="{B3CA1C72-562E-2248-B228-A25422B6F737}"/>
              </a:ext>
            </a:extLst>
          </p:cNvPr>
          <p:cNvSpPr/>
          <p:nvPr/>
        </p:nvSpPr>
        <p:spPr>
          <a:xfrm>
            <a:off x="581960" y="2159184"/>
            <a:ext cx="279922" cy="146489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2FB2EB-F310-2844-B552-33868724C411}"/>
              </a:ext>
            </a:extLst>
          </p:cNvPr>
          <p:cNvSpPr txBox="1"/>
          <p:nvPr/>
        </p:nvSpPr>
        <p:spPr>
          <a:xfrm>
            <a:off x="881303" y="3680865"/>
            <a:ext cx="287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+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B8C396-ACAE-5E47-9EF4-72EEBFD60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110" y="2937784"/>
            <a:ext cx="2939183" cy="6787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74AA55-501D-2944-BC5A-626CDBBCDB10}"/>
                  </a:ext>
                </a:extLst>
              </p:cNvPr>
              <p:cNvSpPr txBox="1"/>
              <p:nvPr/>
            </p:nvSpPr>
            <p:spPr>
              <a:xfrm>
                <a:off x="6272108" y="2346164"/>
                <a:ext cx="145792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(1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𝑁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74AA55-501D-2944-BC5A-626CDBBCD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108" y="2346164"/>
                <a:ext cx="1457922" cy="276999"/>
              </a:xfrm>
              <a:prstGeom prst="rect">
                <a:avLst/>
              </a:prstGeom>
              <a:blipFill>
                <a:blip r:embed="rId5"/>
                <a:stretch>
                  <a:fillRect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A45C7635-9D5E-B049-B6B0-83E6A8403D80}"/>
              </a:ext>
            </a:extLst>
          </p:cNvPr>
          <p:cNvGrpSpPr/>
          <p:nvPr/>
        </p:nvGrpSpPr>
        <p:grpSpPr>
          <a:xfrm>
            <a:off x="5451516" y="3059650"/>
            <a:ext cx="3269881" cy="2208933"/>
            <a:chOff x="4724400" y="3840480"/>
            <a:chExt cx="4234988" cy="30175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A2B4476-4DF5-8C45-9ABE-5C6D24413C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24400" y="3840480"/>
              <a:ext cx="3888555" cy="3017520"/>
              <a:chOff x="5214781" y="3815696"/>
              <a:chExt cx="3743243" cy="290475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EDD427B-5274-DB44-AFDC-95AEE21A2C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4781" y="3815696"/>
                <a:ext cx="3743243" cy="2904758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F83E98-0EB4-F743-BD7A-9A05E6785351}"/>
                  </a:ext>
                </a:extLst>
              </p:cNvPr>
              <p:cNvSpPr/>
              <p:nvPr/>
            </p:nvSpPr>
            <p:spPr>
              <a:xfrm>
                <a:off x="6172200" y="3970237"/>
                <a:ext cx="2476799" cy="1828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BB3A6FE-A915-BD42-BCE7-40F1CB51A088}"/>
                    </a:ext>
                  </a:extLst>
                </p:cNvPr>
                <p:cNvSpPr txBox="1"/>
                <p:nvPr/>
              </p:nvSpPr>
              <p:spPr>
                <a:xfrm>
                  <a:off x="7511939" y="4599801"/>
                  <a:ext cx="984659" cy="37839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b="0" dirty="0"/>
                    <a:t>Q/q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=1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BB3A6FE-A915-BD42-BCE7-40F1CB51A0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939" y="4599801"/>
                  <a:ext cx="984659" cy="378395"/>
                </a:xfrm>
                <a:prstGeom prst="rect">
                  <a:avLst/>
                </a:prstGeom>
                <a:blipFill>
                  <a:blip r:embed="rId7"/>
                  <a:stretch>
                    <a:fillRect l="-18033" t="-27273" r="-4918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5EC059F-C684-B54B-AB7C-96D15F27C9A5}"/>
                    </a:ext>
                  </a:extLst>
                </p:cNvPr>
                <p:cNvSpPr txBox="1"/>
                <p:nvPr/>
              </p:nvSpPr>
              <p:spPr>
                <a:xfrm>
                  <a:off x="7275111" y="4218802"/>
                  <a:ext cx="1564903" cy="37839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b="0" dirty="0"/>
                    <a:t>M/m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=1000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5EC059F-C684-B54B-AB7C-96D15F27C9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5111" y="4218802"/>
                  <a:ext cx="1564903" cy="378395"/>
                </a:xfrm>
                <a:prstGeom prst="rect">
                  <a:avLst/>
                </a:prstGeom>
                <a:blipFill>
                  <a:blip r:embed="rId8"/>
                  <a:stretch>
                    <a:fillRect l="-10417" t="-26087" r="-5208" b="-47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FE65B47-7DEA-A244-B523-3A43C4935DB7}"/>
                    </a:ext>
                  </a:extLst>
                </p:cNvPr>
                <p:cNvSpPr txBox="1"/>
                <p:nvPr/>
              </p:nvSpPr>
              <p:spPr>
                <a:xfrm>
                  <a:off x="8534400" y="6330985"/>
                  <a:ext cx="424988" cy="2984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442" name="TextBox 184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4400" y="6330985"/>
                  <a:ext cx="424988" cy="29841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0000" r="-5714" b="-204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3E79B30-EE6D-664D-9743-B3A7E8161A36}"/>
                </a:ext>
              </a:extLst>
            </p:cNvPr>
            <p:cNvSpPr/>
            <p:nvPr/>
          </p:nvSpPr>
          <p:spPr>
            <a:xfrm>
              <a:off x="6597188" y="6629400"/>
              <a:ext cx="609600" cy="2190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1B2EB12-50C2-6A48-B9C6-D92F817BEE62}"/>
              </a:ext>
            </a:extLst>
          </p:cNvPr>
          <p:cNvSpPr txBox="1"/>
          <p:nvPr/>
        </p:nvSpPr>
        <p:spPr>
          <a:xfrm>
            <a:off x="254306" y="4139637"/>
            <a:ext cx="4445388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We performed an extensive parameter study of </a:t>
            </a:r>
            <a:r>
              <a:rPr lang="en-US" dirty="0" err="1"/>
              <a:t>dE</a:t>
            </a:r>
            <a:r>
              <a:rPr lang="en-US" dirty="0"/>
              <a:t>/dx, varying projectile mass, speed, and background coupling strength and screening</a:t>
            </a:r>
          </a:p>
        </p:txBody>
      </p:sp>
    </p:spTree>
    <p:extLst>
      <p:ext uri="{BB962C8B-B14F-4D97-AF65-F5344CB8AC3E}">
        <p14:creationId xmlns:p14="http://schemas.microsoft.com/office/powerpoint/2010/main" val="3455921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ANL 1">
      <a:dk1>
        <a:srgbClr val="3C3C3B"/>
      </a:dk1>
      <a:lt1>
        <a:sysClr val="window" lastClr="FFFFFF"/>
      </a:lt1>
      <a:dk2>
        <a:srgbClr val="636463"/>
      </a:dk2>
      <a:lt2>
        <a:srgbClr val="EFEEED"/>
      </a:lt2>
      <a:accent1>
        <a:srgbClr val="130D1F"/>
      </a:accent1>
      <a:accent2>
        <a:srgbClr val="F8B617"/>
      </a:accent2>
      <a:accent3>
        <a:srgbClr val="2682CF"/>
      </a:accent3>
      <a:accent4>
        <a:srgbClr val="EA7820"/>
      </a:accent4>
      <a:accent5>
        <a:srgbClr val="F4482D"/>
      </a:accent5>
      <a:accent6>
        <a:srgbClr val="229357"/>
      </a:accent6>
      <a:hlink>
        <a:srgbClr val="385AC7"/>
      </a:hlink>
      <a:folHlink>
        <a:srgbClr val="4E13D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riad Blue Widescreen" id="{EAFBC74D-899A-4D97-943D-7066EE6A8E89}" vid="{D2AD931A-A2E9-49E5-95FA-8DFD61B543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4010</TotalTime>
  <Words>671</Words>
  <Application>Microsoft Macintosh PowerPoint</Application>
  <PresentationFormat>On-screen Show (16:10)</PresentationFormat>
  <Paragraphs>134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ArialMTStd</vt:lpstr>
      <vt:lpstr>CMR12</vt:lpstr>
      <vt:lpstr>Arial</vt:lpstr>
      <vt:lpstr>Arial Black</vt:lpstr>
      <vt:lpstr>Calibri</vt:lpstr>
      <vt:lpstr>Cambria Math</vt:lpstr>
      <vt:lpstr>Courier New</vt:lpstr>
      <vt:lpstr>Wingdings</vt:lpstr>
      <vt:lpstr>Office Theme</vt:lpstr>
      <vt:lpstr>Equation</vt:lpstr>
      <vt:lpstr>Simulations</vt:lpstr>
      <vt:lpstr>Parton Splitting Functions</vt:lpstr>
      <vt:lpstr>QGP Medium from Hydrodynamic Simulation</vt:lpstr>
      <vt:lpstr>Leading Order Splitting Function Calculation</vt:lpstr>
      <vt:lpstr>Dijet Production &amp; Mass Modification in Heavy Ion Collisions</vt:lpstr>
      <vt:lpstr>Parton Splitting in QCD Matter at Higher Order</vt:lpstr>
      <vt:lpstr>Parton Splitting Functions at NLO</vt:lpstr>
      <vt:lpstr>Effect of strong coupling on stopping power:  insights from warm dense matter</vt:lpstr>
      <vt:lpstr>We used Molecular Dynamics to study the effect of strong coupling on the stopping power of dense plasmas</vt:lpstr>
      <vt:lpstr>We identified the effects of strong coupling on dE/dx  Existing theories do not account for these effects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LANL’s slide template!</dc:title>
  <dc:creator>Microsoft Office User</dc:creator>
  <cp:lastModifiedBy>Microsoft Office User</cp:lastModifiedBy>
  <cp:revision>147</cp:revision>
  <dcterms:created xsi:type="dcterms:W3CDTF">2019-01-23T16:51:52Z</dcterms:created>
  <dcterms:modified xsi:type="dcterms:W3CDTF">2019-02-14T00:29:32Z</dcterms:modified>
</cp:coreProperties>
</file>