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1" r:id="rId2"/>
    <p:sldId id="262" r:id="rId3"/>
    <p:sldId id="263" r:id="rId4"/>
    <p:sldId id="278" r:id="rId5"/>
    <p:sldId id="264" r:id="rId6"/>
    <p:sldId id="265" r:id="rId7"/>
    <p:sldId id="268" r:id="rId8"/>
    <p:sldId id="269" r:id="rId9"/>
    <p:sldId id="270" r:id="rId10"/>
    <p:sldId id="274" r:id="rId11"/>
    <p:sldId id="272" r:id="rId12"/>
    <p:sldId id="273" r:id="rId13"/>
    <p:sldId id="276" r:id="rId14"/>
    <p:sldId id="275" r:id="rId15"/>
    <p:sldId id="285" r:id="rId16"/>
    <p:sldId id="279" r:id="rId17"/>
    <p:sldId id="280" r:id="rId18"/>
    <p:sldId id="286" r:id="rId19"/>
    <p:sldId id="282" r:id="rId20"/>
    <p:sldId id="283" r:id="rId21"/>
    <p:sldId id="284"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snapToObjects="1">
      <p:cViewPr varScale="1">
        <p:scale>
          <a:sx n="158" d="100"/>
          <a:sy n="158" d="100"/>
        </p:scale>
        <p:origin x="576" y="176"/>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62EE5B-E0C2-4252-BED1-734826C7376A}" type="datetime1">
              <a:rPr lang="en-US" smtClean="0"/>
              <a:t>2/13/19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Los Alamos National Laboratory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3DA938-9C0B-3841-966A-9297D5C04961}" type="slidenum">
              <a:rPr lang="en-US" smtClean="0"/>
              <a:t>‹#›</a:t>
            </a:fld>
            <a:endParaRPr lang="en-US"/>
          </a:p>
        </p:txBody>
      </p:sp>
    </p:spTree>
    <p:extLst>
      <p:ext uri="{BB962C8B-B14F-4D97-AF65-F5344CB8AC3E}">
        <p14:creationId xmlns:p14="http://schemas.microsoft.com/office/powerpoint/2010/main" val="203510931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A1D07-FE8A-460A-BB78-F6B27B38EBB7}" type="datetime1">
              <a:rPr lang="en-US" smtClean="0"/>
              <a:t>2/13/19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Los Alamos National Laboratory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268CE-33B7-7549-BEF6-7F438D74ABCA}" type="slidenum">
              <a:rPr lang="en-US" smtClean="0"/>
              <a:t>‹#›</a:t>
            </a:fld>
            <a:endParaRPr lang="en-US"/>
          </a:p>
        </p:txBody>
      </p:sp>
    </p:spTree>
    <p:extLst>
      <p:ext uri="{BB962C8B-B14F-4D97-AF65-F5344CB8AC3E}">
        <p14:creationId xmlns:p14="http://schemas.microsoft.com/office/powerpoint/2010/main" val="233283916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C7B6D113-A37A-4439-AB0F-FF26F37D407E}" type="datetime1">
              <a:rPr lang="en-US" smtClean="0"/>
              <a:t>2/13/19</a:t>
            </a:fld>
            <a:endParaRPr lang="en-US"/>
          </a:p>
        </p:txBody>
      </p:sp>
      <p:sp>
        <p:nvSpPr>
          <p:cNvPr id="5" name="Footer Placeholder 4"/>
          <p:cNvSpPr>
            <a:spLocks noGrp="1"/>
          </p:cNvSpPr>
          <p:nvPr>
            <p:ph type="ftr" sz="quarter" idx="11"/>
          </p:nvPr>
        </p:nvSpPr>
        <p:spPr/>
        <p:txBody>
          <a:bodyPr/>
          <a:lstStyle/>
          <a:p>
            <a:r>
              <a:rPr lang="en-US"/>
              <a:t>Los Alamos National Laboratory</a:t>
            </a:r>
          </a:p>
        </p:txBody>
      </p:sp>
      <p:sp>
        <p:nvSpPr>
          <p:cNvPr id="6" name="Slide Number Placeholder 5"/>
          <p:cNvSpPr>
            <a:spLocks noGrp="1"/>
          </p:cNvSpPr>
          <p:nvPr>
            <p:ph type="sldNum" sz="quarter" idx="12"/>
          </p:nvPr>
        </p:nvSpPr>
        <p:spPr/>
        <p:txBody>
          <a:bodyPr/>
          <a:lstStyle/>
          <a:p>
            <a:fld id="{9B4268CE-33B7-7549-BEF6-7F438D74ABCA}" type="slidenum">
              <a:rPr lang="en-US" smtClean="0"/>
              <a:t>1</a:t>
            </a:fld>
            <a:endParaRPr lang="en-US"/>
          </a:p>
        </p:txBody>
      </p:sp>
    </p:spTree>
    <p:extLst>
      <p:ext uri="{BB962C8B-B14F-4D97-AF65-F5344CB8AC3E}">
        <p14:creationId xmlns:p14="http://schemas.microsoft.com/office/powerpoint/2010/main" val="3025512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slide">
    <p:spTree>
      <p:nvGrpSpPr>
        <p:cNvPr id="1" name=""/>
        <p:cNvGrpSpPr/>
        <p:nvPr/>
      </p:nvGrpSpPr>
      <p:grpSpPr>
        <a:xfrm>
          <a:off x="0" y="0"/>
          <a:ext cx="0" cy="0"/>
          <a:chOff x="0" y="0"/>
          <a:chExt cx="0" cy="0"/>
        </a:xfrm>
      </p:grpSpPr>
      <p:sp>
        <p:nvSpPr>
          <p:cNvPr id="3" name="TextBox 2"/>
          <p:cNvSpPr txBox="1"/>
          <p:nvPr userDrawn="1"/>
        </p:nvSpPr>
        <p:spPr>
          <a:xfrm>
            <a:off x="-1371600" y="0"/>
            <a:ext cx="1371600" cy="2677650"/>
          </a:xfrm>
          <a:prstGeom prst="rect">
            <a:avLst/>
          </a:prstGeom>
          <a:noFill/>
        </p:spPr>
        <p:txBody>
          <a:bodyPr wrap="square" lIns="91433" tIns="45717" rIns="91433" bIns="45717" rtlCol="0">
            <a:spAutoFit/>
          </a:bodyPr>
          <a:lstStyle/>
          <a:p>
            <a:r>
              <a:rPr lang="en-US" sz="1200" b="1" dirty="0">
                <a:solidFill>
                  <a:srgbClr val="000000"/>
                </a:solidFill>
              </a:rPr>
              <a:t>NOTE</a:t>
            </a:r>
            <a:r>
              <a:rPr lang="en-US" sz="1200" b="0" dirty="0">
                <a:solidFill>
                  <a:srgbClr val="000000"/>
                </a:solidFill>
              </a:rPr>
              <a:t>: THIS IS YOUR WALK-IN SLIDE OPTION #1. </a:t>
            </a:r>
            <a:r>
              <a:rPr lang="en-US" sz="1200" kern="1200" dirty="0">
                <a:solidFill>
                  <a:schemeClr val="tx1"/>
                </a:solidFill>
                <a:effectLst/>
                <a:latin typeface="+mn-lt"/>
                <a:ea typeface="+mn-ea"/>
                <a:cs typeface="+mn-cs"/>
              </a:rPr>
              <a:t>Instead of the Title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display this slide on the venue screen while your audience is arriving.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t>
            </a:r>
            <a:r>
              <a:rPr lang="en-US" sz="1200" b="1" u="none"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title slide. </a:t>
            </a:r>
            <a:br>
              <a:rPr lang="en-US" sz="1200" kern="1200" dirty="0">
                <a:solidFill>
                  <a:schemeClr val="tx1"/>
                </a:solidFill>
                <a:effectLst/>
                <a:latin typeface="+mn-lt"/>
                <a:ea typeface="+mn-ea"/>
                <a:cs typeface="+mn-cs"/>
              </a:rPr>
            </a:br>
            <a:endParaRPr lang="en-US" sz="1200" dirty="0">
              <a:solidFill>
                <a:srgbClr val="000000"/>
              </a:solidFill>
            </a:endParaRPr>
          </a:p>
        </p:txBody>
      </p:sp>
      <p:sp>
        <p:nvSpPr>
          <p:cNvPr id="10" name="Rectangle 9"/>
          <p:cNvSpPr/>
          <p:nvPr userDrawn="1"/>
        </p:nvSpPr>
        <p:spPr>
          <a:xfrm>
            <a:off x="0" y="5258058"/>
            <a:ext cx="9144000" cy="4663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2E"/>
              </a:solidFill>
              <a:effectLst/>
              <a:uLnTx/>
              <a:uFillTx/>
              <a:latin typeface="Arial"/>
              <a:ea typeface="+mn-ea"/>
              <a:cs typeface="+mn-cs"/>
            </a:endParaRPr>
          </a:p>
        </p:txBody>
      </p:sp>
      <p:sp>
        <p:nvSpPr>
          <p:cNvPr id="11" name="Rectangle 10"/>
          <p:cNvSpPr>
            <a:spLocks noChangeArrowheads="1"/>
          </p:cNvSpPr>
          <p:nvPr userDrawn="1"/>
        </p:nvSpPr>
        <p:spPr bwMode="auto">
          <a:xfrm>
            <a:off x="4572000" y="5539707"/>
            <a:ext cx="457200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Managed by Triad National Security, LLC for the U.S. Department of Energy’s NNSA</a:t>
            </a:r>
          </a:p>
        </p:txBody>
      </p:sp>
      <p:pic>
        <p:nvPicPr>
          <p:cNvPr id="9" name="Picture 8" descr="LANL_allWHITE.ai"/>
          <p:cNvPicPr>
            <a:picLocks noChangeAspect="1"/>
          </p:cNvPicPr>
          <p:nvPr userDrawn="1"/>
        </p:nvPicPr>
        <p:blipFill rotWithShape="1">
          <a:blip r:embed="rId2" cstate="screen">
            <a:extLst>
              <a:ext uri="{28A0092B-C50C-407E-A947-70E740481C1C}">
                <a14:useLocalDpi xmlns:a14="http://schemas.microsoft.com/office/drawing/2010/main"/>
              </a:ext>
            </a:extLst>
          </a:blip>
          <a:srcRect l="23021" t="26248" r="27098" b="30198"/>
          <a:stretch/>
        </p:blipFill>
        <p:spPr>
          <a:xfrm>
            <a:off x="545314" y="321028"/>
            <a:ext cx="7542237" cy="3763219"/>
          </a:xfrm>
          <a:prstGeom prst="rect">
            <a:avLst/>
          </a:prstGeom>
        </p:spPr>
      </p:pic>
      <p:pic>
        <p:nvPicPr>
          <p:cNvPr id="13" name="Picture 12" descr="NNSA_80%.ai"/>
          <p:cNvPicPr>
            <a:picLocks noChangeAspect="1"/>
          </p:cNvPicPr>
          <p:nvPr userDrawn="1"/>
        </p:nvPicPr>
        <p:blipFill rotWithShape="1">
          <a:blip r:embed="rId3" cstate="screen">
            <a:extLst>
              <a:ext uri="{28A0092B-C50C-407E-A947-70E740481C1C}">
                <a14:useLocalDpi xmlns:a14="http://schemas.microsoft.com/office/drawing/2010/main"/>
              </a:ext>
            </a:extLst>
          </a:blip>
          <a:srcRect l="29116" t="44234" r="25200" b="40485"/>
          <a:stretch/>
        </p:blipFill>
        <p:spPr>
          <a:xfrm>
            <a:off x="8104485" y="5291926"/>
            <a:ext cx="961301" cy="321552"/>
          </a:xfrm>
          <a:prstGeom prst="rect">
            <a:avLst/>
          </a:prstGeom>
        </p:spPr>
      </p:pic>
    </p:spTree>
    <p:extLst>
      <p:ext uri="{BB962C8B-B14F-4D97-AF65-F5344CB8AC3E}">
        <p14:creationId xmlns:p14="http://schemas.microsoft.com/office/powerpoint/2010/main" val="16999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alk-in slide - Photo Option">
    <p:spTree>
      <p:nvGrpSpPr>
        <p:cNvPr id="1" name=""/>
        <p:cNvGrpSpPr/>
        <p:nvPr/>
      </p:nvGrpSpPr>
      <p:grpSpPr>
        <a:xfrm>
          <a:off x="0" y="0"/>
          <a:ext cx="0" cy="0"/>
          <a:chOff x="0" y="0"/>
          <a:chExt cx="0" cy="0"/>
        </a:xfrm>
      </p:grpSpPr>
      <p:sp>
        <p:nvSpPr>
          <p:cNvPr id="10" name="Rectangle 9"/>
          <p:cNvSpPr/>
          <p:nvPr userDrawn="1"/>
        </p:nvSpPr>
        <p:spPr>
          <a:xfrm>
            <a:off x="0" y="5258058"/>
            <a:ext cx="9144000" cy="4663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2E"/>
              </a:solidFill>
              <a:effectLst/>
              <a:uLnTx/>
              <a:uFillTx/>
              <a:latin typeface="Arial"/>
              <a:ea typeface="+mn-ea"/>
              <a:cs typeface="+mn-cs"/>
            </a:endParaRPr>
          </a:p>
        </p:txBody>
      </p:sp>
      <p:sp>
        <p:nvSpPr>
          <p:cNvPr id="11" name="Rectangle 10"/>
          <p:cNvSpPr>
            <a:spLocks noChangeArrowheads="1"/>
          </p:cNvSpPr>
          <p:nvPr userDrawn="1"/>
        </p:nvSpPr>
        <p:spPr bwMode="auto">
          <a:xfrm>
            <a:off x="4572000" y="5539707"/>
            <a:ext cx="457200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Managed by Triad National Security, LLC for the U.S. Department of Energy’s NNSA</a:t>
            </a:r>
          </a:p>
        </p:txBody>
      </p:sp>
      <p:pic>
        <p:nvPicPr>
          <p:cNvPr id="12" name="Picture 11" descr="NNSA_80%.ai"/>
          <p:cNvPicPr>
            <a:picLocks noChangeAspect="1"/>
          </p:cNvPicPr>
          <p:nvPr userDrawn="1"/>
        </p:nvPicPr>
        <p:blipFill rotWithShape="1">
          <a:blip r:embed="rId2" cstate="screen">
            <a:extLst>
              <a:ext uri="{28A0092B-C50C-407E-A947-70E740481C1C}">
                <a14:useLocalDpi xmlns:a14="http://schemas.microsoft.com/office/drawing/2010/main"/>
              </a:ext>
            </a:extLst>
          </a:blip>
          <a:srcRect l="29116" t="44234" r="25200" b="40485"/>
          <a:stretch/>
        </p:blipFill>
        <p:spPr>
          <a:xfrm>
            <a:off x="8087553" y="5271918"/>
            <a:ext cx="961301" cy="321552"/>
          </a:xfrm>
          <a:prstGeom prst="rect">
            <a:avLst/>
          </a:prstGeom>
        </p:spPr>
      </p:pic>
      <p:sp>
        <p:nvSpPr>
          <p:cNvPr id="4" name="Picture Placeholder 3"/>
          <p:cNvSpPr>
            <a:spLocks noGrp="1"/>
          </p:cNvSpPr>
          <p:nvPr>
            <p:ph type="pic" sz="quarter" idx="10" hasCustomPrompt="1"/>
          </p:nvPr>
        </p:nvSpPr>
        <p:spPr>
          <a:xfrm>
            <a:off x="0" y="-8467"/>
            <a:ext cx="5334000" cy="5266267"/>
          </a:xfrm>
          <a:prstGeom prst="rect">
            <a:avLst/>
          </a:prstGeom>
        </p:spPr>
        <p:txBody>
          <a:bodyPr vert="horz" anchor="ctr"/>
          <a:lstStyle>
            <a:lvl1pPr marL="0" indent="0" algn="ctr">
              <a:buNone/>
              <a:defRPr sz="1800" baseline="0">
                <a:solidFill>
                  <a:srgbClr val="FFFFFF"/>
                </a:solidFill>
              </a:defRPr>
            </a:lvl1pPr>
          </a:lstStyle>
          <a:p>
            <a:r>
              <a:rPr lang="en-US" dirty="0"/>
              <a:t>Click icon to insert photo</a:t>
            </a:r>
          </a:p>
          <a:p>
            <a:endParaRPr lang="en-US" dirty="0"/>
          </a:p>
          <a:p>
            <a:endParaRPr lang="en-US" dirty="0"/>
          </a:p>
        </p:txBody>
      </p:sp>
      <p:sp>
        <p:nvSpPr>
          <p:cNvPr id="5" name="Right Triangle 4"/>
          <p:cNvSpPr/>
          <p:nvPr userDrawn="1"/>
        </p:nvSpPr>
        <p:spPr>
          <a:xfrm>
            <a:off x="5334000" y="-8467"/>
            <a:ext cx="3810000" cy="5257800"/>
          </a:xfrm>
          <a:custGeom>
            <a:avLst/>
            <a:gdLst>
              <a:gd name="connsiteX0" fmla="*/ 0 w 3810000"/>
              <a:gd name="connsiteY0" fmla="*/ 5257800 h 5257800"/>
              <a:gd name="connsiteX1" fmla="*/ 0 w 3810000"/>
              <a:gd name="connsiteY1" fmla="*/ 0 h 5257800"/>
              <a:gd name="connsiteX2" fmla="*/ 3810000 w 3810000"/>
              <a:gd name="connsiteY2" fmla="*/ 5257800 h 5257800"/>
              <a:gd name="connsiteX3" fmla="*/ 0 w 3810000"/>
              <a:gd name="connsiteY3"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46200 w 3810000"/>
              <a:gd name="connsiteY2" fmla="*/ 3852333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46200 w 3810000"/>
              <a:gd name="connsiteY2" fmla="*/ 3852333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257800">
                <a:moveTo>
                  <a:pt x="0" y="5257800"/>
                </a:moveTo>
                <a:lnTo>
                  <a:pt x="0" y="0"/>
                </a:lnTo>
                <a:cubicBezTo>
                  <a:pt x="16933" y="708378"/>
                  <a:pt x="59269" y="2737554"/>
                  <a:pt x="1193801" y="3911599"/>
                </a:cubicBezTo>
                <a:cubicBezTo>
                  <a:pt x="1899356" y="4580464"/>
                  <a:pt x="2791178" y="5012267"/>
                  <a:pt x="3810000" y="5257800"/>
                </a:cubicBezTo>
                <a:lnTo>
                  <a:pt x="0" y="5257800"/>
                </a:lnTo>
                <a:close/>
              </a:path>
            </a:pathLst>
          </a:custGeom>
          <a:solidFill>
            <a:srgbClr val="080419">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5884335" y="2743202"/>
            <a:ext cx="2971798" cy="954107"/>
          </a:xfrm>
          <a:prstGeom prst="rect">
            <a:avLst/>
          </a:prstGeom>
          <a:noFill/>
        </p:spPr>
        <p:txBody>
          <a:bodyPr wrap="square" rtlCol="0">
            <a:spAutoFit/>
          </a:bodyPr>
          <a:lstStyle/>
          <a:p>
            <a:pPr marL="0" marR="0" indent="0" algn="ctr" defTabSz="457164" rtl="0" eaLnBrk="1" fontAlgn="auto" latinLnBrk="0" hangingPunct="1">
              <a:lnSpc>
                <a:spcPct val="100000"/>
              </a:lnSpc>
              <a:spcBef>
                <a:spcPts val="0"/>
              </a:spcBef>
              <a:spcAft>
                <a:spcPts val="0"/>
              </a:spcAft>
              <a:buClrTx/>
              <a:buSzTx/>
              <a:buFontTx/>
              <a:buNone/>
              <a:tabLst/>
              <a:defRPr/>
            </a:pPr>
            <a:r>
              <a:rPr lang="en-US" sz="1400" b="0" i="0" dirty="0">
                <a:solidFill>
                  <a:srgbClr val="FFFFFF">
                    <a:alpha val="75000"/>
                  </a:srgbClr>
                </a:solidFill>
                <a:latin typeface="Arial"/>
                <a:cs typeface="Arial"/>
              </a:rPr>
              <a:t>Delivering science and technology</a:t>
            </a:r>
            <a:br>
              <a:rPr lang="en-US" sz="1400" b="0" i="0" baseline="0" dirty="0">
                <a:solidFill>
                  <a:srgbClr val="FFFFFF">
                    <a:alpha val="75000"/>
                  </a:srgbClr>
                </a:solidFill>
                <a:latin typeface="Arial"/>
                <a:cs typeface="Arial"/>
              </a:rPr>
            </a:br>
            <a:r>
              <a:rPr lang="en-US" sz="1400" b="0" i="0" baseline="0" dirty="0">
                <a:solidFill>
                  <a:srgbClr val="FFFFFF">
                    <a:alpha val="75000"/>
                  </a:srgbClr>
                </a:solidFill>
                <a:latin typeface="Arial"/>
                <a:cs typeface="Arial"/>
              </a:rPr>
              <a:t>to protect our nation</a:t>
            </a:r>
            <a:br>
              <a:rPr lang="en-US" sz="1400" b="0" i="0" baseline="0" dirty="0">
                <a:solidFill>
                  <a:srgbClr val="FFFFFF">
                    <a:alpha val="75000"/>
                  </a:srgbClr>
                </a:solidFill>
                <a:latin typeface="Arial"/>
                <a:cs typeface="Arial"/>
              </a:rPr>
            </a:br>
            <a:r>
              <a:rPr lang="en-US" sz="1400" b="0" i="0" baseline="0" dirty="0">
                <a:solidFill>
                  <a:srgbClr val="FFFFFF">
                    <a:alpha val="75000"/>
                  </a:srgbClr>
                </a:solidFill>
                <a:latin typeface="Arial"/>
                <a:cs typeface="Arial"/>
              </a:rPr>
              <a:t>and promote world stability</a:t>
            </a:r>
          </a:p>
          <a:p>
            <a:pPr algn="ctr"/>
            <a:endParaRPr lang="en-US" sz="1400" dirty="0">
              <a:solidFill>
                <a:srgbClr val="FFFFFF">
                  <a:alpha val="75000"/>
                </a:srgbClr>
              </a:solidFill>
              <a:latin typeface="Arial"/>
              <a:cs typeface="Arial"/>
            </a:endParaRPr>
          </a:p>
        </p:txBody>
      </p:sp>
      <p:sp>
        <p:nvSpPr>
          <p:cNvPr id="14" name="TextBox 13"/>
          <p:cNvSpPr txBox="1"/>
          <p:nvPr userDrawn="1"/>
        </p:nvSpPr>
        <p:spPr>
          <a:xfrm>
            <a:off x="-1439333" y="2"/>
            <a:ext cx="1439333" cy="3231647"/>
          </a:xfrm>
          <a:prstGeom prst="rect">
            <a:avLst/>
          </a:prstGeom>
          <a:noFill/>
        </p:spPr>
        <p:txBody>
          <a:bodyPr wrap="square" lIns="91433" tIns="45717" rIns="91433" bIns="45717" rtlCol="0">
            <a:spAutoFit/>
          </a:bodyPr>
          <a:lstStyle/>
          <a:p>
            <a:r>
              <a:rPr lang="en-US" sz="1200" b="1" dirty="0">
                <a:solidFill>
                  <a:srgbClr val="000000"/>
                </a:solidFill>
              </a:rPr>
              <a:t>NOTE</a:t>
            </a:r>
            <a:r>
              <a:rPr lang="en-US" sz="1200" b="0" dirty="0">
                <a:solidFill>
                  <a:srgbClr val="000000"/>
                </a:solidFill>
              </a:rPr>
              <a:t>: THIS IS YOUR WALK</a:t>
            </a:r>
            <a:r>
              <a:rPr lang="en-US" sz="1200" b="0" baseline="0" dirty="0">
                <a:solidFill>
                  <a:srgbClr val="000000"/>
                </a:solidFill>
              </a:rPr>
              <a:t>-IN </a:t>
            </a:r>
            <a:r>
              <a:rPr lang="en-US" sz="1200" b="0" dirty="0">
                <a:solidFill>
                  <a:srgbClr val="000000"/>
                </a:solidFill>
              </a:rPr>
              <a:t>SLIDE OPTION #2.</a:t>
            </a:r>
            <a:r>
              <a:rPr lang="en-US" sz="1200" b="0" baseline="0" dirty="0">
                <a:solidFill>
                  <a:srgbClr val="000000"/>
                </a:solidFill>
              </a:rPr>
              <a:t> </a:t>
            </a:r>
            <a:r>
              <a:rPr lang="en-US" sz="1200" kern="1200" dirty="0">
                <a:solidFill>
                  <a:schemeClr val="tx1"/>
                </a:solidFill>
                <a:effectLst/>
                <a:latin typeface="+mn-lt"/>
                <a:ea typeface="+mn-ea"/>
                <a:cs typeface="+mn-cs"/>
              </a:rPr>
              <a:t>Instead of the Title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display this slide on the venue screen while your audience is arriving.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t>
            </a:r>
            <a:r>
              <a:rPr lang="en-US" sz="1200" b="1" u="none"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title slide. </a:t>
            </a:r>
            <a:br>
              <a:rPr lang="en-US" sz="1200" kern="1200" dirty="0">
                <a:solidFill>
                  <a:schemeClr val="tx1"/>
                </a:solidFill>
                <a:effectLst/>
                <a:latin typeface="+mn-lt"/>
                <a:ea typeface="+mn-ea"/>
                <a:cs typeface="+mn-cs"/>
              </a:rPr>
            </a:br>
            <a:br>
              <a:rPr lang="en-US" sz="1200" dirty="0">
                <a:effectLst/>
              </a:rPr>
            </a:br>
            <a:r>
              <a:rPr lang="en-US" sz="1200" kern="1200" dirty="0">
                <a:solidFill>
                  <a:schemeClr val="tx1"/>
                </a:solidFill>
                <a:effectLst/>
                <a:latin typeface="+mn-lt"/>
                <a:ea typeface="+mn-ea"/>
                <a:cs typeface="+mn-cs"/>
              </a:rPr>
              <a:t>Use only a high-resolution photograph.</a:t>
            </a:r>
            <a:endParaRPr lang="en-US" sz="1200" dirty="0">
              <a:solidFill>
                <a:srgbClr val="000000"/>
              </a:solidFill>
            </a:endParaRPr>
          </a:p>
        </p:txBody>
      </p:sp>
      <p:pic>
        <p:nvPicPr>
          <p:cNvPr id="15" name="Picture 14" descr="LANL_allWHITE.ai"/>
          <p:cNvPicPr>
            <a:picLocks noChangeAspect="1"/>
          </p:cNvPicPr>
          <p:nvPr userDrawn="1"/>
        </p:nvPicPr>
        <p:blipFill rotWithShape="1">
          <a:blip r:embed="rId3" cstate="screen">
            <a:extLst>
              <a:ext uri="{28A0092B-C50C-407E-A947-70E740481C1C}">
                <a14:useLocalDpi xmlns:a14="http://schemas.microsoft.com/office/drawing/2010/main"/>
              </a:ext>
            </a:extLst>
          </a:blip>
          <a:srcRect l="23021" t="26248" r="27098" b="30198"/>
          <a:stretch/>
        </p:blipFill>
        <p:spPr>
          <a:xfrm>
            <a:off x="5582838" y="600428"/>
            <a:ext cx="3055811" cy="1524705"/>
          </a:xfrm>
          <a:prstGeom prst="rect">
            <a:avLst/>
          </a:prstGeom>
        </p:spPr>
      </p:pic>
    </p:spTree>
    <p:extLst>
      <p:ext uri="{BB962C8B-B14F-4D97-AF65-F5344CB8AC3E}">
        <p14:creationId xmlns:p14="http://schemas.microsoft.com/office/powerpoint/2010/main" val="339451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360360"/>
            <a:ext cx="9144000" cy="40812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itle 1"/>
          <p:cNvSpPr>
            <a:spLocks noGrp="1"/>
          </p:cNvSpPr>
          <p:nvPr>
            <p:ph type="ctrTitle" hasCustomPrompt="1"/>
          </p:nvPr>
        </p:nvSpPr>
        <p:spPr>
          <a:xfrm>
            <a:off x="914400" y="1"/>
            <a:ext cx="7772400" cy="1361134"/>
          </a:xfrm>
          <a:prstGeom prst="rect">
            <a:avLst/>
          </a:prstGeom>
        </p:spPr>
        <p:txBody>
          <a:bodyPr lIns="91433" tIns="45717" rIns="91433" bIns="45717" anchor="b"/>
          <a:lstStyle>
            <a:lvl1pPr algn="r">
              <a:defRPr sz="3200" b="0" i="0">
                <a:solidFill>
                  <a:srgbClr val="FFFFFF"/>
                </a:solidFill>
                <a:latin typeface="+mj-lt"/>
              </a:defRPr>
            </a:lvl1pPr>
          </a:lstStyle>
          <a:p>
            <a:pPr algn="r"/>
            <a:r>
              <a:rPr lang="en-US" b="1" dirty="0">
                <a:solidFill>
                  <a:schemeClr val="bg1"/>
                </a:solidFill>
              </a:rPr>
              <a:t>Click to add title</a:t>
            </a:r>
          </a:p>
        </p:txBody>
      </p:sp>
      <p:sp>
        <p:nvSpPr>
          <p:cNvPr id="10" name="Text Placeholder 2"/>
          <p:cNvSpPr>
            <a:spLocks noGrp="1"/>
          </p:cNvSpPr>
          <p:nvPr>
            <p:ph type="body" sz="quarter" idx="11" hasCustomPrompt="1"/>
          </p:nvPr>
        </p:nvSpPr>
        <p:spPr>
          <a:xfrm>
            <a:off x="5143500" y="3165407"/>
            <a:ext cx="3543300" cy="606908"/>
          </a:xfrm>
          <a:prstGeom prst="rect">
            <a:avLst/>
          </a:prstGeom>
        </p:spPr>
        <p:txBody>
          <a:bodyPr vert="horz" lIns="91433" tIns="45717" rIns="91433" bIns="45717" anchor="b"/>
          <a:lstStyle>
            <a:lvl1pPr marL="0" indent="0" algn="r">
              <a:buNone/>
              <a:defRPr sz="2000" b="1">
                <a:solidFill>
                  <a:schemeClr val="tx1"/>
                </a:solidFill>
              </a:defRPr>
            </a:lvl1pPr>
            <a:lvl2pPr marL="457164" indent="0">
              <a:buNone/>
              <a:defRPr sz="2400" b="1">
                <a:solidFill>
                  <a:schemeClr val="tx1"/>
                </a:solidFill>
              </a:defRPr>
            </a:lvl2pPr>
            <a:lvl3pPr marL="914327" indent="0">
              <a:buNone/>
              <a:defRPr sz="2400" b="1">
                <a:solidFill>
                  <a:schemeClr val="tx1"/>
                </a:solidFill>
              </a:defRPr>
            </a:lvl3pPr>
            <a:lvl4pPr marL="1371491" indent="0">
              <a:buNone/>
              <a:defRPr sz="2400" b="1">
                <a:solidFill>
                  <a:schemeClr val="tx1"/>
                </a:solidFill>
              </a:defRPr>
            </a:lvl4pPr>
            <a:lvl5pPr marL="1828654" indent="0">
              <a:buNone/>
              <a:defRPr sz="2400" b="1">
                <a:solidFill>
                  <a:schemeClr val="tx1"/>
                </a:solidFill>
              </a:defRPr>
            </a:lvl5pPr>
          </a:lstStyle>
          <a:p>
            <a:pPr lvl="0"/>
            <a:r>
              <a:rPr lang="en-US" dirty="0"/>
              <a:t>Click to add presenter(s)</a:t>
            </a:r>
          </a:p>
        </p:txBody>
      </p:sp>
      <p:sp>
        <p:nvSpPr>
          <p:cNvPr id="11" name="Text Placeholder 4"/>
          <p:cNvSpPr>
            <a:spLocks noGrp="1"/>
          </p:cNvSpPr>
          <p:nvPr>
            <p:ph type="body" sz="quarter" idx="12" hasCustomPrompt="1"/>
          </p:nvPr>
        </p:nvSpPr>
        <p:spPr>
          <a:xfrm>
            <a:off x="5143500" y="3772967"/>
            <a:ext cx="3543300" cy="627160"/>
          </a:xfrm>
          <a:prstGeom prst="rect">
            <a:avLst/>
          </a:prstGeom>
        </p:spPr>
        <p:txBody>
          <a:bodyPr vert="horz" lIns="91433" tIns="45717" rIns="91433" bIns="45717"/>
          <a:lstStyle>
            <a:lvl1pPr marL="0" indent="0" algn="r">
              <a:buNone/>
              <a:defRPr sz="1800" b="0">
                <a:solidFill>
                  <a:schemeClr val="tx1"/>
                </a:solidFill>
              </a:defRPr>
            </a:lvl1pPr>
          </a:lstStyle>
          <a:p>
            <a:pPr lvl="0"/>
            <a:r>
              <a:rPr lang="en-US" dirty="0"/>
              <a:t>Click to add date</a:t>
            </a:r>
          </a:p>
        </p:txBody>
      </p:sp>
      <p:sp>
        <p:nvSpPr>
          <p:cNvPr id="12" name="Text Placeholder 6"/>
          <p:cNvSpPr>
            <a:spLocks noGrp="1"/>
          </p:cNvSpPr>
          <p:nvPr>
            <p:ph type="body" sz="quarter" idx="13" hasCustomPrompt="1"/>
          </p:nvPr>
        </p:nvSpPr>
        <p:spPr>
          <a:xfrm>
            <a:off x="914400" y="1360361"/>
            <a:ext cx="7772400" cy="907423"/>
          </a:xfrm>
          <a:prstGeom prst="rect">
            <a:avLst/>
          </a:prstGeom>
        </p:spPr>
        <p:txBody>
          <a:bodyPr vert="horz" lIns="91433" tIns="45717" rIns="91433" bIns="45717"/>
          <a:lstStyle>
            <a:lvl1pPr marL="0" indent="0" algn="r">
              <a:buNone/>
              <a:defRPr sz="2400">
                <a:solidFill>
                  <a:schemeClr val="tx1"/>
                </a:solidFill>
              </a:defRPr>
            </a:lvl1pPr>
            <a:lvl2pPr marL="457164" indent="0" algn="r">
              <a:buNone/>
              <a:defRPr sz="3600"/>
            </a:lvl2pPr>
            <a:lvl3pPr marL="914327" indent="0" algn="r">
              <a:buNone/>
              <a:defRPr sz="3600"/>
            </a:lvl3pPr>
            <a:lvl4pPr marL="1371491" indent="0" algn="r">
              <a:buNone/>
              <a:defRPr sz="3600"/>
            </a:lvl4pPr>
            <a:lvl5pPr marL="1828654" indent="0" algn="r">
              <a:buNone/>
              <a:defRPr sz="3600"/>
            </a:lvl5pPr>
          </a:lstStyle>
          <a:p>
            <a:pPr lvl="0"/>
            <a:r>
              <a:rPr lang="en-US" dirty="0"/>
              <a:t>Click to add subtitle</a:t>
            </a:r>
          </a:p>
        </p:txBody>
      </p:sp>
      <p:sp>
        <p:nvSpPr>
          <p:cNvPr id="13" name="Text Placeholder 3"/>
          <p:cNvSpPr>
            <a:spLocks noGrp="1"/>
          </p:cNvSpPr>
          <p:nvPr>
            <p:ph type="body" sz="quarter" idx="14" hasCustomPrompt="1"/>
          </p:nvPr>
        </p:nvSpPr>
        <p:spPr>
          <a:xfrm>
            <a:off x="7196668" y="5441602"/>
            <a:ext cx="1947333" cy="263409"/>
          </a:xfrm>
          <a:prstGeom prst="rect">
            <a:avLst/>
          </a:prstGeom>
        </p:spPr>
        <p:txBody>
          <a:bodyPr vert="horz"/>
          <a:lstStyle>
            <a:lvl1pPr marL="0" indent="0" algn="r">
              <a:buNone/>
              <a:defRPr sz="800" baseline="0">
                <a:solidFill>
                  <a:srgbClr val="FFFFFF"/>
                </a:solidFill>
              </a:defRPr>
            </a:lvl1pPr>
          </a:lstStyle>
          <a:p>
            <a:pPr lvl="0"/>
            <a:r>
              <a:rPr lang="en-US" dirty="0"/>
              <a:t>Click to add LA-UR# </a:t>
            </a:r>
          </a:p>
        </p:txBody>
      </p:sp>
      <p:pic>
        <p:nvPicPr>
          <p:cNvPr id="18" name="Picture 17" descr="Untitled-1.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a:stretch/>
        </p:blipFill>
        <p:spPr>
          <a:xfrm>
            <a:off x="143933" y="2951308"/>
            <a:ext cx="4351867" cy="2191209"/>
          </a:xfrm>
          <a:prstGeom prst="rect">
            <a:avLst/>
          </a:prstGeom>
        </p:spPr>
      </p:pic>
      <p:grpSp>
        <p:nvGrpSpPr>
          <p:cNvPr id="19" name="Group 18"/>
          <p:cNvGrpSpPr/>
          <p:nvPr userDrawn="1"/>
        </p:nvGrpSpPr>
        <p:grpSpPr>
          <a:xfrm>
            <a:off x="4572000" y="4989149"/>
            <a:ext cx="4572000" cy="452454"/>
            <a:chOff x="4572000" y="5026384"/>
            <a:chExt cx="4572000" cy="452454"/>
          </a:xfrm>
        </p:grpSpPr>
        <p:sp>
          <p:nvSpPr>
            <p:cNvPr id="20" name="Rectangle 19"/>
            <p:cNvSpPr>
              <a:spLocks noChangeArrowheads="1"/>
            </p:cNvSpPr>
            <p:nvPr/>
          </p:nvSpPr>
          <p:spPr bwMode="auto">
            <a:xfrm>
              <a:off x="4572000" y="5294172"/>
              <a:ext cx="457200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a:ln>
                    <a:noFill/>
                  </a:ln>
                  <a:solidFill>
                    <a:srgbClr val="666666"/>
                  </a:solidFill>
                  <a:effectLst/>
                  <a:uLnTx/>
                  <a:uFillTx/>
                  <a:latin typeface="Arial" pitchFamily="34" charset="0"/>
                  <a:ea typeface="ＭＳ Ｐゴシック" pitchFamily="34" charset="-128"/>
                </a:rPr>
                <a:t>Managed by Triad National Security, LLC for the U.S. Department of Energy’s NNSA</a:t>
              </a:r>
            </a:p>
          </p:txBody>
        </p:sp>
        <p:pic>
          <p:nvPicPr>
            <p:cNvPr id="21" name="Picture 20" descr="NNSA_80%.ai"/>
            <p:cNvPicPr>
              <a:picLocks noChangeAspect="1"/>
            </p:cNvPicPr>
            <p:nvPr/>
          </p:nvPicPr>
          <p:blipFill rotWithShape="1">
            <a:blip r:embed="rId3" cstate="screen">
              <a:extLst>
                <a:ext uri="{28A0092B-C50C-407E-A947-70E740481C1C}">
                  <a14:useLocalDpi xmlns:a14="http://schemas.microsoft.com/office/drawing/2010/main"/>
                </a:ext>
              </a:extLst>
            </a:blip>
            <a:srcRect l="29116" t="44234" r="25200" b="40485"/>
            <a:stretch/>
          </p:blipFill>
          <p:spPr>
            <a:xfrm>
              <a:off x="8087551" y="5026384"/>
              <a:ext cx="961301" cy="321552"/>
            </a:xfrm>
            <a:prstGeom prst="rect">
              <a:avLst/>
            </a:prstGeom>
          </p:spPr>
        </p:pic>
      </p:grpSp>
    </p:spTree>
    <p:extLst>
      <p:ext uri="{BB962C8B-B14F-4D97-AF65-F5344CB8AC3E}">
        <p14:creationId xmlns:p14="http://schemas.microsoft.com/office/powerpoint/2010/main" val="13399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a:xfrm>
            <a:off x="0" y="820911"/>
            <a:ext cx="9144000" cy="45898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1"/>
            <a:ext cx="8229600" cy="820911"/>
          </a:xfrm>
          <a:prstGeom prst="rect">
            <a:avLst/>
          </a:prstGeom>
        </p:spPr>
        <p:txBody>
          <a:bodyPr anchor="ctr"/>
          <a:lstStyle/>
          <a:p>
            <a:r>
              <a:rPr lang="en-US" dirty="0"/>
              <a:t>Click to edit agenda title</a:t>
            </a:r>
          </a:p>
        </p:txBody>
      </p:sp>
      <p:sp>
        <p:nvSpPr>
          <p:cNvPr id="9" name="Date Placeholder 8"/>
          <p:cNvSpPr>
            <a:spLocks noGrp="1"/>
          </p:cNvSpPr>
          <p:nvPr>
            <p:ph type="dt" sz="half" idx="10"/>
          </p:nvPr>
        </p:nvSpPr>
        <p:spPr/>
        <p:txBody>
          <a:bodyPr/>
          <a:lstStyle/>
          <a:p>
            <a:fld id="{FDFC695E-3847-284B-804A-F0C0441E204C}" type="datetime1">
              <a:rPr lang="en-US" smtClean="0"/>
              <a:t>2/13/19</a:t>
            </a:fld>
            <a:r>
              <a:rPr lang="en-US" dirty="0"/>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cxnSp>
        <p:nvCxnSpPr>
          <p:cNvPr id="11" name="Straight Connector 10"/>
          <p:cNvCxnSpPr/>
          <p:nvPr userDrawn="1"/>
        </p:nvCxnSpPr>
        <p:spPr>
          <a:xfrm>
            <a:off x="4631268" y="943030"/>
            <a:ext cx="0" cy="432844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2" hasCustomPrompt="1"/>
          </p:nvPr>
        </p:nvSpPr>
        <p:spPr>
          <a:xfrm>
            <a:off x="2895601" y="943031"/>
            <a:ext cx="1617663" cy="317562"/>
          </a:xfrm>
          <a:prstGeom prst="rect">
            <a:avLst/>
          </a:prstGeom>
        </p:spPr>
        <p:txBody>
          <a:bodyPr vert="horz"/>
          <a:lstStyle>
            <a:lvl1pPr marL="0" indent="0" algn="r" defTabSz="-741363">
              <a:buFont typeface="Arial"/>
              <a:buNone/>
              <a:tabLst/>
              <a:defRPr sz="1100" b="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a:t>Click to edit date</a:t>
            </a:r>
          </a:p>
        </p:txBody>
      </p:sp>
      <p:sp>
        <p:nvSpPr>
          <p:cNvPr id="15" name="Text Placeholder 12"/>
          <p:cNvSpPr>
            <a:spLocks noGrp="1"/>
          </p:cNvSpPr>
          <p:nvPr>
            <p:ph type="body" sz="quarter" idx="14" hasCustomPrompt="1"/>
          </p:nvPr>
        </p:nvSpPr>
        <p:spPr>
          <a:xfrm>
            <a:off x="2895601" y="1568548"/>
            <a:ext cx="1617663" cy="317562"/>
          </a:xfrm>
          <a:prstGeom prst="rect">
            <a:avLst/>
          </a:prstGeom>
        </p:spPr>
        <p:txBody>
          <a:bodyPr vert="horz"/>
          <a:lstStyle>
            <a:lvl1pPr marL="0" indent="0" algn="r" defTabSz="-741363">
              <a:buFont typeface="Arial"/>
              <a:buNone/>
              <a:tabLst/>
              <a:defRPr sz="1100" b="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a:t>Click to edit location</a:t>
            </a:r>
          </a:p>
        </p:txBody>
      </p:sp>
      <p:sp>
        <p:nvSpPr>
          <p:cNvPr id="12" name="Content Placeholder 2"/>
          <p:cNvSpPr>
            <a:spLocks noGrp="1"/>
          </p:cNvSpPr>
          <p:nvPr>
            <p:ph idx="1" hasCustomPrompt="1"/>
          </p:nvPr>
        </p:nvSpPr>
        <p:spPr>
          <a:xfrm>
            <a:off x="4800600" y="943030"/>
            <a:ext cx="3886200" cy="4328440"/>
          </a:xfrm>
          <a:prstGeom prst="rect">
            <a:avLst/>
          </a:prstGeom>
        </p:spPr>
        <p:txBody>
          <a:bodyPr/>
          <a:lstStyle>
            <a:lvl1pPr>
              <a:defRPr sz="2000" b="0"/>
            </a:lvl1pPr>
            <a:lvl2pPr marL="346075" indent="-171450">
              <a:defRPr sz="1800"/>
            </a:lvl2pPr>
            <a:lvl3pPr marL="515938" indent="-173038">
              <a:defRPr sz="1600"/>
            </a:lvl3pPr>
            <a:lvl4pPr marL="685800" indent="-173038">
              <a:defRPr sz="1400"/>
            </a:lvl4pPr>
            <a:lvl5pPr marL="855663" indent="-174625">
              <a:defRPr/>
            </a:lvl5pPr>
          </a:lstStyle>
          <a:p>
            <a:pPr lvl="0"/>
            <a:r>
              <a:rPr lang="en-US" dirty="0"/>
              <a:t>Click to edit 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Untitled-1.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a:stretch/>
        </p:blipFill>
        <p:spPr>
          <a:xfrm>
            <a:off x="143933" y="2951308"/>
            <a:ext cx="4351867" cy="2191209"/>
          </a:xfrm>
          <a:prstGeom prst="rect">
            <a:avLst/>
          </a:prstGeom>
        </p:spPr>
      </p:pic>
    </p:spTree>
    <p:extLst>
      <p:ext uri="{BB962C8B-B14F-4D97-AF65-F5344CB8AC3E}">
        <p14:creationId xmlns:p14="http://schemas.microsoft.com/office/powerpoint/2010/main" val="132025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0149"/>
            <a:ext cx="8229600" cy="820911"/>
          </a:xfrm>
          <a:prstGeom prst="rect">
            <a:avLst/>
          </a:prstGeom>
        </p:spPr>
        <p:txBody>
          <a:bodyPr anchor="ctr"/>
          <a:lstStyle>
            <a:lvl1pPr algn="ctr">
              <a:defRPr b="0"/>
            </a:lvl1pPr>
          </a:lstStyle>
          <a:p>
            <a:r>
              <a:rPr lang="en-US" dirty="0"/>
              <a:t>Click to edit section title</a:t>
            </a:r>
          </a:p>
        </p:txBody>
      </p:sp>
      <p:sp>
        <p:nvSpPr>
          <p:cNvPr id="9" name="Date Placeholder 8"/>
          <p:cNvSpPr>
            <a:spLocks noGrp="1"/>
          </p:cNvSpPr>
          <p:nvPr>
            <p:ph type="dt" sz="half" idx="10"/>
          </p:nvPr>
        </p:nvSpPr>
        <p:spPr/>
        <p:txBody>
          <a:bodyPr/>
          <a:lstStyle/>
          <a:p>
            <a:fld id="{D3CA6442-326F-BF43-9512-C754596C1A34}" type="datetime1">
              <a:rPr lang="en-US" smtClean="0"/>
              <a:t>2/13/19</a:t>
            </a:fld>
            <a:r>
              <a:rPr lang="en-US"/>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Tree>
    <p:extLst>
      <p:ext uri="{BB962C8B-B14F-4D97-AF65-F5344CB8AC3E}">
        <p14:creationId xmlns:p14="http://schemas.microsoft.com/office/powerpoint/2010/main" val="27646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L 1">
    <p:spTree>
      <p:nvGrpSpPr>
        <p:cNvPr id="1" name=""/>
        <p:cNvGrpSpPr/>
        <p:nvPr/>
      </p:nvGrpSpPr>
      <p:grpSpPr>
        <a:xfrm>
          <a:off x="0" y="0"/>
          <a:ext cx="0" cy="0"/>
          <a:chOff x="0" y="0"/>
          <a:chExt cx="0" cy="0"/>
        </a:xfrm>
      </p:grpSpPr>
      <p:sp>
        <p:nvSpPr>
          <p:cNvPr id="7" name="Rectangle 6"/>
          <p:cNvSpPr/>
          <p:nvPr userDrawn="1"/>
        </p:nvSpPr>
        <p:spPr>
          <a:xfrm>
            <a:off x="0" y="820911"/>
            <a:ext cx="9144000" cy="45898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1"/>
            <a:ext cx="8229600" cy="820911"/>
          </a:xfrm>
          <a:prstGeom prst="rect">
            <a:avLst/>
          </a:prstGeom>
        </p:spPr>
        <p:txBody>
          <a:bodyPr anchor="ctr"/>
          <a:lstStyle/>
          <a:p>
            <a:r>
              <a:rPr lang="en-US" dirty="0"/>
              <a:t>Click to edit title</a:t>
            </a:r>
          </a:p>
        </p:txBody>
      </p:sp>
      <p:sp>
        <p:nvSpPr>
          <p:cNvPr id="9" name="Date Placeholder 8"/>
          <p:cNvSpPr>
            <a:spLocks noGrp="1"/>
          </p:cNvSpPr>
          <p:nvPr>
            <p:ph type="dt" sz="half" idx="10"/>
          </p:nvPr>
        </p:nvSpPr>
        <p:spPr/>
        <p:txBody>
          <a:bodyPr/>
          <a:lstStyle/>
          <a:p>
            <a:fld id="{3BB050BD-D5D4-004B-87E1-382D8D28594F}" type="datetime1">
              <a:rPr lang="en-US" smtClean="0"/>
              <a:t>2/13/19</a:t>
            </a:fld>
            <a:r>
              <a:rPr lang="en-US" dirty="0"/>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
        <p:nvSpPr>
          <p:cNvPr id="8" name="Content Placeholder 2"/>
          <p:cNvSpPr>
            <a:spLocks noGrp="1"/>
          </p:cNvSpPr>
          <p:nvPr>
            <p:ph idx="1" hasCustomPrompt="1"/>
          </p:nvPr>
        </p:nvSpPr>
        <p:spPr>
          <a:xfrm>
            <a:off x="457200" y="943030"/>
            <a:ext cx="8229600" cy="4328440"/>
          </a:xfrm>
          <a:prstGeom prst="rect">
            <a:avLst/>
          </a:prstGeom>
        </p:spPr>
        <p:txBody>
          <a:bodyPr/>
          <a:lstStyle>
            <a:lvl1pPr>
              <a:defRPr sz="2000" b="0"/>
            </a:lvl1pPr>
            <a:lvl2pPr marL="346075" indent="-171450">
              <a:defRPr sz="1800"/>
            </a:lvl2pPr>
            <a:lvl3pPr marL="515938" indent="-173038">
              <a:defRPr sz="1600"/>
            </a:lvl3pPr>
            <a:lvl4pPr marL="685800" indent="-173038">
              <a:defRPr sz="1400"/>
            </a:lvl4pPr>
            <a:lvl5pPr marL="855663" indent="-174625">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2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L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470"/>
            <a:ext cx="8229600" cy="952500"/>
          </a:xfrm>
          <a:prstGeom prst="rect">
            <a:avLst/>
          </a:prstGeom>
        </p:spPr>
        <p:txBody>
          <a:bodyPr vert="horz" anchor="ctr"/>
          <a:lstStyle/>
          <a:p>
            <a:r>
              <a:rPr lang="en-US" dirty="0"/>
              <a:t>Click to edit title</a:t>
            </a:r>
          </a:p>
        </p:txBody>
      </p:sp>
      <p:sp>
        <p:nvSpPr>
          <p:cNvPr id="3" name="Footer Placeholder 2"/>
          <p:cNvSpPr>
            <a:spLocks noGrp="1"/>
          </p:cNvSpPr>
          <p:nvPr>
            <p:ph type="ftr" sz="quarter" idx="10"/>
          </p:nvPr>
        </p:nvSpPr>
        <p:spPr/>
        <p:txBody>
          <a:bodyPr/>
          <a:lstStyle/>
          <a:p>
            <a:r>
              <a:rPr lang="en-US"/>
              <a:t>Los Alamos National Laboratory</a:t>
            </a:r>
            <a:endParaRPr lang="en-US" dirty="0"/>
          </a:p>
        </p:txBody>
      </p:sp>
      <p:sp>
        <p:nvSpPr>
          <p:cNvPr id="4" name="Date Placeholder 3"/>
          <p:cNvSpPr>
            <a:spLocks noGrp="1"/>
          </p:cNvSpPr>
          <p:nvPr>
            <p:ph type="dt" sz="half" idx="11"/>
          </p:nvPr>
        </p:nvSpPr>
        <p:spPr/>
        <p:txBody>
          <a:bodyPr/>
          <a:lstStyle/>
          <a:p>
            <a:fld id="{E497D45A-E2C2-5444-8727-94AA467EBF1A}" type="datetime1">
              <a:rPr lang="en-US" smtClean="0"/>
              <a:t>2/13/19</a:t>
            </a:fld>
            <a:r>
              <a:rPr lang="en-US"/>
              <a:t>   |   </a:t>
            </a:r>
            <a:fld id="{5D01E7E5-6465-7A46-A26D-BAABC2D34D38}" type="slidenum">
              <a:rPr lang="en-US" smtClean="0"/>
              <a:t>‹#›</a:t>
            </a:fld>
            <a:endParaRPr lang="en-US" dirty="0"/>
          </a:p>
        </p:txBody>
      </p:sp>
      <p:sp>
        <p:nvSpPr>
          <p:cNvPr id="5" name="Content Placeholder 2"/>
          <p:cNvSpPr>
            <a:spLocks noGrp="1"/>
          </p:cNvSpPr>
          <p:nvPr>
            <p:ph idx="1" hasCustomPrompt="1"/>
          </p:nvPr>
        </p:nvSpPr>
        <p:spPr>
          <a:xfrm>
            <a:off x="457200" y="943030"/>
            <a:ext cx="8229600" cy="4328440"/>
          </a:xfrm>
          <a:prstGeom prst="rect">
            <a:avLst/>
          </a:prstGeom>
        </p:spPr>
        <p:txBody>
          <a:bodyPr/>
          <a:lstStyle>
            <a:lvl1pPr>
              <a:defRPr sz="2000" b="0">
                <a:solidFill>
                  <a:srgbClr val="FFFFFF"/>
                </a:solidFill>
              </a:defRPr>
            </a:lvl1pPr>
            <a:lvl2pPr marL="346075" indent="-171450">
              <a:defRPr sz="1800">
                <a:solidFill>
                  <a:srgbClr val="FFFFFF"/>
                </a:solidFill>
              </a:defRPr>
            </a:lvl2pPr>
            <a:lvl3pPr marL="515938" indent="-173038">
              <a:defRPr sz="1600">
                <a:solidFill>
                  <a:srgbClr val="FFFFFF"/>
                </a:solidFill>
              </a:defRPr>
            </a:lvl3pPr>
            <a:lvl4pPr marL="685800" indent="-173038">
              <a:defRPr sz="1400">
                <a:solidFill>
                  <a:srgbClr val="FFFFFF"/>
                </a:solidFill>
              </a:defRPr>
            </a:lvl4pPr>
            <a:lvl5pPr marL="855663" indent="-174625">
              <a:defRPr>
                <a:solidFill>
                  <a:srgbClr val="FFFFFF"/>
                </a:solidFill>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82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L 3">
    <p:spTree>
      <p:nvGrpSpPr>
        <p:cNvPr id="1" name=""/>
        <p:cNvGrpSpPr/>
        <p:nvPr/>
      </p:nvGrpSpPr>
      <p:grpSpPr>
        <a:xfrm>
          <a:off x="0" y="0"/>
          <a:ext cx="0" cy="0"/>
          <a:chOff x="0" y="0"/>
          <a:chExt cx="0" cy="0"/>
        </a:xfrm>
      </p:grpSpPr>
      <p:sp>
        <p:nvSpPr>
          <p:cNvPr id="7" name="Rectangle 6"/>
          <p:cNvSpPr/>
          <p:nvPr userDrawn="1"/>
        </p:nvSpPr>
        <p:spPr>
          <a:xfrm>
            <a:off x="0" y="319853"/>
            <a:ext cx="9144000" cy="50908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3BCD5A60-AEBD-CD41-AE13-C139EF5F076B}" type="datetime1">
              <a:rPr lang="en-US" smtClean="0"/>
              <a:t>2/13/19</a:t>
            </a:fld>
            <a:r>
              <a:rPr lang="en-US"/>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a:t>Los Alamos National Laboratory</a:t>
            </a:r>
            <a:endParaRPr lang="en-US" dirty="0"/>
          </a:p>
        </p:txBody>
      </p:sp>
      <p:sp>
        <p:nvSpPr>
          <p:cNvPr id="8" name="Title 1"/>
          <p:cNvSpPr>
            <a:spLocks noGrp="1"/>
          </p:cNvSpPr>
          <p:nvPr>
            <p:ph type="title" hasCustomPrompt="1"/>
          </p:nvPr>
        </p:nvSpPr>
        <p:spPr>
          <a:xfrm>
            <a:off x="457200" y="319852"/>
            <a:ext cx="8229600" cy="501060"/>
          </a:xfrm>
          <a:prstGeom prst="rect">
            <a:avLst/>
          </a:prstGeom>
        </p:spPr>
        <p:txBody>
          <a:bodyPr anchor="ctr"/>
          <a:lstStyle>
            <a:lvl1pPr>
              <a:defRPr>
                <a:solidFill>
                  <a:schemeClr val="tx1"/>
                </a:solidFill>
              </a:defRPr>
            </a:lvl1pPr>
          </a:lstStyle>
          <a:p>
            <a:r>
              <a:rPr lang="en-US" dirty="0"/>
              <a:t>Click to edit title</a:t>
            </a:r>
          </a:p>
        </p:txBody>
      </p:sp>
      <p:sp>
        <p:nvSpPr>
          <p:cNvPr id="11" name="Content Placeholder 2"/>
          <p:cNvSpPr>
            <a:spLocks noGrp="1"/>
          </p:cNvSpPr>
          <p:nvPr>
            <p:ph idx="1" hasCustomPrompt="1"/>
          </p:nvPr>
        </p:nvSpPr>
        <p:spPr>
          <a:xfrm>
            <a:off x="457200" y="943030"/>
            <a:ext cx="8229600" cy="4328440"/>
          </a:xfrm>
          <a:prstGeom prst="rect">
            <a:avLst/>
          </a:prstGeom>
        </p:spPr>
        <p:txBody>
          <a:bodyPr/>
          <a:lstStyle>
            <a:lvl1pPr>
              <a:defRPr sz="2000" b="0"/>
            </a:lvl1pPr>
            <a:lvl2pPr marL="346075" indent="-171450">
              <a:defRPr sz="1800"/>
            </a:lvl2pPr>
            <a:lvl3pPr marL="515938" indent="-173038">
              <a:defRPr sz="1600"/>
            </a:lvl3pPr>
            <a:lvl4pPr marL="685800" indent="-173038">
              <a:defRPr sz="1400"/>
            </a:lvl4pPr>
            <a:lvl5pPr marL="855663" indent="-174625">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199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tatement slide">
    <p:spTree>
      <p:nvGrpSpPr>
        <p:cNvPr id="1" name=""/>
        <p:cNvGrpSpPr/>
        <p:nvPr/>
      </p:nvGrpSpPr>
      <p:grpSpPr>
        <a:xfrm>
          <a:off x="0" y="0"/>
          <a:ext cx="0" cy="0"/>
          <a:chOff x="0" y="0"/>
          <a:chExt cx="0" cy="0"/>
        </a:xfrm>
      </p:grpSpPr>
      <p:sp>
        <p:nvSpPr>
          <p:cNvPr id="7" name="Picture Placeholder 14"/>
          <p:cNvSpPr>
            <a:spLocks noGrp="1"/>
          </p:cNvSpPr>
          <p:nvPr>
            <p:ph type="pic" sz="quarter" idx="15" hasCustomPrompt="1"/>
          </p:nvPr>
        </p:nvSpPr>
        <p:spPr>
          <a:xfrm>
            <a:off x="0" y="229309"/>
            <a:ext cx="9144000" cy="5256829"/>
          </a:xfrm>
          <a:prstGeom prst="rect">
            <a:avLst/>
          </a:prstGeom>
        </p:spPr>
        <p:txBody>
          <a:bodyPr vert="horz" lIns="91433" tIns="45717" rIns="91433" bIns="45717" anchor="ctr"/>
          <a:lstStyle>
            <a:lvl1pPr marL="0" marR="0" indent="0" algn="ctr" defTabSz="457164" rtl="0" eaLnBrk="1" fontAlgn="auto" latinLnBrk="0" hangingPunct="1">
              <a:lnSpc>
                <a:spcPct val="100000"/>
              </a:lnSpc>
              <a:spcBef>
                <a:spcPct val="20000"/>
              </a:spcBef>
              <a:spcAft>
                <a:spcPts val="0"/>
              </a:spcAft>
              <a:buClrTx/>
              <a:buSzTx/>
              <a:buFont typeface="Arial"/>
              <a:buNone/>
              <a:tabLst/>
              <a:defRPr lang="en-US" sz="1500" smtClean="0">
                <a:solidFill>
                  <a:srgbClr val="FFFFFF"/>
                </a:solidFill>
              </a:defRPr>
            </a:lvl1pPr>
          </a:lstStyle>
          <a:p>
            <a:r>
              <a:rPr lang="en-US" dirty="0"/>
              <a:t>Click icon to insert photo</a:t>
            </a:r>
          </a:p>
          <a:p>
            <a:endParaRPr lang="en-US" dirty="0"/>
          </a:p>
          <a:p>
            <a:endParaRPr lang="en-US" dirty="0"/>
          </a:p>
          <a:p>
            <a:endParaRPr lang="en-US" dirty="0"/>
          </a:p>
        </p:txBody>
      </p:sp>
      <p:sp>
        <p:nvSpPr>
          <p:cNvPr id="6" name="Title 1"/>
          <p:cNvSpPr>
            <a:spLocks noGrp="1"/>
          </p:cNvSpPr>
          <p:nvPr>
            <p:ph type="title" hasCustomPrompt="1"/>
          </p:nvPr>
        </p:nvSpPr>
        <p:spPr>
          <a:xfrm>
            <a:off x="1875329" y="3046995"/>
            <a:ext cx="5393342" cy="461659"/>
          </a:xfrm>
          <a:prstGeom prst="rect">
            <a:avLst/>
          </a:prstGeom>
          <a:noFill/>
        </p:spPr>
        <p:txBody>
          <a:bodyPr vert="horz" wrap="square" lIns="91433" tIns="45717" rIns="91433" bIns="45717">
            <a:spAutoFit/>
          </a:bodyPr>
          <a:lstStyle>
            <a:lvl1pPr algn="ctr">
              <a:defRPr sz="2400" b="0">
                <a:solidFill>
                  <a:schemeClr val="bg1"/>
                </a:solidFill>
              </a:defRPr>
            </a:lvl1pPr>
          </a:lstStyle>
          <a:p>
            <a:r>
              <a:rPr lang="en-US" dirty="0"/>
              <a:t>Click to add statement</a:t>
            </a:r>
          </a:p>
        </p:txBody>
      </p:sp>
      <p:sp>
        <p:nvSpPr>
          <p:cNvPr id="29" name="Rectangle 28"/>
          <p:cNvSpPr/>
          <p:nvPr userDrawn="1"/>
        </p:nvSpPr>
        <p:spPr>
          <a:xfrm>
            <a:off x="-117070" y="1114871"/>
            <a:ext cx="101168" cy="335921"/>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ectangle 29"/>
          <p:cNvSpPr/>
          <p:nvPr userDrawn="1"/>
        </p:nvSpPr>
        <p:spPr>
          <a:xfrm>
            <a:off x="-117070" y="1450791"/>
            <a:ext cx="101168" cy="335921"/>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Rectangle 30"/>
          <p:cNvSpPr/>
          <p:nvPr userDrawn="1"/>
        </p:nvSpPr>
        <p:spPr>
          <a:xfrm>
            <a:off x="-117070" y="1786711"/>
            <a:ext cx="101168" cy="335921"/>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Rectangle 31"/>
          <p:cNvSpPr/>
          <p:nvPr userDrawn="1"/>
        </p:nvSpPr>
        <p:spPr>
          <a:xfrm>
            <a:off x="-117070" y="2122632"/>
            <a:ext cx="101168" cy="335921"/>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p:nvPr userDrawn="1"/>
        </p:nvSpPr>
        <p:spPr>
          <a:xfrm>
            <a:off x="-117070" y="1"/>
            <a:ext cx="101168" cy="335921"/>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ectangle 33"/>
          <p:cNvSpPr/>
          <p:nvPr userDrawn="1"/>
        </p:nvSpPr>
        <p:spPr>
          <a:xfrm>
            <a:off x="-117070" y="335921"/>
            <a:ext cx="101168" cy="335921"/>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p:nvPr userDrawn="1"/>
        </p:nvSpPr>
        <p:spPr>
          <a:xfrm>
            <a:off x="-117070" y="727310"/>
            <a:ext cx="101168" cy="33592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365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51D7D"/>
            </a:gs>
            <a:gs pos="100000">
              <a:schemeClr val="accent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3"/>
          </p:nvPr>
        </p:nvSpPr>
        <p:spPr>
          <a:xfrm>
            <a:off x="-1" y="5409848"/>
            <a:ext cx="3310467" cy="305152"/>
          </a:xfrm>
          <a:prstGeom prst="rect">
            <a:avLst/>
          </a:prstGeom>
        </p:spPr>
        <p:txBody>
          <a:bodyPr vert="horz" lIns="91440" tIns="45720" rIns="91440" bIns="45720" rtlCol="0" anchor="ctr"/>
          <a:lstStyle>
            <a:lvl1pPr algn="l">
              <a:defRPr sz="800">
                <a:solidFill>
                  <a:srgbClr val="FFFFFF"/>
                </a:solidFill>
              </a:defRPr>
            </a:lvl1pPr>
          </a:lstStyle>
          <a:p>
            <a:r>
              <a:rPr lang="en-US"/>
              <a:t>Los Alamos National Laboratory</a:t>
            </a:r>
            <a:endParaRPr lang="en-US" dirty="0"/>
          </a:p>
        </p:txBody>
      </p:sp>
      <p:sp>
        <p:nvSpPr>
          <p:cNvPr id="14" name="Date Placeholder 13"/>
          <p:cNvSpPr>
            <a:spLocks noGrp="1"/>
          </p:cNvSpPr>
          <p:nvPr>
            <p:ph type="dt" sz="half" idx="2"/>
          </p:nvPr>
        </p:nvSpPr>
        <p:spPr>
          <a:xfrm>
            <a:off x="7004050" y="5409848"/>
            <a:ext cx="2133600" cy="305152"/>
          </a:xfrm>
          <a:prstGeom prst="rect">
            <a:avLst/>
          </a:prstGeom>
        </p:spPr>
        <p:txBody>
          <a:bodyPr vert="horz" lIns="91440" tIns="45720" rIns="91440" bIns="45720" rtlCol="0" anchor="ctr"/>
          <a:lstStyle>
            <a:lvl1pPr algn="r">
              <a:defRPr sz="800">
                <a:solidFill>
                  <a:srgbClr val="FFFFFF"/>
                </a:solidFill>
              </a:defRPr>
            </a:lvl1pPr>
          </a:lstStyle>
          <a:p>
            <a:fld id="{33415E80-817E-41B3-A1DB-15C0B125CF72}" type="datetime1">
              <a:rPr lang="en-US" smtClean="0"/>
              <a:pPr/>
              <a:t>2/13/19</a:t>
            </a:fld>
            <a:r>
              <a:rPr lang="en-US" dirty="0"/>
              <a:t>   |   </a:t>
            </a:r>
            <a:fld id="{5D01E7E5-6465-7A46-A26D-BAABC2D34D38}" type="slidenum">
              <a:rPr lang="en-US" smtClean="0"/>
              <a:pPr/>
              <a:t>‹#›</a:t>
            </a:fld>
            <a:endParaRPr lang="en-US" dirty="0"/>
          </a:p>
        </p:txBody>
      </p:sp>
      <p:sp>
        <p:nvSpPr>
          <p:cNvPr id="16" name="Rectangle 15"/>
          <p:cNvSpPr/>
          <p:nvPr userDrawn="1"/>
        </p:nvSpPr>
        <p:spPr>
          <a:xfrm>
            <a:off x="-117070" y="1238744"/>
            <a:ext cx="101168" cy="373246"/>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userDrawn="1"/>
        </p:nvSpPr>
        <p:spPr>
          <a:xfrm>
            <a:off x="-117070" y="1611989"/>
            <a:ext cx="101168" cy="373246"/>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a:off x="-117070" y="1985234"/>
            <a:ext cx="101168" cy="373246"/>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userDrawn="1"/>
        </p:nvSpPr>
        <p:spPr>
          <a:xfrm>
            <a:off x="-117070" y="2358479"/>
            <a:ext cx="101168" cy="373246"/>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userDrawn="1"/>
        </p:nvSpPr>
        <p:spPr>
          <a:xfrm>
            <a:off x="-117070" y="0"/>
            <a:ext cx="101168" cy="373246"/>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p:cNvSpPr/>
          <p:nvPr userDrawn="1"/>
        </p:nvSpPr>
        <p:spPr>
          <a:xfrm>
            <a:off x="-117070" y="373245"/>
            <a:ext cx="101168" cy="373246"/>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userDrawn="1"/>
        </p:nvSpPr>
        <p:spPr>
          <a:xfrm>
            <a:off x="-117070" y="808120"/>
            <a:ext cx="101168" cy="37324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userDrawn="1"/>
        </p:nvSpPr>
        <p:spPr>
          <a:xfrm>
            <a:off x="-635000" y="-2"/>
            <a:ext cx="517930" cy="707886"/>
          </a:xfrm>
          <a:prstGeom prst="rect">
            <a:avLst/>
          </a:prstGeom>
          <a:noFill/>
        </p:spPr>
        <p:txBody>
          <a:bodyPr wrap="square" rtlCol="0">
            <a:spAutoFit/>
          </a:bodyPr>
          <a:lstStyle/>
          <a:p>
            <a:pPr algn="r"/>
            <a:r>
              <a:rPr lang="en-US" sz="800" b="1" dirty="0">
                <a:solidFill>
                  <a:srgbClr val="0D0C2E"/>
                </a:solidFill>
              </a:rPr>
              <a:t>NOTE:</a:t>
            </a:r>
          </a:p>
          <a:p>
            <a:pPr algn="r"/>
            <a:r>
              <a:rPr lang="en-US" sz="800" dirty="0">
                <a:solidFill>
                  <a:srgbClr val="0D0C2E"/>
                </a:solidFill>
              </a:rPr>
              <a:t>This is</a:t>
            </a:r>
            <a:r>
              <a:rPr lang="en-US" sz="800" baseline="0" dirty="0">
                <a:solidFill>
                  <a:srgbClr val="0D0C2E"/>
                </a:solidFill>
              </a:rPr>
              <a:t> the lab color palette.</a:t>
            </a:r>
            <a:endParaRPr lang="en-US" sz="800" baseline="0" dirty="0">
              <a:solidFill>
                <a:srgbClr val="0D0C2E"/>
              </a:solidFill>
              <a:latin typeface="Wingdings"/>
              <a:ea typeface="Wingdings"/>
              <a:cs typeface="Wingdings"/>
              <a:sym typeface="Wingdings"/>
            </a:endParaRPr>
          </a:p>
        </p:txBody>
      </p:sp>
    </p:spTree>
    <p:extLst>
      <p:ext uri="{BB962C8B-B14F-4D97-AF65-F5344CB8AC3E}">
        <p14:creationId xmlns:p14="http://schemas.microsoft.com/office/powerpoint/2010/main" val="13427975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49" r:id="rId3"/>
    <p:sldLayoutId id="2147483673" r:id="rId4"/>
    <p:sldLayoutId id="2147483671" r:id="rId5"/>
    <p:sldLayoutId id="2147483650" r:id="rId6"/>
    <p:sldLayoutId id="2147483660" r:id="rId7"/>
    <p:sldLayoutId id="2147483674" r:id="rId8"/>
    <p:sldLayoutId id="2147483677" r:id="rId9"/>
  </p:sldLayoutIdLst>
  <p:hf sldNum="0" hdr="0"/>
  <p:txStyles>
    <p:titleStyle>
      <a:lvl1pPr algn="l" defTabSz="457200" rtl="0" eaLnBrk="1" latinLnBrk="0" hangingPunct="1">
        <a:spcBef>
          <a:spcPct val="0"/>
        </a:spcBef>
        <a:buNone/>
        <a:defRPr sz="2400" b="1" kern="1200">
          <a:solidFill>
            <a:srgbClr val="FFFFFF"/>
          </a:solidFill>
          <a:latin typeface="+mj-lt"/>
          <a:ea typeface="+mj-ea"/>
          <a:cs typeface="+mj-cs"/>
        </a:defRPr>
      </a:lvl1pPr>
    </p:titleStyle>
    <p:bodyStyle>
      <a:lvl1pPr marL="171450" indent="-171450" algn="l" defTabSz="457200" rtl="0" eaLnBrk="1" latinLnBrk="0" hangingPunct="1">
        <a:spcBef>
          <a:spcPct val="20000"/>
        </a:spcBef>
        <a:buFont typeface="Arial"/>
        <a:buChar char="•"/>
        <a:defRPr sz="1800" b="1" kern="1200">
          <a:solidFill>
            <a:schemeClr val="tx1"/>
          </a:solidFill>
          <a:latin typeface="+mn-lt"/>
          <a:ea typeface="+mn-ea"/>
          <a:cs typeface="+mn-cs"/>
        </a:defRPr>
      </a:lvl1pPr>
      <a:lvl2pPr marL="403225" indent="-1714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628650" indent="-173038"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4075" indent="-173038" algn="l" defTabSz="457200" rtl="0" eaLnBrk="1" latinLnBrk="0" hangingPunct="1">
        <a:spcBef>
          <a:spcPct val="20000"/>
        </a:spcBef>
        <a:buFont typeface="Arial"/>
        <a:buChar char="–"/>
        <a:defRPr sz="1200" kern="1200">
          <a:solidFill>
            <a:schemeClr val="tx1"/>
          </a:solidFill>
          <a:latin typeface="+mn-lt"/>
          <a:ea typeface="+mn-ea"/>
          <a:cs typeface="+mn-cs"/>
        </a:defRPr>
      </a:lvl4pPr>
      <a:lvl5pPr marL="1087438" indent="-17462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93342" y="1"/>
            <a:ext cx="7393458" cy="1361134"/>
          </a:xfrm>
        </p:spPr>
        <p:txBody>
          <a:bodyPr/>
          <a:lstStyle/>
          <a:p>
            <a:r>
              <a:rPr lang="en-US" dirty="0">
                <a:ea typeface="ＭＳ Ｐゴシック" pitchFamily="34" charset="-128"/>
              </a:rPr>
              <a:t>MVTX mechanical conceptual design</a:t>
            </a:r>
            <a:endParaRPr lang="en-US" b="1" dirty="0"/>
          </a:p>
        </p:txBody>
      </p:sp>
      <p:sp>
        <p:nvSpPr>
          <p:cNvPr id="11" name="Subtitle 2">
            <a:extLst>
              <a:ext uri="{FF2B5EF4-FFF2-40B4-BE49-F238E27FC236}">
                <a16:creationId xmlns:a16="http://schemas.microsoft.com/office/drawing/2014/main" id="{BCC0306D-FF8A-FC46-8D54-D6EF657944DB}"/>
              </a:ext>
            </a:extLst>
          </p:cNvPr>
          <p:cNvSpPr txBox="1">
            <a:spLocks/>
          </p:cNvSpPr>
          <p:nvPr/>
        </p:nvSpPr>
        <p:spPr>
          <a:xfrm>
            <a:off x="4644363" y="2712571"/>
            <a:ext cx="4289128" cy="1991270"/>
          </a:xfrm>
          <a:prstGeom prst="rect">
            <a:avLst/>
          </a:prstGeom>
        </p:spPr>
        <p:txBody>
          <a:bodyPr>
            <a:normAutofit/>
          </a:bodyPr>
          <a:lstStyle>
            <a:lvl1pPr marL="0" indent="0" algn="ctr" defTabSz="457200" rtl="0" eaLnBrk="1" latinLnBrk="0" hangingPunct="1">
              <a:spcBef>
                <a:spcPct val="20000"/>
              </a:spcBef>
              <a:buFont typeface="Lucida Grande"/>
              <a:buNone/>
              <a:defRPr sz="1800" b="1" kern="1200">
                <a:solidFill>
                  <a:schemeClr val="tx1">
                    <a:lumMod val="75000"/>
                    <a:lumOff val="25000"/>
                  </a:schemeClr>
                </a:solidFill>
                <a:latin typeface="+mn-lt"/>
                <a:ea typeface="+mn-ea"/>
                <a:cs typeface="+mn-cs"/>
              </a:defRPr>
            </a:lvl1pPr>
            <a:lvl2pPr marL="457200" indent="0" algn="ctr" defTabSz="457200" rtl="0" eaLnBrk="1" latinLnBrk="0" hangingPunct="1">
              <a:spcBef>
                <a:spcPct val="20000"/>
              </a:spcBef>
              <a:buFont typeface="Lucida Grande"/>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16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1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2200" dirty="0">
                <a:solidFill>
                  <a:schemeClr val="tx1"/>
                </a:solidFill>
              </a:rPr>
              <a:t>Walter Sondheim, P-25</a:t>
            </a:r>
          </a:p>
          <a:p>
            <a:pPr fontAlgn="auto">
              <a:spcAft>
                <a:spcPts val="0"/>
              </a:spcAft>
              <a:defRPr/>
            </a:pPr>
            <a:r>
              <a:rPr lang="en-US" sz="2200" dirty="0">
                <a:solidFill>
                  <a:schemeClr val="tx1"/>
                </a:solidFill>
              </a:rPr>
              <a:t>Los Alamos National Laboratory</a:t>
            </a:r>
          </a:p>
        </p:txBody>
      </p:sp>
      <p:pic>
        <p:nvPicPr>
          <p:cNvPr id="13" name="Picture 12">
            <a:extLst>
              <a:ext uri="{FF2B5EF4-FFF2-40B4-BE49-F238E27FC236}">
                <a16:creationId xmlns:a16="http://schemas.microsoft.com/office/drawing/2014/main" id="{C88559B2-DB87-5243-8A74-A7B700A74D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482" y="4872217"/>
            <a:ext cx="835435" cy="401009"/>
          </a:xfrm>
          <a:prstGeom prst="rect">
            <a:avLst/>
          </a:prstGeom>
        </p:spPr>
      </p:pic>
    </p:spTree>
    <p:extLst>
      <p:ext uri="{BB962C8B-B14F-4D97-AF65-F5344CB8AC3E}">
        <p14:creationId xmlns:p14="http://schemas.microsoft.com/office/powerpoint/2010/main" val="404697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 to stave assembly with 40.cm power cable</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10</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8" name="Picture 7">
            <a:extLst>
              <a:ext uri="{FF2B5EF4-FFF2-40B4-BE49-F238E27FC236}">
                <a16:creationId xmlns:a16="http://schemas.microsoft.com/office/drawing/2014/main" id="{94C14085-1C10-5E47-A925-870560E045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1" r="1515" b="68763"/>
          <a:stretch/>
        </p:blipFill>
        <p:spPr>
          <a:xfrm>
            <a:off x="264695" y="1061763"/>
            <a:ext cx="8712871" cy="1075143"/>
          </a:xfrm>
          <a:prstGeom prst="rect">
            <a:avLst/>
          </a:prstGeom>
        </p:spPr>
      </p:pic>
      <p:sp>
        <p:nvSpPr>
          <p:cNvPr id="9" name="TextBox 8"/>
          <p:cNvSpPr txBox="1"/>
          <p:nvPr/>
        </p:nvSpPr>
        <p:spPr>
          <a:xfrm>
            <a:off x="5959325" y="2390472"/>
            <a:ext cx="2679032" cy="646331"/>
          </a:xfrm>
          <a:prstGeom prst="rect">
            <a:avLst/>
          </a:prstGeom>
          <a:noFill/>
        </p:spPr>
        <p:txBody>
          <a:bodyPr wrap="square" rtlCol="0">
            <a:spAutoFit/>
          </a:bodyPr>
          <a:lstStyle/>
          <a:p>
            <a:r>
              <a:rPr lang="en-US" dirty="0">
                <a:solidFill>
                  <a:srgbClr val="00B0F0"/>
                </a:solidFill>
              </a:rPr>
              <a:t>Location for patch panel from previous slide - </a:t>
            </a:r>
          </a:p>
        </p:txBody>
      </p:sp>
      <p:cxnSp>
        <p:nvCxnSpPr>
          <p:cNvPr id="11" name="Straight Arrow Connector 10"/>
          <p:cNvCxnSpPr/>
          <p:nvPr/>
        </p:nvCxnSpPr>
        <p:spPr>
          <a:xfrm flipH="1" flipV="1">
            <a:off x="5245767" y="1750352"/>
            <a:ext cx="834190" cy="5935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778042" y="2385778"/>
            <a:ext cx="3736358" cy="646331"/>
          </a:xfrm>
          <a:prstGeom prst="rect">
            <a:avLst/>
          </a:prstGeom>
          <a:noFill/>
        </p:spPr>
        <p:txBody>
          <a:bodyPr wrap="square" rtlCol="0">
            <a:spAutoFit/>
          </a:bodyPr>
          <a:lstStyle/>
          <a:p>
            <a:r>
              <a:rPr lang="en-US" dirty="0">
                <a:solidFill>
                  <a:srgbClr val="C00000"/>
                </a:solidFill>
              </a:rPr>
              <a:t>Location for patch panel for power cables in </a:t>
            </a:r>
            <a:r>
              <a:rPr lang="en-US" b="1" i="1" dirty="0">
                <a:solidFill>
                  <a:srgbClr val="C00000"/>
                </a:solidFill>
              </a:rPr>
              <a:t>service cylinder</a:t>
            </a:r>
          </a:p>
        </p:txBody>
      </p:sp>
      <p:cxnSp>
        <p:nvCxnSpPr>
          <p:cNvPr id="14" name="Straight Arrow Connector 13"/>
          <p:cNvCxnSpPr/>
          <p:nvPr/>
        </p:nvCxnSpPr>
        <p:spPr>
          <a:xfrm flipV="1">
            <a:off x="1981200" y="1708484"/>
            <a:ext cx="986589" cy="67729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78042" y="3280611"/>
            <a:ext cx="8005011" cy="923330"/>
          </a:xfrm>
          <a:prstGeom prst="rect">
            <a:avLst/>
          </a:prstGeom>
          <a:noFill/>
        </p:spPr>
        <p:txBody>
          <a:bodyPr wrap="square" rtlCol="0">
            <a:spAutoFit/>
          </a:bodyPr>
          <a:lstStyle/>
          <a:p>
            <a:r>
              <a:rPr lang="en-US" dirty="0"/>
              <a:t>With the </a:t>
            </a:r>
            <a:r>
              <a:rPr lang="en-US" b="1" i="1" dirty="0"/>
              <a:t>tested</a:t>
            </a:r>
            <a:r>
              <a:rPr lang="en-US" dirty="0"/>
              <a:t> extended length of the power cables from the stave we now have a path forward to reduce the diameter of the </a:t>
            </a:r>
            <a:r>
              <a:rPr lang="en-US" b="1" i="1" dirty="0"/>
              <a:t>patch panels </a:t>
            </a:r>
            <a:r>
              <a:rPr lang="en-US" dirty="0"/>
              <a:t>in the conical region of the MVTX detector</a:t>
            </a:r>
          </a:p>
        </p:txBody>
      </p:sp>
    </p:spTree>
    <p:extLst>
      <p:ext uri="{BB962C8B-B14F-4D97-AF65-F5344CB8AC3E}">
        <p14:creationId xmlns:p14="http://schemas.microsoft.com/office/powerpoint/2010/main" val="345218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97" y="1"/>
            <a:ext cx="8811235" cy="820911"/>
          </a:xfrm>
        </p:spPr>
        <p:txBody>
          <a:bodyPr/>
          <a:lstStyle/>
          <a:p>
            <a:r>
              <a:rPr lang="en-US" dirty="0"/>
              <a:t>Conical sections of MVTX needs to have smaller diameter:</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11</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02442"/>
            <a:ext cx="4028364" cy="3406703"/>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6961" y="1558595"/>
            <a:ext cx="4285843" cy="3718703"/>
          </a:xfrm>
          <a:prstGeom prst="rect">
            <a:avLst/>
          </a:prstGeom>
        </p:spPr>
      </p:pic>
      <p:sp>
        <p:nvSpPr>
          <p:cNvPr id="10" name="TextBox 9"/>
          <p:cNvSpPr txBox="1"/>
          <p:nvPr/>
        </p:nvSpPr>
        <p:spPr>
          <a:xfrm>
            <a:off x="7004050" y="4835495"/>
            <a:ext cx="1482811" cy="369332"/>
          </a:xfrm>
          <a:prstGeom prst="rect">
            <a:avLst/>
          </a:prstGeom>
          <a:noFill/>
        </p:spPr>
        <p:txBody>
          <a:bodyPr wrap="square" rtlCol="0">
            <a:spAutoFit/>
          </a:bodyPr>
          <a:lstStyle/>
          <a:p>
            <a:r>
              <a:rPr lang="en-US" dirty="0">
                <a:solidFill>
                  <a:srgbClr val="C00000"/>
                </a:solidFill>
              </a:rPr>
              <a:t>R=107.5mm</a:t>
            </a:r>
          </a:p>
        </p:txBody>
      </p:sp>
      <p:cxnSp>
        <p:nvCxnSpPr>
          <p:cNvPr id="12" name="Straight Arrow Connector 11"/>
          <p:cNvCxnSpPr/>
          <p:nvPr/>
        </p:nvCxnSpPr>
        <p:spPr>
          <a:xfrm flipH="1" flipV="1">
            <a:off x="7272368" y="4152012"/>
            <a:ext cx="615607" cy="486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03712" y="1908664"/>
            <a:ext cx="1524000" cy="369332"/>
          </a:xfrm>
          <a:prstGeom prst="rect">
            <a:avLst/>
          </a:prstGeom>
          <a:noFill/>
        </p:spPr>
        <p:txBody>
          <a:bodyPr wrap="square" rtlCol="0">
            <a:spAutoFit/>
          </a:bodyPr>
          <a:lstStyle/>
          <a:p>
            <a:r>
              <a:rPr lang="en-US" dirty="0">
                <a:solidFill>
                  <a:srgbClr val="C00000"/>
                </a:solidFill>
              </a:rPr>
              <a:t>R=128.6mm</a:t>
            </a:r>
          </a:p>
        </p:txBody>
      </p:sp>
      <p:cxnSp>
        <p:nvCxnSpPr>
          <p:cNvPr id="15" name="Straight Arrow Connector 14"/>
          <p:cNvCxnSpPr/>
          <p:nvPr/>
        </p:nvCxnSpPr>
        <p:spPr>
          <a:xfrm flipH="1">
            <a:off x="3569043" y="2298235"/>
            <a:ext cx="1396314" cy="792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196281" y="4835611"/>
            <a:ext cx="1664043" cy="369332"/>
          </a:xfrm>
          <a:prstGeom prst="rect">
            <a:avLst/>
          </a:prstGeom>
          <a:noFill/>
        </p:spPr>
        <p:txBody>
          <a:bodyPr wrap="square" rtlCol="0">
            <a:spAutoFit/>
          </a:bodyPr>
          <a:lstStyle/>
          <a:p>
            <a:r>
              <a:rPr lang="en-US" dirty="0">
                <a:solidFill>
                  <a:srgbClr val="C00000"/>
                </a:solidFill>
              </a:rPr>
              <a:t>R=140.0mm</a:t>
            </a:r>
          </a:p>
        </p:txBody>
      </p:sp>
      <p:cxnSp>
        <p:nvCxnSpPr>
          <p:cNvPr id="18" name="Straight Arrow Connector 17"/>
          <p:cNvCxnSpPr/>
          <p:nvPr/>
        </p:nvCxnSpPr>
        <p:spPr>
          <a:xfrm flipH="1" flipV="1">
            <a:off x="3196281" y="4530811"/>
            <a:ext cx="345989"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8597" y="1341027"/>
            <a:ext cx="2438400" cy="369332"/>
          </a:xfrm>
          <a:prstGeom prst="rect">
            <a:avLst/>
          </a:prstGeom>
          <a:noFill/>
        </p:spPr>
        <p:txBody>
          <a:bodyPr wrap="square" rtlCol="0">
            <a:spAutoFit/>
          </a:bodyPr>
          <a:lstStyle/>
          <a:p>
            <a:r>
              <a:rPr lang="en-US" b="1" dirty="0"/>
              <a:t>ALICE</a:t>
            </a:r>
            <a:r>
              <a:rPr lang="en-US" dirty="0"/>
              <a:t> inner tracker</a:t>
            </a:r>
          </a:p>
        </p:txBody>
      </p:sp>
      <p:sp>
        <p:nvSpPr>
          <p:cNvPr id="20" name="TextBox 19"/>
          <p:cNvSpPr txBox="1"/>
          <p:nvPr/>
        </p:nvSpPr>
        <p:spPr>
          <a:xfrm>
            <a:off x="5487760" y="1341027"/>
            <a:ext cx="2092411" cy="371002"/>
          </a:xfrm>
          <a:prstGeom prst="rect">
            <a:avLst/>
          </a:prstGeom>
          <a:noFill/>
        </p:spPr>
        <p:txBody>
          <a:bodyPr wrap="square" rtlCol="0">
            <a:spAutoFit/>
          </a:bodyPr>
          <a:lstStyle/>
          <a:p>
            <a:r>
              <a:rPr lang="en-US" b="1" dirty="0"/>
              <a:t>MVTX</a:t>
            </a:r>
            <a:r>
              <a:rPr lang="en-US" dirty="0"/>
              <a:t> tracker</a:t>
            </a:r>
          </a:p>
        </p:txBody>
      </p:sp>
      <p:sp>
        <p:nvSpPr>
          <p:cNvPr id="5" name="TextBox 4"/>
          <p:cNvSpPr txBox="1"/>
          <p:nvPr/>
        </p:nvSpPr>
        <p:spPr>
          <a:xfrm>
            <a:off x="112295" y="898358"/>
            <a:ext cx="8825759" cy="369332"/>
          </a:xfrm>
          <a:prstGeom prst="rect">
            <a:avLst/>
          </a:prstGeom>
          <a:noFill/>
        </p:spPr>
        <p:txBody>
          <a:bodyPr wrap="square" rtlCol="0">
            <a:spAutoFit/>
          </a:bodyPr>
          <a:lstStyle/>
          <a:p>
            <a:r>
              <a:rPr lang="en-US" dirty="0"/>
              <a:t>Integration with </a:t>
            </a:r>
            <a:r>
              <a:rPr lang="en-US" b="1" dirty="0">
                <a:solidFill>
                  <a:srgbClr val="0070C0"/>
                </a:solidFill>
              </a:rPr>
              <a:t>INTT </a:t>
            </a:r>
            <a:r>
              <a:rPr lang="en-US" dirty="0"/>
              <a:t>detector prohibited by original larger diameter of conical  region:</a:t>
            </a:r>
          </a:p>
        </p:txBody>
      </p:sp>
      <p:sp>
        <p:nvSpPr>
          <p:cNvPr id="6" name="TextBox 5"/>
          <p:cNvSpPr txBox="1"/>
          <p:nvPr/>
        </p:nvSpPr>
        <p:spPr>
          <a:xfrm>
            <a:off x="8070850" y="2376716"/>
            <a:ext cx="1295077" cy="1477328"/>
          </a:xfrm>
          <a:prstGeom prst="rect">
            <a:avLst/>
          </a:prstGeom>
          <a:noFill/>
        </p:spPr>
        <p:txBody>
          <a:bodyPr wrap="square" rtlCol="0">
            <a:spAutoFit/>
          </a:bodyPr>
          <a:lstStyle/>
          <a:p>
            <a:r>
              <a:rPr lang="en-US" dirty="0"/>
              <a:t>Pass-through ports for power cables</a:t>
            </a:r>
          </a:p>
        </p:txBody>
      </p:sp>
      <p:cxnSp>
        <p:nvCxnSpPr>
          <p:cNvPr id="17" name="Straight Arrow Connector 16"/>
          <p:cNvCxnSpPr>
            <a:stCxn id="6" idx="1"/>
          </p:cNvCxnSpPr>
          <p:nvPr/>
        </p:nvCxnSpPr>
        <p:spPr>
          <a:xfrm flipH="1">
            <a:off x="6439882" y="3115380"/>
            <a:ext cx="1630968" cy="6545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1"/>
          </p:cNvCxnSpPr>
          <p:nvPr/>
        </p:nvCxnSpPr>
        <p:spPr>
          <a:xfrm flipH="1">
            <a:off x="6200274" y="3115380"/>
            <a:ext cx="1870576" cy="1567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6" idx="1"/>
          </p:cNvCxnSpPr>
          <p:nvPr/>
        </p:nvCxnSpPr>
        <p:spPr>
          <a:xfrm flipH="1">
            <a:off x="6439882" y="3115380"/>
            <a:ext cx="1630968" cy="1167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4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printing – MVTX inner layer patch panel</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12</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897653"/>
            <a:ext cx="5951621" cy="4463716"/>
          </a:xfrm>
          <a:prstGeom prst="rect">
            <a:avLst/>
          </a:prstGeom>
        </p:spPr>
      </p:pic>
      <p:sp>
        <p:nvSpPr>
          <p:cNvPr id="7" name="TextBox 6"/>
          <p:cNvSpPr txBox="1"/>
          <p:nvPr/>
        </p:nvSpPr>
        <p:spPr>
          <a:xfrm>
            <a:off x="6593305" y="1163053"/>
            <a:ext cx="2398295" cy="3970318"/>
          </a:xfrm>
          <a:prstGeom prst="rect">
            <a:avLst/>
          </a:prstGeom>
          <a:noFill/>
        </p:spPr>
        <p:txBody>
          <a:bodyPr wrap="square" rtlCol="0">
            <a:spAutoFit/>
          </a:bodyPr>
          <a:lstStyle/>
          <a:p>
            <a:r>
              <a:rPr lang="en-US" b="1" i="1" dirty="0">
                <a:solidFill>
                  <a:srgbClr val="C00000"/>
                </a:solidFill>
              </a:rPr>
              <a:t>3D printed MVTX inner layer patch panel </a:t>
            </a:r>
            <a:r>
              <a:rPr lang="en-US" dirty="0"/>
              <a:t>that demonstrates the idea of “passing through” the power cables from the stave to a second patch panel in the </a:t>
            </a:r>
            <a:r>
              <a:rPr lang="en-US" b="1" i="1" dirty="0">
                <a:solidFill>
                  <a:srgbClr val="C00000"/>
                </a:solidFill>
              </a:rPr>
              <a:t>service cylinder</a:t>
            </a:r>
            <a:r>
              <a:rPr lang="en-US" dirty="0"/>
              <a:t>, this allowed for the reduction in radius of the conical sections for each layer.</a:t>
            </a:r>
          </a:p>
        </p:txBody>
      </p:sp>
    </p:spTree>
    <p:extLst>
      <p:ext uri="{BB962C8B-B14F-4D97-AF65-F5344CB8AC3E}">
        <p14:creationId xmlns:p14="http://schemas.microsoft.com/office/powerpoint/2010/main" val="309533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printing – MVTX signal cable patch panels;</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13</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915" y="1140993"/>
            <a:ext cx="4938295" cy="3703721"/>
          </a:xfrm>
          <a:prstGeom prst="rect">
            <a:avLst/>
          </a:prstGeom>
        </p:spPr>
      </p:pic>
      <p:sp>
        <p:nvSpPr>
          <p:cNvPr id="7" name="TextBox 6"/>
          <p:cNvSpPr txBox="1"/>
          <p:nvPr/>
        </p:nvSpPr>
        <p:spPr>
          <a:xfrm>
            <a:off x="5534526" y="1395663"/>
            <a:ext cx="3224463" cy="1754326"/>
          </a:xfrm>
          <a:prstGeom prst="rect">
            <a:avLst/>
          </a:prstGeom>
          <a:noFill/>
        </p:spPr>
        <p:txBody>
          <a:bodyPr wrap="square" rtlCol="0">
            <a:spAutoFit/>
          </a:bodyPr>
          <a:lstStyle/>
          <a:p>
            <a:r>
              <a:rPr lang="en-US" b="1" i="1" dirty="0">
                <a:solidFill>
                  <a:srgbClr val="C00000"/>
                </a:solidFill>
              </a:rPr>
              <a:t>3D printing </a:t>
            </a:r>
            <a:r>
              <a:rPr lang="en-US" dirty="0"/>
              <a:t>of all three signal cable patch panels, used to verify that the power cables will pass through to a second patch panel in the </a:t>
            </a:r>
            <a:r>
              <a:rPr lang="en-US" b="1" i="1" dirty="0">
                <a:solidFill>
                  <a:srgbClr val="C00000"/>
                </a:solidFill>
              </a:rPr>
              <a:t>service cylinder -</a:t>
            </a:r>
          </a:p>
        </p:txBody>
      </p:sp>
    </p:spTree>
    <p:extLst>
      <p:ext uri="{BB962C8B-B14F-4D97-AF65-F5344CB8AC3E}">
        <p14:creationId xmlns:p14="http://schemas.microsoft.com/office/powerpoint/2010/main" val="44147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MVTX detector with service cylinder added:</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14</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230" y="1315453"/>
            <a:ext cx="8835298" cy="1339515"/>
          </a:xfrm>
          <a:prstGeom prst="rect">
            <a:avLst/>
          </a:prstGeom>
        </p:spPr>
      </p:pic>
      <p:sp>
        <p:nvSpPr>
          <p:cNvPr id="7" name="TextBox 6"/>
          <p:cNvSpPr txBox="1"/>
          <p:nvPr/>
        </p:nvSpPr>
        <p:spPr>
          <a:xfrm>
            <a:off x="362727" y="2668245"/>
            <a:ext cx="8267926" cy="646331"/>
          </a:xfrm>
          <a:prstGeom prst="rect">
            <a:avLst/>
          </a:prstGeom>
          <a:noFill/>
        </p:spPr>
        <p:txBody>
          <a:bodyPr wrap="square" rtlCol="0">
            <a:spAutoFit/>
          </a:bodyPr>
          <a:lstStyle/>
          <a:p>
            <a:r>
              <a:rPr lang="en-US" b="1" i="1" dirty="0">
                <a:solidFill>
                  <a:srgbClr val="C00000"/>
                </a:solidFill>
              </a:rPr>
              <a:t>Service barrel </a:t>
            </a:r>
            <a:r>
              <a:rPr lang="en-US" dirty="0"/>
              <a:t>length 1,200.0 mm, carbon composite with aluminum flanges, this will support signal, power, bias cables along with water and air cooling lines</a:t>
            </a:r>
          </a:p>
        </p:txBody>
      </p:sp>
      <p:sp>
        <p:nvSpPr>
          <p:cNvPr id="9" name="TextBox 8"/>
          <p:cNvSpPr txBox="1"/>
          <p:nvPr/>
        </p:nvSpPr>
        <p:spPr>
          <a:xfrm>
            <a:off x="834189" y="4800749"/>
            <a:ext cx="7636043" cy="369332"/>
          </a:xfrm>
          <a:prstGeom prst="rect">
            <a:avLst/>
          </a:prstGeom>
          <a:noFill/>
        </p:spPr>
        <p:txBody>
          <a:bodyPr wrap="square" rtlCol="0">
            <a:spAutoFit/>
          </a:bodyPr>
          <a:lstStyle/>
          <a:p>
            <a:r>
              <a:rPr lang="en-US" dirty="0"/>
              <a:t>MVTX detector shown with sPHENIX beam-pipe</a:t>
            </a:r>
          </a:p>
        </p:txBody>
      </p:sp>
      <p:sp>
        <p:nvSpPr>
          <p:cNvPr id="10" name="TextBox 9"/>
          <p:cNvSpPr txBox="1"/>
          <p:nvPr/>
        </p:nvSpPr>
        <p:spPr>
          <a:xfrm>
            <a:off x="6205299" y="4340226"/>
            <a:ext cx="3102117" cy="369332"/>
          </a:xfrm>
          <a:prstGeom prst="rect">
            <a:avLst/>
          </a:prstGeom>
          <a:noFill/>
        </p:spPr>
        <p:txBody>
          <a:bodyPr wrap="square" rtlCol="0">
            <a:spAutoFit/>
          </a:bodyPr>
          <a:lstStyle/>
          <a:p>
            <a:r>
              <a:rPr lang="en-US" dirty="0"/>
              <a:t>Beryllium section</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401" y="3432004"/>
            <a:ext cx="8720127" cy="974317"/>
          </a:xfrm>
          <a:prstGeom prst="rect">
            <a:avLst/>
          </a:prstGeom>
        </p:spPr>
      </p:pic>
      <p:cxnSp>
        <p:nvCxnSpPr>
          <p:cNvPr id="12" name="Straight Arrow Connector 11"/>
          <p:cNvCxnSpPr/>
          <p:nvPr/>
        </p:nvCxnSpPr>
        <p:spPr>
          <a:xfrm flipH="1" flipV="1">
            <a:off x="5783179" y="4013857"/>
            <a:ext cx="481263" cy="4836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22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5" y="1"/>
            <a:ext cx="8822725" cy="820911"/>
          </a:xfrm>
        </p:spPr>
        <p:txBody>
          <a:bodyPr/>
          <a:lstStyle/>
          <a:p>
            <a:r>
              <a:rPr lang="en-US" dirty="0"/>
              <a:t>Detail view of INTT and MVTX detectors inside bore of TPC</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15</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16" y="1820561"/>
            <a:ext cx="8748584" cy="2388974"/>
          </a:xfrm>
          <a:prstGeom prst="rect">
            <a:avLst/>
          </a:prstGeom>
        </p:spPr>
      </p:pic>
      <p:sp>
        <p:nvSpPr>
          <p:cNvPr id="7" name="TextBox 6"/>
          <p:cNvSpPr txBox="1"/>
          <p:nvPr/>
        </p:nvSpPr>
        <p:spPr>
          <a:xfrm>
            <a:off x="2141838" y="1087395"/>
            <a:ext cx="5929012" cy="646331"/>
          </a:xfrm>
          <a:prstGeom prst="rect">
            <a:avLst/>
          </a:prstGeom>
          <a:noFill/>
        </p:spPr>
        <p:txBody>
          <a:bodyPr wrap="square" rtlCol="0">
            <a:spAutoFit/>
          </a:bodyPr>
          <a:lstStyle/>
          <a:p>
            <a:r>
              <a:rPr lang="en-US" dirty="0">
                <a:solidFill>
                  <a:srgbClr val="FF0000"/>
                </a:solidFill>
              </a:rPr>
              <a:t>Two layer silicon strip </a:t>
            </a:r>
            <a:r>
              <a:rPr lang="en-US" b="1" i="1" dirty="0">
                <a:solidFill>
                  <a:srgbClr val="FF0000"/>
                </a:solidFill>
              </a:rPr>
              <a:t>INTT</a:t>
            </a:r>
            <a:r>
              <a:rPr lang="en-US" dirty="0">
                <a:solidFill>
                  <a:srgbClr val="FF0000"/>
                </a:solidFill>
              </a:rPr>
              <a:t> detector,,</a:t>
            </a:r>
          </a:p>
          <a:p>
            <a:r>
              <a:rPr lang="en-US" dirty="0">
                <a:solidFill>
                  <a:srgbClr val="FF0000"/>
                </a:solidFill>
              </a:rPr>
              <a:t>Extension cables go  out each end</a:t>
            </a:r>
          </a:p>
        </p:txBody>
      </p:sp>
      <p:cxnSp>
        <p:nvCxnSpPr>
          <p:cNvPr id="9" name="Straight Arrow Connector 8"/>
          <p:cNvCxnSpPr/>
          <p:nvPr/>
        </p:nvCxnSpPr>
        <p:spPr>
          <a:xfrm flipH="1">
            <a:off x="5404022" y="1272061"/>
            <a:ext cx="593124" cy="93568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flipH="1">
            <a:off x="5642919" y="1272061"/>
            <a:ext cx="354227" cy="114986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2916195" y="4506097"/>
            <a:ext cx="4722169" cy="646331"/>
          </a:xfrm>
          <a:prstGeom prst="rect">
            <a:avLst/>
          </a:prstGeom>
          <a:noFill/>
        </p:spPr>
        <p:txBody>
          <a:bodyPr wrap="square" rtlCol="0">
            <a:spAutoFit/>
          </a:bodyPr>
          <a:lstStyle/>
          <a:p>
            <a:r>
              <a:rPr lang="en-US" dirty="0">
                <a:solidFill>
                  <a:srgbClr val="00B050"/>
                </a:solidFill>
              </a:rPr>
              <a:t>Three layer </a:t>
            </a:r>
            <a:r>
              <a:rPr lang="en-US" b="1" i="1" dirty="0">
                <a:solidFill>
                  <a:srgbClr val="00B050"/>
                </a:solidFill>
              </a:rPr>
              <a:t>MVTX</a:t>
            </a:r>
            <a:r>
              <a:rPr lang="en-US" dirty="0">
                <a:solidFill>
                  <a:srgbClr val="00B050"/>
                </a:solidFill>
              </a:rPr>
              <a:t> detector</a:t>
            </a:r>
          </a:p>
          <a:p>
            <a:r>
              <a:rPr lang="en-US" dirty="0">
                <a:solidFill>
                  <a:srgbClr val="00B050"/>
                </a:solidFill>
              </a:rPr>
              <a:t>Extension cables only in </a:t>
            </a:r>
            <a:r>
              <a:rPr lang="en-US" b="1" i="1" dirty="0">
                <a:solidFill>
                  <a:srgbClr val="00B050"/>
                </a:solidFill>
              </a:rPr>
              <a:t>service cylinder</a:t>
            </a:r>
          </a:p>
        </p:txBody>
      </p:sp>
      <p:cxnSp>
        <p:nvCxnSpPr>
          <p:cNvPr id="14" name="Straight Arrow Connector 13"/>
          <p:cNvCxnSpPr/>
          <p:nvPr/>
        </p:nvCxnSpPr>
        <p:spPr>
          <a:xfrm flipH="1" flipV="1">
            <a:off x="5198076" y="3212757"/>
            <a:ext cx="621956" cy="147800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H="1" flipV="1">
            <a:off x="4959178" y="3270422"/>
            <a:ext cx="860854" cy="142034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H="1" flipV="1">
            <a:off x="4769708" y="3344562"/>
            <a:ext cx="1050324" cy="134620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7115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1"/>
            <a:ext cx="8758989" cy="820911"/>
          </a:xfrm>
        </p:spPr>
        <p:txBody>
          <a:bodyPr/>
          <a:lstStyle/>
          <a:p>
            <a:r>
              <a:rPr lang="en-US" dirty="0"/>
              <a:t>Section view of sPHENIX detector with tracking detectors</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16</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2884" y="820912"/>
            <a:ext cx="3737812" cy="4572000"/>
          </a:xfrm>
          <a:prstGeom prst="rect">
            <a:avLst/>
          </a:prstGeom>
        </p:spPr>
      </p:pic>
      <p:sp>
        <p:nvSpPr>
          <p:cNvPr id="5" name="TextBox 4"/>
          <p:cNvSpPr txBox="1"/>
          <p:nvPr/>
        </p:nvSpPr>
        <p:spPr>
          <a:xfrm>
            <a:off x="6853881" y="4053016"/>
            <a:ext cx="1853514" cy="369332"/>
          </a:xfrm>
          <a:prstGeom prst="rect">
            <a:avLst/>
          </a:prstGeom>
          <a:noFill/>
        </p:spPr>
        <p:txBody>
          <a:bodyPr wrap="square" rtlCol="0">
            <a:spAutoFit/>
          </a:bodyPr>
          <a:lstStyle/>
          <a:p>
            <a:r>
              <a:rPr lang="en-US" dirty="0"/>
              <a:t>Outer </a:t>
            </a:r>
            <a:r>
              <a:rPr lang="en-US" dirty="0" err="1"/>
              <a:t>hcal</a:t>
            </a:r>
            <a:endParaRPr lang="en-US" dirty="0"/>
          </a:p>
        </p:txBody>
      </p:sp>
      <p:sp>
        <p:nvSpPr>
          <p:cNvPr id="7" name="TextBox 6"/>
          <p:cNvSpPr txBox="1"/>
          <p:nvPr/>
        </p:nvSpPr>
        <p:spPr>
          <a:xfrm>
            <a:off x="6738551" y="3649362"/>
            <a:ext cx="1441622" cy="369332"/>
          </a:xfrm>
          <a:prstGeom prst="rect">
            <a:avLst/>
          </a:prstGeom>
          <a:noFill/>
        </p:spPr>
        <p:txBody>
          <a:bodyPr wrap="square" rtlCol="0">
            <a:spAutoFit/>
          </a:bodyPr>
          <a:lstStyle/>
          <a:p>
            <a:r>
              <a:rPr lang="en-US" dirty="0"/>
              <a:t>Inner </a:t>
            </a:r>
            <a:r>
              <a:rPr lang="en-US" dirty="0" err="1"/>
              <a:t>hcal</a:t>
            </a:r>
            <a:endParaRPr lang="en-US" dirty="0"/>
          </a:p>
        </p:txBody>
      </p:sp>
      <p:sp>
        <p:nvSpPr>
          <p:cNvPr id="8" name="TextBox 7"/>
          <p:cNvSpPr txBox="1"/>
          <p:nvPr/>
        </p:nvSpPr>
        <p:spPr>
          <a:xfrm>
            <a:off x="6738551" y="2117124"/>
            <a:ext cx="2199503" cy="646331"/>
          </a:xfrm>
          <a:prstGeom prst="rect">
            <a:avLst/>
          </a:prstGeom>
          <a:noFill/>
        </p:spPr>
        <p:txBody>
          <a:bodyPr wrap="square" rtlCol="0">
            <a:spAutoFit/>
          </a:bodyPr>
          <a:lstStyle/>
          <a:p>
            <a:r>
              <a:rPr lang="en-US" dirty="0"/>
              <a:t>Superconducting solenoid coil</a:t>
            </a:r>
          </a:p>
        </p:txBody>
      </p:sp>
      <p:cxnSp>
        <p:nvCxnSpPr>
          <p:cNvPr id="10" name="Straight Arrow Connector 9"/>
          <p:cNvCxnSpPr>
            <a:stCxn id="8" idx="1"/>
          </p:cNvCxnSpPr>
          <p:nvPr/>
        </p:nvCxnSpPr>
        <p:spPr>
          <a:xfrm flipH="1">
            <a:off x="5049795" y="2440290"/>
            <a:ext cx="1688756" cy="1958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1"/>
          </p:cNvCxnSpPr>
          <p:nvPr/>
        </p:nvCxnSpPr>
        <p:spPr>
          <a:xfrm flipH="1" flipV="1">
            <a:off x="5338119" y="3649362"/>
            <a:ext cx="1400432"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1"/>
          </p:cNvCxnSpPr>
          <p:nvPr/>
        </p:nvCxnSpPr>
        <p:spPr>
          <a:xfrm flipH="1" flipV="1">
            <a:off x="5659395" y="3929449"/>
            <a:ext cx="1194486" cy="3082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990335" y="5066270"/>
            <a:ext cx="0" cy="326642"/>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6145427" y="5008605"/>
            <a:ext cx="0" cy="384307"/>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flipH="1">
            <a:off x="2990335" y="5288692"/>
            <a:ext cx="1309816" cy="1647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9" name="Straight Arrow Connector 28"/>
          <p:cNvCxnSpPr/>
          <p:nvPr/>
        </p:nvCxnSpPr>
        <p:spPr>
          <a:xfrm flipV="1">
            <a:off x="4794422" y="5288692"/>
            <a:ext cx="1351005" cy="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1" name="TextBox 30"/>
          <p:cNvSpPr txBox="1"/>
          <p:nvPr/>
        </p:nvSpPr>
        <p:spPr>
          <a:xfrm>
            <a:off x="6271165" y="5087254"/>
            <a:ext cx="1440536" cy="369332"/>
          </a:xfrm>
          <a:prstGeom prst="rect">
            <a:avLst/>
          </a:prstGeom>
          <a:noFill/>
        </p:spPr>
        <p:txBody>
          <a:bodyPr wrap="square" rtlCol="0">
            <a:spAutoFit/>
          </a:bodyPr>
          <a:lstStyle/>
          <a:p>
            <a:r>
              <a:rPr lang="en-US" dirty="0">
                <a:solidFill>
                  <a:srgbClr val="FF0000"/>
                </a:solidFill>
              </a:rPr>
              <a:t>7,600.mm</a:t>
            </a:r>
          </a:p>
        </p:txBody>
      </p:sp>
      <p:sp>
        <p:nvSpPr>
          <p:cNvPr id="32" name="TextBox 31"/>
          <p:cNvSpPr txBox="1"/>
          <p:nvPr/>
        </p:nvSpPr>
        <p:spPr>
          <a:xfrm>
            <a:off x="409399" y="3372363"/>
            <a:ext cx="2380735" cy="1200329"/>
          </a:xfrm>
          <a:prstGeom prst="rect">
            <a:avLst/>
          </a:prstGeom>
          <a:noFill/>
        </p:spPr>
        <p:txBody>
          <a:bodyPr wrap="square" rtlCol="0">
            <a:spAutoFit/>
          </a:bodyPr>
          <a:lstStyle/>
          <a:p>
            <a:r>
              <a:rPr lang="en-US" b="1" i="1" dirty="0" err="1">
                <a:solidFill>
                  <a:srgbClr val="C00000"/>
                </a:solidFill>
              </a:rPr>
              <a:t>sPHENIX</a:t>
            </a:r>
            <a:r>
              <a:rPr lang="en-US" dirty="0"/>
              <a:t> </a:t>
            </a:r>
            <a:r>
              <a:rPr lang="en-US" dirty="0">
                <a:solidFill>
                  <a:srgbClr val="C00000"/>
                </a:solidFill>
              </a:rPr>
              <a:t>tracking system detectors supported off inner </a:t>
            </a:r>
            <a:r>
              <a:rPr lang="en-US" dirty="0" err="1">
                <a:solidFill>
                  <a:srgbClr val="C00000"/>
                </a:solidFill>
              </a:rPr>
              <a:t>hcal</a:t>
            </a:r>
            <a:r>
              <a:rPr lang="en-US" dirty="0">
                <a:solidFill>
                  <a:srgbClr val="C00000"/>
                </a:solidFill>
              </a:rPr>
              <a:t> end ring</a:t>
            </a:r>
          </a:p>
        </p:txBody>
      </p:sp>
      <p:cxnSp>
        <p:nvCxnSpPr>
          <p:cNvPr id="34" name="Straight Arrow Connector 33"/>
          <p:cNvCxnSpPr/>
          <p:nvPr/>
        </p:nvCxnSpPr>
        <p:spPr>
          <a:xfrm flipV="1">
            <a:off x="2622884" y="3372363"/>
            <a:ext cx="1022359" cy="4616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0974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work projected for 2019:	</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17</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sp>
        <p:nvSpPr>
          <p:cNvPr id="5" name="Content Placeholder 4"/>
          <p:cNvSpPr>
            <a:spLocks noGrp="1"/>
          </p:cNvSpPr>
          <p:nvPr>
            <p:ph idx="1"/>
          </p:nvPr>
        </p:nvSpPr>
        <p:spPr>
          <a:xfrm>
            <a:off x="457200" y="580565"/>
            <a:ext cx="8229600" cy="4328440"/>
          </a:xfrm>
        </p:spPr>
        <p:txBody>
          <a:bodyPr/>
          <a:lstStyle/>
          <a:p>
            <a:pPr marL="0" indent="0">
              <a:buNone/>
            </a:pPr>
            <a:endParaRPr lang="en-US" dirty="0">
              <a:solidFill>
                <a:srgbClr val="C00000"/>
              </a:solidFill>
            </a:endParaRPr>
          </a:p>
          <a:p>
            <a:r>
              <a:rPr lang="en-US" b="1" i="1" dirty="0">
                <a:solidFill>
                  <a:srgbClr val="C00000"/>
                </a:solidFill>
              </a:rPr>
              <a:t>Conceptual design for MVTX is complete!!</a:t>
            </a:r>
          </a:p>
          <a:p>
            <a:pPr lvl="1"/>
            <a:r>
              <a:rPr lang="en-US" dirty="0">
                <a:solidFill>
                  <a:srgbClr val="00B0F0"/>
                </a:solidFill>
              </a:rPr>
              <a:t>Technical design work </a:t>
            </a:r>
            <a:r>
              <a:rPr lang="en-US" dirty="0"/>
              <a:t>will begin at </a:t>
            </a:r>
            <a:r>
              <a:rPr lang="en-US" b="1" dirty="0">
                <a:solidFill>
                  <a:srgbClr val="00B0F0"/>
                </a:solidFill>
              </a:rPr>
              <a:t>MIT</a:t>
            </a:r>
            <a:r>
              <a:rPr lang="en-US" i="1" dirty="0">
                <a:solidFill>
                  <a:srgbClr val="00B0F0"/>
                </a:solidFill>
              </a:rPr>
              <a:t>*</a:t>
            </a:r>
          </a:p>
          <a:p>
            <a:pPr lvl="1"/>
            <a:r>
              <a:rPr lang="en-US" dirty="0"/>
              <a:t>Work with </a:t>
            </a:r>
            <a:r>
              <a:rPr lang="en-US" b="1" dirty="0">
                <a:solidFill>
                  <a:srgbClr val="7030A0"/>
                </a:solidFill>
              </a:rPr>
              <a:t>LBNL</a:t>
            </a:r>
            <a:r>
              <a:rPr lang="en-US" dirty="0">
                <a:solidFill>
                  <a:srgbClr val="7030A0"/>
                </a:solidFill>
              </a:rPr>
              <a:t> team on composite material pieces*</a:t>
            </a:r>
          </a:p>
          <a:p>
            <a:r>
              <a:rPr lang="en-US" dirty="0"/>
              <a:t>Prototype cooling system developed at </a:t>
            </a:r>
            <a:r>
              <a:rPr lang="en-US" b="1" i="1" dirty="0"/>
              <a:t>LANL</a:t>
            </a:r>
          </a:p>
          <a:p>
            <a:pPr lvl="1"/>
            <a:r>
              <a:rPr lang="en-US" dirty="0"/>
              <a:t>Power dissipation MVTX assembly:</a:t>
            </a:r>
          </a:p>
          <a:p>
            <a:pPr lvl="2"/>
            <a:r>
              <a:rPr lang="en-US" dirty="0"/>
              <a:t>120. watts, power cables an additional 34 watts</a:t>
            </a:r>
          </a:p>
          <a:p>
            <a:pPr lvl="2"/>
            <a:r>
              <a:rPr lang="en-US" dirty="0"/>
              <a:t>Water cooling 31 liters/hour @ .22 bar (negative pressure)</a:t>
            </a:r>
          </a:p>
          <a:p>
            <a:pPr lvl="2"/>
            <a:r>
              <a:rPr lang="en-US" dirty="0"/>
              <a:t>Dry air cooling (moisture control) 5 cubic-meters/hour</a:t>
            </a:r>
          </a:p>
          <a:p>
            <a:r>
              <a:rPr lang="en-US" dirty="0"/>
              <a:t>Develop installation scenario, </a:t>
            </a:r>
            <a:r>
              <a:rPr lang="en-US" b="1" dirty="0">
                <a:solidFill>
                  <a:srgbClr val="00B0F0"/>
                </a:solidFill>
              </a:rPr>
              <a:t>MIT</a:t>
            </a:r>
            <a:r>
              <a:rPr lang="en-US" dirty="0"/>
              <a:t> and </a:t>
            </a:r>
            <a:r>
              <a:rPr lang="en-US" b="1" i="1" dirty="0"/>
              <a:t>LANL</a:t>
            </a:r>
            <a:r>
              <a:rPr lang="en-US" dirty="0"/>
              <a:t> engineers*</a:t>
            </a:r>
          </a:p>
          <a:p>
            <a:r>
              <a:rPr lang="en-US" dirty="0"/>
              <a:t>FEA study of service barrel and support – </a:t>
            </a:r>
            <a:r>
              <a:rPr lang="en-US" b="1" dirty="0">
                <a:solidFill>
                  <a:srgbClr val="00B0F0"/>
                </a:solidFill>
              </a:rPr>
              <a:t>MIT*</a:t>
            </a:r>
          </a:p>
          <a:p>
            <a:pPr marL="0" indent="0">
              <a:buNone/>
            </a:pPr>
            <a:r>
              <a:rPr lang="en-US" b="1" i="1" dirty="0"/>
              <a:t>*These activities will be funded by the added </a:t>
            </a:r>
            <a:r>
              <a:rPr lang="en-US" b="1" i="1" dirty="0" err="1"/>
              <a:t>sPHENIX</a:t>
            </a:r>
            <a:r>
              <a:rPr lang="en-US" b="1" i="1" dirty="0"/>
              <a:t> operations funds from the DOE</a:t>
            </a:r>
          </a:p>
        </p:txBody>
      </p:sp>
    </p:spTree>
    <p:extLst>
      <p:ext uri="{BB962C8B-B14F-4D97-AF65-F5344CB8AC3E}">
        <p14:creationId xmlns:p14="http://schemas.microsoft.com/office/powerpoint/2010/main" val="26401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18</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602560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 LANL engineers study prototype detector at CERN</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19</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0992"/>
            <a:ext cx="4471774" cy="335383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820912"/>
            <a:ext cx="4452550" cy="3339412"/>
          </a:xfrm>
          <a:prstGeom prst="rect">
            <a:avLst/>
          </a:prstGeom>
        </p:spPr>
      </p:pic>
    </p:spTree>
    <p:extLst>
      <p:ext uri="{BB962C8B-B14F-4D97-AF65-F5344CB8AC3E}">
        <p14:creationId xmlns:p14="http://schemas.microsoft.com/office/powerpoint/2010/main" val="13522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MVTX mechanical conceptual design updated:</a:t>
            </a:r>
          </a:p>
        </p:txBody>
      </p:sp>
      <p:sp>
        <p:nvSpPr>
          <p:cNvPr id="3" name="Date Placeholder 2"/>
          <p:cNvSpPr>
            <a:spLocks noGrp="1"/>
          </p:cNvSpPr>
          <p:nvPr>
            <p:ph type="dt" sz="half" idx="10"/>
          </p:nvPr>
        </p:nvSpPr>
        <p:spPr/>
        <p:txBody>
          <a:bodyPr/>
          <a:lstStyle/>
          <a:p>
            <a:fld id="{DE9632A3-F47F-1040-A02F-56356D5148F3}" type="datetime1">
              <a:rPr lang="en-US" smtClean="0"/>
              <a:t>2/13/19</a:t>
            </a:fld>
            <a:r>
              <a:rPr lang="en-US"/>
              <a:t>   |   </a:t>
            </a:r>
            <a:fld id="{5D01E7E5-6465-7A46-A26D-BAABC2D34D38}" type="slidenum">
              <a:rPr lang="en-US" smtClean="0"/>
              <a:t>2</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sp>
        <p:nvSpPr>
          <p:cNvPr id="6" name="Rectangle 5">
            <a:extLst>
              <a:ext uri="{FF2B5EF4-FFF2-40B4-BE49-F238E27FC236}">
                <a16:creationId xmlns:a16="http://schemas.microsoft.com/office/drawing/2014/main" id="{6A4B89B4-7938-E843-AC6F-48E389EDC26C}"/>
              </a:ext>
            </a:extLst>
          </p:cNvPr>
          <p:cNvSpPr/>
          <p:nvPr/>
        </p:nvSpPr>
        <p:spPr>
          <a:xfrm>
            <a:off x="457200" y="755009"/>
            <a:ext cx="8368903" cy="5693866"/>
          </a:xfrm>
          <a:prstGeom prst="rect">
            <a:avLst/>
          </a:prstGeom>
        </p:spPr>
        <p:txBody>
          <a:bodyPr wrap="square">
            <a:spAutoFit/>
          </a:bodyPr>
          <a:lstStyle/>
          <a:p>
            <a:r>
              <a:rPr lang="en-US" sz="2000" b="1" i="1" dirty="0">
                <a:solidFill>
                  <a:srgbClr val="C00000"/>
                </a:solidFill>
              </a:rPr>
              <a:t>Personnel involved:</a:t>
            </a:r>
          </a:p>
          <a:p>
            <a:r>
              <a:rPr lang="en-US" sz="2000" b="1" dirty="0"/>
              <a:t>	</a:t>
            </a:r>
            <a:r>
              <a:rPr lang="en-US" b="1" dirty="0"/>
              <a:t>Walter Sondheim, P-25, engineer </a:t>
            </a:r>
          </a:p>
          <a:p>
            <a:r>
              <a:rPr lang="en-US" b="1" dirty="0"/>
              <a:t>	Christopher O’Shaughnessy, P-25, engineer</a:t>
            </a:r>
          </a:p>
          <a:p>
            <a:r>
              <a:rPr lang="en-US" sz="2000" b="1" dirty="0"/>
              <a:t>	</a:t>
            </a:r>
            <a:r>
              <a:rPr lang="en-US" sz="2000" b="1" dirty="0">
                <a:solidFill>
                  <a:srgbClr val="0070C0"/>
                </a:solidFill>
              </a:rPr>
              <a:t>New team from MIT:*</a:t>
            </a:r>
          </a:p>
          <a:p>
            <a:r>
              <a:rPr lang="en-US" sz="2000" b="1" dirty="0"/>
              <a:t>		</a:t>
            </a:r>
            <a:r>
              <a:rPr lang="en-US" b="1" dirty="0">
                <a:solidFill>
                  <a:srgbClr val="0070C0"/>
                </a:solidFill>
              </a:rPr>
              <a:t>Dr. Ross Corliss, research scientist</a:t>
            </a:r>
          </a:p>
          <a:p>
            <a:r>
              <a:rPr lang="en-US" b="1" dirty="0">
                <a:solidFill>
                  <a:srgbClr val="0070C0"/>
                </a:solidFill>
              </a:rPr>
              <a:t>		James Kelsey, engineer, Assoc. Director Bates Lab.</a:t>
            </a:r>
          </a:p>
          <a:p>
            <a:r>
              <a:rPr lang="en-US" b="1" dirty="0">
                <a:solidFill>
                  <a:srgbClr val="0070C0"/>
                </a:solidFill>
              </a:rPr>
              <a:t>		Jason </a:t>
            </a:r>
            <a:r>
              <a:rPr lang="en-US" b="1" dirty="0" err="1">
                <a:solidFill>
                  <a:srgbClr val="0070C0"/>
                </a:solidFill>
              </a:rPr>
              <a:t>Bessuille</a:t>
            </a:r>
            <a:r>
              <a:rPr lang="en-US" b="1" dirty="0">
                <a:solidFill>
                  <a:srgbClr val="0070C0"/>
                </a:solidFill>
              </a:rPr>
              <a:t>, engineer, Bates Laboratory</a:t>
            </a:r>
          </a:p>
          <a:p>
            <a:r>
              <a:rPr lang="en-US" b="1" dirty="0">
                <a:solidFill>
                  <a:srgbClr val="0070C0"/>
                </a:solidFill>
              </a:rPr>
              <a:t>		Joseph Dodge, designer, Bates Laboratory</a:t>
            </a:r>
          </a:p>
          <a:p>
            <a:r>
              <a:rPr lang="en-US" sz="2000" b="1" dirty="0"/>
              <a:t>	</a:t>
            </a:r>
            <a:r>
              <a:rPr lang="en-US" b="1" dirty="0">
                <a:solidFill>
                  <a:srgbClr val="00B050"/>
                </a:solidFill>
              </a:rPr>
              <a:t>Dr. Mickey Chiu, BNL, </a:t>
            </a:r>
            <a:r>
              <a:rPr lang="en-US" b="1" dirty="0" err="1">
                <a:solidFill>
                  <a:srgbClr val="00B050"/>
                </a:solidFill>
              </a:rPr>
              <a:t>sPHENIX</a:t>
            </a:r>
            <a:r>
              <a:rPr lang="en-US" b="1" dirty="0">
                <a:solidFill>
                  <a:srgbClr val="00B050"/>
                </a:solidFill>
              </a:rPr>
              <a:t> integration task force leader</a:t>
            </a:r>
          </a:p>
          <a:p>
            <a:r>
              <a:rPr lang="en-US" sz="2000" b="1" dirty="0"/>
              <a:t>	</a:t>
            </a:r>
            <a:r>
              <a:rPr lang="en-US" b="1" dirty="0">
                <a:solidFill>
                  <a:srgbClr val="FFC000"/>
                </a:solidFill>
              </a:rPr>
              <a:t>Corrado Gargiulo, CERN, lead engineer ALICE ITS upgrade</a:t>
            </a:r>
          </a:p>
          <a:p>
            <a:r>
              <a:rPr lang="en-US" sz="2000" b="1" dirty="0"/>
              <a:t>	</a:t>
            </a:r>
            <a:r>
              <a:rPr lang="en-US" sz="2000" b="1" dirty="0">
                <a:solidFill>
                  <a:srgbClr val="7030A0"/>
                </a:solidFill>
              </a:rPr>
              <a:t>LBNL team:*</a:t>
            </a:r>
          </a:p>
          <a:p>
            <a:r>
              <a:rPr lang="en-US" sz="2000" b="1" dirty="0"/>
              <a:t>		</a:t>
            </a:r>
            <a:r>
              <a:rPr lang="en-US" b="1" dirty="0">
                <a:solidFill>
                  <a:srgbClr val="7030A0"/>
                </a:solidFill>
              </a:rPr>
              <a:t>Dr. Grazyna Odyniec</a:t>
            </a:r>
          </a:p>
          <a:p>
            <a:r>
              <a:rPr lang="en-US" b="1" dirty="0">
                <a:solidFill>
                  <a:srgbClr val="7030A0"/>
                </a:solidFill>
              </a:rPr>
              <a:t>		Eric </a:t>
            </a:r>
            <a:r>
              <a:rPr lang="en-US" b="1" dirty="0" err="1">
                <a:solidFill>
                  <a:srgbClr val="7030A0"/>
                </a:solidFill>
              </a:rPr>
              <a:t>Anderssen</a:t>
            </a:r>
            <a:endParaRPr lang="en-US" b="1" dirty="0">
              <a:solidFill>
                <a:srgbClr val="7030A0"/>
              </a:solidFill>
            </a:endParaRPr>
          </a:p>
          <a:p>
            <a:r>
              <a:rPr lang="en-US" b="1" dirty="0">
                <a:solidFill>
                  <a:srgbClr val="7030A0"/>
                </a:solidFill>
              </a:rPr>
              <a:t>		Joseph Silber</a:t>
            </a:r>
          </a:p>
          <a:p>
            <a:r>
              <a:rPr lang="en-US" b="1" dirty="0">
                <a:solidFill>
                  <a:srgbClr val="7030A0"/>
                </a:solidFill>
              </a:rPr>
              <a:t>		Dr. Yuan Mei</a:t>
            </a:r>
          </a:p>
          <a:p>
            <a:r>
              <a:rPr lang="en-US" b="1" dirty="0">
                <a:solidFill>
                  <a:srgbClr val="7030A0"/>
                </a:solidFill>
              </a:rPr>
              <a:t>*</a:t>
            </a:r>
            <a:r>
              <a:rPr lang="en-US" b="1" dirty="0">
                <a:solidFill>
                  <a:srgbClr val="00B0F0"/>
                </a:solidFill>
              </a:rPr>
              <a:t>*</a:t>
            </a:r>
            <a:r>
              <a:rPr lang="en-US" b="1" dirty="0"/>
              <a:t>See summary slide</a:t>
            </a:r>
            <a:endParaRPr lang="en-US" b="1" dirty="0">
              <a:solidFill>
                <a:srgbClr val="00B0F0"/>
              </a:solidFill>
            </a:endParaRPr>
          </a:p>
          <a:p>
            <a:r>
              <a:rPr lang="en-US" sz="2000" b="1" dirty="0"/>
              <a:t>	</a:t>
            </a:r>
          </a:p>
          <a:p>
            <a:r>
              <a:rPr lang="en-US" sz="2000" b="1" dirty="0"/>
              <a:t>		</a:t>
            </a:r>
          </a:p>
          <a:p>
            <a:endParaRPr lang="en-US" dirty="0"/>
          </a:p>
        </p:txBody>
      </p:sp>
    </p:spTree>
    <p:extLst>
      <p:ext uri="{BB962C8B-B14F-4D97-AF65-F5344CB8AC3E}">
        <p14:creationId xmlns:p14="http://schemas.microsoft.com/office/powerpoint/2010/main" val="54311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MVTX stave assembly:</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20</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8" name="Picture 7"/>
          <p:cNvPicPr>
            <a:picLocks noChangeAspect="1"/>
          </p:cNvPicPr>
          <p:nvPr/>
        </p:nvPicPr>
        <p:blipFill>
          <a:blip r:embed="rId2"/>
          <a:stretch>
            <a:fillRect/>
          </a:stretch>
        </p:blipFill>
        <p:spPr>
          <a:xfrm>
            <a:off x="844379" y="888024"/>
            <a:ext cx="7842421" cy="4454712"/>
          </a:xfrm>
          <a:prstGeom prst="rect">
            <a:avLst/>
          </a:prstGeom>
        </p:spPr>
      </p:pic>
    </p:spTree>
    <p:extLst>
      <p:ext uri="{BB962C8B-B14F-4D97-AF65-F5344CB8AC3E}">
        <p14:creationId xmlns:p14="http://schemas.microsoft.com/office/powerpoint/2010/main" val="232114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budget for stave assembly:</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21</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8" name="Picture 7"/>
          <p:cNvPicPr>
            <a:picLocks noChangeAspect="1"/>
          </p:cNvPicPr>
          <p:nvPr/>
        </p:nvPicPr>
        <p:blipFill>
          <a:blip r:embed="rId2"/>
          <a:stretch>
            <a:fillRect/>
          </a:stretch>
        </p:blipFill>
        <p:spPr>
          <a:xfrm>
            <a:off x="1408670" y="957102"/>
            <a:ext cx="6928022" cy="4467216"/>
          </a:xfrm>
          <a:prstGeom prst="rect">
            <a:avLst/>
          </a:prstGeom>
        </p:spPr>
      </p:pic>
      <p:sp>
        <p:nvSpPr>
          <p:cNvPr id="9" name="Rectangle 8"/>
          <p:cNvSpPr/>
          <p:nvPr/>
        </p:nvSpPr>
        <p:spPr>
          <a:xfrm>
            <a:off x="7479957" y="881449"/>
            <a:ext cx="1079157" cy="5354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5902" y="2800866"/>
            <a:ext cx="1705233" cy="369332"/>
          </a:xfrm>
          <a:prstGeom prst="rect">
            <a:avLst/>
          </a:prstGeom>
          <a:noFill/>
        </p:spPr>
        <p:txBody>
          <a:bodyPr wrap="square" rtlCol="0">
            <a:spAutoFit/>
          </a:bodyPr>
          <a:lstStyle/>
          <a:p>
            <a:r>
              <a:rPr lang="en-US" dirty="0"/>
              <a:t>Water cooling</a:t>
            </a:r>
          </a:p>
        </p:txBody>
      </p:sp>
      <p:cxnSp>
        <p:nvCxnSpPr>
          <p:cNvPr id="12" name="Straight Arrow Connector 11"/>
          <p:cNvCxnSpPr/>
          <p:nvPr/>
        </p:nvCxnSpPr>
        <p:spPr>
          <a:xfrm>
            <a:off x="1655232" y="2985532"/>
            <a:ext cx="1655234" cy="408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655232" y="2985532"/>
            <a:ext cx="832595" cy="466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12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Goals (as stated in the proposal)</a:t>
            </a:r>
          </a:p>
        </p:txBody>
      </p:sp>
      <p:sp>
        <p:nvSpPr>
          <p:cNvPr id="3" name="Date Placeholder 2"/>
          <p:cNvSpPr>
            <a:spLocks noGrp="1"/>
          </p:cNvSpPr>
          <p:nvPr>
            <p:ph type="dt" sz="half" idx="10"/>
          </p:nvPr>
        </p:nvSpPr>
        <p:spPr/>
        <p:txBody>
          <a:bodyPr/>
          <a:lstStyle/>
          <a:p>
            <a:fld id="{DE9632A3-F47F-1040-A02F-56356D5148F3}" type="datetime1">
              <a:rPr lang="en-US" smtClean="0"/>
              <a:t>2/13/19</a:t>
            </a:fld>
            <a:r>
              <a:rPr lang="en-US"/>
              <a:t>   |   </a:t>
            </a:r>
            <a:fld id="{5D01E7E5-6465-7A46-A26D-BAABC2D34D38}" type="slidenum">
              <a:rPr lang="en-US" smtClean="0"/>
              <a:t>3</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sp>
        <p:nvSpPr>
          <p:cNvPr id="6" name="Rectangle 5">
            <a:extLst>
              <a:ext uri="{FF2B5EF4-FFF2-40B4-BE49-F238E27FC236}">
                <a16:creationId xmlns:a16="http://schemas.microsoft.com/office/drawing/2014/main" id="{6A4B89B4-7938-E843-AC6F-48E389EDC26C}"/>
              </a:ext>
            </a:extLst>
          </p:cNvPr>
          <p:cNvSpPr/>
          <p:nvPr/>
        </p:nvSpPr>
        <p:spPr>
          <a:xfrm>
            <a:off x="503249" y="1070628"/>
            <a:ext cx="8097054" cy="4093428"/>
          </a:xfrm>
          <a:prstGeom prst="rect">
            <a:avLst/>
          </a:prstGeom>
        </p:spPr>
        <p:txBody>
          <a:bodyPr wrap="square">
            <a:spAutoFit/>
          </a:bodyPr>
          <a:lstStyle/>
          <a:p>
            <a:r>
              <a:rPr lang="en-US" sz="2000" b="1" i="1" u="sng" dirty="0">
                <a:solidFill>
                  <a:srgbClr val="C00000"/>
                </a:solidFill>
              </a:rPr>
              <a:t>Develop a conceptual design </a:t>
            </a:r>
            <a:r>
              <a:rPr lang="en-US" sz="2000" b="1" dirty="0"/>
              <a:t>for a MAPS silicon technology based vertex detector, based on a current design being implemented as a  part of the inner tracker system (ITS) upgrade for the ALICE detector at CERN. This new design should be compatible with the proposed upgrade to the PHENIX experiment at BNL, this new detector is called </a:t>
            </a:r>
            <a:r>
              <a:rPr lang="en-US" sz="2000" b="1" dirty="0" err="1"/>
              <a:t>sPHENIX</a:t>
            </a:r>
            <a:r>
              <a:rPr lang="en-US" sz="2000" b="1" dirty="0"/>
              <a:t>.</a:t>
            </a:r>
          </a:p>
          <a:p>
            <a:r>
              <a:rPr lang="en-US" sz="2000" b="1" i="1" u="sng" dirty="0">
                <a:solidFill>
                  <a:srgbClr val="0070C0"/>
                </a:solidFill>
              </a:rPr>
              <a:t>The tracking portion of the </a:t>
            </a:r>
            <a:r>
              <a:rPr lang="en-US" sz="2000" b="1" i="1" u="sng" dirty="0" err="1">
                <a:solidFill>
                  <a:srgbClr val="0070C0"/>
                </a:solidFill>
              </a:rPr>
              <a:t>sPHENIX</a:t>
            </a:r>
            <a:r>
              <a:rPr lang="en-US" sz="2000" b="1" i="1" u="sng" dirty="0">
                <a:solidFill>
                  <a:srgbClr val="0070C0"/>
                </a:solidFill>
              </a:rPr>
              <a:t> detector consists of three independent systems:</a:t>
            </a:r>
          </a:p>
          <a:p>
            <a:r>
              <a:rPr lang="en-US" sz="2000" b="1" dirty="0"/>
              <a:t>	1, A large TPC (time proportional chamber) detector</a:t>
            </a:r>
          </a:p>
          <a:p>
            <a:r>
              <a:rPr lang="en-US" sz="2000" b="1" dirty="0"/>
              <a:t>	2, A  two layer silicon strip detector, called the INTT</a:t>
            </a:r>
          </a:p>
          <a:p>
            <a:r>
              <a:rPr lang="en-US" sz="2000" b="1" dirty="0"/>
              <a:t>	3, A three layer MAPS based  vertex detector, called the MVTX</a:t>
            </a:r>
          </a:p>
          <a:p>
            <a:r>
              <a:rPr lang="en-US" sz="2000" b="1" dirty="0"/>
              <a:t>These three detectors will be located in reverse around the </a:t>
            </a:r>
            <a:r>
              <a:rPr lang="en-US" sz="2000" b="1" dirty="0" err="1"/>
              <a:t>sPHEINX</a:t>
            </a:r>
            <a:r>
              <a:rPr lang="en-US" sz="2000" b="1" dirty="0"/>
              <a:t> beam-pipe, with the MVTX being the closest.</a:t>
            </a:r>
          </a:p>
        </p:txBody>
      </p:sp>
    </p:spTree>
    <p:extLst>
      <p:ext uri="{BB962C8B-B14F-4D97-AF65-F5344CB8AC3E}">
        <p14:creationId xmlns:p14="http://schemas.microsoft.com/office/powerpoint/2010/main" val="324714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486274" cy="820911"/>
          </a:xfrm>
        </p:spPr>
        <p:txBody>
          <a:bodyPr/>
          <a:lstStyle/>
          <a:p>
            <a:r>
              <a:rPr lang="en-US" dirty="0"/>
              <a:t>MVTX detector as a part of the sPHENIX tracking system:</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4</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566" y="1047635"/>
            <a:ext cx="8341815" cy="3641559"/>
          </a:xfrm>
          <a:prstGeom prst="rect">
            <a:avLst/>
          </a:prstGeom>
        </p:spPr>
      </p:pic>
      <p:sp>
        <p:nvSpPr>
          <p:cNvPr id="7" name="TextBox 6"/>
          <p:cNvSpPr txBox="1"/>
          <p:nvPr/>
        </p:nvSpPr>
        <p:spPr>
          <a:xfrm>
            <a:off x="5125453" y="4612105"/>
            <a:ext cx="2213810" cy="646331"/>
          </a:xfrm>
          <a:prstGeom prst="rect">
            <a:avLst/>
          </a:prstGeom>
          <a:noFill/>
        </p:spPr>
        <p:txBody>
          <a:bodyPr wrap="square" rtlCol="0">
            <a:spAutoFit/>
          </a:bodyPr>
          <a:lstStyle/>
          <a:p>
            <a:r>
              <a:rPr lang="en-US" dirty="0"/>
              <a:t>TPC volume, length 2,160.0mm</a:t>
            </a:r>
          </a:p>
        </p:txBody>
      </p:sp>
      <p:sp>
        <p:nvSpPr>
          <p:cNvPr id="8" name="TextBox 7"/>
          <p:cNvSpPr txBox="1"/>
          <p:nvPr/>
        </p:nvSpPr>
        <p:spPr>
          <a:xfrm>
            <a:off x="2602871" y="4764505"/>
            <a:ext cx="2638927" cy="369332"/>
          </a:xfrm>
          <a:prstGeom prst="rect">
            <a:avLst/>
          </a:prstGeom>
          <a:noFill/>
        </p:spPr>
        <p:txBody>
          <a:bodyPr wrap="square" rtlCol="0">
            <a:spAutoFit/>
          </a:bodyPr>
          <a:lstStyle/>
          <a:p>
            <a:r>
              <a:rPr lang="en-US" dirty="0"/>
              <a:t>INTT detector, 2 layers</a:t>
            </a:r>
          </a:p>
        </p:txBody>
      </p:sp>
      <p:cxnSp>
        <p:nvCxnSpPr>
          <p:cNvPr id="10" name="Straight Arrow Connector 9"/>
          <p:cNvCxnSpPr/>
          <p:nvPr/>
        </p:nvCxnSpPr>
        <p:spPr>
          <a:xfrm flipH="1" flipV="1">
            <a:off x="6296526" y="4315326"/>
            <a:ext cx="264695" cy="4170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371474" y="3192379"/>
            <a:ext cx="753979" cy="16043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70157" y="972324"/>
            <a:ext cx="5117432" cy="369332"/>
          </a:xfrm>
          <a:prstGeom prst="rect">
            <a:avLst/>
          </a:prstGeom>
          <a:noFill/>
        </p:spPr>
        <p:txBody>
          <a:bodyPr wrap="square" rtlCol="0">
            <a:spAutoFit/>
          </a:bodyPr>
          <a:lstStyle/>
          <a:p>
            <a:r>
              <a:rPr lang="en-US" dirty="0"/>
              <a:t>MVTX detector with service cylinder</a:t>
            </a:r>
          </a:p>
        </p:txBody>
      </p:sp>
      <p:cxnSp>
        <p:nvCxnSpPr>
          <p:cNvPr id="15" name="Straight Arrow Connector 14"/>
          <p:cNvCxnSpPr/>
          <p:nvPr/>
        </p:nvCxnSpPr>
        <p:spPr>
          <a:xfrm flipH="1">
            <a:off x="4371474" y="1294600"/>
            <a:ext cx="376989" cy="14409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1501" y="4689194"/>
            <a:ext cx="2223781" cy="646331"/>
          </a:xfrm>
          <a:prstGeom prst="rect">
            <a:avLst/>
          </a:prstGeom>
          <a:noFill/>
        </p:spPr>
        <p:txBody>
          <a:bodyPr wrap="square" rtlCol="0">
            <a:spAutoFit/>
          </a:bodyPr>
          <a:lstStyle/>
          <a:p>
            <a:r>
              <a:rPr lang="en-US" dirty="0"/>
              <a:t>Support brackets for TPC and INTT</a:t>
            </a:r>
          </a:p>
        </p:txBody>
      </p:sp>
      <p:cxnSp>
        <p:nvCxnSpPr>
          <p:cNvPr id="18" name="Straight Arrow Connector 17"/>
          <p:cNvCxnSpPr/>
          <p:nvPr/>
        </p:nvCxnSpPr>
        <p:spPr>
          <a:xfrm flipH="1" flipV="1">
            <a:off x="633663" y="4387516"/>
            <a:ext cx="890337" cy="344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874295" y="4243137"/>
            <a:ext cx="649705" cy="4892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525465" y="4626005"/>
            <a:ext cx="1690645" cy="646331"/>
          </a:xfrm>
          <a:prstGeom prst="rect">
            <a:avLst/>
          </a:prstGeom>
          <a:noFill/>
        </p:spPr>
        <p:txBody>
          <a:bodyPr wrap="square" rtlCol="0">
            <a:spAutoFit/>
          </a:bodyPr>
          <a:lstStyle/>
          <a:p>
            <a:r>
              <a:rPr lang="en-US" dirty="0"/>
              <a:t>TPC inner bore 400.mm</a:t>
            </a:r>
          </a:p>
        </p:txBody>
      </p:sp>
      <p:cxnSp>
        <p:nvCxnSpPr>
          <p:cNvPr id="11" name="Straight Arrow Connector 10"/>
          <p:cNvCxnSpPr/>
          <p:nvPr/>
        </p:nvCxnSpPr>
        <p:spPr>
          <a:xfrm flipH="1" flipV="1">
            <a:off x="6837405" y="3192379"/>
            <a:ext cx="1087395" cy="1419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1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components that make up the MVTX:</a:t>
            </a:r>
          </a:p>
        </p:txBody>
      </p:sp>
      <p:sp>
        <p:nvSpPr>
          <p:cNvPr id="3" name="Date Placeholder 2"/>
          <p:cNvSpPr>
            <a:spLocks noGrp="1"/>
          </p:cNvSpPr>
          <p:nvPr>
            <p:ph type="dt" sz="half" idx="10"/>
          </p:nvPr>
        </p:nvSpPr>
        <p:spPr/>
        <p:txBody>
          <a:bodyPr/>
          <a:lstStyle/>
          <a:p>
            <a:fld id="{DE9632A3-F47F-1040-A02F-56356D5148F3}" type="datetime1">
              <a:rPr lang="en-US" smtClean="0"/>
              <a:t>2/13/19</a:t>
            </a:fld>
            <a:r>
              <a:rPr lang="en-US"/>
              <a:t>   |   </a:t>
            </a:r>
            <a:fld id="{5D01E7E5-6465-7A46-A26D-BAABC2D34D38}" type="slidenum">
              <a:rPr lang="en-US" smtClean="0"/>
              <a:t>5</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0371" y="1352895"/>
            <a:ext cx="8656207" cy="2358894"/>
          </a:xfrm>
          <a:prstGeom prst="rect">
            <a:avLst/>
          </a:prstGeom>
        </p:spPr>
      </p:pic>
      <p:sp>
        <p:nvSpPr>
          <p:cNvPr id="9" name="TextBox 8"/>
          <p:cNvSpPr txBox="1"/>
          <p:nvPr/>
        </p:nvSpPr>
        <p:spPr>
          <a:xfrm>
            <a:off x="6203092" y="3731741"/>
            <a:ext cx="2603157" cy="1200329"/>
          </a:xfrm>
          <a:prstGeom prst="rect">
            <a:avLst/>
          </a:prstGeom>
          <a:noFill/>
        </p:spPr>
        <p:txBody>
          <a:bodyPr wrap="square" rtlCol="0">
            <a:spAutoFit/>
          </a:bodyPr>
          <a:lstStyle/>
          <a:p>
            <a:r>
              <a:rPr lang="en-US" dirty="0">
                <a:solidFill>
                  <a:srgbClr val="00B050"/>
                </a:solidFill>
              </a:rPr>
              <a:t>MAPS type silicon detector ladders called staves, 3 layers in this assembly</a:t>
            </a:r>
          </a:p>
        </p:txBody>
      </p:sp>
      <p:sp>
        <p:nvSpPr>
          <p:cNvPr id="10" name="TextBox 9"/>
          <p:cNvSpPr txBox="1"/>
          <p:nvPr/>
        </p:nvSpPr>
        <p:spPr>
          <a:xfrm>
            <a:off x="3599935" y="3731741"/>
            <a:ext cx="2075935" cy="1200329"/>
          </a:xfrm>
          <a:prstGeom prst="rect">
            <a:avLst/>
          </a:prstGeom>
          <a:noFill/>
        </p:spPr>
        <p:txBody>
          <a:bodyPr wrap="square" rtlCol="0">
            <a:spAutoFit/>
          </a:bodyPr>
          <a:lstStyle/>
          <a:p>
            <a:r>
              <a:rPr lang="en-US" dirty="0">
                <a:solidFill>
                  <a:srgbClr val="00B0F0"/>
                </a:solidFill>
              </a:rPr>
              <a:t>A “conical” region with “pig-tail” ribbon cabling to “patch-panels”  </a:t>
            </a:r>
          </a:p>
        </p:txBody>
      </p:sp>
      <p:sp>
        <p:nvSpPr>
          <p:cNvPr id="11" name="TextBox 10"/>
          <p:cNvSpPr txBox="1"/>
          <p:nvPr/>
        </p:nvSpPr>
        <p:spPr>
          <a:xfrm>
            <a:off x="856735" y="3912973"/>
            <a:ext cx="2215979" cy="923330"/>
          </a:xfrm>
          <a:prstGeom prst="rect">
            <a:avLst/>
          </a:prstGeom>
          <a:noFill/>
        </p:spPr>
        <p:txBody>
          <a:bodyPr wrap="square" rtlCol="0">
            <a:spAutoFit/>
          </a:bodyPr>
          <a:lstStyle/>
          <a:p>
            <a:r>
              <a:rPr lang="en-US" dirty="0"/>
              <a:t>Extension signal and power ribbon cabling </a:t>
            </a:r>
          </a:p>
        </p:txBody>
      </p:sp>
      <p:sp>
        <p:nvSpPr>
          <p:cNvPr id="12" name="TextBox 11"/>
          <p:cNvSpPr txBox="1"/>
          <p:nvPr/>
        </p:nvSpPr>
        <p:spPr>
          <a:xfrm>
            <a:off x="5338118" y="1029730"/>
            <a:ext cx="3410465" cy="369332"/>
          </a:xfrm>
          <a:prstGeom prst="rect">
            <a:avLst/>
          </a:prstGeom>
          <a:noFill/>
        </p:spPr>
        <p:txBody>
          <a:bodyPr wrap="square" rtlCol="0">
            <a:spAutoFit/>
          </a:bodyPr>
          <a:lstStyle/>
          <a:p>
            <a:r>
              <a:rPr lang="en-US" dirty="0">
                <a:solidFill>
                  <a:srgbClr val="FF0000"/>
                </a:solidFill>
              </a:rPr>
              <a:t>Composite outer shell structure</a:t>
            </a:r>
          </a:p>
        </p:txBody>
      </p:sp>
      <p:cxnSp>
        <p:nvCxnSpPr>
          <p:cNvPr id="14" name="Straight Arrow Connector 13"/>
          <p:cNvCxnSpPr/>
          <p:nvPr/>
        </p:nvCxnSpPr>
        <p:spPr>
          <a:xfrm flipH="1">
            <a:off x="7249297" y="1399062"/>
            <a:ext cx="420130" cy="60273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flipH="1" flipV="1">
            <a:off x="7004050" y="2677297"/>
            <a:ext cx="813658" cy="103449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H="1" flipV="1">
            <a:off x="4852086" y="3171568"/>
            <a:ext cx="576649" cy="5402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flipH="1" flipV="1">
            <a:off x="2529016" y="3484605"/>
            <a:ext cx="205946" cy="6590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35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components that make up the MVTX:</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6</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62734"/>
            <a:ext cx="6755027" cy="4347114"/>
          </a:xfrm>
          <a:prstGeom prst="rect">
            <a:avLst/>
          </a:prstGeom>
        </p:spPr>
      </p:pic>
      <p:sp>
        <p:nvSpPr>
          <p:cNvPr id="7" name="TextBox 6"/>
          <p:cNvSpPr txBox="1"/>
          <p:nvPr/>
        </p:nvSpPr>
        <p:spPr>
          <a:xfrm>
            <a:off x="5659395" y="930876"/>
            <a:ext cx="3262183" cy="1754326"/>
          </a:xfrm>
          <a:prstGeom prst="rect">
            <a:avLst/>
          </a:prstGeom>
          <a:noFill/>
        </p:spPr>
        <p:txBody>
          <a:bodyPr wrap="square" rtlCol="0">
            <a:spAutoFit/>
          </a:bodyPr>
          <a:lstStyle/>
          <a:p>
            <a:r>
              <a:rPr lang="en-US" dirty="0"/>
              <a:t>Exploded view of three layer MVTX detector with outer shell. The detector is designed to be in two halves for installation around the installed beam-pipe</a:t>
            </a:r>
          </a:p>
        </p:txBody>
      </p:sp>
      <p:sp>
        <p:nvSpPr>
          <p:cNvPr id="5" name="TextBox 4"/>
          <p:cNvSpPr txBox="1"/>
          <p:nvPr/>
        </p:nvSpPr>
        <p:spPr>
          <a:xfrm>
            <a:off x="5873578" y="4374292"/>
            <a:ext cx="2973860" cy="923330"/>
          </a:xfrm>
          <a:prstGeom prst="rect">
            <a:avLst/>
          </a:prstGeom>
          <a:noFill/>
        </p:spPr>
        <p:txBody>
          <a:bodyPr wrap="square" rtlCol="0">
            <a:spAutoFit/>
          </a:bodyPr>
          <a:lstStyle/>
          <a:p>
            <a:r>
              <a:rPr lang="en-US" b="1" i="1" dirty="0">
                <a:solidFill>
                  <a:srgbClr val="C00000"/>
                </a:solidFill>
              </a:rPr>
              <a:t>Estimated total mass for half assembly 1.2 </a:t>
            </a:r>
            <a:r>
              <a:rPr lang="en-US" b="1" i="1" dirty="0" err="1">
                <a:solidFill>
                  <a:srgbClr val="C00000"/>
                </a:solidFill>
              </a:rPr>
              <a:t>kgms</a:t>
            </a:r>
            <a:r>
              <a:rPr lang="en-US" b="1" i="1" dirty="0">
                <a:solidFill>
                  <a:srgbClr val="C00000"/>
                </a:solidFill>
              </a:rPr>
              <a:t>,</a:t>
            </a:r>
          </a:p>
          <a:p>
            <a:r>
              <a:rPr lang="en-US" b="1" i="1" dirty="0">
                <a:solidFill>
                  <a:srgbClr val="C00000"/>
                </a:solidFill>
              </a:rPr>
              <a:t>Total power 80. watts</a:t>
            </a:r>
          </a:p>
        </p:txBody>
      </p:sp>
    </p:spTree>
    <p:extLst>
      <p:ext uri="{BB962C8B-B14F-4D97-AF65-F5344CB8AC3E}">
        <p14:creationId xmlns:p14="http://schemas.microsoft.com/office/powerpoint/2010/main" val="258788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 drawing of stave assembly:</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7</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55232" y="856735"/>
            <a:ext cx="6870357" cy="4226011"/>
          </a:xfrm>
          <a:prstGeom prst="rect">
            <a:avLst/>
          </a:prstGeom>
        </p:spPr>
      </p:pic>
      <p:sp>
        <p:nvSpPr>
          <p:cNvPr id="7" name="Rectangle 6"/>
          <p:cNvSpPr/>
          <p:nvPr/>
        </p:nvSpPr>
        <p:spPr>
          <a:xfrm>
            <a:off x="3995352" y="1383957"/>
            <a:ext cx="996778" cy="2141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95352" y="1337160"/>
            <a:ext cx="996778" cy="307777"/>
          </a:xfrm>
          <a:prstGeom prst="rect">
            <a:avLst/>
          </a:prstGeom>
          <a:noFill/>
        </p:spPr>
        <p:txBody>
          <a:bodyPr wrap="square" rtlCol="0">
            <a:spAutoFit/>
          </a:bodyPr>
          <a:lstStyle/>
          <a:p>
            <a:r>
              <a:rPr lang="en-US" sz="1400" dirty="0"/>
              <a:t>290.0 mm</a:t>
            </a:r>
          </a:p>
        </p:txBody>
      </p:sp>
      <p:sp>
        <p:nvSpPr>
          <p:cNvPr id="8" name="Rectangle 7"/>
          <p:cNvSpPr/>
          <p:nvPr/>
        </p:nvSpPr>
        <p:spPr>
          <a:xfrm>
            <a:off x="3715265" y="4291913"/>
            <a:ext cx="856735" cy="2335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57600" y="4254789"/>
            <a:ext cx="1219200" cy="307777"/>
          </a:xfrm>
          <a:prstGeom prst="rect">
            <a:avLst/>
          </a:prstGeom>
          <a:noFill/>
        </p:spPr>
        <p:txBody>
          <a:bodyPr wrap="square" rtlCol="0">
            <a:spAutoFit/>
          </a:bodyPr>
          <a:lstStyle/>
          <a:p>
            <a:r>
              <a:rPr lang="en-US" sz="1400" dirty="0"/>
              <a:t>16.35 mm</a:t>
            </a:r>
          </a:p>
        </p:txBody>
      </p:sp>
      <p:sp>
        <p:nvSpPr>
          <p:cNvPr id="10" name="Rectangle 9"/>
          <p:cNvSpPr/>
          <p:nvPr/>
        </p:nvSpPr>
        <p:spPr>
          <a:xfrm>
            <a:off x="5090410" y="2809102"/>
            <a:ext cx="823784" cy="32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90410" y="2822601"/>
            <a:ext cx="1268627" cy="307777"/>
          </a:xfrm>
          <a:prstGeom prst="rect">
            <a:avLst/>
          </a:prstGeom>
          <a:noFill/>
        </p:spPr>
        <p:txBody>
          <a:bodyPr wrap="square" rtlCol="0">
            <a:spAutoFit/>
          </a:bodyPr>
          <a:lstStyle/>
          <a:p>
            <a:r>
              <a:rPr lang="en-US" sz="1400" dirty="0"/>
              <a:t>5.0 mm</a:t>
            </a:r>
          </a:p>
        </p:txBody>
      </p:sp>
      <p:sp>
        <p:nvSpPr>
          <p:cNvPr id="12" name="TextBox 11"/>
          <p:cNvSpPr txBox="1"/>
          <p:nvPr/>
        </p:nvSpPr>
        <p:spPr>
          <a:xfrm>
            <a:off x="2885844" y="1798196"/>
            <a:ext cx="4409131" cy="307777"/>
          </a:xfrm>
          <a:prstGeom prst="rect">
            <a:avLst/>
          </a:prstGeom>
          <a:noFill/>
        </p:spPr>
        <p:txBody>
          <a:bodyPr wrap="square" rtlCol="0">
            <a:spAutoFit/>
          </a:bodyPr>
          <a:lstStyle/>
          <a:p>
            <a:r>
              <a:rPr lang="en-US" sz="1400" b="1" i="1" dirty="0"/>
              <a:t>9 silicon MAPS sensors, each </a:t>
            </a:r>
            <a:r>
              <a:rPr lang="en-US" sz="1400" b="1" i="1" dirty="0">
                <a:solidFill>
                  <a:srgbClr val="C00000"/>
                </a:solidFill>
              </a:rPr>
              <a:t>50 microns </a:t>
            </a:r>
            <a:r>
              <a:rPr lang="en-US" sz="1400" b="1" i="1" dirty="0"/>
              <a:t>thick</a:t>
            </a:r>
          </a:p>
        </p:txBody>
      </p:sp>
      <p:sp>
        <p:nvSpPr>
          <p:cNvPr id="15" name="TextBox 14"/>
          <p:cNvSpPr txBox="1"/>
          <p:nvPr/>
        </p:nvSpPr>
        <p:spPr>
          <a:xfrm>
            <a:off x="6787978" y="2416428"/>
            <a:ext cx="1548714" cy="738664"/>
          </a:xfrm>
          <a:prstGeom prst="rect">
            <a:avLst/>
          </a:prstGeom>
          <a:noFill/>
        </p:spPr>
        <p:txBody>
          <a:bodyPr wrap="square" rtlCol="0">
            <a:spAutoFit/>
          </a:bodyPr>
          <a:lstStyle/>
          <a:p>
            <a:r>
              <a:rPr lang="en-US" sz="1400" b="1" i="1" dirty="0">
                <a:solidFill>
                  <a:srgbClr val="C00000"/>
                </a:solidFill>
              </a:rPr>
              <a:t>Mass of stave without the FPC 1.7 grams</a:t>
            </a:r>
          </a:p>
        </p:txBody>
      </p:sp>
      <p:sp>
        <p:nvSpPr>
          <p:cNvPr id="16" name="TextBox 15"/>
          <p:cNvSpPr txBox="1"/>
          <p:nvPr/>
        </p:nvSpPr>
        <p:spPr>
          <a:xfrm>
            <a:off x="5090410" y="4525444"/>
            <a:ext cx="692552" cy="307777"/>
          </a:xfrm>
          <a:prstGeom prst="rect">
            <a:avLst/>
          </a:prstGeom>
          <a:noFill/>
        </p:spPr>
        <p:txBody>
          <a:bodyPr wrap="square" rtlCol="0">
            <a:spAutoFit/>
          </a:bodyPr>
          <a:lstStyle/>
          <a:p>
            <a:r>
              <a:rPr lang="en-US" sz="1400" b="1" dirty="0">
                <a:solidFill>
                  <a:srgbClr val="00B050"/>
                </a:solidFill>
              </a:rPr>
              <a:t>FPC</a:t>
            </a:r>
          </a:p>
        </p:txBody>
      </p:sp>
      <p:cxnSp>
        <p:nvCxnSpPr>
          <p:cNvPr id="18" name="Straight Arrow Connector 17"/>
          <p:cNvCxnSpPr/>
          <p:nvPr/>
        </p:nvCxnSpPr>
        <p:spPr>
          <a:xfrm flipH="1" flipV="1">
            <a:off x="4992130" y="3583459"/>
            <a:ext cx="247135" cy="97910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6338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Reconfiguration of MVTX staves around sPHENIX beam-pipe allowing for 2.0 mm clearance, inner layer:</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8</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4089" y="820912"/>
            <a:ext cx="7049668" cy="4588936"/>
          </a:xfrm>
          <a:prstGeom prst="rect">
            <a:avLst/>
          </a:prstGeom>
        </p:spPr>
      </p:pic>
      <p:sp>
        <p:nvSpPr>
          <p:cNvPr id="5" name="Rectangle 4"/>
          <p:cNvSpPr/>
          <p:nvPr/>
        </p:nvSpPr>
        <p:spPr>
          <a:xfrm>
            <a:off x="1400432" y="2298356"/>
            <a:ext cx="988541" cy="387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31665" y="2145883"/>
            <a:ext cx="1482811" cy="646331"/>
          </a:xfrm>
          <a:prstGeom prst="rect">
            <a:avLst/>
          </a:prstGeom>
          <a:noFill/>
        </p:spPr>
        <p:txBody>
          <a:bodyPr wrap="square" rtlCol="0">
            <a:spAutoFit/>
          </a:bodyPr>
          <a:lstStyle/>
          <a:p>
            <a:r>
              <a:rPr lang="en-US" sz="1200" dirty="0">
                <a:solidFill>
                  <a:srgbClr val="C00000"/>
                </a:solidFill>
              </a:rPr>
              <a:t>43.21 mm</a:t>
            </a:r>
          </a:p>
          <a:p>
            <a:r>
              <a:rPr lang="en-US" sz="1200" i="1" dirty="0">
                <a:solidFill>
                  <a:srgbClr val="C00000"/>
                </a:solidFill>
              </a:rPr>
              <a:t>Aluminum extension</a:t>
            </a:r>
          </a:p>
        </p:txBody>
      </p:sp>
      <p:sp>
        <p:nvSpPr>
          <p:cNvPr id="8" name="Rectangle 7"/>
          <p:cNvSpPr/>
          <p:nvPr/>
        </p:nvSpPr>
        <p:spPr>
          <a:xfrm>
            <a:off x="3511322" y="2275458"/>
            <a:ext cx="832022" cy="387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38211" y="2145883"/>
            <a:ext cx="1340709" cy="461665"/>
          </a:xfrm>
          <a:prstGeom prst="rect">
            <a:avLst/>
          </a:prstGeom>
          <a:noFill/>
        </p:spPr>
        <p:txBody>
          <a:bodyPr wrap="square" rtlCol="0">
            <a:spAutoFit/>
          </a:bodyPr>
          <a:lstStyle/>
          <a:p>
            <a:r>
              <a:rPr lang="en-US" sz="1200" dirty="0"/>
              <a:t>41.53 mm beryllium</a:t>
            </a:r>
          </a:p>
        </p:txBody>
      </p:sp>
      <p:sp>
        <p:nvSpPr>
          <p:cNvPr id="10" name="Rectangle 9"/>
          <p:cNvSpPr/>
          <p:nvPr/>
        </p:nvSpPr>
        <p:spPr>
          <a:xfrm>
            <a:off x="2718486" y="3270421"/>
            <a:ext cx="591980" cy="23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569060" y="3247251"/>
            <a:ext cx="943232" cy="276999"/>
          </a:xfrm>
          <a:prstGeom prst="rect">
            <a:avLst/>
          </a:prstGeom>
          <a:noFill/>
          <a:effectLst/>
        </p:spPr>
        <p:txBody>
          <a:bodyPr wrap="square" rtlCol="0">
            <a:spAutoFit/>
          </a:bodyPr>
          <a:lstStyle/>
          <a:p>
            <a:r>
              <a:rPr lang="en-US" sz="1200" dirty="0"/>
              <a:t>40.01 mm</a:t>
            </a:r>
          </a:p>
        </p:txBody>
      </p:sp>
      <p:sp>
        <p:nvSpPr>
          <p:cNvPr id="13" name="Rectangle 12"/>
          <p:cNvSpPr/>
          <p:nvPr/>
        </p:nvSpPr>
        <p:spPr>
          <a:xfrm>
            <a:off x="3797643" y="2578443"/>
            <a:ext cx="1647568" cy="378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745911" y="2622855"/>
            <a:ext cx="1235676" cy="276999"/>
          </a:xfrm>
          <a:prstGeom prst="rect">
            <a:avLst/>
          </a:prstGeom>
          <a:noFill/>
        </p:spPr>
        <p:txBody>
          <a:bodyPr wrap="square" rtlCol="0">
            <a:spAutoFit/>
          </a:bodyPr>
          <a:lstStyle/>
          <a:p>
            <a:r>
              <a:rPr lang="en-US" sz="1200" dirty="0"/>
              <a:t>47.21 mm</a:t>
            </a:r>
          </a:p>
        </p:txBody>
      </p:sp>
      <p:sp>
        <p:nvSpPr>
          <p:cNvPr id="15" name="Rectangle 14"/>
          <p:cNvSpPr/>
          <p:nvPr/>
        </p:nvSpPr>
        <p:spPr>
          <a:xfrm>
            <a:off x="3927333" y="2899854"/>
            <a:ext cx="1460213" cy="370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938808" y="2957384"/>
            <a:ext cx="999083" cy="276999"/>
          </a:xfrm>
          <a:prstGeom prst="rect">
            <a:avLst/>
          </a:prstGeom>
          <a:noFill/>
        </p:spPr>
        <p:txBody>
          <a:bodyPr wrap="square" rtlCol="0">
            <a:spAutoFit/>
          </a:bodyPr>
          <a:lstStyle/>
          <a:p>
            <a:r>
              <a:rPr lang="en-US" sz="1200" dirty="0"/>
              <a:t>61.21 mm</a:t>
            </a:r>
          </a:p>
        </p:txBody>
      </p:sp>
      <p:sp>
        <p:nvSpPr>
          <p:cNvPr id="18" name="Rectangle 17"/>
          <p:cNvSpPr/>
          <p:nvPr/>
        </p:nvSpPr>
        <p:spPr>
          <a:xfrm>
            <a:off x="6787978" y="2491945"/>
            <a:ext cx="799071" cy="465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766811" y="2493831"/>
            <a:ext cx="897163" cy="461665"/>
          </a:xfrm>
          <a:prstGeom prst="rect">
            <a:avLst/>
          </a:prstGeom>
          <a:noFill/>
        </p:spPr>
        <p:txBody>
          <a:bodyPr wrap="square" rtlCol="0">
            <a:spAutoFit/>
          </a:bodyPr>
          <a:lstStyle/>
          <a:p>
            <a:r>
              <a:rPr lang="en-US" sz="1200" dirty="0"/>
              <a:t>24.31 mm 23.60 mm</a:t>
            </a:r>
          </a:p>
        </p:txBody>
      </p:sp>
      <p:sp>
        <p:nvSpPr>
          <p:cNvPr id="11" name="Rectangle 10"/>
          <p:cNvSpPr/>
          <p:nvPr/>
        </p:nvSpPr>
        <p:spPr>
          <a:xfrm>
            <a:off x="1836000" y="1087200"/>
            <a:ext cx="5904000" cy="10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51200" y="928800"/>
            <a:ext cx="8776800" cy="1077218"/>
          </a:xfrm>
          <a:prstGeom prst="rect">
            <a:avLst/>
          </a:prstGeom>
          <a:noFill/>
        </p:spPr>
        <p:txBody>
          <a:bodyPr wrap="square" rtlCol="0">
            <a:spAutoFit/>
          </a:bodyPr>
          <a:lstStyle/>
          <a:p>
            <a:r>
              <a:rPr lang="en-US" sz="1600" i="1" dirty="0"/>
              <a:t>The </a:t>
            </a:r>
            <a:r>
              <a:rPr lang="en-US" sz="1600" b="1" i="1" dirty="0" err="1"/>
              <a:t>sPHENIX</a:t>
            </a:r>
            <a:r>
              <a:rPr lang="en-US" sz="1600" i="1" dirty="0"/>
              <a:t> beam-pipe diameter has a bigger diameter then the similar beam-pipe in the </a:t>
            </a:r>
            <a:r>
              <a:rPr lang="en-US" sz="1600" b="1" i="1" dirty="0"/>
              <a:t>ALICE</a:t>
            </a:r>
            <a:r>
              <a:rPr lang="en-US" sz="1600" i="1" dirty="0"/>
              <a:t> detector at </a:t>
            </a:r>
            <a:r>
              <a:rPr lang="en-US" sz="1600" b="1" i="1" dirty="0"/>
              <a:t>CERN</a:t>
            </a:r>
            <a:r>
              <a:rPr lang="en-US" sz="1600" i="1" dirty="0"/>
              <a:t>. This means that all of the silicon stave ladders need to be reconfigured to a larger radius (minimum of  2.0 mm) from the diameter of the </a:t>
            </a:r>
            <a:r>
              <a:rPr lang="en-US" sz="1600" i="1" dirty="0" err="1"/>
              <a:t>sPHENIX</a:t>
            </a:r>
            <a:r>
              <a:rPr lang="en-US" sz="1600" i="1" dirty="0"/>
              <a:t> </a:t>
            </a:r>
            <a:r>
              <a:rPr lang="en-US" sz="1600" i="1" dirty="0">
                <a:solidFill>
                  <a:srgbClr val="C00000"/>
                </a:solidFill>
              </a:rPr>
              <a:t>aluminum extensions </a:t>
            </a:r>
            <a:r>
              <a:rPr lang="en-US" sz="1600" i="1" dirty="0"/>
              <a:t>to this beam-pipe:</a:t>
            </a:r>
          </a:p>
        </p:txBody>
      </p:sp>
    </p:spTree>
    <p:extLst>
      <p:ext uri="{BB962C8B-B14F-4D97-AF65-F5344CB8AC3E}">
        <p14:creationId xmlns:p14="http://schemas.microsoft.com/office/powerpoint/2010/main" val="151598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configuration of MVTX staves in sPHENIX:</a:t>
            </a:r>
          </a:p>
        </p:txBody>
      </p:sp>
      <p:sp>
        <p:nvSpPr>
          <p:cNvPr id="3" name="Date Placeholder 2"/>
          <p:cNvSpPr>
            <a:spLocks noGrp="1"/>
          </p:cNvSpPr>
          <p:nvPr>
            <p:ph type="dt" sz="half" idx="10"/>
          </p:nvPr>
        </p:nvSpPr>
        <p:spPr/>
        <p:txBody>
          <a:bodyPr/>
          <a:lstStyle/>
          <a:p>
            <a:fld id="{3BB050BD-D5D4-004B-87E1-382D8D28594F}" type="datetime1">
              <a:rPr lang="en-US" smtClean="0"/>
              <a:t>2/13/19</a:t>
            </a:fld>
            <a:r>
              <a:rPr lang="en-US"/>
              <a:t>   |   </a:t>
            </a:r>
            <a:fld id="{5D01E7E5-6465-7A46-A26D-BAABC2D34D38}" type="slidenum">
              <a:rPr lang="en-US" smtClean="0"/>
              <a:t>9</a:t>
            </a:fld>
            <a:endParaRPr lang="en-US" dirty="0"/>
          </a:p>
        </p:txBody>
      </p:sp>
      <p:sp>
        <p:nvSpPr>
          <p:cNvPr id="4" name="Footer Placeholder 3"/>
          <p:cNvSpPr>
            <a:spLocks noGrp="1"/>
          </p:cNvSpPr>
          <p:nvPr>
            <p:ph type="ftr" sz="quarter" idx="11"/>
          </p:nvPr>
        </p:nvSpPr>
        <p:spPr/>
        <p:txBody>
          <a:bodyPr/>
          <a:lstStyle/>
          <a:p>
            <a:r>
              <a:rPr lang="en-US"/>
              <a:t>Los Alamos National Laboratory</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9200" y="847102"/>
            <a:ext cx="6985687" cy="4514335"/>
          </a:xfrm>
          <a:prstGeom prst="rect">
            <a:avLst/>
          </a:prstGeom>
        </p:spPr>
      </p:pic>
      <p:sp>
        <p:nvSpPr>
          <p:cNvPr id="5" name="Rectangle 4"/>
          <p:cNvSpPr/>
          <p:nvPr/>
        </p:nvSpPr>
        <p:spPr>
          <a:xfrm>
            <a:off x="3690551" y="1210962"/>
            <a:ext cx="634314" cy="255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58746" y="1466335"/>
            <a:ext cx="510746" cy="271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43416" y="1738184"/>
            <a:ext cx="477795" cy="238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90551" y="1210962"/>
            <a:ext cx="634314" cy="246221"/>
          </a:xfrm>
          <a:prstGeom prst="rect">
            <a:avLst/>
          </a:prstGeom>
          <a:noFill/>
        </p:spPr>
        <p:txBody>
          <a:bodyPr wrap="square" rtlCol="0">
            <a:spAutoFit/>
          </a:bodyPr>
          <a:lstStyle/>
          <a:p>
            <a:r>
              <a:rPr lang="en-US" sz="1000" b="1" dirty="0"/>
              <a:t>39.92</a:t>
            </a:r>
          </a:p>
        </p:txBody>
      </p:sp>
      <p:sp>
        <p:nvSpPr>
          <p:cNvPr id="10" name="TextBox 9"/>
          <p:cNvSpPr txBox="1"/>
          <p:nvPr/>
        </p:nvSpPr>
        <p:spPr>
          <a:xfrm>
            <a:off x="3558746" y="1500201"/>
            <a:ext cx="560173" cy="246221"/>
          </a:xfrm>
          <a:prstGeom prst="rect">
            <a:avLst/>
          </a:prstGeom>
          <a:noFill/>
        </p:spPr>
        <p:txBody>
          <a:bodyPr wrap="square" rtlCol="0">
            <a:spAutoFit/>
          </a:bodyPr>
          <a:lstStyle/>
          <a:p>
            <a:r>
              <a:rPr lang="en-US" sz="1000" b="1" dirty="0"/>
              <a:t>32.30</a:t>
            </a:r>
          </a:p>
        </p:txBody>
      </p:sp>
      <p:sp>
        <p:nvSpPr>
          <p:cNvPr id="11" name="TextBox 10"/>
          <p:cNvSpPr txBox="1"/>
          <p:nvPr/>
        </p:nvSpPr>
        <p:spPr>
          <a:xfrm>
            <a:off x="3443416" y="1746422"/>
            <a:ext cx="626076" cy="246221"/>
          </a:xfrm>
          <a:prstGeom prst="rect">
            <a:avLst/>
          </a:prstGeom>
          <a:noFill/>
        </p:spPr>
        <p:txBody>
          <a:bodyPr wrap="square" rtlCol="0">
            <a:spAutoFit/>
          </a:bodyPr>
          <a:lstStyle/>
          <a:p>
            <a:r>
              <a:rPr lang="en-US" sz="1000" b="1" dirty="0"/>
              <a:t>24.58</a:t>
            </a:r>
          </a:p>
        </p:txBody>
      </p:sp>
      <p:sp>
        <p:nvSpPr>
          <p:cNvPr id="12" name="Rectangle 11"/>
          <p:cNvSpPr/>
          <p:nvPr/>
        </p:nvSpPr>
        <p:spPr>
          <a:xfrm>
            <a:off x="6268995" y="1500201"/>
            <a:ext cx="280086" cy="17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186616" y="1479148"/>
            <a:ext cx="724930" cy="246221"/>
          </a:xfrm>
          <a:prstGeom prst="rect">
            <a:avLst/>
          </a:prstGeom>
          <a:noFill/>
        </p:spPr>
        <p:txBody>
          <a:bodyPr wrap="square" rtlCol="0">
            <a:spAutoFit/>
          </a:bodyPr>
          <a:lstStyle/>
          <a:p>
            <a:r>
              <a:rPr lang="en-US" sz="1000" b="1" dirty="0"/>
              <a:t>7.76</a:t>
            </a:r>
          </a:p>
        </p:txBody>
      </p:sp>
      <p:sp>
        <p:nvSpPr>
          <p:cNvPr id="14" name="TextBox 13"/>
          <p:cNvSpPr txBox="1"/>
          <p:nvPr/>
        </p:nvSpPr>
        <p:spPr>
          <a:xfrm>
            <a:off x="1447060" y="4654378"/>
            <a:ext cx="3726811" cy="307777"/>
          </a:xfrm>
          <a:prstGeom prst="rect">
            <a:avLst/>
          </a:prstGeom>
          <a:noFill/>
        </p:spPr>
        <p:txBody>
          <a:bodyPr wrap="square" rtlCol="0">
            <a:spAutoFit/>
          </a:bodyPr>
          <a:lstStyle/>
          <a:p>
            <a:r>
              <a:rPr lang="en-US" sz="1400" b="1" i="1" dirty="0">
                <a:solidFill>
                  <a:srgbClr val="C00000"/>
                </a:solidFill>
              </a:rPr>
              <a:t>New stave configuration will be hermetic! </a:t>
            </a:r>
          </a:p>
        </p:txBody>
      </p:sp>
    </p:spTree>
    <p:extLst>
      <p:ext uri="{BB962C8B-B14F-4D97-AF65-F5344CB8AC3E}">
        <p14:creationId xmlns:p14="http://schemas.microsoft.com/office/powerpoint/2010/main" val="889780322"/>
      </p:ext>
    </p:extLst>
  </p:cSld>
  <p:clrMapOvr>
    <a:masterClrMapping/>
  </p:clrMapOvr>
</p:sld>
</file>

<file path=ppt/theme/theme1.xml><?xml version="1.0" encoding="utf-8"?>
<a:theme xmlns:a="http://schemas.openxmlformats.org/drawingml/2006/main" name="Office Theme">
  <a:themeElements>
    <a:clrScheme name="LANL 1">
      <a:dk1>
        <a:srgbClr val="3C3C3B"/>
      </a:dk1>
      <a:lt1>
        <a:sysClr val="window" lastClr="FFFFFF"/>
      </a:lt1>
      <a:dk2>
        <a:srgbClr val="636463"/>
      </a:dk2>
      <a:lt2>
        <a:srgbClr val="EFEEED"/>
      </a:lt2>
      <a:accent1>
        <a:srgbClr val="130D1F"/>
      </a:accent1>
      <a:accent2>
        <a:srgbClr val="F8B617"/>
      </a:accent2>
      <a:accent3>
        <a:srgbClr val="2682CF"/>
      </a:accent3>
      <a:accent4>
        <a:srgbClr val="EA7820"/>
      </a:accent4>
      <a:accent5>
        <a:srgbClr val="F4482D"/>
      </a:accent5>
      <a:accent6>
        <a:srgbClr val="229357"/>
      </a:accent6>
      <a:hlink>
        <a:srgbClr val="385AC7"/>
      </a:hlink>
      <a:folHlink>
        <a:srgbClr val="4E13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iad Blue Widescreen" id="{EAFBC74D-899A-4D97-943D-7066EE6A8E89}" vid="{D2AD931A-A2E9-49E5-95FA-8DFD61B543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1639</TotalTime>
  <Words>957</Words>
  <Application>Microsoft Macintosh PowerPoint</Application>
  <PresentationFormat>On-screen Show (16:10)</PresentationFormat>
  <Paragraphs>158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Lucida Grande</vt:lpstr>
      <vt:lpstr>Wingdings</vt:lpstr>
      <vt:lpstr>Office Theme</vt:lpstr>
      <vt:lpstr>MVTX mechanical conceptual design</vt:lpstr>
      <vt:lpstr>MVTX mechanical conceptual design updated:</vt:lpstr>
      <vt:lpstr>Technical Goals (as stated in the proposal)</vt:lpstr>
      <vt:lpstr>MVTX detector as a part of the sPHENIX tracking system:</vt:lpstr>
      <vt:lpstr>Mechanical components that make up the MVTX:</vt:lpstr>
      <vt:lpstr>Mechanical components that make up the MVTX:</vt:lpstr>
      <vt:lpstr>Detail drawing of stave assembly:</vt:lpstr>
      <vt:lpstr>Reconfiguration of MVTX staves around sPHENIX beam-pipe allowing for 2.0 mm clearance, inner layer:</vt:lpstr>
      <vt:lpstr>New configuration of MVTX staves in sPHENIX:</vt:lpstr>
      <vt:lpstr>Modification to stave assembly with 40.cm power cable</vt:lpstr>
      <vt:lpstr>Conical sections of MVTX needs to have smaller diameter:</vt:lpstr>
      <vt:lpstr>3D printing – MVTX inner layer patch panel</vt:lpstr>
      <vt:lpstr>3D printing – MVTX signal cable patch panels;</vt:lpstr>
      <vt:lpstr>MVTX detector with service cylinder added:</vt:lpstr>
      <vt:lpstr>Detail view of INTT and MVTX detectors inside bore of TPC</vt:lpstr>
      <vt:lpstr>Section view of sPHENIX detector with tracking detectors</vt:lpstr>
      <vt:lpstr>Summary, work projected for 2019: </vt:lpstr>
      <vt:lpstr>Backup:</vt:lpstr>
      <vt:lpstr>MIT, LANL engineers study prototype detector at CERN</vt:lpstr>
      <vt:lpstr>MVTX stave assembly:</vt:lpstr>
      <vt:lpstr>Radiation budget for stave assembly: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LANL’s slide template!</dc:title>
  <dc:creator>Microsoft Office User</dc:creator>
  <cp:lastModifiedBy>Microsoft Office User</cp:lastModifiedBy>
  <cp:revision>63</cp:revision>
  <dcterms:created xsi:type="dcterms:W3CDTF">2019-01-23T16:51:52Z</dcterms:created>
  <dcterms:modified xsi:type="dcterms:W3CDTF">2019-02-14T00:27:03Z</dcterms:modified>
</cp:coreProperties>
</file>