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8" r:id="rId2"/>
    <p:sldId id="261" r:id="rId3"/>
    <p:sldId id="262" r:id="rId4"/>
    <p:sldId id="502" r:id="rId5"/>
    <p:sldId id="507" r:id="rId6"/>
    <p:sldId id="263" r:id="rId7"/>
    <p:sldId id="355" r:id="rId8"/>
    <p:sldId id="513" r:id="rId9"/>
    <p:sldId id="259" r:id="rId10"/>
    <p:sldId id="503" r:id="rId11"/>
    <p:sldId id="504" r:id="rId12"/>
    <p:sldId id="511" r:id="rId13"/>
    <p:sldId id="512" r:id="rId14"/>
    <p:sldId id="514" r:id="rId15"/>
    <p:sldId id="509" r:id="rId16"/>
    <p:sldId id="508" r:id="rId17"/>
    <p:sldId id="354" r:id="rId18"/>
    <p:sldId id="506" r:id="rId1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D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napToObjects="1">
      <p:cViewPr varScale="1">
        <p:scale>
          <a:sx n="158" d="100"/>
          <a:sy n="158" d="100"/>
        </p:scale>
        <p:origin x="904" y="176"/>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17D094-3803-2942-9590-EFDF28ABE6F9}" type="datetime1">
              <a:rPr lang="en-US" smtClean="0"/>
              <a:t>2/13/19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Los Alamos National Laboratory</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3DA938-9C0B-3841-966A-9297D5C04961}" type="slidenum">
              <a:rPr lang="en-US" smtClean="0"/>
              <a:t>‹#›</a:t>
            </a:fld>
            <a:endParaRPr lang="en-US"/>
          </a:p>
        </p:txBody>
      </p:sp>
    </p:spTree>
    <p:extLst>
      <p:ext uri="{BB962C8B-B14F-4D97-AF65-F5344CB8AC3E}">
        <p14:creationId xmlns:p14="http://schemas.microsoft.com/office/powerpoint/2010/main" val="203510931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C7974-5F8B-994C-B5E1-88C2039AF8A8}" type="datetime1">
              <a:rPr lang="en-US" smtClean="0"/>
              <a:t>2/13/19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Los Alamos National Laboratory</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268CE-33B7-7549-BEF6-7F438D74ABCA}" type="slidenum">
              <a:rPr lang="en-US" smtClean="0"/>
              <a:t>‹#›</a:t>
            </a:fld>
            <a:endParaRPr lang="en-US"/>
          </a:p>
        </p:txBody>
      </p:sp>
    </p:spTree>
    <p:extLst>
      <p:ext uri="{BB962C8B-B14F-4D97-AF65-F5344CB8AC3E}">
        <p14:creationId xmlns:p14="http://schemas.microsoft.com/office/powerpoint/2010/main" val="2332839167"/>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alk-in slide">
    <p:spTree>
      <p:nvGrpSpPr>
        <p:cNvPr id="1" name=""/>
        <p:cNvGrpSpPr/>
        <p:nvPr/>
      </p:nvGrpSpPr>
      <p:grpSpPr>
        <a:xfrm>
          <a:off x="0" y="0"/>
          <a:ext cx="0" cy="0"/>
          <a:chOff x="0" y="0"/>
          <a:chExt cx="0" cy="0"/>
        </a:xfrm>
      </p:grpSpPr>
      <p:sp>
        <p:nvSpPr>
          <p:cNvPr id="3" name="TextBox 2"/>
          <p:cNvSpPr txBox="1"/>
          <p:nvPr userDrawn="1"/>
        </p:nvSpPr>
        <p:spPr>
          <a:xfrm>
            <a:off x="-1371600" y="0"/>
            <a:ext cx="1371600" cy="2677650"/>
          </a:xfrm>
          <a:prstGeom prst="rect">
            <a:avLst/>
          </a:prstGeom>
          <a:noFill/>
        </p:spPr>
        <p:txBody>
          <a:bodyPr wrap="square" lIns="91433" tIns="45717" rIns="91433" bIns="45717" rtlCol="0">
            <a:spAutoFit/>
          </a:bodyPr>
          <a:lstStyle/>
          <a:p>
            <a:r>
              <a:rPr lang="en-US" sz="1200" b="1" dirty="0">
                <a:solidFill>
                  <a:srgbClr val="000000"/>
                </a:solidFill>
              </a:rPr>
              <a:t>NOTE</a:t>
            </a:r>
            <a:r>
              <a:rPr lang="en-US" sz="1200" b="0" dirty="0">
                <a:solidFill>
                  <a:srgbClr val="000000"/>
                </a:solidFill>
              </a:rPr>
              <a:t>: THIS IS YOUR WALK-IN SLIDE OPTION #1. </a:t>
            </a:r>
            <a:r>
              <a:rPr lang="en-US" sz="1200" kern="1200" dirty="0">
                <a:solidFill>
                  <a:schemeClr val="tx1"/>
                </a:solidFill>
                <a:effectLst/>
                <a:latin typeface="+mn-lt"/>
                <a:ea typeface="+mn-ea"/>
                <a:cs typeface="+mn-cs"/>
              </a:rPr>
              <a:t>Instead of the Title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display this slide on the venue screen while your audience is arriving.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t>
            </a:r>
            <a:r>
              <a:rPr lang="en-US" sz="1200" b="1" u="none"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 title slide. </a:t>
            </a:r>
            <a:br>
              <a:rPr lang="en-US" sz="1200" kern="1200" dirty="0">
                <a:solidFill>
                  <a:schemeClr val="tx1"/>
                </a:solidFill>
                <a:effectLst/>
                <a:latin typeface="+mn-lt"/>
                <a:ea typeface="+mn-ea"/>
                <a:cs typeface="+mn-cs"/>
              </a:rPr>
            </a:br>
            <a:endParaRPr lang="en-US" sz="1200" dirty="0">
              <a:solidFill>
                <a:srgbClr val="000000"/>
              </a:solidFill>
            </a:endParaRPr>
          </a:p>
        </p:txBody>
      </p:sp>
      <p:sp>
        <p:nvSpPr>
          <p:cNvPr id="10" name="Rectangle 9"/>
          <p:cNvSpPr/>
          <p:nvPr userDrawn="1"/>
        </p:nvSpPr>
        <p:spPr>
          <a:xfrm>
            <a:off x="0" y="5258058"/>
            <a:ext cx="9144000" cy="4663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C2E"/>
              </a:solidFill>
              <a:effectLst/>
              <a:uLnTx/>
              <a:uFillTx/>
              <a:latin typeface="Arial"/>
              <a:ea typeface="+mn-ea"/>
              <a:cs typeface="+mn-cs"/>
            </a:endParaRPr>
          </a:p>
        </p:txBody>
      </p:sp>
      <p:sp>
        <p:nvSpPr>
          <p:cNvPr id="11" name="Rectangle 10"/>
          <p:cNvSpPr>
            <a:spLocks noChangeArrowheads="1"/>
          </p:cNvSpPr>
          <p:nvPr userDrawn="1"/>
        </p:nvSpPr>
        <p:spPr bwMode="auto">
          <a:xfrm>
            <a:off x="4572000" y="5539707"/>
            <a:ext cx="45720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a:ln>
                  <a:noFill/>
                </a:ln>
                <a:solidFill>
                  <a:srgbClr val="666666"/>
                </a:solidFill>
                <a:effectLst/>
                <a:uLnTx/>
                <a:uFillTx/>
                <a:latin typeface="Arial" pitchFamily="34" charset="0"/>
                <a:ea typeface="ＭＳ Ｐゴシック" pitchFamily="34" charset="-128"/>
              </a:rPr>
              <a:t>Managed by Triad National Security, LLC for the U.S. Department of Energy’s NNSA</a:t>
            </a:r>
          </a:p>
        </p:txBody>
      </p:sp>
      <p:pic>
        <p:nvPicPr>
          <p:cNvPr id="9" name="Picture 8" descr="LANL_allWHITE.ai"/>
          <p:cNvPicPr>
            <a:picLocks noChangeAspect="1"/>
          </p:cNvPicPr>
          <p:nvPr userDrawn="1"/>
        </p:nvPicPr>
        <p:blipFill rotWithShape="1">
          <a:blip r:embed="rId2" cstate="screen">
            <a:extLst>
              <a:ext uri="{28A0092B-C50C-407E-A947-70E740481C1C}">
                <a14:useLocalDpi xmlns:a14="http://schemas.microsoft.com/office/drawing/2010/main"/>
              </a:ext>
            </a:extLst>
          </a:blip>
          <a:srcRect l="23021" t="26248" r="27098" b="30198"/>
          <a:stretch/>
        </p:blipFill>
        <p:spPr>
          <a:xfrm>
            <a:off x="545314" y="321028"/>
            <a:ext cx="7542237" cy="3763219"/>
          </a:xfrm>
          <a:prstGeom prst="rect">
            <a:avLst/>
          </a:prstGeom>
        </p:spPr>
      </p:pic>
      <p:pic>
        <p:nvPicPr>
          <p:cNvPr id="13" name="Picture 12" descr="NNSA_80%.ai"/>
          <p:cNvPicPr>
            <a:picLocks noChangeAspect="1"/>
          </p:cNvPicPr>
          <p:nvPr userDrawn="1"/>
        </p:nvPicPr>
        <p:blipFill rotWithShape="1">
          <a:blip r:embed="rId3" cstate="screen">
            <a:extLst>
              <a:ext uri="{28A0092B-C50C-407E-A947-70E740481C1C}">
                <a14:useLocalDpi xmlns:a14="http://schemas.microsoft.com/office/drawing/2010/main"/>
              </a:ext>
            </a:extLst>
          </a:blip>
          <a:srcRect l="29116" t="44234" r="25200" b="40485"/>
          <a:stretch/>
        </p:blipFill>
        <p:spPr>
          <a:xfrm>
            <a:off x="8104485" y="5291926"/>
            <a:ext cx="961301" cy="321552"/>
          </a:xfrm>
          <a:prstGeom prst="rect">
            <a:avLst/>
          </a:prstGeom>
        </p:spPr>
      </p:pic>
    </p:spTree>
    <p:extLst>
      <p:ext uri="{BB962C8B-B14F-4D97-AF65-F5344CB8AC3E}">
        <p14:creationId xmlns:p14="http://schemas.microsoft.com/office/powerpoint/2010/main" val="169991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alk-in slide - Photo Option">
    <p:spTree>
      <p:nvGrpSpPr>
        <p:cNvPr id="1" name=""/>
        <p:cNvGrpSpPr/>
        <p:nvPr/>
      </p:nvGrpSpPr>
      <p:grpSpPr>
        <a:xfrm>
          <a:off x="0" y="0"/>
          <a:ext cx="0" cy="0"/>
          <a:chOff x="0" y="0"/>
          <a:chExt cx="0" cy="0"/>
        </a:xfrm>
      </p:grpSpPr>
      <p:sp>
        <p:nvSpPr>
          <p:cNvPr id="10" name="Rectangle 9"/>
          <p:cNvSpPr/>
          <p:nvPr userDrawn="1"/>
        </p:nvSpPr>
        <p:spPr>
          <a:xfrm>
            <a:off x="0" y="5258058"/>
            <a:ext cx="9144000" cy="4663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C2E"/>
              </a:solidFill>
              <a:effectLst/>
              <a:uLnTx/>
              <a:uFillTx/>
              <a:latin typeface="Arial"/>
              <a:ea typeface="+mn-ea"/>
              <a:cs typeface="+mn-cs"/>
            </a:endParaRPr>
          </a:p>
        </p:txBody>
      </p:sp>
      <p:sp>
        <p:nvSpPr>
          <p:cNvPr id="11" name="Rectangle 10"/>
          <p:cNvSpPr>
            <a:spLocks noChangeArrowheads="1"/>
          </p:cNvSpPr>
          <p:nvPr userDrawn="1"/>
        </p:nvSpPr>
        <p:spPr bwMode="auto">
          <a:xfrm>
            <a:off x="4572000" y="5539707"/>
            <a:ext cx="45720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a:ln>
                  <a:noFill/>
                </a:ln>
                <a:solidFill>
                  <a:srgbClr val="666666"/>
                </a:solidFill>
                <a:effectLst/>
                <a:uLnTx/>
                <a:uFillTx/>
                <a:latin typeface="Arial" pitchFamily="34" charset="0"/>
                <a:ea typeface="ＭＳ Ｐゴシック" pitchFamily="34" charset="-128"/>
              </a:rPr>
              <a:t>Managed by Triad National Security, LLC for the U.S. Department of Energy’s NNSA</a:t>
            </a:r>
          </a:p>
        </p:txBody>
      </p:sp>
      <p:pic>
        <p:nvPicPr>
          <p:cNvPr id="12" name="Picture 11" descr="NNSA_80%.ai"/>
          <p:cNvPicPr>
            <a:picLocks noChangeAspect="1"/>
          </p:cNvPicPr>
          <p:nvPr userDrawn="1"/>
        </p:nvPicPr>
        <p:blipFill rotWithShape="1">
          <a:blip r:embed="rId2" cstate="screen">
            <a:extLst>
              <a:ext uri="{28A0092B-C50C-407E-A947-70E740481C1C}">
                <a14:useLocalDpi xmlns:a14="http://schemas.microsoft.com/office/drawing/2010/main"/>
              </a:ext>
            </a:extLst>
          </a:blip>
          <a:srcRect l="29116" t="44234" r="25200" b="40485"/>
          <a:stretch/>
        </p:blipFill>
        <p:spPr>
          <a:xfrm>
            <a:off x="8087553" y="5271918"/>
            <a:ext cx="961301" cy="321552"/>
          </a:xfrm>
          <a:prstGeom prst="rect">
            <a:avLst/>
          </a:prstGeom>
        </p:spPr>
      </p:pic>
      <p:sp>
        <p:nvSpPr>
          <p:cNvPr id="4" name="Picture Placeholder 3"/>
          <p:cNvSpPr>
            <a:spLocks noGrp="1"/>
          </p:cNvSpPr>
          <p:nvPr>
            <p:ph type="pic" sz="quarter" idx="10" hasCustomPrompt="1"/>
          </p:nvPr>
        </p:nvSpPr>
        <p:spPr>
          <a:xfrm>
            <a:off x="0" y="-8467"/>
            <a:ext cx="5334000" cy="5266267"/>
          </a:xfrm>
          <a:prstGeom prst="rect">
            <a:avLst/>
          </a:prstGeom>
        </p:spPr>
        <p:txBody>
          <a:bodyPr vert="horz" anchor="ctr"/>
          <a:lstStyle>
            <a:lvl1pPr marL="0" indent="0" algn="ctr">
              <a:buNone/>
              <a:defRPr sz="1800" baseline="0">
                <a:solidFill>
                  <a:srgbClr val="FFFFFF"/>
                </a:solidFill>
              </a:defRPr>
            </a:lvl1pPr>
          </a:lstStyle>
          <a:p>
            <a:r>
              <a:rPr lang="en-US" dirty="0"/>
              <a:t>Click icon to insert photo</a:t>
            </a:r>
          </a:p>
          <a:p>
            <a:endParaRPr lang="en-US" dirty="0"/>
          </a:p>
          <a:p>
            <a:endParaRPr lang="en-US" dirty="0"/>
          </a:p>
        </p:txBody>
      </p:sp>
      <p:sp>
        <p:nvSpPr>
          <p:cNvPr id="5" name="Right Triangle 4"/>
          <p:cNvSpPr/>
          <p:nvPr userDrawn="1"/>
        </p:nvSpPr>
        <p:spPr>
          <a:xfrm>
            <a:off x="5334000" y="-8467"/>
            <a:ext cx="3810000" cy="5257800"/>
          </a:xfrm>
          <a:custGeom>
            <a:avLst/>
            <a:gdLst>
              <a:gd name="connsiteX0" fmla="*/ 0 w 3810000"/>
              <a:gd name="connsiteY0" fmla="*/ 5257800 h 5257800"/>
              <a:gd name="connsiteX1" fmla="*/ 0 w 3810000"/>
              <a:gd name="connsiteY1" fmla="*/ 0 h 5257800"/>
              <a:gd name="connsiteX2" fmla="*/ 3810000 w 3810000"/>
              <a:gd name="connsiteY2" fmla="*/ 5257800 h 5257800"/>
              <a:gd name="connsiteX3" fmla="*/ 0 w 3810000"/>
              <a:gd name="connsiteY3" fmla="*/ 5257800 h 5257800"/>
              <a:gd name="connsiteX0" fmla="*/ 0 w 3810000"/>
              <a:gd name="connsiteY0" fmla="*/ 5257800 h 5257800"/>
              <a:gd name="connsiteX1" fmla="*/ 0 w 3810000"/>
              <a:gd name="connsiteY1" fmla="*/ 0 h 5257800"/>
              <a:gd name="connsiteX2" fmla="*/ 1337733 w 3810000"/>
              <a:gd name="connsiteY2" fmla="*/ 3302000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37733 w 3810000"/>
              <a:gd name="connsiteY2" fmla="*/ 3302000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37733 w 3810000"/>
              <a:gd name="connsiteY2" fmla="*/ 3302000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46200 w 3810000"/>
              <a:gd name="connsiteY2" fmla="*/ 3852333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46200 w 3810000"/>
              <a:gd name="connsiteY2" fmla="*/ 3852333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257800">
                <a:moveTo>
                  <a:pt x="0" y="5257800"/>
                </a:moveTo>
                <a:lnTo>
                  <a:pt x="0" y="0"/>
                </a:lnTo>
                <a:cubicBezTo>
                  <a:pt x="16933" y="708378"/>
                  <a:pt x="59269" y="2737554"/>
                  <a:pt x="1193801" y="3911599"/>
                </a:cubicBezTo>
                <a:cubicBezTo>
                  <a:pt x="1899356" y="4580464"/>
                  <a:pt x="2791178" y="5012267"/>
                  <a:pt x="3810000" y="5257800"/>
                </a:cubicBezTo>
                <a:lnTo>
                  <a:pt x="0" y="5257800"/>
                </a:lnTo>
                <a:close/>
              </a:path>
            </a:pathLst>
          </a:custGeom>
          <a:solidFill>
            <a:srgbClr val="080419">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5884335" y="2743202"/>
            <a:ext cx="2971798" cy="954107"/>
          </a:xfrm>
          <a:prstGeom prst="rect">
            <a:avLst/>
          </a:prstGeom>
          <a:noFill/>
        </p:spPr>
        <p:txBody>
          <a:bodyPr wrap="square" rtlCol="0">
            <a:spAutoFit/>
          </a:bodyPr>
          <a:lstStyle/>
          <a:p>
            <a:pPr marL="0" marR="0" indent="0" algn="ctr" defTabSz="457164" rtl="0" eaLnBrk="1" fontAlgn="auto" latinLnBrk="0" hangingPunct="1">
              <a:lnSpc>
                <a:spcPct val="100000"/>
              </a:lnSpc>
              <a:spcBef>
                <a:spcPts val="0"/>
              </a:spcBef>
              <a:spcAft>
                <a:spcPts val="0"/>
              </a:spcAft>
              <a:buClrTx/>
              <a:buSzTx/>
              <a:buFontTx/>
              <a:buNone/>
              <a:tabLst/>
              <a:defRPr/>
            </a:pPr>
            <a:r>
              <a:rPr lang="en-US" sz="1400" b="0" i="0" dirty="0">
                <a:solidFill>
                  <a:srgbClr val="FFFFFF">
                    <a:alpha val="75000"/>
                  </a:srgbClr>
                </a:solidFill>
                <a:latin typeface="Arial"/>
                <a:cs typeface="Arial"/>
              </a:rPr>
              <a:t>Delivering science and technology</a:t>
            </a:r>
            <a:br>
              <a:rPr lang="en-US" sz="1400" b="0" i="0" baseline="0" dirty="0">
                <a:solidFill>
                  <a:srgbClr val="FFFFFF">
                    <a:alpha val="75000"/>
                  </a:srgbClr>
                </a:solidFill>
                <a:latin typeface="Arial"/>
                <a:cs typeface="Arial"/>
              </a:rPr>
            </a:br>
            <a:r>
              <a:rPr lang="en-US" sz="1400" b="0" i="0" baseline="0" dirty="0">
                <a:solidFill>
                  <a:srgbClr val="FFFFFF">
                    <a:alpha val="75000"/>
                  </a:srgbClr>
                </a:solidFill>
                <a:latin typeface="Arial"/>
                <a:cs typeface="Arial"/>
              </a:rPr>
              <a:t>to protect our nation</a:t>
            </a:r>
            <a:br>
              <a:rPr lang="en-US" sz="1400" b="0" i="0" baseline="0" dirty="0">
                <a:solidFill>
                  <a:srgbClr val="FFFFFF">
                    <a:alpha val="75000"/>
                  </a:srgbClr>
                </a:solidFill>
                <a:latin typeface="Arial"/>
                <a:cs typeface="Arial"/>
              </a:rPr>
            </a:br>
            <a:r>
              <a:rPr lang="en-US" sz="1400" b="0" i="0" baseline="0" dirty="0">
                <a:solidFill>
                  <a:srgbClr val="FFFFFF">
                    <a:alpha val="75000"/>
                  </a:srgbClr>
                </a:solidFill>
                <a:latin typeface="Arial"/>
                <a:cs typeface="Arial"/>
              </a:rPr>
              <a:t>and promote world stability</a:t>
            </a:r>
          </a:p>
          <a:p>
            <a:pPr algn="ctr"/>
            <a:endParaRPr lang="en-US" sz="1400" dirty="0">
              <a:solidFill>
                <a:srgbClr val="FFFFFF">
                  <a:alpha val="75000"/>
                </a:srgbClr>
              </a:solidFill>
              <a:latin typeface="Arial"/>
              <a:cs typeface="Arial"/>
            </a:endParaRPr>
          </a:p>
        </p:txBody>
      </p:sp>
      <p:sp>
        <p:nvSpPr>
          <p:cNvPr id="14" name="TextBox 13"/>
          <p:cNvSpPr txBox="1"/>
          <p:nvPr userDrawn="1"/>
        </p:nvSpPr>
        <p:spPr>
          <a:xfrm>
            <a:off x="-1439333" y="2"/>
            <a:ext cx="1439333" cy="3231647"/>
          </a:xfrm>
          <a:prstGeom prst="rect">
            <a:avLst/>
          </a:prstGeom>
          <a:noFill/>
        </p:spPr>
        <p:txBody>
          <a:bodyPr wrap="square" lIns="91433" tIns="45717" rIns="91433" bIns="45717" rtlCol="0">
            <a:spAutoFit/>
          </a:bodyPr>
          <a:lstStyle/>
          <a:p>
            <a:r>
              <a:rPr lang="en-US" sz="1200" b="1" dirty="0">
                <a:solidFill>
                  <a:srgbClr val="000000"/>
                </a:solidFill>
              </a:rPr>
              <a:t>NOTE</a:t>
            </a:r>
            <a:r>
              <a:rPr lang="en-US" sz="1200" b="0" dirty="0">
                <a:solidFill>
                  <a:srgbClr val="000000"/>
                </a:solidFill>
              </a:rPr>
              <a:t>: THIS IS YOUR WALK</a:t>
            </a:r>
            <a:r>
              <a:rPr lang="en-US" sz="1200" b="0" baseline="0" dirty="0">
                <a:solidFill>
                  <a:srgbClr val="000000"/>
                </a:solidFill>
              </a:rPr>
              <a:t>-IN </a:t>
            </a:r>
            <a:r>
              <a:rPr lang="en-US" sz="1200" b="0" dirty="0">
                <a:solidFill>
                  <a:srgbClr val="000000"/>
                </a:solidFill>
              </a:rPr>
              <a:t>SLIDE OPTION #2.</a:t>
            </a:r>
            <a:r>
              <a:rPr lang="en-US" sz="1200" b="0" baseline="0" dirty="0">
                <a:solidFill>
                  <a:srgbClr val="000000"/>
                </a:solidFill>
              </a:rPr>
              <a:t> </a:t>
            </a:r>
            <a:r>
              <a:rPr lang="en-US" sz="1200" kern="1200" dirty="0">
                <a:solidFill>
                  <a:schemeClr val="tx1"/>
                </a:solidFill>
                <a:effectLst/>
                <a:latin typeface="+mn-lt"/>
                <a:ea typeface="+mn-ea"/>
                <a:cs typeface="+mn-cs"/>
              </a:rPr>
              <a:t>Instead of the Title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display this slide on the venue screen while your audience is arriving.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t>
            </a:r>
            <a:r>
              <a:rPr lang="en-US" sz="1200" b="1" u="none"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 title slide. </a:t>
            </a:r>
            <a:br>
              <a:rPr lang="en-US" sz="1200" kern="1200" dirty="0">
                <a:solidFill>
                  <a:schemeClr val="tx1"/>
                </a:solidFill>
                <a:effectLst/>
                <a:latin typeface="+mn-lt"/>
                <a:ea typeface="+mn-ea"/>
                <a:cs typeface="+mn-cs"/>
              </a:rPr>
            </a:br>
            <a:br>
              <a:rPr lang="en-US" sz="1200" dirty="0">
                <a:effectLst/>
              </a:rPr>
            </a:br>
            <a:r>
              <a:rPr lang="en-US" sz="1200" kern="1200" dirty="0">
                <a:solidFill>
                  <a:schemeClr val="tx1"/>
                </a:solidFill>
                <a:effectLst/>
                <a:latin typeface="+mn-lt"/>
                <a:ea typeface="+mn-ea"/>
                <a:cs typeface="+mn-cs"/>
              </a:rPr>
              <a:t>Use only a high-resolution photograph.</a:t>
            </a:r>
            <a:endParaRPr lang="en-US" sz="1200" dirty="0">
              <a:solidFill>
                <a:srgbClr val="000000"/>
              </a:solidFill>
            </a:endParaRPr>
          </a:p>
        </p:txBody>
      </p:sp>
      <p:pic>
        <p:nvPicPr>
          <p:cNvPr id="15" name="Picture 14" descr="LANL_allWHITE.ai"/>
          <p:cNvPicPr>
            <a:picLocks noChangeAspect="1"/>
          </p:cNvPicPr>
          <p:nvPr userDrawn="1"/>
        </p:nvPicPr>
        <p:blipFill rotWithShape="1">
          <a:blip r:embed="rId3" cstate="screen">
            <a:extLst>
              <a:ext uri="{28A0092B-C50C-407E-A947-70E740481C1C}">
                <a14:useLocalDpi xmlns:a14="http://schemas.microsoft.com/office/drawing/2010/main"/>
              </a:ext>
            </a:extLst>
          </a:blip>
          <a:srcRect l="23021" t="26248" r="27098" b="30198"/>
          <a:stretch/>
        </p:blipFill>
        <p:spPr>
          <a:xfrm>
            <a:off x="5582838" y="600428"/>
            <a:ext cx="3055811" cy="1524705"/>
          </a:xfrm>
          <a:prstGeom prst="rect">
            <a:avLst/>
          </a:prstGeom>
        </p:spPr>
      </p:pic>
    </p:spTree>
    <p:extLst>
      <p:ext uri="{BB962C8B-B14F-4D97-AF65-F5344CB8AC3E}">
        <p14:creationId xmlns:p14="http://schemas.microsoft.com/office/powerpoint/2010/main" val="339451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1360360"/>
            <a:ext cx="9144000" cy="40812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Title 1"/>
          <p:cNvSpPr>
            <a:spLocks noGrp="1"/>
          </p:cNvSpPr>
          <p:nvPr>
            <p:ph type="ctrTitle" hasCustomPrompt="1"/>
          </p:nvPr>
        </p:nvSpPr>
        <p:spPr>
          <a:xfrm>
            <a:off x="914400" y="1"/>
            <a:ext cx="7772400" cy="1361134"/>
          </a:xfrm>
          <a:prstGeom prst="rect">
            <a:avLst/>
          </a:prstGeom>
        </p:spPr>
        <p:txBody>
          <a:bodyPr lIns="91433" tIns="45717" rIns="91433" bIns="45717" anchor="b"/>
          <a:lstStyle>
            <a:lvl1pPr algn="r">
              <a:defRPr sz="3200" b="0" i="0">
                <a:solidFill>
                  <a:srgbClr val="FFFFFF"/>
                </a:solidFill>
                <a:latin typeface="+mj-lt"/>
              </a:defRPr>
            </a:lvl1pPr>
          </a:lstStyle>
          <a:p>
            <a:pPr algn="r"/>
            <a:r>
              <a:rPr lang="en-US" b="1" dirty="0">
                <a:solidFill>
                  <a:schemeClr val="bg1"/>
                </a:solidFill>
              </a:rPr>
              <a:t>Click to add title</a:t>
            </a:r>
          </a:p>
        </p:txBody>
      </p:sp>
      <p:sp>
        <p:nvSpPr>
          <p:cNvPr id="10" name="Text Placeholder 2"/>
          <p:cNvSpPr>
            <a:spLocks noGrp="1"/>
          </p:cNvSpPr>
          <p:nvPr>
            <p:ph type="body" sz="quarter" idx="11" hasCustomPrompt="1"/>
          </p:nvPr>
        </p:nvSpPr>
        <p:spPr>
          <a:xfrm>
            <a:off x="5143500" y="3165407"/>
            <a:ext cx="3543300" cy="606908"/>
          </a:xfrm>
          <a:prstGeom prst="rect">
            <a:avLst/>
          </a:prstGeom>
        </p:spPr>
        <p:txBody>
          <a:bodyPr vert="horz" lIns="91433" tIns="45717" rIns="91433" bIns="45717" anchor="b"/>
          <a:lstStyle>
            <a:lvl1pPr marL="0" indent="0" algn="r">
              <a:buNone/>
              <a:defRPr sz="2000" b="1">
                <a:solidFill>
                  <a:schemeClr val="tx1"/>
                </a:solidFill>
              </a:defRPr>
            </a:lvl1pPr>
            <a:lvl2pPr marL="457164" indent="0">
              <a:buNone/>
              <a:defRPr sz="2400" b="1">
                <a:solidFill>
                  <a:schemeClr val="tx1"/>
                </a:solidFill>
              </a:defRPr>
            </a:lvl2pPr>
            <a:lvl3pPr marL="914327" indent="0">
              <a:buNone/>
              <a:defRPr sz="2400" b="1">
                <a:solidFill>
                  <a:schemeClr val="tx1"/>
                </a:solidFill>
              </a:defRPr>
            </a:lvl3pPr>
            <a:lvl4pPr marL="1371491" indent="0">
              <a:buNone/>
              <a:defRPr sz="2400" b="1">
                <a:solidFill>
                  <a:schemeClr val="tx1"/>
                </a:solidFill>
              </a:defRPr>
            </a:lvl4pPr>
            <a:lvl5pPr marL="1828654" indent="0">
              <a:buNone/>
              <a:defRPr sz="2400" b="1">
                <a:solidFill>
                  <a:schemeClr val="tx1"/>
                </a:solidFill>
              </a:defRPr>
            </a:lvl5pPr>
          </a:lstStyle>
          <a:p>
            <a:pPr lvl="0"/>
            <a:r>
              <a:rPr lang="en-US" dirty="0"/>
              <a:t>Click to add presenter(s)</a:t>
            </a:r>
          </a:p>
        </p:txBody>
      </p:sp>
      <p:sp>
        <p:nvSpPr>
          <p:cNvPr id="11" name="Text Placeholder 4"/>
          <p:cNvSpPr>
            <a:spLocks noGrp="1"/>
          </p:cNvSpPr>
          <p:nvPr>
            <p:ph type="body" sz="quarter" idx="12" hasCustomPrompt="1"/>
          </p:nvPr>
        </p:nvSpPr>
        <p:spPr>
          <a:xfrm>
            <a:off x="5143500" y="3772967"/>
            <a:ext cx="3543300" cy="627160"/>
          </a:xfrm>
          <a:prstGeom prst="rect">
            <a:avLst/>
          </a:prstGeom>
        </p:spPr>
        <p:txBody>
          <a:bodyPr vert="horz" lIns="91433" tIns="45717" rIns="91433" bIns="45717"/>
          <a:lstStyle>
            <a:lvl1pPr marL="0" indent="0" algn="r">
              <a:buNone/>
              <a:defRPr sz="1800" b="0">
                <a:solidFill>
                  <a:schemeClr val="tx1"/>
                </a:solidFill>
              </a:defRPr>
            </a:lvl1pPr>
          </a:lstStyle>
          <a:p>
            <a:pPr lvl="0"/>
            <a:r>
              <a:rPr lang="en-US" dirty="0"/>
              <a:t>Click to add date</a:t>
            </a:r>
          </a:p>
        </p:txBody>
      </p:sp>
      <p:sp>
        <p:nvSpPr>
          <p:cNvPr id="12" name="Text Placeholder 6"/>
          <p:cNvSpPr>
            <a:spLocks noGrp="1"/>
          </p:cNvSpPr>
          <p:nvPr>
            <p:ph type="body" sz="quarter" idx="13" hasCustomPrompt="1"/>
          </p:nvPr>
        </p:nvSpPr>
        <p:spPr>
          <a:xfrm>
            <a:off x="914400" y="1360361"/>
            <a:ext cx="7772400" cy="907423"/>
          </a:xfrm>
          <a:prstGeom prst="rect">
            <a:avLst/>
          </a:prstGeom>
        </p:spPr>
        <p:txBody>
          <a:bodyPr vert="horz" lIns="91433" tIns="45717" rIns="91433" bIns="45717"/>
          <a:lstStyle>
            <a:lvl1pPr marL="0" indent="0" algn="r">
              <a:buNone/>
              <a:defRPr sz="2400">
                <a:solidFill>
                  <a:schemeClr val="tx1"/>
                </a:solidFill>
              </a:defRPr>
            </a:lvl1pPr>
            <a:lvl2pPr marL="457164" indent="0" algn="r">
              <a:buNone/>
              <a:defRPr sz="3600"/>
            </a:lvl2pPr>
            <a:lvl3pPr marL="914327" indent="0" algn="r">
              <a:buNone/>
              <a:defRPr sz="3600"/>
            </a:lvl3pPr>
            <a:lvl4pPr marL="1371491" indent="0" algn="r">
              <a:buNone/>
              <a:defRPr sz="3600"/>
            </a:lvl4pPr>
            <a:lvl5pPr marL="1828654" indent="0" algn="r">
              <a:buNone/>
              <a:defRPr sz="3600"/>
            </a:lvl5pPr>
          </a:lstStyle>
          <a:p>
            <a:pPr lvl="0"/>
            <a:r>
              <a:rPr lang="en-US" dirty="0"/>
              <a:t>Click to add subtitle</a:t>
            </a:r>
          </a:p>
        </p:txBody>
      </p:sp>
      <p:sp>
        <p:nvSpPr>
          <p:cNvPr id="13" name="Text Placeholder 3"/>
          <p:cNvSpPr>
            <a:spLocks noGrp="1"/>
          </p:cNvSpPr>
          <p:nvPr>
            <p:ph type="body" sz="quarter" idx="14" hasCustomPrompt="1"/>
          </p:nvPr>
        </p:nvSpPr>
        <p:spPr>
          <a:xfrm>
            <a:off x="7196668" y="5441602"/>
            <a:ext cx="1947333" cy="263409"/>
          </a:xfrm>
          <a:prstGeom prst="rect">
            <a:avLst/>
          </a:prstGeom>
        </p:spPr>
        <p:txBody>
          <a:bodyPr vert="horz"/>
          <a:lstStyle>
            <a:lvl1pPr marL="0" indent="0" algn="r">
              <a:buNone/>
              <a:defRPr sz="800" baseline="0">
                <a:solidFill>
                  <a:srgbClr val="FFFFFF"/>
                </a:solidFill>
              </a:defRPr>
            </a:lvl1pPr>
          </a:lstStyle>
          <a:p>
            <a:pPr lvl="0"/>
            <a:r>
              <a:rPr lang="en-US" dirty="0"/>
              <a:t>Click to add LA-UR# </a:t>
            </a:r>
          </a:p>
        </p:txBody>
      </p:sp>
      <p:pic>
        <p:nvPicPr>
          <p:cNvPr id="18" name="Picture 17" descr="Untitled-1.jpg"/>
          <p:cNvPicPr>
            <a:picLocks noChangeAspect="1"/>
          </p:cNvPicPr>
          <p:nvPr userDrawn="1"/>
        </p:nvPicPr>
        <p:blipFill rotWithShape="1">
          <a:blip r:embed="rId2" cstate="screen">
            <a:alphaModFix amt="51000"/>
            <a:extLst>
              <a:ext uri="{28A0092B-C50C-407E-A947-70E740481C1C}">
                <a14:useLocalDpi xmlns:a14="http://schemas.microsoft.com/office/drawing/2010/main"/>
              </a:ext>
            </a:extLst>
          </a:blip>
          <a:srcRect/>
          <a:stretch/>
        </p:blipFill>
        <p:spPr>
          <a:xfrm>
            <a:off x="143933" y="2951308"/>
            <a:ext cx="4351867" cy="2191209"/>
          </a:xfrm>
          <a:prstGeom prst="rect">
            <a:avLst/>
          </a:prstGeom>
        </p:spPr>
      </p:pic>
      <p:grpSp>
        <p:nvGrpSpPr>
          <p:cNvPr id="19" name="Group 18"/>
          <p:cNvGrpSpPr/>
          <p:nvPr userDrawn="1"/>
        </p:nvGrpSpPr>
        <p:grpSpPr>
          <a:xfrm>
            <a:off x="4572000" y="4989149"/>
            <a:ext cx="4572000" cy="452454"/>
            <a:chOff x="4572000" y="5026384"/>
            <a:chExt cx="4572000" cy="452454"/>
          </a:xfrm>
        </p:grpSpPr>
        <p:sp>
          <p:nvSpPr>
            <p:cNvPr id="20" name="Rectangle 19"/>
            <p:cNvSpPr>
              <a:spLocks noChangeArrowheads="1"/>
            </p:cNvSpPr>
            <p:nvPr/>
          </p:nvSpPr>
          <p:spPr bwMode="auto">
            <a:xfrm>
              <a:off x="4572000" y="5294172"/>
              <a:ext cx="45720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a:ln>
                    <a:noFill/>
                  </a:ln>
                  <a:solidFill>
                    <a:srgbClr val="666666"/>
                  </a:solidFill>
                  <a:effectLst/>
                  <a:uLnTx/>
                  <a:uFillTx/>
                  <a:latin typeface="Arial" pitchFamily="34" charset="0"/>
                  <a:ea typeface="ＭＳ Ｐゴシック" pitchFamily="34" charset="-128"/>
                </a:rPr>
                <a:t>Managed by Triad National Security, LLC for the U.S. Department of Energy’s NNSA</a:t>
              </a:r>
            </a:p>
          </p:txBody>
        </p:sp>
        <p:pic>
          <p:nvPicPr>
            <p:cNvPr id="21" name="Picture 20" descr="NNSA_80%.ai"/>
            <p:cNvPicPr>
              <a:picLocks noChangeAspect="1"/>
            </p:cNvPicPr>
            <p:nvPr/>
          </p:nvPicPr>
          <p:blipFill rotWithShape="1">
            <a:blip r:embed="rId3" cstate="screen">
              <a:extLst>
                <a:ext uri="{28A0092B-C50C-407E-A947-70E740481C1C}">
                  <a14:useLocalDpi xmlns:a14="http://schemas.microsoft.com/office/drawing/2010/main"/>
                </a:ext>
              </a:extLst>
            </a:blip>
            <a:srcRect l="29116" t="44234" r="25200" b="40485"/>
            <a:stretch/>
          </p:blipFill>
          <p:spPr>
            <a:xfrm>
              <a:off x="8087551" y="5026384"/>
              <a:ext cx="961301" cy="321552"/>
            </a:xfrm>
            <a:prstGeom prst="rect">
              <a:avLst/>
            </a:prstGeom>
          </p:spPr>
        </p:pic>
      </p:grpSp>
    </p:spTree>
    <p:extLst>
      <p:ext uri="{BB962C8B-B14F-4D97-AF65-F5344CB8AC3E}">
        <p14:creationId xmlns:p14="http://schemas.microsoft.com/office/powerpoint/2010/main" val="13399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p:cNvSpPr/>
          <p:nvPr userDrawn="1"/>
        </p:nvSpPr>
        <p:spPr>
          <a:xfrm>
            <a:off x="0" y="820911"/>
            <a:ext cx="9144000" cy="45898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457200" y="1"/>
            <a:ext cx="8229600" cy="820911"/>
          </a:xfrm>
          <a:prstGeom prst="rect">
            <a:avLst/>
          </a:prstGeom>
        </p:spPr>
        <p:txBody>
          <a:bodyPr anchor="ctr"/>
          <a:lstStyle/>
          <a:p>
            <a:r>
              <a:rPr lang="en-US" dirty="0"/>
              <a:t>Click to edit agenda title</a:t>
            </a:r>
          </a:p>
        </p:txBody>
      </p:sp>
      <p:sp>
        <p:nvSpPr>
          <p:cNvPr id="9" name="Date Placeholder 8"/>
          <p:cNvSpPr>
            <a:spLocks noGrp="1"/>
          </p:cNvSpPr>
          <p:nvPr>
            <p:ph type="dt" sz="half" idx="10"/>
          </p:nvPr>
        </p:nvSpPr>
        <p:spPr/>
        <p:txBody>
          <a:bodyPr/>
          <a:lstStyle/>
          <a:p>
            <a:fld id="{92B22D7E-F286-124D-B1B4-EF61A39BE199}" type="datetime1">
              <a:rPr lang="en-US" smtClean="0"/>
              <a:t>2/13/19</a:t>
            </a:fld>
            <a:endParaRPr lang="en-US" dirty="0"/>
          </a:p>
        </p:txBody>
      </p:sp>
      <p:sp>
        <p:nvSpPr>
          <p:cNvPr id="10" name="Footer Placeholder 9"/>
          <p:cNvSpPr>
            <a:spLocks noGrp="1"/>
          </p:cNvSpPr>
          <p:nvPr>
            <p:ph type="ftr" sz="quarter" idx="11"/>
          </p:nvPr>
        </p:nvSpPr>
        <p:spPr/>
        <p:txBody>
          <a:bodyPr/>
          <a:lstStyle/>
          <a:p>
            <a:r>
              <a:rPr lang="en-US"/>
              <a:t>Los Alamos National Laboratory</a:t>
            </a:r>
            <a:endParaRPr lang="en-US" dirty="0"/>
          </a:p>
        </p:txBody>
      </p:sp>
      <p:cxnSp>
        <p:nvCxnSpPr>
          <p:cNvPr id="11" name="Straight Connector 10"/>
          <p:cNvCxnSpPr/>
          <p:nvPr userDrawn="1"/>
        </p:nvCxnSpPr>
        <p:spPr>
          <a:xfrm>
            <a:off x="4631268" y="943030"/>
            <a:ext cx="0" cy="4328440"/>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2"/>
          <p:cNvSpPr>
            <a:spLocks noGrp="1"/>
          </p:cNvSpPr>
          <p:nvPr>
            <p:ph type="body" sz="quarter" idx="12" hasCustomPrompt="1"/>
          </p:nvPr>
        </p:nvSpPr>
        <p:spPr>
          <a:xfrm>
            <a:off x="2895601" y="943031"/>
            <a:ext cx="1617663" cy="317562"/>
          </a:xfrm>
          <a:prstGeom prst="rect">
            <a:avLst/>
          </a:prstGeom>
        </p:spPr>
        <p:txBody>
          <a:bodyPr vert="horz"/>
          <a:lstStyle>
            <a:lvl1pPr marL="0" indent="0" algn="r" defTabSz="-741363">
              <a:buFont typeface="Arial"/>
              <a:buNone/>
              <a:tabLst/>
              <a:defRPr sz="1100" b="0"/>
            </a:lvl1pPr>
            <a:lvl2pPr marL="231775" indent="0" defTabSz="-741363">
              <a:buNone/>
              <a:tabLst/>
              <a:defRPr sz="1050"/>
            </a:lvl2pPr>
            <a:lvl3pPr marL="455612" indent="0" defTabSz="-741363">
              <a:buNone/>
              <a:tabLst/>
              <a:defRPr sz="1000"/>
            </a:lvl3pPr>
            <a:lvl4pPr marL="681037" indent="0" defTabSz="-741363">
              <a:buNone/>
              <a:tabLst/>
              <a:defRPr sz="900"/>
            </a:lvl4pPr>
            <a:lvl5pPr marL="912813" indent="0" defTabSz="-741363">
              <a:buNone/>
              <a:tabLst/>
              <a:defRPr sz="900"/>
            </a:lvl5pPr>
          </a:lstStyle>
          <a:p>
            <a:pPr lvl="0"/>
            <a:r>
              <a:rPr lang="en-US" dirty="0"/>
              <a:t>Click to edit date</a:t>
            </a:r>
          </a:p>
        </p:txBody>
      </p:sp>
      <p:sp>
        <p:nvSpPr>
          <p:cNvPr id="15" name="Text Placeholder 12"/>
          <p:cNvSpPr>
            <a:spLocks noGrp="1"/>
          </p:cNvSpPr>
          <p:nvPr>
            <p:ph type="body" sz="quarter" idx="14" hasCustomPrompt="1"/>
          </p:nvPr>
        </p:nvSpPr>
        <p:spPr>
          <a:xfrm>
            <a:off x="2895601" y="1568548"/>
            <a:ext cx="1617663" cy="317562"/>
          </a:xfrm>
          <a:prstGeom prst="rect">
            <a:avLst/>
          </a:prstGeom>
        </p:spPr>
        <p:txBody>
          <a:bodyPr vert="horz"/>
          <a:lstStyle>
            <a:lvl1pPr marL="0" indent="0" algn="r" defTabSz="-741363">
              <a:buFont typeface="Arial"/>
              <a:buNone/>
              <a:tabLst/>
              <a:defRPr sz="1100" b="0"/>
            </a:lvl1pPr>
            <a:lvl2pPr marL="231775" indent="0" defTabSz="-741363">
              <a:buNone/>
              <a:tabLst/>
              <a:defRPr sz="1050"/>
            </a:lvl2pPr>
            <a:lvl3pPr marL="455612" indent="0" defTabSz="-741363">
              <a:buNone/>
              <a:tabLst/>
              <a:defRPr sz="1000"/>
            </a:lvl3pPr>
            <a:lvl4pPr marL="681037" indent="0" defTabSz="-741363">
              <a:buNone/>
              <a:tabLst/>
              <a:defRPr sz="900"/>
            </a:lvl4pPr>
            <a:lvl5pPr marL="912813" indent="0" defTabSz="-741363">
              <a:buNone/>
              <a:tabLst/>
              <a:defRPr sz="900"/>
            </a:lvl5pPr>
          </a:lstStyle>
          <a:p>
            <a:pPr lvl="0"/>
            <a:r>
              <a:rPr lang="en-US" dirty="0"/>
              <a:t>Click to edit location</a:t>
            </a:r>
          </a:p>
        </p:txBody>
      </p:sp>
      <p:sp>
        <p:nvSpPr>
          <p:cNvPr id="12" name="Content Placeholder 2"/>
          <p:cNvSpPr>
            <a:spLocks noGrp="1"/>
          </p:cNvSpPr>
          <p:nvPr>
            <p:ph idx="1" hasCustomPrompt="1"/>
          </p:nvPr>
        </p:nvSpPr>
        <p:spPr>
          <a:xfrm>
            <a:off x="4800600" y="943030"/>
            <a:ext cx="3886200" cy="4328440"/>
          </a:xfrm>
          <a:prstGeom prst="rect">
            <a:avLst/>
          </a:prstGeom>
        </p:spPr>
        <p:txBody>
          <a:bodyPr/>
          <a:lstStyle>
            <a:lvl1pPr>
              <a:defRPr sz="2000" b="0"/>
            </a:lvl1pPr>
            <a:lvl2pPr marL="346075" indent="-171450">
              <a:defRPr sz="1800"/>
            </a:lvl2pPr>
            <a:lvl3pPr marL="515938" indent="-173038">
              <a:defRPr sz="1600"/>
            </a:lvl3pPr>
            <a:lvl4pPr marL="685800" indent="-173038">
              <a:defRPr sz="1400"/>
            </a:lvl4pPr>
            <a:lvl5pPr marL="855663" indent="-174625">
              <a:defRPr/>
            </a:lvl5pPr>
          </a:lstStyle>
          <a:p>
            <a:pPr lvl="0"/>
            <a:r>
              <a:rPr lang="en-US" dirty="0"/>
              <a:t>Click to edit agenda item</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descr="Untitled-1.jpg"/>
          <p:cNvPicPr>
            <a:picLocks noChangeAspect="1"/>
          </p:cNvPicPr>
          <p:nvPr userDrawn="1"/>
        </p:nvPicPr>
        <p:blipFill rotWithShape="1">
          <a:blip r:embed="rId2" cstate="screen">
            <a:alphaModFix amt="51000"/>
            <a:extLst>
              <a:ext uri="{28A0092B-C50C-407E-A947-70E740481C1C}">
                <a14:useLocalDpi xmlns:a14="http://schemas.microsoft.com/office/drawing/2010/main"/>
              </a:ext>
            </a:extLst>
          </a:blip>
          <a:srcRect/>
          <a:stretch/>
        </p:blipFill>
        <p:spPr>
          <a:xfrm>
            <a:off x="143933" y="2951308"/>
            <a:ext cx="4351867" cy="2191209"/>
          </a:xfrm>
          <a:prstGeom prst="rect">
            <a:avLst/>
          </a:prstGeom>
        </p:spPr>
      </p:pic>
    </p:spTree>
    <p:extLst>
      <p:ext uri="{BB962C8B-B14F-4D97-AF65-F5344CB8AC3E}">
        <p14:creationId xmlns:p14="http://schemas.microsoft.com/office/powerpoint/2010/main" val="132025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20149"/>
            <a:ext cx="8229600" cy="820911"/>
          </a:xfrm>
          <a:prstGeom prst="rect">
            <a:avLst/>
          </a:prstGeom>
        </p:spPr>
        <p:txBody>
          <a:bodyPr anchor="ctr"/>
          <a:lstStyle>
            <a:lvl1pPr algn="ctr">
              <a:defRPr b="0"/>
            </a:lvl1pPr>
          </a:lstStyle>
          <a:p>
            <a:r>
              <a:rPr lang="en-US" dirty="0"/>
              <a:t>Click to edit section title</a:t>
            </a:r>
          </a:p>
        </p:txBody>
      </p:sp>
      <p:sp>
        <p:nvSpPr>
          <p:cNvPr id="9" name="Date Placeholder 8"/>
          <p:cNvSpPr>
            <a:spLocks noGrp="1"/>
          </p:cNvSpPr>
          <p:nvPr>
            <p:ph type="dt" sz="half" idx="10"/>
          </p:nvPr>
        </p:nvSpPr>
        <p:spPr/>
        <p:txBody>
          <a:bodyPr/>
          <a:lstStyle/>
          <a:p>
            <a:fld id="{9188958D-11D1-BC4D-89D2-B4CB5727578E}" type="datetime1">
              <a:rPr lang="en-US" smtClean="0"/>
              <a:t>2/13/19</a:t>
            </a:fld>
            <a:endParaRPr lang="en-US" dirty="0"/>
          </a:p>
        </p:txBody>
      </p:sp>
      <p:sp>
        <p:nvSpPr>
          <p:cNvPr id="10" name="Footer Placeholder 9"/>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27646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L 1">
    <p:spTree>
      <p:nvGrpSpPr>
        <p:cNvPr id="1" name=""/>
        <p:cNvGrpSpPr/>
        <p:nvPr/>
      </p:nvGrpSpPr>
      <p:grpSpPr>
        <a:xfrm>
          <a:off x="0" y="0"/>
          <a:ext cx="0" cy="0"/>
          <a:chOff x="0" y="0"/>
          <a:chExt cx="0" cy="0"/>
        </a:xfrm>
      </p:grpSpPr>
      <p:sp>
        <p:nvSpPr>
          <p:cNvPr id="7" name="Rectangle 6"/>
          <p:cNvSpPr/>
          <p:nvPr userDrawn="1"/>
        </p:nvSpPr>
        <p:spPr>
          <a:xfrm>
            <a:off x="0" y="820911"/>
            <a:ext cx="9144000" cy="45898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457200" y="1"/>
            <a:ext cx="8229600" cy="820911"/>
          </a:xfrm>
          <a:prstGeom prst="rect">
            <a:avLst/>
          </a:prstGeom>
        </p:spPr>
        <p:txBody>
          <a:bodyPr anchor="ctr"/>
          <a:lstStyle/>
          <a:p>
            <a:r>
              <a:rPr lang="en-US" dirty="0"/>
              <a:t>Click to edit title</a:t>
            </a:r>
          </a:p>
        </p:txBody>
      </p:sp>
      <p:sp>
        <p:nvSpPr>
          <p:cNvPr id="9" name="Date Placeholder 8"/>
          <p:cNvSpPr>
            <a:spLocks noGrp="1"/>
          </p:cNvSpPr>
          <p:nvPr>
            <p:ph type="dt" sz="half" idx="10"/>
          </p:nvPr>
        </p:nvSpPr>
        <p:spPr/>
        <p:txBody>
          <a:bodyPr/>
          <a:lstStyle/>
          <a:p>
            <a:fld id="{ECB3880B-B9BC-9E4B-A781-7C8702A2F3C6}" type="datetime1">
              <a:rPr lang="en-US" smtClean="0"/>
              <a:t>2/13/19</a:t>
            </a:fld>
            <a:endParaRPr lang="en-US" dirty="0"/>
          </a:p>
        </p:txBody>
      </p:sp>
      <p:sp>
        <p:nvSpPr>
          <p:cNvPr id="10" name="Footer Placeholder 9"/>
          <p:cNvSpPr>
            <a:spLocks noGrp="1"/>
          </p:cNvSpPr>
          <p:nvPr>
            <p:ph type="ftr" sz="quarter" idx="11"/>
          </p:nvPr>
        </p:nvSpPr>
        <p:spPr/>
        <p:txBody>
          <a:bodyPr/>
          <a:lstStyle/>
          <a:p>
            <a:r>
              <a:rPr lang="en-US"/>
              <a:t>Los Alamos National Laboratory</a:t>
            </a:r>
            <a:endParaRPr lang="en-US" dirty="0"/>
          </a:p>
        </p:txBody>
      </p:sp>
      <p:sp>
        <p:nvSpPr>
          <p:cNvPr id="8" name="Content Placeholder 2"/>
          <p:cNvSpPr>
            <a:spLocks noGrp="1"/>
          </p:cNvSpPr>
          <p:nvPr>
            <p:ph idx="1" hasCustomPrompt="1"/>
          </p:nvPr>
        </p:nvSpPr>
        <p:spPr>
          <a:xfrm>
            <a:off x="457200" y="943030"/>
            <a:ext cx="8229600" cy="4328440"/>
          </a:xfrm>
          <a:prstGeom prst="rect">
            <a:avLst/>
          </a:prstGeom>
        </p:spPr>
        <p:txBody>
          <a:bodyPr/>
          <a:lstStyle>
            <a:lvl1pPr>
              <a:defRPr sz="2000" b="0"/>
            </a:lvl1pPr>
            <a:lvl2pPr marL="346075" indent="-171450">
              <a:defRPr sz="1800"/>
            </a:lvl2pPr>
            <a:lvl3pPr marL="515938" indent="-173038">
              <a:defRPr sz="1600"/>
            </a:lvl3pPr>
            <a:lvl4pPr marL="685800" indent="-173038">
              <a:defRPr sz="1400"/>
            </a:lvl4pPr>
            <a:lvl5pPr marL="855663" indent="-174625">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28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NL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470"/>
            <a:ext cx="8229600" cy="952500"/>
          </a:xfrm>
          <a:prstGeom prst="rect">
            <a:avLst/>
          </a:prstGeom>
        </p:spPr>
        <p:txBody>
          <a:bodyPr vert="horz" anchor="ctr"/>
          <a:lstStyle/>
          <a:p>
            <a:r>
              <a:rPr lang="en-US" dirty="0"/>
              <a:t>Click to edit title</a:t>
            </a:r>
          </a:p>
        </p:txBody>
      </p:sp>
      <p:sp>
        <p:nvSpPr>
          <p:cNvPr id="3" name="Footer Placeholder 2"/>
          <p:cNvSpPr>
            <a:spLocks noGrp="1"/>
          </p:cNvSpPr>
          <p:nvPr>
            <p:ph type="ftr" sz="quarter" idx="10"/>
          </p:nvPr>
        </p:nvSpPr>
        <p:spPr/>
        <p:txBody>
          <a:bodyPr/>
          <a:lstStyle/>
          <a:p>
            <a:r>
              <a:rPr lang="en-US"/>
              <a:t>Los Alamos National Laboratory</a:t>
            </a:r>
            <a:endParaRPr lang="en-US" dirty="0"/>
          </a:p>
        </p:txBody>
      </p:sp>
      <p:sp>
        <p:nvSpPr>
          <p:cNvPr id="4" name="Date Placeholder 3"/>
          <p:cNvSpPr>
            <a:spLocks noGrp="1"/>
          </p:cNvSpPr>
          <p:nvPr>
            <p:ph type="dt" sz="half" idx="11"/>
          </p:nvPr>
        </p:nvSpPr>
        <p:spPr/>
        <p:txBody>
          <a:bodyPr/>
          <a:lstStyle/>
          <a:p>
            <a:fld id="{DF631C46-AE7C-9A48-998C-EA7F980F1807}" type="datetime1">
              <a:rPr lang="en-US" smtClean="0"/>
              <a:t>2/13/19</a:t>
            </a:fld>
            <a:endParaRPr lang="en-US" dirty="0"/>
          </a:p>
        </p:txBody>
      </p:sp>
      <p:sp>
        <p:nvSpPr>
          <p:cNvPr id="5" name="Content Placeholder 2"/>
          <p:cNvSpPr>
            <a:spLocks noGrp="1"/>
          </p:cNvSpPr>
          <p:nvPr>
            <p:ph idx="1" hasCustomPrompt="1"/>
          </p:nvPr>
        </p:nvSpPr>
        <p:spPr>
          <a:xfrm>
            <a:off x="457200" y="943030"/>
            <a:ext cx="8229600" cy="4328440"/>
          </a:xfrm>
          <a:prstGeom prst="rect">
            <a:avLst/>
          </a:prstGeom>
        </p:spPr>
        <p:txBody>
          <a:bodyPr/>
          <a:lstStyle>
            <a:lvl1pPr>
              <a:defRPr sz="2000" b="0">
                <a:solidFill>
                  <a:srgbClr val="FFFFFF"/>
                </a:solidFill>
              </a:defRPr>
            </a:lvl1pPr>
            <a:lvl2pPr marL="346075" indent="-171450">
              <a:defRPr sz="1800">
                <a:solidFill>
                  <a:srgbClr val="FFFFFF"/>
                </a:solidFill>
              </a:defRPr>
            </a:lvl2pPr>
            <a:lvl3pPr marL="515938" indent="-173038">
              <a:defRPr sz="1600">
                <a:solidFill>
                  <a:srgbClr val="FFFFFF"/>
                </a:solidFill>
              </a:defRPr>
            </a:lvl3pPr>
            <a:lvl4pPr marL="685800" indent="-173038">
              <a:defRPr sz="1400">
                <a:solidFill>
                  <a:srgbClr val="FFFFFF"/>
                </a:solidFill>
              </a:defRPr>
            </a:lvl4pPr>
            <a:lvl5pPr marL="855663" indent="-174625">
              <a:defRPr>
                <a:solidFill>
                  <a:srgbClr val="FFFFFF"/>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082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NL 3">
    <p:spTree>
      <p:nvGrpSpPr>
        <p:cNvPr id="1" name=""/>
        <p:cNvGrpSpPr/>
        <p:nvPr/>
      </p:nvGrpSpPr>
      <p:grpSpPr>
        <a:xfrm>
          <a:off x="0" y="0"/>
          <a:ext cx="0" cy="0"/>
          <a:chOff x="0" y="0"/>
          <a:chExt cx="0" cy="0"/>
        </a:xfrm>
      </p:grpSpPr>
      <p:sp>
        <p:nvSpPr>
          <p:cNvPr id="7" name="Rectangle 6"/>
          <p:cNvSpPr/>
          <p:nvPr userDrawn="1"/>
        </p:nvSpPr>
        <p:spPr>
          <a:xfrm>
            <a:off x="0" y="319853"/>
            <a:ext cx="9144000" cy="50908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97B22C4D-D2DA-A146-BE96-88B6A9BC1053}" type="datetime1">
              <a:rPr lang="en-US" smtClean="0"/>
              <a:t>2/13/19</a:t>
            </a:fld>
            <a:endParaRPr lang="en-US" dirty="0"/>
          </a:p>
        </p:txBody>
      </p:sp>
      <p:sp>
        <p:nvSpPr>
          <p:cNvPr id="10" name="Footer Placeholder 9"/>
          <p:cNvSpPr>
            <a:spLocks noGrp="1"/>
          </p:cNvSpPr>
          <p:nvPr>
            <p:ph type="ftr" sz="quarter" idx="11"/>
          </p:nvPr>
        </p:nvSpPr>
        <p:spPr/>
        <p:txBody>
          <a:bodyPr/>
          <a:lstStyle/>
          <a:p>
            <a:r>
              <a:rPr lang="en-US"/>
              <a:t>Los Alamos National Laboratory</a:t>
            </a:r>
            <a:endParaRPr lang="en-US" dirty="0"/>
          </a:p>
        </p:txBody>
      </p:sp>
      <p:sp>
        <p:nvSpPr>
          <p:cNvPr id="8" name="Title 1"/>
          <p:cNvSpPr>
            <a:spLocks noGrp="1"/>
          </p:cNvSpPr>
          <p:nvPr>
            <p:ph type="title" hasCustomPrompt="1"/>
          </p:nvPr>
        </p:nvSpPr>
        <p:spPr>
          <a:xfrm>
            <a:off x="457200" y="319852"/>
            <a:ext cx="8229600" cy="501060"/>
          </a:xfrm>
          <a:prstGeom prst="rect">
            <a:avLst/>
          </a:prstGeom>
        </p:spPr>
        <p:txBody>
          <a:bodyPr anchor="ctr"/>
          <a:lstStyle>
            <a:lvl1pPr>
              <a:defRPr>
                <a:solidFill>
                  <a:schemeClr val="tx1"/>
                </a:solidFill>
              </a:defRPr>
            </a:lvl1pPr>
          </a:lstStyle>
          <a:p>
            <a:r>
              <a:rPr lang="en-US" dirty="0"/>
              <a:t>Click to edit title</a:t>
            </a:r>
          </a:p>
        </p:txBody>
      </p:sp>
      <p:sp>
        <p:nvSpPr>
          <p:cNvPr id="11" name="Content Placeholder 2"/>
          <p:cNvSpPr>
            <a:spLocks noGrp="1"/>
          </p:cNvSpPr>
          <p:nvPr>
            <p:ph idx="1" hasCustomPrompt="1"/>
          </p:nvPr>
        </p:nvSpPr>
        <p:spPr>
          <a:xfrm>
            <a:off x="457200" y="943030"/>
            <a:ext cx="8229600" cy="4328440"/>
          </a:xfrm>
          <a:prstGeom prst="rect">
            <a:avLst/>
          </a:prstGeom>
        </p:spPr>
        <p:txBody>
          <a:bodyPr/>
          <a:lstStyle>
            <a:lvl1pPr>
              <a:defRPr sz="2000" b="0"/>
            </a:lvl1pPr>
            <a:lvl2pPr marL="346075" indent="-171450">
              <a:defRPr sz="1800"/>
            </a:lvl2pPr>
            <a:lvl3pPr marL="515938" indent="-173038">
              <a:defRPr sz="1600"/>
            </a:lvl3pPr>
            <a:lvl4pPr marL="685800" indent="-173038">
              <a:defRPr sz="1400"/>
            </a:lvl4pPr>
            <a:lvl5pPr marL="855663" indent="-174625">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199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tatement slide">
    <p:spTree>
      <p:nvGrpSpPr>
        <p:cNvPr id="1" name=""/>
        <p:cNvGrpSpPr/>
        <p:nvPr/>
      </p:nvGrpSpPr>
      <p:grpSpPr>
        <a:xfrm>
          <a:off x="0" y="0"/>
          <a:ext cx="0" cy="0"/>
          <a:chOff x="0" y="0"/>
          <a:chExt cx="0" cy="0"/>
        </a:xfrm>
      </p:grpSpPr>
      <p:sp>
        <p:nvSpPr>
          <p:cNvPr id="7" name="Picture Placeholder 14"/>
          <p:cNvSpPr>
            <a:spLocks noGrp="1"/>
          </p:cNvSpPr>
          <p:nvPr>
            <p:ph type="pic" sz="quarter" idx="15" hasCustomPrompt="1"/>
          </p:nvPr>
        </p:nvSpPr>
        <p:spPr>
          <a:xfrm>
            <a:off x="0" y="229309"/>
            <a:ext cx="9144000" cy="5256829"/>
          </a:xfrm>
          <a:prstGeom prst="rect">
            <a:avLst/>
          </a:prstGeom>
        </p:spPr>
        <p:txBody>
          <a:bodyPr vert="horz" lIns="91433" tIns="45717" rIns="91433" bIns="45717" anchor="ctr"/>
          <a:lstStyle>
            <a:lvl1pPr marL="0" marR="0" indent="0" algn="ctr" defTabSz="457164" rtl="0" eaLnBrk="1" fontAlgn="auto" latinLnBrk="0" hangingPunct="1">
              <a:lnSpc>
                <a:spcPct val="100000"/>
              </a:lnSpc>
              <a:spcBef>
                <a:spcPct val="20000"/>
              </a:spcBef>
              <a:spcAft>
                <a:spcPts val="0"/>
              </a:spcAft>
              <a:buClrTx/>
              <a:buSzTx/>
              <a:buFont typeface="Arial"/>
              <a:buNone/>
              <a:tabLst/>
              <a:defRPr lang="en-US" sz="1500" smtClean="0">
                <a:solidFill>
                  <a:srgbClr val="FFFFFF"/>
                </a:solidFill>
              </a:defRPr>
            </a:lvl1pPr>
          </a:lstStyle>
          <a:p>
            <a:r>
              <a:rPr lang="en-US" dirty="0"/>
              <a:t>Click icon to insert photo</a:t>
            </a:r>
          </a:p>
          <a:p>
            <a:endParaRPr lang="en-US" dirty="0"/>
          </a:p>
          <a:p>
            <a:endParaRPr lang="en-US" dirty="0"/>
          </a:p>
          <a:p>
            <a:endParaRPr lang="en-US" dirty="0"/>
          </a:p>
        </p:txBody>
      </p:sp>
      <p:sp>
        <p:nvSpPr>
          <p:cNvPr id="6" name="Title 1"/>
          <p:cNvSpPr>
            <a:spLocks noGrp="1"/>
          </p:cNvSpPr>
          <p:nvPr>
            <p:ph type="title" hasCustomPrompt="1"/>
          </p:nvPr>
        </p:nvSpPr>
        <p:spPr>
          <a:xfrm>
            <a:off x="1875329" y="3046995"/>
            <a:ext cx="5393342" cy="461659"/>
          </a:xfrm>
          <a:prstGeom prst="rect">
            <a:avLst/>
          </a:prstGeom>
          <a:noFill/>
        </p:spPr>
        <p:txBody>
          <a:bodyPr vert="horz" wrap="square" lIns="91433" tIns="45717" rIns="91433" bIns="45717">
            <a:spAutoFit/>
          </a:bodyPr>
          <a:lstStyle>
            <a:lvl1pPr algn="ctr">
              <a:defRPr sz="2400" b="0">
                <a:solidFill>
                  <a:schemeClr val="bg1"/>
                </a:solidFill>
              </a:defRPr>
            </a:lvl1pPr>
          </a:lstStyle>
          <a:p>
            <a:r>
              <a:rPr lang="en-US" dirty="0"/>
              <a:t>Click to add statement</a:t>
            </a:r>
          </a:p>
        </p:txBody>
      </p:sp>
      <p:sp>
        <p:nvSpPr>
          <p:cNvPr id="29" name="Rectangle 28"/>
          <p:cNvSpPr/>
          <p:nvPr userDrawn="1"/>
        </p:nvSpPr>
        <p:spPr>
          <a:xfrm>
            <a:off x="-117070" y="1114871"/>
            <a:ext cx="101168" cy="335921"/>
          </a:xfrm>
          <a:prstGeom prst="rect">
            <a:avLst/>
          </a:prstGeom>
          <a:solidFill>
            <a:srgbClr val="2682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Rectangle 29"/>
          <p:cNvSpPr/>
          <p:nvPr userDrawn="1"/>
        </p:nvSpPr>
        <p:spPr>
          <a:xfrm>
            <a:off x="-117070" y="1450791"/>
            <a:ext cx="101168" cy="335921"/>
          </a:xfrm>
          <a:prstGeom prst="rect">
            <a:avLst/>
          </a:prstGeom>
          <a:solidFill>
            <a:srgbClr val="EA77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Rectangle 30"/>
          <p:cNvSpPr/>
          <p:nvPr userDrawn="1"/>
        </p:nvSpPr>
        <p:spPr>
          <a:xfrm>
            <a:off x="-117070" y="1786711"/>
            <a:ext cx="101168" cy="335921"/>
          </a:xfrm>
          <a:prstGeom prst="rect">
            <a:avLst/>
          </a:prstGeom>
          <a:solidFill>
            <a:srgbClr val="F448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Rectangle 31"/>
          <p:cNvSpPr/>
          <p:nvPr userDrawn="1"/>
        </p:nvSpPr>
        <p:spPr>
          <a:xfrm>
            <a:off x="-117070" y="2122632"/>
            <a:ext cx="101168" cy="335921"/>
          </a:xfrm>
          <a:prstGeom prst="rect">
            <a:avLst/>
          </a:prstGeom>
          <a:solidFill>
            <a:srgbClr val="22935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Rectangle 32"/>
          <p:cNvSpPr/>
          <p:nvPr userDrawn="1"/>
        </p:nvSpPr>
        <p:spPr>
          <a:xfrm>
            <a:off x="-117070" y="1"/>
            <a:ext cx="101168" cy="335921"/>
          </a:xfrm>
          <a:prstGeom prst="rect">
            <a:avLst/>
          </a:prstGeom>
          <a:solidFill>
            <a:srgbClr val="0D0E2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Rectangle 33"/>
          <p:cNvSpPr/>
          <p:nvPr userDrawn="1"/>
        </p:nvSpPr>
        <p:spPr>
          <a:xfrm>
            <a:off x="-117070" y="335921"/>
            <a:ext cx="101168" cy="335921"/>
          </a:xfrm>
          <a:prstGeom prst="rect">
            <a:avLst/>
          </a:prstGeom>
          <a:solidFill>
            <a:srgbClr val="F8B6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34"/>
          <p:cNvSpPr/>
          <p:nvPr userDrawn="1"/>
        </p:nvSpPr>
        <p:spPr>
          <a:xfrm>
            <a:off x="-117070" y="727310"/>
            <a:ext cx="101168" cy="33592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3658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51D7D"/>
            </a:gs>
            <a:gs pos="100000">
              <a:schemeClr val="accent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Footer Placeholder 12"/>
          <p:cNvSpPr>
            <a:spLocks noGrp="1"/>
          </p:cNvSpPr>
          <p:nvPr>
            <p:ph type="ftr" sz="quarter" idx="3"/>
          </p:nvPr>
        </p:nvSpPr>
        <p:spPr>
          <a:xfrm>
            <a:off x="-1" y="5409848"/>
            <a:ext cx="3310467" cy="305152"/>
          </a:xfrm>
          <a:prstGeom prst="rect">
            <a:avLst/>
          </a:prstGeom>
        </p:spPr>
        <p:txBody>
          <a:bodyPr vert="horz" lIns="91440" tIns="45720" rIns="91440" bIns="45720" rtlCol="0" anchor="ctr"/>
          <a:lstStyle>
            <a:lvl1pPr algn="l">
              <a:defRPr sz="800">
                <a:solidFill>
                  <a:srgbClr val="FFFFFF"/>
                </a:solidFill>
              </a:defRPr>
            </a:lvl1pPr>
          </a:lstStyle>
          <a:p>
            <a:r>
              <a:rPr lang="en-US"/>
              <a:t>Los Alamos National Laboratory</a:t>
            </a:r>
            <a:endParaRPr lang="en-US" dirty="0"/>
          </a:p>
        </p:txBody>
      </p:sp>
      <p:sp>
        <p:nvSpPr>
          <p:cNvPr id="14" name="Date Placeholder 13"/>
          <p:cNvSpPr>
            <a:spLocks noGrp="1"/>
          </p:cNvSpPr>
          <p:nvPr>
            <p:ph type="dt" sz="half" idx="2"/>
          </p:nvPr>
        </p:nvSpPr>
        <p:spPr>
          <a:xfrm>
            <a:off x="7004050" y="5409848"/>
            <a:ext cx="2133600" cy="305152"/>
          </a:xfrm>
          <a:prstGeom prst="rect">
            <a:avLst/>
          </a:prstGeom>
        </p:spPr>
        <p:txBody>
          <a:bodyPr vert="horz" lIns="91440" tIns="45720" rIns="91440" bIns="45720" rtlCol="0" anchor="ctr"/>
          <a:lstStyle>
            <a:lvl1pPr algn="r">
              <a:defRPr sz="800">
                <a:solidFill>
                  <a:srgbClr val="FFFFFF"/>
                </a:solidFill>
              </a:defRPr>
            </a:lvl1pPr>
          </a:lstStyle>
          <a:p>
            <a:fld id="{0AD8CA9C-3627-2E4D-AA3B-A33103A87343}" type="datetime1">
              <a:rPr lang="en-US" smtClean="0"/>
              <a:t>2/13/19</a:t>
            </a:fld>
            <a:endParaRPr lang="en-US" dirty="0"/>
          </a:p>
        </p:txBody>
      </p:sp>
      <p:sp>
        <p:nvSpPr>
          <p:cNvPr id="16" name="Rectangle 15"/>
          <p:cNvSpPr/>
          <p:nvPr userDrawn="1"/>
        </p:nvSpPr>
        <p:spPr>
          <a:xfrm>
            <a:off x="-117070" y="1238744"/>
            <a:ext cx="101168" cy="373246"/>
          </a:xfrm>
          <a:prstGeom prst="rect">
            <a:avLst/>
          </a:prstGeom>
          <a:solidFill>
            <a:srgbClr val="2682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userDrawn="1"/>
        </p:nvSpPr>
        <p:spPr>
          <a:xfrm>
            <a:off x="-117070" y="1611989"/>
            <a:ext cx="101168" cy="373246"/>
          </a:xfrm>
          <a:prstGeom prst="rect">
            <a:avLst/>
          </a:prstGeom>
          <a:solidFill>
            <a:srgbClr val="EA77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a:off x="-117070" y="1985234"/>
            <a:ext cx="101168" cy="373246"/>
          </a:xfrm>
          <a:prstGeom prst="rect">
            <a:avLst/>
          </a:prstGeom>
          <a:solidFill>
            <a:srgbClr val="F448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userDrawn="1"/>
        </p:nvSpPr>
        <p:spPr>
          <a:xfrm>
            <a:off x="-117070" y="2358479"/>
            <a:ext cx="101168" cy="373246"/>
          </a:xfrm>
          <a:prstGeom prst="rect">
            <a:avLst/>
          </a:prstGeom>
          <a:solidFill>
            <a:srgbClr val="22935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Rectangle 19"/>
          <p:cNvSpPr/>
          <p:nvPr userDrawn="1"/>
        </p:nvSpPr>
        <p:spPr>
          <a:xfrm>
            <a:off x="-117070" y="0"/>
            <a:ext cx="101168" cy="373246"/>
          </a:xfrm>
          <a:prstGeom prst="rect">
            <a:avLst/>
          </a:prstGeom>
          <a:solidFill>
            <a:srgbClr val="0D0E2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Rectangle 20"/>
          <p:cNvSpPr/>
          <p:nvPr userDrawn="1"/>
        </p:nvSpPr>
        <p:spPr>
          <a:xfrm>
            <a:off x="-117070" y="373245"/>
            <a:ext cx="101168" cy="373246"/>
          </a:xfrm>
          <a:prstGeom prst="rect">
            <a:avLst/>
          </a:prstGeom>
          <a:solidFill>
            <a:srgbClr val="F8B6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p:cNvSpPr/>
          <p:nvPr userDrawn="1"/>
        </p:nvSpPr>
        <p:spPr>
          <a:xfrm>
            <a:off x="-117070" y="808120"/>
            <a:ext cx="101168" cy="373246"/>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TextBox 22"/>
          <p:cNvSpPr txBox="1"/>
          <p:nvPr userDrawn="1"/>
        </p:nvSpPr>
        <p:spPr>
          <a:xfrm>
            <a:off x="-635000" y="-2"/>
            <a:ext cx="517930" cy="707886"/>
          </a:xfrm>
          <a:prstGeom prst="rect">
            <a:avLst/>
          </a:prstGeom>
          <a:noFill/>
        </p:spPr>
        <p:txBody>
          <a:bodyPr wrap="square" rtlCol="0">
            <a:spAutoFit/>
          </a:bodyPr>
          <a:lstStyle/>
          <a:p>
            <a:pPr algn="r"/>
            <a:r>
              <a:rPr lang="en-US" sz="800" b="1" dirty="0">
                <a:solidFill>
                  <a:srgbClr val="0D0C2E"/>
                </a:solidFill>
              </a:rPr>
              <a:t>NOTE:</a:t>
            </a:r>
          </a:p>
          <a:p>
            <a:pPr algn="r"/>
            <a:r>
              <a:rPr lang="en-US" sz="800" dirty="0">
                <a:solidFill>
                  <a:srgbClr val="0D0C2E"/>
                </a:solidFill>
              </a:rPr>
              <a:t>This is</a:t>
            </a:r>
            <a:r>
              <a:rPr lang="en-US" sz="800" baseline="0" dirty="0">
                <a:solidFill>
                  <a:srgbClr val="0D0C2E"/>
                </a:solidFill>
              </a:rPr>
              <a:t> the lab color palette.</a:t>
            </a:r>
            <a:endParaRPr lang="en-US" sz="800" baseline="0" dirty="0">
              <a:solidFill>
                <a:srgbClr val="0D0C2E"/>
              </a:solidFill>
              <a:latin typeface="Wingdings"/>
              <a:ea typeface="Wingdings"/>
              <a:cs typeface="Wingdings"/>
              <a:sym typeface="Wingdings"/>
            </a:endParaRPr>
          </a:p>
        </p:txBody>
      </p:sp>
    </p:spTree>
    <p:extLst>
      <p:ext uri="{BB962C8B-B14F-4D97-AF65-F5344CB8AC3E}">
        <p14:creationId xmlns:p14="http://schemas.microsoft.com/office/powerpoint/2010/main" val="13427975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49" r:id="rId3"/>
    <p:sldLayoutId id="2147483673" r:id="rId4"/>
    <p:sldLayoutId id="2147483671" r:id="rId5"/>
    <p:sldLayoutId id="2147483650" r:id="rId6"/>
    <p:sldLayoutId id="2147483660" r:id="rId7"/>
    <p:sldLayoutId id="2147483674" r:id="rId8"/>
    <p:sldLayoutId id="2147483677" r:id="rId9"/>
  </p:sldLayoutIdLst>
  <p:hf sldNum="0" hdr="0"/>
  <p:txStyles>
    <p:titleStyle>
      <a:lvl1pPr algn="l" defTabSz="457200" rtl="0" eaLnBrk="1" latinLnBrk="0" hangingPunct="1">
        <a:spcBef>
          <a:spcPct val="0"/>
        </a:spcBef>
        <a:buNone/>
        <a:defRPr sz="2400" b="1" kern="1200">
          <a:solidFill>
            <a:srgbClr val="FFFFFF"/>
          </a:solidFill>
          <a:latin typeface="+mj-lt"/>
          <a:ea typeface="+mj-ea"/>
          <a:cs typeface="+mj-cs"/>
        </a:defRPr>
      </a:lvl1pPr>
    </p:titleStyle>
    <p:bodyStyle>
      <a:lvl1pPr marL="171450" indent="-171450" algn="l" defTabSz="457200" rtl="0" eaLnBrk="1" latinLnBrk="0" hangingPunct="1">
        <a:spcBef>
          <a:spcPct val="20000"/>
        </a:spcBef>
        <a:buFont typeface="Arial"/>
        <a:buChar char="•"/>
        <a:defRPr sz="1800" b="1" kern="1200">
          <a:solidFill>
            <a:schemeClr val="tx1"/>
          </a:solidFill>
          <a:latin typeface="+mn-lt"/>
          <a:ea typeface="+mn-ea"/>
          <a:cs typeface="+mn-cs"/>
        </a:defRPr>
      </a:lvl1pPr>
      <a:lvl2pPr marL="403225" indent="-1714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628650" indent="-173038"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4075" indent="-173038" algn="l" defTabSz="457200" rtl="0" eaLnBrk="1" latinLnBrk="0" hangingPunct="1">
        <a:spcBef>
          <a:spcPct val="20000"/>
        </a:spcBef>
        <a:buFont typeface="Arial"/>
        <a:buChar char="–"/>
        <a:defRPr sz="1200" kern="1200">
          <a:solidFill>
            <a:schemeClr val="tx1"/>
          </a:solidFill>
          <a:latin typeface="+mn-lt"/>
          <a:ea typeface="+mn-ea"/>
          <a:cs typeface="+mn-cs"/>
        </a:defRPr>
      </a:lvl4pPr>
      <a:lvl5pPr marL="1087438" indent="-17462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emf"/><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emf"/><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tiff"/><Relationship Id="rId1" Type="http://schemas.openxmlformats.org/officeDocument/2006/relationships/slideLayout" Target="../slideLayouts/slideLayout6.xml"/><Relationship Id="rId5" Type="http://schemas.openxmlformats.org/officeDocument/2006/relationships/image" Target="../media/image52.emf"/><Relationship Id="rId4" Type="http://schemas.openxmlformats.org/officeDocument/2006/relationships/image" Target="../media/image51.tiff"/></Relationships>
</file>

<file path=ppt/slides/_rels/slide1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emf"/></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6.xml"/><Relationship Id="rId5" Type="http://schemas.openxmlformats.org/officeDocument/2006/relationships/image" Target="../media/image60.emf"/><Relationship Id="rId4" Type="http://schemas.openxmlformats.org/officeDocument/2006/relationships/image" Target="../media/image59.emf"/></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16.xml.rels><?xml version="1.0" encoding="UTF-8" standalone="yes"?>
<Relationships xmlns="http://schemas.openxmlformats.org/package/2006/relationships"><Relationship Id="rId3" Type="http://schemas.openxmlformats.org/officeDocument/2006/relationships/image" Target="../media/image65.gif"/><Relationship Id="rId7" Type="http://schemas.openxmlformats.org/officeDocument/2006/relationships/image" Target="../media/image69.gif"/><Relationship Id="rId2" Type="http://schemas.openxmlformats.org/officeDocument/2006/relationships/image" Target="../media/image64.jpeg"/><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gif"/><Relationship Id="rId4"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6.xml"/><Relationship Id="rId5" Type="http://schemas.openxmlformats.org/officeDocument/2006/relationships/image" Target="../media/image73.jpeg"/><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5.png"/><Relationship Id="rId7" Type="http://schemas.openxmlformats.org/officeDocument/2006/relationships/image" Target="../media/image22.wmf"/><Relationship Id="rId12"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3.wmf"/></Relationships>
</file>

<file path=ppt/slides/_rels/slide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tiff"/></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6.xml"/><Relationship Id="rId10" Type="http://schemas.openxmlformats.org/officeDocument/2006/relationships/image" Target="../media/image36.tiff"/><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72160" y="1"/>
            <a:ext cx="6114639" cy="1361134"/>
          </a:xfrm>
        </p:spPr>
        <p:txBody>
          <a:bodyPr/>
          <a:lstStyle/>
          <a:p>
            <a:pPr algn="ctr"/>
            <a:r>
              <a:rPr lang="en-US" sz="2800" dirty="0">
                <a:solidFill>
                  <a:schemeClr val="bg1"/>
                </a:solidFill>
              </a:rPr>
              <a:t>Probing Quark-Gluon Plasma with Bottom Quark Jets at </a:t>
            </a:r>
            <a:r>
              <a:rPr lang="en-US" sz="2800" dirty="0" err="1">
                <a:solidFill>
                  <a:schemeClr val="bg1"/>
                </a:solidFill>
              </a:rPr>
              <a:t>sPHENIX</a:t>
            </a:r>
            <a:endParaRPr lang="en-US" sz="2800" dirty="0">
              <a:solidFill>
                <a:schemeClr val="bg1"/>
              </a:solidFill>
            </a:endParaRPr>
          </a:p>
        </p:txBody>
      </p:sp>
      <p:sp>
        <p:nvSpPr>
          <p:cNvPr id="10" name="Text Placeholder 9"/>
          <p:cNvSpPr>
            <a:spLocks noGrp="1"/>
          </p:cNvSpPr>
          <p:nvPr>
            <p:ph type="body" sz="quarter" idx="14"/>
          </p:nvPr>
        </p:nvSpPr>
        <p:spPr/>
        <p:txBody>
          <a:bodyPr/>
          <a:lstStyle/>
          <a:p>
            <a:r>
              <a:rPr lang="en-US" dirty="0"/>
              <a:t>LDRD</a:t>
            </a:r>
          </a:p>
        </p:txBody>
      </p:sp>
      <p:sp>
        <p:nvSpPr>
          <p:cNvPr id="11" name="Subtitle 2">
            <a:extLst>
              <a:ext uri="{FF2B5EF4-FFF2-40B4-BE49-F238E27FC236}">
                <a16:creationId xmlns:a16="http://schemas.microsoft.com/office/drawing/2014/main" id="{BCC0306D-FF8A-FC46-8D54-D6EF657944DB}"/>
              </a:ext>
            </a:extLst>
          </p:cNvPr>
          <p:cNvSpPr txBox="1">
            <a:spLocks/>
          </p:cNvSpPr>
          <p:nvPr/>
        </p:nvSpPr>
        <p:spPr>
          <a:xfrm>
            <a:off x="4854872" y="2370667"/>
            <a:ext cx="4289128" cy="2389619"/>
          </a:xfrm>
          <a:prstGeom prst="rect">
            <a:avLst/>
          </a:prstGeom>
        </p:spPr>
        <p:txBody>
          <a:bodyPr>
            <a:normAutofit/>
          </a:bodyPr>
          <a:lstStyle>
            <a:lvl1pPr marL="0" indent="0" algn="ctr" defTabSz="457200" rtl="0" eaLnBrk="1" latinLnBrk="0" hangingPunct="1">
              <a:spcBef>
                <a:spcPct val="20000"/>
              </a:spcBef>
              <a:buFont typeface="Lucida Grande"/>
              <a:buNone/>
              <a:defRPr sz="1800" b="1" kern="1200">
                <a:solidFill>
                  <a:schemeClr val="tx1">
                    <a:lumMod val="75000"/>
                    <a:lumOff val="25000"/>
                  </a:schemeClr>
                </a:solidFill>
                <a:latin typeface="+mn-lt"/>
                <a:ea typeface="+mn-ea"/>
                <a:cs typeface="+mn-cs"/>
              </a:defRPr>
            </a:lvl1pPr>
            <a:lvl2pPr marL="457200" indent="0" algn="ctr" defTabSz="457200" rtl="0" eaLnBrk="1" latinLnBrk="0" hangingPunct="1">
              <a:spcBef>
                <a:spcPct val="20000"/>
              </a:spcBef>
              <a:buFont typeface="Lucida Grande"/>
              <a:buNone/>
              <a:defRPr sz="1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Lucida Grande"/>
              <a:buNone/>
              <a:defRPr sz="16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Lucida Grande"/>
              <a:buNone/>
              <a:defRPr sz="1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Lucida Grande"/>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dirty="0">
                <a:solidFill>
                  <a:srgbClr val="7F7F7F"/>
                </a:solidFill>
              </a:rPr>
              <a:t>THEORY ACCOMPLISHMENTS</a:t>
            </a:r>
          </a:p>
          <a:p>
            <a:pPr fontAlgn="auto">
              <a:spcAft>
                <a:spcPts val="0"/>
              </a:spcAft>
              <a:defRPr/>
            </a:pPr>
            <a:endParaRPr lang="en-US" dirty="0">
              <a:solidFill>
                <a:srgbClr val="7F7F7F"/>
              </a:solidFill>
            </a:endParaRPr>
          </a:p>
          <a:p>
            <a:pPr fontAlgn="auto">
              <a:spcAft>
                <a:spcPts val="0"/>
              </a:spcAft>
              <a:defRPr/>
            </a:pPr>
            <a:r>
              <a:rPr lang="en-US" dirty="0">
                <a:solidFill>
                  <a:srgbClr val="7F7F7F"/>
                </a:solidFill>
              </a:rPr>
              <a:t>20170073DR</a:t>
            </a:r>
          </a:p>
          <a:p>
            <a:pPr fontAlgn="auto">
              <a:spcAft>
                <a:spcPts val="0"/>
              </a:spcAft>
              <a:defRPr/>
            </a:pPr>
            <a:r>
              <a:rPr lang="en-US" dirty="0">
                <a:solidFill>
                  <a:srgbClr val="7F7F7F"/>
                </a:solidFill>
              </a:rPr>
              <a:t>Ivan </a:t>
            </a:r>
            <a:r>
              <a:rPr lang="en-US" dirty="0" err="1">
                <a:solidFill>
                  <a:srgbClr val="7F7F7F"/>
                </a:solidFill>
              </a:rPr>
              <a:t>Vitev</a:t>
            </a:r>
            <a:r>
              <a:rPr lang="en-US" dirty="0">
                <a:solidFill>
                  <a:srgbClr val="7F7F7F"/>
                </a:solidFill>
              </a:rPr>
              <a:t> (co-PI)</a:t>
            </a:r>
          </a:p>
          <a:p>
            <a:pPr fontAlgn="auto">
              <a:spcAft>
                <a:spcPts val="0"/>
              </a:spcAft>
              <a:defRPr/>
            </a:pPr>
            <a:endParaRPr lang="en-US" dirty="0">
              <a:solidFill>
                <a:srgbClr val="7F7F7F"/>
              </a:solidFill>
            </a:endParaRPr>
          </a:p>
          <a:p>
            <a:pPr fontAlgn="auto">
              <a:spcAft>
                <a:spcPts val="0"/>
              </a:spcAft>
              <a:defRPr/>
            </a:pPr>
            <a:r>
              <a:rPr lang="en-US" dirty="0">
                <a:solidFill>
                  <a:srgbClr val="7F7F7F"/>
                </a:solidFill>
              </a:rPr>
              <a:t>2/14/2019</a:t>
            </a:r>
          </a:p>
        </p:txBody>
      </p:sp>
      <p:pic>
        <p:nvPicPr>
          <p:cNvPr id="13" name="Picture 12">
            <a:extLst>
              <a:ext uri="{FF2B5EF4-FFF2-40B4-BE49-F238E27FC236}">
                <a16:creationId xmlns:a16="http://schemas.microsoft.com/office/drawing/2014/main" id="{C88559B2-DB87-5243-8A74-A7B700A74D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7482" y="4872217"/>
            <a:ext cx="835435" cy="401009"/>
          </a:xfrm>
          <a:prstGeom prst="rect">
            <a:avLst/>
          </a:prstGeom>
        </p:spPr>
      </p:pic>
    </p:spTree>
    <p:extLst>
      <p:ext uri="{BB962C8B-B14F-4D97-AF65-F5344CB8AC3E}">
        <p14:creationId xmlns:p14="http://schemas.microsoft.com/office/powerpoint/2010/main" val="82619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Loss Calculations for B-Jets </a:t>
            </a:r>
          </a:p>
        </p:txBody>
      </p:sp>
      <p:pic>
        <p:nvPicPr>
          <p:cNvPr id="7" name="Picture 6">
            <a:extLst>
              <a:ext uri="{FF2B5EF4-FFF2-40B4-BE49-F238E27FC236}">
                <a16:creationId xmlns:a16="http://schemas.microsoft.com/office/drawing/2014/main" id="{4056187F-357C-3A41-B774-801FB95CEE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5080" y="1401650"/>
            <a:ext cx="3226975" cy="2902311"/>
          </a:xfrm>
          <a:prstGeom prst="rect">
            <a:avLst/>
          </a:prstGeom>
        </p:spPr>
      </p:pic>
      <p:sp>
        <p:nvSpPr>
          <p:cNvPr id="8" name="Content Placeholder 2">
            <a:extLst>
              <a:ext uri="{FF2B5EF4-FFF2-40B4-BE49-F238E27FC236}">
                <a16:creationId xmlns:a16="http://schemas.microsoft.com/office/drawing/2014/main" id="{7A0799D5-9645-3E43-A7A8-751C115BD055}"/>
              </a:ext>
            </a:extLst>
          </p:cNvPr>
          <p:cNvSpPr txBox="1">
            <a:spLocks/>
          </p:cNvSpPr>
          <p:nvPr/>
        </p:nvSpPr>
        <p:spPr bwMode="auto">
          <a:xfrm>
            <a:off x="-3826" y="819493"/>
            <a:ext cx="4441602" cy="952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800" b="1" dirty="0">
                <a:solidFill>
                  <a:srgbClr val="800000"/>
                </a:solidFill>
                <a:latin typeface="Arial" charset="0"/>
              </a:rPr>
              <a:t>Connections between theory and experiment</a:t>
            </a:r>
            <a:endParaRPr lang="en-US" sz="2000" dirty="0">
              <a:latin typeface="Arial" charset="0"/>
            </a:endParaRPr>
          </a:p>
        </p:txBody>
      </p:sp>
      <p:sp>
        <p:nvSpPr>
          <p:cNvPr id="32" name="TextBox 31">
            <a:extLst>
              <a:ext uri="{FF2B5EF4-FFF2-40B4-BE49-F238E27FC236}">
                <a16:creationId xmlns:a16="http://schemas.microsoft.com/office/drawing/2014/main" id="{9F2D1848-BE17-2645-AB97-76B63567CD33}"/>
              </a:ext>
            </a:extLst>
          </p:cNvPr>
          <p:cNvSpPr txBox="1"/>
          <p:nvPr/>
        </p:nvSpPr>
        <p:spPr>
          <a:xfrm>
            <a:off x="125412" y="4382849"/>
            <a:ext cx="4320753" cy="1083374"/>
          </a:xfrm>
          <a:prstGeom prst="rect">
            <a:avLst/>
          </a:prstGeom>
          <a:noFill/>
        </p:spPr>
        <p:txBody>
          <a:bodyPr wrap="square" rtlCol="0">
            <a:spAutoFit/>
          </a:bodyPr>
          <a:lstStyle/>
          <a:p>
            <a:pPr marL="118872" indent="0">
              <a:lnSpc>
                <a:spcPct val="90000"/>
              </a:lnSpc>
              <a:buClr>
                <a:schemeClr val="tx1"/>
              </a:buClr>
              <a:buFont typeface="Wingdings 2"/>
              <a:buNone/>
            </a:pPr>
            <a:r>
              <a:rPr lang="en-US" sz="1400" b="1" dirty="0">
                <a:solidFill>
                  <a:srgbClr val="0000F5"/>
                </a:solidFill>
              </a:rPr>
              <a:t>Provided results to </a:t>
            </a:r>
            <a:r>
              <a:rPr lang="en-US" sz="1400" b="1" dirty="0" err="1">
                <a:solidFill>
                  <a:srgbClr val="0000F5"/>
                </a:solidFill>
              </a:rPr>
              <a:t>sPHENIX</a:t>
            </a:r>
            <a:r>
              <a:rPr lang="en-US" sz="1400" b="1" dirty="0">
                <a:solidFill>
                  <a:srgbClr val="0000F5"/>
                </a:solidFill>
              </a:rPr>
              <a:t> for the full DOE proposal. </a:t>
            </a:r>
            <a:r>
              <a:rPr lang="en-US" sz="1400" dirty="0"/>
              <a:t>Constraints on the coupling “g” between the jet and the medium better than 10%, transport coefficients ~ 30%</a:t>
            </a:r>
            <a:endParaRPr lang="en-US" sz="1400" u="sng" dirty="0"/>
          </a:p>
          <a:p>
            <a:endParaRPr lang="en-US" sz="1400" dirty="0"/>
          </a:p>
        </p:txBody>
      </p:sp>
      <p:sp>
        <p:nvSpPr>
          <p:cNvPr id="35" name="TextBox 34">
            <a:extLst>
              <a:ext uri="{FF2B5EF4-FFF2-40B4-BE49-F238E27FC236}">
                <a16:creationId xmlns:a16="http://schemas.microsoft.com/office/drawing/2014/main" id="{3387D89F-7B25-6946-9107-4C5EA9371EF1}"/>
              </a:ext>
            </a:extLst>
          </p:cNvPr>
          <p:cNvSpPr txBox="1"/>
          <p:nvPr/>
        </p:nvSpPr>
        <p:spPr>
          <a:xfrm rot="16200000">
            <a:off x="-327854" y="2722734"/>
            <a:ext cx="2158091" cy="307777"/>
          </a:xfrm>
          <a:prstGeom prst="rect">
            <a:avLst/>
          </a:prstGeom>
          <a:noFill/>
        </p:spPr>
        <p:txBody>
          <a:bodyPr wrap="none" rtlCol="0">
            <a:spAutoFit/>
          </a:bodyPr>
          <a:lstStyle/>
          <a:p>
            <a:r>
              <a:rPr lang="en-US" sz="1400" b="1" dirty="0"/>
              <a:t>Inclusive b-jet suppression</a:t>
            </a:r>
          </a:p>
        </p:txBody>
      </p:sp>
      <p:sp>
        <p:nvSpPr>
          <p:cNvPr id="36" name="Slide Number Placeholder 4">
            <a:extLst>
              <a:ext uri="{FF2B5EF4-FFF2-40B4-BE49-F238E27FC236}">
                <a16:creationId xmlns:a16="http://schemas.microsoft.com/office/drawing/2014/main" id="{E1F3302A-8A0F-624A-9913-0EE0D671C138}"/>
              </a:ext>
            </a:extLst>
          </p:cNvPr>
          <p:cNvSpPr txBox="1">
            <a:spLocks/>
          </p:cNvSpPr>
          <p:nvPr/>
        </p:nvSpPr>
        <p:spPr>
          <a:xfrm>
            <a:off x="6875517" y="637488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0E2682-44F7-8547-94DE-E699237E1B96}" type="slidenum">
              <a:rPr lang="en-US" smtClean="0"/>
              <a:pPr>
                <a:defRPr/>
              </a:pPr>
              <a:t>10</a:t>
            </a:fld>
            <a:endParaRPr lang="en-US" dirty="0"/>
          </a:p>
        </p:txBody>
      </p:sp>
      <p:pic>
        <p:nvPicPr>
          <p:cNvPr id="38" name="Picture 38" descr="LDRD Logo.psd">
            <a:extLst>
              <a:ext uri="{FF2B5EF4-FFF2-40B4-BE49-F238E27FC236}">
                <a16:creationId xmlns:a16="http://schemas.microsoft.com/office/drawing/2014/main" id="{EFA58475-F666-5F42-9B9E-6612B321746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412" y="6405562"/>
            <a:ext cx="941388"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06E493DD-CC49-A947-8DE3-B7731D431E05}"/>
              </a:ext>
            </a:extLst>
          </p:cNvPr>
          <p:cNvSpPr txBox="1">
            <a:spLocks/>
          </p:cNvSpPr>
          <p:nvPr/>
        </p:nvSpPr>
        <p:spPr bwMode="auto">
          <a:xfrm>
            <a:off x="4567515" y="844660"/>
            <a:ext cx="4441602" cy="952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800" b="1" dirty="0">
                <a:solidFill>
                  <a:srgbClr val="800000"/>
                </a:solidFill>
                <a:latin typeface="Arial" charset="0"/>
              </a:rPr>
              <a:t>Stretch goal: di-</a:t>
            </a:r>
            <a:r>
              <a:rPr lang="en-US" sz="1800" b="1" dirty="0" err="1">
                <a:solidFill>
                  <a:srgbClr val="800000"/>
                </a:solidFill>
                <a:latin typeface="Arial" charset="0"/>
              </a:rPr>
              <a:t>bjet</a:t>
            </a:r>
            <a:r>
              <a:rPr lang="en-US" sz="1800" b="1" dirty="0">
                <a:solidFill>
                  <a:srgbClr val="800000"/>
                </a:solidFill>
                <a:latin typeface="Arial" charset="0"/>
              </a:rPr>
              <a:t> correlations and di-</a:t>
            </a:r>
            <a:r>
              <a:rPr lang="en-US" sz="1800" b="1" dirty="0" err="1">
                <a:solidFill>
                  <a:srgbClr val="800000"/>
                </a:solidFill>
                <a:latin typeface="Arial" charset="0"/>
              </a:rPr>
              <a:t>bjet</a:t>
            </a:r>
            <a:r>
              <a:rPr lang="en-US" sz="1800" b="1" dirty="0">
                <a:solidFill>
                  <a:srgbClr val="800000"/>
                </a:solidFill>
                <a:latin typeface="Arial" charset="0"/>
              </a:rPr>
              <a:t> mass </a:t>
            </a:r>
            <a:endParaRPr lang="en-US" sz="2000" dirty="0">
              <a:latin typeface="Arial" charset="0"/>
            </a:endParaRPr>
          </a:p>
        </p:txBody>
      </p:sp>
      <p:sp>
        <p:nvSpPr>
          <p:cNvPr id="14" name="TextBox 13">
            <a:extLst>
              <a:ext uri="{FF2B5EF4-FFF2-40B4-BE49-F238E27FC236}">
                <a16:creationId xmlns:a16="http://schemas.microsoft.com/office/drawing/2014/main" id="{ACB4D10B-ABDE-3147-B250-C51D6DE9BF4B}"/>
              </a:ext>
            </a:extLst>
          </p:cNvPr>
          <p:cNvSpPr txBox="1"/>
          <p:nvPr/>
        </p:nvSpPr>
        <p:spPr>
          <a:xfrm>
            <a:off x="4261794" y="1635321"/>
            <a:ext cx="4320753" cy="889474"/>
          </a:xfrm>
          <a:prstGeom prst="rect">
            <a:avLst/>
          </a:prstGeom>
          <a:noFill/>
        </p:spPr>
        <p:txBody>
          <a:bodyPr wrap="square" rtlCol="0">
            <a:spAutoFit/>
          </a:bodyPr>
          <a:lstStyle/>
          <a:p>
            <a:pPr marL="118872" indent="0">
              <a:lnSpc>
                <a:spcPct val="90000"/>
              </a:lnSpc>
              <a:buClr>
                <a:schemeClr val="tx1"/>
              </a:buClr>
              <a:buFont typeface="Wingdings 2"/>
              <a:buNone/>
            </a:pPr>
            <a:r>
              <a:rPr lang="en-US" sz="1400" dirty="0"/>
              <a:t>Inclusive b-jets can have significant prompt gluon contribution at LHC.  </a:t>
            </a:r>
            <a:r>
              <a:rPr lang="en-US" sz="1400" b="1" dirty="0">
                <a:solidFill>
                  <a:srgbClr val="0000F5"/>
                </a:solidFill>
              </a:rPr>
              <a:t>Di-</a:t>
            </a:r>
            <a:r>
              <a:rPr lang="en-US" sz="1400" b="1" dirty="0" err="1">
                <a:solidFill>
                  <a:srgbClr val="0000F5"/>
                </a:solidFill>
              </a:rPr>
              <a:t>bjets</a:t>
            </a:r>
            <a:r>
              <a:rPr lang="en-US" sz="1400" b="1" dirty="0">
                <a:solidFill>
                  <a:srgbClr val="0000F5"/>
                </a:solidFill>
              </a:rPr>
              <a:t> ensure 80% prompt b-quark purity</a:t>
            </a:r>
            <a:endParaRPr lang="en-US" sz="1400" u="sng" dirty="0"/>
          </a:p>
          <a:p>
            <a:endParaRPr lang="en-US" sz="1400" dirty="0"/>
          </a:p>
        </p:txBody>
      </p:sp>
      <p:sp>
        <p:nvSpPr>
          <p:cNvPr id="15" name="TextBox 14">
            <a:extLst>
              <a:ext uri="{FF2B5EF4-FFF2-40B4-BE49-F238E27FC236}">
                <a16:creationId xmlns:a16="http://schemas.microsoft.com/office/drawing/2014/main" id="{CD07B9D9-1E8A-8044-8568-5BCE08ECD4C9}"/>
              </a:ext>
            </a:extLst>
          </p:cNvPr>
          <p:cNvSpPr txBox="1"/>
          <p:nvPr/>
        </p:nvSpPr>
        <p:spPr>
          <a:xfrm>
            <a:off x="4697837" y="4694315"/>
            <a:ext cx="4258012" cy="677108"/>
          </a:xfrm>
          <a:prstGeom prst="rect">
            <a:avLst/>
          </a:prstGeom>
          <a:noFill/>
        </p:spPr>
        <p:txBody>
          <a:bodyPr wrap="square" rtlCol="0">
            <a:spAutoFit/>
          </a:bodyPr>
          <a:lstStyle/>
          <a:p>
            <a:r>
              <a:rPr lang="en-US" sz="1400" dirty="0">
                <a:solidFill>
                  <a:srgbClr val="C00000"/>
                </a:solidFill>
              </a:rPr>
              <a:t>* </a:t>
            </a:r>
            <a:r>
              <a:rPr lang="en-US" sz="1200" dirty="0">
                <a:solidFill>
                  <a:srgbClr val="C00000"/>
                </a:solidFill>
              </a:rPr>
              <a:t>How one evaluates jet energy loss in the hydrodynamic QGP background,  effects of strong coupling on the stopping power in and MD simulations - - see  </a:t>
            </a:r>
            <a:r>
              <a:rPr lang="en-US" sz="1200" dirty="0" err="1">
                <a:solidFill>
                  <a:srgbClr val="C00000"/>
                </a:solidFill>
              </a:rPr>
              <a:t>Boram</a:t>
            </a:r>
            <a:r>
              <a:rPr lang="en-US" sz="1200" dirty="0">
                <a:solidFill>
                  <a:srgbClr val="C00000"/>
                </a:solidFill>
              </a:rPr>
              <a:t> Yoon’s talk</a:t>
            </a:r>
          </a:p>
        </p:txBody>
      </p:sp>
      <p:pic>
        <p:nvPicPr>
          <p:cNvPr id="6" name="Picture 5">
            <a:extLst>
              <a:ext uri="{FF2B5EF4-FFF2-40B4-BE49-F238E27FC236}">
                <a16:creationId xmlns:a16="http://schemas.microsoft.com/office/drawing/2014/main" id="{820DA88E-DAD0-9E44-96DF-DE8504E5FA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429541" y="1798612"/>
            <a:ext cx="2312563" cy="3440417"/>
          </a:xfrm>
          <a:prstGeom prst="rect">
            <a:avLst/>
          </a:prstGeom>
        </p:spPr>
      </p:pic>
      <p:sp>
        <p:nvSpPr>
          <p:cNvPr id="18" name="Y. Makris, V. Vaidya, JHEP 1810, 019">
            <a:extLst>
              <a:ext uri="{FF2B5EF4-FFF2-40B4-BE49-F238E27FC236}">
                <a16:creationId xmlns:a16="http://schemas.microsoft.com/office/drawing/2014/main" id="{EBECC2FD-120D-7E45-8C83-211EA36FE607}"/>
              </a:ext>
            </a:extLst>
          </p:cNvPr>
          <p:cNvSpPr txBox="1"/>
          <p:nvPr/>
        </p:nvSpPr>
        <p:spPr>
          <a:xfrm>
            <a:off x="5126884" y="1422764"/>
            <a:ext cx="3356420"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lang="en-US" dirty="0"/>
              <a:t>Z. Kang,</a:t>
            </a:r>
            <a:r>
              <a:rPr dirty="0"/>
              <a:t> </a:t>
            </a:r>
            <a:r>
              <a:rPr lang="en-US" dirty="0"/>
              <a:t>J. </a:t>
            </a:r>
            <a:r>
              <a:rPr lang="en-US" dirty="0" err="1"/>
              <a:t>Reiten</a:t>
            </a:r>
            <a:r>
              <a:rPr dirty="0"/>
              <a:t>, </a:t>
            </a:r>
            <a:r>
              <a:rPr lang="en-US" dirty="0"/>
              <a:t>I. </a:t>
            </a:r>
            <a:r>
              <a:rPr lang="en-US" dirty="0" err="1"/>
              <a:t>Vitev</a:t>
            </a:r>
            <a:r>
              <a:rPr lang="en-US" dirty="0"/>
              <a:t>, </a:t>
            </a:r>
            <a:r>
              <a:rPr dirty="0"/>
              <a:t> </a:t>
            </a:r>
            <a:r>
              <a:rPr lang="en-US" dirty="0"/>
              <a:t>B. Yoon</a:t>
            </a:r>
            <a:r>
              <a:rPr dirty="0"/>
              <a:t>, </a:t>
            </a:r>
            <a:r>
              <a:rPr lang="en-US" dirty="0"/>
              <a:t>Phys. Rev. D in press</a:t>
            </a:r>
            <a:endParaRPr dirty="0"/>
          </a:p>
        </p:txBody>
      </p:sp>
      <p:sp>
        <p:nvSpPr>
          <p:cNvPr id="5" name="Date Placeholder 4">
            <a:extLst>
              <a:ext uri="{FF2B5EF4-FFF2-40B4-BE49-F238E27FC236}">
                <a16:creationId xmlns:a16="http://schemas.microsoft.com/office/drawing/2014/main" id="{2063C08C-685A-3847-9A58-F8080D09FE4D}"/>
              </a:ext>
            </a:extLst>
          </p:cNvPr>
          <p:cNvSpPr>
            <a:spLocks noGrp="1"/>
          </p:cNvSpPr>
          <p:nvPr>
            <p:ph type="dt" sz="half" idx="10"/>
          </p:nvPr>
        </p:nvSpPr>
        <p:spPr/>
        <p:txBody>
          <a:bodyPr/>
          <a:lstStyle/>
          <a:p>
            <a:fld id="{C0967356-04FF-A645-9D61-6DE28E10B407}" type="datetime1">
              <a:rPr lang="en-US" smtClean="0"/>
              <a:t>2/13/19</a:t>
            </a:fld>
            <a:endParaRPr lang="en-US" dirty="0"/>
          </a:p>
        </p:txBody>
      </p:sp>
      <p:sp>
        <p:nvSpPr>
          <p:cNvPr id="9" name="Footer Placeholder 8">
            <a:extLst>
              <a:ext uri="{FF2B5EF4-FFF2-40B4-BE49-F238E27FC236}">
                <a16:creationId xmlns:a16="http://schemas.microsoft.com/office/drawing/2014/main" id="{2988B8B0-56A7-9141-A63D-555D1FFAAD43}"/>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792003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Theory for Heavy Quark Propagation in The QGP</a:t>
            </a:r>
          </a:p>
        </p:txBody>
      </p:sp>
      <p:pic>
        <p:nvPicPr>
          <p:cNvPr id="7" name="Picture 6" descr="RAA_D3.pdf">
            <a:extLst>
              <a:ext uri="{FF2B5EF4-FFF2-40B4-BE49-F238E27FC236}">
                <a16:creationId xmlns:a16="http://schemas.microsoft.com/office/drawing/2014/main" id="{E43333B1-BC59-D84D-B3D6-954589C7E4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00193" y="1969965"/>
            <a:ext cx="3252132" cy="2629654"/>
          </a:xfrm>
          <a:prstGeom prst="rect">
            <a:avLst/>
          </a:prstGeom>
        </p:spPr>
      </p:pic>
      <p:sp>
        <p:nvSpPr>
          <p:cNvPr id="8" name="TextBox 7">
            <a:extLst>
              <a:ext uri="{FF2B5EF4-FFF2-40B4-BE49-F238E27FC236}">
                <a16:creationId xmlns:a16="http://schemas.microsoft.com/office/drawing/2014/main" id="{0ACF0D78-FA32-F245-8191-99FAD5B4E3B8}"/>
              </a:ext>
            </a:extLst>
          </p:cNvPr>
          <p:cNvSpPr txBox="1"/>
          <p:nvPr/>
        </p:nvSpPr>
        <p:spPr>
          <a:xfrm>
            <a:off x="5486400" y="4757980"/>
            <a:ext cx="3657600" cy="806375"/>
          </a:xfrm>
          <a:prstGeom prst="rect">
            <a:avLst/>
          </a:prstGeom>
          <a:noFill/>
        </p:spPr>
        <p:txBody>
          <a:bodyPr wrap="square" rtlCol="0">
            <a:spAutoFit/>
          </a:bodyPr>
          <a:lstStyle/>
          <a:p>
            <a:pPr marL="118872" indent="0">
              <a:lnSpc>
                <a:spcPct val="90000"/>
              </a:lnSpc>
              <a:buClr>
                <a:schemeClr val="tx1"/>
              </a:buClr>
              <a:buFont typeface="Wingdings 2"/>
              <a:buNone/>
            </a:pPr>
            <a:r>
              <a:rPr lang="en-US" sz="1200" b="1" dirty="0">
                <a:solidFill>
                  <a:srgbClr val="0000F5"/>
                </a:solidFill>
              </a:rPr>
              <a:t>Gives an improved description of open heavy flavor suppression from radiative processed down to lower </a:t>
            </a:r>
            <a:r>
              <a:rPr lang="en-US" sz="1200" b="1" dirty="0" err="1">
                <a:solidFill>
                  <a:srgbClr val="0000F5"/>
                </a:solidFill>
              </a:rPr>
              <a:t>p</a:t>
            </a:r>
            <a:r>
              <a:rPr lang="en-US" sz="1200" b="1" baseline="-25000" dirty="0" err="1">
                <a:solidFill>
                  <a:srgbClr val="0000F5"/>
                </a:solidFill>
              </a:rPr>
              <a:t>T</a:t>
            </a:r>
            <a:endParaRPr lang="en-US" sz="1200" b="1" u="sng" baseline="-25000" dirty="0">
              <a:solidFill>
                <a:srgbClr val="0000F5"/>
              </a:solidFill>
            </a:endParaRPr>
          </a:p>
          <a:p>
            <a:endParaRPr lang="en-US" sz="1400" dirty="0"/>
          </a:p>
        </p:txBody>
      </p:sp>
      <p:pic>
        <p:nvPicPr>
          <p:cNvPr id="9" name="Picture 8">
            <a:extLst>
              <a:ext uri="{FF2B5EF4-FFF2-40B4-BE49-F238E27FC236}">
                <a16:creationId xmlns:a16="http://schemas.microsoft.com/office/drawing/2014/main" id="{274B5324-6568-2244-B0C0-E644BB37C795}"/>
              </a:ext>
            </a:extLst>
          </p:cNvPr>
          <p:cNvPicPr>
            <a:picLocks noChangeAspect="1"/>
          </p:cNvPicPr>
          <p:nvPr/>
        </p:nvPicPr>
        <p:blipFill>
          <a:blip r:embed="rId3"/>
          <a:stretch>
            <a:fillRect/>
          </a:stretch>
        </p:blipFill>
        <p:spPr>
          <a:xfrm>
            <a:off x="6173867" y="1488999"/>
            <a:ext cx="2625328" cy="392906"/>
          </a:xfrm>
          <a:prstGeom prst="rect">
            <a:avLst/>
          </a:prstGeom>
        </p:spPr>
      </p:pic>
      <p:sp>
        <p:nvSpPr>
          <p:cNvPr id="10" name="Text Box 6">
            <a:extLst>
              <a:ext uri="{FF2B5EF4-FFF2-40B4-BE49-F238E27FC236}">
                <a16:creationId xmlns:a16="http://schemas.microsoft.com/office/drawing/2014/main" id="{1A945EB6-FFA4-D847-A9B8-4099A93943C5}"/>
              </a:ext>
            </a:extLst>
          </p:cNvPr>
          <p:cNvSpPr txBox="1">
            <a:spLocks noChangeArrowheads="1"/>
          </p:cNvSpPr>
          <p:nvPr/>
        </p:nvSpPr>
        <p:spPr bwMode="auto">
          <a:xfrm>
            <a:off x="5019478" y="850284"/>
            <a:ext cx="3969144" cy="58477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b="1" dirty="0">
                <a:solidFill>
                  <a:srgbClr val="C00000"/>
                </a:solidFill>
                <a:latin typeface="Arial" charset="0"/>
                <a:ea typeface="Arial" charset="0"/>
                <a:cs typeface="Arial" charset="0"/>
              </a:rPr>
              <a:t>Performed the First NLO heavy flavor calculation in HIC</a:t>
            </a:r>
          </a:p>
        </p:txBody>
      </p:sp>
      <p:pic>
        <p:nvPicPr>
          <p:cNvPr id="11" name="Picture 10">
            <a:extLst>
              <a:ext uri="{FF2B5EF4-FFF2-40B4-BE49-F238E27FC236}">
                <a16:creationId xmlns:a16="http://schemas.microsoft.com/office/drawing/2014/main" id="{06ADAAAD-BDC5-A541-8DF2-15D00E1546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0064" y="1668675"/>
            <a:ext cx="2099187" cy="1861604"/>
          </a:xfrm>
          <a:prstGeom prst="rect">
            <a:avLst/>
          </a:prstGeom>
        </p:spPr>
      </p:pic>
      <p:sp>
        <p:nvSpPr>
          <p:cNvPr id="12" name="Text Box 6">
            <a:extLst>
              <a:ext uri="{FF2B5EF4-FFF2-40B4-BE49-F238E27FC236}">
                <a16:creationId xmlns:a16="http://schemas.microsoft.com/office/drawing/2014/main" id="{C78E6E1E-3C36-A245-AD78-3C45D7806371}"/>
              </a:ext>
            </a:extLst>
          </p:cNvPr>
          <p:cNvSpPr txBox="1">
            <a:spLocks noChangeArrowheads="1"/>
          </p:cNvSpPr>
          <p:nvPr/>
        </p:nvSpPr>
        <p:spPr bwMode="auto">
          <a:xfrm>
            <a:off x="304801" y="838200"/>
            <a:ext cx="4384645"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b="1" dirty="0">
                <a:solidFill>
                  <a:srgbClr val="C00000"/>
                </a:solidFill>
                <a:latin typeface="Arial" charset="0"/>
                <a:ea typeface="Arial" charset="0"/>
                <a:cs typeface="Arial" charset="0"/>
              </a:rPr>
              <a:t>Formulated a new effective theory SCET</a:t>
            </a:r>
            <a:r>
              <a:rPr lang="en-US" sz="1600" b="1" baseline="-25000" dirty="0">
                <a:solidFill>
                  <a:srgbClr val="C00000"/>
                </a:solidFill>
                <a:latin typeface="Arial" charset="0"/>
                <a:ea typeface="Arial" charset="0"/>
                <a:cs typeface="Arial" charset="0"/>
              </a:rPr>
              <a:t>M,G </a:t>
            </a:r>
            <a:r>
              <a:rPr lang="en-US" sz="1600" b="1" dirty="0">
                <a:solidFill>
                  <a:srgbClr val="C00000"/>
                </a:solidFill>
                <a:latin typeface="Arial" charset="0"/>
                <a:ea typeface="Arial" charset="0"/>
                <a:cs typeface="Arial" charset="0"/>
              </a:rPr>
              <a:t>– for massive quarks &amp; Glauber gluon interactions</a:t>
            </a:r>
          </a:p>
        </p:txBody>
      </p:sp>
      <p:sp>
        <p:nvSpPr>
          <p:cNvPr id="13" name="Y. Makris, V. Vaidya, JHEP 1810, 019">
            <a:extLst>
              <a:ext uri="{FF2B5EF4-FFF2-40B4-BE49-F238E27FC236}">
                <a16:creationId xmlns:a16="http://schemas.microsoft.com/office/drawing/2014/main" id="{856BB466-94C8-6F42-B2BA-901AE651E072}"/>
              </a:ext>
            </a:extLst>
          </p:cNvPr>
          <p:cNvSpPr txBox="1"/>
          <p:nvPr/>
        </p:nvSpPr>
        <p:spPr>
          <a:xfrm>
            <a:off x="2243773" y="1481751"/>
            <a:ext cx="3356420"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lang="en-US" dirty="0"/>
              <a:t>Z. Kang,</a:t>
            </a:r>
            <a:r>
              <a:rPr dirty="0"/>
              <a:t> </a:t>
            </a:r>
            <a:r>
              <a:rPr lang="en-US" dirty="0"/>
              <a:t>F. Ringer, I. </a:t>
            </a:r>
            <a:r>
              <a:rPr lang="en-US" dirty="0" err="1"/>
              <a:t>Vitev</a:t>
            </a:r>
            <a:r>
              <a:rPr lang="en-US" dirty="0"/>
              <a:t>, JHEP 1703  (2017) 146 </a:t>
            </a:r>
            <a:endParaRPr dirty="0"/>
          </a:p>
        </p:txBody>
      </p:sp>
      <p:pic>
        <p:nvPicPr>
          <p:cNvPr id="14" name="Picture 13">
            <a:extLst>
              <a:ext uri="{FF2B5EF4-FFF2-40B4-BE49-F238E27FC236}">
                <a16:creationId xmlns:a16="http://schemas.microsoft.com/office/drawing/2014/main" id="{72009B20-C49A-A142-A974-70CA803A14D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61785" y="1735123"/>
            <a:ext cx="1789556" cy="420985"/>
          </a:xfrm>
          <a:prstGeom prst="rect">
            <a:avLst/>
          </a:prstGeom>
        </p:spPr>
      </p:pic>
      <p:sp>
        <p:nvSpPr>
          <p:cNvPr id="15" name="Oval 14">
            <a:extLst>
              <a:ext uri="{FF2B5EF4-FFF2-40B4-BE49-F238E27FC236}">
                <a16:creationId xmlns:a16="http://schemas.microsoft.com/office/drawing/2014/main" id="{3348BEA7-DDCB-1148-A46F-5EE02D823C72}"/>
              </a:ext>
            </a:extLst>
          </p:cNvPr>
          <p:cNvSpPr/>
          <p:nvPr/>
        </p:nvSpPr>
        <p:spPr>
          <a:xfrm>
            <a:off x="3949863" y="1758071"/>
            <a:ext cx="549696" cy="358932"/>
          </a:xfrm>
          <a:prstGeom prst="ellipse">
            <a:avLst/>
          </a:prstGeom>
          <a:noFill/>
          <a:ln>
            <a:solidFill>
              <a:srgbClr val="0000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9CCC515-539B-0C41-9D6D-5876679772D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22930" y="2158948"/>
            <a:ext cx="1386789" cy="285616"/>
          </a:xfrm>
          <a:prstGeom prst="rect">
            <a:avLst/>
          </a:prstGeom>
        </p:spPr>
      </p:pic>
      <p:pic>
        <p:nvPicPr>
          <p:cNvPr id="17" name="Picture 16">
            <a:extLst>
              <a:ext uri="{FF2B5EF4-FFF2-40B4-BE49-F238E27FC236}">
                <a16:creationId xmlns:a16="http://schemas.microsoft.com/office/drawing/2014/main" id="{226D6C3E-3235-284B-AD0E-B87A822432B0}"/>
              </a:ext>
            </a:extLst>
          </p:cNvPr>
          <p:cNvPicPr>
            <a:picLocks noChangeAspect="1"/>
          </p:cNvPicPr>
          <p:nvPr/>
        </p:nvPicPr>
        <p:blipFill>
          <a:blip r:embed="rId7"/>
          <a:stretch>
            <a:fillRect/>
          </a:stretch>
        </p:blipFill>
        <p:spPr>
          <a:xfrm>
            <a:off x="2539568" y="2472533"/>
            <a:ext cx="1962126" cy="328501"/>
          </a:xfrm>
          <a:prstGeom prst="rect">
            <a:avLst/>
          </a:prstGeom>
        </p:spPr>
      </p:pic>
      <p:sp>
        <p:nvSpPr>
          <p:cNvPr id="18" name="Oval 17">
            <a:extLst>
              <a:ext uri="{FF2B5EF4-FFF2-40B4-BE49-F238E27FC236}">
                <a16:creationId xmlns:a16="http://schemas.microsoft.com/office/drawing/2014/main" id="{1879E28F-5C26-7442-8959-8F97378A1480}"/>
              </a:ext>
            </a:extLst>
          </p:cNvPr>
          <p:cNvSpPr/>
          <p:nvPr/>
        </p:nvSpPr>
        <p:spPr>
          <a:xfrm>
            <a:off x="3995037" y="2468635"/>
            <a:ext cx="549696" cy="358932"/>
          </a:xfrm>
          <a:prstGeom prst="ellipse">
            <a:avLst/>
          </a:prstGeom>
          <a:noFill/>
          <a:ln>
            <a:solidFill>
              <a:srgbClr val="0000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56D9E09-F3DC-A043-A86E-29ADDC506B8E}"/>
              </a:ext>
            </a:extLst>
          </p:cNvPr>
          <p:cNvSpPr txBox="1"/>
          <p:nvPr/>
        </p:nvSpPr>
        <p:spPr>
          <a:xfrm>
            <a:off x="2071257" y="3017703"/>
            <a:ext cx="3356420" cy="695575"/>
          </a:xfrm>
          <a:prstGeom prst="rect">
            <a:avLst/>
          </a:prstGeom>
          <a:noFill/>
        </p:spPr>
        <p:txBody>
          <a:bodyPr wrap="square" rtlCol="0">
            <a:spAutoFit/>
          </a:bodyPr>
          <a:lstStyle/>
          <a:p>
            <a:pPr marL="118872" indent="0">
              <a:lnSpc>
                <a:spcPct val="90000"/>
              </a:lnSpc>
              <a:buClr>
                <a:schemeClr val="tx1"/>
              </a:buClr>
              <a:buFont typeface="Wingdings 2"/>
              <a:buNone/>
            </a:pPr>
            <a:r>
              <a:rPr lang="en-US" sz="1400" b="1" dirty="0">
                <a:solidFill>
                  <a:srgbClr val="0000F5"/>
                </a:solidFill>
              </a:rPr>
              <a:t>Splitting functions for higher order calculations and </a:t>
            </a:r>
            <a:r>
              <a:rPr lang="en-US" sz="1400" b="1" dirty="0" err="1">
                <a:solidFill>
                  <a:srgbClr val="0000F5"/>
                </a:solidFill>
              </a:rPr>
              <a:t>resummation</a:t>
            </a:r>
            <a:endParaRPr lang="en-US" sz="1400" b="1" u="sng" baseline="-25000" dirty="0">
              <a:solidFill>
                <a:srgbClr val="0000F5"/>
              </a:solidFill>
            </a:endParaRPr>
          </a:p>
          <a:p>
            <a:endParaRPr lang="en-US" sz="1400" dirty="0"/>
          </a:p>
        </p:txBody>
      </p:sp>
      <p:pic>
        <p:nvPicPr>
          <p:cNvPr id="21" name="Picture 20">
            <a:extLst>
              <a:ext uri="{FF2B5EF4-FFF2-40B4-BE49-F238E27FC236}">
                <a16:creationId xmlns:a16="http://schemas.microsoft.com/office/drawing/2014/main" id="{894FE735-2637-7048-8C86-09F222C497E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6351" y="3832276"/>
            <a:ext cx="5155825" cy="1060104"/>
          </a:xfrm>
          <a:prstGeom prst="rect">
            <a:avLst/>
          </a:prstGeom>
        </p:spPr>
      </p:pic>
      <p:sp>
        <p:nvSpPr>
          <p:cNvPr id="5" name="TextBox 4">
            <a:extLst>
              <a:ext uri="{FF2B5EF4-FFF2-40B4-BE49-F238E27FC236}">
                <a16:creationId xmlns:a16="http://schemas.microsoft.com/office/drawing/2014/main" id="{33EF5594-FB87-6A4D-A42F-8B4436C330CB}"/>
              </a:ext>
            </a:extLst>
          </p:cNvPr>
          <p:cNvSpPr txBox="1"/>
          <p:nvPr/>
        </p:nvSpPr>
        <p:spPr>
          <a:xfrm>
            <a:off x="409467" y="4848334"/>
            <a:ext cx="578950" cy="307777"/>
          </a:xfrm>
          <a:prstGeom prst="rect">
            <a:avLst/>
          </a:prstGeom>
          <a:noFill/>
        </p:spPr>
        <p:txBody>
          <a:bodyPr wrap="square" rtlCol="0">
            <a:spAutoFit/>
          </a:bodyPr>
          <a:lstStyle/>
          <a:p>
            <a:r>
              <a:rPr lang="en-US" sz="1400" dirty="0"/>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5C5B0C8-B8D8-3346-BF73-A64FC04B2184}"/>
                  </a:ext>
                </a:extLst>
              </p:cNvPr>
              <p:cNvSpPr txBox="1"/>
              <p:nvPr/>
            </p:nvSpPr>
            <p:spPr>
              <a:xfrm>
                <a:off x="2104383" y="3540735"/>
                <a:ext cx="296808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𝑄</m:t>
                      </m:r>
                      <m:r>
                        <a:rPr lang="is-IS" sz="1400" b="0" i="1" smtClean="0">
                          <a:latin typeface="Cambria Math" charset="0"/>
                          <a:ea typeface="Cambria Math" charset="0"/>
                          <a:cs typeface="Cambria Math" charset="0"/>
                        </a:rPr>
                        <m:t>→</m:t>
                      </m:r>
                      <m:r>
                        <a:rPr lang="en-US" sz="1400" b="0" i="1" smtClean="0">
                          <a:latin typeface="Cambria Math" charset="0"/>
                          <a:ea typeface="Cambria Math" charset="0"/>
                          <a:cs typeface="Cambria Math" charset="0"/>
                        </a:rPr>
                        <m:t>𝑄𝑔</m:t>
                      </m:r>
                      <m:r>
                        <a:rPr lang="en-US" sz="1400" b="0" i="0" smtClean="0">
                          <a:latin typeface="Cambria Math" panose="02040503050406030204" pitchFamily="18" charset="0"/>
                          <a:ea typeface="Cambria Math" charset="0"/>
                          <a:cs typeface="Cambria Math" charset="0"/>
                        </a:rPr>
                        <m:t>, </m:t>
                      </m:r>
                      <m:r>
                        <a:rPr lang="en-US" sz="1400" i="1">
                          <a:latin typeface="Cambria Math" charset="0"/>
                        </a:rPr>
                        <m:t>𝑄</m:t>
                      </m:r>
                      <m:r>
                        <a:rPr lang="is-IS" sz="1400" i="1">
                          <a:latin typeface="Cambria Math" charset="0"/>
                          <a:ea typeface="Cambria Math" charset="0"/>
                          <a:cs typeface="Cambria Math" charset="0"/>
                        </a:rPr>
                        <m:t>→</m:t>
                      </m:r>
                      <m:r>
                        <a:rPr lang="en-US" sz="1400" i="1">
                          <a:latin typeface="Cambria Math" charset="0"/>
                          <a:ea typeface="Cambria Math" charset="0"/>
                          <a:cs typeface="Cambria Math" charset="0"/>
                        </a:rPr>
                        <m:t>𝑔</m:t>
                      </m:r>
                      <m:r>
                        <a:rPr lang="en-US" sz="1400" b="0" i="1" smtClean="0">
                          <a:latin typeface="Cambria Math" charset="0"/>
                          <a:ea typeface="Cambria Math" charset="0"/>
                          <a:cs typeface="Cambria Math" charset="0"/>
                        </a:rPr>
                        <m:t>𝑄</m:t>
                      </m:r>
                      <m:r>
                        <a:rPr lang="en-US" sz="1400" b="0" i="0" smtClean="0">
                          <a:latin typeface="Cambria Math" panose="02040503050406030204" pitchFamily="18" charset="0"/>
                          <a:ea typeface="Cambria Math" charset="0"/>
                          <a:cs typeface="Cambria Math" charset="0"/>
                        </a:rPr>
                        <m:t>, </m:t>
                      </m:r>
                      <m:r>
                        <a:rPr lang="en-US" sz="1400" i="1">
                          <a:latin typeface="Cambria Math" charset="0"/>
                          <a:ea typeface="Cambria Math" charset="0"/>
                          <a:cs typeface="Cambria Math" charset="0"/>
                        </a:rPr>
                        <m:t>𝑔</m:t>
                      </m:r>
                      <m:r>
                        <a:rPr lang="is-IS" sz="1400" i="1">
                          <a:latin typeface="Cambria Math" charset="0"/>
                          <a:ea typeface="Cambria Math" charset="0"/>
                          <a:cs typeface="Cambria Math" charset="0"/>
                        </a:rPr>
                        <m:t>→</m:t>
                      </m:r>
                      <m:r>
                        <a:rPr lang="en-US" sz="1400" i="1">
                          <a:latin typeface="Cambria Math" charset="0"/>
                          <a:ea typeface="Cambria Math" charset="0"/>
                          <a:cs typeface="Cambria Math" charset="0"/>
                        </a:rPr>
                        <m:t>𝑄</m:t>
                      </m:r>
                      <m:r>
                        <a:rPr lang="en-US" sz="1400" b="0" i="1" smtClean="0">
                          <a:latin typeface="Cambria Math" charset="0"/>
                          <a:ea typeface="Cambria Math" charset="0"/>
                          <a:cs typeface="Cambria Math" charset="0"/>
                        </a:rPr>
                        <m:t>𝑄</m:t>
                      </m:r>
                      <m:r>
                        <a:rPr lang="en-US" sz="1400" b="0" i="0" smtClean="0">
                          <a:latin typeface="Cambria Math" panose="02040503050406030204" pitchFamily="18" charset="0"/>
                          <a:ea typeface="Cambria Math" charset="0"/>
                          <a:cs typeface="Cambria Math" charset="0"/>
                        </a:rPr>
                        <m:t>, </m:t>
                      </m:r>
                      <m:r>
                        <a:rPr lang="en-US" sz="1400" i="1">
                          <a:latin typeface="Cambria Math" charset="0"/>
                          <a:ea typeface="Cambria Math" charset="0"/>
                          <a:cs typeface="Cambria Math" charset="0"/>
                        </a:rPr>
                        <m:t>𝑔</m:t>
                      </m:r>
                      <m:r>
                        <a:rPr lang="is-IS" sz="1400" i="1">
                          <a:latin typeface="Cambria Math" charset="0"/>
                          <a:ea typeface="Cambria Math" charset="0"/>
                          <a:cs typeface="Cambria Math" charset="0"/>
                        </a:rPr>
                        <m:t>→</m:t>
                      </m:r>
                      <m:r>
                        <a:rPr lang="en-US" sz="1400" b="0" i="1" smtClean="0">
                          <a:latin typeface="Cambria Math" charset="0"/>
                          <a:ea typeface="Cambria Math" charset="0"/>
                          <a:cs typeface="Cambria Math" charset="0"/>
                        </a:rPr>
                        <m:t>𝑔</m:t>
                      </m:r>
                      <m:r>
                        <a:rPr lang="en-US" sz="1400" i="1">
                          <a:latin typeface="Cambria Math" charset="0"/>
                          <a:ea typeface="Cambria Math" charset="0"/>
                          <a:cs typeface="Cambria Math" charset="0"/>
                        </a:rPr>
                        <m:t>𝑔</m:t>
                      </m:r>
                    </m:oMath>
                  </m:oMathPara>
                </a14:m>
                <a:endParaRPr lang="en-US" sz="1400" dirty="0">
                  <a:ea typeface="Cambria Math" charset="0"/>
                  <a:cs typeface="Cambria Math" charset="0"/>
                </a:endParaRPr>
              </a:p>
              <a:p>
                <a:endParaRPr lang="en-US" dirty="0"/>
              </a:p>
            </p:txBody>
          </p:sp>
        </mc:Choice>
        <mc:Fallback xmlns="">
          <p:sp>
            <p:nvSpPr>
              <p:cNvPr id="22" name="TextBox 21">
                <a:extLst>
                  <a:ext uri="{FF2B5EF4-FFF2-40B4-BE49-F238E27FC236}">
                    <a16:creationId xmlns:a16="http://schemas.microsoft.com/office/drawing/2014/main" id="{A5C5B0C8-B8D8-3346-BF73-A64FC04B2184}"/>
                  </a:ext>
                </a:extLst>
              </p:cNvPr>
              <p:cNvSpPr txBox="1">
                <a:spLocks noRot="1" noChangeAspect="1" noMove="1" noResize="1" noEditPoints="1" noAdjustHandles="1" noChangeArrowheads="1" noChangeShapeType="1" noTextEdit="1"/>
              </p:cNvSpPr>
              <p:nvPr/>
            </p:nvSpPr>
            <p:spPr>
              <a:xfrm>
                <a:off x="2104383" y="3540735"/>
                <a:ext cx="2968080" cy="492443"/>
              </a:xfrm>
              <a:prstGeom prst="rect">
                <a:avLst/>
              </a:prstGeom>
              <a:blipFill>
                <a:blip r:embed="rId9"/>
                <a:stretch>
                  <a:fillRect/>
                </a:stretch>
              </a:blipFill>
            </p:spPr>
            <p:txBody>
              <a:bodyPr/>
              <a:lstStyle/>
              <a:p>
                <a:r>
                  <a:rPr lang="en-US">
                    <a:noFill/>
                  </a:rPr>
                  <a:t> </a:t>
                </a:r>
              </a:p>
            </p:txBody>
          </p:sp>
        </mc:Fallback>
      </mc:AlternateContent>
      <p:sp>
        <p:nvSpPr>
          <p:cNvPr id="23" name="Y. Makris, V. Vaidya, JHEP 1810, 019">
            <a:extLst>
              <a:ext uri="{FF2B5EF4-FFF2-40B4-BE49-F238E27FC236}">
                <a16:creationId xmlns:a16="http://schemas.microsoft.com/office/drawing/2014/main" id="{AC98C231-1E4D-DF44-A543-D3815C0B4408}"/>
              </a:ext>
            </a:extLst>
          </p:cNvPr>
          <p:cNvSpPr txBox="1"/>
          <p:nvPr/>
        </p:nvSpPr>
        <p:spPr>
          <a:xfrm>
            <a:off x="1492086" y="5035565"/>
            <a:ext cx="3356420"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lang="en-US" dirty="0"/>
              <a:t>M. Sievert, I. </a:t>
            </a:r>
            <a:r>
              <a:rPr lang="en-US" dirty="0" err="1"/>
              <a:t>Vitev</a:t>
            </a:r>
            <a:r>
              <a:rPr lang="en-US" dirty="0"/>
              <a:t>, Phys. Rev D98 (2018) 094010 </a:t>
            </a:r>
            <a:endParaRPr dirty="0"/>
          </a:p>
        </p:txBody>
      </p:sp>
      <p:sp>
        <p:nvSpPr>
          <p:cNvPr id="6" name="Date Placeholder 5">
            <a:extLst>
              <a:ext uri="{FF2B5EF4-FFF2-40B4-BE49-F238E27FC236}">
                <a16:creationId xmlns:a16="http://schemas.microsoft.com/office/drawing/2014/main" id="{CB792479-0133-6546-A8B7-BC60B40E7145}"/>
              </a:ext>
            </a:extLst>
          </p:cNvPr>
          <p:cNvSpPr>
            <a:spLocks noGrp="1"/>
          </p:cNvSpPr>
          <p:nvPr>
            <p:ph type="dt" sz="half" idx="10"/>
          </p:nvPr>
        </p:nvSpPr>
        <p:spPr/>
        <p:txBody>
          <a:bodyPr/>
          <a:lstStyle/>
          <a:p>
            <a:fld id="{4C0191CB-6A20-EB42-9586-FA2206739AD5}" type="datetime1">
              <a:rPr lang="en-US" smtClean="0"/>
              <a:t>2/13/19</a:t>
            </a:fld>
            <a:endParaRPr lang="en-US" dirty="0"/>
          </a:p>
        </p:txBody>
      </p:sp>
      <p:sp>
        <p:nvSpPr>
          <p:cNvPr id="19" name="Footer Placeholder 18">
            <a:extLst>
              <a:ext uri="{FF2B5EF4-FFF2-40B4-BE49-F238E27FC236}">
                <a16:creationId xmlns:a16="http://schemas.microsoft.com/office/drawing/2014/main" id="{5F9A86BC-C49B-7243-85E5-F45504D0F9DD}"/>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354903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Analysis of Open Heavy Flavor Production</a:t>
            </a:r>
          </a:p>
        </p:txBody>
      </p:sp>
      <p:pic>
        <p:nvPicPr>
          <p:cNvPr id="7" name="Picture 6">
            <a:extLst>
              <a:ext uri="{FF2B5EF4-FFF2-40B4-BE49-F238E27FC236}">
                <a16:creationId xmlns:a16="http://schemas.microsoft.com/office/drawing/2014/main" id="{36D8A390-82B6-FE40-9B9F-5FC132C296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686" y="1499719"/>
            <a:ext cx="3507406" cy="3793469"/>
          </a:xfrm>
          <a:prstGeom prst="rect">
            <a:avLst/>
          </a:prstGeom>
        </p:spPr>
      </p:pic>
      <p:sp>
        <p:nvSpPr>
          <p:cNvPr id="9" name="Content Placeholder 2">
            <a:extLst>
              <a:ext uri="{FF2B5EF4-FFF2-40B4-BE49-F238E27FC236}">
                <a16:creationId xmlns:a16="http://schemas.microsoft.com/office/drawing/2014/main" id="{F28B51BA-B301-B14E-9C8D-46C74707C5CD}"/>
              </a:ext>
            </a:extLst>
          </p:cNvPr>
          <p:cNvSpPr txBox="1">
            <a:spLocks/>
          </p:cNvSpPr>
          <p:nvPr/>
        </p:nvSpPr>
        <p:spPr bwMode="auto">
          <a:xfrm>
            <a:off x="-4443" y="855178"/>
            <a:ext cx="4381500" cy="445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600" b="1" dirty="0">
                <a:solidFill>
                  <a:srgbClr val="800000"/>
                </a:solidFill>
                <a:latin typeface="Arial" charset="0"/>
              </a:rPr>
              <a:t>Milestones met: </a:t>
            </a:r>
            <a:r>
              <a:rPr lang="en-US" sz="1600" dirty="0">
                <a:latin typeface="Arial" charset="0"/>
              </a:rPr>
              <a:t>achievements beyond the original research scope</a:t>
            </a:r>
          </a:p>
        </p:txBody>
      </p:sp>
      <p:sp>
        <p:nvSpPr>
          <p:cNvPr id="10" name="Rectangle 3">
            <a:extLst>
              <a:ext uri="{FF2B5EF4-FFF2-40B4-BE49-F238E27FC236}">
                <a16:creationId xmlns:a16="http://schemas.microsoft.com/office/drawing/2014/main" id="{0F73BEB1-72C7-C24F-B91B-F372BCB44F32}"/>
              </a:ext>
            </a:extLst>
          </p:cNvPr>
          <p:cNvSpPr>
            <a:spLocks noGrp="1" noChangeArrowheads="1"/>
          </p:cNvSpPr>
          <p:nvPr>
            <p:ph idx="1"/>
          </p:nvPr>
        </p:nvSpPr>
        <p:spPr>
          <a:xfrm>
            <a:off x="5787986" y="869638"/>
            <a:ext cx="4222043" cy="466513"/>
          </a:xfrm>
          <a:noFill/>
        </p:spPr>
        <p:txBody>
          <a:bodyPr vert="horz">
            <a:normAutofit/>
          </a:bodyPr>
          <a:lstStyle/>
          <a:p>
            <a:pPr marL="0" indent="0">
              <a:lnSpc>
                <a:spcPct val="90000"/>
              </a:lnSpc>
              <a:buClr>
                <a:schemeClr val="tx1"/>
              </a:buClr>
              <a:buNone/>
            </a:pPr>
            <a:r>
              <a:rPr lang="en-US" sz="1600" b="1" dirty="0">
                <a:solidFill>
                  <a:srgbClr val="800000"/>
                </a:solidFill>
              </a:rPr>
              <a:t>Fit at NLO in </a:t>
            </a:r>
            <a:r>
              <a:rPr lang="en-US" sz="1600" b="1" dirty="0" err="1">
                <a:solidFill>
                  <a:srgbClr val="800000"/>
                </a:solidFill>
              </a:rPr>
              <a:t>Mellin</a:t>
            </a:r>
            <a:r>
              <a:rPr lang="en-US" sz="1600" b="1" dirty="0">
                <a:solidFill>
                  <a:srgbClr val="800000"/>
                </a:solidFill>
              </a:rPr>
              <a:t> space</a:t>
            </a:r>
          </a:p>
        </p:txBody>
      </p:sp>
      <p:pic>
        <p:nvPicPr>
          <p:cNvPr id="11" name="Picture 10">
            <a:extLst>
              <a:ext uri="{FF2B5EF4-FFF2-40B4-BE49-F238E27FC236}">
                <a16:creationId xmlns:a16="http://schemas.microsoft.com/office/drawing/2014/main" id="{CB9AFCBD-9A59-1940-94A7-97268ACBE7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3915" y="1172590"/>
            <a:ext cx="3843270" cy="1113409"/>
          </a:xfrm>
          <a:prstGeom prst="rect">
            <a:avLst/>
          </a:prstGeom>
        </p:spPr>
      </p:pic>
      <p:pic>
        <p:nvPicPr>
          <p:cNvPr id="12" name="Picture 11">
            <a:extLst>
              <a:ext uri="{FF2B5EF4-FFF2-40B4-BE49-F238E27FC236}">
                <a16:creationId xmlns:a16="http://schemas.microsoft.com/office/drawing/2014/main" id="{35035D24-BDEF-EE41-BCDF-FE8070DB7F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2664"/>
          <a:stretch/>
        </p:blipFill>
        <p:spPr>
          <a:xfrm>
            <a:off x="7692893" y="1854568"/>
            <a:ext cx="1222513" cy="357808"/>
          </a:xfrm>
          <a:prstGeom prst="rect">
            <a:avLst/>
          </a:prstGeom>
        </p:spPr>
      </p:pic>
      <p:pic>
        <p:nvPicPr>
          <p:cNvPr id="13" name="Picture 12">
            <a:extLst>
              <a:ext uri="{FF2B5EF4-FFF2-40B4-BE49-F238E27FC236}">
                <a16:creationId xmlns:a16="http://schemas.microsoft.com/office/drawing/2014/main" id="{0D7D7217-4F45-2048-88C5-3670FC9CBB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7806"/>
          <a:stretch/>
        </p:blipFill>
        <p:spPr>
          <a:xfrm>
            <a:off x="4321278" y="2285999"/>
            <a:ext cx="4562165" cy="2348137"/>
          </a:xfrm>
          <a:prstGeom prst="rect">
            <a:avLst/>
          </a:prstGeom>
        </p:spPr>
      </p:pic>
      <p:sp>
        <p:nvSpPr>
          <p:cNvPr id="14" name="Rectangle 3">
            <a:extLst>
              <a:ext uri="{FF2B5EF4-FFF2-40B4-BE49-F238E27FC236}">
                <a16:creationId xmlns:a16="http://schemas.microsoft.com/office/drawing/2014/main" id="{E22AD49C-63EC-944C-80D0-45B0C4248597}"/>
              </a:ext>
            </a:extLst>
          </p:cNvPr>
          <p:cNvSpPr txBox="1">
            <a:spLocks noChangeArrowheads="1"/>
          </p:cNvSpPr>
          <p:nvPr/>
        </p:nvSpPr>
        <p:spPr>
          <a:xfrm>
            <a:off x="4378454" y="4514628"/>
            <a:ext cx="4536952" cy="788408"/>
          </a:xfrm>
          <a:prstGeom prst="rect">
            <a:avLst/>
          </a:prstGeom>
          <a:no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8872" indent="0">
              <a:lnSpc>
                <a:spcPct val="90000"/>
              </a:lnSpc>
              <a:buClr>
                <a:schemeClr val="tx1"/>
              </a:buClr>
              <a:buNone/>
            </a:pPr>
            <a:r>
              <a:rPr lang="en-US" sz="1200" b="1" dirty="0">
                <a:solidFill>
                  <a:srgbClr val="0000F5"/>
                </a:solidFill>
                <a:latin typeface="Arial" charset="0"/>
                <a:ea typeface="Arial" charset="0"/>
                <a:cs typeface="Arial" charset="0"/>
              </a:rPr>
              <a:t>Obtained much improved description of D* in jets. Even better description of heavy flavor in the medium</a:t>
            </a:r>
          </a:p>
        </p:txBody>
      </p:sp>
      <p:sp>
        <p:nvSpPr>
          <p:cNvPr id="8" name="Content Placeholder 2">
            <a:extLst>
              <a:ext uri="{FF2B5EF4-FFF2-40B4-BE49-F238E27FC236}">
                <a16:creationId xmlns:a16="http://schemas.microsoft.com/office/drawing/2014/main" id="{E1DE273B-C669-D245-9DC7-CD4DB89AF03C}"/>
              </a:ext>
            </a:extLst>
          </p:cNvPr>
          <p:cNvSpPr txBox="1">
            <a:spLocks/>
          </p:cNvSpPr>
          <p:nvPr/>
        </p:nvSpPr>
        <p:spPr bwMode="auto">
          <a:xfrm>
            <a:off x="2271134" y="1202808"/>
            <a:ext cx="1947431" cy="445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200" b="1" dirty="0">
                <a:latin typeface="Arial" charset="0"/>
              </a:rPr>
              <a:t>Excellent χ</a:t>
            </a:r>
            <a:r>
              <a:rPr lang="en-US" sz="1200" b="1" baseline="30000" dirty="0">
                <a:latin typeface="Arial" charset="0"/>
              </a:rPr>
              <a:t>2</a:t>
            </a:r>
            <a:r>
              <a:rPr lang="en-US" sz="1200" b="1" dirty="0">
                <a:latin typeface="Arial" charset="0"/>
              </a:rPr>
              <a:t>/DOF ~ 1 </a:t>
            </a:r>
            <a:endParaRPr lang="en-US" sz="1200" dirty="0">
              <a:latin typeface="Arial" charset="0"/>
            </a:endParaRPr>
          </a:p>
        </p:txBody>
      </p:sp>
      <p:sp>
        <p:nvSpPr>
          <p:cNvPr id="15" name="Y. Makris, V. Vaidya, JHEP 1810, 019">
            <a:extLst>
              <a:ext uri="{FF2B5EF4-FFF2-40B4-BE49-F238E27FC236}">
                <a16:creationId xmlns:a16="http://schemas.microsoft.com/office/drawing/2014/main" id="{B01C2AD8-0ACE-BB41-9572-A5A04BED5570}"/>
              </a:ext>
            </a:extLst>
          </p:cNvPr>
          <p:cNvSpPr txBox="1"/>
          <p:nvPr/>
        </p:nvSpPr>
        <p:spPr>
          <a:xfrm>
            <a:off x="4122878" y="5033045"/>
            <a:ext cx="4849704"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lang="en-US" dirty="0">
                <a:solidFill>
                  <a:schemeClr val="tx2"/>
                </a:solidFill>
              </a:rPr>
              <a:t>D. </a:t>
            </a:r>
            <a:r>
              <a:rPr lang="en-US" dirty="0" err="1">
                <a:solidFill>
                  <a:schemeClr val="tx2"/>
                </a:solidFill>
              </a:rPr>
              <a:t>Anderle</a:t>
            </a:r>
            <a:r>
              <a:rPr lang="en-US" dirty="0">
                <a:solidFill>
                  <a:schemeClr val="tx2"/>
                </a:solidFill>
              </a:rPr>
              <a:t>, T. Kauffman, M. </a:t>
            </a:r>
            <a:r>
              <a:rPr lang="en-US" dirty="0" err="1">
                <a:solidFill>
                  <a:schemeClr val="tx2"/>
                </a:solidFill>
              </a:rPr>
              <a:t>Stratmann</a:t>
            </a:r>
            <a:r>
              <a:rPr lang="en-US" dirty="0"/>
              <a:t>, F. Ringer I. </a:t>
            </a:r>
            <a:r>
              <a:rPr lang="en-US" dirty="0" err="1"/>
              <a:t>Vitev</a:t>
            </a:r>
            <a:r>
              <a:rPr lang="en-US" dirty="0"/>
              <a:t>, Phys. Rev D97 (2017) 034028 </a:t>
            </a:r>
            <a:endParaRPr dirty="0"/>
          </a:p>
        </p:txBody>
      </p:sp>
      <p:sp>
        <p:nvSpPr>
          <p:cNvPr id="5" name="Date Placeholder 4">
            <a:extLst>
              <a:ext uri="{FF2B5EF4-FFF2-40B4-BE49-F238E27FC236}">
                <a16:creationId xmlns:a16="http://schemas.microsoft.com/office/drawing/2014/main" id="{DCA5B00E-12F7-6141-AB76-6F94A9EDC0FE}"/>
              </a:ext>
            </a:extLst>
          </p:cNvPr>
          <p:cNvSpPr>
            <a:spLocks noGrp="1"/>
          </p:cNvSpPr>
          <p:nvPr>
            <p:ph type="dt" sz="half" idx="10"/>
          </p:nvPr>
        </p:nvSpPr>
        <p:spPr/>
        <p:txBody>
          <a:bodyPr/>
          <a:lstStyle/>
          <a:p>
            <a:fld id="{BFFDE7D5-8BA7-194F-84AF-B2BD53AA2E14}" type="datetime1">
              <a:rPr lang="en-US" smtClean="0"/>
              <a:t>2/13/19</a:t>
            </a:fld>
            <a:endParaRPr lang="en-US" dirty="0"/>
          </a:p>
        </p:txBody>
      </p:sp>
      <p:sp>
        <p:nvSpPr>
          <p:cNvPr id="6" name="Footer Placeholder 5">
            <a:extLst>
              <a:ext uri="{FF2B5EF4-FFF2-40B4-BE49-F238E27FC236}">
                <a16:creationId xmlns:a16="http://schemas.microsoft.com/office/drawing/2014/main" id="{6D8DBF64-F52B-A047-8834-32A8061683A6}"/>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274204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and Heavy Jet Substructure in the Medium</a:t>
            </a:r>
          </a:p>
        </p:txBody>
      </p:sp>
      <p:pic>
        <p:nvPicPr>
          <p:cNvPr id="5" name="Picture 4">
            <a:extLst>
              <a:ext uri="{FF2B5EF4-FFF2-40B4-BE49-F238E27FC236}">
                <a16:creationId xmlns:a16="http://schemas.microsoft.com/office/drawing/2014/main" id="{7F312FD8-0DD7-4444-865F-A8BEA2BA80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0415" b="-16152"/>
          <a:stretch/>
        </p:blipFill>
        <p:spPr>
          <a:xfrm>
            <a:off x="575339" y="2371729"/>
            <a:ext cx="1843825" cy="527176"/>
          </a:xfrm>
          <a:prstGeom prst="rect">
            <a:avLst/>
          </a:prstGeom>
        </p:spPr>
      </p:pic>
      <p:sp>
        <p:nvSpPr>
          <p:cNvPr id="6" name="Isosceles Triangle 8">
            <a:extLst>
              <a:ext uri="{FF2B5EF4-FFF2-40B4-BE49-F238E27FC236}">
                <a16:creationId xmlns:a16="http://schemas.microsoft.com/office/drawing/2014/main" id="{AE6C58FB-CCB8-E042-897E-B5832552BCB7}"/>
              </a:ext>
            </a:extLst>
          </p:cNvPr>
          <p:cNvSpPr/>
          <p:nvPr/>
        </p:nvSpPr>
        <p:spPr>
          <a:xfrm rot="16200000">
            <a:off x="1641875" y="577360"/>
            <a:ext cx="2024782" cy="283122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D31EF7F-635D-8E47-8932-ED510A39B205}"/>
              </a:ext>
            </a:extLst>
          </p:cNvPr>
          <p:cNvSpPr/>
          <p:nvPr/>
        </p:nvSpPr>
        <p:spPr>
          <a:xfrm>
            <a:off x="2544617" y="904479"/>
            <a:ext cx="126099" cy="27022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3892758-2338-8F4B-B45D-C2F8EEF71357}"/>
              </a:ext>
            </a:extLst>
          </p:cNvPr>
          <p:cNvSpPr/>
          <p:nvPr/>
        </p:nvSpPr>
        <p:spPr>
          <a:xfrm>
            <a:off x="1652718" y="1433618"/>
            <a:ext cx="126099" cy="27022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7">
            <a:extLst>
              <a:ext uri="{FF2B5EF4-FFF2-40B4-BE49-F238E27FC236}">
                <a16:creationId xmlns:a16="http://schemas.microsoft.com/office/drawing/2014/main" id="{86BDB026-7DFC-AE41-8F41-78A7F51A15F3}"/>
              </a:ext>
            </a:extLst>
          </p:cNvPr>
          <p:cNvSpPr/>
          <p:nvPr/>
        </p:nvSpPr>
        <p:spPr>
          <a:xfrm rot="6000000" flipH="1" flipV="1">
            <a:off x="2271212" y="962911"/>
            <a:ext cx="465567" cy="2500919"/>
          </a:xfrm>
          <a:prstGeom prs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10" name="Isosceles Triangle 15">
            <a:extLst>
              <a:ext uri="{FF2B5EF4-FFF2-40B4-BE49-F238E27FC236}">
                <a16:creationId xmlns:a16="http://schemas.microsoft.com/office/drawing/2014/main" id="{E396431A-2E83-5C41-B4F8-2A9E7C3C363A}"/>
              </a:ext>
            </a:extLst>
          </p:cNvPr>
          <p:cNvSpPr/>
          <p:nvPr/>
        </p:nvSpPr>
        <p:spPr>
          <a:xfrm rot="15480000">
            <a:off x="2152468" y="696204"/>
            <a:ext cx="355977" cy="2104657"/>
          </a:xfrm>
          <a:prstGeom prst="triangle">
            <a:avLst/>
          </a:prstGeom>
          <a:solidFill>
            <a:srgbClr val="FF0000"/>
          </a:solidFill>
          <a:scene3d>
            <a:camera prst="orthographicFron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11" name="Oval 10">
            <a:extLst>
              <a:ext uri="{FF2B5EF4-FFF2-40B4-BE49-F238E27FC236}">
                <a16:creationId xmlns:a16="http://schemas.microsoft.com/office/drawing/2014/main" id="{4A076F45-D614-5F4D-BEF6-4F44BFD7BF38}"/>
              </a:ext>
            </a:extLst>
          </p:cNvPr>
          <p:cNvSpPr/>
          <p:nvPr/>
        </p:nvSpPr>
        <p:spPr>
          <a:xfrm>
            <a:off x="3812165" y="980579"/>
            <a:ext cx="527132" cy="20247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9D006893-E34D-C049-B0F3-AF5BC8BB46BA}"/>
              </a:ext>
            </a:extLst>
          </p:cNvPr>
          <p:cNvCxnSpPr/>
          <p:nvPr/>
        </p:nvCxnSpPr>
        <p:spPr>
          <a:xfrm>
            <a:off x="3267939" y="1525643"/>
            <a:ext cx="0" cy="707805"/>
          </a:xfrm>
          <a:prstGeom prst="straightConnector1">
            <a:avLst/>
          </a:prstGeom>
          <a:ln>
            <a:solidFill>
              <a:schemeClr val="bg1"/>
            </a:solidFill>
            <a:headEnd type="arrow"/>
            <a:tailEnd type="arrow"/>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FBFE7662-9466-AC42-9D9D-8DD9D3CB6838}"/>
              </a:ext>
            </a:extLst>
          </p:cNvPr>
          <p:cNvSpPr txBox="1"/>
          <p:nvPr/>
        </p:nvSpPr>
        <p:spPr>
          <a:xfrm>
            <a:off x="3366836" y="1748532"/>
            <a:ext cx="1294760" cy="369332"/>
          </a:xfrm>
          <a:prstGeom prst="rect">
            <a:avLst/>
          </a:prstGeom>
          <a:noFill/>
        </p:spPr>
        <p:txBody>
          <a:bodyPr wrap="square" rtlCol="0">
            <a:spAutoFit/>
          </a:bodyPr>
          <a:lstStyle/>
          <a:p>
            <a:r>
              <a:rPr lang="en-US" dirty="0" err="1">
                <a:solidFill>
                  <a:schemeClr val="bg1"/>
                </a:solidFill>
              </a:rPr>
              <a:t>r</a:t>
            </a:r>
            <a:r>
              <a:rPr lang="en-US" baseline="-25000" dirty="0" err="1">
                <a:solidFill>
                  <a:schemeClr val="bg1"/>
                </a:solidFill>
              </a:rPr>
              <a:t>g</a:t>
            </a:r>
            <a:r>
              <a:rPr lang="en-US" dirty="0">
                <a:solidFill>
                  <a:schemeClr val="bg1"/>
                </a:solidFill>
              </a:rPr>
              <a:t> = ΔR</a:t>
            </a:r>
            <a:r>
              <a:rPr lang="en-US" baseline="-25000" dirty="0">
                <a:solidFill>
                  <a:schemeClr val="bg1"/>
                </a:solidFill>
              </a:rPr>
              <a:t>12</a:t>
            </a:r>
          </a:p>
        </p:txBody>
      </p:sp>
      <p:sp>
        <p:nvSpPr>
          <p:cNvPr id="14" name="TextBox 13">
            <a:extLst>
              <a:ext uri="{FF2B5EF4-FFF2-40B4-BE49-F238E27FC236}">
                <a16:creationId xmlns:a16="http://schemas.microsoft.com/office/drawing/2014/main" id="{FEA7B4BE-26FD-5946-90E3-AFABDAD6C998}"/>
              </a:ext>
            </a:extLst>
          </p:cNvPr>
          <p:cNvSpPr txBox="1"/>
          <p:nvPr/>
        </p:nvSpPr>
        <p:spPr>
          <a:xfrm>
            <a:off x="3834313" y="2168571"/>
            <a:ext cx="466794"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T1</a:t>
            </a:r>
          </a:p>
        </p:txBody>
      </p:sp>
      <p:sp>
        <p:nvSpPr>
          <p:cNvPr id="15" name="TextBox 14">
            <a:extLst>
              <a:ext uri="{FF2B5EF4-FFF2-40B4-BE49-F238E27FC236}">
                <a16:creationId xmlns:a16="http://schemas.microsoft.com/office/drawing/2014/main" id="{18AF90D8-6410-F74D-96B9-78D185E39D60}"/>
              </a:ext>
            </a:extLst>
          </p:cNvPr>
          <p:cNvSpPr txBox="1"/>
          <p:nvPr/>
        </p:nvSpPr>
        <p:spPr>
          <a:xfrm>
            <a:off x="3368005" y="1248952"/>
            <a:ext cx="471215"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T2</a:t>
            </a:r>
          </a:p>
        </p:txBody>
      </p:sp>
      <p:sp>
        <p:nvSpPr>
          <p:cNvPr id="16" name="TextBox 15">
            <a:extLst>
              <a:ext uri="{FF2B5EF4-FFF2-40B4-BE49-F238E27FC236}">
                <a16:creationId xmlns:a16="http://schemas.microsoft.com/office/drawing/2014/main" id="{E5FA58EF-C441-FB48-A849-5F2D3E634834}"/>
              </a:ext>
            </a:extLst>
          </p:cNvPr>
          <p:cNvSpPr txBox="1"/>
          <p:nvPr/>
        </p:nvSpPr>
        <p:spPr>
          <a:xfrm>
            <a:off x="213828" y="2413765"/>
            <a:ext cx="445956" cy="307777"/>
          </a:xfrm>
          <a:prstGeom prst="rect">
            <a:avLst/>
          </a:prstGeom>
          <a:noFill/>
        </p:spPr>
        <p:txBody>
          <a:bodyPr wrap="none" rtlCol="0">
            <a:spAutoFit/>
          </a:bodyPr>
          <a:lstStyle/>
          <a:p>
            <a:r>
              <a:rPr lang="en-US" sz="1400" dirty="0" err="1"/>
              <a:t>z</a:t>
            </a:r>
            <a:r>
              <a:rPr lang="en-US" sz="1400" baseline="-25000" dirty="0" err="1"/>
              <a:t>g</a:t>
            </a:r>
            <a:r>
              <a:rPr lang="en-US" sz="1400" baseline="-25000" dirty="0"/>
              <a:t> =</a:t>
            </a:r>
          </a:p>
        </p:txBody>
      </p:sp>
      <p:cxnSp>
        <p:nvCxnSpPr>
          <p:cNvPr id="17" name="Straight Arrow Connector 16">
            <a:extLst>
              <a:ext uri="{FF2B5EF4-FFF2-40B4-BE49-F238E27FC236}">
                <a16:creationId xmlns:a16="http://schemas.microsoft.com/office/drawing/2014/main" id="{2682C3CB-808E-A149-B94F-2C154045442C}"/>
              </a:ext>
            </a:extLst>
          </p:cNvPr>
          <p:cNvCxnSpPr>
            <a:endCxn id="6" idx="0"/>
          </p:cNvCxnSpPr>
          <p:nvPr/>
        </p:nvCxnSpPr>
        <p:spPr>
          <a:xfrm flipV="1">
            <a:off x="228600" y="1992971"/>
            <a:ext cx="1010055" cy="112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F6ACF0A-BE82-D149-8BA5-DDC14B7237E5}"/>
              </a:ext>
            </a:extLst>
          </p:cNvPr>
          <p:cNvSpPr txBox="1"/>
          <p:nvPr/>
        </p:nvSpPr>
        <p:spPr>
          <a:xfrm>
            <a:off x="-4884" y="890908"/>
            <a:ext cx="2994140" cy="889474"/>
          </a:xfrm>
          <a:prstGeom prst="rect">
            <a:avLst/>
          </a:prstGeom>
          <a:noFill/>
        </p:spPr>
        <p:txBody>
          <a:bodyPr wrap="square" rtlCol="0">
            <a:spAutoFit/>
          </a:bodyPr>
          <a:lstStyle/>
          <a:p>
            <a:pPr marL="118872" indent="0">
              <a:lnSpc>
                <a:spcPct val="90000"/>
              </a:lnSpc>
              <a:buClr>
                <a:schemeClr val="tx1"/>
              </a:buClr>
              <a:buFont typeface="Wingdings 2"/>
              <a:buNone/>
            </a:pPr>
            <a:r>
              <a:rPr lang="en-US" sz="1400" b="1" dirty="0">
                <a:solidFill>
                  <a:srgbClr val="0000F5"/>
                </a:solidFill>
              </a:rPr>
              <a:t>They are calculable from first principles and directly related to the splitting functions</a:t>
            </a:r>
            <a:endParaRPr lang="en-US" sz="1400" b="1" u="sng" baseline="-25000" dirty="0">
              <a:solidFill>
                <a:srgbClr val="0000F5"/>
              </a:solidFill>
            </a:endParaRPr>
          </a:p>
          <a:p>
            <a:endParaRPr lang="en-US" sz="1400" dirty="0"/>
          </a:p>
        </p:txBody>
      </p:sp>
      <p:pic>
        <p:nvPicPr>
          <p:cNvPr id="19" name="Picture 18">
            <a:extLst>
              <a:ext uri="{FF2B5EF4-FFF2-40B4-BE49-F238E27FC236}">
                <a16:creationId xmlns:a16="http://schemas.microsoft.com/office/drawing/2014/main" id="{997681EE-C49F-0B47-9CB3-1456796617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32376"/>
          <a:stretch/>
        </p:blipFill>
        <p:spPr>
          <a:xfrm>
            <a:off x="4761661" y="1073470"/>
            <a:ext cx="3843668" cy="2966033"/>
          </a:xfrm>
          <a:prstGeom prst="rect">
            <a:avLst/>
          </a:prstGeom>
        </p:spPr>
      </p:pic>
      <p:pic>
        <p:nvPicPr>
          <p:cNvPr id="20" name="Picture 19">
            <a:extLst>
              <a:ext uri="{FF2B5EF4-FFF2-40B4-BE49-F238E27FC236}">
                <a16:creationId xmlns:a16="http://schemas.microsoft.com/office/drawing/2014/main" id="{D1E0DAD8-E6E9-8642-A084-DF9073C8FF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0159" r="7607"/>
          <a:stretch/>
        </p:blipFill>
        <p:spPr>
          <a:xfrm>
            <a:off x="489272" y="2808457"/>
            <a:ext cx="2901797" cy="2560408"/>
          </a:xfrm>
          <a:prstGeom prst="rect">
            <a:avLst/>
          </a:prstGeom>
        </p:spPr>
      </p:pic>
      <p:sp>
        <p:nvSpPr>
          <p:cNvPr id="21" name="Text Box 6">
            <a:extLst>
              <a:ext uri="{FF2B5EF4-FFF2-40B4-BE49-F238E27FC236}">
                <a16:creationId xmlns:a16="http://schemas.microsoft.com/office/drawing/2014/main" id="{3266FF61-094A-A049-8CE5-33CAB0DEB2B4}"/>
              </a:ext>
            </a:extLst>
          </p:cNvPr>
          <p:cNvSpPr txBox="1">
            <a:spLocks noChangeArrowheads="1"/>
          </p:cNvSpPr>
          <p:nvPr/>
        </p:nvSpPr>
        <p:spPr bwMode="auto">
          <a:xfrm>
            <a:off x="4877862" y="4193224"/>
            <a:ext cx="4180095" cy="1107996"/>
          </a:xfrm>
          <a:prstGeom prst="rect">
            <a:avLst/>
          </a:prstGeom>
          <a:noFill/>
          <a:ln w="9525">
            <a:noFill/>
            <a:miter lim="800000"/>
            <a:headEnd/>
            <a:tailEnd/>
          </a:ln>
        </p:spPr>
        <p:txBody>
          <a:bodyPr wrap="square">
            <a:prstTxWarp prst="textNoShape">
              <a:avLst/>
            </a:prstTxWarp>
            <a:spAutoFit/>
          </a:bodyPr>
          <a:lstStyle/>
          <a:p>
            <a:pPr marL="342900" indent="-342900">
              <a:spcBef>
                <a:spcPct val="50000"/>
              </a:spcBef>
              <a:buFont typeface="Arial" charset="0"/>
              <a:buChar char="•"/>
            </a:pPr>
            <a:r>
              <a:rPr lang="en-US" sz="1200" b="1" dirty="0">
                <a:solidFill>
                  <a:srgbClr val="7030A0"/>
                </a:solidFill>
                <a:latin typeface="Arial" charset="0"/>
                <a:ea typeface="Arial" charset="0"/>
                <a:cs typeface="Arial" charset="0"/>
              </a:rPr>
              <a:t>Discovered a new way to constrain mass effects in </a:t>
            </a:r>
            <a:r>
              <a:rPr lang="en-US" sz="1200" b="1" dirty="0" err="1">
                <a:solidFill>
                  <a:srgbClr val="7030A0"/>
                </a:solidFill>
                <a:latin typeface="Arial" charset="0"/>
                <a:ea typeface="Arial" charset="0"/>
                <a:cs typeface="Arial" charset="0"/>
              </a:rPr>
              <a:t>parton</a:t>
            </a:r>
            <a:r>
              <a:rPr lang="en-US" sz="1200" b="1" dirty="0">
                <a:solidFill>
                  <a:srgbClr val="7030A0"/>
                </a:solidFill>
                <a:latin typeface="Arial" charset="0"/>
                <a:ea typeface="Arial" charset="0"/>
                <a:cs typeface="Arial" charset="0"/>
              </a:rPr>
              <a:t> showers </a:t>
            </a:r>
          </a:p>
          <a:p>
            <a:pPr marL="342900" indent="-342900">
              <a:spcBef>
                <a:spcPct val="50000"/>
              </a:spcBef>
              <a:buFont typeface="Arial" charset="0"/>
              <a:buChar char="•"/>
            </a:pPr>
            <a:r>
              <a:rPr lang="en-US" sz="1200" b="1" dirty="0">
                <a:solidFill>
                  <a:srgbClr val="7030A0"/>
                </a:solidFill>
                <a:latin typeface="Arial" charset="0"/>
                <a:ea typeface="Arial" charset="0"/>
                <a:cs typeface="Arial" charset="0"/>
              </a:rPr>
              <a:t>At RHIC jet energies, we predict a unique reversal of the mass hierarchy  effects on jet splitting</a:t>
            </a:r>
          </a:p>
          <a:p>
            <a:pPr>
              <a:spcBef>
                <a:spcPct val="50000"/>
              </a:spcBef>
            </a:pPr>
            <a:endParaRPr lang="en-US" sz="800" dirty="0">
              <a:solidFill>
                <a:srgbClr val="008000"/>
              </a:solidFill>
            </a:endParaRPr>
          </a:p>
        </p:txBody>
      </p:sp>
      <p:sp>
        <p:nvSpPr>
          <p:cNvPr id="22" name="Y. Makris, V. Vaidya, JHEP 1810, 019">
            <a:extLst>
              <a:ext uri="{FF2B5EF4-FFF2-40B4-BE49-F238E27FC236}">
                <a16:creationId xmlns:a16="http://schemas.microsoft.com/office/drawing/2014/main" id="{F74A80C8-B7B4-744E-8CA5-DD350B30925E}"/>
              </a:ext>
            </a:extLst>
          </p:cNvPr>
          <p:cNvSpPr txBox="1"/>
          <p:nvPr/>
        </p:nvSpPr>
        <p:spPr>
          <a:xfrm>
            <a:off x="4485247" y="903023"/>
            <a:ext cx="4849704"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lang="en-US" dirty="0"/>
              <a:t>T. </a:t>
            </a:r>
            <a:r>
              <a:rPr lang="en-US" dirty="0" err="1"/>
              <a:t>Chien</a:t>
            </a:r>
            <a:r>
              <a:rPr lang="en-US" dirty="0"/>
              <a:t>, I. </a:t>
            </a:r>
            <a:r>
              <a:rPr lang="en-US" dirty="0" err="1"/>
              <a:t>Vitev</a:t>
            </a:r>
            <a:r>
              <a:rPr lang="en-US" dirty="0"/>
              <a:t>, Phys. Rev. Lett 119 (2017) 112301 </a:t>
            </a:r>
            <a:endParaRPr dirty="0"/>
          </a:p>
        </p:txBody>
      </p:sp>
      <p:sp>
        <p:nvSpPr>
          <p:cNvPr id="23" name="Y. Makris, V. Vaidya, JHEP 1810, 019">
            <a:extLst>
              <a:ext uri="{FF2B5EF4-FFF2-40B4-BE49-F238E27FC236}">
                <a16:creationId xmlns:a16="http://schemas.microsoft.com/office/drawing/2014/main" id="{DA1F24D0-D923-C147-B4DD-9C582DEBAB52}"/>
              </a:ext>
            </a:extLst>
          </p:cNvPr>
          <p:cNvSpPr txBox="1"/>
          <p:nvPr/>
        </p:nvSpPr>
        <p:spPr>
          <a:xfrm>
            <a:off x="3837096" y="5114442"/>
            <a:ext cx="4849704"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lang="en-US" dirty="0"/>
              <a:t>H. Li, I. </a:t>
            </a:r>
            <a:r>
              <a:rPr lang="en-US" dirty="0" err="1"/>
              <a:t>Vitev</a:t>
            </a:r>
            <a:r>
              <a:rPr lang="en-US" dirty="0"/>
              <a:t>,  submitted to Phys. Rev. Lett</a:t>
            </a:r>
            <a:endParaRPr dirty="0"/>
          </a:p>
        </p:txBody>
      </p:sp>
      <p:sp>
        <p:nvSpPr>
          <p:cNvPr id="24" name="Content Placeholder 2">
            <a:extLst>
              <a:ext uri="{FF2B5EF4-FFF2-40B4-BE49-F238E27FC236}">
                <a16:creationId xmlns:a16="http://schemas.microsoft.com/office/drawing/2014/main" id="{B742A9DC-A229-B245-8C42-B790E4F3C906}"/>
              </a:ext>
            </a:extLst>
          </p:cNvPr>
          <p:cNvSpPr txBox="1">
            <a:spLocks/>
          </p:cNvSpPr>
          <p:nvPr/>
        </p:nvSpPr>
        <p:spPr bwMode="auto">
          <a:xfrm>
            <a:off x="4572000" y="3886010"/>
            <a:ext cx="5284719" cy="445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600" b="1" dirty="0">
                <a:solidFill>
                  <a:srgbClr val="800000"/>
                </a:solidFill>
                <a:latin typeface="Arial" charset="0"/>
              </a:rPr>
              <a:t>Special role of b-jets / heavy quark mass</a:t>
            </a:r>
            <a:endParaRPr lang="en-US" sz="1600" dirty="0">
              <a:latin typeface="Arial" charset="0"/>
            </a:endParaRPr>
          </a:p>
        </p:txBody>
      </p:sp>
      <p:pic>
        <p:nvPicPr>
          <p:cNvPr id="25" name="Picture 12" descr="mage result for NSF logo">
            <a:extLst>
              <a:ext uri="{FF2B5EF4-FFF2-40B4-BE49-F238E27FC236}">
                <a16:creationId xmlns:a16="http://schemas.microsoft.com/office/drawing/2014/main" id="{19E3DD8B-CCBA-5B4D-A584-D0551E588C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44980" y="4088808"/>
            <a:ext cx="445459" cy="44545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7ABE122-FB24-D54C-8B68-62B4C450E6B3}"/>
              </a:ext>
            </a:extLst>
          </p:cNvPr>
          <p:cNvSpPr txBox="1"/>
          <p:nvPr/>
        </p:nvSpPr>
        <p:spPr>
          <a:xfrm>
            <a:off x="3366836" y="4568021"/>
            <a:ext cx="1653897" cy="806375"/>
          </a:xfrm>
          <a:prstGeom prst="rect">
            <a:avLst/>
          </a:prstGeom>
          <a:noFill/>
        </p:spPr>
        <p:txBody>
          <a:bodyPr wrap="square" rtlCol="0">
            <a:spAutoFit/>
          </a:bodyPr>
          <a:lstStyle/>
          <a:p>
            <a:pPr marL="118872" indent="0">
              <a:lnSpc>
                <a:spcPct val="90000"/>
              </a:lnSpc>
              <a:buClr>
                <a:schemeClr val="tx1"/>
              </a:buClr>
              <a:buFont typeface="Wingdings 2"/>
              <a:buNone/>
            </a:pPr>
            <a:r>
              <a:rPr lang="en-US" sz="1200" b="1" dirty="0"/>
              <a:t>The cornerstone of experimental NSF proposal</a:t>
            </a:r>
            <a:endParaRPr lang="en-US" sz="1200" b="1" u="sng" baseline="-25000" dirty="0"/>
          </a:p>
          <a:p>
            <a:endParaRPr lang="en-US" sz="1400" dirty="0"/>
          </a:p>
        </p:txBody>
      </p:sp>
      <p:sp>
        <p:nvSpPr>
          <p:cNvPr id="27" name="Date Placeholder 26">
            <a:extLst>
              <a:ext uri="{FF2B5EF4-FFF2-40B4-BE49-F238E27FC236}">
                <a16:creationId xmlns:a16="http://schemas.microsoft.com/office/drawing/2014/main" id="{4E7A4044-F480-A045-A4DF-5A03F6086678}"/>
              </a:ext>
            </a:extLst>
          </p:cNvPr>
          <p:cNvSpPr>
            <a:spLocks noGrp="1"/>
          </p:cNvSpPr>
          <p:nvPr>
            <p:ph type="dt" sz="half" idx="10"/>
          </p:nvPr>
        </p:nvSpPr>
        <p:spPr/>
        <p:txBody>
          <a:bodyPr/>
          <a:lstStyle/>
          <a:p>
            <a:fld id="{BB2EAA1F-8AB6-6243-9EB3-A1D1005D5B03}" type="datetime1">
              <a:rPr lang="en-US" smtClean="0"/>
              <a:t>2/13/19</a:t>
            </a:fld>
            <a:endParaRPr lang="en-US" dirty="0"/>
          </a:p>
        </p:txBody>
      </p:sp>
      <p:sp>
        <p:nvSpPr>
          <p:cNvPr id="28" name="Footer Placeholder 27">
            <a:extLst>
              <a:ext uri="{FF2B5EF4-FFF2-40B4-BE49-F238E27FC236}">
                <a16:creationId xmlns:a16="http://schemas.microsoft.com/office/drawing/2014/main" id="{230CBB9C-2597-C946-97BE-E8E169953A1C}"/>
              </a:ext>
            </a:extLst>
          </p:cNvPr>
          <p:cNvSpPr>
            <a:spLocks noGrp="1"/>
          </p:cNvSpPr>
          <p:nvPr>
            <p:ph type="ftr" sz="quarter" idx="11"/>
          </p:nvPr>
        </p:nvSpPr>
        <p:spPr/>
        <p:txBody>
          <a:bodyPr/>
          <a:lstStyle/>
          <a:p>
            <a:r>
              <a:rPr lang="en-US"/>
              <a:t>Los Alamos National Laboratory</a:t>
            </a:r>
            <a:endParaRPr lang="en-US" dirty="0"/>
          </a:p>
        </p:txBody>
      </p:sp>
      <p:sp>
        <p:nvSpPr>
          <p:cNvPr id="29" name="TextBox 28">
            <a:extLst>
              <a:ext uri="{FF2B5EF4-FFF2-40B4-BE49-F238E27FC236}">
                <a16:creationId xmlns:a16="http://schemas.microsoft.com/office/drawing/2014/main" id="{D6A48A99-07F6-0C44-83C3-B8EECA944900}"/>
              </a:ext>
            </a:extLst>
          </p:cNvPr>
          <p:cNvSpPr txBox="1"/>
          <p:nvPr/>
        </p:nvSpPr>
        <p:spPr>
          <a:xfrm>
            <a:off x="3362477" y="3301351"/>
            <a:ext cx="1653897" cy="424732"/>
          </a:xfrm>
          <a:prstGeom prst="rect">
            <a:avLst/>
          </a:prstGeom>
          <a:noFill/>
        </p:spPr>
        <p:txBody>
          <a:bodyPr wrap="square" rtlCol="0">
            <a:spAutoFit/>
          </a:bodyPr>
          <a:lstStyle/>
          <a:p>
            <a:pPr marL="118872" indent="0">
              <a:lnSpc>
                <a:spcPct val="90000"/>
              </a:lnSpc>
              <a:buClr>
                <a:schemeClr val="tx1"/>
              </a:buClr>
              <a:buFont typeface="Wingdings 2"/>
              <a:buNone/>
            </a:pPr>
            <a:r>
              <a:rPr lang="en-US" sz="1200" b="1" dirty="0">
                <a:solidFill>
                  <a:srgbClr val="FF0000"/>
                </a:solidFill>
              </a:rPr>
              <a:t>RHIC has an advantage</a:t>
            </a:r>
            <a:endParaRPr lang="en-US" sz="1400" dirty="0"/>
          </a:p>
        </p:txBody>
      </p:sp>
    </p:spTree>
    <p:extLst>
      <p:ext uri="{BB962C8B-B14F-4D97-AF65-F5344CB8AC3E}">
        <p14:creationId xmlns:p14="http://schemas.microsoft.com/office/powerpoint/2010/main" val="81128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742C962-B22C-C242-8C19-F032527134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8578" y="1529255"/>
            <a:ext cx="2393114" cy="1446217"/>
          </a:xfrm>
          <a:prstGeom prst="rect">
            <a:avLst/>
          </a:prstGeom>
        </p:spPr>
      </p:pic>
      <p:sp>
        <p:nvSpPr>
          <p:cNvPr id="2" name="Title 1"/>
          <p:cNvSpPr>
            <a:spLocks noGrp="1"/>
          </p:cNvSpPr>
          <p:nvPr>
            <p:ph type="title"/>
          </p:nvPr>
        </p:nvSpPr>
        <p:spPr/>
        <p:txBody>
          <a:bodyPr/>
          <a:lstStyle/>
          <a:p>
            <a:r>
              <a:rPr lang="en-US" dirty="0"/>
              <a:t>New Framework to Calculate Light and Heavy Flavor Jets in the QGP</a:t>
            </a:r>
          </a:p>
        </p:txBody>
      </p:sp>
      <p:sp>
        <p:nvSpPr>
          <p:cNvPr id="9" name="Content Placeholder 2">
            <a:extLst>
              <a:ext uri="{FF2B5EF4-FFF2-40B4-BE49-F238E27FC236}">
                <a16:creationId xmlns:a16="http://schemas.microsoft.com/office/drawing/2014/main" id="{F28B51BA-B301-B14E-9C8D-46C74707C5CD}"/>
              </a:ext>
            </a:extLst>
          </p:cNvPr>
          <p:cNvSpPr txBox="1">
            <a:spLocks/>
          </p:cNvSpPr>
          <p:nvPr/>
        </p:nvSpPr>
        <p:spPr bwMode="auto">
          <a:xfrm>
            <a:off x="-58028" y="850642"/>
            <a:ext cx="4113109" cy="445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600" b="1" dirty="0">
                <a:solidFill>
                  <a:srgbClr val="800000"/>
                </a:solidFill>
                <a:latin typeface="Arial" charset="0"/>
              </a:rPr>
              <a:t>A new theoretical approach based on semi-inclusive jet functions </a:t>
            </a:r>
            <a:endParaRPr lang="en-US" sz="1600" dirty="0">
              <a:latin typeface="Arial" charset="0"/>
            </a:endParaRPr>
          </a:p>
        </p:txBody>
      </p:sp>
      <p:sp>
        <p:nvSpPr>
          <p:cNvPr id="10" name="Rectangle 3">
            <a:extLst>
              <a:ext uri="{FF2B5EF4-FFF2-40B4-BE49-F238E27FC236}">
                <a16:creationId xmlns:a16="http://schemas.microsoft.com/office/drawing/2014/main" id="{0F73BEB1-72C7-C24F-B91B-F372BCB44F32}"/>
              </a:ext>
            </a:extLst>
          </p:cNvPr>
          <p:cNvSpPr>
            <a:spLocks noGrp="1" noChangeArrowheads="1"/>
          </p:cNvSpPr>
          <p:nvPr>
            <p:ph idx="1"/>
          </p:nvPr>
        </p:nvSpPr>
        <p:spPr>
          <a:xfrm>
            <a:off x="4750539" y="887380"/>
            <a:ext cx="4222043" cy="466513"/>
          </a:xfrm>
          <a:noFill/>
        </p:spPr>
        <p:txBody>
          <a:bodyPr vert="horz">
            <a:normAutofit fontScale="92500" lnSpcReduction="10000"/>
          </a:bodyPr>
          <a:lstStyle/>
          <a:p>
            <a:pPr marL="0" indent="0">
              <a:lnSpc>
                <a:spcPct val="90000"/>
              </a:lnSpc>
              <a:buClr>
                <a:schemeClr val="tx1"/>
              </a:buClr>
              <a:buNone/>
            </a:pPr>
            <a:r>
              <a:rPr lang="en-US" sz="1600" b="1" dirty="0">
                <a:solidFill>
                  <a:srgbClr val="800000"/>
                </a:solidFill>
              </a:rPr>
              <a:t>Extend this framework to heavy flavor jets – b-jets and c-jets</a:t>
            </a:r>
          </a:p>
        </p:txBody>
      </p:sp>
      <p:sp>
        <p:nvSpPr>
          <p:cNvPr id="14" name="Rectangle 3">
            <a:extLst>
              <a:ext uri="{FF2B5EF4-FFF2-40B4-BE49-F238E27FC236}">
                <a16:creationId xmlns:a16="http://schemas.microsoft.com/office/drawing/2014/main" id="{E22AD49C-63EC-944C-80D0-45B0C4248597}"/>
              </a:ext>
            </a:extLst>
          </p:cNvPr>
          <p:cNvSpPr txBox="1">
            <a:spLocks noChangeArrowheads="1"/>
          </p:cNvSpPr>
          <p:nvPr/>
        </p:nvSpPr>
        <p:spPr>
          <a:xfrm>
            <a:off x="4040174" y="4713312"/>
            <a:ext cx="4849704" cy="788408"/>
          </a:xfrm>
          <a:prstGeom prst="rect">
            <a:avLst/>
          </a:prstGeom>
          <a:no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8872" indent="0">
              <a:lnSpc>
                <a:spcPct val="90000"/>
              </a:lnSpc>
              <a:buClr>
                <a:schemeClr val="tx1"/>
              </a:buClr>
              <a:buNone/>
            </a:pPr>
            <a:r>
              <a:rPr lang="en-US" sz="1400" b="1" dirty="0">
                <a:solidFill>
                  <a:srgbClr val="0000F5"/>
                </a:solidFill>
                <a:latin typeface="Arial" charset="0"/>
                <a:ea typeface="Arial" charset="0"/>
                <a:cs typeface="Arial" charset="0"/>
              </a:rPr>
              <a:t>Made predictions for c-jets (stretch goal). Extended the physics scope of </a:t>
            </a:r>
            <a:r>
              <a:rPr lang="en-US" sz="1400" b="1" dirty="0" err="1">
                <a:solidFill>
                  <a:srgbClr val="0000F5"/>
                </a:solidFill>
                <a:latin typeface="Arial" charset="0"/>
                <a:ea typeface="Arial" charset="0"/>
                <a:cs typeface="Arial" charset="0"/>
              </a:rPr>
              <a:t>sPHENIX</a:t>
            </a:r>
            <a:endParaRPr lang="en-US" sz="1400" b="1" dirty="0">
              <a:solidFill>
                <a:srgbClr val="0000F5"/>
              </a:solidFill>
              <a:latin typeface="Arial" charset="0"/>
              <a:ea typeface="Arial" charset="0"/>
              <a:cs typeface="Arial" charset="0"/>
            </a:endParaRPr>
          </a:p>
        </p:txBody>
      </p:sp>
      <p:sp>
        <p:nvSpPr>
          <p:cNvPr id="15" name="Y. Makris, V. Vaidya, JHEP 1810, 019">
            <a:extLst>
              <a:ext uri="{FF2B5EF4-FFF2-40B4-BE49-F238E27FC236}">
                <a16:creationId xmlns:a16="http://schemas.microsoft.com/office/drawing/2014/main" id="{B01C2AD8-0ACE-BB41-9572-A5A04BED5570}"/>
              </a:ext>
            </a:extLst>
          </p:cNvPr>
          <p:cNvSpPr txBox="1"/>
          <p:nvPr/>
        </p:nvSpPr>
        <p:spPr>
          <a:xfrm>
            <a:off x="-354270" y="5076022"/>
            <a:ext cx="4849704"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lang="en-US" dirty="0"/>
              <a:t>Z. Kang, F. Ringer I. </a:t>
            </a:r>
            <a:r>
              <a:rPr lang="en-US" dirty="0" err="1"/>
              <a:t>Vitev</a:t>
            </a:r>
            <a:r>
              <a:rPr lang="en-US" dirty="0"/>
              <a:t>, Phys. Lett. B769 (2017) 242-248</a:t>
            </a:r>
            <a:endParaRPr dirty="0"/>
          </a:p>
        </p:txBody>
      </p:sp>
      <p:pic>
        <p:nvPicPr>
          <p:cNvPr id="17" name="Picture 16">
            <a:extLst>
              <a:ext uri="{FF2B5EF4-FFF2-40B4-BE49-F238E27FC236}">
                <a16:creationId xmlns:a16="http://schemas.microsoft.com/office/drawing/2014/main" id="{FE84F845-8254-2045-9590-082975F15D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105"/>
          <a:stretch/>
        </p:blipFill>
        <p:spPr>
          <a:xfrm>
            <a:off x="344209" y="1509038"/>
            <a:ext cx="2503654" cy="499901"/>
          </a:xfrm>
          <a:prstGeom prst="rect">
            <a:avLst/>
          </a:prstGeom>
        </p:spPr>
      </p:pic>
      <p:pic>
        <p:nvPicPr>
          <p:cNvPr id="18" name="Picture 17" descr="RAA-CMS-010.pdf">
            <a:extLst>
              <a:ext uri="{FF2B5EF4-FFF2-40B4-BE49-F238E27FC236}">
                <a16:creationId xmlns:a16="http://schemas.microsoft.com/office/drawing/2014/main" id="{53E40947-0006-DF48-BEDA-1D5BB21CA0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4209" y="2857500"/>
            <a:ext cx="3092381" cy="2218522"/>
          </a:xfrm>
          <a:prstGeom prst="rect">
            <a:avLst/>
          </a:prstGeom>
        </p:spPr>
      </p:pic>
      <p:sp>
        <p:nvSpPr>
          <p:cNvPr id="19" name="Y. Makris, V. Vaidya, JHEP 1810, 019">
            <a:extLst>
              <a:ext uri="{FF2B5EF4-FFF2-40B4-BE49-F238E27FC236}">
                <a16:creationId xmlns:a16="http://schemas.microsoft.com/office/drawing/2014/main" id="{DE46397B-4393-DB4E-8E1E-65DF7AB828F3}"/>
              </a:ext>
            </a:extLst>
          </p:cNvPr>
          <p:cNvSpPr txBox="1"/>
          <p:nvPr/>
        </p:nvSpPr>
        <p:spPr>
          <a:xfrm>
            <a:off x="6489592" y="5107516"/>
            <a:ext cx="2824030"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lang="en-US" dirty="0"/>
              <a:t>H. Li, I. </a:t>
            </a:r>
            <a:r>
              <a:rPr lang="en-US" dirty="0" err="1"/>
              <a:t>Vitev</a:t>
            </a:r>
            <a:r>
              <a:rPr lang="en-US" dirty="0"/>
              <a:t>, submitted to JHEP</a:t>
            </a:r>
            <a:endParaRPr dirty="0"/>
          </a:p>
        </p:txBody>
      </p:sp>
      <p:pic>
        <p:nvPicPr>
          <p:cNvPr id="6" name="Picture 5">
            <a:extLst>
              <a:ext uri="{FF2B5EF4-FFF2-40B4-BE49-F238E27FC236}">
                <a16:creationId xmlns:a16="http://schemas.microsoft.com/office/drawing/2014/main" id="{1D238315-6437-E048-A92E-1B9F24C830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641088" y="1322972"/>
            <a:ext cx="3324717" cy="3421261"/>
          </a:xfrm>
          <a:prstGeom prst="rect">
            <a:avLst/>
          </a:prstGeom>
        </p:spPr>
      </p:pic>
      <p:sp>
        <p:nvSpPr>
          <p:cNvPr id="22" name="Rectangle 3">
            <a:extLst>
              <a:ext uri="{FF2B5EF4-FFF2-40B4-BE49-F238E27FC236}">
                <a16:creationId xmlns:a16="http://schemas.microsoft.com/office/drawing/2014/main" id="{B30998F5-C645-DE4B-864D-97B879A445B0}"/>
              </a:ext>
            </a:extLst>
          </p:cNvPr>
          <p:cNvSpPr txBox="1">
            <a:spLocks noChangeArrowheads="1"/>
          </p:cNvSpPr>
          <p:nvPr/>
        </p:nvSpPr>
        <p:spPr>
          <a:xfrm>
            <a:off x="191646" y="2245194"/>
            <a:ext cx="2808779" cy="788408"/>
          </a:xfrm>
          <a:prstGeom prst="rect">
            <a:avLst/>
          </a:prstGeom>
          <a:no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8872" indent="0">
              <a:lnSpc>
                <a:spcPct val="90000"/>
              </a:lnSpc>
              <a:buClr>
                <a:schemeClr val="tx1"/>
              </a:buClr>
              <a:buNone/>
            </a:pPr>
            <a:r>
              <a:rPr lang="en-US" sz="1400" b="1" dirty="0">
                <a:solidFill>
                  <a:srgbClr val="0000F5"/>
                </a:solidFill>
                <a:latin typeface="Arial" charset="0"/>
                <a:ea typeface="Arial" charset="0"/>
                <a:cs typeface="Arial" charset="0"/>
              </a:rPr>
              <a:t>Identified the contributions from the QGP</a:t>
            </a:r>
          </a:p>
        </p:txBody>
      </p:sp>
      <p:sp>
        <p:nvSpPr>
          <p:cNvPr id="5" name="Date Placeholder 4">
            <a:extLst>
              <a:ext uri="{FF2B5EF4-FFF2-40B4-BE49-F238E27FC236}">
                <a16:creationId xmlns:a16="http://schemas.microsoft.com/office/drawing/2014/main" id="{FBBC52D8-3D2B-F648-91C0-C55302FA00F1}"/>
              </a:ext>
            </a:extLst>
          </p:cNvPr>
          <p:cNvSpPr>
            <a:spLocks noGrp="1"/>
          </p:cNvSpPr>
          <p:nvPr>
            <p:ph type="dt" sz="half" idx="10"/>
          </p:nvPr>
        </p:nvSpPr>
        <p:spPr/>
        <p:txBody>
          <a:bodyPr/>
          <a:lstStyle/>
          <a:p>
            <a:fld id="{EB17CC6B-E9F1-CA49-AAA8-30FEE39B0171}" type="datetime1">
              <a:rPr lang="en-US" smtClean="0"/>
              <a:t>2/13/19</a:t>
            </a:fld>
            <a:endParaRPr lang="en-US" dirty="0"/>
          </a:p>
        </p:txBody>
      </p:sp>
      <p:sp>
        <p:nvSpPr>
          <p:cNvPr id="7" name="Footer Placeholder 6">
            <a:extLst>
              <a:ext uri="{FF2B5EF4-FFF2-40B4-BE49-F238E27FC236}">
                <a16:creationId xmlns:a16="http://schemas.microsoft.com/office/drawing/2014/main" id="{96FF3678-063C-9642-82CD-B096C14CA180}"/>
              </a:ext>
            </a:extLst>
          </p:cNvPr>
          <p:cNvSpPr>
            <a:spLocks noGrp="1"/>
          </p:cNvSpPr>
          <p:nvPr>
            <p:ph type="ftr" sz="quarter" idx="11"/>
          </p:nvPr>
        </p:nvSpPr>
        <p:spPr/>
        <p:txBody>
          <a:bodyPr/>
          <a:lstStyle/>
          <a:p>
            <a:r>
              <a:rPr lang="en-US"/>
              <a:t>Los Alamos National Laboratory</a:t>
            </a:r>
            <a:endParaRPr lang="en-US" dirty="0"/>
          </a:p>
        </p:txBody>
      </p:sp>
      <p:sp>
        <p:nvSpPr>
          <p:cNvPr id="20" name="Rectangle 3">
            <a:extLst>
              <a:ext uri="{FF2B5EF4-FFF2-40B4-BE49-F238E27FC236}">
                <a16:creationId xmlns:a16="http://schemas.microsoft.com/office/drawing/2014/main" id="{4217E3BC-EFF6-D143-8F0F-0C696D454A91}"/>
              </a:ext>
            </a:extLst>
          </p:cNvPr>
          <p:cNvSpPr txBox="1"/>
          <p:nvPr/>
        </p:nvSpPr>
        <p:spPr>
          <a:xfrm>
            <a:off x="3797619" y="3094819"/>
            <a:ext cx="1684073"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914400">
              <a:spcBef>
                <a:spcPts val="1800"/>
              </a:spcBef>
              <a:defRPr sz="1100" b="1">
                <a:solidFill>
                  <a:srgbClr val="000000"/>
                </a:solidFill>
                <a:latin typeface="+mj-lt"/>
                <a:ea typeface="+mj-ea"/>
                <a:cs typeface="+mj-cs"/>
                <a:sym typeface="Helvetica"/>
              </a:defRPr>
            </a:lvl1pPr>
          </a:lstStyle>
          <a:p>
            <a:r>
              <a:rPr lang="en-US" dirty="0"/>
              <a:t>Typical diagrams</a:t>
            </a:r>
            <a:endParaRPr dirty="0"/>
          </a:p>
        </p:txBody>
      </p:sp>
    </p:spTree>
    <p:extLst>
      <p:ext uri="{BB962C8B-B14F-4D97-AF65-F5344CB8AC3E}">
        <p14:creationId xmlns:p14="http://schemas.microsoft.com/office/powerpoint/2010/main" val="69447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31C6F2B-D63B-D44E-A79B-5CE92A4DC8F0}"/>
              </a:ext>
            </a:extLst>
          </p:cNvPr>
          <p:cNvSpPr txBox="1"/>
          <p:nvPr/>
        </p:nvSpPr>
        <p:spPr>
          <a:xfrm>
            <a:off x="5618206" y="87837"/>
            <a:ext cx="2567464" cy="615553"/>
          </a:xfrm>
          <a:prstGeom prst="rect">
            <a:avLst/>
          </a:prstGeom>
          <a:solidFill>
            <a:schemeClr val="bg1"/>
          </a:solidFill>
        </p:spPr>
        <p:txBody>
          <a:bodyPr wrap="square" rtlCol="0">
            <a:spAutoFit/>
          </a:bodyPr>
          <a:lstStyle/>
          <a:p>
            <a:endParaRPr lang="en-US" sz="800" dirty="0"/>
          </a:p>
          <a:p>
            <a:r>
              <a:rPr lang="en-US" dirty="0"/>
              <a:t>         =         for theory</a:t>
            </a:r>
          </a:p>
          <a:p>
            <a:endParaRPr lang="en-US" sz="800" dirty="0"/>
          </a:p>
        </p:txBody>
      </p:sp>
      <p:sp>
        <p:nvSpPr>
          <p:cNvPr id="2" name="Title 1"/>
          <p:cNvSpPr>
            <a:spLocks noGrp="1"/>
          </p:cNvSpPr>
          <p:nvPr>
            <p:ph type="title"/>
          </p:nvPr>
        </p:nvSpPr>
        <p:spPr/>
        <p:txBody>
          <a:bodyPr/>
          <a:lstStyle/>
          <a:p>
            <a:r>
              <a:rPr lang="en-US" dirty="0"/>
              <a:t>Summary of Theory Progress</a:t>
            </a:r>
          </a:p>
        </p:txBody>
      </p:sp>
      <p:pic>
        <p:nvPicPr>
          <p:cNvPr id="7" name="Picture 6">
            <a:extLst>
              <a:ext uri="{FF2B5EF4-FFF2-40B4-BE49-F238E27FC236}">
                <a16:creationId xmlns:a16="http://schemas.microsoft.com/office/drawing/2014/main" id="{6BC59C90-BFDA-3944-B6E1-079EC16909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579" t="21111" r="7845" b="40207"/>
          <a:stretch/>
        </p:blipFill>
        <p:spPr>
          <a:xfrm>
            <a:off x="153702" y="957790"/>
            <a:ext cx="8837898" cy="3154011"/>
          </a:xfrm>
          <a:prstGeom prst="rect">
            <a:avLst/>
          </a:prstGeom>
        </p:spPr>
      </p:pic>
      <p:pic>
        <p:nvPicPr>
          <p:cNvPr id="9" name="Picture 8">
            <a:extLst>
              <a:ext uri="{FF2B5EF4-FFF2-40B4-BE49-F238E27FC236}">
                <a16:creationId xmlns:a16="http://schemas.microsoft.com/office/drawing/2014/main" id="{9DA83AB7-D4C6-B94F-AEF7-4B1C9A2718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0515" y="2699190"/>
            <a:ext cx="921355" cy="537340"/>
          </a:xfrm>
          <a:prstGeom prst="rect">
            <a:avLst/>
          </a:prstGeom>
        </p:spPr>
      </p:pic>
      <p:pic>
        <p:nvPicPr>
          <p:cNvPr id="10" name="Picture 9">
            <a:extLst>
              <a:ext uri="{FF2B5EF4-FFF2-40B4-BE49-F238E27FC236}">
                <a16:creationId xmlns:a16="http://schemas.microsoft.com/office/drawing/2014/main" id="{4D5309AA-1ECA-6341-9009-CE1E81A94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7192" y="3448174"/>
            <a:ext cx="921355" cy="537340"/>
          </a:xfrm>
          <a:prstGeom prst="rect">
            <a:avLst/>
          </a:prstGeom>
        </p:spPr>
      </p:pic>
      <p:pic>
        <p:nvPicPr>
          <p:cNvPr id="11" name="Picture 10">
            <a:extLst>
              <a:ext uri="{FF2B5EF4-FFF2-40B4-BE49-F238E27FC236}">
                <a16:creationId xmlns:a16="http://schemas.microsoft.com/office/drawing/2014/main" id="{29AAD6A8-8EFB-5745-8E69-BB99BBD02A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3386" y="2613310"/>
            <a:ext cx="921355" cy="537340"/>
          </a:xfrm>
          <a:prstGeom prst="rect">
            <a:avLst/>
          </a:prstGeom>
        </p:spPr>
      </p:pic>
      <p:pic>
        <p:nvPicPr>
          <p:cNvPr id="12" name="Picture 11">
            <a:extLst>
              <a:ext uri="{FF2B5EF4-FFF2-40B4-BE49-F238E27FC236}">
                <a16:creationId xmlns:a16="http://schemas.microsoft.com/office/drawing/2014/main" id="{17486F1C-AC84-5449-BFA1-3A696FCE99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0714" y="1997455"/>
            <a:ext cx="921355" cy="537340"/>
          </a:xfrm>
          <a:prstGeom prst="rect">
            <a:avLst/>
          </a:prstGeom>
        </p:spPr>
      </p:pic>
      <p:pic>
        <p:nvPicPr>
          <p:cNvPr id="13" name="Picture 12">
            <a:extLst>
              <a:ext uri="{FF2B5EF4-FFF2-40B4-BE49-F238E27FC236}">
                <a16:creationId xmlns:a16="http://schemas.microsoft.com/office/drawing/2014/main" id="{3BC055E5-EF9F-E341-8358-AD4BAD826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1095" y="1450727"/>
            <a:ext cx="921355" cy="537340"/>
          </a:xfrm>
          <a:prstGeom prst="rect">
            <a:avLst/>
          </a:prstGeom>
        </p:spPr>
      </p:pic>
      <p:pic>
        <p:nvPicPr>
          <p:cNvPr id="15" name="Picture 14">
            <a:extLst>
              <a:ext uri="{FF2B5EF4-FFF2-40B4-BE49-F238E27FC236}">
                <a16:creationId xmlns:a16="http://schemas.microsoft.com/office/drawing/2014/main" id="{607D1883-2C61-3743-A1C4-6DA2DF07A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5589" y="2382502"/>
            <a:ext cx="921355" cy="537340"/>
          </a:xfrm>
          <a:prstGeom prst="rect">
            <a:avLst/>
          </a:prstGeom>
        </p:spPr>
      </p:pic>
      <p:pic>
        <p:nvPicPr>
          <p:cNvPr id="16" name="Picture 15">
            <a:extLst>
              <a:ext uri="{FF2B5EF4-FFF2-40B4-BE49-F238E27FC236}">
                <a16:creationId xmlns:a16="http://schemas.microsoft.com/office/drawing/2014/main" id="{65204189-C773-1B40-862D-D47044871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5669" y="3008580"/>
            <a:ext cx="921355" cy="537340"/>
          </a:xfrm>
          <a:prstGeom prst="rect">
            <a:avLst/>
          </a:prstGeom>
        </p:spPr>
      </p:pic>
      <p:sp>
        <p:nvSpPr>
          <p:cNvPr id="17" name="TextBox 16">
            <a:extLst>
              <a:ext uri="{FF2B5EF4-FFF2-40B4-BE49-F238E27FC236}">
                <a16:creationId xmlns:a16="http://schemas.microsoft.com/office/drawing/2014/main" id="{D3DF6009-DC12-6E41-97D1-384A5BBE7288}"/>
              </a:ext>
            </a:extLst>
          </p:cNvPr>
          <p:cNvSpPr txBox="1"/>
          <p:nvPr/>
        </p:nvSpPr>
        <p:spPr>
          <a:xfrm>
            <a:off x="7145308" y="3324706"/>
            <a:ext cx="697114" cy="307777"/>
          </a:xfrm>
          <a:prstGeom prst="rect">
            <a:avLst/>
          </a:prstGeom>
          <a:noFill/>
        </p:spPr>
        <p:txBody>
          <a:bodyPr wrap="none" rtlCol="0">
            <a:spAutoFit/>
          </a:bodyPr>
          <a:lstStyle/>
          <a:p>
            <a:r>
              <a:rPr lang="en-US" sz="1400" b="1" dirty="0">
                <a:solidFill>
                  <a:srgbClr val="7030A0"/>
                </a:solidFill>
              </a:rPr>
              <a:t>Today</a:t>
            </a:r>
          </a:p>
        </p:txBody>
      </p:sp>
      <p:cxnSp>
        <p:nvCxnSpPr>
          <p:cNvPr id="18" name="Straight Connector 17">
            <a:extLst>
              <a:ext uri="{FF2B5EF4-FFF2-40B4-BE49-F238E27FC236}">
                <a16:creationId xmlns:a16="http://schemas.microsoft.com/office/drawing/2014/main" id="{B6D3EBD2-71C3-9E41-B94E-9E0789A3339C}"/>
              </a:ext>
            </a:extLst>
          </p:cNvPr>
          <p:cNvCxnSpPr>
            <a:cxnSpLocks/>
          </p:cNvCxnSpPr>
          <p:nvPr/>
        </p:nvCxnSpPr>
        <p:spPr>
          <a:xfrm>
            <a:off x="7444741" y="999518"/>
            <a:ext cx="0" cy="2272435"/>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D8D406C-B6AF-5C42-A68B-2327EE1FB5B7}"/>
              </a:ext>
            </a:extLst>
          </p:cNvPr>
          <p:cNvCxnSpPr>
            <a:cxnSpLocks/>
          </p:cNvCxnSpPr>
          <p:nvPr/>
        </p:nvCxnSpPr>
        <p:spPr>
          <a:xfrm>
            <a:off x="7444741" y="3604110"/>
            <a:ext cx="0" cy="471099"/>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C1E630FE-DDDA-884F-BBF8-F1E243E04601}"/>
              </a:ext>
            </a:extLst>
          </p:cNvPr>
          <p:cNvSpPr/>
          <p:nvPr/>
        </p:nvSpPr>
        <p:spPr>
          <a:xfrm>
            <a:off x="5831870" y="1685917"/>
            <a:ext cx="871944" cy="10423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12E7A184-0546-A348-BB9F-32C28A7E82A4}"/>
              </a:ext>
            </a:extLst>
          </p:cNvPr>
          <p:cNvSpPr/>
          <p:nvPr/>
        </p:nvSpPr>
        <p:spPr>
          <a:xfrm>
            <a:off x="5479318" y="1893225"/>
            <a:ext cx="2363104" cy="104229"/>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27A8119-E33D-FF4E-A375-B3EC001610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5236" y="1508554"/>
            <a:ext cx="921355" cy="537340"/>
          </a:xfrm>
          <a:prstGeom prst="rect">
            <a:avLst/>
          </a:prstGeom>
        </p:spPr>
      </p:pic>
      <p:sp>
        <p:nvSpPr>
          <p:cNvPr id="23" name="Rounded Rectangle 22">
            <a:extLst>
              <a:ext uri="{FF2B5EF4-FFF2-40B4-BE49-F238E27FC236}">
                <a16:creationId xmlns:a16="http://schemas.microsoft.com/office/drawing/2014/main" id="{085E8BD0-221B-7043-94A6-89EB7B934BC2}"/>
              </a:ext>
            </a:extLst>
          </p:cNvPr>
          <p:cNvSpPr/>
          <p:nvPr/>
        </p:nvSpPr>
        <p:spPr>
          <a:xfrm>
            <a:off x="6178140" y="2518274"/>
            <a:ext cx="1594249" cy="10423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F30AA1B2-ADC6-4D43-B229-124541A4D24E}"/>
              </a:ext>
            </a:extLst>
          </p:cNvPr>
          <p:cNvSpPr/>
          <p:nvPr/>
        </p:nvSpPr>
        <p:spPr>
          <a:xfrm>
            <a:off x="6703814" y="3200659"/>
            <a:ext cx="1594249" cy="10423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ounded Rectangle 24">
            <a:extLst>
              <a:ext uri="{FF2B5EF4-FFF2-40B4-BE49-F238E27FC236}">
                <a16:creationId xmlns:a16="http://schemas.microsoft.com/office/drawing/2014/main" id="{7C00534A-EAB1-3D4A-BBC9-FA8F5F915510}"/>
              </a:ext>
            </a:extLst>
          </p:cNvPr>
          <p:cNvSpPr/>
          <p:nvPr/>
        </p:nvSpPr>
        <p:spPr>
          <a:xfrm>
            <a:off x="6186938" y="3820027"/>
            <a:ext cx="2175666" cy="9186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B4E26F3-584F-8C44-AF94-517BE269825E}"/>
              </a:ext>
            </a:extLst>
          </p:cNvPr>
          <p:cNvSpPr/>
          <p:nvPr/>
        </p:nvSpPr>
        <p:spPr>
          <a:xfrm>
            <a:off x="334669" y="4034019"/>
            <a:ext cx="8259443" cy="1754322"/>
          </a:xfrm>
          <a:prstGeom prst="rect">
            <a:avLst/>
          </a:prstGeom>
        </p:spPr>
        <p:txBody>
          <a:bodyPr wrap="square" lIns="91435" tIns="45718" rIns="91435" bIns="45718">
            <a:spAutoFit/>
          </a:bodyPr>
          <a:lstStyle/>
          <a:p>
            <a:pPr marL="326388" indent="-285750" algn="just">
              <a:buFont typeface="Arial"/>
              <a:buChar char="•"/>
            </a:pPr>
            <a:r>
              <a:rPr lang="en-US" sz="1700" dirty="0">
                <a:solidFill>
                  <a:srgbClr val="C00000"/>
                </a:solidFill>
              </a:rPr>
              <a:t>Theory goals and milestones achieved</a:t>
            </a:r>
            <a:r>
              <a:rPr lang="en-US" sz="1700" dirty="0"/>
              <a:t>, many ahead of time </a:t>
            </a:r>
          </a:p>
          <a:p>
            <a:pPr marL="326388" indent="-285750" algn="just">
              <a:buFont typeface="Arial"/>
              <a:buChar char="•"/>
            </a:pPr>
            <a:r>
              <a:rPr lang="en-US" sz="1700" dirty="0"/>
              <a:t>Small remaining tasks well </a:t>
            </a:r>
            <a:r>
              <a:rPr lang="en-US" sz="1700" dirty="0">
                <a:solidFill>
                  <a:srgbClr val="C00000"/>
                </a:solidFill>
              </a:rPr>
              <a:t>on track </a:t>
            </a:r>
            <a:r>
              <a:rPr lang="en-US" sz="1700" dirty="0"/>
              <a:t>– finalize the b-jet tomography paper, complete charged hadron fluctuation simulation   </a:t>
            </a:r>
          </a:p>
          <a:p>
            <a:pPr marL="326388" indent="-285750" algn="just">
              <a:buFont typeface="Arial"/>
              <a:buChar char="•"/>
            </a:pPr>
            <a:r>
              <a:rPr lang="en-US" sz="1700" dirty="0"/>
              <a:t>Opportunity perhaps </a:t>
            </a:r>
            <a:r>
              <a:rPr lang="en-US" dirty="0"/>
              <a:t>for </a:t>
            </a:r>
            <a:r>
              <a:rPr lang="en-US" dirty="0">
                <a:solidFill>
                  <a:srgbClr val="C00000"/>
                </a:solidFill>
              </a:rPr>
              <a:t>one more stretch goal </a:t>
            </a:r>
            <a:r>
              <a:rPr lang="en-US" dirty="0">
                <a:solidFill>
                  <a:schemeClr val="accent1"/>
                </a:solidFill>
              </a:rPr>
              <a:t>– energy-energy correlators in the QGP</a:t>
            </a:r>
          </a:p>
          <a:p>
            <a:pPr marL="212088" indent="-171450" algn="just">
              <a:buFont typeface="Arial"/>
              <a:buChar char="•"/>
            </a:pPr>
            <a:endParaRPr lang="en-US" b="1" dirty="0"/>
          </a:p>
        </p:txBody>
      </p:sp>
      <p:pic>
        <p:nvPicPr>
          <p:cNvPr id="27" name="Picture 26">
            <a:extLst>
              <a:ext uri="{FF2B5EF4-FFF2-40B4-BE49-F238E27FC236}">
                <a16:creationId xmlns:a16="http://schemas.microsoft.com/office/drawing/2014/main" id="{79BD3C66-143A-A245-816B-D3E225FC21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9318" y="155374"/>
            <a:ext cx="921355" cy="537340"/>
          </a:xfrm>
          <a:prstGeom prst="rect">
            <a:avLst/>
          </a:prstGeom>
        </p:spPr>
      </p:pic>
      <p:pic>
        <p:nvPicPr>
          <p:cNvPr id="7170" name="Picture 2" descr="Image result for smiley face">
            <a:extLst>
              <a:ext uri="{FF2B5EF4-FFF2-40B4-BE49-F238E27FC236}">
                <a16:creationId xmlns:a16="http://schemas.microsoft.com/office/drawing/2014/main" id="{659C4513-E1A9-2B4E-903B-EA6027AAD6E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6483377" y="222952"/>
            <a:ext cx="378048" cy="379833"/>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685E6913-B60D-D548-8747-2788B8B0A2F4}"/>
              </a:ext>
            </a:extLst>
          </p:cNvPr>
          <p:cNvSpPr>
            <a:spLocks noGrp="1"/>
          </p:cNvSpPr>
          <p:nvPr>
            <p:ph type="dt" sz="half" idx="10"/>
          </p:nvPr>
        </p:nvSpPr>
        <p:spPr/>
        <p:txBody>
          <a:bodyPr/>
          <a:lstStyle/>
          <a:p>
            <a:fld id="{B5AFC6FF-1350-6744-9E2D-474C3C152426}" type="datetime1">
              <a:rPr lang="en-US" smtClean="0"/>
              <a:t>2/13/19</a:t>
            </a:fld>
            <a:endParaRPr lang="en-US" dirty="0"/>
          </a:p>
        </p:txBody>
      </p:sp>
      <p:sp>
        <p:nvSpPr>
          <p:cNvPr id="6" name="Footer Placeholder 5">
            <a:extLst>
              <a:ext uri="{FF2B5EF4-FFF2-40B4-BE49-F238E27FC236}">
                <a16:creationId xmlns:a16="http://schemas.microsoft.com/office/drawing/2014/main" id="{57FCF766-1F7F-884B-B7D9-057EC44F51D0}"/>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226390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Accomplishments (Fame)</a:t>
            </a:r>
          </a:p>
        </p:txBody>
      </p:sp>
      <p:pic>
        <p:nvPicPr>
          <p:cNvPr id="7" name="Picture 6" descr="ournal of High Energy Physics">
            <a:extLst>
              <a:ext uri="{FF2B5EF4-FFF2-40B4-BE49-F238E27FC236}">
                <a16:creationId xmlns:a16="http://schemas.microsoft.com/office/drawing/2014/main" id="{1C40A18D-027D-BE46-8F83-1E336372F94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6078" y="845476"/>
            <a:ext cx="1412643" cy="20086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ge result for prl front page jets at lgc">
            <a:extLst>
              <a:ext uri="{FF2B5EF4-FFF2-40B4-BE49-F238E27FC236}">
                <a16:creationId xmlns:a16="http://schemas.microsoft.com/office/drawing/2014/main" id="{CF4441CB-E580-8049-A583-CEB46F4EC0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7662" y="887939"/>
            <a:ext cx="1560338" cy="20108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ysics Letters B - ISSN 0370-2693">
            <a:extLst>
              <a:ext uri="{FF2B5EF4-FFF2-40B4-BE49-F238E27FC236}">
                <a16:creationId xmlns:a16="http://schemas.microsoft.com/office/drawing/2014/main" id="{45F313A6-8135-F34A-BF8E-09E728748B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55020" y="1431084"/>
            <a:ext cx="1418117" cy="18908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46FA6EB6-62E1-064E-A462-7B1BC6901BC7}"/>
              </a:ext>
            </a:extLst>
          </p:cNvPr>
          <p:cNvSpPr txBox="1">
            <a:spLocks noChangeArrowheads="1"/>
          </p:cNvSpPr>
          <p:nvPr/>
        </p:nvSpPr>
        <p:spPr>
          <a:xfrm>
            <a:off x="96597" y="792928"/>
            <a:ext cx="4540407" cy="3057531"/>
          </a:xfrm>
          <a:prstGeom prst="rect">
            <a:avLst/>
          </a:prstGeom>
          <a:noFill/>
        </p:spPr>
        <p:txBody>
          <a:bodyPr vert="horz" lIns="54864" tIns="91440" rtlCol="0">
            <a:normAutofit fontScale="925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a:p>
          <a:p>
            <a:pPr>
              <a:lnSpc>
                <a:spcPct val="90000"/>
              </a:lnSpc>
              <a:buClr>
                <a:schemeClr val="bg1"/>
              </a:buClr>
            </a:pPr>
            <a:r>
              <a:rPr lang="en-US" sz="1700" b="1" dirty="0">
                <a:solidFill>
                  <a:srgbClr val="800000"/>
                </a:solidFill>
                <a:latin typeface="Arial" charset="0"/>
                <a:ea typeface="Arial" charset="0"/>
                <a:cs typeface="Arial" charset="0"/>
              </a:rPr>
              <a:t>Publications</a:t>
            </a:r>
            <a:r>
              <a:rPr lang="en-US" sz="1700" dirty="0"/>
              <a:t> </a:t>
            </a:r>
            <a:r>
              <a:rPr lang="mr-IN" sz="1700" dirty="0"/>
              <a:t>–</a:t>
            </a:r>
            <a:r>
              <a:rPr lang="en-US" sz="1700" dirty="0"/>
              <a:t> </a:t>
            </a:r>
            <a:r>
              <a:rPr lang="en-US" sz="1700" dirty="0">
                <a:latin typeface="Arial" charset="0"/>
                <a:ea typeface="Arial" charset="0"/>
                <a:cs typeface="Arial" charset="0"/>
              </a:rPr>
              <a:t>16 refereed publications in the leading journals in the field (including 3 letters), 2 more in preparation, 6 refereed conference proceedings </a:t>
            </a:r>
          </a:p>
          <a:p>
            <a:pPr>
              <a:lnSpc>
                <a:spcPct val="90000"/>
              </a:lnSpc>
              <a:buClr>
                <a:schemeClr val="tx1"/>
              </a:buClr>
              <a:buFont typeface="Wingdings" charset="2"/>
              <a:buChar char="§"/>
            </a:pPr>
            <a:endParaRPr lang="en-US" sz="900" dirty="0"/>
          </a:p>
          <a:p>
            <a:pPr marL="118872" indent="0">
              <a:lnSpc>
                <a:spcPct val="90000"/>
              </a:lnSpc>
              <a:buClr>
                <a:schemeClr val="tx1"/>
              </a:buClr>
              <a:buNone/>
            </a:pPr>
            <a:r>
              <a:rPr lang="en-US" sz="1400" dirty="0">
                <a:solidFill>
                  <a:srgbClr val="0018DD"/>
                </a:solidFill>
              </a:rPr>
              <a:t>              </a:t>
            </a:r>
            <a:r>
              <a:rPr lang="en-US" sz="1600" dirty="0">
                <a:solidFill>
                  <a:srgbClr val="0018DD"/>
                </a:solidFill>
              </a:rPr>
              <a:t>- </a:t>
            </a:r>
            <a:r>
              <a:rPr lang="en-US" sz="1500" dirty="0">
                <a:solidFill>
                  <a:srgbClr val="0018DD"/>
                </a:solidFill>
              </a:rPr>
              <a:t>Y. </a:t>
            </a:r>
            <a:r>
              <a:rPr lang="en-US" sz="1500" dirty="0" err="1">
                <a:solidFill>
                  <a:srgbClr val="0018DD"/>
                </a:solidFill>
              </a:rPr>
              <a:t>Chien</a:t>
            </a:r>
            <a:r>
              <a:rPr lang="en-US" sz="1500" dirty="0">
                <a:solidFill>
                  <a:srgbClr val="0018DD"/>
                </a:solidFill>
              </a:rPr>
              <a:t>, I. </a:t>
            </a:r>
            <a:r>
              <a:rPr lang="en-US" sz="1500" dirty="0" err="1">
                <a:solidFill>
                  <a:srgbClr val="0018DD"/>
                </a:solidFill>
              </a:rPr>
              <a:t>Vitev</a:t>
            </a:r>
            <a:r>
              <a:rPr lang="en-US" sz="1500" dirty="0">
                <a:solidFill>
                  <a:srgbClr val="0018DD"/>
                </a:solidFill>
              </a:rPr>
              <a:t>, Physical Review Letters                                    </a:t>
            </a:r>
          </a:p>
          <a:p>
            <a:pPr marL="118872" indent="0">
              <a:lnSpc>
                <a:spcPct val="90000"/>
              </a:lnSpc>
              <a:buClr>
                <a:schemeClr val="tx1"/>
              </a:buClr>
              <a:buNone/>
            </a:pPr>
            <a:r>
              <a:rPr lang="en-US" sz="1500" dirty="0">
                <a:solidFill>
                  <a:srgbClr val="0018DD"/>
                </a:solidFill>
              </a:rPr>
              <a:t>        	</a:t>
            </a:r>
            <a:r>
              <a:rPr lang="en-US" sz="1500" b="1" dirty="0">
                <a:solidFill>
                  <a:srgbClr val="0018DD"/>
                </a:solidFill>
              </a:rPr>
              <a:t>119</a:t>
            </a:r>
            <a:r>
              <a:rPr lang="en-US" sz="1500" dirty="0">
                <a:solidFill>
                  <a:srgbClr val="0018DD"/>
                </a:solidFill>
              </a:rPr>
              <a:t>: 112301  (2017)</a:t>
            </a:r>
          </a:p>
          <a:p>
            <a:pPr marL="118872" indent="0">
              <a:lnSpc>
                <a:spcPct val="90000"/>
              </a:lnSpc>
              <a:buClr>
                <a:schemeClr val="tx1"/>
              </a:buClr>
              <a:buNone/>
            </a:pPr>
            <a:r>
              <a:rPr lang="en-US" sz="1500" dirty="0">
                <a:solidFill>
                  <a:srgbClr val="0018DD"/>
                </a:solidFill>
              </a:rPr>
              <a:t>            -  C. Lee, P. Srivastava, V. Vaidya, submitted </a:t>
            </a:r>
          </a:p>
          <a:p>
            <a:pPr marL="118872" indent="0">
              <a:lnSpc>
                <a:spcPct val="90000"/>
              </a:lnSpc>
              <a:buClr>
                <a:schemeClr val="tx1"/>
              </a:buClr>
              <a:buNone/>
            </a:pPr>
            <a:r>
              <a:rPr lang="en-US" sz="1500" dirty="0">
                <a:solidFill>
                  <a:srgbClr val="0018DD"/>
                </a:solidFill>
              </a:rPr>
              <a:t>               to Journal of High Energy Physics</a:t>
            </a:r>
          </a:p>
          <a:p>
            <a:pPr marL="118872" indent="0">
              <a:lnSpc>
                <a:spcPct val="90000"/>
              </a:lnSpc>
              <a:buClr>
                <a:schemeClr val="tx1"/>
              </a:buClr>
              <a:buNone/>
            </a:pPr>
            <a:r>
              <a:rPr lang="en-US" sz="1500" dirty="0">
                <a:solidFill>
                  <a:srgbClr val="0018DD"/>
                </a:solidFill>
              </a:rPr>
              <a:t>            -  D. Bernstein, J. </a:t>
            </a:r>
            <a:r>
              <a:rPr lang="en-US" sz="1500" dirty="0" err="1">
                <a:solidFill>
                  <a:srgbClr val="0018DD"/>
                </a:solidFill>
              </a:rPr>
              <a:t>Daligault</a:t>
            </a:r>
            <a:r>
              <a:rPr lang="en-US" sz="1500" dirty="0">
                <a:solidFill>
                  <a:srgbClr val="0018DD"/>
                </a:solidFill>
              </a:rPr>
              <a:t>, and Physical </a:t>
            </a:r>
          </a:p>
          <a:p>
            <a:pPr marL="118872" indent="0">
              <a:lnSpc>
                <a:spcPct val="90000"/>
              </a:lnSpc>
              <a:buClr>
                <a:schemeClr val="tx1"/>
              </a:buClr>
              <a:buNone/>
            </a:pPr>
            <a:r>
              <a:rPr lang="en-US" sz="1500" dirty="0">
                <a:solidFill>
                  <a:srgbClr val="0018DD"/>
                </a:solidFill>
              </a:rPr>
              <a:t>               Review E in press </a:t>
            </a:r>
          </a:p>
          <a:p>
            <a:pPr marL="118872" indent="0">
              <a:lnSpc>
                <a:spcPct val="90000"/>
              </a:lnSpc>
              <a:buClr>
                <a:schemeClr val="tx1"/>
              </a:buClr>
              <a:buNone/>
            </a:pPr>
            <a:r>
              <a:rPr lang="en-US" sz="1500" dirty="0">
                <a:solidFill>
                  <a:srgbClr val="0018DD"/>
                </a:solidFill>
              </a:rPr>
              <a:t>            -  D. </a:t>
            </a:r>
            <a:r>
              <a:rPr lang="en-US" sz="1500" dirty="0" err="1">
                <a:solidFill>
                  <a:srgbClr val="0018DD"/>
                </a:solidFill>
              </a:rPr>
              <a:t>Anderle</a:t>
            </a:r>
            <a:r>
              <a:rPr lang="en-US" sz="1500" dirty="0">
                <a:solidFill>
                  <a:srgbClr val="0018DD"/>
                </a:solidFill>
              </a:rPr>
              <a:t>, T. Kaufmann, M. </a:t>
            </a:r>
            <a:r>
              <a:rPr lang="en-US" sz="1500" dirty="0" err="1">
                <a:solidFill>
                  <a:srgbClr val="0018DD"/>
                </a:solidFill>
              </a:rPr>
              <a:t>Strattman</a:t>
            </a:r>
            <a:r>
              <a:rPr lang="en-US" sz="1500" dirty="0">
                <a:solidFill>
                  <a:srgbClr val="0018DD"/>
                </a:solidFill>
              </a:rPr>
              <a:t>, </a:t>
            </a:r>
          </a:p>
          <a:p>
            <a:pPr marL="118872" indent="0">
              <a:lnSpc>
                <a:spcPct val="90000"/>
              </a:lnSpc>
              <a:buClr>
                <a:schemeClr val="tx1"/>
              </a:buClr>
              <a:buNone/>
            </a:pPr>
            <a:r>
              <a:rPr lang="en-US" sz="1500" dirty="0">
                <a:solidFill>
                  <a:srgbClr val="0018DD"/>
                </a:solidFill>
              </a:rPr>
              <a:t>               F. Ringer, I. </a:t>
            </a:r>
            <a:r>
              <a:rPr lang="en-US" sz="1500" dirty="0" err="1">
                <a:solidFill>
                  <a:srgbClr val="0018DD"/>
                </a:solidFill>
              </a:rPr>
              <a:t>Vitev</a:t>
            </a:r>
            <a:r>
              <a:rPr lang="en-US" sz="1500" dirty="0">
                <a:solidFill>
                  <a:srgbClr val="0018DD"/>
                </a:solidFill>
              </a:rPr>
              <a:t>, Physical  Review D </a:t>
            </a:r>
            <a:r>
              <a:rPr lang="en-US" sz="1500" b="1" dirty="0">
                <a:solidFill>
                  <a:srgbClr val="0018DD"/>
                </a:solidFill>
              </a:rPr>
              <a:t>96</a:t>
            </a:r>
            <a:r>
              <a:rPr lang="en-US" sz="1500" dirty="0">
                <a:solidFill>
                  <a:srgbClr val="0018DD"/>
                </a:solidFill>
              </a:rPr>
              <a:t> 	         	        034028 (2017) </a:t>
            </a:r>
            <a:r>
              <a:rPr lang="mr-IN" sz="1500" dirty="0">
                <a:solidFill>
                  <a:srgbClr val="0018DD"/>
                </a:solidFill>
              </a:rPr>
              <a:t>…</a:t>
            </a:r>
            <a:endParaRPr lang="en-US" sz="1500" dirty="0">
              <a:solidFill>
                <a:srgbClr val="0018DD"/>
              </a:solidFill>
            </a:endParaRPr>
          </a:p>
          <a:p>
            <a:pPr marL="118872" indent="0">
              <a:lnSpc>
                <a:spcPct val="90000"/>
              </a:lnSpc>
              <a:buClr>
                <a:schemeClr val="tx1"/>
              </a:buClr>
              <a:buNone/>
            </a:pPr>
            <a:endParaRPr lang="en-US" sz="1600" dirty="0">
              <a:solidFill>
                <a:srgbClr val="0000FF"/>
              </a:solidFill>
            </a:endParaRPr>
          </a:p>
          <a:p>
            <a:pPr>
              <a:lnSpc>
                <a:spcPct val="90000"/>
              </a:lnSpc>
              <a:buClr>
                <a:schemeClr val="tx1"/>
              </a:buClr>
              <a:buFont typeface="Wingdings" charset="2"/>
              <a:buChar char="§"/>
            </a:pPr>
            <a:endParaRPr lang="en-US" sz="1600" dirty="0"/>
          </a:p>
          <a:p>
            <a:pPr>
              <a:lnSpc>
                <a:spcPct val="90000"/>
              </a:lnSpc>
              <a:buClr>
                <a:schemeClr val="tx1"/>
              </a:buClr>
              <a:buFont typeface="Wingdings" charset="2"/>
              <a:buChar char="§"/>
            </a:pPr>
            <a:endParaRPr lang="en-US" sz="1600" dirty="0"/>
          </a:p>
          <a:p>
            <a:pPr>
              <a:lnSpc>
                <a:spcPct val="90000"/>
              </a:lnSpc>
              <a:buClr>
                <a:schemeClr val="tx1"/>
              </a:buClr>
            </a:pPr>
            <a:endParaRPr lang="en-US" sz="2800" dirty="0"/>
          </a:p>
          <a:p>
            <a:pPr>
              <a:lnSpc>
                <a:spcPct val="90000"/>
              </a:lnSpc>
            </a:pPr>
            <a:endParaRPr lang="en-US" sz="2400" dirty="0"/>
          </a:p>
          <a:p>
            <a:pPr>
              <a:lnSpc>
                <a:spcPct val="90000"/>
              </a:lnSpc>
            </a:pPr>
            <a:endParaRPr lang="en-US" sz="800" dirty="0"/>
          </a:p>
        </p:txBody>
      </p:sp>
      <p:sp>
        <p:nvSpPr>
          <p:cNvPr id="11" name="Rectangle 3">
            <a:extLst>
              <a:ext uri="{FF2B5EF4-FFF2-40B4-BE49-F238E27FC236}">
                <a16:creationId xmlns:a16="http://schemas.microsoft.com/office/drawing/2014/main" id="{027D4A8D-D676-6C42-8967-895C07F9BB96}"/>
              </a:ext>
            </a:extLst>
          </p:cNvPr>
          <p:cNvSpPr txBox="1">
            <a:spLocks noChangeArrowheads="1"/>
          </p:cNvSpPr>
          <p:nvPr/>
        </p:nvSpPr>
        <p:spPr>
          <a:xfrm>
            <a:off x="199819" y="3551623"/>
            <a:ext cx="8375988" cy="1890822"/>
          </a:xfrm>
          <a:prstGeom prst="rect">
            <a:avLst/>
          </a:prstGeom>
          <a:noFill/>
        </p:spPr>
        <p:txBody>
          <a:bodyPr vert="horz" lIns="54864" tIns="91440" rtlCol="0">
            <a:normAutofit fontScale="925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a:p>
          <a:p>
            <a:pPr marL="118872" indent="0">
              <a:lnSpc>
                <a:spcPct val="90000"/>
              </a:lnSpc>
              <a:buClr>
                <a:schemeClr val="tx1"/>
              </a:buClr>
              <a:buNone/>
            </a:pPr>
            <a:r>
              <a:rPr lang="en-US" sz="1600" b="1" dirty="0">
                <a:solidFill>
                  <a:srgbClr val="800000"/>
                </a:solidFill>
                <a:latin typeface="Arial" charset="0"/>
                <a:ea typeface="Arial" charset="0"/>
                <a:cs typeface="Arial" charset="0"/>
              </a:rPr>
              <a:t>     Talks</a:t>
            </a:r>
            <a:r>
              <a:rPr lang="en-US" sz="2000" dirty="0"/>
              <a:t> </a:t>
            </a:r>
            <a:r>
              <a:rPr lang="mr-IN" sz="2000" dirty="0"/>
              <a:t>–</a:t>
            </a:r>
            <a:r>
              <a:rPr lang="en-US" sz="2000" dirty="0"/>
              <a:t>  </a:t>
            </a:r>
            <a:r>
              <a:rPr lang="en-US" sz="1800" dirty="0">
                <a:latin typeface="Arial" charset="0"/>
                <a:ea typeface="Arial" charset="0"/>
                <a:cs typeface="Arial" charset="0"/>
              </a:rPr>
              <a:t>given 31 talks and seminars, mostly invited, including several plenary</a:t>
            </a:r>
          </a:p>
          <a:p>
            <a:pPr>
              <a:lnSpc>
                <a:spcPct val="90000"/>
              </a:lnSpc>
              <a:buClr>
                <a:schemeClr val="tx1"/>
              </a:buClr>
              <a:buFont typeface="Wingdings" charset="2"/>
              <a:buChar char="§"/>
            </a:pPr>
            <a:endParaRPr lang="en-US" sz="900" dirty="0">
              <a:latin typeface="Arial" charset="0"/>
              <a:ea typeface="Arial" charset="0"/>
              <a:cs typeface="Arial" charset="0"/>
            </a:endParaRPr>
          </a:p>
          <a:p>
            <a:pPr marL="118872" indent="0">
              <a:lnSpc>
                <a:spcPct val="90000"/>
              </a:lnSpc>
              <a:buClr>
                <a:schemeClr val="tx1"/>
              </a:buClr>
              <a:buNone/>
            </a:pPr>
            <a:r>
              <a:rPr lang="en-US" sz="1600" dirty="0"/>
              <a:t>       </a:t>
            </a:r>
            <a:r>
              <a:rPr lang="en-US" sz="1500" dirty="0">
                <a:solidFill>
                  <a:srgbClr val="0018DD"/>
                </a:solidFill>
              </a:rPr>
              <a:t>-   I. </a:t>
            </a:r>
            <a:r>
              <a:rPr lang="en-US" sz="1500" dirty="0" err="1">
                <a:solidFill>
                  <a:srgbClr val="0018DD"/>
                </a:solidFill>
              </a:rPr>
              <a:t>Vitev</a:t>
            </a:r>
            <a:r>
              <a:rPr lang="en-US" sz="1500" dirty="0">
                <a:solidFill>
                  <a:srgbClr val="0018DD"/>
                </a:solidFill>
              </a:rPr>
              <a:t>, “Jets in SCET”,  Precision spectroscopy of the QGP with jets and heavy flavor,    </a:t>
            </a:r>
          </a:p>
          <a:p>
            <a:pPr marL="118872" indent="0">
              <a:lnSpc>
                <a:spcPct val="90000"/>
              </a:lnSpc>
              <a:buClr>
                <a:schemeClr val="tx1"/>
              </a:buClr>
              <a:buNone/>
            </a:pPr>
            <a:r>
              <a:rPr lang="en-US" sz="1500" dirty="0">
                <a:solidFill>
                  <a:srgbClr val="0018DD"/>
                </a:solidFill>
              </a:rPr>
              <a:t>            INT,  Seattle, WA, 2017  </a:t>
            </a:r>
          </a:p>
          <a:p>
            <a:pPr marL="118872" indent="0">
              <a:lnSpc>
                <a:spcPct val="90000"/>
              </a:lnSpc>
              <a:buClr>
                <a:schemeClr val="tx1"/>
              </a:buClr>
              <a:buNone/>
            </a:pPr>
            <a:r>
              <a:rPr lang="en-US" sz="1500" dirty="0">
                <a:solidFill>
                  <a:srgbClr val="0018DD"/>
                </a:solidFill>
              </a:rPr>
              <a:t>       -   J. </a:t>
            </a:r>
            <a:r>
              <a:rPr lang="en-US" sz="1500" dirty="0" err="1">
                <a:solidFill>
                  <a:srgbClr val="0018DD"/>
                </a:solidFill>
              </a:rPr>
              <a:t>Daligault</a:t>
            </a:r>
            <a:r>
              <a:rPr lang="en-US" sz="1500" dirty="0">
                <a:solidFill>
                  <a:srgbClr val="0018DD"/>
                </a:solidFill>
              </a:rPr>
              <a:t>, “Particle slowing in the classical one-component plasma”, 60</a:t>
            </a:r>
            <a:r>
              <a:rPr lang="en-US" sz="1500" baseline="30000" dirty="0">
                <a:solidFill>
                  <a:srgbClr val="0018DD"/>
                </a:solidFill>
              </a:rPr>
              <a:t>th</a:t>
            </a:r>
            <a:r>
              <a:rPr lang="en-US" sz="1500" dirty="0">
                <a:solidFill>
                  <a:srgbClr val="0018DD"/>
                </a:solidFill>
              </a:rPr>
              <a:t> annual APS </a:t>
            </a:r>
          </a:p>
          <a:p>
            <a:pPr marL="118872" indent="0">
              <a:lnSpc>
                <a:spcPct val="90000"/>
              </a:lnSpc>
              <a:buClr>
                <a:schemeClr val="tx1"/>
              </a:buClr>
              <a:buNone/>
            </a:pPr>
            <a:r>
              <a:rPr lang="en-US" sz="1500" dirty="0">
                <a:solidFill>
                  <a:srgbClr val="0018DD"/>
                </a:solidFill>
              </a:rPr>
              <a:t>            Division of Plasma Physics, Portland, OR, 2018</a:t>
            </a:r>
          </a:p>
          <a:p>
            <a:pPr marL="118872" indent="0">
              <a:lnSpc>
                <a:spcPct val="90000"/>
              </a:lnSpc>
              <a:buClr>
                <a:schemeClr val="tx1"/>
              </a:buClr>
              <a:buNone/>
            </a:pPr>
            <a:r>
              <a:rPr lang="en-US" sz="1500" dirty="0">
                <a:solidFill>
                  <a:srgbClr val="0018DD"/>
                </a:solidFill>
              </a:rPr>
              <a:t>       -   V. Vaidya, “An effective field theory for b-jet substructure”, Santa Fe Jets and Heavy </a:t>
            </a:r>
          </a:p>
          <a:p>
            <a:pPr marL="118872" indent="0">
              <a:lnSpc>
                <a:spcPct val="90000"/>
              </a:lnSpc>
              <a:buClr>
                <a:schemeClr val="tx1"/>
              </a:buClr>
              <a:buNone/>
            </a:pPr>
            <a:r>
              <a:rPr lang="en-US" sz="1500" dirty="0">
                <a:solidFill>
                  <a:srgbClr val="0018DD"/>
                </a:solidFill>
              </a:rPr>
              <a:t>            Flavor, Los Angeles, CA 2019   </a:t>
            </a:r>
            <a:r>
              <a:rPr lang="mr-IN" sz="1500" dirty="0">
                <a:solidFill>
                  <a:srgbClr val="0018DD"/>
                </a:solidFill>
              </a:rPr>
              <a:t>…</a:t>
            </a:r>
            <a:endParaRPr lang="en-US" sz="1500" dirty="0">
              <a:solidFill>
                <a:srgbClr val="0018DD"/>
              </a:solidFill>
            </a:endParaRPr>
          </a:p>
          <a:p>
            <a:pPr>
              <a:lnSpc>
                <a:spcPct val="90000"/>
              </a:lnSpc>
            </a:pPr>
            <a:endParaRPr lang="en-US" sz="1500" dirty="0">
              <a:solidFill>
                <a:srgbClr val="0018DD"/>
              </a:solidFill>
            </a:endParaRPr>
          </a:p>
          <a:p>
            <a:pPr>
              <a:lnSpc>
                <a:spcPct val="90000"/>
              </a:lnSpc>
            </a:pPr>
            <a:endParaRPr lang="en-US" sz="800" dirty="0"/>
          </a:p>
        </p:txBody>
      </p:sp>
      <p:pic>
        <p:nvPicPr>
          <p:cNvPr id="13" name="Picture 2" descr="iew Articles published in Nuclear Physics A">
            <a:extLst>
              <a:ext uri="{FF2B5EF4-FFF2-40B4-BE49-F238E27FC236}">
                <a16:creationId xmlns:a16="http://schemas.microsoft.com/office/drawing/2014/main" id="{7B1EAB8B-9F70-3441-B963-3859BD8884A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6498" y="2044248"/>
            <a:ext cx="1213201" cy="1668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ge result for physical review d cover">
            <a:extLst>
              <a:ext uri="{FF2B5EF4-FFF2-40B4-BE49-F238E27FC236}">
                <a16:creationId xmlns:a16="http://schemas.microsoft.com/office/drawing/2014/main" id="{C82F58C4-B41E-B142-A71D-8DDD6D3133D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62640" y="1513143"/>
            <a:ext cx="1495547" cy="194888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14919E3E-5C25-4A47-A108-ECD6A2814A11}"/>
              </a:ext>
            </a:extLst>
          </p:cNvPr>
          <p:cNvSpPr>
            <a:spLocks noGrp="1"/>
          </p:cNvSpPr>
          <p:nvPr>
            <p:ph type="dt" sz="half" idx="10"/>
          </p:nvPr>
        </p:nvSpPr>
        <p:spPr/>
        <p:txBody>
          <a:bodyPr/>
          <a:lstStyle/>
          <a:p>
            <a:fld id="{32DF28D6-E0D9-5A43-83AF-F7CA1DFA20EE}" type="datetime1">
              <a:rPr lang="en-US" smtClean="0"/>
              <a:t>2/13/19</a:t>
            </a:fld>
            <a:endParaRPr lang="en-US" dirty="0"/>
          </a:p>
        </p:txBody>
      </p:sp>
      <p:sp>
        <p:nvSpPr>
          <p:cNvPr id="6" name="Footer Placeholder 5">
            <a:extLst>
              <a:ext uri="{FF2B5EF4-FFF2-40B4-BE49-F238E27FC236}">
                <a16:creationId xmlns:a16="http://schemas.microsoft.com/office/drawing/2014/main" id="{CF9325E6-7DAA-6444-95B1-1EA0FC2E4DA5}"/>
              </a:ext>
            </a:extLst>
          </p:cNvPr>
          <p:cNvSpPr>
            <a:spLocks noGrp="1"/>
          </p:cNvSpPr>
          <p:nvPr>
            <p:ph type="ftr" sz="quarter" idx="11"/>
          </p:nvPr>
        </p:nvSpPr>
        <p:spPr/>
        <p:txBody>
          <a:bodyPr/>
          <a:lstStyle/>
          <a:p>
            <a:r>
              <a:rPr lang="en-US"/>
              <a:t>Los Alamos National Laboratory</a:t>
            </a:r>
            <a:endParaRPr lang="en-US" dirty="0"/>
          </a:p>
        </p:txBody>
      </p:sp>
      <p:pic>
        <p:nvPicPr>
          <p:cNvPr id="6146" name="Picture 2" descr="Image result for Physical review E cover">
            <a:extLst>
              <a:ext uri="{FF2B5EF4-FFF2-40B4-BE49-F238E27FC236}">
                <a16:creationId xmlns:a16="http://schemas.microsoft.com/office/drawing/2014/main" id="{C6E698A0-EAC2-8A4A-8644-909F5C0433D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21729" y="2030744"/>
            <a:ext cx="1314319" cy="164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Broader Impact of Theory (Fortune and People)</a:t>
            </a:r>
          </a:p>
        </p:txBody>
      </p:sp>
      <p:sp>
        <p:nvSpPr>
          <p:cNvPr id="7" name="Rectangle 3">
            <a:extLst>
              <a:ext uri="{FF2B5EF4-FFF2-40B4-BE49-F238E27FC236}">
                <a16:creationId xmlns:a16="http://schemas.microsoft.com/office/drawing/2014/main" id="{DA5BB2DF-928A-F84E-8FA9-14C51E8B21F5}"/>
              </a:ext>
            </a:extLst>
          </p:cNvPr>
          <p:cNvSpPr txBox="1">
            <a:spLocks noChangeArrowheads="1"/>
          </p:cNvSpPr>
          <p:nvPr/>
        </p:nvSpPr>
        <p:spPr>
          <a:xfrm>
            <a:off x="105825" y="801292"/>
            <a:ext cx="6717794" cy="2388545"/>
          </a:xfrm>
          <a:prstGeom prst="rect">
            <a:avLst/>
          </a:prstGeom>
          <a:no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a:p>
          <a:p>
            <a:pPr>
              <a:lnSpc>
                <a:spcPct val="90000"/>
              </a:lnSpc>
              <a:buClr>
                <a:schemeClr val="tx1"/>
              </a:buClr>
              <a:buFont typeface="Wingdings" charset="2"/>
              <a:buChar char="§"/>
            </a:pPr>
            <a:r>
              <a:rPr lang="en-US" sz="2000" b="1" dirty="0">
                <a:solidFill>
                  <a:srgbClr val="800000"/>
                </a:solidFill>
                <a:latin typeface="Arial" charset="0"/>
                <a:ea typeface="Arial" charset="0"/>
                <a:cs typeface="Arial" charset="0"/>
              </a:rPr>
              <a:t>Follow-on projects, grants &amp; recognition:</a:t>
            </a:r>
            <a:r>
              <a:rPr lang="en-US" sz="2000" dirty="0">
                <a:latin typeface="Arial" charset="0"/>
                <a:ea typeface="Arial" charset="0"/>
                <a:cs typeface="Arial" charset="0"/>
              </a:rPr>
              <a:t>  </a:t>
            </a:r>
            <a:r>
              <a:rPr lang="en-US" sz="1400" dirty="0">
                <a:latin typeface="Arial" charset="0"/>
                <a:ea typeface="Arial" charset="0"/>
                <a:cs typeface="Arial" charset="0"/>
              </a:rPr>
              <a:t>C. Lee </a:t>
            </a:r>
            <a:r>
              <a:rPr lang="en-US" sz="1500" dirty="0">
                <a:solidFill>
                  <a:srgbClr val="7030A0"/>
                </a:solidFill>
                <a:latin typeface="Arial" charset="0"/>
                <a:ea typeface="Arial" charset="0"/>
                <a:cs typeface="Arial" charset="0"/>
              </a:rPr>
              <a:t>DOE Early Career</a:t>
            </a:r>
            <a:r>
              <a:rPr lang="en-US" sz="1500" dirty="0">
                <a:latin typeface="Arial" charset="0"/>
                <a:ea typeface="Arial" charset="0"/>
                <a:cs typeface="Arial" charset="0"/>
              </a:rPr>
              <a:t> $500K/y</a:t>
            </a:r>
            <a:r>
              <a:rPr lang="en-US" sz="1700" dirty="0">
                <a:latin typeface="Arial" charset="0"/>
                <a:ea typeface="Arial" charset="0"/>
                <a:cs typeface="Arial" charset="0"/>
              </a:rPr>
              <a:t>;  </a:t>
            </a:r>
            <a:r>
              <a:rPr lang="en-US" sz="1400" dirty="0">
                <a:latin typeface="Arial" charset="0"/>
                <a:ea typeface="Arial" charset="0"/>
                <a:cs typeface="Arial" charset="0"/>
              </a:rPr>
              <a:t>Z. Kang </a:t>
            </a:r>
            <a:r>
              <a:rPr lang="en-US" sz="1400" dirty="0">
                <a:solidFill>
                  <a:srgbClr val="7030A0"/>
                </a:solidFill>
                <a:latin typeface="Arial" charset="0"/>
                <a:ea typeface="Arial" charset="0"/>
                <a:cs typeface="Arial" charset="0"/>
              </a:rPr>
              <a:t>NSF</a:t>
            </a:r>
            <a:r>
              <a:rPr lang="en-US" sz="1400" dirty="0">
                <a:latin typeface="Arial" charset="0"/>
                <a:ea typeface="Arial" charset="0"/>
                <a:cs typeface="Arial" charset="0"/>
              </a:rPr>
              <a:t> 3-year award $60K/y, </a:t>
            </a:r>
            <a:r>
              <a:rPr lang="en-US" sz="1400" dirty="0">
                <a:solidFill>
                  <a:srgbClr val="7030A0"/>
                </a:solidFill>
                <a:latin typeface="Arial" charset="0"/>
                <a:ea typeface="Arial" charset="0"/>
                <a:cs typeface="Arial" charset="0"/>
              </a:rPr>
              <a:t>“Perturbative QCD Study for Jet and Heavy Flavor Production”</a:t>
            </a:r>
            <a:r>
              <a:rPr lang="en-US" sz="1400" dirty="0">
                <a:latin typeface="Arial" charset="0"/>
                <a:ea typeface="Arial" charset="0"/>
                <a:cs typeface="Arial" charset="0"/>
              </a:rPr>
              <a:t>; </a:t>
            </a:r>
            <a:r>
              <a:rPr lang="en-US" sz="1400" dirty="0">
                <a:solidFill>
                  <a:srgbClr val="7030A0"/>
                </a:solidFill>
                <a:latin typeface="Arial" charset="0"/>
                <a:ea typeface="Arial" charset="0"/>
                <a:cs typeface="Arial" charset="0"/>
              </a:rPr>
              <a:t>Jared </a:t>
            </a:r>
            <a:r>
              <a:rPr lang="en-US" sz="1400" dirty="0" err="1">
                <a:solidFill>
                  <a:srgbClr val="7030A0"/>
                </a:solidFill>
                <a:latin typeface="Arial" charset="0"/>
                <a:ea typeface="Arial" charset="0"/>
                <a:cs typeface="Arial" charset="0"/>
              </a:rPr>
              <a:t>Reiten</a:t>
            </a:r>
            <a:r>
              <a:rPr lang="en-US" sz="1400" dirty="0">
                <a:solidFill>
                  <a:srgbClr val="7030A0"/>
                </a:solidFill>
                <a:latin typeface="Arial" charset="0"/>
                <a:ea typeface="Arial" charset="0"/>
                <a:cs typeface="Arial" charset="0"/>
              </a:rPr>
              <a:t> $60K/y, UC Graduate Research in Residence Fellowship</a:t>
            </a:r>
            <a:r>
              <a:rPr lang="en-US" sz="1400" dirty="0">
                <a:latin typeface="Arial" charset="0"/>
                <a:ea typeface="Arial" charset="0"/>
                <a:cs typeface="Arial" charset="0"/>
              </a:rPr>
              <a:t>, PhD with us; D. </a:t>
            </a:r>
            <a:r>
              <a:rPr lang="en-US" sz="1400" dirty="0" err="1">
                <a:latin typeface="Arial" charset="0"/>
                <a:ea typeface="Arial" charset="0"/>
                <a:cs typeface="Arial" charset="0"/>
              </a:rPr>
              <a:t>Bernestein</a:t>
            </a:r>
            <a:r>
              <a:rPr lang="en-US" sz="1400" dirty="0">
                <a:latin typeface="Arial" charset="0"/>
                <a:ea typeface="Arial" charset="0"/>
                <a:cs typeface="Arial" charset="0"/>
              </a:rPr>
              <a:t>, </a:t>
            </a:r>
            <a:r>
              <a:rPr lang="en-US" sz="1400" dirty="0">
                <a:solidFill>
                  <a:srgbClr val="7030A0"/>
                </a:solidFill>
                <a:latin typeface="Arial" charset="0"/>
                <a:ea typeface="Arial" charset="0"/>
                <a:cs typeface="Arial" charset="0"/>
              </a:rPr>
              <a:t>PhD on strongly coupled plasmas</a:t>
            </a:r>
            <a:r>
              <a:rPr lang="en-US" sz="1400" dirty="0">
                <a:latin typeface="Arial" charset="0"/>
                <a:ea typeface="Arial" charset="0"/>
                <a:cs typeface="Arial" charset="0"/>
              </a:rPr>
              <a:t>; </a:t>
            </a:r>
            <a:r>
              <a:rPr lang="en-US" sz="1400" dirty="0">
                <a:solidFill>
                  <a:srgbClr val="7030A0"/>
                </a:solidFill>
                <a:latin typeface="Arial" charset="0"/>
                <a:ea typeface="Arial" charset="0"/>
                <a:cs typeface="Arial" charset="0"/>
              </a:rPr>
              <a:t>ER</a:t>
            </a:r>
            <a:r>
              <a:rPr lang="en-US" sz="1400" dirty="0">
                <a:latin typeface="Arial" charset="0"/>
                <a:ea typeface="Arial" charset="0"/>
                <a:cs typeface="Arial" charset="0"/>
              </a:rPr>
              <a:t> “Using </a:t>
            </a:r>
            <a:r>
              <a:rPr lang="en-US" sz="1400" dirty="0" err="1">
                <a:latin typeface="Arial" charset="0"/>
                <a:ea typeface="Arial" charset="0"/>
                <a:cs typeface="Arial" charset="0"/>
              </a:rPr>
              <a:t>Quarkonia</a:t>
            </a:r>
            <a:r>
              <a:rPr lang="en-US" sz="1400" dirty="0">
                <a:latin typeface="Arial" charset="0"/>
                <a:ea typeface="Arial" charset="0"/>
                <a:cs typeface="Arial" charset="0"/>
              </a:rPr>
              <a:t> to probe Matter form the Early Universe”; </a:t>
            </a:r>
            <a:r>
              <a:rPr lang="en-US" sz="1400" dirty="0" err="1">
                <a:latin typeface="Arial" charset="0"/>
                <a:ea typeface="Arial" charset="0"/>
                <a:cs typeface="Arial" charset="0"/>
              </a:rPr>
              <a:t>Haitao</a:t>
            </a:r>
            <a:r>
              <a:rPr lang="en-US" sz="1400" dirty="0">
                <a:latin typeface="Arial" charset="0"/>
                <a:ea typeface="Arial" charset="0"/>
                <a:cs typeface="Arial" charset="0"/>
              </a:rPr>
              <a:t> Li, </a:t>
            </a:r>
            <a:r>
              <a:rPr lang="en-US" sz="1400" dirty="0">
                <a:solidFill>
                  <a:srgbClr val="7030A0"/>
                </a:solidFill>
                <a:latin typeface="Arial" charset="0"/>
                <a:ea typeface="Arial" charset="0"/>
                <a:cs typeface="Arial" charset="0"/>
              </a:rPr>
              <a:t>Director’s fellowship</a:t>
            </a:r>
            <a:r>
              <a:rPr lang="en-US" sz="1400" dirty="0">
                <a:latin typeface="Arial" charset="0"/>
                <a:ea typeface="Arial" charset="0"/>
                <a:cs typeface="Arial" charset="0"/>
              </a:rPr>
              <a:t>; Duff Neill </a:t>
            </a:r>
            <a:r>
              <a:rPr lang="en-US" sz="1400" dirty="0">
                <a:solidFill>
                  <a:srgbClr val="7030A0"/>
                </a:solidFill>
                <a:latin typeface="Arial" charset="0"/>
                <a:ea typeface="Arial" charset="0"/>
                <a:cs typeface="Arial" charset="0"/>
              </a:rPr>
              <a:t>Feynman fellowship</a:t>
            </a:r>
            <a:r>
              <a:rPr lang="en-US" sz="1400" dirty="0">
                <a:latin typeface="Arial" charset="0"/>
                <a:ea typeface="Arial" charset="0"/>
                <a:cs typeface="Arial" charset="0"/>
              </a:rPr>
              <a:t>, Andrey </a:t>
            </a:r>
            <a:r>
              <a:rPr lang="en-US" sz="1400" dirty="0" err="1">
                <a:latin typeface="Arial" charset="0"/>
                <a:ea typeface="Arial" charset="0"/>
                <a:cs typeface="Arial" charset="0"/>
              </a:rPr>
              <a:t>Sadofyev</a:t>
            </a:r>
            <a:r>
              <a:rPr lang="en-US" sz="1400" dirty="0">
                <a:latin typeface="Arial" charset="0"/>
                <a:ea typeface="Arial" charset="0"/>
                <a:cs typeface="Arial" charset="0"/>
              </a:rPr>
              <a:t> </a:t>
            </a:r>
            <a:r>
              <a:rPr lang="en-US" sz="1400" dirty="0">
                <a:solidFill>
                  <a:srgbClr val="7030A0"/>
                </a:solidFill>
                <a:latin typeface="Arial" charset="0"/>
                <a:ea typeface="Arial" charset="0"/>
                <a:cs typeface="Arial" charset="0"/>
              </a:rPr>
              <a:t>Oppenheimer fellowship;</a:t>
            </a:r>
            <a:r>
              <a:rPr lang="en-US" sz="1400" dirty="0">
                <a:latin typeface="Arial" charset="0"/>
                <a:ea typeface="Arial" charset="0"/>
                <a:cs typeface="Arial" charset="0"/>
              </a:rPr>
              <a:t> Matt Sievert, </a:t>
            </a:r>
            <a:r>
              <a:rPr lang="en-US" sz="1400" dirty="0">
                <a:solidFill>
                  <a:srgbClr val="7030A0"/>
                </a:solidFill>
                <a:latin typeface="Arial" charset="0"/>
                <a:ea typeface="Arial" charset="0"/>
                <a:cs typeface="Arial" charset="0"/>
              </a:rPr>
              <a:t>RHIC &amp; AGS executive committee award </a:t>
            </a:r>
          </a:p>
          <a:p>
            <a:pPr>
              <a:lnSpc>
                <a:spcPct val="90000"/>
              </a:lnSpc>
              <a:buClr>
                <a:schemeClr val="tx1"/>
              </a:buClr>
              <a:buFont typeface="Wingdings" charset="2"/>
              <a:buChar char="§"/>
            </a:pPr>
            <a:endParaRPr lang="en-US" sz="2800" dirty="0"/>
          </a:p>
          <a:p>
            <a:pPr>
              <a:lnSpc>
                <a:spcPct val="90000"/>
              </a:lnSpc>
            </a:pPr>
            <a:endParaRPr lang="en-US" sz="2400" dirty="0"/>
          </a:p>
          <a:p>
            <a:pPr>
              <a:lnSpc>
                <a:spcPct val="90000"/>
              </a:lnSpc>
            </a:pPr>
            <a:endParaRPr lang="en-US" sz="800" dirty="0"/>
          </a:p>
        </p:txBody>
      </p:sp>
      <p:sp>
        <p:nvSpPr>
          <p:cNvPr id="9" name="Rectangle 3">
            <a:extLst>
              <a:ext uri="{FF2B5EF4-FFF2-40B4-BE49-F238E27FC236}">
                <a16:creationId xmlns:a16="http://schemas.microsoft.com/office/drawing/2014/main" id="{FBCABA7F-B182-2E47-B60A-6A815345DDBF}"/>
              </a:ext>
            </a:extLst>
          </p:cNvPr>
          <p:cNvSpPr txBox="1">
            <a:spLocks noChangeArrowheads="1"/>
          </p:cNvSpPr>
          <p:nvPr/>
        </p:nvSpPr>
        <p:spPr>
          <a:xfrm>
            <a:off x="84827" y="3936042"/>
            <a:ext cx="7485746" cy="2233326"/>
          </a:xfrm>
          <a:prstGeom prst="rect">
            <a:avLst/>
          </a:prstGeom>
          <a:no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a:p>
          <a:p>
            <a:pPr>
              <a:lnSpc>
                <a:spcPct val="90000"/>
              </a:lnSpc>
              <a:buClr>
                <a:schemeClr val="tx1"/>
              </a:buClr>
              <a:buFont typeface="Wingdings" charset="2"/>
              <a:buChar char="§"/>
            </a:pPr>
            <a:r>
              <a:rPr lang="en-US" sz="2000" b="1" dirty="0">
                <a:solidFill>
                  <a:srgbClr val="800000"/>
                </a:solidFill>
                <a:latin typeface="Arial" charset="0"/>
                <a:ea typeface="Arial" charset="0"/>
                <a:cs typeface="Arial" charset="0"/>
              </a:rPr>
              <a:t>Personnel:</a:t>
            </a:r>
            <a:r>
              <a:rPr lang="en-US" sz="2000" dirty="0">
                <a:latin typeface="Arial" charset="0"/>
                <a:ea typeface="Arial" charset="0"/>
                <a:cs typeface="Arial" charset="0"/>
              </a:rPr>
              <a:t> </a:t>
            </a:r>
            <a:r>
              <a:rPr lang="en-US" sz="1400" dirty="0">
                <a:latin typeface="Arial" charset="0"/>
                <a:ea typeface="Arial" charset="0"/>
                <a:cs typeface="Arial" charset="0"/>
              </a:rPr>
              <a:t>Z. Kang </a:t>
            </a:r>
            <a:r>
              <a:rPr lang="en-US" sz="1400" dirty="0">
                <a:solidFill>
                  <a:srgbClr val="7030A0"/>
                </a:solidFill>
                <a:latin typeface="Arial" charset="0"/>
                <a:ea typeface="Arial" charset="0"/>
                <a:cs typeface="Arial" charset="0"/>
              </a:rPr>
              <a:t>staff to professor</a:t>
            </a:r>
            <a:r>
              <a:rPr lang="en-US" sz="1400" dirty="0">
                <a:latin typeface="Arial" charset="0"/>
                <a:ea typeface="Arial" charset="0"/>
                <a:cs typeface="Arial" charset="0"/>
              </a:rPr>
              <a:t> UCLA; </a:t>
            </a:r>
            <a:r>
              <a:rPr lang="en-US" sz="1600" dirty="0">
                <a:latin typeface="Arial" charset="0"/>
                <a:ea typeface="Arial" charset="0"/>
                <a:cs typeface="Arial" charset="0"/>
              </a:rPr>
              <a:t>V</a:t>
            </a:r>
            <a:r>
              <a:rPr lang="en-US" sz="1400" dirty="0">
                <a:latin typeface="Arial" charset="0"/>
                <a:ea typeface="Arial" charset="0"/>
                <a:cs typeface="Arial" charset="0"/>
              </a:rPr>
              <a:t>. Vaidya to MIT, Y. Makris INFN </a:t>
            </a:r>
            <a:r>
              <a:rPr lang="en-US" sz="1400" dirty="0">
                <a:solidFill>
                  <a:srgbClr val="7030A0"/>
                </a:solidFill>
                <a:latin typeface="Arial" charset="0"/>
                <a:ea typeface="Arial" charset="0"/>
                <a:cs typeface="Arial" charset="0"/>
              </a:rPr>
              <a:t>fellowship </a:t>
            </a:r>
            <a:r>
              <a:rPr lang="en-US" sz="1400" dirty="0">
                <a:latin typeface="Arial" charset="0"/>
                <a:ea typeface="Arial" charset="0"/>
                <a:cs typeface="Arial" charset="0"/>
              </a:rPr>
              <a:t>Pavia; F. Ringer to LBNL,  H. Xing &amp; S. Yoshida </a:t>
            </a:r>
            <a:r>
              <a:rPr lang="en-US" sz="1400" dirty="0">
                <a:solidFill>
                  <a:srgbClr val="7030A0"/>
                </a:solidFill>
                <a:latin typeface="Arial" charset="0"/>
                <a:ea typeface="Arial" charset="0"/>
                <a:cs typeface="Arial" charset="0"/>
              </a:rPr>
              <a:t>professors </a:t>
            </a:r>
            <a:r>
              <a:rPr lang="en-US" sz="1400" dirty="0">
                <a:latin typeface="Arial" charset="0"/>
                <a:ea typeface="Arial" charset="0"/>
                <a:cs typeface="Arial" charset="0"/>
              </a:rPr>
              <a:t>at Southern China Normal U.; D. Kang professor at Fudan U., M. Sievert to Rutgers U, </a:t>
            </a:r>
            <a:r>
              <a:rPr lang="en-US" sz="1400" dirty="0">
                <a:solidFill>
                  <a:srgbClr val="7030A0"/>
                </a:solidFill>
                <a:latin typeface="Arial" charset="0"/>
                <a:ea typeface="Arial" charset="0"/>
                <a:cs typeface="Arial" charset="0"/>
              </a:rPr>
              <a:t>finalist at </a:t>
            </a:r>
            <a:r>
              <a:rPr lang="en-US" sz="1400" dirty="0">
                <a:latin typeface="Arial" charset="0"/>
                <a:ea typeface="Arial" charset="0"/>
                <a:cs typeface="Arial" charset="0"/>
              </a:rPr>
              <a:t>Regis U; D. Neill, </a:t>
            </a:r>
            <a:r>
              <a:rPr lang="en-US" sz="1400" dirty="0">
                <a:solidFill>
                  <a:srgbClr val="7030A0"/>
                </a:solidFill>
                <a:latin typeface="Arial" charset="0"/>
                <a:ea typeface="Arial" charset="0"/>
                <a:cs typeface="Arial" charset="0"/>
              </a:rPr>
              <a:t>Feynman to staff</a:t>
            </a:r>
            <a:r>
              <a:rPr lang="en-US" sz="1400" dirty="0">
                <a:latin typeface="Arial" charset="0"/>
                <a:ea typeface="Arial" charset="0"/>
                <a:cs typeface="Arial" charset="0"/>
              </a:rPr>
              <a:t>. Postdocs and affiliates </a:t>
            </a:r>
            <a:r>
              <a:rPr lang="en-US" sz="1400" dirty="0">
                <a:solidFill>
                  <a:srgbClr val="7030A0"/>
                </a:solidFill>
                <a:latin typeface="Arial" charset="0"/>
                <a:ea typeface="Arial" charset="0"/>
                <a:cs typeface="Arial" charset="0"/>
              </a:rPr>
              <a:t>on faculty shortlists;</a:t>
            </a:r>
            <a:r>
              <a:rPr lang="en-US" sz="1400" dirty="0">
                <a:latin typeface="Arial" charset="0"/>
                <a:ea typeface="Arial" charset="0"/>
                <a:cs typeface="Arial" charset="0"/>
              </a:rPr>
              <a:t> Many </a:t>
            </a:r>
            <a:r>
              <a:rPr lang="en-US" sz="1400" dirty="0">
                <a:solidFill>
                  <a:srgbClr val="7030A0"/>
                </a:solidFill>
                <a:latin typeface="Arial" charset="0"/>
                <a:ea typeface="Arial" charset="0"/>
                <a:cs typeface="Arial" charset="0"/>
              </a:rPr>
              <a:t>staff promotions </a:t>
            </a:r>
            <a:r>
              <a:rPr lang="en-US" sz="1400" dirty="0">
                <a:latin typeface="Arial" charset="0"/>
                <a:ea typeface="Arial" charset="0"/>
                <a:cs typeface="Arial" charset="0"/>
              </a:rPr>
              <a:t>in that period D. </a:t>
            </a:r>
            <a:r>
              <a:rPr lang="en-US" sz="1400" dirty="0" err="1">
                <a:latin typeface="Arial" charset="0"/>
                <a:ea typeface="Arial" charset="0"/>
                <a:cs typeface="Arial" charset="0"/>
              </a:rPr>
              <a:t>Bernestein</a:t>
            </a:r>
            <a:r>
              <a:rPr lang="en-US" sz="1400" dirty="0">
                <a:latin typeface="Arial" charset="0"/>
                <a:ea typeface="Arial" charset="0"/>
                <a:cs typeface="Arial" charset="0"/>
              </a:rPr>
              <a:t>, PhD</a:t>
            </a:r>
          </a:p>
          <a:p>
            <a:pPr>
              <a:lnSpc>
                <a:spcPct val="90000"/>
              </a:lnSpc>
            </a:pPr>
            <a:endParaRPr lang="en-US" sz="2400" dirty="0"/>
          </a:p>
          <a:p>
            <a:pPr>
              <a:lnSpc>
                <a:spcPct val="90000"/>
              </a:lnSpc>
            </a:pPr>
            <a:endParaRPr lang="en-US" sz="800" dirty="0"/>
          </a:p>
        </p:txBody>
      </p:sp>
      <p:sp>
        <p:nvSpPr>
          <p:cNvPr id="10" name="Rectangle 3">
            <a:extLst>
              <a:ext uri="{FF2B5EF4-FFF2-40B4-BE49-F238E27FC236}">
                <a16:creationId xmlns:a16="http://schemas.microsoft.com/office/drawing/2014/main" id="{F18DC0A1-7C65-F84A-9217-90A3D8864563}"/>
              </a:ext>
            </a:extLst>
          </p:cNvPr>
          <p:cNvSpPr txBox="1">
            <a:spLocks noChangeArrowheads="1"/>
          </p:cNvSpPr>
          <p:nvPr/>
        </p:nvSpPr>
        <p:spPr>
          <a:xfrm>
            <a:off x="76346" y="2644487"/>
            <a:ext cx="6868151" cy="1351878"/>
          </a:xfrm>
          <a:prstGeom prst="rect">
            <a:avLst/>
          </a:prstGeom>
          <a:no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a:p>
          <a:p>
            <a:pPr>
              <a:lnSpc>
                <a:spcPct val="90000"/>
              </a:lnSpc>
              <a:buClr>
                <a:schemeClr val="tx1"/>
              </a:buClr>
              <a:buFont typeface="Wingdings" charset="2"/>
              <a:buChar char="§"/>
            </a:pPr>
            <a:r>
              <a:rPr lang="en-US" sz="2000" b="1" dirty="0">
                <a:solidFill>
                  <a:srgbClr val="800000"/>
                </a:solidFill>
                <a:latin typeface="Arial" charset="0"/>
                <a:ea typeface="Arial" charset="0"/>
                <a:cs typeface="Arial" charset="0"/>
              </a:rPr>
              <a:t>Conferences:</a:t>
            </a:r>
            <a:r>
              <a:rPr lang="en-US" sz="2000" dirty="0">
                <a:latin typeface="Arial" charset="0"/>
                <a:ea typeface="Arial" charset="0"/>
                <a:cs typeface="Arial" charset="0"/>
              </a:rPr>
              <a:t> </a:t>
            </a:r>
            <a:r>
              <a:rPr lang="en-US" sz="1400" dirty="0">
                <a:solidFill>
                  <a:srgbClr val="7030A0"/>
                </a:solidFill>
                <a:latin typeface="Arial" charset="0"/>
                <a:ea typeface="Arial" charset="0"/>
                <a:cs typeface="Arial" charset="0"/>
              </a:rPr>
              <a:t>Co-organized many conferences related to jet and heavy flavor physics</a:t>
            </a:r>
            <a:r>
              <a:rPr lang="mr-IN" sz="1400" dirty="0">
                <a:latin typeface="Arial" charset="0"/>
                <a:ea typeface="Arial" charset="0"/>
                <a:cs typeface="Arial" charset="0"/>
              </a:rPr>
              <a:t>–</a:t>
            </a:r>
            <a:r>
              <a:rPr lang="en-US" sz="1400" dirty="0">
                <a:latin typeface="Arial" charset="0"/>
                <a:ea typeface="Arial" charset="0"/>
                <a:cs typeface="Arial" charset="0"/>
              </a:rPr>
              <a:t> Santa Fe Jets and Heavy Flavor workshop, 2017, 2018, 2019. UCLA jet physics workshop 2017. SCET 2019 in San Diego, </a:t>
            </a:r>
            <a:r>
              <a:rPr lang="en-US" sz="1400" dirty="0">
                <a:solidFill>
                  <a:srgbClr val="7030A0"/>
                </a:solidFill>
                <a:latin typeface="Arial" charset="0"/>
                <a:ea typeface="Arial" charset="0"/>
                <a:cs typeface="Arial" charset="0"/>
              </a:rPr>
              <a:t>Selected</a:t>
            </a:r>
            <a:r>
              <a:rPr lang="en-US" sz="1400" dirty="0">
                <a:latin typeface="Arial" charset="0"/>
                <a:ea typeface="Arial" charset="0"/>
                <a:cs typeface="Arial" charset="0"/>
              </a:rPr>
              <a:t> to host 2019 ISMD in Santa Fe, NM (in competition with Scotland); Hard Probes 2020 in Austin</a:t>
            </a:r>
            <a:endParaRPr lang="en-US" sz="1400" dirty="0"/>
          </a:p>
          <a:p>
            <a:pPr>
              <a:lnSpc>
                <a:spcPct val="90000"/>
              </a:lnSpc>
            </a:pPr>
            <a:endParaRPr lang="en-US" sz="800" dirty="0"/>
          </a:p>
        </p:txBody>
      </p:sp>
      <p:pic>
        <p:nvPicPr>
          <p:cNvPr id="11" name="Picture 12" descr="mage result for NSF logo">
            <a:extLst>
              <a:ext uri="{FF2B5EF4-FFF2-40B4-BE49-F238E27FC236}">
                <a16:creationId xmlns:a16="http://schemas.microsoft.com/office/drawing/2014/main" id="{AB72663F-155B-A34A-B371-E8D1B8BD7CE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3098" y="1048034"/>
            <a:ext cx="938286" cy="9382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63BD04D-E31A-134C-BDD7-98A90511BA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180" y="2315549"/>
            <a:ext cx="1823162" cy="1217229"/>
          </a:xfrm>
          <a:prstGeom prst="rect">
            <a:avLst/>
          </a:prstGeom>
        </p:spPr>
      </p:pic>
      <p:pic>
        <p:nvPicPr>
          <p:cNvPr id="13" name="Picture 6" descr="mage result for duff neill">
            <a:extLst>
              <a:ext uri="{FF2B5EF4-FFF2-40B4-BE49-F238E27FC236}">
                <a16:creationId xmlns:a16="http://schemas.microsoft.com/office/drawing/2014/main" id="{ED7757B2-4B79-544D-A0C0-047738F9C8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65471" y="3687444"/>
            <a:ext cx="1099871" cy="15927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Jared reiten">
            <a:extLst>
              <a:ext uri="{FF2B5EF4-FFF2-40B4-BE49-F238E27FC236}">
                <a16:creationId xmlns:a16="http://schemas.microsoft.com/office/drawing/2014/main" id="{802AAED8-5063-0540-B150-5CBA608A18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69037" y="970742"/>
            <a:ext cx="996305" cy="119497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5E1BD6B7-264F-864D-B589-05AD8CE71A61}"/>
              </a:ext>
            </a:extLst>
          </p:cNvPr>
          <p:cNvSpPr>
            <a:spLocks noGrp="1"/>
          </p:cNvSpPr>
          <p:nvPr>
            <p:ph type="dt" sz="half" idx="10"/>
          </p:nvPr>
        </p:nvSpPr>
        <p:spPr/>
        <p:txBody>
          <a:bodyPr/>
          <a:lstStyle/>
          <a:p>
            <a:fld id="{9EED6DAA-904C-1144-A35F-7603F9C3F799}" type="datetime1">
              <a:rPr lang="en-US" smtClean="0"/>
              <a:t>2/13/19</a:t>
            </a:fld>
            <a:endParaRPr lang="en-US" dirty="0"/>
          </a:p>
        </p:txBody>
      </p:sp>
      <p:sp>
        <p:nvSpPr>
          <p:cNvPr id="6" name="Footer Placeholder 5">
            <a:extLst>
              <a:ext uri="{FF2B5EF4-FFF2-40B4-BE49-F238E27FC236}">
                <a16:creationId xmlns:a16="http://schemas.microsoft.com/office/drawing/2014/main" id="{E46D760C-9A5A-7C4C-80A2-C0D8DF6D9943}"/>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374758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4B89B4-7938-E843-AC6F-48E389EDC26C}"/>
              </a:ext>
            </a:extLst>
          </p:cNvPr>
          <p:cNvSpPr/>
          <p:nvPr/>
        </p:nvSpPr>
        <p:spPr>
          <a:xfrm>
            <a:off x="659768" y="1435345"/>
            <a:ext cx="3310467" cy="1323439"/>
          </a:xfrm>
          <a:prstGeom prst="rect">
            <a:avLst/>
          </a:prstGeom>
        </p:spPr>
        <p:txBody>
          <a:bodyPr wrap="square">
            <a:spAutoFit/>
          </a:bodyPr>
          <a:lstStyle/>
          <a:p>
            <a:r>
              <a:rPr lang="en-US" sz="4000" dirty="0"/>
              <a:t>Thank you for your support !</a:t>
            </a:r>
          </a:p>
        </p:txBody>
      </p:sp>
      <p:pic>
        <p:nvPicPr>
          <p:cNvPr id="7" name="Picture 6">
            <a:extLst>
              <a:ext uri="{FF2B5EF4-FFF2-40B4-BE49-F238E27FC236}">
                <a16:creationId xmlns:a16="http://schemas.microsoft.com/office/drawing/2014/main" id="{065F09CE-D94F-1D44-8555-E9AA644171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60359" y="842100"/>
            <a:ext cx="2686862" cy="4477318"/>
          </a:xfrm>
          <a:prstGeom prst="rect">
            <a:avLst/>
          </a:prstGeom>
        </p:spPr>
      </p:pic>
      <p:sp>
        <p:nvSpPr>
          <p:cNvPr id="2" name="Date Placeholder 1">
            <a:extLst>
              <a:ext uri="{FF2B5EF4-FFF2-40B4-BE49-F238E27FC236}">
                <a16:creationId xmlns:a16="http://schemas.microsoft.com/office/drawing/2014/main" id="{8A7006F1-78E6-A747-AF26-B00BDCC2C388}"/>
              </a:ext>
            </a:extLst>
          </p:cNvPr>
          <p:cNvSpPr>
            <a:spLocks noGrp="1"/>
          </p:cNvSpPr>
          <p:nvPr>
            <p:ph type="dt" sz="half" idx="10"/>
          </p:nvPr>
        </p:nvSpPr>
        <p:spPr/>
        <p:txBody>
          <a:bodyPr/>
          <a:lstStyle/>
          <a:p>
            <a:fld id="{EED7100A-EA40-134A-B166-E6C94F4A6D4B}" type="datetime1">
              <a:rPr lang="en-US" smtClean="0"/>
              <a:t>2/13/19</a:t>
            </a:fld>
            <a:endParaRPr lang="en-US" dirty="0"/>
          </a:p>
        </p:txBody>
      </p:sp>
      <p:sp>
        <p:nvSpPr>
          <p:cNvPr id="5" name="Footer Placeholder 4">
            <a:extLst>
              <a:ext uri="{FF2B5EF4-FFF2-40B4-BE49-F238E27FC236}">
                <a16:creationId xmlns:a16="http://schemas.microsoft.com/office/drawing/2014/main" id="{F45D304B-0C08-2C48-95C0-041D7935EABE}"/>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277113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Agenda</a:t>
            </a:r>
          </a:p>
        </p:txBody>
      </p:sp>
      <p:sp>
        <p:nvSpPr>
          <p:cNvPr id="6" name="Rectangle 5">
            <a:extLst>
              <a:ext uri="{FF2B5EF4-FFF2-40B4-BE49-F238E27FC236}">
                <a16:creationId xmlns:a16="http://schemas.microsoft.com/office/drawing/2014/main" id="{6A4B89B4-7938-E843-AC6F-48E389EDC26C}"/>
              </a:ext>
            </a:extLst>
          </p:cNvPr>
          <p:cNvSpPr/>
          <p:nvPr/>
        </p:nvSpPr>
        <p:spPr>
          <a:xfrm>
            <a:off x="254840" y="1154887"/>
            <a:ext cx="4976187" cy="3508653"/>
          </a:xfrm>
          <a:prstGeom prst="rect">
            <a:avLst/>
          </a:prstGeom>
        </p:spPr>
        <p:txBody>
          <a:bodyPr wrap="square">
            <a:spAutoFit/>
          </a:bodyPr>
          <a:lstStyle/>
          <a:p>
            <a:pPr marL="285750" indent="-285750">
              <a:buFont typeface="Arial" panose="020B0604020202020204" pitchFamily="34" charset="0"/>
              <a:buChar char="•"/>
            </a:pPr>
            <a:r>
              <a:rPr lang="en-US" dirty="0">
                <a:solidFill>
                  <a:srgbClr val="002060"/>
                </a:solidFill>
              </a:rPr>
              <a:t>Introduction, scope and effort</a:t>
            </a:r>
          </a:p>
          <a:p>
            <a:pPr marL="285750" indent="-285750">
              <a:buFont typeface="Arial" panose="020B0604020202020204" pitchFamily="34" charset="0"/>
              <a:buChar char="•"/>
            </a:pPr>
            <a:endParaRPr lang="en-US" sz="1200" dirty="0">
              <a:solidFill>
                <a:srgbClr val="002060"/>
              </a:solidFill>
            </a:endParaRPr>
          </a:p>
          <a:p>
            <a:pPr marL="285750" indent="-285750">
              <a:buFont typeface="Arial" panose="020B0604020202020204" pitchFamily="34" charset="0"/>
              <a:buChar char="•"/>
            </a:pPr>
            <a:r>
              <a:rPr lang="en-US" dirty="0">
                <a:solidFill>
                  <a:srgbClr val="002060"/>
                </a:solidFill>
              </a:rPr>
              <a:t>Key theory concepts, technical goals, and mid-term review status</a:t>
            </a:r>
          </a:p>
          <a:p>
            <a:pPr marL="285750" indent="-285750">
              <a:buFont typeface="Arial" panose="020B0604020202020204" pitchFamily="34" charset="0"/>
              <a:buChar char="•"/>
            </a:pPr>
            <a:endParaRPr lang="en-US" sz="1200" dirty="0">
              <a:solidFill>
                <a:srgbClr val="002060"/>
              </a:solidFill>
            </a:endParaRPr>
          </a:p>
          <a:p>
            <a:pPr marL="285750" indent="-285750">
              <a:buFont typeface="Arial" panose="020B0604020202020204" pitchFamily="34" charset="0"/>
              <a:buChar char="•"/>
            </a:pPr>
            <a:r>
              <a:rPr lang="en-US" dirty="0">
                <a:solidFill>
                  <a:srgbClr val="002060"/>
                </a:solidFill>
              </a:rPr>
              <a:t>2</a:t>
            </a:r>
            <a:r>
              <a:rPr lang="en-US" baseline="30000" dirty="0">
                <a:solidFill>
                  <a:srgbClr val="002060"/>
                </a:solidFill>
              </a:rPr>
              <a:t>nd</a:t>
            </a:r>
            <a:r>
              <a:rPr lang="en-US" dirty="0">
                <a:solidFill>
                  <a:srgbClr val="002060"/>
                </a:solidFill>
              </a:rPr>
              <a:t> year committee recommendations and outcome</a:t>
            </a:r>
          </a:p>
          <a:p>
            <a:pPr marL="285750" indent="-285750">
              <a:buFont typeface="Arial" panose="020B0604020202020204" pitchFamily="34" charset="0"/>
              <a:buChar char="•"/>
            </a:pPr>
            <a:endParaRPr lang="en-US" sz="1200" dirty="0">
              <a:solidFill>
                <a:srgbClr val="002060"/>
              </a:solidFill>
            </a:endParaRPr>
          </a:p>
          <a:p>
            <a:pPr marL="285750" indent="-285750">
              <a:buFont typeface="Arial" panose="020B0604020202020204" pitchFamily="34" charset="0"/>
              <a:buChar char="•"/>
            </a:pPr>
            <a:r>
              <a:rPr lang="en-US" dirty="0">
                <a:solidFill>
                  <a:srgbClr val="002060"/>
                </a:solidFill>
              </a:rPr>
              <a:t>R&amp;D and project highlights in perturbative QCD and SCET *</a:t>
            </a:r>
          </a:p>
          <a:p>
            <a:pPr marL="285750" indent="-285750">
              <a:buFont typeface="Arial" panose="020B0604020202020204" pitchFamily="34" charset="0"/>
              <a:buChar char="•"/>
            </a:pPr>
            <a:endParaRPr lang="en-US" sz="1200" dirty="0">
              <a:solidFill>
                <a:srgbClr val="002060"/>
              </a:solidFill>
            </a:endParaRPr>
          </a:p>
          <a:p>
            <a:pPr marL="285750" indent="-285750">
              <a:buFont typeface="Arial" panose="020B0604020202020204" pitchFamily="34" charset="0"/>
              <a:buChar char="•"/>
            </a:pPr>
            <a:r>
              <a:rPr lang="en-US" dirty="0">
                <a:solidFill>
                  <a:srgbClr val="002060"/>
                </a:solidFill>
              </a:rPr>
              <a:t>Theory accomplishments and leadership</a:t>
            </a:r>
          </a:p>
          <a:p>
            <a:r>
              <a:rPr lang="en-US" sz="1200" dirty="0">
                <a:solidFill>
                  <a:srgbClr val="002060"/>
                </a:solidFill>
              </a:rPr>
              <a:t> </a:t>
            </a:r>
          </a:p>
          <a:p>
            <a:pPr marL="285750" indent="-285750">
              <a:buFont typeface="Arial" panose="020B0604020202020204" pitchFamily="34" charset="0"/>
              <a:buChar char="•"/>
            </a:pPr>
            <a:r>
              <a:rPr lang="en-US" dirty="0">
                <a:solidFill>
                  <a:srgbClr val="002060"/>
                </a:solidFill>
              </a:rPr>
              <a:t>Broader impact of theory</a:t>
            </a:r>
          </a:p>
        </p:txBody>
      </p:sp>
      <p:pic>
        <p:nvPicPr>
          <p:cNvPr id="7" name="Picture 6">
            <a:extLst>
              <a:ext uri="{FF2B5EF4-FFF2-40B4-BE49-F238E27FC236}">
                <a16:creationId xmlns:a16="http://schemas.microsoft.com/office/drawing/2014/main" id="{011CBF68-2EAE-824A-BCA9-5B92F97F3796}"/>
              </a:ext>
            </a:extLst>
          </p:cNvPr>
          <p:cNvPicPr>
            <a:picLocks noChangeAspect="1"/>
          </p:cNvPicPr>
          <p:nvPr/>
        </p:nvPicPr>
        <p:blipFill>
          <a:blip r:embed="rId2"/>
          <a:stretch>
            <a:fillRect/>
          </a:stretch>
        </p:blipFill>
        <p:spPr>
          <a:xfrm>
            <a:off x="5255741" y="938188"/>
            <a:ext cx="3527257" cy="3392402"/>
          </a:xfrm>
          <a:prstGeom prst="rect">
            <a:avLst/>
          </a:prstGeom>
        </p:spPr>
      </p:pic>
      <p:sp>
        <p:nvSpPr>
          <p:cNvPr id="5" name="TextBox 4">
            <a:extLst>
              <a:ext uri="{FF2B5EF4-FFF2-40B4-BE49-F238E27FC236}">
                <a16:creationId xmlns:a16="http://schemas.microsoft.com/office/drawing/2014/main" id="{BD78F58D-3919-6841-8808-47EEB3857F9E}"/>
              </a:ext>
            </a:extLst>
          </p:cNvPr>
          <p:cNvSpPr txBox="1"/>
          <p:nvPr/>
        </p:nvSpPr>
        <p:spPr>
          <a:xfrm>
            <a:off x="5408141" y="4521482"/>
            <a:ext cx="3278659" cy="738664"/>
          </a:xfrm>
          <a:prstGeom prst="rect">
            <a:avLst/>
          </a:prstGeom>
          <a:noFill/>
        </p:spPr>
        <p:txBody>
          <a:bodyPr wrap="square" rtlCol="0">
            <a:spAutoFit/>
          </a:bodyPr>
          <a:lstStyle/>
          <a:p>
            <a:r>
              <a:rPr lang="en-US" sz="1400" dirty="0">
                <a:solidFill>
                  <a:srgbClr val="C00000"/>
                </a:solidFill>
              </a:rPr>
              <a:t>* Highlights on Hydro with LQCD </a:t>
            </a:r>
            <a:r>
              <a:rPr lang="en-US" sz="1400" dirty="0" err="1">
                <a:solidFill>
                  <a:srgbClr val="C00000"/>
                </a:solidFill>
              </a:rPr>
              <a:t>EoS</a:t>
            </a:r>
            <a:r>
              <a:rPr lang="en-US" sz="1400" dirty="0">
                <a:solidFill>
                  <a:srgbClr val="C00000"/>
                </a:solidFill>
              </a:rPr>
              <a:t>, splitting functions computation, and MD simulations in </a:t>
            </a:r>
            <a:r>
              <a:rPr lang="en-US" sz="1400" dirty="0" err="1">
                <a:solidFill>
                  <a:srgbClr val="C00000"/>
                </a:solidFill>
              </a:rPr>
              <a:t>Boram</a:t>
            </a:r>
            <a:r>
              <a:rPr lang="en-US" sz="1400" dirty="0">
                <a:solidFill>
                  <a:srgbClr val="C00000"/>
                </a:solidFill>
              </a:rPr>
              <a:t> Yoon’s talk</a:t>
            </a:r>
          </a:p>
        </p:txBody>
      </p:sp>
      <p:sp>
        <p:nvSpPr>
          <p:cNvPr id="8" name="Date Placeholder 7">
            <a:extLst>
              <a:ext uri="{FF2B5EF4-FFF2-40B4-BE49-F238E27FC236}">
                <a16:creationId xmlns:a16="http://schemas.microsoft.com/office/drawing/2014/main" id="{F548E763-8BBF-2147-A78B-1351859C4E7D}"/>
              </a:ext>
            </a:extLst>
          </p:cNvPr>
          <p:cNvSpPr>
            <a:spLocks noGrp="1"/>
          </p:cNvSpPr>
          <p:nvPr>
            <p:ph type="dt" sz="half" idx="10"/>
          </p:nvPr>
        </p:nvSpPr>
        <p:spPr/>
        <p:txBody>
          <a:bodyPr/>
          <a:lstStyle/>
          <a:p>
            <a:fld id="{5F30AE58-8AD6-7B43-9C71-0DE19C7EC96D}" type="datetime1">
              <a:rPr lang="en-US" smtClean="0"/>
              <a:t>2/13/19</a:t>
            </a:fld>
            <a:endParaRPr lang="en-US" dirty="0"/>
          </a:p>
        </p:txBody>
      </p:sp>
      <p:sp>
        <p:nvSpPr>
          <p:cNvPr id="9" name="Footer Placeholder 8">
            <a:extLst>
              <a:ext uri="{FF2B5EF4-FFF2-40B4-BE49-F238E27FC236}">
                <a16:creationId xmlns:a16="http://schemas.microsoft.com/office/drawing/2014/main" id="{B770A484-4AE7-C742-AF64-8E0E03ED0448}"/>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43513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pic>
        <p:nvPicPr>
          <p:cNvPr id="8" name="Picture 7">
            <a:extLst>
              <a:ext uri="{FF2B5EF4-FFF2-40B4-BE49-F238E27FC236}">
                <a16:creationId xmlns:a16="http://schemas.microsoft.com/office/drawing/2014/main" id="{E69FFCD0-DD56-0446-8D01-3BD027B075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3653600" y="393338"/>
            <a:ext cx="5355099" cy="3962400"/>
          </a:xfrm>
          <a:prstGeom prst="rect">
            <a:avLst/>
          </a:prstGeom>
          <a:noFill/>
          <a:ln>
            <a:noFill/>
          </a:ln>
        </p:spPr>
      </p:pic>
      <p:sp>
        <p:nvSpPr>
          <p:cNvPr id="9" name="Content Placeholder 2">
            <a:extLst>
              <a:ext uri="{FF2B5EF4-FFF2-40B4-BE49-F238E27FC236}">
                <a16:creationId xmlns:a16="http://schemas.microsoft.com/office/drawing/2014/main" id="{8DDAB28D-CCA5-994F-9847-968704FF1CC7}"/>
              </a:ext>
            </a:extLst>
          </p:cNvPr>
          <p:cNvSpPr txBox="1">
            <a:spLocks/>
          </p:cNvSpPr>
          <p:nvPr/>
        </p:nvSpPr>
        <p:spPr bwMode="auto">
          <a:xfrm>
            <a:off x="374650" y="1067097"/>
            <a:ext cx="87630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r>
              <a:rPr lang="en-US" sz="1600" b="1" dirty="0" err="1">
                <a:solidFill>
                  <a:srgbClr val="800000"/>
                </a:solidFill>
                <a:latin typeface="Arial" charset="0"/>
              </a:rPr>
              <a:t>pQCD</a:t>
            </a:r>
            <a:r>
              <a:rPr lang="en-US" sz="1600" b="1" dirty="0">
                <a:solidFill>
                  <a:srgbClr val="800000"/>
                </a:solidFill>
                <a:latin typeface="Arial" charset="0"/>
              </a:rPr>
              <a:t>:</a:t>
            </a:r>
            <a:r>
              <a:rPr lang="en-US" sz="1600" dirty="0">
                <a:solidFill>
                  <a:srgbClr val="800000"/>
                </a:solidFill>
                <a:latin typeface="Arial" charset="0"/>
                <a:ea typeface="Arial" charset="0"/>
                <a:cs typeface="Arial" charset="0"/>
              </a:rPr>
              <a:t> </a:t>
            </a:r>
            <a:r>
              <a:rPr lang="en-US" sz="1600" dirty="0">
                <a:latin typeface="Arial" charset="0"/>
                <a:ea typeface="Arial" charset="0"/>
                <a:cs typeface="Arial" charset="0"/>
              </a:rPr>
              <a:t>b-jets and heavy        															             flavor,  energy loss and b-jet											                                                                    substructure in the QGP</a:t>
            </a: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endParaRPr lang="en-US" sz="800" dirty="0">
              <a:latin typeface="Arial" charset="0"/>
              <a:ea typeface="Arial" charset="0"/>
              <a:cs typeface="Arial" charset="0"/>
            </a:endParaRP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r>
              <a:rPr lang="en-US" sz="1600" b="1" dirty="0">
                <a:solidFill>
                  <a:srgbClr val="800000"/>
                </a:solidFill>
                <a:latin typeface="Arial" charset="0"/>
              </a:rPr>
              <a:t>SCET:</a:t>
            </a:r>
            <a:r>
              <a:rPr lang="en-US" sz="1600" b="1" dirty="0">
                <a:latin typeface="Arial" charset="0"/>
              </a:rPr>
              <a:t> </a:t>
            </a:r>
            <a:r>
              <a:rPr lang="en-US" sz="1600" dirty="0">
                <a:latin typeface="Arial" charset="0"/>
              </a:rPr>
              <a:t>b-jets in </a:t>
            </a:r>
            <a:r>
              <a:rPr lang="en-US" sz="1600" dirty="0" err="1">
                <a:latin typeface="Arial" charset="0"/>
              </a:rPr>
              <a:t>p+p</a:t>
            </a:r>
            <a:r>
              <a:rPr lang="en-US" sz="1600" dirty="0">
                <a:latin typeface="Arial" charset="0"/>
              </a:rPr>
              <a:t>, energy															   correlators, </a:t>
            </a:r>
            <a:r>
              <a:rPr lang="en-US" sz="1600" dirty="0" err="1">
                <a:latin typeface="Arial" charset="0"/>
              </a:rPr>
              <a:t>resummation</a:t>
            </a:r>
            <a:r>
              <a:rPr lang="en-US" sz="1600" dirty="0">
                <a:latin typeface="Arial" charset="0"/>
              </a:rPr>
              <a:t> </a:t>
            </a: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endParaRPr lang="en-US" sz="800" dirty="0">
              <a:latin typeface="Arial" charset="0"/>
            </a:endParaRP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r>
              <a:rPr lang="en-US" sz="1600" b="1" dirty="0">
                <a:solidFill>
                  <a:srgbClr val="800000"/>
                </a:solidFill>
                <a:latin typeface="Arial" charset="0"/>
              </a:rPr>
              <a:t>MD:</a:t>
            </a:r>
            <a:r>
              <a:rPr lang="en-US" sz="1800" b="1" dirty="0">
                <a:solidFill>
                  <a:srgbClr val="800000"/>
                </a:solidFill>
                <a:latin typeface="Arial" charset="0"/>
              </a:rPr>
              <a:t> </a:t>
            </a:r>
            <a:r>
              <a:rPr lang="en-US" sz="1600" dirty="0">
                <a:latin typeface="Arial" charset="0"/>
              </a:rPr>
              <a:t>Transport properties of                                                                                              SCPs. Stopping power for 																            heavy fermions</a:t>
            </a: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endParaRPr lang="en-US" sz="800" dirty="0">
              <a:latin typeface="Arial" charset="0"/>
            </a:endParaRP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r>
              <a:rPr lang="en-US" sz="1600" b="1" dirty="0">
                <a:solidFill>
                  <a:srgbClr val="800000"/>
                </a:solidFill>
                <a:latin typeface="Arial" charset="0"/>
              </a:rPr>
              <a:t>LQCD: </a:t>
            </a:r>
            <a:r>
              <a:rPr lang="en-US" sz="1600" dirty="0">
                <a:latin typeface="Arial" charset="0"/>
              </a:rPr>
              <a:t>EOS in fluctuating																           hydro, simulations of jet															               propagation </a:t>
            </a:r>
          </a:p>
          <a:p>
            <a:pPr eaLnBrk="1" hangingPunct="1">
              <a:spcBef>
                <a:spcPts val="600"/>
              </a:spcBef>
            </a:pPr>
            <a:endParaRPr lang="en-US" sz="1800" dirty="0">
              <a:latin typeface="Arial" charset="0"/>
            </a:endParaRPr>
          </a:p>
        </p:txBody>
      </p:sp>
      <p:sp>
        <p:nvSpPr>
          <p:cNvPr id="10" name="AutoShape 4">
            <a:extLst>
              <a:ext uri="{FF2B5EF4-FFF2-40B4-BE49-F238E27FC236}">
                <a16:creationId xmlns:a16="http://schemas.microsoft.com/office/drawing/2014/main" id="{1EC6F0CB-80DE-5A41-90FF-8E1E8C164C0A}"/>
              </a:ext>
            </a:extLst>
          </p:cNvPr>
          <p:cNvSpPr>
            <a:spLocks noChangeArrowheads="1"/>
          </p:cNvSpPr>
          <p:nvPr/>
        </p:nvSpPr>
        <p:spPr bwMode="auto">
          <a:xfrm>
            <a:off x="596736" y="4414590"/>
            <a:ext cx="7832278" cy="777875"/>
          </a:xfrm>
          <a:prstGeom prst="roundRect">
            <a:avLst>
              <a:gd name="adj" fmla="val 10081"/>
            </a:avLst>
          </a:prstGeom>
          <a:solidFill>
            <a:schemeClr val="tx2">
              <a:lumMod val="40000"/>
              <a:lumOff val="60000"/>
              <a:alpha val="25000"/>
            </a:schemeClr>
          </a:solidFill>
          <a:ln w="38100">
            <a:noFill/>
            <a:round/>
            <a:headEnd/>
            <a:tailEnd/>
          </a:ln>
          <a:effectLst/>
          <a:extLst/>
        </p:spPr>
        <p:txBody>
          <a:bodyPr tIns="91440" bIns="91440"/>
          <a:lstStyle/>
          <a:p>
            <a:pPr marL="114300" indent="-114300" eaLnBrk="1" fontAlgn="auto" hangingPunct="1">
              <a:spcBef>
                <a:spcPts val="0"/>
              </a:spcBef>
              <a:spcAft>
                <a:spcPts val="0"/>
              </a:spcAft>
              <a:defRPr/>
            </a:pPr>
            <a:endParaRPr lang="en-US" sz="1400" u="sng" dirty="0">
              <a:latin typeface="Arial" charset="0"/>
              <a:ea typeface="+mn-ea"/>
              <a:cs typeface="+mn-cs"/>
            </a:endParaRPr>
          </a:p>
        </p:txBody>
      </p:sp>
      <p:sp>
        <p:nvSpPr>
          <p:cNvPr id="11" name="Shape 197">
            <a:extLst>
              <a:ext uri="{FF2B5EF4-FFF2-40B4-BE49-F238E27FC236}">
                <a16:creationId xmlns:a16="http://schemas.microsoft.com/office/drawing/2014/main" id="{DA433809-A9E5-EC45-AC3B-BB67F8441BAA}"/>
              </a:ext>
            </a:extLst>
          </p:cNvPr>
          <p:cNvSpPr/>
          <p:nvPr/>
        </p:nvSpPr>
        <p:spPr>
          <a:xfrm>
            <a:off x="795448" y="4460820"/>
            <a:ext cx="7690156" cy="687685"/>
          </a:xfrm>
          <a:prstGeom prst="rect">
            <a:avLst/>
          </a:prstGeom>
          <a:ln w="12700">
            <a:miter lim="400000"/>
          </a:ln>
          <a:effectLst/>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0" marR="0"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b="1">
                <a:solidFill>
                  <a:schemeClr val="accent1">
                    <a:hueOff val="273561"/>
                    <a:satOff val="2937"/>
                    <a:lumOff val="-22233"/>
                  </a:schemeClr>
                </a:solidFill>
                <a:uFillTx/>
                <a:latin typeface="Helvetica"/>
                <a:ea typeface="Helvetica"/>
                <a:cs typeface="Helvetica"/>
                <a:sym typeface="Helvetica"/>
              </a:defRPr>
            </a:pPr>
            <a:r>
              <a:rPr lang="en-US" sz="2000" dirty="0">
                <a:solidFill>
                  <a:srgbClr val="800000"/>
                </a:solidFill>
                <a:latin typeface="Arial" charset="0"/>
                <a:ea typeface="Arial" charset="0"/>
                <a:cs typeface="Arial" charset="0"/>
              </a:rPr>
              <a:t>Theory deliverable: </a:t>
            </a:r>
            <a:r>
              <a:rPr lang="en-US" sz="2000" dirty="0">
                <a:solidFill>
                  <a:schemeClr val="accent1">
                    <a:hueOff val="273561"/>
                    <a:satOff val="2937"/>
                    <a:lumOff val="-22233"/>
                  </a:schemeClr>
                </a:solidFill>
                <a:latin typeface="Arial" charset="0"/>
                <a:ea typeface="Arial" charset="0"/>
                <a:cs typeface="Arial" charset="0"/>
              </a:rPr>
              <a:t>p</a:t>
            </a:r>
            <a:r>
              <a:rPr lang="en-US" sz="2000" dirty="0">
                <a:latin typeface="Arial" charset="0"/>
                <a:ea typeface="Arial" charset="0"/>
                <a:cs typeface="Arial" charset="0"/>
              </a:rPr>
              <a:t>ackage of theoretical tools for precision b-jet tomography at </a:t>
            </a:r>
            <a:r>
              <a:rPr lang="en-US" sz="2000" dirty="0" err="1"/>
              <a:t>sPHENIX</a:t>
            </a:r>
            <a:r>
              <a:rPr lang="en-US" sz="2000" dirty="0">
                <a:latin typeface="Arial" charset="0"/>
                <a:ea typeface="Arial" charset="0"/>
                <a:cs typeface="Arial" charset="0"/>
              </a:rPr>
              <a:t> and predictions for experiment </a:t>
            </a:r>
            <a:endParaRPr sz="2000" dirty="0">
              <a:latin typeface="Arial" charset="0"/>
              <a:ea typeface="Arial" charset="0"/>
              <a:cs typeface="Arial" charset="0"/>
            </a:endParaRPr>
          </a:p>
        </p:txBody>
      </p:sp>
      <p:sp>
        <p:nvSpPr>
          <p:cNvPr id="5" name="Date Placeholder 4">
            <a:extLst>
              <a:ext uri="{FF2B5EF4-FFF2-40B4-BE49-F238E27FC236}">
                <a16:creationId xmlns:a16="http://schemas.microsoft.com/office/drawing/2014/main" id="{EBBEEC65-297F-A24C-BD67-33C212023EAC}"/>
              </a:ext>
            </a:extLst>
          </p:cNvPr>
          <p:cNvSpPr>
            <a:spLocks noGrp="1"/>
          </p:cNvSpPr>
          <p:nvPr>
            <p:ph type="dt" sz="half" idx="10"/>
          </p:nvPr>
        </p:nvSpPr>
        <p:spPr/>
        <p:txBody>
          <a:bodyPr/>
          <a:lstStyle/>
          <a:p>
            <a:fld id="{6889FC96-B902-6F44-8F28-950EFC6F107E}" type="datetime1">
              <a:rPr lang="en-US" smtClean="0"/>
              <a:t>2/13/19</a:t>
            </a:fld>
            <a:endParaRPr lang="en-US" dirty="0"/>
          </a:p>
        </p:txBody>
      </p:sp>
      <p:sp>
        <p:nvSpPr>
          <p:cNvPr id="7" name="Footer Placeholder 6">
            <a:extLst>
              <a:ext uri="{FF2B5EF4-FFF2-40B4-BE49-F238E27FC236}">
                <a16:creationId xmlns:a16="http://schemas.microsoft.com/office/drawing/2014/main" id="{C91612B0-B881-984D-AF80-8CAF910D73C1}"/>
              </a:ext>
            </a:extLst>
          </p:cNvPr>
          <p:cNvSpPr>
            <a:spLocks noGrp="1"/>
          </p:cNvSpPr>
          <p:nvPr>
            <p:ph type="ftr" sz="quarter" idx="11"/>
          </p:nvPr>
        </p:nvSpPr>
        <p:spPr/>
        <p:txBody>
          <a:bodyPr/>
          <a:lstStyle/>
          <a:p>
            <a:r>
              <a:rPr lang="en-US"/>
              <a:t>Los Alamos National Laboratory</a:t>
            </a:r>
            <a:endParaRPr lang="en-US" dirty="0"/>
          </a:p>
        </p:txBody>
      </p:sp>
      <p:cxnSp>
        <p:nvCxnSpPr>
          <p:cNvPr id="13" name="Straight Arrow Connector 12">
            <a:extLst>
              <a:ext uri="{FF2B5EF4-FFF2-40B4-BE49-F238E27FC236}">
                <a16:creationId xmlns:a16="http://schemas.microsoft.com/office/drawing/2014/main" id="{77DEE3F7-3615-F54F-BFC2-452A2277D782}"/>
              </a:ext>
            </a:extLst>
          </p:cNvPr>
          <p:cNvCxnSpPr/>
          <p:nvPr/>
        </p:nvCxnSpPr>
        <p:spPr>
          <a:xfrm flipV="1">
            <a:off x="6326660" y="2372497"/>
            <a:ext cx="0" cy="387179"/>
          </a:xfrm>
          <a:prstGeom prst="straightConnector1">
            <a:avLst/>
          </a:prstGeom>
          <a:ln w="82550">
            <a:solidFill>
              <a:schemeClr val="accent1">
                <a:lumMod val="25000"/>
                <a:lumOff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11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the Theory Effort </a:t>
            </a:r>
          </a:p>
        </p:txBody>
      </p:sp>
      <p:sp>
        <p:nvSpPr>
          <p:cNvPr id="9" name="Content Placeholder 2">
            <a:extLst>
              <a:ext uri="{FF2B5EF4-FFF2-40B4-BE49-F238E27FC236}">
                <a16:creationId xmlns:a16="http://schemas.microsoft.com/office/drawing/2014/main" id="{8DDAB28D-CCA5-994F-9847-968704FF1CC7}"/>
              </a:ext>
            </a:extLst>
          </p:cNvPr>
          <p:cNvSpPr txBox="1">
            <a:spLocks/>
          </p:cNvSpPr>
          <p:nvPr/>
        </p:nvSpPr>
        <p:spPr bwMode="auto">
          <a:xfrm>
            <a:off x="190500" y="917627"/>
            <a:ext cx="894715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lvl="1" indent="160729" defTabSz="321457">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r>
              <a:rPr lang="en-US" sz="1800" b="1" dirty="0">
                <a:solidFill>
                  <a:srgbClr val="800000"/>
                </a:solidFill>
                <a:latin typeface="Arial" charset="0"/>
              </a:rPr>
              <a:t>Integrated theoretical </a:t>
            </a:r>
            <a:r>
              <a:rPr lang="en-US" altLang="ja-JP" sz="1800" b="1" dirty="0">
                <a:solidFill>
                  <a:srgbClr val="800000"/>
                </a:solidFill>
                <a:latin typeface="Arial" charset="0"/>
              </a:rPr>
              <a:t>effort in close connection to experiment:</a:t>
            </a:r>
            <a:r>
              <a:rPr lang="en-US" altLang="ja-JP" sz="2000" b="1" dirty="0">
                <a:solidFill>
                  <a:srgbClr val="800000"/>
                </a:solidFill>
                <a:latin typeface="Arial" charset="0"/>
              </a:rPr>
              <a:t> </a:t>
            </a:r>
            <a:r>
              <a:rPr lang="en-US" sz="1600" b="1" dirty="0">
                <a:latin typeface="Arial" charset="0"/>
              </a:rPr>
              <a:t>T-2, T-5, CCS-7</a:t>
            </a:r>
          </a:p>
          <a:p>
            <a:pPr eaLnBrk="1" hangingPunct="1">
              <a:spcBef>
                <a:spcPct val="20000"/>
              </a:spcBef>
              <a:buFont typeface="Arial" charset="0"/>
              <a:buNone/>
            </a:pPr>
            <a:r>
              <a:rPr lang="en-US" sz="1600" i="1" dirty="0">
                <a:latin typeface="Arial" charset="0"/>
              </a:rPr>
              <a:t>		</a:t>
            </a:r>
            <a:r>
              <a:rPr lang="en-US" sz="1400" b="1" i="1" dirty="0">
                <a:latin typeface="Arial" charset="0"/>
              </a:rPr>
              <a:t>Staff:</a:t>
            </a:r>
            <a:r>
              <a:rPr lang="en-US" sz="1400" b="1" dirty="0">
                <a:latin typeface="Arial" charset="0"/>
              </a:rPr>
              <a:t> </a:t>
            </a:r>
            <a:r>
              <a:rPr lang="en-US" sz="1400" b="1" dirty="0">
                <a:solidFill>
                  <a:srgbClr val="0000F5"/>
                </a:solidFill>
                <a:latin typeface="Arial" charset="0"/>
              </a:rPr>
              <a:t>J. </a:t>
            </a:r>
            <a:r>
              <a:rPr lang="en-US" sz="1400" b="1" dirty="0" err="1">
                <a:solidFill>
                  <a:srgbClr val="0000F5"/>
                </a:solidFill>
                <a:latin typeface="Arial" charset="0"/>
              </a:rPr>
              <a:t>Daligault</a:t>
            </a:r>
            <a:r>
              <a:rPr lang="en-US" sz="1400" b="1" dirty="0">
                <a:solidFill>
                  <a:srgbClr val="0000F5"/>
                </a:solidFill>
                <a:latin typeface="Arial" charset="0"/>
              </a:rPr>
              <a:t>, R. Gupta, C. Lee, I. </a:t>
            </a:r>
            <a:r>
              <a:rPr lang="en-US" sz="1400" b="1" dirty="0" err="1">
                <a:solidFill>
                  <a:srgbClr val="0000F5"/>
                </a:solidFill>
                <a:latin typeface="Arial" charset="0"/>
              </a:rPr>
              <a:t>Vitev</a:t>
            </a:r>
            <a:r>
              <a:rPr lang="en-US" sz="1400" b="1" dirty="0">
                <a:solidFill>
                  <a:srgbClr val="0000F5"/>
                </a:solidFill>
                <a:latin typeface="Arial" charset="0"/>
              </a:rPr>
              <a:t>, B. Yoon         </a:t>
            </a:r>
          </a:p>
          <a:p>
            <a:pPr eaLnBrk="1" hangingPunct="1">
              <a:spcBef>
                <a:spcPct val="20000"/>
              </a:spcBef>
              <a:buFont typeface="Arial" charset="0"/>
              <a:buNone/>
            </a:pPr>
            <a:r>
              <a:rPr lang="en-US" sz="1600" b="1" i="1" dirty="0">
                <a:latin typeface="Arial" charset="0"/>
              </a:rPr>
              <a:t>		</a:t>
            </a:r>
            <a:r>
              <a:rPr lang="en-US" sz="1400" b="1" i="1" dirty="0">
                <a:latin typeface="Arial" charset="0"/>
              </a:rPr>
              <a:t>PD:</a:t>
            </a:r>
            <a:r>
              <a:rPr lang="en-US" sz="1400" b="1" dirty="0">
                <a:latin typeface="Arial" charset="0"/>
              </a:rPr>
              <a:t> </a:t>
            </a:r>
            <a:r>
              <a:rPr lang="en-US" sz="1400" b="1" dirty="0">
                <a:solidFill>
                  <a:srgbClr val="0000F5"/>
                </a:solidFill>
                <a:latin typeface="Arial" charset="0"/>
              </a:rPr>
              <a:t>H. Li, F. Ringer, M. Sievert, V. Vaidya  </a:t>
            </a:r>
            <a:r>
              <a:rPr lang="en-US" sz="1600" b="1" dirty="0">
                <a:latin typeface="Arial" charset="0"/>
              </a:rPr>
              <a:t>				          </a:t>
            </a:r>
          </a:p>
          <a:p>
            <a:pPr eaLnBrk="1" hangingPunct="1">
              <a:spcBef>
                <a:spcPct val="20000"/>
              </a:spcBef>
              <a:buFont typeface="Arial" charset="0"/>
              <a:buNone/>
            </a:pPr>
            <a:r>
              <a:rPr lang="en-US" sz="1600" b="1" dirty="0">
                <a:latin typeface="Arial" charset="0"/>
              </a:rPr>
              <a:t>   	        </a:t>
            </a:r>
            <a:r>
              <a:rPr lang="en-US" sz="1400" b="1" i="1" dirty="0">
                <a:latin typeface="Arial" charset="0"/>
              </a:rPr>
              <a:t>Students: </a:t>
            </a:r>
            <a:r>
              <a:rPr lang="en-US" sz="1400" b="1" dirty="0">
                <a:solidFill>
                  <a:srgbClr val="0000F5"/>
                </a:solidFill>
                <a:latin typeface="Arial" charset="0"/>
              </a:rPr>
              <a:t>S. Aronson, D. Bernstein, B. </a:t>
            </a:r>
            <a:r>
              <a:rPr lang="en-US" sz="1400" b="1" dirty="0" err="1">
                <a:solidFill>
                  <a:srgbClr val="0000F5"/>
                </a:solidFill>
                <a:latin typeface="Arial" charset="0"/>
              </a:rPr>
              <a:t>Odegard</a:t>
            </a:r>
            <a:r>
              <a:rPr lang="en-US" sz="1400" b="1" dirty="0">
                <a:solidFill>
                  <a:srgbClr val="0000F5"/>
                </a:solidFill>
                <a:latin typeface="Arial" charset="0"/>
              </a:rPr>
              <a:t>, J. </a:t>
            </a:r>
            <a:r>
              <a:rPr lang="en-US" sz="1400" b="1" dirty="0" err="1">
                <a:solidFill>
                  <a:srgbClr val="0000F5"/>
                </a:solidFill>
                <a:latin typeface="Arial" charset="0"/>
              </a:rPr>
              <a:t>Reiten</a:t>
            </a:r>
            <a:r>
              <a:rPr lang="en-US" sz="1400" b="1" dirty="0">
                <a:solidFill>
                  <a:srgbClr val="0000F5"/>
                </a:solidFill>
                <a:latin typeface="Arial" charset="0"/>
              </a:rPr>
              <a:t>, P. Shrivastava</a:t>
            </a:r>
          </a:p>
          <a:p>
            <a:pPr>
              <a:spcBef>
                <a:spcPct val="20000"/>
              </a:spcBef>
            </a:pPr>
            <a:r>
              <a:rPr lang="en-US" sz="1600" b="1" dirty="0">
                <a:latin typeface="Arial" charset="0"/>
              </a:rPr>
              <a:t>            </a:t>
            </a:r>
            <a:r>
              <a:rPr lang="en-US" sz="1400" b="1" i="1" dirty="0">
                <a:latin typeface="Arial" charset="0"/>
              </a:rPr>
              <a:t>Affiliates: </a:t>
            </a:r>
            <a:r>
              <a:rPr lang="en-US" sz="1400" b="1" dirty="0">
                <a:solidFill>
                  <a:srgbClr val="0000F5"/>
                </a:solidFill>
                <a:latin typeface="Arial" charset="0"/>
              </a:rPr>
              <a:t>Z. Kang, Y. Makris, D. Neill, A. </a:t>
            </a:r>
            <a:r>
              <a:rPr lang="en-US" sz="1400" b="1" dirty="0" err="1">
                <a:solidFill>
                  <a:srgbClr val="0000F5"/>
                </a:solidFill>
                <a:latin typeface="Arial" charset="0"/>
              </a:rPr>
              <a:t>Sadofyev</a:t>
            </a:r>
            <a:r>
              <a:rPr lang="en-US" sz="1400" b="1" dirty="0">
                <a:solidFill>
                  <a:srgbClr val="0000F5"/>
                </a:solidFill>
                <a:latin typeface="Arial" charset="0"/>
              </a:rPr>
              <a:t>, H. Xing, S. Yoshida </a:t>
            </a:r>
          </a:p>
          <a:p>
            <a:pPr marL="514350" indent="-285750" eaLnBrk="1" hangingPunct="1">
              <a:spcBef>
                <a:spcPts val="600"/>
              </a:spcBef>
              <a:buFont typeface="Arial" charset="0"/>
              <a:buChar char="•"/>
            </a:pPr>
            <a:endParaRPr lang="en-US" sz="1600" b="1" dirty="0">
              <a:latin typeface="Arial" charset="0"/>
            </a:endParaRPr>
          </a:p>
          <a:p>
            <a:pPr eaLnBrk="1" hangingPunct="1">
              <a:spcBef>
                <a:spcPts val="600"/>
              </a:spcBef>
            </a:pPr>
            <a:endParaRPr lang="en-US" sz="1800" dirty="0">
              <a:latin typeface="Arial" charset="0"/>
            </a:endParaRPr>
          </a:p>
        </p:txBody>
      </p:sp>
      <p:pic>
        <p:nvPicPr>
          <p:cNvPr id="7" name="Picture 6">
            <a:extLst>
              <a:ext uri="{FF2B5EF4-FFF2-40B4-BE49-F238E27FC236}">
                <a16:creationId xmlns:a16="http://schemas.microsoft.com/office/drawing/2014/main" id="{4CE3C13A-901B-D448-903E-979189AB0FBA}"/>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6593089" y="4052691"/>
            <a:ext cx="1106226" cy="1264961"/>
          </a:xfrm>
          <a:prstGeom prst="rect">
            <a:avLst/>
          </a:prstGeom>
        </p:spPr>
      </p:pic>
      <p:pic>
        <p:nvPicPr>
          <p:cNvPr id="10" name="Picture 9">
            <a:extLst>
              <a:ext uri="{FF2B5EF4-FFF2-40B4-BE49-F238E27FC236}">
                <a16:creationId xmlns:a16="http://schemas.microsoft.com/office/drawing/2014/main" id="{D1619FB8-59A7-1E42-B08A-858AD126F73C}"/>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7815352" y="4030588"/>
            <a:ext cx="1119748" cy="1264961"/>
          </a:xfrm>
          <a:prstGeom prst="rect">
            <a:avLst/>
          </a:prstGeom>
        </p:spPr>
      </p:pic>
      <p:pic>
        <p:nvPicPr>
          <p:cNvPr id="12" name="Picture 11">
            <a:extLst>
              <a:ext uri="{FF2B5EF4-FFF2-40B4-BE49-F238E27FC236}">
                <a16:creationId xmlns:a16="http://schemas.microsoft.com/office/drawing/2014/main" id="{084888C0-3490-0F48-B0B9-7C46610F7A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87965" y="2583267"/>
            <a:ext cx="1169317" cy="1399750"/>
          </a:xfrm>
          <a:prstGeom prst="rect">
            <a:avLst/>
          </a:prstGeom>
          <a:ln w="63500">
            <a:noFill/>
          </a:ln>
        </p:spPr>
      </p:pic>
      <p:pic>
        <p:nvPicPr>
          <p:cNvPr id="13" name="Picture 12">
            <a:extLst>
              <a:ext uri="{FF2B5EF4-FFF2-40B4-BE49-F238E27FC236}">
                <a16:creationId xmlns:a16="http://schemas.microsoft.com/office/drawing/2014/main" id="{154AE50F-B056-3845-8811-26C9C9C14044}"/>
              </a:ext>
            </a:extLst>
          </p:cNvPr>
          <p:cNvPicPr>
            <a:picLocks noChangeAspect="1"/>
          </p:cNvPicPr>
          <p:nvPr/>
        </p:nvPicPr>
        <p:blipFill>
          <a:blip r:embed="rId5"/>
          <a:stretch>
            <a:fillRect/>
          </a:stretch>
        </p:blipFill>
        <p:spPr>
          <a:xfrm>
            <a:off x="184323" y="4060125"/>
            <a:ext cx="1169766" cy="1264961"/>
          </a:xfrm>
          <a:prstGeom prst="rect">
            <a:avLst/>
          </a:prstGeom>
          <a:ln w="63500">
            <a:noFill/>
          </a:ln>
        </p:spPr>
      </p:pic>
      <p:pic>
        <p:nvPicPr>
          <p:cNvPr id="14" name="Picture 13">
            <a:extLst>
              <a:ext uri="{FF2B5EF4-FFF2-40B4-BE49-F238E27FC236}">
                <a16:creationId xmlns:a16="http://schemas.microsoft.com/office/drawing/2014/main" id="{6C353F48-CABD-0441-9221-BF1136A5A3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19739" y="4080128"/>
            <a:ext cx="1169317" cy="1233850"/>
          </a:xfrm>
          <a:prstGeom prst="rect">
            <a:avLst/>
          </a:prstGeom>
          <a:ln w="63500">
            <a:noFill/>
          </a:ln>
        </p:spPr>
      </p:pic>
      <p:pic>
        <p:nvPicPr>
          <p:cNvPr id="15" name="Picture 14">
            <a:extLst>
              <a:ext uri="{FF2B5EF4-FFF2-40B4-BE49-F238E27FC236}">
                <a16:creationId xmlns:a16="http://schemas.microsoft.com/office/drawing/2014/main" id="{D323F492-7E51-FA42-8F89-53AA151099E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64163" y="2620312"/>
            <a:ext cx="1169316" cy="1337215"/>
          </a:xfrm>
          <a:prstGeom prst="rect">
            <a:avLst/>
          </a:prstGeom>
          <a:ln w="63500">
            <a:noFill/>
          </a:ln>
        </p:spPr>
      </p:pic>
      <p:pic>
        <p:nvPicPr>
          <p:cNvPr id="16" name="Picture 15">
            <a:extLst>
              <a:ext uri="{FF2B5EF4-FFF2-40B4-BE49-F238E27FC236}">
                <a16:creationId xmlns:a16="http://schemas.microsoft.com/office/drawing/2014/main" id="{4CA788D0-A529-8D42-A7D8-E18A0206064E}"/>
              </a:ext>
            </a:extLst>
          </p:cNvPr>
          <p:cNvPicPr>
            <a:picLocks noChangeAspect="1"/>
          </p:cNvPicPr>
          <p:nvPr/>
        </p:nvPicPr>
        <p:blipFill>
          <a:blip r:embed="rId8"/>
          <a:stretch>
            <a:fillRect/>
          </a:stretch>
        </p:blipFill>
        <p:spPr>
          <a:xfrm>
            <a:off x="193228" y="2583267"/>
            <a:ext cx="1164058" cy="1374260"/>
          </a:xfrm>
          <a:prstGeom prst="rect">
            <a:avLst/>
          </a:prstGeom>
          <a:ln w="63500">
            <a:noFill/>
          </a:ln>
        </p:spPr>
      </p:pic>
      <p:pic>
        <p:nvPicPr>
          <p:cNvPr id="17" name="IMG_34F50655B479-1.jpeg" descr="IMG_34F50655B479-1.jpeg">
            <a:extLst>
              <a:ext uri="{FF2B5EF4-FFF2-40B4-BE49-F238E27FC236}">
                <a16:creationId xmlns:a16="http://schemas.microsoft.com/office/drawing/2014/main" id="{AF3FD9EE-8D7E-8C41-8C1E-91EDFC03141B}"/>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04792" y="2584566"/>
            <a:ext cx="1076291" cy="1425240"/>
          </a:xfrm>
          <a:prstGeom prst="rect">
            <a:avLst/>
          </a:prstGeom>
          <a:ln w="12700">
            <a:miter lim="400000"/>
          </a:ln>
        </p:spPr>
      </p:pic>
      <p:pic>
        <p:nvPicPr>
          <p:cNvPr id="18" name="IMG_20170617_102552~2.jpg" descr="IMG_20170617_102552~2.jpg">
            <a:extLst>
              <a:ext uri="{FF2B5EF4-FFF2-40B4-BE49-F238E27FC236}">
                <a16:creationId xmlns:a16="http://schemas.microsoft.com/office/drawing/2014/main" id="{92AB82DE-7D7A-0449-8096-3E5F8CAD361A}"/>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5326973" y="4043956"/>
            <a:ext cx="1119748" cy="1264904"/>
          </a:xfrm>
          <a:prstGeom prst="rect">
            <a:avLst/>
          </a:prstGeom>
          <a:ln w="12700">
            <a:miter lim="400000"/>
          </a:ln>
        </p:spPr>
      </p:pic>
      <p:pic>
        <p:nvPicPr>
          <p:cNvPr id="19" name="varun_pic.png" descr="varun_pic.png">
            <a:extLst>
              <a:ext uri="{FF2B5EF4-FFF2-40B4-BE49-F238E27FC236}">
                <a16:creationId xmlns:a16="http://schemas.microsoft.com/office/drawing/2014/main" id="{E00D5F31-5922-7841-860F-EEFAB1AA7D92}"/>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3966706" y="4048190"/>
            <a:ext cx="1169766" cy="1247359"/>
          </a:xfrm>
          <a:prstGeom prst="rect">
            <a:avLst/>
          </a:prstGeom>
          <a:ln w="12700">
            <a:miter lim="400000"/>
          </a:ln>
        </p:spPr>
      </p:pic>
      <p:pic>
        <p:nvPicPr>
          <p:cNvPr id="2050" name="Picture 2" descr="Image result for Jared reiten">
            <a:extLst>
              <a:ext uri="{FF2B5EF4-FFF2-40B4-BE49-F238E27FC236}">
                <a16:creationId xmlns:a16="http://schemas.microsoft.com/office/drawing/2014/main" id="{BDB8E6E7-6132-5046-A7AF-E524998EE185}"/>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472522" y="4075502"/>
            <a:ext cx="1054359" cy="12646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uff neill">
            <a:extLst>
              <a:ext uri="{FF2B5EF4-FFF2-40B4-BE49-F238E27FC236}">
                <a16:creationId xmlns:a16="http://schemas.microsoft.com/office/drawing/2014/main" id="{9C4311BE-D802-744C-8EF5-1C0A043796D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355172" y="2639900"/>
            <a:ext cx="1119748" cy="13176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ndrey sadofyev">
            <a:extLst>
              <a:ext uri="{FF2B5EF4-FFF2-40B4-BE49-F238E27FC236}">
                <a16:creationId xmlns:a16="http://schemas.microsoft.com/office/drawing/2014/main" id="{FE566FF1-B572-1F49-95AF-F5CBDC370D7D}"/>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590957" y="2639901"/>
            <a:ext cx="1076291" cy="13372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rit award recipients">
            <a:extLst>
              <a:ext uri="{FF2B5EF4-FFF2-40B4-BE49-F238E27FC236}">
                <a16:creationId xmlns:a16="http://schemas.microsoft.com/office/drawing/2014/main" id="{6787CD43-73E3-DE4A-BED7-DF0F2383301C}"/>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868844" y="2620312"/>
            <a:ext cx="1012764" cy="131356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47F2BC6C-E7C3-004B-A6D8-840D048DB45E}"/>
              </a:ext>
            </a:extLst>
          </p:cNvPr>
          <p:cNvSpPr>
            <a:spLocks noGrp="1"/>
          </p:cNvSpPr>
          <p:nvPr>
            <p:ph type="dt" sz="half" idx="10"/>
          </p:nvPr>
        </p:nvSpPr>
        <p:spPr/>
        <p:txBody>
          <a:bodyPr/>
          <a:lstStyle/>
          <a:p>
            <a:fld id="{E2CDB1AD-6AD3-DD4E-B894-2CF0C325ABA6}" type="datetime1">
              <a:rPr lang="en-US" smtClean="0"/>
              <a:t>2/13/19</a:t>
            </a:fld>
            <a:endParaRPr lang="en-US" dirty="0"/>
          </a:p>
        </p:txBody>
      </p:sp>
      <p:sp>
        <p:nvSpPr>
          <p:cNvPr id="6" name="Footer Placeholder 5">
            <a:extLst>
              <a:ext uri="{FF2B5EF4-FFF2-40B4-BE49-F238E27FC236}">
                <a16:creationId xmlns:a16="http://schemas.microsoft.com/office/drawing/2014/main" id="{3C173869-0BDD-CC4C-A4F3-3FCEFA17576F}"/>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381118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Theoretical Concepts</a:t>
            </a:r>
          </a:p>
        </p:txBody>
      </p:sp>
      <p:pic>
        <p:nvPicPr>
          <p:cNvPr id="9" name="Picture 91" descr="glv-r-1a">
            <a:extLst>
              <a:ext uri="{FF2B5EF4-FFF2-40B4-BE49-F238E27FC236}">
                <a16:creationId xmlns:a16="http://schemas.microsoft.com/office/drawing/2014/main" id="{CC94CC54-CA24-E642-AED7-67357EDBD5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7365" y="1204818"/>
            <a:ext cx="4125569" cy="228156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oup 11">
            <a:extLst>
              <a:ext uri="{FF2B5EF4-FFF2-40B4-BE49-F238E27FC236}">
                <a16:creationId xmlns:a16="http://schemas.microsoft.com/office/drawing/2014/main" id="{91F92F92-C942-5C4C-B37B-83710382DA7D}"/>
              </a:ext>
            </a:extLst>
          </p:cNvPr>
          <p:cNvGrpSpPr>
            <a:grpSpLocks/>
          </p:cNvGrpSpPr>
          <p:nvPr/>
        </p:nvGrpSpPr>
        <p:grpSpPr bwMode="auto">
          <a:xfrm>
            <a:off x="152285" y="3981714"/>
            <a:ext cx="1024243" cy="1027279"/>
            <a:chOff x="2687" y="893"/>
            <a:chExt cx="755" cy="709"/>
          </a:xfrm>
        </p:grpSpPr>
        <p:graphicFrame>
          <p:nvGraphicFramePr>
            <p:cNvPr id="11" name="Object 4">
              <a:extLst>
                <a:ext uri="{FF2B5EF4-FFF2-40B4-BE49-F238E27FC236}">
                  <a16:creationId xmlns:a16="http://schemas.microsoft.com/office/drawing/2014/main" id="{AB794FE8-55BD-3C48-B3C9-46789146023D}"/>
                </a:ext>
              </a:extLst>
            </p:cNvPr>
            <p:cNvGraphicFramePr>
              <a:graphicFrameLocks noChangeAspect="1"/>
            </p:cNvGraphicFramePr>
            <p:nvPr/>
          </p:nvGraphicFramePr>
          <p:xfrm>
            <a:off x="2687" y="893"/>
            <a:ext cx="508" cy="217"/>
          </p:xfrm>
          <a:graphic>
            <a:graphicData uri="http://schemas.openxmlformats.org/presentationml/2006/ole">
              <mc:AlternateContent xmlns:mc="http://schemas.openxmlformats.org/markup-compatibility/2006">
                <mc:Choice xmlns:v="urn:schemas-microsoft-com:vml" Requires="v">
                  <p:oleObj spid="_x0000_s4869" name="Equation" r:id="rId4" imgW="863600" imgH="368300" progId="Equation.DSMT4">
                    <p:embed/>
                  </p:oleObj>
                </mc:Choice>
                <mc:Fallback>
                  <p:oleObj name="Equation" r:id="rId4" imgW="863600" imgH="368300" progId="Equation.DSMT4">
                    <p:embed/>
                    <p:pic>
                      <p:nvPicPr>
                        <p:cNvPr id="11" name="Object 4">
                          <a:extLst>
                            <a:ext uri="{FF2B5EF4-FFF2-40B4-BE49-F238E27FC236}">
                              <a16:creationId xmlns:a16="http://schemas.microsoft.com/office/drawing/2014/main" id="{AB794FE8-55BD-3C48-B3C9-4678914602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7" y="893"/>
                          <a:ext cx="50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5">
              <a:extLst>
                <a:ext uri="{FF2B5EF4-FFF2-40B4-BE49-F238E27FC236}">
                  <a16:creationId xmlns:a16="http://schemas.microsoft.com/office/drawing/2014/main" id="{7A25DD41-6F8D-8543-912E-D92962EBA4E6}"/>
                </a:ext>
              </a:extLst>
            </p:cNvPr>
            <p:cNvGraphicFramePr>
              <a:graphicFrameLocks noChangeAspect="1"/>
            </p:cNvGraphicFramePr>
            <p:nvPr/>
          </p:nvGraphicFramePr>
          <p:xfrm>
            <a:off x="2706" y="1126"/>
            <a:ext cx="700" cy="223"/>
          </p:xfrm>
          <a:graphic>
            <a:graphicData uri="http://schemas.openxmlformats.org/presentationml/2006/ole">
              <mc:AlternateContent xmlns:mc="http://schemas.openxmlformats.org/markup-compatibility/2006">
                <mc:Choice xmlns:v="urn:schemas-microsoft-com:vml" Requires="v">
                  <p:oleObj spid="_x0000_s4870" name="Equation" r:id="rId6" imgW="1155700" imgH="368300" progId="Equation.DSMT4">
                    <p:embed/>
                  </p:oleObj>
                </mc:Choice>
                <mc:Fallback>
                  <p:oleObj name="Equation" r:id="rId6" imgW="1155700" imgH="368300" progId="Equation.DSMT4">
                    <p:embed/>
                    <p:pic>
                      <p:nvPicPr>
                        <p:cNvPr id="12" name="Object 5">
                          <a:extLst>
                            <a:ext uri="{FF2B5EF4-FFF2-40B4-BE49-F238E27FC236}">
                              <a16:creationId xmlns:a16="http://schemas.microsoft.com/office/drawing/2014/main" id="{7A25DD41-6F8D-8543-912E-D92962EBA4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6" y="1126"/>
                          <a:ext cx="70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a:extLst>
                <a:ext uri="{FF2B5EF4-FFF2-40B4-BE49-F238E27FC236}">
                  <a16:creationId xmlns:a16="http://schemas.microsoft.com/office/drawing/2014/main" id="{2D20C3F4-3784-8C4C-A72E-02D804D43379}"/>
                </a:ext>
              </a:extLst>
            </p:cNvPr>
            <p:cNvGraphicFramePr>
              <a:graphicFrameLocks noChangeAspect="1"/>
            </p:cNvGraphicFramePr>
            <p:nvPr/>
          </p:nvGraphicFramePr>
          <p:xfrm>
            <a:off x="2715" y="1368"/>
            <a:ext cx="727" cy="234"/>
          </p:xfrm>
          <a:graphic>
            <a:graphicData uri="http://schemas.openxmlformats.org/presentationml/2006/ole">
              <mc:AlternateContent xmlns:mc="http://schemas.openxmlformats.org/markup-compatibility/2006">
                <mc:Choice xmlns:v="urn:schemas-microsoft-com:vml" Requires="v">
                  <p:oleObj spid="_x0000_s4871" name="Equation" r:id="rId8" imgW="1143000" imgH="368300" progId="Equation.DSMT4">
                    <p:embed/>
                  </p:oleObj>
                </mc:Choice>
                <mc:Fallback>
                  <p:oleObj name="Equation" r:id="rId8" imgW="1143000" imgH="368300" progId="Equation.DSMT4">
                    <p:embed/>
                    <p:pic>
                      <p:nvPicPr>
                        <p:cNvPr id="13" name="Object 6">
                          <a:extLst>
                            <a:ext uri="{FF2B5EF4-FFF2-40B4-BE49-F238E27FC236}">
                              <a16:creationId xmlns:a16="http://schemas.microsoft.com/office/drawing/2014/main" id="{2D20C3F4-3784-8C4C-A72E-02D804D433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5" y="1368"/>
                          <a:ext cx="727"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14" name="Group 35">
            <a:extLst>
              <a:ext uri="{FF2B5EF4-FFF2-40B4-BE49-F238E27FC236}">
                <a16:creationId xmlns:a16="http://schemas.microsoft.com/office/drawing/2014/main" id="{A435E47B-83DA-DF41-A227-7A928CE99A8D}"/>
              </a:ext>
            </a:extLst>
          </p:cNvPr>
          <p:cNvGrpSpPr>
            <a:grpSpLocks/>
          </p:cNvGrpSpPr>
          <p:nvPr/>
        </p:nvGrpSpPr>
        <p:grpSpPr bwMode="auto">
          <a:xfrm>
            <a:off x="421178" y="2802781"/>
            <a:ext cx="2078642" cy="2442428"/>
            <a:chOff x="124" y="1764"/>
            <a:chExt cx="1556" cy="1893"/>
          </a:xfrm>
        </p:grpSpPr>
        <p:grpSp>
          <p:nvGrpSpPr>
            <p:cNvPr id="15" name="Group 8">
              <a:extLst>
                <a:ext uri="{FF2B5EF4-FFF2-40B4-BE49-F238E27FC236}">
                  <a16:creationId xmlns:a16="http://schemas.microsoft.com/office/drawing/2014/main" id="{B3ABF97F-25C4-B144-962C-BA975D700530}"/>
                </a:ext>
              </a:extLst>
            </p:cNvPr>
            <p:cNvGrpSpPr>
              <a:grpSpLocks/>
            </p:cNvGrpSpPr>
            <p:nvPr/>
          </p:nvGrpSpPr>
          <p:grpSpPr bwMode="auto">
            <a:xfrm rot="10800000">
              <a:off x="124" y="1791"/>
              <a:ext cx="1556" cy="1691"/>
              <a:chOff x="3469" y="2605"/>
              <a:chExt cx="1818" cy="1229"/>
            </a:xfrm>
          </p:grpSpPr>
          <p:sp>
            <p:nvSpPr>
              <p:cNvPr id="27" name="AutoShape 9">
                <a:extLst>
                  <a:ext uri="{FF2B5EF4-FFF2-40B4-BE49-F238E27FC236}">
                    <a16:creationId xmlns:a16="http://schemas.microsoft.com/office/drawing/2014/main" id="{E0983709-7934-414F-AB4C-3F111B572FAE}"/>
                  </a:ext>
                </a:extLst>
              </p:cNvPr>
              <p:cNvSpPr>
                <a:spLocks noChangeArrowheads="1"/>
              </p:cNvSpPr>
              <p:nvPr/>
            </p:nvSpPr>
            <p:spPr bwMode="auto">
              <a:xfrm>
                <a:off x="3469" y="2605"/>
                <a:ext cx="1818" cy="1056"/>
              </a:xfrm>
              <a:prstGeom prst="triangle">
                <a:avLst>
                  <a:gd name="adj" fmla="val 50000"/>
                </a:avLst>
              </a:prstGeom>
              <a:gradFill rotWithShape="1">
                <a:gsLst>
                  <a:gs pos="0">
                    <a:srgbClr val="474776"/>
                  </a:gs>
                  <a:gs pos="100000">
                    <a:srgbClr val="9999FF"/>
                  </a:gs>
                </a:gsLst>
                <a:lin ang="18900000" scaled="1"/>
              </a:gradFill>
              <a:ln w="9525">
                <a:solidFill>
                  <a:schemeClr val="tx1">
                    <a:alpha val="52940"/>
                  </a:schemeClr>
                </a:solidFill>
                <a:miter lim="800000"/>
                <a:headEnd/>
                <a:tailEnd/>
              </a:ln>
            </p:spPr>
            <p:txBody>
              <a:bodyPr wrap="none" anchor="ctr">
                <a:prstTxWarp prst="textNoShape">
                  <a:avLst/>
                </a:prstTxWarp>
              </a:bodyPr>
              <a:lstStyle/>
              <a:p>
                <a:endParaRPr lang="en-US"/>
              </a:p>
            </p:txBody>
          </p:sp>
          <p:sp>
            <p:nvSpPr>
              <p:cNvPr id="28" name="Oval 10">
                <a:extLst>
                  <a:ext uri="{FF2B5EF4-FFF2-40B4-BE49-F238E27FC236}">
                    <a16:creationId xmlns:a16="http://schemas.microsoft.com/office/drawing/2014/main" id="{3D358A05-7324-EC45-9967-92DE3932D8FB}"/>
                  </a:ext>
                </a:extLst>
              </p:cNvPr>
              <p:cNvSpPr>
                <a:spLocks noChangeArrowheads="1"/>
              </p:cNvSpPr>
              <p:nvPr/>
            </p:nvSpPr>
            <p:spPr bwMode="auto">
              <a:xfrm>
                <a:off x="3476" y="3495"/>
                <a:ext cx="1792" cy="339"/>
              </a:xfrm>
              <a:prstGeom prst="ellipse">
                <a:avLst/>
              </a:prstGeom>
              <a:gradFill rotWithShape="1">
                <a:gsLst>
                  <a:gs pos="0">
                    <a:srgbClr val="9999FF"/>
                  </a:gs>
                  <a:gs pos="100000">
                    <a:srgbClr val="474776"/>
                  </a:gs>
                </a:gsLst>
                <a:path path="rect">
                  <a:fillToRect r="100000" b="100000"/>
                </a:path>
              </a:gradFill>
              <a:ln w="9525">
                <a:solidFill>
                  <a:schemeClr val="tx1">
                    <a:alpha val="52940"/>
                  </a:schemeClr>
                </a:solidFill>
                <a:round/>
                <a:headEnd/>
                <a:tailEnd/>
              </a:ln>
            </p:spPr>
            <p:txBody>
              <a:bodyPr wrap="none" anchor="ctr">
                <a:prstTxWarp prst="textNoShape">
                  <a:avLst/>
                </a:prstTxWarp>
              </a:bodyPr>
              <a:lstStyle/>
              <a:p>
                <a:endParaRPr lang="en-US"/>
              </a:p>
            </p:txBody>
          </p:sp>
        </p:grpSp>
        <p:grpSp>
          <p:nvGrpSpPr>
            <p:cNvPr id="16" name="Group 34">
              <a:extLst>
                <a:ext uri="{FF2B5EF4-FFF2-40B4-BE49-F238E27FC236}">
                  <a16:creationId xmlns:a16="http://schemas.microsoft.com/office/drawing/2014/main" id="{2DEDB7AF-2F05-474E-932C-1E9B218D50E5}"/>
                </a:ext>
              </a:extLst>
            </p:cNvPr>
            <p:cNvGrpSpPr>
              <a:grpSpLocks/>
            </p:cNvGrpSpPr>
            <p:nvPr/>
          </p:nvGrpSpPr>
          <p:grpSpPr bwMode="auto">
            <a:xfrm>
              <a:off x="336" y="1764"/>
              <a:ext cx="977" cy="1893"/>
              <a:chOff x="338" y="1812"/>
              <a:chExt cx="977" cy="1893"/>
            </a:xfrm>
          </p:grpSpPr>
          <p:sp>
            <p:nvSpPr>
              <p:cNvPr id="17" name="Line 15">
                <a:extLst>
                  <a:ext uri="{FF2B5EF4-FFF2-40B4-BE49-F238E27FC236}">
                    <a16:creationId xmlns:a16="http://schemas.microsoft.com/office/drawing/2014/main" id="{152D6B6D-55C9-084E-8EA1-91C2F35560E9}"/>
                  </a:ext>
                </a:extLst>
              </p:cNvPr>
              <p:cNvSpPr>
                <a:spLocks noChangeShapeType="1"/>
              </p:cNvSpPr>
              <p:nvPr/>
            </p:nvSpPr>
            <p:spPr bwMode="auto">
              <a:xfrm flipV="1">
                <a:off x="893" y="3464"/>
                <a:ext cx="6" cy="241"/>
              </a:xfrm>
              <a:prstGeom prst="line">
                <a:avLst/>
              </a:prstGeom>
              <a:noFill/>
              <a:ln w="31750">
                <a:solidFill>
                  <a:schemeClr val="tx2">
                    <a:lumMod val="75000"/>
                  </a:schemeClr>
                </a:solidFill>
                <a:round/>
                <a:headEnd/>
                <a:tailEnd type="triangle" w="med" len="med"/>
              </a:ln>
            </p:spPr>
            <p:txBody>
              <a:bodyPr wrap="none" anchor="ctr">
                <a:prstTxWarp prst="textNoShape">
                  <a:avLst/>
                </a:prstTxWarp>
              </a:bodyPr>
              <a:lstStyle/>
              <a:p>
                <a:endParaRPr lang="en-US"/>
              </a:p>
            </p:txBody>
          </p:sp>
          <p:sp>
            <p:nvSpPr>
              <p:cNvPr id="18" name="Line 19">
                <a:extLst>
                  <a:ext uri="{FF2B5EF4-FFF2-40B4-BE49-F238E27FC236}">
                    <a16:creationId xmlns:a16="http://schemas.microsoft.com/office/drawing/2014/main" id="{6D6DB83C-62D1-7D4C-9F65-4323C964B538}"/>
                  </a:ext>
                </a:extLst>
              </p:cNvPr>
              <p:cNvSpPr>
                <a:spLocks noChangeShapeType="1"/>
              </p:cNvSpPr>
              <p:nvPr/>
            </p:nvSpPr>
            <p:spPr bwMode="auto">
              <a:xfrm flipV="1">
                <a:off x="882" y="1878"/>
                <a:ext cx="231" cy="1505"/>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19" name="Line 20">
                <a:extLst>
                  <a:ext uri="{FF2B5EF4-FFF2-40B4-BE49-F238E27FC236}">
                    <a16:creationId xmlns:a16="http://schemas.microsoft.com/office/drawing/2014/main" id="{DFEDA0B3-5DB6-374E-86C1-CE6A08CD5383}"/>
                  </a:ext>
                </a:extLst>
              </p:cNvPr>
              <p:cNvSpPr>
                <a:spLocks noChangeShapeType="1"/>
              </p:cNvSpPr>
              <p:nvPr/>
            </p:nvSpPr>
            <p:spPr bwMode="auto">
              <a:xfrm flipH="1" flipV="1">
                <a:off x="706" y="2316"/>
                <a:ext cx="150" cy="1019"/>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20" name="Line 21">
                <a:extLst>
                  <a:ext uri="{FF2B5EF4-FFF2-40B4-BE49-F238E27FC236}">
                    <a16:creationId xmlns:a16="http://schemas.microsoft.com/office/drawing/2014/main" id="{A27CC9C9-785E-4D4A-9A24-22F2DDCB51F1}"/>
                  </a:ext>
                </a:extLst>
              </p:cNvPr>
              <p:cNvSpPr>
                <a:spLocks noChangeShapeType="1"/>
              </p:cNvSpPr>
              <p:nvPr/>
            </p:nvSpPr>
            <p:spPr bwMode="auto">
              <a:xfrm flipV="1">
                <a:off x="940" y="2076"/>
                <a:ext cx="375" cy="1192"/>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21" name="Line 22">
                <a:extLst>
                  <a:ext uri="{FF2B5EF4-FFF2-40B4-BE49-F238E27FC236}">
                    <a16:creationId xmlns:a16="http://schemas.microsoft.com/office/drawing/2014/main" id="{80D4C551-1CF2-2440-88F0-AEC3BA145EE7}"/>
                  </a:ext>
                </a:extLst>
              </p:cNvPr>
              <p:cNvSpPr>
                <a:spLocks noChangeShapeType="1"/>
              </p:cNvSpPr>
              <p:nvPr/>
            </p:nvSpPr>
            <p:spPr bwMode="auto">
              <a:xfrm flipH="1" flipV="1">
                <a:off x="661" y="2769"/>
                <a:ext cx="145" cy="387"/>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22" name="Line 23">
                <a:extLst>
                  <a:ext uri="{FF2B5EF4-FFF2-40B4-BE49-F238E27FC236}">
                    <a16:creationId xmlns:a16="http://schemas.microsoft.com/office/drawing/2014/main" id="{0E4AB610-A7FE-8F4D-AD80-F59D91833D57}"/>
                  </a:ext>
                </a:extLst>
              </p:cNvPr>
              <p:cNvSpPr>
                <a:spLocks noChangeShapeType="1"/>
              </p:cNvSpPr>
              <p:nvPr/>
            </p:nvSpPr>
            <p:spPr bwMode="auto">
              <a:xfrm flipV="1">
                <a:off x="1080" y="2570"/>
                <a:ext cx="225" cy="423"/>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23" name="Line 24">
                <a:extLst>
                  <a:ext uri="{FF2B5EF4-FFF2-40B4-BE49-F238E27FC236}">
                    <a16:creationId xmlns:a16="http://schemas.microsoft.com/office/drawing/2014/main" id="{3ECA404D-E08B-B142-9E68-5980D1ED24DB}"/>
                  </a:ext>
                </a:extLst>
              </p:cNvPr>
              <p:cNvSpPr>
                <a:spLocks noChangeShapeType="1"/>
              </p:cNvSpPr>
              <p:nvPr/>
            </p:nvSpPr>
            <p:spPr bwMode="auto">
              <a:xfrm flipH="1" flipV="1">
                <a:off x="840" y="1900"/>
                <a:ext cx="53" cy="1147"/>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24" name="Line 25">
                <a:extLst>
                  <a:ext uri="{FF2B5EF4-FFF2-40B4-BE49-F238E27FC236}">
                    <a16:creationId xmlns:a16="http://schemas.microsoft.com/office/drawing/2014/main" id="{9F8A95CE-6682-1746-855E-CF3B371A2748}"/>
                  </a:ext>
                </a:extLst>
              </p:cNvPr>
              <p:cNvSpPr>
                <a:spLocks noChangeShapeType="1"/>
              </p:cNvSpPr>
              <p:nvPr/>
            </p:nvSpPr>
            <p:spPr bwMode="auto">
              <a:xfrm flipH="1">
                <a:off x="338" y="2010"/>
                <a:ext cx="625" cy="110"/>
              </a:xfrm>
              <a:prstGeom prst="line">
                <a:avLst/>
              </a:prstGeom>
              <a:noFill/>
              <a:ln w="22225">
                <a:solidFill>
                  <a:schemeClr val="tx1"/>
                </a:solidFill>
                <a:round/>
                <a:headEnd/>
                <a:tailEnd type="triangle" w="med" len="med"/>
              </a:ln>
            </p:spPr>
            <p:txBody>
              <a:bodyPr wrap="none" anchor="ctr">
                <a:prstTxWarp prst="textNoShape">
                  <a:avLst/>
                </a:prstTxWarp>
              </a:bodyPr>
              <a:lstStyle/>
              <a:p>
                <a:endParaRPr lang="en-US"/>
              </a:p>
            </p:txBody>
          </p:sp>
          <p:sp>
            <p:nvSpPr>
              <p:cNvPr id="25" name="Text Box 26">
                <a:extLst>
                  <a:ext uri="{FF2B5EF4-FFF2-40B4-BE49-F238E27FC236}">
                    <a16:creationId xmlns:a16="http://schemas.microsoft.com/office/drawing/2014/main" id="{9581268D-9DF9-0F4D-B066-5B78FC9C5D8B}"/>
                  </a:ext>
                </a:extLst>
              </p:cNvPr>
              <p:cNvSpPr txBox="1">
                <a:spLocks noChangeArrowheads="1"/>
              </p:cNvSpPr>
              <p:nvPr/>
            </p:nvSpPr>
            <p:spPr bwMode="auto">
              <a:xfrm>
                <a:off x="473" y="1812"/>
                <a:ext cx="237" cy="307"/>
              </a:xfrm>
              <a:prstGeom prst="rect">
                <a:avLst/>
              </a:prstGeom>
              <a:noFill/>
              <a:ln w="9525">
                <a:noFill/>
                <a:miter lim="800000"/>
                <a:headEnd/>
                <a:tailEnd/>
              </a:ln>
            </p:spPr>
            <p:txBody>
              <a:bodyPr wrap="square">
                <a:prstTxWarp prst="textNoShape">
                  <a:avLst/>
                </a:prstTxWarp>
                <a:spAutoFit/>
              </a:bodyPr>
              <a:lstStyle/>
              <a:p>
                <a:pPr eaLnBrk="0" hangingPunct="0"/>
                <a:r>
                  <a:rPr lang="en-US" sz="2000" dirty="0">
                    <a:solidFill>
                      <a:schemeClr val="bg1"/>
                    </a:solidFill>
                    <a:latin typeface="Times" pitchFamily="-106" charset="0"/>
                  </a:rPr>
                  <a:t>R</a:t>
                </a:r>
              </a:p>
            </p:txBody>
          </p:sp>
          <p:sp>
            <p:nvSpPr>
              <p:cNvPr id="26" name="Oval 28">
                <a:extLst>
                  <a:ext uri="{FF2B5EF4-FFF2-40B4-BE49-F238E27FC236}">
                    <a16:creationId xmlns:a16="http://schemas.microsoft.com/office/drawing/2014/main" id="{FDDDE893-94B6-954B-8CF4-38636C30F4B0}"/>
                  </a:ext>
                </a:extLst>
              </p:cNvPr>
              <p:cNvSpPr>
                <a:spLocks noChangeArrowheads="1"/>
              </p:cNvSpPr>
              <p:nvPr/>
            </p:nvSpPr>
            <p:spPr bwMode="auto">
              <a:xfrm>
                <a:off x="927" y="1987"/>
                <a:ext cx="52" cy="52"/>
              </a:xfrm>
              <a:prstGeom prst="ellipse">
                <a:avLst/>
              </a:prstGeom>
              <a:noFill/>
              <a:ln w="19050">
                <a:solidFill>
                  <a:srgbClr val="CC0000"/>
                </a:solidFill>
                <a:round/>
                <a:headEnd/>
                <a:tailEnd/>
              </a:ln>
            </p:spPr>
            <p:txBody>
              <a:bodyPr wrap="none" anchor="ctr">
                <a:prstTxWarp prst="textNoShape">
                  <a:avLst/>
                </a:prstTxWarp>
              </a:bodyPr>
              <a:lstStyle/>
              <a:p>
                <a:endParaRPr lang="en-US"/>
              </a:p>
            </p:txBody>
          </p:sp>
        </p:grpSp>
      </p:grpSp>
      <p:graphicFrame>
        <p:nvGraphicFramePr>
          <p:cNvPr id="29" name="Object 2">
            <a:extLst>
              <a:ext uri="{FF2B5EF4-FFF2-40B4-BE49-F238E27FC236}">
                <a16:creationId xmlns:a16="http://schemas.microsoft.com/office/drawing/2014/main" id="{626360F4-2D02-1842-A682-8E30EB65B7BB}"/>
              </a:ext>
            </a:extLst>
          </p:cNvPr>
          <p:cNvGraphicFramePr>
            <a:graphicFrameLocks noChangeAspect="1"/>
          </p:cNvGraphicFramePr>
          <p:nvPr>
            <p:extLst>
              <p:ext uri="{D42A27DB-BD31-4B8C-83A1-F6EECF244321}">
                <p14:modId xmlns:p14="http://schemas.microsoft.com/office/powerpoint/2010/main" val="3118446638"/>
              </p:ext>
            </p:extLst>
          </p:nvPr>
        </p:nvGraphicFramePr>
        <p:xfrm>
          <a:off x="633646" y="2496207"/>
          <a:ext cx="1669198" cy="290473"/>
        </p:xfrm>
        <a:graphic>
          <a:graphicData uri="http://schemas.openxmlformats.org/presentationml/2006/ole">
            <mc:AlternateContent xmlns:mc="http://schemas.openxmlformats.org/markup-compatibility/2006">
              <mc:Choice xmlns:v="urn:schemas-microsoft-com:vml" Requires="v">
                <p:oleObj spid="_x0000_s4872" name="Equation" r:id="rId10" imgW="1752600" imgH="304800" progId="Equation.DSMT4">
                  <p:embed/>
                </p:oleObj>
              </mc:Choice>
              <mc:Fallback>
                <p:oleObj name="Equation" r:id="rId10" imgW="1752600" imgH="304800" progId="Equation.DSMT4">
                  <p:embed/>
                  <p:pic>
                    <p:nvPicPr>
                      <p:cNvPr id="29" name="Object 2">
                        <a:extLst>
                          <a:ext uri="{FF2B5EF4-FFF2-40B4-BE49-F238E27FC236}">
                            <a16:creationId xmlns:a16="http://schemas.microsoft.com/office/drawing/2014/main" id="{626360F4-2D02-1842-A682-8E30EB65B7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646" y="2496207"/>
                        <a:ext cx="1669198" cy="290473"/>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41B2BAA-E481-B94A-8438-1F69C7262637}"/>
                  </a:ext>
                </a:extLst>
              </p:cNvPr>
              <p:cNvSpPr txBox="1"/>
              <p:nvPr/>
            </p:nvSpPr>
            <p:spPr>
              <a:xfrm>
                <a:off x="5755298" y="958238"/>
                <a:ext cx="2861122" cy="385234"/>
              </a:xfrm>
              <a:prstGeom prst="rect">
                <a:avLst/>
              </a:prstGeom>
              <a:noFill/>
            </p:spPr>
            <p:txBody>
              <a:bodyPr wrap="square" lIns="0" tIns="0" rIns="0" bIns="0" rtlCol="0">
                <a:spAutoFit/>
              </a:bodyPr>
              <a:lstStyle/>
              <a:p>
                <a:r>
                  <a:rPr lang="en-US" sz="1600" dirty="0"/>
                  <a:t>R</a:t>
                </a:r>
                <a:r>
                  <a:rPr lang="en-US" sz="1600" baseline="-25000" dirty="0"/>
                  <a:t>AA</a:t>
                </a:r>
                <a:r>
                  <a:rPr lang="en-US" sz="1600" dirty="0"/>
                  <a:t> = </a:t>
                </a:r>
                <a14:m>
                  <m:oMath xmlns:m="http://schemas.openxmlformats.org/officeDocument/2006/math">
                    <m:f>
                      <m:fPr>
                        <m:ctrlPr>
                          <a:rPr lang="mr-IN" sz="1600" b="0" i="1" smtClean="0">
                            <a:latin typeface="Cambria Math" panose="02040503050406030204" pitchFamily="18" charset="0"/>
                          </a:rPr>
                        </m:ctrlPr>
                      </m:fPr>
                      <m:num>
                        <m:r>
                          <a:rPr lang="en-US" sz="1600" i="1">
                            <a:latin typeface="Cambria Math" charset="0"/>
                          </a:rPr>
                          <m:t>𝑂𝑏𝑠𝑒𝑟𝑣𝑎𝑏𝑙𝑒</m:t>
                        </m:r>
                        <m:r>
                          <a:rPr lang="en-US" sz="1600" i="1">
                            <a:latin typeface="Cambria Math" charset="0"/>
                          </a:rPr>
                          <m:t> </m:t>
                        </m:r>
                        <m:r>
                          <a:rPr lang="en-US" sz="1600" i="1">
                            <a:latin typeface="Cambria Math" charset="0"/>
                          </a:rPr>
                          <m:t>𝑖𝑛</m:t>
                        </m:r>
                        <m:r>
                          <a:rPr lang="en-US" sz="1600" i="1">
                            <a:latin typeface="Cambria Math" charset="0"/>
                          </a:rPr>
                          <m:t> </m:t>
                        </m:r>
                        <m:r>
                          <a:rPr lang="en-US" sz="1600" i="1">
                            <a:latin typeface="Cambria Math" charset="0"/>
                          </a:rPr>
                          <m:t>𝐴</m:t>
                        </m:r>
                        <m:r>
                          <a:rPr lang="en-US" sz="1600" b="0" i="1" smtClean="0">
                            <a:latin typeface="Cambria Math" charset="0"/>
                          </a:rPr>
                          <m:t>+</m:t>
                        </m:r>
                        <m:r>
                          <a:rPr lang="en-US" sz="1600" i="1">
                            <a:latin typeface="Cambria Math" charset="0"/>
                          </a:rPr>
                          <m:t>𝐴</m:t>
                        </m:r>
                        <m:r>
                          <m:rPr>
                            <m:nor/>
                          </m:rPr>
                          <a:rPr lang="en-US" sz="1600" dirty="0"/>
                          <m:t> </m:t>
                        </m:r>
                      </m:num>
                      <m:den>
                        <m:r>
                          <a:rPr lang="en-US" sz="1600" b="0" i="1" smtClean="0">
                            <a:latin typeface="Cambria Math" charset="0"/>
                          </a:rPr>
                          <m:t>𝑁𝑜𝑟𝑚</m:t>
                        </m:r>
                        <m:r>
                          <a:rPr lang="en-US" sz="1600" b="0" i="1" smtClean="0">
                            <a:latin typeface="Cambria Math" charset="0"/>
                          </a:rPr>
                          <m:t> ∗ </m:t>
                        </m:r>
                        <m:r>
                          <a:rPr lang="en-US" sz="1600" i="1">
                            <a:latin typeface="Cambria Math" charset="0"/>
                          </a:rPr>
                          <m:t>𝑂𝑏𝑠𝑒𝑟𝑣𝑎𝑏𝑙𝑒</m:t>
                        </m:r>
                        <m:r>
                          <a:rPr lang="en-US" sz="1600" b="0" i="1" smtClean="0">
                            <a:latin typeface="Cambria Math" charset="0"/>
                          </a:rPr>
                          <m:t>𝑖𝑛</m:t>
                        </m:r>
                        <m:r>
                          <a:rPr lang="en-US" sz="1600" b="0" i="1" smtClean="0">
                            <a:latin typeface="Cambria Math" charset="0"/>
                          </a:rPr>
                          <m:t> </m:t>
                        </m:r>
                        <m:r>
                          <a:rPr lang="en-US" sz="1600" b="0" i="1" smtClean="0">
                            <a:latin typeface="Cambria Math" charset="0"/>
                          </a:rPr>
                          <m:t>𝑝</m:t>
                        </m:r>
                        <m:r>
                          <a:rPr lang="en-US" sz="1600" b="0" i="1" smtClean="0">
                            <a:latin typeface="Cambria Math" charset="0"/>
                          </a:rPr>
                          <m:t>+</m:t>
                        </m:r>
                        <m:r>
                          <a:rPr lang="en-US" sz="1600" b="0" i="1" smtClean="0">
                            <a:latin typeface="Cambria Math" charset="0"/>
                          </a:rPr>
                          <m:t>𝑝</m:t>
                        </m:r>
                      </m:den>
                    </m:f>
                  </m:oMath>
                </a14:m>
                <a:endParaRPr lang="en-US" sz="1600" dirty="0"/>
              </a:p>
            </p:txBody>
          </p:sp>
        </mc:Choice>
        <mc:Fallback xmlns="">
          <p:sp>
            <p:nvSpPr>
              <p:cNvPr id="30" name="TextBox 29">
                <a:extLst>
                  <a:ext uri="{FF2B5EF4-FFF2-40B4-BE49-F238E27FC236}">
                    <a16:creationId xmlns:a16="http://schemas.microsoft.com/office/drawing/2014/main" id="{241B2BAA-E481-B94A-8438-1F69C7262637}"/>
                  </a:ext>
                </a:extLst>
              </p:cNvPr>
              <p:cNvSpPr txBox="1">
                <a:spLocks noRot="1" noChangeAspect="1" noMove="1" noResize="1" noEditPoints="1" noAdjustHandles="1" noChangeArrowheads="1" noChangeShapeType="1" noTextEdit="1"/>
              </p:cNvSpPr>
              <p:nvPr/>
            </p:nvSpPr>
            <p:spPr>
              <a:xfrm>
                <a:off x="5755298" y="958238"/>
                <a:ext cx="2861122" cy="385234"/>
              </a:xfrm>
              <a:prstGeom prst="rect">
                <a:avLst/>
              </a:prstGeom>
              <a:blipFill>
                <a:blip r:embed="rId12"/>
                <a:stretch>
                  <a:fillRect l="-3982" t="-21875" b="-18750"/>
                </a:stretch>
              </a:blipFill>
            </p:spPr>
            <p:txBody>
              <a:bodyPr/>
              <a:lstStyle/>
              <a:p>
                <a:r>
                  <a:rPr lang="en-US">
                    <a:noFill/>
                  </a:rPr>
                  <a:t> </a:t>
                </a:r>
              </a:p>
            </p:txBody>
          </p:sp>
        </mc:Fallback>
      </mc:AlternateContent>
      <p:sp>
        <p:nvSpPr>
          <p:cNvPr id="36" name="Slide Number Placeholder 4">
            <a:extLst>
              <a:ext uri="{FF2B5EF4-FFF2-40B4-BE49-F238E27FC236}">
                <a16:creationId xmlns:a16="http://schemas.microsoft.com/office/drawing/2014/main" id="{E1F3302A-8A0F-624A-9913-0EE0D671C138}"/>
              </a:ext>
            </a:extLst>
          </p:cNvPr>
          <p:cNvSpPr txBox="1">
            <a:spLocks/>
          </p:cNvSpPr>
          <p:nvPr/>
        </p:nvSpPr>
        <p:spPr>
          <a:xfrm>
            <a:off x="6875517" y="637488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70E2682-44F7-8547-94DE-E699237E1B96}" type="slidenum">
              <a:rPr lang="en-US" smtClean="0"/>
              <a:pPr>
                <a:defRPr/>
              </a:pPr>
              <a:t>5</a:t>
            </a:fld>
            <a:endParaRPr lang="en-US" dirty="0"/>
          </a:p>
        </p:txBody>
      </p:sp>
      <p:sp>
        <p:nvSpPr>
          <p:cNvPr id="8" name="Content Placeholder 2">
            <a:extLst>
              <a:ext uri="{FF2B5EF4-FFF2-40B4-BE49-F238E27FC236}">
                <a16:creationId xmlns:a16="http://schemas.microsoft.com/office/drawing/2014/main" id="{7A0799D5-9645-3E43-A7A8-751C115BD055}"/>
              </a:ext>
            </a:extLst>
          </p:cNvPr>
          <p:cNvSpPr txBox="1">
            <a:spLocks/>
          </p:cNvSpPr>
          <p:nvPr/>
        </p:nvSpPr>
        <p:spPr bwMode="auto">
          <a:xfrm>
            <a:off x="-41471" y="831805"/>
            <a:ext cx="4687733" cy="445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600" b="1" dirty="0">
                <a:solidFill>
                  <a:srgbClr val="800000"/>
                </a:solidFill>
                <a:latin typeface="Arial" charset="0"/>
              </a:rPr>
              <a:t>Jets: </a:t>
            </a:r>
            <a:r>
              <a:rPr lang="en-US" sz="1600" dirty="0">
                <a:latin typeface="Arial" charset="0"/>
              </a:rPr>
              <a:t>Collimated showers of subatomic particles produced in high energy collisions  </a:t>
            </a:r>
          </a:p>
          <a:p>
            <a:pPr marL="514350" indent="-285750" eaLnBrk="1" hangingPunct="1">
              <a:spcBef>
                <a:spcPts val="1200"/>
              </a:spcBef>
              <a:buFont typeface="Arial" panose="020B0604020202020204" pitchFamily="34" charset="0"/>
              <a:buChar char="•"/>
            </a:pPr>
            <a:r>
              <a:rPr lang="en-US" sz="1200" b="1" dirty="0">
                <a:solidFill>
                  <a:srgbClr val="7030A0"/>
                </a:solidFill>
                <a:latin typeface="Arial" charset="0"/>
              </a:rPr>
              <a:t>Fundamental to the theory of strong interactions (QCD)</a:t>
            </a:r>
          </a:p>
          <a:p>
            <a:pPr marL="514350" indent="-285750" eaLnBrk="1" hangingPunct="1">
              <a:spcBef>
                <a:spcPts val="1200"/>
              </a:spcBef>
              <a:buFont typeface="Arial" panose="020B0604020202020204" pitchFamily="34" charset="0"/>
              <a:buChar char="•"/>
            </a:pPr>
            <a:r>
              <a:rPr lang="en-US" sz="1200" b="1" dirty="0">
                <a:solidFill>
                  <a:srgbClr val="7030A0"/>
                </a:solidFill>
                <a:latin typeface="Arial" charset="0"/>
              </a:rPr>
              <a:t>Jets allow us to construct novel observables, look at their correlations and substructure </a:t>
            </a:r>
          </a:p>
        </p:txBody>
      </p:sp>
      <p:sp>
        <p:nvSpPr>
          <p:cNvPr id="39" name="Content Placeholder 2">
            <a:extLst>
              <a:ext uri="{FF2B5EF4-FFF2-40B4-BE49-F238E27FC236}">
                <a16:creationId xmlns:a16="http://schemas.microsoft.com/office/drawing/2014/main" id="{5264C499-C06E-E245-9567-3CA8E8864943}"/>
              </a:ext>
            </a:extLst>
          </p:cNvPr>
          <p:cNvSpPr txBox="1">
            <a:spLocks/>
          </p:cNvSpPr>
          <p:nvPr/>
        </p:nvSpPr>
        <p:spPr bwMode="auto">
          <a:xfrm>
            <a:off x="2353415" y="3469754"/>
            <a:ext cx="6581774" cy="445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600" b="1" dirty="0">
                <a:solidFill>
                  <a:srgbClr val="800000"/>
                </a:solidFill>
                <a:latin typeface="Arial" charset="0"/>
              </a:rPr>
              <a:t>Jets in the quark gluon plasma (QGP): </a:t>
            </a:r>
            <a:r>
              <a:rPr lang="en-US" sz="1600" dirty="0">
                <a:latin typeface="Arial" charset="0"/>
              </a:rPr>
              <a:t>modified in the medium and ideal diagnostics of the QGP properties</a:t>
            </a:r>
          </a:p>
          <a:p>
            <a:pPr marL="514350" indent="-285750" eaLnBrk="1" hangingPunct="1">
              <a:spcBef>
                <a:spcPts val="1200"/>
              </a:spcBef>
              <a:buFont typeface="Arial" panose="020B0604020202020204" pitchFamily="34" charset="0"/>
              <a:buChar char="•"/>
            </a:pPr>
            <a:r>
              <a:rPr lang="en-US" sz="1200" b="1" dirty="0">
                <a:solidFill>
                  <a:srgbClr val="7030A0"/>
                </a:solidFill>
                <a:latin typeface="Arial" charset="0"/>
              </a:rPr>
              <a:t>Heavy flavor jet (containing charm or especially bottom quarks) are particularly interesting. They introduce a new known mass scale relative to </a:t>
            </a:r>
            <a:r>
              <a:rPr lang="en-US" sz="1200" b="1" dirty="0" err="1">
                <a:solidFill>
                  <a:srgbClr val="7030A0"/>
                </a:solidFill>
                <a:latin typeface="Arial" charset="0"/>
              </a:rPr>
              <a:t>wich</a:t>
            </a:r>
            <a:r>
              <a:rPr lang="en-US" sz="1200" b="1" dirty="0">
                <a:solidFill>
                  <a:srgbClr val="7030A0"/>
                </a:solidFill>
                <a:latin typeface="Arial" charset="0"/>
              </a:rPr>
              <a:t> we can gauge such properties</a:t>
            </a:r>
          </a:p>
        </p:txBody>
      </p:sp>
      <p:sp>
        <p:nvSpPr>
          <p:cNvPr id="40" name="Content Placeholder 2">
            <a:extLst>
              <a:ext uri="{FF2B5EF4-FFF2-40B4-BE49-F238E27FC236}">
                <a16:creationId xmlns:a16="http://schemas.microsoft.com/office/drawing/2014/main" id="{58CB5D07-44EB-3A40-847E-52F15703F497}"/>
              </a:ext>
            </a:extLst>
          </p:cNvPr>
          <p:cNvSpPr txBox="1">
            <a:spLocks/>
          </p:cNvSpPr>
          <p:nvPr/>
        </p:nvSpPr>
        <p:spPr bwMode="auto">
          <a:xfrm>
            <a:off x="2321160" y="4816042"/>
            <a:ext cx="6581774" cy="445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400" b="1" dirty="0">
                <a:solidFill>
                  <a:srgbClr val="C00000"/>
                </a:solidFill>
                <a:latin typeface="Arial" charset="0"/>
              </a:rPr>
              <a:t>Jets and heavy flavor are also ideal probes of different types of nuclear matter (cold), strong gluon fields (beyond the scope of this DR)</a:t>
            </a:r>
            <a:endParaRPr lang="en-US" sz="1400" dirty="0">
              <a:solidFill>
                <a:srgbClr val="C00000"/>
              </a:solidFill>
              <a:latin typeface="Arial" charset="0"/>
            </a:endParaRPr>
          </a:p>
        </p:txBody>
      </p:sp>
      <p:sp>
        <p:nvSpPr>
          <p:cNvPr id="5" name="Date Placeholder 4">
            <a:extLst>
              <a:ext uri="{FF2B5EF4-FFF2-40B4-BE49-F238E27FC236}">
                <a16:creationId xmlns:a16="http://schemas.microsoft.com/office/drawing/2014/main" id="{4869E0C2-B337-7F41-813B-86E64E6D046B}"/>
              </a:ext>
            </a:extLst>
          </p:cNvPr>
          <p:cNvSpPr>
            <a:spLocks noGrp="1"/>
          </p:cNvSpPr>
          <p:nvPr>
            <p:ph type="dt" sz="half" idx="10"/>
          </p:nvPr>
        </p:nvSpPr>
        <p:spPr/>
        <p:txBody>
          <a:bodyPr/>
          <a:lstStyle/>
          <a:p>
            <a:fld id="{FFF5298D-3743-9D40-8E05-00D122816128}" type="datetime1">
              <a:rPr lang="en-US" smtClean="0"/>
              <a:t>2/13/19</a:t>
            </a:fld>
            <a:endParaRPr lang="en-US" dirty="0"/>
          </a:p>
        </p:txBody>
      </p:sp>
      <p:sp>
        <p:nvSpPr>
          <p:cNvPr id="6" name="Footer Placeholder 5">
            <a:extLst>
              <a:ext uri="{FF2B5EF4-FFF2-40B4-BE49-F238E27FC236}">
                <a16:creationId xmlns:a16="http://schemas.microsoft.com/office/drawing/2014/main" id="{3C15D3B8-CBA7-BD4F-9C7D-28E5731A08CB}"/>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2695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Goals</a:t>
            </a:r>
          </a:p>
        </p:txBody>
      </p:sp>
      <p:pic>
        <p:nvPicPr>
          <p:cNvPr id="7" name="Picture 6">
            <a:extLst>
              <a:ext uri="{FF2B5EF4-FFF2-40B4-BE49-F238E27FC236}">
                <a16:creationId xmlns:a16="http://schemas.microsoft.com/office/drawing/2014/main" id="{EB6F5136-5BF8-4E40-A635-F09E13355E42}"/>
              </a:ext>
            </a:extLst>
          </p:cNvPr>
          <p:cNvPicPr>
            <a:picLocks noChangeAspect="1"/>
          </p:cNvPicPr>
          <p:nvPr/>
        </p:nvPicPr>
        <p:blipFill>
          <a:blip r:embed="rId2"/>
          <a:stretch>
            <a:fillRect/>
          </a:stretch>
        </p:blipFill>
        <p:spPr>
          <a:xfrm>
            <a:off x="762000" y="2566715"/>
            <a:ext cx="7620000" cy="2626273"/>
          </a:xfrm>
          <a:prstGeom prst="rect">
            <a:avLst/>
          </a:prstGeom>
        </p:spPr>
      </p:pic>
      <p:sp>
        <p:nvSpPr>
          <p:cNvPr id="5" name="TextBox 4">
            <a:extLst>
              <a:ext uri="{FF2B5EF4-FFF2-40B4-BE49-F238E27FC236}">
                <a16:creationId xmlns:a16="http://schemas.microsoft.com/office/drawing/2014/main" id="{B30D26CF-45DE-DF43-BE2D-B27A3518F184}"/>
              </a:ext>
            </a:extLst>
          </p:cNvPr>
          <p:cNvSpPr txBox="1"/>
          <p:nvPr/>
        </p:nvSpPr>
        <p:spPr>
          <a:xfrm>
            <a:off x="4664798" y="5138729"/>
            <a:ext cx="1159292" cy="307777"/>
          </a:xfrm>
          <a:prstGeom prst="rect">
            <a:avLst/>
          </a:prstGeom>
          <a:noFill/>
        </p:spPr>
        <p:txBody>
          <a:bodyPr wrap="none" rtlCol="0">
            <a:spAutoFit/>
          </a:bodyPr>
          <a:lstStyle/>
          <a:p>
            <a:r>
              <a:rPr lang="en-US" sz="1400" b="1" dirty="0">
                <a:solidFill>
                  <a:srgbClr val="C00000"/>
                </a:solidFill>
              </a:rPr>
              <a:t>Last review</a:t>
            </a:r>
          </a:p>
        </p:txBody>
      </p:sp>
      <p:sp>
        <p:nvSpPr>
          <p:cNvPr id="12" name="Rectangle 11">
            <a:extLst>
              <a:ext uri="{FF2B5EF4-FFF2-40B4-BE49-F238E27FC236}">
                <a16:creationId xmlns:a16="http://schemas.microsoft.com/office/drawing/2014/main" id="{BDF79B13-1414-CF47-980E-F6A1FC5EDBC3}"/>
              </a:ext>
            </a:extLst>
          </p:cNvPr>
          <p:cNvSpPr/>
          <p:nvPr/>
        </p:nvSpPr>
        <p:spPr>
          <a:xfrm>
            <a:off x="291503" y="840157"/>
            <a:ext cx="8663013" cy="2385264"/>
          </a:xfrm>
          <a:prstGeom prst="rect">
            <a:avLst/>
          </a:prstGeom>
        </p:spPr>
        <p:txBody>
          <a:bodyPr wrap="square" lIns="91435" tIns="45718" rIns="91435" bIns="45718">
            <a:spAutoFit/>
          </a:bodyPr>
          <a:lstStyle/>
          <a:p>
            <a:pPr marL="326388" indent="-285750" algn="just">
              <a:buFont typeface="Arial" panose="020B0604020202020204" pitchFamily="34" charset="0"/>
              <a:buChar char="•"/>
            </a:pPr>
            <a:r>
              <a:rPr lang="en-US" sz="1500" b="1" dirty="0">
                <a:solidFill>
                  <a:schemeClr val="tx2"/>
                </a:solidFill>
              </a:rPr>
              <a:t>Calculate novel observables for b-jets in </a:t>
            </a:r>
            <a:r>
              <a:rPr lang="en-US" sz="1500" b="1" dirty="0" err="1">
                <a:solidFill>
                  <a:schemeClr val="tx2"/>
                </a:solidFill>
              </a:rPr>
              <a:t>p+p</a:t>
            </a:r>
            <a:r>
              <a:rPr lang="en-US" sz="1500" b="1" dirty="0">
                <a:solidFill>
                  <a:schemeClr val="tx2"/>
                </a:solidFill>
              </a:rPr>
              <a:t> collisions using SCET, to high accuracy</a:t>
            </a:r>
          </a:p>
          <a:p>
            <a:pPr marL="326388" indent="-285750" algn="just">
              <a:buFont typeface="Arial" panose="020B0604020202020204" pitchFamily="34" charset="0"/>
              <a:buChar char="•"/>
            </a:pPr>
            <a:r>
              <a:rPr lang="en-US" sz="1500" b="1" dirty="0">
                <a:solidFill>
                  <a:schemeClr val="tx2"/>
                </a:solidFill>
              </a:rPr>
              <a:t>Perform energy loss calculations of b-jets for experiment, MVTX performance</a:t>
            </a:r>
          </a:p>
          <a:p>
            <a:pPr marL="326388" indent="-285750" algn="just">
              <a:buFont typeface="Arial" panose="020B0604020202020204" pitchFamily="34" charset="0"/>
              <a:buChar char="•"/>
            </a:pPr>
            <a:r>
              <a:rPr lang="en-US" sz="1500" b="1" dirty="0">
                <a:solidFill>
                  <a:schemeClr val="tx2"/>
                </a:solidFill>
              </a:rPr>
              <a:t>Develop an effective theory of b-jets in A+A collisions, constrain heavy flavor production</a:t>
            </a:r>
          </a:p>
          <a:p>
            <a:pPr marL="326388" indent="-285750" algn="just">
              <a:buFont typeface="Arial" panose="020B0604020202020204" pitchFamily="34" charset="0"/>
              <a:buChar char="•"/>
            </a:pPr>
            <a:r>
              <a:rPr lang="en-US" sz="1500" b="1" dirty="0">
                <a:solidFill>
                  <a:schemeClr val="tx2"/>
                </a:solidFill>
              </a:rPr>
              <a:t>Include LQCD </a:t>
            </a:r>
            <a:r>
              <a:rPr lang="en-US" sz="1500" b="1" dirty="0" err="1">
                <a:solidFill>
                  <a:schemeClr val="tx2"/>
                </a:solidFill>
              </a:rPr>
              <a:t>EoS</a:t>
            </a:r>
            <a:r>
              <a:rPr lang="en-US" sz="1500" b="1" dirty="0">
                <a:solidFill>
                  <a:schemeClr val="tx2"/>
                </a:solidFill>
              </a:rPr>
              <a:t> in hydro simulations, develop the code for jet propagation in the quark-gluon plasma, evaluate fundamental QCD processes in the medium</a:t>
            </a:r>
          </a:p>
          <a:p>
            <a:pPr marL="326388" indent="-285750" algn="just">
              <a:buFont typeface="Arial" panose="020B0604020202020204" pitchFamily="34" charset="0"/>
              <a:buChar char="•"/>
            </a:pPr>
            <a:r>
              <a:rPr lang="en-US" sz="1500" b="1" dirty="0">
                <a:solidFill>
                  <a:schemeClr val="tx2"/>
                </a:solidFill>
              </a:rPr>
              <a:t>Perform MD simulations of stopping power of strongly coupled plasmas for heavy particles</a:t>
            </a:r>
          </a:p>
          <a:p>
            <a:pPr marL="40638" algn="just"/>
            <a:endParaRPr lang="en-US" b="1" dirty="0">
              <a:solidFill>
                <a:srgbClr val="002060"/>
              </a:solidFill>
            </a:endParaRPr>
          </a:p>
          <a:p>
            <a:pPr marL="40638" algn="just"/>
            <a:endParaRPr lang="en-US" sz="800" dirty="0">
              <a:solidFill>
                <a:srgbClr val="C00000"/>
              </a:solidFill>
            </a:endParaRPr>
          </a:p>
          <a:p>
            <a:pPr marL="40638" algn="just"/>
            <a:r>
              <a:rPr lang="en-US" dirty="0">
                <a:solidFill>
                  <a:srgbClr val="C00000"/>
                </a:solidFill>
              </a:rPr>
              <a:t>   </a:t>
            </a:r>
            <a:endParaRPr lang="en-US" b="1" dirty="0"/>
          </a:p>
        </p:txBody>
      </p:sp>
      <p:sp>
        <p:nvSpPr>
          <p:cNvPr id="6" name="Date Placeholder 5">
            <a:extLst>
              <a:ext uri="{FF2B5EF4-FFF2-40B4-BE49-F238E27FC236}">
                <a16:creationId xmlns:a16="http://schemas.microsoft.com/office/drawing/2014/main" id="{7AD93434-6B4D-5E41-AC12-A892D174154C}"/>
              </a:ext>
            </a:extLst>
          </p:cNvPr>
          <p:cNvSpPr>
            <a:spLocks noGrp="1"/>
          </p:cNvSpPr>
          <p:nvPr>
            <p:ph type="dt" sz="half" idx="10"/>
          </p:nvPr>
        </p:nvSpPr>
        <p:spPr/>
        <p:txBody>
          <a:bodyPr/>
          <a:lstStyle/>
          <a:p>
            <a:fld id="{AF52941D-E788-5247-92B9-926F84458804}" type="datetime1">
              <a:rPr lang="en-US" smtClean="0"/>
              <a:t>2/13/19</a:t>
            </a:fld>
            <a:endParaRPr lang="en-US" dirty="0"/>
          </a:p>
        </p:txBody>
      </p:sp>
      <p:sp>
        <p:nvSpPr>
          <p:cNvPr id="9" name="Footer Placeholder 8">
            <a:extLst>
              <a:ext uri="{FF2B5EF4-FFF2-40B4-BE49-F238E27FC236}">
                <a16:creationId xmlns:a16="http://schemas.microsoft.com/office/drawing/2014/main" id="{6FF5948C-E292-F74E-B3CA-62EB9F2B23A0}"/>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324714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from Second Year Review</a:t>
            </a:r>
          </a:p>
        </p:txBody>
      </p:sp>
      <p:sp>
        <p:nvSpPr>
          <p:cNvPr id="7" name="Content Placeholder 2">
            <a:extLst>
              <a:ext uri="{FF2B5EF4-FFF2-40B4-BE49-F238E27FC236}">
                <a16:creationId xmlns:a16="http://schemas.microsoft.com/office/drawing/2014/main" id="{E12D7453-1511-D54B-8157-D2E32E4BD9C7}"/>
              </a:ext>
            </a:extLst>
          </p:cNvPr>
          <p:cNvSpPr>
            <a:spLocks noGrp="1"/>
          </p:cNvSpPr>
          <p:nvPr>
            <p:ph idx="1"/>
          </p:nvPr>
        </p:nvSpPr>
        <p:spPr>
          <a:xfrm>
            <a:off x="252489" y="541755"/>
            <a:ext cx="8891511" cy="5525166"/>
          </a:xfrm>
        </p:spPr>
        <p:txBody>
          <a:bodyPr/>
          <a:lstStyle/>
          <a:p>
            <a:pPr marL="0" indent="0">
              <a:buNone/>
            </a:pPr>
            <a:endParaRPr lang="en-US" sz="1600" dirty="0"/>
          </a:p>
          <a:p>
            <a:r>
              <a:rPr lang="en-US" sz="1600" i="1" dirty="0"/>
              <a:t>Recommendation 2: The project had reached many milestones ahead of schedule and is proposing several enhanced goals. We advise the group to prioritize these to maximize the impact on the field (particular for theory). </a:t>
            </a:r>
          </a:p>
          <a:p>
            <a:pPr marL="0" indent="0">
              <a:buNone/>
            </a:pPr>
            <a:endParaRPr lang="en-US" sz="1600" i="1"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r>
              <a:rPr lang="en-US" sz="1600" i="1" dirty="0"/>
              <a:t>Recommendation 4: It would be interesting to incorporate dynamical screening effects into these calculations, in addition to Debye screening effects. </a:t>
            </a:r>
            <a:endParaRPr lang="en-US" sz="1600" dirty="0"/>
          </a:p>
          <a:p>
            <a:pPr marL="0" indent="0">
              <a:buNone/>
            </a:pPr>
            <a:endParaRPr lang="en-US" sz="1600" dirty="0"/>
          </a:p>
          <a:p>
            <a:pPr marL="0" indent="0">
              <a:buNone/>
            </a:pPr>
            <a:endParaRPr lang="en-US" sz="1300" dirty="0"/>
          </a:p>
          <a:p>
            <a:pPr marL="0" indent="0">
              <a:buNone/>
            </a:pPr>
            <a:endParaRPr lang="en-US" sz="1300" dirty="0"/>
          </a:p>
          <a:p>
            <a:pPr marL="0" indent="0">
              <a:buNone/>
            </a:pPr>
            <a:endParaRPr lang="en-US" sz="1300" dirty="0"/>
          </a:p>
        </p:txBody>
      </p:sp>
      <p:sp>
        <p:nvSpPr>
          <p:cNvPr id="8" name="Rectangle 7">
            <a:extLst>
              <a:ext uri="{FF2B5EF4-FFF2-40B4-BE49-F238E27FC236}">
                <a16:creationId xmlns:a16="http://schemas.microsoft.com/office/drawing/2014/main" id="{74E9CE20-62D2-364F-96E5-508F6CC0866E}"/>
              </a:ext>
            </a:extLst>
          </p:cNvPr>
          <p:cNvSpPr/>
          <p:nvPr/>
        </p:nvSpPr>
        <p:spPr>
          <a:xfrm>
            <a:off x="556924" y="1592764"/>
            <a:ext cx="7764142" cy="2277543"/>
          </a:xfrm>
          <a:prstGeom prst="rect">
            <a:avLst/>
          </a:prstGeom>
        </p:spPr>
        <p:txBody>
          <a:bodyPr wrap="square" lIns="91435" tIns="45718" rIns="91435" bIns="45718">
            <a:spAutoFit/>
          </a:bodyPr>
          <a:lstStyle/>
          <a:p>
            <a:pPr marL="40638" algn="just"/>
            <a:r>
              <a:rPr lang="en-US" b="1" dirty="0">
                <a:solidFill>
                  <a:srgbClr val="0070C0"/>
                </a:solidFill>
              </a:rPr>
              <a:t>New opportunities as presented at second year review</a:t>
            </a:r>
            <a:r>
              <a:rPr lang="en-US" b="1" dirty="0"/>
              <a:t>: </a:t>
            </a:r>
            <a:r>
              <a:rPr lang="en-US" dirty="0">
                <a:solidFill>
                  <a:srgbClr val="C00000"/>
                </a:solidFill>
              </a:rPr>
              <a:t>di b-jet correlations, c-jets, soft-Glauber interactions </a:t>
            </a:r>
            <a:endParaRPr lang="en-US" sz="800" dirty="0">
              <a:solidFill>
                <a:srgbClr val="C00000"/>
              </a:solidFill>
            </a:endParaRPr>
          </a:p>
          <a:p>
            <a:pPr marL="40638" algn="just"/>
            <a:r>
              <a:rPr lang="en-US" dirty="0">
                <a:solidFill>
                  <a:srgbClr val="C00000"/>
                </a:solidFill>
              </a:rPr>
              <a:t>   </a:t>
            </a:r>
            <a:r>
              <a:rPr lang="en-US" sz="1600" dirty="0">
                <a:solidFill>
                  <a:schemeClr val="accent1"/>
                </a:solidFill>
              </a:rPr>
              <a:t>1. </a:t>
            </a:r>
            <a:r>
              <a:rPr lang="en-US" sz="1400" dirty="0">
                <a:solidFill>
                  <a:srgbClr val="00B050"/>
                </a:solidFill>
              </a:rPr>
              <a:t>Di b-jet correlations</a:t>
            </a:r>
            <a:r>
              <a:rPr lang="en-US" sz="1400" dirty="0">
                <a:solidFill>
                  <a:srgbClr val="C00000"/>
                </a:solidFill>
              </a:rPr>
              <a:t> </a:t>
            </a:r>
            <a:r>
              <a:rPr lang="en-US" sz="1400" dirty="0">
                <a:solidFill>
                  <a:schemeClr val="accent1"/>
                </a:solidFill>
              </a:rPr>
              <a:t>most impactful. Resulted in a new observable with enhanced sensitivity to the transport properties of the QGP, quark mass effects mass. Phys. Rev. D paper in press, just did the proofs </a:t>
            </a:r>
          </a:p>
          <a:p>
            <a:pPr marL="40638" algn="just"/>
            <a:r>
              <a:rPr lang="en-US" sz="1400" dirty="0">
                <a:solidFill>
                  <a:schemeClr val="accent1"/>
                </a:solidFill>
              </a:rPr>
              <a:t>    2.  </a:t>
            </a:r>
            <a:r>
              <a:rPr lang="en-US" sz="1400" dirty="0">
                <a:solidFill>
                  <a:srgbClr val="00B050"/>
                </a:solidFill>
              </a:rPr>
              <a:t>C-jets and SCET</a:t>
            </a:r>
            <a:r>
              <a:rPr lang="en-US" sz="1400" baseline="-25000" dirty="0">
                <a:solidFill>
                  <a:srgbClr val="00B050"/>
                </a:solidFill>
              </a:rPr>
              <a:t>G  </a:t>
            </a:r>
            <a:r>
              <a:rPr lang="en-US" sz="1400" baseline="-25000" dirty="0">
                <a:solidFill>
                  <a:schemeClr val="accent1"/>
                </a:solidFill>
              </a:rPr>
              <a:t> </a:t>
            </a:r>
            <a:r>
              <a:rPr lang="en-US" sz="1400" dirty="0">
                <a:solidFill>
                  <a:schemeClr val="accent1"/>
                </a:solidFill>
              </a:rPr>
              <a:t>Developed a modern semi-inclusive jet function approach to heavy flavor jets in HI collisions. Paper submitted to JHEP and in revisions</a:t>
            </a:r>
          </a:p>
          <a:p>
            <a:pPr marL="40638" algn="just"/>
            <a:r>
              <a:rPr lang="en-US" sz="1400" dirty="0">
                <a:solidFill>
                  <a:schemeClr val="accent1"/>
                </a:solidFill>
              </a:rPr>
              <a:t>    3.  </a:t>
            </a:r>
            <a:r>
              <a:rPr lang="en-US" sz="1400" dirty="0">
                <a:solidFill>
                  <a:srgbClr val="C00000"/>
                </a:solidFill>
              </a:rPr>
              <a:t>Soft-Glauber interactions </a:t>
            </a:r>
            <a:r>
              <a:rPr lang="en-US" sz="1400" dirty="0">
                <a:solidFill>
                  <a:schemeClr val="accent1"/>
                </a:solidFill>
              </a:rPr>
              <a:t>deferred</a:t>
            </a:r>
          </a:p>
          <a:p>
            <a:pPr marL="212088" indent="-171450" algn="just">
              <a:buFont typeface="Arial"/>
              <a:buChar char="•"/>
            </a:pPr>
            <a:endParaRPr lang="en-US" b="1" dirty="0"/>
          </a:p>
        </p:txBody>
      </p:sp>
      <p:sp>
        <p:nvSpPr>
          <p:cNvPr id="9" name="Rectangle 8">
            <a:extLst>
              <a:ext uri="{FF2B5EF4-FFF2-40B4-BE49-F238E27FC236}">
                <a16:creationId xmlns:a16="http://schemas.microsoft.com/office/drawing/2014/main" id="{93E20069-E8E0-E642-8D52-1669F12DE03E}"/>
              </a:ext>
            </a:extLst>
          </p:cNvPr>
          <p:cNvSpPr/>
          <p:nvPr/>
        </p:nvSpPr>
        <p:spPr>
          <a:xfrm>
            <a:off x="705745" y="4200938"/>
            <a:ext cx="6298305" cy="861770"/>
          </a:xfrm>
          <a:prstGeom prst="rect">
            <a:avLst/>
          </a:prstGeom>
        </p:spPr>
        <p:txBody>
          <a:bodyPr wrap="square" lIns="91435" tIns="45718" rIns="91435" bIns="45718">
            <a:spAutoFit/>
          </a:bodyPr>
          <a:lstStyle/>
          <a:p>
            <a:pPr marL="40638" algn="just"/>
            <a:r>
              <a:rPr lang="en-US" b="1" dirty="0">
                <a:solidFill>
                  <a:srgbClr val="0070C0"/>
                </a:solidFill>
              </a:rPr>
              <a:t>The Debye screening enters the scattering potential</a:t>
            </a:r>
          </a:p>
          <a:p>
            <a:pPr marL="40638" algn="just"/>
            <a:r>
              <a:rPr lang="en-US" sz="1600" dirty="0">
                <a:solidFill>
                  <a:schemeClr val="accent1"/>
                </a:solidFill>
              </a:rPr>
              <a:t>1. Dynamical screening generates mass to the propagating </a:t>
            </a:r>
            <a:r>
              <a:rPr lang="en-US" sz="1600" dirty="0" err="1">
                <a:solidFill>
                  <a:schemeClr val="accent1"/>
                </a:solidFill>
              </a:rPr>
              <a:t>partons</a:t>
            </a:r>
            <a:r>
              <a:rPr lang="en-US" sz="1600" dirty="0">
                <a:solidFill>
                  <a:schemeClr val="accent1"/>
                </a:solidFill>
              </a:rPr>
              <a:t>. </a:t>
            </a:r>
            <a:r>
              <a:rPr lang="en-US" sz="1600" dirty="0">
                <a:solidFill>
                  <a:srgbClr val="00B050"/>
                </a:solidFill>
              </a:rPr>
              <a:t>It is now included in the numerical evaluation</a:t>
            </a:r>
          </a:p>
        </p:txBody>
      </p:sp>
      <p:pic>
        <p:nvPicPr>
          <p:cNvPr id="5" name="Picture 4">
            <a:extLst>
              <a:ext uri="{FF2B5EF4-FFF2-40B4-BE49-F238E27FC236}">
                <a16:creationId xmlns:a16="http://schemas.microsoft.com/office/drawing/2014/main" id="{B480D460-9348-264E-AC8D-4B871F9CA651}"/>
              </a:ext>
            </a:extLst>
          </p:cNvPr>
          <p:cNvPicPr>
            <a:picLocks noChangeAspect="1"/>
          </p:cNvPicPr>
          <p:nvPr/>
        </p:nvPicPr>
        <p:blipFill>
          <a:blip r:embed="rId2"/>
          <a:stretch>
            <a:fillRect/>
          </a:stretch>
        </p:blipFill>
        <p:spPr>
          <a:xfrm>
            <a:off x="7157254" y="3970004"/>
            <a:ext cx="1765300" cy="1016000"/>
          </a:xfrm>
          <a:prstGeom prst="rect">
            <a:avLst/>
          </a:prstGeom>
        </p:spPr>
      </p:pic>
      <p:sp>
        <p:nvSpPr>
          <p:cNvPr id="10" name="Rectangle 9">
            <a:extLst>
              <a:ext uri="{FF2B5EF4-FFF2-40B4-BE49-F238E27FC236}">
                <a16:creationId xmlns:a16="http://schemas.microsoft.com/office/drawing/2014/main" id="{B1AC3792-310E-0745-9010-1F31B8CC5557}"/>
              </a:ext>
            </a:extLst>
          </p:cNvPr>
          <p:cNvSpPr/>
          <p:nvPr/>
        </p:nvSpPr>
        <p:spPr>
          <a:xfrm>
            <a:off x="7905404" y="4838007"/>
            <a:ext cx="532851" cy="2228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D5774A-9FB0-F941-B7D0-1BFAA389F3BE}"/>
                  </a:ext>
                </a:extLst>
              </p:cNvPr>
              <p:cNvSpPr txBox="1"/>
              <p:nvPr/>
            </p:nvSpPr>
            <p:spPr>
              <a:xfrm>
                <a:off x="6899228" y="4836017"/>
                <a:ext cx="2133599" cy="4733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𝜀</m:t>
                          </m:r>
                        </m:den>
                      </m:f>
                      <m:r>
                        <a:rPr lang="en-US" sz="1400" i="1" smtClean="0">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rPr>
                          </m:ctrlPr>
                        </m:fPr>
                        <m:num>
                          <m:r>
                            <a:rPr lang="en-US" sz="1400" i="1">
                              <a:latin typeface="Cambria Math" panose="02040503050406030204" pitchFamily="18" charset="0"/>
                            </a:rPr>
                            <m:t>1</m:t>
                          </m:r>
                        </m:num>
                        <m:den>
                          <m:sSup>
                            <m:sSupPr>
                              <m:ctrlPr>
                                <a:rPr lang="en-US" sz="1400" i="1">
                                  <a:latin typeface="Cambria Math" panose="02040503050406030204" pitchFamily="18" charset="0"/>
                                </a:rPr>
                              </m:ctrlPr>
                            </m:sSupPr>
                            <m:e>
                              <m:r>
                                <a:rPr lang="en-US" sz="1400" i="1">
                                  <a:latin typeface="Cambria Math" panose="02040503050406030204" pitchFamily="18" charset="0"/>
                                </a:rPr>
                                <m:t>𝑘</m:t>
                              </m:r>
                            </m:e>
                            <m:sup>
                              <m:r>
                                <a:rPr lang="en-US" sz="1400" i="1">
                                  <a:latin typeface="Cambria Math" panose="02040503050406030204" pitchFamily="18" charset="0"/>
                                </a:rPr>
                                <m:t>2</m:t>
                              </m:r>
                            </m:sup>
                          </m:sSup>
                          <m:r>
                            <a:rPr lang="en-US" sz="1400" i="1">
                              <a:latin typeface="Cambria Math" panose="02040503050406030204" pitchFamily="18" charset="0"/>
                            </a:rPr>
                            <m:t>+</m:t>
                          </m:r>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𝑚</m:t>
                              </m:r>
                            </m:e>
                            <m:sub>
                              <m:r>
                                <a:rPr lang="en-US" sz="1400" b="0" i="1" smtClean="0">
                                  <a:latin typeface="Cambria Math" panose="02040503050406030204" pitchFamily="18" charset="0"/>
                                </a:rPr>
                                <m:t>𝑔</m:t>
                              </m:r>
                            </m:sub>
                            <m:sup>
                              <m:r>
                                <a:rPr lang="en-US" sz="1400" b="0" i="1" smtClean="0">
                                  <a:latin typeface="Cambria Math" panose="02040503050406030204" pitchFamily="18" charset="0"/>
                                </a:rPr>
                                <m:t>2</m:t>
                              </m:r>
                            </m:sup>
                          </m:sSubSup>
                          <m:r>
                            <a:rPr lang="en-US" sz="1400" b="0" i="1" smtClean="0">
                              <a:latin typeface="Cambria Math" panose="02040503050406030204" pitchFamily="18" charset="0"/>
                            </a:rPr>
                            <m:t>+</m:t>
                          </m:r>
                          <m:r>
                            <a:rPr lang="en-US" sz="1400" i="1">
                              <a:latin typeface="Cambria Math" panose="02040503050406030204" pitchFamily="18" charset="0"/>
                            </a:rPr>
                            <m:t>𝑖</m:t>
                          </m:r>
                          <m:r>
                            <a:rPr lang="en-US" sz="1400" i="1">
                              <a:latin typeface="Cambria Math" panose="02040503050406030204" pitchFamily="18" charset="0"/>
                              <a:ea typeface="Cambria Math" panose="02040503050406030204" pitchFamily="18" charset="0"/>
                            </a:rPr>
                            <m:t>𝜀</m:t>
                          </m:r>
                        </m:den>
                      </m:f>
                    </m:oMath>
                  </m:oMathPara>
                </a14:m>
                <a:endParaRPr lang="en-US" sz="1400" dirty="0"/>
              </a:p>
            </p:txBody>
          </p:sp>
        </mc:Choice>
        <mc:Fallback xmlns="">
          <p:sp>
            <p:nvSpPr>
              <p:cNvPr id="11" name="TextBox 10">
                <a:extLst>
                  <a:ext uri="{FF2B5EF4-FFF2-40B4-BE49-F238E27FC236}">
                    <a16:creationId xmlns:a16="http://schemas.microsoft.com/office/drawing/2014/main" id="{2BD5774A-9FB0-F941-B7D0-1BFAA389F3BE}"/>
                  </a:ext>
                </a:extLst>
              </p:cNvPr>
              <p:cNvSpPr txBox="1">
                <a:spLocks noRot="1" noChangeAspect="1" noMove="1" noResize="1" noEditPoints="1" noAdjustHandles="1" noChangeArrowheads="1" noChangeShapeType="1" noTextEdit="1"/>
              </p:cNvSpPr>
              <p:nvPr/>
            </p:nvSpPr>
            <p:spPr>
              <a:xfrm>
                <a:off x="6899228" y="4836017"/>
                <a:ext cx="2133599" cy="473335"/>
              </a:xfrm>
              <a:prstGeom prst="rect">
                <a:avLst/>
              </a:prstGeom>
              <a:blipFill>
                <a:blip r:embed="rId3"/>
                <a:stretch>
                  <a:fillRect t="-2632" b="-7895"/>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804F2A46-920B-5745-80BF-DE0123647EF5}"/>
              </a:ext>
            </a:extLst>
          </p:cNvPr>
          <p:cNvSpPr>
            <a:spLocks noGrp="1"/>
          </p:cNvSpPr>
          <p:nvPr>
            <p:ph type="dt" sz="half" idx="10"/>
          </p:nvPr>
        </p:nvSpPr>
        <p:spPr/>
        <p:txBody>
          <a:bodyPr/>
          <a:lstStyle/>
          <a:p>
            <a:fld id="{CA44B217-2961-4C46-9892-1FE5FF360BF6}" type="datetime1">
              <a:rPr lang="en-US" smtClean="0"/>
              <a:t>2/13/19</a:t>
            </a:fld>
            <a:endParaRPr lang="en-US" dirty="0"/>
          </a:p>
        </p:txBody>
      </p:sp>
      <p:sp>
        <p:nvSpPr>
          <p:cNvPr id="12" name="Footer Placeholder 11">
            <a:extLst>
              <a:ext uri="{FF2B5EF4-FFF2-40B4-BE49-F238E27FC236}">
                <a16:creationId xmlns:a16="http://schemas.microsoft.com/office/drawing/2014/main" id="{C7CAF440-0A5B-A449-8DE1-CE9981D47CB4}"/>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124289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factorization.png" descr="factorization.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2131" y="1235106"/>
            <a:ext cx="3991442" cy="2721683"/>
          </a:xfrm>
          <a:prstGeom prst="rect">
            <a:avLst/>
          </a:prstGeom>
          <a:ln w="12700" cap="flat">
            <a:noFill/>
            <a:miter lim="400000"/>
          </a:ln>
          <a:effectLst/>
        </p:spPr>
      </p:pic>
      <p:sp>
        <p:nvSpPr>
          <p:cNvPr id="216" name="Title 1"/>
          <p:cNvSpPr txBox="1">
            <a:spLocks noGrp="1"/>
          </p:cNvSpPr>
          <p:nvPr>
            <p:ph type="title"/>
          </p:nvPr>
        </p:nvSpPr>
        <p:spPr>
          <a:xfrm>
            <a:off x="412886" y="1"/>
            <a:ext cx="8273914" cy="820911"/>
          </a:xfrm>
          <a:prstGeom prst="rect">
            <a:avLst/>
          </a:prstGeom>
        </p:spPr>
        <p:txBody>
          <a:bodyPr/>
          <a:lstStyle/>
          <a:p>
            <a:r>
              <a:rPr dirty="0"/>
              <a:t>Effective Field Theory </a:t>
            </a:r>
            <a:r>
              <a:rPr lang="en-US" dirty="0"/>
              <a:t>F</a:t>
            </a:r>
            <a:r>
              <a:rPr dirty="0"/>
              <a:t>ramework for </a:t>
            </a:r>
            <a:r>
              <a:rPr i="1" dirty="0"/>
              <a:t>b</a:t>
            </a:r>
            <a:r>
              <a:rPr dirty="0"/>
              <a:t> jet </a:t>
            </a:r>
            <a:r>
              <a:rPr lang="en-US" dirty="0"/>
              <a:t>S</a:t>
            </a:r>
            <a:r>
              <a:rPr dirty="0"/>
              <a:t>ubstructure</a:t>
            </a:r>
          </a:p>
        </p:txBody>
      </p:sp>
      <p:sp>
        <p:nvSpPr>
          <p:cNvPr id="218" name="Rectangle 3"/>
          <p:cNvSpPr txBox="1"/>
          <p:nvPr/>
        </p:nvSpPr>
        <p:spPr>
          <a:xfrm>
            <a:off x="247488" y="847813"/>
            <a:ext cx="4075937"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914400">
              <a:spcBef>
                <a:spcPts val="1800"/>
              </a:spcBef>
              <a:defRPr sz="1500" b="1">
                <a:solidFill>
                  <a:srgbClr val="800000"/>
                </a:solidFill>
                <a:latin typeface="+mj-lt"/>
                <a:ea typeface="+mj-ea"/>
                <a:cs typeface="+mj-cs"/>
                <a:sym typeface="Helvetica"/>
              </a:defRPr>
            </a:lvl1pPr>
          </a:lstStyle>
          <a:p>
            <a:r>
              <a:rPr sz="1400" dirty="0">
                <a:solidFill>
                  <a:srgbClr val="C00000"/>
                </a:solidFill>
              </a:rPr>
              <a:t>We identified necessary degrees of freedom and constructed a new Effective Field Theory framework applicable to heavy quark jet substructure</a:t>
            </a:r>
          </a:p>
        </p:txBody>
      </p:sp>
      <p:sp>
        <p:nvSpPr>
          <p:cNvPr id="219" name="Rectangle 3"/>
          <p:cNvSpPr txBox="1"/>
          <p:nvPr/>
        </p:nvSpPr>
        <p:spPr>
          <a:xfrm>
            <a:off x="4591554" y="4384809"/>
            <a:ext cx="4710692"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914400">
              <a:spcBef>
                <a:spcPts val="1800"/>
              </a:spcBef>
              <a:defRPr sz="1100" b="1">
                <a:solidFill>
                  <a:srgbClr val="000000"/>
                </a:solidFill>
                <a:latin typeface="+mj-lt"/>
                <a:ea typeface="+mj-ea"/>
                <a:cs typeface="+mj-cs"/>
                <a:sym typeface="Helvetica"/>
              </a:defRPr>
            </a:lvl1pPr>
          </a:lstStyle>
          <a:p>
            <a:r>
              <a:rPr lang="en-US" sz="1600" dirty="0">
                <a:solidFill>
                  <a:srgbClr val="7030A0"/>
                </a:solidFill>
              </a:rPr>
              <a:t>We see features in the energy energy correlators related to the mass (dead-cone effect) and soft drop grooming</a:t>
            </a:r>
            <a:endParaRPr sz="1600" dirty="0">
              <a:solidFill>
                <a:srgbClr val="7030A0"/>
              </a:solidFill>
            </a:endParaRPr>
          </a:p>
        </p:txBody>
      </p:sp>
      <p:sp>
        <p:nvSpPr>
          <p:cNvPr id="287" name="Rectangle 3"/>
          <p:cNvSpPr txBox="1"/>
          <p:nvPr/>
        </p:nvSpPr>
        <p:spPr>
          <a:xfrm>
            <a:off x="5169132" y="3894289"/>
            <a:ext cx="2780629"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spcBef>
                <a:spcPts val="1800"/>
              </a:spcBef>
              <a:defRPr sz="1100" b="1">
                <a:solidFill>
                  <a:srgbClr val="000000"/>
                </a:solidFill>
                <a:latin typeface="+mj-lt"/>
                <a:ea typeface="+mj-ea"/>
                <a:cs typeface="+mj-cs"/>
                <a:sym typeface="Helvetica"/>
              </a:defRPr>
            </a:lvl1pPr>
          </a:lstStyle>
          <a:p>
            <a:r>
              <a:rPr dirty="0"/>
              <a:t>Hierarchy of EFT modes and scales</a:t>
            </a:r>
          </a:p>
        </p:txBody>
      </p:sp>
      <p:sp>
        <p:nvSpPr>
          <p:cNvPr id="288" name="Rectangle 3"/>
          <p:cNvSpPr txBox="1"/>
          <p:nvPr/>
        </p:nvSpPr>
        <p:spPr>
          <a:xfrm>
            <a:off x="8113428" y="1623708"/>
            <a:ext cx="622324"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spcBef>
                <a:spcPts val="1800"/>
              </a:spcBef>
              <a:defRPr sz="1100" b="1">
                <a:solidFill>
                  <a:srgbClr val="000000"/>
                </a:solidFill>
                <a:latin typeface="+mj-lt"/>
                <a:ea typeface="+mj-ea"/>
                <a:cs typeface="+mj-cs"/>
                <a:sym typeface="Helvetica"/>
              </a:defRPr>
            </a:lvl1pPr>
          </a:lstStyle>
          <a:p>
            <a:r>
              <a:rPr dirty="0"/>
              <a:t>hard</a:t>
            </a:r>
          </a:p>
        </p:txBody>
      </p:sp>
      <p:sp>
        <p:nvSpPr>
          <p:cNvPr id="289" name="Rectangle 3"/>
          <p:cNvSpPr txBox="1"/>
          <p:nvPr/>
        </p:nvSpPr>
        <p:spPr>
          <a:xfrm>
            <a:off x="8134023" y="2009206"/>
            <a:ext cx="764926" cy="586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spcBef>
                <a:spcPts val="1800"/>
              </a:spcBef>
              <a:defRPr sz="1100" b="1">
                <a:solidFill>
                  <a:srgbClr val="000000"/>
                </a:solidFill>
                <a:latin typeface="+mj-lt"/>
                <a:ea typeface="+mj-ea"/>
                <a:cs typeface="+mj-cs"/>
                <a:sym typeface="Helvetica"/>
              </a:defRPr>
            </a:lvl1pPr>
          </a:lstStyle>
          <a:p>
            <a:r>
              <a:rPr dirty="0"/>
              <a:t>soft, collinear</a:t>
            </a:r>
            <a:r>
              <a:rPr lang="en-US" dirty="0"/>
              <a:t>-</a:t>
            </a:r>
            <a:r>
              <a:rPr dirty="0"/>
              <a:t>soft</a:t>
            </a:r>
          </a:p>
        </p:txBody>
      </p:sp>
      <p:sp>
        <p:nvSpPr>
          <p:cNvPr id="290" name="Rectangle 3"/>
          <p:cNvSpPr txBox="1"/>
          <p:nvPr/>
        </p:nvSpPr>
        <p:spPr>
          <a:xfrm>
            <a:off x="8113428" y="2560558"/>
            <a:ext cx="622324"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spcBef>
                <a:spcPts val="1800"/>
              </a:spcBef>
              <a:defRPr sz="1100" b="1">
                <a:solidFill>
                  <a:srgbClr val="000000"/>
                </a:solidFill>
                <a:latin typeface="+mj-lt"/>
                <a:ea typeface="+mj-ea"/>
                <a:cs typeface="+mj-cs"/>
                <a:sym typeface="Helvetica"/>
              </a:defRPr>
            </a:lvl1pPr>
          </a:lstStyle>
          <a:p>
            <a:r>
              <a:rPr dirty="0"/>
              <a:t>mass</a:t>
            </a:r>
          </a:p>
        </p:txBody>
      </p:sp>
      <p:sp>
        <p:nvSpPr>
          <p:cNvPr id="291" name="Rectangle 3"/>
          <p:cNvSpPr txBox="1"/>
          <p:nvPr/>
        </p:nvSpPr>
        <p:spPr>
          <a:xfrm>
            <a:off x="8113428" y="3114314"/>
            <a:ext cx="1010889"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spcBef>
                <a:spcPts val="1800"/>
              </a:spcBef>
              <a:defRPr sz="1100" b="1">
                <a:solidFill>
                  <a:srgbClr val="000000"/>
                </a:solidFill>
                <a:latin typeface="+mj-lt"/>
                <a:ea typeface="+mj-ea"/>
                <a:cs typeface="+mj-cs"/>
                <a:sym typeface="Helvetica"/>
              </a:defRPr>
            </a:lvl1pPr>
          </a:lstStyle>
          <a:p>
            <a:r>
              <a:rPr lang="en-US" dirty="0" err="1"/>
              <a:t>U</a:t>
            </a:r>
            <a:r>
              <a:rPr dirty="0" err="1"/>
              <a:t>ltracollinear</a:t>
            </a:r>
            <a:endParaRPr dirty="0"/>
          </a:p>
        </p:txBody>
      </p:sp>
      <p:pic>
        <p:nvPicPr>
          <p:cNvPr id="293" name="bplot75.png" descr="bplot7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488" y="2627949"/>
            <a:ext cx="3727382" cy="2303825"/>
          </a:xfrm>
          <a:prstGeom prst="rect">
            <a:avLst/>
          </a:prstGeom>
          <a:ln w="12700">
            <a:miter lim="400000"/>
          </a:ln>
        </p:spPr>
      </p:pic>
      <p:sp>
        <p:nvSpPr>
          <p:cNvPr id="294" name="Rectangle 3"/>
          <p:cNvSpPr txBox="1"/>
          <p:nvPr/>
        </p:nvSpPr>
        <p:spPr>
          <a:xfrm>
            <a:off x="457200" y="4899804"/>
            <a:ext cx="3727382"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914400">
              <a:spcBef>
                <a:spcPts val="1800"/>
              </a:spcBef>
              <a:defRPr sz="1100" b="1">
                <a:solidFill>
                  <a:srgbClr val="000000"/>
                </a:solidFill>
                <a:latin typeface="+mj-lt"/>
                <a:ea typeface="+mj-ea"/>
                <a:cs typeface="+mj-cs"/>
                <a:sym typeface="Helvetica"/>
              </a:defRPr>
            </a:lvl1pPr>
          </a:lstStyle>
          <a:p>
            <a:r>
              <a:rPr dirty="0"/>
              <a:t>Analytic </a:t>
            </a:r>
            <a:r>
              <a:rPr dirty="0" err="1"/>
              <a:t>resummed</a:t>
            </a:r>
            <a:r>
              <a:rPr dirty="0"/>
              <a:t> + fixed-order matched predictions vs. Pythia Monte Carlo predictions:</a:t>
            </a:r>
          </a:p>
        </p:txBody>
      </p:sp>
      <p:sp>
        <p:nvSpPr>
          <p:cNvPr id="296" name="C. Lee, P. Shrivastava, V. Vaidya, arXiv:1901.09095"/>
          <p:cNvSpPr txBox="1"/>
          <p:nvPr/>
        </p:nvSpPr>
        <p:spPr>
          <a:xfrm>
            <a:off x="5076067" y="914692"/>
            <a:ext cx="3562032"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dirty="0"/>
              <a:t>C. Lee, P. Shrivastava, V. Vaidya, arXiv:1901.09095</a:t>
            </a:r>
          </a:p>
        </p:txBody>
      </p:sp>
      <p:pic>
        <p:nvPicPr>
          <p:cNvPr id="84" name="Image" descr="Image">
            <a:extLst>
              <a:ext uri="{FF2B5EF4-FFF2-40B4-BE49-F238E27FC236}">
                <a16:creationId xmlns:a16="http://schemas.microsoft.com/office/drawing/2014/main" id="{7288C86A-2D9D-AC41-A4DE-91EEAC0273C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12886" y="1827126"/>
            <a:ext cx="962200" cy="800824"/>
          </a:xfrm>
          <a:prstGeom prst="rect">
            <a:avLst/>
          </a:prstGeom>
          <a:ln w="12700" cap="flat">
            <a:noFill/>
            <a:miter lim="400000"/>
          </a:ln>
          <a:effectLst/>
        </p:spPr>
      </p:pic>
      <p:grpSp>
        <p:nvGrpSpPr>
          <p:cNvPr id="85" name="Group">
            <a:extLst>
              <a:ext uri="{FF2B5EF4-FFF2-40B4-BE49-F238E27FC236}">
                <a16:creationId xmlns:a16="http://schemas.microsoft.com/office/drawing/2014/main" id="{F5920BF1-F130-7045-B44C-F35D32A035C4}"/>
              </a:ext>
            </a:extLst>
          </p:cNvPr>
          <p:cNvGrpSpPr/>
          <p:nvPr/>
        </p:nvGrpSpPr>
        <p:grpSpPr>
          <a:xfrm>
            <a:off x="2205340" y="1800519"/>
            <a:ext cx="2933323" cy="586742"/>
            <a:chOff x="0" y="0"/>
            <a:chExt cx="3138274" cy="492986"/>
          </a:xfrm>
        </p:grpSpPr>
        <p:pic>
          <p:nvPicPr>
            <p:cNvPr id="86" name="Image" descr="Image">
              <a:extLst>
                <a:ext uri="{FF2B5EF4-FFF2-40B4-BE49-F238E27FC236}">
                  <a16:creationId xmlns:a16="http://schemas.microsoft.com/office/drawing/2014/main" id="{5191F74C-2774-0B40-97DD-20DC4980106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50765" y="42761"/>
              <a:ext cx="2587510" cy="450226"/>
            </a:xfrm>
            <a:prstGeom prst="rect">
              <a:avLst/>
            </a:prstGeom>
            <a:ln w="12700" cap="flat">
              <a:noFill/>
              <a:miter lim="400000"/>
            </a:ln>
            <a:effectLst/>
          </p:spPr>
        </p:pic>
        <mc:AlternateContent xmlns:mc="http://schemas.openxmlformats.org/markup-compatibility/2006" xmlns:a14="http://schemas.microsoft.com/office/drawing/2010/main">
          <mc:Choice Requires="a14">
            <p:sp>
              <p:nvSpPr>
                <p:cNvPr id="87" name="Equation">
                  <a:extLst>
                    <a:ext uri="{FF2B5EF4-FFF2-40B4-BE49-F238E27FC236}">
                      <a16:creationId xmlns:a16="http://schemas.microsoft.com/office/drawing/2014/main" id="{CD337372-62BB-7E45-8383-B1A0FA3ABBD7}"/>
                    </a:ext>
                  </a:extLst>
                </p:cNvPr>
                <p:cNvSpPr txBox="1"/>
                <p:nvPr/>
              </p:nvSpPr>
              <p:spPr>
                <a:xfrm>
                  <a:off x="0" y="0"/>
                  <a:ext cx="653450" cy="327155"/>
                </a:xfrm>
                <a:prstGeom prst="rect">
                  <a:avLst/>
                </a:prstGeom>
                <a:noFill/>
                <a:ln w="12700" cap="flat">
                  <a:noFill/>
                  <a:miter lim="400000"/>
                </a:ln>
                <a:effectLst/>
              </p:spPr>
              <p:txBody>
                <a:bodyPr wrap="none" lIns="0" tIns="0" rIns="0" bIns="0">
                  <a:spAutoFit/>
                </a:bodyPr>
                <a:lstStyle/>
                <a:p>
                  <a:pPr defTabSz="914400" latinLnBrk="1">
                    <a:defRPr>
                      <a:solidFill>
                        <a:srgbClr val="000000"/>
                      </a:solidFill>
                    </a:defRPr>
                  </a:pPr>
                  <a14:m>
                    <m:oMathPara xmlns:m="http://schemas.openxmlformats.org/officeDocument/2006/math">
                      <m:oMathParaPr>
                        <m:jc m:val="centerGroup"/>
                      </m:oMathParaPr>
                      <m:oMath xmlns:m="http://schemas.openxmlformats.org/officeDocument/2006/math">
                        <m:sSubSup>
                          <m:sSubSupPr>
                            <m:ctrlPr>
                              <a:rPr sz="2000" i="1">
                                <a:solidFill>
                                  <a:srgbClr val="000000"/>
                                </a:solidFill>
                                <a:latin typeface="Cambria Math" panose="02040503050406030204" pitchFamily="18" charset="0"/>
                              </a:rPr>
                            </m:ctrlPr>
                          </m:sSubSupPr>
                          <m:e>
                            <m:r>
                              <a:rPr sz="2000" i="1">
                                <a:solidFill>
                                  <a:srgbClr val="000000"/>
                                </a:solidFill>
                                <a:latin typeface="Cambria Math" panose="02040503050406030204" pitchFamily="18" charset="0"/>
                              </a:rPr>
                              <m:t>𝑒</m:t>
                            </m:r>
                          </m:e>
                          <m:sub>
                            <m:r>
                              <a:rPr sz="2000" i="1">
                                <a:solidFill>
                                  <a:srgbClr val="000000"/>
                                </a:solidFill>
                                <a:latin typeface="Cambria Math" panose="02040503050406030204" pitchFamily="18" charset="0"/>
                              </a:rPr>
                              <m:t>2</m:t>
                            </m:r>
                          </m:sub>
                          <m:sup>
                            <m:r>
                              <a:rPr sz="2000" i="1">
                                <a:solidFill>
                                  <a:srgbClr val="000000"/>
                                </a:solidFill>
                                <a:latin typeface="Cambria Math" panose="02040503050406030204" pitchFamily="18" charset="0"/>
                              </a:rPr>
                              <m:t>(</m:t>
                            </m:r>
                            <m:r>
                              <a:rPr sz="2000" i="1">
                                <a:solidFill>
                                  <a:srgbClr val="000000"/>
                                </a:solidFill>
                                <a:latin typeface="Cambria Math" panose="02040503050406030204" pitchFamily="18" charset="0"/>
                              </a:rPr>
                              <m:t>𝛼</m:t>
                            </m:r>
                            <m:r>
                              <a:rPr sz="2000" i="1">
                                <a:solidFill>
                                  <a:srgbClr val="000000"/>
                                </a:solidFill>
                                <a:latin typeface="Cambria Math" panose="02040503050406030204" pitchFamily="18" charset="0"/>
                              </a:rPr>
                              <m:t>)</m:t>
                            </m:r>
                          </m:sup>
                        </m:sSubSup>
                        <m:r>
                          <a:rPr sz="2000" i="1">
                            <a:solidFill>
                              <a:srgbClr val="000000"/>
                            </a:solidFill>
                            <a:latin typeface="Cambria Math" panose="02040503050406030204" pitchFamily="18" charset="0"/>
                          </a:rPr>
                          <m:t>=</m:t>
                        </m:r>
                      </m:oMath>
                    </m:oMathPara>
                  </a14:m>
                  <a:endParaRPr sz="2000" dirty="0"/>
                </a:p>
              </p:txBody>
            </p:sp>
          </mc:Choice>
          <mc:Fallback xmlns="">
            <p:sp>
              <p:nvSpPr>
                <p:cNvPr id="87" name="Equation">
                  <a:extLst>
                    <a:ext uri="{FF2B5EF4-FFF2-40B4-BE49-F238E27FC236}">
                      <a16:creationId xmlns:a16="http://schemas.microsoft.com/office/drawing/2014/main" id="{CD337372-62BB-7E45-8383-B1A0FA3ABBD7}"/>
                    </a:ext>
                  </a:extLst>
                </p:cNvPr>
                <p:cNvSpPr txBox="1">
                  <a:spLocks noRot="1" noChangeAspect="1" noMove="1" noResize="1" noEditPoints="1" noAdjustHandles="1" noChangeArrowheads="1" noChangeShapeType="1" noTextEdit="1"/>
                </p:cNvSpPr>
                <p:nvPr/>
              </p:nvSpPr>
              <p:spPr>
                <a:xfrm>
                  <a:off x="0" y="0"/>
                  <a:ext cx="653450" cy="327155"/>
                </a:xfrm>
                <a:prstGeom prst="rect">
                  <a:avLst/>
                </a:prstGeom>
                <a:blipFill>
                  <a:blip r:embed="rId6"/>
                  <a:stretch>
                    <a:fillRect l="-10204" t="-3226" r="-20408" b="-12903"/>
                  </a:stretch>
                </a:blipFill>
                <a:ln w="12700" cap="flat">
                  <a:noFill/>
                  <a:miter lim="400000"/>
                </a:ln>
                <a:effectLst/>
              </p:spPr>
              <p:txBody>
                <a:bodyPr/>
                <a:lstStyle/>
                <a:p>
                  <a:r>
                    <a:rPr lang="en-US">
                      <a:noFill/>
                    </a:rPr>
                    <a:t> </a:t>
                  </a:r>
                </a:p>
              </p:txBody>
            </p:sp>
          </mc:Fallback>
        </mc:AlternateContent>
      </p:grpSp>
      <p:sp>
        <p:nvSpPr>
          <p:cNvPr id="88" name="Rectangle 3">
            <a:extLst>
              <a:ext uri="{FF2B5EF4-FFF2-40B4-BE49-F238E27FC236}">
                <a16:creationId xmlns:a16="http://schemas.microsoft.com/office/drawing/2014/main" id="{9AEB45FF-8FA8-2F4F-9EC5-528DD362E40B}"/>
              </a:ext>
            </a:extLst>
          </p:cNvPr>
          <p:cNvSpPr txBox="1"/>
          <p:nvPr/>
        </p:nvSpPr>
        <p:spPr>
          <a:xfrm>
            <a:off x="1985140" y="2379799"/>
            <a:ext cx="2418528"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914400">
              <a:spcBef>
                <a:spcPts val="1800"/>
              </a:spcBef>
              <a:defRPr sz="1100" b="1">
                <a:solidFill>
                  <a:srgbClr val="000000"/>
                </a:solidFill>
                <a:latin typeface="+mj-lt"/>
                <a:ea typeface="+mj-ea"/>
                <a:cs typeface="+mj-cs"/>
                <a:sym typeface="Helvetica"/>
              </a:defRPr>
            </a:lvl1pPr>
          </a:lstStyle>
          <a:p>
            <a:r>
              <a:rPr lang="en-US" dirty="0"/>
              <a:t>Energy energy correlators</a:t>
            </a:r>
            <a:endParaRPr dirty="0"/>
          </a:p>
        </p:txBody>
      </p:sp>
      <p:sp>
        <p:nvSpPr>
          <p:cNvPr id="4" name="Date Placeholder 3">
            <a:extLst>
              <a:ext uri="{FF2B5EF4-FFF2-40B4-BE49-F238E27FC236}">
                <a16:creationId xmlns:a16="http://schemas.microsoft.com/office/drawing/2014/main" id="{44DA3CD6-4BFA-7E49-9D9C-AEF2E0A98440}"/>
              </a:ext>
            </a:extLst>
          </p:cNvPr>
          <p:cNvSpPr>
            <a:spLocks noGrp="1"/>
          </p:cNvSpPr>
          <p:nvPr>
            <p:ph type="dt" sz="half" idx="10"/>
          </p:nvPr>
        </p:nvSpPr>
        <p:spPr>
          <a:xfrm>
            <a:off x="6990717" y="5409847"/>
            <a:ext cx="2133600" cy="305152"/>
          </a:xfrm>
        </p:spPr>
        <p:txBody>
          <a:bodyPr/>
          <a:lstStyle/>
          <a:p>
            <a:fld id="{969DA197-86B1-0648-AC57-0FFE15F79CBF}" type="datetime1">
              <a:rPr lang="en-US" smtClean="0"/>
              <a:t>2/13/19</a:t>
            </a:fld>
            <a:endParaRPr lang="en-US" dirty="0"/>
          </a:p>
        </p:txBody>
      </p:sp>
      <p:sp>
        <p:nvSpPr>
          <p:cNvPr id="5" name="Footer Placeholder 4">
            <a:extLst>
              <a:ext uri="{FF2B5EF4-FFF2-40B4-BE49-F238E27FC236}">
                <a16:creationId xmlns:a16="http://schemas.microsoft.com/office/drawing/2014/main" id="{9A15F13A-B3DC-0742-A677-6DF7A040D75F}"/>
              </a:ext>
            </a:extLst>
          </p:cNvPr>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367580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xfrm>
            <a:off x="457200" y="1"/>
            <a:ext cx="8229600" cy="820911"/>
          </a:xfrm>
          <a:prstGeom prst="rect">
            <a:avLst/>
          </a:prstGeom>
        </p:spPr>
        <p:txBody>
          <a:bodyPr/>
          <a:lstStyle/>
          <a:p>
            <a:r>
              <a:rPr dirty="0"/>
              <a:t>Impact of </a:t>
            </a:r>
            <a:r>
              <a:rPr lang="en-US" dirty="0"/>
              <a:t>Q</a:t>
            </a:r>
            <a:r>
              <a:rPr dirty="0"/>
              <a:t>uark </a:t>
            </a:r>
            <a:r>
              <a:rPr lang="en-US" dirty="0"/>
              <a:t>M</a:t>
            </a:r>
            <a:r>
              <a:rPr dirty="0"/>
              <a:t>ass and </a:t>
            </a:r>
            <a:r>
              <a:rPr lang="en-US" dirty="0"/>
              <a:t>TMD Advances</a:t>
            </a:r>
            <a:endParaRPr dirty="0"/>
          </a:p>
        </p:txBody>
      </p:sp>
      <p:sp>
        <p:nvSpPr>
          <p:cNvPr id="300" name="Rectangle 3"/>
          <p:cNvSpPr txBox="1"/>
          <p:nvPr/>
        </p:nvSpPr>
        <p:spPr>
          <a:xfrm>
            <a:off x="268156" y="888684"/>
            <a:ext cx="4078943" cy="78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914400">
              <a:spcBef>
                <a:spcPts val="1800"/>
              </a:spcBef>
              <a:defRPr sz="1500" b="1">
                <a:solidFill>
                  <a:srgbClr val="800000"/>
                </a:solidFill>
                <a:latin typeface="+mj-lt"/>
                <a:ea typeface="+mj-ea"/>
                <a:cs typeface="+mj-cs"/>
                <a:sym typeface="Helvetica"/>
              </a:defRPr>
            </a:lvl1pPr>
          </a:lstStyle>
          <a:p>
            <a:r>
              <a:rPr lang="en-US" dirty="0">
                <a:solidFill>
                  <a:srgbClr val="C00000"/>
                </a:solidFill>
              </a:rPr>
              <a:t>Close connections to heavy ion physics – new observable that can also help differentiate light and heavy flavor jets</a:t>
            </a:r>
            <a:endParaRPr dirty="0">
              <a:solidFill>
                <a:srgbClr val="C00000"/>
              </a:solidFill>
            </a:endParaRPr>
          </a:p>
        </p:txBody>
      </p:sp>
      <p:pic>
        <p:nvPicPr>
          <p:cNvPr id="305" name="massless_comp.pdf" descr="massless_comp.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156" y="1735925"/>
            <a:ext cx="3827363" cy="2321109"/>
          </a:xfrm>
          <a:prstGeom prst="rect">
            <a:avLst/>
          </a:prstGeom>
          <a:ln w="12700">
            <a:miter lim="400000"/>
          </a:ln>
        </p:spPr>
      </p:pic>
      <p:grpSp>
        <p:nvGrpSpPr>
          <p:cNvPr id="313" name="Group"/>
          <p:cNvGrpSpPr/>
          <p:nvPr/>
        </p:nvGrpSpPr>
        <p:grpSpPr>
          <a:xfrm>
            <a:off x="652509" y="4004673"/>
            <a:ext cx="2397440" cy="1218381"/>
            <a:chOff x="0" y="0"/>
            <a:chExt cx="2397439" cy="1218380"/>
          </a:xfrm>
        </p:grpSpPr>
        <p:pic>
          <p:nvPicPr>
            <p:cNvPr id="309" name="radiation.png" descr="radiation.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785"/>
              <a:ext cx="2396178" cy="1215596"/>
            </a:xfrm>
            <a:prstGeom prst="rect">
              <a:avLst/>
            </a:prstGeom>
            <a:ln w="12700" cap="flat">
              <a:noFill/>
              <a:miter lim="400000"/>
            </a:ln>
            <a:effectLst/>
          </p:spPr>
        </p:pic>
        <mc:AlternateContent xmlns:mc="http://schemas.openxmlformats.org/markup-compatibility/2006" xmlns:a14="http://schemas.microsoft.com/office/drawing/2010/main">
          <mc:Choice Requires="a14">
            <p:sp>
              <p:nvSpPr>
                <p:cNvPr id="310" name="Equation"/>
                <p:cNvSpPr txBox="1"/>
                <p:nvPr/>
              </p:nvSpPr>
              <p:spPr>
                <a:xfrm>
                  <a:off x="828884" y="600350"/>
                  <a:ext cx="102244" cy="96635"/>
                </a:xfrm>
                <a:prstGeom prst="rect">
                  <a:avLst/>
                </a:prstGeom>
                <a:noFill/>
                <a:ln w="12700" cap="flat">
                  <a:noFill/>
                  <a:miter lim="400000"/>
                </a:ln>
                <a:effectLst/>
              </p:spPr>
              <p:txBody>
                <a:bodyPr wrap="none" lIns="0" tIns="0" rIns="0" bIns="0">
                  <a:spAutoFit/>
                </a:bodyPr>
                <a:lstStyle/>
                <a:p>
                  <a:pPr defTabSz="914400" latinLnBrk="1">
                    <a:defRPr>
                      <a:solidFill>
                        <a:srgbClr val="000000"/>
                      </a:solidFill>
                    </a:defRPr>
                  </a:pPr>
                  <a14:m>
                    <m:oMathPara xmlns:m="http://schemas.openxmlformats.org/officeDocument/2006/math">
                      <m:oMathParaPr>
                        <m:jc m:val="centerGroup"/>
                      </m:oMathParaPr>
                      <m:oMath xmlns:m="http://schemas.openxmlformats.org/officeDocument/2006/math">
                        <m:sSub>
                          <m:sSubPr>
                            <m:ctrlPr>
                              <a:rPr sz="1100" i="1">
                                <a:solidFill>
                                  <a:srgbClr val="000000"/>
                                </a:solidFill>
                                <a:latin typeface="Cambria Math" panose="02040503050406030204" pitchFamily="18" charset="0"/>
                              </a:rPr>
                            </m:ctrlPr>
                          </m:sSubPr>
                          <m:e>
                            <m:r>
                              <a:rPr sz="1100" i="1">
                                <a:solidFill>
                                  <a:srgbClr val="000000"/>
                                </a:solidFill>
                                <a:latin typeface="Cambria Math" panose="02040503050406030204" pitchFamily="18" charset="0"/>
                              </a:rPr>
                              <m:t>𝑥</m:t>
                            </m:r>
                          </m:e>
                          <m:sub>
                            <m:r>
                              <a:rPr sz="1100" i="1">
                                <a:solidFill>
                                  <a:srgbClr val="000000"/>
                                </a:solidFill>
                                <a:latin typeface="Cambria Math" panose="02040503050406030204" pitchFamily="18" charset="0"/>
                              </a:rPr>
                              <m:t>1</m:t>
                            </m:r>
                          </m:sub>
                        </m:sSub>
                      </m:oMath>
                    </m:oMathPara>
                  </a14:m>
                  <a:endParaRPr sz="1100"/>
                </a:p>
              </p:txBody>
            </p:sp>
          </mc:Choice>
          <mc:Fallback xmlns="">
            <p:sp>
              <p:nvSpPr>
                <p:cNvPr id="310" name="Equation"/>
                <p:cNvSpPr txBox="1">
                  <a:spLocks noRot="1" noChangeAspect="1" noMove="1" noResize="1" noEditPoints="1" noAdjustHandles="1" noChangeArrowheads="1" noChangeShapeType="1" noTextEdit="1"/>
                </p:cNvSpPr>
                <p:nvPr/>
              </p:nvSpPr>
              <p:spPr>
                <a:xfrm>
                  <a:off x="828884" y="600350"/>
                  <a:ext cx="102244" cy="96635"/>
                </a:xfrm>
                <a:prstGeom prst="rect">
                  <a:avLst/>
                </a:prstGeom>
                <a:blipFill>
                  <a:blip r:embed="rId7"/>
                  <a:stretch>
                    <a:fillRect l="-22222" r="-55556" b="-8888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1" name="Equation"/>
                <p:cNvSpPr txBox="1"/>
                <p:nvPr/>
              </p:nvSpPr>
              <p:spPr>
                <a:xfrm>
                  <a:off x="866881" y="127289"/>
                  <a:ext cx="113838" cy="98058"/>
                </a:xfrm>
                <a:prstGeom prst="rect">
                  <a:avLst/>
                </a:prstGeom>
                <a:noFill/>
                <a:ln w="12700" cap="flat">
                  <a:noFill/>
                  <a:miter lim="400000"/>
                </a:ln>
                <a:effectLst/>
              </p:spPr>
              <p:txBody>
                <a:bodyPr wrap="none" lIns="0" tIns="0" rIns="0" bIns="0">
                  <a:spAutoFit/>
                </a:bodyPr>
                <a:lstStyle/>
                <a:p>
                  <a:pPr defTabSz="914400" latinLnBrk="1">
                    <a:defRPr>
                      <a:solidFill>
                        <a:srgbClr val="000000"/>
                      </a:solidFill>
                    </a:defRPr>
                  </a:pPr>
                  <a14:m>
                    <m:oMathPara xmlns:m="http://schemas.openxmlformats.org/officeDocument/2006/math">
                      <m:oMathParaPr>
                        <m:jc m:val="centerGroup"/>
                      </m:oMathParaPr>
                      <m:oMath xmlns:m="http://schemas.openxmlformats.org/officeDocument/2006/math">
                        <m:sSub>
                          <m:sSubPr>
                            <m:ctrlPr>
                              <a:rPr sz="1100" i="1">
                                <a:solidFill>
                                  <a:srgbClr val="000000"/>
                                </a:solidFill>
                                <a:latin typeface="Cambria Math" panose="02040503050406030204" pitchFamily="18" charset="0"/>
                              </a:rPr>
                            </m:ctrlPr>
                          </m:sSubPr>
                          <m:e>
                            <m:r>
                              <a:rPr sz="1100" i="1">
                                <a:solidFill>
                                  <a:srgbClr val="000000"/>
                                </a:solidFill>
                                <a:latin typeface="Cambria Math" panose="02040503050406030204" pitchFamily="18" charset="0"/>
                              </a:rPr>
                              <m:t>𝑥</m:t>
                            </m:r>
                          </m:e>
                          <m:sub>
                            <m:r>
                              <a:rPr sz="1100" i="1">
                                <a:solidFill>
                                  <a:srgbClr val="000000"/>
                                </a:solidFill>
                                <a:latin typeface="Cambria Math" panose="02040503050406030204" pitchFamily="18" charset="0"/>
                              </a:rPr>
                              <m:t>3</m:t>
                            </m:r>
                          </m:sub>
                        </m:sSub>
                      </m:oMath>
                    </m:oMathPara>
                  </a14:m>
                  <a:endParaRPr sz="1100"/>
                </a:p>
              </p:txBody>
            </p:sp>
          </mc:Choice>
          <mc:Fallback xmlns="">
            <p:sp>
              <p:nvSpPr>
                <p:cNvPr id="311" name="Equation"/>
                <p:cNvSpPr txBox="1">
                  <a:spLocks noRot="1" noChangeAspect="1" noMove="1" noResize="1" noEditPoints="1" noAdjustHandles="1" noChangeArrowheads="1" noChangeShapeType="1" noTextEdit="1"/>
                </p:cNvSpPr>
                <p:nvPr/>
              </p:nvSpPr>
              <p:spPr>
                <a:xfrm>
                  <a:off x="866881" y="127289"/>
                  <a:ext cx="113838" cy="98058"/>
                </a:xfrm>
                <a:prstGeom prst="rect">
                  <a:avLst/>
                </a:prstGeom>
                <a:blipFill>
                  <a:blip r:embed="rId8"/>
                  <a:stretch>
                    <a:fillRect l="-33333" r="-44444" b="-77778"/>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2" name="Equation"/>
                <p:cNvSpPr txBox="1"/>
                <p:nvPr/>
              </p:nvSpPr>
              <p:spPr>
                <a:xfrm>
                  <a:off x="1824402" y="0"/>
                  <a:ext cx="573038" cy="150394"/>
                </a:xfrm>
                <a:prstGeom prst="rect">
                  <a:avLst/>
                </a:prstGeom>
                <a:noFill/>
                <a:ln w="12700" cap="flat">
                  <a:noFill/>
                  <a:miter lim="400000"/>
                </a:ln>
                <a:effectLst/>
              </p:spPr>
              <p:txBody>
                <a:bodyPr wrap="none" lIns="0" tIns="0" rIns="0" bIns="0">
                  <a:spAutoFit/>
                </a:bodyPr>
                <a:lstStyle/>
                <a:p>
                  <a:pPr defTabSz="914400" latinLnBrk="1">
                    <a:defRPr>
                      <a:solidFill>
                        <a:srgbClr val="000000"/>
                      </a:solidFill>
                    </a:defRPr>
                  </a:pPr>
                  <a14:m>
                    <m:oMathPara xmlns:m="http://schemas.openxmlformats.org/officeDocument/2006/math">
                      <m:oMathParaPr>
                        <m:jc m:val="centerGroup"/>
                      </m:oMathParaPr>
                      <m:oMath xmlns:m="http://schemas.openxmlformats.org/officeDocument/2006/math">
                        <m:r>
                          <a:rPr sz="1100" i="1">
                            <a:solidFill>
                              <a:srgbClr val="000000"/>
                            </a:solidFill>
                            <a:latin typeface="Cambria Math" panose="02040503050406030204" pitchFamily="18" charset="0"/>
                          </a:rPr>
                          <m:t>𝑧</m:t>
                        </m:r>
                        <m:r>
                          <a:rPr sz="1100" i="1">
                            <a:solidFill>
                              <a:srgbClr val="000000"/>
                            </a:solidFill>
                            <a:latin typeface="Cambria Math" panose="02040503050406030204" pitchFamily="18" charset="0"/>
                          </a:rPr>
                          <m:t>=</m:t>
                        </m:r>
                        <m:sSub>
                          <m:sSubPr>
                            <m:ctrlPr>
                              <a:rPr sz="1100" i="1">
                                <a:solidFill>
                                  <a:srgbClr val="000000"/>
                                </a:solidFill>
                                <a:latin typeface="Cambria Math" panose="02040503050406030204" pitchFamily="18" charset="0"/>
                              </a:rPr>
                            </m:ctrlPr>
                          </m:sSubPr>
                          <m:e>
                            <m:r>
                              <a:rPr sz="1100" i="1">
                                <a:solidFill>
                                  <a:srgbClr val="000000"/>
                                </a:solidFill>
                                <a:latin typeface="Cambria Math" panose="02040503050406030204" pitchFamily="18" charset="0"/>
                              </a:rPr>
                              <m:t>𝐸</m:t>
                            </m:r>
                          </m:e>
                          <m:sub>
                            <m:r>
                              <a:rPr sz="1100" i="1">
                                <a:solidFill>
                                  <a:srgbClr val="000000"/>
                                </a:solidFill>
                                <a:latin typeface="Cambria Math" panose="02040503050406030204" pitchFamily="18" charset="0"/>
                              </a:rPr>
                              <m:t>𝑔</m:t>
                            </m:r>
                          </m:sub>
                        </m:sSub>
                        <m:r>
                          <a:rPr sz="1100" i="1">
                            <a:solidFill>
                              <a:srgbClr val="000000"/>
                            </a:solidFill>
                            <a:latin typeface="Cambria Math" panose="02040503050406030204" pitchFamily="18" charset="0"/>
                          </a:rPr>
                          <m:t>/</m:t>
                        </m:r>
                        <m:sSub>
                          <m:sSubPr>
                            <m:ctrlPr>
                              <a:rPr sz="1100" i="1">
                                <a:solidFill>
                                  <a:srgbClr val="000000"/>
                                </a:solidFill>
                                <a:latin typeface="Cambria Math" panose="02040503050406030204" pitchFamily="18" charset="0"/>
                              </a:rPr>
                            </m:ctrlPr>
                          </m:sSubPr>
                          <m:e>
                            <m:r>
                              <a:rPr sz="1100" i="1">
                                <a:solidFill>
                                  <a:srgbClr val="000000"/>
                                </a:solidFill>
                                <a:latin typeface="Cambria Math" panose="02040503050406030204" pitchFamily="18" charset="0"/>
                              </a:rPr>
                              <m:t>𝐸</m:t>
                            </m:r>
                          </m:e>
                          <m:sub>
                            <m:r>
                              <a:rPr sz="1100" i="1">
                                <a:solidFill>
                                  <a:srgbClr val="000000"/>
                                </a:solidFill>
                                <a:latin typeface="Cambria Math" panose="02040503050406030204" pitchFamily="18" charset="0"/>
                              </a:rPr>
                              <m:t>𝐽</m:t>
                            </m:r>
                          </m:sub>
                        </m:sSub>
                      </m:oMath>
                    </m:oMathPara>
                  </a14:m>
                  <a:endParaRPr sz="1100"/>
                </a:p>
              </p:txBody>
            </p:sp>
          </mc:Choice>
          <mc:Fallback xmlns="">
            <p:sp>
              <p:nvSpPr>
                <p:cNvPr id="312" name="Equation"/>
                <p:cNvSpPr txBox="1">
                  <a:spLocks noRot="1" noChangeAspect="1" noMove="1" noResize="1" noEditPoints="1" noAdjustHandles="1" noChangeArrowheads="1" noChangeShapeType="1" noTextEdit="1"/>
                </p:cNvSpPr>
                <p:nvPr/>
              </p:nvSpPr>
              <p:spPr>
                <a:xfrm>
                  <a:off x="1824402" y="0"/>
                  <a:ext cx="573038" cy="150394"/>
                </a:xfrm>
                <a:prstGeom prst="rect">
                  <a:avLst/>
                </a:prstGeom>
                <a:blipFill>
                  <a:blip r:embed="rId9"/>
                  <a:stretch>
                    <a:fillRect l="-6522" r="-8696" b="-50000"/>
                  </a:stretch>
                </a:blipFill>
                <a:ln w="12700" cap="flat">
                  <a:noFill/>
                  <a:miter lim="400000"/>
                </a:ln>
                <a:effectLst/>
              </p:spPr>
              <p:txBody>
                <a:bodyPr/>
                <a:lstStyle/>
                <a:p>
                  <a:r>
                    <a:rPr lang="en-US">
                      <a:noFill/>
                    </a:rPr>
                    <a:t> </a:t>
                  </a:r>
                </a:p>
              </p:txBody>
            </p:sp>
          </mc:Fallback>
        </mc:AlternateContent>
      </p:grpSp>
      <p:pic>
        <p:nvPicPr>
          <p:cNvPr id="19" name="Image" descr="Image">
            <a:extLst>
              <a:ext uri="{FF2B5EF4-FFF2-40B4-BE49-F238E27FC236}">
                <a16:creationId xmlns:a16="http://schemas.microsoft.com/office/drawing/2014/main" id="{DD3660C8-3B05-A743-8AF1-A91B7227365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00474" y="1108196"/>
            <a:ext cx="3642704" cy="2588973"/>
          </a:xfrm>
          <a:prstGeom prst="rect">
            <a:avLst/>
          </a:prstGeom>
          <a:ln w="12700">
            <a:miter lim="400000"/>
          </a:ln>
        </p:spPr>
      </p:pic>
      <p:sp>
        <p:nvSpPr>
          <p:cNvPr id="20" name="Y. Makris, V. Vaidya, JHEP 1810, 019">
            <a:extLst>
              <a:ext uri="{FF2B5EF4-FFF2-40B4-BE49-F238E27FC236}">
                <a16:creationId xmlns:a16="http://schemas.microsoft.com/office/drawing/2014/main" id="{FBF0A771-64EF-9B43-BF8C-BF6982371414}"/>
              </a:ext>
            </a:extLst>
          </p:cNvPr>
          <p:cNvSpPr txBox="1"/>
          <p:nvPr/>
        </p:nvSpPr>
        <p:spPr>
          <a:xfrm>
            <a:off x="5476660" y="831592"/>
            <a:ext cx="2940480"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dirty="0"/>
              <a:t>Y. Makris, V. Vaidya, JHEP 1810, 019</a:t>
            </a:r>
          </a:p>
        </p:txBody>
      </p:sp>
      <p:sp>
        <p:nvSpPr>
          <p:cNvPr id="21" name="Rectangle 3">
            <a:extLst>
              <a:ext uri="{FF2B5EF4-FFF2-40B4-BE49-F238E27FC236}">
                <a16:creationId xmlns:a16="http://schemas.microsoft.com/office/drawing/2014/main" id="{FCEF96F4-94DB-AA42-8458-2765158885E4}"/>
              </a:ext>
            </a:extLst>
          </p:cNvPr>
          <p:cNvSpPr txBox="1"/>
          <p:nvPr/>
        </p:nvSpPr>
        <p:spPr>
          <a:xfrm>
            <a:off x="4939203" y="3692602"/>
            <a:ext cx="4128729"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914400">
              <a:spcBef>
                <a:spcPts val="1800"/>
              </a:spcBef>
              <a:defRPr sz="1100" b="1">
                <a:solidFill>
                  <a:srgbClr val="000000"/>
                </a:solidFill>
                <a:latin typeface="+mj-lt"/>
                <a:ea typeface="+mj-ea"/>
                <a:cs typeface="+mj-cs"/>
                <a:sym typeface="Helvetica"/>
              </a:defRPr>
            </a:pPr>
            <a:r>
              <a:rPr dirty="0" err="1"/>
              <a:t>Resummation</a:t>
            </a:r>
            <a:r>
              <a:rPr dirty="0"/>
              <a:t> of </a:t>
            </a:r>
            <a:r>
              <a:rPr i="1" dirty="0"/>
              <a:t>B</a:t>
            </a:r>
            <a:r>
              <a:rPr dirty="0"/>
              <a:t> hadron transverse momenta </a:t>
            </a:r>
            <a:r>
              <a:rPr dirty="0">
                <a:solidFill>
                  <a:srgbClr val="C00000"/>
                </a:solidFill>
              </a:rPr>
              <a:t>in soft drop groomed jets</a:t>
            </a:r>
          </a:p>
        </p:txBody>
      </p:sp>
      <p:sp>
        <p:nvSpPr>
          <p:cNvPr id="22" name="Rectangle 3">
            <a:extLst>
              <a:ext uri="{FF2B5EF4-FFF2-40B4-BE49-F238E27FC236}">
                <a16:creationId xmlns:a16="http://schemas.microsoft.com/office/drawing/2014/main" id="{0AACE3B5-7C84-2F47-9136-C7A4721F27DB}"/>
              </a:ext>
            </a:extLst>
          </p:cNvPr>
          <p:cNvSpPr txBox="1"/>
          <p:nvPr/>
        </p:nvSpPr>
        <p:spPr>
          <a:xfrm>
            <a:off x="3915569" y="4141242"/>
            <a:ext cx="5036820"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914400">
              <a:spcBef>
                <a:spcPts val="1800"/>
              </a:spcBef>
              <a:defRPr sz="1500" b="1">
                <a:solidFill>
                  <a:srgbClr val="800000"/>
                </a:solidFill>
                <a:latin typeface="+mj-lt"/>
                <a:ea typeface="+mj-ea"/>
                <a:cs typeface="+mj-cs"/>
                <a:sym typeface="Helvetica"/>
              </a:defRPr>
            </a:lvl1pPr>
          </a:lstStyle>
          <a:p>
            <a:r>
              <a:rPr lang="en-US" dirty="0">
                <a:solidFill>
                  <a:srgbClr val="C00000"/>
                </a:solidFill>
              </a:rPr>
              <a:t>Important new developments are related to Transverse Momentum Distributions (TMDs)</a:t>
            </a:r>
            <a:endParaRPr dirty="0">
              <a:solidFill>
                <a:srgbClr val="C00000"/>
              </a:solidFill>
            </a:endParaRPr>
          </a:p>
        </p:txBody>
      </p:sp>
      <p:sp>
        <p:nvSpPr>
          <p:cNvPr id="23" name="Rectangle 3">
            <a:extLst>
              <a:ext uri="{FF2B5EF4-FFF2-40B4-BE49-F238E27FC236}">
                <a16:creationId xmlns:a16="http://schemas.microsoft.com/office/drawing/2014/main" id="{8CDBEB84-C42E-0C48-BB00-65AC102ED100}"/>
              </a:ext>
            </a:extLst>
          </p:cNvPr>
          <p:cNvSpPr txBox="1"/>
          <p:nvPr/>
        </p:nvSpPr>
        <p:spPr>
          <a:xfrm>
            <a:off x="813271" y="4932913"/>
            <a:ext cx="3282248" cy="323165"/>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914400">
              <a:spcBef>
                <a:spcPts val="1800"/>
              </a:spcBef>
              <a:defRPr sz="1500" b="1">
                <a:solidFill>
                  <a:srgbClr val="800000"/>
                </a:solidFill>
                <a:latin typeface="+mj-lt"/>
                <a:ea typeface="+mj-ea"/>
                <a:cs typeface="+mj-cs"/>
                <a:sym typeface="Helvetica"/>
              </a:defRPr>
            </a:lvl1pPr>
          </a:lstStyle>
          <a:p>
            <a:r>
              <a:rPr lang="en-US" dirty="0">
                <a:solidFill>
                  <a:srgbClr val="0070C0"/>
                </a:solidFill>
              </a:rPr>
              <a:t>Heavy quark dead cone effect</a:t>
            </a:r>
            <a:endParaRPr dirty="0">
              <a:solidFill>
                <a:srgbClr val="0070C0"/>
              </a:solidFill>
            </a:endParaRPr>
          </a:p>
        </p:txBody>
      </p:sp>
      <p:sp>
        <p:nvSpPr>
          <p:cNvPr id="24" name="Y. Makris, D. Neill, V. Vaidya, JHEP 1807, 167">
            <a:extLst>
              <a:ext uri="{FF2B5EF4-FFF2-40B4-BE49-F238E27FC236}">
                <a16:creationId xmlns:a16="http://schemas.microsoft.com/office/drawing/2014/main" id="{F5410354-9521-FA4D-A483-7E60669F5A08}"/>
              </a:ext>
            </a:extLst>
          </p:cNvPr>
          <p:cNvSpPr txBox="1"/>
          <p:nvPr/>
        </p:nvSpPr>
        <p:spPr>
          <a:xfrm>
            <a:off x="5330172" y="4665101"/>
            <a:ext cx="3562032"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584200">
              <a:defRPr sz="900" b="1">
                <a:solidFill>
                  <a:srgbClr val="DE6A10"/>
                </a:solidFill>
                <a:latin typeface="+mj-lt"/>
                <a:ea typeface="+mj-ea"/>
                <a:cs typeface="+mj-cs"/>
                <a:sym typeface="Helvetica"/>
              </a:defRPr>
            </a:lvl1pPr>
          </a:lstStyle>
          <a:p>
            <a:r>
              <a:rPr dirty="0"/>
              <a:t>Y. Makris, D. Neill, V. Vaidya, JHEP 1807, 167</a:t>
            </a:r>
          </a:p>
        </p:txBody>
      </p:sp>
      <p:sp>
        <p:nvSpPr>
          <p:cNvPr id="25" name="Rectangle 3">
            <a:extLst>
              <a:ext uri="{FF2B5EF4-FFF2-40B4-BE49-F238E27FC236}">
                <a16:creationId xmlns:a16="http://schemas.microsoft.com/office/drawing/2014/main" id="{40C1F4AA-A962-594A-ADAF-993D82EA9851}"/>
              </a:ext>
            </a:extLst>
          </p:cNvPr>
          <p:cNvSpPr txBox="1"/>
          <p:nvPr/>
        </p:nvSpPr>
        <p:spPr>
          <a:xfrm>
            <a:off x="3906691" y="4823837"/>
            <a:ext cx="5036820"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914400">
              <a:spcBef>
                <a:spcPts val="1800"/>
              </a:spcBef>
              <a:defRPr sz="1500" b="1">
                <a:solidFill>
                  <a:srgbClr val="800000"/>
                </a:solidFill>
                <a:latin typeface="+mj-lt"/>
                <a:ea typeface="+mj-ea"/>
                <a:cs typeface="+mj-cs"/>
                <a:sym typeface="Helvetica"/>
              </a:defRPr>
            </a:lvl1pPr>
          </a:lstStyle>
          <a:p>
            <a:r>
              <a:rPr lang="en-US" dirty="0">
                <a:solidFill>
                  <a:schemeClr val="tx1"/>
                </a:solidFill>
              </a:rPr>
              <a:t>Hadrons inside jets can constrain non-perturbative TMD evolution</a:t>
            </a:r>
            <a:endParaRPr dirty="0">
              <a:solidFill>
                <a:schemeClr val="tx1"/>
              </a:solidFill>
            </a:endParaRPr>
          </a:p>
        </p:txBody>
      </p:sp>
      <p:sp>
        <p:nvSpPr>
          <p:cNvPr id="5" name="Footer Placeholder 4">
            <a:extLst>
              <a:ext uri="{FF2B5EF4-FFF2-40B4-BE49-F238E27FC236}">
                <a16:creationId xmlns:a16="http://schemas.microsoft.com/office/drawing/2014/main" id="{094FD1FF-21C2-D643-A02E-18CBFA010BC0}"/>
              </a:ext>
            </a:extLst>
          </p:cNvPr>
          <p:cNvSpPr>
            <a:spLocks noGrp="1"/>
          </p:cNvSpPr>
          <p:nvPr>
            <p:ph type="ftr" sz="quarter" idx="11"/>
          </p:nvPr>
        </p:nvSpPr>
        <p:spPr/>
        <p:txBody>
          <a:bodyPr/>
          <a:lstStyle/>
          <a:p>
            <a:r>
              <a:rPr lang="en-US"/>
              <a:t>Los Alamos National Laboratory</a:t>
            </a:r>
            <a:endParaRPr lang="en-US" dirty="0"/>
          </a:p>
        </p:txBody>
      </p:sp>
      <p:sp>
        <p:nvSpPr>
          <p:cNvPr id="7" name="Date Placeholder 6">
            <a:extLst>
              <a:ext uri="{FF2B5EF4-FFF2-40B4-BE49-F238E27FC236}">
                <a16:creationId xmlns:a16="http://schemas.microsoft.com/office/drawing/2014/main" id="{C6E6F78F-0371-E147-A33A-D660DF159FB1}"/>
              </a:ext>
            </a:extLst>
          </p:cNvPr>
          <p:cNvSpPr>
            <a:spLocks noGrp="1"/>
          </p:cNvSpPr>
          <p:nvPr>
            <p:ph type="dt" sz="half" idx="10"/>
          </p:nvPr>
        </p:nvSpPr>
        <p:spPr/>
        <p:txBody>
          <a:bodyPr/>
          <a:lstStyle/>
          <a:p>
            <a:fld id="{3A9AEFA1-E88E-1744-86BC-AD23802D928A}" type="datetime1">
              <a:rPr lang="en-US" smtClean="0"/>
              <a:t>2/13/19</a:t>
            </a:fld>
            <a:endParaRPr lang="en-US" dirty="0"/>
          </a:p>
        </p:txBody>
      </p:sp>
    </p:spTree>
    <p:extLst>
      <p:ext uri="{BB962C8B-B14F-4D97-AF65-F5344CB8AC3E}">
        <p14:creationId xmlns:p14="http://schemas.microsoft.com/office/powerpoint/2010/main" val="2984860849"/>
      </p:ext>
    </p:extLst>
  </p:cSld>
  <p:clrMapOvr>
    <a:masterClrMapping/>
  </p:clrMapOvr>
</p:sld>
</file>

<file path=ppt/theme/theme1.xml><?xml version="1.0" encoding="utf-8"?>
<a:theme xmlns:a="http://schemas.openxmlformats.org/drawingml/2006/main" name="Office Theme">
  <a:themeElements>
    <a:clrScheme name="LANL 1">
      <a:dk1>
        <a:srgbClr val="3C3C3B"/>
      </a:dk1>
      <a:lt1>
        <a:sysClr val="window" lastClr="FFFFFF"/>
      </a:lt1>
      <a:dk2>
        <a:srgbClr val="636463"/>
      </a:dk2>
      <a:lt2>
        <a:srgbClr val="EFEEED"/>
      </a:lt2>
      <a:accent1>
        <a:srgbClr val="130D1F"/>
      </a:accent1>
      <a:accent2>
        <a:srgbClr val="F8B617"/>
      </a:accent2>
      <a:accent3>
        <a:srgbClr val="2682CF"/>
      </a:accent3>
      <a:accent4>
        <a:srgbClr val="EA7820"/>
      </a:accent4>
      <a:accent5>
        <a:srgbClr val="F4482D"/>
      </a:accent5>
      <a:accent6>
        <a:srgbClr val="229357"/>
      </a:accent6>
      <a:hlink>
        <a:srgbClr val="385AC7"/>
      </a:hlink>
      <a:folHlink>
        <a:srgbClr val="4E13D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iad Blue Widescreen" id="{EAFBC74D-899A-4D97-943D-7066EE6A8E89}" vid="{D2AD931A-A2E9-49E5-95FA-8DFD61B543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2292</TotalTime>
  <Words>1749</Words>
  <Application>Microsoft Macintosh PowerPoint</Application>
  <PresentationFormat>On-screen Show (16:10)</PresentationFormat>
  <Paragraphs>219</Paragraphs>
  <Slides>18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Calibri</vt:lpstr>
      <vt:lpstr>Cambria Math</vt:lpstr>
      <vt:lpstr>Helvetica</vt:lpstr>
      <vt:lpstr>Lucida Grande</vt:lpstr>
      <vt:lpstr>Times</vt:lpstr>
      <vt:lpstr>Wingdings</vt:lpstr>
      <vt:lpstr>Wingdings 2</vt:lpstr>
      <vt:lpstr>Office Theme</vt:lpstr>
      <vt:lpstr>Equation</vt:lpstr>
      <vt:lpstr>Probing Quark-Gluon Plasma with Bottom Quark Jets at sPHENIX</vt:lpstr>
      <vt:lpstr>Theory Agenda</vt:lpstr>
      <vt:lpstr>Introduction</vt:lpstr>
      <vt:lpstr>Scope of the Theory Effort </vt:lpstr>
      <vt:lpstr>Key Theoretical Concepts</vt:lpstr>
      <vt:lpstr>Technical Goals</vt:lpstr>
      <vt:lpstr>Recommendations from Second Year Review</vt:lpstr>
      <vt:lpstr>Effective Field Theory Framework for b jet Substructure</vt:lpstr>
      <vt:lpstr>Impact of Quark Mass and TMD Advances</vt:lpstr>
      <vt:lpstr>Energy Loss Calculations for B-Jets </vt:lpstr>
      <vt:lpstr>Effective Theory for Heavy Quark Propagation in The QGP</vt:lpstr>
      <vt:lpstr>Global Analysis of Open Heavy Flavor Production</vt:lpstr>
      <vt:lpstr>Light and Heavy Jet Substructure in the Medium</vt:lpstr>
      <vt:lpstr>New Framework to Calculate Light and Heavy Flavor Jets in the QGP</vt:lpstr>
      <vt:lpstr>Summary of Theory Progress</vt:lpstr>
      <vt:lpstr>Theory Accomplishments (Fame)</vt:lpstr>
      <vt:lpstr>Broader Impact of Theory (Fortune and People)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LANL’s slide template!</dc:title>
  <dc:creator>Microsoft Office User</dc:creator>
  <cp:lastModifiedBy>Microsoft Office User</cp:lastModifiedBy>
  <cp:revision>107</cp:revision>
  <cp:lastPrinted>2019-02-12T21:47:00Z</cp:lastPrinted>
  <dcterms:created xsi:type="dcterms:W3CDTF">2019-01-23T16:51:52Z</dcterms:created>
  <dcterms:modified xsi:type="dcterms:W3CDTF">2019-02-14T04:20:38Z</dcterms:modified>
</cp:coreProperties>
</file>