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eeecd402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4eeecd402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eeecd4026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4eeecd4026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eae8d49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4eae8d49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eeecd4026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4eeecd4026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eeecd402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4eeecd402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eeecd402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4eeecd402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eeecd4026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eeecd4026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eeecd402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4eeecd402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eeecd4026_3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4eeecd4026_3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eeecd402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4eeecd402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L 1">
  <p:cSld name="LANL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0" y="738820"/>
            <a:ext cx="9144000" cy="41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457200" y="848727"/>
            <a:ext cx="8229600" cy="3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alk-in slide">
  <p:cSld name="Walk-in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/>
        </p:nvSpPr>
        <p:spPr>
          <a:xfrm>
            <a:off x="-1371600" y="0"/>
            <a:ext cx="1371600" cy="2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THIS IS YOUR WALK-IN SLIDE OPTION #1.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 of the Title Slide, display this slide on the venue screen while your audience is arriving.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</a:t>
            </a:r>
            <a:r>
              <a:rPr lang="en-US" sz="1200" b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title slide. </a:t>
            </a:r>
            <a:b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0" y="4732252"/>
            <a:ext cx="9144000" cy="41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D0C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4572000" y="4985737"/>
            <a:ext cx="4572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Managed by Triad National Security, LLC for the U.S. Department of Energy’s NNSA</a:t>
            </a:r>
            <a:endParaRPr/>
          </a:p>
        </p:txBody>
      </p:sp>
      <p:pic>
        <p:nvPicPr>
          <p:cNvPr id="30" name="Google Shape;30;p3" descr="LANL_allWHITE.ai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597030"/>
            <a:ext cx="5656678" cy="282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 descr="NNSA_80%.ai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4485" y="4795302"/>
            <a:ext cx="720976" cy="24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alk-in slide - Photo Option">
  <p:cSld name="Walk-in slide - Photo O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4732252"/>
            <a:ext cx="9144000" cy="41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D0C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572000" y="4989970"/>
            <a:ext cx="4572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Managed by Triad National Security, LLC for the U.S. Department of Energy’s NNSA</a:t>
            </a:r>
            <a:endParaRPr/>
          </a:p>
        </p:txBody>
      </p:sp>
      <p:pic>
        <p:nvPicPr>
          <p:cNvPr id="35" name="Google Shape;35;p4" descr="NNSA_80%.ai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4744726"/>
            <a:ext cx="720976" cy="28939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>
            <a:spLocks noGrp="1"/>
          </p:cNvSpPr>
          <p:nvPr>
            <p:ph type="pic" idx="2"/>
          </p:nvPr>
        </p:nvSpPr>
        <p:spPr>
          <a:xfrm>
            <a:off x="0" y="-7620"/>
            <a:ext cx="5334000" cy="47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5334000" y="-7620"/>
            <a:ext cx="3810000" cy="4732020"/>
          </a:xfrm>
          <a:custGeom>
            <a:avLst/>
            <a:gdLst/>
            <a:ahLst/>
            <a:cxnLst/>
            <a:rect l="l" t="t" r="r" b="b"/>
            <a:pathLst>
              <a:path w="3810000" h="5257800" extrusionOk="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5884335" y="2468882"/>
            <a:ext cx="2971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Delivering science and technology</a:t>
            </a:r>
            <a:br>
              <a:rPr lang="en-US" sz="1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protect our nation</a:t>
            </a:r>
            <a:br>
              <a:rPr lang="en-US" sz="1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promote world stability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1439333" y="2"/>
            <a:ext cx="1439400" cy="24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-US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THIS IS YOUR WALK-IN SLIDE OPTION #2.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 of the Title Slide, display this slide on the venue screen while your audience is arriving.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</a:t>
            </a:r>
            <a:r>
              <a:rPr lang="en-US" sz="1200" b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title slide. </a:t>
            </a:r>
            <a:b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only a high-resolution photograph.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4" descr="LANL_allWHITE.ai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742421"/>
            <a:ext cx="2291858" cy="114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1224324"/>
            <a:ext cx="9144000" cy="367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914400" y="1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5143500" y="2848866"/>
            <a:ext cx="35433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5143500" y="3395670"/>
            <a:ext cx="35433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3"/>
          </p:nvPr>
        </p:nvSpPr>
        <p:spPr>
          <a:xfrm>
            <a:off x="914400" y="1224325"/>
            <a:ext cx="77724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4"/>
          </p:nvPr>
        </p:nvSpPr>
        <p:spPr>
          <a:xfrm>
            <a:off x="7196669" y="4897442"/>
            <a:ext cx="19473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spcBef>
                <a:spcPts val="16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" name="Google Shape;48;p5" descr="Untitled-1.jpg"/>
          <p:cNvPicPr preferRelativeResize="0"/>
          <p:nvPr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2921230"/>
            <a:ext cx="3263900" cy="1643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5"/>
          <p:cNvGrpSpPr/>
          <p:nvPr/>
        </p:nvGrpSpPr>
        <p:grpSpPr>
          <a:xfrm>
            <a:off x="4572000" y="4512637"/>
            <a:ext cx="4572000" cy="347807"/>
            <a:chOff x="4572000" y="5026384"/>
            <a:chExt cx="4572000" cy="463742"/>
          </a:xfrm>
        </p:grpSpPr>
        <p:sp>
          <p:nvSpPr>
            <p:cNvPr id="50" name="Google Shape;50;p5"/>
            <p:cNvSpPr/>
            <p:nvPr/>
          </p:nvSpPr>
          <p:spPr>
            <a:xfrm>
              <a:off x="4572000" y="5305460"/>
              <a:ext cx="4572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Managed by Triad National Security, LLC for the U.S. Department of Energy’s NNSA</a:t>
              </a:r>
              <a:endParaRPr/>
            </a:p>
          </p:txBody>
        </p:sp>
        <p:pic>
          <p:nvPicPr>
            <p:cNvPr id="51" name="Google Shape;51;p5" descr="NNSA_80%.ai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0" y="738820"/>
            <a:ext cx="9144000" cy="41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6"/>
          <p:cNvCxnSpPr/>
          <p:nvPr/>
        </p:nvCxnSpPr>
        <p:spPr>
          <a:xfrm>
            <a:off x="4631268" y="848727"/>
            <a:ext cx="0" cy="3895500"/>
          </a:xfrm>
          <a:prstGeom prst="straightConnector1">
            <a:avLst/>
          </a:prstGeom>
          <a:noFill/>
          <a:ln w="9525" cap="flat" cmpd="sng">
            <a:solidFill>
              <a:srgbClr val="3A3A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2895602" y="848728"/>
            <a:ext cx="16176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2895602" y="1397002"/>
            <a:ext cx="16176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4800600" y="848727"/>
            <a:ext cx="3886200" cy="3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" name="Google Shape;61;p6" descr="Untitled-1.jpg"/>
          <p:cNvPicPr preferRelativeResize="0"/>
          <p:nvPr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2921230"/>
            <a:ext cx="3263900" cy="164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457200" y="1998135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L 2">
  <p:cSld name="LANL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457200" y="-852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457200" y="848727"/>
            <a:ext cx="8229600" cy="3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L 3">
  <p:cSld name="LANL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0" y="287868"/>
            <a:ext cx="9144000" cy="458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457200" y="287866"/>
            <a:ext cx="82296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457200" y="848727"/>
            <a:ext cx="8229600" cy="3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tatement slide">
  <p:cSld name="photo statement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0" y="206378"/>
            <a:ext cx="9144000" cy="4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875329" y="2742296"/>
            <a:ext cx="5393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-117070" y="1003384"/>
            <a:ext cx="101100" cy="302400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-117070" y="1305713"/>
            <a:ext cx="101100" cy="302400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-117070" y="1608040"/>
            <a:ext cx="101100" cy="302400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-117070" y="1910369"/>
            <a:ext cx="101100" cy="302400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-117070" y="2"/>
            <a:ext cx="101100" cy="302400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-117070" y="302330"/>
            <a:ext cx="101100" cy="302400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-117070" y="654580"/>
            <a:ext cx="101100" cy="3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-117070" y="1114870"/>
            <a:ext cx="101100" cy="336000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-117070" y="1450790"/>
            <a:ext cx="101100" cy="336000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-117070" y="1786711"/>
            <a:ext cx="101100" cy="336000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-117070" y="2122631"/>
            <a:ext cx="101100" cy="336000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-117070" y="0"/>
            <a:ext cx="101100" cy="336000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-117070" y="335920"/>
            <a:ext cx="101100" cy="336000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-117070" y="727308"/>
            <a:ext cx="101100" cy="3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-635000" y="-1"/>
            <a:ext cx="517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rgbClr val="0D0C2E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D0C2E"/>
                </a:solidFill>
                <a:latin typeface="Arial"/>
                <a:ea typeface="Arial"/>
                <a:cs typeface="Arial"/>
                <a:sym typeface="Arial"/>
              </a:rPr>
              <a:t>This is the lab color palette.</a:t>
            </a:r>
            <a:endParaRPr sz="800" b="0" i="0" u="none" strike="noStrike" cap="none">
              <a:solidFill>
                <a:srgbClr val="0D0C2E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ctrTitle"/>
          </p:nvPr>
        </p:nvSpPr>
        <p:spPr>
          <a:xfrm>
            <a:off x="914400" y="1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b="1"/>
              <a:t>Sensors and readout</a:t>
            </a:r>
            <a:endParaRPr b="1"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5143500" y="2848866"/>
            <a:ext cx="35433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 err="1"/>
              <a:t>Sho</a:t>
            </a:r>
            <a:r>
              <a:rPr lang="en-US" dirty="0"/>
              <a:t> </a:t>
            </a:r>
            <a:r>
              <a:rPr lang="en-US" dirty="0" err="1"/>
              <a:t>Uemura</a:t>
            </a:r>
            <a:r>
              <a:rPr lang="en-US" dirty="0"/>
              <a:t>, P-25</a:t>
            </a:r>
            <a:endParaRPr dirty="0"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4"/>
          </p:nvPr>
        </p:nvSpPr>
        <p:spPr>
          <a:xfrm>
            <a:off x="7196669" y="4897442"/>
            <a:ext cx="19473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</a:pPr>
            <a:endParaRPr/>
          </a:p>
        </p:txBody>
      </p:sp>
      <p:pic>
        <p:nvPicPr>
          <p:cNvPr id="96" name="Google Shape;96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350" y="4375900"/>
            <a:ext cx="743199" cy="35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2019 test beam: 4-stave telescope</a:t>
            </a:r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2/14/2019   |   </a:t>
            </a: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Alamos National Laboratory</a:t>
            </a:r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1"/>
          </p:nvPr>
        </p:nvSpPr>
        <p:spPr>
          <a:xfrm>
            <a:off x="457200" y="848725"/>
            <a:ext cx="45774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Scheduled for end of May, again at Fermilab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Additions compared to the 2018 test beam: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Staves</a:t>
            </a:r>
            <a:r>
              <a:rPr lang="en-US"/>
              <a:t> (from single chips)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Full-length MVTX signal cables (from 5 m off-the-shelf cables)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FELIX v2.0 (from v1.5)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Cooling system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Power board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sPHENIX </a:t>
            </a:r>
            <a:r>
              <a:rPr lang="en-US"/>
              <a:t>GTM</a:t>
            </a:r>
            <a:endParaRPr sz="1800"/>
          </a:p>
        </p:txBody>
      </p:sp>
      <p:sp>
        <p:nvSpPr>
          <p:cNvPr id="264" name="Google Shape;264;p20"/>
          <p:cNvSpPr/>
          <p:nvPr/>
        </p:nvSpPr>
        <p:spPr>
          <a:xfrm>
            <a:off x="0" y="738822"/>
            <a:ext cx="201600" cy="41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355225" y="4147600"/>
            <a:ext cx="4172700" cy="6588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Full test of all components of the MVTX detector - LDRD “stretch goal”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675" y="2833000"/>
            <a:ext cx="2729402" cy="191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275" y="848725"/>
            <a:ext cx="4328799" cy="14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775" y="2863575"/>
            <a:ext cx="2016301" cy="12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System documentation and simulation</a:t>
            </a:r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2/14/2019   |   </a:t>
            </a: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Alamos National Laboratory</a:t>
            </a:r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body" idx="1"/>
          </p:nvPr>
        </p:nvSpPr>
        <p:spPr>
          <a:xfrm>
            <a:off x="457200" y="848725"/>
            <a:ext cx="54726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Technical description of the full readout system (sensors, RU, FELIX, software)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Updated GEANT4 simulation of the MVTX with the current mechanical design</a:t>
            </a:r>
            <a:endParaRPr sz="1800"/>
          </a:p>
        </p:txBody>
      </p:sp>
      <p:sp>
        <p:nvSpPr>
          <p:cNvPr id="277" name="Google Shape;277;p21"/>
          <p:cNvSpPr/>
          <p:nvPr/>
        </p:nvSpPr>
        <p:spPr>
          <a:xfrm>
            <a:off x="0" y="738822"/>
            <a:ext cx="201600" cy="41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1"/>
          <p:cNvSpPr/>
          <p:nvPr/>
        </p:nvSpPr>
        <p:spPr>
          <a:xfrm>
            <a:off x="727500" y="3028525"/>
            <a:ext cx="4298100" cy="7653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End-to-end description of the system developed under this LDRD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457200" y="3948700"/>
            <a:ext cx="4838700" cy="765300"/>
          </a:xfrm>
          <a:prstGeom prst="roundRect">
            <a:avLst>
              <a:gd name="adj" fmla="val 19416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We will transition to the MVTX project with a fully qualified and documented system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675" y="933025"/>
            <a:ext cx="2917501" cy="35000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System overview</a:t>
            </a:r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2/14/2019   |   </a:t>
            </a: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Alamos National Laboratory</a:t>
            </a:r>
            <a:endParaRPr/>
          </a:p>
        </p:txBody>
      </p:sp>
      <p:sp>
        <p:nvSpPr>
          <p:cNvPr id="104" name="Google Shape;104;p12"/>
          <p:cNvSpPr/>
          <p:nvPr/>
        </p:nvSpPr>
        <p:spPr>
          <a:xfrm>
            <a:off x="0" y="738822"/>
            <a:ext cx="201600" cy="41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2"/>
          <p:cNvGrpSpPr/>
          <p:nvPr/>
        </p:nvGrpSpPr>
        <p:grpSpPr>
          <a:xfrm>
            <a:off x="298600" y="1169696"/>
            <a:ext cx="8664900" cy="3467704"/>
            <a:chOff x="298600" y="1169696"/>
            <a:chExt cx="8664900" cy="3467704"/>
          </a:xfrm>
        </p:grpSpPr>
        <p:sp>
          <p:nvSpPr>
            <p:cNvPr id="106" name="Google Shape;106;p12"/>
            <p:cNvSpPr/>
            <p:nvPr/>
          </p:nvSpPr>
          <p:spPr>
            <a:xfrm>
              <a:off x="298600" y="1169700"/>
              <a:ext cx="8664900" cy="3467700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" name="Google Shape;107;p12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78562" y="1716750"/>
              <a:ext cx="1231301" cy="110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2256" y="2301473"/>
              <a:ext cx="1757302" cy="350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6209" y="2967725"/>
              <a:ext cx="1275465" cy="1056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2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20" y="2127988"/>
              <a:ext cx="2580339" cy="697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2"/>
            <p:cNvSpPr txBox="1"/>
            <p:nvPr/>
          </p:nvSpPr>
          <p:spPr>
            <a:xfrm>
              <a:off x="4297560" y="4021775"/>
              <a:ext cx="11427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 Board</a:t>
              </a:r>
              <a:endParaRPr/>
            </a:p>
          </p:txBody>
        </p:sp>
        <p:sp>
          <p:nvSpPr>
            <p:cNvPr id="112" name="Google Shape;112;p12"/>
            <p:cNvSpPr txBox="1"/>
            <p:nvPr/>
          </p:nvSpPr>
          <p:spPr>
            <a:xfrm>
              <a:off x="2942250" y="1859425"/>
              <a:ext cx="1787400" cy="4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(9x1.2Gbps), Clock, Control/Trigger</a:t>
              </a: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 flipH="1">
              <a:off x="2664350" y="3396775"/>
              <a:ext cx="1633200" cy="239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24459C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Regulated power</a:t>
              </a:r>
              <a:endParaRPr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2"/>
            <p:cNvSpPr txBox="1"/>
            <p:nvPr/>
          </p:nvSpPr>
          <p:spPr>
            <a:xfrm>
              <a:off x="4575500" y="1169696"/>
              <a:ext cx="1604400" cy="5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Readout Unit</a:t>
              </a:r>
              <a:endParaRPr sz="18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Front End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2"/>
            <p:cNvSpPr txBox="1"/>
            <p:nvPr/>
          </p:nvSpPr>
          <p:spPr>
            <a:xfrm>
              <a:off x="7621825" y="1169698"/>
              <a:ext cx="11079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FELIX</a:t>
              </a:r>
              <a:endParaRPr sz="18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Back End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5858625" y="2095825"/>
              <a:ext cx="1385100" cy="350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(</a:t>
              </a:r>
              <a:r>
                <a:rPr lang="en-US" sz="1200">
                  <a:latin typeface="Calibri"/>
                  <a:ea typeface="Calibri"/>
                  <a:cs typeface="Calibri"/>
                  <a:sym typeface="Calibri"/>
                </a:rPr>
                <a:t>3x3.2 Gbps</a:t>
              </a:r>
              <a:r>
                <a:rPr lang="en-US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200"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5858721" y="1745450"/>
              <a:ext cx="1385100" cy="350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296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200"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5858721" y="2341025"/>
              <a:ext cx="1370100" cy="350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0" u="none" strike="noStrike" cap="none">
                  <a:latin typeface="Calibri"/>
                  <a:ea typeface="Calibri"/>
                  <a:cs typeface="Calibri"/>
                  <a:sym typeface="Calibri"/>
                </a:rPr>
                <a:t>Trigger</a:t>
              </a:r>
              <a:endParaRPr sz="1200"/>
            </a:p>
          </p:txBody>
        </p:sp>
        <p:sp>
          <p:nvSpPr>
            <p:cNvPr id="119" name="Google Shape;119;p12"/>
            <p:cNvSpPr txBox="1"/>
            <p:nvPr/>
          </p:nvSpPr>
          <p:spPr>
            <a:xfrm>
              <a:off x="298600" y="3143825"/>
              <a:ext cx="9435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ALPIDE</a:t>
              </a: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Sensors</a:t>
              </a:r>
              <a:endParaRPr sz="1800" b="1"/>
            </a:p>
          </p:txBody>
        </p:sp>
        <p:cxnSp>
          <p:nvCxnSpPr>
            <p:cNvPr id="120" name="Google Shape;120;p12"/>
            <p:cNvCxnSpPr>
              <a:stCxn id="119" idx="0"/>
            </p:cNvCxnSpPr>
            <p:nvPr/>
          </p:nvCxnSpPr>
          <p:spPr>
            <a:xfrm rot="10800000">
              <a:off x="571450" y="2547425"/>
              <a:ext cx="198900" cy="5964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1" name="Google Shape;121;p12"/>
            <p:cNvCxnSpPr>
              <a:stCxn id="119" idx="0"/>
            </p:cNvCxnSpPr>
            <p:nvPr/>
          </p:nvCxnSpPr>
          <p:spPr>
            <a:xfrm rot="10800000" flipH="1">
              <a:off x="770350" y="2547425"/>
              <a:ext cx="16500" cy="5964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2" name="Google Shape;122;p12"/>
            <p:cNvCxnSpPr/>
            <p:nvPr/>
          </p:nvCxnSpPr>
          <p:spPr>
            <a:xfrm>
              <a:off x="1104750" y="3518230"/>
              <a:ext cx="264300" cy="192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3" name="Google Shape;123;p12"/>
            <p:cNvSpPr txBox="1"/>
            <p:nvPr/>
          </p:nvSpPr>
          <p:spPr>
            <a:xfrm>
              <a:off x="1482878" y="2991900"/>
              <a:ext cx="5922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FPC</a:t>
              </a:r>
              <a:endParaRPr/>
            </a:p>
          </p:txBody>
        </p:sp>
        <p:sp>
          <p:nvSpPr>
            <p:cNvPr id="124" name="Google Shape;124;p12"/>
            <p:cNvSpPr txBox="1"/>
            <p:nvPr/>
          </p:nvSpPr>
          <p:spPr>
            <a:xfrm>
              <a:off x="1806200" y="3539800"/>
              <a:ext cx="9678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Cold Plate</a:t>
              </a:r>
              <a:endParaRPr/>
            </a:p>
          </p:txBody>
        </p:sp>
        <p:cxnSp>
          <p:nvCxnSpPr>
            <p:cNvPr id="125" name="Google Shape;125;p12"/>
            <p:cNvCxnSpPr>
              <a:endCxn id="126" idx="0"/>
            </p:cNvCxnSpPr>
            <p:nvPr/>
          </p:nvCxnSpPr>
          <p:spPr>
            <a:xfrm>
              <a:off x="5283601" y="2778407"/>
              <a:ext cx="0" cy="240000"/>
            </a:xfrm>
            <a:prstGeom prst="straightConnector1">
              <a:avLst/>
            </a:prstGeom>
            <a:noFill/>
            <a:ln w="9525" cap="flat" cmpd="sng">
              <a:solidFill>
                <a:srgbClr val="C0504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7" name="Google Shape;127;p12"/>
            <p:cNvSpPr/>
            <p:nvPr/>
          </p:nvSpPr>
          <p:spPr>
            <a:xfrm rot="5400000">
              <a:off x="3703092" y="966906"/>
              <a:ext cx="265800" cy="17874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 txBox="1"/>
            <p:nvPr/>
          </p:nvSpPr>
          <p:spPr>
            <a:xfrm>
              <a:off x="3025652" y="1485100"/>
              <a:ext cx="13464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5-10 m twinax</a:t>
              </a:r>
              <a:endParaRPr/>
            </a:p>
          </p:txBody>
        </p:sp>
        <p:sp>
          <p:nvSpPr>
            <p:cNvPr id="129" name="Google Shape;129;p12"/>
            <p:cNvSpPr txBox="1"/>
            <p:nvPr/>
          </p:nvSpPr>
          <p:spPr>
            <a:xfrm>
              <a:off x="6109413" y="1543650"/>
              <a:ext cx="14325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GBT Optical Links</a:t>
              </a:r>
              <a:endParaRPr/>
            </a:p>
          </p:txBody>
        </p:sp>
        <p:sp>
          <p:nvSpPr>
            <p:cNvPr id="130" name="Google Shape;130;p12"/>
            <p:cNvSpPr txBox="1"/>
            <p:nvPr/>
          </p:nvSpPr>
          <p:spPr>
            <a:xfrm>
              <a:off x="478119" y="1811322"/>
              <a:ext cx="20535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9-sensor </a:t>
              </a: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tave</a:t>
              </a:r>
              <a:endParaRPr sz="1800" b="1"/>
            </a:p>
          </p:txBody>
        </p:sp>
        <p:sp>
          <p:nvSpPr>
            <p:cNvPr id="131" name="Google Shape;131;p12"/>
            <p:cNvSpPr/>
            <p:nvPr/>
          </p:nvSpPr>
          <p:spPr>
            <a:xfrm rot="-5400000">
              <a:off x="5694048" y="3345237"/>
              <a:ext cx="1401600" cy="429900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 supplies</a:t>
              </a:r>
              <a:endParaRPr/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5440275" y="3352625"/>
              <a:ext cx="739500" cy="350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00000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</a:t>
              </a:r>
              <a:endParaRPr/>
            </a:p>
          </p:txBody>
        </p:sp>
        <p:sp>
          <p:nvSpPr>
            <p:cNvPr id="133" name="Google Shape;133;p12"/>
            <p:cNvSpPr/>
            <p:nvPr/>
          </p:nvSpPr>
          <p:spPr>
            <a:xfrm rot="-5400000" flipH="1">
              <a:off x="8094125" y="2948675"/>
              <a:ext cx="1098600" cy="3438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Calibri"/>
                  <a:ea typeface="Calibri"/>
                  <a:cs typeface="Calibri"/>
                  <a:sym typeface="Calibri"/>
                </a:rPr>
                <a:t>Clock/Trigger</a:t>
              </a:r>
              <a:endParaRPr sz="1200"/>
            </a:p>
          </p:txBody>
        </p:sp>
        <p:cxnSp>
          <p:nvCxnSpPr>
            <p:cNvPr id="134" name="Google Shape;134;p12"/>
            <p:cNvCxnSpPr/>
            <p:nvPr/>
          </p:nvCxnSpPr>
          <p:spPr>
            <a:xfrm>
              <a:off x="3557929" y="1438371"/>
              <a:ext cx="0" cy="3094800"/>
            </a:xfrm>
            <a:prstGeom prst="straightConnector1">
              <a:avLst/>
            </a:prstGeom>
            <a:solidFill>
              <a:srgbClr val="4F81BD"/>
            </a:solidFill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12"/>
            <p:cNvCxnSpPr/>
            <p:nvPr/>
          </p:nvCxnSpPr>
          <p:spPr>
            <a:xfrm>
              <a:off x="6606296" y="1457647"/>
              <a:ext cx="0" cy="3075600"/>
            </a:xfrm>
            <a:prstGeom prst="straightConnector1">
              <a:avLst/>
            </a:prstGeom>
            <a:solidFill>
              <a:srgbClr val="4F81BD"/>
            </a:solidFill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36" name="Google Shape;136;p12"/>
            <p:cNvSpPr txBox="1"/>
            <p:nvPr/>
          </p:nvSpPr>
          <p:spPr>
            <a:xfrm>
              <a:off x="1035201" y="4247325"/>
              <a:ext cx="23322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Interaction Region</a:t>
              </a:r>
              <a:endParaRPr/>
            </a:p>
          </p:txBody>
        </p:sp>
        <p:sp>
          <p:nvSpPr>
            <p:cNvPr id="137" name="Google Shape;137;p12"/>
            <p:cNvSpPr txBox="1"/>
            <p:nvPr/>
          </p:nvSpPr>
          <p:spPr>
            <a:xfrm>
              <a:off x="4061851" y="4233700"/>
              <a:ext cx="20535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Hall</a:t>
              </a:r>
              <a:endParaRPr/>
            </a:p>
          </p:txBody>
        </p:sp>
        <p:sp>
          <p:nvSpPr>
            <p:cNvPr id="138" name="Google Shape;138;p12"/>
            <p:cNvSpPr txBox="1"/>
            <p:nvPr/>
          </p:nvSpPr>
          <p:spPr>
            <a:xfrm>
              <a:off x="6753173" y="4247375"/>
              <a:ext cx="20829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Counting House</a:t>
              </a:r>
              <a:endParaRPr/>
            </a:p>
          </p:txBody>
        </p:sp>
        <p:sp>
          <p:nvSpPr>
            <p:cNvPr id="139" name="Google Shape;139;p12"/>
            <p:cNvSpPr/>
            <p:nvPr/>
          </p:nvSpPr>
          <p:spPr>
            <a:xfrm rot="-5400000">
              <a:off x="7418050" y="3511175"/>
              <a:ext cx="1130100" cy="5475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DAQ and Slow Control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 rot="-5400000">
              <a:off x="7681475" y="2764300"/>
              <a:ext cx="596400" cy="2529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296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Calibri"/>
                  <a:ea typeface="Calibri"/>
                  <a:cs typeface="Calibri"/>
                  <a:sym typeface="Calibri"/>
                </a:rPr>
                <a:t>PCIe</a:t>
              </a:r>
              <a:endParaRPr sz="1200"/>
            </a:p>
          </p:txBody>
        </p:sp>
        <p:sp>
          <p:nvSpPr>
            <p:cNvPr id="141" name="Google Shape;141;p12"/>
            <p:cNvSpPr/>
            <p:nvPr/>
          </p:nvSpPr>
          <p:spPr>
            <a:xfrm rot="-5400000">
              <a:off x="8245925" y="3858825"/>
              <a:ext cx="795000" cy="4290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sPHENIX GTM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" name="Google Shape;142;p12"/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825" y="1775748"/>
              <a:ext cx="1709575" cy="780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2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562" y="3018412"/>
              <a:ext cx="1142701" cy="10786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body" idx="1"/>
          </p:nvPr>
        </p:nvSpPr>
        <p:spPr>
          <a:xfrm>
            <a:off x="4572000" y="855988"/>
            <a:ext cx="41148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●"/>
            </a:pPr>
            <a:r>
              <a:rPr lang="en-US">
                <a:solidFill>
                  <a:schemeClr val="accent5"/>
                </a:solidFill>
              </a:rPr>
              <a:t>Readout electronics</a:t>
            </a:r>
            <a:endParaRPr>
              <a:solidFill>
                <a:schemeClr val="accent5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-US">
                <a:solidFill>
                  <a:schemeClr val="accent6"/>
                </a:solidFill>
              </a:rPr>
              <a:t>sPHENIX DAQ integration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49" name="Google Shape;149;p13"/>
          <p:cNvSpPr txBox="1">
            <a:spLocks noGrp="1"/>
          </p:cNvSpPr>
          <p:nvPr>
            <p:ph type="body" idx="1"/>
          </p:nvPr>
        </p:nvSpPr>
        <p:spPr>
          <a:xfrm>
            <a:off x="457200" y="848725"/>
            <a:ext cx="41148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-US">
                <a:solidFill>
                  <a:schemeClr val="accent3"/>
                </a:solidFill>
              </a:rPr>
              <a:t>Staves</a:t>
            </a:r>
            <a:endParaRPr>
              <a:solidFill>
                <a:schemeClr val="accent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-US">
                <a:solidFill>
                  <a:schemeClr val="accent4"/>
                </a:solidFill>
              </a:rPr>
              <a:t>Signal cables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150" name="Google Shape;150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00" y="1526650"/>
            <a:ext cx="6396199" cy="260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2/14/2019   |   </a:t>
            </a: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Alamos National Laboratory</a:t>
            </a: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0" y="738822"/>
            <a:ext cx="201600" cy="41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1"/>
          </p:nvPr>
        </p:nvSpPr>
        <p:spPr>
          <a:xfrm>
            <a:off x="457200" y="4056328"/>
            <a:ext cx="4114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Test beams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System documentation</a:t>
            </a:r>
            <a:endParaRPr/>
          </a:p>
        </p:txBody>
      </p:sp>
      <p:sp>
        <p:nvSpPr>
          <p:cNvPr id="156" name="Google Shape;156;p13"/>
          <p:cNvSpPr/>
          <p:nvPr/>
        </p:nvSpPr>
        <p:spPr>
          <a:xfrm>
            <a:off x="1361650" y="1974400"/>
            <a:ext cx="1890600" cy="1833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2682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3310375" y="1834900"/>
            <a:ext cx="1261500" cy="872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4572000" y="1570800"/>
            <a:ext cx="3133500" cy="1259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6680350" y="2829900"/>
            <a:ext cx="1025100" cy="1259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4195450" y="2829900"/>
            <a:ext cx="957900" cy="1037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Stave</a:t>
            </a:r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2/14/2019   |   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Alamos National Laboratory</a:t>
            </a:r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457200" y="738825"/>
            <a:ext cx="82296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Stave consists of three flex circuits: one signal FPC that carries the ALPIDE sensors, two power FPCs that carry AVDD and DVDD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For MVTX mechanical integration (Walt’s talk), the power FPCs must be lengthened to 40 cm (from 15 cm)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We qualified 40 and 60 cm FPCs at CERN: identical performance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4 staves at LANL</a:t>
            </a: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0" y="738822"/>
            <a:ext cx="201600" cy="41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249975" y="4158275"/>
            <a:ext cx="4322100" cy="6774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MVTX stave modifications have been qualified, and we have our first staves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149" y="2402750"/>
            <a:ext cx="4465500" cy="10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80455"/>
            <a:ext cx="4536650" cy="135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75" y="2571750"/>
            <a:ext cx="4322101" cy="1484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Signal cable design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2/14/2019   |   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Alamos National Laboratory</a:t>
            </a: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457200" y="848725"/>
            <a:ext cx="50931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The Samtec twinax cables carry clock (40 MHz), control (40 Mbps bidirectional), data (9x1.2 Gbps)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ALICE is using halogen-free cables (32 AWG, LDPE dielectric) due to CERN LSZH requirement; 2.65 + 5.3 m cables have been tested and are now in production</a:t>
            </a:r>
            <a:endParaRPr sz="1800"/>
          </a:p>
        </p:txBody>
      </p:sp>
      <p:sp>
        <p:nvSpPr>
          <p:cNvPr id="182" name="Google Shape;182;p15"/>
          <p:cNvSpPr/>
          <p:nvPr/>
        </p:nvSpPr>
        <p:spPr>
          <a:xfrm>
            <a:off x="0" y="738822"/>
            <a:ext cx="201600" cy="41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15"/>
          <p:cNvGrpSpPr/>
          <p:nvPr/>
        </p:nvGrpSpPr>
        <p:grpSpPr>
          <a:xfrm>
            <a:off x="201600" y="3172133"/>
            <a:ext cx="7296025" cy="1696786"/>
            <a:chOff x="911225" y="3104283"/>
            <a:chExt cx="7296025" cy="1696786"/>
          </a:xfrm>
        </p:grpSpPr>
        <p:grpSp>
          <p:nvGrpSpPr>
            <p:cNvPr id="184" name="Google Shape;184;p15"/>
            <p:cNvGrpSpPr/>
            <p:nvPr/>
          </p:nvGrpSpPr>
          <p:grpSpPr>
            <a:xfrm>
              <a:off x="1654348" y="3104283"/>
              <a:ext cx="5835293" cy="1696786"/>
              <a:chOff x="81825" y="-2017800"/>
              <a:chExt cx="7656860" cy="2226461"/>
            </a:xfrm>
          </p:grpSpPr>
          <p:pic>
            <p:nvPicPr>
              <p:cNvPr id="185" name="Google Shape;185;p15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99150" y="-2017800"/>
                <a:ext cx="3439535" cy="2226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15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1826" y="-2017789"/>
                <a:ext cx="4217324" cy="2226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7" name="Google Shape;187;p15"/>
              <p:cNvSpPr/>
              <p:nvPr/>
            </p:nvSpPr>
            <p:spPr>
              <a:xfrm>
                <a:off x="81825" y="-2017800"/>
                <a:ext cx="1862700" cy="204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" name="Google Shape;188;p15"/>
            <p:cNvSpPr txBox="1"/>
            <p:nvPr/>
          </p:nvSpPr>
          <p:spPr>
            <a:xfrm>
              <a:off x="911225" y="3583225"/>
              <a:ext cx="717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accent3"/>
                  </a:solidFill>
                </a:rPr>
                <a:t>Stave</a:t>
              </a:r>
              <a:endParaRPr>
                <a:solidFill>
                  <a:schemeClr val="accent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accent3"/>
                  </a:solidFill>
                </a:rPr>
                <a:t>Stave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7489650" y="3408775"/>
              <a:ext cx="717600" cy="10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accent3"/>
                  </a:solidFill>
                </a:rPr>
                <a:t>RU</a:t>
              </a:r>
              <a:endParaRPr>
                <a:solidFill>
                  <a:schemeClr val="accent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accent3"/>
                  </a:solidFill>
                </a:rPr>
                <a:t>RU</a:t>
              </a:r>
              <a:endParaRPr>
                <a:solidFill>
                  <a:schemeClr val="accent3"/>
                </a:solidFill>
              </a:endParaRPr>
            </a:p>
          </p:txBody>
        </p:sp>
      </p:grpSp>
      <p:pic>
        <p:nvPicPr>
          <p:cNvPr id="190" name="Google Shape;190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300" y="738900"/>
            <a:ext cx="3593600" cy="14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2214978"/>
            <a:ext cx="2133600" cy="1217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Cable testing</a:t>
            </a:r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2/14/2019   |   </a:t>
            </a: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Alamos National Laboratory</a:t>
            </a: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1"/>
          </p:nvPr>
        </p:nvSpPr>
        <p:spPr>
          <a:xfrm>
            <a:off x="457200" y="1764224"/>
            <a:ext cx="5679300" cy="29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BNL has approved non-halogen-free cables (30 AWG, FEP dielectric); improved signal integrity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sPHENIX cable run estimates are converging: 1.4 + 6.5 m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We have Samtec quotes for 1.2/2.65 + 5.3/8.8 m (total length 6.5 - 11.45 m), will order soon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We will qualify these cables using stave and RU (bit error rates, statistical eye), and scope/network analyzer</a:t>
            </a:r>
            <a:endParaRPr sz="1800"/>
          </a:p>
        </p:txBody>
      </p:sp>
      <p:sp>
        <p:nvSpPr>
          <p:cNvPr id="200" name="Google Shape;200;p16"/>
          <p:cNvSpPr/>
          <p:nvPr/>
        </p:nvSpPr>
        <p:spPr>
          <a:xfrm>
            <a:off x="0" y="738822"/>
            <a:ext cx="201600" cy="41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50" y="790525"/>
            <a:ext cx="6306775" cy="9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/>
          <p:nvPr/>
        </p:nvSpPr>
        <p:spPr>
          <a:xfrm>
            <a:off x="293650" y="4317025"/>
            <a:ext cx="5902200" cy="4476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We will test full-length MVTX cables in the next months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225" y="738825"/>
            <a:ext cx="2395425" cy="17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300" y="2495075"/>
            <a:ext cx="2858351" cy="23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Readout electronics</a:t>
            </a: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2/14/2019   |   </a:t>
            </a: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Alamos National Laboratory</a:t>
            </a:r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body" idx="1"/>
          </p:nvPr>
        </p:nvSpPr>
        <p:spPr>
          <a:xfrm>
            <a:off x="457200" y="848725"/>
            <a:ext cx="37161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RU v2.1, Power Board in production by ALICE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FELIX v2.0 in production by ATLAS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MVTX firmware and software in sync with current ALICE and ATLAS work, with MVTX-specific logic developed under this LDRD</a:t>
            </a:r>
            <a:endParaRPr/>
          </a:p>
        </p:txBody>
      </p:sp>
      <p:sp>
        <p:nvSpPr>
          <p:cNvPr id="213" name="Google Shape;213;p17"/>
          <p:cNvSpPr/>
          <p:nvPr/>
        </p:nvSpPr>
        <p:spPr>
          <a:xfrm>
            <a:off x="0" y="738822"/>
            <a:ext cx="201600" cy="41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580899" y="4057174"/>
            <a:ext cx="3203400" cy="7389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Key readout boards qualified and in production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398" y="2852811"/>
            <a:ext cx="2417250" cy="11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925" y="2638199"/>
            <a:ext cx="1463775" cy="131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923" y="944724"/>
            <a:ext cx="1418676" cy="11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/>
        </p:nvSpPr>
        <p:spPr>
          <a:xfrm>
            <a:off x="4323900" y="622750"/>
            <a:ext cx="8355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RU v1.0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4284363" y="3953738"/>
            <a:ext cx="8355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RU v2.1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7574900" y="622750"/>
            <a:ext cx="11025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FELIX v1.5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7383050" y="3953738"/>
            <a:ext cx="11025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FELIX v2.0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4459550" y="2237463"/>
            <a:ext cx="4061400" cy="526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same functionality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production-qualified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3" name="Google Shape;223;p1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1000" y="947659"/>
            <a:ext cx="1668301" cy="104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883" y="2855108"/>
            <a:ext cx="1163848" cy="109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642" y="947638"/>
            <a:ext cx="2023008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7"/>
          <p:cNvSpPr txBox="1"/>
          <p:nvPr/>
        </p:nvSpPr>
        <p:spPr>
          <a:xfrm>
            <a:off x="5573150" y="622750"/>
            <a:ext cx="1323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Prototype PB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5403850" y="3953738"/>
            <a:ext cx="13239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Production PB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7409125" y="4235013"/>
            <a:ext cx="10398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6"/>
                </a:solidFill>
              </a:rPr>
              <a:t>in hand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4121250" y="4235025"/>
            <a:ext cx="12408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6"/>
                </a:solidFill>
              </a:rPr>
              <a:t>@LANL May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5445400" y="4235025"/>
            <a:ext cx="12408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6"/>
                </a:solidFill>
              </a:rPr>
              <a:t>in discussion with LBNL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sPHENIX DAQ integration</a:t>
            </a:r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2/14/2019   |   </a:t>
            </a: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Alamos National Laboratory</a:t>
            </a:r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body" idx="1"/>
          </p:nvPr>
        </p:nvSpPr>
        <p:spPr>
          <a:xfrm>
            <a:off x="457200" y="848727"/>
            <a:ext cx="8229600" cy="3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sPHENIX detectors implement “plugins” to tie in to the central DAQ; the MVTX plugin was demonstrated at the 2018 test beam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sPHENIX clock and trigger is distributed by Granule Timing Module (GTM): BNL prototype ready for use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We are implementing the “receiver” in FELIX that will allow MVTX to receive a trigger from sPHENIX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MVTX is participating in discussions for the sPHENIX DAQ design</a:t>
            </a: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0" y="738822"/>
            <a:ext cx="201600" cy="41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262675" y="3547401"/>
            <a:ext cx="1916100" cy="9543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MVTX is fully integrated with sPHENIX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050" y="3195050"/>
            <a:ext cx="6761700" cy="15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2018 test beam: 4-chip telescope</a:t>
            </a:r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dt" idx="10"/>
          </p:nvPr>
        </p:nvSpPr>
        <p:spPr>
          <a:xfrm>
            <a:off x="7004050" y="4868863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2/14/2019   |   </a:t>
            </a: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ftr" idx="11"/>
          </p:nvPr>
        </p:nvSpPr>
        <p:spPr>
          <a:xfrm>
            <a:off x="-1" y="4868863"/>
            <a:ext cx="3310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Alamos National Laboratory</a:t>
            </a:r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body" idx="1"/>
          </p:nvPr>
        </p:nvSpPr>
        <p:spPr>
          <a:xfrm>
            <a:off x="457200" y="848725"/>
            <a:ext cx="37428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Joint test beam with sPHENIX silicon and calorimeters, Feb.-Mar. 2018 at Fermilab</a:t>
            </a:r>
            <a:endParaRPr sz="1800"/>
          </a:p>
        </p:txBody>
      </p:sp>
      <p:sp>
        <p:nvSpPr>
          <p:cNvPr id="250" name="Google Shape;250;p19"/>
          <p:cNvSpPr/>
          <p:nvPr/>
        </p:nvSpPr>
        <p:spPr>
          <a:xfrm>
            <a:off x="0" y="738822"/>
            <a:ext cx="201600" cy="41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457200" y="1761457"/>
            <a:ext cx="3782400" cy="12153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Demonstration of tracking performance, and the full readout chain with sPHENIX DAQ and monitoring - ahead of schedule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189" y="2696750"/>
            <a:ext cx="2518485" cy="21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00" y="3020856"/>
            <a:ext cx="6419599" cy="184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500" y="738825"/>
            <a:ext cx="2076775" cy="19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400" y="891302"/>
            <a:ext cx="1964694" cy="1977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rgbClr val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Macintosh PowerPoint</Application>
  <PresentationFormat>On-screen Show (16:9)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Noto Sans Symbols</vt:lpstr>
      <vt:lpstr>Arial</vt:lpstr>
      <vt:lpstr>Calibri</vt:lpstr>
      <vt:lpstr>Office Theme</vt:lpstr>
      <vt:lpstr>Sensors and readout</vt:lpstr>
      <vt:lpstr>System overview</vt:lpstr>
      <vt:lpstr>Outline</vt:lpstr>
      <vt:lpstr>Stave</vt:lpstr>
      <vt:lpstr>Signal cable design</vt:lpstr>
      <vt:lpstr>Cable testing</vt:lpstr>
      <vt:lpstr>Readout electronics</vt:lpstr>
      <vt:lpstr>sPHENIX DAQ integration</vt:lpstr>
      <vt:lpstr>2018 test beam: 4-chip telescope</vt:lpstr>
      <vt:lpstr>2019 test beam: 4-stave telescope</vt:lpstr>
      <vt:lpstr>System documentation and simulation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Sensors and readout</dc:title>
  <cp:lastModifiedBy>Microsoft Office User</cp:lastModifiedBy>
  <cp:revision>2</cp:revision>
  <dcterms:modified xsi:type="dcterms:W3CDTF">2019-02-14T04:15:34Z</dcterms:modified>
</cp:coreProperties>
</file>