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8" r:id="rId2"/>
    <p:sldId id="262" r:id="rId3"/>
    <p:sldId id="263" r:id="rId4"/>
    <p:sldId id="264" r:id="rId5"/>
    <p:sldId id="265" r:id="rId6"/>
    <p:sldId id="266" r:id="rId7"/>
    <p:sldId id="267" r:id="rId8"/>
    <p:sldId id="640" r:id="rId9"/>
    <p:sldId id="582" r:id="rId10"/>
    <p:sldId id="586" r:id="rId11"/>
    <p:sldId id="269" r:id="rId12"/>
    <p:sldId id="270" r:id="rId13"/>
    <p:sldId id="274" r:id="rId14"/>
    <p:sldId id="273" r:id="rId15"/>
    <p:sldId id="268" r:id="rId16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1D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63" autoAdjust="0"/>
    <p:restoredTop sz="94660"/>
  </p:normalViewPr>
  <p:slideViewPr>
    <p:cSldViewPr snapToGrid="0" snapToObjects="1">
      <p:cViewPr varScale="1">
        <p:scale>
          <a:sx n="158" d="100"/>
          <a:sy n="158" d="100"/>
        </p:scale>
        <p:origin x="576" y="176"/>
      </p:cViewPr>
      <p:guideLst>
        <p:guide orient="horz" pos="180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FC5B56-155A-8A4F-A200-15510EAC000D}" type="datetime1">
              <a:rPr lang="en-US" smtClean="0"/>
              <a:t>2/13/19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Los Alamos National Laboratory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3DA938-9C0B-3841-966A-9297D5C049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109318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0232FE-02A3-6D41-B422-B15757ACBFED}" type="datetime1">
              <a:rPr lang="en-US" smtClean="0"/>
              <a:t>2/13/19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Los Alamos National Laboratory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4268CE-33B7-7549-BEF6-7F438D74A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839167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alk-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-1371600" y="0"/>
            <a:ext cx="1371600" cy="2677650"/>
          </a:xfrm>
          <a:prstGeom prst="rect">
            <a:avLst/>
          </a:prstGeom>
          <a:noFill/>
        </p:spPr>
        <p:txBody>
          <a:bodyPr wrap="square" lIns="91433" tIns="45717" rIns="91433" bIns="45717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NOTE</a:t>
            </a:r>
            <a:r>
              <a:rPr lang="en-US" sz="1200" b="0" dirty="0">
                <a:solidFill>
                  <a:srgbClr val="000000"/>
                </a:solidFill>
              </a:rPr>
              <a:t>: THIS IS YOUR WALK-IN SLIDE OPTION #1.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Instead of the Title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Slide, display this slide on the venue screen while your audience is arriving.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</a:t>
            </a:r>
            <a:r>
              <a:rPr lang="en-US" sz="1200" b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title slide. 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5258058"/>
            <a:ext cx="9144000" cy="466313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D0C2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4572000" y="5539707"/>
            <a:ext cx="457200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</a:rPr>
              <a:t>Managed by Triad National Security, LLC for the U.S. Department of Energy’s NNSA</a:t>
            </a:r>
          </a:p>
        </p:txBody>
      </p:sp>
      <p:pic>
        <p:nvPicPr>
          <p:cNvPr id="9" name="Picture 8" descr="LANL_allWHITE.ai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021" t="26248" r="27098" b="30198"/>
          <a:stretch/>
        </p:blipFill>
        <p:spPr>
          <a:xfrm>
            <a:off x="545314" y="321028"/>
            <a:ext cx="7542237" cy="3763219"/>
          </a:xfrm>
          <a:prstGeom prst="rect">
            <a:avLst/>
          </a:prstGeom>
        </p:spPr>
      </p:pic>
      <p:pic>
        <p:nvPicPr>
          <p:cNvPr id="13" name="Picture 12" descr="NNSA_80%.ai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16" t="44234" r="25200" b="40485"/>
          <a:stretch/>
        </p:blipFill>
        <p:spPr>
          <a:xfrm>
            <a:off x="8104485" y="5291926"/>
            <a:ext cx="961301" cy="32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91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alk-in slide - Photo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5258058"/>
            <a:ext cx="9144000" cy="466313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D0C2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4572000" y="5539707"/>
            <a:ext cx="457200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</a:rPr>
              <a:t>Managed by Triad National Security, LLC for the U.S. Department of Energy’s NNSA</a:t>
            </a:r>
          </a:p>
        </p:txBody>
      </p:sp>
      <p:pic>
        <p:nvPicPr>
          <p:cNvPr id="12" name="Picture 11" descr="NNSA_80%.ai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16" t="44234" r="25200" b="40485"/>
          <a:stretch/>
        </p:blipFill>
        <p:spPr>
          <a:xfrm>
            <a:off x="8087553" y="5271918"/>
            <a:ext cx="961301" cy="321552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8467"/>
            <a:ext cx="5334000" cy="5266267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80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icon to insert photo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Right Triangle 4"/>
          <p:cNvSpPr/>
          <p:nvPr userDrawn="1"/>
        </p:nvSpPr>
        <p:spPr>
          <a:xfrm>
            <a:off x="5334000" y="-8467"/>
            <a:ext cx="3810000" cy="5257800"/>
          </a:xfrm>
          <a:custGeom>
            <a:avLst/>
            <a:gdLst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3810000 w 3810000"/>
              <a:gd name="connsiteY2" fmla="*/ 5257800 h 5257800"/>
              <a:gd name="connsiteX3" fmla="*/ 0 w 3810000"/>
              <a:gd name="connsiteY3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337733 w 3810000"/>
              <a:gd name="connsiteY2" fmla="*/ 3302000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337733 w 3810000"/>
              <a:gd name="connsiteY2" fmla="*/ 3302000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337733 w 3810000"/>
              <a:gd name="connsiteY2" fmla="*/ 3302000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0 w 3810000"/>
              <a:gd name="connsiteY2" fmla="*/ 3970867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0 w 3810000"/>
              <a:gd name="connsiteY2" fmla="*/ 3970867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0 w 3810000"/>
              <a:gd name="connsiteY2" fmla="*/ 3970867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0 w 3810000"/>
              <a:gd name="connsiteY2" fmla="*/ 3970867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0 w 3810000"/>
              <a:gd name="connsiteY2" fmla="*/ 3970867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0 w 3810000"/>
              <a:gd name="connsiteY2" fmla="*/ 3970867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346200 w 3810000"/>
              <a:gd name="connsiteY2" fmla="*/ 3852333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346200 w 3810000"/>
              <a:gd name="connsiteY2" fmla="*/ 3852333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049867 w 3810000"/>
              <a:gd name="connsiteY2" fmla="*/ 3869266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049867 w 3810000"/>
              <a:gd name="connsiteY2" fmla="*/ 3869266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049867 w 3810000"/>
              <a:gd name="connsiteY2" fmla="*/ 3869266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049867 w 3810000"/>
              <a:gd name="connsiteY2" fmla="*/ 3869266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049867 w 3810000"/>
              <a:gd name="connsiteY2" fmla="*/ 3869266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1 w 3810000"/>
              <a:gd name="connsiteY2" fmla="*/ 3911599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1 w 3810000"/>
              <a:gd name="connsiteY2" fmla="*/ 3911599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1 w 3810000"/>
              <a:gd name="connsiteY2" fmla="*/ 3911599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1 w 3810000"/>
              <a:gd name="connsiteY2" fmla="*/ 3911599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00" h="5257800">
                <a:moveTo>
                  <a:pt x="0" y="5257800"/>
                </a:moveTo>
                <a:lnTo>
                  <a:pt x="0" y="0"/>
                </a:lnTo>
                <a:cubicBezTo>
                  <a:pt x="16933" y="708378"/>
                  <a:pt x="59269" y="2737554"/>
                  <a:pt x="1193801" y="3911599"/>
                </a:cubicBezTo>
                <a:cubicBezTo>
                  <a:pt x="1899356" y="4580464"/>
                  <a:pt x="2791178" y="5012267"/>
                  <a:pt x="3810000" y="5257800"/>
                </a:cubicBezTo>
                <a:lnTo>
                  <a:pt x="0" y="5257800"/>
                </a:lnTo>
                <a:close/>
              </a:path>
            </a:pathLst>
          </a:custGeom>
          <a:solidFill>
            <a:srgbClr val="080419">
              <a:alpha val="3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5884335" y="2743202"/>
            <a:ext cx="29717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4571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i="0" dirty="0">
                <a:solidFill>
                  <a:srgbClr val="FFFFFF">
                    <a:alpha val="75000"/>
                  </a:srgbClr>
                </a:solidFill>
                <a:latin typeface="Arial"/>
                <a:cs typeface="Arial"/>
              </a:rPr>
              <a:t>Delivering science and technology</a:t>
            </a:r>
            <a:br>
              <a:rPr lang="en-US" sz="1400" b="0" i="0" baseline="0" dirty="0">
                <a:solidFill>
                  <a:srgbClr val="FFFFFF">
                    <a:alpha val="75000"/>
                  </a:srgbClr>
                </a:solidFill>
                <a:latin typeface="Arial"/>
                <a:cs typeface="Arial"/>
              </a:rPr>
            </a:br>
            <a:r>
              <a:rPr lang="en-US" sz="1400" b="0" i="0" baseline="0" dirty="0">
                <a:solidFill>
                  <a:srgbClr val="FFFFFF">
                    <a:alpha val="75000"/>
                  </a:srgbClr>
                </a:solidFill>
                <a:latin typeface="Arial"/>
                <a:cs typeface="Arial"/>
              </a:rPr>
              <a:t>to protect our nation</a:t>
            </a:r>
            <a:br>
              <a:rPr lang="en-US" sz="1400" b="0" i="0" baseline="0" dirty="0">
                <a:solidFill>
                  <a:srgbClr val="FFFFFF">
                    <a:alpha val="75000"/>
                  </a:srgbClr>
                </a:solidFill>
                <a:latin typeface="Arial"/>
                <a:cs typeface="Arial"/>
              </a:rPr>
            </a:br>
            <a:r>
              <a:rPr lang="en-US" sz="1400" b="0" i="0" baseline="0" dirty="0">
                <a:solidFill>
                  <a:srgbClr val="FFFFFF">
                    <a:alpha val="75000"/>
                  </a:srgbClr>
                </a:solidFill>
                <a:latin typeface="Arial"/>
                <a:cs typeface="Arial"/>
              </a:rPr>
              <a:t>and promote world stability</a:t>
            </a:r>
          </a:p>
          <a:p>
            <a:pPr algn="ctr"/>
            <a:endParaRPr lang="en-US" sz="1400" dirty="0">
              <a:solidFill>
                <a:srgbClr val="FFFFFF">
                  <a:alpha val="75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439333" y="2"/>
            <a:ext cx="1439333" cy="3231647"/>
          </a:xfrm>
          <a:prstGeom prst="rect">
            <a:avLst/>
          </a:prstGeom>
          <a:noFill/>
        </p:spPr>
        <p:txBody>
          <a:bodyPr wrap="square" lIns="91433" tIns="45717" rIns="91433" bIns="45717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NOTE</a:t>
            </a:r>
            <a:r>
              <a:rPr lang="en-US" sz="1200" b="0" dirty="0">
                <a:solidFill>
                  <a:srgbClr val="000000"/>
                </a:solidFill>
              </a:rPr>
              <a:t>: THIS IS YOUR WALK</a:t>
            </a:r>
            <a:r>
              <a:rPr lang="en-US" sz="1200" b="0" baseline="0" dirty="0">
                <a:solidFill>
                  <a:srgbClr val="000000"/>
                </a:solidFill>
              </a:rPr>
              <a:t>-IN </a:t>
            </a:r>
            <a:r>
              <a:rPr lang="en-US" sz="1200" b="0" dirty="0">
                <a:solidFill>
                  <a:srgbClr val="000000"/>
                </a:solidFill>
              </a:rPr>
              <a:t>SLIDE OPTION #2.</a:t>
            </a:r>
            <a:r>
              <a:rPr lang="en-US" sz="1200" b="0" baseline="0" dirty="0">
                <a:solidFill>
                  <a:srgbClr val="000000"/>
                </a:solidFill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Instead of the Title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Slide, display this slide on the venue screen while your audience is arriving.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</a:t>
            </a:r>
            <a:r>
              <a:rPr lang="en-US" sz="1200" b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title slide. 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dirty="0">
                <a:effectLst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only a high-resolution photograph.</a:t>
            </a: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15" name="Picture 14" descr="LANL_allWHITE.ai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021" t="26248" r="27098" b="30198"/>
          <a:stretch/>
        </p:blipFill>
        <p:spPr>
          <a:xfrm>
            <a:off x="5582838" y="600428"/>
            <a:ext cx="3055811" cy="152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51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360360"/>
            <a:ext cx="9144000" cy="408124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"/>
            <a:ext cx="7772400" cy="1361134"/>
          </a:xfrm>
          <a:prstGeom prst="rect">
            <a:avLst/>
          </a:prstGeom>
        </p:spPr>
        <p:txBody>
          <a:bodyPr lIns="91433" tIns="45717" rIns="91433" bIns="45717" anchor="b"/>
          <a:lstStyle>
            <a:lvl1pPr algn="r">
              <a:defRPr sz="3200" b="0" i="0">
                <a:solidFill>
                  <a:srgbClr val="FFFFFF"/>
                </a:solidFill>
                <a:latin typeface="+mj-lt"/>
              </a:defRPr>
            </a:lvl1pPr>
          </a:lstStyle>
          <a:p>
            <a:pPr algn="r"/>
            <a:r>
              <a:rPr lang="en-US" b="1" dirty="0">
                <a:solidFill>
                  <a:schemeClr val="bg1"/>
                </a:solidFill>
              </a:rPr>
              <a:t>Click to add title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5143500" y="3165407"/>
            <a:ext cx="3543300" cy="606908"/>
          </a:xfrm>
          <a:prstGeom prst="rect">
            <a:avLst/>
          </a:prstGeom>
        </p:spPr>
        <p:txBody>
          <a:bodyPr vert="horz" lIns="91433" tIns="45717" rIns="91433" bIns="45717" anchor="b"/>
          <a:lstStyle>
            <a:lvl1pPr marL="0" indent="0" algn="r">
              <a:buNone/>
              <a:defRPr sz="2000" b="1">
                <a:solidFill>
                  <a:schemeClr val="tx1"/>
                </a:solidFill>
              </a:defRPr>
            </a:lvl1pPr>
            <a:lvl2pPr marL="457164" indent="0">
              <a:buNone/>
              <a:defRPr sz="2400" b="1">
                <a:solidFill>
                  <a:schemeClr val="tx1"/>
                </a:solidFill>
              </a:defRPr>
            </a:lvl2pPr>
            <a:lvl3pPr marL="914327" indent="0">
              <a:buNone/>
              <a:defRPr sz="2400" b="1">
                <a:solidFill>
                  <a:schemeClr val="tx1"/>
                </a:solidFill>
              </a:defRPr>
            </a:lvl3pPr>
            <a:lvl4pPr marL="1371491" indent="0">
              <a:buNone/>
              <a:defRPr sz="2400" b="1">
                <a:solidFill>
                  <a:schemeClr val="tx1"/>
                </a:solidFill>
              </a:defRPr>
            </a:lvl4pPr>
            <a:lvl5pPr marL="1828654" indent="0">
              <a:buNone/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presenter(s)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5143500" y="3772967"/>
            <a:ext cx="3543300" cy="627160"/>
          </a:xfrm>
          <a:prstGeom prst="rect">
            <a:avLst/>
          </a:prstGeom>
        </p:spPr>
        <p:txBody>
          <a:bodyPr vert="horz" lIns="91433" tIns="45717" rIns="91433" bIns="45717"/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date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1360361"/>
            <a:ext cx="7772400" cy="907423"/>
          </a:xfrm>
          <a:prstGeom prst="rect">
            <a:avLst/>
          </a:prstGeom>
        </p:spPr>
        <p:txBody>
          <a:bodyPr vert="horz" lIns="91433" tIns="45717" rIns="91433" bIns="45717"/>
          <a:lstStyle>
            <a:lvl1pPr marL="0" indent="0" algn="r">
              <a:buNone/>
              <a:defRPr sz="2400">
                <a:solidFill>
                  <a:schemeClr val="tx1"/>
                </a:solidFill>
              </a:defRPr>
            </a:lvl1pPr>
            <a:lvl2pPr marL="457164" indent="0" algn="r">
              <a:buNone/>
              <a:defRPr sz="3600"/>
            </a:lvl2pPr>
            <a:lvl3pPr marL="914327" indent="0" algn="r">
              <a:buNone/>
              <a:defRPr sz="3600"/>
            </a:lvl3pPr>
            <a:lvl4pPr marL="1371491" indent="0" algn="r">
              <a:buNone/>
              <a:defRPr sz="3600"/>
            </a:lvl4pPr>
            <a:lvl5pPr marL="1828654" indent="0" algn="r">
              <a:buNone/>
              <a:defRPr sz="3600"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7196668" y="5441602"/>
            <a:ext cx="1947333" cy="263409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80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add LA-UR# </a:t>
            </a:r>
          </a:p>
        </p:txBody>
      </p:sp>
      <p:pic>
        <p:nvPicPr>
          <p:cNvPr id="18" name="Picture 17" descr="Untitled-1.jpg"/>
          <p:cNvPicPr>
            <a:picLocks noChangeAspect="1"/>
          </p:cNvPicPr>
          <p:nvPr userDrawn="1"/>
        </p:nvPicPr>
        <p:blipFill rotWithShape="1">
          <a:blip r:embed="rId2" cstate="screen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933" y="2951308"/>
            <a:ext cx="4351867" cy="2191209"/>
          </a:xfrm>
          <a:prstGeom prst="rect">
            <a:avLst/>
          </a:prstGeom>
        </p:spPr>
      </p:pic>
      <p:grpSp>
        <p:nvGrpSpPr>
          <p:cNvPr id="19" name="Group 18"/>
          <p:cNvGrpSpPr/>
          <p:nvPr userDrawn="1"/>
        </p:nvGrpSpPr>
        <p:grpSpPr>
          <a:xfrm>
            <a:off x="4572000" y="4989149"/>
            <a:ext cx="4572000" cy="452454"/>
            <a:chOff x="4572000" y="5026384"/>
            <a:chExt cx="4572000" cy="452454"/>
          </a:xfrm>
        </p:grpSpPr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4572000" y="5294172"/>
              <a:ext cx="457200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600" b="0" i="0" u="none" strike="noStrike" kern="0" cap="none" spc="0" normalizeH="0" baseline="0" noProof="0" dirty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rPr>
                <a:t>Managed by Triad National Security, LLC for the U.S. Department of Energy’s NNSA</a:t>
              </a:r>
            </a:p>
          </p:txBody>
        </p:sp>
        <p:pic>
          <p:nvPicPr>
            <p:cNvPr id="21" name="Picture 20" descr="NNSA_80%.ai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9116" t="44234" r="25200" b="40485"/>
            <a:stretch/>
          </p:blipFill>
          <p:spPr>
            <a:xfrm>
              <a:off x="8087551" y="5026384"/>
              <a:ext cx="961301" cy="3215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991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820911"/>
            <a:ext cx="9144000" cy="458981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"/>
            <a:ext cx="8229600" cy="820911"/>
          </a:xfrm>
          <a:prstGeom prst="rect">
            <a:avLst/>
          </a:prstGeom>
        </p:spPr>
        <p:txBody>
          <a:bodyPr anchor="ctr"/>
          <a:lstStyle/>
          <a:p>
            <a:r>
              <a:rPr lang="en-US" dirty="0"/>
              <a:t>Click to edit agenda title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C695E-3847-284B-804A-F0C0441E204C}" type="datetime1">
              <a:rPr lang="en-US" smtClean="0"/>
              <a:t>2/13/19</a:t>
            </a:fld>
            <a:r>
              <a:rPr lang="en-US" dirty="0"/>
              <a:t>   |   </a:t>
            </a:r>
            <a:fld id="{5D01E7E5-6465-7A46-A26D-BAABC2D34D3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631268" y="943030"/>
            <a:ext cx="0" cy="432844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2895601" y="943031"/>
            <a:ext cx="1617663" cy="317562"/>
          </a:xfrm>
          <a:prstGeom prst="rect">
            <a:avLst/>
          </a:prstGeom>
        </p:spPr>
        <p:txBody>
          <a:bodyPr vert="horz"/>
          <a:lstStyle>
            <a:lvl1pPr marL="0" indent="0" algn="r" defTabSz="-741363">
              <a:buFont typeface="Arial"/>
              <a:buNone/>
              <a:tabLst/>
              <a:defRPr sz="1100" b="0"/>
            </a:lvl1pPr>
            <a:lvl2pPr marL="231775" indent="0" defTabSz="-741363">
              <a:buNone/>
              <a:tabLst/>
              <a:defRPr sz="1050"/>
            </a:lvl2pPr>
            <a:lvl3pPr marL="455612" indent="0" defTabSz="-741363">
              <a:buNone/>
              <a:tabLst/>
              <a:defRPr sz="1000"/>
            </a:lvl3pPr>
            <a:lvl4pPr marL="681037" indent="0" defTabSz="-741363">
              <a:buNone/>
              <a:tabLst/>
              <a:defRPr sz="900"/>
            </a:lvl4pPr>
            <a:lvl5pPr marL="912813" indent="0" defTabSz="-741363">
              <a:buNone/>
              <a:tabLst/>
              <a:defRPr sz="900"/>
            </a:lvl5pPr>
          </a:lstStyle>
          <a:p>
            <a:pPr lvl="0"/>
            <a:r>
              <a:rPr lang="en-US" dirty="0"/>
              <a:t>Click to edit date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2895601" y="1568548"/>
            <a:ext cx="1617663" cy="317562"/>
          </a:xfrm>
          <a:prstGeom prst="rect">
            <a:avLst/>
          </a:prstGeom>
        </p:spPr>
        <p:txBody>
          <a:bodyPr vert="horz"/>
          <a:lstStyle>
            <a:lvl1pPr marL="0" indent="0" algn="r" defTabSz="-741363">
              <a:buFont typeface="Arial"/>
              <a:buNone/>
              <a:tabLst/>
              <a:defRPr sz="1100" b="0"/>
            </a:lvl1pPr>
            <a:lvl2pPr marL="231775" indent="0" defTabSz="-741363">
              <a:buNone/>
              <a:tabLst/>
              <a:defRPr sz="1050"/>
            </a:lvl2pPr>
            <a:lvl3pPr marL="455612" indent="0" defTabSz="-741363">
              <a:buNone/>
              <a:tabLst/>
              <a:defRPr sz="1000"/>
            </a:lvl3pPr>
            <a:lvl4pPr marL="681037" indent="0" defTabSz="-741363">
              <a:buNone/>
              <a:tabLst/>
              <a:defRPr sz="900"/>
            </a:lvl4pPr>
            <a:lvl5pPr marL="912813" indent="0" defTabSz="-741363">
              <a:buNone/>
              <a:tabLst/>
              <a:defRPr sz="900"/>
            </a:lvl5pPr>
          </a:lstStyle>
          <a:p>
            <a:pPr lvl="0"/>
            <a:r>
              <a:rPr lang="en-US" dirty="0"/>
              <a:t>Click to edit location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4800600" y="943030"/>
            <a:ext cx="3886200" cy="4328440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 marL="346075" indent="-171450">
              <a:defRPr sz="1800"/>
            </a:lvl2pPr>
            <a:lvl3pPr marL="515938" indent="-173038">
              <a:defRPr sz="1600"/>
            </a:lvl3pPr>
            <a:lvl4pPr marL="685800" indent="-173038">
              <a:defRPr sz="1400"/>
            </a:lvl4pPr>
            <a:lvl5pPr marL="855663" indent="-174625">
              <a:defRPr/>
            </a:lvl5pPr>
          </a:lstStyle>
          <a:p>
            <a:pPr lvl="0"/>
            <a:r>
              <a:rPr lang="en-US" dirty="0"/>
              <a:t>Click to edit agenda item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7" name="Picture 16" descr="Untitled-1.jpg"/>
          <p:cNvPicPr>
            <a:picLocks noChangeAspect="1"/>
          </p:cNvPicPr>
          <p:nvPr userDrawn="1"/>
        </p:nvPicPr>
        <p:blipFill rotWithShape="1">
          <a:blip r:embed="rId2" cstate="screen">
            <a:alphaModFix amt="5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933" y="2951308"/>
            <a:ext cx="4351867" cy="219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252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20149"/>
            <a:ext cx="8229600" cy="820911"/>
          </a:xfrm>
          <a:prstGeom prst="rect">
            <a:avLst/>
          </a:prstGeom>
        </p:spPr>
        <p:txBody>
          <a:bodyPr anchor="ctr"/>
          <a:lstStyle>
            <a:lvl1pPr algn="ctr">
              <a:defRPr b="0"/>
            </a:lvl1pPr>
          </a:lstStyle>
          <a:p>
            <a:r>
              <a:rPr lang="en-US" dirty="0"/>
              <a:t>Click to edit section title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A6442-326F-BF43-9512-C754596C1A34}" type="datetime1">
              <a:rPr lang="en-US" smtClean="0"/>
              <a:t>2/13/19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628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820911"/>
            <a:ext cx="9144000" cy="458981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"/>
            <a:ext cx="8229600" cy="820911"/>
          </a:xfrm>
          <a:prstGeom prst="rect">
            <a:avLst/>
          </a:prstGeom>
        </p:spPr>
        <p:txBody>
          <a:bodyPr anchor="ctr"/>
          <a:lstStyle/>
          <a:p>
            <a:r>
              <a:rPr lang="en-US" dirty="0"/>
              <a:t>Click to edit title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2/13/19</a:t>
            </a:fld>
            <a:r>
              <a:rPr lang="en-US" dirty="0"/>
              <a:t>   |   </a:t>
            </a:r>
            <a:fld id="{5D01E7E5-6465-7A46-A26D-BAABC2D34D3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943030"/>
            <a:ext cx="8229600" cy="4328440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 marL="346075" indent="-171450">
              <a:defRPr sz="1800"/>
            </a:lvl2pPr>
            <a:lvl3pPr marL="515938" indent="-173038">
              <a:defRPr sz="1600"/>
            </a:lvl3pPr>
            <a:lvl4pPr marL="685800" indent="-173038">
              <a:defRPr sz="1400"/>
            </a:lvl4pPr>
            <a:lvl5pPr marL="855663" indent="-174625">
              <a:defRPr/>
            </a:lvl5pPr>
          </a:lstStyle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8289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-9470"/>
            <a:ext cx="8229600" cy="952500"/>
          </a:xfrm>
          <a:prstGeom prst="rect">
            <a:avLst/>
          </a:prstGeom>
        </p:spPr>
        <p:txBody>
          <a:bodyPr vert="horz" anchor="ctr"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497D45A-E2C2-5444-8727-94AA467EBF1A}" type="datetime1">
              <a:rPr lang="en-US" smtClean="0"/>
              <a:t>2/13/19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943030"/>
            <a:ext cx="8229600" cy="4328440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rgbClr val="FFFFFF"/>
                </a:solidFill>
              </a:defRPr>
            </a:lvl1pPr>
            <a:lvl2pPr marL="346075" indent="-171450">
              <a:defRPr sz="1800">
                <a:solidFill>
                  <a:srgbClr val="FFFFFF"/>
                </a:solidFill>
              </a:defRPr>
            </a:lvl2pPr>
            <a:lvl3pPr marL="515938" indent="-173038">
              <a:defRPr sz="1600">
                <a:solidFill>
                  <a:srgbClr val="FFFFFF"/>
                </a:solidFill>
              </a:defRPr>
            </a:lvl3pPr>
            <a:lvl4pPr marL="685800" indent="-173038">
              <a:defRPr sz="1400">
                <a:solidFill>
                  <a:srgbClr val="FFFFFF"/>
                </a:solidFill>
              </a:defRPr>
            </a:lvl4pPr>
            <a:lvl5pPr marL="855663" indent="-174625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0828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319853"/>
            <a:ext cx="9144000" cy="509087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D5A60-AEBD-CD41-AE13-C139EF5F076B}" type="datetime1">
              <a:rPr lang="en-US" smtClean="0"/>
              <a:t>2/13/19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19852"/>
            <a:ext cx="8229600" cy="50106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943030"/>
            <a:ext cx="8229600" cy="4328440"/>
          </a:xfrm>
          <a:prstGeom prst="rect">
            <a:avLst/>
          </a:prstGeom>
        </p:spPr>
        <p:txBody>
          <a:bodyPr/>
          <a:lstStyle>
            <a:lvl1pPr>
              <a:defRPr sz="2000" b="0"/>
            </a:lvl1pPr>
            <a:lvl2pPr marL="346075" indent="-171450">
              <a:defRPr sz="1800"/>
            </a:lvl2pPr>
            <a:lvl3pPr marL="515938" indent="-173038">
              <a:defRPr sz="1600"/>
            </a:lvl3pPr>
            <a:lvl4pPr marL="685800" indent="-173038">
              <a:defRPr sz="1400"/>
            </a:lvl4pPr>
            <a:lvl5pPr marL="855663" indent="-174625">
              <a:defRPr/>
            </a:lvl5pPr>
          </a:lstStyle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1998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4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229309"/>
            <a:ext cx="9144000" cy="5256829"/>
          </a:xfrm>
          <a:prstGeom prst="rect">
            <a:avLst/>
          </a:prstGeom>
        </p:spPr>
        <p:txBody>
          <a:bodyPr vert="horz" lIns="91433" tIns="45717" rIns="91433" bIns="45717" anchor="ctr"/>
          <a:lstStyle>
            <a:lvl1pPr marL="0" marR="0" indent="0" algn="ctr" defTabSz="45716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1500" smtClean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icon to insert photo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1875329" y="3046995"/>
            <a:ext cx="5393342" cy="461659"/>
          </a:xfrm>
          <a:prstGeom prst="rect">
            <a:avLst/>
          </a:prstGeom>
          <a:noFill/>
        </p:spPr>
        <p:txBody>
          <a:bodyPr vert="horz" wrap="square" lIns="91433" tIns="45717" rIns="91433" bIns="45717">
            <a:spAutoFit/>
          </a:bodyPr>
          <a:lstStyle>
            <a:lvl1pPr algn="ctr">
              <a:defRPr sz="24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statement</a:t>
            </a:r>
          </a:p>
        </p:txBody>
      </p:sp>
      <p:sp>
        <p:nvSpPr>
          <p:cNvPr id="29" name="Rectangle 28"/>
          <p:cNvSpPr/>
          <p:nvPr userDrawn="1"/>
        </p:nvSpPr>
        <p:spPr>
          <a:xfrm>
            <a:off x="-117070" y="1114871"/>
            <a:ext cx="101168" cy="335921"/>
          </a:xfrm>
          <a:prstGeom prst="rect">
            <a:avLst/>
          </a:prstGeom>
          <a:solidFill>
            <a:srgbClr val="2682C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 userDrawn="1"/>
        </p:nvSpPr>
        <p:spPr>
          <a:xfrm>
            <a:off x="-117070" y="1450791"/>
            <a:ext cx="101168" cy="335921"/>
          </a:xfrm>
          <a:prstGeom prst="rect">
            <a:avLst/>
          </a:prstGeom>
          <a:solidFill>
            <a:srgbClr val="EA772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/>
          <p:cNvSpPr/>
          <p:nvPr userDrawn="1"/>
        </p:nvSpPr>
        <p:spPr>
          <a:xfrm>
            <a:off x="-117070" y="1786711"/>
            <a:ext cx="101168" cy="335921"/>
          </a:xfrm>
          <a:prstGeom prst="rect">
            <a:avLst/>
          </a:prstGeom>
          <a:solidFill>
            <a:srgbClr val="F4482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/>
          <p:cNvSpPr/>
          <p:nvPr userDrawn="1"/>
        </p:nvSpPr>
        <p:spPr>
          <a:xfrm>
            <a:off x="-117070" y="2122632"/>
            <a:ext cx="101168" cy="335921"/>
          </a:xfrm>
          <a:prstGeom prst="rect">
            <a:avLst/>
          </a:prstGeom>
          <a:solidFill>
            <a:srgbClr val="229357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/>
          <p:cNvSpPr/>
          <p:nvPr userDrawn="1"/>
        </p:nvSpPr>
        <p:spPr>
          <a:xfrm>
            <a:off x="-117070" y="1"/>
            <a:ext cx="101168" cy="335921"/>
          </a:xfrm>
          <a:prstGeom prst="rect">
            <a:avLst/>
          </a:prstGeom>
          <a:solidFill>
            <a:srgbClr val="0D0E2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/>
          <p:cNvSpPr/>
          <p:nvPr userDrawn="1"/>
        </p:nvSpPr>
        <p:spPr>
          <a:xfrm>
            <a:off x="-117070" y="335921"/>
            <a:ext cx="101168" cy="335921"/>
          </a:xfrm>
          <a:prstGeom prst="rect">
            <a:avLst/>
          </a:prstGeom>
          <a:solidFill>
            <a:srgbClr val="F8B617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/>
          <p:cNvSpPr/>
          <p:nvPr userDrawn="1"/>
        </p:nvSpPr>
        <p:spPr>
          <a:xfrm>
            <a:off x="-117070" y="727310"/>
            <a:ext cx="101168" cy="33592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58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251D7D"/>
            </a:gs>
            <a:gs pos="100000">
              <a:schemeClr val="accent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-1" y="5409848"/>
            <a:ext cx="3310467" cy="3051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r>
              <a:rPr lang="en-US"/>
              <a:t>Los Alamos National Laboratory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7004050" y="5409848"/>
            <a:ext cx="2133600" cy="3051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33415E80-817E-41B3-A1DB-15C0B125CF72}" type="datetime1">
              <a:rPr lang="en-US" smtClean="0"/>
              <a:pPr/>
              <a:t>2/13/19</a:t>
            </a:fld>
            <a:r>
              <a:rPr lang="en-US" dirty="0"/>
              <a:t>   |   </a:t>
            </a:r>
            <a:fld id="{5D01E7E5-6465-7A46-A26D-BAABC2D34D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-117070" y="1238744"/>
            <a:ext cx="101168" cy="373246"/>
          </a:xfrm>
          <a:prstGeom prst="rect">
            <a:avLst/>
          </a:prstGeom>
          <a:solidFill>
            <a:srgbClr val="2682C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-117070" y="1611989"/>
            <a:ext cx="101168" cy="373246"/>
          </a:xfrm>
          <a:prstGeom prst="rect">
            <a:avLst/>
          </a:prstGeom>
          <a:solidFill>
            <a:srgbClr val="EA772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-117070" y="1985234"/>
            <a:ext cx="101168" cy="373246"/>
          </a:xfrm>
          <a:prstGeom prst="rect">
            <a:avLst/>
          </a:prstGeom>
          <a:solidFill>
            <a:srgbClr val="F4482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-117070" y="2358479"/>
            <a:ext cx="101168" cy="373246"/>
          </a:xfrm>
          <a:prstGeom prst="rect">
            <a:avLst/>
          </a:prstGeom>
          <a:solidFill>
            <a:srgbClr val="229357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-117070" y="0"/>
            <a:ext cx="101168" cy="373246"/>
          </a:xfrm>
          <a:prstGeom prst="rect">
            <a:avLst/>
          </a:prstGeom>
          <a:solidFill>
            <a:srgbClr val="0D0E2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-117070" y="373245"/>
            <a:ext cx="101168" cy="373246"/>
          </a:xfrm>
          <a:prstGeom prst="rect">
            <a:avLst/>
          </a:prstGeom>
          <a:solidFill>
            <a:srgbClr val="F8B617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-117070" y="808120"/>
            <a:ext cx="101168" cy="3732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-635000" y="-2"/>
            <a:ext cx="517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rgbClr val="0D0C2E"/>
                </a:solidFill>
              </a:rPr>
              <a:t>NOTE:</a:t>
            </a:r>
          </a:p>
          <a:p>
            <a:pPr algn="r"/>
            <a:r>
              <a:rPr lang="en-US" sz="800" dirty="0">
                <a:solidFill>
                  <a:srgbClr val="0D0C2E"/>
                </a:solidFill>
              </a:rPr>
              <a:t>This is</a:t>
            </a:r>
            <a:r>
              <a:rPr lang="en-US" sz="800" baseline="0" dirty="0">
                <a:solidFill>
                  <a:srgbClr val="0D0C2E"/>
                </a:solidFill>
              </a:rPr>
              <a:t> the lab color palette.</a:t>
            </a:r>
            <a:endParaRPr lang="en-US" sz="800" baseline="0" dirty="0">
              <a:solidFill>
                <a:srgbClr val="0D0C2E"/>
              </a:solidFill>
              <a:latin typeface="Wingdings"/>
              <a:ea typeface="Wingdings"/>
              <a:cs typeface="Wingdings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134279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49" r:id="rId3"/>
    <p:sldLayoutId id="2147483673" r:id="rId4"/>
    <p:sldLayoutId id="2147483671" r:id="rId5"/>
    <p:sldLayoutId id="2147483650" r:id="rId6"/>
    <p:sldLayoutId id="2147483660" r:id="rId7"/>
    <p:sldLayoutId id="2147483674" r:id="rId8"/>
    <p:sldLayoutId id="2147483677" r:id="rId9"/>
  </p:sldLayoutIdLst>
  <p:hf sldNum="0" hdr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/>
        <a:buChar char="•"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03225" indent="-17145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28650" indent="-173038" algn="l" defTabSz="457200" rtl="0" eaLnBrk="1" latinLnBrk="0" hangingPunct="1">
        <a:spcBef>
          <a:spcPct val="200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854075" indent="-173038" algn="l" defTabSz="457200" rtl="0" eaLnBrk="1" latinLnBrk="0" hangingPunct="1">
        <a:spcBef>
          <a:spcPct val="20000"/>
        </a:spcBef>
        <a:buFont typeface="Arial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087438" indent="-174625" algn="l" defTabSz="457200" rtl="0" eaLnBrk="1" latinLnBrk="0" hangingPunct="1">
        <a:spcBef>
          <a:spcPct val="20000"/>
        </a:spcBef>
        <a:buFont typeface="Arial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477818" y="1"/>
            <a:ext cx="7208982" cy="1361134"/>
          </a:xfrm>
        </p:spPr>
        <p:txBody>
          <a:bodyPr/>
          <a:lstStyle/>
          <a:p>
            <a:r>
              <a:rPr lang="en-US" b="1" dirty="0">
                <a:ea typeface="ＭＳ Ｐゴシック" pitchFamily="34" charset="-128"/>
              </a:rPr>
              <a:t>Probing Quark-Gluon Plasma with Bottom Quark Jets at </a:t>
            </a:r>
            <a:r>
              <a:rPr lang="en-US" b="1" dirty="0" err="1">
                <a:ea typeface="ＭＳ Ｐゴシック" pitchFamily="34" charset="-128"/>
              </a:rPr>
              <a:t>sPHENIX</a:t>
            </a:r>
            <a:endParaRPr lang="en-US" b="1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BCC0306D-FF8A-FC46-8D54-D6EF657944DB}"/>
              </a:ext>
            </a:extLst>
          </p:cNvPr>
          <p:cNvSpPr txBox="1">
            <a:spLocks/>
          </p:cNvSpPr>
          <p:nvPr/>
        </p:nvSpPr>
        <p:spPr>
          <a:xfrm>
            <a:off x="4313381" y="2078593"/>
            <a:ext cx="4701827" cy="18006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Lucida Grande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rgbClr val="7F7F7F"/>
                </a:solidFill>
              </a:rPr>
              <a:t>SUMMARY AND TRANSITION PLAN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rgbClr val="7F7F7F"/>
                </a:solidFill>
              </a:rPr>
              <a:t>20170073DR</a:t>
            </a:r>
          </a:p>
          <a:p>
            <a:pPr fontAlgn="auto">
              <a:spcAft>
                <a:spcPts val="0"/>
              </a:spcAft>
              <a:defRPr/>
            </a:pPr>
            <a:endParaRPr lang="en-US" dirty="0">
              <a:solidFill>
                <a:srgbClr val="7F7F7F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rgbClr val="7F7F7F"/>
                </a:solidFill>
              </a:rPr>
              <a:t>Cesar Luiz da Silva P-25</a:t>
            </a:r>
          </a:p>
          <a:p>
            <a:pPr fontAlgn="auto">
              <a:spcAft>
                <a:spcPts val="0"/>
              </a:spcAft>
              <a:defRPr/>
            </a:pPr>
            <a:r>
              <a:rPr lang="en-US" dirty="0">
                <a:solidFill>
                  <a:srgbClr val="7F7F7F"/>
                </a:solidFill>
              </a:rPr>
              <a:t>Feb-14-2019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88559B2-DB87-5243-8A74-A7B700A74D7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7482" y="4872217"/>
            <a:ext cx="835435" cy="40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1978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B3023-1457-124F-B104-0129A3AC3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sPHENIX MVTX Group: Institution Roles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F82152-BB91-EE49-A79E-D2D9B6658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2/14/19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373D6B-49A0-A946-86D1-A63C7D46A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Los Alamos National Laboratory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74A3823-CC92-4247-B696-BC3DD844E2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Major institutions lead key tasks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6BD8D3-58A3-044B-A8F5-CBC0283E06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0312" y="847398"/>
            <a:ext cx="3823570" cy="4269654"/>
          </a:xfrm>
          <a:prstGeom prst="rect">
            <a:avLst/>
          </a:prstGeom>
          <a:ln>
            <a:solidFill>
              <a:srgbClr val="032AFF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496BB1-0DB4-AE4C-89C8-6C151DD41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52" y="1412089"/>
            <a:ext cx="4733154" cy="36781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232024-C3B2-8344-84E7-76396D4F1956}"/>
              </a:ext>
            </a:extLst>
          </p:cNvPr>
          <p:cNvSpPr txBox="1"/>
          <p:nvPr/>
        </p:nvSpPr>
        <p:spPr>
          <a:xfrm>
            <a:off x="4944066" y="5139820"/>
            <a:ext cx="37112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(New) Lehigh University: Simulations and electronics/cable test</a:t>
            </a:r>
          </a:p>
        </p:txBody>
      </p:sp>
    </p:spTree>
    <p:extLst>
      <p:ext uri="{BB962C8B-B14F-4D97-AF65-F5344CB8AC3E}">
        <p14:creationId xmlns:p14="http://schemas.microsoft.com/office/powerpoint/2010/main" val="21837352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038A82-EBA5-324C-9FE3-2540C27A6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2/13/19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11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687EA2-51F5-8642-9011-0C2FC8880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8132B7-1A15-7C42-883E-3DDDF510EFAD}"/>
              </a:ext>
            </a:extLst>
          </p:cNvPr>
          <p:cNvSpPr/>
          <p:nvPr/>
        </p:nvSpPr>
        <p:spPr>
          <a:xfrm>
            <a:off x="-12700" y="1564838"/>
            <a:ext cx="915035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Stave production at CERN already scheduled for </a:t>
            </a:r>
            <a:r>
              <a:rPr lang="en-US" b="1" dirty="0">
                <a:solidFill>
                  <a:srgbClr val="FF0000"/>
                </a:solidFill>
              </a:rPr>
              <a:t>MVTX: Spring 2019 – Spring 2020</a:t>
            </a:r>
            <a:endParaRPr lang="en-US" dirty="0"/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We have Yasser Morales (LANL postdoc) in the stave assembly facilities in Turin and at CERN to participate on the assembly process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00F5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F5"/>
                </a:solidFill>
              </a:rPr>
              <a:t>Staff members will also participate on the process to obtain experience on this novel technology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ALICE spent years developing the assembly procedure, we are leveraging this experience</a:t>
            </a:r>
          </a:p>
        </p:txBody>
      </p:sp>
      <p:sp>
        <p:nvSpPr>
          <p:cNvPr id="7" name="Rectangle 27">
            <a:extLst>
              <a:ext uri="{FF2B5EF4-FFF2-40B4-BE49-F238E27FC236}">
                <a16:creationId xmlns:a16="http://schemas.microsoft.com/office/drawing/2014/main" id="{4B787B74-F68A-9848-B6D9-191A7644CE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03213"/>
            <a:ext cx="9144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chemeClr val="bg1"/>
                </a:solidFill>
                <a:latin typeface="Arial Black" charset="0"/>
              </a:rPr>
              <a:t>Stave Production at CERN</a:t>
            </a:r>
          </a:p>
        </p:txBody>
      </p:sp>
    </p:spTree>
    <p:extLst>
      <p:ext uri="{BB962C8B-B14F-4D97-AF65-F5344CB8AC3E}">
        <p14:creationId xmlns:p14="http://schemas.microsoft.com/office/powerpoint/2010/main" val="17524583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6AA237-D9ED-1F48-8CD8-C3C128D8C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2/13/19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12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66BA63-5DD0-3F43-8BED-EDCD40F7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sp>
        <p:nvSpPr>
          <p:cNvPr id="6" name="Rectangle 27">
            <a:extLst>
              <a:ext uri="{FF2B5EF4-FFF2-40B4-BE49-F238E27FC236}">
                <a16:creationId xmlns:a16="http://schemas.microsoft.com/office/drawing/2014/main" id="{F9EB73E9-20DB-3443-BBC2-675C6B5829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64668"/>
            <a:ext cx="9144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 dirty="0">
                <a:solidFill>
                  <a:schemeClr val="bg1"/>
                </a:solidFill>
                <a:latin typeface="Arial Black" charset="0"/>
              </a:rPr>
              <a:t>Conclusions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8F6041-8E60-0B45-8630-3E8F182703ED}"/>
              </a:ext>
            </a:extLst>
          </p:cNvPr>
          <p:cNvSpPr txBox="1"/>
          <p:nvPr/>
        </p:nvSpPr>
        <p:spPr>
          <a:xfrm>
            <a:off x="147781" y="848589"/>
            <a:ext cx="884843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Major LDRD goals with single ALPIDE sensors accomplished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Additional tests with newly available 4-staves and operation improvements expected for the remaining of this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MVTX is now funded and officially part of the </a:t>
            </a:r>
            <a:r>
              <a:rPr lang="en-US" dirty="0" err="1"/>
              <a:t>sPHENIX</a:t>
            </a:r>
            <a:r>
              <a:rPr lang="en-US" dirty="0"/>
              <a:t> detector. Another item for the list of highly successful QCD projects funded by the LDRD office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Activities already going on on the MVTX final design and construction in collaboration with MIT, LBNL, BNL and other 19 institutions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MVTX activities are supported by our science program with DOE/OS and BNL/RHIC operation funding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Combined experimental and theoretical efforts must be capitalized, including the increasing of the workforce for the major work ahead</a:t>
            </a:r>
          </a:p>
        </p:txBody>
      </p:sp>
    </p:spTree>
    <p:extLst>
      <p:ext uri="{BB962C8B-B14F-4D97-AF65-F5344CB8AC3E}">
        <p14:creationId xmlns:p14="http://schemas.microsoft.com/office/powerpoint/2010/main" val="12833251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7A3A4-8BA6-9E43-89F9-FB88AF807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072F02-6AE4-0044-BB98-D439751A3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2/13/19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13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9DDBD8-C38F-7648-BC67-004500386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342F677-B091-3947-8721-27A405BC16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4000" b="1" dirty="0"/>
          </a:p>
          <a:p>
            <a:pPr marL="0" indent="0">
              <a:buNone/>
            </a:pPr>
            <a:endParaRPr lang="en-US" sz="4000" b="1" dirty="0"/>
          </a:p>
          <a:p>
            <a:pPr marL="0" indent="0">
              <a:buNone/>
            </a:pPr>
            <a:r>
              <a:rPr lang="en-US" sz="4000" b="1" dirty="0"/>
              <a:t>EXTRAS</a:t>
            </a:r>
          </a:p>
        </p:txBody>
      </p:sp>
    </p:spTree>
    <p:extLst>
      <p:ext uri="{BB962C8B-B14F-4D97-AF65-F5344CB8AC3E}">
        <p14:creationId xmlns:p14="http://schemas.microsoft.com/office/powerpoint/2010/main" val="8017360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863807-125F-8140-9CAF-3BB7B194C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2/13/19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14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2937DA-2F9F-3049-8128-68E347991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0AD70F8-40AF-834C-BB08-7DB363217DB9}"/>
              </a:ext>
            </a:extLst>
          </p:cNvPr>
          <p:cNvGrpSpPr/>
          <p:nvPr/>
        </p:nvGrpSpPr>
        <p:grpSpPr>
          <a:xfrm>
            <a:off x="0" y="805568"/>
            <a:ext cx="9144000" cy="4665306"/>
            <a:chOff x="0" y="805568"/>
            <a:chExt cx="9144000" cy="466530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B349863-905F-4B4F-BFED-490B344640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805568"/>
              <a:ext cx="9144000" cy="4665306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7CAFC4C-D44C-9B4B-8966-D5A2308B8D68}"/>
                </a:ext>
              </a:extLst>
            </p:cNvPr>
            <p:cNvSpPr/>
            <p:nvPr/>
          </p:nvSpPr>
          <p:spPr>
            <a:xfrm>
              <a:off x="2837036" y="1963391"/>
              <a:ext cx="75997" cy="7215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D4CE03D-33CD-BD41-A76C-5EC747ABB5D5}"/>
                </a:ext>
              </a:extLst>
            </p:cNvPr>
            <p:cNvSpPr/>
            <p:nvPr/>
          </p:nvSpPr>
          <p:spPr>
            <a:xfrm>
              <a:off x="1738212" y="1945061"/>
              <a:ext cx="75997" cy="7215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23C7406-81E0-6442-8A8A-49FEB12B33C9}"/>
                </a:ext>
              </a:extLst>
            </p:cNvPr>
            <p:cNvSpPr/>
            <p:nvPr/>
          </p:nvSpPr>
          <p:spPr>
            <a:xfrm>
              <a:off x="2892670" y="1879406"/>
              <a:ext cx="75997" cy="7215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9B13AE5-1829-7F4D-8BE6-80341174D3A1}"/>
                </a:ext>
              </a:extLst>
            </p:cNvPr>
            <p:cNvSpPr/>
            <p:nvPr/>
          </p:nvSpPr>
          <p:spPr>
            <a:xfrm>
              <a:off x="1766297" y="1910570"/>
              <a:ext cx="75997" cy="7215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EED90EB-82F8-5B49-BE5E-5AE447B80F59}"/>
                </a:ext>
              </a:extLst>
            </p:cNvPr>
            <p:cNvSpPr/>
            <p:nvPr/>
          </p:nvSpPr>
          <p:spPr>
            <a:xfrm>
              <a:off x="1694036" y="2044702"/>
              <a:ext cx="75997" cy="7215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32BC3A1-2BA3-9643-98FB-23F1097939CD}"/>
                </a:ext>
              </a:extLst>
            </p:cNvPr>
            <p:cNvSpPr/>
            <p:nvPr/>
          </p:nvSpPr>
          <p:spPr>
            <a:xfrm>
              <a:off x="7163003" y="2286000"/>
              <a:ext cx="75997" cy="7215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B1DC1EA-3127-5145-890B-C03C610CE50C}"/>
                </a:ext>
              </a:extLst>
            </p:cNvPr>
            <p:cNvSpPr/>
            <p:nvPr/>
          </p:nvSpPr>
          <p:spPr>
            <a:xfrm>
              <a:off x="4953000" y="1600200"/>
              <a:ext cx="75997" cy="7215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A4AC54D-735B-8D46-81A4-426766F5D175}"/>
                </a:ext>
              </a:extLst>
            </p:cNvPr>
            <p:cNvSpPr/>
            <p:nvPr/>
          </p:nvSpPr>
          <p:spPr>
            <a:xfrm>
              <a:off x="2057603" y="2057400"/>
              <a:ext cx="75997" cy="7215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3BA4819-7EA5-C54F-BB97-3B24950C17CB}"/>
                </a:ext>
              </a:extLst>
            </p:cNvPr>
            <p:cNvSpPr/>
            <p:nvPr/>
          </p:nvSpPr>
          <p:spPr>
            <a:xfrm>
              <a:off x="4953000" y="1524000"/>
              <a:ext cx="75997" cy="7215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2C6476B-57CB-7B4B-9B27-6ADE9D0612FA}"/>
                </a:ext>
              </a:extLst>
            </p:cNvPr>
            <p:cNvSpPr/>
            <p:nvPr/>
          </p:nvSpPr>
          <p:spPr>
            <a:xfrm>
              <a:off x="2514600" y="2286000"/>
              <a:ext cx="75997" cy="7215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1371835-ACBD-E946-AA7E-41EADCF7D9C2}"/>
                </a:ext>
              </a:extLst>
            </p:cNvPr>
            <p:cNvSpPr/>
            <p:nvPr/>
          </p:nvSpPr>
          <p:spPr>
            <a:xfrm>
              <a:off x="2438603" y="2133600"/>
              <a:ext cx="75997" cy="7215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D22FDB0-4137-FF4C-9A3A-A0AB4CB16DB0}"/>
                </a:ext>
              </a:extLst>
            </p:cNvPr>
            <p:cNvSpPr/>
            <p:nvPr/>
          </p:nvSpPr>
          <p:spPr>
            <a:xfrm>
              <a:off x="2286000" y="1905000"/>
              <a:ext cx="75997" cy="7215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0E14451-91EA-2E4F-8E59-3C78DC911E39}"/>
                </a:ext>
              </a:extLst>
            </p:cNvPr>
            <p:cNvSpPr/>
            <p:nvPr/>
          </p:nvSpPr>
          <p:spPr>
            <a:xfrm>
              <a:off x="7544003" y="2442446"/>
              <a:ext cx="75997" cy="7215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E6F723F-9BC6-DE4C-87CF-DE3189B6F27C}"/>
                </a:ext>
              </a:extLst>
            </p:cNvPr>
            <p:cNvSpPr/>
            <p:nvPr/>
          </p:nvSpPr>
          <p:spPr>
            <a:xfrm>
              <a:off x="1981200" y="2209800"/>
              <a:ext cx="75997" cy="7215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A757C7F-607F-B54A-B534-3DD86B415E86}"/>
                </a:ext>
              </a:extLst>
            </p:cNvPr>
            <p:cNvSpPr/>
            <p:nvPr/>
          </p:nvSpPr>
          <p:spPr>
            <a:xfrm>
              <a:off x="1981200" y="2133600"/>
              <a:ext cx="75997" cy="7215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112D951-0CF1-0F40-A8F9-BB4D7289E9FE}"/>
                </a:ext>
              </a:extLst>
            </p:cNvPr>
            <p:cNvSpPr/>
            <p:nvPr/>
          </p:nvSpPr>
          <p:spPr>
            <a:xfrm>
              <a:off x="2743403" y="1905000"/>
              <a:ext cx="75997" cy="7215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A7241E9-3971-9F4D-8EC7-DF4FBE07F558}"/>
                </a:ext>
              </a:extLst>
            </p:cNvPr>
            <p:cNvSpPr/>
            <p:nvPr/>
          </p:nvSpPr>
          <p:spPr>
            <a:xfrm>
              <a:off x="7162800" y="2286000"/>
              <a:ext cx="75997" cy="7215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4758310-AC53-674C-BA9C-7D24EED351C3}"/>
                </a:ext>
              </a:extLst>
            </p:cNvPr>
            <p:cNvSpPr/>
            <p:nvPr/>
          </p:nvSpPr>
          <p:spPr>
            <a:xfrm>
              <a:off x="7391603" y="2438400"/>
              <a:ext cx="75997" cy="7215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3027BDB-1614-544D-87AE-813D4ED41F13}"/>
                </a:ext>
              </a:extLst>
            </p:cNvPr>
            <p:cNvSpPr/>
            <p:nvPr/>
          </p:nvSpPr>
          <p:spPr>
            <a:xfrm>
              <a:off x="2209800" y="2209800"/>
              <a:ext cx="75997" cy="7215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BC5DC26-0560-D647-9EC7-40AB7DD9209B}"/>
                </a:ext>
              </a:extLst>
            </p:cNvPr>
            <p:cNvSpPr/>
            <p:nvPr/>
          </p:nvSpPr>
          <p:spPr>
            <a:xfrm>
              <a:off x="7543800" y="2057400"/>
              <a:ext cx="75997" cy="7215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A034816-4579-4640-8899-56761110EEFF}"/>
                </a:ext>
              </a:extLst>
            </p:cNvPr>
            <p:cNvSpPr/>
            <p:nvPr/>
          </p:nvSpPr>
          <p:spPr>
            <a:xfrm>
              <a:off x="7848803" y="2057400"/>
              <a:ext cx="75997" cy="7215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50FD5308-3344-7C45-BEC2-B6EDA61463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3423158"/>
            <a:ext cx="3810000" cy="166408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7384BD9-D9FE-454A-9D89-5438481B8176}"/>
              </a:ext>
            </a:extLst>
          </p:cNvPr>
          <p:cNvSpPr txBox="1"/>
          <p:nvPr/>
        </p:nvSpPr>
        <p:spPr>
          <a:xfrm>
            <a:off x="1066800" y="6104596"/>
            <a:ext cx="1968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35% contingency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35E3DF6-D208-604E-BFC3-37A27DEB1130}"/>
              </a:ext>
            </a:extLst>
          </p:cNvPr>
          <p:cNvSpPr txBox="1"/>
          <p:nvPr/>
        </p:nvSpPr>
        <p:spPr>
          <a:xfrm>
            <a:off x="206616" y="2599960"/>
            <a:ext cx="1525418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22 institutions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DD07408-50AA-784B-9A39-A433435CE60C}"/>
              </a:ext>
            </a:extLst>
          </p:cNvPr>
          <p:cNvSpPr/>
          <p:nvPr/>
        </p:nvSpPr>
        <p:spPr>
          <a:xfrm>
            <a:off x="4098458" y="4098147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Stave production at CERN starting immediately after the end of the ALICE production.</a:t>
            </a:r>
          </a:p>
        </p:txBody>
      </p:sp>
      <p:sp>
        <p:nvSpPr>
          <p:cNvPr id="33" name="Rectangle 27">
            <a:extLst>
              <a:ext uri="{FF2B5EF4-FFF2-40B4-BE49-F238E27FC236}">
                <a16:creationId xmlns:a16="http://schemas.microsoft.com/office/drawing/2014/main" id="{380B7836-CC13-924F-9444-3B9EE004C3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8127"/>
            <a:ext cx="7924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chemeClr val="bg1"/>
                </a:solidFill>
                <a:latin typeface="Arial Black" charset="0"/>
              </a:rPr>
              <a:t>The MVTX PROJECT</a:t>
            </a:r>
          </a:p>
        </p:txBody>
      </p:sp>
    </p:spTree>
    <p:extLst>
      <p:ext uri="{BB962C8B-B14F-4D97-AF65-F5344CB8AC3E}">
        <p14:creationId xmlns:p14="http://schemas.microsoft.com/office/powerpoint/2010/main" val="39343764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181499-A62C-3A45-A13E-557CC9BD0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2/13/19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15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73201B-8C08-DF44-9E17-EBE94E1F6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DA7C796-B3E4-2348-AA5C-DA9E71B7F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52400"/>
            <a:ext cx="7924800" cy="990600"/>
          </a:xfrm>
        </p:spPr>
        <p:txBody>
          <a:bodyPr/>
          <a:lstStyle/>
          <a:p>
            <a:r>
              <a:rPr lang="en-US" sz="3200" dirty="0"/>
              <a:t>Funding Sources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5CA2380-A416-374B-9BDE-89EAF9F315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48182"/>
            <a:ext cx="9137650" cy="3545843"/>
          </a:xfrm>
        </p:spPr>
        <p:txBody>
          <a:bodyPr/>
          <a:lstStyle/>
          <a:p>
            <a:r>
              <a:rPr lang="en-US" dirty="0"/>
              <a:t> BNL/RHIC operation funding : </a:t>
            </a:r>
            <a:r>
              <a:rPr lang="en-US" b="1" dirty="0"/>
              <a:t>US$5M</a:t>
            </a:r>
          </a:p>
          <a:p>
            <a:pPr lvl="1"/>
            <a:r>
              <a:rPr lang="en-US" dirty="0"/>
              <a:t>carbon fiber structure</a:t>
            </a:r>
          </a:p>
          <a:p>
            <a:pPr lvl="1"/>
            <a:r>
              <a:rPr lang="en-US" dirty="0"/>
              <a:t>Mechanical engineering</a:t>
            </a:r>
          </a:p>
          <a:p>
            <a:pPr lvl="1"/>
            <a:r>
              <a:rPr lang="en-US" dirty="0"/>
              <a:t>Safety system</a:t>
            </a:r>
          </a:p>
          <a:p>
            <a:pPr lvl="1"/>
            <a:endParaRPr lang="en-US" dirty="0"/>
          </a:p>
          <a:p>
            <a:r>
              <a:rPr lang="en-US" dirty="0"/>
              <a:t>DOE/OS through the ALICE account in the University of Tennessee : </a:t>
            </a:r>
            <a:r>
              <a:rPr lang="en-US" b="1" dirty="0"/>
              <a:t>U$1.4M</a:t>
            </a:r>
          </a:p>
          <a:p>
            <a:pPr lvl="1"/>
            <a:r>
              <a:rPr lang="en-US" dirty="0"/>
              <a:t> Staves</a:t>
            </a:r>
          </a:p>
          <a:p>
            <a:pPr lvl="1"/>
            <a:r>
              <a:rPr lang="en-US" dirty="0"/>
              <a:t>Readout Unities  </a:t>
            </a:r>
          </a:p>
        </p:txBody>
      </p:sp>
    </p:spTree>
    <p:extLst>
      <p:ext uri="{BB962C8B-B14F-4D97-AF65-F5344CB8AC3E}">
        <p14:creationId xmlns:p14="http://schemas.microsoft.com/office/powerpoint/2010/main" val="3168394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632A3-F47F-1040-A02F-56356D5148F3}" type="datetime1">
              <a:rPr lang="en-US" smtClean="0"/>
              <a:t>2/13/19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9F3A82-DA61-E349-8013-A992093964A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5335" y="1025887"/>
            <a:ext cx="4495800" cy="377384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5EEE1C6-D30E-A243-8C1D-A7500ACE77AC}"/>
              </a:ext>
            </a:extLst>
          </p:cNvPr>
          <p:cNvGrpSpPr/>
          <p:nvPr/>
        </p:nvGrpSpPr>
        <p:grpSpPr>
          <a:xfrm>
            <a:off x="16514" y="1088716"/>
            <a:ext cx="4327218" cy="3682519"/>
            <a:chOff x="16182" y="1485982"/>
            <a:chExt cx="4327218" cy="368251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04788AD-2930-294B-A590-F22B36272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182" y="1485982"/>
              <a:ext cx="4327218" cy="368251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056F14B-F145-3748-83F7-AEEE946EF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38400" y="1660710"/>
              <a:ext cx="1694652" cy="161589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0D810FD-4143-9140-A5E3-CEC206897DAC}"/>
              </a:ext>
            </a:extLst>
          </p:cNvPr>
          <p:cNvSpPr txBox="1"/>
          <p:nvPr/>
        </p:nvSpPr>
        <p:spPr>
          <a:xfrm>
            <a:off x="1196090" y="806748"/>
            <a:ext cx="1739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Low </a:t>
            </a:r>
            <a:r>
              <a:rPr lang="en-US" b="1" dirty="0" err="1"/>
              <a:t>p</a:t>
            </a:r>
            <a:r>
              <a:rPr lang="en-US" b="1" baseline="-25000" dirty="0" err="1"/>
              <a:t>T</a:t>
            </a:r>
            <a:r>
              <a:rPr lang="en-US" b="1" dirty="0"/>
              <a:t> B-Meson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25C35E-2A2C-4743-8C14-2A8BD9A244AF}"/>
              </a:ext>
            </a:extLst>
          </p:cNvPr>
          <p:cNvSpPr txBox="1"/>
          <p:nvPr/>
        </p:nvSpPr>
        <p:spPr>
          <a:xfrm>
            <a:off x="6125655" y="797910"/>
            <a:ext cx="1463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High </a:t>
            </a:r>
            <a:r>
              <a:rPr lang="en-US" b="1" dirty="0" err="1"/>
              <a:t>p</a:t>
            </a:r>
            <a:r>
              <a:rPr lang="en-US" b="1" baseline="-25000" dirty="0" err="1"/>
              <a:t>T</a:t>
            </a:r>
            <a:r>
              <a:rPr lang="en-US" b="1" dirty="0"/>
              <a:t> b-jets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5C623E-19D7-0647-A4E8-9818F9AE8225}"/>
              </a:ext>
            </a:extLst>
          </p:cNvPr>
          <p:cNvSpPr txBox="1"/>
          <p:nvPr/>
        </p:nvSpPr>
        <p:spPr>
          <a:xfrm>
            <a:off x="109229" y="4735474"/>
            <a:ext cx="4141788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Probe QGP coupling, HF diffusion with B-hadrons.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A6EB9B-F333-E543-9CFD-13DF49A27FD5}"/>
              </a:ext>
            </a:extLst>
          </p:cNvPr>
          <p:cNvSpPr txBox="1"/>
          <p:nvPr/>
        </p:nvSpPr>
        <p:spPr>
          <a:xfrm>
            <a:off x="4605029" y="4738450"/>
            <a:ext cx="4141788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Probe the QGP microscopic structure with b-quarks.</a:t>
            </a:r>
          </a:p>
        </p:txBody>
      </p:sp>
      <p:sp>
        <p:nvSpPr>
          <p:cNvPr id="15" name="Rectangle 27">
            <a:extLst>
              <a:ext uri="{FF2B5EF4-FFF2-40B4-BE49-F238E27FC236}">
                <a16:creationId xmlns:a16="http://schemas.microsoft.com/office/drawing/2014/main" id="{A0D49E4A-41C2-0F41-959F-E99D3F8281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" y="122830"/>
            <a:ext cx="69342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chemeClr val="bg1"/>
                </a:solidFill>
                <a:latin typeface="Arial Black" charset="0"/>
              </a:rPr>
              <a:t>Two Main Physics Topics added by MVTX to </a:t>
            </a:r>
            <a:r>
              <a:rPr lang="en-US" dirty="0" err="1">
                <a:solidFill>
                  <a:schemeClr val="bg1"/>
                </a:solidFill>
                <a:latin typeface="Arial Black" charset="0"/>
              </a:rPr>
              <a:t>sPHENIX</a:t>
            </a:r>
            <a:r>
              <a:rPr lang="en-US" dirty="0">
                <a:solidFill>
                  <a:schemeClr val="bg1"/>
                </a:solidFill>
                <a:latin typeface="Arial Black" charset="0"/>
              </a:rPr>
              <a:t> Program</a:t>
            </a:r>
          </a:p>
        </p:txBody>
      </p:sp>
    </p:spTree>
    <p:extLst>
      <p:ext uri="{BB962C8B-B14F-4D97-AF65-F5344CB8AC3E}">
        <p14:creationId xmlns:p14="http://schemas.microsoft.com/office/powerpoint/2010/main" val="543111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Arial Black" charset="0"/>
              </a:rPr>
              <a:t>The Proposed MVTX Detector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632A3-F47F-1040-A02F-56356D5148F3}" type="datetime1">
              <a:rPr lang="en-US" smtClean="0"/>
              <a:t>2/13/19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F8D2A4-6FC3-CD46-8E69-47D62A33585F}"/>
              </a:ext>
            </a:extLst>
          </p:cNvPr>
          <p:cNvSpPr/>
          <p:nvPr/>
        </p:nvSpPr>
        <p:spPr>
          <a:xfrm>
            <a:off x="66939" y="4652545"/>
            <a:ext cx="3417094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effectLst/>
              </a:rPr>
              <a:t>216M </a:t>
            </a:r>
            <a:r>
              <a:rPr lang="en-US" sz="2000" dirty="0"/>
              <a:t>pixels</a:t>
            </a:r>
            <a:r>
              <a:rPr lang="en-US" sz="2000" dirty="0">
                <a:effectLst/>
              </a:rPr>
              <a:t> in 48 staves.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03A180B-AEF4-6A42-87C9-526196B6855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69" y="2973272"/>
            <a:ext cx="3460564" cy="13346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B48B19-5036-2E47-92CF-C71210CF7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4131" y="2662892"/>
            <a:ext cx="5486400" cy="27521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19F597-1A9F-C64D-9154-5DE0FBF3E0E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3760" y="820912"/>
            <a:ext cx="2646217" cy="19107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45E075-0C98-1847-800A-B177C8682E0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20912"/>
            <a:ext cx="4765846" cy="185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1462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D4833ADC-0E58-E443-8CF5-FD4C2AD2F3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8189" y="871865"/>
            <a:ext cx="4357941" cy="1902428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632A3-F47F-1040-A02F-56356D5148F3}" type="datetime1">
              <a:rPr lang="en-US" smtClean="0"/>
              <a:t>2/13/19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1D5EBC-C682-8444-8406-9BCB7841AE51}"/>
              </a:ext>
            </a:extLst>
          </p:cNvPr>
          <p:cNvSpPr/>
          <p:nvPr/>
        </p:nvSpPr>
        <p:spPr>
          <a:xfrm>
            <a:off x="144806" y="914293"/>
            <a:ext cx="431338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Mechanical conceptual design stage.</a:t>
            </a:r>
          </a:p>
          <a:p>
            <a:endParaRPr lang="en-US" dirty="0"/>
          </a:p>
          <a:p>
            <a:r>
              <a:rPr lang="en-US" dirty="0"/>
              <a:t>Regular discussion with MIT and BNL on the integration with </a:t>
            </a:r>
            <a:r>
              <a:rPr lang="en-US" dirty="0" err="1"/>
              <a:t>sPHENIX</a:t>
            </a:r>
            <a:r>
              <a:rPr lang="en-US" dirty="0"/>
              <a:t> baseline tracking system: INTT and TPC.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E725F3-18BC-B544-AE46-261C656B5776}"/>
              </a:ext>
            </a:extLst>
          </p:cNvPr>
          <p:cNvSpPr txBox="1"/>
          <p:nvPr/>
        </p:nvSpPr>
        <p:spPr>
          <a:xfrm>
            <a:off x="6628762" y="2036552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0A1223-1D2A-FA4F-AE69-3DC9FB11F331}"/>
              </a:ext>
            </a:extLst>
          </p:cNvPr>
          <p:cNvSpPr txBox="1"/>
          <p:nvPr/>
        </p:nvSpPr>
        <p:spPr>
          <a:xfrm>
            <a:off x="6934737" y="115426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INTT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FDB0C7-CB75-754A-A030-671F9F08905F}"/>
              </a:ext>
            </a:extLst>
          </p:cNvPr>
          <p:cNvSpPr txBox="1"/>
          <p:nvPr/>
        </p:nvSpPr>
        <p:spPr>
          <a:xfrm>
            <a:off x="7665468" y="2256469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MVTX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7D67755-8605-654E-8179-E187707DB9D1}"/>
              </a:ext>
            </a:extLst>
          </p:cNvPr>
          <p:cNvCxnSpPr>
            <a:cxnSpLocks/>
          </p:cNvCxnSpPr>
          <p:nvPr/>
        </p:nvCxnSpPr>
        <p:spPr>
          <a:xfrm flipH="1" flipV="1">
            <a:off x="7054808" y="1817690"/>
            <a:ext cx="639715" cy="57018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7">
            <a:extLst>
              <a:ext uri="{FF2B5EF4-FFF2-40B4-BE49-F238E27FC236}">
                <a16:creationId xmlns:a16="http://schemas.microsoft.com/office/drawing/2014/main" id="{0EA5FBF3-A743-B745-91BF-0B351FC021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1" y="155672"/>
            <a:ext cx="91440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chemeClr val="bg1"/>
                </a:solidFill>
                <a:latin typeface="Arial Black" charset="0"/>
              </a:rPr>
              <a:t>Integration with </a:t>
            </a:r>
            <a:r>
              <a:rPr lang="en-US" sz="2800" dirty="0" err="1">
                <a:solidFill>
                  <a:schemeClr val="bg1"/>
                </a:solidFill>
                <a:latin typeface="Arial Black" charset="0"/>
              </a:rPr>
              <a:t>sPHENIX</a:t>
            </a:r>
            <a:r>
              <a:rPr lang="en-US" sz="2800" dirty="0">
                <a:solidFill>
                  <a:schemeClr val="bg1"/>
                </a:solidFill>
                <a:latin typeface="Arial Black" charset="0"/>
              </a:rPr>
              <a:t> tracking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591CA3B-13A2-2840-B800-F184FC7DBFA8}"/>
              </a:ext>
            </a:extLst>
          </p:cNvPr>
          <p:cNvCxnSpPr>
            <a:cxnSpLocks/>
          </p:cNvCxnSpPr>
          <p:nvPr/>
        </p:nvCxnSpPr>
        <p:spPr>
          <a:xfrm flipH="1">
            <a:off x="7160924" y="1431679"/>
            <a:ext cx="201626" cy="25459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4629A1F2-644E-B943-BDD4-D896051AA20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4474" y="2660339"/>
            <a:ext cx="6222117" cy="278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355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EC61D8-6DE1-954E-98DD-7A0E7E0FF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2/13/19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41653E-1C0B-4A46-BE46-4C5DA4635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21F4685-2258-9F4D-A5D8-4D256B73C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52400"/>
            <a:ext cx="7924800" cy="990600"/>
          </a:xfrm>
        </p:spPr>
        <p:txBody>
          <a:bodyPr/>
          <a:lstStyle/>
          <a:p>
            <a:r>
              <a:rPr lang="en-US" sz="3200" dirty="0"/>
              <a:t>2018 Beam Test Validation at </a:t>
            </a:r>
            <a:r>
              <a:rPr lang="en-US" sz="3200" dirty="0" err="1"/>
              <a:t>Fermilab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2F86EF-CB58-8147-825E-40BE909A7F4D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506" y="807720"/>
            <a:ext cx="6217920" cy="20497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EB103B-4506-F041-8464-47B6E4E09AC7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2902967"/>
            <a:ext cx="5246597" cy="25068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BA5ABE-79F5-F140-A038-63E63860B27B}"/>
              </a:ext>
            </a:extLst>
          </p:cNvPr>
          <p:cNvSpPr txBox="1"/>
          <p:nvPr/>
        </p:nvSpPr>
        <p:spPr>
          <a:xfrm>
            <a:off x="5061569" y="2812033"/>
            <a:ext cx="405749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Fully functioning readout chain.</a:t>
            </a:r>
          </a:p>
          <a:p>
            <a:endParaRPr lang="en-US" sz="1600" dirty="0"/>
          </a:p>
          <a:p>
            <a:r>
              <a:rPr lang="en-US" sz="1600" dirty="0"/>
              <a:t>Position resolution: 5 microns</a:t>
            </a:r>
          </a:p>
          <a:p>
            <a:r>
              <a:rPr lang="en-US" sz="1600" dirty="0"/>
              <a:t>Tracking efficiency: &gt;99.5%</a:t>
            </a:r>
          </a:p>
          <a:p>
            <a:endParaRPr lang="en-US" sz="1600" dirty="0"/>
          </a:p>
          <a:p>
            <a:r>
              <a:rPr lang="en-US" sz="1600" dirty="0"/>
              <a:t>Passed stress tests with a target between beam and telescope.</a:t>
            </a:r>
          </a:p>
          <a:p>
            <a:endParaRPr lang="en-US" sz="1600" dirty="0"/>
          </a:p>
          <a:p>
            <a:r>
              <a:rPr lang="en-US" sz="1600" b="1" dirty="0">
                <a:solidFill>
                  <a:srgbClr val="251D7D"/>
                </a:solidFill>
              </a:rPr>
              <a:t>2019 beam test: 4 staves telescope (18M pixels, 36 ALPIDE sensors)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00950F1-E7D3-2F40-82D3-29D452F0DB07}"/>
              </a:ext>
            </a:extLst>
          </p:cNvPr>
          <p:cNvGrpSpPr/>
          <p:nvPr/>
        </p:nvGrpSpPr>
        <p:grpSpPr>
          <a:xfrm>
            <a:off x="6527968" y="1144061"/>
            <a:ext cx="2591094" cy="1280522"/>
            <a:chOff x="1022537" y="790670"/>
            <a:chExt cx="3944687" cy="125542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5F416BA-E7B3-A242-ACCF-BA8361EFD882}"/>
                </a:ext>
              </a:extLst>
            </p:cNvPr>
            <p:cNvSpPr txBox="1"/>
            <p:nvPr/>
          </p:nvSpPr>
          <p:spPr>
            <a:xfrm>
              <a:off x="3687957" y="847198"/>
              <a:ext cx="1279267" cy="256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0432FF"/>
                  </a:solidFill>
                </a:rPr>
                <a:t>4-hit track </a:t>
              </a: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4AA69B2-1D53-3543-93E6-915FB70E2853}"/>
                </a:ext>
              </a:extLst>
            </p:cNvPr>
            <p:cNvGrpSpPr/>
            <p:nvPr/>
          </p:nvGrpSpPr>
          <p:grpSpPr>
            <a:xfrm>
              <a:off x="2286160" y="790670"/>
              <a:ext cx="1928815" cy="824060"/>
              <a:chOff x="1859418" y="808144"/>
              <a:chExt cx="1928815" cy="824060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F2865632-D282-E243-845F-9E785A3F8E63}"/>
                  </a:ext>
                </a:extLst>
              </p:cNvPr>
              <p:cNvGrpSpPr/>
              <p:nvPr/>
            </p:nvGrpSpPr>
            <p:grpSpPr>
              <a:xfrm>
                <a:off x="2336292" y="808144"/>
                <a:ext cx="637794" cy="824060"/>
                <a:chOff x="950976" y="1179576"/>
                <a:chExt cx="502919" cy="804672"/>
              </a:xfrm>
            </p:grpSpPr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12BE7D9A-55A0-A148-B583-19EC81B1672D}"/>
                    </a:ext>
                  </a:extLst>
                </p:cNvPr>
                <p:cNvSpPr/>
                <p:nvPr/>
              </p:nvSpPr>
              <p:spPr>
                <a:xfrm>
                  <a:off x="950976" y="1179576"/>
                  <a:ext cx="45719" cy="80467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/>
                </a:p>
              </p:txBody>
            </p: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FE0FEEA5-66F3-1D4B-86BD-96213136B9B3}"/>
                    </a:ext>
                  </a:extLst>
                </p:cNvPr>
                <p:cNvSpPr/>
                <p:nvPr/>
              </p:nvSpPr>
              <p:spPr>
                <a:xfrm>
                  <a:off x="1103376" y="1179576"/>
                  <a:ext cx="45719" cy="80467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/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392AE1D6-D1EB-C94F-850F-093AD1D342C1}"/>
                    </a:ext>
                  </a:extLst>
                </p:cNvPr>
                <p:cNvSpPr/>
                <p:nvPr/>
              </p:nvSpPr>
              <p:spPr>
                <a:xfrm>
                  <a:off x="1273302" y="1179576"/>
                  <a:ext cx="45719" cy="80467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/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1831B336-16AE-3D49-9A66-7942CC1F030B}"/>
                    </a:ext>
                  </a:extLst>
                </p:cNvPr>
                <p:cNvSpPr/>
                <p:nvPr/>
              </p:nvSpPr>
              <p:spPr>
                <a:xfrm>
                  <a:off x="1408176" y="1179576"/>
                  <a:ext cx="45719" cy="804672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100"/>
                </a:p>
              </p:txBody>
            </p:sp>
          </p:grp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C2ED2144-B9A1-5A42-B8C9-5BA41D4398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59418" y="1216686"/>
                <a:ext cx="1928815" cy="1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EF99044-B12C-D34A-86FA-F28CBE57BEEA}"/>
                </a:ext>
              </a:extLst>
            </p:cNvPr>
            <p:cNvSpPr txBox="1"/>
            <p:nvPr/>
          </p:nvSpPr>
          <p:spPr>
            <a:xfrm>
              <a:off x="1906153" y="1789616"/>
              <a:ext cx="2143174" cy="256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rgbClr val="FF0000"/>
                  </a:solidFill>
                </a:rPr>
                <a:t>4-MAPS telescope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C9A8A72-4AC7-7E43-936A-47C8AAF73368}"/>
                </a:ext>
              </a:extLst>
            </p:cNvPr>
            <p:cNvSpPr txBox="1"/>
            <p:nvPr/>
          </p:nvSpPr>
          <p:spPr>
            <a:xfrm>
              <a:off x="1022537" y="888600"/>
              <a:ext cx="1852763" cy="42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rgbClr val="0432FF"/>
                  </a:solidFill>
                </a:rPr>
                <a:t>120 GeV proton </a:t>
              </a:r>
            </a:p>
            <a:p>
              <a:r>
                <a:rPr lang="en-US" sz="1100" dirty="0">
                  <a:solidFill>
                    <a:srgbClr val="0432FF"/>
                  </a:solidFill>
                </a:rPr>
                <a:t>beam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5351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6ACD06-625A-7E4D-8BF4-13C615FF8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2/13/19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EED011-34D1-C04C-AAB1-E544DA73F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sp>
        <p:nvSpPr>
          <p:cNvPr id="6" name="Rectangle 27">
            <a:extLst>
              <a:ext uri="{FF2B5EF4-FFF2-40B4-BE49-F238E27FC236}">
                <a16:creationId xmlns:a16="http://schemas.microsoft.com/office/drawing/2014/main" id="{3A76A925-0403-9144-93AA-29652DC3B4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8127"/>
            <a:ext cx="7924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chemeClr val="bg1"/>
                </a:solidFill>
                <a:latin typeface="Arial Black" charset="0"/>
              </a:rPr>
              <a:t>PUBLICATIONS/TECHNICAL REPORTS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7AEB7A-80F7-D842-A228-E6B02400B6E2}"/>
              </a:ext>
            </a:extLst>
          </p:cNvPr>
          <p:cNvSpPr/>
          <p:nvPr/>
        </p:nvSpPr>
        <p:spPr>
          <a:xfrm>
            <a:off x="284596" y="903645"/>
            <a:ext cx="4572000" cy="18158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Wrote a full proposal released in January 2018, including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</a:rPr>
              <a:t>Detail cost, schedule, contingencies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More detailed detector concept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Expected performance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Simulations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</a:rPr>
              <a:t>Expansion of the physics program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040D0C-EF25-624D-BFB1-5DBE1A87649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8033" y="870933"/>
            <a:ext cx="3489767" cy="45168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327FA7C-F8C7-7247-A596-67F2388DE9F2}"/>
              </a:ext>
            </a:extLst>
          </p:cNvPr>
          <p:cNvSpPr/>
          <p:nvPr/>
        </p:nvSpPr>
        <p:spPr>
          <a:xfrm>
            <a:off x="284595" y="2995474"/>
            <a:ext cx="4572001" cy="10772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Technical Documentation, including</a:t>
            </a:r>
            <a:endParaRPr lang="en-US" sz="16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ALPIDE sensor operation, characterization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Frontend and backend technical design/operation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415731-E7E0-2B4E-A5AA-1D255B520C75}"/>
              </a:ext>
            </a:extLst>
          </p:cNvPr>
          <p:cNvSpPr/>
          <p:nvPr/>
        </p:nvSpPr>
        <p:spPr>
          <a:xfrm>
            <a:off x="284594" y="4541215"/>
            <a:ext cx="4572001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16 THEORETICAL PAPERS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2463922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863807-125F-8140-9CAF-3BB7B194C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2/13/19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7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2937DA-2F9F-3049-8128-68E347991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0AD70F8-40AF-834C-BB08-7DB363217DB9}"/>
              </a:ext>
            </a:extLst>
          </p:cNvPr>
          <p:cNvGrpSpPr/>
          <p:nvPr/>
        </p:nvGrpSpPr>
        <p:grpSpPr>
          <a:xfrm>
            <a:off x="0" y="805568"/>
            <a:ext cx="9144000" cy="4665306"/>
            <a:chOff x="0" y="805568"/>
            <a:chExt cx="9144000" cy="466530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B349863-905F-4B4F-BFED-490B344640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805568"/>
              <a:ext cx="9144000" cy="4665306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7CAFC4C-D44C-9B4B-8966-D5A2308B8D68}"/>
                </a:ext>
              </a:extLst>
            </p:cNvPr>
            <p:cNvSpPr/>
            <p:nvPr/>
          </p:nvSpPr>
          <p:spPr>
            <a:xfrm>
              <a:off x="2837036" y="1963391"/>
              <a:ext cx="75997" cy="7215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D4CE03D-33CD-BD41-A76C-5EC747ABB5D5}"/>
                </a:ext>
              </a:extLst>
            </p:cNvPr>
            <p:cNvSpPr/>
            <p:nvPr/>
          </p:nvSpPr>
          <p:spPr>
            <a:xfrm>
              <a:off x="1738212" y="1945061"/>
              <a:ext cx="75997" cy="7215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23C7406-81E0-6442-8A8A-49FEB12B33C9}"/>
                </a:ext>
              </a:extLst>
            </p:cNvPr>
            <p:cNvSpPr/>
            <p:nvPr/>
          </p:nvSpPr>
          <p:spPr>
            <a:xfrm>
              <a:off x="2892670" y="1879406"/>
              <a:ext cx="75997" cy="7215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9B13AE5-1829-7F4D-8BE6-80341174D3A1}"/>
                </a:ext>
              </a:extLst>
            </p:cNvPr>
            <p:cNvSpPr/>
            <p:nvPr/>
          </p:nvSpPr>
          <p:spPr>
            <a:xfrm>
              <a:off x="1766297" y="1910570"/>
              <a:ext cx="75997" cy="7215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EED90EB-82F8-5B49-BE5E-5AE447B80F59}"/>
                </a:ext>
              </a:extLst>
            </p:cNvPr>
            <p:cNvSpPr/>
            <p:nvPr/>
          </p:nvSpPr>
          <p:spPr>
            <a:xfrm>
              <a:off x="1694036" y="2044702"/>
              <a:ext cx="75997" cy="7215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332BC3A1-2BA3-9643-98FB-23F1097939CD}"/>
                </a:ext>
              </a:extLst>
            </p:cNvPr>
            <p:cNvSpPr/>
            <p:nvPr/>
          </p:nvSpPr>
          <p:spPr>
            <a:xfrm>
              <a:off x="7163003" y="2286000"/>
              <a:ext cx="75997" cy="7215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3B1DC1EA-3127-5145-890B-C03C610CE50C}"/>
                </a:ext>
              </a:extLst>
            </p:cNvPr>
            <p:cNvSpPr/>
            <p:nvPr/>
          </p:nvSpPr>
          <p:spPr>
            <a:xfrm>
              <a:off x="4953000" y="1600200"/>
              <a:ext cx="75997" cy="7215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A4AC54D-735B-8D46-81A4-426766F5D175}"/>
                </a:ext>
              </a:extLst>
            </p:cNvPr>
            <p:cNvSpPr/>
            <p:nvPr/>
          </p:nvSpPr>
          <p:spPr>
            <a:xfrm>
              <a:off x="2057603" y="2057400"/>
              <a:ext cx="75997" cy="7215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3BA4819-7EA5-C54F-BB97-3B24950C17CB}"/>
                </a:ext>
              </a:extLst>
            </p:cNvPr>
            <p:cNvSpPr/>
            <p:nvPr/>
          </p:nvSpPr>
          <p:spPr>
            <a:xfrm>
              <a:off x="4953000" y="1524000"/>
              <a:ext cx="75997" cy="7215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2C6476B-57CB-7B4B-9B27-6ADE9D0612FA}"/>
                </a:ext>
              </a:extLst>
            </p:cNvPr>
            <p:cNvSpPr/>
            <p:nvPr/>
          </p:nvSpPr>
          <p:spPr>
            <a:xfrm>
              <a:off x="2514600" y="2286000"/>
              <a:ext cx="75997" cy="7215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1371835-ACBD-E946-AA7E-41EADCF7D9C2}"/>
                </a:ext>
              </a:extLst>
            </p:cNvPr>
            <p:cNvSpPr/>
            <p:nvPr/>
          </p:nvSpPr>
          <p:spPr>
            <a:xfrm>
              <a:off x="2438603" y="2133600"/>
              <a:ext cx="75997" cy="7215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D22FDB0-4137-FF4C-9A3A-A0AB4CB16DB0}"/>
                </a:ext>
              </a:extLst>
            </p:cNvPr>
            <p:cNvSpPr/>
            <p:nvPr/>
          </p:nvSpPr>
          <p:spPr>
            <a:xfrm>
              <a:off x="2286000" y="1905000"/>
              <a:ext cx="75997" cy="7215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0E14451-91EA-2E4F-8E59-3C78DC911E39}"/>
                </a:ext>
              </a:extLst>
            </p:cNvPr>
            <p:cNvSpPr/>
            <p:nvPr/>
          </p:nvSpPr>
          <p:spPr>
            <a:xfrm>
              <a:off x="7544003" y="2442446"/>
              <a:ext cx="75997" cy="7215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E6F723F-9BC6-DE4C-87CF-DE3189B6F27C}"/>
                </a:ext>
              </a:extLst>
            </p:cNvPr>
            <p:cNvSpPr/>
            <p:nvPr/>
          </p:nvSpPr>
          <p:spPr>
            <a:xfrm>
              <a:off x="1981200" y="2209800"/>
              <a:ext cx="75997" cy="7215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A757C7F-607F-B54A-B534-3DD86B415E86}"/>
                </a:ext>
              </a:extLst>
            </p:cNvPr>
            <p:cNvSpPr/>
            <p:nvPr/>
          </p:nvSpPr>
          <p:spPr>
            <a:xfrm>
              <a:off x="1981200" y="2133600"/>
              <a:ext cx="75997" cy="7215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112D951-0CF1-0F40-A8F9-BB4D7289E9FE}"/>
                </a:ext>
              </a:extLst>
            </p:cNvPr>
            <p:cNvSpPr/>
            <p:nvPr/>
          </p:nvSpPr>
          <p:spPr>
            <a:xfrm>
              <a:off x="2743403" y="1905000"/>
              <a:ext cx="75997" cy="7215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A7241E9-3971-9F4D-8EC7-DF4FBE07F558}"/>
                </a:ext>
              </a:extLst>
            </p:cNvPr>
            <p:cNvSpPr/>
            <p:nvPr/>
          </p:nvSpPr>
          <p:spPr>
            <a:xfrm>
              <a:off x="7162800" y="2286000"/>
              <a:ext cx="75997" cy="7215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4758310-AC53-674C-BA9C-7D24EED351C3}"/>
                </a:ext>
              </a:extLst>
            </p:cNvPr>
            <p:cNvSpPr/>
            <p:nvPr/>
          </p:nvSpPr>
          <p:spPr>
            <a:xfrm>
              <a:off x="7391603" y="2438400"/>
              <a:ext cx="75997" cy="7215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3027BDB-1614-544D-87AE-813D4ED41F13}"/>
                </a:ext>
              </a:extLst>
            </p:cNvPr>
            <p:cNvSpPr/>
            <p:nvPr/>
          </p:nvSpPr>
          <p:spPr>
            <a:xfrm>
              <a:off x="2209800" y="2209800"/>
              <a:ext cx="75997" cy="7215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BC5DC26-0560-D647-9EC7-40AB7DD9209B}"/>
                </a:ext>
              </a:extLst>
            </p:cNvPr>
            <p:cNvSpPr/>
            <p:nvPr/>
          </p:nvSpPr>
          <p:spPr>
            <a:xfrm>
              <a:off x="7543800" y="2057400"/>
              <a:ext cx="75997" cy="7215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A034816-4579-4640-8899-56761110EEFF}"/>
                </a:ext>
              </a:extLst>
            </p:cNvPr>
            <p:cNvSpPr/>
            <p:nvPr/>
          </p:nvSpPr>
          <p:spPr>
            <a:xfrm>
              <a:off x="7848803" y="2057400"/>
              <a:ext cx="75997" cy="7215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E7384BD9-D9FE-454A-9D89-5438481B8176}"/>
              </a:ext>
            </a:extLst>
          </p:cNvPr>
          <p:cNvSpPr txBox="1"/>
          <p:nvPr/>
        </p:nvSpPr>
        <p:spPr>
          <a:xfrm>
            <a:off x="1066800" y="6104596"/>
            <a:ext cx="1968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35% contingency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35E3DF6-D208-604E-BFC3-37A27DEB1130}"/>
              </a:ext>
            </a:extLst>
          </p:cNvPr>
          <p:cNvSpPr txBox="1"/>
          <p:nvPr/>
        </p:nvSpPr>
        <p:spPr>
          <a:xfrm>
            <a:off x="570183" y="3353365"/>
            <a:ext cx="1525418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22 institutions</a:t>
            </a:r>
          </a:p>
        </p:txBody>
      </p:sp>
      <p:sp>
        <p:nvSpPr>
          <p:cNvPr id="33" name="Rectangle 27">
            <a:extLst>
              <a:ext uri="{FF2B5EF4-FFF2-40B4-BE49-F238E27FC236}">
                <a16:creationId xmlns:a16="http://schemas.microsoft.com/office/drawing/2014/main" id="{380B7836-CC13-924F-9444-3B9EE004C3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28127"/>
            <a:ext cx="79248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chemeClr val="bg1"/>
                </a:solidFill>
                <a:latin typeface="Arial Black" charset="0"/>
              </a:rPr>
              <a:t>The MVTX PROJECT</a:t>
            </a:r>
          </a:p>
        </p:txBody>
      </p:sp>
    </p:spTree>
    <p:extLst>
      <p:ext uri="{BB962C8B-B14F-4D97-AF65-F5344CB8AC3E}">
        <p14:creationId xmlns:p14="http://schemas.microsoft.com/office/powerpoint/2010/main" val="21974133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D0E76-0D1C-3943-A1AB-F440361B1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sPHENIX</a:t>
            </a:r>
            <a:r>
              <a:rPr lang="en-US" dirty="0"/>
              <a:t> Status and Plan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D364E6-EEB2-6E4B-9C02-2F366D117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2/14/19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04E264-B42E-9146-AD4F-35509CF07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7613B18-5028-194E-A3FD-93C887C897F9}"/>
              </a:ext>
            </a:extLst>
          </p:cNvPr>
          <p:cNvGrpSpPr/>
          <p:nvPr/>
        </p:nvGrpSpPr>
        <p:grpSpPr>
          <a:xfrm>
            <a:off x="228600" y="820912"/>
            <a:ext cx="8686800" cy="3992388"/>
            <a:chOff x="228600" y="820912"/>
            <a:chExt cx="8686800" cy="399238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4B478D4-8495-3D4A-8AEB-ED822D64C79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8600" y="901700"/>
              <a:ext cx="8686800" cy="39116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CCC79DD-9F35-004A-84A3-24B8986D58CD}"/>
                </a:ext>
              </a:extLst>
            </p:cNvPr>
            <p:cNvSpPr txBox="1"/>
            <p:nvPr/>
          </p:nvSpPr>
          <p:spPr>
            <a:xfrm>
              <a:off x="3208400" y="820912"/>
              <a:ext cx="112402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MVTX funded</a:t>
              </a:r>
            </a:p>
            <a:p>
              <a:r>
                <a:rPr lang="en-US" sz="1200" dirty="0">
                  <a:solidFill>
                    <a:srgbClr val="FF0000"/>
                  </a:solidFill>
                </a:rPr>
                <a:t>by DOE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0032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81998AF-B634-B34F-BE85-0503D8766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MVTX Schedules and Milestones (11/2018)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1F7A34-107C-E843-B107-F55AB7056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2/14/19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2E5597-13DB-AF46-BB83-509280B98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E2A5AEC-B53D-8D4F-AA72-1E4D50EE80B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543487" y="1414702"/>
          <a:ext cx="6057030" cy="285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9505">
                  <a:extLst>
                    <a:ext uri="{9D8B030D-6E8A-4147-A177-3AD203B41FA5}">
                      <a16:colId xmlns:a16="http://schemas.microsoft.com/office/drawing/2014/main" val="180237816"/>
                    </a:ext>
                  </a:extLst>
                </a:gridCol>
                <a:gridCol w="1009505">
                  <a:extLst>
                    <a:ext uri="{9D8B030D-6E8A-4147-A177-3AD203B41FA5}">
                      <a16:colId xmlns:a16="http://schemas.microsoft.com/office/drawing/2014/main" val="3789061785"/>
                    </a:ext>
                  </a:extLst>
                </a:gridCol>
                <a:gridCol w="1009505">
                  <a:extLst>
                    <a:ext uri="{9D8B030D-6E8A-4147-A177-3AD203B41FA5}">
                      <a16:colId xmlns:a16="http://schemas.microsoft.com/office/drawing/2014/main" val="3360062225"/>
                    </a:ext>
                  </a:extLst>
                </a:gridCol>
                <a:gridCol w="1009505">
                  <a:extLst>
                    <a:ext uri="{9D8B030D-6E8A-4147-A177-3AD203B41FA5}">
                      <a16:colId xmlns:a16="http://schemas.microsoft.com/office/drawing/2014/main" val="4003284006"/>
                    </a:ext>
                  </a:extLst>
                </a:gridCol>
                <a:gridCol w="1009505">
                  <a:extLst>
                    <a:ext uri="{9D8B030D-6E8A-4147-A177-3AD203B41FA5}">
                      <a16:colId xmlns:a16="http://schemas.microsoft.com/office/drawing/2014/main" val="3937574876"/>
                    </a:ext>
                  </a:extLst>
                </a:gridCol>
                <a:gridCol w="1009505">
                  <a:extLst>
                    <a:ext uri="{9D8B030D-6E8A-4147-A177-3AD203B41FA5}">
                      <a16:colId xmlns:a16="http://schemas.microsoft.com/office/drawing/2014/main" val="981024134"/>
                    </a:ext>
                  </a:extLst>
                </a:gridCol>
              </a:tblGrid>
              <a:tr h="28575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CY-2018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2019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2020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2021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2022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2023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974851673"/>
                  </a:ext>
                </a:extLst>
              </a:tr>
            </a:tbl>
          </a:graphicData>
        </a:graphic>
      </p:graphicFrame>
      <p:grpSp>
        <p:nvGrpSpPr>
          <p:cNvPr id="71" name="Group 70">
            <a:extLst>
              <a:ext uri="{FF2B5EF4-FFF2-40B4-BE49-F238E27FC236}">
                <a16:creationId xmlns:a16="http://schemas.microsoft.com/office/drawing/2014/main" id="{F5171710-2990-534C-AC5B-83A948AC0F6B}"/>
              </a:ext>
            </a:extLst>
          </p:cNvPr>
          <p:cNvGrpSpPr/>
          <p:nvPr/>
        </p:nvGrpSpPr>
        <p:grpSpPr>
          <a:xfrm>
            <a:off x="2503027" y="1845676"/>
            <a:ext cx="1267395" cy="369332"/>
            <a:chOff x="1891510" y="2079909"/>
            <a:chExt cx="1689856" cy="492445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DEBFECA-AE31-DA42-A8BC-4449C03686F7}"/>
                </a:ext>
              </a:extLst>
            </p:cNvPr>
            <p:cNvCxnSpPr>
              <a:cxnSpLocks/>
            </p:cNvCxnSpPr>
            <p:nvPr/>
          </p:nvCxnSpPr>
          <p:spPr>
            <a:xfrm>
              <a:off x="2153883" y="2083578"/>
              <a:ext cx="1427483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5F7E40C-2877-994F-B07F-0FAC32312763}"/>
                </a:ext>
              </a:extLst>
            </p:cNvPr>
            <p:cNvSpPr txBox="1"/>
            <p:nvPr/>
          </p:nvSpPr>
          <p:spPr>
            <a:xfrm>
              <a:off x="1891510" y="2079909"/>
              <a:ext cx="1118252" cy="4924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/>
                <a:t>Stave &amp; RU </a:t>
              </a:r>
            </a:p>
            <a:p>
              <a:r>
                <a:rPr lang="en-US" sz="900" b="1" dirty="0"/>
                <a:t>production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0914154-C4A5-D846-8AE9-AAA717C5F4A3}"/>
              </a:ext>
            </a:extLst>
          </p:cNvPr>
          <p:cNvGrpSpPr/>
          <p:nvPr/>
        </p:nvGrpSpPr>
        <p:grpSpPr>
          <a:xfrm>
            <a:off x="4072695" y="3943583"/>
            <a:ext cx="824117" cy="307324"/>
            <a:chOff x="3262785" y="2711027"/>
            <a:chExt cx="1098822" cy="409762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C9903D0-3416-CA40-BF0E-5DE8AD2CFC48}"/>
                </a:ext>
              </a:extLst>
            </p:cNvPr>
            <p:cNvCxnSpPr>
              <a:cxnSpLocks/>
            </p:cNvCxnSpPr>
            <p:nvPr/>
          </p:nvCxnSpPr>
          <p:spPr>
            <a:xfrm>
              <a:off x="3262785" y="2711027"/>
              <a:ext cx="1098822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8D727B8-1D13-984A-8A4C-A36B28960882}"/>
                </a:ext>
              </a:extLst>
            </p:cNvPr>
            <p:cNvSpPr txBox="1"/>
            <p:nvPr/>
          </p:nvSpPr>
          <p:spPr>
            <a:xfrm>
              <a:off x="3262785" y="2720683"/>
              <a:ext cx="1002838" cy="400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75" dirty="0"/>
                <a:t>Power system </a:t>
              </a:r>
            </a:p>
            <a:p>
              <a:r>
                <a:rPr lang="en-US" sz="675" dirty="0"/>
                <a:t>production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280323B-73E3-7D40-A991-45D497DA806F}"/>
              </a:ext>
            </a:extLst>
          </p:cNvPr>
          <p:cNvGrpSpPr/>
          <p:nvPr/>
        </p:nvGrpSpPr>
        <p:grpSpPr>
          <a:xfrm>
            <a:off x="2346771" y="2271691"/>
            <a:ext cx="3799758" cy="369332"/>
            <a:chOff x="3028117" y="2690395"/>
            <a:chExt cx="5066344" cy="492443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F4242E0-7F81-4B4F-B74F-A001465249AD}"/>
                </a:ext>
              </a:extLst>
            </p:cNvPr>
            <p:cNvCxnSpPr>
              <a:cxnSpLocks/>
            </p:cNvCxnSpPr>
            <p:nvPr/>
          </p:nvCxnSpPr>
          <p:spPr>
            <a:xfrm>
              <a:off x="3028117" y="2711027"/>
              <a:ext cx="506634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FFA2944-1D11-344C-8E9C-1D0EA82D3DFD}"/>
                </a:ext>
              </a:extLst>
            </p:cNvPr>
            <p:cNvSpPr txBox="1"/>
            <p:nvPr/>
          </p:nvSpPr>
          <p:spPr>
            <a:xfrm>
              <a:off x="3239264" y="2690395"/>
              <a:ext cx="485519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/>
                <a:t>Detector mechanics design &amp; production,  global interface to sPHENIX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1327029-2F9D-124B-97D5-477ABE3C7FB7}"/>
              </a:ext>
            </a:extLst>
          </p:cNvPr>
          <p:cNvGrpSpPr/>
          <p:nvPr/>
        </p:nvGrpSpPr>
        <p:grpSpPr>
          <a:xfrm>
            <a:off x="3675794" y="2958552"/>
            <a:ext cx="1303079" cy="300082"/>
            <a:chOff x="4094391" y="2680223"/>
            <a:chExt cx="1737438" cy="400106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FFE5DA4-AE34-2B43-A3F1-95D31C7112E0}"/>
                </a:ext>
              </a:extLst>
            </p:cNvPr>
            <p:cNvCxnSpPr>
              <a:cxnSpLocks/>
            </p:cNvCxnSpPr>
            <p:nvPr/>
          </p:nvCxnSpPr>
          <p:spPr>
            <a:xfrm>
              <a:off x="4094391" y="2711027"/>
              <a:ext cx="1737438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DEB90A7-2B19-654E-9231-95D23B296796}"/>
                </a:ext>
              </a:extLst>
            </p:cNvPr>
            <p:cNvSpPr txBox="1"/>
            <p:nvPr/>
          </p:nvSpPr>
          <p:spPr>
            <a:xfrm>
              <a:off x="4094391" y="2680223"/>
              <a:ext cx="1737438" cy="400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75" dirty="0"/>
                <a:t>Service barrel </a:t>
              </a:r>
            </a:p>
            <a:p>
              <a:r>
                <a:rPr lang="en-US" sz="675" dirty="0"/>
                <a:t>design &amp; production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8CA1D4B-C503-AE4E-BD8B-54AB3BF531C7}"/>
              </a:ext>
            </a:extLst>
          </p:cNvPr>
          <p:cNvGrpSpPr/>
          <p:nvPr/>
        </p:nvGrpSpPr>
        <p:grpSpPr>
          <a:xfrm>
            <a:off x="2620112" y="2554145"/>
            <a:ext cx="651140" cy="196208"/>
            <a:chOff x="3728752" y="2682754"/>
            <a:chExt cx="868186" cy="261611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AAF9D36F-93E9-E846-AFEE-796B88F54FB3}"/>
                </a:ext>
              </a:extLst>
            </p:cNvPr>
            <p:cNvCxnSpPr>
              <a:cxnSpLocks/>
            </p:cNvCxnSpPr>
            <p:nvPr/>
          </p:nvCxnSpPr>
          <p:spPr>
            <a:xfrm>
              <a:off x="3795165" y="2703054"/>
              <a:ext cx="761849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21EE598-D94F-D846-AAC0-2A53BD93AA2A}"/>
                </a:ext>
              </a:extLst>
            </p:cNvPr>
            <p:cNvSpPr txBox="1"/>
            <p:nvPr/>
          </p:nvSpPr>
          <p:spPr>
            <a:xfrm>
              <a:off x="3728752" y="2682754"/>
              <a:ext cx="868186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75" dirty="0"/>
                <a:t>End Wheels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346488B-1DBB-234F-81F3-41B9C66DF77E}"/>
              </a:ext>
            </a:extLst>
          </p:cNvPr>
          <p:cNvGrpSpPr/>
          <p:nvPr/>
        </p:nvGrpSpPr>
        <p:grpSpPr>
          <a:xfrm>
            <a:off x="3269133" y="2663211"/>
            <a:ext cx="767717" cy="196208"/>
            <a:chOff x="3895974" y="2661453"/>
            <a:chExt cx="1023623" cy="261611"/>
          </a:xfrm>
        </p:grpSpPr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6433B74A-C47F-5948-A5B6-681930CC1B74}"/>
                </a:ext>
              </a:extLst>
            </p:cNvPr>
            <p:cNvCxnSpPr>
              <a:cxnSpLocks/>
            </p:cNvCxnSpPr>
            <p:nvPr/>
          </p:nvCxnSpPr>
          <p:spPr>
            <a:xfrm>
              <a:off x="3895974" y="2703054"/>
              <a:ext cx="1023623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7BF6FD-6120-1C4D-A168-1240E1AA35B2}"/>
                </a:ext>
              </a:extLst>
            </p:cNvPr>
            <p:cNvSpPr txBox="1"/>
            <p:nvPr/>
          </p:nvSpPr>
          <p:spPr>
            <a:xfrm>
              <a:off x="4156865" y="2661453"/>
              <a:ext cx="560411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75" dirty="0"/>
                <a:t>CYSS</a:t>
              </a:r>
              <a:endParaRPr lang="en-US" sz="900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A7F3F48-66B7-774B-BF8E-1B0D5AE75086}"/>
              </a:ext>
            </a:extLst>
          </p:cNvPr>
          <p:cNvGrpSpPr/>
          <p:nvPr/>
        </p:nvGrpSpPr>
        <p:grpSpPr>
          <a:xfrm>
            <a:off x="4978043" y="3760338"/>
            <a:ext cx="704039" cy="196208"/>
            <a:chOff x="3174643" y="2681608"/>
            <a:chExt cx="938719" cy="261611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04860B1B-616D-D248-AA43-A188DDBA19E7}"/>
                </a:ext>
              </a:extLst>
            </p:cNvPr>
            <p:cNvCxnSpPr>
              <a:cxnSpLocks/>
            </p:cNvCxnSpPr>
            <p:nvPr/>
          </p:nvCxnSpPr>
          <p:spPr>
            <a:xfrm>
              <a:off x="3395643" y="2711027"/>
              <a:ext cx="466825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54DBA20-842B-8E42-B51B-FF0D8C13C178}"/>
                </a:ext>
              </a:extLst>
            </p:cNvPr>
            <p:cNvSpPr txBox="1"/>
            <p:nvPr/>
          </p:nvSpPr>
          <p:spPr>
            <a:xfrm>
              <a:off x="3174643" y="2681608"/>
              <a:ext cx="938719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75" dirty="0"/>
                <a:t>Half barrel #1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AE77A88-BF07-A04D-BACE-4E97645708EB}"/>
              </a:ext>
            </a:extLst>
          </p:cNvPr>
          <p:cNvGrpSpPr/>
          <p:nvPr/>
        </p:nvGrpSpPr>
        <p:grpSpPr>
          <a:xfrm>
            <a:off x="5019020" y="3981364"/>
            <a:ext cx="704039" cy="196208"/>
            <a:chOff x="3031258" y="2686395"/>
            <a:chExt cx="938719" cy="261611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5EA490A9-D80D-244B-9AEF-02E345B39297}"/>
                </a:ext>
              </a:extLst>
            </p:cNvPr>
            <p:cNvCxnSpPr>
              <a:cxnSpLocks/>
            </p:cNvCxnSpPr>
            <p:nvPr/>
          </p:nvCxnSpPr>
          <p:spPr>
            <a:xfrm>
              <a:off x="3387897" y="2711027"/>
              <a:ext cx="38962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5F325B0-1CA9-1A40-9D4F-D20ED44A2382}"/>
                </a:ext>
              </a:extLst>
            </p:cNvPr>
            <p:cNvSpPr txBox="1"/>
            <p:nvPr/>
          </p:nvSpPr>
          <p:spPr>
            <a:xfrm>
              <a:off x="3031258" y="2686395"/>
              <a:ext cx="938719" cy="2616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75" dirty="0"/>
                <a:t>Half barrel #2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C6ECEE6-252F-AF4D-B5BA-1E695B44E938}"/>
              </a:ext>
            </a:extLst>
          </p:cNvPr>
          <p:cNvGrpSpPr/>
          <p:nvPr/>
        </p:nvGrpSpPr>
        <p:grpSpPr>
          <a:xfrm>
            <a:off x="5568300" y="4113587"/>
            <a:ext cx="880377" cy="334835"/>
            <a:chOff x="4135029" y="4197743"/>
            <a:chExt cx="1173838" cy="446447"/>
          </a:xfrm>
        </p:grpSpPr>
        <p:sp>
          <p:nvSpPr>
            <p:cNvPr id="49" name="5-Point Star 48">
              <a:extLst>
                <a:ext uri="{FF2B5EF4-FFF2-40B4-BE49-F238E27FC236}">
                  <a16:creationId xmlns:a16="http://schemas.microsoft.com/office/drawing/2014/main" id="{9E4B7818-B2D9-8744-BAE5-E5D7790B6BE2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E5FFDD7-3062-094B-B0F3-43B6EA1A68C9}"/>
                </a:ext>
              </a:extLst>
            </p:cNvPr>
            <p:cNvSpPr txBox="1"/>
            <p:nvPr/>
          </p:nvSpPr>
          <p:spPr>
            <a:xfrm>
              <a:off x="4248317" y="4197743"/>
              <a:ext cx="1060550" cy="4464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88" dirty="0"/>
                <a:t>Half barrels</a:t>
              </a:r>
            </a:p>
            <a:p>
              <a:r>
                <a:rPr lang="en-US" sz="788" dirty="0"/>
                <a:t>arrive @BNL 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120006E-458E-7D43-B6F5-C9499ABB6133}"/>
              </a:ext>
            </a:extLst>
          </p:cNvPr>
          <p:cNvGrpSpPr/>
          <p:nvPr/>
        </p:nvGrpSpPr>
        <p:grpSpPr>
          <a:xfrm>
            <a:off x="5533875" y="4478113"/>
            <a:ext cx="1938351" cy="304479"/>
            <a:chOff x="3190658" y="2711027"/>
            <a:chExt cx="2584468" cy="405969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C9DF5983-253A-5C42-ACF3-88594453C6F9}"/>
                </a:ext>
              </a:extLst>
            </p:cNvPr>
            <p:cNvCxnSpPr>
              <a:cxnSpLocks/>
            </p:cNvCxnSpPr>
            <p:nvPr/>
          </p:nvCxnSpPr>
          <p:spPr>
            <a:xfrm>
              <a:off x="3262785" y="2711027"/>
              <a:ext cx="1313637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2CD4C43-6D60-AF48-940B-0D46D84F3F06}"/>
                </a:ext>
              </a:extLst>
            </p:cNvPr>
            <p:cNvSpPr txBox="1"/>
            <p:nvPr/>
          </p:nvSpPr>
          <p:spPr>
            <a:xfrm>
              <a:off x="3190658" y="2716890"/>
              <a:ext cx="2584468" cy="400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75" b="1" dirty="0"/>
                <a:t>MVTX installation &amp; commissioning @BNL</a:t>
              </a:r>
            </a:p>
            <a:p>
              <a:r>
                <a:rPr lang="en-US" sz="675" b="1" dirty="0"/>
                <a:t>RU, FELIX, PS, cables etc.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2DBB80C-0B30-6947-94F6-D1D10E8EAA8D}"/>
              </a:ext>
            </a:extLst>
          </p:cNvPr>
          <p:cNvGrpSpPr/>
          <p:nvPr/>
        </p:nvGrpSpPr>
        <p:grpSpPr>
          <a:xfrm>
            <a:off x="6290318" y="3556058"/>
            <a:ext cx="1077545" cy="334835"/>
            <a:chOff x="4135029" y="4197743"/>
            <a:chExt cx="1436727" cy="446447"/>
          </a:xfrm>
        </p:grpSpPr>
        <p:sp>
          <p:nvSpPr>
            <p:cNvPr id="56" name="5-Point Star 55">
              <a:extLst>
                <a:ext uri="{FF2B5EF4-FFF2-40B4-BE49-F238E27FC236}">
                  <a16:creationId xmlns:a16="http://schemas.microsoft.com/office/drawing/2014/main" id="{52A0F4F9-74AD-E646-BE55-212C0CCCD0B2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3F282F9-C6DF-9349-B7EA-A3C8B93A265D}"/>
                </a:ext>
              </a:extLst>
            </p:cNvPr>
            <p:cNvSpPr txBox="1"/>
            <p:nvPr/>
          </p:nvSpPr>
          <p:spPr>
            <a:xfrm>
              <a:off x="4248317" y="4197743"/>
              <a:ext cx="1323439" cy="4464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88" dirty="0"/>
                <a:t>Install half barrels</a:t>
              </a:r>
            </a:p>
            <a:p>
              <a:r>
                <a:rPr lang="en-US" sz="788" dirty="0"/>
                <a:t>     @sPHENIX IR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0F31F4F-A901-AB4A-9F3F-A64AF29E01D0}"/>
              </a:ext>
            </a:extLst>
          </p:cNvPr>
          <p:cNvGrpSpPr/>
          <p:nvPr/>
        </p:nvGrpSpPr>
        <p:grpSpPr>
          <a:xfrm>
            <a:off x="6543826" y="2915727"/>
            <a:ext cx="1156093" cy="334835"/>
            <a:chOff x="4135029" y="4238203"/>
            <a:chExt cx="1541458" cy="446447"/>
          </a:xfrm>
        </p:grpSpPr>
        <p:sp>
          <p:nvSpPr>
            <p:cNvPr id="59" name="5-Point Star 58">
              <a:extLst>
                <a:ext uri="{FF2B5EF4-FFF2-40B4-BE49-F238E27FC236}">
                  <a16:creationId xmlns:a16="http://schemas.microsoft.com/office/drawing/2014/main" id="{B7BC034F-3F0A-A242-9318-4198A3013569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4CEE293-60FB-1F48-94F7-C697F8555E47}"/>
                </a:ext>
              </a:extLst>
            </p:cNvPr>
            <p:cNvSpPr txBox="1"/>
            <p:nvPr/>
          </p:nvSpPr>
          <p:spPr>
            <a:xfrm>
              <a:off x="4248317" y="4238203"/>
              <a:ext cx="1428170" cy="4464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88" dirty="0">
                  <a:solidFill>
                    <a:srgbClr val="FF0000"/>
                  </a:solidFill>
                </a:rPr>
                <a:t>Ready for beam;</a:t>
              </a:r>
            </a:p>
            <a:p>
              <a:r>
                <a:rPr lang="en-US" sz="788" dirty="0">
                  <a:solidFill>
                    <a:srgbClr val="FF0000"/>
                  </a:solidFill>
                </a:rPr>
                <a:t>sPHENIX day-1 run</a:t>
              </a:r>
            </a:p>
          </p:txBody>
        </p:sp>
      </p:grp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AB2078D-703E-AA48-BD24-64DE36D134DC}"/>
              </a:ext>
            </a:extLst>
          </p:cNvPr>
          <p:cNvCxnSpPr/>
          <p:nvPr/>
        </p:nvCxnSpPr>
        <p:spPr>
          <a:xfrm>
            <a:off x="7600514" y="1717388"/>
            <a:ext cx="0" cy="31965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C9651088-8625-DA4B-B8BD-20E60D109332}"/>
              </a:ext>
            </a:extLst>
          </p:cNvPr>
          <p:cNvCxnSpPr/>
          <p:nvPr/>
        </p:nvCxnSpPr>
        <p:spPr>
          <a:xfrm>
            <a:off x="6573207" y="1708327"/>
            <a:ext cx="0" cy="31965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79874EB-8F67-B748-8117-798A1E553BC5}"/>
              </a:ext>
            </a:extLst>
          </p:cNvPr>
          <p:cNvCxnSpPr/>
          <p:nvPr/>
        </p:nvCxnSpPr>
        <p:spPr>
          <a:xfrm>
            <a:off x="5587989" y="1706108"/>
            <a:ext cx="0" cy="31965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D6C1AA2-7653-014C-8BC3-C76B49B48550}"/>
              </a:ext>
            </a:extLst>
          </p:cNvPr>
          <p:cNvCxnSpPr/>
          <p:nvPr/>
        </p:nvCxnSpPr>
        <p:spPr>
          <a:xfrm>
            <a:off x="4569716" y="1706108"/>
            <a:ext cx="0" cy="31965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101F036-DEF6-1643-B10D-0B12AC52181A}"/>
              </a:ext>
            </a:extLst>
          </p:cNvPr>
          <p:cNvCxnSpPr>
            <a:cxnSpLocks/>
          </p:cNvCxnSpPr>
          <p:nvPr/>
        </p:nvCxnSpPr>
        <p:spPr>
          <a:xfrm>
            <a:off x="3581400" y="1696642"/>
            <a:ext cx="0" cy="31965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70810E94-46B4-6A41-9074-7A5BBF2E5276}"/>
              </a:ext>
            </a:extLst>
          </p:cNvPr>
          <p:cNvCxnSpPr/>
          <p:nvPr/>
        </p:nvCxnSpPr>
        <p:spPr>
          <a:xfrm>
            <a:off x="2548991" y="1692832"/>
            <a:ext cx="0" cy="31965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ED748D1B-CFF2-5747-ACB9-633191BD5840}"/>
              </a:ext>
            </a:extLst>
          </p:cNvPr>
          <p:cNvCxnSpPr>
            <a:cxnSpLocks/>
          </p:cNvCxnSpPr>
          <p:nvPr/>
        </p:nvCxnSpPr>
        <p:spPr>
          <a:xfrm>
            <a:off x="1543487" y="1687073"/>
            <a:ext cx="6918" cy="321559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E27E0C89-DFC7-A749-82BA-5124EDFBFA20}"/>
              </a:ext>
            </a:extLst>
          </p:cNvPr>
          <p:cNvCxnSpPr/>
          <p:nvPr/>
        </p:nvCxnSpPr>
        <p:spPr>
          <a:xfrm>
            <a:off x="1543487" y="4902668"/>
            <a:ext cx="6057027" cy="112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4ADBF2C-86D2-494A-A4D2-64A7CEE03F1F}"/>
              </a:ext>
            </a:extLst>
          </p:cNvPr>
          <p:cNvGrpSpPr/>
          <p:nvPr/>
        </p:nvGrpSpPr>
        <p:grpSpPr>
          <a:xfrm>
            <a:off x="3712026" y="1848428"/>
            <a:ext cx="588623" cy="300082"/>
            <a:chOff x="1563564" y="2070534"/>
            <a:chExt cx="784831" cy="400106"/>
          </a:xfrm>
        </p:grpSpPr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1418171A-2272-4F40-9F59-A9119985ADCC}"/>
                </a:ext>
              </a:extLst>
            </p:cNvPr>
            <p:cNvCxnSpPr>
              <a:cxnSpLocks/>
            </p:cNvCxnSpPr>
            <p:nvPr/>
          </p:nvCxnSpPr>
          <p:spPr>
            <a:xfrm>
              <a:off x="1657350" y="2073105"/>
              <a:ext cx="435728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B10A2169-5227-8D42-AF68-04CC634D9D36}"/>
                </a:ext>
              </a:extLst>
            </p:cNvPr>
            <p:cNvSpPr txBox="1"/>
            <p:nvPr/>
          </p:nvSpPr>
          <p:spPr>
            <a:xfrm>
              <a:off x="1563564" y="2070534"/>
              <a:ext cx="784831" cy="4001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75" dirty="0"/>
                <a:t>FELIX </a:t>
              </a:r>
            </a:p>
            <a:p>
              <a:r>
                <a:rPr lang="en-US" sz="675" dirty="0"/>
                <a:t>production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FAE025F-D1E4-AE44-B3CB-7CCF6FFBEFAD}"/>
              </a:ext>
            </a:extLst>
          </p:cNvPr>
          <p:cNvGrpSpPr/>
          <p:nvPr/>
        </p:nvGrpSpPr>
        <p:grpSpPr>
          <a:xfrm>
            <a:off x="3232010" y="3647179"/>
            <a:ext cx="2371149" cy="369332"/>
            <a:chOff x="3028117" y="2690395"/>
            <a:chExt cx="5066344" cy="337985"/>
          </a:xfrm>
        </p:grpSpPr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0A1591CA-1FA2-8242-AE45-B74D6F15E247}"/>
                </a:ext>
              </a:extLst>
            </p:cNvPr>
            <p:cNvCxnSpPr>
              <a:cxnSpLocks/>
            </p:cNvCxnSpPr>
            <p:nvPr/>
          </p:nvCxnSpPr>
          <p:spPr>
            <a:xfrm>
              <a:off x="3028117" y="2711027"/>
              <a:ext cx="506634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C7B6980B-D5A1-EE46-8772-4F8F455E0783}"/>
                </a:ext>
              </a:extLst>
            </p:cNvPr>
            <p:cNvSpPr txBox="1"/>
            <p:nvPr/>
          </p:nvSpPr>
          <p:spPr>
            <a:xfrm>
              <a:off x="3319246" y="2690395"/>
              <a:ext cx="4321194" cy="337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b="1" dirty="0"/>
                <a:t>Barrel Assembly &amp; Testing @LBNL</a:t>
              </a:r>
            </a:p>
          </p:txBody>
        </p:sp>
      </p:grpSp>
      <p:sp>
        <p:nvSpPr>
          <p:cNvPr id="69" name="5-Point Star 68">
            <a:extLst>
              <a:ext uri="{FF2B5EF4-FFF2-40B4-BE49-F238E27FC236}">
                <a16:creationId xmlns:a16="http://schemas.microsoft.com/office/drawing/2014/main" id="{9C1596B5-5FCF-A34D-8F67-0B01F88124E3}"/>
              </a:ext>
            </a:extLst>
          </p:cNvPr>
          <p:cNvSpPr/>
          <p:nvPr/>
        </p:nvSpPr>
        <p:spPr>
          <a:xfrm>
            <a:off x="2614841" y="1795674"/>
            <a:ext cx="84966" cy="103173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16AA45-5EC7-1044-8C35-A9447BB454CE}"/>
              </a:ext>
            </a:extLst>
          </p:cNvPr>
          <p:cNvSpPr txBox="1"/>
          <p:nvPr/>
        </p:nvSpPr>
        <p:spPr>
          <a:xfrm>
            <a:off x="692799" y="1070850"/>
            <a:ext cx="31133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32AFF"/>
                </a:solidFill>
              </a:rPr>
              <a:t>sPHENIX:</a:t>
            </a:r>
            <a:r>
              <a:rPr lang="en-US" sz="1400" dirty="0">
                <a:solidFill>
                  <a:srgbClr val="032AFF"/>
                </a:solidFill>
              </a:rPr>
              <a:t>            CD1/3a      PD2/3</a:t>
            </a:r>
          </a:p>
        </p:txBody>
      </p:sp>
      <p:sp>
        <p:nvSpPr>
          <p:cNvPr id="76" name="5-Point Star 75">
            <a:extLst>
              <a:ext uri="{FF2B5EF4-FFF2-40B4-BE49-F238E27FC236}">
                <a16:creationId xmlns:a16="http://schemas.microsoft.com/office/drawing/2014/main" id="{ADD71849-089C-2043-86FF-B7BA12C32E75}"/>
              </a:ext>
            </a:extLst>
          </p:cNvPr>
          <p:cNvSpPr/>
          <p:nvPr/>
        </p:nvSpPr>
        <p:spPr>
          <a:xfrm>
            <a:off x="2064975" y="1181102"/>
            <a:ext cx="84966" cy="103173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0FCB28-24AC-A242-9AF6-B5C6CB1408E3}"/>
              </a:ext>
            </a:extLst>
          </p:cNvPr>
          <p:cNvSpPr txBox="1"/>
          <p:nvPr/>
        </p:nvSpPr>
        <p:spPr>
          <a:xfrm>
            <a:off x="769349" y="1687071"/>
            <a:ext cx="6832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MVTX</a:t>
            </a:r>
            <a:endParaRPr lang="en-US" b="1" dirty="0"/>
          </a:p>
        </p:txBody>
      </p:sp>
      <p:sp>
        <p:nvSpPr>
          <p:cNvPr id="77" name="5-Point Star 76">
            <a:extLst>
              <a:ext uri="{FF2B5EF4-FFF2-40B4-BE49-F238E27FC236}">
                <a16:creationId xmlns:a16="http://schemas.microsoft.com/office/drawing/2014/main" id="{F857433C-4304-5A48-9C55-1BF241178F0B}"/>
              </a:ext>
            </a:extLst>
          </p:cNvPr>
          <p:cNvSpPr/>
          <p:nvPr/>
        </p:nvSpPr>
        <p:spPr>
          <a:xfrm>
            <a:off x="6553200" y="1181102"/>
            <a:ext cx="84966" cy="103173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5-Point Star 77">
            <a:extLst>
              <a:ext uri="{FF2B5EF4-FFF2-40B4-BE49-F238E27FC236}">
                <a16:creationId xmlns:a16="http://schemas.microsoft.com/office/drawing/2014/main" id="{0605263A-36B4-4141-8C59-727056DD55CB}"/>
              </a:ext>
            </a:extLst>
          </p:cNvPr>
          <p:cNvSpPr/>
          <p:nvPr/>
        </p:nvSpPr>
        <p:spPr>
          <a:xfrm>
            <a:off x="2957162" y="1181102"/>
            <a:ext cx="84966" cy="103173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5-Point Star 78">
            <a:extLst>
              <a:ext uri="{FF2B5EF4-FFF2-40B4-BE49-F238E27FC236}">
                <a16:creationId xmlns:a16="http://schemas.microsoft.com/office/drawing/2014/main" id="{9CF2E3D5-0002-A749-9106-94A2E7263C6F}"/>
              </a:ext>
            </a:extLst>
          </p:cNvPr>
          <p:cNvSpPr/>
          <p:nvPr/>
        </p:nvSpPr>
        <p:spPr>
          <a:xfrm>
            <a:off x="4800600" y="1181102"/>
            <a:ext cx="84966" cy="103173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7661B5-20DE-794D-B508-7009CB79FD6C}"/>
              </a:ext>
            </a:extLst>
          </p:cNvPr>
          <p:cNvSpPr txBox="1"/>
          <p:nvPr/>
        </p:nvSpPr>
        <p:spPr>
          <a:xfrm>
            <a:off x="6628788" y="1096210"/>
            <a:ext cx="1154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32AFF"/>
                </a:solidFill>
              </a:rPr>
              <a:t>1</a:t>
            </a:r>
            <a:r>
              <a:rPr lang="en-US" sz="1400" baseline="30000" dirty="0">
                <a:solidFill>
                  <a:srgbClr val="032AFF"/>
                </a:solidFill>
              </a:rPr>
              <a:t>st</a:t>
            </a:r>
            <a:r>
              <a:rPr lang="en-US" sz="1400" dirty="0">
                <a:solidFill>
                  <a:srgbClr val="032AFF"/>
                </a:solidFill>
              </a:rPr>
              <a:t> collisions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A872256-B576-2F4E-B128-A5B4757B8CDC}"/>
              </a:ext>
            </a:extLst>
          </p:cNvPr>
          <p:cNvSpPr txBox="1"/>
          <p:nvPr/>
        </p:nvSpPr>
        <p:spPr>
          <a:xfrm>
            <a:off x="4843083" y="1079196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32AFF"/>
                </a:solidFill>
              </a:rPr>
              <a:t>Installation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5E2144F-4370-9947-A8E0-4C6D7EAFD7C7}"/>
              </a:ext>
            </a:extLst>
          </p:cNvPr>
          <p:cNvCxnSpPr/>
          <p:nvPr/>
        </p:nvCxnSpPr>
        <p:spPr>
          <a:xfrm>
            <a:off x="2448140" y="2915722"/>
            <a:ext cx="819273" cy="0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6BC9044-44BB-754F-97DA-3A8905E6BD97}"/>
              </a:ext>
            </a:extLst>
          </p:cNvPr>
          <p:cNvSpPr txBox="1"/>
          <p:nvPr/>
        </p:nvSpPr>
        <p:spPr>
          <a:xfrm>
            <a:off x="2373409" y="2962045"/>
            <a:ext cx="986167" cy="3348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88" dirty="0">
                <a:solidFill>
                  <a:srgbClr val="0432FF"/>
                </a:solidFill>
              </a:rPr>
              <a:t>Global integration</a:t>
            </a:r>
          </a:p>
          <a:p>
            <a:r>
              <a:rPr lang="en-US" sz="788" dirty="0">
                <a:solidFill>
                  <a:srgbClr val="0432FF"/>
                </a:solidFill>
              </a:rPr>
              <a:t>/interface design?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8CFBF68-4ACD-C547-BB0C-CF715EA79153}"/>
              </a:ext>
            </a:extLst>
          </p:cNvPr>
          <p:cNvGrpSpPr/>
          <p:nvPr/>
        </p:nvGrpSpPr>
        <p:grpSpPr>
          <a:xfrm>
            <a:off x="3212969" y="4310018"/>
            <a:ext cx="979755" cy="483017"/>
            <a:chOff x="4283957" y="5204332"/>
            <a:chExt cx="1306340" cy="644022"/>
          </a:xfrm>
        </p:grpSpPr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2038E9FF-47E0-1043-98D2-A77ED376FF54}"/>
                </a:ext>
              </a:extLst>
            </p:cNvPr>
            <p:cNvCxnSpPr>
              <a:cxnSpLocks/>
            </p:cNvCxnSpPr>
            <p:nvPr/>
          </p:nvCxnSpPr>
          <p:spPr>
            <a:xfrm>
              <a:off x="4309347" y="5204332"/>
              <a:ext cx="992038" cy="0"/>
            </a:xfrm>
            <a:prstGeom prst="straightConnector1">
              <a:avLst/>
            </a:prstGeom>
            <a:ln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7C5867C2-3A3A-024F-B544-D0807DE1D053}"/>
                </a:ext>
              </a:extLst>
            </p:cNvPr>
            <p:cNvSpPr txBox="1"/>
            <p:nvPr/>
          </p:nvSpPr>
          <p:spPr>
            <a:xfrm>
              <a:off x="4283957" y="5240239"/>
              <a:ext cx="1306340" cy="6081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88" dirty="0">
                  <a:solidFill>
                    <a:srgbClr val="0432FF"/>
                  </a:solidFill>
                </a:rPr>
                <a:t>design &amp; procure </a:t>
              </a:r>
            </a:p>
            <a:p>
              <a:r>
                <a:rPr lang="en-US" sz="788" dirty="0">
                  <a:solidFill>
                    <a:srgbClr val="0432FF"/>
                  </a:solidFill>
                </a:rPr>
                <a:t>interface to </a:t>
              </a:r>
            </a:p>
            <a:p>
              <a:r>
                <a:rPr lang="en-US" sz="788" dirty="0">
                  <a:solidFill>
                    <a:srgbClr val="0432FF"/>
                  </a:solidFill>
                </a:rPr>
                <a:t>sPHENIX rails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49F1E9D8-A62B-B14C-B081-F92EA7CF95D7}"/>
              </a:ext>
            </a:extLst>
          </p:cNvPr>
          <p:cNvGrpSpPr/>
          <p:nvPr/>
        </p:nvGrpSpPr>
        <p:grpSpPr>
          <a:xfrm>
            <a:off x="4275285" y="4424330"/>
            <a:ext cx="997389" cy="361766"/>
            <a:chOff x="4162934" y="5204332"/>
            <a:chExt cx="1329849" cy="482352"/>
          </a:xfrm>
        </p:grpSpPr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CA4982CB-27E7-514C-9FF5-424E4B13ED07}"/>
                </a:ext>
              </a:extLst>
            </p:cNvPr>
            <p:cNvCxnSpPr>
              <a:cxnSpLocks/>
            </p:cNvCxnSpPr>
            <p:nvPr/>
          </p:nvCxnSpPr>
          <p:spPr>
            <a:xfrm>
              <a:off x="4309347" y="5204332"/>
              <a:ext cx="790601" cy="0"/>
            </a:xfrm>
            <a:prstGeom prst="straightConnector1">
              <a:avLst/>
            </a:prstGeom>
            <a:ln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831FDC4E-D8F3-DD43-B3F9-3A044BE6495D}"/>
                </a:ext>
              </a:extLst>
            </p:cNvPr>
            <p:cNvSpPr txBox="1"/>
            <p:nvPr/>
          </p:nvSpPr>
          <p:spPr>
            <a:xfrm>
              <a:off x="4162934" y="5240239"/>
              <a:ext cx="1329849" cy="4464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88" dirty="0">
                  <a:solidFill>
                    <a:srgbClr val="0432FF"/>
                  </a:solidFill>
                </a:rPr>
                <a:t>Design &amp; procure </a:t>
              </a:r>
            </a:p>
            <a:p>
              <a:r>
                <a:rPr lang="en-US" sz="788" dirty="0">
                  <a:solidFill>
                    <a:srgbClr val="0432FF"/>
                  </a:solidFill>
                </a:rPr>
                <a:t>sPHENIX rails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BF8FB82-F603-AD4A-81F0-48038D7CA96A}"/>
              </a:ext>
            </a:extLst>
          </p:cNvPr>
          <p:cNvSpPr txBox="1"/>
          <p:nvPr/>
        </p:nvSpPr>
        <p:spPr>
          <a:xfrm>
            <a:off x="7932859" y="628650"/>
            <a:ext cx="102791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Dave’s talk</a:t>
            </a:r>
          </a:p>
        </p:txBody>
      </p:sp>
    </p:spTree>
    <p:extLst>
      <p:ext uri="{BB962C8B-B14F-4D97-AF65-F5344CB8AC3E}">
        <p14:creationId xmlns:p14="http://schemas.microsoft.com/office/powerpoint/2010/main" val="26590803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LANL 1">
      <a:dk1>
        <a:srgbClr val="3C3C3B"/>
      </a:dk1>
      <a:lt1>
        <a:sysClr val="window" lastClr="FFFFFF"/>
      </a:lt1>
      <a:dk2>
        <a:srgbClr val="636463"/>
      </a:dk2>
      <a:lt2>
        <a:srgbClr val="EFEEED"/>
      </a:lt2>
      <a:accent1>
        <a:srgbClr val="130D1F"/>
      </a:accent1>
      <a:accent2>
        <a:srgbClr val="F8B617"/>
      </a:accent2>
      <a:accent3>
        <a:srgbClr val="2682CF"/>
      </a:accent3>
      <a:accent4>
        <a:srgbClr val="EA7820"/>
      </a:accent4>
      <a:accent5>
        <a:srgbClr val="F4482D"/>
      </a:accent5>
      <a:accent6>
        <a:srgbClr val="229357"/>
      </a:accent6>
      <a:hlink>
        <a:srgbClr val="385AC7"/>
      </a:hlink>
      <a:folHlink>
        <a:srgbClr val="4E13D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riad Blue Widescreen" id="{EAFBC74D-899A-4D97-943D-7066EE6A8E89}" vid="{D2AD931A-A2E9-49E5-95FA-8DFD61B5436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1696</TotalTime>
  <Words>693</Words>
  <Application>Microsoft Macintosh PowerPoint</Application>
  <PresentationFormat>On-screen Show (16:10)</PresentationFormat>
  <Paragraphs>159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Arial Black</vt:lpstr>
      <vt:lpstr>Calibri</vt:lpstr>
      <vt:lpstr>Lucida Grande</vt:lpstr>
      <vt:lpstr>Wingdings</vt:lpstr>
      <vt:lpstr>Office Theme</vt:lpstr>
      <vt:lpstr>Probing Quark-Gluon Plasma with Bottom Quark Jets at sPHENIX</vt:lpstr>
      <vt:lpstr>PowerPoint Presentation</vt:lpstr>
      <vt:lpstr>The Proposed MVTX Detector</vt:lpstr>
      <vt:lpstr>PowerPoint Presentation</vt:lpstr>
      <vt:lpstr>2018 Beam Test Validation at Fermilab</vt:lpstr>
      <vt:lpstr>PowerPoint Presentation</vt:lpstr>
      <vt:lpstr>PowerPoint Presentation</vt:lpstr>
      <vt:lpstr>sPHENIX Status and Plan</vt:lpstr>
      <vt:lpstr>MVTX Schedules and Milestones (11/2018)</vt:lpstr>
      <vt:lpstr>sPHENIX MVTX Group: Institution Roles</vt:lpstr>
      <vt:lpstr>PowerPoint Presentation</vt:lpstr>
      <vt:lpstr>PowerPoint Presentation</vt:lpstr>
      <vt:lpstr>PowerPoint Presentation</vt:lpstr>
      <vt:lpstr>PowerPoint Presentation</vt:lpstr>
      <vt:lpstr>Funding 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LANL’s slide template!</dc:title>
  <dc:creator>Microsoft Office User</dc:creator>
  <cp:lastModifiedBy>Microsoft Office User</cp:lastModifiedBy>
  <cp:revision>39</cp:revision>
  <dcterms:created xsi:type="dcterms:W3CDTF">2019-01-23T16:51:52Z</dcterms:created>
  <dcterms:modified xsi:type="dcterms:W3CDTF">2019-02-14T00:28:53Z</dcterms:modified>
</cp:coreProperties>
</file>