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5" r:id="rId2"/>
    <p:sldId id="343" r:id="rId3"/>
    <p:sldId id="334" r:id="rId4"/>
    <p:sldId id="351" r:id="rId5"/>
    <p:sldId id="345" r:id="rId6"/>
    <p:sldId id="316" r:id="rId7"/>
    <p:sldId id="317" r:id="rId8"/>
    <p:sldId id="320" r:id="rId9"/>
    <p:sldId id="348" r:id="rId10"/>
    <p:sldId id="349" r:id="rId11"/>
    <p:sldId id="353" r:id="rId12"/>
    <p:sldId id="321" r:id="rId13"/>
    <p:sldId id="322" r:id="rId14"/>
    <p:sldId id="323" r:id="rId15"/>
    <p:sldId id="325" r:id="rId16"/>
    <p:sldId id="326" r:id="rId17"/>
    <p:sldId id="327" r:id="rId18"/>
    <p:sldId id="364" r:id="rId19"/>
    <p:sldId id="340" r:id="rId20"/>
    <p:sldId id="332" r:id="rId21"/>
    <p:sldId id="355" r:id="rId22"/>
    <p:sldId id="339" r:id="rId23"/>
    <p:sldId id="361" r:id="rId24"/>
    <p:sldId id="362" r:id="rId25"/>
    <p:sldId id="363" r:id="rId26"/>
    <p:sldId id="360" r:id="rId27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86" autoAdjust="0"/>
  </p:normalViewPr>
  <p:slideViewPr>
    <p:cSldViewPr>
      <p:cViewPr varScale="1">
        <p:scale>
          <a:sx n="100" d="100"/>
          <a:sy n="100" d="100"/>
        </p:scale>
        <p:origin x="86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9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4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45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2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90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23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1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AAF0-471C-4D70-A633-249D2556906E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05CB-825B-4A1F-A1DA-6A00FB382783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89"/>
            <a:ext cx="1981200" cy="42517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3AF6-F91E-4774-AACF-9149590BAC75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3"/>
            <a:ext cx="8229600" cy="385167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1563-9CC2-4E0F-BCA5-7C1A06BC889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546E-075D-4988-8154-847991725B89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13"/>
            <a:ext cx="8534400" cy="5655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3"/>
            <a:ext cx="4038600" cy="3851673"/>
          </a:xfrm>
        </p:spPr>
        <p:txBody>
          <a:bodyPr/>
          <a:lstStyle>
            <a:lvl1pPr>
              <a:defRPr sz="1800"/>
            </a:lvl1pPr>
            <a:lvl2pPr>
              <a:defRPr sz="1500" b="0"/>
            </a:lvl2pPr>
            <a:lvl3pPr>
              <a:defRPr sz="135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2953"/>
            <a:ext cx="4038600" cy="3851673"/>
          </a:xfrm>
        </p:spPr>
        <p:txBody>
          <a:bodyPr/>
          <a:lstStyle>
            <a:lvl1pPr>
              <a:defRPr sz="1800" b="0"/>
            </a:lvl1pPr>
            <a:lvl2pPr>
              <a:defRPr sz="1500" b="0"/>
            </a:lvl2pPr>
            <a:lvl3pPr>
              <a:defRPr sz="1350" b="0"/>
            </a:lvl3pPr>
            <a:lvl4pPr>
              <a:defRPr sz="1350" b="0"/>
            </a:lvl4pPr>
            <a:lvl5pPr>
              <a:defRPr sz="1350" b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1D39-0739-4BB2-84C9-EDCE5E96572C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500" b="0"/>
            </a:lvl1pPr>
            <a:lvl2pPr>
              <a:defRPr sz="1350" b="0"/>
            </a:lvl2pPr>
            <a:lvl3pPr>
              <a:defRPr sz="1350" b="0"/>
            </a:lvl3pPr>
            <a:lvl4pPr>
              <a:defRPr sz="1350" b="0"/>
            </a:lvl4pPr>
            <a:lvl5pPr>
              <a:defRPr sz="135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500" b="0"/>
            </a:lvl1pPr>
            <a:lvl2pPr>
              <a:defRPr sz="1350" b="0"/>
            </a:lvl2pPr>
            <a:lvl3pPr>
              <a:defRPr sz="1350" b="0"/>
            </a:lvl3pPr>
            <a:lvl4pPr>
              <a:defRPr sz="1350" b="0"/>
            </a:lvl4pPr>
            <a:lvl5pPr>
              <a:defRPr sz="135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ACDB-9012-4FD7-B1E7-1C477651D0D5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13"/>
            <a:ext cx="8534400" cy="5655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64CD-8289-45B7-8361-6A2814EF0AEA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937D-11D3-44B1-AD83-8414D73BBC8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04798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5EB20-852A-4897-AD36-5C8EDD388E00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10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95E2-224F-4113-9221-A2ACEEBF6AAC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25013"/>
            <a:ext cx="8534400" cy="5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42953"/>
            <a:ext cx="8229600" cy="38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CC9808A-A2C9-438C-9E24-9B557156ADF6}" type="datetime1">
              <a:rPr lang="en-US" altLang="en-US" smtClean="0"/>
              <a:t>1/24/2019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1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5" y="4869657"/>
            <a:ext cx="534195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8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=""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7" y="1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5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905000" y="3394787"/>
            <a:ext cx="5143500" cy="1643063"/>
          </a:xfrm>
        </p:spPr>
        <p:txBody>
          <a:bodyPr/>
          <a:lstStyle/>
          <a:p>
            <a:r>
              <a:rPr lang="en-US" altLang="en-US" sz="2100" b="0" dirty="0">
                <a:solidFill>
                  <a:srgbClr val="3399FF"/>
                </a:solidFill>
              </a:rPr>
              <a:t>Walter Sondheim</a:t>
            </a:r>
          </a:p>
          <a:p>
            <a:r>
              <a:rPr lang="en-US" altLang="en-US" sz="2100" b="0" dirty="0">
                <a:solidFill>
                  <a:srgbClr val="3399FF"/>
                </a:solidFill>
              </a:rPr>
              <a:t>Los Alamos National </a:t>
            </a:r>
            <a:r>
              <a:rPr lang="en-US" altLang="en-US" sz="2100" b="0" dirty="0" smtClean="0">
                <a:solidFill>
                  <a:srgbClr val="3399FF"/>
                </a:solidFill>
              </a:rPr>
              <a:t>Laboratory</a:t>
            </a:r>
          </a:p>
          <a:p>
            <a:r>
              <a:rPr lang="en-US" altLang="en-US" sz="2100" b="0" dirty="0" smtClean="0">
                <a:solidFill>
                  <a:srgbClr val="3399FF"/>
                </a:solidFill>
              </a:rPr>
              <a:t>January 24</a:t>
            </a:r>
            <a:r>
              <a:rPr lang="en-US" altLang="en-US" sz="2100" b="0" baseline="30000" dirty="0" smtClean="0">
                <a:solidFill>
                  <a:srgbClr val="3399FF"/>
                </a:solidFill>
              </a:rPr>
              <a:t>th</a:t>
            </a:r>
            <a:r>
              <a:rPr lang="en-US" altLang="en-US" sz="2100" b="0" dirty="0" smtClean="0">
                <a:solidFill>
                  <a:srgbClr val="3399FF"/>
                </a:solidFill>
              </a:rPr>
              <a:t>, 2019</a:t>
            </a:r>
            <a:endParaRPr lang="en-US" altLang="en-US" sz="2100" b="0" dirty="0">
              <a:solidFill>
                <a:srgbClr val="3399FF"/>
              </a:solidFill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199" indent="-214308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28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20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12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4A6FE5D-234C-41FF-8F08-0C16FAD9A557}" type="datetime1">
              <a:rPr lang="en-US" altLang="en-US" sz="900" smtClean="0">
                <a:solidFill>
                  <a:srgbClr val="898989"/>
                </a:solidFill>
              </a:rPr>
              <a:t>1/24/2019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57199" indent="-214308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857228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200120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543012" indent="-171446" eaLnBrk="0" hangingPunct="0"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9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358507" y="1076921"/>
            <a:ext cx="6475809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1358508" y="1043286"/>
            <a:ext cx="6528197" cy="1981200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b="0" dirty="0" smtClean="0">
                <a:solidFill>
                  <a:schemeClr val="bg1"/>
                </a:solidFill>
              </a:rPr>
              <a:t/>
            </a:r>
            <a:br>
              <a:rPr lang="en-US" altLang="en-US" b="0" dirty="0" smtClean="0">
                <a:solidFill>
                  <a:schemeClr val="bg1"/>
                </a:solidFill>
              </a:rPr>
            </a:br>
            <a:r>
              <a:rPr lang="en-US" altLang="en-US" b="0" dirty="0" smtClean="0">
                <a:solidFill>
                  <a:schemeClr val="bg1"/>
                </a:solidFill>
              </a:rPr>
              <a:t> MVTX </a:t>
            </a:r>
            <a:r>
              <a:rPr lang="en-US" altLang="en-US" b="0" dirty="0" smtClean="0"/>
              <a:t>Mechanics Update,</a:t>
            </a:r>
            <a:br>
              <a:rPr lang="en-US" altLang="en-US" b="0" dirty="0" smtClean="0"/>
            </a:br>
            <a:r>
              <a:rPr lang="en-US" altLang="en-US" b="0" dirty="0" smtClean="0"/>
              <a:t>sPHENIX </a:t>
            </a:r>
            <a:r>
              <a:rPr lang="en-US" altLang="en-US" b="0" dirty="0" smtClean="0"/>
              <a:t>LDRD review</a:t>
            </a:r>
            <a:r>
              <a:rPr lang="en-US" altLang="en-US" b="0" dirty="0" smtClean="0"/>
              <a:t>, </a:t>
            </a:r>
            <a:r>
              <a:rPr lang="en-US" altLang="en-US" b="0" dirty="0" smtClean="0"/>
              <a:t/>
            </a:r>
            <a:br>
              <a:rPr lang="en-US" altLang="en-US" b="0" dirty="0" smtClean="0"/>
            </a:br>
            <a:r>
              <a:rPr lang="en-US" altLang="en-US" b="0" dirty="0" smtClean="0"/>
              <a:t/>
            </a:r>
            <a:br>
              <a:rPr lang="en-US" altLang="en-US" b="0" dirty="0" smtClean="0"/>
            </a:br>
            <a:endParaRPr lang="en-US" altLang="en-US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inner tracker assembly jigs: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8BD5B-492A-428E-8436-56845C6E0A0E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65485"/>
            <a:ext cx="8001000" cy="44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jig assembly steps;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290AC-24BE-4FF2-8B5D-B3F0032CD47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1701"/>
            <a:ext cx="7804160" cy="4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MVTX sensor layers;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CEF8B-AF29-4FA9-B5DE-6C49524CC70E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13" t="27778" r="39466" b="12963"/>
          <a:stretch/>
        </p:blipFill>
        <p:spPr>
          <a:xfrm>
            <a:off x="3581400" y="1047750"/>
            <a:ext cx="457390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7635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radial position of sensors in all three layers to give a radial clearance of ~ 2.0 mm from the </a:t>
            </a:r>
            <a:r>
              <a:rPr lang="en-US" dirty="0" err="1" smtClean="0"/>
              <a:t>sPHENIX</a:t>
            </a:r>
            <a:r>
              <a:rPr lang="en-US" dirty="0" smtClean="0"/>
              <a:t> beam-pipe. Closest radial distance is from surface mount components to </a:t>
            </a:r>
            <a:r>
              <a:rPr lang="en-US" dirty="0" err="1" smtClean="0"/>
              <a:t>beampipe</a:t>
            </a:r>
            <a:r>
              <a:rPr lang="en-US" dirty="0" smtClean="0"/>
              <a:t> =  2.025 mm. Each  layer moved out radially by 1.25 mm.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Modification to patch-panel &amp; pass –through panel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24B2C-9C09-4238-9DBB-9EFCFA980D0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001" r="3124" b="14999"/>
          <a:stretch/>
        </p:blipFill>
        <p:spPr>
          <a:xfrm>
            <a:off x="228600" y="621245"/>
            <a:ext cx="4267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" b="15764"/>
          <a:stretch/>
        </p:blipFill>
        <p:spPr>
          <a:xfrm>
            <a:off x="4800600" y="601140"/>
            <a:ext cx="3987800" cy="2567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25755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patch-panel outer radius:</a:t>
            </a:r>
          </a:p>
          <a:p>
            <a:r>
              <a:rPr lang="en-US" dirty="0" smtClean="0"/>
              <a:t>Layer 0, 56.5 mm</a:t>
            </a:r>
          </a:p>
          <a:p>
            <a:r>
              <a:rPr lang="en-US" dirty="0" smtClean="0"/>
              <a:t>Layer 1, 86.5 mm</a:t>
            </a:r>
          </a:p>
          <a:p>
            <a:r>
              <a:rPr lang="en-US" dirty="0" smtClean="0"/>
              <a:t>Layer 2, 116.5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6898" y="3112175"/>
            <a:ext cx="3771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patch-panel inner &amp; outer radius;</a:t>
            </a:r>
          </a:p>
          <a:p>
            <a:r>
              <a:rPr lang="en-US" dirty="0" smtClean="0"/>
              <a:t>Layer 0, 29 &amp; 50 mm</a:t>
            </a:r>
          </a:p>
          <a:p>
            <a:r>
              <a:rPr lang="en-US" dirty="0" smtClean="0"/>
              <a:t>Layer 1, 53 &amp; 73.5 mm</a:t>
            </a:r>
          </a:p>
          <a:p>
            <a:r>
              <a:rPr lang="en-US" dirty="0" smtClean="0"/>
              <a:t>Layer 2, 76 &amp; 96.5 mm</a:t>
            </a:r>
          </a:p>
          <a:p>
            <a:r>
              <a:rPr lang="en-US" dirty="0" smtClean="0"/>
              <a:t>View showing extension power cables passing through panel cut-out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inner layers in assembly jig;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9A55D-3454-464A-993B-DAB66B7AF1A8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2187" y="-366811"/>
            <a:ext cx="2589526" cy="453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20802" y="1592885"/>
            <a:ext cx="2512295" cy="4533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81915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8765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5133" y="120015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Patch-panel 3D printer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496733" y="1523316"/>
            <a:ext cx="1151467" cy="159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0200" y="17587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Pass-through panel, anodized aluminum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2118090"/>
            <a:ext cx="1676400" cy="741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3392329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layer shown in their assembly jig, note how  pass-through panel serves as structural support for conical 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power cable bundle cross-section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6C58F-EAC0-4275-A488-334121DD06B0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6560" r="27500" b="4951"/>
          <a:stretch/>
        </p:blipFill>
        <p:spPr>
          <a:xfrm>
            <a:off x="2813856" y="819149"/>
            <a:ext cx="3815543" cy="3886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9715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 8.6mm, sheath 1.0mm thick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72200" y="1276350"/>
            <a:ext cx="381000" cy="341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18135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Digital Power, OD 2.35 mm,  sheath .4 mm thick, 2X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42923" y="3257550"/>
            <a:ext cx="990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27635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Analog Power, OD 1.55m,sheath .4 mm thick, 2X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89490" y="1473263"/>
            <a:ext cx="1571877" cy="515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3790950"/>
            <a:ext cx="232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Grounds, bias, slow controls OD 1.45 mm, sheath .4mm thick, 6X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334000" y="3867150"/>
            <a:ext cx="12192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2929" y="155334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shield will be incorporated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power cable bundle unsheathed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1EB77-9FB7-4E46-9776-AF318E0AB164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2469" r="8518" b="8518"/>
          <a:stretch/>
        </p:blipFill>
        <p:spPr>
          <a:xfrm>
            <a:off x="381000" y="763724"/>
            <a:ext cx="5867400" cy="391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1123950"/>
            <a:ext cx="2323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previous  slide, two of these adapter/connectors are for one stave. See next picture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signal (</a:t>
            </a:r>
            <a:r>
              <a:rPr lang="en-US" dirty="0" err="1" smtClean="0"/>
              <a:t>Samtec</a:t>
            </a:r>
            <a:r>
              <a:rPr lang="en-US" dirty="0" smtClean="0"/>
              <a:t>) and power cables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E4E88-618E-41BD-A571-3378D5CA7EE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52740"/>
            <a:ext cx="54864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971550"/>
            <a:ext cx="24384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0094" y="683868"/>
            <a:ext cx="2552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Samtec</a:t>
            </a:r>
            <a:r>
              <a:rPr lang="en-US" dirty="0" smtClean="0"/>
              <a:t>-blue signal cable, non-halogen free.</a:t>
            </a:r>
          </a:p>
          <a:p>
            <a:endParaRPr lang="en-US" dirty="0" smtClean="0"/>
          </a:p>
          <a:p>
            <a:r>
              <a:rPr lang="en-US" dirty="0" smtClean="0"/>
              <a:t>Two power cables; </a:t>
            </a:r>
            <a:r>
              <a:rPr lang="en-US" dirty="0" smtClean="0">
                <a:solidFill>
                  <a:srgbClr val="0070C0"/>
                </a:solidFill>
              </a:rPr>
              <a:t>analog</a:t>
            </a:r>
            <a:r>
              <a:rPr lang="en-US" dirty="0" smtClean="0"/>
              <a:t> and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digital</a:t>
            </a:r>
            <a:r>
              <a:rPr lang="en-US" dirty="0" smtClean="0"/>
              <a:t> stacked as if they were in a patch-panel.</a:t>
            </a:r>
          </a:p>
          <a:p>
            <a:r>
              <a:rPr lang="en-US" dirty="0" smtClean="0"/>
              <a:t>Note lose power cable bundles in this picture from testing at CERN.</a:t>
            </a:r>
          </a:p>
          <a:p>
            <a:r>
              <a:rPr lang="en-US" dirty="0" smtClean="0"/>
              <a:t>Could this be a connection similar to what will be needed at patch-panel 1B?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86400" y="142875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48200" y="2190750"/>
            <a:ext cx="17526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91000" y="2495550"/>
            <a:ext cx="21336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64CD-8289-45B7-8361-6A2814EF0AEA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1158"/>
            <a:ext cx="7848600" cy="44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plus service barrel estimated weight;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MVTX detector; 2  X  1100 </a:t>
            </a:r>
            <a:r>
              <a:rPr lang="en-US" sz="2400" dirty="0" err="1" smtClean="0"/>
              <a:t>gms</a:t>
            </a:r>
            <a:r>
              <a:rPr lang="en-US" sz="2400" dirty="0" smtClean="0"/>
              <a:t> = 2200 </a:t>
            </a:r>
            <a:r>
              <a:rPr lang="en-US" sz="2400" dirty="0" err="1" smtClean="0"/>
              <a:t>gms</a:t>
            </a:r>
            <a:r>
              <a:rPr lang="en-US" sz="2400" dirty="0" smtClean="0"/>
              <a:t> = 5 pounds</a:t>
            </a:r>
          </a:p>
          <a:p>
            <a:r>
              <a:rPr lang="en-US" sz="2400" dirty="0" smtClean="0"/>
              <a:t>1200 mm service barrel; 2 X  3644 </a:t>
            </a:r>
            <a:r>
              <a:rPr lang="en-US" sz="2400" dirty="0" err="1" smtClean="0"/>
              <a:t>gms</a:t>
            </a:r>
            <a:r>
              <a:rPr lang="en-US" sz="2400" dirty="0" smtClean="0"/>
              <a:t> = 7288 </a:t>
            </a:r>
            <a:r>
              <a:rPr lang="en-US" sz="2400" dirty="0" err="1" smtClean="0"/>
              <a:t>gms</a:t>
            </a:r>
            <a:r>
              <a:rPr lang="en-US" sz="2400" dirty="0" smtClean="0"/>
              <a:t> = 16.08 pounds</a:t>
            </a:r>
          </a:p>
          <a:p>
            <a:r>
              <a:rPr lang="en-US" sz="2400" dirty="0" smtClean="0"/>
              <a:t>Extension cables, water cooling lines, air cooling lines, patch panels/services supports – yet to be designed</a:t>
            </a:r>
          </a:p>
          <a:p>
            <a:r>
              <a:rPr lang="en-US" sz="2400" dirty="0" smtClean="0"/>
              <a:t>What is the balance point for the MXTX  detector plus service barrel?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830FA-02E3-4368-96EE-FDED09C11F6D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1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What’s new since  MVTX review at BNL 11/19/2018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010"/>
            <a:ext cx="8229600" cy="3851673"/>
          </a:xfrm>
        </p:spPr>
        <p:txBody>
          <a:bodyPr/>
          <a:lstStyle/>
          <a:p>
            <a:r>
              <a:rPr lang="en-US" sz="2400" dirty="0" smtClean="0"/>
              <a:t>The model for the MVTX  has the following  changes;</a:t>
            </a:r>
          </a:p>
          <a:p>
            <a:pPr lvl="1"/>
            <a:r>
              <a:rPr lang="en-US" sz="2100" dirty="0" smtClean="0"/>
              <a:t>The power pig-tails have been shortened to have an overall length  of 40.0 </a:t>
            </a:r>
            <a:r>
              <a:rPr lang="en-US" sz="2100" dirty="0" smtClean="0"/>
              <a:t>cm from the end of the sensors on a stave</a:t>
            </a:r>
            <a:endParaRPr lang="en-US" sz="2100" dirty="0" smtClean="0"/>
          </a:p>
          <a:p>
            <a:pPr lvl="1"/>
            <a:r>
              <a:rPr lang="en-US" sz="2100" dirty="0" smtClean="0"/>
              <a:t>The power extension cables for the inner layer have now been rerouted to be with in the current envelope for that layer’s shell.</a:t>
            </a:r>
          </a:p>
          <a:p>
            <a:pPr lvl="1"/>
            <a:r>
              <a:rPr lang="en-US" sz="2100" dirty="0" smtClean="0"/>
              <a:t>Ongoing discussion concerning the </a:t>
            </a:r>
            <a:r>
              <a:rPr lang="en-US" sz="2100" dirty="0" err="1" smtClean="0"/>
              <a:t>Samtec</a:t>
            </a:r>
            <a:r>
              <a:rPr lang="en-US" sz="2100" dirty="0" smtClean="0"/>
              <a:t>  signal cable extension continues along  with interconnection concerns  at various patch panels</a:t>
            </a:r>
          </a:p>
          <a:p>
            <a:pPr lvl="1"/>
            <a:r>
              <a:rPr lang="en-US" sz="2100" dirty="0" smtClean="0"/>
              <a:t>Assembly fixtures, CMM work, FEA work, service  barrel concepts, support from the </a:t>
            </a:r>
            <a:r>
              <a:rPr lang="en-US" sz="2100" dirty="0" err="1" smtClean="0"/>
              <a:t>sPHENIX</a:t>
            </a:r>
            <a:r>
              <a:rPr lang="en-US" sz="2100" dirty="0" smtClean="0"/>
              <a:t>  inner HCAL support ring – along with the rest of </a:t>
            </a:r>
            <a:r>
              <a:rPr lang="en-US" sz="2100" dirty="0" err="1" smtClean="0"/>
              <a:t>sPHEINX</a:t>
            </a:r>
            <a:r>
              <a:rPr lang="en-US" sz="2100" dirty="0" smtClean="0"/>
              <a:t> tracking detectors? </a:t>
            </a:r>
          </a:p>
          <a:p>
            <a:pPr lvl="1"/>
            <a:r>
              <a:rPr lang="en-US" sz="2100" dirty="0" smtClean="0"/>
              <a:t>Update  on MVTX cable routing to racks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0F412-6CAF-4C8A-A71A-F46BE0ABA5C3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6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grounding scheme;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938D6-4FFD-4CF3-9A64-F44B8B5FB570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5" y="638056"/>
            <a:ext cx="8153400" cy="43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9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inner  tracker end-on view: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EBA09-AA18-42FF-AB70-39D37F8B652D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" y="590557"/>
            <a:ext cx="7580335" cy="4279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623264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15 dry air cooling lines:</a:t>
            </a:r>
          </a:p>
          <a:p>
            <a:r>
              <a:rPr lang="en-US" dirty="0" smtClean="0"/>
              <a:t>5 + 2in inner layer</a:t>
            </a:r>
          </a:p>
          <a:p>
            <a:r>
              <a:rPr lang="en-US" dirty="0" smtClean="0"/>
              <a:t>4 layer 1</a:t>
            </a:r>
          </a:p>
          <a:p>
            <a:r>
              <a:rPr lang="en-US" dirty="0" smtClean="0"/>
              <a:t>5 layer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9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TPC-INTT-MVTX detectors, section view 11-19-2018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03F3B-8FF1-430B-AA13-83C28A11C432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8027" r="20833" b="18029"/>
          <a:stretch/>
        </p:blipFill>
        <p:spPr>
          <a:xfrm>
            <a:off x="438152" y="742950"/>
            <a:ext cx="6800848" cy="3886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120015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1200 mm service tube may not be long enough to locate second cable patch panel where service tube will be supported from, inner HCAL, inner tube for the INTT 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two layer INTT configuration 1-15-2019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64CD-8289-45B7-8361-6A2814EF0AEA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33" t="15855"/>
          <a:stretch/>
        </p:blipFill>
        <p:spPr>
          <a:xfrm>
            <a:off x="38100" y="664483"/>
            <a:ext cx="9067800" cy="41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7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sPHENIX tracking acceptance into TPC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64CD-8289-45B7-8361-6A2814EF0AEA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92682"/>
            <a:ext cx="7543800" cy="43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rail system for installation;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64CD-8289-45B7-8361-6A2814EF0AEA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24639"/>
            <a:ext cx="8382000" cy="38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7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Continue work on CAD </a:t>
            </a:r>
            <a:r>
              <a:rPr lang="en-US" sz="2000" dirty="0" smtClean="0"/>
              <a:t>model with MIT engineers and designers;</a:t>
            </a:r>
            <a:endParaRPr lang="en-US" sz="2000" dirty="0" smtClean="0"/>
          </a:p>
          <a:p>
            <a:pPr lvl="1"/>
            <a:r>
              <a:rPr lang="en-US" sz="2000" dirty="0" smtClean="0"/>
              <a:t>Details for layers</a:t>
            </a:r>
          </a:p>
          <a:p>
            <a:pPr lvl="2"/>
            <a:r>
              <a:rPr lang="en-US" sz="2000" dirty="0" smtClean="0"/>
              <a:t>Detailing composite and non-composite pieces</a:t>
            </a:r>
          </a:p>
          <a:p>
            <a:pPr lvl="2"/>
            <a:r>
              <a:rPr lang="en-US" sz="2000" dirty="0" smtClean="0"/>
              <a:t>Verify layers integrate with each other as well as outer shell/service barrel</a:t>
            </a:r>
          </a:p>
          <a:p>
            <a:pPr lvl="1"/>
            <a:r>
              <a:rPr lang="en-US" sz="2000" dirty="0" smtClean="0"/>
              <a:t>Update jigs for assembly of layers</a:t>
            </a:r>
          </a:p>
          <a:p>
            <a:pPr lvl="1"/>
            <a:r>
              <a:rPr lang="en-US" sz="2000" dirty="0" smtClean="0"/>
              <a:t>Service barrel and patch panel 2</a:t>
            </a:r>
          </a:p>
          <a:p>
            <a:pPr lvl="1"/>
            <a:r>
              <a:rPr lang="en-US" sz="2000" dirty="0" err="1" smtClean="0"/>
              <a:t>sPHENIX</a:t>
            </a:r>
            <a:r>
              <a:rPr lang="en-US" sz="2000" dirty="0" smtClean="0"/>
              <a:t>  beam-pipe support	</a:t>
            </a:r>
          </a:p>
          <a:p>
            <a:pPr lvl="2"/>
            <a:r>
              <a:rPr lang="en-US" sz="2000" dirty="0" smtClean="0"/>
              <a:t>How far to move </a:t>
            </a:r>
            <a:r>
              <a:rPr lang="en-US" sz="2000" dirty="0" err="1" smtClean="0"/>
              <a:t>Conflat</a:t>
            </a:r>
            <a:r>
              <a:rPr lang="en-US" sz="2000" dirty="0" smtClean="0"/>
              <a:t> flange in Z at end of  Aluminum section</a:t>
            </a:r>
          </a:p>
          <a:p>
            <a:r>
              <a:rPr lang="en-US" sz="2000" dirty="0" smtClean="0"/>
              <a:t>Integration and detector  support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D9244-F15D-4704-85D4-0DF58985EC69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31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with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err="1" smtClean="0"/>
              <a:t>beampipe</a:t>
            </a:r>
            <a:r>
              <a:rPr lang="en-US" dirty="0" smtClean="0"/>
              <a:t>, 11-19-2018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C50EB-242F-476B-A1D5-AB4FC2199B89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295275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length of sPHENIX </a:t>
            </a:r>
            <a:r>
              <a:rPr lang="en-US" dirty="0" err="1" smtClean="0"/>
              <a:t>beampipe</a:t>
            </a:r>
            <a:r>
              <a:rPr lang="en-US" dirty="0" smtClean="0"/>
              <a:t>, flange to flange 2,565.90 mm, beryllium center section length 800 </a:t>
            </a:r>
            <a:r>
              <a:rPr lang="en-US" dirty="0" smtClean="0"/>
              <a:t>mm.</a:t>
            </a:r>
          </a:p>
          <a:p>
            <a:r>
              <a:rPr lang="en-US" dirty="0" smtClean="0"/>
              <a:t>Negotiations ongoing at BNL’s CAD division over making modifications to this </a:t>
            </a:r>
            <a:r>
              <a:rPr lang="en-US" dirty="0" err="1" smtClean="0"/>
              <a:t>beampipe</a:t>
            </a:r>
            <a:r>
              <a:rPr lang="en-US" dirty="0" smtClean="0"/>
              <a:t> assembly – moving end flanges further out from the IP by an additional 1.0 meters on each end.</a:t>
            </a:r>
          </a:p>
          <a:p>
            <a:r>
              <a:rPr lang="en-US" dirty="0" smtClean="0"/>
              <a:t>This will allow for installation of INTT and MVTX detectors.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36666" r="2070" b="27778"/>
          <a:stretch/>
        </p:blipFill>
        <p:spPr>
          <a:xfrm>
            <a:off x="1600200" y="901307"/>
            <a:ext cx="6019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1C09E7-8649-184F-86B8-65A89E36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4" y="545606"/>
            <a:ext cx="4367084" cy="385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18EA82-EDFC-0447-AED0-D9383586B87A}"/>
              </a:ext>
            </a:extLst>
          </p:cNvPr>
          <p:cNvSpPr txBox="1"/>
          <p:nvPr/>
        </p:nvSpPr>
        <p:spPr>
          <a:xfrm>
            <a:off x="1612084" y="920918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EFE0C60-5D88-FA4B-9A29-4716DF559C58}"/>
              </a:ext>
            </a:extLst>
          </p:cNvPr>
          <p:cNvCxnSpPr>
            <a:cxnSpLocks/>
          </p:cNvCxnSpPr>
          <p:nvPr/>
        </p:nvCxnSpPr>
        <p:spPr>
          <a:xfrm>
            <a:off x="3735399" y="2415219"/>
            <a:ext cx="8947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577BF-92C2-524F-ABD5-7E6175CE966A}"/>
              </a:ext>
            </a:extLst>
          </p:cNvPr>
          <p:cNvSpPr txBox="1"/>
          <p:nvPr/>
        </p:nvSpPr>
        <p:spPr>
          <a:xfrm>
            <a:off x="4211642" y="2244975"/>
            <a:ext cx="49404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7E19FC-6C21-1440-93AF-F80A51892429}"/>
              </a:ext>
            </a:extLst>
          </p:cNvPr>
          <p:cNvSpPr txBox="1"/>
          <p:nvPr/>
        </p:nvSpPr>
        <p:spPr>
          <a:xfrm>
            <a:off x="2072575" y="724339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53334-2F05-B44F-8977-52129A18B7D3}"/>
              </a:ext>
            </a:extLst>
          </p:cNvPr>
          <p:cNvSpPr txBox="1"/>
          <p:nvPr/>
        </p:nvSpPr>
        <p:spPr>
          <a:xfrm>
            <a:off x="1761565" y="820108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DD11E3-DF44-6E44-B3C3-54B198F49980}"/>
              </a:ext>
            </a:extLst>
          </p:cNvPr>
          <p:cNvSpPr txBox="1"/>
          <p:nvPr/>
        </p:nvSpPr>
        <p:spPr>
          <a:xfrm>
            <a:off x="1981829" y="807693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026861-14C2-2A44-BC0D-5913A13278EA}"/>
              </a:ext>
            </a:extLst>
          </p:cNvPr>
          <p:cNvSpPr txBox="1"/>
          <p:nvPr/>
        </p:nvSpPr>
        <p:spPr>
          <a:xfrm>
            <a:off x="1857707" y="749206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8DE18BE-589F-2442-B932-7DD11C5CB9C9}"/>
              </a:ext>
            </a:extLst>
          </p:cNvPr>
          <p:cNvSpPr txBox="1"/>
          <p:nvPr/>
        </p:nvSpPr>
        <p:spPr>
          <a:xfrm>
            <a:off x="1817210" y="885261"/>
            <a:ext cx="31130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3A2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CCD1EB2-E623-C243-9D50-AD437B27B945}"/>
              </a:ext>
            </a:extLst>
          </p:cNvPr>
          <p:cNvSpPr txBox="1"/>
          <p:nvPr/>
        </p:nvSpPr>
        <p:spPr>
          <a:xfrm>
            <a:off x="2788799" y="2333835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CF18DC3-1128-9942-920C-5A1BD502E401}"/>
              </a:ext>
            </a:extLst>
          </p:cNvPr>
          <p:cNvSpPr txBox="1"/>
          <p:nvPr/>
        </p:nvSpPr>
        <p:spPr>
          <a:xfrm>
            <a:off x="1965488" y="2256182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B398E1-5F45-B446-9860-E668454CD9AB}"/>
              </a:ext>
            </a:extLst>
          </p:cNvPr>
          <p:cNvSpPr txBox="1"/>
          <p:nvPr/>
        </p:nvSpPr>
        <p:spPr>
          <a:xfrm>
            <a:off x="1420784" y="2204633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979AC36-E0C2-8446-A3BA-8FDC0C56CE94}"/>
              </a:ext>
            </a:extLst>
          </p:cNvPr>
          <p:cNvSpPr txBox="1"/>
          <p:nvPr/>
        </p:nvSpPr>
        <p:spPr>
          <a:xfrm>
            <a:off x="2829305" y="3129106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0A3985B-9E5A-D447-8003-02D2CC0473A8}"/>
              </a:ext>
            </a:extLst>
          </p:cNvPr>
          <p:cNvSpPr txBox="1"/>
          <p:nvPr/>
        </p:nvSpPr>
        <p:spPr>
          <a:xfrm>
            <a:off x="2000676" y="3185217"/>
            <a:ext cx="444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1E2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</a:rPr>
              <a:t>(PATCH)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E7E569-656D-5E4E-BE4A-1BA9FB897F60}"/>
              </a:ext>
            </a:extLst>
          </p:cNvPr>
          <p:cNvSpPr txBox="1"/>
          <p:nvPr/>
        </p:nvSpPr>
        <p:spPr>
          <a:xfrm>
            <a:off x="1499850" y="3041816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1E1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7003D0E-BC44-FB45-B1E8-B10EEB22AB1F}"/>
              </a:ext>
            </a:extLst>
          </p:cNvPr>
          <p:cNvSpPr txBox="1"/>
          <p:nvPr/>
        </p:nvSpPr>
        <p:spPr>
          <a:xfrm>
            <a:off x="3987470" y="1566663"/>
            <a:ext cx="95250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u="sng" dirty="0">
                <a:solidFill>
                  <a:schemeClr val="accent6">
                    <a:lumMod val="50000"/>
                  </a:schemeClr>
                </a:solidFill>
              </a:rPr>
              <a:t>West Arm Racks</a:t>
            </a:r>
          </a:p>
          <a:p>
            <a:r>
              <a:rPr lang="en-US" sz="750" dirty="0">
                <a:solidFill>
                  <a:schemeClr val="accent6">
                    <a:lumMod val="50000"/>
                  </a:schemeClr>
                </a:solidFill>
              </a:rPr>
              <a:t>2W1     2W2     2W3</a:t>
            </a:r>
          </a:p>
          <a:p>
            <a:r>
              <a:rPr lang="en-US" sz="750" dirty="0">
                <a:solidFill>
                  <a:schemeClr val="accent6">
                    <a:lumMod val="50000"/>
                  </a:schemeClr>
                </a:solidFill>
              </a:rPr>
              <a:t>1W1     1W2     1W3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DE813F42-F78E-E940-8D31-6736DFE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14" y="-14638"/>
            <a:ext cx="3068642" cy="52993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sPHENIX</a:t>
            </a:r>
            <a:r>
              <a:rPr lang="en-US" dirty="0">
                <a:solidFill>
                  <a:srgbClr val="0070C0"/>
                </a:solidFill>
              </a:rPr>
              <a:t> Racks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xmlns="" id="{C3B089AC-7B3A-CF4C-968B-1E32023C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16" y="4445225"/>
            <a:ext cx="5131942" cy="639730"/>
          </a:xfrm>
        </p:spPr>
        <p:txBody>
          <a:bodyPr>
            <a:normAutofit/>
          </a:bodyPr>
          <a:lstStyle/>
          <a:p>
            <a:r>
              <a:rPr lang="en-US" sz="1500" dirty="0"/>
              <a:t>Cables have 6” clearance to get out of detector at door</a:t>
            </a:r>
          </a:p>
          <a:p>
            <a:r>
              <a:rPr lang="en-US" sz="1500" dirty="0"/>
              <a:t>Still need to decide on gas panels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5A2A6B-6F8C-A74C-B776-A3D970EAD0D7}"/>
              </a:ext>
            </a:extLst>
          </p:cNvPr>
          <p:cNvSpPr txBox="1"/>
          <p:nvPr/>
        </p:nvSpPr>
        <p:spPr>
          <a:xfrm>
            <a:off x="2238479" y="230535"/>
            <a:ext cx="445956" cy="24820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MBD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2930D9A4-70A5-AF4D-A905-CA5DFFD35AD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461457" y="478744"/>
            <a:ext cx="153997" cy="395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20E898-583E-2746-83B4-6478F8484D5E}"/>
              </a:ext>
            </a:extLst>
          </p:cNvPr>
          <p:cNvSpPr txBox="1"/>
          <p:nvPr/>
        </p:nvSpPr>
        <p:spPr>
          <a:xfrm>
            <a:off x="4164324" y="2737434"/>
            <a:ext cx="558166" cy="248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EMCAL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10E71A1-A43A-994C-9762-B43D6CABC18F}"/>
              </a:ext>
            </a:extLst>
          </p:cNvPr>
          <p:cNvCxnSpPr>
            <a:cxnSpLocks/>
          </p:cNvCxnSpPr>
          <p:nvPr/>
        </p:nvCxnSpPr>
        <p:spPr>
          <a:xfrm flipH="1">
            <a:off x="3034590" y="2847653"/>
            <a:ext cx="1120549" cy="49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243F44C-6D01-994C-8EF5-0CD0DDC221E6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4035736" y="2746619"/>
            <a:ext cx="128588" cy="11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2216107-DD93-0F48-B729-531B256EE44D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255028" y="1350527"/>
            <a:ext cx="909296" cy="151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0F150E16-0F88-6B4B-86BC-10347FE0405C}"/>
              </a:ext>
            </a:extLst>
          </p:cNvPr>
          <p:cNvCxnSpPr>
            <a:cxnSpLocks/>
          </p:cNvCxnSpPr>
          <p:nvPr/>
        </p:nvCxnSpPr>
        <p:spPr>
          <a:xfrm flipH="1" flipV="1">
            <a:off x="3861223" y="937209"/>
            <a:ext cx="293915" cy="1882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27C60D-06B3-0A49-92B3-75C9F5E62147}"/>
              </a:ext>
            </a:extLst>
          </p:cNvPr>
          <p:cNvSpPr txBox="1"/>
          <p:nvPr/>
        </p:nvSpPr>
        <p:spPr>
          <a:xfrm>
            <a:off x="566936" y="701466"/>
            <a:ext cx="558166" cy="248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/>
              <a:t>EMCAL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39557CA1-F967-8941-AC04-E56A429E2540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125102" y="825571"/>
            <a:ext cx="513396" cy="220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D8492279-C25C-8A4B-A869-13C4E819BB77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1125102" y="825571"/>
            <a:ext cx="540951" cy="24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3D678E3E-6B16-3C47-82EC-724DA2F19180}"/>
              </a:ext>
            </a:extLst>
          </p:cNvPr>
          <p:cNvCxnSpPr>
            <a:cxnSpLocks/>
            <a:stCxn id="62" idx="3"/>
            <a:endCxn id="10" idx="1"/>
          </p:cNvCxnSpPr>
          <p:nvPr/>
        </p:nvCxnSpPr>
        <p:spPr>
          <a:xfrm flipV="1">
            <a:off x="1125102" y="818147"/>
            <a:ext cx="947473" cy="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8E2B652-C023-7044-9DD7-780E473E31E2}"/>
              </a:ext>
            </a:extLst>
          </p:cNvPr>
          <p:cNvSpPr txBox="1"/>
          <p:nvPr/>
        </p:nvSpPr>
        <p:spPr>
          <a:xfrm>
            <a:off x="671087" y="2367209"/>
            <a:ext cx="463588" cy="24820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3">
                    <a:lumMod val="50000"/>
                  </a:schemeClr>
                </a:solidFill>
              </a:rPr>
              <a:t>HCAL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8FE8993-7213-CC44-8744-A1BA95118F81}"/>
              </a:ext>
            </a:extLst>
          </p:cNvPr>
          <p:cNvCxnSpPr/>
          <p:nvPr/>
        </p:nvCxnSpPr>
        <p:spPr>
          <a:xfrm>
            <a:off x="1101317" y="2473001"/>
            <a:ext cx="10171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F925FA1-E427-754F-89B7-B03D5A06A703}"/>
              </a:ext>
            </a:extLst>
          </p:cNvPr>
          <p:cNvSpPr txBox="1"/>
          <p:nvPr/>
        </p:nvSpPr>
        <p:spPr>
          <a:xfrm>
            <a:off x="2270989" y="961259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541850D-8053-2541-959F-92EB66F02088}"/>
              </a:ext>
            </a:extLst>
          </p:cNvPr>
          <p:cNvSpPr txBox="1"/>
          <p:nvPr/>
        </p:nvSpPr>
        <p:spPr>
          <a:xfrm>
            <a:off x="2731480" y="764680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1529E4E-9275-9348-962B-94359E6EDD0C}"/>
              </a:ext>
            </a:extLst>
          </p:cNvPr>
          <p:cNvSpPr txBox="1"/>
          <p:nvPr/>
        </p:nvSpPr>
        <p:spPr>
          <a:xfrm>
            <a:off x="2420470" y="860449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07CCD20-5CD1-E34C-A48C-771BB643F66F}"/>
              </a:ext>
            </a:extLst>
          </p:cNvPr>
          <p:cNvSpPr txBox="1"/>
          <p:nvPr/>
        </p:nvSpPr>
        <p:spPr>
          <a:xfrm>
            <a:off x="2640735" y="84803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1D665B4-3C0F-564C-9157-6F43B2A00E20}"/>
              </a:ext>
            </a:extLst>
          </p:cNvPr>
          <p:cNvSpPr txBox="1"/>
          <p:nvPr/>
        </p:nvSpPr>
        <p:spPr>
          <a:xfrm>
            <a:off x="2516613" y="789547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FEEB572-5BDC-0946-B901-C94620ED58AE}"/>
              </a:ext>
            </a:extLst>
          </p:cNvPr>
          <p:cNvSpPr txBox="1"/>
          <p:nvPr/>
        </p:nvSpPr>
        <p:spPr>
          <a:xfrm>
            <a:off x="2476116" y="925602"/>
            <a:ext cx="308098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B6C72C-9CDF-4B4A-A657-7B657C6CB625}"/>
              </a:ext>
            </a:extLst>
          </p:cNvPr>
          <p:cNvSpPr txBox="1"/>
          <p:nvPr/>
        </p:nvSpPr>
        <p:spPr>
          <a:xfrm>
            <a:off x="2701246" y="706840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06DEE59-9845-7241-A377-26972EB5E45F}"/>
              </a:ext>
            </a:extLst>
          </p:cNvPr>
          <p:cNvSpPr txBox="1"/>
          <p:nvPr/>
        </p:nvSpPr>
        <p:spPr>
          <a:xfrm>
            <a:off x="2902953" y="686669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C74509B-CD93-7043-8695-18BB551C1852}"/>
              </a:ext>
            </a:extLst>
          </p:cNvPr>
          <p:cNvSpPr txBox="1"/>
          <p:nvPr/>
        </p:nvSpPr>
        <p:spPr>
          <a:xfrm>
            <a:off x="2822270" y="63960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3B9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409FA44-6CE6-7041-872B-97A8EA89212B}"/>
              </a:ext>
            </a:extLst>
          </p:cNvPr>
          <p:cNvSpPr txBox="1"/>
          <p:nvPr/>
        </p:nvSpPr>
        <p:spPr>
          <a:xfrm>
            <a:off x="3106270" y="907514"/>
            <a:ext cx="275666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F7F3D15-9F24-594F-B532-352D0F17F39C}"/>
              </a:ext>
            </a:extLst>
          </p:cNvPr>
          <p:cNvSpPr txBox="1"/>
          <p:nvPr/>
        </p:nvSpPr>
        <p:spPr>
          <a:xfrm>
            <a:off x="3256204" y="836613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3B2D9F1-C291-7545-B74D-C48DC192D590}"/>
              </a:ext>
            </a:extLst>
          </p:cNvPr>
          <p:cNvSpPr txBox="1"/>
          <p:nvPr/>
        </p:nvSpPr>
        <p:spPr>
          <a:xfrm>
            <a:off x="3161916" y="972667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54C14F2-1ED7-8D49-92C2-EF8CDEE895ED}"/>
              </a:ext>
            </a:extLst>
          </p:cNvPr>
          <p:cNvSpPr txBox="1"/>
          <p:nvPr/>
        </p:nvSpPr>
        <p:spPr>
          <a:xfrm>
            <a:off x="2956789" y="1001600"/>
            <a:ext cx="306494" cy="187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261BF42-508A-1E41-914D-7BAD34DF3F25}"/>
              </a:ext>
            </a:extLst>
          </p:cNvPr>
          <p:cNvSpPr txBox="1"/>
          <p:nvPr/>
        </p:nvSpPr>
        <p:spPr>
          <a:xfrm>
            <a:off x="3286193" y="901822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1BE6920-066B-F14B-9918-AA4A80297B5C}"/>
              </a:ext>
            </a:extLst>
          </p:cNvPr>
          <p:cNvSpPr txBox="1"/>
          <p:nvPr/>
        </p:nvSpPr>
        <p:spPr>
          <a:xfrm>
            <a:off x="3454281" y="81441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B735453-63BD-5342-B176-3A5775D38DA6}"/>
              </a:ext>
            </a:extLst>
          </p:cNvPr>
          <p:cNvSpPr txBox="1"/>
          <p:nvPr/>
        </p:nvSpPr>
        <p:spPr>
          <a:xfrm>
            <a:off x="3373599" y="753904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C2BF490-0262-E546-B457-D479D4C1F07D}"/>
              </a:ext>
            </a:extLst>
          </p:cNvPr>
          <p:cNvSpPr txBox="1"/>
          <p:nvPr/>
        </p:nvSpPr>
        <p:spPr>
          <a:xfrm>
            <a:off x="3588752" y="72028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7809E4D-341D-A745-B8D9-EA5EDA196B55}"/>
              </a:ext>
            </a:extLst>
          </p:cNvPr>
          <p:cNvSpPr txBox="1"/>
          <p:nvPr/>
        </p:nvSpPr>
        <p:spPr>
          <a:xfrm>
            <a:off x="3521515" y="679946"/>
            <a:ext cx="283999" cy="282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9" dirty="0">
                <a:solidFill>
                  <a:schemeClr val="bg1"/>
                </a:solidFill>
              </a:rPr>
              <a:t>3C9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36F0C67-E7C1-1C4C-8B99-9B0FE93225E8}"/>
              </a:ext>
            </a:extLst>
          </p:cNvPr>
          <p:cNvSpPr txBox="1"/>
          <p:nvPr/>
        </p:nvSpPr>
        <p:spPr>
          <a:xfrm>
            <a:off x="576958" y="1896562"/>
            <a:ext cx="498855" cy="2482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0070C0"/>
                </a:solidFill>
              </a:rPr>
              <a:t>MVTX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F14FFC58-AD6F-624B-BCAD-0C106DD2621D}"/>
              </a:ext>
            </a:extLst>
          </p:cNvPr>
          <p:cNvCxnSpPr>
            <a:cxnSpLocks/>
            <a:stCxn id="86" idx="3"/>
            <a:endCxn id="36" idx="1"/>
          </p:cNvCxnSpPr>
          <p:nvPr/>
        </p:nvCxnSpPr>
        <p:spPr>
          <a:xfrm>
            <a:off x="1075813" y="2020667"/>
            <a:ext cx="344971" cy="29938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119A7267-2FFE-3F40-A888-17DF780C9C44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1075813" y="2020667"/>
            <a:ext cx="1781688" cy="2653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4B679539-4C07-1F4A-886F-E1A7BED7EF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00700" y="628651"/>
          <a:ext cx="2628900" cy="41943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93019">
                  <a:extLst>
                    <a:ext uri="{9D8B030D-6E8A-4147-A177-3AD203B41FA5}">
                      <a16:colId xmlns:a16="http://schemas.microsoft.com/office/drawing/2014/main" xmlns="" val="598990333"/>
                    </a:ext>
                  </a:extLst>
                </a:gridCol>
                <a:gridCol w="1535881">
                  <a:extLst>
                    <a:ext uri="{9D8B030D-6E8A-4147-A177-3AD203B41FA5}">
                      <a16:colId xmlns:a16="http://schemas.microsoft.com/office/drawing/2014/main" xmlns="" val="1114442428"/>
                    </a:ext>
                  </a:extLst>
                </a:gridCol>
              </a:tblGrid>
              <a:tr h="166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Rack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0" marR="6630" marT="66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0" marR="6630" marT="6630" marB="0" anchor="b"/>
                </a:tc>
                <a:extLst>
                  <a:ext uri="{0D108BD9-81ED-4DB2-BD59-A6C34878D82A}">
                    <a16:rowId xmlns:a16="http://schemas.microsoft.com/office/drawing/2014/main" xmlns="" val="283491747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7829285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HCAL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60277391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90058017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4266600975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5902029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1W3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08284803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5591232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25040466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53601502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EMCAL Digi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1981342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91650023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09419874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03141246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</a:rPr>
                        <a:t>EMCAL Control/Bias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94399418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93835631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19486048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346966223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TPC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407351992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44732355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2W3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53836215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MVTX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6099053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MVTX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77988055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MBD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xmlns="" val="299112736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488B06E-26B5-5745-A5A5-B02D667ACFFD}"/>
              </a:ext>
            </a:extLst>
          </p:cNvPr>
          <p:cNvSpPr txBox="1"/>
          <p:nvPr/>
        </p:nvSpPr>
        <p:spPr>
          <a:xfrm>
            <a:off x="2857500" y="228600"/>
            <a:ext cx="383438" cy="248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7030A0"/>
                </a:solidFill>
              </a:rPr>
              <a:t>TPC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C8C975CA-3D91-AD40-81CA-4C967367D658}"/>
              </a:ext>
            </a:extLst>
          </p:cNvPr>
          <p:cNvCxnSpPr>
            <a:cxnSpLocks/>
            <a:stCxn id="89" idx="2"/>
          </p:cNvCxnSpPr>
          <p:nvPr/>
        </p:nvCxnSpPr>
        <p:spPr>
          <a:xfrm>
            <a:off x="3049219" y="476809"/>
            <a:ext cx="436932" cy="323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8C0F874F-4FE0-854D-BC50-788236D3F497}"/>
              </a:ext>
            </a:extLst>
          </p:cNvPr>
          <p:cNvCxnSpPr>
            <a:cxnSpLocks/>
            <a:stCxn id="89" idx="2"/>
            <a:endCxn id="80" idx="3"/>
          </p:cNvCxnSpPr>
          <p:nvPr/>
        </p:nvCxnSpPr>
        <p:spPr>
          <a:xfrm>
            <a:off x="3049219" y="476809"/>
            <a:ext cx="214064" cy="618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D275BCE0-3C3A-EB44-952F-B71BBD7FE01A}"/>
              </a:ext>
            </a:extLst>
          </p:cNvPr>
          <p:cNvCxnSpPr>
            <a:cxnSpLocks/>
            <a:stCxn id="89" idx="2"/>
            <a:endCxn id="13" idx="0"/>
          </p:cNvCxnSpPr>
          <p:nvPr/>
        </p:nvCxnSpPr>
        <p:spPr>
          <a:xfrm flipH="1">
            <a:off x="2123829" y="476809"/>
            <a:ext cx="925390" cy="330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C97A9A96-D6EA-9D45-91BB-96925980BA25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2057402" y="476809"/>
            <a:ext cx="991817" cy="437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60515-F4EA-4623-A8AE-057C718F67A4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8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MXTX possible cable routing in  </a:t>
            </a:r>
            <a:r>
              <a:rPr lang="en-US" dirty="0" err="1" smtClean="0"/>
              <a:t>sPHENIX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C800E-FB9E-453E-AFDF-6FD4FBFEA9E6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7408" r="8780" b="11481"/>
          <a:stretch/>
        </p:blipFill>
        <p:spPr>
          <a:xfrm>
            <a:off x="685800" y="742950"/>
            <a:ext cx="5867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1504950"/>
            <a:ext cx="1866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Possible location for the two MVTX racks, from previous slide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5400" y="2705279"/>
            <a:ext cx="1981200" cy="62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76800" y="1809750"/>
            <a:ext cx="2209800" cy="895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0" y="39528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2D plane cable length 7.3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&amp;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3"/>
            <a:ext cx="8229600" cy="4229097"/>
          </a:xfrm>
        </p:spPr>
        <p:txBody>
          <a:bodyPr/>
          <a:lstStyle/>
          <a:p>
            <a:r>
              <a:rPr lang="en-US" sz="2400" dirty="0" smtClean="0"/>
              <a:t>Changes to the MVTX CAD model to allow for it’s integration with the current (10-17-2018) model for the INTT and the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beam-pipe;</a:t>
            </a:r>
          </a:p>
          <a:p>
            <a:pPr lvl="1"/>
            <a:endParaRPr lang="en-US" sz="2100" dirty="0" smtClean="0"/>
          </a:p>
          <a:p>
            <a:pPr marL="342891" lvl="1" indent="0">
              <a:buNone/>
            </a:pPr>
            <a:r>
              <a:rPr lang="en-US" sz="1800" dirty="0" smtClean="0"/>
              <a:t>End of INTT where MVTX</a:t>
            </a:r>
          </a:p>
          <a:p>
            <a:pPr marL="342891" lvl="1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etector fits</a:t>
            </a:r>
            <a:endParaRPr lang="en-US" sz="1800" dirty="0"/>
          </a:p>
          <a:p>
            <a:pPr lvl="1"/>
            <a:endParaRPr lang="en-US" sz="2100" dirty="0" smtClean="0"/>
          </a:p>
          <a:p>
            <a:pPr lvl="1"/>
            <a:r>
              <a:rPr lang="en-US" sz="2100" dirty="0" smtClean="0"/>
              <a:t> Increase radial dimension for each of the three tracking layers such that a minimum of 2.0 mm stay clear area from the beam-pipe</a:t>
            </a:r>
          </a:p>
          <a:p>
            <a:pPr lvl="1"/>
            <a:r>
              <a:rPr lang="en-US" sz="2100" dirty="0" smtClean="0"/>
              <a:t>Reduce the conical section’s radial dimension, at the ends of each detector layer to fit with in the envelope for the INTT</a:t>
            </a:r>
          </a:p>
          <a:p>
            <a:pPr lvl="1"/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A0D22-F521-4DD1-91BA-AA499F1366D3}" type="datetime1">
              <a:rPr lang="en-US" altLang="en-US" smtClean="0"/>
              <a:t>1/24/2019</a:t>
            </a:fld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5201" r="35833" b="11975"/>
          <a:stretch/>
        </p:blipFill>
        <p:spPr>
          <a:xfrm>
            <a:off x="3581400" y="1581150"/>
            <a:ext cx="2667000" cy="17177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590800" y="2724150"/>
            <a:ext cx="1295400" cy="133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&amp;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150" dirty="0"/>
              <a:t>Modify each of the interconnection patch panels for each layer to be compatible with the smaller radius on the conical shells</a:t>
            </a:r>
            <a:r>
              <a:rPr lang="en-US" sz="2150" dirty="0" smtClean="0"/>
              <a:t>;</a:t>
            </a:r>
            <a:endParaRPr lang="en-US" sz="2100" dirty="0" smtClean="0"/>
          </a:p>
          <a:p>
            <a:pPr lvl="2"/>
            <a:r>
              <a:rPr lang="en-US" sz="1950" dirty="0" smtClean="0"/>
              <a:t>Allow  </a:t>
            </a:r>
            <a:r>
              <a:rPr lang="en-US" sz="1950" dirty="0"/>
              <a:t>for power cables from each stave to “pass-through” the patch panels in each layer, reducing their overall radial dimension</a:t>
            </a:r>
          </a:p>
          <a:p>
            <a:pPr lvl="2"/>
            <a:r>
              <a:rPr lang="en-US" sz="1950" dirty="0" smtClean="0"/>
              <a:t>Extend the length of the analog and  digital power cables 400.0 mm each</a:t>
            </a:r>
          </a:p>
          <a:p>
            <a:pPr lvl="1"/>
            <a:r>
              <a:rPr lang="en-US" sz="2100" dirty="0" smtClean="0"/>
              <a:t>Incorporate these changes into the outer shell, bringing the connecting flange to mate with a service barrel to the interior of the half cylinder</a:t>
            </a:r>
          </a:p>
          <a:p>
            <a:pPr lvl="2"/>
            <a:endParaRPr lang="en-US" sz="19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85C90-296E-4499-8126-D298C8D6B893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MVTX CAD model modification to patch-panels: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2D6B1-9683-46AF-AB13-F0CE61E4BE9B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23333" r="10697" b="23334"/>
          <a:stretch/>
        </p:blipFill>
        <p:spPr>
          <a:xfrm>
            <a:off x="76200" y="605375"/>
            <a:ext cx="3581400" cy="17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0"/>
          <a:stretch/>
        </p:blipFill>
        <p:spPr>
          <a:xfrm>
            <a:off x="3276600" y="1733550"/>
            <a:ext cx="5257800" cy="3409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6667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 with one ext. power cable &amp; cooling lines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87655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Patch panels are in pairs per layer, inner one is structural for supporting outer shell, outer one serves as  signal cable interface – 3D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inner layer CAD model to do list;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5035-795B-4640-938E-D1425A0B0B8F}" type="datetime1">
              <a:rPr lang="en-US" altLang="en-US" smtClean="0"/>
              <a:t>1/24/2019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6666" r="12969" b="36667"/>
          <a:stretch/>
        </p:blipFill>
        <p:spPr>
          <a:xfrm>
            <a:off x="304800" y="819150"/>
            <a:ext cx="86233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868" y="3027761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Reroute cooling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signal cable patch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will the signal cable extension be held in the patch panel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fins between the two patch panels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fin supports from pass-through patch panel to conical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 indexing fiducials are included for mounting in assembly jigs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669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163.0mm from patch –panel 1A to end of power cable extensions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66800" y="2038350"/>
            <a:ext cx="6858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9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MVTX_Directors_Review</Template>
  <TotalTime>2088</TotalTime>
  <Words>1199</Words>
  <Application>Microsoft Office PowerPoint</Application>
  <PresentationFormat>On-screen Show (16:9)</PresentationFormat>
  <Paragraphs>255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Office Theme</vt:lpstr>
      <vt:lpstr>  MVTX Mechanics Update, sPHENIX LDRD review,   </vt:lpstr>
      <vt:lpstr>What’s new since  MVTX review at BNL 11/19/2018</vt:lpstr>
      <vt:lpstr>MVTX with sPHENIX beampipe, 11-19-2018</vt:lpstr>
      <vt:lpstr>sPHENIX Racks</vt:lpstr>
      <vt:lpstr>MXTX possible cable routing in  sPHENIX</vt:lpstr>
      <vt:lpstr>Mechanics &amp; Cooling</vt:lpstr>
      <vt:lpstr>Mechanics &amp; Cooling</vt:lpstr>
      <vt:lpstr>MVTX CAD model modification to patch-panels:</vt:lpstr>
      <vt:lpstr>MVTX inner layer CAD model to do list;</vt:lpstr>
      <vt:lpstr>ALICE inner tracker assembly jigs:</vt:lpstr>
      <vt:lpstr>ALICE jig assembly steps;</vt:lpstr>
      <vt:lpstr>Modification to MVTX sensor layers;</vt:lpstr>
      <vt:lpstr>Modification to patch-panel &amp; pass –through panel</vt:lpstr>
      <vt:lpstr>ALICE inner layers in assembly jig;</vt:lpstr>
      <vt:lpstr>MVTX power cable bundle cross-section</vt:lpstr>
      <vt:lpstr>MVTX power cable bundle unsheathed</vt:lpstr>
      <vt:lpstr>MVTX signal (Samtec) and power cables</vt:lpstr>
      <vt:lpstr>PowerPoint Presentation</vt:lpstr>
      <vt:lpstr>MVTX plus service barrel estimated weight;</vt:lpstr>
      <vt:lpstr>MVTX grounding scheme;</vt:lpstr>
      <vt:lpstr>ALICE inner  tracker end-on view:</vt:lpstr>
      <vt:lpstr>TPC-INTT-MVTX detectors, section view 11-19-2018</vt:lpstr>
      <vt:lpstr>New two layer INTT configuration 1-15-2019</vt:lpstr>
      <vt:lpstr>sPHENIX tracking acceptance into TPC</vt:lpstr>
      <vt:lpstr>Using rail system for installation;</vt:lpstr>
      <vt:lpstr>Proposed tasks:</vt:lpstr>
    </vt:vector>
  </TitlesOfParts>
  <Company>LANL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Director’s Review</dc:title>
  <dc:creator>Sondheim, Walter E</dc:creator>
  <cp:lastModifiedBy>Sondheim, Walter E</cp:lastModifiedBy>
  <cp:revision>82</cp:revision>
  <cp:lastPrinted>2015-10-28T19:08:40Z</cp:lastPrinted>
  <dcterms:created xsi:type="dcterms:W3CDTF">2018-07-11T17:39:56Z</dcterms:created>
  <dcterms:modified xsi:type="dcterms:W3CDTF">2019-01-24T19:50:02Z</dcterms:modified>
</cp:coreProperties>
</file>