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handoutMasterIdLst>
    <p:handoutMasterId r:id="rId35"/>
  </p:handoutMasterIdLst>
  <p:sldIdLst>
    <p:sldId id="258" r:id="rId2"/>
    <p:sldId id="261" r:id="rId3"/>
    <p:sldId id="262" r:id="rId4"/>
    <p:sldId id="492" r:id="rId5"/>
    <p:sldId id="788" r:id="rId6"/>
    <p:sldId id="645" r:id="rId7"/>
    <p:sldId id="791" r:id="rId8"/>
    <p:sldId id="263" r:id="rId9"/>
    <p:sldId id="265" r:id="rId10"/>
    <p:sldId id="785" r:id="rId11"/>
    <p:sldId id="308" r:id="rId12"/>
    <p:sldId id="267" r:id="rId13"/>
    <p:sldId id="790" r:id="rId14"/>
    <p:sldId id="636" r:id="rId15"/>
    <p:sldId id="276" r:id="rId16"/>
    <p:sldId id="643" r:id="rId17"/>
    <p:sldId id="642" r:id="rId18"/>
    <p:sldId id="638" r:id="rId19"/>
    <p:sldId id="264" r:id="rId20"/>
    <p:sldId id="792" r:id="rId21"/>
    <p:sldId id="268" r:id="rId22"/>
    <p:sldId id="582" r:id="rId23"/>
    <p:sldId id="586" r:id="rId24"/>
    <p:sldId id="640" r:id="rId25"/>
    <p:sldId id="789" r:id="rId26"/>
    <p:sldId id="285" r:id="rId27"/>
    <p:sldId id="787" r:id="rId28"/>
    <p:sldId id="286" r:id="rId29"/>
    <p:sldId id="266" r:id="rId30"/>
    <p:sldId id="637" r:id="rId31"/>
    <p:sldId id="421" r:id="rId32"/>
    <p:sldId id="639" r:id="rId3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napToObjects="1">
      <p:cViewPr varScale="1">
        <p:scale>
          <a:sx n="202" d="100"/>
          <a:sy n="202" d="100"/>
        </p:scale>
        <p:origin x="192" y="784"/>
      </p:cViewPr>
      <p:guideLst>
        <p:guide orient="horz" pos="180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4"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FC904C-1357-624F-80E2-F441B9921E4C}" type="datetime1">
              <a:rPr lang="en-US" smtClean="0"/>
              <a:t>2/12/19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703CFA-7466-A141-B8AC-E1F40810ACD5}" type="datetime1">
              <a:rPr lang="en-US" smtClean="0"/>
              <a:t>2/12/19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15kHz matched to collision rate.</a:t>
            </a:r>
          </a:p>
        </p:txBody>
      </p:sp>
      <p:sp>
        <p:nvSpPr>
          <p:cNvPr id="4" name="Slide Number Placeholder 3"/>
          <p:cNvSpPr>
            <a:spLocks noGrp="1"/>
          </p:cNvSpPr>
          <p:nvPr>
            <p:ph type="sldNum" sz="quarter" idx="10"/>
          </p:nvPr>
        </p:nvSpPr>
        <p:spPr/>
        <p:txBody>
          <a:bodyPr/>
          <a:lstStyle/>
          <a:p>
            <a:fld id="{81D27BB4-7507-496B-A596-4501E78419B6}" type="slidenum">
              <a:rPr lang="en-US" smtClean="0"/>
              <a:pPr/>
              <a:t>10</a:t>
            </a:fld>
            <a:endParaRPr lang="en-US" dirty="0"/>
          </a:p>
        </p:txBody>
      </p:sp>
    </p:spTree>
    <p:extLst>
      <p:ext uri="{BB962C8B-B14F-4D97-AF65-F5344CB8AC3E}">
        <p14:creationId xmlns:p14="http://schemas.microsoft.com/office/powerpoint/2010/main" val="128134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481013" y="768350"/>
            <a:ext cx="6137275" cy="383698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Arial" charset="0"/>
              <a:ea typeface="宋体" charset="-122"/>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charset="0"/>
                <a:ea typeface="宋体" charset="-122"/>
              </a:defRPr>
            </a:lvl1pPr>
            <a:lvl2pPr marL="37931725" indent="-37474525" defTabSz="990600">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fld id="{6F3C4098-B04F-604D-A13E-9FAAD4C46AAD}" type="slidenum">
              <a:rPr lang="en-US" altLang="zh-CN" sz="1300"/>
              <a:pPr/>
              <a:t>28</a:t>
            </a:fld>
            <a:endParaRPr lang="en-US" altLang="zh-CN" sz="1300"/>
          </a:p>
        </p:txBody>
      </p:sp>
    </p:spTree>
    <p:extLst>
      <p:ext uri="{BB962C8B-B14F-4D97-AF65-F5344CB8AC3E}">
        <p14:creationId xmlns:p14="http://schemas.microsoft.com/office/powerpoint/2010/main" val="4220300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545314" y="321028"/>
            <a:ext cx="7542237" cy="3763219"/>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104485" y="5291926"/>
            <a:ext cx="961301" cy="321552"/>
          </a:xfrm>
          <a:prstGeom prst="rect">
            <a:avLst/>
          </a:prstGeom>
        </p:spPr>
      </p:pic>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F21F-E4A9-5442-A481-24D00ED58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01FD6-7A26-0A44-80C1-92911F01A4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A88C8-2A75-5E4E-B108-D057501E1B5F}"/>
              </a:ext>
            </a:extLst>
          </p:cNvPr>
          <p:cNvSpPr>
            <a:spLocks noGrp="1"/>
          </p:cNvSpPr>
          <p:nvPr>
            <p:ph type="dt" sz="half" idx="10"/>
          </p:nvPr>
        </p:nvSpPr>
        <p:spPr/>
        <p:txBody>
          <a:bodyPr/>
          <a:lstStyle/>
          <a:p>
            <a:r>
              <a:rPr lang="en-US"/>
              <a:t>2/14/19</a:t>
            </a:r>
          </a:p>
        </p:txBody>
      </p:sp>
      <p:sp>
        <p:nvSpPr>
          <p:cNvPr id="5" name="Footer Placeholder 4">
            <a:extLst>
              <a:ext uri="{FF2B5EF4-FFF2-40B4-BE49-F238E27FC236}">
                <a16:creationId xmlns:a16="http://schemas.microsoft.com/office/drawing/2014/main" id="{C1DA4C1C-F15E-F147-A026-96F653832CFE}"/>
              </a:ext>
            </a:extLst>
          </p:cNvPr>
          <p:cNvSpPr>
            <a:spLocks noGrp="1"/>
          </p:cNvSpPr>
          <p:nvPr>
            <p:ph type="ftr" sz="quarter" idx="11"/>
          </p:nvPr>
        </p:nvSpPr>
        <p:spPr/>
        <p:txBody>
          <a:bodyPr/>
          <a:lstStyle/>
          <a:p>
            <a:r>
              <a:rPr lang="en-US"/>
              <a:t>Los Alamos National Laboratory</a:t>
            </a:r>
          </a:p>
        </p:txBody>
      </p:sp>
      <p:sp>
        <p:nvSpPr>
          <p:cNvPr id="6" name="Slide Number Placeholder 5">
            <a:extLst>
              <a:ext uri="{FF2B5EF4-FFF2-40B4-BE49-F238E27FC236}">
                <a16:creationId xmlns:a16="http://schemas.microsoft.com/office/drawing/2014/main" id="{DC2D5FDF-E4A6-A543-9497-2D96EBC8DAB0}"/>
              </a:ext>
            </a:extLst>
          </p:cNvPr>
          <p:cNvSpPr>
            <a:spLocks noGrp="1"/>
          </p:cNvSpPr>
          <p:nvPr>
            <p:ph type="sldNum" sz="quarter" idx="12"/>
          </p:nvPr>
        </p:nvSpPr>
        <p:spPr/>
        <p:txBody>
          <a:bodyPr/>
          <a:lstStyle/>
          <a:p>
            <a:fld id="{D3F7B69E-DA8B-F343-BD35-3A41FE690BB0}" type="slidenum">
              <a:rPr lang="en-US" smtClean="0"/>
              <a:t>‹#›</a:t>
            </a:fld>
            <a:endParaRPr lang="en-US"/>
          </a:p>
        </p:txBody>
      </p:sp>
      <p:pic>
        <p:nvPicPr>
          <p:cNvPr id="7" name="Picture 2" descr="7th sPHENIX Collaboration Meeting">
            <a:extLst>
              <a:ext uri="{FF2B5EF4-FFF2-40B4-BE49-F238E27FC236}">
                <a16:creationId xmlns:a16="http://schemas.microsoft.com/office/drawing/2014/main" id="{C8D24B50-A2D4-BE4A-BBB7-7D59CD4D1C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807"/>
            <a:ext cx="940978" cy="61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90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61854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2/14/19</a:t>
            </a:r>
          </a:p>
        </p:txBody>
      </p:sp>
      <p:sp>
        <p:nvSpPr>
          <p:cNvPr id="4" name="Footer Placeholder 3"/>
          <p:cNvSpPr>
            <a:spLocks noGrp="1"/>
          </p:cNvSpPr>
          <p:nvPr>
            <p:ph type="ftr" sz="quarter" idx="11"/>
          </p:nvPr>
        </p:nvSpPr>
        <p:spPr/>
        <p:txBody>
          <a:bodyPr/>
          <a:lstStyle/>
          <a:p>
            <a:r>
              <a:rPr lang="en-US"/>
              <a:t>Los Alamos National Laboratory</a:t>
            </a:r>
          </a:p>
        </p:txBody>
      </p:sp>
      <p:sp>
        <p:nvSpPr>
          <p:cNvPr id="5" name="Slide Number Placeholder 4"/>
          <p:cNvSpPr>
            <a:spLocks noGrp="1"/>
          </p:cNvSpPr>
          <p:nvPr>
            <p:ph type="sldNum" sz="quarter" idx="12"/>
          </p:nvPr>
        </p:nvSpPr>
        <p:spPr/>
        <p:txBody>
          <a:bodyPr/>
          <a:lstStyle/>
          <a:p>
            <a:fld id="{7BFC5F68-84F7-7946-8FCC-498FCA8E8A18}" type="slidenum">
              <a:rPr lang="en-US" smtClean="0"/>
              <a:t>‹#›</a:t>
            </a:fld>
            <a:endParaRPr lang="en-US"/>
          </a:p>
        </p:txBody>
      </p:sp>
    </p:spTree>
    <p:extLst>
      <p:ext uri="{BB962C8B-B14F-4D97-AF65-F5344CB8AC3E}">
        <p14:creationId xmlns:p14="http://schemas.microsoft.com/office/powerpoint/2010/main" val="2508946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3" y="5271918"/>
            <a:ext cx="961301" cy="321552"/>
          </a:xfrm>
          <a:prstGeom prst="rect">
            <a:avLst/>
          </a:prstGeom>
        </p:spPr>
      </p:pic>
      <p:sp>
        <p:nvSpPr>
          <p:cNvPr id="4" name="Picture Placeholder 3"/>
          <p:cNvSpPr>
            <a:spLocks noGrp="1"/>
          </p:cNvSpPr>
          <p:nvPr>
            <p:ph type="pic" sz="quarter" idx="10" hasCustomPrompt="1"/>
          </p:nvPr>
        </p:nvSpPr>
        <p:spPr>
          <a:xfrm>
            <a:off x="0" y="-8467"/>
            <a:ext cx="5334000" cy="5266267"/>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8467"/>
            <a:ext cx="3810000" cy="525780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2743202"/>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2"/>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5582838" y="600428"/>
            <a:ext cx="3055811" cy="1524705"/>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pic>
        <p:nvPicPr>
          <p:cNvPr id="18" name="Picture 17"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3"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spTree>
    <p:extLst>
      <p:ext uri="{BB962C8B-B14F-4D97-AF65-F5344CB8AC3E}">
        <p14:creationId xmlns:p14="http://schemas.microsoft.com/office/powerpoint/2010/main" val="13399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4631268" y="943030"/>
            <a:ext cx="0" cy="432844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2895601" y="943031"/>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5" name="Text Placeholder 12"/>
          <p:cNvSpPr>
            <a:spLocks noGrp="1"/>
          </p:cNvSpPr>
          <p:nvPr>
            <p:ph type="body" sz="quarter" idx="14" hasCustomPrompt="1"/>
          </p:nvPr>
        </p:nvSpPr>
        <p:spPr>
          <a:xfrm>
            <a:off x="2895601" y="1568548"/>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4800600" y="943030"/>
            <a:ext cx="38862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27646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2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470"/>
            <a:ext cx="8229600" cy="9525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r>
              <a:rPr lang="en-US"/>
              <a:t>2/14/19</a:t>
            </a:r>
            <a:endParaRPr lang="en-US" dirty="0"/>
          </a:p>
        </p:txBody>
      </p:sp>
      <p:sp>
        <p:nvSpPr>
          <p:cNvPr id="5" name="Content Placeholder 2"/>
          <p:cNvSpPr>
            <a:spLocks noGrp="1"/>
          </p:cNvSpPr>
          <p:nvPr>
            <p:ph idx="1" hasCustomPrompt="1"/>
          </p:nvPr>
        </p:nvSpPr>
        <p:spPr>
          <a:xfrm>
            <a:off x="457200" y="943030"/>
            <a:ext cx="8229600" cy="4328440"/>
          </a:xfrm>
          <a:prstGeom prst="rect">
            <a:avLst/>
          </a:prstGeom>
        </p:spPr>
        <p:txBody>
          <a:bodyPr/>
          <a:lstStyle>
            <a:lvl1pPr>
              <a:defRPr sz="2000" b="0">
                <a:solidFill>
                  <a:srgbClr val="FFFFFF"/>
                </a:solidFill>
              </a:defRPr>
            </a:lvl1pPr>
            <a:lvl2pPr marL="346075" indent="-171450">
              <a:defRPr sz="1800">
                <a:solidFill>
                  <a:srgbClr val="FFFFFF"/>
                </a:solidFill>
              </a:defRPr>
            </a:lvl2pPr>
            <a:lvl3pPr marL="515938" indent="-173038">
              <a:defRPr sz="1600">
                <a:solidFill>
                  <a:srgbClr val="FFFFFF"/>
                </a:solidFill>
              </a:defRPr>
            </a:lvl3pPr>
            <a:lvl4pPr marL="685800" indent="-173038">
              <a:defRPr sz="1400">
                <a:solidFill>
                  <a:srgbClr val="FFFFFF"/>
                </a:solidFill>
              </a:defRPr>
            </a:lvl4pPr>
            <a:lvl5pPr marL="855663" indent="-174625">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82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r>
              <a:rPr lang="en-US"/>
              <a:t>2/14/19</a:t>
            </a:r>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199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7004050" y="5409848"/>
            <a:ext cx="2133600" cy="305152"/>
          </a:xfrm>
          <a:prstGeom prst="rect">
            <a:avLst/>
          </a:prstGeom>
        </p:spPr>
        <p:txBody>
          <a:bodyPr vert="horz" lIns="91440" tIns="45720" rIns="91440" bIns="45720" rtlCol="0" anchor="ctr"/>
          <a:lstStyle>
            <a:lvl1pPr algn="r">
              <a:defRPr sz="800">
                <a:solidFill>
                  <a:srgbClr val="FFFFFF"/>
                </a:solidFill>
              </a:defRPr>
            </a:lvl1pPr>
          </a:lstStyle>
          <a:p>
            <a:r>
              <a:rPr lang="en-US"/>
              <a:t>2/14/19</a:t>
            </a:r>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71" r:id="rId5"/>
    <p:sldLayoutId id="2147483650" r:id="rId6"/>
    <p:sldLayoutId id="2147483660" r:id="rId7"/>
    <p:sldLayoutId id="2147483674" r:id="rId8"/>
    <p:sldLayoutId id="2147483677" r:id="rId9"/>
    <p:sldLayoutId id="2147483678" r:id="rId10"/>
    <p:sldLayoutId id="2147483679" r:id="rId11"/>
    <p:sldLayoutId id="2147483680" r:id="rId12"/>
  </p:sldLayoutIdLst>
  <p:hf sldNum="0"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tiff"/></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7.pdf"/><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90.wmf"/><Relationship Id="rId12" Type="http://schemas.openxmlformats.org/officeDocument/2006/relationships/image" Target="../media/image91.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3.bin"/><Relationship Id="rId5" Type="http://schemas.openxmlformats.org/officeDocument/2006/relationships/image" Target="../media/image89.wmf"/><Relationship Id="rId10" Type="http://schemas.openxmlformats.org/officeDocument/2006/relationships/image" Target="../media/image94.png"/><Relationship Id="rId4" Type="http://schemas.openxmlformats.org/officeDocument/2006/relationships/oleObject" Target="../embeddings/oleObject1.bin"/><Relationship Id="rId9" Type="http://schemas.openxmlformats.org/officeDocument/2006/relationships/image" Target="../media/image93.png"/><Relationship Id="rId14" Type="http://schemas.openxmlformats.org/officeDocument/2006/relationships/image" Target="../media/image92.wmf"/></Relationships>
</file>

<file path=ppt/slides/_rels/slide2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3" Type="http://schemas.openxmlformats.org/officeDocument/2006/relationships/image" Target="../media/image17.jpeg"/><Relationship Id="rId18" Type="http://schemas.openxmlformats.org/officeDocument/2006/relationships/image" Target="../media/image22.tiff"/><Relationship Id="rId26" Type="http://schemas.openxmlformats.org/officeDocument/2006/relationships/image" Target="../media/image30.jpeg"/><Relationship Id="rId3" Type="http://schemas.openxmlformats.org/officeDocument/2006/relationships/image" Target="../media/image7.tif"/><Relationship Id="rId21" Type="http://schemas.openxmlformats.org/officeDocument/2006/relationships/image" Target="../media/image25.jpeg"/><Relationship Id="rId34" Type="http://schemas.openxmlformats.org/officeDocument/2006/relationships/image" Target="../media/image38.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tiff"/><Relationship Id="rId25" Type="http://schemas.openxmlformats.org/officeDocument/2006/relationships/image" Target="../media/image29.png"/><Relationship Id="rId33" Type="http://schemas.openxmlformats.org/officeDocument/2006/relationships/image" Target="../media/image37.jpeg"/><Relationship Id="rId2" Type="http://schemas.openxmlformats.org/officeDocument/2006/relationships/image" Target="../media/image6.jpeg"/><Relationship Id="rId16" Type="http://schemas.openxmlformats.org/officeDocument/2006/relationships/image" Target="../media/image20.tiff"/><Relationship Id="rId20" Type="http://schemas.openxmlformats.org/officeDocument/2006/relationships/image" Target="../media/image24.tiff"/><Relationship Id="rId29"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jpeg"/><Relationship Id="rId32" Type="http://schemas.openxmlformats.org/officeDocument/2006/relationships/image" Target="../media/image36.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tiff"/><Relationship Id="rId10" Type="http://schemas.openxmlformats.org/officeDocument/2006/relationships/image" Target="../media/image14.png"/><Relationship Id="rId19" Type="http://schemas.openxmlformats.org/officeDocument/2006/relationships/image" Target="../media/image23.tiff"/><Relationship Id="rId31" Type="http://schemas.openxmlformats.org/officeDocument/2006/relationships/image" Target="../media/image35.jpe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tiff"/><Relationship Id="rId27" Type="http://schemas.openxmlformats.org/officeDocument/2006/relationships/image" Target="../media/image31.jpeg"/><Relationship Id="rId30" Type="http://schemas.openxmlformats.org/officeDocument/2006/relationships/image" Target="../media/image34.jpg"/><Relationship Id="rId8"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emf"/><Relationship Id="rId7" Type="http://schemas.openxmlformats.org/officeDocument/2006/relationships/image" Target="../media/image103.jpeg"/><Relationship Id="rId2" Type="http://schemas.openxmlformats.org/officeDocument/2006/relationships/image" Target="../media/image98.emf"/><Relationship Id="rId1" Type="http://schemas.openxmlformats.org/officeDocument/2006/relationships/slideLayout" Target="../slideLayouts/slideLayout6.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eg"/><Relationship Id="rId9"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tiff"/><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52560" y="1"/>
            <a:ext cx="7934240" cy="1361134"/>
          </a:xfrm>
        </p:spPr>
        <p:txBody>
          <a:bodyPr/>
          <a:lstStyle/>
          <a:p>
            <a:pPr algn="ctr"/>
            <a:r>
              <a:rPr lang="en-US" dirty="0">
                <a:solidFill>
                  <a:schemeClr val="bg1"/>
                </a:solidFill>
              </a:rPr>
              <a:t>Probing Quark-Gluon Plasma with Bottom Quark Jets at </a:t>
            </a:r>
            <a:r>
              <a:rPr lang="en-US" dirty="0" err="1">
                <a:solidFill>
                  <a:schemeClr val="bg1"/>
                </a:solidFill>
              </a:rPr>
              <a:t>sPHENIX</a:t>
            </a:r>
            <a:endParaRPr lang="en-US" b="1" dirty="0"/>
          </a:p>
        </p:txBody>
      </p:sp>
      <p:sp>
        <p:nvSpPr>
          <p:cNvPr id="10" name="Text Placeholder 9"/>
          <p:cNvSpPr>
            <a:spLocks noGrp="1"/>
          </p:cNvSpPr>
          <p:nvPr>
            <p:ph type="body" sz="quarter" idx="14"/>
          </p:nvPr>
        </p:nvSpPr>
        <p:spPr/>
        <p:txBody>
          <a:bodyPr/>
          <a:lstStyle/>
          <a:p>
            <a:r>
              <a:rPr lang="en-US" dirty="0"/>
              <a:t>LDRD</a:t>
            </a:r>
          </a:p>
        </p:txBody>
      </p:sp>
      <p:sp>
        <p:nvSpPr>
          <p:cNvPr id="11" name="Subtitle 2">
            <a:extLst>
              <a:ext uri="{FF2B5EF4-FFF2-40B4-BE49-F238E27FC236}">
                <a16:creationId xmlns:a16="http://schemas.microsoft.com/office/drawing/2014/main" id="{BCC0306D-FF8A-FC46-8D54-D6EF657944DB}"/>
              </a:ext>
            </a:extLst>
          </p:cNvPr>
          <p:cNvSpPr txBox="1">
            <a:spLocks/>
          </p:cNvSpPr>
          <p:nvPr/>
        </p:nvSpPr>
        <p:spPr>
          <a:xfrm>
            <a:off x="4644363" y="2712571"/>
            <a:ext cx="4289128" cy="1991270"/>
          </a:xfrm>
          <a:prstGeom prst="rect">
            <a:avLst/>
          </a:prstGeom>
        </p:spPr>
        <p:txBody>
          <a:bodyPr>
            <a:normAutofit fontScale="92500" lnSpcReduction="10000"/>
          </a:bodyPr>
          <a:lstStyle>
            <a:lvl1pPr marL="0" indent="0" algn="ctr" defTabSz="457200" rtl="0" eaLnBrk="1" latinLnBrk="0" hangingPunct="1">
              <a:spcBef>
                <a:spcPct val="20000"/>
              </a:spcBef>
              <a:buFont typeface="Lucida Grande"/>
              <a:buNone/>
              <a:defRPr sz="1800" b="1" kern="1200">
                <a:solidFill>
                  <a:schemeClr val="tx1">
                    <a:lumMod val="75000"/>
                    <a:lumOff val="25000"/>
                  </a:schemeClr>
                </a:solidFill>
                <a:latin typeface="+mn-lt"/>
                <a:ea typeface="+mn-ea"/>
                <a:cs typeface="+mn-cs"/>
              </a:defRPr>
            </a:lvl1pPr>
            <a:lvl2pPr marL="457200" indent="0" algn="ctr" defTabSz="457200" rtl="0" eaLnBrk="1" latinLnBrk="0" hangingPunct="1">
              <a:spcBef>
                <a:spcPct val="20000"/>
              </a:spcBef>
              <a:buFont typeface="Lucida Grande"/>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2400" dirty="0">
                <a:solidFill>
                  <a:schemeClr val="tx1"/>
                </a:solidFill>
              </a:rPr>
              <a:t>20170073DR </a:t>
            </a:r>
          </a:p>
          <a:p>
            <a:pPr fontAlgn="auto">
              <a:spcAft>
                <a:spcPts val="0"/>
              </a:spcAft>
              <a:defRPr/>
            </a:pPr>
            <a:r>
              <a:rPr lang="en-US" sz="2400" dirty="0">
                <a:solidFill>
                  <a:schemeClr val="tx1"/>
                </a:solidFill>
              </a:rPr>
              <a:t>Ming Liu for the </a:t>
            </a:r>
          </a:p>
          <a:p>
            <a:pPr fontAlgn="auto">
              <a:spcAft>
                <a:spcPts val="0"/>
              </a:spcAft>
              <a:defRPr/>
            </a:pPr>
            <a:r>
              <a:rPr lang="en-US" sz="2400" dirty="0" err="1">
                <a:solidFill>
                  <a:schemeClr val="tx1"/>
                </a:solidFill>
              </a:rPr>
              <a:t>sPHENIX</a:t>
            </a:r>
            <a:r>
              <a:rPr lang="en-US" sz="2400" dirty="0">
                <a:solidFill>
                  <a:schemeClr val="tx1"/>
                </a:solidFill>
              </a:rPr>
              <a:t> LDRD Team</a:t>
            </a:r>
          </a:p>
          <a:p>
            <a:pPr fontAlgn="auto">
              <a:spcAft>
                <a:spcPts val="0"/>
              </a:spcAft>
              <a:defRPr/>
            </a:pPr>
            <a:endParaRPr lang="en-US" sz="2400" dirty="0">
              <a:solidFill>
                <a:schemeClr val="tx1"/>
              </a:solidFill>
            </a:endParaRPr>
          </a:p>
          <a:p>
            <a:pPr fontAlgn="auto">
              <a:spcAft>
                <a:spcPts val="0"/>
              </a:spcAft>
              <a:defRPr/>
            </a:pPr>
            <a:r>
              <a:rPr lang="en-US" sz="2400" dirty="0">
                <a:solidFill>
                  <a:schemeClr val="tx1"/>
                </a:solidFill>
              </a:rPr>
              <a:t>02/14/2019</a:t>
            </a:r>
          </a:p>
        </p:txBody>
      </p:sp>
      <p:pic>
        <p:nvPicPr>
          <p:cNvPr id="13" name="Picture 12">
            <a:extLst>
              <a:ext uri="{FF2B5EF4-FFF2-40B4-BE49-F238E27FC236}">
                <a16:creationId xmlns:a16="http://schemas.microsoft.com/office/drawing/2014/main" id="{C88559B2-DB87-5243-8A74-A7B700A74D7A}"/>
              </a:ext>
            </a:extLst>
          </p:cNvPr>
          <p:cNvPicPr>
            <a:picLocks noChangeAspect="1"/>
          </p:cNvPicPr>
          <p:nvPr/>
        </p:nvPicPr>
        <p:blipFill>
          <a:blip r:embed="rId2"/>
          <a:stretch>
            <a:fillRect/>
          </a:stretch>
        </p:blipFill>
        <p:spPr>
          <a:xfrm>
            <a:off x="5017482" y="4872217"/>
            <a:ext cx="835435" cy="401009"/>
          </a:xfrm>
          <a:prstGeom prst="rect">
            <a:avLst/>
          </a:prstGeom>
        </p:spPr>
      </p:pic>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301E28-C58A-734B-B431-57F3C1FAD076}"/>
              </a:ext>
            </a:extLst>
          </p:cNvPr>
          <p:cNvSpPr>
            <a:spLocks noGrp="1"/>
          </p:cNvSpPr>
          <p:nvPr>
            <p:ph type="title"/>
          </p:nvPr>
        </p:nvSpPr>
        <p:spPr/>
        <p:txBody>
          <a:bodyPr/>
          <a:lstStyle/>
          <a:p>
            <a:r>
              <a:rPr lang="en-US" dirty="0"/>
              <a:t>The </a:t>
            </a:r>
            <a:r>
              <a:rPr lang="en-US" dirty="0" err="1"/>
              <a:t>sPHENIX</a:t>
            </a:r>
            <a:r>
              <a:rPr lang="en-US" dirty="0"/>
              <a:t> Detector Design Today</a:t>
            </a:r>
          </a:p>
        </p:txBody>
      </p:sp>
      <p:sp>
        <p:nvSpPr>
          <p:cNvPr id="3" name="Date Placeholder 2">
            <a:extLst>
              <a:ext uri="{FF2B5EF4-FFF2-40B4-BE49-F238E27FC236}">
                <a16:creationId xmlns:a16="http://schemas.microsoft.com/office/drawing/2014/main" id="{D332FDC2-1499-444E-8D98-73B56EFCA220}"/>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9567E66F-2643-4D85-B369-B17855572D78}"/>
              </a:ext>
            </a:extLst>
          </p:cNvPr>
          <p:cNvSpPr>
            <a:spLocks noGrp="1"/>
          </p:cNvSpPr>
          <p:nvPr>
            <p:ph type="ftr" sz="quarter" idx="11"/>
          </p:nvPr>
        </p:nvSpPr>
        <p:spPr/>
        <p:txBody>
          <a:bodyPr/>
          <a:lstStyle/>
          <a:p>
            <a:r>
              <a:rPr lang="da-DK"/>
              <a:t>Los Alamos National Laboratory</a:t>
            </a:r>
            <a:endParaRPr lang="en-US" dirty="0"/>
          </a:p>
        </p:txBody>
      </p:sp>
      <p:pic>
        <p:nvPicPr>
          <p:cNvPr id="14" name="Picture 13">
            <a:extLst>
              <a:ext uri="{FF2B5EF4-FFF2-40B4-BE49-F238E27FC236}">
                <a16:creationId xmlns:a16="http://schemas.microsoft.com/office/drawing/2014/main" id="{F4223D3A-F0E0-44AE-9C69-5A2CED7C1C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1141" y="1087696"/>
            <a:ext cx="7370859" cy="4286250"/>
          </a:xfrm>
          <a:prstGeom prst="rect">
            <a:avLst/>
          </a:prstGeom>
        </p:spPr>
      </p:pic>
      <p:grpSp>
        <p:nvGrpSpPr>
          <p:cNvPr id="15" name="Group 14">
            <a:extLst>
              <a:ext uri="{FF2B5EF4-FFF2-40B4-BE49-F238E27FC236}">
                <a16:creationId xmlns:a16="http://schemas.microsoft.com/office/drawing/2014/main" id="{3D4C03DC-C80C-4881-BAF6-A0DB37D25419}"/>
              </a:ext>
            </a:extLst>
          </p:cNvPr>
          <p:cNvGrpSpPr/>
          <p:nvPr/>
        </p:nvGrpSpPr>
        <p:grpSpPr>
          <a:xfrm rot="8335738">
            <a:off x="5287887" y="2467465"/>
            <a:ext cx="3239982" cy="2895970"/>
            <a:chOff x="6433176" y="1539082"/>
            <a:chExt cx="2105524" cy="1899697"/>
          </a:xfrm>
        </p:grpSpPr>
        <p:cxnSp>
          <p:nvCxnSpPr>
            <p:cNvPr id="16" name="Straight Arrow Connector 15">
              <a:extLst>
                <a:ext uri="{FF2B5EF4-FFF2-40B4-BE49-F238E27FC236}">
                  <a16:creationId xmlns:a16="http://schemas.microsoft.com/office/drawing/2014/main" id="{4D8A9956-BFB7-40C0-87D4-029A0E8D4058}"/>
                </a:ext>
              </a:extLst>
            </p:cNvPr>
            <p:cNvCxnSpPr>
              <a:cxnSpLocks/>
            </p:cNvCxnSpPr>
            <p:nvPr/>
          </p:nvCxnSpPr>
          <p:spPr>
            <a:xfrm rot="13264262" flipV="1">
              <a:off x="6433176" y="3238580"/>
              <a:ext cx="524288" cy="752"/>
            </a:xfrm>
            <a:prstGeom prst="straightConnector1">
              <a:avLst/>
            </a:prstGeom>
            <a:ln>
              <a:solidFill>
                <a:srgbClr val="292929"/>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2010CC-29A4-4A4A-B123-9E2E14C26CA3}"/>
                </a:ext>
              </a:extLst>
            </p:cNvPr>
            <p:cNvCxnSpPr>
              <a:cxnSpLocks/>
            </p:cNvCxnSpPr>
            <p:nvPr/>
          </p:nvCxnSpPr>
          <p:spPr>
            <a:xfrm rot="13264262" flipH="1" flipV="1">
              <a:off x="7548318" y="1905726"/>
              <a:ext cx="990382" cy="1"/>
            </a:xfrm>
            <a:prstGeom prst="line">
              <a:avLst/>
            </a:prstGeom>
            <a:ln>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A99EE2-CD89-4BA2-8325-B8A907995538}"/>
                </a:ext>
              </a:extLst>
            </p:cNvPr>
            <p:cNvCxnSpPr>
              <a:cxnSpLocks/>
            </p:cNvCxnSpPr>
            <p:nvPr/>
          </p:nvCxnSpPr>
          <p:spPr>
            <a:xfrm rot="13264262" flipH="1">
              <a:off x="7273706" y="1539082"/>
              <a:ext cx="1" cy="1899697"/>
            </a:xfrm>
            <a:prstGeom prst="straightConnector1">
              <a:avLst/>
            </a:prstGeom>
            <a:ln>
              <a:solidFill>
                <a:srgbClr val="292929"/>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FF4E969C-DB70-49FC-8C4E-C87464CB4D9D}"/>
              </a:ext>
            </a:extLst>
          </p:cNvPr>
          <p:cNvSpPr/>
          <p:nvPr/>
        </p:nvSpPr>
        <p:spPr>
          <a:xfrm>
            <a:off x="7270188" y="3460259"/>
            <a:ext cx="824265" cy="323165"/>
          </a:xfrm>
          <a:prstGeom prst="rect">
            <a:avLst/>
          </a:prstGeom>
        </p:spPr>
        <p:txBody>
          <a:bodyPr wrap="none">
            <a:spAutoFit/>
          </a:bodyPr>
          <a:lstStyle/>
          <a:p>
            <a:r>
              <a:rPr lang="el-GR" sz="1500" dirty="0">
                <a:solidFill>
                  <a:sysClr val="windowText" lastClr="000000"/>
                </a:solidFill>
              </a:rPr>
              <a:t>Φ</a:t>
            </a:r>
            <a:r>
              <a:rPr lang="en-US" sz="1500" dirty="0">
                <a:solidFill>
                  <a:sysClr val="windowText" lastClr="000000"/>
                </a:solidFill>
              </a:rPr>
              <a:t> ~ 5m</a:t>
            </a:r>
          </a:p>
        </p:txBody>
      </p:sp>
      <p:grpSp>
        <p:nvGrpSpPr>
          <p:cNvPr id="8" name="Group 7">
            <a:extLst>
              <a:ext uri="{FF2B5EF4-FFF2-40B4-BE49-F238E27FC236}">
                <a16:creationId xmlns:a16="http://schemas.microsoft.com/office/drawing/2014/main" id="{AE7900BF-196A-4348-8F1A-DDE63F70E068}"/>
              </a:ext>
            </a:extLst>
          </p:cNvPr>
          <p:cNvGrpSpPr/>
          <p:nvPr/>
        </p:nvGrpSpPr>
        <p:grpSpPr>
          <a:xfrm>
            <a:off x="1172917" y="1565724"/>
            <a:ext cx="3589583" cy="2710136"/>
            <a:chOff x="493100" y="600775"/>
            <a:chExt cx="4307500" cy="3252164"/>
          </a:xfrm>
        </p:grpSpPr>
        <p:sp>
          <p:nvSpPr>
            <p:cNvPr id="24" name="Rectangle 23">
              <a:extLst>
                <a:ext uri="{FF2B5EF4-FFF2-40B4-BE49-F238E27FC236}">
                  <a16:creationId xmlns:a16="http://schemas.microsoft.com/office/drawing/2014/main" id="{D9220936-72C6-4134-A29D-464749F11DCC}"/>
                </a:ext>
              </a:extLst>
            </p:cNvPr>
            <p:cNvSpPr/>
            <p:nvPr/>
          </p:nvSpPr>
          <p:spPr>
            <a:xfrm>
              <a:off x="768304" y="600775"/>
              <a:ext cx="1377685" cy="387798"/>
            </a:xfrm>
            <a:prstGeom prst="rect">
              <a:avLst/>
            </a:prstGeom>
          </p:spPr>
          <p:txBody>
            <a:bodyPr wrap="none">
              <a:spAutoFit/>
            </a:bodyPr>
            <a:lstStyle/>
            <a:p>
              <a:r>
                <a:rPr lang="en-US" sz="1500" dirty="0">
                  <a:solidFill>
                    <a:srgbClr val="00B050"/>
                  </a:solidFill>
                </a:rPr>
                <a:t>Outer HCal</a:t>
              </a:r>
            </a:p>
          </p:txBody>
        </p:sp>
        <p:sp>
          <p:nvSpPr>
            <p:cNvPr id="25" name="Rectangle 24">
              <a:extLst>
                <a:ext uri="{FF2B5EF4-FFF2-40B4-BE49-F238E27FC236}">
                  <a16:creationId xmlns:a16="http://schemas.microsoft.com/office/drawing/2014/main" id="{1A828CB4-F002-433C-A294-E461811C60AE}"/>
                </a:ext>
              </a:extLst>
            </p:cNvPr>
            <p:cNvSpPr/>
            <p:nvPr/>
          </p:nvSpPr>
          <p:spPr>
            <a:xfrm>
              <a:off x="784654" y="970399"/>
              <a:ext cx="1377685" cy="387798"/>
            </a:xfrm>
            <a:prstGeom prst="rect">
              <a:avLst/>
            </a:prstGeom>
          </p:spPr>
          <p:txBody>
            <a:bodyPr wrap="none">
              <a:spAutoFit/>
            </a:bodyPr>
            <a:lstStyle/>
            <a:p>
              <a:r>
                <a:rPr lang="en-US" sz="1500" dirty="0">
                  <a:solidFill>
                    <a:srgbClr val="00B050"/>
                  </a:solidFill>
                </a:rPr>
                <a:t>SC Magnet</a:t>
              </a:r>
            </a:p>
          </p:txBody>
        </p:sp>
        <p:sp>
          <p:nvSpPr>
            <p:cNvPr id="26" name="Rectangle 25">
              <a:extLst>
                <a:ext uri="{FF2B5EF4-FFF2-40B4-BE49-F238E27FC236}">
                  <a16:creationId xmlns:a16="http://schemas.microsoft.com/office/drawing/2014/main" id="{0FC8D488-68BF-4C75-B5C4-5B2012841FAB}"/>
                </a:ext>
              </a:extLst>
            </p:cNvPr>
            <p:cNvSpPr/>
            <p:nvPr/>
          </p:nvSpPr>
          <p:spPr>
            <a:xfrm>
              <a:off x="1200217" y="1709647"/>
              <a:ext cx="916021" cy="387798"/>
            </a:xfrm>
            <a:prstGeom prst="rect">
              <a:avLst/>
            </a:prstGeom>
          </p:spPr>
          <p:txBody>
            <a:bodyPr wrap="none">
              <a:spAutoFit/>
            </a:bodyPr>
            <a:lstStyle/>
            <a:p>
              <a:r>
                <a:rPr lang="en-US" sz="1500" dirty="0">
                  <a:solidFill>
                    <a:srgbClr val="00B050"/>
                  </a:solidFill>
                </a:rPr>
                <a:t>EMCal</a:t>
              </a:r>
            </a:p>
          </p:txBody>
        </p:sp>
        <p:sp>
          <p:nvSpPr>
            <p:cNvPr id="27" name="Rectangle 26">
              <a:extLst>
                <a:ext uri="{FF2B5EF4-FFF2-40B4-BE49-F238E27FC236}">
                  <a16:creationId xmlns:a16="http://schemas.microsoft.com/office/drawing/2014/main" id="{47C48A5F-5799-493E-A0E2-CFC21C224E72}"/>
                </a:ext>
              </a:extLst>
            </p:cNvPr>
            <p:cNvSpPr/>
            <p:nvPr/>
          </p:nvSpPr>
          <p:spPr>
            <a:xfrm>
              <a:off x="1442270" y="2079271"/>
              <a:ext cx="683264" cy="387798"/>
            </a:xfrm>
            <a:prstGeom prst="rect">
              <a:avLst/>
            </a:prstGeom>
          </p:spPr>
          <p:txBody>
            <a:bodyPr wrap="none">
              <a:spAutoFit/>
            </a:bodyPr>
            <a:lstStyle/>
            <a:p>
              <a:r>
                <a:rPr lang="en-US" sz="1500" dirty="0">
                  <a:solidFill>
                    <a:srgbClr val="00B050"/>
                  </a:solidFill>
                </a:rPr>
                <a:t>TPC</a:t>
              </a:r>
            </a:p>
          </p:txBody>
        </p:sp>
        <p:sp>
          <p:nvSpPr>
            <p:cNvPr id="28" name="Rectangle 27">
              <a:extLst>
                <a:ext uri="{FF2B5EF4-FFF2-40B4-BE49-F238E27FC236}">
                  <a16:creationId xmlns:a16="http://schemas.microsoft.com/office/drawing/2014/main" id="{221CE6B8-04C6-42B0-B1D9-A149FDA22844}"/>
                </a:ext>
              </a:extLst>
            </p:cNvPr>
            <p:cNvSpPr/>
            <p:nvPr/>
          </p:nvSpPr>
          <p:spPr>
            <a:xfrm>
              <a:off x="1362184" y="2448895"/>
              <a:ext cx="733278" cy="387798"/>
            </a:xfrm>
            <a:prstGeom prst="rect">
              <a:avLst/>
            </a:prstGeom>
          </p:spPr>
          <p:txBody>
            <a:bodyPr wrap="none">
              <a:spAutoFit/>
            </a:bodyPr>
            <a:lstStyle/>
            <a:p>
              <a:r>
                <a:rPr lang="en-US" sz="1500" dirty="0">
                  <a:solidFill>
                    <a:srgbClr val="0432FF"/>
                  </a:solidFill>
                </a:rPr>
                <a:t>INTT</a:t>
              </a:r>
            </a:p>
          </p:txBody>
        </p:sp>
        <p:sp>
          <p:nvSpPr>
            <p:cNvPr id="29" name="Rectangle 28">
              <a:extLst>
                <a:ext uri="{FF2B5EF4-FFF2-40B4-BE49-F238E27FC236}">
                  <a16:creationId xmlns:a16="http://schemas.microsoft.com/office/drawing/2014/main" id="{FB122AAE-2A51-463B-819A-7506AA7C4DF3}"/>
                </a:ext>
              </a:extLst>
            </p:cNvPr>
            <p:cNvSpPr/>
            <p:nvPr/>
          </p:nvSpPr>
          <p:spPr>
            <a:xfrm>
              <a:off x="493100" y="3188141"/>
              <a:ext cx="1702774" cy="664798"/>
            </a:xfrm>
            <a:prstGeom prst="rect">
              <a:avLst/>
            </a:prstGeom>
          </p:spPr>
          <p:txBody>
            <a:bodyPr wrap="none">
              <a:spAutoFit/>
            </a:bodyPr>
            <a:lstStyle/>
            <a:p>
              <a:r>
                <a:rPr lang="en-US" sz="1500" dirty="0">
                  <a:solidFill>
                    <a:sysClr val="windowText" lastClr="000000"/>
                  </a:solidFill>
                </a:rPr>
                <a:t>15 kHz trigger</a:t>
              </a:r>
            </a:p>
            <a:p>
              <a:r>
                <a:rPr lang="en-US" sz="1500" dirty="0">
                  <a:solidFill>
                    <a:sysClr val="windowText" lastClr="000000"/>
                  </a:solidFill>
                </a:rPr>
                <a:t>&gt;10 GB/s data</a:t>
              </a:r>
            </a:p>
          </p:txBody>
        </p:sp>
        <p:sp>
          <p:nvSpPr>
            <p:cNvPr id="30" name="Rectangle 29">
              <a:extLst>
                <a:ext uri="{FF2B5EF4-FFF2-40B4-BE49-F238E27FC236}">
                  <a16:creationId xmlns:a16="http://schemas.microsoft.com/office/drawing/2014/main" id="{64C8FA3D-11A7-4365-A95C-12E9510E99DA}"/>
                </a:ext>
              </a:extLst>
            </p:cNvPr>
            <p:cNvSpPr/>
            <p:nvPr/>
          </p:nvSpPr>
          <p:spPr>
            <a:xfrm>
              <a:off x="1235482" y="2818520"/>
              <a:ext cx="862159" cy="387798"/>
            </a:xfrm>
            <a:prstGeom prst="rect">
              <a:avLst/>
            </a:prstGeom>
          </p:spPr>
          <p:txBody>
            <a:bodyPr wrap="none">
              <a:spAutoFit/>
            </a:bodyPr>
            <a:lstStyle/>
            <a:p>
              <a:r>
                <a:rPr lang="en-US" sz="1500" dirty="0">
                  <a:solidFill>
                    <a:srgbClr val="FF0000"/>
                  </a:solidFill>
                </a:rPr>
                <a:t>MVTX</a:t>
              </a:r>
            </a:p>
          </p:txBody>
        </p:sp>
        <p:cxnSp>
          <p:nvCxnSpPr>
            <p:cNvPr id="32" name="Straight Arrow Connector 31">
              <a:extLst>
                <a:ext uri="{FF2B5EF4-FFF2-40B4-BE49-F238E27FC236}">
                  <a16:creationId xmlns:a16="http://schemas.microsoft.com/office/drawing/2014/main" id="{512AEA4B-CA6E-4FDD-84E7-CBDA60130103}"/>
                </a:ext>
              </a:extLst>
            </p:cNvPr>
            <p:cNvCxnSpPr/>
            <p:nvPr/>
          </p:nvCxnSpPr>
          <p:spPr>
            <a:xfrm>
              <a:off x="2021500" y="785441"/>
              <a:ext cx="1559900" cy="361092"/>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C490FE1-5B02-4099-AB8E-7B215C709D75}"/>
                </a:ext>
              </a:extLst>
            </p:cNvPr>
            <p:cNvCxnSpPr>
              <a:cxnSpLocks/>
            </p:cNvCxnSpPr>
            <p:nvPr/>
          </p:nvCxnSpPr>
          <p:spPr>
            <a:xfrm>
              <a:off x="2021500" y="1155065"/>
              <a:ext cx="1976062" cy="528984"/>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BA7C027-70D5-4F29-9FFA-B85603F8373B}"/>
                </a:ext>
              </a:extLst>
            </p:cNvPr>
            <p:cNvCxnSpPr>
              <a:cxnSpLocks/>
            </p:cNvCxnSpPr>
            <p:nvPr/>
          </p:nvCxnSpPr>
          <p:spPr>
            <a:xfrm>
              <a:off x="2021500" y="1521814"/>
              <a:ext cx="1940900" cy="342785"/>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D8D1CFA-5B82-46F4-90D1-287461D3F671}"/>
                </a:ext>
              </a:extLst>
            </p:cNvPr>
            <p:cNvSpPr/>
            <p:nvPr/>
          </p:nvSpPr>
          <p:spPr>
            <a:xfrm>
              <a:off x="815496" y="1340023"/>
              <a:ext cx="1327672" cy="387798"/>
            </a:xfrm>
            <a:prstGeom prst="rect">
              <a:avLst/>
            </a:prstGeom>
          </p:spPr>
          <p:txBody>
            <a:bodyPr wrap="none">
              <a:spAutoFit/>
            </a:bodyPr>
            <a:lstStyle/>
            <a:p>
              <a:r>
                <a:rPr lang="en-US" sz="1500" dirty="0">
                  <a:solidFill>
                    <a:srgbClr val="00B050"/>
                  </a:solidFill>
                </a:rPr>
                <a:t>Inner HCal</a:t>
              </a:r>
            </a:p>
          </p:txBody>
        </p:sp>
        <p:cxnSp>
          <p:nvCxnSpPr>
            <p:cNvPr id="39" name="Straight Arrow Connector 38">
              <a:extLst>
                <a:ext uri="{FF2B5EF4-FFF2-40B4-BE49-F238E27FC236}">
                  <a16:creationId xmlns:a16="http://schemas.microsoft.com/office/drawing/2014/main" id="{E497862A-F472-4255-97A8-9B2C0BDB2666}"/>
                </a:ext>
              </a:extLst>
            </p:cNvPr>
            <p:cNvCxnSpPr>
              <a:cxnSpLocks/>
            </p:cNvCxnSpPr>
            <p:nvPr/>
          </p:nvCxnSpPr>
          <p:spPr>
            <a:xfrm>
              <a:off x="2021500" y="1894313"/>
              <a:ext cx="2093300" cy="156485"/>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115567-5FA6-4879-8678-7D668A3F6C3A}"/>
                </a:ext>
              </a:extLst>
            </p:cNvPr>
            <p:cNvCxnSpPr>
              <a:cxnSpLocks/>
            </p:cNvCxnSpPr>
            <p:nvPr/>
          </p:nvCxnSpPr>
          <p:spPr>
            <a:xfrm>
              <a:off x="2014778" y="2261062"/>
              <a:ext cx="2404822" cy="168513"/>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0809B35-6914-435C-BA54-99C333E448BA}"/>
                </a:ext>
              </a:extLst>
            </p:cNvPr>
            <p:cNvCxnSpPr>
              <a:cxnSpLocks/>
            </p:cNvCxnSpPr>
            <p:nvPr/>
          </p:nvCxnSpPr>
          <p:spPr>
            <a:xfrm>
              <a:off x="2014778" y="2630065"/>
              <a:ext cx="2709622" cy="104310"/>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671D5A3-B11E-4461-BD1D-E778790DA808}"/>
                </a:ext>
              </a:extLst>
            </p:cNvPr>
            <p:cNvCxnSpPr>
              <a:cxnSpLocks/>
            </p:cNvCxnSpPr>
            <p:nvPr/>
          </p:nvCxnSpPr>
          <p:spPr>
            <a:xfrm flipV="1">
              <a:off x="2014778" y="2798578"/>
              <a:ext cx="2785822" cy="213583"/>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1911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Monolithic Active Pixel Sensors (MAPS)</a:t>
            </a:r>
            <a:br>
              <a:rPr lang="en-US" dirty="0"/>
            </a:br>
            <a:r>
              <a:rPr lang="en-US" sz="1800" dirty="0">
                <a:solidFill>
                  <a:srgbClr val="FF0000"/>
                </a:solidFill>
              </a:rPr>
              <a:t>The Next-Generation, State-of-the-Art Pixel Tracker</a:t>
            </a:r>
          </a:p>
        </p:txBody>
      </p:sp>
      <p:sp>
        <p:nvSpPr>
          <p:cNvPr id="3" name="Date Placeholder 2"/>
          <p:cNvSpPr>
            <a:spLocks noGrp="1"/>
          </p:cNvSpPr>
          <p:nvPr>
            <p:ph type="dt" sz="half" idx="10"/>
          </p:nvPr>
        </p:nvSpPr>
        <p:spPr/>
        <p:txBody>
          <a:bodyPr/>
          <a:lstStyle/>
          <a:p>
            <a:r>
              <a:rPr lang="en-US"/>
              <a:t>2/14/19</a:t>
            </a:r>
          </a:p>
        </p:txBody>
      </p:sp>
      <p:sp>
        <p:nvSpPr>
          <p:cNvPr id="7" name="Footer Placeholder 6"/>
          <p:cNvSpPr>
            <a:spLocks noGrp="1"/>
          </p:cNvSpPr>
          <p:nvPr>
            <p:ph type="ftr" sz="quarter" idx="11"/>
          </p:nvPr>
        </p:nvSpPr>
        <p:spPr/>
        <p:txBody>
          <a:bodyPr/>
          <a:lstStyle/>
          <a:p>
            <a:r>
              <a:rPr lang="en-US"/>
              <a:t>Los Alamos National Laboratory</a:t>
            </a:r>
          </a:p>
        </p:txBody>
      </p:sp>
      <p:sp>
        <p:nvSpPr>
          <p:cNvPr id="9" name="Content Placeholder 8"/>
          <p:cNvSpPr>
            <a:spLocks noGrp="1"/>
          </p:cNvSpPr>
          <p:nvPr>
            <p:ph idx="1"/>
          </p:nvPr>
        </p:nvSpPr>
        <p:spPr>
          <a:xfrm>
            <a:off x="255329" y="1045602"/>
            <a:ext cx="6040490" cy="1879986"/>
          </a:xfrm>
        </p:spPr>
        <p:txBody>
          <a:bodyPr>
            <a:normAutofit fontScale="47500" lnSpcReduction="20000"/>
          </a:bodyPr>
          <a:lstStyle/>
          <a:p>
            <a:pPr marL="0" indent="0">
              <a:buNone/>
            </a:pPr>
            <a:r>
              <a:rPr lang="en-US" sz="2500" dirty="0">
                <a:solidFill>
                  <a:srgbClr val="0000FF"/>
                </a:solidFill>
              </a:rPr>
              <a:t>Advantages of ALICE </a:t>
            </a:r>
            <a:r>
              <a:rPr lang="en-US" sz="2500" dirty="0" err="1">
                <a:solidFill>
                  <a:srgbClr val="0000FF"/>
                </a:solidFill>
              </a:rPr>
              <a:t>PIxel</a:t>
            </a:r>
            <a:r>
              <a:rPr lang="en-US" sz="2500" dirty="0">
                <a:solidFill>
                  <a:srgbClr val="0000FF"/>
                </a:solidFill>
              </a:rPr>
              <a:t> </a:t>
            </a:r>
            <a:r>
              <a:rPr lang="en-US" sz="2500" dirty="0" err="1">
                <a:solidFill>
                  <a:srgbClr val="0000FF"/>
                </a:solidFill>
              </a:rPr>
              <a:t>DEtector</a:t>
            </a:r>
            <a:r>
              <a:rPr lang="en-US" sz="2500" dirty="0">
                <a:solidFill>
                  <a:srgbClr val="0000FF"/>
                </a:solidFill>
              </a:rPr>
              <a:t> (ALPIDE) sensor:</a:t>
            </a:r>
          </a:p>
          <a:p>
            <a:r>
              <a:rPr lang="en-US" sz="2500" dirty="0"/>
              <a:t>Very fine pitch (27μm x 29μm), </a:t>
            </a:r>
            <a:r>
              <a:rPr lang="en-US" sz="2500" dirty="0">
                <a:solidFill>
                  <a:srgbClr val="00B050"/>
                </a:solidFill>
              </a:rPr>
              <a:t>for superb spatial resolution</a:t>
            </a:r>
          </a:p>
          <a:p>
            <a:r>
              <a:rPr lang="en-US" sz="2500" dirty="0"/>
              <a:t>High efficiency (&gt;99%) and low noise (&lt;10</a:t>
            </a:r>
            <a:r>
              <a:rPr lang="en-US" sz="2500" baseline="30000" dirty="0"/>
              <a:t>-6</a:t>
            </a:r>
            <a:r>
              <a:rPr lang="en-US" sz="2500" dirty="0"/>
              <a:t>), </a:t>
            </a:r>
            <a:r>
              <a:rPr lang="en-US" sz="2500" dirty="0">
                <a:solidFill>
                  <a:srgbClr val="00B050"/>
                </a:solidFill>
              </a:rPr>
              <a:t>for excellent tracking</a:t>
            </a:r>
          </a:p>
          <a:p>
            <a:r>
              <a:rPr lang="en-US" sz="2500" dirty="0"/>
              <a:t>Time resolution, as low as ~5 </a:t>
            </a:r>
            <a:r>
              <a:rPr lang="en-US" sz="2500" dirty="0" err="1"/>
              <a:t>μs</a:t>
            </a:r>
            <a:r>
              <a:rPr lang="en-US" sz="2500" dirty="0"/>
              <a:t>, </a:t>
            </a:r>
            <a:r>
              <a:rPr lang="en-US" sz="2500" dirty="0">
                <a:solidFill>
                  <a:srgbClr val="00B050"/>
                </a:solidFill>
              </a:rPr>
              <a:t>for less pileup </a:t>
            </a:r>
          </a:p>
          <a:p>
            <a:r>
              <a:rPr lang="en-US" sz="2500" dirty="0"/>
              <a:t>Ultra-thin/low mass, 50μm (~0.3% X</a:t>
            </a:r>
            <a:r>
              <a:rPr lang="en-US" sz="2500" baseline="-25000" dirty="0"/>
              <a:t>0</a:t>
            </a:r>
            <a:r>
              <a:rPr lang="en-US" sz="2500" dirty="0"/>
              <a:t>), </a:t>
            </a:r>
            <a:r>
              <a:rPr lang="en-US" sz="2500" dirty="0">
                <a:solidFill>
                  <a:srgbClr val="00B050"/>
                </a:solidFill>
              </a:rPr>
              <a:t>for less multiple scatterings</a:t>
            </a:r>
          </a:p>
          <a:p>
            <a:r>
              <a:rPr lang="en-US" sz="2500" dirty="0"/>
              <a:t>0.5M channels with on-pixel digitization, </a:t>
            </a:r>
            <a:r>
              <a:rPr lang="en-US" sz="2500" dirty="0">
                <a:solidFill>
                  <a:srgbClr val="00B050"/>
                </a:solidFill>
              </a:rPr>
              <a:t>for zero-suppression and fast readout</a:t>
            </a:r>
            <a:endParaRPr lang="en-US" sz="2500" dirty="0"/>
          </a:p>
          <a:p>
            <a:r>
              <a:rPr lang="en-US" sz="2500" dirty="0"/>
              <a:t>Low power dissipation, 40mW/cm</a:t>
            </a:r>
            <a:r>
              <a:rPr lang="en-US" sz="2500" baseline="30000" dirty="0"/>
              <a:t>2</a:t>
            </a:r>
            <a:r>
              <a:rPr lang="en-US" sz="2500" dirty="0"/>
              <a:t>, </a:t>
            </a:r>
            <a:r>
              <a:rPr lang="en-US" sz="2500" dirty="0">
                <a:solidFill>
                  <a:srgbClr val="00B050"/>
                </a:solidFill>
              </a:rPr>
              <a:t>for minimal service materials</a:t>
            </a:r>
          </a:p>
          <a:p>
            <a:pPr marL="0" indent="0">
              <a:buNone/>
            </a:pPr>
            <a:r>
              <a:rPr lang="en-US" sz="2500" dirty="0">
                <a:solidFill>
                  <a:srgbClr val="FF0000"/>
                </a:solidFill>
              </a:rPr>
              <a:t>     </a:t>
            </a:r>
          </a:p>
          <a:p>
            <a:pPr marL="0" indent="0">
              <a:buNone/>
            </a:pPr>
            <a:r>
              <a:rPr lang="en-US" dirty="0">
                <a:solidFill>
                  <a:srgbClr val="FF0000"/>
                </a:solidFill>
              </a:rPr>
              <a:t>       </a:t>
            </a:r>
            <a:r>
              <a:rPr lang="en-US" sz="2900" dirty="0">
                <a:solidFill>
                  <a:srgbClr val="FF0000"/>
                </a:solidFill>
              </a:rPr>
              <a:t>An ideal detector for QGP physics!</a:t>
            </a:r>
          </a:p>
          <a:p>
            <a:pPr lvl="1"/>
            <a:endParaRPr lang="en-US" dirty="0"/>
          </a:p>
        </p:txBody>
      </p:sp>
      <p:pic>
        <p:nvPicPr>
          <p:cNvPr id="5" name="pasted-image.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8201" y="3109612"/>
            <a:ext cx="4874747" cy="1823808"/>
          </a:xfrm>
          <a:prstGeom prst="rect">
            <a:avLst/>
          </a:prstGeom>
          <a:ln w="25400" cap="flat">
            <a:noFill/>
            <a:round/>
          </a:ln>
          <a:effectLst/>
        </p:spPr>
      </p:pic>
      <p:cxnSp>
        <p:nvCxnSpPr>
          <p:cNvPr id="10" name="Straight Arrow Connector 9"/>
          <p:cNvCxnSpPr/>
          <p:nvPr/>
        </p:nvCxnSpPr>
        <p:spPr>
          <a:xfrm>
            <a:off x="695308" y="3481553"/>
            <a:ext cx="0" cy="132364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832" y="3983173"/>
            <a:ext cx="830677" cy="369332"/>
          </a:xfrm>
          <a:prstGeom prst="rect">
            <a:avLst/>
          </a:prstGeom>
          <a:noFill/>
        </p:spPr>
        <p:txBody>
          <a:bodyPr wrap="none" rtlCol="0">
            <a:spAutoFit/>
          </a:bodyPr>
          <a:lstStyle/>
          <a:p>
            <a:r>
              <a:rPr lang="en-US" dirty="0"/>
              <a:t>50 </a:t>
            </a:r>
            <a:r>
              <a:rPr lang="en-US" dirty="0" err="1"/>
              <a:t>μm</a:t>
            </a:r>
            <a:endParaRPr lang="en-US" dirty="0"/>
          </a:p>
        </p:txBody>
      </p:sp>
      <p:sp>
        <p:nvSpPr>
          <p:cNvPr id="12" name="TextBox 11"/>
          <p:cNvSpPr txBox="1"/>
          <p:nvPr/>
        </p:nvSpPr>
        <p:spPr>
          <a:xfrm>
            <a:off x="2044227" y="4901106"/>
            <a:ext cx="965329" cy="369332"/>
          </a:xfrm>
          <a:prstGeom prst="rect">
            <a:avLst/>
          </a:prstGeom>
          <a:noFill/>
        </p:spPr>
        <p:txBody>
          <a:bodyPr wrap="none" rtlCol="0">
            <a:spAutoFit/>
          </a:bodyPr>
          <a:lstStyle/>
          <a:p>
            <a:r>
              <a:rPr lang="en-US" dirty="0"/>
              <a:t>~28 </a:t>
            </a:r>
            <a:r>
              <a:rPr lang="en-US" dirty="0" err="1"/>
              <a:t>μm</a:t>
            </a:r>
            <a:endParaRPr lang="en-US" dirty="0"/>
          </a:p>
        </p:txBody>
      </p:sp>
      <p:cxnSp>
        <p:nvCxnSpPr>
          <p:cNvPr id="16" name="Straight Arrow Connector 15"/>
          <p:cNvCxnSpPr/>
          <p:nvPr/>
        </p:nvCxnSpPr>
        <p:spPr>
          <a:xfrm>
            <a:off x="942136" y="4907708"/>
            <a:ext cx="282885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11207" y="3074594"/>
            <a:ext cx="1572866" cy="338554"/>
          </a:xfrm>
          <a:prstGeom prst="rect">
            <a:avLst/>
          </a:prstGeom>
          <a:noFill/>
        </p:spPr>
        <p:txBody>
          <a:bodyPr wrap="none" rtlCol="0">
            <a:spAutoFit/>
          </a:bodyPr>
          <a:lstStyle/>
          <a:p>
            <a:r>
              <a:rPr lang="en-US" sz="1600" dirty="0"/>
              <a:t>ALPIDE design</a:t>
            </a:r>
          </a:p>
        </p:txBody>
      </p:sp>
      <p:grpSp>
        <p:nvGrpSpPr>
          <p:cNvPr id="19" name="Group 18"/>
          <p:cNvGrpSpPr/>
          <p:nvPr/>
        </p:nvGrpSpPr>
        <p:grpSpPr>
          <a:xfrm>
            <a:off x="5464087" y="1009788"/>
            <a:ext cx="2838594" cy="1784963"/>
            <a:chOff x="4438050" y="1370014"/>
            <a:chExt cx="3784792" cy="2379950"/>
          </a:xfrm>
        </p:grpSpPr>
        <p:pic>
          <p:nvPicPr>
            <p:cNvPr id="13" name="Picture 12" descr="Inner_st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1812" y="1521282"/>
              <a:ext cx="2521030" cy="2228682"/>
            </a:xfrm>
            <a:prstGeom prst="rect">
              <a:avLst/>
            </a:prstGeom>
          </p:spPr>
        </p:pic>
        <p:sp>
          <p:nvSpPr>
            <p:cNvPr id="14" name="TextBox 13"/>
            <p:cNvSpPr txBox="1"/>
            <p:nvPr/>
          </p:nvSpPr>
          <p:spPr>
            <a:xfrm>
              <a:off x="4438050" y="1370014"/>
              <a:ext cx="3272691" cy="410369"/>
            </a:xfrm>
            <a:prstGeom prst="rect">
              <a:avLst/>
            </a:prstGeom>
            <a:noFill/>
          </p:spPr>
          <p:txBody>
            <a:bodyPr wrap="none" rtlCol="0">
              <a:spAutoFit/>
            </a:bodyPr>
            <a:lstStyle/>
            <a:p>
              <a:r>
                <a:rPr lang="en-US" sz="1400" dirty="0"/>
                <a:t>Flexible Printed Circuit(FPC)</a:t>
              </a:r>
            </a:p>
          </p:txBody>
        </p:sp>
        <p:sp>
          <p:nvSpPr>
            <p:cNvPr id="15" name="TextBox 14"/>
            <p:cNvSpPr txBox="1"/>
            <p:nvPr/>
          </p:nvSpPr>
          <p:spPr>
            <a:xfrm>
              <a:off x="5339324" y="2488675"/>
              <a:ext cx="1056273" cy="410369"/>
            </a:xfrm>
            <a:prstGeom prst="rect">
              <a:avLst/>
            </a:prstGeom>
            <a:noFill/>
          </p:spPr>
          <p:txBody>
            <a:bodyPr wrap="none" rtlCol="0">
              <a:spAutoFit/>
            </a:bodyPr>
            <a:lstStyle/>
            <a:p>
              <a:r>
                <a:rPr lang="en-US" sz="1400" dirty="0"/>
                <a:t>9 Chips</a:t>
              </a:r>
            </a:p>
          </p:txBody>
        </p:sp>
        <p:sp>
          <p:nvSpPr>
            <p:cNvPr id="18" name="TextBox 17"/>
            <p:cNvSpPr txBox="1"/>
            <p:nvPr/>
          </p:nvSpPr>
          <p:spPr>
            <a:xfrm>
              <a:off x="6786293" y="2955062"/>
              <a:ext cx="1321303" cy="410369"/>
            </a:xfrm>
            <a:prstGeom prst="rect">
              <a:avLst/>
            </a:prstGeom>
            <a:noFill/>
          </p:spPr>
          <p:txBody>
            <a:bodyPr wrap="none" rtlCol="0">
              <a:spAutoFit/>
            </a:bodyPr>
            <a:lstStyle/>
            <a:p>
              <a:r>
                <a:rPr lang="en-US" sz="1400" dirty="0"/>
                <a:t>Cold plate</a:t>
              </a:r>
            </a:p>
          </p:txBody>
        </p:sp>
      </p:grpSp>
      <p:sp>
        <p:nvSpPr>
          <p:cNvPr id="22" name="TextBox 21"/>
          <p:cNvSpPr txBox="1"/>
          <p:nvPr/>
        </p:nvSpPr>
        <p:spPr>
          <a:xfrm>
            <a:off x="5177211" y="2775391"/>
            <a:ext cx="3916521" cy="369332"/>
          </a:xfrm>
          <a:prstGeom prst="rect">
            <a:avLst/>
          </a:prstGeom>
          <a:noFill/>
        </p:spPr>
        <p:txBody>
          <a:bodyPr wrap="none" rtlCol="0">
            <a:spAutoFit/>
          </a:bodyPr>
          <a:lstStyle/>
          <a:p>
            <a:r>
              <a:rPr lang="en-US" dirty="0">
                <a:solidFill>
                  <a:srgbClr val="0000FF"/>
                </a:solidFill>
              </a:rPr>
              <a:t>A 9-chip MAPS stave, 1.5cm x 27cm</a:t>
            </a:r>
            <a:endParaRPr lang="en-US" baseline="30000" dirty="0">
              <a:solidFill>
                <a:srgbClr val="0000FF"/>
              </a:solidFill>
            </a:endParaRPr>
          </a:p>
        </p:txBody>
      </p:sp>
      <p:sp>
        <p:nvSpPr>
          <p:cNvPr id="17" name="TextBox 16">
            <a:extLst>
              <a:ext uri="{FF2B5EF4-FFF2-40B4-BE49-F238E27FC236}">
                <a16:creationId xmlns:a16="http://schemas.microsoft.com/office/drawing/2014/main" id="{C7BD4809-3C1D-BB47-B3F5-80F198E04C2C}"/>
              </a:ext>
            </a:extLst>
          </p:cNvPr>
          <p:cNvSpPr txBox="1"/>
          <p:nvPr/>
        </p:nvSpPr>
        <p:spPr>
          <a:xfrm>
            <a:off x="6231868" y="3286916"/>
            <a:ext cx="2611612" cy="523220"/>
          </a:xfrm>
          <a:prstGeom prst="rect">
            <a:avLst/>
          </a:prstGeom>
          <a:noFill/>
        </p:spPr>
        <p:txBody>
          <a:bodyPr wrap="none" rtlCol="0">
            <a:spAutoFit/>
          </a:bodyPr>
          <a:lstStyle/>
          <a:p>
            <a:r>
              <a:rPr lang="en-US" sz="1400" dirty="0"/>
              <a:t>ALPIDE sensor:</a:t>
            </a:r>
          </a:p>
          <a:p>
            <a:r>
              <a:rPr lang="en-US" sz="1400" dirty="0"/>
              <a:t>1.5cm x 3.0cm, 0.5M channels</a:t>
            </a:r>
          </a:p>
        </p:txBody>
      </p:sp>
      <p:pic>
        <p:nvPicPr>
          <p:cNvPr id="23" name="Picture 22" descr="Single_chip.jpg">
            <a:extLst>
              <a:ext uri="{FF2B5EF4-FFF2-40B4-BE49-F238E27FC236}">
                <a16:creationId xmlns:a16="http://schemas.microsoft.com/office/drawing/2014/main" id="{0337819C-077D-2547-9F7E-EA486051E6C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6697400" y="3401332"/>
            <a:ext cx="1354869" cy="2162882"/>
          </a:xfrm>
          <a:prstGeom prst="rect">
            <a:avLst/>
          </a:prstGeom>
        </p:spPr>
      </p:pic>
      <p:sp>
        <p:nvSpPr>
          <p:cNvPr id="6" name="Frame 5">
            <a:extLst>
              <a:ext uri="{FF2B5EF4-FFF2-40B4-BE49-F238E27FC236}">
                <a16:creationId xmlns:a16="http://schemas.microsoft.com/office/drawing/2014/main" id="{2525DC37-5CCD-F547-AC2A-3902C14F9107}"/>
              </a:ext>
            </a:extLst>
          </p:cNvPr>
          <p:cNvSpPr/>
          <p:nvPr/>
        </p:nvSpPr>
        <p:spPr>
          <a:xfrm>
            <a:off x="6781800" y="4152901"/>
            <a:ext cx="304800" cy="652299"/>
          </a:xfrm>
          <a:prstGeom prst="fram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395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1B2C-43D2-914D-A351-F82F2E1E90FE}"/>
              </a:ext>
            </a:extLst>
          </p:cNvPr>
          <p:cNvSpPr>
            <a:spLocks noGrp="1"/>
          </p:cNvSpPr>
          <p:nvPr>
            <p:ph type="title"/>
          </p:nvPr>
        </p:nvSpPr>
        <p:spPr>
          <a:xfrm>
            <a:off x="269347" y="1"/>
            <a:ext cx="8637012" cy="820911"/>
          </a:xfrm>
        </p:spPr>
        <p:txBody>
          <a:bodyPr/>
          <a:lstStyle/>
          <a:p>
            <a:r>
              <a:rPr lang="en-US" dirty="0"/>
              <a:t>MVTX R&amp;D Success: 2018 </a:t>
            </a:r>
            <a:r>
              <a:rPr lang="en-US" dirty="0" err="1"/>
              <a:t>Fermilab</a:t>
            </a:r>
            <a:r>
              <a:rPr lang="en-US" dirty="0"/>
              <a:t> Test Beam Highlights</a:t>
            </a:r>
          </a:p>
        </p:txBody>
      </p:sp>
      <p:sp>
        <p:nvSpPr>
          <p:cNvPr id="3" name="Date Placeholder 2">
            <a:extLst>
              <a:ext uri="{FF2B5EF4-FFF2-40B4-BE49-F238E27FC236}">
                <a16:creationId xmlns:a16="http://schemas.microsoft.com/office/drawing/2014/main" id="{2F00F84B-727A-AB47-AF6D-3E654A78A509}"/>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1C1D7687-9EF6-624F-9AA3-39D207E5C50B}"/>
              </a:ext>
            </a:extLst>
          </p:cNvPr>
          <p:cNvSpPr>
            <a:spLocks noGrp="1"/>
          </p:cNvSpPr>
          <p:nvPr>
            <p:ph type="ftr" sz="quarter" idx="11"/>
          </p:nvPr>
        </p:nvSpPr>
        <p:spPr/>
        <p:txBody>
          <a:bodyPr/>
          <a:lstStyle/>
          <a:p>
            <a:r>
              <a:rPr lang="en-US"/>
              <a:t>Los Alamos National Laboratory</a:t>
            </a:r>
            <a:endParaRPr lang="en-US" dirty="0"/>
          </a:p>
        </p:txBody>
      </p:sp>
      <p:grpSp>
        <p:nvGrpSpPr>
          <p:cNvPr id="6" name="Group 5">
            <a:extLst>
              <a:ext uri="{FF2B5EF4-FFF2-40B4-BE49-F238E27FC236}">
                <a16:creationId xmlns:a16="http://schemas.microsoft.com/office/drawing/2014/main" id="{E997A602-762A-114B-BF03-64DB7B66F5D6}"/>
              </a:ext>
            </a:extLst>
          </p:cNvPr>
          <p:cNvGrpSpPr/>
          <p:nvPr/>
        </p:nvGrpSpPr>
        <p:grpSpPr>
          <a:xfrm>
            <a:off x="1126489" y="817254"/>
            <a:ext cx="6772301" cy="2027662"/>
            <a:chOff x="218391" y="1407326"/>
            <a:chExt cx="6374053" cy="1793074"/>
          </a:xfrm>
        </p:grpSpPr>
        <p:pic>
          <p:nvPicPr>
            <p:cNvPr id="7" name="Picture 6">
              <a:extLst>
                <a:ext uri="{FF2B5EF4-FFF2-40B4-BE49-F238E27FC236}">
                  <a16:creationId xmlns:a16="http://schemas.microsoft.com/office/drawing/2014/main" id="{F1B69265-28FA-6640-AA79-6739D2D0B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391" y="1407326"/>
              <a:ext cx="6374053" cy="1746607"/>
            </a:xfrm>
            <a:prstGeom prst="rect">
              <a:avLst/>
            </a:prstGeom>
          </p:spPr>
        </p:pic>
        <p:sp>
          <p:nvSpPr>
            <p:cNvPr id="8" name="Rectangle 7">
              <a:extLst>
                <a:ext uri="{FF2B5EF4-FFF2-40B4-BE49-F238E27FC236}">
                  <a16:creationId xmlns:a16="http://schemas.microsoft.com/office/drawing/2014/main" id="{8119E50B-E62C-BF42-A04E-76DD798182A8}"/>
                </a:ext>
              </a:extLst>
            </p:cNvPr>
            <p:cNvSpPr/>
            <p:nvPr/>
          </p:nvSpPr>
          <p:spPr>
            <a:xfrm>
              <a:off x="1852407" y="2831068"/>
              <a:ext cx="628314"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INTT</a:t>
              </a:r>
            </a:p>
          </p:txBody>
        </p:sp>
        <p:sp>
          <p:nvSpPr>
            <p:cNvPr id="9" name="Rectangle 8">
              <a:extLst>
                <a:ext uri="{FF2B5EF4-FFF2-40B4-BE49-F238E27FC236}">
                  <a16:creationId xmlns:a16="http://schemas.microsoft.com/office/drawing/2014/main" id="{B84CD3E8-EC5B-294C-883C-4293A3A0560D}"/>
                </a:ext>
              </a:extLst>
            </p:cNvPr>
            <p:cNvSpPr/>
            <p:nvPr/>
          </p:nvSpPr>
          <p:spPr>
            <a:xfrm>
              <a:off x="4447332" y="2831068"/>
              <a:ext cx="1965603"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MVTX  EMCal HCal</a:t>
              </a:r>
            </a:p>
          </p:txBody>
        </p:sp>
      </p:grpSp>
      <p:pic>
        <p:nvPicPr>
          <p:cNvPr id="14" name="Picture 13">
            <a:extLst>
              <a:ext uri="{FF2B5EF4-FFF2-40B4-BE49-F238E27FC236}">
                <a16:creationId xmlns:a16="http://schemas.microsoft.com/office/drawing/2014/main" id="{CDFF5429-929A-3C4A-A17C-58E0F428F8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7853" y="3441677"/>
            <a:ext cx="2244709" cy="1968171"/>
          </a:xfrm>
          <a:prstGeom prst="rect">
            <a:avLst/>
          </a:prstGeom>
        </p:spPr>
      </p:pic>
      <p:sp>
        <p:nvSpPr>
          <p:cNvPr id="17" name="Rectangle 16">
            <a:extLst>
              <a:ext uri="{FF2B5EF4-FFF2-40B4-BE49-F238E27FC236}">
                <a16:creationId xmlns:a16="http://schemas.microsoft.com/office/drawing/2014/main" id="{FC03EF40-A8F3-1A42-AE78-5F0565005AC1}"/>
              </a:ext>
            </a:extLst>
          </p:cNvPr>
          <p:cNvSpPr/>
          <p:nvPr/>
        </p:nvSpPr>
        <p:spPr>
          <a:xfrm>
            <a:off x="4743573" y="3463609"/>
            <a:ext cx="1237839" cy="400110"/>
          </a:xfrm>
          <a:prstGeom prst="rect">
            <a:avLst/>
          </a:prstGeom>
        </p:spPr>
        <p:txBody>
          <a:bodyPr wrap="none">
            <a:spAutoFit/>
          </a:bodyPr>
          <a:lstStyle/>
          <a:p>
            <a:r>
              <a:rPr lang="en-US" sz="1000" dirty="0">
                <a:solidFill>
                  <a:srgbClr val="FF0000"/>
                </a:solidFill>
              </a:rPr>
              <a:t>Track spatial </a:t>
            </a:r>
          </a:p>
          <a:p>
            <a:r>
              <a:rPr lang="en-US" sz="1000" dirty="0">
                <a:solidFill>
                  <a:srgbClr val="FF0000"/>
                </a:solidFill>
              </a:rPr>
              <a:t>resolution:  ~5 um </a:t>
            </a:r>
          </a:p>
        </p:txBody>
      </p:sp>
      <p:pic>
        <p:nvPicPr>
          <p:cNvPr id="19" name="Picture 18">
            <a:extLst>
              <a:ext uri="{FF2B5EF4-FFF2-40B4-BE49-F238E27FC236}">
                <a16:creationId xmlns:a16="http://schemas.microsoft.com/office/drawing/2014/main" id="{8D277C88-8D27-DC49-BAA4-9DE79AE6FBFE}"/>
              </a:ext>
            </a:extLst>
          </p:cNvPr>
          <p:cNvPicPr>
            <a:picLocks noChangeAspect="1"/>
          </p:cNvPicPr>
          <p:nvPr/>
        </p:nvPicPr>
        <p:blipFill rotWithShape="1">
          <a:blip r:embed="rId4"/>
          <a:srcRect l="2954" t="6761" r="4469" b="2257"/>
          <a:stretch/>
        </p:blipFill>
        <p:spPr>
          <a:xfrm>
            <a:off x="6882244" y="3447455"/>
            <a:ext cx="2133600" cy="1968172"/>
          </a:xfrm>
          <a:prstGeom prst="rect">
            <a:avLst/>
          </a:prstGeom>
        </p:spPr>
      </p:pic>
      <p:sp>
        <p:nvSpPr>
          <p:cNvPr id="20" name="TextBox 19">
            <a:extLst>
              <a:ext uri="{FF2B5EF4-FFF2-40B4-BE49-F238E27FC236}">
                <a16:creationId xmlns:a16="http://schemas.microsoft.com/office/drawing/2014/main" id="{1D96978C-D988-7748-BB60-566D11587453}"/>
              </a:ext>
            </a:extLst>
          </p:cNvPr>
          <p:cNvSpPr txBox="1"/>
          <p:nvPr/>
        </p:nvSpPr>
        <p:spPr>
          <a:xfrm>
            <a:off x="7109151" y="4145004"/>
            <a:ext cx="1579278" cy="230832"/>
          </a:xfrm>
          <a:prstGeom prst="rect">
            <a:avLst/>
          </a:prstGeom>
          <a:noFill/>
        </p:spPr>
        <p:txBody>
          <a:bodyPr wrap="none" rtlCol="0">
            <a:spAutoFit/>
          </a:bodyPr>
          <a:lstStyle/>
          <a:p>
            <a:r>
              <a:rPr lang="en-US" sz="900" dirty="0">
                <a:solidFill>
                  <a:srgbClr val="FF0000"/>
                </a:solidFill>
              </a:rPr>
              <a:t>High hit efficiency: &gt; 99.5%</a:t>
            </a:r>
          </a:p>
        </p:txBody>
      </p:sp>
      <p:grpSp>
        <p:nvGrpSpPr>
          <p:cNvPr id="18" name="Group 17">
            <a:extLst>
              <a:ext uri="{FF2B5EF4-FFF2-40B4-BE49-F238E27FC236}">
                <a16:creationId xmlns:a16="http://schemas.microsoft.com/office/drawing/2014/main" id="{45DDEE4C-FC8B-1742-AE79-94114FE427A3}"/>
              </a:ext>
            </a:extLst>
          </p:cNvPr>
          <p:cNvGrpSpPr/>
          <p:nvPr/>
        </p:nvGrpSpPr>
        <p:grpSpPr>
          <a:xfrm>
            <a:off x="373157" y="3674387"/>
            <a:ext cx="3622992" cy="1662163"/>
            <a:chOff x="1022537" y="790670"/>
            <a:chExt cx="3709643" cy="1335419"/>
          </a:xfrm>
        </p:grpSpPr>
        <p:sp>
          <p:nvSpPr>
            <p:cNvPr id="21" name="TextBox 20">
              <a:extLst>
                <a:ext uri="{FF2B5EF4-FFF2-40B4-BE49-F238E27FC236}">
                  <a16:creationId xmlns:a16="http://schemas.microsoft.com/office/drawing/2014/main" id="{C5A8D7D4-3127-EA47-973B-0715BA91F494}"/>
                </a:ext>
              </a:extLst>
            </p:cNvPr>
            <p:cNvSpPr txBox="1"/>
            <p:nvPr/>
          </p:nvSpPr>
          <p:spPr>
            <a:xfrm>
              <a:off x="3687958" y="847198"/>
              <a:ext cx="1044222" cy="247275"/>
            </a:xfrm>
            <a:prstGeom prst="rect">
              <a:avLst/>
            </a:prstGeom>
            <a:noFill/>
          </p:spPr>
          <p:txBody>
            <a:bodyPr wrap="none" rtlCol="0">
              <a:spAutoFit/>
            </a:bodyPr>
            <a:lstStyle/>
            <a:p>
              <a:r>
                <a:rPr lang="en-US" sz="1400" dirty="0">
                  <a:solidFill>
                    <a:srgbClr val="0432FF"/>
                  </a:solidFill>
                </a:rPr>
                <a:t>4-hit track </a:t>
              </a:r>
            </a:p>
          </p:txBody>
        </p:sp>
        <p:grpSp>
          <p:nvGrpSpPr>
            <p:cNvPr id="22" name="Group 21">
              <a:extLst>
                <a:ext uri="{FF2B5EF4-FFF2-40B4-BE49-F238E27FC236}">
                  <a16:creationId xmlns:a16="http://schemas.microsoft.com/office/drawing/2014/main" id="{4F8F0BA2-6149-1645-8E23-7C1608A0A4FB}"/>
                </a:ext>
              </a:extLst>
            </p:cNvPr>
            <p:cNvGrpSpPr/>
            <p:nvPr/>
          </p:nvGrpSpPr>
          <p:grpSpPr>
            <a:xfrm>
              <a:off x="2286160" y="790670"/>
              <a:ext cx="1928815" cy="824060"/>
              <a:chOff x="1859418" y="808144"/>
              <a:chExt cx="1928815" cy="824060"/>
            </a:xfrm>
          </p:grpSpPr>
          <p:grpSp>
            <p:nvGrpSpPr>
              <p:cNvPr id="25" name="Group 24">
                <a:extLst>
                  <a:ext uri="{FF2B5EF4-FFF2-40B4-BE49-F238E27FC236}">
                    <a16:creationId xmlns:a16="http://schemas.microsoft.com/office/drawing/2014/main" id="{1F4B87DA-40B3-884D-A3CC-4401420F856D}"/>
                  </a:ext>
                </a:extLst>
              </p:cNvPr>
              <p:cNvGrpSpPr/>
              <p:nvPr/>
            </p:nvGrpSpPr>
            <p:grpSpPr>
              <a:xfrm>
                <a:off x="2336292" y="808144"/>
                <a:ext cx="637794" cy="824060"/>
                <a:chOff x="950976" y="1179576"/>
                <a:chExt cx="502919" cy="804672"/>
              </a:xfrm>
            </p:grpSpPr>
            <p:sp>
              <p:nvSpPr>
                <p:cNvPr id="27" name="Rectangle 26">
                  <a:extLst>
                    <a:ext uri="{FF2B5EF4-FFF2-40B4-BE49-F238E27FC236}">
                      <a16:creationId xmlns:a16="http://schemas.microsoft.com/office/drawing/2014/main" id="{4DF5245E-94F1-4448-9D59-B720D8870313}"/>
                    </a:ext>
                  </a:extLst>
                </p:cNvPr>
                <p:cNvSpPr/>
                <p:nvPr/>
              </p:nvSpPr>
              <p:spPr>
                <a:xfrm>
                  <a:off x="9509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76F60621-FFE4-514E-A686-245B69CDC53E}"/>
                    </a:ext>
                  </a:extLst>
                </p:cNvPr>
                <p:cNvSpPr/>
                <p:nvPr/>
              </p:nvSpPr>
              <p:spPr>
                <a:xfrm>
                  <a:off x="11033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8449AA8A-EE7B-0F46-9C0D-7C2FE5C9DC75}"/>
                    </a:ext>
                  </a:extLst>
                </p:cNvPr>
                <p:cNvSpPr/>
                <p:nvPr/>
              </p:nvSpPr>
              <p:spPr>
                <a:xfrm>
                  <a:off x="1273302"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a:extLst>
                    <a:ext uri="{FF2B5EF4-FFF2-40B4-BE49-F238E27FC236}">
                      <a16:creationId xmlns:a16="http://schemas.microsoft.com/office/drawing/2014/main" id="{76EA109E-A01F-FD46-933C-A142367A7D43}"/>
                    </a:ext>
                  </a:extLst>
                </p:cNvPr>
                <p:cNvSpPr/>
                <p:nvPr/>
              </p:nvSpPr>
              <p:spPr>
                <a:xfrm>
                  <a:off x="1408176" y="1179576"/>
                  <a:ext cx="45719" cy="80467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6" name="Straight Arrow Connector 25">
                <a:extLst>
                  <a:ext uri="{FF2B5EF4-FFF2-40B4-BE49-F238E27FC236}">
                    <a16:creationId xmlns:a16="http://schemas.microsoft.com/office/drawing/2014/main" id="{94233E67-29D5-714E-B486-A19AF2EDEB1F}"/>
                  </a:ext>
                </a:extLst>
              </p:cNvPr>
              <p:cNvCxnSpPr>
                <a:cxnSpLocks/>
              </p:cNvCxnSpPr>
              <p:nvPr/>
            </p:nvCxnSpPr>
            <p:spPr>
              <a:xfrm>
                <a:off x="1859418" y="1216686"/>
                <a:ext cx="1928815"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41D22DA-819C-1948-A7FA-D806B3898047}"/>
                </a:ext>
              </a:extLst>
            </p:cNvPr>
            <p:cNvSpPr txBox="1"/>
            <p:nvPr/>
          </p:nvSpPr>
          <p:spPr>
            <a:xfrm>
              <a:off x="1906153" y="1789616"/>
              <a:ext cx="2447120" cy="336473"/>
            </a:xfrm>
            <a:prstGeom prst="rect">
              <a:avLst/>
            </a:prstGeom>
            <a:noFill/>
          </p:spPr>
          <p:txBody>
            <a:bodyPr wrap="none" rtlCol="0">
              <a:spAutoFit/>
            </a:bodyPr>
            <a:lstStyle/>
            <a:p>
              <a:r>
                <a:rPr lang="en-US" sz="2133" b="1" dirty="0">
                  <a:solidFill>
                    <a:srgbClr val="FF0000"/>
                  </a:solidFill>
                </a:rPr>
                <a:t>4-MAPS telescope</a:t>
              </a:r>
            </a:p>
          </p:txBody>
        </p:sp>
        <p:sp>
          <p:nvSpPr>
            <p:cNvPr id="24" name="TextBox 23">
              <a:extLst>
                <a:ext uri="{FF2B5EF4-FFF2-40B4-BE49-F238E27FC236}">
                  <a16:creationId xmlns:a16="http://schemas.microsoft.com/office/drawing/2014/main" id="{804397F9-6898-CB48-8F50-FE48A164694B}"/>
                </a:ext>
              </a:extLst>
            </p:cNvPr>
            <p:cNvSpPr txBox="1"/>
            <p:nvPr/>
          </p:nvSpPr>
          <p:spPr>
            <a:xfrm>
              <a:off x="1022537" y="888600"/>
              <a:ext cx="1625257" cy="247275"/>
            </a:xfrm>
            <a:prstGeom prst="rect">
              <a:avLst/>
            </a:prstGeom>
            <a:noFill/>
          </p:spPr>
          <p:txBody>
            <a:bodyPr wrap="none" rtlCol="0">
              <a:spAutoFit/>
            </a:bodyPr>
            <a:lstStyle/>
            <a:p>
              <a:r>
                <a:rPr lang="en-US" sz="1400" dirty="0">
                  <a:solidFill>
                    <a:srgbClr val="0432FF"/>
                  </a:solidFill>
                </a:rPr>
                <a:t>120 GeV protons </a:t>
              </a:r>
            </a:p>
          </p:txBody>
        </p:sp>
      </p:grpSp>
      <p:sp>
        <p:nvSpPr>
          <p:cNvPr id="5" name="TextBox 4">
            <a:extLst>
              <a:ext uri="{FF2B5EF4-FFF2-40B4-BE49-F238E27FC236}">
                <a16:creationId xmlns:a16="http://schemas.microsoft.com/office/drawing/2014/main" id="{A88D3089-981E-734D-B8B2-43923172A8E7}"/>
              </a:ext>
            </a:extLst>
          </p:cNvPr>
          <p:cNvSpPr txBox="1"/>
          <p:nvPr/>
        </p:nvSpPr>
        <p:spPr>
          <a:xfrm>
            <a:off x="8017511" y="1059679"/>
            <a:ext cx="958852" cy="307777"/>
          </a:xfrm>
          <a:prstGeom prst="rect">
            <a:avLst/>
          </a:prstGeom>
          <a:noFill/>
        </p:spPr>
        <p:txBody>
          <a:bodyPr wrap="none" rtlCol="0">
            <a:spAutoFit/>
          </a:bodyPr>
          <a:lstStyle/>
          <a:p>
            <a:r>
              <a:rPr lang="en-US" sz="1400" dirty="0" err="1"/>
              <a:t>Sho’s</a:t>
            </a:r>
            <a:r>
              <a:rPr lang="en-US" sz="1400" dirty="0"/>
              <a:t> talk</a:t>
            </a:r>
          </a:p>
        </p:txBody>
      </p:sp>
      <p:sp>
        <p:nvSpPr>
          <p:cNvPr id="31" name="TextBox 30">
            <a:extLst>
              <a:ext uri="{FF2B5EF4-FFF2-40B4-BE49-F238E27FC236}">
                <a16:creationId xmlns:a16="http://schemas.microsoft.com/office/drawing/2014/main" id="{06C3550B-5180-4F49-B10D-E44D6FF05B6E}"/>
              </a:ext>
            </a:extLst>
          </p:cNvPr>
          <p:cNvSpPr txBox="1"/>
          <p:nvPr/>
        </p:nvSpPr>
        <p:spPr>
          <a:xfrm>
            <a:off x="707349" y="2909780"/>
            <a:ext cx="8308495" cy="523220"/>
          </a:xfrm>
          <a:prstGeom prst="rect">
            <a:avLst/>
          </a:prstGeom>
          <a:noFill/>
        </p:spPr>
        <p:txBody>
          <a:bodyPr wrap="square" rtlCol="0">
            <a:spAutoFit/>
          </a:bodyPr>
          <a:lstStyle/>
          <a:p>
            <a:r>
              <a:rPr lang="en-US" sz="1400" b="1" dirty="0"/>
              <a:t>Demonstrated full high-speed readout chain at </a:t>
            </a:r>
            <a:r>
              <a:rPr lang="en-US" sz="1400" b="1" dirty="0" err="1"/>
              <a:t>Fermilab</a:t>
            </a:r>
            <a:r>
              <a:rPr lang="en-US" sz="1400" b="1" dirty="0"/>
              <a:t> test beam in Feb - Mar 2018</a:t>
            </a:r>
          </a:p>
          <a:p>
            <a:pPr marL="285750" indent="-285750">
              <a:buFont typeface="Arial" panose="020B0604020202020204" pitchFamily="34" charset="0"/>
              <a:buChar char="•"/>
            </a:pPr>
            <a:r>
              <a:rPr lang="en-US" sz="1400" dirty="0"/>
              <a:t>Sensors + RU + FELIX + RCDAQ/</a:t>
            </a:r>
            <a:r>
              <a:rPr lang="en-US" sz="1400" dirty="0" err="1"/>
              <a:t>sPHENIX</a:t>
            </a:r>
            <a:endParaRPr lang="en-US" sz="1400" dirty="0"/>
          </a:p>
        </p:txBody>
      </p:sp>
    </p:spTree>
    <p:extLst>
      <p:ext uri="{BB962C8B-B14F-4D97-AF65-F5344CB8AC3E}">
        <p14:creationId xmlns:p14="http://schemas.microsoft.com/office/powerpoint/2010/main" val="152382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237F-8C44-9F4C-B1C9-F42577391540}"/>
              </a:ext>
            </a:extLst>
          </p:cNvPr>
          <p:cNvSpPr>
            <a:spLocks noGrp="1"/>
          </p:cNvSpPr>
          <p:nvPr>
            <p:ph type="title"/>
          </p:nvPr>
        </p:nvSpPr>
        <p:spPr/>
        <p:txBody>
          <a:bodyPr/>
          <a:lstStyle/>
          <a:p>
            <a:r>
              <a:rPr lang="en-US" dirty="0"/>
              <a:t>Full GEANT Detector and B Physics Simulations</a:t>
            </a:r>
          </a:p>
        </p:txBody>
      </p:sp>
      <p:sp>
        <p:nvSpPr>
          <p:cNvPr id="3" name="Date Placeholder 2">
            <a:extLst>
              <a:ext uri="{FF2B5EF4-FFF2-40B4-BE49-F238E27FC236}">
                <a16:creationId xmlns:a16="http://schemas.microsoft.com/office/drawing/2014/main" id="{0F0D7728-6426-124C-9359-0B53F91C7F79}"/>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2AF06D51-7661-8F46-B845-5E9607C50FDF}"/>
              </a:ext>
            </a:extLst>
          </p:cNvPr>
          <p:cNvSpPr>
            <a:spLocks noGrp="1"/>
          </p:cNvSpPr>
          <p:nvPr>
            <p:ph type="ftr" sz="quarter" idx="11"/>
          </p:nvPr>
        </p:nvSpPr>
        <p:spPr/>
        <p:txBody>
          <a:bodyPr/>
          <a:lstStyle/>
          <a:p>
            <a:r>
              <a:rPr lang="en-US"/>
              <a:t>Los Alamos National Laboratory</a:t>
            </a:r>
            <a:endParaRPr lang="en-US" dirty="0"/>
          </a:p>
        </p:txBody>
      </p:sp>
      <p:pic>
        <p:nvPicPr>
          <p:cNvPr id="6" name="Picture 9">
            <a:extLst>
              <a:ext uri="{FF2B5EF4-FFF2-40B4-BE49-F238E27FC236}">
                <a16:creationId xmlns:a16="http://schemas.microsoft.com/office/drawing/2014/main" id="{816C1476-865A-E64D-9D78-D2A3C6AE41B8}"/>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352" b="2538"/>
          <a:stretch>
            <a:fillRect/>
          </a:stretch>
        </p:blipFill>
        <p:spPr bwMode="auto">
          <a:xfrm>
            <a:off x="556175" y="892964"/>
            <a:ext cx="2745317" cy="209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984673E1-4323-1645-B5A6-E099986962D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9790" y="2656159"/>
            <a:ext cx="2196446" cy="241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F89DF390-7E91-5E41-86BA-C129B5565DAF}"/>
              </a:ext>
            </a:extLst>
          </p:cNvPr>
          <p:cNvGrpSpPr/>
          <p:nvPr/>
        </p:nvGrpSpPr>
        <p:grpSpPr>
          <a:xfrm>
            <a:off x="6563165" y="820912"/>
            <a:ext cx="2298435" cy="2309366"/>
            <a:chOff x="19911" y="3711389"/>
            <a:chExt cx="2991722" cy="2755873"/>
          </a:xfrm>
        </p:grpSpPr>
        <p:pic>
          <p:nvPicPr>
            <p:cNvPr id="9" name="Picture 8">
              <a:extLst>
                <a:ext uri="{FF2B5EF4-FFF2-40B4-BE49-F238E27FC236}">
                  <a16:creationId xmlns:a16="http://schemas.microsoft.com/office/drawing/2014/main" id="{D21A311E-E4E2-C74B-AFAB-F4EFE7D02B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11" y="3711389"/>
              <a:ext cx="2991722" cy="2755873"/>
            </a:xfrm>
            <a:prstGeom prst="rect">
              <a:avLst/>
            </a:prstGeom>
          </p:spPr>
        </p:pic>
        <p:sp>
          <p:nvSpPr>
            <p:cNvPr id="10" name="Rectangle 9">
              <a:extLst>
                <a:ext uri="{FF2B5EF4-FFF2-40B4-BE49-F238E27FC236}">
                  <a16:creationId xmlns:a16="http://schemas.microsoft.com/office/drawing/2014/main" id="{346E99DE-72D7-D04E-BF30-59BDF211D50C}"/>
                </a:ext>
              </a:extLst>
            </p:cNvPr>
            <p:cNvSpPr/>
            <p:nvPr/>
          </p:nvSpPr>
          <p:spPr bwMode="auto">
            <a:xfrm>
              <a:off x="1249072" y="5133960"/>
              <a:ext cx="266700" cy="182562"/>
            </a:xfrm>
            <a:prstGeom prst="rect">
              <a:avLst/>
            </a:prstGeom>
            <a:noFill/>
            <a:ln w="25400" cmpd="sng">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a:solidFill>
                    <a:schemeClr val="tx1"/>
                  </a:solidFill>
                  <a:latin typeface="Arial" panose="020B0604020202020204" pitchFamily="34" charset="0"/>
                  <a:ea typeface="宋体" panose="02010600030101010101" pitchFamily="2" charset="-122"/>
                </a:defRPr>
              </a:lvl1pPr>
              <a:lvl2pPr marL="37931725" indent="-37474525">
                <a:defRPr sz="1600">
                  <a:solidFill>
                    <a:schemeClr val="tx1"/>
                  </a:solidFill>
                  <a:latin typeface="Arial" panose="020B0604020202020204" pitchFamily="34" charset="0"/>
                  <a:ea typeface="宋体" panose="02010600030101010101" pitchFamily="2" charset="-122"/>
                </a:defRPr>
              </a:lvl2pPr>
              <a:lvl3pPr>
                <a:defRPr sz="1600">
                  <a:solidFill>
                    <a:schemeClr val="tx1"/>
                  </a:solidFill>
                  <a:latin typeface="Arial" panose="020B0604020202020204" pitchFamily="34" charset="0"/>
                  <a:ea typeface="宋体" panose="02010600030101010101" pitchFamily="2" charset="-122"/>
                </a:defRPr>
              </a:lvl3pPr>
              <a:lvl4pPr>
                <a:defRPr sz="1600">
                  <a:solidFill>
                    <a:schemeClr val="tx1"/>
                  </a:solidFill>
                  <a:latin typeface="Arial" panose="020B0604020202020204" pitchFamily="34" charset="0"/>
                  <a:ea typeface="宋体" panose="02010600030101010101" pitchFamily="2" charset="-122"/>
                </a:defRPr>
              </a:lvl4pPr>
              <a:lvl5pPr>
                <a:defRPr sz="1600">
                  <a:solidFill>
                    <a:schemeClr val="tx1"/>
                  </a:solidFill>
                  <a:latin typeface="Arial" panose="020B0604020202020204" pitchFamily="34" charset="0"/>
                  <a:ea typeface="宋体" panose="02010600030101010101" pitchFamily="2" charset="-122"/>
                </a:defRPr>
              </a:lvl5pPr>
              <a:lvl6pPr marL="4572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6pPr>
              <a:lvl7pPr marL="9144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7pPr>
              <a:lvl8pPr marL="13716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8pPr>
              <a:lvl9pPr marL="1828800" eaLnBrk="0" fontAlgn="base" hangingPunct="0">
                <a:spcBef>
                  <a:spcPct val="0"/>
                </a:spcBef>
                <a:spcAft>
                  <a:spcPct val="0"/>
                </a:spcAft>
                <a:defRPr sz="1600">
                  <a:solidFill>
                    <a:schemeClr val="tx1"/>
                  </a:solidFill>
                  <a:latin typeface="Arial" panose="020B0604020202020204" pitchFamily="34" charset="0"/>
                  <a:ea typeface="宋体" panose="02010600030101010101" pitchFamily="2" charset="-122"/>
                </a:defRPr>
              </a:lvl9pPr>
            </a:lstStyle>
            <a:p>
              <a:pPr algn="ctr" eaLnBrk="1" hangingPunct="1"/>
              <a:endParaRPr lang="en-US" altLang="en-US">
                <a:solidFill>
                  <a:srgbClr val="FFFFFF"/>
                </a:solidFill>
              </a:endParaRPr>
            </a:p>
          </p:txBody>
        </p:sp>
      </p:grpSp>
      <p:pic>
        <p:nvPicPr>
          <p:cNvPr id="14" name="Picture 13">
            <a:extLst>
              <a:ext uri="{FF2B5EF4-FFF2-40B4-BE49-F238E27FC236}">
                <a16:creationId xmlns:a16="http://schemas.microsoft.com/office/drawing/2014/main" id="{E7BE18AC-512F-864F-9A44-964AD0A5E7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69575" y="3152783"/>
            <a:ext cx="2586019" cy="2193378"/>
          </a:xfrm>
          <a:prstGeom prst="rect">
            <a:avLst/>
          </a:prstGeom>
        </p:spPr>
      </p:pic>
      <p:pic>
        <p:nvPicPr>
          <p:cNvPr id="16" name="Picture 15" descr="newtpc_auau_0_4_fm_dcarphi.pdf">
            <a:extLst>
              <a:ext uri="{FF2B5EF4-FFF2-40B4-BE49-F238E27FC236}">
                <a16:creationId xmlns:a16="http://schemas.microsoft.com/office/drawing/2014/main" id="{F9CFA53E-29CD-8544-9DB2-DF2D7A65750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204807" y="3045980"/>
            <a:ext cx="3448055" cy="2249643"/>
          </a:xfrm>
          <a:prstGeom prst="rect">
            <a:avLst/>
          </a:prstGeom>
        </p:spPr>
      </p:pic>
      <p:sp>
        <p:nvSpPr>
          <p:cNvPr id="17" name="TextBox 16">
            <a:extLst>
              <a:ext uri="{FF2B5EF4-FFF2-40B4-BE49-F238E27FC236}">
                <a16:creationId xmlns:a16="http://schemas.microsoft.com/office/drawing/2014/main" id="{369918F9-858E-E345-99F3-CBCA478A4B46}"/>
              </a:ext>
            </a:extLst>
          </p:cNvPr>
          <p:cNvSpPr txBox="1"/>
          <p:nvPr/>
        </p:nvSpPr>
        <p:spPr>
          <a:xfrm>
            <a:off x="3924777" y="1241782"/>
            <a:ext cx="2544797" cy="923330"/>
          </a:xfrm>
          <a:prstGeom prst="rect">
            <a:avLst/>
          </a:prstGeom>
          <a:noFill/>
        </p:spPr>
        <p:txBody>
          <a:bodyPr wrap="square" rtlCol="0">
            <a:spAutoFit/>
          </a:bodyPr>
          <a:lstStyle/>
          <a:p>
            <a:r>
              <a:rPr lang="en-US" dirty="0"/>
              <a:t>B-Tagging:</a:t>
            </a:r>
          </a:p>
          <a:p>
            <a:pPr marL="285750" indent="-285750">
              <a:buFontTx/>
              <a:buChar char="-"/>
            </a:pPr>
            <a:r>
              <a:rPr lang="en-US" dirty="0"/>
              <a:t>Large DCA tracks</a:t>
            </a:r>
          </a:p>
          <a:p>
            <a:pPr marL="285750" indent="-285750">
              <a:buFontTx/>
              <a:buChar char="-"/>
            </a:pPr>
            <a:r>
              <a:rPr lang="en-US" dirty="0"/>
              <a:t>Invariant mass</a:t>
            </a:r>
          </a:p>
        </p:txBody>
      </p:sp>
    </p:spTree>
    <p:extLst>
      <p:ext uri="{BB962C8B-B14F-4D97-AF65-F5344CB8AC3E}">
        <p14:creationId xmlns:p14="http://schemas.microsoft.com/office/powerpoint/2010/main" val="2080768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D7F3-7CF9-8C41-88B3-DA0209BC4930}"/>
              </a:ext>
            </a:extLst>
          </p:cNvPr>
          <p:cNvSpPr>
            <a:spLocks noGrp="1"/>
          </p:cNvSpPr>
          <p:nvPr>
            <p:ph type="title"/>
          </p:nvPr>
        </p:nvSpPr>
        <p:spPr/>
        <p:txBody>
          <a:bodyPr/>
          <a:lstStyle/>
          <a:p>
            <a:r>
              <a:rPr lang="en-US" dirty="0"/>
              <a:t>Mechanical System – Completed Conceptual Design</a:t>
            </a:r>
          </a:p>
        </p:txBody>
      </p:sp>
      <p:sp>
        <p:nvSpPr>
          <p:cNvPr id="3" name="Date Placeholder 2">
            <a:extLst>
              <a:ext uri="{FF2B5EF4-FFF2-40B4-BE49-F238E27FC236}">
                <a16:creationId xmlns:a16="http://schemas.microsoft.com/office/drawing/2014/main" id="{7ACA4C38-3E8D-7641-A0CF-73331FDDC5D0}"/>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3CC7D021-EC24-BE4B-8A68-C687E11125A0}"/>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3AEE48E8-DA0D-B947-899F-637FB7E400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7929" y="1427455"/>
            <a:ext cx="5663326" cy="3236186"/>
          </a:xfrm>
          <a:prstGeom prst="rect">
            <a:avLst/>
          </a:prstGeom>
        </p:spPr>
      </p:pic>
      <p:grpSp>
        <p:nvGrpSpPr>
          <p:cNvPr id="16" name="Group 15">
            <a:extLst>
              <a:ext uri="{FF2B5EF4-FFF2-40B4-BE49-F238E27FC236}">
                <a16:creationId xmlns:a16="http://schemas.microsoft.com/office/drawing/2014/main" id="{D29456E8-7DAA-894E-9B43-B20345FDFF5A}"/>
              </a:ext>
            </a:extLst>
          </p:cNvPr>
          <p:cNvGrpSpPr/>
          <p:nvPr/>
        </p:nvGrpSpPr>
        <p:grpSpPr>
          <a:xfrm>
            <a:off x="2426538" y="1911384"/>
            <a:ext cx="6634717" cy="3553240"/>
            <a:chOff x="2426538" y="1911384"/>
            <a:chExt cx="6634717" cy="3553240"/>
          </a:xfrm>
        </p:grpSpPr>
        <p:sp>
          <p:nvSpPr>
            <p:cNvPr id="8" name="Date Placeholder 3">
              <a:extLst>
                <a:ext uri="{FF2B5EF4-FFF2-40B4-BE49-F238E27FC236}">
                  <a16:creationId xmlns:a16="http://schemas.microsoft.com/office/drawing/2014/main" id="{72FDDC1B-738C-E947-B4A4-B4B3CCA82611}"/>
                </a:ext>
              </a:extLst>
            </p:cNvPr>
            <p:cNvSpPr txBox="1">
              <a:spLocks/>
            </p:cNvSpPr>
            <p:nvPr/>
          </p:nvSpPr>
          <p:spPr>
            <a:xfrm>
              <a:off x="2426538" y="5097765"/>
              <a:ext cx="2977525" cy="366859"/>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12/7/18</a:t>
              </a:r>
            </a:p>
          </p:txBody>
        </p:sp>
        <p:sp>
          <p:nvSpPr>
            <p:cNvPr id="9" name="TextBox 8">
              <a:extLst>
                <a:ext uri="{FF2B5EF4-FFF2-40B4-BE49-F238E27FC236}">
                  <a16:creationId xmlns:a16="http://schemas.microsoft.com/office/drawing/2014/main" id="{2A47C2FD-747B-0344-A668-A70E14E8D7BF}"/>
                </a:ext>
              </a:extLst>
            </p:cNvPr>
            <p:cNvSpPr txBox="1"/>
            <p:nvPr/>
          </p:nvSpPr>
          <p:spPr>
            <a:xfrm>
              <a:off x="6112709" y="1911384"/>
              <a:ext cx="1283755" cy="461665"/>
            </a:xfrm>
            <a:prstGeom prst="rect">
              <a:avLst/>
            </a:prstGeom>
            <a:noFill/>
          </p:spPr>
          <p:txBody>
            <a:bodyPr wrap="square" rtlCol="0">
              <a:spAutoFit/>
            </a:bodyPr>
            <a:lstStyle/>
            <a:p>
              <a:r>
                <a:rPr lang="en-US" sz="2400" dirty="0">
                  <a:solidFill>
                    <a:schemeClr val="bg1"/>
                  </a:solidFill>
                </a:rPr>
                <a:t>TPC</a:t>
              </a:r>
            </a:p>
          </p:txBody>
        </p:sp>
        <p:sp>
          <p:nvSpPr>
            <p:cNvPr id="10" name="TextBox 9">
              <a:extLst>
                <a:ext uri="{FF2B5EF4-FFF2-40B4-BE49-F238E27FC236}">
                  <a16:creationId xmlns:a16="http://schemas.microsoft.com/office/drawing/2014/main" id="{B4FFB620-69A8-2647-BAF5-B2C7525AD332}"/>
                </a:ext>
              </a:extLst>
            </p:cNvPr>
            <p:cNvSpPr txBox="1"/>
            <p:nvPr/>
          </p:nvSpPr>
          <p:spPr>
            <a:xfrm>
              <a:off x="6182589" y="2634792"/>
              <a:ext cx="877150" cy="379656"/>
            </a:xfrm>
            <a:prstGeom prst="rect">
              <a:avLst/>
            </a:prstGeom>
            <a:noFill/>
          </p:spPr>
          <p:txBody>
            <a:bodyPr wrap="square" rtlCol="0">
              <a:spAutoFit/>
            </a:bodyPr>
            <a:lstStyle/>
            <a:p>
              <a:r>
                <a:rPr lang="en-US" sz="1867" dirty="0">
                  <a:solidFill>
                    <a:schemeClr val="bg1"/>
                  </a:solidFill>
                </a:rPr>
                <a:t>INTT</a:t>
              </a:r>
            </a:p>
          </p:txBody>
        </p:sp>
        <p:sp>
          <p:nvSpPr>
            <p:cNvPr id="11" name="Rounded Rectangular Callout 10">
              <a:extLst>
                <a:ext uri="{FF2B5EF4-FFF2-40B4-BE49-F238E27FC236}">
                  <a16:creationId xmlns:a16="http://schemas.microsoft.com/office/drawing/2014/main" id="{361D1CA5-FC3E-9C4E-B14B-A4EEC5B08575}"/>
                </a:ext>
              </a:extLst>
            </p:cNvPr>
            <p:cNvSpPr/>
            <p:nvPr/>
          </p:nvSpPr>
          <p:spPr>
            <a:xfrm>
              <a:off x="6950200" y="3594447"/>
              <a:ext cx="1120650" cy="525441"/>
            </a:xfrm>
            <a:prstGeom prst="wedgeRoundRectCallout">
              <a:avLst>
                <a:gd name="adj1" fmla="val -79092"/>
                <a:gd name="adj2" fmla="val -133122"/>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MVTX</a:t>
              </a:r>
            </a:p>
          </p:txBody>
        </p:sp>
        <p:sp>
          <p:nvSpPr>
            <p:cNvPr id="12" name="Line Callout 1 11">
              <a:extLst>
                <a:ext uri="{FF2B5EF4-FFF2-40B4-BE49-F238E27FC236}">
                  <a16:creationId xmlns:a16="http://schemas.microsoft.com/office/drawing/2014/main" id="{7536B69B-FE36-7F48-9EEC-F18978662C53}"/>
                </a:ext>
              </a:extLst>
            </p:cNvPr>
            <p:cNvSpPr/>
            <p:nvPr/>
          </p:nvSpPr>
          <p:spPr>
            <a:xfrm>
              <a:off x="7285155" y="4488342"/>
              <a:ext cx="1776100" cy="543753"/>
            </a:xfrm>
            <a:prstGeom prst="borderCallout1">
              <a:avLst>
                <a:gd name="adj1" fmla="val -2694"/>
                <a:gd name="adj2" fmla="val -1422"/>
                <a:gd name="adj3" fmla="val -201326"/>
                <a:gd name="adj4" fmla="val -7829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PP-1a:</a:t>
              </a:r>
              <a:r>
                <a:rPr lang="en-US" sz="1867" dirty="0">
                  <a:solidFill>
                    <a:srgbClr val="FF0000"/>
                  </a:solidFill>
                </a:rPr>
                <a:t> </a:t>
              </a:r>
            </a:p>
            <a:p>
              <a:pPr algn="ctr"/>
              <a:r>
                <a:rPr lang="en-US" sz="1467" dirty="0">
                  <a:solidFill>
                    <a:srgbClr val="FF0000"/>
                  </a:solidFill>
                </a:rPr>
                <a:t>short </a:t>
              </a:r>
              <a:r>
                <a:rPr lang="en-US" sz="1333" dirty="0">
                  <a:solidFill>
                    <a:srgbClr val="FF0000"/>
                  </a:solidFill>
                </a:rPr>
                <a:t>signal cables</a:t>
              </a:r>
              <a:endParaRPr lang="en-US" sz="1400" dirty="0">
                <a:solidFill>
                  <a:srgbClr val="FF0000"/>
                </a:solidFill>
              </a:endParaRPr>
            </a:p>
          </p:txBody>
        </p:sp>
        <p:sp>
          <p:nvSpPr>
            <p:cNvPr id="13" name="Line Callout 1 12">
              <a:extLst>
                <a:ext uri="{FF2B5EF4-FFF2-40B4-BE49-F238E27FC236}">
                  <a16:creationId xmlns:a16="http://schemas.microsoft.com/office/drawing/2014/main" id="{874503FC-57A0-8945-9840-9A96BE9D6788}"/>
                </a:ext>
              </a:extLst>
            </p:cNvPr>
            <p:cNvSpPr/>
            <p:nvPr/>
          </p:nvSpPr>
          <p:spPr>
            <a:xfrm>
              <a:off x="3910327" y="4550634"/>
              <a:ext cx="1323345" cy="820744"/>
            </a:xfrm>
            <a:prstGeom prst="borderCallout1">
              <a:avLst>
                <a:gd name="adj1" fmla="val 18750"/>
                <a:gd name="adj2" fmla="val -8333"/>
                <a:gd name="adj3" fmla="val -155183"/>
                <a:gd name="adj4" fmla="val -285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32AFF"/>
                  </a:solidFill>
                </a:rPr>
                <a:t>PP-2:</a:t>
              </a:r>
            </a:p>
            <a:p>
              <a:pPr algn="ctr"/>
              <a:r>
                <a:rPr lang="en-US" sz="1333" dirty="0">
                  <a:solidFill>
                    <a:srgbClr val="FF0000"/>
                  </a:solidFill>
                </a:rPr>
                <a:t>Signal and power cables</a:t>
              </a:r>
            </a:p>
          </p:txBody>
        </p:sp>
        <p:sp>
          <p:nvSpPr>
            <p:cNvPr id="14" name="Line Callout 1 13">
              <a:extLst>
                <a:ext uri="{FF2B5EF4-FFF2-40B4-BE49-F238E27FC236}">
                  <a16:creationId xmlns:a16="http://schemas.microsoft.com/office/drawing/2014/main" id="{89D64DE9-E6CD-9842-97A2-F58950ABDAA8}"/>
                </a:ext>
              </a:extLst>
            </p:cNvPr>
            <p:cNvSpPr/>
            <p:nvPr/>
          </p:nvSpPr>
          <p:spPr>
            <a:xfrm>
              <a:off x="5764238" y="4576554"/>
              <a:ext cx="1354343" cy="543753"/>
            </a:xfrm>
            <a:prstGeom prst="borderCallout1">
              <a:avLst>
                <a:gd name="adj1" fmla="val 692"/>
                <a:gd name="adj2" fmla="val -177"/>
                <a:gd name="adj3" fmla="val -240515"/>
                <a:gd name="adj4" fmla="val -4195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PP-1b:</a:t>
              </a:r>
              <a:r>
                <a:rPr lang="en-US" sz="1867" dirty="0">
                  <a:solidFill>
                    <a:srgbClr val="FF0000"/>
                  </a:solidFill>
                </a:rPr>
                <a:t> </a:t>
              </a:r>
            </a:p>
            <a:p>
              <a:pPr algn="ctr"/>
              <a:r>
                <a:rPr lang="en-US" sz="1467" dirty="0">
                  <a:solidFill>
                    <a:srgbClr val="FF0000"/>
                  </a:solidFill>
                </a:rPr>
                <a:t>power cables</a:t>
              </a:r>
              <a:endParaRPr lang="en-US" sz="1600" dirty="0">
                <a:solidFill>
                  <a:srgbClr val="FF0000"/>
                </a:solidFill>
              </a:endParaRPr>
            </a:p>
          </p:txBody>
        </p:sp>
        <p:sp>
          <p:nvSpPr>
            <p:cNvPr id="15" name="Line Callout 2 14">
              <a:extLst>
                <a:ext uri="{FF2B5EF4-FFF2-40B4-BE49-F238E27FC236}">
                  <a16:creationId xmlns:a16="http://schemas.microsoft.com/office/drawing/2014/main" id="{B29A0BF1-E793-004F-8728-2F0A7C251BFC}"/>
                </a:ext>
              </a:extLst>
            </p:cNvPr>
            <p:cNvSpPr/>
            <p:nvPr/>
          </p:nvSpPr>
          <p:spPr>
            <a:xfrm>
              <a:off x="4379004" y="1930898"/>
              <a:ext cx="1323345" cy="820744"/>
            </a:xfrm>
            <a:prstGeom prst="borderCallout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Service Barrel</a:t>
              </a:r>
            </a:p>
          </p:txBody>
        </p:sp>
      </p:grpSp>
      <p:pic>
        <p:nvPicPr>
          <p:cNvPr id="6" name="Picture 5">
            <a:extLst>
              <a:ext uri="{FF2B5EF4-FFF2-40B4-BE49-F238E27FC236}">
                <a16:creationId xmlns:a16="http://schemas.microsoft.com/office/drawing/2014/main" id="{A6E38661-C4EC-ED40-A579-3ABAE24A5D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745" y="881827"/>
            <a:ext cx="3334614" cy="1805427"/>
          </a:xfrm>
          <a:prstGeom prst="rect">
            <a:avLst/>
          </a:prstGeom>
        </p:spPr>
      </p:pic>
      <p:sp>
        <p:nvSpPr>
          <p:cNvPr id="17" name="TextBox 16">
            <a:extLst>
              <a:ext uri="{FF2B5EF4-FFF2-40B4-BE49-F238E27FC236}">
                <a16:creationId xmlns:a16="http://schemas.microsoft.com/office/drawing/2014/main" id="{4DA9D1CC-7533-0244-8AD6-00F460D95BC8}"/>
              </a:ext>
            </a:extLst>
          </p:cNvPr>
          <p:cNvSpPr txBox="1"/>
          <p:nvPr/>
        </p:nvSpPr>
        <p:spPr>
          <a:xfrm>
            <a:off x="3464325" y="906277"/>
            <a:ext cx="3268217" cy="584775"/>
          </a:xfrm>
          <a:prstGeom prst="rect">
            <a:avLst/>
          </a:prstGeom>
          <a:noFill/>
        </p:spPr>
        <p:txBody>
          <a:bodyPr wrap="square" rtlCol="0">
            <a:spAutoFit/>
          </a:bodyPr>
          <a:lstStyle/>
          <a:p>
            <a:r>
              <a:rPr lang="en-US" sz="1600" dirty="0"/>
              <a:t>a new MVTX stave design with 40cm extended power FPC</a:t>
            </a:r>
          </a:p>
        </p:txBody>
      </p:sp>
      <p:sp>
        <p:nvSpPr>
          <p:cNvPr id="18" name="TextBox 17">
            <a:extLst>
              <a:ext uri="{FF2B5EF4-FFF2-40B4-BE49-F238E27FC236}">
                <a16:creationId xmlns:a16="http://schemas.microsoft.com/office/drawing/2014/main" id="{F81AD5D1-22FC-E440-A6CE-BCBE187910A3}"/>
              </a:ext>
            </a:extLst>
          </p:cNvPr>
          <p:cNvSpPr txBox="1"/>
          <p:nvPr/>
        </p:nvSpPr>
        <p:spPr>
          <a:xfrm>
            <a:off x="7004050" y="846937"/>
            <a:ext cx="2031197" cy="338554"/>
          </a:xfrm>
          <a:prstGeom prst="rect">
            <a:avLst/>
          </a:prstGeom>
          <a:noFill/>
        </p:spPr>
        <p:txBody>
          <a:bodyPr wrap="none" rtlCol="0">
            <a:spAutoFit/>
          </a:bodyPr>
          <a:lstStyle/>
          <a:p>
            <a:r>
              <a:rPr lang="en-US" sz="1600" dirty="0"/>
              <a:t>Walt and </a:t>
            </a:r>
            <a:r>
              <a:rPr lang="en-US" sz="1600" dirty="0" err="1"/>
              <a:t>Sho’s</a:t>
            </a:r>
            <a:r>
              <a:rPr lang="en-US" sz="1600" dirty="0"/>
              <a:t> talks</a:t>
            </a:r>
          </a:p>
        </p:txBody>
      </p:sp>
      <p:pic>
        <p:nvPicPr>
          <p:cNvPr id="21" name="image9.png">
            <a:extLst>
              <a:ext uri="{FF2B5EF4-FFF2-40B4-BE49-F238E27FC236}">
                <a16:creationId xmlns:a16="http://schemas.microsoft.com/office/drawing/2014/main" id="{4F3B0053-60E7-F443-8F53-A73FEC81D6A0}"/>
              </a:ext>
            </a:extLst>
          </p:cNvPr>
          <p:cNvPicPr/>
          <p:nvPr/>
        </p:nvPicPr>
        <p:blipFill>
          <a:blip r:embed="rId4"/>
          <a:srcRect/>
          <a:stretch>
            <a:fillRect/>
          </a:stretch>
        </p:blipFill>
        <p:spPr>
          <a:xfrm>
            <a:off x="349803" y="3080209"/>
            <a:ext cx="2632257" cy="2187111"/>
          </a:xfrm>
          <a:prstGeom prst="rect">
            <a:avLst/>
          </a:prstGeom>
          <a:ln/>
        </p:spPr>
      </p:pic>
      <p:sp>
        <p:nvSpPr>
          <p:cNvPr id="22" name="TextBox 21">
            <a:extLst>
              <a:ext uri="{FF2B5EF4-FFF2-40B4-BE49-F238E27FC236}">
                <a16:creationId xmlns:a16="http://schemas.microsoft.com/office/drawing/2014/main" id="{5745BE8F-F724-F44A-989E-47927BA819F6}"/>
              </a:ext>
            </a:extLst>
          </p:cNvPr>
          <p:cNvSpPr txBox="1"/>
          <p:nvPr/>
        </p:nvSpPr>
        <p:spPr>
          <a:xfrm>
            <a:off x="419436" y="2829782"/>
            <a:ext cx="2492990" cy="369332"/>
          </a:xfrm>
          <a:prstGeom prst="rect">
            <a:avLst/>
          </a:prstGeom>
          <a:noFill/>
        </p:spPr>
        <p:txBody>
          <a:bodyPr wrap="none" rtlCol="0">
            <a:spAutoFit/>
          </a:bodyPr>
          <a:lstStyle/>
          <a:p>
            <a:r>
              <a:rPr lang="en-US" dirty="0"/>
              <a:t>3D model and mockup</a:t>
            </a:r>
          </a:p>
        </p:txBody>
      </p:sp>
    </p:spTree>
    <p:extLst>
      <p:ext uri="{BB962C8B-B14F-4D97-AF65-F5344CB8AC3E}">
        <p14:creationId xmlns:p14="http://schemas.microsoft.com/office/powerpoint/2010/main" val="240515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2/14/19</a:t>
            </a:r>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8" name="Title 1">
            <a:extLst>
              <a:ext uri="{FF2B5EF4-FFF2-40B4-BE49-F238E27FC236}">
                <a16:creationId xmlns:a16="http://schemas.microsoft.com/office/drawing/2014/main" id="{2B616E9F-D651-2F48-B7D8-4784D5FD3433}"/>
              </a:ext>
            </a:extLst>
          </p:cNvPr>
          <p:cNvSpPr>
            <a:spLocks noGrp="1"/>
          </p:cNvSpPr>
          <p:nvPr>
            <p:ph type="title"/>
          </p:nvPr>
        </p:nvSpPr>
        <p:spPr>
          <a:xfrm>
            <a:off x="492790" y="0"/>
            <a:ext cx="8131042" cy="824918"/>
          </a:xfrm>
        </p:spPr>
        <p:txBody>
          <a:bodyPr/>
          <a:lstStyle/>
          <a:p>
            <a:r>
              <a:rPr lang="en-US" dirty="0"/>
              <a:t>Addressing Recommendations from last Appraisal  </a:t>
            </a:r>
          </a:p>
        </p:txBody>
      </p:sp>
      <p:sp>
        <p:nvSpPr>
          <p:cNvPr id="10" name="Content Placeholder 2">
            <a:extLst>
              <a:ext uri="{FF2B5EF4-FFF2-40B4-BE49-F238E27FC236}">
                <a16:creationId xmlns:a16="http://schemas.microsoft.com/office/drawing/2014/main" id="{510FFA7C-4685-0149-9B63-049C21855F69}"/>
              </a:ext>
            </a:extLst>
          </p:cNvPr>
          <p:cNvSpPr>
            <a:spLocks noGrp="1"/>
          </p:cNvSpPr>
          <p:nvPr>
            <p:ph idx="1"/>
          </p:nvPr>
        </p:nvSpPr>
        <p:spPr>
          <a:xfrm>
            <a:off x="257346" y="824918"/>
            <a:ext cx="8612882" cy="4604305"/>
          </a:xfrm>
        </p:spPr>
        <p:txBody>
          <a:bodyPr/>
          <a:lstStyle/>
          <a:p>
            <a:r>
              <a:rPr lang="en-US" sz="1333" dirty="0"/>
              <a:t>“</a:t>
            </a:r>
            <a:r>
              <a:rPr lang="en-US" sz="1333" i="1" dirty="0"/>
              <a:t>Recommendation 1: Testing should be carried out with the 10m cables. The project recognizes the issue of cable lengths with the readout system, and we encourage the team to identify the maximum length that can be used (7, 9, 11 m) to ensure that unforeseen integration issues in </a:t>
            </a:r>
            <a:r>
              <a:rPr lang="en-US" sz="1333" i="1" dirty="0" err="1"/>
              <a:t>sPHENIX</a:t>
            </a:r>
            <a:r>
              <a:rPr lang="en-US" sz="1333" i="1" dirty="0"/>
              <a:t> do not create obstacles to their use. This is likely the highest risk in the detector development part. </a:t>
            </a:r>
          </a:p>
          <a:p>
            <a:pPr marL="0" indent="0">
              <a:buNone/>
            </a:pPr>
            <a:r>
              <a:rPr lang="en-US" sz="1333" dirty="0">
                <a:solidFill>
                  <a:srgbClr val="FF0000"/>
                </a:solidFill>
              </a:rPr>
              <a:t>	</a:t>
            </a:r>
            <a:r>
              <a:rPr lang="en-US" sz="1333" i="1" dirty="0">
                <a:solidFill>
                  <a:srgbClr val="FF0000"/>
                </a:solidFill>
              </a:rPr>
              <a:t>- R&amp;D in progress, don’t expect major issues (</a:t>
            </a:r>
            <a:r>
              <a:rPr lang="en-US" sz="1333" i="1" dirty="0" err="1">
                <a:solidFill>
                  <a:srgbClr val="FF0000"/>
                </a:solidFill>
              </a:rPr>
              <a:t>Sho’s</a:t>
            </a:r>
            <a:r>
              <a:rPr lang="en-US" sz="1333" i="1" dirty="0">
                <a:solidFill>
                  <a:srgbClr val="FF0000"/>
                </a:solidFill>
              </a:rPr>
              <a:t> talk)</a:t>
            </a:r>
          </a:p>
          <a:p>
            <a:r>
              <a:rPr lang="en-US" sz="1333" i="1" dirty="0"/>
              <a:t>Recommendation 2: The project had reached many milestones ahead of schedule and is proposing several enhanced goals. We advise the group to prioritize these to maximize the impact on the field (particular for theory). </a:t>
            </a:r>
          </a:p>
          <a:p>
            <a:pPr marL="0" indent="0">
              <a:buNone/>
            </a:pPr>
            <a:r>
              <a:rPr lang="en-US" sz="1333" i="1" dirty="0">
                <a:solidFill>
                  <a:srgbClr val="FF0000"/>
                </a:solidFill>
              </a:rPr>
              <a:t>	- Pursuing stretch goal of 4-stave telescope, beam test planned for May 2019; (</a:t>
            </a:r>
            <a:r>
              <a:rPr lang="en-US" sz="1333" i="1" dirty="0" err="1">
                <a:solidFill>
                  <a:srgbClr val="FF0000"/>
                </a:solidFill>
              </a:rPr>
              <a:t>Sho’s</a:t>
            </a:r>
            <a:r>
              <a:rPr lang="en-US" sz="1333" i="1" dirty="0">
                <a:solidFill>
                  <a:srgbClr val="FF0000"/>
                </a:solidFill>
              </a:rPr>
              <a:t> talk)</a:t>
            </a:r>
          </a:p>
          <a:p>
            <a:pPr marL="0" indent="0">
              <a:buNone/>
            </a:pPr>
            <a:r>
              <a:rPr lang="en-US" sz="1333" i="1" dirty="0">
                <a:solidFill>
                  <a:srgbClr val="FF0000"/>
                </a:solidFill>
              </a:rPr>
              <a:t>	- New theoretical development (Ivan’s talk)  </a:t>
            </a:r>
          </a:p>
          <a:p>
            <a:r>
              <a:rPr lang="en-US" sz="1333" i="1" dirty="0"/>
              <a:t>Recommendation 3: In regard to the transition, we advise that the LDRD leadership explore ways to keep the knowledge within the group in order to make the MVTX </a:t>
            </a:r>
            <a:r>
              <a:rPr lang="en-US" sz="1333" i="1" dirty="0" err="1"/>
              <a:t>sPHENIX</a:t>
            </a:r>
            <a:r>
              <a:rPr lang="en-US" sz="1333" i="1" dirty="0"/>
              <a:t> project successful. The expertise also needs to be maintained for the ~5 year execution of the experiment, although possibly at a reduced level. </a:t>
            </a:r>
          </a:p>
          <a:p>
            <a:pPr marL="0" indent="0">
              <a:buNone/>
            </a:pPr>
            <a:r>
              <a:rPr lang="en-US" sz="1333" dirty="0">
                <a:solidFill>
                  <a:srgbClr val="FF0000"/>
                </a:solidFill>
              </a:rPr>
              <a:t>	</a:t>
            </a:r>
            <a:r>
              <a:rPr lang="en-US" sz="1333" i="1" dirty="0">
                <a:solidFill>
                  <a:srgbClr val="FF0000"/>
                </a:solidFill>
              </a:rPr>
              <a:t>- Need support from management to retain talents in the group; </a:t>
            </a:r>
          </a:p>
          <a:p>
            <a:pPr marL="0" indent="0">
              <a:buNone/>
            </a:pPr>
            <a:r>
              <a:rPr lang="en-US" sz="1333" i="1" dirty="0">
                <a:solidFill>
                  <a:srgbClr val="FF0000"/>
                </a:solidFill>
              </a:rPr>
              <a:t>	- New hires of two postdocs – one ITS expert, one highspeed electronics expert; staff training for MVTX; </a:t>
            </a:r>
          </a:p>
          <a:p>
            <a:r>
              <a:rPr lang="en-US" sz="1333" i="1" dirty="0"/>
              <a:t>Recommendation 4: It would be interesting to incorporate dynamical screening effects into these calculations, in addition to Debye screening effects. </a:t>
            </a:r>
          </a:p>
          <a:p>
            <a:pPr marL="0" indent="0">
              <a:buNone/>
            </a:pPr>
            <a:r>
              <a:rPr lang="en-US" sz="1333" dirty="0">
                <a:solidFill>
                  <a:srgbClr val="FF0000"/>
                </a:solidFill>
              </a:rPr>
              <a:t>	</a:t>
            </a:r>
            <a:r>
              <a:rPr lang="en-US" sz="1333" i="1" dirty="0">
                <a:solidFill>
                  <a:srgbClr val="FF0000"/>
                </a:solidFill>
              </a:rPr>
              <a:t>- New theoretical development; (Ivan’s talk)</a:t>
            </a:r>
          </a:p>
          <a:p>
            <a:pPr marL="0" indent="0">
              <a:buNone/>
            </a:pPr>
            <a:endParaRPr lang="en-US" dirty="0"/>
          </a:p>
          <a:p>
            <a:pPr marL="0" indent="0">
              <a:buNone/>
            </a:pPr>
            <a:endParaRPr lang="en-US" sz="1333" dirty="0"/>
          </a:p>
          <a:p>
            <a:pPr marL="0" indent="0">
              <a:buNone/>
            </a:pPr>
            <a:endParaRPr lang="en-US" sz="1333" dirty="0"/>
          </a:p>
          <a:p>
            <a:pPr marL="0" indent="0">
              <a:buNone/>
            </a:pPr>
            <a:endParaRPr lang="en-US" sz="1083" dirty="0"/>
          </a:p>
          <a:p>
            <a:pPr marL="0" indent="0">
              <a:buNone/>
            </a:pPr>
            <a:endParaRPr lang="en-US" sz="1083" dirty="0"/>
          </a:p>
          <a:p>
            <a:pPr marL="0" indent="0">
              <a:buNone/>
            </a:pPr>
            <a:endParaRPr lang="en-US" sz="1083" dirty="0"/>
          </a:p>
        </p:txBody>
      </p:sp>
    </p:spTree>
    <p:extLst>
      <p:ext uri="{BB962C8B-B14F-4D97-AF65-F5344CB8AC3E}">
        <p14:creationId xmlns:p14="http://schemas.microsoft.com/office/powerpoint/2010/main" val="205535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BB6A-C1B1-B749-90BD-51FDF934A105}"/>
              </a:ext>
            </a:extLst>
          </p:cNvPr>
          <p:cNvSpPr>
            <a:spLocks noGrp="1"/>
          </p:cNvSpPr>
          <p:nvPr>
            <p:ph type="title"/>
          </p:nvPr>
        </p:nvSpPr>
        <p:spPr/>
        <p:txBody>
          <a:bodyPr/>
          <a:lstStyle/>
          <a:p>
            <a:r>
              <a:rPr lang="en-US" dirty="0"/>
              <a:t>Detector R&amp;D Tasks for FY19</a:t>
            </a:r>
          </a:p>
        </p:txBody>
      </p:sp>
      <p:sp>
        <p:nvSpPr>
          <p:cNvPr id="3" name="Date Placeholder 2">
            <a:extLst>
              <a:ext uri="{FF2B5EF4-FFF2-40B4-BE49-F238E27FC236}">
                <a16:creationId xmlns:a16="http://schemas.microsoft.com/office/drawing/2014/main" id="{3612FBB3-F555-2C40-8A07-58FCFE338354}"/>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A834B0D6-3A01-124C-8A0A-A6920F37498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43FD59D-C1C0-DC4C-BF56-093FAB875EE6}"/>
              </a:ext>
            </a:extLst>
          </p:cNvPr>
          <p:cNvSpPr>
            <a:spLocks noGrp="1"/>
          </p:cNvSpPr>
          <p:nvPr>
            <p:ph idx="1"/>
          </p:nvPr>
        </p:nvSpPr>
        <p:spPr>
          <a:xfrm>
            <a:off x="191402" y="931905"/>
            <a:ext cx="6488164" cy="4366950"/>
          </a:xfrm>
        </p:spPr>
        <p:txBody>
          <a:bodyPr>
            <a:normAutofit/>
          </a:bodyPr>
          <a:lstStyle/>
          <a:p>
            <a:r>
              <a:rPr lang="en-US" dirty="0"/>
              <a:t>MVTX prototype telescope beam test at </a:t>
            </a:r>
            <a:r>
              <a:rPr lang="en-US" dirty="0" err="1"/>
              <a:t>Fermilab</a:t>
            </a:r>
            <a:endParaRPr lang="en-US" dirty="0"/>
          </a:p>
          <a:p>
            <a:pPr lvl="1"/>
            <a:r>
              <a:rPr lang="en-US" dirty="0"/>
              <a:t>Staves with “final” electronics and cables</a:t>
            </a:r>
          </a:p>
          <a:p>
            <a:pPr lvl="1"/>
            <a:r>
              <a:rPr lang="en-US" dirty="0"/>
              <a:t>Test beam planned for May, with </a:t>
            </a:r>
            <a:r>
              <a:rPr lang="en-US" dirty="0" err="1"/>
              <a:t>sPHENIX</a:t>
            </a:r>
            <a:r>
              <a:rPr lang="en-US" dirty="0"/>
              <a:t> INTT   </a:t>
            </a:r>
          </a:p>
          <a:p>
            <a:pPr marL="0" indent="0">
              <a:buNone/>
            </a:pPr>
            <a:endParaRPr lang="en-US" dirty="0"/>
          </a:p>
          <a:p>
            <a:endParaRPr lang="en-US" dirty="0"/>
          </a:p>
          <a:p>
            <a:r>
              <a:rPr lang="en-US" dirty="0" err="1"/>
              <a:t>SamTec</a:t>
            </a:r>
            <a:r>
              <a:rPr lang="en-US" dirty="0"/>
              <a:t> cables</a:t>
            </a:r>
          </a:p>
          <a:p>
            <a:pPr lvl="1"/>
            <a:r>
              <a:rPr lang="en-US" dirty="0"/>
              <a:t>AWG30, ~10m cables</a:t>
            </a:r>
          </a:p>
          <a:p>
            <a:pPr marL="174625" lvl="1" indent="0">
              <a:buNone/>
            </a:pPr>
            <a:endParaRPr lang="en-US" dirty="0"/>
          </a:p>
          <a:p>
            <a:pPr marL="174625" lvl="1" indent="0">
              <a:buNone/>
            </a:pPr>
            <a:endParaRPr lang="en-US" dirty="0"/>
          </a:p>
          <a:p>
            <a:r>
              <a:rPr lang="en-US" dirty="0"/>
              <a:t>ALPIDE sensor characterization and optimization </a:t>
            </a:r>
          </a:p>
          <a:p>
            <a:pPr lvl="1"/>
            <a:r>
              <a:rPr lang="en-US" dirty="0"/>
              <a:t>Readout and trigger optimization for </a:t>
            </a:r>
            <a:r>
              <a:rPr lang="en-US" dirty="0" err="1"/>
              <a:t>sPHENIX</a:t>
            </a:r>
            <a:endParaRPr lang="en-US" dirty="0"/>
          </a:p>
          <a:p>
            <a:pPr lvl="1"/>
            <a:r>
              <a:rPr lang="en-US" dirty="0"/>
              <a:t>Laser system setup in preparation </a:t>
            </a:r>
          </a:p>
        </p:txBody>
      </p:sp>
      <p:grpSp>
        <p:nvGrpSpPr>
          <p:cNvPr id="6" name="Group 5">
            <a:extLst>
              <a:ext uri="{FF2B5EF4-FFF2-40B4-BE49-F238E27FC236}">
                <a16:creationId xmlns:a16="http://schemas.microsoft.com/office/drawing/2014/main" id="{6CAB8A5F-D58E-9742-A1FD-7AE2629DC555}"/>
              </a:ext>
            </a:extLst>
          </p:cNvPr>
          <p:cNvGrpSpPr/>
          <p:nvPr/>
        </p:nvGrpSpPr>
        <p:grpSpPr>
          <a:xfrm>
            <a:off x="3859552" y="2286090"/>
            <a:ext cx="2209800" cy="1658579"/>
            <a:chOff x="6642080" y="1976402"/>
            <a:chExt cx="2209800" cy="1664634"/>
          </a:xfrm>
        </p:grpSpPr>
        <p:grpSp>
          <p:nvGrpSpPr>
            <p:cNvPr id="7" name="Group 6">
              <a:extLst>
                <a:ext uri="{FF2B5EF4-FFF2-40B4-BE49-F238E27FC236}">
                  <a16:creationId xmlns:a16="http://schemas.microsoft.com/office/drawing/2014/main" id="{681B4236-E10A-3A42-B5A3-AB77BCD95DB1}"/>
                </a:ext>
              </a:extLst>
            </p:cNvPr>
            <p:cNvGrpSpPr/>
            <p:nvPr/>
          </p:nvGrpSpPr>
          <p:grpSpPr>
            <a:xfrm>
              <a:off x="6642080" y="2272411"/>
              <a:ext cx="2209800" cy="1368625"/>
              <a:chOff x="5181600" y="1688214"/>
              <a:chExt cx="3864885" cy="2624225"/>
            </a:xfrm>
          </p:grpSpPr>
          <p:pic>
            <p:nvPicPr>
              <p:cNvPr id="9" name="Picture 8">
                <a:extLst>
                  <a:ext uri="{FF2B5EF4-FFF2-40B4-BE49-F238E27FC236}">
                    <a16:creationId xmlns:a16="http://schemas.microsoft.com/office/drawing/2014/main" id="{0AFEB095-1BBE-924F-8207-5AF2F0A9D9BA}"/>
                  </a:ext>
                </a:extLst>
              </p:cNvPr>
              <p:cNvPicPr>
                <a:picLocks noChangeAspect="1"/>
              </p:cNvPicPr>
              <p:nvPr/>
            </p:nvPicPr>
            <p:blipFill>
              <a:blip r:embed="rId2"/>
              <a:stretch>
                <a:fillRect/>
              </a:stretch>
            </p:blipFill>
            <p:spPr>
              <a:xfrm>
                <a:off x="5181600" y="1905000"/>
                <a:ext cx="3864885" cy="2008047"/>
              </a:xfrm>
              <a:prstGeom prst="rect">
                <a:avLst/>
              </a:prstGeom>
            </p:spPr>
          </p:pic>
          <p:cxnSp>
            <p:nvCxnSpPr>
              <p:cNvPr id="10" name="Straight Arrow Connector 9">
                <a:extLst>
                  <a:ext uri="{FF2B5EF4-FFF2-40B4-BE49-F238E27FC236}">
                    <a16:creationId xmlns:a16="http://schemas.microsoft.com/office/drawing/2014/main" id="{F9CDB09A-907B-224E-B7DF-A7F6644D4584}"/>
                  </a:ext>
                </a:extLst>
              </p:cNvPr>
              <p:cNvCxnSpPr/>
              <p:nvPr/>
            </p:nvCxnSpPr>
            <p:spPr>
              <a:xfrm flipH="1">
                <a:off x="6048738" y="1688214"/>
                <a:ext cx="1141504"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8" name="TextBox 7">
              <a:extLst>
                <a:ext uri="{FF2B5EF4-FFF2-40B4-BE49-F238E27FC236}">
                  <a16:creationId xmlns:a16="http://schemas.microsoft.com/office/drawing/2014/main" id="{9ADE14C0-66E7-C945-9D2D-11C82A8C16A5}"/>
                </a:ext>
              </a:extLst>
            </p:cNvPr>
            <p:cNvSpPr txBox="1"/>
            <p:nvPr/>
          </p:nvSpPr>
          <p:spPr>
            <a:xfrm>
              <a:off x="6792500" y="1976402"/>
              <a:ext cx="1891030" cy="338554"/>
            </a:xfrm>
            <a:prstGeom prst="rect">
              <a:avLst/>
            </a:prstGeom>
            <a:noFill/>
          </p:spPr>
          <p:txBody>
            <a:bodyPr wrap="none" rtlCol="0">
              <a:spAutoFit/>
            </a:bodyPr>
            <a:lstStyle/>
            <a:p>
              <a:r>
                <a:rPr lang="en-US" sz="1600" dirty="0">
                  <a:solidFill>
                    <a:srgbClr val="0432FF"/>
                  </a:solidFill>
                </a:rPr>
                <a:t>4-stave Telescope </a:t>
              </a:r>
            </a:p>
          </p:txBody>
        </p:sp>
      </p:grpSp>
      <p:pic>
        <p:nvPicPr>
          <p:cNvPr id="11" name="Shape 111">
            <a:extLst>
              <a:ext uri="{FF2B5EF4-FFF2-40B4-BE49-F238E27FC236}">
                <a16:creationId xmlns:a16="http://schemas.microsoft.com/office/drawing/2014/main" id="{CEA24132-595E-D744-BB48-549066C9F941}"/>
              </a:ext>
            </a:extLst>
          </p:cNvPr>
          <p:cNvPicPr preferRelativeResize="0"/>
          <p:nvPr/>
        </p:nvPicPr>
        <p:blipFill rotWithShape="1">
          <a:blip r:embed="rId3">
            <a:alphaModFix/>
          </a:blip>
          <a:srcRect t="11089" b="12990"/>
          <a:stretch/>
        </p:blipFill>
        <p:spPr>
          <a:xfrm>
            <a:off x="6197090" y="3306236"/>
            <a:ext cx="2831221" cy="1503274"/>
          </a:xfrm>
          <a:prstGeom prst="rect">
            <a:avLst/>
          </a:prstGeom>
          <a:noFill/>
          <a:ln>
            <a:noFill/>
          </a:ln>
        </p:spPr>
      </p:pic>
      <p:pic>
        <p:nvPicPr>
          <p:cNvPr id="14" name="Picture 13">
            <a:extLst>
              <a:ext uri="{FF2B5EF4-FFF2-40B4-BE49-F238E27FC236}">
                <a16:creationId xmlns:a16="http://schemas.microsoft.com/office/drawing/2014/main" id="{27D421B8-A5E1-EC4F-A0CF-F0E03CCA05D0}"/>
              </a:ext>
            </a:extLst>
          </p:cNvPr>
          <p:cNvPicPr>
            <a:picLocks noChangeAspect="1"/>
          </p:cNvPicPr>
          <p:nvPr/>
        </p:nvPicPr>
        <p:blipFill rotWithShape="1">
          <a:blip r:embed="rId4"/>
          <a:srcRect l="3073" t="12278" r="7282" b="3660"/>
          <a:stretch/>
        </p:blipFill>
        <p:spPr>
          <a:xfrm rot="10800000">
            <a:off x="6197090" y="1440967"/>
            <a:ext cx="2831222" cy="1679023"/>
          </a:xfrm>
          <a:prstGeom prst="rect">
            <a:avLst/>
          </a:prstGeom>
        </p:spPr>
      </p:pic>
      <p:sp>
        <p:nvSpPr>
          <p:cNvPr id="16" name="TextBox 15">
            <a:extLst>
              <a:ext uri="{FF2B5EF4-FFF2-40B4-BE49-F238E27FC236}">
                <a16:creationId xmlns:a16="http://schemas.microsoft.com/office/drawing/2014/main" id="{9B9806DF-D6A8-DF4E-A858-43E5BA57C817}"/>
              </a:ext>
            </a:extLst>
          </p:cNvPr>
          <p:cNvSpPr txBox="1"/>
          <p:nvPr/>
        </p:nvSpPr>
        <p:spPr>
          <a:xfrm>
            <a:off x="6365440" y="2654807"/>
            <a:ext cx="1261884" cy="276999"/>
          </a:xfrm>
          <a:prstGeom prst="rect">
            <a:avLst/>
          </a:prstGeom>
          <a:noFill/>
        </p:spPr>
        <p:txBody>
          <a:bodyPr wrap="none" rtlCol="0">
            <a:spAutoFit/>
          </a:bodyPr>
          <a:lstStyle/>
          <a:p>
            <a:r>
              <a:rPr lang="en-US" sz="1200" dirty="0">
                <a:solidFill>
                  <a:srgbClr val="FFFF00"/>
                </a:solidFill>
              </a:rPr>
              <a:t>4 </a:t>
            </a:r>
            <a:r>
              <a:rPr lang="en-US" sz="1200" dirty="0" err="1">
                <a:solidFill>
                  <a:srgbClr val="FFFF00"/>
                </a:solidFill>
              </a:rPr>
              <a:t>taves</a:t>
            </a:r>
            <a:r>
              <a:rPr lang="en-US" sz="1200" dirty="0">
                <a:solidFill>
                  <a:srgbClr val="FFFF00"/>
                </a:solidFill>
              </a:rPr>
              <a:t> @LANL</a:t>
            </a:r>
          </a:p>
        </p:txBody>
      </p:sp>
      <p:sp>
        <p:nvSpPr>
          <p:cNvPr id="15" name="TextBox 14">
            <a:extLst>
              <a:ext uri="{FF2B5EF4-FFF2-40B4-BE49-F238E27FC236}">
                <a16:creationId xmlns:a16="http://schemas.microsoft.com/office/drawing/2014/main" id="{E2EF4093-7ABE-034B-87C6-A046390520A4}"/>
              </a:ext>
            </a:extLst>
          </p:cNvPr>
          <p:cNvSpPr txBox="1"/>
          <p:nvPr/>
        </p:nvSpPr>
        <p:spPr>
          <a:xfrm>
            <a:off x="7612701" y="410456"/>
            <a:ext cx="958852" cy="307777"/>
          </a:xfrm>
          <a:prstGeom prst="rect">
            <a:avLst/>
          </a:prstGeom>
          <a:noFill/>
        </p:spPr>
        <p:txBody>
          <a:bodyPr wrap="none" rtlCol="0">
            <a:spAutoFit/>
          </a:bodyPr>
          <a:lstStyle/>
          <a:p>
            <a:r>
              <a:rPr lang="en-US" sz="1400" dirty="0" err="1">
                <a:solidFill>
                  <a:schemeClr val="bg1"/>
                </a:solidFill>
              </a:rPr>
              <a:t>Sho’s</a:t>
            </a:r>
            <a:r>
              <a:rPr lang="en-US" sz="1400" dirty="0">
                <a:solidFill>
                  <a:schemeClr val="bg1"/>
                </a:solidFill>
              </a:rPr>
              <a:t> talk</a:t>
            </a:r>
            <a:endParaRPr lang="en-US" dirty="0">
              <a:solidFill>
                <a:schemeClr val="bg1"/>
              </a:solidFill>
            </a:endParaRPr>
          </a:p>
        </p:txBody>
      </p:sp>
    </p:spTree>
    <p:extLst>
      <p:ext uri="{BB962C8B-B14F-4D97-AF65-F5344CB8AC3E}">
        <p14:creationId xmlns:p14="http://schemas.microsoft.com/office/powerpoint/2010/main" val="296936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0A30-6DD4-4049-9B90-407A48F4EA20}"/>
              </a:ext>
            </a:extLst>
          </p:cNvPr>
          <p:cNvSpPr>
            <a:spLocks noGrp="1"/>
          </p:cNvSpPr>
          <p:nvPr>
            <p:ph type="title"/>
          </p:nvPr>
        </p:nvSpPr>
        <p:spPr/>
        <p:txBody>
          <a:bodyPr/>
          <a:lstStyle/>
          <a:p>
            <a:r>
              <a:rPr lang="en-US" dirty="0"/>
              <a:t>Mission Impact </a:t>
            </a:r>
          </a:p>
        </p:txBody>
      </p:sp>
      <p:sp>
        <p:nvSpPr>
          <p:cNvPr id="3" name="Date Placeholder 2">
            <a:extLst>
              <a:ext uri="{FF2B5EF4-FFF2-40B4-BE49-F238E27FC236}">
                <a16:creationId xmlns:a16="http://schemas.microsoft.com/office/drawing/2014/main" id="{A6D6DCA7-26A9-964A-BCA1-318E1EE693A3}"/>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5FCCCBCE-8588-FA44-8E0B-2849AA1B71E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B5556C10-4972-5145-81CF-8DE2DD50FFD0}"/>
              </a:ext>
            </a:extLst>
          </p:cNvPr>
          <p:cNvSpPr>
            <a:spLocks noGrp="1"/>
          </p:cNvSpPr>
          <p:nvPr>
            <p:ph idx="1"/>
          </p:nvPr>
        </p:nvSpPr>
        <p:spPr>
          <a:xfrm>
            <a:off x="233017" y="1002713"/>
            <a:ext cx="4051587" cy="4168552"/>
          </a:xfrm>
        </p:spPr>
        <p:txBody>
          <a:bodyPr>
            <a:normAutofit fontScale="62500" lnSpcReduction="20000"/>
          </a:bodyPr>
          <a:lstStyle/>
          <a:p>
            <a:pPr marL="0" indent="0">
              <a:buNone/>
            </a:pPr>
            <a:r>
              <a:rPr lang="en-US" b="1" dirty="0">
                <a:solidFill>
                  <a:srgbClr val="800000"/>
                </a:solidFill>
                <a:latin typeface="Arial" charset="0"/>
              </a:rPr>
              <a:t>This project directly contributes to the LANL NPAC (Nuclear, Particle, Astrophysics and Cosmology) and DOE Nuclear Physics program, expand the leadership of LANL at national &amp; international level:</a:t>
            </a:r>
          </a:p>
          <a:p>
            <a:pPr marL="0" indent="0">
              <a:buNone/>
            </a:pPr>
            <a:endParaRPr lang="en-US" b="1" dirty="0">
              <a:solidFill>
                <a:srgbClr val="800000"/>
              </a:solidFill>
              <a:latin typeface="Arial" charset="0"/>
            </a:endParaRPr>
          </a:p>
          <a:p>
            <a:r>
              <a:rPr lang="en-US" dirty="0"/>
              <a:t>High impact on national big science program</a:t>
            </a:r>
          </a:p>
          <a:p>
            <a:pPr lvl="1"/>
            <a:r>
              <a:rPr lang="en-US" dirty="0" err="1"/>
              <a:t>sPHENIX</a:t>
            </a:r>
            <a:r>
              <a:rPr lang="en-US" dirty="0"/>
              <a:t> and EIC</a:t>
            </a:r>
          </a:p>
          <a:p>
            <a:pPr lvl="1"/>
            <a:endParaRPr lang="en-US" dirty="0"/>
          </a:p>
          <a:p>
            <a:r>
              <a:rPr lang="en-US" dirty="0"/>
              <a:t>Define the directions for LANL basic science and applied programs </a:t>
            </a:r>
          </a:p>
          <a:p>
            <a:pPr lvl="1"/>
            <a:r>
              <a:rPr lang="pl-PL" dirty="0" err="1"/>
              <a:t>Long</a:t>
            </a:r>
            <a:r>
              <a:rPr lang="pl-PL" dirty="0"/>
              <a:t>-term DOE NP program</a:t>
            </a:r>
          </a:p>
          <a:p>
            <a:pPr lvl="1"/>
            <a:r>
              <a:rPr lang="pl-PL" dirty="0"/>
              <a:t>N</a:t>
            </a:r>
            <a:r>
              <a:rPr lang="en-US" dirty="0" err="1"/>
              <a:t>ew</a:t>
            </a:r>
            <a:r>
              <a:rPr lang="en-US" dirty="0"/>
              <a:t> hires - Xuan, </a:t>
            </a:r>
            <a:r>
              <a:rPr lang="en-US" dirty="0" err="1"/>
              <a:t>Sho</a:t>
            </a:r>
            <a:r>
              <a:rPr lang="en-US" dirty="0"/>
              <a:t>, Yasser, Cameron (P-25), Alex(COMPA), also in theory groups</a:t>
            </a:r>
          </a:p>
          <a:p>
            <a:pPr lvl="1"/>
            <a:r>
              <a:rPr lang="en-US" dirty="0"/>
              <a:t>Other LANL hires - Mike(XCP), Darren(XTD)</a:t>
            </a:r>
          </a:p>
          <a:p>
            <a:pPr lvl="1"/>
            <a:r>
              <a:rPr lang="en-US" dirty="0"/>
              <a:t>DOE Early Carrier Award, Cesar</a:t>
            </a:r>
          </a:p>
          <a:p>
            <a:pPr lvl="1"/>
            <a:r>
              <a:rPr lang="en-US" dirty="0"/>
              <a:t>Application to LANL applied program, safeguard and space program etc.</a:t>
            </a:r>
          </a:p>
          <a:p>
            <a:endParaRPr lang="en-US" dirty="0"/>
          </a:p>
          <a:p>
            <a:r>
              <a:rPr lang="en-US" dirty="0"/>
              <a:t>New proposals being developed </a:t>
            </a:r>
          </a:p>
          <a:p>
            <a:pPr lvl="1"/>
            <a:r>
              <a:rPr lang="en-US" dirty="0"/>
              <a:t>for EIC based on MAPS technology </a:t>
            </a:r>
          </a:p>
          <a:p>
            <a:pPr lvl="1"/>
            <a:r>
              <a:rPr lang="en-US" dirty="0"/>
              <a:t>X-ray imaging with MAPS</a:t>
            </a:r>
          </a:p>
          <a:p>
            <a:pPr marL="174625" lvl="1" indent="0">
              <a:buNone/>
            </a:pPr>
            <a:endParaRPr lang="en-US" dirty="0"/>
          </a:p>
        </p:txBody>
      </p:sp>
      <p:sp>
        <p:nvSpPr>
          <p:cNvPr id="6" name="Shape 196">
            <a:extLst>
              <a:ext uri="{FF2B5EF4-FFF2-40B4-BE49-F238E27FC236}">
                <a16:creationId xmlns:a16="http://schemas.microsoft.com/office/drawing/2014/main" id="{C1502D2B-1FF2-194E-AFF0-2C8B4566C988}"/>
              </a:ext>
            </a:extLst>
          </p:cNvPr>
          <p:cNvSpPr/>
          <p:nvPr/>
        </p:nvSpPr>
        <p:spPr>
          <a:xfrm>
            <a:off x="4608796" y="1246790"/>
            <a:ext cx="4228800" cy="345767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sz="2000"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sz="2000"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sz="200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sp>
        <p:nvSpPr>
          <p:cNvPr id="7" name="TextBox 6">
            <a:extLst>
              <a:ext uri="{FF2B5EF4-FFF2-40B4-BE49-F238E27FC236}">
                <a16:creationId xmlns:a16="http://schemas.microsoft.com/office/drawing/2014/main" id="{76E5AF88-8AB9-5F4C-A2C9-AA6D876F0FCF}"/>
              </a:ext>
            </a:extLst>
          </p:cNvPr>
          <p:cNvSpPr txBox="1"/>
          <p:nvPr/>
        </p:nvSpPr>
        <p:spPr>
          <a:xfrm>
            <a:off x="4572000" y="850133"/>
            <a:ext cx="405158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 2015</a:t>
            </a:r>
            <a:endParaRPr lang="en-US" sz="2200" b="1" dirty="0">
              <a:solidFill>
                <a:srgbClr val="000000"/>
              </a:solidFill>
              <a:uFill>
                <a:solidFill>
                  <a:srgbClr val="002E7A"/>
                </a:solidFill>
              </a:uFill>
              <a:sym typeface="Helvetica Neue"/>
            </a:endParaRPr>
          </a:p>
        </p:txBody>
      </p:sp>
      <p:sp>
        <p:nvSpPr>
          <p:cNvPr id="8" name="TextBox 7">
            <a:extLst>
              <a:ext uri="{FF2B5EF4-FFF2-40B4-BE49-F238E27FC236}">
                <a16:creationId xmlns:a16="http://schemas.microsoft.com/office/drawing/2014/main" id="{4A78C751-F6B1-7C4B-9664-917A0E3B0F48}"/>
              </a:ext>
            </a:extLst>
          </p:cNvPr>
          <p:cNvSpPr txBox="1"/>
          <p:nvPr/>
        </p:nvSpPr>
        <p:spPr>
          <a:xfrm>
            <a:off x="4879810" y="1720552"/>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9" name="Picture 8">
            <a:extLst>
              <a:ext uri="{FF2B5EF4-FFF2-40B4-BE49-F238E27FC236}">
                <a16:creationId xmlns:a16="http://schemas.microsoft.com/office/drawing/2014/main" id="{C3FF60C9-E601-204C-9199-4B55D15B2F88}"/>
              </a:ext>
            </a:extLst>
          </p:cNvPr>
          <p:cNvPicPr>
            <a:picLocks noChangeAspect="1"/>
          </p:cNvPicPr>
          <p:nvPr/>
        </p:nvPicPr>
        <p:blipFill>
          <a:blip r:embed="rId2"/>
          <a:stretch>
            <a:fillRect/>
          </a:stretch>
        </p:blipFill>
        <p:spPr>
          <a:xfrm>
            <a:off x="4608796" y="4012960"/>
            <a:ext cx="3689416" cy="583575"/>
          </a:xfrm>
          <a:prstGeom prst="rect">
            <a:avLst/>
          </a:prstGeom>
        </p:spPr>
      </p:pic>
      <p:pic>
        <p:nvPicPr>
          <p:cNvPr id="10" name="Picture 9">
            <a:extLst>
              <a:ext uri="{FF2B5EF4-FFF2-40B4-BE49-F238E27FC236}">
                <a16:creationId xmlns:a16="http://schemas.microsoft.com/office/drawing/2014/main" id="{E500FFC7-B946-174D-BF69-86CC2BF4407C}"/>
              </a:ext>
            </a:extLst>
          </p:cNvPr>
          <p:cNvPicPr>
            <a:picLocks noChangeAspect="1"/>
          </p:cNvPicPr>
          <p:nvPr/>
        </p:nvPicPr>
        <p:blipFill>
          <a:blip r:embed="rId3"/>
          <a:stretch>
            <a:fillRect/>
          </a:stretch>
        </p:blipFill>
        <p:spPr>
          <a:xfrm>
            <a:off x="4734868" y="2313264"/>
            <a:ext cx="3698894" cy="1064787"/>
          </a:xfrm>
          <a:prstGeom prst="rect">
            <a:avLst/>
          </a:prstGeom>
        </p:spPr>
      </p:pic>
      <p:grpSp>
        <p:nvGrpSpPr>
          <p:cNvPr id="11" name="Group 10">
            <a:extLst>
              <a:ext uri="{FF2B5EF4-FFF2-40B4-BE49-F238E27FC236}">
                <a16:creationId xmlns:a16="http://schemas.microsoft.com/office/drawing/2014/main" id="{AB5738D8-B01C-724A-8DD3-B02EA5180318}"/>
              </a:ext>
            </a:extLst>
          </p:cNvPr>
          <p:cNvGrpSpPr/>
          <p:nvPr/>
        </p:nvGrpSpPr>
        <p:grpSpPr>
          <a:xfrm>
            <a:off x="4473246" y="4611206"/>
            <a:ext cx="3960516" cy="766858"/>
            <a:chOff x="4745930" y="6200340"/>
            <a:chExt cx="3749742" cy="613322"/>
          </a:xfrm>
          <a:noFill/>
        </p:grpSpPr>
        <p:grpSp>
          <p:nvGrpSpPr>
            <p:cNvPr id="12" name="Group 11">
              <a:extLst>
                <a:ext uri="{FF2B5EF4-FFF2-40B4-BE49-F238E27FC236}">
                  <a16:creationId xmlns:a16="http://schemas.microsoft.com/office/drawing/2014/main" id="{87A7D68C-95D1-D846-9B82-E7EE3953B4FB}"/>
                </a:ext>
              </a:extLst>
            </p:cNvPr>
            <p:cNvGrpSpPr/>
            <p:nvPr/>
          </p:nvGrpSpPr>
          <p:grpSpPr>
            <a:xfrm>
              <a:off x="4745930" y="6448096"/>
              <a:ext cx="3749742" cy="365566"/>
              <a:chOff x="6437159" y="8890239"/>
              <a:chExt cx="5332967" cy="519916"/>
            </a:xfrm>
            <a:grpFill/>
          </p:grpSpPr>
          <p:grpSp>
            <p:nvGrpSpPr>
              <p:cNvPr id="16" name="Group 15">
                <a:extLst>
                  <a:ext uri="{FF2B5EF4-FFF2-40B4-BE49-F238E27FC236}">
                    <a16:creationId xmlns:a16="http://schemas.microsoft.com/office/drawing/2014/main" id="{18E09171-F9E0-184C-8DF2-BDE13C6685C6}"/>
                  </a:ext>
                </a:extLst>
              </p:cNvPr>
              <p:cNvGrpSpPr/>
              <p:nvPr/>
            </p:nvGrpSpPr>
            <p:grpSpPr>
              <a:xfrm>
                <a:off x="6437159" y="8890239"/>
                <a:ext cx="5332967" cy="75959"/>
                <a:chOff x="6437159" y="8890239"/>
                <a:chExt cx="5332967" cy="75959"/>
              </a:xfrm>
              <a:grpFill/>
            </p:grpSpPr>
            <p:cxnSp>
              <p:nvCxnSpPr>
                <p:cNvPr id="21" name="Straight Arrow Connector 20">
                  <a:extLst>
                    <a:ext uri="{FF2B5EF4-FFF2-40B4-BE49-F238E27FC236}">
                      <a16:creationId xmlns:a16="http://schemas.microsoft.com/office/drawing/2014/main" id="{6CB7FA87-C9D0-7A45-8131-ADF45902F9E0}"/>
                    </a:ext>
                  </a:extLst>
                </p:cNvPr>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BC8DFD12-049F-EA49-BFA0-66B9F11C0274}"/>
                    </a:ext>
                  </a:extLst>
                </p:cNvPr>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538EAE32-97CA-014E-BEDC-E8DAF436CE6C}"/>
                    </a:ext>
                  </a:extLst>
                </p:cNvPr>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6E73BC65-D997-9949-BD25-6D5F0EB62A93}"/>
                    </a:ext>
                  </a:extLst>
                </p:cNvPr>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6B95AEA2-9140-0C47-B1B3-49A4E434BB9C}"/>
                    </a:ext>
                  </a:extLst>
                </p:cNvPr>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7" name="TextBox 16">
                <a:extLst>
                  <a:ext uri="{FF2B5EF4-FFF2-40B4-BE49-F238E27FC236}">
                    <a16:creationId xmlns:a16="http://schemas.microsoft.com/office/drawing/2014/main" id="{772A4752-83BC-F943-8B06-B28735514A83}"/>
                  </a:ext>
                </a:extLst>
              </p:cNvPr>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8" name="TextBox 17">
                <a:extLst>
                  <a:ext uri="{FF2B5EF4-FFF2-40B4-BE49-F238E27FC236}">
                    <a16:creationId xmlns:a16="http://schemas.microsoft.com/office/drawing/2014/main" id="{1CFD5B65-175F-C941-A125-DD9FBB15E211}"/>
                  </a:ext>
                </a:extLst>
              </p:cNvPr>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9" name="TextBox 18">
                <a:extLst>
                  <a:ext uri="{FF2B5EF4-FFF2-40B4-BE49-F238E27FC236}">
                    <a16:creationId xmlns:a16="http://schemas.microsoft.com/office/drawing/2014/main" id="{596D7A3E-7039-374D-BDA4-AB1E038F565A}"/>
                  </a:ext>
                </a:extLst>
              </p:cNvPr>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20" name="TextBox 19">
                <a:extLst>
                  <a:ext uri="{FF2B5EF4-FFF2-40B4-BE49-F238E27FC236}">
                    <a16:creationId xmlns:a16="http://schemas.microsoft.com/office/drawing/2014/main" id="{036215C2-FEF8-9749-BECD-F67CE19A5069}"/>
                  </a:ext>
                </a:extLst>
              </p:cNvPr>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3" name="TextBox 12">
              <a:extLst>
                <a:ext uri="{FF2B5EF4-FFF2-40B4-BE49-F238E27FC236}">
                  <a16:creationId xmlns:a16="http://schemas.microsoft.com/office/drawing/2014/main" id="{7B25BB94-B2D9-CF43-953B-44FBE95D71F2}"/>
                </a:ext>
              </a:extLst>
            </p:cNvPr>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4" name="TextBox 13">
              <a:extLst>
                <a:ext uri="{FF2B5EF4-FFF2-40B4-BE49-F238E27FC236}">
                  <a16:creationId xmlns:a16="http://schemas.microsoft.com/office/drawing/2014/main" id="{D45CCF4B-D58D-9045-8A07-335A88F2226C}"/>
                </a:ext>
              </a:extLst>
            </p:cNvPr>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5" name="TextBox 14">
              <a:extLst>
                <a:ext uri="{FF2B5EF4-FFF2-40B4-BE49-F238E27FC236}">
                  <a16:creationId xmlns:a16="http://schemas.microsoft.com/office/drawing/2014/main" id="{6E89481A-8246-9542-9A31-7049A3EF0398}"/>
                </a:ext>
              </a:extLst>
            </p:cNvPr>
            <p:cNvSpPr txBox="1"/>
            <p:nvPr/>
          </p:nvSpPr>
          <p:spPr>
            <a:xfrm>
              <a:off x="7115163" y="6229256"/>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Tree>
    <p:extLst>
      <p:ext uri="{BB962C8B-B14F-4D97-AF65-F5344CB8AC3E}">
        <p14:creationId xmlns:p14="http://schemas.microsoft.com/office/powerpoint/2010/main" val="208120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335D-9339-D745-A9F4-E2D579790897}"/>
              </a:ext>
            </a:extLst>
          </p:cNvPr>
          <p:cNvSpPr>
            <a:spLocks noGrp="1"/>
          </p:cNvSpPr>
          <p:nvPr>
            <p:ph type="title"/>
          </p:nvPr>
        </p:nvSpPr>
        <p:spPr/>
        <p:txBody>
          <a:bodyPr/>
          <a:lstStyle/>
          <a:p>
            <a:r>
              <a:rPr lang="en-US" dirty="0"/>
              <a:t>Transition into DOE </a:t>
            </a:r>
            <a:r>
              <a:rPr lang="en-US" dirty="0" err="1"/>
              <a:t>sPHENIX</a:t>
            </a:r>
            <a:r>
              <a:rPr lang="en-US" dirty="0"/>
              <a:t> MVTX Program </a:t>
            </a:r>
          </a:p>
        </p:txBody>
      </p:sp>
      <p:sp>
        <p:nvSpPr>
          <p:cNvPr id="3" name="Date Placeholder 2">
            <a:extLst>
              <a:ext uri="{FF2B5EF4-FFF2-40B4-BE49-F238E27FC236}">
                <a16:creationId xmlns:a16="http://schemas.microsoft.com/office/drawing/2014/main" id="{77940728-9BE8-D34A-9097-9C254FF1EA1D}"/>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E9ECFF81-5A14-E74D-A523-D721CCE480C7}"/>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C09EF57-ACDC-FE49-B1BD-4960B324CC09}"/>
              </a:ext>
            </a:extLst>
          </p:cNvPr>
          <p:cNvSpPr>
            <a:spLocks noGrp="1"/>
          </p:cNvSpPr>
          <p:nvPr>
            <p:ph idx="1"/>
          </p:nvPr>
        </p:nvSpPr>
        <p:spPr>
          <a:xfrm>
            <a:off x="289560" y="871910"/>
            <a:ext cx="8503920" cy="4328440"/>
          </a:xfrm>
        </p:spPr>
        <p:txBody>
          <a:bodyPr>
            <a:normAutofit lnSpcReduction="10000"/>
          </a:bodyPr>
          <a:lstStyle/>
          <a:p>
            <a:r>
              <a:rPr lang="en-US" dirty="0"/>
              <a:t>MVTX approved by DOE and BNL, funded through RHIC Operation</a:t>
            </a:r>
          </a:p>
          <a:p>
            <a:pPr lvl="1"/>
            <a:r>
              <a:rPr lang="en-US" dirty="0"/>
              <a:t>DOE provides $1.4M to produce 84 staves and 60 RUs through US-ALICE, addon to the ALICE mass production</a:t>
            </a:r>
          </a:p>
          <a:p>
            <a:pPr lvl="1"/>
            <a:r>
              <a:rPr lang="en-US" dirty="0"/>
              <a:t>MVTX system design and construction in progress, additional ~$5M from DOE</a:t>
            </a:r>
          </a:p>
          <a:p>
            <a:pPr marL="174625" lvl="1" indent="0">
              <a:buNone/>
            </a:pPr>
            <a:r>
              <a:rPr lang="en-US" dirty="0"/>
              <a:t> </a:t>
            </a:r>
          </a:p>
          <a:p>
            <a:r>
              <a:rPr lang="en-US" dirty="0"/>
              <a:t>As a result of this LDRD, we expect to have:</a:t>
            </a:r>
          </a:p>
          <a:p>
            <a:pPr lvl="1"/>
            <a:r>
              <a:rPr lang="en-US" dirty="0"/>
              <a:t>Long term DOE NP support for </a:t>
            </a:r>
            <a:r>
              <a:rPr lang="en-US" dirty="0" err="1"/>
              <a:t>sPHENIX</a:t>
            </a:r>
            <a:r>
              <a:rPr lang="en-US" dirty="0"/>
              <a:t> </a:t>
            </a:r>
          </a:p>
          <a:p>
            <a:pPr lvl="1"/>
            <a:r>
              <a:rPr lang="en-US" dirty="0"/>
              <a:t>Long term DOE support for theoretical effort</a:t>
            </a:r>
          </a:p>
          <a:p>
            <a:pPr marL="174625" lvl="1" indent="0">
              <a:buNone/>
            </a:pPr>
            <a:r>
              <a:rPr lang="en-US" dirty="0"/>
              <a:t> </a:t>
            </a:r>
          </a:p>
          <a:p>
            <a:r>
              <a:rPr lang="en-US" dirty="0"/>
              <a:t>In the remaining ~7 months of this project, we will actively work with the </a:t>
            </a:r>
            <a:r>
              <a:rPr lang="en-US" dirty="0" err="1"/>
              <a:t>sPHENIX</a:t>
            </a:r>
            <a:r>
              <a:rPr lang="en-US" dirty="0"/>
              <a:t>  MVTX group to make smooth transition:</a:t>
            </a:r>
          </a:p>
          <a:p>
            <a:pPr lvl="1"/>
            <a:r>
              <a:rPr lang="en-US" dirty="0"/>
              <a:t>The full MVTX detector design and construction </a:t>
            </a:r>
          </a:p>
          <a:p>
            <a:pPr lvl="1"/>
            <a:r>
              <a:rPr lang="en-US" dirty="0"/>
              <a:t>Ready for day-1 physics in 2023</a:t>
            </a:r>
          </a:p>
          <a:p>
            <a:pPr lvl="1"/>
            <a:endParaRPr lang="en-US" dirty="0"/>
          </a:p>
        </p:txBody>
      </p:sp>
      <p:sp>
        <p:nvSpPr>
          <p:cNvPr id="6" name="TextBox 5">
            <a:extLst>
              <a:ext uri="{FF2B5EF4-FFF2-40B4-BE49-F238E27FC236}">
                <a16:creationId xmlns:a16="http://schemas.microsoft.com/office/drawing/2014/main" id="{110FB272-363E-044C-BB85-2C18EB90B887}"/>
              </a:ext>
            </a:extLst>
          </p:cNvPr>
          <p:cNvSpPr txBox="1"/>
          <p:nvPr/>
        </p:nvSpPr>
        <p:spPr>
          <a:xfrm>
            <a:off x="8070850" y="360761"/>
            <a:ext cx="1124219" cy="307777"/>
          </a:xfrm>
          <a:prstGeom prst="rect">
            <a:avLst/>
          </a:prstGeom>
          <a:noFill/>
        </p:spPr>
        <p:txBody>
          <a:bodyPr wrap="none" rtlCol="0">
            <a:spAutoFit/>
          </a:bodyPr>
          <a:lstStyle/>
          <a:p>
            <a:r>
              <a:rPr lang="en-US" sz="1400" dirty="0">
                <a:solidFill>
                  <a:schemeClr val="bg1"/>
                </a:solidFill>
              </a:rPr>
              <a:t>Cesar’s talk</a:t>
            </a:r>
          </a:p>
        </p:txBody>
      </p:sp>
    </p:spTree>
    <p:extLst>
      <p:ext uri="{BB962C8B-B14F-4D97-AF65-F5344CB8AC3E}">
        <p14:creationId xmlns:p14="http://schemas.microsoft.com/office/powerpoint/2010/main" val="366149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Date Placeholder 2"/>
          <p:cNvSpPr>
            <a:spLocks noGrp="1"/>
          </p:cNvSpPr>
          <p:nvPr>
            <p:ph type="dt" sz="half" idx="10"/>
          </p:nvPr>
        </p:nvSpPr>
        <p:spPr/>
        <p:txBody>
          <a:bodyPr/>
          <a:lstStyle/>
          <a:p>
            <a:r>
              <a:rPr lang="en-US"/>
              <a:t>2/14/19</a:t>
            </a:r>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575731" y="934394"/>
            <a:ext cx="7851955" cy="3970318"/>
          </a:xfrm>
          <a:prstGeom prst="rect">
            <a:avLst/>
          </a:prstGeom>
        </p:spPr>
        <p:txBody>
          <a:bodyPr wrap="square">
            <a:spAutoFit/>
          </a:bodyPr>
          <a:lstStyle/>
          <a:p>
            <a:pPr marL="285750" indent="-285750">
              <a:buFont typeface="Arial" panose="020B0604020202020204" pitchFamily="34" charset="0"/>
              <a:buChar char="•"/>
            </a:pPr>
            <a:r>
              <a:rPr lang="en-US" dirty="0"/>
              <a:t>Established the 3</a:t>
            </a:r>
            <a:r>
              <a:rPr lang="en-US" baseline="30000" dirty="0"/>
              <a:t>rd</a:t>
            </a:r>
            <a:r>
              <a:rPr lang="en-US" dirty="0"/>
              <a:t> science pillar for </a:t>
            </a:r>
            <a:r>
              <a:rPr lang="en-US" dirty="0" err="1"/>
              <a:t>sPHENIX</a:t>
            </a:r>
            <a:r>
              <a:rPr lang="en-US" dirty="0"/>
              <a:t>, new open heavy flavor physics program with MVTX upgrade, approved by DOE and funded through BNL</a:t>
            </a:r>
          </a:p>
          <a:p>
            <a:endParaRPr lang="en-US" dirty="0"/>
          </a:p>
          <a:p>
            <a:pPr marL="285750" indent="-285750">
              <a:buFont typeface="Arial" panose="020B0604020202020204" pitchFamily="34" charset="0"/>
              <a:buChar char="•"/>
            </a:pPr>
            <a:r>
              <a:rPr lang="en-US" dirty="0"/>
              <a:t>New theoretical tools developed for QGP study, for RHIC and LHC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Met all LDRD milestones, some ahead of time </a:t>
            </a:r>
          </a:p>
          <a:p>
            <a:endParaRPr lang="en-US" dirty="0"/>
          </a:p>
          <a:p>
            <a:pPr marL="285750" indent="-285750">
              <a:buFont typeface="Arial" panose="020B0604020202020204" pitchFamily="34" charset="0"/>
              <a:buChar char="•"/>
            </a:pPr>
            <a:r>
              <a:rPr lang="en-US" dirty="0"/>
              <a:t>Broad impacts on NP and other programs </a:t>
            </a:r>
          </a:p>
          <a:p>
            <a:endParaRPr lang="en-US" dirty="0"/>
          </a:p>
          <a:p>
            <a:pPr marL="285750" indent="-285750">
              <a:buFont typeface="Arial" panose="020B0604020202020204" pitchFamily="34" charset="0"/>
              <a:buChar char="•"/>
            </a:pPr>
            <a:r>
              <a:rPr lang="en-US" dirty="0"/>
              <a:t>In transition into DOE supported </a:t>
            </a:r>
            <a:r>
              <a:rPr lang="en-US" dirty="0" err="1"/>
              <a:t>sPHENIX</a:t>
            </a:r>
            <a:r>
              <a:rPr lang="en-US" dirty="0"/>
              <a:t> program</a:t>
            </a:r>
          </a:p>
          <a:p>
            <a:endParaRPr lang="en-US" dirty="0"/>
          </a:p>
          <a:p>
            <a:r>
              <a:rPr lang="en-US" b="1" dirty="0">
                <a:solidFill>
                  <a:srgbClr val="FF0000"/>
                </a:solidFill>
              </a:rPr>
              <a:t>On track to meet all goals for FY19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26355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Today</a:t>
            </a:r>
          </a:p>
        </p:txBody>
      </p:sp>
      <p:sp>
        <p:nvSpPr>
          <p:cNvPr id="3" name="Date Placeholder 2"/>
          <p:cNvSpPr>
            <a:spLocks noGrp="1"/>
          </p:cNvSpPr>
          <p:nvPr>
            <p:ph type="dt" sz="half" idx="10"/>
          </p:nvPr>
        </p:nvSpPr>
        <p:spPr/>
        <p:txBody>
          <a:bodyPr/>
          <a:lstStyle/>
          <a:p>
            <a:r>
              <a:rPr lang="en-US"/>
              <a:t>2/14/19</a:t>
            </a:r>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497660" y="991721"/>
            <a:ext cx="8373714" cy="4247317"/>
          </a:xfrm>
          <a:prstGeom prst="rect">
            <a:avLst/>
          </a:prstGeom>
        </p:spPr>
        <p:txBody>
          <a:bodyPr wrap="square">
            <a:spAutoFit/>
          </a:bodyPr>
          <a:lstStyle/>
          <a:p>
            <a:pPr marL="285750" indent="-285750">
              <a:buFont typeface="Arial" panose="020B0604020202020204" pitchFamily="34" charset="0"/>
              <a:buChar char="•"/>
            </a:pPr>
            <a:r>
              <a:rPr lang="en-US" dirty="0"/>
              <a:t>Introduction 						8:00-8:10AM		LDRD office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 overview and achievements 	8:10 – 8:30AM	Ming Liu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Experimental highlights and plan		8:30 – 9:00AM</a:t>
            </a:r>
          </a:p>
          <a:p>
            <a:pPr marL="742950" lvl="1" indent="-285750">
              <a:buFont typeface="Arial" panose="020B0604020202020204" pitchFamily="34" charset="0"/>
              <a:buChar char="•"/>
            </a:pPr>
            <a:r>
              <a:rPr lang="en-US" dirty="0"/>
              <a:t>Sensor and readout  	(10+5’) 					</a:t>
            </a:r>
            <a:r>
              <a:rPr lang="en-US" dirty="0" err="1"/>
              <a:t>Sho</a:t>
            </a:r>
            <a:r>
              <a:rPr lang="en-US" dirty="0"/>
              <a:t> </a:t>
            </a:r>
            <a:r>
              <a:rPr lang="en-US" dirty="0" err="1"/>
              <a:t>Uemura</a:t>
            </a:r>
            <a:r>
              <a:rPr lang="en-US" dirty="0"/>
              <a:t> (P-25)</a:t>
            </a:r>
          </a:p>
          <a:p>
            <a:pPr marL="742950" lvl="1" indent="-285750">
              <a:buFont typeface="Arial" panose="020B0604020202020204" pitchFamily="34" charset="0"/>
              <a:buChar char="•"/>
            </a:pPr>
            <a:r>
              <a:rPr lang="en-US" dirty="0"/>
              <a:t>Mechanical system 	(10+5’) 					Walt Sondheim (P-25)</a:t>
            </a:r>
            <a:br>
              <a:rPr lang="en-US" dirty="0"/>
            </a:br>
            <a:endParaRPr lang="en-US" dirty="0"/>
          </a:p>
          <a:p>
            <a:pPr marL="285750" indent="-285750">
              <a:buFont typeface="Arial" panose="020B0604020202020204" pitchFamily="34" charset="0"/>
              <a:buChar char="•"/>
            </a:pPr>
            <a:r>
              <a:rPr lang="en-US" dirty="0"/>
              <a:t>Theoretical highlights and plan		9:00 – 9:30AM</a:t>
            </a:r>
          </a:p>
          <a:p>
            <a:pPr marL="742950" lvl="1" indent="-285750">
              <a:buFont typeface="Arial" panose="020B0604020202020204" pitchFamily="34" charset="0"/>
              <a:buChar char="•"/>
            </a:pPr>
            <a:r>
              <a:rPr lang="en-US" dirty="0"/>
              <a:t>Overview of theory 		(15+5’) 					Ivan </a:t>
            </a:r>
            <a:r>
              <a:rPr lang="en-US" dirty="0" err="1"/>
              <a:t>Vitev</a:t>
            </a:r>
            <a:r>
              <a:rPr lang="en-US" dirty="0"/>
              <a:t> (T-2)</a:t>
            </a:r>
          </a:p>
          <a:p>
            <a:pPr marL="742950" lvl="1" indent="-285750">
              <a:buFont typeface="Arial" panose="020B0604020202020204" pitchFamily="34" charset="0"/>
              <a:buChar char="•"/>
            </a:pPr>
            <a:r>
              <a:rPr lang="en-US" dirty="0"/>
              <a:t>Simulations highlights 	(7+3’) 					</a:t>
            </a:r>
            <a:r>
              <a:rPr lang="en-US" dirty="0" err="1"/>
              <a:t>Boram</a:t>
            </a:r>
            <a:r>
              <a:rPr lang="en-US" dirty="0"/>
              <a:t> Yoon (CCS-7)</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Transition plan 					9:30-9:50AM 	Cesar da Silva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Committee meeting 				9:50 – 10:30AM</a:t>
            </a:r>
          </a:p>
        </p:txBody>
      </p:sp>
    </p:spTree>
    <p:extLst>
      <p:ext uri="{BB962C8B-B14F-4D97-AF65-F5344CB8AC3E}">
        <p14:creationId xmlns:p14="http://schemas.microsoft.com/office/powerpoint/2010/main" val="43513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91715E-AD72-094D-97C8-AACAED6FE0EE}"/>
              </a:ext>
            </a:extLst>
          </p:cNvPr>
          <p:cNvSpPr>
            <a:spLocks noGrp="1"/>
          </p:cNvSpPr>
          <p:nvPr>
            <p:ph type="title"/>
          </p:nvPr>
        </p:nvSpPr>
        <p:spPr/>
        <p:txBody>
          <a:bodyPr/>
          <a:lstStyle/>
          <a:p>
            <a:r>
              <a:rPr lang="en-US" sz="6600" dirty="0"/>
              <a:t>Thank You!</a:t>
            </a:r>
          </a:p>
        </p:txBody>
      </p:sp>
      <p:sp>
        <p:nvSpPr>
          <p:cNvPr id="3" name="Date Placeholder 2">
            <a:extLst>
              <a:ext uri="{FF2B5EF4-FFF2-40B4-BE49-F238E27FC236}">
                <a16:creationId xmlns:a16="http://schemas.microsoft.com/office/drawing/2014/main" id="{46A72AFB-B039-C344-A4BB-B019A768C61C}"/>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CB2520A7-4C4B-9D4D-BD11-A73CE9B0C95E}"/>
              </a:ext>
            </a:extLst>
          </p:cNvPr>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1297134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0AEC-A6CE-5C48-9D4F-43908254754B}"/>
              </a:ext>
            </a:extLst>
          </p:cNvPr>
          <p:cNvSpPr>
            <a:spLocks noGrp="1"/>
          </p:cNvSpPr>
          <p:nvPr>
            <p:ph type="title"/>
          </p:nvPr>
        </p:nvSpPr>
        <p:spPr/>
        <p:txBody>
          <a:bodyPr/>
          <a:lstStyle/>
          <a:p>
            <a:r>
              <a:rPr lang="en-US" dirty="0"/>
              <a:t>Backup slides</a:t>
            </a:r>
          </a:p>
        </p:txBody>
      </p:sp>
      <p:sp>
        <p:nvSpPr>
          <p:cNvPr id="3" name="Date Placeholder 2">
            <a:extLst>
              <a:ext uri="{FF2B5EF4-FFF2-40B4-BE49-F238E27FC236}">
                <a16:creationId xmlns:a16="http://schemas.microsoft.com/office/drawing/2014/main" id="{C84020CB-CC48-414A-A05F-AA834C0D579E}"/>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8BB4E5C8-36A3-7944-A148-585B6F8603F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8FB80C5A-BF41-FD45-8EE4-7330C52038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04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1998AF-B634-B34F-BE85-0503D8766597}"/>
              </a:ext>
            </a:extLst>
          </p:cNvPr>
          <p:cNvSpPr>
            <a:spLocks noGrp="1"/>
          </p:cNvSpPr>
          <p:nvPr>
            <p:ph type="title"/>
          </p:nvPr>
        </p:nvSpPr>
        <p:spPr/>
        <p:txBody>
          <a:bodyPr>
            <a:normAutofit/>
          </a:bodyPr>
          <a:lstStyle/>
          <a:p>
            <a:pPr algn="ctr"/>
            <a:r>
              <a:rPr lang="en-US" dirty="0"/>
              <a:t>MVTX Schedules and Milestones (11/2018)</a:t>
            </a:r>
          </a:p>
        </p:txBody>
      </p:sp>
      <p:sp>
        <p:nvSpPr>
          <p:cNvPr id="5" name="Date Placeholder 4">
            <a:extLst>
              <a:ext uri="{FF2B5EF4-FFF2-40B4-BE49-F238E27FC236}">
                <a16:creationId xmlns:a16="http://schemas.microsoft.com/office/drawing/2014/main" id="{CC1F7A34-107C-E843-B107-F55AB7056089}"/>
              </a:ext>
            </a:extLst>
          </p:cNvPr>
          <p:cNvSpPr>
            <a:spLocks noGrp="1"/>
          </p:cNvSpPr>
          <p:nvPr>
            <p:ph type="dt" sz="half" idx="10"/>
          </p:nvPr>
        </p:nvSpPr>
        <p:spPr/>
        <p:txBody>
          <a:bodyPr/>
          <a:lstStyle/>
          <a:p>
            <a:r>
              <a:rPr lang="en-US"/>
              <a:t>2/14/19</a:t>
            </a:r>
          </a:p>
        </p:txBody>
      </p:sp>
      <p:sp>
        <p:nvSpPr>
          <p:cNvPr id="6" name="Footer Placeholder 5">
            <a:extLst>
              <a:ext uri="{FF2B5EF4-FFF2-40B4-BE49-F238E27FC236}">
                <a16:creationId xmlns:a16="http://schemas.microsoft.com/office/drawing/2014/main" id="{682E5597-13DB-AF46-BB83-509280B98FCF}"/>
              </a:ext>
            </a:extLst>
          </p:cNvPr>
          <p:cNvSpPr>
            <a:spLocks noGrp="1"/>
          </p:cNvSpPr>
          <p:nvPr>
            <p:ph type="ftr" sz="quarter" idx="11"/>
          </p:nvPr>
        </p:nvSpPr>
        <p:spPr/>
        <p:txBody>
          <a:bodyPr/>
          <a:lstStyle/>
          <a:p>
            <a:r>
              <a:rPr lang="en-US"/>
              <a:t>Los Alamos National Laboratory</a:t>
            </a:r>
          </a:p>
        </p:txBody>
      </p:sp>
      <p:graphicFrame>
        <p:nvGraphicFramePr>
          <p:cNvPr id="9" name="Table 8">
            <a:extLst>
              <a:ext uri="{FF2B5EF4-FFF2-40B4-BE49-F238E27FC236}">
                <a16:creationId xmlns:a16="http://schemas.microsoft.com/office/drawing/2014/main" id="{0E2A5AEC-B53D-8D4F-AA72-1E4D50EE80B9}"/>
              </a:ext>
            </a:extLst>
          </p:cNvPr>
          <p:cNvGraphicFramePr>
            <a:graphicFrameLocks noGrp="1"/>
          </p:cNvGraphicFramePr>
          <p:nvPr>
            <p:extLst/>
          </p:nvPr>
        </p:nvGraphicFramePr>
        <p:xfrm>
          <a:off x="1543487" y="1414702"/>
          <a:ext cx="6057030" cy="285750"/>
        </p:xfrm>
        <a:graphic>
          <a:graphicData uri="http://schemas.openxmlformats.org/drawingml/2006/table">
            <a:tbl>
              <a:tblPr firstRow="1" bandRow="1">
                <a:tableStyleId>{5C22544A-7EE6-4342-B048-85BDC9FD1C3A}</a:tableStyleId>
              </a:tblPr>
              <a:tblGrid>
                <a:gridCol w="1009505">
                  <a:extLst>
                    <a:ext uri="{9D8B030D-6E8A-4147-A177-3AD203B41FA5}">
                      <a16:colId xmlns:a16="http://schemas.microsoft.com/office/drawing/2014/main" val="180237816"/>
                    </a:ext>
                  </a:extLst>
                </a:gridCol>
                <a:gridCol w="1009505">
                  <a:extLst>
                    <a:ext uri="{9D8B030D-6E8A-4147-A177-3AD203B41FA5}">
                      <a16:colId xmlns:a16="http://schemas.microsoft.com/office/drawing/2014/main" val="3789061785"/>
                    </a:ext>
                  </a:extLst>
                </a:gridCol>
                <a:gridCol w="1009505">
                  <a:extLst>
                    <a:ext uri="{9D8B030D-6E8A-4147-A177-3AD203B41FA5}">
                      <a16:colId xmlns:a16="http://schemas.microsoft.com/office/drawing/2014/main" val="3360062225"/>
                    </a:ext>
                  </a:extLst>
                </a:gridCol>
                <a:gridCol w="1009505">
                  <a:extLst>
                    <a:ext uri="{9D8B030D-6E8A-4147-A177-3AD203B41FA5}">
                      <a16:colId xmlns:a16="http://schemas.microsoft.com/office/drawing/2014/main" val="4003284006"/>
                    </a:ext>
                  </a:extLst>
                </a:gridCol>
                <a:gridCol w="1009505">
                  <a:extLst>
                    <a:ext uri="{9D8B030D-6E8A-4147-A177-3AD203B41FA5}">
                      <a16:colId xmlns:a16="http://schemas.microsoft.com/office/drawing/2014/main" val="3937574876"/>
                    </a:ext>
                  </a:extLst>
                </a:gridCol>
                <a:gridCol w="1009505">
                  <a:extLst>
                    <a:ext uri="{9D8B030D-6E8A-4147-A177-3AD203B41FA5}">
                      <a16:colId xmlns:a16="http://schemas.microsoft.com/office/drawing/2014/main" val="981024134"/>
                    </a:ext>
                  </a:extLst>
                </a:gridCol>
              </a:tblGrid>
              <a:tr h="285750">
                <a:tc>
                  <a:txBody>
                    <a:bodyPr/>
                    <a:lstStyle/>
                    <a:p>
                      <a:pPr algn="ctr"/>
                      <a:r>
                        <a:rPr lang="en-US" sz="1400" dirty="0"/>
                        <a:t>CY-2018</a:t>
                      </a:r>
                    </a:p>
                  </a:txBody>
                  <a:tcPr marL="68580" marR="68580" marT="34290" marB="34290"/>
                </a:tc>
                <a:tc>
                  <a:txBody>
                    <a:bodyPr/>
                    <a:lstStyle/>
                    <a:p>
                      <a:pPr algn="ctr"/>
                      <a:r>
                        <a:rPr lang="en-US" sz="1400" dirty="0"/>
                        <a:t>2019</a:t>
                      </a:r>
                    </a:p>
                  </a:txBody>
                  <a:tcPr marL="68580" marR="68580" marT="34290" marB="34290"/>
                </a:tc>
                <a:tc>
                  <a:txBody>
                    <a:bodyPr/>
                    <a:lstStyle/>
                    <a:p>
                      <a:pPr algn="ctr"/>
                      <a:r>
                        <a:rPr lang="en-US" sz="1400" dirty="0"/>
                        <a:t>2020</a:t>
                      </a:r>
                    </a:p>
                  </a:txBody>
                  <a:tcPr marL="68580" marR="68580" marT="34290" marB="34290"/>
                </a:tc>
                <a:tc>
                  <a:txBody>
                    <a:bodyPr/>
                    <a:lstStyle/>
                    <a:p>
                      <a:pPr algn="ctr"/>
                      <a:r>
                        <a:rPr lang="en-US" sz="1400" dirty="0"/>
                        <a:t>2021</a:t>
                      </a:r>
                    </a:p>
                  </a:txBody>
                  <a:tcPr marL="68580" marR="68580" marT="34290" marB="34290"/>
                </a:tc>
                <a:tc>
                  <a:txBody>
                    <a:bodyPr/>
                    <a:lstStyle/>
                    <a:p>
                      <a:pPr algn="ctr"/>
                      <a:r>
                        <a:rPr lang="en-US" sz="1400" dirty="0"/>
                        <a:t>2022</a:t>
                      </a:r>
                    </a:p>
                  </a:txBody>
                  <a:tcPr marL="68580" marR="68580" marT="34290" marB="34290"/>
                </a:tc>
                <a:tc>
                  <a:txBody>
                    <a:bodyPr/>
                    <a:lstStyle/>
                    <a:p>
                      <a:pPr algn="ctr"/>
                      <a:r>
                        <a:rPr lang="en-US" sz="1400" dirty="0"/>
                        <a:t>2023</a:t>
                      </a:r>
                    </a:p>
                  </a:txBody>
                  <a:tcPr marL="68580" marR="68580" marT="34290" marB="34290"/>
                </a:tc>
                <a:extLst>
                  <a:ext uri="{0D108BD9-81ED-4DB2-BD59-A6C34878D82A}">
                    <a16:rowId xmlns:a16="http://schemas.microsoft.com/office/drawing/2014/main" val="1974851673"/>
                  </a:ext>
                </a:extLst>
              </a:tr>
            </a:tbl>
          </a:graphicData>
        </a:graphic>
      </p:graphicFrame>
      <p:grpSp>
        <p:nvGrpSpPr>
          <p:cNvPr id="71" name="Group 70">
            <a:extLst>
              <a:ext uri="{FF2B5EF4-FFF2-40B4-BE49-F238E27FC236}">
                <a16:creationId xmlns:a16="http://schemas.microsoft.com/office/drawing/2014/main" id="{F5171710-2990-534C-AC5B-83A948AC0F6B}"/>
              </a:ext>
            </a:extLst>
          </p:cNvPr>
          <p:cNvGrpSpPr/>
          <p:nvPr/>
        </p:nvGrpSpPr>
        <p:grpSpPr>
          <a:xfrm>
            <a:off x="2503027" y="1845676"/>
            <a:ext cx="1267395" cy="369332"/>
            <a:chOff x="1891510" y="2079909"/>
            <a:chExt cx="1689856" cy="492445"/>
          </a:xfrm>
        </p:grpSpPr>
        <p:cxnSp>
          <p:nvCxnSpPr>
            <p:cNvPr id="11" name="Straight Arrow Connector 10">
              <a:extLst>
                <a:ext uri="{FF2B5EF4-FFF2-40B4-BE49-F238E27FC236}">
                  <a16:creationId xmlns:a16="http://schemas.microsoft.com/office/drawing/2014/main" id="{CDEBFECA-AE31-DA42-A8BC-4449C03686F7}"/>
                </a:ext>
              </a:extLst>
            </p:cNvPr>
            <p:cNvCxnSpPr>
              <a:cxnSpLocks/>
            </p:cNvCxnSpPr>
            <p:nvPr/>
          </p:nvCxnSpPr>
          <p:spPr>
            <a:xfrm>
              <a:off x="2153883" y="2083578"/>
              <a:ext cx="142748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F7E40C-2877-994F-B07F-0FAC32312763}"/>
                </a:ext>
              </a:extLst>
            </p:cNvPr>
            <p:cNvSpPr txBox="1"/>
            <p:nvPr/>
          </p:nvSpPr>
          <p:spPr>
            <a:xfrm>
              <a:off x="1891510" y="2079909"/>
              <a:ext cx="1118252" cy="492445"/>
            </a:xfrm>
            <a:prstGeom prst="rect">
              <a:avLst/>
            </a:prstGeom>
            <a:noFill/>
          </p:spPr>
          <p:txBody>
            <a:bodyPr wrap="none" rtlCol="0">
              <a:spAutoFit/>
            </a:bodyPr>
            <a:lstStyle/>
            <a:p>
              <a:r>
                <a:rPr lang="en-US" sz="900" b="1" dirty="0"/>
                <a:t>Stave &amp; RU </a:t>
              </a:r>
            </a:p>
            <a:p>
              <a:r>
                <a:rPr lang="en-US" sz="900" b="1" dirty="0"/>
                <a:t>production</a:t>
              </a:r>
            </a:p>
          </p:txBody>
        </p:sp>
      </p:grpSp>
      <p:grpSp>
        <p:nvGrpSpPr>
          <p:cNvPr id="17" name="Group 16">
            <a:extLst>
              <a:ext uri="{FF2B5EF4-FFF2-40B4-BE49-F238E27FC236}">
                <a16:creationId xmlns:a16="http://schemas.microsoft.com/office/drawing/2014/main" id="{70914154-C4A5-D846-8AE9-AAA717C5F4A3}"/>
              </a:ext>
            </a:extLst>
          </p:cNvPr>
          <p:cNvGrpSpPr/>
          <p:nvPr/>
        </p:nvGrpSpPr>
        <p:grpSpPr>
          <a:xfrm>
            <a:off x="4072695" y="3943583"/>
            <a:ext cx="824117" cy="307324"/>
            <a:chOff x="3262785" y="2711027"/>
            <a:chExt cx="1098822" cy="409762"/>
          </a:xfrm>
        </p:grpSpPr>
        <p:cxnSp>
          <p:nvCxnSpPr>
            <p:cNvPr id="13" name="Straight Arrow Connector 12">
              <a:extLst>
                <a:ext uri="{FF2B5EF4-FFF2-40B4-BE49-F238E27FC236}">
                  <a16:creationId xmlns:a16="http://schemas.microsoft.com/office/drawing/2014/main" id="{DC9903D0-3416-CA40-BF0E-5DE8AD2CFC48}"/>
                </a:ext>
              </a:extLst>
            </p:cNvPr>
            <p:cNvCxnSpPr>
              <a:cxnSpLocks/>
            </p:cNvCxnSpPr>
            <p:nvPr/>
          </p:nvCxnSpPr>
          <p:spPr>
            <a:xfrm>
              <a:off x="3262785" y="2711027"/>
              <a:ext cx="1098822"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D727B8-1D13-984A-8A4C-A36B28960882}"/>
                </a:ext>
              </a:extLst>
            </p:cNvPr>
            <p:cNvSpPr txBox="1"/>
            <p:nvPr/>
          </p:nvSpPr>
          <p:spPr>
            <a:xfrm>
              <a:off x="3262785" y="2720683"/>
              <a:ext cx="1002838" cy="400106"/>
            </a:xfrm>
            <a:prstGeom prst="rect">
              <a:avLst/>
            </a:prstGeom>
            <a:noFill/>
          </p:spPr>
          <p:txBody>
            <a:bodyPr wrap="none" rtlCol="0">
              <a:spAutoFit/>
            </a:bodyPr>
            <a:lstStyle/>
            <a:p>
              <a:r>
                <a:rPr lang="en-US" sz="675" dirty="0"/>
                <a:t>Power system </a:t>
              </a:r>
            </a:p>
            <a:p>
              <a:r>
                <a:rPr lang="en-US" sz="675" dirty="0"/>
                <a:t>production</a:t>
              </a:r>
            </a:p>
          </p:txBody>
        </p:sp>
      </p:grpSp>
      <p:grpSp>
        <p:nvGrpSpPr>
          <p:cNvPr id="18" name="Group 17">
            <a:extLst>
              <a:ext uri="{FF2B5EF4-FFF2-40B4-BE49-F238E27FC236}">
                <a16:creationId xmlns:a16="http://schemas.microsoft.com/office/drawing/2014/main" id="{6280323B-73E3-7D40-A991-45D497DA806F}"/>
              </a:ext>
            </a:extLst>
          </p:cNvPr>
          <p:cNvGrpSpPr/>
          <p:nvPr/>
        </p:nvGrpSpPr>
        <p:grpSpPr>
          <a:xfrm>
            <a:off x="2346771" y="2271691"/>
            <a:ext cx="3799758" cy="369332"/>
            <a:chOff x="3028117" y="2690395"/>
            <a:chExt cx="5066344" cy="492443"/>
          </a:xfrm>
        </p:grpSpPr>
        <p:cxnSp>
          <p:nvCxnSpPr>
            <p:cNvPr id="19" name="Straight Arrow Connector 18">
              <a:extLst>
                <a:ext uri="{FF2B5EF4-FFF2-40B4-BE49-F238E27FC236}">
                  <a16:creationId xmlns:a16="http://schemas.microsoft.com/office/drawing/2014/main" id="{0F4242E0-7F81-4B4F-B74F-A001465249AD}"/>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FA2944-1D11-344C-8E9C-1D0EA82D3DFD}"/>
                </a:ext>
              </a:extLst>
            </p:cNvPr>
            <p:cNvSpPr txBox="1"/>
            <p:nvPr/>
          </p:nvSpPr>
          <p:spPr>
            <a:xfrm>
              <a:off x="3239264" y="2690395"/>
              <a:ext cx="4855197" cy="492443"/>
            </a:xfrm>
            <a:prstGeom prst="rect">
              <a:avLst/>
            </a:prstGeom>
            <a:noFill/>
          </p:spPr>
          <p:txBody>
            <a:bodyPr wrap="square" rtlCol="0">
              <a:spAutoFit/>
            </a:bodyPr>
            <a:lstStyle/>
            <a:p>
              <a:r>
                <a:rPr lang="en-US" sz="900" b="1" dirty="0"/>
                <a:t>Detector mechanics design &amp; production,  global interface to sPHENIX</a:t>
              </a:r>
            </a:p>
          </p:txBody>
        </p:sp>
      </p:grpSp>
      <p:grpSp>
        <p:nvGrpSpPr>
          <p:cNvPr id="23" name="Group 22">
            <a:extLst>
              <a:ext uri="{FF2B5EF4-FFF2-40B4-BE49-F238E27FC236}">
                <a16:creationId xmlns:a16="http://schemas.microsoft.com/office/drawing/2014/main" id="{A1327029-2F9D-124B-97D5-477ABE3C7FB7}"/>
              </a:ext>
            </a:extLst>
          </p:cNvPr>
          <p:cNvGrpSpPr/>
          <p:nvPr/>
        </p:nvGrpSpPr>
        <p:grpSpPr>
          <a:xfrm>
            <a:off x="3675794" y="2958552"/>
            <a:ext cx="1303079" cy="300082"/>
            <a:chOff x="4094391" y="2680223"/>
            <a:chExt cx="1737438" cy="400106"/>
          </a:xfrm>
        </p:grpSpPr>
        <p:cxnSp>
          <p:nvCxnSpPr>
            <p:cNvPr id="24" name="Straight Arrow Connector 23">
              <a:extLst>
                <a:ext uri="{FF2B5EF4-FFF2-40B4-BE49-F238E27FC236}">
                  <a16:creationId xmlns:a16="http://schemas.microsoft.com/office/drawing/2014/main" id="{DFFE5DA4-AE34-2B43-A3F1-95D31C7112E0}"/>
                </a:ext>
              </a:extLst>
            </p:cNvPr>
            <p:cNvCxnSpPr>
              <a:cxnSpLocks/>
            </p:cNvCxnSpPr>
            <p:nvPr/>
          </p:nvCxnSpPr>
          <p:spPr>
            <a:xfrm>
              <a:off x="4094391" y="2711027"/>
              <a:ext cx="173743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DEB90A7-2B19-654E-9231-95D23B296796}"/>
                </a:ext>
              </a:extLst>
            </p:cNvPr>
            <p:cNvSpPr txBox="1"/>
            <p:nvPr/>
          </p:nvSpPr>
          <p:spPr>
            <a:xfrm>
              <a:off x="4094391" y="2680223"/>
              <a:ext cx="1737438" cy="400106"/>
            </a:xfrm>
            <a:prstGeom prst="rect">
              <a:avLst/>
            </a:prstGeom>
            <a:noFill/>
          </p:spPr>
          <p:txBody>
            <a:bodyPr wrap="square" rtlCol="0">
              <a:spAutoFit/>
            </a:bodyPr>
            <a:lstStyle/>
            <a:p>
              <a:r>
                <a:rPr lang="en-US" sz="675" dirty="0"/>
                <a:t>Service barrel </a:t>
              </a:r>
            </a:p>
            <a:p>
              <a:r>
                <a:rPr lang="en-US" sz="675" dirty="0"/>
                <a:t>design &amp; production</a:t>
              </a:r>
            </a:p>
          </p:txBody>
        </p:sp>
      </p:grpSp>
      <p:grpSp>
        <p:nvGrpSpPr>
          <p:cNvPr id="29" name="Group 28">
            <a:extLst>
              <a:ext uri="{FF2B5EF4-FFF2-40B4-BE49-F238E27FC236}">
                <a16:creationId xmlns:a16="http://schemas.microsoft.com/office/drawing/2014/main" id="{C8CA1D4B-C503-AE4E-BD8B-54AB3BF531C7}"/>
              </a:ext>
            </a:extLst>
          </p:cNvPr>
          <p:cNvGrpSpPr/>
          <p:nvPr/>
        </p:nvGrpSpPr>
        <p:grpSpPr>
          <a:xfrm>
            <a:off x="2620112" y="2554145"/>
            <a:ext cx="651140" cy="196208"/>
            <a:chOff x="3728752" y="2682754"/>
            <a:chExt cx="868186" cy="261611"/>
          </a:xfrm>
        </p:grpSpPr>
        <p:cxnSp>
          <p:nvCxnSpPr>
            <p:cNvPr id="30" name="Straight Arrow Connector 29">
              <a:extLst>
                <a:ext uri="{FF2B5EF4-FFF2-40B4-BE49-F238E27FC236}">
                  <a16:creationId xmlns:a16="http://schemas.microsoft.com/office/drawing/2014/main" id="{AAF9D36F-93E9-E846-AFEE-796B88F54FB3}"/>
                </a:ext>
              </a:extLst>
            </p:cNvPr>
            <p:cNvCxnSpPr>
              <a:cxnSpLocks/>
            </p:cNvCxnSpPr>
            <p:nvPr/>
          </p:nvCxnSpPr>
          <p:spPr>
            <a:xfrm>
              <a:off x="3795165" y="2703054"/>
              <a:ext cx="761849"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21EE598-D94F-D846-AAC0-2A53BD93AA2A}"/>
                </a:ext>
              </a:extLst>
            </p:cNvPr>
            <p:cNvSpPr txBox="1"/>
            <p:nvPr/>
          </p:nvSpPr>
          <p:spPr>
            <a:xfrm>
              <a:off x="3728752" y="2682754"/>
              <a:ext cx="868186" cy="261611"/>
            </a:xfrm>
            <a:prstGeom prst="rect">
              <a:avLst/>
            </a:prstGeom>
            <a:noFill/>
          </p:spPr>
          <p:txBody>
            <a:bodyPr wrap="none" rtlCol="0">
              <a:spAutoFit/>
            </a:bodyPr>
            <a:lstStyle/>
            <a:p>
              <a:r>
                <a:rPr lang="en-US" sz="675" dirty="0"/>
                <a:t>End Wheels</a:t>
              </a:r>
            </a:p>
          </p:txBody>
        </p:sp>
      </p:grpSp>
      <p:grpSp>
        <p:nvGrpSpPr>
          <p:cNvPr id="34" name="Group 33">
            <a:extLst>
              <a:ext uri="{FF2B5EF4-FFF2-40B4-BE49-F238E27FC236}">
                <a16:creationId xmlns:a16="http://schemas.microsoft.com/office/drawing/2014/main" id="{3346488B-1DBB-234F-81F3-41B9C66DF77E}"/>
              </a:ext>
            </a:extLst>
          </p:cNvPr>
          <p:cNvGrpSpPr/>
          <p:nvPr/>
        </p:nvGrpSpPr>
        <p:grpSpPr>
          <a:xfrm>
            <a:off x="3269133" y="2663211"/>
            <a:ext cx="767717" cy="196208"/>
            <a:chOff x="3895974" y="2661453"/>
            <a:chExt cx="1023623" cy="261611"/>
          </a:xfrm>
        </p:grpSpPr>
        <p:cxnSp>
          <p:nvCxnSpPr>
            <p:cNvPr id="35" name="Straight Arrow Connector 34">
              <a:extLst>
                <a:ext uri="{FF2B5EF4-FFF2-40B4-BE49-F238E27FC236}">
                  <a16:creationId xmlns:a16="http://schemas.microsoft.com/office/drawing/2014/main" id="{6433B74A-C47F-5948-A5B6-681930CC1B74}"/>
                </a:ext>
              </a:extLst>
            </p:cNvPr>
            <p:cNvCxnSpPr>
              <a:cxnSpLocks/>
            </p:cNvCxnSpPr>
            <p:nvPr/>
          </p:nvCxnSpPr>
          <p:spPr>
            <a:xfrm>
              <a:off x="3895974" y="2703054"/>
              <a:ext cx="102362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7BF6FD-6120-1C4D-A168-1240E1AA35B2}"/>
                </a:ext>
              </a:extLst>
            </p:cNvPr>
            <p:cNvSpPr txBox="1"/>
            <p:nvPr/>
          </p:nvSpPr>
          <p:spPr>
            <a:xfrm>
              <a:off x="4156865" y="2661453"/>
              <a:ext cx="560411" cy="261611"/>
            </a:xfrm>
            <a:prstGeom prst="rect">
              <a:avLst/>
            </a:prstGeom>
            <a:noFill/>
          </p:spPr>
          <p:txBody>
            <a:bodyPr wrap="none" rtlCol="0">
              <a:spAutoFit/>
            </a:bodyPr>
            <a:lstStyle/>
            <a:p>
              <a:r>
                <a:rPr lang="en-US" sz="675" dirty="0"/>
                <a:t>CYSS</a:t>
              </a:r>
              <a:endParaRPr lang="en-US" sz="900" dirty="0"/>
            </a:p>
          </p:txBody>
        </p:sp>
      </p:grpSp>
      <p:grpSp>
        <p:nvGrpSpPr>
          <p:cNvPr id="40" name="Group 39">
            <a:extLst>
              <a:ext uri="{FF2B5EF4-FFF2-40B4-BE49-F238E27FC236}">
                <a16:creationId xmlns:a16="http://schemas.microsoft.com/office/drawing/2014/main" id="{4A7F3F48-66B7-774B-BF8E-1B0D5AE75086}"/>
              </a:ext>
            </a:extLst>
          </p:cNvPr>
          <p:cNvGrpSpPr/>
          <p:nvPr/>
        </p:nvGrpSpPr>
        <p:grpSpPr>
          <a:xfrm>
            <a:off x="4978043" y="3760338"/>
            <a:ext cx="704039" cy="196208"/>
            <a:chOff x="3174643" y="2681608"/>
            <a:chExt cx="938719" cy="261611"/>
          </a:xfrm>
        </p:grpSpPr>
        <p:cxnSp>
          <p:nvCxnSpPr>
            <p:cNvPr id="41" name="Straight Arrow Connector 40">
              <a:extLst>
                <a:ext uri="{FF2B5EF4-FFF2-40B4-BE49-F238E27FC236}">
                  <a16:creationId xmlns:a16="http://schemas.microsoft.com/office/drawing/2014/main" id="{04860B1B-616D-D248-AA43-A188DDBA19E7}"/>
                </a:ext>
              </a:extLst>
            </p:cNvPr>
            <p:cNvCxnSpPr>
              <a:cxnSpLocks/>
            </p:cNvCxnSpPr>
            <p:nvPr/>
          </p:nvCxnSpPr>
          <p:spPr>
            <a:xfrm>
              <a:off x="3395643" y="2711027"/>
              <a:ext cx="46682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54DBA20-842B-8E42-B51B-FF0D8C13C178}"/>
                </a:ext>
              </a:extLst>
            </p:cNvPr>
            <p:cNvSpPr txBox="1"/>
            <p:nvPr/>
          </p:nvSpPr>
          <p:spPr>
            <a:xfrm>
              <a:off x="3174643" y="2681608"/>
              <a:ext cx="938719" cy="261611"/>
            </a:xfrm>
            <a:prstGeom prst="rect">
              <a:avLst/>
            </a:prstGeom>
            <a:noFill/>
          </p:spPr>
          <p:txBody>
            <a:bodyPr wrap="none" rtlCol="0">
              <a:spAutoFit/>
            </a:bodyPr>
            <a:lstStyle/>
            <a:p>
              <a:r>
                <a:rPr lang="en-US" sz="675" dirty="0"/>
                <a:t>Half barrel #1</a:t>
              </a:r>
            </a:p>
          </p:txBody>
        </p:sp>
      </p:grpSp>
      <p:grpSp>
        <p:nvGrpSpPr>
          <p:cNvPr id="43" name="Group 42">
            <a:extLst>
              <a:ext uri="{FF2B5EF4-FFF2-40B4-BE49-F238E27FC236}">
                <a16:creationId xmlns:a16="http://schemas.microsoft.com/office/drawing/2014/main" id="{BAE77A88-BF07-A04D-BACE-4E97645708EB}"/>
              </a:ext>
            </a:extLst>
          </p:cNvPr>
          <p:cNvGrpSpPr/>
          <p:nvPr/>
        </p:nvGrpSpPr>
        <p:grpSpPr>
          <a:xfrm>
            <a:off x="5019020" y="3981364"/>
            <a:ext cx="704039" cy="196208"/>
            <a:chOff x="3031258" y="2686395"/>
            <a:chExt cx="938719" cy="261611"/>
          </a:xfrm>
        </p:grpSpPr>
        <p:cxnSp>
          <p:nvCxnSpPr>
            <p:cNvPr id="44" name="Straight Arrow Connector 43">
              <a:extLst>
                <a:ext uri="{FF2B5EF4-FFF2-40B4-BE49-F238E27FC236}">
                  <a16:creationId xmlns:a16="http://schemas.microsoft.com/office/drawing/2014/main" id="{5EA490A9-D80D-244B-9AEF-02E345B39297}"/>
                </a:ext>
              </a:extLst>
            </p:cNvPr>
            <p:cNvCxnSpPr>
              <a:cxnSpLocks/>
            </p:cNvCxnSpPr>
            <p:nvPr/>
          </p:nvCxnSpPr>
          <p:spPr>
            <a:xfrm>
              <a:off x="3387897" y="2711027"/>
              <a:ext cx="38962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5F325B0-1CA9-1A40-9D4F-D20ED44A2382}"/>
                </a:ext>
              </a:extLst>
            </p:cNvPr>
            <p:cNvSpPr txBox="1"/>
            <p:nvPr/>
          </p:nvSpPr>
          <p:spPr>
            <a:xfrm>
              <a:off x="3031258" y="2686395"/>
              <a:ext cx="938719" cy="261611"/>
            </a:xfrm>
            <a:prstGeom prst="rect">
              <a:avLst/>
            </a:prstGeom>
            <a:noFill/>
          </p:spPr>
          <p:txBody>
            <a:bodyPr wrap="none" rtlCol="0">
              <a:spAutoFit/>
            </a:bodyPr>
            <a:lstStyle/>
            <a:p>
              <a:r>
                <a:rPr lang="en-US" sz="675" dirty="0"/>
                <a:t>Half barrel #2</a:t>
              </a:r>
            </a:p>
          </p:txBody>
        </p:sp>
      </p:grpSp>
      <p:grpSp>
        <p:nvGrpSpPr>
          <p:cNvPr id="48" name="Group 47">
            <a:extLst>
              <a:ext uri="{FF2B5EF4-FFF2-40B4-BE49-F238E27FC236}">
                <a16:creationId xmlns:a16="http://schemas.microsoft.com/office/drawing/2014/main" id="{6C6ECEE6-252F-AF4D-B5BA-1E695B44E938}"/>
              </a:ext>
            </a:extLst>
          </p:cNvPr>
          <p:cNvGrpSpPr/>
          <p:nvPr/>
        </p:nvGrpSpPr>
        <p:grpSpPr>
          <a:xfrm>
            <a:off x="5568300" y="4113587"/>
            <a:ext cx="880377" cy="334835"/>
            <a:chOff x="4135029" y="4197743"/>
            <a:chExt cx="1173838" cy="446447"/>
          </a:xfrm>
        </p:grpSpPr>
        <p:sp>
          <p:nvSpPr>
            <p:cNvPr id="49" name="5-Point Star 48">
              <a:extLst>
                <a:ext uri="{FF2B5EF4-FFF2-40B4-BE49-F238E27FC236}">
                  <a16:creationId xmlns:a16="http://schemas.microsoft.com/office/drawing/2014/main" id="{9E4B7818-B2D9-8744-BAE5-E5D7790B6BE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DE5FFDD7-3062-094B-B0F3-43B6EA1A68C9}"/>
                </a:ext>
              </a:extLst>
            </p:cNvPr>
            <p:cNvSpPr txBox="1"/>
            <p:nvPr/>
          </p:nvSpPr>
          <p:spPr>
            <a:xfrm>
              <a:off x="4248317" y="4197743"/>
              <a:ext cx="1060550" cy="446447"/>
            </a:xfrm>
            <a:prstGeom prst="rect">
              <a:avLst/>
            </a:prstGeom>
            <a:noFill/>
          </p:spPr>
          <p:txBody>
            <a:bodyPr wrap="none" rtlCol="0">
              <a:spAutoFit/>
            </a:bodyPr>
            <a:lstStyle/>
            <a:p>
              <a:r>
                <a:rPr lang="en-US" sz="788" dirty="0"/>
                <a:t>Half barrels</a:t>
              </a:r>
            </a:p>
            <a:p>
              <a:r>
                <a:rPr lang="en-US" sz="788" dirty="0"/>
                <a:t>arrive @BNL </a:t>
              </a:r>
            </a:p>
          </p:txBody>
        </p:sp>
      </p:grpSp>
      <p:grpSp>
        <p:nvGrpSpPr>
          <p:cNvPr id="51" name="Group 50">
            <a:extLst>
              <a:ext uri="{FF2B5EF4-FFF2-40B4-BE49-F238E27FC236}">
                <a16:creationId xmlns:a16="http://schemas.microsoft.com/office/drawing/2014/main" id="{6120006E-458E-7D43-B6F5-C9499ABB6133}"/>
              </a:ext>
            </a:extLst>
          </p:cNvPr>
          <p:cNvGrpSpPr/>
          <p:nvPr/>
        </p:nvGrpSpPr>
        <p:grpSpPr>
          <a:xfrm>
            <a:off x="5533875" y="4478113"/>
            <a:ext cx="1938351" cy="304479"/>
            <a:chOff x="3190658" y="2711027"/>
            <a:chExt cx="2584468" cy="405969"/>
          </a:xfrm>
        </p:grpSpPr>
        <p:cxnSp>
          <p:nvCxnSpPr>
            <p:cNvPr id="52" name="Straight Arrow Connector 51">
              <a:extLst>
                <a:ext uri="{FF2B5EF4-FFF2-40B4-BE49-F238E27FC236}">
                  <a16:creationId xmlns:a16="http://schemas.microsoft.com/office/drawing/2014/main" id="{C9DF5983-253A-5C42-ACF3-88594453C6F9}"/>
                </a:ext>
              </a:extLst>
            </p:cNvPr>
            <p:cNvCxnSpPr>
              <a:cxnSpLocks/>
            </p:cNvCxnSpPr>
            <p:nvPr/>
          </p:nvCxnSpPr>
          <p:spPr>
            <a:xfrm>
              <a:off x="3262785" y="2711027"/>
              <a:ext cx="131363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CD4C43-6D60-AF48-940B-0D46D84F3F06}"/>
                </a:ext>
              </a:extLst>
            </p:cNvPr>
            <p:cNvSpPr txBox="1"/>
            <p:nvPr/>
          </p:nvSpPr>
          <p:spPr>
            <a:xfrm>
              <a:off x="3190658" y="2716890"/>
              <a:ext cx="2584468" cy="400106"/>
            </a:xfrm>
            <a:prstGeom prst="rect">
              <a:avLst/>
            </a:prstGeom>
            <a:noFill/>
          </p:spPr>
          <p:txBody>
            <a:bodyPr wrap="none" rtlCol="0">
              <a:spAutoFit/>
            </a:bodyPr>
            <a:lstStyle/>
            <a:p>
              <a:r>
                <a:rPr lang="en-US" sz="675" b="1" dirty="0"/>
                <a:t>MVTX installation &amp; commissioning @BNL</a:t>
              </a:r>
            </a:p>
            <a:p>
              <a:r>
                <a:rPr lang="en-US" sz="675" b="1" dirty="0"/>
                <a:t>RU, FELIX, PS, cables etc.</a:t>
              </a:r>
            </a:p>
          </p:txBody>
        </p:sp>
      </p:grpSp>
      <p:grpSp>
        <p:nvGrpSpPr>
          <p:cNvPr id="55" name="Group 54">
            <a:extLst>
              <a:ext uri="{FF2B5EF4-FFF2-40B4-BE49-F238E27FC236}">
                <a16:creationId xmlns:a16="http://schemas.microsoft.com/office/drawing/2014/main" id="{72DBB80C-0B30-6947-94F6-D1D10E8EAA8D}"/>
              </a:ext>
            </a:extLst>
          </p:cNvPr>
          <p:cNvGrpSpPr/>
          <p:nvPr/>
        </p:nvGrpSpPr>
        <p:grpSpPr>
          <a:xfrm>
            <a:off x="6290318" y="3556058"/>
            <a:ext cx="1077545" cy="334835"/>
            <a:chOff x="4135029" y="4197743"/>
            <a:chExt cx="1436727" cy="446447"/>
          </a:xfrm>
        </p:grpSpPr>
        <p:sp>
          <p:nvSpPr>
            <p:cNvPr id="56" name="5-Point Star 55">
              <a:extLst>
                <a:ext uri="{FF2B5EF4-FFF2-40B4-BE49-F238E27FC236}">
                  <a16:creationId xmlns:a16="http://schemas.microsoft.com/office/drawing/2014/main" id="{52A0F4F9-74AD-E646-BE55-212C0CCCD0B2}"/>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3F282F9-C6DF-9349-B7EA-A3C8B93A265D}"/>
                </a:ext>
              </a:extLst>
            </p:cNvPr>
            <p:cNvSpPr txBox="1"/>
            <p:nvPr/>
          </p:nvSpPr>
          <p:spPr>
            <a:xfrm>
              <a:off x="4248317" y="4197743"/>
              <a:ext cx="1323439" cy="446447"/>
            </a:xfrm>
            <a:prstGeom prst="rect">
              <a:avLst/>
            </a:prstGeom>
            <a:noFill/>
          </p:spPr>
          <p:txBody>
            <a:bodyPr wrap="none" rtlCol="0">
              <a:spAutoFit/>
            </a:bodyPr>
            <a:lstStyle/>
            <a:p>
              <a:r>
                <a:rPr lang="en-US" sz="788" dirty="0"/>
                <a:t>Install half barrels</a:t>
              </a:r>
            </a:p>
            <a:p>
              <a:r>
                <a:rPr lang="en-US" sz="788" dirty="0"/>
                <a:t>     @sPHENIX IR</a:t>
              </a:r>
            </a:p>
          </p:txBody>
        </p:sp>
      </p:grpSp>
      <p:grpSp>
        <p:nvGrpSpPr>
          <p:cNvPr id="58" name="Group 57">
            <a:extLst>
              <a:ext uri="{FF2B5EF4-FFF2-40B4-BE49-F238E27FC236}">
                <a16:creationId xmlns:a16="http://schemas.microsoft.com/office/drawing/2014/main" id="{C0F31F4F-A901-AB4A-9F3F-A64AF29E01D0}"/>
              </a:ext>
            </a:extLst>
          </p:cNvPr>
          <p:cNvGrpSpPr/>
          <p:nvPr/>
        </p:nvGrpSpPr>
        <p:grpSpPr>
          <a:xfrm>
            <a:off x="6543826" y="2915727"/>
            <a:ext cx="1156093" cy="334835"/>
            <a:chOff x="4135029" y="4238203"/>
            <a:chExt cx="1541458" cy="446447"/>
          </a:xfrm>
        </p:grpSpPr>
        <p:sp>
          <p:nvSpPr>
            <p:cNvPr id="59" name="5-Point Star 58">
              <a:extLst>
                <a:ext uri="{FF2B5EF4-FFF2-40B4-BE49-F238E27FC236}">
                  <a16:creationId xmlns:a16="http://schemas.microsoft.com/office/drawing/2014/main" id="{B7BC034F-3F0A-A242-9318-4198A3013569}"/>
                </a:ext>
              </a:extLst>
            </p:cNvPr>
            <p:cNvSpPr/>
            <p:nvPr/>
          </p:nvSpPr>
          <p:spPr>
            <a:xfrm>
              <a:off x="4135029" y="4296871"/>
              <a:ext cx="113288" cy="13756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4CEE293-60FB-1F48-94F7-C697F8555E47}"/>
                </a:ext>
              </a:extLst>
            </p:cNvPr>
            <p:cNvSpPr txBox="1"/>
            <p:nvPr/>
          </p:nvSpPr>
          <p:spPr>
            <a:xfrm>
              <a:off x="4248317" y="4238203"/>
              <a:ext cx="1428170" cy="446447"/>
            </a:xfrm>
            <a:prstGeom prst="rect">
              <a:avLst/>
            </a:prstGeom>
            <a:noFill/>
          </p:spPr>
          <p:txBody>
            <a:bodyPr wrap="none" rtlCol="0">
              <a:spAutoFit/>
            </a:bodyPr>
            <a:lstStyle/>
            <a:p>
              <a:r>
                <a:rPr lang="en-US" sz="788" dirty="0">
                  <a:solidFill>
                    <a:srgbClr val="FF0000"/>
                  </a:solidFill>
                </a:rPr>
                <a:t>Ready for beam;</a:t>
              </a:r>
            </a:p>
            <a:p>
              <a:r>
                <a:rPr lang="en-US" sz="788" dirty="0">
                  <a:solidFill>
                    <a:srgbClr val="FF0000"/>
                  </a:solidFill>
                </a:rPr>
                <a:t>sPHENIX day-1 run</a:t>
              </a:r>
            </a:p>
          </p:txBody>
        </p:sp>
      </p:grpSp>
      <p:cxnSp>
        <p:nvCxnSpPr>
          <p:cNvPr id="62" name="Straight Connector 61">
            <a:extLst>
              <a:ext uri="{FF2B5EF4-FFF2-40B4-BE49-F238E27FC236}">
                <a16:creationId xmlns:a16="http://schemas.microsoft.com/office/drawing/2014/main" id="{6AB2078D-703E-AA48-BD24-64DE36D134DC}"/>
              </a:ext>
            </a:extLst>
          </p:cNvPr>
          <p:cNvCxnSpPr/>
          <p:nvPr/>
        </p:nvCxnSpPr>
        <p:spPr>
          <a:xfrm>
            <a:off x="7600514" y="1717388"/>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651088-8625-DA4B-B8BD-20E60D109332}"/>
              </a:ext>
            </a:extLst>
          </p:cNvPr>
          <p:cNvCxnSpPr/>
          <p:nvPr/>
        </p:nvCxnSpPr>
        <p:spPr>
          <a:xfrm>
            <a:off x="6573207" y="1708327"/>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9874EB-8F67-B748-8117-798A1E553BC5}"/>
              </a:ext>
            </a:extLst>
          </p:cNvPr>
          <p:cNvCxnSpPr/>
          <p:nvPr/>
        </p:nvCxnSpPr>
        <p:spPr>
          <a:xfrm>
            <a:off x="5587989" y="1706108"/>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D6C1AA2-7653-014C-8BC3-C76B49B48550}"/>
              </a:ext>
            </a:extLst>
          </p:cNvPr>
          <p:cNvCxnSpPr/>
          <p:nvPr/>
        </p:nvCxnSpPr>
        <p:spPr>
          <a:xfrm>
            <a:off x="4569716" y="1706108"/>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101F036-DEF6-1643-B10D-0B12AC52181A}"/>
              </a:ext>
            </a:extLst>
          </p:cNvPr>
          <p:cNvCxnSpPr>
            <a:cxnSpLocks/>
          </p:cNvCxnSpPr>
          <p:nvPr/>
        </p:nvCxnSpPr>
        <p:spPr>
          <a:xfrm>
            <a:off x="3581400" y="1696642"/>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0810E94-46B4-6A41-9074-7A5BBF2E5276}"/>
              </a:ext>
            </a:extLst>
          </p:cNvPr>
          <p:cNvCxnSpPr/>
          <p:nvPr/>
        </p:nvCxnSpPr>
        <p:spPr>
          <a:xfrm>
            <a:off x="2548991" y="1692832"/>
            <a:ext cx="0" cy="3196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748D1B-CFF2-5747-ACB9-633191BD5840}"/>
              </a:ext>
            </a:extLst>
          </p:cNvPr>
          <p:cNvCxnSpPr>
            <a:cxnSpLocks/>
          </p:cNvCxnSpPr>
          <p:nvPr/>
        </p:nvCxnSpPr>
        <p:spPr>
          <a:xfrm>
            <a:off x="1543487" y="1687073"/>
            <a:ext cx="6918" cy="3215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7E0C89-DFC7-A749-82BA-5124EDFBFA20}"/>
              </a:ext>
            </a:extLst>
          </p:cNvPr>
          <p:cNvCxnSpPr/>
          <p:nvPr/>
        </p:nvCxnSpPr>
        <p:spPr>
          <a:xfrm>
            <a:off x="1543487" y="4902668"/>
            <a:ext cx="6057027" cy="11280"/>
          </a:xfrm>
          <a:prstGeom prst="line">
            <a:avLst/>
          </a:prstGeom>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4ADBF2C-86D2-494A-A4D2-64A7CEE03F1F}"/>
              </a:ext>
            </a:extLst>
          </p:cNvPr>
          <p:cNvGrpSpPr/>
          <p:nvPr/>
        </p:nvGrpSpPr>
        <p:grpSpPr>
          <a:xfrm>
            <a:off x="3712026" y="1848428"/>
            <a:ext cx="588623" cy="300082"/>
            <a:chOff x="1563564" y="2070534"/>
            <a:chExt cx="784831" cy="400106"/>
          </a:xfrm>
        </p:grpSpPr>
        <p:cxnSp>
          <p:nvCxnSpPr>
            <p:cNvPr id="73" name="Straight Arrow Connector 72">
              <a:extLst>
                <a:ext uri="{FF2B5EF4-FFF2-40B4-BE49-F238E27FC236}">
                  <a16:creationId xmlns:a16="http://schemas.microsoft.com/office/drawing/2014/main" id="{1418171A-2272-4F40-9F59-A9119985ADCC}"/>
                </a:ext>
              </a:extLst>
            </p:cNvPr>
            <p:cNvCxnSpPr>
              <a:cxnSpLocks/>
            </p:cNvCxnSpPr>
            <p:nvPr/>
          </p:nvCxnSpPr>
          <p:spPr>
            <a:xfrm>
              <a:off x="1657350" y="2073105"/>
              <a:ext cx="43572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10A2169-5227-8D42-AF68-04CC634D9D36}"/>
                </a:ext>
              </a:extLst>
            </p:cNvPr>
            <p:cNvSpPr txBox="1"/>
            <p:nvPr/>
          </p:nvSpPr>
          <p:spPr>
            <a:xfrm>
              <a:off x="1563564" y="2070534"/>
              <a:ext cx="784831" cy="400106"/>
            </a:xfrm>
            <a:prstGeom prst="rect">
              <a:avLst/>
            </a:prstGeom>
            <a:noFill/>
          </p:spPr>
          <p:txBody>
            <a:bodyPr wrap="none" rtlCol="0">
              <a:spAutoFit/>
            </a:bodyPr>
            <a:lstStyle/>
            <a:p>
              <a:r>
                <a:rPr lang="en-US" sz="675" dirty="0"/>
                <a:t>FELIX </a:t>
              </a:r>
            </a:p>
            <a:p>
              <a:r>
                <a:rPr lang="en-US" sz="675" dirty="0"/>
                <a:t>production</a:t>
              </a:r>
            </a:p>
          </p:txBody>
        </p:sp>
      </p:grpSp>
      <p:grpSp>
        <p:nvGrpSpPr>
          <p:cNvPr id="86" name="Group 85">
            <a:extLst>
              <a:ext uri="{FF2B5EF4-FFF2-40B4-BE49-F238E27FC236}">
                <a16:creationId xmlns:a16="http://schemas.microsoft.com/office/drawing/2014/main" id="{2FAE025F-D1E4-AE44-B3CB-7CCF6FFBEFAD}"/>
              </a:ext>
            </a:extLst>
          </p:cNvPr>
          <p:cNvGrpSpPr/>
          <p:nvPr/>
        </p:nvGrpSpPr>
        <p:grpSpPr>
          <a:xfrm>
            <a:off x="3232010" y="3647179"/>
            <a:ext cx="2371149" cy="369332"/>
            <a:chOff x="3028117" y="2690395"/>
            <a:chExt cx="5066344" cy="337985"/>
          </a:xfrm>
        </p:grpSpPr>
        <p:cxnSp>
          <p:nvCxnSpPr>
            <p:cNvPr id="87" name="Straight Arrow Connector 86">
              <a:extLst>
                <a:ext uri="{FF2B5EF4-FFF2-40B4-BE49-F238E27FC236}">
                  <a16:creationId xmlns:a16="http://schemas.microsoft.com/office/drawing/2014/main" id="{0A1591CA-1FA2-8242-AE45-B74D6F15E247}"/>
                </a:ext>
              </a:extLst>
            </p:cNvPr>
            <p:cNvCxnSpPr>
              <a:cxnSpLocks/>
            </p:cNvCxnSpPr>
            <p:nvPr/>
          </p:nvCxnSpPr>
          <p:spPr>
            <a:xfrm>
              <a:off x="3028117" y="2711027"/>
              <a:ext cx="5066344"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7B6980B-D5A1-EE46-8772-4F8F455E0783}"/>
                </a:ext>
              </a:extLst>
            </p:cNvPr>
            <p:cNvSpPr txBox="1"/>
            <p:nvPr/>
          </p:nvSpPr>
          <p:spPr>
            <a:xfrm>
              <a:off x="3319246" y="2690395"/>
              <a:ext cx="4321194" cy="337985"/>
            </a:xfrm>
            <a:prstGeom prst="rect">
              <a:avLst/>
            </a:prstGeom>
            <a:noFill/>
          </p:spPr>
          <p:txBody>
            <a:bodyPr wrap="square" rtlCol="0">
              <a:spAutoFit/>
            </a:bodyPr>
            <a:lstStyle/>
            <a:p>
              <a:r>
                <a:rPr lang="en-US" sz="900" b="1" dirty="0"/>
                <a:t>Barrel Assembly &amp; Testing @LBNL</a:t>
              </a:r>
            </a:p>
          </p:txBody>
        </p:sp>
      </p:grpSp>
      <p:sp>
        <p:nvSpPr>
          <p:cNvPr id="69" name="5-Point Star 68">
            <a:extLst>
              <a:ext uri="{FF2B5EF4-FFF2-40B4-BE49-F238E27FC236}">
                <a16:creationId xmlns:a16="http://schemas.microsoft.com/office/drawing/2014/main" id="{9C1596B5-5FCF-A34D-8F67-0B01F88124E3}"/>
              </a:ext>
            </a:extLst>
          </p:cNvPr>
          <p:cNvSpPr/>
          <p:nvPr/>
        </p:nvSpPr>
        <p:spPr>
          <a:xfrm>
            <a:off x="2614841" y="1795674"/>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16AA45-5EC7-1044-8C35-A9447BB454CE}"/>
              </a:ext>
            </a:extLst>
          </p:cNvPr>
          <p:cNvSpPr txBox="1"/>
          <p:nvPr/>
        </p:nvSpPr>
        <p:spPr>
          <a:xfrm>
            <a:off x="692799" y="1070850"/>
            <a:ext cx="3113353" cy="307777"/>
          </a:xfrm>
          <a:prstGeom prst="rect">
            <a:avLst/>
          </a:prstGeom>
          <a:noFill/>
        </p:spPr>
        <p:txBody>
          <a:bodyPr wrap="none" rtlCol="0">
            <a:spAutoFit/>
          </a:bodyPr>
          <a:lstStyle/>
          <a:p>
            <a:r>
              <a:rPr lang="en-US" sz="1400" b="1" dirty="0">
                <a:solidFill>
                  <a:srgbClr val="032AFF"/>
                </a:solidFill>
              </a:rPr>
              <a:t>sPHENIX:</a:t>
            </a:r>
            <a:r>
              <a:rPr lang="en-US" sz="1400" dirty="0">
                <a:solidFill>
                  <a:srgbClr val="032AFF"/>
                </a:solidFill>
              </a:rPr>
              <a:t>            CD1/3a      PD2/3</a:t>
            </a:r>
          </a:p>
        </p:txBody>
      </p:sp>
      <p:sp>
        <p:nvSpPr>
          <p:cNvPr id="76" name="5-Point Star 75">
            <a:extLst>
              <a:ext uri="{FF2B5EF4-FFF2-40B4-BE49-F238E27FC236}">
                <a16:creationId xmlns:a16="http://schemas.microsoft.com/office/drawing/2014/main" id="{ADD71849-089C-2043-86FF-B7BA12C32E75}"/>
              </a:ext>
            </a:extLst>
          </p:cNvPr>
          <p:cNvSpPr/>
          <p:nvPr/>
        </p:nvSpPr>
        <p:spPr>
          <a:xfrm>
            <a:off x="2064975"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0FCB28-24AC-A242-9AF6-B5C6CB1408E3}"/>
              </a:ext>
            </a:extLst>
          </p:cNvPr>
          <p:cNvSpPr txBox="1"/>
          <p:nvPr/>
        </p:nvSpPr>
        <p:spPr>
          <a:xfrm>
            <a:off x="769349" y="1687071"/>
            <a:ext cx="683200" cy="307777"/>
          </a:xfrm>
          <a:prstGeom prst="rect">
            <a:avLst/>
          </a:prstGeom>
          <a:noFill/>
        </p:spPr>
        <p:txBody>
          <a:bodyPr wrap="none" rtlCol="0">
            <a:spAutoFit/>
          </a:bodyPr>
          <a:lstStyle/>
          <a:p>
            <a:r>
              <a:rPr lang="en-US" sz="1400" b="1" dirty="0"/>
              <a:t>MVTX</a:t>
            </a:r>
            <a:endParaRPr lang="en-US" b="1" dirty="0"/>
          </a:p>
        </p:txBody>
      </p:sp>
      <p:sp>
        <p:nvSpPr>
          <p:cNvPr id="77" name="5-Point Star 76">
            <a:extLst>
              <a:ext uri="{FF2B5EF4-FFF2-40B4-BE49-F238E27FC236}">
                <a16:creationId xmlns:a16="http://schemas.microsoft.com/office/drawing/2014/main" id="{F857433C-4304-5A48-9C55-1BF241178F0B}"/>
              </a:ext>
            </a:extLst>
          </p:cNvPr>
          <p:cNvSpPr/>
          <p:nvPr/>
        </p:nvSpPr>
        <p:spPr>
          <a:xfrm>
            <a:off x="6553200"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a:extLst>
              <a:ext uri="{FF2B5EF4-FFF2-40B4-BE49-F238E27FC236}">
                <a16:creationId xmlns:a16="http://schemas.microsoft.com/office/drawing/2014/main" id="{0605263A-36B4-4141-8C59-727056DD55CB}"/>
              </a:ext>
            </a:extLst>
          </p:cNvPr>
          <p:cNvSpPr/>
          <p:nvPr/>
        </p:nvSpPr>
        <p:spPr>
          <a:xfrm>
            <a:off x="2957162"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a:extLst>
              <a:ext uri="{FF2B5EF4-FFF2-40B4-BE49-F238E27FC236}">
                <a16:creationId xmlns:a16="http://schemas.microsoft.com/office/drawing/2014/main" id="{9CF2E3D5-0002-A749-9106-94A2E7263C6F}"/>
              </a:ext>
            </a:extLst>
          </p:cNvPr>
          <p:cNvSpPr/>
          <p:nvPr/>
        </p:nvSpPr>
        <p:spPr>
          <a:xfrm>
            <a:off x="4800600" y="1181102"/>
            <a:ext cx="84966" cy="10317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7661B5-20DE-794D-B508-7009CB79FD6C}"/>
              </a:ext>
            </a:extLst>
          </p:cNvPr>
          <p:cNvSpPr txBox="1"/>
          <p:nvPr/>
        </p:nvSpPr>
        <p:spPr>
          <a:xfrm>
            <a:off x="6628788" y="1096210"/>
            <a:ext cx="1154483" cy="307777"/>
          </a:xfrm>
          <a:prstGeom prst="rect">
            <a:avLst/>
          </a:prstGeom>
          <a:noFill/>
        </p:spPr>
        <p:txBody>
          <a:bodyPr wrap="none" rtlCol="0">
            <a:spAutoFit/>
          </a:bodyPr>
          <a:lstStyle/>
          <a:p>
            <a:r>
              <a:rPr lang="en-US" sz="1400" dirty="0">
                <a:solidFill>
                  <a:srgbClr val="032AFF"/>
                </a:solidFill>
              </a:rPr>
              <a:t>1</a:t>
            </a:r>
            <a:r>
              <a:rPr lang="en-US" sz="1400" baseline="30000" dirty="0">
                <a:solidFill>
                  <a:srgbClr val="032AFF"/>
                </a:solidFill>
              </a:rPr>
              <a:t>st</a:t>
            </a:r>
            <a:r>
              <a:rPr lang="en-US" sz="1400" dirty="0">
                <a:solidFill>
                  <a:srgbClr val="032AFF"/>
                </a:solidFill>
              </a:rPr>
              <a:t> collisions</a:t>
            </a:r>
          </a:p>
        </p:txBody>
      </p:sp>
      <p:sp>
        <p:nvSpPr>
          <p:cNvPr id="80" name="TextBox 79">
            <a:extLst>
              <a:ext uri="{FF2B5EF4-FFF2-40B4-BE49-F238E27FC236}">
                <a16:creationId xmlns:a16="http://schemas.microsoft.com/office/drawing/2014/main" id="{EA872256-B576-2F4E-B128-A5B4757B8CDC}"/>
              </a:ext>
            </a:extLst>
          </p:cNvPr>
          <p:cNvSpPr txBox="1"/>
          <p:nvPr/>
        </p:nvSpPr>
        <p:spPr>
          <a:xfrm>
            <a:off x="4843083" y="1079196"/>
            <a:ext cx="1040670" cy="307777"/>
          </a:xfrm>
          <a:prstGeom prst="rect">
            <a:avLst/>
          </a:prstGeom>
          <a:noFill/>
        </p:spPr>
        <p:txBody>
          <a:bodyPr wrap="none" rtlCol="0">
            <a:spAutoFit/>
          </a:bodyPr>
          <a:lstStyle/>
          <a:p>
            <a:r>
              <a:rPr lang="en-US" sz="1400" dirty="0">
                <a:solidFill>
                  <a:srgbClr val="032AFF"/>
                </a:solidFill>
              </a:rPr>
              <a:t>Installation</a:t>
            </a:r>
          </a:p>
        </p:txBody>
      </p:sp>
      <p:cxnSp>
        <p:nvCxnSpPr>
          <p:cNvPr id="15" name="Straight Arrow Connector 14">
            <a:extLst>
              <a:ext uri="{FF2B5EF4-FFF2-40B4-BE49-F238E27FC236}">
                <a16:creationId xmlns:a16="http://schemas.microsoft.com/office/drawing/2014/main" id="{45E2144F-4370-9947-A8E0-4C6D7EAFD7C7}"/>
              </a:ext>
            </a:extLst>
          </p:cNvPr>
          <p:cNvCxnSpPr/>
          <p:nvPr/>
        </p:nvCxnSpPr>
        <p:spPr>
          <a:xfrm>
            <a:off x="2448140" y="2915722"/>
            <a:ext cx="819273"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BC9044-44BB-754F-97DA-3A8905E6BD97}"/>
              </a:ext>
            </a:extLst>
          </p:cNvPr>
          <p:cNvSpPr txBox="1"/>
          <p:nvPr/>
        </p:nvSpPr>
        <p:spPr>
          <a:xfrm>
            <a:off x="2373409" y="2962045"/>
            <a:ext cx="986167" cy="334835"/>
          </a:xfrm>
          <a:prstGeom prst="rect">
            <a:avLst/>
          </a:prstGeom>
          <a:noFill/>
        </p:spPr>
        <p:txBody>
          <a:bodyPr wrap="none" rtlCol="0">
            <a:spAutoFit/>
          </a:bodyPr>
          <a:lstStyle/>
          <a:p>
            <a:r>
              <a:rPr lang="en-US" sz="788" dirty="0">
                <a:solidFill>
                  <a:srgbClr val="0432FF"/>
                </a:solidFill>
              </a:rPr>
              <a:t>Global integration</a:t>
            </a:r>
          </a:p>
          <a:p>
            <a:r>
              <a:rPr lang="en-US" sz="788" dirty="0">
                <a:solidFill>
                  <a:srgbClr val="0432FF"/>
                </a:solidFill>
              </a:rPr>
              <a:t>/interface design?</a:t>
            </a:r>
          </a:p>
        </p:txBody>
      </p:sp>
      <p:grpSp>
        <p:nvGrpSpPr>
          <p:cNvPr id="22" name="Group 21">
            <a:extLst>
              <a:ext uri="{FF2B5EF4-FFF2-40B4-BE49-F238E27FC236}">
                <a16:creationId xmlns:a16="http://schemas.microsoft.com/office/drawing/2014/main" id="{88CFBF68-4ACD-C547-BB0C-CF715EA79153}"/>
              </a:ext>
            </a:extLst>
          </p:cNvPr>
          <p:cNvGrpSpPr/>
          <p:nvPr/>
        </p:nvGrpSpPr>
        <p:grpSpPr>
          <a:xfrm>
            <a:off x="3212969" y="4310018"/>
            <a:ext cx="979755" cy="483017"/>
            <a:chOff x="4283957" y="5204332"/>
            <a:chExt cx="1306340" cy="644022"/>
          </a:xfrm>
        </p:grpSpPr>
        <p:cxnSp>
          <p:nvCxnSpPr>
            <p:cNvPr id="81" name="Straight Arrow Connector 80">
              <a:extLst>
                <a:ext uri="{FF2B5EF4-FFF2-40B4-BE49-F238E27FC236}">
                  <a16:creationId xmlns:a16="http://schemas.microsoft.com/office/drawing/2014/main" id="{2038E9FF-47E0-1043-98D2-A77ED376FF54}"/>
                </a:ext>
              </a:extLst>
            </p:cNvPr>
            <p:cNvCxnSpPr>
              <a:cxnSpLocks/>
            </p:cNvCxnSpPr>
            <p:nvPr/>
          </p:nvCxnSpPr>
          <p:spPr>
            <a:xfrm>
              <a:off x="4309347" y="5204332"/>
              <a:ext cx="992038"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C5867C2-3A3A-024F-B544-D0807DE1D053}"/>
                </a:ext>
              </a:extLst>
            </p:cNvPr>
            <p:cNvSpPr txBox="1"/>
            <p:nvPr/>
          </p:nvSpPr>
          <p:spPr>
            <a:xfrm>
              <a:off x="4283957" y="5240239"/>
              <a:ext cx="1306340" cy="608115"/>
            </a:xfrm>
            <a:prstGeom prst="rect">
              <a:avLst/>
            </a:prstGeom>
            <a:noFill/>
          </p:spPr>
          <p:txBody>
            <a:bodyPr wrap="none" rtlCol="0">
              <a:spAutoFit/>
            </a:bodyPr>
            <a:lstStyle/>
            <a:p>
              <a:r>
                <a:rPr lang="en-US" sz="788" dirty="0">
                  <a:solidFill>
                    <a:srgbClr val="0432FF"/>
                  </a:solidFill>
                </a:rPr>
                <a:t>design &amp; procure </a:t>
              </a:r>
            </a:p>
            <a:p>
              <a:r>
                <a:rPr lang="en-US" sz="788" dirty="0">
                  <a:solidFill>
                    <a:srgbClr val="0432FF"/>
                  </a:solidFill>
                </a:rPr>
                <a:t>interface to </a:t>
              </a:r>
            </a:p>
            <a:p>
              <a:r>
                <a:rPr lang="en-US" sz="788" dirty="0">
                  <a:solidFill>
                    <a:srgbClr val="0432FF"/>
                  </a:solidFill>
                </a:rPr>
                <a:t>sPHENIX rails</a:t>
              </a:r>
            </a:p>
          </p:txBody>
        </p:sp>
      </p:grpSp>
      <p:grpSp>
        <p:nvGrpSpPr>
          <p:cNvPr id="83" name="Group 82">
            <a:extLst>
              <a:ext uri="{FF2B5EF4-FFF2-40B4-BE49-F238E27FC236}">
                <a16:creationId xmlns:a16="http://schemas.microsoft.com/office/drawing/2014/main" id="{49F1E9D8-A62B-B14C-B081-F92EA7CF95D7}"/>
              </a:ext>
            </a:extLst>
          </p:cNvPr>
          <p:cNvGrpSpPr/>
          <p:nvPr/>
        </p:nvGrpSpPr>
        <p:grpSpPr>
          <a:xfrm>
            <a:off x="4275285" y="4424330"/>
            <a:ext cx="997389" cy="361766"/>
            <a:chOff x="4162934" y="5204332"/>
            <a:chExt cx="1329849" cy="482352"/>
          </a:xfrm>
        </p:grpSpPr>
        <p:cxnSp>
          <p:nvCxnSpPr>
            <p:cNvPr id="84" name="Straight Arrow Connector 83">
              <a:extLst>
                <a:ext uri="{FF2B5EF4-FFF2-40B4-BE49-F238E27FC236}">
                  <a16:creationId xmlns:a16="http://schemas.microsoft.com/office/drawing/2014/main" id="{CA4982CB-27E7-514C-9FF5-424E4B13ED07}"/>
                </a:ext>
              </a:extLst>
            </p:cNvPr>
            <p:cNvCxnSpPr>
              <a:cxnSpLocks/>
            </p:cNvCxnSpPr>
            <p:nvPr/>
          </p:nvCxnSpPr>
          <p:spPr>
            <a:xfrm>
              <a:off x="4309347" y="5204332"/>
              <a:ext cx="790601" cy="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31FDC4E-D8F3-DD43-B3F9-3A044BE6495D}"/>
                </a:ext>
              </a:extLst>
            </p:cNvPr>
            <p:cNvSpPr txBox="1"/>
            <p:nvPr/>
          </p:nvSpPr>
          <p:spPr>
            <a:xfrm>
              <a:off x="4162934" y="5240239"/>
              <a:ext cx="1329849" cy="446445"/>
            </a:xfrm>
            <a:prstGeom prst="rect">
              <a:avLst/>
            </a:prstGeom>
            <a:noFill/>
          </p:spPr>
          <p:txBody>
            <a:bodyPr wrap="none" rtlCol="0">
              <a:spAutoFit/>
            </a:bodyPr>
            <a:lstStyle/>
            <a:p>
              <a:r>
                <a:rPr lang="en-US" sz="788" dirty="0">
                  <a:solidFill>
                    <a:srgbClr val="0432FF"/>
                  </a:solidFill>
                </a:rPr>
                <a:t>Design &amp; procure </a:t>
              </a:r>
            </a:p>
            <a:p>
              <a:r>
                <a:rPr lang="en-US" sz="788" dirty="0">
                  <a:solidFill>
                    <a:srgbClr val="0432FF"/>
                  </a:solidFill>
                </a:rPr>
                <a:t>sPHENIX rails</a:t>
              </a:r>
            </a:p>
          </p:txBody>
        </p:sp>
      </p:grpSp>
      <p:sp>
        <p:nvSpPr>
          <p:cNvPr id="4" name="TextBox 3">
            <a:extLst>
              <a:ext uri="{FF2B5EF4-FFF2-40B4-BE49-F238E27FC236}">
                <a16:creationId xmlns:a16="http://schemas.microsoft.com/office/drawing/2014/main" id="{6BF8FB82-F603-AD4A-81F0-48038D7CA96A}"/>
              </a:ext>
            </a:extLst>
          </p:cNvPr>
          <p:cNvSpPr txBox="1"/>
          <p:nvPr/>
        </p:nvSpPr>
        <p:spPr>
          <a:xfrm>
            <a:off x="7932859" y="628650"/>
            <a:ext cx="1027910" cy="300082"/>
          </a:xfrm>
          <a:prstGeom prst="rect">
            <a:avLst/>
          </a:prstGeom>
          <a:noFill/>
        </p:spPr>
        <p:txBody>
          <a:bodyPr wrap="none" rtlCol="0">
            <a:spAutoFit/>
          </a:bodyPr>
          <a:lstStyle/>
          <a:p>
            <a:r>
              <a:rPr lang="en-US" sz="1350" dirty="0"/>
              <a:t>Dave’s talk</a:t>
            </a:r>
          </a:p>
        </p:txBody>
      </p:sp>
    </p:spTree>
    <p:extLst>
      <p:ext uri="{BB962C8B-B14F-4D97-AF65-F5344CB8AC3E}">
        <p14:creationId xmlns:p14="http://schemas.microsoft.com/office/powerpoint/2010/main" val="21516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3023-1457-124F-B104-0129A3AC3BB3}"/>
              </a:ext>
            </a:extLst>
          </p:cNvPr>
          <p:cNvSpPr>
            <a:spLocks noGrp="1"/>
          </p:cNvSpPr>
          <p:nvPr>
            <p:ph type="title"/>
          </p:nvPr>
        </p:nvSpPr>
        <p:spPr/>
        <p:txBody>
          <a:bodyPr/>
          <a:lstStyle/>
          <a:p>
            <a:r>
              <a:rPr lang="en-US" sz="3200" dirty="0"/>
              <a:t>sPHENIX MVTX Group: Institution Roles</a:t>
            </a:r>
          </a:p>
        </p:txBody>
      </p:sp>
      <p:sp>
        <p:nvSpPr>
          <p:cNvPr id="5" name="Date Placeholder 4">
            <a:extLst>
              <a:ext uri="{FF2B5EF4-FFF2-40B4-BE49-F238E27FC236}">
                <a16:creationId xmlns:a16="http://schemas.microsoft.com/office/drawing/2014/main" id="{87F82152-BB91-EE49-A79E-D2D9B6658657}"/>
              </a:ext>
            </a:extLst>
          </p:cNvPr>
          <p:cNvSpPr>
            <a:spLocks noGrp="1"/>
          </p:cNvSpPr>
          <p:nvPr>
            <p:ph type="dt" sz="half" idx="10"/>
          </p:nvPr>
        </p:nvSpPr>
        <p:spPr/>
        <p:txBody>
          <a:bodyPr/>
          <a:lstStyle/>
          <a:p>
            <a:pPr>
              <a:defRPr/>
            </a:pPr>
            <a:r>
              <a:rPr lang="en-US" altLang="en-US"/>
              <a:t>2/14/19</a:t>
            </a:r>
          </a:p>
        </p:txBody>
      </p:sp>
      <p:sp>
        <p:nvSpPr>
          <p:cNvPr id="6" name="Footer Placeholder 5">
            <a:extLst>
              <a:ext uri="{FF2B5EF4-FFF2-40B4-BE49-F238E27FC236}">
                <a16:creationId xmlns:a16="http://schemas.microsoft.com/office/drawing/2014/main" id="{D4373D6B-49A0-A946-86D1-A63C7D46AEF8}"/>
              </a:ext>
            </a:extLst>
          </p:cNvPr>
          <p:cNvSpPr>
            <a:spLocks noGrp="1"/>
          </p:cNvSpPr>
          <p:nvPr>
            <p:ph type="ftr" sz="quarter" idx="11"/>
          </p:nvPr>
        </p:nvSpPr>
        <p:spPr/>
        <p:txBody>
          <a:bodyPr/>
          <a:lstStyle/>
          <a:p>
            <a:pPr>
              <a:defRPr/>
            </a:pPr>
            <a:r>
              <a:rPr lang="en-US"/>
              <a:t>Los Alamos National Laboratory</a:t>
            </a:r>
            <a:endParaRPr lang="en-US" dirty="0"/>
          </a:p>
        </p:txBody>
      </p:sp>
      <p:sp>
        <p:nvSpPr>
          <p:cNvPr id="8" name="Content Placeholder 7">
            <a:extLst>
              <a:ext uri="{FF2B5EF4-FFF2-40B4-BE49-F238E27FC236}">
                <a16:creationId xmlns:a16="http://schemas.microsoft.com/office/drawing/2014/main" id="{174A3823-CC92-4247-B696-BC3DD844E201}"/>
              </a:ext>
            </a:extLst>
          </p:cNvPr>
          <p:cNvSpPr>
            <a:spLocks noGrp="1"/>
          </p:cNvSpPr>
          <p:nvPr>
            <p:ph idx="1"/>
          </p:nvPr>
        </p:nvSpPr>
        <p:spPr/>
        <p:txBody>
          <a:bodyPr>
            <a:normAutofit/>
          </a:bodyPr>
          <a:lstStyle/>
          <a:p>
            <a:r>
              <a:rPr lang="en-US" dirty="0"/>
              <a:t>Major institutions lead key tasks</a:t>
            </a:r>
          </a:p>
        </p:txBody>
      </p:sp>
      <p:pic>
        <p:nvPicPr>
          <p:cNvPr id="9" name="Picture 8">
            <a:extLst>
              <a:ext uri="{FF2B5EF4-FFF2-40B4-BE49-F238E27FC236}">
                <a16:creationId xmlns:a16="http://schemas.microsoft.com/office/drawing/2014/main" id="{DE6BD8D3-58A3-044B-A8F5-CBC0283E0640}"/>
              </a:ext>
            </a:extLst>
          </p:cNvPr>
          <p:cNvPicPr>
            <a:picLocks noChangeAspect="1"/>
          </p:cNvPicPr>
          <p:nvPr/>
        </p:nvPicPr>
        <p:blipFill>
          <a:blip r:embed="rId2"/>
          <a:stretch>
            <a:fillRect/>
          </a:stretch>
        </p:blipFill>
        <p:spPr>
          <a:xfrm>
            <a:off x="4990312" y="847398"/>
            <a:ext cx="3823570" cy="4269654"/>
          </a:xfrm>
          <a:prstGeom prst="rect">
            <a:avLst/>
          </a:prstGeom>
          <a:ln>
            <a:solidFill>
              <a:srgbClr val="032AFF"/>
            </a:solidFill>
          </a:ln>
        </p:spPr>
      </p:pic>
      <p:pic>
        <p:nvPicPr>
          <p:cNvPr id="3" name="Picture 2">
            <a:extLst>
              <a:ext uri="{FF2B5EF4-FFF2-40B4-BE49-F238E27FC236}">
                <a16:creationId xmlns:a16="http://schemas.microsoft.com/office/drawing/2014/main" id="{7A496BB1-0DB4-AE4C-89C8-6C151DD41541}"/>
              </a:ext>
            </a:extLst>
          </p:cNvPr>
          <p:cNvPicPr>
            <a:picLocks noChangeAspect="1"/>
          </p:cNvPicPr>
          <p:nvPr/>
        </p:nvPicPr>
        <p:blipFill>
          <a:blip r:embed="rId3"/>
          <a:stretch>
            <a:fillRect/>
          </a:stretch>
        </p:blipFill>
        <p:spPr>
          <a:xfrm>
            <a:off x="90452" y="1412089"/>
            <a:ext cx="4733154" cy="3678174"/>
          </a:xfrm>
          <a:prstGeom prst="rect">
            <a:avLst/>
          </a:prstGeom>
        </p:spPr>
      </p:pic>
      <p:sp>
        <p:nvSpPr>
          <p:cNvPr id="7" name="TextBox 6">
            <a:extLst>
              <a:ext uri="{FF2B5EF4-FFF2-40B4-BE49-F238E27FC236}">
                <a16:creationId xmlns:a16="http://schemas.microsoft.com/office/drawing/2014/main" id="{3A232024-C3B2-8344-84E7-76396D4F1956}"/>
              </a:ext>
            </a:extLst>
          </p:cNvPr>
          <p:cNvSpPr txBox="1"/>
          <p:nvPr/>
        </p:nvSpPr>
        <p:spPr>
          <a:xfrm>
            <a:off x="4944066" y="5139820"/>
            <a:ext cx="3711272" cy="246221"/>
          </a:xfrm>
          <a:prstGeom prst="rect">
            <a:avLst/>
          </a:prstGeom>
          <a:noFill/>
        </p:spPr>
        <p:txBody>
          <a:bodyPr wrap="none" rtlCol="0">
            <a:spAutoFit/>
          </a:bodyPr>
          <a:lstStyle/>
          <a:p>
            <a:r>
              <a:rPr lang="en-US" sz="1000" dirty="0"/>
              <a:t>(New) Lehigh University: Simulations and electronics/cable test</a:t>
            </a:r>
          </a:p>
        </p:txBody>
      </p:sp>
    </p:spTree>
    <p:extLst>
      <p:ext uri="{BB962C8B-B14F-4D97-AF65-F5344CB8AC3E}">
        <p14:creationId xmlns:p14="http://schemas.microsoft.com/office/powerpoint/2010/main" val="2058704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0E76-0D1C-3943-A1AB-F440361B1538}"/>
              </a:ext>
            </a:extLst>
          </p:cNvPr>
          <p:cNvSpPr>
            <a:spLocks noGrp="1"/>
          </p:cNvSpPr>
          <p:nvPr>
            <p:ph type="title"/>
          </p:nvPr>
        </p:nvSpPr>
        <p:spPr/>
        <p:txBody>
          <a:bodyPr/>
          <a:lstStyle/>
          <a:p>
            <a:r>
              <a:rPr lang="en-US" dirty="0" err="1"/>
              <a:t>sPHENIX</a:t>
            </a:r>
            <a:r>
              <a:rPr lang="en-US" dirty="0"/>
              <a:t> Status and Plan</a:t>
            </a:r>
          </a:p>
        </p:txBody>
      </p:sp>
      <p:sp>
        <p:nvSpPr>
          <p:cNvPr id="3" name="Date Placeholder 2">
            <a:extLst>
              <a:ext uri="{FF2B5EF4-FFF2-40B4-BE49-F238E27FC236}">
                <a16:creationId xmlns:a16="http://schemas.microsoft.com/office/drawing/2014/main" id="{61D364E6-EEB2-6E4B-9C02-2F366D117ADC}"/>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8304E264-B42E-9146-AD4F-35509CF079AB}"/>
              </a:ext>
            </a:extLst>
          </p:cNvPr>
          <p:cNvSpPr>
            <a:spLocks noGrp="1"/>
          </p:cNvSpPr>
          <p:nvPr>
            <p:ph type="ftr" sz="quarter" idx="11"/>
          </p:nvPr>
        </p:nvSpPr>
        <p:spPr/>
        <p:txBody>
          <a:bodyPr/>
          <a:lstStyle/>
          <a:p>
            <a:r>
              <a:rPr lang="en-US"/>
              <a:t>Los Alamos National Laboratory</a:t>
            </a:r>
            <a:endParaRPr lang="en-US" dirty="0"/>
          </a:p>
        </p:txBody>
      </p:sp>
      <p:grpSp>
        <p:nvGrpSpPr>
          <p:cNvPr id="7" name="Group 6">
            <a:extLst>
              <a:ext uri="{FF2B5EF4-FFF2-40B4-BE49-F238E27FC236}">
                <a16:creationId xmlns:a16="http://schemas.microsoft.com/office/drawing/2014/main" id="{87613B18-5028-194E-A3FD-93C887C897F9}"/>
              </a:ext>
            </a:extLst>
          </p:cNvPr>
          <p:cNvGrpSpPr/>
          <p:nvPr/>
        </p:nvGrpSpPr>
        <p:grpSpPr>
          <a:xfrm>
            <a:off x="228600" y="820912"/>
            <a:ext cx="8686800" cy="3992388"/>
            <a:chOff x="228600" y="820912"/>
            <a:chExt cx="8686800" cy="3992388"/>
          </a:xfrm>
        </p:grpSpPr>
        <p:pic>
          <p:nvPicPr>
            <p:cNvPr id="6" name="Picture 5">
              <a:extLst>
                <a:ext uri="{FF2B5EF4-FFF2-40B4-BE49-F238E27FC236}">
                  <a16:creationId xmlns:a16="http://schemas.microsoft.com/office/drawing/2014/main" id="{E4B478D4-8495-3D4A-8AEB-ED822D64C793}"/>
                </a:ext>
              </a:extLst>
            </p:cNvPr>
            <p:cNvPicPr>
              <a:picLocks noChangeAspect="1"/>
            </p:cNvPicPr>
            <p:nvPr/>
          </p:nvPicPr>
          <p:blipFill>
            <a:blip r:embed="rId2"/>
            <a:stretch>
              <a:fillRect/>
            </a:stretch>
          </p:blipFill>
          <p:spPr>
            <a:xfrm>
              <a:off x="228600" y="901700"/>
              <a:ext cx="8686800" cy="3911600"/>
            </a:xfrm>
            <a:prstGeom prst="rect">
              <a:avLst/>
            </a:prstGeom>
          </p:spPr>
        </p:pic>
        <p:sp>
          <p:nvSpPr>
            <p:cNvPr id="5" name="TextBox 4">
              <a:extLst>
                <a:ext uri="{FF2B5EF4-FFF2-40B4-BE49-F238E27FC236}">
                  <a16:creationId xmlns:a16="http://schemas.microsoft.com/office/drawing/2014/main" id="{5CCC79DD-9F35-004A-84A3-24B8986D58CD}"/>
                </a:ext>
              </a:extLst>
            </p:cNvPr>
            <p:cNvSpPr txBox="1"/>
            <p:nvPr/>
          </p:nvSpPr>
          <p:spPr>
            <a:xfrm>
              <a:off x="3208400" y="820912"/>
              <a:ext cx="1124026" cy="461665"/>
            </a:xfrm>
            <a:prstGeom prst="rect">
              <a:avLst/>
            </a:prstGeom>
            <a:solidFill>
              <a:schemeClr val="bg1"/>
            </a:solidFill>
          </p:spPr>
          <p:txBody>
            <a:bodyPr wrap="none" rtlCol="0">
              <a:spAutoFit/>
            </a:bodyPr>
            <a:lstStyle/>
            <a:p>
              <a:r>
                <a:rPr lang="en-US" sz="1200" dirty="0">
                  <a:solidFill>
                    <a:srgbClr val="FF0000"/>
                  </a:solidFill>
                </a:rPr>
                <a:t>MVTX funded</a:t>
              </a:r>
            </a:p>
            <a:p>
              <a:r>
                <a:rPr lang="en-US" sz="1200" dirty="0">
                  <a:solidFill>
                    <a:srgbClr val="FF0000"/>
                  </a:solidFill>
                </a:rPr>
                <a:t>by DOE</a:t>
              </a:r>
            </a:p>
          </p:txBody>
        </p:sp>
      </p:grpSp>
    </p:spTree>
    <p:extLst>
      <p:ext uri="{BB962C8B-B14F-4D97-AF65-F5344CB8AC3E}">
        <p14:creationId xmlns:p14="http://schemas.microsoft.com/office/powerpoint/2010/main" val="1178398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94DB-341D-3248-9A93-C2A39C972510}"/>
              </a:ext>
            </a:extLst>
          </p:cNvPr>
          <p:cNvSpPr>
            <a:spLocks noGrp="1"/>
          </p:cNvSpPr>
          <p:nvPr>
            <p:ph type="title"/>
          </p:nvPr>
        </p:nvSpPr>
        <p:spPr/>
        <p:txBody>
          <a:bodyPr/>
          <a:lstStyle/>
          <a:p>
            <a:r>
              <a:rPr lang="en-US" dirty="0" err="1"/>
              <a:t>sPHENIX</a:t>
            </a:r>
            <a:r>
              <a:rPr lang="en-US" dirty="0"/>
              <a:t> </a:t>
            </a:r>
            <a:r>
              <a:rPr lang="en-US" dirty="0" err="1"/>
              <a:t>Collaboaration</a:t>
            </a:r>
            <a:r>
              <a:rPr lang="en-US" dirty="0"/>
              <a:t> Meeting at Santa Fe, 12/2017</a:t>
            </a:r>
          </a:p>
        </p:txBody>
      </p:sp>
      <p:sp>
        <p:nvSpPr>
          <p:cNvPr id="3" name="Date Placeholder 2">
            <a:extLst>
              <a:ext uri="{FF2B5EF4-FFF2-40B4-BE49-F238E27FC236}">
                <a16:creationId xmlns:a16="http://schemas.microsoft.com/office/drawing/2014/main" id="{4BD7A1D0-40C4-8A40-81FC-DEC2203561F6}"/>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5423D6C3-C2E7-C141-BC99-01C3B555C026}"/>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BA7E7997-63DB-F449-92F1-EEBACD79CD22}"/>
              </a:ext>
            </a:extLst>
          </p:cNvPr>
          <p:cNvPicPr>
            <a:picLocks noChangeAspect="1"/>
          </p:cNvPicPr>
          <p:nvPr/>
        </p:nvPicPr>
        <p:blipFill rotWithShape="1">
          <a:blip r:embed="rId2">
            <a:extLst>
              <a:ext uri="{28A0092B-C50C-407E-A947-70E740481C1C}">
                <a14:useLocalDpi xmlns:a14="http://schemas.microsoft.com/office/drawing/2010/main" val="0"/>
              </a:ext>
            </a:extLst>
          </a:blip>
          <a:srcRect b="39639"/>
          <a:stretch/>
        </p:blipFill>
        <p:spPr>
          <a:xfrm>
            <a:off x="4626" y="1121298"/>
            <a:ext cx="9134747" cy="4148126"/>
          </a:xfrm>
          <a:prstGeom prst="rect">
            <a:avLst/>
          </a:prstGeom>
        </p:spPr>
      </p:pic>
    </p:spTree>
    <p:extLst>
      <p:ext uri="{BB962C8B-B14F-4D97-AF65-F5344CB8AC3E}">
        <p14:creationId xmlns:p14="http://schemas.microsoft.com/office/powerpoint/2010/main" val="415338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sPHENIX</a:t>
            </a:r>
            <a:r>
              <a:rPr lang="en-US" dirty="0"/>
              <a:t> Physics Program </a:t>
            </a:r>
          </a:p>
        </p:txBody>
      </p:sp>
      <p:sp>
        <p:nvSpPr>
          <p:cNvPr id="4" name="Date Placeholder 3"/>
          <p:cNvSpPr>
            <a:spLocks noGrp="1"/>
          </p:cNvSpPr>
          <p:nvPr>
            <p:ph type="dt" sz="half" idx="10"/>
          </p:nvPr>
        </p:nvSpPr>
        <p:spPr/>
        <p:txBody>
          <a:bodyPr/>
          <a:lstStyle/>
          <a:p>
            <a:r>
              <a:rPr lang="en-US"/>
              <a:t>1/11/19</a:t>
            </a:r>
            <a:endParaRPr lang="en-US" dirty="0"/>
          </a:p>
        </p:txBody>
      </p:sp>
      <p:sp>
        <p:nvSpPr>
          <p:cNvPr id="10" name="Footer Placeholder 9"/>
          <p:cNvSpPr>
            <a:spLocks noGrp="1"/>
          </p:cNvSpPr>
          <p:nvPr>
            <p:ph type="ftr" sz="quarter" idx="11"/>
          </p:nvPr>
        </p:nvSpPr>
        <p:spPr/>
        <p:txBody>
          <a:bodyPr/>
          <a:lstStyle/>
          <a:p>
            <a:r>
              <a:rPr lang="en-US"/>
              <a:t>Ming Liu. WWND 2019</a:t>
            </a:r>
          </a:p>
        </p:txBody>
      </p:sp>
      <p:sp>
        <p:nvSpPr>
          <p:cNvPr id="3" name="Content Placeholder 2"/>
          <p:cNvSpPr>
            <a:spLocks noGrp="1"/>
          </p:cNvSpPr>
          <p:nvPr>
            <p:ph idx="1"/>
          </p:nvPr>
        </p:nvSpPr>
        <p:spPr>
          <a:xfrm>
            <a:off x="457200" y="943031"/>
            <a:ext cx="4905031" cy="2170672"/>
          </a:xfrm>
        </p:spPr>
        <p:txBody>
          <a:bodyPr>
            <a:normAutofit fontScale="70000" lnSpcReduction="20000"/>
          </a:bodyPr>
          <a:lstStyle/>
          <a:p>
            <a:r>
              <a:rPr lang="en-US" dirty="0"/>
              <a:t>sPHENIX is the next generation flagship heavy ion physics experiment in the US (NSAC LRP2015)</a:t>
            </a:r>
          </a:p>
          <a:p>
            <a:pPr lvl="1"/>
            <a:r>
              <a:rPr lang="en-US" dirty="0"/>
              <a:t>Jets &amp; Upsilons</a:t>
            </a:r>
          </a:p>
          <a:p>
            <a:pPr lvl="1"/>
            <a:r>
              <a:rPr lang="en-US" dirty="0">
                <a:solidFill>
                  <a:srgbClr val="FF0000"/>
                </a:solidFill>
              </a:rPr>
              <a:t>B hadron and b-jet physics enabled by MVTX</a:t>
            </a:r>
          </a:p>
          <a:p>
            <a:r>
              <a:rPr lang="en-US" dirty="0"/>
              <a:t>MVTX will complete QGP heavy flavor physics at RHIC</a:t>
            </a:r>
          </a:p>
          <a:p>
            <a:pPr lvl="1"/>
            <a:r>
              <a:rPr lang="en-US" dirty="0"/>
              <a:t>Unambiguous determination of key parameters of QGP through precision study of open HF productions</a:t>
            </a:r>
          </a:p>
          <a:p>
            <a:r>
              <a:rPr lang="en-US" dirty="0"/>
              <a:t>MVTX on track for day-1 physics in 2023</a:t>
            </a:r>
          </a:p>
          <a:p>
            <a:pPr lvl="1"/>
            <a:r>
              <a:rPr lang="en-US" dirty="0"/>
              <a:t>Production begins now</a:t>
            </a:r>
          </a:p>
          <a:p>
            <a:pPr lvl="1"/>
            <a:r>
              <a:rPr lang="en-US" dirty="0"/>
              <a:t>Strong community support, ALICE, ATLAS, LANL, BNL </a:t>
            </a:r>
            <a:r>
              <a:rPr lang="en-US" i="1" dirty="0"/>
              <a:t>et al</a:t>
            </a:r>
          </a:p>
        </p:txBody>
      </p:sp>
      <p:sp>
        <p:nvSpPr>
          <p:cNvPr id="12" name="Slide Number Placeholder 11"/>
          <p:cNvSpPr>
            <a:spLocks noGrp="1"/>
          </p:cNvSpPr>
          <p:nvPr>
            <p:ph type="sldNum" sz="quarter" idx="4294967295"/>
          </p:nvPr>
        </p:nvSpPr>
        <p:spPr/>
        <p:txBody>
          <a:bodyPr/>
          <a:lstStyle/>
          <a:p>
            <a:fld id="{CCE7DA73-A92A-DA4F-A1A7-28B6AC472496}" type="slidenum">
              <a:rPr lang="en-US" smtClean="0"/>
              <a:t>26</a:t>
            </a:fld>
            <a:endParaRPr lang="en-US"/>
          </a:p>
        </p:txBody>
      </p:sp>
      <p:grpSp>
        <p:nvGrpSpPr>
          <p:cNvPr id="5" name="Group 76"/>
          <p:cNvGrpSpPr/>
          <p:nvPr/>
        </p:nvGrpSpPr>
        <p:grpSpPr>
          <a:xfrm>
            <a:off x="5857877" y="1647615"/>
            <a:ext cx="2946977" cy="1572766"/>
            <a:chOff x="0" y="0"/>
            <a:chExt cx="6206385" cy="2699311"/>
          </a:xfrm>
        </p:grpSpPr>
        <p:pic>
          <p:nvPicPr>
            <p:cNvPr id="6" name="Screen Shot 2015-07-02 at 10.56.48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6206386" cy="2053045"/>
            </a:xfrm>
            <a:prstGeom prst="rect">
              <a:avLst/>
            </a:prstGeom>
            <a:ln w="25400" cap="flat">
              <a:noFill/>
              <a:round/>
            </a:ln>
            <a:effectLst/>
          </p:spPr>
        </p:pic>
        <p:pic>
          <p:nvPicPr>
            <p:cNvPr id="7" name="Screen Shot 2015-07-02 at 10.56.4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2031408"/>
              <a:ext cx="6206386" cy="667904"/>
            </a:xfrm>
            <a:prstGeom prst="rect">
              <a:avLst/>
            </a:prstGeom>
            <a:ln w="25400" cap="flat">
              <a:noFill/>
              <a:round/>
            </a:ln>
            <a:effectLst/>
          </p:spPr>
        </p:pic>
      </p:grpSp>
      <p:sp>
        <p:nvSpPr>
          <p:cNvPr id="9" name="TextBox 8"/>
          <p:cNvSpPr txBox="1"/>
          <p:nvPr/>
        </p:nvSpPr>
        <p:spPr>
          <a:xfrm>
            <a:off x="5628060" y="1045642"/>
            <a:ext cx="3406609" cy="502573"/>
          </a:xfrm>
          <a:prstGeom prst="rect">
            <a:avLst/>
          </a:prstGeom>
          <a:noFill/>
        </p:spPr>
        <p:txBody>
          <a:bodyPr wrap="square" rtlCol="0">
            <a:spAutoFit/>
          </a:bodyPr>
          <a:lstStyle/>
          <a:p>
            <a:r>
              <a:rPr lang="en-US" sz="1333" b="1" dirty="0"/>
              <a:t>Complement  &amp; extend current and future RHIC and LHC QGP programs</a:t>
            </a:r>
          </a:p>
        </p:txBody>
      </p:sp>
      <p:sp>
        <p:nvSpPr>
          <p:cNvPr id="23" name="Rectangle 22"/>
          <p:cNvSpPr/>
          <p:nvPr/>
        </p:nvSpPr>
        <p:spPr>
          <a:xfrm>
            <a:off x="3029541" y="3053331"/>
            <a:ext cx="2332690" cy="265457"/>
          </a:xfrm>
          <a:prstGeom prst="rect">
            <a:avLst/>
          </a:prstGeom>
        </p:spPr>
        <p:txBody>
          <a:bodyPr wrap="none">
            <a:spAutoFit/>
          </a:bodyPr>
          <a:lstStyle/>
          <a:p>
            <a:r>
              <a:rPr lang="en-US" sz="1125" b="1" dirty="0"/>
              <a:t>sPHENIX Three Physics Pillars </a:t>
            </a:r>
          </a:p>
        </p:txBody>
      </p:sp>
      <p:sp>
        <p:nvSpPr>
          <p:cNvPr id="26" name="TextBox 25"/>
          <p:cNvSpPr txBox="1"/>
          <p:nvPr/>
        </p:nvSpPr>
        <p:spPr>
          <a:xfrm>
            <a:off x="1980114" y="3283336"/>
            <a:ext cx="449162" cy="265457"/>
          </a:xfrm>
          <a:prstGeom prst="rect">
            <a:avLst/>
          </a:prstGeom>
          <a:noFill/>
        </p:spPr>
        <p:txBody>
          <a:bodyPr wrap="none" rtlCol="0">
            <a:spAutoFit/>
          </a:bodyPr>
          <a:lstStyle/>
          <a:p>
            <a:r>
              <a:rPr lang="en-US" sz="1125" dirty="0"/>
              <a:t>Jets</a:t>
            </a:r>
          </a:p>
        </p:txBody>
      </p:sp>
      <p:sp>
        <p:nvSpPr>
          <p:cNvPr id="27" name="TextBox 26"/>
          <p:cNvSpPr txBox="1"/>
          <p:nvPr/>
        </p:nvSpPr>
        <p:spPr>
          <a:xfrm>
            <a:off x="3918567" y="3306805"/>
            <a:ext cx="737702" cy="265457"/>
          </a:xfrm>
          <a:prstGeom prst="rect">
            <a:avLst/>
          </a:prstGeom>
          <a:noFill/>
        </p:spPr>
        <p:txBody>
          <a:bodyPr wrap="none" rtlCol="0">
            <a:spAutoFit/>
          </a:bodyPr>
          <a:lstStyle/>
          <a:p>
            <a:r>
              <a:rPr lang="en-US" sz="1125" dirty="0">
                <a:solidFill>
                  <a:srgbClr val="000000"/>
                </a:solidFill>
              </a:rPr>
              <a:t>Upsilons</a:t>
            </a:r>
          </a:p>
        </p:txBody>
      </p:sp>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917" y="3533405"/>
            <a:ext cx="1579624" cy="1507398"/>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75884" y="3507014"/>
            <a:ext cx="1746133" cy="1617963"/>
          </a:xfrm>
          <a:prstGeom prst="rect">
            <a:avLst/>
          </a:prstGeom>
        </p:spPr>
      </p:pic>
      <p:grpSp>
        <p:nvGrpSpPr>
          <p:cNvPr id="8" name="Group 7"/>
          <p:cNvGrpSpPr/>
          <p:nvPr/>
        </p:nvGrpSpPr>
        <p:grpSpPr>
          <a:xfrm>
            <a:off x="1449917" y="3409669"/>
            <a:ext cx="6159500" cy="1715308"/>
            <a:chOff x="1538163" y="4048304"/>
            <a:chExt cx="5748382" cy="1469844"/>
          </a:xfrm>
        </p:grpSpPr>
        <p:cxnSp>
          <p:nvCxnSpPr>
            <p:cNvPr id="15" name="Straight Connector 14"/>
            <p:cNvCxnSpPr>
              <a:cxnSpLocks/>
            </p:cNvCxnSpPr>
            <p:nvPr/>
          </p:nvCxnSpPr>
          <p:spPr>
            <a:xfrm flipV="1">
              <a:off x="1538163" y="5513969"/>
              <a:ext cx="5748382" cy="4179"/>
            </a:xfrm>
            <a:prstGeom prst="line">
              <a:avLst/>
            </a:prstGeom>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651912" y="4048304"/>
              <a:ext cx="1612225" cy="1402083"/>
              <a:chOff x="6036779" y="4204940"/>
              <a:chExt cx="2149633" cy="1869444"/>
            </a:xfrm>
          </p:grpSpPr>
          <p:pic>
            <p:nvPicPr>
              <p:cNvPr id="32"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36779" y="4204940"/>
                <a:ext cx="2149633" cy="1869444"/>
              </a:xfrm>
              <a:prstGeom prst="rect">
                <a:avLst/>
              </a:prstGeom>
              <a:noFill/>
              <a:ln w="476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521257" y="4549346"/>
                <a:ext cx="359442" cy="303293"/>
              </a:xfrm>
              <a:prstGeom prst="rect">
                <a:avLst/>
              </a:prstGeom>
              <a:noFill/>
            </p:spPr>
            <p:txBody>
              <a:bodyPr wrap="none" rtlCol="0">
                <a:spAutoFit/>
              </a:bodyPr>
              <a:lstStyle/>
              <a:p>
                <a:r>
                  <a:rPr lang="en-US" sz="1125" b="1" dirty="0">
                    <a:solidFill>
                      <a:srgbClr val="FF0000"/>
                    </a:solidFill>
                  </a:rPr>
                  <a:t>B</a:t>
                </a:r>
              </a:p>
            </p:txBody>
          </p:sp>
          <p:sp>
            <p:nvSpPr>
              <p:cNvPr id="13" name="TextBox 12"/>
              <p:cNvSpPr txBox="1"/>
              <p:nvPr/>
            </p:nvSpPr>
            <p:spPr>
              <a:xfrm>
                <a:off x="6515846" y="5436888"/>
                <a:ext cx="359442" cy="303293"/>
              </a:xfrm>
              <a:prstGeom prst="rect">
                <a:avLst/>
              </a:prstGeom>
              <a:noFill/>
            </p:spPr>
            <p:txBody>
              <a:bodyPr wrap="none" rtlCol="0">
                <a:spAutoFit/>
              </a:bodyPr>
              <a:lstStyle/>
              <a:p>
                <a:r>
                  <a:rPr lang="en-US" sz="1125" b="1" dirty="0">
                    <a:solidFill>
                      <a:srgbClr val="FF0000"/>
                    </a:solidFill>
                  </a:rPr>
                  <a:t>D</a:t>
                </a:r>
              </a:p>
            </p:txBody>
          </p:sp>
        </p:grpSp>
      </p:grpSp>
    </p:spTree>
    <p:extLst>
      <p:ext uri="{BB962C8B-B14F-4D97-AF65-F5344CB8AC3E}">
        <p14:creationId xmlns:p14="http://schemas.microsoft.com/office/powerpoint/2010/main" val="1124304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AFC9AE-6697-4B18-8C26-F6723A5158F3}"/>
              </a:ext>
            </a:extLst>
          </p:cNvPr>
          <p:cNvSpPr>
            <a:spLocks noGrp="1"/>
          </p:cNvSpPr>
          <p:nvPr>
            <p:ph type="title"/>
          </p:nvPr>
        </p:nvSpPr>
        <p:spPr/>
        <p:txBody>
          <a:bodyPr>
            <a:normAutofit/>
          </a:bodyPr>
          <a:lstStyle/>
          <a:p>
            <a:r>
              <a:rPr lang="en-US" dirty="0"/>
              <a:t>Three Science Pillars for </a:t>
            </a:r>
            <a:r>
              <a:rPr lang="en-US" dirty="0" err="1"/>
              <a:t>sPHENIX</a:t>
            </a:r>
            <a:endParaRPr lang="en-US" dirty="0"/>
          </a:p>
        </p:txBody>
      </p:sp>
      <p:sp>
        <p:nvSpPr>
          <p:cNvPr id="3" name="Date Placeholder 2">
            <a:extLst>
              <a:ext uri="{FF2B5EF4-FFF2-40B4-BE49-F238E27FC236}">
                <a16:creationId xmlns:a16="http://schemas.microsoft.com/office/drawing/2014/main" id="{D25F5160-CC2F-4650-B1F1-95283F2863F4}"/>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03DA44F0-7E67-4FEE-9E55-219EAC497767}"/>
              </a:ext>
            </a:extLst>
          </p:cNvPr>
          <p:cNvSpPr>
            <a:spLocks noGrp="1"/>
          </p:cNvSpPr>
          <p:nvPr>
            <p:ph type="ftr" sz="quarter" idx="11"/>
          </p:nvPr>
        </p:nvSpPr>
        <p:spPr/>
        <p:txBody>
          <a:bodyPr/>
          <a:lstStyle/>
          <a:p>
            <a:r>
              <a:rPr lang="da-DK"/>
              <a:t>Los Alamos National Laboratory</a:t>
            </a:r>
            <a:endParaRPr lang="en-US" dirty="0"/>
          </a:p>
        </p:txBody>
      </p:sp>
      <p:sp>
        <p:nvSpPr>
          <p:cNvPr id="7" name="Content Placeholder 6">
            <a:extLst>
              <a:ext uri="{FF2B5EF4-FFF2-40B4-BE49-F238E27FC236}">
                <a16:creationId xmlns:a16="http://schemas.microsoft.com/office/drawing/2014/main" id="{1966D278-8944-534F-9713-86F52C5B1584}"/>
              </a:ext>
            </a:extLst>
          </p:cNvPr>
          <p:cNvSpPr>
            <a:spLocks noGrp="1"/>
          </p:cNvSpPr>
          <p:nvPr>
            <p:ph idx="1"/>
          </p:nvPr>
        </p:nvSpPr>
        <p:spPr/>
        <p:txBody>
          <a:bodyPr/>
          <a:lstStyle/>
          <a:p>
            <a:endParaRPr lang="en-US"/>
          </a:p>
        </p:txBody>
      </p:sp>
      <p:sp>
        <p:nvSpPr>
          <p:cNvPr id="8" name="Rectangle 7">
            <a:extLst>
              <a:ext uri="{FF2B5EF4-FFF2-40B4-BE49-F238E27FC236}">
                <a16:creationId xmlns:a16="http://schemas.microsoft.com/office/drawing/2014/main" id="{25E4656D-4404-43B5-8DA8-1820ED5249D7}"/>
              </a:ext>
            </a:extLst>
          </p:cNvPr>
          <p:cNvSpPr/>
          <p:nvPr/>
        </p:nvSpPr>
        <p:spPr>
          <a:xfrm>
            <a:off x="1079500" y="1397000"/>
            <a:ext cx="2198305" cy="3365500"/>
          </a:xfrm>
          <a:prstGeom prst="rect">
            <a:avLst/>
          </a:prstGeom>
          <a:ln w="19050">
            <a:solidFill>
              <a:schemeClr val="bg1">
                <a:lumMod val="50000"/>
              </a:schemeClr>
            </a:solidFill>
            <a:prstDash val="dash"/>
          </a:ln>
        </p:spPr>
        <p:txBody>
          <a:bodyPr wrap="none">
            <a:noAutofit/>
          </a:bodyPr>
          <a:lstStyle/>
          <a:p>
            <a:r>
              <a:rPr lang="en-US" sz="1500" b="1" u="sng" dirty="0">
                <a:ln>
                  <a:noFill/>
                  <a:prstDash val="dash"/>
                </a:ln>
              </a:rPr>
              <a:t>Jet cor. &amp; substructure</a:t>
            </a:r>
          </a:p>
        </p:txBody>
      </p:sp>
      <p:grpSp>
        <p:nvGrpSpPr>
          <p:cNvPr id="9" name="Group 8">
            <a:extLst>
              <a:ext uri="{FF2B5EF4-FFF2-40B4-BE49-F238E27FC236}">
                <a16:creationId xmlns:a16="http://schemas.microsoft.com/office/drawing/2014/main" id="{CA030E91-0EBC-5646-A0F1-7E2E4AFBBF42}"/>
              </a:ext>
            </a:extLst>
          </p:cNvPr>
          <p:cNvGrpSpPr/>
          <p:nvPr/>
        </p:nvGrpSpPr>
        <p:grpSpPr>
          <a:xfrm>
            <a:off x="3560116" y="1406474"/>
            <a:ext cx="2118689" cy="3422418"/>
            <a:chOff x="6296773" y="1695296"/>
            <a:chExt cx="2542427" cy="4106902"/>
          </a:xfrm>
        </p:grpSpPr>
        <p:sp>
          <p:nvSpPr>
            <p:cNvPr id="14" name="Rectangle 13">
              <a:extLst>
                <a:ext uri="{FF2B5EF4-FFF2-40B4-BE49-F238E27FC236}">
                  <a16:creationId xmlns:a16="http://schemas.microsoft.com/office/drawing/2014/main" id="{AF7C8411-699B-4D12-972C-D8BACF58747B}"/>
                </a:ext>
              </a:extLst>
            </p:cNvPr>
            <p:cNvSpPr/>
            <p:nvPr/>
          </p:nvSpPr>
          <p:spPr>
            <a:xfrm>
              <a:off x="6296773" y="1695296"/>
              <a:ext cx="2542427" cy="4019704"/>
            </a:xfrm>
            <a:prstGeom prst="rect">
              <a:avLst/>
            </a:prstGeom>
            <a:ln w="19050">
              <a:solidFill>
                <a:schemeClr val="bg1">
                  <a:lumMod val="50000"/>
                </a:schemeClr>
              </a:solidFill>
              <a:prstDash val="dash"/>
            </a:ln>
          </p:spPr>
          <p:txBody>
            <a:bodyPr wrap="none">
              <a:noAutofit/>
            </a:bodyPr>
            <a:lstStyle/>
            <a:p>
              <a:r>
                <a:rPr lang="en-US" sz="1500" b="1" u="sng" dirty="0">
                  <a:ln>
                    <a:noFill/>
                    <a:prstDash val="dash"/>
                  </a:ln>
                </a:rPr>
                <a:t>Upsilon spectroscopy</a:t>
              </a:r>
            </a:p>
            <a:p>
              <a:r>
                <a:rPr lang="en-US" sz="1500" dirty="0">
                  <a:ln>
                    <a:noFill/>
                    <a:prstDash val="dash"/>
                  </a:ln>
                </a:rPr>
                <a:t>Size of the probe</a:t>
              </a:r>
            </a:p>
          </p:txBody>
        </p:sp>
        <p:pic>
          <p:nvPicPr>
            <p:cNvPr id="15" name="Picture 14">
              <a:extLst>
                <a:ext uri="{FF2B5EF4-FFF2-40B4-BE49-F238E27FC236}">
                  <a16:creationId xmlns:a16="http://schemas.microsoft.com/office/drawing/2014/main" id="{F383D272-DC0F-4277-ADB3-9F7B3BCA7DE6}"/>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9099"/>
            <a:stretch/>
          </p:blipFill>
          <p:spPr>
            <a:xfrm>
              <a:off x="6461653" y="3627417"/>
              <a:ext cx="2212665" cy="2174781"/>
            </a:xfrm>
            <a:prstGeom prst="rect">
              <a:avLst/>
            </a:prstGeom>
          </p:spPr>
        </p:pic>
        <p:grpSp>
          <p:nvGrpSpPr>
            <p:cNvPr id="22" name="Group 21">
              <a:extLst>
                <a:ext uri="{FF2B5EF4-FFF2-40B4-BE49-F238E27FC236}">
                  <a16:creationId xmlns:a16="http://schemas.microsoft.com/office/drawing/2014/main" id="{A1167E9C-E57A-43DE-9AB9-03921C77CF0C}"/>
                </a:ext>
              </a:extLst>
            </p:cNvPr>
            <p:cNvGrpSpPr/>
            <p:nvPr/>
          </p:nvGrpSpPr>
          <p:grpSpPr>
            <a:xfrm>
              <a:off x="6626535" y="2402292"/>
              <a:ext cx="2212665" cy="1190842"/>
              <a:chOff x="304800" y="1445594"/>
              <a:chExt cx="3413796" cy="1837283"/>
            </a:xfrm>
          </p:grpSpPr>
          <p:pic>
            <p:nvPicPr>
              <p:cNvPr id="16" name="Picture 15">
                <a:extLst>
                  <a:ext uri="{FF2B5EF4-FFF2-40B4-BE49-F238E27FC236}">
                    <a16:creationId xmlns:a16="http://schemas.microsoft.com/office/drawing/2014/main" id="{86F4906A-D925-4E36-8371-EE156778268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7368" t="27068" r="37476" b="12030"/>
              <a:stretch/>
            </p:blipFill>
            <p:spPr>
              <a:xfrm>
                <a:off x="304800" y="1883179"/>
                <a:ext cx="1477459" cy="1399698"/>
              </a:xfrm>
              <a:prstGeom prst="rect">
                <a:avLst/>
              </a:prstGeom>
            </p:spPr>
          </p:pic>
          <p:pic>
            <p:nvPicPr>
              <p:cNvPr id="17" name="Picture 16">
                <a:extLst>
                  <a:ext uri="{FF2B5EF4-FFF2-40B4-BE49-F238E27FC236}">
                    <a16:creationId xmlns:a16="http://schemas.microsoft.com/office/drawing/2014/main" id="{F5ED749B-ACD4-4EF0-B792-FC117364D3F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7368" t="27068" r="37476" b="12030"/>
              <a:stretch/>
            </p:blipFill>
            <p:spPr>
              <a:xfrm>
                <a:off x="1676400" y="2156721"/>
                <a:ext cx="1100853" cy="1042913"/>
              </a:xfrm>
              <a:prstGeom prst="rect">
                <a:avLst/>
              </a:prstGeom>
            </p:spPr>
          </p:pic>
          <p:pic>
            <p:nvPicPr>
              <p:cNvPr id="18" name="Picture 17">
                <a:extLst>
                  <a:ext uri="{FF2B5EF4-FFF2-40B4-BE49-F238E27FC236}">
                    <a16:creationId xmlns:a16="http://schemas.microsoft.com/office/drawing/2014/main" id="{AEFCEBCE-B195-4DC9-ACD1-CE9EF78CCEA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43881" r="85363" b="22002"/>
              <a:stretch/>
            </p:blipFill>
            <p:spPr>
              <a:xfrm>
                <a:off x="2621780" y="2545066"/>
                <a:ext cx="638643" cy="579396"/>
              </a:xfrm>
              <a:prstGeom prst="rect">
                <a:avLst/>
              </a:prstGeom>
            </p:spPr>
          </p:pic>
          <p:sp>
            <p:nvSpPr>
              <p:cNvPr id="19" name="Rectangle 18">
                <a:extLst>
                  <a:ext uri="{FF2B5EF4-FFF2-40B4-BE49-F238E27FC236}">
                    <a16:creationId xmlns:a16="http://schemas.microsoft.com/office/drawing/2014/main" id="{7393E5F9-7A6A-4D6A-8F1E-9F9CB43EC136}"/>
                  </a:ext>
                </a:extLst>
              </p:cNvPr>
              <p:cNvSpPr/>
              <p:nvPr/>
            </p:nvSpPr>
            <p:spPr>
              <a:xfrm>
                <a:off x="1645306" y="1670802"/>
                <a:ext cx="1163039" cy="740769"/>
              </a:xfrm>
              <a:prstGeom prst="rect">
                <a:avLst/>
              </a:prstGeom>
            </p:spPr>
            <p:txBody>
              <a:bodyPr wrap="square">
                <a:spAutoFit/>
              </a:bodyPr>
              <a:lstStyle/>
              <a:p>
                <a:r>
                  <a:rPr lang="el-GR" sz="1000" dirty="0"/>
                  <a:t>ϒ</a:t>
                </a:r>
                <a:r>
                  <a:rPr lang="en-US" sz="1000" dirty="0"/>
                  <a:t>(2s) – 0.56fm</a:t>
                </a:r>
              </a:p>
            </p:txBody>
          </p:sp>
          <p:sp>
            <p:nvSpPr>
              <p:cNvPr id="20" name="Rectangle 19">
                <a:extLst>
                  <a:ext uri="{FF2B5EF4-FFF2-40B4-BE49-F238E27FC236}">
                    <a16:creationId xmlns:a16="http://schemas.microsoft.com/office/drawing/2014/main" id="{EA733074-1937-42BC-AD06-024B0738718F}"/>
                  </a:ext>
                </a:extLst>
              </p:cNvPr>
              <p:cNvSpPr/>
              <p:nvPr/>
            </p:nvSpPr>
            <p:spPr>
              <a:xfrm>
                <a:off x="443232" y="1445594"/>
                <a:ext cx="1048466" cy="1025679"/>
              </a:xfrm>
              <a:prstGeom prst="rect">
                <a:avLst/>
              </a:prstGeom>
            </p:spPr>
            <p:txBody>
              <a:bodyPr wrap="square">
                <a:spAutoFit/>
              </a:bodyPr>
              <a:lstStyle/>
              <a:p>
                <a:r>
                  <a:rPr lang="el-GR" sz="1000" dirty="0"/>
                  <a:t>ϒ</a:t>
                </a:r>
                <a:r>
                  <a:rPr lang="en-US" sz="1000" dirty="0"/>
                  <a:t>(3s)-0.78fm</a:t>
                </a:r>
              </a:p>
            </p:txBody>
          </p:sp>
          <p:sp>
            <p:nvSpPr>
              <p:cNvPr id="21" name="Rectangle 20">
                <a:extLst>
                  <a:ext uri="{FF2B5EF4-FFF2-40B4-BE49-F238E27FC236}">
                    <a16:creationId xmlns:a16="http://schemas.microsoft.com/office/drawing/2014/main" id="{40686BE2-03D1-4CCB-AD32-EF46B45DE5E2}"/>
                  </a:ext>
                </a:extLst>
              </p:cNvPr>
              <p:cNvSpPr/>
              <p:nvPr/>
            </p:nvSpPr>
            <p:spPr>
              <a:xfrm>
                <a:off x="2555557" y="1952346"/>
                <a:ext cx="1163039" cy="740769"/>
              </a:xfrm>
              <a:prstGeom prst="rect">
                <a:avLst/>
              </a:prstGeom>
            </p:spPr>
            <p:txBody>
              <a:bodyPr wrap="square">
                <a:spAutoFit/>
              </a:bodyPr>
              <a:lstStyle/>
              <a:p>
                <a:r>
                  <a:rPr lang="el-GR" sz="1000" dirty="0"/>
                  <a:t>ϒ</a:t>
                </a:r>
                <a:r>
                  <a:rPr lang="en-US" sz="1000" dirty="0"/>
                  <a:t>(1s) – 0.28fm</a:t>
                </a:r>
              </a:p>
            </p:txBody>
          </p:sp>
        </p:grpSp>
      </p:grpSp>
      <p:pic>
        <p:nvPicPr>
          <p:cNvPr id="23" name="Picture 22">
            <a:extLst>
              <a:ext uri="{FF2B5EF4-FFF2-40B4-BE49-F238E27FC236}">
                <a16:creationId xmlns:a16="http://schemas.microsoft.com/office/drawing/2014/main" id="{985B1227-2174-4D6C-B6CF-22E37651D871}"/>
              </a:ext>
            </a:extLst>
          </p:cNvPr>
          <p:cNvPicPr>
            <a:picLocks noChangeAspect="1"/>
          </p:cNvPicPr>
          <p:nvPr/>
        </p:nvPicPr>
        <p:blipFill>
          <a:blip r:embed="rId4"/>
          <a:stretch>
            <a:fillRect/>
          </a:stretch>
        </p:blipFill>
        <p:spPr>
          <a:xfrm>
            <a:off x="1097943" y="2603500"/>
            <a:ext cx="2151053" cy="1793133"/>
          </a:xfrm>
          <a:prstGeom prst="rect">
            <a:avLst/>
          </a:prstGeom>
        </p:spPr>
      </p:pic>
      <p:grpSp>
        <p:nvGrpSpPr>
          <p:cNvPr id="2" name="Group 1">
            <a:extLst>
              <a:ext uri="{FF2B5EF4-FFF2-40B4-BE49-F238E27FC236}">
                <a16:creationId xmlns:a16="http://schemas.microsoft.com/office/drawing/2014/main" id="{F990324C-5E6E-A14C-9858-FE539934464A}"/>
              </a:ext>
            </a:extLst>
          </p:cNvPr>
          <p:cNvGrpSpPr/>
          <p:nvPr/>
        </p:nvGrpSpPr>
        <p:grpSpPr>
          <a:xfrm>
            <a:off x="6021390" y="1378184"/>
            <a:ext cx="2460288" cy="3365500"/>
            <a:chOff x="3459776" y="1663211"/>
            <a:chExt cx="2457739" cy="4038600"/>
          </a:xfrm>
        </p:grpSpPr>
        <p:sp>
          <p:nvSpPr>
            <p:cNvPr id="10" name="Rectangle 9">
              <a:extLst>
                <a:ext uri="{FF2B5EF4-FFF2-40B4-BE49-F238E27FC236}">
                  <a16:creationId xmlns:a16="http://schemas.microsoft.com/office/drawing/2014/main" id="{59BF9311-D092-4DE7-A741-E8157D740B5F}"/>
                </a:ext>
              </a:extLst>
            </p:cNvPr>
            <p:cNvSpPr/>
            <p:nvPr/>
          </p:nvSpPr>
          <p:spPr>
            <a:xfrm>
              <a:off x="3459776" y="1663211"/>
              <a:ext cx="2457739" cy="4038600"/>
            </a:xfrm>
            <a:prstGeom prst="rect">
              <a:avLst/>
            </a:prstGeom>
            <a:ln w="19050">
              <a:solidFill>
                <a:schemeClr val="accent1"/>
              </a:solidFill>
              <a:prstDash val="solid"/>
            </a:ln>
          </p:spPr>
          <p:txBody>
            <a:bodyPr wrap="none">
              <a:noAutofit/>
            </a:bodyPr>
            <a:lstStyle/>
            <a:p>
              <a:r>
                <a:rPr lang="en-US" sz="1500" b="1" u="sng" dirty="0">
                  <a:ln>
                    <a:noFill/>
                    <a:prstDash val="dash"/>
                  </a:ln>
                </a:rPr>
                <a:t>Parton energy loss &amp; cor.</a:t>
              </a:r>
            </a:p>
            <a:p>
              <a:r>
                <a:rPr lang="en-US" sz="1500" dirty="0">
                  <a:ln>
                    <a:noFill/>
                    <a:prstDash val="dash"/>
                  </a:ln>
                </a:rPr>
                <a:t>mass dependent</a:t>
              </a:r>
            </a:p>
          </p:txBody>
        </p:sp>
        <p:pic>
          <p:nvPicPr>
            <p:cNvPr id="24" name="Picture 23">
              <a:extLst>
                <a:ext uri="{FF2B5EF4-FFF2-40B4-BE49-F238E27FC236}">
                  <a16:creationId xmlns:a16="http://schemas.microsoft.com/office/drawing/2014/main" id="{2758C4E4-D196-474B-9646-E387FC11E3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0987" y="2565495"/>
              <a:ext cx="2300213" cy="3073305"/>
            </a:xfrm>
            <a:prstGeom prst="rect">
              <a:avLst/>
            </a:prstGeom>
          </p:spPr>
        </p:pic>
      </p:grpSp>
    </p:spTree>
    <p:extLst>
      <p:ext uri="{BB962C8B-B14F-4D97-AF65-F5344CB8AC3E}">
        <p14:creationId xmlns:p14="http://schemas.microsoft.com/office/powerpoint/2010/main" val="3769976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Title 1"/>
          <p:cNvSpPr>
            <a:spLocks noGrp="1"/>
          </p:cNvSpPr>
          <p:nvPr>
            <p:ph type="title"/>
          </p:nvPr>
        </p:nvSpPr>
        <p:spPr/>
        <p:txBody>
          <a:bodyPr>
            <a:normAutofit/>
          </a:bodyPr>
          <a:lstStyle/>
          <a:p>
            <a:r>
              <a:rPr lang="en-US" altLang="en-US" dirty="0"/>
              <a:t>Open Charm &amp; Beauty Production</a:t>
            </a:r>
          </a:p>
        </p:txBody>
      </p:sp>
      <p:sp>
        <p:nvSpPr>
          <p:cNvPr id="2" name="Date Placeholder 1"/>
          <p:cNvSpPr>
            <a:spLocks noGrp="1"/>
          </p:cNvSpPr>
          <p:nvPr>
            <p:ph type="dt" sz="half" idx="10"/>
          </p:nvPr>
        </p:nvSpPr>
        <p:spPr/>
        <p:txBody>
          <a:bodyPr/>
          <a:lstStyle/>
          <a:p>
            <a:r>
              <a:rPr lang="en-US"/>
              <a:t>2/14/19</a:t>
            </a:r>
          </a:p>
        </p:txBody>
      </p:sp>
      <p:sp>
        <p:nvSpPr>
          <p:cNvPr id="3" name="Footer Placeholder 2"/>
          <p:cNvSpPr>
            <a:spLocks noGrp="1"/>
          </p:cNvSpPr>
          <p:nvPr>
            <p:ph type="ftr" sz="quarter" idx="11"/>
          </p:nvPr>
        </p:nvSpPr>
        <p:spPr/>
        <p:txBody>
          <a:bodyPr/>
          <a:lstStyle/>
          <a:p>
            <a:r>
              <a:rPr lang="en-US"/>
              <a:t>Los Alamos National Laboratory</a:t>
            </a:r>
            <a:endParaRPr lang="en-US" dirty="0"/>
          </a:p>
        </p:txBody>
      </p:sp>
      <p:graphicFrame>
        <p:nvGraphicFramePr>
          <p:cNvPr id="9" name="Table 8"/>
          <p:cNvGraphicFramePr>
            <a:graphicFrameLocks noGrp="1"/>
          </p:cNvGraphicFramePr>
          <p:nvPr>
            <p:extLst/>
          </p:nvPr>
        </p:nvGraphicFramePr>
        <p:xfrm>
          <a:off x="1169938" y="960379"/>
          <a:ext cx="3402062" cy="2528680"/>
        </p:xfrm>
        <a:graphic>
          <a:graphicData uri="http://schemas.openxmlformats.org/drawingml/2006/table">
            <a:tbl>
              <a:tblPr/>
              <a:tblGrid>
                <a:gridCol w="1108125">
                  <a:extLst>
                    <a:ext uri="{9D8B030D-6E8A-4147-A177-3AD203B41FA5}">
                      <a16:colId xmlns:a16="http://schemas.microsoft.com/office/drawing/2014/main" val="20000"/>
                    </a:ext>
                  </a:extLst>
                </a:gridCol>
                <a:gridCol w="1331655">
                  <a:extLst>
                    <a:ext uri="{9D8B030D-6E8A-4147-A177-3AD203B41FA5}">
                      <a16:colId xmlns:a16="http://schemas.microsoft.com/office/drawing/2014/main" val="20001"/>
                    </a:ext>
                  </a:extLst>
                </a:gridCol>
                <a:gridCol w="962282">
                  <a:extLst>
                    <a:ext uri="{9D8B030D-6E8A-4147-A177-3AD203B41FA5}">
                      <a16:colId xmlns:a16="http://schemas.microsoft.com/office/drawing/2014/main" val="20002"/>
                    </a:ext>
                  </a:extLst>
                </a:gridCol>
              </a:tblGrid>
              <a:tr h="267648">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Hadron</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Abundance</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rgbClr val="000000"/>
                          </a:solidFill>
                          <a:effectLst/>
                          <a:latin typeface="Arial" charset="0"/>
                          <a:ea typeface="宋体" charset="-122"/>
                        </a:rPr>
                        <a:t>c</a:t>
                      </a:r>
                      <a:r>
                        <a:rPr kumimoji="0" lang="en-US" altLang="en-US" sz="1000" b="0" i="0" u="none" strike="noStrike" cap="none" normalizeH="0" baseline="0" dirty="0" err="1">
                          <a:ln>
                            <a:noFill/>
                          </a:ln>
                          <a:solidFill>
                            <a:srgbClr val="000000"/>
                          </a:solidFill>
                          <a:effectLst/>
                          <a:latin typeface="Symbol" charset="2"/>
                          <a:ea typeface="宋体" charset="-122"/>
                        </a:rPr>
                        <a:t>t</a:t>
                      </a:r>
                      <a:r>
                        <a:rPr kumimoji="0" lang="en-US" altLang="en-US" sz="1000" b="0" i="0" u="none" strike="noStrike" cap="none" normalizeH="0" baseline="0" dirty="0">
                          <a:ln>
                            <a:noFill/>
                          </a:ln>
                          <a:solidFill>
                            <a:srgbClr val="000000"/>
                          </a:solidFill>
                          <a:effectLst/>
                          <a:latin typeface="Arial" charset="0"/>
                          <a:ea typeface="宋体" charset="-122"/>
                        </a:rPr>
                        <a:t> (</a:t>
                      </a:r>
                      <a:r>
                        <a:rPr kumimoji="0" lang="en-US" altLang="en-US" sz="1000" b="0" i="0" u="none" strike="noStrike" cap="none" normalizeH="0" baseline="0" dirty="0">
                          <a:ln>
                            <a:noFill/>
                          </a:ln>
                          <a:solidFill>
                            <a:srgbClr val="000000"/>
                          </a:solidFill>
                          <a:effectLst/>
                          <a:latin typeface="Symbol" charset="2"/>
                          <a:ea typeface="宋体" charset="-122"/>
                        </a:rPr>
                        <a:t>m</a:t>
                      </a:r>
                      <a:r>
                        <a:rPr kumimoji="0" lang="en-US" altLang="en-US" sz="1000" b="0" i="0" u="none" strike="noStrike" cap="none" normalizeH="0" baseline="0" dirty="0">
                          <a:ln>
                            <a:noFill/>
                          </a:ln>
                          <a:solidFill>
                            <a:srgbClr val="000000"/>
                          </a:solidFill>
                          <a:effectLst/>
                          <a:latin typeface="Arial" charset="0"/>
                          <a:ea typeface="宋体" charset="-122"/>
                        </a:rPr>
                        <a:t>m)</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D</a:t>
                      </a:r>
                      <a:r>
                        <a:rPr kumimoji="0" lang="en-US" altLang="en-US" sz="1000" b="0" i="0" u="none" strike="noStrike" cap="none" normalizeH="0" baseline="30000" dirty="0">
                          <a:ln>
                            <a:noFill/>
                          </a:ln>
                          <a:solidFill>
                            <a:srgbClr val="FF0000"/>
                          </a:solidFill>
                          <a:effectLst/>
                          <a:latin typeface="Arial" charset="0"/>
                          <a:ea typeface="宋体" charset="-122"/>
                        </a:rPr>
                        <a:t>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61%</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123</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D</a:t>
                      </a:r>
                      <a:r>
                        <a:rPr kumimoji="0" lang="en-US" altLang="en-US" sz="1000" b="0" i="0" u="none" strike="noStrike" cap="none" normalizeH="0" baseline="30000">
                          <a:ln>
                            <a:noFill/>
                          </a:ln>
                          <a:solidFill>
                            <a:srgbClr val="000000"/>
                          </a:solidFill>
                          <a:effectLst/>
                          <a:latin typeface="Arial" charset="0"/>
                          <a:ea typeface="宋体" charset="-122"/>
                        </a:rPr>
                        <a:t>+</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24%</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312</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2"/>
                  </a:ext>
                </a:extLst>
              </a:tr>
              <a:tr h="27430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D</a:t>
                      </a:r>
                      <a:r>
                        <a:rPr kumimoji="0" lang="en-US" altLang="en-US" sz="1000" b="0" i="0" u="none" strike="noStrike" cap="none" normalizeH="0" baseline="-25000" dirty="0">
                          <a:ln>
                            <a:noFill/>
                          </a:ln>
                          <a:solidFill>
                            <a:srgbClr val="000000"/>
                          </a:solidFill>
                          <a:effectLst/>
                          <a:latin typeface="Arial" charset="0"/>
                          <a:ea typeface="宋体" charset="-122"/>
                        </a:rPr>
                        <a:t>s</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8%</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150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276970">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ymbol" charset="2"/>
                          <a:ea typeface="宋体" charset="-122"/>
                        </a:rPr>
                        <a:t>L</a:t>
                      </a:r>
                      <a:r>
                        <a:rPr kumimoji="0" lang="en-US" altLang="en-US" sz="1000" b="0" i="0" u="none" strike="noStrike" cap="none" normalizeH="0" baseline="-25000">
                          <a:ln>
                            <a:noFill/>
                          </a:ln>
                          <a:solidFill>
                            <a:srgbClr val="000000"/>
                          </a:solidFill>
                          <a:effectLst/>
                          <a:latin typeface="Arial" charset="0"/>
                          <a:ea typeface="宋体" charset="-122"/>
                        </a:rPr>
                        <a:t>c</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6%</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60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B</a:t>
                      </a:r>
                      <a:r>
                        <a:rPr kumimoji="0" lang="en-US" altLang="en-US" sz="1000" b="0" i="0" u="none" strike="noStrike" cap="none" normalizeH="0" baseline="30000" dirty="0">
                          <a:ln>
                            <a:noFill/>
                          </a:ln>
                          <a:solidFill>
                            <a:srgbClr val="FF0000"/>
                          </a:solidFill>
                          <a:effectLst/>
                          <a:latin typeface="Arial" charset="0"/>
                          <a:ea typeface="宋体" charset="-122"/>
                        </a:rPr>
                        <a:t>+</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40%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FF0000"/>
                          </a:solidFill>
                          <a:effectLst/>
                          <a:latin typeface="Arial" charset="0"/>
                          <a:ea typeface="宋体" charset="-122"/>
                        </a:rPr>
                        <a:t>491</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25699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B</a:t>
                      </a:r>
                      <a:r>
                        <a:rPr kumimoji="0" lang="en-US" altLang="en-US" sz="1000" b="0" i="0" u="none" strike="noStrike" cap="none" normalizeH="0" baseline="30000">
                          <a:ln>
                            <a:noFill/>
                          </a:ln>
                          <a:solidFill>
                            <a:srgbClr val="000000"/>
                          </a:solidFill>
                          <a:effectLst/>
                          <a:latin typeface="Arial" charset="0"/>
                          <a:ea typeface="宋体" charset="-122"/>
                        </a:rPr>
                        <a:t>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40%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455</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34088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B</a:t>
                      </a:r>
                      <a:r>
                        <a:rPr kumimoji="0" lang="en-US" altLang="en-US" sz="1000" b="0" i="0" u="none" strike="noStrike" cap="none" normalizeH="0" baseline="-25000">
                          <a:ln>
                            <a:noFill/>
                          </a:ln>
                          <a:solidFill>
                            <a:srgbClr val="000000"/>
                          </a:solidFill>
                          <a:effectLst/>
                          <a:latin typeface="Arial" charset="0"/>
                          <a:ea typeface="宋体" charset="-122"/>
                        </a:rPr>
                        <a: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30000">
                        <a:ln>
                          <a:noFill/>
                        </a:ln>
                        <a:solidFill>
                          <a:srgbClr val="000000"/>
                        </a:solidFill>
                        <a:effectLst/>
                        <a:latin typeface="Arial" charset="0"/>
                        <a:ea typeface="宋体" charset="-122"/>
                      </a:endParaRP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10%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453</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r h="340886">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Symbol" charset="2"/>
                          <a:ea typeface="宋体" charset="-122"/>
                        </a:rPr>
                        <a:t>L</a:t>
                      </a:r>
                      <a:r>
                        <a:rPr kumimoji="0" lang="en-US" altLang="en-US" sz="1000" b="0" i="0" u="none" strike="noStrike" cap="none" normalizeH="0" baseline="-25000">
                          <a:ln>
                            <a:noFill/>
                          </a:ln>
                          <a:solidFill>
                            <a:srgbClr val="000000"/>
                          </a:solidFill>
                          <a:effectLst/>
                          <a:latin typeface="Arial" charset="0"/>
                          <a:ea typeface="宋体" charset="-122"/>
                        </a:rPr>
                        <a:t>b</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30000">
                        <a:ln>
                          <a:noFill/>
                        </a:ln>
                        <a:solidFill>
                          <a:srgbClr val="000000"/>
                        </a:solidFill>
                        <a:effectLst/>
                        <a:latin typeface="Arial" charset="0"/>
                        <a:ea typeface="宋体" charset="-122"/>
                      </a:endParaRP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charset="0"/>
                          <a:ea typeface="宋体" charset="-122"/>
                        </a:rPr>
                        <a:t>10%</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defTabSz="457200">
                        <a:spcBef>
                          <a:spcPct val="20000"/>
                        </a:spcBef>
                        <a:buClr>
                          <a:schemeClr val="hlink"/>
                        </a:buClr>
                        <a:buFont typeface="Wingdings" charset="2"/>
                        <a:defRPr sz="2400">
                          <a:solidFill>
                            <a:schemeClr val="tx1"/>
                          </a:solidFill>
                          <a:latin typeface="Arial" charset="0"/>
                          <a:ea typeface="宋体" charset="-122"/>
                        </a:defRPr>
                      </a:lvl1pPr>
                      <a:lvl2pPr marL="37931725" indent="-37474525" defTabSz="457200">
                        <a:spcBef>
                          <a:spcPct val="20000"/>
                        </a:spcBef>
                        <a:buClr>
                          <a:schemeClr val="tx2"/>
                        </a:buClr>
                        <a:buSzPct val="85000"/>
                        <a:buFont typeface="Wingdings" charset="2"/>
                        <a:defRPr sz="2000">
                          <a:solidFill>
                            <a:schemeClr val="tx1"/>
                          </a:solidFill>
                          <a:latin typeface="Arial" charset="0"/>
                          <a:ea typeface="宋体" charset="-122"/>
                        </a:defRPr>
                      </a:lvl2pPr>
                      <a:lvl3pPr>
                        <a:spcBef>
                          <a:spcPct val="20000"/>
                        </a:spcBef>
                        <a:defRPr>
                          <a:solidFill>
                            <a:schemeClr val="tx1"/>
                          </a:solidFill>
                          <a:latin typeface="Arial" charset="0"/>
                          <a:ea typeface="宋体" charset="-122"/>
                        </a:defRPr>
                      </a:lvl3pPr>
                      <a:lvl4pPr>
                        <a:spcBef>
                          <a:spcPct val="20000"/>
                        </a:spcBef>
                        <a:defRPr>
                          <a:solidFill>
                            <a:schemeClr val="tx1"/>
                          </a:solidFill>
                          <a:latin typeface="Arial" charset="0"/>
                          <a:ea typeface="宋体" charset="-122"/>
                        </a:defRPr>
                      </a:lvl4pPr>
                      <a:lvl5pPr>
                        <a:spcBef>
                          <a:spcPct val="20000"/>
                        </a:spcBef>
                        <a:defRPr>
                          <a:solidFill>
                            <a:schemeClr val="tx1"/>
                          </a:solidFill>
                          <a:latin typeface="Arial" charset="0"/>
                          <a:ea typeface="宋体" charset="-122"/>
                        </a:defRPr>
                      </a:lvl5pPr>
                      <a:lvl6pPr marL="457200" eaLnBrk="0" fontAlgn="base" hangingPunct="0">
                        <a:spcBef>
                          <a:spcPct val="20000"/>
                        </a:spcBef>
                        <a:spcAft>
                          <a:spcPct val="0"/>
                        </a:spcAft>
                        <a:defRPr>
                          <a:solidFill>
                            <a:schemeClr val="tx1"/>
                          </a:solidFill>
                          <a:latin typeface="Arial" charset="0"/>
                          <a:ea typeface="宋体" charset="-122"/>
                        </a:defRPr>
                      </a:lvl6pPr>
                      <a:lvl7pPr marL="914400" eaLnBrk="0" fontAlgn="base" hangingPunct="0">
                        <a:spcBef>
                          <a:spcPct val="20000"/>
                        </a:spcBef>
                        <a:spcAft>
                          <a:spcPct val="0"/>
                        </a:spcAft>
                        <a:defRPr>
                          <a:solidFill>
                            <a:schemeClr val="tx1"/>
                          </a:solidFill>
                          <a:latin typeface="Arial" charset="0"/>
                          <a:ea typeface="宋体" charset="-122"/>
                        </a:defRPr>
                      </a:lvl7pPr>
                      <a:lvl8pPr marL="1371600" eaLnBrk="0" fontAlgn="base" hangingPunct="0">
                        <a:spcBef>
                          <a:spcPct val="20000"/>
                        </a:spcBef>
                        <a:spcAft>
                          <a:spcPct val="0"/>
                        </a:spcAft>
                        <a:defRPr>
                          <a:solidFill>
                            <a:schemeClr val="tx1"/>
                          </a:solidFill>
                          <a:latin typeface="Arial" charset="0"/>
                          <a:ea typeface="宋体" charset="-122"/>
                        </a:defRPr>
                      </a:lvl8pPr>
                      <a:lvl9pPr marL="1828800" eaLnBrk="0" fontAlgn="base" hangingPunct="0">
                        <a:spcBef>
                          <a:spcPct val="20000"/>
                        </a:spcBef>
                        <a:spcAft>
                          <a:spcPct val="0"/>
                        </a:spcAft>
                        <a:defRPr>
                          <a:solidFill>
                            <a:schemeClr val="tx1"/>
                          </a:solidFill>
                          <a:latin typeface="Arial" charset="0"/>
                          <a:ea typeface="宋体" charset="-122"/>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charset="0"/>
                          <a:ea typeface="宋体" charset="-122"/>
                        </a:rPr>
                        <a:t>435</a:t>
                      </a:r>
                    </a:p>
                  </a:txBody>
                  <a:tcPr marL="0" marR="0" marT="0" marB="0" anchor="ctr" anchorCtr="1"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8"/>
                  </a:ext>
                </a:extLst>
              </a:tr>
            </a:tbl>
          </a:graphicData>
        </a:graphic>
      </p:graphicFrame>
      <p:grpSp>
        <p:nvGrpSpPr>
          <p:cNvPr id="51250" name="Group 19"/>
          <p:cNvGrpSpPr>
            <a:grpSpLocks/>
          </p:cNvGrpSpPr>
          <p:nvPr/>
        </p:nvGrpSpPr>
        <p:grpSpPr bwMode="auto">
          <a:xfrm>
            <a:off x="1100666" y="3676204"/>
            <a:ext cx="2973918" cy="1581441"/>
            <a:chOff x="152400" y="4341001"/>
            <a:chExt cx="4038600" cy="1897770"/>
          </a:xfrm>
        </p:grpSpPr>
        <p:sp>
          <p:nvSpPr>
            <p:cNvPr id="51254" name="TextBox 10"/>
            <p:cNvSpPr txBox="1">
              <a:spLocks noChangeArrowheads="1"/>
            </p:cNvSpPr>
            <p:nvPr/>
          </p:nvSpPr>
          <p:spPr bwMode="auto">
            <a:xfrm>
              <a:off x="381000" y="4354512"/>
              <a:ext cx="2046711" cy="31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125" i="1"/>
                <a:t>b</a:t>
              </a:r>
              <a:r>
                <a:rPr lang="en-US" altLang="en-US" sz="1125"/>
                <a:t>-tagged jet and cor.</a:t>
              </a:r>
            </a:p>
          </p:txBody>
        </p:sp>
        <p:graphicFrame>
          <p:nvGraphicFramePr>
            <p:cNvPr id="51204" name="Object 4"/>
            <p:cNvGraphicFramePr>
              <a:graphicFrameLocks noChangeAspect="1"/>
            </p:cNvGraphicFramePr>
            <p:nvPr/>
          </p:nvGraphicFramePr>
          <p:xfrm>
            <a:off x="366713" y="4876800"/>
            <a:ext cx="1252537" cy="814388"/>
          </p:xfrm>
          <a:graphic>
            <a:graphicData uri="http://schemas.openxmlformats.org/presentationml/2006/ole">
              <mc:AlternateContent xmlns:mc="http://schemas.openxmlformats.org/markup-compatibility/2006">
                <mc:Choice xmlns:v="urn:schemas-microsoft-com:vml" Requires="v">
                  <p:oleObj spid="_x0000_s3477" name="Equation" r:id="rId4" imgW="762000" imgH="495300" progId="Equation.3">
                    <p:embed/>
                  </p:oleObj>
                </mc:Choice>
                <mc:Fallback>
                  <p:oleObj name="Equation" r:id="rId4" imgW="762000" imgH="495300" progId="Equation.3">
                    <p:embed/>
                    <p:pic>
                      <p:nvPicPr>
                        <p:cNvPr id="512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4876800"/>
                          <a:ext cx="1252537" cy="814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55" name="TextBox 11"/>
            <p:cNvSpPr txBox="1">
              <a:spLocks noChangeArrowheads="1"/>
            </p:cNvSpPr>
            <p:nvPr/>
          </p:nvSpPr>
          <p:spPr bwMode="auto">
            <a:xfrm>
              <a:off x="1943359" y="4943645"/>
              <a:ext cx="914567"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spcAft>
                  <a:spcPts val="750"/>
                </a:spcAft>
              </a:pPr>
              <a:r>
                <a:rPr lang="en-US" altLang="en-US" sz="1125" dirty="0"/>
                <a:t>60%</a:t>
              </a:r>
            </a:p>
            <a:p>
              <a:pPr>
                <a:spcAft>
                  <a:spcPts val="750"/>
                </a:spcAft>
              </a:pPr>
              <a:endParaRPr lang="en-US" altLang="en-US" sz="500" dirty="0"/>
            </a:p>
            <a:p>
              <a:pPr>
                <a:spcAft>
                  <a:spcPts val="750"/>
                </a:spcAft>
              </a:pPr>
              <a:r>
                <a:rPr lang="en-US" altLang="en-US" sz="1125" dirty="0"/>
                <a:t>0.5%</a:t>
              </a:r>
            </a:p>
          </p:txBody>
        </p:sp>
        <p:sp>
          <p:nvSpPr>
            <p:cNvPr id="51256" name="TextBox 13"/>
            <p:cNvSpPr txBox="1">
              <a:spLocks noChangeArrowheads="1"/>
            </p:cNvSpPr>
            <p:nvPr/>
          </p:nvSpPr>
          <p:spPr bwMode="auto">
            <a:xfrm>
              <a:off x="2743199" y="5156201"/>
              <a:ext cx="1106296" cy="29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000" dirty="0" err="1"/>
                <a:t>p</a:t>
              </a:r>
              <a:r>
                <a:rPr lang="en-US" altLang="en-US" sz="1000" baseline="-25000" dirty="0" err="1"/>
                <a:t>T</a:t>
              </a:r>
              <a:r>
                <a:rPr lang="en-US" altLang="en-US" sz="1000" dirty="0"/>
                <a:t>&lt;15 GeV</a:t>
              </a:r>
            </a:p>
          </p:txBody>
        </p:sp>
        <p:sp>
          <p:nvSpPr>
            <p:cNvPr id="51257" name="TextBox 15"/>
            <p:cNvSpPr txBox="1">
              <a:spLocks noChangeArrowheads="1"/>
            </p:cNvSpPr>
            <p:nvPr/>
          </p:nvSpPr>
          <p:spPr bwMode="auto">
            <a:xfrm>
              <a:off x="2743199" y="4341001"/>
              <a:ext cx="1106296" cy="29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000"/>
                <a:t>p</a:t>
              </a:r>
              <a:r>
                <a:rPr lang="en-US" altLang="en-US" sz="1000" baseline="-25000"/>
                <a:t>T</a:t>
              </a:r>
              <a:r>
                <a:rPr lang="en-US" altLang="en-US" sz="1000"/>
                <a:t>&gt;15 GeV</a:t>
              </a:r>
            </a:p>
          </p:txBody>
        </p:sp>
        <p:sp>
          <p:nvSpPr>
            <p:cNvPr id="51258" name="TextBox 16"/>
            <p:cNvSpPr txBox="1">
              <a:spLocks noChangeArrowheads="1"/>
            </p:cNvSpPr>
            <p:nvPr/>
          </p:nvSpPr>
          <p:spPr bwMode="auto">
            <a:xfrm>
              <a:off x="366712" y="5912443"/>
              <a:ext cx="3531926" cy="32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sz="1167" dirty="0"/>
                <a:t>Exploring       </a:t>
              </a:r>
              <a:r>
                <a:rPr lang="en-US" altLang="en-US" sz="1000" dirty="0"/>
                <a:t>                         and more</a:t>
              </a:r>
            </a:p>
          </p:txBody>
        </p:sp>
        <p:graphicFrame>
          <p:nvGraphicFramePr>
            <p:cNvPr id="51205" name="Object 3"/>
            <p:cNvGraphicFramePr>
              <a:graphicFrameLocks noChangeAspect="1"/>
            </p:cNvGraphicFramePr>
            <p:nvPr>
              <p:extLst/>
            </p:nvPr>
          </p:nvGraphicFramePr>
          <p:xfrm>
            <a:off x="1382687" y="5933391"/>
            <a:ext cx="1436914" cy="304800"/>
          </p:xfrm>
          <a:graphic>
            <a:graphicData uri="http://schemas.openxmlformats.org/presentationml/2006/ole">
              <mc:AlternateContent xmlns:mc="http://schemas.openxmlformats.org/markup-compatibility/2006">
                <mc:Choice xmlns:v="urn:schemas-microsoft-com:vml" Requires="v">
                  <p:oleObj spid="_x0000_s3478" name="Equation" r:id="rId6" imgW="838200" imgH="177800" progId="Equation.3">
                    <p:embed/>
                  </p:oleObj>
                </mc:Choice>
                <mc:Fallback>
                  <p:oleObj name="Equation" r:id="rId6" imgW="838200" imgH="177800" progId="Equation.3">
                    <p:embed/>
                    <p:pic>
                      <p:nvPicPr>
                        <p:cNvPr id="5120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2687" y="5933391"/>
                          <a:ext cx="1436914"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1259" name="Rectangle 18"/>
            <p:cNvSpPr>
              <a:spLocks noChangeArrowheads="1"/>
            </p:cNvSpPr>
            <p:nvPr/>
          </p:nvSpPr>
          <p:spPr bwMode="auto">
            <a:xfrm>
              <a:off x="152400" y="4343415"/>
              <a:ext cx="4038600" cy="295472"/>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endParaRPr lang="en-US" altLang="en-US" sz="1000"/>
            </a:p>
          </p:txBody>
        </p:sp>
      </p:grpSp>
      <p:pic>
        <p:nvPicPr>
          <p:cNvPr id="51251" name="Picture 1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49876" y="984852"/>
            <a:ext cx="2004219" cy="2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2" name="Picture 7" descr="Screen Shot 2017-06-01 at 10.56.22 AM.pn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75609" y="3536819"/>
            <a:ext cx="1085454" cy="166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3" name="Picture 6" descr="PastedGraphic-2.pdf"/>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77000" y="3587089"/>
            <a:ext cx="877095" cy="160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2" name="Object 2"/>
          <p:cNvGraphicFramePr>
            <a:graphicFrameLocks noChangeAspect="1"/>
          </p:cNvGraphicFramePr>
          <p:nvPr>
            <p:extLst/>
          </p:nvPr>
        </p:nvGraphicFramePr>
        <p:xfrm>
          <a:off x="6490892" y="3241478"/>
          <a:ext cx="795734" cy="248047"/>
        </p:xfrm>
        <a:graphic>
          <a:graphicData uri="http://schemas.openxmlformats.org/presentationml/2006/ole">
            <mc:AlternateContent xmlns:mc="http://schemas.openxmlformats.org/markup-compatibility/2006">
              <mc:Choice xmlns:v="urn:schemas-microsoft-com:vml" Requires="v">
                <p:oleObj spid="_x0000_s3479" name="Equation" r:id="rId11" imgW="774364" imgH="241195" progId="Equation.3">
                  <p:embed/>
                </p:oleObj>
              </mc:Choice>
              <mc:Fallback>
                <p:oleObj name="Equation" r:id="rId11" imgW="774364" imgH="241195" progId="Equation.3">
                  <p:embed/>
                  <p:pic>
                    <p:nvPicPr>
                      <p:cNvPr id="51202"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90892" y="3241478"/>
                        <a:ext cx="795734" cy="248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1203" name="Object 3"/>
          <p:cNvGraphicFramePr>
            <a:graphicFrameLocks noChangeAspect="1"/>
          </p:cNvGraphicFramePr>
          <p:nvPr>
            <p:extLst/>
          </p:nvPr>
        </p:nvGraphicFramePr>
        <p:xfrm>
          <a:off x="4868334" y="3255368"/>
          <a:ext cx="835422" cy="248047"/>
        </p:xfrm>
        <a:graphic>
          <a:graphicData uri="http://schemas.openxmlformats.org/presentationml/2006/ole">
            <mc:AlternateContent xmlns:mc="http://schemas.openxmlformats.org/markup-compatibility/2006">
              <mc:Choice xmlns:v="urn:schemas-microsoft-com:vml" Requires="v">
                <p:oleObj spid="_x0000_s3480" name="Equation" r:id="rId13" imgW="812447" imgH="241195" progId="Equation.3">
                  <p:embed/>
                </p:oleObj>
              </mc:Choice>
              <mc:Fallback>
                <p:oleObj name="Equation" r:id="rId13" imgW="812447" imgH="241195" progId="Equation.3">
                  <p:embed/>
                  <p:pic>
                    <p:nvPicPr>
                      <p:cNvPr id="51203"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68334" y="3255368"/>
                        <a:ext cx="835422" cy="248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5" name="Straight Connector 4">
            <a:extLst>
              <a:ext uri="{FF2B5EF4-FFF2-40B4-BE49-F238E27FC236}">
                <a16:creationId xmlns:a16="http://schemas.microsoft.com/office/drawing/2014/main" id="{C22A2F64-A8C4-D340-9B55-CFAF20DBFD79}"/>
              </a:ext>
            </a:extLst>
          </p:cNvPr>
          <p:cNvCxnSpPr/>
          <p:nvPr/>
        </p:nvCxnSpPr>
        <p:spPr>
          <a:xfrm>
            <a:off x="1269001" y="4433457"/>
            <a:ext cx="1527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E2FEC3-84C9-E444-9A8C-A510D8326FB3}"/>
              </a:ext>
            </a:extLst>
          </p:cNvPr>
          <p:cNvCxnSpPr/>
          <p:nvPr/>
        </p:nvCxnSpPr>
        <p:spPr>
          <a:xfrm>
            <a:off x="1274773" y="4837550"/>
            <a:ext cx="15278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161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A1F3-7715-DC40-A6DB-57636174F49B}"/>
              </a:ext>
            </a:extLst>
          </p:cNvPr>
          <p:cNvSpPr>
            <a:spLocks noGrp="1"/>
          </p:cNvSpPr>
          <p:nvPr>
            <p:ph type="title"/>
          </p:nvPr>
        </p:nvSpPr>
        <p:spPr/>
        <p:txBody>
          <a:bodyPr>
            <a:normAutofit fontScale="90000"/>
          </a:bodyPr>
          <a:lstStyle/>
          <a:p>
            <a:r>
              <a:rPr lang="en-US" sz="4000" dirty="0"/>
              <a:t>LDRD Highlights</a:t>
            </a:r>
            <a:br>
              <a:rPr lang="en-US" sz="4000" dirty="0"/>
            </a:br>
            <a:r>
              <a:rPr lang="en-US" dirty="0"/>
              <a:t>MVTX Sensors, Readout and Control System Developed</a:t>
            </a:r>
          </a:p>
        </p:txBody>
      </p:sp>
      <p:sp>
        <p:nvSpPr>
          <p:cNvPr id="3" name="Date Placeholder 2">
            <a:extLst>
              <a:ext uri="{FF2B5EF4-FFF2-40B4-BE49-F238E27FC236}">
                <a16:creationId xmlns:a16="http://schemas.microsoft.com/office/drawing/2014/main" id="{A3AA53E5-0F4F-1C44-AA98-92D13A536588}"/>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00758D39-0CA6-1E46-895D-FFA8735707D9}"/>
              </a:ext>
            </a:extLst>
          </p:cNvPr>
          <p:cNvSpPr>
            <a:spLocks noGrp="1"/>
          </p:cNvSpPr>
          <p:nvPr>
            <p:ph type="ftr" sz="quarter" idx="11"/>
          </p:nvPr>
        </p:nvSpPr>
        <p:spPr/>
        <p:txBody>
          <a:bodyPr/>
          <a:lstStyle/>
          <a:p>
            <a:r>
              <a:rPr lang="en-US"/>
              <a:t>Los Alamos National Laboratory</a:t>
            </a:r>
            <a:endParaRPr lang="en-US" dirty="0"/>
          </a:p>
        </p:txBody>
      </p:sp>
      <p:pic>
        <p:nvPicPr>
          <p:cNvPr id="6" name="Picture 5">
            <a:extLst>
              <a:ext uri="{FF2B5EF4-FFF2-40B4-BE49-F238E27FC236}">
                <a16:creationId xmlns:a16="http://schemas.microsoft.com/office/drawing/2014/main" id="{4A33B9E7-9CB5-C54A-A592-FA926E0FEB92}"/>
              </a:ext>
            </a:extLst>
          </p:cNvPr>
          <p:cNvPicPr>
            <a:picLocks noChangeAspect="1"/>
          </p:cNvPicPr>
          <p:nvPr/>
        </p:nvPicPr>
        <p:blipFill>
          <a:blip r:embed="rId2"/>
          <a:stretch>
            <a:fillRect/>
          </a:stretch>
        </p:blipFill>
        <p:spPr>
          <a:xfrm>
            <a:off x="613690" y="851322"/>
            <a:ext cx="8011537" cy="3574009"/>
          </a:xfrm>
          <a:prstGeom prst="rect">
            <a:avLst/>
          </a:prstGeom>
        </p:spPr>
      </p:pic>
      <p:sp>
        <p:nvSpPr>
          <p:cNvPr id="7" name="TextBox 6">
            <a:extLst>
              <a:ext uri="{FF2B5EF4-FFF2-40B4-BE49-F238E27FC236}">
                <a16:creationId xmlns:a16="http://schemas.microsoft.com/office/drawing/2014/main" id="{A72CC3C6-1515-0143-97F8-7A3877D2F342}"/>
              </a:ext>
            </a:extLst>
          </p:cNvPr>
          <p:cNvSpPr txBox="1"/>
          <p:nvPr/>
        </p:nvSpPr>
        <p:spPr>
          <a:xfrm>
            <a:off x="417752" y="4602068"/>
            <a:ext cx="8308495" cy="523220"/>
          </a:xfrm>
          <a:prstGeom prst="rect">
            <a:avLst/>
          </a:prstGeom>
          <a:noFill/>
        </p:spPr>
        <p:txBody>
          <a:bodyPr wrap="square" rtlCol="0">
            <a:spAutoFit/>
          </a:bodyPr>
          <a:lstStyle/>
          <a:p>
            <a:r>
              <a:rPr lang="en-US" sz="1400" dirty="0"/>
              <a:t>Demonstrated full high-speed readout chain at </a:t>
            </a:r>
            <a:r>
              <a:rPr lang="en-US" sz="1400" dirty="0" err="1"/>
              <a:t>Fermilab</a:t>
            </a:r>
            <a:r>
              <a:rPr lang="en-US" sz="1400" dirty="0"/>
              <a:t> test beam in March 2018</a:t>
            </a:r>
          </a:p>
          <a:p>
            <a:pPr marL="800100" lvl="1" indent="-342900">
              <a:buFont typeface="Arial" charset="0"/>
              <a:buChar char="•"/>
            </a:pPr>
            <a:r>
              <a:rPr lang="en-US" sz="1400" dirty="0">
                <a:solidFill>
                  <a:srgbClr val="FF0000"/>
                </a:solidFill>
              </a:rPr>
              <a:t>Sensors + RU + FELIX + RCDAQ/</a:t>
            </a:r>
            <a:r>
              <a:rPr lang="en-US" sz="1400" dirty="0" err="1">
                <a:solidFill>
                  <a:srgbClr val="FF0000"/>
                </a:solidFill>
              </a:rPr>
              <a:t>sPHENIX</a:t>
            </a:r>
            <a:endParaRPr lang="en-US" sz="1400" dirty="0">
              <a:solidFill>
                <a:srgbClr val="FF0000"/>
              </a:solidFill>
            </a:endParaRPr>
          </a:p>
        </p:txBody>
      </p:sp>
      <p:sp>
        <p:nvSpPr>
          <p:cNvPr id="8" name="TextBox 7">
            <a:extLst>
              <a:ext uri="{FF2B5EF4-FFF2-40B4-BE49-F238E27FC236}">
                <a16:creationId xmlns:a16="http://schemas.microsoft.com/office/drawing/2014/main" id="{71B48B9E-D438-874A-9449-36F1611AFFC0}"/>
              </a:ext>
            </a:extLst>
          </p:cNvPr>
          <p:cNvSpPr txBox="1"/>
          <p:nvPr/>
        </p:nvSpPr>
        <p:spPr>
          <a:xfrm>
            <a:off x="7937399" y="0"/>
            <a:ext cx="1109856" cy="338554"/>
          </a:xfrm>
          <a:prstGeom prst="rect">
            <a:avLst/>
          </a:prstGeom>
          <a:noFill/>
        </p:spPr>
        <p:txBody>
          <a:bodyPr wrap="none" rtlCol="0">
            <a:spAutoFit/>
          </a:bodyPr>
          <a:lstStyle/>
          <a:p>
            <a:r>
              <a:rPr lang="en-US" sz="1600" dirty="0" err="1">
                <a:solidFill>
                  <a:schemeClr val="bg1"/>
                </a:solidFill>
              </a:rPr>
              <a:t>Sho’s</a:t>
            </a:r>
            <a:r>
              <a:rPr lang="en-US" sz="1600" dirty="0">
                <a:solidFill>
                  <a:schemeClr val="bg1"/>
                </a:solidFill>
              </a:rPr>
              <a:t> Talk</a:t>
            </a:r>
          </a:p>
        </p:txBody>
      </p:sp>
    </p:spTree>
    <p:extLst>
      <p:ext uri="{BB962C8B-B14F-4D97-AF65-F5344CB8AC3E}">
        <p14:creationId xmlns:p14="http://schemas.microsoft.com/office/powerpoint/2010/main" val="113722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 The LDRD Team and Effort</a:t>
            </a:r>
          </a:p>
        </p:txBody>
      </p:sp>
      <p:sp>
        <p:nvSpPr>
          <p:cNvPr id="3" name="Date Placeholder 2"/>
          <p:cNvSpPr>
            <a:spLocks noGrp="1"/>
          </p:cNvSpPr>
          <p:nvPr>
            <p:ph type="dt" sz="half" idx="10"/>
          </p:nvPr>
        </p:nvSpPr>
        <p:spPr/>
        <p:txBody>
          <a:bodyPr/>
          <a:lstStyle/>
          <a:p>
            <a:r>
              <a:rPr lang="en-US"/>
              <a:t>2/14/19</a:t>
            </a:r>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A89A0FC8-C259-E145-B821-56041C21C22A}"/>
              </a:ext>
            </a:extLst>
          </p:cNvPr>
          <p:cNvSpPr>
            <a:spLocks noGrp="1"/>
          </p:cNvSpPr>
          <p:nvPr>
            <p:ph idx="1"/>
          </p:nvPr>
        </p:nvSpPr>
        <p:spPr>
          <a:xfrm>
            <a:off x="290670" y="1032975"/>
            <a:ext cx="4748931" cy="3986999"/>
          </a:xfrm>
        </p:spPr>
        <p:txBody>
          <a:bodyPr>
            <a:normAutofit fontScale="85000" lnSpcReduction="10000"/>
          </a:bodyPr>
          <a:lstStyle/>
          <a:p>
            <a:r>
              <a:rPr lang="en-US" dirty="0"/>
              <a:t>Experimental group </a:t>
            </a:r>
          </a:p>
          <a:p>
            <a:pPr lvl="1"/>
            <a:r>
              <a:rPr lang="en-US" dirty="0"/>
              <a:t>P-25, AOT</a:t>
            </a:r>
          </a:p>
          <a:p>
            <a:pPr lvl="1"/>
            <a:r>
              <a:rPr lang="en-US" dirty="0"/>
              <a:t>Detector readout and mechanical support R&amp;D</a:t>
            </a:r>
          </a:p>
          <a:p>
            <a:pPr lvl="1"/>
            <a:r>
              <a:rPr lang="en-US" dirty="0"/>
              <a:t>Detector modeling and simulations</a:t>
            </a:r>
          </a:p>
          <a:p>
            <a:pPr lvl="1"/>
            <a:r>
              <a:rPr lang="en-US" dirty="0"/>
              <a:t>Physics simulations</a:t>
            </a:r>
          </a:p>
          <a:p>
            <a:endParaRPr lang="en-US" dirty="0"/>
          </a:p>
          <a:p>
            <a:r>
              <a:rPr lang="en-US" dirty="0"/>
              <a:t>Theoretical group</a:t>
            </a:r>
          </a:p>
          <a:p>
            <a:pPr lvl="1"/>
            <a:r>
              <a:rPr lang="en-US" dirty="0"/>
              <a:t>T-2, T-5, CCS-7</a:t>
            </a:r>
          </a:p>
          <a:p>
            <a:pPr lvl="1"/>
            <a:r>
              <a:rPr lang="en-US" dirty="0"/>
              <a:t>Physics modeling &amp; simulations</a:t>
            </a:r>
          </a:p>
          <a:p>
            <a:endParaRPr lang="en-US" dirty="0"/>
          </a:p>
          <a:p>
            <a:r>
              <a:rPr lang="en-US" dirty="0"/>
              <a:t>Budget: 1.6M/Year, FY17-19</a:t>
            </a:r>
          </a:p>
          <a:p>
            <a:pPr lvl="1"/>
            <a:r>
              <a:rPr lang="en-US" dirty="0"/>
              <a:t>1/3 on experimental T&amp;E</a:t>
            </a:r>
          </a:p>
          <a:p>
            <a:pPr lvl="1"/>
            <a:r>
              <a:rPr lang="en-US" dirty="0"/>
              <a:t>1/3 on theoretical T&amp;E</a:t>
            </a:r>
          </a:p>
          <a:p>
            <a:pPr lvl="1"/>
            <a:r>
              <a:rPr lang="en-US" dirty="0"/>
              <a:t>1/3 on Hardware &amp; M&amp;S </a:t>
            </a:r>
          </a:p>
        </p:txBody>
      </p:sp>
      <p:grpSp>
        <p:nvGrpSpPr>
          <p:cNvPr id="5" name="Group 4">
            <a:extLst>
              <a:ext uri="{FF2B5EF4-FFF2-40B4-BE49-F238E27FC236}">
                <a16:creationId xmlns:a16="http://schemas.microsoft.com/office/drawing/2014/main" id="{CBC500D6-3F10-134A-89C2-A50A90002798}"/>
              </a:ext>
            </a:extLst>
          </p:cNvPr>
          <p:cNvGrpSpPr/>
          <p:nvPr/>
        </p:nvGrpSpPr>
        <p:grpSpPr>
          <a:xfrm>
            <a:off x="5076405" y="1032975"/>
            <a:ext cx="3497002" cy="3605159"/>
            <a:chOff x="4824594" y="1344528"/>
            <a:chExt cx="4207509" cy="5006018"/>
          </a:xfrm>
        </p:grpSpPr>
        <p:pic>
          <p:nvPicPr>
            <p:cNvPr id="8" name="pasted-image-enhanced.jpeg">
              <a:extLst>
                <a:ext uri="{FF2B5EF4-FFF2-40B4-BE49-F238E27FC236}">
                  <a16:creationId xmlns:a16="http://schemas.microsoft.com/office/drawing/2014/main" id="{BBCA1178-22EB-0345-9091-3D841CF22793}"/>
                </a:ext>
              </a:extLst>
            </p:cNvPr>
            <p:cNvPicPr>
              <a:picLocks noChangeAspect="1"/>
            </p:cNvPicPr>
            <p:nvPr/>
          </p:nvPicPr>
          <p:blipFill>
            <a:blip r:embed="rId2">
              <a:extLst/>
            </a:blip>
            <a:stretch>
              <a:fillRect/>
            </a:stretch>
          </p:blipFill>
          <p:spPr>
            <a:xfrm>
              <a:off x="4824594" y="2235025"/>
              <a:ext cx="703305" cy="703305"/>
            </a:xfrm>
            <a:prstGeom prst="rect">
              <a:avLst/>
            </a:prstGeom>
            <a:ln w="101600">
              <a:noFill/>
            </a:ln>
          </p:spPr>
        </p:pic>
        <p:pic>
          <p:nvPicPr>
            <p:cNvPr id="9" name="pasted-image.tif">
              <a:extLst>
                <a:ext uri="{FF2B5EF4-FFF2-40B4-BE49-F238E27FC236}">
                  <a16:creationId xmlns:a16="http://schemas.microsoft.com/office/drawing/2014/main" id="{A170B9C8-A253-1C42-808E-3AAE770DC83B}"/>
                </a:ext>
              </a:extLst>
            </p:cNvPr>
            <p:cNvPicPr>
              <a:picLocks noChangeAspect="1"/>
            </p:cNvPicPr>
            <p:nvPr/>
          </p:nvPicPr>
          <p:blipFill>
            <a:blip r:embed="rId3">
              <a:extLst/>
            </a:blip>
            <a:stretch>
              <a:fillRect/>
            </a:stretch>
          </p:blipFill>
          <p:spPr>
            <a:xfrm>
              <a:off x="6675075" y="1353138"/>
              <a:ext cx="716072" cy="716072"/>
            </a:xfrm>
            <a:prstGeom prst="rect">
              <a:avLst/>
            </a:prstGeom>
            <a:ln w="101600">
              <a:noFill/>
            </a:ln>
          </p:spPr>
        </p:pic>
        <p:pic>
          <p:nvPicPr>
            <p:cNvPr id="10" name="sondheim_walt-enhanced.jpeg">
              <a:extLst>
                <a:ext uri="{FF2B5EF4-FFF2-40B4-BE49-F238E27FC236}">
                  <a16:creationId xmlns:a16="http://schemas.microsoft.com/office/drawing/2014/main" id="{49F31717-53A4-F343-805A-BB20D2D29A3E}"/>
                </a:ext>
              </a:extLst>
            </p:cNvPr>
            <p:cNvPicPr>
              <a:picLocks noChangeAspect="1"/>
            </p:cNvPicPr>
            <p:nvPr/>
          </p:nvPicPr>
          <p:blipFill>
            <a:blip r:embed="rId4">
              <a:extLst/>
            </a:blip>
            <a:stretch>
              <a:fillRect/>
            </a:stretch>
          </p:blipFill>
          <p:spPr>
            <a:xfrm>
              <a:off x="5768050" y="2239573"/>
              <a:ext cx="694211" cy="694211"/>
            </a:xfrm>
            <a:prstGeom prst="rect">
              <a:avLst/>
            </a:prstGeom>
            <a:ln w="101600">
              <a:noFill/>
            </a:ln>
          </p:spPr>
        </p:pic>
        <p:pic>
          <p:nvPicPr>
            <p:cNvPr id="11" name="vanhecke_hubert-enhanced.jpeg">
              <a:extLst>
                <a:ext uri="{FF2B5EF4-FFF2-40B4-BE49-F238E27FC236}">
                  <a16:creationId xmlns:a16="http://schemas.microsoft.com/office/drawing/2014/main" id="{68E72904-4FD2-4B4F-B999-E11608BABF3D}"/>
                </a:ext>
              </a:extLst>
            </p:cNvPr>
            <p:cNvPicPr>
              <a:picLocks noChangeAspect="1"/>
            </p:cNvPicPr>
            <p:nvPr/>
          </p:nvPicPr>
          <p:blipFill>
            <a:blip r:embed="rId5">
              <a:extLst/>
            </a:blip>
            <a:stretch>
              <a:fillRect/>
            </a:stretch>
          </p:blipFill>
          <p:spPr>
            <a:xfrm>
              <a:off x="6675075" y="2206737"/>
              <a:ext cx="724347" cy="724347"/>
            </a:xfrm>
            <a:prstGeom prst="rect">
              <a:avLst/>
            </a:prstGeom>
            <a:ln w="25400">
              <a:noFill/>
            </a:ln>
          </p:spPr>
        </p:pic>
        <p:pic>
          <p:nvPicPr>
            <p:cNvPr id="13" name="Picture 12" descr="2016-12-01-Sho.jpeg">
              <a:extLst>
                <a:ext uri="{FF2B5EF4-FFF2-40B4-BE49-F238E27FC236}">
                  <a16:creationId xmlns:a16="http://schemas.microsoft.com/office/drawing/2014/main" id="{94B812E1-BD00-D640-8C2E-B25800CFE783}"/>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5" name="Picture 14">
              <a:extLst>
                <a:ext uri="{FF2B5EF4-FFF2-40B4-BE49-F238E27FC236}">
                  <a16:creationId xmlns:a16="http://schemas.microsoft.com/office/drawing/2014/main" id="{89ACE439-5D45-E54B-9A2F-31A367A9F099}"/>
                </a:ext>
              </a:extLst>
            </p:cNvPr>
            <p:cNvPicPr>
              <a:picLocks noChangeAspect="1"/>
            </p:cNvPicPr>
            <p:nvPr/>
          </p:nvPicPr>
          <p:blipFill rotWithShape="1">
            <a:blip r:embed="rId7"/>
            <a:srcRect l="8889" r="9472"/>
            <a:stretch/>
          </p:blipFill>
          <p:spPr>
            <a:xfrm>
              <a:off x="5760567" y="4853292"/>
              <a:ext cx="725715" cy="681223"/>
            </a:xfrm>
            <a:prstGeom prst="rect">
              <a:avLst/>
            </a:prstGeom>
            <a:ln w="63500">
              <a:noFill/>
            </a:ln>
          </p:spPr>
        </p:pic>
        <p:pic>
          <p:nvPicPr>
            <p:cNvPr id="16" name="Picture 15">
              <a:extLst>
                <a:ext uri="{FF2B5EF4-FFF2-40B4-BE49-F238E27FC236}">
                  <a16:creationId xmlns:a16="http://schemas.microsoft.com/office/drawing/2014/main" id="{46A228E2-0BED-BA4B-B629-836D69A61424}"/>
                </a:ext>
              </a:extLst>
            </p:cNvPr>
            <p:cNvPicPr>
              <a:picLocks noChangeAspect="1"/>
            </p:cNvPicPr>
            <p:nvPr/>
          </p:nvPicPr>
          <p:blipFill rotWithShape="1">
            <a:blip r:embed="rId8"/>
            <a:srcRect l="27516" t="27306" r="20646" b="36347"/>
            <a:stretch/>
          </p:blipFill>
          <p:spPr>
            <a:xfrm>
              <a:off x="5769469" y="5643042"/>
              <a:ext cx="671474" cy="707504"/>
            </a:xfrm>
            <a:prstGeom prst="rect">
              <a:avLst/>
            </a:prstGeom>
            <a:ln w="63500">
              <a:noFill/>
            </a:ln>
          </p:spPr>
        </p:pic>
        <p:pic>
          <p:nvPicPr>
            <p:cNvPr id="17" name="Picture 16">
              <a:extLst>
                <a:ext uri="{FF2B5EF4-FFF2-40B4-BE49-F238E27FC236}">
                  <a16:creationId xmlns:a16="http://schemas.microsoft.com/office/drawing/2014/main" id="{4A131E11-536E-6644-ACCC-B70F7A13E3E9}"/>
                </a:ext>
              </a:extLst>
            </p:cNvPr>
            <p:cNvPicPr>
              <a:picLocks noChangeAspect="1"/>
            </p:cNvPicPr>
            <p:nvPr/>
          </p:nvPicPr>
          <p:blipFill>
            <a:blip r:embed="rId9"/>
            <a:stretch>
              <a:fillRect/>
            </a:stretch>
          </p:blipFill>
          <p:spPr>
            <a:xfrm>
              <a:off x="4847427" y="5636644"/>
              <a:ext cx="690604" cy="690604"/>
            </a:xfrm>
            <a:prstGeom prst="rect">
              <a:avLst/>
            </a:prstGeom>
            <a:ln w="63500">
              <a:noFill/>
            </a:ln>
          </p:spPr>
        </p:pic>
        <p:pic>
          <p:nvPicPr>
            <p:cNvPr id="18" name="Picture 17">
              <a:extLst>
                <a:ext uri="{FF2B5EF4-FFF2-40B4-BE49-F238E27FC236}">
                  <a16:creationId xmlns:a16="http://schemas.microsoft.com/office/drawing/2014/main" id="{4D317101-E29A-E443-8D2C-45DB646442BE}"/>
                </a:ext>
              </a:extLst>
            </p:cNvPr>
            <p:cNvPicPr>
              <a:picLocks noChangeAspect="1"/>
            </p:cNvPicPr>
            <p:nvPr/>
          </p:nvPicPr>
          <p:blipFill>
            <a:blip r:embed="rId10"/>
            <a:stretch>
              <a:fillRect/>
            </a:stretch>
          </p:blipFill>
          <p:spPr>
            <a:xfrm>
              <a:off x="6669896" y="5645171"/>
              <a:ext cx="663066" cy="682077"/>
            </a:xfrm>
            <a:prstGeom prst="rect">
              <a:avLst/>
            </a:prstGeom>
            <a:ln w="63500">
              <a:noFill/>
            </a:ln>
          </p:spPr>
        </p:pic>
        <p:pic>
          <p:nvPicPr>
            <p:cNvPr id="19" name="Picture 18">
              <a:extLst>
                <a:ext uri="{FF2B5EF4-FFF2-40B4-BE49-F238E27FC236}">
                  <a16:creationId xmlns:a16="http://schemas.microsoft.com/office/drawing/2014/main" id="{01180FD7-1767-8340-A456-324BC2688B4F}"/>
                </a:ext>
              </a:extLst>
            </p:cNvPr>
            <p:cNvPicPr>
              <a:picLocks noChangeAspect="1"/>
            </p:cNvPicPr>
            <p:nvPr/>
          </p:nvPicPr>
          <p:blipFill rotWithShape="1">
            <a:blip r:embed="rId11"/>
            <a:srcRect l="37871" t="23839" r="25876" b="39304"/>
            <a:stretch/>
          </p:blipFill>
          <p:spPr>
            <a:xfrm>
              <a:off x="6660372" y="4854974"/>
              <a:ext cx="672589" cy="690638"/>
            </a:xfrm>
            <a:prstGeom prst="rect">
              <a:avLst/>
            </a:prstGeom>
            <a:ln w="63500">
              <a:noFill/>
            </a:ln>
          </p:spPr>
        </p:pic>
        <p:pic>
          <p:nvPicPr>
            <p:cNvPr id="20" name="Picture 19">
              <a:extLst>
                <a:ext uri="{FF2B5EF4-FFF2-40B4-BE49-F238E27FC236}">
                  <a16:creationId xmlns:a16="http://schemas.microsoft.com/office/drawing/2014/main" id="{59DFE614-5902-7B44-9D22-6823502F5BB9}"/>
                </a:ext>
              </a:extLst>
            </p:cNvPr>
            <p:cNvPicPr>
              <a:picLocks noChangeAspect="1"/>
            </p:cNvPicPr>
            <p:nvPr/>
          </p:nvPicPr>
          <p:blipFill>
            <a:blip r:embed="rId12"/>
            <a:stretch>
              <a:fillRect/>
            </a:stretch>
          </p:blipFill>
          <p:spPr>
            <a:xfrm>
              <a:off x="4869202" y="4825694"/>
              <a:ext cx="666694" cy="708821"/>
            </a:xfrm>
            <a:prstGeom prst="rect">
              <a:avLst/>
            </a:prstGeom>
            <a:ln w="63500">
              <a:noFill/>
            </a:ln>
          </p:spPr>
        </p:pic>
        <p:pic>
          <p:nvPicPr>
            <p:cNvPr id="21" name="Picture 2" descr="lex Tkatchev">
              <a:extLst>
                <a:ext uri="{FF2B5EF4-FFF2-40B4-BE49-F238E27FC236}">
                  <a16:creationId xmlns:a16="http://schemas.microsoft.com/office/drawing/2014/main" id="{E69B1C6D-B2B3-B940-8910-F5A1C345C1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rren McGlinchey">
              <a:extLst>
                <a:ext uri="{FF2B5EF4-FFF2-40B4-BE49-F238E27FC236}">
                  <a16:creationId xmlns:a16="http://schemas.microsoft.com/office/drawing/2014/main" id="{C40E1386-9171-484B-BEF3-3CD67B76D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4144" y="3021771"/>
              <a:ext cx="717806" cy="7525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uan Li">
              <a:extLst>
                <a:ext uri="{FF2B5EF4-FFF2-40B4-BE49-F238E27FC236}">
                  <a16:creationId xmlns:a16="http://schemas.microsoft.com/office/drawing/2014/main" id="{B5F680C5-A0E0-9F49-A71A-357A5D69265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750" t="54001" r="32250" b="13999"/>
            <a:stretch/>
          </p:blipFill>
          <p:spPr bwMode="auto">
            <a:xfrm>
              <a:off x="8370746" y="3056540"/>
              <a:ext cx="661357" cy="724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8D9870D-66A0-854E-B13D-CE80C5A51711}"/>
                </a:ext>
              </a:extLst>
            </p:cNvPr>
            <p:cNvPicPr>
              <a:picLocks noChangeAspect="1"/>
            </p:cNvPicPr>
            <p:nvPr/>
          </p:nvPicPr>
          <p:blipFill>
            <a:blip r:embed="rId16"/>
            <a:stretch>
              <a:fillRect/>
            </a:stretch>
          </p:blipFill>
          <p:spPr>
            <a:xfrm>
              <a:off x="6669895" y="3040905"/>
              <a:ext cx="724347" cy="724346"/>
            </a:xfrm>
            <a:prstGeom prst="rect">
              <a:avLst/>
            </a:prstGeom>
          </p:spPr>
        </p:pic>
        <p:pic>
          <p:nvPicPr>
            <p:cNvPr id="25" name="Picture 24">
              <a:extLst>
                <a:ext uri="{FF2B5EF4-FFF2-40B4-BE49-F238E27FC236}">
                  <a16:creationId xmlns:a16="http://schemas.microsoft.com/office/drawing/2014/main" id="{77CF551A-FC0A-674B-9AB8-4CF3AA483A15}"/>
                </a:ext>
              </a:extLst>
            </p:cNvPr>
            <p:cNvPicPr>
              <a:picLocks noChangeAspect="1"/>
            </p:cNvPicPr>
            <p:nvPr/>
          </p:nvPicPr>
          <p:blipFill>
            <a:blip r:embed="rId17"/>
            <a:stretch>
              <a:fillRect/>
            </a:stretch>
          </p:blipFill>
          <p:spPr>
            <a:xfrm>
              <a:off x="5778283" y="3910230"/>
              <a:ext cx="733317" cy="761559"/>
            </a:xfrm>
            <a:prstGeom prst="rect">
              <a:avLst/>
            </a:prstGeom>
          </p:spPr>
        </p:pic>
        <p:pic>
          <p:nvPicPr>
            <p:cNvPr id="26" name="Picture 25">
              <a:extLst>
                <a:ext uri="{FF2B5EF4-FFF2-40B4-BE49-F238E27FC236}">
                  <a16:creationId xmlns:a16="http://schemas.microsoft.com/office/drawing/2014/main" id="{44B076A3-D5DE-6A47-9A9F-32E937F81A37}"/>
                </a:ext>
              </a:extLst>
            </p:cNvPr>
            <p:cNvPicPr>
              <a:picLocks noChangeAspect="1"/>
            </p:cNvPicPr>
            <p:nvPr/>
          </p:nvPicPr>
          <p:blipFill>
            <a:blip r:embed="rId18"/>
            <a:stretch>
              <a:fillRect/>
            </a:stretch>
          </p:blipFill>
          <p:spPr>
            <a:xfrm>
              <a:off x="8349824" y="1346235"/>
              <a:ext cx="663171" cy="724907"/>
            </a:xfrm>
            <a:prstGeom prst="rect">
              <a:avLst/>
            </a:prstGeom>
          </p:spPr>
        </p:pic>
        <p:pic>
          <p:nvPicPr>
            <p:cNvPr id="27" name="Picture 26">
              <a:extLst>
                <a:ext uri="{FF2B5EF4-FFF2-40B4-BE49-F238E27FC236}">
                  <a16:creationId xmlns:a16="http://schemas.microsoft.com/office/drawing/2014/main" id="{F1A61061-022E-F647-BFE6-BE8AB1AB92F4}"/>
                </a:ext>
              </a:extLst>
            </p:cNvPr>
            <p:cNvPicPr>
              <a:picLocks noChangeAspect="1"/>
            </p:cNvPicPr>
            <p:nvPr/>
          </p:nvPicPr>
          <p:blipFill>
            <a:blip r:embed="rId19"/>
            <a:stretch>
              <a:fillRect/>
            </a:stretch>
          </p:blipFill>
          <p:spPr>
            <a:xfrm>
              <a:off x="7563024" y="2228143"/>
              <a:ext cx="697911" cy="717068"/>
            </a:xfrm>
            <a:prstGeom prst="rect">
              <a:avLst/>
            </a:prstGeom>
          </p:spPr>
        </p:pic>
        <p:pic>
          <p:nvPicPr>
            <p:cNvPr id="28" name="Picture 27">
              <a:extLst>
                <a:ext uri="{FF2B5EF4-FFF2-40B4-BE49-F238E27FC236}">
                  <a16:creationId xmlns:a16="http://schemas.microsoft.com/office/drawing/2014/main" id="{48EA5104-30AA-7246-9B63-FADF49E136E1}"/>
                </a:ext>
              </a:extLst>
            </p:cNvPr>
            <p:cNvPicPr>
              <a:picLocks noChangeAspect="1"/>
            </p:cNvPicPr>
            <p:nvPr/>
          </p:nvPicPr>
          <p:blipFill>
            <a:blip r:embed="rId20"/>
            <a:stretch>
              <a:fillRect/>
            </a:stretch>
          </p:blipFill>
          <p:spPr>
            <a:xfrm>
              <a:off x="7566255" y="1353138"/>
              <a:ext cx="653423" cy="714886"/>
            </a:xfrm>
            <a:prstGeom prst="rect">
              <a:avLst/>
            </a:prstGeom>
          </p:spPr>
        </p:pic>
        <p:pic>
          <p:nvPicPr>
            <p:cNvPr id="29" name="pasted-image-filtered.jpeg">
              <a:extLst>
                <a:ext uri="{FF2B5EF4-FFF2-40B4-BE49-F238E27FC236}">
                  <a16:creationId xmlns:a16="http://schemas.microsoft.com/office/drawing/2014/main" id="{D96D79A8-9831-7F49-BA04-B4A88C74B714}"/>
                </a:ext>
              </a:extLst>
            </p:cNvPr>
            <p:cNvPicPr>
              <a:picLocks noChangeAspect="1"/>
            </p:cNvPicPr>
            <p:nvPr/>
          </p:nvPicPr>
          <p:blipFill>
            <a:blip r:embed="rId21">
              <a:extLst/>
            </a:blip>
            <a:srcRect l="16445" t="5226" r="16445" b="22123"/>
            <a:stretch>
              <a:fillRect/>
            </a:stretch>
          </p:blipFill>
          <p:spPr>
            <a:xfrm>
              <a:off x="7558909" y="2983480"/>
              <a:ext cx="730502" cy="790817"/>
            </a:xfrm>
            <a:prstGeom prst="rect">
              <a:avLst/>
            </a:prstGeom>
            <a:ln w="101600">
              <a:noFill/>
            </a:ln>
          </p:spPr>
        </p:pic>
        <p:pic>
          <p:nvPicPr>
            <p:cNvPr id="30" name="Picture 29">
              <a:extLst>
                <a:ext uri="{FF2B5EF4-FFF2-40B4-BE49-F238E27FC236}">
                  <a16:creationId xmlns:a16="http://schemas.microsoft.com/office/drawing/2014/main" id="{F33A31D1-1DD2-1B44-ABF5-8A66ED32FC91}"/>
                </a:ext>
              </a:extLst>
            </p:cNvPr>
            <p:cNvPicPr>
              <a:picLocks noChangeAspect="1"/>
            </p:cNvPicPr>
            <p:nvPr/>
          </p:nvPicPr>
          <p:blipFill>
            <a:blip r:embed="rId22"/>
            <a:stretch>
              <a:fillRect/>
            </a:stretch>
          </p:blipFill>
          <p:spPr>
            <a:xfrm>
              <a:off x="7564117" y="3889192"/>
              <a:ext cx="733315" cy="735402"/>
            </a:xfrm>
            <a:prstGeom prst="rect">
              <a:avLst/>
            </a:prstGeom>
            <a:ln w="28575">
              <a:noFill/>
            </a:ln>
          </p:spPr>
        </p:pic>
        <p:pic>
          <p:nvPicPr>
            <p:cNvPr id="31" name="Picture 30">
              <a:extLst>
                <a:ext uri="{FF2B5EF4-FFF2-40B4-BE49-F238E27FC236}">
                  <a16:creationId xmlns:a16="http://schemas.microsoft.com/office/drawing/2014/main" id="{A7536128-55EF-2F4B-9861-EF0CE74EEC6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24594" y="3911177"/>
              <a:ext cx="703305" cy="759665"/>
            </a:xfrm>
            <a:prstGeom prst="rect">
              <a:avLst/>
            </a:prstGeom>
          </p:spPr>
        </p:pic>
      </p:grpSp>
      <p:pic>
        <p:nvPicPr>
          <p:cNvPr id="32" name="IMG_20170617_102552~2.jpg" descr="IMG_20170617_102552~2.jpg">
            <a:extLst>
              <a:ext uri="{FF2B5EF4-FFF2-40B4-BE49-F238E27FC236}">
                <a16:creationId xmlns:a16="http://schemas.microsoft.com/office/drawing/2014/main" id="{4EE9ADB7-12E8-2D49-BC86-3EA2A6F33347}"/>
              </a:ext>
            </a:extLst>
          </p:cNvPr>
          <p:cNvPicPr>
            <a:picLocks noChangeAspect="1"/>
          </p:cNvPicPr>
          <p:nvPr/>
        </p:nvPicPr>
        <p:blipFill>
          <a:blip r:embed="rId24">
            <a:extLst/>
          </a:blip>
          <a:srcRect l="48055" t="16725" r="4057" b="20869"/>
          <a:stretch>
            <a:fillRect/>
          </a:stretch>
        </p:blipFill>
        <p:spPr>
          <a:xfrm>
            <a:off x="7373683" y="4138789"/>
            <a:ext cx="566382" cy="506125"/>
          </a:xfrm>
          <a:prstGeom prst="rect">
            <a:avLst/>
          </a:prstGeom>
          <a:ln w="12700">
            <a:miter lim="400000"/>
          </a:ln>
        </p:spPr>
      </p:pic>
      <p:pic>
        <p:nvPicPr>
          <p:cNvPr id="33" name="varun_pic.png" descr="varun_pic.png">
            <a:extLst>
              <a:ext uri="{FF2B5EF4-FFF2-40B4-BE49-F238E27FC236}">
                <a16:creationId xmlns:a16="http://schemas.microsoft.com/office/drawing/2014/main" id="{B74308F1-A909-EC41-9047-B1BF19034BD2}"/>
              </a:ext>
            </a:extLst>
          </p:cNvPr>
          <p:cNvPicPr>
            <a:picLocks noChangeAspect="1"/>
          </p:cNvPicPr>
          <p:nvPr/>
        </p:nvPicPr>
        <p:blipFill>
          <a:blip r:embed="rId25">
            <a:extLst/>
          </a:blip>
          <a:srcRect l="12909" t="17709" r="28249"/>
          <a:stretch>
            <a:fillRect/>
          </a:stretch>
        </p:blipFill>
        <p:spPr>
          <a:xfrm>
            <a:off x="7381054" y="3581809"/>
            <a:ext cx="559011" cy="490593"/>
          </a:xfrm>
          <a:prstGeom prst="rect">
            <a:avLst/>
          </a:prstGeom>
          <a:ln w="12700">
            <a:miter lim="400000"/>
          </a:ln>
        </p:spPr>
      </p:pic>
      <p:pic>
        <p:nvPicPr>
          <p:cNvPr id="36" name="Image" descr="Image">
            <a:extLst>
              <a:ext uri="{FF2B5EF4-FFF2-40B4-BE49-F238E27FC236}">
                <a16:creationId xmlns:a16="http://schemas.microsoft.com/office/drawing/2014/main" id="{6286193F-1F9A-FB48-A11B-CEDAB9C70EFF}"/>
              </a:ext>
            </a:extLst>
          </p:cNvPr>
          <p:cNvPicPr>
            <a:picLocks noChangeAspect="1"/>
          </p:cNvPicPr>
          <p:nvPr/>
        </p:nvPicPr>
        <p:blipFill>
          <a:blip r:embed="rId26">
            <a:extLst/>
          </a:blip>
          <a:srcRect l="9754"/>
          <a:stretch>
            <a:fillRect/>
          </a:stretch>
        </p:blipFill>
        <p:spPr>
          <a:xfrm>
            <a:off x="8039612" y="4138789"/>
            <a:ext cx="554087" cy="551591"/>
          </a:xfrm>
          <a:prstGeom prst="rect">
            <a:avLst/>
          </a:prstGeom>
          <a:ln w="12700">
            <a:miter lim="400000"/>
          </a:ln>
        </p:spPr>
      </p:pic>
      <p:pic>
        <p:nvPicPr>
          <p:cNvPr id="1026" name="Picture 2" descr="https://www.phenix.bnl.gov/phenix/WWW/run/all_faces/lim_sanghoon.jpg">
            <a:extLst>
              <a:ext uri="{FF2B5EF4-FFF2-40B4-BE49-F238E27FC236}">
                <a16:creationId xmlns:a16="http://schemas.microsoft.com/office/drawing/2014/main" id="{1499221C-82A3-9D43-B965-83085949C1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76405" y="2266448"/>
            <a:ext cx="584539" cy="560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9BBE40-4318-BE46-9F96-621825E07014}"/>
              </a:ext>
            </a:extLst>
          </p:cNvPr>
          <p:cNvPicPr>
            <a:picLocks noChangeAspect="1"/>
          </p:cNvPicPr>
          <p:nvPr/>
        </p:nvPicPr>
        <p:blipFill rotWithShape="1">
          <a:blip r:embed="rId28"/>
          <a:srcRect b="9948"/>
          <a:stretch/>
        </p:blipFill>
        <p:spPr>
          <a:xfrm>
            <a:off x="8039612" y="1665936"/>
            <a:ext cx="517914" cy="544935"/>
          </a:xfrm>
          <a:prstGeom prst="rect">
            <a:avLst/>
          </a:prstGeom>
        </p:spPr>
      </p:pic>
      <p:pic>
        <p:nvPicPr>
          <p:cNvPr id="37" name="Picture 4" descr="Image result for duff neill">
            <a:extLst>
              <a:ext uri="{FF2B5EF4-FFF2-40B4-BE49-F238E27FC236}">
                <a16:creationId xmlns:a16="http://schemas.microsoft.com/office/drawing/2014/main" id="{B95226F6-7A56-2940-8F39-0C0A5265334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35237" y="3507022"/>
            <a:ext cx="549676" cy="58604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 descr="https://www.phenix.bnl.gov/phenix/WWW/run/all_faces/lee_david.jpg">
            <a:extLst>
              <a:ext uri="{FF2B5EF4-FFF2-40B4-BE49-F238E27FC236}">
                <a16:creationId xmlns:a16="http://schemas.microsoft.com/office/drawing/2014/main" id="{9E3248D1-E071-1A41-99C3-104B5BE6114B}"/>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9" name="Picture 38">
            <a:extLst>
              <a:ext uri="{FF2B5EF4-FFF2-40B4-BE49-F238E27FC236}">
                <a16:creationId xmlns:a16="http://schemas.microsoft.com/office/drawing/2014/main" id="{B072E10E-E82F-724B-BC2E-93FDE1D959E3}"/>
              </a:ext>
            </a:extLst>
          </p:cNvPr>
          <p:cNvPicPr>
            <a:picLocks noChangeAspect="1"/>
          </p:cNvPicPr>
          <p:nvPr/>
        </p:nvPicPr>
        <p:blipFill>
          <a:blip r:embed="rId30"/>
          <a:stretch>
            <a:fillRect/>
          </a:stretch>
        </p:blipFill>
        <p:spPr>
          <a:xfrm>
            <a:off x="8023732" y="2835964"/>
            <a:ext cx="577946" cy="573169"/>
          </a:xfrm>
          <a:prstGeom prst="rect">
            <a:avLst/>
          </a:prstGeom>
        </p:spPr>
      </p:pic>
      <p:pic>
        <p:nvPicPr>
          <p:cNvPr id="43" name="Picture 2" descr="Image result for Jared reiten">
            <a:extLst>
              <a:ext uri="{FF2B5EF4-FFF2-40B4-BE49-F238E27FC236}">
                <a16:creationId xmlns:a16="http://schemas.microsoft.com/office/drawing/2014/main" id="{295DE96F-8240-0D4A-9D93-2D21F50A980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13480" y="4644914"/>
            <a:ext cx="527786" cy="5515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andrey sadofyev">
            <a:extLst>
              <a:ext uri="{FF2B5EF4-FFF2-40B4-BE49-F238E27FC236}">
                <a16:creationId xmlns:a16="http://schemas.microsoft.com/office/drawing/2014/main" id="{CB840973-A181-4D4B-8418-67B0B161DA5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869048" y="4644914"/>
            <a:ext cx="550759" cy="5515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merit award recipients">
            <a:extLst>
              <a:ext uri="{FF2B5EF4-FFF2-40B4-BE49-F238E27FC236}">
                <a16:creationId xmlns:a16="http://schemas.microsoft.com/office/drawing/2014/main" id="{B33F204E-82B1-6243-9C42-B16C1797264B}"/>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1717" t="19544" r="51619"/>
          <a:stretch/>
        </p:blipFill>
        <p:spPr bwMode="auto">
          <a:xfrm>
            <a:off x="6610096" y="4645504"/>
            <a:ext cx="550759" cy="551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A85D953-2341-E04D-8999-792FC987242E}"/>
              </a:ext>
            </a:extLst>
          </p:cNvPr>
          <p:cNvPicPr>
            <a:picLocks noChangeAspect="1"/>
          </p:cNvPicPr>
          <p:nvPr/>
        </p:nvPicPr>
        <p:blipFill rotWithShape="1">
          <a:blip r:embed="rId34"/>
          <a:srcRect t="8289" b="8282"/>
          <a:stretch/>
        </p:blipFill>
        <p:spPr>
          <a:xfrm>
            <a:off x="6644858" y="2892201"/>
            <a:ext cx="542131" cy="551003"/>
          </a:xfrm>
          <a:prstGeom prst="rect">
            <a:avLst/>
          </a:prstGeom>
        </p:spPr>
      </p:pic>
    </p:spTree>
    <p:extLst>
      <p:ext uri="{BB962C8B-B14F-4D97-AF65-F5344CB8AC3E}">
        <p14:creationId xmlns:p14="http://schemas.microsoft.com/office/powerpoint/2010/main" val="543111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6756-34A7-BD45-8C21-D83BADDBD9F9}"/>
              </a:ext>
            </a:extLst>
          </p:cNvPr>
          <p:cNvSpPr>
            <a:spLocks noGrp="1"/>
          </p:cNvSpPr>
          <p:nvPr>
            <p:ph type="title"/>
          </p:nvPr>
        </p:nvSpPr>
        <p:spPr/>
        <p:txBody>
          <a:bodyPr/>
          <a:lstStyle/>
          <a:p>
            <a:r>
              <a:rPr lang="en-US" dirty="0"/>
              <a:t>Confirmed HIC with Extended 40(60)cm Power FPC</a:t>
            </a:r>
          </a:p>
        </p:txBody>
      </p:sp>
      <p:sp>
        <p:nvSpPr>
          <p:cNvPr id="3" name="Date Placeholder 2">
            <a:extLst>
              <a:ext uri="{FF2B5EF4-FFF2-40B4-BE49-F238E27FC236}">
                <a16:creationId xmlns:a16="http://schemas.microsoft.com/office/drawing/2014/main" id="{BB4E9995-79C2-9C48-94AA-54D239AEEEC0}"/>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AC7471AD-C726-F84D-85D0-45A56B1AE34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20885598-DC75-E94A-9C5A-D633AC1DB37F}"/>
              </a:ext>
            </a:extLst>
          </p:cNvPr>
          <p:cNvSpPr>
            <a:spLocks noGrp="1"/>
          </p:cNvSpPr>
          <p:nvPr>
            <p:ph idx="1"/>
          </p:nvPr>
        </p:nvSpPr>
        <p:spPr>
          <a:xfrm>
            <a:off x="296375" y="957235"/>
            <a:ext cx="5894505" cy="4328440"/>
          </a:xfrm>
        </p:spPr>
        <p:txBody>
          <a:bodyPr/>
          <a:lstStyle/>
          <a:p>
            <a:r>
              <a:rPr lang="en-US" dirty="0"/>
              <a:t>Built and tested two HICs at CERN in 9/2018</a:t>
            </a:r>
          </a:p>
          <a:p>
            <a:pPr lvl="1"/>
            <a:r>
              <a:rPr lang="en-US" dirty="0"/>
              <a:t>No change in sensor performance (noise, threshold) observed, as expected; </a:t>
            </a:r>
          </a:p>
          <a:p>
            <a:endParaRPr lang="en-US" dirty="0"/>
          </a:p>
        </p:txBody>
      </p:sp>
      <p:pic>
        <p:nvPicPr>
          <p:cNvPr id="12" name="Picture 1" descr="page5image1257884928">
            <a:extLst>
              <a:ext uri="{FF2B5EF4-FFF2-40B4-BE49-F238E27FC236}">
                <a16:creationId xmlns:a16="http://schemas.microsoft.com/office/drawing/2014/main" id="{93DDE9D6-4AC6-6F4C-92F0-C33CB7F3071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673465" y="1145672"/>
            <a:ext cx="2174160" cy="26644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D01C7DD-BEE4-1346-B24D-0BC4B0852480}"/>
              </a:ext>
            </a:extLst>
          </p:cNvPr>
          <p:cNvSpPr txBox="1"/>
          <p:nvPr/>
        </p:nvSpPr>
        <p:spPr>
          <a:xfrm>
            <a:off x="6190880" y="4153829"/>
            <a:ext cx="2763770" cy="830997"/>
          </a:xfrm>
          <a:prstGeom prst="rect">
            <a:avLst/>
          </a:prstGeom>
          <a:noFill/>
        </p:spPr>
        <p:txBody>
          <a:bodyPr wrap="none" rtlCol="0">
            <a:spAutoFit/>
          </a:bodyPr>
          <a:lstStyle/>
          <a:p>
            <a:r>
              <a:rPr lang="en-US" sz="1600" dirty="0"/>
              <a:t>Followed identical ALICE IB </a:t>
            </a:r>
          </a:p>
          <a:p>
            <a:r>
              <a:rPr lang="en-US" sz="1600" dirty="0"/>
              <a:t>QA test procedure at CERN,</a:t>
            </a:r>
          </a:p>
          <a:p>
            <a:r>
              <a:rPr lang="en-US" sz="1600" dirty="0"/>
              <a:t>with a 8m </a:t>
            </a:r>
            <a:r>
              <a:rPr lang="en-US" sz="1600" dirty="0" err="1"/>
              <a:t>SamTec</a:t>
            </a:r>
            <a:r>
              <a:rPr lang="en-US" sz="1600" dirty="0"/>
              <a:t> cable!</a:t>
            </a:r>
          </a:p>
        </p:txBody>
      </p:sp>
      <p:sp>
        <p:nvSpPr>
          <p:cNvPr id="14" name="TextBox 13">
            <a:extLst>
              <a:ext uri="{FF2B5EF4-FFF2-40B4-BE49-F238E27FC236}">
                <a16:creationId xmlns:a16="http://schemas.microsoft.com/office/drawing/2014/main" id="{37BA924C-2591-2647-9DF5-FC3DF24A7698}"/>
              </a:ext>
            </a:extLst>
          </p:cNvPr>
          <p:cNvSpPr txBox="1"/>
          <p:nvPr/>
        </p:nvSpPr>
        <p:spPr>
          <a:xfrm>
            <a:off x="154084" y="4303919"/>
            <a:ext cx="5211683" cy="369332"/>
          </a:xfrm>
          <a:prstGeom prst="rect">
            <a:avLst/>
          </a:prstGeom>
          <a:noFill/>
        </p:spPr>
        <p:txBody>
          <a:bodyPr wrap="none" rtlCol="0">
            <a:spAutoFit/>
          </a:bodyPr>
          <a:lstStyle/>
          <a:p>
            <a:r>
              <a:rPr lang="en-US" dirty="0"/>
              <a:t>Extended power FPC designed and built at LANL</a:t>
            </a:r>
          </a:p>
        </p:txBody>
      </p:sp>
      <p:sp>
        <p:nvSpPr>
          <p:cNvPr id="15" name="TextBox 14">
            <a:extLst>
              <a:ext uri="{FF2B5EF4-FFF2-40B4-BE49-F238E27FC236}">
                <a16:creationId xmlns:a16="http://schemas.microsoft.com/office/drawing/2014/main" id="{FB28F545-1DB3-9C4A-9CAB-1AB68414235F}"/>
              </a:ext>
            </a:extLst>
          </p:cNvPr>
          <p:cNvSpPr txBox="1"/>
          <p:nvPr/>
        </p:nvSpPr>
        <p:spPr>
          <a:xfrm>
            <a:off x="7666853" y="820912"/>
            <a:ext cx="1180772" cy="369332"/>
          </a:xfrm>
          <a:prstGeom prst="rect">
            <a:avLst/>
          </a:prstGeom>
          <a:noFill/>
        </p:spPr>
        <p:txBody>
          <a:bodyPr wrap="none" rtlCol="0">
            <a:spAutoFit/>
          </a:bodyPr>
          <a:lstStyle/>
          <a:p>
            <a:r>
              <a:rPr lang="en-US" dirty="0" err="1"/>
              <a:t>Sho’s</a:t>
            </a:r>
            <a:r>
              <a:rPr lang="en-US" dirty="0"/>
              <a:t> talk</a:t>
            </a:r>
          </a:p>
        </p:txBody>
      </p:sp>
      <p:pic>
        <p:nvPicPr>
          <p:cNvPr id="18" name="Picture 17">
            <a:extLst>
              <a:ext uri="{FF2B5EF4-FFF2-40B4-BE49-F238E27FC236}">
                <a16:creationId xmlns:a16="http://schemas.microsoft.com/office/drawing/2014/main" id="{94C14085-1C10-5E47-A925-870560E045FA}"/>
              </a:ext>
            </a:extLst>
          </p:cNvPr>
          <p:cNvPicPr>
            <a:picLocks noChangeAspect="1"/>
          </p:cNvPicPr>
          <p:nvPr/>
        </p:nvPicPr>
        <p:blipFill rotWithShape="1">
          <a:blip r:embed="rId3"/>
          <a:srcRect t="4481" b="30848"/>
          <a:stretch/>
        </p:blipFill>
        <p:spPr>
          <a:xfrm>
            <a:off x="359596" y="2098508"/>
            <a:ext cx="5934040" cy="1743033"/>
          </a:xfrm>
          <a:prstGeom prst="rect">
            <a:avLst/>
          </a:prstGeom>
        </p:spPr>
      </p:pic>
    </p:spTree>
    <p:extLst>
      <p:ext uri="{BB962C8B-B14F-4D97-AF65-F5344CB8AC3E}">
        <p14:creationId xmlns:p14="http://schemas.microsoft.com/office/powerpoint/2010/main" val="196541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CF7B6B9-E49B-1A42-AE91-680CD501D9E5}"/>
              </a:ext>
            </a:extLst>
          </p:cNvPr>
          <p:cNvGrpSpPr/>
          <p:nvPr/>
        </p:nvGrpSpPr>
        <p:grpSpPr>
          <a:xfrm>
            <a:off x="72913" y="3697753"/>
            <a:ext cx="2235963" cy="1574943"/>
            <a:chOff x="220691" y="2007039"/>
            <a:chExt cx="2460304" cy="1660069"/>
          </a:xfrm>
        </p:grpSpPr>
        <p:pic>
          <p:nvPicPr>
            <p:cNvPr id="25" name="Picture 24">
              <a:extLst>
                <a:ext uri="{FF2B5EF4-FFF2-40B4-BE49-F238E27FC236}">
                  <a16:creationId xmlns:a16="http://schemas.microsoft.com/office/drawing/2014/main" id="{D312D267-C1B3-0146-85D9-9C9B0BB7F315}"/>
                </a:ext>
              </a:extLst>
            </p:cNvPr>
            <p:cNvPicPr>
              <a:picLocks noChangeAspect="1"/>
            </p:cNvPicPr>
            <p:nvPr/>
          </p:nvPicPr>
          <p:blipFill>
            <a:blip r:embed="rId2"/>
            <a:stretch>
              <a:fillRect/>
            </a:stretch>
          </p:blipFill>
          <p:spPr>
            <a:xfrm>
              <a:off x="220691" y="2007039"/>
              <a:ext cx="1872148" cy="1660069"/>
            </a:xfrm>
            <a:prstGeom prst="rect">
              <a:avLst/>
            </a:prstGeom>
          </p:spPr>
        </p:pic>
        <p:sp>
          <p:nvSpPr>
            <p:cNvPr id="34" name="TextBox 33">
              <a:extLst>
                <a:ext uri="{FF2B5EF4-FFF2-40B4-BE49-F238E27FC236}">
                  <a16:creationId xmlns:a16="http://schemas.microsoft.com/office/drawing/2014/main" id="{846E6286-458B-CC4C-BF60-79B8B2B08EBD}"/>
                </a:ext>
              </a:extLst>
            </p:cNvPr>
            <p:cNvSpPr txBox="1"/>
            <p:nvPr/>
          </p:nvSpPr>
          <p:spPr>
            <a:xfrm>
              <a:off x="530525" y="3305168"/>
              <a:ext cx="2150470" cy="356853"/>
            </a:xfrm>
            <a:prstGeom prst="rect">
              <a:avLst/>
            </a:prstGeom>
            <a:noFill/>
          </p:spPr>
          <p:txBody>
            <a:bodyPr wrap="none" rtlCol="0">
              <a:spAutoFit/>
            </a:bodyPr>
            <a:lstStyle/>
            <a:p>
              <a:r>
                <a:rPr lang="en-US" sz="1600" dirty="0">
                  <a:solidFill>
                    <a:srgbClr val="FFFF00"/>
                  </a:solidFill>
                </a:rPr>
                <a:t>Sensor source test </a:t>
              </a:r>
            </a:p>
          </p:txBody>
        </p:sp>
      </p:grpSp>
      <p:sp>
        <p:nvSpPr>
          <p:cNvPr id="2" name="Title 1">
            <a:extLst>
              <a:ext uri="{FF2B5EF4-FFF2-40B4-BE49-F238E27FC236}">
                <a16:creationId xmlns:a16="http://schemas.microsoft.com/office/drawing/2014/main" id="{67AA61A6-579A-4E4C-85EF-89EE5B1AFCD0}"/>
              </a:ext>
            </a:extLst>
          </p:cNvPr>
          <p:cNvSpPr>
            <a:spLocks noGrp="1"/>
          </p:cNvSpPr>
          <p:nvPr>
            <p:ph type="title"/>
          </p:nvPr>
        </p:nvSpPr>
        <p:spPr/>
        <p:txBody>
          <a:bodyPr/>
          <a:lstStyle/>
          <a:p>
            <a:r>
              <a:rPr lang="en-US" dirty="0"/>
              <a:t>LANL LDRD Activity Highlights</a:t>
            </a:r>
          </a:p>
        </p:txBody>
      </p:sp>
      <p:sp>
        <p:nvSpPr>
          <p:cNvPr id="4" name="Date Placeholder 3">
            <a:extLst>
              <a:ext uri="{FF2B5EF4-FFF2-40B4-BE49-F238E27FC236}">
                <a16:creationId xmlns:a16="http://schemas.microsoft.com/office/drawing/2014/main" id="{F46D686F-A454-0742-8C2F-CF0FDAAF8451}"/>
              </a:ext>
            </a:extLst>
          </p:cNvPr>
          <p:cNvSpPr>
            <a:spLocks noGrp="1"/>
          </p:cNvSpPr>
          <p:nvPr>
            <p:ph type="dt" sz="half" idx="10"/>
          </p:nvPr>
        </p:nvSpPr>
        <p:spPr/>
        <p:txBody>
          <a:bodyPr/>
          <a:lstStyle/>
          <a:p>
            <a:r>
              <a:rPr lang="en-US"/>
              <a:t>2/14/19</a:t>
            </a:r>
          </a:p>
        </p:txBody>
      </p:sp>
      <p:sp>
        <p:nvSpPr>
          <p:cNvPr id="5" name="Footer Placeholder 4">
            <a:extLst>
              <a:ext uri="{FF2B5EF4-FFF2-40B4-BE49-F238E27FC236}">
                <a16:creationId xmlns:a16="http://schemas.microsoft.com/office/drawing/2014/main" id="{6C2CB108-F9FD-EC4C-B5FC-683B383322D1}"/>
              </a:ext>
            </a:extLst>
          </p:cNvPr>
          <p:cNvSpPr>
            <a:spLocks noGrp="1"/>
          </p:cNvSpPr>
          <p:nvPr>
            <p:ph type="ftr" sz="quarter" idx="11"/>
          </p:nvPr>
        </p:nvSpPr>
        <p:spPr/>
        <p:txBody>
          <a:bodyPr/>
          <a:lstStyle/>
          <a:p>
            <a:r>
              <a:rPr lang="en-US"/>
              <a:t>Los Alamos National Laboratory</a:t>
            </a:r>
          </a:p>
        </p:txBody>
      </p:sp>
      <p:sp>
        <p:nvSpPr>
          <p:cNvPr id="3" name="Content Placeholder 2">
            <a:extLst>
              <a:ext uri="{FF2B5EF4-FFF2-40B4-BE49-F238E27FC236}">
                <a16:creationId xmlns:a16="http://schemas.microsoft.com/office/drawing/2014/main" id="{B4E77727-A258-5249-AE81-6E140F6EA874}"/>
              </a:ext>
            </a:extLst>
          </p:cNvPr>
          <p:cNvSpPr>
            <a:spLocks noGrp="1"/>
          </p:cNvSpPr>
          <p:nvPr>
            <p:ph idx="1"/>
          </p:nvPr>
        </p:nvSpPr>
        <p:spPr/>
        <p:txBody>
          <a:bodyPr>
            <a:normAutofit/>
          </a:bodyPr>
          <a:lstStyle/>
          <a:p>
            <a:r>
              <a:rPr lang="en-US" sz="1200" dirty="0"/>
              <a:t>MAPS evaluation </a:t>
            </a:r>
          </a:p>
          <a:p>
            <a:r>
              <a:rPr lang="en-US" sz="1200" dirty="0"/>
              <a:t>Readout integration</a:t>
            </a:r>
          </a:p>
          <a:p>
            <a:r>
              <a:rPr lang="en-US" sz="1200" dirty="0"/>
              <a:t>4-sensor telescope</a:t>
            </a:r>
          </a:p>
          <a:p>
            <a:r>
              <a:rPr lang="en-US" sz="1200" dirty="0"/>
              <a:t>Test beam at </a:t>
            </a:r>
            <a:r>
              <a:rPr lang="en-US" sz="1200" dirty="0" err="1"/>
              <a:t>Fermilab</a:t>
            </a:r>
            <a:endParaRPr lang="en-US" sz="1200" dirty="0"/>
          </a:p>
          <a:p>
            <a:r>
              <a:rPr lang="en-US" sz="1200" dirty="0"/>
              <a:t>Mechanical &amp; cooling </a:t>
            </a:r>
            <a:endParaRPr lang="en-US" sz="1100" dirty="0"/>
          </a:p>
        </p:txBody>
      </p:sp>
      <p:pic>
        <p:nvPicPr>
          <p:cNvPr id="28" name="Picture 27">
            <a:extLst>
              <a:ext uri="{FF2B5EF4-FFF2-40B4-BE49-F238E27FC236}">
                <a16:creationId xmlns:a16="http://schemas.microsoft.com/office/drawing/2014/main" id="{4AC13D94-86ED-D944-8A0A-506CD204DB1C}"/>
              </a:ext>
            </a:extLst>
          </p:cNvPr>
          <p:cNvPicPr>
            <a:picLocks noChangeAspect="1"/>
          </p:cNvPicPr>
          <p:nvPr/>
        </p:nvPicPr>
        <p:blipFill>
          <a:blip r:embed="rId3"/>
          <a:stretch>
            <a:fillRect/>
          </a:stretch>
        </p:blipFill>
        <p:spPr>
          <a:xfrm>
            <a:off x="1940426" y="3758299"/>
            <a:ext cx="3743625" cy="1515791"/>
          </a:xfrm>
          <a:prstGeom prst="rect">
            <a:avLst/>
          </a:prstGeom>
        </p:spPr>
      </p:pic>
      <p:grpSp>
        <p:nvGrpSpPr>
          <p:cNvPr id="16" name="Group 15">
            <a:extLst>
              <a:ext uri="{FF2B5EF4-FFF2-40B4-BE49-F238E27FC236}">
                <a16:creationId xmlns:a16="http://schemas.microsoft.com/office/drawing/2014/main" id="{E68B4554-299F-F348-8C7F-E812236322CD}"/>
              </a:ext>
            </a:extLst>
          </p:cNvPr>
          <p:cNvGrpSpPr/>
          <p:nvPr/>
        </p:nvGrpSpPr>
        <p:grpSpPr>
          <a:xfrm>
            <a:off x="5407845" y="922282"/>
            <a:ext cx="2439046" cy="1680452"/>
            <a:chOff x="3943467" y="681777"/>
            <a:chExt cx="2652925" cy="1882650"/>
          </a:xfrm>
        </p:grpSpPr>
        <p:pic>
          <p:nvPicPr>
            <p:cNvPr id="14" name="Picture 13">
              <a:extLst>
                <a:ext uri="{FF2B5EF4-FFF2-40B4-BE49-F238E27FC236}">
                  <a16:creationId xmlns:a16="http://schemas.microsoft.com/office/drawing/2014/main" id="{DB1DECA3-FF95-6945-9521-284C0E892F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3467" y="693139"/>
              <a:ext cx="2495050" cy="1871288"/>
            </a:xfrm>
            <a:prstGeom prst="rect">
              <a:avLst/>
            </a:prstGeom>
          </p:spPr>
        </p:pic>
        <p:sp>
          <p:nvSpPr>
            <p:cNvPr id="33" name="TextBox 32">
              <a:extLst>
                <a:ext uri="{FF2B5EF4-FFF2-40B4-BE49-F238E27FC236}">
                  <a16:creationId xmlns:a16="http://schemas.microsoft.com/office/drawing/2014/main" id="{E7144722-A5A1-B54D-BBAC-84F090DB5C2E}"/>
                </a:ext>
              </a:extLst>
            </p:cNvPr>
            <p:cNvSpPr txBox="1"/>
            <p:nvPr/>
          </p:nvSpPr>
          <p:spPr>
            <a:xfrm>
              <a:off x="3954535" y="681777"/>
              <a:ext cx="2641857" cy="379290"/>
            </a:xfrm>
            <a:prstGeom prst="rect">
              <a:avLst/>
            </a:prstGeom>
            <a:noFill/>
          </p:spPr>
          <p:txBody>
            <a:bodyPr wrap="none" rtlCol="0">
              <a:spAutoFit/>
            </a:bodyPr>
            <a:lstStyle/>
            <a:p>
              <a:r>
                <a:rPr lang="en-US" sz="1600" dirty="0">
                  <a:solidFill>
                    <a:srgbClr val="FFFF00"/>
                  </a:solidFill>
                </a:rPr>
                <a:t>Signal integrity &amp; cables </a:t>
              </a:r>
            </a:p>
          </p:txBody>
        </p:sp>
      </p:grpSp>
      <p:grpSp>
        <p:nvGrpSpPr>
          <p:cNvPr id="17" name="Group 16">
            <a:extLst>
              <a:ext uri="{FF2B5EF4-FFF2-40B4-BE49-F238E27FC236}">
                <a16:creationId xmlns:a16="http://schemas.microsoft.com/office/drawing/2014/main" id="{7AE4E96C-FE3D-204C-BB8B-9E2F8FCBCD81}"/>
              </a:ext>
            </a:extLst>
          </p:cNvPr>
          <p:cNvGrpSpPr/>
          <p:nvPr/>
        </p:nvGrpSpPr>
        <p:grpSpPr>
          <a:xfrm>
            <a:off x="7725796" y="932424"/>
            <a:ext cx="1461710" cy="1652590"/>
            <a:chOff x="5807275" y="2244039"/>
            <a:chExt cx="1311276" cy="1580401"/>
          </a:xfrm>
        </p:grpSpPr>
        <p:pic>
          <p:nvPicPr>
            <p:cNvPr id="32" name="Picture 31">
              <a:extLst>
                <a:ext uri="{FF2B5EF4-FFF2-40B4-BE49-F238E27FC236}">
                  <a16:creationId xmlns:a16="http://schemas.microsoft.com/office/drawing/2014/main" id="{2CD678E9-C218-2640-A09C-2D63127F7E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5609725" y="2441589"/>
              <a:ext cx="1580401" cy="1185301"/>
            </a:xfrm>
            <a:prstGeom prst="rect">
              <a:avLst/>
            </a:prstGeom>
          </p:spPr>
        </p:pic>
        <p:sp>
          <p:nvSpPr>
            <p:cNvPr id="35" name="TextBox 34">
              <a:extLst>
                <a:ext uri="{FF2B5EF4-FFF2-40B4-BE49-F238E27FC236}">
                  <a16:creationId xmlns:a16="http://schemas.microsoft.com/office/drawing/2014/main" id="{7C2979D2-69CB-A04C-8C31-FF59E6687CF0}"/>
                </a:ext>
              </a:extLst>
            </p:cNvPr>
            <p:cNvSpPr txBox="1"/>
            <p:nvPr/>
          </p:nvSpPr>
          <p:spPr>
            <a:xfrm>
              <a:off x="5854238" y="2933380"/>
              <a:ext cx="1264313" cy="500365"/>
            </a:xfrm>
            <a:prstGeom prst="rect">
              <a:avLst/>
            </a:prstGeom>
            <a:noFill/>
          </p:spPr>
          <p:txBody>
            <a:bodyPr wrap="none" rtlCol="0">
              <a:spAutoFit/>
            </a:bodyPr>
            <a:lstStyle/>
            <a:p>
              <a:r>
                <a:rPr lang="en-US" sz="1400" dirty="0">
                  <a:solidFill>
                    <a:srgbClr val="FFFF00"/>
                  </a:solidFill>
                </a:rPr>
                <a:t>Cooling system</a:t>
              </a:r>
            </a:p>
            <a:p>
              <a:r>
                <a:rPr lang="en-US" sz="1400" dirty="0">
                  <a:solidFill>
                    <a:srgbClr val="FFFF00"/>
                  </a:solidFill>
                </a:rPr>
                <a:t>prototype</a:t>
              </a:r>
            </a:p>
          </p:txBody>
        </p:sp>
      </p:grpSp>
      <p:grpSp>
        <p:nvGrpSpPr>
          <p:cNvPr id="18" name="Group 17">
            <a:extLst>
              <a:ext uri="{FF2B5EF4-FFF2-40B4-BE49-F238E27FC236}">
                <a16:creationId xmlns:a16="http://schemas.microsoft.com/office/drawing/2014/main" id="{32BD9E2C-7EA7-F644-ADD8-0EBB7C29D6D3}"/>
              </a:ext>
            </a:extLst>
          </p:cNvPr>
          <p:cNvGrpSpPr/>
          <p:nvPr/>
        </p:nvGrpSpPr>
        <p:grpSpPr>
          <a:xfrm>
            <a:off x="5714993" y="2612878"/>
            <a:ext cx="3332088" cy="2657767"/>
            <a:chOff x="4082627" y="3182862"/>
            <a:chExt cx="2086680" cy="1565010"/>
          </a:xfrm>
        </p:grpSpPr>
        <p:pic>
          <p:nvPicPr>
            <p:cNvPr id="27" name="Picture 26">
              <a:extLst>
                <a:ext uri="{FF2B5EF4-FFF2-40B4-BE49-F238E27FC236}">
                  <a16:creationId xmlns:a16="http://schemas.microsoft.com/office/drawing/2014/main" id="{6853035F-C0EC-3A45-A058-67DA3C6B1C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82627" y="3182862"/>
              <a:ext cx="2086680" cy="1565010"/>
            </a:xfrm>
            <a:prstGeom prst="rect">
              <a:avLst/>
            </a:prstGeom>
          </p:spPr>
        </p:pic>
        <p:sp>
          <p:nvSpPr>
            <p:cNvPr id="36" name="TextBox 35">
              <a:extLst>
                <a:ext uri="{FF2B5EF4-FFF2-40B4-BE49-F238E27FC236}">
                  <a16:creationId xmlns:a16="http://schemas.microsoft.com/office/drawing/2014/main" id="{5A6BF903-5579-5347-9758-F89EF3ABF2D5}"/>
                </a:ext>
              </a:extLst>
            </p:cNvPr>
            <p:cNvSpPr txBox="1"/>
            <p:nvPr/>
          </p:nvSpPr>
          <p:spPr>
            <a:xfrm>
              <a:off x="4360523" y="4451728"/>
              <a:ext cx="1199815" cy="199355"/>
            </a:xfrm>
            <a:prstGeom prst="rect">
              <a:avLst/>
            </a:prstGeom>
            <a:noFill/>
          </p:spPr>
          <p:txBody>
            <a:bodyPr wrap="none" rtlCol="0">
              <a:spAutoFit/>
            </a:bodyPr>
            <a:lstStyle/>
            <a:p>
              <a:r>
                <a:rPr lang="en-US" sz="1600" dirty="0">
                  <a:solidFill>
                    <a:srgbClr val="FFFF00"/>
                  </a:solidFill>
                </a:rPr>
                <a:t>Service cone R&amp;D </a:t>
              </a:r>
            </a:p>
          </p:txBody>
        </p:sp>
      </p:grpSp>
      <p:sp>
        <p:nvSpPr>
          <p:cNvPr id="38" name="TextBox 37">
            <a:extLst>
              <a:ext uri="{FF2B5EF4-FFF2-40B4-BE49-F238E27FC236}">
                <a16:creationId xmlns:a16="http://schemas.microsoft.com/office/drawing/2014/main" id="{DF2F1E55-9505-1E40-B6D2-AABA6CDD5D1A}"/>
              </a:ext>
            </a:extLst>
          </p:cNvPr>
          <p:cNvSpPr txBox="1"/>
          <p:nvPr/>
        </p:nvSpPr>
        <p:spPr>
          <a:xfrm>
            <a:off x="2274427" y="4971445"/>
            <a:ext cx="2690160" cy="338554"/>
          </a:xfrm>
          <a:prstGeom prst="rect">
            <a:avLst/>
          </a:prstGeom>
          <a:noFill/>
        </p:spPr>
        <p:txBody>
          <a:bodyPr wrap="none" rtlCol="0">
            <a:spAutoFit/>
          </a:bodyPr>
          <a:lstStyle/>
          <a:p>
            <a:r>
              <a:rPr lang="en-US" sz="1600" dirty="0">
                <a:solidFill>
                  <a:srgbClr val="FFFF00"/>
                </a:solidFill>
              </a:rPr>
              <a:t>FPC power extension R&amp;D </a:t>
            </a:r>
          </a:p>
        </p:txBody>
      </p:sp>
      <p:grpSp>
        <p:nvGrpSpPr>
          <p:cNvPr id="24" name="Group 23">
            <a:extLst>
              <a:ext uri="{FF2B5EF4-FFF2-40B4-BE49-F238E27FC236}">
                <a16:creationId xmlns:a16="http://schemas.microsoft.com/office/drawing/2014/main" id="{6B1D62E3-BEC3-7C4B-8081-9B662A7A37ED}"/>
              </a:ext>
            </a:extLst>
          </p:cNvPr>
          <p:cNvGrpSpPr/>
          <p:nvPr/>
        </p:nvGrpSpPr>
        <p:grpSpPr>
          <a:xfrm>
            <a:off x="632090" y="2211596"/>
            <a:ext cx="3562172" cy="1683667"/>
            <a:chOff x="2143572" y="1959031"/>
            <a:chExt cx="3523701" cy="1725773"/>
          </a:xfrm>
        </p:grpSpPr>
        <p:pic>
          <p:nvPicPr>
            <p:cNvPr id="39" name="Picture 38">
              <a:extLst>
                <a:ext uri="{FF2B5EF4-FFF2-40B4-BE49-F238E27FC236}">
                  <a16:creationId xmlns:a16="http://schemas.microsoft.com/office/drawing/2014/main" id="{3A779E4D-FEBE-074D-8F6C-B8CE4275B00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43572" y="1959031"/>
              <a:ext cx="3523701" cy="1725773"/>
            </a:xfrm>
            <a:prstGeom prst="rect">
              <a:avLst/>
            </a:prstGeom>
            <a:ln w="25400">
              <a:solidFill>
                <a:srgbClr val="FF0000"/>
              </a:solidFill>
            </a:ln>
          </p:spPr>
        </p:pic>
        <p:sp>
          <p:nvSpPr>
            <p:cNvPr id="40" name="TextBox 39">
              <a:extLst>
                <a:ext uri="{FF2B5EF4-FFF2-40B4-BE49-F238E27FC236}">
                  <a16:creationId xmlns:a16="http://schemas.microsoft.com/office/drawing/2014/main" id="{AF20B92A-7BC6-DC4C-8E7F-43F553B4097D}"/>
                </a:ext>
              </a:extLst>
            </p:cNvPr>
            <p:cNvSpPr txBox="1"/>
            <p:nvPr/>
          </p:nvSpPr>
          <p:spPr>
            <a:xfrm>
              <a:off x="3281296" y="3106759"/>
              <a:ext cx="2235634" cy="536305"/>
            </a:xfrm>
            <a:prstGeom prst="rect">
              <a:avLst/>
            </a:prstGeom>
            <a:noFill/>
            <a:ln w="25400">
              <a:noFill/>
            </a:ln>
          </p:spPr>
          <p:txBody>
            <a:bodyPr wrap="none" rtlCol="0">
              <a:spAutoFit/>
            </a:bodyPr>
            <a:lstStyle/>
            <a:p>
              <a:r>
                <a:rPr lang="en-US" sz="1400" b="1" dirty="0">
                  <a:solidFill>
                    <a:srgbClr val="FFFF00"/>
                  </a:solidFill>
                </a:rPr>
                <a:t>4-ALPIDE Telescope;</a:t>
              </a:r>
            </a:p>
            <a:p>
              <a:r>
                <a:rPr lang="en-US" sz="1400" b="1" dirty="0">
                  <a:solidFill>
                    <a:srgbClr val="FFFF00"/>
                  </a:solidFill>
                </a:rPr>
                <a:t>5m-long </a:t>
              </a:r>
              <a:r>
                <a:rPr lang="en-US" sz="1400" b="1" dirty="0" err="1">
                  <a:solidFill>
                    <a:srgbClr val="FFFF00"/>
                  </a:solidFill>
                </a:rPr>
                <a:t>SamTec</a:t>
              </a:r>
              <a:r>
                <a:rPr lang="en-US" sz="1400" b="1" dirty="0">
                  <a:solidFill>
                    <a:srgbClr val="FFFF00"/>
                  </a:solidFill>
                </a:rPr>
                <a:t> cables </a:t>
              </a:r>
            </a:p>
          </p:txBody>
        </p:sp>
      </p:grpSp>
      <p:grpSp>
        <p:nvGrpSpPr>
          <p:cNvPr id="26" name="Group 25">
            <a:extLst>
              <a:ext uri="{FF2B5EF4-FFF2-40B4-BE49-F238E27FC236}">
                <a16:creationId xmlns:a16="http://schemas.microsoft.com/office/drawing/2014/main" id="{C4D06FB0-2849-DD4B-BE03-12545987AF9F}"/>
              </a:ext>
            </a:extLst>
          </p:cNvPr>
          <p:cNvGrpSpPr/>
          <p:nvPr/>
        </p:nvGrpSpPr>
        <p:grpSpPr>
          <a:xfrm>
            <a:off x="3210139" y="932427"/>
            <a:ext cx="2209523" cy="1680451"/>
            <a:chOff x="3196714" y="639135"/>
            <a:chExt cx="2225333" cy="1628775"/>
          </a:xfrm>
        </p:grpSpPr>
        <p:grpSp>
          <p:nvGrpSpPr>
            <p:cNvPr id="21" name="Group 20">
              <a:extLst>
                <a:ext uri="{FF2B5EF4-FFF2-40B4-BE49-F238E27FC236}">
                  <a16:creationId xmlns:a16="http://schemas.microsoft.com/office/drawing/2014/main" id="{63BBD0DC-8B03-2E48-934A-E550692B1252}"/>
                </a:ext>
              </a:extLst>
            </p:cNvPr>
            <p:cNvGrpSpPr/>
            <p:nvPr/>
          </p:nvGrpSpPr>
          <p:grpSpPr>
            <a:xfrm>
              <a:off x="3196714" y="639135"/>
              <a:ext cx="2187069" cy="1628775"/>
              <a:chOff x="3558979" y="1374637"/>
              <a:chExt cx="2187069" cy="1628775"/>
            </a:xfrm>
          </p:grpSpPr>
          <p:pic>
            <p:nvPicPr>
              <p:cNvPr id="30" name="Content Placeholder 5">
                <a:extLst>
                  <a:ext uri="{FF2B5EF4-FFF2-40B4-BE49-F238E27FC236}">
                    <a16:creationId xmlns:a16="http://schemas.microsoft.com/office/drawing/2014/main" id="{63FDFDA9-67C8-294D-92A6-956CAAE3A3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3574348" y="137463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0" name="TextBox 19">
                <a:extLst>
                  <a:ext uri="{FF2B5EF4-FFF2-40B4-BE49-F238E27FC236}">
                    <a16:creationId xmlns:a16="http://schemas.microsoft.com/office/drawing/2014/main" id="{7E00CAEB-531A-DC41-BB2D-B1F925624772}"/>
                  </a:ext>
                </a:extLst>
              </p:cNvPr>
              <p:cNvSpPr txBox="1"/>
              <p:nvPr/>
            </p:nvSpPr>
            <p:spPr>
              <a:xfrm>
                <a:off x="3558979" y="1387436"/>
                <a:ext cx="1458192" cy="328143"/>
              </a:xfrm>
              <a:prstGeom prst="rect">
                <a:avLst/>
              </a:prstGeom>
              <a:noFill/>
            </p:spPr>
            <p:txBody>
              <a:bodyPr wrap="none" rtlCol="0">
                <a:spAutoFit/>
              </a:bodyPr>
              <a:lstStyle/>
              <a:p>
                <a:r>
                  <a:rPr lang="en-US" sz="1600" dirty="0">
                    <a:solidFill>
                      <a:srgbClr val="FFFF00"/>
                    </a:solidFill>
                  </a:rPr>
                  <a:t>Readout R&amp;D</a:t>
                </a:r>
              </a:p>
            </p:txBody>
          </p:sp>
        </p:grpSp>
        <p:sp>
          <p:nvSpPr>
            <p:cNvPr id="22" name="TextBox 21">
              <a:extLst>
                <a:ext uri="{FF2B5EF4-FFF2-40B4-BE49-F238E27FC236}">
                  <a16:creationId xmlns:a16="http://schemas.microsoft.com/office/drawing/2014/main" id="{1066BDFA-E5D7-BE48-946B-8A721D4656C5}"/>
                </a:ext>
              </a:extLst>
            </p:cNvPr>
            <p:cNvSpPr txBox="1"/>
            <p:nvPr/>
          </p:nvSpPr>
          <p:spPr>
            <a:xfrm rot="20313769">
              <a:off x="4680681" y="1527800"/>
              <a:ext cx="741366" cy="357975"/>
            </a:xfrm>
            <a:prstGeom prst="rect">
              <a:avLst/>
            </a:prstGeom>
            <a:noFill/>
          </p:spPr>
          <p:txBody>
            <a:bodyPr wrap="none" rtlCol="0">
              <a:spAutoFit/>
            </a:bodyPr>
            <a:lstStyle/>
            <a:p>
              <a:r>
                <a:rPr lang="en-US" dirty="0">
                  <a:solidFill>
                    <a:srgbClr val="FFFF00"/>
                  </a:solidFill>
                </a:rPr>
                <a:t>stave</a:t>
              </a:r>
            </a:p>
          </p:txBody>
        </p:sp>
      </p:grpSp>
      <p:pic>
        <p:nvPicPr>
          <p:cNvPr id="41" name="Picture 40">
            <a:extLst>
              <a:ext uri="{FF2B5EF4-FFF2-40B4-BE49-F238E27FC236}">
                <a16:creationId xmlns:a16="http://schemas.microsoft.com/office/drawing/2014/main" id="{962D0A1F-4ED0-F54B-A11E-89508C9883F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71967" y="2857500"/>
            <a:ext cx="1442231" cy="848371"/>
          </a:xfrm>
          <a:prstGeom prst="rect">
            <a:avLst/>
          </a:prstGeom>
          <a:ln>
            <a:noFill/>
          </a:ln>
        </p:spPr>
      </p:pic>
      <p:sp>
        <p:nvSpPr>
          <p:cNvPr id="29" name="TextBox 28">
            <a:extLst>
              <a:ext uri="{FF2B5EF4-FFF2-40B4-BE49-F238E27FC236}">
                <a16:creationId xmlns:a16="http://schemas.microsoft.com/office/drawing/2014/main" id="{7A643214-A87F-6E4D-8964-4697D022D2F9}"/>
              </a:ext>
            </a:extLst>
          </p:cNvPr>
          <p:cNvSpPr txBox="1"/>
          <p:nvPr/>
        </p:nvSpPr>
        <p:spPr>
          <a:xfrm>
            <a:off x="4139055" y="1622547"/>
            <a:ext cx="444352" cy="307777"/>
          </a:xfrm>
          <a:prstGeom prst="rect">
            <a:avLst/>
          </a:prstGeom>
          <a:noFill/>
        </p:spPr>
        <p:txBody>
          <a:bodyPr wrap="none" rtlCol="0">
            <a:spAutoFit/>
          </a:bodyPr>
          <a:lstStyle/>
          <a:p>
            <a:r>
              <a:rPr lang="en-US" sz="1400" dirty="0">
                <a:solidFill>
                  <a:srgbClr val="FFFF00"/>
                </a:solidFill>
              </a:rPr>
              <a:t>RU</a:t>
            </a:r>
            <a:endParaRPr lang="en-US" dirty="0">
              <a:solidFill>
                <a:srgbClr val="FFFF00"/>
              </a:solidFill>
            </a:endParaRPr>
          </a:p>
        </p:txBody>
      </p:sp>
    </p:spTree>
    <p:extLst>
      <p:ext uri="{BB962C8B-B14F-4D97-AF65-F5344CB8AC3E}">
        <p14:creationId xmlns:p14="http://schemas.microsoft.com/office/powerpoint/2010/main" val="1490195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95BF-3AB0-EB49-AA4A-200981F8D528}"/>
              </a:ext>
            </a:extLst>
          </p:cNvPr>
          <p:cNvSpPr>
            <a:spLocks noGrp="1"/>
          </p:cNvSpPr>
          <p:nvPr>
            <p:ph type="title"/>
          </p:nvPr>
        </p:nvSpPr>
        <p:spPr/>
        <p:txBody>
          <a:bodyPr/>
          <a:lstStyle/>
          <a:p>
            <a:r>
              <a:rPr lang="en-US" dirty="0"/>
              <a:t>MVTX Readout and Power Cable Rout</a:t>
            </a:r>
          </a:p>
        </p:txBody>
      </p:sp>
      <p:sp>
        <p:nvSpPr>
          <p:cNvPr id="3" name="Date Placeholder 2">
            <a:extLst>
              <a:ext uri="{FF2B5EF4-FFF2-40B4-BE49-F238E27FC236}">
                <a16:creationId xmlns:a16="http://schemas.microsoft.com/office/drawing/2014/main" id="{E6E38B30-1BE0-DA40-A12A-330D993D9F04}"/>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C0F27625-1C51-144E-97F6-1DA8F713E462}"/>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009A1598-5B55-FB4F-AAA3-292A630C48D4}"/>
              </a:ext>
            </a:extLst>
          </p:cNvPr>
          <p:cNvPicPr>
            <a:picLocks noChangeAspect="1"/>
          </p:cNvPicPr>
          <p:nvPr/>
        </p:nvPicPr>
        <p:blipFill>
          <a:blip r:embed="rId2"/>
          <a:stretch>
            <a:fillRect/>
          </a:stretch>
        </p:blipFill>
        <p:spPr>
          <a:xfrm>
            <a:off x="237068" y="940883"/>
            <a:ext cx="4883888" cy="4026412"/>
          </a:xfrm>
          <a:prstGeom prst="rect">
            <a:avLst/>
          </a:prstGeom>
        </p:spPr>
      </p:pic>
      <p:sp>
        <p:nvSpPr>
          <p:cNvPr id="8" name="TextBox 7">
            <a:extLst>
              <a:ext uri="{FF2B5EF4-FFF2-40B4-BE49-F238E27FC236}">
                <a16:creationId xmlns:a16="http://schemas.microsoft.com/office/drawing/2014/main" id="{9A473998-6F77-8D43-9498-A4643B5516D3}"/>
              </a:ext>
            </a:extLst>
          </p:cNvPr>
          <p:cNvSpPr txBox="1"/>
          <p:nvPr/>
        </p:nvSpPr>
        <p:spPr>
          <a:xfrm>
            <a:off x="5642529" y="4004254"/>
            <a:ext cx="3495121" cy="1169551"/>
          </a:xfrm>
          <a:prstGeom prst="rect">
            <a:avLst/>
          </a:prstGeom>
          <a:noFill/>
        </p:spPr>
        <p:txBody>
          <a:bodyPr wrap="square" rtlCol="0">
            <a:spAutoFit/>
          </a:bodyPr>
          <a:lstStyle/>
          <a:p>
            <a:r>
              <a:rPr lang="en-US" sz="1400" b="1" dirty="0" err="1"/>
              <a:t>sPHENIX</a:t>
            </a:r>
            <a:r>
              <a:rPr lang="en-US" sz="1400" b="1" dirty="0"/>
              <a:t> MVTX: 7.9+m</a:t>
            </a:r>
          </a:p>
          <a:p>
            <a:pPr lvl="1"/>
            <a:r>
              <a:rPr lang="en-US" sz="1400" dirty="0"/>
              <a:t>Cable-A: </a:t>
            </a:r>
            <a:r>
              <a:rPr lang="en-US" sz="1400" dirty="0">
                <a:solidFill>
                  <a:srgbClr val="00B0F0"/>
                </a:solidFill>
              </a:rPr>
              <a:t>1.4 m</a:t>
            </a:r>
          </a:p>
          <a:p>
            <a:pPr lvl="1"/>
            <a:r>
              <a:rPr lang="en-US" sz="1400" dirty="0"/>
              <a:t>Cable-B: </a:t>
            </a:r>
            <a:r>
              <a:rPr lang="en-US" sz="1400" dirty="0">
                <a:solidFill>
                  <a:srgbClr val="FF0000"/>
                </a:solidFill>
              </a:rPr>
              <a:t>6.5+ m</a:t>
            </a:r>
          </a:p>
          <a:p>
            <a:pPr lvl="1"/>
            <a:r>
              <a:rPr lang="en-US" sz="1400" dirty="0"/>
              <a:t>Power cable:</a:t>
            </a:r>
            <a:r>
              <a:rPr lang="en-US" sz="1400" dirty="0">
                <a:solidFill>
                  <a:srgbClr val="FFC000"/>
                </a:solidFill>
              </a:rPr>
              <a:t>4.7+ m</a:t>
            </a:r>
            <a:endParaRPr lang="en-US" sz="1600" dirty="0">
              <a:solidFill>
                <a:srgbClr val="FFC000"/>
              </a:solidFill>
            </a:endParaRPr>
          </a:p>
          <a:p>
            <a:r>
              <a:rPr lang="en-US" sz="1400" dirty="0"/>
              <a:t>On-going R&amp;D for ~10m</a:t>
            </a:r>
          </a:p>
        </p:txBody>
      </p:sp>
      <p:sp>
        <p:nvSpPr>
          <p:cNvPr id="9" name="TextBox 8">
            <a:extLst>
              <a:ext uri="{FF2B5EF4-FFF2-40B4-BE49-F238E27FC236}">
                <a16:creationId xmlns:a16="http://schemas.microsoft.com/office/drawing/2014/main" id="{9DC8E241-AE83-744F-8265-5241D6360692}"/>
              </a:ext>
            </a:extLst>
          </p:cNvPr>
          <p:cNvSpPr txBox="1"/>
          <p:nvPr/>
        </p:nvSpPr>
        <p:spPr>
          <a:xfrm>
            <a:off x="4365837" y="1859952"/>
            <a:ext cx="723275" cy="369332"/>
          </a:xfrm>
          <a:prstGeom prst="rect">
            <a:avLst/>
          </a:prstGeom>
          <a:noFill/>
        </p:spPr>
        <p:txBody>
          <a:bodyPr wrap="none" rtlCol="0">
            <a:spAutoFit/>
          </a:bodyPr>
          <a:lstStyle/>
          <a:p>
            <a:r>
              <a:rPr lang="en-US" dirty="0">
                <a:solidFill>
                  <a:schemeClr val="bg1"/>
                </a:solidFill>
              </a:rPr>
              <a:t>PWR</a:t>
            </a:r>
          </a:p>
        </p:txBody>
      </p:sp>
      <p:sp>
        <p:nvSpPr>
          <p:cNvPr id="10" name="TextBox 9">
            <a:extLst>
              <a:ext uri="{FF2B5EF4-FFF2-40B4-BE49-F238E27FC236}">
                <a16:creationId xmlns:a16="http://schemas.microsoft.com/office/drawing/2014/main" id="{C13DADC6-B50C-D646-BB91-9070A0D02404}"/>
              </a:ext>
            </a:extLst>
          </p:cNvPr>
          <p:cNvSpPr txBox="1"/>
          <p:nvPr/>
        </p:nvSpPr>
        <p:spPr>
          <a:xfrm>
            <a:off x="4407160" y="3683936"/>
            <a:ext cx="518091" cy="646331"/>
          </a:xfrm>
          <a:prstGeom prst="rect">
            <a:avLst/>
          </a:prstGeom>
          <a:noFill/>
        </p:spPr>
        <p:txBody>
          <a:bodyPr wrap="none" rtlCol="0">
            <a:spAutoFit/>
          </a:bodyPr>
          <a:lstStyle/>
          <a:p>
            <a:r>
              <a:rPr lang="en-US" dirty="0">
                <a:solidFill>
                  <a:schemeClr val="bg1"/>
                </a:solidFill>
              </a:rPr>
              <a:t>RU</a:t>
            </a:r>
          </a:p>
          <a:p>
            <a:r>
              <a:rPr lang="en-US" dirty="0">
                <a:solidFill>
                  <a:schemeClr val="bg1"/>
                </a:solidFill>
              </a:rPr>
              <a:t>PU</a:t>
            </a:r>
          </a:p>
        </p:txBody>
      </p:sp>
      <p:pic>
        <p:nvPicPr>
          <p:cNvPr id="11" name="Picture 6" descr="https://www.phenix.bnl.gov/WWW/publish/mxliu/sPHENIX/pictures/CERN-092018/IMG_1160.jpg">
            <a:extLst>
              <a:ext uri="{FF2B5EF4-FFF2-40B4-BE49-F238E27FC236}">
                <a16:creationId xmlns:a16="http://schemas.microsoft.com/office/drawing/2014/main" id="{3D6352E3-DDF8-D14C-B631-97436192406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6568" b="12056"/>
          <a:stretch/>
        </p:blipFill>
        <p:spPr bwMode="auto">
          <a:xfrm>
            <a:off x="5642529" y="1165787"/>
            <a:ext cx="2644630" cy="27439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AED59E-B456-9F4A-B8C0-CB150760BA1D}"/>
              </a:ext>
            </a:extLst>
          </p:cNvPr>
          <p:cNvSpPr txBox="1"/>
          <p:nvPr/>
        </p:nvSpPr>
        <p:spPr>
          <a:xfrm>
            <a:off x="6964844" y="1600567"/>
            <a:ext cx="1428596" cy="307777"/>
          </a:xfrm>
          <a:prstGeom prst="rect">
            <a:avLst/>
          </a:prstGeom>
          <a:noFill/>
        </p:spPr>
        <p:txBody>
          <a:bodyPr wrap="none" rtlCol="0">
            <a:spAutoFit/>
          </a:bodyPr>
          <a:lstStyle/>
          <a:p>
            <a:r>
              <a:rPr lang="en-US" sz="1400" dirty="0"/>
              <a:t>Cable-A: 2.65m</a:t>
            </a:r>
          </a:p>
        </p:txBody>
      </p:sp>
      <p:sp>
        <p:nvSpPr>
          <p:cNvPr id="13" name="TextBox 12">
            <a:extLst>
              <a:ext uri="{FF2B5EF4-FFF2-40B4-BE49-F238E27FC236}">
                <a16:creationId xmlns:a16="http://schemas.microsoft.com/office/drawing/2014/main" id="{1331D841-6FD8-C643-8916-EC6EAA174DBC}"/>
              </a:ext>
            </a:extLst>
          </p:cNvPr>
          <p:cNvSpPr txBox="1"/>
          <p:nvPr/>
        </p:nvSpPr>
        <p:spPr>
          <a:xfrm>
            <a:off x="5544373" y="878906"/>
            <a:ext cx="3065263" cy="307777"/>
          </a:xfrm>
          <a:prstGeom prst="rect">
            <a:avLst/>
          </a:prstGeom>
          <a:noFill/>
        </p:spPr>
        <p:txBody>
          <a:bodyPr wrap="none" rtlCol="0">
            <a:spAutoFit/>
          </a:bodyPr>
          <a:lstStyle/>
          <a:p>
            <a:r>
              <a:rPr lang="en-US" sz="1400" b="1" dirty="0"/>
              <a:t>ALICE ITS/IB readout cables: ~8m</a:t>
            </a:r>
          </a:p>
        </p:txBody>
      </p:sp>
      <p:sp>
        <p:nvSpPr>
          <p:cNvPr id="14" name="TextBox 13">
            <a:extLst>
              <a:ext uri="{FF2B5EF4-FFF2-40B4-BE49-F238E27FC236}">
                <a16:creationId xmlns:a16="http://schemas.microsoft.com/office/drawing/2014/main" id="{0BA64FEC-E7F2-B24F-892B-2B83D9504705}"/>
              </a:ext>
            </a:extLst>
          </p:cNvPr>
          <p:cNvSpPr txBox="1"/>
          <p:nvPr/>
        </p:nvSpPr>
        <p:spPr>
          <a:xfrm>
            <a:off x="5642529" y="1244677"/>
            <a:ext cx="1329210" cy="307777"/>
          </a:xfrm>
          <a:prstGeom prst="rect">
            <a:avLst/>
          </a:prstGeom>
          <a:noFill/>
        </p:spPr>
        <p:txBody>
          <a:bodyPr wrap="none" rtlCol="0">
            <a:spAutoFit/>
          </a:bodyPr>
          <a:lstStyle/>
          <a:p>
            <a:r>
              <a:rPr lang="en-US" sz="1400" dirty="0"/>
              <a:t>Cable-B: 5.3m</a:t>
            </a:r>
          </a:p>
        </p:txBody>
      </p:sp>
      <p:sp>
        <p:nvSpPr>
          <p:cNvPr id="15" name="TextBox 14">
            <a:extLst>
              <a:ext uri="{FF2B5EF4-FFF2-40B4-BE49-F238E27FC236}">
                <a16:creationId xmlns:a16="http://schemas.microsoft.com/office/drawing/2014/main" id="{976EFF6E-E1C0-5E44-A931-3161BA746515}"/>
              </a:ext>
            </a:extLst>
          </p:cNvPr>
          <p:cNvSpPr txBox="1"/>
          <p:nvPr/>
        </p:nvSpPr>
        <p:spPr>
          <a:xfrm>
            <a:off x="285929" y="4953966"/>
            <a:ext cx="4820294" cy="307777"/>
          </a:xfrm>
          <a:prstGeom prst="rect">
            <a:avLst/>
          </a:prstGeom>
          <a:noFill/>
        </p:spPr>
        <p:txBody>
          <a:bodyPr wrap="none" rtlCol="0">
            <a:spAutoFit/>
          </a:bodyPr>
          <a:lstStyle/>
          <a:p>
            <a:r>
              <a:rPr lang="en-US" sz="1400" dirty="0">
                <a:solidFill>
                  <a:srgbClr val="FF0000"/>
                </a:solidFill>
              </a:rPr>
              <a:t>BNL has approved “non-halogen free” cables for </a:t>
            </a:r>
            <a:r>
              <a:rPr lang="en-US" sz="1400" dirty="0" err="1">
                <a:solidFill>
                  <a:srgbClr val="FF0000"/>
                </a:solidFill>
              </a:rPr>
              <a:t>sPHENIX</a:t>
            </a:r>
            <a:endParaRPr lang="en-US" sz="1400" dirty="0">
              <a:solidFill>
                <a:srgbClr val="FF0000"/>
              </a:solidFill>
            </a:endParaRPr>
          </a:p>
        </p:txBody>
      </p:sp>
      <p:sp>
        <p:nvSpPr>
          <p:cNvPr id="16" name="TextBox 15">
            <a:extLst>
              <a:ext uri="{FF2B5EF4-FFF2-40B4-BE49-F238E27FC236}">
                <a16:creationId xmlns:a16="http://schemas.microsoft.com/office/drawing/2014/main" id="{7EF39691-5C57-B54C-B9A9-42922B4B1962}"/>
              </a:ext>
            </a:extLst>
          </p:cNvPr>
          <p:cNvSpPr txBox="1"/>
          <p:nvPr/>
        </p:nvSpPr>
        <p:spPr>
          <a:xfrm>
            <a:off x="7413591" y="271713"/>
            <a:ext cx="925253" cy="338554"/>
          </a:xfrm>
          <a:prstGeom prst="rect">
            <a:avLst/>
          </a:prstGeom>
          <a:noFill/>
        </p:spPr>
        <p:txBody>
          <a:bodyPr wrap="none" rtlCol="0">
            <a:spAutoFit/>
          </a:bodyPr>
          <a:lstStyle/>
          <a:p>
            <a:r>
              <a:rPr lang="en-US" sz="1600" dirty="0" err="1">
                <a:solidFill>
                  <a:schemeClr val="bg1"/>
                </a:solidFill>
              </a:rPr>
              <a:t>Sho</a:t>
            </a:r>
            <a:r>
              <a:rPr lang="en-US" sz="1600" dirty="0">
                <a:solidFill>
                  <a:schemeClr val="bg1"/>
                </a:solidFill>
              </a:rPr>
              <a:t> talk</a:t>
            </a:r>
          </a:p>
        </p:txBody>
      </p:sp>
    </p:spTree>
    <p:extLst>
      <p:ext uri="{BB962C8B-B14F-4D97-AF65-F5344CB8AC3E}">
        <p14:creationId xmlns:p14="http://schemas.microsoft.com/office/powerpoint/2010/main" val="202853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886522" y="0"/>
            <a:ext cx="7755350" cy="5713787"/>
          </a:xfrm>
          <a:prstGeom prst="rect">
            <a:avLst/>
          </a:prstGeom>
          <a:solidFill>
            <a:srgbClr val="130A4D"/>
          </a:solidFill>
          <a:ln w="25400">
            <a:solidFill>
              <a:srgbClr val="000000">
                <a:alpha val="0"/>
              </a:srgbClr>
            </a:solidFill>
          </a:ln>
        </p:spPr>
        <p:txBody>
          <a:bodyPr lIns="29766" tIns="29766" rIns="29766" bIns="29766" anchor="ct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sz="1992"/>
          </a:p>
        </p:txBody>
      </p:sp>
      <p:pic>
        <p:nvPicPr>
          <p:cNvPr id="41" name="pdg11.jpg"/>
          <p:cNvPicPr>
            <a:picLocks noChangeAspect="1"/>
          </p:cNvPicPr>
          <p:nvPr/>
        </p:nvPicPr>
        <p:blipFill>
          <a:blip r:embed="rId2">
            <a:extLst/>
          </a:blip>
          <a:stretch>
            <a:fillRect/>
          </a:stretch>
        </p:blipFill>
        <p:spPr>
          <a:xfrm>
            <a:off x="652346" y="-1214"/>
            <a:ext cx="8040030" cy="5715001"/>
          </a:xfrm>
          <a:prstGeom prst="rect">
            <a:avLst/>
          </a:prstGeom>
          <a:ln w="25400"/>
        </p:spPr>
      </p:pic>
      <p:sp>
        <p:nvSpPr>
          <p:cNvPr id="42" name="Shape 42"/>
          <p:cNvSpPr/>
          <p:nvPr/>
        </p:nvSpPr>
        <p:spPr>
          <a:xfrm>
            <a:off x="758283" y="1550411"/>
            <a:ext cx="2837827" cy="1925988"/>
          </a:xfrm>
          <a:custGeom>
            <a:avLst/>
            <a:gdLst/>
            <a:ahLst/>
            <a:cxnLst>
              <a:cxn ang="0">
                <a:pos x="wd2" y="hd2"/>
              </a:cxn>
              <a:cxn ang="5400000">
                <a:pos x="wd2" y="hd2"/>
              </a:cxn>
              <a:cxn ang="10800000">
                <a:pos x="wd2" y="hd2"/>
              </a:cxn>
              <a:cxn ang="16200000">
                <a:pos x="wd2" y="hd2"/>
              </a:cxn>
            </a:cxnLst>
            <a:rect l="0" t="0" r="r" b="b"/>
            <a:pathLst>
              <a:path w="21545" h="21097" extrusionOk="0">
                <a:moveTo>
                  <a:pt x="20325" y="44"/>
                </a:moveTo>
                <a:cubicBezTo>
                  <a:pt x="20738" y="364"/>
                  <a:pt x="21386" y="3876"/>
                  <a:pt x="21465" y="5101"/>
                </a:cubicBezTo>
                <a:cubicBezTo>
                  <a:pt x="21600" y="7181"/>
                  <a:pt x="21535" y="10192"/>
                  <a:pt x="21481" y="11619"/>
                </a:cubicBezTo>
                <a:cubicBezTo>
                  <a:pt x="21416" y="13335"/>
                  <a:pt x="20996" y="15743"/>
                  <a:pt x="20805" y="16886"/>
                </a:cubicBezTo>
                <a:cubicBezTo>
                  <a:pt x="20531" y="18525"/>
                  <a:pt x="20037" y="20775"/>
                  <a:pt x="19779" y="21087"/>
                </a:cubicBezTo>
                <a:cubicBezTo>
                  <a:pt x="19525" y="21396"/>
                  <a:pt x="6423" y="13912"/>
                  <a:pt x="6423" y="13912"/>
                </a:cubicBezTo>
                <a:lnTo>
                  <a:pt x="1020" y="16100"/>
                </a:lnTo>
                <a:lnTo>
                  <a:pt x="0" y="8456"/>
                </a:lnTo>
                <a:lnTo>
                  <a:pt x="2250" y="5175"/>
                </a:lnTo>
                <a:lnTo>
                  <a:pt x="5884" y="3853"/>
                </a:lnTo>
                <a:lnTo>
                  <a:pt x="10407" y="2771"/>
                </a:lnTo>
                <a:lnTo>
                  <a:pt x="17699" y="675"/>
                </a:lnTo>
                <a:cubicBezTo>
                  <a:pt x="17699" y="675"/>
                  <a:pt x="20005" y="-204"/>
                  <a:pt x="20325" y="44"/>
                </a:cubicBezTo>
                <a:close/>
              </a:path>
            </a:pathLst>
          </a:custGeom>
          <a:solidFill>
            <a:srgbClr val="120A4D">
              <a:alpha val="50886"/>
            </a:srgbClr>
          </a:solidFill>
          <a:ln w="25400">
            <a:solidFill>
              <a:srgbClr val="000000">
                <a:alpha val="0"/>
              </a:srgbClr>
            </a:solidFill>
          </a:ln>
        </p:spPr>
        <p:txBody>
          <a:bodyPr lIns="29766" tIns="29766" rIns="29766" bIns="29766" anchor="ctr"/>
          <a:lstStyle/>
          <a:p>
            <a:pPr algn="ctr" defTabSz="483655">
              <a:defRPr sz="5800">
                <a:solidFill>
                  <a:srgbClr val="000000"/>
                </a:solidFill>
                <a:uFillTx/>
                <a:latin typeface="Gill Sans"/>
                <a:ea typeface="Gill Sans"/>
                <a:cs typeface="Gill Sans"/>
                <a:sym typeface="Gill Sans"/>
              </a:defRPr>
            </a:pPr>
            <a:endParaRPr sz="3398"/>
          </a:p>
        </p:txBody>
      </p:sp>
      <p:sp>
        <p:nvSpPr>
          <p:cNvPr id="43" name="Shape 43"/>
          <p:cNvSpPr/>
          <p:nvPr/>
        </p:nvSpPr>
        <p:spPr>
          <a:xfrm>
            <a:off x="4189811" y="68414"/>
            <a:ext cx="3769178" cy="4889982"/>
          </a:xfrm>
          <a:custGeom>
            <a:avLst/>
            <a:gdLst/>
            <a:ahLst/>
            <a:cxnLst>
              <a:cxn ang="0">
                <a:pos x="wd2" y="hd2"/>
              </a:cxn>
              <a:cxn ang="5400000">
                <a:pos x="wd2" y="hd2"/>
              </a:cxn>
              <a:cxn ang="10800000">
                <a:pos x="wd2" y="hd2"/>
              </a:cxn>
              <a:cxn ang="16200000">
                <a:pos x="wd2" y="hd2"/>
              </a:cxn>
            </a:cxnLst>
            <a:rect l="0" t="0" r="r" b="b"/>
            <a:pathLst>
              <a:path w="21600" h="21600" extrusionOk="0">
                <a:moveTo>
                  <a:pt x="331" y="5220"/>
                </a:moveTo>
                <a:cubicBezTo>
                  <a:pt x="331" y="5220"/>
                  <a:pt x="1194" y="7220"/>
                  <a:pt x="1316" y="7705"/>
                </a:cubicBezTo>
                <a:cubicBezTo>
                  <a:pt x="1509" y="8479"/>
                  <a:pt x="1680" y="10365"/>
                  <a:pt x="1637" y="11111"/>
                </a:cubicBezTo>
                <a:cubicBezTo>
                  <a:pt x="1603" y="11712"/>
                  <a:pt x="1184" y="13262"/>
                  <a:pt x="969" y="13841"/>
                </a:cubicBezTo>
                <a:cubicBezTo>
                  <a:pt x="803" y="14285"/>
                  <a:pt x="0" y="15780"/>
                  <a:pt x="0" y="15780"/>
                </a:cubicBezTo>
                <a:lnTo>
                  <a:pt x="1620" y="16330"/>
                </a:lnTo>
                <a:lnTo>
                  <a:pt x="6610" y="17875"/>
                </a:lnTo>
                <a:lnTo>
                  <a:pt x="9813" y="18832"/>
                </a:lnTo>
                <a:lnTo>
                  <a:pt x="12964" y="19828"/>
                </a:lnTo>
                <a:lnTo>
                  <a:pt x="19235" y="21600"/>
                </a:lnTo>
                <a:lnTo>
                  <a:pt x="21341" y="16330"/>
                </a:lnTo>
                <a:lnTo>
                  <a:pt x="21600" y="8475"/>
                </a:lnTo>
                <a:lnTo>
                  <a:pt x="19950" y="2501"/>
                </a:lnTo>
                <a:lnTo>
                  <a:pt x="16433" y="125"/>
                </a:lnTo>
                <a:lnTo>
                  <a:pt x="14643" y="0"/>
                </a:lnTo>
                <a:lnTo>
                  <a:pt x="331" y="5220"/>
                </a:lnTo>
                <a:close/>
              </a:path>
            </a:pathLst>
          </a:custGeom>
          <a:solidFill>
            <a:srgbClr val="120A4D">
              <a:alpha val="49761"/>
            </a:srgbClr>
          </a:solidFill>
          <a:ln w="25400">
            <a:solidFill>
              <a:srgbClr val="000000">
                <a:alpha val="0"/>
              </a:srgbClr>
            </a:solidFill>
          </a:ln>
        </p:spPr>
        <p:txBody>
          <a:bodyPr lIns="29766" tIns="29766" rIns="29766" bIns="29766" anchor="ctr"/>
          <a:lstStyle/>
          <a:p>
            <a:pPr algn="ctr" defTabSz="483655">
              <a:defRPr sz="5800">
                <a:solidFill>
                  <a:srgbClr val="000000"/>
                </a:solidFill>
                <a:uFillTx/>
                <a:latin typeface="Gill Sans"/>
                <a:ea typeface="Gill Sans"/>
                <a:cs typeface="Gill Sans"/>
                <a:sym typeface="Gill Sans"/>
              </a:defRPr>
            </a:pPr>
            <a:endParaRPr sz="3398"/>
          </a:p>
        </p:txBody>
      </p:sp>
      <p:sp>
        <p:nvSpPr>
          <p:cNvPr id="44" name="Shape 44"/>
          <p:cNvSpPr/>
          <p:nvPr/>
        </p:nvSpPr>
        <p:spPr>
          <a:xfrm>
            <a:off x="1228268" y="1196203"/>
            <a:ext cx="1464344" cy="565123"/>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none" lIns="29766" tIns="29766" rIns="29766" bIns="29766">
            <a:spAutoFit/>
          </a:bodyPr>
          <a:lstStyle>
            <a:lvl1pPr>
              <a:defRPr sz="2400" b="1">
                <a:solidFill>
                  <a:srgbClr val="FFFFFF"/>
                </a:solidFill>
                <a:uFill>
                  <a:solidFill>
                    <a:srgbClr val="FFFFFF"/>
                  </a:solidFill>
                </a:uFill>
              </a:defRPr>
            </a:lvl1pPr>
          </a:lstStyle>
          <a:p>
            <a:r>
              <a:rPr sz="1641" dirty="0"/>
              <a:t>Quark-Gluon </a:t>
            </a:r>
            <a:endParaRPr lang="en-US" sz="1641" dirty="0"/>
          </a:p>
          <a:p>
            <a:r>
              <a:rPr sz="1641" dirty="0"/>
              <a:t>Plasma (QGP)</a:t>
            </a:r>
          </a:p>
        </p:txBody>
      </p:sp>
      <p:sp>
        <p:nvSpPr>
          <p:cNvPr id="45" name="Shape 45"/>
          <p:cNvSpPr/>
          <p:nvPr/>
        </p:nvSpPr>
        <p:spPr>
          <a:xfrm flipH="1" flipV="1">
            <a:off x="2730388" y="1816586"/>
            <a:ext cx="1387744" cy="596048"/>
          </a:xfrm>
          <a:prstGeom prst="line">
            <a:avLst/>
          </a:prstGeom>
          <a:ln w="50800">
            <a:solidFill>
              <a:srgbClr val="FFFFFF"/>
            </a:solidFill>
            <a:headEnd type="stealth"/>
          </a:ln>
          <a:effectLst>
            <a:outerShdw blurRad="50800" dist="63500" dir="2700000" rotWithShape="0">
              <a:srgbClr val="000000">
                <a:alpha val="50000"/>
              </a:srgbClr>
            </a:outerShdw>
          </a:effectLst>
        </p:spPr>
        <p:txBody>
          <a:bodyPr lIns="0" tIns="0" rIns="0" bIns="0"/>
          <a:lstStyle/>
          <a:p>
            <a:pPr defTabSz="267870">
              <a:defRPr sz="1200">
                <a:solidFill>
                  <a:srgbClr val="000000"/>
                </a:solidFill>
                <a:uFillTx/>
                <a:latin typeface="Helvetica"/>
                <a:ea typeface="Helvetica"/>
                <a:cs typeface="Helvetica"/>
                <a:sym typeface="Helvetica"/>
              </a:defRPr>
            </a:pPr>
            <a:endParaRPr sz="703"/>
          </a:p>
        </p:txBody>
      </p:sp>
      <p:sp>
        <p:nvSpPr>
          <p:cNvPr id="3" name="TextBox 2"/>
          <p:cNvSpPr txBox="1"/>
          <p:nvPr/>
        </p:nvSpPr>
        <p:spPr>
          <a:xfrm>
            <a:off x="4477286" y="1983030"/>
            <a:ext cx="3545394" cy="893418"/>
          </a:xfrm>
          <a:prstGeom prst="rect">
            <a:avLst/>
          </a:prstGeom>
          <a:gradFill flip="none" rotWithShape="1">
            <a:gsLst>
              <a:gs pos="0">
                <a:schemeClr val="accent5">
                  <a:lumMod val="75000"/>
                </a:schemeClr>
              </a:gs>
              <a:gs pos="75000">
                <a:schemeClr val="tx1">
                  <a:lumMod val="75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marL="33864" marR="33864" defTabSz="379483">
              <a:lnSpc>
                <a:spcPct val="110000"/>
              </a:lnSpc>
            </a:pPr>
            <a:r>
              <a:rPr lang="en-US" sz="1641" b="1" dirty="0">
                <a:solidFill>
                  <a:schemeClr val="bg1"/>
                </a:solidFill>
              </a:rPr>
              <a:t>Earliest stage of the universe that can be explored in detail in the laboratory</a:t>
            </a:r>
            <a:r>
              <a:rPr lang="en-US" sz="1641" b="1" dirty="0">
                <a:solidFill>
                  <a:srgbClr val="002E7A"/>
                </a:solidFill>
                <a:uFill>
                  <a:solidFill>
                    <a:srgbClr val="002E7A"/>
                  </a:solidFill>
                </a:uFill>
                <a:sym typeface="Helvetica Neue"/>
              </a:rPr>
              <a:t> </a:t>
            </a:r>
          </a:p>
        </p:txBody>
      </p:sp>
    </p:spTree>
    <p:extLst>
      <p:ext uri="{BB962C8B-B14F-4D97-AF65-F5344CB8AC3E}">
        <p14:creationId xmlns:p14="http://schemas.microsoft.com/office/powerpoint/2010/main" val="9158471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41478BA-DC66-B246-AFD7-D764D68BE0C2}"/>
              </a:ext>
            </a:extLst>
          </p:cNvPr>
          <p:cNvPicPr>
            <a:picLocks noChangeAspect="1"/>
          </p:cNvPicPr>
          <p:nvPr/>
        </p:nvPicPr>
        <p:blipFill>
          <a:blip r:embed="rId2"/>
          <a:stretch>
            <a:fillRect/>
          </a:stretch>
        </p:blipFill>
        <p:spPr>
          <a:xfrm>
            <a:off x="5216525" y="1932324"/>
            <a:ext cx="1399157" cy="1368850"/>
          </a:xfrm>
          <a:prstGeom prst="rect">
            <a:avLst/>
          </a:prstGeom>
        </p:spPr>
      </p:pic>
      <p:pic>
        <p:nvPicPr>
          <p:cNvPr id="23" name="Picture 3" descr="musouths">
            <a:extLst>
              <a:ext uri="{FF2B5EF4-FFF2-40B4-BE49-F238E27FC236}">
                <a16:creationId xmlns:a16="http://schemas.microsoft.com/office/drawing/2014/main" id="{26A53B5C-3CC5-614C-8C4B-008E88D6F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11"/>
          <a:stretch/>
        </p:blipFill>
        <p:spPr bwMode="auto">
          <a:xfrm>
            <a:off x="6513293" y="1592927"/>
            <a:ext cx="2557186" cy="169651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682A19C-2196-AB43-A029-99B355083F0D}"/>
              </a:ext>
            </a:extLst>
          </p:cNvPr>
          <p:cNvGrpSpPr/>
          <p:nvPr/>
        </p:nvGrpSpPr>
        <p:grpSpPr>
          <a:xfrm>
            <a:off x="4252400" y="3280475"/>
            <a:ext cx="4820865" cy="2105909"/>
            <a:chOff x="4247457" y="3280475"/>
            <a:chExt cx="4820865" cy="2105909"/>
          </a:xfrm>
        </p:grpSpPr>
        <p:pic>
          <p:nvPicPr>
            <p:cNvPr id="10" name="Picture 3">
              <a:extLst>
                <a:ext uri="{FF2B5EF4-FFF2-40B4-BE49-F238E27FC236}">
                  <a16:creationId xmlns:a16="http://schemas.microsoft.com/office/drawing/2014/main" id="{0ADBE67E-6201-124D-BBD6-0BE0D0EB1571}"/>
                </a:ext>
              </a:extLst>
            </p:cNvPr>
            <p:cNvPicPr>
              <a:picLocks noChangeAspect="1" noChangeArrowheads="1"/>
            </p:cNvPicPr>
            <p:nvPr/>
          </p:nvPicPr>
          <p:blipFill>
            <a:blip r:embed="rId4" cstate="print"/>
            <a:stretch>
              <a:fillRect/>
            </a:stretch>
          </p:blipFill>
          <p:spPr bwMode="auto">
            <a:xfrm>
              <a:off x="4247457" y="3280475"/>
              <a:ext cx="4820865" cy="2105909"/>
            </a:xfrm>
            <a:prstGeom prst="rect">
              <a:avLst/>
            </a:prstGeom>
            <a:noFill/>
            <a:ln w="9525">
              <a:noFill/>
              <a:miter lim="800000"/>
              <a:headEnd/>
              <a:tailEnd/>
            </a:ln>
          </p:spPr>
        </p:pic>
        <p:sp>
          <p:nvSpPr>
            <p:cNvPr id="24" name="TextBox 23">
              <a:extLst>
                <a:ext uri="{FF2B5EF4-FFF2-40B4-BE49-F238E27FC236}">
                  <a16:creationId xmlns:a16="http://schemas.microsoft.com/office/drawing/2014/main" id="{C6DBA474-6B91-4648-BE52-041272DA80E6}"/>
                </a:ext>
              </a:extLst>
            </p:cNvPr>
            <p:cNvSpPr txBox="1"/>
            <p:nvPr/>
          </p:nvSpPr>
          <p:spPr>
            <a:xfrm>
              <a:off x="5376556" y="3326968"/>
              <a:ext cx="513282" cy="184666"/>
            </a:xfrm>
            <a:prstGeom prst="rect">
              <a:avLst/>
            </a:prstGeom>
            <a:noFill/>
          </p:spPr>
          <p:txBody>
            <a:bodyPr wrap="none" rtlCol="0">
              <a:spAutoFit/>
            </a:bodyPr>
            <a:lstStyle/>
            <a:p>
              <a:r>
                <a:rPr lang="en-US" sz="600" b="1" i="1" dirty="0">
                  <a:solidFill>
                    <a:schemeClr val="bg1"/>
                  </a:solidFill>
                </a:rPr>
                <a:t>PHOBOS</a:t>
              </a:r>
              <a:endParaRPr lang="en-US" b="1" i="1" dirty="0">
                <a:solidFill>
                  <a:schemeClr val="bg1"/>
                </a:solidFill>
              </a:endParaRPr>
            </a:p>
          </p:txBody>
        </p:sp>
        <p:sp>
          <p:nvSpPr>
            <p:cNvPr id="27" name="TextBox 26">
              <a:extLst>
                <a:ext uri="{FF2B5EF4-FFF2-40B4-BE49-F238E27FC236}">
                  <a16:creationId xmlns:a16="http://schemas.microsoft.com/office/drawing/2014/main" id="{4575BEFD-F78E-EF44-AE8C-F38B7CF59D0F}"/>
                </a:ext>
              </a:extLst>
            </p:cNvPr>
            <p:cNvSpPr txBox="1"/>
            <p:nvPr/>
          </p:nvSpPr>
          <p:spPr>
            <a:xfrm>
              <a:off x="8430159" y="3419301"/>
              <a:ext cx="524503" cy="184666"/>
            </a:xfrm>
            <a:prstGeom prst="rect">
              <a:avLst/>
            </a:prstGeom>
            <a:noFill/>
          </p:spPr>
          <p:txBody>
            <a:bodyPr wrap="none" rtlCol="0">
              <a:spAutoFit/>
            </a:bodyPr>
            <a:lstStyle/>
            <a:p>
              <a:r>
                <a:rPr lang="en-US" sz="600" b="1" i="1" dirty="0">
                  <a:solidFill>
                    <a:schemeClr val="bg1"/>
                  </a:solidFill>
                </a:rPr>
                <a:t>BRAHMS</a:t>
              </a:r>
              <a:endParaRPr lang="en-US" b="1" i="1" dirty="0">
                <a:solidFill>
                  <a:schemeClr val="bg1"/>
                </a:solidFill>
              </a:endParaRPr>
            </a:p>
          </p:txBody>
        </p:sp>
      </p:grpSp>
      <p:sp>
        <p:nvSpPr>
          <p:cNvPr id="3" name="Title 2">
            <a:extLst>
              <a:ext uri="{FF2B5EF4-FFF2-40B4-BE49-F238E27FC236}">
                <a16:creationId xmlns:a16="http://schemas.microsoft.com/office/drawing/2014/main" id="{BB612077-D344-4141-B896-94EEE06A82B1}"/>
              </a:ext>
            </a:extLst>
          </p:cNvPr>
          <p:cNvSpPr>
            <a:spLocks noGrp="1"/>
          </p:cNvSpPr>
          <p:nvPr>
            <p:ph type="title"/>
          </p:nvPr>
        </p:nvSpPr>
        <p:spPr/>
        <p:txBody>
          <a:bodyPr/>
          <a:lstStyle/>
          <a:p>
            <a:r>
              <a:rPr lang="en-US" dirty="0"/>
              <a:t>Discovery of QGP at the Relativistic Heavy Ion Collider</a:t>
            </a:r>
          </a:p>
        </p:txBody>
      </p:sp>
      <p:sp>
        <p:nvSpPr>
          <p:cNvPr id="4" name="Content Placeholder 3">
            <a:extLst>
              <a:ext uri="{FF2B5EF4-FFF2-40B4-BE49-F238E27FC236}">
                <a16:creationId xmlns:a16="http://schemas.microsoft.com/office/drawing/2014/main" id="{5FD98A7E-8993-2747-9662-E1D5FB1F4D7F}"/>
              </a:ext>
            </a:extLst>
          </p:cNvPr>
          <p:cNvSpPr>
            <a:spLocks noGrp="1"/>
          </p:cNvSpPr>
          <p:nvPr>
            <p:ph idx="1"/>
          </p:nvPr>
        </p:nvSpPr>
        <p:spPr>
          <a:xfrm>
            <a:off x="5262843" y="859043"/>
            <a:ext cx="3828081" cy="896067"/>
          </a:xfrm>
        </p:spPr>
        <p:txBody>
          <a:bodyPr>
            <a:normAutofit fontScale="62500" lnSpcReduction="20000"/>
          </a:bodyPr>
          <a:lstStyle/>
          <a:p>
            <a:r>
              <a:rPr lang="en-US" b="1" dirty="0">
                <a:solidFill>
                  <a:srgbClr val="FF0000"/>
                </a:solidFill>
              </a:rPr>
              <a:t>LANL’s major roles @PHENIX experiment</a:t>
            </a:r>
          </a:p>
          <a:p>
            <a:pPr lvl="1"/>
            <a:r>
              <a:rPr lang="en-US" dirty="0"/>
              <a:t>Muon Spectrometers (1990’s - 2016)</a:t>
            </a:r>
          </a:p>
          <a:p>
            <a:pPr lvl="1"/>
            <a:r>
              <a:rPr lang="en-US" dirty="0"/>
              <a:t>Multiplicity vertex detector (1990s - 2004)</a:t>
            </a:r>
          </a:p>
          <a:p>
            <a:pPr lvl="1"/>
            <a:r>
              <a:rPr lang="en-US" dirty="0"/>
              <a:t>Forward vertex detector upgrade (2007 - 2016)</a:t>
            </a:r>
          </a:p>
        </p:txBody>
      </p:sp>
      <p:pic>
        <p:nvPicPr>
          <p:cNvPr id="5" name="Picture 4" descr="Screen Shot 2016-05-25 at 9.18.00 AM.png">
            <a:extLst>
              <a:ext uri="{FF2B5EF4-FFF2-40B4-BE49-F238E27FC236}">
                <a16:creationId xmlns:a16="http://schemas.microsoft.com/office/drawing/2014/main" id="{76444DEB-C705-7347-8F93-891B515DCA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20912"/>
            <a:ext cx="3138800" cy="604932"/>
          </a:xfrm>
          <a:prstGeom prst="rect">
            <a:avLst/>
          </a:prstGeom>
        </p:spPr>
      </p:pic>
      <p:sp>
        <p:nvSpPr>
          <p:cNvPr id="7" name="TextBox 6">
            <a:extLst>
              <a:ext uri="{FF2B5EF4-FFF2-40B4-BE49-F238E27FC236}">
                <a16:creationId xmlns:a16="http://schemas.microsoft.com/office/drawing/2014/main" id="{447EE80A-2FA1-2B4C-B8F0-789F340D36A7}"/>
              </a:ext>
            </a:extLst>
          </p:cNvPr>
          <p:cNvSpPr txBox="1"/>
          <p:nvPr/>
        </p:nvSpPr>
        <p:spPr>
          <a:xfrm>
            <a:off x="149456" y="1468632"/>
            <a:ext cx="3011946" cy="1203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050" b="1" dirty="0"/>
              <a:t>QGP discovery announced in 2004 by 4 RHIC experiments, </a:t>
            </a:r>
            <a:r>
              <a:rPr lang="en-US" sz="900" b="1" dirty="0">
                <a:solidFill>
                  <a:srgbClr val="FF0000"/>
                </a:solidFill>
              </a:rPr>
              <a:t>PHENIX, STAR, BRAHMS, PHOBOS</a:t>
            </a:r>
            <a:endParaRPr lang="en-US" sz="1050" b="1" dirty="0">
              <a:solidFill>
                <a:srgbClr val="FF0000"/>
              </a:solidFill>
            </a:endParaRPr>
          </a:p>
          <a:p>
            <a:r>
              <a:rPr lang="en-US" sz="1050" b="1" dirty="0"/>
              <a:t>Confirmed later at LHC </a:t>
            </a:r>
          </a:p>
          <a:p>
            <a:endParaRPr lang="en-US" sz="1050" b="1" dirty="0">
              <a:solidFill>
                <a:srgbClr val="0000FF"/>
              </a:solidFill>
            </a:endParaRPr>
          </a:p>
          <a:p>
            <a:r>
              <a:rPr lang="en-US" sz="1050" b="1" dirty="0">
                <a:solidFill>
                  <a:srgbClr val="0000FF"/>
                </a:solidFill>
              </a:rPr>
              <a:t>PHENIX: </a:t>
            </a:r>
          </a:p>
          <a:p>
            <a:r>
              <a:rPr lang="en-US" sz="1050" b="1" dirty="0">
                <a:solidFill>
                  <a:srgbClr val="0000FF"/>
                </a:solidFill>
              </a:rPr>
              <a:t>Mission completed in 2016 </a:t>
            </a:r>
          </a:p>
          <a:p>
            <a:r>
              <a:rPr lang="en-US" sz="1050" b="1" dirty="0">
                <a:solidFill>
                  <a:srgbClr val="0000FF"/>
                </a:solidFill>
              </a:rPr>
              <a:t>Upgrade path </a:t>
            </a:r>
            <a:r>
              <a:rPr lang="mr-IN" sz="1050" b="1" dirty="0">
                <a:solidFill>
                  <a:srgbClr val="0000FF"/>
                </a:solidFill>
              </a:rPr>
              <a:t>–</a:t>
            </a:r>
            <a:r>
              <a:rPr lang="en-US" sz="1050" b="1" dirty="0">
                <a:solidFill>
                  <a:srgbClr val="0000FF"/>
                </a:solidFill>
              </a:rPr>
              <a:t> sPHENIX @RHIC</a:t>
            </a:r>
          </a:p>
        </p:txBody>
      </p:sp>
      <p:pic>
        <p:nvPicPr>
          <p:cNvPr id="2050" name="Picture 2" descr="hot matter">
            <a:extLst>
              <a:ext uri="{FF2B5EF4-FFF2-40B4-BE49-F238E27FC236}">
                <a16:creationId xmlns:a16="http://schemas.microsoft.com/office/drawing/2014/main" id="{85F4A22A-C236-724F-8E6B-E6ABE0E8F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048" y="820911"/>
            <a:ext cx="2127795" cy="156826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descr="phenix_3d.jpg">
            <a:extLst>
              <a:ext uri="{FF2B5EF4-FFF2-40B4-BE49-F238E27FC236}">
                <a16:creationId xmlns:a16="http://schemas.microsoft.com/office/drawing/2014/main" id="{B566644A-3BFF-0849-922C-6FFB50A69B73}"/>
              </a:ext>
            </a:extLst>
          </p:cNvPr>
          <p:cNvPicPr>
            <a:picLocks noChangeAspect="1"/>
          </p:cNvPicPr>
          <p:nvPr/>
        </p:nvPicPr>
        <p:blipFill>
          <a:blip r:embed="rId7"/>
          <a:stretch>
            <a:fillRect/>
          </a:stretch>
        </p:blipFill>
        <p:spPr>
          <a:xfrm>
            <a:off x="167050" y="2794859"/>
            <a:ext cx="3060316" cy="2571421"/>
          </a:xfrm>
          <a:prstGeom prst="rect">
            <a:avLst/>
          </a:prstGeom>
          <a:ln w="41275">
            <a:solidFill>
              <a:srgbClr val="FF0000"/>
            </a:solidFill>
          </a:ln>
        </p:spPr>
      </p:pic>
      <p:sp>
        <p:nvSpPr>
          <p:cNvPr id="9" name="Rectangle 8">
            <a:extLst>
              <a:ext uri="{FF2B5EF4-FFF2-40B4-BE49-F238E27FC236}">
                <a16:creationId xmlns:a16="http://schemas.microsoft.com/office/drawing/2014/main" id="{B2BE1C2E-E031-724B-B7AF-1927D3FF507E}"/>
              </a:ext>
            </a:extLst>
          </p:cNvPr>
          <p:cNvSpPr/>
          <p:nvPr/>
        </p:nvSpPr>
        <p:spPr>
          <a:xfrm>
            <a:off x="4411851" y="3719593"/>
            <a:ext cx="594102" cy="330631"/>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75F67D2-D3B7-C247-9A7B-979757F634B3}"/>
              </a:ext>
            </a:extLst>
          </p:cNvPr>
          <p:cNvCxnSpPr>
            <a:cxnSpLocks/>
          </p:cNvCxnSpPr>
          <p:nvPr/>
        </p:nvCxnSpPr>
        <p:spPr>
          <a:xfrm>
            <a:off x="3311471" y="2800026"/>
            <a:ext cx="1100380" cy="9195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E0D8B65-D320-3C48-8AB7-C6C886E9F5C8}"/>
              </a:ext>
            </a:extLst>
          </p:cNvPr>
          <p:cNvCxnSpPr>
            <a:cxnSpLocks/>
          </p:cNvCxnSpPr>
          <p:nvPr/>
        </p:nvCxnSpPr>
        <p:spPr>
          <a:xfrm flipV="1">
            <a:off x="3269159" y="4050224"/>
            <a:ext cx="1142692" cy="13361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1" name="Picture 2" descr="http://images.dailytech.com/nimage/13718_QGP_Soup.png">
            <a:extLst>
              <a:ext uri="{FF2B5EF4-FFF2-40B4-BE49-F238E27FC236}">
                <a16:creationId xmlns:a16="http://schemas.microsoft.com/office/drawing/2014/main" id="{4AA0CFD1-402F-C74A-AA59-47477F0929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7714" y="2181269"/>
            <a:ext cx="1358839" cy="765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0" name="TextBox 19">
            <a:extLst>
              <a:ext uri="{FF2B5EF4-FFF2-40B4-BE49-F238E27FC236}">
                <a16:creationId xmlns:a16="http://schemas.microsoft.com/office/drawing/2014/main" id="{F414E96E-AE99-CD48-B0DB-2E1E7196C2CB}"/>
              </a:ext>
            </a:extLst>
          </p:cNvPr>
          <p:cNvSpPr txBox="1"/>
          <p:nvPr/>
        </p:nvSpPr>
        <p:spPr>
          <a:xfrm>
            <a:off x="1402322" y="708976"/>
            <a:ext cx="2978701" cy="461665"/>
          </a:xfrm>
          <a:prstGeom prst="rect">
            <a:avLst/>
          </a:prstGeom>
          <a:noFill/>
        </p:spPr>
        <p:txBody>
          <a:bodyPr wrap="none" rtlCol="0">
            <a:spAutoFit/>
          </a:bodyPr>
          <a:lstStyle/>
          <a:p>
            <a:r>
              <a:rPr lang="en-US" sz="1200" dirty="0">
                <a:highlight>
                  <a:srgbClr val="FFFF00"/>
                </a:highlight>
              </a:rPr>
              <a:t>QGP created in </a:t>
            </a:r>
            <a:r>
              <a:rPr lang="en-US" sz="1200" dirty="0" err="1">
                <a:highlight>
                  <a:srgbClr val="FFFF00"/>
                </a:highlight>
              </a:rPr>
              <a:t>Au+Au</a:t>
            </a:r>
            <a:r>
              <a:rPr lang="en-US" sz="1200" dirty="0">
                <a:highlight>
                  <a:srgbClr val="FFFF00"/>
                </a:highlight>
              </a:rPr>
              <a:t> collisions @RHIC</a:t>
            </a:r>
          </a:p>
          <a:p>
            <a:r>
              <a:rPr lang="en-US" sz="1200" dirty="0">
                <a:highlight>
                  <a:srgbClr val="FFFF00"/>
                </a:highlight>
              </a:rPr>
              <a:t>Strongly coupled near perfect liquid!</a:t>
            </a:r>
          </a:p>
        </p:txBody>
      </p:sp>
      <p:sp>
        <p:nvSpPr>
          <p:cNvPr id="22" name="TextBox 21">
            <a:extLst>
              <a:ext uri="{FF2B5EF4-FFF2-40B4-BE49-F238E27FC236}">
                <a16:creationId xmlns:a16="http://schemas.microsoft.com/office/drawing/2014/main" id="{C2C7FC7E-1C90-3D4B-8EBA-042A282CB7E6}"/>
              </a:ext>
            </a:extLst>
          </p:cNvPr>
          <p:cNvSpPr txBox="1"/>
          <p:nvPr/>
        </p:nvSpPr>
        <p:spPr>
          <a:xfrm>
            <a:off x="6541423" y="1616958"/>
            <a:ext cx="867545" cy="261610"/>
          </a:xfrm>
          <a:prstGeom prst="rect">
            <a:avLst/>
          </a:prstGeom>
          <a:noFill/>
        </p:spPr>
        <p:txBody>
          <a:bodyPr wrap="none" rtlCol="0">
            <a:spAutoFit/>
          </a:bodyPr>
          <a:lstStyle/>
          <a:p>
            <a:r>
              <a:rPr lang="en-US" sz="1100" dirty="0">
                <a:solidFill>
                  <a:srgbClr val="FFFF00"/>
                </a:solidFill>
              </a:rPr>
              <a:t>Circa 2001</a:t>
            </a:r>
          </a:p>
        </p:txBody>
      </p:sp>
      <p:sp>
        <p:nvSpPr>
          <p:cNvPr id="29" name="TextBox 28">
            <a:extLst>
              <a:ext uri="{FF2B5EF4-FFF2-40B4-BE49-F238E27FC236}">
                <a16:creationId xmlns:a16="http://schemas.microsoft.com/office/drawing/2014/main" id="{292AEBD7-35F9-9245-84C5-2211346F51B8}"/>
              </a:ext>
            </a:extLst>
          </p:cNvPr>
          <p:cNvSpPr txBox="1"/>
          <p:nvPr/>
        </p:nvSpPr>
        <p:spPr>
          <a:xfrm>
            <a:off x="5626600" y="1726009"/>
            <a:ext cx="579005" cy="276999"/>
          </a:xfrm>
          <a:prstGeom prst="rect">
            <a:avLst/>
          </a:prstGeom>
          <a:noFill/>
        </p:spPr>
        <p:txBody>
          <a:bodyPr wrap="none" rtlCol="0">
            <a:spAutoFit/>
          </a:bodyPr>
          <a:lstStyle/>
          <a:p>
            <a:r>
              <a:rPr lang="en-US" sz="1200" dirty="0"/>
              <a:t>FVTX</a:t>
            </a:r>
            <a:endParaRPr lang="en-US" dirty="0"/>
          </a:p>
        </p:txBody>
      </p:sp>
      <p:sp>
        <p:nvSpPr>
          <p:cNvPr id="31" name="Oval 30">
            <a:extLst>
              <a:ext uri="{FF2B5EF4-FFF2-40B4-BE49-F238E27FC236}">
                <a16:creationId xmlns:a16="http://schemas.microsoft.com/office/drawing/2014/main" id="{8F81A95F-0CA7-AF43-802E-02710324481B}"/>
              </a:ext>
            </a:extLst>
          </p:cNvPr>
          <p:cNvSpPr/>
          <p:nvPr/>
        </p:nvSpPr>
        <p:spPr>
          <a:xfrm>
            <a:off x="1782952" y="3511634"/>
            <a:ext cx="807211" cy="129012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7C346CA-E466-834B-AE23-7CD45C4721E9}"/>
              </a:ext>
            </a:extLst>
          </p:cNvPr>
          <p:cNvSpPr/>
          <p:nvPr/>
        </p:nvSpPr>
        <p:spPr>
          <a:xfrm>
            <a:off x="703697" y="3193919"/>
            <a:ext cx="866375" cy="129012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2F7EB54-C691-2E49-B56F-903B1B7A38B0}"/>
              </a:ext>
            </a:extLst>
          </p:cNvPr>
          <p:cNvSpPr/>
          <p:nvPr/>
        </p:nvSpPr>
        <p:spPr>
          <a:xfrm>
            <a:off x="1344175" y="3719593"/>
            <a:ext cx="620004" cy="40206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83A4C04-ED5F-0646-9880-30DDB301C876}"/>
              </a:ext>
            </a:extLst>
          </p:cNvPr>
          <p:cNvSpPr txBox="1"/>
          <p:nvPr/>
        </p:nvSpPr>
        <p:spPr>
          <a:xfrm>
            <a:off x="7386283" y="1778574"/>
            <a:ext cx="1005403" cy="430887"/>
          </a:xfrm>
          <a:prstGeom prst="rect">
            <a:avLst/>
          </a:prstGeom>
          <a:noFill/>
        </p:spPr>
        <p:txBody>
          <a:bodyPr wrap="none" rtlCol="0">
            <a:spAutoFit/>
          </a:bodyPr>
          <a:lstStyle/>
          <a:p>
            <a:r>
              <a:rPr lang="en-US" sz="1100" dirty="0">
                <a:solidFill>
                  <a:srgbClr val="FFFF00"/>
                </a:solidFill>
              </a:rPr>
              <a:t>LANL led</a:t>
            </a:r>
          </a:p>
          <a:p>
            <a:r>
              <a:rPr lang="en-US" sz="1100" dirty="0">
                <a:solidFill>
                  <a:srgbClr val="FFFF00"/>
                </a:solidFill>
              </a:rPr>
              <a:t>muon tracker</a:t>
            </a:r>
          </a:p>
        </p:txBody>
      </p:sp>
      <p:sp>
        <p:nvSpPr>
          <p:cNvPr id="35" name="Date Placeholder 34">
            <a:extLst>
              <a:ext uri="{FF2B5EF4-FFF2-40B4-BE49-F238E27FC236}">
                <a16:creationId xmlns:a16="http://schemas.microsoft.com/office/drawing/2014/main" id="{0A6BDFDB-A1C6-194A-B191-2EA0684FB410}"/>
              </a:ext>
            </a:extLst>
          </p:cNvPr>
          <p:cNvSpPr>
            <a:spLocks noGrp="1"/>
          </p:cNvSpPr>
          <p:nvPr>
            <p:ph type="dt" sz="half" idx="10"/>
          </p:nvPr>
        </p:nvSpPr>
        <p:spPr/>
        <p:txBody>
          <a:bodyPr/>
          <a:lstStyle/>
          <a:p>
            <a:r>
              <a:rPr lang="en-US"/>
              <a:t>2/14/19</a:t>
            </a:r>
            <a:endParaRPr lang="en-US" dirty="0"/>
          </a:p>
        </p:txBody>
      </p:sp>
      <p:sp>
        <p:nvSpPr>
          <p:cNvPr id="36" name="Footer Placeholder 35">
            <a:extLst>
              <a:ext uri="{FF2B5EF4-FFF2-40B4-BE49-F238E27FC236}">
                <a16:creationId xmlns:a16="http://schemas.microsoft.com/office/drawing/2014/main" id="{04A6E70D-D57D-5840-A585-1AACBCE6E7D8}"/>
              </a:ext>
            </a:extLst>
          </p:cNvPr>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312290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781C1C-AAF5-2949-AE3C-CAB387990BAC}"/>
              </a:ext>
            </a:extLst>
          </p:cNvPr>
          <p:cNvSpPr>
            <a:spLocks noGrp="1"/>
          </p:cNvSpPr>
          <p:nvPr>
            <p:ph type="title"/>
          </p:nvPr>
        </p:nvSpPr>
        <p:spPr/>
        <p:txBody>
          <a:bodyPr/>
          <a:lstStyle/>
          <a:p>
            <a:r>
              <a:rPr lang="en-US" dirty="0"/>
              <a:t>Bring Big Science to LANL – </a:t>
            </a:r>
            <a:r>
              <a:rPr lang="en-US" dirty="0" err="1"/>
              <a:t>sPHENIX</a:t>
            </a:r>
            <a:r>
              <a:rPr lang="en-US" dirty="0"/>
              <a:t> at RHIC</a:t>
            </a:r>
          </a:p>
        </p:txBody>
      </p:sp>
      <p:sp>
        <p:nvSpPr>
          <p:cNvPr id="5" name="Content Placeholder 2">
            <a:extLst>
              <a:ext uri="{FF2B5EF4-FFF2-40B4-BE49-F238E27FC236}">
                <a16:creationId xmlns:a16="http://schemas.microsoft.com/office/drawing/2014/main" id="{1124BD57-C50A-6E4A-BC2A-FD752F010146}"/>
              </a:ext>
            </a:extLst>
          </p:cNvPr>
          <p:cNvSpPr>
            <a:spLocks noGrp="1"/>
          </p:cNvSpPr>
          <p:nvPr>
            <p:ph idx="1"/>
          </p:nvPr>
        </p:nvSpPr>
        <p:spPr>
          <a:xfrm>
            <a:off x="3723777" y="978153"/>
            <a:ext cx="5202044" cy="2284135"/>
          </a:xfrm>
          <a:noFill/>
        </p:spPr>
        <p:txBody>
          <a:bodyPr>
            <a:normAutofit fontScale="62500" lnSpcReduction="20000"/>
          </a:bodyPr>
          <a:lstStyle/>
          <a:p>
            <a:r>
              <a:rPr lang="en-US" b="1" dirty="0"/>
              <a:t>sPHENIX </a:t>
            </a:r>
            <a:r>
              <a:rPr lang="mr-IN" dirty="0"/>
              <a:t>–</a:t>
            </a:r>
            <a:r>
              <a:rPr lang="en-US" dirty="0"/>
              <a:t> the next US NP flagship heavy ion physics program, to study “the inner workings of QGP” (DOE/NP LRP2015)</a:t>
            </a:r>
          </a:p>
          <a:p>
            <a:pPr lvl="1"/>
            <a:r>
              <a:rPr lang="en-US" dirty="0"/>
              <a:t>Granted CD0 9/2016; CD1 8/2018; PD2/3 scheduled 5/2019</a:t>
            </a:r>
          </a:p>
          <a:p>
            <a:pPr lvl="1"/>
            <a:r>
              <a:rPr lang="en-US" dirty="0"/>
              <a:t>Construction 2018 </a:t>
            </a:r>
            <a:r>
              <a:rPr lang="mr-IN" dirty="0"/>
              <a:t>–</a:t>
            </a:r>
            <a:r>
              <a:rPr lang="en-US" dirty="0"/>
              <a:t> 2022; Physics runs: 5+ years</a:t>
            </a:r>
          </a:p>
          <a:p>
            <a:pPr marL="174625" lvl="1" indent="0">
              <a:buNone/>
            </a:pPr>
            <a:endParaRPr lang="en-US" dirty="0"/>
          </a:p>
          <a:p>
            <a:r>
              <a:rPr lang="en-US" dirty="0">
                <a:solidFill>
                  <a:srgbClr val="FF0000"/>
                </a:solidFill>
              </a:rPr>
              <a:t>This LDRD allows LANL to take a leadership role in sPHENIX and be a key player in the Heavy Ion physics frontier </a:t>
            </a:r>
          </a:p>
          <a:p>
            <a:pPr lvl="1"/>
            <a:r>
              <a:rPr lang="en-US" dirty="0"/>
              <a:t>Innovation: develop a new open heavy flavor physics program, identified as </a:t>
            </a:r>
            <a:r>
              <a:rPr lang="en-US" b="1" dirty="0"/>
              <a:t>the 3</a:t>
            </a:r>
            <a:r>
              <a:rPr lang="en-US" b="1" baseline="30000" dirty="0"/>
              <a:t>rd</a:t>
            </a:r>
            <a:r>
              <a:rPr lang="en-US" b="1" dirty="0"/>
              <a:t> Science Pillar of the sPHENIX experiment</a:t>
            </a:r>
          </a:p>
          <a:p>
            <a:pPr lvl="1"/>
            <a:r>
              <a:rPr lang="en-US" dirty="0"/>
              <a:t>Bring new state of the art technical capability to LANL applied program, also future EIC program  </a:t>
            </a:r>
          </a:p>
        </p:txBody>
      </p:sp>
      <p:pic>
        <p:nvPicPr>
          <p:cNvPr id="9" name="Picture 8">
            <a:extLst>
              <a:ext uri="{FF2B5EF4-FFF2-40B4-BE49-F238E27FC236}">
                <a16:creationId xmlns:a16="http://schemas.microsoft.com/office/drawing/2014/main" id="{7E20DD99-E1D3-DA43-8504-653126254D7B}"/>
              </a:ext>
            </a:extLst>
          </p:cNvPr>
          <p:cNvPicPr>
            <a:picLocks noChangeAspect="1"/>
          </p:cNvPicPr>
          <p:nvPr/>
        </p:nvPicPr>
        <p:blipFill>
          <a:blip r:embed="rId2"/>
          <a:stretch>
            <a:fillRect/>
          </a:stretch>
        </p:blipFill>
        <p:spPr>
          <a:xfrm>
            <a:off x="39075" y="847117"/>
            <a:ext cx="3508786" cy="4546755"/>
          </a:xfrm>
          <a:prstGeom prst="rect">
            <a:avLst/>
          </a:prstGeom>
          <a:ln>
            <a:solidFill>
              <a:srgbClr val="0432FF"/>
            </a:solidFill>
          </a:ln>
          <a:scene3d>
            <a:camera prst="orthographicFront"/>
            <a:lightRig rig="threePt" dir="t"/>
          </a:scene3d>
          <a:sp3d contourW="25400">
            <a:contourClr>
              <a:srgbClr val="0432FF"/>
            </a:contourClr>
          </a:sp3d>
        </p:spPr>
      </p:pic>
      <p:sp>
        <p:nvSpPr>
          <p:cNvPr id="4" name="TextBox 3">
            <a:extLst>
              <a:ext uri="{FF2B5EF4-FFF2-40B4-BE49-F238E27FC236}">
                <a16:creationId xmlns:a16="http://schemas.microsoft.com/office/drawing/2014/main" id="{35CAD0B8-9BF4-2E4C-9623-F31E53F56517}"/>
              </a:ext>
            </a:extLst>
          </p:cNvPr>
          <p:cNvSpPr txBox="1"/>
          <p:nvPr/>
        </p:nvSpPr>
        <p:spPr>
          <a:xfrm>
            <a:off x="161692" y="1519172"/>
            <a:ext cx="3347094" cy="984885"/>
          </a:xfrm>
          <a:prstGeom prst="rect">
            <a:avLst/>
          </a:prstGeom>
          <a:noFill/>
        </p:spPr>
        <p:txBody>
          <a:bodyPr wrap="square" rtlCol="0">
            <a:spAutoFit/>
          </a:bodyPr>
          <a:lstStyle/>
          <a:p>
            <a:r>
              <a:rPr lang="en-US" sz="1600" u="sng" dirty="0">
                <a:solidFill>
                  <a:srgbClr val="FF0000"/>
                </a:solidFill>
              </a:rPr>
              <a:t>LANL’s NP program:</a:t>
            </a:r>
            <a:endParaRPr lang="en-US" sz="1400" u="sng" dirty="0"/>
          </a:p>
          <a:p>
            <a:r>
              <a:rPr lang="en-US" sz="1400" dirty="0"/>
              <a:t>                         PHENIX: 1990s – 2016   </a:t>
            </a:r>
          </a:p>
          <a:p>
            <a:r>
              <a:rPr lang="en-US" sz="1400" dirty="0"/>
              <a:t>                       </a:t>
            </a:r>
            <a:r>
              <a:rPr lang="en-US" sz="1400" dirty="0" err="1"/>
              <a:t>sPHENIX</a:t>
            </a:r>
            <a:r>
              <a:rPr lang="en-US" sz="1400" dirty="0"/>
              <a:t>:  2016 – 2027+</a:t>
            </a:r>
          </a:p>
          <a:p>
            <a:r>
              <a:rPr lang="en-US" sz="1400" dirty="0"/>
              <a:t>      Electron Ion Collider:  Next frontier </a:t>
            </a:r>
          </a:p>
        </p:txBody>
      </p:sp>
      <p:sp>
        <p:nvSpPr>
          <p:cNvPr id="8" name="Date Placeholder 7">
            <a:extLst>
              <a:ext uri="{FF2B5EF4-FFF2-40B4-BE49-F238E27FC236}">
                <a16:creationId xmlns:a16="http://schemas.microsoft.com/office/drawing/2014/main" id="{F8319715-B613-8F4E-BE95-18A0B6FAB5D4}"/>
              </a:ext>
            </a:extLst>
          </p:cNvPr>
          <p:cNvSpPr>
            <a:spLocks noGrp="1"/>
          </p:cNvSpPr>
          <p:nvPr>
            <p:ph type="dt" sz="half" idx="10"/>
          </p:nvPr>
        </p:nvSpPr>
        <p:spPr/>
        <p:txBody>
          <a:bodyPr/>
          <a:lstStyle/>
          <a:p>
            <a:r>
              <a:rPr lang="en-US"/>
              <a:t>2/14/19</a:t>
            </a:r>
            <a:endParaRPr lang="en-US" dirty="0"/>
          </a:p>
        </p:txBody>
      </p:sp>
      <p:sp>
        <p:nvSpPr>
          <p:cNvPr id="11" name="Footer Placeholder 10">
            <a:extLst>
              <a:ext uri="{FF2B5EF4-FFF2-40B4-BE49-F238E27FC236}">
                <a16:creationId xmlns:a16="http://schemas.microsoft.com/office/drawing/2014/main" id="{16E2C1B3-F5DA-344A-8F7D-FEB3B601CCC0}"/>
              </a:ext>
            </a:extLst>
          </p:cNvPr>
          <p:cNvSpPr>
            <a:spLocks noGrp="1"/>
          </p:cNvSpPr>
          <p:nvPr>
            <p:ph type="ftr" sz="quarter" idx="11"/>
          </p:nvPr>
        </p:nvSpPr>
        <p:spPr/>
        <p:txBody>
          <a:bodyPr/>
          <a:lstStyle/>
          <a:p>
            <a:r>
              <a:rPr lang="en-US"/>
              <a:t>Los Alamos National Laboratory</a:t>
            </a:r>
            <a:endParaRPr lang="en-US" dirty="0"/>
          </a:p>
        </p:txBody>
      </p:sp>
      <p:sp>
        <p:nvSpPr>
          <p:cNvPr id="13" name="TextBox 12">
            <a:extLst>
              <a:ext uri="{FF2B5EF4-FFF2-40B4-BE49-F238E27FC236}">
                <a16:creationId xmlns:a16="http://schemas.microsoft.com/office/drawing/2014/main" id="{D849C395-23E6-CE4A-96B8-50E3850DF2C0}"/>
              </a:ext>
            </a:extLst>
          </p:cNvPr>
          <p:cNvSpPr txBox="1"/>
          <p:nvPr/>
        </p:nvSpPr>
        <p:spPr>
          <a:xfrm>
            <a:off x="5522734" y="2916039"/>
            <a:ext cx="4217771" cy="461665"/>
          </a:xfrm>
          <a:prstGeom prst="rect">
            <a:avLst/>
          </a:prstGeom>
          <a:noFill/>
        </p:spPr>
        <p:txBody>
          <a:bodyPr wrap="square" rtlCol="0">
            <a:spAutoFit/>
          </a:bodyPr>
          <a:lstStyle/>
          <a:p>
            <a:r>
              <a:rPr lang="en-US" sz="1200" b="1" dirty="0"/>
              <a:t>Complement  &amp; extend current and future </a:t>
            </a:r>
          </a:p>
          <a:p>
            <a:r>
              <a:rPr lang="en-US" sz="1200" b="1" dirty="0"/>
              <a:t>RHIC and LHC QGP programs</a:t>
            </a:r>
          </a:p>
        </p:txBody>
      </p:sp>
      <p:pic>
        <p:nvPicPr>
          <p:cNvPr id="17" name="Picture 16">
            <a:extLst>
              <a:ext uri="{FF2B5EF4-FFF2-40B4-BE49-F238E27FC236}">
                <a16:creationId xmlns:a16="http://schemas.microsoft.com/office/drawing/2014/main" id="{DD6AC4F9-FDAC-1049-8C87-97C0BC77AB47}"/>
              </a:ext>
            </a:extLst>
          </p:cNvPr>
          <p:cNvPicPr>
            <a:picLocks noChangeAspect="1"/>
          </p:cNvPicPr>
          <p:nvPr/>
        </p:nvPicPr>
        <p:blipFill>
          <a:blip r:embed="rId3"/>
          <a:stretch>
            <a:fillRect/>
          </a:stretch>
        </p:blipFill>
        <p:spPr>
          <a:xfrm>
            <a:off x="4056750" y="3493121"/>
            <a:ext cx="4869071" cy="1475729"/>
          </a:xfrm>
          <a:prstGeom prst="rect">
            <a:avLst/>
          </a:prstGeom>
        </p:spPr>
      </p:pic>
    </p:spTree>
    <p:extLst>
      <p:ext uri="{BB962C8B-B14F-4D97-AF65-F5344CB8AC3E}">
        <p14:creationId xmlns:p14="http://schemas.microsoft.com/office/powerpoint/2010/main" val="9246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MVTX Physics Highlights</a:t>
            </a:r>
          </a:p>
        </p:txBody>
      </p:sp>
      <p:sp>
        <p:nvSpPr>
          <p:cNvPr id="4" name="Date Placeholder 3">
            <a:extLst>
              <a:ext uri="{FF2B5EF4-FFF2-40B4-BE49-F238E27FC236}">
                <a16:creationId xmlns:a16="http://schemas.microsoft.com/office/drawing/2014/main" id="{33C87E7F-C6EC-6941-9CDD-563C8241C6B4}"/>
              </a:ext>
            </a:extLst>
          </p:cNvPr>
          <p:cNvSpPr>
            <a:spLocks noGrp="1"/>
          </p:cNvSpPr>
          <p:nvPr>
            <p:ph type="dt" sz="half" idx="10"/>
          </p:nvPr>
        </p:nvSpPr>
        <p:spPr/>
        <p:txBody>
          <a:bodyPr/>
          <a:lstStyle/>
          <a:p>
            <a:r>
              <a:rPr lang="en-US"/>
              <a:t>2/14/19</a:t>
            </a:r>
          </a:p>
        </p:txBody>
      </p:sp>
      <p:sp>
        <p:nvSpPr>
          <p:cNvPr id="5" name="Footer Placeholder 4"/>
          <p:cNvSpPr>
            <a:spLocks noGrp="1"/>
          </p:cNvSpPr>
          <p:nvPr>
            <p:ph type="ftr" sz="quarter" idx="11"/>
          </p:nvPr>
        </p:nvSpPr>
        <p:spPr/>
        <p:txBody>
          <a:bodyPr/>
          <a:lstStyle/>
          <a:p>
            <a:pPr>
              <a:defRPr/>
            </a:pPr>
            <a:r>
              <a:rPr lang="en-US"/>
              <a:t>Los Alamos National Laboratory</a:t>
            </a:r>
          </a:p>
        </p:txBody>
      </p:sp>
      <p:sp>
        <p:nvSpPr>
          <p:cNvPr id="3" name="Content Placeholder 2"/>
          <p:cNvSpPr>
            <a:spLocks noGrp="1"/>
          </p:cNvSpPr>
          <p:nvPr>
            <p:ph idx="1"/>
          </p:nvPr>
        </p:nvSpPr>
        <p:spPr>
          <a:xfrm>
            <a:off x="326614" y="1011162"/>
            <a:ext cx="4245386" cy="2476800"/>
          </a:xfrm>
        </p:spPr>
        <p:txBody>
          <a:bodyPr>
            <a:normAutofit fontScale="92500"/>
          </a:bodyPr>
          <a:lstStyle/>
          <a:p>
            <a:r>
              <a:rPr lang="en-US" dirty="0"/>
              <a:t>Heavy quarks </a:t>
            </a:r>
            <a:r>
              <a:rPr lang="mr-IN" dirty="0"/>
              <a:t>–</a:t>
            </a:r>
            <a:r>
              <a:rPr lang="en-US" dirty="0"/>
              <a:t> new scales, </a:t>
            </a:r>
            <a:r>
              <a:rPr lang="en-US" b="1" dirty="0">
                <a:solidFill>
                  <a:srgbClr val="FF0000"/>
                </a:solidFill>
              </a:rPr>
              <a:t>m</a:t>
            </a:r>
            <a:r>
              <a:rPr lang="en-US" b="1" baseline="-25000" dirty="0">
                <a:solidFill>
                  <a:srgbClr val="FF0000"/>
                </a:solidFill>
              </a:rPr>
              <a:t>c</a:t>
            </a:r>
            <a:r>
              <a:rPr lang="en-US" b="1" dirty="0">
                <a:solidFill>
                  <a:srgbClr val="FF0000"/>
                </a:solidFill>
              </a:rPr>
              <a:t>, </a:t>
            </a:r>
            <a:r>
              <a:rPr lang="en-US" b="1" dirty="0" err="1">
                <a:solidFill>
                  <a:srgbClr val="FF0000"/>
                </a:solidFill>
              </a:rPr>
              <a:t>m</a:t>
            </a:r>
            <a:r>
              <a:rPr lang="en-US" b="1" baseline="-25000" dirty="0" err="1">
                <a:solidFill>
                  <a:srgbClr val="FF0000"/>
                </a:solidFill>
              </a:rPr>
              <a:t>b</a:t>
            </a:r>
            <a:endParaRPr lang="en-US" b="1" baseline="-25000" dirty="0">
              <a:solidFill>
                <a:srgbClr val="FF0000"/>
              </a:solidFill>
            </a:endParaRPr>
          </a:p>
          <a:p>
            <a:pPr lvl="1"/>
            <a:r>
              <a:rPr lang="en-US" dirty="0">
                <a:solidFill>
                  <a:srgbClr val="0000C2"/>
                </a:solidFill>
              </a:rPr>
              <a:t>Study mass dependence </a:t>
            </a:r>
          </a:p>
          <a:p>
            <a:pPr lvl="2"/>
            <a:r>
              <a:rPr lang="en-US" dirty="0"/>
              <a:t>Jet quenching &amp; energy loss</a:t>
            </a:r>
          </a:p>
          <a:p>
            <a:pPr lvl="2"/>
            <a:r>
              <a:rPr lang="en-US" dirty="0"/>
              <a:t>Flow </a:t>
            </a:r>
            <a:r>
              <a:rPr lang="mr-IN" dirty="0"/>
              <a:t>–</a:t>
            </a:r>
            <a:r>
              <a:rPr lang="en-US" dirty="0"/>
              <a:t> interaction with medium</a:t>
            </a:r>
          </a:p>
          <a:p>
            <a:pPr lvl="2"/>
            <a:endParaRPr lang="en-US" dirty="0"/>
          </a:p>
          <a:p>
            <a:pPr lvl="1"/>
            <a:r>
              <a:rPr lang="en-US" dirty="0">
                <a:solidFill>
                  <a:srgbClr val="0000C2"/>
                </a:solidFill>
              </a:rPr>
              <a:t>Access QGP properties</a:t>
            </a:r>
          </a:p>
          <a:p>
            <a:pPr lvl="2"/>
            <a:r>
              <a:rPr lang="en-US" dirty="0"/>
              <a:t>Density, coupling, transport coefficients etc.</a:t>
            </a:r>
          </a:p>
        </p:txBody>
      </p:sp>
      <p:pic>
        <p:nvPicPr>
          <p:cNvPr id="7" name="Picture 6"/>
          <p:cNvPicPr>
            <a:picLocks noChangeAspect="1"/>
          </p:cNvPicPr>
          <p:nvPr/>
        </p:nvPicPr>
        <p:blipFill>
          <a:blip r:embed="rId2"/>
          <a:stretch>
            <a:fillRect/>
          </a:stretch>
        </p:blipFill>
        <p:spPr>
          <a:xfrm>
            <a:off x="4637121" y="955420"/>
            <a:ext cx="4399593" cy="1902080"/>
          </a:xfrm>
          <a:prstGeom prst="rect">
            <a:avLst/>
          </a:prstGeom>
        </p:spPr>
      </p:pic>
      <p:pic>
        <p:nvPicPr>
          <p:cNvPr id="33" name="Picture 32"/>
          <p:cNvPicPr>
            <a:picLocks noChangeAspect="1"/>
          </p:cNvPicPr>
          <p:nvPr/>
        </p:nvPicPr>
        <p:blipFill>
          <a:blip r:embed="rId3"/>
          <a:stretch>
            <a:fillRect/>
          </a:stretch>
        </p:blipFill>
        <p:spPr>
          <a:xfrm>
            <a:off x="4597317" y="3109700"/>
            <a:ext cx="4524236" cy="1885803"/>
          </a:xfrm>
          <a:prstGeom prst="rect">
            <a:avLst/>
          </a:prstGeom>
        </p:spPr>
      </p:pic>
      <p:sp>
        <p:nvSpPr>
          <p:cNvPr id="34" name="TextBox 33"/>
          <p:cNvSpPr txBox="1"/>
          <p:nvPr/>
        </p:nvSpPr>
        <p:spPr>
          <a:xfrm>
            <a:off x="5716121" y="771268"/>
            <a:ext cx="2675732" cy="300082"/>
          </a:xfrm>
          <a:prstGeom prst="rect">
            <a:avLst/>
          </a:prstGeom>
          <a:noFill/>
        </p:spPr>
        <p:txBody>
          <a:bodyPr wrap="none" rtlCol="0">
            <a:spAutoFit/>
          </a:bodyPr>
          <a:lstStyle/>
          <a:p>
            <a:r>
              <a:rPr lang="en-US" sz="1350" dirty="0">
                <a:solidFill>
                  <a:srgbClr val="FF0000"/>
                </a:solidFill>
              </a:rPr>
              <a:t>“B meson and b-jet modification”</a:t>
            </a:r>
          </a:p>
        </p:txBody>
      </p:sp>
      <p:sp>
        <p:nvSpPr>
          <p:cNvPr id="35" name="TextBox 34"/>
          <p:cNvSpPr txBox="1"/>
          <p:nvPr/>
        </p:nvSpPr>
        <p:spPr>
          <a:xfrm>
            <a:off x="6093989" y="2866460"/>
            <a:ext cx="2060179" cy="300082"/>
          </a:xfrm>
          <a:prstGeom prst="rect">
            <a:avLst/>
          </a:prstGeom>
          <a:noFill/>
        </p:spPr>
        <p:txBody>
          <a:bodyPr wrap="none" rtlCol="0">
            <a:spAutoFit/>
          </a:bodyPr>
          <a:lstStyle/>
          <a:p>
            <a:r>
              <a:rPr lang="en-US" sz="1350" dirty="0">
                <a:solidFill>
                  <a:srgbClr val="FF0000"/>
                </a:solidFill>
              </a:rPr>
              <a:t>“B meson and b-jet flow”</a:t>
            </a:r>
          </a:p>
        </p:txBody>
      </p:sp>
      <p:sp>
        <p:nvSpPr>
          <p:cNvPr id="8" name="TextBox 7">
            <a:extLst>
              <a:ext uri="{FF2B5EF4-FFF2-40B4-BE49-F238E27FC236}">
                <a16:creationId xmlns:a16="http://schemas.microsoft.com/office/drawing/2014/main" id="{B7E920A1-834D-C448-B47C-05EAA9CB0648}"/>
              </a:ext>
            </a:extLst>
          </p:cNvPr>
          <p:cNvSpPr txBox="1"/>
          <p:nvPr/>
        </p:nvSpPr>
        <p:spPr>
          <a:xfrm>
            <a:off x="7277835" y="298125"/>
            <a:ext cx="1814856" cy="307777"/>
          </a:xfrm>
          <a:prstGeom prst="rect">
            <a:avLst/>
          </a:prstGeom>
          <a:noFill/>
        </p:spPr>
        <p:txBody>
          <a:bodyPr wrap="none" rtlCol="0">
            <a:spAutoFit/>
          </a:bodyPr>
          <a:lstStyle/>
          <a:p>
            <a:r>
              <a:rPr lang="en-US" sz="1400" dirty="0">
                <a:solidFill>
                  <a:schemeClr val="bg1"/>
                </a:solidFill>
              </a:rPr>
              <a:t>Ivan &amp; </a:t>
            </a:r>
            <a:r>
              <a:rPr lang="en-US" sz="1400" dirty="0" err="1">
                <a:solidFill>
                  <a:schemeClr val="bg1"/>
                </a:solidFill>
              </a:rPr>
              <a:t>Boram’s</a:t>
            </a:r>
            <a:r>
              <a:rPr lang="en-US" sz="1400" dirty="0">
                <a:solidFill>
                  <a:schemeClr val="bg1"/>
                </a:solidFill>
              </a:rPr>
              <a:t> talks</a:t>
            </a:r>
          </a:p>
        </p:txBody>
      </p:sp>
      <p:grpSp>
        <p:nvGrpSpPr>
          <p:cNvPr id="10" name="Group 25"/>
          <p:cNvGrpSpPr>
            <a:grpSpLocks/>
          </p:cNvGrpSpPr>
          <p:nvPr/>
        </p:nvGrpSpPr>
        <p:grpSpPr bwMode="auto">
          <a:xfrm>
            <a:off x="144945" y="4759580"/>
            <a:ext cx="4959430" cy="830729"/>
            <a:chOff x="533400" y="4343400"/>
            <a:chExt cx="8495252" cy="1477290"/>
          </a:xfrm>
        </p:grpSpPr>
        <p:grpSp>
          <p:nvGrpSpPr>
            <p:cNvPr id="11" name="Group 26"/>
            <p:cNvGrpSpPr>
              <a:grpSpLocks/>
            </p:cNvGrpSpPr>
            <p:nvPr/>
          </p:nvGrpSpPr>
          <p:grpSpPr bwMode="auto">
            <a:xfrm>
              <a:off x="533400" y="4405115"/>
              <a:ext cx="8495252" cy="772097"/>
              <a:chOff x="685800" y="1676400"/>
              <a:chExt cx="8495096" cy="772583"/>
            </a:xfrm>
          </p:grpSpPr>
          <p:cxnSp>
            <p:nvCxnSpPr>
              <p:cNvPr id="20" name="Straight Arrow Connector 19"/>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19"/>
              <p:cNvSpPr txBox="1">
                <a:spLocks noChangeArrowheads="1"/>
              </p:cNvSpPr>
              <p:nvPr/>
            </p:nvSpPr>
            <p:spPr bwMode="auto">
              <a:xfrm>
                <a:off x="8458199" y="1676400"/>
                <a:ext cx="722697" cy="41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MeV</a:t>
                </a:r>
              </a:p>
            </p:txBody>
          </p:sp>
          <p:sp>
            <p:nvSpPr>
              <p:cNvPr id="27" name="TextBox 20"/>
              <p:cNvSpPr txBox="1">
                <a:spLocks noChangeArrowheads="1"/>
              </p:cNvSpPr>
              <p:nvPr/>
            </p:nvSpPr>
            <p:spPr bwMode="auto">
              <a:xfrm>
                <a:off x="685800" y="2099846"/>
                <a:ext cx="39869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a:t>
                </a:r>
              </a:p>
            </p:txBody>
          </p:sp>
          <p:sp>
            <p:nvSpPr>
              <p:cNvPr id="28" name="TextBox 27"/>
              <p:cNvSpPr txBox="1">
                <a:spLocks noChangeArrowheads="1"/>
              </p:cNvSpPr>
              <p:nvPr/>
            </p:nvSpPr>
            <p:spPr bwMode="auto">
              <a:xfrm>
                <a:off x="2472949" y="2085201"/>
                <a:ext cx="481066"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p>
            </p:txBody>
          </p:sp>
          <p:sp>
            <p:nvSpPr>
              <p:cNvPr id="29" name="TextBox 28"/>
              <p:cNvSpPr txBox="1">
                <a:spLocks noChangeArrowheads="1"/>
              </p:cNvSpPr>
              <p:nvPr/>
            </p:nvSpPr>
            <p:spPr bwMode="auto">
              <a:xfrm>
                <a:off x="4267201" y="2085201"/>
                <a:ext cx="53598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r>
                  <a:rPr lang="en-US" altLang="en-US" sz="675" baseline="30000"/>
                  <a:t>2</a:t>
                </a:r>
              </a:p>
            </p:txBody>
          </p:sp>
          <p:sp>
            <p:nvSpPr>
              <p:cNvPr id="30" name="TextBox 29"/>
              <p:cNvSpPr txBox="1">
                <a:spLocks noChangeArrowheads="1"/>
              </p:cNvSpPr>
              <p:nvPr/>
            </p:nvSpPr>
            <p:spPr bwMode="auto">
              <a:xfrm>
                <a:off x="6121162" y="2085201"/>
                <a:ext cx="53598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r>
                  <a:rPr lang="en-US" altLang="en-US" sz="675" baseline="30000"/>
                  <a:t>3</a:t>
                </a:r>
              </a:p>
            </p:txBody>
          </p:sp>
          <p:sp>
            <p:nvSpPr>
              <p:cNvPr id="31" name="TextBox 30"/>
              <p:cNvSpPr txBox="1">
                <a:spLocks noChangeArrowheads="1"/>
              </p:cNvSpPr>
              <p:nvPr/>
            </p:nvSpPr>
            <p:spPr bwMode="auto">
              <a:xfrm>
                <a:off x="7949962" y="2085201"/>
                <a:ext cx="535982" cy="34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675"/>
                  <a:t>10</a:t>
                </a:r>
                <a:r>
                  <a:rPr lang="en-US" altLang="en-US" sz="675" baseline="30000"/>
                  <a:t>4</a:t>
                </a:r>
              </a:p>
            </p:txBody>
          </p:sp>
        </p:grpSp>
        <p:sp>
          <p:nvSpPr>
            <p:cNvPr id="12" name="TextBox 27"/>
            <p:cNvSpPr txBox="1">
              <a:spLocks noChangeArrowheads="1"/>
            </p:cNvSpPr>
            <p:nvPr/>
          </p:nvSpPr>
          <p:spPr bwMode="auto">
            <a:xfrm>
              <a:off x="1227139" y="4343400"/>
              <a:ext cx="849022"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a:t>m</a:t>
              </a:r>
              <a:r>
                <a:rPr lang="en-US" altLang="en-US" sz="900" i="1" baseline="-25000"/>
                <a:t>u</a:t>
              </a:r>
              <a:r>
                <a:rPr lang="en-US" altLang="en-US" sz="900" i="1"/>
                <a:t> m</a:t>
              </a:r>
              <a:r>
                <a:rPr lang="en-US" altLang="en-US" sz="900" i="1" baseline="-25000"/>
                <a:t>d</a:t>
              </a:r>
            </a:p>
          </p:txBody>
        </p:sp>
        <p:sp>
          <p:nvSpPr>
            <p:cNvPr id="13" name="TextBox 28"/>
            <p:cNvSpPr txBox="1">
              <a:spLocks noChangeArrowheads="1"/>
            </p:cNvSpPr>
            <p:nvPr/>
          </p:nvSpPr>
          <p:spPr bwMode="auto">
            <a:xfrm>
              <a:off x="4724399" y="4343400"/>
              <a:ext cx="744677"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a:latin typeface="Symbol" charset="2"/>
                </a:rPr>
                <a:t>L</a:t>
              </a:r>
              <a:r>
                <a:rPr lang="en-US" altLang="en-US" sz="900" i="1" baseline="-25000"/>
                <a:t>QCD</a:t>
              </a:r>
            </a:p>
          </p:txBody>
        </p:sp>
        <p:sp>
          <p:nvSpPr>
            <p:cNvPr id="14" name="TextBox 29"/>
            <p:cNvSpPr txBox="1">
              <a:spLocks noChangeArrowheads="1"/>
            </p:cNvSpPr>
            <p:nvPr/>
          </p:nvSpPr>
          <p:spPr bwMode="auto">
            <a:xfrm>
              <a:off x="5105400" y="4952999"/>
              <a:ext cx="728202"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dirty="0">
                  <a:solidFill>
                    <a:srgbClr val="FF0000"/>
                  </a:solidFill>
                </a:rPr>
                <a:t>T</a:t>
              </a:r>
              <a:r>
                <a:rPr lang="en-US" altLang="en-US" sz="900" i="1" baseline="-25000" dirty="0">
                  <a:solidFill>
                    <a:srgbClr val="FF0000"/>
                  </a:solidFill>
                </a:rPr>
                <a:t>QGP</a:t>
              </a:r>
            </a:p>
          </p:txBody>
        </p:sp>
        <p:sp>
          <p:nvSpPr>
            <p:cNvPr id="15" name="TextBox 30"/>
            <p:cNvSpPr txBox="1">
              <a:spLocks noChangeArrowheads="1"/>
            </p:cNvSpPr>
            <p:nvPr/>
          </p:nvSpPr>
          <p:spPr bwMode="auto">
            <a:xfrm>
              <a:off x="6400799" y="4343400"/>
              <a:ext cx="566198"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b="1" i="1">
                  <a:solidFill>
                    <a:srgbClr val="FF0000"/>
                  </a:solidFill>
                </a:rPr>
                <a:t>m</a:t>
              </a:r>
              <a:r>
                <a:rPr lang="en-US" altLang="en-US" sz="900" b="1" i="1" baseline="-25000">
                  <a:solidFill>
                    <a:srgbClr val="FF0000"/>
                  </a:solidFill>
                </a:rPr>
                <a:t>c</a:t>
              </a:r>
            </a:p>
          </p:txBody>
        </p:sp>
        <p:sp>
          <p:nvSpPr>
            <p:cNvPr id="16" name="TextBox 31"/>
            <p:cNvSpPr txBox="1">
              <a:spLocks noChangeArrowheads="1"/>
            </p:cNvSpPr>
            <p:nvPr/>
          </p:nvSpPr>
          <p:spPr bwMode="auto">
            <a:xfrm>
              <a:off x="7196139" y="4360863"/>
              <a:ext cx="571690"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b="1" i="1">
                  <a:solidFill>
                    <a:srgbClr val="FF0000"/>
                  </a:solidFill>
                </a:rPr>
                <a:t>m</a:t>
              </a:r>
              <a:r>
                <a:rPr lang="en-US" altLang="en-US" sz="900" b="1" i="1" baseline="-25000">
                  <a:solidFill>
                    <a:srgbClr val="FF0000"/>
                  </a:solidFill>
                </a:rPr>
                <a:t>b</a:t>
              </a:r>
            </a:p>
          </p:txBody>
        </p:sp>
        <p:sp>
          <p:nvSpPr>
            <p:cNvPr id="17" name="TextBox 32"/>
            <p:cNvSpPr txBox="1">
              <a:spLocks noChangeArrowheads="1"/>
            </p:cNvSpPr>
            <p:nvPr/>
          </p:nvSpPr>
          <p:spPr bwMode="auto">
            <a:xfrm>
              <a:off x="1611313" y="5410200"/>
              <a:ext cx="316435"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900"/>
            </a:p>
          </p:txBody>
        </p:sp>
        <p:sp>
          <p:nvSpPr>
            <p:cNvPr id="18" name="TextBox 40"/>
            <p:cNvSpPr txBox="1">
              <a:spLocks noChangeArrowheads="1"/>
            </p:cNvSpPr>
            <p:nvPr/>
          </p:nvSpPr>
          <p:spPr bwMode="auto">
            <a:xfrm>
              <a:off x="4610099" y="4952998"/>
              <a:ext cx="503042"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dirty="0">
                  <a:solidFill>
                    <a:srgbClr val="FF0000"/>
                  </a:solidFill>
                </a:rPr>
                <a:t>T</a:t>
              </a:r>
              <a:r>
                <a:rPr lang="en-US" altLang="en-US" sz="900" i="1" baseline="-25000" dirty="0">
                  <a:solidFill>
                    <a:srgbClr val="FF0000"/>
                  </a:solidFill>
                </a:rPr>
                <a:t>c</a:t>
              </a:r>
            </a:p>
          </p:txBody>
        </p:sp>
        <p:sp>
          <p:nvSpPr>
            <p:cNvPr id="19" name="TextBox 41"/>
            <p:cNvSpPr txBox="1">
              <a:spLocks noChangeArrowheads="1"/>
            </p:cNvSpPr>
            <p:nvPr/>
          </p:nvSpPr>
          <p:spPr bwMode="auto">
            <a:xfrm>
              <a:off x="4114800" y="4343400"/>
              <a:ext cx="546976"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i="1"/>
                <a:t>m</a:t>
              </a:r>
              <a:r>
                <a:rPr lang="en-US" altLang="en-US" sz="900" i="1" baseline="-25000"/>
                <a:t>s</a:t>
              </a:r>
            </a:p>
          </p:txBody>
        </p:sp>
      </p:grpSp>
      <p:pic>
        <p:nvPicPr>
          <p:cNvPr id="36" name="Picture 9" descr="Picture 20.png">
            <a:extLst>
              <a:ext uri="{FF2B5EF4-FFF2-40B4-BE49-F238E27FC236}">
                <a16:creationId xmlns:a16="http://schemas.microsoft.com/office/drawing/2014/main" id="{9BE2F474-7CEB-3E4B-862A-988D111A200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73813" y="3433736"/>
            <a:ext cx="1596207" cy="113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AE91F829-FDCC-3B43-B56B-917EB3F31E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269"/>
          <a:stretch/>
        </p:blipFill>
        <p:spPr>
          <a:xfrm>
            <a:off x="627034" y="3370357"/>
            <a:ext cx="1529523" cy="1208221"/>
          </a:xfrm>
          <a:prstGeom prst="rect">
            <a:avLst/>
          </a:prstGeom>
        </p:spPr>
      </p:pic>
    </p:spTree>
    <p:extLst>
      <p:ext uri="{BB962C8B-B14F-4D97-AF65-F5344CB8AC3E}">
        <p14:creationId xmlns:p14="http://schemas.microsoft.com/office/powerpoint/2010/main" val="3717448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LDRD Scientific &amp; Technical Goals</a:t>
            </a:r>
          </a:p>
        </p:txBody>
      </p:sp>
      <p:sp>
        <p:nvSpPr>
          <p:cNvPr id="3" name="Date Placeholder 2"/>
          <p:cNvSpPr>
            <a:spLocks noGrp="1"/>
          </p:cNvSpPr>
          <p:nvPr>
            <p:ph type="dt" sz="half" idx="10"/>
          </p:nvPr>
        </p:nvSpPr>
        <p:spPr/>
        <p:txBody>
          <a:bodyPr/>
          <a:lstStyle/>
          <a:p>
            <a:r>
              <a:rPr lang="en-US"/>
              <a:t>2/14/19</a:t>
            </a:r>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5CF74A71-3497-A245-AF20-33B15DDDB859}"/>
              </a:ext>
            </a:extLst>
          </p:cNvPr>
          <p:cNvSpPr>
            <a:spLocks noGrp="1"/>
          </p:cNvSpPr>
          <p:nvPr>
            <p:ph idx="1"/>
          </p:nvPr>
        </p:nvSpPr>
        <p:spPr>
          <a:xfrm>
            <a:off x="190303" y="1129192"/>
            <a:ext cx="6639283" cy="3596231"/>
          </a:xfrm>
        </p:spPr>
        <p:txBody>
          <a:bodyPr>
            <a:normAutofit fontScale="92500" lnSpcReduction="10000"/>
          </a:bodyPr>
          <a:lstStyle/>
          <a:p>
            <a:r>
              <a:rPr lang="en-US" dirty="0"/>
              <a:t>Develop a next generation QGP physics program with heavy quark jets at RHIC with full detector and physics simulation and modeling</a:t>
            </a:r>
          </a:p>
          <a:p>
            <a:endParaRPr lang="en-US" dirty="0"/>
          </a:p>
          <a:p>
            <a:r>
              <a:rPr lang="en-US" dirty="0"/>
              <a:t>New theoretical study of QGP tomography with b-jets  </a:t>
            </a:r>
          </a:p>
          <a:p>
            <a:endParaRPr lang="en-US" dirty="0"/>
          </a:p>
          <a:p>
            <a:r>
              <a:rPr lang="en-US" dirty="0"/>
              <a:t>Carry out key detector R&amp;D to demonstrate the open heavy flavor physics capability in the sPHENIX with MVTX</a:t>
            </a:r>
          </a:p>
          <a:p>
            <a:endParaRPr lang="en-US" dirty="0"/>
          </a:p>
          <a:p>
            <a:r>
              <a:rPr lang="en-US" dirty="0"/>
              <a:t>Develop a proposal to DOE to build a state-of-the-art MAPS-based Vertex Detector for the sPHENIX</a:t>
            </a:r>
          </a:p>
          <a:p>
            <a:endParaRPr lang="en-US" dirty="0"/>
          </a:p>
        </p:txBody>
      </p:sp>
      <p:pic>
        <p:nvPicPr>
          <p:cNvPr id="8" name="Picture 7">
            <a:extLst>
              <a:ext uri="{FF2B5EF4-FFF2-40B4-BE49-F238E27FC236}">
                <a16:creationId xmlns:a16="http://schemas.microsoft.com/office/drawing/2014/main" id="{161D0BAD-1051-304E-B384-E27480640BD7}"/>
              </a:ext>
            </a:extLst>
          </p:cNvPr>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7408190" y="820912"/>
            <a:ext cx="1729460" cy="1634580"/>
          </a:xfrm>
          <a:prstGeom prst="rect">
            <a:avLst/>
          </a:prstGeom>
        </p:spPr>
      </p:pic>
      <p:pic>
        <p:nvPicPr>
          <p:cNvPr id="14" name="Picture 13">
            <a:extLst>
              <a:ext uri="{FF2B5EF4-FFF2-40B4-BE49-F238E27FC236}">
                <a16:creationId xmlns:a16="http://schemas.microsoft.com/office/drawing/2014/main" id="{69A1F45C-2FA8-A949-83F0-C2EC1BBB7274}"/>
              </a:ext>
            </a:extLst>
          </p:cNvPr>
          <p:cNvPicPr>
            <a:picLocks noChangeAspect="1"/>
          </p:cNvPicPr>
          <p:nvPr/>
        </p:nvPicPr>
        <p:blipFill>
          <a:blip r:embed="rId3"/>
          <a:stretch>
            <a:fillRect/>
          </a:stretch>
        </p:blipFill>
        <p:spPr>
          <a:xfrm>
            <a:off x="7641006" y="3763502"/>
            <a:ext cx="1482545" cy="1584133"/>
          </a:xfrm>
          <a:prstGeom prst="rect">
            <a:avLst/>
          </a:prstGeom>
        </p:spPr>
      </p:pic>
      <p:sp>
        <p:nvSpPr>
          <p:cNvPr id="5" name="TextBox 4">
            <a:extLst>
              <a:ext uri="{FF2B5EF4-FFF2-40B4-BE49-F238E27FC236}">
                <a16:creationId xmlns:a16="http://schemas.microsoft.com/office/drawing/2014/main" id="{4BB07245-6BFC-F746-BE91-1F3FF3C5CA58}"/>
              </a:ext>
            </a:extLst>
          </p:cNvPr>
          <p:cNvSpPr txBox="1"/>
          <p:nvPr/>
        </p:nvSpPr>
        <p:spPr>
          <a:xfrm>
            <a:off x="457200" y="4871531"/>
            <a:ext cx="6687536" cy="338554"/>
          </a:xfrm>
          <a:prstGeom prst="rect">
            <a:avLst/>
          </a:prstGeom>
          <a:noFill/>
        </p:spPr>
        <p:txBody>
          <a:bodyPr wrap="square" rtlCol="0">
            <a:spAutoFit/>
          </a:bodyPr>
          <a:lstStyle/>
          <a:p>
            <a:r>
              <a:rPr lang="en-US" sz="1600" b="1" dirty="0">
                <a:solidFill>
                  <a:srgbClr val="FF0000"/>
                </a:solidFill>
              </a:rPr>
              <a:t>MVTX proposal submitted &amp; approved by DOE and BNL in 2018!</a:t>
            </a:r>
          </a:p>
        </p:txBody>
      </p:sp>
      <p:pic>
        <p:nvPicPr>
          <p:cNvPr id="15" name="Picture 14">
            <a:extLst>
              <a:ext uri="{FF2B5EF4-FFF2-40B4-BE49-F238E27FC236}">
                <a16:creationId xmlns:a16="http://schemas.microsoft.com/office/drawing/2014/main" id="{75B9BBF2-9FC3-D549-83EC-D9A474DED5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277" t="-498"/>
          <a:stretch/>
        </p:blipFill>
        <p:spPr>
          <a:xfrm rot="5400000">
            <a:off x="7722783" y="2350879"/>
            <a:ext cx="1318990" cy="1482544"/>
          </a:xfrm>
          <a:prstGeom prst="rect">
            <a:avLst/>
          </a:prstGeom>
        </p:spPr>
      </p:pic>
      <p:cxnSp>
        <p:nvCxnSpPr>
          <p:cNvPr id="16" name="Straight Arrow Connector 15">
            <a:extLst>
              <a:ext uri="{FF2B5EF4-FFF2-40B4-BE49-F238E27FC236}">
                <a16:creationId xmlns:a16="http://schemas.microsoft.com/office/drawing/2014/main" id="{619F55F2-E504-9D4A-8DB8-9475F82803BA}"/>
              </a:ext>
            </a:extLst>
          </p:cNvPr>
          <p:cNvCxnSpPr/>
          <p:nvPr/>
        </p:nvCxnSpPr>
        <p:spPr>
          <a:xfrm>
            <a:off x="6447692" y="1609969"/>
            <a:ext cx="1109785" cy="23995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C93BB60-3600-CA40-ADE1-689326478F29}"/>
              </a:ext>
            </a:extLst>
          </p:cNvPr>
          <p:cNvCxnSpPr>
            <a:cxnSpLocks/>
          </p:cNvCxnSpPr>
          <p:nvPr/>
        </p:nvCxnSpPr>
        <p:spPr>
          <a:xfrm>
            <a:off x="6447692" y="2508482"/>
            <a:ext cx="1109785" cy="1571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3DD931E-4992-484F-876D-B3EF2DA5814E}"/>
              </a:ext>
            </a:extLst>
          </p:cNvPr>
          <p:cNvCxnSpPr>
            <a:cxnSpLocks/>
          </p:cNvCxnSpPr>
          <p:nvPr/>
        </p:nvCxnSpPr>
        <p:spPr>
          <a:xfrm>
            <a:off x="6447691" y="3050347"/>
            <a:ext cx="11097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6B031EC-83AC-7244-896E-12260AFB1203}"/>
              </a:ext>
            </a:extLst>
          </p:cNvPr>
          <p:cNvCxnSpPr>
            <a:cxnSpLocks/>
          </p:cNvCxnSpPr>
          <p:nvPr/>
        </p:nvCxnSpPr>
        <p:spPr>
          <a:xfrm>
            <a:off x="6447691" y="4304716"/>
            <a:ext cx="11097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7C59B08-E0C2-034D-A322-1BA7ED6FA7C0}"/>
              </a:ext>
            </a:extLst>
          </p:cNvPr>
          <p:cNvCxnSpPr>
            <a:cxnSpLocks/>
          </p:cNvCxnSpPr>
          <p:nvPr/>
        </p:nvCxnSpPr>
        <p:spPr>
          <a:xfrm flipV="1">
            <a:off x="6467302" y="1444577"/>
            <a:ext cx="1004206" cy="106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5852B8A-337B-5343-B7F9-EE5FA3237892}"/>
              </a:ext>
            </a:extLst>
          </p:cNvPr>
          <p:cNvCxnSpPr>
            <a:cxnSpLocks/>
          </p:cNvCxnSpPr>
          <p:nvPr/>
        </p:nvCxnSpPr>
        <p:spPr>
          <a:xfrm>
            <a:off x="6467302" y="3474689"/>
            <a:ext cx="1090175" cy="6049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7146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9D65-D1E8-334E-95C1-D9AB27156138}"/>
              </a:ext>
            </a:extLst>
          </p:cNvPr>
          <p:cNvSpPr>
            <a:spLocks noGrp="1"/>
          </p:cNvSpPr>
          <p:nvPr>
            <p:ph type="title"/>
          </p:nvPr>
        </p:nvSpPr>
        <p:spPr/>
        <p:txBody>
          <a:bodyPr/>
          <a:lstStyle/>
          <a:p>
            <a:r>
              <a:rPr lang="en-US" dirty="0"/>
              <a:t>LDRD Project Scope and Status</a:t>
            </a:r>
          </a:p>
        </p:txBody>
      </p:sp>
      <p:sp>
        <p:nvSpPr>
          <p:cNvPr id="3" name="Date Placeholder 2">
            <a:extLst>
              <a:ext uri="{FF2B5EF4-FFF2-40B4-BE49-F238E27FC236}">
                <a16:creationId xmlns:a16="http://schemas.microsoft.com/office/drawing/2014/main" id="{279B37A4-677B-5B48-8C8C-B3263EB04F6D}"/>
              </a:ext>
            </a:extLst>
          </p:cNvPr>
          <p:cNvSpPr>
            <a:spLocks noGrp="1"/>
          </p:cNvSpPr>
          <p:nvPr>
            <p:ph type="dt" sz="half" idx="10"/>
          </p:nvPr>
        </p:nvSpPr>
        <p:spPr/>
        <p:txBody>
          <a:bodyPr/>
          <a:lstStyle/>
          <a:p>
            <a:r>
              <a:rPr lang="en-US"/>
              <a:t>2/14/19</a:t>
            </a:r>
            <a:endParaRPr lang="en-US" dirty="0"/>
          </a:p>
        </p:txBody>
      </p:sp>
      <p:sp>
        <p:nvSpPr>
          <p:cNvPr id="4" name="Footer Placeholder 3">
            <a:extLst>
              <a:ext uri="{FF2B5EF4-FFF2-40B4-BE49-F238E27FC236}">
                <a16:creationId xmlns:a16="http://schemas.microsoft.com/office/drawing/2014/main" id="{0A6A8565-10B8-274E-B3D6-9401F72964EC}"/>
              </a:ext>
            </a:extLst>
          </p:cNvPr>
          <p:cNvSpPr>
            <a:spLocks noGrp="1"/>
          </p:cNvSpPr>
          <p:nvPr>
            <p:ph type="ftr" sz="quarter" idx="11"/>
          </p:nvPr>
        </p:nvSpPr>
        <p:spPr/>
        <p:txBody>
          <a:bodyPr/>
          <a:lstStyle/>
          <a:p>
            <a:r>
              <a:rPr lang="en-US"/>
              <a:t>Los Alamos National Laboratory</a:t>
            </a:r>
            <a:endParaRPr lang="en-US" dirty="0"/>
          </a:p>
        </p:txBody>
      </p:sp>
      <p:sp>
        <p:nvSpPr>
          <p:cNvPr id="6" name="TextBox 5">
            <a:extLst>
              <a:ext uri="{FF2B5EF4-FFF2-40B4-BE49-F238E27FC236}">
                <a16:creationId xmlns:a16="http://schemas.microsoft.com/office/drawing/2014/main" id="{D1D8BE0F-E132-6547-BE74-4585B0A1403E}"/>
              </a:ext>
            </a:extLst>
          </p:cNvPr>
          <p:cNvSpPr txBox="1"/>
          <p:nvPr/>
        </p:nvSpPr>
        <p:spPr>
          <a:xfrm>
            <a:off x="859169" y="805141"/>
            <a:ext cx="7103732" cy="276999"/>
          </a:xfrm>
          <a:prstGeom prst="rect">
            <a:avLst/>
          </a:prstGeom>
          <a:noFill/>
        </p:spPr>
        <p:txBody>
          <a:bodyPr wrap="square" rtlCol="0">
            <a:spAutoFit/>
          </a:bodyPr>
          <a:lstStyle/>
          <a:p>
            <a:r>
              <a:rPr lang="en-US" sz="1200" dirty="0"/>
              <a:t>Established at the beginning of this project feasibility review  1/2017</a:t>
            </a:r>
          </a:p>
        </p:txBody>
      </p:sp>
      <p:sp>
        <p:nvSpPr>
          <p:cNvPr id="7" name="Content Placeholder 2">
            <a:extLst>
              <a:ext uri="{FF2B5EF4-FFF2-40B4-BE49-F238E27FC236}">
                <a16:creationId xmlns:a16="http://schemas.microsoft.com/office/drawing/2014/main" id="{BF13ECC0-2024-A240-89D0-8A01161C715B}"/>
              </a:ext>
            </a:extLst>
          </p:cNvPr>
          <p:cNvSpPr>
            <a:spLocks noGrp="1"/>
          </p:cNvSpPr>
          <p:nvPr>
            <p:ph idx="1"/>
          </p:nvPr>
        </p:nvSpPr>
        <p:spPr>
          <a:xfrm>
            <a:off x="696540" y="1051623"/>
            <a:ext cx="8229600" cy="4096997"/>
          </a:xfrm>
        </p:spPr>
        <p:txBody>
          <a:bodyPr>
            <a:normAutofit fontScale="92500"/>
          </a:bodyPr>
          <a:lstStyle/>
          <a:p>
            <a:r>
              <a:rPr lang="en-US" dirty="0">
                <a:solidFill>
                  <a:srgbClr val="0000FF"/>
                </a:solidFill>
              </a:rPr>
              <a:t>Minimal goals</a:t>
            </a:r>
          </a:p>
          <a:p>
            <a:pPr lvl="1"/>
            <a:r>
              <a:rPr lang="en-US" dirty="0"/>
              <a:t>Develop a MVTX prototype telescope with 2-4 early prototype ALPIDE sensors/staves with ALICE readout units, complete sPHENIX DAQ integration</a:t>
            </a:r>
          </a:p>
          <a:p>
            <a:pPr lvl="1"/>
            <a:r>
              <a:rPr lang="en-US" dirty="0"/>
              <a:t>Complete R&amp;D on mechanical conceptual design, sPHENIX system integration </a:t>
            </a:r>
          </a:p>
          <a:p>
            <a:pPr lvl="1"/>
            <a:r>
              <a:rPr lang="en-US" dirty="0"/>
              <a:t>Develop b-jet tagging algorithms for </a:t>
            </a:r>
            <a:r>
              <a:rPr lang="en-US" dirty="0" err="1"/>
              <a:t>p+p</a:t>
            </a:r>
            <a:r>
              <a:rPr lang="en-US" dirty="0"/>
              <a:t> and </a:t>
            </a:r>
            <a:r>
              <a:rPr lang="en-US" dirty="0" err="1"/>
              <a:t>Au+Au</a:t>
            </a:r>
            <a:endParaRPr lang="en-US" dirty="0"/>
          </a:p>
          <a:p>
            <a:pPr lvl="1"/>
            <a:r>
              <a:rPr lang="en-US" dirty="0"/>
              <a:t>DOE MIE proposal submitted to fund the full detector construction</a:t>
            </a:r>
          </a:p>
          <a:p>
            <a:pPr lvl="1"/>
            <a:r>
              <a:rPr lang="en-US" dirty="0"/>
              <a:t>Complete b-jet theory for precision tomography of QGP with sPHENIX</a:t>
            </a:r>
          </a:p>
          <a:p>
            <a:pPr lvl="1"/>
            <a:endParaRPr lang="en-US" dirty="0"/>
          </a:p>
          <a:p>
            <a:r>
              <a:rPr lang="en-US" dirty="0">
                <a:solidFill>
                  <a:srgbClr val="0000FF"/>
                </a:solidFill>
              </a:rPr>
              <a:t>Stretch goals</a:t>
            </a:r>
          </a:p>
          <a:p>
            <a:pPr lvl="1"/>
            <a:r>
              <a:rPr lang="en-US" dirty="0"/>
              <a:t>Develop a full 4-production-stave MAPS telescope, test beam run with integrated sPHENIX DAQ</a:t>
            </a:r>
          </a:p>
          <a:p>
            <a:pPr lvl="1"/>
            <a:r>
              <a:rPr lang="en-US" dirty="0"/>
              <a:t>DOE MIE proposal approved for the full detector construction </a:t>
            </a:r>
          </a:p>
          <a:p>
            <a:endParaRPr lang="en-US" dirty="0"/>
          </a:p>
        </p:txBody>
      </p:sp>
      <p:sp>
        <p:nvSpPr>
          <p:cNvPr id="8" name="Oval 7">
            <a:extLst>
              <a:ext uri="{FF2B5EF4-FFF2-40B4-BE49-F238E27FC236}">
                <a16:creationId xmlns:a16="http://schemas.microsoft.com/office/drawing/2014/main" id="{A663E154-7F7D-004F-9F41-768C1366567D}"/>
              </a:ext>
            </a:extLst>
          </p:cNvPr>
          <p:cNvSpPr/>
          <p:nvPr/>
        </p:nvSpPr>
        <p:spPr>
          <a:xfrm>
            <a:off x="532377" y="1484110"/>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EDCBB7-68C6-5A4B-96AC-6A865F15E382}"/>
              </a:ext>
            </a:extLst>
          </p:cNvPr>
          <p:cNvSpPr/>
          <p:nvPr/>
        </p:nvSpPr>
        <p:spPr>
          <a:xfrm>
            <a:off x="530587" y="2017376"/>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5BC4D8-9B73-4D49-8B3B-CD8F1A90E81C}"/>
              </a:ext>
            </a:extLst>
          </p:cNvPr>
          <p:cNvSpPr/>
          <p:nvPr/>
        </p:nvSpPr>
        <p:spPr>
          <a:xfrm>
            <a:off x="530076" y="2360987"/>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2DE8D0-C63D-414C-9192-A4E222521F5C}"/>
              </a:ext>
            </a:extLst>
          </p:cNvPr>
          <p:cNvSpPr/>
          <p:nvPr/>
        </p:nvSpPr>
        <p:spPr>
          <a:xfrm>
            <a:off x="530076" y="2659898"/>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5253D3-7A6B-3847-8598-392A6EB66459}"/>
              </a:ext>
            </a:extLst>
          </p:cNvPr>
          <p:cNvSpPr/>
          <p:nvPr/>
        </p:nvSpPr>
        <p:spPr>
          <a:xfrm>
            <a:off x="530076" y="4512295"/>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E0A22B-A697-5047-882B-06EA7E8D6537}"/>
              </a:ext>
            </a:extLst>
          </p:cNvPr>
          <p:cNvSpPr/>
          <p:nvPr/>
        </p:nvSpPr>
        <p:spPr>
          <a:xfrm>
            <a:off x="530076" y="39305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44B2B5-6DDA-B948-9E85-5AEDAAD8873F}"/>
              </a:ext>
            </a:extLst>
          </p:cNvPr>
          <p:cNvSpPr/>
          <p:nvPr/>
        </p:nvSpPr>
        <p:spPr>
          <a:xfrm>
            <a:off x="530076" y="2973938"/>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27828"/>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iad Blue Widescreen" id="{EAFBC74D-899A-4D97-943D-7066EE6A8E89}" vid="{D2AD931A-A2E9-49E5-95FA-8DFD61B543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2992</TotalTime>
  <Words>2112</Words>
  <Application>Microsoft Macintosh PowerPoint</Application>
  <PresentationFormat>On-screen Show (16:10)</PresentationFormat>
  <Paragraphs>484</Paragraphs>
  <Slides>32</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Gill Sans</vt:lpstr>
      <vt:lpstr>Helvetica</vt:lpstr>
      <vt:lpstr>Lucida Grande</vt:lpstr>
      <vt:lpstr>Symbol</vt:lpstr>
      <vt:lpstr>Times New Roman</vt:lpstr>
      <vt:lpstr>Wingdings</vt:lpstr>
      <vt:lpstr>Office Theme</vt:lpstr>
      <vt:lpstr>Equation</vt:lpstr>
      <vt:lpstr>Probing Quark-Gluon Plasma with Bottom Quark Jets at sPHENIX</vt:lpstr>
      <vt:lpstr>Agenda for Today</vt:lpstr>
      <vt:lpstr>Introduction – The LDRD Team and Effort</vt:lpstr>
      <vt:lpstr>PowerPoint Presentation</vt:lpstr>
      <vt:lpstr>Discovery of QGP at the Relativistic Heavy Ion Collider</vt:lpstr>
      <vt:lpstr>Bring Big Science to LANL – sPHENIX at RHIC</vt:lpstr>
      <vt:lpstr>MVTX Physics Highlights</vt:lpstr>
      <vt:lpstr>LDRD Scientific &amp; Technical Goals</vt:lpstr>
      <vt:lpstr>LDRD Project Scope and Status</vt:lpstr>
      <vt:lpstr>The sPHENIX Detector Design Today</vt:lpstr>
      <vt:lpstr>Monolithic Active Pixel Sensors (MAPS) The Next-Generation, State-of-the-Art Pixel Tracker</vt:lpstr>
      <vt:lpstr>MVTX R&amp;D Success: 2018 Fermilab Test Beam Highlights</vt:lpstr>
      <vt:lpstr>Full GEANT Detector and B Physics Simulations</vt:lpstr>
      <vt:lpstr>Mechanical System – Completed Conceptual Design</vt:lpstr>
      <vt:lpstr>Addressing Recommendations from last Appraisal  </vt:lpstr>
      <vt:lpstr>Detector R&amp;D Tasks for FY19</vt:lpstr>
      <vt:lpstr>Mission Impact </vt:lpstr>
      <vt:lpstr>Transition into DOE sPHENIX MVTX Program </vt:lpstr>
      <vt:lpstr>Summary</vt:lpstr>
      <vt:lpstr>Thank You!</vt:lpstr>
      <vt:lpstr>Backup slides</vt:lpstr>
      <vt:lpstr>MVTX Schedules and Milestones (11/2018)</vt:lpstr>
      <vt:lpstr>sPHENIX MVTX Group: Institution Roles</vt:lpstr>
      <vt:lpstr>sPHENIX Status and Plan</vt:lpstr>
      <vt:lpstr>sPHENIX Collaboaration Meeting at Santa Fe, 12/2017</vt:lpstr>
      <vt:lpstr>sPHENIX Physics Program </vt:lpstr>
      <vt:lpstr>Three Science Pillars for sPHENIX</vt:lpstr>
      <vt:lpstr>Open Charm &amp; Beauty Production</vt:lpstr>
      <vt:lpstr>LDRD Highlights MVTX Sensors, Readout and Control System Developed</vt:lpstr>
      <vt:lpstr>Confirmed HIC with Extended 40(60)cm Power FPC</vt:lpstr>
      <vt:lpstr>LANL LDRD Activity Highlights</vt:lpstr>
      <vt:lpstr>MVTX Readout and Power Cable Rout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Microsoft Office User</dc:creator>
  <cp:lastModifiedBy>Microsoft Office User</cp:lastModifiedBy>
  <cp:revision>261</cp:revision>
  <cp:lastPrinted>2019-02-13T04:28:36Z</cp:lastPrinted>
  <dcterms:created xsi:type="dcterms:W3CDTF">2019-01-23T16:51:52Z</dcterms:created>
  <dcterms:modified xsi:type="dcterms:W3CDTF">2019-02-13T04:31:17Z</dcterms:modified>
</cp:coreProperties>
</file>