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handoutMasterIdLst>
    <p:handoutMasterId r:id="rId28"/>
  </p:handoutMasterIdLst>
  <p:sldIdLst>
    <p:sldId id="258" r:id="rId2"/>
    <p:sldId id="261" r:id="rId3"/>
    <p:sldId id="262" r:id="rId4"/>
    <p:sldId id="492" r:id="rId5"/>
    <p:sldId id="788" r:id="rId6"/>
    <p:sldId id="645" r:id="rId7"/>
    <p:sldId id="263" r:id="rId8"/>
    <p:sldId id="265" r:id="rId9"/>
    <p:sldId id="641" r:id="rId10"/>
    <p:sldId id="266" r:id="rId11"/>
    <p:sldId id="267" r:id="rId12"/>
    <p:sldId id="636" r:id="rId13"/>
    <p:sldId id="639" r:id="rId14"/>
    <p:sldId id="276" r:id="rId15"/>
    <p:sldId id="643" r:id="rId16"/>
    <p:sldId id="642" r:id="rId17"/>
    <p:sldId id="638" r:id="rId18"/>
    <p:sldId id="264" r:id="rId19"/>
    <p:sldId id="268" r:id="rId20"/>
    <p:sldId id="640" r:id="rId21"/>
    <p:sldId id="789" r:id="rId22"/>
    <p:sldId id="787" r:id="rId23"/>
    <p:sldId id="637" r:id="rId24"/>
    <p:sldId id="421" r:id="rId25"/>
    <p:sldId id="635" r:id="rId26"/>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51D7D"/>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740" autoAdjust="0"/>
    <p:restoredTop sz="94660"/>
  </p:normalViewPr>
  <p:slideViewPr>
    <p:cSldViewPr snapToGrid="0" snapToObjects="1">
      <p:cViewPr varScale="1">
        <p:scale>
          <a:sx n="258" d="100"/>
          <a:sy n="258" d="100"/>
        </p:scale>
        <p:origin x="416" y="192"/>
      </p:cViewPr>
      <p:guideLst>
        <p:guide orient="horz" pos="1800"/>
        <p:guide pos="2880"/>
      </p:guideLst>
    </p:cSldViewPr>
  </p:slideViewPr>
  <p:notesTextViewPr>
    <p:cViewPr>
      <p:scale>
        <a:sx n="100" d="100"/>
        <a:sy n="100" d="100"/>
      </p:scale>
      <p:origin x="0" y="0"/>
    </p:cViewPr>
  </p:notesTextViewPr>
  <p:sorterViewPr>
    <p:cViewPr>
      <p:scale>
        <a:sx n="189" d="100"/>
        <a:sy n="189"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BFC5B56-155A-8A4F-A200-15510EAC000D}" type="datetime1">
              <a:rPr lang="en-US" smtClean="0"/>
              <a:t>2/11/19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Los Alamos National Laboratory</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A3DA938-9C0B-3841-966A-9297D5C04961}" type="slidenum">
              <a:rPr lang="en-US" smtClean="0"/>
              <a:t>‹#›</a:t>
            </a:fld>
            <a:endParaRPr lang="en-US"/>
          </a:p>
        </p:txBody>
      </p:sp>
    </p:spTree>
    <p:extLst>
      <p:ext uri="{BB962C8B-B14F-4D97-AF65-F5344CB8AC3E}">
        <p14:creationId xmlns:p14="http://schemas.microsoft.com/office/powerpoint/2010/main" val="2035109318"/>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0232FE-02A3-6D41-B422-B15757ACBFED}" type="datetime1">
              <a:rPr lang="en-US" smtClean="0"/>
              <a:t>2/11/19</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Los Alamos National Laboratory</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4268CE-33B7-7549-BEF6-7F438D74ABCA}" type="slidenum">
              <a:rPr lang="en-US" smtClean="0"/>
              <a:t>‹#›</a:t>
            </a:fld>
            <a:endParaRPr lang="en-US"/>
          </a:p>
        </p:txBody>
      </p:sp>
    </p:spTree>
    <p:extLst>
      <p:ext uri="{BB962C8B-B14F-4D97-AF65-F5344CB8AC3E}">
        <p14:creationId xmlns:p14="http://schemas.microsoft.com/office/powerpoint/2010/main" val="2332839167"/>
      </p:ext>
    </p:extLst>
  </p:cSld>
  <p:clrMap bg1="lt1" tx1="dk1" bg2="lt2" tx2="dk2" accent1="accent1" accent2="accent2" accent3="accent3" accent4="accent4" accent5="accent5" accent6="accent6" hlink="hlink" folHlink="folHlink"/>
  <p:hf hdr="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Walk-in slide">
    <p:spTree>
      <p:nvGrpSpPr>
        <p:cNvPr id="1" name=""/>
        <p:cNvGrpSpPr/>
        <p:nvPr/>
      </p:nvGrpSpPr>
      <p:grpSpPr>
        <a:xfrm>
          <a:off x="0" y="0"/>
          <a:ext cx="0" cy="0"/>
          <a:chOff x="0" y="0"/>
          <a:chExt cx="0" cy="0"/>
        </a:xfrm>
      </p:grpSpPr>
      <p:sp>
        <p:nvSpPr>
          <p:cNvPr id="3" name="TextBox 2"/>
          <p:cNvSpPr txBox="1"/>
          <p:nvPr userDrawn="1"/>
        </p:nvSpPr>
        <p:spPr>
          <a:xfrm>
            <a:off x="-1371600" y="0"/>
            <a:ext cx="1371600" cy="2677650"/>
          </a:xfrm>
          <a:prstGeom prst="rect">
            <a:avLst/>
          </a:prstGeom>
          <a:noFill/>
        </p:spPr>
        <p:txBody>
          <a:bodyPr wrap="square" lIns="91433" tIns="45717" rIns="91433" bIns="45717" rtlCol="0">
            <a:spAutoFit/>
          </a:bodyPr>
          <a:lstStyle/>
          <a:p>
            <a:r>
              <a:rPr lang="en-US" sz="1200" b="1" dirty="0">
                <a:solidFill>
                  <a:srgbClr val="000000"/>
                </a:solidFill>
              </a:rPr>
              <a:t>NOTE</a:t>
            </a:r>
            <a:r>
              <a:rPr lang="en-US" sz="1200" b="0" dirty="0">
                <a:solidFill>
                  <a:srgbClr val="000000"/>
                </a:solidFill>
              </a:rPr>
              <a:t>: THIS IS YOUR WALK-IN SLIDE OPTION #1. </a:t>
            </a:r>
            <a:r>
              <a:rPr lang="en-US" sz="1200" kern="1200" dirty="0">
                <a:solidFill>
                  <a:schemeClr val="tx1"/>
                </a:solidFill>
                <a:effectLst/>
                <a:latin typeface="+mn-lt"/>
                <a:ea typeface="+mn-ea"/>
                <a:cs typeface="+mn-cs"/>
              </a:rPr>
              <a:t>Instead of the Title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Slide, display this slide on the venue screen while your audience is arriving.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t>
            </a:r>
            <a:r>
              <a:rPr lang="en-US" sz="1200" b="1" u="none"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 title slide. </a:t>
            </a:r>
            <a:br>
              <a:rPr lang="en-US" sz="1200" kern="1200" dirty="0">
                <a:solidFill>
                  <a:schemeClr val="tx1"/>
                </a:solidFill>
                <a:effectLst/>
                <a:latin typeface="+mn-lt"/>
                <a:ea typeface="+mn-ea"/>
                <a:cs typeface="+mn-cs"/>
              </a:rPr>
            </a:br>
            <a:endParaRPr lang="en-US" sz="1200" dirty="0">
              <a:solidFill>
                <a:srgbClr val="000000"/>
              </a:solidFill>
            </a:endParaRPr>
          </a:p>
        </p:txBody>
      </p:sp>
      <p:sp>
        <p:nvSpPr>
          <p:cNvPr id="10" name="Rectangle 9"/>
          <p:cNvSpPr/>
          <p:nvPr userDrawn="1"/>
        </p:nvSpPr>
        <p:spPr>
          <a:xfrm>
            <a:off x="0" y="5258058"/>
            <a:ext cx="9144000" cy="466313"/>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0C2E"/>
              </a:solidFill>
              <a:effectLst/>
              <a:uLnTx/>
              <a:uFillTx/>
              <a:latin typeface="Arial"/>
              <a:ea typeface="+mn-ea"/>
              <a:cs typeface="+mn-cs"/>
            </a:endParaRPr>
          </a:p>
        </p:txBody>
      </p:sp>
      <p:sp>
        <p:nvSpPr>
          <p:cNvPr id="11" name="Rectangle 10"/>
          <p:cNvSpPr>
            <a:spLocks noChangeArrowheads="1"/>
          </p:cNvSpPr>
          <p:nvPr userDrawn="1"/>
        </p:nvSpPr>
        <p:spPr bwMode="auto">
          <a:xfrm>
            <a:off x="4572000" y="5539707"/>
            <a:ext cx="457200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60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Managed by Triad National Security, LLC for the U.S. Department of Energy’s NNSA</a:t>
            </a:r>
          </a:p>
        </p:txBody>
      </p:sp>
      <p:pic>
        <p:nvPicPr>
          <p:cNvPr id="9" name="Picture 8" descr="LANL_allWHITE.ai"/>
          <p:cNvPicPr>
            <a:picLocks noChangeAspect="1"/>
          </p:cNvPicPr>
          <p:nvPr userDrawn="1"/>
        </p:nvPicPr>
        <p:blipFill rotWithShape="1">
          <a:blip r:embed="rId2" cstate="print">
            <a:extLst>
              <a:ext uri="{28A0092B-C50C-407E-A947-70E740481C1C}">
                <a14:useLocalDpi xmlns:a14="http://schemas.microsoft.com/office/drawing/2010/main"/>
              </a:ext>
            </a:extLst>
          </a:blip>
          <a:srcRect l="23021" t="26248" r="27098" b="30198"/>
          <a:stretch/>
        </p:blipFill>
        <p:spPr>
          <a:xfrm>
            <a:off x="545314" y="321028"/>
            <a:ext cx="7542237" cy="3763219"/>
          </a:xfrm>
          <a:prstGeom prst="rect">
            <a:avLst/>
          </a:prstGeom>
        </p:spPr>
      </p:pic>
      <p:pic>
        <p:nvPicPr>
          <p:cNvPr id="13" name="Picture 12" descr="NNSA_80%.ai"/>
          <p:cNvPicPr>
            <a:picLocks noChangeAspect="1"/>
          </p:cNvPicPr>
          <p:nvPr userDrawn="1"/>
        </p:nvPicPr>
        <p:blipFill rotWithShape="1">
          <a:blip r:embed="rId3" cstate="print">
            <a:extLst>
              <a:ext uri="{28A0092B-C50C-407E-A947-70E740481C1C}">
                <a14:useLocalDpi xmlns:a14="http://schemas.microsoft.com/office/drawing/2010/main"/>
              </a:ext>
            </a:extLst>
          </a:blip>
          <a:srcRect l="29116" t="44234" r="25200" b="40485"/>
          <a:stretch/>
        </p:blipFill>
        <p:spPr>
          <a:xfrm>
            <a:off x="8104485" y="5291926"/>
            <a:ext cx="961301" cy="321552"/>
          </a:xfrm>
          <a:prstGeom prst="rect">
            <a:avLst/>
          </a:prstGeom>
        </p:spPr>
      </p:pic>
    </p:spTree>
    <p:extLst>
      <p:ext uri="{BB962C8B-B14F-4D97-AF65-F5344CB8AC3E}">
        <p14:creationId xmlns:p14="http://schemas.microsoft.com/office/powerpoint/2010/main" val="169991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CF21F-E4A9-5442-A481-24D00ED587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F01FD6-7A26-0A44-80C1-92911F01A4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CA88C8-2A75-5E4E-B108-D057501E1B5F}"/>
              </a:ext>
            </a:extLst>
          </p:cNvPr>
          <p:cNvSpPr>
            <a:spLocks noGrp="1"/>
          </p:cNvSpPr>
          <p:nvPr>
            <p:ph type="dt" sz="half" idx="10"/>
          </p:nvPr>
        </p:nvSpPr>
        <p:spPr/>
        <p:txBody>
          <a:bodyPr/>
          <a:lstStyle/>
          <a:p>
            <a:r>
              <a:rPr lang="en-US"/>
              <a:t>12/7/18</a:t>
            </a:r>
          </a:p>
        </p:txBody>
      </p:sp>
      <p:sp>
        <p:nvSpPr>
          <p:cNvPr id="5" name="Footer Placeholder 4">
            <a:extLst>
              <a:ext uri="{FF2B5EF4-FFF2-40B4-BE49-F238E27FC236}">
                <a16:creationId xmlns:a16="http://schemas.microsoft.com/office/drawing/2014/main" id="{C1DA4C1C-F15E-F147-A026-96F653832CFE}"/>
              </a:ext>
            </a:extLst>
          </p:cNvPr>
          <p:cNvSpPr>
            <a:spLocks noGrp="1"/>
          </p:cNvSpPr>
          <p:nvPr>
            <p:ph type="ftr" sz="quarter" idx="11"/>
          </p:nvPr>
        </p:nvSpPr>
        <p:spPr/>
        <p:txBody>
          <a:bodyPr/>
          <a:lstStyle/>
          <a:p>
            <a:r>
              <a:rPr lang="en-US"/>
              <a:t>MVTX Overview, FSU sPHENIX Collaboration Mtg</a:t>
            </a:r>
          </a:p>
        </p:txBody>
      </p:sp>
      <p:sp>
        <p:nvSpPr>
          <p:cNvPr id="6" name="Slide Number Placeholder 5">
            <a:extLst>
              <a:ext uri="{FF2B5EF4-FFF2-40B4-BE49-F238E27FC236}">
                <a16:creationId xmlns:a16="http://schemas.microsoft.com/office/drawing/2014/main" id="{DC2D5FDF-E4A6-A543-9497-2D96EBC8DAB0}"/>
              </a:ext>
            </a:extLst>
          </p:cNvPr>
          <p:cNvSpPr>
            <a:spLocks noGrp="1"/>
          </p:cNvSpPr>
          <p:nvPr>
            <p:ph type="sldNum" sz="quarter" idx="12"/>
          </p:nvPr>
        </p:nvSpPr>
        <p:spPr/>
        <p:txBody>
          <a:bodyPr/>
          <a:lstStyle/>
          <a:p>
            <a:fld id="{D3F7B69E-DA8B-F343-BD35-3A41FE690BB0}" type="slidenum">
              <a:rPr lang="en-US" smtClean="0"/>
              <a:t>‹#›</a:t>
            </a:fld>
            <a:endParaRPr lang="en-US"/>
          </a:p>
        </p:txBody>
      </p:sp>
      <p:pic>
        <p:nvPicPr>
          <p:cNvPr id="7" name="Picture 2" descr="7th sPHENIX Collaboration Meeting">
            <a:extLst>
              <a:ext uri="{FF2B5EF4-FFF2-40B4-BE49-F238E27FC236}">
                <a16:creationId xmlns:a16="http://schemas.microsoft.com/office/drawing/2014/main" id="{C8D24B50-A2D4-BE4A-BBB7-7D59CD4D1C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7807"/>
            <a:ext cx="940978" cy="612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5690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ext only">
    <p:spTree>
      <p:nvGrpSpPr>
        <p:cNvPr id="1" name=""/>
        <p:cNvGrpSpPr/>
        <p:nvPr/>
      </p:nvGrpSpPr>
      <p:grpSpPr>
        <a:xfrm>
          <a:off x="0" y="0"/>
          <a:ext cx="0" cy="0"/>
          <a:chOff x="0" y="0"/>
          <a:chExt cx="0" cy="0"/>
        </a:xfrm>
      </p:grpSpPr>
      <p:sp>
        <p:nvSpPr>
          <p:cNvPr id="12" name="Shape 12"/>
          <p:cNvSpPr>
            <a:spLocks noGrp="1"/>
          </p:cNvSpPr>
          <p:nvPr>
            <p:ph type="title"/>
          </p:nvPr>
        </p:nvSpPr>
        <p:spPr>
          <a:prstGeom prst="rect">
            <a:avLst/>
          </a:prstGeom>
        </p:spPr>
        <p:txBody>
          <a:bodyPr/>
          <a:lstStyle/>
          <a:p>
            <a:r>
              <a:t>Title Text</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0761854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Walk-in slide - Photo Option">
    <p:spTree>
      <p:nvGrpSpPr>
        <p:cNvPr id="1" name=""/>
        <p:cNvGrpSpPr/>
        <p:nvPr/>
      </p:nvGrpSpPr>
      <p:grpSpPr>
        <a:xfrm>
          <a:off x="0" y="0"/>
          <a:ext cx="0" cy="0"/>
          <a:chOff x="0" y="0"/>
          <a:chExt cx="0" cy="0"/>
        </a:xfrm>
      </p:grpSpPr>
      <p:sp>
        <p:nvSpPr>
          <p:cNvPr id="10" name="Rectangle 9"/>
          <p:cNvSpPr/>
          <p:nvPr userDrawn="1"/>
        </p:nvSpPr>
        <p:spPr>
          <a:xfrm>
            <a:off x="0" y="5258058"/>
            <a:ext cx="9144000" cy="466313"/>
          </a:xfrm>
          <a:prstGeom prst="rect">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0D0C2E"/>
              </a:solidFill>
              <a:effectLst/>
              <a:uLnTx/>
              <a:uFillTx/>
              <a:latin typeface="Arial"/>
              <a:ea typeface="+mn-ea"/>
              <a:cs typeface="+mn-cs"/>
            </a:endParaRPr>
          </a:p>
        </p:txBody>
      </p:sp>
      <p:sp>
        <p:nvSpPr>
          <p:cNvPr id="11" name="Rectangle 10"/>
          <p:cNvSpPr>
            <a:spLocks noChangeArrowheads="1"/>
          </p:cNvSpPr>
          <p:nvPr userDrawn="1"/>
        </p:nvSpPr>
        <p:spPr bwMode="auto">
          <a:xfrm>
            <a:off x="4572000" y="5539707"/>
            <a:ext cx="457200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60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Managed by Triad National Security, LLC for the U.S. Department of Energy’s NNSA</a:t>
            </a:r>
          </a:p>
        </p:txBody>
      </p:sp>
      <p:pic>
        <p:nvPicPr>
          <p:cNvPr id="12" name="Picture 11" descr="NNSA_80%.ai"/>
          <p:cNvPicPr>
            <a:picLocks noChangeAspect="1"/>
          </p:cNvPicPr>
          <p:nvPr userDrawn="1"/>
        </p:nvPicPr>
        <p:blipFill rotWithShape="1">
          <a:blip r:embed="rId2" cstate="screen">
            <a:extLst>
              <a:ext uri="{28A0092B-C50C-407E-A947-70E740481C1C}">
                <a14:useLocalDpi xmlns:a14="http://schemas.microsoft.com/office/drawing/2010/main"/>
              </a:ext>
            </a:extLst>
          </a:blip>
          <a:srcRect l="29116" t="44234" r="25200" b="40485"/>
          <a:stretch/>
        </p:blipFill>
        <p:spPr>
          <a:xfrm>
            <a:off x="8087553" y="5271918"/>
            <a:ext cx="961301" cy="321552"/>
          </a:xfrm>
          <a:prstGeom prst="rect">
            <a:avLst/>
          </a:prstGeom>
        </p:spPr>
      </p:pic>
      <p:sp>
        <p:nvSpPr>
          <p:cNvPr id="4" name="Picture Placeholder 3"/>
          <p:cNvSpPr>
            <a:spLocks noGrp="1"/>
          </p:cNvSpPr>
          <p:nvPr>
            <p:ph type="pic" sz="quarter" idx="10" hasCustomPrompt="1"/>
          </p:nvPr>
        </p:nvSpPr>
        <p:spPr>
          <a:xfrm>
            <a:off x="0" y="-8467"/>
            <a:ext cx="5334000" cy="5266267"/>
          </a:xfrm>
          <a:prstGeom prst="rect">
            <a:avLst/>
          </a:prstGeom>
        </p:spPr>
        <p:txBody>
          <a:bodyPr vert="horz" anchor="ctr"/>
          <a:lstStyle>
            <a:lvl1pPr marL="0" indent="0" algn="ctr">
              <a:buNone/>
              <a:defRPr sz="1800" baseline="0">
                <a:solidFill>
                  <a:srgbClr val="FFFFFF"/>
                </a:solidFill>
              </a:defRPr>
            </a:lvl1pPr>
          </a:lstStyle>
          <a:p>
            <a:r>
              <a:rPr lang="en-US" dirty="0"/>
              <a:t>Click icon to insert photo</a:t>
            </a:r>
          </a:p>
          <a:p>
            <a:endParaRPr lang="en-US" dirty="0"/>
          </a:p>
          <a:p>
            <a:endParaRPr lang="en-US" dirty="0"/>
          </a:p>
        </p:txBody>
      </p:sp>
      <p:sp>
        <p:nvSpPr>
          <p:cNvPr id="5" name="Right Triangle 4"/>
          <p:cNvSpPr/>
          <p:nvPr userDrawn="1"/>
        </p:nvSpPr>
        <p:spPr>
          <a:xfrm>
            <a:off x="5334000" y="-8467"/>
            <a:ext cx="3810000" cy="5257800"/>
          </a:xfrm>
          <a:custGeom>
            <a:avLst/>
            <a:gdLst>
              <a:gd name="connsiteX0" fmla="*/ 0 w 3810000"/>
              <a:gd name="connsiteY0" fmla="*/ 5257800 h 5257800"/>
              <a:gd name="connsiteX1" fmla="*/ 0 w 3810000"/>
              <a:gd name="connsiteY1" fmla="*/ 0 h 5257800"/>
              <a:gd name="connsiteX2" fmla="*/ 3810000 w 3810000"/>
              <a:gd name="connsiteY2" fmla="*/ 5257800 h 5257800"/>
              <a:gd name="connsiteX3" fmla="*/ 0 w 3810000"/>
              <a:gd name="connsiteY3" fmla="*/ 5257800 h 5257800"/>
              <a:gd name="connsiteX0" fmla="*/ 0 w 3810000"/>
              <a:gd name="connsiteY0" fmla="*/ 5257800 h 5257800"/>
              <a:gd name="connsiteX1" fmla="*/ 0 w 3810000"/>
              <a:gd name="connsiteY1" fmla="*/ 0 h 5257800"/>
              <a:gd name="connsiteX2" fmla="*/ 1337733 w 3810000"/>
              <a:gd name="connsiteY2" fmla="*/ 3302000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37733 w 3810000"/>
              <a:gd name="connsiteY2" fmla="*/ 3302000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37733 w 3810000"/>
              <a:gd name="connsiteY2" fmla="*/ 3302000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0 w 3810000"/>
              <a:gd name="connsiteY2" fmla="*/ 3970867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46200 w 3810000"/>
              <a:gd name="connsiteY2" fmla="*/ 3852333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346200 w 3810000"/>
              <a:gd name="connsiteY2" fmla="*/ 3852333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049867 w 3810000"/>
              <a:gd name="connsiteY2" fmla="*/ 3869266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 name="connsiteX0" fmla="*/ 0 w 3810000"/>
              <a:gd name="connsiteY0" fmla="*/ 5257800 h 5257800"/>
              <a:gd name="connsiteX1" fmla="*/ 0 w 3810000"/>
              <a:gd name="connsiteY1" fmla="*/ 0 h 5257800"/>
              <a:gd name="connsiteX2" fmla="*/ 1193801 w 3810000"/>
              <a:gd name="connsiteY2" fmla="*/ 3911599 h 5257800"/>
              <a:gd name="connsiteX3" fmla="*/ 3810000 w 3810000"/>
              <a:gd name="connsiteY3" fmla="*/ 5257800 h 5257800"/>
              <a:gd name="connsiteX4" fmla="*/ 0 w 3810000"/>
              <a:gd name="connsiteY4" fmla="*/ 5257800 h 525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0000" h="5257800">
                <a:moveTo>
                  <a:pt x="0" y="5257800"/>
                </a:moveTo>
                <a:lnTo>
                  <a:pt x="0" y="0"/>
                </a:lnTo>
                <a:cubicBezTo>
                  <a:pt x="16933" y="708378"/>
                  <a:pt x="59269" y="2737554"/>
                  <a:pt x="1193801" y="3911599"/>
                </a:cubicBezTo>
                <a:cubicBezTo>
                  <a:pt x="1899356" y="4580464"/>
                  <a:pt x="2791178" y="5012267"/>
                  <a:pt x="3810000" y="5257800"/>
                </a:cubicBezTo>
                <a:lnTo>
                  <a:pt x="0" y="5257800"/>
                </a:lnTo>
                <a:close/>
              </a:path>
            </a:pathLst>
          </a:custGeom>
          <a:solidFill>
            <a:srgbClr val="080419">
              <a:alpha val="33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userDrawn="1"/>
        </p:nvSpPr>
        <p:spPr>
          <a:xfrm>
            <a:off x="5884335" y="2743202"/>
            <a:ext cx="2971798" cy="954107"/>
          </a:xfrm>
          <a:prstGeom prst="rect">
            <a:avLst/>
          </a:prstGeom>
          <a:noFill/>
        </p:spPr>
        <p:txBody>
          <a:bodyPr wrap="square" rtlCol="0">
            <a:spAutoFit/>
          </a:bodyPr>
          <a:lstStyle/>
          <a:p>
            <a:pPr marL="0" marR="0" indent="0" algn="ctr" defTabSz="457164" rtl="0" eaLnBrk="1" fontAlgn="auto" latinLnBrk="0" hangingPunct="1">
              <a:lnSpc>
                <a:spcPct val="100000"/>
              </a:lnSpc>
              <a:spcBef>
                <a:spcPts val="0"/>
              </a:spcBef>
              <a:spcAft>
                <a:spcPts val="0"/>
              </a:spcAft>
              <a:buClrTx/>
              <a:buSzTx/>
              <a:buFontTx/>
              <a:buNone/>
              <a:tabLst/>
              <a:defRPr/>
            </a:pPr>
            <a:r>
              <a:rPr lang="en-US" sz="1400" b="0" i="0" dirty="0">
                <a:solidFill>
                  <a:srgbClr val="FFFFFF">
                    <a:alpha val="75000"/>
                  </a:srgbClr>
                </a:solidFill>
                <a:latin typeface="Arial"/>
                <a:cs typeface="Arial"/>
              </a:rPr>
              <a:t>Delivering science and technology</a:t>
            </a:r>
            <a:br>
              <a:rPr lang="en-US" sz="1400" b="0" i="0" baseline="0" dirty="0">
                <a:solidFill>
                  <a:srgbClr val="FFFFFF">
                    <a:alpha val="75000"/>
                  </a:srgbClr>
                </a:solidFill>
                <a:latin typeface="Arial"/>
                <a:cs typeface="Arial"/>
              </a:rPr>
            </a:br>
            <a:r>
              <a:rPr lang="en-US" sz="1400" b="0" i="0" baseline="0" dirty="0">
                <a:solidFill>
                  <a:srgbClr val="FFFFFF">
                    <a:alpha val="75000"/>
                  </a:srgbClr>
                </a:solidFill>
                <a:latin typeface="Arial"/>
                <a:cs typeface="Arial"/>
              </a:rPr>
              <a:t>to protect our nation</a:t>
            </a:r>
            <a:br>
              <a:rPr lang="en-US" sz="1400" b="0" i="0" baseline="0" dirty="0">
                <a:solidFill>
                  <a:srgbClr val="FFFFFF">
                    <a:alpha val="75000"/>
                  </a:srgbClr>
                </a:solidFill>
                <a:latin typeface="Arial"/>
                <a:cs typeface="Arial"/>
              </a:rPr>
            </a:br>
            <a:r>
              <a:rPr lang="en-US" sz="1400" b="0" i="0" baseline="0" dirty="0">
                <a:solidFill>
                  <a:srgbClr val="FFFFFF">
                    <a:alpha val="75000"/>
                  </a:srgbClr>
                </a:solidFill>
                <a:latin typeface="Arial"/>
                <a:cs typeface="Arial"/>
              </a:rPr>
              <a:t>and promote world stability</a:t>
            </a:r>
          </a:p>
          <a:p>
            <a:pPr algn="ctr"/>
            <a:endParaRPr lang="en-US" sz="1400" dirty="0">
              <a:solidFill>
                <a:srgbClr val="FFFFFF">
                  <a:alpha val="75000"/>
                </a:srgbClr>
              </a:solidFill>
              <a:latin typeface="Arial"/>
              <a:cs typeface="Arial"/>
            </a:endParaRPr>
          </a:p>
        </p:txBody>
      </p:sp>
      <p:sp>
        <p:nvSpPr>
          <p:cNvPr id="14" name="TextBox 13"/>
          <p:cNvSpPr txBox="1"/>
          <p:nvPr userDrawn="1"/>
        </p:nvSpPr>
        <p:spPr>
          <a:xfrm>
            <a:off x="-1439333" y="2"/>
            <a:ext cx="1439333" cy="3231647"/>
          </a:xfrm>
          <a:prstGeom prst="rect">
            <a:avLst/>
          </a:prstGeom>
          <a:noFill/>
        </p:spPr>
        <p:txBody>
          <a:bodyPr wrap="square" lIns="91433" tIns="45717" rIns="91433" bIns="45717" rtlCol="0">
            <a:spAutoFit/>
          </a:bodyPr>
          <a:lstStyle/>
          <a:p>
            <a:r>
              <a:rPr lang="en-US" sz="1200" b="1" dirty="0">
                <a:solidFill>
                  <a:srgbClr val="000000"/>
                </a:solidFill>
              </a:rPr>
              <a:t>NOTE</a:t>
            </a:r>
            <a:r>
              <a:rPr lang="en-US" sz="1200" b="0" dirty="0">
                <a:solidFill>
                  <a:srgbClr val="000000"/>
                </a:solidFill>
              </a:rPr>
              <a:t>: THIS IS YOUR WALK</a:t>
            </a:r>
            <a:r>
              <a:rPr lang="en-US" sz="1200" b="0" baseline="0" dirty="0">
                <a:solidFill>
                  <a:srgbClr val="000000"/>
                </a:solidFill>
              </a:rPr>
              <a:t>-IN </a:t>
            </a:r>
            <a:r>
              <a:rPr lang="en-US" sz="1200" b="0" dirty="0">
                <a:solidFill>
                  <a:srgbClr val="000000"/>
                </a:solidFill>
              </a:rPr>
              <a:t>SLIDE OPTION #2.</a:t>
            </a:r>
            <a:r>
              <a:rPr lang="en-US" sz="1200" b="0" baseline="0" dirty="0">
                <a:solidFill>
                  <a:srgbClr val="000000"/>
                </a:solidFill>
              </a:rPr>
              <a:t> </a:t>
            </a:r>
            <a:r>
              <a:rPr lang="en-US" sz="1200" kern="1200" dirty="0">
                <a:solidFill>
                  <a:schemeClr val="tx1"/>
                </a:solidFill>
                <a:effectLst/>
                <a:latin typeface="+mn-lt"/>
                <a:ea typeface="+mn-ea"/>
                <a:cs typeface="+mn-cs"/>
              </a:rPr>
              <a:t>Instead of the Title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Slide, display this slide on the venue screen while your audience is arriving.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t>
            </a:r>
            <a:r>
              <a:rPr lang="en-US" sz="1200" b="1" u="none" kern="1200" dirty="0">
                <a:solidFill>
                  <a:schemeClr val="tx1"/>
                </a:solidFill>
                <a:effectLst/>
                <a:latin typeface="+mn-lt"/>
                <a:ea typeface="+mn-ea"/>
                <a:cs typeface="+mn-cs"/>
              </a:rPr>
              <a:t>not</a:t>
            </a:r>
            <a:r>
              <a:rPr lang="en-US" sz="1200" kern="1200" dirty="0">
                <a:solidFill>
                  <a:schemeClr val="tx1"/>
                </a:solidFill>
                <a:effectLst/>
                <a:latin typeface="+mn-lt"/>
                <a:ea typeface="+mn-ea"/>
                <a:cs typeface="+mn-cs"/>
              </a:rPr>
              <a:t> a title slide. </a:t>
            </a:r>
            <a:br>
              <a:rPr lang="en-US" sz="1200" kern="1200" dirty="0">
                <a:solidFill>
                  <a:schemeClr val="tx1"/>
                </a:solidFill>
                <a:effectLst/>
                <a:latin typeface="+mn-lt"/>
                <a:ea typeface="+mn-ea"/>
                <a:cs typeface="+mn-cs"/>
              </a:rPr>
            </a:br>
            <a:br>
              <a:rPr lang="en-US" sz="1200" dirty="0">
                <a:effectLst/>
              </a:rPr>
            </a:br>
            <a:r>
              <a:rPr lang="en-US" sz="1200" kern="1200" dirty="0">
                <a:solidFill>
                  <a:schemeClr val="tx1"/>
                </a:solidFill>
                <a:effectLst/>
                <a:latin typeface="+mn-lt"/>
                <a:ea typeface="+mn-ea"/>
                <a:cs typeface="+mn-cs"/>
              </a:rPr>
              <a:t>Use only a high-resolution photograph.</a:t>
            </a:r>
            <a:endParaRPr lang="en-US" sz="1200" dirty="0">
              <a:solidFill>
                <a:srgbClr val="000000"/>
              </a:solidFill>
            </a:endParaRPr>
          </a:p>
        </p:txBody>
      </p:sp>
      <p:pic>
        <p:nvPicPr>
          <p:cNvPr id="15" name="Picture 14" descr="LANL_allWHITE.ai"/>
          <p:cNvPicPr>
            <a:picLocks noChangeAspect="1"/>
          </p:cNvPicPr>
          <p:nvPr userDrawn="1"/>
        </p:nvPicPr>
        <p:blipFill rotWithShape="1">
          <a:blip r:embed="rId3" cstate="screen">
            <a:extLst>
              <a:ext uri="{28A0092B-C50C-407E-A947-70E740481C1C}">
                <a14:useLocalDpi xmlns:a14="http://schemas.microsoft.com/office/drawing/2010/main"/>
              </a:ext>
            </a:extLst>
          </a:blip>
          <a:srcRect l="23021" t="26248" r="27098" b="30198"/>
          <a:stretch/>
        </p:blipFill>
        <p:spPr>
          <a:xfrm>
            <a:off x="5582838" y="600428"/>
            <a:ext cx="3055811" cy="1524705"/>
          </a:xfrm>
          <a:prstGeom prst="rect">
            <a:avLst/>
          </a:prstGeom>
        </p:spPr>
      </p:pic>
    </p:spTree>
    <p:extLst>
      <p:ext uri="{BB962C8B-B14F-4D97-AF65-F5344CB8AC3E}">
        <p14:creationId xmlns:p14="http://schemas.microsoft.com/office/powerpoint/2010/main" val="3394516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Rectangle 7"/>
          <p:cNvSpPr/>
          <p:nvPr userDrawn="1"/>
        </p:nvSpPr>
        <p:spPr>
          <a:xfrm>
            <a:off x="0" y="1360360"/>
            <a:ext cx="9144000" cy="4081243"/>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9" name="Title 1"/>
          <p:cNvSpPr>
            <a:spLocks noGrp="1"/>
          </p:cNvSpPr>
          <p:nvPr>
            <p:ph type="ctrTitle" hasCustomPrompt="1"/>
          </p:nvPr>
        </p:nvSpPr>
        <p:spPr>
          <a:xfrm>
            <a:off x="914400" y="1"/>
            <a:ext cx="7772400" cy="1361134"/>
          </a:xfrm>
          <a:prstGeom prst="rect">
            <a:avLst/>
          </a:prstGeom>
        </p:spPr>
        <p:txBody>
          <a:bodyPr lIns="91433" tIns="45717" rIns="91433" bIns="45717" anchor="b"/>
          <a:lstStyle>
            <a:lvl1pPr algn="r">
              <a:defRPr sz="3200" b="0" i="0">
                <a:solidFill>
                  <a:srgbClr val="FFFFFF"/>
                </a:solidFill>
                <a:latin typeface="+mj-lt"/>
              </a:defRPr>
            </a:lvl1pPr>
          </a:lstStyle>
          <a:p>
            <a:pPr algn="r"/>
            <a:r>
              <a:rPr lang="en-US" b="1" dirty="0">
                <a:solidFill>
                  <a:schemeClr val="bg1"/>
                </a:solidFill>
              </a:rPr>
              <a:t>Click to add title</a:t>
            </a:r>
          </a:p>
        </p:txBody>
      </p:sp>
      <p:sp>
        <p:nvSpPr>
          <p:cNvPr id="10" name="Text Placeholder 2"/>
          <p:cNvSpPr>
            <a:spLocks noGrp="1"/>
          </p:cNvSpPr>
          <p:nvPr>
            <p:ph type="body" sz="quarter" idx="11" hasCustomPrompt="1"/>
          </p:nvPr>
        </p:nvSpPr>
        <p:spPr>
          <a:xfrm>
            <a:off x="5143500" y="3165407"/>
            <a:ext cx="3543300" cy="606908"/>
          </a:xfrm>
          <a:prstGeom prst="rect">
            <a:avLst/>
          </a:prstGeom>
        </p:spPr>
        <p:txBody>
          <a:bodyPr vert="horz" lIns="91433" tIns="45717" rIns="91433" bIns="45717" anchor="b"/>
          <a:lstStyle>
            <a:lvl1pPr marL="0" indent="0" algn="r">
              <a:buNone/>
              <a:defRPr sz="2000" b="1">
                <a:solidFill>
                  <a:schemeClr val="tx1"/>
                </a:solidFill>
              </a:defRPr>
            </a:lvl1pPr>
            <a:lvl2pPr marL="457164" indent="0">
              <a:buNone/>
              <a:defRPr sz="2400" b="1">
                <a:solidFill>
                  <a:schemeClr val="tx1"/>
                </a:solidFill>
              </a:defRPr>
            </a:lvl2pPr>
            <a:lvl3pPr marL="914327" indent="0">
              <a:buNone/>
              <a:defRPr sz="2400" b="1">
                <a:solidFill>
                  <a:schemeClr val="tx1"/>
                </a:solidFill>
              </a:defRPr>
            </a:lvl3pPr>
            <a:lvl4pPr marL="1371491" indent="0">
              <a:buNone/>
              <a:defRPr sz="2400" b="1">
                <a:solidFill>
                  <a:schemeClr val="tx1"/>
                </a:solidFill>
              </a:defRPr>
            </a:lvl4pPr>
            <a:lvl5pPr marL="1828654" indent="0">
              <a:buNone/>
              <a:defRPr sz="2400" b="1">
                <a:solidFill>
                  <a:schemeClr val="tx1"/>
                </a:solidFill>
              </a:defRPr>
            </a:lvl5pPr>
          </a:lstStyle>
          <a:p>
            <a:pPr lvl="0"/>
            <a:r>
              <a:rPr lang="en-US" dirty="0"/>
              <a:t>Click to add presenter(s)</a:t>
            </a:r>
          </a:p>
        </p:txBody>
      </p:sp>
      <p:sp>
        <p:nvSpPr>
          <p:cNvPr id="11" name="Text Placeholder 4"/>
          <p:cNvSpPr>
            <a:spLocks noGrp="1"/>
          </p:cNvSpPr>
          <p:nvPr>
            <p:ph type="body" sz="quarter" idx="12" hasCustomPrompt="1"/>
          </p:nvPr>
        </p:nvSpPr>
        <p:spPr>
          <a:xfrm>
            <a:off x="5143500" y="3772967"/>
            <a:ext cx="3543300" cy="627160"/>
          </a:xfrm>
          <a:prstGeom prst="rect">
            <a:avLst/>
          </a:prstGeom>
        </p:spPr>
        <p:txBody>
          <a:bodyPr vert="horz" lIns="91433" tIns="45717" rIns="91433" bIns="45717"/>
          <a:lstStyle>
            <a:lvl1pPr marL="0" indent="0" algn="r">
              <a:buNone/>
              <a:defRPr sz="1800" b="0">
                <a:solidFill>
                  <a:schemeClr val="tx1"/>
                </a:solidFill>
              </a:defRPr>
            </a:lvl1pPr>
          </a:lstStyle>
          <a:p>
            <a:pPr lvl="0"/>
            <a:r>
              <a:rPr lang="en-US" dirty="0"/>
              <a:t>Click to add date</a:t>
            </a:r>
          </a:p>
        </p:txBody>
      </p:sp>
      <p:sp>
        <p:nvSpPr>
          <p:cNvPr id="12" name="Text Placeholder 6"/>
          <p:cNvSpPr>
            <a:spLocks noGrp="1"/>
          </p:cNvSpPr>
          <p:nvPr>
            <p:ph type="body" sz="quarter" idx="13" hasCustomPrompt="1"/>
          </p:nvPr>
        </p:nvSpPr>
        <p:spPr>
          <a:xfrm>
            <a:off x="914400" y="1360361"/>
            <a:ext cx="7772400" cy="907423"/>
          </a:xfrm>
          <a:prstGeom prst="rect">
            <a:avLst/>
          </a:prstGeom>
        </p:spPr>
        <p:txBody>
          <a:bodyPr vert="horz" lIns="91433" tIns="45717" rIns="91433" bIns="45717"/>
          <a:lstStyle>
            <a:lvl1pPr marL="0" indent="0" algn="r">
              <a:buNone/>
              <a:defRPr sz="2400">
                <a:solidFill>
                  <a:schemeClr val="tx1"/>
                </a:solidFill>
              </a:defRPr>
            </a:lvl1pPr>
            <a:lvl2pPr marL="457164" indent="0" algn="r">
              <a:buNone/>
              <a:defRPr sz="3600"/>
            </a:lvl2pPr>
            <a:lvl3pPr marL="914327" indent="0" algn="r">
              <a:buNone/>
              <a:defRPr sz="3600"/>
            </a:lvl3pPr>
            <a:lvl4pPr marL="1371491" indent="0" algn="r">
              <a:buNone/>
              <a:defRPr sz="3600"/>
            </a:lvl4pPr>
            <a:lvl5pPr marL="1828654" indent="0" algn="r">
              <a:buNone/>
              <a:defRPr sz="3600"/>
            </a:lvl5pPr>
          </a:lstStyle>
          <a:p>
            <a:pPr lvl="0"/>
            <a:r>
              <a:rPr lang="en-US" dirty="0"/>
              <a:t>Click to add subtitle</a:t>
            </a:r>
          </a:p>
        </p:txBody>
      </p:sp>
      <p:sp>
        <p:nvSpPr>
          <p:cNvPr id="13" name="Text Placeholder 3"/>
          <p:cNvSpPr>
            <a:spLocks noGrp="1"/>
          </p:cNvSpPr>
          <p:nvPr>
            <p:ph type="body" sz="quarter" idx="14" hasCustomPrompt="1"/>
          </p:nvPr>
        </p:nvSpPr>
        <p:spPr>
          <a:xfrm>
            <a:off x="7196668" y="5441602"/>
            <a:ext cx="1947333" cy="263409"/>
          </a:xfrm>
          <a:prstGeom prst="rect">
            <a:avLst/>
          </a:prstGeom>
        </p:spPr>
        <p:txBody>
          <a:bodyPr vert="horz"/>
          <a:lstStyle>
            <a:lvl1pPr marL="0" indent="0" algn="r">
              <a:buNone/>
              <a:defRPr sz="800" baseline="0">
                <a:solidFill>
                  <a:srgbClr val="FFFFFF"/>
                </a:solidFill>
              </a:defRPr>
            </a:lvl1pPr>
          </a:lstStyle>
          <a:p>
            <a:pPr lvl="0"/>
            <a:r>
              <a:rPr lang="en-US" dirty="0"/>
              <a:t>Click to add LA-UR# </a:t>
            </a:r>
          </a:p>
        </p:txBody>
      </p:sp>
      <p:pic>
        <p:nvPicPr>
          <p:cNvPr id="18" name="Picture 17" descr="Untitled-1.jpg"/>
          <p:cNvPicPr>
            <a:picLocks noChangeAspect="1"/>
          </p:cNvPicPr>
          <p:nvPr userDrawn="1"/>
        </p:nvPicPr>
        <p:blipFill rotWithShape="1">
          <a:blip r:embed="rId2" cstate="screen">
            <a:alphaModFix amt="51000"/>
            <a:extLst>
              <a:ext uri="{28A0092B-C50C-407E-A947-70E740481C1C}">
                <a14:useLocalDpi xmlns:a14="http://schemas.microsoft.com/office/drawing/2010/main"/>
              </a:ext>
            </a:extLst>
          </a:blip>
          <a:srcRect/>
          <a:stretch/>
        </p:blipFill>
        <p:spPr>
          <a:xfrm>
            <a:off x="143933" y="2951308"/>
            <a:ext cx="4351867" cy="2191209"/>
          </a:xfrm>
          <a:prstGeom prst="rect">
            <a:avLst/>
          </a:prstGeom>
        </p:spPr>
      </p:pic>
      <p:grpSp>
        <p:nvGrpSpPr>
          <p:cNvPr id="19" name="Group 18"/>
          <p:cNvGrpSpPr/>
          <p:nvPr userDrawn="1"/>
        </p:nvGrpSpPr>
        <p:grpSpPr>
          <a:xfrm>
            <a:off x="4572000" y="4989149"/>
            <a:ext cx="4572000" cy="452454"/>
            <a:chOff x="4572000" y="5026384"/>
            <a:chExt cx="4572000" cy="452454"/>
          </a:xfrm>
        </p:grpSpPr>
        <p:sp>
          <p:nvSpPr>
            <p:cNvPr id="20" name="Rectangle 19"/>
            <p:cNvSpPr>
              <a:spLocks noChangeArrowheads="1"/>
            </p:cNvSpPr>
            <p:nvPr/>
          </p:nvSpPr>
          <p:spPr bwMode="auto">
            <a:xfrm>
              <a:off x="4572000" y="5294172"/>
              <a:ext cx="4572000"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altLang="en-US" sz="600" b="0" i="0" u="none" strike="noStrike" kern="0" cap="none" spc="0" normalizeH="0" baseline="0" noProof="0" dirty="0">
                  <a:ln>
                    <a:noFill/>
                  </a:ln>
                  <a:solidFill>
                    <a:srgbClr val="666666"/>
                  </a:solidFill>
                  <a:effectLst/>
                  <a:uLnTx/>
                  <a:uFillTx/>
                  <a:latin typeface="Arial" pitchFamily="34" charset="0"/>
                  <a:ea typeface="ＭＳ Ｐゴシック" pitchFamily="34" charset="-128"/>
                </a:rPr>
                <a:t>Managed by Triad National Security, LLC for the U.S. Department of Energy’s NNSA</a:t>
              </a:r>
            </a:p>
          </p:txBody>
        </p:sp>
        <p:pic>
          <p:nvPicPr>
            <p:cNvPr id="21" name="Picture 20" descr="NNSA_80%.ai"/>
            <p:cNvPicPr>
              <a:picLocks noChangeAspect="1"/>
            </p:cNvPicPr>
            <p:nvPr/>
          </p:nvPicPr>
          <p:blipFill rotWithShape="1">
            <a:blip r:embed="rId3" cstate="screen">
              <a:extLst>
                <a:ext uri="{28A0092B-C50C-407E-A947-70E740481C1C}">
                  <a14:useLocalDpi xmlns:a14="http://schemas.microsoft.com/office/drawing/2010/main"/>
                </a:ext>
              </a:extLst>
            </a:blip>
            <a:srcRect l="29116" t="44234" r="25200" b="40485"/>
            <a:stretch/>
          </p:blipFill>
          <p:spPr>
            <a:xfrm>
              <a:off x="8087551" y="5026384"/>
              <a:ext cx="961301" cy="321552"/>
            </a:xfrm>
            <a:prstGeom prst="rect">
              <a:avLst/>
            </a:prstGeom>
          </p:spPr>
        </p:pic>
      </p:grpSp>
    </p:spTree>
    <p:extLst>
      <p:ext uri="{BB962C8B-B14F-4D97-AF65-F5344CB8AC3E}">
        <p14:creationId xmlns:p14="http://schemas.microsoft.com/office/powerpoint/2010/main" val="1339919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7" name="Rectangle 6"/>
          <p:cNvSpPr/>
          <p:nvPr userDrawn="1"/>
        </p:nvSpPr>
        <p:spPr>
          <a:xfrm>
            <a:off x="0" y="820911"/>
            <a:ext cx="9144000" cy="458981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hasCustomPrompt="1"/>
          </p:nvPr>
        </p:nvSpPr>
        <p:spPr>
          <a:xfrm>
            <a:off x="457200" y="1"/>
            <a:ext cx="8229600" cy="820911"/>
          </a:xfrm>
          <a:prstGeom prst="rect">
            <a:avLst/>
          </a:prstGeom>
        </p:spPr>
        <p:txBody>
          <a:bodyPr anchor="ctr"/>
          <a:lstStyle/>
          <a:p>
            <a:r>
              <a:rPr lang="en-US" dirty="0"/>
              <a:t>Click to edit agenda title</a:t>
            </a:r>
          </a:p>
        </p:txBody>
      </p:sp>
      <p:sp>
        <p:nvSpPr>
          <p:cNvPr id="9" name="Date Placeholder 8"/>
          <p:cNvSpPr>
            <a:spLocks noGrp="1"/>
          </p:cNvSpPr>
          <p:nvPr>
            <p:ph type="dt" sz="half" idx="10"/>
          </p:nvPr>
        </p:nvSpPr>
        <p:spPr/>
        <p:txBody>
          <a:bodyPr/>
          <a:lstStyle/>
          <a:p>
            <a:fld id="{FDFC695E-3847-284B-804A-F0C0441E204C}" type="datetime1">
              <a:rPr lang="en-US" smtClean="0"/>
              <a:t>2/11/19</a:t>
            </a:fld>
            <a:r>
              <a:rPr lang="en-US" dirty="0"/>
              <a:t>   |   </a:t>
            </a:r>
            <a:fld id="{5D01E7E5-6465-7A46-A26D-BAABC2D34D38}" type="slidenum">
              <a:rPr lang="en-US" smtClean="0"/>
              <a:t>‹#›</a:t>
            </a:fld>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cxnSp>
        <p:nvCxnSpPr>
          <p:cNvPr id="11" name="Straight Connector 10"/>
          <p:cNvCxnSpPr/>
          <p:nvPr userDrawn="1"/>
        </p:nvCxnSpPr>
        <p:spPr>
          <a:xfrm>
            <a:off x="4631268" y="943030"/>
            <a:ext cx="0" cy="4328440"/>
          </a:xfrm>
          <a:prstGeom prst="line">
            <a:avLst/>
          </a:prstGeom>
        </p:spPr>
        <p:style>
          <a:lnRef idx="1">
            <a:schemeClr val="dk1"/>
          </a:lnRef>
          <a:fillRef idx="0">
            <a:schemeClr val="dk1"/>
          </a:fillRef>
          <a:effectRef idx="0">
            <a:schemeClr val="dk1"/>
          </a:effectRef>
          <a:fontRef idx="minor">
            <a:schemeClr val="tx1"/>
          </a:fontRef>
        </p:style>
      </p:cxnSp>
      <p:sp>
        <p:nvSpPr>
          <p:cNvPr id="13" name="Text Placeholder 12"/>
          <p:cNvSpPr>
            <a:spLocks noGrp="1"/>
          </p:cNvSpPr>
          <p:nvPr>
            <p:ph type="body" sz="quarter" idx="12" hasCustomPrompt="1"/>
          </p:nvPr>
        </p:nvSpPr>
        <p:spPr>
          <a:xfrm>
            <a:off x="2895601" y="943031"/>
            <a:ext cx="1617663" cy="317562"/>
          </a:xfrm>
          <a:prstGeom prst="rect">
            <a:avLst/>
          </a:prstGeom>
        </p:spPr>
        <p:txBody>
          <a:bodyPr vert="horz"/>
          <a:lstStyle>
            <a:lvl1pPr marL="0" indent="0" algn="r" defTabSz="-741363">
              <a:buFont typeface="Arial"/>
              <a:buNone/>
              <a:tabLst/>
              <a:defRPr sz="1100" b="0"/>
            </a:lvl1pPr>
            <a:lvl2pPr marL="231775" indent="0" defTabSz="-741363">
              <a:buNone/>
              <a:tabLst/>
              <a:defRPr sz="1050"/>
            </a:lvl2pPr>
            <a:lvl3pPr marL="455612" indent="0" defTabSz="-741363">
              <a:buNone/>
              <a:tabLst/>
              <a:defRPr sz="1000"/>
            </a:lvl3pPr>
            <a:lvl4pPr marL="681037" indent="0" defTabSz="-741363">
              <a:buNone/>
              <a:tabLst/>
              <a:defRPr sz="900"/>
            </a:lvl4pPr>
            <a:lvl5pPr marL="912813" indent="0" defTabSz="-741363">
              <a:buNone/>
              <a:tabLst/>
              <a:defRPr sz="900"/>
            </a:lvl5pPr>
          </a:lstStyle>
          <a:p>
            <a:pPr lvl="0"/>
            <a:r>
              <a:rPr lang="en-US" dirty="0"/>
              <a:t>Click to edit date</a:t>
            </a:r>
          </a:p>
        </p:txBody>
      </p:sp>
      <p:sp>
        <p:nvSpPr>
          <p:cNvPr id="15" name="Text Placeholder 12"/>
          <p:cNvSpPr>
            <a:spLocks noGrp="1"/>
          </p:cNvSpPr>
          <p:nvPr>
            <p:ph type="body" sz="quarter" idx="14" hasCustomPrompt="1"/>
          </p:nvPr>
        </p:nvSpPr>
        <p:spPr>
          <a:xfrm>
            <a:off x="2895601" y="1568548"/>
            <a:ext cx="1617663" cy="317562"/>
          </a:xfrm>
          <a:prstGeom prst="rect">
            <a:avLst/>
          </a:prstGeom>
        </p:spPr>
        <p:txBody>
          <a:bodyPr vert="horz"/>
          <a:lstStyle>
            <a:lvl1pPr marL="0" indent="0" algn="r" defTabSz="-741363">
              <a:buFont typeface="Arial"/>
              <a:buNone/>
              <a:tabLst/>
              <a:defRPr sz="1100" b="0"/>
            </a:lvl1pPr>
            <a:lvl2pPr marL="231775" indent="0" defTabSz="-741363">
              <a:buNone/>
              <a:tabLst/>
              <a:defRPr sz="1050"/>
            </a:lvl2pPr>
            <a:lvl3pPr marL="455612" indent="0" defTabSz="-741363">
              <a:buNone/>
              <a:tabLst/>
              <a:defRPr sz="1000"/>
            </a:lvl3pPr>
            <a:lvl4pPr marL="681037" indent="0" defTabSz="-741363">
              <a:buNone/>
              <a:tabLst/>
              <a:defRPr sz="900"/>
            </a:lvl4pPr>
            <a:lvl5pPr marL="912813" indent="0" defTabSz="-741363">
              <a:buNone/>
              <a:tabLst/>
              <a:defRPr sz="900"/>
            </a:lvl5pPr>
          </a:lstStyle>
          <a:p>
            <a:pPr lvl="0"/>
            <a:r>
              <a:rPr lang="en-US" dirty="0"/>
              <a:t>Click to edit location</a:t>
            </a:r>
          </a:p>
        </p:txBody>
      </p:sp>
      <p:sp>
        <p:nvSpPr>
          <p:cNvPr id="12" name="Content Placeholder 2"/>
          <p:cNvSpPr>
            <a:spLocks noGrp="1"/>
          </p:cNvSpPr>
          <p:nvPr>
            <p:ph idx="1" hasCustomPrompt="1"/>
          </p:nvPr>
        </p:nvSpPr>
        <p:spPr>
          <a:xfrm>
            <a:off x="4800600" y="943030"/>
            <a:ext cx="3886200" cy="4328440"/>
          </a:xfrm>
          <a:prstGeom prst="rect">
            <a:avLst/>
          </a:prstGeom>
        </p:spPr>
        <p:txBody>
          <a:bodyPr/>
          <a:lstStyle>
            <a:lvl1pPr>
              <a:defRPr sz="2000" b="0"/>
            </a:lvl1pPr>
            <a:lvl2pPr marL="346075" indent="-171450">
              <a:defRPr sz="1800"/>
            </a:lvl2pPr>
            <a:lvl3pPr marL="515938" indent="-173038">
              <a:defRPr sz="1600"/>
            </a:lvl3pPr>
            <a:lvl4pPr marL="685800" indent="-173038">
              <a:defRPr sz="1400"/>
            </a:lvl4pPr>
            <a:lvl5pPr marL="855663" indent="-174625">
              <a:defRPr/>
            </a:lvl5pPr>
          </a:lstStyle>
          <a:p>
            <a:pPr lvl="0"/>
            <a:r>
              <a:rPr lang="en-US" dirty="0"/>
              <a:t>Click to edit agenda item</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7" name="Picture 16" descr="Untitled-1.jpg"/>
          <p:cNvPicPr>
            <a:picLocks noChangeAspect="1"/>
          </p:cNvPicPr>
          <p:nvPr userDrawn="1"/>
        </p:nvPicPr>
        <p:blipFill rotWithShape="1">
          <a:blip r:embed="rId2" cstate="screen">
            <a:alphaModFix amt="51000"/>
            <a:extLst>
              <a:ext uri="{28A0092B-C50C-407E-A947-70E740481C1C}">
                <a14:useLocalDpi xmlns:a14="http://schemas.microsoft.com/office/drawing/2010/main"/>
              </a:ext>
            </a:extLst>
          </a:blip>
          <a:srcRect/>
          <a:stretch/>
        </p:blipFill>
        <p:spPr>
          <a:xfrm>
            <a:off x="143933" y="2951308"/>
            <a:ext cx="4351867" cy="2191209"/>
          </a:xfrm>
          <a:prstGeom prst="rect">
            <a:avLst/>
          </a:prstGeom>
        </p:spPr>
      </p:pic>
    </p:spTree>
    <p:extLst>
      <p:ext uri="{BB962C8B-B14F-4D97-AF65-F5344CB8AC3E}">
        <p14:creationId xmlns:p14="http://schemas.microsoft.com/office/powerpoint/2010/main" val="13202526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220149"/>
            <a:ext cx="8229600" cy="820911"/>
          </a:xfrm>
          <a:prstGeom prst="rect">
            <a:avLst/>
          </a:prstGeom>
        </p:spPr>
        <p:txBody>
          <a:bodyPr anchor="ctr"/>
          <a:lstStyle>
            <a:lvl1pPr algn="ctr">
              <a:defRPr b="0"/>
            </a:lvl1pPr>
          </a:lstStyle>
          <a:p>
            <a:r>
              <a:rPr lang="en-US" dirty="0"/>
              <a:t>Click to edit section title</a:t>
            </a:r>
          </a:p>
        </p:txBody>
      </p:sp>
      <p:sp>
        <p:nvSpPr>
          <p:cNvPr id="9" name="Date Placeholder 8"/>
          <p:cNvSpPr>
            <a:spLocks noGrp="1"/>
          </p:cNvSpPr>
          <p:nvPr>
            <p:ph type="dt" sz="half" idx="10"/>
          </p:nvPr>
        </p:nvSpPr>
        <p:spPr/>
        <p:txBody>
          <a:bodyPr/>
          <a:lstStyle/>
          <a:p>
            <a:fld id="{D3CA6442-326F-BF43-9512-C754596C1A34}" type="datetime1">
              <a:rPr lang="en-US" smtClean="0"/>
              <a:t>2/11/19</a:t>
            </a:fld>
            <a:r>
              <a:rPr lang="en-US"/>
              <a:t>   |   </a:t>
            </a:r>
            <a:fld id="{5D01E7E5-6465-7A46-A26D-BAABC2D34D38}" type="slidenum">
              <a:rPr lang="en-US" smtClean="0"/>
              <a:t>‹#›</a:t>
            </a:fld>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spTree>
    <p:extLst>
      <p:ext uri="{BB962C8B-B14F-4D97-AF65-F5344CB8AC3E}">
        <p14:creationId xmlns:p14="http://schemas.microsoft.com/office/powerpoint/2010/main" val="27646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NL 1">
    <p:spTree>
      <p:nvGrpSpPr>
        <p:cNvPr id="1" name=""/>
        <p:cNvGrpSpPr/>
        <p:nvPr/>
      </p:nvGrpSpPr>
      <p:grpSpPr>
        <a:xfrm>
          <a:off x="0" y="0"/>
          <a:ext cx="0" cy="0"/>
          <a:chOff x="0" y="0"/>
          <a:chExt cx="0" cy="0"/>
        </a:xfrm>
      </p:grpSpPr>
      <p:sp>
        <p:nvSpPr>
          <p:cNvPr id="7" name="Rectangle 6"/>
          <p:cNvSpPr/>
          <p:nvPr userDrawn="1"/>
        </p:nvSpPr>
        <p:spPr>
          <a:xfrm>
            <a:off x="0" y="820911"/>
            <a:ext cx="9144000" cy="4589818"/>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 name="Title 1"/>
          <p:cNvSpPr>
            <a:spLocks noGrp="1"/>
          </p:cNvSpPr>
          <p:nvPr>
            <p:ph type="title" hasCustomPrompt="1"/>
          </p:nvPr>
        </p:nvSpPr>
        <p:spPr>
          <a:xfrm>
            <a:off x="457200" y="1"/>
            <a:ext cx="8229600" cy="820911"/>
          </a:xfrm>
          <a:prstGeom prst="rect">
            <a:avLst/>
          </a:prstGeom>
        </p:spPr>
        <p:txBody>
          <a:bodyPr anchor="ctr"/>
          <a:lstStyle/>
          <a:p>
            <a:r>
              <a:rPr lang="en-US" dirty="0"/>
              <a:t>Click to edit title</a:t>
            </a:r>
          </a:p>
        </p:txBody>
      </p:sp>
      <p:sp>
        <p:nvSpPr>
          <p:cNvPr id="9" name="Date Placeholder 8"/>
          <p:cNvSpPr>
            <a:spLocks noGrp="1"/>
          </p:cNvSpPr>
          <p:nvPr>
            <p:ph type="dt" sz="half" idx="10"/>
          </p:nvPr>
        </p:nvSpPr>
        <p:spPr/>
        <p:txBody>
          <a:bodyPr/>
          <a:lstStyle/>
          <a:p>
            <a:fld id="{3BB050BD-D5D4-004B-87E1-382D8D28594F}" type="datetime1">
              <a:rPr lang="en-US" smtClean="0"/>
              <a:t>2/11/19</a:t>
            </a:fld>
            <a:r>
              <a:rPr lang="en-US" dirty="0"/>
              <a:t>   |   </a:t>
            </a:r>
            <a:fld id="{5D01E7E5-6465-7A46-A26D-BAABC2D34D38}" type="slidenum">
              <a:rPr lang="en-US" smtClean="0"/>
              <a:t>‹#›</a:t>
            </a:fld>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sp>
        <p:nvSpPr>
          <p:cNvPr id="8" name="Content Placeholder 2"/>
          <p:cNvSpPr>
            <a:spLocks noGrp="1"/>
          </p:cNvSpPr>
          <p:nvPr>
            <p:ph idx="1" hasCustomPrompt="1"/>
          </p:nvPr>
        </p:nvSpPr>
        <p:spPr>
          <a:xfrm>
            <a:off x="457200" y="943030"/>
            <a:ext cx="8229600" cy="4328440"/>
          </a:xfrm>
          <a:prstGeom prst="rect">
            <a:avLst/>
          </a:prstGeom>
        </p:spPr>
        <p:txBody>
          <a:bodyPr/>
          <a:lstStyle>
            <a:lvl1pPr>
              <a:defRPr sz="2000" b="0"/>
            </a:lvl1pPr>
            <a:lvl2pPr marL="346075" indent="-171450">
              <a:defRPr sz="1800"/>
            </a:lvl2pPr>
            <a:lvl3pPr marL="515938" indent="-173038">
              <a:defRPr sz="1600"/>
            </a:lvl3pPr>
            <a:lvl4pPr marL="685800" indent="-173038">
              <a:defRPr sz="1400"/>
            </a:lvl4pPr>
            <a:lvl5pPr marL="855663" indent="-174625">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8289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NL 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9470"/>
            <a:ext cx="8229600" cy="952500"/>
          </a:xfrm>
          <a:prstGeom prst="rect">
            <a:avLst/>
          </a:prstGeom>
        </p:spPr>
        <p:txBody>
          <a:bodyPr vert="horz" anchor="ctr"/>
          <a:lstStyle/>
          <a:p>
            <a:r>
              <a:rPr lang="en-US" dirty="0"/>
              <a:t>Click to edit title</a:t>
            </a:r>
          </a:p>
        </p:txBody>
      </p:sp>
      <p:sp>
        <p:nvSpPr>
          <p:cNvPr id="3" name="Footer Placeholder 2"/>
          <p:cNvSpPr>
            <a:spLocks noGrp="1"/>
          </p:cNvSpPr>
          <p:nvPr>
            <p:ph type="ftr" sz="quarter" idx="10"/>
          </p:nvPr>
        </p:nvSpPr>
        <p:spPr/>
        <p:txBody>
          <a:bodyPr/>
          <a:lstStyle/>
          <a:p>
            <a:r>
              <a:rPr lang="en-US"/>
              <a:t>Los Alamos National Laboratory</a:t>
            </a:r>
            <a:endParaRPr lang="en-US" dirty="0"/>
          </a:p>
        </p:txBody>
      </p:sp>
      <p:sp>
        <p:nvSpPr>
          <p:cNvPr id="4" name="Date Placeholder 3"/>
          <p:cNvSpPr>
            <a:spLocks noGrp="1"/>
          </p:cNvSpPr>
          <p:nvPr>
            <p:ph type="dt" sz="half" idx="11"/>
          </p:nvPr>
        </p:nvSpPr>
        <p:spPr/>
        <p:txBody>
          <a:bodyPr/>
          <a:lstStyle/>
          <a:p>
            <a:fld id="{E497D45A-E2C2-5444-8727-94AA467EBF1A}" type="datetime1">
              <a:rPr lang="en-US" smtClean="0"/>
              <a:t>2/11/19</a:t>
            </a:fld>
            <a:r>
              <a:rPr lang="en-US"/>
              <a:t>   |   </a:t>
            </a:r>
            <a:fld id="{5D01E7E5-6465-7A46-A26D-BAABC2D34D38}" type="slidenum">
              <a:rPr lang="en-US" smtClean="0"/>
              <a:t>‹#›</a:t>
            </a:fld>
            <a:endParaRPr lang="en-US" dirty="0"/>
          </a:p>
        </p:txBody>
      </p:sp>
      <p:sp>
        <p:nvSpPr>
          <p:cNvPr id="5" name="Content Placeholder 2"/>
          <p:cNvSpPr>
            <a:spLocks noGrp="1"/>
          </p:cNvSpPr>
          <p:nvPr>
            <p:ph idx="1" hasCustomPrompt="1"/>
          </p:nvPr>
        </p:nvSpPr>
        <p:spPr>
          <a:xfrm>
            <a:off x="457200" y="943030"/>
            <a:ext cx="8229600" cy="4328440"/>
          </a:xfrm>
          <a:prstGeom prst="rect">
            <a:avLst/>
          </a:prstGeom>
        </p:spPr>
        <p:txBody>
          <a:bodyPr/>
          <a:lstStyle>
            <a:lvl1pPr>
              <a:defRPr sz="2000" b="0">
                <a:solidFill>
                  <a:srgbClr val="FFFFFF"/>
                </a:solidFill>
              </a:defRPr>
            </a:lvl1pPr>
            <a:lvl2pPr marL="346075" indent="-171450">
              <a:defRPr sz="1800">
                <a:solidFill>
                  <a:srgbClr val="FFFFFF"/>
                </a:solidFill>
              </a:defRPr>
            </a:lvl2pPr>
            <a:lvl3pPr marL="515938" indent="-173038">
              <a:defRPr sz="1600">
                <a:solidFill>
                  <a:srgbClr val="FFFFFF"/>
                </a:solidFill>
              </a:defRPr>
            </a:lvl3pPr>
            <a:lvl4pPr marL="685800" indent="-173038">
              <a:defRPr sz="1400">
                <a:solidFill>
                  <a:srgbClr val="FFFFFF"/>
                </a:solidFill>
              </a:defRPr>
            </a:lvl4pPr>
            <a:lvl5pPr marL="855663" indent="-174625">
              <a:defRPr>
                <a:solidFill>
                  <a:srgbClr val="FFFFFF"/>
                </a:solidFill>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0828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NL 3">
    <p:spTree>
      <p:nvGrpSpPr>
        <p:cNvPr id="1" name=""/>
        <p:cNvGrpSpPr/>
        <p:nvPr/>
      </p:nvGrpSpPr>
      <p:grpSpPr>
        <a:xfrm>
          <a:off x="0" y="0"/>
          <a:ext cx="0" cy="0"/>
          <a:chOff x="0" y="0"/>
          <a:chExt cx="0" cy="0"/>
        </a:xfrm>
      </p:grpSpPr>
      <p:sp>
        <p:nvSpPr>
          <p:cNvPr id="7" name="Rectangle 6"/>
          <p:cNvSpPr/>
          <p:nvPr userDrawn="1"/>
        </p:nvSpPr>
        <p:spPr>
          <a:xfrm>
            <a:off x="0" y="319853"/>
            <a:ext cx="9144000" cy="50908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9" name="Date Placeholder 8"/>
          <p:cNvSpPr>
            <a:spLocks noGrp="1"/>
          </p:cNvSpPr>
          <p:nvPr>
            <p:ph type="dt" sz="half" idx="10"/>
          </p:nvPr>
        </p:nvSpPr>
        <p:spPr/>
        <p:txBody>
          <a:bodyPr/>
          <a:lstStyle/>
          <a:p>
            <a:fld id="{3BCD5A60-AEBD-CD41-AE13-C139EF5F076B}" type="datetime1">
              <a:rPr lang="en-US" smtClean="0"/>
              <a:t>2/11/19</a:t>
            </a:fld>
            <a:r>
              <a:rPr lang="en-US"/>
              <a:t>   |   </a:t>
            </a:r>
            <a:fld id="{5D01E7E5-6465-7A46-A26D-BAABC2D34D38}" type="slidenum">
              <a:rPr lang="en-US" smtClean="0"/>
              <a:t>‹#›</a:t>
            </a:fld>
            <a:endParaRPr lang="en-US" dirty="0"/>
          </a:p>
        </p:txBody>
      </p:sp>
      <p:sp>
        <p:nvSpPr>
          <p:cNvPr id="10" name="Footer Placeholder 9"/>
          <p:cNvSpPr>
            <a:spLocks noGrp="1"/>
          </p:cNvSpPr>
          <p:nvPr>
            <p:ph type="ftr" sz="quarter" idx="11"/>
          </p:nvPr>
        </p:nvSpPr>
        <p:spPr/>
        <p:txBody>
          <a:bodyPr/>
          <a:lstStyle/>
          <a:p>
            <a:r>
              <a:rPr lang="en-US"/>
              <a:t>Los Alamos National Laboratory</a:t>
            </a:r>
            <a:endParaRPr lang="en-US" dirty="0"/>
          </a:p>
        </p:txBody>
      </p:sp>
      <p:sp>
        <p:nvSpPr>
          <p:cNvPr id="8" name="Title 1"/>
          <p:cNvSpPr>
            <a:spLocks noGrp="1"/>
          </p:cNvSpPr>
          <p:nvPr>
            <p:ph type="title" hasCustomPrompt="1"/>
          </p:nvPr>
        </p:nvSpPr>
        <p:spPr>
          <a:xfrm>
            <a:off x="457200" y="319852"/>
            <a:ext cx="8229600" cy="501060"/>
          </a:xfrm>
          <a:prstGeom prst="rect">
            <a:avLst/>
          </a:prstGeom>
        </p:spPr>
        <p:txBody>
          <a:bodyPr anchor="ctr"/>
          <a:lstStyle>
            <a:lvl1pPr>
              <a:defRPr>
                <a:solidFill>
                  <a:schemeClr val="tx1"/>
                </a:solidFill>
              </a:defRPr>
            </a:lvl1pPr>
          </a:lstStyle>
          <a:p>
            <a:r>
              <a:rPr lang="en-US" dirty="0"/>
              <a:t>Click to edit title</a:t>
            </a:r>
          </a:p>
        </p:txBody>
      </p:sp>
      <p:sp>
        <p:nvSpPr>
          <p:cNvPr id="11" name="Content Placeholder 2"/>
          <p:cNvSpPr>
            <a:spLocks noGrp="1"/>
          </p:cNvSpPr>
          <p:nvPr>
            <p:ph idx="1" hasCustomPrompt="1"/>
          </p:nvPr>
        </p:nvSpPr>
        <p:spPr>
          <a:xfrm>
            <a:off x="457200" y="943030"/>
            <a:ext cx="8229600" cy="4328440"/>
          </a:xfrm>
          <a:prstGeom prst="rect">
            <a:avLst/>
          </a:prstGeom>
        </p:spPr>
        <p:txBody>
          <a:bodyPr/>
          <a:lstStyle>
            <a:lvl1pPr>
              <a:defRPr sz="2000" b="0"/>
            </a:lvl1pPr>
            <a:lvl2pPr marL="346075" indent="-171450">
              <a:defRPr sz="1800"/>
            </a:lvl2pPr>
            <a:lvl3pPr marL="515938" indent="-173038">
              <a:defRPr sz="1600"/>
            </a:lvl3pPr>
            <a:lvl4pPr marL="685800" indent="-173038">
              <a:defRPr sz="1400"/>
            </a:lvl4pPr>
            <a:lvl5pPr marL="855663" indent="-174625">
              <a:defRPr/>
            </a:lvl5pPr>
          </a:lstStyle>
          <a:p>
            <a:pPr lvl="0"/>
            <a:r>
              <a:rPr lang="en-US" dirty="0"/>
              <a:t>Click to edit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41998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statement slide">
    <p:spTree>
      <p:nvGrpSpPr>
        <p:cNvPr id="1" name=""/>
        <p:cNvGrpSpPr/>
        <p:nvPr/>
      </p:nvGrpSpPr>
      <p:grpSpPr>
        <a:xfrm>
          <a:off x="0" y="0"/>
          <a:ext cx="0" cy="0"/>
          <a:chOff x="0" y="0"/>
          <a:chExt cx="0" cy="0"/>
        </a:xfrm>
      </p:grpSpPr>
      <p:sp>
        <p:nvSpPr>
          <p:cNvPr id="7" name="Picture Placeholder 14"/>
          <p:cNvSpPr>
            <a:spLocks noGrp="1"/>
          </p:cNvSpPr>
          <p:nvPr>
            <p:ph type="pic" sz="quarter" idx="15" hasCustomPrompt="1"/>
          </p:nvPr>
        </p:nvSpPr>
        <p:spPr>
          <a:xfrm>
            <a:off x="0" y="229309"/>
            <a:ext cx="9144000" cy="5256829"/>
          </a:xfrm>
          <a:prstGeom prst="rect">
            <a:avLst/>
          </a:prstGeom>
        </p:spPr>
        <p:txBody>
          <a:bodyPr vert="horz" lIns="91433" tIns="45717" rIns="91433" bIns="45717" anchor="ctr"/>
          <a:lstStyle>
            <a:lvl1pPr marL="0" marR="0" indent="0" algn="ctr" defTabSz="457164" rtl="0" eaLnBrk="1" fontAlgn="auto" latinLnBrk="0" hangingPunct="1">
              <a:lnSpc>
                <a:spcPct val="100000"/>
              </a:lnSpc>
              <a:spcBef>
                <a:spcPct val="20000"/>
              </a:spcBef>
              <a:spcAft>
                <a:spcPts val="0"/>
              </a:spcAft>
              <a:buClrTx/>
              <a:buSzTx/>
              <a:buFont typeface="Arial"/>
              <a:buNone/>
              <a:tabLst/>
              <a:defRPr lang="en-US" sz="1500" smtClean="0">
                <a:solidFill>
                  <a:srgbClr val="FFFFFF"/>
                </a:solidFill>
              </a:defRPr>
            </a:lvl1pPr>
          </a:lstStyle>
          <a:p>
            <a:r>
              <a:rPr lang="en-US" dirty="0"/>
              <a:t>Click icon to insert photo</a:t>
            </a:r>
          </a:p>
          <a:p>
            <a:endParaRPr lang="en-US" dirty="0"/>
          </a:p>
          <a:p>
            <a:endParaRPr lang="en-US" dirty="0"/>
          </a:p>
          <a:p>
            <a:endParaRPr lang="en-US" dirty="0"/>
          </a:p>
        </p:txBody>
      </p:sp>
      <p:sp>
        <p:nvSpPr>
          <p:cNvPr id="6" name="Title 1"/>
          <p:cNvSpPr>
            <a:spLocks noGrp="1"/>
          </p:cNvSpPr>
          <p:nvPr>
            <p:ph type="title" hasCustomPrompt="1"/>
          </p:nvPr>
        </p:nvSpPr>
        <p:spPr>
          <a:xfrm>
            <a:off x="1875329" y="3046995"/>
            <a:ext cx="5393342" cy="461659"/>
          </a:xfrm>
          <a:prstGeom prst="rect">
            <a:avLst/>
          </a:prstGeom>
          <a:noFill/>
        </p:spPr>
        <p:txBody>
          <a:bodyPr vert="horz" wrap="square" lIns="91433" tIns="45717" rIns="91433" bIns="45717">
            <a:spAutoFit/>
          </a:bodyPr>
          <a:lstStyle>
            <a:lvl1pPr algn="ctr">
              <a:defRPr sz="2400" b="0">
                <a:solidFill>
                  <a:schemeClr val="bg1"/>
                </a:solidFill>
              </a:defRPr>
            </a:lvl1pPr>
          </a:lstStyle>
          <a:p>
            <a:r>
              <a:rPr lang="en-US" dirty="0"/>
              <a:t>Click to add statement</a:t>
            </a:r>
          </a:p>
        </p:txBody>
      </p:sp>
      <p:sp>
        <p:nvSpPr>
          <p:cNvPr id="29" name="Rectangle 28"/>
          <p:cNvSpPr/>
          <p:nvPr userDrawn="1"/>
        </p:nvSpPr>
        <p:spPr>
          <a:xfrm>
            <a:off x="-117070" y="1114871"/>
            <a:ext cx="101168" cy="335921"/>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0" name="Rectangle 29"/>
          <p:cNvSpPr/>
          <p:nvPr userDrawn="1"/>
        </p:nvSpPr>
        <p:spPr>
          <a:xfrm>
            <a:off x="-117070" y="1450791"/>
            <a:ext cx="101168" cy="335921"/>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1" name="Rectangle 30"/>
          <p:cNvSpPr/>
          <p:nvPr userDrawn="1"/>
        </p:nvSpPr>
        <p:spPr>
          <a:xfrm>
            <a:off x="-117070" y="1786711"/>
            <a:ext cx="101168" cy="335921"/>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2" name="Rectangle 31"/>
          <p:cNvSpPr/>
          <p:nvPr userDrawn="1"/>
        </p:nvSpPr>
        <p:spPr>
          <a:xfrm>
            <a:off x="-117070" y="2122632"/>
            <a:ext cx="101168" cy="335921"/>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3" name="Rectangle 32"/>
          <p:cNvSpPr/>
          <p:nvPr userDrawn="1"/>
        </p:nvSpPr>
        <p:spPr>
          <a:xfrm>
            <a:off x="-117070" y="1"/>
            <a:ext cx="101168" cy="335921"/>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4" name="Rectangle 33"/>
          <p:cNvSpPr/>
          <p:nvPr userDrawn="1"/>
        </p:nvSpPr>
        <p:spPr>
          <a:xfrm>
            <a:off x="-117070" y="335921"/>
            <a:ext cx="101168" cy="335921"/>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35" name="Rectangle 34"/>
          <p:cNvSpPr/>
          <p:nvPr userDrawn="1"/>
        </p:nvSpPr>
        <p:spPr>
          <a:xfrm>
            <a:off x="-117070" y="727310"/>
            <a:ext cx="101168" cy="335921"/>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3536585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251D7D"/>
            </a:gs>
            <a:gs pos="100000">
              <a:schemeClr val="accent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3" name="Footer Placeholder 12"/>
          <p:cNvSpPr>
            <a:spLocks noGrp="1"/>
          </p:cNvSpPr>
          <p:nvPr>
            <p:ph type="ftr" sz="quarter" idx="3"/>
          </p:nvPr>
        </p:nvSpPr>
        <p:spPr>
          <a:xfrm>
            <a:off x="-1" y="5409848"/>
            <a:ext cx="3310467" cy="305152"/>
          </a:xfrm>
          <a:prstGeom prst="rect">
            <a:avLst/>
          </a:prstGeom>
        </p:spPr>
        <p:txBody>
          <a:bodyPr vert="horz" lIns="91440" tIns="45720" rIns="91440" bIns="45720" rtlCol="0" anchor="ctr"/>
          <a:lstStyle>
            <a:lvl1pPr algn="l">
              <a:defRPr sz="800">
                <a:solidFill>
                  <a:srgbClr val="FFFFFF"/>
                </a:solidFill>
              </a:defRPr>
            </a:lvl1pPr>
          </a:lstStyle>
          <a:p>
            <a:r>
              <a:rPr lang="en-US"/>
              <a:t>Los Alamos National Laboratory</a:t>
            </a:r>
            <a:endParaRPr lang="en-US" dirty="0"/>
          </a:p>
        </p:txBody>
      </p:sp>
      <p:sp>
        <p:nvSpPr>
          <p:cNvPr id="14" name="Date Placeholder 13"/>
          <p:cNvSpPr>
            <a:spLocks noGrp="1"/>
          </p:cNvSpPr>
          <p:nvPr>
            <p:ph type="dt" sz="half" idx="2"/>
          </p:nvPr>
        </p:nvSpPr>
        <p:spPr>
          <a:xfrm>
            <a:off x="7004050" y="5409848"/>
            <a:ext cx="2133600" cy="305152"/>
          </a:xfrm>
          <a:prstGeom prst="rect">
            <a:avLst/>
          </a:prstGeom>
        </p:spPr>
        <p:txBody>
          <a:bodyPr vert="horz" lIns="91440" tIns="45720" rIns="91440" bIns="45720" rtlCol="0" anchor="ctr"/>
          <a:lstStyle>
            <a:lvl1pPr algn="r">
              <a:defRPr sz="800">
                <a:solidFill>
                  <a:srgbClr val="FFFFFF"/>
                </a:solidFill>
              </a:defRPr>
            </a:lvl1pPr>
          </a:lstStyle>
          <a:p>
            <a:fld id="{33415E80-817E-41B3-A1DB-15C0B125CF72}" type="datetime1">
              <a:rPr lang="en-US" smtClean="0"/>
              <a:pPr/>
              <a:t>2/11/19</a:t>
            </a:fld>
            <a:r>
              <a:rPr lang="en-US" dirty="0"/>
              <a:t>   |   </a:t>
            </a:r>
            <a:fld id="{5D01E7E5-6465-7A46-A26D-BAABC2D34D38}" type="slidenum">
              <a:rPr lang="en-US" smtClean="0"/>
              <a:pPr/>
              <a:t>‹#›</a:t>
            </a:fld>
            <a:endParaRPr lang="en-US" dirty="0"/>
          </a:p>
        </p:txBody>
      </p:sp>
      <p:sp>
        <p:nvSpPr>
          <p:cNvPr id="16" name="Rectangle 15"/>
          <p:cNvSpPr/>
          <p:nvPr userDrawn="1"/>
        </p:nvSpPr>
        <p:spPr>
          <a:xfrm>
            <a:off x="-117070" y="1238744"/>
            <a:ext cx="101168" cy="373246"/>
          </a:xfrm>
          <a:prstGeom prst="rect">
            <a:avLst/>
          </a:prstGeom>
          <a:solidFill>
            <a:srgbClr val="2682C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7" name="Rectangle 16"/>
          <p:cNvSpPr/>
          <p:nvPr userDrawn="1"/>
        </p:nvSpPr>
        <p:spPr>
          <a:xfrm>
            <a:off x="-117070" y="1611989"/>
            <a:ext cx="101168" cy="373246"/>
          </a:xfrm>
          <a:prstGeom prst="rect">
            <a:avLst/>
          </a:prstGeom>
          <a:solidFill>
            <a:srgbClr val="EA772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8" name="Rectangle 17"/>
          <p:cNvSpPr/>
          <p:nvPr userDrawn="1"/>
        </p:nvSpPr>
        <p:spPr>
          <a:xfrm>
            <a:off x="-117070" y="1985234"/>
            <a:ext cx="101168" cy="373246"/>
          </a:xfrm>
          <a:prstGeom prst="rect">
            <a:avLst/>
          </a:prstGeom>
          <a:solidFill>
            <a:srgbClr val="F4482D"/>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19" name="Rectangle 18"/>
          <p:cNvSpPr/>
          <p:nvPr userDrawn="1"/>
        </p:nvSpPr>
        <p:spPr>
          <a:xfrm>
            <a:off x="-117070" y="2358479"/>
            <a:ext cx="101168" cy="373246"/>
          </a:xfrm>
          <a:prstGeom prst="rect">
            <a:avLst/>
          </a:prstGeom>
          <a:solidFill>
            <a:srgbClr val="22935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0" name="Rectangle 19"/>
          <p:cNvSpPr/>
          <p:nvPr userDrawn="1"/>
        </p:nvSpPr>
        <p:spPr>
          <a:xfrm>
            <a:off x="-117070" y="0"/>
            <a:ext cx="101168" cy="373246"/>
          </a:xfrm>
          <a:prstGeom prst="rect">
            <a:avLst/>
          </a:prstGeom>
          <a:solidFill>
            <a:srgbClr val="0D0E2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1" name="Rectangle 20"/>
          <p:cNvSpPr/>
          <p:nvPr userDrawn="1"/>
        </p:nvSpPr>
        <p:spPr>
          <a:xfrm>
            <a:off x="-117070" y="373245"/>
            <a:ext cx="101168" cy="373246"/>
          </a:xfrm>
          <a:prstGeom prst="rect">
            <a:avLst/>
          </a:prstGeom>
          <a:solidFill>
            <a:srgbClr val="F8B617"/>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2" name="Rectangle 21"/>
          <p:cNvSpPr/>
          <p:nvPr userDrawn="1"/>
        </p:nvSpPr>
        <p:spPr>
          <a:xfrm>
            <a:off x="-117070" y="808120"/>
            <a:ext cx="101168" cy="373246"/>
          </a:xfrm>
          <a:prstGeom prst="rect">
            <a:avLst/>
          </a:prstGeom>
          <a:solidFill>
            <a:schemeClr val="bg2"/>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23" name="TextBox 22"/>
          <p:cNvSpPr txBox="1"/>
          <p:nvPr userDrawn="1"/>
        </p:nvSpPr>
        <p:spPr>
          <a:xfrm>
            <a:off x="-635000" y="-2"/>
            <a:ext cx="517930" cy="707886"/>
          </a:xfrm>
          <a:prstGeom prst="rect">
            <a:avLst/>
          </a:prstGeom>
          <a:noFill/>
        </p:spPr>
        <p:txBody>
          <a:bodyPr wrap="square" rtlCol="0">
            <a:spAutoFit/>
          </a:bodyPr>
          <a:lstStyle/>
          <a:p>
            <a:pPr algn="r"/>
            <a:r>
              <a:rPr lang="en-US" sz="800" b="1" dirty="0">
                <a:solidFill>
                  <a:srgbClr val="0D0C2E"/>
                </a:solidFill>
              </a:rPr>
              <a:t>NOTE:</a:t>
            </a:r>
          </a:p>
          <a:p>
            <a:pPr algn="r"/>
            <a:r>
              <a:rPr lang="en-US" sz="800" dirty="0">
                <a:solidFill>
                  <a:srgbClr val="0D0C2E"/>
                </a:solidFill>
              </a:rPr>
              <a:t>This is</a:t>
            </a:r>
            <a:r>
              <a:rPr lang="en-US" sz="800" baseline="0" dirty="0">
                <a:solidFill>
                  <a:srgbClr val="0D0C2E"/>
                </a:solidFill>
              </a:rPr>
              <a:t> the lab color palette.</a:t>
            </a:r>
            <a:endParaRPr lang="en-US" sz="800" baseline="0" dirty="0">
              <a:solidFill>
                <a:srgbClr val="0D0C2E"/>
              </a:solidFill>
              <a:latin typeface="Wingdings"/>
              <a:ea typeface="Wingdings"/>
              <a:cs typeface="Wingdings"/>
              <a:sym typeface="Wingdings"/>
            </a:endParaRPr>
          </a:p>
        </p:txBody>
      </p:sp>
    </p:spTree>
    <p:extLst>
      <p:ext uri="{BB962C8B-B14F-4D97-AF65-F5344CB8AC3E}">
        <p14:creationId xmlns:p14="http://schemas.microsoft.com/office/powerpoint/2010/main" val="134279751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49" r:id="rId3"/>
    <p:sldLayoutId id="2147483673" r:id="rId4"/>
    <p:sldLayoutId id="2147483671" r:id="rId5"/>
    <p:sldLayoutId id="2147483650" r:id="rId6"/>
    <p:sldLayoutId id="2147483660" r:id="rId7"/>
    <p:sldLayoutId id="2147483674" r:id="rId8"/>
    <p:sldLayoutId id="2147483677" r:id="rId9"/>
    <p:sldLayoutId id="2147483678" r:id="rId10"/>
    <p:sldLayoutId id="2147483679" r:id="rId11"/>
  </p:sldLayoutIdLst>
  <p:hf sldNum="0" hdr="0"/>
  <p:txStyles>
    <p:titleStyle>
      <a:lvl1pPr algn="l" defTabSz="457200" rtl="0" eaLnBrk="1" latinLnBrk="0" hangingPunct="1">
        <a:spcBef>
          <a:spcPct val="0"/>
        </a:spcBef>
        <a:buNone/>
        <a:defRPr sz="2400" b="1" kern="1200">
          <a:solidFill>
            <a:srgbClr val="FFFFFF"/>
          </a:solidFill>
          <a:latin typeface="+mj-lt"/>
          <a:ea typeface="+mj-ea"/>
          <a:cs typeface="+mj-cs"/>
        </a:defRPr>
      </a:lvl1pPr>
    </p:titleStyle>
    <p:bodyStyle>
      <a:lvl1pPr marL="171450" indent="-171450" algn="l" defTabSz="457200" rtl="0" eaLnBrk="1" latinLnBrk="0" hangingPunct="1">
        <a:spcBef>
          <a:spcPct val="20000"/>
        </a:spcBef>
        <a:buFont typeface="Arial"/>
        <a:buChar char="•"/>
        <a:defRPr sz="1800" b="1" kern="1200">
          <a:solidFill>
            <a:schemeClr val="tx1"/>
          </a:solidFill>
          <a:latin typeface="+mn-lt"/>
          <a:ea typeface="+mn-ea"/>
          <a:cs typeface="+mn-cs"/>
        </a:defRPr>
      </a:lvl1pPr>
      <a:lvl2pPr marL="403225" indent="-171450" algn="l" defTabSz="457200" rtl="0" eaLnBrk="1" latinLnBrk="0" hangingPunct="1">
        <a:spcBef>
          <a:spcPct val="20000"/>
        </a:spcBef>
        <a:buFont typeface="Arial"/>
        <a:buChar char="–"/>
        <a:defRPr sz="1600" kern="1200">
          <a:solidFill>
            <a:schemeClr val="tx1"/>
          </a:solidFill>
          <a:latin typeface="+mn-lt"/>
          <a:ea typeface="+mn-ea"/>
          <a:cs typeface="+mn-cs"/>
        </a:defRPr>
      </a:lvl2pPr>
      <a:lvl3pPr marL="628650" indent="-173038" algn="l" defTabSz="457200" rtl="0" eaLnBrk="1" latinLnBrk="0" hangingPunct="1">
        <a:spcBef>
          <a:spcPct val="20000"/>
        </a:spcBef>
        <a:buFont typeface="Arial"/>
        <a:buChar char="•"/>
        <a:defRPr sz="1400" kern="1200">
          <a:solidFill>
            <a:schemeClr val="tx1"/>
          </a:solidFill>
          <a:latin typeface="+mn-lt"/>
          <a:ea typeface="+mn-ea"/>
          <a:cs typeface="+mn-cs"/>
        </a:defRPr>
      </a:lvl3pPr>
      <a:lvl4pPr marL="854075" indent="-173038" algn="l" defTabSz="457200" rtl="0" eaLnBrk="1" latinLnBrk="0" hangingPunct="1">
        <a:spcBef>
          <a:spcPct val="20000"/>
        </a:spcBef>
        <a:buFont typeface="Arial"/>
        <a:buChar char="–"/>
        <a:defRPr sz="1200" kern="1200">
          <a:solidFill>
            <a:schemeClr val="tx1"/>
          </a:solidFill>
          <a:latin typeface="+mn-lt"/>
          <a:ea typeface="+mn-ea"/>
          <a:cs typeface="+mn-cs"/>
        </a:defRPr>
      </a:lvl4pPr>
      <a:lvl5pPr marL="1087438" indent="-174625" algn="l" defTabSz="457200" rtl="0" eaLnBrk="1" latinLnBrk="0" hangingPunct="1">
        <a:spcBef>
          <a:spcPct val="20000"/>
        </a:spcBef>
        <a:buFont typeface="Arial"/>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6.xml"/><Relationship Id="rId6" Type="http://schemas.openxmlformats.org/officeDocument/2006/relationships/image" Target="../media/image59.tiff"/><Relationship Id="rId5" Type="http://schemas.openxmlformats.org/officeDocument/2006/relationships/image" Target="../media/image58.tiff"/><Relationship Id="rId4" Type="http://schemas.openxmlformats.org/officeDocument/2006/relationships/image" Target="../media/image57.jpeg"/></Relationships>
</file>

<file path=ppt/slides/_rels/slide1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1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1.png"/><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image" Target="../media/image71.png"/><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78.emf"/><Relationship Id="rId7" Type="http://schemas.openxmlformats.org/officeDocument/2006/relationships/image" Target="../media/image82.jpeg"/><Relationship Id="rId2" Type="http://schemas.openxmlformats.org/officeDocument/2006/relationships/image" Target="../media/image77.emf"/><Relationship Id="rId1" Type="http://schemas.openxmlformats.org/officeDocument/2006/relationships/slideLayout" Target="../slideLayouts/slideLayout6.xml"/><Relationship Id="rId6" Type="http://schemas.openxmlformats.org/officeDocument/2006/relationships/image" Target="../media/image81.jpg"/><Relationship Id="rId5" Type="http://schemas.openxmlformats.org/officeDocument/2006/relationships/image" Target="../media/image80.jpg"/><Relationship Id="rId4" Type="http://schemas.openxmlformats.org/officeDocument/2006/relationships/image" Target="../media/image79.jpeg"/><Relationship Id="rId9" Type="http://schemas.openxmlformats.org/officeDocument/2006/relationships/image" Target="../media/image84.jpeg"/></Relationships>
</file>

<file path=ppt/slides/_rels/slide25.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3" Type="http://schemas.openxmlformats.org/officeDocument/2006/relationships/image" Target="../media/image17.jpeg"/><Relationship Id="rId18" Type="http://schemas.openxmlformats.org/officeDocument/2006/relationships/image" Target="../media/image22.tiff"/><Relationship Id="rId26" Type="http://schemas.openxmlformats.org/officeDocument/2006/relationships/image" Target="../media/image30.jpeg"/><Relationship Id="rId3" Type="http://schemas.openxmlformats.org/officeDocument/2006/relationships/image" Target="../media/image7.tif"/><Relationship Id="rId21" Type="http://schemas.openxmlformats.org/officeDocument/2006/relationships/image" Target="../media/image25.jpeg"/><Relationship Id="rId34" Type="http://schemas.openxmlformats.org/officeDocument/2006/relationships/image" Target="../media/image38.jpe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tiff"/><Relationship Id="rId25" Type="http://schemas.openxmlformats.org/officeDocument/2006/relationships/image" Target="../media/image29.png"/><Relationship Id="rId33" Type="http://schemas.openxmlformats.org/officeDocument/2006/relationships/image" Target="../media/image37.jpeg"/><Relationship Id="rId2" Type="http://schemas.openxmlformats.org/officeDocument/2006/relationships/image" Target="../media/image6.jpeg"/><Relationship Id="rId16" Type="http://schemas.openxmlformats.org/officeDocument/2006/relationships/image" Target="../media/image20.tiff"/><Relationship Id="rId20" Type="http://schemas.openxmlformats.org/officeDocument/2006/relationships/image" Target="../media/image24.tiff"/><Relationship Id="rId29" Type="http://schemas.openxmlformats.org/officeDocument/2006/relationships/image" Target="../media/image33.tiff"/><Relationship Id="rId1" Type="http://schemas.openxmlformats.org/officeDocument/2006/relationships/slideLayout" Target="../slideLayouts/slideLayout6.xml"/><Relationship Id="rId6" Type="http://schemas.openxmlformats.org/officeDocument/2006/relationships/image" Target="../media/image10.jpeg"/><Relationship Id="rId11" Type="http://schemas.openxmlformats.org/officeDocument/2006/relationships/image" Target="../media/image15.png"/><Relationship Id="rId24" Type="http://schemas.openxmlformats.org/officeDocument/2006/relationships/image" Target="../media/image28.jpeg"/><Relationship Id="rId32" Type="http://schemas.openxmlformats.org/officeDocument/2006/relationships/image" Target="../media/image36.jpeg"/><Relationship Id="rId5" Type="http://schemas.openxmlformats.org/officeDocument/2006/relationships/image" Target="../media/image9.jpeg"/><Relationship Id="rId15" Type="http://schemas.openxmlformats.org/officeDocument/2006/relationships/image" Target="../media/image19.jpeg"/><Relationship Id="rId23" Type="http://schemas.openxmlformats.org/officeDocument/2006/relationships/image" Target="../media/image27.jpeg"/><Relationship Id="rId28" Type="http://schemas.openxmlformats.org/officeDocument/2006/relationships/image" Target="../media/image32.jpeg"/><Relationship Id="rId10" Type="http://schemas.openxmlformats.org/officeDocument/2006/relationships/image" Target="../media/image14.png"/><Relationship Id="rId19" Type="http://schemas.openxmlformats.org/officeDocument/2006/relationships/image" Target="../media/image23.tiff"/><Relationship Id="rId31" Type="http://schemas.openxmlformats.org/officeDocument/2006/relationships/image" Target="../media/image35.jpg"/><Relationship Id="rId4" Type="http://schemas.openxmlformats.org/officeDocument/2006/relationships/image" Target="../media/image8.jpeg"/><Relationship Id="rId9" Type="http://schemas.openxmlformats.org/officeDocument/2006/relationships/image" Target="../media/image13.png"/><Relationship Id="rId14" Type="http://schemas.openxmlformats.org/officeDocument/2006/relationships/image" Target="../media/image18.jpeg"/><Relationship Id="rId22" Type="http://schemas.openxmlformats.org/officeDocument/2006/relationships/image" Target="../media/image26.tiff"/><Relationship Id="rId27" Type="http://schemas.openxmlformats.org/officeDocument/2006/relationships/image" Target="../media/image31.jpeg"/><Relationship Id="rId30" Type="http://schemas.openxmlformats.org/officeDocument/2006/relationships/image" Target="../media/image34.jpeg"/><Relationship Id="rId8"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40.tiff"/><Relationship Id="rId1" Type="http://schemas.openxmlformats.org/officeDocument/2006/relationships/slideLayout" Target="../slideLayouts/slideLayout6.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jpeg"/></Relationships>
</file>

<file path=ppt/slides/_rels/slide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tiff"/><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 Id="rId4" Type="http://schemas.openxmlformats.org/officeDocument/2006/relationships/image" Target="../media/image5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752560" y="1"/>
            <a:ext cx="7934240" cy="1361134"/>
          </a:xfrm>
        </p:spPr>
        <p:txBody>
          <a:bodyPr/>
          <a:lstStyle/>
          <a:p>
            <a:pPr algn="ctr"/>
            <a:r>
              <a:rPr lang="en-US" dirty="0">
                <a:solidFill>
                  <a:schemeClr val="bg1"/>
                </a:solidFill>
              </a:rPr>
              <a:t>Probing Quark-Gluon Plasma with Bottom Quark Jets at </a:t>
            </a:r>
            <a:r>
              <a:rPr lang="en-US" dirty="0" err="1">
                <a:solidFill>
                  <a:schemeClr val="bg1"/>
                </a:solidFill>
              </a:rPr>
              <a:t>sPHENIX</a:t>
            </a:r>
            <a:endParaRPr lang="en-US" b="1" dirty="0"/>
          </a:p>
        </p:txBody>
      </p:sp>
      <p:sp>
        <p:nvSpPr>
          <p:cNvPr id="10" name="Text Placeholder 9"/>
          <p:cNvSpPr>
            <a:spLocks noGrp="1"/>
          </p:cNvSpPr>
          <p:nvPr>
            <p:ph type="body" sz="quarter" idx="14"/>
          </p:nvPr>
        </p:nvSpPr>
        <p:spPr/>
        <p:txBody>
          <a:bodyPr/>
          <a:lstStyle/>
          <a:p>
            <a:endParaRPr lang="en-US" dirty="0"/>
          </a:p>
        </p:txBody>
      </p:sp>
      <p:sp>
        <p:nvSpPr>
          <p:cNvPr id="11" name="Subtitle 2">
            <a:extLst>
              <a:ext uri="{FF2B5EF4-FFF2-40B4-BE49-F238E27FC236}">
                <a16:creationId xmlns:a16="http://schemas.microsoft.com/office/drawing/2014/main" id="{BCC0306D-FF8A-FC46-8D54-D6EF657944DB}"/>
              </a:ext>
            </a:extLst>
          </p:cNvPr>
          <p:cNvSpPr txBox="1">
            <a:spLocks/>
          </p:cNvSpPr>
          <p:nvPr/>
        </p:nvSpPr>
        <p:spPr>
          <a:xfrm>
            <a:off x="4644363" y="2712571"/>
            <a:ext cx="4289128" cy="1991270"/>
          </a:xfrm>
          <a:prstGeom prst="rect">
            <a:avLst/>
          </a:prstGeom>
        </p:spPr>
        <p:txBody>
          <a:bodyPr>
            <a:normAutofit fontScale="92500" lnSpcReduction="10000"/>
          </a:bodyPr>
          <a:lstStyle>
            <a:lvl1pPr marL="0" indent="0" algn="ctr" defTabSz="457200" rtl="0" eaLnBrk="1" latinLnBrk="0" hangingPunct="1">
              <a:spcBef>
                <a:spcPct val="20000"/>
              </a:spcBef>
              <a:buFont typeface="Lucida Grande"/>
              <a:buNone/>
              <a:defRPr sz="1800" b="1" kern="1200">
                <a:solidFill>
                  <a:schemeClr val="tx1">
                    <a:lumMod val="75000"/>
                    <a:lumOff val="25000"/>
                  </a:schemeClr>
                </a:solidFill>
                <a:latin typeface="+mn-lt"/>
                <a:ea typeface="+mn-ea"/>
                <a:cs typeface="+mn-cs"/>
              </a:defRPr>
            </a:lvl1pPr>
            <a:lvl2pPr marL="457200" indent="0" algn="ctr" defTabSz="457200" rtl="0" eaLnBrk="1" latinLnBrk="0" hangingPunct="1">
              <a:spcBef>
                <a:spcPct val="20000"/>
              </a:spcBef>
              <a:buFont typeface="Lucida Grande"/>
              <a:buNone/>
              <a:defRPr sz="1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Lucida Grande"/>
              <a:buNone/>
              <a:defRPr sz="16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Lucida Grande"/>
              <a:buNone/>
              <a:defRPr sz="14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Lucida Grande"/>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fontAlgn="auto">
              <a:spcAft>
                <a:spcPts val="0"/>
              </a:spcAft>
              <a:defRPr/>
            </a:pPr>
            <a:r>
              <a:rPr lang="en-US" sz="2400" dirty="0">
                <a:solidFill>
                  <a:schemeClr val="tx1"/>
                </a:solidFill>
              </a:rPr>
              <a:t>20170073DR </a:t>
            </a:r>
          </a:p>
          <a:p>
            <a:pPr fontAlgn="auto">
              <a:spcAft>
                <a:spcPts val="0"/>
              </a:spcAft>
              <a:defRPr/>
            </a:pPr>
            <a:r>
              <a:rPr lang="en-US" sz="2400" dirty="0">
                <a:solidFill>
                  <a:schemeClr val="tx1"/>
                </a:solidFill>
              </a:rPr>
              <a:t>Ming Liu for the </a:t>
            </a:r>
          </a:p>
          <a:p>
            <a:pPr fontAlgn="auto">
              <a:spcAft>
                <a:spcPts val="0"/>
              </a:spcAft>
              <a:defRPr/>
            </a:pPr>
            <a:r>
              <a:rPr lang="en-US" sz="2400" dirty="0" err="1">
                <a:solidFill>
                  <a:schemeClr val="tx1"/>
                </a:solidFill>
              </a:rPr>
              <a:t>sPHENIX</a:t>
            </a:r>
            <a:r>
              <a:rPr lang="en-US" sz="2400" dirty="0">
                <a:solidFill>
                  <a:schemeClr val="tx1"/>
                </a:solidFill>
              </a:rPr>
              <a:t> LDRD Team</a:t>
            </a:r>
          </a:p>
          <a:p>
            <a:pPr fontAlgn="auto">
              <a:spcAft>
                <a:spcPts val="0"/>
              </a:spcAft>
              <a:defRPr/>
            </a:pPr>
            <a:endParaRPr lang="en-US" sz="2400" dirty="0">
              <a:solidFill>
                <a:schemeClr val="tx1"/>
              </a:solidFill>
            </a:endParaRPr>
          </a:p>
          <a:p>
            <a:pPr fontAlgn="auto">
              <a:spcAft>
                <a:spcPts val="0"/>
              </a:spcAft>
              <a:defRPr/>
            </a:pPr>
            <a:r>
              <a:rPr lang="en-US" sz="2400" dirty="0">
                <a:solidFill>
                  <a:schemeClr val="tx1"/>
                </a:solidFill>
              </a:rPr>
              <a:t>02/14/2019</a:t>
            </a:r>
          </a:p>
        </p:txBody>
      </p:sp>
      <p:pic>
        <p:nvPicPr>
          <p:cNvPr id="13" name="Picture 12">
            <a:extLst>
              <a:ext uri="{FF2B5EF4-FFF2-40B4-BE49-F238E27FC236}">
                <a16:creationId xmlns:a16="http://schemas.microsoft.com/office/drawing/2014/main" id="{C88559B2-DB87-5243-8A74-A7B700A74D7A}"/>
              </a:ext>
            </a:extLst>
          </p:cNvPr>
          <p:cNvPicPr>
            <a:picLocks noChangeAspect="1"/>
          </p:cNvPicPr>
          <p:nvPr/>
        </p:nvPicPr>
        <p:blipFill>
          <a:blip r:embed="rId2"/>
          <a:stretch>
            <a:fillRect/>
          </a:stretch>
        </p:blipFill>
        <p:spPr>
          <a:xfrm>
            <a:off x="5017482" y="4872217"/>
            <a:ext cx="835435" cy="401009"/>
          </a:xfrm>
          <a:prstGeom prst="rect">
            <a:avLst/>
          </a:prstGeom>
        </p:spPr>
      </p:pic>
    </p:spTree>
    <p:extLst>
      <p:ext uri="{BB962C8B-B14F-4D97-AF65-F5344CB8AC3E}">
        <p14:creationId xmlns:p14="http://schemas.microsoft.com/office/powerpoint/2010/main" val="8261978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90A1F3-7715-DC40-A6DB-57636174F49B}"/>
              </a:ext>
            </a:extLst>
          </p:cNvPr>
          <p:cNvSpPr>
            <a:spLocks noGrp="1"/>
          </p:cNvSpPr>
          <p:nvPr>
            <p:ph type="title"/>
          </p:nvPr>
        </p:nvSpPr>
        <p:spPr/>
        <p:txBody>
          <a:bodyPr>
            <a:normAutofit fontScale="90000"/>
          </a:bodyPr>
          <a:lstStyle/>
          <a:p>
            <a:r>
              <a:rPr lang="en-US" sz="4000" dirty="0"/>
              <a:t>LDRD Highlights</a:t>
            </a:r>
            <a:br>
              <a:rPr lang="en-US" sz="4000" dirty="0"/>
            </a:br>
            <a:r>
              <a:rPr lang="en-US" dirty="0"/>
              <a:t>MVTX Sensors, Readout and Control System Developed</a:t>
            </a:r>
          </a:p>
        </p:txBody>
      </p:sp>
      <p:sp>
        <p:nvSpPr>
          <p:cNvPr id="3" name="Date Placeholder 2">
            <a:extLst>
              <a:ext uri="{FF2B5EF4-FFF2-40B4-BE49-F238E27FC236}">
                <a16:creationId xmlns:a16="http://schemas.microsoft.com/office/drawing/2014/main" id="{A3AA53E5-0F4F-1C44-AA98-92D13A536588}"/>
              </a:ext>
            </a:extLst>
          </p:cNvPr>
          <p:cNvSpPr>
            <a:spLocks noGrp="1"/>
          </p:cNvSpPr>
          <p:nvPr>
            <p:ph type="dt" sz="half" idx="10"/>
          </p:nvPr>
        </p:nvSpPr>
        <p:spPr/>
        <p:txBody>
          <a:bodyPr/>
          <a:lstStyle/>
          <a:p>
            <a:fld id="{3BB050BD-D5D4-004B-87E1-382D8D28594F}" type="datetime1">
              <a:rPr lang="en-US" smtClean="0"/>
              <a:t>2/11/19</a:t>
            </a:fld>
            <a:r>
              <a:rPr lang="en-US"/>
              <a:t>   |   </a:t>
            </a:r>
            <a:fld id="{5D01E7E5-6465-7A46-A26D-BAABC2D34D38}" type="slidenum">
              <a:rPr lang="en-US" smtClean="0"/>
              <a:t>10</a:t>
            </a:fld>
            <a:endParaRPr lang="en-US" dirty="0"/>
          </a:p>
        </p:txBody>
      </p:sp>
      <p:sp>
        <p:nvSpPr>
          <p:cNvPr id="4" name="Footer Placeholder 3">
            <a:extLst>
              <a:ext uri="{FF2B5EF4-FFF2-40B4-BE49-F238E27FC236}">
                <a16:creationId xmlns:a16="http://schemas.microsoft.com/office/drawing/2014/main" id="{00758D39-0CA6-1E46-895D-FFA8735707D9}"/>
              </a:ext>
            </a:extLst>
          </p:cNvPr>
          <p:cNvSpPr>
            <a:spLocks noGrp="1"/>
          </p:cNvSpPr>
          <p:nvPr>
            <p:ph type="ftr" sz="quarter" idx="11"/>
          </p:nvPr>
        </p:nvSpPr>
        <p:spPr/>
        <p:txBody>
          <a:bodyPr/>
          <a:lstStyle/>
          <a:p>
            <a:r>
              <a:rPr lang="en-US"/>
              <a:t>Los Alamos National Laboratory</a:t>
            </a:r>
            <a:endParaRPr lang="en-US" dirty="0"/>
          </a:p>
        </p:txBody>
      </p:sp>
      <p:pic>
        <p:nvPicPr>
          <p:cNvPr id="6" name="Picture 5">
            <a:extLst>
              <a:ext uri="{FF2B5EF4-FFF2-40B4-BE49-F238E27FC236}">
                <a16:creationId xmlns:a16="http://schemas.microsoft.com/office/drawing/2014/main" id="{4A33B9E7-9CB5-C54A-A592-FA926E0FEB92}"/>
              </a:ext>
            </a:extLst>
          </p:cNvPr>
          <p:cNvPicPr>
            <a:picLocks noChangeAspect="1"/>
          </p:cNvPicPr>
          <p:nvPr/>
        </p:nvPicPr>
        <p:blipFill>
          <a:blip r:embed="rId2"/>
          <a:stretch>
            <a:fillRect/>
          </a:stretch>
        </p:blipFill>
        <p:spPr>
          <a:xfrm>
            <a:off x="613690" y="851322"/>
            <a:ext cx="8011537" cy="3574009"/>
          </a:xfrm>
          <a:prstGeom prst="rect">
            <a:avLst/>
          </a:prstGeom>
        </p:spPr>
      </p:pic>
      <p:sp>
        <p:nvSpPr>
          <p:cNvPr id="7" name="TextBox 6">
            <a:extLst>
              <a:ext uri="{FF2B5EF4-FFF2-40B4-BE49-F238E27FC236}">
                <a16:creationId xmlns:a16="http://schemas.microsoft.com/office/drawing/2014/main" id="{A72CC3C6-1515-0143-97F8-7A3877D2F342}"/>
              </a:ext>
            </a:extLst>
          </p:cNvPr>
          <p:cNvSpPr txBox="1"/>
          <p:nvPr/>
        </p:nvSpPr>
        <p:spPr>
          <a:xfrm>
            <a:off x="417752" y="4602068"/>
            <a:ext cx="8308495" cy="523220"/>
          </a:xfrm>
          <a:prstGeom prst="rect">
            <a:avLst/>
          </a:prstGeom>
          <a:noFill/>
        </p:spPr>
        <p:txBody>
          <a:bodyPr wrap="square" rtlCol="0">
            <a:spAutoFit/>
          </a:bodyPr>
          <a:lstStyle/>
          <a:p>
            <a:r>
              <a:rPr lang="en-US" sz="1400" dirty="0"/>
              <a:t>Demonstrated full high-speed readout chain at </a:t>
            </a:r>
            <a:r>
              <a:rPr lang="en-US" sz="1400" dirty="0" err="1"/>
              <a:t>Fermilab</a:t>
            </a:r>
            <a:r>
              <a:rPr lang="en-US" sz="1400" dirty="0"/>
              <a:t> test beam in March 2018</a:t>
            </a:r>
          </a:p>
          <a:p>
            <a:pPr marL="800100" lvl="1" indent="-342900">
              <a:buFont typeface="Arial" charset="0"/>
              <a:buChar char="•"/>
            </a:pPr>
            <a:r>
              <a:rPr lang="en-US" sz="1400" dirty="0">
                <a:solidFill>
                  <a:srgbClr val="FF0000"/>
                </a:solidFill>
              </a:rPr>
              <a:t>Sensors + RU + FELIX + RCDAQ/</a:t>
            </a:r>
            <a:r>
              <a:rPr lang="en-US" sz="1400" dirty="0" err="1">
                <a:solidFill>
                  <a:srgbClr val="FF0000"/>
                </a:solidFill>
              </a:rPr>
              <a:t>sPHENIX</a:t>
            </a:r>
            <a:endParaRPr lang="en-US" sz="1400" dirty="0">
              <a:solidFill>
                <a:srgbClr val="FF0000"/>
              </a:solidFill>
            </a:endParaRPr>
          </a:p>
        </p:txBody>
      </p:sp>
      <p:sp>
        <p:nvSpPr>
          <p:cNvPr id="8" name="TextBox 7">
            <a:extLst>
              <a:ext uri="{FF2B5EF4-FFF2-40B4-BE49-F238E27FC236}">
                <a16:creationId xmlns:a16="http://schemas.microsoft.com/office/drawing/2014/main" id="{71B48B9E-D438-874A-9449-36F1611AFFC0}"/>
              </a:ext>
            </a:extLst>
          </p:cNvPr>
          <p:cNvSpPr txBox="1"/>
          <p:nvPr/>
        </p:nvSpPr>
        <p:spPr>
          <a:xfrm>
            <a:off x="7937399" y="0"/>
            <a:ext cx="1109856" cy="338554"/>
          </a:xfrm>
          <a:prstGeom prst="rect">
            <a:avLst/>
          </a:prstGeom>
          <a:noFill/>
        </p:spPr>
        <p:txBody>
          <a:bodyPr wrap="none" rtlCol="0">
            <a:spAutoFit/>
          </a:bodyPr>
          <a:lstStyle/>
          <a:p>
            <a:r>
              <a:rPr lang="en-US" sz="1600" dirty="0" err="1">
                <a:solidFill>
                  <a:schemeClr val="bg1"/>
                </a:solidFill>
              </a:rPr>
              <a:t>Sho’s</a:t>
            </a:r>
            <a:r>
              <a:rPr lang="en-US" sz="1600" dirty="0">
                <a:solidFill>
                  <a:schemeClr val="bg1"/>
                </a:solidFill>
              </a:rPr>
              <a:t> Talk</a:t>
            </a:r>
          </a:p>
        </p:txBody>
      </p:sp>
    </p:spTree>
    <p:extLst>
      <p:ext uri="{BB962C8B-B14F-4D97-AF65-F5344CB8AC3E}">
        <p14:creationId xmlns:p14="http://schemas.microsoft.com/office/powerpoint/2010/main" val="9059892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AA1B2C-43D2-914D-A351-F82F2E1E90FE}"/>
              </a:ext>
            </a:extLst>
          </p:cNvPr>
          <p:cNvSpPr>
            <a:spLocks noGrp="1"/>
          </p:cNvSpPr>
          <p:nvPr>
            <p:ph type="title"/>
          </p:nvPr>
        </p:nvSpPr>
        <p:spPr>
          <a:xfrm>
            <a:off x="269347" y="1"/>
            <a:ext cx="8637012" cy="820911"/>
          </a:xfrm>
        </p:spPr>
        <p:txBody>
          <a:bodyPr/>
          <a:lstStyle/>
          <a:p>
            <a:r>
              <a:rPr lang="en-US" dirty="0"/>
              <a:t>MVTX R&amp;D Success: 2018 </a:t>
            </a:r>
            <a:r>
              <a:rPr lang="en-US" dirty="0" err="1"/>
              <a:t>Fermilab</a:t>
            </a:r>
            <a:r>
              <a:rPr lang="en-US" dirty="0"/>
              <a:t> Test Beam Highlights</a:t>
            </a:r>
          </a:p>
        </p:txBody>
      </p:sp>
      <p:sp>
        <p:nvSpPr>
          <p:cNvPr id="3" name="Date Placeholder 2">
            <a:extLst>
              <a:ext uri="{FF2B5EF4-FFF2-40B4-BE49-F238E27FC236}">
                <a16:creationId xmlns:a16="http://schemas.microsoft.com/office/drawing/2014/main" id="{2F00F84B-727A-AB47-AF6D-3E654A78A509}"/>
              </a:ext>
            </a:extLst>
          </p:cNvPr>
          <p:cNvSpPr>
            <a:spLocks noGrp="1"/>
          </p:cNvSpPr>
          <p:nvPr>
            <p:ph type="dt" sz="half" idx="10"/>
          </p:nvPr>
        </p:nvSpPr>
        <p:spPr/>
        <p:txBody>
          <a:bodyPr/>
          <a:lstStyle/>
          <a:p>
            <a:fld id="{3BB050BD-D5D4-004B-87E1-382D8D28594F}" type="datetime1">
              <a:rPr lang="en-US" smtClean="0"/>
              <a:t>2/11/19</a:t>
            </a:fld>
            <a:r>
              <a:rPr lang="en-US"/>
              <a:t>   |   </a:t>
            </a:r>
            <a:fld id="{5D01E7E5-6465-7A46-A26D-BAABC2D34D38}" type="slidenum">
              <a:rPr lang="en-US" smtClean="0"/>
              <a:t>11</a:t>
            </a:fld>
            <a:endParaRPr lang="en-US" dirty="0"/>
          </a:p>
        </p:txBody>
      </p:sp>
      <p:sp>
        <p:nvSpPr>
          <p:cNvPr id="4" name="Footer Placeholder 3">
            <a:extLst>
              <a:ext uri="{FF2B5EF4-FFF2-40B4-BE49-F238E27FC236}">
                <a16:creationId xmlns:a16="http://schemas.microsoft.com/office/drawing/2014/main" id="{1C1D7687-9EF6-624F-9AA3-39D207E5C50B}"/>
              </a:ext>
            </a:extLst>
          </p:cNvPr>
          <p:cNvSpPr>
            <a:spLocks noGrp="1"/>
          </p:cNvSpPr>
          <p:nvPr>
            <p:ph type="ftr" sz="quarter" idx="11"/>
          </p:nvPr>
        </p:nvSpPr>
        <p:spPr/>
        <p:txBody>
          <a:bodyPr/>
          <a:lstStyle/>
          <a:p>
            <a:r>
              <a:rPr lang="en-US"/>
              <a:t>Los Alamos National Laboratory</a:t>
            </a:r>
            <a:endParaRPr lang="en-US" dirty="0"/>
          </a:p>
        </p:txBody>
      </p:sp>
      <p:grpSp>
        <p:nvGrpSpPr>
          <p:cNvPr id="6" name="Group 5">
            <a:extLst>
              <a:ext uri="{FF2B5EF4-FFF2-40B4-BE49-F238E27FC236}">
                <a16:creationId xmlns:a16="http://schemas.microsoft.com/office/drawing/2014/main" id="{E997A602-762A-114B-BF03-64DB7B66F5D6}"/>
              </a:ext>
            </a:extLst>
          </p:cNvPr>
          <p:cNvGrpSpPr/>
          <p:nvPr/>
        </p:nvGrpSpPr>
        <p:grpSpPr>
          <a:xfrm>
            <a:off x="1126489" y="817254"/>
            <a:ext cx="6772301" cy="2027662"/>
            <a:chOff x="218391" y="1407326"/>
            <a:chExt cx="6374053" cy="1793074"/>
          </a:xfrm>
        </p:grpSpPr>
        <p:pic>
          <p:nvPicPr>
            <p:cNvPr id="7" name="Picture 6">
              <a:extLst>
                <a:ext uri="{FF2B5EF4-FFF2-40B4-BE49-F238E27FC236}">
                  <a16:creationId xmlns:a16="http://schemas.microsoft.com/office/drawing/2014/main" id="{F1B69265-28FA-6640-AA79-6739D2D0B5F9}"/>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8391" y="1407326"/>
              <a:ext cx="6374053" cy="1746607"/>
            </a:xfrm>
            <a:prstGeom prst="rect">
              <a:avLst/>
            </a:prstGeom>
          </p:spPr>
        </p:pic>
        <p:sp>
          <p:nvSpPr>
            <p:cNvPr id="8" name="Rectangle 7">
              <a:extLst>
                <a:ext uri="{FF2B5EF4-FFF2-40B4-BE49-F238E27FC236}">
                  <a16:creationId xmlns:a16="http://schemas.microsoft.com/office/drawing/2014/main" id="{8119E50B-E62C-BF42-A04E-76DD798182A8}"/>
                </a:ext>
              </a:extLst>
            </p:cNvPr>
            <p:cNvSpPr/>
            <p:nvPr/>
          </p:nvSpPr>
          <p:spPr>
            <a:xfrm>
              <a:off x="1852407" y="2831068"/>
              <a:ext cx="628314" cy="369332"/>
            </a:xfrm>
            <a:prstGeom prst="rect">
              <a:avLst/>
            </a:prstGeom>
          </p:spPr>
          <p:txBody>
            <a:bodyPr wrap="none">
              <a:spAutoFit/>
            </a:bodyPr>
            <a:lstStyle/>
            <a:p>
              <a:r>
                <a:rPr lang="en-US" b="1" dirty="0">
                  <a:ln w="6600">
                    <a:solidFill>
                      <a:schemeClr val="accent2"/>
                    </a:solidFill>
                    <a:prstDash val="solid"/>
                  </a:ln>
                  <a:solidFill>
                    <a:srgbClr val="FFFFFF"/>
                  </a:solidFill>
                  <a:effectLst>
                    <a:outerShdw dist="38100" dir="2700000" algn="tl" rotWithShape="0">
                      <a:schemeClr val="accent2"/>
                    </a:outerShdw>
                  </a:effectLst>
                </a:rPr>
                <a:t>INTT</a:t>
              </a:r>
            </a:p>
          </p:txBody>
        </p:sp>
        <p:sp>
          <p:nvSpPr>
            <p:cNvPr id="9" name="Rectangle 8">
              <a:extLst>
                <a:ext uri="{FF2B5EF4-FFF2-40B4-BE49-F238E27FC236}">
                  <a16:creationId xmlns:a16="http://schemas.microsoft.com/office/drawing/2014/main" id="{B84CD3E8-EC5B-294C-883C-4293A3A0560D}"/>
                </a:ext>
              </a:extLst>
            </p:cNvPr>
            <p:cNvSpPr/>
            <p:nvPr/>
          </p:nvSpPr>
          <p:spPr>
            <a:xfrm>
              <a:off x="4447332" y="2831068"/>
              <a:ext cx="1965603" cy="369332"/>
            </a:xfrm>
            <a:prstGeom prst="rect">
              <a:avLst/>
            </a:prstGeom>
          </p:spPr>
          <p:txBody>
            <a:bodyPr wrap="none">
              <a:spAutoFit/>
            </a:bodyPr>
            <a:lstStyle/>
            <a:p>
              <a:r>
                <a:rPr lang="en-US" b="1" dirty="0">
                  <a:ln w="6600">
                    <a:solidFill>
                      <a:schemeClr val="accent2"/>
                    </a:solidFill>
                    <a:prstDash val="solid"/>
                  </a:ln>
                  <a:solidFill>
                    <a:srgbClr val="FFFFFF"/>
                  </a:solidFill>
                  <a:effectLst>
                    <a:outerShdw dist="38100" dir="2700000" algn="tl" rotWithShape="0">
                      <a:schemeClr val="accent2"/>
                    </a:outerShdw>
                  </a:effectLst>
                </a:rPr>
                <a:t>MVTX  EMCal HCal</a:t>
              </a:r>
            </a:p>
          </p:txBody>
        </p:sp>
      </p:grpSp>
      <p:sp>
        <p:nvSpPr>
          <p:cNvPr id="10" name="Rectangle 9">
            <a:extLst>
              <a:ext uri="{FF2B5EF4-FFF2-40B4-BE49-F238E27FC236}">
                <a16:creationId xmlns:a16="http://schemas.microsoft.com/office/drawing/2014/main" id="{82DB973B-B2F4-BD4A-B30C-D274EE057278}"/>
              </a:ext>
            </a:extLst>
          </p:cNvPr>
          <p:cNvSpPr/>
          <p:nvPr/>
        </p:nvSpPr>
        <p:spPr>
          <a:xfrm>
            <a:off x="92049" y="2796780"/>
            <a:ext cx="8783558" cy="276999"/>
          </a:xfrm>
          <a:prstGeom prst="rect">
            <a:avLst/>
          </a:prstGeom>
        </p:spPr>
        <p:txBody>
          <a:bodyPr wrap="none">
            <a:spAutoFit/>
          </a:bodyPr>
          <a:lstStyle/>
          <a:p>
            <a:r>
              <a:rPr lang="en-US" sz="1200" dirty="0"/>
              <a:t>FY2018 </a:t>
            </a:r>
            <a:r>
              <a:rPr lang="en-US" sz="1200" dirty="0" err="1"/>
              <a:t>Fermilab</a:t>
            </a:r>
            <a:r>
              <a:rPr lang="en-US" sz="1200" dirty="0"/>
              <a:t> Test beam facility, with other </a:t>
            </a:r>
            <a:r>
              <a:rPr lang="en-US" sz="1200" dirty="0" err="1"/>
              <a:t>sPHENIX</a:t>
            </a:r>
            <a:r>
              <a:rPr lang="en-US" sz="1200" dirty="0"/>
              <a:t> subsystems. Alex, </a:t>
            </a:r>
            <a:r>
              <a:rPr lang="en-US" sz="1200" dirty="0" err="1"/>
              <a:t>Sanghoon</a:t>
            </a:r>
            <a:r>
              <a:rPr lang="en-US" sz="1200" dirty="0"/>
              <a:t>, Darren, </a:t>
            </a:r>
            <a:r>
              <a:rPr lang="en-US" sz="1200" dirty="0" err="1"/>
              <a:t>Sho</a:t>
            </a:r>
            <a:r>
              <a:rPr lang="en-US" sz="1200" dirty="0"/>
              <a:t>, photographed by Ming</a:t>
            </a:r>
          </a:p>
        </p:txBody>
      </p:sp>
      <p:pic>
        <p:nvPicPr>
          <p:cNvPr id="12" name="Picture 11">
            <a:extLst>
              <a:ext uri="{FF2B5EF4-FFF2-40B4-BE49-F238E27FC236}">
                <a16:creationId xmlns:a16="http://schemas.microsoft.com/office/drawing/2014/main" id="{E291367D-DBAB-EE42-8C6F-8AE0F647078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9277" t="-498"/>
          <a:stretch/>
        </p:blipFill>
        <p:spPr>
          <a:xfrm rot="5400000">
            <a:off x="380518" y="3215778"/>
            <a:ext cx="1793096" cy="2015439"/>
          </a:xfrm>
          <a:prstGeom prst="rect">
            <a:avLst/>
          </a:prstGeom>
        </p:spPr>
      </p:pic>
      <p:pic>
        <p:nvPicPr>
          <p:cNvPr id="13" name="Picture 12">
            <a:extLst>
              <a:ext uri="{FF2B5EF4-FFF2-40B4-BE49-F238E27FC236}">
                <a16:creationId xmlns:a16="http://schemas.microsoft.com/office/drawing/2014/main" id="{B55A807A-76C0-3A45-9FEA-191EC9D1A61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6108" t="9277" r="6167"/>
          <a:stretch/>
        </p:blipFill>
        <p:spPr>
          <a:xfrm>
            <a:off x="2393710" y="3326949"/>
            <a:ext cx="2075700" cy="1793096"/>
          </a:xfrm>
          <a:prstGeom prst="rect">
            <a:avLst/>
          </a:prstGeom>
        </p:spPr>
      </p:pic>
      <p:pic>
        <p:nvPicPr>
          <p:cNvPr id="14" name="Picture 13">
            <a:extLst>
              <a:ext uri="{FF2B5EF4-FFF2-40B4-BE49-F238E27FC236}">
                <a16:creationId xmlns:a16="http://schemas.microsoft.com/office/drawing/2014/main" id="{CDFF5429-929A-3C4A-A17C-58E0F428F86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586497" y="3323960"/>
            <a:ext cx="2244709" cy="1968171"/>
          </a:xfrm>
          <a:prstGeom prst="rect">
            <a:avLst/>
          </a:prstGeom>
        </p:spPr>
      </p:pic>
      <p:sp>
        <p:nvSpPr>
          <p:cNvPr id="15" name="TextBox 14">
            <a:extLst>
              <a:ext uri="{FF2B5EF4-FFF2-40B4-BE49-F238E27FC236}">
                <a16:creationId xmlns:a16="http://schemas.microsoft.com/office/drawing/2014/main" id="{F4DF997A-2D91-644B-8150-9A801B0122A3}"/>
              </a:ext>
            </a:extLst>
          </p:cNvPr>
          <p:cNvSpPr txBox="1"/>
          <p:nvPr/>
        </p:nvSpPr>
        <p:spPr>
          <a:xfrm>
            <a:off x="355062" y="4557856"/>
            <a:ext cx="1478290" cy="523220"/>
          </a:xfrm>
          <a:prstGeom prst="rect">
            <a:avLst/>
          </a:prstGeom>
          <a:noFill/>
        </p:spPr>
        <p:txBody>
          <a:bodyPr wrap="none" rtlCol="0">
            <a:spAutoFit/>
          </a:bodyPr>
          <a:lstStyle/>
          <a:p>
            <a:r>
              <a:rPr lang="en-US" sz="1400" b="1" dirty="0">
                <a:solidFill>
                  <a:srgbClr val="FFFF00"/>
                </a:solidFill>
              </a:rPr>
              <a:t>4-sensor MVTX</a:t>
            </a:r>
          </a:p>
          <a:p>
            <a:r>
              <a:rPr lang="en-US" sz="1400" b="1" dirty="0">
                <a:solidFill>
                  <a:srgbClr val="FFFF00"/>
                </a:solidFill>
              </a:rPr>
              <a:t>telescope</a:t>
            </a:r>
          </a:p>
        </p:txBody>
      </p:sp>
      <p:sp>
        <p:nvSpPr>
          <p:cNvPr id="16" name="TextBox 15">
            <a:extLst>
              <a:ext uri="{FF2B5EF4-FFF2-40B4-BE49-F238E27FC236}">
                <a16:creationId xmlns:a16="http://schemas.microsoft.com/office/drawing/2014/main" id="{F9420C7D-F45D-CC49-A846-B0E5B0440AA4}"/>
              </a:ext>
            </a:extLst>
          </p:cNvPr>
          <p:cNvSpPr txBox="1"/>
          <p:nvPr/>
        </p:nvSpPr>
        <p:spPr>
          <a:xfrm>
            <a:off x="2432242" y="4557855"/>
            <a:ext cx="1426994" cy="523220"/>
          </a:xfrm>
          <a:prstGeom prst="rect">
            <a:avLst/>
          </a:prstGeom>
          <a:noFill/>
        </p:spPr>
        <p:txBody>
          <a:bodyPr wrap="none" rtlCol="0">
            <a:spAutoFit/>
          </a:bodyPr>
          <a:lstStyle/>
          <a:p>
            <a:r>
              <a:rPr lang="en-US" sz="1400" b="1" dirty="0">
                <a:solidFill>
                  <a:srgbClr val="FFFF00"/>
                </a:solidFill>
              </a:rPr>
              <a:t>Online Control</a:t>
            </a:r>
          </a:p>
          <a:p>
            <a:r>
              <a:rPr lang="en-US" sz="1400" b="1" dirty="0">
                <a:solidFill>
                  <a:srgbClr val="FFFF00"/>
                </a:solidFill>
              </a:rPr>
              <a:t>&amp; Monitoring </a:t>
            </a:r>
          </a:p>
        </p:txBody>
      </p:sp>
      <p:sp>
        <p:nvSpPr>
          <p:cNvPr id="17" name="Rectangle 16">
            <a:extLst>
              <a:ext uri="{FF2B5EF4-FFF2-40B4-BE49-F238E27FC236}">
                <a16:creationId xmlns:a16="http://schemas.microsoft.com/office/drawing/2014/main" id="{FC03EF40-A8F3-1A42-AE78-5F0565005AC1}"/>
              </a:ext>
            </a:extLst>
          </p:cNvPr>
          <p:cNvSpPr/>
          <p:nvPr/>
        </p:nvSpPr>
        <p:spPr>
          <a:xfrm>
            <a:off x="4758203" y="3084103"/>
            <a:ext cx="2073003" cy="246221"/>
          </a:xfrm>
          <a:prstGeom prst="rect">
            <a:avLst/>
          </a:prstGeom>
        </p:spPr>
        <p:txBody>
          <a:bodyPr wrap="none">
            <a:spAutoFit/>
          </a:bodyPr>
          <a:lstStyle/>
          <a:p>
            <a:r>
              <a:rPr lang="en-US" sz="1000" dirty="0">
                <a:solidFill>
                  <a:srgbClr val="FF0000"/>
                </a:solidFill>
              </a:rPr>
              <a:t>Track spatial resolution:  ~5 um </a:t>
            </a:r>
          </a:p>
        </p:txBody>
      </p:sp>
      <p:pic>
        <p:nvPicPr>
          <p:cNvPr id="19" name="Picture 18">
            <a:extLst>
              <a:ext uri="{FF2B5EF4-FFF2-40B4-BE49-F238E27FC236}">
                <a16:creationId xmlns:a16="http://schemas.microsoft.com/office/drawing/2014/main" id="{8D277C88-8D27-DC49-BAA4-9DE79AE6FBFE}"/>
              </a:ext>
            </a:extLst>
          </p:cNvPr>
          <p:cNvPicPr>
            <a:picLocks noChangeAspect="1"/>
          </p:cNvPicPr>
          <p:nvPr/>
        </p:nvPicPr>
        <p:blipFill rotWithShape="1">
          <a:blip r:embed="rId6"/>
          <a:srcRect l="2954" t="6761" r="4469" b="2257"/>
          <a:stretch/>
        </p:blipFill>
        <p:spPr>
          <a:xfrm>
            <a:off x="6903690" y="3312546"/>
            <a:ext cx="2133600" cy="1968172"/>
          </a:xfrm>
          <a:prstGeom prst="rect">
            <a:avLst/>
          </a:prstGeom>
        </p:spPr>
      </p:pic>
      <p:sp>
        <p:nvSpPr>
          <p:cNvPr id="20" name="TextBox 19">
            <a:extLst>
              <a:ext uri="{FF2B5EF4-FFF2-40B4-BE49-F238E27FC236}">
                <a16:creationId xmlns:a16="http://schemas.microsoft.com/office/drawing/2014/main" id="{1D96978C-D988-7748-BB60-566D11587453}"/>
              </a:ext>
            </a:extLst>
          </p:cNvPr>
          <p:cNvSpPr txBox="1"/>
          <p:nvPr/>
        </p:nvSpPr>
        <p:spPr>
          <a:xfrm>
            <a:off x="7119999" y="3103661"/>
            <a:ext cx="1579278" cy="230832"/>
          </a:xfrm>
          <a:prstGeom prst="rect">
            <a:avLst/>
          </a:prstGeom>
          <a:noFill/>
        </p:spPr>
        <p:txBody>
          <a:bodyPr wrap="none" rtlCol="0">
            <a:spAutoFit/>
          </a:bodyPr>
          <a:lstStyle/>
          <a:p>
            <a:r>
              <a:rPr lang="en-US" sz="900" dirty="0">
                <a:solidFill>
                  <a:srgbClr val="FF0000"/>
                </a:solidFill>
              </a:rPr>
              <a:t>High hit efficiency: &gt; 99.5%</a:t>
            </a:r>
          </a:p>
        </p:txBody>
      </p:sp>
    </p:spTree>
    <p:extLst>
      <p:ext uri="{BB962C8B-B14F-4D97-AF65-F5344CB8AC3E}">
        <p14:creationId xmlns:p14="http://schemas.microsoft.com/office/powerpoint/2010/main" val="15238247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4D7F3-7CF9-8C41-88B3-DA0209BC4930}"/>
              </a:ext>
            </a:extLst>
          </p:cNvPr>
          <p:cNvSpPr>
            <a:spLocks noGrp="1"/>
          </p:cNvSpPr>
          <p:nvPr>
            <p:ph type="title"/>
          </p:nvPr>
        </p:nvSpPr>
        <p:spPr/>
        <p:txBody>
          <a:bodyPr/>
          <a:lstStyle/>
          <a:p>
            <a:r>
              <a:rPr lang="en-US" dirty="0"/>
              <a:t>Mechanical System – Completed Conceptual Design</a:t>
            </a:r>
          </a:p>
        </p:txBody>
      </p:sp>
      <p:sp>
        <p:nvSpPr>
          <p:cNvPr id="3" name="Date Placeholder 2">
            <a:extLst>
              <a:ext uri="{FF2B5EF4-FFF2-40B4-BE49-F238E27FC236}">
                <a16:creationId xmlns:a16="http://schemas.microsoft.com/office/drawing/2014/main" id="{7ACA4C38-3E8D-7641-A0CF-73331FDDC5D0}"/>
              </a:ext>
            </a:extLst>
          </p:cNvPr>
          <p:cNvSpPr>
            <a:spLocks noGrp="1"/>
          </p:cNvSpPr>
          <p:nvPr>
            <p:ph type="dt" sz="half" idx="10"/>
          </p:nvPr>
        </p:nvSpPr>
        <p:spPr/>
        <p:txBody>
          <a:bodyPr/>
          <a:lstStyle/>
          <a:p>
            <a:fld id="{3BB050BD-D5D4-004B-87E1-382D8D28594F}" type="datetime1">
              <a:rPr lang="en-US" smtClean="0"/>
              <a:t>2/11/19</a:t>
            </a:fld>
            <a:r>
              <a:rPr lang="en-US"/>
              <a:t>   |   </a:t>
            </a:r>
            <a:fld id="{5D01E7E5-6465-7A46-A26D-BAABC2D34D38}" type="slidenum">
              <a:rPr lang="en-US" smtClean="0"/>
              <a:t>12</a:t>
            </a:fld>
            <a:endParaRPr lang="en-US" dirty="0"/>
          </a:p>
        </p:txBody>
      </p:sp>
      <p:sp>
        <p:nvSpPr>
          <p:cNvPr id="4" name="Footer Placeholder 3">
            <a:extLst>
              <a:ext uri="{FF2B5EF4-FFF2-40B4-BE49-F238E27FC236}">
                <a16:creationId xmlns:a16="http://schemas.microsoft.com/office/drawing/2014/main" id="{3CC7D021-EC24-BE4B-8A68-C687E11125A0}"/>
              </a:ext>
            </a:extLst>
          </p:cNvPr>
          <p:cNvSpPr>
            <a:spLocks noGrp="1"/>
          </p:cNvSpPr>
          <p:nvPr>
            <p:ph type="ftr" sz="quarter" idx="11"/>
          </p:nvPr>
        </p:nvSpPr>
        <p:spPr/>
        <p:txBody>
          <a:bodyPr/>
          <a:lstStyle/>
          <a:p>
            <a:r>
              <a:rPr lang="en-US"/>
              <a:t>Los Alamos National Laboratory</a:t>
            </a:r>
            <a:endParaRPr lang="en-US" dirty="0"/>
          </a:p>
        </p:txBody>
      </p:sp>
      <p:pic>
        <p:nvPicPr>
          <p:cNvPr id="7" name="Picture 6">
            <a:extLst>
              <a:ext uri="{FF2B5EF4-FFF2-40B4-BE49-F238E27FC236}">
                <a16:creationId xmlns:a16="http://schemas.microsoft.com/office/drawing/2014/main" id="{3AEE48E8-DA0D-B947-899F-637FB7E4000A}"/>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3397929" y="1427455"/>
            <a:ext cx="5663326" cy="3236186"/>
          </a:xfrm>
          <a:prstGeom prst="rect">
            <a:avLst/>
          </a:prstGeom>
        </p:spPr>
      </p:pic>
      <p:grpSp>
        <p:nvGrpSpPr>
          <p:cNvPr id="16" name="Group 15">
            <a:extLst>
              <a:ext uri="{FF2B5EF4-FFF2-40B4-BE49-F238E27FC236}">
                <a16:creationId xmlns:a16="http://schemas.microsoft.com/office/drawing/2014/main" id="{D29456E8-7DAA-894E-9B43-B20345FDFF5A}"/>
              </a:ext>
            </a:extLst>
          </p:cNvPr>
          <p:cNvGrpSpPr/>
          <p:nvPr/>
        </p:nvGrpSpPr>
        <p:grpSpPr>
          <a:xfrm>
            <a:off x="2426538" y="1911384"/>
            <a:ext cx="6634717" cy="3553240"/>
            <a:chOff x="2426538" y="1911384"/>
            <a:chExt cx="6634717" cy="3553240"/>
          </a:xfrm>
        </p:grpSpPr>
        <p:sp>
          <p:nvSpPr>
            <p:cNvPr id="8" name="Date Placeholder 3">
              <a:extLst>
                <a:ext uri="{FF2B5EF4-FFF2-40B4-BE49-F238E27FC236}">
                  <a16:creationId xmlns:a16="http://schemas.microsoft.com/office/drawing/2014/main" id="{72FDDC1B-738C-E947-B4A4-B4B3CCA82611}"/>
                </a:ext>
              </a:extLst>
            </p:cNvPr>
            <p:cNvSpPr txBox="1">
              <a:spLocks/>
            </p:cNvSpPr>
            <p:nvPr/>
          </p:nvSpPr>
          <p:spPr>
            <a:xfrm>
              <a:off x="2426538" y="5097765"/>
              <a:ext cx="2977525" cy="366859"/>
            </a:xfrm>
            <a:prstGeom prst="rect">
              <a:avLst/>
            </a:prstGeom>
          </p:spPr>
          <p:txBody>
            <a:bodyPr vert="horz" lIns="91440" tIns="45720" rIns="91440" bIns="45720" rtlCol="0" anchor="ctr"/>
            <a:lstStyle>
              <a:defPPr>
                <a:defRPr lang="en-US"/>
              </a:defPPr>
              <a:lvl1pPr marL="0" algn="r" defTabSz="457200" rtl="0" eaLnBrk="1" latinLnBrk="0" hangingPunct="1">
                <a:defRPr sz="800" kern="1200">
                  <a:solidFill>
                    <a:srgbClr val="FFFFFF"/>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a:t>12/7/18</a:t>
              </a:r>
            </a:p>
          </p:txBody>
        </p:sp>
        <p:sp>
          <p:nvSpPr>
            <p:cNvPr id="9" name="TextBox 8">
              <a:extLst>
                <a:ext uri="{FF2B5EF4-FFF2-40B4-BE49-F238E27FC236}">
                  <a16:creationId xmlns:a16="http://schemas.microsoft.com/office/drawing/2014/main" id="{2A47C2FD-747B-0344-A668-A70E14E8D7BF}"/>
                </a:ext>
              </a:extLst>
            </p:cNvPr>
            <p:cNvSpPr txBox="1"/>
            <p:nvPr/>
          </p:nvSpPr>
          <p:spPr>
            <a:xfrm>
              <a:off x="6112709" y="1911384"/>
              <a:ext cx="1283755" cy="461665"/>
            </a:xfrm>
            <a:prstGeom prst="rect">
              <a:avLst/>
            </a:prstGeom>
            <a:noFill/>
          </p:spPr>
          <p:txBody>
            <a:bodyPr wrap="square" rtlCol="0">
              <a:spAutoFit/>
            </a:bodyPr>
            <a:lstStyle/>
            <a:p>
              <a:r>
                <a:rPr lang="en-US" sz="2400" dirty="0">
                  <a:solidFill>
                    <a:schemeClr val="bg1"/>
                  </a:solidFill>
                </a:rPr>
                <a:t>TPC</a:t>
              </a:r>
            </a:p>
          </p:txBody>
        </p:sp>
        <p:sp>
          <p:nvSpPr>
            <p:cNvPr id="10" name="TextBox 9">
              <a:extLst>
                <a:ext uri="{FF2B5EF4-FFF2-40B4-BE49-F238E27FC236}">
                  <a16:creationId xmlns:a16="http://schemas.microsoft.com/office/drawing/2014/main" id="{B4FFB620-69A8-2647-BAF5-B2C7525AD332}"/>
                </a:ext>
              </a:extLst>
            </p:cNvPr>
            <p:cNvSpPr txBox="1"/>
            <p:nvPr/>
          </p:nvSpPr>
          <p:spPr>
            <a:xfrm>
              <a:off x="6182589" y="2634792"/>
              <a:ext cx="877150" cy="379656"/>
            </a:xfrm>
            <a:prstGeom prst="rect">
              <a:avLst/>
            </a:prstGeom>
            <a:noFill/>
          </p:spPr>
          <p:txBody>
            <a:bodyPr wrap="square" rtlCol="0">
              <a:spAutoFit/>
            </a:bodyPr>
            <a:lstStyle/>
            <a:p>
              <a:r>
                <a:rPr lang="en-US" sz="1867" dirty="0">
                  <a:solidFill>
                    <a:schemeClr val="bg1"/>
                  </a:solidFill>
                </a:rPr>
                <a:t>INTT</a:t>
              </a:r>
            </a:p>
          </p:txBody>
        </p:sp>
        <p:sp>
          <p:nvSpPr>
            <p:cNvPr id="11" name="Rounded Rectangular Callout 10">
              <a:extLst>
                <a:ext uri="{FF2B5EF4-FFF2-40B4-BE49-F238E27FC236}">
                  <a16:creationId xmlns:a16="http://schemas.microsoft.com/office/drawing/2014/main" id="{361D1CA5-FC3E-9C4E-B14B-A4EEC5B08575}"/>
                </a:ext>
              </a:extLst>
            </p:cNvPr>
            <p:cNvSpPr/>
            <p:nvPr/>
          </p:nvSpPr>
          <p:spPr>
            <a:xfrm>
              <a:off x="6950200" y="3594447"/>
              <a:ext cx="1120650" cy="525441"/>
            </a:xfrm>
            <a:prstGeom prst="wedgeRoundRectCallout">
              <a:avLst>
                <a:gd name="adj1" fmla="val -79092"/>
                <a:gd name="adj2" fmla="val -133122"/>
                <a:gd name="adj3" fmla="val 16667"/>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t>MVTX</a:t>
              </a:r>
            </a:p>
          </p:txBody>
        </p:sp>
        <p:sp>
          <p:nvSpPr>
            <p:cNvPr id="12" name="Line Callout 1 11">
              <a:extLst>
                <a:ext uri="{FF2B5EF4-FFF2-40B4-BE49-F238E27FC236}">
                  <a16:creationId xmlns:a16="http://schemas.microsoft.com/office/drawing/2014/main" id="{7536B69B-FE36-7F48-9EEC-F18978662C53}"/>
                </a:ext>
              </a:extLst>
            </p:cNvPr>
            <p:cNvSpPr/>
            <p:nvPr/>
          </p:nvSpPr>
          <p:spPr>
            <a:xfrm>
              <a:off x="7285155" y="4488342"/>
              <a:ext cx="1776100" cy="543753"/>
            </a:xfrm>
            <a:prstGeom prst="borderCallout1">
              <a:avLst>
                <a:gd name="adj1" fmla="val -2694"/>
                <a:gd name="adj2" fmla="val -1422"/>
                <a:gd name="adj3" fmla="val -201326"/>
                <a:gd name="adj4" fmla="val -78293"/>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solidFill>
                    <a:srgbClr val="032AFF"/>
                  </a:solidFill>
                </a:rPr>
                <a:t>PP-1a:</a:t>
              </a:r>
              <a:r>
                <a:rPr lang="en-US" sz="1867" dirty="0">
                  <a:solidFill>
                    <a:srgbClr val="FF0000"/>
                  </a:solidFill>
                </a:rPr>
                <a:t> </a:t>
              </a:r>
            </a:p>
            <a:p>
              <a:pPr algn="ctr"/>
              <a:r>
                <a:rPr lang="en-US" sz="1467" dirty="0">
                  <a:solidFill>
                    <a:srgbClr val="FF0000"/>
                  </a:solidFill>
                </a:rPr>
                <a:t>short </a:t>
              </a:r>
              <a:r>
                <a:rPr lang="en-US" sz="1333" dirty="0">
                  <a:solidFill>
                    <a:srgbClr val="FF0000"/>
                  </a:solidFill>
                </a:rPr>
                <a:t>signal cables</a:t>
              </a:r>
              <a:endParaRPr lang="en-US" sz="1400" dirty="0">
                <a:solidFill>
                  <a:srgbClr val="FF0000"/>
                </a:solidFill>
              </a:endParaRPr>
            </a:p>
          </p:txBody>
        </p:sp>
        <p:sp>
          <p:nvSpPr>
            <p:cNvPr id="13" name="Line Callout 1 12">
              <a:extLst>
                <a:ext uri="{FF2B5EF4-FFF2-40B4-BE49-F238E27FC236}">
                  <a16:creationId xmlns:a16="http://schemas.microsoft.com/office/drawing/2014/main" id="{874503FC-57A0-8945-9840-9A96BE9D6788}"/>
                </a:ext>
              </a:extLst>
            </p:cNvPr>
            <p:cNvSpPr/>
            <p:nvPr/>
          </p:nvSpPr>
          <p:spPr>
            <a:xfrm>
              <a:off x="3910327" y="4550634"/>
              <a:ext cx="1323345" cy="820744"/>
            </a:xfrm>
            <a:prstGeom prst="borderCallout1">
              <a:avLst>
                <a:gd name="adj1" fmla="val 18750"/>
                <a:gd name="adj2" fmla="val -8333"/>
                <a:gd name="adj3" fmla="val -155183"/>
                <a:gd name="adj4" fmla="val -28550"/>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32AFF"/>
                  </a:solidFill>
                </a:rPr>
                <a:t>PP-2:</a:t>
              </a:r>
            </a:p>
            <a:p>
              <a:pPr algn="ctr"/>
              <a:r>
                <a:rPr lang="en-US" sz="1333" dirty="0">
                  <a:solidFill>
                    <a:srgbClr val="FF0000"/>
                  </a:solidFill>
                </a:rPr>
                <a:t>Signal and power cables</a:t>
              </a:r>
            </a:p>
          </p:txBody>
        </p:sp>
        <p:sp>
          <p:nvSpPr>
            <p:cNvPr id="14" name="Line Callout 1 13">
              <a:extLst>
                <a:ext uri="{FF2B5EF4-FFF2-40B4-BE49-F238E27FC236}">
                  <a16:creationId xmlns:a16="http://schemas.microsoft.com/office/drawing/2014/main" id="{89D64DE9-E6CD-9842-97A2-F58950ABDAA8}"/>
                </a:ext>
              </a:extLst>
            </p:cNvPr>
            <p:cNvSpPr/>
            <p:nvPr/>
          </p:nvSpPr>
          <p:spPr>
            <a:xfrm>
              <a:off x="5764238" y="4576554"/>
              <a:ext cx="1354343" cy="543753"/>
            </a:xfrm>
            <a:prstGeom prst="borderCallout1">
              <a:avLst>
                <a:gd name="adj1" fmla="val 692"/>
                <a:gd name="adj2" fmla="val -177"/>
                <a:gd name="adj3" fmla="val -240515"/>
                <a:gd name="adj4" fmla="val -41957"/>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67" dirty="0">
                  <a:solidFill>
                    <a:srgbClr val="032AFF"/>
                  </a:solidFill>
                </a:rPr>
                <a:t>PP-1b:</a:t>
              </a:r>
              <a:r>
                <a:rPr lang="en-US" sz="1867" dirty="0">
                  <a:solidFill>
                    <a:srgbClr val="FF0000"/>
                  </a:solidFill>
                </a:rPr>
                <a:t> </a:t>
              </a:r>
            </a:p>
            <a:p>
              <a:pPr algn="ctr"/>
              <a:r>
                <a:rPr lang="en-US" sz="1467" dirty="0">
                  <a:solidFill>
                    <a:srgbClr val="FF0000"/>
                  </a:solidFill>
                </a:rPr>
                <a:t>power cables</a:t>
              </a:r>
              <a:endParaRPr lang="en-US" sz="1600" dirty="0">
                <a:solidFill>
                  <a:srgbClr val="FF0000"/>
                </a:solidFill>
              </a:endParaRPr>
            </a:p>
          </p:txBody>
        </p:sp>
        <p:sp>
          <p:nvSpPr>
            <p:cNvPr id="15" name="Line Callout 2 14">
              <a:extLst>
                <a:ext uri="{FF2B5EF4-FFF2-40B4-BE49-F238E27FC236}">
                  <a16:creationId xmlns:a16="http://schemas.microsoft.com/office/drawing/2014/main" id="{B29A0BF1-E793-004F-8728-2F0A7C251BFC}"/>
                </a:ext>
              </a:extLst>
            </p:cNvPr>
            <p:cNvSpPr/>
            <p:nvPr/>
          </p:nvSpPr>
          <p:spPr>
            <a:xfrm>
              <a:off x="4379004" y="1930898"/>
              <a:ext cx="1323345" cy="820744"/>
            </a:xfrm>
            <a:prstGeom prst="borderCallout2">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Service Barrel</a:t>
              </a:r>
            </a:p>
          </p:txBody>
        </p:sp>
      </p:grpSp>
      <p:pic>
        <p:nvPicPr>
          <p:cNvPr id="6" name="Picture 5">
            <a:extLst>
              <a:ext uri="{FF2B5EF4-FFF2-40B4-BE49-F238E27FC236}">
                <a16:creationId xmlns:a16="http://schemas.microsoft.com/office/drawing/2014/main" id="{A6E38661-C4EC-ED40-A579-3ABAE24A5D4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2745" y="881827"/>
            <a:ext cx="3334614" cy="1805427"/>
          </a:xfrm>
          <a:prstGeom prst="rect">
            <a:avLst/>
          </a:prstGeom>
        </p:spPr>
      </p:pic>
      <p:sp>
        <p:nvSpPr>
          <p:cNvPr id="17" name="TextBox 16">
            <a:extLst>
              <a:ext uri="{FF2B5EF4-FFF2-40B4-BE49-F238E27FC236}">
                <a16:creationId xmlns:a16="http://schemas.microsoft.com/office/drawing/2014/main" id="{4DA9D1CC-7533-0244-8AD6-00F460D95BC8}"/>
              </a:ext>
            </a:extLst>
          </p:cNvPr>
          <p:cNvSpPr txBox="1"/>
          <p:nvPr/>
        </p:nvSpPr>
        <p:spPr>
          <a:xfrm>
            <a:off x="3464325" y="906277"/>
            <a:ext cx="3268217" cy="584775"/>
          </a:xfrm>
          <a:prstGeom prst="rect">
            <a:avLst/>
          </a:prstGeom>
          <a:noFill/>
        </p:spPr>
        <p:txBody>
          <a:bodyPr wrap="square" rtlCol="0">
            <a:spAutoFit/>
          </a:bodyPr>
          <a:lstStyle/>
          <a:p>
            <a:r>
              <a:rPr lang="en-US" sz="1600" dirty="0"/>
              <a:t>a new MVTX stave design with 40cm extended power FPC</a:t>
            </a:r>
          </a:p>
        </p:txBody>
      </p:sp>
      <p:sp>
        <p:nvSpPr>
          <p:cNvPr id="18" name="TextBox 17">
            <a:extLst>
              <a:ext uri="{FF2B5EF4-FFF2-40B4-BE49-F238E27FC236}">
                <a16:creationId xmlns:a16="http://schemas.microsoft.com/office/drawing/2014/main" id="{F81AD5D1-22FC-E440-A6CE-BCBE187910A3}"/>
              </a:ext>
            </a:extLst>
          </p:cNvPr>
          <p:cNvSpPr txBox="1"/>
          <p:nvPr/>
        </p:nvSpPr>
        <p:spPr>
          <a:xfrm>
            <a:off x="7004050" y="846937"/>
            <a:ext cx="2031197" cy="338554"/>
          </a:xfrm>
          <a:prstGeom prst="rect">
            <a:avLst/>
          </a:prstGeom>
          <a:noFill/>
        </p:spPr>
        <p:txBody>
          <a:bodyPr wrap="none" rtlCol="0">
            <a:spAutoFit/>
          </a:bodyPr>
          <a:lstStyle/>
          <a:p>
            <a:r>
              <a:rPr lang="en-US" sz="1600" dirty="0"/>
              <a:t>Walt and </a:t>
            </a:r>
            <a:r>
              <a:rPr lang="en-US" sz="1600" dirty="0" err="1"/>
              <a:t>Sho’s</a:t>
            </a:r>
            <a:r>
              <a:rPr lang="en-US" sz="1600" dirty="0"/>
              <a:t> talks</a:t>
            </a:r>
          </a:p>
        </p:txBody>
      </p:sp>
      <p:pic>
        <p:nvPicPr>
          <p:cNvPr id="21" name="image9.png">
            <a:extLst>
              <a:ext uri="{FF2B5EF4-FFF2-40B4-BE49-F238E27FC236}">
                <a16:creationId xmlns:a16="http://schemas.microsoft.com/office/drawing/2014/main" id="{4F3B0053-60E7-F443-8F53-A73FEC81D6A0}"/>
              </a:ext>
            </a:extLst>
          </p:cNvPr>
          <p:cNvPicPr/>
          <p:nvPr/>
        </p:nvPicPr>
        <p:blipFill>
          <a:blip r:embed="rId4"/>
          <a:srcRect/>
          <a:stretch>
            <a:fillRect/>
          </a:stretch>
        </p:blipFill>
        <p:spPr>
          <a:xfrm>
            <a:off x="349803" y="3080209"/>
            <a:ext cx="2632257" cy="2187111"/>
          </a:xfrm>
          <a:prstGeom prst="rect">
            <a:avLst/>
          </a:prstGeom>
          <a:ln/>
        </p:spPr>
      </p:pic>
      <p:sp>
        <p:nvSpPr>
          <p:cNvPr id="22" name="TextBox 21">
            <a:extLst>
              <a:ext uri="{FF2B5EF4-FFF2-40B4-BE49-F238E27FC236}">
                <a16:creationId xmlns:a16="http://schemas.microsoft.com/office/drawing/2014/main" id="{5745BE8F-F724-F44A-989E-47927BA819F6}"/>
              </a:ext>
            </a:extLst>
          </p:cNvPr>
          <p:cNvSpPr txBox="1"/>
          <p:nvPr/>
        </p:nvSpPr>
        <p:spPr>
          <a:xfrm>
            <a:off x="419436" y="2829782"/>
            <a:ext cx="2492990" cy="369332"/>
          </a:xfrm>
          <a:prstGeom prst="rect">
            <a:avLst/>
          </a:prstGeom>
          <a:noFill/>
        </p:spPr>
        <p:txBody>
          <a:bodyPr wrap="none" rtlCol="0">
            <a:spAutoFit/>
          </a:bodyPr>
          <a:lstStyle/>
          <a:p>
            <a:r>
              <a:rPr lang="en-US" dirty="0"/>
              <a:t>3D model and mockup</a:t>
            </a:r>
          </a:p>
        </p:txBody>
      </p:sp>
    </p:spTree>
    <p:extLst>
      <p:ext uri="{BB962C8B-B14F-4D97-AF65-F5344CB8AC3E}">
        <p14:creationId xmlns:p14="http://schemas.microsoft.com/office/powerpoint/2010/main" val="2405158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D95BF-3AB0-EB49-AA4A-200981F8D528}"/>
              </a:ext>
            </a:extLst>
          </p:cNvPr>
          <p:cNvSpPr>
            <a:spLocks noGrp="1"/>
          </p:cNvSpPr>
          <p:nvPr>
            <p:ph type="title"/>
          </p:nvPr>
        </p:nvSpPr>
        <p:spPr/>
        <p:txBody>
          <a:bodyPr/>
          <a:lstStyle/>
          <a:p>
            <a:r>
              <a:rPr lang="en-US" dirty="0"/>
              <a:t>MVTX Readout and Power Cable Rout</a:t>
            </a:r>
          </a:p>
        </p:txBody>
      </p:sp>
      <p:sp>
        <p:nvSpPr>
          <p:cNvPr id="3" name="Date Placeholder 2">
            <a:extLst>
              <a:ext uri="{FF2B5EF4-FFF2-40B4-BE49-F238E27FC236}">
                <a16:creationId xmlns:a16="http://schemas.microsoft.com/office/drawing/2014/main" id="{E6E38B30-1BE0-DA40-A12A-330D993D9F04}"/>
              </a:ext>
            </a:extLst>
          </p:cNvPr>
          <p:cNvSpPr>
            <a:spLocks noGrp="1"/>
          </p:cNvSpPr>
          <p:nvPr>
            <p:ph type="dt" sz="half" idx="10"/>
          </p:nvPr>
        </p:nvSpPr>
        <p:spPr/>
        <p:txBody>
          <a:bodyPr/>
          <a:lstStyle/>
          <a:p>
            <a:fld id="{3BB050BD-D5D4-004B-87E1-382D8D28594F}" type="datetime1">
              <a:rPr lang="en-US" smtClean="0"/>
              <a:t>2/11/19</a:t>
            </a:fld>
            <a:r>
              <a:rPr lang="en-US"/>
              <a:t>   |   </a:t>
            </a:r>
            <a:fld id="{5D01E7E5-6465-7A46-A26D-BAABC2D34D38}" type="slidenum">
              <a:rPr lang="en-US" smtClean="0"/>
              <a:t>13</a:t>
            </a:fld>
            <a:endParaRPr lang="en-US" dirty="0"/>
          </a:p>
        </p:txBody>
      </p:sp>
      <p:sp>
        <p:nvSpPr>
          <p:cNvPr id="4" name="Footer Placeholder 3">
            <a:extLst>
              <a:ext uri="{FF2B5EF4-FFF2-40B4-BE49-F238E27FC236}">
                <a16:creationId xmlns:a16="http://schemas.microsoft.com/office/drawing/2014/main" id="{C0F27625-1C51-144E-97F6-1DA8F713E462}"/>
              </a:ext>
            </a:extLst>
          </p:cNvPr>
          <p:cNvSpPr>
            <a:spLocks noGrp="1"/>
          </p:cNvSpPr>
          <p:nvPr>
            <p:ph type="ftr" sz="quarter" idx="11"/>
          </p:nvPr>
        </p:nvSpPr>
        <p:spPr/>
        <p:txBody>
          <a:bodyPr/>
          <a:lstStyle/>
          <a:p>
            <a:r>
              <a:rPr lang="en-US"/>
              <a:t>Los Alamos National Laboratory</a:t>
            </a:r>
            <a:endParaRPr lang="en-US" dirty="0"/>
          </a:p>
        </p:txBody>
      </p:sp>
      <p:pic>
        <p:nvPicPr>
          <p:cNvPr id="7" name="Picture 6">
            <a:extLst>
              <a:ext uri="{FF2B5EF4-FFF2-40B4-BE49-F238E27FC236}">
                <a16:creationId xmlns:a16="http://schemas.microsoft.com/office/drawing/2014/main" id="{009A1598-5B55-FB4F-AAA3-292A630C48D4}"/>
              </a:ext>
            </a:extLst>
          </p:cNvPr>
          <p:cNvPicPr>
            <a:picLocks noChangeAspect="1"/>
          </p:cNvPicPr>
          <p:nvPr/>
        </p:nvPicPr>
        <p:blipFill>
          <a:blip r:embed="rId2"/>
          <a:stretch>
            <a:fillRect/>
          </a:stretch>
        </p:blipFill>
        <p:spPr>
          <a:xfrm>
            <a:off x="237068" y="940883"/>
            <a:ext cx="4883888" cy="4026412"/>
          </a:xfrm>
          <a:prstGeom prst="rect">
            <a:avLst/>
          </a:prstGeom>
        </p:spPr>
      </p:pic>
      <p:sp>
        <p:nvSpPr>
          <p:cNvPr id="8" name="TextBox 7">
            <a:extLst>
              <a:ext uri="{FF2B5EF4-FFF2-40B4-BE49-F238E27FC236}">
                <a16:creationId xmlns:a16="http://schemas.microsoft.com/office/drawing/2014/main" id="{9A473998-6F77-8D43-9498-A4643B5516D3}"/>
              </a:ext>
            </a:extLst>
          </p:cNvPr>
          <p:cNvSpPr txBox="1"/>
          <p:nvPr/>
        </p:nvSpPr>
        <p:spPr>
          <a:xfrm>
            <a:off x="5642529" y="4004254"/>
            <a:ext cx="3495121" cy="1169551"/>
          </a:xfrm>
          <a:prstGeom prst="rect">
            <a:avLst/>
          </a:prstGeom>
          <a:noFill/>
        </p:spPr>
        <p:txBody>
          <a:bodyPr wrap="square" rtlCol="0">
            <a:spAutoFit/>
          </a:bodyPr>
          <a:lstStyle/>
          <a:p>
            <a:r>
              <a:rPr lang="en-US" sz="1400" b="1" dirty="0" err="1"/>
              <a:t>sPHENIX</a:t>
            </a:r>
            <a:r>
              <a:rPr lang="en-US" sz="1400" b="1" dirty="0"/>
              <a:t> MVTX: 7.9+m</a:t>
            </a:r>
          </a:p>
          <a:p>
            <a:pPr lvl="1"/>
            <a:r>
              <a:rPr lang="en-US" sz="1400" dirty="0"/>
              <a:t>Cable-A: </a:t>
            </a:r>
            <a:r>
              <a:rPr lang="en-US" sz="1400" dirty="0">
                <a:solidFill>
                  <a:srgbClr val="00B0F0"/>
                </a:solidFill>
              </a:rPr>
              <a:t>1.4 m</a:t>
            </a:r>
          </a:p>
          <a:p>
            <a:pPr lvl="1"/>
            <a:r>
              <a:rPr lang="en-US" sz="1400" dirty="0"/>
              <a:t>Cable-B: </a:t>
            </a:r>
            <a:r>
              <a:rPr lang="en-US" sz="1400" dirty="0">
                <a:solidFill>
                  <a:srgbClr val="FF0000"/>
                </a:solidFill>
              </a:rPr>
              <a:t>6.5+ m</a:t>
            </a:r>
          </a:p>
          <a:p>
            <a:pPr lvl="1"/>
            <a:r>
              <a:rPr lang="en-US" sz="1400" dirty="0"/>
              <a:t>Power cable:</a:t>
            </a:r>
            <a:r>
              <a:rPr lang="en-US" sz="1400" dirty="0">
                <a:solidFill>
                  <a:srgbClr val="FFC000"/>
                </a:solidFill>
              </a:rPr>
              <a:t>4.7+ m</a:t>
            </a:r>
            <a:endParaRPr lang="en-US" sz="1600" dirty="0">
              <a:solidFill>
                <a:srgbClr val="FFC000"/>
              </a:solidFill>
            </a:endParaRPr>
          </a:p>
          <a:p>
            <a:r>
              <a:rPr lang="en-US" sz="1400" dirty="0"/>
              <a:t>On-going R&amp;D for ~10m</a:t>
            </a:r>
          </a:p>
        </p:txBody>
      </p:sp>
      <p:sp>
        <p:nvSpPr>
          <p:cNvPr id="9" name="TextBox 8">
            <a:extLst>
              <a:ext uri="{FF2B5EF4-FFF2-40B4-BE49-F238E27FC236}">
                <a16:creationId xmlns:a16="http://schemas.microsoft.com/office/drawing/2014/main" id="{9DC8E241-AE83-744F-8265-5241D6360692}"/>
              </a:ext>
            </a:extLst>
          </p:cNvPr>
          <p:cNvSpPr txBox="1"/>
          <p:nvPr/>
        </p:nvSpPr>
        <p:spPr>
          <a:xfrm>
            <a:off x="4365837" y="1859952"/>
            <a:ext cx="723275" cy="369332"/>
          </a:xfrm>
          <a:prstGeom prst="rect">
            <a:avLst/>
          </a:prstGeom>
          <a:noFill/>
        </p:spPr>
        <p:txBody>
          <a:bodyPr wrap="none" rtlCol="0">
            <a:spAutoFit/>
          </a:bodyPr>
          <a:lstStyle/>
          <a:p>
            <a:r>
              <a:rPr lang="en-US" dirty="0">
                <a:solidFill>
                  <a:schemeClr val="bg1"/>
                </a:solidFill>
              </a:rPr>
              <a:t>PWR</a:t>
            </a:r>
          </a:p>
        </p:txBody>
      </p:sp>
      <p:sp>
        <p:nvSpPr>
          <p:cNvPr id="10" name="TextBox 9">
            <a:extLst>
              <a:ext uri="{FF2B5EF4-FFF2-40B4-BE49-F238E27FC236}">
                <a16:creationId xmlns:a16="http://schemas.microsoft.com/office/drawing/2014/main" id="{C13DADC6-B50C-D646-BB91-9070A0D02404}"/>
              </a:ext>
            </a:extLst>
          </p:cNvPr>
          <p:cNvSpPr txBox="1"/>
          <p:nvPr/>
        </p:nvSpPr>
        <p:spPr>
          <a:xfrm>
            <a:off x="4407160" y="3683936"/>
            <a:ext cx="518091" cy="646331"/>
          </a:xfrm>
          <a:prstGeom prst="rect">
            <a:avLst/>
          </a:prstGeom>
          <a:noFill/>
        </p:spPr>
        <p:txBody>
          <a:bodyPr wrap="none" rtlCol="0">
            <a:spAutoFit/>
          </a:bodyPr>
          <a:lstStyle/>
          <a:p>
            <a:r>
              <a:rPr lang="en-US" dirty="0">
                <a:solidFill>
                  <a:schemeClr val="bg1"/>
                </a:solidFill>
              </a:rPr>
              <a:t>RU</a:t>
            </a:r>
          </a:p>
          <a:p>
            <a:r>
              <a:rPr lang="en-US" dirty="0">
                <a:solidFill>
                  <a:schemeClr val="bg1"/>
                </a:solidFill>
              </a:rPr>
              <a:t>PU</a:t>
            </a:r>
          </a:p>
        </p:txBody>
      </p:sp>
      <p:pic>
        <p:nvPicPr>
          <p:cNvPr id="11" name="Picture 6" descr="https://www.phenix.bnl.gov/WWW/publish/mxliu/sPHENIX/pictures/CERN-092018/IMG_1160.jpg">
            <a:extLst>
              <a:ext uri="{FF2B5EF4-FFF2-40B4-BE49-F238E27FC236}">
                <a16:creationId xmlns:a16="http://schemas.microsoft.com/office/drawing/2014/main" id="{3D6352E3-DDF8-D14C-B631-974361924064}"/>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t="16568" b="12056"/>
          <a:stretch/>
        </p:blipFill>
        <p:spPr bwMode="auto">
          <a:xfrm>
            <a:off x="5642529" y="1165787"/>
            <a:ext cx="2644630" cy="274394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FAED59E-B456-9F4A-B8C0-CB150760BA1D}"/>
              </a:ext>
            </a:extLst>
          </p:cNvPr>
          <p:cNvSpPr txBox="1"/>
          <p:nvPr/>
        </p:nvSpPr>
        <p:spPr>
          <a:xfrm>
            <a:off x="6964844" y="1600567"/>
            <a:ext cx="1329210" cy="307777"/>
          </a:xfrm>
          <a:prstGeom prst="rect">
            <a:avLst/>
          </a:prstGeom>
          <a:noFill/>
        </p:spPr>
        <p:txBody>
          <a:bodyPr wrap="none" rtlCol="0">
            <a:spAutoFit/>
          </a:bodyPr>
          <a:lstStyle/>
          <a:p>
            <a:r>
              <a:rPr lang="en-US" sz="1400" dirty="0"/>
              <a:t>Cable-A: 1.2m</a:t>
            </a:r>
          </a:p>
        </p:txBody>
      </p:sp>
      <p:sp>
        <p:nvSpPr>
          <p:cNvPr id="13" name="TextBox 12">
            <a:extLst>
              <a:ext uri="{FF2B5EF4-FFF2-40B4-BE49-F238E27FC236}">
                <a16:creationId xmlns:a16="http://schemas.microsoft.com/office/drawing/2014/main" id="{1331D841-6FD8-C643-8916-EC6EAA174DBC}"/>
              </a:ext>
            </a:extLst>
          </p:cNvPr>
          <p:cNvSpPr txBox="1"/>
          <p:nvPr/>
        </p:nvSpPr>
        <p:spPr>
          <a:xfrm>
            <a:off x="5544373" y="878906"/>
            <a:ext cx="3065263" cy="307777"/>
          </a:xfrm>
          <a:prstGeom prst="rect">
            <a:avLst/>
          </a:prstGeom>
          <a:noFill/>
        </p:spPr>
        <p:txBody>
          <a:bodyPr wrap="none" rtlCol="0">
            <a:spAutoFit/>
          </a:bodyPr>
          <a:lstStyle/>
          <a:p>
            <a:r>
              <a:rPr lang="en-US" sz="1400" b="1" dirty="0"/>
              <a:t>ALICE ITS/IB readout cables: ~8m</a:t>
            </a:r>
          </a:p>
        </p:txBody>
      </p:sp>
      <p:sp>
        <p:nvSpPr>
          <p:cNvPr id="14" name="TextBox 13">
            <a:extLst>
              <a:ext uri="{FF2B5EF4-FFF2-40B4-BE49-F238E27FC236}">
                <a16:creationId xmlns:a16="http://schemas.microsoft.com/office/drawing/2014/main" id="{0BA64FEC-E7F2-B24F-892B-2B83D9504705}"/>
              </a:ext>
            </a:extLst>
          </p:cNvPr>
          <p:cNvSpPr txBox="1"/>
          <p:nvPr/>
        </p:nvSpPr>
        <p:spPr>
          <a:xfrm>
            <a:off x="5642529" y="1244677"/>
            <a:ext cx="1329210" cy="307777"/>
          </a:xfrm>
          <a:prstGeom prst="rect">
            <a:avLst/>
          </a:prstGeom>
          <a:noFill/>
        </p:spPr>
        <p:txBody>
          <a:bodyPr wrap="none" rtlCol="0">
            <a:spAutoFit/>
          </a:bodyPr>
          <a:lstStyle/>
          <a:p>
            <a:r>
              <a:rPr lang="en-US" sz="1400" dirty="0"/>
              <a:t>Cable-B: 6.8m</a:t>
            </a:r>
          </a:p>
        </p:txBody>
      </p:sp>
      <p:sp>
        <p:nvSpPr>
          <p:cNvPr id="15" name="TextBox 14">
            <a:extLst>
              <a:ext uri="{FF2B5EF4-FFF2-40B4-BE49-F238E27FC236}">
                <a16:creationId xmlns:a16="http://schemas.microsoft.com/office/drawing/2014/main" id="{976EFF6E-E1C0-5E44-A931-3161BA746515}"/>
              </a:ext>
            </a:extLst>
          </p:cNvPr>
          <p:cNvSpPr txBox="1"/>
          <p:nvPr/>
        </p:nvSpPr>
        <p:spPr>
          <a:xfrm>
            <a:off x="285929" y="4953966"/>
            <a:ext cx="4820294" cy="307777"/>
          </a:xfrm>
          <a:prstGeom prst="rect">
            <a:avLst/>
          </a:prstGeom>
          <a:noFill/>
        </p:spPr>
        <p:txBody>
          <a:bodyPr wrap="none" rtlCol="0">
            <a:spAutoFit/>
          </a:bodyPr>
          <a:lstStyle/>
          <a:p>
            <a:r>
              <a:rPr lang="en-US" sz="1400" dirty="0">
                <a:solidFill>
                  <a:srgbClr val="FF0000"/>
                </a:solidFill>
              </a:rPr>
              <a:t>BNL has approved “non-halogen free” cables for </a:t>
            </a:r>
            <a:r>
              <a:rPr lang="en-US" sz="1400" dirty="0" err="1">
                <a:solidFill>
                  <a:srgbClr val="FF0000"/>
                </a:solidFill>
              </a:rPr>
              <a:t>sPHENIX</a:t>
            </a:r>
            <a:endParaRPr lang="en-US" sz="1400" dirty="0">
              <a:solidFill>
                <a:srgbClr val="FF0000"/>
              </a:solidFill>
            </a:endParaRPr>
          </a:p>
        </p:txBody>
      </p:sp>
      <p:sp>
        <p:nvSpPr>
          <p:cNvPr id="16" name="TextBox 15">
            <a:extLst>
              <a:ext uri="{FF2B5EF4-FFF2-40B4-BE49-F238E27FC236}">
                <a16:creationId xmlns:a16="http://schemas.microsoft.com/office/drawing/2014/main" id="{7EF39691-5C57-B54C-B9A9-42922B4B1962}"/>
              </a:ext>
            </a:extLst>
          </p:cNvPr>
          <p:cNvSpPr txBox="1"/>
          <p:nvPr/>
        </p:nvSpPr>
        <p:spPr>
          <a:xfrm>
            <a:off x="7413591" y="271713"/>
            <a:ext cx="1826013" cy="338554"/>
          </a:xfrm>
          <a:prstGeom prst="rect">
            <a:avLst/>
          </a:prstGeom>
          <a:noFill/>
        </p:spPr>
        <p:txBody>
          <a:bodyPr wrap="none" rtlCol="0">
            <a:spAutoFit/>
          </a:bodyPr>
          <a:lstStyle/>
          <a:p>
            <a:r>
              <a:rPr lang="en-US" sz="1600" dirty="0" err="1">
                <a:solidFill>
                  <a:schemeClr val="bg1"/>
                </a:solidFill>
              </a:rPr>
              <a:t>Sho</a:t>
            </a:r>
            <a:r>
              <a:rPr lang="en-US" sz="1600" dirty="0">
                <a:solidFill>
                  <a:schemeClr val="bg1"/>
                </a:solidFill>
              </a:rPr>
              <a:t> &amp; Walt’s talks</a:t>
            </a:r>
          </a:p>
        </p:txBody>
      </p:sp>
    </p:spTree>
    <p:extLst>
      <p:ext uri="{BB962C8B-B14F-4D97-AF65-F5344CB8AC3E}">
        <p14:creationId xmlns:p14="http://schemas.microsoft.com/office/powerpoint/2010/main" val="612931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DE9632A3-F47F-1040-A02F-56356D5148F3}" type="datetime1">
              <a:rPr lang="en-US" smtClean="0"/>
              <a:t>2/11/19</a:t>
            </a:fld>
            <a:r>
              <a:rPr lang="en-US"/>
              <a:t>   |   </a:t>
            </a:r>
            <a:fld id="{5D01E7E5-6465-7A46-A26D-BAABC2D34D38}" type="slidenum">
              <a:rPr lang="en-US" smtClean="0"/>
              <a:t>14</a:t>
            </a:fld>
            <a:endParaRPr lang="en-US" dirty="0"/>
          </a:p>
        </p:txBody>
      </p:sp>
      <p:sp>
        <p:nvSpPr>
          <p:cNvPr id="4" name="Footer Placeholder 3"/>
          <p:cNvSpPr>
            <a:spLocks noGrp="1"/>
          </p:cNvSpPr>
          <p:nvPr>
            <p:ph type="ftr" sz="quarter" idx="11"/>
          </p:nvPr>
        </p:nvSpPr>
        <p:spPr/>
        <p:txBody>
          <a:bodyPr/>
          <a:lstStyle/>
          <a:p>
            <a:r>
              <a:rPr lang="en-US"/>
              <a:t>Los Alamos National Laboratory</a:t>
            </a:r>
            <a:endParaRPr lang="en-US" dirty="0"/>
          </a:p>
        </p:txBody>
      </p:sp>
      <p:sp>
        <p:nvSpPr>
          <p:cNvPr id="8" name="Title 1">
            <a:extLst>
              <a:ext uri="{FF2B5EF4-FFF2-40B4-BE49-F238E27FC236}">
                <a16:creationId xmlns:a16="http://schemas.microsoft.com/office/drawing/2014/main" id="{2B616E9F-D651-2F48-B7D8-4784D5FD3433}"/>
              </a:ext>
            </a:extLst>
          </p:cNvPr>
          <p:cNvSpPr>
            <a:spLocks noGrp="1"/>
          </p:cNvSpPr>
          <p:nvPr>
            <p:ph type="title"/>
          </p:nvPr>
        </p:nvSpPr>
        <p:spPr>
          <a:xfrm>
            <a:off x="492790" y="0"/>
            <a:ext cx="8131042" cy="824918"/>
          </a:xfrm>
        </p:spPr>
        <p:txBody>
          <a:bodyPr/>
          <a:lstStyle/>
          <a:p>
            <a:r>
              <a:rPr lang="en-US" dirty="0"/>
              <a:t>Address Recommendations from last Appraisal  </a:t>
            </a:r>
          </a:p>
        </p:txBody>
      </p:sp>
      <p:sp>
        <p:nvSpPr>
          <p:cNvPr id="10" name="Content Placeholder 2">
            <a:extLst>
              <a:ext uri="{FF2B5EF4-FFF2-40B4-BE49-F238E27FC236}">
                <a16:creationId xmlns:a16="http://schemas.microsoft.com/office/drawing/2014/main" id="{510FFA7C-4685-0149-9B63-049C21855F69}"/>
              </a:ext>
            </a:extLst>
          </p:cNvPr>
          <p:cNvSpPr>
            <a:spLocks noGrp="1"/>
          </p:cNvSpPr>
          <p:nvPr>
            <p:ph idx="1"/>
          </p:nvPr>
        </p:nvSpPr>
        <p:spPr>
          <a:xfrm>
            <a:off x="257346" y="824918"/>
            <a:ext cx="8612882" cy="4604305"/>
          </a:xfrm>
        </p:spPr>
        <p:txBody>
          <a:bodyPr/>
          <a:lstStyle/>
          <a:p>
            <a:r>
              <a:rPr lang="en-US" sz="1333" dirty="0"/>
              <a:t>“</a:t>
            </a:r>
            <a:r>
              <a:rPr lang="en-US" sz="1333" i="1" dirty="0"/>
              <a:t>Recommendation 1: Testing should be carried out with the 10m cables. The project recognizes the issue of cable lengths with the readout system, and we encourage the team to identify the maximum length that can be used (7, 9, 11 m) to ensure that unforeseen integration issues in </a:t>
            </a:r>
            <a:r>
              <a:rPr lang="en-US" sz="1333" i="1" dirty="0" err="1"/>
              <a:t>sPHENIX</a:t>
            </a:r>
            <a:r>
              <a:rPr lang="en-US" sz="1333" i="1" dirty="0"/>
              <a:t> do not create obstacles to their use. This is likely the highest risk in the detector development part. </a:t>
            </a:r>
          </a:p>
          <a:p>
            <a:pPr marL="0" indent="0">
              <a:buNone/>
            </a:pPr>
            <a:r>
              <a:rPr lang="en-US" sz="1333" dirty="0">
                <a:solidFill>
                  <a:srgbClr val="FF0000"/>
                </a:solidFill>
              </a:rPr>
              <a:t>	</a:t>
            </a:r>
            <a:r>
              <a:rPr lang="en-US" sz="1333" i="1" dirty="0">
                <a:solidFill>
                  <a:srgbClr val="FF0000"/>
                </a:solidFill>
              </a:rPr>
              <a:t>- R&amp;D in progress, don’t expect major issues, </a:t>
            </a:r>
            <a:r>
              <a:rPr lang="en-US" sz="1333" i="1" dirty="0" err="1">
                <a:solidFill>
                  <a:srgbClr val="FF0000"/>
                </a:solidFill>
              </a:rPr>
              <a:t>SamTec</a:t>
            </a:r>
            <a:r>
              <a:rPr lang="en-US" sz="1333" i="1" dirty="0">
                <a:solidFill>
                  <a:srgbClr val="FF0000"/>
                </a:solidFill>
              </a:rPr>
              <a:t> blue cables for </a:t>
            </a:r>
            <a:r>
              <a:rPr lang="en-US" sz="1333" i="1" dirty="0" err="1">
                <a:solidFill>
                  <a:srgbClr val="FF0000"/>
                </a:solidFill>
              </a:rPr>
              <a:t>sPHENIX</a:t>
            </a:r>
            <a:r>
              <a:rPr lang="en-US" sz="1333" i="1" dirty="0">
                <a:solidFill>
                  <a:srgbClr val="FF0000"/>
                </a:solidFill>
              </a:rPr>
              <a:t>;  (</a:t>
            </a:r>
            <a:r>
              <a:rPr lang="en-US" sz="1333" i="1" dirty="0" err="1">
                <a:solidFill>
                  <a:srgbClr val="FF0000"/>
                </a:solidFill>
              </a:rPr>
              <a:t>Sho</a:t>
            </a:r>
            <a:r>
              <a:rPr lang="en-US" sz="1333" i="1" dirty="0">
                <a:solidFill>
                  <a:srgbClr val="FF0000"/>
                </a:solidFill>
              </a:rPr>
              <a:t>)</a:t>
            </a:r>
          </a:p>
          <a:p>
            <a:r>
              <a:rPr lang="en-US" sz="1333" i="1" dirty="0"/>
              <a:t>Recommendation 2: The project had reached many milestones ahead of schedule and is proposing several enhanced goals. We advise the group to prioritize these to maximize the impact on the field (particular for theory). </a:t>
            </a:r>
          </a:p>
          <a:p>
            <a:pPr marL="0" indent="0">
              <a:buNone/>
            </a:pPr>
            <a:r>
              <a:rPr lang="en-US" sz="1333" i="1" dirty="0">
                <a:solidFill>
                  <a:srgbClr val="FF0000"/>
                </a:solidFill>
              </a:rPr>
              <a:t>	- Pursuing stretched goal of 4-stave telescope, beam test planned for May 2019; (</a:t>
            </a:r>
            <a:r>
              <a:rPr lang="en-US" sz="1333" i="1" dirty="0" err="1">
                <a:solidFill>
                  <a:srgbClr val="FF0000"/>
                </a:solidFill>
              </a:rPr>
              <a:t>Sho</a:t>
            </a:r>
            <a:r>
              <a:rPr lang="en-US" sz="1333" i="1" dirty="0">
                <a:solidFill>
                  <a:srgbClr val="FF0000"/>
                </a:solidFill>
              </a:rPr>
              <a:t>)</a:t>
            </a:r>
          </a:p>
          <a:p>
            <a:pPr marL="0" indent="0">
              <a:buNone/>
            </a:pPr>
            <a:r>
              <a:rPr lang="en-US" sz="1333" i="1" dirty="0">
                <a:solidFill>
                  <a:srgbClr val="FF0000"/>
                </a:solidFill>
              </a:rPr>
              <a:t>	- New theoretical development (Ivan)  </a:t>
            </a:r>
          </a:p>
          <a:p>
            <a:r>
              <a:rPr lang="en-US" sz="1333" i="1" dirty="0"/>
              <a:t>Recommendation 3: In regard to the transition, we advise that the LDRD leadership explore ways to keep the knowledge within the group in order to make the MVTX </a:t>
            </a:r>
            <a:r>
              <a:rPr lang="en-US" sz="1333" i="1" dirty="0" err="1"/>
              <a:t>sPHENIX</a:t>
            </a:r>
            <a:r>
              <a:rPr lang="en-US" sz="1333" i="1" dirty="0"/>
              <a:t> project successful. The expertise also needs to be maintained for the ~5 year execution of the experiment, although possibly at a reduced level. </a:t>
            </a:r>
          </a:p>
          <a:p>
            <a:pPr marL="0" indent="0">
              <a:buNone/>
            </a:pPr>
            <a:r>
              <a:rPr lang="en-US" sz="1333" dirty="0">
                <a:solidFill>
                  <a:srgbClr val="FF0000"/>
                </a:solidFill>
              </a:rPr>
              <a:t>	</a:t>
            </a:r>
            <a:r>
              <a:rPr lang="en-US" sz="1333" i="1" dirty="0">
                <a:solidFill>
                  <a:srgbClr val="FF0000"/>
                </a:solidFill>
              </a:rPr>
              <a:t>- Need more help from management to retain talents in the group; </a:t>
            </a:r>
          </a:p>
          <a:p>
            <a:pPr marL="0" indent="0">
              <a:buNone/>
            </a:pPr>
            <a:r>
              <a:rPr lang="en-US" sz="1333" i="1" dirty="0">
                <a:solidFill>
                  <a:srgbClr val="FF0000"/>
                </a:solidFill>
              </a:rPr>
              <a:t>	- New hires of two postdocs – one ITS expert, one highspeed electronics expert; staff training for MVTX; </a:t>
            </a:r>
          </a:p>
          <a:p>
            <a:r>
              <a:rPr lang="en-US" sz="1333" i="1" dirty="0"/>
              <a:t>Recommendation 4: It would be interesting to incorporate dynamical screening effects into these calculations, in addition to Debye screening effects. </a:t>
            </a:r>
          </a:p>
          <a:p>
            <a:pPr marL="0" indent="0">
              <a:buNone/>
            </a:pPr>
            <a:r>
              <a:rPr lang="en-US" sz="1333" dirty="0">
                <a:solidFill>
                  <a:srgbClr val="FF0000"/>
                </a:solidFill>
              </a:rPr>
              <a:t>	</a:t>
            </a:r>
            <a:r>
              <a:rPr lang="en-US" sz="1333" i="1" dirty="0">
                <a:solidFill>
                  <a:srgbClr val="FF0000"/>
                </a:solidFill>
              </a:rPr>
              <a:t>- New theoretical development; (Ivan)</a:t>
            </a:r>
          </a:p>
          <a:p>
            <a:pPr marL="0" indent="0">
              <a:buNone/>
            </a:pPr>
            <a:endParaRPr lang="en-US" dirty="0"/>
          </a:p>
          <a:p>
            <a:pPr marL="0" indent="0">
              <a:buNone/>
            </a:pPr>
            <a:endParaRPr lang="en-US" sz="1333" dirty="0"/>
          </a:p>
          <a:p>
            <a:pPr marL="0" indent="0">
              <a:buNone/>
            </a:pPr>
            <a:endParaRPr lang="en-US" sz="1333" dirty="0"/>
          </a:p>
          <a:p>
            <a:pPr marL="0" indent="0">
              <a:buNone/>
            </a:pPr>
            <a:endParaRPr lang="en-US" sz="1083" dirty="0"/>
          </a:p>
          <a:p>
            <a:pPr marL="0" indent="0">
              <a:buNone/>
            </a:pPr>
            <a:endParaRPr lang="en-US" sz="1083" dirty="0"/>
          </a:p>
          <a:p>
            <a:pPr marL="0" indent="0">
              <a:buNone/>
            </a:pPr>
            <a:endParaRPr lang="en-US" sz="1083" dirty="0"/>
          </a:p>
        </p:txBody>
      </p:sp>
    </p:spTree>
    <p:extLst>
      <p:ext uri="{BB962C8B-B14F-4D97-AF65-F5344CB8AC3E}">
        <p14:creationId xmlns:p14="http://schemas.microsoft.com/office/powerpoint/2010/main" val="205535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34BB6A-C1B1-B749-90BD-51FDF934A105}"/>
              </a:ext>
            </a:extLst>
          </p:cNvPr>
          <p:cNvSpPr>
            <a:spLocks noGrp="1"/>
          </p:cNvSpPr>
          <p:nvPr>
            <p:ph type="title"/>
          </p:nvPr>
        </p:nvSpPr>
        <p:spPr/>
        <p:txBody>
          <a:bodyPr/>
          <a:lstStyle/>
          <a:p>
            <a:r>
              <a:rPr lang="en-US" dirty="0"/>
              <a:t>Detector R&amp;D Tasks for FY19</a:t>
            </a:r>
          </a:p>
        </p:txBody>
      </p:sp>
      <p:sp>
        <p:nvSpPr>
          <p:cNvPr id="3" name="Date Placeholder 2">
            <a:extLst>
              <a:ext uri="{FF2B5EF4-FFF2-40B4-BE49-F238E27FC236}">
                <a16:creationId xmlns:a16="http://schemas.microsoft.com/office/drawing/2014/main" id="{3612FBB3-F555-2C40-8A07-58FCFE338354}"/>
              </a:ext>
            </a:extLst>
          </p:cNvPr>
          <p:cNvSpPr>
            <a:spLocks noGrp="1"/>
          </p:cNvSpPr>
          <p:nvPr>
            <p:ph type="dt" sz="half" idx="10"/>
          </p:nvPr>
        </p:nvSpPr>
        <p:spPr/>
        <p:txBody>
          <a:bodyPr/>
          <a:lstStyle/>
          <a:p>
            <a:fld id="{3BB050BD-D5D4-004B-87E1-382D8D28594F}" type="datetime1">
              <a:rPr lang="en-US" smtClean="0"/>
              <a:t>2/11/19</a:t>
            </a:fld>
            <a:r>
              <a:rPr lang="en-US"/>
              <a:t>   |   </a:t>
            </a:r>
            <a:fld id="{5D01E7E5-6465-7A46-A26D-BAABC2D34D38}" type="slidenum">
              <a:rPr lang="en-US" smtClean="0"/>
              <a:t>15</a:t>
            </a:fld>
            <a:endParaRPr lang="en-US" dirty="0"/>
          </a:p>
        </p:txBody>
      </p:sp>
      <p:sp>
        <p:nvSpPr>
          <p:cNvPr id="4" name="Footer Placeholder 3">
            <a:extLst>
              <a:ext uri="{FF2B5EF4-FFF2-40B4-BE49-F238E27FC236}">
                <a16:creationId xmlns:a16="http://schemas.microsoft.com/office/drawing/2014/main" id="{A834B0D6-3A01-124C-8A0A-A6920F37498B}"/>
              </a:ext>
            </a:extLst>
          </p:cNvPr>
          <p:cNvSpPr>
            <a:spLocks noGrp="1"/>
          </p:cNvSpPr>
          <p:nvPr>
            <p:ph type="ftr" sz="quarter" idx="11"/>
          </p:nvPr>
        </p:nvSpPr>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543FD59D-C1C0-DC4C-BF56-093FAB875EE6}"/>
              </a:ext>
            </a:extLst>
          </p:cNvPr>
          <p:cNvSpPr>
            <a:spLocks noGrp="1"/>
          </p:cNvSpPr>
          <p:nvPr>
            <p:ph idx="1"/>
          </p:nvPr>
        </p:nvSpPr>
        <p:spPr>
          <a:xfrm>
            <a:off x="191402" y="931905"/>
            <a:ext cx="6488164" cy="4366950"/>
          </a:xfrm>
        </p:spPr>
        <p:txBody>
          <a:bodyPr>
            <a:normAutofit/>
          </a:bodyPr>
          <a:lstStyle/>
          <a:p>
            <a:r>
              <a:rPr lang="en-US" dirty="0"/>
              <a:t>MVTX prototype telescope beam test at </a:t>
            </a:r>
            <a:r>
              <a:rPr lang="en-US" dirty="0" err="1"/>
              <a:t>Fermilab</a:t>
            </a:r>
            <a:endParaRPr lang="en-US" dirty="0"/>
          </a:p>
          <a:p>
            <a:pPr lvl="1"/>
            <a:r>
              <a:rPr lang="en-US" dirty="0"/>
              <a:t>Full readout chain with staves</a:t>
            </a:r>
          </a:p>
          <a:p>
            <a:pPr lvl="1"/>
            <a:r>
              <a:rPr lang="en-US" dirty="0"/>
              <a:t>Cooling, tracking etc.</a:t>
            </a:r>
          </a:p>
          <a:p>
            <a:pPr lvl="1"/>
            <a:r>
              <a:rPr lang="en-US" dirty="0"/>
              <a:t>Test beam planned for May, with </a:t>
            </a:r>
            <a:r>
              <a:rPr lang="en-US" dirty="0" err="1"/>
              <a:t>sPHENIX</a:t>
            </a:r>
            <a:r>
              <a:rPr lang="en-US" dirty="0"/>
              <a:t> INTT   </a:t>
            </a:r>
          </a:p>
          <a:p>
            <a:endParaRPr lang="en-US" dirty="0"/>
          </a:p>
          <a:p>
            <a:r>
              <a:rPr lang="en-US" dirty="0" err="1"/>
              <a:t>SamTec</a:t>
            </a:r>
            <a:r>
              <a:rPr lang="en-US" dirty="0"/>
              <a:t> cables</a:t>
            </a:r>
          </a:p>
          <a:p>
            <a:pPr lvl="1"/>
            <a:r>
              <a:rPr lang="en-US" dirty="0"/>
              <a:t>AWG30, ~10m blue cables</a:t>
            </a:r>
          </a:p>
          <a:p>
            <a:pPr marL="174625" lvl="1" indent="0">
              <a:buNone/>
            </a:pPr>
            <a:endParaRPr lang="en-US" dirty="0"/>
          </a:p>
          <a:p>
            <a:r>
              <a:rPr lang="en-US" dirty="0"/>
              <a:t>ALPIDE sensor characterization and optimization </a:t>
            </a:r>
          </a:p>
          <a:p>
            <a:pPr lvl="1"/>
            <a:r>
              <a:rPr lang="en-US" dirty="0"/>
              <a:t>Readout and trigger optimization for </a:t>
            </a:r>
            <a:r>
              <a:rPr lang="en-US" dirty="0" err="1"/>
              <a:t>sPHENIX</a:t>
            </a:r>
            <a:endParaRPr lang="en-US" dirty="0"/>
          </a:p>
          <a:p>
            <a:pPr lvl="1"/>
            <a:r>
              <a:rPr lang="en-US" dirty="0"/>
              <a:t>Laser system setup in preparation </a:t>
            </a:r>
          </a:p>
        </p:txBody>
      </p:sp>
      <p:grpSp>
        <p:nvGrpSpPr>
          <p:cNvPr id="6" name="Group 5">
            <a:extLst>
              <a:ext uri="{FF2B5EF4-FFF2-40B4-BE49-F238E27FC236}">
                <a16:creationId xmlns:a16="http://schemas.microsoft.com/office/drawing/2014/main" id="{6CAB8A5F-D58E-9742-A1FD-7AE2629DC555}"/>
              </a:ext>
            </a:extLst>
          </p:cNvPr>
          <p:cNvGrpSpPr/>
          <p:nvPr/>
        </p:nvGrpSpPr>
        <p:grpSpPr>
          <a:xfrm>
            <a:off x="6701835" y="844538"/>
            <a:ext cx="2209800" cy="1658579"/>
            <a:chOff x="6642080" y="1976402"/>
            <a:chExt cx="2209800" cy="1664634"/>
          </a:xfrm>
        </p:grpSpPr>
        <p:grpSp>
          <p:nvGrpSpPr>
            <p:cNvPr id="7" name="Group 6">
              <a:extLst>
                <a:ext uri="{FF2B5EF4-FFF2-40B4-BE49-F238E27FC236}">
                  <a16:creationId xmlns:a16="http://schemas.microsoft.com/office/drawing/2014/main" id="{681B4236-E10A-3A42-B5A3-AB77BCD95DB1}"/>
                </a:ext>
              </a:extLst>
            </p:cNvPr>
            <p:cNvGrpSpPr/>
            <p:nvPr/>
          </p:nvGrpSpPr>
          <p:grpSpPr>
            <a:xfrm>
              <a:off x="6642080" y="2272411"/>
              <a:ext cx="2209800" cy="1368625"/>
              <a:chOff x="5181600" y="1688214"/>
              <a:chExt cx="3864885" cy="2624225"/>
            </a:xfrm>
          </p:grpSpPr>
          <p:pic>
            <p:nvPicPr>
              <p:cNvPr id="9" name="Picture 8">
                <a:extLst>
                  <a:ext uri="{FF2B5EF4-FFF2-40B4-BE49-F238E27FC236}">
                    <a16:creationId xmlns:a16="http://schemas.microsoft.com/office/drawing/2014/main" id="{0AFEB095-1BBE-924F-8207-5AF2F0A9D9BA}"/>
                  </a:ext>
                </a:extLst>
              </p:cNvPr>
              <p:cNvPicPr>
                <a:picLocks noChangeAspect="1"/>
              </p:cNvPicPr>
              <p:nvPr/>
            </p:nvPicPr>
            <p:blipFill>
              <a:blip r:embed="rId2"/>
              <a:stretch>
                <a:fillRect/>
              </a:stretch>
            </p:blipFill>
            <p:spPr>
              <a:xfrm>
                <a:off x="5181600" y="1905000"/>
                <a:ext cx="3864885" cy="2008047"/>
              </a:xfrm>
              <a:prstGeom prst="rect">
                <a:avLst/>
              </a:prstGeom>
            </p:spPr>
          </p:pic>
          <p:cxnSp>
            <p:nvCxnSpPr>
              <p:cNvPr id="10" name="Straight Arrow Connector 9">
                <a:extLst>
                  <a:ext uri="{FF2B5EF4-FFF2-40B4-BE49-F238E27FC236}">
                    <a16:creationId xmlns:a16="http://schemas.microsoft.com/office/drawing/2014/main" id="{F9CDB09A-907B-224E-B7DF-A7F6644D4584}"/>
                  </a:ext>
                </a:extLst>
              </p:cNvPr>
              <p:cNvCxnSpPr/>
              <p:nvPr/>
            </p:nvCxnSpPr>
            <p:spPr>
              <a:xfrm flipH="1">
                <a:off x="6048738" y="1688214"/>
                <a:ext cx="1141504" cy="2624225"/>
              </a:xfrm>
              <a:prstGeom prst="straightConnector1">
                <a:avLst/>
              </a:prstGeom>
              <a:noFill/>
              <a:ln w="38100" cap="flat">
                <a:solidFill>
                  <a:srgbClr val="FF0000"/>
                </a:solidFill>
                <a:prstDash val="solid"/>
                <a:round/>
                <a:tailEnd type="arrow"/>
              </a:ln>
              <a:effectLst/>
              <a:sp3d/>
            </p:spPr>
            <p:style>
              <a:lnRef idx="0">
                <a:scrgbClr r="0" g="0" b="0"/>
              </a:lnRef>
              <a:fillRef idx="0">
                <a:scrgbClr r="0" g="0" b="0"/>
              </a:fillRef>
              <a:effectRef idx="0">
                <a:scrgbClr r="0" g="0" b="0"/>
              </a:effectRef>
              <a:fontRef idx="none"/>
            </p:style>
          </p:cxnSp>
        </p:grpSp>
        <p:sp>
          <p:nvSpPr>
            <p:cNvPr id="8" name="TextBox 7">
              <a:extLst>
                <a:ext uri="{FF2B5EF4-FFF2-40B4-BE49-F238E27FC236}">
                  <a16:creationId xmlns:a16="http://schemas.microsoft.com/office/drawing/2014/main" id="{9ADE14C0-66E7-C945-9D2D-11C82A8C16A5}"/>
                </a:ext>
              </a:extLst>
            </p:cNvPr>
            <p:cNvSpPr txBox="1"/>
            <p:nvPr/>
          </p:nvSpPr>
          <p:spPr>
            <a:xfrm>
              <a:off x="6792500" y="1976402"/>
              <a:ext cx="1891030" cy="338554"/>
            </a:xfrm>
            <a:prstGeom prst="rect">
              <a:avLst/>
            </a:prstGeom>
            <a:noFill/>
          </p:spPr>
          <p:txBody>
            <a:bodyPr wrap="none" rtlCol="0">
              <a:spAutoFit/>
            </a:bodyPr>
            <a:lstStyle/>
            <a:p>
              <a:r>
                <a:rPr lang="en-US" sz="1600" dirty="0"/>
                <a:t>4-stave Telescope </a:t>
              </a:r>
            </a:p>
          </p:txBody>
        </p:sp>
      </p:grpSp>
      <p:pic>
        <p:nvPicPr>
          <p:cNvPr id="11" name="Shape 111">
            <a:extLst>
              <a:ext uri="{FF2B5EF4-FFF2-40B4-BE49-F238E27FC236}">
                <a16:creationId xmlns:a16="http://schemas.microsoft.com/office/drawing/2014/main" id="{CEA24132-595E-D744-BB48-549066C9F941}"/>
              </a:ext>
            </a:extLst>
          </p:cNvPr>
          <p:cNvPicPr preferRelativeResize="0"/>
          <p:nvPr/>
        </p:nvPicPr>
        <p:blipFill rotWithShape="1">
          <a:blip r:embed="rId3">
            <a:alphaModFix/>
          </a:blip>
          <a:srcRect t="11089" b="12990"/>
          <a:stretch/>
        </p:blipFill>
        <p:spPr>
          <a:xfrm>
            <a:off x="6284900" y="2522263"/>
            <a:ext cx="2831221" cy="1503274"/>
          </a:xfrm>
          <a:prstGeom prst="rect">
            <a:avLst/>
          </a:prstGeom>
          <a:noFill/>
          <a:ln>
            <a:noFill/>
          </a:ln>
        </p:spPr>
      </p:pic>
      <p:pic>
        <p:nvPicPr>
          <p:cNvPr id="2050" name="Picture 2" descr="https://p25ext.lanl.gov/maps/hardware/IMG_1556.JPG">
            <a:extLst>
              <a:ext uri="{FF2B5EF4-FFF2-40B4-BE49-F238E27FC236}">
                <a16:creationId xmlns:a16="http://schemas.microsoft.com/office/drawing/2014/main" id="{614A23A3-1ADE-4F46-8450-50081FCE07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57021" y="4267413"/>
            <a:ext cx="2831221" cy="1009114"/>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2BD3BA19-3AD3-9F4C-AD24-ECD1D404F20B}"/>
              </a:ext>
            </a:extLst>
          </p:cNvPr>
          <p:cNvSpPr txBox="1"/>
          <p:nvPr/>
        </p:nvSpPr>
        <p:spPr>
          <a:xfrm>
            <a:off x="7461252" y="4245085"/>
            <a:ext cx="1585690" cy="276999"/>
          </a:xfrm>
          <a:prstGeom prst="rect">
            <a:avLst/>
          </a:prstGeom>
          <a:noFill/>
        </p:spPr>
        <p:txBody>
          <a:bodyPr wrap="none" rtlCol="0">
            <a:spAutoFit/>
          </a:bodyPr>
          <a:lstStyle/>
          <a:p>
            <a:r>
              <a:rPr lang="en-US" sz="1200" dirty="0">
                <a:solidFill>
                  <a:srgbClr val="FFFF00"/>
                </a:solidFill>
              </a:rPr>
              <a:t>Final staves @LANL</a:t>
            </a:r>
          </a:p>
        </p:txBody>
      </p:sp>
    </p:spTree>
    <p:extLst>
      <p:ext uri="{BB962C8B-B14F-4D97-AF65-F5344CB8AC3E}">
        <p14:creationId xmlns:p14="http://schemas.microsoft.com/office/powerpoint/2010/main" val="29693648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F0A30-6DD4-4049-9B90-407A48F4EA20}"/>
              </a:ext>
            </a:extLst>
          </p:cNvPr>
          <p:cNvSpPr>
            <a:spLocks noGrp="1"/>
          </p:cNvSpPr>
          <p:nvPr>
            <p:ph type="title"/>
          </p:nvPr>
        </p:nvSpPr>
        <p:spPr/>
        <p:txBody>
          <a:bodyPr/>
          <a:lstStyle/>
          <a:p>
            <a:r>
              <a:rPr lang="en-US" dirty="0"/>
              <a:t>Mission Impact </a:t>
            </a:r>
          </a:p>
        </p:txBody>
      </p:sp>
      <p:sp>
        <p:nvSpPr>
          <p:cNvPr id="3" name="Date Placeholder 2">
            <a:extLst>
              <a:ext uri="{FF2B5EF4-FFF2-40B4-BE49-F238E27FC236}">
                <a16:creationId xmlns:a16="http://schemas.microsoft.com/office/drawing/2014/main" id="{A6D6DCA7-26A9-964A-BCA1-318E1EE693A3}"/>
              </a:ext>
            </a:extLst>
          </p:cNvPr>
          <p:cNvSpPr>
            <a:spLocks noGrp="1"/>
          </p:cNvSpPr>
          <p:nvPr>
            <p:ph type="dt" sz="half" idx="10"/>
          </p:nvPr>
        </p:nvSpPr>
        <p:spPr/>
        <p:txBody>
          <a:bodyPr/>
          <a:lstStyle/>
          <a:p>
            <a:fld id="{3BB050BD-D5D4-004B-87E1-382D8D28594F}" type="datetime1">
              <a:rPr lang="en-US" smtClean="0"/>
              <a:t>2/11/19</a:t>
            </a:fld>
            <a:r>
              <a:rPr lang="en-US"/>
              <a:t>   |   </a:t>
            </a:r>
            <a:fld id="{5D01E7E5-6465-7A46-A26D-BAABC2D34D38}" type="slidenum">
              <a:rPr lang="en-US" smtClean="0"/>
              <a:t>16</a:t>
            </a:fld>
            <a:endParaRPr lang="en-US" dirty="0"/>
          </a:p>
        </p:txBody>
      </p:sp>
      <p:sp>
        <p:nvSpPr>
          <p:cNvPr id="4" name="Footer Placeholder 3">
            <a:extLst>
              <a:ext uri="{FF2B5EF4-FFF2-40B4-BE49-F238E27FC236}">
                <a16:creationId xmlns:a16="http://schemas.microsoft.com/office/drawing/2014/main" id="{5FCCCBCE-8588-FA44-8E0B-2849AA1B71E1}"/>
              </a:ext>
            </a:extLst>
          </p:cNvPr>
          <p:cNvSpPr>
            <a:spLocks noGrp="1"/>
          </p:cNvSpPr>
          <p:nvPr>
            <p:ph type="ftr" sz="quarter" idx="11"/>
          </p:nvPr>
        </p:nvSpPr>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B5556C10-4972-5145-81CF-8DE2DD50FFD0}"/>
              </a:ext>
            </a:extLst>
          </p:cNvPr>
          <p:cNvSpPr>
            <a:spLocks noGrp="1"/>
          </p:cNvSpPr>
          <p:nvPr>
            <p:ph idx="1"/>
          </p:nvPr>
        </p:nvSpPr>
        <p:spPr>
          <a:xfrm>
            <a:off x="233017" y="1002713"/>
            <a:ext cx="4051587" cy="4168552"/>
          </a:xfrm>
        </p:spPr>
        <p:txBody>
          <a:bodyPr>
            <a:normAutofit fontScale="62500" lnSpcReduction="20000"/>
          </a:bodyPr>
          <a:lstStyle/>
          <a:p>
            <a:pPr marL="0" indent="0">
              <a:buNone/>
            </a:pPr>
            <a:r>
              <a:rPr lang="en-US" b="1" dirty="0">
                <a:solidFill>
                  <a:srgbClr val="800000"/>
                </a:solidFill>
                <a:latin typeface="Arial" charset="0"/>
              </a:rPr>
              <a:t>This project directly contributes to the LANL NPAC (Nuclear, Particle, Astrophysics and Cosmology) and DOE Nuclear Physics program, expand the leadership of LANL at national &amp; international level:</a:t>
            </a:r>
          </a:p>
          <a:p>
            <a:pPr marL="0" indent="0">
              <a:buNone/>
            </a:pPr>
            <a:endParaRPr lang="en-US" b="1" dirty="0">
              <a:solidFill>
                <a:srgbClr val="800000"/>
              </a:solidFill>
              <a:latin typeface="Arial" charset="0"/>
            </a:endParaRPr>
          </a:p>
          <a:p>
            <a:r>
              <a:rPr lang="en-US" dirty="0"/>
              <a:t>High impact on national big science program</a:t>
            </a:r>
          </a:p>
          <a:p>
            <a:pPr lvl="1"/>
            <a:r>
              <a:rPr lang="en-US" dirty="0" err="1"/>
              <a:t>sPHENIX</a:t>
            </a:r>
            <a:r>
              <a:rPr lang="en-US" dirty="0"/>
              <a:t> and EIC</a:t>
            </a:r>
          </a:p>
          <a:p>
            <a:pPr lvl="1"/>
            <a:endParaRPr lang="en-US" dirty="0"/>
          </a:p>
          <a:p>
            <a:r>
              <a:rPr lang="en-US" dirty="0"/>
              <a:t>Define the directions for LANL basic science and applied programs </a:t>
            </a:r>
          </a:p>
          <a:p>
            <a:pPr lvl="1"/>
            <a:r>
              <a:rPr lang="pl-PL" dirty="0" err="1"/>
              <a:t>Long</a:t>
            </a:r>
            <a:r>
              <a:rPr lang="pl-PL" dirty="0"/>
              <a:t>-term DOE NP program</a:t>
            </a:r>
          </a:p>
          <a:p>
            <a:pPr lvl="1"/>
            <a:r>
              <a:rPr lang="pl-PL" dirty="0"/>
              <a:t>N</a:t>
            </a:r>
            <a:r>
              <a:rPr lang="en-US" dirty="0" err="1"/>
              <a:t>ew</a:t>
            </a:r>
            <a:r>
              <a:rPr lang="en-US" dirty="0"/>
              <a:t> hires - Xuan, </a:t>
            </a:r>
            <a:r>
              <a:rPr lang="en-US" dirty="0" err="1"/>
              <a:t>Sho</a:t>
            </a:r>
            <a:r>
              <a:rPr lang="en-US" dirty="0"/>
              <a:t>, Yasser, Cameron (P-25), Alex(COMPA), also in theory groups</a:t>
            </a:r>
          </a:p>
          <a:p>
            <a:pPr lvl="1"/>
            <a:r>
              <a:rPr lang="en-US" dirty="0"/>
              <a:t>Other LANL hires - Mike(XCP), Darren(XTD)</a:t>
            </a:r>
          </a:p>
          <a:p>
            <a:pPr lvl="1"/>
            <a:r>
              <a:rPr lang="en-US" dirty="0"/>
              <a:t>DOE Early Carrier Award, Cesar</a:t>
            </a:r>
          </a:p>
          <a:p>
            <a:pPr lvl="1"/>
            <a:r>
              <a:rPr lang="en-US" dirty="0"/>
              <a:t>Application to LANL applied program, safeguard and space program etc.</a:t>
            </a:r>
          </a:p>
          <a:p>
            <a:endParaRPr lang="en-US" dirty="0"/>
          </a:p>
          <a:p>
            <a:r>
              <a:rPr lang="en-US" dirty="0"/>
              <a:t>New proposals being developed </a:t>
            </a:r>
          </a:p>
          <a:p>
            <a:pPr lvl="1"/>
            <a:r>
              <a:rPr lang="en-US" dirty="0"/>
              <a:t>for EIC based on MAPS technology </a:t>
            </a:r>
          </a:p>
          <a:p>
            <a:pPr lvl="1"/>
            <a:r>
              <a:rPr lang="en-US" dirty="0"/>
              <a:t>X-ray imaging with MAPS</a:t>
            </a:r>
          </a:p>
          <a:p>
            <a:pPr marL="174625" lvl="1" indent="0">
              <a:buNone/>
            </a:pPr>
            <a:endParaRPr lang="en-US" dirty="0"/>
          </a:p>
        </p:txBody>
      </p:sp>
      <p:sp>
        <p:nvSpPr>
          <p:cNvPr id="6" name="Shape 196">
            <a:extLst>
              <a:ext uri="{FF2B5EF4-FFF2-40B4-BE49-F238E27FC236}">
                <a16:creationId xmlns:a16="http://schemas.microsoft.com/office/drawing/2014/main" id="{C1502D2B-1FF2-194E-AFF0-2C8B4566C988}"/>
              </a:ext>
            </a:extLst>
          </p:cNvPr>
          <p:cNvSpPr/>
          <p:nvPr/>
        </p:nvSpPr>
        <p:spPr>
          <a:xfrm>
            <a:off x="4608796" y="1246790"/>
            <a:ext cx="4228800" cy="3457673"/>
          </a:xfrm>
          <a:prstGeom prst="rect">
            <a:avLst/>
          </a:prstGeom>
          <a:ln w="12700">
            <a:miter lim="400000"/>
          </a:ln>
          <a:extLst>
            <a:ext uri="{C572A759-6A51-4108-AA02-DFA0A04FC94B}">
              <ma14:wrappingTextBoxFlag xmlns="" xmlns:ma14="http://schemas.microsoft.com/office/mac/drawingml/2011/main" val="1"/>
            </a:ext>
          </a:extLst>
        </p:spPr>
        <p:txBody>
          <a:bodyPr wrap="square" lIns="35717" tIns="35717" rIns="35717" bIns="35717" anchor="ctr">
            <a:spAutoFit/>
          </a:bodyPr>
          <a:lstStyle/>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r>
              <a:rPr lang="en-US" sz="2000" dirty="0"/>
              <a:t>Recommendation #1 (RHIC):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r>
              <a:rPr lang="en-US" sz="2000" dirty="0"/>
              <a:t>Recommendation #3 (EIC): </a:t>
            </a:r>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sz="2000" dirty="0"/>
          </a:p>
          <a:p>
            <a:pPr defTabSz="321457">
              <a:tabLst>
                <a:tab pos="321457" algn="l"/>
                <a:tab pos="642915" algn="l"/>
                <a:tab pos="964372" algn="l"/>
                <a:tab pos="1285829" algn="l"/>
                <a:tab pos="1607287" algn="l"/>
                <a:tab pos="1928744" algn="l"/>
                <a:tab pos="2250201" algn="l"/>
                <a:tab pos="2571659" algn="l"/>
                <a:tab pos="2893116" algn="l"/>
                <a:tab pos="3214573" algn="l"/>
                <a:tab pos="3536031" algn="l"/>
                <a:tab pos="3857488" algn="l"/>
              </a:tabLst>
              <a:defRPr sz="2200">
                <a:solidFill>
                  <a:schemeClr val="accent1">
                    <a:hueOff val="273561"/>
                    <a:satOff val="2937"/>
                    <a:lumOff val="-22233"/>
                  </a:schemeClr>
                </a:solidFill>
                <a:uFillTx/>
                <a:latin typeface="Helvetica"/>
                <a:ea typeface="Helvetica"/>
                <a:cs typeface="Helvetica"/>
                <a:sym typeface="Helvetica"/>
              </a:defRPr>
            </a:pPr>
            <a:endParaRPr lang="en-US" dirty="0"/>
          </a:p>
        </p:txBody>
      </p:sp>
      <p:sp>
        <p:nvSpPr>
          <p:cNvPr id="7" name="TextBox 6">
            <a:extLst>
              <a:ext uri="{FF2B5EF4-FFF2-40B4-BE49-F238E27FC236}">
                <a16:creationId xmlns:a16="http://schemas.microsoft.com/office/drawing/2014/main" id="{76E5AF88-8AB9-5F4C-A2C9-AA6D876F0FCF}"/>
              </a:ext>
            </a:extLst>
          </p:cNvPr>
          <p:cNvSpPr txBox="1"/>
          <p:nvPr/>
        </p:nvSpPr>
        <p:spPr>
          <a:xfrm>
            <a:off x="4572000" y="850133"/>
            <a:ext cx="4051587" cy="444541"/>
          </a:xfrm>
          <a:prstGeom prst="rect">
            <a:avLst/>
          </a:prstGeom>
          <a:noFill/>
          <a:ln w="12700" cap="flat">
            <a:noFill/>
            <a:miter lim="400000"/>
          </a:ln>
          <a:effectLst>
            <a:outerShdw blurRad="50800" dist="38100" dir="5400000" algn="t" rotWithShape="0">
              <a:prstClr val="black">
                <a:alpha val="40000"/>
              </a:prstClr>
            </a:outerShdw>
            <a:softEdge rad="317500"/>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40638" marR="40638" defTabSz="455398" hangingPunct="0">
              <a:lnSpc>
                <a:spcPct val="110000"/>
              </a:lnSpc>
            </a:pPr>
            <a:r>
              <a:rPr lang="en-US" sz="2200" b="1" dirty="0">
                <a:solidFill>
                  <a:srgbClr val="000000"/>
                </a:solidFill>
              </a:rPr>
              <a:t>NSAC Long Range Plan 2015</a:t>
            </a:r>
            <a:endParaRPr lang="en-US" sz="2200" b="1" dirty="0">
              <a:solidFill>
                <a:srgbClr val="000000"/>
              </a:solidFill>
              <a:uFill>
                <a:solidFill>
                  <a:srgbClr val="002E7A"/>
                </a:solidFill>
              </a:uFill>
              <a:sym typeface="Helvetica Neue"/>
            </a:endParaRPr>
          </a:p>
        </p:txBody>
      </p:sp>
      <p:sp>
        <p:nvSpPr>
          <p:cNvPr id="8" name="TextBox 7">
            <a:extLst>
              <a:ext uri="{FF2B5EF4-FFF2-40B4-BE49-F238E27FC236}">
                <a16:creationId xmlns:a16="http://schemas.microsoft.com/office/drawing/2014/main" id="{4A78C751-F6B1-7C4B-9664-917A0E3B0F48}"/>
              </a:ext>
            </a:extLst>
          </p:cNvPr>
          <p:cNvSpPr txBox="1"/>
          <p:nvPr/>
        </p:nvSpPr>
        <p:spPr>
          <a:xfrm>
            <a:off x="4879810" y="1720552"/>
            <a:ext cx="3243164" cy="5089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marL="40638" marR="40638" defTabSz="455398" hangingPunct="0">
              <a:lnSpc>
                <a:spcPct val="110000"/>
              </a:lnSpc>
            </a:pPr>
            <a:r>
              <a:rPr lang="en-US" sz="1300" b="1" dirty="0">
                <a:solidFill>
                  <a:srgbClr val="4B7ABC"/>
                </a:solidFill>
                <a:uFill>
                  <a:solidFill>
                    <a:srgbClr val="002E7A"/>
                  </a:solidFill>
                </a:uFill>
                <a:sym typeface="Helvetica Neue"/>
              </a:rPr>
              <a:t>The highest priority in this 2015 Plan is to capitalize on the investments made.</a:t>
            </a:r>
          </a:p>
        </p:txBody>
      </p:sp>
      <p:pic>
        <p:nvPicPr>
          <p:cNvPr id="9" name="Picture 8">
            <a:extLst>
              <a:ext uri="{FF2B5EF4-FFF2-40B4-BE49-F238E27FC236}">
                <a16:creationId xmlns:a16="http://schemas.microsoft.com/office/drawing/2014/main" id="{C3FF60C9-E601-204C-9199-4B55D15B2F88}"/>
              </a:ext>
            </a:extLst>
          </p:cNvPr>
          <p:cNvPicPr>
            <a:picLocks noChangeAspect="1"/>
          </p:cNvPicPr>
          <p:nvPr/>
        </p:nvPicPr>
        <p:blipFill>
          <a:blip r:embed="rId2"/>
          <a:stretch>
            <a:fillRect/>
          </a:stretch>
        </p:blipFill>
        <p:spPr>
          <a:xfrm>
            <a:off x="4608796" y="4012960"/>
            <a:ext cx="3689416" cy="583575"/>
          </a:xfrm>
          <a:prstGeom prst="rect">
            <a:avLst/>
          </a:prstGeom>
        </p:spPr>
      </p:pic>
      <p:pic>
        <p:nvPicPr>
          <p:cNvPr id="10" name="Picture 9">
            <a:extLst>
              <a:ext uri="{FF2B5EF4-FFF2-40B4-BE49-F238E27FC236}">
                <a16:creationId xmlns:a16="http://schemas.microsoft.com/office/drawing/2014/main" id="{E500FFC7-B946-174D-BF69-86CC2BF4407C}"/>
              </a:ext>
            </a:extLst>
          </p:cNvPr>
          <p:cNvPicPr>
            <a:picLocks noChangeAspect="1"/>
          </p:cNvPicPr>
          <p:nvPr/>
        </p:nvPicPr>
        <p:blipFill>
          <a:blip r:embed="rId3"/>
          <a:stretch>
            <a:fillRect/>
          </a:stretch>
        </p:blipFill>
        <p:spPr>
          <a:xfrm>
            <a:off x="4734868" y="2313264"/>
            <a:ext cx="3698894" cy="1064787"/>
          </a:xfrm>
          <a:prstGeom prst="rect">
            <a:avLst/>
          </a:prstGeom>
        </p:spPr>
      </p:pic>
      <p:grpSp>
        <p:nvGrpSpPr>
          <p:cNvPr id="11" name="Group 10">
            <a:extLst>
              <a:ext uri="{FF2B5EF4-FFF2-40B4-BE49-F238E27FC236}">
                <a16:creationId xmlns:a16="http://schemas.microsoft.com/office/drawing/2014/main" id="{AB5738D8-B01C-724A-8DD3-B02EA5180318}"/>
              </a:ext>
            </a:extLst>
          </p:cNvPr>
          <p:cNvGrpSpPr/>
          <p:nvPr/>
        </p:nvGrpSpPr>
        <p:grpSpPr>
          <a:xfrm>
            <a:off x="4473246" y="4611206"/>
            <a:ext cx="3960516" cy="766858"/>
            <a:chOff x="4745930" y="6200340"/>
            <a:chExt cx="3749742" cy="613322"/>
          </a:xfrm>
          <a:noFill/>
        </p:grpSpPr>
        <p:grpSp>
          <p:nvGrpSpPr>
            <p:cNvPr id="12" name="Group 11">
              <a:extLst>
                <a:ext uri="{FF2B5EF4-FFF2-40B4-BE49-F238E27FC236}">
                  <a16:creationId xmlns:a16="http://schemas.microsoft.com/office/drawing/2014/main" id="{87A7D68C-95D1-D846-9B82-E7EE3953B4FB}"/>
                </a:ext>
              </a:extLst>
            </p:cNvPr>
            <p:cNvGrpSpPr/>
            <p:nvPr/>
          </p:nvGrpSpPr>
          <p:grpSpPr>
            <a:xfrm>
              <a:off x="4745930" y="6448096"/>
              <a:ext cx="3749742" cy="365566"/>
              <a:chOff x="6437159" y="8890239"/>
              <a:chExt cx="5332967" cy="519916"/>
            </a:xfrm>
            <a:grpFill/>
          </p:grpSpPr>
          <p:grpSp>
            <p:nvGrpSpPr>
              <p:cNvPr id="16" name="Group 15">
                <a:extLst>
                  <a:ext uri="{FF2B5EF4-FFF2-40B4-BE49-F238E27FC236}">
                    <a16:creationId xmlns:a16="http://schemas.microsoft.com/office/drawing/2014/main" id="{18E09171-F9E0-184C-8DF2-BDE13C6685C6}"/>
                  </a:ext>
                </a:extLst>
              </p:cNvPr>
              <p:cNvGrpSpPr/>
              <p:nvPr/>
            </p:nvGrpSpPr>
            <p:grpSpPr>
              <a:xfrm>
                <a:off x="6437159" y="8890239"/>
                <a:ext cx="5332967" cy="75959"/>
                <a:chOff x="6437159" y="8890239"/>
                <a:chExt cx="5332967" cy="75959"/>
              </a:xfrm>
              <a:grpFill/>
            </p:grpSpPr>
            <p:cxnSp>
              <p:nvCxnSpPr>
                <p:cNvPr id="21" name="Straight Arrow Connector 20">
                  <a:extLst>
                    <a:ext uri="{FF2B5EF4-FFF2-40B4-BE49-F238E27FC236}">
                      <a16:creationId xmlns:a16="http://schemas.microsoft.com/office/drawing/2014/main" id="{6CB7FA87-C9D0-7A45-8131-ADF45902F9E0}"/>
                    </a:ext>
                  </a:extLst>
                </p:cNvPr>
                <p:cNvCxnSpPr/>
                <p:nvPr/>
              </p:nvCxnSpPr>
              <p:spPr>
                <a:xfrm>
                  <a:off x="6437159" y="8961681"/>
                  <a:ext cx="5332967" cy="0"/>
                </a:xfrm>
                <a:prstGeom prst="straightConnector1">
                  <a:avLst/>
                </a:prstGeom>
                <a:grpFill/>
                <a:ln w="25400" cap="flat">
                  <a:solidFill>
                    <a:srgbClr val="000000"/>
                  </a:solidFill>
                  <a:prstDash val="solid"/>
                  <a:round/>
                  <a:tailEnd type="arrow"/>
                </a:ln>
                <a:effectLst/>
                <a:sp3d/>
              </p:spPr>
              <p:style>
                <a:lnRef idx="0">
                  <a:scrgbClr r="0" g="0" b="0"/>
                </a:lnRef>
                <a:fillRef idx="0">
                  <a:scrgbClr r="0" g="0" b="0"/>
                </a:fillRef>
                <a:effectRef idx="0">
                  <a:scrgbClr r="0" g="0" b="0"/>
                </a:effectRef>
                <a:fontRef idx="none"/>
              </p:style>
            </p:cxnSp>
            <p:cxnSp>
              <p:nvCxnSpPr>
                <p:cNvPr id="22" name="Straight Connector 21">
                  <a:extLst>
                    <a:ext uri="{FF2B5EF4-FFF2-40B4-BE49-F238E27FC236}">
                      <a16:creationId xmlns:a16="http://schemas.microsoft.com/office/drawing/2014/main" id="{BC8DFD12-049F-EA49-BFA0-66B9F11C0274}"/>
                    </a:ext>
                  </a:extLst>
                </p:cNvPr>
                <p:cNvCxnSpPr/>
                <p:nvPr/>
              </p:nvCxnSpPr>
              <p:spPr>
                <a:xfrm>
                  <a:off x="6842526" y="8890239"/>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3" name="Straight Connector 22">
                  <a:extLst>
                    <a:ext uri="{FF2B5EF4-FFF2-40B4-BE49-F238E27FC236}">
                      <a16:creationId xmlns:a16="http://schemas.microsoft.com/office/drawing/2014/main" id="{538EAE32-97CA-014E-BEDC-E8DAF436CE6C}"/>
                    </a:ext>
                  </a:extLst>
                </p:cNvPr>
                <p:cNvCxnSpPr/>
                <p:nvPr/>
              </p:nvCxnSpPr>
              <p:spPr>
                <a:xfrm>
                  <a:off x="8160571" y="8892090"/>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4" name="Straight Connector 23">
                  <a:extLst>
                    <a:ext uri="{FF2B5EF4-FFF2-40B4-BE49-F238E27FC236}">
                      <a16:creationId xmlns:a16="http://schemas.microsoft.com/office/drawing/2014/main" id="{6E73BC65-D997-9949-BD25-6D5F0EB62A93}"/>
                    </a:ext>
                  </a:extLst>
                </p:cNvPr>
                <p:cNvCxnSpPr/>
                <p:nvPr/>
              </p:nvCxnSpPr>
              <p:spPr>
                <a:xfrm>
                  <a:off x="9661316" y="8896607"/>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cxnSp>
              <p:nvCxnSpPr>
                <p:cNvPr id="25" name="Straight Connector 24">
                  <a:extLst>
                    <a:ext uri="{FF2B5EF4-FFF2-40B4-BE49-F238E27FC236}">
                      <a16:creationId xmlns:a16="http://schemas.microsoft.com/office/drawing/2014/main" id="{6B95AEA2-9140-0C47-B1B3-49A4E434BB9C}"/>
                    </a:ext>
                  </a:extLst>
                </p:cNvPr>
                <p:cNvCxnSpPr/>
                <p:nvPr/>
              </p:nvCxnSpPr>
              <p:spPr>
                <a:xfrm>
                  <a:off x="11101168" y="8892425"/>
                  <a:ext cx="0" cy="69591"/>
                </a:xfrm>
                <a:prstGeom prst="line">
                  <a:avLst/>
                </a:prstGeom>
                <a:grpFill/>
                <a:ln w="25400" cap="flat">
                  <a:solidFill>
                    <a:srgbClr val="000000"/>
                  </a:solidFill>
                  <a:prstDash val="solid"/>
                  <a:round/>
                </a:ln>
                <a:effectLst/>
                <a:sp3d/>
              </p:spPr>
              <p:style>
                <a:lnRef idx="0">
                  <a:scrgbClr r="0" g="0" b="0"/>
                </a:lnRef>
                <a:fillRef idx="0">
                  <a:scrgbClr r="0" g="0" b="0"/>
                </a:fillRef>
                <a:effectRef idx="0">
                  <a:scrgbClr r="0" g="0" b="0"/>
                </a:effectRef>
                <a:fontRef idx="none"/>
              </p:style>
            </p:cxnSp>
          </p:grpSp>
          <p:sp>
            <p:nvSpPr>
              <p:cNvPr id="17" name="TextBox 16">
                <a:extLst>
                  <a:ext uri="{FF2B5EF4-FFF2-40B4-BE49-F238E27FC236}">
                    <a16:creationId xmlns:a16="http://schemas.microsoft.com/office/drawing/2014/main" id="{772A4752-83BC-F943-8B06-B28735514A83}"/>
                  </a:ext>
                </a:extLst>
              </p:cNvPr>
              <p:cNvSpPr txBox="1"/>
              <p:nvPr/>
            </p:nvSpPr>
            <p:spPr>
              <a:xfrm>
                <a:off x="7809094" y="8956014"/>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2020</a:t>
                </a:r>
              </a:p>
            </p:txBody>
          </p:sp>
          <p:sp>
            <p:nvSpPr>
              <p:cNvPr id="18" name="TextBox 17">
                <a:extLst>
                  <a:ext uri="{FF2B5EF4-FFF2-40B4-BE49-F238E27FC236}">
                    <a16:creationId xmlns:a16="http://schemas.microsoft.com/office/drawing/2014/main" id="{1CFD5B65-175F-C941-A125-DD9FBB15E211}"/>
                  </a:ext>
                </a:extLst>
              </p:cNvPr>
              <p:cNvSpPr txBox="1"/>
              <p:nvPr/>
            </p:nvSpPr>
            <p:spPr>
              <a:xfrm>
                <a:off x="6508446" y="8947656"/>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2015</a:t>
                </a:r>
              </a:p>
            </p:txBody>
          </p:sp>
          <p:sp>
            <p:nvSpPr>
              <p:cNvPr id="19" name="TextBox 18">
                <a:extLst>
                  <a:ext uri="{FF2B5EF4-FFF2-40B4-BE49-F238E27FC236}">
                    <a16:creationId xmlns:a16="http://schemas.microsoft.com/office/drawing/2014/main" id="{596D7A3E-7039-374D-BDA4-AB1E038F565A}"/>
                  </a:ext>
                </a:extLst>
              </p:cNvPr>
              <p:cNvSpPr txBox="1"/>
              <p:nvPr/>
            </p:nvSpPr>
            <p:spPr>
              <a:xfrm>
                <a:off x="9309839" y="8947997"/>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2025</a:t>
                </a:r>
              </a:p>
            </p:txBody>
          </p:sp>
          <p:sp>
            <p:nvSpPr>
              <p:cNvPr id="20" name="TextBox 19">
                <a:extLst>
                  <a:ext uri="{FF2B5EF4-FFF2-40B4-BE49-F238E27FC236}">
                    <a16:creationId xmlns:a16="http://schemas.microsoft.com/office/drawing/2014/main" id="{036215C2-FEF8-9749-BECD-F67CE19A5069}"/>
                  </a:ext>
                </a:extLst>
              </p:cNvPr>
              <p:cNvSpPr txBox="1"/>
              <p:nvPr/>
            </p:nvSpPr>
            <p:spPr>
              <a:xfrm>
                <a:off x="10775788" y="8947997"/>
                <a:ext cx="626596" cy="454141"/>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2030</a:t>
                </a:r>
              </a:p>
            </p:txBody>
          </p:sp>
        </p:grpSp>
        <p:sp>
          <p:nvSpPr>
            <p:cNvPr id="13" name="TextBox 12">
              <a:extLst>
                <a:ext uri="{FF2B5EF4-FFF2-40B4-BE49-F238E27FC236}">
                  <a16:creationId xmlns:a16="http://schemas.microsoft.com/office/drawing/2014/main" id="{7B25BB94-B2D9-CF43-953B-44FBE95D71F2}"/>
                </a:ext>
              </a:extLst>
            </p:cNvPr>
            <p:cNvSpPr txBox="1"/>
            <p:nvPr/>
          </p:nvSpPr>
          <p:spPr>
            <a:xfrm>
              <a:off x="5290287" y="6200340"/>
              <a:ext cx="437873" cy="288858"/>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LDRD</a:t>
              </a:r>
            </a:p>
          </p:txBody>
        </p:sp>
        <p:sp>
          <p:nvSpPr>
            <p:cNvPr id="14" name="TextBox 13">
              <a:extLst>
                <a:ext uri="{FF2B5EF4-FFF2-40B4-BE49-F238E27FC236}">
                  <a16:creationId xmlns:a16="http://schemas.microsoft.com/office/drawing/2014/main" id="{D45CCF4B-D58D-9045-8A07-335A88F2226C}"/>
                </a:ext>
              </a:extLst>
            </p:cNvPr>
            <p:cNvSpPr txBox="1"/>
            <p:nvPr/>
          </p:nvSpPr>
          <p:spPr>
            <a:xfrm>
              <a:off x="5978629" y="6229256"/>
              <a:ext cx="687512" cy="231024"/>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  </a:t>
              </a:r>
              <a:r>
                <a:rPr lang="en-US" sz="1300" dirty="0" err="1">
                  <a:solidFill>
                    <a:srgbClr val="002E7A"/>
                  </a:solidFill>
                  <a:uFill>
                    <a:solidFill>
                      <a:srgbClr val="002E7A"/>
                    </a:solidFill>
                  </a:uFill>
                  <a:sym typeface="Helvetica Neue"/>
                </a:rPr>
                <a:t>sPHENIX</a:t>
              </a:r>
              <a:endParaRPr lang="en-US" sz="1300" dirty="0">
                <a:solidFill>
                  <a:srgbClr val="002E7A"/>
                </a:solidFill>
                <a:uFill>
                  <a:solidFill>
                    <a:srgbClr val="002E7A"/>
                  </a:solidFill>
                </a:uFill>
                <a:sym typeface="Helvetica Neue"/>
              </a:endParaRPr>
            </a:p>
          </p:txBody>
        </p:sp>
        <p:sp>
          <p:nvSpPr>
            <p:cNvPr id="15" name="TextBox 14">
              <a:extLst>
                <a:ext uri="{FF2B5EF4-FFF2-40B4-BE49-F238E27FC236}">
                  <a16:creationId xmlns:a16="http://schemas.microsoft.com/office/drawing/2014/main" id="{6E89481A-8246-9542-9A31-7049A3EF0398}"/>
                </a:ext>
              </a:extLst>
            </p:cNvPr>
            <p:cNvSpPr txBox="1"/>
            <p:nvPr/>
          </p:nvSpPr>
          <p:spPr>
            <a:xfrm>
              <a:off x="7115163" y="6229256"/>
              <a:ext cx="519078" cy="231024"/>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7" tIns="35717" rIns="35717" bIns="35717" numCol="1" spcCol="26788" rtlCol="0" anchor="ctr">
              <a:spAutoFit/>
            </a:bodyPr>
            <a:lstStyle/>
            <a:p>
              <a:pPr marL="40638" marR="40638" defTabSz="455398" hangingPunct="0">
                <a:lnSpc>
                  <a:spcPct val="110000"/>
                </a:lnSpc>
              </a:pPr>
              <a:r>
                <a:rPr lang="en-US" sz="1300" dirty="0">
                  <a:solidFill>
                    <a:srgbClr val="002E7A"/>
                  </a:solidFill>
                  <a:uFill>
                    <a:solidFill>
                      <a:srgbClr val="002E7A"/>
                    </a:solidFill>
                  </a:uFill>
                  <a:sym typeface="Helvetica Neue"/>
                </a:rPr>
                <a:t>       EIC</a:t>
              </a:r>
            </a:p>
          </p:txBody>
        </p:sp>
      </p:grpSp>
    </p:spTree>
    <p:extLst>
      <p:ext uri="{BB962C8B-B14F-4D97-AF65-F5344CB8AC3E}">
        <p14:creationId xmlns:p14="http://schemas.microsoft.com/office/powerpoint/2010/main" val="20812068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9335D-9339-D745-A9F4-E2D579790897}"/>
              </a:ext>
            </a:extLst>
          </p:cNvPr>
          <p:cNvSpPr>
            <a:spLocks noGrp="1"/>
          </p:cNvSpPr>
          <p:nvPr>
            <p:ph type="title"/>
          </p:nvPr>
        </p:nvSpPr>
        <p:spPr/>
        <p:txBody>
          <a:bodyPr/>
          <a:lstStyle/>
          <a:p>
            <a:r>
              <a:rPr lang="en-US" dirty="0"/>
              <a:t>Transition into DOE </a:t>
            </a:r>
            <a:r>
              <a:rPr lang="en-US" dirty="0" err="1"/>
              <a:t>sPHENIX</a:t>
            </a:r>
            <a:r>
              <a:rPr lang="en-US" dirty="0"/>
              <a:t> MVTX Program </a:t>
            </a:r>
          </a:p>
        </p:txBody>
      </p:sp>
      <p:sp>
        <p:nvSpPr>
          <p:cNvPr id="3" name="Date Placeholder 2">
            <a:extLst>
              <a:ext uri="{FF2B5EF4-FFF2-40B4-BE49-F238E27FC236}">
                <a16:creationId xmlns:a16="http://schemas.microsoft.com/office/drawing/2014/main" id="{77940728-9BE8-D34A-9097-9C254FF1EA1D}"/>
              </a:ext>
            </a:extLst>
          </p:cNvPr>
          <p:cNvSpPr>
            <a:spLocks noGrp="1"/>
          </p:cNvSpPr>
          <p:nvPr>
            <p:ph type="dt" sz="half" idx="10"/>
          </p:nvPr>
        </p:nvSpPr>
        <p:spPr/>
        <p:txBody>
          <a:bodyPr/>
          <a:lstStyle/>
          <a:p>
            <a:fld id="{3BB050BD-D5D4-004B-87E1-382D8D28594F}" type="datetime1">
              <a:rPr lang="en-US" smtClean="0"/>
              <a:t>2/11/19</a:t>
            </a:fld>
            <a:r>
              <a:rPr lang="en-US"/>
              <a:t>   |   </a:t>
            </a:r>
            <a:fld id="{5D01E7E5-6465-7A46-A26D-BAABC2D34D38}" type="slidenum">
              <a:rPr lang="en-US" smtClean="0"/>
              <a:t>17</a:t>
            </a:fld>
            <a:endParaRPr lang="en-US" dirty="0"/>
          </a:p>
        </p:txBody>
      </p:sp>
      <p:sp>
        <p:nvSpPr>
          <p:cNvPr id="4" name="Footer Placeholder 3">
            <a:extLst>
              <a:ext uri="{FF2B5EF4-FFF2-40B4-BE49-F238E27FC236}">
                <a16:creationId xmlns:a16="http://schemas.microsoft.com/office/drawing/2014/main" id="{E9ECFF81-5A14-E74D-A523-D721CCE480C7}"/>
              </a:ext>
            </a:extLst>
          </p:cNvPr>
          <p:cNvSpPr>
            <a:spLocks noGrp="1"/>
          </p:cNvSpPr>
          <p:nvPr>
            <p:ph type="ftr" sz="quarter" idx="11"/>
          </p:nvPr>
        </p:nvSpPr>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5C09EF57-ACDC-FE49-B1BD-4960B324CC09}"/>
              </a:ext>
            </a:extLst>
          </p:cNvPr>
          <p:cNvSpPr>
            <a:spLocks noGrp="1"/>
          </p:cNvSpPr>
          <p:nvPr>
            <p:ph idx="1"/>
          </p:nvPr>
        </p:nvSpPr>
        <p:spPr>
          <a:xfrm>
            <a:off x="289560" y="871910"/>
            <a:ext cx="8503920" cy="4328440"/>
          </a:xfrm>
        </p:spPr>
        <p:txBody>
          <a:bodyPr>
            <a:normAutofit lnSpcReduction="10000"/>
          </a:bodyPr>
          <a:lstStyle/>
          <a:p>
            <a:r>
              <a:rPr lang="en-US" dirty="0"/>
              <a:t>MVTX approved by DOE and BNL, funded through RHIC Operation</a:t>
            </a:r>
          </a:p>
          <a:p>
            <a:pPr lvl="1"/>
            <a:r>
              <a:rPr lang="en-US" dirty="0"/>
              <a:t>DOE provides $1.4M to produce 84 staves and 60 RUs through US-ALICE, addon to the ALICE mass production</a:t>
            </a:r>
          </a:p>
          <a:p>
            <a:pPr lvl="1"/>
            <a:r>
              <a:rPr lang="en-US" dirty="0"/>
              <a:t>MVTX system design and construction in progress, ~$5M</a:t>
            </a:r>
          </a:p>
          <a:p>
            <a:pPr marL="174625" lvl="1" indent="0">
              <a:buNone/>
            </a:pPr>
            <a:r>
              <a:rPr lang="en-US" dirty="0"/>
              <a:t> </a:t>
            </a:r>
          </a:p>
          <a:p>
            <a:r>
              <a:rPr lang="en-US" dirty="0"/>
              <a:t>As a result of this LDRD, we expect to have:</a:t>
            </a:r>
          </a:p>
          <a:p>
            <a:pPr lvl="1"/>
            <a:r>
              <a:rPr lang="en-US" dirty="0"/>
              <a:t>Long term DOE NP support on </a:t>
            </a:r>
            <a:r>
              <a:rPr lang="en-US" dirty="0" err="1"/>
              <a:t>sPHENIX</a:t>
            </a:r>
            <a:r>
              <a:rPr lang="en-US" dirty="0"/>
              <a:t> heavy ion heavy flavor physics program </a:t>
            </a:r>
          </a:p>
          <a:p>
            <a:pPr lvl="1"/>
            <a:r>
              <a:rPr lang="en-US" dirty="0"/>
              <a:t>Long term DOE support for theoretical effort</a:t>
            </a:r>
          </a:p>
          <a:p>
            <a:pPr marL="174625" lvl="1" indent="0">
              <a:buNone/>
            </a:pPr>
            <a:r>
              <a:rPr lang="en-US" dirty="0"/>
              <a:t> </a:t>
            </a:r>
          </a:p>
          <a:p>
            <a:r>
              <a:rPr lang="en-US" dirty="0"/>
              <a:t>In the remaining ~7 months of this project, we will actively work with the </a:t>
            </a:r>
            <a:r>
              <a:rPr lang="en-US" dirty="0" err="1"/>
              <a:t>sPHENIX</a:t>
            </a:r>
            <a:r>
              <a:rPr lang="en-US" dirty="0"/>
              <a:t>  MVTX group to make smooth transition:</a:t>
            </a:r>
          </a:p>
          <a:p>
            <a:pPr lvl="1"/>
            <a:r>
              <a:rPr lang="en-US" dirty="0"/>
              <a:t>The full MVTX detector design and construction </a:t>
            </a:r>
          </a:p>
          <a:p>
            <a:pPr lvl="1"/>
            <a:r>
              <a:rPr lang="en-US" dirty="0"/>
              <a:t>Ready for day-1 physics in 2023</a:t>
            </a:r>
          </a:p>
          <a:p>
            <a:pPr lvl="1"/>
            <a:endParaRPr lang="en-US" dirty="0"/>
          </a:p>
        </p:txBody>
      </p:sp>
      <p:sp>
        <p:nvSpPr>
          <p:cNvPr id="6" name="TextBox 5">
            <a:extLst>
              <a:ext uri="{FF2B5EF4-FFF2-40B4-BE49-F238E27FC236}">
                <a16:creationId xmlns:a16="http://schemas.microsoft.com/office/drawing/2014/main" id="{110FB272-363E-044C-BB85-2C18EB90B887}"/>
              </a:ext>
            </a:extLst>
          </p:cNvPr>
          <p:cNvSpPr txBox="1"/>
          <p:nvPr/>
        </p:nvSpPr>
        <p:spPr>
          <a:xfrm>
            <a:off x="8070850" y="360761"/>
            <a:ext cx="1124219" cy="307777"/>
          </a:xfrm>
          <a:prstGeom prst="rect">
            <a:avLst/>
          </a:prstGeom>
          <a:noFill/>
        </p:spPr>
        <p:txBody>
          <a:bodyPr wrap="none" rtlCol="0">
            <a:spAutoFit/>
          </a:bodyPr>
          <a:lstStyle/>
          <a:p>
            <a:r>
              <a:rPr lang="en-US" sz="1400" dirty="0">
                <a:solidFill>
                  <a:schemeClr val="bg1"/>
                </a:solidFill>
              </a:rPr>
              <a:t>Cesar’s talk</a:t>
            </a:r>
          </a:p>
        </p:txBody>
      </p:sp>
    </p:spTree>
    <p:extLst>
      <p:ext uri="{BB962C8B-B14F-4D97-AF65-F5344CB8AC3E}">
        <p14:creationId xmlns:p14="http://schemas.microsoft.com/office/powerpoint/2010/main" val="36614940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p>
        </p:txBody>
      </p:sp>
      <p:sp>
        <p:nvSpPr>
          <p:cNvPr id="3" name="Date Placeholder 2"/>
          <p:cNvSpPr>
            <a:spLocks noGrp="1"/>
          </p:cNvSpPr>
          <p:nvPr>
            <p:ph type="dt" sz="half" idx="10"/>
          </p:nvPr>
        </p:nvSpPr>
        <p:spPr/>
        <p:txBody>
          <a:bodyPr/>
          <a:lstStyle/>
          <a:p>
            <a:fld id="{DE9632A3-F47F-1040-A02F-56356D5148F3}" type="datetime1">
              <a:rPr lang="en-US" smtClean="0"/>
              <a:t>2/11/19</a:t>
            </a:fld>
            <a:r>
              <a:rPr lang="en-US"/>
              <a:t>   |   </a:t>
            </a:r>
            <a:fld id="{5D01E7E5-6465-7A46-A26D-BAABC2D34D38}" type="slidenum">
              <a:rPr lang="en-US" smtClean="0"/>
              <a:t>18</a:t>
            </a:fld>
            <a:endParaRPr lang="en-US" dirty="0"/>
          </a:p>
        </p:txBody>
      </p:sp>
      <p:sp>
        <p:nvSpPr>
          <p:cNvPr id="4" name="Footer Placeholder 3"/>
          <p:cNvSpPr>
            <a:spLocks noGrp="1"/>
          </p:cNvSpPr>
          <p:nvPr>
            <p:ph type="ftr" sz="quarter" idx="11"/>
          </p:nvPr>
        </p:nvSpPr>
        <p:spPr/>
        <p:txBody>
          <a:bodyPr/>
          <a:lstStyle/>
          <a:p>
            <a:r>
              <a:rPr lang="en-US"/>
              <a:t>Los Alamos National Laboratory</a:t>
            </a:r>
            <a:endParaRPr lang="en-US" dirty="0"/>
          </a:p>
        </p:txBody>
      </p:sp>
      <p:sp>
        <p:nvSpPr>
          <p:cNvPr id="6" name="Rectangle 5">
            <a:extLst>
              <a:ext uri="{FF2B5EF4-FFF2-40B4-BE49-F238E27FC236}">
                <a16:creationId xmlns:a16="http://schemas.microsoft.com/office/drawing/2014/main" id="{6A4B89B4-7938-E843-AC6F-48E389EDC26C}"/>
              </a:ext>
            </a:extLst>
          </p:cNvPr>
          <p:cNvSpPr/>
          <p:nvPr/>
        </p:nvSpPr>
        <p:spPr>
          <a:xfrm>
            <a:off x="575731" y="934394"/>
            <a:ext cx="7851955" cy="3970318"/>
          </a:xfrm>
          <a:prstGeom prst="rect">
            <a:avLst/>
          </a:prstGeom>
        </p:spPr>
        <p:txBody>
          <a:bodyPr wrap="square">
            <a:spAutoFit/>
          </a:bodyPr>
          <a:lstStyle/>
          <a:p>
            <a:pPr marL="285750" indent="-285750">
              <a:buFont typeface="Arial" panose="020B0604020202020204" pitchFamily="34" charset="0"/>
              <a:buChar char="•"/>
            </a:pPr>
            <a:r>
              <a:rPr lang="en-US" dirty="0"/>
              <a:t>Established the 3</a:t>
            </a:r>
            <a:r>
              <a:rPr lang="en-US" baseline="30000" dirty="0"/>
              <a:t>rd</a:t>
            </a:r>
            <a:r>
              <a:rPr lang="en-US" dirty="0"/>
              <a:t> science pillar for </a:t>
            </a:r>
            <a:r>
              <a:rPr lang="en-US" dirty="0" err="1"/>
              <a:t>sPHENIX</a:t>
            </a:r>
            <a:r>
              <a:rPr lang="en-US" dirty="0"/>
              <a:t>, new open heavy flavor physics program with MVTX upgrade, approved by DOE and funded through BNL</a:t>
            </a:r>
          </a:p>
          <a:p>
            <a:endParaRPr lang="en-US" dirty="0"/>
          </a:p>
          <a:p>
            <a:pPr marL="285750" indent="-285750">
              <a:buFont typeface="Arial" panose="020B0604020202020204" pitchFamily="34" charset="0"/>
              <a:buChar char="•"/>
            </a:pPr>
            <a:r>
              <a:rPr lang="en-US" dirty="0"/>
              <a:t>New theoretical tools developed for QGP study, for RHIC and LHC</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Met all LDRD milestones, some ahead of time </a:t>
            </a:r>
          </a:p>
          <a:p>
            <a:endParaRPr lang="en-US" dirty="0"/>
          </a:p>
          <a:p>
            <a:pPr marL="285750" indent="-285750">
              <a:buFont typeface="Arial" panose="020B0604020202020204" pitchFamily="34" charset="0"/>
              <a:buChar char="•"/>
            </a:pPr>
            <a:r>
              <a:rPr lang="en-US" dirty="0"/>
              <a:t>Broad impacts on NP and other programs </a:t>
            </a:r>
          </a:p>
          <a:p>
            <a:endParaRPr lang="en-US" dirty="0"/>
          </a:p>
          <a:p>
            <a:pPr marL="285750" indent="-285750">
              <a:buFont typeface="Arial" panose="020B0604020202020204" pitchFamily="34" charset="0"/>
              <a:buChar char="•"/>
            </a:pPr>
            <a:r>
              <a:rPr lang="en-US" dirty="0"/>
              <a:t>In transition into DOE supported </a:t>
            </a:r>
            <a:r>
              <a:rPr lang="en-US" dirty="0" err="1"/>
              <a:t>sPHENIX</a:t>
            </a:r>
            <a:r>
              <a:rPr lang="en-US" dirty="0"/>
              <a:t> program</a:t>
            </a:r>
          </a:p>
          <a:p>
            <a:endParaRPr lang="en-US" dirty="0"/>
          </a:p>
          <a:p>
            <a:r>
              <a:rPr lang="en-US" b="1" dirty="0">
                <a:solidFill>
                  <a:srgbClr val="FF0000"/>
                </a:solidFill>
              </a:rPr>
              <a:t>On track to meet all goals for FY19 </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21263556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F40AEC-A6CE-5C48-9D4F-43908254754B}"/>
              </a:ext>
            </a:extLst>
          </p:cNvPr>
          <p:cNvSpPr>
            <a:spLocks noGrp="1"/>
          </p:cNvSpPr>
          <p:nvPr>
            <p:ph type="title"/>
          </p:nvPr>
        </p:nvSpPr>
        <p:spPr/>
        <p:txBody>
          <a:bodyPr/>
          <a:lstStyle/>
          <a:p>
            <a:r>
              <a:rPr lang="en-US" dirty="0"/>
              <a:t>Backup slides</a:t>
            </a:r>
          </a:p>
        </p:txBody>
      </p:sp>
      <p:sp>
        <p:nvSpPr>
          <p:cNvPr id="3" name="Date Placeholder 2">
            <a:extLst>
              <a:ext uri="{FF2B5EF4-FFF2-40B4-BE49-F238E27FC236}">
                <a16:creationId xmlns:a16="http://schemas.microsoft.com/office/drawing/2014/main" id="{C84020CB-CC48-414A-A05F-AA834C0D579E}"/>
              </a:ext>
            </a:extLst>
          </p:cNvPr>
          <p:cNvSpPr>
            <a:spLocks noGrp="1"/>
          </p:cNvSpPr>
          <p:nvPr>
            <p:ph type="dt" sz="half" idx="10"/>
          </p:nvPr>
        </p:nvSpPr>
        <p:spPr/>
        <p:txBody>
          <a:bodyPr/>
          <a:lstStyle/>
          <a:p>
            <a:fld id="{3BB050BD-D5D4-004B-87E1-382D8D28594F}" type="datetime1">
              <a:rPr lang="en-US" smtClean="0"/>
              <a:t>2/11/19</a:t>
            </a:fld>
            <a:r>
              <a:rPr lang="en-US"/>
              <a:t>   |   </a:t>
            </a:r>
            <a:fld id="{5D01E7E5-6465-7A46-A26D-BAABC2D34D38}" type="slidenum">
              <a:rPr lang="en-US" smtClean="0"/>
              <a:t>19</a:t>
            </a:fld>
            <a:endParaRPr lang="en-US" dirty="0"/>
          </a:p>
        </p:txBody>
      </p:sp>
      <p:sp>
        <p:nvSpPr>
          <p:cNvPr id="4" name="Footer Placeholder 3">
            <a:extLst>
              <a:ext uri="{FF2B5EF4-FFF2-40B4-BE49-F238E27FC236}">
                <a16:creationId xmlns:a16="http://schemas.microsoft.com/office/drawing/2014/main" id="{8BB4E5C8-36A3-7944-A148-585B6F8603F1}"/>
              </a:ext>
            </a:extLst>
          </p:cNvPr>
          <p:cNvSpPr>
            <a:spLocks noGrp="1"/>
          </p:cNvSpPr>
          <p:nvPr>
            <p:ph type="ftr" sz="quarter" idx="11"/>
          </p:nvPr>
        </p:nvSpPr>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8FB80C5A-BF41-FD45-8EE4-7330C5203872}"/>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403048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 for Today</a:t>
            </a:r>
          </a:p>
        </p:txBody>
      </p:sp>
      <p:sp>
        <p:nvSpPr>
          <p:cNvPr id="3" name="Date Placeholder 2"/>
          <p:cNvSpPr>
            <a:spLocks noGrp="1"/>
          </p:cNvSpPr>
          <p:nvPr>
            <p:ph type="dt" sz="half" idx="10"/>
          </p:nvPr>
        </p:nvSpPr>
        <p:spPr/>
        <p:txBody>
          <a:bodyPr/>
          <a:lstStyle/>
          <a:p>
            <a:fld id="{DE9632A3-F47F-1040-A02F-56356D5148F3}" type="datetime1">
              <a:rPr lang="en-US" smtClean="0"/>
              <a:t>2/11/19</a:t>
            </a:fld>
            <a:r>
              <a:rPr lang="en-US"/>
              <a:t>   |   </a:t>
            </a:r>
            <a:fld id="{5D01E7E5-6465-7A46-A26D-BAABC2D34D38}" type="slidenum">
              <a:rPr lang="en-US" smtClean="0"/>
              <a:t>2</a:t>
            </a:fld>
            <a:endParaRPr lang="en-US" dirty="0"/>
          </a:p>
        </p:txBody>
      </p:sp>
      <p:sp>
        <p:nvSpPr>
          <p:cNvPr id="4" name="Footer Placeholder 3"/>
          <p:cNvSpPr>
            <a:spLocks noGrp="1"/>
          </p:cNvSpPr>
          <p:nvPr>
            <p:ph type="ftr" sz="quarter" idx="11"/>
          </p:nvPr>
        </p:nvSpPr>
        <p:spPr/>
        <p:txBody>
          <a:bodyPr/>
          <a:lstStyle/>
          <a:p>
            <a:r>
              <a:rPr lang="en-US"/>
              <a:t>Los Alamos National Laboratory</a:t>
            </a:r>
            <a:endParaRPr lang="en-US" dirty="0"/>
          </a:p>
        </p:txBody>
      </p:sp>
      <p:sp>
        <p:nvSpPr>
          <p:cNvPr id="6" name="Rectangle 5">
            <a:extLst>
              <a:ext uri="{FF2B5EF4-FFF2-40B4-BE49-F238E27FC236}">
                <a16:creationId xmlns:a16="http://schemas.microsoft.com/office/drawing/2014/main" id="{6A4B89B4-7938-E843-AC6F-48E389EDC26C}"/>
              </a:ext>
            </a:extLst>
          </p:cNvPr>
          <p:cNvSpPr/>
          <p:nvPr/>
        </p:nvSpPr>
        <p:spPr>
          <a:xfrm>
            <a:off x="497660" y="991721"/>
            <a:ext cx="8373714" cy="4247317"/>
          </a:xfrm>
          <a:prstGeom prst="rect">
            <a:avLst/>
          </a:prstGeom>
        </p:spPr>
        <p:txBody>
          <a:bodyPr wrap="square">
            <a:spAutoFit/>
          </a:bodyPr>
          <a:lstStyle/>
          <a:p>
            <a:pPr marL="285750" indent="-285750">
              <a:buFont typeface="Arial" panose="020B0604020202020204" pitchFamily="34" charset="0"/>
              <a:buChar char="•"/>
            </a:pPr>
            <a:r>
              <a:rPr lang="en-US" dirty="0"/>
              <a:t>Introduction 						8:00-8:10AM		LDRD office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Project overview and achievements 	8:10 – 8:30AM	Ming Liu (P-25)</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Experimental highlights and plan		8:30 – 9:00AM</a:t>
            </a:r>
          </a:p>
          <a:p>
            <a:pPr marL="742950" lvl="1" indent="-285750">
              <a:buFont typeface="Arial" panose="020B0604020202020204" pitchFamily="34" charset="0"/>
              <a:buChar char="•"/>
            </a:pPr>
            <a:r>
              <a:rPr lang="en-US" dirty="0"/>
              <a:t>Sensor and readout  	(10+5’) 					</a:t>
            </a:r>
            <a:r>
              <a:rPr lang="en-US" dirty="0" err="1"/>
              <a:t>Sho</a:t>
            </a:r>
            <a:r>
              <a:rPr lang="en-US" dirty="0"/>
              <a:t> </a:t>
            </a:r>
            <a:r>
              <a:rPr lang="en-US" dirty="0" err="1"/>
              <a:t>Uemura</a:t>
            </a:r>
            <a:r>
              <a:rPr lang="en-US" dirty="0"/>
              <a:t> (P-25)</a:t>
            </a:r>
          </a:p>
          <a:p>
            <a:pPr marL="742950" lvl="1" indent="-285750">
              <a:buFont typeface="Arial" panose="020B0604020202020204" pitchFamily="34" charset="0"/>
              <a:buChar char="•"/>
            </a:pPr>
            <a:r>
              <a:rPr lang="en-US" dirty="0"/>
              <a:t>Mechanical system 	(10+5’) 					Walt Sondheim (P-25)</a:t>
            </a:r>
            <a:br>
              <a:rPr lang="en-US" dirty="0"/>
            </a:br>
            <a:endParaRPr lang="en-US" dirty="0"/>
          </a:p>
          <a:p>
            <a:pPr marL="285750" indent="-285750">
              <a:buFont typeface="Arial" panose="020B0604020202020204" pitchFamily="34" charset="0"/>
              <a:buChar char="•"/>
            </a:pPr>
            <a:r>
              <a:rPr lang="en-US" dirty="0"/>
              <a:t>Theoretical highlights and plan		9:00 – 9:30AM</a:t>
            </a:r>
          </a:p>
          <a:p>
            <a:pPr marL="742950" lvl="1" indent="-285750">
              <a:buFont typeface="Arial" panose="020B0604020202020204" pitchFamily="34" charset="0"/>
              <a:buChar char="•"/>
            </a:pPr>
            <a:r>
              <a:rPr lang="en-US" dirty="0"/>
              <a:t>Overview of theory 		(15+5’) 					Ivan </a:t>
            </a:r>
            <a:r>
              <a:rPr lang="en-US" dirty="0" err="1"/>
              <a:t>Vitev</a:t>
            </a:r>
            <a:r>
              <a:rPr lang="en-US" dirty="0"/>
              <a:t> (T-2)</a:t>
            </a:r>
          </a:p>
          <a:p>
            <a:pPr marL="742950" lvl="1" indent="-285750">
              <a:buFont typeface="Arial" panose="020B0604020202020204" pitchFamily="34" charset="0"/>
              <a:buChar char="•"/>
            </a:pPr>
            <a:r>
              <a:rPr lang="en-US" dirty="0"/>
              <a:t>Simulations highlights 	(7+3’) 					</a:t>
            </a:r>
            <a:r>
              <a:rPr lang="en-US" dirty="0" err="1"/>
              <a:t>Boram</a:t>
            </a:r>
            <a:r>
              <a:rPr lang="en-US" dirty="0"/>
              <a:t> Yoon (CCS-7)</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Transition plan 					9:30-9:50AM 	Cesar da Silva (P-25)</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Committee meeting 				9:50 – 10:30AM</a:t>
            </a:r>
          </a:p>
        </p:txBody>
      </p:sp>
    </p:spTree>
    <p:extLst>
      <p:ext uri="{BB962C8B-B14F-4D97-AF65-F5344CB8AC3E}">
        <p14:creationId xmlns:p14="http://schemas.microsoft.com/office/powerpoint/2010/main" val="4351346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D0E76-0D1C-3943-A1AB-F440361B1538}"/>
              </a:ext>
            </a:extLst>
          </p:cNvPr>
          <p:cNvSpPr>
            <a:spLocks noGrp="1"/>
          </p:cNvSpPr>
          <p:nvPr>
            <p:ph type="title"/>
          </p:nvPr>
        </p:nvSpPr>
        <p:spPr/>
        <p:txBody>
          <a:bodyPr/>
          <a:lstStyle/>
          <a:p>
            <a:r>
              <a:rPr lang="en-US" dirty="0" err="1"/>
              <a:t>sPHENIX</a:t>
            </a:r>
            <a:r>
              <a:rPr lang="en-US" dirty="0"/>
              <a:t> Status and Plan</a:t>
            </a:r>
          </a:p>
        </p:txBody>
      </p:sp>
      <p:sp>
        <p:nvSpPr>
          <p:cNvPr id="3" name="Date Placeholder 2">
            <a:extLst>
              <a:ext uri="{FF2B5EF4-FFF2-40B4-BE49-F238E27FC236}">
                <a16:creationId xmlns:a16="http://schemas.microsoft.com/office/drawing/2014/main" id="{61D364E6-EEB2-6E4B-9C02-2F366D117ADC}"/>
              </a:ext>
            </a:extLst>
          </p:cNvPr>
          <p:cNvSpPr>
            <a:spLocks noGrp="1"/>
          </p:cNvSpPr>
          <p:nvPr>
            <p:ph type="dt" sz="half" idx="10"/>
          </p:nvPr>
        </p:nvSpPr>
        <p:spPr/>
        <p:txBody>
          <a:bodyPr/>
          <a:lstStyle/>
          <a:p>
            <a:fld id="{3BB050BD-D5D4-004B-87E1-382D8D28594F}" type="datetime1">
              <a:rPr lang="en-US" smtClean="0"/>
              <a:t>2/11/19</a:t>
            </a:fld>
            <a:r>
              <a:rPr lang="en-US"/>
              <a:t>   |   </a:t>
            </a:r>
            <a:fld id="{5D01E7E5-6465-7A46-A26D-BAABC2D34D38}" type="slidenum">
              <a:rPr lang="en-US" smtClean="0"/>
              <a:t>20</a:t>
            </a:fld>
            <a:endParaRPr lang="en-US" dirty="0"/>
          </a:p>
        </p:txBody>
      </p:sp>
      <p:sp>
        <p:nvSpPr>
          <p:cNvPr id="4" name="Footer Placeholder 3">
            <a:extLst>
              <a:ext uri="{FF2B5EF4-FFF2-40B4-BE49-F238E27FC236}">
                <a16:creationId xmlns:a16="http://schemas.microsoft.com/office/drawing/2014/main" id="{8304E264-B42E-9146-AD4F-35509CF079AB}"/>
              </a:ext>
            </a:extLst>
          </p:cNvPr>
          <p:cNvSpPr>
            <a:spLocks noGrp="1"/>
          </p:cNvSpPr>
          <p:nvPr>
            <p:ph type="ftr" sz="quarter" idx="11"/>
          </p:nvPr>
        </p:nvSpPr>
        <p:spPr/>
        <p:txBody>
          <a:bodyPr/>
          <a:lstStyle/>
          <a:p>
            <a:r>
              <a:rPr lang="en-US"/>
              <a:t>Los Alamos National Laboratory</a:t>
            </a:r>
            <a:endParaRPr lang="en-US" dirty="0"/>
          </a:p>
        </p:txBody>
      </p:sp>
      <p:grpSp>
        <p:nvGrpSpPr>
          <p:cNvPr id="7" name="Group 6">
            <a:extLst>
              <a:ext uri="{FF2B5EF4-FFF2-40B4-BE49-F238E27FC236}">
                <a16:creationId xmlns:a16="http://schemas.microsoft.com/office/drawing/2014/main" id="{87613B18-5028-194E-A3FD-93C887C897F9}"/>
              </a:ext>
            </a:extLst>
          </p:cNvPr>
          <p:cNvGrpSpPr/>
          <p:nvPr/>
        </p:nvGrpSpPr>
        <p:grpSpPr>
          <a:xfrm>
            <a:off x="228600" y="820912"/>
            <a:ext cx="8686800" cy="3992388"/>
            <a:chOff x="228600" y="820912"/>
            <a:chExt cx="8686800" cy="3992388"/>
          </a:xfrm>
        </p:grpSpPr>
        <p:pic>
          <p:nvPicPr>
            <p:cNvPr id="6" name="Picture 5">
              <a:extLst>
                <a:ext uri="{FF2B5EF4-FFF2-40B4-BE49-F238E27FC236}">
                  <a16:creationId xmlns:a16="http://schemas.microsoft.com/office/drawing/2014/main" id="{E4B478D4-8495-3D4A-8AEB-ED822D64C793}"/>
                </a:ext>
              </a:extLst>
            </p:cNvPr>
            <p:cNvPicPr>
              <a:picLocks noChangeAspect="1"/>
            </p:cNvPicPr>
            <p:nvPr/>
          </p:nvPicPr>
          <p:blipFill>
            <a:blip r:embed="rId2"/>
            <a:stretch>
              <a:fillRect/>
            </a:stretch>
          </p:blipFill>
          <p:spPr>
            <a:xfrm>
              <a:off x="228600" y="901700"/>
              <a:ext cx="8686800" cy="3911600"/>
            </a:xfrm>
            <a:prstGeom prst="rect">
              <a:avLst/>
            </a:prstGeom>
          </p:spPr>
        </p:pic>
        <p:sp>
          <p:nvSpPr>
            <p:cNvPr id="5" name="TextBox 4">
              <a:extLst>
                <a:ext uri="{FF2B5EF4-FFF2-40B4-BE49-F238E27FC236}">
                  <a16:creationId xmlns:a16="http://schemas.microsoft.com/office/drawing/2014/main" id="{5CCC79DD-9F35-004A-84A3-24B8986D58CD}"/>
                </a:ext>
              </a:extLst>
            </p:cNvPr>
            <p:cNvSpPr txBox="1"/>
            <p:nvPr/>
          </p:nvSpPr>
          <p:spPr>
            <a:xfrm>
              <a:off x="3208400" y="820912"/>
              <a:ext cx="1124026" cy="461665"/>
            </a:xfrm>
            <a:prstGeom prst="rect">
              <a:avLst/>
            </a:prstGeom>
            <a:solidFill>
              <a:schemeClr val="bg1"/>
            </a:solidFill>
          </p:spPr>
          <p:txBody>
            <a:bodyPr wrap="none" rtlCol="0">
              <a:spAutoFit/>
            </a:bodyPr>
            <a:lstStyle/>
            <a:p>
              <a:r>
                <a:rPr lang="en-US" sz="1200" dirty="0">
                  <a:solidFill>
                    <a:srgbClr val="FF0000"/>
                  </a:solidFill>
                </a:rPr>
                <a:t>MVTX funded</a:t>
              </a:r>
            </a:p>
            <a:p>
              <a:r>
                <a:rPr lang="en-US" sz="1200" dirty="0">
                  <a:solidFill>
                    <a:srgbClr val="FF0000"/>
                  </a:solidFill>
                </a:rPr>
                <a:t>by DOE</a:t>
              </a:r>
            </a:p>
          </p:txBody>
        </p:sp>
      </p:grpSp>
    </p:spTree>
    <p:extLst>
      <p:ext uri="{BB962C8B-B14F-4D97-AF65-F5344CB8AC3E}">
        <p14:creationId xmlns:p14="http://schemas.microsoft.com/office/powerpoint/2010/main" val="11783982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F994DB-341D-3248-9A93-C2A39C972510}"/>
              </a:ext>
            </a:extLst>
          </p:cNvPr>
          <p:cNvSpPr>
            <a:spLocks noGrp="1"/>
          </p:cNvSpPr>
          <p:nvPr>
            <p:ph type="title"/>
          </p:nvPr>
        </p:nvSpPr>
        <p:spPr/>
        <p:txBody>
          <a:bodyPr/>
          <a:lstStyle/>
          <a:p>
            <a:r>
              <a:rPr lang="en-US" dirty="0" err="1"/>
              <a:t>sPHENIX</a:t>
            </a:r>
            <a:r>
              <a:rPr lang="en-US" dirty="0"/>
              <a:t> </a:t>
            </a:r>
            <a:r>
              <a:rPr lang="en-US" dirty="0" err="1"/>
              <a:t>Collaboaration</a:t>
            </a:r>
            <a:r>
              <a:rPr lang="en-US" dirty="0"/>
              <a:t> Meeting at Santa Fe, 12/2017</a:t>
            </a:r>
          </a:p>
        </p:txBody>
      </p:sp>
      <p:sp>
        <p:nvSpPr>
          <p:cNvPr id="3" name="Date Placeholder 2">
            <a:extLst>
              <a:ext uri="{FF2B5EF4-FFF2-40B4-BE49-F238E27FC236}">
                <a16:creationId xmlns:a16="http://schemas.microsoft.com/office/drawing/2014/main" id="{4BD7A1D0-40C4-8A40-81FC-DEC2203561F6}"/>
              </a:ext>
            </a:extLst>
          </p:cNvPr>
          <p:cNvSpPr>
            <a:spLocks noGrp="1"/>
          </p:cNvSpPr>
          <p:nvPr>
            <p:ph type="dt" sz="half" idx="10"/>
          </p:nvPr>
        </p:nvSpPr>
        <p:spPr/>
        <p:txBody>
          <a:bodyPr/>
          <a:lstStyle/>
          <a:p>
            <a:fld id="{3BB050BD-D5D4-004B-87E1-382D8D28594F}" type="datetime1">
              <a:rPr lang="en-US" smtClean="0"/>
              <a:t>2/12/19</a:t>
            </a:fld>
            <a:r>
              <a:rPr lang="en-US"/>
              <a:t>   |   </a:t>
            </a:r>
            <a:fld id="{5D01E7E5-6465-7A46-A26D-BAABC2D34D38}" type="slidenum">
              <a:rPr lang="en-US" smtClean="0"/>
              <a:t>21</a:t>
            </a:fld>
            <a:endParaRPr lang="en-US" dirty="0"/>
          </a:p>
        </p:txBody>
      </p:sp>
      <p:sp>
        <p:nvSpPr>
          <p:cNvPr id="4" name="Footer Placeholder 3">
            <a:extLst>
              <a:ext uri="{FF2B5EF4-FFF2-40B4-BE49-F238E27FC236}">
                <a16:creationId xmlns:a16="http://schemas.microsoft.com/office/drawing/2014/main" id="{5423D6C3-C2E7-C141-BC99-01C3B555C026}"/>
              </a:ext>
            </a:extLst>
          </p:cNvPr>
          <p:cNvSpPr>
            <a:spLocks noGrp="1"/>
          </p:cNvSpPr>
          <p:nvPr>
            <p:ph type="ftr" sz="quarter" idx="11"/>
          </p:nvPr>
        </p:nvSpPr>
        <p:spPr/>
        <p:txBody>
          <a:bodyPr/>
          <a:lstStyle/>
          <a:p>
            <a:r>
              <a:rPr lang="en-US"/>
              <a:t>Los Alamos National Laboratory</a:t>
            </a:r>
            <a:endParaRPr lang="en-US" dirty="0"/>
          </a:p>
        </p:txBody>
      </p:sp>
      <p:pic>
        <p:nvPicPr>
          <p:cNvPr id="7" name="Picture 6">
            <a:extLst>
              <a:ext uri="{FF2B5EF4-FFF2-40B4-BE49-F238E27FC236}">
                <a16:creationId xmlns:a16="http://schemas.microsoft.com/office/drawing/2014/main" id="{BA7E7997-63DB-F449-92F1-EEBACD79CD22}"/>
              </a:ext>
            </a:extLst>
          </p:cNvPr>
          <p:cNvPicPr>
            <a:picLocks noChangeAspect="1"/>
          </p:cNvPicPr>
          <p:nvPr/>
        </p:nvPicPr>
        <p:blipFill rotWithShape="1">
          <a:blip r:embed="rId2">
            <a:extLst>
              <a:ext uri="{28A0092B-C50C-407E-A947-70E740481C1C}">
                <a14:useLocalDpi xmlns:a14="http://schemas.microsoft.com/office/drawing/2010/main" val="0"/>
              </a:ext>
            </a:extLst>
          </a:blip>
          <a:srcRect b="39639"/>
          <a:stretch/>
        </p:blipFill>
        <p:spPr>
          <a:xfrm>
            <a:off x="4626" y="1121298"/>
            <a:ext cx="9134747" cy="4148126"/>
          </a:xfrm>
          <a:prstGeom prst="rect">
            <a:avLst/>
          </a:prstGeom>
        </p:spPr>
      </p:pic>
    </p:spTree>
    <p:extLst>
      <p:ext uri="{BB962C8B-B14F-4D97-AF65-F5344CB8AC3E}">
        <p14:creationId xmlns:p14="http://schemas.microsoft.com/office/powerpoint/2010/main" val="41533897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2AFC9AE-6697-4B18-8C26-F6723A5158F3}"/>
              </a:ext>
            </a:extLst>
          </p:cNvPr>
          <p:cNvSpPr>
            <a:spLocks noGrp="1"/>
          </p:cNvSpPr>
          <p:nvPr>
            <p:ph type="title"/>
          </p:nvPr>
        </p:nvSpPr>
        <p:spPr/>
        <p:txBody>
          <a:bodyPr>
            <a:normAutofit/>
          </a:bodyPr>
          <a:lstStyle/>
          <a:p>
            <a:r>
              <a:rPr lang="en-US" dirty="0"/>
              <a:t>Three Science Pillars for </a:t>
            </a:r>
            <a:r>
              <a:rPr lang="en-US" dirty="0" err="1"/>
              <a:t>sPHENIX</a:t>
            </a:r>
            <a:endParaRPr lang="en-US" dirty="0"/>
          </a:p>
        </p:txBody>
      </p:sp>
      <p:sp>
        <p:nvSpPr>
          <p:cNvPr id="3" name="Date Placeholder 2">
            <a:extLst>
              <a:ext uri="{FF2B5EF4-FFF2-40B4-BE49-F238E27FC236}">
                <a16:creationId xmlns:a16="http://schemas.microsoft.com/office/drawing/2014/main" id="{D25F5160-CC2F-4650-B1F1-95283F2863F4}"/>
              </a:ext>
            </a:extLst>
          </p:cNvPr>
          <p:cNvSpPr>
            <a:spLocks noGrp="1"/>
          </p:cNvSpPr>
          <p:nvPr>
            <p:ph type="dt" sz="half" idx="10"/>
          </p:nvPr>
        </p:nvSpPr>
        <p:spPr/>
        <p:txBody>
          <a:bodyPr/>
          <a:lstStyle/>
          <a:p>
            <a:r>
              <a:rPr lang="en-US"/>
              <a:t>1/11/19</a:t>
            </a:r>
            <a:endParaRPr lang="en-US" dirty="0"/>
          </a:p>
        </p:txBody>
      </p:sp>
      <p:sp>
        <p:nvSpPr>
          <p:cNvPr id="4" name="Footer Placeholder 3">
            <a:extLst>
              <a:ext uri="{FF2B5EF4-FFF2-40B4-BE49-F238E27FC236}">
                <a16:creationId xmlns:a16="http://schemas.microsoft.com/office/drawing/2014/main" id="{03DA44F0-7E67-4FEE-9E55-219EAC497767}"/>
              </a:ext>
            </a:extLst>
          </p:cNvPr>
          <p:cNvSpPr>
            <a:spLocks noGrp="1"/>
          </p:cNvSpPr>
          <p:nvPr>
            <p:ph type="ftr" sz="quarter" idx="11"/>
          </p:nvPr>
        </p:nvSpPr>
        <p:spPr/>
        <p:txBody>
          <a:bodyPr/>
          <a:lstStyle/>
          <a:p>
            <a:r>
              <a:rPr lang="da-DK"/>
              <a:t>Ming Liu. WWND 2019</a:t>
            </a:r>
            <a:endParaRPr lang="en-US" dirty="0"/>
          </a:p>
        </p:txBody>
      </p:sp>
      <p:sp>
        <p:nvSpPr>
          <p:cNvPr id="7" name="Content Placeholder 6">
            <a:extLst>
              <a:ext uri="{FF2B5EF4-FFF2-40B4-BE49-F238E27FC236}">
                <a16:creationId xmlns:a16="http://schemas.microsoft.com/office/drawing/2014/main" id="{1966D278-8944-534F-9713-86F52C5B1584}"/>
              </a:ext>
            </a:extLst>
          </p:cNvPr>
          <p:cNvSpPr>
            <a:spLocks noGrp="1"/>
          </p:cNvSpPr>
          <p:nvPr>
            <p:ph idx="1"/>
          </p:nvPr>
        </p:nvSpPr>
        <p:spPr/>
        <p:txBody>
          <a:bodyPr/>
          <a:lstStyle/>
          <a:p>
            <a:endParaRPr lang="en-US"/>
          </a:p>
        </p:txBody>
      </p:sp>
      <p:sp>
        <p:nvSpPr>
          <p:cNvPr id="5" name="Slide Number Placeholder 4">
            <a:extLst>
              <a:ext uri="{FF2B5EF4-FFF2-40B4-BE49-F238E27FC236}">
                <a16:creationId xmlns:a16="http://schemas.microsoft.com/office/drawing/2014/main" id="{9CBF7061-62B5-4AB9-A722-19E874E92393}"/>
              </a:ext>
            </a:extLst>
          </p:cNvPr>
          <p:cNvSpPr>
            <a:spLocks noGrp="1"/>
          </p:cNvSpPr>
          <p:nvPr>
            <p:ph type="sldNum" sz="quarter" idx="4294967295"/>
          </p:nvPr>
        </p:nvSpPr>
        <p:spPr/>
        <p:txBody>
          <a:bodyPr/>
          <a:lstStyle/>
          <a:p>
            <a:fld id="{EDE73889-8752-428C-A11C-8679396BAC9B}" type="slidenum">
              <a:rPr lang="en-US" smtClean="0"/>
              <a:pPr/>
              <a:t>22</a:t>
            </a:fld>
            <a:endParaRPr lang="en-US" dirty="0"/>
          </a:p>
        </p:txBody>
      </p:sp>
      <p:sp>
        <p:nvSpPr>
          <p:cNvPr id="8" name="Rectangle 7">
            <a:extLst>
              <a:ext uri="{FF2B5EF4-FFF2-40B4-BE49-F238E27FC236}">
                <a16:creationId xmlns:a16="http://schemas.microsoft.com/office/drawing/2014/main" id="{25E4656D-4404-43B5-8DA8-1820ED5249D7}"/>
              </a:ext>
            </a:extLst>
          </p:cNvPr>
          <p:cNvSpPr/>
          <p:nvPr/>
        </p:nvSpPr>
        <p:spPr>
          <a:xfrm>
            <a:off x="1079500" y="1397000"/>
            <a:ext cx="2198305" cy="3365500"/>
          </a:xfrm>
          <a:prstGeom prst="rect">
            <a:avLst/>
          </a:prstGeom>
          <a:ln w="19050">
            <a:solidFill>
              <a:schemeClr val="bg1">
                <a:lumMod val="50000"/>
              </a:schemeClr>
            </a:solidFill>
            <a:prstDash val="dash"/>
          </a:ln>
        </p:spPr>
        <p:txBody>
          <a:bodyPr wrap="none">
            <a:noAutofit/>
          </a:bodyPr>
          <a:lstStyle/>
          <a:p>
            <a:r>
              <a:rPr lang="en-US" sz="1500" b="1" u="sng" dirty="0">
                <a:ln>
                  <a:noFill/>
                  <a:prstDash val="dash"/>
                </a:ln>
              </a:rPr>
              <a:t>Jet cor. &amp; substructure</a:t>
            </a:r>
          </a:p>
        </p:txBody>
      </p:sp>
      <p:grpSp>
        <p:nvGrpSpPr>
          <p:cNvPr id="9" name="Group 8">
            <a:extLst>
              <a:ext uri="{FF2B5EF4-FFF2-40B4-BE49-F238E27FC236}">
                <a16:creationId xmlns:a16="http://schemas.microsoft.com/office/drawing/2014/main" id="{CA030E91-0EBC-5646-A0F1-7E2E4AFBBF42}"/>
              </a:ext>
            </a:extLst>
          </p:cNvPr>
          <p:cNvGrpSpPr/>
          <p:nvPr/>
        </p:nvGrpSpPr>
        <p:grpSpPr>
          <a:xfrm>
            <a:off x="3560116" y="1406474"/>
            <a:ext cx="2118689" cy="3422418"/>
            <a:chOff x="6296773" y="1695296"/>
            <a:chExt cx="2542427" cy="4106902"/>
          </a:xfrm>
        </p:grpSpPr>
        <p:sp>
          <p:nvSpPr>
            <p:cNvPr id="14" name="Rectangle 13">
              <a:extLst>
                <a:ext uri="{FF2B5EF4-FFF2-40B4-BE49-F238E27FC236}">
                  <a16:creationId xmlns:a16="http://schemas.microsoft.com/office/drawing/2014/main" id="{AF7C8411-699B-4D12-972C-D8BACF58747B}"/>
                </a:ext>
              </a:extLst>
            </p:cNvPr>
            <p:cNvSpPr/>
            <p:nvPr/>
          </p:nvSpPr>
          <p:spPr>
            <a:xfrm>
              <a:off x="6296773" y="1695296"/>
              <a:ext cx="2542427" cy="4019704"/>
            </a:xfrm>
            <a:prstGeom prst="rect">
              <a:avLst/>
            </a:prstGeom>
            <a:ln w="19050">
              <a:solidFill>
                <a:schemeClr val="bg1">
                  <a:lumMod val="50000"/>
                </a:schemeClr>
              </a:solidFill>
              <a:prstDash val="dash"/>
            </a:ln>
          </p:spPr>
          <p:txBody>
            <a:bodyPr wrap="none">
              <a:noAutofit/>
            </a:bodyPr>
            <a:lstStyle/>
            <a:p>
              <a:r>
                <a:rPr lang="en-US" sz="1500" b="1" u="sng" dirty="0">
                  <a:ln>
                    <a:noFill/>
                    <a:prstDash val="dash"/>
                  </a:ln>
                </a:rPr>
                <a:t>Upsilon spectroscopy</a:t>
              </a:r>
            </a:p>
            <a:p>
              <a:r>
                <a:rPr lang="en-US" sz="1500" dirty="0">
                  <a:ln>
                    <a:noFill/>
                    <a:prstDash val="dash"/>
                  </a:ln>
                </a:rPr>
                <a:t>Size of the probe</a:t>
              </a:r>
            </a:p>
          </p:txBody>
        </p:sp>
        <p:pic>
          <p:nvPicPr>
            <p:cNvPr id="15" name="Picture 14">
              <a:extLst>
                <a:ext uri="{FF2B5EF4-FFF2-40B4-BE49-F238E27FC236}">
                  <a16:creationId xmlns:a16="http://schemas.microsoft.com/office/drawing/2014/main" id="{F383D272-DC0F-4277-ADB3-9F7B3BCA7DE6}"/>
                </a:ext>
              </a:extLst>
            </p:cNvPr>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a:ext>
              </a:extLst>
            </a:blip>
            <a:srcRect t="9099"/>
            <a:stretch/>
          </p:blipFill>
          <p:spPr>
            <a:xfrm>
              <a:off x="6461653" y="3627417"/>
              <a:ext cx="2212665" cy="2174781"/>
            </a:xfrm>
            <a:prstGeom prst="rect">
              <a:avLst/>
            </a:prstGeom>
          </p:spPr>
        </p:pic>
        <p:grpSp>
          <p:nvGrpSpPr>
            <p:cNvPr id="22" name="Group 21">
              <a:extLst>
                <a:ext uri="{FF2B5EF4-FFF2-40B4-BE49-F238E27FC236}">
                  <a16:creationId xmlns:a16="http://schemas.microsoft.com/office/drawing/2014/main" id="{A1167E9C-E57A-43DE-9AB9-03921C77CF0C}"/>
                </a:ext>
              </a:extLst>
            </p:cNvPr>
            <p:cNvGrpSpPr/>
            <p:nvPr/>
          </p:nvGrpSpPr>
          <p:grpSpPr>
            <a:xfrm>
              <a:off x="6626535" y="2402292"/>
              <a:ext cx="2212665" cy="1190842"/>
              <a:chOff x="304800" y="1445594"/>
              <a:chExt cx="3413796" cy="1837283"/>
            </a:xfrm>
          </p:grpSpPr>
          <p:pic>
            <p:nvPicPr>
              <p:cNvPr id="16" name="Picture 15">
                <a:extLst>
                  <a:ext uri="{FF2B5EF4-FFF2-40B4-BE49-F238E27FC236}">
                    <a16:creationId xmlns:a16="http://schemas.microsoft.com/office/drawing/2014/main" id="{86F4906A-D925-4E36-8371-EE156778268A}"/>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37368" t="27068" r="37476" b="12030"/>
              <a:stretch/>
            </p:blipFill>
            <p:spPr>
              <a:xfrm>
                <a:off x="304800" y="1883179"/>
                <a:ext cx="1477459" cy="1399698"/>
              </a:xfrm>
              <a:prstGeom prst="rect">
                <a:avLst/>
              </a:prstGeom>
            </p:spPr>
          </p:pic>
          <p:pic>
            <p:nvPicPr>
              <p:cNvPr id="17" name="Picture 16">
                <a:extLst>
                  <a:ext uri="{FF2B5EF4-FFF2-40B4-BE49-F238E27FC236}">
                    <a16:creationId xmlns:a16="http://schemas.microsoft.com/office/drawing/2014/main" id="{F5ED749B-ACD4-4EF0-B792-FC117364D3F3}"/>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l="37368" t="27068" r="37476" b="12030"/>
              <a:stretch/>
            </p:blipFill>
            <p:spPr>
              <a:xfrm>
                <a:off x="1676400" y="2156721"/>
                <a:ext cx="1100853" cy="1042913"/>
              </a:xfrm>
              <a:prstGeom prst="rect">
                <a:avLst/>
              </a:prstGeom>
            </p:spPr>
          </p:pic>
          <p:pic>
            <p:nvPicPr>
              <p:cNvPr id="18" name="Picture 17">
                <a:extLst>
                  <a:ext uri="{FF2B5EF4-FFF2-40B4-BE49-F238E27FC236}">
                    <a16:creationId xmlns:a16="http://schemas.microsoft.com/office/drawing/2014/main" id="{AEFCEBCE-B195-4DC9-ACD1-CE9EF78CCEA4}"/>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t="43881" r="85363" b="22002"/>
              <a:stretch/>
            </p:blipFill>
            <p:spPr>
              <a:xfrm>
                <a:off x="2621780" y="2545066"/>
                <a:ext cx="638643" cy="579396"/>
              </a:xfrm>
              <a:prstGeom prst="rect">
                <a:avLst/>
              </a:prstGeom>
            </p:spPr>
          </p:pic>
          <p:sp>
            <p:nvSpPr>
              <p:cNvPr id="19" name="Rectangle 18">
                <a:extLst>
                  <a:ext uri="{FF2B5EF4-FFF2-40B4-BE49-F238E27FC236}">
                    <a16:creationId xmlns:a16="http://schemas.microsoft.com/office/drawing/2014/main" id="{7393E5F9-7A6A-4D6A-8F1E-9F9CB43EC136}"/>
                  </a:ext>
                </a:extLst>
              </p:cNvPr>
              <p:cNvSpPr/>
              <p:nvPr/>
            </p:nvSpPr>
            <p:spPr>
              <a:xfrm>
                <a:off x="1645306" y="1670802"/>
                <a:ext cx="1163039" cy="740769"/>
              </a:xfrm>
              <a:prstGeom prst="rect">
                <a:avLst/>
              </a:prstGeom>
            </p:spPr>
            <p:txBody>
              <a:bodyPr wrap="square">
                <a:spAutoFit/>
              </a:bodyPr>
              <a:lstStyle/>
              <a:p>
                <a:r>
                  <a:rPr lang="el-GR" sz="1000" dirty="0"/>
                  <a:t>ϒ</a:t>
                </a:r>
                <a:r>
                  <a:rPr lang="en-US" sz="1000" dirty="0"/>
                  <a:t>(2s) – 0.56fm</a:t>
                </a:r>
              </a:p>
            </p:txBody>
          </p:sp>
          <p:sp>
            <p:nvSpPr>
              <p:cNvPr id="20" name="Rectangle 19">
                <a:extLst>
                  <a:ext uri="{FF2B5EF4-FFF2-40B4-BE49-F238E27FC236}">
                    <a16:creationId xmlns:a16="http://schemas.microsoft.com/office/drawing/2014/main" id="{EA733074-1937-42BC-AD06-024B0738718F}"/>
                  </a:ext>
                </a:extLst>
              </p:cNvPr>
              <p:cNvSpPr/>
              <p:nvPr/>
            </p:nvSpPr>
            <p:spPr>
              <a:xfrm>
                <a:off x="443232" y="1445594"/>
                <a:ext cx="1048466" cy="1025679"/>
              </a:xfrm>
              <a:prstGeom prst="rect">
                <a:avLst/>
              </a:prstGeom>
            </p:spPr>
            <p:txBody>
              <a:bodyPr wrap="square">
                <a:spAutoFit/>
              </a:bodyPr>
              <a:lstStyle/>
              <a:p>
                <a:r>
                  <a:rPr lang="el-GR" sz="1000" dirty="0"/>
                  <a:t>ϒ</a:t>
                </a:r>
                <a:r>
                  <a:rPr lang="en-US" sz="1000" dirty="0"/>
                  <a:t>(3s)-0.78fm</a:t>
                </a:r>
              </a:p>
            </p:txBody>
          </p:sp>
          <p:sp>
            <p:nvSpPr>
              <p:cNvPr id="21" name="Rectangle 20">
                <a:extLst>
                  <a:ext uri="{FF2B5EF4-FFF2-40B4-BE49-F238E27FC236}">
                    <a16:creationId xmlns:a16="http://schemas.microsoft.com/office/drawing/2014/main" id="{40686BE2-03D1-4CCB-AD32-EF46B45DE5E2}"/>
                  </a:ext>
                </a:extLst>
              </p:cNvPr>
              <p:cNvSpPr/>
              <p:nvPr/>
            </p:nvSpPr>
            <p:spPr>
              <a:xfrm>
                <a:off x="2555557" y="1952346"/>
                <a:ext cx="1163039" cy="740769"/>
              </a:xfrm>
              <a:prstGeom prst="rect">
                <a:avLst/>
              </a:prstGeom>
            </p:spPr>
            <p:txBody>
              <a:bodyPr wrap="square">
                <a:spAutoFit/>
              </a:bodyPr>
              <a:lstStyle/>
              <a:p>
                <a:r>
                  <a:rPr lang="el-GR" sz="1000" dirty="0"/>
                  <a:t>ϒ</a:t>
                </a:r>
                <a:r>
                  <a:rPr lang="en-US" sz="1000" dirty="0"/>
                  <a:t>(1s) – 0.28fm</a:t>
                </a:r>
              </a:p>
            </p:txBody>
          </p:sp>
        </p:grpSp>
      </p:grpSp>
      <p:pic>
        <p:nvPicPr>
          <p:cNvPr id="23" name="Picture 22">
            <a:extLst>
              <a:ext uri="{FF2B5EF4-FFF2-40B4-BE49-F238E27FC236}">
                <a16:creationId xmlns:a16="http://schemas.microsoft.com/office/drawing/2014/main" id="{985B1227-2174-4D6C-B6CF-22E37651D871}"/>
              </a:ext>
            </a:extLst>
          </p:cNvPr>
          <p:cNvPicPr>
            <a:picLocks noChangeAspect="1"/>
          </p:cNvPicPr>
          <p:nvPr/>
        </p:nvPicPr>
        <p:blipFill>
          <a:blip r:embed="rId4"/>
          <a:stretch>
            <a:fillRect/>
          </a:stretch>
        </p:blipFill>
        <p:spPr>
          <a:xfrm>
            <a:off x="1097943" y="2603500"/>
            <a:ext cx="2151053" cy="1793133"/>
          </a:xfrm>
          <a:prstGeom prst="rect">
            <a:avLst/>
          </a:prstGeom>
        </p:spPr>
      </p:pic>
      <p:grpSp>
        <p:nvGrpSpPr>
          <p:cNvPr id="2" name="Group 1">
            <a:extLst>
              <a:ext uri="{FF2B5EF4-FFF2-40B4-BE49-F238E27FC236}">
                <a16:creationId xmlns:a16="http://schemas.microsoft.com/office/drawing/2014/main" id="{F990324C-5E6E-A14C-9858-FE539934464A}"/>
              </a:ext>
            </a:extLst>
          </p:cNvPr>
          <p:cNvGrpSpPr/>
          <p:nvPr/>
        </p:nvGrpSpPr>
        <p:grpSpPr>
          <a:xfrm>
            <a:off x="6021390" y="1378184"/>
            <a:ext cx="2460288" cy="3365500"/>
            <a:chOff x="3459776" y="1663211"/>
            <a:chExt cx="2457739" cy="4038600"/>
          </a:xfrm>
        </p:grpSpPr>
        <p:sp>
          <p:nvSpPr>
            <p:cNvPr id="10" name="Rectangle 9">
              <a:extLst>
                <a:ext uri="{FF2B5EF4-FFF2-40B4-BE49-F238E27FC236}">
                  <a16:creationId xmlns:a16="http://schemas.microsoft.com/office/drawing/2014/main" id="{59BF9311-D092-4DE7-A741-E8157D740B5F}"/>
                </a:ext>
              </a:extLst>
            </p:cNvPr>
            <p:cNvSpPr/>
            <p:nvPr/>
          </p:nvSpPr>
          <p:spPr>
            <a:xfrm>
              <a:off x="3459776" y="1663211"/>
              <a:ext cx="2457739" cy="4038600"/>
            </a:xfrm>
            <a:prstGeom prst="rect">
              <a:avLst/>
            </a:prstGeom>
            <a:ln w="19050">
              <a:solidFill>
                <a:schemeClr val="accent1"/>
              </a:solidFill>
              <a:prstDash val="solid"/>
            </a:ln>
          </p:spPr>
          <p:txBody>
            <a:bodyPr wrap="none">
              <a:noAutofit/>
            </a:bodyPr>
            <a:lstStyle/>
            <a:p>
              <a:r>
                <a:rPr lang="en-US" sz="1500" b="1" u="sng" dirty="0">
                  <a:ln>
                    <a:noFill/>
                    <a:prstDash val="dash"/>
                  </a:ln>
                </a:rPr>
                <a:t>Parton energy loss &amp; cor.</a:t>
              </a:r>
            </a:p>
            <a:p>
              <a:r>
                <a:rPr lang="en-US" sz="1500" dirty="0">
                  <a:ln>
                    <a:noFill/>
                    <a:prstDash val="dash"/>
                  </a:ln>
                </a:rPr>
                <a:t>mass dependent</a:t>
              </a:r>
            </a:p>
          </p:txBody>
        </p:sp>
        <p:pic>
          <p:nvPicPr>
            <p:cNvPr id="24" name="Picture 23">
              <a:extLst>
                <a:ext uri="{FF2B5EF4-FFF2-40B4-BE49-F238E27FC236}">
                  <a16:creationId xmlns:a16="http://schemas.microsoft.com/office/drawing/2014/main" id="{2758C4E4-D196-474B-9646-E387FC11E3B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490987" y="2565495"/>
              <a:ext cx="2300213" cy="3073305"/>
            </a:xfrm>
            <a:prstGeom prst="rect">
              <a:avLst/>
            </a:prstGeom>
          </p:spPr>
        </p:pic>
      </p:grpSp>
    </p:spTree>
    <p:extLst>
      <p:ext uri="{BB962C8B-B14F-4D97-AF65-F5344CB8AC3E}">
        <p14:creationId xmlns:p14="http://schemas.microsoft.com/office/powerpoint/2010/main" val="3769976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E6756-34A7-BD45-8C21-D83BADDBD9F9}"/>
              </a:ext>
            </a:extLst>
          </p:cNvPr>
          <p:cNvSpPr>
            <a:spLocks noGrp="1"/>
          </p:cNvSpPr>
          <p:nvPr>
            <p:ph type="title"/>
          </p:nvPr>
        </p:nvSpPr>
        <p:spPr/>
        <p:txBody>
          <a:bodyPr/>
          <a:lstStyle/>
          <a:p>
            <a:r>
              <a:rPr lang="en-US" dirty="0"/>
              <a:t>Confirmed HIC with Extended 40(60)cm Power FPC</a:t>
            </a:r>
          </a:p>
        </p:txBody>
      </p:sp>
      <p:sp>
        <p:nvSpPr>
          <p:cNvPr id="3" name="Date Placeholder 2">
            <a:extLst>
              <a:ext uri="{FF2B5EF4-FFF2-40B4-BE49-F238E27FC236}">
                <a16:creationId xmlns:a16="http://schemas.microsoft.com/office/drawing/2014/main" id="{BB4E9995-79C2-9C48-94AA-54D239AEEEC0}"/>
              </a:ext>
            </a:extLst>
          </p:cNvPr>
          <p:cNvSpPr>
            <a:spLocks noGrp="1"/>
          </p:cNvSpPr>
          <p:nvPr>
            <p:ph type="dt" sz="half" idx="10"/>
          </p:nvPr>
        </p:nvSpPr>
        <p:spPr/>
        <p:txBody>
          <a:bodyPr/>
          <a:lstStyle/>
          <a:p>
            <a:fld id="{3BB050BD-D5D4-004B-87E1-382D8D28594F}" type="datetime1">
              <a:rPr lang="en-US" smtClean="0"/>
              <a:t>2/11/19</a:t>
            </a:fld>
            <a:r>
              <a:rPr lang="en-US"/>
              <a:t>   |   </a:t>
            </a:r>
            <a:fld id="{5D01E7E5-6465-7A46-A26D-BAABC2D34D38}" type="slidenum">
              <a:rPr lang="en-US" smtClean="0"/>
              <a:t>23</a:t>
            </a:fld>
            <a:endParaRPr lang="en-US" dirty="0"/>
          </a:p>
        </p:txBody>
      </p:sp>
      <p:sp>
        <p:nvSpPr>
          <p:cNvPr id="4" name="Footer Placeholder 3">
            <a:extLst>
              <a:ext uri="{FF2B5EF4-FFF2-40B4-BE49-F238E27FC236}">
                <a16:creationId xmlns:a16="http://schemas.microsoft.com/office/drawing/2014/main" id="{AC7471AD-C726-F84D-85D0-45A56B1AE34B}"/>
              </a:ext>
            </a:extLst>
          </p:cNvPr>
          <p:cNvSpPr>
            <a:spLocks noGrp="1"/>
          </p:cNvSpPr>
          <p:nvPr>
            <p:ph type="ftr" sz="quarter" idx="11"/>
          </p:nvPr>
        </p:nvSpPr>
        <p:spPr/>
        <p:txBody>
          <a:bodyPr/>
          <a:lstStyle/>
          <a:p>
            <a:r>
              <a:rPr lang="en-US"/>
              <a:t>Los Alamos National Laboratory</a:t>
            </a:r>
            <a:endParaRPr lang="en-US" dirty="0"/>
          </a:p>
        </p:txBody>
      </p:sp>
      <p:sp>
        <p:nvSpPr>
          <p:cNvPr id="5" name="Content Placeholder 4">
            <a:extLst>
              <a:ext uri="{FF2B5EF4-FFF2-40B4-BE49-F238E27FC236}">
                <a16:creationId xmlns:a16="http://schemas.microsoft.com/office/drawing/2014/main" id="{20885598-DC75-E94A-9C5A-D633AC1DB37F}"/>
              </a:ext>
            </a:extLst>
          </p:cNvPr>
          <p:cNvSpPr>
            <a:spLocks noGrp="1"/>
          </p:cNvSpPr>
          <p:nvPr>
            <p:ph idx="1"/>
          </p:nvPr>
        </p:nvSpPr>
        <p:spPr>
          <a:xfrm>
            <a:off x="296375" y="957235"/>
            <a:ext cx="5894505" cy="4328440"/>
          </a:xfrm>
        </p:spPr>
        <p:txBody>
          <a:bodyPr/>
          <a:lstStyle/>
          <a:p>
            <a:r>
              <a:rPr lang="en-US" dirty="0"/>
              <a:t>Built and tested two HICs at CERN in 9/2018</a:t>
            </a:r>
          </a:p>
          <a:p>
            <a:pPr lvl="1"/>
            <a:r>
              <a:rPr lang="en-US" dirty="0"/>
              <a:t>No change in sensor performance (noise, threshold) observed, as expected; </a:t>
            </a:r>
          </a:p>
          <a:p>
            <a:endParaRPr lang="en-US" dirty="0"/>
          </a:p>
        </p:txBody>
      </p:sp>
      <p:pic>
        <p:nvPicPr>
          <p:cNvPr id="12" name="Picture 1" descr="page5image1257884928">
            <a:extLst>
              <a:ext uri="{FF2B5EF4-FFF2-40B4-BE49-F238E27FC236}">
                <a16:creationId xmlns:a16="http://schemas.microsoft.com/office/drawing/2014/main" id="{93DDE9D6-4AC6-6F4C-92F0-C33CB7F30719}"/>
              </a:ext>
            </a:extLst>
          </p:cNvPr>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6673465" y="1145672"/>
            <a:ext cx="2174160" cy="266441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1D01C7DD-BEE4-1346-B24D-0BC4B0852480}"/>
              </a:ext>
            </a:extLst>
          </p:cNvPr>
          <p:cNvSpPr txBox="1"/>
          <p:nvPr/>
        </p:nvSpPr>
        <p:spPr>
          <a:xfrm>
            <a:off x="6190880" y="4153829"/>
            <a:ext cx="2763770" cy="830997"/>
          </a:xfrm>
          <a:prstGeom prst="rect">
            <a:avLst/>
          </a:prstGeom>
          <a:noFill/>
        </p:spPr>
        <p:txBody>
          <a:bodyPr wrap="none" rtlCol="0">
            <a:spAutoFit/>
          </a:bodyPr>
          <a:lstStyle/>
          <a:p>
            <a:r>
              <a:rPr lang="en-US" sz="1600" dirty="0"/>
              <a:t>Followed identical ALICE IB </a:t>
            </a:r>
          </a:p>
          <a:p>
            <a:r>
              <a:rPr lang="en-US" sz="1600" dirty="0"/>
              <a:t>QA test procedure at CERN,</a:t>
            </a:r>
          </a:p>
          <a:p>
            <a:r>
              <a:rPr lang="en-US" sz="1600" dirty="0"/>
              <a:t>with a 8m </a:t>
            </a:r>
            <a:r>
              <a:rPr lang="en-US" sz="1600" dirty="0" err="1"/>
              <a:t>SamTec</a:t>
            </a:r>
            <a:r>
              <a:rPr lang="en-US" sz="1600" dirty="0"/>
              <a:t> cable!</a:t>
            </a:r>
          </a:p>
        </p:txBody>
      </p:sp>
      <p:sp>
        <p:nvSpPr>
          <p:cNvPr id="14" name="TextBox 13">
            <a:extLst>
              <a:ext uri="{FF2B5EF4-FFF2-40B4-BE49-F238E27FC236}">
                <a16:creationId xmlns:a16="http://schemas.microsoft.com/office/drawing/2014/main" id="{37BA924C-2591-2647-9DF5-FC3DF24A7698}"/>
              </a:ext>
            </a:extLst>
          </p:cNvPr>
          <p:cNvSpPr txBox="1"/>
          <p:nvPr/>
        </p:nvSpPr>
        <p:spPr>
          <a:xfrm>
            <a:off x="154084" y="4303919"/>
            <a:ext cx="5211683" cy="369332"/>
          </a:xfrm>
          <a:prstGeom prst="rect">
            <a:avLst/>
          </a:prstGeom>
          <a:noFill/>
        </p:spPr>
        <p:txBody>
          <a:bodyPr wrap="none" rtlCol="0">
            <a:spAutoFit/>
          </a:bodyPr>
          <a:lstStyle/>
          <a:p>
            <a:r>
              <a:rPr lang="en-US" dirty="0"/>
              <a:t>Extended power FPC designed and built at LANL</a:t>
            </a:r>
          </a:p>
        </p:txBody>
      </p:sp>
      <p:sp>
        <p:nvSpPr>
          <p:cNvPr id="15" name="TextBox 14">
            <a:extLst>
              <a:ext uri="{FF2B5EF4-FFF2-40B4-BE49-F238E27FC236}">
                <a16:creationId xmlns:a16="http://schemas.microsoft.com/office/drawing/2014/main" id="{FB28F545-1DB3-9C4A-9CAB-1AB68414235F}"/>
              </a:ext>
            </a:extLst>
          </p:cNvPr>
          <p:cNvSpPr txBox="1"/>
          <p:nvPr/>
        </p:nvSpPr>
        <p:spPr>
          <a:xfrm>
            <a:off x="7666853" y="820912"/>
            <a:ext cx="1180772" cy="369332"/>
          </a:xfrm>
          <a:prstGeom prst="rect">
            <a:avLst/>
          </a:prstGeom>
          <a:noFill/>
        </p:spPr>
        <p:txBody>
          <a:bodyPr wrap="none" rtlCol="0">
            <a:spAutoFit/>
          </a:bodyPr>
          <a:lstStyle/>
          <a:p>
            <a:r>
              <a:rPr lang="en-US" dirty="0" err="1"/>
              <a:t>Sho’s</a:t>
            </a:r>
            <a:r>
              <a:rPr lang="en-US" dirty="0"/>
              <a:t> talk</a:t>
            </a:r>
          </a:p>
        </p:txBody>
      </p:sp>
      <p:pic>
        <p:nvPicPr>
          <p:cNvPr id="18" name="Picture 17">
            <a:extLst>
              <a:ext uri="{FF2B5EF4-FFF2-40B4-BE49-F238E27FC236}">
                <a16:creationId xmlns:a16="http://schemas.microsoft.com/office/drawing/2014/main" id="{94C14085-1C10-5E47-A925-870560E045FA}"/>
              </a:ext>
            </a:extLst>
          </p:cNvPr>
          <p:cNvPicPr>
            <a:picLocks noChangeAspect="1"/>
          </p:cNvPicPr>
          <p:nvPr/>
        </p:nvPicPr>
        <p:blipFill rotWithShape="1">
          <a:blip r:embed="rId3"/>
          <a:srcRect t="4481" b="30848"/>
          <a:stretch/>
        </p:blipFill>
        <p:spPr>
          <a:xfrm>
            <a:off x="359596" y="2098508"/>
            <a:ext cx="5934040" cy="1743033"/>
          </a:xfrm>
          <a:prstGeom prst="rect">
            <a:avLst/>
          </a:prstGeom>
        </p:spPr>
      </p:pic>
    </p:spTree>
    <p:extLst>
      <p:ext uri="{BB962C8B-B14F-4D97-AF65-F5344CB8AC3E}">
        <p14:creationId xmlns:p14="http://schemas.microsoft.com/office/powerpoint/2010/main" val="1965411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2CF7B6B9-E49B-1A42-AE91-680CD501D9E5}"/>
              </a:ext>
            </a:extLst>
          </p:cNvPr>
          <p:cNvGrpSpPr/>
          <p:nvPr/>
        </p:nvGrpSpPr>
        <p:grpSpPr>
          <a:xfrm>
            <a:off x="72913" y="3697753"/>
            <a:ext cx="2235963" cy="1574943"/>
            <a:chOff x="220691" y="2007039"/>
            <a:chExt cx="2460304" cy="1660069"/>
          </a:xfrm>
        </p:grpSpPr>
        <p:pic>
          <p:nvPicPr>
            <p:cNvPr id="25" name="Picture 24">
              <a:extLst>
                <a:ext uri="{FF2B5EF4-FFF2-40B4-BE49-F238E27FC236}">
                  <a16:creationId xmlns:a16="http://schemas.microsoft.com/office/drawing/2014/main" id="{D312D267-C1B3-0146-85D9-9C9B0BB7F315}"/>
                </a:ext>
              </a:extLst>
            </p:cNvPr>
            <p:cNvPicPr>
              <a:picLocks noChangeAspect="1"/>
            </p:cNvPicPr>
            <p:nvPr/>
          </p:nvPicPr>
          <p:blipFill>
            <a:blip r:embed="rId2"/>
            <a:stretch>
              <a:fillRect/>
            </a:stretch>
          </p:blipFill>
          <p:spPr>
            <a:xfrm>
              <a:off x="220691" y="2007039"/>
              <a:ext cx="1872148" cy="1660069"/>
            </a:xfrm>
            <a:prstGeom prst="rect">
              <a:avLst/>
            </a:prstGeom>
          </p:spPr>
        </p:pic>
        <p:sp>
          <p:nvSpPr>
            <p:cNvPr id="34" name="TextBox 33">
              <a:extLst>
                <a:ext uri="{FF2B5EF4-FFF2-40B4-BE49-F238E27FC236}">
                  <a16:creationId xmlns:a16="http://schemas.microsoft.com/office/drawing/2014/main" id="{846E6286-458B-CC4C-BF60-79B8B2B08EBD}"/>
                </a:ext>
              </a:extLst>
            </p:cNvPr>
            <p:cNvSpPr txBox="1"/>
            <p:nvPr/>
          </p:nvSpPr>
          <p:spPr>
            <a:xfrm>
              <a:off x="530525" y="3305168"/>
              <a:ext cx="2150470" cy="356853"/>
            </a:xfrm>
            <a:prstGeom prst="rect">
              <a:avLst/>
            </a:prstGeom>
            <a:noFill/>
          </p:spPr>
          <p:txBody>
            <a:bodyPr wrap="none" rtlCol="0">
              <a:spAutoFit/>
            </a:bodyPr>
            <a:lstStyle/>
            <a:p>
              <a:r>
                <a:rPr lang="en-US" sz="1600" dirty="0">
                  <a:solidFill>
                    <a:srgbClr val="FFFF00"/>
                  </a:solidFill>
                </a:rPr>
                <a:t>Sensor source test </a:t>
              </a:r>
            </a:p>
          </p:txBody>
        </p:sp>
      </p:grpSp>
      <p:sp>
        <p:nvSpPr>
          <p:cNvPr id="2" name="Title 1">
            <a:extLst>
              <a:ext uri="{FF2B5EF4-FFF2-40B4-BE49-F238E27FC236}">
                <a16:creationId xmlns:a16="http://schemas.microsoft.com/office/drawing/2014/main" id="{67AA61A6-579A-4E4C-85EF-89EE5B1AFCD0}"/>
              </a:ext>
            </a:extLst>
          </p:cNvPr>
          <p:cNvSpPr>
            <a:spLocks noGrp="1"/>
          </p:cNvSpPr>
          <p:nvPr>
            <p:ph type="title"/>
          </p:nvPr>
        </p:nvSpPr>
        <p:spPr/>
        <p:txBody>
          <a:bodyPr/>
          <a:lstStyle/>
          <a:p>
            <a:r>
              <a:rPr lang="en-US" dirty="0"/>
              <a:t>LANL LDRD Activity Highlights</a:t>
            </a:r>
          </a:p>
        </p:txBody>
      </p:sp>
      <p:sp>
        <p:nvSpPr>
          <p:cNvPr id="4" name="Date Placeholder 3">
            <a:extLst>
              <a:ext uri="{FF2B5EF4-FFF2-40B4-BE49-F238E27FC236}">
                <a16:creationId xmlns:a16="http://schemas.microsoft.com/office/drawing/2014/main" id="{F46D686F-A454-0742-8C2F-CF0FDAAF8451}"/>
              </a:ext>
            </a:extLst>
          </p:cNvPr>
          <p:cNvSpPr>
            <a:spLocks noGrp="1"/>
          </p:cNvSpPr>
          <p:nvPr>
            <p:ph type="dt" sz="half" idx="10"/>
          </p:nvPr>
        </p:nvSpPr>
        <p:spPr/>
        <p:txBody>
          <a:bodyPr/>
          <a:lstStyle/>
          <a:p>
            <a:r>
              <a:rPr lang="en-US"/>
              <a:t>12/7/18</a:t>
            </a:r>
          </a:p>
        </p:txBody>
      </p:sp>
      <p:sp>
        <p:nvSpPr>
          <p:cNvPr id="5" name="Footer Placeholder 4">
            <a:extLst>
              <a:ext uri="{FF2B5EF4-FFF2-40B4-BE49-F238E27FC236}">
                <a16:creationId xmlns:a16="http://schemas.microsoft.com/office/drawing/2014/main" id="{6C2CB108-F9FD-EC4C-B5FC-683B383322D1}"/>
              </a:ext>
            </a:extLst>
          </p:cNvPr>
          <p:cNvSpPr>
            <a:spLocks noGrp="1"/>
          </p:cNvSpPr>
          <p:nvPr>
            <p:ph type="ftr" sz="quarter" idx="11"/>
          </p:nvPr>
        </p:nvSpPr>
        <p:spPr/>
        <p:txBody>
          <a:bodyPr/>
          <a:lstStyle/>
          <a:p>
            <a:r>
              <a:rPr lang="en-US"/>
              <a:t>MVTX Overview, FSU sPHENIX Collaboration Mtg</a:t>
            </a:r>
          </a:p>
        </p:txBody>
      </p:sp>
      <p:sp>
        <p:nvSpPr>
          <p:cNvPr id="3" name="Content Placeholder 2">
            <a:extLst>
              <a:ext uri="{FF2B5EF4-FFF2-40B4-BE49-F238E27FC236}">
                <a16:creationId xmlns:a16="http://schemas.microsoft.com/office/drawing/2014/main" id="{B4E77727-A258-5249-AE81-6E140F6EA874}"/>
              </a:ext>
            </a:extLst>
          </p:cNvPr>
          <p:cNvSpPr>
            <a:spLocks noGrp="1"/>
          </p:cNvSpPr>
          <p:nvPr>
            <p:ph idx="1"/>
          </p:nvPr>
        </p:nvSpPr>
        <p:spPr/>
        <p:txBody>
          <a:bodyPr>
            <a:normAutofit/>
          </a:bodyPr>
          <a:lstStyle/>
          <a:p>
            <a:r>
              <a:rPr lang="en-US" sz="1200" dirty="0"/>
              <a:t>MAPS evaluation </a:t>
            </a:r>
          </a:p>
          <a:p>
            <a:r>
              <a:rPr lang="en-US" sz="1200" dirty="0"/>
              <a:t>Readout integration</a:t>
            </a:r>
          </a:p>
          <a:p>
            <a:r>
              <a:rPr lang="en-US" sz="1200" dirty="0"/>
              <a:t>4-sensor telescope</a:t>
            </a:r>
          </a:p>
          <a:p>
            <a:r>
              <a:rPr lang="en-US" sz="1200" dirty="0"/>
              <a:t>Test beam at </a:t>
            </a:r>
            <a:r>
              <a:rPr lang="en-US" sz="1200" dirty="0" err="1"/>
              <a:t>Fermilab</a:t>
            </a:r>
            <a:endParaRPr lang="en-US" sz="1200" dirty="0"/>
          </a:p>
          <a:p>
            <a:r>
              <a:rPr lang="en-US" sz="1200" dirty="0"/>
              <a:t>Mechanical &amp; cooling </a:t>
            </a:r>
            <a:endParaRPr lang="en-US" sz="1100" dirty="0"/>
          </a:p>
        </p:txBody>
      </p:sp>
      <p:sp>
        <p:nvSpPr>
          <p:cNvPr id="6" name="Slide Number Placeholder 5">
            <a:extLst>
              <a:ext uri="{FF2B5EF4-FFF2-40B4-BE49-F238E27FC236}">
                <a16:creationId xmlns:a16="http://schemas.microsoft.com/office/drawing/2014/main" id="{743FB361-D1CB-A541-B00C-E267E9B52EFE}"/>
              </a:ext>
            </a:extLst>
          </p:cNvPr>
          <p:cNvSpPr>
            <a:spLocks noGrp="1"/>
          </p:cNvSpPr>
          <p:nvPr>
            <p:ph type="sldNum" sz="quarter" idx="4294967295"/>
          </p:nvPr>
        </p:nvSpPr>
        <p:spPr/>
        <p:txBody>
          <a:bodyPr/>
          <a:lstStyle/>
          <a:p>
            <a:fld id="{DBC2B7C4-7EFF-464D-8315-689B7A5A9DB8}" type="slidenum">
              <a:rPr lang="en-US" smtClean="0"/>
              <a:t>24</a:t>
            </a:fld>
            <a:endParaRPr lang="en-US"/>
          </a:p>
        </p:txBody>
      </p:sp>
      <p:pic>
        <p:nvPicPr>
          <p:cNvPr id="28" name="Picture 27">
            <a:extLst>
              <a:ext uri="{FF2B5EF4-FFF2-40B4-BE49-F238E27FC236}">
                <a16:creationId xmlns:a16="http://schemas.microsoft.com/office/drawing/2014/main" id="{4AC13D94-86ED-D944-8A0A-506CD204DB1C}"/>
              </a:ext>
            </a:extLst>
          </p:cNvPr>
          <p:cNvPicPr>
            <a:picLocks noChangeAspect="1"/>
          </p:cNvPicPr>
          <p:nvPr/>
        </p:nvPicPr>
        <p:blipFill>
          <a:blip r:embed="rId3"/>
          <a:stretch>
            <a:fillRect/>
          </a:stretch>
        </p:blipFill>
        <p:spPr>
          <a:xfrm>
            <a:off x="1940426" y="3758299"/>
            <a:ext cx="3743625" cy="1515791"/>
          </a:xfrm>
          <a:prstGeom prst="rect">
            <a:avLst/>
          </a:prstGeom>
        </p:spPr>
      </p:pic>
      <p:grpSp>
        <p:nvGrpSpPr>
          <p:cNvPr id="16" name="Group 15">
            <a:extLst>
              <a:ext uri="{FF2B5EF4-FFF2-40B4-BE49-F238E27FC236}">
                <a16:creationId xmlns:a16="http://schemas.microsoft.com/office/drawing/2014/main" id="{E68B4554-299F-F348-8C7F-E812236322CD}"/>
              </a:ext>
            </a:extLst>
          </p:cNvPr>
          <p:cNvGrpSpPr/>
          <p:nvPr/>
        </p:nvGrpSpPr>
        <p:grpSpPr>
          <a:xfrm>
            <a:off x="5407845" y="922282"/>
            <a:ext cx="2439046" cy="1680452"/>
            <a:chOff x="3943467" y="681777"/>
            <a:chExt cx="2652925" cy="1882650"/>
          </a:xfrm>
        </p:grpSpPr>
        <p:pic>
          <p:nvPicPr>
            <p:cNvPr id="14" name="Picture 13">
              <a:extLst>
                <a:ext uri="{FF2B5EF4-FFF2-40B4-BE49-F238E27FC236}">
                  <a16:creationId xmlns:a16="http://schemas.microsoft.com/office/drawing/2014/main" id="{DB1DECA3-FF95-6945-9521-284C0E892F4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3943467" y="693139"/>
              <a:ext cx="2495050" cy="1871288"/>
            </a:xfrm>
            <a:prstGeom prst="rect">
              <a:avLst/>
            </a:prstGeom>
          </p:spPr>
        </p:pic>
        <p:sp>
          <p:nvSpPr>
            <p:cNvPr id="33" name="TextBox 32">
              <a:extLst>
                <a:ext uri="{FF2B5EF4-FFF2-40B4-BE49-F238E27FC236}">
                  <a16:creationId xmlns:a16="http://schemas.microsoft.com/office/drawing/2014/main" id="{E7144722-A5A1-B54D-BBAC-84F090DB5C2E}"/>
                </a:ext>
              </a:extLst>
            </p:cNvPr>
            <p:cNvSpPr txBox="1"/>
            <p:nvPr/>
          </p:nvSpPr>
          <p:spPr>
            <a:xfrm>
              <a:off x="3954535" y="681777"/>
              <a:ext cx="2641857" cy="379290"/>
            </a:xfrm>
            <a:prstGeom prst="rect">
              <a:avLst/>
            </a:prstGeom>
            <a:noFill/>
          </p:spPr>
          <p:txBody>
            <a:bodyPr wrap="none" rtlCol="0">
              <a:spAutoFit/>
            </a:bodyPr>
            <a:lstStyle/>
            <a:p>
              <a:r>
                <a:rPr lang="en-US" sz="1600" dirty="0">
                  <a:solidFill>
                    <a:srgbClr val="FFFF00"/>
                  </a:solidFill>
                </a:rPr>
                <a:t>Signal integrity &amp; cables </a:t>
              </a:r>
            </a:p>
          </p:txBody>
        </p:sp>
      </p:grpSp>
      <p:grpSp>
        <p:nvGrpSpPr>
          <p:cNvPr id="17" name="Group 16">
            <a:extLst>
              <a:ext uri="{FF2B5EF4-FFF2-40B4-BE49-F238E27FC236}">
                <a16:creationId xmlns:a16="http://schemas.microsoft.com/office/drawing/2014/main" id="{7AE4E96C-FE3D-204C-BB8B-9E2F8FCBCD81}"/>
              </a:ext>
            </a:extLst>
          </p:cNvPr>
          <p:cNvGrpSpPr/>
          <p:nvPr/>
        </p:nvGrpSpPr>
        <p:grpSpPr>
          <a:xfrm>
            <a:off x="7725796" y="932424"/>
            <a:ext cx="1461710" cy="1652590"/>
            <a:chOff x="5807275" y="2244039"/>
            <a:chExt cx="1311276" cy="1580401"/>
          </a:xfrm>
        </p:grpSpPr>
        <p:pic>
          <p:nvPicPr>
            <p:cNvPr id="32" name="Picture 31">
              <a:extLst>
                <a:ext uri="{FF2B5EF4-FFF2-40B4-BE49-F238E27FC236}">
                  <a16:creationId xmlns:a16="http://schemas.microsoft.com/office/drawing/2014/main" id="{2CD678E9-C218-2640-A09C-2D63127F7E9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5400000">
              <a:off x="5609725" y="2441589"/>
              <a:ext cx="1580401" cy="1185301"/>
            </a:xfrm>
            <a:prstGeom prst="rect">
              <a:avLst/>
            </a:prstGeom>
          </p:spPr>
        </p:pic>
        <p:sp>
          <p:nvSpPr>
            <p:cNvPr id="35" name="TextBox 34">
              <a:extLst>
                <a:ext uri="{FF2B5EF4-FFF2-40B4-BE49-F238E27FC236}">
                  <a16:creationId xmlns:a16="http://schemas.microsoft.com/office/drawing/2014/main" id="{7C2979D2-69CB-A04C-8C31-FF59E6687CF0}"/>
                </a:ext>
              </a:extLst>
            </p:cNvPr>
            <p:cNvSpPr txBox="1"/>
            <p:nvPr/>
          </p:nvSpPr>
          <p:spPr>
            <a:xfrm>
              <a:off x="5854238" y="2933380"/>
              <a:ext cx="1264313" cy="500365"/>
            </a:xfrm>
            <a:prstGeom prst="rect">
              <a:avLst/>
            </a:prstGeom>
            <a:noFill/>
          </p:spPr>
          <p:txBody>
            <a:bodyPr wrap="none" rtlCol="0">
              <a:spAutoFit/>
            </a:bodyPr>
            <a:lstStyle/>
            <a:p>
              <a:r>
                <a:rPr lang="en-US" sz="1400" dirty="0">
                  <a:solidFill>
                    <a:srgbClr val="FFFF00"/>
                  </a:solidFill>
                </a:rPr>
                <a:t>Cooling system</a:t>
              </a:r>
            </a:p>
            <a:p>
              <a:r>
                <a:rPr lang="en-US" sz="1400" dirty="0">
                  <a:solidFill>
                    <a:srgbClr val="FFFF00"/>
                  </a:solidFill>
                </a:rPr>
                <a:t>prototype</a:t>
              </a:r>
            </a:p>
          </p:txBody>
        </p:sp>
      </p:grpSp>
      <p:grpSp>
        <p:nvGrpSpPr>
          <p:cNvPr id="18" name="Group 17">
            <a:extLst>
              <a:ext uri="{FF2B5EF4-FFF2-40B4-BE49-F238E27FC236}">
                <a16:creationId xmlns:a16="http://schemas.microsoft.com/office/drawing/2014/main" id="{32BD9E2C-7EA7-F644-ADD8-0EBB7C29D6D3}"/>
              </a:ext>
            </a:extLst>
          </p:cNvPr>
          <p:cNvGrpSpPr/>
          <p:nvPr/>
        </p:nvGrpSpPr>
        <p:grpSpPr>
          <a:xfrm>
            <a:off x="5714993" y="2612878"/>
            <a:ext cx="3332088" cy="2657767"/>
            <a:chOff x="4082627" y="3182862"/>
            <a:chExt cx="2086680" cy="1565010"/>
          </a:xfrm>
        </p:grpSpPr>
        <p:pic>
          <p:nvPicPr>
            <p:cNvPr id="27" name="Picture 26">
              <a:extLst>
                <a:ext uri="{FF2B5EF4-FFF2-40B4-BE49-F238E27FC236}">
                  <a16:creationId xmlns:a16="http://schemas.microsoft.com/office/drawing/2014/main" id="{6853035F-C0EC-3A45-A058-67DA3C6B1C4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082627" y="3182862"/>
              <a:ext cx="2086680" cy="1565010"/>
            </a:xfrm>
            <a:prstGeom prst="rect">
              <a:avLst/>
            </a:prstGeom>
          </p:spPr>
        </p:pic>
        <p:sp>
          <p:nvSpPr>
            <p:cNvPr id="36" name="TextBox 35">
              <a:extLst>
                <a:ext uri="{FF2B5EF4-FFF2-40B4-BE49-F238E27FC236}">
                  <a16:creationId xmlns:a16="http://schemas.microsoft.com/office/drawing/2014/main" id="{5A6BF903-5579-5347-9758-F89EF3ABF2D5}"/>
                </a:ext>
              </a:extLst>
            </p:cNvPr>
            <p:cNvSpPr txBox="1"/>
            <p:nvPr/>
          </p:nvSpPr>
          <p:spPr>
            <a:xfrm>
              <a:off x="4360523" y="4451728"/>
              <a:ext cx="1199815" cy="199355"/>
            </a:xfrm>
            <a:prstGeom prst="rect">
              <a:avLst/>
            </a:prstGeom>
            <a:noFill/>
          </p:spPr>
          <p:txBody>
            <a:bodyPr wrap="none" rtlCol="0">
              <a:spAutoFit/>
            </a:bodyPr>
            <a:lstStyle/>
            <a:p>
              <a:r>
                <a:rPr lang="en-US" sz="1600" dirty="0">
                  <a:solidFill>
                    <a:srgbClr val="FFFF00"/>
                  </a:solidFill>
                </a:rPr>
                <a:t>Service cone R&amp;D </a:t>
              </a:r>
            </a:p>
          </p:txBody>
        </p:sp>
      </p:grpSp>
      <p:sp>
        <p:nvSpPr>
          <p:cNvPr id="38" name="TextBox 37">
            <a:extLst>
              <a:ext uri="{FF2B5EF4-FFF2-40B4-BE49-F238E27FC236}">
                <a16:creationId xmlns:a16="http://schemas.microsoft.com/office/drawing/2014/main" id="{DF2F1E55-9505-1E40-B6D2-AABA6CDD5D1A}"/>
              </a:ext>
            </a:extLst>
          </p:cNvPr>
          <p:cNvSpPr txBox="1"/>
          <p:nvPr/>
        </p:nvSpPr>
        <p:spPr>
          <a:xfrm>
            <a:off x="2274427" y="4971445"/>
            <a:ext cx="2690160" cy="338554"/>
          </a:xfrm>
          <a:prstGeom prst="rect">
            <a:avLst/>
          </a:prstGeom>
          <a:noFill/>
        </p:spPr>
        <p:txBody>
          <a:bodyPr wrap="none" rtlCol="0">
            <a:spAutoFit/>
          </a:bodyPr>
          <a:lstStyle/>
          <a:p>
            <a:r>
              <a:rPr lang="en-US" sz="1600" dirty="0">
                <a:solidFill>
                  <a:srgbClr val="FFFF00"/>
                </a:solidFill>
              </a:rPr>
              <a:t>FPC power extension R&amp;D </a:t>
            </a:r>
          </a:p>
        </p:txBody>
      </p:sp>
      <p:grpSp>
        <p:nvGrpSpPr>
          <p:cNvPr id="24" name="Group 23">
            <a:extLst>
              <a:ext uri="{FF2B5EF4-FFF2-40B4-BE49-F238E27FC236}">
                <a16:creationId xmlns:a16="http://schemas.microsoft.com/office/drawing/2014/main" id="{6B1D62E3-BEC3-7C4B-8081-9B662A7A37ED}"/>
              </a:ext>
            </a:extLst>
          </p:cNvPr>
          <p:cNvGrpSpPr/>
          <p:nvPr/>
        </p:nvGrpSpPr>
        <p:grpSpPr>
          <a:xfrm>
            <a:off x="632090" y="2211596"/>
            <a:ext cx="3562172" cy="1683667"/>
            <a:chOff x="2143572" y="1959031"/>
            <a:chExt cx="3523701" cy="1725773"/>
          </a:xfrm>
        </p:grpSpPr>
        <p:pic>
          <p:nvPicPr>
            <p:cNvPr id="39" name="Picture 38">
              <a:extLst>
                <a:ext uri="{FF2B5EF4-FFF2-40B4-BE49-F238E27FC236}">
                  <a16:creationId xmlns:a16="http://schemas.microsoft.com/office/drawing/2014/main" id="{3A779E4D-FEBE-074D-8F6C-B8CE4275B00A}"/>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2143572" y="1959031"/>
              <a:ext cx="3523701" cy="1725773"/>
            </a:xfrm>
            <a:prstGeom prst="rect">
              <a:avLst/>
            </a:prstGeom>
            <a:ln w="25400">
              <a:solidFill>
                <a:srgbClr val="FF0000"/>
              </a:solidFill>
            </a:ln>
          </p:spPr>
        </p:pic>
        <p:sp>
          <p:nvSpPr>
            <p:cNvPr id="40" name="TextBox 39">
              <a:extLst>
                <a:ext uri="{FF2B5EF4-FFF2-40B4-BE49-F238E27FC236}">
                  <a16:creationId xmlns:a16="http://schemas.microsoft.com/office/drawing/2014/main" id="{AF20B92A-7BC6-DC4C-8E7F-43F553B4097D}"/>
                </a:ext>
              </a:extLst>
            </p:cNvPr>
            <p:cNvSpPr txBox="1"/>
            <p:nvPr/>
          </p:nvSpPr>
          <p:spPr>
            <a:xfrm>
              <a:off x="3281296" y="3106759"/>
              <a:ext cx="2235634" cy="536305"/>
            </a:xfrm>
            <a:prstGeom prst="rect">
              <a:avLst/>
            </a:prstGeom>
            <a:noFill/>
            <a:ln w="25400">
              <a:noFill/>
            </a:ln>
          </p:spPr>
          <p:txBody>
            <a:bodyPr wrap="none" rtlCol="0">
              <a:spAutoFit/>
            </a:bodyPr>
            <a:lstStyle/>
            <a:p>
              <a:r>
                <a:rPr lang="en-US" sz="1400" b="1" dirty="0">
                  <a:solidFill>
                    <a:srgbClr val="FFFF00"/>
                  </a:solidFill>
                </a:rPr>
                <a:t>4-ALPIDE Telescope;</a:t>
              </a:r>
            </a:p>
            <a:p>
              <a:r>
                <a:rPr lang="en-US" sz="1400" b="1" dirty="0">
                  <a:solidFill>
                    <a:srgbClr val="FFFF00"/>
                  </a:solidFill>
                </a:rPr>
                <a:t>5m-long </a:t>
              </a:r>
              <a:r>
                <a:rPr lang="en-US" sz="1400" b="1" dirty="0" err="1">
                  <a:solidFill>
                    <a:srgbClr val="FFFF00"/>
                  </a:solidFill>
                </a:rPr>
                <a:t>SamTec</a:t>
              </a:r>
              <a:r>
                <a:rPr lang="en-US" sz="1400" b="1" dirty="0">
                  <a:solidFill>
                    <a:srgbClr val="FFFF00"/>
                  </a:solidFill>
                </a:rPr>
                <a:t> cables </a:t>
              </a:r>
            </a:p>
          </p:txBody>
        </p:sp>
      </p:grpSp>
      <p:grpSp>
        <p:nvGrpSpPr>
          <p:cNvPr id="26" name="Group 25">
            <a:extLst>
              <a:ext uri="{FF2B5EF4-FFF2-40B4-BE49-F238E27FC236}">
                <a16:creationId xmlns:a16="http://schemas.microsoft.com/office/drawing/2014/main" id="{C4D06FB0-2849-DD4B-BE03-12545987AF9F}"/>
              </a:ext>
            </a:extLst>
          </p:cNvPr>
          <p:cNvGrpSpPr/>
          <p:nvPr/>
        </p:nvGrpSpPr>
        <p:grpSpPr>
          <a:xfrm>
            <a:off x="3210139" y="932427"/>
            <a:ext cx="2209523" cy="1680451"/>
            <a:chOff x="3196714" y="639135"/>
            <a:chExt cx="2225333" cy="1628775"/>
          </a:xfrm>
        </p:grpSpPr>
        <p:grpSp>
          <p:nvGrpSpPr>
            <p:cNvPr id="21" name="Group 20">
              <a:extLst>
                <a:ext uri="{FF2B5EF4-FFF2-40B4-BE49-F238E27FC236}">
                  <a16:creationId xmlns:a16="http://schemas.microsoft.com/office/drawing/2014/main" id="{63BBD0DC-8B03-2E48-934A-E550692B1252}"/>
                </a:ext>
              </a:extLst>
            </p:cNvPr>
            <p:cNvGrpSpPr/>
            <p:nvPr/>
          </p:nvGrpSpPr>
          <p:grpSpPr>
            <a:xfrm>
              <a:off x="3196714" y="639135"/>
              <a:ext cx="2187069" cy="1628775"/>
              <a:chOff x="3558979" y="1374637"/>
              <a:chExt cx="2187069" cy="1628775"/>
            </a:xfrm>
          </p:grpSpPr>
          <p:pic>
            <p:nvPicPr>
              <p:cNvPr id="30" name="Content Placeholder 5">
                <a:extLst>
                  <a:ext uri="{FF2B5EF4-FFF2-40B4-BE49-F238E27FC236}">
                    <a16:creationId xmlns:a16="http://schemas.microsoft.com/office/drawing/2014/main" id="{63FDFDA9-67C8-294D-92A6-956CAAE3A38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bwMode="auto">
              <a:xfrm>
                <a:off x="3574348" y="1374637"/>
                <a:ext cx="2171700"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
            <p:nvSpPr>
              <p:cNvPr id="20" name="TextBox 19">
                <a:extLst>
                  <a:ext uri="{FF2B5EF4-FFF2-40B4-BE49-F238E27FC236}">
                    <a16:creationId xmlns:a16="http://schemas.microsoft.com/office/drawing/2014/main" id="{7E00CAEB-531A-DC41-BB2D-B1F925624772}"/>
                  </a:ext>
                </a:extLst>
              </p:cNvPr>
              <p:cNvSpPr txBox="1"/>
              <p:nvPr/>
            </p:nvSpPr>
            <p:spPr>
              <a:xfrm>
                <a:off x="3558979" y="1387436"/>
                <a:ext cx="1458192" cy="328143"/>
              </a:xfrm>
              <a:prstGeom prst="rect">
                <a:avLst/>
              </a:prstGeom>
              <a:noFill/>
            </p:spPr>
            <p:txBody>
              <a:bodyPr wrap="none" rtlCol="0">
                <a:spAutoFit/>
              </a:bodyPr>
              <a:lstStyle/>
              <a:p>
                <a:r>
                  <a:rPr lang="en-US" sz="1600" dirty="0">
                    <a:solidFill>
                      <a:srgbClr val="FFFF00"/>
                    </a:solidFill>
                  </a:rPr>
                  <a:t>Readout R&amp;D</a:t>
                </a:r>
              </a:p>
            </p:txBody>
          </p:sp>
        </p:grpSp>
        <p:sp>
          <p:nvSpPr>
            <p:cNvPr id="22" name="TextBox 21">
              <a:extLst>
                <a:ext uri="{FF2B5EF4-FFF2-40B4-BE49-F238E27FC236}">
                  <a16:creationId xmlns:a16="http://schemas.microsoft.com/office/drawing/2014/main" id="{1066BDFA-E5D7-BE48-946B-8A721D4656C5}"/>
                </a:ext>
              </a:extLst>
            </p:cNvPr>
            <p:cNvSpPr txBox="1"/>
            <p:nvPr/>
          </p:nvSpPr>
          <p:spPr>
            <a:xfrm rot="20313769">
              <a:off x="4680681" y="1527800"/>
              <a:ext cx="741366" cy="357975"/>
            </a:xfrm>
            <a:prstGeom prst="rect">
              <a:avLst/>
            </a:prstGeom>
            <a:noFill/>
          </p:spPr>
          <p:txBody>
            <a:bodyPr wrap="none" rtlCol="0">
              <a:spAutoFit/>
            </a:bodyPr>
            <a:lstStyle/>
            <a:p>
              <a:r>
                <a:rPr lang="en-US" dirty="0">
                  <a:solidFill>
                    <a:srgbClr val="FFFF00"/>
                  </a:solidFill>
                </a:rPr>
                <a:t>stave</a:t>
              </a:r>
            </a:p>
          </p:txBody>
        </p:sp>
      </p:grpSp>
      <p:pic>
        <p:nvPicPr>
          <p:cNvPr id="41" name="Picture 40">
            <a:extLst>
              <a:ext uri="{FF2B5EF4-FFF2-40B4-BE49-F238E27FC236}">
                <a16:creationId xmlns:a16="http://schemas.microsoft.com/office/drawing/2014/main" id="{962D0A1F-4ED0-F54B-A11E-89508C9883F7}"/>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p:blipFill>
        <p:spPr>
          <a:xfrm>
            <a:off x="4271967" y="2857500"/>
            <a:ext cx="1442231" cy="848371"/>
          </a:xfrm>
          <a:prstGeom prst="rect">
            <a:avLst/>
          </a:prstGeom>
          <a:ln>
            <a:noFill/>
          </a:ln>
        </p:spPr>
      </p:pic>
      <p:sp>
        <p:nvSpPr>
          <p:cNvPr id="29" name="TextBox 28">
            <a:extLst>
              <a:ext uri="{FF2B5EF4-FFF2-40B4-BE49-F238E27FC236}">
                <a16:creationId xmlns:a16="http://schemas.microsoft.com/office/drawing/2014/main" id="{7A643214-A87F-6E4D-8964-4697D022D2F9}"/>
              </a:ext>
            </a:extLst>
          </p:cNvPr>
          <p:cNvSpPr txBox="1"/>
          <p:nvPr/>
        </p:nvSpPr>
        <p:spPr>
          <a:xfrm>
            <a:off x="4139055" y="1622547"/>
            <a:ext cx="444352" cy="307777"/>
          </a:xfrm>
          <a:prstGeom prst="rect">
            <a:avLst/>
          </a:prstGeom>
          <a:noFill/>
        </p:spPr>
        <p:txBody>
          <a:bodyPr wrap="none" rtlCol="0">
            <a:spAutoFit/>
          </a:bodyPr>
          <a:lstStyle/>
          <a:p>
            <a:r>
              <a:rPr lang="en-US" sz="1400" dirty="0">
                <a:solidFill>
                  <a:srgbClr val="FFFF00"/>
                </a:solidFill>
              </a:rPr>
              <a:t>RU</a:t>
            </a:r>
            <a:endParaRPr lang="en-US" dirty="0">
              <a:solidFill>
                <a:srgbClr val="FFFF00"/>
              </a:solidFill>
            </a:endParaRPr>
          </a:p>
        </p:txBody>
      </p:sp>
    </p:spTree>
    <p:extLst>
      <p:ext uri="{BB962C8B-B14F-4D97-AF65-F5344CB8AC3E}">
        <p14:creationId xmlns:p14="http://schemas.microsoft.com/office/powerpoint/2010/main" val="14901952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AD16D-DC03-A74D-9E8E-4CF1D5011A06}"/>
              </a:ext>
            </a:extLst>
          </p:cNvPr>
          <p:cNvSpPr>
            <a:spLocks noGrp="1"/>
          </p:cNvSpPr>
          <p:nvPr>
            <p:ph type="title"/>
          </p:nvPr>
        </p:nvSpPr>
        <p:spPr/>
        <p:txBody>
          <a:bodyPr>
            <a:normAutofit/>
          </a:bodyPr>
          <a:lstStyle/>
          <a:p>
            <a:r>
              <a:rPr lang="en-US" dirty="0"/>
              <a:t>Address July MVTX Review Recommendations</a:t>
            </a:r>
            <a:endParaRPr lang="en-US" sz="2325" dirty="0">
              <a:solidFill>
                <a:srgbClr val="0432FF"/>
              </a:solidFill>
            </a:endParaRPr>
          </a:p>
        </p:txBody>
      </p:sp>
      <p:sp>
        <p:nvSpPr>
          <p:cNvPr id="5" name="Date Placeholder 4">
            <a:extLst>
              <a:ext uri="{FF2B5EF4-FFF2-40B4-BE49-F238E27FC236}">
                <a16:creationId xmlns:a16="http://schemas.microsoft.com/office/drawing/2014/main" id="{FC8D4335-19EA-BD47-A71A-060DE2299ABF}"/>
              </a:ext>
            </a:extLst>
          </p:cNvPr>
          <p:cNvSpPr>
            <a:spLocks noGrp="1"/>
          </p:cNvSpPr>
          <p:nvPr>
            <p:ph type="dt" sz="half" idx="10"/>
          </p:nvPr>
        </p:nvSpPr>
        <p:spPr/>
        <p:txBody>
          <a:bodyPr/>
          <a:lstStyle/>
          <a:p>
            <a:pPr>
              <a:defRPr/>
            </a:pPr>
            <a:r>
              <a:rPr lang="en-US" altLang="en-US"/>
              <a:t>12/7/18</a:t>
            </a:r>
          </a:p>
        </p:txBody>
      </p:sp>
      <p:sp>
        <p:nvSpPr>
          <p:cNvPr id="6" name="Footer Placeholder 5">
            <a:extLst>
              <a:ext uri="{FF2B5EF4-FFF2-40B4-BE49-F238E27FC236}">
                <a16:creationId xmlns:a16="http://schemas.microsoft.com/office/drawing/2014/main" id="{BA844D56-1C66-AB48-B7B6-722A33A341B0}"/>
              </a:ext>
            </a:extLst>
          </p:cNvPr>
          <p:cNvSpPr>
            <a:spLocks noGrp="1"/>
          </p:cNvSpPr>
          <p:nvPr>
            <p:ph type="ftr" sz="quarter" idx="11"/>
          </p:nvPr>
        </p:nvSpPr>
        <p:spPr/>
        <p:txBody>
          <a:bodyPr/>
          <a:lstStyle/>
          <a:p>
            <a:pPr>
              <a:defRPr/>
            </a:pPr>
            <a:r>
              <a:rPr lang="en-US"/>
              <a:t>MVTX Overview, FSU sPHENIX Collaboration Mtg</a:t>
            </a:r>
            <a:endParaRPr lang="en-US" dirty="0"/>
          </a:p>
        </p:txBody>
      </p:sp>
      <p:sp>
        <p:nvSpPr>
          <p:cNvPr id="3" name="Content Placeholder 2">
            <a:extLst>
              <a:ext uri="{FF2B5EF4-FFF2-40B4-BE49-F238E27FC236}">
                <a16:creationId xmlns:a16="http://schemas.microsoft.com/office/drawing/2014/main" id="{FFF74097-0F6D-9242-A885-F7B055B0DE65}"/>
              </a:ext>
            </a:extLst>
          </p:cNvPr>
          <p:cNvSpPr>
            <a:spLocks noGrp="1"/>
          </p:cNvSpPr>
          <p:nvPr>
            <p:ph idx="1"/>
          </p:nvPr>
        </p:nvSpPr>
        <p:spPr>
          <a:xfrm>
            <a:off x="392945" y="1141758"/>
            <a:ext cx="6078166" cy="4082173"/>
          </a:xfrm>
        </p:spPr>
        <p:txBody>
          <a:bodyPr>
            <a:normAutofit fontScale="70000" lnSpcReduction="20000"/>
          </a:bodyPr>
          <a:lstStyle/>
          <a:p>
            <a:pPr marL="0" indent="0">
              <a:buNone/>
            </a:pPr>
            <a:r>
              <a:rPr lang="en-US" dirty="0"/>
              <a:t>Stave and RU procurement readiness review</a:t>
            </a:r>
          </a:p>
          <a:p>
            <a:r>
              <a:rPr lang="en-US" dirty="0"/>
              <a:t>Completed sensor/HIC/stave evaluations at CERN </a:t>
            </a:r>
          </a:p>
          <a:p>
            <a:pPr lvl="1"/>
            <a:r>
              <a:rPr lang="en-US" dirty="0"/>
              <a:t>Built and tested two HICs with 40cm and 60cm long power FPC</a:t>
            </a:r>
          </a:p>
          <a:p>
            <a:pPr lvl="2"/>
            <a:r>
              <a:rPr lang="en-US" dirty="0"/>
              <a:t>Confirmed sensor performance same as the ALICE default configuration</a:t>
            </a:r>
          </a:p>
          <a:p>
            <a:pPr lvl="1"/>
            <a:r>
              <a:rPr lang="en-US" dirty="0"/>
              <a:t>Sensors irradiated up to 2.7MRad, no issues (updated 9/18/2018). </a:t>
            </a:r>
          </a:p>
          <a:p>
            <a:pPr marL="0" indent="0">
              <a:buNone/>
            </a:pPr>
            <a:r>
              <a:rPr lang="en-US" dirty="0"/>
              <a:t>Addressed all recommendations on stave/sensor R&amp;D</a:t>
            </a:r>
          </a:p>
          <a:p>
            <a:pPr lvl="1"/>
            <a:endParaRPr lang="en-US" dirty="0"/>
          </a:p>
          <a:p>
            <a:r>
              <a:rPr lang="en-US" dirty="0"/>
              <a:t>Cost are set for staves/RU, UTK has started procurement paperwork</a:t>
            </a:r>
          </a:p>
          <a:p>
            <a:pPr lvl="1"/>
            <a:r>
              <a:rPr lang="en-US" dirty="0"/>
              <a:t>Technical specs document completed for production, BNL/DOE agreed</a:t>
            </a:r>
          </a:p>
          <a:p>
            <a:pPr lvl="1"/>
            <a:r>
              <a:rPr lang="en-US" dirty="0"/>
              <a:t>RU, Staves, sPHENIX production starts ~January 2019, expect to last ~12 months</a:t>
            </a:r>
          </a:p>
          <a:p>
            <a:r>
              <a:rPr lang="en-US" dirty="0"/>
              <a:t>MVTX/INTT mechanical integration </a:t>
            </a:r>
          </a:p>
          <a:p>
            <a:pPr lvl="1"/>
            <a:r>
              <a:rPr lang="en-US" dirty="0"/>
              <a:t>Mechanical design being updated and 3-D mockup demonstrated</a:t>
            </a:r>
          </a:p>
          <a:p>
            <a:pPr lvl="1"/>
            <a:r>
              <a:rPr lang="en-US" dirty="0"/>
              <a:t>Inner tracking task force completed evaluation, preferred INTT-layers ~2   </a:t>
            </a:r>
          </a:p>
          <a:p>
            <a:r>
              <a:rPr lang="en-US" dirty="0"/>
              <a:t>Cables </a:t>
            </a:r>
          </a:p>
          <a:p>
            <a:pPr lvl="1"/>
            <a:r>
              <a:rPr lang="en-US" dirty="0"/>
              <a:t>BNL approved the use of </a:t>
            </a:r>
            <a:r>
              <a:rPr lang="en-US" dirty="0" err="1"/>
              <a:t>SamTec</a:t>
            </a:r>
            <a:r>
              <a:rPr lang="en-US" dirty="0"/>
              <a:t> blue cables </a:t>
            </a:r>
          </a:p>
          <a:p>
            <a:pPr lvl="2"/>
            <a:r>
              <a:rPr lang="en-US" dirty="0"/>
              <a:t>Electrically better &amp; mechanically compact</a:t>
            </a:r>
          </a:p>
          <a:p>
            <a:pPr lvl="2"/>
            <a:r>
              <a:rPr lang="en-US" dirty="0"/>
              <a:t>ALICE confirmed signal performance with 8m long readout cables. For MVTX, 10m very likely works (30AWG/</a:t>
            </a:r>
            <a:r>
              <a:rPr lang="en-US" dirty="0" err="1"/>
              <a:t>sPHENIX</a:t>
            </a:r>
            <a:r>
              <a:rPr lang="en-US" dirty="0"/>
              <a:t> vs 32AWG/ALICE), to be confirmed by on-going R&amp;D</a:t>
            </a:r>
          </a:p>
          <a:p>
            <a:pPr lvl="1"/>
            <a:r>
              <a:rPr lang="en-US" dirty="0"/>
              <a:t>Samples ordered for system integration  mockup and test</a:t>
            </a:r>
          </a:p>
        </p:txBody>
      </p:sp>
      <p:sp>
        <p:nvSpPr>
          <p:cNvPr id="7" name="Slide Number Placeholder 6">
            <a:extLst>
              <a:ext uri="{FF2B5EF4-FFF2-40B4-BE49-F238E27FC236}">
                <a16:creationId xmlns:a16="http://schemas.microsoft.com/office/drawing/2014/main" id="{202DAF2B-5067-B442-A34F-1E78931850D3}"/>
              </a:ext>
            </a:extLst>
          </p:cNvPr>
          <p:cNvSpPr>
            <a:spLocks noGrp="1"/>
          </p:cNvSpPr>
          <p:nvPr>
            <p:ph type="sldNum" sz="quarter" idx="4294967295"/>
          </p:nvPr>
        </p:nvSpPr>
        <p:spPr/>
        <p:txBody>
          <a:bodyPr/>
          <a:lstStyle/>
          <a:p>
            <a:fld id="{4B932B3A-BA38-40C7-ADEE-2A1902CEB265}" type="slidenum">
              <a:rPr lang="en-US" altLang="en-US" smtClean="0"/>
              <a:pPr/>
              <a:t>25</a:t>
            </a:fld>
            <a:endParaRPr lang="en-US" altLang="en-US"/>
          </a:p>
        </p:txBody>
      </p:sp>
      <p:pic>
        <p:nvPicPr>
          <p:cNvPr id="4" name="Picture 2" descr="https://www.phenix.bnl.gov/WWW/publish/mxliu/sPHENIX/pictures/CERN-092018/SamTec_Black_Blue_Cables_IMG_1162.jpg">
            <a:extLst>
              <a:ext uri="{FF2B5EF4-FFF2-40B4-BE49-F238E27FC236}">
                <a16:creationId xmlns:a16="http://schemas.microsoft.com/office/drawing/2014/main" id="{0A4CA3CB-DECE-5B41-8F46-ED2B95EB571F}"/>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rot="5400000">
            <a:off x="5888905" y="1820404"/>
            <a:ext cx="3714752" cy="245253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CDDD1D7-596B-6449-93BF-B3EE6717D451}"/>
              </a:ext>
            </a:extLst>
          </p:cNvPr>
          <p:cNvSpPr txBox="1"/>
          <p:nvPr/>
        </p:nvSpPr>
        <p:spPr>
          <a:xfrm>
            <a:off x="538089" y="865919"/>
            <a:ext cx="5862502" cy="230832"/>
          </a:xfrm>
          <a:prstGeom prst="rect">
            <a:avLst/>
          </a:prstGeom>
          <a:noFill/>
        </p:spPr>
        <p:txBody>
          <a:bodyPr wrap="none" rtlCol="0">
            <a:spAutoFit/>
          </a:bodyPr>
          <a:lstStyle/>
          <a:p>
            <a:r>
              <a:rPr lang="en-US" sz="900" dirty="0">
                <a:solidFill>
                  <a:srgbClr val="FF0000"/>
                </a:solidFill>
              </a:rPr>
              <a:t>https://</a:t>
            </a:r>
            <a:r>
              <a:rPr lang="en-US" sz="900" dirty="0" err="1">
                <a:solidFill>
                  <a:srgbClr val="FF0000"/>
                </a:solidFill>
              </a:rPr>
              <a:t>docs.google.com</a:t>
            </a:r>
            <a:r>
              <a:rPr lang="en-US" sz="900" dirty="0">
                <a:solidFill>
                  <a:srgbClr val="FF0000"/>
                </a:solidFill>
              </a:rPr>
              <a:t>/document/d/1vsm_G7ZLgqv-kBZqK0jF69T_Nx2Uwk0Zxv86jRVxybw/</a:t>
            </a:r>
            <a:r>
              <a:rPr lang="en-US" sz="900" dirty="0" err="1">
                <a:solidFill>
                  <a:srgbClr val="FF0000"/>
                </a:solidFill>
              </a:rPr>
              <a:t>edit?usp</a:t>
            </a:r>
            <a:r>
              <a:rPr lang="en-US" sz="900" dirty="0">
                <a:solidFill>
                  <a:srgbClr val="FF0000"/>
                </a:solidFill>
              </a:rPr>
              <a:t>=sharing</a:t>
            </a:r>
          </a:p>
        </p:txBody>
      </p:sp>
      <p:sp>
        <p:nvSpPr>
          <p:cNvPr id="9" name="TextBox 8">
            <a:extLst>
              <a:ext uri="{FF2B5EF4-FFF2-40B4-BE49-F238E27FC236}">
                <a16:creationId xmlns:a16="http://schemas.microsoft.com/office/drawing/2014/main" id="{06193880-D013-2745-B33A-1F981F66DCF4}"/>
              </a:ext>
            </a:extLst>
          </p:cNvPr>
          <p:cNvSpPr txBox="1"/>
          <p:nvPr/>
        </p:nvSpPr>
        <p:spPr>
          <a:xfrm>
            <a:off x="5364718" y="3851911"/>
            <a:ext cx="1106393" cy="276999"/>
          </a:xfrm>
          <a:prstGeom prst="rect">
            <a:avLst/>
          </a:prstGeom>
          <a:noFill/>
        </p:spPr>
        <p:txBody>
          <a:bodyPr wrap="none" rtlCol="0">
            <a:spAutoFit/>
          </a:bodyPr>
          <a:lstStyle/>
          <a:p>
            <a:r>
              <a:rPr lang="en-US" sz="1200" dirty="0"/>
              <a:t>Christof’s talk</a:t>
            </a:r>
          </a:p>
        </p:txBody>
      </p:sp>
    </p:spTree>
    <p:extLst>
      <p:ext uri="{BB962C8B-B14F-4D97-AF65-F5344CB8AC3E}">
        <p14:creationId xmlns:p14="http://schemas.microsoft.com/office/powerpoint/2010/main" val="372726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 – The LDRD Team and Effort</a:t>
            </a:r>
          </a:p>
        </p:txBody>
      </p:sp>
      <p:sp>
        <p:nvSpPr>
          <p:cNvPr id="3" name="Date Placeholder 2"/>
          <p:cNvSpPr>
            <a:spLocks noGrp="1"/>
          </p:cNvSpPr>
          <p:nvPr>
            <p:ph type="dt" sz="half" idx="10"/>
          </p:nvPr>
        </p:nvSpPr>
        <p:spPr/>
        <p:txBody>
          <a:bodyPr/>
          <a:lstStyle/>
          <a:p>
            <a:fld id="{DE9632A3-F47F-1040-A02F-56356D5148F3}" type="datetime1">
              <a:rPr lang="en-US" smtClean="0"/>
              <a:t>2/11/19</a:t>
            </a:fld>
            <a:r>
              <a:rPr lang="en-US"/>
              <a:t>   |   </a:t>
            </a:r>
            <a:fld id="{5D01E7E5-6465-7A46-A26D-BAABC2D34D38}" type="slidenum">
              <a:rPr lang="en-US" smtClean="0"/>
              <a:t>3</a:t>
            </a:fld>
            <a:endParaRPr lang="en-US" dirty="0"/>
          </a:p>
        </p:txBody>
      </p:sp>
      <p:sp>
        <p:nvSpPr>
          <p:cNvPr id="4" name="Footer Placeholder 3"/>
          <p:cNvSpPr>
            <a:spLocks noGrp="1"/>
          </p:cNvSpPr>
          <p:nvPr>
            <p:ph type="ftr" sz="quarter" idx="11"/>
          </p:nvPr>
        </p:nvSpPr>
        <p:spPr/>
        <p:txBody>
          <a:bodyPr/>
          <a:lstStyle/>
          <a:p>
            <a:r>
              <a:rPr lang="en-US"/>
              <a:t>Los Alamos National Laboratory</a:t>
            </a:r>
            <a:endParaRPr lang="en-US" dirty="0"/>
          </a:p>
        </p:txBody>
      </p:sp>
      <p:sp>
        <p:nvSpPr>
          <p:cNvPr id="7" name="Content Placeholder 2">
            <a:extLst>
              <a:ext uri="{FF2B5EF4-FFF2-40B4-BE49-F238E27FC236}">
                <a16:creationId xmlns:a16="http://schemas.microsoft.com/office/drawing/2014/main" id="{A89A0FC8-C259-E145-B821-56041C21C22A}"/>
              </a:ext>
            </a:extLst>
          </p:cNvPr>
          <p:cNvSpPr>
            <a:spLocks noGrp="1"/>
          </p:cNvSpPr>
          <p:nvPr>
            <p:ph idx="1"/>
          </p:nvPr>
        </p:nvSpPr>
        <p:spPr>
          <a:xfrm>
            <a:off x="69296" y="1032975"/>
            <a:ext cx="4970305" cy="3986999"/>
          </a:xfrm>
        </p:spPr>
        <p:txBody>
          <a:bodyPr>
            <a:normAutofit fontScale="85000" lnSpcReduction="10000"/>
          </a:bodyPr>
          <a:lstStyle/>
          <a:p>
            <a:r>
              <a:rPr lang="en-US" dirty="0"/>
              <a:t>Experimental group </a:t>
            </a:r>
          </a:p>
          <a:p>
            <a:pPr lvl="1"/>
            <a:r>
              <a:rPr lang="en-US" dirty="0"/>
              <a:t>P-25, AOT</a:t>
            </a:r>
          </a:p>
          <a:p>
            <a:pPr lvl="1"/>
            <a:r>
              <a:rPr lang="en-US" dirty="0"/>
              <a:t>Detector readout and mechanical support R&amp;D</a:t>
            </a:r>
          </a:p>
          <a:p>
            <a:pPr lvl="1"/>
            <a:r>
              <a:rPr lang="en-US" dirty="0"/>
              <a:t>Detector modeling and simulations</a:t>
            </a:r>
          </a:p>
          <a:p>
            <a:pPr lvl="1"/>
            <a:r>
              <a:rPr lang="en-US" dirty="0"/>
              <a:t>Physics simulations</a:t>
            </a:r>
          </a:p>
          <a:p>
            <a:endParaRPr lang="en-US" dirty="0"/>
          </a:p>
          <a:p>
            <a:r>
              <a:rPr lang="en-US" dirty="0"/>
              <a:t>Theoretical group</a:t>
            </a:r>
          </a:p>
          <a:p>
            <a:pPr lvl="1"/>
            <a:r>
              <a:rPr lang="en-US" dirty="0"/>
              <a:t>T-2, T-5, CCS-7</a:t>
            </a:r>
          </a:p>
          <a:p>
            <a:pPr lvl="1"/>
            <a:r>
              <a:rPr lang="en-US" dirty="0"/>
              <a:t>Physics modeling &amp; simulations</a:t>
            </a:r>
          </a:p>
          <a:p>
            <a:endParaRPr lang="en-US" dirty="0"/>
          </a:p>
          <a:p>
            <a:r>
              <a:rPr lang="en-US" dirty="0"/>
              <a:t>Budget: 1.6M/Year, FY17-19</a:t>
            </a:r>
          </a:p>
          <a:p>
            <a:pPr lvl="1"/>
            <a:r>
              <a:rPr lang="en-US" dirty="0"/>
              <a:t>1/3 on experimental T&amp;E</a:t>
            </a:r>
          </a:p>
          <a:p>
            <a:pPr lvl="1"/>
            <a:r>
              <a:rPr lang="en-US" dirty="0"/>
              <a:t>1/3 on theoretical T&amp;E</a:t>
            </a:r>
          </a:p>
          <a:p>
            <a:pPr lvl="1"/>
            <a:r>
              <a:rPr lang="en-US" dirty="0"/>
              <a:t>1/3 on Hardware &amp; M&amp;S </a:t>
            </a:r>
          </a:p>
        </p:txBody>
      </p:sp>
      <p:grpSp>
        <p:nvGrpSpPr>
          <p:cNvPr id="5" name="Group 4">
            <a:extLst>
              <a:ext uri="{FF2B5EF4-FFF2-40B4-BE49-F238E27FC236}">
                <a16:creationId xmlns:a16="http://schemas.microsoft.com/office/drawing/2014/main" id="{CBC500D6-3F10-134A-89C2-A50A90002798}"/>
              </a:ext>
            </a:extLst>
          </p:cNvPr>
          <p:cNvGrpSpPr/>
          <p:nvPr/>
        </p:nvGrpSpPr>
        <p:grpSpPr>
          <a:xfrm>
            <a:off x="5076405" y="1032975"/>
            <a:ext cx="3497002" cy="3605159"/>
            <a:chOff x="4824594" y="1344528"/>
            <a:chExt cx="4207509" cy="5006018"/>
          </a:xfrm>
        </p:grpSpPr>
        <p:pic>
          <p:nvPicPr>
            <p:cNvPr id="8" name="pasted-image-enhanced.jpeg">
              <a:extLst>
                <a:ext uri="{FF2B5EF4-FFF2-40B4-BE49-F238E27FC236}">
                  <a16:creationId xmlns:a16="http://schemas.microsoft.com/office/drawing/2014/main" id="{BBCA1178-22EB-0345-9091-3D841CF22793}"/>
                </a:ext>
              </a:extLst>
            </p:cNvPr>
            <p:cNvPicPr>
              <a:picLocks noChangeAspect="1"/>
            </p:cNvPicPr>
            <p:nvPr/>
          </p:nvPicPr>
          <p:blipFill>
            <a:blip r:embed="rId2">
              <a:extLst/>
            </a:blip>
            <a:stretch>
              <a:fillRect/>
            </a:stretch>
          </p:blipFill>
          <p:spPr>
            <a:xfrm>
              <a:off x="4824594" y="2235025"/>
              <a:ext cx="703305" cy="703305"/>
            </a:xfrm>
            <a:prstGeom prst="rect">
              <a:avLst/>
            </a:prstGeom>
            <a:ln w="101600">
              <a:noFill/>
            </a:ln>
          </p:spPr>
        </p:pic>
        <p:pic>
          <p:nvPicPr>
            <p:cNvPr id="9" name="pasted-image.tif">
              <a:extLst>
                <a:ext uri="{FF2B5EF4-FFF2-40B4-BE49-F238E27FC236}">
                  <a16:creationId xmlns:a16="http://schemas.microsoft.com/office/drawing/2014/main" id="{A170B9C8-A253-1C42-808E-3AAE770DC83B}"/>
                </a:ext>
              </a:extLst>
            </p:cNvPr>
            <p:cNvPicPr>
              <a:picLocks noChangeAspect="1"/>
            </p:cNvPicPr>
            <p:nvPr/>
          </p:nvPicPr>
          <p:blipFill>
            <a:blip r:embed="rId3">
              <a:extLst/>
            </a:blip>
            <a:stretch>
              <a:fillRect/>
            </a:stretch>
          </p:blipFill>
          <p:spPr>
            <a:xfrm>
              <a:off x="6675075" y="1353138"/>
              <a:ext cx="716072" cy="716072"/>
            </a:xfrm>
            <a:prstGeom prst="rect">
              <a:avLst/>
            </a:prstGeom>
            <a:ln w="101600">
              <a:noFill/>
            </a:ln>
          </p:spPr>
        </p:pic>
        <p:pic>
          <p:nvPicPr>
            <p:cNvPr id="10" name="sondheim_walt-enhanced.jpeg">
              <a:extLst>
                <a:ext uri="{FF2B5EF4-FFF2-40B4-BE49-F238E27FC236}">
                  <a16:creationId xmlns:a16="http://schemas.microsoft.com/office/drawing/2014/main" id="{49F31717-53A4-F343-805A-BB20D2D29A3E}"/>
                </a:ext>
              </a:extLst>
            </p:cNvPr>
            <p:cNvPicPr>
              <a:picLocks noChangeAspect="1"/>
            </p:cNvPicPr>
            <p:nvPr/>
          </p:nvPicPr>
          <p:blipFill>
            <a:blip r:embed="rId4">
              <a:extLst/>
            </a:blip>
            <a:stretch>
              <a:fillRect/>
            </a:stretch>
          </p:blipFill>
          <p:spPr>
            <a:xfrm>
              <a:off x="5768050" y="2239573"/>
              <a:ext cx="694211" cy="694211"/>
            </a:xfrm>
            <a:prstGeom prst="rect">
              <a:avLst/>
            </a:prstGeom>
            <a:ln w="101600">
              <a:noFill/>
            </a:ln>
          </p:spPr>
        </p:pic>
        <p:pic>
          <p:nvPicPr>
            <p:cNvPr id="11" name="vanhecke_hubert-enhanced.jpeg">
              <a:extLst>
                <a:ext uri="{FF2B5EF4-FFF2-40B4-BE49-F238E27FC236}">
                  <a16:creationId xmlns:a16="http://schemas.microsoft.com/office/drawing/2014/main" id="{68E72904-4FD2-4B4F-B999-E11608BABF3D}"/>
                </a:ext>
              </a:extLst>
            </p:cNvPr>
            <p:cNvPicPr>
              <a:picLocks noChangeAspect="1"/>
            </p:cNvPicPr>
            <p:nvPr/>
          </p:nvPicPr>
          <p:blipFill>
            <a:blip r:embed="rId5">
              <a:extLst/>
            </a:blip>
            <a:stretch>
              <a:fillRect/>
            </a:stretch>
          </p:blipFill>
          <p:spPr>
            <a:xfrm>
              <a:off x="6675075" y="2206737"/>
              <a:ext cx="724347" cy="724347"/>
            </a:xfrm>
            <a:prstGeom prst="rect">
              <a:avLst/>
            </a:prstGeom>
            <a:ln w="25400">
              <a:noFill/>
            </a:ln>
          </p:spPr>
        </p:pic>
        <p:pic>
          <p:nvPicPr>
            <p:cNvPr id="13" name="Picture 12" descr="2016-12-01-Sho.jpeg">
              <a:extLst>
                <a:ext uri="{FF2B5EF4-FFF2-40B4-BE49-F238E27FC236}">
                  <a16:creationId xmlns:a16="http://schemas.microsoft.com/office/drawing/2014/main" id="{94B812E1-BD00-D640-8C2E-B25800CFE783}"/>
                </a:ext>
              </a:extLst>
            </p:cNvPr>
            <p:cNvPicPr>
              <a:picLocks/>
            </p:cNvPicPr>
            <p:nvPr/>
          </p:nvPicPr>
          <p:blipFill rotWithShape="1">
            <a:blip r:embed="rId6" cstate="print">
              <a:extLst>
                <a:ext uri="{28A0092B-C50C-407E-A947-70E740481C1C}">
                  <a14:useLocalDpi xmlns:a14="http://schemas.microsoft.com/office/drawing/2010/main"/>
                </a:ext>
              </a:extLst>
            </a:blip>
            <a:srcRect/>
            <a:stretch/>
          </p:blipFill>
          <p:spPr>
            <a:xfrm>
              <a:off x="4829947" y="1347728"/>
              <a:ext cx="742392" cy="709672"/>
            </a:xfrm>
            <a:prstGeom prst="rect">
              <a:avLst/>
            </a:prstGeom>
          </p:spPr>
        </p:pic>
        <p:pic>
          <p:nvPicPr>
            <p:cNvPr id="15" name="Picture 14">
              <a:extLst>
                <a:ext uri="{FF2B5EF4-FFF2-40B4-BE49-F238E27FC236}">
                  <a16:creationId xmlns:a16="http://schemas.microsoft.com/office/drawing/2014/main" id="{89ACE439-5D45-E54B-9A2F-31A367A9F099}"/>
                </a:ext>
              </a:extLst>
            </p:cNvPr>
            <p:cNvPicPr>
              <a:picLocks noChangeAspect="1"/>
            </p:cNvPicPr>
            <p:nvPr/>
          </p:nvPicPr>
          <p:blipFill rotWithShape="1">
            <a:blip r:embed="rId7"/>
            <a:srcRect l="8889" r="9472"/>
            <a:stretch/>
          </p:blipFill>
          <p:spPr>
            <a:xfrm>
              <a:off x="5760567" y="4853292"/>
              <a:ext cx="725715" cy="681223"/>
            </a:xfrm>
            <a:prstGeom prst="rect">
              <a:avLst/>
            </a:prstGeom>
            <a:ln w="63500">
              <a:noFill/>
            </a:ln>
          </p:spPr>
        </p:pic>
        <p:pic>
          <p:nvPicPr>
            <p:cNvPr id="16" name="Picture 15">
              <a:extLst>
                <a:ext uri="{FF2B5EF4-FFF2-40B4-BE49-F238E27FC236}">
                  <a16:creationId xmlns:a16="http://schemas.microsoft.com/office/drawing/2014/main" id="{46A228E2-0BED-BA4B-B629-836D69A61424}"/>
                </a:ext>
              </a:extLst>
            </p:cNvPr>
            <p:cNvPicPr>
              <a:picLocks noChangeAspect="1"/>
            </p:cNvPicPr>
            <p:nvPr/>
          </p:nvPicPr>
          <p:blipFill rotWithShape="1">
            <a:blip r:embed="rId8"/>
            <a:srcRect l="27516" t="27306" r="20646" b="36347"/>
            <a:stretch/>
          </p:blipFill>
          <p:spPr>
            <a:xfrm>
              <a:off x="5769469" y="5643042"/>
              <a:ext cx="671474" cy="707504"/>
            </a:xfrm>
            <a:prstGeom prst="rect">
              <a:avLst/>
            </a:prstGeom>
            <a:ln w="63500">
              <a:noFill/>
            </a:ln>
          </p:spPr>
        </p:pic>
        <p:pic>
          <p:nvPicPr>
            <p:cNvPr id="17" name="Picture 16">
              <a:extLst>
                <a:ext uri="{FF2B5EF4-FFF2-40B4-BE49-F238E27FC236}">
                  <a16:creationId xmlns:a16="http://schemas.microsoft.com/office/drawing/2014/main" id="{4A131E11-536E-6644-ACCC-B70F7A13E3E9}"/>
                </a:ext>
              </a:extLst>
            </p:cNvPr>
            <p:cNvPicPr>
              <a:picLocks noChangeAspect="1"/>
            </p:cNvPicPr>
            <p:nvPr/>
          </p:nvPicPr>
          <p:blipFill>
            <a:blip r:embed="rId9"/>
            <a:stretch>
              <a:fillRect/>
            </a:stretch>
          </p:blipFill>
          <p:spPr>
            <a:xfrm>
              <a:off x="4847427" y="5636644"/>
              <a:ext cx="690604" cy="690604"/>
            </a:xfrm>
            <a:prstGeom prst="rect">
              <a:avLst/>
            </a:prstGeom>
            <a:ln w="63500">
              <a:noFill/>
            </a:ln>
          </p:spPr>
        </p:pic>
        <p:pic>
          <p:nvPicPr>
            <p:cNvPr id="18" name="Picture 17">
              <a:extLst>
                <a:ext uri="{FF2B5EF4-FFF2-40B4-BE49-F238E27FC236}">
                  <a16:creationId xmlns:a16="http://schemas.microsoft.com/office/drawing/2014/main" id="{4D317101-E29A-E443-8D2C-45DB646442BE}"/>
                </a:ext>
              </a:extLst>
            </p:cNvPr>
            <p:cNvPicPr>
              <a:picLocks noChangeAspect="1"/>
            </p:cNvPicPr>
            <p:nvPr/>
          </p:nvPicPr>
          <p:blipFill>
            <a:blip r:embed="rId10"/>
            <a:stretch>
              <a:fillRect/>
            </a:stretch>
          </p:blipFill>
          <p:spPr>
            <a:xfrm>
              <a:off x="6669896" y="5645171"/>
              <a:ext cx="663066" cy="682077"/>
            </a:xfrm>
            <a:prstGeom prst="rect">
              <a:avLst/>
            </a:prstGeom>
            <a:ln w="63500">
              <a:noFill/>
            </a:ln>
          </p:spPr>
        </p:pic>
        <p:pic>
          <p:nvPicPr>
            <p:cNvPr id="19" name="Picture 18">
              <a:extLst>
                <a:ext uri="{FF2B5EF4-FFF2-40B4-BE49-F238E27FC236}">
                  <a16:creationId xmlns:a16="http://schemas.microsoft.com/office/drawing/2014/main" id="{01180FD7-1767-8340-A456-324BC2688B4F}"/>
                </a:ext>
              </a:extLst>
            </p:cNvPr>
            <p:cNvPicPr>
              <a:picLocks noChangeAspect="1"/>
            </p:cNvPicPr>
            <p:nvPr/>
          </p:nvPicPr>
          <p:blipFill rotWithShape="1">
            <a:blip r:embed="rId11"/>
            <a:srcRect l="37871" t="23839" r="25876" b="39304"/>
            <a:stretch/>
          </p:blipFill>
          <p:spPr>
            <a:xfrm>
              <a:off x="6660372" y="4854974"/>
              <a:ext cx="672589" cy="690638"/>
            </a:xfrm>
            <a:prstGeom prst="rect">
              <a:avLst/>
            </a:prstGeom>
            <a:ln w="63500">
              <a:noFill/>
            </a:ln>
          </p:spPr>
        </p:pic>
        <p:pic>
          <p:nvPicPr>
            <p:cNvPr id="20" name="Picture 19">
              <a:extLst>
                <a:ext uri="{FF2B5EF4-FFF2-40B4-BE49-F238E27FC236}">
                  <a16:creationId xmlns:a16="http://schemas.microsoft.com/office/drawing/2014/main" id="{59DFE614-5902-7B44-9D22-6823502F5BB9}"/>
                </a:ext>
              </a:extLst>
            </p:cNvPr>
            <p:cNvPicPr>
              <a:picLocks noChangeAspect="1"/>
            </p:cNvPicPr>
            <p:nvPr/>
          </p:nvPicPr>
          <p:blipFill>
            <a:blip r:embed="rId12"/>
            <a:stretch>
              <a:fillRect/>
            </a:stretch>
          </p:blipFill>
          <p:spPr>
            <a:xfrm>
              <a:off x="4869202" y="4825694"/>
              <a:ext cx="666694" cy="708821"/>
            </a:xfrm>
            <a:prstGeom prst="rect">
              <a:avLst/>
            </a:prstGeom>
            <a:ln w="63500">
              <a:noFill/>
            </a:ln>
          </p:spPr>
        </p:pic>
        <p:pic>
          <p:nvPicPr>
            <p:cNvPr id="21" name="Picture 2" descr="lex Tkatchev">
              <a:extLst>
                <a:ext uri="{FF2B5EF4-FFF2-40B4-BE49-F238E27FC236}">
                  <a16:creationId xmlns:a16="http://schemas.microsoft.com/office/drawing/2014/main" id="{E69B1C6D-B2B3-B940-8910-F5A1C345C1E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68050" y="1344528"/>
              <a:ext cx="723900" cy="7239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arren McGlinchey">
              <a:extLst>
                <a:ext uri="{FF2B5EF4-FFF2-40B4-BE49-F238E27FC236}">
                  <a16:creationId xmlns:a16="http://schemas.microsoft.com/office/drawing/2014/main" id="{C40E1386-9171-484B-BEF3-3CD67B76D5C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74144" y="3021771"/>
              <a:ext cx="717806" cy="7525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uan Li">
              <a:extLst>
                <a:ext uri="{FF2B5EF4-FFF2-40B4-BE49-F238E27FC236}">
                  <a16:creationId xmlns:a16="http://schemas.microsoft.com/office/drawing/2014/main" id="{B5F680C5-A0E0-9F49-A71A-357A5D69265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3750" t="54001" r="32250" b="13999"/>
            <a:stretch/>
          </p:blipFill>
          <p:spPr bwMode="auto">
            <a:xfrm>
              <a:off x="8370746" y="3056540"/>
              <a:ext cx="661357" cy="7243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38D9870D-66A0-854E-B13D-CE80C5A51711}"/>
                </a:ext>
              </a:extLst>
            </p:cNvPr>
            <p:cNvPicPr>
              <a:picLocks noChangeAspect="1"/>
            </p:cNvPicPr>
            <p:nvPr/>
          </p:nvPicPr>
          <p:blipFill>
            <a:blip r:embed="rId16"/>
            <a:stretch>
              <a:fillRect/>
            </a:stretch>
          </p:blipFill>
          <p:spPr>
            <a:xfrm>
              <a:off x="6669895" y="3040905"/>
              <a:ext cx="724347" cy="724346"/>
            </a:xfrm>
            <a:prstGeom prst="rect">
              <a:avLst/>
            </a:prstGeom>
          </p:spPr>
        </p:pic>
        <p:pic>
          <p:nvPicPr>
            <p:cNvPr id="25" name="Picture 24">
              <a:extLst>
                <a:ext uri="{FF2B5EF4-FFF2-40B4-BE49-F238E27FC236}">
                  <a16:creationId xmlns:a16="http://schemas.microsoft.com/office/drawing/2014/main" id="{77CF551A-FC0A-674B-9AB8-4CF3AA483A15}"/>
                </a:ext>
              </a:extLst>
            </p:cNvPr>
            <p:cNvPicPr>
              <a:picLocks noChangeAspect="1"/>
            </p:cNvPicPr>
            <p:nvPr/>
          </p:nvPicPr>
          <p:blipFill>
            <a:blip r:embed="rId17"/>
            <a:stretch>
              <a:fillRect/>
            </a:stretch>
          </p:blipFill>
          <p:spPr>
            <a:xfrm>
              <a:off x="5778283" y="3910230"/>
              <a:ext cx="733317" cy="761559"/>
            </a:xfrm>
            <a:prstGeom prst="rect">
              <a:avLst/>
            </a:prstGeom>
          </p:spPr>
        </p:pic>
        <p:pic>
          <p:nvPicPr>
            <p:cNvPr id="26" name="Picture 25">
              <a:extLst>
                <a:ext uri="{FF2B5EF4-FFF2-40B4-BE49-F238E27FC236}">
                  <a16:creationId xmlns:a16="http://schemas.microsoft.com/office/drawing/2014/main" id="{44B076A3-D5DE-6A47-9A9F-32E937F81A37}"/>
                </a:ext>
              </a:extLst>
            </p:cNvPr>
            <p:cNvPicPr>
              <a:picLocks noChangeAspect="1"/>
            </p:cNvPicPr>
            <p:nvPr/>
          </p:nvPicPr>
          <p:blipFill>
            <a:blip r:embed="rId18"/>
            <a:stretch>
              <a:fillRect/>
            </a:stretch>
          </p:blipFill>
          <p:spPr>
            <a:xfrm>
              <a:off x="8349824" y="1346235"/>
              <a:ext cx="663171" cy="724907"/>
            </a:xfrm>
            <a:prstGeom prst="rect">
              <a:avLst/>
            </a:prstGeom>
          </p:spPr>
        </p:pic>
        <p:pic>
          <p:nvPicPr>
            <p:cNvPr id="27" name="Picture 26">
              <a:extLst>
                <a:ext uri="{FF2B5EF4-FFF2-40B4-BE49-F238E27FC236}">
                  <a16:creationId xmlns:a16="http://schemas.microsoft.com/office/drawing/2014/main" id="{F1A61061-022E-F647-BFE6-BE8AB1AB92F4}"/>
                </a:ext>
              </a:extLst>
            </p:cNvPr>
            <p:cNvPicPr>
              <a:picLocks noChangeAspect="1"/>
            </p:cNvPicPr>
            <p:nvPr/>
          </p:nvPicPr>
          <p:blipFill>
            <a:blip r:embed="rId19"/>
            <a:stretch>
              <a:fillRect/>
            </a:stretch>
          </p:blipFill>
          <p:spPr>
            <a:xfrm>
              <a:off x="7563024" y="2228143"/>
              <a:ext cx="697911" cy="717068"/>
            </a:xfrm>
            <a:prstGeom prst="rect">
              <a:avLst/>
            </a:prstGeom>
          </p:spPr>
        </p:pic>
        <p:pic>
          <p:nvPicPr>
            <p:cNvPr id="28" name="Picture 27">
              <a:extLst>
                <a:ext uri="{FF2B5EF4-FFF2-40B4-BE49-F238E27FC236}">
                  <a16:creationId xmlns:a16="http://schemas.microsoft.com/office/drawing/2014/main" id="{48EA5104-30AA-7246-9B63-FADF49E136E1}"/>
                </a:ext>
              </a:extLst>
            </p:cNvPr>
            <p:cNvPicPr>
              <a:picLocks noChangeAspect="1"/>
            </p:cNvPicPr>
            <p:nvPr/>
          </p:nvPicPr>
          <p:blipFill>
            <a:blip r:embed="rId20"/>
            <a:stretch>
              <a:fillRect/>
            </a:stretch>
          </p:blipFill>
          <p:spPr>
            <a:xfrm>
              <a:off x="7566255" y="1353138"/>
              <a:ext cx="653423" cy="714886"/>
            </a:xfrm>
            <a:prstGeom prst="rect">
              <a:avLst/>
            </a:prstGeom>
          </p:spPr>
        </p:pic>
        <p:pic>
          <p:nvPicPr>
            <p:cNvPr id="29" name="pasted-image-filtered.jpeg">
              <a:extLst>
                <a:ext uri="{FF2B5EF4-FFF2-40B4-BE49-F238E27FC236}">
                  <a16:creationId xmlns:a16="http://schemas.microsoft.com/office/drawing/2014/main" id="{D96D79A8-9831-7F49-BA04-B4A88C74B714}"/>
                </a:ext>
              </a:extLst>
            </p:cNvPr>
            <p:cNvPicPr>
              <a:picLocks noChangeAspect="1"/>
            </p:cNvPicPr>
            <p:nvPr/>
          </p:nvPicPr>
          <p:blipFill>
            <a:blip r:embed="rId21">
              <a:extLst/>
            </a:blip>
            <a:srcRect l="16445" t="5226" r="16445" b="22123"/>
            <a:stretch>
              <a:fillRect/>
            </a:stretch>
          </p:blipFill>
          <p:spPr>
            <a:xfrm>
              <a:off x="7558909" y="2983480"/>
              <a:ext cx="730502" cy="790817"/>
            </a:xfrm>
            <a:prstGeom prst="rect">
              <a:avLst/>
            </a:prstGeom>
            <a:ln w="101600">
              <a:noFill/>
            </a:ln>
          </p:spPr>
        </p:pic>
        <p:pic>
          <p:nvPicPr>
            <p:cNvPr id="30" name="Picture 29">
              <a:extLst>
                <a:ext uri="{FF2B5EF4-FFF2-40B4-BE49-F238E27FC236}">
                  <a16:creationId xmlns:a16="http://schemas.microsoft.com/office/drawing/2014/main" id="{F33A31D1-1DD2-1B44-ABF5-8A66ED32FC91}"/>
                </a:ext>
              </a:extLst>
            </p:cNvPr>
            <p:cNvPicPr>
              <a:picLocks noChangeAspect="1"/>
            </p:cNvPicPr>
            <p:nvPr/>
          </p:nvPicPr>
          <p:blipFill>
            <a:blip r:embed="rId22"/>
            <a:stretch>
              <a:fillRect/>
            </a:stretch>
          </p:blipFill>
          <p:spPr>
            <a:xfrm>
              <a:off x="7564117" y="3889192"/>
              <a:ext cx="733315" cy="735402"/>
            </a:xfrm>
            <a:prstGeom prst="rect">
              <a:avLst/>
            </a:prstGeom>
            <a:ln w="28575">
              <a:noFill/>
            </a:ln>
          </p:spPr>
        </p:pic>
        <p:pic>
          <p:nvPicPr>
            <p:cNvPr id="31" name="Picture 30">
              <a:extLst>
                <a:ext uri="{FF2B5EF4-FFF2-40B4-BE49-F238E27FC236}">
                  <a16:creationId xmlns:a16="http://schemas.microsoft.com/office/drawing/2014/main" id="{A7536128-55EF-2F4B-9861-EF0CE74EEC6D}"/>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824594" y="3911177"/>
              <a:ext cx="703305" cy="759665"/>
            </a:xfrm>
            <a:prstGeom prst="rect">
              <a:avLst/>
            </a:prstGeom>
          </p:spPr>
        </p:pic>
      </p:grpSp>
      <p:pic>
        <p:nvPicPr>
          <p:cNvPr id="32" name="IMG_20170617_102552~2.jpg" descr="IMG_20170617_102552~2.jpg">
            <a:extLst>
              <a:ext uri="{FF2B5EF4-FFF2-40B4-BE49-F238E27FC236}">
                <a16:creationId xmlns:a16="http://schemas.microsoft.com/office/drawing/2014/main" id="{4EE9ADB7-12E8-2D49-BC86-3EA2A6F33347}"/>
              </a:ext>
            </a:extLst>
          </p:cNvPr>
          <p:cNvPicPr>
            <a:picLocks noChangeAspect="1"/>
          </p:cNvPicPr>
          <p:nvPr/>
        </p:nvPicPr>
        <p:blipFill>
          <a:blip r:embed="rId24">
            <a:extLst/>
          </a:blip>
          <a:srcRect l="48055" t="16725" r="4057" b="20869"/>
          <a:stretch>
            <a:fillRect/>
          </a:stretch>
        </p:blipFill>
        <p:spPr>
          <a:xfrm>
            <a:off x="7373683" y="4138789"/>
            <a:ext cx="566382" cy="506125"/>
          </a:xfrm>
          <a:prstGeom prst="rect">
            <a:avLst/>
          </a:prstGeom>
          <a:ln w="12700">
            <a:miter lim="400000"/>
          </a:ln>
        </p:spPr>
      </p:pic>
      <p:pic>
        <p:nvPicPr>
          <p:cNvPr id="33" name="varun_pic.png" descr="varun_pic.png">
            <a:extLst>
              <a:ext uri="{FF2B5EF4-FFF2-40B4-BE49-F238E27FC236}">
                <a16:creationId xmlns:a16="http://schemas.microsoft.com/office/drawing/2014/main" id="{B74308F1-A909-EC41-9047-B1BF19034BD2}"/>
              </a:ext>
            </a:extLst>
          </p:cNvPr>
          <p:cNvPicPr>
            <a:picLocks noChangeAspect="1"/>
          </p:cNvPicPr>
          <p:nvPr/>
        </p:nvPicPr>
        <p:blipFill>
          <a:blip r:embed="rId25">
            <a:extLst/>
          </a:blip>
          <a:srcRect l="12909" t="17709" r="28249"/>
          <a:stretch>
            <a:fillRect/>
          </a:stretch>
        </p:blipFill>
        <p:spPr>
          <a:xfrm>
            <a:off x="7381054" y="3581809"/>
            <a:ext cx="559011" cy="490593"/>
          </a:xfrm>
          <a:prstGeom prst="rect">
            <a:avLst/>
          </a:prstGeom>
          <a:ln w="12700">
            <a:miter lim="400000"/>
          </a:ln>
        </p:spPr>
      </p:pic>
      <p:pic>
        <p:nvPicPr>
          <p:cNvPr id="36" name="Image" descr="Image">
            <a:extLst>
              <a:ext uri="{FF2B5EF4-FFF2-40B4-BE49-F238E27FC236}">
                <a16:creationId xmlns:a16="http://schemas.microsoft.com/office/drawing/2014/main" id="{6286193F-1F9A-FB48-A11B-CEDAB9C70EFF}"/>
              </a:ext>
            </a:extLst>
          </p:cNvPr>
          <p:cNvPicPr>
            <a:picLocks noChangeAspect="1"/>
          </p:cNvPicPr>
          <p:nvPr/>
        </p:nvPicPr>
        <p:blipFill>
          <a:blip r:embed="rId26">
            <a:extLst/>
          </a:blip>
          <a:srcRect l="9754"/>
          <a:stretch>
            <a:fillRect/>
          </a:stretch>
        </p:blipFill>
        <p:spPr>
          <a:xfrm>
            <a:off x="8039612" y="4138789"/>
            <a:ext cx="554087" cy="551591"/>
          </a:xfrm>
          <a:prstGeom prst="rect">
            <a:avLst/>
          </a:prstGeom>
          <a:ln w="12700">
            <a:miter lim="400000"/>
          </a:ln>
        </p:spPr>
      </p:pic>
      <p:pic>
        <p:nvPicPr>
          <p:cNvPr id="1026" name="Picture 2" descr="https://www.phenix.bnl.gov/phenix/WWW/run/all_faces/lim_sanghoon.jpg">
            <a:extLst>
              <a:ext uri="{FF2B5EF4-FFF2-40B4-BE49-F238E27FC236}">
                <a16:creationId xmlns:a16="http://schemas.microsoft.com/office/drawing/2014/main" id="{1499221C-82A3-9D43-B965-83085949C1A8}"/>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5076405" y="2266448"/>
            <a:ext cx="584539" cy="5600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phenix.bnl.gov/phenix/WWW/run/all_faces/kunde_gerd.jpg">
            <a:extLst>
              <a:ext uri="{FF2B5EF4-FFF2-40B4-BE49-F238E27FC236}">
                <a16:creationId xmlns:a16="http://schemas.microsoft.com/office/drawing/2014/main" id="{07199A19-D654-2945-A26F-667CD47C23D1}"/>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617348" y="2875337"/>
            <a:ext cx="577945" cy="52164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39BBE40-4318-BE46-9F96-621825E07014}"/>
              </a:ext>
            </a:extLst>
          </p:cNvPr>
          <p:cNvPicPr>
            <a:picLocks noChangeAspect="1"/>
          </p:cNvPicPr>
          <p:nvPr/>
        </p:nvPicPr>
        <p:blipFill rotWithShape="1">
          <a:blip r:embed="rId29"/>
          <a:srcRect b="9948"/>
          <a:stretch/>
        </p:blipFill>
        <p:spPr>
          <a:xfrm>
            <a:off x="8039612" y="1665936"/>
            <a:ext cx="517914" cy="544935"/>
          </a:xfrm>
          <a:prstGeom prst="rect">
            <a:avLst/>
          </a:prstGeom>
        </p:spPr>
      </p:pic>
      <p:pic>
        <p:nvPicPr>
          <p:cNvPr id="37" name="Picture 4" descr="Image result for duff neill">
            <a:extLst>
              <a:ext uri="{FF2B5EF4-FFF2-40B4-BE49-F238E27FC236}">
                <a16:creationId xmlns:a16="http://schemas.microsoft.com/office/drawing/2014/main" id="{B95226F6-7A56-2940-8F39-0C0A52653346}"/>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8035237" y="3507022"/>
            <a:ext cx="549676" cy="586049"/>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4" descr="https://www.phenix.bnl.gov/phenix/WWW/run/all_faces/lee_david.jpg">
            <a:extLst>
              <a:ext uri="{FF2B5EF4-FFF2-40B4-BE49-F238E27FC236}">
                <a16:creationId xmlns:a16="http://schemas.microsoft.com/office/drawing/2014/main" id="{9E3248D1-E071-1A41-99C3-104B5BE6114B}"/>
              </a:ext>
            </a:extLst>
          </p:cNvPr>
          <p:cNvSpPr>
            <a:spLocks noChangeAspect="1" noChangeArrowheads="1"/>
          </p:cNvSpPr>
          <p:nvPr/>
        </p:nvSpPr>
        <p:spPr bwMode="auto">
          <a:xfrm>
            <a:off x="4419600" y="2705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9" name="Picture 38">
            <a:extLst>
              <a:ext uri="{FF2B5EF4-FFF2-40B4-BE49-F238E27FC236}">
                <a16:creationId xmlns:a16="http://schemas.microsoft.com/office/drawing/2014/main" id="{B072E10E-E82F-724B-BC2E-93FDE1D959E3}"/>
              </a:ext>
            </a:extLst>
          </p:cNvPr>
          <p:cNvPicPr>
            <a:picLocks noChangeAspect="1"/>
          </p:cNvPicPr>
          <p:nvPr/>
        </p:nvPicPr>
        <p:blipFill>
          <a:blip r:embed="rId31"/>
          <a:stretch>
            <a:fillRect/>
          </a:stretch>
        </p:blipFill>
        <p:spPr>
          <a:xfrm>
            <a:off x="8023732" y="2835964"/>
            <a:ext cx="577946" cy="573169"/>
          </a:xfrm>
          <a:prstGeom prst="rect">
            <a:avLst/>
          </a:prstGeom>
        </p:spPr>
      </p:pic>
      <p:pic>
        <p:nvPicPr>
          <p:cNvPr id="43" name="Picture 2" descr="Image result for Jared reiten">
            <a:extLst>
              <a:ext uri="{FF2B5EF4-FFF2-40B4-BE49-F238E27FC236}">
                <a16:creationId xmlns:a16="http://schemas.microsoft.com/office/drawing/2014/main" id="{295DE96F-8240-0D4A-9D93-2D21F50A9809}"/>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5113480" y="4644914"/>
            <a:ext cx="527786" cy="551591"/>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6" descr="Image result for andrey sadofyev">
            <a:extLst>
              <a:ext uri="{FF2B5EF4-FFF2-40B4-BE49-F238E27FC236}">
                <a16:creationId xmlns:a16="http://schemas.microsoft.com/office/drawing/2014/main" id="{CB840973-A181-4D4B-8418-67B0B161DA5A}"/>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5869048" y="4644914"/>
            <a:ext cx="550759" cy="551591"/>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merit award recipients">
            <a:extLst>
              <a:ext uri="{FF2B5EF4-FFF2-40B4-BE49-F238E27FC236}">
                <a16:creationId xmlns:a16="http://schemas.microsoft.com/office/drawing/2014/main" id="{B33F204E-82B1-6243-9C42-B16C1797264B}"/>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l="11717" t="19544" r="51619"/>
          <a:stretch/>
        </p:blipFill>
        <p:spPr bwMode="auto">
          <a:xfrm>
            <a:off x="6610096" y="4645504"/>
            <a:ext cx="550759" cy="551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111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Shape 39"/>
          <p:cNvSpPr/>
          <p:nvPr/>
        </p:nvSpPr>
        <p:spPr>
          <a:xfrm>
            <a:off x="886522" y="0"/>
            <a:ext cx="7755350" cy="5713787"/>
          </a:xfrm>
          <a:prstGeom prst="rect">
            <a:avLst/>
          </a:prstGeom>
          <a:solidFill>
            <a:srgbClr val="130A4D"/>
          </a:solidFill>
          <a:ln w="25400">
            <a:solidFill>
              <a:srgbClr val="000000">
                <a:alpha val="0"/>
              </a:srgbClr>
            </a:solidFill>
          </a:ln>
        </p:spPr>
        <p:txBody>
          <a:bodyPr lIns="29766" tIns="29766" rIns="29766" bIns="29766" anchor="ctr"/>
          <a:lstStyle/>
          <a:p>
            <a:pPr>
              <a:lnSpc>
                <a:spcPct val="142000"/>
              </a:lnSpc>
              <a:defRPr sz="3400">
                <a:solidFill>
                  <a:srgbClr val="000000"/>
                </a:solidFill>
                <a:uFill>
                  <a:solidFill>
                    <a:srgbClr val="000000"/>
                  </a:solidFill>
                </a:uFill>
                <a:latin typeface="Times New Roman"/>
                <a:ea typeface="Times New Roman"/>
                <a:cs typeface="Times New Roman"/>
                <a:sym typeface="Times New Roman"/>
              </a:defRPr>
            </a:pPr>
            <a:endParaRPr sz="1992"/>
          </a:p>
        </p:txBody>
      </p:sp>
      <p:sp>
        <p:nvSpPr>
          <p:cNvPr id="40" name="Shape 40"/>
          <p:cNvSpPr>
            <a:spLocks noGrp="1"/>
          </p:cNvSpPr>
          <p:nvPr>
            <p:ph type="sldNum" sz="quarter" idx="2"/>
          </p:nvPr>
        </p:nvSpPr>
        <p:spPr>
          <a:xfrm>
            <a:off x="8139331" y="-24639"/>
            <a:ext cx="265570" cy="270152"/>
          </a:xfrm>
          <a:prstGeom prst="rect">
            <a:avLst/>
          </a:prstGeom>
          <a:extLst>
            <a:ext uri="{C572A759-6A51-4108-AA02-DFA0A04FC94B}">
              <ma14:wrappingTextBoxFlag xmlns:ma14="http://schemas.microsoft.com/office/mac/drawingml/2011/main" xmlns="" val="1"/>
            </a:ext>
          </a:extLst>
        </p:spPr>
        <p:txBody>
          <a:bodyPr/>
          <a:lstStyle/>
          <a:p>
            <a:fld id="{86CB4B4D-7CA3-9044-876B-883B54F8677D}" type="slidenum">
              <a:t>4</a:t>
            </a:fld>
            <a:endParaRPr/>
          </a:p>
        </p:txBody>
      </p:sp>
      <p:pic>
        <p:nvPicPr>
          <p:cNvPr id="41" name="pdg11.jpg"/>
          <p:cNvPicPr>
            <a:picLocks noChangeAspect="1"/>
          </p:cNvPicPr>
          <p:nvPr/>
        </p:nvPicPr>
        <p:blipFill>
          <a:blip r:embed="rId2">
            <a:extLst/>
          </a:blip>
          <a:stretch>
            <a:fillRect/>
          </a:stretch>
        </p:blipFill>
        <p:spPr>
          <a:xfrm>
            <a:off x="652346" y="-1214"/>
            <a:ext cx="8040030" cy="5715001"/>
          </a:xfrm>
          <a:prstGeom prst="rect">
            <a:avLst/>
          </a:prstGeom>
          <a:ln w="25400"/>
        </p:spPr>
      </p:pic>
      <p:sp>
        <p:nvSpPr>
          <p:cNvPr id="42" name="Shape 42"/>
          <p:cNvSpPr/>
          <p:nvPr/>
        </p:nvSpPr>
        <p:spPr>
          <a:xfrm>
            <a:off x="758283" y="1550411"/>
            <a:ext cx="2837827" cy="1925988"/>
          </a:xfrm>
          <a:custGeom>
            <a:avLst/>
            <a:gdLst/>
            <a:ahLst/>
            <a:cxnLst>
              <a:cxn ang="0">
                <a:pos x="wd2" y="hd2"/>
              </a:cxn>
              <a:cxn ang="5400000">
                <a:pos x="wd2" y="hd2"/>
              </a:cxn>
              <a:cxn ang="10800000">
                <a:pos x="wd2" y="hd2"/>
              </a:cxn>
              <a:cxn ang="16200000">
                <a:pos x="wd2" y="hd2"/>
              </a:cxn>
            </a:cxnLst>
            <a:rect l="0" t="0" r="r" b="b"/>
            <a:pathLst>
              <a:path w="21545" h="21097" extrusionOk="0">
                <a:moveTo>
                  <a:pt x="20325" y="44"/>
                </a:moveTo>
                <a:cubicBezTo>
                  <a:pt x="20738" y="364"/>
                  <a:pt x="21386" y="3876"/>
                  <a:pt x="21465" y="5101"/>
                </a:cubicBezTo>
                <a:cubicBezTo>
                  <a:pt x="21600" y="7181"/>
                  <a:pt x="21535" y="10192"/>
                  <a:pt x="21481" y="11619"/>
                </a:cubicBezTo>
                <a:cubicBezTo>
                  <a:pt x="21416" y="13335"/>
                  <a:pt x="20996" y="15743"/>
                  <a:pt x="20805" y="16886"/>
                </a:cubicBezTo>
                <a:cubicBezTo>
                  <a:pt x="20531" y="18525"/>
                  <a:pt x="20037" y="20775"/>
                  <a:pt x="19779" y="21087"/>
                </a:cubicBezTo>
                <a:cubicBezTo>
                  <a:pt x="19525" y="21396"/>
                  <a:pt x="6423" y="13912"/>
                  <a:pt x="6423" y="13912"/>
                </a:cubicBezTo>
                <a:lnTo>
                  <a:pt x="1020" y="16100"/>
                </a:lnTo>
                <a:lnTo>
                  <a:pt x="0" y="8456"/>
                </a:lnTo>
                <a:lnTo>
                  <a:pt x="2250" y="5175"/>
                </a:lnTo>
                <a:lnTo>
                  <a:pt x="5884" y="3853"/>
                </a:lnTo>
                <a:lnTo>
                  <a:pt x="10407" y="2771"/>
                </a:lnTo>
                <a:lnTo>
                  <a:pt x="17699" y="675"/>
                </a:lnTo>
                <a:cubicBezTo>
                  <a:pt x="17699" y="675"/>
                  <a:pt x="20005" y="-204"/>
                  <a:pt x="20325" y="44"/>
                </a:cubicBezTo>
                <a:close/>
              </a:path>
            </a:pathLst>
          </a:custGeom>
          <a:solidFill>
            <a:srgbClr val="120A4D">
              <a:alpha val="50886"/>
            </a:srgbClr>
          </a:solidFill>
          <a:ln w="25400">
            <a:solidFill>
              <a:srgbClr val="000000">
                <a:alpha val="0"/>
              </a:srgbClr>
            </a:solidFill>
          </a:ln>
        </p:spPr>
        <p:txBody>
          <a:bodyPr lIns="29766" tIns="29766" rIns="29766" bIns="29766" anchor="ctr"/>
          <a:lstStyle/>
          <a:p>
            <a:pPr algn="ctr" defTabSz="483655">
              <a:defRPr sz="5800">
                <a:solidFill>
                  <a:srgbClr val="000000"/>
                </a:solidFill>
                <a:uFillTx/>
                <a:latin typeface="Gill Sans"/>
                <a:ea typeface="Gill Sans"/>
                <a:cs typeface="Gill Sans"/>
                <a:sym typeface="Gill Sans"/>
              </a:defRPr>
            </a:pPr>
            <a:endParaRPr sz="3398"/>
          </a:p>
        </p:txBody>
      </p:sp>
      <p:sp>
        <p:nvSpPr>
          <p:cNvPr id="43" name="Shape 43"/>
          <p:cNvSpPr/>
          <p:nvPr/>
        </p:nvSpPr>
        <p:spPr>
          <a:xfrm>
            <a:off x="4189811" y="68414"/>
            <a:ext cx="3769178" cy="4889982"/>
          </a:xfrm>
          <a:custGeom>
            <a:avLst/>
            <a:gdLst/>
            <a:ahLst/>
            <a:cxnLst>
              <a:cxn ang="0">
                <a:pos x="wd2" y="hd2"/>
              </a:cxn>
              <a:cxn ang="5400000">
                <a:pos x="wd2" y="hd2"/>
              </a:cxn>
              <a:cxn ang="10800000">
                <a:pos x="wd2" y="hd2"/>
              </a:cxn>
              <a:cxn ang="16200000">
                <a:pos x="wd2" y="hd2"/>
              </a:cxn>
            </a:cxnLst>
            <a:rect l="0" t="0" r="r" b="b"/>
            <a:pathLst>
              <a:path w="21600" h="21600" extrusionOk="0">
                <a:moveTo>
                  <a:pt x="331" y="5220"/>
                </a:moveTo>
                <a:cubicBezTo>
                  <a:pt x="331" y="5220"/>
                  <a:pt x="1194" y="7220"/>
                  <a:pt x="1316" y="7705"/>
                </a:cubicBezTo>
                <a:cubicBezTo>
                  <a:pt x="1509" y="8479"/>
                  <a:pt x="1680" y="10365"/>
                  <a:pt x="1637" y="11111"/>
                </a:cubicBezTo>
                <a:cubicBezTo>
                  <a:pt x="1603" y="11712"/>
                  <a:pt x="1184" y="13262"/>
                  <a:pt x="969" y="13841"/>
                </a:cubicBezTo>
                <a:cubicBezTo>
                  <a:pt x="803" y="14285"/>
                  <a:pt x="0" y="15780"/>
                  <a:pt x="0" y="15780"/>
                </a:cubicBezTo>
                <a:lnTo>
                  <a:pt x="1620" y="16330"/>
                </a:lnTo>
                <a:lnTo>
                  <a:pt x="6610" y="17875"/>
                </a:lnTo>
                <a:lnTo>
                  <a:pt x="9813" y="18832"/>
                </a:lnTo>
                <a:lnTo>
                  <a:pt x="12964" y="19828"/>
                </a:lnTo>
                <a:lnTo>
                  <a:pt x="19235" y="21600"/>
                </a:lnTo>
                <a:lnTo>
                  <a:pt x="21341" y="16330"/>
                </a:lnTo>
                <a:lnTo>
                  <a:pt x="21600" y="8475"/>
                </a:lnTo>
                <a:lnTo>
                  <a:pt x="19950" y="2501"/>
                </a:lnTo>
                <a:lnTo>
                  <a:pt x="16433" y="125"/>
                </a:lnTo>
                <a:lnTo>
                  <a:pt x="14643" y="0"/>
                </a:lnTo>
                <a:lnTo>
                  <a:pt x="331" y="5220"/>
                </a:lnTo>
                <a:close/>
              </a:path>
            </a:pathLst>
          </a:custGeom>
          <a:solidFill>
            <a:srgbClr val="120A4D">
              <a:alpha val="49761"/>
            </a:srgbClr>
          </a:solidFill>
          <a:ln w="25400">
            <a:solidFill>
              <a:srgbClr val="000000">
                <a:alpha val="0"/>
              </a:srgbClr>
            </a:solidFill>
          </a:ln>
        </p:spPr>
        <p:txBody>
          <a:bodyPr lIns="29766" tIns="29766" rIns="29766" bIns="29766" anchor="ctr"/>
          <a:lstStyle/>
          <a:p>
            <a:pPr algn="ctr" defTabSz="483655">
              <a:defRPr sz="5800">
                <a:solidFill>
                  <a:srgbClr val="000000"/>
                </a:solidFill>
                <a:uFillTx/>
                <a:latin typeface="Gill Sans"/>
                <a:ea typeface="Gill Sans"/>
                <a:cs typeface="Gill Sans"/>
                <a:sym typeface="Gill Sans"/>
              </a:defRPr>
            </a:pPr>
            <a:endParaRPr sz="3398"/>
          </a:p>
        </p:txBody>
      </p:sp>
      <p:sp>
        <p:nvSpPr>
          <p:cNvPr id="44" name="Shape 44"/>
          <p:cNvSpPr/>
          <p:nvPr/>
        </p:nvSpPr>
        <p:spPr>
          <a:xfrm>
            <a:off x="1228268" y="1196203"/>
            <a:ext cx="1464344" cy="565123"/>
          </a:xfrm>
          <a:prstGeom prst="rect">
            <a:avLst/>
          </a:prstGeom>
          <a:ln w="12700">
            <a:miter lim="400000"/>
          </a:ln>
          <a:effectLst>
            <a:outerShdw blurRad="50800" dist="63500" dir="2700000" rotWithShape="0">
              <a:srgbClr val="000000">
                <a:alpha val="50000"/>
              </a:srgbClr>
            </a:outerShdw>
          </a:effectLst>
          <a:extLst>
            <a:ext uri="{C572A759-6A51-4108-AA02-DFA0A04FC94B}">
              <ma14:wrappingTextBoxFlag xmlns:ma14="http://schemas.microsoft.com/office/mac/drawingml/2011/main" xmlns="" val="1"/>
            </a:ext>
          </a:extLst>
        </p:spPr>
        <p:txBody>
          <a:bodyPr wrap="none" lIns="29766" tIns="29766" rIns="29766" bIns="29766">
            <a:spAutoFit/>
          </a:bodyPr>
          <a:lstStyle>
            <a:lvl1pPr>
              <a:defRPr sz="2400" b="1">
                <a:solidFill>
                  <a:srgbClr val="FFFFFF"/>
                </a:solidFill>
                <a:uFill>
                  <a:solidFill>
                    <a:srgbClr val="FFFFFF"/>
                  </a:solidFill>
                </a:uFill>
              </a:defRPr>
            </a:lvl1pPr>
          </a:lstStyle>
          <a:p>
            <a:r>
              <a:rPr sz="1641" dirty="0"/>
              <a:t>Quark-Gluon </a:t>
            </a:r>
            <a:endParaRPr lang="en-US" sz="1641" dirty="0"/>
          </a:p>
          <a:p>
            <a:r>
              <a:rPr sz="1641" dirty="0"/>
              <a:t>Plasma (QGP)</a:t>
            </a:r>
          </a:p>
        </p:txBody>
      </p:sp>
      <p:sp>
        <p:nvSpPr>
          <p:cNvPr id="45" name="Shape 45"/>
          <p:cNvSpPr/>
          <p:nvPr/>
        </p:nvSpPr>
        <p:spPr>
          <a:xfrm flipH="1" flipV="1">
            <a:off x="2730388" y="1816586"/>
            <a:ext cx="1387744" cy="596048"/>
          </a:xfrm>
          <a:prstGeom prst="line">
            <a:avLst/>
          </a:prstGeom>
          <a:ln w="50800">
            <a:solidFill>
              <a:srgbClr val="FFFFFF"/>
            </a:solidFill>
            <a:headEnd type="stealth"/>
          </a:ln>
          <a:effectLst>
            <a:outerShdw blurRad="50800" dist="63500" dir="2700000" rotWithShape="0">
              <a:srgbClr val="000000">
                <a:alpha val="50000"/>
              </a:srgbClr>
            </a:outerShdw>
          </a:effectLst>
        </p:spPr>
        <p:txBody>
          <a:bodyPr lIns="0" tIns="0" rIns="0" bIns="0"/>
          <a:lstStyle/>
          <a:p>
            <a:pPr defTabSz="267870">
              <a:defRPr sz="1200">
                <a:solidFill>
                  <a:srgbClr val="000000"/>
                </a:solidFill>
                <a:uFillTx/>
                <a:latin typeface="Helvetica"/>
                <a:ea typeface="Helvetica"/>
                <a:cs typeface="Helvetica"/>
                <a:sym typeface="Helvetica"/>
              </a:defRPr>
            </a:pPr>
            <a:endParaRPr sz="703"/>
          </a:p>
        </p:txBody>
      </p:sp>
      <p:sp>
        <p:nvSpPr>
          <p:cNvPr id="3" name="TextBox 2"/>
          <p:cNvSpPr txBox="1"/>
          <p:nvPr/>
        </p:nvSpPr>
        <p:spPr>
          <a:xfrm>
            <a:off x="4477286" y="1983030"/>
            <a:ext cx="3545394" cy="893418"/>
          </a:xfrm>
          <a:prstGeom prst="rect">
            <a:avLst/>
          </a:prstGeom>
          <a:gradFill flip="none" rotWithShape="1">
            <a:gsLst>
              <a:gs pos="0">
                <a:schemeClr val="accent5">
                  <a:lumMod val="75000"/>
                </a:schemeClr>
              </a:gs>
              <a:gs pos="75000">
                <a:schemeClr val="tx1">
                  <a:lumMod val="75000"/>
                </a:schemeClr>
              </a:gs>
            </a:gsLst>
            <a:lin ang="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9766" tIns="29766" rIns="29766" bIns="29766" numCol="1" spcCol="38100" rtlCol="0" anchor="ctr">
            <a:spAutoFit/>
          </a:bodyPr>
          <a:lstStyle/>
          <a:p>
            <a:pPr marL="33864" marR="33864" defTabSz="379483">
              <a:lnSpc>
                <a:spcPct val="110000"/>
              </a:lnSpc>
            </a:pPr>
            <a:r>
              <a:rPr lang="en-US" sz="1641" b="1" dirty="0">
                <a:solidFill>
                  <a:schemeClr val="bg1"/>
                </a:solidFill>
              </a:rPr>
              <a:t>Earliest stage of the universe that can be explored in detail in the laboratory</a:t>
            </a:r>
            <a:r>
              <a:rPr lang="en-US" sz="1641" b="1" dirty="0">
                <a:solidFill>
                  <a:srgbClr val="002E7A"/>
                </a:solidFill>
                <a:uFill>
                  <a:solidFill>
                    <a:srgbClr val="002E7A"/>
                  </a:solidFill>
                </a:uFill>
                <a:sym typeface="Helvetica Neue"/>
              </a:rPr>
              <a:t> </a:t>
            </a:r>
          </a:p>
        </p:txBody>
      </p:sp>
    </p:spTree>
    <p:extLst>
      <p:ext uri="{BB962C8B-B14F-4D97-AF65-F5344CB8AC3E}">
        <p14:creationId xmlns:p14="http://schemas.microsoft.com/office/powerpoint/2010/main" val="91584713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a:extLst>
              <a:ext uri="{FF2B5EF4-FFF2-40B4-BE49-F238E27FC236}">
                <a16:creationId xmlns:a16="http://schemas.microsoft.com/office/drawing/2014/main" id="{241478BA-DC66-B246-AFD7-D764D68BE0C2}"/>
              </a:ext>
            </a:extLst>
          </p:cNvPr>
          <p:cNvPicPr>
            <a:picLocks noChangeAspect="1"/>
          </p:cNvPicPr>
          <p:nvPr/>
        </p:nvPicPr>
        <p:blipFill>
          <a:blip r:embed="rId2"/>
          <a:stretch>
            <a:fillRect/>
          </a:stretch>
        </p:blipFill>
        <p:spPr>
          <a:xfrm>
            <a:off x="5005953" y="2110477"/>
            <a:ext cx="1220590" cy="1194151"/>
          </a:xfrm>
          <a:prstGeom prst="rect">
            <a:avLst/>
          </a:prstGeom>
        </p:spPr>
      </p:pic>
      <p:pic>
        <p:nvPicPr>
          <p:cNvPr id="23" name="Picture 3" descr="musouths">
            <a:extLst>
              <a:ext uri="{FF2B5EF4-FFF2-40B4-BE49-F238E27FC236}">
                <a16:creationId xmlns:a16="http://schemas.microsoft.com/office/drawing/2014/main" id="{26A53B5C-3CC5-614C-8C4B-008E88D6F7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4392" y="1601493"/>
            <a:ext cx="2943930" cy="1764488"/>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id="{9682A19C-2196-AB43-A029-99B355083F0D}"/>
              </a:ext>
            </a:extLst>
          </p:cNvPr>
          <p:cNvGrpSpPr/>
          <p:nvPr/>
        </p:nvGrpSpPr>
        <p:grpSpPr>
          <a:xfrm>
            <a:off x="4252400" y="3280475"/>
            <a:ext cx="4820865" cy="2105909"/>
            <a:chOff x="4247457" y="3280475"/>
            <a:chExt cx="4820865" cy="2105909"/>
          </a:xfrm>
        </p:grpSpPr>
        <p:pic>
          <p:nvPicPr>
            <p:cNvPr id="10" name="Picture 3">
              <a:extLst>
                <a:ext uri="{FF2B5EF4-FFF2-40B4-BE49-F238E27FC236}">
                  <a16:creationId xmlns:a16="http://schemas.microsoft.com/office/drawing/2014/main" id="{0ADBE67E-6201-124D-BBD6-0BE0D0EB1571}"/>
                </a:ext>
              </a:extLst>
            </p:cNvPr>
            <p:cNvPicPr>
              <a:picLocks noChangeAspect="1" noChangeArrowheads="1"/>
            </p:cNvPicPr>
            <p:nvPr/>
          </p:nvPicPr>
          <p:blipFill>
            <a:blip r:embed="rId4" cstate="print"/>
            <a:stretch>
              <a:fillRect/>
            </a:stretch>
          </p:blipFill>
          <p:spPr bwMode="auto">
            <a:xfrm>
              <a:off x="4247457" y="3280475"/>
              <a:ext cx="4820865" cy="2105909"/>
            </a:xfrm>
            <a:prstGeom prst="rect">
              <a:avLst/>
            </a:prstGeom>
            <a:noFill/>
            <a:ln w="9525">
              <a:noFill/>
              <a:miter lim="800000"/>
              <a:headEnd/>
              <a:tailEnd/>
            </a:ln>
          </p:spPr>
        </p:pic>
        <p:sp>
          <p:nvSpPr>
            <p:cNvPr id="24" name="TextBox 23">
              <a:extLst>
                <a:ext uri="{FF2B5EF4-FFF2-40B4-BE49-F238E27FC236}">
                  <a16:creationId xmlns:a16="http://schemas.microsoft.com/office/drawing/2014/main" id="{C6DBA474-6B91-4648-BE52-041272DA80E6}"/>
                </a:ext>
              </a:extLst>
            </p:cNvPr>
            <p:cNvSpPr txBox="1"/>
            <p:nvPr/>
          </p:nvSpPr>
          <p:spPr>
            <a:xfrm>
              <a:off x="5376556" y="3326968"/>
              <a:ext cx="513282" cy="184666"/>
            </a:xfrm>
            <a:prstGeom prst="rect">
              <a:avLst/>
            </a:prstGeom>
            <a:noFill/>
          </p:spPr>
          <p:txBody>
            <a:bodyPr wrap="none" rtlCol="0">
              <a:spAutoFit/>
            </a:bodyPr>
            <a:lstStyle/>
            <a:p>
              <a:r>
                <a:rPr lang="en-US" sz="600" b="1" i="1" dirty="0">
                  <a:solidFill>
                    <a:schemeClr val="bg1"/>
                  </a:solidFill>
                </a:rPr>
                <a:t>PHOBOS</a:t>
              </a:r>
              <a:endParaRPr lang="en-US" b="1" i="1" dirty="0">
                <a:solidFill>
                  <a:schemeClr val="bg1"/>
                </a:solidFill>
              </a:endParaRPr>
            </a:p>
          </p:txBody>
        </p:sp>
        <p:sp>
          <p:nvSpPr>
            <p:cNvPr id="27" name="TextBox 26">
              <a:extLst>
                <a:ext uri="{FF2B5EF4-FFF2-40B4-BE49-F238E27FC236}">
                  <a16:creationId xmlns:a16="http://schemas.microsoft.com/office/drawing/2014/main" id="{4575BEFD-F78E-EF44-AE8C-F38B7CF59D0F}"/>
                </a:ext>
              </a:extLst>
            </p:cNvPr>
            <p:cNvSpPr txBox="1"/>
            <p:nvPr/>
          </p:nvSpPr>
          <p:spPr>
            <a:xfrm>
              <a:off x="8430159" y="3419301"/>
              <a:ext cx="524503" cy="184666"/>
            </a:xfrm>
            <a:prstGeom prst="rect">
              <a:avLst/>
            </a:prstGeom>
            <a:noFill/>
          </p:spPr>
          <p:txBody>
            <a:bodyPr wrap="none" rtlCol="0">
              <a:spAutoFit/>
            </a:bodyPr>
            <a:lstStyle/>
            <a:p>
              <a:r>
                <a:rPr lang="en-US" sz="600" b="1" i="1" dirty="0">
                  <a:solidFill>
                    <a:schemeClr val="bg1"/>
                  </a:solidFill>
                </a:rPr>
                <a:t>BRAHMS</a:t>
              </a:r>
              <a:endParaRPr lang="en-US" b="1" i="1" dirty="0">
                <a:solidFill>
                  <a:schemeClr val="bg1"/>
                </a:solidFill>
              </a:endParaRPr>
            </a:p>
          </p:txBody>
        </p:sp>
      </p:grpSp>
      <p:sp>
        <p:nvSpPr>
          <p:cNvPr id="3" name="Title 2">
            <a:extLst>
              <a:ext uri="{FF2B5EF4-FFF2-40B4-BE49-F238E27FC236}">
                <a16:creationId xmlns:a16="http://schemas.microsoft.com/office/drawing/2014/main" id="{BB612077-D344-4141-B896-94EEE06A82B1}"/>
              </a:ext>
            </a:extLst>
          </p:cNvPr>
          <p:cNvSpPr>
            <a:spLocks noGrp="1"/>
          </p:cNvSpPr>
          <p:nvPr>
            <p:ph type="title"/>
          </p:nvPr>
        </p:nvSpPr>
        <p:spPr/>
        <p:txBody>
          <a:bodyPr/>
          <a:lstStyle/>
          <a:p>
            <a:r>
              <a:rPr lang="en-US" dirty="0"/>
              <a:t>Discovery of QGP at the Relativistic Heavy Ion Collider</a:t>
            </a:r>
          </a:p>
        </p:txBody>
      </p:sp>
      <p:sp>
        <p:nvSpPr>
          <p:cNvPr id="4" name="Content Placeholder 3">
            <a:extLst>
              <a:ext uri="{FF2B5EF4-FFF2-40B4-BE49-F238E27FC236}">
                <a16:creationId xmlns:a16="http://schemas.microsoft.com/office/drawing/2014/main" id="{5FD98A7E-8993-2747-9662-E1D5FB1F4D7F}"/>
              </a:ext>
            </a:extLst>
          </p:cNvPr>
          <p:cNvSpPr>
            <a:spLocks noGrp="1"/>
          </p:cNvSpPr>
          <p:nvPr>
            <p:ph idx="1"/>
          </p:nvPr>
        </p:nvSpPr>
        <p:spPr>
          <a:xfrm>
            <a:off x="5262843" y="859043"/>
            <a:ext cx="3828081" cy="896067"/>
          </a:xfrm>
        </p:spPr>
        <p:txBody>
          <a:bodyPr>
            <a:normAutofit fontScale="62500" lnSpcReduction="20000"/>
          </a:bodyPr>
          <a:lstStyle/>
          <a:p>
            <a:r>
              <a:rPr lang="en-US" b="1" dirty="0">
                <a:solidFill>
                  <a:srgbClr val="FF0000"/>
                </a:solidFill>
              </a:rPr>
              <a:t>LANL’s major roles @PHENIX experiment</a:t>
            </a:r>
          </a:p>
          <a:p>
            <a:pPr lvl="1"/>
            <a:r>
              <a:rPr lang="en-US" dirty="0"/>
              <a:t>Muon Spectrometers (1990’s - 2016)</a:t>
            </a:r>
          </a:p>
          <a:p>
            <a:pPr lvl="1"/>
            <a:r>
              <a:rPr lang="en-US" dirty="0"/>
              <a:t>Multiplicity vertex detector (1990s - 2004)</a:t>
            </a:r>
          </a:p>
          <a:p>
            <a:pPr lvl="1"/>
            <a:r>
              <a:rPr lang="en-US" dirty="0"/>
              <a:t>Forward vertex detector upgrade (2007 - 2016)</a:t>
            </a:r>
          </a:p>
        </p:txBody>
      </p:sp>
      <p:pic>
        <p:nvPicPr>
          <p:cNvPr id="5" name="Picture 4" descr="Screen Shot 2016-05-25 at 9.18.00 AM.png">
            <a:extLst>
              <a:ext uri="{FF2B5EF4-FFF2-40B4-BE49-F238E27FC236}">
                <a16:creationId xmlns:a16="http://schemas.microsoft.com/office/drawing/2014/main" id="{76444DEB-C705-7347-8F93-891B515DCA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820912"/>
            <a:ext cx="3138800" cy="604932"/>
          </a:xfrm>
          <a:prstGeom prst="rect">
            <a:avLst/>
          </a:prstGeom>
        </p:spPr>
      </p:pic>
      <p:sp>
        <p:nvSpPr>
          <p:cNvPr id="7" name="TextBox 6">
            <a:extLst>
              <a:ext uri="{FF2B5EF4-FFF2-40B4-BE49-F238E27FC236}">
                <a16:creationId xmlns:a16="http://schemas.microsoft.com/office/drawing/2014/main" id="{447EE80A-2FA1-2B4C-B8F0-789F340D36A7}"/>
              </a:ext>
            </a:extLst>
          </p:cNvPr>
          <p:cNvSpPr txBox="1"/>
          <p:nvPr/>
        </p:nvSpPr>
        <p:spPr>
          <a:xfrm>
            <a:off x="149456" y="1468632"/>
            <a:ext cx="3011946" cy="12032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r>
              <a:rPr lang="en-US" sz="1050" b="1" dirty="0"/>
              <a:t>QGP discovery announced in 2004 by 4 RHIC experiments, </a:t>
            </a:r>
            <a:r>
              <a:rPr lang="en-US" sz="900" b="1" dirty="0">
                <a:solidFill>
                  <a:srgbClr val="FF0000"/>
                </a:solidFill>
              </a:rPr>
              <a:t>PHENIX, STAR, BRAHMS, PHOBOS</a:t>
            </a:r>
            <a:endParaRPr lang="en-US" sz="1050" b="1" dirty="0">
              <a:solidFill>
                <a:srgbClr val="FF0000"/>
              </a:solidFill>
            </a:endParaRPr>
          </a:p>
          <a:p>
            <a:r>
              <a:rPr lang="en-US" sz="1050" b="1" dirty="0"/>
              <a:t>Confirmed later at LHC </a:t>
            </a:r>
          </a:p>
          <a:p>
            <a:endParaRPr lang="en-US" sz="1050" b="1" dirty="0">
              <a:solidFill>
                <a:srgbClr val="0000FF"/>
              </a:solidFill>
            </a:endParaRPr>
          </a:p>
          <a:p>
            <a:r>
              <a:rPr lang="en-US" sz="1050" b="1" dirty="0">
                <a:solidFill>
                  <a:srgbClr val="0000FF"/>
                </a:solidFill>
              </a:rPr>
              <a:t>PHENIX: </a:t>
            </a:r>
          </a:p>
          <a:p>
            <a:r>
              <a:rPr lang="en-US" sz="1050" b="1" dirty="0">
                <a:solidFill>
                  <a:srgbClr val="0000FF"/>
                </a:solidFill>
              </a:rPr>
              <a:t>Mission completed in 2016 </a:t>
            </a:r>
          </a:p>
          <a:p>
            <a:r>
              <a:rPr lang="en-US" sz="1050" b="1" dirty="0">
                <a:solidFill>
                  <a:srgbClr val="0000FF"/>
                </a:solidFill>
              </a:rPr>
              <a:t>Upgrade path </a:t>
            </a:r>
            <a:r>
              <a:rPr lang="mr-IN" sz="1050" b="1" dirty="0">
                <a:solidFill>
                  <a:srgbClr val="0000FF"/>
                </a:solidFill>
              </a:rPr>
              <a:t>–</a:t>
            </a:r>
            <a:r>
              <a:rPr lang="en-US" sz="1050" b="1" dirty="0">
                <a:solidFill>
                  <a:srgbClr val="0000FF"/>
                </a:solidFill>
              </a:rPr>
              <a:t> sPHENIX @RHIC</a:t>
            </a:r>
          </a:p>
        </p:txBody>
      </p:sp>
      <p:pic>
        <p:nvPicPr>
          <p:cNvPr id="2050" name="Picture 2" descr="hot matter">
            <a:extLst>
              <a:ext uri="{FF2B5EF4-FFF2-40B4-BE49-F238E27FC236}">
                <a16:creationId xmlns:a16="http://schemas.microsoft.com/office/drawing/2014/main" id="{85F4A22A-C236-724F-8E6B-E6ABE0E8FF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35048" y="820911"/>
            <a:ext cx="2127795" cy="1568264"/>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5" descr="phenix_3d.jpg">
            <a:extLst>
              <a:ext uri="{FF2B5EF4-FFF2-40B4-BE49-F238E27FC236}">
                <a16:creationId xmlns:a16="http://schemas.microsoft.com/office/drawing/2014/main" id="{B566644A-3BFF-0849-922C-6FFB50A69B73}"/>
              </a:ext>
            </a:extLst>
          </p:cNvPr>
          <p:cNvPicPr>
            <a:picLocks noChangeAspect="1"/>
          </p:cNvPicPr>
          <p:nvPr/>
        </p:nvPicPr>
        <p:blipFill>
          <a:blip r:embed="rId7"/>
          <a:stretch>
            <a:fillRect/>
          </a:stretch>
        </p:blipFill>
        <p:spPr>
          <a:xfrm>
            <a:off x="167050" y="2794859"/>
            <a:ext cx="3060316" cy="2571421"/>
          </a:xfrm>
          <a:prstGeom prst="rect">
            <a:avLst/>
          </a:prstGeom>
          <a:ln w="41275">
            <a:solidFill>
              <a:srgbClr val="FF0000"/>
            </a:solidFill>
          </a:ln>
        </p:spPr>
      </p:pic>
      <p:sp>
        <p:nvSpPr>
          <p:cNvPr id="9" name="Rectangle 8">
            <a:extLst>
              <a:ext uri="{FF2B5EF4-FFF2-40B4-BE49-F238E27FC236}">
                <a16:creationId xmlns:a16="http://schemas.microsoft.com/office/drawing/2014/main" id="{B2BE1C2E-E031-724B-B7AF-1927D3FF507E}"/>
              </a:ext>
            </a:extLst>
          </p:cNvPr>
          <p:cNvSpPr/>
          <p:nvPr/>
        </p:nvSpPr>
        <p:spPr>
          <a:xfrm>
            <a:off x="4411851" y="3719593"/>
            <a:ext cx="594102" cy="330631"/>
          </a:xfrm>
          <a:prstGeom prst="rect">
            <a:avLst/>
          </a:prstGeom>
          <a:noFill/>
          <a:ln w="412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175F67D2-D3B7-C247-9A7B-979757F634B3}"/>
              </a:ext>
            </a:extLst>
          </p:cNvPr>
          <p:cNvCxnSpPr>
            <a:cxnSpLocks/>
          </p:cNvCxnSpPr>
          <p:nvPr/>
        </p:nvCxnSpPr>
        <p:spPr>
          <a:xfrm>
            <a:off x="3311471" y="2800026"/>
            <a:ext cx="1100380" cy="91956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8E0D8B65-D320-3C48-8AB7-C6C886E9F5C8}"/>
              </a:ext>
            </a:extLst>
          </p:cNvPr>
          <p:cNvCxnSpPr>
            <a:cxnSpLocks/>
          </p:cNvCxnSpPr>
          <p:nvPr/>
        </p:nvCxnSpPr>
        <p:spPr>
          <a:xfrm flipV="1">
            <a:off x="3269159" y="4050224"/>
            <a:ext cx="1142692" cy="133616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21" name="Picture 2" descr="http://images.dailytech.com/nimage/13718_QGP_Soup.png">
            <a:extLst>
              <a:ext uri="{FF2B5EF4-FFF2-40B4-BE49-F238E27FC236}">
                <a16:creationId xmlns:a16="http://schemas.microsoft.com/office/drawing/2014/main" id="{4AA0CFD1-402F-C74A-AA59-47477F0929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90163" y="2309760"/>
            <a:ext cx="1739077" cy="97968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0" name="TextBox 19">
            <a:extLst>
              <a:ext uri="{FF2B5EF4-FFF2-40B4-BE49-F238E27FC236}">
                <a16:creationId xmlns:a16="http://schemas.microsoft.com/office/drawing/2014/main" id="{F414E96E-AE99-CD48-B0DB-2E1E7196C2CB}"/>
              </a:ext>
            </a:extLst>
          </p:cNvPr>
          <p:cNvSpPr txBox="1"/>
          <p:nvPr/>
        </p:nvSpPr>
        <p:spPr>
          <a:xfrm>
            <a:off x="1402322" y="708976"/>
            <a:ext cx="2978701" cy="461665"/>
          </a:xfrm>
          <a:prstGeom prst="rect">
            <a:avLst/>
          </a:prstGeom>
          <a:noFill/>
        </p:spPr>
        <p:txBody>
          <a:bodyPr wrap="none" rtlCol="0">
            <a:spAutoFit/>
          </a:bodyPr>
          <a:lstStyle/>
          <a:p>
            <a:r>
              <a:rPr lang="en-US" sz="1200" dirty="0">
                <a:highlight>
                  <a:srgbClr val="FFFF00"/>
                </a:highlight>
              </a:rPr>
              <a:t>QGP created in </a:t>
            </a:r>
            <a:r>
              <a:rPr lang="en-US" sz="1200" dirty="0" err="1">
                <a:highlight>
                  <a:srgbClr val="FFFF00"/>
                </a:highlight>
              </a:rPr>
              <a:t>Au+Au</a:t>
            </a:r>
            <a:r>
              <a:rPr lang="en-US" sz="1200" dirty="0">
                <a:highlight>
                  <a:srgbClr val="FFFF00"/>
                </a:highlight>
              </a:rPr>
              <a:t> collisions @RHIC</a:t>
            </a:r>
          </a:p>
          <a:p>
            <a:r>
              <a:rPr lang="en-US" sz="1200" dirty="0">
                <a:highlight>
                  <a:srgbClr val="FFFF00"/>
                </a:highlight>
              </a:rPr>
              <a:t>Strongly coupled near perfect liquid!</a:t>
            </a:r>
          </a:p>
        </p:txBody>
      </p:sp>
      <p:sp>
        <p:nvSpPr>
          <p:cNvPr id="22" name="TextBox 21">
            <a:extLst>
              <a:ext uri="{FF2B5EF4-FFF2-40B4-BE49-F238E27FC236}">
                <a16:creationId xmlns:a16="http://schemas.microsoft.com/office/drawing/2014/main" id="{C2C7FC7E-1C90-3D4B-8EBA-042A282CB7E6}"/>
              </a:ext>
            </a:extLst>
          </p:cNvPr>
          <p:cNvSpPr txBox="1"/>
          <p:nvPr/>
        </p:nvSpPr>
        <p:spPr>
          <a:xfrm>
            <a:off x="6088807" y="1605611"/>
            <a:ext cx="1275477" cy="276999"/>
          </a:xfrm>
          <a:prstGeom prst="rect">
            <a:avLst/>
          </a:prstGeom>
          <a:noFill/>
        </p:spPr>
        <p:txBody>
          <a:bodyPr wrap="none" rtlCol="0">
            <a:spAutoFit/>
          </a:bodyPr>
          <a:lstStyle/>
          <a:p>
            <a:r>
              <a:rPr lang="en-US" sz="1200" dirty="0">
                <a:solidFill>
                  <a:srgbClr val="FFFF00"/>
                </a:solidFill>
              </a:rPr>
              <a:t>Circa Year 2001</a:t>
            </a:r>
          </a:p>
        </p:txBody>
      </p:sp>
      <p:sp>
        <p:nvSpPr>
          <p:cNvPr id="29" name="TextBox 28">
            <a:extLst>
              <a:ext uri="{FF2B5EF4-FFF2-40B4-BE49-F238E27FC236}">
                <a16:creationId xmlns:a16="http://schemas.microsoft.com/office/drawing/2014/main" id="{292AEBD7-35F9-9245-84C5-2211346F51B8}"/>
              </a:ext>
            </a:extLst>
          </p:cNvPr>
          <p:cNvSpPr txBox="1"/>
          <p:nvPr/>
        </p:nvSpPr>
        <p:spPr>
          <a:xfrm>
            <a:off x="5310833" y="1931741"/>
            <a:ext cx="579005" cy="276999"/>
          </a:xfrm>
          <a:prstGeom prst="rect">
            <a:avLst/>
          </a:prstGeom>
          <a:noFill/>
        </p:spPr>
        <p:txBody>
          <a:bodyPr wrap="none" rtlCol="0">
            <a:spAutoFit/>
          </a:bodyPr>
          <a:lstStyle/>
          <a:p>
            <a:r>
              <a:rPr lang="en-US" sz="1200" dirty="0"/>
              <a:t>FVTX</a:t>
            </a:r>
            <a:endParaRPr lang="en-US" dirty="0"/>
          </a:p>
        </p:txBody>
      </p:sp>
      <p:sp>
        <p:nvSpPr>
          <p:cNvPr id="31" name="Oval 30">
            <a:extLst>
              <a:ext uri="{FF2B5EF4-FFF2-40B4-BE49-F238E27FC236}">
                <a16:creationId xmlns:a16="http://schemas.microsoft.com/office/drawing/2014/main" id="{8F81A95F-0CA7-AF43-802E-02710324481B}"/>
              </a:ext>
            </a:extLst>
          </p:cNvPr>
          <p:cNvSpPr/>
          <p:nvPr/>
        </p:nvSpPr>
        <p:spPr>
          <a:xfrm>
            <a:off x="1782952" y="3511634"/>
            <a:ext cx="807211" cy="1290121"/>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77C346CA-E466-834B-AE23-7CD45C4721E9}"/>
              </a:ext>
            </a:extLst>
          </p:cNvPr>
          <p:cNvSpPr/>
          <p:nvPr/>
        </p:nvSpPr>
        <p:spPr>
          <a:xfrm>
            <a:off x="703697" y="3193919"/>
            <a:ext cx="866375" cy="1290121"/>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2F7EB54-C691-2E49-B56F-903B1B7A38B0}"/>
              </a:ext>
            </a:extLst>
          </p:cNvPr>
          <p:cNvSpPr/>
          <p:nvPr/>
        </p:nvSpPr>
        <p:spPr>
          <a:xfrm>
            <a:off x="1344175" y="3719593"/>
            <a:ext cx="620004" cy="402061"/>
          </a:xfrm>
          <a:prstGeom prst="ellipse">
            <a:avLst/>
          </a:prstGeom>
          <a:noFill/>
          <a:ln w="19050">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183A4C04-ED5F-0646-9880-30DDB301C876}"/>
              </a:ext>
            </a:extLst>
          </p:cNvPr>
          <p:cNvSpPr txBox="1"/>
          <p:nvPr/>
        </p:nvSpPr>
        <p:spPr>
          <a:xfrm>
            <a:off x="7265851" y="1848095"/>
            <a:ext cx="1080745" cy="461665"/>
          </a:xfrm>
          <a:prstGeom prst="rect">
            <a:avLst/>
          </a:prstGeom>
          <a:noFill/>
        </p:spPr>
        <p:txBody>
          <a:bodyPr wrap="none" rtlCol="0">
            <a:spAutoFit/>
          </a:bodyPr>
          <a:lstStyle/>
          <a:p>
            <a:r>
              <a:rPr lang="en-US" sz="1200" dirty="0">
                <a:solidFill>
                  <a:srgbClr val="FFFF00"/>
                </a:solidFill>
              </a:rPr>
              <a:t>LANL led</a:t>
            </a:r>
          </a:p>
          <a:p>
            <a:r>
              <a:rPr lang="en-US" sz="1200" dirty="0">
                <a:solidFill>
                  <a:srgbClr val="FFFF00"/>
                </a:solidFill>
              </a:rPr>
              <a:t>muon tracker</a:t>
            </a:r>
          </a:p>
        </p:txBody>
      </p:sp>
    </p:spTree>
    <p:extLst>
      <p:ext uri="{BB962C8B-B14F-4D97-AF65-F5344CB8AC3E}">
        <p14:creationId xmlns:p14="http://schemas.microsoft.com/office/powerpoint/2010/main" val="3122905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781C1C-AAF5-2949-AE3C-CAB387990BAC}"/>
              </a:ext>
            </a:extLst>
          </p:cNvPr>
          <p:cNvSpPr>
            <a:spLocks noGrp="1"/>
          </p:cNvSpPr>
          <p:nvPr>
            <p:ph type="title"/>
          </p:nvPr>
        </p:nvSpPr>
        <p:spPr/>
        <p:txBody>
          <a:bodyPr/>
          <a:lstStyle/>
          <a:p>
            <a:r>
              <a:rPr lang="en-US" dirty="0"/>
              <a:t>Bring Big Science to LANL – </a:t>
            </a:r>
            <a:r>
              <a:rPr lang="en-US" dirty="0" err="1"/>
              <a:t>sPHENIX</a:t>
            </a:r>
            <a:r>
              <a:rPr lang="en-US" dirty="0"/>
              <a:t> at RHIC</a:t>
            </a:r>
          </a:p>
        </p:txBody>
      </p:sp>
      <p:sp>
        <p:nvSpPr>
          <p:cNvPr id="5" name="Content Placeholder 2">
            <a:extLst>
              <a:ext uri="{FF2B5EF4-FFF2-40B4-BE49-F238E27FC236}">
                <a16:creationId xmlns:a16="http://schemas.microsoft.com/office/drawing/2014/main" id="{1124BD57-C50A-6E4A-BC2A-FD752F010146}"/>
              </a:ext>
            </a:extLst>
          </p:cNvPr>
          <p:cNvSpPr>
            <a:spLocks noGrp="1"/>
          </p:cNvSpPr>
          <p:nvPr>
            <p:ph idx="1"/>
          </p:nvPr>
        </p:nvSpPr>
        <p:spPr>
          <a:xfrm>
            <a:off x="3780264" y="3495907"/>
            <a:ext cx="5202044" cy="1871760"/>
          </a:xfrm>
          <a:noFill/>
        </p:spPr>
        <p:txBody>
          <a:bodyPr>
            <a:normAutofit fontScale="62500" lnSpcReduction="20000"/>
          </a:bodyPr>
          <a:lstStyle/>
          <a:p>
            <a:r>
              <a:rPr lang="en-US" dirty="0">
                <a:solidFill>
                  <a:srgbClr val="FF0000"/>
                </a:solidFill>
              </a:rPr>
              <a:t>sPHENIX</a:t>
            </a:r>
            <a:r>
              <a:rPr lang="en-US" dirty="0"/>
              <a:t> </a:t>
            </a:r>
            <a:r>
              <a:rPr lang="mr-IN" dirty="0"/>
              <a:t>–</a:t>
            </a:r>
            <a:r>
              <a:rPr lang="en-US" dirty="0"/>
              <a:t> the next US NP flagship heavy ion physics program, to study “the inner workings of QGP” (DOE/NP LRP2015)</a:t>
            </a:r>
          </a:p>
          <a:p>
            <a:pPr lvl="1"/>
            <a:r>
              <a:rPr lang="en-US" dirty="0"/>
              <a:t>Granted CD0 9/2016; CD1 8/2018; PD2/3 scheduled 5/2019</a:t>
            </a:r>
          </a:p>
          <a:p>
            <a:pPr lvl="1"/>
            <a:r>
              <a:rPr lang="en-US" dirty="0"/>
              <a:t>Construction 2019 </a:t>
            </a:r>
            <a:r>
              <a:rPr lang="mr-IN" dirty="0"/>
              <a:t>–</a:t>
            </a:r>
            <a:r>
              <a:rPr lang="en-US" dirty="0"/>
              <a:t> 2022; Physics runs: 5+ years</a:t>
            </a:r>
          </a:p>
          <a:p>
            <a:pPr marL="174625" lvl="1" indent="0">
              <a:buNone/>
            </a:pPr>
            <a:endParaRPr lang="en-US" dirty="0"/>
          </a:p>
          <a:p>
            <a:r>
              <a:rPr lang="en-US" dirty="0">
                <a:solidFill>
                  <a:srgbClr val="FF0000"/>
                </a:solidFill>
              </a:rPr>
              <a:t>This LDRD allows LANL to take a leadership role in sPHENIX and be a key player in the Heavy Ion physics frontier </a:t>
            </a:r>
          </a:p>
          <a:p>
            <a:pPr lvl="1"/>
            <a:r>
              <a:rPr lang="en-US" dirty="0"/>
              <a:t>Innovation: develop a new open heavy flavor physics program, identified as </a:t>
            </a:r>
            <a:r>
              <a:rPr lang="en-US" b="1" dirty="0"/>
              <a:t>the 3</a:t>
            </a:r>
            <a:r>
              <a:rPr lang="en-US" b="1" baseline="30000" dirty="0"/>
              <a:t>rd</a:t>
            </a:r>
            <a:r>
              <a:rPr lang="en-US" b="1" dirty="0"/>
              <a:t> Science Pillar of the sPHENIX experiment</a:t>
            </a:r>
          </a:p>
          <a:p>
            <a:pPr lvl="1"/>
            <a:r>
              <a:rPr lang="en-US" dirty="0"/>
              <a:t>Bring new state of the art technical capability to LANL applied program, also future EIC program  </a:t>
            </a:r>
          </a:p>
        </p:txBody>
      </p:sp>
      <p:pic>
        <p:nvPicPr>
          <p:cNvPr id="9" name="Picture 8">
            <a:extLst>
              <a:ext uri="{FF2B5EF4-FFF2-40B4-BE49-F238E27FC236}">
                <a16:creationId xmlns:a16="http://schemas.microsoft.com/office/drawing/2014/main" id="{7E20DD99-E1D3-DA43-8504-653126254D7B}"/>
              </a:ext>
            </a:extLst>
          </p:cNvPr>
          <p:cNvPicPr>
            <a:picLocks noChangeAspect="1"/>
          </p:cNvPicPr>
          <p:nvPr/>
        </p:nvPicPr>
        <p:blipFill>
          <a:blip r:embed="rId2"/>
          <a:stretch>
            <a:fillRect/>
          </a:stretch>
        </p:blipFill>
        <p:spPr>
          <a:xfrm>
            <a:off x="0" y="847117"/>
            <a:ext cx="3508786" cy="4546755"/>
          </a:xfrm>
          <a:prstGeom prst="rect">
            <a:avLst/>
          </a:prstGeom>
        </p:spPr>
      </p:pic>
      <p:grpSp>
        <p:nvGrpSpPr>
          <p:cNvPr id="2" name="Group 1">
            <a:extLst>
              <a:ext uri="{FF2B5EF4-FFF2-40B4-BE49-F238E27FC236}">
                <a16:creationId xmlns:a16="http://schemas.microsoft.com/office/drawing/2014/main" id="{52308F06-1D58-3A44-AF12-95BB60C74780}"/>
              </a:ext>
            </a:extLst>
          </p:cNvPr>
          <p:cNvGrpSpPr/>
          <p:nvPr/>
        </p:nvGrpSpPr>
        <p:grpSpPr>
          <a:xfrm>
            <a:off x="3780264" y="847117"/>
            <a:ext cx="5202044" cy="2542882"/>
            <a:chOff x="4136709" y="847117"/>
            <a:chExt cx="4520680" cy="2542882"/>
          </a:xfrm>
        </p:grpSpPr>
        <p:pic>
          <p:nvPicPr>
            <p:cNvPr id="6" name="Picture 2" descr="Image result for RHIC pic">
              <a:extLst>
                <a:ext uri="{FF2B5EF4-FFF2-40B4-BE49-F238E27FC236}">
                  <a16:creationId xmlns:a16="http://schemas.microsoft.com/office/drawing/2014/main" id="{50A950B3-4C1F-6849-BCA8-46D65440F4E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36709" y="847117"/>
              <a:ext cx="4520680" cy="25428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6EEF03F0-2A8A-FE45-A502-0C0DC970110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182426" y="1411427"/>
              <a:ext cx="878377" cy="432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4" name="TextBox 3">
            <a:extLst>
              <a:ext uri="{FF2B5EF4-FFF2-40B4-BE49-F238E27FC236}">
                <a16:creationId xmlns:a16="http://schemas.microsoft.com/office/drawing/2014/main" id="{35CAD0B8-9BF4-2E4C-9623-F31E53F56517}"/>
              </a:ext>
            </a:extLst>
          </p:cNvPr>
          <p:cNvSpPr txBox="1"/>
          <p:nvPr/>
        </p:nvSpPr>
        <p:spPr>
          <a:xfrm>
            <a:off x="161692" y="1519172"/>
            <a:ext cx="3347094" cy="984885"/>
          </a:xfrm>
          <a:prstGeom prst="rect">
            <a:avLst/>
          </a:prstGeom>
          <a:noFill/>
        </p:spPr>
        <p:txBody>
          <a:bodyPr wrap="square" rtlCol="0">
            <a:spAutoFit/>
          </a:bodyPr>
          <a:lstStyle/>
          <a:p>
            <a:r>
              <a:rPr lang="en-US" sz="1600" dirty="0">
                <a:solidFill>
                  <a:srgbClr val="FF0000"/>
                </a:solidFill>
              </a:rPr>
              <a:t>LANL’s NP program:</a:t>
            </a:r>
            <a:endParaRPr lang="en-US" sz="1400" dirty="0"/>
          </a:p>
          <a:p>
            <a:r>
              <a:rPr lang="en-US" sz="1400" dirty="0"/>
              <a:t>                         PHENIX: 1990s – 2016   </a:t>
            </a:r>
          </a:p>
          <a:p>
            <a:r>
              <a:rPr lang="en-US" sz="1400" dirty="0"/>
              <a:t>                       </a:t>
            </a:r>
            <a:r>
              <a:rPr lang="en-US" sz="1400" dirty="0" err="1"/>
              <a:t>sPHENIX</a:t>
            </a:r>
            <a:r>
              <a:rPr lang="en-US" sz="1400" dirty="0"/>
              <a:t>:  2016 – 2027+</a:t>
            </a:r>
          </a:p>
          <a:p>
            <a:r>
              <a:rPr lang="en-US" sz="1400" dirty="0"/>
              <a:t>      Electron Ion Collider:  Next frontier </a:t>
            </a:r>
          </a:p>
        </p:txBody>
      </p:sp>
    </p:spTree>
    <p:extLst>
      <p:ext uri="{BB962C8B-B14F-4D97-AF65-F5344CB8AC3E}">
        <p14:creationId xmlns:p14="http://schemas.microsoft.com/office/powerpoint/2010/main" val="92466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LDRD Scientific &amp; Technical Goals</a:t>
            </a:r>
          </a:p>
        </p:txBody>
      </p:sp>
      <p:sp>
        <p:nvSpPr>
          <p:cNvPr id="3" name="Date Placeholder 2"/>
          <p:cNvSpPr>
            <a:spLocks noGrp="1"/>
          </p:cNvSpPr>
          <p:nvPr>
            <p:ph type="dt" sz="half" idx="10"/>
          </p:nvPr>
        </p:nvSpPr>
        <p:spPr/>
        <p:txBody>
          <a:bodyPr/>
          <a:lstStyle/>
          <a:p>
            <a:fld id="{DE9632A3-F47F-1040-A02F-56356D5148F3}" type="datetime1">
              <a:rPr lang="en-US" smtClean="0"/>
              <a:t>2/11/19</a:t>
            </a:fld>
            <a:r>
              <a:rPr lang="en-US"/>
              <a:t>   |   </a:t>
            </a:r>
            <a:fld id="{5D01E7E5-6465-7A46-A26D-BAABC2D34D38}" type="slidenum">
              <a:rPr lang="en-US" smtClean="0"/>
              <a:t>7</a:t>
            </a:fld>
            <a:endParaRPr lang="en-US" dirty="0"/>
          </a:p>
        </p:txBody>
      </p:sp>
      <p:sp>
        <p:nvSpPr>
          <p:cNvPr id="4" name="Footer Placeholder 3"/>
          <p:cNvSpPr>
            <a:spLocks noGrp="1"/>
          </p:cNvSpPr>
          <p:nvPr>
            <p:ph type="ftr" sz="quarter" idx="11"/>
          </p:nvPr>
        </p:nvSpPr>
        <p:spPr/>
        <p:txBody>
          <a:bodyPr/>
          <a:lstStyle/>
          <a:p>
            <a:r>
              <a:rPr lang="en-US"/>
              <a:t>Los Alamos National Laboratory</a:t>
            </a:r>
            <a:endParaRPr lang="en-US" dirty="0"/>
          </a:p>
        </p:txBody>
      </p:sp>
      <p:sp>
        <p:nvSpPr>
          <p:cNvPr id="7" name="Content Placeholder 2">
            <a:extLst>
              <a:ext uri="{FF2B5EF4-FFF2-40B4-BE49-F238E27FC236}">
                <a16:creationId xmlns:a16="http://schemas.microsoft.com/office/drawing/2014/main" id="{5CF74A71-3497-A245-AF20-33B15DDDB859}"/>
              </a:ext>
            </a:extLst>
          </p:cNvPr>
          <p:cNvSpPr>
            <a:spLocks noGrp="1"/>
          </p:cNvSpPr>
          <p:nvPr>
            <p:ph idx="1"/>
          </p:nvPr>
        </p:nvSpPr>
        <p:spPr>
          <a:xfrm>
            <a:off x="190303" y="1129192"/>
            <a:ext cx="6639283" cy="3596231"/>
          </a:xfrm>
        </p:spPr>
        <p:txBody>
          <a:bodyPr>
            <a:normAutofit fontScale="92500" lnSpcReduction="10000"/>
          </a:bodyPr>
          <a:lstStyle/>
          <a:p>
            <a:r>
              <a:rPr lang="en-US" dirty="0"/>
              <a:t>Develop a next generation QGP physics program with heavy quark jets at RHIC with full detector and physics simulation and modeling</a:t>
            </a:r>
          </a:p>
          <a:p>
            <a:endParaRPr lang="en-US" dirty="0"/>
          </a:p>
          <a:p>
            <a:r>
              <a:rPr lang="en-US" dirty="0"/>
              <a:t>New theoretical study of QGP tomography with b-jets  </a:t>
            </a:r>
          </a:p>
          <a:p>
            <a:endParaRPr lang="en-US" dirty="0"/>
          </a:p>
          <a:p>
            <a:r>
              <a:rPr lang="en-US" dirty="0"/>
              <a:t>Carry out key detector R&amp;D to demonstrate the open heavy flavor physics capability in the sPHENIX with MVTX</a:t>
            </a:r>
          </a:p>
          <a:p>
            <a:endParaRPr lang="en-US" dirty="0"/>
          </a:p>
          <a:p>
            <a:r>
              <a:rPr lang="en-US" dirty="0"/>
              <a:t>Develop a proposal to DOE to build a state-of-the-art MAPS-based Vertex Detector for the sPHENIX</a:t>
            </a:r>
          </a:p>
          <a:p>
            <a:endParaRPr lang="en-US" dirty="0"/>
          </a:p>
        </p:txBody>
      </p:sp>
      <p:pic>
        <p:nvPicPr>
          <p:cNvPr id="8" name="Picture 7">
            <a:extLst>
              <a:ext uri="{FF2B5EF4-FFF2-40B4-BE49-F238E27FC236}">
                <a16:creationId xmlns:a16="http://schemas.microsoft.com/office/drawing/2014/main" id="{161D0BAD-1051-304E-B384-E27480640BD7}"/>
              </a:ext>
            </a:extLst>
          </p:cNvPr>
          <p:cNvPicPr>
            <a:picLocks noChangeAspect="1"/>
          </p:cNvPicPr>
          <p:nvPr/>
        </p:nvPicPr>
        <p:blipFill rotWithShape="1">
          <a:blip r:embed="rId2">
            <a:extLst>
              <a:ext uri="{28A0092B-C50C-407E-A947-70E740481C1C}">
                <a14:useLocalDpi xmlns:a14="http://schemas.microsoft.com/office/drawing/2010/main" val="0"/>
              </a:ext>
            </a:extLst>
          </a:blip>
          <a:srcRect l="50335"/>
          <a:stretch/>
        </p:blipFill>
        <p:spPr>
          <a:xfrm>
            <a:off x="7408190" y="820912"/>
            <a:ext cx="1729460" cy="1634580"/>
          </a:xfrm>
          <a:prstGeom prst="rect">
            <a:avLst/>
          </a:prstGeom>
        </p:spPr>
      </p:pic>
      <p:grpSp>
        <p:nvGrpSpPr>
          <p:cNvPr id="9" name="Group 8">
            <a:extLst>
              <a:ext uri="{FF2B5EF4-FFF2-40B4-BE49-F238E27FC236}">
                <a16:creationId xmlns:a16="http://schemas.microsoft.com/office/drawing/2014/main" id="{26F68F11-E58D-1140-9A0F-D55C0112641F}"/>
              </a:ext>
            </a:extLst>
          </p:cNvPr>
          <p:cNvGrpSpPr/>
          <p:nvPr/>
        </p:nvGrpSpPr>
        <p:grpSpPr>
          <a:xfrm>
            <a:off x="7494883" y="2535851"/>
            <a:ext cx="1611506" cy="1225221"/>
            <a:chOff x="6642080" y="1962973"/>
            <a:chExt cx="2209800" cy="1711645"/>
          </a:xfrm>
        </p:grpSpPr>
        <p:grpSp>
          <p:nvGrpSpPr>
            <p:cNvPr id="10" name="Group 9">
              <a:extLst>
                <a:ext uri="{FF2B5EF4-FFF2-40B4-BE49-F238E27FC236}">
                  <a16:creationId xmlns:a16="http://schemas.microsoft.com/office/drawing/2014/main" id="{30564E7A-D97C-DB4F-AC9E-881D3FEDCF12}"/>
                </a:ext>
              </a:extLst>
            </p:cNvPr>
            <p:cNvGrpSpPr/>
            <p:nvPr/>
          </p:nvGrpSpPr>
          <p:grpSpPr>
            <a:xfrm>
              <a:off x="6642080" y="2305993"/>
              <a:ext cx="2209800" cy="1368625"/>
              <a:chOff x="5181600" y="1752600"/>
              <a:chExt cx="3864885" cy="2624225"/>
            </a:xfrm>
          </p:grpSpPr>
          <p:pic>
            <p:nvPicPr>
              <p:cNvPr id="12" name="Picture 11">
                <a:extLst>
                  <a:ext uri="{FF2B5EF4-FFF2-40B4-BE49-F238E27FC236}">
                    <a16:creationId xmlns:a16="http://schemas.microsoft.com/office/drawing/2014/main" id="{22150F49-4ACB-2743-8814-8AC6AD13D27F}"/>
                  </a:ext>
                </a:extLst>
              </p:cNvPr>
              <p:cNvPicPr>
                <a:picLocks noChangeAspect="1"/>
              </p:cNvPicPr>
              <p:nvPr/>
            </p:nvPicPr>
            <p:blipFill>
              <a:blip r:embed="rId3"/>
              <a:stretch>
                <a:fillRect/>
              </a:stretch>
            </p:blipFill>
            <p:spPr>
              <a:xfrm>
                <a:off x="5181600" y="1905000"/>
                <a:ext cx="3864885" cy="2008047"/>
              </a:xfrm>
              <a:prstGeom prst="rect">
                <a:avLst/>
              </a:prstGeom>
            </p:spPr>
          </p:pic>
          <p:cxnSp>
            <p:nvCxnSpPr>
              <p:cNvPr id="13" name="Straight Arrow Connector 12">
                <a:extLst>
                  <a:ext uri="{FF2B5EF4-FFF2-40B4-BE49-F238E27FC236}">
                    <a16:creationId xmlns:a16="http://schemas.microsoft.com/office/drawing/2014/main" id="{A3FFC56D-8BB7-1348-9556-1DF69AA4E869}"/>
                  </a:ext>
                </a:extLst>
              </p:cNvPr>
              <p:cNvCxnSpPr/>
              <p:nvPr/>
            </p:nvCxnSpPr>
            <p:spPr>
              <a:xfrm flipH="1">
                <a:off x="6048739" y="1752600"/>
                <a:ext cx="1141503" cy="2624225"/>
              </a:xfrm>
              <a:prstGeom prst="straightConnector1">
                <a:avLst/>
              </a:prstGeom>
              <a:noFill/>
              <a:ln w="12700" cap="flat">
                <a:solidFill>
                  <a:srgbClr val="FF0000"/>
                </a:solidFill>
                <a:prstDash val="solid"/>
                <a:round/>
                <a:tailEnd type="arrow"/>
              </a:ln>
              <a:effectLst/>
              <a:sp3d/>
            </p:spPr>
            <p:style>
              <a:lnRef idx="0">
                <a:scrgbClr r="0" g="0" b="0"/>
              </a:lnRef>
              <a:fillRef idx="0">
                <a:scrgbClr r="0" g="0" b="0"/>
              </a:fillRef>
              <a:effectRef idx="0">
                <a:scrgbClr r="0" g="0" b="0"/>
              </a:effectRef>
              <a:fontRef idx="none"/>
            </p:style>
          </p:cxnSp>
        </p:grpSp>
        <p:sp>
          <p:nvSpPr>
            <p:cNvPr id="11" name="TextBox 10">
              <a:extLst>
                <a:ext uri="{FF2B5EF4-FFF2-40B4-BE49-F238E27FC236}">
                  <a16:creationId xmlns:a16="http://schemas.microsoft.com/office/drawing/2014/main" id="{E55254F6-D61A-D446-90D3-702B2F3C3B22}"/>
                </a:ext>
              </a:extLst>
            </p:cNvPr>
            <p:cNvSpPr txBox="1"/>
            <p:nvPr/>
          </p:nvSpPr>
          <p:spPr>
            <a:xfrm>
              <a:off x="7048978" y="1962973"/>
              <a:ext cx="1721583" cy="354723"/>
            </a:xfrm>
            <a:prstGeom prst="rect">
              <a:avLst/>
            </a:prstGeom>
            <a:noFill/>
          </p:spPr>
          <p:txBody>
            <a:bodyPr wrap="none" rtlCol="0">
              <a:spAutoFit/>
            </a:bodyPr>
            <a:lstStyle/>
            <a:p>
              <a:r>
                <a:rPr lang="en-US" sz="1050" dirty="0"/>
                <a:t>MVTX Telescope </a:t>
              </a:r>
            </a:p>
          </p:txBody>
        </p:sp>
      </p:grpSp>
      <p:pic>
        <p:nvPicPr>
          <p:cNvPr id="14" name="Picture 13">
            <a:extLst>
              <a:ext uri="{FF2B5EF4-FFF2-40B4-BE49-F238E27FC236}">
                <a16:creationId xmlns:a16="http://schemas.microsoft.com/office/drawing/2014/main" id="{69A1F45C-2FA8-A949-83F0-C2EC1BBB7274}"/>
              </a:ext>
            </a:extLst>
          </p:cNvPr>
          <p:cNvPicPr>
            <a:picLocks noChangeAspect="1"/>
          </p:cNvPicPr>
          <p:nvPr/>
        </p:nvPicPr>
        <p:blipFill>
          <a:blip r:embed="rId4"/>
          <a:stretch>
            <a:fillRect/>
          </a:stretch>
        </p:blipFill>
        <p:spPr>
          <a:xfrm>
            <a:off x="7646172" y="3817555"/>
            <a:ext cx="1482545" cy="1584133"/>
          </a:xfrm>
          <a:prstGeom prst="rect">
            <a:avLst/>
          </a:prstGeom>
        </p:spPr>
      </p:pic>
      <p:sp>
        <p:nvSpPr>
          <p:cNvPr id="5" name="TextBox 4">
            <a:extLst>
              <a:ext uri="{FF2B5EF4-FFF2-40B4-BE49-F238E27FC236}">
                <a16:creationId xmlns:a16="http://schemas.microsoft.com/office/drawing/2014/main" id="{4BB07245-6BFC-F746-BE91-1F3FF3C5CA58}"/>
              </a:ext>
            </a:extLst>
          </p:cNvPr>
          <p:cNvSpPr txBox="1"/>
          <p:nvPr/>
        </p:nvSpPr>
        <p:spPr>
          <a:xfrm>
            <a:off x="7641006" y="3824839"/>
            <a:ext cx="1188641" cy="184666"/>
          </a:xfrm>
          <a:prstGeom prst="rect">
            <a:avLst/>
          </a:prstGeom>
          <a:noFill/>
        </p:spPr>
        <p:txBody>
          <a:bodyPr wrap="square" rtlCol="0">
            <a:spAutoFit/>
          </a:bodyPr>
          <a:lstStyle/>
          <a:p>
            <a:r>
              <a:rPr lang="en-US" sz="600" dirty="0">
                <a:solidFill>
                  <a:srgbClr val="FFFF00"/>
                </a:solidFill>
              </a:rPr>
              <a:t>Proposal submitted 2018</a:t>
            </a:r>
          </a:p>
        </p:txBody>
      </p:sp>
    </p:spTree>
    <p:extLst>
      <p:ext uri="{BB962C8B-B14F-4D97-AF65-F5344CB8AC3E}">
        <p14:creationId xmlns:p14="http://schemas.microsoft.com/office/powerpoint/2010/main" val="3247146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19D65-D1E8-334E-95C1-D9AB27156138}"/>
              </a:ext>
            </a:extLst>
          </p:cNvPr>
          <p:cNvSpPr>
            <a:spLocks noGrp="1"/>
          </p:cNvSpPr>
          <p:nvPr>
            <p:ph type="title"/>
          </p:nvPr>
        </p:nvSpPr>
        <p:spPr/>
        <p:txBody>
          <a:bodyPr/>
          <a:lstStyle/>
          <a:p>
            <a:r>
              <a:rPr lang="en-US" dirty="0"/>
              <a:t>LDRD Project Scope and Status</a:t>
            </a:r>
          </a:p>
        </p:txBody>
      </p:sp>
      <p:sp>
        <p:nvSpPr>
          <p:cNvPr id="3" name="Date Placeholder 2">
            <a:extLst>
              <a:ext uri="{FF2B5EF4-FFF2-40B4-BE49-F238E27FC236}">
                <a16:creationId xmlns:a16="http://schemas.microsoft.com/office/drawing/2014/main" id="{279B37A4-677B-5B48-8C8C-B3263EB04F6D}"/>
              </a:ext>
            </a:extLst>
          </p:cNvPr>
          <p:cNvSpPr>
            <a:spLocks noGrp="1"/>
          </p:cNvSpPr>
          <p:nvPr>
            <p:ph type="dt" sz="half" idx="10"/>
          </p:nvPr>
        </p:nvSpPr>
        <p:spPr/>
        <p:txBody>
          <a:bodyPr/>
          <a:lstStyle/>
          <a:p>
            <a:fld id="{3BB050BD-D5D4-004B-87E1-382D8D28594F}" type="datetime1">
              <a:rPr lang="en-US" smtClean="0"/>
              <a:t>2/11/19</a:t>
            </a:fld>
            <a:r>
              <a:rPr lang="en-US"/>
              <a:t>   |   </a:t>
            </a:r>
            <a:fld id="{5D01E7E5-6465-7A46-A26D-BAABC2D34D38}" type="slidenum">
              <a:rPr lang="en-US" smtClean="0"/>
              <a:t>8</a:t>
            </a:fld>
            <a:endParaRPr lang="en-US" dirty="0"/>
          </a:p>
        </p:txBody>
      </p:sp>
      <p:sp>
        <p:nvSpPr>
          <p:cNvPr id="4" name="Footer Placeholder 3">
            <a:extLst>
              <a:ext uri="{FF2B5EF4-FFF2-40B4-BE49-F238E27FC236}">
                <a16:creationId xmlns:a16="http://schemas.microsoft.com/office/drawing/2014/main" id="{0A6A8565-10B8-274E-B3D6-9401F72964EC}"/>
              </a:ext>
            </a:extLst>
          </p:cNvPr>
          <p:cNvSpPr>
            <a:spLocks noGrp="1"/>
          </p:cNvSpPr>
          <p:nvPr>
            <p:ph type="ftr" sz="quarter" idx="11"/>
          </p:nvPr>
        </p:nvSpPr>
        <p:spPr/>
        <p:txBody>
          <a:bodyPr/>
          <a:lstStyle/>
          <a:p>
            <a:r>
              <a:rPr lang="en-US"/>
              <a:t>Los Alamos National Laboratory</a:t>
            </a:r>
            <a:endParaRPr lang="en-US" dirty="0"/>
          </a:p>
        </p:txBody>
      </p:sp>
      <p:sp>
        <p:nvSpPr>
          <p:cNvPr id="6" name="TextBox 5">
            <a:extLst>
              <a:ext uri="{FF2B5EF4-FFF2-40B4-BE49-F238E27FC236}">
                <a16:creationId xmlns:a16="http://schemas.microsoft.com/office/drawing/2014/main" id="{D1D8BE0F-E132-6547-BE74-4585B0A1403E}"/>
              </a:ext>
            </a:extLst>
          </p:cNvPr>
          <p:cNvSpPr txBox="1"/>
          <p:nvPr/>
        </p:nvSpPr>
        <p:spPr>
          <a:xfrm>
            <a:off x="859169" y="805141"/>
            <a:ext cx="7103732" cy="276999"/>
          </a:xfrm>
          <a:prstGeom prst="rect">
            <a:avLst/>
          </a:prstGeom>
          <a:noFill/>
        </p:spPr>
        <p:txBody>
          <a:bodyPr wrap="square" rtlCol="0">
            <a:spAutoFit/>
          </a:bodyPr>
          <a:lstStyle/>
          <a:p>
            <a:r>
              <a:rPr lang="en-US" sz="1200" dirty="0"/>
              <a:t>Established at the beginning of this project feasibility review  1/2017</a:t>
            </a:r>
          </a:p>
        </p:txBody>
      </p:sp>
      <p:sp>
        <p:nvSpPr>
          <p:cNvPr id="7" name="Content Placeholder 2">
            <a:extLst>
              <a:ext uri="{FF2B5EF4-FFF2-40B4-BE49-F238E27FC236}">
                <a16:creationId xmlns:a16="http://schemas.microsoft.com/office/drawing/2014/main" id="{BF13ECC0-2024-A240-89D0-8A01161C715B}"/>
              </a:ext>
            </a:extLst>
          </p:cNvPr>
          <p:cNvSpPr>
            <a:spLocks noGrp="1"/>
          </p:cNvSpPr>
          <p:nvPr>
            <p:ph idx="1"/>
          </p:nvPr>
        </p:nvSpPr>
        <p:spPr>
          <a:xfrm>
            <a:off x="696540" y="1051623"/>
            <a:ext cx="8229600" cy="4096997"/>
          </a:xfrm>
        </p:spPr>
        <p:txBody>
          <a:bodyPr>
            <a:normAutofit fontScale="92500"/>
          </a:bodyPr>
          <a:lstStyle/>
          <a:p>
            <a:r>
              <a:rPr lang="en-US" dirty="0">
                <a:solidFill>
                  <a:srgbClr val="0000FF"/>
                </a:solidFill>
              </a:rPr>
              <a:t>Minimal scope</a:t>
            </a:r>
          </a:p>
          <a:p>
            <a:pPr lvl="1"/>
            <a:r>
              <a:rPr lang="en-US" dirty="0"/>
              <a:t>Develop a MVTX prototype telescope with 2-4 early prototype ALPIDE sensors/staves with ALICE readout units, complete sPHENIX DAQ integration</a:t>
            </a:r>
          </a:p>
          <a:p>
            <a:pPr lvl="1"/>
            <a:r>
              <a:rPr lang="en-US" dirty="0"/>
              <a:t>Complete R&amp;D on mechanical conceptual design, sPHENIX system integration </a:t>
            </a:r>
          </a:p>
          <a:p>
            <a:pPr lvl="1"/>
            <a:r>
              <a:rPr lang="en-US" dirty="0"/>
              <a:t>Develop b-jet tagging algorithms for </a:t>
            </a:r>
            <a:r>
              <a:rPr lang="en-US" dirty="0" err="1"/>
              <a:t>p+p</a:t>
            </a:r>
            <a:r>
              <a:rPr lang="en-US" dirty="0"/>
              <a:t> and </a:t>
            </a:r>
            <a:r>
              <a:rPr lang="en-US" dirty="0" err="1"/>
              <a:t>Au+Au</a:t>
            </a:r>
            <a:endParaRPr lang="en-US" dirty="0"/>
          </a:p>
          <a:p>
            <a:pPr lvl="1"/>
            <a:r>
              <a:rPr lang="en-US" dirty="0"/>
              <a:t>DOE MIE proposal submitted to fund the full detector construction</a:t>
            </a:r>
          </a:p>
          <a:p>
            <a:pPr lvl="1"/>
            <a:r>
              <a:rPr lang="en-US" dirty="0"/>
              <a:t>Complete b-jet theory for precision tomography of QGP with sPHENIX</a:t>
            </a:r>
          </a:p>
          <a:p>
            <a:pPr lvl="1"/>
            <a:endParaRPr lang="en-US" dirty="0"/>
          </a:p>
          <a:p>
            <a:r>
              <a:rPr lang="en-US" dirty="0">
                <a:solidFill>
                  <a:srgbClr val="0000FF"/>
                </a:solidFill>
              </a:rPr>
              <a:t>Stretched scope</a:t>
            </a:r>
          </a:p>
          <a:p>
            <a:pPr lvl="1"/>
            <a:r>
              <a:rPr lang="en-US" dirty="0"/>
              <a:t>Develop a full 4-production-staves MAPS telescope, test beam run with integrated sPHENIX DAQ</a:t>
            </a:r>
          </a:p>
          <a:p>
            <a:pPr lvl="1"/>
            <a:r>
              <a:rPr lang="en-US" dirty="0"/>
              <a:t>DOE MIE proposal approved for the full detector construction </a:t>
            </a:r>
          </a:p>
          <a:p>
            <a:endParaRPr lang="en-US" dirty="0"/>
          </a:p>
        </p:txBody>
      </p:sp>
      <p:sp>
        <p:nvSpPr>
          <p:cNvPr id="8" name="Oval 7">
            <a:extLst>
              <a:ext uri="{FF2B5EF4-FFF2-40B4-BE49-F238E27FC236}">
                <a16:creationId xmlns:a16="http://schemas.microsoft.com/office/drawing/2014/main" id="{A663E154-7F7D-004F-9F41-768C1366567D}"/>
              </a:ext>
            </a:extLst>
          </p:cNvPr>
          <p:cNvSpPr/>
          <p:nvPr/>
        </p:nvSpPr>
        <p:spPr>
          <a:xfrm>
            <a:off x="532377" y="1484110"/>
            <a:ext cx="228600" cy="234355"/>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84EDCBB7-68C6-5A4B-96AC-6A865F15E382}"/>
              </a:ext>
            </a:extLst>
          </p:cNvPr>
          <p:cNvSpPr/>
          <p:nvPr/>
        </p:nvSpPr>
        <p:spPr>
          <a:xfrm>
            <a:off x="530587" y="2017376"/>
            <a:ext cx="228600" cy="234355"/>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85BC4D8-9B73-4D49-8B3B-CD8F1A90E81C}"/>
              </a:ext>
            </a:extLst>
          </p:cNvPr>
          <p:cNvSpPr/>
          <p:nvPr/>
        </p:nvSpPr>
        <p:spPr>
          <a:xfrm>
            <a:off x="530076" y="2360987"/>
            <a:ext cx="228600" cy="234355"/>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D2DE8D0-C63D-414C-9192-A4E222521F5C}"/>
              </a:ext>
            </a:extLst>
          </p:cNvPr>
          <p:cNvSpPr/>
          <p:nvPr/>
        </p:nvSpPr>
        <p:spPr>
          <a:xfrm>
            <a:off x="530076" y="2659898"/>
            <a:ext cx="228600" cy="234355"/>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35253D3-7A6B-3847-8598-392A6EB66459}"/>
              </a:ext>
            </a:extLst>
          </p:cNvPr>
          <p:cNvSpPr/>
          <p:nvPr/>
        </p:nvSpPr>
        <p:spPr>
          <a:xfrm>
            <a:off x="530076" y="4512295"/>
            <a:ext cx="228600" cy="234355"/>
          </a:xfrm>
          <a:prstGeom prst="ellipse">
            <a:avLst/>
          </a:prstGeom>
          <a:solidFill>
            <a:srgbClr val="00B050"/>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CE0A22B-A697-5047-882B-06EA7E8D6537}"/>
              </a:ext>
            </a:extLst>
          </p:cNvPr>
          <p:cNvSpPr/>
          <p:nvPr/>
        </p:nvSpPr>
        <p:spPr>
          <a:xfrm>
            <a:off x="530076" y="3930500"/>
            <a:ext cx="228600" cy="234355"/>
          </a:xfrm>
          <a:prstGeom prst="ellipse">
            <a:avLst/>
          </a:prstGeom>
          <a:gradFill flip="none" rotWithShape="1">
            <a:gsLst>
              <a:gs pos="0">
                <a:srgbClr val="00B050"/>
              </a:gs>
              <a:gs pos="49000">
                <a:srgbClr val="00B050"/>
              </a:gs>
              <a:gs pos="50000">
                <a:schemeClr val="bg1"/>
              </a:gs>
              <a:gs pos="50000">
                <a:schemeClr val="bg1"/>
              </a:gs>
              <a:gs pos="50000">
                <a:schemeClr val="bg1"/>
              </a:gs>
            </a:gsLst>
            <a:lin ang="16200000" scaled="0"/>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344B2B5-6DDA-B948-9E85-5AEDAAD8873F}"/>
              </a:ext>
            </a:extLst>
          </p:cNvPr>
          <p:cNvSpPr/>
          <p:nvPr/>
        </p:nvSpPr>
        <p:spPr>
          <a:xfrm>
            <a:off x="530076" y="2973938"/>
            <a:ext cx="228600" cy="234355"/>
          </a:xfrm>
          <a:prstGeom prst="ellipse">
            <a:avLst/>
          </a:prstGeom>
          <a:gradFill flip="none" rotWithShape="1">
            <a:gsLst>
              <a:gs pos="0">
                <a:srgbClr val="00B050"/>
              </a:gs>
              <a:gs pos="49000">
                <a:srgbClr val="00B050"/>
              </a:gs>
              <a:gs pos="50000">
                <a:schemeClr val="bg1"/>
              </a:gs>
              <a:gs pos="50000">
                <a:schemeClr val="bg1"/>
              </a:gs>
              <a:gs pos="50000">
                <a:schemeClr val="bg1"/>
              </a:gs>
            </a:gsLst>
            <a:lin ang="16200000" scaled="0"/>
            <a:tileRect/>
          </a:gra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07278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24ED3-FBBA-014C-8CE9-42587E53D506}"/>
              </a:ext>
            </a:extLst>
          </p:cNvPr>
          <p:cNvSpPr>
            <a:spLocks noGrp="1"/>
          </p:cNvSpPr>
          <p:nvPr>
            <p:ph type="title"/>
          </p:nvPr>
        </p:nvSpPr>
        <p:spPr/>
        <p:txBody>
          <a:bodyPr/>
          <a:lstStyle/>
          <a:p>
            <a:r>
              <a:rPr lang="en-US" dirty="0" err="1"/>
              <a:t>sPHENIX</a:t>
            </a:r>
            <a:r>
              <a:rPr lang="en-US" dirty="0"/>
              <a:t> Detector Design Today</a:t>
            </a:r>
          </a:p>
        </p:txBody>
      </p:sp>
      <p:sp>
        <p:nvSpPr>
          <p:cNvPr id="3" name="Date Placeholder 2">
            <a:extLst>
              <a:ext uri="{FF2B5EF4-FFF2-40B4-BE49-F238E27FC236}">
                <a16:creationId xmlns:a16="http://schemas.microsoft.com/office/drawing/2014/main" id="{933741AA-EA9C-0B44-997A-D6872E76D823}"/>
              </a:ext>
            </a:extLst>
          </p:cNvPr>
          <p:cNvSpPr>
            <a:spLocks noGrp="1"/>
          </p:cNvSpPr>
          <p:nvPr>
            <p:ph type="dt" sz="half" idx="10"/>
          </p:nvPr>
        </p:nvSpPr>
        <p:spPr/>
        <p:txBody>
          <a:bodyPr/>
          <a:lstStyle/>
          <a:p>
            <a:fld id="{3BB050BD-D5D4-004B-87E1-382D8D28594F}" type="datetime1">
              <a:rPr lang="en-US" smtClean="0"/>
              <a:t>2/11/19</a:t>
            </a:fld>
            <a:r>
              <a:rPr lang="en-US"/>
              <a:t>   |   </a:t>
            </a:r>
            <a:fld id="{5D01E7E5-6465-7A46-A26D-BAABC2D34D38}" type="slidenum">
              <a:rPr lang="en-US" smtClean="0"/>
              <a:t>9</a:t>
            </a:fld>
            <a:endParaRPr lang="en-US" dirty="0"/>
          </a:p>
        </p:txBody>
      </p:sp>
      <p:sp>
        <p:nvSpPr>
          <p:cNvPr id="4" name="Footer Placeholder 3">
            <a:extLst>
              <a:ext uri="{FF2B5EF4-FFF2-40B4-BE49-F238E27FC236}">
                <a16:creationId xmlns:a16="http://schemas.microsoft.com/office/drawing/2014/main" id="{2E27B6BE-337C-7A4F-8FFE-3F024D5BD33C}"/>
              </a:ext>
            </a:extLst>
          </p:cNvPr>
          <p:cNvSpPr>
            <a:spLocks noGrp="1"/>
          </p:cNvSpPr>
          <p:nvPr>
            <p:ph type="ftr" sz="quarter" idx="11"/>
          </p:nvPr>
        </p:nvSpPr>
        <p:spPr/>
        <p:txBody>
          <a:bodyPr/>
          <a:lstStyle/>
          <a:p>
            <a:r>
              <a:rPr lang="en-US"/>
              <a:t>Los Alamos National Laboratory</a:t>
            </a:r>
            <a:endParaRPr lang="en-US" dirty="0"/>
          </a:p>
        </p:txBody>
      </p:sp>
      <p:pic>
        <p:nvPicPr>
          <p:cNvPr id="7" name="Picture 6">
            <a:extLst>
              <a:ext uri="{FF2B5EF4-FFF2-40B4-BE49-F238E27FC236}">
                <a16:creationId xmlns:a16="http://schemas.microsoft.com/office/drawing/2014/main" id="{CC9D2270-0E1F-2740-B025-C6F5DA2AD6B5}"/>
              </a:ext>
            </a:extLst>
          </p:cNvPr>
          <p:cNvPicPr>
            <a:picLocks noChangeAspect="1"/>
          </p:cNvPicPr>
          <p:nvPr/>
        </p:nvPicPr>
        <p:blipFill>
          <a:blip r:embed="rId2"/>
          <a:stretch>
            <a:fillRect/>
          </a:stretch>
        </p:blipFill>
        <p:spPr>
          <a:xfrm>
            <a:off x="626347" y="817925"/>
            <a:ext cx="7891305" cy="4591923"/>
          </a:xfrm>
          <a:prstGeom prst="rect">
            <a:avLst/>
          </a:prstGeom>
        </p:spPr>
      </p:pic>
      <p:cxnSp>
        <p:nvCxnSpPr>
          <p:cNvPr id="6" name="Straight Connector 5">
            <a:extLst>
              <a:ext uri="{FF2B5EF4-FFF2-40B4-BE49-F238E27FC236}">
                <a16:creationId xmlns:a16="http://schemas.microsoft.com/office/drawing/2014/main" id="{0FB8EE69-AB73-9843-A261-A30599F128CA}"/>
              </a:ext>
            </a:extLst>
          </p:cNvPr>
          <p:cNvCxnSpPr/>
          <p:nvPr/>
        </p:nvCxnSpPr>
        <p:spPr>
          <a:xfrm>
            <a:off x="6350620" y="2007220"/>
            <a:ext cx="13771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a:extLst>
              <a:ext uri="{FF2B5EF4-FFF2-40B4-BE49-F238E27FC236}">
                <a16:creationId xmlns:a16="http://schemas.microsoft.com/office/drawing/2014/main" id="{BD3CB381-E621-2F48-BCE3-1C35484A320F}"/>
              </a:ext>
            </a:extLst>
          </p:cNvPr>
          <p:cNvCxnSpPr/>
          <p:nvPr/>
        </p:nvCxnSpPr>
        <p:spPr>
          <a:xfrm>
            <a:off x="6281080" y="5170449"/>
            <a:ext cx="1377175"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F7A02618-62BB-884D-9F8A-468916D483F0}"/>
              </a:ext>
            </a:extLst>
          </p:cNvPr>
          <p:cNvCxnSpPr/>
          <p:nvPr/>
        </p:nvCxnSpPr>
        <p:spPr>
          <a:xfrm>
            <a:off x="7237141" y="2051824"/>
            <a:ext cx="0" cy="313349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99152578"/>
      </p:ext>
    </p:extLst>
  </p:cSld>
  <p:clrMapOvr>
    <a:masterClrMapping/>
  </p:clrMapOvr>
</p:sld>
</file>

<file path=ppt/theme/theme1.xml><?xml version="1.0" encoding="utf-8"?>
<a:theme xmlns:a="http://schemas.openxmlformats.org/drawingml/2006/main" name="Office Theme">
  <a:themeElements>
    <a:clrScheme name="LANL 1">
      <a:dk1>
        <a:srgbClr val="3C3C3B"/>
      </a:dk1>
      <a:lt1>
        <a:sysClr val="window" lastClr="FFFFFF"/>
      </a:lt1>
      <a:dk2>
        <a:srgbClr val="636463"/>
      </a:dk2>
      <a:lt2>
        <a:srgbClr val="EFEEED"/>
      </a:lt2>
      <a:accent1>
        <a:srgbClr val="130D1F"/>
      </a:accent1>
      <a:accent2>
        <a:srgbClr val="F8B617"/>
      </a:accent2>
      <a:accent3>
        <a:srgbClr val="2682CF"/>
      </a:accent3>
      <a:accent4>
        <a:srgbClr val="EA7820"/>
      </a:accent4>
      <a:accent5>
        <a:srgbClr val="F4482D"/>
      </a:accent5>
      <a:accent6>
        <a:srgbClr val="229357"/>
      </a:accent6>
      <a:hlink>
        <a:srgbClr val="385AC7"/>
      </a:hlink>
      <a:folHlink>
        <a:srgbClr val="4E13D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riad Blue Widescreen" id="{EAFBC74D-899A-4D97-943D-7066EE6A8E89}" vid="{D2AD931A-A2E9-49E5-95FA-8DFD61B543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2456</TotalTime>
  <Words>1752</Words>
  <Application>Microsoft Macintosh PowerPoint</Application>
  <PresentationFormat>On-screen Show (16:10)</PresentationFormat>
  <Paragraphs>329</Paragraphs>
  <Slides>25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Gill Sans</vt:lpstr>
      <vt:lpstr>Helvetica</vt:lpstr>
      <vt:lpstr>Lucida Grande</vt:lpstr>
      <vt:lpstr>Times New Roman</vt:lpstr>
      <vt:lpstr>Wingdings</vt:lpstr>
      <vt:lpstr>Office Theme</vt:lpstr>
      <vt:lpstr>Probing Quark-Gluon Plasma with Bottom Quark Jets at sPHENIX</vt:lpstr>
      <vt:lpstr>Agenda for Today</vt:lpstr>
      <vt:lpstr>Introduction – The LDRD Team and Effort</vt:lpstr>
      <vt:lpstr>PowerPoint Presentation</vt:lpstr>
      <vt:lpstr>Discovery of QGP at the Relativistic Heavy Ion Collider</vt:lpstr>
      <vt:lpstr>Bring Big Science to LANL – sPHENIX at RHIC</vt:lpstr>
      <vt:lpstr>LDRD Scientific &amp; Technical Goals</vt:lpstr>
      <vt:lpstr>LDRD Project Scope and Status</vt:lpstr>
      <vt:lpstr>sPHENIX Detector Design Today</vt:lpstr>
      <vt:lpstr>LDRD Highlights MVTX Sensors, Readout and Control System Developed</vt:lpstr>
      <vt:lpstr>MVTX R&amp;D Success: 2018 Fermilab Test Beam Highlights</vt:lpstr>
      <vt:lpstr>Mechanical System – Completed Conceptual Design</vt:lpstr>
      <vt:lpstr>MVTX Readout and Power Cable Rout</vt:lpstr>
      <vt:lpstr>Address Recommendations from last Appraisal  </vt:lpstr>
      <vt:lpstr>Detector R&amp;D Tasks for FY19</vt:lpstr>
      <vt:lpstr>Mission Impact </vt:lpstr>
      <vt:lpstr>Transition into DOE sPHENIX MVTX Program </vt:lpstr>
      <vt:lpstr>Summary</vt:lpstr>
      <vt:lpstr>Backup slides</vt:lpstr>
      <vt:lpstr>sPHENIX Status and Plan</vt:lpstr>
      <vt:lpstr>sPHENIX Collaboaration Meeting at Santa Fe, 12/2017</vt:lpstr>
      <vt:lpstr>Three Science Pillars for sPHENIX</vt:lpstr>
      <vt:lpstr>Confirmed HIC with Extended 40(60)cm Power FPC</vt:lpstr>
      <vt:lpstr>LANL LDRD Activity Highlights</vt:lpstr>
      <vt:lpstr>Address July MVTX Review Recommendations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LANL’s slide template!</dc:title>
  <dc:creator>Microsoft Office User</dc:creator>
  <cp:lastModifiedBy>Microsoft Office User</cp:lastModifiedBy>
  <cp:revision>183</cp:revision>
  <dcterms:created xsi:type="dcterms:W3CDTF">2019-01-23T16:51:52Z</dcterms:created>
  <dcterms:modified xsi:type="dcterms:W3CDTF">2019-02-12T19:33:00Z</dcterms:modified>
</cp:coreProperties>
</file>