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8" r:id="rId2"/>
    <p:sldId id="261" r:id="rId3"/>
    <p:sldId id="262" r:id="rId4"/>
    <p:sldId id="263" r:id="rId5"/>
    <p:sldId id="265" r:id="rId6"/>
    <p:sldId id="266" r:id="rId7"/>
    <p:sldId id="267" r:id="rId8"/>
    <p:sldId id="636" r:id="rId9"/>
    <p:sldId id="637" r:id="rId10"/>
    <p:sldId id="639" r:id="rId11"/>
    <p:sldId id="276" r:id="rId12"/>
    <p:sldId id="643" r:id="rId13"/>
    <p:sldId id="642" r:id="rId14"/>
    <p:sldId id="638" r:id="rId15"/>
    <p:sldId id="641" r:id="rId16"/>
    <p:sldId id="640" r:id="rId17"/>
    <p:sldId id="264" r:id="rId18"/>
    <p:sldId id="268" r:id="rId19"/>
    <p:sldId id="427" r:id="rId20"/>
    <p:sldId id="421" r:id="rId21"/>
    <p:sldId id="635" r:id="rId2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1" autoAdjust="0"/>
    <p:restoredTop sz="94660"/>
  </p:normalViewPr>
  <p:slideViewPr>
    <p:cSldViewPr snapToGrid="0" snapToObjects="1">
      <p:cViewPr varScale="1">
        <p:scale>
          <a:sx n="229" d="100"/>
          <a:sy n="229" d="100"/>
        </p:scale>
        <p:origin x="224" y="632"/>
      </p:cViewPr>
      <p:guideLst>
        <p:guide orient="horz" pos="1800"/>
        <p:guide pos="2880"/>
      </p:guideLst>
    </p:cSldViewPr>
  </p:slideViewPr>
  <p:notesTextViewPr>
    <p:cViewPr>
      <p:scale>
        <a:sx n="100" d="100"/>
        <a:sy n="100" d="100"/>
      </p:scale>
      <p:origin x="0" y="0"/>
    </p:cViewPr>
  </p:notesTextViewPr>
  <p:sorterViewPr>
    <p:cViewPr>
      <p:scale>
        <a:sx n="189" d="100"/>
        <a:sy n="18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FC5B56-155A-8A4F-A200-15510EAC000D}" type="datetime1">
              <a:rPr lang="en-US" smtClean="0"/>
              <a:t>2/10/19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232FE-02A3-6D41-B422-B15757ACBFED}" type="datetime1">
              <a:rPr lang="en-US" smtClean="0"/>
              <a:t>2/10/19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F21F-E4A9-5442-A481-24D00ED58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01FD6-7A26-0A44-80C1-92911F01A4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A88C8-2A75-5E4E-B108-D057501E1B5F}"/>
              </a:ext>
            </a:extLst>
          </p:cNvPr>
          <p:cNvSpPr>
            <a:spLocks noGrp="1"/>
          </p:cNvSpPr>
          <p:nvPr>
            <p:ph type="dt" sz="half" idx="10"/>
          </p:nvPr>
        </p:nvSpPr>
        <p:spPr/>
        <p:txBody>
          <a:bodyPr/>
          <a:lstStyle/>
          <a:p>
            <a:r>
              <a:rPr lang="en-US"/>
              <a:t>12/7/18</a:t>
            </a:r>
          </a:p>
        </p:txBody>
      </p:sp>
      <p:sp>
        <p:nvSpPr>
          <p:cNvPr id="5" name="Footer Placeholder 4">
            <a:extLst>
              <a:ext uri="{FF2B5EF4-FFF2-40B4-BE49-F238E27FC236}">
                <a16:creationId xmlns:a16="http://schemas.microsoft.com/office/drawing/2014/main" id="{C1DA4C1C-F15E-F147-A026-96F653832CFE}"/>
              </a:ext>
            </a:extLst>
          </p:cNvPr>
          <p:cNvSpPr>
            <a:spLocks noGrp="1"/>
          </p:cNvSpPr>
          <p:nvPr>
            <p:ph type="ftr" sz="quarter" idx="11"/>
          </p:nvPr>
        </p:nvSpPr>
        <p:spPr/>
        <p:txBody>
          <a:bodyPr/>
          <a:lstStyle/>
          <a:p>
            <a:r>
              <a:rPr lang="en-US"/>
              <a:t>MVTX Overview, FSU sPHENIX Collaboration Mtg</a:t>
            </a:r>
          </a:p>
        </p:txBody>
      </p:sp>
      <p:sp>
        <p:nvSpPr>
          <p:cNvPr id="6" name="Slide Number Placeholder 5">
            <a:extLst>
              <a:ext uri="{FF2B5EF4-FFF2-40B4-BE49-F238E27FC236}">
                <a16:creationId xmlns:a16="http://schemas.microsoft.com/office/drawing/2014/main" id="{DC2D5FDF-E4A6-A543-9497-2D96EBC8DAB0}"/>
              </a:ext>
            </a:extLst>
          </p:cNvPr>
          <p:cNvSpPr>
            <a:spLocks noGrp="1"/>
          </p:cNvSpPr>
          <p:nvPr>
            <p:ph type="sldNum" sz="quarter" idx="12"/>
          </p:nvPr>
        </p:nvSpPr>
        <p:spPr/>
        <p:txBody>
          <a:bodyPr/>
          <a:lstStyle/>
          <a:p>
            <a:fld id="{D3F7B69E-DA8B-F343-BD35-3A41FE690BB0}" type="slidenum">
              <a:rPr lang="en-US" smtClean="0"/>
              <a:t>‹#›</a:t>
            </a:fld>
            <a:endParaRPr lang="en-US"/>
          </a:p>
        </p:txBody>
      </p:sp>
      <p:pic>
        <p:nvPicPr>
          <p:cNvPr id="7" name="Picture 2" descr="7th sPHENIX Collaboration Meeting">
            <a:extLst>
              <a:ext uri="{FF2B5EF4-FFF2-40B4-BE49-F238E27FC236}">
                <a16:creationId xmlns:a16="http://schemas.microsoft.com/office/drawing/2014/main" id="{C8D24B50-A2D4-BE4A-BBB7-7D59CD4D1C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807"/>
            <a:ext cx="940978" cy="6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9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pic>
        <p:nvPicPr>
          <p:cNvPr id="18" name="Picture 17"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3"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spTree>
    <p:extLst>
      <p:ext uri="{BB962C8B-B14F-4D97-AF65-F5344CB8AC3E}">
        <p14:creationId xmlns:p14="http://schemas.microsoft.com/office/powerpoint/2010/main" val="13399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FDFC695E-3847-284B-804A-F0C0441E204C}" type="datetime1">
              <a:rPr lang="en-US" smtClean="0"/>
              <a:t>2/10/19</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D3CA6442-326F-BF43-9512-C754596C1A34}" type="datetime1">
              <a:rPr lang="en-US" smtClean="0"/>
              <a:t>2/10/19</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2/10/19</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fld id="{E497D45A-E2C2-5444-8727-94AA467EBF1A}" type="datetime1">
              <a:rPr lang="en-US" smtClean="0"/>
              <a:t>2/10/19</a:t>
            </a:fld>
            <a:r>
              <a:rPr lang="en-US"/>
              <a:t>   |   </a:t>
            </a:r>
            <a:fld id="{5D01E7E5-6465-7A46-A26D-BAABC2D34D38}" type="slidenum">
              <a:rPr lang="en-US" smtClean="0"/>
              <a:t>‹#›</a:t>
            </a:fld>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3BCD5A60-AEBD-CD41-AE13-C139EF5F076B}" type="datetime1">
              <a:rPr lang="en-US" smtClean="0"/>
              <a:t>2/10/19</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2133600" cy="305152"/>
          </a:xfrm>
          <a:prstGeom prst="rect">
            <a:avLst/>
          </a:prstGeom>
        </p:spPr>
        <p:txBody>
          <a:bodyPr vert="horz" lIns="91440" tIns="45720" rIns="91440" bIns="45720" rtlCol="0" anchor="ctr"/>
          <a:lstStyle>
            <a:lvl1pPr algn="r">
              <a:defRPr sz="800">
                <a:solidFill>
                  <a:srgbClr val="FFFFFF"/>
                </a:solidFill>
              </a:defRPr>
            </a:lvl1pPr>
          </a:lstStyle>
          <a:p>
            <a:fld id="{33415E80-817E-41B3-A1DB-15C0B125CF72}" type="datetime1">
              <a:rPr lang="en-US" smtClean="0"/>
              <a:pPr/>
              <a:t>2/10/19</a:t>
            </a:fld>
            <a:r>
              <a:rPr lang="en-US" dirty="0"/>
              <a:t>   |   </a:t>
            </a:r>
            <a:fld id="{5D01E7E5-6465-7A46-A26D-BAABC2D34D38}" type="slidenum">
              <a:rPr lang="en-US" smtClean="0"/>
              <a:pPr/>
              <a:t>‹#›</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 id="2147483678" r:id="rId10"/>
  </p:sldLayoutIdLst>
  <p:hf sldNum="0"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tiff"/><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emf"/><Relationship Id="rId7" Type="http://schemas.openxmlformats.org/officeDocument/2006/relationships/image" Target="../media/image65.jpeg"/><Relationship Id="rId2" Type="http://schemas.openxmlformats.org/officeDocument/2006/relationships/image" Target="../media/image60.emf"/><Relationship Id="rId1" Type="http://schemas.openxmlformats.org/officeDocument/2006/relationships/slideLayout" Target="../slideLayouts/slideLayout10.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eg"/><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tiff"/><Relationship Id="rId26" Type="http://schemas.openxmlformats.org/officeDocument/2006/relationships/image" Target="../media/image30.jpeg"/><Relationship Id="rId3" Type="http://schemas.openxmlformats.org/officeDocument/2006/relationships/image" Target="../media/image7.tif"/><Relationship Id="rId21" Type="http://schemas.openxmlformats.org/officeDocument/2006/relationships/image" Target="../media/image25.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tiff"/><Relationship Id="rId25" Type="http://schemas.openxmlformats.org/officeDocument/2006/relationships/image" Target="../media/image29.png"/><Relationship Id="rId2" Type="http://schemas.openxmlformats.org/officeDocument/2006/relationships/image" Target="../media/image6.jpeg"/><Relationship Id="rId16" Type="http://schemas.openxmlformats.org/officeDocument/2006/relationships/image" Target="../media/image20.tiff"/><Relationship Id="rId20" Type="http://schemas.openxmlformats.org/officeDocument/2006/relationships/image" Target="../media/image24.tiff"/><Relationship Id="rId29"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10" Type="http://schemas.openxmlformats.org/officeDocument/2006/relationships/image" Target="../media/image14.png"/><Relationship Id="rId19" Type="http://schemas.openxmlformats.org/officeDocument/2006/relationships/image" Target="../media/image23.tiff"/><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tiff"/><Relationship Id="rId27" Type="http://schemas.openxmlformats.org/officeDocument/2006/relationships/image" Target="../media/image31.jpeg"/><Relationship Id="rId30"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2560" y="1"/>
            <a:ext cx="7934240" cy="1361134"/>
          </a:xfrm>
        </p:spPr>
        <p:txBody>
          <a:bodyPr/>
          <a:lstStyle/>
          <a:p>
            <a:pPr algn="ctr"/>
            <a:r>
              <a:rPr lang="en-US" dirty="0">
                <a:solidFill>
                  <a:schemeClr val="bg1"/>
                </a:solidFill>
              </a:rPr>
              <a:t>Probing Quark-Gluon Plasma with Bottom Quark Jets at </a:t>
            </a:r>
            <a:r>
              <a:rPr lang="en-US" dirty="0" err="1">
                <a:solidFill>
                  <a:schemeClr val="bg1"/>
                </a:solidFill>
              </a:rPr>
              <a:t>sPHENIX</a:t>
            </a:r>
            <a:endParaRPr lang="en-US" b="1" dirty="0"/>
          </a:p>
        </p:txBody>
      </p:sp>
      <p:sp>
        <p:nvSpPr>
          <p:cNvPr id="10" name="Text Placeholder 9"/>
          <p:cNvSpPr>
            <a:spLocks noGrp="1"/>
          </p:cNvSpPr>
          <p:nvPr>
            <p:ph type="body" sz="quarter" idx="14"/>
          </p:nvPr>
        </p:nvSpPr>
        <p:spPr/>
        <p:txBody>
          <a:bodyPr/>
          <a:lstStyle/>
          <a:p>
            <a:endParaRPr lang="en-US" dirty="0"/>
          </a:p>
        </p:txBody>
      </p:sp>
      <p:sp>
        <p:nvSpPr>
          <p:cNvPr id="11" name="Subtitle 2">
            <a:extLst>
              <a:ext uri="{FF2B5EF4-FFF2-40B4-BE49-F238E27FC236}">
                <a16:creationId xmlns:a16="http://schemas.microsoft.com/office/drawing/2014/main" id="{BCC0306D-FF8A-FC46-8D54-D6EF657944DB}"/>
              </a:ext>
            </a:extLst>
          </p:cNvPr>
          <p:cNvSpPr txBox="1">
            <a:spLocks/>
          </p:cNvSpPr>
          <p:nvPr/>
        </p:nvSpPr>
        <p:spPr>
          <a:xfrm>
            <a:off x="4644363" y="2712571"/>
            <a:ext cx="4289128" cy="1991270"/>
          </a:xfrm>
          <a:prstGeom prst="rect">
            <a:avLst/>
          </a:prstGeom>
        </p:spPr>
        <p:txBody>
          <a:bodyPr>
            <a:normAutofit fontScale="92500" lnSpcReduction="10000"/>
          </a:bodyPr>
          <a:lstStyle>
            <a:lvl1pPr marL="0" indent="0" algn="ctr" defTabSz="457200" rtl="0" eaLnBrk="1" latinLnBrk="0" hangingPunct="1">
              <a:spcBef>
                <a:spcPct val="20000"/>
              </a:spcBef>
              <a:buFont typeface="Lucida Grande"/>
              <a:buNone/>
              <a:defRPr sz="1800" b="1" kern="1200">
                <a:solidFill>
                  <a:schemeClr val="tx1">
                    <a:lumMod val="75000"/>
                    <a:lumOff val="25000"/>
                  </a:schemeClr>
                </a:solidFill>
                <a:latin typeface="+mn-lt"/>
                <a:ea typeface="+mn-ea"/>
                <a:cs typeface="+mn-cs"/>
              </a:defRPr>
            </a:lvl1pPr>
            <a:lvl2pPr marL="457200" indent="0" algn="ctr" defTabSz="457200" rtl="0" eaLnBrk="1" latinLnBrk="0" hangingPunct="1">
              <a:spcBef>
                <a:spcPct val="20000"/>
              </a:spcBef>
              <a:buFont typeface="Lucida Grande"/>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2400" dirty="0">
                <a:solidFill>
                  <a:schemeClr val="tx1"/>
                </a:solidFill>
              </a:rPr>
              <a:t>20170073DR </a:t>
            </a:r>
          </a:p>
          <a:p>
            <a:pPr fontAlgn="auto">
              <a:spcAft>
                <a:spcPts val="0"/>
              </a:spcAft>
              <a:defRPr/>
            </a:pPr>
            <a:r>
              <a:rPr lang="en-US" sz="2400" dirty="0">
                <a:solidFill>
                  <a:schemeClr val="tx1"/>
                </a:solidFill>
              </a:rPr>
              <a:t>Ming Liu for the </a:t>
            </a:r>
          </a:p>
          <a:p>
            <a:pPr fontAlgn="auto">
              <a:spcAft>
                <a:spcPts val="0"/>
              </a:spcAft>
              <a:defRPr/>
            </a:pPr>
            <a:r>
              <a:rPr lang="en-US" sz="2400" dirty="0" err="1">
                <a:solidFill>
                  <a:schemeClr val="tx1"/>
                </a:solidFill>
              </a:rPr>
              <a:t>sPHENIX</a:t>
            </a:r>
            <a:r>
              <a:rPr lang="en-US" sz="2400" dirty="0">
                <a:solidFill>
                  <a:schemeClr val="tx1"/>
                </a:solidFill>
              </a:rPr>
              <a:t> LDRD Team</a:t>
            </a:r>
          </a:p>
          <a:p>
            <a:pPr fontAlgn="auto">
              <a:spcAft>
                <a:spcPts val="0"/>
              </a:spcAft>
              <a:defRPr/>
            </a:pPr>
            <a:endParaRPr lang="en-US" sz="2400" dirty="0">
              <a:solidFill>
                <a:schemeClr val="tx1"/>
              </a:solidFill>
            </a:endParaRPr>
          </a:p>
          <a:p>
            <a:pPr fontAlgn="auto">
              <a:spcAft>
                <a:spcPts val="0"/>
              </a:spcAft>
              <a:defRPr/>
            </a:pPr>
            <a:r>
              <a:rPr lang="en-US" sz="2400" dirty="0">
                <a:solidFill>
                  <a:schemeClr val="tx1"/>
                </a:solidFill>
              </a:rPr>
              <a:t>02/14/2019</a:t>
            </a:r>
          </a:p>
        </p:txBody>
      </p:sp>
      <p:pic>
        <p:nvPicPr>
          <p:cNvPr id="13" name="Picture 12">
            <a:extLst>
              <a:ext uri="{FF2B5EF4-FFF2-40B4-BE49-F238E27FC236}">
                <a16:creationId xmlns:a16="http://schemas.microsoft.com/office/drawing/2014/main" id="{C88559B2-DB87-5243-8A74-A7B700A74D7A}"/>
              </a:ext>
            </a:extLst>
          </p:cNvPr>
          <p:cNvPicPr>
            <a:picLocks noChangeAspect="1"/>
          </p:cNvPicPr>
          <p:nvPr/>
        </p:nvPicPr>
        <p:blipFill>
          <a:blip r:embed="rId2"/>
          <a:stretch>
            <a:fillRect/>
          </a:stretch>
        </p:blipFill>
        <p:spPr>
          <a:xfrm>
            <a:off x="5017482" y="4872217"/>
            <a:ext cx="835435" cy="401009"/>
          </a:xfrm>
          <a:prstGeom prst="rect">
            <a:avLst/>
          </a:prstGeom>
        </p:spPr>
      </p:pic>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95BF-3AB0-EB49-AA4A-200981F8D528}"/>
              </a:ext>
            </a:extLst>
          </p:cNvPr>
          <p:cNvSpPr>
            <a:spLocks noGrp="1"/>
          </p:cNvSpPr>
          <p:nvPr>
            <p:ph type="title"/>
          </p:nvPr>
        </p:nvSpPr>
        <p:spPr/>
        <p:txBody>
          <a:bodyPr/>
          <a:lstStyle/>
          <a:p>
            <a:r>
              <a:rPr lang="en-US" dirty="0"/>
              <a:t>MVTX Readout and Power Cable Rout</a:t>
            </a:r>
          </a:p>
        </p:txBody>
      </p:sp>
      <p:sp>
        <p:nvSpPr>
          <p:cNvPr id="3" name="Date Placeholder 2">
            <a:extLst>
              <a:ext uri="{FF2B5EF4-FFF2-40B4-BE49-F238E27FC236}">
                <a16:creationId xmlns:a16="http://schemas.microsoft.com/office/drawing/2014/main" id="{E6E38B30-1BE0-DA40-A12A-330D993D9F04}"/>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10</a:t>
            </a:fld>
            <a:endParaRPr lang="en-US" dirty="0"/>
          </a:p>
        </p:txBody>
      </p:sp>
      <p:sp>
        <p:nvSpPr>
          <p:cNvPr id="4" name="Footer Placeholder 3">
            <a:extLst>
              <a:ext uri="{FF2B5EF4-FFF2-40B4-BE49-F238E27FC236}">
                <a16:creationId xmlns:a16="http://schemas.microsoft.com/office/drawing/2014/main" id="{C0F27625-1C51-144E-97F6-1DA8F713E462}"/>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009A1598-5B55-FB4F-AAA3-292A630C48D4}"/>
              </a:ext>
            </a:extLst>
          </p:cNvPr>
          <p:cNvPicPr>
            <a:picLocks noChangeAspect="1"/>
          </p:cNvPicPr>
          <p:nvPr/>
        </p:nvPicPr>
        <p:blipFill>
          <a:blip r:embed="rId2"/>
          <a:stretch>
            <a:fillRect/>
          </a:stretch>
        </p:blipFill>
        <p:spPr>
          <a:xfrm>
            <a:off x="237068" y="940883"/>
            <a:ext cx="4883888" cy="4026412"/>
          </a:xfrm>
          <a:prstGeom prst="rect">
            <a:avLst/>
          </a:prstGeom>
        </p:spPr>
      </p:pic>
      <p:sp>
        <p:nvSpPr>
          <p:cNvPr id="8" name="TextBox 7">
            <a:extLst>
              <a:ext uri="{FF2B5EF4-FFF2-40B4-BE49-F238E27FC236}">
                <a16:creationId xmlns:a16="http://schemas.microsoft.com/office/drawing/2014/main" id="{9A473998-6F77-8D43-9498-A4643B5516D3}"/>
              </a:ext>
            </a:extLst>
          </p:cNvPr>
          <p:cNvSpPr txBox="1"/>
          <p:nvPr/>
        </p:nvSpPr>
        <p:spPr>
          <a:xfrm>
            <a:off x="5316661" y="3854273"/>
            <a:ext cx="3820989" cy="1446550"/>
          </a:xfrm>
          <a:prstGeom prst="rect">
            <a:avLst/>
          </a:prstGeom>
          <a:noFill/>
        </p:spPr>
        <p:txBody>
          <a:bodyPr wrap="square" rtlCol="0">
            <a:spAutoFit/>
          </a:bodyPr>
          <a:lstStyle/>
          <a:p>
            <a:r>
              <a:rPr lang="en-US" b="1" dirty="0" err="1"/>
              <a:t>sPHENIX</a:t>
            </a:r>
            <a:r>
              <a:rPr lang="en-US" b="1" dirty="0"/>
              <a:t> MVTX: 7.9+m</a:t>
            </a:r>
            <a:endParaRPr lang="en-US" sz="2000" b="1" dirty="0"/>
          </a:p>
          <a:p>
            <a:pPr lvl="1"/>
            <a:r>
              <a:rPr lang="en-US" dirty="0"/>
              <a:t>Cable-A: </a:t>
            </a:r>
            <a:r>
              <a:rPr lang="en-US" dirty="0">
                <a:solidFill>
                  <a:srgbClr val="00B0F0"/>
                </a:solidFill>
              </a:rPr>
              <a:t>1.4 m</a:t>
            </a:r>
          </a:p>
          <a:p>
            <a:pPr lvl="1"/>
            <a:r>
              <a:rPr lang="en-US" dirty="0"/>
              <a:t>Cable-B: </a:t>
            </a:r>
            <a:r>
              <a:rPr lang="en-US" dirty="0">
                <a:solidFill>
                  <a:srgbClr val="FF0000"/>
                </a:solidFill>
              </a:rPr>
              <a:t>6.5+ m</a:t>
            </a:r>
          </a:p>
          <a:p>
            <a:pPr lvl="1"/>
            <a:r>
              <a:rPr lang="en-US" dirty="0"/>
              <a:t>Power cable:</a:t>
            </a:r>
            <a:r>
              <a:rPr lang="en-US" dirty="0">
                <a:solidFill>
                  <a:srgbClr val="FFC000"/>
                </a:solidFill>
              </a:rPr>
              <a:t>4.7+ m</a:t>
            </a:r>
            <a:endParaRPr lang="en-US" sz="2000" dirty="0">
              <a:solidFill>
                <a:srgbClr val="FFC000"/>
              </a:solidFill>
            </a:endParaRPr>
          </a:p>
          <a:p>
            <a:r>
              <a:rPr lang="en-US" sz="1400" dirty="0"/>
              <a:t>On-going R&amp;D for ~10m (AWG30 vs 32)</a:t>
            </a:r>
          </a:p>
        </p:txBody>
      </p:sp>
      <p:sp>
        <p:nvSpPr>
          <p:cNvPr id="9" name="TextBox 8">
            <a:extLst>
              <a:ext uri="{FF2B5EF4-FFF2-40B4-BE49-F238E27FC236}">
                <a16:creationId xmlns:a16="http://schemas.microsoft.com/office/drawing/2014/main" id="{9DC8E241-AE83-744F-8265-5241D6360692}"/>
              </a:ext>
            </a:extLst>
          </p:cNvPr>
          <p:cNvSpPr txBox="1"/>
          <p:nvPr/>
        </p:nvSpPr>
        <p:spPr>
          <a:xfrm>
            <a:off x="4365837" y="1859952"/>
            <a:ext cx="723275" cy="369332"/>
          </a:xfrm>
          <a:prstGeom prst="rect">
            <a:avLst/>
          </a:prstGeom>
          <a:noFill/>
        </p:spPr>
        <p:txBody>
          <a:bodyPr wrap="none" rtlCol="0">
            <a:spAutoFit/>
          </a:bodyPr>
          <a:lstStyle/>
          <a:p>
            <a:r>
              <a:rPr lang="en-US" dirty="0">
                <a:solidFill>
                  <a:schemeClr val="bg1"/>
                </a:solidFill>
              </a:rPr>
              <a:t>PWR</a:t>
            </a:r>
          </a:p>
        </p:txBody>
      </p:sp>
      <p:sp>
        <p:nvSpPr>
          <p:cNvPr id="10" name="TextBox 9">
            <a:extLst>
              <a:ext uri="{FF2B5EF4-FFF2-40B4-BE49-F238E27FC236}">
                <a16:creationId xmlns:a16="http://schemas.microsoft.com/office/drawing/2014/main" id="{C13DADC6-B50C-D646-BB91-9070A0D02404}"/>
              </a:ext>
            </a:extLst>
          </p:cNvPr>
          <p:cNvSpPr txBox="1"/>
          <p:nvPr/>
        </p:nvSpPr>
        <p:spPr>
          <a:xfrm>
            <a:off x="4407160" y="3683936"/>
            <a:ext cx="518091" cy="646331"/>
          </a:xfrm>
          <a:prstGeom prst="rect">
            <a:avLst/>
          </a:prstGeom>
          <a:noFill/>
        </p:spPr>
        <p:txBody>
          <a:bodyPr wrap="none" rtlCol="0">
            <a:spAutoFit/>
          </a:bodyPr>
          <a:lstStyle/>
          <a:p>
            <a:r>
              <a:rPr lang="en-US" dirty="0">
                <a:solidFill>
                  <a:schemeClr val="bg1"/>
                </a:solidFill>
              </a:rPr>
              <a:t>RU</a:t>
            </a:r>
          </a:p>
          <a:p>
            <a:r>
              <a:rPr lang="en-US" dirty="0">
                <a:solidFill>
                  <a:schemeClr val="bg1"/>
                </a:solidFill>
              </a:rPr>
              <a:t>PU</a:t>
            </a:r>
          </a:p>
        </p:txBody>
      </p:sp>
      <p:pic>
        <p:nvPicPr>
          <p:cNvPr id="11" name="Picture 6" descr="https://www.phenix.bnl.gov/WWW/publish/mxliu/sPHENIX/pictures/CERN-092018/IMG_1160.jpg">
            <a:extLst>
              <a:ext uri="{FF2B5EF4-FFF2-40B4-BE49-F238E27FC236}">
                <a16:creationId xmlns:a16="http://schemas.microsoft.com/office/drawing/2014/main" id="{3D6352E3-DDF8-D14C-B631-97436192406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6568" b="12056"/>
          <a:stretch/>
        </p:blipFill>
        <p:spPr bwMode="auto">
          <a:xfrm>
            <a:off x="5642529" y="1165787"/>
            <a:ext cx="2644630" cy="27439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AED59E-B456-9F4A-B8C0-CB150760BA1D}"/>
              </a:ext>
            </a:extLst>
          </p:cNvPr>
          <p:cNvSpPr txBox="1"/>
          <p:nvPr/>
        </p:nvSpPr>
        <p:spPr>
          <a:xfrm>
            <a:off x="6964844" y="1600567"/>
            <a:ext cx="1495922" cy="338554"/>
          </a:xfrm>
          <a:prstGeom prst="rect">
            <a:avLst/>
          </a:prstGeom>
          <a:noFill/>
        </p:spPr>
        <p:txBody>
          <a:bodyPr wrap="none" rtlCol="0">
            <a:spAutoFit/>
          </a:bodyPr>
          <a:lstStyle/>
          <a:p>
            <a:r>
              <a:rPr lang="en-US" sz="1600" dirty="0"/>
              <a:t>Cable-A: 1.2m</a:t>
            </a:r>
          </a:p>
        </p:txBody>
      </p:sp>
      <p:sp>
        <p:nvSpPr>
          <p:cNvPr id="13" name="TextBox 12">
            <a:extLst>
              <a:ext uri="{FF2B5EF4-FFF2-40B4-BE49-F238E27FC236}">
                <a16:creationId xmlns:a16="http://schemas.microsoft.com/office/drawing/2014/main" id="{1331D841-6FD8-C643-8916-EC6EAA174DBC}"/>
              </a:ext>
            </a:extLst>
          </p:cNvPr>
          <p:cNvSpPr txBox="1"/>
          <p:nvPr/>
        </p:nvSpPr>
        <p:spPr>
          <a:xfrm>
            <a:off x="5571981" y="902873"/>
            <a:ext cx="2571538" cy="276999"/>
          </a:xfrm>
          <a:prstGeom prst="rect">
            <a:avLst/>
          </a:prstGeom>
          <a:noFill/>
        </p:spPr>
        <p:txBody>
          <a:bodyPr wrap="none" rtlCol="0">
            <a:spAutoFit/>
          </a:bodyPr>
          <a:lstStyle/>
          <a:p>
            <a:r>
              <a:rPr lang="en-US" sz="1200" b="1" dirty="0">
                <a:solidFill>
                  <a:srgbClr val="FF0000"/>
                </a:solidFill>
              </a:rPr>
              <a:t>ALICE ITS/IB readout cables: 8m</a:t>
            </a:r>
          </a:p>
        </p:txBody>
      </p:sp>
      <p:sp>
        <p:nvSpPr>
          <p:cNvPr id="14" name="TextBox 13">
            <a:extLst>
              <a:ext uri="{FF2B5EF4-FFF2-40B4-BE49-F238E27FC236}">
                <a16:creationId xmlns:a16="http://schemas.microsoft.com/office/drawing/2014/main" id="{0BA64FEC-E7F2-B24F-892B-2B83D9504705}"/>
              </a:ext>
            </a:extLst>
          </p:cNvPr>
          <p:cNvSpPr txBox="1"/>
          <p:nvPr/>
        </p:nvSpPr>
        <p:spPr>
          <a:xfrm>
            <a:off x="5917669" y="1165787"/>
            <a:ext cx="1495922" cy="338554"/>
          </a:xfrm>
          <a:prstGeom prst="rect">
            <a:avLst/>
          </a:prstGeom>
          <a:noFill/>
        </p:spPr>
        <p:txBody>
          <a:bodyPr wrap="none" rtlCol="0">
            <a:spAutoFit/>
          </a:bodyPr>
          <a:lstStyle/>
          <a:p>
            <a:r>
              <a:rPr lang="en-US" sz="1600" dirty="0"/>
              <a:t>Cable-B: 6.8m</a:t>
            </a:r>
          </a:p>
        </p:txBody>
      </p:sp>
      <p:sp>
        <p:nvSpPr>
          <p:cNvPr id="15" name="TextBox 14">
            <a:extLst>
              <a:ext uri="{FF2B5EF4-FFF2-40B4-BE49-F238E27FC236}">
                <a16:creationId xmlns:a16="http://schemas.microsoft.com/office/drawing/2014/main" id="{976EFF6E-E1C0-5E44-A931-3161BA746515}"/>
              </a:ext>
            </a:extLst>
          </p:cNvPr>
          <p:cNvSpPr txBox="1"/>
          <p:nvPr/>
        </p:nvSpPr>
        <p:spPr>
          <a:xfrm>
            <a:off x="130946" y="4928005"/>
            <a:ext cx="5185715" cy="276999"/>
          </a:xfrm>
          <a:prstGeom prst="rect">
            <a:avLst/>
          </a:prstGeom>
          <a:noFill/>
        </p:spPr>
        <p:txBody>
          <a:bodyPr wrap="none" rtlCol="0">
            <a:spAutoFit/>
          </a:bodyPr>
          <a:lstStyle/>
          <a:p>
            <a:r>
              <a:rPr lang="en-US" sz="1200" dirty="0">
                <a:solidFill>
                  <a:srgbClr val="FF0000"/>
                </a:solidFill>
              </a:rPr>
              <a:t>BNL has approved “</a:t>
            </a:r>
            <a:r>
              <a:rPr lang="en-US" sz="1200" dirty="0" err="1">
                <a:solidFill>
                  <a:srgbClr val="FF0000"/>
                </a:solidFill>
              </a:rPr>
              <a:t>SamTec</a:t>
            </a:r>
            <a:r>
              <a:rPr lang="en-US" sz="1200" dirty="0">
                <a:solidFill>
                  <a:srgbClr val="FF0000"/>
                </a:solidFill>
              </a:rPr>
              <a:t> blue cables” (non-halogen free) for </a:t>
            </a:r>
            <a:r>
              <a:rPr lang="en-US" sz="1200" dirty="0" err="1">
                <a:solidFill>
                  <a:srgbClr val="FF0000"/>
                </a:solidFill>
              </a:rPr>
              <a:t>sPHENIX</a:t>
            </a:r>
            <a:endParaRPr lang="en-US" sz="1200" dirty="0">
              <a:solidFill>
                <a:srgbClr val="FF0000"/>
              </a:solidFill>
            </a:endParaRPr>
          </a:p>
        </p:txBody>
      </p:sp>
      <p:sp>
        <p:nvSpPr>
          <p:cNvPr id="16" name="TextBox 15">
            <a:extLst>
              <a:ext uri="{FF2B5EF4-FFF2-40B4-BE49-F238E27FC236}">
                <a16:creationId xmlns:a16="http://schemas.microsoft.com/office/drawing/2014/main" id="{7EF39691-5C57-B54C-B9A9-42922B4B1962}"/>
              </a:ext>
            </a:extLst>
          </p:cNvPr>
          <p:cNvSpPr txBox="1"/>
          <p:nvPr/>
        </p:nvSpPr>
        <p:spPr>
          <a:xfrm>
            <a:off x="-1" y="786995"/>
            <a:ext cx="1620636" cy="307777"/>
          </a:xfrm>
          <a:prstGeom prst="rect">
            <a:avLst/>
          </a:prstGeom>
          <a:noFill/>
        </p:spPr>
        <p:txBody>
          <a:bodyPr wrap="none" rtlCol="0">
            <a:spAutoFit/>
          </a:bodyPr>
          <a:lstStyle/>
          <a:p>
            <a:r>
              <a:rPr lang="en-US" sz="1400" dirty="0" err="1"/>
              <a:t>Sho</a:t>
            </a:r>
            <a:r>
              <a:rPr lang="en-US" sz="1400" dirty="0"/>
              <a:t> &amp; Walt’s talks</a:t>
            </a:r>
          </a:p>
        </p:txBody>
      </p:sp>
    </p:spTree>
    <p:extLst>
      <p:ext uri="{BB962C8B-B14F-4D97-AF65-F5344CB8AC3E}">
        <p14:creationId xmlns:p14="http://schemas.microsoft.com/office/powerpoint/2010/main" val="61293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9632A3-F47F-1040-A02F-56356D5148F3}" type="datetime1">
              <a:rPr lang="en-US" smtClean="0"/>
              <a:t>2/10/19</a:t>
            </a:fld>
            <a:r>
              <a:rPr lang="en-US"/>
              <a:t>   |   </a:t>
            </a:r>
            <a:fld id="{5D01E7E5-6465-7A46-A26D-BAABC2D34D38}" type="slidenum">
              <a:rPr lang="en-US" smtClean="0"/>
              <a:t>11</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8" name="Title 1">
            <a:extLst>
              <a:ext uri="{FF2B5EF4-FFF2-40B4-BE49-F238E27FC236}">
                <a16:creationId xmlns:a16="http://schemas.microsoft.com/office/drawing/2014/main" id="{2B616E9F-D651-2F48-B7D8-4784D5FD3433}"/>
              </a:ext>
            </a:extLst>
          </p:cNvPr>
          <p:cNvSpPr>
            <a:spLocks noGrp="1"/>
          </p:cNvSpPr>
          <p:nvPr>
            <p:ph type="title"/>
          </p:nvPr>
        </p:nvSpPr>
        <p:spPr>
          <a:xfrm>
            <a:off x="492790" y="0"/>
            <a:ext cx="8131042" cy="824918"/>
          </a:xfrm>
        </p:spPr>
        <p:txBody>
          <a:bodyPr/>
          <a:lstStyle/>
          <a:p>
            <a:r>
              <a:rPr lang="en-US" dirty="0"/>
              <a:t>Addressed Recommendations from last Appraisal  </a:t>
            </a:r>
          </a:p>
        </p:txBody>
      </p:sp>
      <p:sp>
        <p:nvSpPr>
          <p:cNvPr id="10" name="Content Placeholder 2">
            <a:extLst>
              <a:ext uri="{FF2B5EF4-FFF2-40B4-BE49-F238E27FC236}">
                <a16:creationId xmlns:a16="http://schemas.microsoft.com/office/drawing/2014/main" id="{510FFA7C-4685-0149-9B63-049C21855F69}"/>
              </a:ext>
            </a:extLst>
          </p:cNvPr>
          <p:cNvSpPr>
            <a:spLocks noGrp="1"/>
          </p:cNvSpPr>
          <p:nvPr>
            <p:ph idx="1"/>
          </p:nvPr>
        </p:nvSpPr>
        <p:spPr>
          <a:xfrm>
            <a:off x="257346" y="824918"/>
            <a:ext cx="8612882" cy="4604305"/>
          </a:xfrm>
        </p:spPr>
        <p:txBody>
          <a:bodyPr/>
          <a:lstStyle/>
          <a:p>
            <a:r>
              <a:rPr lang="en-US" sz="1333" dirty="0"/>
              <a:t>“</a:t>
            </a:r>
            <a:r>
              <a:rPr lang="en-US" sz="1333" i="1" dirty="0"/>
              <a:t>Recommendation 1: Testing should be carried out with the 10m cables. The project recognizes the issue of cable lengths with the readout system, and we encourage the team to identify the maximum length that can be used (7, 9, 11 m) to ensure that unforeseen integration issues in </a:t>
            </a:r>
            <a:r>
              <a:rPr lang="en-US" sz="1333" i="1" dirty="0" err="1"/>
              <a:t>sPHENIX</a:t>
            </a:r>
            <a:r>
              <a:rPr lang="en-US" sz="1333" i="1" dirty="0"/>
              <a:t> do not create obstacles to their use. This is likely the highest risk in the detector development part. </a:t>
            </a:r>
          </a:p>
          <a:p>
            <a:pPr marL="0" indent="0">
              <a:buNone/>
            </a:pPr>
            <a:r>
              <a:rPr lang="en-US" sz="1333" dirty="0">
                <a:solidFill>
                  <a:srgbClr val="FF0000"/>
                </a:solidFill>
              </a:rPr>
              <a:t>	- ALICE now uses 8m cables(AWG32), and </a:t>
            </a:r>
            <a:r>
              <a:rPr lang="en-US" sz="1333" dirty="0" err="1">
                <a:solidFill>
                  <a:srgbClr val="FF0000"/>
                </a:solidFill>
              </a:rPr>
              <a:t>sPHENIX</a:t>
            </a:r>
            <a:r>
              <a:rPr lang="en-US" sz="1333" dirty="0">
                <a:solidFill>
                  <a:srgbClr val="FF0000"/>
                </a:solidFill>
              </a:rPr>
              <a:t> plans to use ~10m with AWG30, 20+% better in 	attenuation, R&amp;D in progress; obtained BNL approval to use </a:t>
            </a:r>
            <a:r>
              <a:rPr lang="en-US" sz="1333" dirty="0" err="1">
                <a:solidFill>
                  <a:srgbClr val="FF0000"/>
                </a:solidFill>
              </a:rPr>
              <a:t>SamTec</a:t>
            </a:r>
            <a:r>
              <a:rPr lang="en-US" sz="1333" dirty="0">
                <a:solidFill>
                  <a:srgbClr val="FF0000"/>
                </a:solidFill>
              </a:rPr>
              <a:t> blue cables for </a:t>
            </a:r>
            <a:r>
              <a:rPr lang="en-US" sz="1333" dirty="0" err="1">
                <a:solidFill>
                  <a:srgbClr val="FF0000"/>
                </a:solidFill>
              </a:rPr>
              <a:t>sPHENIX</a:t>
            </a:r>
            <a:r>
              <a:rPr lang="en-US" sz="1333" dirty="0">
                <a:solidFill>
                  <a:srgbClr val="FF0000"/>
                </a:solidFill>
              </a:rPr>
              <a:t>.</a:t>
            </a:r>
          </a:p>
          <a:p>
            <a:r>
              <a:rPr lang="en-US" sz="1333" i="1" dirty="0"/>
              <a:t>Recommendation 2: The project had reached many milestones ahead of schedule and is proposing several enhanced goals. We advise the group to prioritize these to maximize the impact on the field (particular for theory). </a:t>
            </a:r>
          </a:p>
          <a:p>
            <a:pPr marL="0" indent="0">
              <a:buNone/>
            </a:pPr>
            <a:r>
              <a:rPr lang="en-US" sz="1333" i="1" dirty="0">
                <a:solidFill>
                  <a:srgbClr val="FF0000"/>
                </a:solidFill>
              </a:rPr>
              <a:t>	- Pursuing extended goal of 4-satve telescope, beam test planned for May 2019; New observables and 	calculations  </a:t>
            </a:r>
          </a:p>
          <a:p>
            <a:r>
              <a:rPr lang="en-US" sz="1333" i="1" dirty="0"/>
              <a:t>Recommendation 3: In regard to the transition, we advise that the LDRD leadership explore ways to keep the knowledge within the group in order to make the MVTX </a:t>
            </a:r>
            <a:r>
              <a:rPr lang="en-US" sz="1333" i="1" dirty="0" err="1"/>
              <a:t>sPHENIX</a:t>
            </a:r>
            <a:r>
              <a:rPr lang="en-US" sz="1333" i="1" dirty="0"/>
              <a:t> project successful. The expertise also needs to be maintained for the ~5 year execution of the experiment, although possibly at a reduced level. </a:t>
            </a:r>
          </a:p>
          <a:p>
            <a:pPr marL="0" indent="0">
              <a:buNone/>
            </a:pPr>
            <a:r>
              <a:rPr lang="en-US" sz="1333" dirty="0">
                <a:solidFill>
                  <a:srgbClr val="FF0000"/>
                </a:solidFill>
              </a:rPr>
              <a:t>	- New hires of two postdocs – one ITS expert, one HS electronics expert; staff training for MVTX; 	collaboration with 	MIT/Bates engineers; Try to keep the talents in </a:t>
            </a:r>
            <a:r>
              <a:rPr lang="en-US" sz="1333">
                <a:solidFill>
                  <a:srgbClr val="FF0000"/>
                </a:solidFill>
              </a:rPr>
              <a:t>the group. </a:t>
            </a:r>
            <a:endParaRPr lang="en-US" sz="1333" dirty="0">
              <a:solidFill>
                <a:srgbClr val="FF0000"/>
              </a:solidFill>
            </a:endParaRPr>
          </a:p>
          <a:p>
            <a:r>
              <a:rPr lang="en-US" sz="1333" i="1" dirty="0"/>
              <a:t>Recommendation 4: It would be interesting to incorporate dynamical screening effects into these calculations, in addition to Debye screening effects. </a:t>
            </a:r>
          </a:p>
          <a:p>
            <a:pPr marL="0" indent="0">
              <a:buNone/>
            </a:pPr>
            <a:r>
              <a:rPr lang="en-US" sz="1333" dirty="0">
                <a:solidFill>
                  <a:srgbClr val="FF0000"/>
                </a:solidFill>
              </a:rPr>
              <a:t>	- New theoretical models being developed </a:t>
            </a:r>
          </a:p>
          <a:p>
            <a:pPr marL="0" indent="0">
              <a:buNone/>
            </a:pPr>
            <a:endParaRPr lang="en-US" dirty="0"/>
          </a:p>
          <a:p>
            <a:pPr marL="0" indent="0">
              <a:buNone/>
            </a:pPr>
            <a:endParaRPr lang="en-US" sz="1333" dirty="0"/>
          </a:p>
          <a:p>
            <a:pPr marL="0" indent="0">
              <a:buNone/>
            </a:pPr>
            <a:endParaRPr lang="en-US" sz="1333" dirty="0"/>
          </a:p>
          <a:p>
            <a:pPr marL="0" indent="0">
              <a:buNone/>
            </a:pPr>
            <a:endParaRPr lang="en-US" sz="1083" dirty="0"/>
          </a:p>
          <a:p>
            <a:pPr marL="0" indent="0">
              <a:buNone/>
            </a:pPr>
            <a:endParaRPr lang="en-US" sz="1083" dirty="0"/>
          </a:p>
          <a:p>
            <a:pPr marL="0" indent="0">
              <a:buNone/>
            </a:pPr>
            <a:endParaRPr lang="en-US" sz="1083" dirty="0"/>
          </a:p>
        </p:txBody>
      </p:sp>
    </p:spTree>
    <p:extLst>
      <p:ext uri="{BB962C8B-B14F-4D97-AF65-F5344CB8AC3E}">
        <p14:creationId xmlns:p14="http://schemas.microsoft.com/office/powerpoint/2010/main" val="20553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BB6A-C1B1-B749-90BD-51FDF934A105}"/>
              </a:ext>
            </a:extLst>
          </p:cNvPr>
          <p:cNvSpPr>
            <a:spLocks noGrp="1"/>
          </p:cNvSpPr>
          <p:nvPr>
            <p:ph type="title"/>
          </p:nvPr>
        </p:nvSpPr>
        <p:spPr/>
        <p:txBody>
          <a:bodyPr/>
          <a:lstStyle/>
          <a:p>
            <a:r>
              <a:rPr lang="en-US" dirty="0"/>
              <a:t>Detector R&amp;D Tasks for FY19</a:t>
            </a:r>
          </a:p>
        </p:txBody>
      </p:sp>
      <p:sp>
        <p:nvSpPr>
          <p:cNvPr id="3" name="Date Placeholder 2">
            <a:extLst>
              <a:ext uri="{FF2B5EF4-FFF2-40B4-BE49-F238E27FC236}">
                <a16:creationId xmlns:a16="http://schemas.microsoft.com/office/drawing/2014/main" id="{3612FBB3-F555-2C40-8A07-58FCFE338354}"/>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12</a:t>
            </a:fld>
            <a:endParaRPr lang="en-US" dirty="0"/>
          </a:p>
        </p:txBody>
      </p:sp>
      <p:sp>
        <p:nvSpPr>
          <p:cNvPr id="4" name="Footer Placeholder 3">
            <a:extLst>
              <a:ext uri="{FF2B5EF4-FFF2-40B4-BE49-F238E27FC236}">
                <a16:creationId xmlns:a16="http://schemas.microsoft.com/office/drawing/2014/main" id="{A834B0D6-3A01-124C-8A0A-A6920F37498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43FD59D-C1C0-DC4C-BF56-093FAB875EE6}"/>
              </a:ext>
            </a:extLst>
          </p:cNvPr>
          <p:cNvSpPr>
            <a:spLocks noGrp="1"/>
          </p:cNvSpPr>
          <p:nvPr>
            <p:ph idx="1"/>
          </p:nvPr>
        </p:nvSpPr>
        <p:spPr>
          <a:xfrm>
            <a:off x="191402" y="931905"/>
            <a:ext cx="6488164" cy="4366950"/>
          </a:xfrm>
        </p:spPr>
        <p:txBody>
          <a:bodyPr>
            <a:normAutofit fontScale="85000" lnSpcReduction="20000"/>
          </a:bodyPr>
          <a:lstStyle/>
          <a:p>
            <a:r>
              <a:rPr lang="en-US" dirty="0"/>
              <a:t>MVTX prototype telescope final beam test at </a:t>
            </a:r>
            <a:r>
              <a:rPr lang="en-US" dirty="0" err="1"/>
              <a:t>Fermilab</a:t>
            </a:r>
            <a:endParaRPr lang="en-US" dirty="0"/>
          </a:p>
          <a:p>
            <a:pPr lvl="1"/>
            <a:r>
              <a:rPr lang="en-US" dirty="0"/>
              <a:t>Build a 4-stave telescope</a:t>
            </a:r>
          </a:p>
          <a:p>
            <a:pPr lvl="2"/>
            <a:r>
              <a:rPr lang="en-US" dirty="0"/>
              <a:t>4 staves + 2 RUs + 1 FELIX + </a:t>
            </a:r>
            <a:r>
              <a:rPr lang="en-US" dirty="0" err="1"/>
              <a:t>sPHENIX</a:t>
            </a:r>
            <a:r>
              <a:rPr lang="en-US" dirty="0"/>
              <a:t>/RCDAQ + cables. &amp; connectors</a:t>
            </a:r>
          </a:p>
          <a:p>
            <a:pPr lvl="1"/>
            <a:r>
              <a:rPr lang="en-US" dirty="0"/>
              <a:t>Demonstrate full readout chain with staves</a:t>
            </a:r>
          </a:p>
          <a:p>
            <a:pPr lvl="2"/>
            <a:r>
              <a:rPr lang="en-US" dirty="0"/>
              <a:t>multi-chip multi-stave readout </a:t>
            </a:r>
          </a:p>
          <a:p>
            <a:pPr lvl="2"/>
            <a:r>
              <a:rPr lang="en-US" dirty="0"/>
              <a:t>multi-RU link to FELIX </a:t>
            </a:r>
          </a:p>
          <a:p>
            <a:pPr lvl="1"/>
            <a:r>
              <a:rPr lang="en-US" dirty="0"/>
              <a:t>Demonstrate tracking capability for staves</a:t>
            </a:r>
          </a:p>
          <a:p>
            <a:pPr lvl="2"/>
            <a:r>
              <a:rPr lang="en-US" dirty="0"/>
              <a:t>spatial resolution, efficiency  </a:t>
            </a:r>
          </a:p>
          <a:p>
            <a:pPr lvl="2"/>
            <a:r>
              <a:rPr lang="en-US" dirty="0"/>
              <a:t>high trigger rate (15kHz) and high event multiplicity</a:t>
            </a:r>
          </a:p>
          <a:p>
            <a:pPr lvl="2"/>
            <a:r>
              <a:rPr lang="en-US" dirty="0"/>
              <a:t>detector alignment and offline tracking</a:t>
            </a:r>
          </a:p>
          <a:p>
            <a:pPr lvl="1"/>
            <a:r>
              <a:rPr lang="en-US" dirty="0"/>
              <a:t>Test beam planned for May, with </a:t>
            </a:r>
            <a:r>
              <a:rPr lang="en-US" dirty="0" err="1"/>
              <a:t>sPHENIX</a:t>
            </a:r>
            <a:r>
              <a:rPr lang="en-US" dirty="0"/>
              <a:t> INTT   </a:t>
            </a:r>
          </a:p>
          <a:p>
            <a:endParaRPr lang="en-US" dirty="0"/>
          </a:p>
          <a:p>
            <a:r>
              <a:rPr lang="en-US" dirty="0" err="1"/>
              <a:t>SamTech</a:t>
            </a:r>
            <a:r>
              <a:rPr lang="en-US" dirty="0"/>
              <a:t> cable test</a:t>
            </a:r>
          </a:p>
          <a:p>
            <a:pPr lvl="1"/>
            <a:r>
              <a:rPr lang="en-US" dirty="0"/>
              <a:t>8,10m </a:t>
            </a:r>
            <a:r>
              <a:rPr lang="en-US" dirty="0" err="1"/>
              <a:t>SamTec</a:t>
            </a:r>
            <a:r>
              <a:rPr lang="en-US" dirty="0"/>
              <a:t> blue cables, AWG30</a:t>
            </a:r>
          </a:p>
          <a:p>
            <a:pPr marL="174625" lvl="1" indent="0">
              <a:buNone/>
            </a:pPr>
            <a:endParaRPr lang="en-US" dirty="0"/>
          </a:p>
          <a:p>
            <a:r>
              <a:rPr lang="en-US" dirty="0"/>
              <a:t>ALPIDE sensor characterization and optimization </a:t>
            </a:r>
          </a:p>
          <a:p>
            <a:pPr lvl="1"/>
            <a:r>
              <a:rPr lang="en-US" dirty="0"/>
              <a:t>Readout and trigger optimization for </a:t>
            </a:r>
            <a:r>
              <a:rPr lang="en-US" dirty="0" err="1"/>
              <a:t>sPHENIX</a:t>
            </a:r>
            <a:endParaRPr lang="en-US" dirty="0"/>
          </a:p>
          <a:p>
            <a:pPr lvl="1"/>
            <a:r>
              <a:rPr lang="en-US" dirty="0"/>
              <a:t>Laser system in preparation </a:t>
            </a:r>
          </a:p>
        </p:txBody>
      </p:sp>
      <p:grpSp>
        <p:nvGrpSpPr>
          <p:cNvPr id="6" name="Group 5">
            <a:extLst>
              <a:ext uri="{FF2B5EF4-FFF2-40B4-BE49-F238E27FC236}">
                <a16:creationId xmlns:a16="http://schemas.microsoft.com/office/drawing/2014/main" id="{6CAB8A5F-D58E-9742-A1FD-7AE2629DC555}"/>
              </a:ext>
            </a:extLst>
          </p:cNvPr>
          <p:cNvGrpSpPr/>
          <p:nvPr/>
        </p:nvGrpSpPr>
        <p:grpSpPr>
          <a:xfrm>
            <a:off x="6701835" y="844538"/>
            <a:ext cx="2209800" cy="1658579"/>
            <a:chOff x="6642080" y="1976402"/>
            <a:chExt cx="2209800" cy="1664634"/>
          </a:xfrm>
        </p:grpSpPr>
        <p:grpSp>
          <p:nvGrpSpPr>
            <p:cNvPr id="7" name="Group 6">
              <a:extLst>
                <a:ext uri="{FF2B5EF4-FFF2-40B4-BE49-F238E27FC236}">
                  <a16:creationId xmlns:a16="http://schemas.microsoft.com/office/drawing/2014/main" id="{681B4236-E10A-3A42-B5A3-AB77BCD95DB1}"/>
                </a:ext>
              </a:extLst>
            </p:cNvPr>
            <p:cNvGrpSpPr/>
            <p:nvPr/>
          </p:nvGrpSpPr>
          <p:grpSpPr>
            <a:xfrm>
              <a:off x="6642080" y="2272411"/>
              <a:ext cx="2209800" cy="1368625"/>
              <a:chOff x="5181600" y="1688214"/>
              <a:chExt cx="3864885" cy="2624225"/>
            </a:xfrm>
          </p:grpSpPr>
          <p:pic>
            <p:nvPicPr>
              <p:cNvPr id="9" name="Picture 8">
                <a:extLst>
                  <a:ext uri="{FF2B5EF4-FFF2-40B4-BE49-F238E27FC236}">
                    <a16:creationId xmlns:a16="http://schemas.microsoft.com/office/drawing/2014/main" id="{0AFEB095-1BBE-924F-8207-5AF2F0A9D9BA}"/>
                  </a:ext>
                </a:extLst>
              </p:cNvPr>
              <p:cNvPicPr>
                <a:picLocks noChangeAspect="1"/>
              </p:cNvPicPr>
              <p:nvPr/>
            </p:nvPicPr>
            <p:blipFill>
              <a:blip r:embed="rId2"/>
              <a:stretch>
                <a:fillRect/>
              </a:stretch>
            </p:blipFill>
            <p:spPr>
              <a:xfrm>
                <a:off x="5181600" y="1905000"/>
                <a:ext cx="3864885" cy="2008047"/>
              </a:xfrm>
              <a:prstGeom prst="rect">
                <a:avLst/>
              </a:prstGeom>
            </p:spPr>
          </p:pic>
          <p:cxnSp>
            <p:nvCxnSpPr>
              <p:cNvPr id="10" name="Straight Arrow Connector 9">
                <a:extLst>
                  <a:ext uri="{FF2B5EF4-FFF2-40B4-BE49-F238E27FC236}">
                    <a16:creationId xmlns:a16="http://schemas.microsoft.com/office/drawing/2014/main" id="{F9CDB09A-907B-224E-B7DF-A7F6644D4584}"/>
                  </a:ext>
                </a:extLst>
              </p:cNvPr>
              <p:cNvCxnSpPr/>
              <p:nvPr/>
            </p:nvCxnSpPr>
            <p:spPr>
              <a:xfrm flipH="1">
                <a:off x="6048738" y="1688214"/>
                <a:ext cx="1141504"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8" name="TextBox 7">
              <a:extLst>
                <a:ext uri="{FF2B5EF4-FFF2-40B4-BE49-F238E27FC236}">
                  <a16:creationId xmlns:a16="http://schemas.microsoft.com/office/drawing/2014/main" id="{9ADE14C0-66E7-C945-9D2D-11C82A8C16A5}"/>
                </a:ext>
              </a:extLst>
            </p:cNvPr>
            <p:cNvSpPr txBox="1"/>
            <p:nvPr/>
          </p:nvSpPr>
          <p:spPr>
            <a:xfrm>
              <a:off x="6792500" y="1976402"/>
              <a:ext cx="1891030" cy="338554"/>
            </a:xfrm>
            <a:prstGeom prst="rect">
              <a:avLst/>
            </a:prstGeom>
            <a:noFill/>
          </p:spPr>
          <p:txBody>
            <a:bodyPr wrap="none" rtlCol="0">
              <a:spAutoFit/>
            </a:bodyPr>
            <a:lstStyle/>
            <a:p>
              <a:r>
                <a:rPr lang="en-US" sz="1600" dirty="0">
                  <a:solidFill>
                    <a:srgbClr val="0432FF"/>
                  </a:solidFill>
                </a:rPr>
                <a:t>4-stave Telescope </a:t>
              </a:r>
            </a:p>
          </p:txBody>
        </p:sp>
      </p:grpSp>
      <p:pic>
        <p:nvPicPr>
          <p:cNvPr id="11" name="Shape 111">
            <a:extLst>
              <a:ext uri="{FF2B5EF4-FFF2-40B4-BE49-F238E27FC236}">
                <a16:creationId xmlns:a16="http://schemas.microsoft.com/office/drawing/2014/main" id="{CEA24132-595E-D744-BB48-549066C9F941}"/>
              </a:ext>
            </a:extLst>
          </p:cNvPr>
          <p:cNvPicPr preferRelativeResize="0"/>
          <p:nvPr/>
        </p:nvPicPr>
        <p:blipFill rotWithShape="1">
          <a:blip r:embed="rId3">
            <a:alphaModFix/>
          </a:blip>
          <a:srcRect t="11089" b="12990"/>
          <a:stretch/>
        </p:blipFill>
        <p:spPr>
          <a:xfrm>
            <a:off x="6284900" y="2522263"/>
            <a:ext cx="2831221" cy="1503274"/>
          </a:xfrm>
          <a:prstGeom prst="rect">
            <a:avLst/>
          </a:prstGeom>
          <a:noFill/>
          <a:ln>
            <a:noFill/>
          </a:ln>
        </p:spPr>
      </p:pic>
      <p:pic>
        <p:nvPicPr>
          <p:cNvPr id="2050" name="Picture 2" descr="https://p25ext.lanl.gov/maps/hardware/IMG_1556.JPG">
            <a:extLst>
              <a:ext uri="{FF2B5EF4-FFF2-40B4-BE49-F238E27FC236}">
                <a16:creationId xmlns:a16="http://schemas.microsoft.com/office/drawing/2014/main" id="{614A23A3-1ADE-4F46-8450-50081FCE0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021" y="4267413"/>
            <a:ext cx="2831221" cy="1009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BD3BA19-3AD3-9F4C-AD24-ECD1D404F20B}"/>
              </a:ext>
            </a:extLst>
          </p:cNvPr>
          <p:cNvSpPr txBox="1"/>
          <p:nvPr/>
        </p:nvSpPr>
        <p:spPr>
          <a:xfrm>
            <a:off x="6701835" y="4291039"/>
            <a:ext cx="2291012" cy="369332"/>
          </a:xfrm>
          <a:prstGeom prst="rect">
            <a:avLst/>
          </a:prstGeom>
          <a:noFill/>
        </p:spPr>
        <p:txBody>
          <a:bodyPr wrap="none" rtlCol="0">
            <a:spAutoFit/>
          </a:bodyPr>
          <a:lstStyle/>
          <a:p>
            <a:r>
              <a:rPr lang="en-US" dirty="0">
                <a:solidFill>
                  <a:srgbClr val="FFFF00"/>
                </a:solidFill>
              </a:rPr>
              <a:t>Final staves @LANL</a:t>
            </a:r>
          </a:p>
        </p:txBody>
      </p:sp>
    </p:spTree>
    <p:extLst>
      <p:ext uri="{BB962C8B-B14F-4D97-AF65-F5344CB8AC3E}">
        <p14:creationId xmlns:p14="http://schemas.microsoft.com/office/powerpoint/2010/main" val="296936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0A30-6DD4-4049-9B90-407A48F4EA20}"/>
              </a:ext>
            </a:extLst>
          </p:cNvPr>
          <p:cNvSpPr>
            <a:spLocks noGrp="1"/>
          </p:cNvSpPr>
          <p:nvPr>
            <p:ph type="title"/>
          </p:nvPr>
        </p:nvSpPr>
        <p:spPr/>
        <p:txBody>
          <a:bodyPr/>
          <a:lstStyle/>
          <a:p>
            <a:r>
              <a:rPr lang="en-US" dirty="0"/>
              <a:t>Mission Impact </a:t>
            </a:r>
          </a:p>
        </p:txBody>
      </p:sp>
      <p:sp>
        <p:nvSpPr>
          <p:cNvPr id="3" name="Date Placeholder 2">
            <a:extLst>
              <a:ext uri="{FF2B5EF4-FFF2-40B4-BE49-F238E27FC236}">
                <a16:creationId xmlns:a16="http://schemas.microsoft.com/office/drawing/2014/main" id="{A6D6DCA7-26A9-964A-BCA1-318E1EE693A3}"/>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13</a:t>
            </a:fld>
            <a:endParaRPr lang="en-US" dirty="0"/>
          </a:p>
        </p:txBody>
      </p:sp>
      <p:sp>
        <p:nvSpPr>
          <p:cNvPr id="4" name="Footer Placeholder 3">
            <a:extLst>
              <a:ext uri="{FF2B5EF4-FFF2-40B4-BE49-F238E27FC236}">
                <a16:creationId xmlns:a16="http://schemas.microsoft.com/office/drawing/2014/main" id="{5FCCCBCE-8588-FA44-8E0B-2849AA1B71E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B5556C10-4972-5145-81CF-8DE2DD50FFD0}"/>
              </a:ext>
            </a:extLst>
          </p:cNvPr>
          <p:cNvSpPr>
            <a:spLocks noGrp="1"/>
          </p:cNvSpPr>
          <p:nvPr>
            <p:ph idx="1"/>
          </p:nvPr>
        </p:nvSpPr>
        <p:spPr>
          <a:xfrm>
            <a:off x="353961" y="943030"/>
            <a:ext cx="3775587" cy="4328440"/>
          </a:xfrm>
        </p:spPr>
        <p:txBody>
          <a:bodyPr>
            <a:normAutofit fontScale="775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 &amp; international level:</a:t>
            </a:r>
          </a:p>
          <a:p>
            <a:r>
              <a:rPr lang="en-US" dirty="0"/>
              <a:t>Defines the directions for LANL basic science and applied programs </a:t>
            </a:r>
          </a:p>
          <a:p>
            <a:pPr lvl="1"/>
            <a:r>
              <a:rPr lang="pl-PL" dirty="0" err="1"/>
              <a:t>Long</a:t>
            </a:r>
            <a:r>
              <a:rPr lang="pl-PL" dirty="0"/>
              <a:t>-term DOE NP </a:t>
            </a:r>
            <a:r>
              <a:rPr lang="pl-PL" dirty="0" err="1"/>
              <a:t>support</a:t>
            </a:r>
            <a:r>
              <a:rPr lang="pl-PL" dirty="0"/>
              <a:t> on </a:t>
            </a:r>
            <a:r>
              <a:rPr lang="pl-PL" dirty="0" err="1"/>
              <a:t>sPHENIX</a:t>
            </a:r>
            <a:endParaRPr lang="pl-PL" dirty="0"/>
          </a:p>
          <a:p>
            <a:pPr lvl="1"/>
            <a:r>
              <a:rPr lang="pl-PL" dirty="0"/>
              <a:t>N</a:t>
            </a:r>
            <a:r>
              <a:rPr lang="en-US" dirty="0" err="1"/>
              <a:t>ew</a:t>
            </a:r>
            <a:r>
              <a:rPr lang="en-US" dirty="0"/>
              <a:t> staff &amp; postdoc hires - Xuan, </a:t>
            </a:r>
            <a:r>
              <a:rPr lang="en-US" dirty="0" err="1"/>
              <a:t>Sho</a:t>
            </a:r>
            <a:r>
              <a:rPr lang="en-US" dirty="0"/>
              <a:t>, Alex, Yasser, Cameron (P-25), also in theory groups</a:t>
            </a:r>
          </a:p>
          <a:p>
            <a:pPr lvl="1"/>
            <a:r>
              <a:rPr lang="en-US" dirty="0"/>
              <a:t>Promotions- Mike(XCP), Cesar, Darren(XTD)</a:t>
            </a:r>
          </a:p>
          <a:p>
            <a:pPr lvl="1"/>
            <a:r>
              <a:rPr lang="en-US" dirty="0"/>
              <a:t>New proposal being developed for EIC based on R&amp;D on MAPS</a:t>
            </a:r>
          </a:p>
          <a:p>
            <a:pPr marL="174625" lvl="1" indent="0">
              <a:buNone/>
            </a:pPr>
            <a:endParaRPr lang="en-US" dirty="0"/>
          </a:p>
          <a:p>
            <a:r>
              <a:rPr lang="en-US" dirty="0"/>
              <a:t>Applied program at LANL</a:t>
            </a:r>
          </a:p>
          <a:p>
            <a:pPr lvl="1"/>
            <a:r>
              <a:rPr lang="en-US" dirty="0"/>
              <a:t>X-ray imaging with MAPS </a:t>
            </a:r>
            <a:r>
              <a:rPr lang="en-US" dirty="0" err="1"/>
              <a:t>techonology</a:t>
            </a:r>
            <a:endParaRPr lang="en-US" dirty="0"/>
          </a:p>
          <a:p>
            <a:pPr lvl="1"/>
            <a:r>
              <a:rPr lang="en-US" dirty="0"/>
              <a:t>New proposals developed based on R&amp;D from this LDRD project </a:t>
            </a:r>
          </a:p>
          <a:p>
            <a:endParaRPr lang="en-US" dirty="0"/>
          </a:p>
        </p:txBody>
      </p:sp>
      <p:sp>
        <p:nvSpPr>
          <p:cNvPr id="6" name="Shape 196">
            <a:extLst>
              <a:ext uri="{FF2B5EF4-FFF2-40B4-BE49-F238E27FC236}">
                <a16:creationId xmlns:a16="http://schemas.microsoft.com/office/drawing/2014/main" id="{C1502D2B-1FF2-194E-AFF0-2C8B4566C988}"/>
              </a:ext>
            </a:extLst>
          </p:cNvPr>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sp>
        <p:nvSpPr>
          <p:cNvPr id="7" name="TextBox 6">
            <a:extLst>
              <a:ext uri="{FF2B5EF4-FFF2-40B4-BE49-F238E27FC236}">
                <a16:creationId xmlns:a16="http://schemas.microsoft.com/office/drawing/2014/main" id="{76E5AF88-8AB9-5F4C-A2C9-AA6D876F0FCF}"/>
              </a:ext>
            </a:extLst>
          </p:cNvPr>
          <p:cNvSpPr txBox="1"/>
          <p:nvPr/>
        </p:nvSpPr>
        <p:spPr>
          <a:xfrm>
            <a:off x="4572000" y="850133"/>
            <a:ext cx="340060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8" name="TextBox 7">
            <a:extLst>
              <a:ext uri="{FF2B5EF4-FFF2-40B4-BE49-F238E27FC236}">
                <a16:creationId xmlns:a16="http://schemas.microsoft.com/office/drawing/2014/main" id="{4A78C751-F6B1-7C4B-9664-917A0E3B0F48}"/>
              </a:ext>
            </a:extLst>
          </p:cNvPr>
          <p:cNvSpPr txBox="1"/>
          <p:nvPr/>
        </p:nvSpPr>
        <p:spPr>
          <a:xfrm>
            <a:off x="4879810" y="1720552"/>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9" name="Picture 8">
            <a:extLst>
              <a:ext uri="{FF2B5EF4-FFF2-40B4-BE49-F238E27FC236}">
                <a16:creationId xmlns:a16="http://schemas.microsoft.com/office/drawing/2014/main" id="{C3FF60C9-E601-204C-9199-4B55D15B2F88}"/>
              </a:ext>
            </a:extLst>
          </p:cNvPr>
          <p:cNvPicPr>
            <a:picLocks noChangeAspect="1"/>
          </p:cNvPicPr>
          <p:nvPr/>
        </p:nvPicPr>
        <p:blipFill>
          <a:blip r:embed="rId2"/>
          <a:stretch>
            <a:fillRect/>
          </a:stretch>
        </p:blipFill>
        <p:spPr>
          <a:xfrm>
            <a:off x="4608796" y="4012960"/>
            <a:ext cx="3689416" cy="583575"/>
          </a:xfrm>
          <a:prstGeom prst="rect">
            <a:avLst/>
          </a:prstGeom>
        </p:spPr>
      </p:pic>
      <p:pic>
        <p:nvPicPr>
          <p:cNvPr id="10" name="Picture 9">
            <a:extLst>
              <a:ext uri="{FF2B5EF4-FFF2-40B4-BE49-F238E27FC236}">
                <a16:creationId xmlns:a16="http://schemas.microsoft.com/office/drawing/2014/main" id="{E500FFC7-B946-174D-BF69-86CC2BF4407C}"/>
              </a:ext>
            </a:extLst>
          </p:cNvPr>
          <p:cNvPicPr>
            <a:picLocks noChangeAspect="1"/>
          </p:cNvPicPr>
          <p:nvPr/>
        </p:nvPicPr>
        <p:blipFill>
          <a:blip r:embed="rId3"/>
          <a:stretch>
            <a:fillRect/>
          </a:stretch>
        </p:blipFill>
        <p:spPr>
          <a:xfrm>
            <a:off x="4734868" y="2313264"/>
            <a:ext cx="3698894" cy="1064787"/>
          </a:xfrm>
          <a:prstGeom prst="rect">
            <a:avLst/>
          </a:prstGeom>
        </p:spPr>
      </p:pic>
      <p:grpSp>
        <p:nvGrpSpPr>
          <p:cNvPr id="11" name="Group 10">
            <a:extLst>
              <a:ext uri="{FF2B5EF4-FFF2-40B4-BE49-F238E27FC236}">
                <a16:creationId xmlns:a16="http://schemas.microsoft.com/office/drawing/2014/main" id="{AB5738D8-B01C-724A-8DD3-B02EA5180318}"/>
              </a:ext>
            </a:extLst>
          </p:cNvPr>
          <p:cNvGrpSpPr/>
          <p:nvPr/>
        </p:nvGrpSpPr>
        <p:grpSpPr>
          <a:xfrm>
            <a:off x="4473246" y="4611206"/>
            <a:ext cx="3960516" cy="766858"/>
            <a:chOff x="4745930" y="6200340"/>
            <a:chExt cx="3749742" cy="613322"/>
          </a:xfrm>
          <a:noFill/>
        </p:grpSpPr>
        <p:grpSp>
          <p:nvGrpSpPr>
            <p:cNvPr id="12" name="Group 11">
              <a:extLst>
                <a:ext uri="{FF2B5EF4-FFF2-40B4-BE49-F238E27FC236}">
                  <a16:creationId xmlns:a16="http://schemas.microsoft.com/office/drawing/2014/main" id="{87A7D68C-95D1-D846-9B82-E7EE3953B4FB}"/>
                </a:ext>
              </a:extLst>
            </p:cNvPr>
            <p:cNvGrpSpPr/>
            <p:nvPr/>
          </p:nvGrpSpPr>
          <p:grpSpPr>
            <a:xfrm>
              <a:off x="4745930" y="6448096"/>
              <a:ext cx="3749742" cy="365566"/>
              <a:chOff x="6437159" y="8890239"/>
              <a:chExt cx="5332967" cy="519916"/>
            </a:xfrm>
            <a:grpFill/>
          </p:grpSpPr>
          <p:grpSp>
            <p:nvGrpSpPr>
              <p:cNvPr id="16" name="Group 15">
                <a:extLst>
                  <a:ext uri="{FF2B5EF4-FFF2-40B4-BE49-F238E27FC236}">
                    <a16:creationId xmlns:a16="http://schemas.microsoft.com/office/drawing/2014/main" id="{18E09171-F9E0-184C-8DF2-BDE13C6685C6}"/>
                  </a:ext>
                </a:extLst>
              </p:cNvPr>
              <p:cNvGrpSpPr/>
              <p:nvPr/>
            </p:nvGrpSpPr>
            <p:grpSpPr>
              <a:xfrm>
                <a:off x="6437159" y="8890239"/>
                <a:ext cx="5332967" cy="75959"/>
                <a:chOff x="6437159" y="8890239"/>
                <a:chExt cx="5332967" cy="75959"/>
              </a:xfrm>
              <a:grpFill/>
            </p:grpSpPr>
            <p:cxnSp>
              <p:nvCxnSpPr>
                <p:cNvPr id="21" name="Straight Arrow Connector 20">
                  <a:extLst>
                    <a:ext uri="{FF2B5EF4-FFF2-40B4-BE49-F238E27FC236}">
                      <a16:creationId xmlns:a16="http://schemas.microsoft.com/office/drawing/2014/main" id="{6CB7FA87-C9D0-7A45-8131-ADF45902F9E0}"/>
                    </a:ext>
                  </a:extLst>
                </p:cNvPr>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BC8DFD12-049F-EA49-BFA0-66B9F11C0274}"/>
                    </a:ext>
                  </a:extLst>
                </p:cNvPr>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538EAE32-97CA-014E-BEDC-E8DAF436CE6C}"/>
                    </a:ext>
                  </a:extLst>
                </p:cNvPr>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6E73BC65-D997-9949-BD25-6D5F0EB62A93}"/>
                    </a:ext>
                  </a:extLst>
                </p:cNvPr>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6B95AEA2-9140-0C47-B1B3-49A4E434BB9C}"/>
                    </a:ext>
                  </a:extLst>
                </p:cNvPr>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7" name="TextBox 16">
                <a:extLst>
                  <a:ext uri="{FF2B5EF4-FFF2-40B4-BE49-F238E27FC236}">
                    <a16:creationId xmlns:a16="http://schemas.microsoft.com/office/drawing/2014/main" id="{772A4752-83BC-F943-8B06-B28735514A83}"/>
                  </a:ext>
                </a:extLst>
              </p:cNvPr>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8" name="TextBox 17">
                <a:extLst>
                  <a:ext uri="{FF2B5EF4-FFF2-40B4-BE49-F238E27FC236}">
                    <a16:creationId xmlns:a16="http://schemas.microsoft.com/office/drawing/2014/main" id="{1CFD5B65-175F-C941-A125-DD9FBB15E211}"/>
                  </a:ext>
                </a:extLst>
              </p:cNvPr>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9" name="TextBox 18">
                <a:extLst>
                  <a:ext uri="{FF2B5EF4-FFF2-40B4-BE49-F238E27FC236}">
                    <a16:creationId xmlns:a16="http://schemas.microsoft.com/office/drawing/2014/main" id="{596D7A3E-7039-374D-BDA4-AB1E038F565A}"/>
                  </a:ext>
                </a:extLst>
              </p:cNvPr>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20" name="TextBox 19">
                <a:extLst>
                  <a:ext uri="{FF2B5EF4-FFF2-40B4-BE49-F238E27FC236}">
                    <a16:creationId xmlns:a16="http://schemas.microsoft.com/office/drawing/2014/main" id="{036215C2-FEF8-9749-BECD-F67CE19A5069}"/>
                  </a:ext>
                </a:extLst>
              </p:cNvPr>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3" name="TextBox 12">
              <a:extLst>
                <a:ext uri="{FF2B5EF4-FFF2-40B4-BE49-F238E27FC236}">
                  <a16:creationId xmlns:a16="http://schemas.microsoft.com/office/drawing/2014/main" id="{7B25BB94-B2D9-CF43-953B-44FBE95D71F2}"/>
                </a:ext>
              </a:extLst>
            </p:cNvPr>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4" name="TextBox 13">
              <a:extLst>
                <a:ext uri="{FF2B5EF4-FFF2-40B4-BE49-F238E27FC236}">
                  <a16:creationId xmlns:a16="http://schemas.microsoft.com/office/drawing/2014/main" id="{D45CCF4B-D58D-9045-8A07-335A88F2226C}"/>
                </a:ext>
              </a:extLst>
            </p:cNvPr>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5" name="TextBox 14">
              <a:extLst>
                <a:ext uri="{FF2B5EF4-FFF2-40B4-BE49-F238E27FC236}">
                  <a16:creationId xmlns:a16="http://schemas.microsoft.com/office/drawing/2014/main" id="{6E89481A-8246-9542-9A31-7049A3EF0398}"/>
                </a:ext>
              </a:extLst>
            </p:cNvPr>
            <p:cNvSpPr txBox="1"/>
            <p:nvPr/>
          </p:nvSpPr>
          <p:spPr>
            <a:xfrm>
              <a:off x="7115163" y="6229256"/>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Tree>
    <p:extLst>
      <p:ext uri="{BB962C8B-B14F-4D97-AF65-F5344CB8AC3E}">
        <p14:creationId xmlns:p14="http://schemas.microsoft.com/office/powerpoint/2010/main" val="208120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335D-9339-D745-A9F4-E2D579790897}"/>
              </a:ext>
            </a:extLst>
          </p:cNvPr>
          <p:cNvSpPr>
            <a:spLocks noGrp="1"/>
          </p:cNvSpPr>
          <p:nvPr>
            <p:ph type="title"/>
          </p:nvPr>
        </p:nvSpPr>
        <p:spPr/>
        <p:txBody>
          <a:bodyPr/>
          <a:lstStyle/>
          <a:p>
            <a:r>
              <a:rPr lang="en-US" dirty="0"/>
              <a:t>Transition into DOE </a:t>
            </a:r>
            <a:r>
              <a:rPr lang="en-US" dirty="0" err="1"/>
              <a:t>sPHENIX</a:t>
            </a:r>
            <a:r>
              <a:rPr lang="en-US" dirty="0"/>
              <a:t> MVTX Program </a:t>
            </a:r>
          </a:p>
        </p:txBody>
      </p:sp>
      <p:sp>
        <p:nvSpPr>
          <p:cNvPr id="3" name="Date Placeholder 2">
            <a:extLst>
              <a:ext uri="{FF2B5EF4-FFF2-40B4-BE49-F238E27FC236}">
                <a16:creationId xmlns:a16="http://schemas.microsoft.com/office/drawing/2014/main" id="{77940728-9BE8-D34A-9097-9C254FF1EA1D}"/>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14</a:t>
            </a:fld>
            <a:endParaRPr lang="en-US" dirty="0"/>
          </a:p>
        </p:txBody>
      </p:sp>
      <p:sp>
        <p:nvSpPr>
          <p:cNvPr id="4" name="Footer Placeholder 3">
            <a:extLst>
              <a:ext uri="{FF2B5EF4-FFF2-40B4-BE49-F238E27FC236}">
                <a16:creationId xmlns:a16="http://schemas.microsoft.com/office/drawing/2014/main" id="{E9ECFF81-5A14-E74D-A523-D721CCE480C7}"/>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C09EF57-ACDC-FE49-B1BD-4960B324CC09}"/>
              </a:ext>
            </a:extLst>
          </p:cNvPr>
          <p:cNvSpPr>
            <a:spLocks noGrp="1"/>
          </p:cNvSpPr>
          <p:nvPr>
            <p:ph idx="1"/>
          </p:nvPr>
        </p:nvSpPr>
        <p:spPr>
          <a:xfrm>
            <a:off x="289560" y="871910"/>
            <a:ext cx="8503920" cy="4328440"/>
          </a:xfrm>
        </p:spPr>
        <p:txBody>
          <a:bodyPr>
            <a:normAutofit fontScale="92500" lnSpcReduction="10000"/>
          </a:bodyPr>
          <a:lstStyle/>
          <a:p>
            <a:r>
              <a:rPr lang="en-US" dirty="0"/>
              <a:t>MVTX approved by DOE and BNL, fund through RHIC Operation</a:t>
            </a:r>
          </a:p>
          <a:p>
            <a:pPr lvl="1"/>
            <a:r>
              <a:rPr lang="en-US" dirty="0"/>
              <a:t>Producing 84 staves and 60 RUs through US-ALICE, addon to the ALICE mass production, ~$1.4M</a:t>
            </a:r>
          </a:p>
          <a:p>
            <a:pPr lvl="1"/>
            <a:r>
              <a:rPr lang="en-US" dirty="0"/>
              <a:t>MVTX system design and production in progress, ~$5M</a:t>
            </a:r>
          </a:p>
          <a:p>
            <a:pPr marL="174625" lvl="1" indent="0">
              <a:buNone/>
            </a:pPr>
            <a:r>
              <a:rPr lang="en-US" dirty="0"/>
              <a:t> </a:t>
            </a:r>
          </a:p>
          <a:p>
            <a:r>
              <a:rPr lang="en-US" dirty="0"/>
              <a:t>The transition plan details are being worked out and evolving, as a result of this LDRD, we expect to have:</a:t>
            </a:r>
          </a:p>
          <a:p>
            <a:pPr lvl="1"/>
            <a:r>
              <a:rPr lang="en-US" dirty="0"/>
              <a:t>Long term DOE NP support on </a:t>
            </a:r>
            <a:r>
              <a:rPr lang="en-US" dirty="0" err="1"/>
              <a:t>sPHENIX</a:t>
            </a:r>
            <a:r>
              <a:rPr lang="en-US" dirty="0"/>
              <a:t> heavy ion heavy flavor physics program with MVTX</a:t>
            </a:r>
          </a:p>
          <a:p>
            <a:pPr lvl="1"/>
            <a:r>
              <a:rPr lang="en-US" dirty="0"/>
              <a:t>Long term DOE support for theoretical effort</a:t>
            </a:r>
          </a:p>
          <a:p>
            <a:pPr marL="174625" lvl="1" indent="0">
              <a:buNone/>
            </a:pPr>
            <a:r>
              <a:rPr lang="en-US" dirty="0"/>
              <a:t> </a:t>
            </a:r>
          </a:p>
          <a:p>
            <a:r>
              <a:rPr lang="en-US" dirty="0"/>
              <a:t>In the remaining ~7 months of this project, we will actively work within the MVTX group to make smooth transition into </a:t>
            </a:r>
            <a:r>
              <a:rPr lang="en-US" dirty="0" err="1"/>
              <a:t>sPHENIX</a:t>
            </a:r>
            <a:r>
              <a:rPr lang="en-US" dirty="0"/>
              <a:t> project </a:t>
            </a:r>
          </a:p>
          <a:p>
            <a:pPr lvl="1"/>
            <a:r>
              <a:rPr lang="en-US" dirty="0"/>
              <a:t>Complete the MVTX detector in time</a:t>
            </a:r>
          </a:p>
          <a:p>
            <a:pPr lvl="1"/>
            <a:r>
              <a:rPr lang="en-US" dirty="0"/>
              <a:t>Ready for day-1 physics in 2023</a:t>
            </a:r>
          </a:p>
          <a:p>
            <a:pPr lvl="1"/>
            <a:endParaRPr lang="en-US" dirty="0"/>
          </a:p>
        </p:txBody>
      </p:sp>
    </p:spTree>
    <p:extLst>
      <p:ext uri="{BB962C8B-B14F-4D97-AF65-F5344CB8AC3E}">
        <p14:creationId xmlns:p14="http://schemas.microsoft.com/office/powerpoint/2010/main" val="366149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4ED3-FBBA-014C-8CE9-42587E53D506}"/>
              </a:ext>
            </a:extLst>
          </p:cNvPr>
          <p:cNvSpPr>
            <a:spLocks noGrp="1"/>
          </p:cNvSpPr>
          <p:nvPr>
            <p:ph type="title"/>
          </p:nvPr>
        </p:nvSpPr>
        <p:spPr/>
        <p:txBody>
          <a:bodyPr/>
          <a:lstStyle/>
          <a:p>
            <a:r>
              <a:rPr lang="en-US" dirty="0" err="1"/>
              <a:t>sPHENIX</a:t>
            </a:r>
            <a:r>
              <a:rPr lang="en-US" dirty="0"/>
              <a:t> Detector</a:t>
            </a:r>
          </a:p>
        </p:txBody>
      </p:sp>
      <p:sp>
        <p:nvSpPr>
          <p:cNvPr id="3" name="Date Placeholder 2">
            <a:extLst>
              <a:ext uri="{FF2B5EF4-FFF2-40B4-BE49-F238E27FC236}">
                <a16:creationId xmlns:a16="http://schemas.microsoft.com/office/drawing/2014/main" id="{933741AA-EA9C-0B44-997A-D6872E76D823}"/>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15</a:t>
            </a:fld>
            <a:endParaRPr lang="en-US" dirty="0"/>
          </a:p>
        </p:txBody>
      </p:sp>
      <p:sp>
        <p:nvSpPr>
          <p:cNvPr id="4" name="Footer Placeholder 3">
            <a:extLst>
              <a:ext uri="{FF2B5EF4-FFF2-40B4-BE49-F238E27FC236}">
                <a16:creationId xmlns:a16="http://schemas.microsoft.com/office/drawing/2014/main" id="{2E27B6BE-337C-7A4F-8FFE-3F024D5BD33C}"/>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CC9D2270-0E1F-2740-B025-C6F5DA2AD6B5}"/>
              </a:ext>
            </a:extLst>
          </p:cNvPr>
          <p:cNvPicPr>
            <a:picLocks noChangeAspect="1"/>
          </p:cNvPicPr>
          <p:nvPr/>
        </p:nvPicPr>
        <p:blipFill>
          <a:blip r:embed="rId2"/>
          <a:stretch>
            <a:fillRect/>
          </a:stretch>
        </p:blipFill>
        <p:spPr>
          <a:xfrm>
            <a:off x="626347" y="817925"/>
            <a:ext cx="7891305" cy="4591923"/>
          </a:xfrm>
          <a:prstGeom prst="rect">
            <a:avLst/>
          </a:prstGeom>
        </p:spPr>
      </p:pic>
    </p:spTree>
    <p:extLst>
      <p:ext uri="{BB962C8B-B14F-4D97-AF65-F5344CB8AC3E}">
        <p14:creationId xmlns:p14="http://schemas.microsoft.com/office/powerpoint/2010/main" val="179915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0E76-0D1C-3943-A1AB-F440361B1538}"/>
              </a:ext>
            </a:extLst>
          </p:cNvPr>
          <p:cNvSpPr>
            <a:spLocks noGrp="1"/>
          </p:cNvSpPr>
          <p:nvPr>
            <p:ph type="title"/>
          </p:nvPr>
        </p:nvSpPr>
        <p:spPr/>
        <p:txBody>
          <a:bodyPr/>
          <a:lstStyle/>
          <a:p>
            <a:r>
              <a:rPr lang="en-US" dirty="0" err="1"/>
              <a:t>sPHENIX</a:t>
            </a:r>
            <a:r>
              <a:rPr lang="en-US" dirty="0"/>
              <a:t> Status and Plan</a:t>
            </a:r>
          </a:p>
        </p:txBody>
      </p:sp>
      <p:sp>
        <p:nvSpPr>
          <p:cNvPr id="3" name="Date Placeholder 2">
            <a:extLst>
              <a:ext uri="{FF2B5EF4-FFF2-40B4-BE49-F238E27FC236}">
                <a16:creationId xmlns:a16="http://schemas.microsoft.com/office/drawing/2014/main" id="{61D364E6-EEB2-6E4B-9C02-2F366D117ADC}"/>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16</a:t>
            </a:fld>
            <a:endParaRPr lang="en-US" dirty="0"/>
          </a:p>
        </p:txBody>
      </p:sp>
      <p:sp>
        <p:nvSpPr>
          <p:cNvPr id="4" name="Footer Placeholder 3">
            <a:extLst>
              <a:ext uri="{FF2B5EF4-FFF2-40B4-BE49-F238E27FC236}">
                <a16:creationId xmlns:a16="http://schemas.microsoft.com/office/drawing/2014/main" id="{8304E264-B42E-9146-AD4F-35509CF079AB}"/>
              </a:ext>
            </a:extLst>
          </p:cNvPr>
          <p:cNvSpPr>
            <a:spLocks noGrp="1"/>
          </p:cNvSpPr>
          <p:nvPr>
            <p:ph type="ftr" sz="quarter" idx="11"/>
          </p:nvPr>
        </p:nvSpPr>
        <p:spPr/>
        <p:txBody>
          <a:bodyPr/>
          <a:lstStyle/>
          <a:p>
            <a:r>
              <a:rPr lang="en-US"/>
              <a:t>Los Alamos National Laboratory</a:t>
            </a:r>
            <a:endParaRPr lang="en-US" dirty="0"/>
          </a:p>
        </p:txBody>
      </p:sp>
      <p:pic>
        <p:nvPicPr>
          <p:cNvPr id="6" name="Picture 5">
            <a:extLst>
              <a:ext uri="{FF2B5EF4-FFF2-40B4-BE49-F238E27FC236}">
                <a16:creationId xmlns:a16="http://schemas.microsoft.com/office/drawing/2014/main" id="{E4B478D4-8495-3D4A-8AEB-ED822D64C793}"/>
              </a:ext>
            </a:extLst>
          </p:cNvPr>
          <p:cNvPicPr>
            <a:picLocks noChangeAspect="1"/>
          </p:cNvPicPr>
          <p:nvPr/>
        </p:nvPicPr>
        <p:blipFill>
          <a:blip r:embed="rId2"/>
          <a:stretch>
            <a:fillRect/>
          </a:stretch>
        </p:blipFill>
        <p:spPr>
          <a:xfrm>
            <a:off x="228600" y="901700"/>
            <a:ext cx="8686800" cy="3911600"/>
          </a:xfrm>
          <a:prstGeom prst="rect">
            <a:avLst/>
          </a:prstGeom>
        </p:spPr>
      </p:pic>
    </p:spTree>
    <p:extLst>
      <p:ext uri="{BB962C8B-B14F-4D97-AF65-F5344CB8AC3E}">
        <p14:creationId xmlns:p14="http://schemas.microsoft.com/office/powerpoint/2010/main" val="117839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Date Placeholder 2"/>
          <p:cNvSpPr>
            <a:spLocks noGrp="1"/>
          </p:cNvSpPr>
          <p:nvPr>
            <p:ph type="dt" sz="half" idx="10"/>
          </p:nvPr>
        </p:nvSpPr>
        <p:spPr/>
        <p:txBody>
          <a:bodyPr/>
          <a:lstStyle/>
          <a:p>
            <a:fld id="{DE9632A3-F47F-1040-A02F-56356D5148F3}" type="datetime1">
              <a:rPr lang="en-US" smtClean="0"/>
              <a:t>2/10/19</a:t>
            </a:fld>
            <a:r>
              <a:rPr lang="en-US"/>
              <a:t>   |   </a:t>
            </a:r>
            <a:fld id="{5D01E7E5-6465-7A46-A26D-BAABC2D34D38}" type="slidenum">
              <a:rPr lang="en-US" smtClean="0"/>
              <a:t>17</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575731" y="934394"/>
            <a:ext cx="7851955" cy="4247317"/>
          </a:xfrm>
          <a:prstGeom prst="rect">
            <a:avLst/>
          </a:prstGeom>
        </p:spPr>
        <p:txBody>
          <a:bodyPr wrap="square">
            <a:spAutoFit/>
          </a:bodyPr>
          <a:lstStyle/>
          <a:p>
            <a:pPr marL="285750" indent="-285750">
              <a:buFont typeface="Arial" panose="020B0604020202020204" pitchFamily="34" charset="0"/>
              <a:buChar char="•"/>
            </a:pPr>
            <a:r>
              <a:rPr lang="en-US" dirty="0"/>
              <a:t>Established a new open heavy flavor physics program with MVTX upgrade for the </a:t>
            </a:r>
            <a:r>
              <a:rPr lang="en-US" dirty="0" err="1"/>
              <a:t>sPHENIX</a:t>
            </a:r>
            <a:r>
              <a:rPr lang="en-US" dirty="0"/>
              <a:t>, approved by DOE and funded through BNL</a:t>
            </a:r>
          </a:p>
          <a:p>
            <a:endParaRPr lang="en-US" dirty="0"/>
          </a:p>
          <a:p>
            <a:pPr marL="285750" indent="-285750">
              <a:buFont typeface="Arial" panose="020B0604020202020204" pitchFamily="34" charset="0"/>
              <a:buChar char="•"/>
            </a:pPr>
            <a:r>
              <a:rPr lang="en-US" dirty="0"/>
              <a:t>New theoretical development for QGP study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Met all LDRD milestones, some ahead of time </a:t>
            </a:r>
          </a:p>
          <a:p>
            <a:endParaRPr lang="en-US" dirty="0"/>
          </a:p>
          <a:p>
            <a:pPr marL="285750" indent="-285750">
              <a:buFont typeface="Arial" panose="020B0604020202020204" pitchFamily="34" charset="0"/>
              <a:buChar char="•"/>
            </a:pPr>
            <a:r>
              <a:rPr lang="en-US" dirty="0"/>
              <a:t>Broad impacts on NP and other programs </a:t>
            </a:r>
          </a:p>
          <a:p>
            <a:endParaRPr lang="en-US" dirty="0"/>
          </a:p>
          <a:p>
            <a:pPr marL="285750" indent="-285750">
              <a:buFont typeface="Arial" panose="020B0604020202020204" pitchFamily="34" charset="0"/>
              <a:buChar char="•"/>
            </a:pPr>
            <a:r>
              <a:rPr lang="en-US" dirty="0"/>
              <a:t>Developed a new </a:t>
            </a:r>
            <a:r>
              <a:rPr lang="en-US" dirty="0" err="1"/>
              <a:t>sPHENIX</a:t>
            </a:r>
            <a:r>
              <a:rPr lang="en-US" dirty="0"/>
              <a:t> program for LANL, bring in new fund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transition into DOE supported </a:t>
            </a:r>
            <a:r>
              <a:rPr lang="en-US" dirty="0" err="1"/>
              <a:t>sPHENIX</a:t>
            </a:r>
            <a:r>
              <a:rPr lang="en-US" dirty="0"/>
              <a:t> program</a:t>
            </a:r>
          </a:p>
          <a:p>
            <a:endParaRPr lang="en-US" dirty="0"/>
          </a:p>
          <a:p>
            <a:r>
              <a:rPr lang="en-US" b="1" dirty="0">
                <a:solidFill>
                  <a:srgbClr val="FF0000"/>
                </a:solidFill>
              </a:rPr>
              <a:t>On track to meet our extended goals for FY19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26355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0AEC-A6CE-5C48-9D4F-43908254754B}"/>
              </a:ext>
            </a:extLst>
          </p:cNvPr>
          <p:cNvSpPr>
            <a:spLocks noGrp="1"/>
          </p:cNvSpPr>
          <p:nvPr>
            <p:ph type="title"/>
          </p:nvPr>
        </p:nvSpPr>
        <p:spPr/>
        <p:txBody>
          <a:bodyPr/>
          <a:lstStyle/>
          <a:p>
            <a:r>
              <a:rPr lang="en-US" dirty="0"/>
              <a:t>Backup slides</a:t>
            </a:r>
          </a:p>
        </p:txBody>
      </p:sp>
      <p:sp>
        <p:nvSpPr>
          <p:cNvPr id="3" name="Date Placeholder 2">
            <a:extLst>
              <a:ext uri="{FF2B5EF4-FFF2-40B4-BE49-F238E27FC236}">
                <a16:creationId xmlns:a16="http://schemas.microsoft.com/office/drawing/2014/main" id="{C84020CB-CC48-414A-A05F-AA834C0D579E}"/>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18</a:t>
            </a:fld>
            <a:endParaRPr lang="en-US" dirty="0"/>
          </a:p>
        </p:txBody>
      </p:sp>
      <p:sp>
        <p:nvSpPr>
          <p:cNvPr id="4" name="Footer Placeholder 3">
            <a:extLst>
              <a:ext uri="{FF2B5EF4-FFF2-40B4-BE49-F238E27FC236}">
                <a16:creationId xmlns:a16="http://schemas.microsoft.com/office/drawing/2014/main" id="{8BB4E5C8-36A3-7944-A148-585B6F8603F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FB80C5A-BF41-FD45-8EE4-7330C52038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04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60121" y="411232"/>
            <a:ext cx="7749539" cy="548819"/>
          </a:xfrm>
        </p:spPr>
        <p:txBody>
          <a:bodyPr>
            <a:noAutofit/>
          </a:bodyPr>
          <a:lstStyle/>
          <a:p>
            <a:r>
              <a:rPr lang="en-US" sz="3000" dirty="0"/>
              <a:t>MVTX Full Readout Chain Demonstrated (3/2018)</a:t>
            </a:r>
          </a:p>
        </p:txBody>
      </p:sp>
      <p:sp>
        <p:nvSpPr>
          <p:cNvPr id="4" name="TextBox 3"/>
          <p:cNvSpPr txBox="1"/>
          <p:nvPr/>
        </p:nvSpPr>
        <p:spPr>
          <a:xfrm>
            <a:off x="685800" y="1504116"/>
            <a:ext cx="342900" cy="196208"/>
          </a:xfrm>
          <a:prstGeom prst="rect">
            <a:avLst/>
          </a:prstGeom>
          <a:solidFill>
            <a:schemeClr val="bg1"/>
          </a:solidFill>
        </p:spPr>
        <p:txBody>
          <a:bodyPr wrap="square" rtlCol="0">
            <a:spAutoFit/>
          </a:bodyPr>
          <a:lstStyle/>
          <a:p>
            <a:endParaRPr lang="en-US" sz="675" dirty="0"/>
          </a:p>
        </p:txBody>
      </p:sp>
      <p:sp>
        <p:nvSpPr>
          <p:cNvPr id="5" name="Slide Number Placeholder 4"/>
          <p:cNvSpPr>
            <a:spLocks noGrp="1"/>
          </p:cNvSpPr>
          <p:nvPr>
            <p:ph type="sldNum" sz="quarter" idx="12"/>
          </p:nvPr>
        </p:nvSpPr>
        <p:spPr>
          <a:xfrm>
            <a:off x="6400800" y="5155407"/>
            <a:ext cx="1600200" cy="273844"/>
          </a:xfrm>
        </p:spPr>
        <p:txBody>
          <a:bodyPr/>
          <a:lstStyle/>
          <a:p>
            <a:pPr>
              <a:defRPr/>
            </a:pPr>
            <a:fld id="{470E2682-44F7-8547-94DE-E699237E1B96}" type="slidenum">
              <a:rPr lang="en-US" smtClean="0"/>
              <a:pPr>
                <a:defRPr/>
              </a:pPr>
              <a:t>19</a:t>
            </a:fld>
            <a:endParaRPr lang="en-US" dirty="0"/>
          </a:p>
        </p:txBody>
      </p:sp>
      <p:sp>
        <p:nvSpPr>
          <p:cNvPr id="32" name="TextBox 31"/>
          <p:cNvSpPr txBox="1"/>
          <p:nvPr/>
        </p:nvSpPr>
        <p:spPr>
          <a:xfrm>
            <a:off x="2457450" y="1484226"/>
            <a:ext cx="285750" cy="196208"/>
          </a:xfrm>
          <a:prstGeom prst="rect">
            <a:avLst/>
          </a:prstGeom>
          <a:solidFill>
            <a:schemeClr val="bg1"/>
          </a:solidFill>
        </p:spPr>
        <p:txBody>
          <a:bodyPr wrap="square" rtlCol="0">
            <a:spAutoFit/>
          </a:bodyPr>
          <a:lstStyle/>
          <a:p>
            <a:endParaRPr lang="en-US" sz="675" dirty="0"/>
          </a:p>
        </p:txBody>
      </p:sp>
      <p:sp>
        <p:nvSpPr>
          <p:cNvPr id="36" name="TextBox 35"/>
          <p:cNvSpPr txBox="1"/>
          <p:nvPr/>
        </p:nvSpPr>
        <p:spPr>
          <a:xfrm>
            <a:off x="4229100" y="1495768"/>
            <a:ext cx="285750" cy="196208"/>
          </a:xfrm>
          <a:prstGeom prst="rect">
            <a:avLst/>
          </a:prstGeom>
          <a:solidFill>
            <a:schemeClr val="bg1"/>
          </a:solidFill>
        </p:spPr>
        <p:txBody>
          <a:bodyPr wrap="square" rtlCol="0">
            <a:spAutoFit/>
          </a:bodyPr>
          <a:lstStyle/>
          <a:p>
            <a:endParaRPr lang="en-US" sz="675" dirty="0"/>
          </a:p>
        </p:txBody>
      </p:sp>
      <p:sp>
        <p:nvSpPr>
          <p:cNvPr id="2" name="Date Placeholder 1">
            <a:extLst>
              <a:ext uri="{FF2B5EF4-FFF2-40B4-BE49-F238E27FC236}">
                <a16:creationId xmlns:a16="http://schemas.microsoft.com/office/drawing/2014/main" id="{F3D39A84-C114-3846-BF3F-9B5DFD0E93D7}"/>
              </a:ext>
            </a:extLst>
          </p:cNvPr>
          <p:cNvSpPr>
            <a:spLocks noGrp="1"/>
          </p:cNvSpPr>
          <p:nvPr>
            <p:ph type="dt" sz="half" idx="10"/>
          </p:nvPr>
        </p:nvSpPr>
        <p:spPr/>
        <p:txBody>
          <a:bodyPr/>
          <a:lstStyle/>
          <a:p>
            <a:r>
              <a:rPr lang="en-US"/>
              <a:t>12/7/18</a:t>
            </a:r>
          </a:p>
        </p:txBody>
      </p:sp>
      <p:sp>
        <p:nvSpPr>
          <p:cNvPr id="6" name="Footer Placeholder 5">
            <a:extLst>
              <a:ext uri="{FF2B5EF4-FFF2-40B4-BE49-F238E27FC236}">
                <a16:creationId xmlns:a16="http://schemas.microsoft.com/office/drawing/2014/main" id="{B27BF99D-15F6-444D-850A-0D65B3CC7A89}"/>
              </a:ext>
            </a:extLst>
          </p:cNvPr>
          <p:cNvSpPr>
            <a:spLocks noGrp="1"/>
          </p:cNvSpPr>
          <p:nvPr>
            <p:ph type="ftr" sz="quarter" idx="11"/>
          </p:nvPr>
        </p:nvSpPr>
        <p:spPr/>
        <p:txBody>
          <a:bodyPr/>
          <a:lstStyle/>
          <a:p>
            <a:r>
              <a:rPr lang="en-US"/>
              <a:t>MVTX Overview, FSU sPHENIX Collaboration Mtg</a:t>
            </a:r>
          </a:p>
        </p:txBody>
      </p:sp>
      <p:grpSp>
        <p:nvGrpSpPr>
          <p:cNvPr id="15" name="Group 14">
            <a:extLst>
              <a:ext uri="{FF2B5EF4-FFF2-40B4-BE49-F238E27FC236}">
                <a16:creationId xmlns:a16="http://schemas.microsoft.com/office/drawing/2014/main" id="{634AC833-5519-6246-A179-F0D5F17BF64E}"/>
              </a:ext>
            </a:extLst>
          </p:cNvPr>
          <p:cNvGrpSpPr/>
          <p:nvPr/>
        </p:nvGrpSpPr>
        <p:grpSpPr>
          <a:xfrm>
            <a:off x="5867400" y="3586084"/>
            <a:ext cx="2729933" cy="1275006"/>
            <a:chOff x="1022537" y="790670"/>
            <a:chExt cx="3982449" cy="1360094"/>
          </a:xfrm>
        </p:grpSpPr>
        <p:sp>
          <p:nvSpPr>
            <p:cNvPr id="35" name="TextBox 34">
              <a:extLst>
                <a:ext uri="{FF2B5EF4-FFF2-40B4-BE49-F238E27FC236}">
                  <a16:creationId xmlns:a16="http://schemas.microsoft.com/office/drawing/2014/main" id="{49CB4563-E52D-504E-8229-05877509E222}"/>
                </a:ext>
              </a:extLst>
            </p:cNvPr>
            <p:cNvSpPr txBox="1"/>
            <p:nvPr/>
          </p:nvSpPr>
          <p:spPr>
            <a:xfrm>
              <a:off x="3687958" y="847198"/>
              <a:ext cx="1317028" cy="295485"/>
            </a:xfrm>
            <a:prstGeom prst="rect">
              <a:avLst/>
            </a:prstGeom>
            <a:noFill/>
          </p:spPr>
          <p:txBody>
            <a:bodyPr wrap="none" rtlCol="0">
              <a:spAutoFit/>
            </a:bodyPr>
            <a:lstStyle/>
            <a:p>
              <a:r>
                <a:rPr lang="en-US" sz="1200" dirty="0">
                  <a:solidFill>
                    <a:srgbClr val="FFFF00"/>
                  </a:solidFill>
                </a:rPr>
                <a:t>4-hit track </a:t>
              </a:r>
            </a:p>
          </p:txBody>
        </p:sp>
        <p:grpSp>
          <p:nvGrpSpPr>
            <p:cNvPr id="40" name="Group 39">
              <a:extLst>
                <a:ext uri="{FF2B5EF4-FFF2-40B4-BE49-F238E27FC236}">
                  <a16:creationId xmlns:a16="http://schemas.microsoft.com/office/drawing/2014/main" id="{5C16982A-1711-9448-AA60-F253C1376E37}"/>
                </a:ext>
              </a:extLst>
            </p:cNvPr>
            <p:cNvGrpSpPr/>
            <p:nvPr/>
          </p:nvGrpSpPr>
          <p:grpSpPr>
            <a:xfrm>
              <a:off x="2286160" y="790670"/>
              <a:ext cx="1928815" cy="824060"/>
              <a:chOff x="1859418" y="808144"/>
              <a:chExt cx="1928815" cy="824060"/>
            </a:xfrm>
          </p:grpSpPr>
          <p:grpSp>
            <p:nvGrpSpPr>
              <p:cNvPr id="41" name="Group 40">
                <a:extLst>
                  <a:ext uri="{FF2B5EF4-FFF2-40B4-BE49-F238E27FC236}">
                    <a16:creationId xmlns:a16="http://schemas.microsoft.com/office/drawing/2014/main" id="{55DB2203-4BF5-5A4C-81B9-864C39796D36}"/>
                  </a:ext>
                </a:extLst>
              </p:cNvPr>
              <p:cNvGrpSpPr/>
              <p:nvPr/>
            </p:nvGrpSpPr>
            <p:grpSpPr>
              <a:xfrm>
                <a:off x="2336292" y="808144"/>
                <a:ext cx="637794" cy="824060"/>
                <a:chOff x="950976" y="1179576"/>
                <a:chExt cx="502919" cy="804672"/>
              </a:xfrm>
            </p:grpSpPr>
            <p:sp>
              <p:nvSpPr>
                <p:cNvPr id="43" name="Rectangle 42">
                  <a:extLst>
                    <a:ext uri="{FF2B5EF4-FFF2-40B4-BE49-F238E27FC236}">
                      <a16:creationId xmlns:a16="http://schemas.microsoft.com/office/drawing/2014/main" id="{E63E56CB-B756-994B-BFC4-2B758B3880C0}"/>
                    </a:ext>
                  </a:extLst>
                </p:cNvPr>
                <p:cNvSpPr/>
                <p:nvPr/>
              </p:nvSpPr>
              <p:spPr>
                <a:xfrm>
                  <a:off x="9509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2B330AE-65E4-3040-B6D9-29CD98D82FCB}"/>
                    </a:ext>
                  </a:extLst>
                </p:cNvPr>
                <p:cNvSpPr/>
                <p:nvPr/>
              </p:nvSpPr>
              <p:spPr>
                <a:xfrm>
                  <a:off x="11033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6E03FBC-CCDC-DE4C-9421-8787E5B34E55}"/>
                    </a:ext>
                  </a:extLst>
                </p:cNvPr>
                <p:cNvSpPr/>
                <p:nvPr/>
              </p:nvSpPr>
              <p:spPr>
                <a:xfrm>
                  <a:off x="1273302"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3423774-F803-4746-9934-1E7B58B418BC}"/>
                    </a:ext>
                  </a:extLst>
                </p:cNvPr>
                <p:cNvSpPr/>
                <p:nvPr/>
              </p:nvSpPr>
              <p:spPr>
                <a:xfrm>
                  <a:off x="14081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Arrow Connector 41">
                <a:extLst>
                  <a:ext uri="{FF2B5EF4-FFF2-40B4-BE49-F238E27FC236}">
                    <a16:creationId xmlns:a16="http://schemas.microsoft.com/office/drawing/2014/main" id="{6693F698-840B-3F40-90F6-DD08DD43D9A9}"/>
                  </a:ext>
                </a:extLst>
              </p:cNvPr>
              <p:cNvCxnSpPr>
                <a:cxnSpLocks/>
              </p:cNvCxnSpPr>
              <p:nvPr/>
            </p:nvCxnSpPr>
            <p:spPr>
              <a:xfrm>
                <a:off x="1859418" y="1216686"/>
                <a:ext cx="192881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E82711CF-EE73-A244-A8D5-261C03D67385}"/>
                </a:ext>
              </a:extLst>
            </p:cNvPr>
            <p:cNvSpPr txBox="1"/>
            <p:nvPr/>
          </p:nvSpPr>
          <p:spPr>
            <a:xfrm>
              <a:off x="1906153" y="1789616"/>
              <a:ext cx="2862761" cy="361148"/>
            </a:xfrm>
            <a:prstGeom prst="rect">
              <a:avLst/>
            </a:prstGeom>
            <a:noFill/>
          </p:spPr>
          <p:txBody>
            <a:bodyPr wrap="none" rtlCol="0">
              <a:spAutoFit/>
            </a:bodyPr>
            <a:lstStyle/>
            <a:p>
              <a:r>
                <a:rPr lang="en-US" sz="1600" b="1" dirty="0">
                  <a:solidFill>
                    <a:srgbClr val="FFFF00"/>
                  </a:solidFill>
                </a:rPr>
                <a:t>4-MAPS telescope</a:t>
              </a:r>
            </a:p>
          </p:txBody>
        </p:sp>
        <p:sp>
          <p:nvSpPr>
            <p:cNvPr id="48" name="TextBox 47">
              <a:extLst>
                <a:ext uri="{FF2B5EF4-FFF2-40B4-BE49-F238E27FC236}">
                  <a16:creationId xmlns:a16="http://schemas.microsoft.com/office/drawing/2014/main" id="{CA3C31FE-67FC-9744-9C85-17A093C75799}"/>
                </a:ext>
              </a:extLst>
            </p:cNvPr>
            <p:cNvSpPr txBox="1"/>
            <p:nvPr/>
          </p:nvSpPr>
          <p:spPr>
            <a:xfrm>
              <a:off x="1022537" y="888600"/>
              <a:ext cx="1913341" cy="492474"/>
            </a:xfrm>
            <a:prstGeom prst="rect">
              <a:avLst/>
            </a:prstGeom>
            <a:noFill/>
          </p:spPr>
          <p:txBody>
            <a:bodyPr wrap="none" rtlCol="0">
              <a:spAutoFit/>
            </a:bodyPr>
            <a:lstStyle/>
            <a:p>
              <a:r>
                <a:rPr lang="en-US" sz="1200" dirty="0">
                  <a:solidFill>
                    <a:srgbClr val="FFFF00"/>
                  </a:solidFill>
                </a:rPr>
                <a:t>120 GeV proton </a:t>
              </a:r>
            </a:p>
            <a:p>
              <a:r>
                <a:rPr lang="en-US" sz="1200" dirty="0">
                  <a:solidFill>
                    <a:srgbClr val="FFFF00"/>
                  </a:solidFill>
                </a:rPr>
                <a:t>beam</a:t>
              </a:r>
            </a:p>
          </p:txBody>
        </p:sp>
      </p:grpSp>
      <p:pic>
        <p:nvPicPr>
          <p:cNvPr id="49" name="Picture 48">
            <a:extLst>
              <a:ext uri="{FF2B5EF4-FFF2-40B4-BE49-F238E27FC236}">
                <a16:creationId xmlns:a16="http://schemas.microsoft.com/office/drawing/2014/main" id="{F6E989F7-785E-0E48-B070-A2478C176022}"/>
              </a:ext>
            </a:extLst>
          </p:cNvPr>
          <p:cNvPicPr>
            <a:picLocks noChangeAspect="1"/>
          </p:cNvPicPr>
          <p:nvPr/>
        </p:nvPicPr>
        <p:blipFill>
          <a:blip r:embed="rId2"/>
          <a:stretch>
            <a:fillRect/>
          </a:stretch>
        </p:blipFill>
        <p:spPr>
          <a:xfrm>
            <a:off x="5991724" y="942481"/>
            <a:ext cx="1994265" cy="1906025"/>
          </a:xfrm>
          <a:prstGeom prst="rect">
            <a:avLst/>
          </a:prstGeom>
        </p:spPr>
      </p:pic>
      <p:sp>
        <p:nvSpPr>
          <p:cNvPr id="50" name="TextBox 49">
            <a:extLst>
              <a:ext uri="{FF2B5EF4-FFF2-40B4-BE49-F238E27FC236}">
                <a16:creationId xmlns:a16="http://schemas.microsoft.com/office/drawing/2014/main" id="{FB4D6A3C-8B10-B743-8C41-EC3DC6ACE4BC}"/>
              </a:ext>
            </a:extLst>
          </p:cNvPr>
          <p:cNvSpPr txBox="1"/>
          <p:nvPr/>
        </p:nvSpPr>
        <p:spPr>
          <a:xfrm>
            <a:off x="6065431" y="2771326"/>
            <a:ext cx="2003177" cy="461665"/>
          </a:xfrm>
          <a:prstGeom prst="rect">
            <a:avLst/>
          </a:prstGeom>
          <a:noFill/>
        </p:spPr>
        <p:txBody>
          <a:bodyPr wrap="none" rtlCol="0">
            <a:spAutoFit/>
          </a:bodyPr>
          <a:lstStyle/>
          <a:p>
            <a:r>
              <a:rPr lang="en-US" sz="1200" dirty="0">
                <a:solidFill>
                  <a:srgbClr val="FF0000"/>
                </a:solidFill>
              </a:rPr>
              <a:t>Tracking spatial resolution </a:t>
            </a:r>
          </a:p>
          <a:p>
            <a:r>
              <a:rPr lang="en-US" sz="1200" dirty="0">
                <a:solidFill>
                  <a:srgbClr val="FF0000"/>
                </a:solidFill>
              </a:rPr>
              <a:t>achieved:  &lt;5 um </a:t>
            </a:r>
          </a:p>
        </p:txBody>
      </p:sp>
      <p:pic>
        <p:nvPicPr>
          <p:cNvPr id="52" name="Picture 51">
            <a:extLst>
              <a:ext uri="{FF2B5EF4-FFF2-40B4-BE49-F238E27FC236}">
                <a16:creationId xmlns:a16="http://schemas.microsoft.com/office/drawing/2014/main" id="{D29FC8EB-C43F-D748-BA4D-7D3E89FB6A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9510" y="3252044"/>
            <a:ext cx="5487353" cy="1646933"/>
          </a:xfrm>
          <a:prstGeom prst="rect">
            <a:avLst/>
          </a:prstGeom>
        </p:spPr>
      </p:pic>
      <p:grpSp>
        <p:nvGrpSpPr>
          <p:cNvPr id="13" name="Group 12">
            <a:extLst>
              <a:ext uri="{FF2B5EF4-FFF2-40B4-BE49-F238E27FC236}">
                <a16:creationId xmlns:a16="http://schemas.microsoft.com/office/drawing/2014/main" id="{09A4CDCB-B811-E641-8B17-D32291B8A529}"/>
              </a:ext>
            </a:extLst>
          </p:cNvPr>
          <p:cNvGrpSpPr/>
          <p:nvPr/>
        </p:nvGrpSpPr>
        <p:grpSpPr>
          <a:xfrm>
            <a:off x="329014" y="971560"/>
            <a:ext cx="5385987" cy="2097438"/>
            <a:chOff x="329013" y="626712"/>
            <a:chExt cx="5157387" cy="1974209"/>
          </a:xfrm>
        </p:grpSpPr>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9013" y="626712"/>
              <a:ext cx="5157387" cy="197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2661ADA1-02DF-E34E-82AC-E629DFF59823}"/>
                </a:ext>
              </a:extLst>
            </p:cNvPr>
            <p:cNvSpPr/>
            <p:nvPr/>
          </p:nvSpPr>
          <p:spPr>
            <a:xfrm>
              <a:off x="449446" y="1285605"/>
              <a:ext cx="304800" cy="16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34A90550-5FA7-9E44-BB32-9B77E265FA08}"/>
              </a:ext>
            </a:extLst>
          </p:cNvPr>
          <p:cNvSpPr txBox="1"/>
          <p:nvPr/>
        </p:nvSpPr>
        <p:spPr>
          <a:xfrm>
            <a:off x="329014" y="1471818"/>
            <a:ext cx="780515" cy="338554"/>
          </a:xfrm>
          <a:prstGeom prst="rect">
            <a:avLst/>
          </a:prstGeom>
          <a:noFill/>
        </p:spPr>
        <p:txBody>
          <a:bodyPr wrap="square" rtlCol="0">
            <a:spAutoFit/>
          </a:bodyPr>
          <a:lstStyle/>
          <a:p>
            <a:r>
              <a:rPr lang="en-US" sz="800" b="1" dirty="0">
                <a:solidFill>
                  <a:srgbClr val="FF0000"/>
                </a:solidFill>
              </a:rPr>
              <a:t>4-MAPS</a:t>
            </a:r>
          </a:p>
          <a:p>
            <a:r>
              <a:rPr lang="en-US" sz="800" b="1" dirty="0">
                <a:solidFill>
                  <a:srgbClr val="FF0000"/>
                </a:solidFill>
              </a:rPr>
              <a:t>telescope</a:t>
            </a:r>
          </a:p>
        </p:txBody>
      </p:sp>
      <p:sp>
        <p:nvSpPr>
          <p:cNvPr id="54" name="TextBox 53">
            <a:extLst>
              <a:ext uri="{FF2B5EF4-FFF2-40B4-BE49-F238E27FC236}">
                <a16:creationId xmlns:a16="http://schemas.microsoft.com/office/drawing/2014/main" id="{255E59C6-0042-0B4C-B132-082895A4B2C4}"/>
              </a:ext>
            </a:extLst>
          </p:cNvPr>
          <p:cNvSpPr txBox="1"/>
          <p:nvPr/>
        </p:nvSpPr>
        <p:spPr>
          <a:xfrm>
            <a:off x="1064749" y="2989763"/>
            <a:ext cx="4027641" cy="369332"/>
          </a:xfrm>
          <a:prstGeom prst="rect">
            <a:avLst/>
          </a:prstGeom>
          <a:noFill/>
        </p:spPr>
        <p:txBody>
          <a:bodyPr wrap="none" rtlCol="0">
            <a:spAutoFit/>
          </a:bodyPr>
          <a:lstStyle/>
          <a:p>
            <a:r>
              <a:rPr lang="en-US" b="1" dirty="0" err="1">
                <a:solidFill>
                  <a:srgbClr val="FF0000"/>
                </a:solidFill>
              </a:rPr>
              <a:t>Fermilab</a:t>
            </a:r>
            <a:r>
              <a:rPr lang="en-US" b="1" dirty="0">
                <a:solidFill>
                  <a:srgbClr val="FF0000"/>
                </a:solidFill>
              </a:rPr>
              <a:t> Test Beam: Feb-Mar, 2018</a:t>
            </a:r>
          </a:p>
        </p:txBody>
      </p:sp>
      <p:sp>
        <p:nvSpPr>
          <p:cNvPr id="18" name="Rectangle 17">
            <a:extLst>
              <a:ext uri="{FF2B5EF4-FFF2-40B4-BE49-F238E27FC236}">
                <a16:creationId xmlns:a16="http://schemas.microsoft.com/office/drawing/2014/main" id="{5C0D39E9-B432-094E-94BD-ED22B9033D9A}"/>
              </a:ext>
            </a:extLst>
          </p:cNvPr>
          <p:cNvSpPr/>
          <p:nvPr/>
        </p:nvSpPr>
        <p:spPr>
          <a:xfrm>
            <a:off x="3962400" y="3467100"/>
            <a:ext cx="457200" cy="1219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73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Today</a:t>
            </a:r>
          </a:p>
        </p:txBody>
      </p:sp>
      <p:sp>
        <p:nvSpPr>
          <p:cNvPr id="3" name="Date Placeholder 2"/>
          <p:cNvSpPr>
            <a:spLocks noGrp="1"/>
          </p:cNvSpPr>
          <p:nvPr>
            <p:ph type="dt" sz="half" idx="10"/>
          </p:nvPr>
        </p:nvSpPr>
        <p:spPr/>
        <p:txBody>
          <a:bodyPr/>
          <a:lstStyle/>
          <a:p>
            <a:fld id="{DE9632A3-F47F-1040-A02F-56356D5148F3}" type="datetime1">
              <a:rPr lang="en-US" smtClean="0"/>
              <a:t>2/10/19</a:t>
            </a:fld>
            <a:r>
              <a:rPr lang="en-US"/>
              <a:t>   |   </a:t>
            </a:r>
            <a:fld id="{5D01E7E5-6465-7A46-A26D-BAABC2D34D38}" type="slidenum">
              <a:rPr lang="en-US" smtClean="0"/>
              <a:t>2</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497660" y="991721"/>
            <a:ext cx="8373714" cy="4247317"/>
          </a:xfrm>
          <a:prstGeom prst="rect">
            <a:avLst/>
          </a:prstGeom>
        </p:spPr>
        <p:txBody>
          <a:bodyPr wrap="square">
            <a:spAutoFit/>
          </a:bodyPr>
          <a:lstStyle/>
          <a:p>
            <a:pPr marL="285750" indent="-285750">
              <a:buFont typeface="Arial" panose="020B0604020202020204" pitchFamily="34" charset="0"/>
              <a:buChar char="•"/>
            </a:pPr>
            <a:r>
              <a:rPr lang="en-US" dirty="0"/>
              <a:t>Introduction 						8:00-8:10AM		LDRD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overview and achievements 	8:10 – 8:30AM	Ming Liu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Experimental highlights and plan		8:30 – 9:00AM</a:t>
            </a:r>
          </a:p>
          <a:p>
            <a:pPr marL="742950" lvl="1" indent="-285750">
              <a:buFont typeface="Arial" panose="020B0604020202020204" pitchFamily="34" charset="0"/>
              <a:buChar char="•"/>
            </a:pPr>
            <a:r>
              <a:rPr lang="en-US" dirty="0"/>
              <a:t>Sensor and readout  	(10+5’) 					</a:t>
            </a:r>
            <a:r>
              <a:rPr lang="en-US" dirty="0" err="1"/>
              <a:t>Sho</a:t>
            </a:r>
            <a:r>
              <a:rPr lang="en-US" dirty="0"/>
              <a:t> </a:t>
            </a:r>
            <a:r>
              <a:rPr lang="en-US" dirty="0" err="1"/>
              <a:t>Uemura</a:t>
            </a:r>
            <a:r>
              <a:rPr lang="en-US" dirty="0"/>
              <a:t> (P-25)</a:t>
            </a:r>
          </a:p>
          <a:p>
            <a:pPr marL="742950" lvl="1" indent="-285750">
              <a:buFont typeface="Arial" panose="020B0604020202020204" pitchFamily="34" charset="0"/>
              <a:buChar char="•"/>
            </a:pPr>
            <a:r>
              <a:rPr lang="en-US" dirty="0"/>
              <a:t>Mechanical system 	(10+5’) 					Walt Sondheim (P-25)</a:t>
            </a:r>
            <a:br>
              <a:rPr lang="en-US" dirty="0"/>
            </a:br>
            <a:endParaRPr lang="en-US" dirty="0"/>
          </a:p>
          <a:p>
            <a:pPr marL="285750" indent="-285750">
              <a:buFont typeface="Arial" panose="020B0604020202020204" pitchFamily="34" charset="0"/>
              <a:buChar char="•"/>
            </a:pPr>
            <a:r>
              <a:rPr lang="en-US" dirty="0"/>
              <a:t>Theoretical highlights and plan		9:00 – 9:30AM</a:t>
            </a:r>
          </a:p>
          <a:p>
            <a:pPr marL="742950" lvl="1" indent="-285750">
              <a:buFont typeface="Arial" panose="020B0604020202020204" pitchFamily="34" charset="0"/>
              <a:buChar char="•"/>
            </a:pPr>
            <a:r>
              <a:rPr lang="en-US" dirty="0"/>
              <a:t>Overview of theory 		(15+5’) 					Ivan </a:t>
            </a:r>
            <a:r>
              <a:rPr lang="en-US" dirty="0" err="1"/>
              <a:t>Vitev</a:t>
            </a:r>
            <a:r>
              <a:rPr lang="en-US" dirty="0"/>
              <a:t> (T-2)</a:t>
            </a:r>
          </a:p>
          <a:p>
            <a:pPr marL="742950" lvl="1" indent="-285750">
              <a:buFont typeface="Arial" panose="020B0604020202020204" pitchFamily="34" charset="0"/>
              <a:buChar char="•"/>
            </a:pPr>
            <a:r>
              <a:rPr lang="en-US" dirty="0"/>
              <a:t>Simulations highlights 	(7+3’) 					</a:t>
            </a:r>
            <a:r>
              <a:rPr lang="en-US" dirty="0" err="1"/>
              <a:t>Boram</a:t>
            </a:r>
            <a:r>
              <a:rPr lang="en-US" dirty="0"/>
              <a:t> Yoon (CCS-7)</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Transition plan 					9:30-9:50AM 	Cesar da Silva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Committee meeting 				9:50 – 10:30AM</a:t>
            </a:r>
          </a:p>
        </p:txBody>
      </p:sp>
    </p:spTree>
    <p:extLst>
      <p:ext uri="{BB962C8B-B14F-4D97-AF65-F5344CB8AC3E}">
        <p14:creationId xmlns:p14="http://schemas.microsoft.com/office/powerpoint/2010/main" val="43513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CF7B6B9-E49B-1A42-AE91-680CD501D9E5}"/>
              </a:ext>
            </a:extLst>
          </p:cNvPr>
          <p:cNvGrpSpPr/>
          <p:nvPr/>
        </p:nvGrpSpPr>
        <p:grpSpPr>
          <a:xfrm>
            <a:off x="72913" y="3697753"/>
            <a:ext cx="2235963" cy="1574943"/>
            <a:chOff x="220691" y="2007039"/>
            <a:chExt cx="2460304" cy="1660069"/>
          </a:xfrm>
        </p:grpSpPr>
        <p:pic>
          <p:nvPicPr>
            <p:cNvPr id="25" name="Picture 24">
              <a:extLst>
                <a:ext uri="{FF2B5EF4-FFF2-40B4-BE49-F238E27FC236}">
                  <a16:creationId xmlns:a16="http://schemas.microsoft.com/office/drawing/2014/main" id="{D312D267-C1B3-0146-85D9-9C9B0BB7F315}"/>
                </a:ext>
              </a:extLst>
            </p:cNvPr>
            <p:cNvPicPr>
              <a:picLocks noChangeAspect="1"/>
            </p:cNvPicPr>
            <p:nvPr/>
          </p:nvPicPr>
          <p:blipFill>
            <a:blip r:embed="rId2"/>
            <a:stretch>
              <a:fillRect/>
            </a:stretch>
          </p:blipFill>
          <p:spPr>
            <a:xfrm>
              <a:off x="220691" y="2007039"/>
              <a:ext cx="1872148" cy="1660069"/>
            </a:xfrm>
            <a:prstGeom prst="rect">
              <a:avLst/>
            </a:prstGeom>
          </p:spPr>
        </p:pic>
        <p:sp>
          <p:nvSpPr>
            <p:cNvPr id="34" name="TextBox 33">
              <a:extLst>
                <a:ext uri="{FF2B5EF4-FFF2-40B4-BE49-F238E27FC236}">
                  <a16:creationId xmlns:a16="http://schemas.microsoft.com/office/drawing/2014/main" id="{846E6286-458B-CC4C-BF60-79B8B2B08EBD}"/>
                </a:ext>
              </a:extLst>
            </p:cNvPr>
            <p:cNvSpPr txBox="1"/>
            <p:nvPr/>
          </p:nvSpPr>
          <p:spPr>
            <a:xfrm>
              <a:off x="530525" y="3305168"/>
              <a:ext cx="2150470" cy="356853"/>
            </a:xfrm>
            <a:prstGeom prst="rect">
              <a:avLst/>
            </a:prstGeom>
            <a:noFill/>
          </p:spPr>
          <p:txBody>
            <a:bodyPr wrap="none" rtlCol="0">
              <a:spAutoFit/>
            </a:bodyPr>
            <a:lstStyle/>
            <a:p>
              <a:r>
                <a:rPr lang="en-US" sz="1600" dirty="0">
                  <a:solidFill>
                    <a:srgbClr val="FFFF00"/>
                  </a:solidFill>
                </a:rPr>
                <a:t>Sensor source test </a:t>
              </a:r>
            </a:p>
          </p:txBody>
        </p:sp>
      </p:grpSp>
      <p:sp>
        <p:nvSpPr>
          <p:cNvPr id="2" name="Title 1">
            <a:extLst>
              <a:ext uri="{FF2B5EF4-FFF2-40B4-BE49-F238E27FC236}">
                <a16:creationId xmlns:a16="http://schemas.microsoft.com/office/drawing/2014/main" id="{67AA61A6-579A-4E4C-85EF-89EE5B1AFCD0}"/>
              </a:ext>
            </a:extLst>
          </p:cNvPr>
          <p:cNvSpPr>
            <a:spLocks noGrp="1"/>
          </p:cNvSpPr>
          <p:nvPr>
            <p:ph type="title"/>
          </p:nvPr>
        </p:nvSpPr>
        <p:spPr>
          <a:xfrm>
            <a:off x="1442256" y="306111"/>
            <a:ext cx="6541364" cy="575813"/>
          </a:xfrm>
        </p:spPr>
        <p:txBody>
          <a:bodyPr/>
          <a:lstStyle/>
          <a:p>
            <a:r>
              <a:rPr lang="en-US" dirty="0"/>
              <a:t>LANL LDRD Activity Highlights</a:t>
            </a:r>
          </a:p>
        </p:txBody>
      </p:sp>
      <p:sp>
        <p:nvSpPr>
          <p:cNvPr id="3" name="Content Placeholder 2">
            <a:extLst>
              <a:ext uri="{FF2B5EF4-FFF2-40B4-BE49-F238E27FC236}">
                <a16:creationId xmlns:a16="http://schemas.microsoft.com/office/drawing/2014/main" id="{B4E77727-A258-5249-AE81-6E140F6EA874}"/>
              </a:ext>
            </a:extLst>
          </p:cNvPr>
          <p:cNvSpPr>
            <a:spLocks noGrp="1"/>
          </p:cNvSpPr>
          <p:nvPr>
            <p:ph idx="1"/>
          </p:nvPr>
        </p:nvSpPr>
        <p:spPr>
          <a:xfrm>
            <a:off x="204508" y="922283"/>
            <a:ext cx="3373550" cy="1364605"/>
          </a:xfrm>
        </p:spPr>
        <p:txBody>
          <a:bodyPr>
            <a:normAutofit fontScale="70000" lnSpcReduction="20000"/>
          </a:bodyPr>
          <a:lstStyle/>
          <a:p>
            <a:r>
              <a:rPr lang="en-US" sz="2300" dirty="0">
                <a:solidFill>
                  <a:srgbClr val="FFFF00"/>
                </a:solidFill>
              </a:rPr>
              <a:t>MAPS evaluation </a:t>
            </a:r>
          </a:p>
          <a:p>
            <a:r>
              <a:rPr lang="en-US" sz="2300" dirty="0">
                <a:solidFill>
                  <a:srgbClr val="FFFF00"/>
                </a:solidFill>
              </a:rPr>
              <a:t>Readout integration</a:t>
            </a:r>
          </a:p>
          <a:p>
            <a:r>
              <a:rPr lang="en-US" sz="2300" dirty="0">
                <a:solidFill>
                  <a:srgbClr val="FFFF00"/>
                </a:solidFill>
              </a:rPr>
              <a:t>4-sensor telescope</a:t>
            </a:r>
          </a:p>
          <a:p>
            <a:r>
              <a:rPr lang="en-US" sz="2300" dirty="0">
                <a:solidFill>
                  <a:srgbClr val="FFFF00"/>
                </a:solidFill>
              </a:rPr>
              <a:t>Test beam at </a:t>
            </a:r>
            <a:r>
              <a:rPr lang="en-US" sz="2300" dirty="0" err="1">
                <a:solidFill>
                  <a:srgbClr val="FFFF00"/>
                </a:solidFill>
              </a:rPr>
              <a:t>Fermilab</a:t>
            </a:r>
            <a:endParaRPr lang="en-US" sz="2300" dirty="0">
              <a:solidFill>
                <a:srgbClr val="FFFF00"/>
              </a:solidFill>
            </a:endParaRPr>
          </a:p>
          <a:p>
            <a:r>
              <a:rPr lang="en-US" sz="2300" dirty="0">
                <a:solidFill>
                  <a:srgbClr val="FFFF00"/>
                </a:solidFill>
              </a:rPr>
              <a:t>Mechanical &amp; cooling </a:t>
            </a:r>
            <a:endParaRPr lang="en-US" dirty="0">
              <a:solidFill>
                <a:srgbClr val="FFFF00"/>
              </a:solidFill>
            </a:endParaRPr>
          </a:p>
        </p:txBody>
      </p:sp>
      <p:sp>
        <p:nvSpPr>
          <p:cNvPr id="4" name="Date Placeholder 3">
            <a:extLst>
              <a:ext uri="{FF2B5EF4-FFF2-40B4-BE49-F238E27FC236}">
                <a16:creationId xmlns:a16="http://schemas.microsoft.com/office/drawing/2014/main" id="{F46D686F-A454-0742-8C2F-CF0FDAAF8451}"/>
              </a:ext>
            </a:extLst>
          </p:cNvPr>
          <p:cNvSpPr>
            <a:spLocks noGrp="1"/>
          </p:cNvSpPr>
          <p:nvPr>
            <p:ph type="dt" sz="half" idx="10"/>
          </p:nvPr>
        </p:nvSpPr>
        <p:spPr/>
        <p:txBody>
          <a:bodyPr/>
          <a:lstStyle/>
          <a:p>
            <a:r>
              <a:rPr lang="en-US"/>
              <a:t>12/7/18</a:t>
            </a:r>
          </a:p>
        </p:txBody>
      </p:sp>
      <p:sp>
        <p:nvSpPr>
          <p:cNvPr id="5" name="Footer Placeholder 4">
            <a:extLst>
              <a:ext uri="{FF2B5EF4-FFF2-40B4-BE49-F238E27FC236}">
                <a16:creationId xmlns:a16="http://schemas.microsoft.com/office/drawing/2014/main" id="{6C2CB108-F9FD-EC4C-B5FC-683B383322D1}"/>
              </a:ext>
            </a:extLst>
          </p:cNvPr>
          <p:cNvSpPr>
            <a:spLocks noGrp="1"/>
          </p:cNvSpPr>
          <p:nvPr>
            <p:ph type="ftr" sz="quarter" idx="11"/>
          </p:nvPr>
        </p:nvSpPr>
        <p:spPr/>
        <p:txBody>
          <a:bodyPr/>
          <a:lstStyle/>
          <a:p>
            <a:r>
              <a:rPr lang="en-US"/>
              <a:t>MVTX Overview, FSU sPHENIX Collaboration Mtg</a:t>
            </a:r>
          </a:p>
        </p:txBody>
      </p:sp>
      <p:sp>
        <p:nvSpPr>
          <p:cNvPr id="6" name="Slide Number Placeholder 5">
            <a:extLst>
              <a:ext uri="{FF2B5EF4-FFF2-40B4-BE49-F238E27FC236}">
                <a16:creationId xmlns:a16="http://schemas.microsoft.com/office/drawing/2014/main" id="{743FB361-D1CB-A541-B00C-E267E9B52EFE}"/>
              </a:ext>
            </a:extLst>
          </p:cNvPr>
          <p:cNvSpPr>
            <a:spLocks noGrp="1"/>
          </p:cNvSpPr>
          <p:nvPr>
            <p:ph type="sldNum" sz="quarter" idx="12"/>
          </p:nvPr>
        </p:nvSpPr>
        <p:spPr/>
        <p:txBody>
          <a:bodyPr/>
          <a:lstStyle/>
          <a:p>
            <a:fld id="{DBC2B7C4-7EFF-464D-8315-689B7A5A9DB8}" type="slidenum">
              <a:rPr lang="en-US" smtClean="0"/>
              <a:t>20</a:t>
            </a:fld>
            <a:endParaRPr lang="en-US"/>
          </a:p>
        </p:txBody>
      </p:sp>
      <p:pic>
        <p:nvPicPr>
          <p:cNvPr id="28" name="Picture 27">
            <a:extLst>
              <a:ext uri="{FF2B5EF4-FFF2-40B4-BE49-F238E27FC236}">
                <a16:creationId xmlns:a16="http://schemas.microsoft.com/office/drawing/2014/main" id="{4AC13D94-86ED-D944-8A0A-506CD204DB1C}"/>
              </a:ext>
            </a:extLst>
          </p:cNvPr>
          <p:cNvPicPr>
            <a:picLocks noChangeAspect="1"/>
          </p:cNvPicPr>
          <p:nvPr/>
        </p:nvPicPr>
        <p:blipFill>
          <a:blip r:embed="rId3"/>
          <a:stretch>
            <a:fillRect/>
          </a:stretch>
        </p:blipFill>
        <p:spPr>
          <a:xfrm>
            <a:off x="1940426" y="3758299"/>
            <a:ext cx="3743625" cy="1515791"/>
          </a:xfrm>
          <a:prstGeom prst="rect">
            <a:avLst/>
          </a:prstGeom>
        </p:spPr>
      </p:pic>
      <p:grpSp>
        <p:nvGrpSpPr>
          <p:cNvPr id="16" name="Group 15">
            <a:extLst>
              <a:ext uri="{FF2B5EF4-FFF2-40B4-BE49-F238E27FC236}">
                <a16:creationId xmlns:a16="http://schemas.microsoft.com/office/drawing/2014/main" id="{E68B4554-299F-F348-8C7F-E812236322CD}"/>
              </a:ext>
            </a:extLst>
          </p:cNvPr>
          <p:cNvGrpSpPr/>
          <p:nvPr/>
        </p:nvGrpSpPr>
        <p:grpSpPr>
          <a:xfrm>
            <a:off x="5407845" y="922282"/>
            <a:ext cx="2439046" cy="1680452"/>
            <a:chOff x="3943467" y="681777"/>
            <a:chExt cx="2652925" cy="1882650"/>
          </a:xfrm>
        </p:grpSpPr>
        <p:pic>
          <p:nvPicPr>
            <p:cNvPr id="14" name="Picture 13">
              <a:extLst>
                <a:ext uri="{FF2B5EF4-FFF2-40B4-BE49-F238E27FC236}">
                  <a16:creationId xmlns:a16="http://schemas.microsoft.com/office/drawing/2014/main" id="{DB1DECA3-FF95-6945-9521-284C0E892F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3467" y="693139"/>
              <a:ext cx="2495050" cy="1871288"/>
            </a:xfrm>
            <a:prstGeom prst="rect">
              <a:avLst/>
            </a:prstGeom>
          </p:spPr>
        </p:pic>
        <p:sp>
          <p:nvSpPr>
            <p:cNvPr id="33" name="TextBox 32">
              <a:extLst>
                <a:ext uri="{FF2B5EF4-FFF2-40B4-BE49-F238E27FC236}">
                  <a16:creationId xmlns:a16="http://schemas.microsoft.com/office/drawing/2014/main" id="{E7144722-A5A1-B54D-BBAC-84F090DB5C2E}"/>
                </a:ext>
              </a:extLst>
            </p:cNvPr>
            <p:cNvSpPr txBox="1"/>
            <p:nvPr/>
          </p:nvSpPr>
          <p:spPr>
            <a:xfrm>
              <a:off x="3954535" y="681777"/>
              <a:ext cx="2641857" cy="379290"/>
            </a:xfrm>
            <a:prstGeom prst="rect">
              <a:avLst/>
            </a:prstGeom>
            <a:noFill/>
          </p:spPr>
          <p:txBody>
            <a:bodyPr wrap="none" rtlCol="0">
              <a:spAutoFit/>
            </a:bodyPr>
            <a:lstStyle/>
            <a:p>
              <a:r>
                <a:rPr lang="en-US" sz="1600" dirty="0">
                  <a:solidFill>
                    <a:srgbClr val="FFFF00"/>
                  </a:solidFill>
                </a:rPr>
                <a:t>Signal integrity &amp; cables </a:t>
              </a:r>
            </a:p>
          </p:txBody>
        </p:sp>
      </p:grpSp>
      <p:grpSp>
        <p:nvGrpSpPr>
          <p:cNvPr id="17" name="Group 16">
            <a:extLst>
              <a:ext uri="{FF2B5EF4-FFF2-40B4-BE49-F238E27FC236}">
                <a16:creationId xmlns:a16="http://schemas.microsoft.com/office/drawing/2014/main" id="{7AE4E96C-FE3D-204C-BB8B-9E2F8FCBCD81}"/>
              </a:ext>
            </a:extLst>
          </p:cNvPr>
          <p:cNvGrpSpPr/>
          <p:nvPr/>
        </p:nvGrpSpPr>
        <p:grpSpPr>
          <a:xfrm>
            <a:off x="7725796" y="932424"/>
            <a:ext cx="1461710" cy="1652590"/>
            <a:chOff x="5807275" y="2244039"/>
            <a:chExt cx="1311276" cy="1580401"/>
          </a:xfrm>
        </p:grpSpPr>
        <p:pic>
          <p:nvPicPr>
            <p:cNvPr id="32" name="Picture 31">
              <a:extLst>
                <a:ext uri="{FF2B5EF4-FFF2-40B4-BE49-F238E27FC236}">
                  <a16:creationId xmlns:a16="http://schemas.microsoft.com/office/drawing/2014/main" id="{2CD678E9-C218-2640-A09C-2D63127F7E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5609725" y="2441589"/>
              <a:ext cx="1580401" cy="1185301"/>
            </a:xfrm>
            <a:prstGeom prst="rect">
              <a:avLst/>
            </a:prstGeom>
          </p:spPr>
        </p:pic>
        <p:sp>
          <p:nvSpPr>
            <p:cNvPr id="35" name="TextBox 34">
              <a:extLst>
                <a:ext uri="{FF2B5EF4-FFF2-40B4-BE49-F238E27FC236}">
                  <a16:creationId xmlns:a16="http://schemas.microsoft.com/office/drawing/2014/main" id="{7C2979D2-69CB-A04C-8C31-FF59E6687CF0}"/>
                </a:ext>
              </a:extLst>
            </p:cNvPr>
            <p:cNvSpPr txBox="1"/>
            <p:nvPr/>
          </p:nvSpPr>
          <p:spPr>
            <a:xfrm>
              <a:off x="5854238" y="2933380"/>
              <a:ext cx="1264313" cy="500365"/>
            </a:xfrm>
            <a:prstGeom prst="rect">
              <a:avLst/>
            </a:prstGeom>
            <a:noFill/>
          </p:spPr>
          <p:txBody>
            <a:bodyPr wrap="none" rtlCol="0">
              <a:spAutoFit/>
            </a:bodyPr>
            <a:lstStyle/>
            <a:p>
              <a:r>
                <a:rPr lang="en-US" sz="1400" dirty="0">
                  <a:solidFill>
                    <a:srgbClr val="FFFF00"/>
                  </a:solidFill>
                </a:rPr>
                <a:t>Cooling system</a:t>
              </a:r>
            </a:p>
            <a:p>
              <a:r>
                <a:rPr lang="en-US" sz="1400" dirty="0">
                  <a:solidFill>
                    <a:srgbClr val="FFFF00"/>
                  </a:solidFill>
                </a:rPr>
                <a:t>prototype</a:t>
              </a:r>
            </a:p>
          </p:txBody>
        </p:sp>
      </p:grpSp>
      <p:grpSp>
        <p:nvGrpSpPr>
          <p:cNvPr id="18" name="Group 17">
            <a:extLst>
              <a:ext uri="{FF2B5EF4-FFF2-40B4-BE49-F238E27FC236}">
                <a16:creationId xmlns:a16="http://schemas.microsoft.com/office/drawing/2014/main" id="{32BD9E2C-7EA7-F644-ADD8-0EBB7C29D6D3}"/>
              </a:ext>
            </a:extLst>
          </p:cNvPr>
          <p:cNvGrpSpPr/>
          <p:nvPr/>
        </p:nvGrpSpPr>
        <p:grpSpPr>
          <a:xfrm>
            <a:off x="5714993" y="2612878"/>
            <a:ext cx="3332088" cy="2657767"/>
            <a:chOff x="4082627" y="3182862"/>
            <a:chExt cx="2086680" cy="1565010"/>
          </a:xfrm>
        </p:grpSpPr>
        <p:pic>
          <p:nvPicPr>
            <p:cNvPr id="27" name="Picture 26">
              <a:extLst>
                <a:ext uri="{FF2B5EF4-FFF2-40B4-BE49-F238E27FC236}">
                  <a16:creationId xmlns:a16="http://schemas.microsoft.com/office/drawing/2014/main" id="{6853035F-C0EC-3A45-A058-67DA3C6B1C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82627" y="3182862"/>
              <a:ext cx="2086680" cy="1565010"/>
            </a:xfrm>
            <a:prstGeom prst="rect">
              <a:avLst/>
            </a:prstGeom>
          </p:spPr>
        </p:pic>
        <p:sp>
          <p:nvSpPr>
            <p:cNvPr id="36" name="TextBox 35">
              <a:extLst>
                <a:ext uri="{FF2B5EF4-FFF2-40B4-BE49-F238E27FC236}">
                  <a16:creationId xmlns:a16="http://schemas.microsoft.com/office/drawing/2014/main" id="{5A6BF903-5579-5347-9758-F89EF3ABF2D5}"/>
                </a:ext>
              </a:extLst>
            </p:cNvPr>
            <p:cNvSpPr txBox="1"/>
            <p:nvPr/>
          </p:nvSpPr>
          <p:spPr>
            <a:xfrm>
              <a:off x="4360523" y="4451728"/>
              <a:ext cx="1199815" cy="199355"/>
            </a:xfrm>
            <a:prstGeom prst="rect">
              <a:avLst/>
            </a:prstGeom>
            <a:noFill/>
          </p:spPr>
          <p:txBody>
            <a:bodyPr wrap="none" rtlCol="0">
              <a:spAutoFit/>
            </a:bodyPr>
            <a:lstStyle/>
            <a:p>
              <a:r>
                <a:rPr lang="en-US" sz="1600" dirty="0">
                  <a:solidFill>
                    <a:srgbClr val="FFFF00"/>
                  </a:solidFill>
                </a:rPr>
                <a:t>Service cone R&amp;D </a:t>
              </a:r>
            </a:p>
          </p:txBody>
        </p:sp>
      </p:grpSp>
      <p:sp>
        <p:nvSpPr>
          <p:cNvPr id="38" name="TextBox 37">
            <a:extLst>
              <a:ext uri="{FF2B5EF4-FFF2-40B4-BE49-F238E27FC236}">
                <a16:creationId xmlns:a16="http://schemas.microsoft.com/office/drawing/2014/main" id="{DF2F1E55-9505-1E40-B6D2-AABA6CDD5D1A}"/>
              </a:ext>
            </a:extLst>
          </p:cNvPr>
          <p:cNvSpPr txBox="1"/>
          <p:nvPr/>
        </p:nvSpPr>
        <p:spPr>
          <a:xfrm>
            <a:off x="2274427" y="4971445"/>
            <a:ext cx="2690160" cy="338554"/>
          </a:xfrm>
          <a:prstGeom prst="rect">
            <a:avLst/>
          </a:prstGeom>
          <a:noFill/>
        </p:spPr>
        <p:txBody>
          <a:bodyPr wrap="none" rtlCol="0">
            <a:spAutoFit/>
          </a:bodyPr>
          <a:lstStyle/>
          <a:p>
            <a:r>
              <a:rPr lang="en-US" sz="1600" dirty="0">
                <a:solidFill>
                  <a:srgbClr val="FFFF00"/>
                </a:solidFill>
              </a:rPr>
              <a:t>FPC power extension R&amp;D </a:t>
            </a:r>
          </a:p>
        </p:txBody>
      </p:sp>
      <p:grpSp>
        <p:nvGrpSpPr>
          <p:cNvPr id="24" name="Group 23">
            <a:extLst>
              <a:ext uri="{FF2B5EF4-FFF2-40B4-BE49-F238E27FC236}">
                <a16:creationId xmlns:a16="http://schemas.microsoft.com/office/drawing/2014/main" id="{6B1D62E3-BEC3-7C4B-8081-9B662A7A37ED}"/>
              </a:ext>
            </a:extLst>
          </p:cNvPr>
          <p:cNvGrpSpPr/>
          <p:nvPr/>
        </p:nvGrpSpPr>
        <p:grpSpPr>
          <a:xfrm>
            <a:off x="632090" y="2211596"/>
            <a:ext cx="3562172" cy="1683667"/>
            <a:chOff x="2143572" y="1959031"/>
            <a:chExt cx="3523701" cy="1725773"/>
          </a:xfrm>
        </p:grpSpPr>
        <p:pic>
          <p:nvPicPr>
            <p:cNvPr id="39" name="Picture 38">
              <a:extLst>
                <a:ext uri="{FF2B5EF4-FFF2-40B4-BE49-F238E27FC236}">
                  <a16:creationId xmlns:a16="http://schemas.microsoft.com/office/drawing/2014/main" id="{3A779E4D-FEBE-074D-8F6C-B8CE4275B00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43572" y="1959031"/>
              <a:ext cx="3523701" cy="1725773"/>
            </a:xfrm>
            <a:prstGeom prst="rect">
              <a:avLst/>
            </a:prstGeom>
            <a:ln w="25400">
              <a:solidFill>
                <a:srgbClr val="FF0000"/>
              </a:solidFill>
            </a:ln>
          </p:spPr>
        </p:pic>
        <p:sp>
          <p:nvSpPr>
            <p:cNvPr id="40" name="TextBox 39">
              <a:extLst>
                <a:ext uri="{FF2B5EF4-FFF2-40B4-BE49-F238E27FC236}">
                  <a16:creationId xmlns:a16="http://schemas.microsoft.com/office/drawing/2014/main" id="{AF20B92A-7BC6-DC4C-8E7F-43F553B4097D}"/>
                </a:ext>
              </a:extLst>
            </p:cNvPr>
            <p:cNvSpPr txBox="1"/>
            <p:nvPr/>
          </p:nvSpPr>
          <p:spPr>
            <a:xfrm>
              <a:off x="3281296" y="3106759"/>
              <a:ext cx="2235634" cy="536305"/>
            </a:xfrm>
            <a:prstGeom prst="rect">
              <a:avLst/>
            </a:prstGeom>
            <a:noFill/>
            <a:ln w="25400">
              <a:noFill/>
            </a:ln>
          </p:spPr>
          <p:txBody>
            <a:bodyPr wrap="none" rtlCol="0">
              <a:spAutoFit/>
            </a:bodyPr>
            <a:lstStyle/>
            <a:p>
              <a:r>
                <a:rPr lang="en-US" sz="1400" b="1" dirty="0">
                  <a:solidFill>
                    <a:srgbClr val="FFFF00"/>
                  </a:solidFill>
                </a:rPr>
                <a:t>4-ALPIDE Telescope;</a:t>
              </a:r>
            </a:p>
            <a:p>
              <a:r>
                <a:rPr lang="en-US" sz="1400" b="1" dirty="0">
                  <a:solidFill>
                    <a:srgbClr val="FFFF00"/>
                  </a:solidFill>
                </a:rPr>
                <a:t>5m-long </a:t>
              </a:r>
              <a:r>
                <a:rPr lang="en-US" sz="1400" b="1" dirty="0" err="1">
                  <a:solidFill>
                    <a:srgbClr val="FFFF00"/>
                  </a:solidFill>
                </a:rPr>
                <a:t>SamTec</a:t>
              </a:r>
              <a:r>
                <a:rPr lang="en-US" sz="1400" b="1" dirty="0">
                  <a:solidFill>
                    <a:srgbClr val="FFFF00"/>
                  </a:solidFill>
                </a:rPr>
                <a:t> cables </a:t>
              </a:r>
            </a:p>
          </p:txBody>
        </p:sp>
      </p:grpSp>
      <p:grpSp>
        <p:nvGrpSpPr>
          <p:cNvPr id="26" name="Group 25">
            <a:extLst>
              <a:ext uri="{FF2B5EF4-FFF2-40B4-BE49-F238E27FC236}">
                <a16:creationId xmlns:a16="http://schemas.microsoft.com/office/drawing/2014/main" id="{C4D06FB0-2849-DD4B-BE03-12545987AF9F}"/>
              </a:ext>
            </a:extLst>
          </p:cNvPr>
          <p:cNvGrpSpPr/>
          <p:nvPr/>
        </p:nvGrpSpPr>
        <p:grpSpPr>
          <a:xfrm>
            <a:off x="3210139" y="932427"/>
            <a:ext cx="2209523" cy="1680451"/>
            <a:chOff x="3196714" y="639135"/>
            <a:chExt cx="2225333" cy="1628775"/>
          </a:xfrm>
        </p:grpSpPr>
        <p:grpSp>
          <p:nvGrpSpPr>
            <p:cNvPr id="21" name="Group 20">
              <a:extLst>
                <a:ext uri="{FF2B5EF4-FFF2-40B4-BE49-F238E27FC236}">
                  <a16:creationId xmlns:a16="http://schemas.microsoft.com/office/drawing/2014/main" id="{63BBD0DC-8B03-2E48-934A-E550692B1252}"/>
                </a:ext>
              </a:extLst>
            </p:cNvPr>
            <p:cNvGrpSpPr/>
            <p:nvPr/>
          </p:nvGrpSpPr>
          <p:grpSpPr>
            <a:xfrm>
              <a:off x="3196714" y="639135"/>
              <a:ext cx="2187069" cy="1628775"/>
              <a:chOff x="3558979" y="1374637"/>
              <a:chExt cx="2187069" cy="1628775"/>
            </a:xfrm>
          </p:grpSpPr>
          <p:pic>
            <p:nvPicPr>
              <p:cNvPr id="30" name="Content Placeholder 5">
                <a:extLst>
                  <a:ext uri="{FF2B5EF4-FFF2-40B4-BE49-F238E27FC236}">
                    <a16:creationId xmlns:a16="http://schemas.microsoft.com/office/drawing/2014/main" id="{63FDFDA9-67C8-294D-92A6-956CAAE3A3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3574348" y="137463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0" name="TextBox 19">
                <a:extLst>
                  <a:ext uri="{FF2B5EF4-FFF2-40B4-BE49-F238E27FC236}">
                    <a16:creationId xmlns:a16="http://schemas.microsoft.com/office/drawing/2014/main" id="{7E00CAEB-531A-DC41-BB2D-B1F925624772}"/>
                  </a:ext>
                </a:extLst>
              </p:cNvPr>
              <p:cNvSpPr txBox="1"/>
              <p:nvPr/>
            </p:nvSpPr>
            <p:spPr>
              <a:xfrm>
                <a:off x="3558979" y="1387436"/>
                <a:ext cx="1458192" cy="328143"/>
              </a:xfrm>
              <a:prstGeom prst="rect">
                <a:avLst/>
              </a:prstGeom>
              <a:noFill/>
            </p:spPr>
            <p:txBody>
              <a:bodyPr wrap="none" rtlCol="0">
                <a:spAutoFit/>
              </a:bodyPr>
              <a:lstStyle/>
              <a:p>
                <a:r>
                  <a:rPr lang="en-US" sz="1600" dirty="0">
                    <a:solidFill>
                      <a:srgbClr val="FFFF00"/>
                    </a:solidFill>
                  </a:rPr>
                  <a:t>Readout R&amp;D</a:t>
                </a:r>
              </a:p>
            </p:txBody>
          </p:sp>
        </p:grpSp>
        <p:sp>
          <p:nvSpPr>
            <p:cNvPr id="22" name="TextBox 21">
              <a:extLst>
                <a:ext uri="{FF2B5EF4-FFF2-40B4-BE49-F238E27FC236}">
                  <a16:creationId xmlns:a16="http://schemas.microsoft.com/office/drawing/2014/main" id="{1066BDFA-E5D7-BE48-946B-8A721D4656C5}"/>
                </a:ext>
              </a:extLst>
            </p:cNvPr>
            <p:cNvSpPr txBox="1"/>
            <p:nvPr/>
          </p:nvSpPr>
          <p:spPr>
            <a:xfrm rot="20313769">
              <a:off x="4680681" y="1527800"/>
              <a:ext cx="741366" cy="357975"/>
            </a:xfrm>
            <a:prstGeom prst="rect">
              <a:avLst/>
            </a:prstGeom>
            <a:noFill/>
          </p:spPr>
          <p:txBody>
            <a:bodyPr wrap="none" rtlCol="0">
              <a:spAutoFit/>
            </a:bodyPr>
            <a:lstStyle/>
            <a:p>
              <a:r>
                <a:rPr lang="en-US" dirty="0">
                  <a:solidFill>
                    <a:srgbClr val="FFFF00"/>
                  </a:solidFill>
                </a:rPr>
                <a:t>stave</a:t>
              </a:r>
            </a:p>
          </p:txBody>
        </p:sp>
      </p:grpSp>
      <p:pic>
        <p:nvPicPr>
          <p:cNvPr id="41" name="Picture 40">
            <a:extLst>
              <a:ext uri="{FF2B5EF4-FFF2-40B4-BE49-F238E27FC236}">
                <a16:creationId xmlns:a16="http://schemas.microsoft.com/office/drawing/2014/main" id="{962D0A1F-4ED0-F54B-A11E-89508C9883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71967" y="2857500"/>
            <a:ext cx="1442231" cy="848371"/>
          </a:xfrm>
          <a:prstGeom prst="rect">
            <a:avLst/>
          </a:prstGeom>
          <a:ln>
            <a:noFill/>
          </a:ln>
        </p:spPr>
      </p:pic>
      <p:sp>
        <p:nvSpPr>
          <p:cNvPr id="29" name="TextBox 28">
            <a:extLst>
              <a:ext uri="{FF2B5EF4-FFF2-40B4-BE49-F238E27FC236}">
                <a16:creationId xmlns:a16="http://schemas.microsoft.com/office/drawing/2014/main" id="{7A643214-A87F-6E4D-8964-4697D022D2F9}"/>
              </a:ext>
            </a:extLst>
          </p:cNvPr>
          <p:cNvSpPr txBox="1"/>
          <p:nvPr/>
        </p:nvSpPr>
        <p:spPr>
          <a:xfrm>
            <a:off x="4139055" y="1622547"/>
            <a:ext cx="444352" cy="307777"/>
          </a:xfrm>
          <a:prstGeom prst="rect">
            <a:avLst/>
          </a:prstGeom>
          <a:noFill/>
        </p:spPr>
        <p:txBody>
          <a:bodyPr wrap="none" rtlCol="0">
            <a:spAutoFit/>
          </a:bodyPr>
          <a:lstStyle/>
          <a:p>
            <a:r>
              <a:rPr lang="en-US" sz="1400" dirty="0">
                <a:solidFill>
                  <a:srgbClr val="FFFF00"/>
                </a:solidFill>
              </a:rPr>
              <a:t>RU</a:t>
            </a:r>
            <a:endParaRPr lang="en-US" dirty="0">
              <a:solidFill>
                <a:srgbClr val="FFFF00"/>
              </a:solidFill>
            </a:endParaRPr>
          </a:p>
        </p:txBody>
      </p:sp>
    </p:spTree>
    <p:extLst>
      <p:ext uri="{BB962C8B-B14F-4D97-AF65-F5344CB8AC3E}">
        <p14:creationId xmlns:p14="http://schemas.microsoft.com/office/powerpoint/2010/main" val="149019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D16D-DC03-A74D-9E8E-4CF1D5011A06}"/>
              </a:ext>
            </a:extLst>
          </p:cNvPr>
          <p:cNvSpPr>
            <a:spLocks noGrp="1"/>
          </p:cNvSpPr>
          <p:nvPr>
            <p:ph type="title"/>
          </p:nvPr>
        </p:nvSpPr>
        <p:spPr>
          <a:xfrm>
            <a:off x="1309878" y="296770"/>
            <a:ext cx="7662672" cy="604562"/>
          </a:xfrm>
        </p:spPr>
        <p:txBody>
          <a:bodyPr>
            <a:normAutofit/>
          </a:bodyPr>
          <a:lstStyle/>
          <a:p>
            <a:r>
              <a:rPr lang="en-US" dirty="0"/>
              <a:t>Address July MVTX Review Recommendations</a:t>
            </a:r>
            <a:endParaRPr lang="en-US" sz="2325" dirty="0">
              <a:solidFill>
                <a:srgbClr val="0432FF"/>
              </a:solidFill>
            </a:endParaRPr>
          </a:p>
        </p:txBody>
      </p:sp>
      <p:sp>
        <p:nvSpPr>
          <p:cNvPr id="3" name="Content Placeholder 2">
            <a:extLst>
              <a:ext uri="{FF2B5EF4-FFF2-40B4-BE49-F238E27FC236}">
                <a16:creationId xmlns:a16="http://schemas.microsoft.com/office/drawing/2014/main" id="{FFF74097-0F6D-9242-A885-F7B055B0DE65}"/>
              </a:ext>
            </a:extLst>
          </p:cNvPr>
          <p:cNvSpPr>
            <a:spLocks noGrp="1"/>
          </p:cNvSpPr>
          <p:nvPr>
            <p:ph idx="1"/>
          </p:nvPr>
        </p:nvSpPr>
        <p:spPr>
          <a:xfrm>
            <a:off x="457200" y="1177254"/>
            <a:ext cx="6062812" cy="4012680"/>
          </a:xfrm>
        </p:spPr>
        <p:txBody>
          <a:bodyPr>
            <a:normAutofit fontScale="70000" lnSpcReduction="20000"/>
          </a:bodyPr>
          <a:lstStyle/>
          <a:p>
            <a:pPr marL="0" indent="0">
              <a:buNone/>
            </a:pPr>
            <a:r>
              <a:rPr lang="en-US" dirty="0">
                <a:solidFill>
                  <a:schemeClr val="bg1"/>
                </a:solidFill>
              </a:rPr>
              <a:t>Stave and RU procurement readiness review</a:t>
            </a:r>
          </a:p>
          <a:p>
            <a:r>
              <a:rPr lang="en-US" dirty="0">
                <a:solidFill>
                  <a:schemeClr val="bg1"/>
                </a:solidFill>
              </a:rPr>
              <a:t>Completed sensor/HIC/stave evaluations at CERN </a:t>
            </a:r>
          </a:p>
          <a:p>
            <a:pPr lvl="1"/>
            <a:r>
              <a:rPr lang="en-US" dirty="0">
                <a:solidFill>
                  <a:schemeClr val="bg1"/>
                </a:solidFill>
              </a:rPr>
              <a:t>Built and tested two HICs with 40cm and 60cm long power FPC</a:t>
            </a:r>
          </a:p>
          <a:p>
            <a:pPr lvl="2"/>
            <a:r>
              <a:rPr lang="en-US" dirty="0">
                <a:solidFill>
                  <a:schemeClr val="bg1"/>
                </a:solidFill>
              </a:rPr>
              <a:t>Confirmed sensor performance same as the ALICE default configuration</a:t>
            </a:r>
          </a:p>
          <a:p>
            <a:pPr lvl="1"/>
            <a:r>
              <a:rPr lang="en-US" dirty="0">
                <a:solidFill>
                  <a:schemeClr val="bg1"/>
                </a:solidFill>
              </a:rPr>
              <a:t>Sensors irradiated up to 2.7MRad, no issues (updated 9/18/2018). </a:t>
            </a:r>
          </a:p>
          <a:p>
            <a:pPr marL="0" indent="0">
              <a:buNone/>
            </a:pPr>
            <a:r>
              <a:rPr lang="en-US" dirty="0">
                <a:solidFill>
                  <a:srgbClr val="FF0000"/>
                </a:solidFill>
              </a:rPr>
              <a:t>Addressed all recommendations on stave/sensor R&amp;D</a:t>
            </a:r>
            <a:endParaRPr lang="en-US" dirty="0"/>
          </a:p>
          <a:p>
            <a:pPr lvl="1"/>
            <a:endParaRPr lang="en-US" dirty="0"/>
          </a:p>
          <a:p>
            <a:r>
              <a:rPr lang="en-US" dirty="0">
                <a:solidFill>
                  <a:schemeClr val="bg1"/>
                </a:solidFill>
              </a:rPr>
              <a:t>Cost are set for staves/RU, UTK has started procurement paperwork</a:t>
            </a:r>
          </a:p>
          <a:p>
            <a:pPr lvl="1"/>
            <a:r>
              <a:rPr lang="en-US" dirty="0">
                <a:solidFill>
                  <a:schemeClr val="bg1"/>
                </a:solidFill>
              </a:rPr>
              <a:t>Technical specs document completed for production, BNL/DOE agreed</a:t>
            </a:r>
          </a:p>
          <a:p>
            <a:pPr lvl="1"/>
            <a:r>
              <a:rPr lang="en-US" dirty="0">
                <a:solidFill>
                  <a:schemeClr val="bg1"/>
                </a:solidFill>
              </a:rPr>
              <a:t>RU, Staves, sPHENIX production starts ~January 2019, expect to last ~12 months</a:t>
            </a:r>
          </a:p>
          <a:p>
            <a:r>
              <a:rPr lang="en-US" dirty="0">
                <a:solidFill>
                  <a:schemeClr val="bg1"/>
                </a:solidFill>
              </a:rPr>
              <a:t>MVTX/INTT mechanical integration </a:t>
            </a:r>
          </a:p>
          <a:p>
            <a:pPr lvl="1"/>
            <a:r>
              <a:rPr lang="en-US" dirty="0">
                <a:solidFill>
                  <a:schemeClr val="bg1"/>
                </a:solidFill>
              </a:rPr>
              <a:t>Mechanical design being updated and 3-D mockup demonstrated</a:t>
            </a:r>
          </a:p>
          <a:p>
            <a:pPr lvl="1"/>
            <a:r>
              <a:rPr lang="en-US" dirty="0">
                <a:solidFill>
                  <a:srgbClr val="FF0000"/>
                </a:solidFill>
              </a:rPr>
              <a:t>Inner tracking task force completed evaluation, preferred INTT-layers ~2   </a:t>
            </a:r>
          </a:p>
          <a:p>
            <a:r>
              <a:rPr lang="en-US" dirty="0">
                <a:solidFill>
                  <a:schemeClr val="bg1"/>
                </a:solidFill>
              </a:rPr>
              <a:t>Cables </a:t>
            </a:r>
          </a:p>
          <a:p>
            <a:pPr lvl="1"/>
            <a:r>
              <a:rPr lang="en-US" dirty="0">
                <a:solidFill>
                  <a:schemeClr val="bg1"/>
                </a:solidFill>
              </a:rPr>
              <a:t>BNL approved the use of </a:t>
            </a:r>
            <a:r>
              <a:rPr lang="en-US" dirty="0" err="1">
                <a:solidFill>
                  <a:schemeClr val="bg1"/>
                </a:solidFill>
              </a:rPr>
              <a:t>SamTec</a:t>
            </a:r>
            <a:r>
              <a:rPr lang="en-US" dirty="0">
                <a:solidFill>
                  <a:schemeClr val="bg1"/>
                </a:solidFill>
              </a:rPr>
              <a:t> blue cables </a:t>
            </a:r>
          </a:p>
          <a:p>
            <a:pPr lvl="2"/>
            <a:r>
              <a:rPr lang="en-US" dirty="0">
                <a:solidFill>
                  <a:schemeClr val="bg1"/>
                </a:solidFill>
              </a:rPr>
              <a:t>Electrically better &amp; mechanically compact</a:t>
            </a:r>
          </a:p>
          <a:p>
            <a:pPr lvl="2"/>
            <a:r>
              <a:rPr lang="en-US" dirty="0">
                <a:solidFill>
                  <a:schemeClr val="bg1"/>
                </a:solidFill>
              </a:rPr>
              <a:t>ALICE confirmed signal performance with 8m long readout cables. For MVTX, 10m very likely works (30AWG/</a:t>
            </a:r>
            <a:r>
              <a:rPr lang="en-US" dirty="0" err="1">
                <a:solidFill>
                  <a:schemeClr val="bg1"/>
                </a:solidFill>
              </a:rPr>
              <a:t>sPHENIX</a:t>
            </a:r>
            <a:r>
              <a:rPr lang="en-US" dirty="0">
                <a:solidFill>
                  <a:schemeClr val="bg1"/>
                </a:solidFill>
              </a:rPr>
              <a:t> vs 32AWG/ALICE), to be confirmed by on-going R&amp;D</a:t>
            </a:r>
          </a:p>
          <a:p>
            <a:pPr lvl="1"/>
            <a:r>
              <a:rPr lang="en-US" dirty="0">
                <a:solidFill>
                  <a:schemeClr val="bg1"/>
                </a:solidFill>
              </a:rPr>
              <a:t>Samples ordered for system integration  mockup and test</a:t>
            </a:r>
          </a:p>
        </p:txBody>
      </p:sp>
      <p:pic>
        <p:nvPicPr>
          <p:cNvPr id="4" name="Picture 2" descr="https://www.phenix.bnl.gov/WWW/publish/mxliu/sPHENIX/pictures/CERN-092018/SamTec_Black_Blue_Cables_IMG_1162.jpg">
            <a:extLst>
              <a:ext uri="{FF2B5EF4-FFF2-40B4-BE49-F238E27FC236}">
                <a16:creationId xmlns:a16="http://schemas.microsoft.com/office/drawing/2014/main" id="{0A4CA3CB-DECE-5B41-8F46-ED2B95EB571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rot="5400000">
            <a:off x="5888905" y="1820404"/>
            <a:ext cx="3714752" cy="2452538"/>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FC8D4335-19EA-BD47-A71A-060DE2299ABF}"/>
              </a:ext>
            </a:extLst>
          </p:cNvPr>
          <p:cNvSpPr>
            <a:spLocks noGrp="1"/>
          </p:cNvSpPr>
          <p:nvPr>
            <p:ph type="dt" sz="half" idx="10"/>
          </p:nvPr>
        </p:nvSpPr>
        <p:spPr/>
        <p:txBody>
          <a:bodyPr/>
          <a:lstStyle/>
          <a:p>
            <a:pPr>
              <a:defRPr/>
            </a:pPr>
            <a:r>
              <a:rPr lang="en-US" altLang="en-US"/>
              <a:t>12/7/18</a:t>
            </a:r>
          </a:p>
        </p:txBody>
      </p:sp>
      <p:sp>
        <p:nvSpPr>
          <p:cNvPr id="6" name="Footer Placeholder 5">
            <a:extLst>
              <a:ext uri="{FF2B5EF4-FFF2-40B4-BE49-F238E27FC236}">
                <a16:creationId xmlns:a16="http://schemas.microsoft.com/office/drawing/2014/main" id="{BA844D56-1C66-AB48-B7B6-722A33A341B0}"/>
              </a:ext>
            </a:extLst>
          </p:cNvPr>
          <p:cNvSpPr>
            <a:spLocks noGrp="1"/>
          </p:cNvSpPr>
          <p:nvPr>
            <p:ph type="ftr" sz="quarter" idx="11"/>
          </p:nvPr>
        </p:nvSpPr>
        <p:spPr/>
        <p:txBody>
          <a:bodyPr/>
          <a:lstStyle/>
          <a:p>
            <a:pPr>
              <a:defRPr/>
            </a:pPr>
            <a:r>
              <a:rPr lang="en-US"/>
              <a:t>MVTX Overview, FSU sPHENIX Collaboration Mtg</a:t>
            </a:r>
            <a:endParaRPr lang="en-US" dirty="0"/>
          </a:p>
        </p:txBody>
      </p:sp>
      <p:sp>
        <p:nvSpPr>
          <p:cNvPr id="7" name="Slide Number Placeholder 6">
            <a:extLst>
              <a:ext uri="{FF2B5EF4-FFF2-40B4-BE49-F238E27FC236}">
                <a16:creationId xmlns:a16="http://schemas.microsoft.com/office/drawing/2014/main" id="{202DAF2B-5067-B442-A34F-1E78931850D3}"/>
              </a:ext>
            </a:extLst>
          </p:cNvPr>
          <p:cNvSpPr>
            <a:spLocks noGrp="1"/>
          </p:cNvSpPr>
          <p:nvPr>
            <p:ph type="sldNum" sz="quarter" idx="12"/>
          </p:nvPr>
        </p:nvSpPr>
        <p:spPr/>
        <p:txBody>
          <a:bodyPr/>
          <a:lstStyle/>
          <a:p>
            <a:fld id="{4B932B3A-BA38-40C7-ADEE-2A1902CEB265}" type="slidenum">
              <a:rPr lang="en-US" altLang="en-US" smtClean="0"/>
              <a:pPr/>
              <a:t>21</a:t>
            </a:fld>
            <a:endParaRPr lang="en-US" altLang="en-US"/>
          </a:p>
        </p:txBody>
      </p:sp>
      <p:sp>
        <p:nvSpPr>
          <p:cNvPr id="8" name="TextBox 7">
            <a:extLst>
              <a:ext uri="{FF2B5EF4-FFF2-40B4-BE49-F238E27FC236}">
                <a16:creationId xmlns:a16="http://schemas.microsoft.com/office/drawing/2014/main" id="{ACDDD1D7-596B-6449-93BF-B3EE6717D451}"/>
              </a:ext>
            </a:extLst>
          </p:cNvPr>
          <p:cNvSpPr txBox="1"/>
          <p:nvPr/>
        </p:nvSpPr>
        <p:spPr>
          <a:xfrm>
            <a:off x="538089" y="865919"/>
            <a:ext cx="5862502" cy="230832"/>
          </a:xfrm>
          <a:prstGeom prst="rect">
            <a:avLst/>
          </a:prstGeom>
          <a:noFill/>
        </p:spPr>
        <p:txBody>
          <a:bodyPr wrap="none" rtlCol="0">
            <a:spAutoFit/>
          </a:bodyPr>
          <a:lstStyle/>
          <a:p>
            <a:r>
              <a:rPr lang="en-US" sz="900" dirty="0">
                <a:solidFill>
                  <a:srgbClr val="FF0000"/>
                </a:solidFill>
              </a:rPr>
              <a:t>https://</a:t>
            </a:r>
            <a:r>
              <a:rPr lang="en-US" sz="900" dirty="0" err="1">
                <a:solidFill>
                  <a:srgbClr val="FF0000"/>
                </a:solidFill>
              </a:rPr>
              <a:t>docs.google.com</a:t>
            </a:r>
            <a:r>
              <a:rPr lang="en-US" sz="900" dirty="0">
                <a:solidFill>
                  <a:srgbClr val="FF0000"/>
                </a:solidFill>
              </a:rPr>
              <a:t>/document/d/1vsm_G7ZLgqv-kBZqK0jF69T_Nx2Uwk0Zxv86jRVxybw/</a:t>
            </a:r>
            <a:r>
              <a:rPr lang="en-US" sz="900" dirty="0" err="1">
                <a:solidFill>
                  <a:srgbClr val="FF0000"/>
                </a:solidFill>
              </a:rPr>
              <a:t>edit?usp</a:t>
            </a:r>
            <a:r>
              <a:rPr lang="en-US" sz="900" dirty="0">
                <a:solidFill>
                  <a:srgbClr val="FF0000"/>
                </a:solidFill>
              </a:rPr>
              <a:t>=sharing</a:t>
            </a:r>
          </a:p>
        </p:txBody>
      </p:sp>
      <p:sp>
        <p:nvSpPr>
          <p:cNvPr id="9" name="TextBox 8">
            <a:extLst>
              <a:ext uri="{FF2B5EF4-FFF2-40B4-BE49-F238E27FC236}">
                <a16:creationId xmlns:a16="http://schemas.microsoft.com/office/drawing/2014/main" id="{06193880-D013-2745-B33A-1F981F66DCF4}"/>
              </a:ext>
            </a:extLst>
          </p:cNvPr>
          <p:cNvSpPr txBox="1"/>
          <p:nvPr/>
        </p:nvSpPr>
        <p:spPr>
          <a:xfrm>
            <a:off x="5364718" y="3851911"/>
            <a:ext cx="1106393" cy="276999"/>
          </a:xfrm>
          <a:prstGeom prst="rect">
            <a:avLst/>
          </a:prstGeom>
          <a:noFill/>
        </p:spPr>
        <p:txBody>
          <a:bodyPr wrap="none" rtlCol="0">
            <a:spAutoFit/>
          </a:bodyPr>
          <a:lstStyle/>
          <a:p>
            <a:r>
              <a:rPr lang="en-US" sz="1200" dirty="0"/>
              <a:t>Christof’s talk</a:t>
            </a:r>
          </a:p>
        </p:txBody>
      </p:sp>
    </p:spTree>
    <p:extLst>
      <p:ext uri="{BB962C8B-B14F-4D97-AF65-F5344CB8AC3E}">
        <p14:creationId xmlns:p14="http://schemas.microsoft.com/office/powerpoint/2010/main" val="37272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The LDRD Team and Effort</a:t>
            </a:r>
          </a:p>
        </p:txBody>
      </p:sp>
      <p:sp>
        <p:nvSpPr>
          <p:cNvPr id="3" name="Date Placeholder 2"/>
          <p:cNvSpPr>
            <a:spLocks noGrp="1"/>
          </p:cNvSpPr>
          <p:nvPr>
            <p:ph type="dt" sz="half" idx="10"/>
          </p:nvPr>
        </p:nvSpPr>
        <p:spPr/>
        <p:txBody>
          <a:bodyPr/>
          <a:lstStyle/>
          <a:p>
            <a:fld id="{DE9632A3-F47F-1040-A02F-56356D5148F3}" type="datetime1">
              <a:rPr lang="en-US" smtClean="0"/>
              <a:t>2/10/19</a:t>
            </a:fld>
            <a:r>
              <a:rPr lang="en-US"/>
              <a:t>   |   </a:t>
            </a:r>
            <a:fld id="{5D01E7E5-6465-7A46-A26D-BAABC2D34D38}" type="slidenum">
              <a:rPr lang="en-US" smtClean="0"/>
              <a:t>3</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A89A0FC8-C259-E145-B821-56041C21C22A}"/>
              </a:ext>
            </a:extLst>
          </p:cNvPr>
          <p:cNvSpPr>
            <a:spLocks noGrp="1"/>
          </p:cNvSpPr>
          <p:nvPr>
            <p:ph idx="1"/>
          </p:nvPr>
        </p:nvSpPr>
        <p:spPr>
          <a:xfrm>
            <a:off x="69296" y="1032975"/>
            <a:ext cx="4970305" cy="3986999"/>
          </a:xfrm>
        </p:spPr>
        <p:txBody>
          <a:bodyPr>
            <a:normAutofit fontScale="85000" lnSpcReduction="10000"/>
          </a:bodyPr>
          <a:lstStyle/>
          <a:p>
            <a:r>
              <a:rPr lang="en-US" dirty="0"/>
              <a:t>Experimental group </a:t>
            </a:r>
          </a:p>
          <a:p>
            <a:pPr lvl="1"/>
            <a:r>
              <a:rPr lang="en-US" dirty="0"/>
              <a:t>P-25, AOT</a:t>
            </a:r>
          </a:p>
          <a:p>
            <a:pPr lvl="1"/>
            <a:r>
              <a:rPr lang="en-US" dirty="0"/>
              <a:t>Detector readout and mechanical support R&amp;D</a:t>
            </a:r>
          </a:p>
          <a:p>
            <a:pPr lvl="1"/>
            <a:r>
              <a:rPr lang="en-US" dirty="0"/>
              <a:t>Detector modeling and simulations</a:t>
            </a:r>
          </a:p>
          <a:p>
            <a:pPr lvl="1"/>
            <a:r>
              <a:rPr lang="en-US" dirty="0"/>
              <a:t>Physics simulations</a:t>
            </a:r>
          </a:p>
          <a:p>
            <a:endParaRPr lang="en-US" dirty="0"/>
          </a:p>
          <a:p>
            <a:r>
              <a:rPr lang="en-US" dirty="0"/>
              <a:t>Theoretical group</a:t>
            </a:r>
          </a:p>
          <a:p>
            <a:pPr lvl="1"/>
            <a:r>
              <a:rPr lang="en-US" dirty="0"/>
              <a:t>T-2, T-5, CCS-7</a:t>
            </a:r>
          </a:p>
          <a:p>
            <a:pPr lvl="1"/>
            <a:r>
              <a:rPr lang="en-US" dirty="0"/>
              <a:t>Physics modeling &amp; simulations</a:t>
            </a:r>
          </a:p>
          <a:p>
            <a:endParaRPr lang="en-US" dirty="0"/>
          </a:p>
          <a:p>
            <a:r>
              <a:rPr lang="en-US" dirty="0"/>
              <a:t>Budget: 1.6M/Year, FY17-19</a:t>
            </a:r>
          </a:p>
          <a:p>
            <a:pPr lvl="1"/>
            <a:r>
              <a:rPr lang="en-US" dirty="0"/>
              <a:t>1/3 on experimental T&amp;E</a:t>
            </a:r>
          </a:p>
          <a:p>
            <a:pPr lvl="1"/>
            <a:r>
              <a:rPr lang="en-US" dirty="0"/>
              <a:t>1/3 on theoretical T&amp;E</a:t>
            </a:r>
          </a:p>
          <a:p>
            <a:pPr lvl="1"/>
            <a:r>
              <a:rPr lang="en-US" dirty="0"/>
              <a:t>1/3 on Hardware &amp; M&amp;S </a:t>
            </a:r>
          </a:p>
        </p:txBody>
      </p:sp>
      <p:grpSp>
        <p:nvGrpSpPr>
          <p:cNvPr id="5" name="Group 4">
            <a:extLst>
              <a:ext uri="{FF2B5EF4-FFF2-40B4-BE49-F238E27FC236}">
                <a16:creationId xmlns:a16="http://schemas.microsoft.com/office/drawing/2014/main" id="{CBC500D6-3F10-134A-89C2-A50A90002798}"/>
              </a:ext>
            </a:extLst>
          </p:cNvPr>
          <p:cNvGrpSpPr/>
          <p:nvPr/>
        </p:nvGrpSpPr>
        <p:grpSpPr>
          <a:xfrm>
            <a:off x="5076405" y="1032975"/>
            <a:ext cx="3549054" cy="3605159"/>
            <a:chOff x="4824594" y="1344528"/>
            <a:chExt cx="4270137" cy="5006018"/>
          </a:xfrm>
        </p:grpSpPr>
        <p:pic>
          <p:nvPicPr>
            <p:cNvPr id="8" name="pasted-image-enhanced.jpeg">
              <a:extLst>
                <a:ext uri="{FF2B5EF4-FFF2-40B4-BE49-F238E27FC236}">
                  <a16:creationId xmlns:a16="http://schemas.microsoft.com/office/drawing/2014/main" id="{BBCA1178-22EB-0345-9091-3D841CF22793}"/>
                </a:ext>
              </a:extLst>
            </p:cNvPr>
            <p:cNvPicPr>
              <a:picLocks noChangeAspect="1"/>
            </p:cNvPicPr>
            <p:nvPr/>
          </p:nvPicPr>
          <p:blipFill>
            <a:blip r:embed="rId2">
              <a:extLst/>
            </a:blip>
            <a:stretch>
              <a:fillRect/>
            </a:stretch>
          </p:blipFill>
          <p:spPr>
            <a:xfrm>
              <a:off x="4824594" y="2235025"/>
              <a:ext cx="703305" cy="703305"/>
            </a:xfrm>
            <a:prstGeom prst="rect">
              <a:avLst/>
            </a:prstGeom>
            <a:ln w="101600">
              <a:noFill/>
            </a:ln>
          </p:spPr>
        </p:pic>
        <p:pic>
          <p:nvPicPr>
            <p:cNvPr id="9" name="pasted-image.tif">
              <a:extLst>
                <a:ext uri="{FF2B5EF4-FFF2-40B4-BE49-F238E27FC236}">
                  <a16:creationId xmlns:a16="http://schemas.microsoft.com/office/drawing/2014/main" id="{A170B9C8-A253-1C42-808E-3AAE770DC83B}"/>
                </a:ext>
              </a:extLst>
            </p:cNvPr>
            <p:cNvPicPr>
              <a:picLocks noChangeAspect="1"/>
            </p:cNvPicPr>
            <p:nvPr/>
          </p:nvPicPr>
          <p:blipFill>
            <a:blip r:embed="rId3">
              <a:extLst/>
            </a:blip>
            <a:stretch>
              <a:fillRect/>
            </a:stretch>
          </p:blipFill>
          <p:spPr>
            <a:xfrm>
              <a:off x="6675075" y="1353138"/>
              <a:ext cx="716072" cy="716072"/>
            </a:xfrm>
            <a:prstGeom prst="rect">
              <a:avLst/>
            </a:prstGeom>
            <a:ln w="101600">
              <a:noFill/>
            </a:ln>
          </p:spPr>
        </p:pic>
        <p:pic>
          <p:nvPicPr>
            <p:cNvPr id="10" name="sondheim_walt-enhanced.jpeg">
              <a:extLst>
                <a:ext uri="{FF2B5EF4-FFF2-40B4-BE49-F238E27FC236}">
                  <a16:creationId xmlns:a16="http://schemas.microsoft.com/office/drawing/2014/main" id="{49F31717-53A4-F343-805A-BB20D2D29A3E}"/>
                </a:ext>
              </a:extLst>
            </p:cNvPr>
            <p:cNvPicPr>
              <a:picLocks noChangeAspect="1"/>
            </p:cNvPicPr>
            <p:nvPr/>
          </p:nvPicPr>
          <p:blipFill>
            <a:blip r:embed="rId4">
              <a:extLst/>
            </a:blip>
            <a:stretch>
              <a:fillRect/>
            </a:stretch>
          </p:blipFill>
          <p:spPr>
            <a:xfrm>
              <a:off x="5768050" y="2239573"/>
              <a:ext cx="694211" cy="694211"/>
            </a:xfrm>
            <a:prstGeom prst="rect">
              <a:avLst/>
            </a:prstGeom>
            <a:ln w="101600">
              <a:noFill/>
            </a:ln>
          </p:spPr>
        </p:pic>
        <p:pic>
          <p:nvPicPr>
            <p:cNvPr id="11" name="vanhecke_hubert-enhanced.jpeg">
              <a:extLst>
                <a:ext uri="{FF2B5EF4-FFF2-40B4-BE49-F238E27FC236}">
                  <a16:creationId xmlns:a16="http://schemas.microsoft.com/office/drawing/2014/main" id="{68E72904-4FD2-4B4F-B999-E11608BABF3D}"/>
                </a:ext>
              </a:extLst>
            </p:cNvPr>
            <p:cNvPicPr>
              <a:picLocks noChangeAspect="1"/>
            </p:cNvPicPr>
            <p:nvPr/>
          </p:nvPicPr>
          <p:blipFill>
            <a:blip r:embed="rId5">
              <a:extLst/>
            </a:blip>
            <a:stretch>
              <a:fillRect/>
            </a:stretch>
          </p:blipFill>
          <p:spPr>
            <a:xfrm>
              <a:off x="6675075" y="2206737"/>
              <a:ext cx="724347" cy="724347"/>
            </a:xfrm>
            <a:prstGeom prst="rect">
              <a:avLst/>
            </a:prstGeom>
            <a:ln w="25400">
              <a:noFill/>
            </a:ln>
          </p:spPr>
        </p:pic>
        <p:pic>
          <p:nvPicPr>
            <p:cNvPr id="13" name="Picture 12" descr="2016-12-01-Sho.jpeg">
              <a:extLst>
                <a:ext uri="{FF2B5EF4-FFF2-40B4-BE49-F238E27FC236}">
                  <a16:creationId xmlns:a16="http://schemas.microsoft.com/office/drawing/2014/main" id="{94B812E1-BD00-D640-8C2E-B25800CFE783}"/>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5" name="Picture 14">
              <a:extLst>
                <a:ext uri="{FF2B5EF4-FFF2-40B4-BE49-F238E27FC236}">
                  <a16:creationId xmlns:a16="http://schemas.microsoft.com/office/drawing/2014/main" id="{89ACE439-5D45-E54B-9A2F-31A367A9F099}"/>
                </a:ext>
              </a:extLst>
            </p:cNvPr>
            <p:cNvPicPr>
              <a:picLocks noChangeAspect="1"/>
            </p:cNvPicPr>
            <p:nvPr/>
          </p:nvPicPr>
          <p:blipFill rotWithShape="1">
            <a:blip r:embed="rId7"/>
            <a:srcRect l="8889" r="9472"/>
            <a:stretch/>
          </p:blipFill>
          <p:spPr>
            <a:xfrm>
              <a:off x="5760567" y="4853292"/>
              <a:ext cx="725715" cy="681223"/>
            </a:xfrm>
            <a:prstGeom prst="rect">
              <a:avLst/>
            </a:prstGeom>
            <a:ln w="63500">
              <a:noFill/>
            </a:ln>
          </p:spPr>
        </p:pic>
        <p:pic>
          <p:nvPicPr>
            <p:cNvPr id="16" name="Picture 15">
              <a:extLst>
                <a:ext uri="{FF2B5EF4-FFF2-40B4-BE49-F238E27FC236}">
                  <a16:creationId xmlns:a16="http://schemas.microsoft.com/office/drawing/2014/main" id="{46A228E2-0BED-BA4B-B629-836D69A61424}"/>
                </a:ext>
              </a:extLst>
            </p:cNvPr>
            <p:cNvPicPr>
              <a:picLocks noChangeAspect="1"/>
            </p:cNvPicPr>
            <p:nvPr/>
          </p:nvPicPr>
          <p:blipFill rotWithShape="1">
            <a:blip r:embed="rId8"/>
            <a:srcRect l="27516" t="27306" r="20646" b="36347"/>
            <a:stretch/>
          </p:blipFill>
          <p:spPr>
            <a:xfrm>
              <a:off x="5769469" y="5643042"/>
              <a:ext cx="671474" cy="707504"/>
            </a:xfrm>
            <a:prstGeom prst="rect">
              <a:avLst/>
            </a:prstGeom>
            <a:ln w="63500">
              <a:noFill/>
            </a:ln>
          </p:spPr>
        </p:pic>
        <p:pic>
          <p:nvPicPr>
            <p:cNvPr id="17" name="Picture 16">
              <a:extLst>
                <a:ext uri="{FF2B5EF4-FFF2-40B4-BE49-F238E27FC236}">
                  <a16:creationId xmlns:a16="http://schemas.microsoft.com/office/drawing/2014/main" id="{4A131E11-536E-6644-ACCC-B70F7A13E3E9}"/>
                </a:ext>
              </a:extLst>
            </p:cNvPr>
            <p:cNvPicPr>
              <a:picLocks noChangeAspect="1"/>
            </p:cNvPicPr>
            <p:nvPr/>
          </p:nvPicPr>
          <p:blipFill>
            <a:blip r:embed="rId9"/>
            <a:stretch>
              <a:fillRect/>
            </a:stretch>
          </p:blipFill>
          <p:spPr>
            <a:xfrm>
              <a:off x="4847427" y="5636644"/>
              <a:ext cx="690604" cy="690604"/>
            </a:xfrm>
            <a:prstGeom prst="rect">
              <a:avLst/>
            </a:prstGeom>
            <a:ln w="63500">
              <a:noFill/>
            </a:ln>
          </p:spPr>
        </p:pic>
        <p:pic>
          <p:nvPicPr>
            <p:cNvPr id="18" name="Picture 17">
              <a:extLst>
                <a:ext uri="{FF2B5EF4-FFF2-40B4-BE49-F238E27FC236}">
                  <a16:creationId xmlns:a16="http://schemas.microsoft.com/office/drawing/2014/main" id="{4D317101-E29A-E443-8D2C-45DB646442BE}"/>
                </a:ext>
              </a:extLst>
            </p:cNvPr>
            <p:cNvPicPr>
              <a:picLocks noChangeAspect="1"/>
            </p:cNvPicPr>
            <p:nvPr/>
          </p:nvPicPr>
          <p:blipFill>
            <a:blip r:embed="rId10"/>
            <a:stretch>
              <a:fillRect/>
            </a:stretch>
          </p:blipFill>
          <p:spPr>
            <a:xfrm>
              <a:off x="6669896" y="5645171"/>
              <a:ext cx="663066" cy="682077"/>
            </a:xfrm>
            <a:prstGeom prst="rect">
              <a:avLst/>
            </a:prstGeom>
            <a:ln w="63500">
              <a:noFill/>
            </a:ln>
          </p:spPr>
        </p:pic>
        <p:pic>
          <p:nvPicPr>
            <p:cNvPr id="19" name="Picture 18">
              <a:extLst>
                <a:ext uri="{FF2B5EF4-FFF2-40B4-BE49-F238E27FC236}">
                  <a16:creationId xmlns:a16="http://schemas.microsoft.com/office/drawing/2014/main" id="{01180FD7-1767-8340-A456-324BC2688B4F}"/>
                </a:ext>
              </a:extLst>
            </p:cNvPr>
            <p:cNvPicPr>
              <a:picLocks noChangeAspect="1"/>
            </p:cNvPicPr>
            <p:nvPr/>
          </p:nvPicPr>
          <p:blipFill rotWithShape="1">
            <a:blip r:embed="rId11"/>
            <a:srcRect l="37871" t="23839" r="25876" b="39304"/>
            <a:stretch/>
          </p:blipFill>
          <p:spPr>
            <a:xfrm>
              <a:off x="6660372" y="4854974"/>
              <a:ext cx="672589" cy="690638"/>
            </a:xfrm>
            <a:prstGeom prst="rect">
              <a:avLst/>
            </a:prstGeom>
            <a:ln w="63500">
              <a:noFill/>
            </a:ln>
          </p:spPr>
        </p:pic>
        <p:pic>
          <p:nvPicPr>
            <p:cNvPr id="20" name="Picture 19">
              <a:extLst>
                <a:ext uri="{FF2B5EF4-FFF2-40B4-BE49-F238E27FC236}">
                  <a16:creationId xmlns:a16="http://schemas.microsoft.com/office/drawing/2014/main" id="{59DFE614-5902-7B44-9D22-6823502F5BB9}"/>
                </a:ext>
              </a:extLst>
            </p:cNvPr>
            <p:cNvPicPr>
              <a:picLocks noChangeAspect="1"/>
            </p:cNvPicPr>
            <p:nvPr/>
          </p:nvPicPr>
          <p:blipFill>
            <a:blip r:embed="rId12"/>
            <a:stretch>
              <a:fillRect/>
            </a:stretch>
          </p:blipFill>
          <p:spPr>
            <a:xfrm>
              <a:off x="4869202" y="4825694"/>
              <a:ext cx="666694" cy="708821"/>
            </a:xfrm>
            <a:prstGeom prst="rect">
              <a:avLst/>
            </a:prstGeom>
            <a:ln w="63500">
              <a:noFill/>
            </a:ln>
          </p:spPr>
        </p:pic>
        <p:pic>
          <p:nvPicPr>
            <p:cNvPr id="21" name="Picture 2" descr="lex Tkatchev">
              <a:extLst>
                <a:ext uri="{FF2B5EF4-FFF2-40B4-BE49-F238E27FC236}">
                  <a16:creationId xmlns:a16="http://schemas.microsoft.com/office/drawing/2014/main" id="{E69B1C6D-B2B3-B940-8910-F5A1C345C1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rren McGlinchey">
              <a:extLst>
                <a:ext uri="{FF2B5EF4-FFF2-40B4-BE49-F238E27FC236}">
                  <a16:creationId xmlns:a16="http://schemas.microsoft.com/office/drawing/2014/main" id="{C40E1386-9171-484B-BEF3-3CD67B76D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4144" y="3021771"/>
              <a:ext cx="717806" cy="7525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uan Li">
              <a:extLst>
                <a:ext uri="{FF2B5EF4-FFF2-40B4-BE49-F238E27FC236}">
                  <a16:creationId xmlns:a16="http://schemas.microsoft.com/office/drawing/2014/main" id="{B5F680C5-A0E0-9F49-A71A-357A5D6926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750" t="54001" r="32250" b="13999"/>
            <a:stretch/>
          </p:blipFill>
          <p:spPr bwMode="auto">
            <a:xfrm>
              <a:off x="8351639" y="3057217"/>
              <a:ext cx="743092" cy="724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8D9870D-66A0-854E-B13D-CE80C5A51711}"/>
                </a:ext>
              </a:extLst>
            </p:cNvPr>
            <p:cNvPicPr>
              <a:picLocks noChangeAspect="1"/>
            </p:cNvPicPr>
            <p:nvPr/>
          </p:nvPicPr>
          <p:blipFill>
            <a:blip r:embed="rId16"/>
            <a:stretch>
              <a:fillRect/>
            </a:stretch>
          </p:blipFill>
          <p:spPr>
            <a:xfrm>
              <a:off x="6669895" y="3040905"/>
              <a:ext cx="724347" cy="724346"/>
            </a:xfrm>
            <a:prstGeom prst="rect">
              <a:avLst/>
            </a:prstGeom>
          </p:spPr>
        </p:pic>
        <p:pic>
          <p:nvPicPr>
            <p:cNvPr id="25" name="Picture 24">
              <a:extLst>
                <a:ext uri="{FF2B5EF4-FFF2-40B4-BE49-F238E27FC236}">
                  <a16:creationId xmlns:a16="http://schemas.microsoft.com/office/drawing/2014/main" id="{77CF551A-FC0A-674B-9AB8-4CF3AA483A15}"/>
                </a:ext>
              </a:extLst>
            </p:cNvPr>
            <p:cNvPicPr>
              <a:picLocks noChangeAspect="1"/>
            </p:cNvPicPr>
            <p:nvPr/>
          </p:nvPicPr>
          <p:blipFill>
            <a:blip r:embed="rId17"/>
            <a:stretch>
              <a:fillRect/>
            </a:stretch>
          </p:blipFill>
          <p:spPr>
            <a:xfrm>
              <a:off x="5778283" y="3910230"/>
              <a:ext cx="733317" cy="761559"/>
            </a:xfrm>
            <a:prstGeom prst="rect">
              <a:avLst/>
            </a:prstGeom>
          </p:spPr>
        </p:pic>
        <p:pic>
          <p:nvPicPr>
            <p:cNvPr id="26" name="Picture 25">
              <a:extLst>
                <a:ext uri="{FF2B5EF4-FFF2-40B4-BE49-F238E27FC236}">
                  <a16:creationId xmlns:a16="http://schemas.microsoft.com/office/drawing/2014/main" id="{44B076A3-D5DE-6A47-9A9F-32E937F81A37}"/>
                </a:ext>
              </a:extLst>
            </p:cNvPr>
            <p:cNvPicPr>
              <a:picLocks noChangeAspect="1"/>
            </p:cNvPicPr>
            <p:nvPr/>
          </p:nvPicPr>
          <p:blipFill>
            <a:blip r:embed="rId18"/>
            <a:stretch>
              <a:fillRect/>
            </a:stretch>
          </p:blipFill>
          <p:spPr>
            <a:xfrm>
              <a:off x="8349824" y="1346235"/>
              <a:ext cx="724906" cy="724907"/>
            </a:xfrm>
            <a:prstGeom prst="rect">
              <a:avLst/>
            </a:prstGeom>
          </p:spPr>
        </p:pic>
        <p:pic>
          <p:nvPicPr>
            <p:cNvPr id="27" name="Picture 26">
              <a:extLst>
                <a:ext uri="{FF2B5EF4-FFF2-40B4-BE49-F238E27FC236}">
                  <a16:creationId xmlns:a16="http://schemas.microsoft.com/office/drawing/2014/main" id="{F1A61061-022E-F647-BFE6-BE8AB1AB92F4}"/>
                </a:ext>
              </a:extLst>
            </p:cNvPr>
            <p:cNvPicPr>
              <a:picLocks noChangeAspect="1"/>
            </p:cNvPicPr>
            <p:nvPr/>
          </p:nvPicPr>
          <p:blipFill>
            <a:blip r:embed="rId19"/>
            <a:stretch>
              <a:fillRect/>
            </a:stretch>
          </p:blipFill>
          <p:spPr>
            <a:xfrm>
              <a:off x="7563024" y="2228143"/>
              <a:ext cx="697911" cy="717068"/>
            </a:xfrm>
            <a:prstGeom prst="rect">
              <a:avLst/>
            </a:prstGeom>
          </p:spPr>
        </p:pic>
        <p:pic>
          <p:nvPicPr>
            <p:cNvPr id="28" name="Picture 27">
              <a:extLst>
                <a:ext uri="{FF2B5EF4-FFF2-40B4-BE49-F238E27FC236}">
                  <a16:creationId xmlns:a16="http://schemas.microsoft.com/office/drawing/2014/main" id="{48EA5104-30AA-7246-9B63-FADF49E136E1}"/>
                </a:ext>
              </a:extLst>
            </p:cNvPr>
            <p:cNvPicPr>
              <a:picLocks noChangeAspect="1"/>
            </p:cNvPicPr>
            <p:nvPr/>
          </p:nvPicPr>
          <p:blipFill>
            <a:blip r:embed="rId20"/>
            <a:stretch>
              <a:fillRect/>
            </a:stretch>
          </p:blipFill>
          <p:spPr>
            <a:xfrm>
              <a:off x="7566255" y="1353138"/>
              <a:ext cx="653423" cy="714886"/>
            </a:xfrm>
            <a:prstGeom prst="rect">
              <a:avLst/>
            </a:prstGeom>
          </p:spPr>
        </p:pic>
        <p:pic>
          <p:nvPicPr>
            <p:cNvPr id="29" name="pasted-image-filtered.jpeg">
              <a:extLst>
                <a:ext uri="{FF2B5EF4-FFF2-40B4-BE49-F238E27FC236}">
                  <a16:creationId xmlns:a16="http://schemas.microsoft.com/office/drawing/2014/main" id="{D96D79A8-9831-7F49-BA04-B4A88C74B714}"/>
                </a:ext>
              </a:extLst>
            </p:cNvPr>
            <p:cNvPicPr>
              <a:picLocks noChangeAspect="1"/>
            </p:cNvPicPr>
            <p:nvPr/>
          </p:nvPicPr>
          <p:blipFill>
            <a:blip r:embed="rId21">
              <a:extLst/>
            </a:blip>
            <a:srcRect l="16445" t="5226" r="16445" b="22123"/>
            <a:stretch>
              <a:fillRect/>
            </a:stretch>
          </p:blipFill>
          <p:spPr>
            <a:xfrm>
              <a:off x="7558909" y="2983480"/>
              <a:ext cx="730502" cy="790817"/>
            </a:xfrm>
            <a:prstGeom prst="rect">
              <a:avLst/>
            </a:prstGeom>
            <a:ln w="101600">
              <a:noFill/>
            </a:ln>
          </p:spPr>
        </p:pic>
        <p:pic>
          <p:nvPicPr>
            <p:cNvPr id="30" name="Picture 29">
              <a:extLst>
                <a:ext uri="{FF2B5EF4-FFF2-40B4-BE49-F238E27FC236}">
                  <a16:creationId xmlns:a16="http://schemas.microsoft.com/office/drawing/2014/main" id="{F33A31D1-1DD2-1B44-ABF5-8A66ED32FC91}"/>
                </a:ext>
              </a:extLst>
            </p:cNvPr>
            <p:cNvPicPr>
              <a:picLocks noChangeAspect="1"/>
            </p:cNvPicPr>
            <p:nvPr/>
          </p:nvPicPr>
          <p:blipFill>
            <a:blip r:embed="rId22"/>
            <a:stretch>
              <a:fillRect/>
            </a:stretch>
          </p:blipFill>
          <p:spPr>
            <a:xfrm>
              <a:off x="7564117" y="3889192"/>
              <a:ext cx="733315" cy="735402"/>
            </a:xfrm>
            <a:prstGeom prst="rect">
              <a:avLst/>
            </a:prstGeom>
            <a:ln w="28575">
              <a:noFill/>
            </a:ln>
          </p:spPr>
        </p:pic>
        <p:pic>
          <p:nvPicPr>
            <p:cNvPr id="31" name="Picture 30">
              <a:extLst>
                <a:ext uri="{FF2B5EF4-FFF2-40B4-BE49-F238E27FC236}">
                  <a16:creationId xmlns:a16="http://schemas.microsoft.com/office/drawing/2014/main" id="{A7536128-55EF-2F4B-9861-EF0CE74EEC6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4594" y="3911177"/>
              <a:ext cx="703305" cy="759665"/>
            </a:xfrm>
            <a:prstGeom prst="rect">
              <a:avLst/>
            </a:prstGeom>
          </p:spPr>
        </p:pic>
      </p:grpSp>
      <p:pic>
        <p:nvPicPr>
          <p:cNvPr id="32" name="IMG_20170617_102552~2.jpg" descr="IMG_20170617_102552~2.jpg">
            <a:extLst>
              <a:ext uri="{FF2B5EF4-FFF2-40B4-BE49-F238E27FC236}">
                <a16:creationId xmlns:a16="http://schemas.microsoft.com/office/drawing/2014/main" id="{4EE9ADB7-12E8-2D49-BC86-3EA2A6F33347}"/>
              </a:ext>
            </a:extLst>
          </p:cNvPr>
          <p:cNvPicPr>
            <a:picLocks noChangeAspect="1"/>
          </p:cNvPicPr>
          <p:nvPr/>
        </p:nvPicPr>
        <p:blipFill>
          <a:blip r:embed="rId24">
            <a:extLst/>
          </a:blip>
          <a:srcRect l="48055" t="16725" r="4057" b="20869"/>
          <a:stretch>
            <a:fillRect/>
          </a:stretch>
        </p:blipFill>
        <p:spPr>
          <a:xfrm>
            <a:off x="7373683" y="4138789"/>
            <a:ext cx="566382" cy="506125"/>
          </a:xfrm>
          <a:prstGeom prst="rect">
            <a:avLst/>
          </a:prstGeom>
          <a:ln w="12700">
            <a:miter lim="400000"/>
          </a:ln>
        </p:spPr>
      </p:pic>
      <p:pic>
        <p:nvPicPr>
          <p:cNvPr id="33" name="varun_pic.png" descr="varun_pic.png">
            <a:extLst>
              <a:ext uri="{FF2B5EF4-FFF2-40B4-BE49-F238E27FC236}">
                <a16:creationId xmlns:a16="http://schemas.microsoft.com/office/drawing/2014/main" id="{B74308F1-A909-EC41-9047-B1BF19034BD2}"/>
              </a:ext>
            </a:extLst>
          </p:cNvPr>
          <p:cNvPicPr>
            <a:picLocks noChangeAspect="1"/>
          </p:cNvPicPr>
          <p:nvPr/>
        </p:nvPicPr>
        <p:blipFill>
          <a:blip r:embed="rId25">
            <a:extLst/>
          </a:blip>
          <a:srcRect l="12909" t="17709" r="28249"/>
          <a:stretch>
            <a:fillRect/>
          </a:stretch>
        </p:blipFill>
        <p:spPr>
          <a:xfrm>
            <a:off x="7381054" y="3581809"/>
            <a:ext cx="559011" cy="490593"/>
          </a:xfrm>
          <a:prstGeom prst="rect">
            <a:avLst/>
          </a:prstGeom>
          <a:ln w="12700">
            <a:miter lim="400000"/>
          </a:ln>
        </p:spPr>
      </p:pic>
      <p:pic>
        <p:nvPicPr>
          <p:cNvPr id="35" name="Image" descr="Image">
            <a:extLst>
              <a:ext uri="{FF2B5EF4-FFF2-40B4-BE49-F238E27FC236}">
                <a16:creationId xmlns:a16="http://schemas.microsoft.com/office/drawing/2014/main" id="{41D7DEAA-B7BA-EC42-9A6D-5C63E023C3F2}"/>
              </a:ext>
            </a:extLst>
          </p:cNvPr>
          <p:cNvPicPr>
            <a:picLocks noChangeAspect="1"/>
          </p:cNvPicPr>
          <p:nvPr/>
        </p:nvPicPr>
        <p:blipFill rotWithShape="1">
          <a:blip r:embed="rId26">
            <a:extLst/>
          </a:blip>
          <a:srcRect b="22911"/>
          <a:stretch/>
        </p:blipFill>
        <p:spPr>
          <a:xfrm flipH="1">
            <a:off x="8048206" y="3581809"/>
            <a:ext cx="518765" cy="490510"/>
          </a:xfrm>
          <a:prstGeom prst="rect">
            <a:avLst/>
          </a:prstGeom>
          <a:ln w="12700">
            <a:miter lim="400000"/>
          </a:ln>
        </p:spPr>
      </p:pic>
      <p:pic>
        <p:nvPicPr>
          <p:cNvPr id="36" name="Image" descr="Image">
            <a:extLst>
              <a:ext uri="{FF2B5EF4-FFF2-40B4-BE49-F238E27FC236}">
                <a16:creationId xmlns:a16="http://schemas.microsoft.com/office/drawing/2014/main" id="{6286193F-1F9A-FB48-A11B-CEDAB9C70EFF}"/>
              </a:ext>
            </a:extLst>
          </p:cNvPr>
          <p:cNvPicPr>
            <a:picLocks noChangeAspect="1"/>
          </p:cNvPicPr>
          <p:nvPr/>
        </p:nvPicPr>
        <p:blipFill>
          <a:blip r:embed="rId27">
            <a:extLst/>
          </a:blip>
          <a:srcRect l="9754"/>
          <a:stretch>
            <a:fillRect/>
          </a:stretch>
        </p:blipFill>
        <p:spPr>
          <a:xfrm>
            <a:off x="8039612" y="4138789"/>
            <a:ext cx="554087" cy="551591"/>
          </a:xfrm>
          <a:prstGeom prst="rect">
            <a:avLst/>
          </a:prstGeom>
          <a:ln w="12700">
            <a:miter lim="400000"/>
          </a:ln>
        </p:spPr>
      </p:pic>
      <p:pic>
        <p:nvPicPr>
          <p:cNvPr id="1026" name="Picture 2" descr="https://www.phenix.bnl.gov/phenix/WWW/run/all_faces/lim_sanghoon.jpg">
            <a:extLst>
              <a:ext uri="{FF2B5EF4-FFF2-40B4-BE49-F238E27FC236}">
                <a16:creationId xmlns:a16="http://schemas.microsoft.com/office/drawing/2014/main" id="{1499221C-82A3-9D43-B965-83085949C1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6405" y="2266448"/>
            <a:ext cx="584539" cy="560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henix.bnl.gov/phenix/WWW/run/all_faces/kunde_gerd.jpg">
            <a:extLst>
              <a:ext uri="{FF2B5EF4-FFF2-40B4-BE49-F238E27FC236}">
                <a16:creationId xmlns:a16="http://schemas.microsoft.com/office/drawing/2014/main" id="{07199A19-D654-2945-A26F-667CD47C23D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17348" y="2875337"/>
            <a:ext cx="577945" cy="5216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el Raymer">
            <a:extLst>
              <a:ext uri="{FF2B5EF4-FFF2-40B4-BE49-F238E27FC236}">
                <a16:creationId xmlns:a16="http://schemas.microsoft.com/office/drawing/2014/main" id="{B095E1AE-1D0A-7349-B60A-7B368457AC4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06342" y="1665647"/>
            <a:ext cx="607145" cy="54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1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LDRD Scientific &amp; Technical Goals</a:t>
            </a:r>
          </a:p>
        </p:txBody>
      </p:sp>
      <p:sp>
        <p:nvSpPr>
          <p:cNvPr id="3" name="Date Placeholder 2"/>
          <p:cNvSpPr>
            <a:spLocks noGrp="1"/>
          </p:cNvSpPr>
          <p:nvPr>
            <p:ph type="dt" sz="half" idx="10"/>
          </p:nvPr>
        </p:nvSpPr>
        <p:spPr/>
        <p:txBody>
          <a:bodyPr/>
          <a:lstStyle/>
          <a:p>
            <a:fld id="{DE9632A3-F47F-1040-A02F-56356D5148F3}" type="datetime1">
              <a:rPr lang="en-US" smtClean="0"/>
              <a:t>2/10/19</a:t>
            </a:fld>
            <a:r>
              <a:rPr lang="en-US"/>
              <a:t>   |   </a:t>
            </a:r>
            <a:fld id="{5D01E7E5-6465-7A46-A26D-BAABC2D34D38}" type="slidenum">
              <a:rPr lang="en-US" smtClean="0"/>
              <a:t>4</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5CF74A71-3497-A245-AF20-33B15DDDB859}"/>
              </a:ext>
            </a:extLst>
          </p:cNvPr>
          <p:cNvSpPr>
            <a:spLocks noGrp="1"/>
          </p:cNvSpPr>
          <p:nvPr>
            <p:ph idx="1"/>
          </p:nvPr>
        </p:nvSpPr>
        <p:spPr>
          <a:xfrm>
            <a:off x="190304" y="1129192"/>
            <a:ext cx="6133212" cy="3596231"/>
          </a:xfrm>
        </p:spPr>
        <p:txBody>
          <a:bodyPr>
            <a:normAutofit fontScale="92500" lnSpcReduction="10000"/>
          </a:bodyPr>
          <a:lstStyle/>
          <a:p>
            <a:r>
              <a:rPr lang="en-US" dirty="0"/>
              <a:t>Develop a next generation QGP physics program with heavy quark jets at RHIC with full detector and physics simulation and modeling</a:t>
            </a:r>
          </a:p>
          <a:p>
            <a:endParaRPr lang="en-US" dirty="0"/>
          </a:p>
          <a:p>
            <a:r>
              <a:rPr lang="en-US" dirty="0"/>
              <a:t>New theoretical study of QGP tomography with b-jets  </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p:txBody>
      </p:sp>
      <p:pic>
        <p:nvPicPr>
          <p:cNvPr id="8" name="Picture 7">
            <a:extLst>
              <a:ext uri="{FF2B5EF4-FFF2-40B4-BE49-F238E27FC236}">
                <a16:creationId xmlns:a16="http://schemas.microsoft.com/office/drawing/2014/main" id="{161D0BAD-1051-304E-B384-E27480640BD7}"/>
              </a:ext>
            </a:extLst>
          </p:cNvPr>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7129269" y="839700"/>
            <a:ext cx="1824427" cy="1724337"/>
          </a:xfrm>
          <a:prstGeom prst="rect">
            <a:avLst/>
          </a:prstGeom>
        </p:spPr>
      </p:pic>
      <p:grpSp>
        <p:nvGrpSpPr>
          <p:cNvPr id="9" name="Group 8">
            <a:extLst>
              <a:ext uri="{FF2B5EF4-FFF2-40B4-BE49-F238E27FC236}">
                <a16:creationId xmlns:a16="http://schemas.microsoft.com/office/drawing/2014/main" id="{26F68F11-E58D-1140-9A0F-D55C0112641F}"/>
              </a:ext>
            </a:extLst>
          </p:cNvPr>
          <p:cNvGrpSpPr/>
          <p:nvPr/>
        </p:nvGrpSpPr>
        <p:grpSpPr>
          <a:xfrm>
            <a:off x="6323516" y="2502769"/>
            <a:ext cx="1611506" cy="1225221"/>
            <a:chOff x="6642080" y="1962973"/>
            <a:chExt cx="2209800" cy="1711645"/>
          </a:xfrm>
        </p:grpSpPr>
        <p:grpSp>
          <p:nvGrpSpPr>
            <p:cNvPr id="10" name="Group 9">
              <a:extLst>
                <a:ext uri="{FF2B5EF4-FFF2-40B4-BE49-F238E27FC236}">
                  <a16:creationId xmlns:a16="http://schemas.microsoft.com/office/drawing/2014/main" id="{30564E7A-D97C-DB4F-AC9E-881D3FEDCF12}"/>
                </a:ext>
              </a:extLst>
            </p:cNvPr>
            <p:cNvGrpSpPr/>
            <p:nvPr/>
          </p:nvGrpSpPr>
          <p:grpSpPr>
            <a:xfrm>
              <a:off x="6642080" y="2305993"/>
              <a:ext cx="2209800" cy="1368625"/>
              <a:chOff x="5181600" y="1752600"/>
              <a:chExt cx="3864885" cy="2624225"/>
            </a:xfrm>
          </p:grpSpPr>
          <p:pic>
            <p:nvPicPr>
              <p:cNvPr id="12" name="Picture 11">
                <a:extLst>
                  <a:ext uri="{FF2B5EF4-FFF2-40B4-BE49-F238E27FC236}">
                    <a16:creationId xmlns:a16="http://schemas.microsoft.com/office/drawing/2014/main" id="{22150F49-4ACB-2743-8814-8AC6AD13D27F}"/>
                  </a:ext>
                </a:extLst>
              </p:cNvPr>
              <p:cNvPicPr>
                <a:picLocks noChangeAspect="1"/>
              </p:cNvPicPr>
              <p:nvPr/>
            </p:nvPicPr>
            <p:blipFill>
              <a:blip r:embed="rId3"/>
              <a:stretch>
                <a:fillRect/>
              </a:stretch>
            </p:blipFill>
            <p:spPr>
              <a:xfrm>
                <a:off x="5181600" y="1905000"/>
                <a:ext cx="3864885" cy="2008047"/>
              </a:xfrm>
              <a:prstGeom prst="rect">
                <a:avLst/>
              </a:prstGeom>
            </p:spPr>
          </p:pic>
          <p:cxnSp>
            <p:nvCxnSpPr>
              <p:cNvPr id="13" name="Straight Arrow Connector 12">
                <a:extLst>
                  <a:ext uri="{FF2B5EF4-FFF2-40B4-BE49-F238E27FC236}">
                    <a16:creationId xmlns:a16="http://schemas.microsoft.com/office/drawing/2014/main" id="{A3FFC56D-8BB7-1348-9556-1DF69AA4E869}"/>
                  </a:ext>
                </a:extLst>
              </p:cNvPr>
              <p:cNvCxnSpPr/>
              <p:nvPr/>
            </p:nvCxnSpPr>
            <p:spPr>
              <a:xfrm flipH="1">
                <a:off x="6048739" y="1752600"/>
                <a:ext cx="1141503" cy="2624225"/>
              </a:xfrm>
              <a:prstGeom prst="straightConnector1">
                <a:avLst/>
              </a:prstGeom>
              <a:noFill/>
              <a:ln w="127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11" name="TextBox 10">
              <a:extLst>
                <a:ext uri="{FF2B5EF4-FFF2-40B4-BE49-F238E27FC236}">
                  <a16:creationId xmlns:a16="http://schemas.microsoft.com/office/drawing/2014/main" id="{E55254F6-D61A-D446-90D3-702B2F3C3B22}"/>
                </a:ext>
              </a:extLst>
            </p:cNvPr>
            <p:cNvSpPr txBox="1"/>
            <p:nvPr/>
          </p:nvSpPr>
          <p:spPr>
            <a:xfrm>
              <a:off x="7048978" y="1962973"/>
              <a:ext cx="1721583" cy="354723"/>
            </a:xfrm>
            <a:prstGeom prst="rect">
              <a:avLst/>
            </a:prstGeom>
            <a:noFill/>
          </p:spPr>
          <p:txBody>
            <a:bodyPr wrap="none" rtlCol="0">
              <a:spAutoFit/>
            </a:bodyPr>
            <a:lstStyle/>
            <a:p>
              <a:r>
                <a:rPr lang="en-US" sz="1050" dirty="0"/>
                <a:t>MVTX Telescope </a:t>
              </a:r>
            </a:p>
          </p:txBody>
        </p:sp>
      </p:grpSp>
      <p:pic>
        <p:nvPicPr>
          <p:cNvPr id="14" name="Picture 13">
            <a:extLst>
              <a:ext uri="{FF2B5EF4-FFF2-40B4-BE49-F238E27FC236}">
                <a16:creationId xmlns:a16="http://schemas.microsoft.com/office/drawing/2014/main" id="{69A1F45C-2FA8-A949-83F0-C2EC1BBB7274}"/>
              </a:ext>
            </a:extLst>
          </p:cNvPr>
          <p:cNvPicPr>
            <a:picLocks noChangeAspect="1"/>
          </p:cNvPicPr>
          <p:nvPr/>
        </p:nvPicPr>
        <p:blipFill>
          <a:blip r:embed="rId4"/>
          <a:stretch>
            <a:fillRect/>
          </a:stretch>
        </p:blipFill>
        <p:spPr>
          <a:xfrm>
            <a:off x="7454940" y="3555308"/>
            <a:ext cx="1338548" cy="1430268"/>
          </a:xfrm>
          <a:prstGeom prst="rect">
            <a:avLst/>
          </a:prstGeom>
        </p:spPr>
      </p:pic>
    </p:spTree>
    <p:extLst>
      <p:ext uri="{BB962C8B-B14F-4D97-AF65-F5344CB8AC3E}">
        <p14:creationId xmlns:p14="http://schemas.microsoft.com/office/powerpoint/2010/main" val="324714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9D65-D1E8-334E-95C1-D9AB27156138}"/>
              </a:ext>
            </a:extLst>
          </p:cNvPr>
          <p:cNvSpPr>
            <a:spLocks noGrp="1"/>
          </p:cNvSpPr>
          <p:nvPr>
            <p:ph type="title"/>
          </p:nvPr>
        </p:nvSpPr>
        <p:spPr/>
        <p:txBody>
          <a:bodyPr/>
          <a:lstStyle/>
          <a:p>
            <a:r>
              <a:rPr lang="en-US" dirty="0"/>
              <a:t>LDRD Project Scope and Status</a:t>
            </a:r>
          </a:p>
        </p:txBody>
      </p:sp>
      <p:sp>
        <p:nvSpPr>
          <p:cNvPr id="3" name="Date Placeholder 2">
            <a:extLst>
              <a:ext uri="{FF2B5EF4-FFF2-40B4-BE49-F238E27FC236}">
                <a16:creationId xmlns:a16="http://schemas.microsoft.com/office/drawing/2014/main" id="{279B37A4-677B-5B48-8C8C-B3263EB04F6D}"/>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5</a:t>
            </a:fld>
            <a:endParaRPr lang="en-US" dirty="0"/>
          </a:p>
        </p:txBody>
      </p:sp>
      <p:sp>
        <p:nvSpPr>
          <p:cNvPr id="4" name="Footer Placeholder 3">
            <a:extLst>
              <a:ext uri="{FF2B5EF4-FFF2-40B4-BE49-F238E27FC236}">
                <a16:creationId xmlns:a16="http://schemas.microsoft.com/office/drawing/2014/main" id="{0A6A8565-10B8-274E-B3D6-9401F72964EC}"/>
              </a:ext>
            </a:extLst>
          </p:cNvPr>
          <p:cNvSpPr>
            <a:spLocks noGrp="1"/>
          </p:cNvSpPr>
          <p:nvPr>
            <p:ph type="ftr" sz="quarter" idx="11"/>
          </p:nvPr>
        </p:nvSpPr>
        <p:spPr/>
        <p:txBody>
          <a:bodyPr/>
          <a:lstStyle/>
          <a:p>
            <a:r>
              <a:rPr lang="en-US"/>
              <a:t>Los Alamos National Laboratory</a:t>
            </a:r>
            <a:endParaRPr lang="en-US" dirty="0"/>
          </a:p>
        </p:txBody>
      </p:sp>
      <p:sp>
        <p:nvSpPr>
          <p:cNvPr id="6" name="TextBox 5">
            <a:extLst>
              <a:ext uri="{FF2B5EF4-FFF2-40B4-BE49-F238E27FC236}">
                <a16:creationId xmlns:a16="http://schemas.microsoft.com/office/drawing/2014/main" id="{D1D8BE0F-E132-6547-BE74-4585B0A1403E}"/>
              </a:ext>
            </a:extLst>
          </p:cNvPr>
          <p:cNvSpPr txBox="1"/>
          <p:nvPr/>
        </p:nvSpPr>
        <p:spPr>
          <a:xfrm>
            <a:off x="859169" y="805141"/>
            <a:ext cx="7103732" cy="276999"/>
          </a:xfrm>
          <a:prstGeom prst="rect">
            <a:avLst/>
          </a:prstGeom>
          <a:noFill/>
        </p:spPr>
        <p:txBody>
          <a:bodyPr wrap="square" rtlCol="0">
            <a:spAutoFit/>
          </a:bodyPr>
          <a:lstStyle/>
          <a:p>
            <a:r>
              <a:rPr lang="en-US" sz="1200" dirty="0"/>
              <a:t>Established at the beginning of this project feasibility review  1/2017</a:t>
            </a:r>
          </a:p>
        </p:txBody>
      </p:sp>
      <p:sp>
        <p:nvSpPr>
          <p:cNvPr id="7" name="Content Placeholder 2">
            <a:extLst>
              <a:ext uri="{FF2B5EF4-FFF2-40B4-BE49-F238E27FC236}">
                <a16:creationId xmlns:a16="http://schemas.microsoft.com/office/drawing/2014/main" id="{BF13ECC0-2024-A240-89D0-8A01161C715B}"/>
              </a:ext>
            </a:extLst>
          </p:cNvPr>
          <p:cNvSpPr>
            <a:spLocks noGrp="1"/>
          </p:cNvSpPr>
          <p:nvPr>
            <p:ph idx="1"/>
          </p:nvPr>
        </p:nvSpPr>
        <p:spPr>
          <a:xfrm>
            <a:off x="696540" y="1051623"/>
            <a:ext cx="8229600" cy="4096997"/>
          </a:xfrm>
        </p:spPr>
        <p:txBody>
          <a:bodyPr>
            <a:normAutofit fontScale="92500"/>
          </a:bodyPr>
          <a:lstStyle/>
          <a:p>
            <a:r>
              <a:rPr lang="en-US" dirty="0">
                <a:solidFill>
                  <a:srgbClr val="0000FF"/>
                </a:solidFill>
              </a:rPr>
              <a:t>Minimal scope</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8" name="Oval 7">
            <a:extLst>
              <a:ext uri="{FF2B5EF4-FFF2-40B4-BE49-F238E27FC236}">
                <a16:creationId xmlns:a16="http://schemas.microsoft.com/office/drawing/2014/main" id="{A663E154-7F7D-004F-9F41-768C1366567D}"/>
              </a:ext>
            </a:extLst>
          </p:cNvPr>
          <p:cNvSpPr/>
          <p:nvPr/>
        </p:nvSpPr>
        <p:spPr>
          <a:xfrm>
            <a:off x="532377" y="1484110"/>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EDCBB7-68C6-5A4B-96AC-6A865F15E382}"/>
              </a:ext>
            </a:extLst>
          </p:cNvPr>
          <p:cNvSpPr/>
          <p:nvPr/>
        </p:nvSpPr>
        <p:spPr>
          <a:xfrm>
            <a:off x="530587" y="2017376"/>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5BC4D8-9B73-4D49-8B3B-CD8F1A90E81C}"/>
              </a:ext>
            </a:extLst>
          </p:cNvPr>
          <p:cNvSpPr/>
          <p:nvPr/>
        </p:nvSpPr>
        <p:spPr>
          <a:xfrm>
            <a:off x="530076" y="236098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2DE8D0-C63D-414C-9192-A4E222521F5C}"/>
              </a:ext>
            </a:extLst>
          </p:cNvPr>
          <p:cNvSpPr/>
          <p:nvPr/>
        </p:nvSpPr>
        <p:spPr>
          <a:xfrm>
            <a:off x="530076" y="2659898"/>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5253D3-7A6B-3847-8598-392A6EB66459}"/>
              </a:ext>
            </a:extLst>
          </p:cNvPr>
          <p:cNvSpPr/>
          <p:nvPr/>
        </p:nvSpPr>
        <p:spPr>
          <a:xfrm>
            <a:off x="530076" y="4512295"/>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0A22B-A697-5047-882B-06EA7E8D6537}"/>
              </a:ext>
            </a:extLst>
          </p:cNvPr>
          <p:cNvSpPr/>
          <p:nvPr/>
        </p:nvSpPr>
        <p:spPr>
          <a:xfrm>
            <a:off x="530076" y="39305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44B2B5-6DDA-B948-9E85-5AEDAAD8873F}"/>
              </a:ext>
            </a:extLst>
          </p:cNvPr>
          <p:cNvSpPr/>
          <p:nvPr/>
        </p:nvSpPr>
        <p:spPr>
          <a:xfrm>
            <a:off x="530076" y="2973938"/>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27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A1F3-7715-DC40-A6DB-57636174F49B}"/>
              </a:ext>
            </a:extLst>
          </p:cNvPr>
          <p:cNvSpPr>
            <a:spLocks noGrp="1"/>
          </p:cNvSpPr>
          <p:nvPr>
            <p:ph type="title"/>
          </p:nvPr>
        </p:nvSpPr>
        <p:spPr/>
        <p:txBody>
          <a:bodyPr>
            <a:normAutofit fontScale="90000"/>
          </a:bodyPr>
          <a:lstStyle/>
          <a:p>
            <a:r>
              <a:rPr lang="en-US" sz="4000" dirty="0"/>
              <a:t>LDRD Highlights</a:t>
            </a:r>
            <a:br>
              <a:rPr lang="en-US" sz="4000" dirty="0"/>
            </a:br>
            <a:r>
              <a:rPr lang="en-US" dirty="0"/>
              <a:t>MVTX Sensors, Readout and Control System Developed</a:t>
            </a:r>
          </a:p>
        </p:txBody>
      </p:sp>
      <p:sp>
        <p:nvSpPr>
          <p:cNvPr id="3" name="Date Placeholder 2">
            <a:extLst>
              <a:ext uri="{FF2B5EF4-FFF2-40B4-BE49-F238E27FC236}">
                <a16:creationId xmlns:a16="http://schemas.microsoft.com/office/drawing/2014/main" id="{A3AA53E5-0F4F-1C44-AA98-92D13A536588}"/>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6</a:t>
            </a:fld>
            <a:endParaRPr lang="en-US" dirty="0"/>
          </a:p>
        </p:txBody>
      </p:sp>
      <p:sp>
        <p:nvSpPr>
          <p:cNvPr id="4" name="Footer Placeholder 3">
            <a:extLst>
              <a:ext uri="{FF2B5EF4-FFF2-40B4-BE49-F238E27FC236}">
                <a16:creationId xmlns:a16="http://schemas.microsoft.com/office/drawing/2014/main" id="{00758D39-0CA6-1E46-895D-FFA8735707D9}"/>
              </a:ext>
            </a:extLst>
          </p:cNvPr>
          <p:cNvSpPr>
            <a:spLocks noGrp="1"/>
          </p:cNvSpPr>
          <p:nvPr>
            <p:ph type="ftr" sz="quarter" idx="11"/>
          </p:nvPr>
        </p:nvSpPr>
        <p:spPr/>
        <p:txBody>
          <a:bodyPr/>
          <a:lstStyle/>
          <a:p>
            <a:r>
              <a:rPr lang="en-US"/>
              <a:t>Los Alamos National Laboratory</a:t>
            </a:r>
            <a:endParaRPr lang="en-US" dirty="0"/>
          </a:p>
        </p:txBody>
      </p:sp>
      <p:pic>
        <p:nvPicPr>
          <p:cNvPr id="6" name="Picture 5">
            <a:extLst>
              <a:ext uri="{FF2B5EF4-FFF2-40B4-BE49-F238E27FC236}">
                <a16:creationId xmlns:a16="http://schemas.microsoft.com/office/drawing/2014/main" id="{4A33B9E7-9CB5-C54A-A592-FA926E0FEB92}"/>
              </a:ext>
            </a:extLst>
          </p:cNvPr>
          <p:cNvPicPr>
            <a:picLocks noChangeAspect="1"/>
          </p:cNvPicPr>
          <p:nvPr/>
        </p:nvPicPr>
        <p:blipFill>
          <a:blip r:embed="rId2"/>
          <a:stretch>
            <a:fillRect/>
          </a:stretch>
        </p:blipFill>
        <p:spPr>
          <a:xfrm>
            <a:off x="613690" y="851322"/>
            <a:ext cx="8011537" cy="3574009"/>
          </a:xfrm>
          <a:prstGeom prst="rect">
            <a:avLst/>
          </a:prstGeom>
        </p:spPr>
      </p:pic>
      <p:sp>
        <p:nvSpPr>
          <p:cNvPr id="7" name="TextBox 6">
            <a:extLst>
              <a:ext uri="{FF2B5EF4-FFF2-40B4-BE49-F238E27FC236}">
                <a16:creationId xmlns:a16="http://schemas.microsoft.com/office/drawing/2014/main" id="{A72CC3C6-1515-0143-97F8-7A3877D2F342}"/>
              </a:ext>
            </a:extLst>
          </p:cNvPr>
          <p:cNvSpPr txBox="1"/>
          <p:nvPr/>
        </p:nvSpPr>
        <p:spPr>
          <a:xfrm>
            <a:off x="238146" y="4455741"/>
            <a:ext cx="8308495" cy="954107"/>
          </a:xfrm>
          <a:prstGeom prst="rect">
            <a:avLst/>
          </a:prstGeom>
          <a:noFill/>
        </p:spPr>
        <p:txBody>
          <a:bodyPr wrap="square" rtlCol="0">
            <a:spAutoFit/>
          </a:bodyPr>
          <a:lstStyle/>
          <a:p>
            <a:pPr marL="342900" indent="-342900">
              <a:buAutoNum type="arabicParenR"/>
            </a:pPr>
            <a:r>
              <a:rPr lang="en-US" sz="1400" dirty="0"/>
              <a:t>Demonstrated full high-speed readout chain at </a:t>
            </a:r>
            <a:r>
              <a:rPr lang="en-US" sz="1400" dirty="0" err="1"/>
              <a:t>Fermilab</a:t>
            </a:r>
            <a:r>
              <a:rPr lang="en-US" sz="1400" dirty="0"/>
              <a:t> test beam</a:t>
            </a:r>
          </a:p>
          <a:p>
            <a:pPr marL="800100" lvl="1" indent="-342900">
              <a:buFont typeface="Arial" charset="0"/>
              <a:buChar char="•"/>
            </a:pPr>
            <a:r>
              <a:rPr lang="en-US" sz="1400" dirty="0">
                <a:solidFill>
                  <a:srgbClr val="FF0000"/>
                </a:solidFill>
              </a:rPr>
              <a:t>4 Sensors + RU(v1.0) + FELIX(v1.5) + RCDAQ/sPHENIX</a:t>
            </a:r>
          </a:p>
          <a:p>
            <a:pPr marL="342900" indent="-342900">
              <a:buAutoNum type="arabicParenR"/>
            </a:pPr>
            <a:r>
              <a:rPr lang="en-US" sz="1400" dirty="0"/>
              <a:t>Confirmed modified stave design for </a:t>
            </a:r>
            <a:r>
              <a:rPr lang="en-US" sz="1400" dirty="0" err="1"/>
              <a:t>sPHENIX</a:t>
            </a:r>
            <a:r>
              <a:rPr lang="en-US" sz="1400" dirty="0"/>
              <a:t> </a:t>
            </a:r>
          </a:p>
          <a:p>
            <a:pPr marL="342900" indent="-342900">
              <a:buAutoNum type="arabicParenR"/>
            </a:pPr>
            <a:r>
              <a:rPr lang="en-US" sz="1400" dirty="0"/>
              <a:t>Completed preliminary conceptual mechanical system integration in </a:t>
            </a:r>
            <a:r>
              <a:rPr lang="en-US" sz="1400" dirty="0" err="1"/>
              <a:t>sPHENIX</a:t>
            </a:r>
            <a:endParaRPr lang="en-US" sz="1400" dirty="0"/>
          </a:p>
        </p:txBody>
      </p:sp>
      <p:sp>
        <p:nvSpPr>
          <p:cNvPr id="8" name="TextBox 7">
            <a:extLst>
              <a:ext uri="{FF2B5EF4-FFF2-40B4-BE49-F238E27FC236}">
                <a16:creationId xmlns:a16="http://schemas.microsoft.com/office/drawing/2014/main" id="{71B48B9E-D438-874A-9449-36F1611AFFC0}"/>
              </a:ext>
            </a:extLst>
          </p:cNvPr>
          <p:cNvSpPr txBox="1"/>
          <p:nvPr/>
        </p:nvSpPr>
        <p:spPr>
          <a:xfrm>
            <a:off x="7782415" y="920337"/>
            <a:ext cx="1227965" cy="369332"/>
          </a:xfrm>
          <a:prstGeom prst="rect">
            <a:avLst/>
          </a:prstGeom>
          <a:noFill/>
        </p:spPr>
        <p:txBody>
          <a:bodyPr wrap="none" rtlCol="0">
            <a:spAutoFit/>
          </a:bodyPr>
          <a:lstStyle/>
          <a:p>
            <a:r>
              <a:rPr lang="en-US" dirty="0" err="1"/>
              <a:t>Sho’s</a:t>
            </a:r>
            <a:r>
              <a:rPr lang="en-US" dirty="0"/>
              <a:t> Talk</a:t>
            </a:r>
          </a:p>
        </p:txBody>
      </p:sp>
    </p:spTree>
    <p:extLst>
      <p:ext uri="{BB962C8B-B14F-4D97-AF65-F5344CB8AC3E}">
        <p14:creationId xmlns:p14="http://schemas.microsoft.com/office/powerpoint/2010/main" val="905989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1B2C-43D2-914D-A351-F82F2E1E90FE}"/>
              </a:ext>
            </a:extLst>
          </p:cNvPr>
          <p:cNvSpPr>
            <a:spLocks noGrp="1"/>
          </p:cNvSpPr>
          <p:nvPr>
            <p:ph type="title"/>
          </p:nvPr>
        </p:nvSpPr>
        <p:spPr/>
        <p:txBody>
          <a:bodyPr/>
          <a:lstStyle/>
          <a:p>
            <a:r>
              <a:rPr lang="en-US" dirty="0"/>
              <a:t>MVTX R&amp;D: </a:t>
            </a:r>
            <a:r>
              <a:rPr lang="en-US" dirty="0" err="1"/>
              <a:t>Fermilab</a:t>
            </a:r>
            <a:r>
              <a:rPr lang="en-US" dirty="0"/>
              <a:t> Test Beam Results from 2018</a:t>
            </a:r>
          </a:p>
        </p:txBody>
      </p:sp>
      <p:sp>
        <p:nvSpPr>
          <p:cNvPr id="3" name="Date Placeholder 2">
            <a:extLst>
              <a:ext uri="{FF2B5EF4-FFF2-40B4-BE49-F238E27FC236}">
                <a16:creationId xmlns:a16="http://schemas.microsoft.com/office/drawing/2014/main" id="{2F00F84B-727A-AB47-AF6D-3E654A78A509}"/>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7</a:t>
            </a:fld>
            <a:endParaRPr lang="en-US" dirty="0"/>
          </a:p>
        </p:txBody>
      </p:sp>
      <p:sp>
        <p:nvSpPr>
          <p:cNvPr id="4" name="Footer Placeholder 3">
            <a:extLst>
              <a:ext uri="{FF2B5EF4-FFF2-40B4-BE49-F238E27FC236}">
                <a16:creationId xmlns:a16="http://schemas.microsoft.com/office/drawing/2014/main" id="{1C1D7687-9EF6-624F-9AA3-39D207E5C50B}"/>
              </a:ext>
            </a:extLst>
          </p:cNvPr>
          <p:cNvSpPr>
            <a:spLocks noGrp="1"/>
          </p:cNvSpPr>
          <p:nvPr>
            <p:ph type="ftr" sz="quarter" idx="11"/>
          </p:nvPr>
        </p:nvSpPr>
        <p:spPr/>
        <p:txBody>
          <a:bodyPr/>
          <a:lstStyle/>
          <a:p>
            <a:r>
              <a:rPr lang="en-US"/>
              <a:t>Los Alamos National Laboratory</a:t>
            </a:r>
            <a:endParaRPr lang="en-US" dirty="0"/>
          </a:p>
        </p:txBody>
      </p:sp>
      <p:grpSp>
        <p:nvGrpSpPr>
          <p:cNvPr id="6" name="Group 5">
            <a:extLst>
              <a:ext uri="{FF2B5EF4-FFF2-40B4-BE49-F238E27FC236}">
                <a16:creationId xmlns:a16="http://schemas.microsoft.com/office/drawing/2014/main" id="{E997A602-762A-114B-BF03-64DB7B66F5D6}"/>
              </a:ext>
            </a:extLst>
          </p:cNvPr>
          <p:cNvGrpSpPr/>
          <p:nvPr/>
        </p:nvGrpSpPr>
        <p:grpSpPr>
          <a:xfrm>
            <a:off x="1153154" y="939600"/>
            <a:ext cx="6374053" cy="1793074"/>
            <a:chOff x="218391" y="1407326"/>
            <a:chExt cx="6374053" cy="1793074"/>
          </a:xfrm>
        </p:grpSpPr>
        <p:pic>
          <p:nvPicPr>
            <p:cNvPr id="7" name="Picture 6">
              <a:extLst>
                <a:ext uri="{FF2B5EF4-FFF2-40B4-BE49-F238E27FC236}">
                  <a16:creationId xmlns:a16="http://schemas.microsoft.com/office/drawing/2014/main" id="{F1B69265-28FA-6640-AA79-6739D2D0B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391" y="1407326"/>
              <a:ext cx="6374053" cy="1746607"/>
            </a:xfrm>
            <a:prstGeom prst="rect">
              <a:avLst/>
            </a:prstGeom>
          </p:spPr>
        </p:pic>
        <p:sp>
          <p:nvSpPr>
            <p:cNvPr id="8" name="Rectangle 7">
              <a:extLst>
                <a:ext uri="{FF2B5EF4-FFF2-40B4-BE49-F238E27FC236}">
                  <a16:creationId xmlns:a16="http://schemas.microsoft.com/office/drawing/2014/main" id="{8119E50B-E62C-BF42-A04E-76DD798182A8}"/>
                </a:ext>
              </a:extLst>
            </p:cNvPr>
            <p:cNvSpPr/>
            <p:nvPr/>
          </p:nvSpPr>
          <p:spPr>
            <a:xfrm>
              <a:off x="1852407" y="2831068"/>
              <a:ext cx="628314"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INTT</a:t>
              </a:r>
            </a:p>
          </p:txBody>
        </p:sp>
        <p:sp>
          <p:nvSpPr>
            <p:cNvPr id="9" name="Rectangle 8">
              <a:extLst>
                <a:ext uri="{FF2B5EF4-FFF2-40B4-BE49-F238E27FC236}">
                  <a16:creationId xmlns:a16="http://schemas.microsoft.com/office/drawing/2014/main" id="{B84CD3E8-EC5B-294C-883C-4293A3A0560D}"/>
                </a:ext>
              </a:extLst>
            </p:cNvPr>
            <p:cNvSpPr/>
            <p:nvPr/>
          </p:nvSpPr>
          <p:spPr>
            <a:xfrm>
              <a:off x="4447332" y="2831068"/>
              <a:ext cx="1965603"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MVTX  EMCal HCal</a:t>
              </a:r>
            </a:p>
          </p:txBody>
        </p:sp>
      </p:grpSp>
      <p:sp>
        <p:nvSpPr>
          <p:cNvPr id="10" name="Rectangle 9">
            <a:extLst>
              <a:ext uri="{FF2B5EF4-FFF2-40B4-BE49-F238E27FC236}">
                <a16:creationId xmlns:a16="http://schemas.microsoft.com/office/drawing/2014/main" id="{82DB973B-B2F4-BD4A-B30C-D274EE057278}"/>
              </a:ext>
            </a:extLst>
          </p:cNvPr>
          <p:cNvSpPr/>
          <p:nvPr/>
        </p:nvSpPr>
        <p:spPr>
          <a:xfrm>
            <a:off x="617404" y="2672834"/>
            <a:ext cx="7503080" cy="369332"/>
          </a:xfrm>
          <a:prstGeom prst="rect">
            <a:avLst/>
          </a:prstGeom>
        </p:spPr>
        <p:txBody>
          <a:bodyPr wrap="none">
            <a:spAutoFit/>
          </a:bodyPr>
          <a:lstStyle/>
          <a:p>
            <a:r>
              <a:rPr lang="en-US" dirty="0"/>
              <a:t>FY2018 FermiLab Test beam, with other sPHENIX detector subsystems</a:t>
            </a:r>
          </a:p>
        </p:txBody>
      </p:sp>
      <p:pic>
        <p:nvPicPr>
          <p:cNvPr id="12" name="Picture 11">
            <a:extLst>
              <a:ext uri="{FF2B5EF4-FFF2-40B4-BE49-F238E27FC236}">
                <a16:creationId xmlns:a16="http://schemas.microsoft.com/office/drawing/2014/main" id="{E291367D-DBAB-EE42-8C6F-8AE0F64707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277" t="-498"/>
          <a:stretch/>
        </p:blipFill>
        <p:spPr>
          <a:xfrm rot="5400000">
            <a:off x="380518" y="3215778"/>
            <a:ext cx="1793096" cy="2015439"/>
          </a:xfrm>
          <a:prstGeom prst="rect">
            <a:avLst/>
          </a:prstGeom>
        </p:spPr>
      </p:pic>
      <p:pic>
        <p:nvPicPr>
          <p:cNvPr id="13" name="Picture 12">
            <a:extLst>
              <a:ext uri="{FF2B5EF4-FFF2-40B4-BE49-F238E27FC236}">
                <a16:creationId xmlns:a16="http://schemas.microsoft.com/office/drawing/2014/main" id="{B55A807A-76C0-3A45-9FEA-191EC9D1A6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108" t="9277" r="6167"/>
          <a:stretch/>
        </p:blipFill>
        <p:spPr>
          <a:xfrm>
            <a:off x="2393710" y="3326949"/>
            <a:ext cx="2075700" cy="1793096"/>
          </a:xfrm>
          <a:prstGeom prst="rect">
            <a:avLst/>
          </a:prstGeom>
        </p:spPr>
      </p:pic>
      <p:pic>
        <p:nvPicPr>
          <p:cNvPr id="14" name="Picture 13">
            <a:extLst>
              <a:ext uri="{FF2B5EF4-FFF2-40B4-BE49-F238E27FC236}">
                <a16:creationId xmlns:a16="http://schemas.microsoft.com/office/drawing/2014/main" id="{CDFF5429-929A-3C4A-A17C-58E0F428F8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86497" y="3323960"/>
            <a:ext cx="2244709" cy="1968171"/>
          </a:xfrm>
          <a:prstGeom prst="rect">
            <a:avLst/>
          </a:prstGeom>
        </p:spPr>
      </p:pic>
      <p:sp>
        <p:nvSpPr>
          <p:cNvPr id="15" name="TextBox 14">
            <a:extLst>
              <a:ext uri="{FF2B5EF4-FFF2-40B4-BE49-F238E27FC236}">
                <a16:creationId xmlns:a16="http://schemas.microsoft.com/office/drawing/2014/main" id="{F4DF997A-2D91-644B-8150-9A801B0122A3}"/>
              </a:ext>
            </a:extLst>
          </p:cNvPr>
          <p:cNvSpPr txBox="1"/>
          <p:nvPr/>
        </p:nvSpPr>
        <p:spPr>
          <a:xfrm>
            <a:off x="232795" y="4775400"/>
            <a:ext cx="2042547" cy="338554"/>
          </a:xfrm>
          <a:prstGeom prst="rect">
            <a:avLst/>
          </a:prstGeom>
          <a:noFill/>
        </p:spPr>
        <p:txBody>
          <a:bodyPr wrap="none" rtlCol="0">
            <a:spAutoFit/>
          </a:bodyPr>
          <a:lstStyle/>
          <a:p>
            <a:r>
              <a:rPr lang="en-US" sz="1600" b="1" dirty="0">
                <a:solidFill>
                  <a:srgbClr val="FFFF00"/>
                </a:solidFill>
              </a:rPr>
              <a:t>4-sensor telescope</a:t>
            </a:r>
          </a:p>
        </p:txBody>
      </p:sp>
      <p:sp>
        <p:nvSpPr>
          <p:cNvPr id="16" name="TextBox 15">
            <a:extLst>
              <a:ext uri="{FF2B5EF4-FFF2-40B4-BE49-F238E27FC236}">
                <a16:creationId xmlns:a16="http://schemas.microsoft.com/office/drawing/2014/main" id="{F9420C7D-F45D-CC49-A846-B0E5B0440AA4}"/>
              </a:ext>
            </a:extLst>
          </p:cNvPr>
          <p:cNvSpPr txBox="1"/>
          <p:nvPr/>
        </p:nvSpPr>
        <p:spPr>
          <a:xfrm>
            <a:off x="2630445" y="4572973"/>
            <a:ext cx="1838965" cy="584775"/>
          </a:xfrm>
          <a:prstGeom prst="rect">
            <a:avLst/>
          </a:prstGeom>
          <a:noFill/>
        </p:spPr>
        <p:txBody>
          <a:bodyPr wrap="none" rtlCol="0">
            <a:spAutoFit/>
          </a:bodyPr>
          <a:lstStyle/>
          <a:p>
            <a:r>
              <a:rPr lang="en-US" sz="1600" b="1" dirty="0" err="1">
                <a:solidFill>
                  <a:srgbClr val="FFFF00"/>
                </a:solidFill>
              </a:rPr>
              <a:t>Contorl</a:t>
            </a:r>
            <a:r>
              <a:rPr lang="en-US" sz="1600" b="1" dirty="0">
                <a:solidFill>
                  <a:srgbClr val="FFFF00"/>
                </a:solidFill>
              </a:rPr>
              <a:t> &amp; online </a:t>
            </a:r>
          </a:p>
          <a:p>
            <a:r>
              <a:rPr lang="en-US" sz="1600" b="1" dirty="0">
                <a:solidFill>
                  <a:srgbClr val="FFFF00"/>
                </a:solidFill>
              </a:rPr>
              <a:t>monitoring </a:t>
            </a:r>
          </a:p>
        </p:txBody>
      </p:sp>
      <p:sp>
        <p:nvSpPr>
          <p:cNvPr id="17" name="Rectangle 16">
            <a:extLst>
              <a:ext uri="{FF2B5EF4-FFF2-40B4-BE49-F238E27FC236}">
                <a16:creationId xmlns:a16="http://schemas.microsoft.com/office/drawing/2014/main" id="{FC03EF40-A8F3-1A42-AE78-5F0565005AC1}"/>
              </a:ext>
            </a:extLst>
          </p:cNvPr>
          <p:cNvSpPr/>
          <p:nvPr/>
        </p:nvSpPr>
        <p:spPr>
          <a:xfrm>
            <a:off x="4948767" y="3407414"/>
            <a:ext cx="1282723" cy="400110"/>
          </a:xfrm>
          <a:prstGeom prst="rect">
            <a:avLst/>
          </a:prstGeom>
        </p:spPr>
        <p:txBody>
          <a:bodyPr wrap="none">
            <a:spAutoFit/>
          </a:bodyPr>
          <a:lstStyle/>
          <a:p>
            <a:r>
              <a:rPr lang="en-US" sz="1000" dirty="0">
                <a:solidFill>
                  <a:srgbClr val="FF0000"/>
                </a:solidFill>
              </a:rPr>
              <a:t>Spatial Resolution: </a:t>
            </a:r>
          </a:p>
          <a:p>
            <a:r>
              <a:rPr lang="en-US" sz="1000" dirty="0">
                <a:solidFill>
                  <a:srgbClr val="FF0000"/>
                </a:solidFill>
              </a:rPr>
              <a:t>  &lt; 5 um </a:t>
            </a:r>
          </a:p>
        </p:txBody>
      </p:sp>
      <p:pic>
        <p:nvPicPr>
          <p:cNvPr id="19" name="Picture 18">
            <a:extLst>
              <a:ext uri="{FF2B5EF4-FFF2-40B4-BE49-F238E27FC236}">
                <a16:creationId xmlns:a16="http://schemas.microsoft.com/office/drawing/2014/main" id="{8D277C88-8D27-DC49-BAA4-9DE79AE6FBFE}"/>
              </a:ext>
            </a:extLst>
          </p:cNvPr>
          <p:cNvPicPr>
            <a:picLocks noChangeAspect="1"/>
          </p:cNvPicPr>
          <p:nvPr/>
        </p:nvPicPr>
        <p:blipFill rotWithShape="1">
          <a:blip r:embed="rId6"/>
          <a:srcRect l="2954" r="4469" b="2257"/>
          <a:stretch/>
        </p:blipFill>
        <p:spPr>
          <a:xfrm>
            <a:off x="6903690" y="3166276"/>
            <a:ext cx="2133600" cy="2114442"/>
          </a:xfrm>
          <a:prstGeom prst="rect">
            <a:avLst/>
          </a:prstGeom>
        </p:spPr>
      </p:pic>
      <p:sp>
        <p:nvSpPr>
          <p:cNvPr id="20" name="TextBox 19">
            <a:extLst>
              <a:ext uri="{FF2B5EF4-FFF2-40B4-BE49-F238E27FC236}">
                <a16:creationId xmlns:a16="http://schemas.microsoft.com/office/drawing/2014/main" id="{1D96978C-D988-7748-BB60-566D11587453}"/>
              </a:ext>
            </a:extLst>
          </p:cNvPr>
          <p:cNvSpPr txBox="1"/>
          <p:nvPr/>
        </p:nvSpPr>
        <p:spPr>
          <a:xfrm>
            <a:off x="7293981" y="3787084"/>
            <a:ext cx="915635" cy="369332"/>
          </a:xfrm>
          <a:prstGeom prst="rect">
            <a:avLst/>
          </a:prstGeom>
          <a:noFill/>
        </p:spPr>
        <p:txBody>
          <a:bodyPr wrap="none" rtlCol="0">
            <a:spAutoFit/>
          </a:bodyPr>
          <a:lstStyle/>
          <a:p>
            <a:r>
              <a:rPr lang="en-US" sz="900" dirty="0">
                <a:solidFill>
                  <a:srgbClr val="FF0000"/>
                </a:solidFill>
              </a:rPr>
              <a:t>Hit Efficiency: </a:t>
            </a:r>
          </a:p>
          <a:p>
            <a:r>
              <a:rPr lang="en-US" sz="900" dirty="0">
                <a:solidFill>
                  <a:srgbClr val="FF0000"/>
                </a:solidFill>
              </a:rPr>
              <a:t>&gt; 99.5%</a:t>
            </a:r>
          </a:p>
        </p:txBody>
      </p:sp>
    </p:spTree>
    <p:extLst>
      <p:ext uri="{BB962C8B-B14F-4D97-AF65-F5344CB8AC3E}">
        <p14:creationId xmlns:p14="http://schemas.microsoft.com/office/powerpoint/2010/main" val="152382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D7F3-7CF9-8C41-88B3-DA0209BC4930}"/>
              </a:ext>
            </a:extLst>
          </p:cNvPr>
          <p:cNvSpPr>
            <a:spLocks noGrp="1"/>
          </p:cNvSpPr>
          <p:nvPr>
            <p:ph type="title"/>
          </p:nvPr>
        </p:nvSpPr>
        <p:spPr/>
        <p:txBody>
          <a:bodyPr/>
          <a:lstStyle/>
          <a:p>
            <a:r>
              <a:rPr lang="en-US" dirty="0"/>
              <a:t>Mechanical System Integration – Stave Modification</a:t>
            </a:r>
          </a:p>
        </p:txBody>
      </p:sp>
      <p:sp>
        <p:nvSpPr>
          <p:cNvPr id="3" name="Date Placeholder 2">
            <a:extLst>
              <a:ext uri="{FF2B5EF4-FFF2-40B4-BE49-F238E27FC236}">
                <a16:creationId xmlns:a16="http://schemas.microsoft.com/office/drawing/2014/main" id="{7ACA4C38-3E8D-7641-A0CF-73331FDDC5D0}"/>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8</a:t>
            </a:fld>
            <a:endParaRPr lang="en-US" dirty="0"/>
          </a:p>
        </p:txBody>
      </p:sp>
      <p:sp>
        <p:nvSpPr>
          <p:cNvPr id="4" name="Footer Placeholder 3">
            <a:extLst>
              <a:ext uri="{FF2B5EF4-FFF2-40B4-BE49-F238E27FC236}">
                <a16:creationId xmlns:a16="http://schemas.microsoft.com/office/drawing/2014/main" id="{3CC7D021-EC24-BE4B-8A68-C687E11125A0}"/>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3AEE48E8-DA0D-B947-899F-637FB7E400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7929" y="1427455"/>
            <a:ext cx="5663326" cy="3236186"/>
          </a:xfrm>
          <a:prstGeom prst="rect">
            <a:avLst/>
          </a:prstGeom>
        </p:spPr>
      </p:pic>
      <p:grpSp>
        <p:nvGrpSpPr>
          <p:cNvPr id="16" name="Group 15">
            <a:extLst>
              <a:ext uri="{FF2B5EF4-FFF2-40B4-BE49-F238E27FC236}">
                <a16:creationId xmlns:a16="http://schemas.microsoft.com/office/drawing/2014/main" id="{D29456E8-7DAA-894E-9B43-B20345FDFF5A}"/>
              </a:ext>
            </a:extLst>
          </p:cNvPr>
          <p:cNvGrpSpPr/>
          <p:nvPr/>
        </p:nvGrpSpPr>
        <p:grpSpPr>
          <a:xfrm>
            <a:off x="2426538" y="1911384"/>
            <a:ext cx="6634717" cy="3553240"/>
            <a:chOff x="2426538" y="1911384"/>
            <a:chExt cx="6634717" cy="3553240"/>
          </a:xfrm>
        </p:grpSpPr>
        <p:sp>
          <p:nvSpPr>
            <p:cNvPr id="8" name="Date Placeholder 3">
              <a:extLst>
                <a:ext uri="{FF2B5EF4-FFF2-40B4-BE49-F238E27FC236}">
                  <a16:creationId xmlns:a16="http://schemas.microsoft.com/office/drawing/2014/main" id="{72FDDC1B-738C-E947-B4A4-B4B3CCA82611}"/>
                </a:ext>
              </a:extLst>
            </p:cNvPr>
            <p:cNvSpPr txBox="1">
              <a:spLocks/>
            </p:cNvSpPr>
            <p:nvPr/>
          </p:nvSpPr>
          <p:spPr>
            <a:xfrm>
              <a:off x="2426538" y="5097765"/>
              <a:ext cx="2977525" cy="366859"/>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12/7/18</a:t>
              </a:r>
            </a:p>
          </p:txBody>
        </p:sp>
        <p:sp>
          <p:nvSpPr>
            <p:cNvPr id="9" name="TextBox 8">
              <a:extLst>
                <a:ext uri="{FF2B5EF4-FFF2-40B4-BE49-F238E27FC236}">
                  <a16:creationId xmlns:a16="http://schemas.microsoft.com/office/drawing/2014/main" id="{2A47C2FD-747B-0344-A668-A70E14E8D7BF}"/>
                </a:ext>
              </a:extLst>
            </p:cNvPr>
            <p:cNvSpPr txBox="1"/>
            <p:nvPr/>
          </p:nvSpPr>
          <p:spPr>
            <a:xfrm>
              <a:off x="6112709" y="1911384"/>
              <a:ext cx="1283755" cy="461665"/>
            </a:xfrm>
            <a:prstGeom prst="rect">
              <a:avLst/>
            </a:prstGeom>
            <a:noFill/>
          </p:spPr>
          <p:txBody>
            <a:bodyPr wrap="square" rtlCol="0">
              <a:spAutoFit/>
            </a:bodyPr>
            <a:lstStyle/>
            <a:p>
              <a:r>
                <a:rPr lang="en-US" sz="2400" dirty="0">
                  <a:solidFill>
                    <a:schemeClr val="bg1"/>
                  </a:solidFill>
                </a:rPr>
                <a:t>TPC</a:t>
              </a:r>
            </a:p>
          </p:txBody>
        </p:sp>
        <p:sp>
          <p:nvSpPr>
            <p:cNvPr id="10" name="TextBox 9">
              <a:extLst>
                <a:ext uri="{FF2B5EF4-FFF2-40B4-BE49-F238E27FC236}">
                  <a16:creationId xmlns:a16="http://schemas.microsoft.com/office/drawing/2014/main" id="{B4FFB620-69A8-2647-BAF5-B2C7525AD332}"/>
                </a:ext>
              </a:extLst>
            </p:cNvPr>
            <p:cNvSpPr txBox="1"/>
            <p:nvPr/>
          </p:nvSpPr>
          <p:spPr>
            <a:xfrm>
              <a:off x="6182589" y="2634792"/>
              <a:ext cx="877150" cy="379656"/>
            </a:xfrm>
            <a:prstGeom prst="rect">
              <a:avLst/>
            </a:prstGeom>
            <a:noFill/>
          </p:spPr>
          <p:txBody>
            <a:bodyPr wrap="square" rtlCol="0">
              <a:spAutoFit/>
            </a:bodyPr>
            <a:lstStyle/>
            <a:p>
              <a:r>
                <a:rPr lang="en-US" sz="1867" dirty="0">
                  <a:solidFill>
                    <a:schemeClr val="bg1"/>
                  </a:solidFill>
                </a:rPr>
                <a:t>INTT</a:t>
              </a:r>
            </a:p>
          </p:txBody>
        </p:sp>
        <p:sp>
          <p:nvSpPr>
            <p:cNvPr id="11" name="Rounded Rectangular Callout 10">
              <a:extLst>
                <a:ext uri="{FF2B5EF4-FFF2-40B4-BE49-F238E27FC236}">
                  <a16:creationId xmlns:a16="http://schemas.microsoft.com/office/drawing/2014/main" id="{361D1CA5-FC3E-9C4E-B14B-A4EEC5B08575}"/>
                </a:ext>
              </a:extLst>
            </p:cNvPr>
            <p:cNvSpPr/>
            <p:nvPr/>
          </p:nvSpPr>
          <p:spPr>
            <a:xfrm>
              <a:off x="6950200" y="3594447"/>
              <a:ext cx="1120650" cy="525441"/>
            </a:xfrm>
            <a:prstGeom prst="wedgeRoundRectCallout">
              <a:avLst>
                <a:gd name="adj1" fmla="val -79092"/>
                <a:gd name="adj2" fmla="val -133122"/>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MVTX</a:t>
              </a:r>
            </a:p>
          </p:txBody>
        </p:sp>
        <p:sp>
          <p:nvSpPr>
            <p:cNvPr id="12" name="Line Callout 1 11">
              <a:extLst>
                <a:ext uri="{FF2B5EF4-FFF2-40B4-BE49-F238E27FC236}">
                  <a16:creationId xmlns:a16="http://schemas.microsoft.com/office/drawing/2014/main" id="{7536B69B-FE36-7F48-9EEC-F18978662C53}"/>
                </a:ext>
              </a:extLst>
            </p:cNvPr>
            <p:cNvSpPr/>
            <p:nvPr/>
          </p:nvSpPr>
          <p:spPr>
            <a:xfrm>
              <a:off x="7285155" y="4488342"/>
              <a:ext cx="1776100" cy="543753"/>
            </a:xfrm>
            <a:prstGeom prst="borderCallout1">
              <a:avLst>
                <a:gd name="adj1" fmla="val -2694"/>
                <a:gd name="adj2" fmla="val -1422"/>
                <a:gd name="adj3" fmla="val -201326"/>
                <a:gd name="adj4" fmla="val -7829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PP-1a:</a:t>
              </a:r>
              <a:r>
                <a:rPr lang="en-US" sz="1867" dirty="0">
                  <a:solidFill>
                    <a:srgbClr val="FF0000"/>
                  </a:solidFill>
                </a:rPr>
                <a:t> </a:t>
              </a:r>
            </a:p>
            <a:p>
              <a:pPr algn="ctr"/>
              <a:r>
                <a:rPr lang="en-US" sz="1467" dirty="0">
                  <a:solidFill>
                    <a:srgbClr val="FF0000"/>
                  </a:solidFill>
                </a:rPr>
                <a:t>short </a:t>
              </a:r>
              <a:r>
                <a:rPr lang="en-US" sz="1333" dirty="0">
                  <a:solidFill>
                    <a:srgbClr val="FF0000"/>
                  </a:solidFill>
                </a:rPr>
                <a:t>signal cables</a:t>
              </a:r>
              <a:endParaRPr lang="en-US" sz="1400" dirty="0">
                <a:solidFill>
                  <a:srgbClr val="FF0000"/>
                </a:solidFill>
              </a:endParaRPr>
            </a:p>
          </p:txBody>
        </p:sp>
        <p:sp>
          <p:nvSpPr>
            <p:cNvPr id="13" name="Line Callout 1 12">
              <a:extLst>
                <a:ext uri="{FF2B5EF4-FFF2-40B4-BE49-F238E27FC236}">
                  <a16:creationId xmlns:a16="http://schemas.microsoft.com/office/drawing/2014/main" id="{874503FC-57A0-8945-9840-9A96BE9D6788}"/>
                </a:ext>
              </a:extLst>
            </p:cNvPr>
            <p:cNvSpPr/>
            <p:nvPr/>
          </p:nvSpPr>
          <p:spPr>
            <a:xfrm>
              <a:off x="3910327" y="4550634"/>
              <a:ext cx="1323345" cy="820744"/>
            </a:xfrm>
            <a:prstGeom prst="borderCallout1">
              <a:avLst>
                <a:gd name="adj1" fmla="val 18750"/>
                <a:gd name="adj2" fmla="val -8333"/>
                <a:gd name="adj3" fmla="val -155183"/>
                <a:gd name="adj4" fmla="val -285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32AFF"/>
                  </a:solidFill>
                </a:rPr>
                <a:t>PP-2:</a:t>
              </a:r>
            </a:p>
            <a:p>
              <a:pPr algn="ctr"/>
              <a:r>
                <a:rPr lang="en-US" sz="1333" dirty="0">
                  <a:solidFill>
                    <a:srgbClr val="FF0000"/>
                  </a:solidFill>
                </a:rPr>
                <a:t>Signal and power cables</a:t>
              </a:r>
            </a:p>
          </p:txBody>
        </p:sp>
        <p:sp>
          <p:nvSpPr>
            <p:cNvPr id="14" name="Line Callout 1 13">
              <a:extLst>
                <a:ext uri="{FF2B5EF4-FFF2-40B4-BE49-F238E27FC236}">
                  <a16:creationId xmlns:a16="http://schemas.microsoft.com/office/drawing/2014/main" id="{89D64DE9-E6CD-9842-97A2-F58950ABDAA8}"/>
                </a:ext>
              </a:extLst>
            </p:cNvPr>
            <p:cNvSpPr/>
            <p:nvPr/>
          </p:nvSpPr>
          <p:spPr>
            <a:xfrm>
              <a:off x="5764238" y="4576554"/>
              <a:ext cx="1354343" cy="543753"/>
            </a:xfrm>
            <a:prstGeom prst="borderCallout1">
              <a:avLst>
                <a:gd name="adj1" fmla="val 692"/>
                <a:gd name="adj2" fmla="val -177"/>
                <a:gd name="adj3" fmla="val -240515"/>
                <a:gd name="adj4" fmla="val -419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PP-1b:</a:t>
              </a:r>
              <a:r>
                <a:rPr lang="en-US" sz="1867" dirty="0">
                  <a:solidFill>
                    <a:srgbClr val="FF0000"/>
                  </a:solidFill>
                </a:rPr>
                <a:t> </a:t>
              </a:r>
            </a:p>
            <a:p>
              <a:pPr algn="ctr"/>
              <a:r>
                <a:rPr lang="en-US" sz="1467" dirty="0">
                  <a:solidFill>
                    <a:srgbClr val="FF0000"/>
                  </a:solidFill>
                </a:rPr>
                <a:t>power cables</a:t>
              </a:r>
              <a:endParaRPr lang="en-US" sz="1600" dirty="0">
                <a:solidFill>
                  <a:srgbClr val="FF0000"/>
                </a:solidFill>
              </a:endParaRPr>
            </a:p>
          </p:txBody>
        </p:sp>
        <p:sp>
          <p:nvSpPr>
            <p:cNvPr id="15" name="Line Callout 2 14">
              <a:extLst>
                <a:ext uri="{FF2B5EF4-FFF2-40B4-BE49-F238E27FC236}">
                  <a16:creationId xmlns:a16="http://schemas.microsoft.com/office/drawing/2014/main" id="{B29A0BF1-E793-004F-8728-2F0A7C251BFC}"/>
                </a:ext>
              </a:extLst>
            </p:cNvPr>
            <p:cNvSpPr/>
            <p:nvPr/>
          </p:nvSpPr>
          <p:spPr>
            <a:xfrm>
              <a:off x="4379004" y="1930898"/>
              <a:ext cx="1323345" cy="820744"/>
            </a:xfrm>
            <a:prstGeom prst="borderCallout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Service Barrel</a:t>
              </a:r>
            </a:p>
          </p:txBody>
        </p:sp>
      </p:grpSp>
      <p:pic>
        <p:nvPicPr>
          <p:cNvPr id="6" name="Picture 5">
            <a:extLst>
              <a:ext uri="{FF2B5EF4-FFF2-40B4-BE49-F238E27FC236}">
                <a16:creationId xmlns:a16="http://schemas.microsoft.com/office/drawing/2014/main" id="{A6E38661-C4EC-ED40-A579-3ABAE24A5D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9711" y="829365"/>
            <a:ext cx="3334614" cy="1805427"/>
          </a:xfrm>
          <a:prstGeom prst="rect">
            <a:avLst/>
          </a:prstGeom>
        </p:spPr>
      </p:pic>
      <p:sp>
        <p:nvSpPr>
          <p:cNvPr id="17" name="TextBox 16">
            <a:extLst>
              <a:ext uri="{FF2B5EF4-FFF2-40B4-BE49-F238E27FC236}">
                <a16:creationId xmlns:a16="http://schemas.microsoft.com/office/drawing/2014/main" id="{4DA9D1CC-7533-0244-8AD6-00F460D95BC8}"/>
              </a:ext>
            </a:extLst>
          </p:cNvPr>
          <p:cNvSpPr txBox="1"/>
          <p:nvPr/>
        </p:nvSpPr>
        <p:spPr>
          <a:xfrm>
            <a:off x="3464325" y="906277"/>
            <a:ext cx="3268217" cy="584775"/>
          </a:xfrm>
          <a:prstGeom prst="rect">
            <a:avLst/>
          </a:prstGeom>
          <a:noFill/>
        </p:spPr>
        <p:txBody>
          <a:bodyPr wrap="square" rtlCol="0">
            <a:spAutoFit/>
          </a:bodyPr>
          <a:lstStyle/>
          <a:p>
            <a:r>
              <a:rPr lang="en-US" sz="1600" dirty="0"/>
              <a:t>a new MVTX stave design with 40cm extended power FPC</a:t>
            </a:r>
          </a:p>
        </p:txBody>
      </p:sp>
      <p:sp>
        <p:nvSpPr>
          <p:cNvPr id="18" name="TextBox 17">
            <a:extLst>
              <a:ext uri="{FF2B5EF4-FFF2-40B4-BE49-F238E27FC236}">
                <a16:creationId xmlns:a16="http://schemas.microsoft.com/office/drawing/2014/main" id="{F81AD5D1-22FC-E440-A6CE-BCBE187910A3}"/>
              </a:ext>
            </a:extLst>
          </p:cNvPr>
          <p:cNvSpPr txBox="1"/>
          <p:nvPr/>
        </p:nvSpPr>
        <p:spPr>
          <a:xfrm>
            <a:off x="7837779" y="914829"/>
            <a:ext cx="1223476" cy="369332"/>
          </a:xfrm>
          <a:prstGeom prst="rect">
            <a:avLst/>
          </a:prstGeom>
          <a:noFill/>
        </p:spPr>
        <p:txBody>
          <a:bodyPr wrap="none" rtlCol="0">
            <a:spAutoFit/>
          </a:bodyPr>
          <a:lstStyle/>
          <a:p>
            <a:r>
              <a:rPr lang="en-US" dirty="0"/>
              <a:t>Walt’s talk</a:t>
            </a:r>
          </a:p>
        </p:txBody>
      </p:sp>
      <p:pic>
        <p:nvPicPr>
          <p:cNvPr id="21" name="image9.png">
            <a:extLst>
              <a:ext uri="{FF2B5EF4-FFF2-40B4-BE49-F238E27FC236}">
                <a16:creationId xmlns:a16="http://schemas.microsoft.com/office/drawing/2014/main" id="{4F3B0053-60E7-F443-8F53-A73FEC81D6A0}"/>
              </a:ext>
            </a:extLst>
          </p:cNvPr>
          <p:cNvPicPr/>
          <p:nvPr/>
        </p:nvPicPr>
        <p:blipFill>
          <a:blip r:embed="rId4"/>
          <a:srcRect/>
          <a:stretch>
            <a:fillRect/>
          </a:stretch>
        </p:blipFill>
        <p:spPr>
          <a:xfrm>
            <a:off x="349803" y="3080209"/>
            <a:ext cx="2632257" cy="2187111"/>
          </a:xfrm>
          <a:prstGeom prst="rect">
            <a:avLst/>
          </a:prstGeom>
          <a:ln/>
        </p:spPr>
      </p:pic>
      <p:sp>
        <p:nvSpPr>
          <p:cNvPr id="22" name="TextBox 21">
            <a:extLst>
              <a:ext uri="{FF2B5EF4-FFF2-40B4-BE49-F238E27FC236}">
                <a16:creationId xmlns:a16="http://schemas.microsoft.com/office/drawing/2014/main" id="{5745BE8F-F724-F44A-989E-47927BA819F6}"/>
              </a:ext>
            </a:extLst>
          </p:cNvPr>
          <p:cNvSpPr txBox="1"/>
          <p:nvPr/>
        </p:nvSpPr>
        <p:spPr>
          <a:xfrm>
            <a:off x="419436" y="2829782"/>
            <a:ext cx="2492990" cy="369332"/>
          </a:xfrm>
          <a:prstGeom prst="rect">
            <a:avLst/>
          </a:prstGeom>
          <a:noFill/>
        </p:spPr>
        <p:txBody>
          <a:bodyPr wrap="none" rtlCol="0">
            <a:spAutoFit/>
          </a:bodyPr>
          <a:lstStyle/>
          <a:p>
            <a:r>
              <a:rPr lang="en-US" dirty="0"/>
              <a:t>3D model and mockup</a:t>
            </a:r>
          </a:p>
        </p:txBody>
      </p:sp>
    </p:spTree>
    <p:extLst>
      <p:ext uri="{BB962C8B-B14F-4D97-AF65-F5344CB8AC3E}">
        <p14:creationId xmlns:p14="http://schemas.microsoft.com/office/powerpoint/2010/main" val="24051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6756-34A7-BD45-8C21-D83BADDBD9F9}"/>
              </a:ext>
            </a:extLst>
          </p:cNvPr>
          <p:cNvSpPr>
            <a:spLocks noGrp="1"/>
          </p:cNvSpPr>
          <p:nvPr>
            <p:ph type="title"/>
          </p:nvPr>
        </p:nvSpPr>
        <p:spPr/>
        <p:txBody>
          <a:bodyPr/>
          <a:lstStyle/>
          <a:p>
            <a:r>
              <a:rPr lang="en-US" dirty="0"/>
              <a:t>Confirmed HIC with Extended 40(60)cm Power FPC</a:t>
            </a:r>
          </a:p>
        </p:txBody>
      </p:sp>
      <p:sp>
        <p:nvSpPr>
          <p:cNvPr id="3" name="Date Placeholder 2">
            <a:extLst>
              <a:ext uri="{FF2B5EF4-FFF2-40B4-BE49-F238E27FC236}">
                <a16:creationId xmlns:a16="http://schemas.microsoft.com/office/drawing/2014/main" id="{BB4E9995-79C2-9C48-94AA-54D239AEEEC0}"/>
              </a:ext>
            </a:extLst>
          </p:cNvPr>
          <p:cNvSpPr>
            <a:spLocks noGrp="1"/>
          </p:cNvSpPr>
          <p:nvPr>
            <p:ph type="dt" sz="half" idx="10"/>
          </p:nvPr>
        </p:nvSpPr>
        <p:spPr/>
        <p:txBody>
          <a:bodyPr/>
          <a:lstStyle/>
          <a:p>
            <a:fld id="{3BB050BD-D5D4-004B-87E1-382D8D28594F}" type="datetime1">
              <a:rPr lang="en-US" smtClean="0"/>
              <a:t>2/10/19</a:t>
            </a:fld>
            <a:r>
              <a:rPr lang="en-US"/>
              <a:t>   |   </a:t>
            </a:r>
            <a:fld id="{5D01E7E5-6465-7A46-A26D-BAABC2D34D38}" type="slidenum">
              <a:rPr lang="en-US" smtClean="0"/>
              <a:t>9</a:t>
            </a:fld>
            <a:endParaRPr lang="en-US" dirty="0"/>
          </a:p>
        </p:txBody>
      </p:sp>
      <p:sp>
        <p:nvSpPr>
          <p:cNvPr id="4" name="Footer Placeholder 3">
            <a:extLst>
              <a:ext uri="{FF2B5EF4-FFF2-40B4-BE49-F238E27FC236}">
                <a16:creationId xmlns:a16="http://schemas.microsoft.com/office/drawing/2014/main" id="{AC7471AD-C726-F84D-85D0-45A56B1AE34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0885598-DC75-E94A-9C5A-D633AC1DB37F}"/>
              </a:ext>
            </a:extLst>
          </p:cNvPr>
          <p:cNvSpPr>
            <a:spLocks noGrp="1"/>
          </p:cNvSpPr>
          <p:nvPr>
            <p:ph idx="1"/>
          </p:nvPr>
        </p:nvSpPr>
        <p:spPr>
          <a:xfrm>
            <a:off x="296375" y="957235"/>
            <a:ext cx="5894505" cy="4328440"/>
          </a:xfrm>
        </p:spPr>
        <p:txBody>
          <a:bodyPr/>
          <a:lstStyle/>
          <a:p>
            <a:r>
              <a:rPr lang="en-US" dirty="0"/>
              <a:t>Built and tested two HICs at CERN in 9/2018</a:t>
            </a:r>
          </a:p>
          <a:p>
            <a:pPr lvl="1"/>
            <a:r>
              <a:rPr lang="en-US" dirty="0"/>
              <a:t>No change in sensor performance (noise, threshold) observed, as expected; </a:t>
            </a:r>
          </a:p>
          <a:p>
            <a:endParaRPr lang="en-US" dirty="0"/>
          </a:p>
        </p:txBody>
      </p:sp>
      <p:pic>
        <p:nvPicPr>
          <p:cNvPr id="12" name="Picture 1" descr="page5image1257884928">
            <a:extLst>
              <a:ext uri="{FF2B5EF4-FFF2-40B4-BE49-F238E27FC236}">
                <a16:creationId xmlns:a16="http://schemas.microsoft.com/office/drawing/2014/main" id="{93DDE9D6-4AC6-6F4C-92F0-C33CB7F3071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673465" y="1145672"/>
            <a:ext cx="2174160" cy="2664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D01C7DD-BEE4-1346-B24D-0BC4B0852480}"/>
              </a:ext>
            </a:extLst>
          </p:cNvPr>
          <p:cNvSpPr txBox="1"/>
          <p:nvPr/>
        </p:nvSpPr>
        <p:spPr>
          <a:xfrm>
            <a:off x="6190880" y="4153829"/>
            <a:ext cx="2763770" cy="830997"/>
          </a:xfrm>
          <a:prstGeom prst="rect">
            <a:avLst/>
          </a:prstGeom>
          <a:noFill/>
        </p:spPr>
        <p:txBody>
          <a:bodyPr wrap="none" rtlCol="0">
            <a:spAutoFit/>
          </a:bodyPr>
          <a:lstStyle/>
          <a:p>
            <a:r>
              <a:rPr lang="en-US" sz="1600" dirty="0"/>
              <a:t>Followed identical ALICE IB </a:t>
            </a:r>
          </a:p>
          <a:p>
            <a:r>
              <a:rPr lang="en-US" sz="1600" dirty="0"/>
              <a:t>QA test procedure at CERN,</a:t>
            </a:r>
          </a:p>
          <a:p>
            <a:r>
              <a:rPr lang="en-US" sz="1600" dirty="0"/>
              <a:t>with a 8m </a:t>
            </a:r>
            <a:r>
              <a:rPr lang="en-US" sz="1600" dirty="0" err="1"/>
              <a:t>SamTec</a:t>
            </a:r>
            <a:r>
              <a:rPr lang="en-US" sz="1600" dirty="0"/>
              <a:t> cable!</a:t>
            </a:r>
          </a:p>
        </p:txBody>
      </p:sp>
      <p:sp>
        <p:nvSpPr>
          <p:cNvPr id="14" name="TextBox 13">
            <a:extLst>
              <a:ext uri="{FF2B5EF4-FFF2-40B4-BE49-F238E27FC236}">
                <a16:creationId xmlns:a16="http://schemas.microsoft.com/office/drawing/2014/main" id="{37BA924C-2591-2647-9DF5-FC3DF24A7698}"/>
              </a:ext>
            </a:extLst>
          </p:cNvPr>
          <p:cNvSpPr txBox="1"/>
          <p:nvPr/>
        </p:nvSpPr>
        <p:spPr>
          <a:xfrm>
            <a:off x="154084" y="4303919"/>
            <a:ext cx="5211683" cy="369332"/>
          </a:xfrm>
          <a:prstGeom prst="rect">
            <a:avLst/>
          </a:prstGeom>
          <a:noFill/>
        </p:spPr>
        <p:txBody>
          <a:bodyPr wrap="none" rtlCol="0">
            <a:spAutoFit/>
          </a:bodyPr>
          <a:lstStyle/>
          <a:p>
            <a:r>
              <a:rPr lang="en-US" dirty="0"/>
              <a:t>Extended power FPC designed and built at LANL</a:t>
            </a:r>
          </a:p>
        </p:txBody>
      </p:sp>
      <p:sp>
        <p:nvSpPr>
          <p:cNvPr id="15" name="TextBox 14">
            <a:extLst>
              <a:ext uri="{FF2B5EF4-FFF2-40B4-BE49-F238E27FC236}">
                <a16:creationId xmlns:a16="http://schemas.microsoft.com/office/drawing/2014/main" id="{FB28F545-1DB3-9C4A-9CAB-1AB68414235F}"/>
              </a:ext>
            </a:extLst>
          </p:cNvPr>
          <p:cNvSpPr txBox="1"/>
          <p:nvPr/>
        </p:nvSpPr>
        <p:spPr>
          <a:xfrm>
            <a:off x="7666853" y="820912"/>
            <a:ext cx="1180772" cy="369332"/>
          </a:xfrm>
          <a:prstGeom prst="rect">
            <a:avLst/>
          </a:prstGeom>
          <a:noFill/>
        </p:spPr>
        <p:txBody>
          <a:bodyPr wrap="none" rtlCol="0">
            <a:spAutoFit/>
          </a:bodyPr>
          <a:lstStyle/>
          <a:p>
            <a:r>
              <a:rPr lang="en-US" dirty="0" err="1"/>
              <a:t>Sho’s</a:t>
            </a:r>
            <a:r>
              <a:rPr lang="en-US" dirty="0"/>
              <a:t> talk</a:t>
            </a:r>
          </a:p>
        </p:txBody>
      </p:sp>
      <p:pic>
        <p:nvPicPr>
          <p:cNvPr id="18" name="Picture 17">
            <a:extLst>
              <a:ext uri="{FF2B5EF4-FFF2-40B4-BE49-F238E27FC236}">
                <a16:creationId xmlns:a16="http://schemas.microsoft.com/office/drawing/2014/main" id="{94C14085-1C10-5E47-A925-870560E045FA}"/>
              </a:ext>
            </a:extLst>
          </p:cNvPr>
          <p:cNvPicPr>
            <a:picLocks noChangeAspect="1"/>
          </p:cNvPicPr>
          <p:nvPr/>
        </p:nvPicPr>
        <p:blipFill rotWithShape="1">
          <a:blip r:embed="rId3"/>
          <a:srcRect t="4481" b="30848"/>
          <a:stretch/>
        </p:blipFill>
        <p:spPr>
          <a:xfrm>
            <a:off x="359596" y="2098508"/>
            <a:ext cx="5934040" cy="1743033"/>
          </a:xfrm>
          <a:prstGeom prst="rect">
            <a:avLst/>
          </a:prstGeom>
        </p:spPr>
      </p:pic>
    </p:spTree>
    <p:extLst>
      <p:ext uri="{BB962C8B-B14F-4D97-AF65-F5344CB8AC3E}">
        <p14:creationId xmlns:p14="http://schemas.microsoft.com/office/powerpoint/2010/main" val="196541180"/>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d Blue Widescreen" id="{EAFBC74D-899A-4D97-943D-7066EE6A8E89}" vid="{D2AD931A-A2E9-49E5-95FA-8DFD61B543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870</TotalTime>
  <Words>1530</Words>
  <Application>Microsoft Macintosh PowerPoint</Application>
  <PresentationFormat>On-screen Show (16:10)</PresentationFormat>
  <Paragraphs>293</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Helvetica</vt:lpstr>
      <vt:lpstr>Lucida Grande</vt:lpstr>
      <vt:lpstr>Wingdings</vt:lpstr>
      <vt:lpstr>Office Theme</vt:lpstr>
      <vt:lpstr>Probing Quark-Gluon Plasma with Bottom Quark Jets at sPHENIX</vt:lpstr>
      <vt:lpstr>Agenda for Today</vt:lpstr>
      <vt:lpstr>Introduction – The LDRD Team and Effort</vt:lpstr>
      <vt:lpstr>LDRD Scientific &amp; Technical Goals</vt:lpstr>
      <vt:lpstr>LDRD Project Scope and Status</vt:lpstr>
      <vt:lpstr>LDRD Highlights MVTX Sensors, Readout and Control System Developed</vt:lpstr>
      <vt:lpstr>MVTX R&amp;D: Fermilab Test Beam Results from 2018</vt:lpstr>
      <vt:lpstr>Mechanical System Integration – Stave Modification</vt:lpstr>
      <vt:lpstr>Confirmed HIC with Extended 40(60)cm Power FPC</vt:lpstr>
      <vt:lpstr>MVTX Readout and Power Cable Rout</vt:lpstr>
      <vt:lpstr>Addressed Recommendations from last Appraisal  </vt:lpstr>
      <vt:lpstr>Detector R&amp;D Tasks for FY19</vt:lpstr>
      <vt:lpstr>Mission Impact </vt:lpstr>
      <vt:lpstr>Transition into DOE sPHENIX MVTX Program </vt:lpstr>
      <vt:lpstr>sPHENIX Detector</vt:lpstr>
      <vt:lpstr>sPHENIX Status and Plan</vt:lpstr>
      <vt:lpstr>Summary</vt:lpstr>
      <vt:lpstr>Backup slides</vt:lpstr>
      <vt:lpstr>MVTX Full Readout Chain Demonstrated (3/2018)</vt:lpstr>
      <vt:lpstr>LANL LDRD Activity Highlights</vt:lpstr>
      <vt:lpstr>Address July MVTX Review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Microsoft Office User</cp:lastModifiedBy>
  <cp:revision>98</cp:revision>
  <dcterms:created xsi:type="dcterms:W3CDTF">2019-01-23T16:51:52Z</dcterms:created>
  <dcterms:modified xsi:type="dcterms:W3CDTF">2019-02-11T06:38:28Z</dcterms:modified>
</cp:coreProperties>
</file>