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bin" ContentType="application/vnd.openxmlformats-officedocument.oleObject"/>
  <Default Extension="vml" ContentType="application/vnd.openxmlformats-officedocument.vmlDrawing"/>
  <Default Extension="wdp" ContentType="image/vnd.ms-photo"/>
  <Default Extension="png" ContentType="image/png"/>
  <Default Extension="wmf" ContentType="image/x-wmf"/>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38"/>
  </p:notesMasterIdLst>
  <p:handoutMasterIdLst>
    <p:handoutMasterId r:id="rId39"/>
  </p:handoutMasterIdLst>
  <p:sldIdLst>
    <p:sldId id="291" r:id="rId4"/>
    <p:sldId id="284" r:id="rId5"/>
    <p:sldId id="290" r:id="rId6"/>
    <p:sldId id="288" r:id="rId7"/>
    <p:sldId id="292" r:id="rId8"/>
    <p:sldId id="293" r:id="rId9"/>
    <p:sldId id="289" r:id="rId10"/>
    <p:sldId id="296" r:id="rId11"/>
    <p:sldId id="306" r:id="rId12"/>
    <p:sldId id="294" r:id="rId13"/>
    <p:sldId id="295" r:id="rId14"/>
    <p:sldId id="297" r:id="rId15"/>
    <p:sldId id="311" r:id="rId16"/>
    <p:sldId id="318" r:id="rId17"/>
    <p:sldId id="298" r:id="rId18"/>
    <p:sldId id="317" r:id="rId19"/>
    <p:sldId id="321" r:id="rId20"/>
    <p:sldId id="302" r:id="rId21"/>
    <p:sldId id="303" r:id="rId22"/>
    <p:sldId id="304" r:id="rId23"/>
    <p:sldId id="305" r:id="rId24"/>
    <p:sldId id="307" r:id="rId25"/>
    <p:sldId id="300" r:id="rId26"/>
    <p:sldId id="308" r:id="rId27"/>
    <p:sldId id="299" r:id="rId28"/>
    <p:sldId id="319" r:id="rId29"/>
    <p:sldId id="287" r:id="rId30"/>
    <p:sldId id="309" r:id="rId31"/>
    <p:sldId id="320" r:id="rId32"/>
    <p:sldId id="312" r:id="rId33"/>
    <p:sldId id="313" r:id="rId34"/>
    <p:sldId id="315" r:id="rId35"/>
    <p:sldId id="316" r:id="rId36"/>
    <p:sldId id="322" r:id="rId37"/>
  </p:sldIdLst>
  <p:sldSz cx="9144000" cy="6858000" type="screen4x3"/>
  <p:notesSz cx="7077075" cy="9363075"/>
  <p:defaultTextStyle>
    <a:defPPr>
      <a:defRPr lang="en-US"/>
    </a:defPPr>
    <a:lvl1pPr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88DC84"/>
    <a:srgbClr val="800000"/>
    <a:srgbClr val="0000C2"/>
    <a:srgbClr val="0000F5"/>
    <a:srgbClr val="004982"/>
    <a:srgbClr val="F19B20"/>
    <a:srgbClr val="FFFFCC"/>
    <a:srgbClr val="AADDF4"/>
    <a:srgbClr val="FACC3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72"/>
    <p:restoredTop sz="94615"/>
  </p:normalViewPr>
  <p:slideViewPr>
    <p:cSldViewPr>
      <p:cViewPr varScale="1">
        <p:scale>
          <a:sx n="202" d="100"/>
          <a:sy n="202" d="100"/>
        </p:scale>
        <p:origin x="192" y="360"/>
      </p:cViewPr>
      <p:guideLst>
        <p:guide orient="horz" pos="2160"/>
        <p:guide pos="2880"/>
      </p:guideLst>
    </p:cSldViewPr>
  </p:slideViewPr>
  <p:notesTextViewPr>
    <p:cViewPr>
      <p:scale>
        <a:sx n="125" d="100"/>
        <a:sy n="125" d="100"/>
      </p:scale>
      <p:origin x="0" y="0"/>
    </p:cViewPr>
  </p:notesTextViewPr>
  <p:sorterViewPr>
    <p:cViewPr>
      <p:scale>
        <a:sx n="180" d="100"/>
        <a:sy n="180" d="100"/>
      </p:scale>
      <p:origin x="0" y="64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08438" y="0"/>
            <a:ext cx="3067050" cy="468313"/>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cs typeface="Arial" charset="0"/>
              </a:defRPr>
            </a:lvl1pPr>
          </a:lstStyle>
          <a:p>
            <a:pPr>
              <a:defRPr/>
            </a:pPr>
            <a:fld id="{EECC4350-3AAA-434E-96EA-6807B82656B3}" type="datetimeFigureOut">
              <a:rPr lang="en-US"/>
              <a:pPr>
                <a:defRPr/>
              </a:pPr>
              <a:t>1/19/18</a:t>
            </a:fld>
            <a:endParaRPr lang="en-US"/>
          </a:p>
        </p:txBody>
      </p:sp>
      <p:sp>
        <p:nvSpPr>
          <p:cNvPr id="4" name="Footer Placeholder 3"/>
          <p:cNvSpPr>
            <a:spLocks noGrp="1"/>
          </p:cNvSpPr>
          <p:nvPr>
            <p:ph type="ftr" sz="quarter" idx="2"/>
          </p:nvPr>
        </p:nvSpPr>
        <p:spPr>
          <a:xfrm>
            <a:off x="0" y="8893175"/>
            <a:ext cx="3067050" cy="46831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08438" y="8893175"/>
            <a:ext cx="3067050" cy="468313"/>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cs typeface="Arial" charset="0"/>
              </a:defRPr>
            </a:lvl1pPr>
          </a:lstStyle>
          <a:p>
            <a:pPr>
              <a:defRPr/>
            </a:pPr>
            <a:fld id="{357D4ED2-94DF-084A-97C3-E583302211C3}" type="slidenum">
              <a:rPr lang="en-US"/>
              <a:pPr>
                <a:defRPr/>
              </a:pPr>
              <a:t>‹#›</a:t>
            </a:fld>
            <a:endParaRPr lang="en-US"/>
          </a:p>
        </p:txBody>
      </p:sp>
    </p:spTree>
    <p:extLst>
      <p:ext uri="{BB962C8B-B14F-4D97-AF65-F5344CB8AC3E}">
        <p14:creationId xmlns:p14="http://schemas.microsoft.com/office/powerpoint/2010/main" val="1155548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7050" cy="468313"/>
          </a:xfrm>
          <a:prstGeom prst="rect">
            <a:avLst/>
          </a:prstGeom>
        </p:spPr>
        <p:txBody>
          <a:bodyPr vert="horz" lIns="92807" tIns="46403" rIns="92807" bIns="46403"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08438" y="0"/>
            <a:ext cx="3067050" cy="468313"/>
          </a:xfrm>
          <a:prstGeom prst="rect">
            <a:avLst/>
          </a:prstGeom>
        </p:spPr>
        <p:txBody>
          <a:bodyPr vert="horz" wrap="square" lIns="92807" tIns="46403" rIns="92807" bIns="46403" numCol="1" anchor="t" anchorCtr="0" compatLnSpc="1">
            <a:prstTxWarp prst="textNoShape">
              <a:avLst/>
            </a:prstTxWarp>
          </a:bodyPr>
          <a:lstStyle>
            <a:lvl1pPr algn="r" eaLnBrk="1" hangingPunct="1">
              <a:defRPr sz="1200" smtClean="0">
                <a:cs typeface="Arial" charset="0"/>
              </a:defRPr>
            </a:lvl1pPr>
          </a:lstStyle>
          <a:p>
            <a:pPr>
              <a:defRPr/>
            </a:pPr>
            <a:fld id="{596018EF-2D57-5B40-9BF3-E300F7102C5E}" type="datetimeFigureOut">
              <a:rPr lang="en-US"/>
              <a:pPr>
                <a:defRPr/>
              </a:pPr>
              <a:t>1/19/18</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2807" tIns="46403" rIns="92807" bIns="46403" rtlCol="0" anchor="ctr"/>
          <a:lstStyle/>
          <a:p>
            <a:pPr lvl="0"/>
            <a:endParaRPr lang="en-US" noProof="0" dirty="0"/>
          </a:p>
        </p:txBody>
      </p:sp>
      <p:sp>
        <p:nvSpPr>
          <p:cNvPr id="5" name="Notes Placeholder 4"/>
          <p:cNvSpPr>
            <a:spLocks noGrp="1"/>
          </p:cNvSpPr>
          <p:nvPr>
            <p:ph type="body" sz="quarter" idx="3"/>
          </p:nvPr>
        </p:nvSpPr>
        <p:spPr>
          <a:xfrm>
            <a:off x="708025" y="4446588"/>
            <a:ext cx="5661025" cy="4213225"/>
          </a:xfrm>
          <a:prstGeom prst="rect">
            <a:avLst/>
          </a:prstGeom>
        </p:spPr>
        <p:txBody>
          <a:bodyPr vert="horz" lIns="92807" tIns="46403" rIns="92807" bIns="46403"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93175"/>
            <a:ext cx="3067050" cy="468313"/>
          </a:xfrm>
          <a:prstGeom prst="rect">
            <a:avLst/>
          </a:prstGeom>
        </p:spPr>
        <p:txBody>
          <a:bodyPr vert="horz" lIns="92807" tIns="46403" rIns="92807" bIns="46403"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08438" y="8893175"/>
            <a:ext cx="3067050" cy="468313"/>
          </a:xfrm>
          <a:prstGeom prst="rect">
            <a:avLst/>
          </a:prstGeom>
        </p:spPr>
        <p:txBody>
          <a:bodyPr vert="horz" wrap="square" lIns="92807" tIns="46403" rIns="92807" bIns="46403" numCol="1" anchor="b" anchorCtr="0" compatLnSpc="1">
            <a:prstTxWarp prst="textNoShape">
              <a:avLst/>
            </a:prstTxWarp>
          </a:bodyPr>
          <a:lstStyle>
            <a:lvl1pPr algn="r" eaLnBrk="1" hangingPunct="1">
              <a:defRPr sz="1200" smtClean="0">
                <a:cs typeface="Arial" charset="0"/>
              </a:defRPr>
            </a:lvl1pPr>
          </a:lstStyle>
          <a:p>
            <a:pPr>
              <a:defRPr/>
            </a:pPr>
            <a:fld id="{22B76F93-862F-BA4F-8DC6-3CB0BDD8D8C6}" type="slidenum">
              <a:rPr lang="en-US"/>
              <a:pPr>
                <a:defRPr/>
              </a:pPr>
              <a:t>‹#›</a:t>
            </a:fld>
            <a:endParaRPr lang="en-US"/>
          </a:p>
        </p:txBody>
      </p:sp>
    </p:spTree>
    <p:extLst>
      <p:ext uri="{BB962C8B-B14F-4D97-AF65-F5344CB8AC3E}">
        <p14:creationId xmlns:p14="http://schemas.microsoft.com/office/powerpoint/2010/main" val="26171050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9458"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fld id="{145FFB17-0426-9B42-AD31-5E001EC3806A}" type="slidenum">
              <a:rPr lang="en-US" sz="1200"/>
              <a:pPr/>
              <a:t>2</a:t>
            </a:fld>
            <a:endParaRPr lang="en-US" sz="1200"/>
          </a:p>
        </p:txBody>
      </p:sp>
    </p:spTree>
    <p:extLst>
      <p:ext uri="{BB962C8B-B14F-4D97-AF65-F5344CB8AC3E}">
        <p14:creationId xmlns:p14="http://schemas.microsoft.com/office/powerpoint/2010/main" val="141132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21</a:t>
            </a:fld>
            <a:endParaRPr lang="en-US"/>
          </a:p>
        </p:txBody>
      </p:sp>
    </p:spTree>
    <p:extLst>
      <p:ext uri="{BB962C8B-B14F-4D97-AF65-F5344CB8AC3E}">
        <p14:creationId xmlns:p14="http://schemas.microsoft.com/office/powerpoint/2010/main" val="1564924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26</a:t>
            </a:fld>
            <a:endParaRPr lang="en-US"/>
          </a:p>
        </p:txBody>
      </p:sp>
    </p:spTree>
    <p:extLst>
      <p:ext uri="{BB962C8B-B14F-4D97-AF65-F5344CB8AC3E}">
        <p14:creationId xmlns:p14="http://schemas.microsoft.com/office/powerpoint/2010/main" val="943361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2B76F93-862F-BA4F-8DC6-3CB0BDD8D8C6}" type="slidenum">
              <a:rPr lang="en-US" smtClean="0"/>
              <a:pPr>
                <a:defRPr/>
              </a:pPr>
              <a:t>28</a:t>
            </a:fld>
            <a:endParaRPr lang="en-US"/>
          </a:p>
        </p:txBody>
      </p:sp>
    </p:spTree>
    <p:extLst>
      <p:ext uri="{BB962C8B-B14F-4D97-AF65-F5344CB8AC3E}">
        <p14:creationId xmlns:p14="http://schemas.microsoft.com/office/powerpoint/2010/main" val="228768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AD5051-4471-412D-8D9D-31E396387DC3}" type="slidenum">
              <a:rPr lang="en-US" smtClean="0"/>
              <a:t>29</a:t>
            </a:fld>
            <a:endParaRPr lang="en-US"/>
          </a:p>
        </p:txBody>
      </p:sp>
    </p:spTree>
    <p:extLst>
      <p:ext uri="{BB962C8B-B14F-4D97-AF65-F5344CB8AC3E}">
        <p14:creationId xmlns:p14="http://schemas.microsoft.com/office/powerpoint/2010/main" val="1130263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p:cNvSpPr>
          <p:nvPr>
            <p:ph type="sldImg"/>
          </p:nvPr>
        </p:nvSpPr>
        <p:spPr>
          <a:xfrm>
            <a:off x="992188" y="768350"/>
            <a:ext cx="5114925" cy="3836988"/>
          </a:xfrm>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宋体" charset="-122"/>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sz="1600">
                <a:solidFill>
                  <a:schemeClr val="tx1"/>
                </a:solidFill>
                <a:latin typeface="Arial" charset="0"/>
                <a:ea typeface="宋体" charset="-122"/>
              </a:defRPr>
            </a:lvl1pPr>
            <a:lvl2pPr marL="37931725" indent="-37474525" defTabSz="990600">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fld id="{2F68D78E-086B-9941-BAD6-DB6BEE767151}" type="slidenum">
              <a:rPr lang="en-US" altLang="zh-CN" sz="1300"/>
              <a:pPr/>
              <a:t>31</a:t>
            </a:fld>
            <a:endParaRPr lang="en-US" altLang="zh-CN" sz="1300"/>
          </a:p>
        </p:txBody>
      </p:sp>
    </p:spTree>
    <p:extLst>
      <p:ext uri="{BB962C8B-B14F-4D97-AF65-F5344CB8AC3E}">
        <p14:creationId xmlns:p14="http://schemas.microsoft.com/office/powerpoint/2010/main" val="1708815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248E358B-DEA3-8445-AEFA-7CF1BE579E33}" type="datetime1">
              <a:rPr lang="en-US" smtClean="0"/>
              <a:t>1/22/18</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D9296B8F-4D62-0147-8B87-07AD7F211333}" type="slidenum">
              <a:rPr lang="en-US"/>
              <a:pPr>
                <a:defRPr/>
              </a:pPr>
              <a:t>‹#›</a:t>
            </a:fld>
            <a:endParaRPr lang="en-US"/>
          </a:p>
        </p:txBody>
      </p:sp>
    </p:spTree>
    <p:extLst>
      <p:ext uri="{BB962C8B-B14F-4D97-AF65-F5344CB8AC3E}">
        <p14:creationId xmlns:p14="http://schemas.microsoft.com/office/powerpoint/2010/main" val="2714705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73F4DD-04DE-7D4F-B25E-FAE3B58CDDF6}" type="datetime1">
              <a:rPr lang="en-US" smtClean="0"/>
              <a:t>1/22/18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a:lvl1pPr>
          </a:lstStyle>
          <a:p>
            <a:pPr>
              <a:defRPr/>
            </a:pPr>
            <a:fld id="{80E7A83C-99E4-C04E-9E51-B04174119256}" type="slidenum">
              <a:rPr lang="en-US"/>
              <a:pPr>
                <a:defRPr/>
              </a:pPr>
              <a:t>‹#›</a:t>
            </a:fld>
            <a:endParaRPr lang="en-US"/>
          </a:p>
        </p:txBody>
      </p:sp>
    </p:spTree>
    <p:extLst>
      <p:ext uri="{BB962C8B-B14F-4D97-AF65-F5344CB8AC3E}">
        <p14:creationId xmlns:p14="http://schemas.microsoft.com/office/powerpoint/2010/main" val="360272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27D75B-2E3F-8744-B3F8-E7A67AF623CD}" type="datetime1">
              <a:rPr lang="en-US" smtClean="0"/>
              <a:t>1/22/18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a:lvl1pPr>
          </a:lstStyle>
          <a:p>
            <a:pPr>
              <a:defRPr/>
            </a:pPr>
            <a:fld id="{A1CEE336-10C7-9C44-B6C1-101B6934ADB7}" type="slidenum">
              <a:rPr lang="en-US"/>
              <a:pPr>
                <a:defRPr/>
              </a:pPr>
              <a:t>‹#›</a:t>
            </a:fld>
            <a:endParaRPr lang="en-US"/>
          </a:p>
        </p:txBody>
      </p:sp>
    </p:spTree>
    <p:extLst>
      <p:ext uri="{BB962C8B-B14F-4D97-AF65-F5344CB8AC3E}">
        <p14:creationId xmlns:p14="http://schemas.microsoft.com/office/powerpoint/2010/main" val="3438777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924800" cy="990600"/>
          </a:xfrm>
        </p:spPr>
        <p:txBody>
          <a:bodyPr/>
          <a:lstStyle>
            <a:lvl1pPr>
              <a:defRPr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atin typeface="Arial" charset="0"/>
              </a:defRPr>
            </a:lvl1pPr>
          </a:lstStyle>
          <a:p>
            <a:pPr>
              <a:defRPr/>
            </a:pPr>
            <a:fld id="{2A1DE492-4F92-134E-8B08-6D25AEDF5AD9}" type="datetime1">
              <a:rPr lang="en-US" smtClean="0"/>
              <a:t>1/22/18</a:t>
            </a:fld>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smtClean="0">
                <a:latin typeface="Arial" charset="0"/>
              </a:defRPr>
            </a:lvl1pPr>
          </a:lstStyle>
          <a:p>
            <a:pPr>
              <a:defRPr/>
            </a:pPr>
            <a:fld id="{470E2682-44F7-8547-94DE-E699237E1B96}" type="slidenum">
              <a:rPr lang="en-US"/>
              <a:pPr>
                <a:defRPr/>
              </a:pPr>
              <a:t>‹#›</a:t>
            </a:fld>
            <a:endParaRPr lang="en-US"/>
          </a:p>
        </p:txBody>
      </p:sp>
    </p:spTree>
    <p:extLst>
      <p:ext uri="{BB962C8B-B14F-4D97-AF65-F5344CB8AC3E}">
        <p14:creationId xmlns:p14="http://schemas.microsoft.com/office/powerpoint/2010/main" val="4266589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00A7A7-2CE7-F149-B38C-4D530E1620E4}" type="datetime1">
              <a:rPr lang="en-US" smtClean="0"/>
              <a:t>1/22/18</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lvl1pPr>
              <a:defRPr/>
            </a:lvl1pPr>
          </a:lstStyle>
          <a:p>
            <a:pPr>
              <a:defRPr/>
            </a:pPr>
            <a:fld id="{98D8D563-1A77-2E4E-8627-104FE219A5D9}" type="slidenum">
              <a:rPr lang="en-US"/>
              <a:pPr>
                <a:defRPr/>
              </a:pPr>
              <a:t>‹#›</a:t>
            </a:fld>
            <a:endParaRPr lang="en-US"/>
          </a:p>
        </p:txBody>
      </p:sp>
    </p:spTree>
    <p:extLst>
      <p:ext uri="{BB962C8B-B14F-4D97-AF65-F5344CB8AC3E}">
        <p14:creationId xmlns:p14="http://schemas.microsoft.com/office/powerpoint/2010/main" val="1994505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atin typeface="Arial" charset="0"/>
              </a:defRPr>
            </a:lvl1pPr>
          </a:lstStyle>
          <a:p>
            <a:pPr>
              <a:defRPr/>
            </a:pPr>
            <a:fld id="{F814584F-3A82-1749-96AB-B4707798483A}" type="datetime1">
              <a:rPr lang="en-US" smtClean="0"/>
              <a:t>1/22/18</a:t>
            </a:fld>
            <a:endParaRPr lang="en-US"/>
          </a:p>
        </p:txBody>
      </p:sp>
      <p:sp>
        <p:nvSpPr>
          <p:cNvPr id="6" name="Footer Placeholder 5"/>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7" name="Slide Number Placeholder 6"/>
          <p:cNvSpPr>
            <a:spLocks noGrp="1"/>
          </p:cNvSpPr>
          <p:nvPr>
            <p:ph type="sldNum" sz="quarter" idx="12"/>
          </p:nvPr>
        </p:nvSpPr>
        <p:spPr/>
        <p:txBody>
          <a:bodyPr/>
          <a:lstStyle>
            <a:lvl1pPr>
              <a:defRPr smtClean="0">
                <a:latin typeface="Arial" charset="0"/>
              </a:defRPr>
            </a:lvl1pPr>
          </a:lstStyle>
          <a:p>
            <a:pPr>
              <a:defRPr/>
            </a:pPr>
            <a:fld id="{B21DA5C6-E167-1B47-BFFA-D8FCBDEB865A}" type="slidenum">
              <a:rPr lang="en-US"/>
              <a:pPr>
                <a:defRPr/>
              </a:pPr>
              <a:t>‹#›</a:t>
            </a:fld>
            <a:endParaRPr lang="en-US"/>
          </a:p>
        </p:txBody>
      </p:sp>
    </p:spTree>
    <p:extLst>
      <p:ext uri="{BB962C8B-B14F-4D97-AF65-F5344CB8AC3E}">
        <p14:creationId xmlns:p14="http://schemas.microsoft.com/office/powerpoint/2010/main" val="3577263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Arial" pitchFamily="34" charset="0"/>
                <a:cs typeface="Arial" pitchFamily="34" charset="0"/>
              </a:defRPr>
            </a:lvl1pPr>
            <a:lvl2pPr>
              <a:defRPr sz="2000">
                <a:latin typeface="Arial" pitchFamily="34" charset="0"/>
                <a:cs typeface="Arial" pitchFamily="34" charset="0"/>
              </a:defRPr>
            </a:lvl2pPr>
            <a:lvl3pPr>
              <a:defRPr sz="1800">
                <a:latin typeface="Arial" pitchFamily="34" charset="0"/>
                <a:cs typeface="Arial" pitchFamily="34" charset="0"/>
              </a:defRPr>
            </a:lvl3pPr>
            <a:lvl4pPr>
              <a:defRPr sz="1600">
                <a:latin typeface="Arial" pitchFamily="34" charset="0"/>
                <a:cs typeface="Arial" pitchFamily="34" charset="0"/>
              </a:defRPr>
            </a:lvl4pPr>
            <a:lvl5pPr>
              <a:defRPr sz="1600">
                <a:latin typeface="Arial" pitchFamily="34" charset="0"/>
                <a:cs typeface="Arial"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atin typeface="Arial" charset="0"/>
              </a:defRPr>
            </a:lvl1pPr>
          </a:lstStyle>
          <a:p>
            <a:pPr>
              <a:defRPr/>
            </a:pPr>
            <a:fld id="{D2793275-494D-F04B-8B7B-AF7D62FF798F}" type="datetime1">
              <a:rPr lang="en-US" smtClean="0"/>
              <a:t>1/22/18</a:t>
            </a:fld>
            <a:endParaRPr lang="en-US"/>
          </a:p>
        </p:txBody>
      </p:sp>
      <p:sp>
        <p:nvSpPr>
          <p:cNvPr id="8" name="Footer Placeholder 7"/>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smtClean="0"/>
              <a:t>Ming Liu, LDRD Overview</a:t>
            </a:r>
            <a:endParaRPr lang="en-US"/>
          </a:p>
        </p:txBody>
      </p:sp>
      <p:sp>
        <p:nvSpPr>
          <p:cNvPr id="9" name="Slide Number Placeholder 8"/>
          <p:cNvSpPr>
            <a:spLocks noGrp="1"/>
          </p:cNvSpPr>
          <p:nvPr>
            <p:ph type="sldNum" sz="quarter" idx="12"/>
          </p:nvPr>
        </p:nvSpPr>
        <p:spPr/>
        <p:txBody>
          <a:bodyPr/>
          <a:lstStyle>
            <a:lvl1pPr>
              <a:defRPr smtClean="0">
                <a:latin typeface="Arial" charset="0"/>
              </a:defRPr>
            </a:lvl1pPr>
          </a:lstStyle>
          <a:p>
            <a:pPr>
              <a:defRPr/>
            </a:pPr>
            <a:fld id="{7762B8F6-F0B3-6947-B76A-42F34D94CE9F}" type="slidenum">
              <a:rPr lang="en-US"/>
              <a:pPr>
                <a:defRPr/>
              </a:pPr>
              <a:t>‹#›</a:t>
            </a:fld>
            <a:endParaRPr lang="en-US"/>
          </a:p>
        </p:txBody>
      </p:sp>
    </p:spTree>
    <p:extLst>
      <p:ext uri="{BB962C8B-B14F-4D97-AF65-F5344CB8AC3E}">
        <p14:creationId xmlns:p14="http://schemas.microsoft.com/office/powerpoint/2010/main" val="2964013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FAAD97B-7505-F345-B1C2-4090CC127605}" type="datetime1">
              <a:rPr lang="en-US" smtClean="0"/>
              <a:t>1/22/18</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5" name="Slide Number Placeholder 5"/>
          <p:cNvSpPr>
            <a:spLocks noGrp="1"/>
          </p:cNvSpPr>
          <p:nvPr>
            <p:ph type="sldNum" sz="quarter" idx="12"/>
          </p:nvPr>
        </p:nvSpPr>
        <p:spPr/>
        <p:txBody>
          <a:bodyPr/>
          <a:lstStyle>
            <a:lvl1pPr>
              <a:defRPr/>
            </a:lvl1pPr>
          </a:lstStyle>
          <a:p>
            <a:pPr>
              <a:defRPr/>
            </a:pPr>
            <a:fld id="{80E243CF-A39D-4743-9175-B1C46DFA4A4F}" type="slidenum">
              <a:rPr lang="en-US"/>
              <a:pPr>
                <a:defRPr/>
              </a:pPr>
              <a:t>‹#›</a:t>
            </a:fld>
            <a:endParaRPr lang="en-US"/>
          </a:p>
        </p:txBody>
      </p:sp>
    </p:spTree>
    <p:extLst>
      <p:ext uri="{BB962C8B-B14F-4D97-AF65-F5344CB8AC3E}">
        <p14:creationId xmlns:p14="http://schemas.microsoft.com/office/powerpoint/2010/main" val="442415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74F3E66-2791-1841-9347-25EF76910F0E}" type="datetime1">
              <a:rPr lang="en-US" smtClean="0"/>
              <a:t>1/22/18</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4" name="Slide Number Placeholder 5"/>
          <p:cNvSpPr>
            <a:spLocks noGrp="1"/>
          </p:cNvSpPr>
          <p:nvPr>
            <p:ph type="sldNum" sz="quarter" idx="12"/>
          </p:nvPr>
        </p:nvSpPr>
        <p:spPr/>
        <p:txBody>
          <a:bodyPr/>
          <a:lstStyle>
            <a:lvl1pPr>
              <a:defRPr/>
            </a:lvl1pPr>
          </a:lstStyle>
          <a:p>
            <a:pPr>
              <a:defRPr/>
            </a:pPr>
            <a:fld id="{FFAD9689-0E4F-D749-A376-FF9A1775F624}" type="slidenum">
              <a:rPr lang="en-US"/>
              <a:pPr>
                <a:defRPr/>
              </a:pPr>
              <a:t>‹#›</a:t>
            </a:fld>
            <a:endParaRPr lang="en-US"/>
          </a:p>
        </p:txBody>
      </p:sp>
    </p:spTree>
    <p:extLst>
      <p:ext uri="{BB962C8B-B14F-4D97-AF65-F5344CB8AC3E}">
        <p14:creationId xmlns:p14="http://schemas.microsoft.com/office/powerpoint/2010/main" val="869892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D4B9470-2139-E741-B287-FC6D169B034B}" type="datetime1">
              <a:rPr lang="en-US" smtClean="0"/>
              <a:t>1/22/18</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7" name="Slide Number Placeholder 5"/>
          <p:cNvSpPr>
            <a:spLocks noGrp="1"/>
          </p:cNvSpPr>
          <p:nvPr>
            <p:ph type="sldNum" sz="quarter" idx="12"/>
          </p:nvPr>
        </p:nvSpPr>
        <p:spPr/>
        <p:txBody>
          <a:bodyPr/>
          <a:lstStyle>
            <a:lvl1pPr>
              <a:defRPr/>
            </a:lvl1pPr>
          </a:lstStyle>
          <a:p>
            <a:pPr>
              <a:defRPr/>
            </a:pPr>
            <a:fld id="{40ADE4F4-1A72-3B4C-9506-657D02DF183E}" type="slidenum">
              <a:rPr lang="en-US"/>
              <a:pPr>
                <a:defRPr/>
              </a:pPr>
              <a:t>‹#›</a:t>
            </a:fld>
            <a:endParaRPr lang="en-US"/>
          </a:p>
        </p:txBody>
      </p:sp>
    </p:spTree>
    <p:extLst>
      <p:ext uri="{BB962C8B-B14F-4D97-AF65-F5344CB8AC3E}">
        <p14:creationId xmlns:p14="http://schemas.microsoft.com/office/powerpoint/2010/main" val="2433066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091FB79-EA4E-5D47-BB4C-5EB1912A44F8}" type="datetime1">
              <a:rPr lang="en-US" smtClean="0"/>
              <a:t>1/22/18</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t>Ming Liu, LDRD Overview</a:t>
            </a:r>
            <a:endParaRPr lang="en-US"/>
          </a:p>
        </p:txBody>
      </p:sp>
      <p:sp>
        <p:nvSpPr>
          <p:cNvPr id="7" name="Slide Number Placeholder 5"/>
          <p:cNvSpPr>
            <a:spLocks noGrp="1"/>
          </p:cNvSpPr>
          <p:nvPr>
            <p:ph type="sldNum" sz="quarter" idx="12"/>
          </p:nvPr>
        </p:nvSpPr>
        <p:spPr/>
        <p:txBody>
          <a:bodyPr/>
          <a:lstStyle>
            <a:lvl1pPr>
              <a:defRPr/>
            </a:lvl1pPr>
          </a:lstStyle>
          <a:p>
            <a:pPr>
              <a:defRPr/>
            </a:pPr>
            <a:fld id="{798ED989-E309-B24D-91E6-47B481EE850D}" type="slidenum">
              <a:rPr lang="en-US"/>
              <a:pPr>
                <a:defRPr/>
              </a:pPr>
              <a:t>‹#›</a:t>
            </a:fld>
            <a:endParaRPr lang="en-US"/>
          </a:p>
        </p:txBody>
      </p:sp>
    </p:spTree>
    <p:extLst>
      <p:ext uri="{BB962C8B-B14F-4D97-AF65-F5344CB8AC3E}">
        <p14:creationId xmlns:p14="http://schemas.microsoft.com/office/powerpoint/2010/main" val="94743934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eg"/><Relationship Id="rId15" Type="http://schemas.openxmlformats.org/officeDocument/2006/relationships/image" Target="../media/image3.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cs typeface="Arial" charset="0"/>
              </a:defRPr>
            </a:lvl1pPr>
          </a:lstStyle>
          <a:p>
            <a:pPr>
              <a:defRPr/>
            </a:pPr>
            <a:fld id="{F572F21B-6A89-684D-B556-C56C791F1CF9}" type="datetime1">
              <a:rPr lang="en-US" smtClean="0"/>
              <a:t>1/22/18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r>
              <a:rPr lang="en-US" smtClean="0"/>
              <a:t>Ming Liu, LDRD Overview</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cs typeface="Arial" charset="0"/>
              </a:defRPr>
            </a:lvl1pPr>
          </a:lstStyle>
          <a:p>
            <a:pPr>
              <a:defRPr/>
            </a:pPr>
            <a:fld id="{F0C17675-718A-7147-BF37-27E3F5F187F2}" type="slidenum">
              <a:rPr lang="en-US"/>
              <a:pPr>
                <a:defRPr/>
              </a:pPr>
              <a:t>‹#›</a:t>
            </a:fld>
            <a:endParaRPr lang="en-US"/>
          </a:p>
        </p:txBody>
      </p:sp>
      <p:sp>
        <p:nvSpPr>
          <p:cNvPr id="1030" name="Title Placeholder 1"/>
          <p:cNvSpPr>
            <a:spLocks noGrp="1"/>
          </p:cNvSpPr>
          <p:nvPr>
            <p:ph type="title"/>
          </p:nvPr>
        </p:nvSpPr>
        <p:spPr bwMode="auto">
          <a:xfrm>
            <a:off x="152400" y="1087438"/>
            <a:ext cx="9144000" cy="9906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AutoShape 2" descr="https://int.lanl.gov/identity/brand-and-identity/logo-usage/_assets/logo-downloads/color/logo.png"/>
          <p:cNvSpPr>
            <a:spLocks noChangeAspect="1" noChangeArrowheads="1"/>
          </p:cNvSpPr>
          <p:nvPr/>
        </p:nvSpPr>
        <p:spPr bwMode="auto">
          <a:xfrm>
            <a:off x="63500" y="-13652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smtClean="0">
              <a:ea typeface="+mn-ea"/>
              <a:cs typeface="Arial" charset="0"/>
            </a:endParaRPr>
          </a:p>
        </p:txBody>
      </p:sp>
      <p:sp>
        <p:nvSpPr>
          <p:cNvPr id="1032" name="AutoShape 4" descr="https://int.lanl.gov/identity/brand-and-identity/logo-usage/_assets/logo-downloads/color/logo.png"/>
          <p:cNvSpPr>
            <a:spLocks noChangeAspect="1" noChangeArrowheads="1"/>
          </p:cNvSpPr>
          <p:nvPr/>
        </p:nvSpPr>
        <p:spPr bwMode="auto">
          <a:xfrm>
            <a:off x="215900" y="15875"/>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endParaRPr lang="en-US" altLang="en-US" smtClean="0">
              <a:ea typeface="+mn-ea"/>
              <a:cs typeface="Arial" charset="0"/>
            </a:endParaRPr>
          </a:p>
        </p:txBody>
      </p:sp>
      <p:pic>
        <p:nvPicPr>
          <p:cNvPr id="1033" name="Picture 2" descr="http://int.lanl.gov/images/identity_logos/logo.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3500" y="76200"/>
            <a:ext cx="130810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4" name="Picture 11"/>
          <p:cNvPicPr>
            <a:picLocks noChangeAspect="1"/>
          </p:cNvPicPr>
          <p:nvPr userDrawn="1"/>
        </p:nvPicPr>
        <p:blipFill>
          <a:blip r:embed="rId14">
            <a:extLst>
              <a:ext uri="{28A0092B-C50C-407E-A947-70E740481C1C}">
                <a14:useLocalDpi xmlns:a14="http://schemas.microsoft.com/office/drawing/2010/main" val="0"/>
              </a:ext>
            </a:extLst>
          </a:blip>
          <a:srcRect b="33240"/>
          <a:stretch>
            <a:fillRect/>
          </a:stretch>
        </p:blipFill>
        <p:spPr bwMode="auto">
          <a:xfrm>
            <a:off x="0" y="0"/>
            <a:ext cx="9144000" cy="777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5" name="Picture 14"/>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802563" y="106363"/>
            <a:ext cx="1233487" cy="56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61" r:id="rId1"/>
    <p:sldLayoutId id="2147484062" r:id="rId2"/>
    <p:sldLayoutId id="2147484054" r:id="rId3"/>
    <p:sldLayoutId id="2147484063" r:id="rId4"/>
    <p:sldLayoutId id="2147484064" r:id="rId5"/>
    <p:sldLayoutId id="2147484055" r:id="rId6"/>
    <p:sldLayoutId id="2147484056" r:id="rId7"/>
    <p:sldLayoutId id="2147484057" r:id="rId8"/>
    <p:sldLayoutId id="2147484058" r:id="rId9"/>
    <p:sldLayoutId id="2147484059" r:id="rId10"/>
    <p:sldLayoutId id="2147484060" r:id="rId11"/>
  </p:sldLayoutIdLst>
  <p:hf hdr="0"/>
  <p:txStyles>
    <p:titleStyle>
      <a:lvl1pPr algn="ctr" rtl="0" eaLnBrk="0" fontAlgn="base" hangingPunct="0">
        <a:spcBef>
          <a:spcPct val="0"/>
        </a:spcBef>
        <a:spcAft>
          <a:spcPct val="0"/>
        </a:spcAft>
        <a:defRPr sz="4400" b="1" kern="1200">
          <a:solidFill>
            <a:schemeClr val="bg1"/>
          </a:solidFill>
          <a:latin typeface="Arial" pitchFamily="34" charset="0"/>
          <a:ea typeface="ＭＳ Ｐゴシック" charset="0"/>
          <a:cs typeface="Arial"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Arial" charset="0"/>
        </a:defRPr>
      </a:lvl5pPr>
      <a:lvl6pPr marL="457200" algn="ctr" rtl="0" fontAlgn="base">
        <a:spcBef>
          <a:spcPct val="0"/>
        </a:spcBef>
        <a:spcAft>
          <a:spcPct val="0"/>
        </a:spcAft>
        <a:defRPr sz="4400" b="1">
          <a:solidFill>
            <a:schemeClr val="bg1"/>
          </a:solidFill>
          <a:latin typeface="Arial" charset="0"/>
          <a:cs typeface="Arial" charset="0"/>
        </a:defRPr>
      </a:lvl6pPr>
      <a:lvl7pPr marL="914400" algn="ctr" rtl="0" fontAlgn="base">
        <a:spcBef>
          <a:spcPct val="0"/>
        </a:spcBef>
        <a:spcAft>
          <a:spcPct val="0"/>
        </a:spcAft>
        <a:defRPr sz="4400" b="1">
          <a:solidFill>
            <a:schemeClr val="bg1"/>
          </a:solidFill>
          <a:latin typeface="Arial" charset="0"/>
          <a:cs typeface="Arial" charset="0"/>
        </a:defRPr>
      </a:lvl7pPr>
      <a:lvl8pPr marL="1371600" algn="ctr" rtl="0" fontAlgn="base">
        <a:spcBef>
          <a:spcPct val="0"/>
        </a:spcBef>
        <a:spcAft>
          <a:spcPct val="0"/>
        </a:spcAft>
        <a:defRPr sz="4400" b="1">
          <a:solidFill>
            <a:schemeClr val="bg1"/>
          </a:solidFill>
          <a:latin typeface="Arial" charset="0"/>
          <a:cs typeface="Arial" charset="0"/>
        </a:defRPr>
      </a:lvl8pPr>
      <a:lvl9pPr marL="1828800" algn="ctr" rtl="0" fontAlgn="base">
        <a:spcBef>
          <a:spcPct val="0"/>
        </a:spcBef>
        <a:spcAft>
          <a:spcPct val="0"/>
        </a:spcAft>
        <a:defRPr sz="4400" b="1">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ＭＳ Ｐゴシック" charset="0"/>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28.png"/><Relationship Id="rId5" Type="http://schemas.openxmlformats.org/officeDocument/2006/relationships/image" Target="../media/image29.jpe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tiff"/><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tiff"/><Relationship Id="rId4" Type="http://schemas.openxmlformats.org/officeDocument/2006/relationships/image" Target="../media/image43.tiff"/><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41.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oleObject" Target="../embeddings/oleObject1.bin"/><Relationship Id="rId8" Type="http://schemas.openxmlformats.org/officeDocument/2006/relationships/image" Target="../media/image46.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144000" cy="990600"/>
          </a:xfrm>
        </p:spPr>
        <p:txBody>
          <a:bodyPr/>
          <a:lstStyle/>
          <a:p>
            <a:r>
              <a:rPr lang="en-US" dirty="0" smtClean="0"/>
              <a:t>Plan for Today</a:t>
            </a:r>
            <a:endParaRPr lang="en-US" dirty="0"/>
          </a:p>
        </p:txBody>
      </p:sp>
      <p:sp>
        <p:nvSpPr>
          <p:cNvPr id="4" name="Date Placeholder 3"/>
          <p:cNvSpPr>
            <a:spLocks noGrp="1"/>
          </p:cNvSpPr>
          <p:nvPr>
            <p:ph type="dt" sz="half" idx="10"/>
          </p:nvPr>
        </p:nvSpPr>
        <p:spPr/>
        <p:txBody>
          <a:bodyPr/>
          <a:lstStyle/>
          <a:p>
            <a:pPr>
              <a:defRPr/>
            </a:pPr>
            <a:fld id="{476E9591-A876-3844-B050-E25CDE9C09A9}"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a:t>
            </a:fld>
            <a:endParaRPr lang="en-US"/>
          </a:p>
        </p:txBody>
      </p:sp>
      <p:pic>
        <p:nvPicPr>
          <p:cNvPr id="9" name="Picture 8"/>
          <p:cNvPicPr>
            <a:picLocks noChangeAspect="1"/>
          </p:cNvPicPr>
          <p:nvPr/>
        </p:nvPicPr>
        <p:blipFill>
          <a:blip r:embed="rId2"/>
          <a:stretch>
            <a:fillRect/>
          </a:stretch>
        </p:blipFill>
        <p:spPr>
          <a:xfrm>
            <a:off x="1682750" y="1001658"/>
            <a:ext cx="6083300" cy="5354692"/>
          </a:xfrm>
          <a:prstGeom prst="rect">
            <a:avLst/>
          </a:prstGeom>
        </p:spPr>
      </p:pic>
    </p:spTree>
    <p:extLst>
      <p:ext uri="{BB962C8B-B14F-4D97-AF65-F5344CB8AC3E}">
        <p14:creationId xmlns:p14="http://schemas.microsoft.com/office/powerpoint/2010/main" val="2032059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dirty="0" smtClean="0"/>
              <a:t>LDRD Scope: Experimental </a:t>
            </a:r>
            <a:endParaRPr lang="en-US" dirty="0"/>
          </a:p>
        </p:txBody>
      </p:sp>
      <p:sp>
        <p:nvSpPr>
          <p:cNvPr id="4" name="Date Placeholder 3"/>
          <p:cNvSpPr>
            <a:spLocks noGrp="1"/>
          </p:cNvSpPr>
          <p:nvPr>
            <p:ph type="dt" sz="half" idx="10"/>
          </p:nvPr>
        </p:nvSpPr>
        <p:spPr/>
        <p:txBody>
          <a:bodyPr/>
          <a:lstStyle/>
          <a:p>
            <a:pPr>
              <a:defRPr/>
            </a:pPr>
            <a:fld id="{6302409C-C873-8642-85B3-C8D7D73497F0}"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10</a:t>
            </a:fld>
            <a:endParaRPr lang="en-US"/>
          </a:p>
        </p:txBody>
      </p:sp>
      <p:pic>
        <p:nvPicPr>
          <p:cNvPr id="7" name="Content Placeholder 6" descr="experiment_timeline_122016.pdf"/>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3048" t="7124" r="6952" b="21231"/>
          <a:stretch/>
        </p:blipFill>
        <p:spPr>
          <a:xfrm>
            <a:off x="28752" y="2319163"/>
            <a:ext cx="9115248" cy="4081637"/>
          </a:xfrm>
          <a:prstGeom prst="rect">
            <a:avLst/>
          </a:prstGeom>
        </p:spPr>
      </p:pic>
      <p:sp>
        <p:nvSpPr>
          <p:cNvPr id="3" name="Smiley Face 2"/>
          <p:cNvSpPr/>
          <p:nvPr/>
        </p:nvSpPr>
        <p:spPr>
          <a:xfrm>
            <a:off x="4343400" y="275248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miley Face 7"/>
          <p:cNvSpPr/>
          <p:nvPr/>
        </p:nvSpPr>
        <p:spPr>
          <a:xfrm>
            <a:off x="3810000" y="305728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a:off x="2743200" y="244768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4343400" y="427648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p:cNvSpPr/>
          <p:nvPr/>
        </p:nvSpPr>
        <p:spPr>
          <a:xfrm>
            <a:off x="4343400" y="465748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p:cNvSpPr/>
          <p:nvPr/>
        </p:nvSpPr>
        <p:spPr>
          <a:xfrm>
            <a:off x="3810000" y="534328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miley Face 12"/>
          <p:cNvSpPr/>
          <p:nvPr/>
        </p:nvSpPr>
        <p:spPr>
          <a:xfrm>
            <a:off x="4343400" y="564808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miley Face 13"/>
          <p:cNvSpPr/>
          <p:nvPr/>
        </p:nvSpPr>
        <p:spPr>
          <a:xfrm>
            <a:off x="4343400" y="5952889"/>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28600" y="878118"/>
            <a:ext cx="5791200" cy="1477328"/>
          </a:xfrm>
          <a:prstGeom prst="rect">
            <a:avLst/>
          </a:prstGeom>
          <a:noFill/>
        </p:spPr>
        <p:txBody>
          <a:bodyPr wrap="square" rtlCol="0">
            <a:spAutoFit/>
          </a:bodyPr>
          <a:lstStyle/>
          <a:p>
            <a:r>
              <a:rPr lang="en-US" dirty="0" smtClean="0"/>
              <a:t>Milestones achieved:</a:t>
            </a:r>
          </a:p>
          <a:p>
            <a:pPr marL="285750" indent="-285750">
              <a:buFontTx/>
              <a:buChar char="-"/>
            </a:pPr>
            <a:r>
              <a:rPr lang="en-US" sz="1200" b="1" dirty="0" smtClean="0">
                <a:solidFill>
                  <a:srgbClr val="00B050"/>
                </a:solidFill>
              </a:rPr>
              <a:t>MOU with ALICE</a:t>
            </a:r>
          </a:p>
          <a:p>
            <a:pPr marL="285750" indent="-285750">
              <a:buFontTx/>
              <a:buChar char="-"/>
            </a:pPr>
            <a:r>
              <a:rPr lang="en-US" sz="1200" b="1" dirty="0" smtClean="0">
                <a:solidFill>
                  <a:srgbClr val="00B050"/>
                </a:solidFill>
              </a:rPr>
              <a:t>Full readout chain </a:t>
            </a:r>
          </a:p>
          <a:p>
            <a:pPr marL="285750" indent="-285750">
              <a:buFontTx/>
              <a:buChar char="-"/>
            </a:pPr>
            <a:r>
              <a:rPr lang="en-US" sz="1200" b="1" dirty="0" smtClean="0">
                <a:solidFill>
                  <a:srgbClr val="00B050"/>
                </a:solidFill>
              </a:rPr>
              <a:t>Mechanical conceptual design </a:t>
            </a:r>
          </a:p>
          <a:p>
            <a:pPr marL="285750" indent="-285750">
              <a:buFontTx/>
              <a:buChar char="-"/>
            </a:pPr>
            <a:r>
              <a:rPr lang="en-US" sz="1200" b="1" dirty="0" smtClean="0">
                <a:solidFill>
                  <a:srgbClr val="00B050"/>
                </a:solidFill>
              </a:rPr>
              <a:t>B-tagging in </a:t>
            </a:r>
            <a:r>
              <a:rPr lang="en-US" sz="1200" b="1" dirty="0" err="1" smtClean="0">
                <a:solidFill>
                  <a:srgbClr val="00B050"/>
                </a:solidFill>
              </a:rPr>
              <a:t>p+p</a:t>
            </a:r>
            <a:r>
              <a:rPr lang="en-US" sz="1200" b="1" dirty="0" smtClean="0">
                <a:solidFill>
                  <a:srgbClr val="00B050"/>
                </a:solidFill>
              </a:rPr>
              <a:t> and </a:t>
            </a:r>
            <a:r>
              <a:rPr lang="en-US" sz="1200" b="1" dirty="0" err="1" smtClean="0">
                <a:solidFill>
                  <a:srgbClr val="00B050"/>
                </a:solidFill>
              </a:rPr>
              <a:t>Au+Au</a:t>
            </a:r>
            <a:endParaRPr lang="en-US" sz="1200" b="1" dirty="0" smtClean="0">
              <a:solidFill>
                <a:srgbClr val="00B050"/>
              </a:solidFill>
            </a:endParaRPr>
          </a:p>
          <a:p>
            <a:pPr marL="285750" indent="-285750">
              <a:buFontTx/>
              <a:buChar char="-"/>
            </a:pPr>
            <a:r>
              <a:rPr lang="en-US" sz="1200" b="1" dirty="0">
                <a:solidFill>
                  <a:srgbClr val="00B050"/>
                </a:solidFill>
              </a:rPr>
              <a:t>BNL Director’s Review, </a:t>
            </a:r>
            <a:r>
              <a:rPr lang="en-US" sz="1200" b="1" dirty="0" err="1" smtClean="0">
                <a:solidFill>
                  <a:srgbClr val="00B050"/>
                </a:solidFill>
              </a:rPr>
              <a:t>recom’ed</a:t>
            </a:r>
            <a:r>
              <a:rPr lang="en-US" sz="1200" b="1" dirty="0" smtClean="0">
                <a:solidFill>
                  <a:srgbClr val="00B050"/>
                </a:solidFill>
              </a:rPr>
              <a:t> </a:t>
            </a:r>
            <a:r>
              <a:rPr lang="en-US" sz="1200" b="1" dirty="0">
                <a:solidFill>
                  <a:srgbClr val="00B050"/>
                </a:solidFill>
              </a:rPr>
              <a:t>to </a:t>
            </a:r>
            <a:r>
              <a:rPr lang="en-US" sz="1200" b="1" dirty="0" smtClean="0">
                <a:solidFill>
                  <a:srgbClr val="00B050"/>
                </a:solidFill>
              </a:rPr>
              <a:t>proceed w/ full proposal</a:t>
            </a:r>
          </a:p>
          <a:p>
            <a:pPr marL="285750" indent="-285750">
              <a:buFontTx/>
              <a:buChar char="-"/>
            </a:pPr>
            <a:r>
              <a:rPr lang="en-US" sz="1200" b="1" dirty="0" smtClean="0">
                <a:solidFill>
                  <a:srgbClr val="00B050"/>
                </a:solidFill>
              </a:rPr>
              <a:t>Collaboration formed and proposal submitted</a:t>
            </a:r>
          </a:p>
        </p:txBody>
      </p:sp>
      <p:sp>
        <p:nvSpPr>
          <p:cNvPr id="17" name="TextBox 16"/>
          <p:cNvSpPr txBox="1"/>
          <p:nvPr/>
        </p:nvSpPr>
        <p:spPr>
          <a:xfrm>
            <a:off x="6807392" y="886800"/>
            <a:ext cx="2304542" cy="646331"/>
          </a:xfrm>
          <a:prstGeom prst="rect">
            <a:avLst/>
          </a:prstGeom>
          <a:noFill/>
        </p:spPr>
        <p:txBody>
          <a:bodyPr wrap="none" rtlCol="0">
            <a:spAutoFit/>
          </a:bodyPr>
          <a:lstStyle/>
          <a:p>
            <a:r>
              <a:rPr lang="en-US" dirty="0"/>
              <a:t>T</a:t>
            </a:r>
            <a:r>
              <a:rPr lang="en-US" dirty="0" smtClean="0"/>
              <a:t>alks by Darren, Xuan, </a:t>
            </a:r>
          </a:p>
          <a:p>
            <a:r>
              <a:rPr lang="en-US" dirty="0" smtClean="0"/>
              <a:t>Alex, </a:t>
            </a:r>
            <a:r>
              <a:rPr lang="en-US" dirty="0" err="1" smtClean="0"/>
              <a:t>Sho</a:t>
            </a:r>
            <a:r>
              <a:rPr lang="en-US" dirty="0" smtClean="0"/>
              <a:t>, Walt, Cesar </a:t>
            </a:r>
            <a:endParaRPr lang="en-US" dirty="0"/>
          </a:p>
        </p:txBody>
      </p:sp>
      <p:sp>
        <p:nvSpPr>
          <p:cNvPr id="18" name="Smiley Face 17"/>
          <p:cNvSpPr/>
          <p:nvPr/>
        </p:nvSpPr>
        <p:spPr>
          <a:xfrm>
            <a:off x="5181600" y="5943600"/>
            <a:ext cx="228600" cy="228600"/>
          </a:xfrm>
          <a:prstGeom prst="smileyFace">
            <a:avLst/>
          </a:prstGeom>
          <a:solidFill>
            <a:srgbClr val="FFFF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334000" y="2667000"/>
            <a:ext cx="0" cy="364831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029200" y="2743200"/>
            <a:ext cx="730841" cy="369332"/>
          </a:xfrm>
          <a:prstGeom prst="rect">
            <a:avLst/>
          </a:prstGeom>
          <a:noFill/>
        </p:spPr>
        <p:txBody>
          <a:bodyPr wrap="none" rtlCol="0">
            <a:spAutoFit/>
          </a:bodyPr>
          <a:lstStyle/>
          <a:p>
            <a:r>
              <a:rPr lang="en-US" dirty="0" smtClean="0">
                <a:solidFill>
                  <a:srgbClr val="FF0000"/>
                </a:solidFill>
              </a:rPr>
              <a:t>Today</a:t>
            </a:r>
            <a:endParaRPr lang="en-US" dirty="0">
              <a:solidFill>
                <a:srgbClr val="FF0000"/>
              </a:solidFill>
            </a:endParaRPr>
          </a:p>
        </p:txBody>
      </p:sp>
      <p:sp>
        <p:nvSpPr>
          <p:cNvPr id="22" name="TextBox 21"/>
          <p:cNvSpPr txBox="1"/>
          <p:nvPr/>
        </p:nvSpPr>
        <p:spPr>
          <a:xfrm>
            <a:off x="5191187" y="1953457"/>
            <a:ext cx="2114425" cy="369332"/>
          </a:xfrm>
          <a:prstGeom prst="rect">
            <a:avLst/>
          </a:prstGeom>
          <a:noFill/>
        </p:spPr>
        <p:txBody>
          <a:bodyPr wrap="none" rtlCol="0">
            <a:spAutoFit/>
          </a:bodyPr>
          <a:lstStyle/>
          <a:p>
            <a:r>
              <a:rPr lang="en-US" b="1" i="1" dirty="0" smtClean="0">
                <a:solidFill>
                  <a:srgbClr val="FF0000"/>
                </a:solidFill>
              </a:rPr>
              <a:t>On track to succeed!</a:t>
            </a:r>
            <a:endParaRPr lang="en-US" b="1" i="1" dirty="0">
              <a:solidFill>
                <a:srgbClr val="FF0000"/>
              </a:solidFill>
            </a:endParaRPr>
          </a:p>
        </p:txBody>
      </p:sp>
    </p:spTree>
    <p:extLst>
      <p:ext uri="{BB962C8B-B14F-4D97-AF65-F5344CB8AC3E}">
        <p14:creationId xmlns:p14="http://schemas.microsoft.com/office/powerpoint/2010/main" val="233724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dirty="0" smtClean="0"/>
              <a:t>LDRD Scope: Theoretical </a:t>
            </a:r>
            <a:endParaRPr lang="en-US" dirty="0"/>
          </a:p>
        </p:txBody>
      </p:sp>
      <p:sp>
        <p:nvSpPr>
          <p:cNvPr id="4" name="Date Placeholder 3"/>
          <p:cNvSpPr>
            <a:spLocks noGrp="1"/>
          </p:cNvSpPr>
          <p:nvPr>
            <p:ph type="dt" sz="half" idx="10"/>
          </p:nvPr>
        </p:nvSpPr>
        <p:spPr/>
        <p:txBody>
          <a:bodyPr/>
          <a:lstStyle/>
          <a:p>
            <a:pPr>
              <a:defRPr/>
            </a:pPr>
            <a:fld id="{EA69F367-4AD9-0346-A85D-ED6754DD7AA3}"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11</a:t>
            </a:fld>
            <a:endParaRPr lang="en-US"/>
          </a:p>
        </p:txBody>
      </p:sp>
      <p:sp>
        <p:nvSpPr>
          <p:cNvPr id="3" name="TextBox 2"/>
          <p:cNvSpPr txBox="1"/>
          <p:nvPr/>
        </p:nvSpPr>
        <p:spPr>
          <a:xfrm>
            <a:off x="7772400" y="1066800"/>
            <a:ext cx="1103957" cy="369332"/>
          </a:xfrm>
          <a:prstGeom prst="rect">
            <a:avLst/>
          </a:prstGeom>
          <a:noFill/>
        </p:spPr>
        <p:txBody>
          <a:bodyPr wrap="none" rtlCol="0">
            <a:spAutoFit/>
          </a:bodyPr>
          <a:lstStyle/>
          <a:p>
            <a:r>
              <a:rPr lang="en-US" dirty="0" smtClean="0"/>
              <a:t>Ivan’s talk</a:t>
            </a:r>
            <a:endParaRPr lang="en-US" dirty="0"/>
          </a:p>
        </p:txBody>
      </p:sp>
      <p:sp>
        <p:nvSpPr>
          <p:cNvPr id="9" name="Content Placeholder 8"/>
          <p:cNvSpPr>
            <a:spLocks noGrp="1"/>
          </p:cNvSpPr>
          <p:nvPr>
            <p:ph idx="1"/>
          </p:nvPr>
        </p:nvSpPr>
        <p:spPr>
          <a:xfrm>
            <a:off x="457200" y="1457121"/>
            <a:ext cx="8229600" cy="828879"/>
          </a:xfrm>
        </p:spPr>
        <p:txBody>
          <a:bodyPr>
            <a:normAutofit fontScale="85000" lnSpcReduction="20000"/>
          </a:bodyPr>
          <a:lstStyle/>
          <a:p>
            <a:r>
              <a:rPr lang="en-US" dirty="0" smtClean="0"/>
              <a:t>Great progress</a:t>
            </a:r>
          </a:p>
          <a:p>
            <a:pPr lvl="1"/>
            <a:r>
              <a:rPr lang="en-US" dirty="0" smtClean="0"/>
              <a:t>New calculations and new observables </a:t>
            </a:r>
            <a:endParaRPr lang="en-US" dirty="0"/>
          </a:p>
        </p:txBody>
      </p:sp>
      <p:pic>
        <p:nvPicPr>
          <p:cNvPr id="10" name="Picture 9"/>
          <p:cNvPicPr/>
          <p:nvPr/>
        </p:nvPicPr>
        <p:blipFill>
          <a:blip r:embed="rId2">
            <a:extLst>
              <a:ext uri="{28A0092B-C50C-407E-A947-70E740481C1C}">
                <a14:useLocalDpi xmlns:a14="http://schemas.microsoft.com/office/drawing/2010/main"/>
              </a:ext>
            </a:extLst>
          </a:blip>
          <a:stretch>
            <a:fillRect/>
          </a:stretch>
        </p:blipFill>
        <p:spPr bwMode="auto">
          <a:xfrm>
            <a:off x="10886" y="2514600"/>
            <a:ext cx="9056914" cy="3833812"/>
          </a:xfrm>
          <a:prstGeom prst="rect">
            <a:avLst/>
          </a:prstGeom>
          <a:noFill/>
          <a:ln>
            <a:noFill/>
          </a:ln>
        </p:spPr>
      </p:pic>
      <p:cxnSp>
        <p:nvCxnSpPr>
          <p:cNvPr id="11" name="Straight Connector 10"/>
          <p:cNvCxnSpPr/>
          <p:nvPr/>
        </p:nvCxnSpPr>
        <p:spPr>
          <a:xfrm>
            <a:off x="5334000" y="2904889"/>
            <a:ext cx="0" cy="34435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29200" y="2904889"/>
            <a:ext cx="730841" cy="369332"/>
          </a:xfrm>
          <a:prstGeom prst="rect">
            <a:avLst/>
          </a:prstGeom>
          <a:noFill/>
        </p:spPr>
        <p:txBody>
          <a:bodyPr wrap="none" rtlCol="0">
            <a:spAutoFit/>
          </a:bodyPr>
          <a:lstStyle/>
          <a:p>
            <a:r>
              <a:rPr lang="en-US" dirty="0" smtClean="0">
                <a:solidFill>
                  <a:srgbClr val="FF0000"/>
                </a:solidFill>
              </a:rPr>
              <a:t>Today</a:t>
            </a:r>
            <a:endParaRPr lang="en-US" dirty="0">
              <a:solidFill>
                <a:srgbClr val="FF0000"/>
              </a:solidFill>
            </a:endParaRPr>
          </a:p>
        </p:txBody>
      </p:sp>
    </p:spTree>
    <p:extLst>
      <p:ext uri="{BB962C8B-B14F-4D97-AF65-F5344CB8AC3E}">
        <p14:creationId xmlns:p14="http://schemas.microsoft.com/office/powerpoint/2010/main" val="1514273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924800" cy="990600"/>
          </a:xfrm>
        </p:spPr>
        <p:txBody>
          <a:bodyPr/>
          <a:lstStyle/>
          <a:p>
            <a:r>
              <a:rPr lang="en-US" sz="3200" dirty="0" smtClean="0"/>
              <a:t>Monolithic Active Pixel Sensor (</a:t>
            </a:r>
            <a:r>
              <a:rPr lang="en-US" sz="3200" dirty="0" smtClean="0"/>
              <a:t>MAPS)</a:t>
            </a:r>
            <a:endParaRPr lang="en-US" sz="3200" dirty="0"/>
          </a:p>
        </p:txBody>
      </p:sp>
      <p:sp>
        <p:nvSpPr>
          <p:cNvPr id="3" name="Content Placeholder 2"/>
          <p:cNvSpPr>
            <a:spLocks noGrp="1"/>
          </p:cNvSpPr>
          <p:nvPr>
            <p:ph idx="1"/>
          </p:nvPr>
        </p:nvSpPr>
        <p:spPr>
          <a:xfrm>
            <a:off x="429946" y="1295400"/>
            <a:ext cx="5285054" cy="1732517"/>
          </a:xfrm>
        </p:spPr>
        <p:txBody>
          <a:bodyPr>
            <a:normAutofit fontScale="47500" lnSpcReduction="20000"/>
          </a:bodyPr>
          <a:lstStyle/>
          <a:p>
            <a:r>
              <a:rPr lang="en-US" dirty="0" smtClean="0"/>
              <a:t>ALPIDE: </a:t>
            </a:r>
            <a:r>
              <a:rPr lang="en-US" dirty="0" err="1" smtClean="0"/>
              <a:t>ALice</a:t>
            </a:r>
            <a:r>
              <a:rPr lang="en-US" dirty="0" smtClean="0"/>
              <a:t> </a:t>
            </a:r>
            <a:r>
              <a:rPr lang="en-US" dirty="0" err="1" smtClean="0"/>
              <a:t>PIxel</a:t>
            </a:r>
            <a:r>
              <a:rPr lang="en-US" dirty="0" smtClean="0"/>
              <a:t> Detector</a:t>
            </a:r>
          </a:p>
          <a:p>
            <a:pPr lvl="1"/>
            <a:r>
              <a:rPr lang="en-US" dirty="0" smtClean="0"/>
              <a:t>The </a:t>
            </a:r>
            <a:r>
              <a:rPr lang="en-US" dirty="0"/>
              <a:t>2</a:t>
            </a:r>
            <a:r>
              <a:rPr lang="en-US" baseline="30000" dirty="0"/>
              <a:t>nd</a:t>
            </a:r>
            <a:r>
              <a:rPr lang="en-US" dirty="0"/>
              <a:t> generation state of the art </a:t>
            </a:r>
            <a:r>
              <a:rPr lang="en-US" dirty="0" smtClean="0"/>
              <a:t>MAPS technology</a:t>
            </a:r>
          </a:p>
          <a:p>
            <a:pPr lvl="1"/>
            <a:r>
              <a:rPr lang="en-US" dirty="0"/>
              <a:t>Very fine pitch (28x28 </a:t>
            </a:r>
            <a:r>
              <a:rPr lang="en-US" dirty="0" err="1"/>
              <a:t>μm</a:t>
            </a:r>
            <a:r>
              <a:rPr lang="en-US" dirty="0"/>
              <a:t>)</a:t>
            </a:r>
          </a:p>
          <a:p>
            <a:pPr lvl="1"/>
            <a:r>
              <a:rPr lang="en-US" dirty="0"/>
              <a:t>High </a:t>
            </a:r>
            <a:r>
              <a:rPr lang="en-US" dirty="0" smtClean="0"/>
              <a:t>hit efficiency </a:t>
            </a:r>
            <a:r>
              <a:rPr lang="en-US" dirty="0"/>
              <a:t>(&gt;99%) and low noise (&lt;10</a:t>
            </a:r>
            <a:r>
              <a:rPr lang="en-US" baseline="30000" dirty="0"/>
              <a:t>-6</a:t>
            </a:r>
            <a:r>
              <a:rPr lang="en-US" dirty="0"/>
              <a:t>)</a:t>
            </a:r>
          </a:p>
          <a:p>
            <a:pPr lvl="1"/>
            <a:r>
              <a:rPr lang="en-US" dirty="0"/>
              <a:t>F</a:t>
            </a:r>
            <a:r>
              <a:rPr lang="en-US" dirty="0" smtClean="0"/>
              <a:t>ast response, </a:t>
            </a:r>
            <a:r>
              <a:rPr lang="en-US" dirty="0"/>
              <a:t>~</a:t>
            </a:r>
            <a:r>
              <a:rPr lang="en-US" dirty="0" smtClean="0"/>
              <a:t>5μS</a:t>
            </a:r>
            <a:endParaRPr lang="en-US" dirty="0"/>
          </a:p>
          <a:p>
            <a:pPr lvl="1"/>
            <a:r>
              <a:rPr lang="en-US" dirty="0"/>
              <a:t>Ultra-thin/low mass, 50μm (~0.3% X</a:t>
            </a:r>
            <a:r>
              <a:rPr lang="en-US" baseline="-25000" dirty="0"/>
              <a:t>0</a:t>
            </a:r>
            <a:r>
              <a:rPr lang="en-US" dirty="0"/>
              <a:t>)</a:t>
            </a:r>
          </a:p>
          <a:p>
            <a:pPr lvl="1"/>
            <a:r>
              <a:rPr lang="en-US" dirty="0"/>
              <a:t>On-pixel digitization, low power </a:t>
            </a:r>
            <a:r>
              <a:rPr lang="en-US" dirty="0" smtClean="0"/>
              <a:t>dissipation</a:t>
            </a:r>
          </a:p>
          <a:p>
            <a:pPr lvl="1"/>
            <a:r>
              <a:rPr lang="en-US" dirty="0" smtClean="0"/>
              <a:t>Sensor chip: 1.5cm x 3.0cm, 0.5M pixels (512x1024)  </a:t>
            </a:r>
            <a:endParaRPr lang="en-US" dirty="0"/>
          </a:p>
          <a:p>
            <a:pPr lvl="1"/>
            <a:endParaRPr lang="en-US" dirty="0"/>
          </a:p>
        </p:txBody>
      </p:sp>
      <p:sp>
        <p:nvSpPr>
          <p:cNvPr id="4" name="Date Placeholder 3"/>
          <p:cNvSpPr>
            <a:spLocks noGrp="1"/>
          </p:cNvSpPr>
          <p:nvPr>
            <p:ph type="dt" sz="half" idx="10"/>
          </p:nvPr>
        </p:nvSpPr>
        <p:spPr/>
        <p:txBody>
          <a:bodyPr/>
          <a:lstStyle/>
          <a:p>
            <a:pPr>
              <a:defRPr/>
            </a:pPr>
            <a:fld id="{103A670A-C83B-574F-BEA8-B0333A7DBAA2}"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12</a:t>
            </a:fld>
            <a:endParaRPr lang="en-US"/>
          </a:p>
        </p:txBody>
      </p:sp>
      <p:pic>
        <p:nvPicPr>
          <p:cNvPr id="7" name="pasted-image.pdf"/>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9600" y="3505200"/>
            <a:ext cx="7745167" cy="2897729"/>
          </a:xfrm>
          <a:prstGeom prst="rect">
            <a:avLst/>
          </a:prstGeom>
          <a:ln w="25400" cap="flat">
            <a:noFill/>
            <a:round/>
          </a:ln>
          <a:effectLst/>
        </p:spPr>
      </p:pic>
      <p:cxnSp>
        <p:nvCxnSpPr>
          <p:cNvPr id="9" name="Straight Arrow Connector 8"/>
          <p:cNvCxnSpPr/>
          <p:nvPr/>
        </p:nvCxnSpPr>
        <p:spPr>
          <a:xfrm>
            <a:off x="609600" y="4114800"/>
            <a:ext cx="0" cy="20250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2450" y="4871646"/>
            <a:ext cx="782148" cy="369332"/>
          </a:xfrm>
          <a:prstGeom prst="rect">
            <a:avLst/>
          </a:prstGeom>
          <a:noFill/>
        </p:spPr>
        <p:txBody>
          <a:bodyPr wrap="none" rtlCol="0">
            <a:spAutoFit/>
          </a:bodyPr>
          <a:lstStyle/>
          <a:p>
            <a:r>
              <a:rPr lang="en-US" dirty="0" smtClean="0"/>
              <a:t>50 </a:t>
            </a:r>
            <a:r>
              <a:rPr lang="en-US" dirty="0" err="1"/>
              <a:t>μm</a:t>
            </a:r>
            <a:endParaRPr lang="en-US" dirty="0"/>
          </a:p>
        </p:txBody>
      </p:sp>
      <p:sp>
        <p:nvSpPr>
          <p:cNvPr id="11" name="TextBox 10"/>
          <p:cNvSpPr txBox="1"/>
          <p:nvPr/>
        </p:nvSpPr>
        <p:spPr>
          <a:xfrm>
            <a:off x="2431687" y="6260068"/>
            <a:ext cx="782148" cy="369332"/>
          </a:xfrm>
          <a:prstGeom prst="rect">
            <a:avLst/>
          </a:prstGeom>
          <a:noFill/>
        </p:spPr>
        <p:txBody>
          <a:bodyPr wrap="none" rtlCol="0">
            <a:spAutoFit/>
          </a:bodyPr>
          <a:lstStyle/>
          <a:p>
            <a:r>
              <a:rPr lang="en-US" dirty="0" smtClean="0"/>
              <a:t>28 </a:t>
            </a:r>
            <a:r>
              <a:rPr lang="en-US" dirty="0" err="1"/>
              <a:t>μm</a:t>
            </a:r>
            <a:endParaRPr lang="en-US" dirty="0"/>
          </a:p>
        </p:txBody>
      </p:sp>
      <p:cxnSp>
        <p:nvCxnSpPr>
          <p:cNvPr id="15" name="Straight Arrow Connector 14"/>
          <p:cNvCxnSpPr/>
          <p:nvPr/>
        </p:nvCxnSpPr>
        <p:spPr>
          <a:xfrm flipV="1">
            <a:off x="838200" y="6216056"/>
            <a:ext cx="4419600" cy="323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09600" y="3027918"/>
            <a:ext cx="3884525" cy="369332"/>
          </a:xfrm>
          <a:prstGeom prst="rect">
            <a:avLst/>
          </a:prstGeom>
          <a:noFill/>
        </p:spPr>
        <p:txBody>
          <a:bodyPr wrap="none" rtlCol="0">
            <a:spAutoFit/>
          </a:bodyPr>
          <a:lstStyle/>
          <a:p>
            <a:r>
              <a:rPr lang="en-US" dirty="0">
                <a:solidFill>
                  <a:srgbClr val="FF0000"/>
                </a:solidFill>
              </a:rPr>
              <a:t>An ideal detector for QGP b-jet physics</a:t>
            </a:r>
            <a:r>
              <a:rPr lang="en-US" dirty="0" smtClean="0">
                <a:solidFill>
                  <a:srgbClr val="FF0000"/>
                </a:solidFill>
              </a:rPr>
              <a:t>!</a:t>
            </a:r>
            <a:endParaRPr lang="en-US" dirty="0">
              <a:solidFill>
                <a:srgbClr val="FF0000"/>
              </a:solidFill>
            </a:endParaRPr>
          </a:p>
        </p:txBody>
      </p:sp>
      <p:grpSp>
        <p:nvGrpSpPr>
          <p:cNvPr id="14" name="Group 13"/>
          <p:cNvGrpSpPr/>
          <p:nvPr/>
        </p:nvGrpSpPr>
        <p:grpSpPr>
          <a:xfrm>
            <a:off x="5898001" y="1447800"/>
            <a:ext cx="2531145" cy="2173524"/>
            <a:chOff x="5701812" y="1521282"/>
            <a:chExt cx="2561723" cy="2228682"/>
          </a:xfrm>
        </p:grpSpPr>
        <p:pic>
          <p:nvPicPr>
            <p:cNvPr id="16" name="Picture 15" descr="Inner_stav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812" y="1521282"/>
              <a:ext cx="2521030" cy="2228682"/>
            </a:xfrm>
            <a:prstGeom prst="rect">
              <a:avLst/>
            </a:prstGeom>
          </p:spPr>
        </p:pic>
        <p:sp>
          <p:nvSpPr>
            <p:cNvPr id="17" name="TextBox 16"/>
            <p:cNvSpPr txBox="1"/>
            <p:nvPr/>
          </p:nvSpPr>
          <p:spPr>
            <a:xfrm>
              <a:off x="6313786" y="1824376"/>
              <a:ext cx="596744" cy="400109"/>
            </a:xfrm>
            <a:prstGeom prst="rect">
              <a:avLst/>
            </a:prstGeom>
            <a:noFill/>
          </p:spPr>
          <p:txBody>
            <a:bodyPr wrap="none" rtlCol="0">
              <a:spAutoFit/>
            </a:bodyPr>
            <a:lstStyle/>
            <a:p>
              <a:r>
                <a:rPr lang="en-US" sz="1350" dirty="0"/>
                <a:t>FPC</a:t>
              </a:r>
            </a:p>
          </p:txBody>
        </p:sp>
        <p:sp>
          <p:nvSpPr>
            <p:cNvPr id="18" name="TextBox 17"/>
            <p:cNvSpPr txBox="1"/>
            <p:nvPr/>
          </p:nvSpPr>
          <p:spPr>
            <a:xfrm>
              <a:off x="5825575" y="2683848"/>
              <a:ext cx="924954" cy="400109"/>
            </a:xfrm>
            <a:prstGeom prst="rect">
              <a:avLst/>
            </a:prstGeom>
            <a:noFill/>
          </p:spPr>
          <p:txBody>
            <a:bodyPr wrap="none" rtlCol="0">
              <a:spAutoFit/>
            </a:bodyPr>
            <a:lstStyle/>
            <a:p>
              <a:r>
                <a:rPr lang="en-US" sz="1350" dirty="0"/>
                <a:t>9 Chips</a:t>
              </a:r>
            </a:p>
          </p:txBody>
        </p:sp>
        <p:sp>
          <p:nvSpPr>
            <p:cNvPr id="19" name="TextBox 18"/>
            <p:cNvSpPr txBox="1"/>
            <p:nvPr/>
          </p:nvSpPr>
          <p:spPr>
            <a:xfrm>
              <a:off x="6786293" y="2955062"/>
              <a:ext cx="1477242" cy="400109"/>
            </a:xfrm>
            <a:prstGeom prst="rect">
              <a:avLst/>
            </a:prstGeom>
            <a:noFill/>
          </p:spPr>
          <p:txBody>
            <a:bodyPr wrap="none" rtlCol="0">
              <a:spAutoFit/>
            </a:bodyPr>
            <a:lstStyle/>
            <a:p>
              <a:r>
                <a:rPr lang="en-US" sz="1350" dirty="0"/>
                <a:t>Cooling plate</a:t>
              </a:r>
            </a:p>
          </p:txBody>
        </p:sp>
      </p:grpSp>
      <p:sp>
        <p:nvSpPr>
          <p:cNvPr id="13" name="TextBox 12"/>
          <p:cNvSpPr txBox="1"/>
          <p:nvPr/>
        </p:nvSpPr>
        <p:spPr>
          <a:xfrm>
            <a:off x="6051859" y="1202480"/>
            <a:ext cx="1491242" cy="369332"/>
          </a:xfrm>
          <a:prstGeom prst="rect">
            <a:avLst/>
          </a:prstGeom>
          <a:noFill/>
        </p:spPr>
        <p:txBody>
          <a:bodyPr wrap="none" rtlCol="0">
            <a:spAutoFit/>
          </a:bodyPr>
          <a:lstStyle/>
          <a:p>
            <a:r>
              <a:rPr lang="en-US" smtClean="0"/>
              <a:t>A 9-chip stave</a:t>
            </a:r>
            <a:endParaRPr lang="en-US"/>
          </a:p>
        </p:txBody>
      </p:sp>
    </p:spTree>
    <p:extLst>
      <p:ext uri="{BB962C8B-B14F-4D97-AF65-F5344CB8AC3E}">
        <p14:creationId xmlns:p14="http://schemas.microsoft.com/office/powerpoint/2010/main" val="981056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1735" t="17743" r="17087" b="52022"/>
          <a:stretch/>
        </p:blipFill>
        <p:spPr>
          <a:xfrm>
            <a:off x="3532600" y="3220955"/>
            <a:ext cx="1324392" cy="324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893565" y="2755205"/>
            <a:ext cx="993600" cy="931500"/>
          </a:xfrm>
          <a:prstGeom prst="rect">
            <a:avLst/>
          </a:prstGeom>
        </p:spPr>
      </p:pic>
      <p:pic>
        <p:nvPicPr>
          <p:cNvPr id="97" name="Picture 96"/>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935433" y="3840565"/>
            <a:ext cx="961256" cy="976958"/>
          </a:xfrm>
          <a:prstGeom prst="rect">
            <a:avLst/>
          </a:prstGeom>
        </p:spPr>
      </p:pic>
      <p:pic>
        <p:nvPicPr>
          <p:cNvPr id="104" name="Picture 103"/>
          <p:cNvPicPr>
            <a:picLocks noChangeAspect="1"/>
          </p:cNvPicPr>
          <p:nvPr/>
        </p:nvPicPr>
        <p:blipFill>
          <a:blip r:embed="rId6"/>
          <a:stretch>
            <a:fillRect/>
          </a:stretch>
        </p:blipFill>
        <p:spPr>
          <a:xfrm>
            <a:off x="1360202" y="3057839"/>
            <a:ext cx="2233291" cy="740550"/>
          </a:xfrm>
          <a:prstGeom prst="rect">
            <a:avLst/>
          </a:prstGeom>
        </p:spPr>
      </p:pic>
      <p:grpSp>
        <p:nvGrpSpPr>
          <p:cNvPr id="105" name="Group 104"/>
          <p:cNvGrpSpPr/>
          <p:nvPr/>
        </p:nvGrpSpPr>
        <p:grpSpPr>
          <a:xfrm>
            <a:off x="4919164" y="3798389"/>
            <a:ext cx="729278" cy="972000"/>
            <a:chOff x="5500016" y="4578180"/>
            <a:chExt cx="1296493" cy="1296000"/>
          </a:xfrm>
          <a:solidFill>
            <a:schemeClr val="bg2"/>
          </a:solidFill>
        </p:grpSpPr>
        <p:sp>
          <p:nvSpPr>
            <p:cNvPr id="106" name="Rectangle 105"/>
            <p:cNvSpPr/>
            <p:nvPr/>
          </p:nvSpPr>
          <p:spPr>
            <a:xfrm>
              <a:off x="5500016" y="4578180"/>
              <a:ext cx="1296493" cy="1296000"/>
            </a:xfrm>
            <a:prstGeom prst="rect">
              <a:avLst/>
            </a:prstGeom>
            <a:grpFill/>
            <a:ln w="19050">
              <a:solidFill>
                <a:schemeClr val="tx2"/>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600"/>
            </a:p>
          </p:txBody>
        </p:sp>
        <p:pic>
          <p:nvPicPr>
            <p:cNvPr id="107" name="Picture 10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699151"/>
              <a:ext cx="242059" cy="242059"/>
            </a:xfrm>
            <a:prstGeom prst="rect">
              <a:avLst/>
            </a:prstGeom>
            <a:grpFill/>
          </p:spPr>
        </p:pic>
        <p:pic>
          <p:nvPicPr>
            <p:cNvPr id="108" name="Picture 10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699151"/>
              <a:ext cx="242059" cy="242059"/>
            </a:xfrm>
            <a:prstGeom prst="rect">
              <a:avLst/>
            </a:prstGeom>
            <a:grpFill/>
          </p:spPr>
        </p:pic>
        <p:pic>
          <p:nvPicPr>
            <p:cNvPr id="109" name="Picture 10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699151"/>
              <a:ext cx="242059" cy="242059"/>
            </a:xfrm>
            <a:prstGeom prst="rect">
              <a:avLst/>
            </a:prstGeom>
            <a:grpFill/>
          </p:spPr>
        </p:pic>
        <p:pic>
          <p:nvPicPr>
            <p:cNvPr id="110" name="Picture 109"/>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4987191"/>
              <a:ext cx="242059" cy="242059"/>
            </a:xfrm>
            <a:prstGeom prst="rect">
              <a:avLst/>
            </a:prstGeom>
            <a:grpFill/>
          </p:spPr>
        </p:pic>
        <p:pic>
          <p:nvPicPr>
            <p:cNvPr id="111" name="Picture 11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4987191"/>
              <a:ext cx="242059" cy="242059"/>
            </a:xfrm>
            <a:prstGeom prst="rect">
              <a:avLst/>
            </a:prstGeom>
            <a:grpFill/>
          </p:spPr>
        </p:pic>
        <p:pic>
          <p:nvPicPr>
            <p:cNvPr id="112" name="Picture 11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4987191"/>
              <a:ext cx="242059" cy="242059"/>
            </a:xfrm>
            <a:prstGeom prst="rect">
              <a:avLst/>
            </a:prstGeom>
            <a:grpFill/>
          </p:spPr>
        </p:pic>
        <p:pic>
          <p:nvPicPr>
            <p:cNvPr id="113" name="Picture 112"/>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275231"/>
              <a:ext cx="242059" cy="242059"/>
            </a:xfrm>
            <a:prstGeom prst="rect">
              <a:avLst/>
            </a:prstGeom>
            <a:grpFill/>
          </p:spPr>
        </p:pic>
        <p:pic>
          <p:nvPicPr>
            <p:cNvPr id="114" name="Picture 113"/>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275231"/>
              <a:ext cx="242059" cy="242059"/>
            </a:xfrm>
            <a:prstGeom prst="rect">
              <a:avLst/>
            </a:prstGeom>
            <a:grpFill/>
          </p:spPr>
        </p:pic>
        <p:pic>
          <p:nvPicPr>
            <p:cNvPr id="115" name="Picture 114"/>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275231"/>
              <a:ext cx="242059" cy="242059"/>
            </a:xfrm>
            <a:prstGeom prst="rect">
              <a:avLst/>
            </a:prstGeom>
            <a:grpFill/>
          </p:spPr>
        </p:pic>
        <p:pic>
          <p:nvPicPr>
            <p:cNvPr id="116" name="Picture 115"/>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914161" y="5563271"/>
              <a:ext cx="242059" cy="242059"/>
            </a:xfrm>
            <a:prstGeom prst="rect">
              <a:avLst/>
            </a:prstGeom>
            <a:grpFill/>
          </p:spPr>
        </p:pic>
        <p:pic>
          <p:nvPicPr>
            <p:cNvPr id="117" name="Picture 116"/>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202201" y="5563271"/>
              <a:ext cx="242059" cy="242059"/>
            </a:xfrm>
            <a:prstGeom prst="rect">
              <a:avLst/>
            </a:prstGeom>
            <a:grpFill/>
          </p:spPr>
        </p:pic>
        <p:pic>
          <p:nvPicPr>
            <p:cNvPr id="118" name="Picture 117"/>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6490241" y="5563271"/>
              <a:ext cx="242059" cy="242059"/>
            </a:xfrm>
            <a:prstGeom prst="rect">
              <a:avLst/>
            </a:prstGeom>
            <a:grpFill/>
          </p:spPr>
        </p:pic>
        <p:pic>
          <p:nvPicPr>
            <p:cNvPr id="119" name="Picture 118"/>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699151"/>
              <a:ext cx="242059" cy="242059"/>
            </a:xfrm>
            <a:prstGeom prst="rect">
              <a:avLst/>
            </a:prstGeom>
            <a:grpFill/>
          </p:spPr>
        </p:pic>
        <p:pic>
          <p:nvPicPr>
            <p:cNvPr id="120" name="Picture 119"/>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4987191"/>
              <a:ext cx="242059" cy="242059"/>
            </a:xfrm>
            <a:prstGeom prst="rect">
              <a:avLst/>
            </a:prstGeom>
            <a:grpFill/>
          </p:spPr>
        </p:pic>
        <p:pic>
          <p:nvPicPr>
            <p:cNvPr id="121" name="Picture 120"/>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275231"/>
              <a:ext cx="242059" cy="242059"/>
            </a:xfrm>
            <a:prstGeom prst="rect">
              <a:avLst/>
            </a:prstGeom>
            <a:grpFill/>
          </p:spPr>
        </p:pic>
        <p:pic>
          <p:nvPicPr>
            <p:cNvPr id="122" name="Picture 121"/>
            <p:cNvPicPr>
              <a:picLocks noChangeAspect="1"/>
            </p:cNvPicPr>
            <p:nvPr/>
          </p:nvPicPr>
          <p:blipFill rotWithShape="1">
            <a:blip r:embed="rId7" cstate="print">
              <a:duotone>
                <a:schemeClr val="bg2">
                  <a:shade val="45000"/>
                  <a:satMod val="135000"/>
                </a:schemeClr>
                <a:prstClr val="white"/>
              </a:duotone>
              <a:extLst>
                <a:ext uri="{28A0092B-C50C-407E-A947-70E740481C1C}">
                  <a14:useLocalDpi xmlns:a14="http://schemas.microsoft.com/office/drawing/2010/main" val="0"/>
                </a:ext>
              </a:extLst>
            </a:blip>
            <a:srcRect l="21428" t="21428" r="21428" b="21428"/>
            <a:stretch/>
          </p:blipFill>
          <p:spPr>
            <a:xfrm>
              <a:off x="5626121" y="5563271"/>
              <a:ext cx="242059" cy="242059"/>
            </a:xfrm>
            <a:prstGeom prst="rect">
              <a:avLst/>
            </a:prstGeom>
            <a:grpFill/>
          </p:spPr>
        </p:pic>
      </p:grpSp>
      <p:sp>
        <p:nvSpPr>
          <p:cNvPr id="124" name="TextBox 123"/>
          <p:cNvSpPr txBox="1"/>
          <p:nvPr/>
        </p:nvSpPr>
        <p:spPr>
          <a:xfrm>
            <a:off x="5022904" y="4712647"/>
            <a:ext cx="625538" cy="369332"/>
          </a:xfrm>
          <a:prstGeom prst="rect">
            <a:avLst/>
          </a:prstGeom>
          <a:noFill/>
        </p:spPr>
        <p:txBody>
          <a:bodyPr wrap="square" rtlCol="0">
            <a:spAutoFit/>
          </a:bodyPr>
          <a:lstStyle/>
          <a:p>
            <a:r>
              <a:rPr lang="en-US" sz="900" dirty="0"/>
              <a:t>Power Board</a:t>
            </a:r>
          </a:p>
        </p:txBody>
      </p:sp>
      <p:sp>
        <p:nvSpPr>
          <p:cNvPr id="126" name="Rectangle 125"/>
          <p:cNvSpPr/>
          <p:nvPr/>
        </p:nvSpPr>
        <p:spPr>
          <a:xfrm>
            <a:off x="3059096" y="4168930"/>
            <a:ext cx="740870" cy="4083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Filtering</a:t>
            </a:r>
          </a:p>
          <a:p>
            <a:pPr algn="ctr"/>
            <a:r>
              <a:rPr lang="en-US" sz="900" dirty="0">
                <a:solidFill>
                  <a:schemeClr val="tx1"/>
                </a:solidFill>
              </a:rPr>
              <a:t>Capacitors</a:t>
            </a:r>
          </a:p>
        </p:txBody>
      </p:sp>
      <p:sp>
        <p:nvSpPr>
          <p:cNvPr id="127" name="TextBox 126"/>
          <p:cNvSpPr txBox="1"/>
          <p:nvPr/>
        </p:nvSpPr>
        <p:spPr>
          <a:xfrm>
            <a:off x="3741815" y="3547874"/>
            <a:ext cx="965151" cy="369332"/>
          </a:xfrm>
          <a:prstGeom prst="rect">
            <a:avLst/>
          </a:prstGeom>
          <a:noFill/>
        </p:spPr>
        <p:txBody>
          <a:bodyPr wrap="square" rtlCol="0">
            <a:spAutoFit/>
          </a:bodyPr>
          <a:lstStyle/>
          <a:p>
            <a:r>
              <a:rPr lang="en-US" sz="900" dirty="0" err="1"/>
              <a:t>Samtec</a:t>
            </a:r>
            <a:r>
              <a:rPr lang="en-US" sz="900" dirty="0"/>
              <a:t> </a:t>
            </a:r>
            <a:r>
              <a:rPr lang="en-US" sz="900" dirty="0" err="1"/>
              <a:t>Twinax</a:t>
            </a:r>
            <a:r>
              <a:rPr lang="en-US" sz="900" dirty="0"/>
              <a:t> “</a:t>
            </a:r>
            <a:r>
              <a:rPr lang="en-US" sz="900" dirty="0" err="1"/>
              <a:t>FireFly</a:t>
            </a:r>
            <a:r>
              <a:rPr lang="en-US" sz="900" dirty="0"/>
              <a:t>”</a:t>
            </a:r>
          </a:p>
        </p:txBody>
      </p:sp>
      <p:sp>
        <p:nvSpPr>
          <p:cNvPr id="128" name="TextBox 127"/>
          <p:cNvSpPr txBox="1"/>
          <p:nvPr/>
        </p:nvSpPr>
        <p:spPr>
          <a:xfrm>
            <a:off x="3532600" y="2768769"/>
            <a:ext cx="1347101" cy="507831"/>
          </a:xfrm>
          <a:prstGeom prst="rect">
            <a:avLst/>
          </a:prstGeom>
          <a:noFill/>
        </p:spPr>
        <p:txBody>
          <a:bodyPr wrap="square" rtlCol="0">
            <a:spAutoFit/>
          </a:bodyPr>
          <a:lstStyle/>
          <a:p>
            <a:r>
              <a:rPr lang="en-US" sz="900" dirty="0"/>
              <a:t>9 Data (1.2Gbps)</a:t>
            </a:r>
          </a:p>
          <a:p>
            <a:r>
              <a:rPr lang="en-US" sz="900" dirty="0"/>
              <a:t>1 Clock, 1 Control/Trigger</a:t>
            </a:r>
          </a:p>
        </p:txBody>
      </p:sp>
      <p:sp>
        <p:nvSpPr>
          <p:cNvPr id="129" name="Right Arrow 128"/>
          <p:cNvSpPr/>
          <p:nvPr/>
        </p:nvSpPr>
        <p:spPr>
          <a:xfrm rot="10800000">
            <a:off x="3825826" y="4207622"/>
            <a:ext cx="1053875" cy="1619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0" name="TextBox 129"/>
          <p:cNvSpPr txBox="1"/>
          <p:nvPr/>
        </p:nvSpPr>
        <p:spPr>
          <a:xfrm>
            <a:off x="4905520" y="2406572"/>
            <a:ext cx="763128" cy="369332"/>
          </a:xfrm>
          <a:prstGeom prst="rect">
            <a:avLst/>
          </a:prstGeom>
          <a:noFill/>
        </p:spPr>
        <p:txBody>
          <a:bodyPr wrap="square" rtlCol="0">
            <a:spAutoFit/>
          </a:bodyPr>
          <a:lstStyle/>
          <a:p>
            <a:r>
              <a:rPr lang="en-US" sz="900" dirty="0"/>
              <a:t>Readout Unit</a:t>
            </a:r>
          </a:p>
        </p:txBody>
      </p:sp>
      <p:sp>
        <p:nvSpPr>
          <p:cNvPr id="131" name="TextBox 130"/>
          <p:cNvSpPr txBox="1"/>
          <p:nvPr/>
        </p:nvSpPr>
        <p:spPr>
          <a:xfrm>
            <a:off x="3984004" y="4325523"/>
            <a:ext cx="804617" cy="369332"/>
          </a:xfrm>
          <a:prstGeom prst="rect">
            <a:avLst/>
          </a:prstGeom>
          <a:noFill/>
        </p:spPr>
        <p:txBody>
          <a:bodyPr wrap="square" rtlCol="0">
            <a:spAutoFit/>
          </a:bodyPr>
          <a:lstStyle/>
          <a:p>
            <a:pPr algn="ctr"/>
            <a:r>
              <a:rPr lang="en-US" sz="900" dirty="0"/>
              <a:t>Regulated Power</a:t>
            </a:r>
          </a:p>
        </p:txBody>
      </p:sp>
      <p:sp>
        <p:nvSpPr>
          <p:cNvPr id="132" name="TextBox 131"/>
          <p:cNvSpPr txBox="1"/>
          <p:nvPr/>
        </p:nvSpPr>
        <p:spPr>
          <a:xfrm>
            <a:off x="7114179" y="3556938"/>
            <a:ext cx="835028" cy="230832"/>
          </a:xfrm>
          <a:prstGeom prst="rect">
            <a:avLst/>
          </a:prstGeom>
          <a:noFill/>
        </p:spPr>
        <p:txBody>
          <a:bodyPr wrap="square" rtlCol="0">
            <a:spAutoFit/>
          </a:bodyPr>
          <a:lstStyle/>
          <a:p>
            <a:pPr algn="ctr"/>
            <a:r>
              <a:rPr lang="en-US" sz="900" dirty="0"/>
              <a:t>FELIX </a:t>
            </a:r>
          </a:p>
        </p:txBody>
      </p:sp>
      <p:sp>
        <p:nvSpPr>
          <p:cNvPr id="137" name="Right Arrow 136"/>
          <p:cNvSpPr/>
          <p:nvPr/>
        </p:nvSpPr>
        <p:spPr>
          <a:xfrm>
            <a:off x="5967630" y="3168203"/>
            <a:ext cx="990728" cy="324000"/>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dirty="0">
                <a:solidFill>
                  <a:schemeClr val="tx1"/>
                </a:solidFill>
                <a:latin typeface="Calibri Light" panose="020F0302020204030204" pitchFamily="34" charset="0"/>
              </a:rPr>
              <a:t>Data (9.6 Gb/s max)</a:t>
            </a:r>
          </a:p>
        </p:txBody>
      </p:sp>
      <p:sp>
        <p:nvSpPr>
          <p:cNvPr id="138" name="Left-Right Arrow 137"/>
          <p:cNvSpPr/>
          <p:nvPr/>
        </p:nvSpPr>
        <p:spPr>
          <a:xfrm>
            <a:off x="5967629" y="2844203"/>
            <a:ext cx="990728" cy="324000"/>
          </a:xfrm>
          <a:prstGeom prst="lef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75" b="1" dirty="0">
                <a:solidFill>
                  <a:schemeClr val="tx1"/>
                </a:solidFill>
                <a:latin typeface="Calibri Light" panose="020F0302020204030204" pitchFamily="34" charset="0"/>
              </a:rPr>
              <a:t>Control</a:t>
            </a:r>
          </a:p>
        </p:txBody>
      </p:sp>
      <p:sp>
        <p:nvSpPr>
          <p:cNvPr id="141" name="Left Arrow 140"/>
          <p:cNvSpPr/>
          <p:nvPr/>
        </p:nvSpPr>
        <p:spPr>
          <a:xfrm>
            <a:off x="5967630" y="3394937"/>
            <a:ext cx="978940" cy="324000"/>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bg1"/>
                </a:solidFill>
                <a:latin typeface="Calibri Light" panose="020F0302020204030204" pitchFamily="34" charset="0"/>
              </a:rPr>
              <a:t>Trigger</a:t>
            </a:r>
          </a:p>
        </p:txBody>
      </p:sp>
      <p:sp>
        <p:nvSpPr>
          <p:cNvPr id="143" name="TextBox 142"/>
          <p:cNvSpPr txBox="1"/>
          <p:nvPr/>
        </p:nvSpPr>
        <p:spPr>
          <a:xfrm>
            <a:off x="1360197" y="3999875"/>
            <a:ext cx="630633" cy="369332"/>
          </a:xfrm>
          <a:prstGeom prst="rect">
            <a:avLst/>
          </a:prstGeom>
          <a:noFill/>
        </p:spPr>
        <p:txBody>
          <a:bodyPr wrap="square" rtlCol="0">
            <a:spAutoFit/>
          </a:bodyPr>
          <a:lstStyle/>
          <a:p>
            <a:r>
              <a:rPr lang="en-US" sz="900" dirty="0" smtClean="0"/>
              <a:t>ALPIDE </a:t>
            </a:r>
            <a:r>
              <a:rPr lang="en-US" sz="900" dirty="0"/>
              <a:t>Sensors</a:t>
            </a:r>
          </a:p>
        </p:txBody>
      </p:sp>
      <p:cxnSp>
        <p:nvCxnSpPr>
          <p:cNvPr id="145" name="Straight Arrow Connector 144"/>
          <p:cNvCxnSpPr>
            <a:stCxn id="143" idx="0"/>
          </p:cNvCxnSpPr>
          <p:nvPr/>
        </p:nvCxnSpPr>
        <p:spPr>
          <a:xfrm flipH="1" flipV="1">
            <a:off x="1525976" y="3448275"/>
            <a:ext cx="149538" cy="55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stCxn id="143" idx="0"/>
          </p:cNvCxnSpPr>
          <p:nvPr/>
        </p:nvCxnSpPr>
        <p:spPr>
          <a:xfrm flipV="1">
            <a:off x="1675514" y="3448275"/>
            <a:ext cx="12676" cy="551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43" idx="2"/>
          </p:cNvCxnSpPr>
          <p:nvPr/>
        </p:nvCxnSpPr>
        <p:spPr>
          <a:xfrm flipV="1">
            <a:off x="1675514" y="4286696"/>
            <a:ext cx="443457" cy="82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2118971" y="3862916"/>
            <a:ext cx="433614" cy="230832"/>
          </a:xfrm>
          <a:prstGeom prst="rect">
            <a:avLst/>
          </a:prstGeom>
          <a:noFill/>
        </p:spPr>
        <p:txBody>
          <a:bodyPr wrap="square" rtlCol="0">
            <a:spAutoFit/>
          </a:bodyPr>
          <a:lstStyle/>
          <a:p>
            <a:r>
              <a:rPr lang="en-US" sz="900" dirty="0"/>
              <a:t>FPC</a:t>
            </a:r>
          </a:p>
        </p:txBody>
      </p:sp>
      <p:sp>
        <p:nvSpPr>
          <p:cNvPr id="153" name="TextBox 152"/>
          <p:cNvSpPr txBox="1"/>
          <p:nvPr/>
        </p:nvSpPr>
        <p:spPr>
          <a:xfrm>
            <a:off x="2349933" y="4369556"/>
            <a:ext cx="542612" cy="369332"/>
          </a:xfrm>
          <a:prstGeom prst="rect">
            <a:avLst/>
          </a:prstGeom>
          <a:noFill/>
        </p:spPr>
        <p:txBody>
          <a:bodyPr wrap="square" rtlCol="0">
            <a:spAutoFit/>
          </a:bodyPr>
          <a:lstStyle/>
          <a:p>
            <a:r>
              <a:rPr lang="en-US" sz="900" dirty="0"/>
              <a:t>Cold Plate</a:t>
            </a:r>
          </a:p>
        </p:txBody>
      </p:sp>
      <p:cxnSp>
        <p:nvCxnSpPr>
          <p:cNvPr id="155" name="Elbow Connector 154"/>
          <p:cNvCxnSpPr>
            <a:stCxn id="126" idx="0"/>
          </p:cNvCxnSpPr>
          <p:nvPr/>
        </p:nvCxnSpPr>
        <p:spPr>
          <a:xfrm rot="16200000" flipV="1">
            <a:off x="3017282" y="3756681"/>
            <a:ext cx="279809" cy="544690"/>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8" name="TextBox 157"/>
          <p:cNvSpPr txBox="1"/>
          <p:nvPr/>
        </p:nvSpPr>
        <p:spPr>
          <a:xfrm>
            <a:off x="4919164" y="4199651"/>
            <a:ext cx="729278" cy="230832"/>
          </a:xfrm>
          <a:prstGeom prst="rect">
            <a:avLst/>
          </a:prstGeom>
          <a:noFill/>
        </p:spPr>
        <p:txBody>
          <a:bodyPr wrap="square" rtlCol="0">
            <a:spAutoFit/>
          </a:bodyPr>
          <a:lstStyle/>
          <a:p>
            <a:r>
              <a:rPr lang="en-US" sz="900" dirty="0"/>
              <a:t>regulators</a:t>
            </a:r>
          </a:p>
        </p:txBody>
      </p:sp>
      <p:cxnSp>
        <p:nvCxnSpPr>
          <p:cNvPr id="160" name="Straight Arrow Connector 159"/>
          <p:cNvCxnSpPr>
            <a:endCxn id="106" idx="0"/>
          </p:cNvCxnSpPr>
          <p:nvPr/>
        </p:nvCxnSpPr>
        <p:spPr>
          <a:xfrm>
            <a:off x="5283804" y="3651748"/>
            <a:ext cx="1" cy="146645"/>
          </a:xfrm>
          <a:prstGeom prst="straightConnector1">
            <a:avLst/>
          </a:prstGeom>
          <a:ln>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2" name="TextBox 161"/>
          <p:cNvSpPr txBox="1"/>
          <p:nvPr/>
        </p:nvSpPr>
        <p:spPr>
          <a:xfrm>
            <a:off x="2896693" y="3850436"/>
            <a:ext cx="575014" cy="230832"/>
          </a:xfrm>
          <a:prstGeom prst="rect">
            <a:avLst/>
          </a:prstGeom>
          <a:noFill/>
        </p:spPr>
        <p:txBody>
          <a:bodyPr wrap="square" rtlCol="0">
            <a:spAutoFit/>
          </a:bodyPr>
          <a:lstStyle/>
          <a:p>
            <a:r>
              <a:rPr lang="en-US" sz="900" dirty="0"/>
              <a:t>Power</a:t>
            </a:r>
          </a:p>
        </p:txBody>
      </p:sp>
      <p:sp>
        <p:nvSpPr>
          <p:cNvPr id="163" name="Left Brace 162"/>
          <p:cNvSpPr/>
          <p:nvPr/>
        </p:nvSpPr>
        <p:spPr>
          <a:xfrm rot="5400000">
            <a:off x="4083290" y="2139705"/>
            <a:ext cx="245726" cy="13471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64" name="TextBox 163"/>
          <p:cNvSpPr txBox="1"/>
          <p:nvPr/>
        </p:nvSpPr>
        <p:spPr>
          <a:xfrm>
            <a:off x="3984004" y="2463585"/>
            <a:ext cx="659691" cy="230832"/>
          </a:xfrm>
          <a:prstGeom prst="rect">
            <a:avLst/>
          </a:prstGeom>
          <a:noFill/>
        </p:spPr>
        <p:txBody>
          <a:bodyPr wrap="square" rtlCol="0">
            <a:spAutoFit/>
          </a:bodyPr>
          <a:lstStyle/>
          <a:p>
            <a:r>
              <a:rPr lang="en-US" sz="900" dirty="0"/>
              <a:t>5~10 m</a:t>
            </a:r>
          </a:p>
        </p:txBody>
      </p:sp>
      <p:sp>
        <p:nvSpPr>
          <p:cNvPr id="167" name="TextBox 166"/>
          <p:cNvSpPr txBox="1"/>
          <p:nvPr/>
        </p:nvSpPr>
        <p:spPr>
          <a:xfrm>
            <a:off x="6139073" y="2590800"/>
            <a:ext cx="947527" cy="369332"/>
          </a:xfrm>
          <a:prstGeom prst="rect">
            <a:avLst/>
          </a:prstGeom>
          <a:noFill/>
        </p:spPr>
        <p:txBody>
          <a:bodyPr wrap="square" rtlCol="0">
            <a:spAutoFit/>
          </a:bodyPr>
          <a:lstStyle/>
          <a:p>
            <a:r>
              <a:rPr lang="en-US" sz="900" dirty="0"/>
              <a:t>GBT Optical Links</a:t>
            </a:r>
          </a:p>
        </p:txBody>
      </p:sp>
      <p:sp>
        <p:nvSpPr>
          <p:cNvPr id="168" name="TextBox 167"/>
          <p:cNvSpPr txBox="1"/>
          <p:nvPr/>
        </p:nvSpPr>
        <p:spPr>
          <a:xfrm>
            <a:off x="1675513" y="2844206"/>
            <a:ext cx="1018163" cy="230832"/>
          </a:xfrm>
          <a:prstGeom prst="rect">
            <a:avLst/>
          </a:prstGeom>
          <a:noFill/>
        </p:spPr>
        <p:txBody>
          <a:bodyPr wrap="square" rtlCol="0">
            <a:spAutoFit/>
          </a:bodyPr>
          <a:lstStyle/>
          <a:p>
            <a:r>
              <a:rPr lang="en-US" sz="900" dirty="0"/>
              <a:t>9-sensor Stave</a:t>
            </a:r>
          </a:p>
        </p:txBody>
      </p:sp>
      <p:sp>
        <p:nvSpPr>
          <p:cNvPr id="2" name="Title 1"/>
          <p:cNvSpPr>
            <a:spLocks noGrp="1"/>
          </p:cNvSpPr>
          <p:nvPr>
            <p:ph type="title"/>
          </p:nvPr>
        </p:nvSpPr>
        <p:spPr>
          <a:xfrm>
            <a:off x="228600" y="18473"/>
            <a:ext cx="7365814" cy="857250"/>
          </a:xfrm>
        </p:spPr>
        <p:txBody>
          <a:bodyPr>
            <a:normAutofit fontScale="90000"/>
          </a:bodyPr>
          <a:lstStyle/>
          <a:p>
            <a:r>
              <a:rPr lang="en-US" sz="3600"/>
              <a:t>MVTX </a:t>
            </a:r>
            <a:r>
              <a:rPr lang="en-US" sz="3600" smtClean="0"/>
              <a:t>Sensors, Readout </a:t>
            </a:r>
            <a:r>
              <a:rPr lang="en-US" sz="3600" dirty="0"/>
              <a:t>and </a:t>
            </a:r>
            <a:r>
              <a:rPr lang="en-US" sz="3600" dirty="0" smtClean="0"/>
              <a:t>Control</a:t>
            </a:r>
            <a:endParaRPr lang="en-US" sz="3600" dirty="0"/>
          </a:p>
        </p:txBody>
      </p:sp>
      <p:sp>
        <p:nvSpPr>
          <p:cNvPr id="6" name="Date Placeholder 5"/>
          <p:cNvSpPr>
            <a:spLocks noGrp="1"/>
          </p:cNvSpPr>
          <p:nvPr>
            <p:ph type="dt" sz="half" idx="10"/>
          </p:nvPr>
        </p:nvSpPr>
        <p:spPr/>
        <p:txBody>
          <a:bodyPr/>
          <a:lstStyle/>
          <a:p>
            <a:fld id="{9E623078-24F5-0E4A-BBC6-32FC7103B967}" type="datetime1">
              <a:rPr lang="en-US" smtClean="0"/>
              <a:t>1/22/18</a:t>
            </a:fld>
            <a:endParaRPr lang="en-US"/>
          </a:p>
        </p:txBody>
      </p:sp>
      <p:sp>
        <p:nvSpPr>
          <p:cNvPr id="7" name="Footer Placeholder 6"/>
          <p:cNvSpPr>
            <a:spLocks noGrp="1"/>
          </p:cNvSpPr>
          <p:nvPr>
            <p:ph type="ftr" sz="quarter" idx="11"/>
          </p:nvPr>
        </p:nvSpPr>
        <p:spPr/>
        <p:txBody>
          <a:bodyPr/>
          <a:lstStyle/>
          <a:p>
            <a:r>
              <a:rPr lang="en-US" smtClean="0"/>
              <a:t>Ming Liu, LDRD Overview</a:t>
            </a:r>
            <a:endParaRPr lang="en-US"/>
          </a:p>
        </p:txBody>
      </p:sp>
      <p:sp>
        <p:nvSpPr>
          <p:cNvPr id="8" name="Slide Number Placeholder 7"/>
          <p:cNvSpPr>
            <a:spLocks noGrp="1"/>
          </p:cNvSpPr>
          <p:nvPr>
            <p:ph type="sldNum" sz="quarter" idx="12"/>
          </p:nvPr>
        </p:nvSpPr>
        <p:spPr/>
        <p:txBody>
          <a:bodyPr/>
          <a:lstStyle/>
          <a:p>
            <a:fld id="{B9875030-01DD-DA43-BC7F-B4B62D71D19A}" type="slidenum">
              <a:rPr lang="en-US" smtClean="0"/>
              <a:t>13</a:t>
            </a:fld>
            <a:endParaRPr lang="en-US"/>
          </a:p>
        </p:txBody>
      </p:sp>
      <p:sp>
        <p:nvSpPr>
          <p:cNvPr id="63" name="Rectangle 62"/>
          <p:cNvSpPr/>
          <p:nvPr/>
        </p:nvSpPr>
        <p:spPr>
          <a:xfrm>
            <a:off x="6830218" y="1727694"/>
            <a:ext cx="1117220" cy="324000"/>
          </a:xfrm>
          <a:prstGeom prst="rect">
            <a:avLst/>
          </a:prstGeom>
          <a:noFill/>
          <a:ln w="19050">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sPHENIX GL-1 &amp; GTM</a:t>
            </a:r>
          </a:p>
        </p:txBody>
      </p:sp>
      <p:sp>
        <p:nvSpPr>
          <p:cNvPr id="64" name="Rectangle 63"/>
          <p:cNvSpPr/>
          <p:nvPr/>
        </p:nvSpPr>
        <p:spPr>
          <a:xfrm rot="16200000">
            <a:off x="7253055" y="2348901"/>
            <a:ext cx="432061" cy="324000"/>
          </a:xfrm>
          <a:prstGeom prst="rect">
            <a:avLst/>
          </a:prstGeom>
          <a:noFill/>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DCS</a:t>
            </a:r>
          </a:p>
        </p:txBody>
      </p:sp>
      <p:cxnSp>
        <p:nvCxnSpPr>
          <p:cNvPr id="65" name="Straight Arrow Connector 64"/>
          <p:cNvCxnSpPr/>
          <p:nvPr/>
        </p:nvCxnSpPr>
        <p:spPr>
          <a:xfrm>
            <a:off x="5657850" y="2510903"/>
            <a:ext cx="0" cy="251696"/>
          </a:xfrm>
          <a:prstGeom prst="straightConnector1">
            <a:avLst/>
          </a:prstGeom>
          <a:ln w="12700">
            <a:solidFill>
              <a:schemeClr val="tx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64" idx="0"/>
          </p:cNvCxnSpPr>
          <p:nvPr/>
        </p:nvCxnSpPr>
        <p:spPr>
          <a:xfrm flipV="1">
            <a:off x="5657850" y="2510901"/>
            <a:ext cx="1649235" cy="3842"/>
          </a:xfrm>
          <a:prstGeom prst="straightConnector1">
            <a:avLst/>
          </a:prstGeom>
          <a:ln w="1270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6508308" y="2352721"/>
            <a:ext cx="594082" cy="158182"/>
          </a:xfrm>
          <a:prstGeom prst="rect">
            <a:avLst/>
          </a:prstGeom>
          <a:noFill/>
        </p:spPr>
        <p:txBody>
          <a:bodyPr wrap="none" tIns="27000" bIns="27000" rtlCol="0" anchor="ctr" anchorCtr="0">
            <a:noAutofit/>
          </a:bodyPr>
          <a:lstStyle/>
          <a:p>
            <a:r>
              <a:rPr lang="en-US" sz="900" dirty="0">
                <a:solidFill>
                  <a:schemeClr val="tx2"/>
                </a:solidFill>
                <a:latin typeface="Calibri Light" panose="020F0302020204030204" pitchFamily="34" charset="0"/>
              </a:rPr>
              <a:t>CAN bus</a:t>
            </a:r>
          </a:p>
        </p:txBody>
      </p:sp>
      <p:cxnSp>
        <p:nvCxnSpPr>
          <p:cNvPr id="25" name="Straight Arrow Connector 24"/>
          <p:cNvCxnSpPr/>
          <p:nvPr/>
        </p:nvCxnSpPr>
        <p:spPr>
          <a:xfrm>
            <a:off x="7485906" y="2717664"/>
            <a:ext cx="0" cy="253283"/>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a:blip r:embed="rId8"/>
          <a:stretch>
            <a:fillRect/>
          </a:stretch>
        </p:blipFill>
        <p:spPr>
          <a:xfrm>
            <a:off x="6972632" y="2959186"/>
            <a:ext cx="1014789" cy="626235"/>
          </a:xfrm>
          <a:prstGeom prst="rect">
            <a:avLst/>
          </a:prstGeom>
        </p:spPr>
      </p:pic>
      <p:sp>
        <p:nvSpPr>
          <p:cNvPr id="86" name="Rectangle 85"/>
          <p:cNvSpPr/>
          <p:nvPr/>
        </p:nvSpPr>
        <p:spPr>
          <a:xfrm rot="16200000">
            <a:off x="6020217" y="4163522"/>
            <a:ext cx="1296000" cy="324000"/>
          </a:xfrm>
          <a:prstGeom prst="rect">
            <a:avLst/>
          </a:prstGeom>
          <a:noFill/>
          <a:ln w="19050">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900" dirty="0">
                <a:latin typeface="Calibri Light" panose="020F0302020204030204" pitchFamily="34" charset="0"/>
              </a:rPr>
              <a:t>Power supplies</a:t>
            </a:r>
          </a:p>
        </p:txBody>
      </p:sp>
      <p:sp>
        <p:nvSpPr>
          <p:cNvPr id="87" name="Left Arrow 86"/>
          <p:cNvSpPr/>
          <p:nvPr/>
        </p:nvSpPr>
        <p:spPr>
          <a:xfrm>
            <a:off x="5633729" y="4113171"/>
            <a:ext cx="861411" cy="324000"/>
          </a:xfrm>
          <a:prstGeom prst="leftArrow">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latin typeface="Calibri Light" panose="020F0302020204030204" pitchFamily="34" charset="0"/>
              </a:rPr>
              <a:t>Power</a:t>
            </a:r>
          </a:p>
        </p:txBody>
      </p:sp>
      <p:sp>
        <p:nvSpPr>
          <p:cNvPr id="77" name="Left Arrow 76"/>
          <p:cNvSpPr/>
          <p:nvPr/>
        </p:nvSpPr>
        <p:spPr>
          <a:xfrm rot="16200000">
            <a:off x="7427794" y="2376492"/>
            <a:ext cx="860159" cy="259093"/>
          </a:xfrm>
          <a:prstGeom prst="lef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50" b="1" dirty="0">
                <a:solidFill>
                  <a:schemeClr val="bg1"/>
                </a:solidFill>
                <a:latin typeface="Calibri Light" panose="020F0302020204030204" pitchFamily="34" charset="0"/>
              </a:rPr>
              <a:t>Trigger &amp; Clock</a:t>
            </a:r>
          </a:p>
        </p:txBody>
      </p:sp>
      <p:sp>
        <p:nvSpPr>
          <p:cNvPr id="3" name="TextBox 2"/>
          <p:cNvSpPr txBox="1"/>
          <p:nvPr/>
        </p:nvSpPr>
        <p:spPr>
          <a:xfrm>
            <a:off x="530704" y="5034022"/>
            <a:ext cx="8308495" cy="1431161"/>
          </a:xfrm>
          <a:prstGeom prst="rect">
            <a:avLst/>
          </a:prstGeom>
          <a:noFill/>
        </p:spPr>
        <p:txBody>
          <a:bodyPr wrap="square" rtlCol="0">
            <a:spAutoFit/>
          </a:bodyPr>
          <a:lstStyle/>
          <a:p>
            <a:pPr marL="342900" indent="-342900">
              <a:buAutoNum type="arabicParenR"/>
            </a:pPr>
            <a:r>
              <a:rPr lang="en-US" sz="1350" dirty="0" smtClean="0"/>
              <a:t>Established </a:t>
            </a:r>
            <a:r>
              <a:rPr lang="en-US" sz="1350" dirty="0" smtClean="0"/>
              <a:t>the </a:t>
            </a:r>
            <a:r>
              <a:rPr lang="en-US" sz="1350" dirty="0" smtClean="0"/>
              <a:t>full high-speed readout chain: </a:t>
            </a:r>
            <a:r>
              <a:rPr lang="en-US" sz="1350" dirty="0" smtClean="0"/>
              <a:t>Stave</a:t>
            </a:r>
            <a:r>
              <a:rPr lang="en-US" sz="1350" dirty="0" smtClean="0"/>
              <a:t> </a:t>
            </a:r>
            <a:r>
              <a:rPr lang="en-US" sz="1350" dirty="0" smtClean="0"/>
              <a:t>+ </a:t>
            </a:r>
            <a:r>
              <a:rPr lang="en-US" sz="1350" dirty="0" smtClean="0"/>
              <a:t>RU(v1.0</a:t>
            </a:r>
            <a:r>
              <a:rPr lang="en-US" sz="1350" dirty="0"/>
              <a:t>)</a:t>
            </a:r>
            <a:r>
              <a:rPr lang="en-US" sz="1350" dirty="0" smtClean="0"/>
              <a:t> </a:t>
            </a:r>
            <a:r>
              <a:rPr lang="en-US" sz="1350" dirty="0" smtClean="0"/>
              <a:t>+ </a:t>
            </a:r>
            <a:r>
              <a:rPr lang="en-US" sz="1350" dirty="0" smtClean="0"/>
              <a:t>FELIX(v1.5) </a:t>
            </a:r>
            <a:r>
              <a:rPr lang="en-US" sz="1350" dirty="0" smtClean="0"/>
              <a:t>+ </a:t>
            </a:r>
            <a:r>
              <a:rPr lang="en-US" sz="1350" dirty="0" smtClean="0"/>
              <a:t>RCDAQ/sPHENIX</a:t>
            </a:r>
          </a:p>
          <a:p>
            <a:pPr marL="800100" lvl="1" indent="-342900">
              <a:buFont typeface="Arial" charset="0"/>
              <a:buChar char="•"/>
            </a:pPr>
            <a:r>
              <a:rPr lang="en-US" sz="1200" dirty="0" smtClean="0">
                <a:solidFill>
                  <a:srgbClr val="00B050"/>
                </a:solidFill>
              </a:rPr>
              <a:t>ALPIDE configuration through RU via USB control </a:t>
            </a:r>
          </a:p>
          <a:p>
            <a:pPr marL="800100" lvl="1" indent="-342900">
              <a:buFont typeface="Arial" charset="0"/>
              <a:buChar char="•"/>
            </a:pPr>
            <a:r>
              <a:rPr lang="en-US" sz="1200" dirty="0" smtClean="0">
                <a:solidFill>
                  <a:srgbClr val="00B050"/>
                </a:solidFill>
              </a:rPr>
              <a:t>FELIX distribute clock and trigger to ALPIDE through RU, triggered at sPHENIX max rate of 15kHz </a:t>
            </a:r>
          </a:p>
          <a:p>
            <a:pPr marL="800100" lvl="1" indent="-342900">
              <a:buFont typeface="Arial" charset="0"/>
              <a:buChar char="•"/>
            </a:pPr>
            <a:r>
              <a:rPr lang="en-US" sz="1200" dirty="0" smtClean="0">
                <a:solidFill>
                  <a:srgbClr val="00B050"/>
                </a:solidFill>
              </a:rPr>
              <a:t>RU receives 1.2Gbps signal from ALIPDE and sends the data to FELIX over fiber using GBT link; 8 RU’s emulated using 1 fiber per RU on FELIX</a:t>
            </a:r>
          </a:p>
          <a:p>
            <a:pPr marL="800100" lvl="1" indent="-342900">
              <a:buFont typeface="Arial" charset="0"/>
              <a:buChar char="•"/>
            </a:pPr>
            <a:r>
              <a:rPr lang="en-US" sz="1200" dirty="0" smtClean="0">
                <a:solidFill>
                  <a:srgbClr val="00B050"/>
                </a:solidFill>
              </a:rPr>
              <a:t>FELIX packs the data and store them on disk which are readout using sPHENIX RCDAQ   </a:t>
            </a:r>
            <a:endParaRPr lang="en-US" sz="1200" dirty="0" smtClean="0">
              <a:solidFill>
                <a:srgbClr val="00B050"/>
              </a:solidFill>
            </a:endParaRPr>
          </a:p>
          <a:p>
            <a:pPr marL="342900" indent="-342900">
              <a:buAutoNum type="arabicParenR"/>
            </a:pPr>
            <a:r>
              <a:rPr lang="en-US" sz="1350" dirty="0" smtClean="0"/>
              <a:t>ALPIDE </a:t>
            </a:r>
            <a:r>
              <a:rPr lang="en-US" sz="1350" dirty="0" smtClean="0"/>
              <a:t>and Power Unit </a:t>
            </a:r>
            <a:r>
              <a:rPr lang="en-US" sz="1350" dirty="0" smtClean="0"/>
              <a:t>control and monitor being tested with MOSAIC  </a:t>
            </a:r>
            <a:endParaRPr lang="en-US" sz="1350" dirty="0"/>
          </a:p>
        </p:txBody>
      </p:sp>
      <p:sp>
        <p:nvSpPr>
          <p:cNvPr id="9" name="TextBox 8"/>
          <p:cNvSpPr txBox="1"/>
          <p:nvPr/>
        </p:nvSpPr>
        <p:spPr>
          <a:xfrm>
            <a:off x="1077043" y="1212066"/>
            <a:ext cx="1521057" cy="300082"/>
          </a:xfrm>
          <a:prstGeom prst="rect">
            <a:avLst/>
          </a:prstGeom>
          <a:noFill/>
        </p:spPr>
        <p:txBody>
          <a:bodyPr wrap="none" rtlCol="0">
            <a:spAutoFit/>
          </a:bodyPr>
          <a:lstStyle/>
          <a:p>
            <a:r>
              <a:rPr lang="en-US" sz="1350" dirty="0" smtClean="0"/>
              <a:t>ALPIDE pixel circuit</a:t>
            </a:r>
            <a:endParaRPr lang="en-US" sz="1350" dirty="0"/>
          </a:p>
        </p:txBody>
      </p:sp>
      <p:sp>
        <p:nvSpPr>
          <p:cNvPr id="68" name="TextBox 67"/>
          <p:cNvSpPr txBox="1"/>
          <p:nvPr/>
        </p:nvSpPr>
        <p:spPr>
          <a:xfrm>
            <a:off x="7086600" y="876472"/>
            <a:ext cx="2128211" cy="369332"/>
          </a:xfrm>
          <a:prstGeom prst="rect">
            <a:avLst/>
          </a:prstGeom>
          <a:noFill/>
        </p:spPr>
        <p:txBody>
          <a:bodyPr wrap="none" rtlCol="0">
            <a:spAutoFit/>
          </a:bodyPr>
          <a:lstStyle/>
          <a:p>
            <a:r>
              <a:rPr lang="en-US" dirty="0" smtClean="0"/>
              <a:t>Alex and Xuan’s talks</a:t>
            </a:r>
            <a:endParaRPr lang="en-US" dirty="0"/>
          </a:p>
        </p:txBody>
      </p:sp>
      <p:grpSp>
        <p:nvGrpSpPr>
          <p:cNvPr id="15" name="Group 14"/>
          <p:cNvGrpSpPr/>
          <p:nvPr/>
        </p:nvGrpSpPr>
        <p:grpSpPr>
          <a:xfrm>
            <a:off x="152400" y="1600200"/>
            <a:ext cx="3361551" cy="1793767"/>
            <a:chOff x="152400" y="1600200"/>
            <a:chExt cx="3361551" cy="1793767"/>
          </a:xfrm>
        </p:grpSpPr>
        <p:pic>
          <p:nvPicPr>
            <p:cNvPr id="75" name="Picture 74" descr="Screen Clippi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52400" y="1600200"/>
              <a:ext cx="3361551" cy="865242"/>
            </a:xfrm>
            <a:prstGeom prst="rect">
              <a:avLst/>
            </a:prstGeom>
          </p:spPr>
        </p:pic>
        <p:cxnSp>
          <p:nvCxnSpPr>
            <p:cNvPr id="11" name="Straight Connector 10"/>
            <p:cNvCxnSpPr/>
            <p:nvPr/>
          </p:nvCxnSpPr>
          <p:spPr>
            <a:xfrm>
              <a:off x="228600" y="2431812"/>
              <a:ext cx="1295400" cy="9511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24000" y="2450933"/>
              <a:ext cx="1700855" cy="943034"/>
            </a:xfrm>
            <a:prstGeom prst="line">
              <a:avLst/>
            </a:prstGeom>
          </p:spPr>
          <p:style>
            <a:lnRef idx="1">
              <a:schemeClr val="accent1"/>
            </a:lnRef>
            <a:fillRef idx="0">
              <a:schemeClr val="accent1"/>
            </a:fillRef>
            <a:effectRef idx="0">
              <a:schemeClr val="accent1"/>
            </a:effectRef>
            <a:fontRef idx="minor">
              <a:schemeClr val="tx1"/>
            </a:fontRef>
          </p:style>
        </p:cxnSp>
      </p:grpSp>
      <p:sp>
        <p:nvSpPr>
          <p:cNvPr id="74" name="Rounded Rectangle 73"/>
          <p:cNvSpPr/>
          <p:nvPr/>
        </p:nvSpPr>
        <p:spPr>
          <a:xfrm>
            <a:off x="7652107" y="3999319"/>
            <a:ext cx="914400" cy="6176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RCDAQ</a:t>
            </a:r>
          </a:p>
          <a:p>
            <a:pPr algn="ctr"/>
            <a:r>
              <a:rPr lang="en-US" dirty="0" smtClean="0"/>
              <a:t>Linux</a:t>
            </a:r>
            <a:endParaRPr lang="en-US" dirty="0"/>
          </a:p>
        </p:txBody>
      </p:sp>
      <p:cxnSp>
        <p:nvCxnSpPr>
          <p:cNvPr id="18" name="Straight Arrow Connector 17"/>
          <p:cNvCxnSpPr/>
          <p:nvPr/>
        </p:nvCxnSpPr>
        <p:spPr>
          <a:xfrm flipH="1">
            <a:off x="7947438" y="3581400"/>
            <a:ext cx="1770" cy="39693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9085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001" y="536556"/>
            <a:ext cx="6566710" cy="857250"/>
          </a:xfrm>
        </p:spPr>
        <p:txBody>
          <a:bodyPr>
            <a:normAutofit fontScale="90000"/>
          </a:bodyPr>
          <a:lstStyle/>
          <a:p>
            <a:r>
              <a:rPr lang="en-US" dirty="0" smtClean="0"/>
              <a:t>ALPIDE Timing </a:t>
            </a:r>
            <a:r>
              <a:rPr lang="en-US" smtClean="0"/>
              <a:t>&amp; Trigger</a:t>
            </a:r>
            <a:endParaRPr lang="en-US" dirty="0"/>
          </a:p>
        </p:txBody>
      </p:sp>
      <p:sp>
        <p:nvSpPr>
          <p:cNvPr id="3" name="Content Placeholder 2"/>
          <p:cNvSpPr>
            <a:spLocks noGrp="1"/>
          </p:cNvSpPr>
          <p:nvPr>
            <p:ph idx="1"/>
          </p:nvPr>
        </p:nvSpPr>
        <p:spPr>
          <a:xfrm>
            <a:off x="914400" y="1628321"/>
            <a:ext cx="6857999" cy="480367"/>
          </a:xfrm>
        </p:spPr>
        <p:txBody>
          <a:bodyPr>
            <a:normAutofit fontScale="47500" lnSpcReduction="20000"/>
          </a:bodyPr>
          <a:lstStyle/>
          <a:p>
            <a:pPr marL="0" indent="0">
              <a:buNone/>
            </a:pPr>
            <a:r>
              <a:rPr lang="en-US" dirty="0" smtClean="0">
                <a:solidFill>
                  <a:srgbClr val="0000FF"/>
                </a:solidFill>
              </a:rPr>
              <a:t>Well </a:t>
            </a:r>
            <a:r>
              <a:rPr lang="en-US" dirty="0" smtClean="0">
                <a:solidFill>
                  <a:srgbClr val="0000FF"/>
                </a:solidFill>
              </a:rPr>
              <a:t>fits </a:t>
            </a:r>
            <a:r>
              <a:rPr lang="en-US" dirty="0" smtClean="0">
                <a:solidFill>
                  <a:srgbClr val="0000FF"/>
                </a:solidFill>
              </a:rPr>
              <a:t>sPHENIX/RHIC environment, 10MHz </a:t>
            </a:r>
            <a:r>
              <a:rPr lang="en-US" dirty="0" smtClean="0">
                <a:solidFill>
                  <a:srgbClr val="0000FF"/>
                </a:solidFill>
              </a:rPr>
              <a:t>beam crossing </a:t>
            </a:r>
            <a:r>
              <a:rPr lang="en-US" dirty="0" smtClean="0">
                <a:solidFill>
                  <a:srgbClr val="0000FF"/>
                </a:solidFill>
              </a:rPr>
              <a:t>(LHC 40MHz)  </a:t>
            </a:r>
            <a:endParaRPr lang="en-US" dirty="0">
              <a:solidFill>
                <a:srgbClr val="0000FF"/>
              </a:solidFill>
            </a:endParaRPr>
          </a:p>
        </p:txBody>
      </p:sp>
      <p:sp>
        <p:nvSpPr>
          <p:cNvPr id="4" name="Date Placeholder 3"/>
          <p:cNvSpPr>
            <a:spLocks noGrp="1"/>
          </p:cNvSpPr>
          <p:nvPr>
            <p:ph type="dt" sz="half" idx="10"/>
          </p:nvPr>
        </p:nvSpPr>
        <p:spPr/>
        <p:txBody>
          <a:bodyPr/>
          <a:lstStyle/>
          <a:p>
            <a:fld id="{2DACE332-70FF-1E4C-B20F-9B58820ADB41}" type="datetime1">
              <a:rPr lang="en-US" smtClean="0"/>
              <a:t>1/22/18</a:t>
            </a:fld>
            <a:endParaRPr lang="en-US"/>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B9875030-01DD-DA43-BC7F-B4B62D71D19A}" type="slidenum">
              <a:rPr lang="en-US" smtClean="0"/>
              <a:t>14</a:t>
            </a:fld>
            <a:endParaRPr lang="en-US"/>
          </a:p>
        </p:txBody>
      </p:sp>
      <p:pic>
        <p:nvPicPr>
          <p:cNvPr id="7" name="Picture 6" descr="Screen Clippi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22533" y="2152213"/>
            <a:ext cx="6543293" cy="1684205"/>
          </a:xfrm>
          <a:prstGeom prst="rect">
            <a:avLst/>
          </a:prstGeom>
        </p:spPr>
      </p:pic>
      <p:grpSp>
        <p:nvGrpSpPr>
          <p:cNvPr id="8" name="Group 7"/>
          <p:cNvGrpSpPr/>
          <p:nvPr/>
        </p:nvGrpSpPr>
        <p:grpSpPr>
          <a:xfrm>
            <a:off x="463418" y="4053243"/>
            <a:ext cx="2416675" cy="1440999"/>
            <a:chOff x="6713449" y="4955136"/>
            <a:chExt cx="2437859" cy="1367004"/>
          </a:xfrm>
        </p:grpSpPr>
        <p:sp>
          <p:nvSpPr>
            <p:cNvPr id="9" name="TextBox 8"/>
            <p:cNvSpPr txBox="1"/>
            <p:nvPr/>
          </p:nvSpPr>
          <p:spPr>
            <a:xfrm>
              <a:off x="6713449" y="5585579"/>
              <a:ext cx="686613" cy="278141"/>
            </a:xfrm>
            <a:prstGeom prst="rect">
              <a:avLst/>
            </a:prstGeom>
            <a:noFill/>
          </p:spPr>
          <p:txBody>
            <a:bodyPr wrap="none" rtlCol="0">
              <a:spAutoFit/>
            </a:bodyPr>
            <a:lstStyle/>
            <a:p>
              <a:r>
                <a:rPr lang="en-US" sz="900" dirty="0">
                  <a:latin typeface="Symbol" panose="05050102010706020507" pitchFamily="18" charset="2"/>
                </a:rPr>
                <a:t>D</a:t>
              </a:r>
              <a:r>
                <a:rPr lang="en-US" sz="900" dirty="0"/>
                <a:t>V=Q/C</a:t>
              </a:r>
              <a:endParaRPr lang="en-GB" sz="900" dirty="0"/>
            </a:p>
          </p:txBody>
        </p:sp>
        <p:grpSp>
          <p:nvGrpSpPr>
            <p:cNvPr id="10" name="Group 9"/>
            <p:cNvGrpSpPr/>
            <p:nvPr/>
          </p:nvGrpSpPr>
          <p:grpSpPr>
            <a:xfrm>
              <a:off x="7068002" y="4983857"/>
              <a:ext cx="2083306" cy="1338283"/>
              <a:chOff x="1957049" y="5218292"/>
              <a:chExt cx="2083306" cy="1338283"/>
            </a:xfrm>
          </p:grpSpPr>
          <p:cxnSp>
            <p:nvCxnSpPr>
              <p:cNvPr id="18" name="Straight Arrow Connector 17"/>
              <p:cNvCxnSpPr/>
              <p:nvPr/>
            </p:nvCxnSpPr>
            <p:spPr>
              <a:xfrm flipV="1">
                <a:off x="2241978" y="5404537"/>
                <a:ext cx="0" cy="97512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241978" y="6379657"/>
                <a:ext cx="1548172"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2261268" y="5673481"/>
                <a:ext cx="1534721" cy="611132"/>
              </a:xfrm>
              <a:custGeom>
                <a:avLst/>
                <a:gdLst>
                  <a:gd name="connsiteX0" fmla="*/ 0 w 1534721"/>
                  <a:gd name="connsiteY0" fmla="*/ 0 h 611132"/>
                  <a:gd name="connsiteX1" fmla="*/ 192989 w 1534721"/>
                  <a:gd name="connsiteY1" fmla="*/ 0 h 611132"/>
                  <a:gd name="connsiteX2" fmla="*/ 261913 w 1534721"/>
                  <a:gd name="connsiteY2" fmla="*/ 611132 h 611132"/>
                  <a:gd name="connsiteX3" fmla="*/ 1332542 w 1534721"/>
                  <a:gd name="connsiteY3" fmla="*/ 13785 h 611132"/>
                  <a:gd name="connsiteX4" fmla="*/ 1534721 w 1534721"/>
                  <a:gd name="connsiteY4" fmla="*/ 13785 h 61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4721" h="611132">
                    <a:moveTo>
                      <a:pt x="0" y="0"/>
                    </a:moveTo>
                    <a:lnTo>
                      <a:pt x="192989" y="0"/>
                    </a:lnTo>
                    <a:lnTo>
                      <a:pt x="261913" y="611132"/>
                    </a:lnTo>
                    <a:lnTo>
                      <a:pt x="1332542" y="13785"/>
                    </a:lnTo>
                    <a:lnTo>
                      <a:pt x="1534721" y="13785"/>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n w="19050">
                    <a:solidFill>
                      <a:schemeClr val="tx1"/>
                    </a:solidFill>
                  </a:ln>
                </a:endParaRPr>
              </a:p>
            </p:txBody>
          </p:sp>
          <p:sp>
            <p:nvSpPr>
              <p:cNvPr id="21" name="TextBox 20"/>
              <p:cNvSpPr txBox="1"/>
              <p:nvPr/>
            </p:nvSpPr>
            <p:spPr>
              <a:xfrm>
                <a:off x="1957049" y="5218292"/>
                <a:ext cx="321937" cy="361584"/>
              </a:xfrm>
              <a:prstGeom prst="rect">
                <a:avLst/>
              </a:prstGeom>
              <a:noFill/>
            </p:spPr>
            <p:txBody>
              <a:bodyPr wrap="none" rtlCol="0">
                <a:spAutoFit/>
              </a:bodyPr>
              <a:lstStyle/>
              <a:p>
                <a:r>
                  <a:rPr lang="en-US" sz="1350" dirty="0"/>
                  <a:t>v</a:t>
                </a:r>
                <a:endParaRPr lang="en-GB" sz="1350" dirty="0"/>
              </a:p>
            </p:txBody>
          </p:sp>
          <p:sp>
            <p:nvSpPr>
              <p:cNvPr id="22" name="TextBox 21"/>
              <p:cNvSpPr txBox="1"/>
              <p:nvPr/>
            </p:nvSpPr>
            <p:spPr>
              <a:xfrm>
                <a:off x="3743908" y="6194991"/>
                <a:ext cx="296447" cy="361584"/>
              </a:xfrm>
              <a:prstGeom prst="rect">
                <a:avLst/>
              </a:prstGeom>
              <a:noFill/>
            </p:spPr>
            <p:txBody>
              <a:bodyPr wrap="none" rtlCol="0">
                <a:spAutoFit/>
              </a:bodyPr>
              <a:lstStyle/>
              <a:p>
                <a:r>
                  <a:rPr lang="en-US" sz="1350" dirty="0"/>
                  <a:t>t</a:t>
                </a:r>
                <a:endParaRPr lang="en-GB" sz="1350" dirty="0"/>
              </a:p>
            </p:txBody>
          </p:sp>
        </p:grpSp>
        <p:sp>
          <p:nvSpPr>
            <p:cNvPr id="11" name="TextBox 10"/>
            <p:cNvSpPr txBox="1"/>
            <p:nvPr/>
          </p:nvSpPr>
          <p:spPr>
            <a:xfrm>
              <a:off x="7786486" y="4955136"/>
              <a:ext cx="680731" cy="305956"/>
            </a:xfrm>
            <a:prstGeom prst="rect">
              <a:avLst/>
            </a:prstGeom>
            <a:noFill/>
          </p:spPr>
          <p:txBody>
            <a:bodyPr wrap="none" rtlCol="0">
              <a:spAutoFit/>
            </a:bodyPr>
            <a:lstStyle/>
            <a:p>
              <a:r>
                <a:rPr lang="en-US" sz="1050" b="1" dirty="0">
                  <a:solidFill>
                    <a:srgbClr val="FF0000"/>
                  </a:solidFill>
                </a:rPr>
                <a:t>PIX_IN</a:t>
              </a:r>
              <a:endParaRPr lang="en-GB" sz="1050" b="1" dirty="0">
                <a:solidFill>
                  <a:srgbClr val="FF0000"/>
                </a:solidFill>
              </a:endParaRPr>
            </a:p>
          </p:txBody>
        </p:sp>
        <p:cxnSp>
          <p:nvCxnSpPr>
            <p:cNvPr id="12" name="Straight Arrow Connector 11"/>
            <p:cNvCxnSpPr/>
            <p:nvPr/>
          </p:nvCxnSpPr>
          <p:spPr>
            <a:xfrm>
              <a:off x="7264116" y="5802304"/>
              <a:ext cx="0" cy="2115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7264116" y="5432941"/>
              <a:ext cx="0" cy="21159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7637861" y="5385023"/>
              <a:ext cx="57220" cy="2273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123321" y="5851404"/>
              <a:ext cx="784644" cy="445026"/>
            </a:xfrm>
            <a:prstGeom prst="rect">
              <a:avLst/>
            </a:prstGeom>
            <a:noFill/>
          </p:spPr>
          <p:txBody>
            <a:bodyPr wrap="none" rtlCol="0">
              <a:spAutoFit/>
            </a:bodyPr>
            <a:lstStyle/>
            <a:p>
              <a:r>
                <a:rPr lang="en-US" sz="900" dirty="0" err="1">
                  <a:latin typeface="+mj-lt"/>
                </a:rPr>
                <a:t>t</a:t>
              </a:r>
              <a:r>
                <a:rPr lang="en-US" sz="900" baseline="-25000" dirty="0" err="1">
                  <a:latin typeface="+mj-lt"/>
                </a:rPr>
                <a:t>r</a:t>
              </a:r>
              <a:r>
                <a:rPr lang="en-US" sz="900" dirty="0"/>
                <a:t>&gt; 100 </a:t>
              </a:r>
              <a:r>
                <a:rPr lang="en-US" sz="900" dirty="0" err="1">
                  <a:solidFill>
                    <a:srgbClr val="000000"/>
                  </a:solidFill>
                </a:rPr>
                <a:t>μs</a:t>
              </a:r>
              <a:endParaRPr lang="en-US" sz="900" dirty="0">
                <a:solidFill>
                  <a:srgbClr val="000000"/>
                </a:solidFill>
              </a:endParaRPr>
            </a:p>
            <a:p>
              <a:endParaRPr lang="en-GB" sz="900" dirty="0"/>
            </a:p>
          </p:txBody>
        </p:sp>
        <p:cxnSp>
          <p:nvCxnSpPr>
            <p:cNvPr id="16" name="Straight Arrow Connector 15"/>
            <p:cNvCxnSpPr/>
            <p:nvPr/>
          </p:nvCxnSpPr>
          <p:spPr>
            <a:xfrm flipH="1" flipV="1">
              <a:off x="8416245" y="5686103"/>
              <a:ext cx="36614" cy="222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479380" y="5134873"/>
              <a:ext cx="774841" cy="278141"/>
            </a:xfrm>
            <a:prstGeom prst="rect">
              <a:avLst/>
            </a:prstGeom>
            <a:noFill/>
          </p:spPr>
          <p:txBody>
            <a:bodyPr wrap="none" rtlCol="0">
              <a:spAutoFit/>
            </a:bodyPr>
            <a:lstStyle/>
            <a:p>
              <a:r>
                <a:rPr lang="en-US" sz="900" dirty="0" err="1">
                  <a:latin typeface="+mj-lt"/>
                </a:rPr>
                <a:t>t</a:t>
              </a:r>
              <a:r>
                <a:rPr lang="en-US" sz="900" baseline="-25000" dirty="0" err="1">
                  <a:latin typeface="+mj-lt"/>
                </a:rPr>
                <a:t>f</a:t>
              </a:r>
              <a:r>
                <a:rPr lang="en-US" sz="900" dirty="0">
                  <a:latin typeface="+mj-lt"/>
                </a:rPr>
                <a:t>~=</a:t>
              </a:r>
              <a:r>
                <a:rPr lang="en-US" sz="900" dirty="0"/>
                <a:t> 10 ns</a:t>
              </a:r>
              <a:endParaRPr lang="en-GB" sz="900" dirty="0"/>
            </a:p>
          </p:txBody>
        </p:sp>
      </p:grpSp>
      <p:grpSp>
        <p:nvGrpSpPr>
          <p:cNvPr id="23" name="Group 22"/>
          <p:cNvGrpSpPr/>
          <p:nvPr/>
        </p:nvGrpSpPr>
        <p:grpSpPr>
          <a:xfrm>
            <a:off x="5295512" y="3986669"/>
            <a:ext cx="2070772" cy="1321078"/>
            <a:chOff x="5601856" y="2888131"/>
            <a:chExt cx="2138496" cy="1188241"/>
          </a:xfrm>
        </p:grpSpPr>
        <p:sp>
          <p:nvSpPr>
            <p:cNvPr id="24" name="Freeform 23"/>
            <p:cNvSpPr/>
            <p:nvPr/>
          </p:nvSpPr>
          <p:spPr>
            <a:xfrm>
              <a:off x="6107655" y="3221230"/>
              <a:ext cx="1632697" cy="423794"/>
            </a:xfrm>
            <a:custGeom>
              <a:avLst/>
              <a:gdLst>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3261 h 548640"/>
                <a:gd name="connsiteX0" fmla="*/ 0 w 1446903"/>
                <a:gd name="connsiteY0" fmla="*/ 537883 h 543261"/>
                <a:gd name="connsiteX1" fmla="*/ 220532 w 1446903"/>
                <a:gd name="connsiteY1" fmla="*/ 537883 h 543261"/>
                <a:gd name="connsiteX2" fmla="*/ 220532 w 1446903"/>
                <a:gd name="connsiteY2" fmla="*/ 0 h 543261"/>
                <a:gd name="connsiteX3" fmla="*/ 973567 w 1446903"/>
                <a:gd name="connsiteY3" fmla="*/ 0 h 543261"/>
                <a:gd name="connsiteX4" fmla="*/ 925158 w 1446903"/>
                <a:gd name="connsiteY4" fmla="*/ 537883 h 543261"/>
                <a:gd name="connsiteX5" fmla="*/ 1446903 w 1446903"/>
                <a:gd name="connsiteY5" fmla="*/ 543261 h 543261"/>
                <a:gd name="connsiteX0" fmla="*/ 0 w 1446903"/>
                <a:gd name="connsiteY0" fmla="*/ 548641 h 554019"/>
                <a:gd name="connsiteX1" fmla="*/ 220532 w 1446903"/>
                <a:gd name="connsiteY1" fmla="*/ 548641 h 554019"/>
                <a:gd name="connsiteX2" fmla="*/ 220532 w 1446903"/>
                <a:gd name="connsiteY2" fmla="*/ 10758 h 554019"/>
                <a:gd name="connsiteX3" fmla="*/ 930537 w 1446903"/>
                <a:gd name="connsiteY3" fmla="*/ 0 h 554019"/>
                <a:gd name="connsiteX4" fmla="*/ 925158 w 1446903"/>
                <a:gd name="connsiteY4" fmla="*/ 548641 h 554019"/>
                <a:gd name="connsiteX5" fmla="*/ 1446903 w 1446903"/>
                <a:gd name="connsiteY5" fmla="*/ 554019 h 554019"/>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48641"/>
                <a:gd name="connsiteX1" fmla="*/ 220532 w 1632697"/>
                <a:gd name="connsiteY1" fmla="*/ 548641 h 548641"/>
                <a:gd name="connsiteX2" fmla="*/ 220532 w 1632697"/>
                <a:gd name="connsiteY2" fmla="*/ 10758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48641"/>
                <a:gd name="connsiteX1" fmla="*/ 220532 w 1632697"/>
                <a:gd name="connsiteY1" fmla="*/ 548641 h 548641"/>
                <a:gd name="connsiteX2" fmla="*/ 205960 w 1632697"/>
                <a:gd name="connsiteY2" fmla="*/ 7115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52284"/>
                <a:gd name="connsiteX1" fmla="*/ 209603 w 1632697"/>
                <a:gd name="connsiteY1" fmla="*/ 552284 h 552284"/>
                <a:gd name="connsiteX2" fmla="*/ 205960 w 1632697"/>
                <a:gd name="connsiteY2" fmla="*/ 7115 h 552284"/>
                <a:gd name="connsiteX3" fmla="*/ 930537 w 1632697"/>
                <a:gd name="connsiteY3" fmla="*/ 0 h 552284"/>
                <a:gd name="connsiteX4" fmla="*/ 925158 w 1632697"/>
                <a:gd name="connsiteY4" fmla="*/ 548641 h 552284"/>
                <a:gd name="connsiteX5" fmla="*/ 1632697 w 1632697"/>
                <a:gd name="connsiteY5" fmla="*/ 546733 h 552284"/>
                <a:gd name="connsiteX0" fmla="*/ 0 w 1632697"/>
                <a:gd name="connsiteY0" fmla="*/ 577957 h 581600"/>
                <a:gd name="connsiteX1" fmla="*/ 209603 w 1632697"/>
                <a:gd name="connsiteY1" fmla="*/ 581600 h 581600"/>
                <a:gd name="connsiteX2" fmla="*/ 191388 w 1632697"/>
                <a:gd name="connsiteY2" fmla="*/ 0 h 581600"/>
                <a:gd name="connsiteX3" fmla="*/ 930537 w 1632697"/>
                <a:gd name="connsiteY3" fmla="*/ 29316 h 581600"/>
                <a:gd name="connsiteX4" fmla="*/ 925158 w 1632697"/>
                <a:gd name="connsiteY4" fmla="*/ 577957 h 581600"/>
                <a:gd name="connsiteX5" fmla="*/ 1632697 w 1632697"/>
                <a:gd name="connsiteY5" fmla="*/ 576049 h 581600"/>
                <a:gd name="connsiteX0" fmla="*/ 0 w 1632697"/>
                <a:gd name="connsiteY0" fmla="*/ 580674 h 584317"/>
                <a:gd name="connsiteX1" fmla="*/ 209603 w 1632697"/>
                <a:gd name="connsiteY1" fmla="*/ 584317 h 584317"/>
                <a:gd name="connsiteX2" fmla="*/ 191388 w 1632697"/>
                <a:gd name="connsiteY2" fmla="*/ 2717 h 584317"/>
                <a:gd name="connsiteX3" fmla="*/ 913065 w 1632697"/>
                <a:gd name="connsiteY3" fmla="*/ 0 h 584317"/>
                <a:gd name="connsiteX4" fmla="*/ 925158 w 1632697"/>
                <a:gd name="connsiteY4" fmla="*/ 580674 h 584317"/>
                <a:gd name="connsiteX5" fmla="*/ 1632697 w 1632697"/>
                <a:gd name="connsiteY5" fmla="*/ 578766 h 584317"/>
                <a:gd name="connsiteX0" fmla="*/ 0 w 1632697"/>
                <a:gd name="connsiteY0" fmla="*/ 580674 h 580674"/>
                <a:gd name="connsiteX1" fmla="*/ 197955 w 1632697"/>
                <a:gd name="connsiteY1" fmla="*/ 578492 h 580674"/>
                <a:gd name="connsiteX2" fmla="*/ 191388 w 1632697"/>
                <a:gd name="connsiteY2" fmla="*/ 2717 h 580674"/>
                <a:gd name="connsiteX3" fmla="*/ 913065 w 1632697"/>
                <a:gd name="connsiteY3" fmla="*/ 0 h 580674"/>
                <a:gd name="connsiteX4" fmla="*/ 925158 w 1632697"/>
                <a:gd name="connsiteY4" fmla="*/ 580674 h 580674"/>
                <a:gd name="connsiteX5" fmla="*/ 1632697 w 1632697"/>
                <a:gd name="connsiteY5" fmla="*/ 578766 h 580674"/>
                <a:gd name="connsiteX0" fmla="*/ 0 w 1632697"/>
                <a:gd name="connsiteY0" fmla="*/ 583586 h 583586"/>
                <a:gd name="connsiteX1" fmla="*/ 197955 w 1632697"/>
                <a:gd name="connsiteY1" fmla="*/ 578492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6998 w 1632697"/>
                <a:gd name="connsiteY2" fmla="*/ 159792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423794 h 423794"/>
                <a:gd name="connsiteX1" fmla="*/ 192131 w 1632697"/>
                <a:gd name="connsiteY1" fmla="*/ 421612 h 423794"/>
                <a:gd name="connsiteX2" fmla="*/ 196998 w 1632697"/>
                <a:gd name="connsiteY2" fmla="*/ 0 h 423794"/>
                <a:gd name="connsiteX3" fmla="*/ 913065 w 1632697"/>
                <a:gd name="connsiteY3" fmla="*/ 141 h 423794"/>
                <a:gd name="connsiteX4" fmla="*/ 907686 w 1632697"/>
                <a:gd name="connsiteY4" fmla="*/ 420882 h 423794"/>
                <a:gd name="connsiteX5" fmla="*/ 1632697 w 1632697"/>
                <a:gd name="connsiteY5" fmla="*/ 418974 h 42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697" h="423794">
                  <a:moveTo>
                    <a:pt x="0" y="423794"/>
                  </a:moveTo>
                  <a:lnTo>
                    <a:pt x="192131" y="421612"/>
                  </a:lnTo>
                  <a:cubicBezTo>
                    <a:pt x="190917" y="239889"/>
                    <a:pt x="198212" y="181723"/>
                    <a:pt x="196998" y="0"/>
                  </a:cubicBezTo>
                  <a:lnTo>
                    <a:pt x="913065" y="141"/>
                  </a:lnTo>
                  <a:lnTo>
                    <a:pt x="907686" y="420882"/>
                  </a:lnTo>
                  <a:lnTo>
                    <a:pt x="1632697" y="41897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Freeform 24"/>
            <p:cNvSpPr/>
            <p:nvPr/>
          </p:nvSpPr>
          <p:spPr>
            <a:xfrm>
              <a:off x="6107655" y="3680417"/>
              <a:ext cx="1632697" cy="395955"/>
            </a:xfrm>
            <a:custGeom>
              <a:avLst/>
              <a:gdLst>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8640 h 548640"/>
                <a:gd name="connsiteX0" fmla="*/ 0 w 1446903"/>
                <a:gd name="connsiteY0" fmla="*/ 537883 h 548640"/>
                <a:gd name="connsiteX1" fmla="*/ 220532 w 1446903"/>
                <a:gd name="connsiteY1" fmla="*/ 537883 h 548640"/>
                <a:gd name="connsiteX2" fmla="*/ 220532 w 1446903"/>
                <a:gd name="connsiteY2" fmla="*/ 0 h 548640"/>
                <a:gd name="connsiteX3" fmla="*/ 973567 w 1446903"/>
                <a:gd name="connsiteY3" fmla="*/ 0 h 548640"/>
                <a:gd name="connsiteX4" fmla="*/ 973567 w 1446903"/>
                <a:gd name="connsiteY4" fmla="*/ 548640 h 548640"/>
                <a:gd name="connsiteX5" fmla="*/ 1446903 w 1446903"/>
                <a:gd name="connsiteY5" fmla="*/ 543261 h 548640"/>
                <a:gd name="connsiteX0" fmla="*/ 0 w 1446903"/>
                <a:gd name="connsiteY0" fmla="*/ 537883 h 543261"/>
                <a:gd name="connsiteX1" fmla="*/ 220532 w 1446903"/>
                <a:gd name="connsiteY1" fmla="*/ 537883 h 543261"/>
                <a:gd name="connsiteX2" fmla="*/ 220532 w 1446903"/>
                <a:gd name="connsiteY2" fmla="*/ 0 h 543261"/>
                <a:gd name="connsiteX3" fmla="*/ 973567 w 1446903"/>
                <a:gd name="connsiteY3" fmla="*/ 0 h 543261"/>
                <a:gd name="connsiteX4" fmla="*/ 925158 w 1446903"/>
                <a:gd name="connsiteY4" fmla="*/ 537883 h 543261"/>
                <a:gd name="connsiteX5" fmla="*/ 1446903 w 1446903"/>
                <a:gd name="connsiteY5" fmla="*/ 543261 h 543261"/>
                <a:gd name="connsiteX0" fmla="*/ 0 w 1446903"/>
                <a:gd name="connsiteY0" fmla="*/ 548641 h 554019"/>
                <a:gd name="connsiteX1" fmla="*/ 220532 w 1446903"/>
                <a:gd name="connsiteY1" fmla="*/ 548641 h 554019"/>
                <a:gd name="connsiteX2" fmla="*/ 220532 w 1446903"/>
                <a:gd name="connsiteY2" fmla="*/ 10758 h 554019"/>
                <a:gd name="connsiteX3" fmla="*/ 930537 w 1446903"/>
                <a:gd name="connsiteY3" fmla="*/ 0 h 554019"/>
                <a:gd name="connsiteX4" fmla="*/ 925158 w 1446903"/>
                <a:gd name="connsiteY4" fmla="*/ 548641 h 554019"/>
                <a:gd name="connsiteX5" fmla="*/ 1446903 w 1446903"/>
                <a:gd name="connsiteY5" fmla="*/ 554019 h 554019"/>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50376"/>
                <a:gd name="connsiteX1" fmla="*/ 220532 w 1632697"/>
                <a:gd name="connsiteY1" fmla="*/ 548641 h 550376"/>
                <a:gd name="connsiteX2" fmla="*/ 220532 w 1632697"/>
                <a:gd name="connsiteY2" fmla="*/ 10758 h 550376"/>
                <a:gd name="connsiteX3" fmla="*/ 930537 w 1632697"/>
                <a:gd name="connsiteY3" fmla="*/ 0 h 550376"/>
                <a:gd name="connsiteX4" fmla="*/ 925158 w 1632697"/>
                <a:gd name="connsiteY4" fmla="*/ 548641 h 550376"/>
                <a:gd name="connsiteX5" fmla="*/ 1632697 w 1632697"/>
                <a:gd name="connsiteY5" fmla="*/ 550376 h 550376"/>
                <a:gd name="connsiteX0" fmla="*/ 0 w 1632697"/>
                <a:gd name="connsiteY0" fmla="*/ 548641 h 548641"/>
                <a:gd name="connsiteX1" fmla="*/ 220532 w 1632697"/>
                <a:gd name="connsiteY1" fmla="*/ 548641 h 548641"/>
                <a:gd name="connsiteX2" fmla="*/ 220532 w 1632697"/>
                <a:gd name="connsiteY2" fmla="*/ 10758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48641"/>
                <a:gd name="connsiteX1" fmla="*/ 220532 w 1632697"/>
                <a:gd name="connsiteY1" fmla="*/ 548641 h 548641"/>
                <a:gd name="connsiteX2" fmla="*/ 205960 w 1632697"/>
                <a:gd name="connsiteY2" fmla="*/ 7115 h 548641"/>
                <a:gd name="connsiteX3" fmla="*/ 930537 w 1632697"/>
                <a:gd name="connsiteY3" fmla="*/ 0 h 548641"/>
                <a:gd name="connsiteX4" fmla="*/ 925158 w 1632697"/>
                <a:gd name="connsiteY4" fmla="*/ 548641 h 548641"/>
                <a:gd name="connsiteX5" fmla="*/ 1632697 w 1632697"/>
                <a:gd name="connsiteY5" fmla="*/ 546733 h 548641"/>
                <a:gd name="connsiteX0" fmla="*/ 0 w 1632697"/>
                <a:gd name="connsiteY0" fmla="*/ 548641 h 552284"/>
                <a:gd name="connsiteX1" fmla="*/ 209603 w 1632697"/>
                <a:gd name="connsiteY1" fmla="*/ 552284 h 552284"/>
                <a:gd name="connsiteX2" fmla="*/ 205960 w 1632697"/>
                <a:gd name="connsiteY2" fmla="*/ 7115 h 552284"/>
                <a:gd name="connsiteX3" fmla="*/ 930537 w 1632697"/>
                <a:gd name="connsiteY3" fmla="*/ 0 h 552284"/>
                <a:gd name="connsiteX4" fmla="*/ 925158 w 1632697"/>
                <a:gd name="connsiteY4" fmla="*/ 548641 h 552284"/>
                <a:gd name="connsiteX5" fmla="*/ 1632697 w 1632697"/>
                <a:gd name="connsiteY5" fmla="*/ 546733 h 552284"/>
                <a:gd name="connsiteX0" fmla="*/ 0 w 1632697"/>
                <a:gd name="connsiteY0" fmla="*/ 577957 h 581600"/>
                <a:gd name="connsiteX1" fmla="*/ 209603 w 1632697"/>
                <a:gd name="connsiteY1" fmla="*/ 581600 h 581600"/>
                <a:gd name="connsiteX2" fmla="*/ 191388 w 1632697"/>
                <a:gd name="connsiteY2" fmla="*/ 0 h 581600"/>
                <a:gd name="connsiteX3" fmla="*/ 930537 w 1632697"/>
                <a:gd name="connsiteY3" fmla="*/ 29316 h 581600"/>
                <a:gd name="connsiteX4" fmla="*/ 925158 w 1632697"/>
                <a:gd name="connsiteY4" fmla="*/ 577957 h 581600"/>
                <a:gd name="connsiteX5" fmla="*/ 1632697 w 1632697"/>
                <a:gd name="connsiteY5" fmla="*/ 576049 h 581600"/>
                <a:gd name="connsiteX0" fmla="*/ 0 w 1632697"/>
                <a:gd name="connsiteY0" fmla="*/ 580674 h 584317"/>
                <a:gd name="connsiteX1" fmla="*/ 209603 w 1632697"/>
                <a:gd name="connsiteY1" fmla="*/ 584317 h 584317"/>
                <a:gd name="connsiteX2" fmla="*/ 191388 w 1632697"/>
                <a:gd name="connsiteY2" fmla="*/ 2717 h 584317"/>
                <a:gd name="connsiteX3" fmla="*/ 913065 w 1632697"/>
                <a:gd name="connsiteY3" fmla="*/ 0 h 584317"/>
                <a:gd name="connsiteX4" fmla="*/ 925158 w 1632697"/>
                <a:gd name="connsiteY4" fmla="*/ 580674 h 584317"/>
                <a:gd name="connsiteX5" fmla="*/ 1632697 w 1632697"/>
                <a:gd name="connsiteY5" fmla="*/ 578766 h 584317"/>
                <a:gd name="connsiteX0" fmla="*/ 0 w 1632697"/>
                <a:gd name="connsiteY0" fmla="*/ 580674 h 580674"/>
                <a:gd name="connsiteX1" fmla="*/ 197955 w 1632697"/>
                <a:gd name="connsiteY1" fmla="*/ 578492 h 580674"/>
                <a:gd name="connsiteX2" fmla="*/ 191388 w 1632697"/>
                <a:gd name="connsiteY2" fmla="*/ 2717 h 580674"/>
                <a:gd name="connsiteX3" fmla="*/ 913065 w 1632697"/>
                <a:gd name="connsiteY3" fmla="*/ 0 h 580674"/>
                <a:gd name="connsiteX4" fmla="*/ 925158 w 1632697"/>
                <a:gd name="connsiteY4" fmla="*/ 580674 h 580674"/>
                <a:gd name="connsiteX5" fmla="*/ 1632697 w 1632697"/>
                <a:gd name="connsiteY5" fmla="*/ 578766 h 580674"/>
                <a:gd name="connsiteX0" fmla="*/ 0 w 1632697"/>
                <a:gd name="connsiteY0" fmla="*/ 583586 h 583586"/>
                <a:gd name="connsiteX1" fmla="*/ 197955 w 1632697"/>
                <a:gd name="connsiteY1" fmla="*/ 578492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25158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1388 w 1632697"/>
                <a:gd name="connsiteY2" fmla="*/ 2717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583586 h 583586"/>
                <a:gd name="connsiteX1" fmla="*/ 192131 w 1632697"/>
                <a:gd name="connsiteY1" fmla="*/ 581404 h 583586"/>
                <a:gd name="connsiteX2" fmla="*/ 196998 w 1632697"/>
                <a:gd name="connsiteY2" fmla="*/ 159792 h 583586"/>
                <a:gd name="connsiteX3" fmla="*/ 913065 w 1632697"/>
                <a:gd name="connsiteY3" fmla="*/ 0 h 583586"/>
                <a:gd name="connsiteX4" fmla="*/ 907686 w 1632697"/>
                <a:gd name="connsiteY4" fmla="*/ 580674 h 583586"/>
                <a:gd name="connsiteX5" fmla="*/ 1632697 w 1632697"/>
                <a:gd name="connsiteY5" fmla="*/ 578766 h 583586"/>
                <a:gd name="connsiteX0" fmla="*/ 0 w 1632697"/>
                <a:gd name="connsiteY0" fmla="*/ 423794 h 423794"/>
                <a:gd name="connsiteX1" fmla="*/ 192131 w 1632697"/>
                <a:gd name="connsiteY1" fmla="*/ 421612 h 423794"/>
                <a:gd name="connsiteX2" fmla="*/ 196998 w 1632697"/>
                <a:gd name="connsiteY2" fmla="*/ 0 h 423794"/>
                <a:gd name="connsiteX3" fmla="*/ 913065 w 1632697"/>
                <a:gd name="connsiteY3" fmla="*/ 141 h 423794"/>
                <a:gd name="connsiteX4" fmla="*/ 907686 w 1632697"/>
                <a:gd name="connsiteY4" fmla="*/ 420882 h 423794"/>
                <a:gd name="connsiteX5" fmla="*/ 1632697 w 1632697"/>
                <a:gd name="connsiteY5" fmla="*/ 418974 h 423794"/>
                <a:gd name="connsiteX0" fmla="*/ 0 w 1632697"/>
                <a:gd name="connsiteY0" fmla="*/ 423653 h 423653"/>
                <a:gd name="connsiteX1" fmla="*/ 192131 w 1632697"/>
                <a:gd name="connsiteY1" fmla="*/ 421471 h 423653"/>
                <a:gd name="connsiteX2" fmla="*/ 343024 w 1632697"/>
                <a:gd name="connsiteY2" fmla="*/ 17243 h 423653"/>
                <a:gd name="connsiteX3" fmla="*/ 913065 w 1632697"/>
                <a:gd name="connsiteY3" fmla="*/ 0 h 423653"/>
                <a:gd name="connsiteX4" fmla="*/ 907686 w 1632697"/>
                <a:gd name="connsiteY4" fmla="*/ 420741 h 423653"/>
                <a:gd name="connsiteX5" fmla="*/ 1632697 w 1632697"/>
                <a:gd name="connsiteY5" fmla="*/ 418833 h 423653"/>
                <a:gd name="connsiteX0" fmla="*/ 0 w 1632697"/>
                <a:gd name="connsiteY0" fmla="*/ 423653 h 424948"/>
                <a:gd name="connsiteX1" fmla="*/ 341634 w 1632697"/>
                <a:gd name="connsiteY1" fmla="*/ 424948 h 424948"/>
                <a:gd name="connsiteX2" fmla="*/ 343024 w 1632697"/>
                <a:gd name="connsiteY2" fmla="*/ 17243 h 424948"/>
                <a:gd name="connsiteX3" fmla="*/ 913065 w 1632697"/>
                <a:gd name="connsiteY3" fmla="*/ 0 h 424948"/>
                <a:gd name="connsiteX4" fmla="*/ 907686 w 1632697"/>
                <a:gd name="connsiteY4" fmla="*/ 420741 h 424948"/>
                <a:gd name="connsiteX5" fmla="*/ 1632697 w 1632697"/>
                <a:gd name="connsiteY5" fmla="*/ 418833 h 424948"/>
                <a:gd name="connsiteX0" fmla="*/ 0 w 1632697"/>
                <a:gd name="connsiteY0" fmla="*/ 406410 h 407705"/>
                <a:gd name="connsiteX1" fmla="*/ 341634 w 1632697"/>
                <a:gd name="connsiteY1" fmla="*/ 407705 h 407705"/>
                <a:gd name="connsiteX2" fmla="*/ 343024 w 1632697"/>
                <a:gd name="connsiteY2" fmla="*/ 0 h 407705"/>
                <a:gd name="connsiteX3" fmla="*/ 913065 w 1632697"/>
                <a:gd name="connsiteY3" fmla="*/ 7094 h 407705"/>
                <a:gd name="connsiteX4" fmla="*/ 907686 w 1632697"/>
                <a:gd name="connsiteY4" fmla="*/ 403498 h 407705"/>
                <a:gd name="connsiteX5" fmla="*/ 1632697 w 1632697"/>
                <a:gd name="connsiteY5" fmla="*/ 401590 h 407705"/>
                <a:gd name="connsiteX0" fmla="*/ 0 w 1632697"/>
                <a:gd name="connsiteY0" fmla="*/ 409747 h 411042"/>
                <a:gd name="connsiteX1" fmla="*/ 341634 w 1632697"/>
                <a:gd name="connsiteY1" fmla="*/ 411042 h 411042"/>
                <a:gd name="connsiteX2" fmla="*/ 343024 w 1632697"/>
                <a:gd name="connsiteY2" fmla="*/ 3337 h 411042"/>
                <a:gd name="connsiteX3" fmla="*/ 728794 w 1632697"/>
                <a:gd name="connsiteY3" fmla="*/ 0 h 411042"/>
                <a:gd name="connsiteX4" fmla="*/ 907686 w 1632697"/>
                <a:gd name="connsiteY4" fmla="*/ 406835 h 411042"/>
                <a:gd name="connsiteX5" fmla="*/ 1632697 w 1632697"/>
                <a:gd name="connsiteY5" fmla="*/ 404927 h 411042"/>
                <a:gd name="connsiteX0" fmla="*/ 0 w 1632697"/>
                <a:gd name="connsiteY0" fmla="*/ 409747 h 411042"/>
                <a:gd name="connsiteX1" fmla="*/ 341634 w 1632697"/>
                <a:gd name="connsiteY1" fmla="*/ 411042 h 411042"/>
                <a:gd name="connsiteX2" fmla="*/ 343024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09747 h 411042"/>
                <a:gd name="connsiteX1" fmla="*/ 341634 w 1632697"/>
                <a:gd name="connsiteY1" fmla="*/ 411042 h 411042"/>
                <a:gd name="connsiteX2" fmla="*/ 416037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09747 h 411042"/>
                <a:gd name="connsiteX1" fmla="*/ 411170 w 1632697"/>
                <a:gd name="connsiteY1" fmla="*/ 411042 h 411042"/>
                <a:gd name="connsiteX2" fmla="*/ 416037 w 1632697"/>
                <a:gd name="connsiteY2" fmla="*/ 3337 h 411042"/>
                <a:gd name="connsiteX3" fmla="*/ 728794 w 1632697"/>
                <a:gd name="connsiteY3" fmla="*/ 0 h 411042"/>
                <a:gd name="connsiteX4" fmla="*/ 730369 w 1632697"/>
                <a:gd name="connsiteY4" fmla="*/ 406835 h 411042"/>
                <a:gd name="connsiteX5" fmla="*/ 1632697 w 1632697"/>
                <a:gd name="connsiteY5" fmla="*/ 404927 h 411042"/>
                <a:gd name="connsiteX0" fmla="*/ 0 w 1632697"/>
                <a:gd name="connsiteY0" fmla="*/ 413224 h 414519"/>
                <a:gd name="connsiteX1" fmla="*/ 411170 w 1632697"/>
                <a:gd name="connsiteY1" fmla="*/ 414519 h 414519"/>
                <a:gd name="connsiteX2" fmla="*/ 416037 w 1632697"/>
                <a:gd name="connsiteY2" fmla="*/ 6814 h 414519"/>
                <a:gd name="connsiteX3" fmla="*/ 641874 w 1632697"/>
                <a:gd name="connsiteY3" fmla="*/ 0 h 414519"/>
                <a:gd name="connsiteX4" fmla="*/ 730369 w 1632697"/>
                <a:gd name="connsiteY4" fmla="*/ 410312 h 414519"/>
                <a:gd name="connsiteX5" fmla="*/ 1632697 w 1632697"/>
                <a:gd name="connsiteY5" fmla="*/ 408404 h 414519"/>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0570 h 407705"/>
                <a:gd name="connsiteX4" fmla="*/ 730369 w 1632697"/>
                <a:gd name="connsiteY4" fmla="*/ 403498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39 h 407705"/>
                <a:gd name="connsiteX4" fmla="*/ 730369 w 1632697"/>
                <a:gd name="connsiteY4" fmla="*/ 403498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41874 w 1632697"/>
                <a:gd name="connsiteY3" fmla="*/ 139 h 407705"/>
                <a:gd name="connsiteX4" fmla="*/ 634453 w 1632697"/>
                <a:gd name="connsiteY4" fmla="*/ 400301 h 407705"/>
                <a:gd name="connsiteX5" fmla="*/ 1632697 w 1632697"/>
                <a:gd name="connsiteY5" fmla="*/ 401590 h 407705"/>
                <a:gd name="connsiteX0" fmla="*/ 0 w 1632697"/>
                <a:gd name="connsiteY0" fmla="*/ 406410 h 407705"/>
                <a:gd name="connsiteX1" fmla="*/ 411170 w 1632697"/>
                <a:gd name="connsiteY1" fmla="*/ 407705 h 407705"/>
                <a:gd name="connsiteX2" fmla="*/ 416037 w 1632697"/>
                <a:gd name="connsiteY2" fmla="*/ 0 h 407705"/>
                <a:gd name="connsiteX3" fmla="*/ 622691 w 1632697"/>
                <a:gd name="connsiteY3" fmla="*/ 139 h 407705"/>
                <a:gd name="connsiteX4" fmla="*/ 634453 w 1632697"/>
                <a:gd name="connsiteY4" fmla="*/ 400301 h 407705"/>
                <a:gd name="connsiteX5" fmla="*/ 1632697 w 1632697"/>
                <a:gd name="connsiteY5" fmla="*/ 401590 h 407705"/>
                <a:gd name="connsiteX0" fmla="*/ 0 w 1632697"/>
                <a:gd name="connsiteY0" fmla="*/ 409468 h 410763"/>
                <a:gd name="connsiteX1" fmla="*/ 411170 w 1632697"/>
                <a:gd name="connsiteY1" fmla="*/ 410763 h 410763"/>
                <a:gd name="connsiteX2" fmla="*/ 416037 w 1632697"/>
                <a:gd name="connsiteY2" fmla="*/ 3058 h 410763"/>
                <a:gd name="connsiteX3" fmla="*/ 638677 w 1632697"/>
                <a:gd name="connsiteY3" fmla="*/ 0 h 410763"/>
                <a:gd name="connsiteX4" fmla="*/ 634453 w 1632697"/>
                <a:gd name="connsiteY4" fmla="*/ 403359 h 410763"/>
                <a:gd name="connsiteX5" fmla="*/ 1632697 w 1632697"/>
                <a:gd name="connsiteY5" fmla="*/ 404648 h 410763"/>
                <a:gd name="connsiteX0" fmla="*/ 0 w 1632697"/>
                <a:gd name="connsiteY0" fmla="*/ 406410 h 407705"/>
                <a:gd name="connsiteX1" fmla="*/ 411170 w 1632697"/>
                <a:gd name="connsiteY1" fmla="*/ 407705 h 407705"/>
                <a:gd name="connsiteX2" fmla="*/ 416037 w 1632697"/>
                <a:gd name="connsiteY2" fmla="*/ 0 h 407705"/>
                <a:gd name="connsiteX3" fmla="*/ 632282 w 1632697"/>
                <a:gd name="connsiteY3" fmla="*/ 3336 h 407705"/>
                <a:gd name="connsiteX4" fmla="*/ 634453 w 1632697"/>
                <a:gd name="connsiteY4" fmla="*/ 400301 h 407705"/>
                <a:gd name="connsiteX5" fmla="*/ 1632697 w 1632697"/>
                <a:gd name="connsiteY5" fmla="*/ 401590 h 407705"/>
                <a:gd name="connsiteX0" fmla="*/ 0 w 1632697"/>
                <a:gd name="connsiteY0" fmla="*/ 412665 h 413960"/>
                <a:gd name="connsiteX1" fmla="*/ 411170 w 1632697"/>
                <a:gd name="connsiteY1" fmla="*/ 413960 h 413960"/>
                <a:gd name="connsiteX2" fmla="*/ 416037 w 1632697"/>
                <a:gd name="connsiteY2" fmla="*/ 6255 h 413960"/>
                <a:gd name="connsiteX3" fmla="*/ 632282 w 1632697"/>
                <a:gd name="connsiteY3" fmla="*/ 0 h 413960"/>
                <a:gd name="connsiteX4" fmla="*/ 634453 w 1632697"/>
                <a:gd name="connsiteY4" fmla="*/ 406556 h 413960"/>
                <a:gd name="connsiteX5" fmla="*/ 1632697 w 1632697"/>
                <a:gd name="connsiteY5" fmla="*/ 407845 h 413960"/>
                <a:gd name="connsiteX0" fmla="*/ 0 w 1632697"/>
                <a:gd name="connsiteY0" fmla="*/ 406410 h 407705"/>
                <a:gd name="connsiteX1" fmla="*/ 411170 w 1632697"/>
                <a:gd name="connsiteY1" fmla="*/ 407705 h 407705"/>
                <a:gd name="connsiteX2" fmla="*/ 416037 w 1632697"/>
                <a:gd name="connsiteY2" fmla="*/ 0 h 407705"/>
                <a:gd name="connsiteX3" fmla="*/ 619030 w 1632697"/>
                <a:gd name="connsiteY3" fmla="*/ 4346 h 407705"/>
                <a:gd name="connsiteX4" fmla="*/ 634453 w 1632697"/>
                <a:gd name="connsiteY4" fmla="*/ 400301 h 407705"/>
                <a:gd name="connsiteX5" fmla="*/ 1632697 w 1632697"/>
                <a:gd name="connsiteY5" fmla="*/ 401590 h 407705"/>
                <a:gd name="connsiteX0" fmla="*/ 0 w 1632697"/>
                <a:gd name="connsiteY0" fmla="*/ 410015 h 411310"/>
                <a:gd name="connsiteX1" fmla="*/ 411170 w 1632697"/>
                <a:gd name="connsiteY1" fmla="*/ 411310 h 411310"/>
                <a:gd name="connsiteX2" fmla="*/ 416037 w 1632697"/>
                <a:gd name="connsiteY2" fmla="*/ 3605 h 411310"/>
                <a:gd name="connsiteX3" fmla="*/ 626981 w 1632697"/>
                <a:gd name="connsiteY3" fmla="*/ 0 h 411310"/>
                <a:gd name="connsiteX4" fmla="*/ 634453 w 1632697"/>
                <a:gd name="connsiteY4" fmla="*/ 403906 h 411310"/>
                <a:gd name="connsiteX5" fmla="*/ 1632697 w 1632697"/>
                <a:gd name="connsiteY5" fmla="*/ 405195 h 411310"/>
                <a:gd name="connsiteX0" fmla="*/ 0 w 1632697"/>
                <a:gd name="connsiteY0" fmla="*/ 410015 h 411310"/>
                <a:gd name="connsiteX1" fmla="*/ 411170 w 1632697"/>
                <a:gd name="connsiteY1" fmla="*/ 411310 h 411310"/>
                <a:gd name="connsiteX2" fmla="*/ 413387 w 1632697"/>
                <a:gd name="connsiteY2" fmla="*/ 11557 h 411310"/>
                <a:gd name="connsiteX3" fmla="*/ 626981 w 1632697"/>
                <a:gd name="connsiteY3" fmla="*/ 0 h 411310"/>
                <a:gd name="connsiteX4" fmla="*/ 634453 w 1632697"/>
                <a:gd name="connsiteY4" fmla="*/ 403906 h 411310"/>
                <a:gd name="connsiteX5" fmla="*/ 1632697 w 1632697"/>
                <a:gd name="connsiteY5" fmla="*/ 405195 h 411310"/>
                <a:gd name="connsiteX0" fmla="*/ 0 w 1632697"/>
                <a:gd name="connsiteY0" fmla="*/ 398458 h 399753"/>
                <a:gd name="connsiteX1" fmla="*/ 411170 w 1632697"/>
                <a:gd name="connsiteY1" fmla="*/ 399753 h 399753"/>
                <a:gd name="connsiteX2" fmla="*/ 413387 w 1632697"/>
                <a:gd name="connsiteY2" fmla="*/ 0 h 399753"/>
                <a:gd name="connsiteX3" fmla="*/ 626981 w 1632697"/>
                <a:gd name="connsiteY3" fmla="*/ 4345 h 399753"/>
                <a:gd name="connsiteX4" fmla="*/ 634453 w 1632697"/>
                <a:gd name="connsiteY4" fmla="*/ 392349 h 399753"/>
                <a:gd name="connsiteX5" fmla="*/ 1632697 w 1632697"/>
                <a:gd name="connsiteY5" fmla="*/ 393638 h 399753"/>
                <a:gd name="connsiteX0" fmla="*/ 0 w 1632697"/>
                <a:gd name="connsiteY0" fmla="*/ 398458 h 399753"/>
                <a:gd name="connsiteX1" fmla="*/ 411170 w 1632697"/>
                <a:gd name="connsiteY1" fmla="*/ 399753 h 399753"/>
                <a:gd name="connsiteX2" fmla="*/ 413387 w 1632697"/>
                <a:gd name="connsiteY2" fmla="*/ 0 h 399753"/>
                <a:gd name="connsiteX3" fmla="*/ 619030 w 1632697"/>
                <a:gd name="connsiteY3" fmla="*/ 4345 h 399753"/>
                <a:gd name="connsiteX4" fmla="*/ 634453 w 1632697"/>
                <a:gd name="connsiteY4" fmla="*/ 392349 h 399753"/>
                <a:gd name="connsiteX5" fmla="*/ 1632697 w 1632697"/>
                <a:gd name="connsiteY5" fmla="*/ 393638 h 399753"/>
                <a:gd name="connsiteX0" fmla="*/ 0 w 1632697"/>
                <a:gd name="connsiteY0" fmla="*/ 398458 h 400300"/>
                <a:gd name="connsiteX1" fmla="*/ 411170 w 1632697"/>
                <a:gd name="connsiteY1" fmla="*/ 399753 h 400300"/>
                <a:gd name="connsiteX2" fmla="*/ 413387 w 1632697"/>
                <a:gd name="connsiteY2" fmla="*/ 0 h 400300"/>
                <a:gd name="connsiteX3" fmla="*/ 619030 w 1632697"/>
                <a:gd name="connsiteY3" fmla="*/ 4345 h 400300"/>
                <a:gd name="connsiteX4" fmla="*/ 626501 w 1632697"/>
                <a:gd name="connsiteY4" fmla="*/ 400300 h 400300"/>
                <a:gd name="connsiteX5" fmla="*/ 1632697 w 1632697"/>
                <a:gd name="connsiteY5" fmla="*/ 393638 h 400300"/>
                <a:gd name="connsiteX0" fmla="*/ 0 w 1632697"/>
                <a:gd name="connsiteY0" fmla="*/ 499174 h 501016"/>
                <a:gd name="connsiteX1" fmla="*/ 411170 w 1632697"/>
                <a:gd name="connsiteY1" fmla="*/ 500469 h 501016"/>
                <a:gd name="connsiteX2" fmla="*/ 416037 w 1632697"/>
                <a:gd name="connsiteY2" fmla="*/ 0 h 501016"/>
                <a:gd name="connsiteX3" fmla="*/ 619030 w 1632697"/>
                <a:gd name="connsiteY3" fmla="*/ 105061 h 501016"/>
                <a:gd name="connsiteX4" fmla="*/ 626501 w 1632697"/>
                <a:gd name="connsiteY4" fmla="*/ 501016 h 501016"/>
                <a:gd name="connsiteX5" fmla="*/ 1632697 w 1632697"/>
                <a:gd name="connsiteY5" fmla="*/ 494354 h 501016"/>
                <a:gd name="connsiteX0" fmla="*/ 0 w 1632697"/>
                <a:gd name="connsiteY0" fmla="*/ 394113 h 395955"/>
                <a:gd name="connsiteX1" fmla="*/ 411170 w 1632697"/>
                <a:gd name="connsiteY1" fmla="*/ 395408 h 395955"/>
                <a:gd name="connsiteX2" fmla="*/ 418687 w 1632697"/>
                <a:gd name="connsiteY2" fmla="*/ 956 h 395955"/>
                <a:gd name="connsiteX3" fmla="*/ 619030 w 1632697"/>
                <a:gd name="connsiteY3" fmla="*/ 0 h 395955"/>
                <a:gd name="connsiteX4" fmla="*/ 626501 w 1632697"/>
                <a:gd name="connsiteY4" fmla="*/ 395955 h 395955"/>
                <a:gd name="connsiteX5" fmla="*/ 1632697 w 1632697"/>
                <a:gd name="connsiteY5" fmla="*/ 389293 h 395955"/>
                <a:gd name="connsiteX0" fmla="*/ 0 w 1632697"/>
                <a:gd name="connsiteY0" fmla="*/ 394113 h 395955"/>
                <a:gd name="connsiteX1" fmla="*/ 411170 w 1632697"/>
                <a:gd name="connsiteY1" fmla="*/ 395408 h 395955"/>
                <a:gd name="connsiteX2" fmla="*/ 410736 w 1632697"/>
                <a:gd name="connsiteY2" fmla="*/ 956 h 395955"/>
                <a:gd name="connsiteX3" fmla="*/ 619030 w 1632697"/>
                <a:gd name="connsiteY3" fmla="*/ 0 h 395955"/>
                <a:gd name="connsiteX4" fmla="*/ 626501 w 1632697"/>
                <a:gd name="connsiteY4" fmla="*/ 395955 h 395955"/>
                <a:gd name="connsiteX5" fmla="*/ 1632697 w 1632697"/>
                <a:gd name="connsiteY5" fmla="*/ 389293 h 395955"/>
                <a:gd name="connsiteX0" fmla="*/ 0 w 1632697"/>
                <a:gd name="connsiteY0" fmla="*/ 394113 h 395955"/>
                <a:gd name="connsiteX1" fmla="*/ 411170 w 1632697"/>
                <a:gd name="connsiteY1" fmla="*/ 395408 h 395955"/>
                <a:gd name="connsiteX2" fmla="*/ 410736 w 1632697"/>
                <a:gd name="connsiteY2" fmla="*/ 956 h 395955"/>
                <a:gd name="connsiteX3" fmla="*/ 624331 w 1632697"/>
                <a:gd name="connsiteY3" fmla="*/ 0 h 395955"/>
                <a:gd name="connsiteX4" fmla="*/ 626501 w 1632697"/>
                <a:gd name="connsiteY4" fmla="*/ 395955 h 395955"/>
                <a:gd name="connsiteX5" fmla="*/ 1632697 w 1632697"/>
                <a:gd name="connsiteY5" fmla="*/ 389293 h 395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697" h="395955">
                  <a:moveTo>
                    <a:pt x="0" y="394113"/>
                  </a:moveTo>
                  <a:lnTo>
                    <a:pt x="411170" y="395408"/>
                  </a:lnTo>
                  <a:cubicBezTo>
                    <a:pt x="409956" y="213685"/>
                    <a:pt x="411950" y="182679"/>
                    <a:pt x="410736" y="956"/>
                  </a:cubicBezTo>
                  <a:lnTo>
                    <a:pt x="624331" y="0"/>
                  </a:lnTo>
                  <a:cubicBezTo>
                    <a:pt x="625055" y="132322"/>
                    <a:pt x="625777" y="263633"/>
                    <a:pt x="626501" y="395955"/>
                  </a:cubicBezTo>
                  <a:lnTo>
                    <a:pt x="1632697" y="38929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TextBox 25"/>
            <p:cNvSpPr txBox="1"/>
            <p:nvPr/>
          </p:nvSpPr>
          <p:spPr>
            <a:xfrm>
              <a:off x="5601856" y="3229438"/>
              <a:ext cx="709853" cy="302901"/>
            </a:xfrm>
            <a:prstGeom prst="rect">
              <a:avLst/>
            </a:prstGeom>
            <a:noFill/>
          </p:spPr>
          <p:txBody>
            <a:bodyPr wrap="none" rtlCol="0">
              <a:spAutoFit/>
            </a:bodyPr>
            <a:lstStyle/>
            <a:p>
              <a:r>
                <a:rPr lang="en-US" sz="1050" b="1" dirty="0">
                  <a:solidFill>
                    <a:srgbClr val="FF0000"/>
                  </a:solidFill>
                </a:rPr>
                <a:t>OUT_D</a:t>
              </a:r>
              <a:endParaRPr lang="en-GB" sz="1050" b="1" dirty="0">
                <a:solidFill>
                  <a:srgbClr val="FF0000"/>
                </a:solidFill>
              </a:endParaRPr>
            </a:p>
          </p:txBody>
        </p:sp>
        <p:sp>
          <p:nvSpPr>
            <p:cNvPr id="27" name="TextBox 26"/>
            <p:cNvSpPr txBox="1"/>
            <p:nvPr/>
          </p:nvSpPr>
          <p:spPr>
            <a:xfrm>
              <a:off x="5601856" y="3743273"/>
              <a:ext cx="758579" cy="302901"/>
            </a:xfrm>
            <a:prstGeom prst="rect">
              <a:avLst/>
            </a:prstGeom>
            <a:noFill/>
          </p:spPr>
          <p:txBody>
            <a:bodyPr wrap="none" rtlCol="0">
              <a:spAutoFit/>
            </a:bodyPr>
            <a:lstStyle/>
            <a:p>
              <a:r>
                <a:rPr lang="en-US" sz="1050" b="1" dirty="0">
                  <a:solidFill>
                    <a:srgbClr val="FF0000"/>
                  </a:solidFill>
                </a:rPr>
                <a:t>STROBE</a:t>
              </a:r>
              <a:endParaRPr lang="en-GB" sz="1050" b="1" dirty="0">
                <a:solidFill>
                  <a:srgbClr val="FF0000"/>
                </a:solidFill>
              </a:endParaRPr>
            </a:p>
          </p:txBody>
        </p:sp>
        <p:cxnSp>
          <p:nvCxnSpPr>
            <p:cNvPr id="28" name="Straight Arrow Connector 27"/>
            <p:cNvCxnSpPr/>
            <p:nvPr/>
          </p:nvCxnSpPr>
          <p:spPr>
            <a:xfrm flipH="1" flipV="1">
              <a:off x="6309042" y="3142474"/>
              <a:ext cx="711230" cy="83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309042" y="2888131"/>
              <a:ext cx="674769" cy="275364"/>
            </a:xfrm>
            <a:prstGeom prst="rect">
              <a:avLst/>
            </a:prstGeom>
            <a:noFill/>
          </p:spPr>
          <p:txBody>
            <a:bodyPr wrap="none" rtlCol="0">
              <a:spAutoFit/>
            </a:bodyPr>
            <a:lstStyle/>
            <a:p>
              <a:r>
                <a:rPr lang="en-US" sz="900" dirty="0">
                  <a:latin typeface="+mj-lt"/>
                </a:rPr>
                <a:t> ~5-6</a:t>
              </a:r>
              <a:r>
                <a:rPr lang="en-US" sz="900" dirty="0"/>
                <a:t> </a:t>
              </a:r>
              <a:r>
                <a:rPr lang="en-US" sz="900" dirty="0" err="1">
                  <a:latin typeface="Symbol" panose="05050102010706020507" pitchFamily="18" charset="2"/>
                </a:rPr>
                <a:t>m</a:t>
              </a:r>
              <a:r>
                <a:rPr lang="en-US" sz="900" dirty="0" err="1"/>
                <a:t>s</a:t>
              </a:r>
              <a:endParaRPr lang="en-GB" sz="900" dirty="0"/>
            </a:p>
          </p:txBody>
        </p:sp>
      </p:grpSp>
      <p:grpSp>
        <p:nvGrpSpPr>
          <p:cNvPr id="30" name="Group 29"/>
          <p:cNvGrpSpPr/>
          <p:nvPr/>
        </p:nvGrpSpPr>
        <p:grpSpPr>
          <a:xfrm>
            <a:off x="2867795" y="4021228"/>
            <a:ext cx="2220332" cy="1473014"/>
            <a:chOff x="4911627" y="2884406"/>
            <a:chExt cx="2088656" cy="1384288"/>
          </a:xfrm>
        </p:grpSpPr>
        <p:sp>
          <p:nvSpPr>
            <p:cNvPr id="31" name="TextBox 30"/>
            <p:cNvSpPr txBox="1"/>
            <p:nvPr/>
          </p:nvSpPr>
          <p:spPr>
            <a:xfrm>
              <a:off x="5482867" y="3814176"/>
              <a:ext cx="689024" cy="283306"/>
            </a:xfrm>
            <a:prstGeom prst="rect">
              <a:avLst/>
            </a:prstGeom>
            <a:noFill/>
          </p:spPr>
          <p:txBody>
            <a:bodyPr wrap="none" rtlCol="0">
              <a:spAutoFit/>
            </a:bodyPr>
            <a:lstStyle/>
            <a:p>
              <a:r>
                <a:rPr lang="en-US" sz="900" dirty="0">
                  <a:latin typeface="+mj-lt"/>
                </a:rPr>
                <a:t> ~5-6 </a:t>
              </a:r>
              <a:r>
                <a:rPr lang="en-US" sz="900" dirty="0" err="1"/>
                <a:t>μs</a:t>
              </a:r>
              <a:endParaRPr lang="en-US" sz="900" dirty="0"/>
            </a:p>
          </p:txBody>
        </p:sp>
        <p:grpSp>
          <p:nvGrpSpPr>
            <p:cNvPr id="32" name="Group 31"/>
            <p:cNvGrpSpPr/>
            <p:nvPr/>
          </p:nvGrpSpPr>
          <p:grpSpPr>
            <a:xfrm>
              <a:off x="4911627" y="2923697"/>
              <a:ext cx="2088656" cy="1344997"/>
              <a:chOff x="4770375" y="4680174"/>
              <a:chExt cx="2088656" cy="1344997"/>
            </a:xfrm>
          </p:grpSpPr>
          <p:cxnSp>
            <p:nvCxnSpPr>
              <p:cNvPr id="36" name="Straight Arrow Connector 35"/>
              <p:cNvCxnSpPr/>
              <p:nvPr/>
            </p:nvCxnSpPr>
            <p:spPr>
              <a:xfrm flipV="1">
                <a:off x="5055304" y="4866419"/>
                <a:ext cx="0" cy="97512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055304" y="5841539"/>
                <a:ext cx="1548172"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770375" y="4680174"/>
                <a:ext cx="327746" cy="368298"/>
              </a:xfrm>
              <a:prstGeom prst="rect">
                <a:avLst/>
              </a:prstGeom>
              <a:noFill/>
            </p:spPr>
            <p:txBody>
              <a:bodyPr wrap="none" rtlCol="0">
                <a:spAutoFit/>
              </a:bodyPr>
              <a:lstStyle/>
              <a:p>
                <a:r>
                  <a:rPr lang="en-US" sz="1350" dirty="0"/>
                  <a:t>v</a:t>
                </a:r>
                <a:endParaRPr lang="en-GB" sz="1350" dirty="0"/>
              </a:p>
            </p:txBody>
          </p:sp>
          <p:sp>
            <p:nvSpPr>
              <p:cNvPr id="39" name="TextBox 38"/>
              <p:cNvSpPr txBox="1"/>
              <p:nvPr/>
            </p:nvSpPr>
            <p:spPr>
              <a:xfrm>
                <a:off x="6557234" y="5656873"/>
                <a:ext cx="301797" cy="368298"/>
              </a:xfrm>
              <a:prstGeom prst="rect">
                <a:avLst/>
              </a:prstGeom>
              <a:noFill/>
            </p:spPr>
            <p:txBody>
              <a:bodyPr wrap="none" rtlCol="0">
                <a:spAutoFit/>
              </a:bodyPr>
              <a:lstStyle/>
              <a:p>
                <a:r>
                  <a:rPr lang="en-US" sz="1350" dirty="0"/>
                  <a:t>t</a:t>
                </a:r>
                <a:endParaRPr lang="en-GB" sz="1350" dirty="0"/>
              </a:p>
            </p:txBody>
          </p:sp>
          <p:cxnSp>
            <p:nvCxnSpPr>
              <p:cNvPr id="40" name="Straight Connector 39"/>
              <p:cNvCxnSpPr/>
              <p:nvPr/>
            </p:nvCxnSpPr>
            <p:spPr>
              <a:xfrm>
                <a:off x="5055304" y="5656873"/>
                <a:ext cx="2474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Freeform 40"/>
              <p:cNvSpPr/>
              <p:nvPr/>
            </p:nvSpPr>
            <p:spPr>
              <a:xfrm>
                <a:off x="5296619" y="5048032"/>
                <a:ext cx="1247955" cy="661345"/>
              </a:xfrm>
              <a:custGeom>
                <a:avLst/>
                <a:gdLst>
                  <a:gd name="connsiteX0" fmla="*/ 0 w 842564"/>
                  <a:gd name="connsiteY0" fmla="*/ 565035 h 566784"/>
                  <a:gd name="connsiteX1" fmla="*/ 63260 w 842564"/>
                  <a:gd name="connsiteY1" fmla="*/ 231481 h 566784"/>
                  <a:gd name="connsiteX2" fmla="*/ 143773 w 842564"/>
                  <a:gd name="connsiteY2" fmla="*/ 24447 h 566784"/>
                  <a:gd name="connsiteX3" fmla="*/ 258792 w 842564"/>
                  <a:gd name="connsiteY3" fmla="*/ 18696 h 566784"/>
                  <a:gd name="connsiteX4" fmla="*/ 494581 w 842564"/>
                  <a:gd name="connsiteY4" fmla="*/ 156718 h 566784"/>
                  <a:gd name="connsiteX5" fmla="*/ 667109 w 842564"/>
                  <a:gd name="connsiteY5" fmla="*/ 519028 h 566784"/>
                  <a:gd name="connsiteX6" fmla="*/ 833887 w 842564"/>
                  <a:gd name="connsiteY6" fmla="*/ 565035 h 566784"/>
                  <a:gd name="connsiteX7" fmla="*/ 839638 w 842564"/>
                  <a:gd name="connsiteY7" fmla="*/ 542032 h 566784"/>
                  <a:gd name="connsiteX0" fmla="*/ 0 w 896159"/>
                  <a:gd name="connsiteY0" fmla="*/ 565035 h 685885"/>
                  <a:gd name="connsiteX1" fmla="*/ 63260 w 896159"/>
                  <a:gd name="connsiteY1" fmla="*/ 231481 h 685885"/>
                  <a:gd name="connsiteX2" fmla="*/ 143773 w 896159"/>
                  <a:gd name="connsiteY2" fmla="*/ 24447 h 685885"/>
                  <a:gd name="connsiteX3" fmla="*/ 258792 w 896159"/>
                  <a:gd name="connsiteY3" fmla="*/ 18696 h 685885"/>
                  <a:gd name="connsiteX4" fmla="*/ 494581 w 896159"/>
                  <a:gd name="connsiteY4" fmla="*/ 156718 h 685885"/>
                  <a:gd name="connsiteX5" fmla="*/ 667109 w 896159"/>
                  <a:gd name="connsiteY5" fmla="*/ 519028 h 685885"/>
                  <a:gd name="connsiteX6" fmla="*/ 891396 w 896159"/>
                  <a:gd name="connsiteY6" fmla="*/ 685805 h 685885"/>
                  <a:gd name="connsiteX7" fmla="*/ 839638 w 896159"/>
                  <a:gd name="connsiteY7" fmla="*/ 542032 h 685885"/>
                  <a:gd name="connsiteX0" fmla="*/ 0 w 1167441"/>
                  <a:gd name="connsiteY0" fmla="*/ 565035 h 685809"/>
                  <a:gd name="connsiteX1" fmla="*/ 63260 w 1167441"/>
                  <a:gd name="connsiteY1" fmla="*/ 231481 h 685809"/>
                  <a:gd name="connsiteX2" fmla="*/ 143773 w 1167441"/>
                  <a:gd name="connsiteY2" fmla="*/ 24447 h 685809"/>
                  <a:gd name="connsiteX3" fmla="*/ 258792 w 1167441"/>
                  <a:gd name="connsiteY3" fmla="*/ 18696 h 685809"/>
                  <a:gd name="connsiteX4" fmla="*/ 494581 w 1167441"/>
                  <a:gd name="connsiteY4" fmla="*/ 156718 h 685809"/>
                  <a:gd name="connsiteX5" fmla="*/ 667109 w 1167441"/>
                  <a:gd name="connsiteY5" fmla="*/ 519028 h 685809"/>
                  <a:gd name="connsiteX6" fmla="*/ 891396 w 1167441"/>
                  <a:gd name="connsiteY6" fmla="*/ 685805 h 685809"/>
                  <a:gd name="connsiteX7" fmla="*/ 1167441 w 1167441"/>
                  <a:gd name="connsiteY7" fmla="*/ 524780 h 685809"/>
                  <a:gd name="connsiteX0" fmla="*/ 0 w 1167441"/>
                  <a:gd name="connsiteY0" fmla="*/ 565035 h 605302"/>
                  <a:gd name="connsiteX1" fmla="*/ 63260 w 1167441"/>
                  <a:gd name="connsiteY1" fmla="*/ 231481 h 605302"/>
                  <a:gd name="connsiteX2" fmla="*/ 143773 w 1167441"/>
                  <a:gd name="connsiteY2" fmla="*/ 24447 h 605302"/>
                  <a:gd name="connsiteX3" fmla="*/ 258792 w 1167441"/>
                  <a:gd name="connsiteY3" fmla="*/ 18696 h 605302"/>
                  <a:gd name="connsiteX4" fmla="*/ 494581 w 1167441"/>
                  <a:gd name="connsiteY4" fmla="*/ 156718 h 605302"/>
                  <a:gd name="connsiteX5" fmla="*/ 667109 w 1167441"/>
                  <a:gd name="connsiteY5" fmla="*/ 519028 h 605302"/>
                  <a:gd name="connsiteX6" fmla="*/ 833887 w 1167441"/>
                  <a:gd name="connsiteY6" fmla="*/ 605292 h 605302"/>
                  <a:gd name="connsiteX7" fmla="*/ 1167441 w 1167441"/>
                  <a:gd name="connsiteY7" fmla="*/ 524780 h 605302"/>
                  <a:gd name="connsiteX0" fmla="*/ 0 w 1058173"/>
                  <a:gd name="connsiteY0" fmla="*/ 565035 h 605394"/>
                  <a:gd name="connsiteX1" fmla="*/ 63260 w 1058173"/>
                  <a:gd name="connsiteY1" fmla="*/ 231481 h 605394"/>
                  <a:gd name="connsiteX2" fmla="*/ 143773 w 1058173"/>
                  <a:gd name="connsiteY2" fmla="*/ 24447 h 605394"/>
                  <a:gd name="connsiteX3" fmla="*/ 258792 w 1058173"/>
                  <a:gd name="connsiteY3" fmla="*/ 18696 h 605394"/>
                  <a:gd name="connsiteX4" fmla="*/ 494581 w 1058173"/>
                  <a:gd name="connsiteY4" fmla="*/ 156718 h 605394"/>
                  <a:gd name="connsiteX5" fmla="*/ 667109 w 1058173"/>
                  <a:gd name="connsiteY5" fmla="*/ 519028 h 605394"/>
                  <a:gd name="connsiteX6" fmla="*/ 833887 w 1058173"/>
                  <a:gd name="connsiteY6" fmla="*/ 605292 h 605394"/>
                  <a:gd name="connsiteX7" fmla="*/ 1058173 w 1058173"/>
                  <a:gd name="connsiteY7" fmla="*/ 536282 h 605394"/>
                  <a:gd name="connsiteX0" fmla="*/ 0 w 1207698"/>
                  <a:gd name="connsiteY0" fmla="*/ 565035 h 605621"/>
                  <a:gd name="connsiteX1" fmla="*/ 63260 w 1207698"/>
                  <a:gd name="connsiteY1" fmla="*/ 231481 h 605621"/>
                  <a:gd name="connsiteX2" fmla="*/ 143773 w 1207698"/>
                  <a:gd name="connsiteY2" fmla="*/ 24447 h 605621"/>
                  <a:gd name="connsiteX3" fmla="*/ 258792 w 1207698"/>
                  <a:gd name="connsiteY3" fmla="*/ 18696 h 605621"/>
                  <a:gd name="connsiteX4" fmla="*/ 494581 w 1207698"/>
                  <a:gd name="connsiteY4" fmla="*/ 156718 h 605621"/>
                  <a:gd name="connsiteX5" fmla="*/ 667109 w 1207698"/>
                  <a:gd name="connsiteY5" fmla="*/ 519028 h 605621"/>
                  <a:gd name="connsiteX6" fmla="*/ 833887 w 1207698"/>
                  <a:gd name="connsiteY6" fmla="*/ 605292 h 605621"/>
                  <a:gd name="connsiteX7" fmla="*/ 1207698 w 1207698"/>
                  <a:gd name="connsiteY7" fmla="*/ 547783 h 605621"/>
                  <a:gd name="connsiteX0" fmla="*/ 0 w 1052423"/>
                  <a:gd name="connsiteY0" fmla="*/ 565035 h 605302"/>
                  <a:gd name="connsiteX1" fmla="*/ 63260 w 1052423"/>
                  <a:gd name="connsiteY1" fmla="*/ 231481 h 605302"/>
                  <a:gd name="connsiteX2" fmla="*/ 143773 w 1052423"/>
                  <a:gd name="connsiteY2" fmla="*/ 24447 h 605302"/>
                  <a:gd name="connsiteX3" fmla="*/ 258792 w 1052423"/>
                  <a:gd name="connsiteY3" fmla="*/ 18696 h 605302"/>
                  <a:gd name="connsiteX4" fmla="*/ 494581 w 1052423"/>
                  <a:gd name="connsiteY4" fmla="*/ 156718 h 605302"/>
                  <a:gd name="connsiteX5" fmla="*/ 667109 w 1052423"/>
                  <a:gd name="connsiteY5" fmla="*/ 519028 h 605302"/>
                  <a:gd name="connsiteX6" fmla="*/ 833887 w 1052423"/>
                  <a:gd name="connsiteY6" fmla="*/ 605292 h 605302"/>
                  <a:gd name="connsiteX7" fmla="*/ 1052423 w 1052423"/>
                  <a:gd name="connsiteY7" fmla="*/ 524780 h 605302"/>
                  <a:gd name="connsiteX0" fmla="*/ 0 w 1247955"/>
                  <a:gd name="connsiteY0" fmla="*/ 565035 h 605806"/>
                  <a:gd name="connsiteX1" fmla="*/ 63260 w 1247955"/>
                  <a:gd name="connsiteY1" fmla="*/ 231481 h 605806"/>
                  <a:gd name="connsiteX2" fmla="*/ 143773 w 1247955"/>
                  <a:gd name="connsiteY2" fmla="*/ 24447 h 605806"/>
                  <a:gd name="connsiteX3" fmla="*/ 258792 w 1247955"/>
                  <a:gd name="connsiteY3" fmla="*/ 18696 h 605806"/>
                  <a:gd name="connsiteX4" fmla="*/ 494581 w 1247955"/>
                  <a:gd name="connsiteY4" fmla="*/ 156718 h 605806"/>
                  <a:gd name="connsiteX5" fmla="*/ 667109 w 1247955"/>
                  <a:gd name="connsiteY5" fmla="*/ 519028 h 605806"/>
                  <a:gd name="connsiteX6" fmla="*/ 833887 w 1247955"/>
                  <a:gd name="connsiteY6" fmla="*/ 605292 h 605806"/>
                  <a:gd name="connsiteX7" fmla="*/ 1247955 w 1247955"/>
                  <a:gd name="connsiteY7" fmla="*/ 553534 h 605806"/>
                  <a:gd name="connsiteX0" fmla="*/ 0 w 1247955"/>
                  <a:gd name="connsiteY0" fmla="*/ 565035 h 648964"/>
                  <a:gd name="connsiteX1" fmla="*/ 63260 w 1247955"/>
                  <a:gd name="connsiteY1" fmla="*/ 231481 h 648964"/>
                  <a:gd name="connsiteX2" fmla="*/ 143773 w 1247955"/>
                  <a:gd name="connsiteY2" fmla="*/ 24447 h 648964"/>
                  <a:gd name="connsiteX3" fmla="*/ 258792 w 1247955"/>
                  <a:gd name="connsiteY3" fmla="*/ 18696 h 648964"/>
                  <a:gd name="connsiteX4" fmla="*/ 494581 w 1247955"/>
                  <a:gd name="connsiteY4" fmla="*/ 156718 h 648964"/>
                  <a:gd name="connsiteX5" fmla="*/ 667109 w 1247955"/>
                  <a:gd name="connsiteY5" fmla="*/ 519028 h 648964"/>
                  <a:gd name="connsiteX6" fmla="*/ 833887 w 1247955"/>
                  <a:gd name="connsiteY6" fmla="*/ 605292 h 648964"/>
                  <a:gd name="connsiteX7" fmla="*/ 1247955 w 1247955"/>
                  <a:gd name="connsiteY7" fmla="*/ 553534 h 648964"/>
                  <a:gd name="connsiteX0" fmla="*/ 0 w 1247955"/>
                  <a:gd name="connsiteY0" fmla="*/ 565035 h 605873"/>
                  <a:gd name="connsiteX1" fmla="*/ 63260 w 1247955"/>
                  <a:gd name="connsiteY1" fmla="*/ 231481 h 605873"/>
                  <a:gd name="connsiteX2" fmla="*/ 143773 w 1247955"/>
                  <a:gd name="connsiteY2" fmla="*/ 24447 h 605873"/>
                  <a:gd name="connsiteX3" fmla="*/ 258792 w 1247955"/>
                  <a:gd name="connsiteY3" fmla="*/ 18696 h 605873"/>
                  <a:gd name="connsiteX4" fmla="*/ 494581 w 1247955"/>
                  <a:gd name="connsiteY4" fmla="*/ 156718 h 605873"/>
                  <a:gd name="connsiteX5" fmla="*/ 667109 w 1247955"/>
                  <a:gd name="connsiteY5" fmla="*/ 519028 h 605873"/>
                  <a:gd name="connsiteX6" fmla="*/ 833887 w 1247955"/>
                  <a:gd name="connsiteY6" fmla="*/ 605292 h 605873"/>
                  <a:gd name="connsiteX7" fmla="*/ 1247955 w 1247955"/>
                  <a:gd name="connsiteY7" fmla="*/ 553534 h 605873"/>
                  <a:gd name="connsiteX0" fmla="*/ 0 w 1247955"/>
                  <a:gd name="connsiteY0" fmla="*/ 565035 h 594581"/>
                  <a:gd name="connsiteX1" fmla="*/ 63260 w 1247955"/>
                  <a:gd name="connsiteY1" fmla="*/ 231481 h 594581"/>
                  <a:gd name="connsiteX2" fmla="*/ 143773 w 1247955"/>
                  <a:gd name="connsiteY2" fmla="*/ 24447 h 594581"/>
                  <a:gd name="connsiteX3" fmla="*/ 258792 w 1247955"/>
                  <a:gd name="connsiteY3" fmla="*/ 18696 h 594581"/>
                  <a:gd name="connsiteX4" fmla="*/ 494581 w 1247955"/>
                  <a:gd name="connsiteY4" fmla="*/ 156718 h 594581"/>
                  <a:gd name="connsiteX5" fmla="*/ 667109 w 1247955"/>
                  <a:gd name="connsiteY5" fmla="*/ 519028 h 594581"/>
                  <a:gd name="connsiteX6" fmla="*/ 747622 w 1247955"/>
                  <a:gd name="connsiteY6" fmla="*/ 593790 h 594581"/>
                  <a:gd name="connsiteX7" fmla="*/ 1247955 w 1247955"/>
                  <a:gd name="connsiteY7" fmla="*/ 553534 h 594581"/>
                  <a:gd name="connsiteX0" fmla="*/ 0 w 1247955"/>
                  <a:gd name="connsiteY0" fmla="*/ 565035 h 598141"/>
                  <a:gd name="connsiteX1" fmla="*/ 63260 w 1247955"/>
                  <a:gd name="connsiteY1" fmla="*/ 231481 h 598141"/>
                  <a:gd name="connsiteX2" fmla="*/ 143773 w 1247955"/>
                  <a:gd name="connsiteY2" fmla="*/ 24447 h 598141"/>
                  <a:gd name="connsiteX3" fmla="*/ 258792 w 1247955"/>
                  <a:gd name="connsiteY3" fmla="*/ 18696 h 598141"/>
                  <a:gd name="connsiteX4" fmla="*/ 494581 w 1247955"/>
                  <a:gd name="connsiteY4" fmla="*/ 156718 h 598141"/>
                  <a:gd name="connsiteX5" fmla="*/ 621102 w 1247955"/>
                  <a:gd name="connsiteY5" fmla="*/ 450016 h 598141"/>
                  <a:gd name="connsiteX6" fmla="*/ 747622 w 1247955"/>
                  <a:gd name="connsiteY6" fmla="*/ 593790 h 598141"/>
                  <a:gd name="connsiteX7" fmla="*/ 1247955 w 1247955"/>
                  <a:gd name="connsiteY7" fmla="*/ 553534 h 598141"/>
                  <a:gd name="connsiteX0" fmla="*/ 0 w 1247955"/>
                  <a:gd name="connsiteY0" fmla="*/ 565035 h 630917"/>
                  <a:gd name="connsiteX1" fmla="*/ 63260 w 1247955"/>
                  <a:gd name="connsiteY1" fmla="*/ 231481 h 630917"/>
                  <a:gd name="connsiteX2" fmla="*/ 143773 w 1247955"/>
                  <a:gd name="connsiteY2" fmla="*/ 24447 h 630917"/>
                  <a:gd name="connsiteX3" fmla="*/ 258792 w 1247955"/>
                  <a:gd name="connsiteY3" fmla="*/ 18696 h 630917"/>
                  <a:gd name="connsiteX4" fmla="*/ 494581 w 1247955"/>
                  <a:gd name="connsiteY4" fmla="*/ 156718 h 630917"/>
                  <a:gd name="connsiteX5" fmla="*/ 621102 w 1247955"/>
                  <a:gd name="connsiteY5" fmla="*/ 450016 h 630917"/>
                  <a:gd name="connsiteX6" fmla="*/ 793629 w 1247955"/>
                  <a:gd name="connsiteY6" fmla="*/ 628296 h 630917"/>
                  <a:gd name="connsiteX7" fmla="*/ 1247955 w 1247955"/>
                  <a:gd name="connsiteY7" fmla="*/ 553534 h 630917"/>
                  <a:gd name="connsiteX0" fmla="*/ 0 w 1247955"/>
                  <a:gd name="connsiteY0" fmla="*/ 565035 h 628674"/>
                  <a:gd name="connsiteX1" fmla="*/ 63260 w 1247955"/>
                  <a:gd name="connsiteY1" fmla="*/ 231481 h 628674"/>
                  <a:gd name="connsiteX2" fmla="*/ 143773 w 1247955"/>
                  <a:gd name="connsiteY2" fmla="*/ 24447 h 628674"/>
                  <a:gd name="connsiteX3" fmla="*/ 258792 w 1247955"/>
                  <a:gd name="connsiteY3" fmla="*/ 18696 h 628674"/>
                  <a:gd name="connsiteX4" fmla="*/ 494581 w 1247955"/>
                  <a:gd name="connsiteY4" fmla="*/ 156718 h 628674"/>
                  <a:gd name="connsiteX5" fmla="*/ 621102 w 1247955"/>
                  <a:gd name="connsiteY5" fmla="*/ 450016 h 628674"/>
                  <a:gd name="connsiteX6" fmla="*/ 793629 w 1247955"/>
                  <a:gd name="connsiteY6" fmla="*/ 628296 h 628674"/>
                  <a:gd name="connsiteX7" fmla="*/ 1247955 w 1247955"/>
                  <a:gd name="connsiteY7" fmla="*/ 553534 h 628674"/>
                  <a:gd name="connsiteX0" fmla="*/ 0 w 1247955"/>
                  <a:gd name="connsiteY0" fmla="*/ 565035 h 605873"/>
                  <a:gd name="connsiteX1" fmla="*/ 63260 w 1247955"/>
                  <a:gd name="connsiteY1" fmla="*/ 231481 h 605873"/>
                  <a:gd name="connsiteX2" fmla="*/ 143773 w 1247955"/>
                  <a:gd name="connsiteY2" fmla="*/ 24447 h 605873"/>
                  <a:gd name="connsiteX3" fmla="*/ 258792 w 1247955"/>
                  <a:gd name="connsiteY3" fmla="*/ 18696 h 605873"/>
                  <a:gd name="connsiteX4" fmla="*/ 494581 w 1247955"/>
                  <a:gd name="connsiteY4" fmla="*/ 156718 h 605873"/>
                  <a:gd name="connsiteX5" fmla="*/ 621102 w 1247955"/>
                  <a:gd name="connsiteY5" fmla="*/ 450016 h 605873"/>
                  <a:gd name="connsiteX6" fmla="*/ 764874 w 1247955"/>
                  <a:gd name="connsiteY6" fmla="*/ 605292 h 605873"/>
                  <a:gd name="connsiteX7" fmla="*/ 1247955 w 1247955"/>
                  <a:gd name="connsiteY7" fmla="*/ 553534 h 605873"/>
                  <a:gd name="connsiteX0" fmla="*/ 0 w 1247955"/>
                  <a:gd name="connsiteY0" fmla="*/ 565035 h 605557"/>
                  <a:gd name="connsiteX1" fmla="*/ 63260 w 1247955"/>
                  <a:gd name="connsiteY1" fmla="*/ 231481 h 605557"/>
                  <a:gd name="connsiteX2" fmla="*/ 143773 w 1247955"/>
                  <a:gd name="connsiteY2" fmla="*/ 24447 h 605557"/>
                  <a:gd name="connsiteX3" fmla="*/ 258792 w 1247955"/>
                  <a:gd name="connsiteY3" fmla="*/ 18696 h 605557"/>
                  <a:gd name="connsiteX4" fmla="*/ 494581 w 1247955"/>
                  <a:gd name="connsiteY4" fmla="*/ 156718 h 605557"/>
                  <a:gd name="connsiteX5" fmla="*/ 621102 w 1247955"/>
                  <a:gd name="connsiteY5" fmla="*/ 450016 h 605557"/>
                  <a:gd name="connsiteX6" fmla="*/ 764874 w 1247955"/>
                  <a:gd name="connsiteY6" fmla="*/ 605292 h 605557"/>
                  <a:gd name="connsiteX7" fmla="*/ 1247955 w 1247955"/>
                  <a:gd name="connsiteY7" fmla="*/ 553534 h 605557"/>
                  <a:gd name="connsiteX0" fmla="*/ 0 w 1247955"/>
                  <a:gd name="connsiteY0" fmla="*/ 565035 h 611261"/>
                  <a:gd name="connsiteX1" fmla="*/ 63260 w 1247955"/>
                  <a:gd name="connsiteY1" fmla="*/ 231481 h 611261"/>
                  <a:gd name="connsiteX2" fmla="*/ 143773 w 1247955"/>
                  <a:gd name="connsiteY2" fmla="*/ 24447 h 611261"/>
                  <a:gd name="connsiteX3" fmla="*/ 258792 w 1247955"/>
                  <a:gd name="connsiteY3" fmla="*/ 18696 h 611261"/>
                  <a:gd name="connsiteX4" fmla="*/ 494581 w 1247955"/>
                  <a:gd name="connsiteY4" fmla="*/ 156718 h 611261"/>
                  <a:gd name="connsiteX5" fmla="*/ 621102 w 1247955"/>
                  <a:gd name="connsiteY5" fmla="*/ 450016 h 611261"/>
                  <a:gd name="connsiteX6" fmla="*/ 764874 w 1247955"/>
                  <a:gd name="connsiteY6" fmla="*/ 605292 h 611261"/>
                  <a:gd name="connsiteX7" fmla="*/ 1247955 w 1247955"/>
                  <a:gd name="connsiteY7" fmla="*/ 599542 h 611261"/>
                  <a:gd name="connsiteX0" fmla="*/ 0 w 1247955"/>
                  <a:gd name="connsiteY0" fmla="*/ 565035 h 614406"/>
                  <a:gd name="connsiteX1" fmla="*/ 63260 w 1247955"/>
                  <a:gd name="connsiteY1" fmla="*/ 231481 h 614406"/>
                  <a:gd name="connsiteX2" fmla="*/ 143773 w 1247955"/>
                  <a:gd name="connsiteY2" fmla="*/ 24447 h 614406"/>
                  <a:gd name="connsiteX3" fmla="*/ 258792 w 1247955"/>
                  <a:gd name="connsiteY3" fmla="*/ 18696 h 614406"/>
                  <a:gd name="connsiteX4" fmla="*/ 494581 w 1247955"/>
                  <a:gd name="connsiteY4" fmla="*/ 156718 h 614406"/>
                  <a:gd name="connsiteX5" fmla="*/ 621102 w 1247955"/>
                  <a:gd name="connsiteY5" fmla="*/ 450016 h 614406"/>
                  <a:gd name="connsiteX6" fmla="*/ 764874 w 1247955"/>
                  <a:gd name="connsiteY6" fmla="*/ 605292 h 614406"/>
                  <a:gd name="connsiteX7" fmla="*/ 1247955 w 1247955"/>
                  <a:gd name="connsiteY7" fmla="*/ 599542 h 614406"/>
                  <a:gd name="connsiteX0" fmla="*/ 0 w 1247955"/>
                  <a:gd name="connsiteY0" fmla="*/ 564684 h 614055"/>
                  <a:gd name="connsiteX1" fmla="*/ 63260 w 1247955"/>
                  <a:gd name="connsiteY1" fmla="*/ 231130 h 614055"/>
                  <a:gd name="connsiteX2" fmla="*/ 143773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20770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32272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764874 w 1247955"/>
                  <a:gd name="connsiteY6" fmla="*/ 604941 h 614055"/>
                  <a:gd name="connsiteX7" fmla="*/ 1247955 w 1247955"/>
                  <a:gd name="connsiteY7" fmla="*/ 599191 h 614055"/>
                  <a:gd name="connsiteX0" fmla="*/ 0 w 1247955"/>
                  <a:gd name="connsiteY0" fmla="*/ 564684 h 614055"/>
                  <a:gd name="connsiteX1" fmla="*/ 63260 w 1247955"/>
                  <a:gd name="connsiteY1" fmla="*/ 231130 h 614055"/>
                  <a:gd name="connsiteX2" fmla="*/ 132272 w 1247955"/>
                  <a:gd name="connsiteY2" fmla="*/ 24096 h 614055"/>
                  <a:gd name="connsiteX3" fmla="*/ 258792 w 1247955"/>
                  <a:gd name="connsiteY3" fmla="*/ 18345 h 614055"/>
                  <a:gd name="connsiteX4" fmla="*/ 465826 w 1247955"/>
                  <a:gd name="connsiteY4" fmla="*/ 150617 h 614055"/>
                  <a:gd name="connsiteX5" fmla="*/ 621102 w 1247955"/>
                  <a:gd name="connsiteY5" fmla="*/ 449665 h 614055"/>
                  <a:gd name="connsiteX6" fmla="*/ 879893 w 1247955"/>
                  <a:gd name="connsiteY6" fmla="*/ 604941 h 614055"/>
                  <a:gd name="connsiteX7" fmla="*/ 1247955 w 1247955"/>
                  <a:gd name="connsiteY7" fmla="*/ 599191 h 614055"/>
                  <a:gd name="connsiteX0" fmla="*/ 0 w 1247955"/>
                  <a:gd name="connsiteY0" fmla="*/ 564684 h 614883"/>
                  <a:gd name="connsiteX1" fmla="*/ 63260 w 1247955"/>
                  <a:gd name="connsiteY1" fmla="*/ 231130 h 614883"/>
                  <a:gd name="connsiteX2" fmla="*/ 132272 w 1247955"/>
                  <a:gd name="connsiteY2" fmla="*/ 24096 h 614883"/>
                  <a:gd name="connsiteX3" fmla="*/ 258792 w 1247955"/>
                  <a:gd name="connsiteY3" fmla="*/ 18345 h 614883"/>
                  <a:gd name="connsiteX4" fmla="*/ 465826 w 1247955"/>
                  <a:gd name="connsiteY4" fmla="*/ 150617 h 614883"/>
                  <a:gd name="connsiteX5" fmla="*/ 701615 w 1247955"/>
                  <a:gd name="connsiteY5" fmla="*/ 438164 h 614883"/>
                  <a:gd name="connsiteX6" fmla="*/ 879893 w 1247955"/>
                  <a:gd name="connsiteY6" fmla="*/ 604941 h 614883"/>
                  <a:gd name="connsiteX7" fmla="*/ 1247955 w 1247955"/>
                  <a:gd name="connsiteY7" fmla="*/ 599191 h 614883"/>
                  <a:gd name="connsiteX0" fmla="*/ 0 w 1247955"/>
                  <a:gd name="connsiteY0" fmla="*/ 562978 h 613177"/>
                  <a:gd name="connsiteX1" fmla="*/ 63260 w 1247955"/>
                  <a:gd name="connsiteY1" fmla="*/ 229424 h 613177"/>
                  <a:gd name="connsiteX2" fmla="*/ 132272 w 1247955"/>
                  <a:gd name="connsiteY2" fmla="*/ 22390 h 613177"/>
                  <a:gd name="connsiteX3" fmla="*/ 258792 w 1247955"/>
                  <a:gd name="connsiteY3" fmla="*/ 16639 h 613177"/>
                  <a:gd name="connsiteX4" fmla="*/ 534838 w 1247955"/>
                  <a:gd name="connsiteY4" fmla="*/ 120157 h 613177"/>
                  <a:gd name="connsiteX5" fmla="*/ 701615 w 1247955"/>
                  <a:gd name="connsiteY5" fmla="*/ 436458 h 613177"/>
                  <a:gd name="connsiteX6" fmla="*/ 879893 w 1247955"/>
                  <a:gd name="connsiteY6" fmla="*/ 603235 h 613177"/>
                  <a:gd name="connsiteX7" fmla="*/ 1247955 w 1247955"/>
                  <a:gd name="connsiteY7" fmla="*/ 597485 h 613177"/>
                  <a:gd name="connsiteX0" fmla="*/ 0 w 1247955"/>
                  <a:gd name="connsiteY0" fmla="*/ 563648 h 613847"/>
                  <a:gd name="connsiteX1" fmla="*/ 63260 w 1247955"/>
                  <a:gd name="connsiteY1" fmla="*/ 230094 h 613847"/>
                  <a:gd name="connsiteX2" fmla="*/ 132272 w 1247955"/>
                  <a:gd name="connsiteY2" fmla="*/ 23060 h 613847"/>
                  <a:gd name="connsiteX3" fmla="*/ 258792 w 1247955"/>
                  <a:gd name="connsiteY3" fmla="*/ 17309 h 613847"/>
                  <a:gd name="connsiteX4" fmla="*/ 529087 w 1247955"/>
                  <a:gd name="connsiteY4" fmla="*/ 132329 h 613847"/>
                  <a:gd name="connsiteX5" fmla="*/ 701615 w 1247955"/>
                  <a:gd name="connsiteY5" fmla="*/ 437128 h 613847"/>
                  <a:gd name="connsiteX6" fmla="*/ 879893 w 1247955"/>
                  <a:gd name="connsiteY6" fmla="*/ 603905 h 613847"/>
                  <a:gd name="connsiteX7" fmla="*/ 1247955 w 1247955"/>
                  <a:gd name="connsiteY7" fmla="*/ 598155 h 613847"/>
                  <a:gd name="connsiteX0" fmla="*/ 0 w 1247955"/>
                  <a:gd name="connsiteY0" fmla="*/ 563648 h 613847"/>
                  <a:gd name="connsiteX1" fmla="*/ 63260 w 1247955"/>
                  <a:gd name="connsiteY1" fmla="*/ 230094 h 613847"/>
                  <a:gd name="connsiteX2" fmla="*/ 132272 w 1247955"/>
                  <a:gd name="connsiteY2" fmla="*/ 23060 h 613847"/>
                  <a:gd name="connsiteX3" fmla="*/ 333555 w 1247955"/>
                  <a:gd name="connsiteY3" fmla="*/ 17309 h 613847"/>
                  <a:gd name="connsiteX4" fmla="*/ 529087 w 1247955"/>
                  <a:gd name="connsiteY4" fmla="*/ 132329 h 613847"/>
                  <a:gd name="connsiteX5" fmla="*/ 701615 w 1247955"/>
                  <a:gd name="connsiteY5" fmla="*/ 437128 h 613847"/>
                  <a:gd name="connsiteX6" fmla="*/ 879893 w 1247955"/>
                  <a:gd name="connsiteY6" fmla="*/ 603905 h 613847"/>
                  <a:gd name="connsiteX7" fmla="*/ 1247955 w 1247955"/>
                  <a:gd name="connsiteY7" fmla="*/ 598155 h 613847"/>
                  <a:gd name="connsiteX0" fmla="*/ 0 w 1247955"/>
                  <a:gd name="connsiteY0" fmla="*/ 555155 h 605354"/>
                  <a:gd name="connsiteX1" fmla="*/ 63260 w 1247955"/>
                  <a:gd name="connsiteY1" fmla="*/ 221601 h 605354"/>
                  <a:gd name="connsiteX2" fmla="*/ 132272 w 1247955"/>
                  <a:gd name="connsiteY2" fmla="*/ 31819 h 605354"/>
                  <a:gd name="connsiteX3" fmla="*/ 333555 w 1247955"/>
                  <a:gd name="connsiteY3" fmla="*/ 8816 h 605354"/>
                  <a:gd name="connsiteX4" fmla="*/ 529087 w 1247955"/>
                  <a:gd name="connsiteY4" fmla="*/ 123836 h 605354"/>
                  <a:gd name="connsiteX5" fmla="*/ 701615 w 1247955"/>
                  <a:gd name="connsiteY5" fmla="*/ 428635 h 605354"/>
                  <a:gd name="connsiteX6" fmla="*/ 879893 w 1247955"/>
                  <a:gd name="connsiteY6" fmla="*/ 595412 h 605354"/>
                  <a:gd name="connsiteX7" fmla="*/ 1247955 w 1247955"/>
                  <a:gd name="connsiteY7" fmla="*/ 589662 h 605354"/>
                  <a:gd name="connsiteX0" fmla="*/ 0 w 1247955"/>
                  <a:gd name="connsiteY0" fmla="*/ 550372 h 600571"/>
                  <a:gd name="connsiteX1" fmla="*/ 63260 w 1247955"/>
                  <a:gd name="connsiteY1" fmla="*/ 216818 h 600571"/>
                  <a:gd name="connsiteX2" fmla="*/ 132272 w 1247955"/>
                  <a:gd name="connsiteY2" fmla="*/ 44289 h 600571"/>
                  <a:gd name="connsiteX3" fmla="*/ 333555 w 1247955"/>
                  <a:gd name="connsiteY3" fmla="*/ 4033 h 600571"/>
                  <a:gd name="connsiteX4" fmla="*/ 529087 w 1247955"/>
                  <a:gd name="connsiteY4" fmla="*/ 119053 h 600571"/>
                  <a:gd name="connsiteX5" fmla="*/ 701615 w 1247955"/>
                  <a:gd name="connsiteY5" fmla="*/ 423852 h 600571"/>
                  <a:gd name="connsiteX6" fmla="*/ 879893 w 1247955"/>
                  <a:gd name="connsiteY6" fmla="*/ 590629 h 600571"/>
                  <a:gd name="connsiteX7" fmla="*/ 1247955 w 1247955"/>
                  <a:gd name="connsiteY7" fmla="*/ 584879 h 600571"/>
                  <a:gd name="connsiteX0" fmla="*/ 0 w 1247955"/>
                  <a:gd name="connsiteY0" fmla="*/ 560398 h 610597"/>
                  <a:gd name="connsiteX1" fmla="*/ 63260 w 1247955"/>
                  <a:gd name="connsiteY1" fmla="*/ 226844 h 610597"/>
                  <a:gd name="connsiteX2" fmla="*/ 138023 w 1247955"/>
                  <a:gd name="connsiteY2" fmla="*/ 25561 h 610597"/>
                  <a:gd name="connsiteX3" fmla="*/ 333555 w 1247955"/>
                  <a:gd name="connsiteY3" fmla="*/ 14059 h 610597"/>
                  <a:gd name="connsiteX4" fmla="*/ 529087 w 1247955"/>
                  <a:gd name="connsiteY4" fmla="*/ 129079 h 610597"/>
                  <a:gd name="connsiteX5" fmla="*/ 701615 w 1247955"/>
                  <a:gd name="connsiteY5" fmla="*/ 433878 h 610597"/>
                  <a:gd name="connsiteX6" fmla="*/ 879893 w 1247955"/>
                  <a:gd name="connsiteY6" fmla="*/ 600655 h 610597"/>
                  <a:gd name="connsiteX7" fmla="*/ 1247955 w 1247955"/>
                  <a:gd name="connsiteY7" fmla="*/ 594905 h 610597"/>
                  <a:gd name="connsiteX0" fmla="*/ 0 w 1247955"/>
                  <a:gd name="connsiteY0" fmla="*/ 549756 h 599955"/>
                  <a:gd name="connsiteX1" fmla="*/ 63260 w 1247955"/>
                  <a:gd name="connsiteY1" fmla="*/ 216202 h 599955"/>
                  <a:gd name="connsiteX2" fmla="*/ 138023 w 1247955"/>
                  <a:gd name="connsiteY2" fmla="*/ 14919 h 599955"/>
                  <a:gd name="connsiteX3" fmla="*/ 322053 w 1247955"/>
                  <a:gd name="connsiteY3" fmla="*/ 26421 h 599955"/>
                  <a:gd name="connsiteX4" fmla="*/ 529087 w 1247955"/>
                  <a:gd name="connsiteY4" fmla="*/ 118437 h 599955"/>
                  <a:gd name="connsiteX5" fmla="*/ 701615 w 1247955"/>
                  <a:gd name="connsiteY5" fmla="*/ 423236 h 599955"/>
                  <a:gd name="connsiteX6" fmla="*/ 879893 w 1247955"/>
                  <a:gd name="connsiteY6" fmla="*/ 590013 h 599955"/>
                  <a:gd name="connsiteX7" fmla="*/ 1247955 w 1247955"/>
                  <a:gd name="connsiteY7" fmla="*/ 584263 h 599955"/>
                  <a:gd name="connsiteX0" fmla="*/ 0 w 1247955"/>
                  <a:gd name="connsiteY0" fmla="*/ 551165 h 601364"/>
                  <a:gd name="connsiteX1" fmla="*/ 63260 w 1247955"/>
                  <a:gd name="connsiteY1" fmla="*/ 217611 h 601364"/>
                  <a:gd name="connsiteX2" fmla="*/ 138023 w 1247955"/>
                  <a:gd name="connsiteY2" fmla="*/ 16328 h 601364"/>
                  <a:gd name="connsiteX3" fmla="*/ 322053 w 1247955"/>
                  <a:gd name="connsiteY3" fmla="*/ 27830 h 601364"/>
                  <a:gd name="connsiteX4" fmla="*/ 506083 w 1247955"/>
                  <a:gd name="connsiteY4" fmla="*/ 154351 h 601364"/>
                  <a:gd name="connsiteX5" fmla="*/ 701615 w 1247955"/>
                  <a:gd name="connsiteY5" fmla="*/ 424645 h 601364"/>
                  <a:gd name="connsiteX6" fmla="*/ 879893 w 1247955"/>
                  <a:gd name="connsiteY6" fmla="*/ 591422 h 601364"/>
                  <a:gd name="connsiteX7" fmla="*/ 1247955 w 1247955"/>
                  <a:gd name="connsiteY7" fmla="*/ 585672 h 601364"/>
                  <a:gd name="connsiteX0" fmla="*/ 0 w 1247955"/>
                  <a:gd name="connsiteY0" fmla="*/ 589156 h 639355"/>
                  <a:gd name="connsiteX1" fmla="*/ 63260 w 1247955"/>
                  <a:gd name="connsiteY1" fmla="*/ 255602 h 639355"/>
                  <a:gd name="connsiteX2" fmla="*/ 138023 w 1247955"/>
                  <a:gd name="connsiteY2" fmla="*/ 54319 h 639355"/>
                  <a:gd name="connsiteX3" fmla="*/ 327804 w 1247955"/>
                  <a:gd name="connsiteY3" fmla="*/ 8311 h 639355"/>
                  <a:gd name="connsiteX4" fmla="*/ 506083 w 1247955"/>
                  <a:gd name="connsiteY4" fmla="*/ 192342 h 639355"/>
                  <a:gd name="connsiteX5" fmla="*/ 701615 w 1247955"/>
                  <a:gd name="connsiteY5" fmla="*/ 462636 h 639355"/>
                  <a:gd name="connsiteX6" fmla="*/ 879893 w 1247955"/>
                  <a:gd name="connsiteY6" fmla="*/ 629413 h 639355"/>
                  <a:gd name="connsiteX7" fmla="*/ 1247955 w 1247955"/>
                  <a:gd name="connsiteY7" fmla="*/ 623663 h 639355"/>
                  <a:gd name="connsiteX0" fmla="*/ 0 w 1247955"/>
                  <a:gd name="connsiteY0" fmla="*/ 607946 h 658145"/>
                  <a:gd name="connsiteX1" fmla="*/ 63260 w 1247955"/>
                  <a:gd name="connsiteY1" fmla="*/ 274392 h 658145"/>
                  <a:gd name="connsiteX2" fmla="*/ 132273 w 1247955"/>
                  <a:gd name="connsiteY2" fmla="*/ 27101 h 658145"/>
                  <a:gd name="connsiteX3" fmla="*/ 327804 w 1247955"/>
                  <a:gd name="connsiteY3" fmla="*/ 27101 h 658145"/>
                  <a:gd name="connsiteX4" fmla="*/ 506083 w 1247955"/>
                  <a:gd name="connsiteY4" fmla="*/ 211132 h 658145"/>
                  <a:gd name="connsiteX5" fmla="*/ 701615 w 1247955"/>
                  <a:gd name="connsiteY5" fmla="*/ 481426 h 658145"/>
                  <a:gd name="connsiteX6" fmla="*/ 879893 w 1247955"/>
                  <a:gd name="connsiteY6" fmla="*/ 648203 h 658145"/>
                  <a:gd name="connsiteX7" fmla="*/ 1247955 w 1247955"/>
                  <a:gd name="connsiteY7" fmla="*/ 642453 h 658145"/>
                  <a:gd name="connsiteX0" fmla="*/ 0 w 1247955"/>
                  <a:gd name="connsiteY0" fmla="*/ 598705 h 648904"/>
                  <a:gd name="connsiteX1" fmla="*/ 63260 w 1247955"/>
                  <a:gd name="connsiteY1" fmla="*/ 265151 h 648904"/>
                  <a:gd name="connsiteX2" fmla="*/ 166778 w 1247955"/>
                  <a:gd name="connsiteY2" fmla="*/ 35113 h 648904"/>
                  <a:gd name="connsiteX3" fmla="*/ 32780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705 h 648904"/>
                  <a:gd name="connsiteX1" fmla="*/ 63260 w 1247955"/>
                  <a:gd name="connsiteY1" fmla="*/ 265151 h 648904"/>
                  <a:gd name="connsiteX2" fmla="*/ 166778 w 1247955"/>
                  <a:gd name="connsiteY2" fmla="*/ 35113 h 648904"/>
                  <a:gd name="connsiteX3" fmla="*/ 33355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705 h 648904"/>
                  <a:gd name="connsiteX1" fmla="*/ 63260 w 1247955"/>
                  <a:gd name="connsiteY1" fmla="*/ 265151 h 648904"/>
                  <a:gd name="connsiteX2" fmla="*/ 163301 w 1247955"/>
                  <a:gd name="connsiteY2" fmla="*/ 35113 h 648904"/>
                  <a:gd name="connsiteX3" fmla="*/ 333554 w 1247955"/>
                  <a:gd name="connsiteY3" fmla="*/ 17860 h 648904"/>
                  <a:gd name="connsiteX4" fmla="*/ 506083 w 1247955"/>
                  <a:gd name="connsiteY4" fmla="*/ 201891 h 648904"/>
                  <a:gd name="connsiteX5" fmla="*/ 701615 w 1247955"/>
                  <a:gd name="connsiteY5" fmla="*/ 472185 h 648904"/>
                  <a:gd name="connsiteX6" fmla="*/ 879893 w 1247955"/>
                  <a:gd name="connsiteY6" fmla="*/ 638962 h 648904"/>
                  <a:gd name="connsiteX7" fmla="*/ 1247955 w 1247955"/>
                  <a:gd name="connsiteY7" fmla="*/ 633212 h 648904"/>
                  <a:gd name="connsiteX0" fmla="*/ 0 w 1247955"/>
                  <a:gd name="connsiteY0" fmla="*/ 598526 h 648725"/>
                  <a:gd name="connsiteX1" fmla="*/ 38922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8526 h 648725"/>
                  <a:gd name="connsiteX1" fmla="*/ 59783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8526 h 648725"/>
                  <a:gd name="connsiteX1" fmla="*/ 59783 w 1247955"/>
                  <a:gd name="connsiteY1" fmla="*/ 261495 h 648725"/>
                  <a:gd name="connsiteX2" fmla="*/ 163301 w 1247955"/>
                  <a:gd name="connsiteY2" fmla="*/ 34934 h 648725"/>
                  <a:gd name="connsiteX3" fmla="*/ 333554 w 1247955"/>
                  <a:gd name="connsiteY3" fmla="*/ 17681 h 648725"/>
                  <a:gd name="connsiteX4" fmla="*/ 506083 w 1247955"/>
                  <a:gd name="connsiteY4" fmla="*/ 201712 h 648725"/>
                  <a:gd name="connsiteX5" fmla="*/ 701615 w 1247955"/>
                  <a:gd name="connsiteY5" fmla="*/ 472006 h 648725"/>
                  <a:gd name="connsiteX6" fmla="*/ 879893 w 1247955"/>
                  <a:gd name="connsiteY6" fmla="*/ 638783 h 648725"/>
                  <a:gd name="connsiteX7" fmla="*/ 1247955 w 1247955"/>
                  <a:gd name="connsiteY7" fmla="*/ 633033 h 648725"/>
                  <a:gd name="connsiteX0" fmla="*/ 0 w 1247955"/>
                  <a:gd name="connsiteY0" fmla="*/ 592022 h 642221"/>
                  <a:gd name="connsiteX1" fmla="*/ 59783 w 1247955"/>
                  <a:gd name="connsiteY1" fmla="*/ 254991 h 642221"/>
                  <a:gd name="connsiteX2" fmla="*/ 163301 w 1247955"/>
                  <a:gd name="connsiteY2" fmla="*/ 28430 h 642221"/>
                  <a:gd name="connsiteX3" fmla="*/ 333554 w 1247955"/>
                  <a:gd name="connsiteY3" fmla="*/ 21608 h 642221"/>
                  <a:gd name="connsiteX4" fmla="*/ 506083 w 1247955"/>
                  <a:gd name="connsiteY4" fmla="*/ 195208 h 642221"/>
                  <a:gd name="connsiteX5" fmla="*/ 701615 w 1247955"/>
                  <a:gd name="connsiteY5" fmla="*/ 465502 h 642221"/>
                  <a:gd name="connsiteX6" fmla="*/ 879893 w 1247955"/>
                  <a:gd name="connsiteY6" fmla="*/ 632279 h 642221"/>
                  <a:gd name="connsiteX7" fmla="*/ 1247955 w 1247955"/>
                  <a:gd name="connsiteY7" fmla="*/ 626529 h 642221"/>
                  <a:gd name="connsiteX0" fmla="*/ 0 w 1247955"/>
                  <a:gd name="connsiteY0" fmla="*/ 580754 h 630953"/>
                  <a:gd name="connsiteX1" fmla="*/ 59783 w 1247955"/>
                  <a:gd name="connsiteY1" fmla="*/ 243723 h 630953"/>
                  <a:gd name="connsiteX2" fmla="*/ 163301 w 1247955"/>
                  <a:gd name="connsiteY2" fmla="*/ 17162 h 630953"/>
                  <a:gd name="connsiteX3" fmla="*/ 399613 w 1247955"/>
                  <a:gd name="connsiteY3" fmla="*/ 34678 h 630953"/>
                  <a:gd name="connsiteX4" fmla="*/ 506083 w 1247955"/>
                  <a:gd name="connsiteY4" fmla="*/ 183940 h 630953"/>
                  <a:gd name="connsiteX5" fmla="*/ 701615 w 1247955"/>
                  <a:gd name="connsiteY5" fmla="*/ 454234 h 630953"/>
                  <a:gd name="connsiteX6" fmla="*/ 879893 w 1247955"/>
                  <a:gd name="connsiteY6" fmla="*/ 621011 h 630953"/>
                  <a:gd name="connsiteX7" fmla="*/ 1247955 w 1247955"/>
                  <a:gd name="connsiteY7" fmla="*/ 615261 h 630953"/>
                  <a:gd name="connsiteX0" fmla="*/ 0 w 1247955"/>
                  <a:gd name="connsiteY0" fmla="*/ 600902 h 651101"/>
                  <a:gd name="connsiteX1" fmla="*/ 59783 w 1247955"/>
                  <a:gd name="connsiteY1" fmla="*/ 263871 h 651101"/>
                  <a:gd name="connsiteX2" fmla="*/ 163301 w 1247955"/>
                  <a:gd name="connsiteY2" fmla="*/ 37310 h 651101"/>
                  <a:gd name="connsiteX3" fmla="*/ 302262 w 1247955"/>
                  <a:gd name="connsiteY3" fmla="*/ 16581 h 651101"/>
                  <a:gd name="connsiteX4" fmla="*/ 506083 w 1247955"/>
                  <a:gd name="connsiteY4" fmla="*/ 204088 h 651101"/>
                  <a:gd name="connsiteX5" fmla="*/ 701615 w 1247955"/>
                  <a:gd name="connsiteY5" fmla="*/ 474382 h 651101"/>
                  <a:gd name="connsiteX6" fmla="*/ 879893 w 1247955"/>
                  <a:gd name="connsiteY6" fmla="*/ 641159 h 651101"/>
                  <a:gd name="connsiteX7" fmla="*/ 1247955 w 1247955"/>
                  <a:gd name="connsiteY7" fmla="*/ 635409 h 651101"/>
                  <a:gd name="connsiteX0" fmla="*/ 0 w 1247955"/>
                  <a:gd name="connsiteY0" fmla="*/ 593531 h 643730"/>
                  <a:gd name="connsiteX1" fmla="*/ 59783 w 1247955"/>
                  <a:gd name="connsiteY1" fmla="*/ 256500 h 643730"/>
                  <a:gd name="connsiteX2" fmla="*/ 163301 w 1247955"/>
                  <a:gd name="connsiteY2" fmla="*/ 29939 h 643730"/>
                  <a:gd name="connsiteX3" fmla="*/ 302262 w 1247955"/>
                  <a:gd name="connsiteY3" fmla="*/ 9210 h 643730"/>
                  <a:gd name="connsiteX4" fmla="*/ 506083 w 1247955"/>
                  <a:gd name="connsiteY4" fmla="*/ 196717 h 643730"/>
                  <a:gd name="connsiteX5" fmla="*/ 701615 w 1247955"/>
                  <a:gd name="connsiteY5" fmla="*/ 467011 h 643730"/>
                  <a:gd name="connsiteX6" fmla="*/ 879893 w 1247955"/>
                  <a:gd name="connsiteY6" fmla="*/ 633788 h 643730"/>
                  <a:gd name="connsiteX7" fmla="*/ 1247955 w 1247955"/>
                  <a:gd name="connsiteY7" fmla="*/ 628038 h 643730"/>
                  <a:gd name="connsiteX0" fmla="*/ 0 w 1247955"/>
                  <a:gd name="connsiteY0" fmla="*/ 596433 h 646632"/>
                  <a:gd name="connsiteX1" fmla="*/ 59783 w 1247955"/>
                  <a:gd name="connsiteY1" fmla="*/ 259402 h 646632"/>
                  <a:gd name="connsiteX2" fmla="*/ 163301 w 1247955"/>
                  <a:gd name="connsiteY2" fmla="*/ 32841 h 646632"/>
                  <a:gd name="connsiteX3" fmla="*/ 302262 w 1247955"/>
                  <a:gd name="connsiteY3" fmla="*/ 12112 h 646632"/>
                  <a:gd name="connsiteX4" fmla="*/ 506083 w 1247955"/>
                  <a:gd name="connsiteY4" fmla="*/ 199619 h 646632"/>
                  <a:gd name="connsiteX5" fmla="*/ 701615 w 1247955"/>
                  <a:gd name="connsiteY5" fmla="*/ 469913 h 646632"/>
                  <a:gd name="connsiteX6" fmla="*/ 879893 w 1247955"/>
                  <a:gd name="connsiteY6" fmla="*/ 636690 h 646632"/>
                  <a:gd name="connsiteX7" fmla="*/ 1247955 w 1247955"/>
                  <a:gd name="connsiteY7" fmla="*/ 630940 h 646632"/>
                  <a:gd name="connsiteX0" fmla="*/ 0 w 1247955"/>
                  <a:gd name="connsiteY0" fmla="*/ 590739 h 640938"/>
                  <a:gd name="connsiteX1" fmla="*/ 59783 w 1247955"/>
                  <a:gd name="connsiteY1" fmla="*/ 253708 h 640938"/>
                  <a:gd name="connsiteX2" fmla="*/ 163301 w 1247955"/>
                  <a:gd name="connsiteY2" fmla="*/ 27147 h 640938"/>
                  <a:gd name="connsiteX3" fmla="*/ 302262 w 1247955"/>
                  <a:gd name="connsiteY3" fmla="*/ 6418 h 640938"/>
                  <a:gd name="connsiteX4" fmla="*/ 506083 w 1247955"/>
                  <a:gd name="connsiteY4" fmla="*/ 193925 h 640938"/>
                  <a:gd name="connsiteX5" fmla="*/ 701615 w 1247955"/>
                  <a:gd name="connsiteY5" fmla="*/ 464219 h 640938"/>
                  <a:gd name="connsiteX6" fmla="*/ 879893 w 1247955"/>
                  <a:gd name="connsiteY6" fmla="*/ 630996 h 640938"/>
                  <a:gd name="connsiteX7" fmla="*/ 1247955 w 1247955"/>
                  <a:gd name="connsiteY7" fmla="*/ 625246 h 640938"/>
                  <a:gd name="connsiteX0" fmla="*/ 0 w 1247955"/>
                  <a:gd name="connsiteY0" fmla="*/ 595229 h 645428"/>
                  <a:gd name="connsiteX1" fmla="*/ 59783 w 1247955"/>
                  <a:gd name="connsiteY1" fmla="*/ 258198 h 645428"/>
                  <a:gd name="connsiteX2" fmla="*/ 163301 w 1247955"/>
                  <a:gd name="connsiteY2" fmla="*/ 31637 h 645428"/>
                  <a:gd name="connsiteX3" fmla="*/ 264017 w 1247955"/>
                  <a:gd name="connsiteY3" fmla="*/ 3954 h 645428"/>
                  <a:gd name="connsiteX4" fmla="*/ 506083 w 1247955"/>
                  <a:gd name="connsiteY4" fmla="*/ 198415 h 645428"/>
                  <a:gd name="connsiteX5" fmla="*/ 701615 w 1247955"/>
                  <a:gd name="connsiteY5" fmla="*/ 468709 h 645428"/>
                  <a:gd name="connsiteX6" fmla="*/ 879893 w 1247955"/>
                  <a:gd name="connsiteY6" fmla="*/ 635486 h 645428"/>
                  <a:gd name="connsiteX7" fmla="*/ 1247955 w 1247955"/>
                  <a:gd name="connsiteY7" fmla="*/ 629736 h 645428"/>
                  <a:gd name="connsiteX0" fmla="*/ 0 w 1247955"/>
                  <a:gd name="connsiteY0" fmla="*/ 564259 h 614458"/>
                  <a:gd name="connsiteX1" fmla="*/ 59783 w 1247955"/>
                  <a:gd name="connsiteY1" fmla="*/ 227228 h 614458"/>
                  <a:gd name="connsiteX2" fmla="*/ 163301 w 1247955"/>
                  <a:gd name="connsiteY2" fmla="*/ 667 h 614458"/>
                  <a:gd name="connsiteX3" fmla="*/ 506083 w 1247955"/>
                  <a:gd name="connsiteY3" fmla="*/ 167445 h 614458"/>
                  <a:gd name="connsiteX4" fmla="*/ 701615 w 1247955"/>
                  <a:gd name="connsiteY4" fmla="*/ 437739 h 614458"/>
                  <a:gd name="connsiteX5" fmla="*/ 879893 w 1247955"/>
                  <a:gd name="connsiteY5" fmla="*/ 604516 h 614458"/>
                  <a:gd name="connsiteX6" fmla="*/ 1247955 w 1247955"/>
                  <a:gd name="connsiteY6" fmla="*/ 598766 h 614458"/>
                  <a:gd name="connsiteX0" fmla="*/ 0 w 1247955"/>
                  <a:gd name="connsiteY0" fmla="*/ 595424 h 645623"/>
                  <a:gd name="connsiteX1" fmla="*/ 59783 w 1247955"/>
                  <a:gd name="connsiteY1" fmla="*/ 258393 h 645623"/>
                  <a:gd name="connsiteX2" fmla="*/ 184162 w 1247955"/>
                  <a:gd name="connsiteY2" fmla="*/ 541 h 645623"/>
                  <a:gd name="connsiteX3" fmla="*/ 506083 w 1247955"/>
                  <a:gd name="connsiteY3" fmla="*/ 198610 h 645623"/>
                  <a:gd name="connsiteX4" fmla="*/ 701615 w 1247955"/>
                  <a:gd name="connsiteY4" fmla="*/ 468904 h 645623"/>
                  <a:gd name="connsiteX5" fmla="*/ 879893 w 1247955"/>
                  <a:gd name="connsiteY5" fmla="*/ 635681 h 645623"/>
                  <a:gd name="connsiteX6" fmla="*/ 1247955 w 1247955"/>
                  <a:gd name="connsiteY6" fmla="*/ 629931 h 645623"/>
                  <a:gd name="connsiteX0" fmla="*/ 0 w 1247955"/>
                  <a:gd name="connsiteY0" fmla="*/ 596523 h 646722"/>
                  <a:gd name="connsiteX1" fmla="*/ 59783 w 1247955"/>
                  <a:gd name="connsiteY1" fmla="*/ 259492 h 646722"/>
                  <a:gd name="connsiteX2" fmla="*/ 184162 w 1247955"/>
                  <a:gd name="connsiteY2" fmla="*/ 1640 h 646722"/>
                  <a:gd name="connsiteX3" fmla="*/ 519990 w 1247955"/>
                  <a:gd name="connsiteY3" fmla="*/ 164941 h 646722"/>
                  <a:gd name="connsiteX4" fmla="*/ 701615 w 1247955"/>
                  <a:gd name="connsiteY4" fmla="*/ 470003 h 646722"/>
                  <a:gd name="connsiteX5" fmla="*/ 879893 w 1247955"/>
                  <a:gd name="connsiteY5" fmla="*/ 636780 h 646722"/>
                  <a:gd name="connsiteX6" fmla="*/ 1247955 w 1247955"/>
                  <a:gd name="connsiteY6" fmla="*/ 631030 h 646722"/>
                  <a:gd name="connsiteX0" fmla="*/ 0 w 1247955"/>
                  <a:gd name="connsiteY0" fmla="*/ 596524 h 646723"/>
                  <a:gd name="connsiteX1" fmla="*/ 59783 w 1247955"/>
                  <a:gd name="connsiteY1" fmla="*/ 259493 h 646723"/>
                  <a:gd name="connsiteX2" fmla="*/ 184162 w 1247955"/>
                  <a:gd name="connsiteY2" fmla="*/ 1641 h 646723"/>
                  <a:gd name="connsiteX3" fmla="*/ 554758 w 1247955"/>
                  <a:gd name="connsiteY3" fmla="*/ 164942 h 646723"/>
                  <a:gd name="connsiteX4" fmla="*/ 701615 w 1247955"/>
                  <a:gd name="connsiteY4" fmla="*/ 470004 h 646723"/>
                  <a:gd name="connsiteX5" fmla="*/ 879893 w 1247955"/>
                  <a:gd name="connsiteY5" fmla="*/ 636781 h 646723"/>
                  <a:gd name="connsiteX6" fmla="*/ 1247955 w 1247955"/>
                  <a:gd name="connsiteY6" fmla="*/ 631031 h 646723"/>
                  <a:gd name="connsiteX0" fmla="*/ 0 w 1247955"/>
                  <a:gd name="connsiteY0" fmla="*/ 596517 h 646967"/>
                  <a:gd name="connsiteX1" fmla="*/ 59783 w 1247955"/>
                  <a:gd name="connsiteY1" fmla="*/ 259486 h 646967"/>
                  <a:gd name="connsiteX2" fmla="*/ 184162 w 1247955"/>
                  <a:gd name="connsiteY2" fmla="*/ 1634 h 646967"/>
                  <a:gd name="connsiteX3" fmla="*/ 554758 w 1247955"/>
                  <a:gd name="connsiteY3" fmla="*/ 164935 h 646967"/>
                  <a:gd name="connsiteX4" fmla="*/ 729430 w 1247955"/>
                  <a:gd name="connsiteY4" fmla="*/ 466520 h 646967"/>
                  <a:gd name="connsiteX5" fmla="*/ 879893 w 1247955"/>
                  <a:gd name="connsiteY5" fmla="*/ 636774 h 646967"/>
                  <a:gd name="connsiteX6" fmla="*/ 1247955 w 1247955"/>
                  <a:gd name="connsiteY6" fmla="*/ 631024 h 646967"/>
                  <a:gd name="connsiteX0" fmla="*/ 0 w 1247955"/>
                  <a:gd name="connsiteY0" fmla="*/ 609334 h 659784"/>
                  <a:gd name="connsiteX1" fmla="*/ 59783 w 1247955"/>
                  <a:gd name="connsiteY1" fmla="*/ 272303 h 659784"/>
                  <a:gd name="connsiteX2" fmla="*/ 184162 w 1247955"/>
                  <a:gd name="connsiteY2" fmla="*/ 14451 h 659784"/>
                  <a:gd name="connsiteX3" fmla="*/ 554758 w 1247955"/>
                  <a:gd name="connsiteY3" fmla="*/ 177752 h 659784"/>
                  <a:gd name="connsiteX4" fmla="*/ 729430 w 1247955"/>
                  <a:gd name="connsiteY4" fmla="*/ 479337 h 659784"/>
                  <a:gd name="connsiteX5" fmla="*/ 879893 w 1247955"/>
                  <a:gd name="connsiteY5" fmla="*/ 649591 h 659784"/>
                  <a:gd name="connsiteX6" fmla="*/ 1247955 w 1247955"/>
                  <a:gd name="connsiteY6" fmla="*/ 643841 h 659784"/>
                  <a:gd name="connsiteX0" fmla="*/ 0 w 1247955"/>
                  <a:gd name="connsiteY0" fmla="*/ 606075 h 656525"/>
                  <a:gd name="connsiteX1" fmla="*/ 59783 w 1247955"/>
                  <a:gd name="connsiteY1" fmla="*/ 269044 h 656525"/>
                  <a:gd name="connsiteX2" fmla="*/ 159825 w 1247955"/>
                  <a:gd name="connsiteY2" fmla="*/ 14668 h 656525"/>
                  <a:gd name="connsiteX3" fmla="*/ 554758 w 1247955"/>
                  <a:gd name="connsiteY3" fmla="*/ 174493 h 656525"/>
                  <a:gd name="connsiteX4" fmla="*/ 729430 w 1247955"/>
                  <a:gd name="connsiteY4" fmla="*/ 476078 h 656525"/>
                  <a:gd name="connsiteX5" fmla="*/ 879893 w 1247955"/>
                  <a:gd name="connsiteY5" fmla="*/ 646332 h 656525"/>
                  <a:gd name="connsiteX6" fmla="*/ 1247955 w 1247955"/>
                  <a:gd name="connsiteY6" fmla="*/ 640582 h 656525"/>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3 h 643533"/>
                  <a:gd name="connsiteX1" fmla="*/ 49353 w 1247955"/>
                  <a:gd name="connsiteY1" fmla="*/ 256052 h 643533"/>
                  <a:gd name="connsiteX2" fmla="*/ 159825 w 1247955"/>
                  <a:gd name="connsiteY2" fmla="*/ 1676 h 643533"/>
                  <a:gd name="connsiteX3" fmla="*/ 554758 w 1247955"/>
                  <a:gd name="connsiteY3" fmla="*/ 161501 h 643533"/>
                  <a:gd name="connsiteX4" fmla="*/ 729430 w 1247955"/>
                  <a:gd name="connsiteY4" fmla="*/ 463086 h 643533"/>
                  <a:gd name="connsiteX5" fmla="*/ 879893 w 1247955"/>
                  <a:gd name="connsiteY5" fmla="*/ 633340 h 643533"/>
                  <a:gd name="connsiteX6" fmla="*/ 1247955 w 1247955"/>
                  <a:gd name="connsiteY6" fmla="*/ 627590 h 643533"/>
                  <a:gd name="connsiteX0" fmla="*/ 0 w 1247955"/>
                  <a:gd name="connsiteY0" fmla="*/ 593082 h 643532"/>
                  <a:gd name="connsiteX1" fmla="*/ 52830 w 1247955"/>
                  <a:gd name="connsiteY1" fmla="*/ 256051 h 643532"/>
                  <a:gd name="connsiteX2" fmla="*/ 159825 w 1247955"/>
                  <a:gd name="connsiteY2" fmla="*/ 1675 h 643532"/>
                  <a:gd name="connsiteX3" fmla="*/ 554758 w 1247955"/>
                  <a:gd name="connsiteY3" fmla="*/ 161500 h 643532"/>
                  <a:gd name="connsiteX4" fmla="*/ 729430 w 1247955"/>
                  <a:gd name="connsiteY4" fmla="*/ 463085 h 643532"/>
                  <a:gd name="connsiteX5" fmla="*/ 879893 w 1247955"/>
                  <a:gd name="connsiteY5" fmla="*/ 633339 h 643532"/>
                  <a:gd name="connsiteX6" fmla="*/ 1247955 w 1247955"/>
                  <a:gd name="connsiteY6" fmla="*/ 627589 h 643532"/>
                  <a:gd name="connsiteX0" fmla="*/ 0 w 1247955"/>
                  <a:gd name="connsiteY0" fmla="*/ 593082 h 643532"/>
                  <a:gd name="connsiteX1" fmla="*/ 52830 w 1247955"/>
                  <a:gd name="connsiteY1" fmla="*/ 256051 h 643532"/>
                  <a:gd name="connsiteX2" fmla="*/ 159825 w 1247955"/>
                  <a:gd name="connsiteY2" fmla="*/ 1675 h 643532"/>
                  <a:gd name="connsiteX3" fmla="*/ 554758 w 1247955"/>
                  <a:gd name="connsiteY3" fmla="*/ 161500 h 643532"/>
                  <a:gd name="connsiteX4" fmla="*/ 729430 w 1247955"/>
                  <a:gd name="connsiteY4" fmla="*/ 463085 h 643532"/>
                  <a:gd name="connsiteX5" fmla="*/ 879893 w 1247955"/>
                  <a:gd name="connsiteY5" fmla="*/ 633339 h 643532"/>
                  <a:gd name="connsiteX6" fmla="*/ 1247955 w 1247955"/>
                  <a:gd name="connsiteY6" fmla="*/ 627589 h 643532"/>
                  <a:gd name="connsiteX0" fmla="*/ 0 w 1247955"/>
                  <a:gd name="connsiteY0" fmla="*/ 599953 h 650403"/>
                  <a:gd name="connsiteX1" fmla="*/ 52830 w 1247955"/>
                  <a:gd name="connsiteY1" fmla="*/ 262922 h 650403"/>
                  <a:gd name="connsiteX2" fmla="*/ 180686 w 1247955"/>
                  <a:gd name="connsiteY2" fmla="*/ 1592 h 650403"/>
                  <a:gd name="connsiteX3" fmla="*/ 554758 w 1247955"/>
                  <a:gd name="connsiteY3" fmla="*/ 168371 h 650403"/>
                  <a:gd name="connsiteX4" fmla="*/ 729430 w 1247955"/>
                  <a:gd name="connsiteY4" fmla="*/ 469956 h 650403"/>
                  <a:gd name="connsiteX5" fmla="*/ 879893 w 1247955"/>
                  <a:gd name="connsiteY5" fmla="*/ 640210 h 650403"/>
                  <a:gd name="connsiteX6" fmla="*/ 1247955 w 1247955"/>
                  <a:gd name="connsiteY6" fmla="*/ 634460 h 650403"/>
                  <a:gd name="connsiteX0" fmla="*/ 0 w 1247955"/>
                  <a:gd name="connsiteY0" fmla="*/ 599953 h 650403"/>
                  <a:gd name="connsiteX1" fmla="*/ 52830 w 1247955"/>
                  <a:gd name="connsiteY1" fmla="*/ 262922 h 650403"/>
                  <a:gd name="connsiteX2" fmla="*/ 180686 w 1247955"/>
                  <a:gd name="connsiteY2" fmla="*/ 1592 h 650403"/>
                  <a:gd name="connsiteX3" fmla="*/ 554758 w 1247955"/>
                  <a:gd name="connsiteY3" fmla="*/ 168371 h 650403"/>
                  <a:gd name="connsiteX4" fmla="*/ 729430 w 1247955"/>
                  <a:gd name="connsiteY4" fmla="*/ 469956 h 650403"/>
                  <a:gd name="connsiteX5" fmla="*/ 879893 w 1247955"/>
                  <a:gd name="connsiteY5" fmla="*/ 640210 h 650403"/>
                  <a:gd name="connsiteX6" fmla="*/ 1247955 w 1247955"/>
                  <a:gd name="connsiteY6" fmla="*/ 634460 h 650403"/>
                  <a:gd name="connsiteX0" fmla="*/ 0 w 1247955"/>
                  <a:gd name="connsiteY0" fmla="*/ 603392 h 653842"/>
                  <a:gd name="connsiteX1" fmla="*/ 52830 w 1247955"/>
                  <a:gd name="connsiteY1" fmla="*/ 266361 h 653842"/>
                  <a:gd name="connsiteX2" fmla="*/ 194593 w 1247955"/>
                  <a:gd name="connsiteY2" fmla="*/ 1554 h 653842"/>
                  <a:gd name="connsiteX3" fmla="*/ 554758 w 1247955"/>
                  <a:gd name="connsiteY3" fmla="*/ 171810 h 653842"/>
                  <a:gd name="connsiteX4" fmla="*/ 729430 w 1247955"/>
                  <a:gd name="connsiteY4" fmla="*/ 473395 h 653842"/>
                  <a:gd name="connsiteX5" fmla="*/ 879893 w 1247955"/>
                  <a:gd name="connsiteY5" fmla="*/ 643649 h 653842"/>
                  <a:gd name="connsiteX6" fmla="*/ 1247955 w 1247955"/>
                  <a:gd name="connsiteY6" fmla="*/ 637899 h 653842"/>
                  <a:gd name="connsiteX0" fmla="*/ 0 w 1247955"/>
                  <a:gd name="connsiteY0" fmla="*/ 603392 h 653842"/>
                  <a:gd name="connsiteX1" fmla="*/ 52830 w 1247955"/>
                  <a:gd name="connsiteY1" fmla="*/ 266361 h 653842"/>
                  <a:gd name="connsiteX2" fmla="*/ 177209 w 1247955"/>
                  <a:gd name="connsiteY2" fmla="*/ 1554 h 653842"/>
                  <a:gd name="connsiteX3" fmla="*/ 554758 w 1247955"/>
                  <a:gd name="connsiteY3" fmla="*/ 171810 h 653842"/>
                  <a:gd name="connsiteX4" fmla="*/ 729430 w 1247955"/>
                  <a:gd name="connsiteY4" fmla="*/ 473395 h 653842"/>
                  <a:gd name="connsiteX5" fmla="*/ 879893 w 1247955"/>
                  <a:gd name="connsiteY5" fmla="*/ 643649 h 653842"/>
                  <a:gd name="connsiteX6" fmla="*/ 1247955 w 1247955"/>
                  <a:gd name="connsiteY6" fmla="*/ 637899 h 653842"/>
                  <a:gd name="connsiteX0" fmla="*/ 0 w 1247955"/>
                  <a:gd name="connsiteY0" fmla="*/ 606833 h 657283"/>
                  <a:gd name="connsiteX1" fmla="*/ 52830 w 1247955"/>
                  <a:gd name="connsiteY1" fmla="*/ 269802 h 657283"/>
                  <a:gd name="connsiteX2" fmla="*/ 180686 w 1247955"/>
                  <a:gd name="connsiteY2" fmla="*/ 1518 h 657283"/>
                  <a:gd name="connsiteX3" fmla="*/ 554758 w 1247955"/>
                  <a:gd name="connsiteY3" fmla="*/ 175251 h 657283"/>
                  <a:gd name="connsiteX4" fmla="*/ 729430 w 1247955"/>
                  <a:gd name="connsiteY4" fmla="*/ 476836 h 657283"/>
                  <a:gd name="connsiteX5" fmla="*/ 879893 w 1247955"/>
                  <a:gd name="connsiteY5" fmla="*/ 647090 h 657283"/>
                  <a:gd name="connsiteX6" fmla="*/ 1247955 w 1247955"/>
                  <a:gd name="connsiteY6" fmla="*/ 641340 h 657283"/>
                  <a:gd name="connsiteX0" fmla="*/ 0 w 1247955"/>
                  <a:gd name="connsiteY0" fmla="*/ 607469 h 657919"/>
                  <a:gd name="connsiteX1" fmla="*/ 52830 w 1247955"/>
                  <a:gd name="connsiteY1" fmla="*/ 270438 h 657919"/>
                  <a:gd name="connsiteX2" fmla="*/ 180686 w 1247955"/>
                  <a:gd name="connsiteY2" fmla="*/ 2154 h 657919"/>
                  <a:gd name="connsiteX3" fmla="*/ 554758 w 1247955"/>
                  <a:gd name="connsiteY3" fmla="*/ 175887 h 657919"/>
                  <a:gd name="connsiteX4" fmla="*/ 729430 w 1247955"/>
                  <a:gd name="connsiteY4" fmla="*/ 477472 h 657919"/>
                  <a:gd name="connsiteX5" fmla="*/ 879893 w 1247955"/>
                  <a:gd name="connsiteY5" fmla="*/ 647726 h 657919"/>
                  <a:gd name="connsiteX6" fmla="*/ 1247955 w 1247955"/>
                  <a:gd name="connsiteY6" fmla="*/ 641976 h 657919"/>
                  <a:gd name="connsiteX0" fmla="*/ 0 w 1247955"/>
                  <a:gd name="connsiteY0" fmla="*/ 607481 h 657931"/>
                  <a:gd name="connsiteX1" fmla="*/ 52830 w 1247955"/>
                  <a:gd name="connsiteY1" fmla="*/ 270450 h 657931"/>
                  <a:gd name="connsiteX2" fmla="*/ 180686 w 1247955"/>
                  <a:gd name="connsiteY2" fmla="*/ 2166 h 657931"/>
                  <a:gd name="connsiteX3" fmla="*/ 547805 w 1247955"/>
                  <a:gd name="connsiteY3" fmla="*/ 161991 h 657931"/>
                  <a:gd name="connsiteX4" fmla="*/ 729430 w 1247955"/>
                  <a:gd name="connsiteY4" fmla="*/ 477484 h 657931"/>
                  <a:gd name="connsiteX5" fmla="*/ 879893 w 1247955"/>
                  <a:gd name="connsiteY5" fmla="*/ 647738 h 657931"/>
                  <a:gd name="connsiteX6" fmla="*/ 1247955 w 1247955"/>
                  <a:gd name="connsiteY6" fmla="*/ 641988 h 657931"/>
                  <a:gd name="connsiteX0" fmla="*/ 0 w 1247955"/>
                  <a:gd name="connsiteY0" fmla="*/ 608741 h 659191"/>
                  <a:gd name="connsiteX1" fmla="*/ 52830 w 1247955"/>
                  <a:gd name="connsiteY1" fmla="*/ 271710 h 659191"/>
                  <a:gd name="connsiteX2" fmla="*/ 180686 w 1247955"/>
                  <a:gd name="connsiteY2" fmla="*/ 3426 h 659191"/>
                  <a:gd name="connsiteX3" fmla="*/ 547805 w 1247955"/>
                  <a:gd name="connsiteY3" fmla="*/ 163251 h 659191"/>
                  <a:gd name="connsiteX4" fmla="*/ 729430 w 1247955"/>
                  <a:gd name="connsiteY4" fmla="*/ 478744 h 659191"/>
                  <a:gd name="connsiteX5" fmla="*/ 879893 w 1247955"/>
                  <a:gd name="connsiteY5" fmla="*/ 648998 h 659191"/>
                  <a:gd name="connsiteX6" fmla="*/ 1247955 w 1247955"/>
                  <a:gd name="connsiteY6" fmla="*/ 643248 h 659191"/>
                  <a:gd name="connsiteX0" fmla="*/ 0 w 1247955"/>
                  <a:gd name="connsiteY0" fmla="*/ 608741 h 659191"/>
                  <a:gd name="connsiteX1" fmla="*/ 52830 w 1247955"/>
                  <a:gd name="connsiteY1" fmla="*/ 271710 h 659191"/>
                  <a:gd name="connsiteX2" fmla="*/ 180686 w 1247955"/>
                  <a:gd name="connsiteY2" fmla="*/ 3426 h 659191"/>
                  <a:gd name="connsiteX3" fmla="*/ 547805 w 1247955"/>
                  <a:gd name="connsiteY3" fmla="*/ 163251 h 659191"/>
                  <a:gd name="connsiteX4" fmla="*/ 729430 w 1247955"/>
                  <a:gd name="connsiteY4" fmla="*/ 478744 h 659191"/>
                  <a:gd name="connsiteX5" fmla="*/ 879893 w 1247955"/>
                  <a:gd name="connsiteY5" fmla="*/ 648998 h 659191"/>
                  <a:gd name="connsiteX6" fmla="*/ 1247955 w 1247955"/>
                  <a:gd name="connsiteY6" fmla="*/ 643248 h 659191"/>
                  <a:gd name="connsiteX0" fmla="*/ 0 w 1247955"/>
                  <a:gd name="connsiteY0" fmla="*/ 612251 h 662701"/>
                  <a:gd name="connsiteX1" fmla="*/ 52830 w 1247955"/>
                  <a:gd name="connsiteY1" fmla="*/ 275220 h 662701"/>
                  <a:gd name="connsiteX2" fmla="*/ 180686 w 1247955"/>
                  <a:gd name="connsiteY2" fmla="*/ 6936 h 662701"/>
                  <a:gd name="connsiteX3" fmla="*/ 537375 w 1247955"/>
                  <a:gd name="connsiteY3" fmla="*/ 138947 h 662701"/>
                  <a:gd name="connsiteX4" fmla="*/ 729430 w 1247955"/>
                  <a:gd name="connsiteY4" fmla="*/ 482254 h 662701"/>
                  <a:gd name="connsiteX5" fmla="*/ 879893 w 1247955"/>
                  <a:gd name="connsiteY5" fmla="*/ 652508 h 662701"/>
                  <a:gd name="connsiteX6" fmla="*/ 1247955 w 1247955"/>
                  <a:gd name="connsiteY6" fmla="*/ 646758 h 662701"/>
                  <a:gd name="connsiteX0" fmla="*/ 0 w 1247955"/>
                  <a:gd name="connsiteY0" fmla="*/ 609414 h 659864"/>
                  <a:gd name="connsiteX1" fmla="*/ 52830 w 1247955"/>
                  <a:gd name="connsiteY1" fmla="*/ 272383 h 659864"/>
                  <a:gd name="connsiteX2" fmla="*/ 180686 w 1247955"/>
                  <a:gd name="connsiteY2" fmla="*/ 4099 h 659864"/>
                  <a:gd name="connsiteX3" fmla="*/ 537375 w 1247955"/>
                  <a:gd name="connsiteY3" fmla="*/ 136110 h 659864"/>
                  <a:gd name="connsiteX4" fmla="*/ 739861 w 1247955"/>
                  <a:gd name="connsiteY4" fmla="*/ 479417 h 659864"/>
                  <a:gd name="connsiteX5" fmla="*/ 879893 w 1247955"/>
                  <a:gd name="connsiteY5" fmla="*/ 649671 h 659864"/>
                  <a:gd name="connsiteX6" fmla="*/ 1247955 w 1247955"/>
                  <a:gd name="connsiteY6" fmla="*/ 643921 h 659864"/>
                  <a:gd name="connsiteX0" fmla="*/ 0 w 1247955"/>
                  <a:gd name="connsiteY0" fmla="*/ 610895 h 661345"/>
                  <a:gd name="connsiteX1" fmla="*/ 52830 w 1247955"/>
                  <a:gd name="connsiteY1" fmla="*/ 273864 h 661345"/>
                  <a:gd name="connsiteX2" fmla="*/ 180686 w 1247955"/>
                  <a:gd name="connsiteY2" fmla="*/ 5580 h 661345"/>
                  <a:gd name="connsiteX3" fmla="*/ 537375 w 1247955"/>
                  <a:gd name="connsiteY3" fmla="*/ 137591 h 661345"/>
                  <a:gd name="connsiteX4" fmla="*/ 879893 w 1247955"/>
                  <a:gd name="connsiteY4" fmla="*/ 651152 h 661345"/>
                  <a:gd name="connsiteX5" fmla="*/ 1247955 w 1247955"/>
                  <a:gd name="connsiteY5" fmla="*/ 645402 h 6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55" h="661345">
                    <a:moveTo>
                      <a:pt x="0" y="610895"/>
                    </a:moveTo>
                    <a:cubicBezTo>
                      <a:pt x="19649" y="489167"/>
                      <a:pt x="22716" y="374750"/>
                      <a:pt x="52830" y="273864"/>
                    </a:cubicBezTo>
                    <a:cubicBezTo>
                      <a:pt x="82944" y="172978"/>
                      <a:pt x="99929" y="28292"/>
                      <a:pt x="180686" y="5580"/>
                    </a:cubicBezTo>
                    <a:cubicBezTo>
                      <a:pt x="261443" y="-17132"/>
                      <a:pt x="420841" y="29996"/>
                      <a:pt x="537375" y="137591"/>
                    </a:cubicBezTo>
                    <a:cubicBezTo>
                      <a:pt x="653909" y="245186"/>
                      <a:pt x="761463" y="566517"/>
                      <a:pt x="879893" y="651152"/>
                    </a:cubicBezTo>
                    <a:cubicBezTo>
                      <a:pt x="964575" y="678569"/>
                      <a:pt x="1066800" y="641569"/>
                      <a:pt x="1247955" y="64540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ln>
                    <a:solidFill>
                      <a:schemeClr val="tx1"/>
                    </a:solidFill>
                  </a:ln>
                </a:endParaRPr>
              </a:p>
            </p:txBody>
          </p:sp>
          <p:cxnSp>
            <p:nvCxnSpPr>
              <p:cNvPr id="42" name="Straight Connector 41"/>
              <p:cNvCxnSpPr/>
              <p:nvPr/>
            </p:nvCxnSpPr>
            <p:spPr>
              <a:xfrm>
                <a:off x="5069992" y="5517232"/>
                <a:ext cx="1482228"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5589909" y="2884406"/>
              <a:ext cx="722956" cy="311638"/>
            </a:xfrm>
            <a:prstGeom prst="rect">
              <a:avLst/>
            </a:prstGeom>
            <a:noFill/>
          </p:spPr>
          <p:txBody>
            <a:bodyPr wrap="none" rtlCol="0">
              <a:spAutoFit/>
            </a:bodyPr>
            <a:lstStyle/>
            <a:p>
              <a:r>
                <a:rPr lang="en-US" sz="1050" b="1" dirty="0">
                  <a:solidFill>
                    <a:srgbClr val="FF0000"/>
                  </a:solidFill>
                </a:rPr>
                <a:t>OUT_A</a:t>
              </a:r>
              <a:endParaRPr lang="en-GB" sz="1050" b="1" dirty="0">
                <a:solidFill>
                  <a:srgbClr val="FF0000"/>
                </a:solidFill>
              </a:endParaRPr>
            </a:p>
          </p:txBody>
        </p:sp>
        <p:sp>
          <p:nvSpPr>
            <p:cNvPr id="34" name="TextBox 33"/>
            <p:cNvSpPr txBox="1"/>
            <p:nvPr/>
          </p:nvSpPr>
          <p:spPr>
            <a:xfrm>
              <a:off x="6096387" y="3501510"/>
              <a:ext cx="784832" cy="283306"/>
            </a:xfrm>
            <a:prstGeom prst="rect">
              <a:avLst/>
            </a:prstGeom>
            <a:noFill/>
          </p:spPr>
          <p:txBody>
            <a:bodyPr wrap="none" rtlCol="0">
              <a:spAutoFit/>
            </a:bodyPr>
            <a:lstStyle/>
            <a:p>
              <a:r>
                <a:rPr lang="en-US" sz="900" dirty="0">
                  <a:latin typeface="+mj-lt"/>
                </a:rPr>
                <a:t>threshold</a:t>
              </a:r>
              <a:endParaRPr lang="en-GB" sz="900" dirty="0"/>
            </a:p>
          </p:txBody>
        </p:sp>
        <p:cxnSp>
          <p:nvCxnSpPr>
            <p:cNvPr id="35" name="Straight Arrow Connector 34"/>
            <p:cNvCxnSpPr/>
            <p:nvPr/>
          </p:nvCxnSpPr>
          <p:spPr>
            <a:xfrm flipH="1" flipV="1">
              <a:off x="5481487" y="3845822"/>
              <a:ext cx="711230" cy="831"/>
            </a:xfrm>
            <a:prstGeom prst="straightConnector1">
              <a:avLst/>
            </a:prstGeom>
            <a:ln w="127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5271544" y="5747074"/>
            <a:ext cx="2294282" cy="300082"/>
          </a:xfrm>
          <a:prstGeom prst="rect">
            <a:avLst/>
          </a:prstGeom>
          <a:noFill/>
        </p:spPr>
        <p:txBody>
          <a:bodyPr wrap="none" rtlCol="0">
            <a:spAutoFit/>
          </a:bodyPr>
          <a:lstStyle/>
          <a:p>
            <a:r>
              <a:rPr lang="en-US" sz="1350" dirty="0">
                <a:solidFill>
                  <a:srgbClr val="0000FF"/>
                </a:solidFill>
              </a:rPr>
              <a:t>sPHENIX trigger latency: ~4 </a:t>
            </a:r>
            <a:r>
              <a:rPr lang="en-US" sz="1350" dirty="0" err="1">
                <a:solidFill>
                  <a:srgbClr val="0000FF"/>
                </a:solidFill>
              </a:rPr>
              <a:t>μs</a:t>
            </a:r>
            <a:endParaRPr lang="en-US" sz="1350" dirty="0">
              <a:solidFill>
                <a:srgbClr val="0000FF"/>
              </a:solidFill>
            </a:endParaRPr>
          </a:p>
        </p:txBody>
      </p:sp>
      <p:sp>
        <p:nvSpPr>
          <p:cNvPr id="44" name="TextBox 43"/>
          <p:cNvSpPr txBox="1"/>
          <p:nvPr/>
        </p:nvSpPr>
        <p:spPr>
          <a:xfrm>
            <a:off x="2329763" y="43510"/>
            <a:ext cx="3928832" cy="707886"/>
          </a:xfrm>
          <a:prstGeom prst="rect">
            <a:avLst/>
          </a:prstGeom>
          <a:noFill/>
        </p:spPr>
        <p:txBody>
          <a:bodyPr wrap="none" rtlCol="0">
            <a:spAutoFit/>
          </a:bodyPr>
          <a:lstStyle/>
          <a:p>
            <a:r>
              <a:rPr lang="en-US" sz="4000" dirty="0" smtClean="0">
                <a:solidFill>
                  <a:schemeClr val="bg1"/>
                </a:solidFill>
              </a:rPr>
              <a:t>ALPIDE Operation</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437564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990600"/>
          </a:xfrm>
        </p:spPr>
        <p:txBody>
          <a:bodyPr/>
          <a:lstStyle/>
          <a:p>
            <a:r>
              <a:rPr lang="en-US" sz="3600" dirty="0" smtClean="0"/>
              <a:t>ALPIDE Characterization &amp; Optimization </a:t>
            </a:r>
            <a:endParaRPr lang="en-US" sz="3600" dirty="0"/>
          </a:p>
        </p:txBody>
      </p:sp>
      <p:sp>
        <p:nvSpPr>
          <p:cNvPr id="3" name="Content Placeholder 2"/>
          <p:cNvSpPr>
            <a:spLocks noGrp="1"/>
          </p:cNvSpPr>
          <p:nvPr>
            <p:ph idx="1"/>
          </p:nvPr>
        </p:nvSpPr>
        <p:spPr>
          <a:xfrm>
            <a:off x="457200" y="1600200"/>
            <a:ext cx="4419600" cy="4525963"/>
          </a:xfrm>
        </p:spPr>
        <p:txBody>
          <a:bodyPr>
            <a:normAutofit fontScale="55000" lnSpcReduction="20000"/>
          </a:bodyPr>
          <a:lstStyle/>
          <a:p>
            <a:r>
              <a:rPr lang="en-US" dirty="0" smtClean="0"/>
              <a:t>MOSAIC test bench</a:t>
            </a:r>
          </a:p>
          <a:p>
            <a:pPr lvl="1"/>
            <a:r>
              <a:rPr lang="en-US" dirty="0" smtClean="0"/>
              <a:t>High-speed readout of ALPIDE chip, 1.2Gbps</a:t>
            </a:r>
          </a:p>
          <a:p>
            <a:pPr lvl="1"/>
            <a:r>
              <a:rPr lang="en-US" dirty="0" smtClean="0"/>
              <a:t>Scan sensor response parameters </a:t>
            </a:r>
          </a:p>
          <a:p>
            <a:pPr lvl="2"/>
            <a:r>
              <a:rPr lang="en-US" dirty="0" smtClean="0"/>
              <a:t>Threshold, shaping time, strobe length, trigger delay </a:t>
            </a:r>
            <a:r>
              <a:rPr lang="en-US" dirty="0" err="1" smtClean="0"/>
              <a:t>etc</a:t>
            </a:r>
            <a:endParaRPr lang="en-US" dirty="0" smtClean="0"/>
          </a:p>
          <a:p>
            <a:pPr lvl="2"/>
            <a:r>
              <a:rPr lang="en-US" dirty="0" smtClean="0"/>
              <a:t>Initial evaluation with cosmic rays and external source</a:t>
            </a:r>
          </a:p>
          <a:p>
            <a:pPr lvl="1"/>
            <a:endParaRPr lang="en-US" dirty="0"/>
          </a:p>
          <a:p>
            <a:r>
              <a:rPr lang="en-US" dirty="0" smtClean="0"/>
              <a:t>Laser testing system in preparation</a:t>
            </a:r>
          </a:p>
          <a:p>
            <a:pPr lvl="1"/>
            <a:r>
              <a:rPr lang="en-US" dirty="0" smtClean="0"/>
              <a:t>Laser pulses to </a:t>
            </a:r>
            <a:r>
              <a:rPr lang="en-US" dirty="0" smtClean="0"/>
              <a:t>inject MIP-level signal to each pixel </a:t>
            </a:r>
          </a:p>
          <a:p>
            <a:pPr lvl="2"/>
            <a:r>
              <a:rPr lang="en-US" dirty="0" smtClean="0"/>
              <a:t>Focused laser spot, ~10um</a:t>
            </a:r>
          </a:p>
          <a:p>
            <a:pPr lvl="2"/>
            <a:r>
              <a:rPr lang="en-US" dirty="0" smtClean="0"/>
              <a:t>Tunable pulse, ~5ns</a:t>
            </a:r>
          </a:p>
          <a:p>
            <a:pPr lvl="2"/>
            <a:r>
              <a:rPr lang="en-US" dirty="0" smtClean="0"/>
              <a:t>Repetition rate, up to 1MHz</a:t>
            </a:r>
          </a:p>
          <a:p>
            <a:pPr lvl="1"/>
            <a:r>
              <a:rPr lang="en-US" dirty="0" smtClean="0"/>
              <a:t>Scan full parameter space to optimize the operation point for sPHENIX   </a:t>
            </a:r>
            <a:endParaRPr lang="en-US" dirty="0"/>
          </a:p>
        </p:txBody>
      </p:sp>
      <p:sp>
        <p:nvSpPr>
          <p:cNvPr id="4" name="Date Placeholder 3"/>
          <p:cNvSpPr>
            <a:spLocks noGrp="1"/>
          </p:cNvSpPr>
          <p:nvPr>
            <p:ph type="dt" sz="half" idx="10"/>
          </p:nvPr>
        </p:nvSpPr>
        <p:spPr/>
        <p:txBody>
          <a:bodyPr/>
          <a:lstStyle/>
          <a:p>
            <a:pPr>
              <a:defRPr/>
            </a:pPr>
            <a:fld id="{4F580A25-B60B-6D4F-AABB-4A7F16B02E1D}"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15</a:t>
            </a:fld>
            <a:endParaRPr lang="en-US"/>
          </a:p>
        </p:txBody>
      </p:sp>
      <p:pic>
        <p:nvPicPr>
          <p:cNvPr id="7" name="Picture 6"/>
          <p:cNvPicPr>
            <a:picLocks noChangeAspect="1"/>
          </p:cNvPicPr>
          <p:nvPr/>
        </p:nvPicPr>
        <p:blipFill>
          <a:blip r:embed="rId2"/>
          <a:stretch>
            <a:fillRect/>
          </a:stretch>
        </p:blipFill>
        <p:spPr>
          <a:xfrm>
            <a:off x="5332052" y="3886200"/>
            <a:ext cx="3811947" cy="2293026"/>
          </a:xfrm>
          <a:prstGeom prst="rect">
            <a:avLst/>
          </a:prstGeom>
        </p:spPr>
      </p:pic>
      <p:sp>
        <p:nvSpPr>
          <p:cNvPr id="8" name="TextBox 7"/>
          <p:cNvSpPr txBox="1"/>
          <p:nvPr/>
        </p:nvSpPr>
        <p:spPr>
          <a:xfrm>
            <a:off x="8534400" y="4495800"/>
            <a:ext cx="678391" cy="369332"/>
          </a:xfrm>
          <a:prstGeom prst="rect">
            <a:avLst/>
          </a:prstGeom>
          <a:noFill/>
        </p:spPr>
        <p:txBody>
          <a:bodyPr wrap="none" rtlCol="0">
            <a:spAutoFit/>
          </a:bodyPr>
          <a:lstStyle/>
          <a:p>
            <a:r>
              <a:rPr lang="en-US" dirty="0" smtClean="0">
                <a:solidFill>
                  <a:srgbClr val="FF0000"/>
                </a:solidFill>
              </a:rPr>
              <a:t>Laser</a:t>
            </a:r>
            <a:endParaRPr lang="en-US" dirty="0">
              <a:solidFill>
                <a:srgbClr val="FF0000"/>
              </a:solidFill>
            </a:endParaRPr>
          </a:p>
        </p:txBody>
      </p:sp>
      <p:sp>
        <p:nvSpPr>
          <p:cNvPr id="9" name="TextBox 8"/>
          <p:cNvSpPr txBox="1"/>
          <p:nvPr/>
        </p:nvSpPr>
        <p:spPr>
          <a:xfrm>
            <a:off x="6858000" y="4126468"/>
            <a:ext cx="1304716" cy="369332"/>
          </a:xfrm>
          <a:prstGeom prst="rect">
            <a:avLst/>
          </a:prstGeom>
          <a:noFill/>
        </p:spPr>
        <p:txBody>
          <a:bodyPr wrap="none" rtlCol="0">
            <a:spAutoFit/>
          </a:bodyPr>
          <a:lstStyle/>
          <a:p>
            <a:r>
              <a:rPr lang="en-US" dirty="0" smtClean="0">
                <a:solidFill>
                  <a:srgbClr val="FF0000"/>
                </a:solidFill>
              </a:rPr>
              <a:t>Laser Driver</a:t>
            </a:r>
            <a:endParaRPr lang="en-US" dirty="0">
              <a:solidFill>
                <a:srgbClr val="FF0000"/>
              </a:solidFill>
            </a:endParaRPr>
          </a:p>
        </p:txBody>
      </p:sp>
      <p:sp>
        <p:nvSpPr>
          <p:cNvPr id="10" name="TextBox 9"/>
          <p:cNvSpPr txBox="1"/>
          <p:nvPr/>
        </p:nvSpPr>
        <p:spPr>
          <a:xfrm>
            <a:off x="5355547" y="5651760"/>
            <a:ext cx="1328505" cy="369332"/>
          </a:xfrm>
          <a:prstGeom prst="rect">
            <a:avLst/>
          </a:prstGeom>
          <a:noFill/>
        </p:spPr>
        <p:txBody>
          <a:bodyPr wrap="none" rtlCol="0">
            <a:spAutoFit/>
          </a:bodyPr>
          <a:lstStyle/>
          <a:p>
            <a:r>
              <a:rPr lang="en-US" dirty="0" smtClean="0">
                <a:solidFill>
                  <a:srgbClr val="FFFF00"/>
                </a:solidFill>
              </a:rPr>
              <a:t>X-Y-Z station</a:t>
            </a:r>
            <a:endParaRPr lang="en-US" dirty="0">
              <a:solidFill>
                <a:srgbClr val="FFFF00"/>
              </a:solidFill>
            </a:endParaRPr>
          </a:p>
        </p:txBody>
      </p:sp>
      <p:sp>
        <p:nvSpPr>
          <p:cNvPr id="11" name="TextBox 10"/>
          <p:cNvSpPr txBox="1"/>
          <p:nvPr/>
        </p:nvSpPr>
        <p:spPr>
          <a:xfrm>
            <a:off x="6934200" y="5638800"/>
            <a:ext cx="686983" cy="461665"/>
          </a:xfrm>
          <a:prstGeom prst="rect">
            <a:avLst/>
          </a:prstGeom>
          <a:solidFill>
            <a:schemeClr val="bg1"/>
          </a:solidFill>
        </p:spPr>
        <p:txBody>
          <a:bodyPr wrap="none" rtlCol="0">
            <a:spAutoFit/>
          </a:bodyPr>
          <a:lstStyle/>
          <a:p>
            <a:r>
              <a:rPr lang="en-US" sz="1200" dirty="0" smtClean="0"/>
              <a:t>sensor </a:t>
            </a:r>
          </a:p>
          <a:p>
            <a:r>
              <a:rPr lang="en-US" sz="1200" dirty="0" smtClean="0"/>
              <a:t>location</a:t>
            </a:r>
            <a:endParaRPr lang="en-US" sz="1200" dirty="0"/>
          </a:p>
        </p:txBody>
      </p:sp>
      <p:sp>
        <p:nvSpPr>
          <p:cNvPr id="12" name="TextBox 11"/>
          <p:cNvSpPr txBox="1"/>
          <p:nvPr/>
        </p:nvSpPr>
        <p:spPr>
          <a:xfrm>
            <a:off x="7848600" y="979251"/>
            <a:ext cx="1183144" cy="369332"/>
          </a:xfrm>
          <a:prstGeom prst="rect">
            <a:avLst/>
          </a:prstGeom>
          <a:noFill/>
        </p:spPr>
        <p:txBody>
          <a:bodyPr wrap="none" rtlCol="0">
            <a:spAutoFit/>
          </a:bodyPr>
          <a:lstStyle/>
          <a:p>
            <a:r>
              <a:rPr lang="en-US" smtClean="0"/>
              <a:t>Xuan’s talk</a:t>
            </a:r>
            <a:endParaRPr lang="en-US"/>
          </a:p>
        </p:txBody>
      </p:sp>
      <p:pic>
        <p:nvPicPr>
          <p:cNvPr id="13" name="Picture 12"/>
          <p:cNvPicPr>
            <a:picLocks noChangeAspect="1"/>
          </p:cNvPicPr>
          <p:nvPr/>
        </p:nvPicPr>
        <p:blipFill>
          <a:blip r:embed="rId3"/>
          <a:stretch>
            <a:fillRect/>
          </a:stretch>
        </p:blipFill>
        <p:spPr>
          <a:xfrm>
            <a:off x="5332052" y="1097686"/>
            <a:ext cx="2012000" cy="2681427"/>
          </a:xfrm>
          <a:prstGeom prst="rect">
            <a:avLst/>
          </a:prstGeom>
        </p:spPr>
      </p:pic>
      <p:sp>
        <p:nvSpPr>
          <p:cNvPr id="14" name="Line Callout 1 13"/>
          <p:cNvSpPr/>
          <p:nvPr/>
        </p:nvSpPr>
        <p:spPr>
          <a:xfrm>
            <a:off x="6990347" y="1650155"/>
            <a:ext cx="1544053" cy="304800"/>
          </a:xfrm>
          <a:prstGeom prst="borderCallout1">
            <a:avLst>
              <a:gd name="adj1" fmla="val 7472"/>
              <a:gd name="adj2" fmla="val 127"/>
              <a:gd name="adj3" fmla="val 112500"/>
              <a:gd name="adj4" fmla="val -38333"/>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rgbClr val="FFFF66"/>
                </a:solidFill>
              </a:rPr>
              <a:t>9-chip stave</a:t>
            </a:r>
            <a:endParaRPr lang="en-US">
              <a:solidFill>
                <a:srgbClr val="FFFF66"/>
              </a:solidFill>
            </a:endParaRPr>
          </a:p>
        </p:txBody>
      </p:sp>
      <p:sp>
        <p:nvSpPr>
          <p:cNvPr id="15" name="Line Callout 1 14"/>
          <p:cNvSpPr/>
          <p:nvPr/>
        </p:nvSpPr>
        <p:spPr>
          <a:xfrm>
            <a:off x="7176728" y="2195223"/>
            <a:ext cx="1544053" cy="304800"/>
          </a:xfrm>
          <a:prstGeom prst="borderCallout1">
            <a:avLst>
              <a:gd name="adj1" fmla="val 88675"/>
              <a:gd name="adj2" fmla="val -2099"/>
              <a:gd name="adj3" fmla="val 13252"/>
              <a:gd name="adj4" fmla="val -39669"/>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66"/>
                </a:solidFill>
              </a:rPr>
              <a:t>1</a:t>
            </a:r>
            <a:r>
              <a:rPr lang="en-US" dirty="0" smtClean="0">
                <a:solidFill>
                  <a:srgbClr val="FFFF66"/>
                </a:solidFill>
              </a:rPr>
              <a:t>-chip sensor</a:t>
            </a:r>
            <a:endParaRPr lang="en-US" dirty="0">
              <a:solidFill>
                <a:srgbClr val="FFFF66"/>
              </a:solidFill>
            </a:endParaRPr>
          </a:p>
        </p:txBody>
      </p:sp>
      <p:sp>
        <p:nvSpPr>
          <p:cNvPr id="16" name="Line Callout 1 15"/>
          <p:cNvSpPr/>
          <p:nvPr/>
        </p:nvSpPr>
        <p:spPr>
          <a:xfrm>
            <a:off x="7260390" y="2983469"/>
            <a:ext cx="1544053" cy="659554"/>
          </a:xfrm>
          <a:prstGeom prst="borderCallout1">
            <a:avLst>
              <a:gd name="adj1" fmla="val 88675"/>
              <a:gd name="adj2" fmla="val -2099"/>
              <a:gd name="adj3" fmla="val 33552"/>
              <a:gd name="adj4" fmla="val -76181"/>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66"/>
                </a:solidFill>
              </a:rPr>
              <a:t>MOSAIC Test Bench</a:t>
            </a:r>
            <a:endParaRPr lang="en-US" dirty="0">
              <a:solidFill>
                <a:srgbClr val="FFFF66"/>
              </a:solidFill>
            </a:endParaRPr>
          </a:p>
        </p:txBody>
      </p:sp>
    </p:spTree>
    <p:extLst>
      <p:ext uri="{BB962C8B-B14F-4D97-AF65-F5344CB8AC3E}">
        <p14:creationId xmlns:p14="http://schemas.microsoft.com/office/powerpoint/2010/main" val="643078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 y="-793"/>
            <a:ext cx="7924800" cy="990600"/>
          </a:xfrm>
        </p:spPr>
        <p:txBody>
          <a:bodyPr/>
          <a:lstStyle/>
          <a:p>
            <a:r>
              <a:rPr lang="en-US" dirty="0" smtClean="0"/>
              <a:t>MVTX </a:t>
            </a:r>
            <a:r>
              <a:rPr lang="en-US" smtClean="0"/>
              <a:t>Prototype Telescope</a:t>
            </a:r>
            <a:endParaRPr lang="en-US"/>
          </a:p>
        </p:txBody>
      </p:sp>
      <p:sp>
        <p:nvSpPr>
          <p:cNvPr id="3" name="Content Placeholder 2"/>
          <p:cNvSpPr>
            <a:spLocks noGrp="1"/>
          </p:cNvSpPr>
          <p:nvPr>
            <p:ph idx="1"/>
          </p:nvPr>
        </p:nvSpPr>
        <p:spPr>
          <a:xfrm>
            <a:off x="228600" y="1408350"/>
            <a:ext cx="4876800" cy="4590417"/>
          </a:xfrm>
        </p:spPr>
        <p:txBody>
          <a:bodyPr>
            <a:normAutofit fontScale="55000" lnSpcReduction="20000"/>
          </a:bodyPr>
          <a:lstStyle/>
          <a:p>
            <a:r>
              <a:rPr lang="en-US" dirty="0" smtClean="0"/>
              <a:t>A 4-stave telescope</a:t>
            </a:r>
          </a:p>
          <a:p>
            <a:pPr lvl="1"/>
            <a:r>
              <a:rPr lang="en-US" dirty="0" smtClean="0"/>
              <a:t>Sensor response and cluster size, MC tuning  </a:t>
            </a:r>
          </a:p>
          <a:p>
            <a:pPr lvl="1"/>
            <a:r>
              <a:rPr lang="en-US" dirty="0" smtClean="0"/>
              <a:t>Hit spatial resolution  </a:t>
            </a:r>
          </a:p>
          <a:p>
            <a:pPr lvl="1"/>
            <a:r>
              <a:rPr lang="en-US" dirty="0" smtClean="0"/>
              <a:t>Tracking and offline reconstruction </a:t>
            </a:r>
          </a:p>
          <a:p>
            <a:pPr lvl="1"/>
            <a:r>
              <a:rPr lang="en-US" dirty="0" smtClean="0"/>
              <a:t>Full readout chain</a:t>
            </a:r>
          </a:p>
          <a:p>
            <a:pPr lvl="1"/>
            <a:r>
              <a:rPr lang="en-US" dirty="0" smtClean="0"/>
              <a:t>Cooling and mechanical stability</a:t>
            </a:r>
          </a:p>
          <a:p>
            <a:pPr lvl="1"/>
            <a:endParaRPr lang="en-US" dirty="0" smtClean="0"/>
          </a:p>
          <a:p>
            <a:r>
              <a:rPr lang="en-US" dirty="0" smtClean="0"/>
              <a:t>Cosmic test: summer 2018</a:t>
            </a:r>
          </a:p>
          <a:p>
            <a:pPr lvl="1"/>
            <a:r>
              <a:rPr lang="en-US" dirty="0" smtClean="0"/>
              <a:t>Full readout chain, 4 staves/chips + 4 RUs + 1 FELIX +RCDAQ/sPHENIX </a:t>
            </a:r>
          </a:p>
          <a:p>
            <a:pPr lvl="1"/>
            <a:r>
              <a:rPr lang="en-US" dirty="0" smtClean="0"/>
              <a:t>Tracking and offline reconstruction</a:t>
            </a:r>
          </a:p>
          <a:p>
            <a:pPr lvl="1"/>
            <a:r>
              <a:rPr lang="en-US" dirty="0" smtClean="0"/>
              <a:t>Benchmark MC hit and cluster distributions </a:t>
            </a:r>
          </a:p>
          <a:p>
            <a:endParaRPr lang="en-US" dirty="0" smtClean="0"/>
          </a:p>
          <a:p>
            <a:r>
              <a:rPr lang="en-US" dirty="0" smtClean="0"/>
              <a:t>A preliminary beam test at </a:t>
            </a:r>
            <a:r>
              <a:rPr lang="en-US" dirty="0" err="1" smtClean="0"/>
              <a:t>Fermilab</a:t>
            </a:r>
            <a:endParaRPr lang="en-US" dirty="0" smtClean="0"/>
          </a:p>
          <a:p>
            <a:pPr lvl="1"/>
            <a:r>
              <a:rPr lang="en-US" dirty="0" smtClean="0"/>
              <a:t>3-layer ALIPDE chips</a:t>
            </a:r>
          </a:p>
          <a:p>
            <a:pPr lvl="1"/>
            <a:r>
              <a:rPr lang="en-US" dirty="0" smtClean="0"/>
              <a:t>Parasitic with sPHENIX beam test</a:t>
            </a:r>
          </a:p>
          <a:p>
            <a:pPr lvl="1"/>
            <a:r>
              <a:rPr lang="en-US" dirty="0" smtClean="0"/>
              <a:t>Study sensor response to beam, to tune MC simulations</a:t>
            </a:r>
          </a:p>
          <a:p>
            <a:pPr lvl="1"/>
            <a:r>
              <a:rPr lang="en-US" dirty="0" smtClean="0"/>
              <a:t>Scheduled for March 2018  </a:t>
            </a:r>
          </a:p>
        </p:txBody>
      </p:sp>
      <p:sp>
        <p:nvSpPr>
          <p:cNvPr id="4" name="Date Placeholder 3"/>
          <p:cNvSpPr>
            <a:spLocks noGrp="1"/>
          </p:cNvSpPr>
          <p:nvPr>
            <p:ph type="dt" sz="half" idx="10"/>
          </p:nvPr>
        </p:nvSpPr>
        <p:spPr/>
        <p:txBody>
          <a:bodyPr/>
          <a:lstStyle/>
          <a:p>
            <a:pPr>
              <a:defRPr/>
            </a:pPr>
            <a:fld id="{3F83DBA0-BB38-6444-A6A8-7F8EB18643D8}"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16</a:t>
            </a:fld>
            <a:endParaRPr lang="en-US"/>
          </a:p>
        </p:txBody>
      </p:sp>
      <p:pic>
        <p:nvPicPr>
          <p:cNvPr id="7" name="Picture 6"/>
          <p:cNvPicPr>
            <a:picLocks noChangeAspect="1"/>
          </p:cNvPicPr>
          <p:nvPr/>
        </p:nvPicPr>
        <p:blipFill>
          <a:blip r:embed="rId2"/>
          <a:stretch>
            <a:fillRect/>
          </a:stretch>
        </p:blipFill>
        <p:spPr>
          <a:xfrm>
            <a:off x="5181600" y="1905000"/>
            <a:ext cx="3864885" cy="2008047"/>
          </a:xfrm>
          <a:prstGeom prst="rect">
            <a:avLst/>
          </a:prstGeom>
        </p:spPr>
      </p:pic>
      <p:cxnSp>
        <p:nvCxnSpPr>
          <p:cNvPr id="8" name="Straight Arrow Connector 7"/>
          <p:cNvCxnSpPr/>
          <p:nvPr/>
        </p:nvCxnSpPr>
        <p:spPr>
          <a:xfrm flipH="1">
            <a:off x="6048739" y="1752600"/>
            <a:ext cx="1141503"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sp>
        <p:nvSpPr>
          <p:cNvPr id="9" name="TextBox 8"/>
          <p:cNvSpPr txBox="1"/>
          <p:nvPr/>
        </p:nvSpPr>
        <p:spPr>
          <a:xfrm>
            <a:off x="7772400" y="1105182"/>
            <a:ext cx="1062278" cy="369332"/>
          </a:xfrm>
          <a:prstGeom prst="rect">
            <a:avLst/>
          </a:prstGeom>
          <a:noFill/>
        </p:spPr>
        <p:txBody>
          <a:bodyPr wrap="none" rtlCol="0">
            <a:spAutoFit/>
          </a:bodyPr>
          <a:lstStyle/>
          <a:p>
            <a:r>
              <a:rPr lang="en-US" dirty="0" err="1" smtClean="0"/>
              <a:t>Sho’s</a:t>
            </a:r>
            <a:r>
              <a:rPr lang="en-US" dirty="0" smtClean="0"/>
              <a:t> talk</a:t>
            </a:r>
            <a:endParaRPr lang="en-US" dirty="0"/>
          </a:p>
        </p:txBody>
      </p:sp>
    </p:spTree>
    <p:extLst>
      <p:ext uri="{BB962C8B-B14F-4D97-AF65-F5344CB8AC3E}">
        <p14:creationId xmlns:p14="http://schemas.microsoft.com/office/powerpoint/2010/main" val="13215994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 y="-114346"/>
            <a:ext cx="7924800" cy="990600"/>
          </a:xfrm>
        </p:spPr>
        <p:txBody>
          <a:bodyPr/>
          <a:lstStyle/>
          <a:p>
            <a:r>
              <a:rPr lang="en-US" dirty="0" smtClean="0"/>
              <a:t>MVTX Detectors</a:t>
            </a:r>
            <a:endParaRPr lang="en-US" dirty="0"/>
          </a:p>
        </p:txBody>
      </p:sp>
      <p:sp>
        <p:nvSpPr>
          <p:cNvPr id="3" name="Content Placeholder 2"/>
          <p:cNvSpPr>
            <a:spLocks noGrp="1"/>
          </p:cNvSpPr>
          <p:nvPr>
            <p:ph idx="1"/>
          </p:nvPr>
        </p:nvSpPr>
        <p:spPr>
          <a:xfrm>
            <a:off x="476785" y="1605988"/>
            <a:ext cx="8229600" cy="4525963"/>
          </a:xfrm>
        </p:spPr>
        <p:txBody>
          <a:bodyPr/>
          <a:lstStyle/>
          <a:p>
            <a:r>
              <a:rPr lang="en-US" dirty="0" smtClean="0"/>
              <a:t>Half detector assembly</a:t>
            </a:r>
            <a:endParaRPr lang="en-US" dirty="0"/>
          </a:p>
        </p:txBody>
      </p:sp>
      <p:sp>
        <p:nvSpPr>
          <p:cNvPr id="4" name="Date Placeholder 3"/>
          <p:cNvSpPr>
            <a:spLocks noGrp="1"/>
          </p:cNvSpPr>
          <p:nvPr>
            <p:ph type="dt" sz="half" idx="10"/>
          </p:nvPr>
        </p:nvSpPr>
        <p:spPr/>
        <p:txBody>
          <a:bodyPr/>
          <a:lstStyle/>
          <a:p>
            <a:pPr>
              <a:defRPr/>
            </a:pPr>
            <a:fld id="{5424B03E-0F5E-104E-91E0-5048129F7591}"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17</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2093" t="20439" r="5465" b="11993"/>
          <a:stretch/>
        </p:blipFill>
        <p:spPr>
          <a:xfrm>
            <a:off x="152400" y="2700188"/>
            <a:ext cx="4410185" cy="2661685"/>
          </a:xfrm>
          <a:prstGeom prst="rect">
            <a:avLst/>
          </a:prstGeom>
        </p:spPr>
      </p:pic>
      <p:grpSp>
        <p:nvGrpSpPr>
          <p:cNvPr id="8" name="Group 7"/>
          <p:cNvGrpSpPr>
            <a:grpSpLocks noChangeAspect="1"/>
          </p:cNvGrpSpPr>
          <p:nvPr/>
        </p:nvGrpSpPr>
        <p:grpSpPr>
          <a:xfrm>
            <a:off x="5167796" y="4261524"/>
            <a:ext cx="3748704" cy="2094826"/>
            <a:chOff x="0" y="513807"/>
            <a:chExt cx="8046824" cy="4496673"/>
          </a:xfrm>
        </p:grpSpPr>
        <p:pic>
          <p:nvPicPr>
            <p:cNvPr id="9" name="Picture 8"/>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13807"/>
              <a:ext cx="7968564" cy="4496673"/>
            </a:xfrm>
            <a:prstGeom prst="rect">
              <a:avLst/>
            </a:prstGeom>
          </p:spPr>
        </p:pic>
        <p:sp>
          <p:nvSpPr>
            <p:cNvPr id="10" name="TextBox 9"/>
            <p:cNvSpPr txBox="1"/>
            <p:nvPr/>
          </p:nvSpPr>
          <p:spPr>
            <a:xfrm>
              <a:off x="3613812" y="4031317"/>
              <a:ext cx="1756875" cy="462464"/>
            </a:xfrm>
            <a:prstGeom prst="rect">
              <a:avLst/>
            </a:prstGeom>
            <a:noFill/>
          </p:spPr>
          <p:txBody>
            <a:bodyPr wrap="square" rtlCol="0">
              <a:spAutoFit/>
            </a:bodyPr>
            <a:lstStyle/>
            <a:p>
              <a:r>
                <a:rPr lang="en-GB" sz="800" dirty="0"/>
                <a:t>IB CYSS</a:t>
              </a:r>
            </a:p>
          </p:txBody>
        </p:sp>
        <p:sp>
          <p:nvSpPr>
            <p:cNvPr id="11" name="TextBox 10"/>
            <p:cNvSpPr txBox="1"/>
            <p:nvPr/>
          </p:nvSpPr>
          <p:spPr>
            <a:xfrm>
              <a:off x="7006366" y="1509314"/>
              <a:ext cx="1040458" cy="462464"/>
            </a:xfrm>
            <a:prstGeom prst="rect">
              <a:avLst/>
            </a:prstGeom>
            <a:noFill/>
          </p:spPr>
          <p:txBody>
            <a:bodyPr wrap="square" rtlCol="0">
              <a:spAutoFit/>
            </a:bodyPr>
            <a:lstStyle/>
            <a:p>
              <a:r>
                <a:rPr lang="en-GB" sz="800" dirty="0"/>
                <a:t>Layer 0</a:t>
              </a:r>
            </a:p>
          </p:txBody>
        </p:sp>
        <p:sp>
          <p:nvSpPr>
            <p:cNvPr id="12" name="TextBox 11"/>
            <p:cNvSpPr txBox="1"/>
            <p:nvPr/>
          </p:nvSpPr>
          <p:spPr>
            <a:xfrm>
              <a:off x="6352096" y="2149487"/>
              <a:ext cx="1182953" cy="462464"/>
            </a:xfrm>
            <a:prstGeom prst="rect">
              <a:avLst/>
            </a:prstGeom>
            <a:noFill/>
          </p:spPr>
          <p:txBody>
            <a:bodyPr wrap="square" rtlCol="0">
              <a:spAutoFit/>
            </a:bodyPr>
            <a:lstStyle/>
            <a:p>
              <a:r>
                <a:rPr lang="en-GB" sz="800" dirty="0"/>
                <a:t>Layer 1</a:t>
              </a:r>
            </a:p>
          </p:txBody>
        </p:sp>
        <p:sp>
          <p:nvSpPr>
            <p:cNvPr id="13" name="TextBox 12"/>
            <p:cNvSpPr txBox="1"/>
            <p:nvPr/>
          </p:nvSpPr>
          <p:spPr>
            <a:xfrm>
              <a:off x="5876618" y="2930342"/>
              <a:ext cx="1129748" cy="462464"/>
            </a:xfrm>
            <a:prstGeom prst="rect">
              <a:avLst/>
            </a:prstGeom>
            <a:noFill/>
          </p:spPr>
          <p:txBody>
            <a:bodyPr wrap="square" rtlCol="0">
              <a:spAutoFit/>
            </a:bodyPr>
            <a:lstStyle/>
            <a:p>
              <a:r>
                <a:rPr lang="en-GB" sz="800" dirty="0"/>
                <a:t>Layer 2</a:t>
              </a:r>
            </a:p>
          </p:txBody>
        </p:sp>
      </p:grpSp>
      <p:sp>
        <p:nvSpPr>
          <p:cNvPr id="14" name="TextBox 13"/>
          <p:cNvSpPr txBox="1"/>
          <p:nvPr/>
        </p:nvSpPr>
        <p:spPr>
          <a:xfrm>
            <a:off x="7924800" y="914400"/>
            <a:ext cx="1158459" cy="369332"/>
          </a:xfrm>
          <a:prstGeom prst="rect">
            <a:avLst/>
          </a:prstGeom>
          <a:noFill/>
        </p:spPr>
        <p:txBody>
          <a:bodyPr wrap="none" rtlCol="0">
            <a:spAutoFit/>
          </a:bodyPr>
          <a:lstStyle/>
          <a:p>
            <a:r>
              <a:rPr lang="en-US" dirty="0" smtClean="0"/>
              <a:t>Walt’s talk</a:t>
            </a:r>
            <a:endParaRPr lang="en-US" dirty="0"/>
          </a:p>
        </p:txBody>
      </p:sp>
      <p:cxnSp>
        <p:nvCxnSpPr>
          <p:cNvPr id="16" name="Straight Arrow Connector 15"/>
          <p:cNvCxnSpPr>
            <a:endCxn id="7" idx="3"/>
          </p:cNvCxnSpPr>
          <p:nvPr/>
        </p:nvCxnSpPr>
        <p:spPr>
          <a:xfrm flipV="1">
            <a:off x="3048000" y="4031031"/>
            <a:ext cx="1514585" cy="3123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rot="20896457">
            <a:off x="3657600" y="4193923"/>
            <a:ext cx="700833" cy="369332"/>
          </a:xfrm>
          <a:prstGeom prst="rect">
            <a:avLst/>
          </a:prstGeom>
          <a:noFill/>
        </p:spPr>
        <p:txBody>
          <a:bodyPr wrap="none" rtlCol="0">
            <a:spAutoFit/>
          </a:bodyPr>
          <a:lstStyle/>
          <a:p>
            <a:r>
              <a:rPr lang="en-US" smtClean="0"/>
              <a:t>27cm</a:t>
            </a:r>
            <a:endParaRPr lang="en-US"/>
          </a:p>
        </p:txBody>
      </p:sp>
      <p:grpSp>
        <p:nvGrpSpPr>
          <p:cNvPr id="19" name="Group 112"/>
          <p:cNvGrpSpPr/>
          <p:nvPr/>
        </p:nvGrpSpPr>
        <p:grpSpPr>
          <a:xfrm>
            <a:off x="5855234" y="1676400"/>
            <a:ext cx="2851151" cy="2275365"/>
            <a:chOff x="7365933" y="460274"/>
            <a:chExt cx="3771955" cy="3047556"/>
          </a:xfrm>
        </p:grpSpPr>
        <p:pic>
          <p:nvPicPr>
            <p:cNvPr id="20" name="Screen Shot 2015-11-03 at 1.34.3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365933" y="556092"/>
              <a:ext cx="3771955" cy="2951738"/>
            </a:xfrm>
            <a:prstGeom prst="rect">
              <a:avLst/>
            </a:prstGeom>
            <a:ln w="25400" cap="flat">
              <a:noFill/>
              <a:round/>
            </a:ln>
            <a:effectLst/>
          </p:spPr>
        </p:pic>
        <p:sp>
          <p:nvSpPr>
            <p:cNvPr id="21" name="Shape 111"/>
            <p:cNvSpPr/>
            <p:nvPr/>
          </p:nvSpPr>
          <p:spPr>
            <a:xfrm>
              <a:off x="8692274" y="460274"/>
              <a:ext cx="1209990" cy="425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smtClean="0">
                  <a:solidFill>
                    <a:srgbClr val="FF0000"/>
                  </a:solidFill>
                </a:rPr>
                <a:t>beam view</a:t>
              </a:r>
              <a:endParaRPr dirty="0">
                <a:solidFill>
                  <a:srgbClr val="FF0000"/>
                </a:solidFill>
              </a:endParaRPr>
            </a:p>
          </p:txBody>
        </p:sp>
      </p:grpSp>
    </p:spTree>
    <p:extLst>
      <p:ext uri="{BB962C8B-B14F-4D97-AF65-F5344CB8AC3E}">
        <p14:creationId xmlns:p14="http://schemas.microsoft.com/office/powerpoint/2010/main" val="1354025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7924800" cy="773979"/>
          </a:xfrm>
        </p:spPr>
        <p:txBody>
          <a:bodyPr/>
          <a:lstStyle/>
          <a:p>
            <a:r>
              <a:rPr lang="en-US" sz="3600" dirty="0" smtClean="0"/>
              <a:t>Mechanical System Integration</a:t>
            </a:r>
            <a:endParaRPr lang="en-US" sz="3600" dirty="0"/>
          </a:p>
        </p:txBody>
      </p:sp>
      <p:sp>
        <p:nvSpPr>
          <p:cNvPr id="3" name="Content Placeholder 2"/>
          <p:cNvSpPr>
            <a:spLocks noGrp="1"/>
          </p:cNvSpPr>
          <p:nvPr>
            <p:ph idx="1"/>
          </p:nvPr>
        </p:nvSpPr>
        <p:spPr>
          <a:xfrm>
            <a:off x="428297" y="1307380"/>
            <a:ext cx="5486400" cy="1371599"/>
          </a:xfrm>
        </p:spPr>
        <p:txBody>
          <a:bodyPr>
            <a:normAutofit fontScale="92500" lnSpcReduction="20000"/>
          </a:bodyPr>
          <a:lstStyle/>
          <a:p>
            <a:r>
              <a:rPr lang="en-US" dirty="0" smtClean="0"/>
              <a:t>To fit within the sPHENIX </a:t>
            </a:r>
          </a:p>
          <a:p>
            <a:r>
              <a:rPr lang="en-US" dirty="0" smtClean="0"/>
              <a:t>A conceptual design of MVTX mechanical system</a:t>
            </a:r>
            <a:endParaRPr lang="en-US" dirty="0"/>
          </a:p>
        </p:txBody>
      </p:sp>
      <p:sp>
        <p:nvSpPr>
          <p:cNvPr id="4" name="Date Placeholder 3"/>
          <p:cNvSpPr>
            <a:spLocks noGrp="1"/>
          </p:cNvSpPr>
          <p:nvPr>
            <p:ph type="dt" sz="half" idx="10"/>
          </p:nvPr>
        </p:nvSpPr>
        <p:spPr/>
        <p:txBody>
          <a:bodyPr/>
          <a:lstStyle/>
          <a:p>
            <a:pPr>
              <a:defRPr/>
            </a:pPr>
            <a:fld id="{5EF9AC87-8969-B94D-A261-969928D24335}"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18</a:t>
            </a:fld>
            <a:endParaRPr lang="en-US"/>
          </a:p>
        </p:txBody>
      </p:sp>
      <p:sp>
        <p:nvSpPr>
          <p:cNvPr id="12" name="TextBox 11"/>
          <p:cNvSpPr txBox="1"/>
          <p:nvPr/>
        </p:nvSpPr>
        <p:spPr>
          <a:xfrm>
            <a:off x="7924800" y="914400"/>
            <a:ext cx="1158459" cy="369332"/>
          </a:xfrm>
          <a:prstGeom prst="rect">
            <a:avLst/>
          </a:prstGeom>
          <a:noFill/>
        </p:spPr>
        <p:txBody>
          <a:bodyPr wrap="none" rtlCol="0">
            <a:spAutoFit/>
          </a:bodyPr>
          <a:lstStyle/>
          <a:p>
            <a:r>
              <a:rPr lang="en-US" dirty="0" smtClean="0"/>
              <a:t>Walt’s talk</a:t>
            </a:r>
            <a:endParaRPr lang="en-US" dirty="0"/>
          </a:p>
        </p:txBody>
      </p:sp>
      <p:grpSp>
        <p:nvGrpSpPr>
          <p:cNvPr id="18" name="Group 17"/>
          <p:cNvGrpSpPr/>
          <p:nvPr/>
        </p:nvGrpSpPr>
        <p:grpSpPr>
          <a:xfrm>
            <a:off x="609600" y="1039005"/>
            <a:ext cx="7315200" cy="5303624"/>
            <a:chOff x="609600" y="1039005"/>
            <a:chExt cx="7315200" cy="5303624"/>
          </a:xfrm>
        </p:grpSpPr>
        <p:grpSp>
          <p:nvGrpSpPr>
            <p:cNvPr id="11" name="Group 10"/>
            <p:cNvGrpSpPr/>
            <p:nvPr/>
          </p:nvGrpSpPr>
          <p:grpSpPr>
            <a:xfrm>
              <a:off x="609600" y="3294628"/>
              <a:ext cx="7315200" cy="3048001"/>
              <a:chOff x="457200" y="2819400"/>
              <a:chExt cx="7315200" cy="3048001"/>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4731" b="20874"/>
              <a:stretch/>
            </p:blipFill>
            <p:spPr>
              <a:xfrm>
                <a:off x="457200" y="2819400"/>
                <a:ext cx="7315200" cy="3048001"/>
              </a:xfrm>
              <a:prstGeom prst="rect">
                <a:avLst/>
              </a:prstGeom>
            </p:spPr>
          </p:pic>
          <p:sp>
            <p:nvSpPr>
              <p:cNvPr id="8" name="TextBox 7"/>
              <p:cNvSpPr txBox="1"/>
              <p:nvPr/>
            </p:nvSpPr>
            <p:spPr>
              <a:xfrm>
                <a:off x="3429000" y="3200400"/>
                <a:ext cx="538930" cy="369332"/>
              </a:xfrm>
              <a:prstGeom prst="rect">
                <a:avLst/>
              </a:prstGeom>
              <a:noFill/>
            </p:spPr>
            <p:txBody>
              <a:bodyPr wrap="none" rtlCol="0">
                <a:spAutoFit/>
              </a:bodyPr>
              <a:lstStyle/>
              <a:p>
                <a:r>
                  <a:rPr lang="en-US" dirty="0" smtClean="0">
                    <a:solidFill>
                      <a:schemeClr val="bg1"/>
                    </a:solidFill>
                  </a:rPr>
                  <a:t>TPC</a:t>
                </a:r>
                <a:endParaRPr lang="en-US" dirty="0">
                  <a:solidFill>
                    <a:schemeClr val="bg1"/>
                  </a:solidFill>
                </a:endParaRPr>
              </a:p>
            </p:txBody>
          </p:sp>
          <p:sp>
            <p:nvSpPr>
              <p:cNvPr id="9" name="Line Callout 2 8"/>
              <p:cNvSpPr/>
              <p:nvPr/>
            </p:nvSpPr>
            <p:spPr>
              <a:xfrm>
                <a:off x="5328470" y="3458947"/>
                <a:ext cx="691330" cy="381000"/>
              </a:xfrm>
              <a:prstGeom prst="borderCallout2">
                <a:avLst>
                  <a:gd name="adj1" fmla="val 74380"/>
                  <a:gd name="adj2" fmla="val -1326"/>
                  <a:gd name="adj3" fmla="val 75969"/>
                  <a:gd name="adj4" fmla="val -17543"/>
                  <a:gd name="adj5" fmla="val 184023"/>
                  <a:gd name="adj6" fmla="val -317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INTT</a:t>
                </a:r>
                <a:endParaRPr lang="en-US"/>
              </a:p>
            </p:txBody>
          </p:sp>
          <p:sp>
            <p:nvSpPr>
              <p:cNvPr id="10" name="Line Callout 2 9"/>
              <p:cNvSpPr/>
              <p:nvPr/>
            </p:nvSpPr>
            <p:spPr>
              <a:xfrm>
                <a:off x="3855438" y="4953000"/>
                <a:ext cx="748354" cy="381000"/>
              </a:xfrm>
              <a:prstGeom prst="borderCallout2">
                <a:avLst>
                  <a:gd name="adj1" fmla="val 23519"/>
                  <a:gd name="adj2" fmla="val 101717"/>
                  <a:gd name="adj3" fmla="val 23518"/>
                  <a:gd name="adj4" fmla="val 121705"/>
                  <a:gd name="adj5" fmla="val -137036"/>
                  <a:gd name="adj6" fmla="val 1493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MVTX</a:t>
                </a:r>
                <a:endParaRPr lang="en-US" dirty="0">
                  <a:solidFill>
                    <a:srgbClr val="FFFF00"/>
                  </a:solidFill>
                </a:endParaRPr>
              </a:p>
            </p:txBody>
          </p:sp>
        </p:grpSp>
        <p:pic>
          <p:nvPicPr>
            <p:cNvPr id="13" name="Pictur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996423" y="1039005"/>
              <a:ext cx="1928377" cy="1974310"/>
            </a:xfrm>
            <a:prstGeom prst="rect">
              <a:avLst/>
            </a:prstGeom>
          </p:spPr>
        </p:pic>
        <p:cxnSp>
          <p:nvCxnSpPr>
            <p:cNvPr id="15" name="Straight Connector 14"/>
            <p:cNvCxnSpPr/>
            <p:nvPr/>
          </p:nvCxnSpPr>
          <p:spPr>
            <a:xfrm flipH="1">
              <a:off x="3505200" y="1981200"/>
              <a:ext cx="31242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7010400" y="2057400"/>
              <a:ext cx="76200" cy="144780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7191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93"/>
            <a:ext cx="7924800" cy="990600"/>
          </a:xfrm>
        </p:spPr>
        <p:txBody>
          <a:bodyPr/>
          <a:lstStyle/>
          <a:p>
            <a:r>
              <a:rPr lang="en-US" dirty="0" smtClean="0"/>
              <a:t>Procurements</a:t>
            </a:r>
            <a:endParaRPr lang="en-US" dirty="0"/>
          </a:p>
        </p:txBody>
      </p:sp>
      <p:sp>
        <p:nvSpPr>
          <p:cNvPr id="3" name="Content Placeholder 2"/>
          <p:cNvSpPr>
            <a:spLocks noGrp="1"/>
          </p:cNvSpPr>
          <p:nvPr>
            <p:ph idx="1"/>
          </p:nvPr>
        </p:nvSpPr>
        <p:spPr>
          <a:xfrm>
            <a:off x="457200" y="1600200"/>
            <a:ext cx="5562600" cy="4724400"/>
          </a:xfrm>
        </p:spPr>
        <p:txBody>
          <a:bodyPr>
            <a:normAutofit fontScale="47500" lnSpcReduction="20000"/>
          </a:bodyPr>
          <a:lstStyle/>
          <a:p>
            <a:r>
              <a:rPr lang="en-US" dirty="0" smtClean="0"/>
              <a:t>Sensors</a:t>
            </a:r>
          </a:p>
          <a:p>
            <a:pPr lvl="1"/>
            <a:r>
              <a:rPr lang="en-US" dirty="0" smtClean="0"/>
              <a:t>1 single chip with slow readout DAQ boards</a:t>
            </a:r>
          </a:p>
          <a:p>
            <a:pPr lvl="1"/>
            <a:r>
              <a:rPr lang="en-US" dirty="0" smtClean="0"/>
              <a:t>5 single chip sensors with high-speed readout adaptor</a:t>
            </a:r>
          </a:p>
          <a:p>
            <a:pPr lvl="2"/>
            <a:r>
              <a:rPr lang="en-US" dirty="0" smtClean="0"/>
              <a:t>10 more to be produced locally </a:t>
            </a:r>
          </a:p>
          <a:p>
            <a:pPr lvl="1"/>
            <a:r>
              <a:rPr lang="en-US" dirty="0" smtClean="0"/>
              <a:t>1 9-chip stave module</a:t>
            </a:r>
          </a:p>
          <a:p>
            <a:pPr lvl="2"/>
            <a:r>
              <a:rPr lang="en-US" dirty="0" smtClean="0"/>
              <a:t>5 more to come in FY18 </a:t>
            </a:r>
          </a:p>
          <a:p>
            <a:r>
              <a:rPr lang="en-US" dirty="0" smtClean="0"/>
              <a:t>Readout Units</a:t>
            </a:r>
          </a:p>
          <a:p>
            <a:pPr lvl="1"/>
            <a:r>
              <a:rPr lang="en-US" dirty="0" smtClean="0"/>
              <a:t>1 RU v1.0</a:t>
            </a:r>
          </a:p>
          <a:p>
            <a:pPr lvl="2"/>
            <a:r>
              <a:rPr lang="en-US" dirty="0" smtClean="0"/>
              <a:t>5 RU v1.x to come in FY18</a:t>
            </a:r>
          </a:p>
          <a:p>
            <a:r>
              <a:rPr lang="en-US" dirty="0" smtClean="0"/>
              <a:t>FELIX back end</a:t>
            </a:r>
          </a:p>
          <a:p>
            <a:pPr lvl="1"/>
            <a:r>
              <a:rPr lang="en-US" dirty="0" smtClean="0"/>
              <a:t>1 FELIX v1.5 </a:t>
            </a:r>
          </a:p>
          <a:p>
            <a:pPr lvl="1"/>
            <a:r>
              <a:rPr lang="en-US" dirty="0" smtClean="0"/>
              <a:t>2 FELIX v2.0 to be available in FY18</a:t>
            </a:r>
          </a:p>
          <a:p>
            <a:r>
              <a:rPr lang="en-US" dirty="0" smtClean="0"/>
              <a:t>Linux DAQ server</a:t>
            </a:r>
          </a:p>
          <a:p>
            <a:pPr lvl="1"/>
            <a:r>
              <a:rPr lang="en-US" dirty="0" smtClean="0"/>
              <a:t>1 Linux in operation </a:t>
            </a:r>
          </a:p>
          <a:p>
            <a:r>
              <a:rPr lang="en-US" dirty="0" smtClean="0"/>
              <a:t>Power system</a:t>
            </a:r>
          </a:p>
          <a:p>
            <a:pPr lvl="1"/>
            <a:r>
              <a:rPr lang="en-US" dirty="0" smtClean="0"/>
              <a:t>1 32-chan power distribution boards </a:t>
            </a:r>
          </a:p>
          <a:p>
            <a:pPr lvl="1"/>
            <a:r>
              <a:rPr lang="en-US" dirty="0" smtClean="0"/>
              <a:t>CEAN rad-hard power modules and server</a:t>
            </a:r>
          </a:p>
          <a:p>
            <a:pPr lvl="1"/>
            <a:r>
              <a:rPr lang="en-US" dirty="0" smtClean="0"/>
              <a:t>CEAN rad-hard bulk power supply will be available in FY18</a:t>
            </a:r>
          </a:p>
          <a:p>
            <a:r>
              <a:rPr lang="en-US" dirty="0" smtClean="0"/>
              <a:t>Telescope mechanical support</a:t>
            </a:r>
          </a:p>
          <a:p>
            <a:pPr lvl="1"/>
            <a:r>
              <a:rPr lang="en-US" dirty="0" smtClean="0"/>
              <a:t>1 box made</a:t>
            </a:r>
          </a:p>
          <a:p>
            <a:r>
              <a:rPr lang="en-US" dirty="0" smtClean="0"/>
              <a:t>Cooling system</a:t>
            </a:r>
          </a:p>
          <a:p>
            <a:pPr lvl="1"/>
            <a:r>
              <a:rPr lang="en-US" dirty="0" smtClean="0"/>
              <a:t>Cooler tested</a:t>
            </a:r>
          </a:p>
          <a:p>
            <a:pPr lvl="1"/>
            <a:r>
              <a:rPr lang="en-US" dirty="0" smtClean="0"/>
              <a:t>Negative-pressure system in design </a:t>
            </a:r>
          </a:p>
        </p:txBody>
      </p:sp>
      <p:sp>
        <p:nvSpPr>
          <p:cNvPr id="4" name="Date Placeholder 3"/>
          <p:cNvSpPr>
            <a:spLocks noGrp="1"/>
          </p:cNvSpPr>
          <p:nvPr>
            <p:ph type="dt" sz="half" idx="10"/>
          </p:nvPr>
        </p:nvSpPr>
        <p:spPr/>
        <p:txBody>
          <a:bodyPr/>
          <a:lstStyle/>
          <a:p>
            <a:pPr>
              <a:defRPr/>
            </a:pPr>
            <a:fld id="{3454C109-C5C0-3345-A8F7-2794B1F2E8A3}"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19</a:t>
            </a:fld>
            <a:endParaRPr lang="en-US"/>
          </a:p>
        </p:txBody>
      </p:sp>
      <p:sp>
        <p:nvSpPr>
          <p:cNvPr id="7" name="TextBox 6"/>
          <p:cNvSpPr txBox="1"/>
          <p:nvPr/>
        </p:nvSpPr>
        <p:spPr>
          <a:xfrm>
            <a:off x="5867400" y="1905000"/>
            <a:ext cx="3048000" cy="3139321"/>
          </a:xfrm>
          <a:prstGeom prst="rect">
            <a:avLst/>
          </a:prstGeom>
          <a:noFill/>
        </p:spPr>
        <p:txBody>
          <a:bodyPr wrap="square" rtlCol="0">
            <a:spAutoFit/>
          </a:bodyPr>
          <a:lstStyle/>
          <a:p>
            <a:r>
              <a:rPr lang="en-US" dirty="0" smtClean="0"/>
              <a:t>FY-18 Procurements plan:</a:t>
            </a:r>
          </a:p>
          <a:p>
            <a:pPr marL="285750" indent="-285750">
              <a:buFontTx/>
              <a:buChar char="-"/>
            </a:pPr>
            <a:r>
              <a:rPr lang="en-US" dirty="0" smtClean="0"/>
              <a:t>5 staves</a:t>
            </a:r>
          </a:p>
          <a:p>
            <a:pPr marL="285750" indent="-285750">
              <a:buFontTx/>
              <a:buChar char="-"/>
            </a:pPr>
            <a:r>
              <a:rPr lang="en-US" dirty="0" smtClean="0"/>
              <a:t>5 single chip sensors</a:t>
            </a:r>
          </a:p>
          <a:p>
            <a:pPr marL="285750" indent="-285750">
              <a:buFontTx/>
              <a:buChar char="-"/>
            </a:pPr>
            <a:r>
              <a:rPr lang="en-US" dirty="0" smtClean="0"/>
              <a:t>5 RUs</a:t>
            </a:r>
          </a:p>
          <a:p>
            <a:pPr marL="285750" indent="-285750">
              <a:buFontTx/>
              <a:buChar char="-"/>
            </a:pPr>
            <a:r>
              <a:rPr lang="en-US" dirty="0" smtClean="0"/>
              <a:t>2 FELIXv2.0</a:t>
            </a:r>
          </a:p>
          <a:p>
            <a:pPr marL="285750" indent="-285750">
              <a:buFontTx/>
              <a:buChar char="-"/>
            </a:pPr>
            <a:r>
              <a:rPr lang="en-US" dirty="0" smtClean="0"/>
              <a:t>CAEN bulk PS</a:t>
            </a:r>
          </a:p>
          <a:p>
            <a:pPr marL="285750" indent="-285750">
              <a:buFontTx/>
              <a:buChar char="-"/>
            </a:pPr>
            <a:r>
              <a:rPr lang="en-US" dirty="0" smtClean="0"/>
              <a:t>Signal extension cables </a:t>
            </a:r>
          </a:p>
          <a:p>
            <a:pPr marL="285750" indent="-285750">
              <a:buFontTx/>
              <a:buChar char="-"/>
            </a:pPr>
            <a:r>
              <a:rPr lang="en-US" dirty="0" smtClean="0"/>
              <a:t>Stave and carbon structures</a:t>
            </a:r>
          </a:p>
          <a:p>
            <a:pPr marL="285750" indent="-285750">
              <a:buFontTx/>
              <a:buChar char="-"/>
            </a:pPr>
            <a:r>
              <a:rPr lang="en-US" dirty="0"/>
              <a:t>M</a:t>
            </a:r>
            <a:r>
              <a:rPr lang="en-US" dirty="0" smtClean="0"/>
              <a:t>iscellaneous small test equipment and cables </a:t>
            </a:r>
            <a:endParaRPr lang="en-US" dirty="0"/>
          </a:p>
        </p:txBody>
      </p:sp>
    </p:spTree>
    <p:extLst>
      <p:ext uri="{BB962C8B-B14F-4D97-AF65-F5344CB8AC3E}">
        <p14:creationId xmlns:p14="http://schemas.microsoft.com/office/powerpoint/2010/main" val="319183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AutoShape 4"/>
          <p:cNvSpPr>
            <a:spLocks noChangeArrowheads="1"/>
          </p:cNvSpPr>
          <p:nvPr/>
        </p:nvSpPr>
        <p:spPr bwMode="auto">
          <a:xfrm>
            <a:off x="1447800" y="3810000"/>
            <a:ext cx="6705600" cy="1676400"/>
          </a:xfrm>
          <a:prstGeom prst="roundRect">
            <a:avLst>
              <a:gd name="adj" fmla="val 10081"/>
            </a:avLst>
          </a:prstGeom>
          <a:solidFill>
            <a:schemeClr val="tx2">
              <a:lumMod val="40000"/>
              <a:lumOff val="60000"/>
              <a:alpha val="25000"/>
            </a:schemeClr>
          </a:solidFill>
          <a:ln w="38100">
            <a:noFill/>
            <a:round/>
            <a:headEnd/>
            <a:tailEnd/>
          </a:ln>
          <a:effectLst/>
          <a:extLst/>
        </p:spPr>
        <p:txBody>
          <a:bodyPr tIns="91440" bIns="91440"/>
          <a:lstStyle/>
          <a:p>
            <a:pPr marL="114300" indent="-114300" eaLnBrk="1" fontAlgn="auto" hangingPunct="1">
              <a:spcBef>
                <a:spcPts val="0"/>
              </a:spcBef>
              <a:spcAft>
                <a:spcPts val="0"/>
              </a:spcAft>
              <a:defRPr/>
            </a:pPr>
            <a:endParaRPr lang="en-US" sz="1400" u="sng" dirty="0">
              <a:latin typeface="Arial" charset="0"/>
              <a:ea typeface="+mn-ea"/>
              <a:cs typeface="+mn-cs"/>
            </a:endParaRPr>
          </a:p>
        </p:txBody>
      </p:sp>
      <p:sp>
        <p:nvSpPr>
          <p:cNvPr id="11270" name="Text Box 25"/>
          <p:cNvSpPr txBox="1">
            <a:spLocks noChangeArrowheads="1"/>
          </p:cNvSpPr>
          <p:nvPr/>
        </p:nvSpPr>
        <p:spPr bwMode="auto">
          <a:xfrm>
            <a:off x="533400" y="1447800"/>
            <a:ext cx="7985125"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107763" dir="2700000" algn="ctr" rotWithShape="0">
                    <a:schemeClr val="bg2">
                      <a:alpha val="74998"/>
                    </a:schemeClr>
                  </a:outerShdw>
                </a:effectLst>
              </a14:hiddenEffects>
            </a:ext>
          </a:extLst>
        </p:spPr>
        <p:txBody>
          <a:bodyPr wrap="square" lIns="0" tIns="0" rIns="0" bIns="0">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fontAlgn="base" hangingPunct="0">
              <a:spcAft>
                <a:spcPct val="0"/>
              </a:spcAft>
              <a:buFont typeface="Arial" charset="0"/>
              <a:buChar char="»"/>
              <a:defRPr sz="2000">
                <a:solidFill>
                  <a:schemeClr val="tx1"/>
                </a:solidFill>
                <a:latin typeface="Arial" charset="0"/>
                <a:ea typeface="Arial" charset="0"/>
                <a:cs typeface="Arial" charset="0"/>
              </a:defRPr>
            </a:lvl6pPr>
            <a:lvl7pPr eaLnBrk="0" fontAlgn="base" hangingPunct="0">
              <a:spcAft>
                <a:spcPct val="0"/>
              </a:spcAft>
              <a:buFont typeface="Arial" charset="0"/>
              <a:buChar char="»"/>
              <a:defRPr sz="2000">
                <a:solidFill>
                  <a:schemeClr val="tx1"/>
                </a:solidFill>
                <a:latin typeface="Arial" charset="0"/>
                <a:ea typeface="Arial" charset="0"/>
                <a:cs typeface="Arial" charset="0"/>
              </a:defRPr>
            </a:lvl7pPr>
            <a:lvl8pPr eaLnBrk="0" fontAlgn="base" hangingPunct="0">
              <a:spcAft>
                <a:spcPct val="0"/>
              </a:spcAft>
              <a:buFont typeface="Arial" charset="0"/>
              <a:buChar char="»"/>
              <a:defRPr sz="2000">
                <a:solidFill>
                  <a:schemeClr val="tx1"/>
                </a:solidFill>
                <a:latin typeface="Arial" charset="0"/>
                <a:ea typeface="Arial" charset="0"/>
                <a:cs typeface="Arial" charset="0"/>
              </a:defRPr>
            </a:lvl8pPr>
            <a:lvl9pPr eaLnBrk="0" fontAlgn="base" hangingPunct="0">
              <a:spcAft>
                <a:spcPct val="0"/>
              </a:spcAft>
              <a:buFont typeface="Arial" charset="0"/>
              <a:buChar char="»"/>
              <a:defRPr sz="2000">
                <a:solidFill>
                  <a:schemeClr val="tx1"/>
                </a:solidFill>
                <a:latin typeface="Arial" charset="0"/>
                <a:ea typeface="Arial" charset="0"/>
                <a:cs typeface="Arial" charset="0"/>
              </a:defRPr>
            </a:lvl9pPr>
          </a:lstStyle>
          <a:p>
            <a:pPr algn="ctr" eaLnBrk="1" hangingPunct="1">
              <a:lnSpc>
                <a:spcPct val="80000"/>
              </a:lnSpc>
              <a:defRPr/>
            </a:pPr>
            <a:r>
              <a:rPr lang="en-US" sz="6000" b="1" dirty="0" smtClean="0">
                <a:solidFill>
                  <a:srgbClr val="800000"/>
                </a:solidFill>
              </a:rPr>
              <a:t>sPHENIX </a:t>
            </a:r>
            <a:r>
              <a:rPr lang="en-US" sz="6000" b="1" dirty="0">
                <a:solidFill>
                  <a:srgbClr val="800000"/>
                </a:solidFill>
              </a:rPr>
              <a:t>LDRD </a:t>
            </a:r>
            <a:r>
              <a:rPr lang="en-US" sz="6000" b="1" dirty="0" smtClean="0">
                <a:solidFill>
                  <a:srgbClr val="800000"/>
                </a:solidFill>
              </a:rPr>
              <a:t>Overview</a:t>
            </a:r>
            <a:endParaRPr lang="en-US" sz="1200" b="1" dirty="0" smtClean="0">
              <a:solidFill>
                <a:srgbClr val="800000"/>
              </a:solidFill>
              <a:latin typeface="Arial Black" charset="0"/>
            </a:endParaRPr>
          </a:p>
        </p:txBody>
      </p:sp>
      <p:pic>
        <p:nvPicPr>
          <p:cNvPr id="18438" name="Picture 38" descr="LDRD Logo.psd"/>
          <p:cNvPicPr>
            <a:picLocks noChangeAspect="1"/>
          </p:cNvPicPr>
          <p:nvPr/>
        </p:nvPicPr>
        <p:blipFill>
          <a:blip r:embed="rId3">
            <a:extLst>
              <a:ext uri="{28A0092B-C50C-407E-A947-70E740481C1C}">
                <a14:useLocalDpi xmlns:a14="http://schemas.microsoft.com/office/drawing/2010/main" val="0"/>
              </a:ext>
            </a:extLst>
          </a:blip>
          <a:srcRect l="4855" t="2974" r="5492" b="34135"/>
          <a:stretch>
            <a:fillRect/>
          </a:stretch>
        </p:blipFill>
        <p:spPr bwMode="auto">
          <a:xfrm>
            <a:off x="125412" y="6405562"/>
            <a:ext cx="941388" cy="45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 name="Rectangle 47"/>
          <p:cNvSpPr/>
          <p:nvPr/>
        </p:nvSpPr>
        <p:spPr>
          <a:xfrm>
            <a:off x="9144" y="6695313"/>
            <a:ext cx="9105900" cy="180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dirty="0">
                <a:solidFill>
                  <a:schemeClr val="tx1"/>
                </a:solidFill>
                <a:latin typeface="Arial" pitchFamily="34" charset="0"/>
                <a:cs typeface="Arial" pitchFamily="34" charset="0"/>
              </a:rPr>
              <a:t>UNCLASSIFIED</a:t>
            </a:r>
          </a:p>
        </p:txBody>
      </p:sp>
      <p:sp>
        <p:nvSpPr>
          <p:cNvPr id="9" name="Subtitle 2"/>
          <p:cNvSpPr>
            <a:spLocks noGrp="1"/>
          </p:cNvSpPr>
          <p:nvPr>
            <p:ph type="subTitle" idx="1"/>
          </p:nvPr>
        </p:nvSpPr>
        <p:spPr>
          <a:xfrm>
            <a:off x="52306" y="3962400"/>
            <a:ext cx="8914156" cy="1655762"/>
          </a:xfrm>
        </p:spPr>
        <p:txBody>
          <a:bodyPr/>
          <a:lstStyle/>
          <a:p>
            <a:r>
              <a:rPr lang="en-US" dirty="0" smtClean="0">
                <a:solidFill>
                  <a:schemeClr val="tx1"/>
                </a:solidFill>
              </a:rPr>
              <a:t>Ming Liu</a:t>
            </a:r>
          </a:p>
          <a:p>
            <a:r>
              <a:rPr lang="en-US" dirty="0" smtClean="0">
                <a:solidFill>
                  <a:schemeClr val="tx1"/>
                </a:solidFill>
              </a:rPr>
              <a:t>P-25</a:t>
            </a:r>
            <a:endParaRPr lang="en-US" dirty="0">
              <a:solidFill>
                <a:schemeClr val="tx1"/>
              </a:solidFill>
            </a:endParaRPr>
          </a:p>
        </p:txBody>
      </p:sp>
    </p:spTree>
    <p:extLst>
      <p:ext uri="{BB962C8B-B14F-4D97-AF65-F5344CB8AC3E}">
        <p14:creationId xmlns:p14="http://schemas.microsoft.com/office/powerpoint/2010/main" val="101024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FY18 Milestones</a:t>
            </a:r>
            <a:endParaRPr lang="en-US" dirty="0"/>
          </a:p>
        </p:txBody>
      </p:sp>
      <p:sp>
        <p:nvSpPr>
          <p:cNvPr id="3" name="Content Placeholder 2"/>
          <p:cNvSpPr>
            <a:spLocks noGrp="1"/>
          </p:cNvSpPr>
          <p:nvPr>
            <p:ph idx="1"/>
          </p:nvPr>
        </p:nvSpPr>
        <p:spPr/>
        <p:txBody>
          <a:bodyPr>
            <a:normAutofit lnSpcReduction="10000"/>
          </a:bodyPr>
          <a:lstStyle/>
          <a:p>
            <a:r>
              <a:rPr lang="en-US" dirty="0" smtClean="0"/>
              <a:t>Complete a 4-stave MVTX prototype telescope and cosmic ray test</a:t>
            </a:r>
          </a:p>
          <a:p>
            <a:r>
              <a:rPr lang="en-US" dirty="0" smtClean="0"/>
              <a:t>Complete readout and control integration</a:t>
            </a:r>
          </a:p>
          <a:p>
            <a:r>
              <a:rPr lang="en-US" dirty="0" smtClean="0"/>
              <a:t>Complete initial mechanical system integration and layout</a:t>
            </a:r>
          </a:p>
          <a:p>
            <a:r>
              <a:rPr lang="en-US" dirty="0" smtClean="0"/>
              <a:t>Complete and benchmark b-jet tagging for pp and </a:t>
            </a:r>
            <a:r>
              <a:rPr lang="en-US" dirty="0" err="1" smtClean="0"/>
              <a:t>AuAu</a:t>
            </a:r>
            <a:endParaRPr lang="en-US" dirty="0" smtClean="0"/>
          </a:p>
          <a:p>
            <a:r>
              <a:rPr lang="en-US" dirty="0" smtClean="0"/>
              <a:t>Complete and submit MVTX full proposal to BNL ALD  </a:t>
            </a:r>
            <a:endParaRPr lang="en-US" dirty="0"/>
          </a:p>
        </p:txBody>
      </p:sp>
      <p:sp>
        <p:nvSpPr>
          <p:cNvPr id="4" name="Date Placeholder 3"/>
          <p:cNvSpPr>
            <a:spLocks noGrp="1"/>
          </p:cNvSpPr>
          <p:nvPr>
            <p:ph type="dt" sz="half" idx="10"/>
          </p:nvPr>
        </p:nvSpPr>
        <p:spPr/>
        <p:txBody>
          <a:bodyPr/>
          <a:lstStyle/>
          <a:p>
            <a:pPr>
              <a:defRPr/>
            </a:pPr>
            <a:fld id="{49918801-180B-C54B-AEB3-F50BB7B5B249}"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20</a:t>
            </a:fld>
            <a:endParaRPr lang="en-US"/>
          </a:p>
        </p:txBody>
      </p:sp>
    </p:spTree>
    <p:extLst>
      <p:ext uri="{BB962C8B-B14F-4D97-AF65-F5344CB8AC3E}">
        <p14:creationId xmlns:p14="http://schemas.microsoft.com/office/powerpoint/2010/main" val="1109035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7924800" cy="990600"/>
          </a:xfrm>
        </p:spPr>
        <p:txBody>
          <a:bodyPr/>
          <a:lstStyle/>
          <a:p>
            <a:r>
              <a:rPr lang="en-US" sz="2400" dirty="0" smtClean="0"/>
              <a:t>Major Technical Challenges and Risks Addressed</a:t>
            </a:r>
            <a:endParaRPr lang="en-US" sz="2400" dirty="0"/>
          </a:p>
        </p:txBody>
      </p:sp>
      <p:sp>
        <p:nvSpPr>
          <p:cNvPr id="3" name="Content Placeholder 2"/>
          <p:cNvSpPr>
            <a:spLocks noGrp="1"/>
          </p:cNvSpPr>
          <p:nvPr>
            <p:ph idx="1"/>
          </p:nvPr>
        </p:nvSpPr>
        <p:spPr/>
        <p:txBody>
          <a:bodyPr>
            <a:normAutofit fontScale="40000" lnSpcReduction="20000"/>
          </a:bodyPr>
          <a:lstStyle/>
          <a:p>
            <a:r>
              <a:rPr lang="en-US" dirty="0" smtClean="0"/>
              <a:t>Project Risks with timely procurements of R&amp;D items from CERN</a:t>
            </a:r>
          </a:p>
          <a:p>
            <a:pPr lvl="1"/>
            <a:r>
              <a:rPr lang="en-US" dirty="0" smtClean="0"/>
              <a:t>Availability of ALICE sensors</a:t>
            </a:r>
          </a:p>
          <a:p>
            <a:pPr lvl="2"/>
            <a:r>
              <a:rPr lang="en-US" dirty="0" smtClean="0"/>
              <a:t>A “Plan-B” was developed to us 3~4 single chip MAPS sensors for the initial telescope R&amp;D in a simple mechanical/cooling enclosure in order to test the electronics readout chain of multi-chips.</a:t>
            </a:r>
          </a:p>
          <a:p>
            <a:pPr lvl="1"/>
            <a:r>
              <a:rPr lang="en-US" dirty="0" smtClean="0"/>
              <a:t> 	Availability of ALICE readout electrons</a:t>
            </a:r>
          </a:p>
          <a:p>
            <a:pPr lvl="2"/>
            <a:r>
              <a:rPr lang="en-US" dirty="0" smtClean="0"/>
              <a:t>A prototype Readout Unit (RU) with Xilinx evaluation board KC705 was developed  before the arrival of RUv1.0</a:t>
            </a:r>
          </a:p>
          <a:p>
            <a:pPr lvl="2"/>
            <a:r>
              <a:rPr lang="en-US" dirty="0" smtClean="0"/>
              <a:t>In the difficulty of obtaining Common Readout Unit (CRU), an alternative path was developed to use ATLAS FELIX board  and demonstrated it meets/</a:t>
            </a:r>
            <a:r>
              <a:rPr lang="en-US" dirty="0" err="1" smtClean="0"/>
              <a:t>excceeds</a:t>
            </a:r>
            <a:r>
              <a:rPr lang="en-US" dirty="0" smtClean="0"/>
              <a:t> the sPHENIX DAQ requirements.</a:t>
            </a:r>
          </a:p>
          <a:p>
            <a:pPr lvl="1"/>
            <a:r>
              <a:rPr lang="en-US" dirty="0" smtClean="0"/>
              <a:t>Removed the initial cost and schedule uncertainty of custom-designed readout option! (rec,#1)</a:t>
            </a:r>
          </a:p>
          <a:p>
            <a:r>
              <a:rPr lang="en-US" dirty="0" smtClean="0"/>
              <a:t>Test beam and full proposal </a:t>
            </a:r>
          </a:p>
          <a:p>
            <a:pPr lvl="1"/>
            <a:r>
              <a:rPr lang="en-US" dirty="0" smtClean="0"/>
              <a:t>Given the success of full readout chain with RU and FELIX in advance, we have determined that a test beam is not required for the full proposal submission. However, a test beam is required before the full production of sPHENIX readout electronics. </a:t>
            </a:r>
          </a:p>
          <a:p>
            <a:pPr lvl="1"/>
            <a:r>
              <a:rPr lang="en-US" dirty="0" smtClean="0"/>
              <a:t>Given our advanced progress in readout and telescope design, we are preparing for an early test beam at </a:t>
            </a:r>
            <a:r>
              <a:rPr lang="en-US" dirty="0" err="1" smtClean="0"/>
              <a:t>Fermilab</a:t>
            </a:r>
            <a:r>
              <a:rPr lang="en-US" dirty="0" smtClean="0"/>
              <a:t> in March 2018 to study sensor response and readout characterization.  </a:t>
            </a:r>
          </a:p>
          <a:p>
            <a:r>
              <a:rPr lang="en-US" dirty="0" smtClean="0"/>
              <a:t>Add more milestones to MIE proposal development</a:t>
            </a:r>
          </a:p>
          <a:p>
            <a:pPr lvl="1"/>
            <a:r>
              <a:rPr lang="en-US" dirty="0" smtClean="0"/>
              <a:t>We have 3 implicit milestones: </a:t>
            </a:r>
            <a:r>
              <a:rPr lang="en-US" dirty="0"/>
              <a:t>1) to build a collaboration and submit a pre-proposal by the end of the first year FY17; 2) to have science and technical reviews in the 2</a:t>
            </a:r>
            <a:r>
              <a:rPr lang="en-US" baseline="30000" dirty="0"/>
              <a:t>nd</a:t>
            </a:r>
            <a:r>
              <a:rPr lang="en-US" dirty="0"/>
              <a:t> year and complete a full proposal by the end of FY18; 3) to have the full proposal reviewed and approved by DOE by the end of FY19. </a:t>
            </a:r>
          </a:p>
          <a:p>
            <a:pPr lvl="1"/>
            <a:r>
              <a:rPr lang="en-US" dirty="0"/>
              <a:t>We have already achieved the 1</a:t>
            </a:r>
            <a:r>
              <a:rPr lang="en-US" baseline="30000" dirty="0"/>
              <a:t>st</a:t>
            </a:r>
            <a:r>
              <a:rPr lang="en-US" dirty="0"/>
              <a:t> milestone in Feb </a:t>
            </a:r>
            <a:r>
              <a:rPr lang="en-US" dirty="0" smtClean="0"/>
              <a:t>2017 and the 2</a:t>
            </a:r>
            <a:r>
              <a:rPr lang="en-US" baseline="30000" dirty="0" smtClean="0"/>
              <a:t>nd</a:t>
            </a:r>
            <a:r>
              <a:rPr lang="en-US" dirty="0" smtClean="0"/>
              <a:t> milestones in Jan 2018. </a:t>
            </a:r>
            <a:r>
              <a:rPr lang="en-US" dirty="0"/>
              <a:t>The MVTX detector collaboration is formed and growing,  a preproposal was submitted to DOE in Feb </a:t>
            </a:r>
            <a:r>
              <a:rPr lang="en-US" dirty="0" smtClean="0"/>
              <a:t>2017 and a full proposal to BNL ALD in January 2018. LANL </a:t>
            </a:r>
            <a:r>
              <a:rPr lang="en-US" dirty="0"/>
              <a:t>LDRD team is working with </a:t>
            </a:r>
            <a:r>
              <a:rPr lang="en-US" dirty="0"/>
              <a:t>the MVTX detector </a:t>
            </a:r>
            <a:r>
              <a:rPr lang="en-US" dirty="0" smtClean="0"/>
              <a:t>collaboration, </a:t>
            </a:r>
            <a:r>
              <a:rPr lang="en-US" dirty="0"/>
              <a:t>sPHENIX </a:t>
            </a:r>
            <a:r>
              <a:rPr lang="en-US" dirty="0" smtClean="0"/>
              <a:t>and BNL management to realize the full program.  </a:t>
            </a:r>
            <a:endParaRPr lang="en-US" dirty="0"/>
          </a:p>
          <a:p>
            <a:r>
              <a:rPr lang="en-US" dirty="0" smtClean="0"/>
              <a:t>Setup simulation milestones for the MIE proposal</a:t>
            </a:r>
          </a:p>
          <a:p>
            <a:pPr lvl="1"/>
            <a:r>
              <a:rPr lang="en-US" dirty="0" smtClean="0"/>
              <a:t>Through close collaboration with MVTX group, a full sPHENIX tracking simulation package has been developed and used for realistic b-jet tagging study for the MVTX proposal.  </a:t>
            </a:r>
            <a:endParaRPr lang="en-US" dirty="0"/>
          </a:p>
        </p:txBody>
      </p:sp>
      <p:sp>
        <p:nvSpPr>
          <p:cNvPr id="4" name="Date Placeholder 3"/>
          <p:cNvSpPr>
            <a:spLocks noGrp="1"/>
          </p:cNvSpPr>
          <p:nvPr>
            <p:ph type="dt" sz="half" idx="10"/>
          </p:nvPr>
        </p:nvSpPr>
        <p:spPr/>
        <p:txBody>
          <a:bodyPr/>
          <a:lstStyle/>
          <a:p>
            <a:pPr>
              <a:defRPr/>
            </a:pPr>
            <a:fld id="{9757DA60-4E1A-4648-87B1-8522AF24B7C1}"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21</a:t>
            </a:fld>
            <a:endParaRPr lang="en-US"/>
          </a:p>
        </p:txBody>
      </p:sp>
    </p:spTree>
    <p:extLst>
      <p:ext uri="{BB962C8B-B14F-4D97-AF65-F5344CB8AC3E}">
        <p14:creationId xmlns:p14="http://schemas.microsoft.com/office/powerpoint/2010/main" val="1007880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93"/>
            <a:ext cx="7924800" cy="990600"/>
          </a:xfrm>
        </p:spPr>
        <p:txBody>
          <a:bodyPr/>
          <a:lstStyle/>
          <a:p>
            <a:r>
              <a:rPr lang="en-US" sz="3200" dirty="0" smtClean="0"/>
              <a:t>Remaining Major Tasks and Challenges </a:t>
            </a:r>
            <a:endParaRPr lang="en-US" sz="3200" dirty="0"/>
          </a:p>
        </p:txBody>
      </p:sp>
      <p:sp>
        <p:nvSpPr>
          <p:cNvPr id="3" name="Content Placeholder 2"/>
          <p:cNvSpPr>
            <a:spLocks noGrp="1"/>
          </p:cNvSpPr>
          <p:nvPr>
            <p:ph idx="1"/>
          </p:nvPr>
        </p:nvSpPr>
        <p:spPr/>
        <p:txBody>
          <a:bodyPr>
            <a:normAutofit fontScale="62500" lnSpcReduction="20000"/>
          </a:bodyPr>
          <a:lstStyle/>
          <a:p>
            <a:r>
              <a:rPr lang="en-US" dirty="0" smtClean="0"/>
              <a:t>ALPIDE sensor characterization and optimization </a:t>
            </a:r>
          </a:p>
          <a:p>
            <a:pPr lvl="1"/>
            <a:r>
              <a:rPr lang="en-US" dirty="0" smtClean="0"/>
              <a:t>Readout and trigger optimization for sPHENIX</a:t>
            </a:r>
          </a:p>
          <a:p>
            <a:pPr lvl="1"/>
            <a:endParaRPr lang="en-US" dirty="0"/>
          </a:p>
          <a:p>
            <a:r>
              <a:rPr lang="en-US" dirty="0" smtClean="0"/>
              <a:t>Full readout and control in sPHENIX </a:t>
            </a:r>
          </a:p>
          <a:p>
            <a:pPr lvl="1"/>
            <a:r>
              <a:rPr lang="en-US" dirty="0" smtClean="0"/>
              <a:t>Full readout with RHIC clock and trigger</a:t>
            </a:r>
          </a:p>
          <a:p>
            <a:pPr lvl="2"/>
            <a:r>
              <a:rPr lang="en-US" dirty="0" smtClean="0"/>
              <a:t>RUv1.x and FELIXv2.0</a:t>
            </a:r>
          </a:p>
          <a:p>
            <a:pPr lvl="1"/>
            <a:r>
              <a:rPr lang="en-US" dirty="0" smtClean="0"/>
              <a:t>Long </a:t>
            </a:r>
            <a:r>
              <a:rPr lang="en-US" dirty="0" err="1"/>
              <a:t>SamTec</a:t>
            </a:r>
            <a:r>
              <a:rPr lang="en-US" dirty="0"/>
              <a:t> cable </a:t>
            </a:r>
            <a:r>
              <a:rPr lang="en-US" dirty="0" smtClean="0"/>
              <a:t>R&amp;D</a:t>
            </a:r>
          </a:p>
          <a:p>
            <a:pPr lvl="2"/>
            <a:r>
              <a:rPr lang="en-US" dirty="0" smtClean="0"/>
              <a:t>Meet sPHENIX mechanical integration requirement   </a:t>
            </a:r>
            <a:endParaRPr lang="en-US" dirty="0"/>
          </a:p>
          <a:p>
            <a:pPr lvl="1"/>
            <a:endParaRPr lang="en-US" dirty="0" smtClean="0"/>
          </a:p>
          <a:p>
            <a:r>
              <a:rPr lang="en-US" dirty="0" smtClean="0"/>
              <a:t>MVTX and INTT integration </a:t>
            </a:r>
          </a:p>
          <a:p>
            <a:pPr lvl="1"/>
            <a:r>
              <a:rPr lang="en-US" dirty="0" smtClean="0"/>
              <a:t>Barrel readout extension cable R&amp;D</a:t>
            </a:r>
          </a:p>
          <a:p>
            <a:pPr lvl="1"/>
            <a:r>
              <a:rPr lang="en-US" dirty="0" smtClean="0"/>
              <a:t>Mechanical system integration </a:t>
            </a:r>
          </a:p>
          <a:p>
            <a:pPr lvl="1"/>
            <a:endParaRPr lang="en-US" dirty="0" smtClean="0"/>
          </a:p>
          <a:p>
            <a:r>
              <a:rPr lang="en-US" dirty="0" smtClean="0"/>
              <a:t>Final test beam at </a:t>
            </a:r>
            <a:r>
              <a:rPr lang="en-US" dirty="0" err="1" smtClean="0"/>
              <a:t>Fermilab</a:t>
            </a:r>
            <a:r>
              <a:rPr lang="en-US" dirty="0" smtClean="0"/>
              <a:t> with full MVTX prototype telescope</a:t>
            </a:r>
          </a:p>
          <a:p>
            <a:pPr lvl="1"/>
            <a:r>
              <a:rPr lang="en-US" dirty="0" smtClean="0"/>
              <a:t>Demonstrate tracking capability, spatial resolution </a:t>
            </a:r>
          </a:p>
          <a:p>
            <a:pPr lvl="1"/>
            <a:r>
              <a:rPr lang="en-US" dirty="0" smtClean="0"/>
              <a:t>High trigger rate (15kHz) at high multiplicity   </a:t>
            </a:r>
          </a:p>
          <a:p>
            <a:endParaRPr lang="en-US" dirty="0"/>
          </a:p>
        </p:txBody>
      </p:sp>
      <p:sp>
        <p:nvSpPr>
          <p:cNvPr id="4" name="Date Placeholder 3"/>
          <p:cNvSpPr>
            <a:spLocks noGrp="1"/>
          </p:cNvSpPr>
          <p:nvPr>
            <p:ph type="dt" sz="half" idx="10"/>
          </p:nvPr>
        </p:nvSpPr>
        <p:spPr/>
        <p:txBody>
          <a:bodyPr/>
          <a:lstStyle/>
          <a:p>
            <a:pPr>
              <a:defRPr/>
            </a:pPr>
            <a:fld id="{EF68B336-1B49-7940-B4CD-0D25757046D8}"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22</a:t>
            </a:fld>
            <a:endParaRPr lang="en-US"/>
          </a:p>
        </p:txBody>
      </p:sp>
    </p:spTree>
    <p:extLst>
      <p:ext uri="{BB962C8B-B14F-4D97-AF65-F5344CB8AC3E}">
        <p14:creationId xmlns:p14="http://schemas.microsoft.com/office/powerpoint/2010/main" val="9143864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 Impacts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b="1" dirty="0">
                <a:solidFill>
                  <a:srgbClr val="800000"/>
                </a:solidFill>
                <a:latin typeface="Arial" charset="0"/>
              </a:rPr>
              <a:t>Broad applications with the current MVTX detector design to maintain the leadership of LANL in nuclear physics fields:</a:t>
            </a:r>
          </a:p>
          <a:p>
            <a:r>
              <a:rPr lang="en-US" dirty="0" smtClean="0"/>
              <a:t>High impact on big science at international level </a:t>
            </a:r>
          </a:p>
          <a:p>
            <a:pPr lvl="1"/>
            <a:r>
              <a:rPr lang="en-US" dirty="0" smtClean="0"/>
              <a:t>Current and future physics programs at RHIC, LHC, EIC</a:t>
            </a:r>
          </a:p>
          <a:p>
            <a:pPr lvl="1"/>
            <a:r>
              <a:rPr lang="en-US" b="1" dirty="0" smtClean="0">
                <a:latin typeface="Arial" charset="0"/>
              </a:rPr>
              <a:t>EIC </a:t>
            </a:r>
            <a:r>
              <a:rPr lang="en-US" b="1" dirty="0">
                <a:latin typeface="Arial" charset="0"/>
              </a:rPr>
              <a:t>- the DOE highest priority next generation NP facility.</a:t>
            </a:r>
            <a:endParaRPr lang="en-US" dirty="0"/>
          </a:p>
          <a:p>
            <a:pPr lvl="1"/>
            <a:endParaRPr lang="en-US" dirty="0" smtClean="0"/>
          </a:p>
          <a:p>
            <a:r>
              <a:rPr lang="en-US" dirty="0" smtClean="0"/>
              <a:t>Define the directions for LANL basic </a:t>
            </a:r>
            <a:r>
              <a:rPr lang="en-US" dirty="0"/>
              <a:t>science </a:t>
            </a:r>
            <a:r>
              <a:rPr lang="en-US" dirty="0" smtClean="0"/>
              <a:t>and applied programs </a:t>
            </a:r>
          </a:p>
          <a:p>
            <a:pPr lvl="1"/>
            <a:r>
              <a:rPr lang="pl-PL" dirty="0" err="1"/>
              <a:t>E</a:t>
            </a:r>
            <a:r>
              <a:rPr lang="pl-PL" dirty="0" err="1" smtClean="0"/>
              <a:t>xpect</a:t>
            </a:r>
            <a:r>
              <a:rPr lang="pl-PL" dirty="0" smtClean="0"/>
              <a:t> </a:t>
            </a:r>
            <a:r>
              <a:rPr lang="pl-PL" dirty="0"/>
              <a:t>to </a:t>
            </a:r>
            <a:r>
              <a:rPr lang="pl-PL" dirty="0" err="1" smtClean="0"/>
              <a:t>have</a:t>
            </a:r>
            <a:r>
              <a:rPr lang="pl-PL" dirty="0" smtClean="0"/>
              <a:t> </a:t>
            </a:r>
            <a:r>
              <a:rPr lang="pl-PL" dirty="0" err="1" smtClean="0"/>
              <a:t>long</a:t>
            </a:r>
            <a:r>
              <a:rPr lang="pl-PL" dirty="0" smtClean="0"/>
              <a:t>-term </a:t>
            </a:r>
            <a:r>
              <a:rPr lang="pl-PL" dirty="0"/>
              <a:t>DOE </a:t>
            </a:r>
            <a:r>
              <a:rPr lang="pl-PL" dirty="0" err="1" smtClean="0"/>
              <a:t>Baseline</a:t>
            </a:r>
            <a:r>
              <a:rPr lang="pl-PL" dirty="0" smtClean="0"/>
              <a:t>  </a:t>
            </a:r>
            <a:r>
              <a:rPr lang="pl-PL" dirty="0" err="1"/>
              <a:t>support</a:t>
            </a:r>
            <a:r>
              <a:rPr lang="pl-PL" dirty="0"/>
              <a:t> </a:t>
            </a:r>
            <a:r>
              <a:rPr lang="pl-PL" dirty="0" smtClean="0"/>
              <a:t>on sPHENIX as </a:t>
            </a:r>
            <a:r>
              <a:rPr lang="pl-PL" dirty="0"/>
              <a:t>a </a:t>
            </a:r>
            <a:r>
              <a:rPr lang="pl-PL" dirty="0" err="1"/>
              <a:t>result</a:t>
            </a:r>
            <a:r>
              <a:rPr lang="pl-PL" dirty="0"/>
              <a:t> of </a:t>
            </a:r>
            <a:r>
              <a:rPr lang="pl-PL" dirty="0" err="1"/>
              <a:t>this</a:t>
            </a:r>
            <a:r>
              <a:rPr lang="pl-PL" dirty="0"/>
              <a:t> </a:t>
            </a:r>
            <a:r>
              <a:rPr lang="pl-PL" dirty="0" smtClean="0"/>
              <a:t>LDRD </a:t>
            </a:r>
            <a:r>
              <a:rPr lang="pl-PL" dirty="0" err="1" smtClean="0"/>
              <a:t>effort</a:t>
            </a:r>
            <a:r>
              <a:rPr lang="pl-PL" dirty="0" smtClean="0"/>
              <a:t> </a:t>
            </a:r>
          </a:p>
          <a:p>
            <a:pPr lvl="1"/>
            <a:r>
              <a:rPr lang="pl-PL" dirty="0" smtClean="0"/>
              <a:t>N</a:t>
            </a:r>
            <a:r>
              <a:rPr lang="en-US" dirty="0" err="1" smtClean="0"/>
              <a:t>ew</a:t>
            </a:r>
            <a:r>
              <a:rPr lang="en-US" dirty="0" smtClean="0"/>
              <a:t> staff hiring, promotions</a:t>
            </a:r>
          </a:p>
          <a:p>
            <a:pPr lvl="1"/>
            <a:r>
              <a:rPr lang="en-US" dirty="0" smtClean="0"/>
              <a:t>New proposals developed based on this R&amp;D from this LDRD project </a:t>
            </a:r>
          </a:p>
          <a:p>
            <a:pPr lvl="1"/>
            <a:endParaRPr lang="en-US" dirty="0" smtClean="0"/>
          </a:p>
          <a:p>
            <a:r>
              <a:rPr lang="en-US" dirty="0" smtClean="0"/>
              <a:t>Applied programs at LANL</a:t>
            </a:r>
          </a:p>
          <a:p>
            <a:pPr lvl="1"/>
            <a:r>
              <a:rPr lang="en-US" b="1" dirty="0" smtClean="0">
                <a:latin typeface="Arial" charset="0"/>
              </a:rPr>
              <a:t>For </a:t>
            </a:r>
            <a:r>
              <a:rPr lang="en-US" b="1" dirty="0">
                <a:latin typeface="Arial" charset="0"/>
              </a:rPr>
              <a:t>X-ray imaging which leads to new detecting method developments and could benefit the future </a:t>
            </a:r>
            <a:r>
              <a:rPr lang="en-US" b="1" dirty="0" err="1">
                <a:latin typeface="Arial" charset="0"/>
              </a:rPr>
              <a:t>MaRIE</a:t>
            </a:r>
            <a:r>
              <a:rPr lang="en-US" b="1" dirty="0">
                <a:latin typeface="Arial" charset="0"/>
              </a:rPr>
              <a:t> project. a new LDRD proposals under preparation. </a:t>
            </a:r>
            <a:endParaRPr lang="en-US" b="1" dirty="0" smtClean="0">
              <a:latin typeface="Arial" charset="0"/>
            </a:endParaRPr>
          </a:p>
          <a:p>
            <a:pPr lvl="1"/>
            <a:r>
              <a:rPr lang="en-US" b="1" dirty="0" smtClean="0">
                <a:latin typeface="Arial" charset="0"/>
              </a:rPr>
              <a:t>Initiated </a:t>
            </a:r>
            <a:r>
              <a:rPr lang="en-US" b="1" dirty="0">
                <a:latin typeface="Arial" charset="0"/>
              </a:rPr>
              <a:t>a new feasibility study to develop a new neutron detection capability at LANL for applied programs, a new LDRD proposals under preparation</a:t>
            </a:r>
            <a:r>
              <a:rPr lang="en-US" b="1" dirty="0" smtClean="0">
                <a:latin typeface="Arial" charset="0"/>
              </a:rPr>
              <a:t>.</a:t>
            </a:r>
            <a:endParaRPr lang="en-US" b="1" dirty="0">
              <a:latin typeface="Arial" charset="0"/>
            </a:endParaRPr>
          </a:p>
        </p:txBody>
      </p:sp>
      <p:sp>
        <p:nvSpPr>
          <p:cNvPr id="4" name="Date Placeholder 3"/>
          <p:cNvSpPr>
            <a:spLocks noGrp="1"/>
          </p:cNvSpPr>
          <p:nvPr>
            <p:ph type="dt" sz="half" idx="10"/>
          </p:nvPr>
        </p:nvSpPr>
        <p:spPr/>
        <p:txBody>
          <a:bodyPr/>
          <a:lstStyle/>
          <a:p>
            <a:pPr>
              <a:defRPr/>
            </a:pPr>
            <a:fld id="{0BB69BFF-58E7-414A-B7C2-2053F5CA2EC1}"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23</a:t>
            </a:fld>
            <a:endParaRPr lang="en-US"/>
          </a:p>
        </p:txBody>
      </p:sp>
    </p:spTree>
    <p:extLst>
      <p:ext uri="{BB962C8B-B14F-4D97-AF65-F5344CB8AC3E}">
        <p14:creationId xmlns:p14="http://schemas.microsoft.com/office/powerpoint/2010/main" val="120752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307"/>
            <a:ext cx="7924800" cy="990600"/>
          </a:xfrm>
        </p:spPr>
        <p:txBody>
          <a:bodyPr/>
          <a:lstStyle/>
          <a:p>
            <a:r>
              <a:rPr lang="en-US" sz="3200" dirty="0" smtClean="0"/>
              <a:t>MVTX Full Proposal Development</a:t>
            </a:r>
            <a:endParaRPr lang="en-US" sz="3200" dirty="0"/>
          </a:p>
        </p:txBody>
      </p:sp>
      <p:sp>
        <p:nvSpPr>
          <p:cNvPr id="3" name="Content Placeholder 2"/>
          <p:cNvSpPr>
            <a:spLocks noGrp="1"/>
          </p:cNvSpPr>
          <p:nvPr>
            <p:ph idx="1"/>
          </p:nvPr>
        </p:nvSpPr>
        <p:spPr/>
        <p:txBody>
          <a:bodyPr>
            <a:normAutofit fontScale="55000" lnSpcReduction="20000"/>
          </a:bodyPr>
          <a:lstStyle/>
          <a:p>
            <a:r>
              <a:rPr lang="en-US" dirty="0" smtClean="0"/>
              <a:t>MVTX detector collaboration formed, 1/2017</a:t>
            </a:r>
          </a:p>
          <a:p>
            <a:pPr lvl="1"/>
            <a:r>
              <a:rPr lang="en-US" dirty="0" smtClean="0"/>
              <a:t>International collaboration of 17 institutions, and counting </a:t>
            </a:r>
          </a:p>
          <a:p>
            <a:pPr lvl="1"/>
            <a:r>
              <a:rPr lang="en-US" dirty="0" smtClean="0"/>
              <a:t>Bi-weekly detector R&amp;D and physics simulation meetings</a:t>
            </a:r>
          </a:p>
          <a:p>
            <a:pPr lvl="1"/>
            <a:r>
              <a:rPr lang="en-US" dirty="0" smtClean="0"/>
              <a:t>Weekly project development meetings, project leaders from LANL, BNL, MIT and LBNL</a:t>
            </a:r>
          </a:p>
          <a:p>
            <a:r>
              <a:rPr lang="en-US" dirty="0" smtClean="0"/>
              <a:t>A pre-proposal completed and submitted to DOE in Feb. 2017</a:t>
            </a:r>
          </a:p>
          <a:p>
            <a:pPr lvl="1"/>
            <a:r>
              <a:rPr lang="en-US" dirty="0" smtClean="0"/>
              <a:t>Initial feedback from DOE, positive, compelling science  </a:t>
            </a:r>
          </a:p>
          <a:p>
            <a:pPr lvl="1"/>
            <a:r>
              <a:rPr lang="en-US" dirty="0" smtClean="0"/>
              <a:t>Asked all future discussion and submission done through BNL</a:t>
            </a:r>
          </a:p>
          <a:p>
            <a:r>
              <a:rPr lang="en-US" dirty="0" smtClean="0"/>
              <a:t> BNL Directors review, July 2017</a:t>
            </a:r>
          </a:p>
          <a:p>
            <a:pPr lvl="1"/>
            <a:r>
              <a:rPr lang="en-US" dirty="0" smtClean="0"/>
              <a:t>Very successful, positive feedback</a:t>
            </a:r>
          </a:p>
          <a:p>
            <a:pPr lvl="1"/>
            <a:r>
              <a:rPr lang="en-US" dirty="0"/>
              <a:t>R</a:t>
            </a:r>
            <a:r>
              <a:rPr lang="en-US" dirty="0" smtClean="0"/>
              <a:t>ecommended to proceed with a full proposal</a:t>
            </a:r>
          </a:p>
          <a:p>
            <a:r>
              <a:rPr lang="en-US" dirty="0" smtClean="0"/>
              <a:t>Organized several workshops dedicated to detector R&amp;D and to physics program development </a:t>
            </a:r>
          </a:p>
          <a:p>
            <a:pPr lvl="1"/>
            <a:r>
              <a:rPr lang="en-US" dirty="0" smtClean="0"/>
              <a:t>MVTX physics and detector design, 1/2017, LBNL</a:t>
            </a:r>
          </a:p>
          <a:p>
            <a:pPr lvl="1"/>
            <a:r>
              <a:rPr lang="en-US" dirty="0" smtClean="0"/>
              <a:t>Readout electronics R&amp;D, 4/2017, UT-Austin</a:t>
            </a:r>
          </a:p>
          <a:p>
            <a:pPr lvl="1"/>
            <a:r>
              <a:rPr lang="en-US" dirty="0" smtClean="0"/>
              <a:t>Cost &amp; schedule workfest, 6/2017, BNL</a:t>
            </a:r>
          </a:p>
          <a:p>
            <a:pPr lvl="1"/>
            <a:r>
              <a:rPr lang="en-US" dirty="0" smtClean="0"/>
              <a:t>MVTX and Heavy Flavor physics, 12/2017, Santa Fe</a:t>
            </a:r>
          </a:p>
          <a:p>
            <a:r>
              <a:rPr lang="en-US" dirty="0" smtClean="0"/>
              <a:t>A full MVTX proposal completed and submitted to BNL ALD 1/2018</a:t>
            </a:r>
          </a:p>
        </p:txBody>
      </p:sp>
      <p:sp>
        <p:nvSpPr>
          <p:cNvPr id="4" name="Date Placeholder 3"/>
          <p:cNvSpPr>
            <a:spLocks noGrp="1"/>
          </p:cNvSpPr>
          <p:nvPr>
            <p:ph type="dt" sz="half" idx="10"/>
          </p:nvPr>
        </p:nvSpPr>
        <p:spPr/>
        <p:txBody>
          <a:bodyPr/>
          <a:lstStyle/>
          <a:p>
            <a:pPr>
              <a:defRPr/>
            </a:pPr>
            <a:fld id="{4876A9AD-8ED3-8442-93CD-84AD33944D6F}"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24</a:t>
            </a:fld>
            <a:endParaRPr lang="en-US"/>
          </a:p>
        </p:txBody>
      </p:sp>
    </p:spTree>
    <p:extLst>
      <p:ext uri="{BB962C8B-B14F-4D97-AF65-F5344CB8AC3E}">
        <p14:creationId xmlns:p14="http://schemas.microsoft.com/office/powerpoint/2010/main" val="156814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97"/>
            <a:ext cx="7924800" cy="990600"/>
          </a:xfrm>
        </p:spPr>
        <p:txBody>
          <a:bodyPr/>
          <a:lstStyle/>
          <a:p>
            <a:r>
              <a:rPr lang="en-US" dirty="0" smtClean="0"/>
              <a:t>Transition Plan</a:t>
            </a:r>
            <a:endParaRPr lang="en-US" dirty="0"/>
          </a:p>
        </p:txBody>
      </p:sp>
      <p:sp>
        <p:nvSpPr>
          <p:cNvPr id="3" name="Content Placeholder 2"/>
          <p:cNvSpPr>
            <a:spLocks noGrp="1"/>
          </p:cNvSpPr>
          <p:nvPr>
            <p:ph idx="1"/>
          </p:nvPr>
        </p:nvSpPr>
        <p:spPr/>
        <p:txBody>
          <a:bodyPr>
            <a:normAutofit fontScale="47500" lnSpcReduction="20000"/>
          </a:bodyPr>
          <a:lstStyle/>
          <a:p>
            <a:r>
              <a:rPr lang="en-US" dirty="0" smtClean="0"/>
              <a:t>The transition plan details are still being worked out and evolving; as a result of this LDRD, we expect to have:</a:t>
            </a:r>
          </a:p>
          <a:p>
            <a:pPr lvl="1"/>
            <a:r>
              <a:rPr lang="en-US" dirty="0" smtClean="0"/>
              <a:t>Long term DOE NP support on sPHENIX heavy ion heavy flavor physics program</a:t>
            </a:r>
          </a:p>
          <a:p>
            <a:pPr lvl="1"/>
            <a:r>
              <a:rPr lang="en-US" dirty="0" smtClean="0"/>
              <a:t>Long term DOE support on theory </a:t>
            </a:r>
          </a:p>
          <a:p>
            <a:endParaRPr lang="en-US" dirty="0"/>
          </a:p>
          <a:p>
            <a:r>
              <a:rPr lang="en-US" dirty="0" smtClean="0"/>
              <a:t>MVTX funding news (received by MVTX group on 1/19/2018)</a:t>
            </a:r>
          </a:p>
          <a:p>
            <a:pPr lvl="1"/>
            <a:r>
              <a:rPr lang="en-US" dirty="0" smtClean="0"/>
              <a:t>From email by BNL Associate Laboratory Director (ALD) Dr. Berndt Mueller: </a:t>
            </a:r>
          </a:p>
          <a:p>
            <a:pPr lvl="2"/>
            <a:r>
              <a:rPr lang="en-US" dirty="0" smtClean="0"/>
              <a:t>“Tim Hallman (DOE NP Director) assured me that [DOE] appreciate the compelling science this instrument [MVTX] could enable and why it is considered very important to the sPHENIX experiment by the collaboration”</a:t>
            </a:r>
          </a:p>
          <a:p>
            <a:pPr lvl="2"/>
            <a:r>
              <a:rPr lang="en-US" dirty="0" smtClean="0"/>
              <a:t>[Hallman] “informed me given their present budget outlook, whatever is accomplished for sPHENIX will have to be achieved in the context of flat base funding for RHIC and /or foreign contributions”</a:t>
            </a:r>
          </a:p>
          <a:p>
            <a:pPr lvl="2"/>
            <a:r>
              <a:rPr lang="en-US" dirty="0" smtClean="0"/>
              <a:t>DOE “very much appreciate and encourage efforts to secure such contributions, but unfortunately in our present outlook, we do not foresee at this time that we would be able to identify new DOE funding for the purpose of implementing the MVTX” </a:t>
            </a:r>
          </a:p>
          <a:p>
            <a:pPr lvl="1"/>
            <a:endParaRPr lang="en-US" dirty="0" smtClean="0"/>
          </a:p>
          <a:p>
            <a:pPr lvl="1"/>
            <a:r>
              <a:rPr lang="en-US" dirty="0" smtClean="0"/>
              <a:t>BNL ALD commented that guidance is informed by flat-flat budget outlook for the rest of the decade</a:t>
            </a:r>
          </a:p>
          <a:p>
            <a:pPr lvl="1"/>
            <a:endParaRPr lang="en-US" dirty="0" smtClean="0"/>
          </a:p>
          <a:p>
            <a:pPr lvl="1"/>
            <a:r>
              <a:rPr lang="en-US" dirty="0" smtClean="0"/>
              <a:t>ALD commented that this can be viewed as implicit DOE approval of a “no-cost extension” of the baseline scope to include MVTX   </a:t>
            </a:r>
          </a:p>
          <a:p>
            <a:pPr lvl="1"/>
            <a:endParaRPr lang="en-US" dirty="0" smtClean="0"/>
          </a:p>
          <a:p>
            <a:r>
              <a:rPr lang="en-US" dirty="0" smtClean="0"/>
              <a:t>MVTX group is working closely with sPHENIX and BNL management to seek alternative path to fund the full MVTX detector.</a:t>
            </a:r>
          </a:p>
          <a:p>
            <a:pPr lvl="1"/>
            <a:r>
              <a:rPr lang="en-US" dirty="0" smtClean="0"/>
              <a:t>Several options being explored within the </a:t>
            </a:r>
            <a:r>
              <a:rPr lang="en-US" smtClean="0"/>
              <a:t>sPHENIX collaboration   </a:t>
            </a:r>
            <a:endParaRPr lang="en-US" dirty="0"/>
          </a:p>
        </p:txBody>
      </p:sp>
      <p:sp>
        <p:nvSpPr>
          <p:cNvPr id="4" name="Date Placeholder 3"/>
          <p:cNvSpPr>
            <a:spLocks noGrp="1"/>
          </p:cNvSpPr>
          <p:nvPr>
            <p:ph type="dt" sz="half" idx="10"/>
          </p:nvPr>
        </p:nvSpPr>
        <p:spPr/>
        <p:txBody>
          <a:bodyPr/>
          <a:lstStyle/>
          <a:p>
            <a:pPr>
              <a:defRPr/>
            </a:pPr>
            <a:fld id="{E7E32049-7CF7-CF40-B3B6-CCD0AFFB367E}"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25</a:t>
            </a:fld>
            <a:endParaRPr lang="en-US"/>
          </a:p>
        </p:txBody>
      </p:sp>
      <p:sp>
        <p:nvSpPr>
          <p:cNvPr id="7" name="TextBox 6"/>
          <p:cNvSpPr txBox="1"/>
          <p:nvPr/>
        </p:nvSpPr>
        <p:spPr>
          <a:xfrm>
            <a:off x="7772400" y="958303"/>
            <a:ext cx="1242328" cy="369332"/>
          </a:xfrm>
          <a:prstGeom prst="rect">
            <a:avLst/>
          </a:prstGeom>
          <a:noFill/>
        </p:spPr>
        <p:txBody>
          <a:bodyPr wrap="none" rtlCol="0">
            <a:spAutoFit/>
          </a:bodyPr>
          <a:lstStyle/>
          <a:p>
            <a:r>
              <a:rPr lang="en-US" smtClean="0"/>
              <a:t>Cesar’s talk</a:t>
            </a:r>
            <a:endParaRPr lang="en-US"/>
          </a:p>
        </p:txBody>
      </p:sp>
    </p:spTree>
    <p:extLst>
      <p:ext uri="{BB962C8B-B14F-4D97-AF65-F5344CB8AC3E}">
        <p14:creationId xmlns:p14="http://schemas.microsoft.com/office/powerpoint/2010/main" val="85288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fontScale="62500" lnSpcReduction="20000"/>
          </a:bodyPr>
          <a:lstStyle/>
          <a:p>
            <a:r>
              <a:rPr lang="en-US" dirty="0" smtClean="0"/>
              <a:t>Identified the readout path, full readout chain demonstrated with near final electronics</a:t>
            </a:r>
          </a:p>
          <a:p>
            <a:pPr lvl="1"/>
            <a:r>
              <a:rPr lang="en-US" dirty="0" smtClean="0"/>
              <a:t>Eliminated major technical, schedule and budget uncertainties in the readout electronics design   </a:t>
            </a:r>
          </a:p>
          <a:p>
            <a:r>
              <a:rPr lang="en-US" dirty="0" smtClean="0"/>
              <a:t>Mechanical conceptual design developed</a:t>
            </a:r>
          </a:p>
          <a:p>
            <a:r>
              <a:rPr lang="en-US" dirty="0" smtClean="0"/>
              <a:t>B-jet tagging algorithms developed for both </a:t>
            </a:r>
            <a:r>
              <a:rPr lang="en-US" dirty="0" err="1" smtClean="0"/>
              <a:t>p+p</a:t>
            </a:r>
            <a:r>
              <a:rPr lang="en-US" dirty="0" smtClean="0"/>
              <a:t> and </a:t>
            </a:r>
            <a:r>
              <a:rPr lang="en-US" dirty="0" err="1" smtClean="0"/>
              <a:t>Au+Au</a:t>
            </a:r>
            <a:r>
              <a:rPr lang="en-US" dirty="0" smtClean="0"/>
              <a:t> at the top RHIC energy </a:t>
            </a:r>
          </a:p>
          <a:p>
            <a:r>
              <a:rPr lang="en-US" dirty="0" smtClean="0"/>
              <a:t>Formed MVTX collaboration, developed a much expanded new heavy flavor physics program for the sPHENIX experiment at RHIC</a:t>
            </a:r>
          </a:p>
          <a:p>
            <a:r>
              <a:rPr lang="en-US" dirty="0" smtClean="0"/>
              <a:t>MVTX full proposal completed and submitted to BNL ALD</a:t>
            </a:r>
          </a:p>
          <a:p>
            <a:pPr lvl="1"/>
            <a:r>
              <a:rPr lang="en-US" dirty="0" smtClean="0"/>
              <a:t>Working with sPHENIX, BNL and DOE to identify funding </a:t>
            </a:r>
          </a:p>
          <a:p>
            <a:r>
              <a:rPr lang="en-US" dirty="0" smtClean="0"/>
              <a:t>A MVTX prototype telescope being constructed, in preparation for beam test at </a:t>
            </a:r>
            <a:r>
              <a:rPr lang="en-US" dirty="0" err="1" smtClean="0"/>
              <a:t>Fermilab</a:t>
            </a:r>
            <a:r>
              <a:rPr lang="en-US" dirty="0" smtClean="0"/>
              <a:t> in near future  </a:t>
            </a:r>
          </a:p>
          <a:p>
            <a:r>
              <a:rPr lang="en-US" dirty="0" smtClean="0"/>
              <a:t>Addressed most of the LDRD technical, schedule and budget uncertainties identified at the beginning of this project  </a:t>
            </a:r>
            <a:endParaRPr lang="en-US" dirty="0"/>
          </a:p>
          <a:p>
            <a:r>
              <a:rPr lang="en-US" dirty="0" smtClean="0"/>
              <a:t>On track to meet all milestones in FY18.</a:t>
            </a:r>
            <a:endParaRPr lang="en-US" dirty="0"/>
          </a:p>
        </p:txBody>
      </p:sp>
      <p:sp>
        <p:nvSpPr>
          <p:cNvPr id="4" name="Date Placeholder 3"/>
          <p:cNvSpPr>
            <a:spLocks noGrp="1"/>
          </p:cNvSpPr>
          <p:nvPr>
            <p:ph type="dt" sz="half" idx="10"/>
          </p:nvPr>
        </p:nvSpPr>
        <p:spPr/>
        <p:txBody>
          <a:bodyPr/>
          <a:lstStyle/>
          <a:p>
            <a:pPr>
              <a:defRPr/>
            </a:pPr>
            <a:fld id="{169FF301-2BAA-AF41-BFD0-B92AE20E3F8C}"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26</a:t>
            </a:fld>
            <a:endParaRPr lang="en-US"/>
          </a:p>
        </p:txBody>
      </p:sp>
    </p:spTree>
    <p:extLst>
      <p:ext uri="{BB962C8B-B14F-4D97-AF65-F5344CB8AC3E}">
        <p14:creationId xmlns:p14="http://schemas.microsoft.com/office/powerpoint/2010/main" val="13361363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fld id="{7DC1317F-4EE3-1247-ACF3-FC53A9AF456F}"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27</a:t>
            </a:fld>
            <a:endParaRPr lang="en-US"/>
          </a:p>
        </p:txBody>
      </p:sp>
    </p:spTree>
    <p:extLst>
      <p:ext uri="{BB962C8B-B14F-4D97-AF65-F5344CB8AC3E}">
        <p14:creationId xmlns:p14="http://schemas.microsoft.com/office/powerpoint/2010/main" val="1515946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4094"/>
            <a:ext cx="8229600" cy="687906"/>
          </a:xfrm>
        </p:spPr>
        <p:txBody>
          <a:bodyPr/>
          <a:lstStyle/>
          <a:p>
            <a:r>
              <a:rPr lang="en-US" dirty="0" smtClean="0"/>
              <a:t>Transition Plan</a:t>
            </a:r>
            <a:endParaRPr lang="en-US" dirty="0"/>
          </a:p>
        </p:txBody>
      </p:sp>
      <p:sp>
        <p:nvSpPr>
          <p:cNvPr id="7" name="TextBox 6"/>
          <p:cNvSpPr txBox="1"/>
          <p:nvPr/>
        </p:nvSpPr>
        <p:spPr>
          <a:xfrm>
            <a:off x="457200" y="1217094"/>
            <a:ext cx="7557245" cy="4339649"/>
          </a:xfrm>
          <a:prstGeom prst="rect">
            <a:avLst/>
          </a:prstGeom>
          <a:noFill/>
        </p:spPr>
        <p:txBody>
          <a:bodyPr wrap="square" rtlCol="0">
            <a:spAutoFit/>
          </a:bodyPr>
          <a:lstStyle/>
          <a:p>
            <a:r>
              <a:rPr lang="pl-PL" sz="1200" b="1" dirty="0"/>
              <a:t>Project: </a:t>
            </a:r>
            <a:r>
              <a:rPr lang="pl-PL" sz="1200" dirty="0"/>
              <a:t>20170073DR</a:t>
            </a:r>
          </a:p>
          <a:p>
            <a:r>
              <a:rPr lang="pl-PL" sz="1200" b="1" dirty="0" err="1"/>
              <a:t>Title</a:t>
            </a:r>
            <a:r>
              <a:rPr lang="pl-PL" sz="1200" b="1" dirty="0"/>
              <a:t>: </a:t>
            </a:r>
            <a:r>
              <a:rPr lang="pl-PL" sz="1200" dirty="0" err="1"/>
              <a:t>Probing</a:t>
            </a:r>
            <a:r>
              <a:rPr lang="pl-PL" sz="1200" dirty="0"/>
              <a:t> </a:t>
            </a:r>
            <a:r>
              <a:rPr lang="pl-PL" sz="1200" dirty="0" err="1"/>
              <a:t>Quark-Gluon</a:t>
            </a:r>
            <a:r>
              <a:rPr lang="pl-PL" sz="1200" dirty="0"/>
              <a:t> </a:t>
            </a:r>
            <a:r>
              <a:rPr lang="pl-PL" sz="1200" dirty="0" err="1"/>
              <a:t>Plasma</a:t>
            </a:r>
            <a:r>
              <a:rPr lang="pl-PL" sz="1200" dirty="0"/>
              <a:t> with </a:t>
            </a:r>
            <a:r>
              <a:rPr lang="pl-PL" sz="1200" dirty="0" err="1"/>
              <a:t>Bottom</a:t>
            </a:r>
            <a:r>
              <a:rPr lang="pl-PL" sz="1200" dirty="0"/>
              <a:t> </a:t>
            </a:r>
            <a:r>
              <a:rPr lang="pl-PL" sz="1200" dirty="0" err="1"/>
              <a:t>Quark</a:t>
            </a:r>
            <a:r>
              <a:rPr lang="pl-PL" sz="1200" dirty="0"/>
              <a:t> </a:t>
            </a:r>
            <a:r>
              <a:rPr lang="pl-PL" sz="1200" dirty="0" err="1"/>
              <a:t>Jets</a:t>
            </a:r>
            <a:r>
              <a:rPr lang="pl-PL" sz="1200" dirty="0"/>
              <a:t> </a:t>
            </a:r>
            <a:r>
              <a:rPr lang="pl-PL" sz="1200" dirty="0" err="1"/>
              <a:t>at</a:t>
            </a:r>
            <a:r>
              <a:rPr lang="pl-PL" sz="1200" dirty="0"/>
              <a:t> </a:t>
            </a:r>
            <a:r>
              <a:rPr lang="pl-PL" sz="1200" dirty="0" err="1"/>
              <a:t>sPHENIX</a:t>
            </a:r>
            <a:endParaRPr lang="pl-PL" sz="1200" dirty="0"/>
          </a:p>
          <a:p>
            <a:r>
              <a:rPr lang="pl-PL" sz="1200" b="1" dirty="0" err="1"/>
              <a:t>Initial</a:t>
            </a:r>
            <a:r>
              <a:rPr lang="pl-PL" sz="1200" b="1" dirty="0"/>
              <a:t> “</a:t>
            </a:r>
            <a:r>
              <a:rPr lang="pl-PL" sz="1200" b="1" dirty="0" err="1"/>
              <a:t>Transition</a:t>
            </a:r>
            <a:r>
              <a:rPr lang="pl-PL" sz="1200" b="1" dirty="0"/>
              <a:t> Plan”</a:t>
            </a:r>
            <a:r>
              <a:rPr lang="pl-PL" sz="1200" b="1" dirty="0" smtClean="0"/>
              <a:t>:</a:t>
            </a:r>
          </a:p>
          <a:p>
            <a:endParaRPr lang="pl-PL" sz="1200" dirty="0"/>
          </a:p>
          <a:p>
            <a:r>
              <a:rPr lang="pl-PL" sz="1200" b="1" dirty="0">
                <a:solidFill>
                  <a:srgbClr val="FF0000"/>
                </a:solidFill>
              </a:rPr>
              <a:t>Experiment: </a:t>
            </a:r>
            <a:r>
              <a:rPr lang="pl-PL" sz="1200" dirty="0"/>
              <a:t>At the end of </a:t>
            </a:r>
            <a:r>
              <a:rPr lang="pl-PL" sz="1200" dirty="0" err="1"/>
              <a:t>this</a:t>
            </a:r>
            <a:r>
              <a:rPr lang="pl-PL" sz="1200" dirty="0"/>
              <a:t> DR </a:t>
            </a:r>
            <a:r>
              <a:rPr lang="pl-PL" sz="1200" dirty="0" err="1"/>
              <a:t>project</a:t>
            </a:r>
            <a:r>
              <a:rPr lang="pl-PL" sz="1200" dirty="0"/>
              <a:t> we </a:t>
            </a:r>
            <a:r>
              <a:rPr lang="pl-PL" sz="1200" dirty="0" err="1"/>
              <a:t>will</a:t>
            </a:r>
            <a:r>
              <a:rPr lang="pl-PL" sz="1200" dirty="0"/>
              <a:t> </a:t>
            </a:r>
            <a:r>
              <a:rPr lang="pl-PL" sz="1200" dirty="0" err="1"/>
              <a:t>have</a:t>
            </a:r>
            <a:r>
              <a:rPr lang="pl-PL" sz="1200" dirty="0"/>
              <a:t> </a:t>
            </a:r>
            <a:r>
              <a:rPr lang="pl-PL" sz="1200" dirty="0" err="1"/>
              <a:t>secured</a:t>
            </a:r>
            <a:r>
              <a:rPr lang="pl-PL" sz="1200" dirty="0"/>
              <a:t> a major role for </a:t>
            </a:r>
            <a:r>
              <a:rPr lang="pl-PL" sz="1200" dirty="0" smtClean="0"/>
              <a:t>LANL </a:t>
            </a:r>
            <a:r>
              <a:rPr lang="pl-PL" sz="1200" dirty="0"/>
              <a:t>in the development, </a:t>
            </a:r>
            <a:r>
              <a:rPr lang="pl-PL" sz="1200" dirty="0" err="1"/>
              <a:t>construction</a:t>
            </a:r>
            <a:r>
              <a:rPr lang="pl-PL" sz="1200" dirty="0"/>
              <a:t>, and </a:t>
            </a:r>
            <a:r>
              <a:rPr lang="pl-PL" sz="1200" dirty="0" err="1"/>
              <a:t>utilization</a:t>
            </a:r>
            <a:r>
              <a:rPr lang="pl-PL" sz="1200" dirty="0"/>
              <a:t> of the </a:t>
            </a:r>
            <a:r>
              <a:rPr lang="pl-PL" sz="1200" dirty="0" err="1"/>
              <a:t>sPHENIX</a:t>
            </a:r>
            <a:r>
              <a:rPr lang="pl-PL" sz="1200" dirty="0"/>
              <a:t> </a:t>
            </a:r>
            <a:r>
              <a:rPr lang="pl-PL" sz="1200" dirty="0" err="1"/>
              <a:t>detector</a:t>
            </a:r>
            <a:r>
              <a:rPr lang="pl-PL" sz="1200" dirty="0"/>
              <a:t>. </a:t>
            </a:r>
            <a:r>
              <a:rPr lang="pl-PL" sz="1200" dirty="0" err="1" smtClean="0"/>
              <a:t>Our</a:t>
            </a:r>
            <a:r>
              <a:rPr lang="pl-PL" sz="1200" dirty="0" smtClean="0"/>
              <a:t> </a:t>
            </a:r>
            <a:r>
              <a:rPr lang="pl-PL" sz="1200" dirty="0" err="1"/>
              <a:t>transition</a:t>
            </a:r>
            <a:r>
              <a:rPr lang="pl-PL" sz="1200" dirty="0"/>
              <a:t> model to DOE </a:t>
            </a:r>
            <a:r>
              <a:rPr lang="pl-PL" sz="1200" dirty="0" err="1"/>
              <a:t>funding</a:t>
            </a:r>
            <a:r>
              <a:rPr lang="pl-PL" sz="1200" dirty="0"/>
              <a:t> </a:t>
            </a:r>
            <a:r>
              <a:rPr lang="pl-PL" sz="1200" dirty="0" err="1"/>
              <a:t>is</a:t>
            </a:r>
            <a:r>
              <a:rPr lang="pl-PL" sz="1200" dirty="0"/>
              <a:t> </a:t>
            </a:r>
            <a:r>
              <a:rPr lang="pl-PL" sz="1200" dirty="0" err="1"/>
              <a:t>based</a:t>
            </a:r>
            <a:r>
              <a:rPr lang="pl-PL" sz="1200" dirty="0"/>
              <a:t> upon </a:t>
            </a:r>
            <a:r>
              <a:rPr lang="pl-PL" sz="1200" dirty="0" err="1"/>
              <a:t>our</a:t>
            </a:r>
            <a:r>
              <a:rPr lang="pl-PL" sz="1200" dirty="0"/>
              <a:t> </a:t>
            </a:r>
            <a:r>
              <a:rPr lang="pl-PL" sz="1200" dirty="0" err="1"/>
              <a:t>previously</a:t>
            </a:r>
            <a:r>
              <a:rPr lang="pl-PL" sz="1200" dirty="0"/>
              <a:t> </a:t>
            </a:r>
            <a:r>
              <a:rPr lang="pl-PL" sz="1200" dirty="0" err="1"/>
              <a:t>successful</a:t>
            </a:r>
            <a:r>
              <a:rPr lang="pl-PL" sz="1200" dirty="0"/>
              <a:t> PHENIX </a:t>
            </a:r>
            <a:r>
              <a:rPr lang="pl-PL" sz="1200" dirty="0" smtClean="0"/>
              <a:t>FVTX </a:t>
            </a:r>
            <a:r>
              <a:rPr lang="pl-PL" sz="1200" dirty="0" err="1"/>
              <a:t>at</a:t>
            </a:r>
            <a:r>
              <a:rPr lang="pl-PL" sz="1200" dirty="0"/>
              <a:t> BNL and the E906 </a:t>
            </a:r>
            <a:r>
              <a:rPr lang="pl-PL" sz="1200" dirty="0" err="1"/>
              <a:t>muon</a:t>
            </a:r>
            <a:r>
              <a:rPr lang="pl-PL" sz="1200" dirty="0"/>
              <a:t> </a:t>
            </a:r>
            <a:r>
              <a:rPr lang="pl-PL" sz="1200" dirty="0" err="1"/>
              <a:t>identifier</a:t>
            </a:r>
            <a:r>
              <a:rPr lang="pl-PL" sz="1200" dirty="0"/>
              <a:t> </a:t>
            </a:r>
            <a:r>
              <a:rPr lang="pl-PL" sz="1200" dirty="0" err="1"/>
              <a:t>at</a:t>
            </a:r>
            <a:r>
              <a:rPr lang="pl-PL" sz="1200" dirty="0"/>
              <a:t> </a:t>
            </a:r>
            <a:r>
              <a:rPr lang="pl-PL" sz="1200" dirty="0" err="1"/>
              <a:t>Fermilab</a:t>
            </a:r>
            <a:r>
              <a:rPr lang="pl-PL" sz="1200" dirty="0"/>
              <a:t>, </a:t>
            </a:r>
            <a:r>
              <a:rPr lang="pl-PL" sz="1200" dirty="0" err="1"/>
              <a:t>both</a:t>
            </a:r>
            <a:r>
              <a:rPr lang="pl-PL" sz="1200" dirty="0"/>
              <a:t> of </a:t>
            </a:r>
            <a:r>
              <a:rPr lang="pl-PL" sz="1200" dirty="0" err="1"/>
              <a:t>which</a:t>
            </a:r>
            <a:r>
              <a:rPr lang="pl-PL" sz="1200" dirty="0"/>
              <a:t> </a:t>
            </a:r>
            <a:r>
              <a:rPr lang="pl-PL" sz="1200" dirty="0" err="1"/>
              <a:t>began</a:t>
            </a:r>
            <a:r>
              <a:rPr lang="pl-PL" sz="1200" dirty="0"/>
              <a:t> as LANL </a:t>
            </a:r>
            <a:r>
              <a:rPr lang="pl-PL" sz="1200" dirty="0" smtClean="0"/>
              <a:t>LDRD </a:t>
            </a:r>
            <a:r>
              <a:rPr lang="pl-PL" sz="1200" dirty="0" err="1" smtClean="0"/>
              <a:t>projects</a:t>
            </a:r>
            <a:r>
              <a:rPr lang="pl-PL" sz="1200" dirty="0"/>
              <a:t>. </a:t>
            </a:r>
            <a:r>
              <a:rPr lang="pl-PL" sz="1200" dirty="0" err="1"/>
              <a:t>These</a:t>
            </a:r>
            <a:r>
              <a:rPr lang="pl-PL" sz="1200" dirty="0"/>
              <a:t> </a:t>
            </a:r>
            <a:r>
              <a:rPr lang="pl-PL" sz="1200" dirty="0" err="1"/>
              <a:t>two</a:t>
            </a:r>
            <a:r>
              <a:rPr lang="pl-PL" sz="1200" dirty="0"/>
              <a:t> </a:t>
            </a:r>
            <a:r>
              <a:rPr lang="pl-PL" sz="1200" dirty="0" err="1"/>
              <a:t>projects</a:t>
            </a:r>
            <a:r>
              <a:rPr lang="pl-PL" sz="1200" dirty="0"/>
              <a:t> </a:t>
            </a:r>
            <a:r>
              <a:rPr lang="pl-PL" sz="1200" dirty="0" err="1"/>
              <a:t>were</a:t>
            </a:r>
            <a:r>
              <a:rPr lang="pl-PL" sz="1200" dirty="0"/>
              <a:t> </a:t>
            </a:r>
            <a:r>
              <a:rPr lang="pl-PL" sz="1200" dirty="0" err="1"/>
              <a:t>subsequently</a:t>
            </a:r>
            <a:r>
              <a:rPr lang="pl-PL" sz="1200" dirty="0"/>
              <a:t> </a:t>
            </a:r>
            <a:r>
              <a:rPr lang="pl-PL" sz="1200" dirty="0" err="1"/>
              <a:t>adopted</a:t>
            </a:r>
            <a:r>
              <a:rPr lang="pl-PL" sz="1200" dirty="0"/>
              <a:t> by the DOE </a:t>
            </a:r>
            <a:r>
              <a:rPr lang="pl-PL" sz="1200" dirty="0" err="1"/>
              <a:t>Nuclear</a:t>
            </a:r>
            <a:r>
              <a:rPr lang="pl-PL" sz="1200" dirty="0"/>
              <a:t> </a:t>
            </a:r>
            <a:r>
              <a:rPr lang="pl-PL" sz="1200" dirty="0" err="1" smtClean="0"/>
              <a:t>Physics</a:t>
            </a:r>
            <a:r>
              <a:rPr lang="pl-PL" sz="1200" dirty="0" smtClean="0"/>
              <a:t> </a:t>
            </a:r>
            <a:r>
              <a:rPr lang="pl-PL" sz="1200" dirty="0"/>
              <a:t>program, </a:t>
            </a:r>
            <a:r>
              <a:rPr lang="pl-PL" sz="1200" dirty="0" err="1"/>
              <a:t>who</a:t>
            </a:r>
            <a:r>
              <a:rPr lang="pl-PL" sz="1200" dirty="0"/>
              <a:t> </a:t>
            </a:r>
            <a:r>
              <a:rPr lang="pl-PL" sz="1200" dirty="0" err="1"/>
              <a:t>provided</a:t>
            </a:r>
            <a:r>
              <a:rPr lang="pl-PL" sz="1200" dirty="0"/>
              <a:t> </a:t>
            </a:r>
            <a:r>
              <a:rPr lang="pl-PL" sz="1200" dirty="0" err="1"/>
              <a:t>full</a:t>
            </a:r>
            <a:r>
              <a:rPr lang="pl-PL" sz="1200" dirty="0"/>
              <a:t> </a:t>
            </a:r>
            <a:r>
              <a:rPr lang="pl-PL" sz="1200" dirty="0" err="1"/>
              <a:t>detector</a:t>
            </a:r>
            <a:r>
              <a:rPr lang="pl-PL" sz="1200" dirty="0"/>
              <a:t> </a:t>
            </a:r>
            <a:r>
              <a:rPr lang="pl-PL" sz="1200" dirty="0" err="1"/>
              <a:t>funding</a:t>
            </a:r>
            <a:r>
              <a:rPr lang="pl-PL" sz="1200" dirty="0"/>
              <a:t> and </a:t>
            </a:r>
            <a:r>
              <a:rPr lang="pl-PL" sz="1200" dirty="0" err="1"/>
              <a:t>support</a:t>
            </a:r>
            <a:r>
              <a:rPr lang="pl-PL" sz="1200" dirty="0"/>
              <a:t> for the LANL-</a:t>
            </a:r>
            <a:r>
              <a:rPr lang="pl-PL" sz="1200" dirty="0" err="1"/>
              <a:t>led</a:t>
            </a:r>
            <a:r>
              <a:rPr lang="pl-PL" sz="1200" dirty="0"/>
              <a:t> </a:t>
            </a:r>
            <a:r>
              <a:rPr lang="pl-PL" sz="1200" dirty="0" err="1"/>
              <a:t>physics</a:t>
            </a:r>
            <a:r>
              <a:rPr lang="pl-PL" sz="1200" dirty="0"/>
              <a:t> </a:t>
            </a:r>
            <a:r>
              <a:rPr lang="pl-PL" sz="1200" dirty="0" err="1"/>
              <a:t>programs</a:t>
            </a:r>
            <a:r>
              <a:rPr lang="pl-PL" sz="1200" dirty="0" smtClean="0"/>
              <a:t>. </a:t>
            </a:r>
            <a:r>
              <a:rPr lang="pl-PL" sz="1200" dirty="0" err="1"/>
              <a:t>This</a:t>
            </a:r>
            <a:r>
              <a:rPr lang="pl-PL" sz="1200" dirty="0"/>
              <a:t> past </a:t>
            </a:r>
            <a:r>
              <a:rPr lang="pl-PL" sz="1200" dirty="0" err="1"/>
              <a:t>record</a:t>
            </a:r>
            <a:r>
              <a:rPr lang="pl-PL" sz="1200" dirty="0"/>
              <a:t> </a:t>
            </a:r>
            <a:r>
              <a:rPr lang="pl-PL" sz="1200" dirty="0" err="1"/>
              <a:t>demonstrates</a:t>
            </a:r>
            <a:r>
              <a:rPr lang="pl-PL" sz="1200" dirty="0"/>
              <a:t> </a:t>
            </a:r>
            <a:r>
              <a:rPr lang="pl-PL" sz="1200" dirty="0" err="1"/>
              <a:t>that</a:t>
            </a:r>
            <a:r>
              <a:rPr lang="pl-PL" sz="1200" dirty="0"/>
              <a:t> the </a:t>
            </a:r>
            <a:r>
              <a:rPr lang="pl-PL" sz="1200" dirty="0" err="1"/>
              <a:t>current</a:t>
            </a:r>
            <a:r>
              <a:rPr lang="pl-PL" sz="1200" dirty="0"/>
              <a:t> team </a:t>
            </a:r>
            <a:r>
              <a:rPr lang="pl-PL" sz="1200" dirty="0" err="1"/>
              <a:t>has</a:t>
            </a:r>
            <a:r>
              <a:rPr lang="pl-PL" sz="1200" dirty="0"/>
              <a:t> </a:t>
            </a:r>
            <a:r>
              <a:rPr lang="pl-PL" sz="1200" dirty="0" err="1"/>
              <a:t>abundant</a:t>
            </a:r>
            <a:r>
              <a:rPr lang="pl-PL" sz="1200" dirty="0"/>
              <a:t> program development </a:t>
            </a:r>
            <a:r>
              <a:rPr lang="pl-PL" sz="1200" dirty="0" err="1" smtClean="0"/>
              <a:t>experience</a:t>
            </a:r>
            <a:r>
              <a:rPr lang="pl-PL" sz="1200" dirty="0" smtClean="0"/>
              <a:t> </a:t>
            </a:r>
            <a:r>
              <a:rPr lang="pl-PL" sz="1200" dirty="0"/>
              <a:t>for </a:t>
            </a:r>
            <a:r>
              <a:rPr lang="pl-PL" sz="1200" dirty="0" err="1"/>
              <a:t>managing</a:t>
            </a:r>
            <a:r>
              <a:rPr lang="pl-PL" sz="1200" dirty="0"/>
              <a:t> </a:t>
            </a:r>
            <a:r>
              <a:rPr lang="pl-PL" sz="1200" dirty="0" err="1"/>
              <a:t>this</a:t>
            </a:r>
            <a:r>
              <a:rPr lang="pl-PL" sz="1200" dirty="0"/>
              <a:t> </a:t>
            </a:r>
            <a:r>
              <a:rPr lang="pl-PL" sz="1200" dirty="0" err="1"/>
              <a:t>kind</a:t>
            </a:r>
            <a:r>
              <a:rPr lang="pl-PL" sz="1200" dirty="0"/>
              <a:t> of </a:t>
            </a:r>
            <a:r>
              <a:rPr lang="pl-PL" sz="1200" dirty="0" err="1"/>
              <a:t>transition</a:t>
            </a:r>
            <a:r>
              <a:rPr lang="pl-PL" sz="1200" dirty="0"/>
              <a:t>. </a:t>
            </a:r>
            <a:r>
              <a:rPr lang="pl-PL" sz="1200" dirty="0" err="1"/>
              <a:t>After</a:t>
            </a:r>
            <a:r>
              <a:rPr lang="pl-PL" sz="1200" dirty="0"/>
              <a:t> </a:t>
            </a:r>
            <a:r>
              <a:rPr lang="pl-PL" sz="1200" dirty="0" err="1"/>
              <a:t>this</a:t>
            </a:r>
            <a:r>
              <a:rPr lang="pl-PL" sz="1200" dirty="0"/>
              <a:t> DR </a:t>
            </a:r>
            <a:r>
              <a:rPr lang="pl-PL" sz="1200" dirty="0" err="1"/>
              <a:t>project</a:t>
            </a:r>
            <a:r>
              <a:rPr lang="pl-PL" sz="1200" dirty="0"/>
              <a:t>, we </a:t>
            </a:r>
            <a:r>
              <a:rPr lang="pl-PL" sz="1200" dirty="0" err="1" smtClean="0"/>
              <a:t>will</a:t>
            </a:r>
            <a:r>
              <a:rPr lang="pl-PL" sz="1200" dirty="0" smtClean="0"/>
              <a:t> </a:t>
            </a:r>
            <a:r>
              <a:rPr lang="pl-PL" sz="1200" dirty="0" err="1"/>
              <a:t>work</a:t>
            </a:r>
            <a:r>
              <a:rPr lang="pl-PL" sz="1200" dirty="0"/>
              <a:t> </a:t>
            </a:r>
            <a:r>
              <a:rPr lang="pl-PL" sz="1200" dirty="0" err="1"/>
              <a:t>closely</a:t>
            </a:r>
            <a:r>
              <a:rPr lang="pl-PL" sz="1200" dirty="0"/>
              <a:t> with </a:t>
            </a:r>
            <a:r>
              <a:rPr lang="pl-PL" sz="1200" dirty="0" err="1"/>
              <a:t>LANL’s</a:t>
            </a:r>
            <a:r>
              <a:rPr lang="pl-PL" sz="1200" dirty="0"/>
              <a:t> </a:t>
            </a:r>
            <a:r>
              <a:rPr lang="pl-PL" sz="1200" dirty="0" err="1"/>
              <a:t>Nuclear</a:t>
            </a:r>
            <a:r>
              <a:rPr lang="pl-PL" sz="1200" dirty="0"/>
              <a:t> </a:t>
            </a:r>
            <a:r>
              <a:rPr lang="pl-PL" sz="1200" dirty="0" err="1"/>
              <a:t>Physics</a:t>
            </a:r>
            <a:r>
              <a:rPr lang="pl-PL" sz="1200" dirty="0"/>
              <a:t> program </a:t>
            </a:r>
            <a:r>
              <a:rPr lang="pl-PL" sz="1200" dirty="0" err="1"/>
              <a:t>office</a:t>
            </a:r>
            <a:r>
              <a:rPr lang="pl-PL" sz="1200" dirty="0"/>
              <a:t>, the </a:t>
            </a:r>
            <a:r>
              <a:rPr lang="pl-PL" sz="1200" dirty="0" err="1"/>
              <a:t>sPHENIX</a:t>
            </a:r>
            <a:r>
              <a:rPr lang="pl-PL" sz="1200" dirty="0"/>
              <a:t> </a:t>
            </a:r>
            <a:r>
              <a:rPr lang="pl-PL" sz="1200" dirty="0" err="1"/>
              <a:t>collaboration</a:t>
            </a:r>
            <a:r>
              <a:rPr lang="pl-PL" sz="1200" dirty="0"/>
              <a:t>, </a:t>
            </a:r>
            <a:r>
              <a:rPr lang="pl-PL" sz="1200" dirty="0" smtClean="0"/>
              <a:t>and </a:t>
            </a:r>
            <a:r>
              <a:rPr lang="pl-PL" sz="1200" dirty="0" err="1"/>
              <a:t>our</a:t>
            </a:r>
            <a:r>
              <a:rPr lang="pl-PL" sz="1200" dirty="0"/>
              <a:t> DOE </a:t>
            </a:r>
            <a:r>
              <a:rPr lang="pl-PL" sz="1200" dirty="0" err="1"/>
              <a:t>Nuclear</a:t>
            </a:r>
            <a:r>
              <a:rPr lang="pl-PL" sz="1200" dirty="0"/>
              <a:t> </a:t>
            </a:r>
            <a:r>
              <a:rPr lang="pl-PL" sz="1200" dirty="0" err="1"/>
              <a:t>Physics</a:t>
            </a:r>
            <a:r>
              <a:rPr lang="pl-PL" sz="1200" dirty="0"/>
              <a:t> program </a:t>
            </a:r>
            <a:r>
              <a:rPr lang="pl-PL" sz="1200" dirty="0" err="1"/>
              <a:t>managers</a:t>
            </a:r>
            <a:r>
              <a:rPr lang="pl-PL" sz="1200" dirty="0"/>
              <a:t> to </a:t>
            </a:r>
            <a:r>
              <a:rPr lang="pl-PL" sz="1200" dirty="0" err="1"/>
              <a:t>construct</a:t>
            </a:r>
            <a:r>
              <a:rPr lang="pl-PL" sz="1200" dirty="0"/>
              <a:t> and </a:t>
            </a:r>
            <a:r>
              <a:rPr lang="pl-PL" sz="1200" dirty="0" err="1"/>
              <a:t>install</a:t>
            </a:r>
            <a:r>
              <a:rPr lang="pl-PL" sz="1200" dirty="0"/>
              <a:t> the </a:t>
            </a:r>
            <a:r>
              <a:rPr lang="pl-PL" sz="1200" dirty="0" err="1"/>
              <a:t>full</a:t>
            </a:r>
            <a:r>
              <a:rPr lang="pl-PL" sz="1200" dirty="0"/>
              <a:t> </a:t>
            </a:r>
            <a:r>
              <a:rPr lang="pl-PL" sz="1200" dirty="0" err="1"/>
              <a:t>inner</a:t>
            </a:r>
            <a:r>
              <a:rPr lang="pl-PL" sz="1200" dirty="0"/>
              <a:t> </a:t>
            </a:r>
            <a:r>
              <a:rPr lang="pl-PL" sz="1200" dirty="0" err="1"/>
              <a:t>tracker</a:t>
            </a:r>
            <a:r>
              <a:rPr lang="pl-PL" sz="1200" dirty="0"/>
              <a:t>. The </a:t>
            </a:r>
            <a:r>
              <a:rPr lang="pl-PL" sz="1200" dirty="0" err="1"/>
              <a:t>potential</a:t>
            </a:r>
            <a:r>
              <a:rPr lang="pl-PL" sz="1200" dirty="0"/>
              <a:t> </a:t>
            </a:r>
            <a:r>
              <a:rPr lang="pl-PL" sz="1200" dirty="0" err="1"/>
              <a:t>total</a:t>
            </a:r>
            <a:r>
              <a:rPr lang="pl-PL" sz="1200" dirty="0"/>
              <a:t> return on </a:t>
            </a:r>
            <a:r>
              <a:rPr lang="pl-PL" sz="1200" dirty="0" err="1"/>
              <a:t>this</a:t>
            </a:r>
            <a:r>
              <a:rPr lang="pl-PL" sz="1200" dirty="0"/>
              <a:t> </a:t>
            </a:r>
            <a:r>
              <a:rPr lang="pl-PL" sz="1200" dirty="0" err="1"/>
              <a:t>proposed</a:t>
            </a:r>
            <a:r>
              <a:rPr lang="pl-PL" sz="1200" dirty="0"/>
              <a:t> LDRD investment </a:t>
            </a:r>
            <a:r>
              <a:rPr lang="pl-PL" sz="1200" dirty="0" err="1"/>
              <a:t>is</a:t>
            </a:r>
            <a:r>
              <a:rPr lang="pl-PL" sz="1200" dirty="0"/>
              <a:t> </a:t>
            </a:r>
            <a:r>
              <a:rPr lang="pl-PL" sz="1200" dirty="0" err="1"/>
              <a:t>large</a:t>
            </a:r>
            <a:r>
              <a:rPr lang="pl-PL" sz="1200" dirty="0"/>
              <a:t>, </a:t>
            </a:r>
            <a:r>
              <a:rPr lang="pl-PL" sz="1200" dirty="0" err="1"/>
              <a:t>above</a:t>
            </a:r>
            <a:r>
              <a:rPr lang="pl-PL" sz="1200" dirty="0"/>
              <a:t> 6:1. For </a:t>
            </a:r>
            <a:r>
              <a:rPr lang="pl-PL" sz="1200" dirty="0" err="1"/>
              <a:t>example</a:t>
            </a:r>
            <a:r>
              <a:rPr lang="pl-PL" sz="1200" dirty="0"/>
              <a:t>, the DOE </a:t>
            </a:r>
            <a:r>
              <a:rPr lang="pl-PL" sz="1200" dirty="0" err="1"/>
              <a:t>currently</a:t>
            </a:r>
            <a:r>
              <a:rPr lang="pl-PL" sz="1200" dirty="0"/>
              <a:t> </a:t>
            </a:r>
            <a:r>
              <a:rPr lang="pl-PL" sz="1200" dirty="0" err="1"/>
              <a:t>provides</a:t>
            </a:r>
            <a:r>
              <a:rPr lang="pl-PL" sz="1200" dirty="0"/>
              <a:t> </a:t>
            </a:r>
            <a:r>
              <a:rPr lang="pl-PL" sz="1200" dirty="0" err="1"/>
              <a:t>about</a:t>
            </a:r>
            <a:r>
              <a:rPr lang="pl-PL" sz="1200" dirty="0"/>
              <a:t> $3M per </a:t>
            </a:r>
            <a:r>
              <a:rPr lang="pl-PL" sz="1200" dirty="0" err="1"/>
              <a:t>year</a:t>
            </a:r>
            <a:r>
              <a:rPr lang="pl-PL" sz="1200" dirty="0"/>
              <a:t> to LANL for </a:t>
            </a:r>
            <a:r>
              <a:rPr lang="pl-PL" sz="1200" dirty="0" err="1"/>
              <a:t>physics</a:t>
            </a:r>
            <a:r>
              <a:rPr lang="pl-PL" sz="1200" dirty="0"/>
              <a:t> </a:t>
            </a:r>
            <a:r>
              <a:rPr lang="pl-PL" sz="1200" dirty="0" err="1"/>
              <a:t>work</a:t>
            </a:r>
            <a:r>
              <a:rPr lang="pl-PL" sz="1200" dirty="0"/>
              <a:t> </a:t>
            </a:r>
            <a:r>
              <a:rPr lang="pl-PL" sz="1200" dirty="0" err="1"/>
              <a:t>related</a:t>
            </a:r>
            <a:r>
              <a:rPr lang="pl-PL" sz="1200" dirty="0"/>
              <a:t> to </a:t>
            </a:r>
            <a:r>
              <a:rPr lang="pl-PL" sz="1200" dirty="0" err="1"/>
              <a:t>our</a:t>
            </a:r>
            <a:r>
              <a:rPr lang="pl-PL" sz="1200" dirty="0"/>
              <a:t> FVTX </a:t>
            </a:r>
            <a:r>
              <a:rPr lang="pl-PL" sz="1200" dirty="0" err="1"/>
              <a:t>detector</a:t>
            </a:r>
            <a:r>
              <a:rPr lang="pl-PL" sz="1200" dirty="0"/>
              <a:t> and </a:t>
            </a:r>
            <a:r>
              <a:rPr lang="pl-PL" sz="1200" dirty="0" err="1"/>
              <a:t>has</a:t>
            </a:r>
            <a:r>
              <a:rPr lang="pl-PL" sz="1200" dirty="0"/>
              <a:t> </a:t>
            </a:r>
            <a:r>
              <a:rPr lang="pl-PL" sz="1200" dirty="0" err="1"/>
              <a:t>done</a:t>
            </a:r>
            <a:r>
              <a:rPr lang="pl-PL" sz="1200" dirty="0"/>
              <a:t> </a:t>
            </a:r>
            <a:r>
              <a:rPr lang="pl-PL" sz="1200" dirty="0" err="1"/>
              <a:t>so</a:t>
            </a:r>
            <a:r>
              <a:rPr lang="pl-PL" sz="1200" dirty="0"/>
              <a:t> for </a:t>
            </a:r>
            <a:r>
              <a:rPr lang="pl-PL" sz="1200" dirty="0" err="1"/>
              <a:t>about</a:t>
            </a:r>
            <a:r>
              <a:rPr lang="pl-PL" sz="1200" dirty="0"/>
              <a:t> 7 </a:t>
            </a:r>
            <a:r>
              <a:rPr lang="pl-PL" sz="1200" dirty="0" err="1"/>
              <a:t>years</a:t>
            </a:r>
            <a:r>
              <a:rPr lang="pl-PL" sz="1200" dirty="0"/>
              <a:t>. The FVTX </a:t>
            </a:r>
            <a:r>
              <a:rPr lang="pl-PL" sz="1200" dirty="0" err="1"/>
              <a:t>physics</a:t>
            </a:r>
            <a:r>
              <a:rPr lang="pl-PL" sz="1200" dirty="0"/>
              <a:t> program </a:t>
            </a:r>
            <a:r>
              <a:rPr lang="pl-PL" sz="1200" dirty="0" err="1"/>
              <a:t>will</a:t>
            </a:r>
            <a:r>
              <a:rPr lang="pl-PL" sz="1200" dirty="0"/>
              <a:t> </a:t>
            </a:r>
            <a:r>
              <a:rPr lang="pl-PL" sz="1200" dirty="0" err="1"/>
              <a:t>likely</a:t>
            </a:r>
            <a:r>
              <a:rPr lang="pl-PL" sz="1200" dirty="0"/>
              <a:t> end </a:t>
            </a:r>
            <a:r>
              <a:rPr lang="pl-PL" sz="1200" dirty="0" err="1"/>
              <a:t>within</a:t>
            </a:r>
            <a:r>
              <a:rPr lang="pl-PL" sz="1200" dirty="0"/>
              <a:t> a </a:t>
            </a:r>
            <a:r>
              <a:rPr lang="pl-PL" sz="1200" dirty="0" err="1"/>
              <a:t>few</a:t>
            </a:r>
            <a:r>
              <a:rPr lang="pl-PL" sz="1200" dirty="0"/>
              <a:t> </a:t>
            </a:r>
            <a:r>
              <a:rPr lang="pl-PL" sz="1200" dirty="0" err="1"/>
              <a:t>years</a:t>
            </a:r>
            <a:r>
              <a:rPr lang="pl-PL" sz="1200" dirty="0"/>
              <a:t>. </a:t>
            </a:r>
            <a:r>
              <a:rPr lang="pl-PL" sz="1200" dirty="0" err="1"/>
              <a:t>Without</a:t>
            </a:r>
            <a:r>
              <a:rPr lang="pl-PL" sz="1200" dirty="0"/>
              <a:t> a major </a:t>
            </a:r>
            <a:r>
              <a:rPr lang="pl-PL" sz="1200" dirty="0" err="1"/>
              <a:t>new</a:t>
            </a:r>
            <a:r>
              <a:rPr lang="pl-PL" sz="1200" dirty="0"/>
              <a:t> role </a:t>
            </a:r>
            <a:r>
              <a:rPr lang="pl-PL" sz="1200" dirty="0" err="1"/>
              <a:t>at</a:t>
            </a:r>
            <a:r>
              <a:rPr lang="pl-PL" sz="1200" dirty="0"/>
              <a:t> </a:t>
            </a:r>
            <a:r>
              <a:rPr lang="pl-PL" sz="1200" dirty="0" err="1"/>
              <a:t>sPHENIX</a:t>
            </a:r>
            <a:r>
              <a:rPr lang="pl-PL" sz="1200" dirty="0"/>
              <a:t>, </a:t>
            </a:r>
            <a:r>
              <a:rPr lang="pl-PL" sz="1200" dirty="0" err="1"/>
              <a:t>our</a:t>
            </a:r>
            <a:r>
              <a:rPr lang="pl-PL" sz="1200" dirty="0"/>
              <a:t> DOE </a:t>
            </a:r>
            <a:r>
              <a:rPr lang="pl-PL" sz="1200" dirty="0" err="1"/>
              <a:t>longterm</a:t>
            </a:r>
            <a:r>
              <a:rPr lang="pl-PL" sz="1200" dirty="0"/>
              <a:t> </a:t>
            </a:r>
            <a:r>
              <a:rPr lang="pl-PL" sz="1200" dirty="0" err="1"/>
              <a:t>support</a:t>
            </a:r>
            <a:r>
              <a:rPr lang="pl-PL" sz="1200" dirty="0"/>
              <a:t> </a:t>
            </a:r>
            <a:r>
              <a:rPr lang="pl-PL" sz="1200" dirty="0" err="1"/>
              <a:t>is</a:t>
            </a:r>
            <a:r>
              <a:rPr lang="pl-PL" sz="1200" dirty="0"/>
              <a:t> </a:t>
            </a:r>
            <a:r>
              <a:rPr lang="pl-PL" sz="1200" dirty="0" err="1"/>
              <a:t>at</a:t>
            </a:r>
            <a:r>
              <a:rPr lang="pl-PL" sz="1200" dirty="0"/>
              <a:t> </a:t>
            </a:r>
            <a:r>
              <a:rPr lang="pl-PL" sz="1200" dirty="0" err="1"/>
              <a:t>risk</a:t>
            </a:r>
            <a:r>
              <a:rPr lang="pl-PL" sz="1200" dirty="0"/>
              <a:t>. </a:t>
            </a:r>
          </a:p>
          <a:p>
            <a:endParaRPr lang="pl-PL" sz="1200" dirty="0"/>
          </a:p>
          <a:p>
            <a:r>
              <a:rPr lang="pl-PL" sz="1200" b="1" dirty="0" err="1">
                <a:solidFill>
                  <a:srgbClr val="FF0000"/>
                </a:solidFill>
              </a:rPr>
              <a:t>Theory</a:t>
            </a:r>
            <a:r>
              <a:rPr lang="pl-PL" sz="1200" b="1" dirty="0">
                <a:solidFill>
                  <a:srgbClr val="FF0000"/>
                </a:solidFill>
              </a:rPr>
              <a:t>: </a:t>
            </a:r>
            <a:r>
              <a:rPr lang="pl-PL" sz="1200" dirty="0" err="1"/>
              <a:t>This</a:t>
            </a:r>
            <a:r>
              <a:rPr lang="pl-PL" sz="1200" dirty="0"/>
              <a:t> </a:t>
            </a:r>
            <a:r>
              <a:rPr lang="pl-PL" sz="1200" dirty="0" err="1"/>
              <a:t>project</a:t>
            </a:r>
            <a:r>
              <a:rPr lang="pl-PL" sz="1200" dirty="0"/>
              <a:t> </a:t>
            </a:r>
            <a:r>
              <a:rPr lang="pl-PL" sz="1200" dirty="0" err="1"/>
              <a:t>will</a:t>
            </a:r>
            <a:r>
              <a:rPr lang="pl-PL" sz="1200" dirty="0"/>
              <a:t> place LANL </a:t>
            </a:r>
            <a:r>
              <a:rPr lang="pl-PL" sz="1200" dirty="0" err="1"/>
              <a:t>at</a:t>
            </a:r>
            <a:r>
              <a:rPr lang="pl-PL" sz="1200" dirty="0"/>
              <a:t> the </a:t>
            </a:r>
            <a:r>
              <a:rPr lang="pl-PL" sz="1200" dirty="0" err="1"/>
              <a:t>forefront</a:t>
            </a:r>
            <a:r>
              <a:rPr lang="pl-PL" sz="1200" dirty="0"/>
              <a:t> of b-</a:t>
            </a:r>
            <a:r>
              <a:rPr lang="pl-PL" sz="1200" dirty="0" err="1"/>
              <a:t>jet</a:t>
            </a:r>
            <a:r>
              <a:rPr lang="pl-PL" sz="1200" dirty="0"/>
              <a:t> </a:t>
            </a:r>
            <a:r>
              <a:rPr lang="pl-PL" sz="1200" dirty="0" err="1"/>
              <a:t>physics</a:t>
            </a:r>
            <a:r>
              <a:rPr lang="pl-PL" sz="1200" dirty="0"/>
              <a:t> </a:t>
            </a:r>
            <a:r>
              <a:rPr lang="pl-PL" sz="1200" dirty="0" err="1"/>
              <a:t>calculations</a:t>
            </a:r>
            <a:r>
              <a:rPr lang="pl-PL" sz="1200" dirty="0"/>
              <a:t> for </a:t>
            </a:r>
            <a:r>
              <a:rPr lang="pl-PL" sz="1200" dirty="0" err="1"/>
              <a:t>both</a:t>
            </a:r>
            <a:r>
              <a:rPr lang="pl-PL" sz="1200" dirty="0"/>
              <a:t> RHIC and LHC </a:t>
            </a:r>
            <a:r>
              <a:rPr lang="pl-PL" sz="1200" dirty="0" err="1"/>
              <a:t>collision</a:t>
            </a:r>
            <a:r>
              <a:rPr lang="pl-PL" sz="1200" dirty="0"/>
              <a:t> </a:t>
            </a:r>
            <a:r>
              <a:rPr lang="pl-PL" sz="1200" dirty="0" err="1"/>
              <a:t>energies</a:t>
            </a:r>
            <a:r>
              <a:rPr lang="pl-PL" sz="1200" dirty="0"/>
              <a:t> </a:t>
            </a:r>
            <a:r>
              <a:rPr lang="pl-PL" sz="1200" dirty="0" err="1"/>
              <a:t>under</a:t>
            </a:r>
            <a:r>
              <a:rPr lang="pl-PL" sz="1200" dirty="0"/>
              <a:t> a </a:t>
            </a:r>
            <a:r>
              <a:rPr lang="pl-PL" sz="1200" dirty="0" err="1"/>
              <a:t>common</a:t>
            </a:r>
            <a:r>
              <a:rPr lang="pl-PL" sz="1200" dirty="0"/>
              <a:t> </a:t>
            </a:r>
            <a:r>
              <a:rPr lang="pl-PL" sz="1200" dirty="0" err="1"/>
              <a:t>theoretical</a:t>
            </a:r>
            <a:r>
              <a:rPr lang="pl-PL" sz="1200" dirty="0"/>
              <a:t> </a:t>
            </a:r>
            <a:r>
              <a:rPr lang="pl-PL" sz="1200" dirty="0" err="1"/>
              <a:t>framework</a:t>
            </a:r>
            <a:r>
              <a:rPr lang="pl-PL" sz="1200" dirty="0"/>
              <a:t>. </a:t>
            </a:r>
            <a:r>
              <a:rPr lang="pl-PL" sz="1200" dirty="0" err="1"/>
              <a:t>This</a:t>
            </a:r>
            <a:r>
              <a:rPr lang="pl-PL" sz="1200" dirty="0"/>
              <a:t> </a:t>
            </a:r>
            <a:r>
              <a:rPr lang="pl-PL" sz="1200" dirty="0" err="1"/>
              <a:t>will</a:t>
            </a:r>
            <a:r>
              <a:rPr lang="pl-PL" sz="1200" dirty="0"/>
              <a:t> </a:t>
            </a:r>
            <a:r>
              <a:rPr lang="pl-PL" sz="1200" dirty="0" err="1"/>
              <a:t>ensure</a:t>
            </a:r>
            <a:r>
              <a:rPr lang="pl-PL" sz="1200" dirty="0"/>
              <a:t> </a:t>
            </a:r>
            <a:r>
              <a:rPr lang="pl-PL" sz="1200" dirty="0" err="1"/>
              <a:t>that</a:t>
            </a:r>
            <a:r>
              <a:rPr lang="pl-PL" sz="1200" dirty="0"/>
              <a:t>, </a:t>
            </a:r>
            <a:r>
              <a:rPr lang="pl-PL" sz="1200" dirty="0" err="1"/>
              <a:t>after</a:t>
            </a:r>
            <a:r>
              <a:rPr lang="pl-PL" sz="1200" dirty="0"/>
              <a:t> the </a:t>
            </a:r>
            <a:r>
              <a:rPr lang="pl-PL" sz="1200" dirty="0" err="1"/>
              <a:t>completion</a:t>
            </a:r>
            <a:r>
              <a:rPr lang="pl-PL" sz="1200" dirty="0"/>
              <a:t> of the DR, the </a:t>
            </a:r>
            <a:r>
              <a:rPr lang="pl-PL" sz="1200" dirty="0" err="1"/>
              <a:t>utilization</a:t>
            </a:r>
            <a:r>
              <a:rPr lang="pl-PL" sz="1200" dirty="0"/>
              <a:t> of the </a:t>
            </a:r>
            <a:r>
              <a:rPr lang="pl-PL" sz="1200" dirty="0" err="1"/>
              <a:t>next</a:t>
            </a:r>
            <a:r>
              <a:rPr lang="pl-PL" sz="1200" dirty="0"/>
              <a:t> </a:t>
            </a:r>
            <a:r>
              <a:rPr lang="pl-PL" sz="1200" dirty="0" err="1"/>
              <a:t>generation</a:t>
            </a:r>
            <a:r>
              <a:rPr lang="pl-PL" sz="1200" dirty="0"/>
              <a:t> of </a:t>
            </a:r>
            <a:r>
              <a:rPr lang="pl-PL" sz="1200" dirty="0" err="1"/>
              <a:t>experiments</a:t>
            </a:r>
            <a:r>
              <a:rPr lang="pl-PL" sz="1200" dirty="0"/>
              <a:t> </a:t>
            </a:r>
            <a:r>
              <a:rPr lang="pl-PL" sz="1200" dirty="0" err="1"/>
              <a:t>is</a:t>
            </a:r>
            <a:r>
              <a:rPr lang="pl-PL" sz="1200" dirty="0"/>
              <a:t> </a:t>
            </a:r>
            <a:r>
              <a:rPr lang="pl-PL" sz="1200" dirty="0" err="1"/>
              <a:t>fully</a:t>
            </a:r>
            <a:r>
              <a:rPr lang="pl-PL" sz="1200" dirty="0"/>
              <a:t> </a:t>
            </a:r>
            <a:r>
              <a:rPr lang="pl-PL" sz="1200" dirty="0" err="1"/>
              <a:t>maximized</a:t>
            </a:r>
            <a:r>
              <a:rPr lang="pl-PL" sz="1200" dirty="0"/>
              <a:t> and </a:t>
            </a:r>
            <a:r>
              <a:rPr lang="pl-PL" sz="1200" dirty="0" err="1"/>
              <a:t>will</a:t>
            </a:r>
            <a:r>
              <a:rPr lang="pl-PL" sz="1200" dirty="0"/>
              <a:t> </a:t>
            </a:r>
            <a:r>
              <a:rPr lang="pl-PL" sz="1200" dirty="0" err="1"/>
              <a:t>provide</a:t>
            </a:r>
            <a:r>
              <a:rPr lang="pl-PL" sz="1200" dirty="0"/>
              <a:t> </a:t>
            </a:r>
            <a:r>
              <a:rPr lang="pl-PL" sz="1200" dirty="0" err="1"/>
              <a:t>additional</a:t>
            </a:r>
            <a:r>
              <a:rPr lang="pl-PL" sz="1200" dirty="0"/>
              <a:t> </a:t>
            </a:r>
            <a:r>
              <a:rPr lang="pl-PL" sz="1200" dirty="0" err="1"/>
              <a:t>insight</a:t>
            </a:r>
            <a:r>
              <a:rPr lang="pl-PL" sz="1200" dirty="0"/>
              <a:t> </a:t>
            </a:r>
            <a:r>
              <a:rPr lang="pl-PL" sz="1200" dirty="0" err="1"/>
              <a:t>into</a:t>
            </a:r>
            <a:r>
              <a:rPr lang="pl-PL" sz="1200" dirty="0"/>
              <a:t> the heavy </a:t>
            </a:r>
            <a:r>
              <a:rPr lang="pl-PL" sz="1200" dirty="0" err="1"/>
              <a:t>ion</a:t>
            </a:r>
            <a:r>
              <a:rPr lang="pl-PL" sz="1200" dirty="0"/>
              <a:t> LHC </a:t>
            </a:r>
            <a:r>
              <a:rPr lang="pl-PL" sz="1200" dirty="0" err="1"/>
              <a:t>experiments</a:t>
            </a:r>
            <a:r>
              <a:rPr lang="pl-PL" sz="1200" dirty="0"/>
              <a:t> </a:t>
            </a:r>
            <a:r>
              <a:rPr lang="pl-PL" sz="1200" dirty="0" err="1"/>
              <a:t>currently</a:t>
            </a:r>
            <a:r>
              <a:rPr lang="pl-PL" sz="1200" dirty="0"/>
              <a:t> </a:t>
            </a:r>
            <a:r>
              <a:rPr lang="pl-PL" sz="1200" dirty="0" err="1"/>
              <a:t>underway</a:t>
            </a:r>
            <a:r>
              <a:rPr lang="pl-PL" sz="1200" dirty="0"/>
              <a:t>. </a:t>
            </a:r>
            <a:r>
              <a:rPr lang="pl-PL" sz="1200" dirty="0" err="1"/>
              <a:t>Previous</a:t>
            </a:r>
            <a:r>
              <a:rPr lang="pl-PL" sz="1200" dirty="0"/>
              <a:t> </a:t>
            </a:r>
            <a:r>
              <a:rPr lang="pl-PL" sz="1200" dirty="0" err="1"/>
              <a:t>successful</a:t>
            </a:r>
            <a:r>
              <a:rPr lang="pl-PL" sz="1200" dirty="0"/>
              <a:t> </a:t>
            </a:r>
            <a:r>
              <a:rPr lang="pl-PL" sz="1200" dirty="0" err="1"/>
              <a:t>theoretical</a:t>
            </a:r>
            <a:r>
              <a:rPr lang="pl-PL" sz="1200" dirty="0"/>
              <a:t> LDRD </a:t>
            </a:r>
            <a:r>
              <a:rPr lang="pl-PL" sz="1200" dirty="0" err="1"/>
              <a:t>projects</a:t>
            </a:r>
            <a:r>
              <a:rPr lang="pl-PL" sz="1200" dirty="0"/>
              <a:t> </a:t>
            </a:r>
            <a:r>
              <a:rPr lang="pl-PL" sz="1200" dirty="0" err="1"/>
              <a:t>have</a:t>
            </a:r>
            <a:r>
              <a:rPr lang="pl-PL" sz="1200" dirty="0"/>
              <a:t> </a:t>
            </a:r>
            <a:r>
              <a:rPr lang="pl-PL" sz="1200" dirty="0" err="1"/>
              <a:t>allowed</a:t>
            </a:r>
            <a:r>
              <a:rPr lang="pl-PL" sz="1200" dirty="0"/>
              <a:t> LANL to </a:t>
            </a:r>
            <a:r>
              <a:rPr lang="pl-PL" sz="1200" dirty="0" err="1"/>
              <a:t>secure</a:t>
            </a:r>
            <a:r>
              <a:rPr lang="pl-PL" sz="1200" dirty="0"/>
              <a:t> </a:t>
            </a:r>
            <a:r>
              <a:rPr lang="pl-PL" sz="1200" dirty="0" err="1"/>
              <a:t>significant</a:t>
            </a:r>
            <a:r>
              <a:rPr lang="pl-PL" sz="1200" dirty="0"/>
              <a:t> DOE </a:t>
            </a:r>
            <a:r>
              <a:rPr lang="pl-PL" sz="1200" dirty="0" err="1"/>
              <a:t>early</a:t>
            </a:r>
            <a:r>
              <a:rPr lang="pl-PL" sz="1200" dirty="0"/>
              <a:t> </a:t>
            </a:r>
            <a:r>
              <a:rPr lang="pl-PL" sz="1200" dirty="0" err="1"/>
              <a:t>career</a:t>
            </a:r>
            <a:r>
              <a:rPr lang="pl-PL" sz="1200" dirty="0"/>
              <a:t> </a:t>
            </a:r>
            <a:r>
              <a:rPr lang="pl-PL" sz="1200" dirty="0" err="1"/>
              <a:t>award</a:t>
            </a:r>
            <a:r>
              <a:rPr lang="pl-PL" sz="1200" dirty="0"/>
              <a:t> </a:t>
            </a:r>
            <a:r>
              <a:rPr lang="pl-PL" sz="1200" dirty="0" err="1"/>
              <a:t>funding</a:t>
            </a:r>
            <a:r>
              <a:rPr lang="pl-PL" sz="1200" dirty="0"/>
              <a:t> ($1M/</a:t>
            </a:r>
            <a:r>
              <a:rPr lang="pl-PL" sz="1200" dirty="0" err="1"/>
              <a:t>yr</a:t>
            </a:r>
            <a:r>
              <a:rPr lang="pl-PL" sz="1200" dirty="0"/>
              <a:t> for 5 </a:t>
            </a:r>
            <a:r>
              <a:rPr lang="pl-PL" sz="1200" dirty="0" err="1"/>
              <a:t>yrs</a:t>
            </a:r>
            <a:r>
              <a:rPr lang="pl-PL" sz="1200" dirty="0"/>
              <a:t>) and we </a:t>
            </a:r>
            <a:r>
              <a:rPr lang="pl-PL" sz="1200" dirty="0" err="1"/>
              <a:t>expect</a:t>
            </a:r>
            <a:r>
              <a:rPr lang="pl-PL" sz="1200" dirty="0"/>
              <a:t> to </a:t>
            </a:r>
            <a:r>
              <a:rPr lang="pl-PL" sz="1200" dirty="0" err="1"/>
              <a:t>receive</a:t>
            </a:r>
            <a:r>
              <a:rPr lang="pl-PL" sz="1200" dirty="0"/>
              <a:t> </a:t>
            </a:r>
            <a:r>
              <a:rPr lang="pl-PL" sz="1200" dirty="0" err="1"/>
              <a:t>long</a:t>
            </a:r>
            <a:r>
              <a:rPr lang="pl-PL" sz="1200" dirty="0"/>
              <a:t>-term DOE </a:t>
            </a:r>
            <a:r>
              <a:rPr lang="pl-PL" sz="1200" dirty="0" err="1"/>
              <a:t>baseline</a:t>
            </a:r>
            <a:r>
              <a:rPr lang="pl-PL" sz="1200" dirty="0"/>
              <a:t> </a:t>
            </a:r>
            <a:r>
              <a:rPr lang="pl-PL" sz="1200" dirty="0" err="1"/>
              <a:t>support</a:t>
            </a:r>
            <a:r>
              <a:rPr lang="pl-PL" sz="1200" dirty="0"/>
              <a:t> as a </a:t>
            </a:r>
            <a:r>
              <a:rPr lang="pl-PL" sz="1200" dirty="0" err="1"/>
              <a:t>result</a:t>
            </a:r>
            <a:r>
              <a:rPr lang="pl-PL" sz="1200" dirty="0"/>
              <a:t> of </a:t>
            </a:r>
            <a:r>
              <a:rPr lang="pl-PL" sz="1200" dirty="0" err="1"/>
              <a:t>this</a:t>
            </a:r>
            <a:r>
              <a:rPr lang="pl-PL" sz="1200" dirty="0"/>
              <a:t> LDRD </a:t>
            </a:r>
            <a:r>
              <a:rPr lang="pl-PL" sz="1200" dirty="0" err="1"/>
              <a:t>effort</a:t>
            </a:r>
            <a:r>
              <a:rPr lang="pl-PL" sz="1200" dirty="0"/>
              <a:t>. </a:t>
            </a:r>
            <a:r>
              <a:rPr lang="pl-PL" sz="1200" dirty="0" err="1"/>
              <a:t>Funding</a:t>
            </a:r>
            <a:r>
              <a:rPr lang="pl-PL" sz="1200" dirty="0"/>
              <a:t> </a:t>
            </a:r>
            <a:r>
              <a:rPr lang="pl-PL" sz="1200" dirty="0" err="1"/>
              <a:t>sources</a:t>
            </a:r>
            <a:r>
              <a:rPr lang="pl-PL" sz="1200" dirty="0"/>
              <a:t> for the </a:t>
            </a:r>
            <a:r>
              <a:rPr lang="pl-PL" sz="1200" dirty="0" err="1"/>
              <a:t>theoretical</a:t>
            </a:r>
            <a:r>
              <a:rPr lang="pl-PL" sz="1200" dirty="0"/>
              <a:t> </a:t>
            </a:r>
            <a:r>
              <a:rPr lang="pl-PL" sz="1200" dirty="0" err="1"/>
              <a:t>efforts</a:t>
            </a:r>
            <a:r>
              <a:rPr lang="pl-PL" sz="1200" dirty="0"/>
              <a:t> </a:t>
            </a:r>
            <a:r>
              <a:rPr lang="pl-PL" sz="1200" dirty="0" err="1"/>
              <a:t>include</a:t>
            </a:r>
            <a:r>
              <a:rPr lang="pl-PL" sz="1200" dirty="0"/>
              <a:t> </a:t>
            </a:r>
            <a:r>
              <a:rPr lang="pl-PL" sz="1200" dirty="0" err="1"/>
              <a:t>DOE’s</a:t>
            </a:r>
            <a:r>
              <a:rPr lang="pl-PL" sz="1200" dirty="0"/>
              <a:t> </a:t>
            </a:r>
            <a:r>
              <a:rPr lang="pl-PL" sz="1200" dirty="0" err="1"/>
              <a:t>Nuclear</a:t>
            </a:r>
            <a:r>
              <a:rPr lang="pl-PL" sz="1200" dirty="0"/>
              <a:t> </a:t>
            </a:r>
            <a:r>
              <a:rPr lang="pl-PL" sz="1200" dirty="0" err="1"/>
              <a:t>Physics</a:t>
            </a:r>
            <a:r>
              <a:rPr lang="pl-PL" sz="1200" dirty="0"/>
              <a:t>, High </a:t>
            </a:r>
            <a:r>
              <a:rPr lang="pl-PL" sz="1200" dirty="0" err="1"/>
              <a:t>Energy</a:t>
            </a:r>
            <a:r>
              <a:rPr lang="pl-PL" sz="1200" dirty="0"/>
              <a:t> </a:t>
            </a:r>
            <a:r>
              <a:rPr lang="pl-PL" sz="1200" dirty="0" err="1"/>
              <a:t>Physics</a:t>
            </a:r>
            <a:r>
              <a:rPr lang="pl-PL" sz="1200" dirty="0"/>
              <a:t> and </a:t>
            </a:r>
            <a:r>
              <a:rPr lang="pl-PL" sz="1200" dirty="0" err="1"/>
              <a:t>Fusion</a:t>
            </a:r>
            <a:r>
              <a:rPr lang="pl-PL" sz="1200" dirty="0"/>
              <a:t> </a:t>
            </a:r>
            <a:r>
              <a:rPr lang="pl-PL" sz="1200" dirty="0" err="1"/>
              <a:t>Energy</a:t>
            </a:r>
            <a:r>
              <a:rPr lang="pl-PL" sz="1200" dirty="0"/>
              <a:t> Science program </a:t>
            </a:r>
            <a:r>
              <a:rPr lang="pl-PL" sz="1200" dirty="0" err="1"/>
              <a:t>offices</a:t>
            </a:r>
            <a:r>
              <a:rPr lang="pl-PL" sz="1200" dirty="0"/>
              <a:t>. </a:t>
            </a:r>
            <a:endParaRPr lang="en-US" sz="1200" dirty="0"/>
          </a:p>
        </p:txBody>
      </p:sp>
      <p:sp>
        <p:nvSpPr>
          <p:cNvPr id="8" name="Date Placeholder 7"/>
          <p:cNvSpPr>
            <a:spLocks noGrp="1"/>
          </p:cNvSpPr>
          <p:nvPr>
            <p:ph type="dt" sz="half" idx="10"/>
          </p:nvPr>
        </p:nvSpPr>
        <p:spPr/>
        <p:txBody>
          <a:bodyPr/>
          <a:lstStyle/>
          <a:p>
            <a:fld id="{995E71EC-1ADE-ED40-9E43-0B2C5BC18648}" type="datetime1">
              <a:rPr lang="en-US" smtClean="0"/>
              <a:t>1/22/18</a:t>
            </a:fld>
            <a:endParaRPr lang="en-US"/>
          </a:p>
        </p:txBody>
      </p:sp>
      <p:sp>
        <p:nvSpPr>
          <p:cNvPr id="9" name="Footer Placeholder 8"/>
          <p:cNvSpPr>
            <a:spLocks noGrp="1"/>
          </p:cNvSpPr>
          <p:nvPr>
            <p:ph type="ftr" sz="quarter" idx="11"/>
          </p:nvPr>
        </p:nvSpPr>
        <p:spPr/>
        <p:txBody>
          <a:bodyPr/>
          <a:lstStyle/>
          <a:p>
            <a:r>
              <a:rPr lang="en-US" smtClean="0"/>
              <a:t>Ming Liu, LDRD Overview</a:t>
            </a:r>
            <a:endParaRPr lang="en-US"/>
          </a:p>
        </p:txBody>
      </p:sp>
      <p:sp>
        <p:nvSpPr>
          <p:cNvPr id="10" name="Slide Number Placeholder 9"/>
          <p:cNvSpPr>
            <a:spLocks noGrp="1"/>
          </p:cNvSpPr>
          <p:nvPr>
            <p:ph type="sldNum" sz="quarter" idx="12"/>
          </p:nvPr>
        </p:nvSpPr>
        <p:spPr/>
        <p:txBody>
          <a:bodyPr/>
          <a:lstStyle/>
          <a:p>
            <a:fld id="{76B47105-BD37-6743-BBA3-5988C87BB97D}" type="slidenum">
              <a:rPr lang="en-US" smtClean="0"/>
              <a:t>28</a:t>
            </a:fld>
            <a:endParaRPr lang="en-US"/>
          </a:p>
        </p:txBody>
      </p:sp>
    </p:spTree>
    <p:extLst>
      <p:ext uri="{BB962C8B-B14F-4D97-AF65-F5344CB8AC3E}">
        <p14:creationId xmlns:p14="http://schemas.microsoft.com/office/powerpoint/2010/main" val="699336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41299" y="95680"/>
            <a:ext cx="7645401" cy="879007"/>
          </a:xfrm>
        </p:spPr>
        <p:txBody>
          <a:bodyPr>
            <a:noAutofit/>
          </a:bodyPr>
          <a:lstStyle/>
          <a:p>
            <a:r>
              <a:rPr lang="en-US" sz="3200" dirty="0" smtClean="0"/>
              <a:t>MVTX:MAPS-based </a:t>
            </a:r>
            <a:r>
              <a:rPr lang="en-US" sz="3200" dirty="0"/>
              <a:t>Vertex </a:t>
            </a:r>
            <a:r>
              <a:rPr lang="en-US" sz="3200" dirty="0" smtClean="0"/>
              <a:t>Detector</a:t>
            </a:r>
            <a:endParaRPr lang="en-US" sz="3200" dirty="0"/>
          </a:p>
        </p:txBody>
      </p:sp>
      <p:sp>
        <p:nvSpPr>
          <p:cNvPr id="2" name="Date Placeholder 1"/>
          <p:cNvSpPr>
            <a:spLocks noGrp="1"/>
          </p:cNvSpPr>
          <p:nvPr>
            <p:ph type="dt" sz="half" idx="10"/>
          </p:nvPr>
        </p:nvSpPr>
        <p:spPr/>
        <p:txBody>
          <a:bodyPr/>
          <a:lstStyle/>
          <a:p>
            <a:fld id="{5D932C7F-1262-7540-AA3A-41993921A1C2}" type="datetime1">
              <a:rPr lang="en-US" smtClean="0"/>
              <a:t>1/22/18</a:t>
            </a:fld>
            <a:endParaRPr lang="en-US" dirty="0"/>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67768997-1228-B644-96C5-49F0937B56CD}" type="slidenum">
              <a:rPr lang="en-US" smtClean="0"/>
              <a:t>29</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753" t="39796" r="9047" b="25204"/>
          <a:stretch/>
        </p:blipFill>
        <p:spPr bwMode="auto">
          <a:xfrm>
            <a:off x="4510386" y="2265221"/>
            <a:ext cx="3366580" cy="1545833"/>
          </a:xfrm>
          <a:prstGeom prst="rect">
            <a:avLst/>
          </a:prstGeom>
          <a:noFill/>
          <a:ln w="38100">
            <a:solidFill>
              <a:srgbClr val="0099FF"/>
            </a:solidFill>
            <a:miter lim="800000"/>
            <a:headEnd/>
            <a:tailEnd/>
          </a:ln>
          <a:extLst>
            <a:ext uri="{909E8E84-426E-40dd-AFC4-6F175D3DCCD1}">
              <a14:hiddenFill xmlns:a14="http://schemas.microsoft.com/office/drawing/2010/main" xmlns="">
                <a:solidFill>
                  <a:schemeClr val="accent1"/>
                </a:solidFill>
              </a14:hiddenFill>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8999" t="62551" r="10102" b="19592"/>
          <a:stretch/>
        </p:blipFill>
        <p:spPr bwMode="auto">
          <a:xfrm>
            <a:off x="4520121" y="3925352"/>
            <a:ext cx="3366580" cy="793353"/>
          </a:xfrm>
          <a:prstGeom prst="rect">
            <a:avLst/>
          </a:prstGeom>
          <a:noFill/>
          <a:ln w="28575">
            <a:solidFill>
              <a:srgbClr val="0099FF"/>
            </a:solidFill>
            <a:miter lim="800000"/>
            <a:headEnd/>
            <a:tailEnd/>
          </a:ln>
          <a:extLst>
            <a:ext uri="{909E8E84-426E-40dd-AFC4-6F175D3DCCD1}">
              <a14:hiddenFill xmlns:a14="http://schemas.microsoft.com/office/drawing/2010/main" xmlns="">
                <a:solidFill>
                  <a:schemeClr val="accent1"/>
                </a:solidFill>
              </a14:hiddenFill>
            </a:ext>
          </a:extLst>
        </p:spPr>
      </p:pic>
      <p:sp>
        <p:nvSpPr>
          <p:cNvPr id="10" name="TextBox 9"/>
          <p:cNvSpPr txBox="1"/>
          <p:nvPr/>
        </p:nvSpPr>
        <p:spPr>
          <a:xfrm>
            <a:off x="1014269" y="1246343"/>
            <a:ext cx="7348681" cy="400110"/>
          </a:xfrm>
          <a:prstGeom prst="rect">
            <a:avLst/>
          </a:prstGeom>
          <a:noFill/>
        </p:spPr>
        <p:txBody>
          <a:bodyPr wrap="square" rtlCol="0">
            <a:spAutoFit/>
          </a:bodyPr>
          <a:lstStyle/>
          <a:p>
            <a:r>
              <a:rPr lang="en-US" sz="2000" dirty="0">
                <a:solidFill>
                  <a:srgbClr val="FF0000"/>
                </a:solidFill>
              </a:rPr>
              <a:t>A separate upgrade project for the </a:t>
            </a:r>
            <a:r>
              <a:rPr lang="en-US" sz="2000">
                <a:solidFill>
                  <a:srgbClr val="FF0000"/>
                </a:solidFill>
              </a:rPr>
              <a:t>baseline </a:t>
            </a:r>
            <a:r>
              <a:rPr lang="en-US" sz="2000" smtClean="0">
                <a:solidFill>
                  <a:srgbClr val="FF0000"/>
                </a:solidFill>
              </a:rPr>
              <a:t>sPHENIX: </a:t>
            </a:r>
            <a:r>
              <a:rPr lang="en-US" sz="2000" b="1" dirty="0">
                <a:solidFill>
                  <a:srgbClr val="FF0000"/>
                </a:solidFill>
              </a:rPr>
              <a:t>Jet + B-tagging</a:t>
            </a:r>
          </a:p>
        </p:txBody>
      </p:sp>
      <p:sp>
        <p:nvSpPr>
          <p:cNvPr id="3" name="TextBox 2"/>
          <p:cNvSpPr txBox="1"/>
          <p:nvPr/>
        </p:nvSpPr>
        <p:spPr>
          <a:xfrm>
            <a:off x="4510386" y="4961717"/>
            <a:ext cx="3366580" cy="692497"/>
          </a:xfrm>
          <a:prstGeom prst="rect">
            <a:avLst/>
          </a:prstGeom>
          <a:solidFill>
            <a:schemeClr val="bg1"/>
          </a:solidFill>
          <a:ln w="31750">
            <a:solidFill>
              <a:srgbClr val="FF0000"/>
            </a:solidFill>
          </a:ln>
        </p:spPr>
        <p:txBody>
          <a:bodyPr wrap="square" rtlCol="0">
            <a:spAutoFit/>
          </a:bodyPr>
          <a:lstStyle/>
          <a:p>
            <a:r>
              <a:rPr lang="en-US" sz="1200" dirty="0"/>
              <a:t> </a:t>
            </a:r>
            <a:r>
              <a:rPr lang="en-US" sz="1500" dirty="0"/>
              <a:t>Parallel Activities</a:t>
            </a:r>
          </a:p>
          <a:p>
            <a:pPr marL="214313" indent="-214313">
              <a:buFontTx/>
              <a:buChar char="-"/>
            </a:pPr>
            <a:r>
              <a:rPr lang="en-US" sz="1200" dirty="0">
                <a:solidFill>
                  <a:srgbClr val="FF0000"/>
                </a:solidFill>
              </a:rPr>
              <a:t>MAPS-based Vertex Detector  (MVTX)</a:t>
            </a:r>
          </a:p>
          <a:p>
            <a:pPr marL="214313" indent="-214313">
              <a:buFontTx/>
              <a:buChar char="-"/>
            </a:pPr>
            <a:r>
              <a:rPr lang="en-US" sz="1200" dirty="0"/>
              <a:t>Intermediate Silicon Strip Tracker (INTT)</a:t>
            </a:r>
          </a:p>
        </p:txBody>
      </p:sp>
      <p:sp>
        <p:nvSpPr>
          <p:cNvPr id="11" name="TextBox 10"/>
          <p:cNvSpPr txBox="1"/>
          <p:nvPr/>
        </p:nvSpPr>
        <p:spPr>
          <a:xfrm>
            <a:off x="8067676" y="2105025"/>
            <a:ext cx="774571" cy="300082"/>
          </a:xfrm>
          <a:prstGeom prst="rect">
            <a:avLst/>
          </a:prstGeom>
          <a:noFill/>
        </p:spPr>
        <p:txBody>
          <a:bodyPr wrap="none" rtlCol="0">
            <a:spAutoFit/>
          </a:bodyPr>
          <a:lstStyle/>
          <a:p>
            <a:r>
              <a:rPr lang="en-US" sz="1350" dirty="0">
                <a:solidFill>
                  <a:schemeClr val="accent1">
                    <a:lumMod val="75000"/>
                  </a:schemeClr>
                </a:solidFill>
              </a:rPr>
              <a:t>Baseline</a:t>
            </a:r>
          </a:p>
        </p:txBody>
      </p:sp>
      <p:sp>
        <p:nvSpPr>
          <p:cNvPr id="12" name="TextBox 11"/>
          <p:cNvSpPr txBox="1"/>
          <p:nvPr/>
        </p:nvSpPr>
        <p:spPr>
          <a:xfrm>
            <a:off x="8067675" y="4961716"/>
            <a:ext cx="854465" cy="300082"/>
          </a:xfrm>
          <a:prstGeom prst="rect">
            <a:avLst/>
          </a:prstGeom>
          <a:noFill/>
        </p:spPr>
        <p:txBody>
          <a:bodyPr wrap="none" rtlCol="0">
            <a:spAutoFit/>
          </a:bodyPr>
          <a:lstStyle/>
          <a:p>
            <a:r>
              <a:rPr lang="en-US" sz="1350" dirty="0">
                <a:solidFill>
                  <a:srgbClr val="FF0000"/>
                </a:solidFill>
              </a:rPr>
              <a:t>Upgrades</a:t>
            </a:r>
          </a:p>
        </p:txBody>
      </p:sp>
      <p:pic>
        <p:nvPicPr>
          <p:cNvPr id="15"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529" t="3407" r="5452" b="2521"/>
          <a:stretch>
            <a:fillRect/>
          </a:stretch>
        </p:blipFill>
        <p:spPr bwMode="auto">
          <a:xfrm>
            <a:off x="438150" y="1994641"/>
            <a:ext cx="3176382" cy="356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a:off x="1905001" y="3743325"/>
            <a:ext cx="2537114" cy="15307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1670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LDRD Team</a:t>
            </a:r>
            <a:endParaRPr lang="en-US" dirty="0"/>
          </a:p>
        </p:txBody>
      </p:sp>
      <p:sp>
        <p:nvSpPr>
          <p:cNvPr id="3" name="Content Placeholder 2"/>
          <p:cNvSpPr>
            <a:spLocks noGrp="1"/>
          </p:cNvSpPr>
          <p:nvPr>
            <p:ph idx="1"/>
          </p:nvPr>
        </p:nvSpPr>
        <p:spPr>
          <a:xfrm>
            <a:off x="457200" y="1600200"/>
            <a:ext cx="4572000" cy="4525963"/>
          </a:xfrm>
        </p:spPr>
        <p:txBody>
          <a:bodyPr>
            <a:normAutofit fontScale="55000" lnSpcReduction="20000"/>
          </a:bodyPr>
          <a:lstStyle/>
          <a:p>
            <a:r>
              <a:rPr lang="en-US" dirty="0" smtClean="0"/>
              <a:t>Experimental </a:t>
            </a:r>
            <a:r>
              <a:rPr lang="en-US" dirty="0" smtClean="0"/>
              <a:t>group</a:t>
            </a:r>
            <a:r>
              <a:rPr lang="en-US" dirty="0" smtClean="0"/>
              <a:t> </a:t>
            </a:r>
            <a:endParaRPr lang="en-US" dirty="0" smtClean="0"/>
          </a:p>
          <a:p>
            <a:pPr lvl="1"/>
            <a:r>
              <a:rPr lang="en-US" dirty="0" smtClean="0"/>
              <a:t>P-25, AOT</a:t>
            </a:r>
          </a:p>
          <a:p>
            <a:pPr lvl="1"/>
            <a:r>
              <a:rPr lang="en-US" dirty="0" smtClean="0"/>
              <a:t>Detector readout and mechanical support R&amp;D</a:t>
            </a:r>
          </a:p>
          <a:p>
            <a:pPr lvl="1"/>
            <a:r>
              <a:rPr lang="en-US" dirty="0" smtClean="0"/>
              <a:t>Detector modeling and simulations</a:t>
            </a:r>
          </a:p>
          <a:p>
            <a:pPr lvl="1"/>
            <a:r>
              <a:rPr lang="en-US" dirty="0" smtClean="0"/>
              <a:t>Physics simulations</a:t>
            </a:r>
            <a:endParaRPr lang="en-US" dirty="0" smtClean="0"/>
          </a:p>
          <a:p>
            <a:endParaRPr lang="en-US" dirty="0"/>
          </a:p>
          <a:p>
            <a:endParaRPr lang="en-US" dirty="0" smtClean="0"/>
          </a:p>
          <a:p>
            <a:r>
              <a:rPr lang="en-US" dirty="0" smtClean="0"/>
              <a:t>Theoretical group</a:t>
            </a:r>
          </a:p>
          <a:p>
            <a:pPr lvl="1"/>
            <a:r>
              <a:rPr lang="en-US" dirty="0" smtClean="0"/>
              <a:t>T2, T5, CNS</a:t>
            </a:r>
          </a:p>
          <a:p>
            <a:pPr lvl="1"/>
            <a:r>
              <a:rPr lang="en-US" dirty="0" smtClean="0"/>
              <a:t>Physics modeling &amp; simulations</a:t>
            </a:r>
            <a:endParaRPr lang="en-US" dirty="0"/>
          </a:p>
          <a:p>
            <a:endParaRPr lang="en-US" dirty="0" smtClean="0"/>
          </a:p>
          <a:p>
            <a:r>
              <a:rPr lang="en-US" dirty="0" smtClean="0"/>
              <a:t>Budget allocation: 1.6M/Year, FY17-19</a:t>
            </a:r>
          </a:p>
          <a:p>
            <a:pPr lvl="1"/>
            <a:r>
              <a:rPr lang="en-US" dirty="0" smtClean="0"/>
              <a:t>Expr.:  1/3 on T&amp;E, 1/3 on Hardware &amp; M&amp;S</a:t>
            </a:r>
          </a:p>
          <a:p>
            <a:pPr lvl="1"/>
            <a:r>
              <a:rPr lang="en-US" dirty="0" smtClean="0"/>
              <a:t>Theo.: 1/3 on T&amp;E</a:t>
            </a:r>
            <a:r>
              <a:rPr lang="en-US" dirty="0" smtClean="0"/>
              <a:t> </a:t>
            </a:r>
            <a:endParaRPr lang="en-US" dirty="0"/>
          </a:p>
        </p:txBody>
      </p:sp>
      <p:sp>
        <p:nvSpPr>
          <p:cNvPr id="4" name="Date Placeholder 3"/>
          <p:cNvSpPr>
            <a:spLocks noGrp="1"/>
          </p:cNvSpPr>
          <p:nvPr>
            <p:ph type="dt" sz="half" idx="10"/>
          </p:nvPr>
        </p:nvSpPr>
        <p:spPr/>
        <p:txBody>
          <a:bodyPr/>
          <a:lstStyle/>
          <a:p>
            <a:pPr>
              <a:defRPr/>
            </a:pPr>
            <a:fld id="{13E7C28A-45C6-C748-8558-19649E81092C}"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3</a:t>
            </a:fld>
            <a:endParaRPr lang="en-US"/>
          </a:p>
        </p:txBody>
      </p:sp>
    </p:spTree>
    <p:extLst>
      <p:ext uri="{BB962C8B-B14F-4D97-AF65-F5344CB8AC3E}">
        <p14:creationId xmlns:p14="http://schemas.microsoft.com/office/powerpoint/2010/main" val="3830906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698927"/>
          </a:xfrm>
        </p:spPr>
        <p:txBody>
          <a:bodyPr/>
          <a:lstStyle/>
          <a:p>
            <a:r>
              <a:rPr lang="en-US" dirty="0" smtClean="0"/>
              <a:t>ALPIDE R&amp;D at LANL</a:t>
            </a:r>
            <a:endParaRPr lang="en-US" dirty="0"/>
          </a:p>
        </p:txBody>
      </p:sp>
      <p:sp>
        <p:nvSpPr>
          <p:cNvPr id="3" name="Date Placeholder 2"/>
          <p:cNvSpPr>
            <a:spLocks noGrp="1"/>
          </p:cNvSpPr>
          <p:nvPr>
            <p:ph type="dt" sz="half" idx="10"/>
          </p:nvPr>
        </p:nvSpPr>
        <p:spPr/>
        <p:txBody>
          <a:bodyPr/>
          <a:lstStyle/>
          <a:p>
            <a:fld id="{B2E4E124-8D30-B24A-88FA-94A4E40458D9}" type="datetime1">
              <a:rPr lang="en-US" smtClean="0"/>
              <a:t>1/22/18</a:t>
            </a:fld>
            <a:endParaRPr lang="en-US"/>
          </a:p>
        </p:txBody>
      </p:sp>
      <p:sp>
        <p:nvSpPr>
          <p:cNvPr id="4" name="Footer Placeholder 3"/>
          <p:cNvSpPr>
            <a:spLocks noGrp="1"/>
          </p:cNvSpPr>
          <p:nvPr>
            <p:ph type="ftr" sz="quarter" idx="11"/>
          </p:nvPr>
        </p:nvSpPr>
        <p:spPr/>
        <p:txBody>
          <a:bodyPr/>
          <a:lstStyle/>
          <a:p>
            <a:r>
              <a:rPr lang="en-US" smtClean="0"/>
              <a:t>Ming Liu, LDRD Overview</a:t>
            </a:r>
            <a:endParaRPr lang="en-US"/>
          </a:p>
        </p:txBody>
      </p:sp>
      <p:sp>
        <p:nvSpPr>
          <p:cNvPr id="5" name="Slide Number Placeholder 4"/>
          <p:cNvSpPr>
            <a:spLocks noGrp="1"/>
          </p:cNvSpPr>
          <p:nvPr>
            <p:ph type="sldNum" sz="quarter" idx="12"/>
          </p:nvPr>
        </p:nvSpPr>
        <p:spPr/>
        <p:txBody>
          <a:bodyPr/>
          <a:lstStyle/>
          <a:p>
            <a:fld id="{7BFC5F68-84F7-7946-8FCC-498FCA8E8A18}" type="slidenum">
              <a:rPr lang="en-US" smtClean="0"/>
              <a:t>30</a:t>
            </a:fld>
            <a:endParaRPr lang="en-US"/>
          </a:p>
        </p:txBody>
      </p:sp>
      <p:pic>
        <p:nvPicPr>
          <p:cNvPr id="6" name="Picture 5"/>
          <p:cNvPicPr>
            <a:picLocks noChangeAspect="1"/>
          </p:cNvPicPr>
          <p:nvPr/>
        </p:nvPicPr>
        <p:blipFill>
          <a:blip r:embed="rId2"/>
          <a:stretch>
            <a:fillRect/>
          </a:stretch>
        </p:blipFill>
        <p:spPr>
          <a:xfrm>
            <a:off x="436841" y="1442998"/>
            <a:ext cx="2342384" cy="3121736"/>
          </a:xfrm>
          <a:prstGeom prst="rect">
            <a:avLst/>
          </a:prstGeom>
        </p:spPr>
      </p:pic>
      <p:pic>
        <p:nvPicPr>
          <p:cNvPr id="8" name="Picture 7"/>
          <p:cNvPicPr>
            <a:picLocks noChangeAspect="1"/>
          </p:cNvPicPr>
          <p:nvPr/>
        </p:nvPicPr>
        <p:blipFill>
          <a:blip r:embed="rId3"/>
          <a:stretch>
            <a:fillRect/>
          </a:stretch>
        </p:blipFill>
        <p:spPr>
          <a:xfrm>
            <a:off x="5417579" y="1330108"/>
            <a:ext cx="3537545" cy="2673350"/>
          </a:xfrm>
          <a:prstGeom prst="rect">
            <a:avLst/>
          </a:prstGeom>
        </p:spPr>
      </p:pic>
      <p:sp>
        <p:nvSpPr>
          <p:cNvPr id="9" name="TextBox 8"/>
          <p:cNvSpPr txBox="1"/>
          <p:nvPr/>
        </p:nvSpPr>
        <p:spPr>
          <a:xfrm>
            <a:off x="5187354" y="889000"/>
            <a:ext cx="1612108" cy="369332"/>
          </a:xfrm>
          <a:prstGeom prst="rect">
            <a:avLst/>
          </a:prstGeom>
          <a:noFill/>
        </p:spPr>
        <p:txBody>
          <a:bodyPr wrap="none" rtlCol="0">
            <a:spAutoFit/>
          </a:bodyPr>
          <a:lstStyle/>
          <a:p>
            <a:r>
              <a:rPr lang="en-US" dirty="0" smtClean="0"/>
              <a:t>Power unit test</a:t>
            </a:r>
            <a:endParaRPr lang="en-US" dirty="0"/>
          </a:p>
        </p:txBody>
      </p:sp>
      <p:sp>
        <p:nvSpPr>
          <p:cNvPr id="10" name="TextBox 9"/>
          <p:cNvSpPr txBox="1"/>
          <p:nvPr/>
        </p:nvSpPr>
        <p:spPr>
          <a:xfrm>
            <a:off x="214583" y="1073666"/>
            <a:ext cx="3532634" cy="369332"/>
          </a:xfrm>
          <a:prstGeom prst="rect">
            <a:avLst/>
          </a:prstGeom>
          <a:noFill/>
        </p:spPr>
        <p:txBody>
          <a:bodyPr wrap="none" rtlCol="0">
            <a:spAutoFit/>
          </a:bodyPr>
          <a:lstStyle/>
          <a:p>
            <a:r>
              <a:rPr lang="en-US" dirty="0" smtClean="0"/>
              <a:t>ALPIDE/Stave evaluation test bench</a:t>
            </a:r>
            <a:endParaRPr lang="en-US" dirty="0"/>
          </a:p>
        </p:txBody>
      </p:sp>
      <p:pic>
        <p:nvPicPr>
          <p:cNvPr id="11" name="Picture 10"/>
          <p:cNvPicPr>
            <a:picLocks noChangeAspect="1"/>
          </p:cNvPicPr>
          <p:nvPr/>
        </p:nvPicPr>
        <p:blipFill>
          <a:blip r:embed="rId4"/>
          <a:stretch>
            <a:fillRect/>
          </a:stretch>
        </p:blipFill>
        <p:spPr>
          <a:xfrm>
            <a:off x="2914055" y="2192402"/>
            <a:ext cx="2503524" cy="1775856"/>
          </a:xfrm>
          <a:prstGeom prst="rect">
            <a:avLst/>
          </a:prstGeom>
        </p:spPr>
      </p:pic>
      <p:pic>
        <p:nvPicPr>
          <p:cNvPr id="14" name="Picture 13">
            <a:extLst>
              <a:ext uri="{FF2B5EF4-FFF2-40B4-BE49-F238E27FC236}">
                <a16:creationId xmlns:a16="http://schemas.microsoft.com/office/drawing/2014/main" xmlns="" id="{FC2AA5FD-56BF-46BB-8D5E-B71BF8A06A00}"/>
              </a:ext>
            </a:extLst>
          </p:cNvPr>
          <p:cNvPicPr>
            <a:picLocks noChangeAspect="1"/>
          </p:cNvPicPr>
          <p:nvPr/>
        </p:nvPicPr>
        <p:blipFill>
          <a:blip r:embed="rId5"/>
          <a:stretch>
            <a:fillRect/>
          </a:stretch>
        </p:blipFill>
        <p:spPr>
          <a:xfrm>
            <a:off x="0" y="4599439"/>
            <a:ext cx="5187354" cy="2180595"/>
          </a:xfrm>
          <a:prstGeom prst="rect">
            <a:avLst/>
          </a:prstGeom>
        </p:spPr>
      </p:pic>
      <p:sp>
        <p:nvSpPr>
          <p:cNvPr id="7" name="TextBox 6"/>
          <p:cNvSpPr txBox="1"/>
          <p:nvPr/>
        </p:nvSpPr>
        <p:spPr>
          <a:xfrm>
            <a:off x="3479800" y="1812906"/>
            <a:ext cx="1559466" cy="369332"/>
          </a:xfrm>
          <a:prstGeom prst="rect">
            <a:avLst/>
          </a:prstGeom>
          <a:noFill/>
        </p:spPr>
        <p:txBody>
          <a:bodyPr wrap="none" rtlCol="0">
            <a:spAutoFit/>
          </a:bodyPr>
          <a:lstStyle/>
          <a:p>
            <a:r>
              <a:rPr lang="en-US" dirty="0" smtClean="0"/>
              <a:t>LV/HV controls</a:t>
            </a:r>
            <a:endParaRPr lang="en-US" dirty="0"/>
          </a:p>
        </p:txBody>
      </p:sp>
      <p:pic>
        <p:nvPicPr>
          <p:cNvPr id="15" name="Picture 14">
            <a:extLst>
              <a:ext uri="{FF2B5EF4-FFF2-40B4-BE49-F238E27FC236}">
                <a16:creationId xmlns:a16="http://schemas.microsoft.com/office/drawing/2014/main" xmlns="" id="{F50BA17E-CA06-4F8E-BDF9-69F9A984141F}"/>
              </a:ext>
            </a:extLst>
          </p:cNvPr>
          <p:cNvPicPr>
            <a:picLocks noChangeAspect="1"/>
          </p:cNvPicPr>
          <p:nvPr/>
        </p:nvPicPr>
        <p:blipFill>
          <a:blip r:embed="rId6"/>
          <a:stretch>
            <a:fillRect/>
          </a:stretch>
        </p:blipFill>
        <p:spPr>
          <a:xfrm>
            <a:off x="4804180" y="4047801"/>
            <a:ext cx="4339820" cy="2451695"/>
          </a:xfrm>
          <a:prstGeom prst="rect">
            <a:avLst/>
          </a:prstGeom>
        </p:spPr>
      </p:pic>
      <p:sp>
        <p:nvSpPr>
          <p:cNvPr id="16" name="TextBox 15"/>
          <p:cNvSpPr txBox="1"/>
          <p:nvPr/>
        </p:nvSpPr>
        <p:spPr>
          <a:xfrm>
            <a:off x="3028950" y="4762500"/>
            <a:ext cx="1692323" cy="369332"/>
          </a:xfrm>
          <a:prstGeom prst="rect">
            <a:avLst/>
          </a:prstGeom>
          <a:noFill/>
        </p:spPr>
        <p:txBody>
          <a:bodyPr wrap="none" rtlCol="0">
            <a:spAutoFit/>
          </a:bodyPr>
          <a:lstStyle/>
          <a:p>
            <a:r>
              <a:rPr lang="en-US" dirty="0" smtClean="0">
                <a:solidFill>
                  <a:srgbClr val="FF0000"/>
                </a:solidFill>
              </a:rPr>
              <a:t>DAQ integration</a:t>
            </a:r>
            <a:endParaRPr lang="en-US" dirty="0">
              <a:solidFill>
                <a:srgbClr val="FF0000"/>
              </a:solidFill>
            </a:endParaRPr>
          </a:p>
        </p:txBody>
      </p:sp>
    </p:spTree>
    <p:extLst>
      <p:ext uri="{BB962C8B-B14F-4D97-AF65-F5344CB8AC3E}">
        <p14:creationId xmlns:p14="http://schemas.microsoft.com/office/powerpoint/2010/main" val="13622856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itle 5"/>
          <p:cNvSpPr>
            <a:spLocks noGrp="1"/>
          </p:cNvSpPr>
          <p:nvPr>
            <p:ph type="title"/>
          </p:nvPr>
        </p:nvSpPr>
        <p:spPr>
          <a:xfrm>
            <a:off x="444499" y="23142"/>
            <a:ext cx="7125495" cy="914645"/>
          </a:xfrm>
        </p:spPr>
        <p:txBody>
          <a:bodyPr>
            <a:normAutofit fontScale="90000"/>
          </a:bodyPr>
          <a:lstStyle/>
          <a:p>
            <a:r>
              <a:rPr lang="en-US" altLang="en-US" sz="3600" dirty="0"/>
              <a:t>Simulation for </a:t>
            </a:r>
            <a:r>
              <a:rPr lang="en-US" altLang="en-US" sz="3600" i="1" dirty="0"/>
              <a:t>b</a:t>
            </a:r>
            <a:r>
              <a:rPr lang="en-US" altLang="en-US" sz="3600" dirty="0"/>
              <a:t>-jet </a:t>
            </a:r>
            <a:r>
              <a:rPr lang="en-US" altLang="en-US" sz="3600"/>
              <a:t>and </a:t>
            </a:r>
            <a:r>
              <a:rPr lang="en-US" altLang="en-US" sz="3600" i="1" smtClean="0"/>
              <a:t>B</a:t>
            </a:r>
            <a:r>
              <a:rPr lang="en-US" altLang="en-US" sz="3600" smtClean="0"/>
              <a:t>-meson</a:t>
            </a:r>
            <a:endParaRPr lang="en-US" altLang="en-US" sz="3600" dirty="0"/>
          </a:p>
        </p:txBody>
      </p:sp>
      <p:sp>
        <p:nvSpPr>
          <p:cNvPr id="53259"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宋体" charset="-122"/>
              </a:defRPr>
            </a:lvl1pPr>
            <a:lvl2pPr marL="28448794" indent="-28105894">
              <a:defRPr sz="1200">
                <a:solidFill>
                  <a:schemeClr val="tx1"/>
                </a:solidFill>
                <a:latin typeface="Arial" charset="0"/>
                <a:ea typeface="宋体" charset="-122"/>
              </a:defRPr>
            </a:lvl2pPr>
            <a:lvl3pPr>
              <a:defRPr sz="1200">
                <a:solidFill>
                  <a:schemeClr val="tx1"/>
                </a:solidFill>
                <a:latin typeface="Arial" charset="0"/>
                <a:ea typeface="宋体" charset="-122"/>
              </a:defRPr>
            </a:lvl3pPr>
            <a:lvl4pPr>
              <a:defRPr sz="1200">
                <a:solidFill>
                  <a:schemeClr val="tx1"/>
                </a:solidFill>
                <a:latin typeface="Arial" charset="0"/>
                <a:ea typeface="宋体" charset="-122"/>
              </a:defRPr>
            </a:lvl4pPr>
            <a:lvl5pPr>
              <a:defRPr sz="1200">
                <a:solidFill>
                  <a:schemeClr val="tx1"/>
                </a:solidFill>
                <a:latin typeface="Arial" charset="0"/>
                <a:ea typeface="宋体" charset="-122"/>
              </a:defRPr>
            </a:lvl5pPr>
            <a:lvl6pPr marL="342900" eaLnBrk="0" fontAlgn="base" hangingPunct="0">
              <a:spcBef>
                <a:spcPct val="0"/>
              </a:spcBef>
              <a:spcAft>
                <a:spcPct val="0"/>
              </a:spcAft>
              <a:defRPr sz="1200">
                <a:solidFill>
                  <a:schemeClr val="tx1"/>
                </a:solidFill>
                <a:latin typeface="Arial" charset="0"/>
                <a:ea typeface="宋体" charset="-122"/>
              </a:defRPr>
            </a:lvl6pPr>
            <a:lvl7pPr marL="685800" eaLnBrk="0" fontAlgn="base" hangingPunct="0">
              <a:spcBef>
                <a:spcPct val="0"/>
              </a:spcBef>
              <a:spcAft>
                <a:spcPct val="0"/>
              </a:spcAft>
              <a:defRPr sz="1200">
                <a:solidFill>
                  <a:schemeClr val="tx1"/>
                </a:solidFill>
                <a:latin typeface="Arial" charset="0"/>
                <a:ea typeface="宋体" charset="-122"/>
              </a:defRPr>
            </a:lvl7pPr>
            <a:lvl8pPr marL="1028700" eaLnBrk="0" fontAlgn="base" hangingPunct="0">
              <a:spcBef>
                <a:spcPct val="0"/>
              </a:spcBef>
              <a:spcAft>
                <a:spcPct val="0"/>
              </a:spcAft>
              <a:defRPr sz="1200">
                <a:solidFill>
                  <a:schemeClr val="tx1"/>
                </a:solidFill>
                <a:latin typeface="Arial" charset="0"/>
                <a:ea typeface="宋体" charset="-122"/>
              </a:defRPr>
            </a:lvl8pPr>
            <a:lvl9pPr marL="1371600" eaLnBrk="0" fontAlgn="base" hangingPunct="0">
              <a:spcBef>
                <a:spcPct val="0"/>
              </a:spcBef>
              <a:spcAft>
                <a:spcPct val="0"/>
              </a:spcAft>
              <a:defRPr sz="1200">
                <a:solidFill>
                  <a:schemeClr val="tx1"/>
                </a:solidFill>
                <a:latin typeface="Arial" charset="0"/>
                <a:ea typeface="宋体" charset="-122"/>
              </a:defRPr>
            </a:lvl9pPr>
          </a:lstStyle>
          <a:p>
            <a:fld id="{364594B5-9D97-2C4A-A165-FF3AF6B1FFAB}" type="slidenum">
              <a:rPr lang="en-US" altLang="zh-CN" sz="1050">
                <a:latin typeface="Times New Roman" charset="0"/>
              </a:rPr>
              <a:pPr/>
              <a:t>31</a:t>
            </a:fld>
            <a:endParaRPr lang="en-US" altLang="zh-CN" sz="1050">
              <a:latin typeface="Times New Roman" charset="0"/>
            </a:endParaRPr>
          </a:p>
        </p:txBody>
      </p:sp>
      <p:pic>
        <p:nvPicPr>
          <p:cNvPr id="53252"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529" t="3407" r="5452" b="2521"/>
          <a:stretch>
            <a:fillRect/>
          </a:stretch>
        </p:blipFill>
        <p:spPr bwMode="auto">
          <a:xfrm>
            <a:off x="1003922" y="831235"/>
            <a:ext cx="2253854" cy="253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9"/>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352" b="2538"/>
          <a:stretch>
            <a:fillRect/>
          </a:stretch>
        </p:blipFill>
        <p:spPr bwMode="auto">
          <a:xfrm>
            <a:off x="4000501" y="1714500"/>
            <a:ext cx="4117181"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a:spLocks noChangeArrowheads="1"/>
          </p:cNvSpPr>
          <p:nvPr/>
        </p:nvSpPr>
        <p:spPr bwMode="auto">
          <a:xfrm rot="1238013">
            <a:off x="3200401" y="2201858"/>
            <a:ext cx="1600200" cy="614363"/>
          </a:xfrm>
          <a:prstGeom prst="rightArrow">
            <a:avLst>
              <a:gd name="adj1" fmla="val 50000"/>
              <a:gd name="adj2" fmla="val 49995"/>
            </a:avLst>
          </a:pr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Design to Simulation</a:t>
            </a:r>
            <a:endParaRPr lang="en-US" altLang="en-US" sz="1050">
              <a:solidFill>
                <a:srgbClr val="000000"/>
              </a:solidFill>
              <a:latin typeface="Times New Roman" charset="0"/>
              <a:ea typeface="ＭＳ Ｐゴシック" charset="-128"/>
            </a:endParaRPr>
          </a:p>
        </p:txBody>
      </p:sp>
      <p:sp>
        <p:nvSpPr>
          <p:cNvPr id="53255" name="Rectangle 11"/>
          <p:cNvSpPr>
            <a:spLocks noChangeArrowheads="1"/>
          </p:cNvSpPr>
          <p:nvPr/>
        </p:nvSpPr>
        <p:spPr bwMode="auto">
          <a:xfrm>
            <a:off x="4000501" y="1426374"/>
            <a:ext cx="49151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eaLnBrk="1" hangingPunct="1"/>
            <a:r>
              <a:rPr lang="en-US" altLang="en-US" dirty="0">
                <a:solidFill>
                  <a:srgbClr val="FF0000"/>
                </a:solidFill>
              </a:rPr>
              <a:t>sPHENIX Geant4 display of </a:t>
            </a:r>
            <a:r>
              <a:rPr lang="en-US" altLang="en-US" i="1" dirty="0" err="1">
                <a:solidFill>
                  <a:srgbClr val="FF0000"/>
                </a:solidFill>
              </a:rPr>
              <a:t>p</a:t>
            </a:r>
            <a:r>
              <a:rPr lang="en-US" altLang="en-US" i="1" baseline="-25000" dirty="0" err="1">
                <a:solidFill>
                  <a:srgbClr val="FF0000"/>
                </a:solidFill>
              </a:rPr>
              <a:t>T</a:t>
            </a:r>
            <a:r>
              <a:rPr lang="en-US" altLang="en-US" dirty="0">
                <a:solidFill>
                  <a:srgbClr val="FF0000"/>
                </a:solidFill>
              </a:rPr>
              <a:t>=30 GeV/c </a:t>
            </a:r>
            <a:r>
              <a:rPr lang="en-US" altLang="en-US" i="1" dirty="0">
                <a:solidFill>
                  <a:srgbClr val="FF0000"/>
                </a:solidFill>
              </a:rPr>
              <a:t>B</a:t>
            </a:r>
            <a:r>
              <a:rPr lang="en-US" altLang="en-US" baseline="30000" dirty="0">
                <a:solidFill>
                  <a:srgbClr val="FF0000"/>
                </a:solidFill>
              </a:rPr>
              <a:t>+</a:t>
            </a:r>
            <a:r>
              <a:rPr lang="en-US" altLang="en-US" dirty="0">
                <a:solidFill>
                  <a:srgbClr val="FF0000"/>
                </a:solidFill>
              </a:rPr>
              <a:t>-hadron</a:t>
            </a:r>
          </a:p>
        </p:txBody>
      </p:sp>
      <p:pic>
        <p:nvPicPr>
          <p:cNvPr id="53256" name="Picture 2" descr="https://writelatex.s3.amazonaws.com/cvzwrwtdqjrg/uploads/96/12999568/1.png"/>
          <p:cNvPicPr>
            <a:picLocks noChangeAspect="1" noChangeArrowheads="1"/>
          </p:cNvPicPr>
          <p:nvPr/>
        </p:nvPicPr>
        <p:blipFill>
          <a:blip r:embed="rId6">
            <a:extLst>
              <a:ext uri="{28A0092B-C50C-407E-A947-70E740481C1C}">
                <a14:useLocalDpi xmlns:a14="http://schemas.microsoft.com/office/drawing/2010/main" val="0"/>
              </a:ext>
            </a:extLst>
          </a:blip>
          <a:srcRect l="23909" t="21704" r="24597" b="20767"/>
          <a:stretch>
            <a:fillRect/>
          </a:stretch>
        </p:blipFill>
        <p:spPr bwMode="auto">
          <a:xfrm>
            <a:off x="1029892" y="3429001"/>
            <a:ext cx="2684858" cy="267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eft Arrow 12"/>
          <p:cNvSpPr>
            <a:spLocks/>
          </p:cNvSpPr>
          <p:nvPr/>
        </p:nvSpPr>
        <p:spPr bwMode="auto">
          <a:xfrm rot="-909803">
            <a:off x="3111105" y="3433764"/>
            <a:ext cx="2644378" cy="613172"/>
          </a:xfrm>
          <a:custGeom>
            <a:avLst/>
            <a:gdLst>
              <a:gd name="T0" fmla="*/ 0 w 3289436"/>
              <a:gd name="T1" fmla="*/ 408258 h 818612"/>
              <a:gd name="T2" fmla="*/ 470250 w 3289436"/>
              <a:gd name="T3" fmla="*/ 0 h 818612"/>
              <a:gd name="T4" fmla="*/ 470250 w 3289436"/>
              <a:gd name="T5" fmla="*/ 204129 h 818612"/>
              <a:gd name="T6" fmla="*/ 3769709 w 3289436"/>
              <a:gd name="T7" fmla="*/ 327117 h 818612"/>
              <a:gd name="T8" fmla="*/ 3779196 w 3289436"/>
              <a:gd name="T9" fmla="*/ 415949 h 818612"/>
              <a:gd name="T10" fmla="*/ 470250 w 3289436"/>
              <a:gd name="T11" fmla="*/ 612386 h 818612"/>
              <a:gd name="T12" fmla="*/ 470250 w 3289436"/>
              <a:gd name="T13" fmla="*/ 816515 h 818612"/>
              <a:gd name="T14" fmla="*/ 0 w 3289436"/>
              <a:gd name="T15" fmla="*/ 408258 h 818612"/>
              <a:gd name="T16" fmla="*/ 0 60000 65536"/>
              <a:gd name="T17" fmla="*/ 0 60000 65536"/>
              <a:gd name="T18" fmla="*/ 0 60000 65536"/>
              <a:gd name="T19" fmla="*/ 0 60000 65536"/>
              <a:gd name="T20" fmla="*/ 0 60000 65536"/>
              <a:gd name="T21" fmla="*/ 0 60000 65536"/>
              <a:gd name="T22" fmla="*/ 0 60000 65536"/>
              <a:gd name="T23" fmla="*/ 0 60000 65536"/>
              <a:gd name="T24" fmla="*/ 0 w 3289436"/>
              <a:gd name="T25" fmla="*/ 0 h 818612"/>
              <a:gd name="T26" fmla="*/ 3289436 w 3289436"/>
              <a:gd name="T27" fmla="*/ 818612 h 8186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89436" h="818612">
                <a:moveTo>
                  <a:pt x="0" y="409306"/>
                </a:moveTo>
                <a:lnTo>
                  <a:pt x="409306" y="0"/>
                </a:lnTo>
                <a:lnTo>
                  <a:pt x="409306" y="204653"/>
                </a:lnTo>
                <a:lnTo>
                  <a:pt x="3281151" y="327957"/>
                </a:lnTo>
                <a:cubicBezTo>
                  <a:pt x="3280555" y="412212"/>
                  <a:pt x="3290005" y="332762"/>
                  <a:pt x="3289409" y="417017"/>
                </a:cubicBezTo>
                <a:lnTo>
                  <a:pt x="409306" y="613959"/>
                </a:lnTo>
                <a:lnTo>
                  <a:pt x="409306" y="818612"/>
                </a:lnTo>
                <a:lnTo>
                  <a:pt x="0" y="409306"/>
                </a:lnTo>
                <a:close/>
              </a:path>
            </a:pathLst>
          </a:cu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MVTX and INTT     _</a:t>
            </a:r>
            <a:endParaRPr lang="en-US" altLang="en-US" sz="1050">
              <a:solidFill>
                <a:srgbClr val="000000"/>
              </a:solidFill>
              <a:latin typeface="Times New Roman" charset="0"/>
              <a:ea typeface="ＭＳ Ｐゴシック" charset="-128"/>
            </a:endParaRPr>
          </a:p>
        </p:txBody>
      </p:sp>
      <p:graphicFrame>
        <p:nvGraphicFramePr>
          <p:cNvPr id="53250" name="Object 1"/>
          <p:cNvGraphicFramePr>
            <a:graphicFrameLocks noChangeAspect="1"/>
          </p:cNvGraphicFramePr>
          <p:nvPr/>
        </p:nvGraphicFramePr>
        <p:xfrm>
          <a:off x="5429251" y="4624389"/>
          <a:ext cx="2140744" cy="1375172"/>
        </p:xfrm>
        <a:graphic>
          <a:graphicData uri="http://schemas.openxmlformats.org/presentationml/2006/ole">
            <mc:AlternateContent xmlns:mc="http://schemas.openxmlformats.org/markup-compatibility/2006">
              <mc:Choice xmlns:v="urn:schemas-microsoft-com:vml" Requires="v">
                <p:oleObj spid="_x0000_s1087" name="Image" r:id="rId7" imgW="14653968" imgH="9409524" progId="Photoshop.Image.18">
                  <p:embed/>
                </p:oleObj>
              </mc:Choice>
              <mc:Fallback>
                <p:oleObj name="Image" r:id="rId7" imgW="14653968" imgH="9409524" progId="Photoshop.Image.1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29251" y="4624389"/>
                        <a:ext cx="2140744" cy="137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ight Arrow 13"/>
          <p:cNvSpPr>
            <a:spLocks/>
          </p:cNvSpPr>
          <p:nvPr/>
        </p:nvSpPr>
        <p:spPr bwMode="auto">
          <a:xfrm rot="540307">
            <a:off x="2603302" y="4703015"/>
            <a:ext cx="3022997" cy="681038"/>
          </a:xfrm>
          <a:custGeom>
            <a:avLst/>
            <a:gdLst>
              <a:gd name="T0" fmla="*/ 9205 w 4031342"/>
              <a:gd name="T1" fmla="*/ 406623 h 908194"/>
              <a:gd name="T2" fmla="*/ 3576040 w 4031342"/>
              <a:gd name="T3" fmla="*/ 226977 h 908194"/>
              <a:gd name="T4" fmla="*/ 3576040 w 4031342"/>
              <a:gd name="T5" fmla="*/ 0 h 908194"/>
              <a:gd name="T6" fmla="*/ 4029984 w 4031342"/>
              <a:gd name="T7" fmla="*/ 453953 h 908194"/>
              <a:gd name="T8" fmla="*/ 3576040 w 4031342"/>
              <a:gd name="T9" fmla="*/ 907906 h 908194"/>
              <a:gd name="T10" fmla="*/ 3576040 w 4031342"/>
              <a:gd name="T11" fmla="*/ 680930 h 908194"/>
              <a:gd name="T12" fmla="*/ 0 w 4031342"/>
              <a:gd name="T13" fmla="*/ 503010 h 908194"/>
              <a:gd name="T14" fmla="*/ 9205 w 4031342"/>
              <a:gd name="T15" fmla="*/ 406623 h 908194"/>
              <a:gd name="T16" fmla="*/ 0 60000 65536"/>
              <a:gd name="T17" fmla="*/ 0 60000 65536"/>
              <a:gd name="T18" fmla="*/ 0 60000 65536"/>
              <a:gd name="T19" fmla="*/ 0 60000 65536"/>
              <a:gd name="T20" fmla="*/ 0 60000 65536"/>
              <a:gd name="T21" fmla="*/ 0 60000 65536"/>
              <a:gd name="T22" fmla="*/ 0 60000 65536"/>
              <a:gd name="T23" fmla="*/ 0 60000 65536"/>
              <a:gd name="T24" fmla="*/ 0 w 4031342"/>
              <a:gd name="T25" fmla="*/ 0 h 908194"/>
              <a:gd name="T26" fmla="*/ 4031342 w 4031342"/>
              <a:gd name="T27" fmla="*/ 908194 h 908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1342" h="908194">
                <a:moveTo>
                  <a:pt x="9209" y="406751"/>
                </a:moveTo>
                <a:lnTo>
                  <a:pt x="3577245" y="227049"/>
                </a:lnTo>
                <a:lnTo>
                  <a:pt x="3577245" y="0"/>
                </a:lnTo>
                <a:lnTo>
                  <a:pt x="4031342" y="454097"/>
                </a:lnTo>
                <a:lnTo>
                  <a:pt x="3577245" y="908194"/>
                </a:lnTo>
                <a:lnTo>
                  <a:pt x="3577245" y="681146"/>
                </a:lnTo>
                <a:lnTo>
                  <a:pt x="0" y="503170"/>
                </a:lnTo>
                <a:lnTo>
                  <a:pt x="9209" y="406751"/>
                </a:lnTo>
                <a:close/>
              </a:path>
            </a:pathLst>
          </a:custGeom>
          <a:gradFill rotWithShape="1">
            <a:gsLst>
              <a:gs pos="0">
                <a:srgbClr val="F6FFFF"/>
              </a:gs>
              <a:gs pos="64999">
                <a:srgbClr val="EAFEFF"/>
              </a:gs>
              <a:gs pos="100000">
                <a:srgbClr val="E2FDFF"/>
              </a:gs>
            </a:gsLst>
            <a:lin ang="5400000" scaled="1"/>
          </a:gradFill>
          <a:ln w="9525">
            <a:solidFill>
              <a:srgbClr val="A6A6A6"/>
            </a:solidFill>
            <a:miter lim="800000"/>
            <a:headEnd/>
            <a:tailEnd/>
          </a:ln>
          <a:effectLst>
            <a:outerShdw blurRad="40000" dist="20000" dir="5400000" rotWithShape="0">
              <a:srgbClr val="000000">
                <a:alpha val="37999"/>
              </a:srgbClr>
            </a:outerShdw>
          </a:effectLst>
        </p:spPr>
        <p:txBody>
          <a:bodyPr anchor="ct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pPr algn="ctr">
              <a:spcAft>
                <a:spcPts val="450"/>
              </a:spcAft>
            </a:pPr>
            <a:r>
              <a:rPr lang="en-US" altLang="en-US" sz="1050">
                <a:solidFill>
                  <a:srgbClr val="000000"/>
                </a:solidFill>
                <a:ea typeface="ＭＳ Ｐゴシック" charset="-128"/>
              </a:rPr>
              <a:t>_                MVTX Ladders modeled in details</a:t>
            </a:r>
            <a:endParaRPr lang="en-US" altLang="en-US" sz="1050">
              <a:solidFill>
                <a:srgbClr val="000000"/>
              </a:solidFill>
              <a:latin typeface="Times New Roman" charset="0"/>
              <a:ea typeface="ＭＳ Ｐゴシック" charset="-128"/>
            </a:endParaRPr>
          </a:p>
        </p:txBody>
      </p:sp>
      <p:sp>
        <p:nvSpPr>
          <p:cNvPr id="2" name="Date Placeholder 1"/>
          <p:cNvSpPr>
            <a:spLocks noGrp="1"/>
          </p:cNvSpPr>
          <p:nvPr>
            <p:ph type="dt" sz="half" idx="10"/>
          </p:nvPr>
        </p:nvSpPr>
        <p:spPr/>
        <p:txBody>
          <a:bodyPr/>
          <a:lstStyle/>
          <a:p>
            <a:fld id="{D50060A7-193A-454B-B937-EEF42E1BC00C}" type="datetime1">
              <a:rPr lang="en-US" smtClean="0"/>
              <a:t>1/22/18</a:t>
            </a:fld>
            <a:endParaRPr lang="en-US"/>
          </a:p>
        </p:txBody>
      </p:sp>
      <p:sp>
        <p:nvSpPr>
          <p:cNvPr id="3" name="Footer Placeholder 2"/>
          <p:cNvSpPr>
            <a:spLocks noGrp="1"/>
          </p:cNvSpPr>
          <p:nvPr>
            <p:ph type="ftr" sz="quarter" idx="11"/>
          </p:nvPr>
        </p:nvSpPr>
        <p:spPr/>
        <p:txBody>
          <a:bodyPr/>
          <a:lstStyle/>
          <a:p>
            <a:r>
              <a:rPr lang="en-US" smtClean="0"/>
              <a:t>Ming Liu, LDRD Overview</a:t>
            </a:r>
            <a:endParaRPr lang="en-US"/>
          </a:p>
        </p:txBody>
      </p:sp>
      <p:sp>
        <p:nvSpPr>
          <p:cNvPr id="4" name="TextBox 3"/>
          <p:cNvSpPr txBox="1"/>
          <p:nvPr/>
        </p:nvSpPr>
        <p:spPr>
          <a:xfrm flipH="1">
            <a:off x="7785100" y="5059323"/>
            <a:ext cx="889000" cy="646331"/>
          </a:xfrm>
          <a:prstGeom prst="rect">
            <a:avLst/>
          </a:prstGeom>
          <a:noFill/>
        </p:spPr>
        <p:txBody>
          <a:bodyPr wrap="square" rtlCol="0">
            <a:spAutoFit/>
          </a:bodyPr>
          <a:lstStyle/>
          <a:p>
            <a:r>
              <a:rPr lang="en-US" dirty="0" smtClean="0">
                <a:solidFill>
                  <a:schemeClr val="accent1"/>
                </a:solidFill>
              </a:rPr>
              <a:t>MVTX sensors</a:t>
            </a:r>
            <a:endParaRPr lang="en-US" dirty="0">
              <a:solidFill>
                <a:schemeClr val="accent1"/>
              </a:solidFill>
            </a:endParaRPr>
          </a:p>
        </p:txBody>
      </p:sp>
    </p:spTree>
    <p:extLst>
      <p:ext uri="{BB962C8B-B14F-4D97-AF65-F5344CB8AC3E}">
        <p14:creationId xmlns:p14="http://schemas.microsoft.com/office/powerpoint/2010/main" val="213557464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107" y="88900"/>
            <a:ext cx="7122094" cy="1277802"/>
          </a:xfrm>
        </p:spPr>
        <p:txBody>
          <a:bodyPr>
            <a:normAutofit fontScale="90000"/>
          </a:bodyPr>
          <a:lstStyle/>
          <a:p>
            <a:r>
              <a:rPr lang="en-US" sz="4000" dirty="0"/>
              <a:t>sPHENIX </a:t>
            </a:r>
            <a:r>
              <a:rPr lang="en-US" sz="4000" dirty="0" smtClean="0"/>
              <a:t>vs </a:t>
            </a:r>
            <a:r>
              <a:rPr lang="en-US" sz="4000" dirty="0"/>
              <a:t>ALICE </a:t>
            </a:r>
            <a:r>
              <a:rPr lang="en-US" sz="4000" dirty="0" smtClean="0"/>
              <a:t>Specifications </a:t>
            </a:r>
            <a:endParaRPr lang="en-US" sz="2025" dirty="0"/>
          </a:p>
        </p:txBody>
      </p:sp>
      <p:sp>
        <p:nvSpPr>
          <p:cNvPr id="4" name="Date Placeholder 3"/>
          <p:cNvSpPr>
            <a:spLocks noGrp="1"/>
          </p:cNvSpPr>
          <p:nvPr>
            <p:ph type="dt" sz="half" idx="10"/>
          </p:nvPr>
        </p:nvSpPr>
        <p:spPr/>
        <p:txBody>
          <a:bodyPr/>
          <a:lstStyle/>
          <a:p>
            <a:fld id="{397C30C5-B545-BB45-AB56-56F378376CAB}" type="datetime1">
              <a:rPr lang="en-US" smtClean="0"/>
              <a:t>1/22/18</a:t>
            </a:fld>
            <a:endParaRPr lang="en-US"/>
          </a:p>
        </p:txBody>
      </p:sp>
      <p:sp>
        <p:nvSpPr>
          <p:cNvPr id="5" name="Footer Placeholder 4"/>
          <p:cNvSpPr>
            <a:spLocks noGrp="1"/>
          </p:cNvSpPr>
          <p:nvPr>
            <p:ph type="ftr" sz="quarter" idx="11"/>
          </p:nvPr>
        </p:nvSpPr>
        <p:spPr/>
        <p:txBody>
          <a:bodyPr/>
          <a:lstStyle/>
          <a:p>
            <a:r>
              <a:rPr lang="en-US" smtClean="0"/>
              <a:t>Ming Liu, LDRD Overview</a:t>
            </a:r>
            <a:endParaRPr lang="en-US"/>
          </a:p>
        </p:txBody>
      </p:sp>
      <p:sp>
        <p:nvSpPr>
          <p:cNvPr id="6" name="Slide Number Placeholder 5"/>
          <p:cNvSpPr>
            <a:spLocks noGrp="1"/>
          </p:cNvSpPr>
          <p:nvPr>
            <p:ph type="sldNum" sz="quarter" idx="12"/>
          </p:nvPr>
        </p:nvSpPr>
        <p:spPr/>
        <p:txBody>
          <a:bodyPr/>
          <a:lstStyle/>
          <a:p>
            <a:fld id="{B9875030-01DD-DA43-BC7F-B4B62D71D19A}" type="slidenum">
              <a:rPr lang="en-US" smtClean="0"/>
              <a:t>32</a:t>
            </a:fld>
            <a:endParaRPr lang="en-US" dirty="0"/>
          </a:p>
        </p:txBody>
      </p:sp>
      <p:graphicFrame>
        <p:nvGraphicFramePr>
          <p:cNvPr id="7" name="Table 6"/>
          <p:cNvGraphicFramePr>
            <a:graphicFrameLocks noGrp="1"/>
          </p:cNvGraphicFramePr>
          <p:nvPr>
            <p:extLst/>
          </p:nvPr>
        </p:nvGraphicFramePr>
        <p:xfrm>
          <a:off x="1435100" y="1407539"/>
          <a:ext cx="6350001" cy="1830960"/>
        </p:xfrm>
        <a:graphic>
          <a:graphicData uri="http://schemas.openxmlformats.org/drawingml/2006/table">
            <a:tbl>
              <a:tblPr firstRow="1" bandRow="1">
                <a:tableStyleId>{5C22544A-7EE6-4342-B048-85BDC9FD1C3A}</a:tableStyleId>
              </a:tblPr>
              <a:tblGrid>
                <a:gridCol w="2116667"/>
                <a:gridCol w="2116667"/>
                <a:gridCol w="2116667"/>
              </a:tblGrid>
              <a:tr h="457740">
                <a:tc>
                  <a:txBody>
                    <a:bodyPr/>
                    <a:lstStyle/>
                    <a:p>
                      <a:endParaRPr lang="en-US" sz="1800" dirty="0"/>
                    </a:p>
                  </a:txBody>
                  <a:tcPr marL="68580" marR="68580" marT="34290" marB="34290"/>
                </a:tc>
                <a:tc>
                  <a:txBody>
                    <a:bodyPr/>
                    <a:lstStyle/>
                    <a:p>
                      <a:pPr algn="ctr"/>
                      <a:r>
                        <a:rPr lang="en-US" sz="1800" dirty="0" smtClean="0"/>
                        <a:t>ALICE (Run3)</a:t>
                      </a:r>
                      <a:endParaRPr lang="en-US" sz="1800" dirty="0"/>
                    </a:p>
                  </a:txBody>
                  <a:tcPr marL="68580" marR="68580" marT="34290" marB="34290"/>
                </a:tc>
                <a:tc>
                  <a:txBody>
                    <a:bodyPr/>
                    <a:lstStyle/>
                    <a:p>
                      <a:pPr algn="ctr"/>
                      <a:r>
                        <a:rPr lang="en-US" sz="1800" dirty="0" smtClean="0"/>
                        <a:t>sPHENIX</a:t>
                      </a:r>
                      <a:endParaRPr lang="en-US" sz="1800" dirty="0"/>
                    </a:p>
                  </a:txBody>
                  <a:tcPr marL="68580" marR="68580" marT="34290" marB="34290"/>
                </a:tc>
              </a:tr>
              <a:tr h="457740">
                <a:tc>
                  <a:txBody>
                    <a:bodyPr/>
                    <a:lstStyle/>
                    <a:p>
                      <a:r>
                        <a:rPr lang="en-US" sz="1800" dirty="0" err="1" smtClean="0"/>
                        <a:t>Pb+Pb</a:t>
                      </a:r>
                      <a:r>
                        <a:rPr lang="en-US" sz="1800" dirty="0" smtClean="0"/>
                        <a:t> /</a:t>
                      </a:r>
                      <a:r>
                        <a:rPr lang="en-US" sz="1800" baseline="0" dirty="0" smtClean="0"/>
                        <a:t> </a:t>
                      </a:r>
                      <a:r>
                        <a:rPr lang="en-US" sz="1800" baseline="0" dirty="0" err="1" smtClean="0"/>
                        <a:t>Au+Au</a:t>
                      </a:r>
                      <a:endParaRPr lang="en-US" sz="1800" dirty="0"/>
                    </a:p>
                  </a:txBody>
                  <a:tcPr marL="68580" marR="68580" marT="34290" marB="34290"/>
                </a:tc>
                <a:tc>
                  <a:txBody>
                    <a:bodyPr/>
                    <a:lstStyle/>
                    <a:p>
                      <a:pPr algn="ctr"/>
                      <a:r>
                        <a:rPr lang="en-US" sz="1800" dirty="0" smtClean="0"/>
                        <a:t>100 kHz (50kHz)</a:t>
                      </a:r>
                      <a:endParaRPr lang="en-US" sz="1800" dirty="0"/>
                    </a:p>
                  </a:txBody>
                  <a:tcPr marL="68580" marR="68580" marT="34290" marB="34290"/>
                </a:tc>
                <a:tc>
                  <a:txBody>
                    <a:bodyPr/>
                    <a:lstStyle/>
                    <a:p>
                      <a:pPr algn="ctr"/>
                      <a:r>
                        <a:rPr lang="en-US" sz="1800" dirty="0" smtClean="0"/>
                        <a:t> 200 kHz</a:t>
                      </a:r>
                      <a:endParaRPr lang="en-US" sz="1800" dirty="0"/>
                    </a:p>
                  </a:txBody>
                  <a:tcPr marL="68580" marR="68580" marT="34290" marB="34290"/>
                </a:tc>
              </a:tr>
              <a:tr h="457740">
                <a:tc>
                  <a:txBody>
                    <a:bodyPr/>
                    <a:lstStyle/>
                    <a:p>
                      <a:r>
                        <a:rPr lang="en-US" sz="1800" dirty="0" err="1" smtClean="0"/>
                        <a:t>p+p</a:t>
                      </a:r>
                      <a:endParaRPr lang="en-US" sz="1800" dirty="0"/>
                    </a:p>
                  </a:txBody>
                  <a:tcPr marL="68580" marR="68580" marT="34290" marB="34290"/>
                </a:tc>
                <a:tc>
                  <a:txBody>
                    <a:bodyPr/>
                    <a:lstStyle/>
                    <a:p>
                      <a:pPr algn="ctr"/>
                      <a:r>
                        <a:rPr lang="en-US" sz="1800" dirty="0" smtClean="0"/>
                        <a:t>400 kHz (200kHz)</a:t>
                      </a:r>
                      <a:endParaRPr lang="en-US" sz="1800" dirty="0"/>
                    </a:p>
                  </a:txBody>
                  <a:tcPr marL="68580" marR="68580" marT="34290" marB="34290"/>
                </a:tc>
                <a:tc>
                  <a:txBody>
                    <a:bodyPr/>
                    <a:lstStyle/>
                    <a:p>
                      <a:pPr algn="ctr"/>
                      <a:r>
                        <a:rPr lang="en-US" sz="1800" dirty="0" smtClean="0"/>
                        <a:t> 13 MHz</a:t>
                      </a:r>
                      <a:endParaRPr lang="en-US" sz="1800" dirty="0"/>
                    </a:p>
                  </a:txBody>
                  <a:tcPr marL="68580" marR="68580" marT="34290" marB="34290"/>
                </a:tc>
              </a:tr>
              <a:tr h="457740">
                <a:tc>
                  <a:txBody>
                    <a:bodyPr/>
                    <a:lstStyle/>
                    <a:p>
                      <a:r>
                        <a:rPr lang="en-US" sz="1800" dirty="0" smtClean="0"/>
                        <a:t>Trigger</a:t>
                      </a:r>
                      <a:endParaRPr lang="en-US" sz="1800" dirty="0"/>
                    </a:p>
                  </a:txBody>
                  <a:tcPr marL="68580" marR="68580" marT="34290" marB="34290"/>
                </a:tc>
                <a:tc>
                  <a:txBody>
                    <a:bodyPr/>
                    <a:lstStyle/>
                    <a:p>
                      <a:pPr algn="ctr"/>
                      <a:r>
                        <a:rPr lang="en-US" sz="1800" dirty="0" smtClean="0"/>
                        <a:t> 50 kHz</a:t>
                      </a:r>
                      <a:endParaRPr lang="en-US" sz="1800" dirty="0"/>
                    </a:p>
                  </a:txBody>
                  <a:tcPr marL="68580" marR="68580" marT="34290" marB="34290"/>
                </a:tc>
                <a:tc>
                  <a:txBody>
                    <a:bodyPr/>
                    <a:lstStyle/>
                    <a:p>
                      <a:pPr algn="ctr"/>
                      <a:r>
                        <a:rPr lang="en-US" sz="1800" dirty="0" smtClean="0"/>
                        <a:t> 15 kHz</a:t>
                      </a:r>
                      <a:endParaRPr lang="en-US" sz="1800" dirty="0"/>
                    </a:p>
                  </a:txBody>
                  <a:tcPr marL="68580" marR="68580" marT="34290" marB="34290"/>
                </a:tc>
              </a:tr>
            </a:tbl>
          </a:graphicData>
        </a:graphic>
      </p:graphicFrame>
      <p:grpSp>
        <p:nvGrpSpPr>
          <p:cNvPr id="9" name="Group 8"/>
          <p:cNvGrpSpPr/>
          <p:nvPr/>
        </p:nvGrpSpPr>
        <p:grpSpPr>
          <a:xfrm>
            <a:off x="1803400" y="3238499"/>
            <a:ext cx="5486400" cy="3302001"/>
            <a:chOff x="1755648" y="3403648"/>
            <a:chExt cx="5453715" cy="3071460"/>
          </a:xfrm>
        </p:grpSpPr>
        <p:grpSp>
          <p:nvGrpSpPr>
            <p:cNvPr id="11" name="Group 10"/>
            <p:cNvGrpSpPr/>
            <p:nvPr/>
          </p:nvGrpSpPr>
          <p:grpSpPr>
            <a:xfrm>
              <a:off x="1755648" y="3403648"/>
              <a:ext cx="5453715" cy="3071460"/>
              <a:chOff x="5384494" y="4921101"/>
              <a:chExt cx="3374376" cy="1800374"/>
            </a:xfrm>
          </p:grpSpPr>
          <p:pic>
            <p:nvPicPr>
              <p:cNvPr id="8" name="Picture 7" descr="Projection_pp_dNdeta.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494" y="5144505"/>
                <a:ext cx="3374376" cy="1576970"/>
              </a:xfrm>
              <a:prstGeom prst="rect">
                <a:avLst/>
              </a:prstGeom>
            </p:spPr>
          </p:pic>
          <p:sp>
            <p:nvSpPr>
              <p:cNvPr id="10" name="TextBox 9"/>
              <p:cNvSpPr txBox="1"/>
              <p:nvPr/>
            </p:nvSpPr>
            <p:spPr>
              <a:xfrm>
                <a:off x="5649807" y="4921101"/>
                <a:ext cx="2807793" cy="198448"/>
              </a:xfrm>
              <a:prstGeom prst="rect">
                <a:avLst/>
              </a:prstGeom>
              <a:noFill/>
            </p:spPr>
            <p:txBody>
              <a:bodyPr wrap="none" rtlCol="0">
                <a:spAutoFit/>
              </a:bodyPr>
              <a:lstStyle/>
              <a:p>
                <a:r>
                  <a:rPr lang="en-US" sz="1050" dirty="0">
                    <a:solidFill>
                      <a:srgbClr val="FF0000"/>
                    </a:solidFill>
                  </a:rPr>
                  <a:t>Event size, </a:t>
                </a:r>
                <a:r>
                  <a:rPr lang="en-US" sz="1050" dirty="0" err="1">
                    <a:solidFill>
                      <a:srgbClr val="FF0000"/>
                    </a:solidFill>
                  </a:rPr>
                  <a:t>dN</a:t>
                </a:r>
                <a:r>
                  <a:rPr lang="en-US" sz="1050" dirty="0">
                    <a:solidFill>
                      <a:srgbClr val="FF0000"/>
                    </a:solidFill>
                  </a:rPr>
                  <a:t>/</a:t>
                </a:r>
                <a:r>
                  <a:rPr lang="en-US" sz="1050" dirty="0" err="1">
                    <a:solidFill>
                      <a:srgbClr val="FF0000"/>
                    </a:solidFill>
                  </a:rPr>
                  <a:t>dη</a:t>
                </a:r>
                <a:r>
                  <a:rPr lang="en-US" sz="1050" dirty="0">
                    <a:solidFill>
                      <a:srgbClr val="FF0000"/>
                    </a:solidFill>
                  </a:rPr>
                  <a:t>: sPHENIX = 1/3 ALICE (</a:t>
                </a:r>
                <a:r>
                  <a:rPr lang="en-US" sz="1050" dirty="0" err="1">
                    <a:solidFill>
                      <a:srgbClr val="FF0000"/>
                    </a:solidFill>
                  </a:rPr>
                  <a:t>pp</a:t>
                </a:r>
                <a:r>
                  <a:rPr lang="en-US" sz="1050" dirty="0">
                    <a:solidFill>
                      <a:srgbClr val="FF0000"/>
                    </a:solidFill>
                  </a:rPr>
                  <a:t>), 1/5 ALICE(AA)</a:t>
                </a:r>
              </a:p>
            </p:txBody>
          </p:sp>
        </p:grpSp>
        <p:sp>
          <p:nvSpPr>
            <p:cNvPr id="3" name="TextBox 2"/>
            <p:cNvSpPr txBox="1"/>
            <p:nvPr/>
          </p:nvSpPr>
          <p:spPr>
            <a:xfrm>
              <a:off x="2626740" y="4888511"/>
              <a:ext cx="1058409" cy="400109"/>
            </a:xfrm>
            <a:prstGeom prst="rect">
              <a:avLst/>
            </a:prstGeom>
            <a:noFill/>
          </p:spPr>
          <p:txBody>
            <a:bodyPr wrap="none" rtlCol="0">
              <a:spAutoFit/>
            </a:bodyPr>
            <a:lstStyle/>
            <a:p>
              <a:r>
                <a:rPr lang="en-US" sz="1350" b="1" dirty="0">
                  <a:solidFill>
                    <a:srgbClr val="0000FF"/>
                  </a:solidFill>
                </a:rPr>
                <a:t>sPHENIX</a:t>
              </a:r>
            </a:p>
          </p:txBody>
        </p:sp>
        <p:sp>
          <p:nvSpPr>
            <p:cNvPr id="13" name="TextBox 12"/>
            <p:cNvSpPr txBox="1"/>
            <p:nvPr/>
          </p:nvSpPr>
          <p:spPr>
            <a:xfrm>
              <a:off x="5474718" y="4893759"/>
              <a:ext cx="780556" cy="400109"/>
            </a:xfrm>
            <a:prstGeom prst="rect">
              <a:avLst/>
            </a:prstGeom>
            <a:noFill/>
          </p:spPr>
          <p:txBody>
            <a:bodyPr wrap="none" rtlCol="0">
              <a:spAutoFit/>
            </a:bodyPr>
            <a:lstStyle/>
            <a:p>
              <a:r>
                <a:rPr lang="en-US" sz="1350" b="1" dirty="0">
                  <a:solidFill>
                    <a:srgbClr val="0000FF"/>
                  </a:solidFill>
                </a:rPr>
                <a:t>ALICE</a:t>
              </a:r>
            </a:p>
          </p:txBody>
        </p:sp>
      </p:grpSp>
    </p:spTree>
    <p:extLst>
      <p:ext uri="{BB962C8B-B14F-4D97-AF65-F5344CB8AC3E}">
        <p14:creationId xmlns:p14="http://schemas.microsoft.com/office/powerpoint/2010/main" val="944791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314450" y="320063"/>
            <a:ext cx="6172200" cy="753431"/>
          </a:xfrm>
        </p:spPr>
        <p:txBody>
          <a:bodyPr>
            <a:normAutofit fontScale="90000"/>
          </a:bodyPr>
          <a:lstStyle/>
          <a:p>
            <a:r>
              <a:rPr lang="en-US" sz="2700" dirty="0"/>
              <a:t>RHIC Multi-Year Plan:  sPHENIX 2022-2026+</a:t>
            </a:r>
          </a:p>
        </p:txBody>
      </p:sp>
      <p:sp>
        <p:nvSpPr>
          <p:cNvPr id="9" name="Content Placeholder 8"/>
          <p:cNvSpPr>
            <a:spLocks noGrp="1"/>
          </p:cNvSpPr>
          <p:nvPr>
            <p:ph idx="1"/>
          </p:nvPr>
        </p:nvSpPr>
        <p:spPr>
          <a:xfrm>
            <a:off x="341643" y="3649304"/>
            <a:ext cx="5769757" cy="2182578"/>
          </a:xfrm>
        </p:spPr>
        <p:txBody>
          <a:bodyPr>
            <a:normAutofit fontScale="70000" lnSpcReduction="20000"/>
          </a:bodyPr>
          <a:lstStyle/>
          <a:p>
            <a:r>
              <a:rPr lang="en-US" dirty="0" smtClean="0"/>
              <a:t>Precision 2</a:t>
            </a:r>
            <a:r>
              <a:rPr lang="en-US" baseline="30000" dirty="0" smtClean="0"/>
              <a:t>nd</a:t>
            </a:r>
            <a:r>
              <a:rPr lang="en-US" dirty="0" smtClean="0"/>
              <a:t> </a:t>
            </a:r>
            <a:r>
              <a:rPr lang="en-US" dirty="0" err="1" smtClean="0"/>
              <a:t>vertexing</a:t>
            </a:r>
            <a:r>
              <a:rPr lang="en-US" dirty="0" smtClean="0"/>
              <a:t> for B-tagging:</a:t>
            </a:r>
            <a:endParaRPr lang="en-US" dirty="0"/>
          </a:p>
          <a:p>
            <a:pPr lvl="1"/>
            <a:r>
              <a:rPr lang="en-US" dirty="0"/>
              <a:t>Tracking resolution better than 5</a:t>
            </a:r>
            <a:r>
              <a:rPr lang="en-US" dirty="0" smtClean="0"/>
              <a:t>0um @</a:t>
            </a:r>
            <a:r>
              <a:rPr lang="en-US" dirty="0" err="1" smtClean="0"/>
              <a:t>pT</a:t>
            </a:r>
            <a:r>
              <a:rPr lang="en-US" dirty="0" smtClean="0"/>
              <a:t>=1GeV</a:t>
            </a:r>
            <a:endParaRPr lang="en-US" dirty="0"/>
          </a:p>
          <a:p>
            <a:pPr lvl="1"/>
            <a:r>
              <a:rPr lang="en-US" dirty="0"/>
              <a:t>High multiplicity HI </a:t>
            </a:r>
            <a:r>
              <a:rPr lang="en-US" dirty="0" smtClean="0"/>
              <a:t>collisions</a:t>
            </a:r>
            <a:endParaRPr lang="en-US" dirty="0"/>
          </a:p>
          <a:p>
            <a:pPr lvl="1"/>
            <a:r>
              <a:rPr lang="en-US" dirty="0"/>
              <a:t>Low multiplicity but high rate </a:t>
            </a:r>
            <a:r>
              <a:rPr lang="en-US" dirty="0" err="1"/>
              <a:t>p+p</a:t>
            </a:r>
            <a:r>
              <a:rPr lang="en-US" dirty="0"/>
              <a:t> </a:t>
            </a:r>
            <a:r>
              <a:rPr lang="en-US" dirty="0" smtClean="0"/>
              <a:t>collisions</a:t>
            </a:r>
          </a:p>
          <a:p>
            <a:pPr lvl="1"/>
            <a:r>
              <a:rPr lang="en-US" dirty="0" smtClean="0"/>
              <a:t>High efficiency and high purity</a:t>
            </a:r>
            <a:endParaRPr lang="en-US" dirty="0"/>
          </a:p>
          <a:p>
            <a:endParaRPr lang="en-US" dirty="0" smtClean="0"/>
          </a:p>
          <a:p>
            <a:pPr lvl="1"/>
            <a:endParaRPr lang="en-US" dirty="0"/>
          </a:p>
        </p:txBody>
      </p:sp>
      <p:sp>
        <p:nvSpPr>
          <p:cNvPr id="5" name="Date Placeholder 4"/>
          <p:cNvSpPr>
            <a:spLocks noGrp="1"/>
          </p:cNvSpPr>
          <p:nvPr>
            <p:ph type="dt" sz="half" idx="10"/>
          </p:nvPr>
        </p:nvSpPr>
        <p:spPr/>
        <p:txBody>
          <a:bodyPr/>
          <a:lstStyle/>
          <a:p>
            <a:fld id="{025A7B96-56B8-6A40-BBC2-EFBD0E8634D3}" type="datetime1">
              <a:rPr lang="en-US" smtClean="0"/>
              <a:t>1/22/18</a:t>
            </a:fld>
            <a:endParaRPr lang="en-US"/>
          </a:p>
        </p:txBody>
      </p:sp>
      <p:sp>
        <p:nvSpPr>
          <p:cNvPr id="6" name="Footer Placeholder 5"/>
          <p:cNvSpPr>
            <a:spLocks noGrp="1"/>
          </p:cNvSpPr>
          <p:nvPr>
            <p:ph type="ftr" sz="quarter" idx="11"/>
          </p:nvPr>
        </p:nvSpPr>
        <p:spPr/>
        <p:txBody>
          <a:bodyPr/>
          <a:lstStyle/>
          <a:p>
            <a:r>
              <a:rPr lang="en-US" smtClean="0"/>
              <a:t>Ming Liu, LDRD Overview</a:t>
            </a:r>
            <a:endParaRPr lang="en-US"/>
          </a:p>
        </p:txBody>
      </p:sp>
      <p:sp>
        <p:nvSpPr>
          <p:cNvPr id="7" name="Slide Number Placeholder 6"/>
          <p:cNvSpPr>
            <a:spLocks noGrp="1"/>
          </p:cNvSpPr>
          <p:nvPr>
            <p:ph type="sldNum" sz="quarter" idx="12"/>
          </p:nvPr>
        </p:nvSpPr>
        <p:spPr/>
        <p:txBody>
          <a:bodyPr/>
          <a:lstStyle/>
          <a:p>
            <a:fld id="{B9875030-01DD-DA43-BC7F-B4B62D71D19A}" type="slidenum">
              <a:rPr lang="en-US" smtClean="0"/>
              <a:t>33</a:t>
            </a:fld>
            <a:endParaRPr lang="en-US"/>
          </a:p>
        </p:txBody>
      </p:sp>
      <p:pic>
        <p:nvPicPr>
          <p:cNvPr id="2" name="Picture 1"/>
          <p:cNvPicPr>
            <a:picLocks noChangeAspect="1"/>
          </p:cNvPicPr>
          <p:nvPr/>
        </p:nvPicPr>
        <p:blipFill>
          <a:blip r:embed="rId2"/>
          <a:stretch>
            <a:fillRect/>
          </a:stretch>
        </p:blipFill>
        <p:spPr>
          <a:xfrm>
            <a:off x="341643" y="1073494"/>
            <a:ext cx="8487558" cy="2051341"/>
          </a:xfrm>
          <a:prstGeom prst="rect">
            <a:avLst/>
          </a:prstGeom>
        </p:spPr>
      </p:pic>
      <p:pic>
        <p:nvPicPr>
          <p:cNvPr id="1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16145" y="4081266"/>
            <a:ext cx="2124964" cy="217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115050" y="3471775"/>
            <a:ext cx="2226059" cy="507831"/>
          </a:xfrm>
          <a:prstGeom prst="rect">
            <a:avLst/>
          </a:prstGeom>
          <a:noFill/>
        </p:spPr>
        <p:txBody>
          <a:bodyPr wrap="none" rtlCol="0">
            <a:spAutoFit/>
          </a:bodyPr>
          <a:lstStyle/>
          <a:p>
            <a:r>
              <a:rPr lang="en-US" sz="1350" dirty="0">
                <a:solidFill>
                  <a:srgbClr val="FF0000"/>
                </a:solidFill>
              </a:rPr>
              <a:t>B hadrons/</a:t>
            </a:r>
            <a:r>
              <a:rPr lang="en-US" sz="1350" dirty="0" err="1">
                <a:solidFill>
                  <a:srgbClr val="FF0000"/>
                </a:solidFill>
              </a:rPr>
              <a:t>pT</a:t>
            </a:r>
            <a:r>
              <a:rPr lang="en-US" sz="1350" dirty="0">
                <a:solidFill>
                  <a:srgbClr val="FF0000"/>
                </a:solidFill>
              </a:rPr>
              <a:t>&lt;15GeV: </a:t>
            </a:r>
            <a:r>
              <a:rPr lang="en-US" sz="1350" i="1" dirty="0">
                <a:solidFill>
                  <a:srgbClr val="FF0000"/>
                </a:solidFill>
              </a:rPr>
              <a:t>O</a:t>
            </a:r>
            <a:r>
              <a:rPr lang="en-US" sz="1350" dirty="0">
                <a:solidFill>
                  <a:srgbClr val="FF0000"/>
                </a:solidFill>
              </a:rPr>
              <a:t>(1M)</a:t>
            </a:r>
          </a:p>
          <a:p>
            <a:r>
              <a:rPr lang="en-US" sz="1350" dirty="0">
                <a:solidFill>
                  <a:srgbClr val="FF0000"/>
                </a:solidFill>
              </a:rPr>
              <a:t>b-jets/</a:t>
            </a:r>
            <a:r>
              <a:rPr lang="en-US" sz="1350" dirty="0" err="1">
                <a:solidFill>
                  <a:srgbClr val="FF0000"/>
                </a:solidFill>
              </a:rPr>
              <a:t>pT</a:t>
            </a:r>
            <a:r>
              <a:rPr lang="en-US" sz="1350" dirty="0">
                <a:solidFill>
                  <a:srgbClr val="FF0000"/>
                </a:solidFill>
              </a:rPr>
              <a:t>&gt;15GeV: </a:t>
            </a:r>
            <a:r>
              <a:rPr lang="en-US" sz="1350" i="1" dirty="0">
                <a:solidFill>
                  <a:srgbClr val="FF0000"/>
                </a:solidFill>
              </a:rPr>
              <a:t>O</a:t>
            </a:r>
            <a:r>
              <a:rPr lang="en-US" sz="1350" dirty="0">
                <a:solidFill>
                  <a:srgbClr val="FF0000"/>
                </a:solidFill>
              </a:rPr>
              <a:t>(100K)</a:t>
            </a:r>
          </a:p>
        </p:txBody>
      </p:sp>
      <p:sp>
        <p:nvSpPr>
          <p:cNvPr id="3" name="TextBox 2"/>
          <p:cNvSpPr txBox="1"/>
          <p:nvPr/>
        </p:nvSpPr>
        <p:spPr>
          <a:xfrm rot="19670238">
            <a:off x="451829" y="560349"/>
            <a:ext cx="1009251" cy="369332"/>
          </a:xfrm>
          <a:prstGeom prst="rect">
            <a:avLst/>
          </a:prstGeom>
          <a:noFill/>
        </p:spPr>
        <p:txBody>
          <a:bodyPr wrap="none" rtlCol="0">
            <a:spAutoFit/>
          </a:bodyPr>
          <a:lstStyle/>
          <a:p>
            <a:r>
              <a:rPr lang="en-US" dirty="0" smtClean="0">
                <a:solidFill>
                  <a:srgbClr val="FF0000"/>
                </a:solidFill>
              </a:rPr>
              <a:t>Evolving </a:t>
            </a:r>
            <a:endParaRPr lang="en-US" dirty="0">
              <a:solidFill>
                <a:srgbClr val="FF0000"/>
              </a:solidFill>
            </a:endParaRPr>
          </a:p>
        </p:txBody>
      </p:sp>
    </p:spTree>
    <p:extLst>
      <p:ext uri="{BB962C8B-B14F-4D97-AF65-F5344CB8AC3E}">
        <p14:creationId xmlns:p14="http://schemas.microsoft.com/office/powerpoint/2010/main" val="6134780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6677025" cy="994172"/>
          </a:xfrm>
        </p:spPr>
        <p:txBody>
          <a:bodyPr>
            <a:normAutofit/>
          </a:bodyPr>
          <a:lstStyle/>
          <a:p>
            <a:r>
              <a:rPr lang="en-US" sz="2100" dirty="0"/>
              <a:t>BNL </a:t>
            </a:r>
            <a:r>
              <a:rPr lang="en-US" sz="2100" dirty="0" smtClean="0"/>
              <a:t>sPHENIX Control </a:t>
            </a:r>
            <a:r>
              <a:rPr lang="en-US" sz="2100" dirty="0"/>
              <a:t>E</a:t>
            </a:r>
            <a:r>
              <a:rPr lang="en-US" sz="2100" dirty="0" smtClean="0"/>
              <a:t>nvelope  </a:t>
            </a:r>
            <a:r>
              <a:rPr lang="en-US" sz="2100" dirty="0"/>
              <a:t>D</a:t>
            </a:r>
            <a:r>
              <a:rPr lang="en-US" sz="2100" dirty="0" smtClean="0"/>
              <a:t>rawing</a:t>
            </a:r>
            <a:br>
              <a:rPr lang="en-US" sz="2100" dirty="0" smtClean="0"/>
            </a:br>
            <a:r>
              <a:rPr lang="en-US" sz="1600" dirty="0" smtClean="0"/>
              <a:t>Z </a:t>
            </a:r>
            <a:r>
              <a:rPr lang="en-US" sz="1600" dirty="0"/>
              <a:t>location of the inner </a:t>
            </a:r>
            <a:r>
              <a:rPr lang="en-US" sz="1600" dirty="0" err="1"/>
              <a:t>hcal</a:t>
            </a:r>
            <a:r>
              <a:rPr lang="en-US" sz="1600" dirty="0"/>
              <a:t>  is at 2175,0mm</a:t>
            </a:r>
          </a:p>
        </p:txBody>
      </p:sp>
      <p:pic>
        <p:nvPicPr>
          <p:cNvPr id="3" name="Picture 2"/>
          <p:cNvPicPr>
            <a:picLocks noChangeAspect="1"/>
          </p:cNvPicPr>
          <p:nvPr/>
        </p:nvPicPr>
        <p:blipFill rotWithShape="1">
          <a:blip r:embed="rId2"/>
          <a:srcRect l="7499" t="7411" r="6429"/>
          <a:stretch/>
        </p:blipFill>
        <p:spPr>
          <a:xfrm>
            <a:off x="990600" y="1066800"/>
            <a:ext cx="6862714" cy="4993823"/>
          </a:xfrm>
          <a:prstGeom prst="rect">
            <a:avLst/>
          </a:prstGeom>
        </p:spPr>
      </p:pic>
      <p:sp>
        <p:nvSpPr>
          <p:cNvPr id="4" name="Donut 3"/>
          <p:cNvSpPr/>
          <p:nvPr/>
        </p:nvSpPr>
        <p:spPr>
          <a:xfrm>
            <a:off x="7391400" y="2438400"/>
            <a:ext cx="228600" cy="1295400"/>
          </a:xfrm>
          <a:prstGeom prst="donut">
            <a:avLst>
              <a:gd name="adj" fmla="val 13545"/>
            </a:avLst>
          </a:prstGeom>
          <a:solidFill>
            <a:srgbClr val="FF00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4"/>
          <p:cNvSpPr>
            <a:spLocks noGrp="1"/>
          </p:cNvSpPr>
          <p:nvPr>
            <p:ph type="dt" sz="half" idx="10"/>
          </p:nvPr>
        </p:nvSpPr>
        <p:spPr/>
        <p:txBody>
          <a:bodyPr/>
          <a:lstStyle/>
          <a:p>
            <a:pPr>
              <a:defRPr/>
            </a:pPr>
            <a:fld id="{C9CA1D76-A976-CE48-AB1B-AD0140BB0E23}" type="datetime1">
              <a:rPr lang="en-US" smtClean="0"/>
              <a:t>1/22/18</a:t>
            </a:fld>
            <a:endParaRPr lang="en-US"/>
          </a:p>
        </p:txBody>
      </p:sp>
      <p:sp>
        <p:nvSpPr>
          <p:cNvPr id="6" name="Footer Placeholder 5"/>
          <p:cNvSpPr>
            <a:spLocks noGrp="1"/>
          </p:cNvSpPr>
          <p:nvPr>
            <p:ph type="ftr" sz="quarter" idx="11"/>
          </p:nvPr>
        </p:nvSpPr>
        <p:spPr/>
        <p:txBody>
          <a:bodyPr/>
          <a:lstStyle/>
          <a:p>
            <a:pPr>
              <a:defRPr/>
            </a:pPr>
            <a:r>
              <a:rPr lang="en-US" smtClean="0"/>
              <a:t>Ming Liu, LDRD Overview</a:t>
            </a:r>
            <a:endParaRPr lang="en-US"/>
          </a:p>
        </p:txBody>
      </p:sp>
      <p:sp>
        <p:nvSpPr>
          <p:cNvPr id="7" name="Slide Number Placeholder 6"/>
          <p:cNvSpPr>
            <a:spLocks noGrp="1"/>
          </p:cNvSpPr>
          <p:nvPr>
            <p:ph type="sldNum" sz="quarter" idx="12"/>
          </p:nvPr>
        </p:nvSpPr>
        <p:spPr/>
        <p:txBody>
          <a:bodyPr/>
          <a:lstStyle/>
          <a:p>
            <a:pPr>
              <a:defRPr/>
            </a:pPr>
            <a:fld id="{80E243CF-A39D-4743-9175-B1C46DFA4A4F}" type="slidenum">
              <a:rPr lang="en-US" smtClean="0"/>
              <a:pPr>
                <a:defRPr/>
              </a:pPr>
              <a:t>34</a:t>
            </a:fld>
            <a:endParaRPr lang="en-US"/>
          </a:p>
        </p:txBody>
      </p:sp>
    </p:spTree>
    <p:extLst>
      <p:ext uri="{BB962C8B-B14F-4D97-AF65-F5344CB8AC3E}">
        <p14:creationId xmlns:p14="http://schemas.microsoft.com/office/powerpoint/2010/main" val="1684243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295400"/>
            <a:ext cx="8229600" cy="4525963"/>
          </a:xfrm>
        </p:spPr>
        <p:txBody>
          <a:bodyPr>
            <a:normAutofit fontScale="85000" lnSpcReduction="20000"/>
          </a:bodyPr>
          <a:lstStyle/>
          <a:p>
            <a:r>
              <a:rPr lang="en-US" dirty="0" smtClean="0"/>
              <a:t>LDRD scientific goals </a:t>
            </a:r>
            <a:endParaRPr lang="en-US" dirty="0" smtClean="0"/>
          </a:p>
          <a:p>
            <a:pPr lvl="1"/>
            <a:r>
              <a:rPr lang="en-US" dirty="0" smtClean="0"/>
              <a:t>(</a:t>
            </a:r>
            <a:r>
              <a:rPr lang="en-US" dirty="0" smtClean="0"/>
              <a:t>Leadership) </a:t>
            </a:r>
          </a:p>
          <a:p>
            <a:r>
              <a:rPr lang="en-US" dirty="0" smtClean="0"/>
              <a:t>Project scope, status and plan </a:t>
            </a:r>
            <a:endParaRPr lang="en-US" dirty="0" smtClean="0"/>
          </a:p>
          <a:p>
            <a:pPr lvl="1"/>
            <a:r>
              <a:rPr lang="en-US" dirty="0" smtClean="0"/>
              <a:t>(</a:t>
            </a:r>
            <a:r>
              <a:rPr lang="en-US" dirty="0" smtClean="0"/>
              <a:t>quality &amp; execution) </a:t>
            </a:r>
          </a:p>
          <a:p>
            <a:pPr lvl="1"/>
            <a:r>
              <a:rPr lang="en-US" dirty="0" smtClean="0"/>
              <a:t>R&amp;D highlights (quality)</a:t>
            </a:r>
          </a:p>
          <a:p>
            <a:pPr lvl="1"/>
            <a:r>
              <a:rPr lang="en-US" dirty="0" smtClean="0"/>
              <a:t>Cost, schedule, procurement and risk management</a:t>
            </a:r>
          </a:p>
          <a:p>
            <a:r>
              <a:rPr lang="en-US" dirty="0" smtClean="0"/>
              <a:t>Mission impacts </a:t>
            </a:r>
            <a:endParaRPr lang="en-US" dirty="0" smtClean="0"/>
          </a:p>
          <a:p>
            <a:pPr lvl="1"/>
            <a:r>
              <a:rPr lang="en-US" dirty="0" smtClean="0"/>
              <a:t>(</a:t>
            </a:r>
            <a:r>
              <a:rPr lang="en-US" dirty="0" smtClean="0"/>
              <a:t>Relevance &amp; Leadership)</a:t>
            </a:r>
          </a:p>
          <a:p>
            <a:pPr lvl="1"/>
            <a:r>
              <a:rPr lang="en-US" dirty="0" smtClean="0"/>
              <a:t>LANL mission </a:t>
            </a:r>
          </a:p>
          <a:p>
            <a:r>
              <a:rPr lang="en-US" dirty="0" smtClean="0"/>
              <a:t>Transition Plan </a:t>
            </a:r>
            <a:endParaRPr lang="en-US" dirty="0" smtClean="0"/>
          </a:p>
          <a:p>
            <a:pPr lvl="1"/>
            <a:r>
              <a:rPr lang="en-US" dirty="0" smtClean="0"/>
              <a:t>(</a:t>
            </a:r>
            <a:r>
              <a:rPr lang="en-US" dirty="0" smtClean="0"/>
              <a:t>Leadership)</a:t>
            </a:r>
          </a:p>
          <a:p>
            <a:endParaRPr lang="en-US" dirty="0"/>
          </a:p>
        </p:txBody>
      </p:sp>
      <p:sp>
        <p:nvSpPr>
          <p:cNvPr id="4" name="Date Placeholder 3"/>
          <p:cNvSpPr>
            <a:spLocks noGrp="1"/>
          </p:cNvSpPr>
          <p:nvPr>
            <p:ph type="dt" sz="half" idx="10"/>
          </p:nvPr>
        </p:nvSpPr>
        <p:spPr/>
        <p:txBody>
          <a:bodyPr/>
          <a:lstStyle/>
          <a:p>
            <a:pPr>
              <a:defRPr/>
            </a:pPr>
            <a:fld id="{A5BA3D85-2DD7-A443-B158-FCE54844467B}"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4</a:t>
            </a:fld>
            <a:endParaRPr lang="en-US"/>
          </a:p>
        </p:txBody>
      </p:sp>
    </p:spTree>
    <p:extLst>
      <p:ext uri="{BB962C8B-B14F-4D97-AF65-F5344CB8AC3E}">
        <p14:creationId xmlns:p14="http://schemas.microsoft.com/office/powerpoint/2010/main" val="119512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2" y="-76200"/>
            <a:ext cx="7924800" cy="990600"/>
          </a:xfrm>
        </p:spPr>
        <p:txBody>
          <a:bodyPr/>
          <a:lstStyle/>
          <a:p>
            <a:r>
              <a:rPr lang="en-US" dirty="0" smtClean="0"/>
              <a:t>Bring </a:t>
            </a:r>
            <a:r>
              <a:rPr lang="en-US" smtClean="0"/>
              <a:t>Big Science to LANL</a:t>
            </a:r>
            <a:endParaRPr lang="en-US"/>
          </a:p>
        </p:txBody>
      </p:sp>
      <p:sp>
        <p:nvSpPr>
          <p:cNvPr id="3" name="Content Placeholder 2"/>
          <p:cNvSpPr>
            <a:spLocks noGrp="1"/>
          </p:cNvSpPr>
          <p:nvPr>
            <p:ph idx="1"/>
          </p:nvPr>
        </p:nvSpPr>
        <p:spPr>
          <a:xfrm>
            <a:off x="421508" y="1276575"/>
            <a:ext cx="5181600" cy="3348247"/>
          </a:xfrm>
        </p:spPr>
        <p:txBody>
          <a:bodyPr>
            <a:normAutofit fontScale="55000" lnSpcReduction="20000"/>
          </a:bodyPr>
          <a:lstStyle/>
          <a:p>
            <a:r>
              <a:rPr lang="en-US" dirty="0" smtClean="0"/>
              <a:t>sPHENIX </a:t>
            </a:r>
            <a:r>
              <a:rPr lang="mr-IN" dirty="0" smtClean="0"/>
              <a:t>–</a:t>
            </a:r>
            <a:r>
              <a:rPr lang="en-US" dirty="0" smtClean="0"/>
              <a:t> the next US NP flagship heavy ion physics program, to study the inner workings of QGP </a:t>
            </a:r>
          </a:p>
          <a:p>
            <a:pPr lvl="1"/>
            <a:r>
              <a:rPr lang="en-US" dirty="0"/>
              <a:t>G</a:t>
            </a:r>
            <a:r>
              <a:rPr lang="en-US" dirty="0" smtClean="0"/>
              <a:t>ranted </a:t>
            </a:r>
            <a:r>
              <a:rPr lang="en-US" dirty="0" smtClean="0"/>
              <a:t>CD0 9/2016</a:t>
            </a:r>
          </a:p>
          <a:p>
            <a:pPr lvl="1"/>
            <a:r>
              <a:rPr lang="en-US" dirty="0" smtClean="0"/>
              <a:t>CD1 review scheduled 5/2018</a:t>
            </a:r>
          </a:p>
          <a:p>
            <a:r>
              <a:rPr lang="en-US" dirty="0" smtClean="0"/>
              <a:t>This LDRD will allows LANL to take a leadership role in sPHENIX and a key player in the HI physics frontier </a:t>
            </a:r>
          </a:p>
          <a:p>
            <a:pPr lvl="1"/>
            <a:r>
              <a:rPr lang="en-US" dirty="0" smtClean="0"/>
              <a:t>Innovation: develop a new open heavy flavor physics program, identified as the 3</a:t>
            </a:r>
            <a:r>
              <a:rPr lang="en-US" baseline="30000" dirty="0" smtClean="0"/>
              <a:t>rd</a:t>
            </a:r>
            <a:r>
              <a:rPr lang="en-US" dirty="0" smtClean="0"/>
              <a:t> Science Pillar of the sPHENIX </a:t>
            </a:r>
            <a:r>
              <a:rPr lang="en-US" dirty="0" smtClean="0"/>
              <a:t>experiment</a:t>
            </a:r>
            <a:endParaRPr lang="en-US" dirty="0" smtClean="0"/>
          </a:p>
          <a:p>
            <a:pPr lvl="1"/>
            <a:r>
              <a:rPr lang="en-US" dirty="0" smtClean="0"/>
              <a:t>Bring new state of the art technical capability (MAPS) to LANL applied program, also future EIC physics </a:t>
            </a:r>
            <a:r>
              <a:rPr lang="en-US" dirty="0" smtClean="0"/>
              <a:t>program  </a:t>
            </a:r>
            <a:endParaRPr lang="en-US" dirty="0"/>
          </a:p>
        </p:txBody>
      </p:sp>
      <p:sp>
        <p:nvSpPr>
          <p:cNvPr id="4" name="Date Placeholder 3"/>
          <p:cNvSpPr>
            <a:spLocks noGrp="1"/>
          </p:cNvSpPr>
          <p:nvPr>
            <p:ph type="dt" sz="half" idx="10"/>
          </p:nvPr>
        </p:nvSpPr>
        <p:spPr/>
        <p:txBody>
          <a:bodyPr/>
          <a:lstStyle/>
          <a:p>
            <a:pPr>
              <a:defRPr/>
            </a:pPr>
            <a:fld id="{87745136-9E0D-9547-87EC-C46B2A66128D}"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5</a:t>
            </a:fld>
            <a:endParaRPr lang="en-US"/>
          </a:p>
        </p:txBody>
      </p:sp>
      <p:pic>
        <p:nvPicPr>
          <p:cNvPr id="18" name="Picture 17"/>
          <p:cNvPicPr>
            <a:picLocks noChangeAspect="1"/>
          </p:cNvPicPr>
          <p:nvPr/>
        </p:nvPicPr>
        <p:blipFill>
          <a:blip r:embed="rId2"/>
          <a:stretch>
            <a:fillRect/>
          </a:stretch>
        </p:blipFill>
        <p:spPr>
          <a:xfrm>
            <a:off x="5715001" y="1305270"/>
            <a:ext cx="3217337" cy="3070227"/>
          </a:xfrm>
          <a:prstGeom prst="rect">
            <a:avLst/>
          </a:prstGeom>
        </p:spPr>
      </p:pic>
      <p:pic>
        <p:nvPicPr>
          <p:cNvPr id="26" name="Picture 10" descr="NewPhaseDiagr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7488" y="4437656"/>
            <a:ext cx="3195853" cy="201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76"/>
          <p:cNvGrpSpPr/>
          <p:nvPr/>
        </p:nvGrpSpPr>
        <p:grpSpPr>
          <a:xfrm>
            <a:off x="5395965" y="4985857"/>
            <a:ext cx="3536372" cy="1887319"/>
            <a:chOff x="0" y="0"/>
            <a:chExt cx="6206385" cy="2699311"/>
          </a:xfrm>
        </p:grpSpPr>
        <p:pic>
          <p:nvPicPr>
            <p:cNvPr id="28" name="Screen Shot 2015-07-02 at 10.56.48 A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0" y="0"/>
              <a:ext cx="6206386" cy="2053045"/>
            </a:xfrm>
            <a:prstGeom prst="rect">
              <a:avLst/>
            </a:prstGeom>
            <a:ln w="25400" cap="flat">
              <a:noFill/>
              <a:round/>
            </a:ln>
            <a:effectLst/>
          </p:spPr>
        </p:pic>
        <p:pic>
          <p:nvPicPr>
            <p:cNvPr id="29" name="Screen Shot 2015-07-02 at 10.56.48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0" y="2031408"/>
              <a:ext cx="6206386" cy="667904"/>
            </a:xfrm>
            <a:prstGeom prst="rect">
              <a:avLst/>
            </a:prstGeom>
            <a:ln w="25400" cap="flat">
              <a:noFill/>
              <a:round/>
            </a:ln>
            <a:effectLst/>
          </p:spPr>
        </p:pic>
      </p:grpSp>
      <p:sp>
        <p:nvSpPr>
          <p:cNvPr id="30" name="TextBox 29"/>
          <p:cNvSpPr txBox="1"/>
          <p:nvPr/>
        </p:nvSpPr>
        <p:spPr>
          <a:xfrm>
            <a:off x="5715001" y="4624823"/>
            <a:ext cx="2821018" cy="461665"/>
          </a:xfrm>
          <a:prstGeom prst="rect">
            <a:avLst/>
          </a:prstGeom>
          <a:noFill/>
        </p:spPr>
        <p:txBody>
          <a:bodyPr wrap="square" rtlCol="0">
            <a:spAutoFit/>
          </a:bodyPr>
          <a:lstStyle/>
          <a:p>
            <a:r>
              <a:rPr lang="en-US" sz="1200" b="1" dirty="0">
                <a:solidFill>
                  <a:srgbClr val="FF0000"/>
                </a:solidFill>
              </a:rPr>
              <a:t>C</a:t>
            </a:r>
            <a:r>
              <a:rPr lang="en-US" sz="1200" b="1" dirty="0" smtClean="0">
                <a:solidFill>
                  <a:srgbClr val="FF0000"/>
                </a:solidFill>
              </a:rPr>
              <a:t>omplement  </a:t>
            </a:r>
            <a:r>
              <a:rPr lang="en-US" sz="1200" b="1" dirty="0">
                <a:solidFill>
                  <a:srgbClr val="FF0000"/>
                </a:solidFill>
              </a:rPr>
              <a:t>&amp; extend current and future RHIC and LHC QGP programs</a:t>
            </a:r>
          </a:p>
        </p:txBody>
      </p:sp>
      <p:sp>
        <p:nvSpPr>
          <p:cNvPr id="7" name="TextBox 6"/>
          <p:cNvSpPr txBox="1"/>
          <p:nvPr/>
        </p:nvSpPr>
        <p:spPr>
          <a:xfrm>
            <a:off x="7641771" y="1305270"/>
            <a:ext cx="1218219" cy="738664"/>
          </a:xfrm>
          <a:prstGeom prst="rect">
            <a:avLst/>
          </a:prstGeom>
          <a:noFill/>
        </p:spPr>
        <p:txBody>
          <a:bodyPr wrap="none" rtlCol="0">
            <a:spAutoFit/>
          </a:bodyPr>
          <a:lstStyle/>
          <a:p>
            <a:r>
              <a:rPr lang="en-US" sz="1400" dirty="0" smtClean="0">
                <a:solidFill>
                  <a:srgbClr val="FFFF00"/>
                </a:solidFill>
              </a:rPr>
              <a:t>-Jets</a:t>
            </a:r>
          </a:p>
          <a:p>
            <a:r>
              <a:rPr lang="en-US" sz="1400" dirty="0" smtClean="0">
                <a:solidFill>
                  <a:srgbClr val="FFFF00"/>
                </a:solidFill>
              </a:rPr>
              <a:t>-Upsilons</a:t>
            </a:r>
          </a:p>
          <a:p>
            <a:r>
              <a:rPr lang="en-US" sz="1400" dirty="0" smtClean="0">
                <a:solidFill>
                  <a:srgbClr val="FFFF00"/>
                </a:solidFill>
              </a:rPr>
              <a:t>-Heavy quarks</a:t>
            </a:r>
          </a:p>
        </p:txBody>
      </p:sp>
    </p:spTree>
    <p:extLst>
      <p:ext uri="{BB962C8B-B14F-4D97-AF65-F5344CB8AC3E}">
        <p14:creationId xmlns:p14="http://schemas.microsoft.com/office/powerpoint/2010/main" val="397787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6" y="-87041"/>
            <a:ext cx="7924800" cy="990600"/>
          </a:xfrm>
        </p:spPr>
        <p:txBody>
          <a:bodyPr/>
          <a:lstStyle/>
          <a:p>
            <a:r>
              <a:rPr lang="en-US" sz="2800" dirty="0" smtClean="0"/>
              <a:t>LANL Proposed </a:t>
            </a:r>
            <a:r>
              <a:rPr lang="en-US" sz="2800" dirty="0" smtClean="0"/>
              <a:t>Monolithic-Active-Pixel-Sensor-based Vertex Detector (MVTX)</a:t>
            </a:r>
            <a:endParaRPr lang="en-US" sz="2800" dirty="0"/>
          </a:p>
        </p:txBody>
      </p:sp>
      <p:sp>
        <p:nvSpPr>
          <p:cNvPr id="4" name="Date Placeholder 3"/>
          <p:cNvSpPr>
            <a:spLocks noGrp="1"/>
          </p:cNvSpPr>
          <p:nvPr>
            <p:ph type="dt" sz="half" idx="10"/>
          </p:nvPr>
        </p:nvSpPr>
        <p:spPr/>
        <p:txBody>
          <a:bodyPr/>
          <a:lstStyle/>
          <a:p>
            <a:pPr>
              <a:defRPr/>
            </a:pPr>
            <a:fld id="{E10590E8-2954-9F43-A742-BEE27B391F85}"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6</a:t>
            </a:fld>
            <a:endParaRPr lang="en-US"/>
          </a:p>
        </p:txBody>
      </p:sp>
      <p:grpSp>
        <p:nvGrpSpPr>
          <p:cNvPr id="7" name="Group 6"/>
          <p:cNvGrpSpPr/>
          <p:nvPr/>
        </p:nvGrpSpPr>
        <p:grpSpPr>
          <a:xfrm>
            <a:off x="6211233" y="1799107"/>
            <a:ext cx="2978302" cy="4405732"/>
            <a:chOff x="5249074" y="1144588"/>
            <a:chExt cx="3513926" cy="4785796"/>
          </a:xfrm>
        </p:grpSpPr>
        <p:grpSp>
          <p:nvGrpSpPr>
            <p:cNvPr id="8" name="Group 7"/>
            <p:cNvGrpSpPr/>
            <p:nvPr/>
          </p:nvGrpSpPr>
          <p:grpSpPr>
            <a:xfrm>
              <a:off x="5249074" y="1144588"/>
              <a:ext cx="3513926" cy="4785796"/>
              <a:chOff x="181774" y="1570554"/>
              <a:chExt cx="3513926" cy="4785796"/>
            </a:xfrm>
          </p:grpSpPr>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1774" y="1570554"/>
                <a:ext cx="3513926" cy="2068910"/>
              </a:xfrm>
              <a:prstGeom prst="rect">
                <a:avLst/>
              </a:prstGeom>
              <a:noFill/>
              <a:ln>
                <a:noFill/>
              </a:ln>
              <a:extLst/>
            </p:spPr>
          </p:pic>
          <p:grpSp>
            <p:nvGrpSpPr>
              <p:cNvPr id="11" name="Group 10"/>
              <p:cNvGrpSpPr/>
              <p:nvPr/>
            </p:nvGrpSpPr>
            <p:grpSpPr>
              <a:xfrm>
                <a:off x="190500" y="2692400"/>
                <a:ext cx="3505200" cy="3663950"/>
                <a:chOff x="190500" y="2692400"/>
                <a:chExt cx="3505200" cy="3663950"/>
              </a:xfrm>
            </p:grpSpPr>
            <p:grpSp>
              <p:nvGrpSpPr>
                <p:cNvPr id="12" name="Group 11"/>
                <p:cNvGrpSpPr/>
                <p:nvPr/>
              </p:nvGrpSpPr>
              <p:grpSpPr>
                <a:xfrm>
                  <a:off x="190500" y="4070350"/>
                  <a:ext cx="3505200" cy="2286000"/>
                  <a:chOff x="4343400" y="990600"/>
                  <a:chExt cx="3818732" cy="259080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43400" y="990600"/>
                    <a:ext cx="3818732" cy="2590800"/>
                  </a:xfrm>
                  <a:prstGeom prst="rect">
                    <a:avLst/>
                  </a:prstGeom>
                  <a:ln w="19050">
                    <a:solidFill>
                      <a:srgbClr val="FF0000"/>
                    </a:solidFill>
                  </a:ln>
                </p:spPr>
              </p:pic>
              <p:sp>
                <p:nvSpPr>
                  <p:cNvPr id="15" name="Rectangle 14"/>
                  <p:cNvSpPr/>
                  <p:nvPr/>
                </p:nvSpPr>
                <p:spPr>
                  <a:xfrm>
                    <a:off x="5791200" y="3436299"/>
                    <a:ext cx="1143000" cy="1451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924800" y="3360099"/>
                    <a:ext cx="228600" cy="221301"/>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H="1">
                  <a:off x="196850" y="2692400"/>
                  <a:ext cx="1797050" cy="13462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cxnSp>
          <p:nvCxnSpPr>
            <p:cNvPr id="9" name="Straight Connector 8"/>
            <p:cNvCxnSpPr/>
            <p:nvPr/>
          </p:nvCxnSpPr>
          <p:spPr>
            <a:xfrm>
              <a:off x="7418465" y="2170668"/>
              <a:ext cx="1344535" cy="14541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7" name="Group 112"/>
          <p:cNvGrpSpPr/>
          <p:nvPr/>
        </p:nvGrpSpPr>
        <p:grpSpPr>
          <a:xfrm>
            <a:off x="792103" y="3989079"/>
            <a:ext cx="2851151" cy="2249686"/>
            <a:chOff x="7365933" y="494668"/>
            <a:chExt cx="3771955" cy="3013162"/>
          </a:xfrm>
        </p:grpSpPr>
        <p:pic>
          <p:nvPicPr>
            <p:cNvPr id="18" name="Screen Shot 2015-11-03 at 1.34.37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365933" y="556092"/>
              <a:ext cx="3771955" cy="2951738"/>
            </a:xfrm>
            <a:prstGeom prst="rect">
              <a:avLst/>
            </a:prstGeom>
            <a:ln w="25400" cap="flat">
              <a:noFill/>
              <a:round/>
            </a:ln>
            <a:effectLst/>
          </p:spPr>
        </p:pic>
        <p:sp>
          <p:nvSpPr>
            <p:cNvPr id="19" name="Shape 111"/>
            <p:cNvSpPr/>
            <p:nvPr/>
          </p:nvSpPr>
          <p:spPr>
            <a:xfrm>
              <a:off x="8005560" y="494668"/>
              <a:ext cx="2443054" cy="4259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400" b="1">
                  <a:solidFill>
                    <a:srgbClr val="000000"/>
                  </a:solidFill>
                </a:defRPr>
              </a:lvl1pPr>
            </a:lstStyle>
            <a:p>
              <a:r>
                <a:rPr lang="en-US" dirty="0" err="1" smtClean="0">
                  <a:solidFill>
                    <a:srgbClr val="FF0000"/>
                  </a:solidFill>
                </a:rPr>
                <a:t>sPHENIX</a:t>
              </a:r>
              <a:r>
                <a:rPr lang="en-US" dirty="0" smtClean="0">
                  <a:solidFill>
                    <a:srgbClr val="FF0000"/>
                  </a:solidFill>
                </a:rPr>
                <a:t> </a:t>
              </a:r>
              <a:r>
                <a:rPr dirty="0" smtClean="0">
                  <a:solidFill>
                    <a:srgbClr val="FF0000"/>
                  </a:solidFill>
                </a:rPr>
                <a:t>Inner Trackin</a:t>
              </a:r>
              <a:r>
                <a:rPr lang="en-US" dirty="0" smtClean="0">
                  <a:solidFill>
                    <a:srgbClr val="FF0000"/>
                  </a:solidFill>
                </a:rPr>
                <a:t>g</a:t>
              </a:r>
              <a:endParaRPr dirty="0">
                <a:solidFill>
                  <a:srgbClr val="FF0000"/>
                </a:solidFill>
              </a:endParaRPr>
            </a:p>
          </p:txBody>
        </p:sp>
      </p:grpSp>
      <p:sp>
        <p:nvSpPr>
          <p:cNvPr id="20" name="Left Arrow 19"/>
          <p:cNvSpPr/>
          <p:nvPr/>
        </p:nvSpPr>
        <p:spPr>
          <a:xfrm>
            <a:off x="3461502" y="4995500"/>
            <a:ext cx="2619927" cy="1457742"/>
          </a:xfrm>
          <a:prstGeom prst="leftArrow">
            <a:avLst/>
          </a:prstGeom>
          <a:solidFill>
            <a:srgbClr val="CCFFCC"/>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FF0000"/>
                </a:solidFill>
              </a:rPr>
              <a:t>“Adopt” ALICE/ITS </a:t>
            </a:r>
          </a:p>
          <a:p>
            <a:pPr algn="ctr"/>
            <a:r>
              <a:rPr lang="en-US" sz="1600" dirty="0" smtClean="0">
                <a:solidFill>
                  <a:srgbClr val="FF0000"/>
                </a:solidFill>
              </a:rPr>
              <a:t>Mini. risk,</a:t>
            </a:r>
          </a:p>
          <a:p>
            <a:pPr algn="ctr"/>
            <a:r>
              <a:rPr lang="en-US" sz="1600" dirty="0" smtClean="0">
                <a:solidFill>
                  <a:srgbClr val="FF0000"/>
                </a:solidFill>
              </a:rPr>
              <a:t>Max. physics</a:t>
            </a:r>
            <a:endParaRPr lang="en-US" sz="1600" dirty="0">
              <a:solidFill>
                <a:srgbClr val="FF0000"/>
              </a:solidFill>
            </a:endParaRPr>
          </a:p>
        </p:txBody>
      </p:sp>
      <p:pic>
        <p:nvPicPr>
          <p:cNvPr id="21" name="Screen Shot 2016-01-25 at 9.19.11 A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4053395" y="2488543"/>
            <a:ext cx="1573840" cy="1926992"/>
          </a:xfrm>
          <a:custGeom>
            <a:avLst/>
            <a:gdLst/>
            <a:ahLst/>
            <a:cxnLst>
              <a:cxn ang="0">
                <a:pos x="wd2" y="hd2"/>
              </a:cxn>
              <a:cxn ang="5400000">
                <a:pos x="wd2" y="hd2"/>
              </a:cxn>
              <a:cxn ang="10800000">
                <a:pos x="wd2" y="hd2"/>
              </a:cxn>
              <a:cxn ang="16200000">
                <a:pos x="wd2" y="hd2"/>
              </a:cxn>
            </a:cxnLst>
            <a:rect l="0" t="0" r="r" b="b"/>
            <a:pathLst>
              <a:path w="21574" h="21473" extrusionOk="0">
                <a:moveTo>
                  <a:pt x="15864" y="0"/>
                </a:moveTo>
                <a:lnTo>
                  <a:pt x="15582" y="284"/>
                </a:lnTo>
                <a:cubicBezTo>
                  <a:pt x="15339" y="525"/>
                  <a:pt x="15313" y="578"/>
                  <a:pt x="15412" y="652"/>
                </a:cubicBezTo>
                <a:cubicBezTo>
                  <a:pt x="15514" y="727"/>
                  <a:pt x="15508" y="802"/>
                  <a:pt x="15359" y="1220"/>
                </a:cubicBezTo>
                <a:cubicBezTo>
                  <a:pt x="15133" y="1857"/>
                  <a:pt x="15106" y="1885"/>
                  <a:pt x="14761" y="1886"/>
                </a:cubicBezTo>
                <a:cubicBezTo>
                  <a:pt x="14391" y="1887"/>
                  <a:pt x="14295" y="1943"/>
                  <a:pt x="14113" y="2260"/>
                </a:cubicBezTo>
                <a:cubicBezTo>
                  <a:pt x="12545" y="4995"/>
                  <a:pt x="12153" y="5657"/>
                  <a:pt x="12053" y="5734"/>
                </a:cubicBezTo>
                <a:cubicBezTo>
                  <a:pt x="11976" y="5792"/>
                  <a:pt x="11686" y="5822"/>
                  <a:pt x="11250" y="5817"/>
                </a:cubicBezTo>
                <a:cubicBezTo>
                  <a:pt x="10519" y="5810"/>
                  <a:pt x="10341" y="5767"/>
                  <a:pt x="10486" y="5633"/>
                </a:cubicBezTo>
                <a:cubicBezTo>
                  <a:pt x="10534" y="5589"/>
                  <a:pt x="10572" y="5527"/>
                  <a:pt x="10572" y="5495"/>
                </a:cubicBezTo>
                <a:cubicBezTo>
                  <a:pt x="10572" y="5371"/>
                  <a:pt x="10345" y="5444"/>
                  <a:pt x="10139" y="5633"/>
                </a:cubicBezTo>
                <a:cubicBezTo>
                  <a:pt x="9929" y="5827"/>
                  <a:pt x="9906" y="5828"/>
                  <a:pt x="8783" y="5838"/>
                </a:cubicBezTo>
                <a:cubicBezTo>
                  <a:pt x="8153" y="5844"/>
                  <a:pt x="7573" y="5817"/>
                  <a:pt x="7484" y="5776"/>
                </a:cubicBezTo>
                <a:cubicBezTo>
                  <a:pt x="7396" y="5735"/>
                  <a:pt x="7287" y="5696"/>
                  <a:pt x="7243" y="5692"/>
                </a:cubicBezTo>
                <a:cubicBezTo>
                  <a:pt x="7199" y="5688"/>
                  <a:pt x="7051" y="5643"/>
                  <a:pt x="6919" y="5592"/>
                </a:cubicBezTo>
                <a:cubicBezTo>
                  <a:pt x="6717" y="5513"/>
                  <a:pt x="6647" y="5516"/>
                  <a:pt x="6478" y="5613"/>
                </a:cubicBezTo>
                <a:cubicBezTo>
                  <a:pt x="6368" y="5676"/>
                  <a:pt x="6292" y="5769"/>
                  <a:pt x="6309" y="5821"/>
                </a:cubicBezTo>
                <a:cubicBezTo>
                  <a:pt x="6326" y="5872"/>
                  <a:pt x="6335" y="6006"/>
                  <a:pt x="6328" y="6119"/>
                </a:cubicBezTo>
                <a:cubicBezTo>
                  <a:pt x="6318" y="6278"/>
                  <a:pt x="6364" y="6341"/>
                  <a:pt x="6531" y="6400"/>
                </a:cubicBezTo>
                <a:cubicBezTo>
                  <a:pt x="6832" y="6505"/>
                  <a:pt x="7355" y="6542"/>
                  <a:pt x="7409" y="6462"/>
                </a:cubicBezTo>
                <a:cubicBezTo>
                  <a:pt x="7477" y="6359"/>
                  <a:pt x="7892" y="6385"/>
                  <a:pt x="7992" y="6497"/>
                </a:cubicBezTo>
                <a:cubicBezTo>
                  <a:pt x="8042" y="6551"/>
                  <a:pt x="8055" y="6623"/>
                  <a:pt x="8023" y="6660"/>
                </a:cubicBezTo>
                <a:cubicBezTo>
                  <a:pt x="7990" y="6696"/>
                  <a:pt x="8040" y="6668"/>
                  <a:pt x="8132" y="6597"/>
                </a:cubicBezTo>
                <a:cubicBezTo>
                  <a:pt x="8352" y="6427"/>
                  <a:pt x="8444" y="6438"/>
                  <a:pt x="8588" y="6639"/>
                </a:cubicBezTo>
                <a:cubicBezTo>
                  <a:pt x="8692" y="6785"/>
                  <a:pt x="8818" y="7174"/>
                  <a:pt x="8817" y="7339"/>
                </a:cubicBezTo>
                <a:cubicBezTo>
                  <a:pt x="8817" y="7414"/>
                  <a:pt x="9055" y="7654"/>
                  <a:pt x="9130" y="7654"/>
                </a:cubicBezTo>
                <a:cubicBezTo>
                  <a:pt x="9162" y="7654"/>
                  <a:pt x="9210" y="7580"/>
                  <a:pt x="9235" y="7492"/>
                </a:cubicBezTo>
                <a:cubicBezTo>
                  <a:pt x="9274" y="7357"/>
                  <a:pt x="9301" y="7350"/>
                  <a:pt x="9405" y="7429"/>
                </a:cubicBezTo>
                <a:cubicBezTo>
                  <a:pt x="9473" y="7481"/>
                  <a:pt x="9510" y="7548"/>
                  <a:pt x="9488" y="7582"/>
                </a:cubicBezTo>
                <a:cubicBezTo>
                  <a:pt x="9441" y="7652"/>
                  <a:pt x="9773" y="7633"/>
                  <a:pt x="9906" y="7557"/>
                </a:cubicBezTo>
                <a:cubicBezTo>
                  <a:pt x="10024" y="7490"/>
                  <a:pt x="10825" y="7561"/>
                  <a:pt x="10919" y="7648"/>
                </a:cubicBezTo>
                <a:cubicBezTo>
                  <a:pt x="10964" y="7689"/>
                  <a:pt x="10883" y="7901"/>
                  <a:pt x="10712" y="8185"/>
                </a:cubicBezTo>
                <a:cubicBezTo>
                  <a:pt x="10557" y="8442"/>
                  <a:pt x="10315" y="8860"/>
                  <a:pt x="10173" y="9114"/>
                </a:cubicBezTo>
                <a:cubicBezTo>
                  <a:pt x="10031" y="9368"/>
                  <a:pt x="9864" y="9575"/>
                  <a:pt x="9804" y="9575"/>
                </a:cubicBezTo>
                <a:cubicBezTo>
                  <a:pt x="9676" y="9575"/>
                  <a:pt x="9537" y="9798"/>
                  <a:pt x="9586" y="9922"/>
                </a:cubicBezTo>
                <a:cubicBezTo>
                  <a:pt x="9633" y="10043"/>
                  <a:pt x="9452" y="10125"/>
                  <a:pt x="9348" y="10029"/>
                </a:cubicBezTo>
                <a:cubicBezTo>
                  <a:pt x="9272" y="9959"/>
                  <a:pt x="9239" y="9826"/>
                  <a:pt x="9217" y="9520"/>
                </a:cubicBezTo>
                <a:cubicBezTo>
                  <a:pt x="9213" y="9469"/>
                  <a:pt x="9155" y="9429"/>
                  <a:pt x="9088" y="9429"/>
                </a:cubicBezTo>
                <a:cubicBezTo>
                  <a:pt x="8996" y="9429"/>
                  <a:pt x="8968" y="9523"/>
                  <a:pt x="8968" y="9835"/>
                </a:cubicBezTo>
                <a:cubicBezTo>
                  <a:pt x="8968" y="10232"/>
                  <a:pt x="9000" y="10277"/>
                  <a:pt x="9262" y="10248"/>
                </a:cubicBezTo>
                <a:cubicBezTo>
                  <a:pt x="9314" y="10242"/>
                  <a:pt x="9377" y="10269"/>
                  <a:pt x="9405" y="10310"/>
                </a:cubicBezTo>
                <a:cubicBezTo>
                  <a:pt x="9472" y="10410"/>
                  <a:pt x="9300" y="10700"/>
                  <a:pt x="9205" y="10646"/>
                </a:cubicBezTo>
                <a:cubicBezTo>
                  <a:pt x="9164" y="10623"/>
                  <a:pt x="9147" y="10651"/>
                  <a:pt x="9171" y="10709"/>
                </a:cubicBezTo>
                <a:cubicBezTo>
                  <a:pt x="9224" y="10836"/>
                  <a:pt x="8470" y="12208"/>
                  <a:pt x="8218" y="12442"/>
                </a:cubicBezTo>
                <a:cubicBezTo>
                  <a:pt x="8062" y="12587"/>
                  <a:pt x="8004" y="12600"/>
                  <a:pt x="7793" y="12532"/>
                </a:cubicBezTo>
                <a:cubicBezTo>
                  <a:pt x="7119" y="12316"/>
                  <a:pt x="6607" y="13102"/>
                  <a:pt x="6987" y="13770"/>
                </a:cubicBezTo>
                <a:lnTo>
                  <a:pt x="7122" y="14009"/>
                </a:lnTo>
                <a:lnTo>
                  <a:pt x="6629" y="14290"/>
                </a:lnTo>
                <a:cubicBezTo>
                  <a:pt x="5992" y="14648"/>
                  <a:pt x="2143" y="17010"/>
                  <a:pt x="1296" y="17562"/>
                </a:cubicBezTo>
                <a:cubicBezTo>
                  <a:pt x="939" y="17795"/>
                  <a:pt x="495" y="18066"/>
                  <a:pt x="309" y="18162"/>
                </a:cubicBezTo>
                <a:cubicBezTo>
                  <a:pt x="3" y="18321"/>
                  <a:pt x="-26" y="18360"/>
                  <a:pt x="15" y="18561"/>
                </a:cubicBezTo>
                <a:cubicBezTo>
                  <a:pt x="167" y="19300"/>
                  <a:pt x="1956" y="20783"/>
                  <a:pt x="3318" y="21299"/>
                </a:cubicBezTo>
                <a:cubicBezTo>
                  <a:pt x="4112" y="21600"/>
                  <a:pt x="4275" y="21542"/>
                  <a:pt x="4509" y="20876"/>
                </a:cubicBezTo>
                <a:cubicBezTo>
                  <a:pt x="4584" y="20660"/>
                  <a:pt x="4838" y="20018"/>
                  <a:pt x="5073" y="19448"/>
                </a:cubicBezTo>
                <a:cubicBezTo>
                  <a:pt x="5309" y="18879"/>
                  <a:pt x="5793" y="17680"/>
                  <a:pt x="6151" y="16786"/>
                </a:cubicBezTo>
                <a:cubicBezTo>
                  <a:pt x="6508" y="15891"/>
                  <a:pt x="6872" y="15015"/>
                  <a:pt x="6960" y="14841"/>
                </a:cubicBezTo>
                <a:cubicBezTo>
                  <a:pt x="7049" y="14667"/>
                  <a:pt x="7122" y="14479"/>
                  <a:pt x="7122" y="14421"/>
                </a:cubicBezTo>
                <a:cubicBezTo>
                  <a:pt x="7122" y="14250"/>
                  <a:pt x="7264" y="14221"/>
                  <a:pt x="7518" y="14342"/>
                </a:cubicBezTo>
                <a:cubicBezTo>
                  <a:pt x="7965" y="14555"/>
                  <a:pt x="8346" y="14481"/>
                  <a:pt x="8535" y="14144"/>
                </a:cubicBezTo>
                <a:lnTo>
                  <a:pt x="8659" y="13922"/>
                </a:lnTo>
                <a:lnTo>
                  <a:pt x="8821" y="14082"/>
                </a:lnTo>
                <a:cubicBezTo>
                  <a:pt x="8909" y="14169"/>
                  <a:pt x="9087" y="14259"/>
                  <a:pt x="9217" y="14283"/>
                </a:cubicBezTo>
                <a:cubicBezTo>
                  <a:pt x="9346" y="14307"/>
                  <a:pt x="9471" y="14355"/>
                  <a:pt x="9495" y="14390"/>
                </a:cubicBezTo>
                <a:cubicBezTo>
                  <a:pt x="9519" y="14426"/>
                  <a:pt x="9624" y="14456"/>
                  <a:pt x="9729" y="14456"/>
                </a:cubicBezTo>
                <a:cubicBezTo>
                  <a:pt x="9834" y="14456"/>
                  <a:pt x="9945" y="14490"/>
                  <a:pt x="9974" y="14532"/>
                </a:cubicBezTo>
                <a:cubicBezTo>
                  <a:pt x="10002" y="14575"/>
                  <a:pt x="10098" y="14600"/>
                  <a:pt x="10188" y="14588"/>
                </a:cubicBezTo>
                <a:cubicBezTo>
                  <a:pt x="10290" y="14574"/>
                  <a:pt x="10413" y="14639"/>
                  <a:pt x="10512" y="14761"/>
                </a:cubicBezTo>
                <a:cubicBezTo>
                  <a:pt x="10652" y="14932"/>
                  <a:pt x="10660" y="14989"/>
                  <a:pt x="10576" y="15222"/>
                </a:cubicBezTo>
                <a:cubicBezTo>
                  <a:pt x="10524" y="15369"/>
                  <a:pt x="10428" y="15518"/>
                  <a:pt x="10361" y="15552"/>
                </a:cubicBezTo>
                <a:cubicBezTo>
                  <a:pt x="10266" y="15601"/>
                  <a:pt x="10256" y="15667"/>
                  <a:pt x="10316" y="15867"/>
                </a:cubicBezTo>
                <a:cubicBezTo>
                  <a:pt x="10394" y="16126"/>
                  <a:pt x="10397" y="16123"/>
                  <a:pt x="10569" y="15690"/>
                </a:cubicBezTo>
                <a:cubicBezTo>
                  <a:pt x="10622" y="15556"/>
                  <a:pt x="10688" y="15501"/>
                  <a:pt x="10753" y="15534"/>
                </a:cubicBezTo>
                <a:cubicBezTo>
                  <a:pt x="10827" y="15573"/>
                  <a:pt x="10829" y="15564"/>
                  <a:pt x="10764" y="15500"/>
                </a:cubicBezTo>
                <a:cubicBezTo>
                  <a:pt x="10679" y="15414"/>
                  <a:pt x="10729" y="15165"/>
                  <a:pt x="10960" y="14494"/>
                </a:cubicBezTo>
                <a:cubicBezTo>
                  <a:pt x="11164" y="13904"/>
                  <a:pt x="11208" y="13841"/>
                  <a:pt x="11356" y="13947"/>
                </a:cubicBezTo>
                <a:cubicBezTo>
                  <a:pt x="11477" y="14033"/>
                  <a:pt x="11475" y="14025"/>
                  <a:pt x="11348" y="13888"/>
                </a:cubicBezTo>
                <a:cubicBezTo>
                  <a:pt x="11253" y="13785"/>
                  <a:pt x="11232" y="13715"/>
                  <a:pt x="11288" y="13683"/>
                </a:cubicBezTo>
                <a:cubicBezTo>
                  <a:pt x="11335" y="13656"/>
                  <a:pt x="11375" y="13556"/>
                  <a:pt x="11375" y="13461"/>
                </a:cubicBezTo>
                <a:cubicBezTo>
                  <a:pt x="11375" y="13273"/>
                  <a:pt x="11972" y="11420"/>
                  <a:pt x="12124" y="11135"/>
                </a:cubicBezTo>
                <a:cubicBezTo>
                  <a:pt x="12230" y="10936"/>
                  <a:pt x="12528" y="10748"/>
                  <a:pt x="15548" y="8965"/>
                </a:cubicBezTo>
                <a:cubicBezTo>
                  <a:pt x="16718" y="8274"/>
                  <a:pt x="17912" y="7565"/>
                  <a:pt x="18199" y="7391"/>
                </a:cubicBezTo>
                <a:cubicBezTo>
                  <a:pt x="19325" y="6710"/>
                  <a:pt x="20862" y="5812"/>
                  <a:pt x="20945" y="5786"/>
                </a:cubicBezTo>
                <a:cubicBezTo>
                  <a:pt x="21086" y="5742"/>
                  <a:pt x="21031" y="5306"/>
                  <a:pt x="20851" y="5037"/>
                </a:cubicBezTo>
                <a:cubicBezTo>
                  <a:pt x="20709" y="4826"/>
                  <a:pt x="20701" y="4775"/>
                  <a:pt x="20798" y="4701"/>
                </a:cubicBezTo>
                <a:cubicBezTo>
                  <a:pt x="20876" y="4642"/>
                  <a:pt x="20928" y="4637"/>
                  <a:pt x="20964" y="4690"/>
                </a:cubicBezTo>
                <a:cubicBezTo>
                  <a:pt x="21047" y="4815"/>
                  <a:pt x="21114" y="4785"/>
                  <a:pt x="21352" y="4510"/>
                </a:cubicBezTo>
                <a:lnTo>
                  <a:pt x="21574" y="4250"/>
                </a:lnTo>
                <a:lnTo>
                  <a:pt x="21167" y="4250"/>
                </a:lnTo>
                <a:cubicBezTo>
                  <a:pt x="20835" y="4250"/>
                  <a:pt x="20764" y="4274"/>
                  <a:pt x="20783" y="4372"/>
                </a:cubicBezTo>
                <a:cubicBezTo>
                  <a:pt x="20796" y="4437"/>
                  <a:pt x="20746" y="4526"/>
                  <a:pt x="20674" y="4569"/>
                </a:cubicBezTo>
                <a:cubicBezTo>
                  <a:pt x="20567" y="4632"/>
                  <a:pt x="20451" y="4573"/>
                  <a:pt x="20071" y="4261"/>
                </a:cubicBezTo>
                <a:cubicBezTo>
                  <a:pt x="19813" y="4048"/>
                  <a:pt x="19302" y="3685"/>
                  <a:pt x="18938" y="3456"/>
                </a:cubicBezTo>
                <a:cubicBezTo>
                  <a:pt x="18506" y="3185"/>
                  <a:pt x="18303" y="3015"/>
                  <a:pt x="18354" y="2967"/>
                </a:cubicBezTo>
                <a:cubicBezTo>
                  <a:pt x="18397" y="2928"/>
                  <a:pt x="18734" y="2895"/>
                  <a:pt x="19099" y="2891"/>
                </a:cubicBezTo>
                <a:lnTo>
                  <a:pt x="19762" y="2884"/>
                </a:lnTo>
                <a:lnTo>
                  <a:pt x="19736" y="2662"/>
                </a:lnTo>
                <a:cubicBezTo>
                  <a:pt x="19703" y="2386"/>
                  <a:pt x="19620" y="2340"/>
                  <a:pt x="19228" y="2375"/>
                </a:cubicBezTo>
                <a:cubicBezTo>
                  <a:pt x="19004" y="2395"/>
                  <a:pt x="18902" y="2370"/>
                  <a:pt x="18870" y="2291"/>
                </a:cubicBezTo>
                <a:cubicBezTo>
                  <a:pt x="18809" y="2146"/>
                  <a:pt x="18630" y="2149"/>
                  <a:pt x="18568" y="2298"/>
                </a:cubicBezTo>
                <a:cubicBezTo>
                  <a:pt x="18538" y="2372"/>
                  <a:pt x="18469" y="2400"/>
                  <a:pt x="18388" y="2371"/>
                </a:cubicBezTo>
                <a:cubicBezTo>
                  <a:pt x="18316" y="2346"/>
                  <a:pt x="18171" y="2377"/>
                  <a:pt x="18071" y="2437"/>
                </a:cubicBezTo>
                <a:cubicBezTo>
                  <a:pt x="17913" y="2533"/>
                  <a:pt x="17880" y="2533"/>
                  <a:pt x="17796" y="2441"/>
                </a:cubicBezTo>
                <a:cubicBezTo>
                  <a:pt x="17730" y="2367"/>
                  <a:pt x="17587" y="2343"/>
                  <a:pt x="17341" y="2364"/>
                </a:cubicBezTo>
                <a:cubicBezTo>
                  <a:pt x="17080" y="2387"/>
                  <a:pt x="16974" y="2366"/>
                  <a:pt x="16941" y="2288"/>
                </a:cubicBezTo>
                <a:cubicBezTo>
                  <a:pt x="16913" y="2220"/>
                  <a:pt x="16781" y="2181"/>
                  <a:pt x="16576" y="2181"/>
                </a:cubicBezTo>
                <a:cubicBezTo>
                  <a:pt x="16167" y="2181"/>
                  <a:pt x="15388" y="1974"/>
                  <a:pt x="15337" y="1851"/>
                </a:cubicBezTo>
                <a:cubicBezTo>
                  <a:pt x="15315" y="1800"/>
                  <a:pt x="15382" y="1528"/>
                  <a:pt x="15484" y="1248"/>
                </a:cubicBezTo>
                <a:cubicBezTo>
                  <a:pt x="15634" y="834"/>
                  <a:pt x="15696" y="743"/>
                  <a:pt x="15819" y="763"/>
                </a:cubicBezTo>
                <a:cubicBezTo>
                  <a:pt x="15931" y="781"/>
                  <a:pt x="15959" y="757"/>
                  <a:pt x="15921" y="666"/>
                </a:cubicBezTo>
                <a:cubicBezTo>
                  <a:pt x="15893" y="598"/>
                  <a:pt x="15869" y="420"/>
                  <a:pt x="15868" y="270"/>
                </a:cubicBezTo>
                <a:lnTo>
                  <a:pt x="15864" y="0"/>
                </a:lnTo>
                <a:close/>
                <a:moveTo>
                  <a:pt x="18832" y="1002"/>
                </a:moveTo>
                <a:cubicBezTo>
                  <a:pt x="18793" y="1000"/>
                  <a:pt x="18761" y="1046"/>
                  <a:pt x="18761" y="1141"/>
                </a:cubicBezTo>
                <a:cubicBezTo>
                  <a:pt x="18761" y="1300"/>
                  <a:pt x="18654" y="1393"/>
                  <a:pt x="18565" y="1310"/>
                </a:cubicBezTo>
                <a:cubicBezTo>
                  <a:pt x="18480" y="1232"/>
                  <a:pt x="17479" y="1226"/>
                  <a:pt x="17427" y="1303"/>
                </a:cubicBezTo>
                <a:cubicBezTo>
                  <a:pt x="17358" y="1407"/>
                  <a:pt x="17235" y="1300"/>
                  <a:pt x="17235" y="1137"/>
                </a:cubicBezTo>
                <a:cubicBezTo>
                  <a:pt x="17235" y="1021"/>
                  <a:pt x="17205" y="1006"/>
                  <a:pt x="17100" y="1061"/>
                </a:cubicBezTo>
                <a:cubicBezTo>
                  <a:pt x="17015" y="1104"/>
                  <a:pt x="16881" y="1103"/>
                  <a:pt x="16738" y="1057"/>
                </a:cubicBezTo>
                <a:cubicBezTo>
                  <a:pt x="16370" y="939"/>
                  <a:pt x="16271" y="1019"/>
                  <a:pt x="16271" y="1439"/>
                </a:cubicBezTo>
                <a:lnTo>
                  <a:pt x="16271" y="1813"/>
                </a:lnTo>
                <a:lnTo>
                  <a:pt x="16546" y="1813"/>
                </a:lnTo>
                <a:cubicBezTo>
                  <a:pt x="16698" y="1813"/>
                  <a:pt x="16849" y="1776"/>
                  <a:pt x="16877" y="1733"/>
                </a:cubicBezTo>
                <a:cubicBezTo>
                  <a:pt x="16910" y="1684"/>
                  <a:pt x="16961" y="1682"/>
                  <a:pt x="17020" y="1726"/>
                </a:cubicBezTo>
                <a:cubicBezTo>
                  <a:pt x="17072" y="1765"/>
                  <a:pt x="17309" y="1791"/>
                  <a:pt x="17548" y="1785"/>
                </a:cubicBezTo>
                <a:cubicBezTo>
                  <a:pt x="17900" y="1777"/>
                  <a:pt x="17989" y="1798"/>
                  <a:pt x="18019" y="1903"/>
                </a:cubicBezTo>
                <a:cubicBezTo>
                  <a:pt x="18057" y="2037"/>
                  <a:pt x="18199" y="2087"/>
                  <a:pt x="18199" y="1966"/>
                </a:cubicBezTo>
                <a:cubicBezTo>
                  <a:pt x="18199" y="1869"/>
                  <a:pt x="18669" y="1662"/>
                  <a:pt x="18719" y="1737"/>
                </a:cubicBezTo>
                <a:cubicBezTo>
                  <a:pt x="18770" y="1813"/>
                  <a:pt x="20689" y="1794"/>
                  <a:pt x="20821" y="1716"/>
                </a:cubicBezTo>
                <a:cubicBezTo>
                  <a:pt x="20873" y="1685"/>
                  <a:pt x="20936" y="1695"/>
                  <a:pt x="20964" y="1737"/>
                </a:cubicBezTo>
                <a:cubicBezTo>
                  <a:pt x="20992" y="1778"/>
                  <a:pt x="21140" y="1813"/>
                  <a:pt x="21292" y="1813"/>
                </a:cubicBezTo>
                <a:lnTo>
                  <a:pt x="21570" y="1813"/>
                </a:lnTo>
                <a:lnTo>
                  <a:pt x="21570" y="1446"/>
                </a:lnTo>
                <a:cubicBezTo>
                  <a:pt x="21570" y="1098"/>
                  <a:pt x="21472" y="916"/>
                  <a:pt x="21371" y="1068"/>
                </a:cubicBezTo>
                <a:cubicBezTo>
                  <a:pt x="21271" y="1216"/>
                  <a:pt x="20863" y="1353"/>
                  <a:pt x="20772" y="1269"/>
                </a:cubicBezTo>
                <a:cubicBezTo>
                  <a:pt x="20709" y="1211"/>
                  <a:pt x="20617" y="1210"/>
                  <a:pt x="20459" y="1265"/>
                </a:cubicBezTo>
                <a:cubicBezTo>
                  <a:pt x="20302" y="1320"/>
                  <a:pt x="20198" y="1321"/>
                  <a:pt x="20101" y="1265"/>
                </a:cubicBezTo>
                <a:cubicBezTo>
                  <a:pt x="20001" y="1207"/>
                  <a:pt x="19919" y="1209"/>
                  <a:pt x="19796" y="1279"/>
                </a:cubicBezTo>
                <a:cubicBezTo>
                  <a:pt x="19668" y="1353"/>
                  <a:pt x="19604" y="1356"/>
                  <a:pt x="19518" y="1290"/>
                </a:cubicBezTo>
                <a:cubicBezTo>
                  <a:pt x="19453" y="1240"/>
                  <a:pt x="19313" y="1224"/>
                  <a:pt x="19194" y="1251"/>
                </a:cubicBezTo>
                <a:cubicBezTo>
                  <a:pt x="19027" y="1290"/>
                  <a:pt x="18979" y="1268"/>
                  <a:pt x="18945" y="1147"/>
                </a:cubicBezTo>
                <a:cubicBezTo>
                  <a:pt x="18918" y="1052"/>
                  <a:pt x="18871" y="1003"/>
                  <a:pt x="18832" y="1002"/>
                </a:cubicBezTo>
                <a:close/>
                <a:moveTo>
                  <a:pt x="12979" y="10677"/>
                </a:moveTo>
                <a:lnTo>
                  <a:pt x="12979" y="11052"/>
                </a:lnTo>
                <a:lnTo>
                  <a:pt x="12979" y="11423"/>
                </a:lnTo>
                <a:lnTo>
                  <a:pt x="13250" y="11423"/>
                </a:lnTo>
                <a:cubicBezTo>
                  <a:pt x="13399" y="11423"/>
                  <a:pt x="13567" y="11374"/>
                  <a:pt x="13623" y="11312"/>
                </a:cubicBezTo>
                <a:cubicBezTo>
                  <a:pt x="13714" y="11211"/>
                  <a:pt x="13740" y="11212"/>
                  <a:pt x="13868" y="11319"/>
                </a:cubicBezTo>
                <a:cubicBezTo>
                  <a:pt x="14079" y="11495"/>
                  <a:pt x="14300" y="11426"/>
                  <a:pt x="14331" y="11173"/>
                </a:cubicBezTo>
                <a:cubicBezTo>
                  <a:pt x="14355" y="10982"/>
                  <a:pt x="14250" y="10837"/>
                  <a:pt x="14086" y="10833"/>
                </a:cubicBezTo>
                <a:cubicBezTo>
                  <a:pt x="14055" y="10833"/>
                  <a:pt x="13958" y="10904"/>
                  <a:pt x="13868" y="10993"/>
                </a:cubicBezTo>
                <a:cubicBezTo>
                  <a:pt x="13688" y="11170"/>
                  <a:pt x="13589" y="11134"/>
                  <a:pt x="13586" y="10885"/>
                </a:cubicBezTo>
                <a:cubicBezTo>
                  <a:pt x="13584" y="10752"/>
                  <a:pt x="13528" y="10717"/>
                  <a:pt x="13280" y="10698"/>
                </a:cubicBezTo>
                <a:lnTo>
                  <a:pt x="12979" y="10677"/>
                </a:lnTo>
                <a:close/>
                <a:moveTo>
                  <a:pt x="14625" y="10740"/>
                </a:moveTo>
                <a:cubicBezTo>
                  <a:pt x="14550" y="10721"/>
                  <a:pt x="14528" y="10859"/>
                  <a:pt x="14565" y="11139"/>
                </a:cubicBezTo>
                <a:lnTo>
                  <a:pt x="14602" y="11409"/>
                </a:lnTo>
                <a:lnTo>
                  <a:pt x="15216" y="11399"/>
                </a:lnTo>
                <a:lnTo>
                  <a:pt x="15830" y="11388"/>
                </a:lnTo>
                <a:lnTo>
                  <a:pt x="15853" y="11156"/>
                </a:lnTo>
                <a:cubicBezTo>
                  <a:pt x="15881" y="10893"/>
                  <a:pt x="15714" y="10787"/>
                  <a:pt x="15465" y="10910"/>
                </a:cubicBezTo>
                <a:cubicBezTo>
                  <a:pt x="15347" y="10968"/>
                  <a:pt x="15276" y="10950"/>
                  <a:pt x="15160" y="10844"/>
                </a:cubicBezTo>
                <a:cubicBezTo>
                  <a:pt x="15024" y="10718"/>
                  <a:pt x="15004" y="10719"/>
                  <a:pt x="14923" y="10827"/>
                </a:cubicBezTo>
                <a:cubicBezTo>
                  <a:pt x="14841" y="10934"/>
                  <a:pt x="14822" y="10932"/>
                  <a:pt x="14719" y="10813"/>
                </a:cubicBezTo>
                <a:cubicBezTo>
                  <a:pt x="14683" y="10771"/>
                  <a:pt x="14650" y="10746"/>
                  <a:pt x="14625" y="10740"/>
                </a:cubicBezTo>
                <a:close/>
                <a:moveTo>
                  <a:pt x="16373" y="10879"/>
                </a:moveTo>
                <a:cubicBezTo>
                  <a:pt x="16155" y="10884"/>
                  <a:pt x="16112" y="10966"/>
                  <a:pt x="16120" y="11191"/>
                </a:cubicBezTo>
                <a:cubicBezTo>
                  <a:pt x="16130" y="11457"/>
                  <a:pt x="16130" y="11457"/>
                  <a:pt x="16181" y="11239"/>
                </a:cubicBezTo>
                <a:cubicBezTo>
                  <a:pt x="16245" y="10961"/>
                  <a:pt x="16384" y="10952"/>
                  <a:pt x="16418" y="11222"/>
                </a:cubicBezTo>
                <a:cubicBezTo>
                  <a:pt x="16450" y="11477"/>
                  <a:pt x="16572" y="11485"/>
                  <a:pt x="16606" y="11236"/>
                </a:cubicBezTo>
                <a:cubicBezTo>
                  <a:pt x="16642" y="10972"/>
                  <a:pt x="16782" y="10975"/>
                  <a:pt x="16843" y="11239"/>
                </a:cubicBezTo>
                <a:cubicBezTo>
                  <a:pt x="16894" y="11458"/>
                  <a:pt x="16894" y="11456"/>
                  <a:pt x="16904" y="11191"/>
                </a:cubicBezTo>
                <a:cubicBezTo>
                  <a:pt x="16913" y="10940"/>
                  <a:pt x="16894" y="10922"/>
                  <a:pt x="16651" y="10896"/>
                </a:cubicBezTo>
                <a:cubicBezTo>
                  <a:pt x="16536" y="10883"/>
                  <a:pt x="16445" y="10877"/>
                  <a:pt x="16373" y="10879"/>
                </a:cubicBezTo>
                <a:close/>
                <a:moveTo>
                  <a:pt x="2919" y="11073"/>
                </a:moveTo>
                <a:cubicBezTo>
                  <a:pt x="2909" y="11069"/>
                  <a:pt x="2885" y="11087"/>
                  <a:pt x="2840" y="11121"/>
                </a:cubicBezTo>
                <a:cubicBezTo>
                  <a:pt x="2775" y="11171"/>
                  <a:pt x="2592" y="11191"/>
                  <a:pt x="2407" y="11170"/>
                </a:cubicBezTo>
                <a:cubicBezTo>
                  <a:pt x="2164" y="11142"/>
                  <a:pt x="2056" y="11164"/>
                  <a:pt x="1955" y="11267"/>
                </a:cubicBezTo>
                <a:cubicBezTo>
                  <a:pt x="1835" y="11389"/>
                  <a:pt x="1834" y="11423"/>
                  <a:pt x="1944" y="11617"/>
                </a:cubicBezTo>
                <a:cubicBezTo>
                  <a:pt x="2010" y="11735"/>
                  <a:pt x="2064" y="11871"/>
                  <a:pt x="2064" y="11922"/>
                </a:cubicBezTo>
                <a:cubicBezTo>
                  <a:pt x="2064" y="11973"/>
                  <a:pt x="2118" y="12016"/>
                  <a:pt x="2185" y="12016"/>
                </a:cubicBezTo>
                <a:cubicBezTo>
                  <a:pt x="2251" y="12016"/>
                  <a:pt x="2305" y="11967"/>
                  <a:pt x="2305" y="11908"/>
                </a:cubicBezTo>
                <a:cubicBezTo>
                  <a:pt x="2305" y="11716"/>
                  <a:pt x="2437" y="11723"/>
                  <a:pt x="2704" y="11929"/>
                </a:cubicBezTo>
                <a:cubicBezTo>
                  <a:pt x="2931" y="12103"/>
                  <a:pt x="2951" y="12145"/>
                  <a:pt x="2848" y="12224"/>
                </a:cubicBezTo>
                <a:cubicBezTo>
                  <a:pt x="2745" y="12302"/>
                  <a:pt x="2741" y="12354"/>
                  <a:pt x="2833" y="12591"/>
                </a:cubicBezTo>
                <a:cubicBezTo>
                  <a:pt x="2891" y="12743"/>
                  <a:pt x="2944" y="12925"/>
                  <a:pt x="2945" y="12997"/>
                </a:cubicBezTo>
                <a:cubicBezTo>
                  <a:pt x="2948" y="13077"/>
                  <a:pt x="3013" y="13129"/>
                  <a:pt x="3126" y="13135"/>
                </a:cubicBezTo>
                <a:cubicBezTo>
                  <a:pt x="3765" y="13171"/>
                  <a:pt x="4005" y="13165"/>
                  <a:pt x="4042" y="13111"/>
                </a:cubicBezTo>
                <a:cubicBezTo>
                  <a:pt x="4064" y="13077"/>
                  <a:pt x="4121" y="13070"/>
                  <a:pt x="4170" y="13097"/>
                </a:cubicBezTo>
                <a:cubicBezTo>
                  <a:pt x="4218" y="13125"/>
                  <a:pt x="4539" y="13146"/>
                  <a:pt x="4881" y="13142"/>
                </a:cubicBezTo>
                <a:cubicBezTo>
                  <a:pt x="5297" y="13138"/>
                  <a:pt x="5551" y="13171"/>
                  <a:pt x="5650" y="13239"/>
                </a:cubicBezTo>
                <a:cubicBezTo>
                  <a:pt x="5803" y="13346"/>
                  <a:pt x="5903" y="13383"/>
                  <a:pt x="5812" y="13298"/>
                </a:cubicBezTo>
                <a:cubicBezTo>
                  <a:pt x="5717" y="13211"/>
                  <a:pt x="5917" y="13065"/>
                  <a:pt x="6079" y="13104"/>
                </a:cubicBezTo>
                <a:cubicBezTo>
                  <a:pt x="6247" y="13145"/>
                  <a:pt x="6311" y="12952"/>
                  <a:pt x="6158" y="12865"/>
                </a:cubicBezTo>
                <a:cubicBezTo>
                  <a:pt x="6105" y="12835"/>
                  <a:pt x="6102" y="12774"/>
                  <a:pt x="6154" y="12685"/>
                </a:cubicBezTo>
                <a:cubicBezTo>
                  <a:pt x="6214" y="12582"/>
                  <a:pt x="6205" y="12538"/>
                  <a:pt x="6109" y="12504"/>
                </a:cubicBezTo>
                <a:cubicBezTo>
                  <a:pt x="6039" y="12480"/>
                  <a:pt x="5999" y="12411"/>
                  <a:pt x="6023" y="12355"/>
                </a:cubicBezTo>
                <a:cubicBezTo>
                  <a:pt x="6046" y="12300"/>
                  <a:pt x="6031" y="12224"/>
                  <a:pt x="5989" y="12185"/>
                </a:cubicBezTo>
                <a:cubicBezTo>
                  <a:pt x="5941" y="12141"/>
                  <a:pt x="5966" y="12049"/>
                  <a:pt x="6057" y="11936"/>
                </a:cubicBezTo>
                <a:cubicBezTo>
                  <a:pt x="6135" y="11837"/>
                  <a:pt x="6200" y="11674"/>
                  <a:pt x="6200" y="11572"/>
                </a:cubicBezTo>
                <a:cubicBezTo>
                  <a:pt x="6200" y="11423"/>
                  <a:pt x="6161" y="11391"/>
                  <a:pt x="6011" y="11405"/>
                </a:cubicBezTo>
                <a:cubicBezTo>
                  <a:pt x="5909" y="11416"/>
                  <a:pt x="5761" y="11390"/>
                  <a:pt x="5680" y="11350"/>
                </a:cubicBezTo>
                <a:cubicBezTo>
                  <a:pt x="5582" y="11302"/>
                  <a:pt x="5449" y="11305"/>
                  <a:pt x="5288" y="11357"/>
                </a:cubicBezTo>
                <a:cubicBezTo>
                  <a:pt x="5117" y="11412"/>
                  <a:pt x="4999" y="11413"/>
                  <a:pt x="4885" y="11357"/>
                </a:cubicBezTo>
                <a:cubicBezTo>
                  <a:pt x="4782" y="11306"/>
                  <a:pt x="4705" y="11304"/>
                  <a:pt x="4674" y="11350"/>
                </a:cubicBezTo>
                <a:cubicBezTo>
                  <a:pt x="4627" y="11420"/>
                  <a:pt x="4001" y="11381"/>
                  <a:pt x="3751" y="11295"/>
                </a:cubicBezTo>
                <a:cubicBezTo>
                  <a:pt x="3685" y="11271"/>
                  <a:pt x="3581" y="11243"/>
                  <a:pt x="3522" y="11232"/>
                </a:cubicBezTo>
                <a:cubicBezTo>
                  <a:pt x="3463" y="11221"/>
                  <a:pt x="3393" y="11193"/>
                  <a:pt x="3367" y="11170"/>
                </a:cubicBezTo>
                <a:cubicBezTo>
                  <a:pt x="3342" y="11146"/>
                  <a:pt x="3257" y="11181"/>
                  <a:pt x="3179" y="11246"/>
                </a:cubicBezTo>
                <a:cubicBezTo>
                  <a:pt x="3016" y="11382"/>
                  <a:pt x="2834" y="11318"/>
                  <a:pt x="2904" y="11149"/>
                </a:cubicBezTo>
                <a:cubicBezTo>
                  <a:pt x="2923" y="11104"/>
                  <a:pt x="2929" y="11077"/>
                  <a:pt x="2919" y="11073"/>
                </a:cubicBezTo>
                <a:close/>
                <a:moveTo>
                  <a:pt x="13043" y="12179"/>
                </a:moveTo>
                <a:cubicBezTo>
                  <a:pt x="13007" y="12222"/>
                  <a:pt x="12979" y="12347"/>
                  <a:pt x="12979" y="12532"/>
                </a:cubicBezTo>
                <a:cubicBezTo>
                  <a:pt x="12979" y="12902"/>
                  <a:pt x="13108" y="13050"/>
                  <a:pt x="13156" y="12737"/>
                </a:cubicBezTo>
                <a:cubicBezTo>
                  <a:pt x="13190" y="12515"/>
                  <a:pt x="13491" y="12506"/>
                  <a:pt x="13525" y="12726"/>
                </a:cubicBezTo>
                <a:cubicBezTo>
                  <a:pt x="13548" y="12872"/>
                  <a:pt x="13599" y="12883"/>
                  <a:pt x="14267" y="12889"/>
                </a:cubicBezTo>
                <a:lnTo>
                  <a:pt x="14987" y="12896"/>
                </a:lnTo>
                <a:lnTo>
                  <a:pt x="14983" y="12511"/>
                </a:lnTo>
                <a:cubicBezTo>
                  <a:pt x="14981" y="12214"/>
                  <a:pt x="14963" y="12155"/>
                  <a:pt x="14900" y="12255"/>
                </a:cubicBezTo>
                <a:cubicBezTo>
                  <a:pt x="14855" y="12326"/>
                  <a:pt x="14749" y="12387"/>
                  <a:pt x="14663" y="12387"/>
                </a:cubicBezTo>
                <a:cubicBezTo>
                  <a:pt x="14577" y="12387"/>
                  <a:pt x="14505" y="12432"/>
                  <a:pt x="14505" y="12491"/>
                </a:cubicBezTo>
                <a:cubicBezTo>
                  <a:pt x="14505" y="12668"/>
                  <a:pt x="14337" y="12709"/>
                  <a:pt x="14290" y="12543"/>
                </a:cubicBezTo>
                <a:cubicBezTo>
                  <a:pt x="14230" y="12332"/>
                  <a:pt x="13885" y="12326"/>
                  <a:pt x="13849" y="12536"/>
                </a:cubicBezTo>
                <a:cubicBezTo>
                  <a:pt x="13807" y="12785"/>
                  <a:pt x="13664" y="12706"/>
                  <a:pt x="13619" y="12407"/>
                </a:cubicBezTo>
                <a:cubicBezTo>
                  <a:pt x="13585" y="12174"/>
                  <a:pt x="13572" y="12154"/>
                  <a:pt x="13529" y="12293"/>
                </a:cubicBezTo>
                <a:cubicBezTo>
                  <a:pt x="13465" y="12499"/>
                  <a:pt x="13220" y="12510"/>
                  <a:pt x="13164" y="12310"/>
                </a:cubicBezTo>
                <a:cubicBezTo>
                  <a:pt x="13124" y="12172"/>
                  <a:pt x="13079" y="12135"/>
                  <a:pt x="13043" y="12179"/>
                </a:cubicBezTo>
                <a:close/>
                <a:moveTo>
                  <a:pt x="16674" y="12387"/>
                </a:moveTo>
                <a:cubicBezTo>
                  <a:pt x="16448" y="12387"/>
                  <a:pt x="16431" y="12403"/>
                  <a:pt x="16440" y="12664"/>
                </a:cubicBezTo>
                <a:cubicBezTo>
                  <a:pt x="16450" y="12932"/>
                  <a:pt x="16451" y="12934"/>
                  <a:pt x="16501" y="12719"/>
                </a:cubicBezTo>
                <a:cubicBezTo>
                  <a:pt x="16530" y="12594"/>
                  <a:pt x="16607" y="12497"/>
                  <a:pt x="16674" y="12497"/>
                </a:cubicBezTo>
                <a:cubicBezTo>
                  <a:pt x="16741" y="12497"/>
                  <a:pt x="16814" y="12594"/>
                  <a:pt x="16843" y="12719"/>
                </a:cubicBezTo>
                <a:cubicBezTo>
                  <a:pt x="16893" y="12934"/>
                  <a:pt x="16894" y="12932"/>
                  <a:pt x="16904" y="12664"/>
                </a:cubicBezTo>
                <a:cubicBezTo>
                  <a:pt x="16913" y="12403"/>
                  <a:pt x="16900" y="12387"/>
                  <a:pt x="16674" y="12387"/>
                </a:cubicBezTo>
                <a:close/>
                <a:moveTo>
                  <a:pt x="16199" y="12393"/>
                </a:moveTo>
                <a:lnTo>
                  <a:pt x="15714" y="12397"/>
                </a:lnTo>
                <a:lnTo>
                  <a:pt x="15228" y="12397"/>
                </a:lnTo>
                <a:lnTo>
                  <a:pt x="15239" y="12667"/>
                </a:lnTo>
                <a:cubicBezTo>
                  <a:pt x="15248" y="12927"/>
                  <a:pt x="15251" y="12929"/>
                  <a:pt x="15299" y="12723"/>
                </a:cubicBezTo>
                <a:cubicBezTo>
                  <a:pt x="15370" y="12421"/>
                  <a:pt x="15537" y="12399"/>
                  <a:pt x="15642" y="12678"/>
                </a:cubicBezTo>
                <a:cubicBezTo>
                  <a:pt x="15715" y="12870"/>
                  <a:pt x="15765" y="12908"/>
                  <a:pt x="15939" y="12889"/>
                </a:cubicBezTo>
                <a:cubicBezTo>
                  <a:pt x="16112" y="12871"/>
                  <a:pt x="16156" y="12822"/>
                  <a:pt x="16177" y="12629"/>
                </a:cubicBezTo>
                <a:lnTo>
                  <a:pt x="16199" y="12393"/>
                </a:lnTo>
                <a:close/>
                <a:moveTo>
                  <a:pt x="9081" y="16574"/>
                </a:moveTo>
                <a:cubicBezTo>
                  <a:pt x="9070" y="16578"/>
                  <a:pt x="9055" y="16594"/>
                  <a:pt x="9039" y="16619"/>
                </a:cubicBezTo>
                <a:cubicBezTo>
                  <a:pt x="8994" y="16691"/>
                  <a:pt x="8891" y="16748"/>
                  <a:pt x="8810" y="16748"/>
                </a:cubicBezTo>
                <a:cubicBezTo>
                  <a:pt x="8637" y="16748"/>
                  <a:pt x="8542" y="16932"/>
                  <a:pt x="8610" y="17129"/>
                </a:cubicBezTo>
                <a:cubicBezTo>
                  <a:pt x="8642" y="17222"/>
                  <a:pt x="8734" y="17264"/>
                  <a:pt x="8893" y="17264"/>
                </a:cubicBezTo>
                <a:cubicBezTo>
                  <a:pt x="9123" y="17264"/>
                  <a:pt x="9129" y="17260"/>
                  <a:pt x="9126" y="16879"/>
                </a:cubicBezTo>
                <a:cubicBezTo>
                  <a:pt x="9125" y="16655"/>
                  <a:pt x="9113" y="16563"/>
                  <a:pt x="9081" y="16574"/>
                </a:cubicBezTo>
                <a:close/>
                <a:moveTo>
                  <a:pt x="9420" y="16602"/>
                </a:moveTo>
                <a:cubicBezTo>
                  <a:pt x="9398" y="16541"/>
                  <a:pt x="9378" y="16668"/>
                  <a:pt x="9375" y="16886"/>
                </a:cubicBezTo>
                <a:cubicBezTo>
                  <a:pt x="9369" y="17220"/>
                  <a:pt x="9385" y="17271"/>
                  <a:pt x="9480" y="17198"/>
                </a:cubicBezTo>
                <a:cubicBezTo>
                  <a:pt x="9558" y="17139"/>
                  <a:pt x="9610" y="17135"/>
                  <a:pt x="9646" y="17188"/>
                </a:cubicBezTo>
                <a:cubicBezTo>
                  <a:pt x="9674" y="17231"/>
                  <a:pt x="9787" y="17264"/>
                  <a:pt x="9894" y="17264"/>
                </a:cubicBezTo>
                <a:cubicBezTo>
                  <a:pt x="10050" y="17264"/>
                  <a:pt x="10090" y="17227"/>
                  <a:pt x="10090" y="17080"/>
                </a:cubicBezTo>
                <a:cubicBezTo>
                  <a:pt x="10090" y="16979"/>
                  <a:pt x="10098" y="16872"/>
                  <a:pt x="10109" y="16841"/>
                </a:cubicBezTo>
                <a:cubicBezTo>
                  <a:pt x="10144" y="16746"/>
                  <a:pt x="9767" y="16731"/>
                  <a:pt x="9646" y="16824"/>
                </a:cubicBezTo>
                <a:cubicBezTo>
                  <a:pt x="9556" y="16893"/>
                  <a:pt x="9522" y="16892"/>
                  <a:pt x="9495" y="16814"/>
                </a:cubicBezTo>
                <a:cubicBezTo>
                  <a:pt x="9476" y="16758"/>
                  <a:pt x="9442" y="16663"/>
                  <a:pt x="9420" y="16602"/>
                </a:cubicBezTo>
                <a:close/>
                <a:moveTo>
                  <a:pt x="14693" y="16616"/>
                </a:moveTo>
                <a:cubicBezTo>
                  <a:pt x="14654" y="16588"/>
                  <a:pt x="14579" y="16633"/>
                  <a:pt x="14467" y="16748"/>
                </a:cubicBezTo>
                <a:cubicBezTo>
                  <a:pt x="14359" y="16857"/>
                  <a:pt x="14289" y="16874"/>
                  <a:pt x="14181" y="16820"/>
                </a:cubicBezTo>
                <a:cubicBezTo>
                  <a:pt x="14101" y="16781"/>
                  <a:pt x="13979" y="16768"/>
                  <a:pt x="13909" y="16793"/>
                </a:cubicBezTo>
                <a:cubicBezTo>
                  <a:pt x="13758" y="16846"/>
                  <a:pt x="13738" y="17238"/>
                  <a:pt x="13883" y="17292"/>
                </a:cubicBezTo>
                <a:cubicBezTo>
                  <a:pt x="14055" y="17356"/>
                  <a:pt x="14092" y="17343"/>
                  <a:pt x="14252" y="17184"/>
                </a:cubicBezTo>
                <a:cubicBezTo>
                  <a:pt x="14401" y="17037"/>
                  <a:pt x="14415" y="17038"/>
                  <a:pt x="14493" y="17167"/>
                </a:cubicBezTo>
                <a:cubicBezTo>
                  <a:pt x="14600" y="17342"/>
                  <a:pt x="14636" y="17297"/>
                  <a:pt x="14704" y="16914"/>
                </a:cubicBezTo>
                <a:cubicBezTo>
                  <a:pt x="14735" y="16742"/>
                  <a:pt x="14732" y="16644"/>
                  <a:pt x="14693" y="16616"/>
                </a:cubicBezTo>
                <a:close/>
                <a:moveTo>
                  <a:pt x="10358" y="16637"/>
                </a:moveTo>
                <a:cubicBezTo>
                  <a:pt x="10326" y="16639"/>
                  <a:pt x="10297" y="16661"/>
                  <a:pt x="10260" y="16703"/>
                </a:cubicBezTo>
                <a:cubicBezTo>
                  <a:pt x="10195" y="16774"/>
                  <a:pt x="10191" y="16826"/>
                  <a:pt x="10249" y="16859"/>
                </a:cubicBezTo>
                <a:cubicBezTo>
                  <a:pt x="10295" y="16885"/>
                  <a:pt x="10331" y="16985"/>
                  <a:pt x="10331" y="17084"/>
                </a:cubicBezTo>
                <a:cubicBezTo>
                  <a:pt x="10331" y="17258"/>
                  <a:pt x="10350" y="17264"/>
                  <a:pt x="10893" y="17264"/>
                </a:cubicBezTo>
                <a:cubicBezTo>
                  <a:pt x="11389" y="17264"/>
                  <a:pt x="11454" y="17248"/>
                  <a:pt x="11454" y="17126"/>
                </a:cubicBezTo>
                <a:cubicBezTo>
                  <a:pt x="11454" y="16971"/>
                  <a:pt x="11642" y="16796"/>
                  <a:pt x="11725" y="16872"/>
                </a:cubicBezTo>
                <a:cubicBezTo>
                  <a:pt x="11754" y="16899"/>
                  <a:pt x="11778" y="17007"/>
                  <a:pt x="11781" y="17112"/>
                </a:cubicBezTo>
                <a:cubicBezTo>
                  <a:pt x="11786" y="17280"/>
                  <a:pt x="11794" y="17286"/>
                  <a:pt x="11849" y="17157"/>
                </a:cubicBezTo>
                <a:cubicBezTo>
                  <a:pt x="11954" y="16909"/>
                  <a:pt x="11862" y="16748"/>
                  <a:pt x="11612" y="16748"/>
                </a:cubicBezTo>
                <a:cubicBezTo>
                  <a:pt x="11487" y="16748"/>
                  <a:pt x="11362" y="16785"/>
                  <a:pt x="11333" y="16827"/>
                </a:cubicBezTo>
                <a:cubicBezTo>
                  <a:pt x="11297" y="16881"/>
                  <a:pt x="11247" y="16879"/>
                  <a:pt x="11175" y="16824"/>
                </a:cubicBezTo>
                <a:cubicBezTo>
                  <a:pt x="11118" y="16780"/>
                  <a:pt x="10966" y="16752"/>
                  <a:pt x="10832" y="16762"/>
                </a:cubicBezTo>
                <a:cubicBezTo>
                  <a:pt x="10699" y="16771"/>
                  <a:pt x="10535" y="16738"/>
                  <a:pt x="10471" y="16689"/>
                </a:cubicBezTo>
                <a:cubicBezTo>
                  <a:pt x="10424" y="16653"/>
                  <a:pt x="10390" y="16634"/>
                  <a:pt x="10358" y="16637"/>
                </a:cubicBezTo>
                <a:close/>
                <a:moveTo>
                  <a:pt x="12395" y="16755"/>
                </a:moveTo>
                <a:cubicBezTo>
                  <a:pt x="12202" y="16722"/>
                  <a:pt x="12012" y="16894"/>
                  <a:pt x="12079" y="17129"/>
                </a:cubicBezTo>
                <a:cubicBezTo>
                  <a:pt x="12123" y="17283"/>
                  <a:pt x="12486" y="17319"/>
                  <a:pt x="12633" y="17184"/>
                </a:cubicBezTo>
                <a:cubicBezTo>
                  <a:pt x="12695" y="17127"/>
                  <a:pt x="12737" y="17127"/>
                  <a:pt x="12776" y="17184"/>
                </a:cubicBezTo>
                <a:cubicBezTo>
                  <a:pt x="12805" y="17229"/>
                  <a:pt x="12916" y="17264"/>
                  <a:pt x="13021" y="17264"/>
                </a:cubicBezTo>
                <a:cubicBezTo>
                  <a:pt x="13245" y="17264"/>
                  <a:pt x="13363" y="17017"/>
                  <a:pt x="13216" y="16855"/>
                </a:cubicBezTo>
                <a:cubicBezTo>
                  <a:pt x="13093" y="16718"/>
                  <a:pt x="12986" y="16721"/>
                  <a:pt x="12817" y="16862"/>
                </a:cubicBezTo>
                <a:cubicBezTo>
                  <a:pt x="12696" y="16963"/>
                  <a:pt x="12671" y="16963"/>
                  <a:pt x="12580" y="16862"/>
                </a:cubicBezTo>
                <a:cubicBezTo>
                  <a:pt x="12525" y="16801"/>
                  <a:pt x="12460" y="16765"/>
                  <a:pt x="12395" y="16755"/>
                </a:cubicBezTo>
                <a:close/>
                <a:moveTo>
                  <a:pt x="7601" y="18086"/>
                </a:moveTo>
                <a:cubicBezTo>
                  <a:pt x="7562" y="18086"/>
                  <a:pt x="7527" y="18134"/>
                  <a:pt x="7499" y="18231"/>
                </a:cubicBezTo>
                <a:cubicBezTo>
                  <a:pt x="7462" y="18362"/>
                  <a:pt x="7433" y="18371"/>
                  <a:pt x="7299" y="18294"/>
                </a:cubicBezTo>
                <a:cubicBezTo>
                  <a:pt x="7068" y="18161"/>
                  <a:pt x="6881" y="18261"/>
                  <a:pt x="6881" y="18516"/>
                </a:cubicBezTo>
                <a:cubicBezTo>
                  <a:pt x="6881" y="18636"/>
                  <a:pt x="6924" y="18748"/>
                  <a:pt x="6979" y="18769"/>
                </a:cubicBezTo>
                <a:cubicBezTo>
                  <a:pt x="7034" y="18789"/>
                  <a:pt x="7135" y="18790"/>
                  <a:pt x="7201" y="18769"/>
                </a:cubicBezTo>
                <a:cubicBezTo>
                  <a:pt x="7385" y="18710"/>
                  <a:pt x="7791" y="18709"/>
                  <a:pt x="7959" y="18769"/>
                </a:cubicBezTo>
                <a:cubicBezTo>
                  <a:pt x="8047" y="18800"/>
                  <a:pt x="8182" y="18778"/>
                  <a:pt x="8290" y="18713"/>
                </a:cubicBezTo>
                <a:cubicBezTo>
                  <a:pt x="8450" y="18617"/>
                  <a:pt x="8483" y="18615"/>
                  <a:pt x="8569" y="18710"/>
                </a:cubicBezTo>
                <a:cubicBezTo>
                  <a:pt x="8683" y="18836"/>
                  <a:pt x="8901" y="18851"/>
                  <a:pt x="9021" y="18741"/>
                </a:cubicBezTo>
                <a:cubicBezTo>
                  <a:pt x="9079" y="18687"/>
                  <a:pt x="9168" y="18690"/>
                  <a:pt x="9314" y="18751"/>
                </a:cubicBezTo>
                <a:cubicBezTo>
                  <a:pt x="9478" y="18820"/>
                  <a:pt x="9552" y="18821"/>
                  <a:pt x="9642" y="18751"/>
                </a:cubicBezTo>
                <a:cubicBezTo>
                  <a:pt x="9733" y="18682"/>
                  <a:pt x="9791" y="18681"/>
                  <a:pt x="9913" y="18751"/>
                </a:cubicBezTo>
                <a:cubicBezTo>
                  <a:pt x="10148" y="18887"/>
                  <a:pt x="10321" y="18789"/>
                  <a:pt x="10313" y="18526"/>
                </a:cubicBezTo>
                <a:cubicBezTo>
                  <a:pt x="10307" y="18342"/>
                  <a:pt x="10274" y="18301"/>
                  <a:pt x="10124" y="18301"/>
                </a:cubicBezTo>
                <a:cubicBezTo>
                  <a:pt x="10023" y="18301"/>
                  <a:pt x="9918" y="18336"/>
                  <a:pt x="9891" y="18377"/>
                </a:cubicBezTo>
                <a:cubicBezTo>
                  <a:pt x="9859" y="18425"/>
                  <a:pt x="9781" y="18414"/>
                  <a:pt x="9676" y="18346"/>
                </a:cubicBezTo>
                <a:cubicBezTo>
                  <a:pt x="9558" y="18269"/>
                  <a:pt x="9455" y="18258"/>
                  <a:pt x="9314" y="18308"/>
                </a:cubicBezTo>
                <a:cubicBezTo>
                  <a:pt x="9187" y="18352"/>
                  <a:pt x="9061" y="18349"/>
                  <a:pt x="8957" y="18297"/>
                </a:cubicBezTo>
                <a:cubicBezTo>
                  <a:pt x="8835" y="18237"/>
                  <a:pt x="8753" y="18245"/>
                  <a:pt x="8614" y="18328"/>
                </a:cubicBezTo>
                <a:cubicBezTo>
                  <a:pt x="8449" y="18428"/>
                  <a:pt x="8417" y="18424"/>
                  <a:pt x="8301" y="18318"/>
                </a:cubicBezTo>
                <a:cubicBezTo>
                  <a:pt x="8194" y="18220"/>
                  <a:pt x="8133" y="18217"/>
                  <a:pt x="7959" y="18290"/>
                </a:cubicBezTo>
                <a:cubicBezTo>
                  <a:pt x="7772" y="18369"/>
                  <a:pt x="7744" y="18360"/>
                  <a:pt x="7706" y="18228"/>
                </a:cubicBezTo>
                <a:cubicBezTo>
                  <a:pt x="7679" y="18132"/>
                  <a:pt x="7639" y="18085"/>
                  <a:pt x="7601" y="18086"/>
                </a:cubicBezTo>
                <a:close/>
                <a:moveTo>
                  <a:pt x="10606" y="18183"/>
                </a:moveTo>
                <a:cubicBezTo>
                  <a:pt x="10534" y="18177"/>
                  <a:pt x="10520" y="18290"/>
                  <a:pt x="10554" y="18540"/>
                </a:cubicBezTo>
                <a:cubicBezTo>
                  <a:pt x="10578" y="18723"/>
                  <a:pt x="10632" y="18817"/>
                  <a:pt x="10712" y="18817"/>
                </a:cubicBezTo>
                <a:cubicBezTo>
                  <a:pt x="10813" y="18817"/>
                  <a:pt x="10815" y="18801"/>
                  <a:pt x="10727" y="18703"/>
                </a:cubicBezTo>
                <a:cubicBezTo>
                  <a:pt x="10646" y="18613"/>
                  <a:pt x="10645" y="18554"/>
                  <a:pt x="10716" y="18450"/>
                </a:cubicBezTo>
                <a:cubicBezTo>
                  <a:pt x="10787" y="18345"/>
                  <a:pt x="10782" y="18296"/>
                  <a:pt x="10697" y="18231"/>
                </a:cubicBezTo>
                <a:cubicBezTo>
                  <a:pt x="10660" y="18203"/>
                  <a:pt x="10630" y="18185"/>
                  <a:pt x="10606" y="18183"/>
                </a:cubicBezTo>
                <a:close/>
                <a:moveTo>
                  <a:pt x="15947" y="18186"/>
                </a:moveTo>
                <a:cubicBezTo>
                  <a:pt x="15902" y="18186"/>
                  <a:pt x="15881" y="18214"/>
                  <a:pt x="15849" y="18266"/>
                </a:cubicBezTo>
                <a:cubicBezTo>
                  <a:pt x="15806" y="18338"/>
                  <a:pt x="15721" y="18366"/>
                  <a:pt x="15627" y="18339"/>
                </a:cubicBezTo>
                <a:cubicBezTo>
                  <a:pt x="15544" y="18314"/>
                  <a:pt x="15398" y="18330"/>
                  <a:pt x="15303" y="18377"/>
                </a:cubicBezTo>
                <a:cubicBezTo>
                  <a:pt x="15178" y="18438"/>
                  <a:pt x="15107" y="18439"/>
                  <a:pt x="15043" y="18380"/>
                </a:cubicBezTo>
                <a:cubicBezTo>
                  <a:pt x="14889" y="18238"/>
                  <a:pt x="14666" y="18292"/>
                  <a:pt x="14584" y="18491"/>
                </a:cubicBezTo>
                <a:cubicBezTo>
                  <a:pt x="14540" y="18596"/>
                  <a:pt x="14525" y="18714"/>
                  <a:pt x="14550" y="18751"/>
                </a:cubicBezTo>
                <a:cubicBezTo>
                  <a:pt x="14611" y="18843"/>
                  <a:pt x="15045" y="18838"/>
                  <a:pt x="15107" y="18744"/>
                </a:cubicBezTo>
                <a:cubicBezTo>
                  <a:pt x="15139" y="18697"/>
                  <a:pt x="15219" y="18710"/>
                  <a:pt x="15326" y="18779"/>
                </a:cubicBezTo>
                <a:cubicBezTo>
                  <a:pt x="15429" y="18846"/>
                  <a:pt x="15539" y="18862"/>
                  <a:pt x="15612" y="18824"/>
                </a:cubicBezTo>
                <a:cubicBezTo>
                  <a:pt x="15677" y="18791"/>
                  <a:pt x="15801" y="18780"/>
                  <a:pt x="15883" y="18800"/>
                </a:cubicBezTo>
                <a:cubicBezTo>
                  <a:pt x="16000" y="18828"/>
                  <a:pt x="16030" y="18795"/>
                  <a:pt x="16030" y="18647"/>
                </a:cubicBezTo>
                <a:cubicBezTo>
                  <a:pt x="16030" y="18543"/>
                  <a:pt x="16062" y="18441"/>
                  <a:pt x="16101" y="18419"/>
                </a:cubicBezTo>
                <a:cubicBezTo>
                  <a:pt x="16207" y="18358"/>
                  <a:pt x="16377" y="18577"/>
                  <a:pt x="16324" y="18706"/>
                </a:cubicBezTo>
                <a:cubicBezTo>
                  <a:pt x="16298" y="18768"/>
                  <a:pt x="16311" y="18817"/>
                  <a:pt x="16354" y="18817"/>
                </a:cubicBezTo>
                <a:cubicBezTo>
                  <a:pt x="16397" y="18817"/>
                  <a:pt x="16433" y="18721"/>
                  <a:pt x="16433" y="18602"/>
                </a:cubicBezTo>
                <a:cubicBezTo>
                  <a:pt x="16433" y="18433"/>
                  <a:pt x="16378" y="18362"/>
                  <a:pt x="16177" y="18270"/>
                </a:cubicBezTo>
                <a:cubicBezTo>
                  <a:pt x="16060" y="18216"/>
                  <a:pt x="15992" y="18187"/>
                  <a:pt x="15947" y="18186"/>
                </a:cubicBezTo>
                <a:close/>
                <a:moveTo>
                  <a:pt x="12900" y="18301"/>
                </a:moveTo>
                <a:cubicBezTo>
                  <a:pt x="12773" y="18301"/>
                  <a:pt x="12646" y="18334"/>
                  <a:pt x="12618" y="18377"/>
                </a:cubicBezTo>
                <a:cubicBezTo>
                  <a:pt x="12583" y="18428"/>
                  <a:pt x="12534" y="18432"/>
                  <a:pt x="12471" y="18384"/>
                </a:cubicBezTo>
                <a:cubicBezTo>
                  <a:pt x="12418" y="18344"/>
                  <a:pt x="12134" y="18311"/>
                  <a:pt x="11842" y="18311"/>
                </a:cubicBezTo>
                <a:cubicBezTo>
                  <a:pt x="11329" y="18311"/>
                  <a:pt x="11309" y="18317"/>
                  <a:pt x="11269" y="18509"/>
                </a:cubicBezTo>
                <a:cubicBezTo>
                  <a:pt x="11214" y="18777"/>
                  <a:pt x="11256" y="18817"/>
                  <a:pt x="11582" y="18817"/>
                </a:cubicBezTo>
                <a:cubicBezTo>
                  <a:pt x="11764" y="18817"/>
                  <a:pt x="11877" y="18861"/>
                  <a:pt x="11909" y="18939"/>
                </a:cubicBezTo>
                <a:cubicBezTo>
                  <a:pt x="11955" y="19048"/>
                  <a:pt x="11967" y="19048"/>
                  <a:pt x="12034" y="18939"/>
                </a:cubicBezTo>
                <a:cubicBezTo>
                  <a:pt x="12074" y="18873"/>
                  <a:pt x="12172" y="18817"/>
                  <a:pt x="12256" y="18817"/>
                </a:cubicBezTo>
                <a:cubicBezTo>
                  <a:pt x="12339" y="18817"/>
                  <a:pt x="12432" y="18786"/>
                  <a:pt x="12459" y="18744"/>
                </a:cubicBezTo>
                <a:cubicBezTo>
                  <a:pt x="12536" y="18630"/>
                  <a:pt x="12660" y="18732"/>
                  <a:pt x="12663" y="18914"/>
                </a:cubicBezTo>
                <a:cubicBezTo>
                  <a:pt x="12665" y="19060"/>
                  <a:pt x="12672" y="19065"/>
                  <a:pt x="12746" y="18949"/>
                </a:cubicBezTo>
                <a:cubicBezTo>
                  <a:pt x="12791" y="18878"/>
                  <a:pt x="12891" y="18817"/>
                  <a:pt x="12968" y="18817"/>
                </a:cubicBezTo>
                <a:cubicBezTo>
                  <a:pt x="13045" y="18817"/>
                  <a:pt x="13150" y="18782"/>
                  <a:pt x="13198" y="18738"/>
                </a:cubicBezTo>
                <a:cubicBezTo>
                  <a:pt x="13260" y="18680"/>
                  <a:pt x="13298" y="18680"/>
                  <a:pt x="13337" y="18738"/>
                </a:cubicBezTo>
                <a:cubicBezTo>
                  <a:pt x="13429" y="18875"/>
                  <a:pt x="13544" y="18825"/>
                  <a:pt x="13544" y="18647"/>
                </a:cubicBezTo>
                <a:cubicBezTo>
                  <a:pt x="13544" y="18554"/>
                  <a:pt x="13581" y="18443"/>
                  <a:pt x="13627" y="18401"/>
                </a:cubicBezTo>
                <a:cubicBezTo>
                  <a:pt x="13733" y="18303"/>
                  <a:pt x="13463" y="18291"/>
                  <a:pt x="13329" y="18387"/>
                </a:cubicBezTo>
                <a:cubicBezTo>
                  <a:pt x="13272" y="18429"/>
                  <a:pt x="13215" y="18425"/>
                  <a:pt x="13183" y="18377"/>
                </a:cubicBezTo>
                <a:cubicBezTo>
                  <a:pt x="13154" y="18334"/>
                  <a:pt x="13027" y="18301"/>
                  <a:pt x="12900" y="18301"/>
                </a:cubicBezTo>
                <a:close/>
                <a:moveTo>
                  <a:pt x="14109" y="18301"/>
                </a:moveTo>
                <a:cubicBezTo>
                  <a:pt x="13923" y="18301"/>
                  <a:pt x="13760" y="18535"/>
                  <a:pt x="13830" y="18703"/>
                </a:cubicBezTo>
                <a:cubicBezTo>
                  <a:pt x="13883" y="18829"/>
                  <a:pt x="14304" y="18866"/>
                  <a:pt x="14380" y="18751"/>
                </a:cubicBezTo>
                <a:cubicBezTo>
                  <a:pt x="14467" y="18623"/>
                  <a:pt x="14273" y="18301"/>
                  <a:pt x="14109" y="18301"/>
                </a:cubicBezTo>
                <a:close/>
              </a:path>
            </a:pathLst>
          </a:custGeom>
          <a:ln w="25400"/>
        </p:spPr>
      </p:pic>
      <p:sp>
        <p:nvSpPr>
          <p:cNvPr id="24" name="TextBox 23"/>
          <p:cNvSpPr txBox="1"/>
          <p:nvPr/>
        </p:nvSpPr>
        <p:spPr>
          <a:xfrm>
            <a:off x="316515" y="1080861"/>
            <a:ext cx="768159" cy="369332"/>
          </a:xfrm>
          <a:prstGeom prst="rect">
            <a:avLst/>
          </a:prstGeom>
          <a:noFill/>
        </p:spPr>
        <p:txBody>
          <a:bodyPr wrap="none" rtlCol="0">
            <a:spAutoFit/>
          </a:bodyPr>
          <a:lstStyle/>
          <a:p>
            <a:r>
              <a:rPr lang="en-US" dirty="0" smtClean="0"/>
              <a:t>2023+</a:t>
            </a:r>
            <a:endParaRPr lang="en-US" dirty="0"/>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20398" y="1282214"/>
            <a:ext cx="2461777" cy="2520415"/>
          </a:xfrm>
          <a:prstGeom prst="rect">
            <a:avLst/>
          </a:prstGeom>
        </p:spPr>
      </p:pic>
      <p:cxnSp>
        <p:nvCxnSpPr>
          <p:cNvPr id="26" name="Straight Connector 25"/>
          <p:cNvCxnSpPr/>
          <p:nvPr/>
        </p:nvCxnSpPr>
        <p:spPr>
          <a:xfrm>
            <a:off x="2217678" y="2488543"/>
            <a:ext cx="697553" cy="151728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1398528" y="2488543"/>
            <a:ext cx="711200" cy="1517280"/>
          </a:xfrm>
          <a:prstGeom prst="line">
            <a:avLst/>
          </a:prstGeom>
          <a:ln>
            <a:solidFill>
              <a:srgbClr val="FF0000"/>
            </a:solidFill>
            <a:prstDash val="sysDot"/>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272506" y="1104073"/>
            <a:ext cx="2732389" cy="646331"/>
          </a:xfrm>
          <a:prstGeom prst="rect">
            <a:avLst/>
          </a:prstGeom>
          <a:noFill/>
        </p:spPr>
        <p:txBody>
          <a:bodyPr wrap="none" rtlCol="0">
            <a:spAutoFit/>
          </a:bodyPr>
          <a:lstStyle/>
          <a:p>
            <a:r>
              <a:rPr lang="en-US" dirty="0" smtClean="0"/>
              <a:t>ALICE ITS Upgrade (2021+);</a:t>
            </a:r>
          </a:p>
          <a:p>
            <a:r>
              <a:rPr lang="en-US" dirty="0" smtClean="0"/>
              <a:t>Inner Tracker </a:t>
            </a:r>
            <a:r>
              <a:rPr lang="en-US" dirty="0"/>
              <a:t>S</a:t>
            </a:r>
            <a:r>
              <a:rPr lang="en-US" dirty="0" smtClean="0"/>
              <a:t>ystem</a:t>
            </a:r>
            <a:endParaRPr lang="en-US" dirty="0"/>
          </a:p>
        </p:txBody>
      </p:sp>
    </p:spTree>
    <p:extLst>
      <p:ext uri="{BB962C8B-B14F-4D97-AF65-F5344CB8AC3E}">
        <p14:creationId xmlns:p14="http://schemas.microsoft.com/office/powerpoint/2010/main" val="59881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89"/>
            <a:ext cx="7924800" cy="768889"/>
          </a:xfrm>
        </p:spPr>
        <p:txBody>
          <a:bodyPr/>
          <a:lstStyle/>
          <a:p>
            <a:r>
              <a:rPr lang="en-US" dirty="0" smtClean="0"/>
              <a:t>LDRD Scientific Goals</a:t>
            </a:r>
            <a:endParaRPr lang="en-US" dirty="0"/>
          </a:p>
        </p:txBody>
      </p:sp>
      <p:sp>
        <p:nvSpPr>
          <p:cNvPr id="3" name="Content Placeholder 2"/>
          <p:cNvSpPr>
            <a:spLocks noGrp="1"/>
          </p:cNvSpPr>
          <p:nvPr>
            <p:ph idx="1"/>
          </p:nvPr>
        </p:nvSpPr>
        <p:spPr>
          <a:xfrm>
            <a:off x="457200" y="1603206"/>
            <a:ext cx="4986317" cy="4525963"/>
          </a:xfrm>
        </p:spPr>
        <p:txBody>
          <a:bodyPr>
            <a:normAutofit fontScale="70000" lnSpcReduction="20000"/>
          </a:bodyPr>
          <a:lstStyle/>
          <a:p>
            <a:r>
              <a:rPr lang="en-US" dirty="0" smtClean="0"/>
              <a:t>Develop a </a:t>
            </a:r>
            <a:r>
              <a:rPr lang="en-US" dirty="0" smtClean="0"/>
              <a:t>next</a:t>
            </a:r>
            <a:r>
              <a:rPr lang="en-US" dirty="0" smtClean="0"/>
              <a:t> </a:t>
            </a:r>
            <a:r>
              <a:rPr lang="en-US" dirty="0" smtClean="0"/>
              <a:t>generation QGP physics program with heavy quark jets at </a:t>
            </a:r>
            <a:r>
              <a:rPr lang="en-US" dirty="0" smtClean="0"/>
              <a:t>RHIC with full detector and physics simulation and modeling</a:t>
            </a:r>
          </a:p>
          <a:p>
            <a:endParaRPr lang="en-US" dirty="0" smtClean="0"/>
          </a:p>
          <a:p>
            <a:r>
              <a:rPr lang="en-US" dirty="0" smtClean="0"/>
              <a:t>Carry </a:t>
            </a:r>
            <a:r>
              <a:rPr lang="en-US" dirty="0" smtClean="0"/>
              <a:t>out key detector R&amp;D </a:t>
            </a:r>
            <a:r>
              <a:rPr lang="en-US" dirty="0"/>
              <a:t>to </a:t>
            </a:r>
            <a:r>
              <a:rPr lang="en-US" dirty="0" smtClean="0"/>
              <a:t>demonstrate </a:t>
            </a:r>
            <a:r>
              <a:rPr lang="en-US" dirty="0"/>
              <a:t>the open heavy flavor physics </a:t>
            </a:r>
            <a:r>
              <a:rPr lang="en-US" dirty="0" smtClean="0"/>
              <a:t>capability </a:t>
            </a:r>
            <a:r>
              <a:rPr lang="en-US" dirty="0"/>
              <a:t>in </a:t>
            </a:r>
            <a:r>
              <a:rPr lang="en-US" dirty="0" smtClean="0"/>
              <a:t>the sPHENIX with MVTX</a:t>
            </a:r>
          </a:p>
          <a:p>
            <a:endParaRPr lang="en-US" dirty="0" smtClean="0"/>
          </a:p>
          <a:p>
            <a:r>
              <a:rPr lang="en-US" dirty="0" smtClean="0"/>
              <a:t>Develop </a:t>
            </a:r>
            <a:r>
              <a:rPr lang="en-US" dirty="0" smtClean="0"/>
              <a:t>a </a:t>
            </a:r>
            <a:r>
              <a:rPr lang="en-US" dirty="0" smtClean="0"/>
              <a:t>proposal to DOE to build a state-of-the-art MAPS-based Vertex </a:t>
            </a:r>
            <a:r>
              <a:rPr lang="en-US" dirty="0" smtClean="0"/>
              <a:t>Detector for the sPHENIX </a:t>
            </a:r>
            <a:endParaRPr lang="en-US" dirty="0"/>
          </a:p>
        </p:txBody>
      </p:sp>
      <p:sp>
        <p:nvSpPr>
          <p:cNvPr id="4" name="Date Placeholder 3"/>
          <p:cNvSpPr>
            <a:spLocks noGrp="1"/>
          </p:cNvSpPr>
          <p:nvPr>
            <p:ph type="dt" sz="half" idx="10"/>
          </p:nvPr>
        </p:nvSpPr>
        <p:spPr/>
        <p:txBody>
          <a:bodyPr/>
          <a:lstStyle/>
          <a:p>
            <a:pPr>
              <a:defRPr/>
            </a:pPr>
            <a:fld id="{705E1DE1-5638-944C-A22E-DC746FEF474E}"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7</a:t>
            </a:fld>
            <a:endParaRPr lang="en-US"/>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50335"/>
          <a:stretch/>
        </p:blipFill>
        <p:spPr>
          <a:xfrm>
            <a:off x="5572087" y="1554873"/>
            <a:ext cx="1740853" cy="1645348"/>
          </a:xfrm>
          <a:prstGeom prst="rect">
            <a:avLst/>
          </a:prstGeom>
        </p:spPr>
      </p:pic>
      <p:pic>
        <p:nvPicPr>
          <p:cNvPr id="10" name="Picture 9"/>
          <p:cNvPicPr>
            <a:picLocks noChangeAspect="1"/>
          </p:cNvPicPr>
          <p:nvPr/>
        </p:nvPicPr>
        <p:blipFill>
          <a:blip r:embed="rId3"/>
          <a:stretch>
            <a:fillRect/>
          </a:stretch>
        </p:blipFill>
        <p:spPr>
          <a:xfrm>
            <a:off x="7315200" y="4583423"/>
            <a:ext cx="1611507" cy="1721931"/>
          </a:xfrm>
          <a:prstGeom prst="rect">
            <a:avLst/>
          </a:prstGeom>
        </p:spPr>
      </p:pic>
      <p:pic>
        <p:nvPicPr>
          <p:cNvPr id="11"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7026" y="4713193"/>
            <a:ext cx="1356226" cy="152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Screen Clippi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443517" y="3487854"/>
            <a:ext cx="3612536" cy="929846"/>
          </a:xfrm>
          <a:prstGeom prst="rect">
            <a:avLst/>
          </a:prstGeom>
        </p:spPr>
      </p:pic>
      <p:pic>
        <p:nvPicPr>
          <p:cNvPr id="13" name="Picture 7" descr="Screen Shot 2017-06-01 at 10.15.14 A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38213" y="1603206"/>
            <a:ext cx="1905787" cy="152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796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61" y="-24441"/>
            <a:ext cx="7924800" cy="990600"/>
          </a:xfrm>
        </p:spPr>
        <p:txBody>
          <a:bodyPr/>
          <a:lstStyle/>
          <a:p>
            <a:r>
              <a:rPr lang="en-US" dirty="0" smtClean="0"/>
              <a:t>Physics with MVTX</a:t>
            </a:r>
            <a:endParaRPr lang="en-US" dirty="0"/>
          </a:p>
        </p:txBody>
      </p:sp>
      <p:sp>
        <p:nvSpPr>
          <p:cNvPr id="3" name="Content Placeholder 2"/>
          <p:cNvSpPr>
            <a:spLocks noGrp="1"/>
          </p:cNvSpPr>
          <p:nvPr>
            <p:ph idx="1"/>
          </p:nvPr>
        </p:nvSpPr>
        <p:spPr>
          <a:xfrm>
            <a:off x="334775" y="1612965"/>
            <a:ext cx="4512050" cy="1984138"/>
          </a:xfrm>
        </p:spPr>
        <p:txBody>
          <a:bodyPr>
            <a:normAutofit fontScale="70000" lnSpcReduction="20000"/>
          </a:bodyPr>
          <a:lstStyle/>
          <a:p>
            <a:r>
              <a:rPr lang="en-US" dirty="0" smtClean="0"/>
              <a:t>Heavy quarks </a:t>
            </a:r>
            <a:r>
              <a:rPr lang="mr-IN" dirty="0" smtClean="0"/>
              <a:t>–</a:t>
            </a:r>
            <a:r>
              <a:rPr lang="en-US" dirty="0" smtClean="0"/>
              <a:t> unique probe of QGP</a:t>
            </a:r>
          </a:p>
          <a:p>
            <a:pPr lvl="1"/>
            <a:r>
              <a:rPr lang="en-US" dirty="0" smtClean="0"/>
              <a:t>Study mass dependence </a:t>
            </a:r>
          </a:p>
          <a:p>
            <a:pPr lvl="2"/>
            <a:r>
              <a:rPr lang="en-US" dirty="0" smtClean="0"/>
              <a:t>Jet quenching &amp; energy loss</a:t>
            </a:r>
          </a:p>
          <a:p>
            <a:pPr lvl="2"/>
            <a:r>
              <a:rPr lang="en-US" dirty="0" smtClean="0"/>
              <a:t>Flow </a:t>
            </a:r>
            <a:r>
              <a:rPr lang="mr-IN" dirty="0" smtClean="0"/>
              <a:t>–</a:t>
            </a:r>
            <a:r>
              <a:rPr lang="en-US" dirty="0" smtClean="0"/>
              <a:t> interaction with medium</a:t>
            </a:r>
          </a:p>
          <a:p>
            <a:pPr lvl="1"/>
            <a:r>
              <a:rPr lang="en-US" dirty="0" smtClean="0"/>
              <a:t>Access QGP properties</a:t>
            </a:r>
            <a:endParaRPr lang="en-US" dirty="0"/>
          </a:p>
        </p:txBody>
      </p:sp>
      <p:sp>
        <p:nvSpPr>
          <p:cNvPr id="4" name="Date Placeholder 3"/>
          <p:cNvSpPr>
            <a:spLocks noGrp="1"/>
          </p:cNvSpPr>
          <p:nvPr>
            <p:ph type="dt" sz="half" idx="10"/>
          </p:nvPr>
        </p:nvSpPr>
        <p:spPr/>
        <p:txBody>
          <a:bodyPr/>
          <a:lstStyle/>
          <a:p>
            <a:pPr>
              <a:defRPr/>
            </a:pPr>
            <a:fld id="{4A9143C7-BDB0-2B41-A387-1B48B69FFD65}"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8</a:t>
            </a:fld>
            <a:endParaRPr lang="en-US"/>
          </a:p>
        </p:txBody>
      </p:sp>
      <p:sp>
        <p:nvSpPr>
          <p:cNvPr id="8" name="TextBox 7"/>
          <p:cNvSpPr txBox="1"/>
          <p:nvPr/>
        </p:nvSpPr>
        <p:spPr>
          <a:xfrm>
            <a:off x="6786591" y="966159"/>
            <a:ext cx="2299540" cy="369332"/>
          </a:xfrm>
          <a:prstGeom prst="rect">
            <a:avLst/>
          </a:prstGeom>
          <a:noFill/>
        </p:spPr>
        <p:txBody>
          <a:bodyPr wrap="none" rtlCol="0">
            <a:spAutoFit/>
          </a:bodyPr>
          <a:lstStyle/>
          <a:p>
            <a:r>
              <a:rPr lang="en-US" dirty="0" smtClean="0"/>
              <a:t>Ivan and Darren’s talks</a:t>
            </a:r>
            <a:endParaRPr lang="en-US" dirty="0"/>
          </a:p>
        </p:txBody>
      </p:sp>
      <p:grpSp>
        <p:nvGrpSpPr>
          <p:cNvPr id="10" name="Group 25"/>
          <p:cNvGrpSpPr>
            <a:grpSpLocks/>
          </p:cNvGrpSpPr>
          <p:nvPr/>
        </p:nvGrpSpPr>
        <p:grpSpPr bwMode="auto">
          <a:xfrm>
            <a:off x="1219200" y="5486400"/>
            <a:ext cx="6329865" cy="1076862"/>
            <a:chOff x="533400" y="4343400"/>
            <a:chExt cx="8439820" cy="1436242"/>
          </a:xfrm>
        </p:grpSpPr>
        <p:grpSp>
          <p:nvGrpSpPr>
            <p:cNvPr id="11" name="Group 26"/>
            <p:cNvGrpSpPr>
              <a:grpSpLocks/>
            </p:cNvGrpSpPr>
            <p:nvPr/>
          </p:nvGrpSpPr>
          <p:grpSpPr bwMode="auto">
            <a:xfrm>
              <a:off x="533400" y="4405115"/>
              <a:ext cx="8439820" cy="731047"/>
              <a:chOff x="685800" y="1676400"/>
              <a:chExt cx="8439665" cy="731507"/>
            </a:xfrm>
          </p:grpSpPr>
          <p:cxnSp>
            <p:nvCxnSpPr>
              <p:cNvPr id="20" name="Straight Arrow Connector 19"/>
              <p:cNvCxnSpPr>
                <a:cxnSpLocks noChangeShapeType="1"/>
              </p:cNvCxnSpPr>
              <p:nvPr/>
            </p:nvCxnSpPr>
            <p:spPr bwMode="auto">
              <a:xfrm>
                <a:off x="685800" y="2121529"/>
                <a:ext cx="7848456" cy="1588"/>
              </a:xfrm>
              <a:prstGeom prst="straightConnector1">
                <a:avLst/>
              </a:prstGeom>
              <a:noFill/>
              <a:ln w="25400">
                <a:solidFill>
                  <a:schemeClr val="tx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Connector 20"/>
              <p:cNvCxnSpPr>
                <a:cxnSpLocks noChangeShapeType="1"/>
              </p:cNvCxnSpPr>
              <p:nvPr/>
            </p:nvCxnSpPr>
            <p:spPr bwMode="auto">
              <a:xfrm rot="5400000">
                <a:off x="76272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Connector 21"/>
              <p:cNvCxnSpPr>
                <a:cxnSpLocks noChangeShapeType="1"/>
              </p:cNvCxnSpPr>
              <p:nvPr/>
            </p:nvCxnSpPr>
            <p:spPr bwMode="auto">
              <a:xfrm rot="5400000">
                <a:off x="2588312"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3" name="Straight Connector 22"/>
              <p:cNvCxnSpPr>
                <a:cxnSpLocks noChangeShapeType="1"/>
              </p:cNvCxnSpPr>
              <p:nvPr/>
            </p:nvCxnSpPr>
            <p:spPr bwMode="auto">
              <a:xfrm rot="5400000">
                <a:off x="4417078"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4" name="Straight Connector 23"/>
              <p:cNvCxnSpPr>
                <a:cxnSpLocks noChangeShapeType="1"/>
              </p:cNvCxnSpPr>
              <p:nvPr/>
            </p:nvCxnSpPr>
            <p:spPr bwMode="auto">
              <a:xfrm rot="5400000">
                <a:off x="6247433" y="2057176"/>
                <a:ext cx="152541" cy="1587"/>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5" name="Straight Connector 24"/>
              <p:cNvCxnSpPr>
                <a:cxnSpLocks noChangeShapeType="1"/>
              </p:cNvCxnSpPr>
              <p:nvPr/>
            </p:nvCxnSpPr>
            <p:spPr bwMode="auto">
              <a:xfrm rot="5400000">
                <a:off x="8074611" y="2057176"/>
                <a:ext cx="152541" cy="1588"/>
              </a:xfrm>
              <a:prstGeom prst="line">
                <a:avLst/>
              </a:prstGeom>
              <a:noFill/>
              <a:ln w="25400">
                <a:solidFill>
                  <a:schemeClr val="tx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6" name="TextBox 19"/>
              <p:cNvSpPr txBox="1">
                <a:spLocks noChangeArrowheads="1"/>
              </p:cNvSpPr>
              <p:nvPr/>
            </p:nvSpPr>
            <p:spPr bwMode="auto">
              <a:xfrm>
                <a:off x="8458200" y="1676400"/>
                <a:ext cx="667265" cy="36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a:t>MeV</a:t>
                </a:r>
              </a:p>
            </p:txBody>
          </p:sp>
          <p:sp>
            <p:nvSpPr>
              <p:cNvPr id="27" name="TextBox 20"/>
              <p:cNvSpPr txBox="1">
                <a:spLocks noChangeArrowheads="1"/>
              </p:cNvSpPr>
              <p:nvPr/>
            </p:nvSpPr>
            <p:spPr bwMode="auto">
              <a:xfrm>
                <a:off x="685800" y="2099846"/>
                <a:ext cx="3317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a:t>
                </a:r>
              </a:p>
            </p:txBody>
          </p:sp>
          <p:sp>
            <p:nvSpPr>
              <p:cNvPr id="28" name="TextBox 27"/>
              <p:cNvSpPr txBox="1">
                <a:spLocks noChangeArrowheads="1"/>
              </p:cNvSpPr>
              <p:nvPr/>
            </p:nvSpPr>
            <p:spPr bwMode="auto">
              <a:xfrm>
                <a:off x="2472949" y="2085201"/>
                <a:ext cx="417200"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p>
            </p:txBody>
          </p:sp>
          <p:sp>
            <p:nvSpPr>
              <p:cNvPr id="29" name="TextBox 28"/>
              <p:cNvSpPr txBox="1">
                <a:spLocks noChangeArrowheads="1"/>
              </p:cNvSpPr>
              <p:nvPr/>
            </p:nvSpPr>
            <p:spPr bwMode="auto">
              <a:xfrm>
                <a:off x="4267200"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2</a:t>
                </a:r>
              </a:p>
            </p:txBody>
          </p:sp>
          <p:sp>
            <p:nvSpPr>
              <p:cNvPr id="30" name="TextBox 29"/>
              <p:cNvSpPr txBox="1">
                <a:spLocks noChangeArrowheads="1"/>
              </p:cNvSpPr>
              <p:nvPr/>
            </p:nvSpPr>
            <p:spPr bwMode="auto">
              <a:xfrm>
                <a:off x="61211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3</a:t>
                </a:r>
              </a:p>
            </p:txBody>
          </p:sp>
          <p:sp>
            <p:nvSpPr>
              <p:cNvPr id="31" name="TextBox 30"/>
              <p:cNvSpPr txBox="1">
                <a:spLocks noChangeArrowheads="1"/>
              </p:cNvSpPr>
              <p:nvPr/>
            </p:nvSpPr>
            <p:spPr bwMode="auto">
              <a:xfrm>
                <a:off x="7949963" y="2085201"/>
                <a:ext cx="474909" cy="3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900"/>
                  <a:t>10</a:t>
                </a:r>
                <a:r>
                  <a:rPr lang="en-US" altLang="en-US" sz="900" baseline="30000"/>
                  <a:t>4</a:t>
                </a:r>
              </a:p>
            </p:txBody>
          </p:sp>
        </p:grpSp>
        <p:sp>
          <p:nvSpPr>
            <p:cNvPr id="12" name="TextBox 27"/>
            <p:cNvSpPr txBox="1">
              <a:spLocks noChangeArrowheads="1"/>
            </p:cNvSpPr>
            <p:nvPr/>
          </p:nvSpPr>
          <p:spPr bwMode="auto">
            <a:xfrm>
              <a:off x="1227139" y="4343400"/>
              <a:ext cx="799792"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u</a:t>
              </a:r>
              <a:r>
                <a:rPr lang="en-US" altLang="en-US" sz="1200" i="1"/>
                <a:t> m</a:t>
              </a:r>
              <a:r>
                <a:rPr lang="en-US" altLang="en-US" sz="1200" i="1" baseline="-25000"/>
                <a:t>d</a:t>
              </a:r>
            </a:p>
          </p:txBody>
        </p:sp>
        <p:sp>
          <p:nvSpPr>
            <p:cNvPr id="13" name="TextBox 28"/>
            <p:cNvSpPr txBox="1">
              <a:spLocks noChangeArrowheads="1"/>
            </p:cNvSpPr>
            <p:nvPr/>
          </p:nvSpPr>
          <p:spPr bwMode="auto">
            <a:xfrm>
              <a:off x="4724400" y="4343400"/>
              <a:ext cx="690788"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latin typeface="Symbol" charset="2"/>
                </a:rPr>
                <a:t>L</a:t>
              </a:r>
              <a:r>
                <a:rPr lang="en-US" altLang="en-US" sz="1200" i="1" baseline="-25000"/>
                <a:t>QCD</a:t>
              </a:r>
            </a:p>
          </p:txBody>
        </p:sp>
        <p:sp>
          <p:nvSpPr>
            <p:cNvPr id="14" name="TextBox 29"/>
            <p:cNvSpPr txBox="1">
              <a:spLocks noChangeArrowheads="1"/>
            </p:cNvSpPr>
            <p:nvPr/>
          </p:nvSpPr>
          <p:spPr bwMode="auto">
            <a:xfrm>
              <a:off x="5105400" y="4952999"/>
              <a:ext cx="677964"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dirty="0">
                  <a:solidFill>
                    <a:schemeClr val="accent2">
                      <a:lumMod val="75000"/>
                    </a:schemeClr>
                  </a:solidFill>
                </a:rPr>
                <a:t>T</a:t>
              </a:r>
              <a:r>
                <a:rPr lang="en-US" altLang="en-US" sz="1200" i="1" baseline="-25000" dirty="0">
                  <a:solidFill>
                    <a:schemeClr val="accent2">
                      <a:lumMod val="75000"/>
                    </a:schemeClr>
                  </a:solidFill>
                </a:rPr>
                <a:t>QGP</a:t>
              </a:r>
            </a:p>
          </p:txBody>
        </p:sp>
        <p:sp>
          <p:nvSpPr>
            <p:cNvPr id="15" name="TextBox 30"/>
            <p:cNvSpPr txBox="1">
              <a:spLocks noChangeArrowheads="1"/>
            </p:cNvSpPr>
            <p:nvPr/>
          </p:nvSpPr>
          <p:spPr bwMode="auto">
            <a:xfrm>
              <a:off x="6400800" y="4343400"/>
              <a:ext cx="504840"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c</a:t>
              </a:r>
            </a:p>
          </p:txBody>
        </p:sp>
        <p:sp>
          <p:nvSpPr>
            <p:cNvPr id="16" name="TextBox 31"/>
            <p:cNvSpPr txBox="1">
              <a:spLocks noChangeArrowheads="1"/>
            </p:cNvSpPr>
            <p:nvPr/>
          </p:nvSpPr>
          <p:spPr bwMode="auto">
            <a:xfrm>
              <a:off x="7196139" y="4360863"/>
              <a:ext cx="511251"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b="1" i="1">
                  <a:solidFill>
                    <a:srgbClr val="FF0000"/>
                  </a:solidFill>
                </a:rPr>
                <a:t>m</a:t>
              </a:r>
              <a:r>
                <a:rPr lang="en-US" altLang="en-US" sz="1200" b="1" i="1" baseline="-25000">
                  <a:solidFill>
                    <a:srgbClr val="FF0000"/>
                  </a:solidFill>
                </a:rPr>
                <a:t>b</a:t>
              </a:r>
            </a:p>
          </p:txBody>
        </p:sp>
        <p:sp>
          <p:nvSpPr>
            <p:cNvPr id="17" name="TextBox 32"/>
            <p:cNvSpPr txBox="1">
              <a:spLocks noChangeArrowheads="1"/>
            </p:cNvSpPr>
            <p:nvPr/>
          </p:nvSpPr>
          <p:spPr bwMode="auto">
            <a:xfrm>
              <a:off x="1611313" y="5410200"/>
              <a:ext cx="246308"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endParaRPr lang="en-US" altLang="en-US" sz="1200"/>
            </a:p>
          </p:txBody>
        </p:sp>
        <p:sp>
          <p:nvSpPr>
            <p:cNvPr id="18" name="TextBox 40"/>
            <p:cNvSpPr txBox="1">
              <a:spLocks noChangeArrowheads="1"/>
            </p:cNvSpPr>
            <p:nvPr/>
          </p:nvSpPr>
          <p:spPr bwMode="auto">
            <a:xfrm>
              <a:off x="4610100" y="4952999"/>
              <a:ext cx="42208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dirty="0">
                  <a:solidFill>
                    <a:schemeClr val="accent2">
                      <a:lumMod val="75000"/>
                    </a:schemeClr>
                  </a:solidFill>
                </a:rPr>
                <a:t>T</a:t>
              </a:r>
              <a:r>
                <a:rPr lang="en-US" altLang="en-US" sz="1200" i="1" baseline="-25000" dirty="0">
                  <a:solidFill>
                    <a:schemeClr val="accent2">
                      <a:lumMod val="75000"/>
                    </a:schemeClr>
                  </a:solidFill>
                </a:rPr>
                <a:t>c</a:t>
              </a:r>
            </a:p>
          </p:txBody>
        </p:sp>
        <p:sp>
          <p:nvSpPr>
            <p:cNvPr id="19" name="TextBox 41"/>
            <p:cNvSpPr txBox="1">
              <a:spLocks noChangeArrowheads="1"/>
            </p:cNvSpPr>
            <p:nvPr/>
          </p:nvSpPr>
          <p:spPr bwMode="auto">
            <a:xfrm>
              <a:off x="4114800" y="4343400"/>
              <a:ext cx="485603" cy="369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Arial" charset="0"/>
                  <a:ea typeface="宋体" charset="-122"/>
                </a:defRPr>
              </a:lvl1pPr>
              <a:lvl2pPr marL="37931725" indent="-37474525">
                <a:defRPr sz="1600">
                  <a:solidFill>
                    <a:schemeClr val="tx1"/>
                  </a:solidFill>
                  <a:latin typeface="Arial" charset="0"/>
                  <a:ea typeface="宋体" charset="-122"/>
                </a:defRPr>
              </a:lvl2pPr>
              <a:lvl3pPr>
                <a:defRPr sz="1600">
                  <a:solidFill>
                    <a:schemeClr val="tx1"/>
                  </a:solidFill>
                  <a:latin typeface="Arial" charset="0"/>
                  <a:ea typeface="宋体" charset="-122"/>
                </a:defRPr>
              </a:lvl3pPr>
              <a:lvl4pPr>
                <a:defRPr sz="1600">
                  <a:solidFill>
                    <a:schemeClr val="tx1"/>
                  </a:solidFill>
                  <a:latin typeface="Arial" charset="0"/>
                  <a:ea typeface="宋体" charset="-122"/>
                </a:defRPr>
              </a:lvl4pPr>
              <a:lvl5pPr>
                <a:defRPr sz="1600">
                  <a:solidFill>
                    <a:schemeClr val="tx1"/>
                  </a:solidFill>
                  <a:latin typeface="Arial" charset="0"/>
                  <a:ea typeface="宋体" charset="-122"/>
                </a:defRPr>
              </a:lvl5pPr>
              <a:lvl6pPr marL="457200" eaLnBrk="0" fontAlgn="base" hangingPunct="0">
                <a:spcBef>
                  <a:spcPct val="0"/>
                </a:spcBef>
                <a:spcAft>
                  <a:spcPct val="0"/>
                </a:spcAft>
                <a:defRPr sz="1600">
                  <a:solidFill>
                    <a:schemeClr val="tx1"/>
                  </a:solidFill>
                  <a:latin typeface="Arial" charset="0"/>
                  <a:ea typeface="宋体" charset="-122"/>
                </a:defRPr>
              </a:lvl6pPr>
              <a:lvl7pPr marL="914400" eaLnBrk="0" fontAlgn="base" hangingPunct="0">
                <a:spcBef>
                  <a:spcPct val="0"/>
                </a:spcBef>
                <a:spcAft>
                  <a:spcPct val="0"/>
                </a:spcAft>
                <a:defRPr sz="1600">
                  <a:solidFill>
                    <a:schemeClr val="tx1"/>
                  </a:solidFill>
                  <a:latin typeface="Arial" charset="0"/>
                  <a:ea typeface="宋体" charset="-122"/>
                </a:defRPr>
              </a:lvl7pPr>
              <a:lvl8pPr marL="1371600" eaLnBrk="0" fontAlgn="base" hangingPunct="0">
                <a:spcBef>
                  <a:spcPct val="0"/>
                </a:spcBef>
                <a:spcAft>
                  <a:spcPct val="0"/>
                </a:spcAft>
                <a:defRPr sz="1600">
                  <a:solidFill>
                    <a:schemeClr val="tx1"/>
                  </a:solidFill>
                  <a:latin typeface="Arial" charset="0"/>
                  <a:ea typeface="宋体" charset="-122"/>
                </a:defRPr>
              </a:lvl8pPr>
              <a:lvl9pPr marL="1828800" eaLnBrk="0" fontAlgn="base" hangingPunct="0">
                <a:spcBef>
                  <a:spcPct val="0"/>
                </a:spcBef>
                <a:spcAft>
                  <a:spcPct val="0"/>
                </a:spcAft>
                <a:defRPr sz="1600">
                  <a:solidFill>
                    <a:schemeClr val="tx1"/>
                  </a:solidFill>
                  <a:latin typeface="Arial" charset="0"/>
                  <a:ea typeface="宋体" charset="-122"/>
                </a:defRPr>
              </a:lvl9pPr>
            </a:lstStyle>
            <a:p>
              <a:r>
                <a:rPr lang="en-US" altLang="en-US" sz="1200" i="1"/>
                <a:t>m</a:t>
              </a:r>
              <a:r>
                <a:rPr lang="en-US" altLang="en-US" sz="1200" i="1" baseline="-25000"/>
                <a:t>s</a:t>
              </a:r>
            </a:p>
          </p:txBody>
        </p:sp>
      </p:grpSp>
      <p:pic>
        <p:nvPicPr>
          <p:cNvPr id="32" name="Picture 9" descr="Picture 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4318" y="3791189"/>
            <a:ext cx="2187178" cy="155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4994466" y="1773786"/>
            <a:ext cx="3652328" cy="1579014"/>
          </a:xfrm>
          <a:prstGeom prst="rect">
            <a:avLst/>
          </a:prstGeom>
        </p:spPr>
      </p:pic>
      <p:pic>
        <p:nvPicPr>
          <p:cNvPr id="33" name="Picture 32"/>
          <p:cNvPicPr>
            <a:picLocks noChangeAspect="1"/>
          </p:cNvPicPr>
          <p:nvPr/>
        </p:nvPicPr>
        <p:blipFill>
          <a:blip r:embed="rId4"/>
          <a:stretch>
            <a:fillRect/>
          </a:stretch>
        </p:blipFill>
        <p:spPr>
          <a:xfrm>
            <a:off x="4995914" y="3728753"/>
            <a:ext cx="3668342" cy="1529047"/>
          </a:xfrm>
          <a:prstGeom prst="rect">
            <a:avLst/>
          </a:prstGeom>
        </p:spPr>
      </p:pic>
      <p:sp>
        <p:nvSpPr>
          <p:cNvPr id="34" name="TextBox 33"/>
          <p:cNvSpPr txBox="1"/>
          <p:nvPr/>
        </p:nvSpPr>
        <p:spPr>
          <a:xfrm>
            <a:off x="6181999" y="1495597"/>
            <a:ext cx="1847044" cy="369332"/>
          </a:xfrm>
          <a:prstGeom prst="rect">
            <a:avLst/>
          </a:prstGeom>
          <a:noFill/>
        </p:spPr>
        <p:txBody>
          <a:bodyPr wrap="none" rtlCol="0">
            <a:spAutoFit/>
          </a:bodyPr>
          <a:lstStyle/>
          <a:p>
            <a:r>
              <a:rPr lang="en-US" smtClean="0"/>
              <a:t>“B jet quenching”</a:t>
            </a:r>
            <a:endParaRPr lang="en-US"/>
          </a:p>
        </p:txBody>
      </p:sp>
      <p:sp>
        <p:nvSpPr>
          <p:cNvPr id="35" name="TextBox 34"/>
          <p:cNvSpPr txBox="1"/>
          <p:nvPr/>
        </p:nvSpPr>
        <p:spPr>
          <a:xfrm>
            <a:off x="6477000" y="3430355"/>
            <a:ext cx="971292" cy="369332"/>
          </a:xfrm>
          <a:prstGeom prst="rect">
            <a:avLst/>
          </a:prstGeom>
          <a:noFill/>
        </p:spPr>
        <p:txBody>
          <a:bodyPr wrap="none" rtlCol="0">
            <a:spAutoFit/>
          </a:bodyPr>
          <a:lstStyle/>
          <a:p>
            <a:r>
              <a:rPr lang="en-US" smtClean="0"/>
              <a:t>“B flow”</a:t>
            </a:r>
            <a:endParaRPr lang="en-US"/>
          </a:p>
        </p:txBody>
      </p:sp>
    </p:spTree>
    <p:extLst>
      <p:ext uri="{BB962C8B-B14F-4D97-AF65-F5344CB8AC3E}">
        <p14:creationId xmlns:p14="http://schemas.microsoft.com/office/powerpoint/2010/main" val="26756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93"/>
            <a:ext cx="7924800" cy="990600"/>
          </a:xfrm>
        </p:spPr>
        <p:txBody>
          <a:bodyPr/>
          <a:lstStyle/>
          <a:p>
            <a:r>
              <a:rPr lang="en-US" sz="2800" dirty="0" smtClean="0"/>
              <a:t>LDRD Project Scope and Plan (1/2017)</a:t>
            </a:r>
            <a:endParaRPr lang="en-US" sz="2800" dirty="0"/>
          </a:p>
        </p:txBody>
      </p:sp>
      <p:sp>
        <p:nvSpPr>
          <p:cNvPr id="3" name="Content Placeholder 2"/>
          <p:cNvSpPr>
            <a:spLocks noGrp="1"/>
          </p:cNvSpPr>
          <p:nvPr>
            <p:ph idx="1"/>
          </p:nvPr>
        </p:nvSpPr>
        <p:spPr/>
        <p:txBody>
          <a:bodyPr>
            <a:normAutofit fontScale="70000" lnSpcReduction="20000"/>
          </a:bodyPr>
          <a:lstStyle/>
          <a:p>
            <a:r>
              <a:rPr lang="en-US" dirty="0">
                <a:solidFill>
                  <a:srgbClr val="0000FF"/>
                </a:solidFill>
              </a:rPr>
              <a:t>Minimal scope</a:t>
            </a:r>
          </a:p>
          <a:p>
            <a:pPr lvl="1"/>
            <a:r>
              <a:rPr lang="en-US" dirty="0"/>
              <a:t>Develop a </a:t>
            </a:r>
            <a:r>
              <a:rPr lang="en-US" dirty="0" smtClean="0"/>
              <a:t>MVTX prototype </a:t>
            </a:r>
            <a:r>
              <a:rPr lang="en-US" dirty="0"/>
              <a:t>telescope with 2-4 early prototype </a:t>
            </a:r>
            <a:r>
              <a:rPr lang="en-US" dirty="0" smtClean="0"/>
              <a:t>sensors/staves </a:t>
            </a:r>
            <a:r>
              <a:rPr lang="en-US" dirty="0"/>
              <a:t>with ALICE </a:t>
            </a:r>
            <a:r>
              <a:rPr lang="en-US" dirty="0" smtClean="0"/>
              <a:t>readout units, complete sPHENIX </a:t>
            </a:r>
            <a:r>
              <a:rPr lang="en-US" dirty="0"/>
              <a:t>DAQ integration</a:t>
            </a:r>
          </a:p>
          <a:p>
            <a:pPr lvl="1"/>
            <a:r>
              <a:rPr lang="en-US" dirty="0"/>
              <a:t>Complete R&amp;D on m</a:t>
            </a:r>
            <a:r>
              <a:rPr lang="en-US" dirty="0" smtClean="0"/>
              <a:t>echanical </a:t>
            </a:r>
            <a:r>
              <a:rPr lang="en-US" dirty="0"/>
              <a:t>conceptual design, sPHENIX </a:t>
            </a:r>
            <a:r>
              <a:rPr lang="en-US" dirty="0" smtClean="0"/>
              <a:t>system </a:t>
            </a:r>
            <a:r>
              <a:rPr lang="en-US" dirty="0"/>
              <a:t>integration </a:t>
            </a:r>
          </a:p>
          <a:p>
            <a:pPr lvl="1"/>
            <a:r>
              <a:rPr lang="en-US" dirty="0"/>
              <a:t>Develop b-jet tagging </a:t>
            </a:r>
            <a:r>
              <a:rPr lang="en-US" dirty="0" smtClean="0"/>
              <a:t>algorithms for </a:t>
            </a:r>
            <a:r>
              <a:rPr lang="en-US" dirty="0" err="1" smtClean="0"/>
              <a:t>p+p</a:t>
            </a:r>
            <a:r>
              <a:rPr lang="en-US" dirty="0" smtClean="0"/>
              <a:t> and </a:t>
            </a:r>
            <a:r>
              <a:rPr lang="en-US" dirty="0" err="1" smtClean="0"/>
              <a:t>Au+Au</a:t>
            </a:r>
            <a:endParaRPr lang="en-US" dirty="0"/>
          </a:p>
          <a:p>
            <a:pPr lvl="1"/>
            <a:r>
              <a:rPr lang="en-US" dirty="0"/>
              <a:t>DOE MIE proposal submitted to fund the full detector </a:t>
            </a:r>
            <a:r>
              <a:rPr lang="en-US" dirty="0" smtClean="0"/>
              <a:t>construction</a:t>
            </a:r>
          </a:p>
          <a:p>
            <a:pPr lvl="1"/>
            <a:r>
              <a:rPr lang="en-US" dirty="0" smtClean="0"/>
              <a:t>Complete b-jet modeling &amp; computations </a:t>
            </a:r>
            <a:endParaRPr lang="en-US" dirty="0"/>
          </a:p>
          <a:p>
            <a:pPr lvl="1"/>
            <a:endParaRPr lang="en-US" dirty="0"/>
          </a:p>
          <a:p>
            <a:r>
              <a:rPr lang="en-US" dirty="0">
                <a:solidFill>
                  <a:srgbClr val="0000FF"/>
                </a:solidFill>
              </a:rPr>
              <a:t>Desired scope</a:t>
            </a:r>
          </a:p>
          <a:p>
            <a:pPr lvl="1"/>
            <a:r>
              <a:rPr lang="en-US" dirty="0"/>
              <a:t>Develop a full 4-production-staves MAPS telescope, test beam run with integrated sPHENIX DAQ</a:t>
            </a:r>
          </a:p>
          <a:p>
            <a:pPr lvl="1"/>
            <a:r>
              <a:rPr lang="en-US" dirty="0"/>
              <a:t>DOE MIE proposal approved for the full detector construction </a:t>
            </a:r>
          </a:p>
          <a:p>
            <a:endParaRPr lang="en-US" dirty="0"/>
          </a:p>
        </p:txBody>
      </p:sp>
      <p:sp>
        <p:nvSpPr>
          <p:cNvPr id="4" name="Date Placeholder 3"/>
          <p:cNvSpPr>
            <a:spLocks noGrp="1"/>
          </p:cNvSpPr>
          <p:nvPr>
            <p:ph type="dt" sz="half" idx="10"/>
          </p:nvPr>
        </p:nvSpPr>
        <p:spPr/>
        <p:txBody>
          <a:bodyPr/>
          <a:lstStyle/>
          <a:p>
            <a:pPr>
              <a:defRPr/>
            </a:pPr>
            <a:fld id="{BA80215F-9127-CB45-B928-8C2647BF1FD5}" type="datetime1">
              <a:rPr lang="en-US" smtClean="0"/>
              <a:t>1/22/18</a:t>
            </a:fld>
            <a:endParaRPr lang="en-US"/>
          </a:p>
        </p:txBody>
      </p:sp>
      <p:sp>
        <p:nvSpPr>
          <p:cNvPr id="5" name="Footer Placeholder 4"/>
          <p:cNvSpPr>
            <a:spLocks noGrp="1"/>
          </p:cNvSpPr>
          <p:nvPr>
            <p:ph type="ftr" sz="quarter" idx="11"/>
          </p:nvPr>
        </p:nvSpPr>
        <p:spPr/>
        <p:txBody>
          <a:bodyPr/>
          <a:lstStyle/>
          <a:p>
            <a:pPr>
              <a:defRPr/>
            </a:pPr>
            <a:r>
              <a:rPr lang="en-US" smtClean="0"/>
              <a:t>Ming Liu, LDRD Overview</a:t>
            </a:r>
            <a:endParaRPr lang="en-US"/>
          </a:p>
        </p:txBody>
      </p:sp>
      <p:sp>
        <p:nvSpPr>
          <p:cNvPr id="6" name="Slide Number Placeholder 5"/>
          <p:cNvSpPr>
            <a:spLocks noGrp="1"/>
          </p:cNvSpPr>
          <p:nvPr>
            <p:ph type="sldNum" sz="quarter" idx="12"/>
          </p:nvPr>
        </p:nvSpPr>
        <p:spPr/>
        <p:txBody>
          <a:bodyPr/>
          <a:lstStyle/>
          <a:p>
            <a:pPr>
              <a:defRPr/>
            </a:pPr>
            <a:fld id="{470E2682-44F7-8547-94DE-E699237E1B96}" type="slidenum">
              <a:rPr lang="en-US" smtClean="0"/>
              <a:pPr>
                <a:defRPr/>
              </a:pPr>
              <a:t>9</a:t>
            </a:fld>
            <a:endParaRPr lang="en-US"/>
          </a:p>
        </p:txBody>
      </p:sp>
    </p:spTree>
    <p:extLst>
      <p:ext uri="{BB962C8B-B14F-4D97-AF65-F5344CB8AC3E}">
        <p14:creationId xmlns:p14="http://schemas.microsoft.com/office/powerpoint/2010/main" val="1889818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1B2BC3B83A73408B2E3FB89735413F" ma:contentTypeVersion="1" ma:contentTypeDescription="Create a new document." ma:contentTypeScope="" ma:versionID="0f7f22f9d4d9f62b51aec9597f10f50c">
  <xsd:schema xmlns:xsd="http://www.w3.org/2001/XMLSchema" xmlns:xs="http://www.w3.org/2001/XMLSchema" xmlns:p="http://schemas.microsoft.com/office/2006/metadata/properties" xmlns:ns2="b665f1cd-d4c7-4735-a093-f892c612748f" targetNamespace="http://schemas.microsoft.com/office/2006/metadata/properties" ma:root="true" ma:fieldsID="670d2e1dd2dc97a8dda41c6184944b81" ns2:_="">
    <xsd:import namespace="b665f1cd-d4c7-4735-a093-f892c612748f"/>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65f1cd-d4c7-4735-a093-f892c612748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LongProperties xmlns="http://schemas.microsoft.com/office/2006/metadata/longProperties"/>
</file>

<file path=customXml/itemProps1.xml><?xml version="1.0" encoding="utf-8"?>
<ds:datastoreItem xmlns:ds="http://schemas.openxmlformats.org/officeDocument/2006/customXml" ds:itemID="{FB77EA57-BBE4-461C-8CCF-A023AE2D24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65f1cd-d4c7-4735-a093-f892c61274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330F3A-79F3-4C98-A4EC-01809366EF56}">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86408</TotalTime>
  <Words>2469</Words>
  <Application>Microsoft Macintosh PowerPoint</Application>
  <PresentationFormat>On-screen Show (4:3)</PresentationFormat>
  <Paragraphs>524</Paragraphs>
  <Slides>34</Slides>
  <Notes>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 Black</vt:lpstr>
      <vt:lpstr>Calibri</vt:lpstr>
      <vt:lpstr>Calibri Light</vt:lpstr>
      <vt:lpstr>ＭＳ Ｐゴシック</vt:lpstr>
      <vt:lpstr>Symbol</vt:lpstr>
      <vt:lpstr>Times New Roman</vt:lpstr>
      <vt:lpstr>宋体</vt:lpstr>
      <vt:lpstr>Arial</vt:lpstr>
      <vt:lpstr>Office Theme</vt:lpstr>
      <vt:lpstr>Image</vt:lpstr>
      <vt:lpstr>Plan for Today</vt:lpstr>
      <vt:lpstr>PowerPoint Presentation</vt:lpstr>
      <vt:lpstr>The LDRD Team</vt:lpstr>
      <vt:lpstr>Outline</vt:lpstr>
      <vt:lpstr>Bring Big Science to LANL</vt:lpstr>
      <vt:lpstr>LANL Proposed Monolithic-Active-Pixel-Sensor-based Vertex Detector (MVTX)</vt:lpstr>
      <vt:lpstr>LDRD Scientific Goals</vt:lpstr>
      <vt:lpstr>Physics with MVTX</vt:lpstr>
      <vt:lpstr>LDRD Project Scope and Plan (1/2017)</vt:lpstr>
      <vt:lpstr>LDRD Scope: Experimental </vt:lpstr>
      <vt:lpstr>LDRD Scope: Theoretical </vt:lpstr>
      <vt:lpstr>Monolithic Active Pixel Sensor (MAPS)</vt:lpstr>
      <vt:lpstr>MVTX Sensors, Readout and Control</vt:lpstr>
      <vt:lpstr>ALPIDE Timing &amp; Trigger</vt:lpstr>
      <vt:lpstr>ALPIDE Characterization &amp; Optimization </vt:lpstr>
      <vt:lpstr>MVTX Prototype Telescope</vt:lpstr>
      <vt:lpstr>MVTX Detectors</vt:lpstr>
      <vt:lpstr>Mechanical System Integration</vt:lpstr>
      <vt:lpstr>Procurements</vt:lpstr>
      <vt:lpstr>FY18 Milestones</vt:lpstr>
      <vt:lpstr>Major Technical Challenges and Risks Addressed</vt:lpstr>
      <vt:lpstr>Remaining Major Tasks and Challenges </vt:lpstr>
      <vt:lpstr>Broad Impacts</vt:lpstr>
      <vt:lpstr>MVTX Full Proposal Development</vt:lpstr>
      <vt:lpstr>Transition Plan</vt:lpstr>
      <vt:lpstr>Summary</vt:lpstr>
      <vt:lpstr>backup</vt:lpstr>
      <vt:lpstr>Transition Plan</vt:lpstr>
      <vt:lpstr>MVTX:MAPS-based Vertex Detector</vt:lpstr>
      <vt:lpstr>ALPIDE R&amp;D at LANL</vt:lpstr>
      <vt:lpstr>Simulation for b-jet and B-meson</vt:lpstr>
      <vt:lpstr>sPHENIX vs ALICE Specifications </vt:lpstr>
      <vt:lpstr>RHIC Multi-Year Plan:  sPHENIX 2022-2026+</vt:lpstr>
      <vt:lpstr>BNL sPHENIX Control Envelope  Drawing Z location of the inner hcal  is at 2175,0mm</vt:lpstr>
    </vt:vector>
  </TitlesOfParts>
  <Company>Los Alamos National Laboratory</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Innovation to Go - Penta Chart Template</dc:title>
  <dc:creator>DDS User</dc:creator>
  <cp:lastModifiedBy>Ming Liu</cp:lastModifiedBy>
  <cp:revision>723</cp:revision>
  <cp:lastPrinted>2015-01-09T16:23:40Z</cp:lastPrinted>
  <dcterms:created xsi:type="dcterms:W3CDTF">2013-03-10T05:19:50Z</dcterms:created>
  <dcterms:modified xsi:type="dcterms:W3CDTF">2018-01-22T16:43:48Z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0x010100051B2BC3B83A73408B2E3FB89735413F</vt:lpwstr>
  </property>
  <property fmtid="{D5CDD505-2E9C-101B-9397-08002B2CF9AE}" pid="3" name="_dlc_DocId">
    <vt:lpwstr>WMXZHZ22WWVF-141-2</vt:lpwstr>
  </property>
  <property fmtid="{D5CDD505-2E9C-101B-9397-08002B2CF9AE}" pid="4" name="_dlc_DocIdItemGuid">
    <vt:lpwstr>87056ca6-2c3b-40fa-b244-96bf315f1875</vt:lpwstr>
  </property>
  <property fmtid="{D5CDD505-2E9C-101B-9397-08002B2CF9AE}" pid="5" name="_dlc_DocIdUrl">
    <vt:lpwstr>https://rdcentral.lanl.gov/itg/_layouts/DocIdRedir.aspx?ID=WMXZHZ22WWVF-141-2, WMXZHZ22WWVF-141-2</vt:lpwstr>
  </property>
</Properties>
</file>