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9"/>
  </p:notesMasterIdLst>
  <p:handoutMasterIdLst>
    <p:handoutMasterId r:id="rId20"/>
  </p:handoutMasterIdLst>
  <p:sldIdLst>
    <p:sldId id="284" r:id="rId4"/>
    <p:sldId id="291" r:id="rId5"/>
    <p:sldId id="289" r:id="rId6"/>
    <p:sldId id="257" r:id="rId7"/>
    <p:sldId id="287" r:id="rId8"/>
    <p:sldId id="288" r:id="rId9"/>
    <p:sldId id="286" r:id="rId10"/>
    <p:sldId id="285" r:id="rId11"/>
    <p:sldId id="290" r:id="rId12"/>
    <p:sldId id="296" r:id="rId13"/>
    <p:sldId id="292" r:id="rId14"/>
    <p:sldId id="294" r:id="rId15"/>
    <p:sldId id="297" r:id="rId16"/>
    <p:sldId id="295" r:id="rId17"/>
    <p:sldId id="293" r:id="rId18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5"/>
    <a:srgbClr val="800000"/>
    <a:srgbClr val="0000C2"/>
    <a:srgbClr val="004982"/>
    <a:srgbClr val="88DC84"/>
    <a:srgbClr val="F19B20"/>
    <a:srgbClr val="FFFF66"/>
    <a:srgbClr val="AADDF4"/>
    <a:srgbClr val="FAC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7"/>
    <p:restoredTop sz="94643"/>
  </p:normalViewPr>
  <p:slideViewPr>
    <p:cSldViewPr>
      <p:cViewPr varScale="1">
        <p:scale>
          <a:sx n="120" d="100"/>
          <a:sy n="120" d="100"/>
        </p:scale>
        <p:origin x="1568" y="12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ECC4350-3AAA-434E-96EA-6807B82656B3}" type="datetimeFigureOut">
              <a:rPr lang="en-US"/>
              <a:pPr>
                <a:defRPr/>
              </a:pPr>
              <a:t>1/25/18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357D4ED2-94DF-084A-97C3-E58330221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596018EF-2D57-5B40-9BF3-E300F7102C5E}" type="datetimeFigureOut">
              <a:rPr lang="en-US"/>
              <a:pPr>
                <a:defRPr/>
              </a:pPr>
              <a:t>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07" tIns="46403" rIns="92807" bIns="4640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6588"/>
            <a:ext cx="5661025" cy="4213225"/>
          </a:xfrm>
          <a:prstGeom prst="rect">
            <a:avLst/>
          </a:prstGeom>
        </p:spPr>
        <p:txBody>
          <a:bodyPr vert="horz" lIns="92807" tIns="46403" rIns="92807" bIns="4640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2B76F93-862F-BA4F-8DC6-3CB0BDD8D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5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11329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67221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8854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67820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79803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97509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3437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3040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66668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8797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18899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3552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9175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8284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2B6A9B3-6FFB-8149-B270-0640B6EE1BDA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9296B8F-4D62-0147-8B87-07AD7F211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0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F6F9F-A9E1-E24D-A602-9207111D3D7E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A83C-99E4-C04E-9E51-B04174119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D0481-ECEE-0346-86B6-F88117FA66CC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E336-10C7-9C44-B6C1-101B6934A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7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9906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F19B4BF-1524-004B-951B-0A6375444EA0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70E2682-44F7-8547-94DE-E699237E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8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04E06-1D82-A74B-A9D8-C94948AD3D9F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8D563-1A77-2E4E-8627-104FE219A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E1E2485-083F-9644-BE5C-683D1C1AA2B8}" type="datetime1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21DA5C6-E167-1B47-BFFA-D8FCBDEB8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0202771-30CF-7A45-BEC9-69580617D011}" type="datetime1">
              <a:rPr lang="en-US" smtClean="0"/>
              <a:t>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7762B8F6-F0B3-6947-B76A-42F34D94C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4A47C-584D-7C42-94B6-8BA70A5B5E7D}" type="datetime1">
              <a:rPr lang="en-US" smtClean="0"/>
              <a:t>1/25/18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43CF-A39D-4743-9175-B1C46DFA4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CC1E-029E-BB43-A1A8-427951806505}" type="datetime1">
              <a:rPr lang="en-US" smtClean="0"/>
              <a:t>1/25/18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9689-0E4F-D749-A376-FF9A1775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9E5DB-0CC2-3F45-B823-EA9E4ED76609}" type="datetime1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DE4F4-1A72-3B4C-9506-657D02DF1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57011-B131-0E4A-9EAA-0EC71B44D9DE}" type="datetime1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D989-E309-B24D-91E6-47B481EE8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0EB9F17F-FD3B-C44D-9266-E3147209BE2F}" type="datetime1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F0C17675-718A-7147-BF37-27E3F5F1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087438"/>
            <a:ext cx="9144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AutoShape 2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ea typeface="+mn-ea"/>
              <a:cs typeface="Arial" charset="0"/>
            </a:endParaRPr>
          </a:p>
        </p:txBody>
      </p:sp>
      <p:sp>
        <p:nvSpPr>
          <p:cNvPr id="1032" name="AutoShape 4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ea typeface="+mn-ea"/>
              <a:cs typeface="Arial" charset="0"/>
            </a:endParaRPr>
          </a:p>
        </p:txBody>
      </p:sp>
      <p:pic>
        <p:nvPicPr>
          <p:cNvPr id="1033" name="Picture 2" descr="http://int.lanl.gov/images/identity_logos/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1308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563" y="106363"/>
            <a:ext cx="12334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54" r:id="rId3"/>
    <p:sldLayoutId id="2147484063" r:id="rId4"/>
    <p:sldLayoutId id="214748406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1447800" y="3810000"/>
            <a:ext cx="6705600" cy="1676400"/>
          </a:xfrm>
          <a:prstGeom prst="roundRect">
            <a:avLst>
              <a:gd name="adj" fmla="val 10081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tIns="91440" bIns="91440"/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533400" y="1447800"/>
            <a:ext cx="7985125" cy="148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6000" b="1" dirty="0">
                <a:solidFill>
                  <a:srgbClr val="800000"/>
                </a:solidFill>
              </a:rPr>
              <a:t>Summary and Transition Plan</a:t>
            </a:r>
            <a:endParaRPr lang="en-US" sz="1200" b="1" dirty="0">
              <a:solidFill>
                <a:srgbClr val="800000"/>
              </a:solidFill>
              <a:latin typeface="Arial Black" charset="0"/>
            </a:endParaRPr>
          </a:p>
        </p:txBody>
      </p:sp>
      <p:pic>
        <p:nvPicPr>
          <p:cNvPr id="18438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2306" y="3962400"/>
            <a:ext cx="8914156" cy="16557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Cesar Luiz da Silva</a:t>
            </a:r>
          </a:p>
          <a:p>
            <a:r>
              <a:rPr lang="en-US" dirty="0">
                <a:solidFill>
                  <a:schemeClr val="tx1"/>
                </a:solidFill>
              </a:rPr>
              <a:t>P-25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82675-5082-9D46-9C48-802E41BE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4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A Little Bit of History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8B1E1E-3836-1D44-A3C9-DFBEFC2EC4AE}"/>
              </a:ext>
            </a:extLst>
          </p:cNvPr>
          <p:cNvSpPr/>
          <p:nvPr/>
        </p:nvSpPr>
        <p:spPr>
          <a:xfrm>
            <a:off x="159082" y="1243066"/>
            <a:ext cx="852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5"/>
                </a:solidFill>
              </a:rPr>
              <a:t>This situation is familiar to the team, same happened to the successful PHENIX Muon arms and FVTX projects.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07FF7-B4D6-274C-80C8-178CC593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88AF3-4893-4A43-BBEA-B2C0F3E67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136099"/>
            <a:ext cx="3403600" cy="2552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9A93AA-90C0-254F-A2D6-9E64C3370AEC}"/>
              </a:ext>
            </a:extLst>
          </p:cNvPr>
          <p:cNvSpPr/>
          <p:nvPr/>
        </p:nvSpPr>
        <p:spPr>
          <a:xfrm>
            <a:off x="308141" y="5168631"/>
            <a:ext cx="852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Regardless the funding option, this LDRD is essential to guarantee the MVTX design will be ready to bring this new exciting physics to </a:t>
            </a:r>
            <a:r>
              <a:rPr lang="en-US" sz="2000" b="1" dirty="0" err="1">
                <a:solidFill>
                  <a:srgbClr val="FF0000"/>
                </a:solidFill>
              </a:rPr>
              <a:t>sPHENIX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3173-3859-C042-B585-E5CAD61CB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41" y="2124167"/>
            <a:ext cx="4058730" cy="263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2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Stave Production at CERN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8B1E1E-3836-1D44-A3C9-DFBEFC2EC4AE}"/>
              </a:ext>
            </a:extLst>
          </p:cNvPr>
          <p:cNvSpPr/>
          <p:nvPr/>
        </p:nvSpPr>
        <p:spPr>
          <a:xfrm>
            <a:off x="0" y="838200"/>
            <a:ext cx="915035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There will be enough ALPIDE chips for MVTX after ALICE ITS conclusion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After conclusion of ALICE ITS, CERN will start to produce staves for a copy of the ALICE ITS for NICA experiment (Russia)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0000F5"/>
                </a:solidFill>
              </a:rPr>
              <a:t>Stave production facility and specialized personal will be available at CERN until at least 2020 </a:t>
            </a:r>
            <a:r>
              <a:rPr lang="en-US" sz="2300" dirty="0"/>
              <a:t>for NICA production and other possibilities (</a:t>
            </a:r>
            <a:r>
              <a:rPr lang="en-US" sz="2300" b="1" dirty="0">
                <a:solidFill>
                  <a:srgbClr val="FF0000"/>
                </a:solidFill>
              </a:rPr>
              <a:t>MVTX</a:t>
            </a:r>
            <a:r>
              <a:rPr lang="en-US" sz="2300" dirty="0"/>
              <a:t>)</a:t>
            </a:r>
          </a:p>
          <a:p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Meanwhile, we plan to send LANL postdocs and staff to the stave assembly facilities at CERN to </a:t>
            </a:r>
            <a:r>
              <a:rPr lang="en-US" sz="2300" b="1" dirty="0">
                <a:solidFill>
                  <a:srgbClr val="0000F5"/>
                </a:solidFill>
              </a:rPr>
              <a:t>obtain experience on this novel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CERN is still in the first steps for totally automated stave production, a future production for </a:t>
            </a:r>
            <a:r>
              <a:rPr lang="en-US" sz="2300" b="1" dirty="0">
                <a:solidFill>
                  <a:srgbClr val="0000F5"/>
                </a:solidFill>
              </a:rPr>
              <a:t>MVTX will leverage this expertise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62450-225C-D548-97E5-3E8ECF49D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8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Conclusions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953421-E724-7C46-8EBC-50E382A56098}"/>
              </a:ext>
            </a:extLst>
          </p:cNvPr>
          <p:cNvSpPr txBox="1"/>
          <p:nvPr/>
        </p:nvSpPr>
        <p:spPr>
          <a:xfrm>
            <a:off x="62063" y="1117601"/>
            <a:ext cx="90706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members of this LDRD lead the writing of a </a:t>
            </a:r>
            <a:r>
              <a:rPr lang="en-US" sz="2200" b="1" dirty="0">
                <a:solidFill>
                  <a:srgbClr val="0000F5"/>
                </a:solidFill>
              </a:rPr>
              <a:t>pre-proposal</a:t>
            </a:r>
            <a:r>
              <a:rPr lang="en-US" sz="2200" dirty="0"/>
              <a:t>, submitted to DOE, and a </a:t>
            </a:r>
            <a:r>
              <a:rPr lang="en-US" sz="2200" b="1" dirty="0">
                <a:solidFill>
                  <a:srgbClr val="0000F5"/>
                </a:solidFill>
              </a:rPr>
              <a:t>full proposal</a:t>
            </a:r>
            <a:r>
              <a:rPr lang="en-US" sz="2200" dirty="0"/>
              <a:t>, sent to BNL ALD, for the final MVTX detector for </a:t>
            </a:r>
            <a:r>
              <a:rPr lang="en-US" sz="2200" dirty="0" err="1"/>
              <a:t>sPHENIX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the current status of the R&amp;D,  </a:t>
            </a:r>
            <a:r>
              <a:rPr lang="en-US" sz="2200" b="1" dirty="0">
                <a:solidFill>
                  <a:srgbClr val="0000F5"/>
                </a:solidFill>
              </a:rPr>
              <a:t>MVTX still has fairly large contingencies in some of the items</a:t>
            </a:r>
            <a:r>
              <a:rPr lang="en-US" sz="2200" dirty="0"/>
              <a:t>, specially in the mechanical assembly and integration which is under discussion with LBNL, MIT and 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F5"/>
                </a:solidFill>
              </a:rPr>
              <a:t>DOE appreciated the compelling Physics that the MVTX can bring to the </a:t>
            </a:r>
            <a:r>
              <a:rPr lang="en-US" sz="2200" b="1" dirty="0" err="1">
                <a:solidFill>
                  <a:srgbClr val="0000F5"/>
                </a:solidFill>
              </a:rPr>
              <a:t>sPHENIX</a:t>
            </a:r>
            <a:r>
              <a:rPr lang="en-US" sz="2200" b="1" dirty="0">
                <a:solidFill>
                  <a:srgbClr val="0000F5"/>
                </a:solidFill>
              </a:rPr>
              <a:t> program</a:t>
            </a:r>
            <a:r>
              <a:rPr lang="en-US" sz="2200" dirty="0"/>
              <a:t>, but cannot promise </a:t>
            </a:r>
            <a:r>
              <a:rPr lang="en-US" sz="2200" dirty="0" err="1"/>
              <a:t>fundings</a:t>
            </a:r>
            <a:r>
              <a:rPr lang="en-US" sz="2200" dirty="0"/>
              <a:t> until the budget forecast for DOE/OS improves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Funding alternatives have started to be discussed, the most promising coming from the </a:t>
            </a:r>
            <a:r>
              <a:rPr lang="en-US" sz="2200" b="1" dirty="0">
                <a:solidFill>
                  <a:srgbClr val="0000F5"/>
                </a:solidFill>
              </a:rPr>
              <a:t>reduction of the </a:t>
            </a:r>
            <a:r>
              <a:rPr lang="en-US" sz="2200" b="1" dirty="0" err="1">
                <a:solidFill>
                  <a:srgbClr val="0000F5"/>
                </a:solidFill>
              </a:rPr>
              <a:t>sPHENIX</a:t>
            </a:r>
            <a:r>
              <a:rPr lang="en-US" sz="2200" b="1" dirty="0">
                <a:solidFill>
                  <a:srgbClr val="0000F5"/>
                </a:solidFill>
              </a:rPr>
              <a:t> baseline contingencies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BA542-92AE-F64D-8A68-BB62B7F9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1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Conclusions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953421-E724-7C46-8EBC-50E382A56098}"/>
              </a:ext>
            </a:extLst>
          </p:cNvPr>
          <p:cNvSpPr txBox="1"/>
          <p:nvPr/>
        </p:nvSpPr>
        <p:spPr>
          <a:xfrm>
            <a:off x="125412" y="1172129"/>
            <a:ext cx="90706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Stave assembly will continue and </a:t>
            </a:r>
            <a:r>
              <a:rPr lang="en-US" sz="2200" b="1" dirty="0">
                <a:solidFill>
                  <a:srgbClr val="0000F5"/>
                </a:solidFill>
              </a:rPr>
              <a:t>improve the automatization at CERN </a:t>
            </a:r>
            <a:r>
              <a:rPr lang="en-US" sz="2200" dirty="0"/>
              <a:t>during the course of this LDRD, giving us time to find the funding for the final detector and still in the timeline of </a:t>
            </a:r>
            <a:r>
              <a:rPr lang="en-US" sz="2200" dirty="0" err="1"/>
              <a:t>sPHENIX</a:t>
            </a:r>
            <a:r>
              <a:rPr lang="en-US" sz="2200" dirty="0"/>
              <a:t>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recognition from DOE and BNL that MVTX can deliver the b-quark physics program to </a:t>
            </a:r>
            <a:r>
              <a:rPr lang="en-US" sz="2200" dirty="0" err="1"/>
              <a:t>sPHENIX</a:t>
            </a:r>
            <a:r>
              <a:rPr lang="en-US" sz="2200" dirty="0"/>
              <a:t> is </a:t>
            </a:r>
            <a:r>
              <a:rPr lang="en-US" sz="2200" b="1" dirty="0">
                <a:solidFill>
                  <a:srgbClr val="0000F5"/>
                </a:solidFill>
              </a:rPr>
              <a:t>an accomplishment of this LDRD</a:t>
            </a:r>
            <a:r>
              <a:rPr lang="en-US" sz="2200" dirty="0"/>
              <a:t>. It is essential that this effort </a:t>
            </a:r>
            <a:r>
              <a:rPr lang="en-US" sz="2200" b="1" dirty="0">
                <a:solidFill>
                  <a:srgbClr val="0000F5"/>
                </a:solidFill>
              </a:rPr>
              <a:t>continue as scheduled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BA542-92AE-F64D-8A68-BB62B7F9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5943C-A86F-174F-9057-A440702F77AE}"/>
              </a:ext>
            </a:extLst>
          </p:cNvPr>
          <p:cNvSpPr txBox="1"/>
          <p:nvPr/>
        </p:nvSpPr>
        <p:spPr>
          <a:xfrm>
            <a:off x="162626" y="3797485"/>
            <a:ext cx="8610600" cy="255454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Edwardian Script ITC" panose="030303020407070D0804" pitchFamily="66" charset="77"/>
              </a:rPr>
              <a:t>Thank You for Your Attendance !</a:t>
            </a:r>
          </a:p>
        </p:txBody>
      </p:sp>
    </p:spTree>
    <p:extLst>
      <p:ext uri="{BB962C8B-B14F-4D97-AF65-F5344CB8AC3E}">
        <p14:creationId xmlns:p14="http://schemas.microsoft.com/office/powerpoint/2010/main" val="9759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43A2E8-C5F4-4F4F-AA31-F0FCF2CDA71F}"/>
              </a:ext>
            </a:extLst>
          </p:cNvPr>
          <p:cNvSpPr txBox="1"/>
          <p:nvPr/>
        </p:nvSpPr>
        <p:spPr>
          <a:xfrm>
            <a:off x="2743200" y="29718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0482A-2207-4648-90C6-4B6B9513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9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Original Transition Plan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7F244-9F70-1A4B-A6A8-BEC3BE5FC66E}"/>
              </a:ext>
            </a:extLst>
          </p:cNvPr>
          <p:cNvSpPr txBox="1"/>
          <p:nvPr/>
        </p:nvSpPr>
        <p:spPr>
          <a:xfrm>
            <a:off x="596106" y="1471127"/>
            <a:ext cx="7557245" cy="433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Project: </a:t>
            </a:r>
            <a:r>
              <a:rPr lang="pl-PL" sz="1200" dirty="0"/>
              <a:t>20170073DR</a:t>
            </a:r>
          </a:p>
          <a:p>
            <a:r>
              <a:rPr lang="pl-PL" sz="1200" b="1" dirty="0" err="1"/>
              <a:t>Title</a:t>
            </a:r>
            <a:r>
              <a:rPr lang="pl-PL" sz="1200" b="1" dirty="0"/>
              <a:t>: </a:t>
            </a:r>
            <a:r>
              <a:rPr lang="pl-PL" sz="1200" dirty="0" err="1"/>
              <a:t>Probing</a:t>
            </a:r>
            <a:r>
              <a:rPr lang="pl-PL" sz="1200" dirty="0"/>
              <a:t> </a:t>
            </a:r>
            <a:r>
              <a:rPr lang="pl-PL" sz="1200" dirty="0" err="1"/>
              <a:t>Quark-Gluon</a:t>
            </a:r>
            <a:r>
              <a:rPr lang="pl-PL" sz="1200" dirty="0"/>
              <a:t> </a:t>
            </a:r>
            <a:r>
              <a:rPr lang="pl-PL" sz="1200" dirty="0" err="1"/>
              <a:t>Plasma</a:t>
            </a:r>
            <a:r>
              <a:rPr lang="pl-PL" sz="1200" dirty="0"/>
              <a:t> with </a:t>
            </a:r>
            <a:r>
              <a:rPr lang="pl-PL" sz="1200" dirty="0" err="1"/>
              <a:t>Bottom</a:t>
            </a:r>
            <a:r>
              <a:rPr lang="pl-PL" sz="1200" dirty="0"/>
              <a:t> </a:t>
            </a:r>
            <a:r>
              <a:rPr lang="pl-PL" sz="1200" dirty="0" err="1"/>
              <a:t>Quark</a:t>
            </a:r>
            <a:r>
              <a:rPr lang="pl-PL" sz="1200" dirty="0"/>
              <a:t> </a:t>
            </a:r>
            <a:r>
              <a:rPr lang="pl-PL" sz="1200" dirty="0" err="1"/>
              <a:t>Jets</a:t>
            </a:r>
            <a:r>
              <a:rPr lang="pl-PL" sz="1200" dirty="0"/>
              <a:t> </a:t>
            </a:r>
            <a:r>
              <a:rPr lang="pl-PL" sz="1200" dirty="0" err="1"/>
              <a:t>at</a:t>
            </a:r>
            <a:r>
              <a:rPr lang="pl-PL" sz="1200" dirty="0"/>
              <a:t> </a:t>
            </a:r>
            <a:r>
              <a:rPr lang="pl-PL" sz="1200" dirty="0" err="1"/>
              <a:t>sPHENIX</a:t>
            </a:r>
            <a:endParaRPr lang="pl-PL" sz="1200" dirty="0"/>
          </a:p>
          <a:p>
            <a:r>
              <a:rPr lang="pl-PL" sz="1200" b="1" dirty="0" err="1"/>
              <a:t>Initial</a:t>
            </a:r>
            <a:r>
              <a:rPr lang="pl-PL" sz="1200" b="1" dirty="0"/>
              <a:t> “</a:t>
            </a:r>
            <a:r>
              <a:rPr lang="pl-PL" sz="1200" b="1" dirty="0" err="1"/>
              <a:t>Transition</a:t>
            </a:r>
            <a:r>
              <a:rPr lang="pl-PL" sz="1200" b="1" dirty="0"/>
              <a:t> Plan”:</a:t>
            </a:r>
          </a:p>
          <a:p>
            <a:endParaRPr lang="pl-PL" sz="1200" dirty="0"/>
          </a:p>
          <a:p>
            <a:r>
              <a:rPr lang="pl-PL" sz="1200" b="1" dirty="0">
                <a:solidFill>
                  <a:srgbClr val="FF0000"/>
                </a:solidFill>
              </a:rPr>
              <a:t>Experiment: </a:t>
            </a:r>
            <a:r>
              <a:rPr lang="pl-PL" sz="1200" dirty="0"/>
              <a:t>At the end of </a:t>
            </a:r>
            <a:r>
              <a:rPr lang="pl-PL" sz="1200" dirty="0" err="1"/>
              <a:t>this</a:t>
            </a:r>
            <a:r>
              <a:rPr lang="pl-PL" sz="1200" dirty="0"/>
              <a:t> DR </a:t>
            </a:r>
            <a:r>
              <a:rPr lang="pl-PL" sz="1200" dirty="0" err="1"/>
              <a:t>project</a:t>
            </a:r>
            <a:r>
              <a:rPr lang="pl-PL" sz="1200" dirty="0"/>
              <a:t> we </a:t>
            </a:r>
            <a:r>
              <a:rPr lang="pl-PL" sz="1200" dirty="0" err="1"/>
              <a:t>will</a:t>
            </a:r>
            <a:r>
              <a:rPr lang="pl-PL" sz="1200" dirty="0"/>
              <a:t> </a:t>
            </a:r>
            <a:r>
              <a:rPr lang="pl-PL" sz="1200" dirty="0" err="1"/>
              <a:t>have</a:t>
            </a:r>
            <a:r>
              <a:rPr lang="pl-PL" sz="1200" dirty="0"/>
              <a:t> </a:t>
            </a:r>
            <a:r>
              <a:rPr lang="pl-PL" sz="1200" dirty="0" err="1"/>
              <a:t>secured</a:t>
            </a:r>
            <a:r>
              <a:rPr lang="pl-PL" sz="1200" dirty="0"/>
              <a:t> a major role for LANL in the development, </a:t>
            </a:r>
            <a:r>
              <a:rPr lang="pl-PL" sz="1200" dirty="0" err="1"/>
              <a:t>construction</a:t>
            </a:r>
            <a:r>
              <a:rPr lang="pl-PL" sz="1200" dirty="0"/>
              <a:t>, and </a:t>
            </a:r>
            <a:r>
              <a:rPr lang="pl-PL" sz="1200" dirty="0" err="1"/>
              <a:t>utilization</a:t>
            </a:r>
            <a:r>
              <a:rPr lang="pl-PL" sz="1200" dirty="0"/>
              <a:t> of the </a:t>
            </a:r>
            <a:r>
              <a:rPr lang="pl-PL" sz="1200" dirty="0" err="1"/>
              <a:t>sPHENIX</a:t>
            </a:r>
            <a:r>
              <a:rPr lang="pl-PL" sz="1200" dirty="0"/>
              <a:t> </a:t>
            </a:r>
            <a:r>
              <a:rPr lang="pl-PL" sz="1200" dirty="0" err="1"/>
              <a:t>detector</a:t>
            </a:r>
            <a:r>
              <a:rPr lang="pl-PL" sz="1200" dirty="0"/>
              <a:t>. </a:t>
            </a:r>
            <a:r>
              <a:rPr lang="pl-PL" sz="1200" dirty="0" err="1"/>
              <a:t>Our</a:t>
            </a:r>
            <a:r>
              <a:rPr lang="pl-PL" sz="1200" dirty="0"/>
              <a:t> </a:t>
            </a:r>
            <a:r>
              <a:rPr lang="pl-PL" sz="1200" dirty="0" err="1"/>
              <a:t>transition</a:t>
            </a:r>
            <a:r>
              <a:rPr lang="pl-PL" sz="1200" dirty="0"/>
              <a:t> model to DOE </a:t>
            </a:r>
            <a:r>
              <a:rPr lang="pl-PL" sz="1200" dirty="0" err="1"/>
              <a:t>funding</a:t>
            </a:r>
            <a:r>
              <a:rPr lang="pl-PL" sz="1200" dirty="0"/>
              <a:t> </a:t>
            </a:r>
            <a:r>
              <a:rPr lang="pl-PL" sz="1200" dirty="0" err="1"/>
              <a:t>is</a:t>
            </a:r>
            <a:r>
              <a:rPr lang="pl-PL" sz="1200" dirty="0"/>
              <a:t> </a:t>
            </a:r>
            <a:r>
              <a:rPr lang="pl-PL" sz="1200" dirty="0" err="1"/>
              <a:t>based</a:t>
            </a:r>
            <a:r>
              <a:rPr lang="pl-PL" sz="1200" dirty="0"/>
              <a:t> upon </a:t>
            </a:r>
            <a:r>
              <a:rPr lang="pl-PL" sz="1200" dirty="0" err="1"/>
              <a:t>our</a:t>
            </a:r>
            <a:r>
              <a:rPr lang="pl-PL" sz="1200" dirty="0"/>
              <a:t> </a:t>
            </a:r>
            <a:r>
              <a:rPr lang="pl-PL" sz="1200" dirty="0" err="1"/>
              <a:t>previously</a:t>
            </a:r>
            <a:r>
              <a:rPr lang="pl-PL" sz="1200" dirty="0"/>
              <a:t> </a:t>
            </a:r>
            <a:r>
              <a:rPr lang="pl-PL" sz="1200" dirty="0" err="1"/>
              <a:t>successful</a:t>
            </a:r>
            <a:r>
              <a:rPr lang="pl-PL" sz="1200" dirty="0"/>
              <a:t> PHENIX FVTX </a:t>
            </a:r>
            <a:r>
              <a:rPr lang="pl-PL" sz="1200" dirty="0" err="1"/>
              <a:t>at</a:t>
            </a:r>
            <a:r>
              <a:rPr lang="pl-PL" sz="1200" dirty="0"/>
              <a:t> BNL and the E906 </a:t>
            </a:r>
            <a:r>
              <a:rPr lang="pl-PL" sz="1200" dirty="0" err="1"/>
              <a:t>muon</a:t>
            </a:r>
            <a:r>
              <a:rPr lang="pl-PL" sz="1200" dirty="0"/>
              <a:t> </a:t>
            </a:r>
            <a:r>
              <a:rPr lang="pl-PL" sz="1200" dirty="0" err="1"/>
              <a:t>identifier</a:t>
            </a:r>
            <a:r>
              <a:rPr lang="pl-PL" sz="1200" dirty="0"/>
              <a:t> </a:t>
            </a:r>
            <a:r>
              <a:rPr lang="pl-PL" sz="1200" dirty="0" err="1"/>
              <a:t>at</a:t>
            </a:r>
            <a:r>
              <a:rPr lang="pl-PL" sz="1200" dirty="0"/>
              <a:t> </a:t>
            </a:r>
            <a:r>
              <a:rPr lang="pl-PL" sz="1200" dirty="0" err="1"/>
              <a:t>Fermilab</a:t>
            </a:r>
            <a:r>
              <a:rPr lang="pl-PL" sz="1200" dirty="0"/>
              <a:t>, </a:t>
            </a:r>
            <a:r>
              <a:rPr lang="pl-PL" sz="1200" dirty="0" err="1"/>
              <a:t>both</a:t>
            </a:r>
            <a:r>
              <a:rPr lang="pl-PL" sz="1200" dirty="0"/>
              <a:t> of </a:t>
            </a:r>
            <a:r>
              <a:rPr lang="pl-PL" sz="1200" dirty="0" err="1"/>
              <a:t>which</a:t>
            </a:r>
            <a:r>
              <a:rPr lang="pl-PL" sz="1200" dirty="0"/>
              <a:t> </a:t>
            </a:r>
            <a:r>
              <a:rPr lang="pl-PL" sz="1200" dirty="0" err="1"/>
              <a:t>began</a:t>
            </a:r>
            <a:r>
              <a:rPr lang="pl-PL" sz="1200" dirty="0"/>
              <a:t> as LANL LDRD </a:t>
            </a:r>
            <a:r>
              <a:rPr lang="pl-PL" sz="1200" dirty="0" err="1"/>
              <a:t>projects</a:t>
            </a:r>
            <a:r>
              <a:rPr lang="pl-PL" sz="1200" dirty="0"/>
              <a:t>. </a:t>
            </a:r>
            <a:r>
              <a:rPr lang="pl-PL" sz="1200" dirty="0" err="1"/>
              <a:t>These</a:t>
            </a:r>
            <a:r>
              <a:rPr lang="pl-PL" sz="1200" dirty="0"/>
              <a:t> </a:t>
            </a:r>
            <a:r>
              <a:rPr lang="pl-PL" sz="1200" dirty="0" err="1"/>
              <a:t>two</a:t>
            </a:r>
            <a:r>
              <a:rPr lang="pl-PL" sz="1200" dirty="0"/>
              <a:t> </a:t>
            </a:r>
            <a:r>
              <a:rPr lang="pl-PL" sz="1200" dirty="0" err="1"/>
              <a:t>projects</a:t>
            </a:r>
            <a:r>
              <a:rPr lang="pl-PL" sz="1200" dirty="0"/>
              <a:t> </a:t>
            </a:r>
            <a:r>
              <a:rPr lang="pl-PL" sz="1200" dirty="0" err="1"/>
              <a:t>were</a:t>
            </a:r>
            <a:r>
              <a:rPr lang="pl-PL" sz="1200" dirty="0"/>
              <a:t> </a:t>
            </a:r>
            <a:r>
              <a:rPr lang="pl-PL" sz="1200" dirty="0" err="1"/>
              <a:t>subsequently</a:t>
            </a:r>
            <a:r>
              <a:rPr lang="pl-PL" sz="1200" dirty="0"/>
              <a:t> </a:t>
            </a:r>
            <a:r>
              <a:rPr lang="pl-PL" sz="1200" dirty="0" err="1"/>
              <a:t>adopted</a:t>
            </a:r>
            <a:r>
              <a:rPr lang="pl-PL" sz="1200" dirty="0"/>
              <a:t> by the DOE </a:t>
            </a:r>
            <a:r>
              <a:rPr lang="pl-PL" sz="1200" dirty="0" err="1"/>
              <a:t>Nuclear</a:t>
            </a:r>
            <a:r>
              <a:rPr lang="pl-PL" sz="1200" dirty="0"/>
              <a:t> </a:t>
            </a:r>
            <a:r>
              <a:rPr lang="pl-PL" sz="1200" dirty="0" err="1"/>
              <a:t>Physics</a:t>
            </a:r>
            <a:r>
              <a:rPr lang="pl-PL" sz="1200" dirty="0"/>
              <a:t> program, </a:t>
            </a:r>
            <a:r>
              <a:rPr lang="pl-PL" sz="1200" dirty="0" err="1"/>
              <a:t>who</a:t>
            </a:r>
            <a:r>
              <a:rPr lang="pl-PL" sz="1200" dirty="0"/>
              <a:t> </a:t>
            </a:r>
            <a:r>
              <a:rPr lang="pl-PL" sz="1200" dirty="0" err="1"/>
              <a:t>provided</a:t>
            </a:r>
            <a:r>
              <a:rPr lang="pl-PL" sz="1200" dirty="0"/>
              <a:t> </a:t>
            </a:r>
            <a:r>
              <a:rPr lang="pl-PL" sz="1200" dirty="0" err="1"/>
              <a:t>full</a:t>
            </a:r>
            <a:r>
              <a:rPr lang="pl-PL" sz="1200" dirty="0"/>
              <a:t> </a:t>
            </a:r>
            <a:r>
              <a:rPr lang="pl-PL" sz="1200" dirty="0" err="1"/>
              <a:t>detector</a:t>
            </a:r>
            <a:r>
              <a:rPr lang="pl-PL" sz="1200" dirty="0"/>
              <a:t> </a:t>
            </a:r>
            <a:r>
              <a:rPr lang="pl-PL" sz="1200" dirty="0" err="1"/>
              <a:t>funding</a:t>
            </a:r>
            <a:r>
              <a:rPr lang="pl-PL" sz="1200" dirty="0"/>
              <a:t> and </a:t>
            </a:r>
            <a:r>
              <a:rPr lang="pl-PL" sz="1200" dirty="0" err="1"/>
              <a:t>support</a:t>
            </a:r>
            <a:r>
              <a:rPr lang="pl-PL" sz="1200" dirty="0"/>
              <a:t> for the LANL-</a:t>
            </a:r>
            <a:r>
              <a:rPr lang="pl-PL" sz="1200" dirty="0" err="1"/>
              <a:t>led</a:t>
            </a:r>
            <a:r>
              <a:rPr lang="pl-PL" sz="1200" dirty="0"/>
              <a:t> </a:t>
            </a:r>
            <a:r>
              <a:rPr lang="pl-PL" sz="1200" dirty="0" err="1"/>
              <a:t>physics</a:t>
            </a:r>
            <a:r>
              <a:rPr lang="pl-PL" sz="1200" dirty="0"/>
              <a:t> </a:t>
            </a:r>
            <a:r>
              <a:rPr lang="pl-PL" sz="1200" dirty="0" err="1"/>
              <a:t>programs</a:t>
            </a:r>
            <a:r>
              <a:rPr lang="pl-PL" sz="1200" dirty="0"/>
              <a:t>. </a:t>
            </a:r>
            <a:r>
              <a:rPr lang="pl-PL" sz="1200" dirty="0" err="1"/>
              <a:t>This</a:t>
            </a:r>
            <a:r>
              <a:rPr lang="pl-PL" sz="1200" dirty="0"/>
              <a:t> past </a:t>
            </a:r>
            <a:r>
              <a:rPr lang="pl-PL" sz="1200" dirty="0" err="1"/>
              <a:t>record</a:t>
            </a:r>
            <a:r>
              <a:rPr lang="pl-PL" sz="1200" dirty="0"/>
              <a:t> </a:t>
            </a:r>
            <a:r>
              <a:rPr lang="pl-PL" sz="1200" dirty="0" err="1"/>
              <a:t>demonstrates</a:t>
            </a:r>
            <a:r>
              <a:rPr lang="pl-PL" sz="1200" dirty="0"/>
              <a:t> </a:t>
            </a:r>
            <a:r>
              <a:rPr lang="pl-PL" sz="1200" dirty="0" err="1"/>
              <a:t>that</a:t>
            </a:r>
            <a:r>
              <a:rPr lang="pl-PL" sz="1200" dirty="0"/>
              <a:t> the </a:t>
            </a:r>
            <a:r>
              <a:rPr lang="pl-PL" sz="1200" dirty="0" err="1"/>
              <a:t>current</a:t>
            </a:r>
            <a:r>
              <a:rPr lang="pl-PL" sz="1200" dirty="0"/>
              <a:t> team </a:t>
            </a:r>
            <a:r>
              <a:rPr lang="pl-PL" sz="1200" dirty="0" err="1"/>
              <a:t>has</a:t>
            </a:r>
            <a:r>
              <a:rPr lang="pl-PL" sz="1200" dirty="0"/>
              <a:t> </a:t>
            </a:r>
            <a:r>
              <a:rPr lang="pl-PL" sz="1200" dirty="0" err="1"/>
              <a:t>abundant</a:t>
            </a:r>
            <a:r>
              <a:rPr lang="pl-PL" sz="1200" dirty="0"/>
              <a:t> program development </a:t>
            </a:r>
            <a:r>
              <a:rPr lang="pl-PL" sz="1200" dirty="0" err="1"/>
              <a:t>experience</a:t>
            </a:r>
            <a:r>
              <a:rPr lang="pl-PL" sz="1200" dirty="0"/>
              <a:t> for </a:t>
            </a:r>
            <a:r>
              <a:rPr lang="pl-PL" sz="1200" dirty="0" err="1"/>
              <a:t>managing</a:t>
            </a:r>
            <a:r>
              <a:rPr lang="pl-PL" sz="1200" dirty="0"/>
              <a:t> </a:t>
            </a:r>
            <a:r>
              <a:rPr lang="pl-PL" sz="1200" dirty="0" err="1"/>
              <a:t>this</a:t>
            </a:r>
            <a:r>
              <a:rPr lang="pl-PL" sz="1200" dirty="0"/>
              <a:t> </a:t>
            </a:r>
            <a:r>
              <a:rPr lang="pl-PL" sz="1200" dirty="0" err="1"/>
              <a:t>kind</a:t>
            </a:r>
            <a:r>
              <a:rPr lang="pl-PL" sz="1200" dirty="0"/>
              <a:t> of </a:t>
            </a:r>
            <a:r>
              <a:rPr lang="pl-PL" sz="1200" dirty="0" err="1"/>
              <a:t>transition</a:t>
            </a:r>
            <a:r>
              <a:rPr lang="pl-PL" sz="1200" dirty="0"/>
              <a:t>. </a:t>
            </a:r>
            <a:r>
              <a:rPr lang="pl-PL" sz="1200" dirty="0" err="1"/>
              <a:t>After</a:t>
            </a:r>
            <a:r>
              <a:rPr lang="pl-PL" sz="1200" dirty="0"/>
              <a:t> </a:t>
            </a:r>
            <a:r>
              <a:rPr lang="pl-PL" sz="1200" dirty="0" err="1"/>
              <a:t>this</a:t>
            </a:r>
            <a:r>
              <a:rPr lang="pl-PL" sz="1200" dirty="0"/>
              <a:t> DR </a:t>
            </a:r>
            <a:r>
              <a:rPr lang="pl-PL" sz="1200" dirty="0" err="1"/>
              <a:t>project</a:t>
            </a:r>
            <a:r>
              <a:rPr lang="pl-PL" sz="1200" dirty="0"/>
              <a:t>, we </a:t>
            </a:r>
            <a:r>
              <a:rPr lang="pl-PL" sz="1200" dirty="0" err="1"/>
              <a:t>will</a:t>
            </a:r>
            <a:r>
              <a:rPr lang="pl-PL" sz="1200" dirty="0"/>
              <a:t> </a:t>
            </a:r>
            <a:r>
              <a:rPr lang="pl-PL" sz="1200" dirty="0" err="1"/>
              <a:t>work</a:t>
            </a:r>
            <a:r>
              <a:rPr lang="pl-PL" sz="1200" dirty="0"/>
              <a:t> </a:t>
            </a:r>
            <a:r>
              <a:rPr lang="pl-PL" sz="1200" dirty="0" err="1"/>
              <a:t>closely</a:t>
            </a:r>
            <a:r>
              <a:rPr lang="pl-PL" sz="1200" dirty="0"/>
              <a:t> with </a:t>
            </a:r>
            <a:r>
              <a:rPr lang="pl-PL" sz="1200" dirty="0" err="1"/>
              <a:t>LANL’s</a:t>
            </a:r>
            <a:r>
              <a:rPr lang="pl-PL" sz="1200" dirty="0"/>
              <a:t> </a:t>
            </a:r>
            <a:r>
              <a:rPr lang="pl-PL" sz="1200" dirty="0" err="1"/>
              <a:t>Nuclear</a:t>
            </a:r>
            <a:r>
              <a:rPr lang="pl-PL" sz="1200" dirty="0"/>
              <a:t> </a:t>
            </a:r>
            <a:r>
              <a:rPr lang="pl-PL" sz="1200" dirty="0" err="1"/>
              <a:t>Physics</a:t>
            </a:r>
            <a:r>
              <a:rPr lang="pl-PL" sz="1200" dirty="0"/>
              <a:t> program </a:t>
            </a:r>
            <a:r>
              <a:rPr lang="pl-PL" sz="1200" dirty="0" err="1"/>
              <a:t>office</a:t>
            </a:r>
            <a:r>
              <a:rPr lang="pl-PL" sz="1200" dirty="0"/>
              <a:t>, the </a:t>
            </a:r>
            <a:r>
              <a:rPr lang="pl-PL" sz="1200" dirty="0" err="1"/>
              <a:t>sPHENIX</a:t>
            </a:r>
            <a:r>
              <a:rPr lang="pl-PL" sz="1200" dirty="0"/>
              <a:t> </a:t>
            </a:r>
            <a:r>
              <a:rPr lang="pl-PL" sz="1200" dirty="0" err="1"/>
              <a:t>collaboration</a:t>
            </a:r>
            <a:r>
              <a:rPr lang="pl-PL" sz="1200" dirty="0"/>
              <a:t>, and </a:t>
            </a:r>
            <a:r>
              <a:rPr lang="pl-PL" sz="1200" dirty="0" err="1"/>
              <a:t>our</a:t>
            </a:r>
            <a:r>
              <a:rPr lang="pl-PL" sz="1200" dirty="0"/>
              <a:t> DOE </a:t>
            </a:r>
            <a:r>
              <a:rPr lang="pl-PL" sz="1200" dirty="0" err="1"/>
              <a:t>Nuclear</a:t>
            </a:r>
            <a:r>
              <a:rPr lang="pl-PL" sz="1200" dirty="0"/>
              <a:t> </a:t>
            </a:r>
            <a:r>
              <a:rPr lang="pl-PL" sz="1200" dirty="0" err="1"/>
              <a:t>Physics</a:t>
            </a:r>
            <a:r>
              <a:rPr lang="pl-PL" sz="1200" dirty="0"/>
              <a:t> program </a:t>
            </a:r>
            <a:r>
              <a:rPr lang="pl-PL" sz="1200" dirty="0" err="1"/>
              <a:t>managers</a:t>
            </a:r>
            <a:r>
              <a:rPr lang="pl-PL" sz="1200" dirty="0"/>
              <a:t> to </a:t>
            </a:r>
            <a:r>
              <a:rPr lang="pl-PL" sz="1200" dirty="0" err="1"/>
              <a:t>construct</a:t>
            </a:r>
            <a:r>
              <a:rPr lang="pl-PL" sz="1200" dirty="0"/>
              <a:t> and </a:t>
            </a:r>
            <a:r>
              <a:rPr lang="pl-PL" sz="1200" dirty="0" err="1"/>
              <a:t>install</a:t>
            </a:r>
            <a:r>
              <a:rPr lang="pl-PL" sz="1200" dirty="0"/>
              <a:t> the </a:t>
            </a:r>
            <a:r>
              <a:rPr lang="pl-PL" sz="1200" dirty="0" err="1"/>
              <a:t>full</a:t>
            </a:r>
            <a:r>
              <a:rPr lang="pl-PL" sz="1200" dirty="0"/>
              <a:t> </a:t>
            </a:r>
            <a:r>
              <a:rPr lang="pl-PL" sz="1200" dirty="0" err="1"/>
              <a:t>inner</a:t>
            </a:r>
            <a:r>
              <a:rPr lang="pl-PL" sz="1200" dirty="0"/>
              <a:t> </a:t>
            </a:r>
            <a:r>
              <a:rPr lang="pl-PL" sz="1200" dirty="0" err="1"/>
              <a:t>tracker</a:t>
            </a:r>
            <a:r>
              <a:rPr lang="pl-PL" sz="1200" dirty="0"/>
              <a:t>. The </a:t>
            </a:r>
            <a:r>
              <a:rPr lang="pl-PL" sz="1200" dirty="0" err="1"/>
              <a:t>potential</a:t>
            </a:r>
            <a:r>
              <a:rPr lang="pl-PL" sz="1200" dirty="0"/>
              <a:t> </a:t>
            </a:r>
            <a:r>
              <a:rPr lang="pl-PL" sz="1200" dirty="0" err="1"/>
              <a:t>total</a:t>
            </a:r>
            <a:r>
              <a:rPr lang="pl-PL" sz="1200" dirty="0"/>
              <a:t> return on </a:t>
            </a:r>
            <a:r>
              <a:rPr lang="pl-PL" sz="1200" dirty="0" err="1"/>
              <a:t>this</a:t>
            </a:r>
            <a:r>
              <a:rPr lang="pl-PL" sz="1200" dirty="0"/>
              <a:t> </a:t>
            </a:r>
            <a:r>
              <a:rPr lang="pl-PL" sz="1200" dirty="0" err="1"/>
              <a:t>proposed</a:t>
            </a:r>
            <a:r>
              <a:rPr lang="pl-PL" sz="1200" dirty="0"/>
              <a:t> LDRD investment </a:t>
            </a:r>
            <a:r>
              <a:rPr lang="pl-PL" sz="1200" dirty="0" err="1"/>
              <a:t>is</a:t>
            </a:r>
            <a:r>
              <a:rPr lang="pl-PL" sz="1200" dirty="0"/>
              <a:t> </a:t>
            </a:r>
            <a:r>
              <a:rPr lang="pl-PL" sz="1200" dirty="0" err="1"/>
              <a:t>large</a:t>
            </a:r>
            <a:r>
              <a:rPr lang="pl-PL" sz="1200" dirty="0"/>
              <a:t>, </a:t>
            </a:r>
            <a:r>
              <a:rPr lang="pl-PL" sz="1200" dirty="0" err="1"/>
              <a:t>above</a:t>
            </a:r>
            <a:r>
              <a:rPr lang="pl-PL" sz="1200" dirty="0"/>
              <a:t> 6:1. For </a:t>
            </a:r>
            <a:r>
              <a:rPr lang="pl-PL" sz="1200" dirty="0" err="1"/>
              <a:t>example</a:t>
            </a:r>
            <a:r>
              <a:rPr lang="pl-PL" sz="1200" dirty="0"/>
              <a:t>, the DOE </a:t>
            </a:r>
            <a:r>
              <a:rPr lang="pl-PL" sz="1200" dirty="0" err="1"/>
              <a:t>currently</a:t>
            </a:r>
            <a:r>
              <a:rPr lang="pl-PL" sz="1200" dirty="0"/>
              <a:t> </a:t>
            </a:r>
            <a:r>
              <a:rPr lang="pl-PL" sz="1200" dirty="0" err="1"/>
              <a:t>provides</a:t>
            </a:r>
            <a:r>
              <a:rPr lang="pl-PL" sz="1200" dirty="0"/>
              <a:t> </a:t>
            </a:r>
            <a:r>
              <a:rPr lang="pl-PL" sz="1200" dirty="0" err="1"/>
              <a:t>about</a:t>
            </a:r>
            <a:r>
              <a:rPr lang="pl-PL" sz="1200" dirty="0"/>
              <a:t> $3M per </a:t>
            </a:r>
            <a:r>
              <a:rPr lang="pl-PL" sz="1200" dirty="0" err="1"/>
              <a:t>year</a:t>
            </a:r>
            <a:r>
              <a:rPr lang="pl-PL" sz="1200" dirty="0"/>
              <a:t> to LANL for </a:t>
            </a:r>
            <a:r>
              <a:rPr lang="pl-PL" sz="1200" dirty="0" err="1"/>
              <a:t>physics</a:t>
            </a:r>
            <a:r>
              <a:rPr lang="pl-PL" sz="1200" dirty="0"/>
              <a:t> </a:t>
            </a:r>
            <a:r>
              <a:rPr lang="pl-PL" sz="1200" dirty="0" err="1"/>
              <a:t>work</a:t>
            </a:r>
            <a:r>
              <a:rPr lang="pl-PL" sz="1200" dirty="0"/>
              <a:t> </a:t>
            </a:r>
            <a:r>
              <a:rPr lang="pl-PL" sz="1200" dirty="0" err="1"/>
              <a:t>related</a:t>
            </a:r>
            <a:r>
              <a:rPr lang="pl-PL" sz="1200" dirty="0"/>
              <a:t> to </a:t>
            </a:r>
            <a:r>
              <a:rPr lang="pl-PL" sz="1200" dirty="0" err="1"/>
              <a:t>our</a:t>
            </a:r>
            <a:r>
              <a:rPr lang="pl-PL" sz="1200" dirty="0"/>
              <a:t> FVTX </a:t>
            </a:r>
            <a:r>
              <a:rPr lang="pl-PL" sz="1200" dirty="0" err="1"/>
              <a:t>detector</a:t>
            </a:r>
            <a:r>
              <a:rPr lang="pl-PL" sz="1200" dirty="0"/>
              <a:t> and </a:t>
            </a:r>
            <a:r>
              <a:rPr lang="pl-PL" sz="1200" dirty="0" err="1"/>
              <a:t>has</a:t>
            </a:r>
            <a:r>
              <a:rPr lang="pl-PL" sz="1200" dirty="0"/>
              <a:t> </a:t>
            </a:r>
            <a:r>
              <a:rPr lang="pl-PL" sz="1200" dirty="0" err="1"/>
              <a:t>done</a:t>
            </a:r>
            <a:r>
              <a:rPr lang="pl-PL" sz="1200" dirty="0"/>
              <a:t> </a:t>
            </a:r>
            <a:r>
              <a:rPr lang="pl-PL" sz="1200" dirty="0" err="1"/>
              <a:t>so</a:t>
            </a:r>
            <a:r>
              <a:rPr lang="pl-PL" sz="1200" dirty="0"/>
              <a:t> for </a:t>
            </a:r>
            <a:r>
              <a:rPr lang="pl-PL" sz="1200" dirty="0" err="1"/>
              <a:t>about</a:t>
            </a:r>
            <a:r>
              <a:rPr lang="pl-PL" sz="1200" dirty="0"/>
              <a:t> 7 </a:t>
            </a:r>
            <a:r>
              <a:rPr lang="pl-PL" sz="1200" dirty="0" err="1"/>
              <a:t>years</a:t>
            </a:r>
            <a:r>
              <a:rPr lang="pl-PL" sz="1200" dirty="0"/>
              <a:t>. The FVTX </a:t>
            </a:r>
            <a:r>
              <a:rPr lang="pl-PL" sz="1200" dirty="0" err="1"/>
              <a:t>physics</a:t>
            </a:r>
            <a:r>
              <a:rPr lang="pl-PL" sz="1200" dirty="0"/>
              <a:t> program </a:t>
            </a:r>
            <a:r>
              <a:rPr lang="pl-PL" sz="1200" dirty="0" err="1"/>
              <a:t>will</a:t>
            </a:r>
            <a:r>
              <a:rPr lang="pl-PL" sz="1200" dirty="0"/>
              <a:t> </a:t>
            </a:r>
            <a:r>
              <a:rPr lang="pl-PL" sz="1200" dirty="0" err="1"/>
              <a:t>likely</a:t>
            </a:r>
            <a:r>
              <a:rPr lang="pl-PL" sz="1200" dirty="0"/>
              <a:t> end </a:t>
            </a:r>
            <a:r>
              <a:rPr lang="pl-PL" sz="1200" dirty="0" err="1"/>
              <a:t>within</a:t>
            </a:r>
            <a:r>
              <a:rPr lang="pl-PL" sz="1200" dirty="0"/>
              <a:t> a </a:t>
            </a:r>
            <a:r>
              <a:rPr lang="pl-PL" sz="1200" dirty="0" err="1"/>
              <a:t>few</a:t>
            </a:r>
            <a:r>
              <a:rPr lang="pl-PL" sz="1200" dirty="0"/>
              <a:t> </a:t>
            </a:r>
            <a:r>
              <a:rPr lang="pl-PL" sz="1200" dirty="0" err="1"/>
              <a:t>years</a:t>
            </a:r>
            <a:r>
              <a:rPr lang="pl-PL" sz="1200" dirty="0"/>
              <a:t>. </a:t>
            </a:r>
            <a:r>
              <a:rPr lang="pl-PL" sz="1200" dirty="0" err="1"/>
              <a:t>Without</a:t>
            </a:r>
            <a:r>
              <a:rPr lang="pl-PL" sz="1200" dirty="0"/>
              <a:t> a major </a:t>
            </a:r>
            <a:r>
              <a:rPr lang="pl-PL" sz="1200" dirty="0" err="1"/>
              <a:t>new</a:t>
            </a:r>
            <a:r>
              <a:rPr lang="pl-PL" sz="1200" dirty="0"/>
              <a:t> role </a:t>
            </a:r>
            <a:r>
              <a:rPr lang="pl-PL" sz="1200" dirty="0" err="1"/>
              <a:t>at</a:t>
            </a:r>
            <a:r>
              <a:rPr lang="pl-PL" sz="1200" dirty="0"/>
              <a:t> </a:t>
            </a:r>
            <a:r>
              <a:rPr lang="pl-PL" sz="1200" dirty="0" err="1"/>
              <a:t>sPHENIX</a:t>
            </a:r>
            <a:r>
              <a:rPr lang="pl-PL" sz="1200" dirty="0"/>
              <a:t>, </a:t>
            </a:r>
            <a:r>
              <a:rPr lang="pl-PL" sz="1200" dirty="0" err="1"/>
              <a:t>our</a:t>
            </a:r>
            <a:r>
              <a:rPr lang="pl-PL" sz="1200" dirty="0"/>
              <a:t> DOE </a:t>
            </a:r>
            <a:r>
              <a:rPr lang="pl-PL" sz="1200" dirty="0" err="1"/>
              <a:t>longterm</a:t>
            </a:r>
            <a:r>
              <a:rPr lang="pl-PL" sz="1200" dirty="0"/>
              <a:t> </a:t>
            </a:r>
            <a:r>
              <a:rPr lang="pl-PL" sz="1200" dirty="0" err="1"/>
              <a:t>support</a:t>
            </a:r>
            <a:r>
              <a:rPr lang="pl-PL" sz="1200" dirty="0"/>
              <a:t> </a:t>
            </a:r>
            <a:r>
              <a:rPr lang="pl-PL" sz="1200" dirty="0" err="1"/>
              <a:t>is</a:t>
            </a:r>
            <a:r>
              <a:rPr lang="pl-PL" sz="1200" dirty="0"/>
              <a:t> </a:t>
            </a:r>
            <a:r>
              <a:rPr lang="pl-PL" sz="1200" dirty="0" err="1"/>
              <a:t>at</a:t>
            </a:r>
            <a:r>
              <a:rPr lang="pl-PL" sz="1200" dirty="0"/>
              <a:t> </a:t>
            </a:r>
            <a:r>
              <a:rPr lang="pl-PL" sz="1200" dirty="0" err="1"/>
              <a:t>risk</a:t>
            </a:r>
            <a:r>
              <a:rPr lang="pl-PL" sz="1200" dirty="0"/>
              <a:t>. </a:t>
            </a:r>
          </a:p>
          <a:p>
            <a:endParaRPr lang="pl-PL" sz="1200" dirty="0"/>
          </a:p>
          <a:p>
            <a:r>
              <a:rPr lang="pl-PL" sz="1200" b="1" dirty="0" err="1">
                <a:solidFill>
                  <a:srgbClr val="FF0000"/>
                </a:solidFill>
              </a:rPr>
              <a:t>Theory</a:t>
            </a:r>
            <a:r>
              <a:rPr lang="pl-PL" sz="1200" b="1" dirty="0">
                <a:solidFill>
                  <a:srgbClr val="FF0000"/>
                </a:solidFill>
              </a:rPr>
              <a:t>: </a:t>
            </a:r>
            <a:r>
              <a:rPr lang="pl-PL" sz="1200" dirty="0" err="1"/>
              <a:t>This</a:t>
            </a:r>
            <a:r>
              <a:rPr lang="pl-PL" sz="1200" dirty="0"/>
              <a:t> </a:t>
            </a:r>
            <a:r>
              <a:rPr lang="pl-PL" sz="1200" dirty="0" err="1"/>
              <a:t>project</a:t>
            </a:r>
            <a:r>
              <a:rPr lang="pl-PL" sz="1200" dirty="0"/>
              <a:t> </a:t>
            </a:r>
            <a:r>
              <a:rPr lang="pl-PL" sz="1200" dirty="0" err="1"/>
              <a:t>will</a:t>
            </a:r>
            <a:r>
              <a:rPr lang="pl-PL" sz="1200" dirty="0"/>
              <a:t> place LANL </a:t>
            </a:r>
            <a:r>
              <a:rPr lang="pl-PL" sz="1200" dirty="0" err="1"/>
              <a:t>at</a:t>
            </a:r>
            <a:r>
              <a:rPr lang="pl-PL" sz="1200" dirty="0"/>
              <a:t> the </a:t>
            </a:r>
            <a:r>
              <a:rPr lang="pl-PL" sz="1200" dirty="0" err="1"/>
              <a:t>forefront</a:t>
            </a:r>
            <a:r>
              <a:rPr lang="pl-PL" sz="1200" dirty="0"/>
              <a:t> of b-</a:t>
            </a:r>
            <a:r>
              <a:rPr lang="pl-PL" sz="1200" dirty="0" err="1"/>
              <a:t>jet</a:t>
            </a:r>
            <a:r>
              <a:rPr lang="pl-PL" sz="1200" dirty="0"/>
              <a:t> </a:t>
            </a:r>
            <a:r>
              <a:rPr lang="pl-PL" sz="1200" dirty="0" err="1"/>
              <a:t>physics</a:t>
            </a:r>
            <a:r>
              <a:rPr lang="pl-PL" sz="1200" dirty="0"/>
              <a:t> </a:t>
            </a:r>
            <a:r>
              <a:rPr lang="pl-PL" sz="1200" dirty="0" err="1"/>
              <a:t>calculations</a:t>
            </a:r>
            <a:r>
              <a:rPr lang="pl-PL" sz="1200" dirty="0"/>
              <a:t> for </a:t>
            </a:r>
            <a:r>
              <a:rPr lang="pl-PL" sz="1200" dirty="0" err="1"/>
              <a:t>both</a:t>
            </a:r>
            <a:r>
              <a:rPr lang="pl-PL" sz="1200" dirty="0"/>
              <a:t> RHIC and LHC </a:t>
            </a:r>
            <a:r>
              <a:rPr lang="pl-PL" sz="1200" dirty="0" err="1"/>
              <a:t>collision</a:t>
            </a:r>
            <a:r>
              <a:rPr lang="pl-PL" sz="1200" dirty="0"/>
              <a:t> </a:t>
            </a:r>
            <a:r>
              <a:rPr lang="pl-PL" sz="1200" dirty="0" err="1"/>
              <a:t>energies</a:t>
            </a:r>
            <a:r>
              <a:rPr lang="pl-PL" sz="1200" dirty="0"/>
              <a:t> </a:t>
            </a:r>
            <a:r>
              <a:rPr lang="pl-PL" sz="1200" dirty="0" err="1"/>
              <a:t>under</a:t>
            </a:r>
            <a:r>
              <a:rPr lang="pl-PL" sz="1200" dirty="0"/>
              <a:t> a </a:t>
            </a:r>
            <a:r>
              <a:rPr lang="pl-PL" sz="1200" dirty="0" err="1"/>
              <a:t>common</a:t>
            </a:r>
            <a:r>
              <a:rPr lang="pl-PL" sz="1200" dirty="0"/>
              <a:t> </a:t>
            </a:r>
            <a:r>
              <a:rPr lang="pl-PL" sz="1200" dirty="0" err="1"/>
              <a:t>theoretical</a:t>
            </a:r>
            <a:r>
              <a:rPr lang="pl-PL" sz="1200" dirty="0"/>
              <a:t> </a:t>
            </a:r>
            <a:r>
              <a:rPr lang="pl-PL" sz="1200" dirty="0" err="1"/>
              <a:t>framework</a:t>
            </a:r>
            <a:r>
              <a:rPr lang="pl-PL" sz="1200" dirty="0"/>
              <a:t>. </a:t>
            </a:r>
            <a:r>
              <a:rPr lang="pl-PL" sz="1200" dirty="0" err="1"/>
              <a:t>This</a:t>
            </a:r>
            <a:r>
              <a:rPr lang="pl-PL" sz="1200" dirty="0"/>
              <a:t> </a:t>
            </a:r>
            <a:r>
              <a:rPr lang="pl-PL" sz="1200" dirty="0" err="1"/>
              <a:t>will</a:t>
            </a:r>
            <a:r>
              <a:rPr lang="pl-PL" sz="1200" dirty="0"/>
              <a:t> </a:t>
            </a:r>
            <a:r>
              <a:rPr lang="pl-PL" sz="1200" dirty="0" err="1"/>
              <a:t>ensure</a:t>
            </a:r>
            <a:r>
              <a:rPr lang="pl-PL" sz="1200" dirty="0"/>
              <a:t> </a:t>
            </a:r>
            <a:r>
              <a:rPr lang="pl-PL" sz="1200" dirty="0" err="1"/>
              <a:t>that</a:t>
            </a:r>
            <a:r>
              <a:rPr lang="pl-PL" sz="1200" dirty="0"/>
              <a:t>, </a:t>
            </a:r>
            <a:r>
              <a:rPr lang="pl-PL" sz="1200" dirty="0" err="1"/>
              <a:t>after</a:t>
            </a:r>
            <a:r>
              <a:rPr lang="pl-PL" sz="1200" dirty="0"/>
              <a:t> the </a:t>
            </a:r>
            <a:r>
              <a:rPr lang="pl-PL" sz="1200" dirty="0" err="1"/>
              <a:t>completion</a:t>
            </a:r>
            <a:r>
              <a:rPr lang="pl-PL" sz="1200" dirty="0"/>
              <a:t> of the DR, the </a:t>
            </a:r>
            <a:r>
              <a:rPr lang="pl-PL" sz="1200" dirty="0" err="1"/>
              <a:t>utilization</a:t>
            </a:r>
            <a:r>
              <a:rPr lang="pl-PL" sz="1200" dirty="0"/>
              <a:t> of the </a:t>
            </a:r>
            <a:r>
              <a:rPr lang="pl-PL" sz="1200" dirty="0" err="1"/>
              <a:t>next</a:t>
            </a:r>
            <a:r>
              <a:rPr lang="pl-PL" sz="1200" dirty="0"/>
              <a:t> </a:t>
            </a:r>
            <a:r>
              <a:rPr lang="pl-PL" sz="1200" dirty="0" err="1"/>
              <a:t>generation</a:t>
            </a:r>
            <a:r>
              <a:rPr lang="pl-PL" sz="1200" dirty="0"/>
              <a:t> of </a:t>
            </a:r>
            <a:r>
              <a:rPr lang="pl-PL" sz="1200" dirty="0" err="1"/>
              <a:t>experiments</a:t>
            </a:r>
            <a:r>
              <a:rPr lang="pl-PL" sz="1200" dirty="0"/>
              <a:t> </a:t>
            </a:r>
            <a:r>
              <a:rPr lang="pl-PL" sz="1200" dirty="0" err="1"/>
              <a:t>is</a:t>
            </a:r>
            <a:r>
              <a:rPr lang="pl-PL" sz="1200" dirty="0"/>
              <a:t> </a:t>
            </a:r>
            <a:r>
              <a:rPr lang="pl-PL" sz="1200" dirty="0" err="1"/>
              <a:t>fully</a:t>
            </a:r>
            <a:r>
              <a:rPr lang="pl-PL" sz="1200" dirty="0"/>
              <a:t> </a:t>
            </a:r>
            <a:r>
              <a:rPr lang="pl-PL" sz="1200" dirty="0" err="1"/>
              <a:t>maximized</a:t>
            </a:r>
            <a:r>
              <a:rPr lang="pl-PL" sz="1200" dirty="0"/>
              <a:t> and </a:t>
            </a:r>
            <a:r>
              <a:rPr lang="pl-PL" sz="1200" dirty="0" err="1"/>
              <a:t>will</a:t>
            </a:r>
            <a:r>
              <a:rPr lang="pl-PL" sz="1200" dirty="0"/>
              <a:t> </a:t>
            </a:r>
            <a:r>
              <a:rPr lang="pl-PL" sz="1200" dirty="0" err="1"/>
              <a:t>provide</a:t>
            </a:r>
            <a:r>
              <a:rPr lang="pl-PL" sz="1200" dirty="0"/>
              <a:t> </a:t>
            </a:r>
            <a:r>
              <a:rPr lang="pl-PL" sz="1200" dirty="0" err="1"/>
              <a:t>additional</a:t>
            </a:r>
            <a:r>
              <a:rPr lang="pl-PL" sz="1200" dirty="0"/>
              <a:t> </a:t>
            </a:r>
            <a:r>
              <a:rPr lang="pl-PL" sz="1200" dirty="0" err="1"/>
              <a:t>insight</a:t>
            </a:r>
            <a:r>
              <a:rPr lang="pl-PL" sz="1200" dirty="0"/>
              <a:t> </a:t>
            </a:r>
            <a:r>
              <a:rPr lang="pl-PL" sz="1200" dirty="0" err="1"/>
              <a:t>into</a:t>
            </a:r>
            <a:r>
              <a:rPr lang="pl-PL" sz="1200" dirty="0"/>
              <a:t> the heavy </a:t>
            </a:r>
            <a:r>
              <a:rPr lang="pl-PL" sz="1200" dirty="0" err="1"/>
              <a:t>ion</a:t>
            </a:r>
            <a:r>
              <a:rPr lang="pl-PL" sz="1200" dirty="0"/>
              <a:t> LHC </a:t>
            </a:r>
            <a:r>
              <a:rPr lang="pl-PL" sz="1200" dirty="0" err="1"/>
              <a:t>experiments</a:t>
            </a:r>
            <a:r>
              <a:rPr lang="pl-PL" sz="1200" dirty="0"/>
              <a:t> </a:t>
            </a:r>
            <a:r>
              <a:rPr lang="pl-PL" sz="1200" dirty="0" err="1"/>
              <a:t>currently</a:t>
            </a:r>
            <a:r>
              <a:rPr lang="pl-PL" sz="1200" dirty="0"/>
              <a:t> </a:t>
            </a:r>
            <a:r>
              <a:rPr lang="pl-PL" sz="1200" dirty="0" err="1"/>
              <a:t>underway</a:t>
            </a:r>
            <a:r>
              <a:rPr lang="pl-PL" sz="1200" dirty="0"/>
              <a:t>. </a:t>
            </a:r>
            <a:r>
              <a:rPr lang="pl-PL" sz="1200" dirty="0" err="1"/>
              <a:t>Previous</a:t>
            </a:r>
            <a:r>
              <a:rPr lang="pl-PL" sz="1200" dirty="0"/>
              <a:t> </a:t>
            </a:r>
            <a:r>
              <a:rPr lang="pl-PL" sz="1200" dirty="0" err="1"/>
              <a:t>successful</a:t>
            </a:r>
            <a:r>
              <a:rPr lang="pl-PL" sz="1200" dirty="0"/>
              <a:t> </a:t>
            </a:r>
            <a:r>
              <a:rPr lang="pl-PL" sz="1200" dirty="0" err="1"/>
              <a:t>theoretical</a:t>
            </a:r>
            <a:r>
              <a:rPr lang="pl-PL" sz="1200" dirty="0"/>
              <a:t> LDRD </a:t>
            </a:r>
            <a:r>
              <a:rPr lang="pl-PL" sz="1200" dirty="0" err="1"/>
              <a:t>projects</a:t>
            </a:r>
            <a:r>
              <a:rPr lang="pl-PL" sz="1200" dirty="0"/>
              <a:t> </a:t>
            </a:r>
            <a:r>
              <a:rPr lang="pl-PL" sz="1200" dirty="0" err="1"/>
              <a:t>have</a:t>
            </a:r>
            <a:r>
              <a:rPr lang="pl-PL" sz="1200" dirty="0"/>
              <a:t> </a:t>
            </a:r>
            <a:r>
              <a:rPr lang="pl-PL" sz="1200" dirty="0" err="1"/>
              <a:t>allowed</a:t>
            </a:r>
            <a:r>
              <a:rPr lang="pl-PL" sz="1200" dirty="0"/>
              <a:t> LANL to </a:t>
            </a:r>
            <a:r>
              <a:rPr lang="pl-PL" sz="1200" dirty="0" err="1"/>
              <a:t>secure</a:t>
            </a:r>
            <a:r>
              <a:rPr lang="pl-PL" sz="1200" dirty="0"/>
              <a:t> </a:t>
            </a:r>
            <a:r>
              <a:rPr lang="pl-PL" sz="1200" dirty="0" err="1"/>
              <a:t>significant</a:t>
            </a:r>
            <a:r>
              <a:rPr lang="pl-PL" sz="1200" dirty="0"/>
              <a:t> DOE </a:t>
            </a:r>
            <a:r>
              <a:rPr lang="pl-PL" sz="1200" dirty="0" err="1"/>
              <a:t>early</a:t>
            </a:r>
            <a:r>
              <a:rPr lang="pl-PL" sz="1200" dirty="0"/>
              <a:t> </a:t>
            </a:r>
            <a:r>
              <a:rPr lang="pl-PL" sz="1200" dirty="0" err="1"/>
              <a:t>career</a:t>
            </a:r>
            <a:r>
              <a:rPr lang="pl-PL" sz="1200" dirty="0"/>
              <a:t> </a:t>
            </a:r>
            <a:r>
              <a:rPr lang="pl-PL" sz="1200" dirty="0" err="1"/>
              <a:t>award</a:t>
            </a:r>
            <a:r>
              <a:rPr lang="pl-PL" sz="1200" dirty="0"/>
              <a:t> </a:t>
            </a:r>
            <a:r>
              <a:rPr lang="pl-PL" sz="1200" dirty="0" err="1"/>
              <a:t>funding</a:t>
            </a:r>
            <a:r>
              <a:rPr lang="pl-PL" sz="1200" dirty="0"/>
              <a:t> ($1M/</a:t>
            </a:r>
            <a:r>
              <a:rPr lang="pl-PL" sz="1200" dirty="0" err="1"/>
              <a:t>yr</a:t>
            </a:r>
            <a:r>
              <a:rPr lang="pl-PL" sz="1200" dirty="0"/>
              <a:t> for 5 </a:t>
            </a:r>
            <a:r>
              <a:rPr lang="pl-PL" sz="1200" dirty="0" err="1"/>
              <a:t>yrs</a:t>
            </a:r>
            <a:r>
              <a:rPr lang="pl-PL" sz="1200" dirty="0"/>
              <a:t>) and we </a:t>
            </a:r>
            <a:r>
              <a:rPr lang="pl-PL" sz="1200" dirty="0" err="1"/>
              <a:t>expect</a:t>
            </a:r>
            <a:r>
              <a:rPr lang="pl-PL" sz="1200" dirty="0"/>
              <a:t> to </a:t>
            </a:r>
            <a:r>
              <a:rPr lang="pl-PL" sz="1200" dirty="0" err="1"/>
              <a:t>receive</a:t>
            </a:r>
            <a:r>
              <a:rPr lang="pl-PL" sz="1200" dirty="0"/>
              <a:t> </a:t>
            </a:r>
            <a:r>
              <a:rPr lang="pl-PL" sz="1200" dirty="0" err="1"/>
              <a:t>long</a:t>
            </a:r>
            <a:r>
              <a:rPr lang="pl-PL" sz="1200" dirty="0"/>
              <a:t>-term DOE </a:t>
            </a:r>
            <a:r>
              <a:rPr lang="pl-PL" sz="1200" dirty="0" err="1"/>
              <a:t>baseline</a:t>
            </a:r>
            <a:r>
              <a:rPr lang="pl-PL" sz="1200" dirty="0"/>
              <a:t> </a:t>
            </a:r>
            <a:r>
              <a:rPr lang="pl-PL" sz="1200" dirty="0" err="1"/>
              <a:t>support</a:t>
            </a:r>
            <a:r>
              <a:rPr lang="pl-PL" sz="1200" dirty="0"/>
              <a:t> as a </a:t>
            </a:r>
            <a:r>
              <a:rPr lang="pl-PL" sz="1200" dirty="0" err="1"/>
              <a:t>result</a:t>
            </a:r>
            <a:r>
              <a:rPr lang="pl-PL" sz="1200" dirty="0"/>
              <a:t> of </a:t>
            </a:r>
            <a:r>
              <a:rPr lang="pl-PL" sz="1200" dirty="0" err="1"/>
              <a:t>this</a:t>
            </a:r>
            <a:r>
              <a:rPr lang="pl-PL" sz="1200" dirty="0"/>
              <a:t> LDRD </a:t>
            </a:r>
            <a:r>
              <a:rPr lang="pl-PL" sz="1200" dirty="0" err="1"/>
              <a:t>effort</a:t>
            </a:r>
            <a:r>
              <a:rPr lang="pl-PL" sz="1200" dirty="0"/>
              <a:t>. </a:t>
            </a:r>
            <a:r>
              <a:rPr lang="pl-PL" sz="1200" dirty="0" err="1"/>
              <a:t>Funding</a:t>
            </a:r>
            <a:r>
              <a:rPr lang="pl-PL" sz="1200" dirty="0"/>
              <a:t> </a:t>
            </a:r>
            <a:r>
              <a:rPr lang="pl-PL" sz="1200" dirty="0" err="1"/>
              <a:t>sources</a:t>
            </a:r>
            <a:r>
              <a:rPr lang="pl-PL" sz="1200" dirty="0"/>
              <a:t> for the </a:t>
            </a:r>
            <a:r>
              <a:rPr lang="pl-PL" sz="1200" dirty="0" err="1"/>
              <a:t>theoretical</a:t>
            </a:r>
            <a:r>
              <a:rPr lang="pl-PL" sz="1200" dirty="0"/>
              <a:t> </a:t>
            </a:r>
            <a:r>
              <a:rPr lang="pl-PL" sz="1200" dirty="0" err="1"/>
              <a:t>efforts</a:t>
            </a:r>
            <a:r>
              <a:rPr lang="pl-PL" sz="1200" dirty="0"/>
              <a:t> </a:t>
            </a:r>
            <a:r>
              <a:rPr lang="pl-PL" sz="1200" dirty="0" err="1"/>
              <a:t>include</a:t>
            </a:r>
            <a:r>
              <a:rPr lang="pl-PL" sz="1200" dirty="0"/>
              <a:t> </a:t>
            </a:r>
            <a:r>
              <a:rPr lang="pl-PL" sz="1200" dirty="0" err="1"/>
              <a:t>DOE’s</a:t>
            </a:r>
            <a:r>
              <a:rPr lang="pl-PL" sz="1200" dirty="0"/>
              <a:t> </a:t>
            </a:r>
            <a:r>
              <a:rPr lang="pl-PL" sz="1200" dirty="0" err="1"/>
              <a:t>Nuclear</a:t>
            </a:r>
            <a:r>
              <a:rPr lang="pl-PL" sz="1200" dirty="0"/>
              <a:t> </a:t>
            </a:r>
            <a:r>
              <a:rPr lang="pl-PL" sz="1200" dirty="0" err="1"/>
              <a:t>Physics</a:t>
            </a:r>
            <a:r>
              <a:rPr lang="pl-PL" sz="1200" dirty="0"/>
              <a:t>, High </a:t>
            </a:r>
            <a:r>
              <a:rPr lang="pl-PL" sz="1200" dirty="0" err="1"/>
              <a:t>Energy</a:t>
            </a:r>
            <a:r>
              <a:rPr lang="pl-PL" sz="1200" dirty="0"/>
              <a:t> </a:t>
            </a:r>
            <a:r>
              <a:rPr lang="pl-PL" sz="1200" dirty="0" err="1"/>
              <a:t>Physics</a:t>
            </a:r>
            <a:r>
              <a:rPr lang="pl-PL" sz="1200" dirty="0"/>
              <a:t> and </a:t>
            </a:r>
            <a:r>
              <a:rPr lang="pl-PL" sz="1200" dirty="0" err="1"/>
              <a:t>Fusion</a:t>
            </a:r>
            <a:r>
              <a:rPr lang="pl-PL" sz="1200" dirty="0"/>
              <a:t> </a:t>
            </a:r>
            <a:r>
              <a:rPr lang="pl-PL" sz="1200" dirty="0" err="1"/>
              <a:t>Energy</a:t>
            </a:r>
            <a:r>
              <a:rPr lang="pl-PL" sz="1200" dirty="0"/>
              <a:t> Science program </a:t>
            </a:r>
            <a:r>
              <a:rPr lang="pl-PL" sz="1200" dirty="0" err="1"/>
              <a:t>offices</a:t>
            </a:r>
            <a:r>
              <a:rPr lang="pl-PL" sz="1200" dirty="0"/>
              <a:t>. 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DB640-15EC-0843-800A-5057B0B82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16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Transition Plan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59ED2-C5C3-7C46-A6D2-5652D19D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D68F7D-CC00-504D-81DF-270B8034C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524000"/>
            <a:ext cx="903805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2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Proposals to DOE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8B1E1E-3836-1D44-A3C9-DFBEFC2EC4AE}"/>
              </a:ext>
            </a:extLst>
          </p:cNvPr>
          <p:cNvSpPr/>
          <p:nvPr/>
        </p:nvSpPr>
        <p:spPr>
          <a:xfrm>
            <a:off x="228600" y="933389"/>
            <a:ext cx="4179094" cy="5324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Pre-proposal submitted to DOE in February 2017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Physics goals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Detector concept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Estimate</a:t>
            </a:r>
            <a:r>
              <a:rPr lang="en-US" sz="2000" dirty="0"/>
              <a:t>d cost and schedule</a:t>
            </a:r>
            <a:r>
              <a:rPr lang="en-US" sz="2000" dirty="0">
                <a:effectLst/>
              </a:rPr>
              <a:t>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Wrote a full proposal, submitted to BNL ALD in January 2018, including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Detail cost, schedule, contingencies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More detailed detector concept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Expected performance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Simulations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Expansion of the physics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C4A11-8E66-0244-81D8-F49938321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9687"/>
            <a:ext cx="4401901" cy="56973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57DD7-F981-E74C-996B-0609A777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8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800100" y="122830"/>
            <a:ext cx="6934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Two Main Physics Topics added do </a:t>
            </a:r>
            <a:r>
              <a:rPr lang="en-US" dirty="0" err="1">
                <a:solidFill>
                  <a:schemeClr val="bg1"/>
                </a:solidFill>
                <a:latin typeface="Arial Black" charset="0"/>
              </a:rPr>
              <a:t>sPHENIX</a:t>
            </a:r>
            <a:r>
              <a:rPr lang="en-US" dirty="0">
                <a:solidFill>
                  <a:schemeClr val="bg1"/>
                </a:solidFill>
                <a:latin typeface="Arial Black" charset="0"/>
              </a:rPr>
              <a:t> Program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2FFBB-2769-6943-8DB6-562F39952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418468"/>
            <a:ext cx="4495800" cy="37738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A19433-7E38-A54B-A6FE-FAEBF603EAAB}"/>
              </a:ext>
            </a:extLst>
          </p:cNvPr>
          <p:cNvGrpSpPr/>
          <p:nvPr/>
        </p:nvGrpSpPr>
        <p:grpSpPr>
          <a:xfrm>
            <a:off x="16182" y="1485982"/>
            <a:ext cx="4327218" cy="3682519"/>
            <a:chOff x="16182" y="1485982"/>
            <a:chExt cx="4327218" cy="368251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D4F508-8D71-ED43-B9DF-2F2778F1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82" y="1485982"/>
              <a:ext cx="4327218" cy="36825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2E9245-7D03-314D-8C7D-EB86A179F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1660710"/>
              <a:ext cx="1694652" cy="161589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7F2DFE-009F-8245-9474-C9AFEF5BE8E2}"/>
              </a:ext>
            </a:extLst>
          </p:cNvPr>
          <p:cNvSpPr txBox="1"/>
          <p:nvPr/>
        </p:nvSpPr>
        <p:spPr>
          <a:xfrm>
            <a:off x="1295400" y="1049136"/>
            <a:ext cx="173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</a:t>
            </a:r>
            <a:r>
              <a:rPr lang="en-US" b="1" dirty="0" err="1"/>
              <a:t>p</a:t>
            </a:r>
            <a:r>
              <a:rPr lang="en-US" b="1" baseline="-25000" dirty="0" err="1"/>
              <a:t>T</a:t>
            </a:r>
            <a:r>
              <a:rPr lang="en-US" b="1" dirty="0"/>
              <a:t> B-Meson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CB5E24-31C0-6F44-A0A6-788894E653A6}"/>
              </a:ext>
            </a:extLst>
          </p:cNvPr>
          <p:cNvSpPr txBox="1"/>
          <p:nvPr/>
        </p:nvSpPr>
        <p:spPr>
          <a:xfrm>
            <a:off x="5867400" y="1050601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</a:t>
            </a:r>
            <a:r>
              <a:rPr lang="en-US" b="1" dirty="0" err="1"/>
              <a:t>p</a:t>
            </a:r>
            <a:r>
              <a:rPr lang="en-US" b="1" baseline="-25000" dirty="0" err="1"/>
              <a:t>T</a:t>
            </a:r>
            <a:r>
              <a:rPr lang="en-US" b="1" dirty="0"/>
              <a:t> b-jets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58AB8B-DC44-8249-85C9-1319D5DE5073}"/>
              </a:ext>
            </a:extLst>
          </p:cNvPr>
          <p:cNvSpPr txBox="1"/>
          <p:nvPr/>
        </p:nvSpPr>
        <p:spPr>
          <a:xfrm>
            <a:off x="125412" y="5297269"/>
            <a:ext cx="414178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Probe QGP coupling, HF diffusion with B-hadrons.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E3187-CA3A-0041-877A-8C648CD0ADB6}"/>
              </a:ext>
            </a:extLst>
          </p:cNvPr>
          <p:cNvSpPr txBox="1"/>
          <p:nvPr/>
        </p:nvSpPr>
        <p:spPr>
          <a:xfrm>
            <a:off x="4621212" y="5300245"/>
            <a:ext cx="414178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Probe the QGP microscopic structure with b-quarks.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9B47F-55FD-3F47-B6B7-D7743676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The Proposed MVTX Detector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8B1E1E-3836-1D44-A3C9-DFBEFC2EC4AE}"/>
              </a:ext>
            </a:extLst>
          </p:cNvPr>
          <p:cNvSpPr/>
          <p:nvPr/>
        </p:nvSpPr>
        <p:spPr>
          <a:xfrm>
            <a:off x="164306" y="5184546"/>
            <a:ext cx="34170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216M channels in 48 staves.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B2B27-66C5-7A47-AA20-0B1757B6B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810529"/>
            <a:ext cx="4114800" cy="2971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65ABB-F9E5-6548-8B59-998C2A09B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3006"/>
            <a:ext cx="4037254" cy="2301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1BF039-856F-8146-97C3-BFC8FF24CD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6" y="3324254"/>
            <a:ext cx="3460564" cy="1334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3C1906-BCB3-D246-8A41-607CB4C042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724845"/>
            <a:ext cx="5486400" cy="275215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1D9BB-FAA5-2747-96E6-F3C03997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7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Integration with </a:t>
            </a:r>
            <a:r>
              <a:rPr lang="en-US" sz="2800" dirty="0" err="1">
                <a:solidFill>
                  <a:schemeClr val="bg1"/>
                </a:solidFill>
                <a:latin typeface="Arial Black" charset="0"/>
              </a:rPr>
              <a:t>sPHENIX</a:t>
            </a:r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 tracking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D113C-3E91-7842-9694-70399CEA36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3031858"/>
            <a:ext cx="5324554" cy="34120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D289A5-C03D-EC4D-BECE-AD738B3D1C78}"/>
              </a:ext>
            </a:extLst>
          </p:cNvPr>
          <p:cNvSpPr/>
          <p:nvPr/>
        </p:nvSpPr>
        <p:spPr>
          <a:xfrm>
            <a:off x="0" y="1155820"/>
            <a:ext cx="3733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Mechanical conceptual design stage.</a:t>
            </a:r>
          </a:p>
          <a:p>
            <a:endParaRPr lang="en-US" dirty="0"/>
          </a:p>
          <a:p>
            <a:r>
              <a:rPr lang="en-US" dirty="0"/>
              <a:t>Regular discussion with MIT and BNL on the integration with </a:t>
            </a:r>
            <a:r>
              <a:rPr lang="en-US" dirty="0" err="1"/>
              <a:t>sPHENIX</a:t>
            </a:r>
            <a:r>
              <a:rPr lang="en-US" dirty="0"/>
              <a:t> baseline tracking system: INTT and TPC.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8EEEE-3884-EB4A-8DEC-93BBE93BE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330" y="845001"/>
            <a:ext cx="5314470" cy="23553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D3D18-9E30-7D4A-9654-73502869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9F719A-9739-944C-8294-0382DAE9AEDB}"/>
              </a:ext>
            </a:extLst>
          </p:cNvPr>
          <p:cNvCxnSpPr/>
          <p:nvPr/>
        </p:nvCxnSpPr>
        <p:spPr>
          <a:xfrm flipH="1">
            <a:off x="5638800" y="4343400"/>
            <a:ext cx="1285954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3E601D-B886-EE44-98DC-221B1F5A3135}"/>
              </a:ext>
            </a:extLst>
          </p:cNvPr>
          <p:cNvSpPr txBox="1"/>
          <p:nvPr/>
        </p:nvSpPr>
        <p:spPr>
          <a:xfrm>
            <a:off x="6931171" y="4101202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0AFF8E-3460-4E40-A378-DA33EF236DC3}"/>
              </a:ext>
            </a:extLst>
          </p:cNvPr>
          <p:cNvCxnSpPr>
            <a:cxnSpLocks/>
          </p:cNvCxnSpPr>
          <p:nvPr/>
        </p:nvCxnSpPr>
        <p:spPr>
          <a:xfrm>
            <a:off x="1475741" y="4128072"/>
            <a:ext cx="1238590" cy="369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442D214-1A00-C842-B02B-EA6744B94723}"/>
              </a:ext>
            </a:extLst>
          </p:cNvPr>
          <p:cNvSpPr txBox="1"/>
          <p:nvPr/>
        </p:nvSpPr>
        <p:spPr>
          <a:xfrm>
            <a:off x="765588" y="391292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D02122-A88A-0647-AC24-288B136C97AF}"/>
              </a:ext>
            </a:extLst>
          </p:cNvPr>
          <p:cNvCxnSpPr>
            <a:cxnSpLocks/>
          </p:cNvCxnSpPr>
          <p:nvPr/>
        </p:nvCxnSpPr>
        <p:spPr>
          <a:xfrm flipH="1">
            <a:off x="5791200" y="4613017"/>
            <a:ext cx="1204815" cy="1113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CAD168C-A43A-FB49-A311-B3956DD1004D}"/>
              </a:ext>
            </a:extLst>
          </p:cNvPr>
          <p:cNvSpPr txBox="1"/>
          <p:nvPr/>
        </p:nvSpPr>
        <p:spPr>
          <a:xfrm>
            <a:off x="6970401" y="4421465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A5EA93-C8CB-E04A-A837-F11D8667D7A8}"/>
              </a:ext>
            </a:extLst>
          </p:cNvPr>
          <p:cNvCxnSpPr>
            <a:cxnSpLocks/>
          </p:cNvCxnSpPr>
          <p:nvPr/>
        </p:nvCxnSpPr>
        <p:spPr>
          <a:xfrm flipH="1">
            <a:off x="5844399" y="4981319"/>
            <a:ext cx="1126002" cy="94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9CC2A4D-83A0-6F48-AD3B-C1D224C9E89E}"/>
              </a:ext>
            </a:extLst>
          </p:cNvPr>
          <p:cNvSpPr txBox="1"/>
          <p:nvPr/>
        </p:nvSpPr>
        <p:spPr>
          <a:xfrm>
            <a:off x="6977992" y="476595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E25D10-F2C9-9F49-A19B-DEDF37953AB4}"/>
              </a:ext>
            </a:extLst>
          </p:cNvPr>
          <p:cNvSpPr txBox="1"/>
          <p:nvPr/>
        </p:nvSpPr>
        <p:spPr>
          <a:xfrm>
            <a:off x="6567528" y="107924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12E1BD-FCF6-5F48-A0F1-A953520C636C}"/>
              </a:ext>
            </a:extLst>
          </p:cNvPr>
          <p:cNvSpPr txBox="1"/>
          <p:nvPr/>
        </p:nvSpPr>
        <p:spPr>
          <a:xfrm>
            <a:off x="7512000" y="1654890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0726D5-4562-3947-A23C-6F807AAF3227}"/>
              </a:ext>
            </a:extLst>
          </p:cNvPr>
          <p:cNvSpPr txBox="1"/>
          <p:nvPr/>
        </p:nvSpPr>
        <p:spPr>
          <a:xfrm>
            <a:off x="7665468" y="2256469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BDDF5D-61BD-BF42-8C2E-2779AA60A4BF}"/>
              </a:ext>
            </a:extLst>
          </p:cNvPr>
          <p:cNvCxnSpPr>
            <a:cxnSpLocks/>
          </p:cNvCxnSpPr>
          <p:nvPr/>
        </p:nvCxnSpPr>
        <p:spPr>
          <a:xfrm flipH="1" flipV="1">
            <a:off x="7216175" y="2038135"/>
            <a:ext cx="478347" cy="3497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8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B431B10-15CB-C44C-B2B1-7D174B61471B}"/>
              </a:ext>
            </a:extLst>
          </p:cNvPr>
          <p:cNvGrpSpPr/>
          <p:nvPr/>
        </p:nvGrpSpPr>
        <p:grpSpPr>
          <a:xfrm>
            <a:off x="0" y="805568"/>
            <a:ext cx="9144000" cy="4665306"/>
            <a:chOff x="0" y="805568"/>
            <a:chExt cx="9144000" cy="46653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081D55-785D-C44F-9267-9AC714018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05568"/>
              <a:ext cx="9144000" cy="466530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9C81B8-EE55-1348-B8EA-58337535C378}"/>
                </a:ext>
              </a:extLst>
            </p:cNvPr>
            <p:cNvSpPr/>
            <p:nvPr/>
          </p:nvSpPr>
          <p:spPr>
            <a:xfrm>
              <a:off x="2837036" y="1963391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DB501E-02FC-F44A-8B73-87DD6C476EE4}"/>
                </a:ext>
              </a:extLst>
            </p:cNvPr>
            <p:cNvSpPr/>
            <p:nvPr/>
          </p:nvSpPr>
          <p:spPr>
            <a:xfrm>
              <a:off x="1738212" y="1945061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1C4B51-E88D-2D49-A433-B63BE27332B7}"/>
                </a:ext>
              </a:extLst>
            </p:cNvPr>
            <p:cNvSpPr/>
            <p:nvPr/>
          </p:nvSpPr>
          <p:spPr>
            <a:xfrm>
              <a:off x="2892670" y="1879406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3BD2546-6725-6D41-9A21-2B336017AD05}"/>
                </a:ext>
              </a:extLst>
            </p:cNvPr>
            <p:cNvSpPr/>
            <p:nvPr/>
          </p:nvSpPr>
          <p:spPr>
            <a:xfrm>
              <a:off x="1766297" y="191057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A921C8F-0C74-7244-B34A-9E60EDD05A0E}"/>
                </a:ext>
              </a:extLst>
            </p:cNvPr>
            <p:cNvSpPr/>
            <p:nvPr/>
          </p:nvSpPr>
          <p:spPr>
            <a:xfrm>
              <a:off x="1694036" y="2044702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E01FF79-85FE-1C48-B6B6-5E73B64F43F0}"/>
                </a:ext>
              </a:extLst>
            </p:cNvPr>
            <p:cNvSpPr/>
            <p:nvPr/>
          </p:nvSpPr>
          <p:spPr>
            <a:xfrm>
              <a:off x="7163003" y="2286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9ADC36-E370-224B-8D45-777A6C7AE202}"/>
                </a:ext>
              </a:extLst>
            </p:cNvPr>
            <p:cNvSpPr/>
            <p:nvPr/>
          </p:nvSpPr>
          <p:spPr>
            <a:xfrm>
              <a:off x="4953000" y="16002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E63BD0B-4602-D740-8C0F-6CCFFD19A87D}"/>
                </a:ext>
              </a:extLst>
            </p:cNvPr>
            <p:cNvSpPr/>
            <p:nvPr/>
          </p:nvSpPr>
          <p:spPr>
            <a:xfrm>
              <a:off x="2057603" y="2057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BC73B6E-B65D-5F49-B039-2F2DDC30AAAD}"/>
                </a:ext>
              </a:extLst>
            </p:cNvPr>
            <p:cNvSpPr/>
            <p:nvPr/>
          </p:nvSpPr>
          <p:spPr>
            <a:xfrm>
              <a:off x="4953000" y="1524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CC88B58-EC90-A542-BB63-579F1BCF1E27}"/>
                </a:ext>
              </a:extLst>
            </p:cNvPr>
            <p:cNvSpPr/>
            <p:nvPr/>
          </p:nvSpPr>
          <p:spPr>
            <a:xfrm>
              <a:off x="2514600" y="2286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21A0F9B-87FD-554A-8CC1-AC25B2694324}"/>
                </a:ext>
              </a:extLst>
            </p:cNvPr>
            <p:cNvSpPr/>
            <p:nvPr/>
          </p:nvSpPr>
          <p:spPr>
            <a:xfrm>
              <a:off x="2438603" y="21336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A5D70D2-B029-0447-B0B1-E9F5A30A2909}"/>
                </a:ext>
              </a:extLst>
            </p:cNvPr>
            <p:cNvSpPr/>
            <p:nvPr/>
          </p:nvSpPr>
          <p:spPr>
            <a:xfrm>
              <a:off x="2286000" y="1905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8FABA4-0F5E-C642-A5C5-2A8BE9EB6D6C}"/>
                </a:ext>
              </a:extLst>
            </p:cNvPr>
            <p:cNvSpPr/>
            <p:nvPr/>
          </p:nvSpPr>
          <p:spPr>
            <a:xfrm>
              <a:off x="7544003" y="2442446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8B71C01-BF76-F54D-9E5F-8E13B90119A0}"/>
                </a:ext>
              </a:extLst>
            </p:cNvPr>
            <p:cNvSpPr/>
            <p:nvPr/>
          </p:nvSpPr>
          <p:spPr>
            <a:xfrm>
              <a:off x="1981200" y="22098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8E0B3ED-3FC2-2848-89E5-B4EFB07EBCDE}"/>
                </a:ext>
              </a:extLst>
            </p:cNvPr>
            <p:cNvSpPr/>
            <p:nvPr/>
          </p:nvSpPr>
          <p:spPr>
            <a:xfrm>
              <a:off x="1981200" y="21336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F044142-A784-E045-8BB6-55A6BBC47222}"/>
                </a:ext>
              </a:extLst>
            </p:cNvPr>
            <p:cNvSpPr/>
            <p:nvPr/>
          </p:nvSpPr>
          <p:spPr>
            <a:xfrm>
              <a:off x="2743403" y="1905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4328689-F257-5A46-9C74-BB13BF72DC22}"/>
                </a:ext>
              </a:extLst>
            </p:cNvPr>
            <p:cNvSpPr/>
            <p:nvPr/>
          </p:nvSpPr>
          <p:spPr>
            <a:xfrm>
              <a:off x="7162800" y="2286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A05961C-05B0-774C-9F7A-FC9D67C9A8F5}"/>
                </a:ext>
              </a:extLst>
            </p:cNvPr>
            <p:cNvSpPr/>
            <p:nvPr/>
          </p:nvSpPr>
          <p:spPr>
            <a:xfrm>
              <a:off x="7391603" y="2438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5A7A20-599B-5B4D-80DC-9A398D9EC264}"/>
                </a:ext>
              </a:extLst>
            </p:cNvPr>
            <p:cNvSpPr/>
            <p:nvPr/>
          </p:nvSpPr>
          <p:spPr>
            <a:xfrm>
              <a:off x="2209800" y="22098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F38CC4C-4F68-6C4B-85A5-F235EC62A03F}"/>
                </a:ext>
              </a:extLst>
            </p:cNvPr>
            <p:cNvSpPr/>
            <p:nvPr/>
          </p:nvSpPr>
          <p:spPr>
            <a:xfrm>
              <a:off x="7543800" y="2057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B83158-0A5B-FA43-8C2D-91F7B23CBAB6}"/>
                </a:ext>
              </a:extLst>
            </p:cNvPr>
            <p:cNvSpPr/>
            <p:nvPr/>
          </p:nvSpPr>
          <p:spPr>
            <a:xfrm>
              <a:off x="7848803" y="2057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MVTX Collaborators and Cost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865A89-9353-1F4B-AC50-599872C99D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98" y="4549560"/>
            <a:ext cx="3810000" cy="1664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79D35-9991-2542-9C2F-6A4102A3E4DD}"/>
              </a:ext>
            </a:extLst>
          </p:cNvPr>
          <p:cNvSpPr txBox="1"/>
          <p:nvPr/>
        </p:nvSpPr>
        <p:spPr>
          <a:xfrm>
            <a:off x="1066800" y="6104596"/>
            <a:ext cx="196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35% contingency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95E08-069D-B742-B915-6E1EF1F1B219}"/>
              </a:ext>
            </a:extLst>
          </p:cNvPr>
          <p:cNvSpPr txBox="1"/>
          <p:nvPr/>
        </p:nvSpPr>
        <p:spPr>
          <a:xfrm>
            <a:off x="206616" y="2599960"/>
            <a:ext cx="152541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22 institutions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A2CF0-ACA4-2C4D-BDC0-540FD32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943B14-DEA0-1C4F-BB35-5C1096CE64C9}"/>
              </a:ext>
            </a:extLst>
          </p:cNvPr>
          <p:cNvSpPr/>
          <p:nvPr/>
        </p:nvSpPr>
        <p:spPr>
          <a:xfrm>
            <a:off x="4477148" y="55965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Stave production at CERN starting immediately after the end of the ALICE production.</a:t>
            </a:r>
          </a:p>
        </p:txBody>
      </p:sp>
    </p:spTree>
    <p:extLst>
      <p:ext uri="{BB962C8B-B14F-4D97-AF65-F5344CB8AC3E}">
        <p14:creationId xmlns:p14="http://schemas.microsoft.com/office/powerpoint/2010/main" val="660310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0" y="146050"/>
            <a:ext cx="845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DOE Response to the MVTX Pre-Proposal</a:t>
            </a: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7D24F9-7961-AC4C-8CF9-D91C0E4441D5}"/>
              </a:ext>
            </a:extLst>
          </p:cNvPr>
          <p:cNvSpPr/>
          <p:nvPr/>
        </p:nvSpPr>
        <p:spPr>
          <a:xfrm>
            <a:off x="277812" y="773251"/>
            <a:ext cx="87137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" panose="02000503020000020003" pitchFamily="2" charset="0"/>
              </a:rPr>
              <a:t>From email by BNL Associated Lab Director on the response of DOE Nuclear Science on the MVTX pre-proposal sent on December 19th:</a:t>
            </a:r>
          </a:p>
          <a:p>
            <a:endParaRPr lang="en-US" sz="2000" dirty="0"/>
          </a:p>
          <a:p>
            <a:r>
              <a:rPr lang="en-US" sz="2000" dirty="0">
                <a:latin typeface="HelveticaNeue"/>
              </a:rPr>
              <a:t>“Tim Hallman assured me that [DOE] appreciate the </a:t>
            </a:r>
            <a:r>
              <a:rPr lang="en-US" sz="2000" b="1" dirty="0">
                <a:solidFill>
                  <a:srgbClr val="FF0000"/>
                </a:solidFill>
                <a:latin typeface="HelveticaNeue"/>
              </a:rPr>
              <a:t>compelling science this instrument could enable</a:t>
            </a:r>
            <a:r>
              <a:rPr lang="en-US" sz="2000" dirty="0">
                <a:latin typeface="HelveticaNeue"/>
              </a:rPr>
              <a:t> and why it is considered very important to the </a:t>
            </a:r>
            <a:r>
              <a:rPr lang="en-US" sz="2000" dirty="0" err="1">
                <a:latin typeface="HelveticaNeue"/>
              </a:rPr>
              <a:t>sPHENIX</a:t>
            </a:r>
            <a:r>
              <a:rPr lang="en-US" sz="2000" dirty="0">
                <a:latin typeface="HelveticaNeue"/>
              </a:rPr>
              <a:t> experiment by the collaboration.”</a:t>
            </a:r>
          </a:p>
          <a:p>
            <a:endParaRPr lang="en-US" sz="2000" dirty="0"/>
          </a:p>
          <a:p>
            <a:r>
              <a:rPr lang="en-US" sz="2000" dirty="0">
                <a:latin typeface="HelveticaNeue"/>
              </a:rPr>
              <a:t>[Hallman] “informed me given their present budget outlook, whatever is accomplished for </a:t>
            </a:r>
            <a:r>
              <a:rPr lang="en-US" sz="2000" dirty="0" err="1">
                <a:latin typeface="HelveticaNeue"/>
              </a:rPr>
              <a:t>sPHENIX</a:t>
            </a:r>
            <a:r>
              <a:rPr lang="en-US" sz="2000" dirty="0">
                <a:latin typeface="HelveticaNeue"/>
              </a:rPr>
              <a:t> will have to be achieved in the context of flat base funding for RHIC and/or with foreign contributions.”</a:t>
            </a:r>
          </a:p>
          <a:p>
            <a:endParaRPr lang="en-US" sz="2000" dirty="0"/>
          </a:p>
          <a:p>
            <a:r>
              <a:rPr lang="en-US" sz="2000" dirty="0">
                <a:latin typeface="HelveticaNeue"/>
              </a:rPr>
              <a:t>DOE “very much appreciate and encourage efforts to secure such contributions, but unfortunately in our present outlook, we do not foresee </a:t>
            </a:r>
            <a:r>
              <a:rPr lang="en-US" sz="2000" b="1" dirty="0">
                <a:solidFill>
                  <a:srgbClr val="FF0000"/>
                </a:solidFill>
                <a:latin typeface="HelveticaNeue"/>
              </a:rPr>
              <a:t>at this time</a:t>
            </a:r>
            <a:r>
              <a:rPr lang="en-US" sz="2000" dirty="0">
                <a:latin typeface="HelveticaNeue"/>
              </a:rPr>
              <a:t> that we would be able to identify new DOE funding for the purpose of implementing the MVTX”</a:t>
            </a:r>
          </a:p>
          <a:p>
            <a:endParaRPr lang="en-US" sz="2000" dirty="0"/>
          </a:p>
          <a:p>
            <a:r>
              <a:rPr lang="en-US" sz="2000" dirty="0">
                <a:latin typeface="HelveticaNeue"/>
              </a:rPr>
              <a:t>ALD commented that guidance is informed by </a:t>
            </a:r>
            <a:r>
              <a:rPr lang="en-US" sz="2000" b="1" dirty="0">
                <a:solidFill>
                  <a:srgbClr val="FF0000"/>
                </a:solidFill>
                <a:latin typeface="HelveticaNeue"/>
              </a:rPr>
              <a:t>flat-flat budget </a:t>
            </a:r>
            <a:r>
              <a:rPr lang="en-US" sz="2000" dirty="0">
                <a:latin typeface="HelveticaNeue"/>
              </a:rPr>
              <a:t>outlook for the rest of the decade.</a:t>
            </a:r>
            <a:endParaRPr lang="en-US" sz="2000" dirty="0"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9B9E77-E7F6-2E42-B62E-034F00DB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0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Funding Options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8B1E1E-3836-1D44-A3C9-DFBEFC2EC4AE}"/>
              </a:ext>
            </a:extLst>
          </p:cNvPr>
          <p:cNvSpPr/>
          <p:nvPr/>
        </p:nvSpPr>
        <p:spPr>
          <a:xfrm>
            <a:off x="7552" y="804038"/>
            <a:ext cx="91364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At lea</a:t>
            </a:r>
            <a:r>
              <a:rPr lang="en-US" sz="2000" b="1" dirty="0">
                <a:solidFill>
                  <a:srgbClr val="FF0000"/>
                </a:solidFill>
              </a:rPr>
              <a:t>st two options for funding</a:t>
            </a:r>
            <a:r>
              <a:rPr lang="en-US" sz="2000" dirty="0"/>
              <a:t>:</a:t>
            </a:r>
            <a:endParaRPr lang="en-US" sz="20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00F5"/>
                </a:solidFill>
              </a:rPr>
              <a:t>sPHENIX</a:t>
            </a:r>
            <a:r>
              <a:rPr lang="en-US" sz="2000" b="1" dirty="0">
                <a:solidFill>
                  <a:srgbClr val="0000F5"/>
                </a:solidFill>
              </a:rPr>
              <a:t> baseline funding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The original i</a:t>
            </a:r>
            <a:r>
              <a:rPr lang="en-US" sz="2000" dirty="0"/>
              <a:t>dea to incorporate the cost of MVTX in the RHIC operation savings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Despite the tight budget for </a:t>
            </a:r>
            <a:r>
              <a:rPr lang="en-US" sz="2000" dirty="0" err="1">
                <a:effectLst/>
              </a:rPr>
              <a:t>sPHENIX</a:t>
            </a:r>
            <a:r>
              <a:rPr lang="en-US" sz="2000" dirty="0">
                <a:effectLst/>
              </a:rPr>
              <a:t>, it is expected a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significant reduction of contingencies</a:t>
            </a:r>
            <a:r>
              <a:rPr lang="en-US" sz="2000" dirty="0">
                <a:effectLst/>
              </a:rPr>
              <a:t> once purchases start to be executed. </a:t>
            </a:r>
            <a:br>
              <a:rPr lang="en-US" sz="2000" dirty="0">
                <a:effectLst/>
              </a:rPr>
            </a:br>
            <a:r>
              <a:rPr lang="en-US" sz="2000" dirty="0"/>
              <a:t>One example:  </a:t>
            </a:r>
            <a:r>
              <a:rPr lang="en-US" sz="2000" dirty="0" err="1"/>
              <a:t>sPHENIX</a:t>
            </a:r>
            <a:r>
              <a:rPr lang="en-US" sz="2000" dirty="0"/>
              <a:t> management is now actively working on the purchase of steel for the Hadronic Calorimeter in order to eliminate its large contingences to be used for MVTX.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Foreign collaborators</a:t>
            </a:r>
            <a:r>
              <a:rPr lang="en-US" sz="2000" dirty="0">
                <a:effectLst/>
              </a:rPr>
              <a:t> demonst</a:t>
            </a:r>
            <a:r>
              <a:rPr lang="en-US" sz="2000" dirty="0"/>
              <a:t>rated interest in funding parts of </a:t>
            </a:r>
            <a:r>
              <a:rPr lang="en-US" sz="2000" dirty="0" err="1"/>
              <a:t>sPHENIX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5"/>
                </a:solidFill>
              </a:rPr>
              <a:t>Better scenario for DOE/OS budget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Current expectation of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flat-flat budget for the next two FYs</a:t>
            </a:r>
            <a:r>
              <a:rPr lang="en-US" sz="2000" dirty="0">
                <a:effectLst/>
              </a:rPr>
              <a:t> is not confirmed yet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A scenario with 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DOE funding starting in </a:t>
            </a:r>
            <a:r>
              <a:rPr lang="en-US" sz="2000" b="1" dirty="0">
                <a:solidFill>
                  <a:srgbClr val="FF0000"/>
                </a:solidFill>
              </a:rPr>
              <a:t>FY20-21</a:t>
            </a:r>
            <a:r>
              <a:rPr lang="en-US" sz="2000" dirty="0">
                <a:effectLst/>
              </a:rPr>
              <a:t>, once this LDRD is concluded and many of current contingences are reduced, is also possible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>
                <a:solidFill>
                  <a:srgbClr val="0000F5"/>
                </a:solidFill>
              </a:rPr>
              <a:t>This situation is familiar to the team, same happened to the </a:t>
            </a:r>
            <a:r>
              <a:rPr lang="en-US" sz="2000" b="1" dirty="0" err="1">
                <a:solidFill>
                  <a:srgbClr val="0000F5"/>
                </a:solidFill>
              </a:rPr>
              <a:t>successiful</a:t>
            </a:r>
            <a:r>
              <a:rPr lang="en-US" sz="2000" b="1" dirty="0">
                <a:solidFill>
                  <a:srgbClr val="0000F5"/>
                </a:solidFill>
              </a:rPr>
              <a:t> PHENIX Muon arms and FVTX projects.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07FF7-B4D6-274C-80C8-178CC593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2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B2BC3B83A73408B2E3FB89735413F" ma:contentTypeVersion="1" ma:contentTypeDescription="Create a new document." ma:contentTypeScope="" ma:versionID="0f7f22f9d4d9f62b51aec9597f10f50c">
  <xsd:schema xmlns:xsd="http://www.w3.org/2001/XMLSchema" xmlns:xs="http://www.w3.org/2001/XMLSchema" xmlns:p="http://schemas.microsoft.com/office/2006/metadata/properties" xmlns:ns2="b665f1cd-d4c7-4735-a093-f892c612748f" targetNamespace="http://schemas.microsoft.com/office/2006/metadata/properties" ma:root="true" ma:fieldsID="670d2e1dd2dc97a8dda41c6184944b81" ns2:_="">
    <xsd:import namespace="b665f1cd-d4c7-4735-a093-f892c61274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5f1cd-d4c7-4735-a093-f892c612748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FB77EA57-BBE4-461C-8CCF-A023AE2D2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65f1cd-d4c7-4735-a093-f892c6127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330F3A-79F3-4C98-A4EC-01809366EF56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90051</TotalTime>
  <Words>779</Words>
  <Application>Microsoft Macintosh PowerPoint</Application>
  <PresentationFormat>On-screen Show (4:3)</PresentationFormat>
  <Paragraphs>139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Arial Black</vt:lpstr>
      <vt:lpstr>Avenir</vt:lpstr>
      <vt:lpstr>Calibri</vt:lpstr>
      <vt:lpstr>Edwardian Script ITC</vt:lpstr>
      <vt:lpstr>HelveticaNeue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Los Alamos National Laboratory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to Go - Penta Chart Template</dc:title>
  <dc:creator>DDS User</dc:creator>
  <cp:lastModifiedBy>Cesar da Silva</cp:lastModifiedBy>
  <cp:revision>594</cp:revision>
  <cp:lastPrinted>2015-01-09T16:23:40Z</cp:lastPrinted>
  <dcterms:created xsi:type="dcterms:W3CDTF">2013-03-10T05:19:50Z</dcterms:created>
  <dcterms:modified xsi:type="dcterms:W3CDTF">2018-01-27T07:36:07Z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0x010100051B2BC3B83A73408B2E3FB89735413F</vt:lpwstr>
  </property>
  <property fmtid="{D5CDD505-2E9C-101B-9397-08002B2CF9AE}" pid="3" name="_dlc_DocId">
    <vt:lpwstr>WMXZHZ22WWVF-141-2</vt:lpwstr>
  </property>
  <property fmtid="{D5CDD505-2E9C-101B-9397-08002B2CF9AE}" pid="4" name="_dlc_DocIdItemGuid">
    <vt:lpwstr>87056ca6-2c3b-40fa-b244-96bf315f1875</vt:lpwstr>
  </property>
  <property fmtid="{D5CDD505-2E9C-101B-9397-08002B2CF9AE}" pid="5" name="_dlc_DocIdUrl">
    <vt:lpwstr>https://rdcentral.lanl.gov/itg/_layouts/DocIdRedir.aspx?ID=WMXZHZ22WWVF-141-2, WMXZHZ22WWVF-141-2</vt:lpwstr>
  </property>
</Properties>
</file>