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tif" ContentType="image/tif"/>
  <Default Extension="wdp" ContentType="image/vnd.ms-photo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47"/>
  </p:notesMasterIdLst>
  <p:handoutMasterIdLst>
    <p:handoutMasterId r:id="rId48"/>
  </p:handoutMasterIdLst>
  <p:sldIdLst>
    <p:sldId id="291" r:id="rId4"/>
    <p:sldId id="284" r:id="rId5"/>
    <p:sldId id="290" r:id="rId6"/>
    <p:sldId id="288" r:id="rId7"/>
    <p:sldId id="325" r:id="rId8"/>
    <p:sldId id="326" r:id="rId9"/>
    <p:sldId id="292" r:id="rId10"/>
    <p:sldId id="293" r:id="rId11"/>
    <p:sldId id="338" r:id="rId12"/>
    <p:sldId id="289" r:id="rId13"/>
    <p:sldId id="296" r:id="rId14"/>
    <p:sldId id="306" r:id="rId15"/>
    <p:sldId id="333" r:id="rId16"/>
    <p:sldId id="295" r:id="rId17"/>
    <p:sldId id="297" r:id="rId18"/>
    <p:sldId id="311" r:id="rId19"/>
    <p:sldId id="298" r:id="rId20"/>
    <p:sldId id="317" r:id="rId21"/>
    <p:sldId id="321" r:id="rId22"/>
    <p:sldId id="339" r:id="rId23"/>
    <p:sldId id="303" r:id="rId24"/>
    <p:sldId id="304" r:id="rId25"/>
    <p:sldId id="307" r:id="rId26"/>
    <p:sldId id="305" r:id="rId27"/>
    <p:sldId id="300" r:id="rId28"/>
    <p:sldId id="308" r:id="rId29"/>
    <p:sldId id="299" r:id="rId30"/>
    <p:sldId id="319" r:id="rId31"/>
    <p:sldId id="287" r:id="rId32"/>
    <p:sldId id="337" r:id="rId33"/>
    <p:sldId id="335" r:id="rId34"/>
    <p:sldId id="320" r:id="rId35"/>
    <p:sldId id="315" r:id="rId36"/>
    <p:sldId id="316" r:id="rId37"/>
    <p:sldId id="322" r:id="rId38"/>
    <p:sldId id="323" r:id="rId39"/>
    <p:sldId id="324" r:id="rId40"/>
    <p:sldId id="327" r:id="rId41"/>
    <p:sldId id="334" r:id="rId42"/>
    <p:sldId id="329" r:id="rId43"/>
    <p:sldId id="330" r:id="rId44"/>
    <p:sldId id="328" r:id="rId45"/>
    <p:sldId id="336" r:id="rId46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2"/>
    <a:srgbClr val="0000F5"/>
    <a:srgbClr val="FFFF66"/>
    <a:srgbClr val="88DC84"/>
    <a:srgbClr val="800000"/>
    <a:srgbClr val="004982"/>
    <a:srgbClr val="F19B20"/>
    <a:srgbClr val="FFFFCC"/>
    <a:srgbClr val="AADDF4"/>
    <a:srgbClr val="FAC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16"/>
    <p:restoredTop sz="94630"/>
  </p:normalViewPr>
  <p:slideViewPr>
    <p:cSldViewPr>
      <p:cViewPr varScale="1">
        <p:scale>
          <a:sx n="207" d="100"/>
          <a:sy n="207" d="100"/>
        </p:scale>
        <p:origin x="1912" y="17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80" d="100"/>
        <a:sy n="180" d="100"/>
      </p:scale>
      <p:origin x="0" y="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3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ECC4350-3AAA-434E-96EA-6807B82656B3}" type="datetimeFigureOut">
              <a:rPr lang="en-US"/>
              <a:pPr>
                <a:defRPr/>
              </a:pPr>
              <a:t>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57D4ED2-94DF-084A-97C3-E58330221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96018EF-2D57-5B40-9BF3-E300F7102C5E}" type="datetimeFigureOut">
              <a:rPr lang="en-US"/>
              <a:pPr>
                <a:defRPr/>
              </a:pPr>
              <a:t>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7" tIns="46403" rIns="92807" bIns="4640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6588"/>
            <a:ext cx="5661025" cy="4213225"/>
          </a:xfrm>
          <a:prstGeom prst="rect">
            <a:avLst/>
          </a:prstGeom>
        </p:spPr>
        <p:txBody>
          <a:bodyPr vert="horz" lIns="92807" tIns="46403" rIns="92807" bIns="4640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2B76F93-862F-BA4F-8DC6-3CB0BDD8D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5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132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7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5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20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391108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Project Risks with timely procurements of R&amp;D items from CERN</a:t>
            </a:r>
          </a:p>
          <a:p>
            <a:pPr lvl="1"/>
            <a:r>
              <a:rPr lang="en-US" dirty="0" smtClean="0"/>
              <a:t>Availability of ALICE sensors</a:t>
            </a:r>
          </a:p>
          <a:p>
            <a:pPr lvl="2"/>
            <a:r>
              <a:rPr lang="en-US" dirty="0" smtClean="0"/>
              <a:t>A “Plan-B” was developed to us 3~4 single chip MAPS sensors for the initial telescope R&amp;D in a simple mechanical/cooling enclosure in order to test the electronics readout chain of multi-chips.</a:t>
            </a:r>
          </a:p>
          <a:p>
            <a:pPr lvl="1"/>
            <a:r>
              <a:rPr lang="en-US" dirty="0" smtClean="0"/>
              <a:t> 	Availability of ALICE readout electrons</a:t>
            </a:r>
          </a:p>
          <a:p>
            <a:pPr lvl="2"/>
            <a:r>
              <a:rPr lang="en-US" dirty="0" smtClean="0"/>
              <a:t>A prototype Readout Unit (RU) with Xilinx evaluation board KC705 was developed  before the arrival of RUv1.0</a:t>
            </a:r>
          </a:p>
          <a:p>
            <a:pPr lvl="2"/>
            <a:r>
              <a:rPr lang="en-US" dirty="0" smtClean="0"/>
              <a:t>In the difficulty of obtaining Common Readout Unit (CRU), an alternative path was developed to use ATLAS FELIX board  and demonstrated it meets/</a:t>
            </a:r>
            <a:r>
              <a:rPr lang="en-US" dirty="0" err="1" smtClean="0"/>
              <a:t>excceeds</a:t>
            </a:r>
            <a:r>
              <a:rPr lang="en-US" dirty="0" smtClean="0"/>
              <a:t> the sPHENIX DAQ requirements.</a:t>
            </a:r>
          </a:p>
          <a:p>
            <a:pPr lvl="1"/>
            <a:r>
              <a:rPr lang="en-US" dirty="0" smtClean="0"/>
              <a:t>Removed the initial cost and schedule uncertainty of custom-designed readout option! (rec,#1)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Test beam and full proposal </a:t>
            </a:r>
          </a:p>
          <a:p>
            <a:pPr lvl="1"/>
            <a:r>
              <a:rPr lang="en-US" dirty="0" smtClean="0"/>
              <a:t>Given the success of full readout chain with RU and FELIX in advance, we have determined that a test beam is not required for the full proposal submission. However, a test beam is required before the full production of sPHENIX readout electronics. </a:t>
            </a:r>
          </a:p>
          <a:p>
            <a:pPr lvl="1"/>
            <a:r>
              <a:rPr lang="en-US" dirty="0" smtClean="0"/>
              <a:t>Given our advanced progress in readout and telescope design, we are preparing for an early test beam at </a:t>
            </a:r>
            <a:r>
              <a:rPr lang="en-US" dirty="0" err="1" smtClean="0"/>
              <a:t>Fermilab</a:t>
            </a:r>
            <a:r>
              <a:rPr lang="en-US" dirty="0" smtClean="0"/>
              <a:t> in March 2018 to study sensor response and readout characterization.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Add more milestones to MIE proposal development</a:t>
            </a:r>
          </a:p>
          <a:p>
            <a:pPr lvl="1"/>
            <a:r>
              <a:rPr lang="en-US" dirty="0" smtClean="0"/>
              <a:t>We have 3 implicit milestones: 1) to build a collaboration and submit a pre-proposal by the end of the first year FY17; 2) to have science and technical reviews in the 2</a:t>
            </a:r>
            <a:r>
              <a:rPr lang="en-US" baseline="30000" dirty="0" smtClean="0"/>
              <a:t>nd</a:t>
            </a:r>
            <a:r>
              <a:rPr lang="en-US" dirty="0" smtClean="0"/>
              <a:t> year and complete a full proposal by the end of FY18; 3) to have the full proposal reviewed and approved by DOE by the end of FY19. </a:t>
            </a:r>
          </a:p>
          <a:p>
            <a:pPr lvl="1"/>
            <a:r>
              <a:rPr lang="en-US" dirty="0" smtClean="0"/>
              <a:t>We have already achieved the 1</a:t>
            </a:r>
            <a:r>
              <a:rPr lang="en-US" baseline="30000" dirty="0" smtClean="0"/>
              <a:t>st</a:t>
            </a:r>
            <a:r>
              <a:rPr lang="en-US" dirty="0" smtClean="0"/>
              <a:t> milestone in Feb 2017 and the 2</a:t>
            </a:r>
            <a:r>
              <a:rPr lang="en-US" baseline="30000" dirty="0" smtClean="0"/>
              <a:t>nd</a:t>
            </a:r>
            <a:r>
              <a:rPr lang="en-US" dirty="0" smtClean="0"/>
              <a:t> milestones in Jan 2018. The MVTX detector collaboration is formed and growing,  a preproposal was submitted to DOE in Feb 2017 and a full proposal to BNL ALD in January 2018. LANL LDRD team is working with the MVTX detector collaboration, sPHENIX and BNL management to realize the full program.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Setup simulation milestones for the MIE proposal</a:t>
            </a:r>
          </a:p>
          <a:p>
            <a:pPr lvl="1"/>
            <a:r>
              <a:rPr lang="en-US" dirty="0" smtClean="0"/>
              <a:t>Through close collaboration with MVTX group, a full sPHENIX tracking simulation package has been developed and used for realistic b-jet tagging study for the MVTX proposal.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24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4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57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61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C09256E8-F338-024E-9FC3-95CA079FECBA}" type="datetime1">
              <a:rPr lang="en-US" smtClean="0"/>
              <a:t>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9296B8F-4D62-0147-8B87-07AD7F211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8BF32-570B-1F42-AB59-1A100E2EFA44}" type="datetime1">
              <a:rPr lang="en-US" smtClean="0"/>
              <a:t>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A83C-99E4-C04E-9E51-B04174119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021A-0A2B-204E-8BFF-4D2C5EA4BBC4}" type="datetime1">
              <a:rPr lang="en-US" smtClean="0"/>
              <a:t>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E336-10C7-9C44-B6C1-101B6934A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7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2651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9906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6F7E1D47-FB05-CA4E-89BB-43FB950790C8}" type="datetime1">
              <a:rPr lang="en-US" smtClean="0"/>
              <a:t>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70E2682-44F7-8547-94DE-E699237E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022EA-39B2-F04A-B43B-87136E46BC50}" type="datetime1">
              <a:rPr lang="en-US" smtClean="0"/>
              <a:t>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D563-1A77-2E4E-8627-104FE219A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6C5E515A-C125-DB48-8C14-D6C8578F87D7}" type="datetime1">
              <a:rPr lang="en-US" smtClean="0"/>
              <a:t>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21DA5C6-E167-1B47-BFFA-D8FCBDEB8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0899F303-C670-A84A-8CE5-9E91B819D536}" type="datetime1">
              <a:rPr lang="en-US" smtClean="0"/>
              <a:t>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762B8F6-F0B3-6947-B76A-42F34D94C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F4547-A6A9-E947-8027-8B03478103D9}" type="datetime1">
              <a:rPr lang="en-US" smtClean="0"/>
              <a:t>1/28/18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3CF-A39D-4743-9175-B1C46DFA4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AE24D-4BA9-AF41-BF2D-7BA4D0D267DE}" type="datetime1">
              <a:rPr lang="en-US" smtClean="0"/>
              <a:t>1/28/18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689-0E4F-D749-A376-FF9A1775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43779-0B30-D948-BD36-C59D50B62DC7}" type="datetime1">
              <a:rPr lang="en-US" smtClean="0"/>
              <a:t>1/28/18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DE4F4-1A72-3B4C-9506-657D02DF1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3612-9D05-6941-AD16-61C253232841}" type="datetime1">
              <a:rPr lang="en-US" smtClean="0"/>
              <a:t>1/28/18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D989-E309-B24D-91E6-47B481EE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wmf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56BD379B-19EC-414E-84C2-718210D87715}" type="datetime1">
              <a:rPr lang="en-US" smtClean="0"/>
              <a:t>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F0C17675-718A-7147-BF37-27E3F5F1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087438"/>
            <a:ext cx="9144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AutoShape 2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sp>
        <p:nvSpPr>
          <p:cNvPr id="1032" name="AutoShape 4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pic>
        <p:nvPicPr>
          <p:cNvPr id="1033" name="Picture 2" descr="http://int.lanl.gov/images/identity_logos/logo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1308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0"/>
          <a:stretch>
            <a:fillRect/>
          </a:stretch>
        </p:blipFill>
        <p:spPr bwMode="auto">
          <a:xfrm>
            <a:off x="0" y="0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106363"/>
            <a:ext cx="12334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lh5.googleusercontent.com/oTQ1PjsRoFienPc21ByU0D07Kt5Po2EratkFNNgscfuH7OIwMj8N9faYvqKfhFZMhcELfm8X2deiRp7JNSSwoRdr5jZZCCn174kIoXP6u2_xdEyGRffrC_QxblZaJmP0eMc0wOf27x4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172199"/>
            <a:ext cx="15430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54" r:id="rId3"/>
    <p:sldLayoutId id="2147484063" r:id="rId4"/>
    <p:sldLayoutId id="214748406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5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Relationship Id="rId3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7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3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11.jpeg"/><Relationship Id="rId9" Type="http://schemas.openxmlformats.org/officeDocument/2006/relationships/image" Target="../media/image27.tiff"/><Relationship Id="rId10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49.tiff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jpeg"/><Relationship Id="rId21" Type="http://schemas.openxmlformats.org/officeDocument/2006/relationships/image" Target="../media/image24.tiff"/><Relationship Id="rId22" Type="http://schemas.openxmlformats.org/officeDocument/2006/relationships/image" Target="../media/image25.tiff"/><Relationship Id="rId23" Type="http://schemas.openxmlformats.org/officeDocument/2006/relationships/image" Target="../media/image26.tiff"/><Relationship Id="rId24" Type="http://schemas.openxmlformats.org/officeDocument/2006/relationships/image" Target="../media/image27.tiff"/><Relationship Id="rId25" Type="http://schemas.openxmlformats.org/officeDocument/2006/relationships/image" Target="../media/image28.tiff"/><Relationship Id="rId26" Type="http://schemas.openxmlformats.org/officeDocument/2006/relationships/image" Target="../media/image29.jpeg"/><Relationship Id="rId10" Type="http://schemas.openxmlformats.org/officeDocument/2006/relationships/image" Target="../media/image13.jpe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jpeg"/><Relationship Id="rId19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tif"/><Relationship Id="rId7" Type="http://schemas.openxmlformats.org/officeDocument/2006/relationships/image" Target="../media/image10.jpeg"/><Relationship Id="rId8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s://www.phenix.bnl.gov/phenix/WWW/info/pp/003/cover/ppg003cover.jpg" TargetMode="External"/><Relationship Id="rId5" Type="http://schemas.openxmlformats.org/officeDocument/2006/relationships/image" Target="../media/image35.jpeg"/><Relationship Id="rId6" Type="http://schemas.openxmlformats.org/officeDocument/2006/relationships/hyperlink" Target="http://www.scientificamerican.com/sciammag/?contents=2006-05" TargetMode="External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9144000" cy="990600"/>
          </a:xfrm>
        </p:spPr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1001658"/>
            <a:ext cx="6083300" cy="53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889"/>
            <a:ext cx="7924800" cy="768889"/>
          </a:xfrm>
        </p:spPr>
        <p:txBody>
          <a:bodyPr/>
          <a:lstStyle/>
          <a:p>
            <a:r>
              <a:rPr lang="en-US" dirty="0" smtClean="0"/>
              <a:t>LDRD Scientific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17" y="1053926"/>
            <a:ext cx="6437735" cy="50654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Develop </a:t>
            </a:r>
            <a:r>
              <a:rPr lang="en-US" dirty="0" smtClean="0">
                <a:solidFill>
                  <a:srgbClr val="FF0000"/>
                </a:solidFill>
              </a:rPr>
              <a:t>a next generation QGP physics </a:t>
            </a:r>
            <a:r>
              <a:rPr lang="en-US" dirty="0" smtClean="0"/>
              <a:t>program with heavy quark jets at RHIC with full detector and physics simulation and modeling</a:t>
            </a:r>
          </a:p>
          <a:p>
            <a:endParaRPr lang="en-US" dirty="0" smtClean="0"/>
          </a:p>
          <a:p>
            <a:r>
              <a:rPr lang="en-US" dirty="0" smtClean="0"/>
              <a:t>Carry out </a:t>
            </a:r>
            <a:r>
              <a:rPr lang="en-US" dirty="0" smtClean="0">
                <a:solidFill>
                  <a:srgbClr val="FF0000"/>
                </a:solidFill>
              </a:rPr>
              <a:t>key detector R&amp;D </a:t>
            </a:r>
            <a:r>
              <a:rPr lang="en-US" dirty="0"/>
              <a:t>to </a:t>
            </a:r>
            <a:r>
              <a:rPr lang="en-US" dirty="0" smtClean="0"/>
              <a:t>demonstrate </a:t>
            </a:r>
            <a:r>
              <a:rPr lang="en-US" dirty="0"/>
              <a:t>the open heavy flavor physics </a:t>
            </a:r>
            <a:r>
              <a:rPr lang="en-US" dirty="0" smtClean="0"/>
              <a:t>capability </a:t>
            </a:r>
            <a:r>
              <a:rPr lang="en-US" dirty="0"/>
              <a:t>in </a:t>
            </a:r>
            <a:r>
              <a:rPr lang="en-US" dirty="0" smtClean="0"/>
              <a:t>the sPHENIX with MVTX</a:t>
            </a:r>
          </a:p>
          <a:p>
            <a:endParaRPr lang="en-US" dirty="0" smtClean="0"/>
          </a:p>
          <a:p>
            <a:r>
              <a:rPr lang="en-US" dirty="0" smtClean="0"/>
              <a:t>Develop </a:t>
            </a:r>
            <a:r>
              <a:rPr lang="en-US" dirty="0" smtClean="0">
                <a:solidFill>
                  <a:srgbClr val="FF0000"/>
                </a:solidFill>
              </a:rPr>
              <a:t>a proposal to DOE </a:t>
            </a:r>
            <a:r>
              <a:rPr lang="en-US" dirty="0" smtClean="0"/>
              <a:t>to build a state-of-the-art MAPS-based Vertex Detector for the sPHENIX</a:t>
            </a:r>
          </a:p>
          <a:p>
            <a:endParaRPr lang="en-US" dirty="0"/>
          </a:p>
          <a:p>
            <a:r>
              <a:rPr lang="en-US" dirty="0" smtClean="0"/>
              <a:t>New theoretical study of </a:t>
            </a:r>
            <a:r>
              <a:rPr lang="en-US" dirty="0" smtClean="0">
                <a:solidFill>
                  <a:srgbClr val="FF0000"/>
                </a:solidFill>
              </a:rPr>
              <a:t>QGP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tomography with b-jets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/>
          <a:stretch/>
        </p:blipFill>
        <p:spPr>
          <a:xfrm>
            <a:off x="6792635" y="1210814"/>
            <a:ext cx="2427565" cy="2294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2800" y="1066800"/>
            <a:ext cx="1537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00C2"/>
                </a:solidFill>
              </a:rPr>
              <a:t>B-jet suppression in QGP</a:t>
            </a:r>
            <a:endParaRPr lang="en-US" sz="1050" dirty="0">
              <a:solidFill>
                <a:srgbClr val="0000C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7908" y="3614677"/>
            <a:ext cx="1505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0000C2"/>
                </a:solidFill>
              </a:rPr>
              <a:t>QGP characterization</a:t>
            </a:r>
            <a:endParaRPr lang="en-US" sz="1200" dirty="0">
              <a:solidFill>
                <a:srgbClr val="0000C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200" y="4340662"/>
            <a:ext cx="1904999" cy="1967560"/>
            <a:chOff x="4600493" y="4207105"/>
            <a:chExt cx="2075386" cy="20855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0493" y="4207105"/>
              <a:ext cx="1951778" cy="20855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24101" y="5771170"/>
              <a:ext cx="1951778" cy="29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66"/>
                  </a:solidFill>
                </a:rPr>
                <a:t>sPHENIX MVTX </a:t>
              </a:r>
              <a:r>
                <a:rPr lang="en-US" sz="1200" b="1" dirty="0" smtClean="0">
                  <a:solidFill>
                    <a:srgbClr val="FFFF66"/>
                  </a:solidFill>
                </a:rPr>
                <a:t>Proposal</a:t>
              </a:r>
              <a:endParaRPr lang="en-US" sz="1200" b="1" dirty="0">
                <a:solidFill>
                  <a:srgbClr val="FFFF66"/>
                </a:solidFill>
              </a:endParaRPr>
            </a:p>
          </p:txBody>
        </p:sp>
      </p:grpSp>
      <p:pic>
        <p:nvPicPr>
          <p:cNvPr id="14" name="Picture 7" descr="Screen Shot 2017-06-01 at 10.15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95" y="3810000"/>
            <a:ext cx="2284605" cy="182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7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" y="-24441"/>
            <a:ext cx="7924800" cy="699677"/>
          </a:xfrm>
        </p:spPr>
        <p:txBody>
          <a:bodyPr/>
          <a:lstStyle/>
          <a:p>
            <a:r>
              <a:rPr lang="en-US" sz="3600" dirty="0" smtClean="0"/>
              <a:t>New Physics Reach with MVTX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6" y="1163290"/>
            <a:ext cx="5159060" cy="307081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Heavy quarks </a:t>
            </a:r>
            <a:r>
              <a:rPr lang="mr-IN" dirty="0" smtClean="0"/>
              <a:t>–</a:t>
            </a:r>
            <a:r>
              <a:rPr lang="en-US" dirty="0" smtClean="0"/>
              <a:t> unique probe of QGP w/ new scales, m</a:t>
            </a:r>
            <a:r>
              <a:rPr lang="en-US" baseline="-25000" dirty="0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b</a:t>
            </a:r>
            <a:endParaRPr lang="en-US" baseline="-25000" dirty="0" smtClean="0"/>
          </a:p>
          <a:p>
            <a:pPr lvl="1"/>
            <a:r>
              <a:rPr lang="en-US" dirty="0" smtClean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 smtClean="0"/>
              <a:t>Jet quenching &amp; energy loss</a:t>
            </a:r>
          </a:p>
          <a:p>
            <a:pPr lvl="2"/>
            <a:r>
              <a:rPr lang="en-US" dirty="0" smtClean="0"/>
              <a:t>Flow </a:t>
            </a:r>
            <a:r>
              <a:rPr lang="mr-IN" dirty="0" smtClean="0"/>
              <a:t>–</a:t>
            </a:r>
            <a:r>
              <a:rPr lang="en-US" dirty="0" smtClean="0"/>
              <a:t> interaction with </a:t>
            </a:r>
            <a:r>
              <a:rPr lang="en-US" dirty="0" smtClean="0"/>
              <a:t>medium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 smtClean="0"/>
              <a:t>Temperature, density, coupling, transport coefficients, viscosity etc.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6591" y="813237"/>
            <a:ext cx="22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Ivan and Darren’s talks</a:t>
            </a:r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447800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32" name="Picture 9" descr="Picture 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23" y="4113216"/>
            <a:ext cx="1915448" cy="135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65" y="1773785"/>
            <a:ext cx="4077301" cy="17627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027" y="3909330"/>
            <a:ext cx="3966366" cy="165327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86400" y="1524000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smtClean="0">
                <a:solidFill>
                  <a:srgbClr val="FF0000"/>
                </a:solidFill>
              </a:rPr>
              <a:t>B meson and b-jet </a:t>
            </a:r>
            <a:r>
              <a:rPr lang="en-US" dirty="0" smtClean="0">
                <a:solidFill>
                  <a:srgbClr val="FF0000"/>
                </a:solidFill>
              </a:rPr>
              <a:t>modification”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3779" y="3588870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“B meson and b-jet flow”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1542" y="1244494"/>
            <a:ext cx="2486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C2"/>
                </a:solidFill>
              </a:rPr>
              <a:t>“Money plots” </a:t>
            </a:r>
            <a:r>
              <a:rPr lang="en-US" sz="1200" b="1" dirty="0" smtClean="0">
                <a:solidFill>
                  <a:srgbClr val="0000C2"/>
                </a:solidFill>
              </a:rPr>
              <a:t>from MVTX proposal</a:t>
            </a:r>
            <a:endParaRPr lang="en-US" sz="1200" b="1" dirty="0">
              <a:solidFill>
                <a:srgbClr val="0000C2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b="2269"/>
          <a:stretch/>
        </p:blipFill>
        <p:spPr>
          <a:xfrm>
            <a:off x="659187" y="4037161"/>
            <a:ext cx="1835428" cy="14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93"/>
            <a:ext cx="7924800" cy="762154"/>
          </a:xfrm>
        </p:spPr>
        <p:txBody>
          <a:bodyPr/>
          <a:lstStyle/>
          <a:p>
            <a:r>
              <a:rPr lang="en-US" sz="4000" dirty="0" smtClean="0"/>
              <a:t>LDRD Project </a:t>
            </a:r>
            <a:r>
              <a:rPr lang="en-US" sz="4000" smtClean="0"/>
              <a:t>Scope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6050"/>
            <a:ext cx="8229600" cy="475615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Minimal scope</a:t>
            </a:r>
          </a:p>
          <a:p>
            <a:pPr lvl="1"/>
            <a:r>
              <a:rPr lang="en-US" dirty="0"/>
              <a:t>Develop a </a:t>
            </a:r>
            <a:r>
              <a:rPr lang="en-US" dirty="0" smtClean="0"/>
              <a:t>MVTX prototype </a:t>
            </a:r>
            <a:r>
              <a:rPr lang="en-US" dirty="0"/>
              <a:t>telescope with </a:t>
            </a:r>
            <a:r>
              <a:rPr lang="en-US" dirty="0" smtClean="0"/>
              <a:t>4 ALPIDE sensors/staves </a:t>
            </a:r>
            <a:r>
              <a:rPr lang="en-US" dirty="0"/>
              <a:t>with ALICE </a:t>
            </a:r>
            <a:r>
              <a:rPr lang="en-US" dirty="0" smtClean="0"/>
              <a:t>readout units, complete sPHENIX </a:t>
            </a:r>
            <a:r>
              <a:rPr lang="en-US" dirty="0"/>
              <a:t>DAQ integration</a:t>
            </a:r>
          </a:p>
          <a:p>
            <a:pPr lvl="1"/>
            <a:r>
              <a:rPr lang="en-US" dirty="0"/>
              <a:t>Complete R&amp;D on m</a:t>
            </a:r>
            <a:r>
              <a:rPr lang="en-US" dirty="0" smtClean="0"/>
              <a:t>echanical </a:t>
            </a:r>
            <a:r>
              <a:rPr lang="en-US" dirty="0"/>
              <a:t>conceptual design, sPHENIX </a:t>
            </a:r>
            <a:r>
              <a:rPr lang="en-US" dirty="0" smtClean="0"/>
              <a:t>system </a:t>
            </a:r>
            <a:r>
              <a:rPr lang="en-US" dirty="0"/>
              <a:t>integration </a:t>
            </a:r>
          </a:p>
          <a:p>
            <a:pPr lvl="1"/>
            <a:r>
              <a:rPr lang="en-US" dirty="0"/>
              <a:t>Develop b-jet tagging </a:t>
            </a:r>
            <a:r>
              <a:rPr lang="en-US" dirty="0" smtClean="0"/>
              <a:t>algorithms for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Au+Au</a:t>
            </a:r>
            <a:endParaRPr lang="en-US" dirty="0"/>
          </a:p>
          <a:p>
            <a:pPr lvl="1"/>
            <a:r>
              <a:rPr lang="en-US" dirty="0"/>
              <a:t>DOE MIE proposal submitted to fund the full detector </a:t>
            </a:r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Complete b-jet theory for precision tomography of QGP with sPHENIX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Desired scope</a:t>
            </a:r>
          </a:p>
          <a:p>
            <a:pPr lvl="1"/>
            <a:r>
              <a:rPr lang="en-US" dirty="0"/>
              <a:t>Develop a full 4-production-staves MAPS telescope, test beam run with integrated sPHENIX DAQ</a:t>
            </a:r>
          </a:p>
          <a:p>
            <a:pPr lvl="1"/>
            <a:r>
              <a:rPr lang="en-US" dirty="0"/>
              <a:t>DOE MIE proposal approved for the full detector construction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9597" y="925671"/>
            <a:ext cx="654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Established at the beginning of this project feasibility review  1/2017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85800" y="1828800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800" y="3144702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5800" y="2585045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5800" y="3464402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5800" y="3992047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5800" y="5181600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5800" y="5709245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924800" cy="990600"/>
          </a:xfrm>
        </p:spPr>
        <p:txBody>
          <a:bodyPr/>
          <a:lstStyle/>
          <a:p>
            <a:r>
              <a:rPr lang="en-US" dirty="0" smtClean="0"/>
              <a:t>LDRD Timeline: Experiment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7077" y="844950"/>
            <a:ext cx="35406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MOU with ALICE	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B-tagging in </a:t>
            </a:r>
            <a:r>
              <a:rPr lang="en-US" sz="1600" b="1" dirty="0" err="1" smtClean="0">
                <a:solidFill>
                  <a:srgbClr val="0000C2"/>
                </a:solidFill>
              </a:rPr>
              <a:t>p+p</a:t>
            </a:r>
            <a:r>
              <a:rPr lang="en-US" sz="1600" b="1" dirty="0" smtClean="0">
                <a:solidFill>
                  <a:srgbClr val="0000C2"/>
                </a:solidFill>
              </a:rPr>
              <a:t> and </a:t>
            </a:r>
            <a:r>
              <a:rPr lang="en-US" sz="1600" b="1" dirty="0" err="1" smtClean="0">
                <a:solidFill>
                  <a:srgbClr val="0000C2"/>
                </a:solidFill>
              </a:rPr>
              <a:t>Au+Au</a:t>
            </a:r>
            <a:endParaRPr lang="en-US" sz="1600" b="1" dirty="0" smtClean="0">
              <a:solidFill>
                <a:srgbClr val="0000C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0000C2"/>
                </a:solidFill>
              </a:rPr>
              <a:t>BNL Director’s Review, </a:t>
            </a:r>
            <a:r>
              <a:rPr lang="en-US" sz="1600" b="1" dirty="0" err="1" smtClean="0">
                <a:solidFill>
                  <a:srgbClr val="0000C2"/>
                </a:solidFill>
              </a:rPr>
              <a:t>recom’ed</a:t>
            </a:r>
            <a:r>
              <a:rPr lang="en-US" sz="1600" b="1" dirty="0" smtClean="0">
                <a:solidFill>
                  <a:srgbClr val="0000C2"/>
                </a:solidFill>
              </a:rPr>
              <a:t> </a:t>
            </a:r>
            <a:r>
              <a:rPr lang="en-US" sz="1600" b="1" dirty="0">
                <a:solidFill>
                  <a:srgbClr val="0000C2"/>
                </a:solidFill>
              </a:rPr>
              <a:t>to </a:t>
            </a:r>
            <a:r>
              <a:rPr lang="en-US" sz="1600" b="1" dirty="0" smtClean="0">
                <a:solidFill>
                  <a:srgbClr val="0000C2"/>
                </a:solidFill>
              </a:rPr>
              <a:t>proceed w/ full proposal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7392" y="886800"/>
            <a:ext cx="2304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alks by Darren, Xuan, </a:t>
            </a:r>
          </a:p>
          <a:p>
            <a:r>
              <a:rPr lang="en-US" dirty="0" smtClean="0"/>
              <a:t>Alex, </a:t>
            </a:r>
            <a:r>
              <a:rPr lang="en-US" dirty="0" err="1" smtClean="0"/>
              <a:t>Sho</a:t>
            </a:r>
            <a:r>
              <a:rPr lang="en-US" dirty="0" smtClean="0"/>
              <a:t>, Walt, Cesar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07392" y="1919560"/>
            <a:ext cx="211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On track to succeed!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7590" y="1125432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Full readout chain demonstrated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Mechanical conceptual design 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Collaboration formed and full MVTX proposal submitted</a:t>
            </a:r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82" t="7542" r="6424" b="22482"/>
          <a:stretch/>
        </p:blipFill>
        <p:spPr>
          <a:xfrm>
            <a:off x="92700" y="2492691"/>
            <a:ext cx="9051300" cy="3828951"/>
          </a:xfrm>
          <a:prstGeom prst="rect">
            <a:avLst/>
          </a:prstGeom>
        </p:spPr>
      </p:pic>
      <p:sp>
        <p:nvSpPr>
          <p:cNvPr id="26" name="Smiley Face 25"/>
          <p:cNvSpPr/>
          <p:nvPr/>
        </p:nvSpPr>
        <p:spPr>
          <a:xfrm>
            <a:off x="2895600" y="5867400"/>
            <a:ext cx="228600" cy="228600"/>
          </a:xfrm>
          <a:prstGeom prst="smileyFace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105400" y="5867400"/>
            <a:ext cx="228600" cy="228600"/>
          </a:xfrm>
          <a:prstGeom prst="smileyFace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05668" y="810242"/>
            <a:ext cx="213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Milestones achieved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8200" y="2754868"/>
            <a:ext cx="7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8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924800" cy="990600"/>
          </a:xfrm>
        </p:spPr>
        <p:txBody>
          <a:bodyPr/>
          <a:lstStyle/>
          <a:p>
            <a:r>
              <a:rPr lang="en-US" dirty="0" smtClean="0"/>
              <a:t>LDRD Scope: Theory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72400" y="1066800"/>
            <a:ext cx="110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Ivan’s talk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76258"/>
            <a:ext cx="8229600" cy="11394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Significant progress</a:t>
            </a:r>
          </a:p>
          <a:p>
            <a:pPr lvl="1"/>
            <a:r>
              <a:rPr lang="en-US" dirty="0" smtClean="0"/>
              <a:t>New calculations and new observables</a:t>
            </a:r>
          </a:p>
          <a:p>
            <a:pPr lvl="1"/>
            <a:r>
              <a:rPr lang="en-US" dirty="0" smtClean="0"/>
              <a:t>Met milestones, some ahead </a:t>
            </a:r>
            <a:r>
              <a:rPr lang="en-US" dirty="0" smtClean="0"/>
              <a:t>of time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4159" y="5672397"/>
            <a:ext cx="7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869"/>
            <a:ext cx="9144000" cy="31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924800" cy="990600"/>
          </a:xfrm>
        </p:spPr>
        <p:txBody>
          <a:bodyPr/>
          <a:lstStyle/>
          <a:p>
            <a:r>
              <a:rPr lang="en-US" sz="3600" dirty="0" smtClean="0"/>
              <a:t>ALICE Pixel Detector (ALPIDE)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90" y="1161863"/>
            <a:ext cx="5939408" cy="186483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C2"/>
                </a:solidFill>
              </a:rPr>
              <a:t>ALPIDE highlights: </a:t>
            </a:r>
            <a:endParaRPr lang="en-US" dirty="0" smtClean="0">
              <a:solidFill>
                <a:srgbClr val="0000C2"/>
              </a:solidFill>
            </a:endParaRPr>
          </a:p>
          <a:p>
            <a:pPr lvl="1"/>
            <a:r>
              <a:rPr lang="en-US" dirty="0" smtClean="0"/>
              <a:t>Very </a:t>
            </a:r>
            <a:r>
              <a:rPr lang="en-US" dirty="0"/>
              <a:t>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</a:t>
            </a:r>
            <a:r>
              <a:rPr lang="en-US" dirty="0" smtClean="0"/>
              <a:t>hit efficiency </a:t>
            </a:r>
            <a:r>
              <a:rPr lang="en-US" dirty="0"/>
              <a:t>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ast response, </a:t>
            </a:r>
            <a:r>
              <a:rPr lang="en-US" dirty="0"/>
              <a:t>~</a:t>
            </a:r>
            <a:r>
              <a:rPr lang="en-US" dirty="0" smtClean="0"/>
              <a:t>5μS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</a:t>
            </a:r>
            <a:r>
              <a:rPr lang="en-US" dirty="0" smtClean="0"/>
              <a:t>dissipation</a:t>
            </a:r>
          </a:p>
          <a:p>
            <a:pPr lvl="1"/>
            <a:r>
              <a:rPr lang="en-US" dirty="0" smtClean="0"/>
              <a:t>Sensor chip: 1.5cm x 3.0cm, 0.5M pixels (512x1024)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3505200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>
            <a:off x="609600" y="4114800"/>
            <a:ext cx="0" cy="20250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2450" y="4871646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31687" y="6260068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38200" y="6216056"/>
            <a:ext cx="4419600" cy="323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3027918"/>
            <a:ext cx="388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 ideal detector for QGP b-jet physics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98001" y="1447800"/>
            <a:ext cx="2531145" cy="2173524"/>
            <a:chOff x="5701812" y="1521282"/>
            <a:chExt cx="2561723" cy="2228682"/>
          </a:xfrm>
        </p:grpSpPr>
        <p:pic>
          <p:nvPicPr>
            <p:cNvPr id="16" name="Picture 15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13786" y="1824376"/>
              <a:ext cx="596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FPC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25575" y="2683848"/>
              <a:ext cx="9249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9 Chips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6293" y="2955062"/>
              <a:ext cx="147724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Cooling plate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51859" y="1202480"/>
            <a:ext cx="149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 9-chip stave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2520" y="761589"/>
            <a:ext cx="5082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generation state of the art MAPS technology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532600" y="3220955"/>
            <a:ext cx="1324392" cy="3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3565" y="2755205"/>
            <a:ext cx="993600" cy="9315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33" y="3840565"/>
            <a:ext cx="961256" cy="976958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202" y="3057839"/>
            <a:ext cx="2233291" cy="74055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919164" y="3798389"/>
            <a:ext cx="729278" cy="972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022904" y="4712647"/>
            <a:ext cx="62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 Board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3059096" y="4168930"/>
            <a:ext cx="740870" cy="408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Capacitors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741815" y="3547874"/>
            <a:ext cx="96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Samtec</a:t>
            </a:r>
            <a:r>
              <a:rPr lang="en-US" sz="900" dirty="0"/>
              <a:t> </a:t>
            </a:r>
            <a:r>
              <a:rPr lang="en-US" sz="900" dirty="0" err="1"/>
              <a:t>Twinax</a:t>
            </a:r>
            <a:r>
              <a:rPr lang="en-US" sz="900" dirty="0"/>
              <a:t> “</a:t>
            </a:r>
            <a:r>
              <a:rPr lang="en-US" sz="900" dirty="0" err="1"/>
              <a:t>FireFly</a:t>
            </a:r>
            <a:r>
              <a:rPr lang="en-US" sz="900" dirty="0"/>
              <a:t>”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532600" y="2768769"/>
            <a:ext cx="13471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 Data (1.2Gbps)</a:t>
            </a:r>
          </a:p>
          <a:p>
            <a:r>
              <a:rPr lang="en-US" sz="900" dirty="0"/>
              <a:t>1 Clock, 1 Control/Trigger</a:t>
            </a:r>
          </a:p>
        </p:txBody>
      </p:sp>
      <p:sp>
        <p:nvSpPr>
          <p:cNvPr id="129" name="Right Arrow 128"/>
          <p:cNvSpPr/>
          <p:nvPr/>
        </p:nvSpPr>
        <p:spPr>
          <a:xfrm rot="10800000">
            <a:off x="3825826" y="4207622"/>
            <a:ext cx="1053875" cy="16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0" name="TextBox 129"/>
          <p:cNvSpPr txBox="1"/>
          <p:nvPr/>
        </p:nvSpPr>
        <p:spPr>
          <a:xfrm>
            <a:off x="4905520" y="2406572"/>
            <a:ext cx="76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Readout Unit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984004" y="4325523"/>
            <a:ext cx="80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Regulated Power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114179" y="3556938"/>
            <a:ext cx="835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FELIX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5967630" y="3168203"/>
            <a:ext cx="990728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138" name="Left-Right Arrow 137"/>
          <p:cNvSpPr/>
          <p:nvPr/>
        </p:nvSpPr>
        <p:spPr>
          <a:xfrm>
            <a:off x="5967629" y="2844203"/>
            <a:ext cx="990728" cy="324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141" name="Left Arrow 140"/>
          <p:cNvSpPr/>
          <p:nvPr/>
        </p:nvSpPr>
        <p:spPr>
          <a:xfrm>
            <a:off x="5967630" y="3394937"/>
            <a:ext cx="978940" cy="324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360197" y="3999875"/>
            <a:ext cx="6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ALPIDE </a:t>
            </a:r>
            <a:r>
              <a:rPr lang="en-US" sz="900" dirty="0"/>
              <a:t>Sensors</a:t>
            </a:r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1525976" y="3448275"/>
            <a:ext cx="149538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1675514" y="3448275"/>
            <a:ext cx="12676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1675514" y="4286696"/>
            <a:ext cx="443457" cy="82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2118971" y="3862916"/>
            <a:ext cx="433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FPC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349933" y="4369556"/>
            <a:ext cx="54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Cold Plate</a:t>
            </a:r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3017282" y="3756681"/>
            <a:ext cx="279809" cy="54469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4919164" y="4199651"/>
            <a:ext cx="729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regulators</a:t>
            </a:r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283804" y="3651748"/>
            <a:ext cx="1" cy="146645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896693" y="3850436"/>
            <a:ext cx="575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</a:t>
            </a:r>
          </a:p>
        </p:txBody>
      </p:sp>
      <p:sp>
        <p:nvSpPr>
          <p:cNvPr id="163" name="Left Brace 162"/>
          <p:cNvSpPr/>
          <p:nvPr/>
        </p:nvSpPr>
        <p:spPr>
          <a:xfrm rot="5400000">
            <a:off x="4083290" y="2139705"/>
            <a:ext cx="245726" cy="13471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TextBox 163"/>
          <p:cNvSpPr txBox="1"/>
          <p:nvPr/>
        </p:nvSpPr>
        <p:spPr>
          <a:xfrm>
            <a:off x="3984004" y="2463585"/>
            <a:ext cx="659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5~10 m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6139073" y="2590800"/>
            <a:ext cx="94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GBT Optical Links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675513" y="2844206"/>
            <a:ext cx="1018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9-sensor Stave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473"/>
            <a:ext cx="7365814" cy="70153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LDRD </a:t>
            </a:r>
            <a:r>
              <a:rPr lang="en-US" sz="3600" dirty="0" smtClean="0"/>
              <a:t>Highlights (I)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>MVTX Sensors, Readout </a:t>
            </a:r>
            <a:r>
              <a:rPr lang="en-US" sz="2000" dirty="0"/>
              <a:t>and </a:t>
            </a:r>
            <a:r>
              <a:rPr lang="en-US" sz="2000" dirty="0" smtClean="0"/>
              <a:t>Control System Developed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16</a:t>
            </a:fld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830218" y="1727694"/>
            <a:ext cx="1117220" cy="324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sPHENIX GL-1 &amp; GTM</a:t>
            </a:r>
          </a:p>
        </p:txBody>
      </p:sp>
      <p:sp>
        <p:nvSpPr>
          <p:cNvPr id="64" name="Rectangle 63"/>
          <p:cNvSpPr/>
          <p:nvPr/>
        </p:nvSpPr>
        <p:spPr>
          <a:xfrm rot="16200000">
            <a:off x="7253055" y="2348901"/>
            <a:ext cx="432061" cy="324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657850" y="2510903"/>
            <a:ext cx="0" cy="25169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5657850" y="2510901"/>
            <a:ext cx="1649235" cy="384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508308" y="2352721"/>
            <a:ext cx="594082" cy="158182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485906" y="2717664"/>
            <a:ext cx="0" cy="2532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632" y="2959186"/>
            <a:ext cx="1014789" cy="62623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020217" y="4163522"/>
            <a:ext cx="1296000" cy="32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87" name="Left Arrow 86"/>
          <p:cNvSpPr/>
          <p:nvPr/>
        </p:nvSpPr>
        <p:spPr>
          <a:xfrm>
            <a:off x="5633729" y="4113171"/>
            <a:ext cx="861411" cy="32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77" name="Left Arrow 76"/>
          <p:cNvSpPr/>
          <p:nvPr/>
        </p:nvSpPr>
        <p:spPr>
          <a:xfrm rot="16200000">
            <a:off x="7427794" y="2376492"/>
            <a:ext cx="860159" cy="259093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718" y="5105400"/>
            <a:ext cx="8308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Demonstrated full high-speed readout chain,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1 Stave + RU + FELIX + RCDAQ/sPHENIX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Eliminated the highest technical </a:t>
            </a:r>
            <a:r>
              <a:rPr lang="en-US" dirty="0" smtClean="0"/>
              <a:t>risk </a:t>
            </a:r>
            <a:r>
              <a:rPr lang="en-US" dirty="0" smtClean="0"/>
              <a:t>- “readout integration”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ALPIDE and Power Unit control and monitor being evaluated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7043" y="1212066"/>
            <a:ext cx="15552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smtClean="0">
                <a:solidFill>
                  <a:srgbClr val="0000C2"/>
                </a:solidFill>
              </a:rPr>
              <a:t>ALPIDE pixel circuit</a:t>
            </a:r>
            <a:endParaRPr lang="en-US" sz="1350" b="1" dirty="0">
              <a:solidFill>
                <a:srgbClr val="0000C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86600" y="876472"/>
            <a:ext cx="212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 and Xuan’s talks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2400" y="1600200"/>
            <a:ext cx="3361551" cy="1793767"/>
            <a:chOff x="152400" y="1600200"/>
            <a:chExt cx="3361551" cy="1793767"/>
          </a:xfrm>
        </p:grpSpPr>
        <p:pic>
          <p:nvPicPr>
            <p:cNvPr id="75" name="Picture 74" descr="Screen Clippi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600200"/>
              <a:ext cx="3361551" cy="865242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28600" y="2431812"/>
              <a:ext cx="1295400" cy="9511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524000" y="2450933"/>
              <a:ext cx="1700855" cy="943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ounded Rectangle 73"/>
          <p:cNvSpPr/>
          <p:nvPr/>
        </p:nvSpPr>
        <p:spPr>
          <a:xfrm>
            <a:off x="7652107" y="3999319"/>
            <a:ext cx="914400" cy="6176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RCDAQ</a:t>
            </a:r>
          </a:p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947438" y="3581400"/>
            <a:ext cx="1770" cy="3969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9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734776"/>
          </a:xfrm>
        </p:spPr>
        <p:txBody>
          <a:bodyPr/>
          <a:lstStyle/>
          <a:p>
            <a:r>
              <a:rPr lang="en-US" sz="3600" dirty="0" smtClean="0"/>
              <a:t>LDRD </a:t>
            </a:r>
            <a:r>
              <a:rPr lang="en-US" sz="3600" dirty="0" smtClean="0"/>
              <a:t>Highlights (II)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600" dirty="0" smtClean="0"/>
              <a:t>ALPIDE Characterization &amp; Optimization in Progress 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990600"/>
            <a:ext cx="5286653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MOSAIC test bench in operation </a:t>
            </a:r>
          </a:p>
          <a:p>
            <a:pPr lvl="1"/>
            <a:r>
              <a:rPr lang="en-US" dirty="0" smtClean="0"/>
              <a:t>Allows high-speed readout of ALPIDE chip, 1.2Gbps</a:t>
            </a:r>
          </a:p>
          <a:p>
            <a:pPr lvl="1"/>
            <a:r>
              <a:rPr lang="en-US" dirty="0" smtClean="0"/>
              <a:t>Scanned sensor response parameters </a:t>
            </a:r>
            <a:r>
              <a:rPr lang="mr-IN" dirty="0" smtClean="0"/>
              <a:t>–</a:t>
            </a:r>
            <a:r>
              <a:rPr lang="en-US" dirty="0" smtClean="0"/>
              <a:t> optimization of operating point in progress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F5"/>
                </a:solidFill>
              </a:rPr>
              <a:t>Laser testing system setup in preparation</a:t>
            </a:r>
          </a:p>
          <a:p>
            <a:pPr lvl="1"/>
            <a:r>
              <a:rPr lang="en-US" dirty="0" smtClean="0"/>
              <a:t>Laser pulses to inject MIP-level signal to each pixel </a:t>
            </a:r>
          </a:p>
          <a:p>
            <a:pPr lvl="1"/>
            <a:r>
              <a:rPr lang="en-US" dirty="0" smtClean="0"/>
              <a:t>Scan full parameter space to optimize the operation point for sPHENIX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052" y="3886200"/>
            <a:ext cx="3811947" cy="2293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0" y="44196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output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4126468"/>
            <a:ext cx="130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Driver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5547" y="5651760"/>
            <a:ext cx="132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X-Y-Z station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5638800"/>
            <a:ext cx="6869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sensor </a:t>
            </a:r>
          </a:p>
          <a:p>
            <a:r>
              <a:rPr lang="en-US" sz="1200" dirty="0" smtClean="0"/>
              <a:t>location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848600" y="979251"/>
            <a:ext cx="118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Xuan’s talk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052" y="1097686"/>
            <a:ext cx="2012000" cy="2681427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6990347" y="1650155"/>
            <a:ext cx="1544053" cy="304800"/>
          </a:xfrm>
          <a:prstGeom prst="borderCallout1">
            <a:avLst>
              <a:gd name="adj1" fmla="val 7472"/>
              <a:gd name="adj2" fmla="val 127"/>
              <a:gd name="adj3" fmla="val 112500"/>
              <a:gd name="adj4" fmla="val -3833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FF66"/>
                </a:solidFill>
              </a:rPr>
              <a:t>9-chip stave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15" name="Line Callout 1 14"/>
          <p:cNvSpPr/>
          <p:nvPr/>
        </p:nvSpPr>
        <p:spPr>
          <a:xfrm>
            <a:off x="7176728" y="2195223"/>
            <a:ext cx="1544053" cy="304800"/>
          </a:xfrm>
          <a:prstGeom prst="borderCallout1">
            <a:avLst>
              <a:gd name="adj1" fmla="val 88675"/>
              <a:gd name="adj2" fmla="val -2099"/>
              <a:gd name="adj3" fmla="val 13252"/>
              <a:gd name="adj4" fmla="val -39669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1</a:t>
            </a:r>
            <a:r>
              <a:rPr lang="en-US" dirty="0" smtClean="0">
                <a:solidFill>
                  <a:srgbClr val="FFFF66"/>
                </a:solidFill>
              </a:rPr>
              <a:t>-chip sensor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7260390" y="2983469"/>
            <a:ext cx="1544053" cy="659554"/>
          </a:xfrm>
          <a:prstGeom prst="borderCallout1">
            <a:avLst>
              <a:gd name="adj1" fmla="val 88675"/>
              <a:gd name="adj2" fmla="val -2099"/>
              <a:gd name="adj3" fmla="val 33552"/>
              <a:gd name="adj4" fmla="val -7618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66"/>
                </a:solidFill>
              </a:rPr>
              <a:t>MOSAIC Test Bench</a:t>
            </a:r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" y="-793"/>
            <a:ext cx="8442158" cy="774924"/>
          </a:xfrm>
        </p:spPr>
        <p:txBody>
          <a:bodyPr/>
          <a:lstStyle/>
          <a:p>
            <a:r>
              <a:rPr lang="en-US" sz="2800" dirty="0" smtClean="0"/>
              <a:t>MVTX Prototype Telescope Development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4806"/>
            <a:ext cx="4876800" cy="507739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Goal: A 4-stave telescope</a:t>
            </a:r>
          </a:p>
          <a:p>
            <a:pPr lvl="1"/>
            <a:r>
              <a:rPr lang="en-US" dirty="0" smtClean="0"/>
              <a:t>Sensor response and cluster size, MC tuning  </a:t>
            </a:r>
          </a:p>
          <a:p>
            <a:pPr lvl="1"/>
            <a:r>
              <a:rPr lang="en-US" dirty="0" smtClean="0"/>
              <a:t>Hit spatial resolution  </a:t>
            </a:r>
          </a:p>
          <a:p>
            <a:pPr lvl="1"/>
            <a:r>
              <a:rPr lang="en-US" dirty="0" smtClean="0"/>
              <a:t>Tracking and offline reconstruction </a:t>
            </a:r>
          </a:p>
          <a:p>
            <a:pPr lvl="1"/>
            <a:r>
              <a:rPr lang="en-US" dirty="0" smtClean="0"/>
              <a:t>Full readout chain</a:t>
            </a:r>
          </a:p>
          <a:p>
            <a:pPr lvl="1"/>
            <a:r>
              <a:rPr lang="en-US" dirty="0" smtClean="0"/>
              <a:t>Cooling and mechanical stability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1st </a:t>
            </a:r>
            <a:r>
              <a:rPr lang="en-US" dirty="0">
                <a:solidFill>
                  <a:srgbClr val="0000C2"/>
                </a:solidFill>
              </a:rPr>
              <a:t>beam test at </a:t>
            </a:r>
            <a:r>
              <a:rPr lang="en-US" dirty="0" err="1" smtClean="0">
                <a:solidFill>
                  <a:srgbClr val="0000C2"/>
                </a:solidFill>
              </a:rPr>
              <a:t>Fermilab</a:t>
            </a:r>
            <a:r>
              <a:rPr lang="en-US" dirty="0" smtClean="0">
                <a:solidFill>
                  <a:srgbClr val="0000C2"/>
                </a:solidFill>
              </a:rPr>
              <a:t>, 3/2018</a:t>
            </a:r>
            <a:endParaRPr lang="en-US" dirty="0">
              <a:solidFill>
                <a:srgbClr val="0000C2"/>
              </a:solidFill>
            </a:endParaRPr>
          </a:p>
          <a:p>
            <a:pPr lvl="1"/>
            <a:r>
              <a:rPr lang="en-US" dirty="0" smtClean="0"/>
              <a:t>Multi-layer ALPIDE chips telescope being assembled at LANL</a:t>
            </a:r>
          </a:p>
          <a:p>
            <a:pPr lvl="1"/>
            <a:r>
              <a:rPr lang="en-US" dirty="0" smtClean="0"/>
              <a:t>Readout system developed </a:t>
            </a:r>
          </a:p>
          <a:p>
            <a:pPr lvl="1"/>
            <a:r>
              <a:rPr lang="en-US" dirty="0"/>
              <a:t>MC and offline </a:t>
            </a:r>
            <a:r>
              <a:rPr lang="en-US" dirty="0" smtClean="0"/>
              <a:t>analysis code </a:t>
            </a:r>
            <a:r>
              <a:rPr lang="en-US" dirty="0" smtClean="0"/>
              <a:t>developed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C2"/>
                </a:solidFill>
              </a:rPr>
              <a:t>Cosmic test</a:t>
            </a:r>
            <a:r>
              <a:rPr lang="en-US" dirty="0">
                <a:solidFill>
                  <a:srgbClr val="0000C2"/>
                </a:solidFill>
              </a:rPr>
              <a:t> </a:t>
            </a:r>
            <a:r>
              <a:rPr lang="en-US" dirty="0" smtClean="0">
                <a:solidFill>
                  <a:srgbClr val="0000C2"/>
                </a:solidFill>
              </a:rPr>
              <a:t>later 2018</a:t>
            </a:r>
          </a:p>
          <a:p>
            <a:pPr lvl="1"/>
            <a:r>
              <a:rPr lang="en-US" dirty="0" smtClean="0"/>
              <a:t>Tracking and offline reconstruction</a:t>
            </a:r>
          </a:p>
          <a:p>
            <a:pPr lvl="1"/>
            <a:r>
              <a:rPr lang="en-US" dirty="0" smtClean="0"/>
              <a:t>Benchmark MC response 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0000C2"/>
                </a:solidFill>
              </a:rPr>
              <a:t>I</a:t>
            </a:r>
            <a:r>
              <a:rPr lang="en-US" dirty="0" smtClean="0">
                <a:solidFill>
                  <a:srgbClr val="0000C2"/>
                </a:solidFill>
              </a:rPr>
              <a:t>n process</a:t>
            </a:r>
            <a:endParaRPr lang="en-US" dirty="0" smtClean="0">
              <a:solidFill>
                <a:srgbClr val="0000C2"/>
              </a:solidFill>
            </a:endParaRPr>
          </a:p>
          <a:p>
            <a:pPr lvl="1"/>
            <a:r>
              <a:rPr lang="en-US" dirty="0" smtClean="0"/>
              <a:t>Staves &amp; readout </a:t>
            </a:r>
            <a:r>
              <a:rPr lang="en-US" dirty="0" smtClean="0"/>
              <a:t>electronics procurement </a:t>
            </a:r>
          </a:p>
          <a:p>
            <a:pPr lvl="1"/>
            <a:r>
              <a:rPr lang="en-US" dirty="0" smtClean="0"/>
              <a:t>Negative pressure system design 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105400" y="1411647"/>
            <a:ext cx="3429000" cy="1579568"/>
            <a:chOff x="5181600" y="1752600"/>
            <a:chExt cx="3864885" cy="26242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1600" y="1905000"/>
              <a:ext cx="3864885" cy="2008047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6048739" y="1752600"/>
              <a:ext cx="1141503" cy="2624225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9" name="TextBox 8"/>
          <p:cNvSpPr txBox="1"/>
          <p:nvPr/>
        </p:nvSpPr>
        <p:spPr>
          <a:xfrm>
            <a:off x="6803173" y="843739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Sho</a:t>
            </a:r>
            <a:r>
              <a:rPr lang="en-US" dirty="0" smtClean="0"/>
              <a:t> and Darren’s talks</a:t>
            </a:r>
            <a:endParaRPr lang="en-US" dirty="0"/>
          </a:p>
        </p:txBody>
      </p:sp>
      <p:pic>
        <p:nvPicPr>
          <p:cNvPr id="10" name="Shape 111"/>
          <p:cNvPicPr preferRelativeResize="0"/>
          <p:nvPr/>
        </p:nvPicPr>
        <p:blipFill rotWithShape="1">
          <a:blip r:embed="rId3">
            <a:alphaModFix/>
          </a:blip>
          <a:srcRect t="11089" b="12990"/>
          <a:stretch/>
        </p:blipFill>
        <p:spPr>
          <a:xfrm>
            <a:off x="5105400" y="3946109"/>
            <a:ext cx="3853750" cy="23022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Line Callout 2 11"/>
          <p:cNvSpPr/>
          <p:nvPr/>
        </p:nvSpPr>
        <p:spPr>
          <a:xfrm>
            <a:off x="5181600" y="3625434"/>
            <a:ext cx="990600" cy="533400"/>
          </a:xfrm>
          <a:prstGeom prst="borderCallout2">
            <a:avLst>
              <a:gd name="adj1" fmla="val 20179"/>
              <a:gd name="adj2" fmla="val 102529"/>
              <a:gd name="adj3" fmla="val 18750"/>
              <a:gd name="adj4" fmla="val 136666"/>
              <a:gd name="adj5" fmla="val 293495"/>
              <a:gd name="adj6" fmla="val 137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FFFF66"/>
                </a:solidFill>
              </a:rPr>
              <a:t>Single-chip sensor (</a:t>
            </a:r>
            <a:r>
              <a:rPr lang="en-US" sz="800" smtClean="0">
                <a:solidFill>
                  <a:srgbClr val="FFFF66"/>
                </a:solidFill>
              </a:rPr>
              <a:t>or 9-chip stave)</a:t>
            </a:r>
            <a:endParaRPr lang="en-US" sz="800" dirty="0">
              <a:solidFill>
                <a:srgbClr val="FFFF66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08624" y="3046441"/>
            <a:ext cx="1978176" cy="14246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24600" y="2438400"/>
            <a:ext cx="183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4-Stave telescope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72" y="-114346"/>
            <a:ext cx="7924800" cy="990600"/>
          </a:xfrm>
        </p:spPr>
        <p:txBody>
          <a:bodyPr/>
          <a:lstStyle/>
          <a:p>
            <a:r>
              <a:rPr lang="en-US" sz="3200" dirty="0" smtClean="0"/>
              <a:t>LDRD </a:t>
            </a:r>
            <a:r>
              <a:rPr lang="en-US" sz="3200" dirty="0" smtClean="0"/>
              <a:t>Highlights (III)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smtClean="0"/>
              <a:t>MVTX Detector Conceptual Mechanical Design Completed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56" y="1283732"/>
            <a:ext cx="4445044" cy="1374837"/>
          </a:xfrm>
        </p:spPr>
        <p:txBody>
          <a:bodyPr>
            <a:normAutofit fontScale="92500" lnSpcReduction="10000"/>
          </a:bodyPr>
          <a:lstStyle/>
          <a:p>
            <a:r>
              <a:rPr lang="en-US" smtClean="0"/>
              <a:t>View of MVTX half </a:t>
            </a:r>
            <a:r>
              <a:rPr lang="en-US" dirty="0" smtClean="0"/>
              <a:t>detector </a:t>
            </a:r>
            <a:r>
              <a:rPr lang="en-US" dirty="0" smtClean="0"/>
              <a:t>assembly with extended central barrel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0439" r="5465" b="11993"/>
          <a:stretch/>
        </p:blipFill>
        <p:spPr>
          <a:xfrm>
            <a:off x="152400" y="2700188"/>
            <a:ext cx="4410185" cy="2661685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167796" y="4261524"/>
            <a:ext cx="3748704" cy="2094826"/>
            <a:chOff x="0" y="513807"/>
            <a:chExt cx="8046824" cy="44966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613812" y="4031317"/>
              <a:ext cx="1756875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IB CYSS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06366" y="1509314"/>
              <a:ext cx="104045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52096" y="2149487"/>
              <a:ext cx="1182953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76618" y="2930342"/>
              <a:ext cx="112974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924800" y="914400"/>
            <a:ext cx="115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7" idx="3"/>
          </p:cNvCxnSpPr>
          <p:nvPr/>
        </p:nvCxnSpPr>
        <p:spPr>
          <a:xfrm flipV="1">
            <a:off x="3048000" y="4031031"/>
            <a:ext cx="1514585" cy="312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896457">
            <a:off x="3311610" y="4055424"/>
            <a:ext cx="1392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27cm</a:t>
            </a:r>
          </a:p>
          <a:p>
            <a:r>
              <a:rPr lang="en-US" dirty="0" smtClean="0"/>
              <a:t>MVTX Staves</a:t>
            </a:r>
            <a:endParaRPr lang="en-US" dirty="0"/>
          </a:p>
        </p:txBody>
      </p:sp>
      <p:grpSp>
        <p:nvGrpSpPr>
          <p:cNvPr id="19" name="Group 112"/>
          <p:cNvGrpSpPr/>
          <p:nvPr/>
        </p:nvGrpSpPr>
        <p:grpSpPr>
          <a:xfrm>
            <a:off x="5855234" y="1447800"/>
            <a:ext cx="2851151" cy="2503965"/>
            <a:chOff x="7365933" y="154094"/>
            <a:chExt cx="3771955" cy="3353736"/>
          </a:xfrm>
        </p:grpSpPr>
        <p:pic>
          <p:nvPicPr>
            <p:cNvPr id="20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1" name="Shape 111"/>
            <p:cNvSpPr/>
            <p:nvPr/>
          </p:nvSpPr>
          <p:spPr>
            <a:xfrm>
              <a:off x="8692274" y="154094"/>
              <a:ext cx="1396104" cy="7145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Stave layout 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r>
                <a:rPr lang="en-US" dirty="0" smtClean="0">
                  <a:solidFill>
                    <a:schemeClr val="tx1"/>
                  </a:solidFill>
                </a:rPr>
                <a:t>eam </a:t>
              </a:r>
              <a:r>
                <a:rPr lang="en-US" dirty="0" smtClean="0">
                  <a:solidFill>
                    <a:schemeClr val="tx1"/>
                  </a:solidFill>
                </a:rPr>
                <a:t>view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Line Callout 1 3"/>
          <p:cNvSpPr/>
          <p:nvPr/>
        </p:nvSpPr>
        <p:spPr>
          <a:xfrm>
            <a:off x="2590800" y="4876800"/>
            <a:ext cx="1676400" cy="1174904"/>
          </a:xfrm>
          <a:prstGeom prst="borderCallout1">
            <a:avLst>
              <a:gd name="adj1" fmla="val 18750"/>
              <a:gd name="adj2" fmla="val -8333"/>
              <a:gd name="adj3" fmla="val -46207"/>
              <a:gd name="adj4" fmla="val -217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Extended </a:t>
            </a:r>
            <a:r>
              <a:rPr lang="en-US" smtClean="0"/>
              <a:t>for sPHENIX INTT </a:t>
            </a:r>
            <a:r>
              <a:rPr lang="en-US" dirty="0" smtClean="0"/>
              <a:t>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1447800" y="3810000"/>
            <a:ext cx="6705600" cy="16764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533400" y="1447800"/>
            <a:ext cx="7985125" cy="217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4400" b="1" dirty="0" smtClean="0">
                <a:solidFill>
                  <a:srgbClr val="800000"/>
                </a:solidFill>
              </a:rPr>
              <a:t>Probing Quark-Gluon Plasma with Bottom Quark Jets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4400" b="1" dirty="0" smtClean="0">
                <a:solidFill>
                  <a:srgbClr val="800000"/>
                </a:solidFill>
              </a:rPr>
              <a:t>at sPHENIX</a:t>
            </a:r>
            <a:endParaRPr lang="en-US" sz="4400" b="1" dirty="0">
              <a:solidFill>
                <a:srgbClr val="800000"/>
              </a:solidFill>
              <a:latin typeface="Arial Black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n-US" sz="4400" b="1" dirty="0" smtClean="0">
              <a:solidFill>
                <a:srgbClr val="800000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144" y="6695313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306" y="3810000"/>
            <a:ext cx="8914156" cy="18081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Ming Liu (PI)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P-25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02/01/2018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5787405"/>
            <a:ext cx="774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for the strong support from LDRD Office and </a:t>
            </a:r>
            <a:r>
              <a:rPr lang="en-US" smtClean="0"/>
              <a:t>LANL Program Management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444499" y="23143"/>
            <a:ext cx="7125495" cy="74044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LDRD Highlights (</a:t>
            </a:r>
            <a:r>
              <a:rPr lang="en-US" sz="3600" dirty="0" smtClean="0"/>
              <a:t>IV)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altLang="en-US" sz="2200" dirty="0" smtClean="0"/>
              <a:t>Simulation </a:t>
            </a:r>
            <a:r>
              <a:rPr lang="en-US" altLang="en-US" sz="2200" dirty="0"/>
              <a:t>for </a:t>
            </a:r>
            <a:r>
              <a:rPr lang="en-US" altLang="en-US" sz="2200" i="1" dirty="0"/>
              <a:t>b</a:t>
            </a:r>
            <a:r>
              <a:rPr lang="en-US" altLang="en-US" sz="2200" dirty="0"/>
              <a:t>-jet and </a:t>
            </a:r>
            <a:r>
              <a:rPr lang="en-US" altLang="en-US" sz="2200" i="1" dirty="0" smtClean="0"/>
              <a:t>B</a:t>
            </a:r>
            <a:r>
              <a:rPr lang="en-US" altLang="en-US" sz="2200" dirty="0" smtClean="0"/>
              <a:t>-meson tagging</a:t>
            </a:r>
            <a:endParaRPr lang="en-US" altLang="en-US" sz="3600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20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03922" y="831235"/>
            <a:ext cx="2253854" cy="253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606264"/>
              </p:ext>
            </p:extLst>
          </p:nvPr>
        </p:nvGraphicFramePr>
        <p:xfrm>
          <a:off x="5562600" y="4949428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949428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MVTX sensors</a:t>
            </a:r>
            <a:endParaRPr lang="en-US" dirty="0">
              <a:solidFill>
                <a:srgbClr val="0000F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8172" y="813693"/>
            <a:ext cx="136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Darren’s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740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93"/>
            <a:ext cx="7239000" cy="746164"/>
          </a:xfrm>
        </p:spPr>
        <p:txBody>
          <a:bodyPr/>
          <a:lstStyle/>
          <a:p>
            <a:r>
              <a:rPr lang="en-US" smtClean="0"/>
              <a:t>Procurements in </a:t>
            </a:r>
            <a:r>
              <a:rPr lang="en-US" dirty="0" smtClean="0"/>
              <a:t>FY17-18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791200" cy="555633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ALPIDE Sensors</a:t>
            </a:r>
          </a:p>
          <a:p>
            <a:pPr lvl="1"/>
            <a:r>
              <a:rPr lang="en-US" dirty="0" smtClean="0"/>
              <a:t>1 single chip with slow readout DAQ boards</a:t>
            </a:r>
          </a:p>
          <a:p>
            <a:pPr lvl="1"/>
            <a:r>
              <a:rPr lang="en-US" dirty="0" smtClean="0"/>
              <a:t>5 single chip sensors with high-speed readout adaptor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10 more to be produced locally </a:t>
            </a:r>
          </a:p>
          <a:p>
            <a:pPr lvl="1"/>
            <a:r>
              <a:rPr lang="en-US" dirty="0" smtClean="0"/>
              <a:t>1 9-chip stave module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5 more ordered for FY18 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Readout Units</a:t>
            </a:r>
          </a:p>
          <a:p>
            <a:pPr lvl="1"/>
            <a:r>
              <a:rPr lang="en-US" dirty="0" smtClean="0"/>
              <a:t>1 RU v1.0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5 RU v1.x ordered FY18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FELIX back end</a:t>
            </a:r>
          </a:p>
          <a:p>
            <a:pPr lvl="1"/>
            <a:r>
              <a:rPr lang="en-US" dirty="0" smtClean="0"/>
              <a:t>1 FELIX v1.5 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2 FELIX v2.0 available soon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Linux DAQ server</a:t>
            </a:r>
          </a:p>
          <a:p>
            <a:pPr lvl="1"/>
            <a:r>
              <a:rPr lang="en-US" dirty="0" smtClean="0"/>
              <a:t>1 Linux in operation 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Power system</a:t>
            </a:r>
          </a:p>
          <a:p>
            <a:pPr lvl="1"/>
            <a:r>
              <a:rPr lang="en-US" dirty="0" smtClean="0"/>
              <a:t>1 32-chan power distribution boards </a:t>
            </a:r>
          </a:p>
          <a:p>
            <a:pPr lvl="1"/>
            <a:r>
              <a:rPr lang="en-US" dirty="0" smtClean="0"/>
              <a:t>CEAN rad-hard power modules and server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CEAN rad-hard bulk power supply available later in FY18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Telescope mechanical support</a:t>
            </a:r>
          </a:p>
          <a:p>
            <a:pPr lvl="1"/>
            <a:r>
              <a:rPr lang="en-US" dirty="0" smtClean="0"/>
              <a:t>1 box made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Cooling system</a:t>
            </a:r>
          </a:p>
          <a:p>
            <a:pPr lvl="1"/>
            <a:r>
              <a:rPr lang="en-US" dirty="0" smtClean="0"/>
              <a:t>Chiller purchased and tested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Negative-pressure </a:t>
            </a:r>
            <a:r>
              <a:rPr lang="en-US" dirty="0" smtClean="0">
                <a:solidFill>
                  <a:srgbClr val="00B050"/>
                </a:solidFill>
              </a:rPr>
              <a:t>system design in progress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0" name="Picture 9" descr="ALPIDE_c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92" y="1195806"/>
            <a:ext cx="1119603" cy="1142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39008" y="1981705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Single chip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91400" y="1195807"/>
            <a:ext cx="1371599" cy="1142144"/>
            <a:chOff x="7582231" y="2813338"/>
            <a:chExt cx="1204855" cy="9065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2231" y="2813338"/>
              <a:ext cx="1204855" cy="9065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66604" y="3303746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66"/>
                  </a:solidFill>
                </a:rPr>
                <a:t>FELIX</a:t>
              </a:r>
              <a:endParaRPr lang="en-US" dirty="0">
                <a:solidFill>
                  <a:srgbClr val="FFFF66"/>
                </a:solidFill>
              </a:endParaRPr>
            </a:p>
          </p:txBody>
        </p:sp>
      </p:grpSp>
      <p:pic>
        <p:nvPicPr>
          <p:cNvPr id="20" name="Content Placeholder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4"/>
          <a:stretch/>
        </p:blipFill>
        <p:spPr bwMode="auto">
          <a:xfrm>
            <a:off x="5802463" y="2438399"/>
            <a:ext cx="2960535" cy="15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081607" y="289351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RU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8600" y="2935069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66"/>
                </a:solidFill>
              </a:rPr>
              <a:t>9-chip</a:t>
            </a:r>
          </a:p>
          <a:p>
            <a:r>
              <a:rPr lang="en-US" dirty="0" smtClean="0">
                <a:solidFill>
                  <a:srgbClr val="FFFF66"/>
                </a:solidFill>
              </a:rPr>
              <a:t>stave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15" name="Picture 14" descr="Power_Unit_setup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52830"/>
            <a:ext cx="1327660" cy="9381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791200" y="5292902"/>
            <a:ext cx="2804859" cy="1151138"/>
            <a:chOff x="3826491" y="697199"/>
            <a:chExt cx="4785897" cy="1863685"/>
          </a:xfrm>
        </p:grpSpPr>
        <p:pic>
          <p:nvPicPr>
            <p:cNvPr id="23" name="Picture 22" descr="IMG_0304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491" y="697199"/>
              <a:ext cx="2300984" cy="1725738"/>
            </a:xfrm>
            <a:prstGeom prst="rect">
              <a:avLst/>
            </a:prstGeom>
          </p:spPr>
        </p:pic>
        <p:pic>
          <p:nvPicPr>
            <p:cNvPr id="24" name="Picture 23" descr="IMG_0315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475" y="697199"/>
              <a:ext cx="2484913" cy="1863685"/>
            </a:xfrm>
            <a:prstGeom prst="rect">
              <a:avLst/>
            </a:prstGeom>
          </p:spPr>
        </p:pic>
      </p:grpSp>
      <p:pic>
        <p:nvPicPr>
          <p:cNvPr id="25" name="Shape 111"/>
          <p:cNvPicPr preferRelativeResize="0"/>
          <p:nvPr/>
        </p:nvPicPr>
        <p:blipFill rotWithShape="1">
          <a:blip r:embed="rId8">
            <a:alphaModFix/>
          </a:blip>
          <a:srcRect t="11089" b="12990"/>
          <a:stretch/>
        </p:blipFill>
        <p:spPr>
          <a:xfrm>
            <a:off x="7162800" y="4232477"/>
            <a:ext cx="184029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91200" y="4038600"/>
            <a:ext cx="1326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Power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distribution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card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1" y="4343400"/>
            <a:ext cx="149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Telescope box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3124200"/>
            <a:ext cx="851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cables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0973" y="5591514"/>
            <a:ext cx="148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Power system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019800" cy="762000"/>
          </a:xfrm>
        </p:spPr>
        <p:txBody>
          <a:bodyPr/>
          <a:lstStyle/>
          <a:p>
            <a:r>
              <a:rPr lang="en-US" dirty="0" smtClean="0"/>
              <a:t>FY18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3715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Achieved: </a:t>
            </a:r>
          </a:p>
          <a:p>
            <a:pPr lvl="1"/>
            <a:r>
              <a:rPr lang="en-US" dirty="0" smtClean="0"/>
              <a:t>Developed full high-speed readout chain with ALPIDE sensors and stave and near final readout electronics RU and FELIX, and integrated the readout chain with sPHENIX RCDAQ</a:t>
            </a:r>
          </a:p>
          <a:p>
            <a:pPr lvl="2"/>
            <a:r>
              <a:rPr lang="en-US" dirty="0" smtClean="0">
                <a:solidFill>
                  <a:srgbClr val="0000C2"/>
                </a:solidFill>
              </a:rPr>
              <a:t>Removed the highest risk item in the project </a:t>
            </a:r>
            <a:r>
              <a:rPr lang="mr-IN" dirty="0" smtClean="0">
                <a:solidFill>
                  <a:srgbClr val="0000C2"/>
                </a:solidFill>
              </a:rPr>
              <a:t>–</a:t>
            </a:r>
            <a:r>
              <a:rPr lang="en-US" dirty="0" smtClean="0">
                <a:solidFill>
                  <a:srgbClr val="0000C2"/>
                </a:solidFill>
              </a:rPr>
              <a:t> the readout system integration </a:t>
            </a:r>
          </a:p>
          <a:p>
            <a:pPr lvl="1"/>
            <a:r>
              <a:rPr lang="en-US" dirty="0" smtClean="0"/>
              <a:t>Completed </a:t>
            </a:r>
            <a:r>
              <a:rPr lang="en-US" dirty="0"/>
              <a:t>initial sPHENIX MVTX mechanical system integration and layout</a:t>
            </a:r>
          </a:p>
          <a:p>
            <a:pPr lvl="1"/>
            <a:r>
              <a:rPr lang="en-US" dirty="0"/>
              <a:t>Completed and benchmarked b-jet tagging for pp and </a:t>
            </a:r>
            <a:r>
              <a:rPr lang="en-US" dirty="0" err="1" smtClean="0"/>
              <a:t>AuAu</a:t>
            </a:r>
            <a:r>
              <a:rPr lang="en-US" dirty="0" smtClean="0"/>
              <a:t> with full detector GEANT simulations </a:t>
            </a:r>
            <a:endParaRPr lang="en-US" dirty="0"/>
          </a:p>
          <a:p>
            <a:pPr lvl="1"/>
            <a:r>
              <a:rPr lang="en-US" dirty="0"/>
              <a:t>Completed and </a:t>
            </a:r>
            <a:r>
              <a:rPr lang="en-US" dirty="0" smtClean="0"/>
              <a:t>submitted the MVTX </a:t>
            </a:r>
            <a:r>
              <a:rPr lang="en-US" dirty="0"/>
              <a:t>full proposal to BNL ALD 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C2"/>
                </a:solidFill>
              </a:rPr>
              <a:t>In progress:</a:t>
            </a:r>
          </a:p>
          <a:p>
            <a:pPr lvl="1"/>
            <a:r>
              <a:rPr lang="en-US" dirty="0" smtClean="0"/>
              <a:t>To construct a 4-stave/chip MVTX prototype telescope and take cosmic ray data	</a:t>
            </a:r>
          </a:p>
          <a:p>
            <a:pPr lvl="2"/>
            <a:r>
              <a:rPr lang="en-US" dirty="0" smtClean="0"/>
              <a:t>Mechanical enclosure completed </a:t>
            </a:r>
          </a:p>
          <a:p>
            <a:pPr lvl="2"/>
            <a:r>
              <a:rPr lang="en-US" dirty="0" smtClean="0"/>
              <a:t>More Staves and RUs ordered </a:t>
            </a:r>
            <a:endParaRPr lang="en-US" dirty="0"/>
          </a:p>
          <a:p>
            <a:pPr lvl="2"/>
            <a:r>
              <a:rPr lang="en-US" dirty="0" smtClean="0"/>
              <a:t>Cooling system under development</a:t>
            </a:r>
          </a:p>
          <a:p>
            <a:pPr lvl="1"/>
            <a:r>
              <a:rPr lang="en-US" dirty="0" smtClean="0"/>
              <a:t>To complete readout and control integration with the final </a:t>
            </a:r>
            <a:r>
              <a:rPr lang="en-US" dirty="0" smtClean="0"/>
              <a:t>electronics </a:t>
            </a:r>
            <a:r>
              <a:rPr lang="en-US" dirty="0" smtClean="0"/>
              <a:t>(RUv.1x and FELIXv2.0) </a:t>
            </a:r>
            <a:r>
              <a:rPr lang="en-US" dirty="0" smtClean="0"/>
              <a:t>for </a:t>
            </a:r>
            <a:r>
              <a:rPr lang="en-US" dirty="0" smtClean="0"/>
              <a:t>full system integration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5800" y="4343400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5800" y="2992302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800" y="5556845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5800" y="3505200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5800" y="2514600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5800" y="1600200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93"/>
            <a:ext cx="7467600" cy="762793"/>
          </a:xfrm>
        </p:spPr>
        <p:txBody>
          <a:bodyPr/>
          <a:lstStyle/>
          <a:p>
            <a:r>
              <a:rPr lang="en-US" sz="3200" dirty="0" smtClean="0"/>
              <a:t>Major Tasks </a:t>
            </a:r>
            <a:r>
              <a:rPr lang="en-US" sz="3200" smtClean="0"/>
              <a:t>to Complete  </a:t>
            </a:r>
            <a:r>
              <a:rPr lang="en-US" sz="3200" dirty="0" smtClean="0"/>
              <a:t>the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6" y="1066800"/>
            <a:ext cx="76200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ALPIDE sensor characterization and optimization </a:t>
            </a:r>
          </a:p>
          <a:p>
            <a:pPr lvl="1"/>
            <a:r>
              <a:rPr lang="en-US" dirty="0" smtClean="0"/>
              <a:t>Readout and trigger optimization for sPHENIX</a:t>
            </a:r>
          </a:p>
          <a:p>
            <a:pPr lvl="1"/>
            <a:r>
              <a:rPr lang="en-US" dirty="0" smtClean="0"/>
              <a:t>Laser system in preparation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Full readout and control integration in sPHENIX </a:t>
            </a:r>
          </a:p>
          <a:p>
            <a:pPr lvl="1"/>
            <a:r>
              <a:rPr lang="en-US" dirty="0" smtClean="0"/>
              <a:t>Full readout with RHIC clock and trigger</a:t>
            </a:r>
          </a:p>
          <a:p>
            <a:pPr lvl="2"/>
            <a:r>
              <a:rPr lang="en-US" dirty="0" smtClean="0"/>
              <a:t>RUv1.x, </a:t>
            </a:r>
            <a:r>
              <a:rPr lang="en-US" dirty="0" smtClean="0"/>
              <a:t>FELIXv2.0 and </a:t>
            </a:r>
            <a:r>
              <a:rPr lang="en-US" dirty="0" smtClean="0"/>
              <a:t>firmware &amp; controls</a:t>
            </a:r>
            <a:endParaRPr lang="en-US" dirty="0" smtClean="0"/>
          </a:p>
          <a:p>
            <a:pPr lvl="2"/>
            <a:r>
              <a:rPr lang="en-US" dirty="0" smtClean="0"/>
              <a:t>Electronics production/procurements in process</a:t>
            </a:r>
          </a:p>
          <a:p>
            <a:pPr lvl="2"/>
            <a:r>
              <a:rPr lang="en-US" dirty="0" smtClean="0"/>
              <a:t>sPHENIX DAQ system development in progress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MVTX mechanical system integration in sPHENIX </a:t>
            </a:r>
          </a:p>
          <a:p>
            <a:pPr lvl="1"/>
            <a:r>
              <a:rPr lang="en-US" dirty="0" smtClean="0"/>
              <a:t>Barrel section extension R&amp;D</a:t>
            </a:r>
          </a:p>
          <a:p>
            <a:pPr lvl="2"/>
            <a:r>
              <a:rPr lang="en-US" dirty="0"/>
              <a:t>Signal extension and long </a:t>
            </a:r>
            <a:r>
              <a:rPr lang="en-US" dirty="0" err="1"/>
              <a:t>SamTec</a:t>
            </a:r>
            <a:r>
              <a:rPr lang="en-US" dirty="0"/>
              <a:t> cables</a:t>
            </a:r>
          </a:p>
          <a:p>
            <a:pPr lvl="1"/>
            <a:r>
              <a:rPr lang="en-US" dirty="0" smtClean="0"/>
              <a:t>Mechanical system integration </a:t>
            </a:r>
          </a:p>
          <a:p>
            <a:pPr lvl="2"/>
            <a:r>
              <a:rPr lang="en-US" dirty="0" smtClean="0"/>
              <a:t>MVTX &amp; INTT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0000F5"/>
                </a:solidFill>
              </a:rPr>
              <a:t>MVTX prototype telescope </a:t>
            </a:r>
            <a:r>
              <a:rPr lang="en-US" dirty="0" smtClean="0">
                <a:solidFill>
                  <a:srgbClr val="0000F5"/>
                </a:solidFill>
              </a:rPr>
              <a:t>final beam test at </a:t>
            </a:r>
            <a:r>
              <a:rPr lang="en-US" dirty="0" err="1" smtClean="0">
                <a:solidFill>
                  <a:srgbClr val="0000F5"/>
                </a:solidFill>
              </a:rPr>
              <a:t>Fermilab</a:t>
            </a:r>
            <a:endParaRPr lang="en-US" dirty="0" smtClean="0">
              <a:solidFill>
                <a:srgbClr val="0000F5"/>
              </a:solidFill>
            </a:endParaRPr>
          </a:p>
          <a:p>
            <a:pPr lvl="1"/>
            <a:r>
              <a:rPr lang="en-US" dirty="0" smtClean="0"/>
              <a:t>Demonstrate tracking capability, spatial resolution </a:t>
            </a:r>
          </a:p>
          <a:p>
            <a:pPr lvl="1"/>
            <a:r>
              <a:rPr lang="en-US" dirty="0" smtClean="0"/>
              <a:t>High trigger rate (15kHz) </a:t>
            </a:r>
            <a:r>
              <a:rPr lang="en-US" dirty="0" smtClean="0"/>
              <a:t>at </a:t>
            </a:r>
            <a:r>
              <a:rPr lang="en-US" dirty="0" smtClean="0"/>
              <a:t>high event multiplicity  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99958" y="174947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2018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9958" y="300702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>
                <a:solidFill>
                  <a:srgbClr val="00B050"/>
                </a:solidFill>
              </a:rPr>
              <a:t>2019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9958" y="42601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2019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9958" y="62856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2019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279545"/>
            <a:ext cx="716072" cy="716072"/>
          </a:xfrm>
          <a:prstGeom prst="rect">
            <a:avLst/>
          </a:prstGeom>
          <a:ln w="101600">
            <a:noFill/>
          </a:ln>
        </p:spPr>
      </p:pic>
      <p:pic>
        <p:nvPicPr>
          <p:cNvPr id="13" name="sondheim_walt-enhanc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9711" y="4279545"/>
            <a:ext cx="694211" cy="694211"/>
          </a:xfrm>
          <a:prstGeom prst="rect">
            <a:avLst/>
          </a:prstGeom>
          <a:ln w="101600">
            <a:noFill/>
          </a:ln>
        </p:spPr>
      </p:pic>
      <p:pic>
        <p:nvPicPr>
          <p:cNvPr id="14" name="Picture 13" descr="2016-12-01-Sho.jpe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181" y="1623955"/>
            <a:ext cx="742392" cy="709672"/>
          </a:xfrm>
          <a:prstGeom prst="rect">
            <a:avLst/>
          </a:prstGeom>
        </p:spPr>
      </p:pic>
      <p:pic>
        <p:nvPicPr>
          <p:cNvPr id="18" name="Picture 2" descr="lex Tkatch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18" y="3037751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rren McGlinch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94" y="5971730"/>
            <a:ext cx="717806" cy="7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uan L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54001" r="32250" b="13999"/>
          <a:stretch/>
        </p:blipFill>
        <p:spPr bwMode="auto">
          <a:xfrm>
            <a:off x="7461795" y="1627985"/>
            <a:ext cx="743092" cy="6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16-12-01-Sho.jpe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110" y="3044038"/>
            <a:ext cx="742392" cy="709672"/>
          </a:xfrm>
          <a:prstGeom prst="rect">
            <a:avLst/>
          </a:prstGeom>
        </p:spPr>
      </p:pic>
      <p:pic>
        <p:nvPicPr>
          <p:cNvPr id="22" name="Picture 21" descr="2016-12-01-Sho.jpe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0" y="5995928"/>
            <a:ext cx="742392" cy="709672"/>
          </a:xfrm>
          <a:prstGeom prst="rect">
            <a:avLst/>
          </a:prstGeom>
        </p:spPr>
      </p:pic>
      <p:pic>
        <p:nvPicPr>
          <p:cNvPr id="23" name="Picture 2" descr="lex Tkatch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56" y="1623954"/>
            <a:ext cx="700145" cy="7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vanhecke_hubert-enhanced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03500" y="5965524"/>
            <a:ext cx="724347" cy="724347"/>
          </a:xfrm>
          <a:prstGeom prst="rect">
            <a:avLst/>
          </a:prstGeom>
          <a:ln w="25400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9889" y="4278549"/>
            <a:ext cx="697911" cy="717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177" y="3018914"/>
            <a:ext cx="653423" cy="7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924800" cy="990600"/>
          </a:xfrm>
        </p:spPr>
        <p:txBody>
          <a:bodyPr/>
          <a:lstStyle/>
          <a:p>
            <a:r>
              <a:rPr lang="en-US" sz="2400" dirty="0" smtClean="0"/>
              <a:t>Major Technical Challenges and Risks from Previous Feasibility Review </a:t>
            </a:r>
            <a:r>
              <a:rPr lang="en-US" sz="2400" dirty="0" smtClean="0"/>
              <a:t>Mitigated/Addressed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08667"/>
            <a:ext cx="8839200" cy="582073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Project Risks with timely procurements of R&amp;D items from CERN</a:t>
            </a:r>
          </a:p>
          <a:p>
            <a:pPr lvl="1"/>
            <a:r>
              <a:rPr lang="en-US" dirty="0" smtClean="0"/>
              <a:t>ALPIDE Sensors: </a:t>
            </a:r>
          </a:p>
          <a:p>
            <a:pPr lvl="2"/>
            <a:r>
              <a:rPr lang="en-US" dirty="0" smtClean="0"/>
              <a:t>a “Plan-B” was developed to us ~4 single chip ALPIDE sensors.</a:t>
            </a:r>
          </a:p>
          <a:p>
            <a:pPr lvl="1"/>
            <a:r>
              <a:rPr lang="en-US" dirty="0" smtClean="0"/>
              <a:t>Readout </a:t>
            </a:r>
            <a:r>
              <a:rPr lang="en-US" dirty="0" smtClean="0"/>
              <a:t>electronics and custom design </a:t>
            </a:r>
            <a:endParaRPr lang="en-US" dirty="0" smtClean="0"/>
          </a:p>
          <a:p>
            <a:pPr lvl="2"/>
            <a:r>
              <a:rPr lang="en-US" dirty="0" smtClean="0"/>
              <a:t>A prototype Readout Unit (RU) with Xilinx evaluation board KC705 was developed before the arrival of RUv1.0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n alternative path was </a:t>
            </a:r>
            <a:r>
              <a:rPr lang="en-US" dirty="0" smtClean="0"/>
              <a:t>successfully developed with ATLAS </a:t>
            </a:r>
            <a:r>
              <a:rPr lang="en-US" dirty="0" smtClean="0"/>
              <a:t>FELIX </a:t>
            </a:r>
            <a:r>
              <a:rPr lang="en-US" dirty="0" smtClean="0"/>
              <a:t>board to replace ALICE CRU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Risks mitigated, full readout chain </a:t>
            </a:r>
            <a:r>
              <a:rPr lang="en-US" b="1" dirty="0" smtClean="0">
                <a:solidFill>
                  <a:srgbClr val="FF0000"/>
                </a:solidFill>
              </a:rPr>
              <a:t>electronics integration designed </a:t>
            </a:r>
            <a:r>
              <a:rPr lang="en-US" b="1" dirty="0" smtClean="0">
                <a:solidFill>
                  <a:srgbClr val="FF0000"/>
                </a:solidFill>
              </a:rPr>
              <a:t>and tested. </a:t>
            </a:r>
          </a:p>
          <a:p>
            <a:pPr lvl="1"/>
            <a:endParaRPr lang="en-US" b="1" dirty="0" smtClean="0">
              <a:solidFill>
                <a:srgbClr val="0000C2"/>
              </a:solidFill>
            </a:endParaRPr>
          </a:p>
          <a:p>
            <a:r>
              <a:rPr lang="en-US" dirty="0" smtClean="0">
                <a:solidFill>
                  <a:srgbClr val="0000F5"/>
                </a:solidFill>
              </a:rPr>
              <a:t>Needs </a:t>
            </a:r>
            <a:r>
              <a:rPr lang="en-US" dirty="0" smtClean="0">
                <a:solidFill>
                  <a:srgbClr val="0000F5"/>
                </a:solidFill>
              </a:rPr>
              <a:t>of the test beam for the full proposal </a:t>
            </a:r>
          </a:p>
          <a:p>
            <a:pPr lvl="1"/>
            <a:r>
              <a:rPr lang="en-US" dirty="0" smtClean="0"/>
              <a:t>With the successful </a:t>
            </a:r>
            <a:r>
              <a:rPr lang="en-US" dirty="0" smtClean="0"/>
              <a:t>R&amp;D</a:t>
            </a:r>
            <a:r>
              <a:rPr lang="en-US" dirty="0" smtClean="0"/>
              <a:t> </a:t>
            </a:r>
            <a:r>
              <a:rPr lang="en-US" dirty="0" smtClean="0"/>
              <a:t>of the full readout chain and sensors, we have determined that a test beam is not required for the full proposal submission. 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teat beam in preparation, ahead of schedule, to study sensor response and readout characterization.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Full proposal completed and submitted  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Add more milestones to MIE proposal development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mplicit </a:t>
            </a:r>
            <a:r>
              <a:rPr lang="en-US" dirty="0" smtClean="0"/>
              <a:t>milestones in the LDRD project: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To build </a:t>
            </a:r>
            <a:r>
              <a:rPr lang="en-US" dirty="0"/>
              <a:t>a collaboration and submit a pre-proposal by the end of the first year FY17;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To have </a:t>
            </a:r>
            <a:r>
              <a:rPr lang="en-US" dirty="0"/>
              <a:t>science and technical reviews in the 2</a:t>
            </a:r>
            <a:r>
              <a:rPr lang="en-US" baseline="30000" dirty="0"/>
              <a:t>nd</a:t>
            </a:r>
            <a:r>
              <a:rPr lang="en-US" dirty="0"/>
              <a:t> year and complete a full proposal by the end of FY18;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To have </a:t>
            </a:r>
            <a:r>
              <a:rPr lang="en-US" dirty="0"/>
              <a:t>the full proposal reviewed and approved by DOE by the end of FY19. </a:t>
            </a:r>
          </a:p>
          <a:p>
            <a:pPr lvl="1"/>
            <a:r>
              <a:rPr lang="en-US" dirty="0" smtClean="0"/>
              <a:t>A</a:t>
            </a:r>
            <a:r>
              <a:rPr lang="en-US" dirty="0" smtClean="0"/>
              <a:t>chieved</a:t>
            </a:r>
            <a:r>
              <a:rPr lang="en-US" dirty="0" smtClean="0"/>
              <a:t>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milestone in Feb </a:t>
            </a:r>
            <a:r>
              <a:rPr lang="en-US" dirty="0" smtClean="0"/>
              <a:t>2017, ahead of plan</a:t>
            </a:r>
            <a:r>
              <a:rPr lang="en-US" dirty="0"/>
              <a:t>; </a:t>
            </a:r>
            <a:r>
              <a:rPr lang="en-US" dirty="0" smtClean="0"/>
              <a:t>the </a:t>
            </a:r>
            <a:r>
              <a:rPr lang="en-US" dirty="0"/>
              <a:t>MVTX detector collaboration is formed and </a:t>
            </a:r>
            <a:r>
              <a:rPr lang="en-US" dirty="0" smtClean="0"/>
              <a:t>growing, with 22 institutions </a:t>
            </a:r>
            <a:r>
              <a:rPr lang="en-US" dirty="0" smtClean="0"/>
              <a:t>from the world 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he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smtClean="0"/>
              <a:t>milestone </a:t>
            </a:r>
            <a:r>
              <a:rPr lang="en-US" dirty="0" smtClean="0"/>
              <a:t>in Jan 2018, ahead of plan</a:t>
            </a:r>
            <a:r>
              <a:rPr lang="en-US" dirty="0" smtClean="0"/>
              <a:t>. Successful MVTX BNL Directors review in July 2017. 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LANL </a:t>
            </a:r>
            <a:r>
              <a:rPr lang="en-US" dirty="0"/>
              <a:t>LDRD team is working </a:t>
            </a:r>
            <a:r>
              <a:rPr lang="en-US" dirty="0" smtClean="0"/>
              <a:t>closely with sPHENIX and BNL management to realize the full program. 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Full proposal completed and submitted 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F5"/>
                </a:solidFill>
              </a:rPr>
              <a:t>Setup simulation milestones for the MIE proposal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full sPHENIX tracking simulation package has been developed, milestones achieved and used for realistic b-jet tagging study for the full MVTX proposal.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Full proposal completed and submitted 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Ming Liu, LDRD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355" y="4714412"/>
            <a:ext cx="1367445" cy="1457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88" y="-105466"/>
            <a:ext cx="7924800" cy="990600"/>
          </a:xfrm>
        </p:spPr>
        <p:txBody>
          <a:bodyPr/>
          <a:lstStyle/>
          <a:p>
            <a:r>
              <a:rPr lang="en-US" dirty="0" smtClean="0"/>
              <a:t>Mission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954966"/>
            <a:ext cx="4498804" cy="567443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Arial" charset="0"/>
              </a:rPr>
              <a:t>This </a:t>
            </a:r>
            <a:r>
              <a:rPr lang="en-US" dirty="0" smtClean="0">
                <a:latin typeface="Arial" charset="0"/>
              </a:rPr>
              <a:t>LDRD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directly contributes to the LANL NPAC (Nuclear, Particle, Astrophysics and Cosmology) and DOE Nuclear Physics program, expand the </a:t>
            </a:r>
            <a:r>
              <a:rPr lang="en-US" dirty="0">
                <a:latin typeface="Arial" charset="0"/>
              </a:rPr>
              <a:t>leadership of </a:t>
            </a:r>
            <a:r>
              <a:rPr lang="en-US" dirty="0" smtClean="0">
                <a:latin typeface="Arial" charset="0"/>
              </a:rPr>
              <a:t>LANL at national &amp; international level</a:t>
            </a:r>
            <a:r>
              <a:rPr lang="en-US" dirty="0" smtClean="0">
                <a:latin typeface="Arial" charset="0"/>
              </a:rPr>
              <a:t>:</a:t>
            </a:r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High impact on big science</a:t>
            </a:r>
          </a:p>
          <a:p>
            <a:pPr lvl="1"/>
            <a:r>
              <a:rPr lang="en-US" dirty="0" smtClean="0"/>
              <a:t>New physics programs at RHIC and EIC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Define the directions for LANL basic and applied programs </a:t>
            </a:r>
          </a:p>
          <a:p>
            <a:pPr lvl="1"/>
            <a:r>
              <a:rPr lang="pl-PL" dirty="0" err="1"/>
              <a:t>L</a:t>
            </a:r>
            <a:r>
              <a:rPr lang="pl-PL" dirty="0" err="1" smtClean="0"/>
              <a:t>ong</a:t>
            </a:r>
            <a:r>
              <a:rPr lang="pl-PL" dirty="0" smtClean="0"/>
              <a:t>-term </a:t>
            </a:r>
            <a:r>
              <a:rPr lang="pl-PL" dirty="0"/>
              <a:t>DOE </a:t>
            </a:r>
            <a:r>
              <a:rPr lang="pl-PL" dirty="0" smtClean="0"/>
              <a:t>NP Program</a:t>
            </a:r>
          </a:p>
          <a:p>
            <a:pPr lvl="1"/>
            <a:r>
              <a:rPr lang="pl-PL" dirty="0" smtClean="0"/>
              <a:t>N</a:t>
            </a:r>
            <a:r>
              <a:rPr lang="en-US" dirty="0" err="1" smtClean="0"/>
              <a:t>ew</a:t>
            </a:r>
            <a:r>
              <a:rPr lang="en-US" dirty="0" smtClean="0"/>
              <a:t> hiring - Xuan, </a:t>
            </a:r>
            <a:r>
              <a:rPr lang="en-US" dirty="0" err="1" smtClean="0"/>
              <a:t>Sho</a:t>
            </a:r>
            <a:r>
              <a:rPr lang="en-US" dirty="0" smtClean="0"/>
              <a:t>(P-25), Darren(XTD/P-25)</a:t>
            </a:r>
          </a:p>
          <a:p>
            <a:pPr lvl="1"/>
            <a:r>
              <a:rPr lang="en-US" dirty="0" smtClean="0"/>
              <a:t>Promotions - </a:t>
            </a:r>
            <a:r>
              <a:rPr lang="en-US" dirty="0" smtClean="0"/>
              <a:t>Mike(XCP), Cesar</a:t>
            </a:r>
          </a:p>
          <a:p>
            <a:pPr lvl="1"/>
            <a:r>
              <a:rPr lang="en-US" dirty="0" smtClean="0"/>
              <a:t>Applications to LANL applied program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New </a:t>
            </a:r>
            <a:r>
              <a:rPr lang="en-US" dirty="0" smtClean="0">
                <a:solidFill>
                  <a:srgbClr val="0000F5"/>
                </a:solidFill>
              </a:rPr>
              <a:t>ideas/proposals </a:t>
            </a:r>
            <a:r>
              <a:rPr lang="en-US" dirty="0" smtClean="0">
                <a:solidFill>
                  <a:srgbClr val="0000F5"/>
                </a:solidFill>
              </a:rPr>
              <a:t>developed based on R&amp;D from this LDRD project </a:t>
            </a:r>
          </a:p>
          <a:p>
            <a:pPr lvl="1"/>
            <a:r>
              <a:rPr lang="en-US" dirty="0" smtClean="0"/>
              <a:t>New x-ray imaging with MAPS</a:t>
            </a:r>
          </a:p>
          <a:p>
            <a:pPr lvl="1"/>
            <a:r>
              <a:rPr lang="en-US" dirty="0" smtClean="0"/>
              <a:t>New neutron detector with MAPS</a:t>
            </a:r>
          </a:p>
          <a:p>
            <a:pPr lvl="1"/>
            <a:r>
              <a:rPr lang="en-US" dirty="0" smtClean="0"/>
              <a:t>High-speed MAPS readout </a:t>
            </a:r>
            <a:r>
              <a:rPr lang="en-US" dirty="0" smtClean="0"/>
              <a:t>R&amp;D for MARIE &amp; EIC programs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Shape 196"/>
          <p:cNvSpPr/>
          <p:nvPr/>
        </p:nvSpPr>
        <p:spPr>
          <a:xfrm>
            <a:off x="4724400" y="1246790"/>
            <a:ext cx="4228800" cy="3457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Recommendation </a:t>
            </a:r>
            <a:r>
              <a:rPr lang="en-US" dirty="0"/>
              <a:t>#</a:t>
            </a:r>
            <a:r>
              <a:rPr lang="en-US" dirty="0" smtClean="0"/>
              <a:t>1 (RHIC): </a:t>
            </a: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Recommendation #3 (EIC): </a:t>
            </a: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611" y="2377792"/>
            <a:ext cx="3698894" cy="10647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24069" y="5633942"/>
            <a:ext cx="3960516" cy="766858"/>
            <a:chOff x="4745930" y="6200340"/>
            <a:chExt cx="3749742" cy="613322"/>
          </a:xfrm>
          <a:noFill/>
        </p:grpSpPr>
        <p:grpSp>
          <p:nvGrpSpPr>
            <p:cNvPr id="11" name="Group 10"/>
            <p:cNvGrpSpPr/>
            <p:nvPr/>
          </p:nvGrpSpPr>
          <p:grpSpPr>
            <a:xfrm>
              <a:off x="4745930" y="6448096"/>
              <a:ext cx="3749742" cy="365566"/>
              <a:chOff x="6437159" y="8890239"/>
              <a:chExt cx="5332967" cy="519916"/>
            </a:xfrm>
            <a:grpFill/>
          </p:grpSpPr>
          <p:grpSp>
            <p:nvGrpSpPr>
              <p:cNvPr id="15" name="Group 14"/>
              <p:cNvGrpSpPr/>
              <p:nvPr/>
            </p:nvGrpSpPr>
            <p:grpSpPr>
              <a:xfrm>
                <a:off x="6437159" y="8890239"/>
                <a:ext cx="5332967" cy="75959"/>
                <a:chOff x="6437159" y="8890239"/>
                <a:chExt cx="5332967" cy="75959"/>
              </a:xfrm>
              <a:grpFill/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6437159" y="8961681"/>
                  <a:ext cx="5332967" cy="0"/>
                </a:xfrm>
                <a:prstGeom prst="straightConnector1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  <a:tailEnd type="arrow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842526" y="8890239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8160571" y="8892090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661316" y="8896607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101168" y="8892425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7809094" y="8956014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08446" y="8947656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2015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309839" y="8947997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775788" y="8947997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2030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90287" y="6200340"/>
              <a:ext cx="437873" cy="28885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LDRD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78629" y="6229256"/>
              <a:ext cx="687512" cy="23102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</a:t>
              </a:r>
              <a:r>
                <a:rPr lang="en-US" sz="1300" dirty="0" err="1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sPHENIX</a:t>
              </a:r>
              <a:endParaRPr lang="en-US" sz="13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33455" y="6225842"/>
              <a:ext cx="519078" cy="23102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     EIC</a:t>
              </a:r>
              <a:endParaRPr lang="en-US" sz="13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76593" y="850133"/>
            <a:ext cx="3400607" cy="44454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2200" b="1" dirty="0">
                <a:solidFill>
                  <a:srgbClr val="000000"/>
                </a:solidFill>
              </a:rPr>
              <a:t>NSAC Long Range </a:t>
            </a:r>
            <a:r>
              <a:rPr lang="en-US" sz="2200" b="1" dirty="0" smtClean="0">
                <a:solidFill>
                  <a:srgbClr val="000000"/>
                </a:solidFill>
              </a:rPr>
              <a:t>Plan 2015</a:t>
            </a:r>
            <a:endParaRPr lang="en-US" sz="2200" b="1" dirty="0">
              <a:solidFill>
                <a:srgbClr val="000000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49611" y="1755473"/>
            <a:ext cx="3243164" cy="508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4B7ABC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The highest priority in this 2015 Plan is to capitalize on the investments made.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69" y="4102476"/>
            <a:ext cx="4413606" cy="6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307"/>
            <a:ext cx="7924800" cy="803104"/>
          </a:xfrm>
        </p:spPr>
        <p:txBody>
          <a:bodyPr/>
          <a:lstStyle/>
          <a:p>
            <a:r>
              <a:rPr lang="en-US" sz="3200" dirty="0" smtClean="0"/>
              <a:t>MVTX Full Proposal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14" y="877642"/>
            <a:ext cx="7733985" cy="394810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C2"/>
                </a:solidFill>
              </a:rPr>
              <a:t>MVTX detector collaboration formed, 1/2017</a:t>
            </a:r>
          </a:p>
          <a:p>
            <a:pPr lvl="1"/>
            <a:r>
              <a:rPr lang="en-US" dirty="0" smtClean="0"/>
              <a:t>International collaboration of 22 institutions, and counting </a:t>
            </a:r>
          </a:p>
          <a:p>
            <a:pPr lvl="1"/>
            <a:r>
              <a:rPr lang="en-US" dirty="0" smtClean="0"/>
              <a:t>Bi-weekly detector R&amp;D and physics simulation meetings</a:t>
            </a:r>
          </a:p>
          <a:p>
            <a:pPr lvl="1"/>
            <a:r>
              <a:rPr lang="en-US" dirty="0" smtClean="0"/>
              <a:t>Weekly project development meetings, project leaders from LANL, BNL, MIT and </a:t>
            </a:r>
            <a:r>
              <a:rPr lang="en-US" dirty="0" smtClean="0"/>
              <a:t>LBNL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A pre-proposal completed and submitted </a:t>
            </a:r>
            <a:r>
              <a:rPr lang="en-US" dirty="0" smtClean="0">
                <a:solidFill>
                  <a:srgbClr val="0000C2"/>
                </a:solidFill>
              </a:rPr>
              <a:t>through BNL ALD to </a:t>
            </a:r>
            <a:r>
              <a:rPr lang="en-US" dirty="0" smtClean="0">
                <a:solidFill>
                  <a:srgbClr val="0000C2"/>
                </a:solidFill>
              </a:rPr>
              <a:t>DOE in Feb. 2017</a:t>
            </a:r>
          </a:p>
          <a:p>
            <a:pPr lvl="1"/>
            <a:r>
              <a:rPr lang="en-US" dirty="0" smtClean="0"/>
              <a:t>Initial feedback from DOE, positive, compelling science 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C2"/>
                </a:solidFill>
              </a:rPr>
              <a:t>Successful MVTX BNL </a:t>
            </a:r>
            <a:r>
              <a:rPr lang="en-US" dirty="0" smtClean="0">
                <a:solidFill>
                  <a:srgbClr val="0000C2"/>
                </a:solidFill>
              </a:rPr>
              <a:t>Directors review, July 2017</a:t>
            </a:r>
          </a:p>
          <a:p>
            <a:pPr lvl="1"/>
            <a:r>
              <a:rPr lang="en-US" dirty="0" smtClean="0"/>
              <a:t>Recommended </a:t>
            </a:r>
            <a:r>
              <a:rPr lang="en-US" dirty="0" smtClean="0"/>
              <a:t>to proceed with a full </a:t>
            </a:r>
            <a:r>
              <a:rPr lang="en-US" dirty="0" smtClean="0"/>
              <a:t>proposal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Organized </a:t>
            </a:r>
            <a:r>
              <a:rPr lang="en-US" dirty="0" smtClean="0">
                <a:solidFill>
                  <a:srgbClr val="0000C2"/>
                </a:solidFill>
              </a:rPr>
              <a:t>workshops </a:t>
            </a:r>
            <a:r>
              <a:rPr lang="en-US" dirty="0" smtClean="0">
                <a:solidFill>
                  <a:srgbClr val="0000C2"/>
                </a:solidFill>
              </a:rPr>
              <a:t>for </a:t>
            </a:r>
            <a:r>
              <a:rPr lang="en-US" dirty="0" smtClean="0">
                <a:solidFill>
                  <a:srgbClr val="0000C2"/>
                </a:solidFill>
              </a:rPr>
              <a:t>detector </a:t>
            </a:r>
            <a:r>
              <a:rPr lang="en-US" dirty="0" smtClean="0">
                <a:solidFill>
                  <a:srgbClr val="0000C2"/>
                </a:solidFill>
              </a:rPr>
              <a:t>R&amp;D </a:t>
            </a:r>
            <a:r>
              <a:rPr lang="en-US" dirty="0" smtClean="0">
                <a:solidFill>
                  <a:srgbClr val="0000C2"/>
                </a:solidFill>
              </a:rPr>
              <a:t>and </a:t>
            </a:r>
            <a:r>
              <a:rPr lang="en-US" dirty="0" smtClean="0">
                <a:solidFill>
                  <a:srgbClr val="0000C2"/>
                </a:solidFill>
              </a:rPr>
              <a:t>physics program development </a:t>
            </a:r>
          </a:p>
          <a:p>
            <a:pPr lvl="1"/>
            <a:r>
              <a:rPr lang="en-US" dirty="0" smtClean="0"/>
              <a:t>MVTX physics and detector design, 1/2017, LBNL</a:t>
            </a:r>
          </a:p>
          <a:p>
            <a:pPr lvl="1"/>
            <a:r>
              <a:rPr lang="en-US" dirty="0" smtClean="0"/>
              <a:t>Readout electronics R&amp;D, 4/2017, UT-Austin</a:t>
            </a:r>
          </a:p>
          <a:p>
            <a:pPr lvl="1"/>
            <a:r>
              <a:rPr lang="en-US" dirty="0" smtClean="0"/>
              <a:t>Cost &amp; schedule workfest, 6/2017, BNL</a:t>
            </a:r>
          </a:p>
          <a:p>
            <a:pPr lvl="1"/>
            <a:r>
              <a:rPr lang="en-US" dirty="0" smtClean="0"/>
              <a:t>MVTX and Heavy Flavor physics, 12/2017, Santa </a:t>
            </a:r>
            <a:r>
              <a:rPr lang="en-US" dirty="0" smtClean="0"/>
              <a:t>Fe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 full MVTX proposal completed and submitted to BNL ALD 1/2018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4" b="13900"/>
          <a:stretch/>
        </p:blipFill>
        <p:spPr>
          <a:xfrm>
            <a:off x="7411046" y="1229543"/>
            <a:ext cx="1732954" cy="710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0147" y="6091380"/>
            <a:ext cx="22161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~1 </a:t>
            </a:r>
            <a:r>
              <a:rPr lang="en-US" dirty="0" smtClean="0">
                <a:solidFill>
                  <a:srgbClr val="FF0000"/>
                </a:solidFill>
              </a:rPr>
              <a:t>year ahead of plan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9274" y="6014433"/>
            <a:ext cx="972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Preproposal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submitted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46800" y="6015335"/>
            <a:ext cx="1020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Full proposal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submitted 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4825745"/>
            <a:ext cx="9051300" cy="1237558"/>
            <a:chOff x="0" y="4401242"/>
            <a:chExt cx="9051300" cy="1237558"/>
          </a:xfrm>
        </p:grpSpPr>
        <p:pic>
          <p:nvPicPr>
            <p:cNvPr id="28" name="Content Placeholder 24"/>
            <p:cNvPicPr>
              <a:picLocks noChangeAspect="1"/>
            </p:cNvPicPr>
            <p:nvPr/>
          </p:nvPicPr>
          <p:blipFill rotWithShape="1">
            <a:blip r:embed="rId3"/>
            <a:srcRect l="3582" t="7542" r="6424" b="79785"/>
            <a:stretch/>
          </p:blipFill>
          <p:spPr bwMode="auto">
            <a:xfrm>
              <a:off x="0" y="4401242"/>
              <a:ext cx="9051300" cy="693471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0" y="5184558"/>
              <a:ext cx="9051300" cy="454242"/>
              <a:chOff x="92700" y="5867400"/>
              <a:chExt cx="9051300" cy="454242"/>
            </a:xfrm>
          </p:grpSpPr>
          <p:pic>
            <p:nvPicPr>
              <p:cNvPr id="32" name="Content Placeholder 24"/>
              <p:cNvPicPr>
                <a:picLocks noChangeAspect="1"/>
              </p:cNvPicPr>
              <p:nvPr/>
            </p:nvPicPr>
            <p:blipFill rotWithShape="1">
              <a:blip r:embed="rId3"/>
              <a:srcRect l="3582" t="71402" r="6424" b="22482"/>
              <a:stretch/>
            </p:blipFill>
            <p:spPr bwMode="auto">
              <a:xfrm>
                <a:off x="92700" y="5986983"/>
                <a:ext cx="9051300" cy="334659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Smiley Face 32"/>
              <p:cNvSpPr/>
              <p:nvPr/>
            </p:nvSpPr>
            <p:spPr>
              <a:xfrm>
                <a:off x="2895600" y="5867400"/>
                <a:ext cx="228600" cy="228600"/>
              </a:xfrm>
              <a:prstGeom prst="smileyFac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Smiley Face 33"/>
              <p:cNvSpPr/>
              <p:nvPr/>
            </p:nvSpPr>
            <p:spPr>
              <a:xfrm>
                <a:off x="5105400" y="5867400"/>
                <a:ext cx="228600" cy="228600"/>
              </a:xfrm>
              <a:prstGeom prst="smileyFac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204" y="2936187"/>
            <a:ext cx="1711044" cy="18282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9"/>
          <a:stretch/>
        </p:blipFill>
        <p:spPr>
          <a:xfrm>
            <a:off x="7404204" y="2086444"/>
            <a:ext cx="1711044" cy="776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0807" y="1172495"/>
            <a:ext cx="13003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MVTX Workfest </a:t>
            </a:r>
          </a:p>
          <a:p>
            <a:r>
              <a:rPr lang="en-US" sz="1050" dirty="0" smtClean="0">
                <a:solidFill>
                  <a:srgbClr val="FFFF00"/>
                </a:solidFill>
              </a:rPr>
              <a:t>@Santa Fe, 12/2017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2022902"/>
            <a:ext cx="14125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sPHENIX coll. meeting </a:t>
            </a:r>
          </a:p>
          <a:p>
            <a:r>
              <a:rPr lang="en-US" sz="1050" dirty="0" smtClean="0">
                <a:solidFill>
                  <a:srgbClr val="FFFF00"/>
                </a:solidFill>
              </a:rPr>
              <a:t>@Santa Fe, 12/2017</a:t>
            </a:r>
            <a:endParaRPr lang="en-US" sz="105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97"/>
            <a:ext cx="7924800" cy="805965"/>
          </a:xfrm>
        </p:spPr>
        <p:txBody>
          <a:bodyPr/>
          <a:lstStyle/>
          <a:p>
            <a:r>
              <a:rPr lang="en-US" dirty="0" smtClean="0"/>
              <a:t>Transition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838200"/>
            <a:ext cx="8655221" cy="36417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C2"/>
                </a:solidFill>
              </a:rPr>
              <a:t>The transition plan details are still being worked out and </a:t>
            </a:r>
            <a:r>
              <a:rPr lang="en-US" dirty="0" smtClean="0">
                <a:solidFill>
                  <a:srgbClr val="0000C2"/>
                </a:solidFill>
              </a:rPr>
              <a:t>evolving</a:t>
            </a:r>
            <a:endParaRPr lang="en-US" dirty="0" smtClean="0">
              <a:solidFill>
                <a:srgbClr val="0000C2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Develop a long </a:t>
            </a:r>
            <a:r>
              <a:rPr lang="en-US" dirty="0" smtClean="0">
                <a:solidFill>
                  <a:srgbClr val="FF0000"/>
                </a:solidFill>
              </a:rPr>
              <a:t>term DOE NP </a:t>
            </a:r>
            <a:r>
              <a:rPr lang="en-US" dirty="0" smtClean="0">
                <a:solidFill>
                  <a:srgbClr val="FF0000"/>
                </a:solidFill>
              </a:rPr>
              <a:t>program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C2"/>
                </a:solidFill>
              </a:rPr>
              <a:t>MVTX funding news (received by MVTX group on 1/19/2018)</a:t>
            </a:r>
          </a:p>
          <a:p>
            <a:pPr lvl="1"/>
            <a:r>
              <a:rPr lang="en-US" dirty="0" smtClean="0"/>
              <a:t>From email by BNL Associate Laboratory Director (ALD) Dr. Berndt Mueller: </a:t>
            </a:r>
          </a:p>
          <a:p>
            <a:pPr lvl="2"/>
            <a:r>
              <a:rPr lang="en-US" dirty="0" smtClean="0"/>
              <a:t>DOE </a:t>
            </a:r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appreciate </a:t>
            </a:r>
            <a:r>
              <a:rPr lang="en-US" dirty="0" smtClean="0">
                <a:solidFill>
                  <a:srgbClr val="FF0000"/>
                </a:solidFill>
              </a:rPr>
              <a:t>the compelling science </a:t>
            </a:r>
            <a:r>
              <a:rPr lang="en-US" dirty="0" smtClean="0"/>
              <a:t>this instrument could enable </a:t>
            </a:r>
            <a:r>
              <a:rPr lang="mr-IN" dirty="0" smtClean="0"/>
              <a:t>…</a:t>
            </a:r>
            <a:r>
              <a:rPr lang="en-US" dirty="0" smtClean="0"/>
              <a:t>”</a:t>
            </a:r>
            <a:r>
              <a:rPr lang="en-US" dirty="0" smtClean="0"/>
              <a:t>  “</a:t>
            </a:r>
            <a:r>
              <a:rPr lang="en-US" dirty="0" smtClean="0">
                <a:solidFill>
                  <a:srgbClr val="0000F5"/>
                </a:solidFill>
              </a:rPr>
              <a:t>but unfortunately </a:t>
            </a:r>
            <a:r>
              <a:rPr lang="en-US" dirty="0" smtClean="0">
                <a:solidFill>
                  <a:srgbClr val="0000F5"/>
                </a:solidFill>
              </a:rPr>
              <a:t>in our present outlook, we do not foresee at this time </a:t>
            </a:r>
            <a:r>
              <a:rPr lang="en-US" dirty="0" smtClean="0"/>
              <a:t>that we would be able </a:t>
            </a:r>
            <a:r>
              <a:rPr lang="en-US" dirty="0" smtClean="0">
                <a:solidFill>
                  <a:srgbClr val="0000F5"/>
                </a:solidFill>
              </a:rPr>
              <a:t>to identify new DOE funding </a:t>
            </a:r>
            <a:r>
              <a:rPr lang="en-US" dirty="0" smtClean="0"/>
              <a:t>for </a:t>
            </a:r>
            <a:r>
              <a:rPr lang="en-US" dirty="0" smtClean="0"/>
              <a:t>the purpose of implementing the MVTX</a:t>
            </a:r>
            <a:r>
              <a:rPr lang="en-US" dirty="0" smtClean="0"/>
              <a:t>” and “</a:t>
            </a:r>
            <a:r>
              <a:rPr lang="en-US" dirty="0" smtClean="0">
                <a:solidFill>
                  <a:srgbClr val="FF0000"/>
                </a:solidFill>
              </a:rPr>
              <a:t>encourage efforts to secure such [external] contributions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en-US" dirty="0" smtClean="0"/>
              <a:t>”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LDRD team is working </a:t>
            </a:r>
            <a:r>
              <a:rPr lang="en-US" dirty="0" smtClean="0">
                <a:solidFill>
                  <a:srgbClr val="0000F5"/>
                </a:solidFill>
              </a:rPr>
              <a:t>closely with sPHENIX </a:t>
            </a:r>
            <a:r>
              <a:rPr lang="en-US" dirty="0" smtClean="0">
                <a:solidFill>
                  <a:srgbClr val="0000F5"/>
                </a:solidFill>
              </a:rPr>
              <a:t>collaboration and </a:t>
            </a:r>
            <a:r>
              <a:rPr lang="en-US" dirty="0" smtClean="0">
                <a:solidFill>
                  <a:srgbClr val="0000F5"/>
                </a:solidFill>
              </a:rPr>
              <a:t>BNL management to seek alternative path to fund the full MVTX detector.</a:t>
            </a:r>
          </a:p>
          <a:p>
            <a:pPr lvl="1"/>
            <a:r>
              <a:rPr lang="en-US" dirty="0" smtClean="0"/>
              <a:t>Several options being explored within the sPHENIX </a:t>
            </a:r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Possible direct and indirect foreign contributions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01672" y="990600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Cesar’s talk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33400" y="5334000"/>
            <a:ext cx="7696200" cy="457200"/>
            <a:chOff x="533400" y="5334000"/>
            <a:chExt cx="7696200" cy="457200"/>
          </a:xfrm>
        </p:grpSpPr>
        <p:grpSp>
          <p:nvGrpSpPr>
            <p:cNvPr id="20" name="Group 19"/>
            <p:cNvGrpSpPr/>
            <p:nvPr/>
          </p:nvGrpSpPr>
          <p:grpSpPr>
            <a:xfrm>
              <a:off x="533400" y="5334000"/>
              <a:ext cx="7696200" cy="152400"/>
              <a:chOff x="533400" y="5334000"/>
              <a:chExt cx="7696200" cy="15240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533400" y="5410200"/>
                <a:ext cx="7696200" cy="116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7526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620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8194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8100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8006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8674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9342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80010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62000" y="5410200"/>
              <a:ext cx="7053543" cy="381000"/>
              <a:chOff x="762000" y="5486400"/>
              <a:chExt cx="7053543" cy="38100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762000" y="5486400"/>
                <a:ext cx="9281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FY-2017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38057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2018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04857" y="549806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2019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038600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2020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986057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2021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29057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2022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162800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2023</a:t>
                </a:r>
                <a:endParaRPr lang="en-US" dirty="0"/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114032" y="4583668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sPHENIX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209800" y="486092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CD-1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04684" y="48884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CD-0</a:t>
            </a:r>
            <a:endParaRPr lang="en-US" dirty="0"/>
          </a:p>
        </p:txBody>
      </p:sp>
      <p:sp>
        <p:nvSpPr>
          <p:cNvPr id="35" name="Sort 34"/>
          <p:cNvSpPr/>
          <p:nvPr/>
        </p:nvSpPr>
        <p:spPr>
          <a:xfrm>
            <a:off x="72390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ort 35"/>
          <p:cNvSpPr/>
          <p:nvPr/>
        </p:nvSpPr>
        <p:spPr>
          <a:xfrm>
            <a:off x="22860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ort 36"/>
          <p:cNvSpPr/>
          <p:nvPr/>
        </p:nvSpPr>
        <p:spPr>
          <a:xfrm>
            <a:off x="6096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400284" y="487680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CD-2</a:t>
            </a:r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257755" y="4572000"/>
            <a:ext cx="121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sPHENIX </a:t>
            </a:r>
          </a:p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41" name="Sort 40"/>
          <p:cNvSpPr/>
          <p:nvPr/>
        </p:nvSpPr>
        <p:spPr>
          <a:xfrm>
            <a:off x="53340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162800" y="4800600"/>
            <a:ext cx="142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hysics starts</a:t>
            </a:r>
            <a:endParaRPr lang="en-US" dirty="0"/>
          </a:p>
        </p:txBody>
      </p:sp>
      <p:sp>
        <p:nvSpPr>
          <p:cNvPr id="38" name="Sort 37"/>
          <p:cNvSpPr/>
          <p:nvPr/>
        </p:nvSpPr>
        <p:spPr>
          <a:xfrm>
            <a:off x="35052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041" y="577953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LDRD: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999" y="5791200"/>
            <a:ext cx="3048001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eadout </a:t>
            </a:r>
            <a:r>
              <a:rPr lang="en-US" dirty="0" smtClean="0">
                <a:solidFill>
                  <a:srgbClr val="FF0000"/>
                </a:solidFill>
              </a:rPr>
              <a:t>&amp; </a:t>
            </a:r>
            <a:r>
              <a:rPr lang="en-US" dirty="0" smtClean="0">
                <a:solidFill>
                  <a:srgbClr val="FF0000"/>
                </a:solidFill>
              </a:rPr>
              <a:t>mechanics R&amp;D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Secure funding for MVTX</a:t>
            </a:r>
            <a:r>
              <a:rPr lang="en-US" dirty="0" smtClean="0">
                <a:solidFill>
                  <a:srgbClr val="0000C2"/>
                </a:solidFill>
              </a:rPr>
              <a:t>   </a:t>
            </a:r>
            <a:endParaRPr lang="en-US" dirty="0">
              <a:solidFill>
                <a:srgbClr val="0000C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6096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05200" y="6072406"/>
            <a:ext cx="4800600" cy="36933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4000">
                <a:schemeClr val="accent3">
                  <a:lumMod val="60000"/>
                  <a:lumOff val="40000"/>
                </a:schemeClr>
              </a:gs>
              <a:gs pos="83000">
                <a:srgbClr val="00B050"/>
              </a:gs>
              <a:gs pos="97000">
                <a:srgbClr val="00B050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Transition to </a:t>
            </a:r>
            <a:r>
              <a:rPr lang="en-US" dirty="0" smtClean="0">
                <a:solidFill>
                  <a:srgbClr val="FF0000"/>
                </a:solidFill>
              </a:rPr>
              <a:t>MVTX/sPHENIX program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57400" y="4694383"/>
            <a:ext cx="0" cy="1085149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827079" y="4572000"/>
            <a:ext cx="61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2"/>
                </a:solidFill>
              </a:rPr>
              <a:t>Today</a:t>
            </a:r>
            <a:endParaRPr lang="en-US" sz="1400" dirty="0">
              <a:solidFill>
                <a:srgbClr val="0000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924800" cy="9906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0925"/>
            <a:ext cx="8229600" cy="557847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C2"/>
                </a:solidFill>
              </a:rPr>
              <a:t>Achieved all LDRD milestones, some ahead of </a:t>
            </a:r>
            <a:r>
              <a:rPr lang="en-US" dirty="0" smtClean="0">
                <a:solidFill>
                  <a:srgbClr val="0000C2"/>
                </a:solidFill>
              </a:rPr>
              <a:t>time, risks mitigated  </a:t>
            </a:r>
            <a:endParaRPr lang="en-US" dirty="0" smtClean="0"/>
          </a:p>
          <a:p>
            <a:pPr lvl="1"/>
            <a:r>
              <a:rPr lang="en-US" dirty="0" smtClean="0"/>
              <a:t>Designed and tested full readout </a:t>
            </a:r>
            <a:r>
              <a:rPr lang="en-US" dirty="0" smtClean="0"/>
              <a:t>system</a:t>
            </a:r>
            <a:endParaRPr lang="en-US" dirty="0" smtClean="0"/>
          </a:p>
          <a:p>
            <a:pPr lvl="1"/>
            <a:r>
              <a:rPr lang="en-US" dirty="0" smtClean="0"/>
              <a:t>Developed mechanical </a:t>
            </a:r>
            <a:r>
              <a:rPr lang="en-US" dirty="0"/>
              <a:t>conceptual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Completed b-jet tagging and preliminary physics study with full simulations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A </a:t>
            </a:r>
            <a:r>
              <a:rPr lang="en-US" dirty="0">
                <a:solidFill>
                  <a:srgbClr val="0000C2"/>
                </a:solidFill>
              </a:rPr>
              <a:t>MVTX prototype telescope being </a:t>
            </a:r>
            <a:r>
              <a:rPr lang="en-US" dirty="0" smtClean="0">
                <a:solidFill>
                  <a:srgbClr val="0000C2"/>
                </a:solidFill>
              </a:rPr>
              <a:t>constructed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preparation for </a:t>
            </a:r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beam test at </a:t>
            </a:r>
            <a:r>
              <a:rPr lang="en-US" dirty="0" err="1" smtClean="0"/>
              <a:t>Fermilab</a:t>
            </a:r>
            <a:r>
              <a:rPr lang="en-US" dirty="0" smtClean="0"/>
              <a:t> w/ sPHENIX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New theoretical development</a:t>
            </a:r>
          </a:p>
          <a:p>
            <a:pPr lvl="1"/>
            <a:r>
              <a:rPr lang="en-US" dirty="0" smtClean="0"/>
              <a:t>High impact papers published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Developed </a:t>
            </a:r>
            <a:r>
              <a:rPr lang="en-US" dirty="0">
                <a:solidFill>
                  <a:srgbClr val="0000C2"/>
                </a:solidFill>
              </a:rPr>
              <a:t>a new heavy quark physics program </a:t>
            </a:r>
            <a:r>
              <a:rPr lang="en-US" dirty="0" smtClean="0">
                <a:solidFill>
                  <a:srgbClr val="0000C2"/>
                </a:solidFill>
              </a:rPr>
              <a:t>for </a:t>
            </a:r>
            <a:r>
              <a:rPr lang="en-US" dirty="0" smtClean="0">
                <a:solidFill>
                  <a:srgbClr val="0000C2"/>
                </a:solidFill>
              </a:rPr>
              <a:t>sPHENIX</a:t>
            </a:r>
          </a:p>
          <a:p>
            <a:pPr lvl="1"/>
            <a:r>
              <a:rPr lang="en-US" dirty="0" smtClean="0"/>
              <a:t>Completed and submitted the full </a:t>
            </a:r>
            <a:r>
              <a:rPr lang="en-US" dirty="0" smtClean="0"/>
              <a:t>MVTX </a:t>
            </a:r>
            <a:r>
              <a:rPr lang="en-US" dirty="0" smtClean="0"/>
              <a:t>proposal to BNL ALD</a:t>
            </a:r>
          </a:p>
          <a:p>
            <a:pPr lvl="1"/>
            <a:r>
              <a:rPr lang="en-US" dirty="0" smtClean="0"/>
              <a:t>DOE “appreciate the compelling science”, but new funding is challenging at this time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Broad impact on </a:t>
            </a:r>
            <a:r>
              <a:rPr lang="en-US" dirty="0" smtClean="0">
                <a:solidFill>
                  <a:srgbClr val="0000C2"/>
                </a:solidFill>
              </a:rPr>
              <a:t>LANL NP </a:t>
            </a:r>
            <a:r>
              <a:rPr lang="en-US" dirty="0" smtClean="0">
                <a:solidFill>
                  <a:srgbClr val="0000C2"/>
                </a:solidFill>
              </a:rPr>
              <a:t>and </a:t>
            </a:r>
            <a:r>
              <a:rPr lang="en-US" dirty="0" smtClean="0">
                <a:solidFill>
                  <a:srgbClr val="0000C2"/>
                </a:solidFill>
              </a:rPr>
              <a:t>other applied </a:t>
            </a:r>
            <a:r>
              <a:rPr lang="en-US" dirty="0" smtClean="0">
                <a:solidFill>
                  <a:srgbClr val="0000C2"/>
                </a:solidFill>
              </a:rPr>
              <a:t>programs </a:t>
            </a:r>
          </a:p>
          <a:p>
            <a:pPr lvl="1"/>
            <a:r>
              <a:rPr lang="en-US" dirty="0" smtClean="0"/>
              <a:t>New hires and promotions, new ideas and proposals</a:t>
            </a:r>
          </a:p>
          <a:p>
            <a:pPr lvl="1"/>
            <a:endParaRPr lang="en-US" dirty="0" smtClean="0"/>
          </a:p>
          <a:p>
            <a:pPr marL="0" indent="0" algn="ctr">
              <a:buNone/>
            </a:pPr>
            <a:r>
              <a:rPr lang="en-US" sz="4400" b="1" i="1" dirty="0" smtClean="0">
                <a:solidFill>
                  <a:srgbClr val="FF0000"/>
                </a:solidFill>
              </a:rPr>
              <a:t>On track to meet </a:t>
            </a:r>
            <a:r>
              <a:rPr lang="en-US" sz="4400" b="1" i="1" dirty="0" smtClean="0">
                <a:solidFill>
                  <a:srgbClr val="FF0000"/>
                </a:solidFill>
              </a:rPr>
              <a:t>LDRD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</a:rPr>
              <a:t>goals for FY18 and FY19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0" y="-19549"/>
            <a:ext cx="7924800" cy="857749"/>
          </a:xfrm>
        </p:spPr>
        <p:txBody>
          <a:bodyPr/>
          <a:lstStyle/>
          <a:p>
            <a:r>
              <a:rPr lang="en-US" dirty="0" smtClean="0"/>
              <a:t>The LDRD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94" y="1181893"/>
            <a:ext cx="4572000" cy="49831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Experimental group </a:t>
            </a:r>
          </a:p>
          <a:p>
            <a:pPr lvl="1"/>
            <a:r>
              <a:rPr lang="en-US" dirty="0" smtClean="0"/>
              <a:t>P-25, AOT</a:t>
            </a:r>
          </a:p>
          <a:p>
            <a:pPr lvl="1"/>
            <a:r>
              <a:rPr lang="en-US" dirty="0" smtClean="0"/>
              <a:t>Detector readout and mechanical support R&amp;D</a:t>
            </a:r>
          </a:p>
          <a:p>
            <a:pPr lvl="1"/>
            <a:r>
              <a:rPr lang="en-US" dirty="0" smtClean="0"/>
              <a:t>Detector modeling and simulations</a:t>
            </a:r>
          </a:p>
          <a:p>
            <a:pPr lvl="1"/>
            <a:r>
              <a:rPr lang="en-US" dirty="0" smtClean="0"/>
              <a:t>Physics simulations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Theoretical group</a:t>
            </a:r>
          </a:p>
          <a:p>
            <a:pPr lvl="1"/>
            <a:r>
              <a:rPr lang="en-US" dirty="0" smtClean="0"/>
              <a:t>T-2, T-5, CCS-7</a:t>
            </a:r>
          </a:p>
          <a:p>
            <a:pPr lvl="1"/>
            <a:r>
              <a:rPr lang="en-US" dirty="0" smtClean="0"/>
              <a:t>Physics modeling &amp; simulations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Budget: 1.6M/Year, FY17-19</a:t>
            </a:r>
          </a:p>
          <a:p>
            <a:pPr lvl="1"/>
            <a:r>
              <a:rPr lang="en-US" dirty="0" smtClean="0"/>
              <a:t>1/3 on experimental T&amp;E</a:t>
            </a:r>
          </a:p>
          <a:p>
            <a:pPr lvl="1"/>
            <a:r>
              <a:rPr lang="en-US" dirty="0" smtClean="0"/>
              <a:t>1/3 on theoretical T&amp;E</a:t>
            </a:r>
          </a:p>
          <a:p>
            <a:pPr lvl="1"/>
            <a:r>
              <a:rPr lang="en-US" dirty="0"/>
              <a:t>1/3 on Hardware &amp; </a:t>
            </a:r>
            <a:r>
              <a:rPr lang="en-US" dirty="0" smtClean="0"/>
              <a:t>M&amp;S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asted-image-enhanc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8307" y="3030479"/>
            <a:ext cx="716072" cy="716072"/>
          </a:xfrm>
          <a:prstGeom prst="rect">
            <a:avLst/>
          </a:prstGeom>
          <a:ln w="10160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27" y="3036879"/>
            <a:ext cx="709672" cy="709672"/>
          </a:xfrm>
          <a:prstGeom prst="rect">
            <a:avLst/>
          </a:prstGeom>
        </p:spPr>
      </p:pic>
      <p:pic>
        <p:nvPicPr>
          <p:cNvPr id="10" name="pasted-image-enhanced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24594" y="2235025"/>
            <a:ext cx="703305" cy="703305"/>
          </a:xfrm>
          <a:prstGeom prst="rect">
            <a:avLst/>
          </a:prstGeom>
          <a:ln w="101600">
            <a:noFill/>
          </a:ln>
        </p:spPr>
      </p:pic>
      <p:pic>
        <p:nvPicPr>
          <p:cNvPr id="11" name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75075" y="1353138"/>
            <a:ext cx="716072" cy="716072"/>
          </a:xfrm>
          <a:prstGeom prst="rect">
            <a:avLst/>
          </a:prstGeom>
          <a:ln w="101600">
            <a:noFill/>
          </a:ln>
        </p:spPr>
      </p:pic>
      <p:pic>
        <p:nvPicPr>
          <p:cNvPr id="12" name="sondheim_wal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68050" y="2239573"/>
            <a:ext cx="694211" cy="694211"/>
          </a:xfrm>
          <a:prstGeom prst="rect">
            <a:avLst/>
          </a:prstGeom>
          <a:ln w="101600">
            <a:noFill/>
          </a:ln>
        </p:spPr>
      </p:pic>
      <p:pic>
        <p:nvPicPr>
          <p:cNvPr id="13" name="vanhecke_hubert-enhanced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75075" y="2206737"/>
            <a:ext cx="724347" cy="724347"/>
          </a:xfrm>
          <a:prstGeom prst="rect">
            <a:avLst/>
          </a:prstGeom>
          <a:ln w="25400">
            <a:noFill/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445" y="4816293"/>
            <a:ext cx="726127" cy="702754"/>
          </a:xfrm>
          <a:prstGeom prst="rect">
            <a:avLst/>
          </a:prstGeom>
        </p:spPr>
      </p:pic>
      <p:pic>
        <p:nvPicPr>
          <p:cNvPr id="15" name="Picture 14" descr="2016-12-01-Sho.jpeg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947" y="1347728"/>
            <a:ext cx="742392" cy="709672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869" y="5643042"/>
            <a:ext cx="713842" cy="707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8889" r="9472"/>
          <a:stretch/>
        </p:blipFill>
        <p:spPr>
          <a:xfrm>
            <a:off x="5760567" y="4853292"/>
            <a:ext cx="725715" cy="681223"/>
          </a:xfrm>
          <a:prstGeom prst="rect">
            <a:avLst/>
          </a:prstGeom>
          <a:ln w="63500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27516" t="27306" r="20646" b="36347"/>
          <a:stretch/>
        </p:blipFill>
        <p:spPr>
          <a:xfrm>
            <a:off x="5769469" y="5643042"/>
            <a:ext cx="671474" cy="707504"/>
          </a:xfrm>
          <a:prstGeom prst="rect">
            <a:avLst/>
          </a:prstGeom>
          <a:ln w="63500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7427" y="5636644"/>
            <a:ext cx="690604" cy="690604"/>
          </a:xfrm>
          <a:prstGeom prst="rect">
            <a:avLst/>
          </a:prstGeom>
          <a:ln w="63500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9896" y="5645171"/>
            <a:ext cx="663066" cy="682077"/>
          </a:xfrm>
          <a:prstGeom prst="rect">
            <a:avLst/>
          </a:prstGeom>
          <a:ln w="63500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/>
          <a:srcRect l="37871" t="23839" r="25876" b="39304"/>
          <a:stretch/>
        </p:blipFill>
        <p:spPr>
          <a:xfrm>
            <a:off x="6660372" y="4854974"/>
            <a:ext cx="672589" cy="690638"/>
          </a:xfrm>
          <a:prstGeom prst="rect">
            <a:avLst/>
          </a:prstGeom>
          <a:ln w="63500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69202" y="4825694"/>
            <a:ext cx="666694" cy="708821"/>
          </a:xfrm>
          <a:prstGeom prst="rect">
            <a:avLst/>
          </a:prstGeom>
          <a:ln w="63500">
            <a:noFill/>
          </a:ln>
        </p:spPr>
      </p:pic>
      <p:pic>
        <p:nvPicPr>
          <p:cNvPr id="5122" name="Picture 2" descr="lex Tkatchev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50" y="1344528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rren McGlinchey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44" y="3021771"/>
            <a:ext cx="717806" cy="7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an Li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54001" r="32250" b="13999"/>
          <a:stretch/>
        </p:blipFill>
        <p:spPr bwMode="auto">
          <a:xfrm>
            <a:off x="6656331" y="3021899"/>
            <a:ext cx="743092" cy="6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59436" y="3889193"/>
            <a:ext cx="698073" cy="69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66255" y="3853949"/>
            <a:ext cx="733317" cy="7333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65423" y="3862359"/>
            <a:ext cx="724907" cy="7249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3024" y="2228143"/>
            <a:ext cx="697911" cy="7170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66255" y="1353138"/>
            <a:ext cx="653423" cy="714886"/>
          </a:xfrm>
          <a:prstGeom prst="rect">
            <a:avLst/>
          </a:prstGeom>
        </p:spPr>
      </p:pic>
      <p:pic>
        <p:nvPicPr>
          <p:cNvPr id="37" name="pasted-image-filtered.jpeg"/>
          <p:cNvPicPr>
            <a:picLocks noChangeAspect="1"/>
          </p:cNvPicPr>
          <p:nvPr/>
        </p:nvPicPr>
        <p:blipFill>
          <a:blip r:embed="rId26">
            <a:extLst/>
          </a:blip>
          <a:srcRect l="16445" t="5226" r="16445" b="22123"/>
          <a:stretch>
            <a:fillRect/>
          </a:stretch>
        </p:blipFill>
        <p:spPr>
          <a:xfrm>
            <a:off x="4846867" y="3818726"/>
            <a:ext cx="730503" cy="790818"/>
          </a:xfrm>
          <a:prstGeom prst="rect">
            <a:avLst/>
          </a:prstGeom>
          <a:ln w="101600">
            <a:noFill/>
          </a:ln>
        </p:spPr>
      </p:pic>
    </p:spTree>
    <p:extLst>
      <p:ext uri="{BB962C8B-B14F-4D97-AF65-F5344CB8AC3E}">
        <p14:creationId xmlns:p14="http://schemas.microsoft.com/office/powerpoint/2010/main" val="3830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001" y="536556"/>
            <a:ext cx="656671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ALPIDE Timing </a:t>
            </a:r>
            <a:r>
              <a:rPr lang="en-US" smtClean="0"/>
              <a:t>&amp;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28321"/>
            <a:ext cx="6857999" cy="48036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Well fits sPHENIX/RHIC environment, 10MHz beam crossing (LHC 40MHz)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3" y="2152213"/>
            <a:ext cx="6543293" cy="16842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3418" y="4053243"/>
            <a:ext cx="2416675" cy="1440999"/>
            <a:chOff x="6713449" y="4955136"/>
            <a:chExt cx="2437859" cy="1367004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83306" cy="1338283"/>
              <a:chOff x="1957049" y="5218292"/>
              <a:chExt cx="2083306" cy="1338283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21937" cy="361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</a:t>
                </a:r>
                <a:endParaRPr lang="en-GB" sz="135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96447" cy="361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</a:t>
                </a:r>
                <a:endParaRPr lang="en-GB" sz="135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4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4841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67795" y="4021228"/>
            <a:ext cx="2220332" cy="1473014"/>
            <a:chOff x="4911627" y="2884406"/>
            <a:chExt cx="2088656" cy="1384288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88656" cy="1344997"/>
              <a:chOff x="4770375" y="4680174"/>
              <a:chExt cx="2088656" cy="1344997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27746" cy="368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</a:t>
                </a:r>
                <a:endParaRPr lang="en-GB" sz="135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01797" cy="368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</a:t>
                </a:r>
                <a:endParaRPr lang="en-GB" sz="1350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7" y="3501510"/>
              <a:ext cx="784832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662790" y="5541698"/>
            <a:ext cx="2294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sPHENIX trigger latency: ~4 </a:t>
            </a:r>
            <a:r>
              <a:rPr lang="en-US" sz="1350" dirty="0" err="1">
                <a:solidFill>
                  <a:srgbClr val="0000FF"/>
                </a:solidFill>
              </a:rPr>
              <a:t>μs</a:t>
            </a:r>
            <a:endParaRPr lang="en-US" sz="1350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9729" y="-828"/>
            <a:ext cx="6307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ALPIDE Operation </a:t>
            </a:r>
            <a:r>
              <a:rPr lang="en-US" sz="4000" smtClean="0">
                <a:solidFill>
                  <a:schemeClr val="bg1"/>
                </a:solidFill>
              </a:rPr>
              <a:t>in sPHENIX</a:t>
            </a:r>
            <a:r>
              <a:rPr lang="en-US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15274" y="5508558"/>
            <a:ext cx="311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Shaping, duration &amp; threshold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108845" y="550855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signal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934200" y="990600"/>
            <a:ext cx="16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Alex’s slide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5295512" y="3986669"/>
            <a:ext cx="2814608" cy="1321078"/>
            <a:chOff x="5295512" y="3986669"/>
            <a:chExt cx="2814608" cy="1321078"/>
          </a:xfrm>
        </p:grpSpPr>
        <p:grpSp>
          <p:nvGrpSpPr>
            <p:cNvPr id="50" name="Group 49"/>
            <p:cNvGrpSpPr/>
            <p:nvPr/>
          </p:nvGrpSpPr>
          <p:grpSpPr>
            <a:xfrm>
              <a:off x="5295512" y="3986669"/>
              <a:ext cx="2070772" cy="1321078"/>
              <a:chOff x="5295512" y="3986669"/>
              <a:chExt cx="2070772" cy="132107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295512" y="3986669"/>
                <a:ext cx="2070772" cy="1321078"/>
                <a:chOff x="5601856" y="2888131"/>
                <a:chExt cx="2138496" cy="1188241"/>
              </a:xfrm>
            </p:grpSpPr>
            <p:sp>
              <p:nvSpPr>
                <p:cNvPr id="24" name="Freeform 23"/>
                <p:cNvSpPr/>
                <p:nvPr/>
              </p:nvSpPr>
              <p:spPr>
                <a:xfrm>
                  <a:off x="6107655" y="3221230"/>
                  <a:ext cx="1632697" cy="423794"/>
                </a:xfrm>
                <a:custGeom>
                  <a:avLst/>
                  <a:gdLst>
                    <a:gd name="connsiteX0" fmla="*/ 0 w 1446903"/>
                    <a:gd name="connsiteY0" fmla="*/ 537883 h 548640"/>
                    <a:gd name="connsiteX1" fmla="*/ 220532 w 1446903"/>
                    <a:gd name="connsiteY1" fmla="*/ 537883 h 548640"/>
                    <a:gd name="connsiteX2" fmla="*/ 220532 w 1446903"/>
                    <a:gd name="connsiteY2" fmla="*/ 0 h 548640"/>
                    <a:gd name="connsiteX3" fmla="*/ 973567 w 1446903"/>
                    <a:gd name="connsiteY3" fmla="*/ 0 h 548640"/>
                    <a:gd name="connsiteX4" fmla="*/ 973567 w 1446903"/>
                    <a:gd name="connsiteY4" fmla="*/ 548640 h 548640"/>
                    <a:gd name="connsiteX5" fmla="*/ 1446903 w 1446903"/>
                    <a:gd name="connsiteY5" fmla="*/ 548640 h 548640"/>
                    <a:gd name="connsiteX0" fmla="*/ 0 w 1446903"/>
                    <a:gd name="connsiteY0" fmla="*/ 537883 h 548640"/>
                    <a:gd name="connsiteX1" fmla="*/ 220532 w 1446903"/>
                    <a:gd name="connsiteY1" fmla="*/ 537883 h 548640"/>
                    <a:gd name="connsiteX2" fmla="*/ 220532 w 1446903"/>
                    <a:gd name="connsiteY2" fmla="*/ 0 h 548640"/>
                    <a:gd name="connsiteX3" fmla="*/ 973567 w 1446903"/>
                    <a:gd name="connsiteY3" fmla="*/ 0 h 548640"/>
                    <a:gd name="connsiteX4" fmla="*/ 973567 w 1446903"/>
                    <a:gd name="connsiteY4" fmla="*/ 548640 h 548640"/>
                    <a:gd name="connsiteX5" fmla="*/ 1446903 w 1446903"/>
                    <a:gd name="connsiteY5" fmla="*/ 548640 h 548640"/>
                    <a:gd name="connsiteX0" fmla="*/ 0 w 1446903"/>
                    <a:gd name="connsiteY0" fmla="*/ 537883 h 548640"/>
                    <a:gd name="connsiteX1" fmla="*/ 220532 w 1446903"/>
                    <a:gd name="connsiteY1" fmla="*/ 537883 h 548640"/>
                    <a:gd name="connsiteX2" fmla="*/ 220532 w 1446903"/>
                    <a:gd name="connsiteY2" fmla="*/ 0 h 548640"/>
                    <a:gd name="connsiteX3" fmla="*/ 973567 w 1446903"/>
                    <a:gd name="connsiteY3" fmla="*/ 0 h 548640"/>
                    <a:gd name="connsiteX4" fmla="*/ 973567 w 1446903"/>
                    <a:gd name="connsiteY4" fmla="*/ 548640 h 548640"/>
                    <a:gd name="connsiteX5" fmla="*/ 1446903 w 1446903"/>
                    <a:gd name="connsiteY5" fmla="*/ 543261 h 548640"/>
                    <a:gd name="connsiteX0" fmla="*/ 0 w 1446903"/>
                    <a:gd name="connsiteY0" fmla="*/ 537883 h 543261"/>
                    <a:gd name="connsiteX1" fmla="*/ 220532 w 1446903"/>
                    <a:gd name="connsiteY1" fmla="*/ 537883 h 543261"/>
                    <a:gd name="connsiteX2" fmla="*/ 220532 w 1446903"/>
                    <a:gd name="connsiteY2" fmla="*/ 0 h 543261"/>
                    <a:gd name="connsiteX3" fmla="*/ 973567 w 1446903"/>
                    <a:gd name="connsiteY3" fmla="*/ 0 h 543261"/>
                    <a:gd name="connsiteX4" fmla="*/ 925158 w 1446903"/>
                    <a:gd name="connsiteY4" fmla="*/ 537883 h 543261"/>
                    <a:gd name="connsiteX5" fmla="*/ 1446903 w 1446903"/>
                    <a:gd name="connsiteY5" fmla="*/ 543261 h 543261"/>
                    <a:gd name="connsiteX0" fmla="*/ 0 w 1446903"/>
                    <a:gd name="connsiteY0" fmla="*/ 548641 h 554019"/>
                    <a:gd name="connsiteX1" fmla="*/ 220532 w 1446903"/>
                    <a:gd name="connsiteY1" fmla="*/ 548641 h 554019"/>
                    <a:gd name="connsiteX2" fmla="*/ 220532 w 1446903"/>
                    <a:gd name="connsiteY2" fmla="*/ 10758 h 554019"/>
                    <a:gd name="connsiteX3" fmla="*/ 930537 w 1446903"/>
                    <a:gd name="connsiteY3" fmla="*/ 0 h 554019"/>
                    <a:gd name="connsiteX4" fmla="*/ 925158 w 1446903"/>
                    <a:gd name="connsiteY4" fmla="*/ 548641 h 554019"/>
                    <a:gd name="connsiteX5" fmla="*/ 1446903 w 1446903"/>
                    <a:gd name="connsiteY5" fmla="*/ 554019 h 554019"/>
                    <a:gd name="connsiteX0" fmla="*/ 0 w 1632697"/>
                    <a:gd name="connsiteY0" fmla="*/ 548641 h 550376"/>
                    <a:gd name="connsiteX1" fmla="*/ 220532 w 1632697"/>
                    <a:gd name="connsiteY1" fmla="*/ 548641 h 550376"/>
                    <a:gd name="connsiteX2" fmla="*/ 220532 w 1632697"/>
                    <a:gd name="connsiteY2" fmla="*/ 10758 h 550376"/>
                    <a:gd name="connsiteX3" fmla="*/ 930537 w 1632697"/>
                    <a:gd name="connsiteY3" fmla="*/ 0 h 550376"/>
                    <a:gd name="connsiteX4" fmla="*/ 925158 w 1632697"/>
                    <a:gd name="connsiteY4" fmla="*/ 548641 h 550376"/>
                    <a:gd name="connsiteX5" fmla="*/ 1632697 w 1632697"/>
                    <a:gd name="connsiteY5" fmla="*/ 550376 h 550376"/>
                    <a:gd name="connsiteX0" fmla="*/ 0 w 1632697"/>
                    <a:gd name="connsiteY0" fmla="*/ 548641 h 550376"/>
                    <a:gd name="connsiteX1" fmla="*/ 220532 w 1632697"/>
                    <a:gd name="connsiteY1" fmla="*/ 548641 h 550376"/>
                    <a:gd name="connsiteX2" fmla="*/ 220532 w 1632697"/>
                    <a:gd name="connsiteY2" fmla="*/ 10758 h 550376"/>
                    <a:gd name="connsiteX3" fmla="*/ 930537 w 1632697"/>
                    <a:gd name="connsiteY3" fmla="*/ 0 h 550376"/>
                    <a:gd name="connsiteX4" fmla="*/ 925158 w 1632697"/>
                    <a:gd name="connsiteY4" fmla="*/ 548641 h 550376"/>
                    <a:gd name="connsiteX5" fmla="*/ 1632697 w 1632697"/>
                    <a:gd name="connsiteY5" fmla="*/ 550376 h 550376"/>
                    <a:gd name="connsiteX0" fmla="*/ 0 w 1632697"/>
                    <a:gd name="connsiteY0" fmla="*/ 548641 h 548641"/>
                    <a:gd name="connsiteX1" fmla="*/ 220532 w 1632697"/>
                    <a:gd name="connsiteY1" fmla="*/ 548641 h 548641"/>
                    <a:gd name="connsiteX2" fmla="*/ 220532 w 1632697"/>
                    <a:gd name="connsiteY2" fmla="*/ 10758 h 548641"/>
                    <a:gd name="connsiteX3" fmla="*/ 930537 w 1632697"/>
                    <a:gd name="connsiteY3" fmla="*/ 0 h 548641"/>
                    <a:gd name="connsiteX4" fmla="*/ 925158 w 1632697"/>
                    <a:gd name="connsiteY4" fmla="*/ 548641 h 548641"/>
                    <a:gd name="connsiteX5" fmla="*/ 1632697 w 1632697"/>
                    <a:gd name="connsiteY5" fmla="*/ 546733 h 548641"/>
                    <a:gd name="connsiteX0" fmla="*/ 0 w 1632697"/>
                    <a:gd name="connsiteY0" fmla="*/ 548641 h 548641"/>
                    <a:gd name="connsiteX1" fmla="*/ 220532 w 1632697"/>
                    <a:gd name="connsiteY1" fmla="*/ 548641 h 548641"/>
                    <a:gd name="connsiteX2" fmla="*/ 205960 w 1632697"/>
                    <a:gd name="connsiteY2" fmla="*/ 7115 h 548641"/>
                    <a:gd name="connsiteX3" fmla="*/ 930537 w 1632697"/>
                    <a:gd name="connsiteY3" fmla="*/ 0 h 548641"/>
                    <a:gd name="connsiteX4" fmla="*/ 925158 w 1632697"/>
                    <a:gd name="connsiteY4" fmla="*/ 548641 h 548641"/>
                    <a:gd name="connsiteX5" fmla="*/ 1632697 w 1632697"/>
                    <a:gd name="connsiteY5" fmla="*/ 546733 h 548641"/>
                    <a:gd name="connsiteX0" fmla="*/ 0 w 1632697"/>
                    <a:gd name="connsiteY0" fmla="*/ 548641 h 552284"/>
                    <a:gd name="connsiteX1" fmla="*/ 209603 w 1632697"/>
                    <a:gd name="connsiteY1" fmla="*/ 552284 h 552284"/>
                    <a:gd name="connsiteX2" fmla="*/ 205960 w 1632697"/>
                    <a:gd name="connsiteY2" fmla="*/ 7115 h 552284"/>
                    <a:gd name="connsiteX3" fmla="*/ 930537 w 1632697"/>
                    <a:gd name="connsiteY3" fmla="*/ 0 h 552284"/>
                    <a:gd name="connsiteX4" fmla="*/ 925158 w 1632697"/>
                    <a:gd name="connsiteY4" fmla="*/ 548641 h 552284"/>
                    <a:gd name="connsiteX5" fmla="*/ 1632697 w 1632697"/>
                    <a:gd name="connsiteY5" fmla="*/ 546733 h 552284"/>
                    <a:gd name="connsiteX0" fmla="*/ 0 w 1632697"/>
                    <a:gd name="connsiteY0" fmla="*/ 577957 h 581600"/>
                    <a:gd name="connsiteX1" fmla="*/ 209603 w 1632697"/>
                    <a:gd name="connsiteY1" fmla="*/ 581600 h 581600"/>
                    <a:gd name="connsiteX2" fmla="*/ 191388 w 1632697"/>
                    <a:gd name="connsiteY2" fmla="*/ 0 h 581600"/>
                    <a:gd name="connsiteX3" fmla="*/ 930537 w 1632697"/>
                    <a:gd name="connsiteY3" fmla="*/ 29316 h 581600"/>
                    <a:gd name="connsiteX4" fmla="*/ 925158 w 1632697"/>
                    <a:gd name="connsiteY4" fmla="*/ 577957 h 581600"/>
                    <a:gd name="connsiteX5" fmla="*/ 1632697 w 1632697"/>
                    <a:gd name="connsiteY5" fmla="*/ 576049 h 581600"/>
                    <a:gd name="connsiteX0" fmla="*/ 0 w 1632697"/>
                    <a:gd name="connsiteY0" fmla="*/ 580674 h 584317"/>
                    <a:gd name="connsiteX1" fmla="*/ 209603 w 1632697"/>
                    <a:gd name="connsiteY1" fmla="*/ 584317 h 584317"/>
                    <a:gd name="connsiteX2" fmla="*/ 191388 w 1632697"/>
                    <a:gd name="connsiteY2" fmla="*/ 2717 h 584317"/>
                    <a:gd name="connsiteX3" fmla="*/ 913065 w 1632697"/>
                    <a:gd name="connsiteY3" fmla="*/ 0 h 584317"/>
                    <a:gd name="connsiteX4" fmla="*/ 925158 w 1632697"/>
                    <a:gd name="connsiteY4" fmla="*/ 580674 h 584317"/>
                    <a:gd name="connsiteX5" fmla="*/ 1632697 w 1632697"/>
                    <a:gd name="connsiteY5" fmla="*/ 578766 h 584317"/>
                    <a:gd name="connsiteX0" fmla="*/ 0 w 1632697"/>
                    <a:gd name="connsiteY0" fmla="*/ 580674 h 580674"/>
                    <a:gd name="connsiteX1" fmla="*/ 197955 w 1632697"/>
                    <a:gd name="connsiteY1" fmla="*/ 578492 h 580674"/>
                    <a:gd name="connsiteX2" fmla="*/ 191388 w 1632697"/>
                    <a:gd name="connsiteY2" fmla="*/ 2717 h 580674"/>
                    <a:gd name="connsiteX3" fmla="*/ 913065 w 1632697"/>
                    <a:gd name="connsiteY3" fmla="*/ 0 h 580674"/>
                    <a:gd name="connsiteX4" fmla="*/ 925158 w 1632697"/>
                    <a:gd name="connsiteY4" fmla="*/ 580674 h 580674"/>
                    <a:gd name="connsiteX5" fmla="*/ 1632697 w 1632697"/>
                    <a:gd name="connsiteY5" fmla="*/ 578766 h 580674"/>
                    <a:gd name="connsiteX0" fmla="*/ 0 w 1632697"/>
                    <a:gd name="connsiteY0" fmla="*/ 583586 h 583586"/>
                    <a:gd name="connsiteX1" fmla="*/ 197955 w 1632697"/>
                    <a:gd name="connsiteY1" fmla="*/ 578492 h 583586"/>
                    <a:gd name="connsiteX2" fmla="*/ 191388 w 1632697"/>
                    <a:gd name="connsiteY2" fmla="*/ 2717 h 583586"/>
                    <a:gd name="connsiteX3" fmla="*/ 913065 w 1632697"/>
                    <a:gd name="connsiteY3" fmla="*/ 0 h 583586"/>
                    <a:gd name="connsiteX4" fmla="*/ 925158 w 1632697"/>
                    <a:gd name="connsiteY4" fmla="*/ 580674 h 583586"/>
                    <a:gd name="connsiteX5" fmla="*/ 1632697 w 1632697"/>
                    <a:gd name="connsiteY5" fmla="*/ 578766 h 583586"/>
                    <a:gd name="connsiteX0" fmla="*/ 0 w 1632697"/>
                    <a:gd name="connsiteY0" fmla="*/ 583586 h 583586"/>
                    <a:gd name="connsiteX1" fmla="*/ 192131 w 1632697"/>
                    <a:gd name="connsiteY1" fmla="*/ 581404 h 583586"/>
                    <a:gd name="connsiteX2" fmla="*/ 191388 w 1632697"/>
                    <a:gd name="connsiteY2" fmla="*/ 2717 h 583586"/>
                    <a:gd name="connsiteX3" fmla="*/ 913065 w 1632697"/>
                    <a:gd name="connsiteY3" fmla="*/ 0 h 583586"/>
                    <a:gd name="connsiteX4" fmla="*/ 925158 w 1632697"/>
                    <a:gd name="connsiteY4" fmla="*/ 580674 h 583586"/>
                    <a:gd name="connsiteX5" fmla="*/ 1632697 w 1632697"/>
                    <a:gd name="connsiteY5" fmla="*/ 578766 h 583586"/>
                    <a:gd name="connsiteX0" fmla="*/ 0 w 1632697"/>
                    <a:gd name="connsiteY0" fmla="*/ 583586 h 583586"/>
                    <a:gd name="connsiteX1" fmla="*/ 192131 w 1632697"/>
                    <a:gd name="connsiteY1" fmla="*/ 581404 h 583586"/>
                    <a:gd name="connsiteX2" fmla="*/ 191388 w 1632697"/>
                    <a:gd name="connsiteY2" fmla="*/ 2717 h 583586"/>
                    <a:gd name="connsiteX3" fmla="*/ 913065 w 1632697"/>
                    <a:gd name="connsiteY3" fmla="*/ 0 h 583586"/>
                    <a:gd name="connsiteX4" fmla="*/ 907686 w 1632697"/>
                    <a:gd name="connsiteY4" fmla="*/ 580674 h 583586"/>
                    <a:gd name="connsiteX5" fmla="*/ 1632697 w 1632697"/>
                    <a:gd name="connsiteY5" fmla="*/ 578766 h 583586"/>
                    <a:gd name="connsiteX0" fmla="*/ 0 w 1632697"/>
                    <a:gd name="connsiteY0" fmla="*/ 583586 h 583586"/>
                    <a:gd name="connsiteX1" fmla="*/ 192131 w 1632697"/>
                    <a:gd name="connsiteY1" fmla="*/ 581404 h 583586"/>
                    <a:gd name="connsiteX2" fmla="*/ 196998 w 1632697"/>
                    <a:gd name="connsiteY2" fmla="*/ 159792 h 583586"/>
                    <a:gd name="connsiteX3" fmla="*/ 913065 w 1632697"/>
                    <a:gd name="connsiteY3" fmla="*/ 0 h 583586"/>
                    <a:gd name="connsiteX4" fmla="*/ 907686 w 1632697"/>
                    <a:gd name="connsiteY4" fmla="*/ 580674 h 583586"/>
                    <a:gd name="connsiteX5" fmla="*/ 1632697 w 1632697"/>
                    <a:gd name="connsiteY5" fmla="*/ 578766 h 583586"/>
                    <a:gd name="connsiteX0" fmla="*/ 0 w 1632697"/>
                    <a:gd name="connsiteY0" fmla="*/ 423794 h 423794"/>
                    <a:gd name="connsiteX1" fmla="*/ 192131 w 1632697"/>
                    <a:gd name="connsiteY1" fmla="*/ 421612 h 423794"/>
                    <a:gd name="connsiteX2" fmla="*/ 196998 w 1632697"/>
                    <a:gd name="connsiteY2" fmla="*/ 0 h 423794"/>
                    <a:gd name="connsiteX3" fmla="*/ 913065 w 1632697"/>
                    <a:gd name="connsiteY3" fmla="*/ 141 h 423794"/>
                    <a:gd name="connsiteX4" fmla="*/ 907686 w 1632697"/>
                    <a:gd name="connsiteY4" fmla="*/ 420882 h 423794"/>
                    <a:gd name="connsiteX5" fmla="*/ 1632697 w 1632697"/>
                    <a:gd name="connsiteY5" fmla="*/ 418974 h 423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32697" h="423794">
                      <a:moveTo>
                        <a:pt x="0" y="423794"/>
                      </a:moveTo>
                      <a:lnTo>
                        <a:pt x="192131" y="421612"/>
                      </a:lnTo>
                      <a:cubicBezTo>
                        <a:pt x="190917" y="239889"/>
                        <a:pt x="198212" y="181723"/>
                        <a:pt x="196998" y="0"/>
                      </a:cubicBezTo>
                      <a:lnTo>
                        <a:pt x="913065" y="141"/>
                      </a:lnTo>
                      <a:lnTo>
                        <a:pt x="907686" y="420882"/>
                      </a:lnTo>
                      <a:lnTo>
                        <a:pt x="1632697" y="418974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6107655" y="3680417"/>
                  <a:ext cx="1632697" cy="395955"/>
                </a:xfrm>
                <a:custGeom>
                  <a:avLst/>
                  <a:gdLst>
                    <a:gd name="connsiteX0" fmla="*/ 0 w 1446903"/>
                    <a:gd name="connsiteY0" fmla="*/ 537883 h 548640"/>
                    <a:gd name="connsiteX1" fmla="*/ 220532 w 1446903"/>
                    <a:gd name="connsiteY1" fmla="*/ 537883 h 548640"/>
                    <a:gd name="connsiteX2" fmla="*/ 220532 w 1446903"/>
                    <a:gd name="connsiteY2" fmla="*/ 0 h 548640"/>
                    <a:gd name="connsiteX3" fmla="*/ 973567 w 1446903"/>
                    <a:gd name="connsiteY3" fmla="*/ 0 h 548640"/>
                    <a:gd name="connsiteX4" fmla="*/ 973567 w 1446903"/>
                    <a:gd name="connsiteY4" fmla="*/ 548640 h 548640"/>
                    <a:gd name="connsiteX5" fmla="*/ 1446903 w 1446903"/>
                    <a:gd name="connsiteY5" fmla="*/ 548640 h 548640"/>
                    <a:gd name="connsiteX0" fmla="*/ 0 w 1446903"/>
                    <a:gd name="connsiteY0" fmla="*/ 537883 h 548640"/>
                    <a:gd name="connsiteX1" fmla="*/ 220532 w 1446903"/>
                    <a:gd name="connsiteY1" fmla="*/ 537883 h 548640"/>
                    <a:gd name="connsiteX2" fmla="*/ 220532 w 1446903"/>
                    <a:gd name="connsiteY2" fmla="*/ 0 h 548640"/>
                    <a:gd name="connsiteX3" fmla="*/ 973567 w 1446903"/>
                    <a:gd name="connsiteY3" fmla="*/ 0 h 548640"/>
                    <a:gd name="connsiteX4" fmla="*/ 973567 w 1446903"/>
                    <a:gd name="connsiteY4" fmla="*/ 548640 h 548640"/>
                    <a:gd name="connsiteX5" fmla="*/ 1446903 w 1446903"/>
                    <a:gd name="connsiteY5" fmla="*/ 548640 h 548640"/>
                    <a:gd name="connsiteX0" fmla="*/ 0 w 1446903"/>
                    <a:gd name="connsiteY0" fmla="*/ 537883 h 548640"/>
                    <a:gd name="connsiteX1" fmla="*/ 220532 w 1446903"/>
                    <a:gd name="connsiteY1" fmla="*/ 537883 h 548640"/>
                    <a:gd name="connsiteX2" fmla="*/ 220532 w 1446903"/>
                    <a:gd name="connsiteY2" fmla="*/ 0 h 548640"/>
                    <a:gd name="connsiteX3" fmla="*/ 973567 w 1446903"/>
                    <a:gd name="connsiteY3" fmla="*/ 0 h 548640"/>
                    <a:gd name="connsiteX4" fmla="*/ 973567 w 1446903"/>
                    <a:gd name="connsiteY4" fmla="*/ 548640 h 548640"/>
                    <a:gd name="connsiteX5" fmla="*/ 1446903 w 1446903"/>
                    <a:gd name="connsiteY5" fmla="*/ 543261 h 548640"/>
                    <a:gd name="connsiteX0" fmla="*/ 0 w 1446903"/>
                    <a:gd name="connsiteY0" fmla="*/ 537883 h 543261"/>
                    <a:gd name="connsiteX1" fmla="*/ 220532 w 1446903"/>
                    <a:gd name="connsiteY1" fmla="*/ 537883 h 543261"/>
                    <a:gd name="connsiteX2" fmla="*/ 220532 w 1446903"/>
                    <a:gd name="connsiteY2" fmla="*/ 0 h 543261"/>
                    <a:gd name="connsiteX3" fmla="*/ 973567 w 1446903"/>
                    <a:gd name="connsiteY3" fmla="*/ 0 h 543261"/>
                    <a:gd name="connsiteX4" fmla="*/ 925158 w 1446903"/>
                    <a:gd name="connsiteY4" fmla="*/ 537883 h 543261"/>
                    <a:gd name="connsiteX5" fmla="*/ 1446903 w 1446903"/>
                    <a:gd name="connsiteY5" fmla="*/ 543261 h 543261"/>
                    <a:gd name="connsiteX0" fmla="*/ 0 w 1446903"/>
                    <a:gd name="connsiteY0" fmla="*/ 548641 h 554019"/>
                    <a:gd name="connsiteX1" fmla="*/ 220532 w 1446903"/>
                    <a:gd name="connsiteY1" fmla="*/ 548641 h 554019"/>
                    <a:gd name="connsiteX2" fmla="*/ 220532 w 1446903"/>
                    <a:gd name="connsiteY2" fmla="*/ 10758 h 554019"/>
                    <a:gd name="connsiteX3" fmla="*/ 930537 w 1446903"/>
                    <a:gd name="connsiteY3" fmla="*/ 0 h 554019"/>
                    <a:gd name="connsiteX4" fmla="*/ 925158 w 1446903"/>
                    <a:gd name="connsiteY4" fmla="*/ 548641 h 554019"/>
                    <a:gd name="connsiteX5" fmla="*/ 1446903 w 1446903"/>
                    <a:gd name="connsiteY5" fmla="*/ 554019 h 554019"/>
                    <a:gd name="connsiteX0" fmla="*/ 0 w 1632697"/>
                    <a:gd name="connsiteY0" fmla="*/ 548641 h 550376"/>
                    <a:gd name="connsiteX1" fmla="*/ 220532 w 1632697"/>
                    <a:gd name="connsiteY1" fmla="*/ 548641 h 550376"/>
                    <a:gd name="connsiteX2" fmla="*/ 220532 w 1632697"/>
                    <a:gd name="connsiteY2" fmla="*/ 10758 h 550376"/>
                    <a:gd name="connsiteX3" fmla="*/ 930537 w 1632697"/>
                    <a:gd name="connsiteY3" fmla="*/ 0 h 550376"/>
                    <a:gd name="connsiteX4" fmla="*/ 925158 w 1632697"/>
                    <a:gd name="connsiteY4" fmla="*/ 548641 h 550376"/>
                    <a:gd name="connsiteX5" fmla="*/ 1632697 w 1632697"/>
                    <a:gd name="connsiteY5" fmla="*/ 550376 h 550376"/>
                    <a:gd name="connsiteX0" fmla="*/ 0 w 1632697"/>
                    <a:gd name="connsiteY0" fmla="*/ 548641 h 550376"/>
                    <a:gd name="connsiteX1" fmla="*/ 220532 w 1632697"/>
                    <a:gd name="connsiteY1" fmla="*/ 548641 h 550376"/>
                    <a:gd name="connsiteX2" fmla="*/ 220532 w 1632697"/>
                    <a:gd name="connsiteY2" fmla="*/ 10758 h 550376"/>
                    <a:gd name="connsiteX3" fmla="*/ 930537 w 1632697"/>
                    <a:gd name="connsiteY3" fmla="*/ 0 h 550376"/>
                    <a:gd name="connsiteX4" fmla="*/ 925158 w 1632697"/>
                    <a:gd name="connsiteY4" fmla="*/ 548641 h 550376"/>
                    <a:gd name="connsiteX5" fmla="*/ 1632697 w 1632697"/>
                    <a:gd name="connsiteY5" fmla="*/ 550376 h 550376"/>
                    <a:gd name="connsiteX0" fmla="*/ 0 w 1632697"/>
                    <a:gd name="connsiteY0" fmla="*/ 548641 h 548641"/>
                    <a:gd name="connsiteX1" fmla="*/ 220532 w 1632697"/>
                    <a:gd name="connsiteY1" fmla="*/ 548641 h 548641"/>
                    <a:gd name="connsiteX2" fmla="*/ 220532 w 1632697"/>
                    <a:gd name="connsiteY2" fmla="*/ 10758 h 548641"/>
                    <a:gd name="connsiteX3" fmla="*/ 930537 w 1632697"/>
                    <a:gd name="connsiteY3" fmla="*/ 0 h 548641"/>
                    <a:gd name="connsiteX4" fmla="*/ 925158 w 1632697"/>
                    <a:gd name="connsiteY4" fmla="*/ 548641 h 548641"/>
                    <a:gd name="connsiteX5" fmla="*/ 1632697 w 1632697"/>
                    <a:gd name="connsiteY5" fmla="*/ 546733 h 548641"/>
                    <a:gd name="connsiteX0" fmla="*/ 0 w 1632697"/>
                    <a:gd name="connsiteY0" fmla="*/ 548641 h 548641"/>
                    <a:gd name="connsiteX1" fmla="*/ 220532 w 1632697"/>
                    <a:gd name="connsiteY1" fmla="*/ 548641 h 548641"/>
                    <a:gd name="connsiteX2" fmla="*/ 205960 w 1632697"/>
                    <a:gd name="connsiteY2" fmla="*/ 7115 h 548641"/>
                    <a:gd name="connsiteX3" fmla="*/ 930537 w 1632697"/>
                    <a:gd name="connsiteY3" fmla="*/ 0 h 548641"/>
                    <a:gd name="connsiteX4" fmla="*/ 925158 w 1632697"/>
                    <a:gd name="connsiteY4" fmla="*/ 548641 h 548641"/>
                    <a:gd name="connsiteX5" fmla="*/ 1632697 w 1632697"/>
                    <a:gd name="connsiteY5" fmla="*/ 546733 h 548641"/>
                    <a:gd name="connsiteX0" fmla="*/ 0 w 1632697"/>
                    <a:gd name="connsiteY0" fmla="*/ 548641 h 552284"/>
                    <a:gd name="connsiteX1" fmla="*/ 209603 w 1632697"/>
                    <a:gd name="connsiteY1" fmla="*/ 552284 h 552284"/>
                    <a:gd name="connsiteX2" fmla="*/ 205960 w 1632697"/>
                    <a:gd name="connsiteY2" fmla="*/ 7115 h 552284"/>
                    <a:gd name="connsiteX3" fmla="*/ 930537 w 1632697"/>
                    <a:gd name="connsiteY3" fmla="*/ 0 h 552284"/>
                    <a:gd name="connsiteX4" fmla="*/ 925158 w 1632697"/>
                    <a:gd name="connsiteY4" fmla="*/ 548641 h 552284"/>
                    <a:gd name="connsiteX5" fmla="*/ 1632697 w 1632697"/>
                    <a:gd name="connsiteY5" fmla="*/ 546733 h 552284"/>
                    <a:gd name="connsiteX0" fmla="*/ 0 w 1632697"/>
                    <a:gd name="connsiteY0" fmla="*/ 577957 h 581600"/>
                    <a:gd name="connsiteX1" fmla="*/ 209603 w 1632697"/>
                    <a:gd name="connsiteY1" fmla="*/ 581600 h 581600"/>
                    <a:gd name="connsiteX2" fmla="*/ 191388 w 1632697"/>
                    <a:gd name="connsiteY2" fmla="*/ 0 h 581600"/>
                    <a:gd name="connsiteX3" fmla="*/ 930537 w 1632697"/>
                    <a:gd name="connsiteY3" fmla="*/ 29316 h 581600"/>
                    <a:gd name="connsiteX4" fmla="*/ 925158 w 1632697"/>
                    <a:gd name="connsiteY4" fmla="*/ 577957 h 581600"/>
                    <a:gd name="connsiteX5" fmla="*/ 1632697 w 1632697"/>
                    <a:gd name="connsiteY5" fmla="*/ 576049 h 581600"/>
                    <a:gd name="connsiteX0" fmla="*/ 0 w 1632697"/>
                    <a:gd name="connsiteY0" fmla="*/ 580674 h 584317"/>
                    <a:gd name="connsiteX1" fmla="*/ 209603 w 1632697"/>
                    <a:gd name="connsiteY1" fmla="*/ 584317 h 584317"/>
                    <a:gd name="connsiteX2" fmla="*/ 191388 w 1632697"/>
                    <a:gd name="connsiteY2" fmla="*/ 2717 h 584317"/>
                    <a:gd name="connsiteX3" fmla="*/ 913065 w 1632697"/>
                    <a:gd name="connsiteY3" fmla="*/ 0 h 584317"/>
                    <a:gd name="connsiteX4" fmla="*/ 925158 w 1632697"/>
                    <a:gd name="connsiteY4" fmla="*/ 580674 h 584317"/>
                    <a:gd name="connsiteX5" fmla="*/ 1632697 w 1632697"/>
                    <a:gd name="connsiteY5" fmla="*/ 578766 h 584317"/>
                    <a:gd name="connsiteX0" fmla="*/ 0 w 1632697"/>
                    <a:gd name="connsiteY0" fmla="*/ 580674 h 580674"/>
                    <a:gd name="connsiteX1" fmla="*/ 197955 w 1632697"/>
                    <a:gd name="connsiteY1" fmla="*/ 578492 h 580674"/>
                    <a:gd name="connsiteX2" fmla="*/ 191388 w 1632697"/>
                    <a:gd name="connsiteY2" fmla="*/ 2717 h 580674"/>
                    <a:gd name="connsiteX3" fmla="*/ 913065 w 1632697"/>
                    <a:gd name="connsiteY3" fmla="*/ 0 h 580674"/>
                    <a:gd name="connsiteX4" fmla="*/ 925158 w 1632697"/>
                    <a:gd name="connsiteY4" fmla="*/ 580674 h 580674"/>
                    <a:gd name="connsiteX5" fmla="*/ 1632697 w 1632697"/>
                    <a:gd name="connsiteY5" fmla="*/ 578766 h 580674"/>
                    <a:gd name="connsiteX0" fmla="*/ 0 w 1632697"/>
                    <a:gd name="connsiteY0" fmla="*/ 583586 h 583586"/>
                    <a:gd name="connsiteX1" fmla="*/ 197955 w 1632697"/>
                    <a:gd name="connsiteY1" fmla="*/ 578492 h 583586"/>
                    <a:gd name="connsiteX2" fmla="*/ 191388 w 1632697"/>
                    <a:gd name="connsiteY2" fmla="*/ 2717 h 583586"/>
                    <a:gd name="connsiteX3" fmla="*/ 913065 w 1632697"/>
                    <a:gd name="connsiteY3" fmla="*/ 0 h 583586"/>
                    <a:gd name="connsiteX4" fmla="*/ 925158 w 1632697"/>
                    <a:gd name="connsiteY4" fmla="*/ 580674 h 583586"/>
                    <a:gd name="connsiteX5" fmla="*/ 1632697 w 1632697"/>
                    <a:gd name="connsiteY5" fmla="*/ 578766 h 583586"/>
                    <a:gd name="connsiteX0" fmla="*/ 0 w 1632697"/>
                    <a:gd name="connsiteY0" fmla="*/ 583586 h 583586"/>
                    <a:gd name="connsiteX1" fmla="*/ 192131 w 1632697"/>
                    <a:gd name="connsiteY1" fmla="*/ 581404 h 583586"/>
                    <a:gd name="connsiteX2" fmla="*/ 191388 w 1632697"/>
                    <a:gd name="connsiteY2" fmla="*/ 2717 h 583586"/>
                    <a:gd name="connsiteX3" fmla="*/ 913065 w 1632697"/>
                    <a:gd name="connsiteY3" fmla="*/ 0 h 583586"/>
                    <a:gd name="connsiteX4" fmla="*/ 925158 w 1632697"/>
                    <a:gd name="connsiteY4" fmla="*/ 580674 h 583586"/>
                    <a:gd name="connsiteX5" fmla="*/ 1632697 w 1632697"/>
                    <a:gd name="connsiteY5" fmla="*/ 578766 h 583586"/>
                    <a:gd name="connsiteX0" fmla="*/ 0 w 1632697"/>
                    <a:gd name="connsiteY0" fmla="*/ 583586 h 583586"/>
                    <a:gd name="connsiteX1" fmla="*/ 192131 w 1632697"/>
                    <a:gd name="connsiteY1" fmla="*/ 581404 h 583586"/>
                    <a:gd name="connsiteX2" fmla="*/ 191388 w 1632697"/>
                    <a:gd name="connsiteY2" fmla="*/ 2717 h 583586"/>
                    <a:gd name="connsiteX3" fmla="*/ 913065 w 1632697"/>
                    <a:gd name="connsiteY3" fmla="*/ 0 h 583586"/>
                    <a:gd name="connsiteX4" fmla="*/ 907686 w 1632697"/>
                    <a:gd name="connsiteY4" fmla="*/ 580674 h 583586"/>
                    <a:gd name="connsiteX5" fmla="*/ 1632697 w 1632697"/>
                    <a:gd name="connsiteY5" fmla="*/ 578766 h 583586"/>
                    <a:gd name="connsiteX0" fmla="*/ 0 w 1632697"/>
                    <a:gd name="connsiteY0" fmla="*/ 583586 h 583586"/>
                    <a:gd name="connsiteX1" fmla="*/ 192131 w 1632697"/>
                    <a:gd name="connsiteY1" fmla="*/ 581404 h 583586"/>
                    <a:gd name="connsiteX2" fmla="*/ 196998 w 1632697"/>
                    <a:gd name="connsiteY2" fmla="*/ 159792 h 583586"/>
                    <a:gd name="connsiteX3" fmla="*/ 913065 w 1632697"/>
                    <a:gd name="connsiteY3" fmla="*/ 0 h 583586"/>
                    <a:gd name="connsiteX4" fmla="*/ 907686 w 1632697"/>
                    <a:gd name="connsiteY4" fmla="*/ 580674 h 583586"/>
                    <a:gd name="connsiteX5" fmla="*/ 1632697 w 1632697"/>
                    <a:gd name="connsiteY5" fmla="*/ 578766 h 583586"/>
                    <a:gd name="connsiteX0" fmla="*/ 0 w 1632697"/>
                    <a:gd name="connsiteY0" fmla="*/ 423794 h 423794"/>
                    <a:gd name="connsiteX1" fmla="*/ 192131 w 1632697"/>
                    <a:gd name="connsiteY1" fmla="*/ 421612 h 423794"/>
                    <a:gd name="connsiteX2" fmla="*/ 196998 w 1632697"/>
                    <a:gd name="connsiteY2" fmla="*/ 0 h 423794"/>
                    <a:gd name="connsiteX3" fmla="*/ 913065 w 1632697"/>
                    <a:gd name="connsiteY3" fmla="*/ 141 h 423794"/>
                    <a:gd name="connsiteX4" fmla="*/ 907686 w 1632697"/>
                    <a:gd name="connsiteY4" fmla="*/ 420882 h 423794"/>
                    <a:gd name="connsiteX5" fmla="*/ 1632697 w 1632697"/>
                    <a:gd name="connsiteY5" fmla="*/ 418974 h 423794"/>
                    <a:gd name="connsiteX0" fmla="*/ 0 w 1632697"/>
                    <a:gd name="connsiteY0" fmla="*/ 423653 h 423653"/>
                    <a:gd name="connsiteX1" fmla="*/ 192131 w 1632697"/>
                    <a:gd name="connsiteY1" fmla="*/ 421471 h 423653"/>
                    <a:gd name="connsiteX2" fmla="*/ 343024 w 1632697"/>
                    <a:gd name="connsiteY2" fmla="*/ 17243 h 423653"/>
                    <a:gd name="connsiteX3" fmla="*/ 913065 w 1632697"/>
                    <a:gd name="connsiteY3" fmla="*/ 0 h 423653"/>
                    <a:gd name="connsiteX4" fmla="*/ 907686 w 1632697"/>
                    <a:gd name="connsiteY4" fmla="*/ 420741 h 423653"/>
                    <a:gd name="connsiteX5" fmla="*/ 1632697 w 1632697"/>
                    <a:gd name="connsiteY5" fmla="*/ 418833 h 423653"/>
                    <a:gd name="connsiteX0" fmla="*/ 0 w 1632697"/>
                    <a:gd name="connsiteY0" fmla="*/ 423653 h 424948"/>
                    <a:gd name="connsiteX1" fmla="*/ 341634 w 1632697"/>
                    <a:gd name="connsiteY1" fmla="*/ 424948 h 424948"/>
                    <a:gd name="connsiteX2" fmla="*/ 343024 w 1632697"/>
                    <a:gd name="connsiteY2" fmla="*/ 17243 h 424948"/>
                    <a:gd name="connsiteX3" fmla="*/ 913065 w 1632697"/>
                    <a:gd name="connsiteY3" fmla="*/ 0 h 424948"/>
                    <a:gd name="connsiteX4" fmla="*/ 907686 w 1632697"/>
                    <a:gd name="connsiteY4" fmla="*/ 420741 h 424948"/>
                    <a:gd name="connsiteX5" fmla="*/ 1632697 w 1632697"/>
                    <a:gd name="connsiteY5" fmla="*/ 418833 h 424948"/>
                    <a:gd name="connsiteX0" fmla="*/ 0 w 1632697"/>
                    <a:gd name="connsiteY0" fmla="*/ 406410 h 407705"/>
                    <a:gd name="connsiteX1" fmla="*/ 341634 w 1632697"/>
                    <a:gd name="connsiteY1" fmla="*/ 407705 h 407705"/>
                    <a:gd name="connsiteX2" fmla="*/ 343024 w 1632697"/>
                    <a:gd name="connsiteY2" fmla="*/ 0 h 407705"/>
                    <a:gd name="connsiteX3" fmla="*/ 913065 w 1632697"/>
                    <a:gd name="connsiteY3" fmla="*/ 7094 h 407705"/>
                    <a:gd name="connsiteX4" fmla="*/ 907686 w 1632697"/>
                    <a:gd name="connsiteY4" fmla="*/ 403498 h 407705"/>
                    <a:gd name="connsiteX5" fmla="*/ 1632697 w 1632697"/>
                    <a:gd name="connsiteY5" fmla="*/ 401590 h 407705"/>
                    <a:gd name="connsiteX0" fmla="*/ 0 w 1632697"/>
                    <a:gd name="connsiteY0" fmla="*/ 409747 h 411042"/>
                    <a:gd name="connsiteX1" fmla="*/ 341634 w 1632697"/>
                    <a:gd name="connsiteY1" fmla="*/ 411042 h 411042"/>
                    <a:gd name="connsiteX2" fmla="*/ 343024 w 1632697"/>
                    <a:gd name="connsiteY2" fmla="*/ 3337 h 411042"/>
                    <a:gd name="connsiteX3" fmla="*/ 728794 w 1632697"/>
                    <a:gd name="connsiteY3" fmla="*/ 0 h 411042"/>
                    <a:gd name="connsiteX4" fmla="*/ 907686 w 1632697"/>
                    <a:gd name="connsiteY4" fmla="*/ 406835 h 411042"/>
                    <a:gd name="connsiteX5" fmla="*/ 1632697 w 1632697"/>
                    <a:gd name="connsiteY5" fmla="*/ 404927 h 411042"/>
                    <a:gd name="connsiteX0" fmla="*/ 0 w 1632697"/>
                    <a:gd name="connsiteY0" fmla="*/ 409747 h 411042"/>
                    <a:gd name="connsiteX1" fmla="*/ 341634 w 1632697"/>
                    <a:gd name="connsiteY1" fmla="*/ 411042 h 411042"/>
                    <a:gd name="connsiteX2" fmla="*/ 343024 w 1632697"/>
                    <a:gd name="connsiteY2" fmla="*/ 3337 h 411042"/>
                    <a:gd name="connsiteX3" fmla="*/ 728794 w 1632697"/>
                    <a:gd name="connsiteY3" fmla="*/ 0 h 411042"/>
                    <a:gd name="connsiteX4" fmla="*/ 730369 w 1632697"/>
                    <a:gd name="connsiteY4" fmla="*/ 406835 h 411042"/>
                    <a:gd name="connsiteX5" fmla="*/ 1632697 w 1632697"/>
                    <a:gd name="connsiteY5" fmla="*/ 404927 h 411042"/>
                    <a:gd name="connsiteX0" fmla="*/ 0 w 1632697"/>
                    <a:gd name="connsiteY0" fmla="*/ 409747 h 411042"/>
                    <a:gd name="connsiteX1" fmla="*/ 341634 w 1632697"/>
                    <a:gd name="connsiteY1" fmla="*/ 411042 h 411042"/>
                    <a:gd name="connsiteX2" fmla="*/ 416037 w 1632697"/>
                    <a:gd name="connsiteY2" fmla="*/ 3337 h 411042"/>
                    <a:gd name="connsiteX3" fmla="*/ 728794 w 1632697"/>
                    <a:gd name="connsiteY3" fmla="*/ 0 h 411042"/>
                    <a:gd name="connsiteX4" fmla="*/ 730369 w 1632697"/>
                    <a:gd name="connsiteY4" fmla="*/ 406835 h 411042"/>
                    <a:gd name="connsiteX5" fmla="*/ 1632697 w 1632697"/>
                    <a:gd name="connsiteY5" fmla="*/ 404927 h 411042"/>
                    <a:gd name="connsiteX0" fmla="*/ 0 w 1632697"/>
                    <a:gd name="connsiteY0" fmla="*/ 409747 h 411042"/>
                    <a:gd name="connsiteX1" fmla="*/ 411170 w 1632697"/>
                    <a:gd name="connsiteY1" fmla="*/ 411042 h 411042"/>
                    <a:gd name="connsiteX2" fmla="*/ 416037 w 1632697"/>
                    <a:gd name="connsiteY2" fmla="*/ 3337 h 411042"/>
                    <a:gd name="connsiteX3" fmla="*/ 728794 w 1632697"/>
                    <a:gd name="connsiteY3" fmla="*/ 0 h 411042"/>
                    <a:gd name="connsiteX4" fmla="*/ 730369 w 1632697"/>
                    <a:gd name="connsiteY4" fmla="*/ 406835 h 411042"/>
                    <a:gd name="connsiteX5" fmla="*/ 1632697 w 1632697"/>
                    <a:gd name="connsiteY5" fmla="*/ 404927 h 411042"/>
                    <a:gd name="connsiteX0" fmla="*/ 0 w 1632697"/>
                    <a:gd name="connsiteY0" fmla="*/ 413224 h 414519"/>
                    <a:gd name="connsiteX1" fmla="*/ 411170 w 1632697"/>
                    <a:gd name="connsiteY1" fmla="*/ 414519 h 414519"/>
                    <a:gd name="connsiteX2" fmla="*/ 416037 w 1632697"/>
                    <a:gd name="connsiteY2" fmla="*/ 6814 h 414519"/>
                    <a:gd name="connsiteX3" fmla="*/ 641874 w 1632697"/>
                    <a:gd name="connsiteY3" fmla="*/ 0 h 414519"/>
                    <a:gd name="connsiteX4" fmla="*/ 730369 w 1632697"/>
                    <a:gd name="connsiteY4" fmla="*/ 410312 h 414519"/>
                    <a:gd name="connsiteX5" fmla="*/ 1632697 w 1632697"/>
                    <a:gd name="connsiteY5" fmla="*/ 408404 h 414519"/>
                    <a:gd name="connsiteX0" fmla="*/ 0 w 1632697"/>
                    <a:gd name="connsiteY0" fmla="*/ 406410 h 407705"/>
                    <a:gd name="connsiteX1" fmla="*/ 411170 w 1632697"/>
                    <a:gd name="connsiteY1" fmla="*/ 407705 h 407705"/>
                    <a:gd name="connsiteX2" fmla="*/ 416037 w 1632697"/>
                    <a:gd name="connsiteY2" fmla="*/ 0 h 407705"/>
                    <a:gd name="connsiteX3" fmla="*/ 641874 w 1632697"/>
                    <a:gd name="connsiteY3" fmla="*/ 10570 h 407705"/>
                    <a:gd name="connsiteX4" fmla="*/ 730369 w 1632697"/>
                    <a:gd name="connsiteY4" fmla="*/ 403498 h 407705"/>
                    <a:gd name="connsiteX5" fmla="*/ 1632697 w 1632697"/>
                    <a:gd name="connsiteY5" fmla="*/ 401590 h 407705"/>
                    <a:gd name="connsiteX0" fmla="*/ 0 w 1632697"/>
                    <a:gd name="connsiteY0" fmla="*/ 406410 h 407705"/>
                    <a:gd name="connsiteX1" fmla="*/ 411170 w 1632697"/>
                    <a:gd name="connsiteY1" fmla="*/ 407705 h 407705"/>
                    <a:gd name="connsiteX2" fmla="*/ 416037 w 1632697"/>
                    <a:gd name="connsiteY2" fmla="*/ 0 h 407705"/>
                    <a:gd name="connsiteX3" fmla="*/ 641874 w 1632697"/>
                    <a:gd name="connsiteY3" fmla="*/ 139 h 407705"/>
                    <a:gd name="connsiteX4" fmla="*/ 730369 w 1632697"/>
                    <a:gd name="connsiteY4" fmla="*/ 403498 h 407705"/>
                    <a:gd name="connsiteX5" fmla="*/ 1632697 w 1632697"/>
                    <a:gd name="connsiteY5" fmla="*/ 401590 h 407705"/>
                    <a:gd name="connsiteX0" fmla="*/ 0 w 1632697"/>
                    <a:gd name="connsiteY0" fmla="*/ 406410 h 407705"/>
                    <a:gd name="connsiteX1" fmla="*/ 411170 w 1632697"/>
                    <a:gd name="connsiteY1" fmla="*/ 407705 h 407705"/>
                    <a:gd name="connsiteX2" fmla="*/ 416037 w 1632697"/>
                    <a:gd name="connsiteY2" fmla="*/ 0 h 407705"/>
                    <a:gd name="connsiteX3" fmla="*/ 641874 w 1632697"/>
                    <a:gd name="connsiteY3" fmla="*/ 139 h 407705"/>
                    <a:gd name="connsiteX4" fmla="*/ 634453 w 1632697"/>
                    <a:gd name="connsiteY4" fmla="*/ 400301 h 407705"/>
                    <a:gd name="connsiteX5" fmla="*/ 1632697 w 1632697"/>
                    <a:gd name="connsiteY5" fmla="*/ 401590 h 407705"/>
                    <a:gd name="connsiteX0" fmla="*/ 0 w 1632697"/>
                    <a:gd name="connsiteY0" fmla="*/ 406410 h 407705"/>
                    <a:gd name="connsiteX1" fmla="*/ 411170 w 1632697"/>
                    <a:gd name="connsiteY1" fmla="*/ 407705 h 407705"/>
                    <a:gd name="connsiteX2" fmla="*/ 416037 w 1632697"/>
                    <a:gd name="connsiteY2" fmla="*/ 0 h 407705"/>
                    <a:gd name="connsiteX3" fmla="*/ 622691 w 1632697"/>
                    <a:gd name="connsiteY3" fmla="*/ 139 h 407705"/>
                    <a:gd name="connsiteX4" fmla="*/ 634453 w 1632697"/>
                    <a:gd name="connsiteY4" fmla="*/ 400301 h 407705"/>
                    <a:gd name="connsiteX5" fmla="*/ 1632697 w 1632697"/>
                    <a:gd name="connsiteY5" fmla="*/ 401590 h 407705"/>
                    <a:gd name="connsiteX0" fmla="*/ 0 w 1632697"/>
                    <a:gd name="connsiteY0" fmla="*/ 409468 h 410763"/>
                    <a:gd name="connsiteX1" fmla="*/ 411170 w 1632697"/>
                    <a:gd name="connsiteY1" fmla="*/ 410763 h 410763"/>
                    <a:gd name="connsiteX2" fmla="*/ 416037 w 1632697"/>
                    <a:gd name="connsiteY2" fmla="*/ 3058 h 410763"/>
                    <a:gd name="connsiteX3" fmla="*/ 638677 w 1632697"/>
                    <a:gd name="connsiteY3" fmla="*/ 0 h 410763"/>
                    <a:gd name="connsiteX4" fmla="*/ 634453 w 1632697"/>
                    <a:gd name="connsiteY4" fmla="*/ 403359 h 410763"/>
                    <a:gd name="connsiteX5" fmla="*/ 1632697 w 1632697"/>
                    <a:gd name="connsiteY5" fmla="*/ 404648 h 410763"/>
                    <a:gd name="connsiteX0" fmla="*/ 0 w 1632697"/>
                    <a:gd name="connsiteY0" fmla="*/ 406410 h 407705"/>
                    <a:gd name="connsiteX1" fmla="*/ 411170 w 1632697"/>
                    <a:gd name="connsiteY1" fmla="*/ 407705 h 407705"/>
                    <a:gd name="connsiteX2" fmla="*/ 416037 w 1632697"/>
                    <a:gd name="connsiteY2" fmla="*/ 0 h 407705"/>
                    <a:gd name="connsiteX3" fmla="*/ 632282 w 1632697"/>
                    <a:gd name="connsiteY3" fmla="*/ 3336 h 407705"/>
                    <a:gd name="connsiteX4" fmla="*/ 634453 w 1632697"/>
                    <a:gd name="connsiteY4" fmla="*/ 400301 h 407705"/>
                    <a:gd name="connsiteX5" fmla="*/ 1632697 w 1632697"/>
                    <a:gd name="connsiteY5" fmla="*/ 401590 h 407705"/>
                    <a:gd name="connsiteX0" fmla="*/ 0 w 1632697"/>
                    <a:gd name="connsiteY0" fmla="*/ 412665 h 413960"/>
                    <a:gd name="connsiteX1" fmla="*/ 411170 w 1632697"/>
                    <a:gd name="connsiteY1" fmla="*/ 413960 h 413960"/>
                    <a:gd name="connsiteX2" fmla="*/ 416037 w 1632697"/>
                    <a:gd name="connsiteY2" fmla="*/ 6255 h 413960"/>
                    <a:gd name="connsiteX3" fmla="*/ 632282 w 1632697"/>
                    <a:gd name="connsiteY3" fmla="*/ 0 h 413960"/>
                    <a:gd name="connsiteX4" fmla="*/ 634453 w 1632697"/>
                    <a:gd name="connsiteY4" fmla="*/ 406556 h 413960"/>
                    <a:gd name="connsiteX5" fmla="*/ 1632697 w 1632697"/>
                    <a:gd name="connsiteY5" fmla="*/ 407845 h 413960"/>
                    <a:gd name="connsiteX0" fmla="*/ 0 w 1632697"/>
                    <a:gd name="connsiteY0" fmla="*/ 406410 h 407705"/>
                    <a:gd name="connsiteX1" fmla="*/ 411170 w 1632697"/>
                    <a:gd name="connsiteY1" fmla="*/ 407705 h 407705"/>
                    <a:gd name="connsiteX2" fmla="*/ 416037 w 1632697"/>
                    <a:gd name="connsiteY2" fmla="*/ 0 h 407705"/>
                    <a:gd name="connsiteX3" fmla="*/ 619030 w 1632697"/>
                    <a:gd name="connsiteY3" fmla="*/ 4346 h 407705"/>
                    <a:gd name="connsiteX4" fmla="*/ 634453 w 1632697"/>
                    <a:gd name="connsiteY4" fmla="*/ 400301 h 407705"/>
                    <a:gd name="connsiteX5" fmla="*/ 1632697 w 1632697"/>
                    <a:gd name="connsiteY5" fmla="*/ 401590 h 407705"/>
                    <a:gd name="connsiteX0" fmla="*/ 0 w 1632697"/>
                    <a:gd name="connsiteY0" fmla="*/ 410015 h 411310"/>
                    <a:gd name="connsiteX1" fmla="*/ 411170 w 1632697"/>
                    <a:gd name="connsiteY1" fmla="*/ 411310 h 411310"/>
                    <a:gd name="connsiteX2" fmla="*/ 416037 w 1632697"/>
                    <a:gd name="connsiteY2" fmla="*/ 3605 h 411310"/>
                    <a:gd name="connsiteX3" fmla="*/ 626981 w 1632697"/>
                    <a:gd name="connsiteY3" fmla="*/ 0 h 411310"/>
                    <a:gd name="connsiteX4" fmla="*/ 634453 w 1632697"/>
                    <a:gd name="connsiteY4" fmla="*/ 403906 h 411310"/>
                    <a:gd name="connsiteX5" fmla="*/ 1632697 w 1632697"/>
                    <a:gd name="connsiteY5" fmla="*/ 405195 h 411310"/>
                    <a:gd name="connsiteX0" fmla="*/ 0 w 1632697"/>
                    <a:gd name="connsiteY0" fmla="*/ 410015 h 411310"/>
                    <a:gd name="connsiteX1" fmla="*/ 411170 w 1632697"/>
                    <a:gd name="connsiteY1" fmla="*/ 411310 h 411310"/>
                    <a:gd name="connsiteX2" fmla="*/ 413387 w 1632697"/>
                    <a:gd name="connsiteY2" fmla="*/ 11557 h 411310"/>
                    <a:gd name="connsiteX3" fmla="*/ 626981 w 1632697"/>
                    <a:gd name="connsiteY3" fmla="*/ 0 h 411310"/>
                    <a:gd name="connsiteX4" fmla="*/ 634453 w 1632697"/>
                    <a:gd name="connsiteY4" fmla="*/ 403906 h 411310"/>
                    <a:gd name="connsiteX5" fmla="*/ 1632697 w 1632697"/>
                    <a:gd name="connsiteY5" fmla="*/ 405195 h 411310"/>
                    <a:gd name="connsiteX0" fmla="*/ 0 w 1632697"/>
                    <a:gd name="connsiteY0" fmla="*/ 398458 h 399753"/>
                    <a:gd name="connsiteX1" fmla="*/ 411170 w 1632697"/>
                    <a:gd name="connsiteY1" fmla="*/ 399753 h 399753"/>
                    <a:gd name="connsiteX2" fmla="*/ 413387 w 1632697"/>
                    <a:gd name="connsiteY2" fmla="*/ 0 h 399753"/>
                    <a:gd name="connsiteX3" fmla="*/ 626981 w 1632697"/>
                    <a:gd name="connsiteY3" fmla="*/ 4345 h 399753"/>
                    <a:gd name="connsiteX4" fmla="*/ 634453 w 1632697"/>
                    <a:gd name="connsiteY4" fmla="*/ 392349 h 399753"/>
                    <a:gd name="connsiteX5" fmla="*/ 1632697 w 1632697"/>
                    <a:gd name="connsiteY5" fmla="*/ 393638 h 399753"/>
                    <a:gd name="connsiteX0" fmla="*/ 0 w 1632697"/>
                    <a:gd name="connsiteY0" fmla="*/ 398458 h 399753"/>
                    <a:gd name="connsiteX1" fmla="*/ 411170 w 1632697"/>
                    <a:gd name="connsiteY1" fmla="*/ 399753 h 399753"/>
                    <a:gd name="connsiteX2" fmla="*/ 413387 w 1632697"/>
                    <a:gd name="connsiteY2" fmla="*/ 0 h 399753"/>
                    <a:gd name="connsiteX3" fmla="*/ 619030 w 1632697"/>
                    <a:gd name="connsiteY3" fmla="*/ 4345 h 399753"/>
                    <a:gd name="connsiteX4" fmla="*/ 634453 w 1632697"/>
                    <a:gd name="connsiteY4" fmla="*/ 392349 h 399753"/>
                    <a:gd name="connsiteX5" fmla="*/ 1632697 w 1632697"/>
                    <a:gd name="connsiteY5" fmla="*/ 393638 h 399753"/>
                    <a:gd name="connsiteX0" fmla="*/ 0 w 1632697"/>
                    <a:gd name="connsiteY0" fmla="*/ 398458 h 400300"/>
                    <a:gd name="connsiteX1" fmla="*/ 411170 w 1632697"/>
                    <a:gd name="connsiteY1" fmla="*/ 399753 h 400300"/>
                    <a:gd name="connsiteX2" fmla="*/ 413387 w 1632697"/>
                    <a:gd name="connsiteY2" fmla="*/ 0 h 400300"/>
                    <a:gd name="connsiteX3" fmla="*/ 619030 w 1632697"/>
                    <a:gd name="connsiteY3" fmla="*/ 4345 h 400300"/>
                    <a:gd name="connsiteX4" fmla="*/ 626501 w 1632697"/>
                    <a:gd name="connsiteY4" fmla="*/ 400300 h 400300"/>
                    <a:gd name="connsiteX5" fmla="*/ 1632697 w 1632697"/>
                    <a:gd name="connsiteY5" fmla="*/ 393638 h 400300"/>
                    <a:gd name="connsiteX0" fmla="*/ 0 w 1632697"/>
                    <a:gd name="connsiteY0" fmla="*/ 499174 h 501016"/>
                    <a:gd name="connsiteX1" fmla="*/ 411170 w 1632697"/>
                    <a:gd name="connsiteY1" fmla="*/ 500469 h 501016"/>
                    <a:gd name="connsiteX2" fmla="*/ 416037 w 1632697"/>
                    <a:gd name="connsiteY2" fmla="*/ 0 h 501016"/>
                    <a:gd name="connsiteX3" fmla="*/ 619030 w 1632697"/>
                    <a:gd name="connsiteY3" fmla="*/ 105061 h 501016"/>
                    <a:gd name="connsiteX4" fmla="*/ 626501 w 1632697"/>
                    <a:gd name="connsiteY4" fmla="*/ 501016 h 501016"/>
                    <a:gd name="connsiteX5" fmla="*/ 1632697 w 1632697"/>
                    <a:gd name="connsiteY5" fmla="*/ 494354 h 501016"/>
                    <a:gd name="connsiteX0" fmla="*/ 0 w 1632697"/>
                    <a:gd name="connsiteY0" fmla="*/ 394113 h 395955"/>
                    <a:gd name="connsiteX1" fmla="*/ 411170 w 1632697"/>
                    <a:gd name="connsiteY1" fmla="*/ 395408 h 395955"/>
                    <a:gd name="connsiteX2" fmla="*/ 418687 w 1632697"/>
                    <a:gd name="connsiteY2" fmla="*/ 956 h 395955"/>
                    <a:gd name="connsiteX3" fmla="*/ 619030 w 1632697"/>
                    <a:gd name="connsiteY3" fmla="*/ 0 h 395955"/>
                    <a:gd name="connsiteX4" fmla="*/ 626501 w 1632697"/>
                    <a:gd name="connsiteY4" fmla="*/ 395955 h 395955"/>
                    <a:gd name="connsiteX5" fmla="*/ 1632697 w 1632697"/>
                    <a:gd name="connsiteY5" fmla="*/ 389293 h 395955"/>
                    <a:gd name="connsiteX0" fmla="*/ 0 w 1632697"/>
                    <a:gd name="connsiteY0" fmla="*/ 394113 h 395955"/>
                    <a:gd name="connsiteX1" fmla="*/ 411170 w 1632697"/>
                    <a:gd name="connsiteY1" fmla="*/ 395408 h 395955"/>
                    <a:gd name="connsiteX2" fmla="*/ 410736 w 1632697"/>
                    <a:gd name="connsiteY2" fmla="*/ 956 h 395955"/>
                    <a:gd name="connsiteX3" fmla="*/ 619030 w 1632697"/>
                    <a:gd name="connsiteY3" fmla="*/ 0 h 395955"/>
                    <a:gd name="connsiteX4" fmla="*/ 626501 w 1632697"/>
                    <a:gd name="connsiteY4" fmla="*/ 395955 h 395955"/>
                    <a:gd name="connsiteX5" fmla="*/ 1632697 w 1632697"/>
                    <a:gd name="connsiteY5" fmla="*/ 389293 h 395955"/>
                    <a:gd name="connsiteX0" fmla="*/ 0 w 1632697"/>
                    <a:gd name="connsiteY0" fmla="*/ 394113 h 395955"/>
                    <a:gd name="connsiteX1" fmla="*/ 411170 w 1632697"/>
                    <a:gd name="connsiteY1" fmla="*/ 395408 h 395955"/>
                    <a:gd name="connsiteX2" fmla="*/ 410736 w 1632697"/>
                    <a:gd name="connsiteY2" fmla="*/ 956 h 395955"/>
                    <a:gd name="connsiteX3" fmla="*/ 624331 w 1632697"/>
                    <a:gd name="connsiteY3" fmla="*/ 0 h 395955"/>
                    <a:gd name="connsiteX4" fmla="*/ 626501 w 1632697"/>
                    <a:gd name="connsiteY4" fmla="*/ 395955 h 395955"/>
                    <a:gd name="connsiteX5" fmla="*/ 1632697 w 1632697"/>
                    <a:gd name="connsiteY5" fmla="*/ 389293 h 39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32697" h="395955">
                      <a:moveTo>
                        <a:pt x="0" y="394113"/>
                      </a:moveTo>
                      <a:lnTo>
                        <a:pt x="411170" y="395408"/>
                      </a:lnTo>
                      <a:cubicBezTo>
                        <a:pt x="409956" y="213685"/>
                        <a:pt x="411950" y="182679"/>
                        <a:pt x="410736" y="956"/>
                      </a:cubicBezTo>
                      <a:lnTo>
                        <a:pt x="624331" y="0"/>
                      </a:lnTo>
                      <a:cubicBezTo>
                        <a:pt x="625055" y="132322"/>
                        <a:pt x="625777" y="263633"/>
                        <a:pt x="626501" y="395955"/>
                      </a:cubicBezTo>
                      <a:lnTo>
                        <a:pt x="1632697" y="389293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601856" y="3229438"/>
                  <a:ext cx="709853" cy="3029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FF0000"/>
                      </a:solidFill>
                    </a:rPr>
                    <a:t>OUT_D</a:t>
                  </a:r>
                  <a:endParaRPr lang="en-GB" sz="105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601856" y="3743273"/>
                  <a:ext cx="758579" cy="3029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FF0000"/>
                      </a:solidFill>
                    </a:rPr>
                    <a:t>STROBE</a:t>
                  </a:r>
                  <a:endParaRPr lang="en-GB" sz="105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 flipH="1" flipV="1">
                  <a:off x="6309042" y="3142474"/>
                  <a:ext cx="711230" cy="83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6309042" y="2888131"/>
                  <a:ext cx="674769" cy="2753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+mj-lt"/>
                    </a:rPr>
                    <a:t> ~5-6</a:t>
                  </a:r>
                  <a:r>
                    <a:rPr lang="en-US" sz="900" dirty="0"/>
                    <a:t> </a:t>
                  </a:r>
                  <a:r>
                    <a:rPr lang="en-US" sz="900" dirty="0" err="1">
                      <a:latin typeface="Symbol" panose="05050102010706020507" pitchFamily="18" charset="2"/>
                    </a:rPr>
                    <a:t>m</a:t>
                  </a:r>
                  <a:r>
                    <a:rPr lang="en-US" sz="900" dirty="0" err="1"/>
                    <a:t>s</a:t>
                  </a:r>
                  <a:endParaRPr lang="en-GB" sz="900" dirty="0"/>
                </a:p>
              </p:txBody>
            </p:sp>
          </p:grpSp>
          <p:sp>
            <p:nvSpPr>
              <p:cNvPr id="48" name="Rectangle 47"/>
              <p:cNvSpPr/>
              <p:nvPr/>
            </p:nvSpPr>
            <p:spPr>
              <a:xfrm>
                <a:off x="6216912" y="4384667"/>
                <a:ext cx="152024" cy="923080"/>
              </a:xfrm>
              <a:prstGeom prst="rect">
                <a:avLst/>
              </a:prstGeom>
              <a:solidFill>
                <a:srgbClr val="00B05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6867729" y="4293854"/>
              <a:ext cx="1242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Latched hit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53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7486"/>
            <a:ext cx="8075543" cy="791661"/>
          </a:xfrm>
        </p:spPr>
        <p:txBody>
          <a:bodyPr/>
          <a:lstStyle/>
          <a:p>
            <a:r>
              <a:rPr lang="en-US" smtClean="0"/>
              <a:t>MVTX Cost </a:t>
            </a:r>
            <a:r>
              <a:rPr lang="en-US" dirty="0" smtClean="0"/>
              <a:t>and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224278"/>
            <a:ext cx="4515530" cy="191887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Total budget: 6.5M</a:t>
            </a:r>
          </a:p>
          <a:p>
            <a:pPr lvl="1"/>
            <a:r>
              <a:rPr lang="en-US" dirty="0" smtClean="0"/>
              <a:t>Production </a:t>
            </a:r>
          </a:p>
          <a:p>
            <a:pPr lvl="1"/>
            <a:r>
              <a:rPr lang="en-US" dirty="0" smtClean="0"/>
              <a:t>Assembly </a:t>
            </a:r>
          </a:p>
          <a:p>
            <a:pPr lvl="1"/>
            <a:r>
              <a:rPr lang="en-US" dirty="0" smtClean="0"/>
              <a:t>Integration </a:t>
            </a:r>
          </a:p>
          <a:p>
            <a:r>
              <a:rPr lang="en-US" dirty="0" smtClean="0"/>
              <a:t>About 9 months schedule float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971151"/>
              </p:ext>
            </p:extLst>
          </p:nvPr>
        </p:nvGraphicFramePr>
        <p:xfrm>
          <a:off x="152400" y="3733797"/>
          <a:ext cx="8915399" cy="2256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0381"/>
                <a:gridCol w="1933218"/>
                <a:gridCol w="2971800"/>
              </a:tblGrid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Major Items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Cost w/ 35% Cont. ($M)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Schedule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Staves (WBS 1.5.3.1)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8/2018-5/2019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Readout &amp; Controls (WBS 1.5.2)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1/2019-6/2019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Mechanics</a:t>
                      </a:r>
                      <a:r>
                        <a:rPr lang="en-US" sz="1400" baseline="0" dirty="0" smtClean="0"/>
                        <a:t> &amp; Detector Assembly (WBS 1.5.3)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2019-2022, TBO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Integration (WBS 1.5.4)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2021-2022, TBO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 Management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8/2018-1/2023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146226"/>
            <a:ext cx="3911963" cy="23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34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1299" y="95680"/>
            <a:ext cx="7645401" cy="879007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MVTX:MAPS-based </a:t>
            </a:r>
            <a:r>
              <a:rPr lang="en-US" sz="3200" dirty="0"/>
              <a:t>Vertex </a:t>
            </a:r>
            <a:r>
              <a:rPr lang="en-US" sz="3200" dirty="0" smtClean="0"/>
              <a:t>Detector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32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510386" y="2265221"/>
            <a:ext cx="3366580" cy="1545833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20121" y="3925352"/>
            <a:ext cx="3366580" cy="793353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4269" y="1246343"/>
            <a:ext cx="7348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 separate upgrade project for the </a:t>
            </a:r>
            <a:r>
              <a:rPr lang="en-US" sz="2000">
                <a:solidFill>
                  <a:srgbClr val="FF0000"/>
                </a:solidFill>
              </a:rPr>
              <a:t>baseline </a:t>
            </a:r>
            <a:r>
              <a:rPr lang="en-US" sz="2000" smtClean="0">
                <a:solidFill>
                  <a:srgbClr val="FF0000"/>
                </a:solidFill>
              </a:rPr>
              <a:t>sPHENIX: </a:t>
            </a:r>
            <a:r>
              <a:rPr lang="en-US" sz="2000" b="1" dirty="0">
                <a:solidFill>
                  <a:srgbClr val="FF0000"/>
                </a:solidFill>
              </a:rPr>
              <a:t>Jet + B-tagging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0386" y="4961717"/>
            <a:ext cx="3366580" cy="6924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500" dirty="0"/>
              <a:t>Parallel Activities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MAPS-based Vertex Detector  (MVTX)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Intermediate Silicon Strip Tracker (INTT)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7676" y="2105025"/>
            <a:ext cx="7745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Baseline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7675" y="4961716"/>
            <a:ext cx="8544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Upgrades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438150" y="1994641"/>
            <a:ext cx="3176382" cy="35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905001" y="3743325"/>
            <a:ext cx="2537114" cy="1530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07" y="88900"/>
            <a:ext cx="7122094" cy="127780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sPHENIX </a:t>
            </a:r>
            <a:r>
              <a:rPr lang="en-US" sz="4000" dirty="0" smtClean="0"/>
              <a:t>vs </a:t>
            </a:r>
            <a:r>
              <a:rPr lang="en-US" sz="4000" dirty="0"/>
              <a:t>ALICE </a:t>
            </a:r>
            <a:r>
              <a:rPr lang="en-US" sz="4000" dirty="0" smtClean="0"/>
              <a:t>Specifications </a:t>
            </a:r>
            <a:endParaRPr lang="en-US" sz="2025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35100" y="1407539"/>
          <a:ext cx="6350001" cy="183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667"/>
                <a:gridCol w="2116667"/>
                <a:gridCol w="2116667"/>
              </a:tblGrid>
              <a:tr h="4577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ALICE (Run3)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sPHENIX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Pb+Pb</a:t>
                      </a:r>
                      <a:r>
                        <a:rPr lang="en-US" sz="1800" dirty="0" smtClean="0"/>
                        <a:t> /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Au+Au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 kHz (50kHz)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200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p+p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400 kHz (200kHz)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13 MHz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Trigger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50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15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803400" y="3238499"/>
            <a:ext cx="5486400" cy="3302001"/>
            <a:chOff x="1755648" y="3403648"/>
            <a:chExt cx="5453715" cy="3071460"/>
          </a:xfrm>
        </p:grpSpPr>
        <p:grpSp>
          <p:nvGrpSpPr>
            <p:cNvPr id="11" name="Group 10"/>
            <p:cNvGrpSpPr/>
            <p:nvPr/>
          </p:nvGrpSpPr>
          <p:grpSpPr>
            <a:xfrm>
              <a:off x="1755648" y="3403648"/>
              <a:ext cx="5453715" cy="3071460"/>
              <a:chOff x="5384494" y="4921101"/>
              <a:chExt cx="3374376" cy="1800374"/>
            </a:xfrm>
          </p:grpSpPr>
          <p:pic>
            <p:nvPicPr>
              <p:cNvPr id="8" name="Picture 7" descr="Projection_pp_dNdeta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4494" y="5144505"/>
                <a:ext cx="3374376" cy="157697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649807" y="4921101"/>
                <a:ext cx="2807793" cy="198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Event size,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1050" dirty="0">
                    <a:solidFill>
                      <a:srgbClr val="FF0000"/>
                    </a:solidFill>
                  </a:rPr>
                  <a:t>/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dη</a:t>
                </a:r>
                <a:r>
                  <a:rPr lang="en-US" sz="1050" dirty="0">
                    <a:solidFill>
                      <a:srgbClr val="FF0000"/>
                    </a:solidFill>
                  </a:rPr>
                  <a:t>: sPHENIX = 1/3 ALICE (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pp</a:t>
                </a:r>
                <a:r>
                  <a:rPr lang="en-US" sz="1050" dirty="0">
                    <a:solidFill>
                      <a:srgbClr val="FF0000"/>
                    </a:solidFill>
                  </a:rPr>
                  <a:t>), 1/5 ALICE(AA)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626740" y="4888511"/>
              <a:ext cx="10584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sPHENIX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74718" y="4893759"/>
              <a:ext cx="7805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7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14450" y="320063"/>
            <a:ext cx="6172200" cy="753431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RHIC Multi-Year Plan:  sPHENIX 2022-2026+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643" y="3649304"/>
            <a:ext cx="5769757" cy="21825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Precision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vertexing</a:t>
            </a:r>
            <a:r>
              <a:rPr lang="en-US" dirty="0" smtClean="0"/>
              <a:t> for B-tagging:</a:t>
            </a:r>
            <a:endParaRPr lang="en-US" dirty="0"/>
          </a:p>
          <a:p>
            <a:pPr lvl="1"/>
            <a:r>
              <a:rPr lang="en-US" dirty="0"/>
              <a:t>Tracking resolution better than 5</a:t>
            </a:r>
            <a:r>
              <a:rPr lang="en-US" dirty="0" smtClean="0"/>
              <a:t>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High 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43" y="1073494"/>
            <a:ext cx="8487558" cy="2051341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45" y="4081266"/>
            <a:ext cx="2124964" cy="21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050" y="3471775"/>
            <a:ext cx="2226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451829" y="560349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Evolving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6677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BNL </a:t>
            </a:r>
            <a:r>
              <a:rPr lang="en-US" sz="2100" dirty="0" smtClean="0"/>
              <a:t>sPHENIX Control </a:t>
            </a:r>
            <a:r>
              <a:rPr lang="en-US" sz="2100" dirty="0"/>
              <a:t>E</a:t>
            </a:r>
            <a:r>
              <a:rPr lang="en-US" sz="2100" dirty="0" smtClean="0"/>
              <a:t>nvelope  </a:t>
            </a:r>
            <a:r>
              <a:rPr lang="en-US" sz="2100" dirty="0"/>
              <a:t>D</a:t>
            </a:r>
            <a:r>
              <a:rPr lang="en-US" sz="2100" dirty="0" smtClean="0"/>
              <a:t>rawing</a:t>
            </a:r>
            <a:br>
              <a:rPr lang="en-US" sz="2100" dirty="0" smtClean="0"/>
            </a:br>
            <a:r>
              <a:rPr lang="en-US" sz="1600" dirty="0" smtClean="0"/>
              <a:t>Z </a:t>
            </a:r>
            <a:r>
              <a:rPr lang="en-US" sz="1600" dirty="0"/>
              <a:t>location of the inner </a:t>
            </a:r>
            <a:r>
              <a:rPr lang="en-US" sz="1600" dirty="0" err="1"/>
              <a:t>hcal</a:t>
            </a:r>
            <a:r>
              <a:rPr lang="en-US" sz="1600" dirty="0"/>
              <a:t>  is at 2175,0mm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99" t="7411" r="6429"/>
          <a:stretch/>
        </p:blipFill>
        <p:spPr>
          <a:xfrm>
            <a:off x="990600" y="1066800"/>
            <a:ext cx="6862714" cy="4993823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7391400" y="2438400"/>
            <a:ext cx="228600" cy="1295400"/>
          </a:xfrm>
          <a:prstGeom prst="donut">
            <a:avLst>
              <a:gd name="adj" fmla="val 13545"/>
            </a:avLst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243CF-A39D-4743-9175-B1C46DFA4A4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1143000"/>
          </a:xfrm>
        </p:spPr>
        <p:txBody>
          <a:bodyPr/>
          <a:lstStyle/>
          <a:p>
            <a:r>
              <a:rPr lang="en-US" dirty="0" smtClean="0"/>
              <a:t>Telescope Enclosure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1849"/>
            <a:ext cx="7990947" cy="3882843"/>
          </a:xfrm>
        </p:spPr>
        <p:txBody>
          <a:bodyPr/>
          <a:lstStyle/>
          <a:p>
            <a:r>
              <a:rPr lang="en-US" dirty="0" smtClean="0"/>
              <a:t>Telescope Mechanical box designed</a:t>
            </a:r>
          </a:p>
          <a:p>
            <a:pPr lvl="1"/>
            <a:r>
              <a:rPr lang="en-US" dirty="0" smtClean="0"/>
              <a:t>Design sent to UT-Austin for quote </a:t>
            </a:r>
          </a:p>
          <a:p>
            <a:pPr lvl="1"/>
            <a:r>
              <a:rPr lang="en-US" dirty="0" smtClean="0"/>
              <a:t>4 MAPS sensors</a:t>
            </a:r>
          </a:p>
          <a:p>
            <a:pPr lvl="1"/>
            <a:r>
              <a:rPr lang="en-US" dirty="0" smtClean="0"/>
              <a:t>4 staves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606" y="2744334"/>
            <a:ext cx="5597394" cy="36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205383" y="-59334"/>
            <a:ext cx="8501063" cy="83638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 Road Map</a:t>
            </a:r>
            <a:endParaRPr dirty="0"/>
          </a:p>
        </p:txBody>
      </p:sp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 dirty="0"/>
          </a:p>
        </p:txBody>
      </p:sp>
      <p:sp>
        <p:nvSpPr>
          <p:cNvPr id="196" name="Shape 196"/>
          <p:cNvSpPr/>
          <p:nvPr/>
        </p:nvSpPr>
        <p:spPr>
          <a:xfrm>
            <a:off x="4608796" y="1246790"/>
            <a:ext cx="4228800" cy="3457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Recommendation </a:t>
            </a:r>
            <a:r>
              <a:rPr lang="en-US" dirty="0"/>
              <a:t>#</a:t>
            </a:r>
            <a:r>
              <a:rPr lang="en-US" dirty="0" smtClean="0"/>
              <a:t>1 (RHIC): </a:t>
            </a: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Recommendation #3 (EIC): </a:t>
            </a: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57" y="3345367"/>
            <a:ext cx="3183263" cy="3393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611" y="2377792"/>
            <a:ext cx="3698894" cy="1064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100" y="4064453"/>
            <a:ext cx="4413606" cy="69812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138110" y="6561133"/>
            <a:ext cx="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" name="Group 6"/>
          <p:cNvGrpSpPr/>
          <p:nvPr/>
        </p:nvGrpSpPr>
        <p:grpSpPr>
          <a:xfrm>
            <a:off x="4624069" y="5301162"/>
            <a:ext cx="3960516" cy="766858"/>
            <a:chOff x="4745930" y="6200340"/>
            <a:chExt cx="3749742" cy="613322"/>
          </a:xfrm>
          <a:noFill/>
        </p:grpSpPr>
        <p:grpSp>
          <p:nvGrpSpPr>
            <p:cNvPr id="27" name="Group 26"/>
            <p:cNvGrpSpPr/>
            <p:nvPr/>
          </p:nvGrpSpPr>
          <p:grpSpPr>
            <a:xfrm>
              <a:off x="4745930" y="6448096"/>
              <a:ext cx="3749742" cy="365566"/>
              <a:chOff x="6437159" y="8890239"/>
              <a:chExt cx="5332967" cy="519916"/>
            </a:xfrm>
            <a:grpFill/>
          </p:grpSpPr>
          <p:grpSp>
            <p:nvGrpSpPr>
              <p:cNvPr id="24" name="Group 23"/>
              <p:cNvGrpSpPr/>
              <p:nvPr/>
            </p:nvGrpSpPr>
            <p:grpSpPr>
              <a:xfrm>
                <a:off x="6437159" y="8890239"/>
                <a:ext cx="5332967" cy="75959"/>
                <a:chOff x="6437159" y="8890239"/>
                <a:chExt cx="5332967" cy="75959"/>
              </a:xfrm>
              <a:grpFill/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6437159" y="8961681"/>
                  <a:ext cx="5332967" cy="0"/>
                </a:xfrm>
                <a:prstGeom prst="straightConnector1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  <a:tailEnd type="arrow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842526" y="8890239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8160571" y="8892090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9661316" y="8896607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1101168" y="8892425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26" name="TextBox 25"/>
              <p:cNvSpPr txBox="1"/>
              <p:nvPr/>
            </p:nvSpPr>
            <p:spPr>
              <a:xfrm>
                <a:off x="7809094" y="8956014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2020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508446" y="8947656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2015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309839" y="8947997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2025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788" y="8947997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2030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290287" y="6200340"/>
              <a:ext cx="437873" cy="28885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LDRD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91915" y="6229256"/>
              <a:ext cx="687512" cy="23102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</a:t>
              </a:r>
              <a:r>
                <a:rPr lang="en-US" sz="1300" dirty="0" err="1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sPHENIX</a:t>
              </a:r>
              <a:endParaRPr lang="en-US" sz="13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33455" y="6225842"/>
              <a:ext cx="519078" cy="23102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     EIC</a:t>
              </a:r>
              <a:endParaRPr lang="en-US" sz="13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35879" y="777057"/>
            <a:ext cx="3483322" cy="43889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2200" b="1" dirty="0"/>
              <a:t>Excellent strategic Alignment</a:t>
            </a:r>
            <a:endParaRPr lang="en-US" sz="2200" b="1" dirty="0"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29598" y="777056"/>
            <a:ext cx="2694494" cy="43889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2200" b="1" dirty="0">
                <a:solidFill>
                  <a:srgbClr val="000000"/>
                </a:solidFill>
              </a:rPr>
              <a:t>NSAC Long Range Plan</a:t>
            </a:r>
            <a:endParaRPr lang="en-US" sz="2200" b="1" dirty="0">
              <a:solidFill>
                <a:srgbClr val="000000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sp>
        <p:nvSpPr>
          <p:cNvPr id="42" name="Shape 196"/>
          <p:cNvSpPr/>
          <p:nvPr/>
        </p:nvSpPr>
        <p:spPr>
          <a:xfrm>
            <a:off x="335879" y="1246790"/>
            <a:ext cx="4272917" cy="219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 smtClean="0">
                <a:solidFill>
                  <a:srgbClr val="0000FF"/>
                </a:solidFill>
              </a:rPr>
              <a:t>At the heart of the recently released LANL NP strategy, by </a:t>
            </a:r>
            <a:r>
              <a:rPr lang="en-US" b="1" dirty="0" err="1" smtClean="0">
                <a:solidFill>
                  <a:srgbClr val="0000FF"/>
                </a:solidFill>
              </a:rPr>
              <a:t>Rej</a:t>
            </a:r>
            <a:r>
              <a:rPr lang="en-US" b="1" dirty="0" smtClean="0">
                <a:solidFill>
                  <a:srgbClr val="0000FF"/>
                </a:solidFill>
              </a:rPr>
              <a:t>, Wilburn, Carlson, 2016</a:t>
            </a: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sz="600" b="1" dirty="0">
              <a:solidFill>
                <a:srgbClr val="0000FF"/>
              </a:solidFill>
            </a:endParaRP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 smtClean="0">
                <a:solidFill>
                  <a:srgbClr val="0000FF"/>
                </a:solidFill>
              </a:rPr>
              <a:t>Our projects are pipelines for talent to applied LANL missions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9611" y="1755473"/>
            <a:ext cx="3243164" cy="508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4B7ABC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The highest priority in this 2015 Plan is to capitalize on the investments made.</a:t>
            </a:r>
          </a:p>
        </p:txBody>
      </p:sp>
    </p:spTree>
    <p:extLst>
      <p:ext uri="{BB962C8B-B14F-4D97-AF65-F5344CB8AC3E}">
        <p14:creationId xmlns:p14="http://schemas.microsoft.com/office/powerpoint/2010/main" val="18783901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29011"/>
            <a:ext cx="7957009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 LDRD Key Tasks/Milestones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83442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8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RUv1.0/FELIX1.5 Integration </a:t>
            </a:r>
          </a:p>
          <a:p>
            <a:endParaRPr lang="en-US" sz="1000" dirty="0"/>
          </a:p>
          <a:p>
            <a:r>
              <a:rPr lang="en-US" sz="1000" dirty="0" smtClean="0"/>
              <a:t>40MHz,  7/17-12/17</a:t>
            </a:r>
            <a:endParaRPr lang="en-US" sz="1000" dirty="0"/>
          </a:p>
        </p:txBody>
      </p:sp>
      <p:sp>
        <p:nvSpPr>
          <p:cNvPr id="22" name="6-Point Star 21"/>
          <p:cNvSpPr/>
          <p:nvPr/>
        </p:nvSpPr>
        <p:spPr>
          <a:xfrm>
            <a:off x="2969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35645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RUv1.x/FELIX2.0, 10MHz,</a:t>
              </a:r>
            </a:p>
            <a:p>
              <a:r>
                <a:rPr lang="en-US" sz="1000" dirty="0" smtClean="0"/>
                <a:t>    </a:t>
              </a:r>
            </a:p>
            <a:p>
              <a:r>
                <a:rPr lang="en-US" sz="1000" dirty="0" smtClean="0"/>
                <a:t>10/17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6/18</a:t>
              </a:r>
              <a:endParaRPr lang="en-US" sz="1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40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47752" y="3484023"/>
            <a:ext cx="1533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MVTX Design Review 7/2018</a:t>
            </a:r>
            <a:endParaRPr lang="en-US" sz="9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3299" y="3764858"/>
            <a:ext cx="1708642" cy="553998"/>
            <a:chOff x="4442954" y="3954696"/>
            <a:chExt cx="1490164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4846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System test, cosmic &amp; source 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6/18 - 1/19</a:t>
              </a:r>
              <a:endParaRPr lang="en-US" sz="10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0035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69" y="4967225"/>
            <a:ext cx="20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2018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2021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Stave Production, procure FPGA, GBT etc.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8/18-4/19  </a:t>
              </a:r>
              <a:endParaRPr lang="en-US" sz="1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6005" y="1684577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3" y="1840951"/>
                <a:ext cx="62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7/17</a:t>
                </a:r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10/17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10/18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10/19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031509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805032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Electronics Production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1/19-6/19  </a:t>
              </a:r>
              <a:endParaRPr lang="en-US" sz="1000" dirty="0"/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494309" y="3657392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66185" y="4079145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222531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821274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 smtClean="0"/>
                <a:t>analysis, physics </a:t>
              </a:r>
              <a:r>
                <a:rPr lang="en-US" sz="1000" dirty="0" err="1" smtClean="0"/>
                <a:t>sim</a:t>
              </a:r>
              <a:r>
                <a:rPr lang="en-US" sz="1000" dirty="0" smtClean="0"/>
                <a:t>, NIM paper etc.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1/19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9/19</a:t>
              </a:r>
              <a:endParaRPr lang="en-US" sz="10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805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28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Today</a:t>
            </a:r>
            <a:endParaRPr 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1382957" y="5598005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BNL Director Review</a:t>
            </a:r>
          </a:p>
          <a:p>
            <a:r>
              <a:rPr lang="en-US" sz="1200" dirty="0" smtClean="0"/>
              <a:t>7/10-11, 2017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6063" y="2635350"/>
            <a:ext cx="1253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cosmic telescope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9853" y="2581586"/>
            <a:ext cx="2929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detailed task schedules</a:t>
            </a:r>
          </a:p>
          <a:p>
            <a:r>
              <a:rPr lang="en-US" dirty="0"/>
              <a:t>o</a:t>
            </a:r>
            <a:r>
              <a:rPr lang="en-US" dirty="0" smtClean="0"/>
              <a:t>n MS Project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099326" y="2950918"/>
            <a:ext cx="10199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49441" y="957726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Original plan-A, 7/2017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924800" cy="990600"/>
          </a:xfrm>
        </p:spPr>
        <p:txBody>
          <a:bodyPr/>
          <a:lstStyle/>
          <a:p>
            <a:r>
              <a:rPr lang="en-US" dirty="0" smtClean="0"/>
              <a:t>LDRD Scope: Experimental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Content Placeholder 6" descr="experiment_timeline_122016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7124" r="6952" b="21231"/>
          <a:stretch/>
        </p:blipFill>
        <p:spPr>
          <a:xfrm>
            <a:off x="28752" y="2351662"/>
            <a:ext cx="9115248" cy="40816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077" y="844950"/>
            <a:ext cx="35406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</a:t>
            </a:r>
            <a:r>
              <a:rPr lang="en-US" dirty="0" smtClean="0">
                <a:solidFill>
                  <a:srgbClr val="FF0000"/>
                </a:solidFill>
              </a:rPr>
              <a:t>Milestones achieved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MOU with ALICE	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B-tagging in </a:t>
            </a:r>
            <a:r>
              <a:rPr lang="en-US" sz="1600" b="1" dirty="0" err="1" smtClean="0">
                <a:solidFill>
                  <a:srgbClr val="0000C2"/>
                </a:solidFill>
              </a:rPr>
              <a:t>p+p</a:t>
            </a:r>
            <a:r>
              <a:rPr lang="en-US" sz="1600" b="1" dirty="0" smtClean="0">
                <a:solidFill>
                  <a:srgbClr val="0000C2"/>
                </a:solidFill>
              </a:rPr>
              <a:t> and </a:t>
            </a:r>
            <a:r>
              <a:rPr lang="en-US" sz="1600" b="1" dirty="0" err="1" smtClean="0">
                <a:solidFill>
                  <a:srgbClr val="0000C2"/>
                </a:solidFill>
              </a:rPr>
              <a:t>Au+Au</a:t>
            </a:r>
            <a:endParaRPr lang="en-US" sz="1600" b="1" dirty="0" smtClean="0">
              <a:solidFill>
                <a:srgbClr val="0000C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0000C2"/>
                </a:solidFill>
              </a:rPr>
              <a:t>BNL Director’s Review, </a:t>
            </a:r>
            <a:r>
              <a:rPr lang="en-US" sz="1600" b="1" dirty="0" err="1" smtClean="0">
                <a:solidFill>
                  <a:srgbClr val="0000C2"/>
                </a:solidFill>
              </a:rPr>
              <a:t>recom’ed</a:t>
            </a:r>
            <a:r>
              <a:rPr lang="en-US" sz="1600" b="1" dirty="0" smtClean="0">
                <a:solidFill>
                  <a:srgbClr val="0000C2"/>
                </a:solidFill>
              </a:rPr>
              <a:t> </a:t>
            </a:r>
            <a:r>
              <a:rPr lang="en-US" sz="1600" b="1" dirty="0">
                <a:solidFill>
                  <a:srgbClr val="0000C2"/>
                </a:solidFill>
              </a:rPr>
              <a:t>to </a:t>
            </a:r>
            <a:r>
              <a:rPr lang="en-US" sz="1600" b="1" dirty="0" smtClean="0">
                <a:solidFill>
                  <a:srgbClr val="0000C2"/>
                </a:solidFill>
              </a:rPr>
              <a:t>proceed w/ full proposal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7392" y="886800"/>
            <a:ext cx="2304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alks by Darren, Xuan, </a:t>
            </a:r>
          </a:p>
          <a:p>
            <a:r>
              <a:rPr lang="en-US" dirty="0" smtClean="0"/>
              <a:t>Alex, </a:t>
            </a:r>
            <a:r>
              <a:rPr lang="en-US" dirty="0" err="1" smtClean="0"/>
              <a:t>Sho</a:t>
            </a:r>
            <a:r>
              <a:rPr lang="en-US" dirty="0" smtClean="0"/>
              <a:t>, Walt, Cesar 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743200" y="2480188"/>
            <a:ext cx="3016841" cy="3867622"/>
            <a:chOff x="2743200" y="2480188"/>
            <a:chExt cx="3016841" cy="3867622"/>
          </a:xfrm>
        </p:grpSpPr>
        <p:sp>
          <p:nvSpPr>
            <p:cNvPr id="3" name="Smiley Face 2"/>
            <p:cNvSpPr/>
            <p:nvPr/>
          </p:nvSpPr>
          <p:spPr>
            <a:xfrm>
              <a:off x="4343400" y="2784988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3810000" y="3089788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2743200" y="2480188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iley Face 9"/>
            <p:cNvSpPr/>
            <p:nvPr/>
          </p:nvSpPr>
          <p:spPr>
            <a:xfrm>
              <a:off x="4343400" y="4308988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iley Face 10"/>
            <p:cNvSpPr/>
            <p:nvPr/>
          </p:nvSpPr>
          <p:spPr>
            <a:xfrm>
              <a:off x="4343400" y="4689988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iley Face 11"/>
            <p:cNvSpPr/>
            <p:nvPr/>
          </p:nvSpPr>
          <p:spPr>
            <a:xfrm>
              <a:off x="3810000" y="5375788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iley Face 12"/>
            <p:cNvSpPr/>
            <p:nvPr/>
          </p:nvSpPr>
          <p:spPr>
            <a:xfrm>
              <a:off x="4343400" y="5680588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iley Face 13"/>
            <p:cNvSpPr/>
            <p:nvPr/>
          </p:nvSpPr>
          <p:spPr>
            <a:xfrm>
              <a:off x="4343400" y="5985388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029200" y="2699499"/>
              <a:ext cx="730841" cy="3648311"/>
              <a:chOff x="5029200" y="2699499"/>
              <a:chExt cx="730841" cy="3648311"/>
            </a:xfrm>
          </p:grpSpPr>
          <p:sp>
            <p:nvSpPr>
              <p:cNvPr id="18" name="Smiley Face 17"/>
              <p:cNvSpPr/>
              <p:nvPr/>
            </p:nvSpPr>
            <p:spPr>
              <a:xfrm>
                <a:off x="5181600" y="5976099"/>
                <a:ext cx="228600" cy="228600"/>
              </a:xfrm>
              <a:prstGeom prst="smileyFac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5334000" y="2699499"/>
                <a:ext cx="0" cy="364831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5029200" y="2743200"/>
                <a:ext cx="7308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Today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6807392" y="1919560"/>
            <a:ext cx="211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On track to succeed!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7590" y="1125432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Full readout chain demonstrated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Mechanical conceptual design 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Collaboration formed and full MVTX proposal submitted</a:t>
            </a:r>
          </a:p>
        </p:txBody>
      </p:sp>
    </p:spTree>
    <p:extLst>
      <p:ext uri="{BB962C8B-B14F-4D97-AF65-F5344CB8AC3E}">
        <p14:creationId xmlns:p14="http://schemas.microsoft.com/office/powerpoint/2010/main" val="17445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9071"/>
            <a:ext cx="7924800" cy="9906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484" y="1384186"/>
            <a:ext cx="6346116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LDRD scientific goals </a:t>
            </a:r>
          </a:p>
          <a:p>
            <a:endParaRPr lang="en-US" dirty="0" smtClean="0"/>
          </a:p>
          <a:p>
            <a:r>
              <a:rPr lang="en-US" dirty="0" smtClean="0"/>
              <a:t>Project scope, status and plan </a:t>
            </a:r>
          </a:p>
          <a:p>
            <a:endParaRPr lang="en-US" dirty="0" smtClean="0"/>
          </a:p>
          <a:p>
            <a:r>
              <a:rPr lang="en-US" dirty="0" smtClean="0"/>
              <a:t>Mission impacts </a:t>
            </a:r>
          </a:p>
          <a:p>
            <a:endParaRPr lang="en-US" dirty="0" smtClean="0"/>
          </a:p>
          <a:p>
            <a:r>
              <a:rPr lang="en-US" dirty="0" smtClean="0"/>
              <a:t>Transition Plan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446" y="4108763"/>
            <a:ext cx="2031960" cy="23537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48978" y="1962973"/>
            <a:ext cx="115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Telescope 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584" y="773866"/>
            <a:ext cx="2074338" cy="1979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118" y="2855918"/>
            <a:ext cx="2004082" cy="103028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252087" y="2844572"/>
            <a:ext cx="591910" cy="1346428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95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90600"/>
          </a:xfrm>
        </p:spPr>
        <p:txBody>
          <a:bodyPr/>
          <a:lstStyle/>
          <a:p>
            <a:r>
              <a:rPr lang="en-US" smtClean="0"/>
              <a:t>Leadership Roles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243CF-A39D-4743-9175-B1C46DFA4A4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1371600"/>
            <a:ext cx="38957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sPHENIX MVTX Upgrade project:</a:t>
            </a:r>
          </a:p>
          <a:p>
            <a:r>
              <a:rPr lang="en-US" dirty="0" smtClean="0"/>
              <a:t>L2 manager: Ming Liu</a:t>
            </a:r>
          </a:p>
          <a:p>
            <a:r>
              <a:rPr lang="en-US" dirty="0" smtClean="0"/>
              <a:t>Mechanical integration: Walt Sondheim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L3 managers: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Cesar da Silva, Stave production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Mark Prokop, Readout electronics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87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372600" cy="990600"/>
          </a:xfrm>
        </p:spPr>
        <p:txBody>
          <a:bodyPr/>
          <a:lstStyle/>
          <a:p>
            <a:r>
              <a:rPr lang="en-US" dirty="0" smtClean="0"/>
              <a:t>System Power Overview</a:t>
            </a:r>
            <a:endParaRPr lang="en-US" dirty="0"/>
          </a:p>
        </p:txBody>
      </p:sp>
      <p:sp>
        <p:nvSpPr>
          <p:cNvPr id="48" name="Title 55"/>
          <p:cNvSpPr txBox="1">
            <a:spLocks noGrp="1"/>
          </p:cNvSpPr>
          <p:nvPr/>
        </p:nvSpPr>
        <p:spPr>
          <a:xfrm>
            <a:off x="107950" y="844598"/>
            <a:ext cx="8928100" cy="427045"/>
          </a:xfrm>
          <a:prstGeom prst="rect">
            <a:avLst/>
          </a:prstGeom>
          <a:noFill/>
        </p:spPr>
        <p:txBody>
          <a:bodyPr vert="horz" wrap="square" lIns="91440" tIns="36000" rIns="91440" bIns="360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Power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Baseline architecture 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using LDO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regulators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338404" y="1624952"/>
            <a:ext cx="5993871" cy="3968604"/>
            <a:chOff x="64471" y="751017"/>
            <a:chExt cx="9005677" cy="564521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/>
            <a:srcRect l="37703" b="48147"/>
            <a:stretch/>
          </p:blipFill>
          <p:spPr>
            <a:xfrm>
              <a:off x="5919037" y="922085"/>
              <a:ext cx="3118980" cy="1767470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4317714" y="3990786"/>
              <a:ext cx="667011" cy="2553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err="1">
                  <a:solidFill>
                    <a:schemeClr val="tx1"/>
                  </a:solidFill>
                </a:rPr>
                <a:t>reg</a:t>
              </a:r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317714" y="4246180"/>
              <a:ext cx="667011" cy="2553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err="1">
                  <a:solidFill>
                    <a:schemeClr val="tx1"/>
                  </a:solidFill>
                </a:rPr>
                <a:t>reg</a:t>
              </a:r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024156" y="3990786"/>
              <a:ext cx="667011" cy="2553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err="1">
                  <a:solidFill>
                    <a:schemeClr val="tx1"/>
                  </a:solidFill>
                </a:rPr>
                <a:t>reg</a:t>
              </a:r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024156" y="4246181"/>
              <a:ext cx="667011" cy="2553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err="1">
                  <a:solidFill>
                    <a:schemeClr val="tx1"/>
                  </a:solidFill>
                </a:rPr>
                <a:t>reg</a:t>
              </a:r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726433" y="4638742"/>
              <a:ext cx="1074026" cy="3925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V, I mon/buffer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784543" y="751017"/>
              <a:ext cx="1658024" cy="3256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/>
                <a:t>High speed logic and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991528" y="1147564"/>
              <a:ext cx="1108129" cy="3256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/>
                <a:t>Control lines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35163" y="6028271"/>
              <a:ext cx="798504" cy="34387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Power  in</a:t>
              </a:r>
            </a:p>
          </p:txBody>
        </p:sp>
        <p:sp>
          <p:nvSpPr>
            <p:cNvPr id="70" name="Oval 69"/>
            <p:cNvSpPr/>
            <p:nvPr/>
          </p:nvSpPr>
          <p:spPr>
            <a:xfrm>
              <a:off x="6513061" y="4210499"/>
              <a:ext cx="59624" cy="632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/>
            </a:p>
          </p:txBody>
        </p:sp>
        <p:sp>
          <p:nvSpPr>
            <p:cNvPr id="71" name="Oval 70"/>
            <p:cNvSpPr/>
            <p:nvPr/>
          </p:nvSpPr>
          <p:spPr>
            <a:xfrm>
              <a:off x="6627116" y="4208660"/>
              <a:ext cx="59624" cy="632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/>
            </a:p>
          </p:txBody>
        </p:sp>
        <p:sp>
          <p:nvSpPr>
            <p:cNvPr id="72" name="Oval 71"/>
            <p:cNvSpPr/>
            <p:nvPr/>
          </p:nvSpPr>
          <p:spPr>
            <a:xfrm>
              <a:off x="6741171" y="4208660"/>
              <a:ext cx="59624" cy="632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/>
            </a:p>
          </p:txBody>
        </p:sp>
        <p:sp>
          <p:nvSpPr>
            <p:cNvPr id="73" name="TextBox 23"/>
            <p:cNvSpPr txBox="1"/>
            <p:nvPr/>
          </p:nvSpPr>
          <p:spPr>
            <a:xfrm>
              <a:off x="6412979" y="3920557"/>
              <a:ext cx="714603" cy="325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dirty="0" smtClean="0"/>
                <a:t>32 </a:t>
              </a:r>
              <a:r>
                <a:rPr lang="en-US" sz="700" dirty="0" err="1"/>
                <a:t>reg</a:t>
              </a:r>
              <a:endParaRPr lang="en-US" sz="70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611271" y="5548739"/>
              <a:ext cx="889190" cy="3925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PT100 interface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301063" y="3903252"/>
              <a:ext cx="5383726" cy="24929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726433" y="5031201"/>
              <a:ext cx="1074026" cy="3925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Overcurrent</a:t>
              </a:r>
            </a:p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detection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726433" y="5417988"/>
              <a:ext cx="1074026" cy="3925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Overcurrent</a:t>
              </a:r>
            </a:p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reset</a:t>
              </a:r>
            </a:p>
          </p:txBody>
        </p:sp>
        <p:sp>
          <p:nvSpPr>
            <p:cNvPr id="79" name="TextBox 30"/>
            <p:cNvSpPr txBox="1"/>
            <p:nvPr/>
          </p:nvSpPr>
          <p:spPr>
            <a:xfrm>
              <a:off x="7684790" y="5989602"/>
              <a:ext cx="1385358" cy="350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Power Board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606745" y="4900216"/>
              <a:ext cx="1074026" cy="3925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RDO </a:t>
              </a:r>
            </a:p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interface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726433" y="5807143"/>
              <a:ext cx="1074026" cy="3925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Overcurrent</a:t>
              </a:r>
            </a:p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threshold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31691" y="3989381"/>
              <a:ext cx="667011" cy="2553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err="1">
                  <a:solidFill>
                    <a:schemeClr val="tx1"/>
                  </a:solidFill>
                </a:rPr>
                <a:t>reg</a:t>
              </a:r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731691" y="4244776"/>
              <a:ext cx="667011" cy="2553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err="1">
                  <a:solidFill>
                    <a:schemeClr val="tx1"/>
                  </a:solidFill>
                </a:rPr>
                <a:t>reg</a:t>
              </a:r>
              <a:endParaRPr lang="en-US" sz="700" dirty="0">
                <a:solidFill>
                  <a:schemeClr val="tx1"/>
                </a:solidFill>
              </a:endParaRPr>
            </a:p>
          </p:txBody>
        </p:sp>
        <p:cxnSp>
          <p:nvCxnSpPr>
            <p:cNvPr id="84" name="Straight Connector 83"/>
            <p:cNvCxnSpPr>
              <a:stCxn id="66" idx="3"/>
              <a:endCxn id="80" idx="1"/>
            </p:cNvCxnSpPr>
            <p:nvPr/>
          </p:nvCxnSpPr>
          <p:spPr>
            <a:xfrm>
              <a:off x="5800459" y="4835039"/>
              <a:ext cx="806286" cy="26147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77" idx="3"/>
              <a:endCxn id="80" idx="1"/>
            </p:cNvCxnSpPr>
            <p:nvPr/>
          </p:nvCxnSpPr>
          <p:spPr>
            <a:xfrm flipV="1">
              <a:off x="5800459" y="5096514"/>
              <a:ext cx="806286" cy="13098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8" idx="3"/>
              <a:endCxn id="80" idx="1"/>
            </p:cNvCxnSpPr>
            <p:nvPr/>
          </p:nvCxnSpPr>
          <p:spPr>
            <a:xfrm flipV="1">
              <a:off x="5800459" y="5096513"/>
              <a:ext cx="806286" cy="51777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1" idx="3"/>
              <a:endCxn id="80" idx="1"/>
            </p:cNvCxnSpPr>
            <p:nvPr/>
          </p:nvCxnSpPr>
          <p:spPr>
            <a:xfrm flipV="1">
              <a:off x="5800459" y="5096514"/>
              <a:ext cx="806286" cy="90692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Freeform 87"/>
            <p:cNvSpPr/>
            <p:nvPr/>
          </p:nvSpPr>
          <p:spPr>
            <a:xfrm>
              <a:off x="6528348" y="2615319"/>
              <a:ext cx="306656" cy="833524"/>
            </a:xfrm>
            <a:custGeom>
              <a:avLst/>
              <a:gdLst>
                <a:gd name="connsiteX0" fmla="*/ 0 w 410497"/>
                <a:gd name="connsiteY0" fmla="*/ 1653236 h 1653692"/>
                <a:gd name="connsiteX1" fmla="*/ 380390 w 410497"/>
                <a:gd name="connsiteY1" fmla="*/ 1382573 h 1653692"/>
                <a:gd name="connsiteX2" fmla="*/ 358445 w 410497"/>
                <a:gd name="connsiteY2" fmla="*/ 0 h 165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497" h="1653692">
                  <a:moveTo>
                    <a:pt x="0" y="1653236"/>
                  </a:moveTo>
                  <a:cubicBezTo>
                    <a:pt x="160324" y="1655674"/>
                    <a:pt x="320649" y="1658112"/>
                    <a:pt x="380390" y="1382573"/>
                  </a:cubicBezTo>
                  <a:cubicBezTo>
                    <a:pt x="440131" y="1107034"/>
                    <a:pt x="399288" y="553517"/>
                    <a:pt x="358445" y="0"/>
                  </a:cubicBezTo>
                </a:path>
              </a:pathLst>
            </a:cu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572685" y="4349992"/>
              <a:ext cx="1074026" cy="3925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V adjust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 flipV="1">
              <a:off x="7143758" y="4742586"/>
              <a:ext cx="0" cy="17374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390107" y="4432228"/>
              <a:ext cx="164611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234271" y="1643540"/>
              <a:ext cx="0" cy="1730086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/>
            <p:nvPr/>
          </p:nvSpPr>
          <p:spPr>
            <a:xfrm>
              <a:off x="1050796" y="1457572"/>
              <a:ext cx="2817036" cy="70356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/>
                <a:t>FPC (Bus for signal, control, power, bias, decoupling caps)</a:t>
              </a:r>
              <a:endParaRPr lang="en-US" sz="10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322737" y="3920557"/>
              <a:ext cx="1707671" cy="1544695"/>
            </a:xfrm>
            <a:prstGeom prst="rect">
              <a:avLst/>
            </a:prstGeom>
            <a:noFill/>
            <a:ln w="317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sp>
          <p:nvSpPr>
            <p:cNvPr id="95" name="TextBox 52"/>
            <p:cNvSpPr txBox="1"/>
            <p:nvPr/>
          </p:nvSpPr>
          <p:spPr>
            <a:xfrm>
              <a:off x="2246072" y="5175532"/>
              <a:ext cx="1911549" cy="601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Isolated bias section</a:t>
              </a: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3863492" y="1643540"/>
              <a:ext cx="1370779" cy="0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3867832" y="2008812"/>
              <a:ext cx="1170785" cy="0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2480727" y="4448017"/>
              <a:ext cx="667011" cy="2553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err="1">
                  <a:solidFill>
                    <a:schemeClr val="tx1"/>
                  </a:solidFill>
                </a:rPr>
                <a:t>reg</a:t>
              </a:r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472250" y="4748288"/>
              <a:ext cx="1074026" cy="3925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V, I mon/buffer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141067" y="4061155"/>
              <a:ext cx="667011" cy="2553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switch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842868" y="4041071"/>
              <a:ext cx="453990" cy="3256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dirty="0" smtClean="0"/>
                <a:t>x8</a:t>
              </a:r>
              <a:endParaRPr lang="en-US" sz="700" dirty="0"/>
            </a:p>
          </p:txBody>
        </p:sp>
        <p:cxnSp>
          <p:nvCxnSpPr>
            <p:cNvPr id="102" name="Straight Connector 101"/>
            <p:cNvCxnSpPr>
              <a:stCxn id="98" idx="3"/>
              <a:endCxn id="100" idx="2"/>
            </p:cNvCxnSpPr>
            <p:nvPr/>
          </p:nvCxnSpPr>
          <p:spPr>
            <a:xfrm flipV="1">
              <a:off x="3147738" y="4316550"/>
              <a:ext cx="326835" cy="25916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092558" y="2648605"/>
              <a:ext cx="0" cy="314225"/>
            </a:xfrm>
            <a:prstGeom prst="line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62"/>
            <p:cNvSpPr txBox="1"/>
            <p:nvPr/>
          </p:nvSpPr>
          <p:spPr>
            <a:xfrm>
              <a:off x="6987402" y="2919087"/>
              <a:ext cx="923094" cy="350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err="1" smtClean="0"/>
                <a:t>CANbus</a:t>
              </a:r>
              <a:endParaRPr lang="en-US" sz="800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296815" y="3373626"/>
              <a:ext cx="5383956" cy="5088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/>
            </a:p>
          </p:txBody>
        </p:sp>
        <p:sp>
          <p:nvSpPr>
            <p:cNvPr id="106" name="TextBox 64"/>
            <p:cNvSpPr txBox="1"/>
            <p:nvPr/>
          </p:nvSpPr>
          <p:spPr>
            <a:xfrm>
              <a:off x="4030407" y="3409752"/>
              <a:ext cx="1843060" cy="400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/>
                <a:t>Breakout Boards</a:t>
              </a:r>
              <a:endParaRPr lang="en-US" sz="1000" dirty="0"/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2645135" y="3117283"/>
              <a:ext cx="0" cy="242388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1988060" y="3117283"/>
              <a:ext cx="673954" cy="0"/>
            </a:xfrm>
            <a:prstGeom prst="line">
              <a:avLst/>
            </a:prstGeom>
            <a:ln w="50800">
              <a:solidFill>
                <a:srgbClr val="92D05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67"/>
            <p:cNvSpPr txBox="1"/>
            <p:nvPr/>
          </p:nvSpPr>
          <p:spPr>
            <a:xfrm>
              <a:off x="655119" y="2962830"/>
              <a:ext cx="1512081" cy="350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smtClean="0"/>
                <a:t>Bias daisy chain</a:t>
              </a:r>
              <a:endParaRPr lang="en-US" sz="800" dirty="0"/>
            </a:p>
          </p:txBody>
        </p:sp>
        <p:sp>
          <p:nvSpPr>
            <p:cNvPr id="110" name="TextBox 68"/>
            <p:cNvSpPr txBox="1"/>
            <p:nvPr/>
          </p:nvSpPr>
          <p:spPr>
            <a:xfrm>
              <a:off x="5830779" y="2996143"/>
              <a:ext cx="1110735" cy="350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smtClean="0"/>
                <a:t>I2C control</a:t>
              </a:r>
              <a:endParaRPr lang="en-US" sz="800" dirty="0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552491" y="2507201"/>
              <a:ext cx="0" cy="853172"/>
            </a:xfrm>
            <a:prstGeom prst="line">
              <a:avLst/>
            </a:prstGeom>
            <a:ln w="31750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2857104" y="2760541"/>
              <a:ext cx="0" cy="599832"/>
            </a:xfrm>
            <a:prstGeom prst="line">
              <a:avLst/>
            </a:prstGeom>
            <a:ln w="3175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1865206" y="2760541"/>
              <a:ext cx="991898" cy="0"/>
            </a:xfrm>
            <a:prstGeom prst="line">
              <a:avLst/>
            </a:prstGeom>
            <a:ln w="31750">
              <a:solidFill>
                <a:srgbClr val="7030A0"/>
              </a:solidFill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72"/>
            <p:cNvSpPr txBox="1"/>
            <p:nvPr/>
          </p:nvSpPr>
          <p:spPr>
            <a:xfrm>
              <a:off x="744500" y="2615318"/>
              <a:ext cx="1373954" cy="350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smtClean="0"/>
                <a:t>PT100 to DSS</a:t>
              </a:r>
              <a:endParaRPr lang="en-US" sz="800" dirty="0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3828687" y="1020258"/>
              <a:ext cx="2515226" cy="355601"/>
            </a:xfrm>
            <a:custGeom>
              <a:avLst/>
              <a:gdLst>
                <a:gd name="connsiteX0" fmla="*/ 2616565 w 2616565"/>
                <a:gd name="connsiteY0" fmla="*/ 312368 h 355601"/>
                <a:gd name="connsiteX1" fmla="*/ 1966115 w 2616565"/>
                <a:gd name="connsiteY1" fmla="*/ 331222 h 355601"/>
                <a:gd name="connsiteX2" fmla="*/ 1721018 w 2616565"/>
                <a:gd name="connsiteY2" fmla="*/ 20137 h 355601"/>
                <a:gd name="connsiteX3" fmla="*/ 109035 w 2616565"/>
                <a:gd name="connsiteY3" fmla="*/ 29564 h 355601"/>
                <a:gd name="connsiteX4" fmla="*/ 165596 w 2616565"/>
                <a:gd name="connsiteY4" fmla="*/ 29564 h 35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6565" h="355601">
                  <a:moveTo>
                    <a:pt x="2616565" y="312368"/>
                  </a:moveTo>
                  <a:cubicBezTo>
                    <a:pt x="2365969" y="346147"/>
                    <a:pt x="2115373" y="379927"/>
                    <a:pt x="1966115" y="331222"/>
                  </a:cubicBezTo>
                  <a:cubicBezTo>
                    <a:pt x="1816857" y="282517"/>
                    <a:pt x="2030531" y="70413"/>
                    <a:pt x="1721018" y="20137"/>
                  </a:cubicBezTo>
                  <a:cubicBezTo>
                    <a:pt x="1411505" y="-30139"/>
                    <a:pt x="109035" y="29564"/>
                    <a:pt x="109035" y="29564"/>
                  </a:cubicBezTo>
                  <a:cubicBezTo>
                    <a:pt x="-150202" y="31135"/>
                    <a:pt x="129460" y="13853"/>
                    <a:pt x="165596" y="29564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3785148" y="1088098"/>
              <a:ext cx="2515226" cy="355601"/>
            </a:xfrm>
            <a:custGeom>
              <a:avLst/>
              <a:gdLst>
                <a:gd name="connsiteX0" fmla="*/ 2616565 w 2616565"/>
                <a:gd name="connsiteY0" fmla="*/ 312368 h 355601"/>
                <a:gd name="connsiteX1" fmla="*/ 1966115 w 2616565"/>
                <a:gd name="connsiteY1" fmla="*/ 331222 h 355601"/>
                <a:gd name="connsiteX2" fmla="*/ 1721018 w 2616565"/>
                <a:gd name="connsiteY2" fmla="*/ 20137 h 355601"/>
                <a:gd name="connsiteX3" fmla="*/ 109035 w 2616565"/>
                <a:gd name="connsiteY3" fmla="*/ 29564 h 355601"/>
                <a:gd name="connsiteX4" fmla="*/ 165596 w 2616565"/>
                <a:gd name="connsiteY4" fmla="*/ 29564 h 35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6565" h="355601">
                  <a:moveTo>
                    <a:pt x="2616565" y="312368"/>
                  </a:moveTo>
                  <a:cubicBezTo>
                    <a:pt x="2365969" y="346147"/>
                    <a:pt x="2115373" y="379927"/>
                    <a:pt x="1966115" y="331222"/>
                  </a:cubicBezTo>
                  <a:cubicBezTo>
                    <a:pt x="1816857" y="282517"/>
                    <a:pt x="2030531" y="70413"/>
                    <a:pt x="1721018" y="20137"/>
                  </a:cubicBezTo>
                  <a:cubicBezTo>
                    <a:pt x="1411505" y="-30139"/>
                    <a:pt x="109035" y="29564"/>
                    <a:pt x="109035" y="29564"/>
                  </a:cubicBezTo>
                  <a:cubicBezTo>
                    <a:pt x="-150202" y="31135"/>
                    <a:pt x="129460" y="13853"/>
                    <a:pt x="165596" y="29564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050795" y="4742586"/>
              <a:ext cx="840879" cy="72266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sp>
          <p:nvSpPr>
            <p:cNvPr id="118" name="TextBox 78"/>
            <p:cNvSpPr txBox="1"/>
            <p:nvPr/>
          </p:nvSpPr>
          <p:spPr>
            <a:xfrm>
              <a:off x="1043485" y="4786795"/>
              <a:ext cx="878790" cy="65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/>
                <a:t>CAEN</a:t>
              </a:r>
            </a:p>
            <a:p>
              <a:pPr algn="ctr"/>
              <a:r>
                <a:rPr lang="en-US" sz="1000" dirty="0" smtClean="0"/>
                <a:t>power</a:t>
              </a:r>
              <a:endParaRPr lang="en-US" sz="1000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1780" y="4735180"/>
              <a:ext cx="840879" cy="72266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sp>
          <p:nvSpPr>
            <p:cNvPr id="120" name="TextBox 80"/>
            <p:cNvSpPr txBox="1"/>
            <p:nvPr/>
          </p:nvSpPr>
          <p:spPr>
            <a:xfrm>
              <a:off x="64471" y="4779387"/>
              <a:ext cx="878790" cy="65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/>
                <a:t>CAEN</a:t>
              </a:r>
            </a:p>
            <a:p>
              <a:pPr algn="ctr"/>
              <a:r>
                <a:rPr lang="en-US" sz="1000" dirty="0" smtClean="0"/>
                <a:t>bias</a:t>
              </a:r>
              <a:endParaRPr lang="en-US" sz="1000" dirty="0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1476104" y="3714111"/>
              <a:ext cx="0" cy="1021069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480187" y="3500590"/>
              <a:ext cx="0" cy="1234590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480187" y="3500590"/>
              <a:ext cx="1827463" cy="0"/>
            </a:xfrm>
            <a:prstGeom prst="line">
              <a:avLst/>
            </a:prstGeom>
            <a:ln w="50800">
              <a:solidFill>
                <a:srgbClr val="0070C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1476104" y="3714111"/>
              <a:ext cx="818495" cy="0"/>
            </a:xfrm>
            <a:prstGeom prst="line">
              <a:avLst/>
            </a:prstGeom>
            <a:ln w="50800">
              <a:solidFill>
                <a:srgbClr val="0070C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1050795" y="1020259"/>
              <a:ext cx="2812697" cy="4234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/>
                <a:t>Stave</a:t>
              </a:r>
              <a:endParaRPr lang="en-US" sz="1000" dirty="0"/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5004348" y="2057525"/>
              <a:ext cx="0" cy="1299839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03"/>
            <p:cNvSpPr txBox="1"/>
            <p:nvPr/>
          </p:nvSpPr>
          <p:spPr>
            <a:xfrm>
              <a:off x="2940804" y="2224284"/>
              <a:ext cx="2119309" cy="350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smtClean="0"/>
                <a:t>PT100 from cooling loop</a:t>
              </a:r>
              <a:endParaRPr lang="en-US" sz="8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6625017" y="1485496"/>
            <a:ext cx="20617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Based on ALICE/ITS-IB system</a:t>
            </a:r>
            <a:endParaRPr lang="en-US" sz="1050" dirty="0">
              <a:latin typeface="+mj-lt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953789" y="3731937"/>
            <a:ext cx="3021981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Hardware Features: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Power board includes 2 independent sections:</a:t>
            </a:r>
          </a:p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 8 Analog power regulators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8 Digital power regulators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8 Bias regulators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Controls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Diagnostics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625016" y="1939223"/>
            <a:ext cx="1880643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Power Board Requirements: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Module 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Efficency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&gt; 99%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Noise rate &lt; 10</a:t>
            </a:r>
            <a:r>
              <a:rPr lang="en-US" sz="10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</a:p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Radiation Tolerant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Control Interface to FEE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Overcurrent protection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Remote current readout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Remote voltage readout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Remote voltage setting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130" descr="Power_Unit_setu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981588"/>
            <a:ext cx="2559050" cy="1808276"/>
          </a:xfrm>
          <a:prstGeom prst="rect">
            <a:avLst/>
          </a:prstGeom>
        </p:spPr>
      </p:pic>
      <p:grpSp>
        <p:nvGrpSpPr>
          <p:cNvPr id="132" name="Group 131"/>
          <p:cNvGrpSpPr/>
          <p:nvPr/>
        </p:nvGrpSpPr>
        <p:grpSpPr>
          <a:xfrm>
            <a:off x="103768" y="5715000"/>
            <a:ext cx="2552006" cy="1037969"/>
            <a:chOff x="3826491" y="697199"/>
            <a:chExt cx="4785897" cy="1863685"/>
          </a:xfrm>
        </p:grpSpPr>
        <p:pic>
          <p:nvPicPr>
            <p:cNvPr id="133" name="Picture 132" descr="IMG_0304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491" y="697199"/>
              <a:ext cx="2300984" cy="1725738"/>
            </a:xfrm>
            <a:prstGeom prst="rect">
              <a:avLst/>
            </a:prstGeom>
          </p:spPr>
        </p:pic>
        <p:pic>
          <p:nvPicPr>
            <p:cNvPr id="134" name="Picture 133" descr="IMG_0315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475" y="697199"/>
              <a:ext cx="2484913" cy="1863685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04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4376" y="3200400"/>
            <a:ext cx="9129624" cy="1981200"/>
            <a:chOff x="14376" y="3200400"/>
            <a:chExt cx="9129624" cy="1981200"/>
          </a:xfrm>
        </p:grpSpPr>
        <p:grpSp>
          <p:nvGrpSpPr>
            <p:cNvPr id="12" name="Group 11"/>
            <p:cNvGrpSpPr/>
            <p:nvPr/>
          </p:nvGrpSpPr>
          <p:grpSpPr>
            <a:xfrm>
              <a:off x="14376" y="3200400"/>
              <a:ext cx="9129624" cy="1981200"/>
              <a:chOff x="14376" y="3200400"/>
              <a:chExt cx="9129624" cy="19812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4376" y="3200400"/>
                <a:ext cx="9115248" cy="1981200"/>
                <a:chOff x="0" y="1143000"/>
                <a:chExt cx="9115248" cy="1981200"/>
              </a:xfrm>
            </p:grpSpPr>
            <p:pic>
              <p:nvPicPr>
                <p:cNvPr id="7" name="Content Placeholder 6" descr="experiment_timeline_122016.pdf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48" t="59473" r="6952" b="21231"/>
                <a:stretch/>
              </p:blipFill>
              <p:spPr bwMode="auto">
                <a:xfrm>
                  <a:off x="0" y="2024901"/>
                  <a:ext cx="9115248" cy="10992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FAA26D3D-D897-4be2-8F04-BA451C77F1D7}">
                    <ma14:placeholderFlag xmlns:ma14="http://schemas.microsoft.com/office/mac/drawingml/2011/main" val="1"/>
                  </a:ex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" name="Content Placeholder 6" descr="experiment_timeline_122016.pdf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48" t="7124" r="6952" b="78163"/>
                <a:stretch/>
              </p:blipFill>
              <p:spPr bwMode="auto">
                <a:xfrm>
                  <a:off x="0" y="1143000"/>
                  <a:ext cx="911524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FAA26D3D-D897-4be2-8F04-BA451C77F1D7}">
                    <ma14:placeholderFlag xmlns:ma14="http://schemas.microsoft.com/office/mac/drawingml/2011/main" val="1"/>
                  </a:ex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2286000" y="4191000"/>
                <a:ext cx="6858000" cy="0"/>
              </a:xfrm>
              <a:prstGeom prst="line">
                <a:avLst/>
              </a:prstGeom>
              <a:ln w="50800">
                <a:solidFill>
                  <a:srgbClr val="8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Smiley Face 12"/>
            <p:cNvSpPr/>
            <p:nvPr/>
          </p:nvSpPr>
          <p:spPr>
            <a:xfrm>
              <a:off x="5181600" y="4697530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iley Face 13"/>
            <p:cNvSpPr/>
            <p:nvPr/>
          </p:nvSpPr>
          <p:spPr>
            <a:xfrm>
              <a:off x="2971800" y="4697530"/>
              <a:ext cx="228600" cy="228600"/>
            </a:xfrm>
            <a:prstGeom prst="smileyFac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6096000" y="1295400"/>
            <a:ext cx="381000" cy="381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86600" y="1295400"/>
            <a:ext cx="381000" cy="381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45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3191"/>
            <a:ext cx="6944578" cy="994172"/>
          </a:xfrm>
        </p:spPr>
        <p:txBody>
          <a:bodyPr/>
          <a:lstStyle/>
          <a:p>
            <a:r>
              <a:rPr lang="en-US" dirty="0" smtClean="0"/>
              <a:t>MVTX </a:t>
            </a:r>
            <a:r>
              <a:rPr lang="en-US" smtClean="0"/>
              <a:t>Major Cost Items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325"/>
            <a:ext cx="9106370" cy="252051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52400" y="3733797"/>
          <a:ext cx="8915399" cy="2256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0381"/>
                <a:gridCol w="1933218"/>
                <a:gridCol w="2971800"/>
              </a:tblGrid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Major Items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Cost w/ 35%Cont. ($M)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Schedule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Staves (WBS 1.5.3.1)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8/2018-5/2019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Readout &amp; Controls (WBS 1.5.2)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1/2019-6/2019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Mechanics</a:t>
                      </a:r>
                      <a:r>
                        <a:rPr lang="en-US" sz="1400" baseline="0" dirty="0" smtClean="0"/>
                        <a:t> &amp; Detector Assembly (WBS 1.5.3)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2019-2022, TBO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Integration (WBS 1.5.4)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2021-2022, TBO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76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 Management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8/2018-1/2023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36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-44648" y="-116086"/>
            <a:ext cx="9483328" cy="7081242"/>
          </a:xfrm>
          <a:prstGeom prst="rect">
            <a:avLst/>
          </a:prstGeom>
          <a:solidFill>
            <a:srgbClr val="130A4D"/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35719" tIns="35719" rIns="35719" bIns="35719" anchor="ctr"/>
          <a:lstStyle/>
          <a:p>
            <a:pPr>
              <a:lnSpc>
                <a:spcPct val="142000"/>
              </a:lnSpc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391"/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8852797" y="-29567"/>
            <a:ext cx="318684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41" name="pdg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922" y="-1457"/>
            <a:ext cx="8099876" cy="6858001"/>
          </a:xfrm>
          <a:prstGeom prst="rect">
            <a:avLst/>
          </a:prstGeom>
          <a:ln w="25400"/>
        </p:spPr>
      </p:pic>
      <p:sp>
        <p:nvSpPr>
          <p:cNvPr id="42" name="Shape 42"/>
          <p:cNvSpPr/>
          <p:nvPr/>
        </p:nvSpPr>
        <p:spPr>
          <a:xfrm>
            <a:off x="422904" y="1780746"/>
            <a:ext cx="3205506" cy="2311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097" extrusionOk="0">
                <a:moveTo>
                  <a:pt x="20325" y="44"/>
                </a:moveTo>
                <a:cubicBezTo>
                  <a:pt x="20738" y="364"/>
                  <a:pt x="21386" y="3876"/>
                  <a:pt x="21465" y="5101"/>
                </a:cubicBezTo>
                <a:cubicBezTo>
                  <a:pt x="21600" y="7181"/>
                  <a:pt x="21535" y="10192"/>
                  <a:pt x="21481" y="11619"/>
                </a:cubicBezTo>
                <a:cubicBezTo>
                  <a:pt x="21416" y="13335"/>
                  <a:pt x="20996" y="15743"/>
                  <a:pt x="20805" y="16886"/>
                </a:cubicBezTo>
                <a:cubicBezTo>
                  <a:pt x="20531" y="18525"/>
                  <a:pt x="20037" y="20775"/>
                  <a:pt x="19779" y="21087"/>
                </a:cubicBezTo>
                <a:cubicBezTo>
                  <a:pt x="19525" y="21396"/>
                  <a:pt x="6423" y="13912"/>
                  <a:pt x="6423" y="13912"/>
                </a:cubicBezTo>
                <a:lnTo>
                  <a:pt x="1020" y="16100"/>
                </a:lnTo>
                <a:lnTo>
                  <a:pt x="0" y="8456"/>
                </a:lnTo>
                <a:lnTo>
                  <a:pt x="2250" y="5175"/>
                </a:lnTo>
                <a:lnTo>
                  <a:pt x="5884" y="3853"/>
                </a:lnTo>
                <a:lnTo>
                  <a:pt x="10407" y="2771"/>
                </a:lnTo>
                <a:lnTo>
                  <a:pt x="17699" y="675"/>
                </a:lnTo>
                <a:cubicBezTo>
                  <a:pt x="17699" y="675"/>
                  <a:pt x="20005" y="-204"/>
                  <a:pt x="20325" y="44"/>
                </a:cubicBezTo>
                <a:close/>
              </a:path>
            </a:pathLst>
          </a:custGeom>
          <a:solidFill>
            <a:srgbClr val="120A4D">
              <a:alpha val="50886"/>
            </a:srgbClr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35719" tIns="35719" rIns="35719" bIns="35719" anchor="ctr"/>
          <a:lstStyle/>
          <a:p>
            <a:pPr algn="ctr" defTabSz="580409">
              <a:defRPr sz="58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4078"/>
          </a:p>
        </p:txBody>
      </p:sp>
      <p:sp>
        <p:nvSpPr>
          <p:cNvPr id="43" name="Shape 43"/>
          <p:cNvSpPr/>
          <p:nvPr/>
        </p:nvSpPr>
        <p:spPr>
          <a:xfrm>
            <a:off x="4027359" y="82097"/>
            <a:ext cx="4523013" cy="586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1" y="5220"/>
                </a:moveTo>
                <a:cubicBezTo>
                  <a:pt x="331" y="5220"/>
                  <a:pt x="1194" y="7220"/>
                  <a:pt x="1316" y="7705"/>
                </a:cubicBezTo>
                <a:cubicBezTo>
                  <a:pt x="1509" y="8479"/>
                  <a:pt x="1680" y="10365"/>
                  <a:pt x="1637" y="11111"/>
                </a:cubicBezTo>
                <a:cubicBezTo>
                  <a:pt x="1603" y="11712"/>
                  <a:pt x="1184" y="13262"/>
                  <a:pt x="969" y="13841"/>
                </a:cubicBezTo>
                <a:cubicBezTo>
                  <a:pt x="803" y="14285"/>
                  <a:pt x="0" y="15780"/>
                  <a:pt x="0" y="15780"/>
                </a:cubicBezTo>
                <a:lnTo>
                  <a:pt x="1620" y="16330"/>
                </a:lnTo>
                <a:lnTo>
                  <a:pt x="6610" y="17875"/>
                </a:lnTo>
                <a:lnTo>
                  <a:pt x="9813" y="18832"/>
                </a:lnTo>
                <a:lnTo>
                  <a:pt x="12964" y="19828"/>
                </a:lnTo>
                <a:lnTo>
                  <a:pt x="19235" y="21600"/>
                </a:lnTo>
                <a:lnTo>
                  <a:pt x="21341" y="16330"/>
                </a:lnTo>
                <a:lnTo>
                  <a:pt x="21600" y="8475"/>
                </a:lnTo>
                <a:lnTo>
                  <a:pt x="19950" y="2501"/>
                </a:lnTo>
                <a:lnTo>
                  <a:pt x="16433" y="125"/>
                </a:lnTo>
                <a:lnTo>
                  <a:pt x="14643" y="0"/>
                </a:lnTo>
                <a:lnTo>
                  <a:pt x="331" y="5220"/>
                </a:lnTo>
                <a:close/>
              </a:path>
            </a:pathLst>
          </a:custGeom>
          <a:solidFill>
            <a:srgbClr val="120A4D">
              <a:alpha val="49761"/>
            </a:srgbClr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35719" tIns="35719" rIns="35719" bIns="35719" anchor="ctr"/>
          <a:lstStyle/>
          <a:p>
            <a:pPr algn="ctr" defTabSz="580409">
              <a:defRPr sz="58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4078"/>
          </a:p>
        </p:txBody>
      </p:sp>
      <p:sp>
        <p:nvSpPr>
          <p:cNvPr id="44" name="Shape 44"/>
          <p:cNvSpPr/>
          <p:nvPr/>
        </p:nvSpPr>
        <p:spPr>
          <a:xfrm>
            <a:off x="559522" y="1435443"/>
            <a:ext cx="1508426" cy="678199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1969" dirty="0"/>
              <a:t>Quark-Gluon </a:t>
            </a:r>
            <a:endParaRPr lang="en-US" sz="1969" dirty="0"/>
          </a:p>
          <a:p>
            <a:r>
              <a:rPr sz="1969" dirty="0"/>
              <a:t>Plasma (QGP)</a:t>
            </a:r>
          </a:p>
        </p:txBody>
      </p:sp>
      <p:sp>
        <p:nvSpPr>
          <p:cNvPr id="45" name="Shape 45"/>
          <p:cNvSpPr/>
          <p:nvPr/>
        </p:nvSpPr>
        <p:spPr>
          <a:xfrm flipH="1" flipV="1">
            <a:off x="2362065" y="2179903"/>
            <a:ext cx="1665293" cy="715257"/>
          </a:xfrm>
          <a:prstGeom prst="line">
            <a:avLst/>
          </a:prstGeom>
          <a:ln w="50800">
            <a:solidFill>
              <a:srgbClr val="FFFFFF"/>
            </a:solidFill>
            <a:headEnd type="stealth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" name="TextBox 2"/>
          <p:cNvSpPr txBox="1"/>
          <p:nvPr/>
        </p:nvSpPr>
        <p:spPr>
          <a:xfrm>
            <a:off x="4458343" y="2546259"/>
            <a:ext cx="4254473" cy="73885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5000">
                <a:schemeClr val="tx1">
                  <a:lumMod val="75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40638" marR="40638" defTabSz="45539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69" b="1" dirty="0">
                <a:solidFill>
                  <a:schemeClr val="bg1"/>
                </a:solidFill>
              </a:rPr>
              <a:t>Earliest stage of the universe that can be explored in detail in the laboratory</a:t>
            </a:r>
            <a:r>
              <a:rPr lang="en-US" sz="1969" b="1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07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613" y="-46999"/>
            <a:ext cx="7772400" cy="6120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QGP Discovery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975" y="3441339"/>
            <a:ext cx="8631578" cy="3026774"/>
          </a:xfrm>
        </p:spPr>
        <p:txBody>
          <a:bodyPr>
            <a:normAutofit/>
          </a:bodyPr>
          <a:lstStyle/>
          <a:p>
            <a:pPr marL="457177" indent="-457177" algn="l">
              <a:buFont typeface="Arial"/>
              <a:buChar char="•"/>
            </a:pPr>
            <a:r>
              <a:rPr lang="en-US" sz="1898" dirty="0">
                <a:solidFill>
                  <a:schemeClr val="tx1"/>
                </a:solidFill>
                <a:latin typeface="+mn-lt"/>
              </a:rPr>
              <a:t>Unambiguous evidence for phase transition from ordinary nuclear matter to QGP (</a:t>
            </a:r>
            <a:r>
              <a:rPr lang="en-US" sz="1898" dirty="0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98" baseline="-25000" dirty="0" smtClean="0">
                <a:solidFill>
                  <a:schemeClr val="tx1"/>
                </a:solidFill>
                <a:latin typeface="+mn-lt"/>
              </a:rPr>
              <a:t>QGP</a:t>
            </a:r>
            <a:r>
              <a:rPr lang="en-US" sz="1898" dirty="0" smtClean="0">
                <a:solidFill>
                  <a:schemeClr val="tx1"/>
                </a:solidFill>
                <a:latin typeface="+mn-lt"/>
              </a:rPr>
              <a:t>~175 </a:t>
            </a:r>
            <a:r>
              <a:rPr lang="en-US" sz="1898" dirty="0">
                <a:solidFill>
                  <a:schemeClr val="tx1"/>
                </a:solidFill>
                <a:latin typeface="+mn-lt"/>
              </a:rPr>
              <a:t>MeV, ~10</a:t>
            </a:r>
            <a:r>
              <a:rPr lang="en-US" sz="1898" baseline="30000" dirty="0">
                <a:solidFill>
                  <a:schemeClr val="tx1"/>
                </a:solidFill>
                <a:latin typeface="+mn-lt"/>
              </a:rPr>
              <a:t>12 </a:t>
            </a:r>
            <a:r>
              <a:rPr lang="en-US" sz="1898" dirty="0">
                <a:solidFill>
                  <a:schemeClr val="tx1"/>
                </a:solidFill>
                <a:latin typeface="+mn-lt"/>
              </a:rPr>
              <a:t>degrees)</a:t>
            </a:r>
          </a:p>
          <a:p>
            <a:pPr marL="457177" indent="-457177" algn="l">
              <a:buFont typeface="Arial"/>
              <a:buChar char="•"/>
            </a:pPr>
            <a:r>
              <a:rPr lang="en-US" sz="1898" dirty="0">
                <a:solidFill>
                  <a:srgbClr val="FF0000"/>
                </a:solidFill>
                <a:latin typeface="+mn-lt"/>
              </a:rPr>
              <a:t>Fundamental discovery: QGP is not a weakly interacting gas of quarks and gluons, but rather a strongly coupled </a:t>
            </a:r>
            <a:r>
              <a:rPr lang="en-US" sz="1898" b="1" dirty="0">
                <a:solidFill>
                  <a:srgbClr val="FF0000"/>
                </a:solidFill>
                <a:latin typeface="+mn-lt"/>
              </a:rPr>
              <a:t>near-perfect liquid! </a:t>
            </a:r>
          </a:p>
          <a:p>
            <a:pPr marL="457177" indent="-457177" algn="l">
              <a:buFont typeface="Arial"/>
              <a:buChar char="•"/>
            </a:pPr>
            <a:r>
              <a:rPr lang="en-US" sz="1898" dirty="0">
                <a:solidFill>
                  <a:schemeClr val="tx1"/>
                </a:solidFill>
                <a:latin typeface="+mn-lt"/>
              </a:rPr>
              <a:t>Exhibits strong collective behavior, has huge stopping power for color-charged particles (quarks, gluons – the fundamental constituents)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457177" indent="-457177" algn="l"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4" name="Picture 3" descr="Screen Shot 2016-05-25 at 9.18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3" y="769238"/>
            <a:ext cx="4911328" cy="946547"/>
          </a:xfrm>
          <a:prstGeom prst="rect">
            <a:avLst/>
          </a:prstGeom>
        </p:spPr>
      </p:pic>
      <p:pic>
        <p:nvPicPr>
          <p:cNvPr id="9" name="Picture 8" descr="ppg003cover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6526" y="1297734"/>
            <a:ext cx="1445467" cy="1850001"/>
          </a:xfrm>
          <a:prstGeom prst="rect">
            <a:avLst/>
          </a:prstGeom>
        </p:spPr>
      </p:pic>
      <p:pic>
        <p:nvPicPr>
          <p:cNvPr id="10" name="Picture 2" descr="Scientific American Magazin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4653" y="1208232"/>
            <a:ext cx="1466454" cy="1939503"/>
          </a:xfrm>
          <a:prstGeom prst="rect">
            <a:avLst/>
          </a:prstGeom>
          <a:noFill/>
        </p:spPr>
      </p:pic>
      <p:pic>
        <p:nvPicPr>
          <p:cNvPr id="8" name="Picture 7" descr="Screen Shot 2016-05-25 at 9.22.53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23" y="690907"/>
            <a:ext cx="4255710" cy="680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6399"/>
          <a:stretch/>
        </p:blipFill>
        <p:spPr>
          <a:xfrm>
            <a:off x="7259187" y="1271075"/>
            <a:ext cx="1522518" cy="18942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231" y="5535487"/>
            <a:ext cx="7197163" cy="83388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40638" marR="40638" defTabSz="45539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50" b="1" dirty="0">
                <a:solidFill>
                  <a:srgbClr val="0000C2"/>
                </a:solidFill>
              </a:rPr>
              <a:t>Big Question for Science: From what microscopic structure </a:t>
            </a:r>
          </a:p>
          <a:p>
            <a:pPr marL="40638" marR="40638" defTabSz="45539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50" b="1" dirty="0">
                <a:solidFill>
                  <a:srgbClr val="0000C2"/>
                </a:solidFill>
              </a:rPr>
              <a:t>do these </a:t>
            </a:r>
            <a:r>
              <a:rPr lang="en-US" sz="2250" b="1" dirty="0">
                <a:solidFill>
                  <a:srgbClr val="0000C2"/>
                </a:solidFill>
                <a:uFill>
                  <a:solidFill>
                    <a:srgbClr val="002E7A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properties emerge?</a:t>
            </a:r>
            <a:r>
              <a:rPr lang="en-US" sz="2250" b="1" dirty="0">
                <a:solidFill>
                  <a:srgbClr val="0000C2"/>
                </a:solidFill>
                <a:uFill>
                  <a:solidFill>
                    <a:srgbClr val="002E7A"/>
                  </a:solidFill>
                </a:u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2250" b="1" dirty="0">
                <a:solidFill>
                  <a:srgbClr val="0000C2"/>
                </a:solidFill>
                <a:sym typeface="Wingdings"/>
              </a:rPr>
              <a:t>R</a:t>
            </a:r>
            <a:r>
              <a:rPr lang="en-US" sz="2250" b="1" dirty="0">
                <a:solidFill>
                  <a:srgbClr val="0000C2"/>
                </a:solidFill>
                <a:uFill>
                  <a:solidFill>
                    <a:srgbClr val="002E7A"/>
                  </a:solidFill>
                </a:uFill>
                <a:latin typeface="+mn-lt"/>
                <a:ea typeface="+mn-ea"/>
                <a:cs typeface="+mn-cs"/>
                <a:sym typeface="Wingdings"/>
              </a:rPr>
              <a:t>equires new observables!</a:t>
            </a:r>
            <a:endParaRPr lang="en-US" sz="2250" b="1" dirty="0">
              <a:solidFill>
                <a:srgbClr val="0000C2"/>
              </a:solidFill>
              <a:uFill>
                <a:solidFill>
                  <a:srgbClr val="002E7A"/>
                </a:solidFill>
              </a:u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914" y="1792537"/>
            <a:ext cx="2839888" cy="1370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sz="1406" b="1" dirty="0">
                <a:solidFill>
                  <a:srgbClr val="0000FF"/>
                </a:solidFill>
              </a:rPr>
              <a:t>QGP discovery announced in 2004 by RHIC experiments, confirmed later at LHC </a:t>
            </a:r>
            <a:endParaRPr lang="en-US" sz="1406" b="1" dirty="0" smtClean="0">
              <a:solidFill>
                <a:srgbClr val="0000FF"/>
              </a:solidFill>
            </a:endParaRPr>
          </a:p>
          <a:p>
            <a:endParaRPr lang="en-US" sz="1406" b="1" dirty="0" smtClean="0">
              <a:solidFill>
                <a:srgbClr val="0000FF"/>
              </a:solidFill>
            </a:endParaRPr>
          </a:p>
          <a:p>
            <a:r>
              <a:rPr lang="en-US" sz="1406" b="1" dirty="0" smtClean="0">
                <a:solidFill>
                  <a:srgbClr val="0000FF"/>
                </a:solidFill>
              </a:rPr>
              <a:t>PHENIX mission completed in 2016 </a:t>
            </a:r>
          </a:p>
          <a:p>
            <a:r>
              <a:rPr lang="en-US" sz="1406" b="1" dirty="0" smtClean="0">
                <a:solidFill>
                  <a:srgbClr val="0000FF"/>
                </a:solidFill>
              </a:rPr>
              <a:t>Upgrade path </a:t>
            </a:r>
            <a:r>
              <a:rPr lang="mr-IN" sz="1406" b="1" dirty="0" smtClean="0">
                <a:solidFill>
                  <a:srgbClr val="0000FF"/>
                </a:solidFill>
              </a:rPr>
              <a:t>–</a:t>
            </a:r>
            <a:r>
              <a:rPr lang="en-US" sz="1406" b="1" dirty="0" smtClean="0">
                <a:solidFill>
                  <a:srgbClr val="0000FF"/>
                </a:solidFill>
              </a:rPr>
              <a:t> sPHENIX @RHIC</a:t>
            </a:r>
            <a:endParaRPr lang="en-US" sz="1406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NewPhase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04" y="4524192"/>
            <a:ext cx="3195853" cy="201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" y="-76200"/>
            <a:ext cx="7924800" cy="990600"/>
          </a:xfrm>
        </p:spPr>
        <p:txBody>
          <a:bodyPr/>
          <a:lstStyle/>
          <a:p>
            <a:r>
              <a:rPr lang="en-US" dirty="0" smtClean="0"/>
              <a:t>Bring </a:t>
            </a:r>
            <a:r>
              <a:rPr lang="en-US" smtClean="0"/>
              <a:t>Big Science to LANL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83" y="1181594"/>
            <a:ext cx="5181600" cy="334824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the next US NP flagship heavy ion physics program, to study the inner workings of QGP 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ranted CD0 9/2016; CD1 scheduled 5/2018</a:t>
            </a:r>
          </a:p>
          <a:p>
            <a:pPr lvl="1"/>
            <a:r>
              <a:rPr lang="en-US" dirty="0" smtClean="0"/>
              <a:t>Constr. 2019 </a:t>
            </a:r>
            <a:r>
              <a:rPr lang="mr-IN" dirty="0" smtClean="0"/>
              <a:t>–</a:t>
            </a:r>
            <a:r>
              <a:rPr lang="en-US" dirty="0" smtClean="0"/>
              <a:t> 2022; Physics runs: 2023-2027+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This LDRD will allows LANL to take a leadership role in sPHENIX and be a key player in the Heavy Ion physics frontier </a:t>
            </a:r>
          </a:p>
          <a:p>
            <a:pPr lvl="1"/>
            <a:r>
              <a:rPr lang="en-US" dirty="0" smtClean="0"/>
              <a:t>Innovation: develop a new open heavy flavor physics program, identified as the 3</a:t>
            </a:r>
            <a:r>
              <a:rPr lang="en-US" baseline="30000" dirty="0" smtClean="0"/>
              <a:t>rd</a:t>
            </a:r>
            <a:r>
              <a:rPr lang="en-US" dirty="0" smtClean="0"/>
              <a:t> Science Pillar of the sPHENIX experiment</a:t>
            </a:r>
          </a:p>
          <a:p>
            <a:pPr lvl="1"/>
            <a:r>
              <a:rPr lang="en-US" dirty="0" smtClean="0"/>
              <a:t>Bring new state of the art technical capability to LANL applied program, also future EIC program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1305270"/>
            <a:ext cx="3217337" cy="307022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715001" y="4524192"/>
            <a:ext cx="282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</a:t>
            </a:r>
            <a:r>
              <a:rPr lang="en-US" sz="1200" b="1" dirty="0" smtClean="0">
                <a:solidFill>
                  <a:srgbClr val="FF0000"/>
                </a:solidFill>
              </a:rPr>
              <a:t>omplement  </a:t>
            </a:r>
            <a:r>
              <a:rPr lang="en-US" sz="1200" b="1" dirty="0">
                <a:solidFill>
                  <a:srgbClr val="FF0000"/>
                </a:solidFill>
              </a:rPr>
              <a:t>&amp; extend current and future RHIC and LHC QGP programs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0" y="1305270"/>
            <a:ext cx="15099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FFFF00"/>
                </a:solidFill>
              </a:rPr>
              <a:t>Jets</a:t>
            </a:r>
            <a:endParaRPr lang="en-US" sz="1400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FFFF00"/>
                </a:solidFill>
              </a:rPr>
              <a:t>Upsilons</a:t>
            </a:r>
            <a:endParaRPr lang="en-US" sz="1400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FFFF00"/>
                </a:solidFill>
              </a:rPr>
              <a:t>Heavy quarks</a:t>
            </a:r>
          </a:p>
        </p:txBody>
      </p:sp>
      <p:grpSp>
        <p:nvGrpSpPr>
          <p:cNvPr id="27" name="Group 76"/>
          <p:cNvGrpSpPr/>
          <p:nvPr/>
        </p:nvGrpSpPr>
        <p:grpSpPr>
          <a:xfrm>
            <a:off x="5395965" y="4985857"/>
            <a:ext cx="3536372" cy="1887319"/>
            <a:chOff x="0" y="0"/>
            <a:chExt cx="6206385" cy="2699311"/>
          </a:xfrm>
        </p:grpSpPr>
        <p:pic>
          <p:nvPicPr>
            <p:cNvPr id="28" name="Screen Shot 2015-07-02 at 10.56.48 A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29" name="Screen Shot 2015-07-02 at 10.56.48 A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77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-87041"/>
            <a:ext cx="7924800" cy="990600"/>
          </a:xfrm>
        </p:spPr>
        <p:txBody>
          <a:bodyPr/>
          <a:lstStyle/>
          <a:p>
            <a:r>
              <a:rPr lang="en-US" sz="2800" dirty="0" smtClean="0"/>
              <a:t>LANL Proposed Monolithic-Active-Pixel-Sensor-based Vertex Detector (MVTX)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096000" y="1799107"/>
            <a:ext cx="2978302" cy="4405732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792103" y="3989079"/>
            <a:ext cx="2851151" cy="2249686"/>
            <a:chOff x="7365933" y="494668"/>
            <a:chExt cx="3771955" cy="3013162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461502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3395" y="2488543"/>
            <a:ext cx="1573840" cy="1926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596099" y="949419"/>
            <a:ext cx="263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 upgrade </a:t>
            </a:r>
            <a:r>
              <a:rPr lang="en-US" smtClean="0">
                <a:solidFill>
                  <a:srgbClr val="FF0000"/>
                </a:solidFill>
              </a:rPr>
              <a:t>@RHIC 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398" y="1282214"/>
            <a:ext cx="2461777" cy="252041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217678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398528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48400" y="1064510"/>
            <a:ext cx="260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ALICE ITS Upgrade @CERN;</a:t>
            </a:r>
          </a:p>
          <a:p>
            <a:r>
              <a:rPr lang="en-US" sz="1600" dirty="0" smtClean="0"/>
              <a:t>Inner Tracker System (2021+)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875005" y="1346453"/>
            <a:ext cx="2183034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Key integration tasks: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Readout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Mechanics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9600" y="1039005"/>
            <a:ext cx="7315200" cy="5303624"/>
            <a:chOff x="609600" y="1039005"/>
            <a:chExt cx="7315200" cy="5303624"/>
          </a:xfrm>
        </p:grpSpPr>
        <p:grpSp>
          <p:nvGrpSpPr>
            <p:cNvPr id="11" name="Group 10"/>
            <p:cNvGrpSpPr/>
            <p:nvPr/>
          </p:nvGrpSpPr>
          <p:grpSpPr>
            <a:xfrm>
              <a:off x="609600" y="3294628"/>
              <a:ext cx="7315200" cy="3048001"/>
              <a:chOff x="457200" y="2819400"/>
              <a:chExt cx="7315200" cy="304800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31" b="20874"/>
              <a:stretch/>
            </p:blipFill>
            <p:spPr>
              <a:xfrm>
                <a:off x="457200" y="2819400"/>
                <a:ext cx="7315200" cy="304800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429000" y="3200400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TPC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Line Callout 2 8"/>
              <p:cNvSpPr/>
              <p:nvPr/>
            </p:nvSpPr>
            <p:spPr>
              <a:xfrm>
                <a:off x="5328470" y="3458947"/>
                <a:ext cx="691330" cy="381000"/>
              </a:xfrm>
              <a:prstGeom prst="borderCallout2">
                <a:avLst>
                  <a:gd name="adj1" fmla="val 74380"/>
                  <a:gd name="adj2" fmla="val -1326"/>
                  <a:gd name="adj3" fmla="val 75969"/>
                  <a:gd name="adj4" fmla="val -17543"/>
                  <a:gd name="adj5" fmla="val 184023"/>
                  <a:gd name="adj6" fmla="val -3177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INTT</a:t>
                </a:r>
                <a:endParaRPr lang="en-US"/>
              </a:p>
            </p:txBody>
          </p:sp>
          <p:sp>
            <p:nvSpPr>
              <p:cNvPr id="10" name="Line Callout 2 9"/>
              <p:cNvSpPr/>
              <p:nvPr/>
            </p:nvSpPr>
            <p:spPr>
              <a:xfrm>
                <a:off x="3855438" y="4953000"/>
                <a:ext cx="748354" cy="381000"/>
              </a:xfrm>
              <a:prstGeom prst="borderCallout2">
                <a:avLst>
                  <a:gd name="adj1" fmla="val 23519"/>
                  <a:gd name="adj2" fmla="val 101717"/>
                  <a:gd name="adj3" fmla="val 23518"/>
                  <a:gd name="adj4" fmla="val 121705"/>
                  <a:gd name="adj5" fmla="val -137036"/>
                  <a:gd name="adj6" fmla="val 1493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</a:rPr>
                  <a:t>MVTX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6423" y="1039005"/>
              <a:ext cx="1928377" cy="19743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3505200" y="1981200"/>
              <a:ext cx="31242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010400" y="2057400"/>
              <a:ext cx="7620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991"/>
            <a:ext cx="7924800" cy="773979"/>
          </a:xfrm>
        </p:spPr>
        <p:txBody>
          <a:bodyPr/>
          <a:lstStyle/>
          <a:p>
            <a:r>
              <a:rPr lang="en-US" sz="3200" dirty="0" smtClean="0"/>
              <a:t>sPHENIX </a:t>
            </a:r>
            <a:r>
              <a:rPr lang="en-US" sz="3200" smtClean="0"/>
              <a:t>Tracking System with MVTX</a:t>
            </a:r>
            <a:r>
              <a:rPr lang="en-US" sz="320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75" y="1283732"/>
            <a:ext cx="5515303" cy="13715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Side view of the sPHENIX Tracking system with a </a:t>
            </a:r>
            <a:r>
              <a:rPr lang="en-US" dirty="0" smtClean="0"/>
              <a:t>conceptual design of MVTX mechanical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24800" y="914400"/>
            <a:ext cx="115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52800" y="6356350"/>
            <a:ext cx="3733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43091" y="3429000"/>
            <a:ext cx="1601618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5"/>
                </a:solidFill>
              </a:rPr>
              <a:t>TPC: </a:t>
            </a:r>
          </a:p>
          <a:p>
            <a:r>
              <a:rPr lang="en-US" sz="1400" dirty="0" smtClean="0">
                <a:solidFill>
                  <a:srgbClr val="0000F5"/>
                </a:solidFill>
              </a:rPr>
              <a:t>   R = 20-80cm</a:t>
            </a:r>
          </a:p>
          <a:p>
            <a:endParaRPr lang="en-US" sz="1400" dirty="0">
              <a:solidFill>
                <a:srgbClr val="0000F5"/>
              </a:solidFill>
            </a:endParaRPr>
          </a:p>
          <a:p>
            <a:r>
              <a:rPr lang="en-US" sz="1400" dirty="0" smtClean="0">
                <a:solidFill>
                  <a:srgbClr val="0000F5"/>
                </a:solidFill>
              </a:rPr>
              <a:t>INTT:</a:t>
            </a:r>
          </a:p>
          <a:p>
            <a:r>
              <a:rPr lang="en-US" sz="1400" dirty="0">
                <a:solidFill>
                  <a:srgbClr val="0000F5"/>
                </a:solidFill>
              </a:rPr>
              <a:t> </a:t>
            </a:r>
            <a:r>
              <a:rPr lang="en-US" sz="1400" dirty="0" smtClean="0">
                <a:solidFill>
                  <a:srgbClr val="0000F5"/>
                </a:solidFill>
              </a:rPr>
              <a:t> R =6,8,10,12cm</a:t>
            </a:r>
          </a:p>
          <a:p>
            <a:endParaRPr lang="en-US" sz="1400" dirty="0">
              <a:solidFill>
                <a:srgbClr val="0000F5"/>
              </a:solidFill>
            </a:endParaRPr>
          </a:p>
          <a:p>
            <a:r>
              <a:rPr lang="en-US" sz="1400" dirty="0" smtClean="0">
                <a:solidFill>
                  <a:srgbClr val="0000F5"/>
                </a:solidFill>
              </a:rPr>
              <a:t>MVTX:</a:t>
            </a:r>
          </a:p>
          <a:p>
            <a:r>
              <a:rPr lang="en-US" sz="1400" dirty="0" smtClean="0">
                <a:solidFill>
                  <a:srgbClr val="0000F5"/>
                </a:solidFill>
              </a:rPr>
              <a:t>  R=2.3, 3.2, 3.9cm</a:t>
            </a:r>
            <a:endParaRPr lang="en-US" sz="1400" dirty="0">
              <a:solidFill>
                <a:srgbClr val="0000F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6096000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2"/>
                </a:solidFill>
              </a:rPr>
              <a:t>2m</a:t>
            </a:r>
            <a:endParaRPr lang="en-US" sz="1600" dirty="0">
              <a:solidFill>
                <a:srgbClr val="0000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2BC3B83A73408B2E3FB89735413F" ma:contentTypeVersion="1" ma:contentTypeDescription="Create a new document." ma:contentTypeScope="" ma:versionID="0f7f22f9d4d9f62b51aec9597f10f50c">
  <xsd:schema xmlns:xsd="http://www.w3.org/2001/XMLSchema" xmlns:xs="http://www.w3.org/2001/XMLSchema" xmlns:p="http://schemas.microsoft.com/office/2006/metadata/properties" xmlns:ns2="b665f1cd-d4c7-4735-a093-f892c612748f" targetNamespace="http://schemas.microsoft.com/office/2006/metadata/properties" ma:root="true" ma:fieldsID="670d2e1dd2dc97a8dda41c6184944b81" ns2:_="">
    <xsd:import namespace="b665f1cd-d4c7-4735-a093-f892c61274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f1cd-d4c7-4735-a093-f892c612748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FB77EA57-BBE4-461C-8CCF-A023AE2D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65f1cd-d4c7-4735-a093-f892c6127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330F3A-79F3-4C98-A4EC-01809366EF56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93381</TotalTime>
  <Words>3457</Words>
  <Application>Microsoft Macintosh PowerPoint</Application>
  <PresentationFormat>On-screen Show (4:3)</PresentationFormat>
  <Paragraphs>817</Paragraphs>
  <Slides>43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 Black</vt:lpstr>
      <vt:lpstr>Calibri</vt:lpstr>
      <vt:lpstr>Calibri Light</vt:lpstr>
      <vt:lpstr>Gill Sans</vt:lpstr>
      <vt:lpstr>Helvetica</vt:lpstr>
      <vt:lpstr>Helvetica Neue</vt:lpstr>
      <vt:lpstr>ＭＳ Ｐゴシック</vt:lpstr>
      <vt:lpstr>Symbol</vt:lpstr>
      <vt:lpstr>Times New Roman</vt:lpstr>
      <vt:lpstr>Wingdings</vt:lpstr>
      <vt:lpstr>宋体</vt:lpstr>
      <vt:lpstr>Arial</vt:lpstr>
      <vt:lpstr>Office Theme</vt:lpstr>
      <vt:lpstr>Image</vt:lpstr>
      <vt:lpstr>Plan for Today</vt:lpstr>
      <vt:lpstr>PowerPoint Presentation</vt:lpstr>
      <vt:lpstr>The LDRD Team</vt:lpstr>
      <vt:lpstr>Outline</vt:lpstr>
      <vt:lpstr>PowerPoint Presentation</vt:lpstr>
      <vt:lpstr>QGP Discovery</vt:lpstr>
      <vt:lpstr>Bring Big Science to LANL</vt:lpstr>
      <vt:lpstr>LANL Proposed Monolithic-Active-Pixel-Sensor-based Vertex Detector (MVTX)</vt:lpstr>
      <vt:lpstr>sPHENIX Tracking System with MVTX </vt:lpstr>
      <vt:lpstr>LDRD Scientific Goals</vt:lpstr>
      <vt:lpstr>New Physics Reach with MVTX</vt:lpstr>
      <vt:lpstr>LDRD Project Scope </vt:lpstr>
      <vt:lpstr>LDRD Timeline: Experiment </vt:lpstr>
      <vt:lpstr>LDRD Scope: Theory </vt:lpstr>
      <vt:lpstr>ALICE Pixel Detector (ALPIDE)</vt:lpstr>
      <vt:lpstr>LDRD Highlights (I) MVTX Sensors, Readout and Control System Developed</vt:lpstr>
      <vt:lpstr>LDRD Highlights (II) ALPIDE Characterization &amp; Optimization in Progress </vt:lpstr>
      <vt:lpstr>MVTX Prototype Telescope Development</vt:lpstr>
      <vt:lpstr>LDRD Highlights (III) MVTX Detector Conceptual Mechanical Design Completed</vt:lpstr>
      <vt:lpstr>LDRD Highlights (IV) Simulation for b-jet and B-meson tagging</vt:lpstr>
      <vt:lpstr>Procurements in FY17-18</vt:lpstr>
      <vt:lpstr>FY18 Milestones</vt:lpstr>
      <vt:lpstr>Major Tasks to Complete  the Project</vt:lpstr>
      <vt:lpstr>Major Technical Challenges and Risks from Previous Feasibility Review Mitigated/Addressed</vt:lpstr>
      <vt:lpstr>Mission Impact</vt:lpstr>
      <vt:lpstr>MVTX Full Proposal Development</vt:lpstr>
      <vt:lpstr>Transition Plan</vt:lpstr>
      <vt:lpstr>Summary</vt:lpstr>
      <vt:lpstr>backup</vt:lpstr>
      <vt:lpstr>ALPIDE Timing &amp; Trigger</vt:lpstr>
      <vt:lpstr>MVTX Cost and Schedule</vt:lpstr>
      <vt:lpstr>MVTX:MAPS-based Vertex Detector</vt:lpstr>
      <vt:lpstr>sPHENIX vs ALICE Specifications </vt:lpstr>
      <vt:lpstr>RHIC Multi-Year Plan:  sPHENIX 2022-2026+</vt:lpstr>
      <vt:lpstr>BNL sPHENIX Control Envelope  Drawing Z location of the inner hcal  is at 2175,0mm</vt:lpstr>
      <vt:lpstr>Telescope Enclosure </vt:lpstr>
      <vt:lpstr>A Road Map</vt:lpstr>
      <vt:lpstr> LDRD Key Tasks/Milestones </vt:lpstr>
      <vt:lpstr>LDRD Scope: Experimental </vt:lpstr>
      <vt:lpstr>Leadership Roles</vt:lpstr>
      <vt:lpstr>System Power Overview</vt:lpstr>
      <vt:lpstr>PowerPoint Presentation</vt:lpstr>
      <vt:lpstr>MVTX Major Cost Items</vt:lpstr>
    </vt:vector>
  </TitlesOfParts>
  <Company>Los Alamos National Laboratory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to Go - Penta Chart Template</dc:title>
  <dc:creator>DDS User</dc:creator>
  <cp:lastModifiedBy>Ming Liu</cp:lastModifiedBy>
  <cp:revision>1013</cp:revision>
  <cp:lastPrinted>2015-01-09T16:23:40Z</cp:lastPrinted>
  <dcterms:created xsi:type="dcterms:W3CDTF">2013-03-10T05:19:50Z</dcterms:created>
  <dcterms:modified xsi:type="dcterms:W3CDTF">2018-01-29T05:20:40Z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0x010100051B2BC3B83A73408B2E3FB89735413F</vt:lpwstr>
  </property>
  <property fmtid="{D5CDD505-2E9C-101B-9397-08002B2CF9AE}" pid="3" name="_dlc_DocId">
    <vt:lpwstr>WMXZHZ22WWVF-141-2</vt:lpwstr>
  </property>
  <property fmtid="{D5CDD505-2E9C-101B-9397-08002B2CF9AE}" pid="4" name="_dlc_DocIdItemGuid">
    <vt:lpwstr>87056ca6-2c3b-40fa-b244-96bf315f1875</vt:lpwstr>
  </property>
  <property fmtid="{D5CDD505-2E9C-101B-9397-08002B2CF9AE}" pid="5" name="_dlc_DocIdUrl">
    <vt:lpwstr>https://rdcentral.lanl.gov/itg/_layouts/DocIdRedir.aspx?ID=WMXZHZ22WWVF-141-2, WMXZHZ22WWVF-141-2</vt:lpwstr>
  </property>
</Properties>
</file>