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32"/>
  </p:notesMasterIdLst>
  <p:handoutMasterIdLst>
    <p:handoutMasterId r:id="rId33"/>
  </p:handoutMasterIdLst>
  <p:sldIdLst>
    <p:sldId id="291" r:id="rId4"/>
    <p:sldId id="284" r:id="rId5"/>
    <p:sldId id="290" r:id="rId6"/>
    <p:sldId id="288" r:id="rId7"/>
    <p:sldId id="325" r:id="rId8"/>
    <p:sldId id="326" r:id="rId9"/>
    <p:sldId id="292" r:id="rId10"/>
    <p:sldId id="293" r:id="rId11"/>
    <p:sldId id="338" r:id="rId12"/>
    <p:sldId id="289" r:id="rId13"/>
    <p:sldId id="296" r:id="rId14"/>
    <p:sldId id="306" r:id="rId15"/>
    <p:sldId id="333" r:id="rId16"/>
    <p:sldId id="295" r:id="rId17"/>
    <p:sldId id="297" r:id="rId18"/>
    <p:sldId id="311" r:id="rId19"/>
    <p:sldId id="298" r:id="rId20"/>
    <p:sldId id="317" r:id="rId21"/>
    <p:sldId id="321" r:id="rId22"/>
    <p:sldId id="339" r:id="rId23"/>
    <p:sldId id="303" r:id="rId24"/>
    <p:sldId id="304" r:id="rId25"/>
    <p:sldId id="307" r:id="rId26"/>
    <p:sldId id="305" r:id="rId27"/>
    <p:sldId id="300" r:id="rId28"/>
    <p:sldId id="308" r:id="rId29"/>
    <p:sldId id="299" r:id="rId30"/>
    <p:sldId id="319" r:id="rId31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2"/>
    <a:srgbClr val="0000F5"/>
    <a:srgbClr val="FFFF66"/>
    <a:srgbClr val="88DC84"/>
    <a:srgbClr val="800000"/>
    <a:srgbClr val="004982"/>
    <a:srgbClr val="F19B20"/>
    <a:srgbClr val="FFFFCC"/>
    <a:srgbClr val="AADDF4"/>
    <a:srgbClr val="FAC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216"/>
    <p:restoredTop sz="94630"/>
  </p:normalViewPr>
  <p:slideViewPr>
    <p:cSldViewPr>
      <p:cViewPr varScale="1">
        <p:scale>
          <a:sx n="207" d="100"/>
          <a:sy n="207" d="100"/>
        </p:scale>
        <p:origin x="1912" y="17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80" d="100"/>
        <a:sy n="180" d="100"/>
      </p:scale>
      <p:origin x="0" y="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tableStyles" Target="tableStyles.xml"/></Relationships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Relationship Id="rId3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7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3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11.jpeg"/><Relationship Id="rId9" Type="http://schemas.openxmlformats.org/officeDocument/2006/relationships/image" Target="../media/image27.tiff"/><Relationship Id="rId10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49.tiff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jpeg"/><Relationship Id="rId21" Type="http://schemas.openxmlformats.org/officeDocument/2006/relationships/image" Target="../media/image24.tiff"/><Relationship Id="rId22" Type="http://schemas.openxmlformats.org/officeDocument/2006/relationships/image" Target="../media/image25.tiff"/><Relationship Id="rId23" Type="http://schemas.openxmlformats.org/officeDocument/2006/relationships/image" Target="../media/image26.tiff"/><Relationship Id="rId24" Type="http://schemas.openxmlformats.org/officeDocument/2006/relationships/image" Target="../media/image27.tiff"/><Relationship Id="rId25" Type="http://schemas.openxmlformats.org/officeDocument/2006/relationships/image" Target="../media/image28.tiff"/><Relationship Id="rId26" Type="http://schemas.openxmlformats.org/officeDocument/2006/relationships/image" Target="../media/image29.jpeg"/><Relationship Id="rId10" Type="http://schemas.openxmlformats.org/officeDocument/2006/relationships/image" Target="../media/image13.jpe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jpeg"/><Relationship Id="rId19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tif"/><Relationship Id="rId7" Type="http://schemas.openxmlformats.org/officeDocument/2006/relationships/image" Target="../media/image10.jpeg"/><Relationship Id="rId8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s://www.phenix.bnl.gov/phenix/WWW/info/pp/003/cover/ppg003cover.jpg" TargetMode="External"/><Relationship Id="rId5" Type="http://schemas.openxmlformats.org/officeDocument/2006/relationships/image" Target="../media/image35.jpeg"/><Relationship Id="rId6" Type="http://schemas.openxmlformats.org/officeDocument/2006/relationships/hyperlink" Target="http://www.scientificamerican.com/sciammag/?contents=2006-05" TargetMode="External"/><Relationship Id="rId7" Type="http://schemas.openxmlformats.org/officeDocument/2006/relationships/image" Target="../media/image36.jpe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6.png"/></Relationships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6889"/>
            <a:ext cx="7924800" cy="768889"/>
          </a:xfrm>
        </p:spPr>
        <p:txBody>
          <a:bodyPr/>
          <a:lstStyle/>
          <a:p>
            <a:r>
              <a:rPr lang="en-US" dirty="0" smtClean="0"/>
              <a:t>LDRD Scientific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17" y="1053926"/>
            <a:ext cx="6437735" cy="50654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Develop </a:t>
            </a:r>
            <a:r>
              <a:rPr lang="en-US" dirty="0" smtClean="0">
                <a:solidFill>
                  <a:srgbClr val="FF0000"/>
                </a:solidFill>
              </a:rPr>
              <a:t>a next generation QGP physics </a:t>
            </a:r>
            <a:r>
              <a:rPr lang="en-US" dirty="0" smtClean="0"/>
              <a:t>program with heavy quark jets at RHIC with full detector and physics simulation and modeling</a:t>
            </a:r>
          </a:p>
          <a:p>
            <a:endParaRPr lang="en-US" dirty="0" smtClean="0"/>
          </a:p>
          <a:p>
            <a:r>
              <a:rPr lang="en-US" dirty="0" smtClean="0"/>
              <a:t>Carry out </a:t>
            </a:r>
            <a:r>
              <a:rPr lang="en-US" dirty="0" smtClean="0">
                <a:solidFill>
                  <a:srgbClr val="FF0000"/>
                </a:solidFill>
              </a:rPr>
              <a:t>key detector R&amp;D </a:t>
            </a:r>
            <a:r>
              <a:rPr lang="en-US" dirty="0"/>
              <a:t>to </a:t>
            </a:r>
            <a:r>
              <a:rPr lang="en-US" dirty="0" smtClean="0"/>
              <a:t>demonstrate </a:t>
            </a:r>
            <a:r>
              <a:rPr lang="en-US" dirty="0"/>
              <a:t>the open heavy flavor physics </a:t>
            </a:r>
            <a:r>
              <a:rPr lang="en-US" dirty="0" smtClean="0"/>
              <a:t>capability </a:t>
            </a:r>
            <a:r>
              <a:rPr lang="en-US" dirty="0"/>
              <a:t>in </a:t>
            </a:r>
            <a:r>
              <a:rPr lang="en-US" dirty="0" smtClean="0"/>
              <a:t>the sPHENIX with MVTX</a:t>
            </a:r>
          </a:p>
          <a:p>
            <a:endParaRPr lang="en-US" dirty="0" smtClean="0"/>
          </a:p>
          <a:p>
            <a:r>
              <a:rPr lang="en-US" dirty="0" smtClean="0"/>
              <a:t>Develop </a:t>
            </a:r>
            <a:r>
              <a:rPr lang="en-US" dirty="0" smtClean="0">
                <a:solidFill>
                  <a:srgbClr val="FF0000"/>
                </a:solidFill>
              </a:rPr>
              <a:t>a proposal to DOE </a:t>
            </a:r>
            <a:r>
              <a:rPr lang="en-US" dirty="0" smtClean="0"/>
              <a:t>to build a state-of-the-art MAPS-based Vertex Detector for the sPHENIX</a:t>
            </a:r>
          </a:p>
          <a:p>
            <a:endParaRPr lang="en-US" dirty="0"/>
          </a:p>
          <a:p>
            <a:r>
              <a:rPr lang="en-US" dirty="0" smtClean="0"/>
              <a:t>New theoretical study of </a:t>
            </a:r>
            <a:r>
              <a:rPr lang="en-US" dirty="0" smtClean="0">
                <a:solidFill>
                  <a:srgbClr val="FF0000"/>
                </a:solidFill>
              </a:rPr>
              <a:t>QGP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tomography with b-jets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/>
          <a:stretch/>
        </p:blipFill>
        <p:spPr>
          <a:xfrm>
            <a:off x="6792635" y="1210814"/>
            <a:ext cx="2427565" cy="2294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2800" y="1066800"/>
            <a:ext cx="15376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00C2"/>
                </a:solidFill>
              </a:rPr>
              <a:t>B-jet suppression in QGP</a:t>
            </a:r>
            <a:endParaRPr lang="en-US" sz="1050" dirty="0">
              <a:solidFill>
                <a:srgbClr val="0000C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7908" y="3614677"/>
            <a:ext cx="1505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0000C2"/>
                </a:solidFill>
              </a:rPr>
              <a:t>QGP characterization</a:t>
            </a:r>
            <a:endParaRPr lang="en-US" sz="1200" dirty="0">
              <a:solidFill>
                <a:srgbClr val="0000C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29200" y="4340662"/>
            <a:ext cx="1904999" cy="1967560"/>
            <a:chOff x="4600493" y="4207105"/>
            <a:chExt cx="2075386" cy="20855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0493" y="4207105"/>
              <a:ext cx="1951778" cy="20855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24101" y="5771170"/>
              <a:ext cx="1951778" cy="29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66"/>
                  </a:solidFill>
                </a:rPr>
                <a:t>sPHENIX MVTX </a:t>
              </a:r>
              <a:r>
                <a:rPr lang="en-US" sz="1200" b="1" dirty="0" smtClean="0">
                  <a:solidFill>
                    <a:srgbClr val="FFFF66"/>
                  </a:solidFill>
                </a:rPr>
                <a:t>Proposal</a:t>
              </a:r>
              <a:endParaRPr lang="en-US" sz="1200" b="1" dirty="0">
                <a:solidFill>
                  <a:srgbClr val="FFFF66"/>
                </a:solidFill>
              </a:endParaRPr>
            </a:p>
          </p:txBody>
        </p:sp>
      </p:grpSp>
      <p:pic>
        <p:nvPicPr>
          <p:cNvPr id="14" name="Picture 7" descr="Screen Shot 2017-06-01 at 10.15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395" y="3810000"/>
            <a:ext cx="2284605" cy="182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7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1" y="-24441"/>
            <a:ext cx="7924800" cy="699677"/>
          </a:xfrm>
        </p:spPr>
        <p:txBody>
          <a:bodyPr/>
          <a:lstStyle/>
          <a:p>
            <a:r>
              <a:rPr lang="en-US" sz="3600" dirty="0" smtClean="0"/>
              <a:t>New Physics Reach with MVTX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6" y="1163290"/>
            <a:ext cx="5159060" cy="307081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Heavy quarks </a:t>
            </a:r>
            <a:r>
              <a:rPr lang="mr-IN" dirty="0" smtClean="0"/>
              <a:t>–</a:t>
            </a:r>
            <a:r>
              <a:rPr lang="en-US" dirty="0" smtClean="0"/>
              <a:t> unique probe of QGP w/ new scales, m</a:t>
            </a:r>
            <a:r>
              <a:rPr lang="en-US" baseline="-25000" dirty="0" smtClean="0"/>
              <a:t>c</a:t>
            </a:r>
            <a:r>
              <a:rPr lang="en-US" dirty="0" smtClean="0"/>
              <a:t>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b</a:t>
            </a:r>
            <a:endParaRPr lang="en-US" baseline="-25000" dirty="0" smtClean="0"/>
          </a:p>
          <a:p>
            <a:pPr lvl="1"/>
            <a:r>
              <a:rPr lang="en-US" dirty="0" smtClean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 smtClean="0"/>
              <a:t>Jet quenching &amp; energy loss</a:t>
            </a:r>
          </a:p>
          <a:p>
            <a:pPr lvl="2"/>
            <a:r>
              <a:rPr lang="en-US" dirty="0" smtClean="0"/>
              <a:t>Flow </a:t>
            </a:r>
            <a:r>
              <a:rPr lang="mr-IN" dirty="0" smtClean="0"/>
              <a:t>–</a:t>
            </a:r>
            <a:r>
              <a:rPr lang="en-US" dirty="0" smtClean="0"/>
              <a:t> interaction with </a:t>
            </a:r>
            <a:r>
              <a:rPr lang="en-US" dirty="0" smtClean="0"/>
              <a:t>medium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 smtClean="0"/>
              <a:t>Temperature, density, coupling, transport coefficients, viscosity etc.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6591" y="813237"/>
            <a:ext cx="229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Ivan and Darren’s talks</a:t>
            </a:r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447800" y="5703562"/>
            <a:ext cx="6569425" cy="1076862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32" name="Picture 9" descr="Picture 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23" y="4113216"/>
            <a:ext cx="1915448" cy="135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465" y="1773785"/>
            <a:ext cx="4077301" cy="17627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027" y="3909330"/>
            <a:ext cx="3966366" cy="165327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86400" y="1524000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smtClean="0">
                <a:solidFill>
                  <a:srgbClr val="FF0000"/>
                </a:solidFill>
              </a:rPr>
              <a:t>B meson and b-jet </a:t>
            </a:r>
            <a:r>
              <a:rPr lang="en-US" dirty="0" smtClean="0">
                <a:solidFill>
                  <a:srgbClr val="FF0000"/>
                </a:solidFill>
              </a:rPr>
              <a:t>modification”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3779" y="3588870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“B meson and b-jet flow”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1542" y="1244494"/>
            <a:ext cx="2486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C2"/>
                </a:solidFill>
              </a:rPr>
              <a:t>“Money plots” </a:t>
            </a:r>
            <a:r>
              <a:rPr lang="en-US" sz="1200" b="1" dirty="0" smtClean="0">
                <a:solidFill>
                  <a:srgbClr val="0000C2"/>
                </a:solidFill>
              </a:rPr>
              <a:t>from MVTX proposal</a:t>
            </a:r>
            <a:endParaRPr lang="en-US" sz="1200" b="1" dirty="0">
              <a:solidFill>
                <a:srgbClr val="0000C2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b="2269"/>
          <a:stretch/>
        </p:blipFill>
        <p:spPr>
          <a:xfrm>
            <a:off x="659187" y="4037161"/>
            <a:ext cx="1835428" cy="14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93"/>
            <a:ext cx="7924800" cy="762154"/>
          </a:xfrm>
        </p:spPr>
        <p:txBody>
          <a:bodyPr/>
          <a:lstStyle/>
          <a:p>
            <a:r>
              <a:rPr lang="en-US" sz="4000" dirty="0" smtClean="0"/>
              <a:t>LDRD Project </a:t>
            </a:r>
            <a:r>
              <a:rPr lang="en-US" sz="4000" smtClean="0"/>
              <a:t>Scope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6050"/>
            <a:ext cx="8229600" cy="475615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Minimal scope</a:t>
            </a:r>
          </a:p>
          <a:p>
            <a:pPr lvl="1"/>
            <a:r>
              <a:rPr lang="en-US" dirty="0"/>
              <a:t>Develop a </a:t>
            </a:r>
            <a:r>
              <a:rPr lang="en-US" dirty="0" smtClean="0"/>
              <a:t>MVTX prototype </a:t>
            </a:r>
            <a:r>
              <a:rPr lang="en-US" dirty="0"/>
              <a:t>telescope with </a:t>
            </a:r>
            <a:r>
              <a:rPr lang="en-US" dirty="0" smtClean="0"/>
              <a:t>4 ALPIDE sensors/staves </a:t>
            </a:r>
            <a:r>
              <a:rPr lang="en-US" dirty="0"/>
              <a:t>with ALICE </a:t>
            </a:r>
            <a:r>
              <a:rPr lang="en-US" dirty="0" smtClean="0"/>
              <a:t>readout units, complete sPHENIX </a:t>
            </a:r>
            <a:r>
              <a:rPr lang="en-US" dirty="0"/>
              <a:t>DAQ integration</a:t>
            </a:r>
          </a:p>
          <a:p>
            <a:pPr lvl="1"/>
            <a:r>
              <a:rPr lang="en-US" dirty="0"/>
              <a:t>Complete R&amp;D on m</a:t>
            </a:r>
            <a:r>
              <a:rPr lang="en-US" dirty="0" smtClean="0"/>
              <a:t>echanical </a:t>
            </a:r>
            <a:r>
              <a:rPr lang="en-US" dirty="0"/>
              <a:t>conceptual design, sPHENIX </a:t>
            </a:r>
            <a:r>
              <a:rPr lang="en-US" dirty="0" smtClean="0"/>
              <a:t>system </a:t>
            </a:r>
            <a:r>
              <a:rPr lang="en-US" dirty="0"/>
              <a:t>integration </a:t>
            </a:r>
          </a:p>
          <a:p>
            <a:pPr lvl="1"/>
            <a:r>
              <a:rPr lang="en-US" dirty="0"/>
              <a:t>Develop b-jet tagging </a:t>
            </a:r>
            <a:r>
              <a:rPr lang="en-US" dirty="0" smtClean="0"/>
              <a:t>algorithms for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Au+Au</a:t>
            </a:r>
            <a:endParaRPr lang="en-US" dirty="0"/>
          </a:p>
          <a:p>
            <a:pPr lvl="1"/>
            <a:r>
              <a:rPr lang="en-US" dirty="0"/>
              <a:t>DOE MIE proposal submitted to fund the full detector </a:t>
            </a:r>
            <a:r>
              <a:rPr lang="en-US" dirty="0" smtClean="0"/>
              <a:t>construction</a:t>
            </a:r>
          </a:p>
          <a:p>
            <a:pPr lvl="1"/>
            <a:r>
              <a:rPr lang="en-US" dirty="0" smtClean="0"/>
              <a:t>Complete b-jet theory for precision tomography of QGP with sPHENIX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Desired scope</a:t>
            </a:r>
          </a:p>
          <a:p>
            <a:pPr lvl="1"/>
            <a:r>
              <a:rPr lang="en-US" dirty="0"/>
              <a:t>Develop a full 4-production-staves MAPS telescope, test beam run with integrated sPHENIX DAQ</a:t>
            </a:r>
          </a:p>
          <a:p>
            <a:pPr lvl="1"/>
            <a:r>
              <a:rPr lang="en-US" dirty="0"/>
              <a:t>DOE MIE proposal approved for the full detector construction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9597" y="925671"/>
            <a:ext cx="654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Established at the beginning of this project feasibility review  1/2017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85800" y="1828800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5800" y="3144702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5800" y="2585045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5800" y="3464402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85800" y="3992047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85800" y="5181600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5800" y="5709245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7924800" cy="990600"/>
          </a:xfrm>
        </p:spPr>
        <p:txBody>
          <a:bodyPr/>
          <a:lstStyle/>
          <a:p>
            <a:r>
              <a:rPr lang="en-US" dirty="0" smtClean="0"/>
              <a:t>LDRD Timeline: Experiment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7077" y="844950"/>
            <a:ext cx="35406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MOU with ALICE	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B-tagging in </a:t>
            </a:r>
            <a:r>
              <a:rPr lang="en-US" sz="1600" b="1" dirty="0" err="1" smtClean="0">
                <a:solidFill>
                  <a:srgbClr val="0000C2"/>
                </a:solidFill>
              </a:rPr>
              <a:t>p+p</a:t>
            </a:r>
            <a:r>
              <a:rPr lang="en-US" sz="1600" b="1" dirty="0" smtClean="0">
                <a:solidFill>
                  <a:srgbClr val="0000C2"/>
                </a:solidFill>
              </a:rPr>
              <a:t> and </a:t>
            </a:r>
            <a:r>
              <a:rPr lang="en-US" sz="1600" b="1" dirty="0" err="1" smtClean="0">
                <a:solidFill>
                  <a:srgbClr val="0000C2"/>
                </a:solidFill>
              </a:rPr>
              <a:t>Au+Au</a:t>
            </a:r>
            <a:endParaRPr lang="en-US" sz="1600" b="1" dirty="0" smtClean="0">
              <a:solidFill>
                <a:srgbClr val="0000C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rgbClr val="0000C2"/>
                </a:solidFill>
              </a:rPr>
              <a:t>BNL Director’s Review, </a:t>
            </a:r>
            <a:r>
              <a:rPr lang="en-US" sz="1600" b="1" dirty="0" err="1" smtClean="0">
                <a:solidFill>
                  <a:srgbClr val="0000C2"/>
                </a:solidFill>
              </a:rPr>
              <a:t>recom’ed</a:t>
            </a:r>
            <a:r>
              <a:rPr lang="en-US" sz="1600" b="1" dirty="0" smtClean="0">
                <a:solidFill>
                  <a:srgbClr val="0000C2"/>
                </a:solidFill>
              </a:rPr>
              <a:t> </a:t>
            </a:r>
            <a:r>
              <a:rPr lang="en-US" sz="1600" b="1" dirty="0">
                <a:solidFill>
                  <a:srgbClr val="0000C2"/>
                </a:solidFill>
              </a:rPr>
              <a:t>to </a:t>
            </a:r>
            <a:r>
              <a:rPr lang="en-US" sz="1600" b="1" dirty="0" smtClean="0">
                <a:solidFill>
                  <a:srgbClr val="0000C2"/>
                </a:solidFill>
              </a:rPr>
              <a:t>proceed w/ full proposal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07392" y="886800"/>
            <a:ext cx="2304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alks by Darren, Xuan, </a:t>
            </a:r>
          </a:p>
          <a:p>
            <a:r>
              <a:rPr lang="en-US" dirty="0" smtClean="0"/>
              <a:t>Alex, </a:t>
            </a:r>
            <a:r>
              <a:rPr lang="en-US" dirty="0" err="1" smtClean="0"/>
              <a:t>Sho</a:t>
            </a:r>
            <a:r>
              <a:rPr lang="en-US" dirty="0" smtClean="0"/>
              <a:t>, Walt, Cesar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07392" y="1919560"/>
            <a:ext cx="2114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On track to succeed!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7590" y="1125432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Full readout chain demonstrated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Mechanical conceptual design 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rgbClr val="0000C2"/>
                </a:solidFill>
              </a:rPr>
              <a:t>Collaboration formed and full MVTX proposal submitted</a:t>
            </a:r>
          </a:p>
        </p:txBody>
      </p:sp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82" t="7542" r="6424" b="22482"/>
          <a:stretch/>
        </p:blipFill>
        <p:spPr>
          <a:xfrm>
            <a:off x="92700" y="2492691"/>
            <a:ext cx="9051300" cy="3828951"/>
          </a:xfrm>
          <a:prstGeom prst="rect">
            <a:avLst/>
          </a:prstGeom>
        </p:spPr>
      </p:pic>
      <p:sp>
        <p:nvSpPr>
          <p:cNvPr id="26" name="Smiley Face 25"/>
          <p:cNvSpPr/>
          <p:nvPr/>
        </p:nvSpPr>
        <p:spPr>
          <a:xfrm>
            <a:off x="2895600" y="5867400"/>
            <a:ext cx="228600" cy="228600"/>
          </a:xfrm>
          <a:prstGeom prst="smileyFace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/>
          <p:cNvSpPr/>
          <p:nvPr/>
        </p:nvSpPr>
        <p:spPr>
          <a:xfrm>
            <a:off x="5105400" y="5867400"/>
            <a:ext cx="228600" cy="228600"/>
          </a:xfrm>
          <a:prstGeom prst="smileyFace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05668" y="810242"/>
            <a:ext cx="213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Milestones achieved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48200" y="2754868"/>
            <a:ext cx="73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8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7924800" cy="990600"/>
          </a:xfrm>
        </p:spPr>
        <p:txBody>
          <a:bodyPr/>
          <a:lstStyle/>
          <a:p>
            <a:r>
              <a:rPr lang="en-US" dirty="0" smtClean="0"/>
              <a:t>LDRD Scope: Theory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72400" y="1066800"/>
            <a:ext cx="110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Ivan’s talk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76258"/>
            <a:ext cx="8229600" cy="11394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Significant progress</a:t>
            </a:r>
          </a:p>
          <a:p>
            <a:pPr lvl="1"/>
            <a:r>
              <a:rPr lang="en-US" dirty="0" smtClean="0"/>
              <a:t>New calculations and new observables</a:t>
            </a:r>
          </a:p>
          <a:p>
            <a:pPr lvl="1"/>
            <a:r>
              <a:rPr lang="en-US" dirty="0" smtClean="0"/>
              <a:t>Met milestones, some ahead </a:t>
            </a:r>
            <a:r>
              <a:rPr lang="en-US" dirty="0" smtClean="0"/>
              <a:t>of time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84159" y="5672397"/>
            <a:ext cx="73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Today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869"/>
            <a:ext cx="9144000" cy="31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924800" cy="990600"/>
          </a:xfrm>
        </p:spPr>
        <p:txBody>
          <a:bodyPr/>
          <a:lstStyle/>
          <a:p>
            <a:r>
              <a:rPr lang="en-US" sz="3600" dirty="0" smtClean="0"/>
              <a:t>ALICE Pixel Detector (ALPIDE)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90" y="1161863"/>
            <a:ext cx="5939408" cy="186483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C2"/>
                </a:solidFill>
              </a:rPr>
              <a:t>ALPIDE highlights: </a:t>
            </a:r>
            <a:endParaRPr lang="en-US" dirty="0" smtClean="0">
              <a:solidFill>
                <a:srgbClr val="0000C2"/>
              </a:solidFill>
            </a:endParaRPr>
          </a:p>
          <a:p>
            <a:pPr lvl="1"/>
            <a:r>
              <a:rPr lang="en-US" dirty="0" smtClean="0"/>
              <a:t>Very </a:t>
            </a:r>
            <a:r>
              <a:rPr lang="en-US" dirty="0"/>
              <a:t>fine pitch (28x28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</a:t>
            </a:r>
            <a:r>
              <a:rPr lang="en-US" dirty="0" smtClean="0"/>
              <a:t>hit efficiency </a:t>
            </a:r>
            <a:r>
              <a:rPr lang="en-US" dirty="0"/>
              <a:t>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ast response, </a:t>
            </a:r>
            <a:r>
              <a:rPr lang="en-US" dirty="0"/>
              <a:t>~</a:t>
            </a:r>
            <a:r>
              <a:rPr lang="en-US" dirty="0" smtClean="0"/>
              <a:t>5μS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</a:t>
            </a:r>
            <a:r>
              <a:rPr lang="en-US" dirty="0" smtClean="0"/>
              <a:t>dissipation</a:t>
            </a:r>
          </a:p>
          <a:p>
            <a:pPr lvl="1"/>
            <a:r>
              <a:rPr lang="en-US" dirty="0" smtClean="0"/>
              <a:t>Sensor chip: 1.5cm x 3.0cm, 0.5M pixels (512x1024)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3505200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>
            <a:off x="609600" y="4114800"/>
            <a:ext cx="0" cy="202505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2450" y="4871646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31687" y="6260068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38200" y="6216056"/>
            <a:ext cx="4419600" cy="323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3027918"/>
            <a:ext cx="388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 ideal detector for QGP b-jet physics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98001" y="1447800"/>
            <a:ext cx="2531145" cy="2173524"/>
            <a:chOff x="5701812" y="1521282"/>
            <a:chExt cx="2561723" cy="2228682"/>
          </a:xfrm>
        </p:grpSpPr>
        <p:pic>
          <p:nvPicPr>
            <p:cNvPr id="16" name="Picture 15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13786" y="1824376"/>
              <a:ext cx="5967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FPC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25575" y="2683848"/>
              <a:ext cx="92495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9 Chips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86293" y="2955062"/>
              <a:ext cx="147724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Cooling plate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51859" y="1202480"/>
            <a:ext cx="149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 9-chip stave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82520" y="761589"/>
            <a:ext cx="5082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generation state of the art MAPS technology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532600" y="3220955"/>
            <a:ext cx="1324392" cy="3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3565" y="2755205"/>
            <a:ext cx="993600" cy="9315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433" y="3840565"/>
            <a:ext cx="961256" cy="976958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202" y="3057839"/>
            <a:ext cx="2233291" cy="74055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4919164" y="3798389"/>
            <a:ext cx="729278" cy="972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022904" y="4712647"/>
            <a:ext cx="62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 Board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3059096" y="4168930"/>
            <a:ext cx="740870" cy="408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Filtering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Capacitors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741815" y="3547874"/>
            <a:ext cx="96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Samtec</a:t>
            </a:r>
            <a:r>
              <a:rPr lang="en-US" sz="900" dirty="0"/>
              <a:t> </a:t>
            </a:r>
            <a:r>
              <a:rPr lang="en-US" sz="900" dirty="0" err="1"/>
              <a:t>Twinax</a:t>
            </a:r>
            <a:r>
              <a:rPr lang="en-US" sz="900" dirty="0"/>
              <a:t> “</a:t>
            </a:r>
            <a:r>
              <a:rPr lang="en-US" sz="900" dirty="0" err="1"/>
              <a:t>FireFly</a:t>
            </a:r>
            <a:r>
              <a:rPr lang="en-US" sz="900" dirty="0"/>
              <a:t>”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532600" y="2768769"/>
            <a:ext cx="13471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 Data (1.2Gbps)</a:t>
            </a:r>
          </a:p>
          <a:p>
            <a:r>
              <a:rPr lang="en-US" sz="900" dirty="0"/>
              <a:t>1 Clock, 1 Control/Trigger</a:t>
            </a:r>
          </a:p>
        </p:txBody>
      </p:sp>
      <p:sp>
        <p:nvSpPr>
          <p:cNvPr id="129" name="Right Arrow 128"/>
          <p:cNvSpPr/>
          <p:nvPr/>
        </p:nvSpPr>
        <p:spPr>
          <a:xfrm rot="10800000">
            <a:off x="3825826" y="4207622"/>
            <a:ext cx="1053875" cy="161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0" name="TextBox 129"/>
          <p:cNvSpPr txBox="1"/>
          <p:nvPr/>
        </p:nvSpPr>
        <p:spPr>
          <a:xfrm>
            <a:off x="4905520" y="2406572"/>
            <a:ext cx="76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Readout Unit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984004" y="4325523"/>
            <a:ext cx="80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Regulated Power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114179" y="3556938"/>
            <a:ext cx="835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FELIX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5967630" y="3168203"/>
            <a:ext cx="990728" cy="324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138" name="Left-Right Arrow 137"/>
          <p:cNvSpPr/>
          <p:nvPr/>
        </p:nvSpPr>
        <p:spPr>
          <a:xfrm>
            <a:off x="5967629" y="2844203"/>
            <a:ext cx="990728" cy="324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141" name="Left Arrow 140"/>
          <p:cNvSpPr/>
          <p:nvPr/>
        </p:nvSpPr>
        <p:spPr>
          <a:xfrm>
            <a:off x="5967630" y="3394937"/>
            <a:ext cx="978940" cy="324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360197" y="3999875"/>
            <a:ext cx="63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ALPIDE </a:t>
            </a:r>
            <a:r>
              <a:rPr lang="en-US" sz="900" dirty="0"/>
              <a:t>Sensors</a:t>
            </a:r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1525976" y="3448275"/>
            <a:ext cx="149538" cy="5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1675514" y="3448275"/>
            <a:ext cx="12676" cy="5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1675514" y="4286696"/>
            <a:ext cx="443457" cy="82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2118971" y="3862916"/>
            <a:ext cx="433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FPC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349933" y="4369556"/>
            <a:ext cx="54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Cold Plate</a:t>
            </a:r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3017282" y="3756681"/>
            <a:ext cx="279809" cy="54469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4919164" y="4199651"/>
            <a:ext cx="729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regulators</a:t>
            </a:r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283804" y="3651748"/>
            <a:ext cx="1" cy="146645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896693" y="3850436"/>
            <a:ext cx="575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</a:t>
            </a:r>
          </a:p>
        </p:txBody>
      </p:sp>
      <p:sp>
        <p:nvSpPr>
          <p:cNvPr id="163" name="Left Brace 162"/>
          <p:cNvSpPr/>
          <p:nvPr/>
        </p:nvSpPr>
        <p:spPr>
          <a:xfrm rot="5400000">
            <a:off x="4083290" y="2139705"/>
            <a:ext cx="245726" cy="13471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4" name="TextBox 163"/>
          <p:cNvSpPr txBox="1"/>
          <p:nvPr/>
        </p:nvSpPr>
        <p:spPr>
          <a:xfrm>
            <a:off x="3984004" y="2463585"/>
            <a:ext cx="6596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5~10 m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6139073" y="2590800"/>
            <a:ext cx="94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GBT Optical Links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675513" y="2844206"/>
            <a:ext cx="1018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9-sensor Stave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473"/>
            <a:ext cx="7365814" cy="70153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LDRD </a:t>
            </a:r>
            <a:r>
              <a:rPr lang="en-US" sz="3600" dirty="0" smtClean="0"/>
              <a:t>Highlights (I)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dirty="0" smtClean="0"/>
              <a:t>MVTX Sensors, Readout </a:t>
            </a:r>
            <a:r>
              <a:rPr lang="en-US" sz="2000" dirty="0"/>
              <a:t>and </a:t>
            </a:r>
            <a:r>
              <a:rPr lang="en-US" sz="2000" dirty="0" smtClean="0"/>
              <a:t>Control System Developed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16</a:t>
            </a:fld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830218" y="1727694"/>
            <a:ext cx="1117220" cy="324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sPHENIX GL-1 &amp; GTM</a:t>
            </a:r>
          </a:p>
        </p:txBody>
      </p:sp>
      <p:sp>
        <p:nvSpPr>
          <p:cNvPr id="64" name="Rectangle 63"/>
          <p:cNvSpPr/>
          <p:nvPr/>
        </p:nvSpPr>
        <p:spPr>
          <a:xfrm rot="16200000">
            <a:off x="7253055" y="2348901"/>
            <a:ext cx="432061" cy="324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657850" y="2510903"/>
            <a:ext cx="0" cy="25169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5657850" y="2510901"/>
            <a:ext cx="1649235" cy="384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508308" y="2352721"/>
            <a:ext cx="594082" cy="158182"/>
          </a:xfrm>
          <a:prstGeom prst="rect">
            <a:avLst/>
          </a:prstGeom>
          <a:noFill/>
        </p:spPr>
        <p:txBody>
          <a:bodyPr wrap="none" tIns="27000" bIns="27000" rtlCol="0" anchor="ctr" anchorCtr="0">
            <a:no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485906" y="2717664"/>
            <a:ext cx="0" cy="25328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632" y="2959186"/>
            <a:ext cx="1014789" cy="62623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020217" y="4163522"/>
            <a:ext cx="1296000" cy="324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87" name="Left Arrow 86"/>
          <p:cNvSpPr/>
          <p:nvPr/>
        </p:nvSpPr>
        <p:spPr>
          <a:xfrm>
            <a:off x="5633729" y="4113171"/>
            <a:ext cx="861411" cy="32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77" name="Left Arrow 76"/>
          <p:cNvSpPr/>
          <p:nvPr/>
        </p:nvSpPr>
        <p:spPr>
          <a:xfrm rot="16200000">
            <a:off x="7427794" y="2376492"/>
            <a:ext cx="860159" cy="259093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718" y="5105400"/>
            <a:ext cx="8308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Demonstrated full high-speed readout chain,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1 Stave + RU + FELIX + RCDAQ/sPHENIX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Eliminated the highest technical </a:t>
            </a:r>
            <a:r>
              <a:rPr lang="en-US" dirty="0" smtClean="0"/>
              <a:t>risk </a:t>
            </a:r>
            <a:r>
              <a:rPr lang="en-US" dirty="0" smtClean="0"/>
              <a:t>- “readout integration”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ALPIDE and Power Unit control and monitor being evaluated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7043" y="1212066"/>
            <a:ext cx="15552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smtClean="0">
                <a:solidFill>
                  <a:srgbClr val="0000C2"/>
                </a:solidFill>
              </a:rPr>
              <a:t>ALPIDE pixel circuit</a:t>
            </a:r>
            <a:endParaRPr lang="en-US" sz="1350" b="1" dirty="0">
              <a:solidFill>
                <a:srgbClr val="0000C2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86600" y="876472"/>
            <a:ext cx="212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Alex and Xuan’s talks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2400" y="1600200"/>
            <a:ext cx="3361551" cy="1793767"/>
            <a:chOff x="152400" y="1600200"/>
            <a:chExt cx="3361551" cy="1793767"/>
          </a:xfrm>
        </p:grpSpPr>
        <p:pic>
          <p:nvPicPr>
            <p:cNvPr id="75" name="Picture 74" descr="Screen Clippi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600200"/>
              <a:ext cx="3361551" cy="865242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228600" y="2431812"/>
              <a:ext cx="1295400" cy="9511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524000" y="2450933"/>
              <a:ext cx="1700855" cy="9430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ounded Rectangle 73"/>
          <p:cNvSpPr/>
          <p:nvPr/>
        </p:nvSpPr>
        <p:spPr>
          <a:xfrm>
            <a:off x="7652107" y="3999319"/>
            <a:ext cx="914400" cy="6176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RCDAQ</a:t>
            </a:r>
          </a:p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947438" y="3581400"/>
            <a:ext cx="1770" cy="3969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9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1447800" y="3810000"/>
            <a:ext cx="6705600" cy="1676400"/>
          </a:xfrm>
          <a:prstGeom prst="roundRect">
            <a:avLst>
              <a:gd name="adj" fmla="val 10081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tIns="91440" bIns="91440"/>
          <a:lstStyle/>
          <a:p>
            <a:pPr marL="114300" indent="-1143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u="sng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533400" y="1447800"/>
            <a:ext cx="7985125" cy="217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4400" b="1" dirty="0" smtClean="0">
                <a:solidFill>
                  <a:srgbClr val="800000"/>
                </a:solidFill>
              </a:rPr>
              <a:t>Probing Quark-Gluon Plasma with Bottom Quark Jets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4400" b="1" dirty="0" smtClean="0">
                <a:solidFill>
                  <a:srgbClr val="800000"/>
                </a:solidFill>
              </a:rPr>
              <a:t>at sPHENIX</a:t>
            </a:r>
            <a:endParaRPr lang="en-US" sz="4400" b="1" dirty="0">
              <a:solidFill>
                <a:srgbClr val="800000"/>
              </a:solidFill>
              <a:latin typeface="Arial Black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n-US" sz="4400" b="1" dirty="0" smtClean="0">
              <a:solidFill>
                <a:srgbClr val="800000"/>
              </a:solidFill>
              <a:latin typeface="Arial Black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144" y="6695313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2306" y="3810000"/>
            <a:ext cx="8914156" cy="18081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Ming Liu (PI)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P-25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02/01/2018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5787405"/>
            <a:ext cx="774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for the strong support from LDRD Office and </a:t>
            </a:r>
            <a:r>
              <a:rPr lang="en-US" smtClean="0"/>
              <a:t>LANL Program Management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93"/>
            <a:ext cx="7239000" cy="746164"/>
          </a:xfrm>
        </p:spPr>
        <p:txBody>
          <a:bodyPr/>
          <a:lstStyle/>
          <a:p>
            <a:r>
              <a:rPr lang="en-US" smtClean="0"/>
              <a:t>Procurements in </a:t>
            </a:r>
            <a:r>
              <a:rPr lang="en-US" dirty="0" smtClean="0"/>
              <a:t>FY17-18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791200" cy="555633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ALPIDE Sensors</a:t>
            </a:r>
          </a:p>
          <a:p>
            <a:pPr lvl="1"/>
            <a:r>
              <a:rPr lang="en-US" dirty="0" smtClean="0"/>
              <a:t>1 single chip with slow readout DAQ boards</a:t>
            </a:r>
          </a:p>
          <a:p>
            <a:pPr lvl="1"/>
            <a:r>
              <a:rPr lang="en-US" dirty="0" smtClean="0"/>
              <a:t>5 single chip sensors with high-speed readout adaptor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10 more to be produced locally </a:t>
            </a:r>
          </a:p>
          <a:p>
            <a:pPr lvl="1"/>
            <a:r>
              <a:rPr lang="en-US" dirty="0" smtClean="0"/>
              <a:t>1 9-chip stave module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5 more ordered for FY18 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Readout Units</a:t>
            </a:r>
          </a:p>
          <a:p>
            <a:pPr lvl="1"/>
            <a:r>
              <a:rPr lang="en-US" dirty="0" smtClean="0"/>
              <a:t>1 RU v1.0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5 RU v1.x ordered FY18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FELIX back end</a:t>
            </a:r>
          </a:p>
          <a:p>
            <a:pPr lvl="1"/>
            <a:r>
              <a:rPr lang="en-US" dirty="0" smtClean="0"/>
              <a:t>1 FELIX v1.5 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2 FELIX v2.0 available soon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Linux DAQ server</a:t>
            </a:r>
          </a:p>
          <a:p>
            <a:pPr lvl="1"/>
            <a:r>
              <a:rPr lang="en-US" dirty="0" smtClean="0"/>
              <a:t>1 Linux in operation 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Power system</a:t>
            </a:r>
          </a:p>
          <a:p>
            <a:pPr lvl="1"/>
            <a:r>
              <a:rPr lang="en-US" dirty="0" smtClean="0"/>
              <a:t>1 32-chan power distribution boards </a:t>
            </a:r>
          </a:p>
          <a:p>
            <a:pPr lvl="1"/>
            <a:r>
              <a:rPr lang="en-US" dirty="0" smtClean="0"/>
              <a:t>CEAN rad-hard power modules and server</a:t>
            </a:r>
          </a:p>
          <a:p>
            <a:pPr lvl="2"/>
            <a:r>
              <a:rPr lang="en-US" dirty="0" smtClean="0">
                <a:solidFill>
                  <a:srgbClr val="00B050"/>
                </a:solidFill>
              </a:rPr>
              <a:t>CEAN rad-hard bulk power supply available later in FY18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Telescope mechanical support</a:t>
            </a:r>
          </a:p>
          <a:p>
            <a:pPr lvl="1"/>
            <a:r>
              <a:rPr lang="en-US" dirty="0" smtClean="0"/>
              <a:t>1 box made</a:t>
            </a:r>
          </a:p>
          <a:p>
            <a:r>
              <a:rPr lang="en-US" dirty="0" smtClean="0">
                <a:solidFill>
                  <a:srgbClr val="0000F5"/>
                </a:solidFill>
              </a:rPr>
              <a:t>Cooling system</a:t>
            </a:r>
          </a:p>
          <a:p>
            <a:pPr lvl="1"/>
            <a:r>
              <a:rPr lang="en-US" dirty="0" smtClean="0"/>
              <a:t>Chiller purchased and tested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Negative-pressure </a:t>
            </a:r>
            <a:r>
              <a:rPr lang="en-US" dirty="0" smtClean="0">
                <a:solidFill>
                  <a:srgbClr val="00B050"/>
                </a:solidFill>
              </a:rPr>
              <a:t>system design in progress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0" name="Picture 9" descr="ALPIDE_ch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92" y="1195806"/>
            <a:ext cx="1119603" cy="1142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39008" y="1981705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Single chip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91400" y="1195807"/>
            <a:ext cx="1371599" cy="1142144"/>
            <a:chOff x="7582231" y="2813338"/>
            <a:chExt cx="1204855" cy="90658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2231" y="2813338"/>
              <a:ext cx="1204855" cy="9065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66604" y="3303746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66"/>
                  </a:solidFill>
                </a:rPr>
                <a:t>FELIX</a:t>
              </a:r>
              <a:endParaRPr lang="en-US" dirty="0">
                <a:solidFill>
                  <a:srgbClr val="FFFF66"/>
                </a:solidFill>
              </a:endParaRPr>
            </a:p>
          </p:txBody>
        </p:sp>
      </p:grpSp>
      <p:pic>
        <p:nvPicPr>
          <p:cNvPr id="20" name="Content Placeholder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4"/>
          <a:stretch/>
        </p:blipFill>
        <p:spPr bwMode="auto">
          <a:xfrm>
            <a:off x="5802463" y="2438399"/>
            <a:ext cx="2960535" cy="15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081607" y="289351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RU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8600" y="2935069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66"/>
                </a:solidFill>
              </a:rPr>
              <a:t>9-chip</a:t>
            </a:r>
          </a:p>
          <a:p>
            <a:r>
              <a:rPr lang="en-US" dirty="0" smtClean="0">
                <a:solidFill>
                  <a:srgbClr val="FFFF66"/>
                </a:solidFill>
              </a:rPr>
              <a:t>stave</a:t>
            </a:r>
            <a:endParaRPr lang="en-US" dirty="0">
              <a:solidFill>
                <a:srgbClr val="FFFF66"/>
              </a:solidFill>
            </a:endParaRPr>
          </a:p>
        </p:txBody>
      </p:sp>
      <p:pic>
        <p:nvPicPr>
          <p:cNvPr id="15" name="Picture 14" descr="Power_Unit_setup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52830"/>
            <a:ext cx="1327660" cy="9381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791200" y="5292902"/>
            <a:ext cx="2804859" cy="1151138"/>
            <a:chOff x="3826491" y="697199"/>
            <a:chExt cx="4785897" cy="1863685"/>
          </a:xfrm>
        </p:grpSpPr>
        <p:pic>
          <p:nvPicPr>
            <p:cNvPr id="23" name="Picture 22" descr="IMG_0304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491" y="697199"/>
              <a:ext cx="2300984" cy="1725738"/>
            </a:xfrm>
            <a:prstGeom prst="rect">
              <a:avLst/>
            </a:prstGeom>
          </p:spPr>
        </p:pic>
        <p:pic>
          <p:nvPicPr>
            <p:cNvPr id="24" name="Picture 23" descr="IMG_0315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475" y="697199"/>
              <a:ext cx="2484913" cy="1863685"/>
            </a:xfrm>
            <a:prstGeom prst="rect">
              <a:avLst/>
            </a:prstGeom>
          </p:spPr>
        </p:pic>
      </p:grpSp>
      <p:pic>
        <p:nvPicPr>
          <p:cNvPr id="25" name="Shape 111"/>
          <p:cNvPicPr preferRelativeResize="0"/>
          <p:nvPr/>
        </p:nvPicPr>
        <p:blipFill rotWithShape="1">
          <a:blip r:embed="rId8">
            <a:alphaModFix/>
          </a:blip>
          <a:srcRect t="11089" b="12990"/>
          <a:stretch/>
        </p:blipFill>
        <p:spPr>
          <a:xfrm>
            <a:off x="7162800" y="4232477"/>
            <a:ext cx="184029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791200" y="4038600"/>
            <a:ext cx="1326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Power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distribution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card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1" y="4343400"/>
            <a:ext cx="149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Telescope box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3124200"/>
            <a:ext cx="851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cables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0973" y="5591514"/>
            <a:ext cx="148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Power system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019800" cy="762000"/>
          </a:xfrm>
        </p:spPr>
        <p:txBody>
          <a:bodyPr/>
          <a:lstStyle/>
          <a:p>
            <a:r>
              <a:rPr lang="en-US" dirty="0" smtClean="0"/>
              <a:t>FY18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3715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Achieved: </a:t>
            </a:r>
          </a:p>
          <a:p>
            <a:pPr lvl="1"/>
            <a:r>
              <a:rPr lang="en-US" dirty="0" smtClean="0"/>
              <a:t>Developed full high-speed readout chain with ALPIDE sensors and stave and near final readout electronics RU and FELIX, and integrated the readout chain with sPHENIX RCDAQ</a:t>
            </a:r>
          </a:p>
          <a:p>
            <a:pPr lvl="2"/>
            <a:r>
              <a:rPr lang="en-US" dirty="0" smtClean="0">
                <a:solidFill>
                  <a:srgbClr val="0000C2"/>
                </a:solidFill>
              </a:rPr>
              <a:t>Removed the highest risk item in the project </a:t>
            </a:r>
            <a:r>
              <a:rPr lang="mr-IN" dirty="0" smtClean="0">
                <a:solidFill>
                  <a:srgbClr val="0000C2"/>
                </a:solidFill>
              </a:rPr>
              <a:t>–</a:t>
            </a:r>
            <a:r>
              <a:rPr lang="en-US" dirty="0" smtClean="0">
                <a:solidFill>
                  <a:srgbClr val="0000C2"/>
                </a:solidFill>
              </a:rPr>
              <a:t> the readout system integration </a:t>
            </a:r>
          </a:p>
          <a:p>
            <a:pPr lvl="1"/>
            <a:r>
              <a:rPr lang="en-US" dirty="0" smtClean="0"/>
              <a:t>Completed </a:t>
            </a:r>
            <a:r>
              <a:rPr lang="en-US" dirty="0"/>
              <a:t>initial sPHENIX MVTX mechanical system integration and layout</a:t>
            </a:r>
          </a:p>
          <a:p>
            <a:pPr lvl="1"/>
            <a:r>
              <a:rPr lang="en-US" dirty="0"/>
              <a:t>Completed and benchmarked b-jet tagging for pp and </a:t>
            </a:r>
            <a:r>
              <a:rPr lang="en-US" dirty="0" err="1" smtClean="0"/>
              <a:t>AuAu</a:t>
            </a:r>
            <a:r>
              <a:rPr lang="en-US" dirty="0" smtClean="0"/>
              <a:t> with full detector GEANT simulations </a:t>
            </a:r>
            <a:endParaRPr lang="en-US" dirty="0"/>
          </a:p>
          <a:p>
            <a:pPr lvl="1"/>
            <a:r>
              <a:rPr lang="en-US" dirty="0"/>
              <a:t>Completed and </a:t>
            </a:r>
            <a:r>
              <a:rPr lang="en-US" dirty="0" smtClean="0"/>
              <a:t>submitted the MVTX </a:t>
            </a:r>
            <a:r>
              <a:rPr lang="en-US" dirty="0"/>
              <a:t>full proposal to BNL ALD 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C2"/>
                </a:solidFill>
              </a:rPr>
              <a:t>In progress:</a:t>
            </a:r>
          </a:p>
          <a:p>
            <a:pPr lvl="1"/>
            <a:r>
              <a:rPr lang="en-US" dirty="0" smtClean="0"/>
              <a:t>To construct a 4-stave/chip MVTX prototype telescope and take cosmic ray data	</a:t>
            </a:r>
          </a:p>
          <a:p>
            <a:pPr lvl="2"/>
            <a:r>
              <a:rPr lang="en-US" dirty="0" smtClean="0"/>
              <a:t>Mechanical enclosure completed </a:t>
            </a:r>
          </a:p>
          <a:p>
            <a:pPr lvl="2"/>
            <a:r>
              <a:rPr lang="en-US" dirty="0" smtClean="0"/>
              <a:t>More Staves and RUs ordered </a:t>
            </a:r>
            <a:endParaRPr lang="en-US" dirty="0"/>
          </a:p>
          <a:p>
            <a:pPr lvl="2"/>
            <a:r>
              <a:rPr lang="en-US" dirty="0" smtClean="0"/>
              <a:t>Cooling system under development</a:t>
            </a:r>
          </a:p>
          <a:p>
            <a:pPr lvl="1"/>
            <a:r>
              <a:rPr lang="en-US" dirty="0" smtClean="0"/>
              <a:t>To complete readout and control integration with the final </a:t>
            </a:r>
            <a:r>
              <a:rPr lang="en-US" dirty="0" smtClean="0"/>
              <a:t>electronics </a:t>
            </a:r>
            <a:r>
              <a:rPr lang="en-US" dirty="0" smtClean="0"/>
              <a:t>(RUv.1x and FELIXv2.0) </a:t>
            </a:r>
            <a:r>
              <a:rPr lang="en-US" dirty="0" smtClean="0"/>
              <a:t>for </a:t>
            </a:r>
            <a:r>
              <a:rPr lang="en-US" dirty="0" smtClean="0"/>
              <a:t>full system integration</a:t>
            </a:r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5800" y="4343400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5800" y="2992302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5800" y="5556845"/>
            <a:ext cx="228600" cy="234355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49000">
                <a:srgbClr val="00B050"/>
              </a:gs>
              <a:gs pos="50000">
                <a:schemeClr val="bg1"/>
              </a:gs>
              <a:gs pos="50000">
                <a:schemeClr val="bg1"/>
              </a:gs>
              <a:gs pos="50000">
                <a:schemeClr val="bg1"/>
              </a:gs>
            </a:gsLst>
            <a:lin ang="16200000" scaled="0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5800" y="3505200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5800" y="2514600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5800" y="1600200"/>
            <a:ext cx="228600" cy="208098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93"/>
            <a:ext cx="7467600" cy="762793"/>
          </a:xfrm>
        </p:spPr>
        <p:txBody>
          <a:bodyPr/>
          <a:lstStyle/>
          <a:p>
            <a:r>
              <a:rPr lang="en-US" sz="3200" dirty="0" smtClean="0"/>
              <a:t>Major Tasks </a:t>
            </a:r>
            <a:r>
              <a:rPr lang="en-US" sz="3200" smtClean="0"/>
              <a:t>to Complete  </a:t>
            </a:r>
            <a:r>
              <a:rPr lang="en-US" sz="3200" dirty="0" smtClean="0"/>
              <a:t>the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976" y="1066800"/>
            <a:ext cx="76200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ALPIDE sensor characterization and optimization </a:t>
            </a:r>
          </a:p>
          <a:p>
            <a:pPr lvl="1"/>
            <a:r>
              <a:rPr lang="en-US" dirty="0" smtClean="0"/>
              <a:t>Readout and trigger optimization for sPHENIX</a:t>
            </a:r>
          </a:p>
          <a:p>
            <a:pPr lvl="1"/>
            <a:r>
              <a:rPr lang="en-US" dirty="0" smtClean="0"/>
              <a:t>Laser system in preparation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Full readout and control integration in sPHENIX </a:t>
            </a:r>
          </a:p>
          <a:p>
            <a:pPr lvl="1"/>
            <a:r>
              <a:rPr lang="en-US" dirty="0" smtClean="0"/>
              <a:t>Full readout with RHIC clock and trigger</a:t>
            </a:r>
          </a:p>
          <a:p>
            <a:pPr lvl="2"/>
            <a:r>
              <a:rPr lang="en-US" dirty="0" smtClean="0"/>
              <a:t>RUv1.x, </a:t>
            </a:r>
            <a:r>
              <a:rPr lang="en-US" dirty="0" smtClean="0"/>
              <a:t>FELIXv2.0 and </a:t>
            </a:r>
            <a:r>
              <a:rPr lang="en-US" dirty="0" smtClean="0"/>
              <a:t>firmware &amp; controls</a:t>
            </a:r>
            <a:endParaRPr lang="en-US" dirty="0" smtClean="0"/>
          </a:p>
          <a:p>
            <a:pPr lvl="2"/>
            <a:r>
              <a:rPr lang="en-US" dirty="0" smtClean="0"/>
              <a:t>Electronics production/procurements in process</a:t>
            </a:r>
          </a:p>
          <a:p>
            <a:pPr lvl="2"/>
            <a:r>
              <a:rPr lang="en-US" dirty="0" smtClean="0"/>
              <a:t>sPHENIX DAQ system development in progress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MVTX mechanical system integration in sPHENIX </a:t>
            </a:r>
          </a:p>
          <a:p>
            <a:pPr lvl="1"/>
            <a:r>
              <a:rPr lang="en-US" dirty="0" smtClean="0"/>
              <a:t>Barrel section extension R&amp;D</a:t>
            </a:r>
          </a:p>
          <a:p>
            <a:pPr lvl="2"/>
            <a:r>
              <a:rPr lang="en-US" dirty="0"/>
              <a:t>Signal extension and long </a:t>
            </a:r>
            <a:r>
              <a:rPr lang="en-US" dirty="0" err="1"/>
              <a:t>SamTec</a:t>
            </a:r>
            <a:r>
              <a:rPr lang="en-US" dirty="0"/>
              <a:t> cables</a:t>
            </a:r>
          </a:p>
          <a:p>
            <a:pPr lvl="1"/>
            <a:r>
              <a:rPr lang="en-US" dirty="0" smtClean="0"/>
              <a:t>Mechanical system integration </a:t>
            </a:r>
          </a:p>
          <a:p>
            <a:pPr lvl="2"/>
            <a:r>
              <a:rPr lang="en-US" dirty="0" smtClean="0"/>
              <a:t>MVTX &amp; INTT</a:t>
            </a:r>
          </a:p>
          <a:p>
            <a:endParaRPr lang="en-US" dirty="0" smtClean="0"/>
          </a:p>
          <a:p>
            <a:r>
              <a:rPr lang="en-US" dirty="0">
                <a:solidFill>
                  <a:srgbClr val="0000F5"/>
                </a:solidFill>
              </a:rPr>
              <a:t>MVTX prototype telescope </a:t>
            </a:r>
            <a:r>
              <a:rPr lang="en-US" dirty="0" smtClean="0">
                <a:solidFill>
                  <a:srgbClr val="0000F5"/>
                </a:solidFill>
              </a:rPr>
              <a:t>final beam test at </a:t>
            </a:r>
            <a:r>
              <a:rPr lang="en-US" dirty="0" err="1" smtClean="0">
                <a:solidFill>
                  <a:srgbClr val="0000F5"/>
                </a:solidFill>
              </a:rPr>
              <a:t>Fermilab</a:t>
            </a:r>
            <a:endParaRPr lang="en-US" dirty="0" smtClean="0">
              <a:solidFill>
                <a:srgbClr val="0000F5"/>
              </a:solidFill>
            </a:endParaRPr>
          </a:p>
          <a:p>
            <a:pPr lvl="1"/>
            <a:r>
              <a:rPr lang="en-US" dirty="0" smtClean="0"/>
              <a:t>Demonstrate tracking capability, spatial resolution </a:t>
            </a:r>
          </a:p>
          <a:p>
            <a:pPr lvl="1"/>
            <a:r>
              <a:rPr lang="en-US" dirty="0" smtClean="0"/>
              <a:t>High trigger rate (15kHz) </a:t>
            </a:r>
            <a:r>
              <a:rPr lang="en-US" dirty="0" smtClean="0"/>
              <a:t>at </a:t>
            </a:r>
            <a:r>
              <a:rPr lang="en-US" dirty="0" smtClean="0"/>
              <a:t>high event multiplicity  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99958" y="174947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2018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9958" y="3007025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>
                <a:solidFill>
                  <a:srgbClr val="00B050"/>
                </a:solidFill>
              </a:rPr>
              <a:t>2019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9958" y="42601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2019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9958" y="628567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2019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4279545"/>
            <a:ext cx="716072" cy="716072"/>
          </a:xfrm>
          <a:prstGeom prst="rect">
            <a:avLst/>
          </a:prstGeom>
          <a:ln w="101600">
            <a:noFill/>
          </a:ln>
        </p:spPr>
      </p:pic>
      <p:pic>
        <p:nvPicPr>
          <p:cNvPr id="13" name="sondheim_walt-enhanc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9711" y="4279545"/>
            <a:ext cx="694211" cy="694211"/>
          </a:xfrm>
          <a:prstGeom prst="rect">
            <a:avLst/>
          </a:prstGeom>
          <a:ln w="101600">
            <a:noFill/>
          </a:ln>
        </p:spPr>
      </p:pic>
      <p:pic>
        <p:nvPicPr>
          <p:cNvPr id="14" name="Picture 13" descr="2016-12-01-Sho.jpe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181" y="1623955"/>
            <a:ext cx="742392" cy="709672"/>
          </a:xfrm>
          <a:prstGeom prst="rect">
            <a:avLst/>
          </a:prstGeom>
        </p:spPr>
      </p:pic>
      <p:pic>
        <p:nvPicPr>
          <p:cNvPr id="18" name="Picture 2" descr="lex Tkatch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18" y="3037751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rren McGlinch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94" y="5971730"/>
            <a:ext cx="717806" cy="7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uan L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54001" r="32250" b="13999"/>
          <a:stretch/>
        </p:blipFill>
        <p:spPr bwMode="auto">
          <a:xfrm>
            <a:off x="7461795" y="1627985"/>
            <a:ext cx="743092" cy="69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16-12-01-Sho.jpe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1110" y="3044038"/>
            <a:ext cx="742392" cy="709672"/>
          </a:xfrm>
          <a:prstGeom prst="rect">
            <a:avLst/>
          </a:prstGeom>
        </p:spPr>
      </p:pic>
      <p:pic>
        <p:nvPicPr>
          <p:cNvPr id="22" name="Picture 21" descr="2016-12-01-Sho.jpe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800" y="5995928"/>
            <a:ext cx="742392" cy="709672"/>
          </a:xfrm>
          <a:prstGeom prst="rect">
            <a:avLst/>
          </a:prstGeom>
        </p:spPr>
      </p:pic>
      <p:pic>
        <p:nvPicPr>
          <p:cNvPr id="23" name="Picture 2" descr="lex Tkatch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56" y="1623954"/>
            <a:ext cx="700145" cy="7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vanhecke_hubert-enhanced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03500" y="5965524"/>
            <a:ext cx="724347" cy="724347"/>
          </a:xfrm>
          <a:prstGeom prst="rect">
            <a:avLst/>
          </a:prstGeom>
          <a:ln w="25400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9889" y="4278549"/>
            <a:ext cx="697911" cy="717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177" y="3018914"/>
            <a:ext cx="653423" cy="71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8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7924800" cy="990600"/>
          </a:xfrm>
        </p:spPr>
        <p:txBody>
          <a:bodyPr/>
          <a:lstStyle/>
          <a:p>
            <a:r>
              <a:rPr lang="en-US" sz="2400" dirty="0" smtClean="0"/>
              <a:t>Major Technical Challenges and Risks from Previous Feasibility Review </a:t>
            </a:r>
            <a:r>
              <a:rPr lang="en-US" sz="2400" dirty="0" smtClean="0"/>
              <a:t>Mitigated/Addressed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08667"/>
            <a:ext cx="8839200" cy="582073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Project Risks with timely procurements of R&amp;D items from CERN</a:t>
            </a:r>
          </a:p>
          <a:p>
            <a:pPr lvl="1"/>
            <a:r>
              <a:rPr lang="en-US" dirty="0" smtClean="0"/>
              <a:t>ALPIDE Sensors: </a:t>
            </a:r>
          </a:p>
          <a:p>
            <a:pPr lvl="2"/>
            <a:r>
              <a:rPr lang="en-US" dirty="0" smtClean="0"/>
              <a:t>a “Plan-B” was developed to us ~4 single chip ALPIDE sensors.</a:t>
            </a:r>
          </a:p>
          <a:p>
            <a:pPr lvl="1"/>
            <a:r>
              <a:rPr lang="en-US" dirty="0" smtClean="0"/>
              <a:t>Readout </a:t>
            </a:r>
            <a:r>
              <a:rPr lang="en-US" dirty="0" smtClean="0"/>
              <a:t>electronics and custom design </a:t>
            </a:r>
            <a:endParaRPr lang="en-US" dirty="0" smtClean="0"/>
          </a:p>
          <a:p>
            <a:pPr lvl="2"/>
            <a:r>
              <a:rPr lang="en-US" dirty="0" smtClean="0"/>
              <a:t>A prototype Readout Unit (RU) with Xilinx evaluation board KC705 was developed before the arrival of RUv1.0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n alternative path was </a:t>
            </a:r>
            <a:r>
              <a:rPr lang="en-US" dirty="0" smtClean="0"/>
              <a:t>successfully developed with ATLAS </a:t>
            </a:r>
            <a:r>
              <a:rPr lang="en-US" dirty="0" smtClean="0"/>
              <a:t>FELIX </a:t>
            </a:r>
            <a:r>
              <a:rPr lang="en-US" dirty="0" smtClean="0"/>
              <a:t>board to replace ALICE CRU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Risks mitigated, full readout chain </a:t>
            </a:r>
            <a:r>
              <a:rPr lang="en-US" b="1" dirty="0" smtClean="0">
                <a:solidFill>
                  <a:srgbClr val="FF0000"/>
                </a:solidFill>
              </a:rPr>
              <a:t>electronics integration designed </a:t>
            </a:r>
            <a:r>
              <a:rPr lang="en-US" b="1" dirty="0" smtClean="0">
                <a:solidFill>
                  <a:srgbClr val="FF0000"/>
                </a:solidFill>
              </a:rPr>
              <a:t>and tested. </a:t>
            </a:r>
          </a:p>
          <a:p>
            <a:pPr lvl="1"/>
            <a:endParaRPr lang="en-US" b="1" dirty="0" smtClean="0">
              <a:solidFill>
                <a:srgbClr val="0000C2"/>
              </a:solidFill>
            </a:endParaRPr>
          </a:p>
          <a:p>
            <a:r>
              <a:rPr lang="en-US" dirty="0" smtClean="0">
                <a:solidFill>
                  <a:srgbClr val="0000F5"/>
                </a:solidFill>
              </a:rPr>
              <a:t>Needs </a:t>
            </a:r>
            <a:r>
              <a:rPr lang="en-US" dirty="0" smtClean="0">
                <a:solidFill>
                  <a:srgbClr val="0000F5"/>
                </a:solidFill>
              </a:rPr>
              <a:t>of the test beam for the full proposal </a:t>
            </a:r>
          </a:p>
          <a:p>
            <a:pPr lvl="1"/>
            <a:r>
              <a:rPr lang="en-US" dirty="0" smtClean="0"/>
              <a:t>With the successful </a:t>
            </a:r>
            <a:r>
              <a:rPr lang="en-US" dirty="0" smtClean="0"/>
              <a:t>R&amp;D</a:t>
            </a:r>
            <a:r>
              <a:rPr lang="en-US" dirty="0" smtClean="0"/>
              <a:t> </a:t>
            </a:r>
            <a:r>
              <a:rPr lang="en-US" dirty="0" smtClean="0"/>
              <a:t>of the full readout chain and sensors, we have determined that a test beam is not required for the full proposal submission. 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teat beam in preparation, ahead of schedule, to study sensor response and readout characterization.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Full proposal completed and submitted  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Add more milestones to MIE proposal development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mplicit </a:t>
            </a:r>
            <a:r>
              <a:rPr lang="en-US" dirty="0" smtClean="0"/>
              <a:t>milestones in the LDRD project: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To build </a:t>
            </a:r>
            <a:r>
              <a:rPr lang="en-US" dirty="0"/>
              <a:t>a collaboration and submit a pre-proposal by the end of the first year FY17;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To have </a:t>
            </a:r>
            <a:r>
              <a:rPr lang="en-US" dirty="0"/>
              <a:t>science and technical reviews in the 2</a:t>
            </a:r>
            <a:r>
              <a:rPr lang="en-US" baseline="30000" dirty="0"/>
              <a:t>nd</a:t>
            </a:r>
            <a:r>
              <a:rPr lang="en-US" dirty="0"/>
              <a:t> year and complete a full proposal by the end of FY18;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To have </a:t>
            </a:r>
            <a:r>
              <a:rPr lang="en-US" dirty="0"/>
              <a:t>the full proposal reviewed and approved by DOE by the end of FY19. </a:t>
            </a:r>
          </a:p>
          <a:p>
            <a:pPr lvl="1"/>
            <a:r>
              <a:rPr lang="en-US" dirty="0" smtClean="0"/>
              <a:t>A</a:t>
            </a:r>
            <a:r>
              <a:rPr lang="en-US" dirty="0" smtClean="0"/>
              <a:t>chieved</a:t>
            </a:r>
            <a:r>
              <a:rPr lang="en-US" dirty="0" smtClean="0"/>
              <a:t>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milestone in Feb </a:t>
            </a:r>
            <a:r>
              <a:rPr lang="en-US" dirty="0" smtClean="0"/>
              <a:t>2017, ahead of plan</a:t>
            </a:r>
            <a:r>
              <a:rPr lang="en-US" dirty="0"/>
              <a:t>; </a:t>
            </a:r>
            <a:r>
              <a:rPr lang="en-US" dirty="0" smtClean="0"/>
              <a:t>the </a:t>
            </a:r>
            <a:r>
              <a:rPr lang="en-US" dirty="0"/>
              <a:t>MVTX detector collaboration is formed and </a:t>
            </a:r>
            <a:r>
              <a:rPr lang="en-US" dirty="0" smtClean="0"/>
              <a:t>growing, with 22 institutions </a:t>
            </a:r>
            <a:r>
              <a:rPr lang="en-US" dirty="0" smtClean="0"/>
              <a:t>from the world 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he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smtClean="0"/>
              <a:t>milestone </a:t>
            </a:r>
            <a:r>
              <a:rPr lang="en-US" dirty="0" smtClean="0"/>
              <a:t>in Jan 2018, ahead of plan</a:t>
            </a:r>
            <a:r>
              <a:rPr lang="en-US" dirty="0" smtClean="0"/>
              <a:t>. Successful MVTX BNL Directors review in July 2017. 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LANL </a:t>
            </a:r>
            <a:r>
              <a:rPr lang="en-US" dirty="0"/>
              <a:t>LDRD team is working </a:t>
            </a:r>
            <a:r>
              <a:rPr lang="en-US" dirty="0" smtClean="0"/>
              <a:t>closely with sPHENIX and BNL management to realize the full program. 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Full proposal completed and submitted 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F5"/>
                </a:solidFill>
              </a:rPr>
              <a:t>Setup simulation milestones for the MIE proposal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full sPHENIX tracking simulation package has been developed, milestones achieved and used for realistic b-jet tagging study for the full MVTX proposal.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Full proposal completed and submitted  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Ming Liu, LDRD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355" y="4714412"/>
            <a:ext cx="1367445" cy="1457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88" y="-105466"/>
            <a:ext cx="7924800" cy="990600"/>
          </a:xfrm>
        </p:spPr>
        <p:txBody>
          <a:bodyPr/>
          <a:lstStyle/>
          <a:p>
            <a:r>
              <a:rPr lang="en-US" dirty="0" smtClean="0"/>
              <a:t>Mission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954966"/>
            <a:ext cx="4498804" cy="567443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Arial" charset="0"/>
              </a:rPr>
              <a:t>This </a:t>
            </a:r>
            <a:r>
              <a:rPr lang="en-US" dirty="0" smtClean="0">
                <a:latin typeface="Arial" charset="0"/>
              </a:rPr>
              <a:t>LDRD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directly contributes to the LANL NPAC (Nuclear, Particle, Astrophysics and Cosmology) and DOE Nuclear Physics program, expand the </a:t>
            </a:r>
            <a:r>
              <a:rPr lang="en-US" dirty="0">
                <a:latin typeface="Arial" charset="0"/>
              </a:rPr>
              <a:t>leadership of </a:t>
            </a:r>
            <a:r>
              <a:rPr lang="en-US" dirty="0" smtClean="0">
                <a:latin typeface="Arial" charset="0"/>
              </a:rPr>
              <a:t>LANL at national &amp; international level</a:t>
            </a:r>
            <a:r>
              <a:rPr lang="en-US" dirty="0" smtClean="0">
                <a:latin typeface="Arial" charset="0"/>
              </a:rPr>
              <a:t>:</a:t>
            </a:r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High impact on big science</a:t>
            </a:r>
          </a:p>
          <a:p>
            <a:pPr lvl="1"/>
            <a:r>
              <a:rPr lang="en-US" dirty="0" smtClean="0"/>
              <a:t>New physics programs at RHIC and EIC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Define the directions for LANL basic and applied programs </a:t>
            </a:r>
          </a:p>
          <a:p>
            <a:pPr lvl="1"/>
            <a:r>
              <a:rPr lang="pl-PL" dirty="0" err="1"/>
              <a:t>L</a:t>
            </a:r>
            <a:r>
              <a:rPr lang="pl-PL" dirty="0" err="1" smtClean="0"/>
              <a:t>ong</a:t>
            </a:r>
            <a:r>
              <a:rPr lang="pl-PL" dirty="0" smtClean="0"/>
              <a:t>-term </a:t>
            </a:r>
            <a:r>
              <a:rPr lang="pl-PL" dirty="0"/>
              <a:t>DOE </a:t>
            </a:r>
            <a:r>
              <a:rPr lang="pl-PL" dirty="0" smtClean="0"/>
              <a:t>NP Program</a:t>
            </a:r>
          </a:p>
          <a:p>
            <a:pPr lvl="1"/>
            <a:r>
              <a:rPr lang="pl-PL" dirty="0" smtClean="0"/>
              <a:t>N</a:t>
            </a:r>
            <a:r>
              <a:rPr lang="en-US" dirty="0" err="1" smtClean="0"/>
              <a:t>ew</a:t>
            </a:r>
            <a:r>
              <a:rPr lang="en-US" dirty="0" smtClean="0"/>
              <a:t> hiring - Xuan, </a:t>
            </a:r>
            <a:r>
              <a:rPr lang="en-US" dirty="0" err="1" smtClean="0"/>
              <a:t>Sho</a:t>
            </a:r>
            <a:r>
              <a:rPr lang="en-US" dirty="0" smtClean="0"/>
              <a:t>(P-25), Darren(XTD/P-25)</a:t>
            </a:r>
          </a:p>
          <a:p>
            <a:pPr lvl="1"/>
            <a:r>
              <a:rPr lang="en-US" dirty="0" smtClean="0"/>
              <a:t>Promotions - </a:t>
            </a:r>
            <a:r>
              <a:rPr lang="en-US" dirty="0" smtClean="0"/>
              <a:t>Mike(XCP), Cesar</a:t>
            </a:r>
          </a:p>
          <a:p>
            <a:pPr lvl="1"/>
            <a:r>
              <a:rPr lang="en-US" dirty="0" smtClean="0"/>
              <a:t>Applications to LANL applied program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New </a:t>
            </a:r>
            <a:r>
              <a:rPr lang="en-US" dirty="0" smtClean="0">
                <a:solidFill>
                  <a:srgbClr val="0000F5"/>
                </a:solidFill>
              </a:rPr>
              <a:t>ideas/proposals </a:t>
            </a:r>
            <a:r>
              <a:rPr lang="en-US" dirty="0" smtClean="0">
                <a:solidFill>
                  <a:srgbClr val="0000F5"/>
                </a:solidFill>
              </a:rPr>
              <a:t>developed based on R&amp;D from this LDRD project </a:t>
            </a:r>
          </a:p>
          <a:p>
            <a:pPr lvl="1"/>
            <a:r>
              <a:rPr lang="en-US" dirty="0" smtClean="0"/>
              <a:t>New x-ray imaging with MAPS</a:t>
            </a:r>
          </a:p>
          <a:p>
            <a:pPr lvl="1"/>
            <a:r>
              <a:rPr lang="en-US" dirty="0" smtClean="0"/>
              <a:t>New neutron detector with MAPS</a:t>
            </a:r>
          </a:p>
          <a:p>
            <a:pPr lvl="1"/>
            <a:r>
              <a:rPr lang="en-US" dirty="0" smtClean="0"/>
              <a:t>High-speed MAPS readout </a:t>
            </a:r>
            <a:r>
              <a:rPr lang="en-US" dirty="0" smtClean="0"/>
              <a:t>R&amp;D for MARIE &amp; EIC programs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" name="Shape 196"/>
          <p:cNvSpPr/>
          <p:nvPr/>
        </p:nvSpPr>
        <p:spPr>
          <a:xfrm>
            <a:off x="4724400" y="1246790"/>
            <a:ext cx="4228800" cy="3457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Recommendation </a:t>
            </a:r>
            <a:r>
              <a:rPr lang="en-US" dirty="0"/>
              <a:t>#</a:t>
            </a:r>
            <a:r>
              <a:rPr lang="en-US" dirty="0" smtClean="0"/>
              <a:t>1 (RHIC): </a:t>
            </a:r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Recommendation #3 (EIC): </a:t>
            </a: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611" y="2377792"/>
            <a:ext cx="3698894" cy="10647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24069" y="5633942"/>
            <a:ext cx="3960516" cy="766858"/>
            <a:chOff x="4745930" y="6200340"/>
            <a:chExt cx="3749742" cy="613322"/>
          </a:xfrm>
          <a:noFill/>
        </p:grpSpPr>
        <p:grpSp>
          <p:nvGrpSpPr>
            <p:cNvPr id="11" name="Group 10"/>
            <p:cNvGrpSpPr/>
            <p:nvPr/>
          </p:nvGrpSpPr>
          <p:grpSpPr>
            <a:xfrm>
              <a:off x="4745930" y="6448096"/>
              <a:ext cx="3749742" cy="365566"/>
              <a:chOff x="6437159" y="8890239"/>
              <a:chExt cx="5332967" cy="519916"/>
            </a:xfrm>
            <a:grpFill/>
          </p:grpSpPr>
          <p:grpSp>
            <p:nvGrpSpPr>
              <p:cNvPr id="15" name="Group 14"/>
              <p:cNvGrpSpPr/>
              <p:nvPr/>
            </p:nvGrpSpPr>
            <p:grpSpPr>
              <a:xfrm>
                <a:off x="6437159" y="8890239"/>
                <a:ext cx="5332967" cy="75959"/>
                <a:chOff x="6437159" y="8890239"/>
                <a:chExt cx="5332967" cy="75959"/>
              </a:xfrm>
              <a:grpFill/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6437159" y="8961681"/>
                  <a:ext cx="5332967" cy="0"/>
                </a:xfrm>
                <a:prstGeom prst="straightConnector1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  <a:tailEnd type="arrow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842526" y="8890239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8160571" y="8892090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9661316" y="8896607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11101168" y="8892425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7809094" y="8956014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2020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08446" y="8947656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2015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309839" y="8947997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2025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775788" y="8947997"/>
                <a:ext cx="626596" cy="454141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13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2030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290287" y="6200340"/>
              <a:ext cx="437873" cy="28885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LDRD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78629" y="6229256"/>
              <a:ext cx="687512" cy="23102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  </a:t>
              </a:r>
              <a:r>
                <a:rPr lang="en-US" sz="1300" dirty="0" err="1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sPHENIX</a:t>
              </a:r>
              <a:endParaRPr lang="en-US" sz="130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33455" y="6225842"/>
              <a:ext cx="519078" cy="23102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       EIC</a:t>
              </a:r>
              <a:endParaRPr lang="en-US" sz="130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76593" y="850133"/>
            <a:ext cx="3400607" cy="44454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2200" b="1" dirty="0">
                <a:solidFill>
                  <a:srgbClr val="000000"/>
                </a:solidFill>
              </a:rPr>
              <a:t>NSAC Long Range </a:t>
            </a:r>
            <a:r>
              <a:rPr lang="en-US" sz="2200" b="1" dirty="0" smtClean="0">
                <a:solidFill>
                  <a:srgbClr val="000000"/>
                </a:solidFill>
              </a:rPr>
              <a:t>Plan 2015</a:t>
            </a:r>
            <a:endParaRPr lang="en-US" sz="2200" b="1" dirty="0">
              <a:solidFill>
                <a:srgbClr val="000000"/>
              </a:solidFill>
              <a:uFill>
                <a:solidFill>
                  <a:srgbClr val="002E7A"/>
                </a:solidFill>
              </a:uFill>
              <a:sym typeface="Helvetica Neu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49611" y="1755473"/>
            <a:ext cx="3243164" cy="508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1300" b="1" dirty="0">
                <a:solidFill>
                  <a:srgbClr val="4B7ABC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The highest priority in this 2015 Plan is to capitalize on the investments made.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069" y="4102476"/>
            <a:ext cx="4413606" cy="6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307"/>
            <a:ext cx="7924800" cy="803104"/>
          </a:xfrm>
        </p:spPr>
        <p:txBody>
          <a:bodyPr/>
          <a:lstStyle/>
          <a:p>
            <a:r>
              <a:rPr lang="en-US" sz="3200" dirty="0" smtClean="0"/>
              <a:t>MVTX Full Proposal Development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14" y="877642"/>
            <a:ext cx="7733985" cy="394810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C2"/>
                </a:solidFill>
              </a:rPr>
              <a:t>MVTX detector collaboration formed, 1/2017</a:t>
            </a:r>
          </a:p>
          <a:p>
            <a:pPr lvl="1"/>
            <a:r>
              <a:rPr lang="en-US" dirty="0" smtClean="0"/>
              <a:t>International collaboration of 22 institutions, and counting </a:t>
            </a:r>
          </a:p>
          <a:p>
            <a:pPr lvl="1"/>
            <a:r>
              <a:rPr lang="en-US" dirty="0" smtClean="0"/>
              <a:t>Bi-weekly detector R&amp;D and physics simulation meetings</a:t>
            </a:r>
          </a:p>
          <a:p>
            <a:pPr lvl="1"/>
            <a:r>
              <a:rPr lang="en-US" dirty="0" smtClean="0"/>
              <a:t>Weekly project development meetings, project leaders from LANL, BNL, MIT and </a:t>
            </a:r>
            <a:r>
              <a:rPr lang="en-US" dirty="0" smtClean="0"/>
              <a:t>LBNL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A pre-proposal completed and submitted </a:t>
            </a:r>
            <a:r>
              <a:rPr lang="en-US" dirty="0" smtClean="0">
                <a:solidFill>
                  <a:srgbClr val="0000C2"/>
                </a:solidFill>
              </a:rPr>
              <a:t>through BNL ALD to </a:t>
            </a:r>
            <a:r>
              <a:rPr lang="en-US" dirty="0" smtClean="0">
                <a:solidFill>
                  <a:srgbClr val="0000C2"/>
                </a:solidFill>
              </a:rPr>
              <a:t>DOE in Feb. 2017</a:t>
            </a:r>
          </a:p>
          <a:p>
            <a:pPr lvl="1"/>
            <a:r>
              <a:rPr lang="en-US" dirty="0" smtClean="0"/>
              <a:t>Initial feedback from DOE, positive, compelling science 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00C2"/>
                </a:solidFill>
              </a:rPr>
              <a:t>Successful MVTX BNL </a:t>
            </a:r>
            <a:r>
              <a:rPr lang="en-US" dirty="0" smtClean="0">
                <a:solidFill>
                  <a:srgbClr val="0000C2"/>
                </a:solidFill>
              </a:rPr>
              <a:t>Directors review, July 2017</a:t>
            </a:r>
          </a:p>
          <a:p>
            <a:pPr lvl="1"/>
            <a:r>
              <a:rPr lang="en-US" dirty="0" smtClean="0"/>
              <a:t>Recommended </a:t>
            </a:r>
            <a:r>
              <a:rPr lang="en-US" dirty="0" smtClean="0"/>
              <a:t>to proceed with a full </a:t>
            </a:r>
            <a:r>
              <a:rPr lang="en-US" dirty="0" smtClean="0"/>
              <a:t>proposal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Organized </a:t>
            </a:r>
            <a:r>
              <a:rPr lang="en-US" dirty="0" smtClean="0">
                <a:solidFill>
                  <a:srgbClr val="0000C2"/>
                </a:solidFill>
              </a:rPr>
              <a:t>workshops </a:t>
            </a:r>
            <a:r>
              <a:rPr lang="en-US" dirty="0" smtClean="0">
                <a:solidFill>
                  <a:srgbClr val="0000C2"/>
                </a:solidFill>
              </a:rPr>
              <a:t>for </a:t>
            </a:r>
            <a:r>
              <a:rPr lang="en-US" dirty="0" smtClean="0">
                <a:solidFill>
                  <a:srgbClr val="0000C2"/>
                </a:solidFill>
              </a:rPr>
              <a:t>detector </a:t>
            </a:r>
            <a:r>
              <a:rPr lang="en-US" dirty="0" smtClean="0">
                <a:solidFill>
                  <a:srgbClr val="0000C2"/>
                </a:solidFill>
              </a:rPr>
              <a:t>R&amp;D </a:t>
            </a:r>
            <a:r>
              <a:rPr lang="en-US" dirty="0" smtClean="0">
                <a:solidFill>
                  <a:srgbClr val="0000C2"/>
                </a:solidFill>
              </a:rPr>
              <a:t>and </a:t>
            </a:r>
            <a:r>
              <a:rPr lang="en-US" dirty="0" smtClean="0">
                <a:solidFill>
                  <a:srgbClr val="0000C2"/>
                </a:solidFill>
              </a:rPr>
              <a:t>physics program development </a:t>
            </a:r>
          </a:p>
          <a:p>
            <a:pPr lvl="1"/>
            <a:r>
              <a:rPr lang="en-US" dirty="0" smtClean="0"/>
              <a:t>MVTX physics and detector design, 1/2017, LBNL</a:t>
            </a:r>
          </a:p>
          <a:p>
            <a:pPr lvl="1"/>
            <a:r>
              <a:rPr lang="en-US" dirty="0" smtClean="0"/>
              <a:t>Readout electronics R&amp;D, 4/2017, UT-Austin</a:t>
            </a:r>
          </a:p>
          <a:p>
            <a:pPr lvl="1"/>
            <a:r>
              <a:rPr lang="en-US" dirty="0" smtClean="0"/>
              <a:t>Cost &amp; schedule workfest, 6/2017, BNL</a:t>
            </a:r>
          </a:p>
          <a:p>
            <a:pPr lvl="1"/>
            <a:r>
              <a:rPr lang="en-US" dirty="0" smtClean="0"/>
              <a:t>MVTX and Heavy Flavor physics, 12/2017, Santa </a:t>
            </a:r>
            <a:r>
              <a:rPr lang="en-US" dirty="0" smtClean="0"/>
              <a:t>Fe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 full MVTX proposal completed and submitted to BNL ALD 1/2018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4" b="13900"/>
          <a:stretch/>
        </p:blipFill>
        <p:spPr>
          <a:xfrm>
            <a:off x="7411046" y="1229543"/>
            <a:ext cx="1732954" cy="710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70147" y="6091380"/>
            <a:ext cx="22161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~1 </a:t>
            </a:r>
            <a:r>
              <a:rPr lang="en-US" dirty="0" smtClean="0">
                <a:solidFill>
                  <a:srgbClr val="FF0000"/>
                </a:solidFill>
              </a:rPr>
              <a:t>year ahead of plan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9274" y="6014433"/>
            <a:ext cx="972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Preproposal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submitted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46800" y="6015335"/>
            <a:ext cx="1020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Full proposal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submitted 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4825745"/>
            <a:ext cx="9051300" cy="1237558"/>
            <a:chOff x="0" y="4401242"/>
            <a:chExt cx="9051300" cy="1237558"/>
          </a:xfrm>
        </p:grpSpPr>
        <p:pic>
          <p:nvPicPr>
            <p:cNvPr id="28" name="Content Placeholder 24"/>
            <p:cNvPicPr>
              <a:picLocks noChangeAspect="1"/>
            </p:cNvPicPr>
            <p:nvPr/>
          </p:nvPicPr>
          <p:blipFill rotWithShape="1">
            <a:blip r:embed="rId3"/>
            <a:srcRect l="3582" t="7542" r="6424" b="79785"/>
            <a:stretch/>
          </p:blipFill>
          <p:spPr bwMode="auto">
            <a:xfrm>
              <a:off x="0" y="4401242"/>
              <a:ext cx="9051300" cy="693471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/>
          </p:nvGrpSpPr>
          <p:grpSpPr>
            <a:xfrm>
              <a:off x="0" y="5184558"/>
              <a:ext cx="9051300" cy="454242"/>
              <a:chOff x="92700" y="5867400"/>
              <a:chExt cx="9051300" cy="454242"/>
            </a:xfrm>
          </p:grpSpPr>
          <p:pic>
            <p:nvPicPr>
              <p:cNvPr id="32" name="Content Placeholder 24"/>
              <p:cNvPicPr>
                <a:picLocks noChangeAspect="1"/>
              </p:cNvPicPr>
              <p:nvPr/>
            </p:nvPicPr>
            <p:blipFill rotWithShape="1">
              <a:blip r:embed="rId3"/>
              <a:srcRect l="3582" t="71402" r="6424" b="22482"/>
              <a:stretch/>
            </p:blipFill>
            <p:spPr bwMode="auto">
              <a:xfrm>
                <a:off x="92700" y="5986983"/>
                <a:ext cx="9051300" cy="334659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Smiley Face 32"/>
              <p:cNvSpPr/>
              <p:nvPr/>
            </p:nvSpPr>
            <p:spPr>
              <a:xfrm>
                <a:off x="2895600" y="5867400"/>
                <a:ext cx="228600" cy="228600"/>
              </a:xfrm>
              <a:prstGeom prst="smileyFac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Smiley Face 33"/>
              <p:cNvSpPr/>
              <p:nvPr/>
            </p:nvSpPr>
            <p:spPr>
              <a:xfrm>
                <a:off x="5105400" y="5867400"/>
                <a:ext cx="228600" cy="228600"/>
              </a:xfrm>
              <a:prstGeom prst="smileyFace">
                <a:avLst/>
              </a:prstGeom>
              <a:solidFill>
                <a:srgbClr val="FFFF00"/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204" y="2936187"/>
            <a:ext cx="1711044" cy="18282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9"/>
          <a:stretch/>
        </p:blipFill>
        <p:spPr>
          <a:xfrm>
            <a:off x="7404204" y="2086444"/>
            <a:ext cx="1711044" cy="776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70807" y="1172495"/>
            <a:ext cx="13003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MVTX Workfest </a:t>
            </a:r>
          </a:p>
          <a:p>
            <a:r>
              <a:rPr lang="en-US" sz="1050" dirty="0" smtClean="0">
                <a:solidFill>
                  <a:srgbClr val="FFFF00"/>
                </a:solidFill>
              </a:rPr>
              <a:t>@Santa Fe, 12/2017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200" y="2022902"/>
            <a:ext cx="14125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00"/>
                </a:solidFill>
              </a:rPr>
              <a:t>sPHENIX coll. meeting </a:t>
            </a:r>
          </a:p>
          <a:p>
            <a:r>
              <a:rPr lang="en-US" sz="1050" dirty="0" smtClean="0">
                <a:solidFill>
                  <a:srgbClr val="FFFF00"/>
                </a:solidFill>
              </a:rPr>
              <a:t>@Santa Fe, 12/2017</a:t>
            </a:r>
            <a:endParaRPr lang="en-US" sz="105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297"/>
            <a:ext cx="7924800" cy="805965"/>
          </a:xfrm>
        </p:spPr>
        <p:txBody>
          <a:bodyPr/>
          <a:lstStyle/>
          <a:p>
            <a:r>
              <a:rPr lang="en-US" dirty="0" smtClean="0"/>
              <a:t>Transition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838200"/>
            <a:ext cx="8655221" cy="36417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C2"/>
                </a:solidFill>
              </a:rPr>
              <a:t>The transition plan details are still being worked out and </a:t>
            </a:r>
            <a:r>
              <a:rPr lang="en-US" dirty="0" smtClean="0">
                <a:solidFill>
                  <a:srgbClr val="0000C2"/>
                </a:solidFill>
              </a:rPr>
              <a:t>evolving</a:t>
            </a:r>
            <a:endParaRPr lang="en-US" dirty="0" smtClean="0">
              <a:solidFill>
                <a:srgbClr val="0000C2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Develop a long </a:t>
            </a:r>
            <a:r>
              <a:rPr lang="en-US" dirty="0" smtClean="0">
                <a:solidFill>
                  <a:srgbClr val="FF0000"/>
                </a:solidFill>
              </a:rPr>
              <a:t>term DOE NP </a:t>
            </a:r>
            <a:r>
              <a:rPr lang="en-US" dirty="0" smtClean="0">
                <a:solidFill>
                  <a:srgbClr val="FF0000"/>
                </a:solidFill>
              </a:rPr>
              <a:t>program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C2"/>
                </a:solidFill>
              </a:rPr>
              <a:t>MVTX funding news (received by MVTX group on 1/19/2018)</a:t>
            </a:r>
          </a:p>
          <a:p>
            <a:pPr lvl="1"/>
            <a:r>
              <a:rPr lang="en-US" dirty="0" smtClean="0"/>
              <a:t>From email by BNL Associate Laboratory Director (ALD) Dr. Berndt Mueller: </a:t>
            </a:r>
          </a:p>
          <a:p>
            <a:pPr lvl="2"/>
            <a:r>
              <a:rPr lang="en-US" dirty="0" smtClean="0"/>
              <a:t>DOE </a:t>
            </a:r>
            <a:r>
              <a:rPr lang="en-US" dirty="0" smtClean="0"/>
              <a:t>“</a:t>
            </a:r>
            <a:r>
              <a:rPr lang="en-US" dirty="0" smtClean="0">
                <a:solidFill>
                  <a:srgbClr val="FF0000"/>
                </a:solidFill>
              </a:rPr>
              <a:t>appreciate </a:t>
            </a:r>
            <a:r>
              <a:rPr lang="en-US" dirty="0" smtClean="0">
                <a:solidFill>
                  <a:srgbClr val="FF0000"/>
                </a:solidFill>
              </a:rPr>
              <a:t>the compelling science </a:t>
            </a:r>
            <a:r>
              <a:rPr lang="en-US" dirty="0" smtClean="0"/>
              <a:t>this instrument could enable </a:t>
            </a:r>
            <a:r>
              <a:rPr lang="mr-IN" dirty="0" smtClean="0"/>
              <a:t>…</a:t>
            </a:r>
            <a:r>
              <a:rPr lang="en-US" dirty="0" smtClean="0"/>
              <a:t>”</a:t>
            </a:r>
            <a:r>
              <a:rPr lang="en-US" dirty="0" smtClean="0"/>
              <a:t>  “</a:t>
            </a:r>
            <a:r>
              <a:rPr lang="en-US" dirty="0" smtClean="0">
                <a:solidFill>
                  <a:srgbClr val="0000F5"/>
                </a:solidFill>
              </a:rPr>
              <a:t>but unfortunately </a:t>
            </a:r>
            <a:r>
              <a:rPr lang="en-US" dirty="0" smtClean="0">
                <a:solidFill>
                  <a:srgbClr val="0000F5"/>
                </a:solidFill>
              </a:rPr>
              <a:t>in our present outlook, we do not foresee at this time </a:t>
            </a:r>
            <a:r>
              <a:rPr lang="en-US" dirty="0" smtClean="0"/>
              <a:t>that we would be able </a:t>
            </a:r>
            <a:r>
              <a:rPr lang="en-US" dirty="0" smtClean="0">
                <a:solidFill>
                  <a:srgbClr val="0000F5"/>
                </a:solidFill>
              </a:rPr>
              <a:t>to identify new DOE funding </a:t>
            </a:r>
            <a:r>
              <a:rPr lang="en-US" dirty="0" smtClean="0"/>
              <a:t>for </a:t>
            </a:r>
            <a:r>
              <a:rPr lang="en-US" dirty="0" smtClean="0"/>
              <a:t>the purpose of implementing the MVTX</a:t>
            </a:r>
            <a:r>
              <a:rPr lang="en-US" dirty="0" smtClean="0"/>
              <a:t>” and “</a:t>
            </a:r>
            <a:r>
              <a:rPr lang="en-US" dirty="0" smtClean="0">
                <a:solidFill>
                  <a:srgbClr val="FF0000"/>
                </a:solidFill>
              </a:rPr>
              <a:t>encourage efforts to secure such [external] contributions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en-US" dirty="0" smtClean="0"/>
              <a:t>”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LDRD team is working </a:t>
            </a:r>
            <a:r>
              <a:rPr lang="en-US" dirty="0" smtClean="0">
                <a:solidFill>
                  <a:srgbClr val="0000F5"/>
                </a:solidFill>
              </a:rPr>
              <a:t>closely with sPHENIX </a:t>
            </a:r>
            <a:r>
              <a:rPr lang="en-US" dirty="0" smtClean="0">
                <a:solidFill>
                  <a:srgbClr val="0000F5"/>
                </a:solidFill>
              </a:rPr>
              <a:t>collaboration and </a:t>
            </a:r>
            <a:r>
              <a:rPr lang="en-US" dirty="0" smtClean="0">
                <a:solidFill>
                  <a:srgbClr val="0000F5"/>
                </a:solidFill>
              </a:rPr>
              <a:t>BNL management to seek alternative path to fund the full MVTX detector.</a:t>
            </a:r>
          </a:p>
          <a:p>
            <a:pPr lvl="1"/>
            <a:r>
              <a:rPr lang="en-US" dirty="0" smtClean="0"/>
              <a:t>Several options being explored within the sPHENIX </a:t>
            </a:r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Possible direct and indirect foreign contributions</a:t>
            </a: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01672" y="990600"/>
            <a:ext cx="124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Cesar’s talk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33400" y="5334000"/>
            <a:ext cx="7696200" cy="457200"/>
            <a:chOff x="533400" y="5334000"/>
            <a:chExt cx="7696200" cy="457200"/>
          </a:xfrm>
        </p:grpSpPr>
        <p:grpSp>
          <p:nvGrpSpPr>
            <p:cNvPr id="20" name="Group 19"/>
            <p:cNvGrpSpPr/>
            <p:nvPr/>
          </p:nvGrpSpPr>
          <p:grpSpPr>
            <a:xfrm>
              <a:off x="533400" y="5334000"/>
              <a:ext cx="7696200" cy="152400"/>
              <a:chOff x="533400" y="5334000"/>
              <a:chExt cx="7696200" cy="15240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533400" y="5410200"/>
                <a:ext cx="7696200" cy="116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7526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620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8194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8100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8006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8674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9342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8001000" y="5334000"/>
                <a:ext cx="0" cy="152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762000" y="5410200"/>
              <a:ext cx="7053543" cy="381000"/>
              <a:chOff x="762000" y="5486400"/>
              <a:chExt cx="7053543" cy="38100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762000" y="5486400"/>
                <a:ext cx="9281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FY-2017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938057" y="54864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2018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004857" y="5498068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2019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038600" y="54864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2020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986057" y="54864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2021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129057" y="54864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2022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162800" y="54864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2023</a:t>
                </a:r>
                <a:endParaRPr lang="en-US" dirty="0"/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114032" y="4583668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sPHENIX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209800" y="486092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CD-1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04684" y="488846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CD-0</a:t>
            </a:r>
            <a:endParaRPr lang="en-US" dirty="0"/>
          </a:p>
        </p:txBody>
      </p:sp>
      <p:sp>
        <p:nvSpPr>
          <p:cNvPr id="35" name="Sort 34"/>
          <p:cNvSpPr/>
          <p:nvPr/>
        </p:nvSpPr>
        <p:spPr>
          <a:xfrm>
            <a:off x="7239000" y="5169932"/>
            <a:ext cx="76200" cy="164068"/>
          </a:xfrm>
          <a:prstGeom prst="flowChartSo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ort 35"/>
          <p:cNvSpPr/>
          <p:nvPr/>
        </p:nvSpPr>
        <p:spPr>
          <a:xfrm>
            <a:off x="2286000" y="5169932"/>
            <a:ext cx="76200" cy="164068"/>
          </a:xfrm>
          <a:prstGeom prst="flowChartSo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ort 36"/>
          <p:cNvSpPr/>
          <p:nvPr/>
        </p:nvSpPr>
        <p:spPr>
          <a:xfrm>
            <a:off x="609600" y="5169932"/>
            <a:ext cx="76200" cy="164068"/>
          </a:xfrm>
          <a:prstGeom prst="flowChartSo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400284" y="487680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CD-2</a:t>
            </a:r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257755" y="4572000"/>
            <a:ext cx="1219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sPHENIX </a:t>
            </a:r>
          </a:p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41" name="Sort 40"/>
          <p:cNvSpPr/>
          <p:nvPr/>
        </p:nvSpPr>
        <p:spPr>
          <a:xfrm>
            <a:off x="5334000" y="5169932"/>
            <a:ext cx="76200" cy="164068"/>
          </a:xfrm>
          <a:prstGeom prst="flowChartSo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162800" y="4800600"/>
            <a:ext cx="142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hysics starts</a:t>
            </a:r>
            <a:endParaRPr lang="en-US" dirty="0"/>
          </a:p>
        </p:txBody>
      </p:sp>
      <p:sp>
        <p:nvSpPr>
          <p:cNvPr id="38" name="Sort 37"/>
          <p:cNvSpPr/>
          <p:nvPr/>
        </p:nvSpPr>
        <p:spPr>
          <a:xfrm>
            <a:off x="3505200" y="5169932"/>
            <a:ext cx="76200" cy="164068"/>
          </a:xfrm>
          <a:prstGeom prst="flowChartSor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041" y="577953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LDRD: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999" y="5791200"/>
            <a:ext cx="3048001" cy="64633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eadout </a:t>
            </a:r>
            <a:r>
              <a:rPr lang="en-US" dirty="0" smtClean="0">
                <a:solidFill>
                  <a:srgbClr val="FF0000"/>
                </a:solidFill>
              </a:rPr>
              <a:t>&amp; </a:t>
            </a:r>
            <a:r>
              <a:rPr lang="en-US" dirty="0" smtClean="0">
                <a:solidFill>
                  <a:srgbClr val="FF0000"/>
                </a:solidFill>
              </a:rPr>
              <a:t>mechanics R&amp;D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Secure funding for MVTX</a:t>
            </a:r>
            <a:r>
              <a:rPr lang="en-US" dirty="0" smtClean="0">
                <a:solidFill>
                  <a:srgbClr val="0000C2"/>
                </a:solidFill>
              </a:rPr>
              <a:t>   </a:t>
            </a:r>
            <a:endParaRPr lang="en-US" dirty="0">
              <a:solidFill>
                <a:srgbClr val="0000C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0" y="6096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505200" y="6072406"/>
            <a:ext cx="4800600" cy="36933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4000">
                <a:schemeClr val="accent3">
                  <a:lumMod val="60000"/>
                  <a:lumOff val="40000"/>
                </a:schemeClr>
              </a:gs>
              <a:gs pos="83000">
                <a:srgbClr val="00B050"/>
              </a:gs>
              <a:gs pos="97000">
                <a:srgbClr val="00B050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Transition to </a:t>
            </a:r>
            <a:r>
              <a:rPr lang="en-US" dirty="0" smtClean="0">
                <a:solidFill>
                  <a:srgbClr val="FF0000"/>
                </a:solidFill>
              </a:rPr>
              <a:t>MVTX/sPHENIX program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057400" y="4694383"/>
            <a:ext cx="0" cy="1085149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827079" y="4572000"/>
            <a:ext cx="611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2"/>
                </a:solidFill>
              </a:rPr>
              <a:t>Today</a:t>
            </a:r>
            <a:endParaRPr lang="en-US" sz="1400" dirty="0">
              <a:solidFill>
                <a:srgbClr val="0000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924800" cy="9906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0925"/>
            <a:ext cx="8229600" cy="557847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C2"/>
                </a:solidFill>
              </a:rPr>
              <a:t>Achieved all LDRD milestones, some ahead of </a:t>
            </a:r>
            <a:r>
              <a:rPr lang="en-US" dirty="0" smtClean="0">
                <a:solidFill>
                  <a:srgbClr val="0000C2"/>
                </a:solidFill>
              </a:rPr>
              <a:t>time, risks mitigated  </a:t>
            </a:r>
            <a:endParaRPr lang="en-US" dirty="0" smtClean="0"/>
          </a:p>
          <a:p>
            <a:pPr lvl="1"/>
            <a:r>
              <a:rPr lang="en-US" dirty="0" smtClean="0"/>
              <a:t>Designed and tested full readout </a:t>
            </a:r>
            <a:r>
              <a:rPr lang="en-US" dirty="0" smtClean="0"/>
              <a:t>system</a:t>
            </a:r>
            <a:endParaRPr lang="en-US" dirty="0" smtClean="0"/>
          </a:p>
          <a:p>
            <a:pPr lvl="1"/>
            <a:r>
              <a:rPr lang="en-US" dirty="0" smtClean="0"/>
              <a:t>Developed mechanical </a:t>
            </a:r>
            <a:r>
              <a:rPr lang="en-US" dirty="0"/>
              <a:t>conceptual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Completed b-jet tagging and preliminary physics study with full simulations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A </a:t>
            </a:r>
            <a:r>
              <a:rPr lang="en-US" dirty="0">
                <a:solidFill>
                  <a:srgbClr val="0000C2"/>
                </a:solidFill>
              </a:rPr>
              <a:t>MVTX prototype telescope being </a:t>
            </a:r>
            <a:r>
              <a:rPr lang="en-US" dirty="0" smtClean="0">
                <a:solidFill>
                  <a:srgbClr val="0000C2"/>
                </a:solidFill>
              </a:rPr>
              <a:t>constructed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preparation for </a:t>
            </a:r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beam test at </a:t>
            </a:r>
            <a:r>
              <a:rPr lang="en-US" dirty="0" err="1" smtClean="0"/>
              <a:t>Fermilab</a:t>
            </a:r>
            <a:r>
              <a:rPr lang="en-US" dirty="0" smtClean="0"/>
              <a:t> w/ sPHENIX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New theoretical development</a:t>
            </a:r>
          </a:p>
          <a:p>
            <a:pPr lvl="1"/>
            <a:r>
              <a:rPr lang="en-US" dirty="0" smtClean="0"/>
              <a:t>High impact papers published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Developed </a:t>
            </a:r>
            <a:r>
              <a:rPr lang="en-US" dirty="0">
                <a:solidFill>
                  <a:srgbClr val="0000C2"/>
                </a:solidFill>
              </a:rPr>
              <a:t>a new heavy quark physics program </a:t>
            </a:r>
            <a:r>
              <a:rPr lang="en-US" dirty="0" smtClean="0">
                <a:solidFill>
                  <a:srgbClr val="0000C2"/>
                </a:solidFill>
              </a:rPr>
              <a:t>for </a:t>
            </a:r>
            <a:r>
              <a:rPr lang="en-US" dirty="0" smtClean="0">
                <a:solidFill>
                  <a:srgbClr val="0000C2"/>
                </a:solidFill>
              </a:rPr>
              <a:t>sPHENIX</a:t>
            </a:r>
          </a:p>
          <a:p>
            <a:pPr lvl="1"/>
            <a:r>
              <a:rPr lang="en-US" dirty="0" smtClean="0"/>
              <a:t>Completed and submitted the full </a:t>
            </a:r>
            <a:r>
              <a:rPr lang="en-US" dirty="0" smtClean="0"/>
              <a:t>MVTX </a:t>
            </a:r>
            <a:r>
              <a:rPr lang="en-US" dirty="0" smtClean="0"/>
              <a:t>proposal to BNL ALD</a:t>
            </a:r>
          </a:p>
          <a:p>
            <a:pPr lvl="1"/>
            <a:r>
              <a:rPr lang="en-US" dirty="0" smtClean="0"/>
              <a:t>DOE “appreciate the compelling science”, but new funding is challenging at this time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C2"/>
                </a:solidFill>
              </a:rPr>
              <a:t>Broad impact on </a:t>
            </a:r>
            <a:r>
              <a:rPr lang="en-US" dirty="0" smtClean="0">
                <a:solidFill>
                  <a:srgbClr val="0000C2"/>
                </a:solidFill>
              </a:rPr>
              <a:t>LANL NP </a:t>
            </a:r>
            <a:r>
              <a:rPr lang="en-US" dirty="0" smtClean="0">
                <a:solidFill>
                  <a:srgbClr val="0000C2"/>
                </a:solidFill>
              </a:rPr>
              <a:t>and </a:t>
            </a:r>
            <a:r>
              <a:rPr lang="en-US" dirty="0" smtClean="0">
                <a:solidFill>
                  <a:srgbClr val="0000C2"/>
                </a:solidFill>
              </a:rPr>
              <a:t>other applied </a:t>
            </a:r>
            <a:r>
              <a:rPr lang="en-US" dirty="0" smtClean="0">
                <a:solidFill>
                  <a:srgbClr val="0000C2"/>
                </a:solidFill>
              </a:rPr>
              <a:t>programs </a:t>
            </a:r>
          </a:p>
          <a:p>
            <a:pPr lvl="1"/>
            <a:r>
              <a:rPr lang="en-US" dirty="0" smtClean="0"/>
              <a:t>New hires and promotions, new ideas and proposals</a:t>
            </a:r>
          </a:p>
          <a:p>
            <a:pPr lvl="1"/>
            <a:endParaRPr lang="en-US" dirty="0" smtClean="0"/>
          </a:p>
          <a:p>
            <a:pPr marL="0" indent="0" algn="ctr">
              <a:buNone/>
            </a:pPr>
            <a:r>
              <a:rPr lang="en-US" sz="4400" b="1" i="1" dirty="0" smtClean="0">
                <a:solidFill>
                  <a:srgbClr val="FF0000"/>
                </a:solidFill>
              </a:rPr>
              <a:t>On track to meet </a:t>
            </a:r>
            <a:r>
              <a:rPr lang="en-US" sz="4400" b="1" i="1" dirty="0" smtClean="0">
                <a:solidFill>
                  <a:srgbClr val="FF0000"/>
                </a:solidFill>
              </a:rPr>
              <a:t>LDRD</a:t>
            </a:r>
            <a:r>
              <a:rPr lang="en-US" sz="4400" b="1" i="1" dirty="0" smtClean="0">
                <a:solidFill>
                  <a:srgbClr val="FF0000"/>
                </a:solidFill>
              </a:rPr>
              <a:t> </a:t>
            </a:r>
            <a:r>
              <a:rPr lang="en-US" sz="4400" b="1" i="1" dirty="0" smtClean="0">
                <a:solidFill>
                  <a:srgbClr val="FF0000"/>
                </a:solidFill>
              </a:rPr>
              <a:t>goals for FY18 and FY19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0" y="-19549"/>
            <a:ext cx="7924800" cy="857749"/>
          </a:xfrm>
        </p:spPr>
        <p:txBody>
          <a:bodyPr/>
          <a:lstStyle/>
          <a:p>
            <a:r>
              <a:rPr lang="en-US" dirty="0" smtClean="0"/>
              <a:t>The LDRD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94" y="1181893"/>
            <a:ext cx="4572000" cy="49831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5"/>
                </a:solidFill>
              </a:rPr>
              <a:t>Experimental group </a:t>
            </a:r>
          </a:p>
          <a:p>
            <a:pPr lvl="1"/>
            <a:r>
              <a:rPr lang="en-US" dirty="0" smtClean="0"/>
              <a:t>P-25, AOT</a:t>
            </a:r>
          </a:p>
          <a:p>
            <a:pPr lvl="1"/>
            <a:r>
              <a:rPr lang="en-US" dirty="0" smtClean="0"/>
              <a:t>Detector readout and mechanical support R&amp;D</a:t>
            </a:r>
          </a:p>
          <a:p>
            <a:pPr lvl="1"/>
            <a:r>
              <a:rPr lang="en-US" dirty="0" smtClean="0"/>
              <a:t>Detector modeling and simulations</a:t>
            </a:r>
          </a:p>
          <a:p>
            <a:pPr lvl="1"/>
            <a:r>
              <a:rPr lang="en-US" dirty="0" smtClean="0"/>
              <a:t>Physics simulations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F5"/>
                </a:solidFill>
              </a:rPr>
              <a:t>Theoretical group</a:t>
            </a:r>
          </a:p>
          <a:p>
            <a:pPr lvl="1"/>
            <a:r>
              <a:rPr lang="en-US" dirty="0" smtClean="0"/>
              <a:t>T-2, T-5, CCS-7</a:t>
            </a:r>
          </a:p>
          <a:p>
            <a:pPr lvl="1"/>
            <a:r>
              <a:rPr lang="en-US" dirty="0" smtClean="0"/>
              <a:t>Physics modeling &amp; simulations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Budget: 1.6M/Year, FY17-19</a:t>
            </a:r>
          </a:p>
          <a:p>
            <a:pPr lvl="1"/>
            <a:r>
              <a:rPr lang="en-US" dirty="0" smtClean="0"/>
              <a:t>1/3 on experimental T&amp;E</a:t>
            </a:r>
          </a:p>
          <a:p>
            <a:pPr lvl="1"/>
            <a:r>
              <a:rPr lang="en-US" dirty="0" smtClean="0"/>
              <a:t>1/3 on theoretical T&amp;E</a:t>
            </a:r>
          </a:p>
          <a:p>
            <a:pPr lvl="1"/>
            <a:r>
              <a:rPr lang="en-US" dirty="0"/>
              <a:t>1/3 on Hardware &amp; </a:t>
            </a:r>
            <a:r>
              <a:rPr lang="en-US" dirty="0" smtClean="0"/>
              <a:t>M&amp;S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asted-image-enhanc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8307" y="3030479"/>
            <a:ext cx="716072" cy="716072"/>
          </a:xfrm>
          <a:prstGeom prst="rect">
            <a:avLst/>
          </a:prstGeom>
          <a:ln w="10160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427" y="3036879"/>
            <a:ext cx="709672" cy="709672"/>
          </a:xfrm>
          <a:prstGeom prst="rect">
            <a:avLst/>
          </a:prstGeom>
        </p:spPr>
      </p:pic>
      <p:pic>
        <p:nvPicPr>
          <p:cNvPr id="10" name="pasted-image-enhanced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24594" y="2235025"/>
            <a:ext cx="703305" cy="703305"/>
          </a:xfrm>
          <a:prstGeom prst="rect">
            <a:avLst/>
          </a:prstGeom>
          <a:ln w="101600">
            <a:noFill/>
          </a:ln>
        </p:spPr>
      </p:pic>
      <p:pic>
        <p:nvPicPr>
          <p:cNvPr id="11" name="pasted-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75075" y="1353138"/>
            <a:ext cx="716072" cy="716072"/>
          </a:xfrm>
          <a:prstGeom prst="rect">
            <a:avLst/>
          </a:prstGeom>
          <a:ln w="101600">
            <a:noFill/>
          </a:ln>
        </p:spPr>
      </p:pic>
      <p:pic>
        <p:nvPicPr>
          <p:cNvPr id="12" name="sondheim_walt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68050" y="2239573"/>
            <a:ext cx="694211" cy="694211"/>
          </a:xfrm>
          <a:prstGeom prst="rect">
            <a:avLst/>
          </a:prstGeom>
          <a:ln w="101600">
            <a:noFill/>
          </a:ln>
        </p:spPr>
      </p:pic>
      <p:pic>
        <p:nvPicPr>
          <p:cNvPr id="13" name="vanhecke_hubert-enhanced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75075" y="2206737"/>
            <a:ext cx="724347" cy="724347"/>
          </a:xfrm>
          <a:prstGeom prst="rect">
            <a:avLst/>
          </a:prstGeom>
          <a:ln w="25400">
            <a:noFill/>
          </a:ln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445" y="4816293"/>
            <a:ext cx="726127" cy="702754"/>
          </a:xfrm>
          <a:prstGeom prst="rect">
            <a:avLst/>
          </a:prstGeom>
        </p:spPr>
      </p:pic>
      <p:pic>
        <p:nvPicPr>
          <p:cNvPr id="15" name="Picture 14" descr="2016-12-01-Sho.jpeg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947" y="1347728"/>
            <a:ext cx="742392" cy="709672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869" y="5643042"/>
            <a:ext cx="713842" cy="707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/>
          <a:srcRect l="8889" r="9472"/>
          <a:stretch/>
        </p:blipFill>
        <p:spPr>
          <a:xfrm>
            <a:off x="5760567" y="4853292"/>
            <a:ext cx="725715" cy="681223"/>
          </a:xfrm>
          <a:prstGeom prst="rect">
            <a:avLst/>
          </a:prstGeom>
          <a:ln w="63500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27516" t="27306" r="20646" b="36347"/>
          <a:stretch/>
        </p:blipFill>
        <p:spPr>
          <a:xfrm>
            <a:off x="5769469" y="5643042"/>
            <a:ext cx="671474" cy="707504"/>
          </a:xfrm>
          <a:prstGeom prst="rect">
            <a:avLst/>
          </a:prstGeom>
          <a:ln w="63500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7427" y="5636644"/>
            <a:ext cx="690604" cy="690604"/>
          </a:xfrm>
          <a:prstGeom prst="rect">
            <a:avLst/>
          </a:prstGeom>
          <a:ln w="63500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9896" y="5645171"/>
            <a:ext cx="663066" cy="682077"/>
          </a:xfrm>
          <a:prstGeom prst="rect">
            <a:avLst/>
          </a:prstGeom>
          <a:ln w="63500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6"/>
          <a:srcRect l="37871" t="23839" r="25876" b="39304"/>
          <a:stretch/>
        </p:blipFill>
        <p:spPr>
          <a:xfrm>
            <a:off x="6660372" y="4854974"/>
            <a:ext cx="672589" cy="690638"/>
          </a:xfrm>
          <a:prstGeom prst="rect">
            <a:avLst/>
          </a:prstGeom>
          <a:ln w="63500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69202" y="4825694"/>
            <a:ext cx="666694" cy="708821"/>
          </a:xfrm>
          <a:prstGeom prst="rect">
            <a:avLst/>
          </a:prstGeom>
          <a:ln w="63500">
            <a:noFill/>
          </a:ln>
        </p:spPr>
      </p:pic>
      <p:pic>
        <p:nvPicPr>
          <p:cNvPr id="5122" name="Picture 2" descr="lex Tkatchev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050" y="1344528"/>
            <a:ext cx="7239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rren McGlinchey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44" y="3021771"/>
            <a:ext cx="717806" cy="7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an Li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54001" r="32250" b="13999"/>
          <a:stretch/>
        </p:blipFill>
        <p:spPr bwMode="auto">
          <a:xfrm>
            <a:off x="6656331" y="3021899"/>
            <a:ext cx="743092" cy="69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59436" y="3889193"/>
            <a:ext cx="698073" cy="69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66255" y="3853949"/>
            <a:ext cx="733317" cy="7333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65423" y="3862359"/>
            <a:ext cx="724907" cy="7249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3024" y="2228143"/>
            <a:ext cx="697911" cy="7170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66255" y="1353138"/>
            <a:ext cx="653423" cy="714886"/>
          </a:xfrm>
          <a:prstGeom prst="rect">
            <a:avLst/>
          </a:prstGeom>
        </p:spPr>
      </p:pic>
      <p:pic>
        <p:nvPicPr>
          <p:cNvPr id="37" name="pasted-image-filtered.jpeg"/>
          <p:cNvPicPr>
            <a:picLocks noChangeAspect="1"/>
          </p:cNvPicPr>
          <p:nvPr/>
        </p:nvPicPr>
        <p:blipFill>
          <a:blip r:embed="rId26">
            <a:extLst/>
          </a:blip>
          <a:srcRect l="16445" t="5226" r="16445" b="22123"/>
          <a:stretch>
            <a:fillRect/>
          </a:stretch>
        </p:blipFill>
        <p:spPr>
          <a:xfrm>
            <a:off x="4846867" y="3818726"/>
            <a:ext cx="730503" cy="790818"/>
          </a:xfrm>
          <a:prstGeom prst="rect">
            <a:avLst/>
          </a:prstGeom>
          <a:ln w="101600">
            <a:noFill/>
          </a:ln>
        </p:spPr>
      </p:pic>
    </p:spTree>
    <p:extLst>
      <p:ext uri="{BB962C8B-B14F-4D97-AF65-F5344CB8AC3E}">
        <p14:creationId xmlns:p14="http://schemas.microsoft.com/office/powerpoint/2010/main" val="3830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9071"/>
            <a:ext cx="7924800" cy="9906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484" y="1384186"/>
            <a:ext cx="6346116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LDRD scientific goals </a:t>
            </a:r>
          </a:p>
          <a:p>
            <a:endParaRPr lang="en-US" dirty="0" smtClean="0"/>
          </a:p>
          <a:p>
            <a:r>
              <a:rPr lang="en-US" dirty="0" smtClean="0"/>
              <a:t>Project scope, status and plan </a:t>
            </a:r>
          </a:p>
          <a:p>
            <a:endParaRPr lang="en-US" dirty="0" smtClean="0"/>
          </a:p>
          <a:p>
            <a:r>
              <a:rPr lang="en-US" dirty="0" smtClean="0"/>
              <a:t>Mission impacts </a:t>
            </a:r>
          </a:p>
          <a:p>
            <a:endParaRPr lang="en-US" dirty="0" smtClean="0"/>
          </a:p>
          <a:p>
            <a:r>
              <a:rPr lang="en-US" dirty="0" smtClean="0"/>
              <a:t>Transition Plan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446" y="4108763"/>
            <a:ext cx="2031960" cy="23537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48978" y="1962973"/>
            <a:ext cx="115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Telescope 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584" y="773866"/>
            <a:ext cx="2074338" cy="1979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118" y="2855918"/>
            <a:ext cx="2004082" cy="103028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7252087" y="2844572"/>
            <a:ext cx="591910" cy="1346428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95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-44648" y="-116086"/>
            <a:ext cx="9483328" cy="7081242"/>
          </a:xfrm>
          <a:prstGeom prst="rect">
            <a:avLst/>
          </a:prstGeom>
          <a:solidFill>
            <a:srgbClr val="130A4D"/>
          </a:solidFill>
          <a:ln w="25400">
            <a:solidFill>
              <a:srgbClr val="000000">
                <a:alpha val="0"/>
              </a:srgbClr>
            </a:solidFill>
          </a:ln>
        </p:spPr>
        <p:txBody>
          <a:bodyPr lIns="35719" tIns="35719" rIns="35719" bIns="35719" anchor="ctr"/>
          <a:lstStyle/>
          <a:p>
            <a:pPr>
              <a:lnSpc>
                <a:spcPct val="142000"/>
              </a:lnSpc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391"/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8852797" y="-29567"/>
            <a:ext cx="318684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41" name="pdg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7922" y="-1457"/>
            <a:ext cx="8099876" cy="6858001"/>
          </a:xfrm>
          <a:prstGeom prst="rect">
            <a:avLst/>
          </a:prstGeom>
          <a:ln w="25400"/>
        </p:spPr>
      </p:pic>
      <p:sp>
        <p:nvSpPr>
          <p:cNvPr id="42" name="Shape 42"/>
          <p:cNvSpPr/>
          <p:nvPr/>
        </p:nvSpPr>
        <p:spPr>
          <a:xfrm>
            <a:off x="422904" y="1780746"/>
            <a:ext cx="3205506" cy="2311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097" extrusionOk="0">
                <a:moveTo>
                  <a:pt x="20325" y="44"/>
                </a:moveTo>
                <a:cubicBezTo>
                  <a:pt x="20738" y="364"/>
                  <a:pt x="21386" y="3876"/>
                  <a:pt x="21465" y="5101"/>
                </a:cubicBezTo>
                <a:cubicBezTo>
                  <a:pt x="21600" y="7181"/>
                  <a:pt x="21535" y="10192"/>
                  <a:pt x="21481" y="11619"/>
                </a:cubicBezTo>
                <a:cubicBezTo>
                  <a:pt x="21416" y="13335"/>
                  <a:pt x="20996" y="15743"/>
                  <a:pt x="20805" y="16886"/>
                </a:cubicBezTo>
                <a:cubicBezTo>
                  <a:pt x="20531" y="18525"/>
                  <a:pt x="20037" y="20775"/>
                  <a:pt x="19779" y="21087"/>
                </a:cubicBezTo>
                <a:cubicBezTo>
                  <a:pt x="19525" y="21396"/>
                  <a:pt x="6423" y="13912"/>
                  <a:pt x="6423" y="13912"/>
                </a:cubicBezTo>
                <a:lnTo>
                  <a:pt x="1020" y="16100"/>
                </a:lnTo>
                <a:lnTo>
                  <a:pt x="0" y="8456"/>
                </a:lnTo>
                <a:lnTo>
                  <a:pt x="2250" y="5175"/>
                </a:lnTo>
                <a:lnTo>
                  <a:pt x="5884" y="3853"/>
                </a:lnTo>
                <a:lnTo>
                  <a:pt x="10407" y="2771"/>
                </a:lnTo>
                <a:lnTo>
                  <a:pt x="17699" y="675"/>
                </a:lnTo>
                <a:cubicBezTo>
                  <a:pt x="17699" y="675"/>
                  <a:pt x="20005" y="-204"/>
                  <a:pt x="20325" y="44"/>
                </a:cubicBezTo>
                <a:close/>
              </a:path>
            </a:pathLst>
          </a:custGeom>
          <a:solidFill>
            <a:srgbClr val="120A4D">
              <a:alpha val="50886"/>
            </a:srgbClr>
          </a:solidFill>
          <a:ln w="25400">
            <a:solidFill>
              <a:srgbClr val="000000">
                <a:alpha val="0"/>
              </a:srgbClr>
            </a:solidFill>
          </a:ln>
        </p:spPr>
        <p:txBody>
          <a:bodyPr lIns="35719" tIns="35719" rIns="35719" bIns="35719" anchor="ctr"/>
          <a:lstStyle/>
          <a:p>
            <a:pPr algn="ctr" defTabSz="580409">
              <a:defRPr sz="58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4078"/>
          </a:p>
        </p:txBody>
      </p:sp>
      <p:sp>
        <p:nvSpPr>
          <p:cNvPr id="43" name="Shape 43"/>
          <p:cNvSpPr/>
          <p:nvPr/>
        </p:nvSpPr>
        <p:spPr>
          <a:xfrm>
            <a:off x="4027359" y="82097"/>
            <a:ext cx="4523013" cy="586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1" y="5220"/>
                </a:moveTo>
                <a:cubicBezTo>
                  <a:pt x="331" y="5220"/>
                  <a:pt x="1194" y="7220"/>
                  <a:pt x="1316" y="7705"/>
                </a:cubicBezTo>
                <a:cubicBezTo>
                  <a:pt x="1509" y="8479"/>
                  <a:pt x="1680" y="10365"/>
                  <a:pt x="1637" y="11111"/>
                </a:cubicBezTo>
                <a:cubicBezTo>
                  <a:pt x="1603" y="11712"/>
                  <a:pt x="1184" y="13262"/>
                  <a:pt x="969" y="13841"/>
                </a:cubicBezTo>
                <a:cubicBezTo>
                  <a:pt x="803" y="14285"/>
                  <a:pt x="0" y="15780"/>
                  <a:pt x="0" y="15780"/>
                </a:cubicBezTo>
                <a:lnTo>
                  <a:pt x="1620" y="16330"/>
                </a:lnTo>
                <a:lnTo>
                  <a:pt x="6610" y="17875"/>
                </a:lnTo>
                <a:lnTo>
                  <a:pt x="9813" y="18832"/>
                </a:lnTo>
                <a:lnTo>
                  <a:pt x="12964" y="19828"/>
                </a:lnTo>
                <a:lnTo>
                  <a:pt x="19235" y="21600"/>
                </a:lnTo>
                <a:lnTo>
                  <a:pt x="21341" y="16330"/>
                </a:lnTo>
                <a:lnTo>
                  <a:pt x="21600" y="8475"/>
                </a:lnTo>
                <a:lnTo>
                  <a:pt x="19950" y="2501"/>
                </a:lnTo>
                <a:lnTo>
                  <a:pt x="16433" y="125"/>
                </a:lnTo>
                <a:lnTo>
                  <a:pt x="14643" y="0"/>
                </a:lnTo>
                <a:lnTo>
                  <a:pt x="331" y="5220"/>
                </a:lnTo>
                <a:close/>
              </a:path>
            </a:pathLst>
          </a:custGeom>
          <a:solidFill>
            <a:srgbClr val="120A4D">
              <a:alpha val="49761"/>
            </a:srgbClr>
          </a:solidFill>
          <a:ln w="25400">
            <a:solidFill>
              <a:srgbClr val="000000">
                <a:alpha val="0"/>
              </a:srgbClr>
            </a:solidFill>
          </a:ln>
        </p:spPr>
        <p:txBody>
          <a:bodyPr lIns="35719" tIns="35719" rIns="35719" bIns="35719" anchor="ctr"/>
          <a:lstStyle/>
          <a:p>
            <a:pPr algn="ctr" defTabSz="580409">
              <a:defRPr sz="58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 sz="4078"/>
          </a:p>
        </p:txBody>
      </p:sp>
      <p:sp>
        <p:nvSpPr>
          <p:cNvPr id="44" name="Shape 44"/>
          <p:cNvSpPr/>
          <p:nvPr/>
        </p:nvSpPr>
        <p:spPr>
          <a:xfrm>
            <a:off x="559522" y="1435443"/>
            <a:ext cx="1508426" cy="678199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1969" dirty="0"/>
              <a:t>Quark-Gluon </a:t>
            </a:r>
            <a:endParaRPr lang="en-US" sz="1969" dirty="0"/>
          </a:p>
          <a:p>
            <a:r>
              <a:rPr sz="1969" dirty="0"/>
              <a:t>Plasma (QGP)</a:t>
            </a:r>
          </a:p>
        </p:txBody>
      </p:sp>
      <p:sp>
        <p:nvSpPr>
          <p:cNvPr id="45" name="Shape 45"/>
          <p:cNvSpPr/>
          <p:nvPr/>
        </p:nvSpPr>
        <p:spPr>
          <a:xfrm flipH="1" flipV="1">
            <a:off x="2362065" y="2179903"/>
            <a:ext cx="1665293" cy="715257"/>
          </a:xfrm>
          <a:prstGeom prst="line">
            <a:avLst/>
          </a:prstGeom>
          <a:ln w="50800">
            <a:solidFill>
              <a:srgbClr val="FFFFFF"/>
            </a:solidFill>
            <a:headEnd type="stealth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" name="TextBox 2"/>
          <p:cNvSpPr txBox="1"/>
          <p:nvPr/>
        </p:nvSpPr>
        <p:spPr>
          <a:xfrm>
            <a:off x="4458343" y="2546259"/>
            <a:ext cx="4254473" cy="73885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75000">
                <a:schemeClr val="tx1">
                  <a:lumMod val="75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marL="40638" marR="40638" defTabSz="45539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69" b="1" dirty="0">
                <a:solidFill>
                  <a:schemeClr val="bg1"/>
                </a:solidFill>
              </a:rPr>
              <a:t>Earliest stage of the universe that can be explored in detail in the laboratory</a:t>
            </a:r>
            <a:r>
              <a:rPr lang="en-US" sz="1969" b="1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07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613" y="-46999"/>
            <a:ext cx="7772400" cy="6120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QGP Discovery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975" y="3441339"/>
            <a:ext cx="8631578" cy="3026774"/>
          </a:xfrm>
        </p:spPr>
        <p:txBody>
          <a:bodyPr>
            <a:normAutofit/>
          </a:bodyPr>
          <a:lstStyle/>
          <a:p>
            <a:pPr marL="457177" indent="-457177" algn="l">
              <a:buFont typeface="Arial"/>
              <a:buChar char="•"/>
            </a:pPr>
            <a:r>
              <a:rPr lang="en-US" sz="1898" dirty="0">
                <a:solidFill>
                  <a:schemeClr val="tx1"/>
                </a:solidFill>
                <a:latin typeface="+mn-lt"/>
              </a:rPr>
              <a:t>Unambiguous evidence for phase transition from ordinary nuclear matter to QGP (</a:t>
            </a:r>
            <a:r>
              <a:rPr lang="en-US" sz="1898" dirty="0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98" baseline="-25000" dirty="0" smtClean="0">
                <a:solidFill>
                  <a:schemeClr val="tx1"/>
                </a:solidFill>
                <a:latin typeface="+mn-lt"/>
              </a:rPr>
              <a:t>QGP</a:t>
            </a:r>
            <a:r>
              <a:rPr lang="en-US" sz="1898" dirty="0" smtClean="0">
                <a:solidFill>
                  <a:schemeClr val="tx1"/>
                </a:solidFill>
                <a:latin typeface="+mn-lt"/>
              </a:rPr>
              <a:t>~175 </a:t>
            </a:r>
            <a:r>
              <a:rPr lang="en-US" sz="1898" dirty="0">
                <a:solidFill>
                  <a:schemeClr val="tx1"/>
                </a:solidFill>
                <a:latin typeface="+mn-lt"/>
              </a:rPr>
              <a:t>MeV, ~10</a:t>
            </a:r>
            <a:r>
              <a:rPr lang="en-US" sz="1898" baseline="30000" dirty="0">
                <a:solidFill>
                  <a:schemeClr val="tx1"/>
                </a:solidFill>
                <a:latin typeface="+mn-lt"/>
              </a:rPr>
              <a:t>12 </a:t>
            </a:r>
            <a:r>
              <a:rPr lang="en-US" sz="1898" dirty="0">
                <a:solidFill>
                  <a:schemeClr val="tx1"/>
                </a:solidFill>
                <a:latin typeface="+mn-lt"/>
              </a:rPr>
              <a:t>degrees)</a:t>
            </a:r>
          </a:p>
          <a:p>
            <a:pPr marL="457177" indent="-457177" algn="l">
              <a:buFont typeface="Arial"/>
              <a:buChar char="•"/>
            </a:pPr>
            <a:r>
              <a:rPr lang="en-US" sz="1898" dirty="0">
                <a:solidFill>
                  <a:srgbClr val="FF0000"/>
                </a:solidFill>
                <a:latin typeface="+mn-lt"/>
              </a:rPr>
              <a:t>Fundamental discovery: QGP is not a weakly interacting gas of quarks and gluons, but rather a strongly coupled </a:t>
            </a:r>
            <a:r>
              <a:rPr lang="en-US" sz="1898" b="1" dirty="0">
                <a:solidFill>
                  <a:srgbClr val="FF0000"/>
                </a:solidFill>
                <a:latin typeface="+mn-lt"/>
              </a:rPr>
              <a:t>near-perfect liquid! </a:t>
            </a:r>
          </a:p>
          <a:p>
            <a:pPr marL="457177" indent="-457177" algn="l">
              <a:buFont typeface="Arial"/>
              <a:buChar char="•"/>
            </a:pPr>
            <a:r>
              <a:rPr lang="en-US" sz="1898" dirty="0">
                <a:solidFill>
                  <a:schemeClr val="tx1"/>
                </a:solidFill>
                <a:latin typeface="+mn-lt"/>
              </a:rPr>
              <a:t>Exhibits strong collective behavior, has huge stopping power for color-charged particles (quarks, gluons – the fundamental constituents)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457177" indent="-457177" algn="l">
              <a:buFont typeface="Arial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4" name="Picture 3" descr="Screen Shot 2016-05-25 at 9.18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3" y="769238"/>
            <a:ext cx="4911328" cy="946547"/>
          </a:xfrm>
          <a:prstGeom prst="rect">
            <a:avLst/>
          </a:prstGeom>
        </p:spPr>
      </p:pic>
      <p:pic>
        <p:nvPicPr>
          <p:cNvPr id="9" name="Picture 8" descr="ppg003cover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6526" y="1297734"/>
            <a:ext cx="1445467" cy="1850001"/>
          </a:xfrm>
          <a:prstGeom prst="rect">
            <a:avLst/>
          </a:prstGeom>
        </p:spPr>
      </p:pic>
      <p:pic>
        <p:nvPicPr>
          <p:cNvPr id="10" name="Picture 2" descr="Scientific American Magazin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4653" y="1208232"/>
            <a:ext cx="1466454" cy="1939503"/>
          </a:xfrm>
          <a:prstGeom prst="rect">
            <a:avLst/>
          </a:prstGeom>
          <a:noFill/>
        </p:spPr>
      </p:pic>
      <p:pic>
        <p:nvPicPr>
          <p:cNvPr id="8" name="Picture 7" descr="Screen Shot 2016-05-25 at 9.22.53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23" y="690907"/>
            <a:ext cx="4255710" cy="680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6399"/>
          <a:stretch/>
        </p:blipFill>
        <p:spPr>
          <a:xfrm>
            <a:off x="7259187" y="1271075"/>
            <a:ext cx="1522518" cy="18942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7231" y="5535487"/>
            <a:ext cx="7197163" cy="83388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marL="40638" marR="40638" defTabSz="45539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50" b="1" dirty="0">
                <a:solidFill>
                  <a:srgbClr val="0000C2"/>
                </a:solidFill>
              </a:rPr>
              <a:t>Big Question for Science: From what microscopic structure </a:t>
            </a:r>
          </a:p>
          <a:p>
            <a:pPr marL="40638" marR="40638" defTabSz="45539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50" b="1" dirty="0">
                <a:solidFill>
                  <a:srgbClr val="0000C2"/>
                </a:solidFill>
              </a:rPr>
              <a:t>do these </a:t>
            </a:r>
            <a:r>
              <a:rPr lang="en-US" sz="2250" b="1" dirty="0">
                <a:solidFill>
                  <a:srgbClr val="0000C2"/>
                </a:solidFill>
                <a:uFill>
                  <a:solidFill>
                    <a:srgbClr val="002E7A"/>
                  </a:solidFill>
                </a:uFill>
                <a:latin typeface="+mn-lt"/>
                <a:ea typeface="+mn-ea"/>
                <a:cs typeface="+mn-cs"/>
                <a:sym typeface="Helvetica Neue"/>
              </a:rPr>
              <a:t>properties emerge?</a:t>
            </a:r>
            <a:r>
              <a:rPr lang="en-US" sz="2250" b="1" dirty="0">
                <a:solidFill>
                  <a:srgbClr val="0000C2"/>
                </a:solidFill>
                <a:uFill>
                  <a:solidFill>
                    <a:srgbClr val="002E7A"/>
                  </a:solidFill>
                </a:uFill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en-US" sz="2250" b="1" dirty="0">
                <a:solidFill>
                  <a:srgbClr val="0000C2"/>
                </a:solidFill>
                <a:sym typeface="Wingdings"/>
              </a:rPr>
              <a:t>R</a:t>
            </a:r>
            <a:r>
              <a:rPr lang="en-US" sz="2250" b="1" dirty="0">
                <a:solidFill>
                  <a:srgbClr val="0000C2"/>
                </a:solidFill>
                <a:uFill>
                  <a:solidFill>
                    <a:srgbClr val="002E7A"/>
                  </a:solidFill>
                </a:uFill>
                <a:latin typeface="+mn-lt"/>
                <a:ea typeface="+mn-ea"/>
                <a:cs typeface="+mn-cs"/>
                <a:sym typeface="Wingdings"/>
              </a:rPr>
              <a:t>equires new observables!</a:t>
            </a:r>
            <a:endParaRPr lang="en-US" sz="2250" b="1" dirty="0">
              <a:solidFill>
                <a:srgbClr val="0000C2"/>
              </a:solidFill>
              <a:uFill>
                <a:solidFill>
                  <a:srgbClr val="002E7A"/>
                </a:solidFill>
              </a:uFill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914" y="1792537"/>
            <a:ext cx="2839888" cy="13701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r>
              <a:rPr lang="en-US" sz="1406" b="1" dirty="0">
                <a:solidFill>
                  <a:srgbClr val="0000FF"/>
                </a:solidFill>
              </a:rPr>
              <a:t>QGP discovery announced in 2004 by RHIC experiments, confirmed later at LHC </a:t>
            </a:r>
            <a:endParaRPr lang="en-US" sz="1406" b="1" dirty="0" smtClean="0">
              <a:solidFill>
                <a:srgbClr val="0000FF"/>
              </a:solidFill>
            </a:endParaRPr>
          </a:p>
          <a:p>
            <a:endParaRPr lang="en-US" sz="1406" b="1" dirty="0" smtClean="0">
              <a:solidFill>
                <a:srgbClr val="0000FF"/>
              </a:solidFill>
            </a:endParaRPr>
          </a:p>
          <a:p>
            <a:r>
              <a:rPr lang="en-US" sz="1406" b="1" dirty="0" smtClean="0">
                <a:solidFill>
                  <a:srgbClr val="0000FF"/>
                </a:solidFill>
              </a:rPr>
              <a:t>PHENIX mission completed in 2016 </a:t>
            </a:r>
          </a:p>
          <a:p>
            <a:r>
              <a:rPr lang="en-US" sz="1406" b="1" dirty="0" smtClean="0">
                <a:solidFill>
                  <a:srgbClr val="0000FF"/>
                </a:solidFill>
              </a:rPr>
              <a:t>Upgrade path </a:t>
            </a:r>
            <a:r>
              <a:rPr lang="mr-IN" sz="1406" b="1" dirty="0" smtClean="0">
                <a:solidFill>
                  <a:srgbClr val="0000FF"/>
                </a:solidFill>
              </a:rPr>
              <a:t>–</a:t>
            </a:r>
            <a:r>
              <a:rPr lang="en-US" sz="1406" b="1" dirty="0" smtClean="0">
                <a:solidFill>
                  <a:srgbClr val="0000FF"/>
                </a:solidFill>
              </a:rPr>
              <a:t> sPHENIX @RHIC</a:t>
            </a:r>
            <a:endParaRPr lang="en-US" sz="1406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" y="-87041"/>
            <a:ext cx="7924800" cy="990600"/>
          </a:xfrm>
        </p:spPr>
        <p:txBody>
          <a:bodyPr/>
          <a:lstStyle/>
          <a:p>
            <a:r>
              <a:rPr lang="en-US" sz="2800" dirty="0" smtClean="0"/>
              <a:t>LANL Proposed Monolithic-Active-Pixel-Sensor-based Vertex Detector (MVTX)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096000" y="1799107"/>
            <a:ext cx="2978302" cy="4405732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792103" y="3989079"/>
            <a:ext cx="2851151" cy="2249686"/>
            <a:chOff x="7365933" y="494668"/>
            <a:chExt cx="3771955" cy="3013162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461502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53395" y="2488543"/>
            <a:ext cx="1573840" cy="1926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24" name="TextBox 23"/>
          <p:cNvSpPr txBox="1"/>
          <p:nvPr/>
        </p:nvSpPr>
        <p:spPr>
          <a:xfrm>
            <a:off x="596099" y="949419"/>
            <a:ext cx="263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 upgrade </a:t>
            </a:r>
            <a:r>
              <a:rPr lang="en-US" smtClean="0">
                <a:solidFill>
                  <a:srgbClr val="FF0000"/>
                </a:solidFill>
              </a:rPr>
              <a:t>@RHIC 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398" y="1282214"/>
            <a:ext cx="2461777" cy="252041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217678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398528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48400" y="1064510"/>
            <a:ext cx="2603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ALICE ITS Upgrade @CERN;</a:t>
            </a:r>
          </a:p>
          <a:p>
            <a:r>
              <a:rPr lang="en-US" sz="1600" dirty="0" smtClean="0"/>
              <a:t>Inner Tracker System (2021+)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875005" y="1346453"/>
            <a:ext cx="2183034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Key integration tasks: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Readout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Mechanics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09600" y="1039005"/>
            <a:ext cx="7315200" cy="5303624"/>
            <a:chOff x="609600" y="1039005"/>
            <a:chExt cx="7315200" cy="5303624"/>
          </a:xfrm>
        </p:grpSpPr>
        <p:grpSp>
          <p:nvGrpSpPr>
            <p:cNvPr id="11" name="Group 10"/>
            <p:cNvGrpSpPr/>
            <p:nvPr/>
          </p:nvGrpSpPr>
          <p:grpSpPr>
            <a:xfrm>
              <a:off x="609600" y="3294628"/>
              <a:ext cx="7315200" cy="3048001"/>
              <a:chOff x="457200" y="2819400"/>
              <a:chExt cx="7315200" cy="304800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731" b="20874"/>
              <a:stretch/>
            </p:blipFill>
            <p:spPr>
              <a:xfrm>
                <a:off x="457200" y="2819400"/>
                <a:ext cx="7315200" cy="304800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429000" y="3200400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TPC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Line Callout 2 8"/>
              <p:cNvSpPr/>
              <p:nvPr/>
            </p:nvSpPr>
            <p:spPr>
              <a:xfrm>
                <a:off x="5328470" y="3458947"/>
                <a:ext cx="691330" cy="381000"/>
              </a:xfrm>
              <a:prstGeom prst="borderCallout2">
                <a:avLst>
                  <a:gd name="adj1" fmla="val 74380"/>
                  <a:gd name="adj2" fmla="val -1326"/>
                  <a:gd name="adj3" fmla="val 75969"/>
                  <a:gd name="adj4" fmla="val -17543"/>
                  <a:gd name="adj5" fmla="val 184023"/>
                  <a:gd name="adj6" fmla="val -3177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/>
                  <a:t>INTT</a:t>
                </a:r>
                <a:endParaRPr lang="en-US"/>
              </a:p>
            </p:txBody>
          </p:sp>
          <p:sp>
            <p:nvSpPr>
              <p:cNvPr id="10" name="Line Callout 2 9"/>
              <p:cNvSpPr/>
              <p:nvPr/>
            </p:nvSpPr>
            <p:spPr>
              <a:xfrm>
                <a:off x="3855438" y="4953000"/>
                <a:ext cx="748354" cy="381000"/>
              </a:xfrm>
              <a:prstGeom prst="borderCallout2">
                <a:avLst>
                  <a:gd name="adj1" fmla="val 23519"/>
                  <a:gd name="adj2" fmla="val 101717"/>
                  <a:gd name="adj3" fmla="val 23518"/>
                  <a:gd name="adj4" fmla="val 121705"/>
                  <a:gd name="adj5" fmla="val -137036"/>
                  <a:gd name="adj6" fmla="val 1493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FFFF00"/>
                    </a:solidFill>
                  </a:rPr>
                  <a:t>MVTX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6423" y="1039005"/>
              <a:ext cx="1928377" cy="19743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3505200" y="1981200"/>
              <a:ext cx="3124200" cy="152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010400" y="2057400"/>
              <a:ext cx="7620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991"/>
            <a:ext cx="7924800" cy="773979"/>
          </a:xfrm>
        </p:spPr>
        <p:txBody>
          <a:bodyPr/>
          <a:lstStyle/>
          <a:p>
            <a:r>
              <a:rPr lang="en-US" sz="3200" dirty="0" smtClean="0"/>
              <a:t>sPHENIX </a:t>
            </a:r>
            <a:r>
              <a:rPr lang="en-US" sz="3200" smtClean="0"/>
              <a:t>Tracking System with MVTX</a:t>
            </a:r>
            <a:r>
              <a:rPr lang="en-US" sz="320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75" y="1283732"/>
            <a:ext cx="5515303" cy="13715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Side view of the sPHENIX Tracking system with a </a:t>
            </a:r>
            <a:r>
              <a:rPr lang="en-US" dirty="0" smtClean="0"/>
              <a:t>conceptual design of MVTX mechanical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Ming Liu, LDRD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24800" y="914400"/>
            <a:ext cx="115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52800" y="6356350"/>
            <a:ext cx="3733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543091" y="3429000"/>
            <a:ext cx="1601618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5"/>
                </a:solidFill>
              </a:rPr>
              <a:t>TPC: </a:t>
            </a:r>
          </a:p>
          <a:p>
            <a:r>
              <a:rPr lang="en-US" sz="1400" dirty="0" smtClean="0">
                <a:solidFill>
                  <a:srgbClr val="0000F5"/>
                </a:solidFill>
              </a:rPr>
              <a:t>   R = 20-80cm</a:t>
            </a:r>
          </a:p>
          <a:p>
            <a:endParaRPr lang="en-US" sz="1400" dirty="0">
              <a:solidFill>
                <a:srgbClr val="0000F5"/>
              </a:solidFill>
            </a:endParaRPr>
          </a:p>
          <a:p>
            <a:r>
              <a:rPr lang="en-US" sz="1400" dirty="0" smtClean="0">
                <a:solidFill>
                  <a:srgbClr val="0000F5"/>
                </a:solidFill>
              </a:rPr>
              <a:t>INTT:</a:t>
            </a:r>
          </a:p>
          <a:p>
            <a:r>
              <a:rPr lang="en-US" sz="1400" dirty="0">
                <a:solidFill>
                  <a:srgbClr val="0000F5"/>
                </a:solidFill>
              </a:rPr>
              <a:t> </a:t>
            </a:r>
            <a:r>
              <a:rPr lang="en-US" sz="1400" dirty="0" smtClean="0">
                <a:solidFill>
                  <a:srgbClr val="0000F5"/>
                </a:solidFill>
              </a:rPr>
              <a:t> R =6,8,10,12cm</a:t>
            </a:r>
          </a:p>
          <a:p>
            <a:endParaRPr lang="en-US" sz="1400" dirty="0">
              <a:solidFill>
                <a:srgbClr val="0000F5"/>
              </a:solidFill>
            </a:endParaRPr>
          </a:p>
          <a:p>
            <a:r>
              <a:rPr lang="en-US" sz="1400" dirty="0" smtClean="0">
                <a:solidFill>
                  <a:srgbClr val="0000F5"/>
                </a:solidFill>
              </a:rPr>
              <a:t>MVTX:</a:t>
            </a:r>
          </a:p>
          <a:p>
            <a:r>
              <a:rPr lang="en-US" sz="1400" dirty="0" smtClean="0">
                <a:solidFill>
                  <a:srgbClr val="0000F5"/>
                </a:solidFill>
              </a:rPr>
              <a:t>  R=2.3, 3.2, 3.9cm</a:t>
            </a:r>
            <a:endParaRPr lang="en-US" sz="1400" dirty="0">
              <a:solidFill>
                <a:srgbClr val="0000F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6096000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2"/>
                </a:solidFill>
              </a:rPr>
              <a:t>2m</a:t>
            </a:r>
            <a:endParaRPr lang="en-US" sz="1600" dirty="0">
              <a:solidFill>
                <a:srgbClr val="0000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B2BC3B83A73408B2E3FB89735413F" ma:contentTypeVersion="1" ma:contentTypeDescription="Create a new document." ma:contentTypeScope="" ma:versionID="0f7f22f9d4d9f62b51aec9597f10f50c">
  <xsd:schema xmlns:xsd="http://www.w3.org/2001/XMLSchema" xmlns:xs="http://www.w3.org/2001/XMLSchema" xmlns:p="http://schemas.microsoft.com/office/2006/metadata/properties" xmlns:ns2="b665f1cd-d4c7-4735-a093-f892c612748f" targetNamespace="http://schemas.microsoft.com/office/2006/metadata/properties" ma:root="true" ma:fieldsID="670d2e1dd2dc97a8dda41c6184944b81" ns2:_="">
    <xsd:import namespace="b665f1cd-d4c7-4735-a093-f892c61274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5f1cd-d4c7-4735-a093-f892c612748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FB77EA57-BBE4-461C-8CCF-A023AE2D2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65f1cd-d4c7-4735-a093-f892c6127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330F3A-79F3-4C98-A4EC-01809366EF56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93387</TotalTime>
  <Words>2625</Words>
  <Application>Microsoft Macintosh PowerPoint</Application>
  <PresentationFormat>On-screen Show (4:3)</PresentationFormat>
  <Paragraphs>549</Paragraphs>
  <Slides>28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 Black</vt:lpstr>
      <vt:lpstr>Calibri</vt:lpstr>
      <vt:lpstr>Calibri Light</vt:lpstr>
      <vt:lpstr>Gill Sans</vt:lpstr>
      <vt:lpstr>Helvetica</vt:lpstr>
      <vt:lpstr>Helvetica Neue</vt:lpstr>
      <vt:lpstr>ＭＳ Ｐゴシック</vt:lpstr>
      <vt:lpstr>Symbol</vt:lpstr>
      <vt:lpstr>Times New Roman</vt:lpstr>
      <vt:lpstr>Wingdings</vt:lpstr>
      <vt:lpstr>宋体</vt:lpstr>
      <vt:lpstr>Arial</vt:lpstr>
      <vt:lpstr>Office Theme</vt:lpstr>
      <vt:lpstr>Image</vt:lpstr>
      <vt:lpstr>Plan for Today</vt:lpstr>
      <vt:lpstr>PowerPoint Presentation</vt:lpstr>
      <vt:lpstr>The LDRD Team</vt:lpstr>
      <vt:lpstr>Outline</vt:lpstr>
      <vt:lpstr>PowerPoint Presentation</vt:lpstr>
      <vt:lpstr>QGP Discovery</vt:lpstr>
      <vt:lpstr>Bring Big Science to LANL</vt:lpstr>
      <vt:lpstr>LANL Proposed Monolithic-Active-Pixel-Sensor-based Vertex Detector (MVTX)</vt:lpstr>
      <vt:lpstr>sPHENIX Tracking System with MVTX </vt:lpstr>
      <vt:lpstr>LDRD Scientific Goals</vt:lpstr>
      <vt:lpstr>New Physics Reach with MVTX</vt:lpstr>
      <vt:lpstr>LDRD Project Scope </vt:lpstr>
      <vt:lpstr>LDRD Timeline: Experiment </vt:lpstr>
      <vt:lpstr>LDRD Scope: Theory </vt:lpstr>
      <vt:lpstr>ALICE Pixel Detector (ALPIDE)</vt:lpstr>
      <vt:lpstr>LDRD Highlights (I) MVTX Sensors, Readout and Control System Developed</vt:lpstr>
      <vt:lpstr>LDRD Highlights (II) ALPIDE Characterization &amp; Optimization in Progress </vt:lpstr>
      <vt:lpstr>MVTX Prototype Telescope Development</vt:lpstr>
      <vt:lpstr>LDRD Highlights (III) MVTX Detector Conceptual Mechanical Design Completed</vt:lpstr>
      <vt:lpstr>LDRD Highlights (IV) Simulation for b-jet and B-meson tagging</vt:lpstr>
      <vt:lpstr>Procurements in FY17-18</vt:lpstr>
      <vt:lpstr>FY18 Milestones</vt:lpstr>
      <vt:lpstr>Major Tasks to Complete  the Project</vt:lpstr>
      <vt:lpstr>Major Technical Challenges and Risks from Previous Feasibility Review Mitigated/Addressed</vt:lpstr>
      <vt:lpstr>Mission Impact</vt:lpstr>
      <vt:lpstr>MVTX Full Proposal Development</vt:lpstr>
      <vt:lpstr>Transition Plan</vt:lpstr>
      <vt:lpstr>Summary</vt:lpstr>
    </vt:vector>
  </TitlesOfParts>
  <Company>Los Alamos National Laboratory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to Go - Penta Chart Template</dc:title>
  <dc:creator>DDS User</dc:creator>
  <cp:lastModifiedBy>Ming Liu</cp:lastModifiedBy>
  <cp:revision>1015</cp:revision>
  <cp:lastPrinted>2018-01-29T05:24:40Z</cp:lastPrinted>
  <dcterms:created xsi:type="dcterms:W3CDTF">2013-03-10T05:19:50Z</dcterms:created>
  <dcterms:modified xsi:type="dcterms:W3CDTF">2018-01-29T05:26:33Z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0x010100051B2BC3B83A73408B2E3FB89735413F</vt:lpwstr>
  </property>
  <property fmtid="{D5CDD505-2E9C-101B-9397-08002B2CF9AE}" pid="3" name="_dlc_DocId">
    <vt:lpwstr>WMXZHZ22WWVF-141-2</vt:lpwstr>
  </property>
  <property fmtid="{D5CDD505-2E9C-101B-9397-08002B2CF9AE}" pid="4" name="_dlc_DocIdItemGuid">
    <vt:lpwstr>87056ca6-2c3b-40fa-b244-96bf315f1875</vt:lpwstr>
  </property>
  <property fmtid="{D5CDD505-2E9C-101B-9397-08002B2CF9AE}" pid="5" name="_dlc_DocIdUrl">
    <vt:lpwstr>https://rdcentral.lanl.gov/itg/_layouts/DocIdRedir.aspx?ID=WMXZHZ22WWVF-141-2, WMXZHZ22WWVF-141-2</vt:lpwstr>
  </property>
</Properties>
</file>