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7"/>
  </p:notesMasterIdLst>
  <p:handoutMasterIdLst>
    <p:handoutMasterId r:id="rId18"/>
  </p:handoutMasterIdLst>
  <p:sldIdLst>
    <p:sldId id="284" r:id="rId4"/>
    <p:sldId id="294" r:id="rId5"/>
    <p:sldId id="296" r:id="rId6"/>
    <p:sldId id="286" r:id="rId7"/>
    <p:sldId id="297" r:id="rId8"/>
    <p:sldId id="298" r:id="rId9"/>
    <p:sldId id="287" r:id="rId10"/>
    <p:sldId id="288" r:id="rId11"/>
    <p:sldId id="289" r:id="rId12"/>
    <p:sldId id="291" r:id="rId13"/>
    <p:sldId id="290" r:id="rId14"/>
    <p:sldId id="292" r:id="rId15"/>
    <p:sldId id="299" r:id="rId16"/>
  </p:sldIdLst>
  <p:sldSz cx="9144000" cy="6858000" type="screen4x3"/>
  <p:notesSz cx="7077075" cy="9363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00"/>
    <a:srgbClr val="0000C2"/>
    <a:srgbClr val="FF8700"/>
    <a:srgbClr val="007550"/>
    <a:srgbClr val="004A50"/>
    <a:srgbClr val="008A50"/>
    <a:srgbClr val="004982"/>
    <a:srgbClr val="800000"/>
    <a:srgbClr val="0000F5"/>
    <a:srgbClr val="88D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35"/>
    <p:restoredTop sz="92308"/>
  </p:normalViewPr>
  <p:slideViewPr>
    <p:cSldViewPr>
      <p:cViewPr varScale="1">
        <p:scale>
          <a:sx n="112" d="100"/>
          <a:sy n="112" d="100"/>
        </p:scale>
        <p:origin x="2000" y="19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64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EECC4350-3AAA-434E-96EA-6807B82656B3}" type="datetimeFigureOut">
              <a:rPr lang="en-US"/>
              <a:pPr>
                <a:defRPr/>
              </a:pPr>
              <a:t>1/27/18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357D4ED2-94DF-084A-97C3-E58330221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48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2807" tIns="46403" rIns="92807" bIns="4640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wrap="square" lIns="92807" tIns="46403" rIns="92807" bIns="4640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596018EF-2D57-5B40-9BF3-E300F7102C5E}" type="datetimeFigureOut">
              <a:rPr lang="en-US"/>
              <a:pPr>
                <a:defRPr/>
              </a:pPr>
              <a:t>1/27/18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07" tIns="46403" rIns="92807" bIns="4640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46588"/>
            <a:ext cx="5661025" cy="4213225"/>
          </a:xfrm>
          <a:prstGeom prst="rect">
            <a:avLst/>
          </a:prstGeom>
        </p:spPr>
        <p:txBody>
          <a:bodyPr vert="horz" lIns="92807" tIns="46403" rIns="92807" bIns="46403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2807" tIns="46403" rIns="92807" bIns="4640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2807" tIns="46403" rIns="92807" bIns="464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22B76F93-862F-BA4F-8DC6-3CB0BDD8D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05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45FFB17-0426-9B42-AD31-5E001EC3806A}" type="slidenum">
              <a:rPr lang="en-US" sz="1200"/>
              <a:pPr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11329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7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93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64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42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4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41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43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0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10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90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82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B76F93-862F-BA4F-8DC6-3CB0BDD8D8C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55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FE1B28B8-ABAF-0A44-AD1C-6ADE2754D1D7}" type="datetime1">
              <a:rPr lang="en-US" smtClean="0"/>
              <a:t>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D9296B8F-4D62-0147-8B87-07AD7F211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05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7850B-D730-A749-BFB3-4AD59254EFC8}" type="datetime1">
              <a:rPr lang="en-US" smtClean="0"/>
              <a:t>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7A83C-99E4-C04E-9E51-B04174119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2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0DC3E-0852-774E-AD73-2095DA6CDE3E}" type="datetime1">
              <a:rPr lang="en-US" smtClean="0"/>
              <a:t>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E336-10C7-9C44-B6C1-101B6934A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7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924800" cy="990600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D6051AD9-F36F-F546-8A87-A8DE922E0D7F}" type="datetime1">
              <a:rPr lang="en-US" smtClean="0"/>
              <a:t>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470E2682-44F7-8547-94DE-E699237E1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8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469C9-9FA4-8649-AFAE-D770AD7D85CF}" type="datetime1">
              <a:rPr lang="en-US" smtClean="0"/>
              <a:t>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8D563-1A77-2E4E-8627-104FE219A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05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BC3BD3F1-87F0-A043-BAD1-874FEA116311}" type="datetime1">
              <a:rPr lang="en-US" smtClean="0"/>
              <a:t>1/27/18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B21DA5C6-E167-1B47-BFFA-D8FCBDEB8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6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3D38F60D-6002-B249-B93C-8F78B0ED7DB7}" type="datetime1">
              <a:rPr lang="en-US" smtClean="0"/>
              <a:t>1/27/18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fld id="{7762B8F6-F0B3-6947-B76A-42F34D94C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1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4FC13-06CC-9844-90FE-67D7E67165A3}" type="datetime1">
              <a:rPr lang="en-US" smtClean="0"/>
              <a:t>1/27/18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243CF-A39D-4743-9175-B1C46DFA4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15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FE871-E47C-C044-99B6-C25AD001D60C}" type="datetime1">
              <a:rPr lang="en-US" smtClean="0"/>
              <a:t>1/27/18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9689-0E4F-D749-A376-FF9A1775F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9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E9C8B-A6C4-6646-B966-D817E1CB982E}" type="datetime1">
              <a:rPr lang="en-US" smtClean="0"/>
              <a:t>1/27/18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DE4F4-1A72-3B4C-9506-657D02DF1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66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7AE09-686E-2A48-A90D-0D312F79C660}" type="datetime1">
              <a:rPr lang="en-US" smtClean="0"/>
              <a:t>1/27/18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ED989-E309-B24D-91E6-47B481EE8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39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D932AFA6-B865-FC4B-A921-85BF32CA0624}" type="datetime1">
              <a:rPr lang="en-US" smtClean="0"/>
              <a:t>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F0C17675-718A-7147-BF37-27E3F5F18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087438"/>
            <a:ext cx="9144000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AutoShape 2" descr="https://int.lanl.gov/identity/brand-and-identity/logo-usage/_assets/logo-downloads/color/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ea typeface="+mn-ea"/>
              <a:cs typeface="Arial" charset="0"/>
            </a:endParaRPr>
          </a:p>
        </p:txBody>
      </p:sp>
      <p:sp>
        <p:nvSpPr>
          <p:cNvPr id="1032" name="AutoShape 4" descr="https://int.lanl.gov/identity/brand-and-identity/logo-usage/_assets/logo-downloads/color/logo.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ea typeface="+mn-ea"/>
              <a:cs typeface="Arial" charset="0"/>
            </a:endParaRPr>
          </a:p>
        </p:txBody>
      </p:sp>
      <p:pic>
        <p:nvPicPr>
          <p:cNvPr id="1033" name="Picture 2" descr="http://int.lanl.gov/images/identity_logos/logo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76200"/>
            <a:ext cx="13081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40"/>
          <a:stretch>
            <a:fillRect/>
          </a:stretch>
        </p:blipFill>
        <p:spPr bwMode="auto">
          <a:xfrm>
            <a:off x="0" y="0"/>
            <a:ext cx="914400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106363"/>
            <a:ext cx="123348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54" r:id="rId3"/>
    <p:sldLayoutId id="2147484063" r:id="rId4"/>
    <p:sldLayoutId id="214748406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7.gi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em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tiff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tif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utoShape 4"/>
          <p:cNvSpPr>
            <a:spLocks noChangeArrowheads="1"/>
          </p:cNvSpPr>
          <p:nvPr/>
        </p:nvSpPr>
        <p:spPr bwMode="auto">
          <a:xfrm>
            <a:off x="1166894" y="3733800"/>
            <a:ext cx="6705600" cy="1676400"/>
          </a:xfrm>
          <a:prstGeom prst="roundRect">
            <a:avLst>
              <a:gd name="adj" fmla="val 10081"/>
            </a:avLst>
          </a:prstGeom>
          <a:solidFill>
            <a:schemeClr val="tx2">
              <a:lumMod val="40000"/>
              <a:lumOff val="60000"/>
              <a:alpha val="25000"/>
            </a:schemeClr>
          </a:solidFill>
          <a:ln w="38100">
            <a:noFill/>
            <a:round/>
            <a:headEnd/>
            <a:tailEnd/>
          </a:ln>
          <a:effectLst/>
          <a:extLst/>
        </p:spPr>
        <p:txBody>
          <a:bodyPr tIns="91440" bIns="91440"/>
          <a:lstStyle/>
          <a:p>
            <a:pPr marL="114300" indent="-1143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u="sng" dirty="0">
              <a:latin typeface="Arial" charset="0"/>
              <a:ea typeface="+mn-ea"/>
              <a:cs typeface="+mn-cs"/>
            </a:endParaRPr>
          </a:p>
        </p:txBody>
      </p:sp>
      <p:sp>
        <p:nvSpPr>
          <p:cNvPr id="11270" name="Text Box 25"/>
          <p:cNvSpPr txBox="1">
            <a:spLocks noChangeArrowheads="1"/>
          </p:cNvSpPr>
          <p:nvPr/>
        </p:nvSpPr>
        <p:spPr bwMode="auto">
          <a:xfrm>
            <a:off x="304800" y="1574713"/>
            <a:ext cx="8610600" cy="10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n-US" sz="4400" b="1" dirty="0" smtClean="0">
                <a:solidFill>
                  <a:srgbClr val="800000"/>
                </a:solidFill>
              </a:rPr>
              <a:t>Hydrodynamic Simulation and</a:t>
            </a:r>
            <a:br>
              <a:rPr lang="en-US" sz="4400" b="1" dirty="0" smtClean="0">
                <a:solidFill>
                  <a:srgbClr val="800000"/>
                </a:solidFill>
              </a:rPr>
            </a:br>
            <a:r>
              <a:rPr lang="en-US" sz="4400" b="1" dirty="0" smtClean="0">
                <a:solidFill>
                  <a:srgbClr val="800000"/>
                </a:solidFill>
              </a:rPr>
              <a:t>Splitting Function Calculation</a:t>
            </a:r>
            <a:endParaRPr lang="en-US" sz="4400" b="1" dirty="0" smtClean="0">
              <a:solidFill>
                <a:srgbClr val="800000"/>
              </a:solidFill>
              <a:latin typeface="Arial Black" charset="0"/>
            </a:endParaRPr>
          </a:p>
        </p:txBody>
      </p:sp>
      <p:pic>
        <p:nvPicPr>
          <p:cNvPr id="18438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76200" y="3962400"/>
            <a:ext cx="8914156" cy="1655762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Boram</a:t>
            </a:r>
            <a:r>
              <a:rPr lang="en-US" dirty="0" smtClean="0">
                <a:solidFill>
                  <a:schemeClr val="tx1"/>
                </a:solidFill>
              </a:rPr>
              <a:t> Yoon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CCS-7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96B8F-4D62-0147-8B87-07AD7F21133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2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 Black" charset="0"/>
              </a:rPr>
              <a:t>Splitting Function Calculation </a:t>
            </a:r>
            <a:br>
              <a:rPr lang="en-US" sz="2400" dirty="0" smtClean="0">
                <a:latin typeface="Arial Black" charset="0"/>
              </a:rPr>
            </a:br>
            <a:r>
              <a:rPr lang="en-US" sz="2400" dirty="0" smtClean="0">
                <a:latin typeface="Arial Black" charset="0"/>
              </a:rPr>
              <a:t>with realistic QGP medium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69195"/>
            <a:ext cx="8585200" cy="1115244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00C2"/>
                </a:solidFill>
              </a:rPr>
              <a:t>Improved QGP medium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/>
              <a:t>S</a:t>
            </a:r>
            <a:r>
              <a:rPr lang="en-US" sz="1800" dirty="0" smtClean="0"/>
              <a:t>imple </a:t>
            </a:r>
            <a:r>
              <a:rPr lang="en-US" sz="1800" dirty="0" err="1" smtClean="0"/>
              <a:t>Bjorken</a:t>
            </a:r>
            <a:r>
              <a:rPr lang="en-US" sz="1800" dirty="0" smtClean="0"/>
              <a:t> model → </a:t>
            </a:r>
            <a:r>
              <a:rPr lang="en-US" sz="1800" dirty="0" smtClean="0">
                <a:solidFill>
                  <a:srgbClr val="0000C2"/>
                </a:solidFill>
              </a:rPr>
              <a:t>hydrodynamic simulation </a:t>
            </a:r>
            <a:r>
              <a:rPr lang="en-US" sz="1800" dirty="0" smtClean="0"/>
              <a:t>w/ full transverse expansion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3" y="2484438"/>
            <a:ext cx="4477062" cy="36576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605965" y="5257800"/>
            <a:ext cx="4409133" cy="1295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Large difference found in the splitting functions on </a:t>
            </a:r>
            <a:r>
              <a:rPr lang="en-US" sz="2000" dirty="0" smtClean="0">
                <a:solidFill>
                  <a:srgbClr val="C00000"/>
                </a:solidFill>
              </a:rPr>
              <a:t>model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vs </a:t>
            </a:r>
            <a:r>
              <a:rPr lang="en-US" sz="2000" dirty="0" smtClean="0">
                <a:solidFill>
                  <a:srgbClr val="0000C2"/>
                </a:solidFill>
              </a:rPr>
              <a:t>hydro simulation </a:t>
            </a:r>
            <a:r>
              <a:rPr lang="en-US" sz="2000" dirty="0" smtClean="0"/>
              <a:t>QGP medium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Code takes 6 times more time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8600" y="945162"/>
            <a:ext cx="7601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6400"/>
                </a:solidFill>
              </a:rPr>
              <a:t>Major accomplishment in lattice QCD and simulation part</a:t>
            </a:r>
            <a:endParaRPr lang="en-US" sz="2400" b="1" dirty="0">
              <a:solidFill>
                <a:srgbClr val="0064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" t="3755" r="8742" b="2941"/>
          <a:stretch/>
        </p:blipFill>
        <p:spPr>
          <a:xfrm>
            <a:off x="4876800" y="2133600"/>
            <a:ext cx="3886200" cy="3124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54432" y="5014803"/>
            <a:ext cx="1691104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400" smtClean="0"/>
              <a:t>Momentum Fraction</a:t>
            </a:r>
            <a:endParaRPr lang="en-US" sz="140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4541275" y="3623696"/>
            <a:ext cx="784895" cy="215444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400" smtClean="0"/>
              <a:t>Splitting</a:t>
            </a:r>
            <a:endParaRPr lang="en-US" sz="1400"/>
          </a:p>
        </p:txBody>
      </p:sp>
      <p:sp>
        <p:nvSpPr>
          <p:cNvPr id="15" name="TextBox 14"/>
          <p:cNvSpPr txBox="1"/>
          <p:nvPr/>
        </p:nvSpPr>
        <p:spPr>
          <a:xfrm>
            <a:off x="289394" y="5979398"/>
            <a:ext cx="3825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Evolution of medium temperature in </a:t>
            </a:r>
            <a:r>
              <a:rPr lang="en-US" sz="1600" dirty="0" err="1" smtClean="0"/>
              <a:t>Au+Au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7052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 Black" charset="0"/>
              </a:rPr>
              <a:t>Splitting Function Code Optimization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57276"/>
            <a:ext cx="8229600" cy="5068887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2400" b="1" dirty="0" smtClean="0">
                <a:solidFill>
                  <a:srgbClr val="C00000"/>
                </a:solidFill>
              </a:rPr>
              <a:t>Refactoring</a:t>
            </a:r>
          </a:p>
          <a:p>
            <a:pPr lvl="1">
              <a:spcAft>
                <a:spcPts val="300"/>
              </a:spcAft>
            </a:pPr>
            <a:r>
              <a:rPr lang="en-US" sz="2000" dirty="0" smtClean="0"/>
              <a:t>Original code has complicated </a:t>
            </a:r>
            <a:br>
              <a:rPr lang="en-US" sz="2000" dirty="0" smtClean="0"/>
            </a:br>
            <a:r>
              <a:rPr lang="en-US" sz="2000" dirty="0" smtClean="0"/>
              <a:t>structure that restricts extensions, </a:t>
            </a:r>
            <a:br>
              <a:rPr lang="en-US" sz="2000" dirty="0" smtClean="0"/>
            </a:br>
            <a:r>
              <a:rPr lang="en-US" sz="2000" dirty="0" smtClean="0"/>
              <a:t>and many redundant replications</a:t>
            </a:r>
          </a:p>
          <a:p>
            <a:pPr lvl="1">
              <a:spcAft>
                <a:spcPts val="300"/>
              </a:spcAft>
            </a:pPr>
            <a:r>
              <a:rPr lang="en-US" sz="2000" dirty="0" smtClean="0"/>
              <a:t>Only GNU compiler can compile </a:t>
            </a:r>
            <a:br>
              <a:rPr lang="en-US" sz="2000" dirty="0" smtClean="0"/>
            </a:br>
            <a:r>
              <a:rPr lang="en-US" sz="2000" dirty="0" smtClean="0"/>
              <a:t>it due to the nested functions</a:t>
            </a:r>
            <a:endParaRPr lang="en-US" sz="800" dirty="0" smtClean="0"/>
          </a:p>
          <a:p>
            <a:pPr lvl="1">
              <a:spcAft>
                <a:spcPts val="300"/>
              </a:spcAft>
              <a:buFont typeface="Wingdings" charset="2"/>
              <a:buChar char="Ø"/>
            </a:pPr>
            <a:r>
              <a:rPr lang="en-US" sz="2000" dirty="0" smtClean="0"/>
              <a:t>Code is </a:t>
            </a:r>
            <a:r>
              <a:rPr lang="en-US" sz="2000" b="1" dirty="0" smtClean="0">
                <a:solidFill>
                  <a:srgbClr val="006400"/>
                </a:solidFill>
              </a:rPr>
              <a:t>restructured</a:t>
            </a:r>
            <a:r>
              <a:rPr lang="en-US" sz="2000" dirty="0" smtClean="0"/>
              <a:t> (in C++) and </a:t>
            </a:r>
            <a:br>
              <a:rPr lang="en-US" sz="2000" dirty="0" smtClean="0"/>
            </a:br>
            <a:r>
              <a:rPr lang="en-US" sz="2000" dirty="0" smtClean="0"/>
              <a:t>shortened (</a:t>
            </a:r>
            <a:r>
              <a:rPr lang="en-US" sz="2000" b="1" dirty="0" smtClean="0">
                <a:solidFill>
                  <a:srgbClr val="006400"/>
                </a:solidFill>
              </a:rPr>
              <a:t>24K → 8K lines</a:t>
            </a:r>
            <a:r>
              <a:rPr lang="en-US" sz="2000" dirty="0" smtClean="0"/>
              <a:t>)</a:t>
            </a:r>
          </a:p>
          <a:p>
            <a:pPr lvl="1">
              <a:spcAft>
                <a:spcPts val="300"/>
              </a:spcAft>
              <a:buFont typeface="Wingdings" charset="2"/>
              <a:buChar char="Ø"/>
            </a:pPr>
            <a:r>
              <a:rPr lang="en-US" sz="2000" dirty="0" smtClean="0"/>
              <a:t>Arithmetic calculations are optimized to be more efficient</a:t>
            </a:r>
          </a:p>
          <a:p>
            <a:pPr lvl="1">
              <a:spcAft>
                <a:spcPts val="300"/>
              </a:spcAft>
              <a:buFont typeface="Wingdings" charset="2"/>
              <a:buChar char="Ø"/>
            </a:pPr>
            <a:r>
              <a:rPr lang="en-US" sz="2000" dirty="0" smtClean="0">
                <a:solidFill>
                  <a:srgbClr val="0000C2"/>
                </a:solidFill>
              </a:rPr>
              <a:t>20x speed improvement </a:t>
            </a:r>
            <a:r>
              <a:rPr lang="en-US" sz="2000" dirty="0" smtClean="0"/>
              <a:t>accomplished</a:t>
            </a:r>
          </a:p>
          <a:p>
            <a:pPr lvl="1">
              <a:spcAft>
                <a:spcPts val="300"/>
              </a:spcAft>
              <a:buFont typeface="Wingdings" charset="2"/>
              <a:buChar char="Ø"/>
            </a:pPr>
            <a:endParaRPr lang="en-US" sz="700" dirty="0" smtClean="0"/>
          </a:p>
          <a:p>
            <a:pPr>
              <a:spcAft>
                <a:spcPts val="300"/>
              </a:spcAft>
            </a:pPr>
            <a:r>
              <a:rPr lang="en-US" sz="2400" b="1" dirty="0" smtClean="0">
                <a:solidFill>
                  <a:srgbClr val="C00000"/>
                </a:solidFill>
              </a:rPr>
              <a:t>Effective incorporation of simulated QGP medium</a:t>
            </a:r>
          </a:p>
          <a:p>
            <a:pPr lvl="1">
              <a:spcAft>
                <a:spcPts val="300"/>
              </a:spcAft>
              <a:buFont typeface="Wingdings" charset="2"/>
              <a:buChar char="Ø"/>
            </a:pPr>
            <a:r>
              <a:rPr lang="en-US" sz="2000" dirty="0" smtClean="0"/>
              <a:t>Reduced overhead for calling QGP medium grid function</a:t>
            </a:r>
          </a:p>
          <a:p>
            <a:pPr lvl="1">
              <a:spcAft>
                <a:spcPts val="300"/>
              </a:spcAft>
              <a:buFont typeface="Wingdings" charset="2"/>
              <a:buChar char="Ø"/>
            </a:pPr>
            <a:r>
              <a:rPr lang="en-US" sz="2000" dirty="0" smtClean="0">
                <a:solidFill>
                  <a:srgbClr val="0000C2"/>
                </a:solidFill>
              </a:rPr>
              <a:t>2x</a:t>
            </a:r>
            <a:r>
              <a:rPr lang="en-US" sz="2000" dirty="0">
                <a:solidFill>
                  <a:srgbClr val="0000C2"/>
                </a:solidFill>
              </a:rPr>
              <a:t> speed improvement </a:t>
            </a:r>
            <a:r>
              <a:rPr lang="en-US" sz="2000" dirty="0" smtClean="0"/>
              <a:t>accomplished</a:t>
            </a:r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0" y="914400"/>
            <a:ext cx="3644238" cy="2981324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>
            <a:off x="6920345" y="1221830"/>
            <a:ext cx="304800" cy="2514600"/>
          </a:xfrm>
          <a:prstGeom prst="rightBrace">
            <a:avLst>
              <a:gd name="adj1" fmla="val 10833"/>
              <a:gd name="adj2" fmla="val 13305"/>
            </a:avLst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43452" y="3692888"/>
            <a:ext cx="167640" cy="1004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 Black" charset="0"/>
              </a:rPr>
              <a:t>Splitting Function Code Optimization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12" y="1057276"/>
            <a:ext cx="8561388" cy="4962524"/>
          </a:xfrm>
        </p:spPr>
        <p:txBody>
          <a:bodyPr/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Efficient on-node parallelization</a:t>
            </a:r>
          </a:p>
          <a:p>
            <a:pPr lvl="1"/>
            <a:r>
              <a:rPr lang="en-US" sz="1800" dirty="0" smtClean="0"/>
              <a:t>Original code uses parallelization </a:t>
            </a:r>
            <a:br>
              <a:rPr lang="en-US" sz="1800" dirty="0" smtClean="0"/>
            </a:br>
            <a:r>
              <a:rPr lang="en-US" sz="1800" dirty="0" smtClean="0"/>
              <a:t>supported by Cuba numerical </a:t>
            </a:r>
            <a:br>
              <a:rPr lang="en-US" sz="1800" dirty="0" smtClean="0"/>
            </a:br>
            <a:r>
              <a:rPr lang="en-US" sz="1800" dirty="0" smtClean="0"/>
              <a:t>integration library (</a:t>
            </a:r>
            <a:r>
              <a:rPr lang="en-US" sz="1800" dirty="0" err="1" smtClean="0"/>
              <a:t>pthread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/>
              <a:t>S</a:t>
            </a:r>
            <a:r>
              <a:rPr lang="en-US" sz="1800" dirty="0" smtClean="0"/>
              <a:t>cales terribly</a:t>
            </a:r>
          </a:p>
          <a:p>
            <a:pPr lvl="1"/>
            <a:endParaRPr lang="en-US" sz="700" dirty="0" smtClean="0"/>
          </a:p>
          <a:p>
            <a:pPr lvl="1">
              <a:buFont typeface="Wingdings" charset="2"/>
              <a:buChar char="Ø"/>
            </a:pPr>
            <a:r>
              <a:rPr lang="en-US" sz="1800" dirty="0" smtClean="0"/>
              <a:t>Problem can be embarrassingly </a:t>
            </a:r>
            <a:br>
              <a:rPr lang="en-US" sz="1800" dirty="0" smtClean="0"/>
            </a:br>
            <a:r>
              <a:rPr lang="en-US" sz="1800" dirty="0" smtClean="0"/>
              <a:t>parallelizable by distributing </a:t>
            </a:r>
            <a:br>
              <a:rPr lang="en-US" sz="1800" dirty="0" smtClean="0"/>
            </a:br>
            <a:r>
              <a:rPr lang="en-US" sz="1800" dirty="0" smtClean="0"/>
              <a:t>integrations for different </a:t>
            </a:r>
            <a:br>
              <a:rPr lang="en-US" sz="1800" dirty="0" smtClean="0"/>
            </a:br>
            <a:r>
              <a:rPr lang="en-US" sz="1800" dirty="0" smtClean="0"/>
              <a:t>energy/momenta for different cores</a:t>
            </a:r>
          </a:p>
          <a:p>
            <a:pPr lvl="1">
              <a:buFont typeface="Wingdings" charset="2"/>
              <a:buChar char="Ø"/>
            </a:pPr>
            <a:r>
              <a:rPr lang="en-US" sz="1800" dirty="0" smtClean="0"/>
              <a:t>New parallelization shows much better scaling </a:t>
            </a:r>
          </a:p>
          <a:p>
            <a:pPr lvl="1">
              <a:buFont typeface="Wingdings" charset="2"/>
              <a:buChar char="Ø"/>
            </a:pPr>
            <a:r>
              <a:rPr lang="en-US" sz="1800" dirty="0">
                <a:solidFill>
                  <a:srgbClr val="0000C2"/>
                </a:solidFill>
              </a:rPr>
              <a:t>1</a:t>
            </a:r>
            <a:r>
              <a:rPr lang="en-US" sz="1800" dirty="0" smtClean="0">
                <a:solidFill>
                  <a:srgbClr val="0000C2"/>
                </a:solidFill>
              </a:rPr>
              <a:t>0x speed improvement </a:t>
            </a:r>
            <a:r>
              <a:rPr lang="en-US" sz="1800" dirty="0" smtClean="0"/>
              <a:t>accomplished</a:t>
            </a:r>
          </a:p>
          <a:p>
            <a:pPr lvl="1">
              <a:buFont typeface="Wingdings" charset="2"/>
              <a:buChar char="Ø"/>
            </a:pPr>
            <a:endParaRPr lang="en-US" sz="700" dirty="0" smtClean="0"/>
          </a:p>
          <a:p>
            <a:r>
              <a:rPr lang="en-US" sz="2000" b="1" dirty="0" smtClean="0">
                <a:solidFill>
                  <a:srgbClr val="C00000"/>
                </a:solidFill>
              </a:rPr>
              <a:t>Overall improvement: </a:t>
            </a:r>
            <a:r>
              <a:rPr lang="en-US" sz="2000" b="1" dirty="0" smtClean="0">
                <a:solidFill>
                  <a:srgbClr val="0000C2"/>
                </a:solidFill>
              </a:rPr>
              <a:t>18 days → 1 hour</a:t>
            </a:r>
          </a:p>
          <a:p>
            <a:pPr lvl="1"/>
            <a:r>
              <a:rPr lang="en-US" sz="1800" dirty="0"/>
              <a:t>P</a:t>
            </a:r>
            <a:r>
              <a:rPr lang="en-US" sz="1800" dirty="0" smtClean="0"/>
              <a:t>recise splitting probability on variety of simulation parameters</a:t>
            </a:r>
          </a:p>
          <a:p>
            <a:pPr lvl="1"/>
            <a:r>
              <a:rPr lang="en-US" sz="1800" dirty="0" smtClean="0"/>
              <a:t>Easy to read, and easy to extend code base</a:t>
            </a:r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95400"/>
            <a:ext cx="4251052" cy="29718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36179" y="5727998"/>
            <a:ext cx="5490029" cy="3357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Preparing for a paper for di-b-jet in LHC and RHIC (2018)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819400" y="6079510"/>
            <a:ext cx="619918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6400"/>
                </a:solidFill>
              </a:rPr>
              <a:t>Milestone </a:t>
            </a:r>
            <a:r>
              <a:rPr lang="en-US" b="1" dirty="0">
                <a:solidFill>
                  <a:srgbClr val="006400"/>
                </a:solidFill>
              </a:rPr>
              <a:t>met: </a:t>
            </a:r>
            <a:r>
              <a:rPr lang="en-US" b="1" dirty="0" smtClean="0">
                <a:solidFill>
                  <a:srgbClr val="006400"/>
                </a:solidFill>
              </a:rPr>
              <a:t>Jet </a:t>
            </a:r>
            <a:r>
              <a:rPr lang="en-US" b="1" dirty="0">
                <a:solidFill>
                  <a:srgbClr val="006400"/>
                </a:solidFill>
              </a:rPr>
              <a:t>propagation into fluctuating </a:t>
            </a:r>
            <a:r>
              <a:rPr lang="en-US" b="1" dirty="0" smtClean="0">
                <a:solidFill>
                  <a:srgbClr val="006400"/>
                </a:solidFill>
              </a:rPr>
              <a:t>hydro </a:t>
            </a:r>
            <a:r>
              <a:rPr lang="en-US" b="1" dirty="0">
                <a:solidFill>
                  <a:srgbClr val="006400"/>
                </a:solidFill>
              </a:rPr>
              <a:t>medium</a:t>
            </a:r>
          </a:p>
        </p:txBody>
      </p:sp>
    </p:spTree>
    <p:extLst>
      <p:ext uri="{BB962C8B-B14F-4D97-AF65-F5344CB8AC3E}">
        <p14:creationId xmlns:p14="http://schemas.microsoft.com/office/powerpoint/2010/main" val="204490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 Black" charset="0"/>
              </a:rPr>
              <a:t>Summary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36060"/>
            <a:ext cx="5638801" cy="5110162"/>
          </a:xfrm>
        </p:spPr>
        <p:txBody>
          <a:bodyPr/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Hydrodynamic simulation</a:t>
            </a:r>
          </a:p>
          <a:p>
            <a:pPr marL="574675" lvl="1" indent="-287338"/>
            <a:r>
              <a:rPr lang="en-US" sz="2000" dirty="0" smtClean="0"/>
              <a:t>Improved Equation of State (EOS)</a:t>
            </a:r>
          </a:p>
          <a:p>
            <a:pPr lvl="1"/>
            <a:endParaRPr lang="en-US" sz="1000" dirty="0" smtClean="0"/>
          </a:p>
          <a:p>
            <a:r>
              <a:rPr lang="en-US" sz="2400" b="1" dirty="0" smtClean="0">
                <a:solidFill>
                  <a:srgbClr val="C00000"/>
                </a:solidFill>
              </a:rPr>
              <a:t>Heavy quark splitting function calculation</a:t>
            </a:r>
          </a:p>
          <a:p>
            <a:pPr marL="574675" lvl="1" indent="-287338"/>
            <a:r>
              <a:rPr lang="en-US" sz="2000" dirty="0"/>
              <a:t>R</a:t>
            </a:r>
            <a:r>
              <a:rPr lang="en-US" sz="2000" dirty="0" smtClean="0"/>
              <a:t>ealistic QGP background generated by the hydrodynamic simulation</a:t>
            </a:r>
          </a:p>
          <a:p>
            <a:pPr marL="574675" lvl="1" indent="-287338"/>
            <a:r>
              <a:rPr lang="en-US" sz="2000" dirty="0" smtClean="0"/>
              <a:t>Optimized code for practical evaluation </a:t>
            </a:r>
            <a:br>
              <a:rPr lang="en-US" sz="2000" dirty="0" smtClean="0"/>
            </a:br>
            <a:r>
              <a:rPr lang="en-US" sz="2000" dirty="0" smtClean="0"/>
              <a:t>on various simulation parameters</a:t>
            </a:r>
          </a:p>
          <a:p>
            <a:pPr marL="574675" lvl="1" indent="-287338"/>
            <a:r>
              <a:rPr lang="en-US" sz="2000" dirty="0" smtClean="0"/>
              <a:t>Paper in preparation</a:t>
            </a:r>
          </a:p>
          <a:p>
            <a:pPr lvl="1"/>
            <a:endParaRPr lang="en-US" sz="1000" dirty="0"/>
          </a:p>
          <a:p>
            <a:r>
              <a:rPr lang="en-US" sz="2400" b="1" dirty="0" smtClean="0">
                <a:solidFill>
                  <a:srgbClr val="0000C2"/>
                </a:solidFill>
              </a:rPr>
              <a:t>FY18-19 plan</a:t>
            </a:r>
          </a:p>
          <a:p>
            <a:pPr marL="574675" lvl="1" indent="-287338"/>
            <a:r>
              <a:rPr lang="en-US" sz="2000" dirty="0" smtClean="0"/>
              <a:t>Complete splitting function calculations</a:t>
            </a:r>
          </a:p>
          <a:p>
            <a:pPr marL="574675" lvl="1" indent="-287338"/>
            <a:r>
              <a:rPr lang="en-US" sz="2000" dirty="0" smtClean="0"/>
              <a:t>Beam energy scan to address </a:t>
            </a:r>
            <a:r>
              <a:rPr lang="en-US" sz="2000" dirty="0" smtClean="0">
                <a:solidFill>
                  <a:srgbClr val="0000C2"/>
                </a:solidFill>
              </a:rPr>
              <a:t>jet </a:t>
            </a:r>
            <a:r>
              <a:rPr lang="en-US" sz="2000" dirty="0">
                <a:solidFill>
                  <a:srgbClr val="0000C2"/>
                </a:solidFill>
              </a:rPr>
              <a:t>quenching at low </a:t>
            </a:r>
            <a:r>
              <a:rPr lang="en-US" sz="2000" dirty="0" smtClean="0">
                <a:solidFill>
                  <a:srgbClr val="0000C2"/>
                </a:solidFill>
              </a:rPr>
              <a:t>center of mass energies</a:t>
            </a:r>
            <a:endParaRPr lang="en-US" sz="2000" dirty="0" smtClean="0"/>
          </a:p>
          <a:p>
            <a:pPr lvl="1"/>
            <a:endParaRPr lang="en-US" sz="2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21305" y="71020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30" y="857675"/>
            <a:ext cx="3681670" cy="25713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33930" y="2222473"/>
            <a:ext cx="1617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PHENIX 2004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3407034"/>
            <a:ext cx="3352800" cy="305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ontent Placeholder 2"/>
          <p:cNvSpPr txBox="1">
            <a:spLocks/>
          </p:cNvSpPr>
          <p:nvPr/>
        </p:nvSpPr>
        <p:spPr bwMode="auto">
          <a:xfrm>
            <a:off x="152400" y="4043686"/>
            <a:ext cx="8387980" cy="20977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057276"/>
            <a:ext cx="8479218" cy="5138736"/>
          </a:xfrm>
        </p:spPr>
        <p:txBody>
          <a:bodyPr/>
          <a:lstStyle/>
          <a:p>
            <a:r>
              <a:rPr lang="en-US" sz="2200" b="1" dirty="0"/>
              <a:t>Relativistic viscous hydrodynamics </a:t>
            </a:r>
            <a:r>
              <a:rPr lang="en-US" sz="2200" b="1" dirty="0" smtClean="0"/>
              <a:t>for b-jets</a:t>
            </a:r>
          </a:p>
          <a:p>
            <a:pPr lvl="1"/>
            <a:r>
              <a:rPr lang="en-US" sz="1900" dirty="0" smtClean="0">
                <a:solidFill>
                  <a:srgbClr val="C00000"/>
                </a:solidFill>
              </a:rPr>
              <a:t>Reliable </a:t>
            </a:r>
            <a:r>
              <a:rPr lang="en-US" sz="1900" dirty="0">
                <a:solidFill>
                  <a:srgbClr val="C00000"/>
                </a:solidFill>
              </a:rPr>
              <a:t>description of the </a:t>
            </a:r>
            <a:r>
              <a:rPr lang="en-US" sz="1900" dirty="0" smtClean="0">
                <a:solidFill>
                  <a:srgbClr val="C00000"/>
                </a:solidFill>
              </a:rPr>
              <a:t>QGP </a:t>
            </a:r>
            <a:r>
              <a:rPr lang="en-US" sz="1900" dirty="0" smtClean="0"/>
              <a:t>required to </a:t>
            </a:r>
            <a:br>
              <a:rPr lang="en-US" sz="1900" dirty="0" smtClean="0"/>
            </a:br>
            <a:r>
              <a:rPr lang="en-US" sz="1900" dirty="0" smtClean="0"/>
              <a:t>understand </a:t>
            </a:r>
            <a:r>
              <a:rPr lang="en-US" sz="1900" dirty="0">
                <a:solidFill>
                  <a:srgbClr val="C00000"/>
                </a:solidFill>
              </a:rPr>
              <a:t>b-jet production </a:t>
            </a:r>
            <a:r>
              <a:rPr lang="en-US" sz="1900" dirty="0" smtClean="0">
                <a:solidFill>
                  <a:srgbClr val="C00000"/>
                </a:solidFill>
              </a:rPr>
              <a:t>in heavy-ion collisions</a:t>
            </a:r>
          </a:p>
          <a:p>
            <a:pPr lvl="1"/>
            <a:r>
              <a:rPr lang="is-IS" sz="1900" dirty="0" smtClean="0"/>
              <a:t>Hydrodynamic </a:t>
            </a:r>
            <a:r>
              <a:rPr lang="en-US" sz="1900" dirty="0" smtClean="0"/>
              <a:t>medium </a:t>
            </a:r>
            <a:br>
              <a:rPr lang="en-US" sz="1900" dirty="0" smtClean="0"/>
            </a:br>
            <a:r>
              <a:rPr lang="en-US" sz="1900" dirty="0" smtClean="0"/>
              <a:t>→ </a:t>
            </a:r>
            <a:r>
              <a:rPr lang="en-US" sz="1900" dirty="0" smtClean="0">
                <a:solidFill>
                  <a:srgbClr val="C00000"/>
                </a:solidFill>
              </a:rPr>
              <a:t>b-jet splitting functions and propagation</a:t>
            </a:r>
          </a:p>
          <a:p>
            <a:pPr lvl="1"/>
            <a:endParaRPr lang="en-US" sz="1800" dirty="0"/>
          </a:p>
          <a:p>
            <a:r>
              <a:rPr lang="en-US" sz="2200" b="1" dirty="0"/>
              <a:t>Hydrodynamic simulation</a:t>
            </a:r>
          </a:p>
          <a:p>
            <a:pPr lvl="1"/>
            <a:r>
              <a:rPr lang="en-US" sz="1900" dirty="0"/>
              <a:t>Relativistic viscous hydrodynamics </a:t>
            </a:r>
            <a:br>
              <a:rPr lang="en-US" sz="1900" dirty="0"/>
            </a:br>
            <a:r>
              <a:rPr lang="en-US" sz="1900" dirty="0"/>
              <a:t>describes soft particle production </a:t>
            </a:r>
            <a:br>
              <a:rPr lang="en-US" sz="1900" dirty="0"/>
            </a:br>
            <a:r>
              <a:rPr lang="en-US" sz="1900" dirty="0"/>
              <a:t>in RHIC &amp; </a:t>
            </a:r>
            <a:r>
              <a:rPr lang="en-US" sz="1900" dirty="0" smtClean="0"/>
              <a:t>LHC</a:t>
            </a:r>
          </a:p>
          <a:p>
            <a:pPr lvl="1"/>
            <a:r>
              <a:rPr lang="en-US" sz="1900" dirty="0" smtClean="0"/>
              <a:t>State-of-the-art </a:t>
            </a:r>
            <a:r>
              <a:rPr lang="en-US" sz="1900" dirty="0"/>
              <a:t>hydrodynamics </a:t>
            </a:r>
            <a:br>
              <a:rPr lang="en-US" sz="1900" dirty="0"/>
            </a:br>
            <a:r>
              <a:rPr lang="en-US" sz="1900" dirty="0" smtClean="0"/>
              <a:t>including </a:t>
            </a:r>
            <a:r>
              <a:rPr lang="en-US" sz="1900" dirty="0">
                <a:solidFill>
                  <a:srgbClr val="0000C2"/>
                </a:solidFill>
              </a:rPr>
              <a:t>viscosity</a:t>
            </a:r>
            <a:r>
              <a:rPr lang="en-US" sz="1900" dirty="0"/>
              <a:t> and </a:t>
            </a:r>
            <a:r>
              <a:rPr lang="en-US" sz="1900" dirty="0">
                <a:solidFill>
                  <a:srgbClr val="0000C2"/>
                </a:solidFill>
              </a:rPr>
              <a:t>density fluctuations</a:t>
            </a:r>
          </a:p>
          <a:p>
            <a:pPr lvl="1"/>
            <a:endParaRPr lang="en-US" sz="1900" dirty="0" smtClean="0"/>
          </a:p>
          <a:p>
            <a:pPr lvl="1"/>
            <a:endParaRPr lang="en-US" sz="1900" dirty="0"/>
          </a:p>
          <a:p>
            <a:pPr lvl="1"/>
            <a:r>
              <a:rPr lang="en-US" sz="1900" dirty="0" smtClean="0"/>
              <a:t>Inputs</a:t>
            </a:r>
            <a:r>
              <a:rPr lang="en-US" sz="1900" dirty="0"/>
              <a:t>: </a:t>
            </a:r>
            <a:r>
              <a:rPr lang="en-US" sz="1900" dirty="0" smtClean="0">
                <a:solidFill>
                  <a:srgbClr val="0000C2"/>
                </a:solidFill>
              </a:rPr>
              <a:t>Initial </a:t>
            </a:r>
            <a:r>
              <a:rPr lang="en-US" sz="1900" dirty="0">
                <a:solidFill>
                  <a:srgbClr val="0000C2"/>
                </a:solidFill>
              </a:rPr>
              <a:t>condition </a:t>
            </a:r>
            <a:r>
              <a:rPr lang="en-US" sz="1900" dirty="0" smtClean="0"/>
              <a:t>&amp; </a:t>
            </a:r>
            <a:r>
              <a:rPr lang="en-US" sz="1900" dirty="0" smtClean="0">
                <a:solidFill>
                  <a:srgbClr val="0000C2"/>
                </a:solidFill>
              </a:rPr>
              <a:t>Equation of State (EOS)</a:t>
            </a:r>
            <a:endParaRPr lang="en-US" sz="1900" dirty="0">
              <a:solidFill>
                <a:srgbClr val="0000C2"/>
              </a:solidFill>
            </a:endParaRPr>
          </a:p>
          <a:p>
            <a:endParaRPr lang="en-US" sz="2400" dirty="0"/>
          </a:p>
          <a:p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Arial Black" charset="0"/>
              </a:rPr>
              <a:t>Hydrodynamic </a:t>
            </a:r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Simulation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5257800" y="1473200"/>
            <a:ext cx="3756025" cy="2641600"/>
            <a:chOff x="404" y="523"/>
            <a:chExt cx="1835" cy="1869"/>
          </a:xfrm>
        </p:grpSpPr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404" y="523"/>
              <a:ext cx="1835" cy="1869"/>
              <a:chOff x="404" y="523"/>
              <a:chExt cx="1835" cy="1869"/>
            </a:xfrm>
          </p:grpSpPr>
          <p:pic>
            <p:nvPicPr>
              <p:cNvPr id="11" name="Picture 2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5" y="523"/>
                <a:ext cx="284" cy="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Line 23"/>
              <p:cNvSpPr>
                <a:spLocks noChangeShapeType="1"/>
              </p:cNvSpPr>
              <p:nvPr/>
            </p:nvSpPr>
            <p:spPr bwMode="auto">
              <a:xfrm flipH="1">
                <a:off x="775" y="842"/>
                <a:ext cx="398" cy="589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24"/>
              <p:cNvSpPr>
                <a:spLocks noChangeShapeType="1"/>
              </p:cNvSpPr>
              <p:nvPr/>
            </p:nvSpPr>
            <p:spPr bwMode="auto">
              <a:xfrm flipH="1">
                <a:off x="932" y="867"/>
                <a:ext cx="392" cy="580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5"/>
              <p:cNvSpPr>
                <a:spLocks noChangeShapeType="1"/>
              </p:cNvSpPr>
              <p:nvPr/>
            </p:nvSpPr>
            <p:spPr bwMode="auto">
              <a:xfrm>
                <a:off x="1090" y="966"/>
                <a:ext cx="1066" cy="177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6"/>
              <p:cNvSpPr>
                <a:spLocks noChangeShapeType="1"/>
              </p:cNvSpPr>
              <p:nvPr/>
            </p:nvSpPr>
            <p:spPr bwMode="auto">
              <a:xfrm>
                <a:off x="988" y="1634"/>
                <a:ext cx="750" cy="125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27"/>
              <p:cNvSpPr>
                <a:spLocks noChangeArrowheads="1"/>
              </p:cNvSpPr>
              <p:nvPr/>
            </p:nvSpPr>
            <p:spPr bwMode="auto">
              <a:xfrm>
                <a:off x="404" y="839"/>
                <a:ext cx="1835" cy="1321"/>
              </a:xfrm>
              <a:custGeom>
                <a:avLst/>
                <a:gdLst>
                  <a:gd name="T0" fmla="*/ 0 w 8092"/>
                  <a:gd name="T1" fmla="*/ 0 h 5824"/>
                  <a:gd name="T2" fmla="*/ 1 w 8092"/>
                  <a:gd name="T3" fmla="*/ 0 h 5824"/>
                  <a:gd name="T4" fmla="*/ 1 w 8092"/>
                  <a:gd name="T5" fmla="*/ 1 h 5824"/>
                  <a:gd name="T6" fmla="*/ 0 w 8092"/>
                  <a:gd name="T7" fmla="*/ 1 h 5824"/>
                  <a:gd name="T8" fmla="*/ 0 w 8092"/>
                  <a:gd name="T9" fmla="*/ 0 h 58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92"/>
                  <a:gd name="T16" fmla="*/ 0 h 5824"/>
                  <a:gd name="T17" fmla="*/ 8092 w 8092"/>
                  <a:gd name="T18" fmla="*/ 5824 h 58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92" h="5824">
                    <a:moveTo>
                      <a:pt x="3391" y="0"/>
                    </a:moveTo>
                    <a:lnTo>
                      <a:pt x="8091" y="782"/>
                    </a:lnTo>
                    <a:lnTo>
                      <a:pt x="4700" y="5823"/>
                    </a:lnTo>
                    <a:lnTo>
                      <a:pt x="0" y="5041"/>
                    </a:lnTo>
                    <a:lnTo>
                      <a:pt x="3391" y="0"/>
                    </a:lnTo>
                  </a:path>
                </a:pathLst>
              </a:custGeom>
              <a:noFill/>
              <a:ln w="2844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28"/>
              <p:cNvSpPr>
                <a:spLocks noChangeShapeType="1"/>
              </p:cNvSpPr>
              <p:nvPr/>
            </p:nvSpPr>
            <p:spPr bwMode="auto">
              <a:xfrm flipH="1">
                <a:off x="404" y="1735"/>
                <a:ext cx="168" cy="249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29"/>
              <p:cNvSpPr>
                <a:spLocks noChangeShapeType="1"/>
              </p:cNvSpPr>
              <p:nvPr/>
            </p:nvSpPr>
            <p:spPr bwMode="auto">
              <a:xfrm flipH="1">
                <a:off x="991" y="892"/>
                <a:ext cx="484" cy="717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30"/>
              <p:cNvSpPr>
                <a:spLocks noChangeArrowheads="1"/>
              </p:cNvSpPr>
              <p:nvPr/>
            </p:nvSpPr>
            <p:spPr bwMode="auto">
              <a:xfrm>
                <a:off x="949" y="1541"/>
                <a:ext cx="143" cy="503"/>
              </a:xfrm>
              <a:custGeom>
                <a:avLst/>
                <a:gdLst>
                  <a:gd name="T0" fmla="*/ 0 w 630"/>
                  <a:gd name="T1" fmla="*/ 0 h 2217"/>
                  <a:gd name="T2" fmla="*/ 0 w 630"/>
                  <a:gd name="T3" fmla="*/ 0 h 2217"/>
                  <a:gd name="T4" fmla="*/ 0 w 630"/>
                  <a:gd name="T5" fmla="*/ 0 h 2217"/>
                  <a:gd name="T6" fmla="*/ 0 w 630"/>
                  <a:gd name="T7" fmla="*/ 0 h 2217"/>
                  <a:gd name="T8" fmla="*/ 0 w 630"/>
                  <a:gd name="T9" fmla="*/ 0 h 2217"/>
                  <a:gd name="T10" fmla="*/ 0 w 630"/>
                  <a:gd name="T11" fmla="*/ 0 h 2217"/>
                  <a:gd name="T12" fmla="*/ 0 w 630"/>
                  <a:gd name="T13" fmla="*/ 0 h 2217"/>
                  <a:gd name="T14" fmla="*/ 0 w 630"/>
                  <a:gd name="T15" fmla="*/ 0 h 2217"/>
                  <a:gd name="T16" fmla="*/ 0 w 630"/>
                  <a:gd name="T17" fmla="*/ 0 h 2217"/>
                  <a:gd name="T18" fmla="*/ 0 w 630"/>
                  <a:gd name="T19" fmla="*/ 0 h 2217"/>
                  <a:gd name="T20" fmla="*/ 0 w 630"/>
                  <a:gd name="T21" fmla="*/ 0 h 2217"/>
                  <a:gd name="T22" fmla="*/ 0 w 630"/>
                  <a:gd name="T23" fmla="*/ 0 h 2217"/>
                  <a:gd name="T24" fmla="*/ 0 w 630"/>
                  <a:gd name="T25" fmla="*/ 0 h 22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30"/>
                  <a:gd name="T40" fmla="*/ 0 h 2217"/>
                  <a:gd name="T41" fmla="*/ 630 w 630"/>
                  <a:gd name="T42" fmla="*/ 2217 h 22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30" h="2217">
                    <a:moveTo>
                      <a:pt x="320" y="2016"/>
                    </a:moveTo>
                    <a:cubicBezTo>
                      <a:pt x="377" y="1925"/>
                      <a:pt x="453" y="1803"/>
                      <a:pt x="502" y="1656"/>
                    </a:cubicBezTo>
                    <a:cubicBezTo>
                      <a:pt x="552" y="1510"/>
                      <a:pt x="598" y="1308"/>
                      <a:pt x="613" y="1146"/>
                    </a:cubicBezTo>
                    <a:cubicBezTo>
                      <a:pt x="629" y="986"/>
                      <a:pt x="618" y="832"/>
                      <a:pt x="597" y="683"/>
                    </a:cubicBezTo>
                    <a:cubicBezTo>
                      <a:pt x="577" y="535"/>
                      <a:pt x="524" y="360"/>
                      <a:pt x="481" y="250"/>
                    </a:cubicBezTo>
                    <a:cubicBezTo>
                      <a:pt x="440" y="139"/>
                      <a:pt x="361" y="0"/>
                      <a:pt x="352" y="11"/>
                    </a:cubicBezTo>
                    <a:cubicBezTo>
                      <a:pt x="259" y="162"/>
                      <a:pt x="205" y="352"/>
                      <a:pt x="158" y="503"/>
                    </a:cubicBezTo>
                    <a:cubicBezTo>
                      <a:pt x="106" y="668"/>
                      <a:pt x="71" y="832"/>
                      <a:pt x="45" y="1008"/>
                    </a:cubicBezTo>
                    <a:cubicBezTo>
                      <a:pt x="18" y="1183"/>
                      <a:pt x="0" y="1400"/>
                      <a:pt x="1" y="1557"/>
                    </a:cubicBezTo>
                    <a:cubicBezTo>
                      <a:pt x="2" y="1714"/>
                      <a:pt x="28" y="1842"/>
                      <a:pt x="56" y="1950"/>
                    </a:cubicBezTo>
                    <a:cubicBezTo>
                      <a:pt x="84" y="2058"/>
                      <a:pt x="161" y="2216"/>
                      <a:pt x="162" y="2206"/>
                    </a:cubicBezTo>
                    <a:cubicBezTo>
                      <a:pt x="162" y="2203"/>
                      <a:pt x="263" y="2107"/>
                      <a:pt x="320" y="2016"/>
                    </a:cubicBezTo>
                  </a:path>
                </a:pathLst>
              </a:custGeom>
              <a:solidFill>
                <a:srgbClr val="FFFFFF"/>
              </a:solidFill>
              <a:ln w="381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Line 31"/>
              <p:cNvSpPr>
                <a:spLocks noChangeShapeType="1"/>
              </p:cNvSpPr>
              <p:nvPr/>
            </p:nvSpPr>
            <p:spPr bwMode="auto">
              <a:xfrm flipH="1">
                <a:off x="852" y="1527"/>
                <a:ext cx="358" cy="528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" name="Group 32"/>
              <p:cNvGrpSpPr>
                <a:grpSpLocks/>
              </p:cNvGrpSpPr>
              <p:nvPr/>
            </p:nvGrpSpPr>
            <p:grpSpPr bwMode="auto">
              <a:xfrm>
                <a:off x="1485" y="821"/>
                <a:ext cx="546" cy="708"/>
                <a:chOff x="1485" y="821"/>
                <a:chExt cx="546" cy="708"/>
              </a:xfrm>
            </p:grpSpPr>
            <p:grpSp>
              <p:nvGrpSpPr>
                <p:cNvPr id="94" name="Group 33"/>
                <p:cNvGrpSpPr>
                  <a:grpSpLocks/>
                </p:cNvGrpSpPr>
                <p:nvPr/>
              </p:nvGrpSpPr>
              <p:grpSpPr bwMode="auto">
                <a:xfrm>
                  <a:off x="1485" y="821"/>
                  <a:ext cx="546" cy="708"/>
                  <a:chOff x="1485" y="821"/>
                  <a:chExt cx="546" cy="708"/>
                </a:xfrm>
              </p:grpSpPr>
              <p:sp>
                <p:nvSpPr>
                  <p:cNvPr id="96" name="Oval 34"/>
                  <p:cNvSpPr>
                    <a:spLocks noChangeArrowheads="1"/>
                  </p:cNvSpPr>
                  <p:nvPr/>
                </p:nvSpPr>
                <p:spPr bwMode="auto">
                  <a:xfrm rot="300000">
                    <a:off x="1487" y="822"/>
                    <a:ext cx="520" cy="69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3333CC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endParaRPr lang="en-US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97" name="Oval 35"/>
                  <p:cNvSpPr>
                    <a:spLocks noChangeArrowheads="1"/>
                  </p:cNvSpPr>
                  <p:nvPr/>
                </p:nvSpPr>
                <p:spPr bwMode="auto">
                  <a:xfrm rot="300000">
                    <a:off x="1487" y="821"/>
                    <a:ext cx="520" cy="695"/>
                  </a:xfrm>
                  <a:prstGeom prst="ellipse">
                    <a:avLst/>
                  </a:prstGeom>
                  <a:noFill/>
                  <a:ln w="1908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1pPr>
                    <a:lvl2pPr marL="37931725" indent="-37474525"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2pPr>
                    <a:lvl3pPr marL="1143000" indent="-228600"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3pPr>
                    <a:lvl4pPr marL="1600200" indent="-228600"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4pPr>
                    <a:lvl5pPr marL="2057400" indent="-228600"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" charset="0"/>
                      </a:defRPr>
                    </a:lvl9pPr>
                  </a:lstStyle>
                  <a:p>
                    <a:endParaRPr lang="en-US" altLang="en-US">
                      <a:ea typeface="ＭＳ Ｐゴシック" charset="-128"/>
                    </a:endParaRPr>
                  </a:p>
                </p:txBody>
              </p:sp>
              <p:sp>
                <p:nvSpPr>
                  <p:cNvPr id="98" name="Freeform 36"/>
                  <p:cNvSpPr>
                    <a:spLocks noChangeArrowheads="1"/>
                  </p:cNvSpPr>
                  <p:nvPr/>
                </p:nvSpPr>
                <p:spPr bwMode="auto">
                  <a:xfrm>
                    <a:off x="1485" y="1128"/>
                    <a:ext cx="546" cy="401"/>
                  </a:xfrm>
                  <a:custGeom>
                    <a:avLst/>
                    <a:gdLst>
                      <a:gd name="T0" fmla="*/ 0 w 2406"/>
                      <a:gd name="T1" fmla="*/ 0 h 1770"/>
                      <a:gd name="T2" fmla="*/ 0 w 2406"/>
                      <a:gd name="T3" fmla="*/ 0 h 1770"/>
                      <a:gd name="T4" fmla="*/ 0 w 2406"/>
                      <a:gd name="T5" fmla="*/ 0 h 1770"/>
                      <a:gd name="T6" fmla="*/ 0 w 2406"/>
                      <a:gd name="T7" fmla="*/ 0 h 1770"/>
                      <a:gd name="T8" fmla="*/ 0 w 2406"/>
                      <a:gd name="T9" fmla="*/ 0 h 1770"/>
                      <a:gd name="T10" fmla="*/ 0 w 2406"/>
                      <a:gd name="T11" fmla="*/ 0 h 1770"/>
                      <a:gd name="T12" fmla="*/ 0 w 2406"/>
                      <a:gd name="T13" fmla="*/ 0 h 1770"/>
                      <a:gd name="T14" fmla="*/ 0 w 2406"/>
                      <a:gd name="T15" fmla="*/ 0 h 1770"/>
                      <a:gd name="T16" fmla="*/ 0 w 2406"/>
                      <a:gd name="T17" fmla="*/ 0 h 1770"/>
                      <a:gd name="T18" fmla="*/ 0 w 2406"/>
                      <a:gd name="T19" fmla="*/ 0 h 1770"/>
                      <a:gd name="T20" fmla="*/ 0 w 2406"/>
                      <a:gd name="T21" fmla="*/ 0 h 1770"/>
                      <a:gd name="T22" fmla="*/ 0 w 2406"/>
                      <a:gd name="T23" fmla="*/ 0 h 1770"/>
                      <a:gd name="T24" fmla="*/ 0 w 2406"/>
                      <a:gd name="T25" fmla="*/ 0 h 1770"/>
                      <a:gd name="T26" fmla="*/ 0 w 2406"/>
                      <a:gd name="T27" fmla="*/ 0 h 1770"/>
                      <a:gd name="T28" fmla="*/ 0 w 2406"/>
                      <a:gd name="T29" fmla="*/ 0 h 1770"/>
                      <a:gd name="T30" fmla="*/ 0 w 2406"/>
                      <a:gd name="T31" fmla="*/ 0 h 1770"/>
                      <a:gd name="T32" fmla="*/ 0 w 2406"/>
                      <a:gd name="T33" fmla="*/ 0 h 1770"/>
                      <a:gd name="T34" fmla="*/ 0 w 2406"/>
                      <a:gd name="T35" fmla="*/ 0 h 1770"/>
                      <a:gd name="T36" fmla="*/ 0 w 2406"/>
                      <a:gd name="T37" fmla="*/ 0 h 1770"/>
                      <a:gd name="T38" fmla="*/ 0 w 2406"/>
                      <a:gd name="T39" fmla="*/ 0 h 1770"/>
                      <a:gd name="T40" fmla="*/ 0 w 2406"/>
                      <a:gd name="T41" fmla="*/ 0 h 1770"/>
                      <a:gd name="T42" fmla="*/ 0 w 2406"/>
                      <a:gd name="T43" fmla="*/ 0 h 1770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2406"/>
                      <a:gd name="T67" fmla="*/ 0 h 1770"/>
                      <a:gd name="T68" fmla="*/ 2406 w 2406"/>
                      <a:gd name="T69" fmla="*/ 1770 h 1770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2406" h="1770">
                        <a:moveTo>
                          <a:pt x="94" y="190"/>
                        </a:moveTo>
                        <a:cubicBezTo>
                          <a:pt x="135" y="236"/>
                          <a:pt x="183" y="313"/>
                          <a:pt x="264" y="386"/>
                        </a:cubicBezTo>
                        <a:cubicBezTo>
                          <a:pt x="344" y="459"/>
                          <a:pt x="464" y="566"/>
                          <a:pt x="583" y="629"/>
                        </a:cubicBezTo>
                        <a:cubicBezTo>
                          <a:pt x="700" y="692"/>
                          <a:pt x="829" y="741"/>
                          <a:pt x="973" y="757"/>
                        </a:cubicBezTo>
                        <a:cubicBezTo>
                          <a:pt x="1118" y="772"/>
                          <a:pt x="1303" y="759"/>
                          <a:pt x="1448" y="731"/>
                        </a:cubicBezTo>
                        <a:cubicBezTo>
                          <a:pt x="1591" y="703"/>
                          <a:pt x="1721" y="661"/>
                          <a:pt x="1842" y="583"/>
                        </a:cubicBezTo>
                        <a:cubicBezTo>
                          <a:pt x="1963" y="507"/>
                          <a:pt x="2090" y="358"/>
                          <a:pt x="2184" y="265"/>
                        </a:cubicBezTo>
                        <a:cubicBezTo>
                          <a:pt x="2278" y="171"/>
                          <a:pt x="2374" y="0"/>
                          <a:pt x="2405" y="30"/>
                        </a:cubicBezTo>
                        <a:cubicBezTo>
                          <a:pt x="2393" y="41"/>
                          <a:pt x="2387" y="317"/>
                          <a:pt x="2365" y="450"/>
                        </a:cubicBezTo>
                        <a:cubicBezTo>
                          <a:pt x="2344" y="582"/>
                          <a:pt x="2322" y="706"/>
                          <a:pt x="2280" y="827"/>
                        </a:cubicBezTo>
                        <a:cubicBezTo>
                          <a:pt x="2240" y="949"/>
                          <a:pt x="2172" y="1082"/>
                          <a:pt x="2112" y="1180"/>
                        </a:cubicBezTo>
                        <a:cubicBezTo>
                          <a:pt x="2055" y="1278"/>
                          <a:pt x="2003" y="1346"/>
                          <a:pt x="1929" y="1425"/>
                        </a:cubicBezTo>
                        <a:cubicBezTo>
                          <a:pt x="1855" y="1499"/>
                          <a:pt x="1763" y="1580"/>
                          <a:pt x="1665" y="1637"/>
                        </a:cubicBezTo>
                        <a:cubicBezTo>
                          <a:pt x="1565" y="1692"/>
                          <a:pt x="1448" y="1738"/>
                          <a:pt x="1332" y="1754"/>
                        </a:cubicBezTo>
                        <a:cubicBezTo>
                          <a:pt x="1217" y="1768"/>
                          <a:pt x="1086" y="1769"/>
                          <a:pt x="970" y="1741"/>
                        </a:cubicBezTo>
                        <a:cubicBezTo>
                          <a:pt x="853" y="1713"/>
                          <a:pt x="737" y="1653"/>
                          <a:pt x="640" y="1583"/>
                        </a:cubicBezTo>
                        <a:cubicBezTo>
                          <a:pt x="543" y="1514"/>
                          <a:pt x="459" y="1434"/>
                          <a:pt x="380" y="1330"/>
                        </a:cubicBezTo>
                        <a:cubicBezTo>
                          <a:pt x="302" y="1226"/>
                          <a:pt x="226" y="1095"/>
                          <a:pt x="172" y="964"/>
                        </a:cubicBezTo>
                        <a:cubicBezTo>
                          <a:pt x="119" y="836"/>
                          <a:pt x="86" y="700"/>
                          <a:pt x="57" y="544"/>
                        </a:cubicBezTo>
                        <a:cubicBezTo>
                          <a:pt x="29" y="388"/>
                          <a:pt x="0" y="85"/>
                          <a:pt x="6" y="26"/>
                        </a:cubicBezTo>
                        <a:lnTo>
                          <a:pt x="94" y="190"/>
                        </a:lnTo>
                      </a:path>
                    </a:pathLst>
                  </a:custGeom>
                  <a:solidFill>
                    <a:srgbClr val="FFFFFF">
                      <a:alpha val="50195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 37"/>
                  <p:cNvSpPr>
                    <a:spLocks noChangeArrowheads="1"/>
                  </p:cNvSpPr>
                  <p:nvPr/>
                </p:nvSpPr>
                <p:spPr bwMode="auto">
                  <a:xfrm>
                    <a:off x="1497" y="1144"/>
                    <a:ext cx="521" cy="160"/>
                  </a:xfrm>
                  <a:custGeom>
                    <a:avLst/>
                    <a:gdLst>
                      <a:gd name="T0" fmla="*/ 0 w 2296"/>
                      <a:gd name="T1" fmla="*/ 0 h 707"/>
                      <a:gd name="T2" fmla="*/ 0 w 2296"/>
                      <a:gd name="T3" fmla="*/ 0 h 707"/>
                      <a:gd name="T4" fmla="*/ 0 w 2296"/>
                      <a:gd name="T5" fmla="*/ 0 h 707"/>
                      <a:gd name="T6" fmla="*/ 0 w 2296"/>
                      <a:gd name="T7" fmla="*/ 0 h 707"/>
                      <a:gd name="T8" fmla="*/ 0 w 2296"/>
                      <a:gd name="T9" fmla="*/ 0 h 707"/>
                      <a:gd name="T10" fmla="*/ 0 w 2296"/>
                      <a:gd name="T11" fmla="*/ 0 h 707"/>
                      <a:gd name="T12" fmla="*/ 0 w 2296"/>
                      <a:gd name="T13" fmla="*/ 0 h 70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296"/>
                      <a:gd name="T22" fmla="*/ 0 h 707"/>
                      <a:gd name="T23" fmla="*/ 2296 w 2296"/>
                      <a:gd name="T24" fmla="*/ 707 h 70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296" h="707">
                        <a:moveTo>
                          <a:pt x="0" y="50"/>
                        </a:moveTo>
                        <a:cubicBezTo>
                          <a:pt x="36" y="96"/>
                          <a:pt x="121" y="236"/>
                          <a:pt x="220" y="326"/>
                        </a:cubicBezTo>
                        <a:cubicBezTo>
                          <a:pt x="318" y="416"/>
                          <a:pt x="471" y="523"/>
                          <a:pt x="585" y="582"/>
                        </a:cubicBezTo>
                        <a:cubicBezTo>
                          <a:pt x="699" y="642"/>
                          <a:pt x="777" y="671"/>
                          <a:pt x="909" y="685"/>
                        </a:cubicBezTo>
                        <a:cubicBezTo>
                          <a:pt x="1042" y="700"/>
                          <a:pt x="1231" y="706"/>
                          <a:pt x="1388" y="670"/>
                        </a:cubicBezTo>
                        <a:cubicBezTo>
                          <a:pt x="1545" y="633"/>
                          <a:pt x="1698" y="577"/>
                          <a:pt x="1850" y="464"/>
                        </a:cubicBezTo>
                        <a:cubicBezTo>
                          <a:pt x="2000" y="352"/>
                          <a:pt x="2203" y="96"/>
                          <a:pt x="2295" y="0"/>
                        </a:cubicBezTo>
                      </a:path>
                    </a:pathLst>
                  </a:custGeom>
                  <a:noFill/>
                  <a:ln w="936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5" name="Freeform 38"/>
                <p:cNvSpPr>
                  <a:spLocks noChangeArrowheads="1"/>
                </p:cNvSpPr>
                <p:nvPr/>
              </p:nvSpPr>
              <p:spPr bwMode="auto">
                <a:xfrm>
                  <a:off x="1493" y="904"/>
                  <a:ext cx="135" cy="503"/>
                </a:xfrm>
                <a:custGeom>
                  <a:avLst/>
                  <a:gdLst>
                    <a:gd name="T0" fmla="*/ 0 w 596"/>
                    <a:gd name="T1" fmla="*/ 0 h 2220"/>
                    <a:gd name="T2" fmla="*/ 0 w 596"/>
                    <a:gd name="T3" fmla="*/ 0 h 2220"/>
                    <a:gd name="T4" fmla="*/ 0 w 596"/>
                    <a:gd name="T5" fmla="*/ 0 h 2220"/>
                    <a:gd name="T6" fmla="*/ 0 w 596"/>
                    <a:gd name="T7" fmla="*/ 0 h 2220"/>
                    <a:gd name="T8" fmla="*/ 0 w 596"/>
                    <a:gd name="T9" fmla="*/ 0 h 2220"/>
                    <a:gd name="T10" fmla="*/ 0 w 596"/>
                    <a:gd name="T11" fmla="*/ 0 h 2220"/>
                    <a:gd name="T12" fmla="*/ 0 w 596"/>
                    <a:gd name="T13" fmla="*/ 0 h 2220"/>
                    <a:gd name="T14" fmla="*/ 0 w 596"/>
                    <a:gd name="T15" fmla="*/ 0 h 2220"/>
                    <a:gd name="T16" fmla="*/ 0 w 596"/>
                    <a:gd name="T17" fmla="*/ 0 h 2220"/>
                    <a:gd name="T18" fmla="*/ 0 w 596"/>
                    <a:gd name="T19" fmla="*/ 0 h 2220"/>
                    <a:gd name="T20" fmla="*/ 0 w 596"/>
                    <a:gd name="T21" fmla="*/ 0 h 2220"/>
                    <a:gd name="T22" fmla="*/ 0 w 596"/>
                    <a:gd name="T23" fmla="*/ 0 h 2220"/>
                    <a:gd name="T24" fmla="*/ 0 w 596"/>
                    <a:gd name="T25" fmla="*/ 0 h 222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96"/>
                    <a:gd name="T40" fmla="*/ 0 h 2220"/>
                    <a:gd name="T41" fmla="*/ 596 w 596"/>
                    <a:gd name="T42" fmla="*/ 2220 h 2220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96" h="2220">
                      <a:moveTo>
                        <a:pt x="153" y="1982"/>
                      </a:moveTo>
                      <a:cubicBezTo>
                        <a:pt x="112" y="1881"/>
                        <a:pt x="59" y="1741"/>
                        <a:pt x="35" y="1585"/>
                      </a:cubicBezTo>
                      <a:cubicBezTo>
                        <a:pt x="12" y="1430"/>
                        <a:pt x="0" y="1221"/>
                        <a:pt x="11" y="1058"/>
                      </a:cubicBezTo>
                      <a:cubicBezTo>
                        <a:pt x="23" y="898"/>
                        <a:pt x="60" y="750"/>
                        <a:pt x="105" y="612"/>
                      </a:cubicBezTo>
                      <a:cubicBezTo>
                        <a:pt x="151" y="471"/>
                        <a:pt x="232" y="312"/>
                        <a:pt x="291" y="214"/>
                      </a:cubicBezTo>
                      <a:cubicBezTo>
                        <a:pt x="351" y="117"/>
                        <a:pt x="452" y="0"/>
                        <a:pt x="458" y="14"/>
                      </a:cubicBezTo>
                      <a:cubicBezTo>
                        <a:pt x="523" y="185"/>
                        <a:pt x="544" y="384"/>
                        <a:pt x="566" y="544"/>
                      </a:cubicBezTo>
                      <a:cubicBezTo>
                        <a:pt x="589" y="717"/>
                        <a:pt x="595" y="887"/>
                        <a:pt x="593" y="1065"/>
                      </a:cubicBezTo>
                      <a:cubicBezTo>
                        <a:pt x="589" y="1243"/>
                        <a:pt x="569" y="1460"/>
                        <a:pt x="542" y="1613"/>
                      </a:cubicBezTo>
                      <a:cubicBezTo>
                        <a:pt x="514" y="1767"/>
                        <a:pt x="468" y="1885"/>
                        <a:pt x="423" y="1984"/>
                      </a:cubicBezTo>
                      <a:cubicBezTo>
                        <a:pt x="376" y="2083"/>
                        <a:pt x="275" y="2219"/>
                        <a:pt x="275" y="2208"/>
                      </a:cubicBezTo>
                      <a:cubicBezTo>
                        <a:pt x="275" y="2205"/>
                        <a:pt x="193" y="2086"/>
                        <a:pt x="153" y="1982"/>
                      </a:cubicBezTo>
                    </a:path>
                  </a:pathLst>
                </a:custGeom>
                <a:solidFill>
                  <a:srgbClr val="FFFFFF"/>
                </a:solidFill>
                <a:ln w="5724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Line 39"/>
              <p:cNvSpPr>
                <a:spLocks noChangeShapeType="1"/>
              </p:cNvSpPr>
              <p:nvPr/>
            </p:nvSpPr>
            <p:spPr bwMode="auto">
              <a:xfrm>
                <a:off x="1180" y="840"/>
                <a:ext cx="440" cy="73"/>
              </a:xfrm>
              <a:prstGeom prst="line">
                <a:avLst/>
              </a:prstGeom>
              <a:noFill/>
              <a:ln w="2844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40"/>
              <p:cNvSpPr>
                <a:spLocks noChangeShapeType="1"/>
              </p:cNvSpPr>
              <p:nvPr/>
            </p:nvSpPr>
            <p:spPr bwMode="auto">
              <a:xfrm>
                <a:off x="1325" y="1005"/>
                <a:ext cx="316" cy="52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41"/>
              <p:cNvSpPr>
                <a:spLocks noChangeShapeType="1"/>
              </p:cNvSpPr>
              <p:nvPr/>
            </p:nvSpPr>
            <p:spPr bwMode="auto">
              <a:xfrm>
                <a:off x="1005" y="1087"/>
                <a:ext cx="626" cy="104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42"/>
              <p:cNvSpPr>
                <a:spLocks noChangeShapeType="1"/>
              </p:cNvSpPr>
              <p:nvPr/>
            </p:nvSpPr>
            <p:spPr bwMode="auto">
              <a:xfrm flipH="1">
                <a:off x="1426" y="1140"/>
                <a:ext cx="211" cy="310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43"/>
              <p:cNvSpPr>
                <a:spLocks noChangeShapeType="1"/>
              </p:cNvSpPr>
              <p:nvPr/>
            </p:nvSpPr>
            <p:spPr bwMode="auto">
              <a:xfrm>
                <a:off x="923" y="1211"/>
                <a:ext cx="1069" cy="178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44"/>
              <p:cNvSpPr>
                <a:spLocks noChangeShapeType="1"/>
              </p:cNvSpPr>
              <p:nvPr/>
            </p:nvSpPr>
            <p:spPr bwMode="auto">
              <a:xfrm flipH="1">
                <a:off x="855" y="913"/>
                <a:ext cx="766" cy="1138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45"/>
              <p:cNvSpPr>
                <a:spLocks noChangeShapeType="1"/>
              </p:cNvSpPr>
              <p:nvPr/>
            </p:nvSpPr>
            <p:spPr bwMode="auto">
              <a:xfrm>
                <a:off x="840" y="1335"/>
                <a:ext cx="1068" cy="178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9" name="Group 46"/>
              <p:cNvGrpSpPr>
                <a:grpSpLocks/>
              </p:cNvGrpSpPr>
              <p:nvPr/>
            </p:nvGrpSpPr>
            <p:grpSpPr bwMode="auto">
              <a:xfrm>
                <a:off x="1136" y="1138"/>
                <a:ext cx="288" cy="701"/>
                <a:chOff x="1136" y="1138"/>
                <a:chExt cx="288" cy="701"/>
              </a:xfrm>
            </p:grpSpPr>
            <p:sp>
              <p:nvSpPr>
                <p:cNvPr id="90" name="Oval 47"/>
                <p:cNvSpPr>
                  <a:spLocks noChangeArrowheads="1"/>
                </p:cNvSpPr>
                <p:nvPr/>
              </p:nvSpPr>
              <p:spPr bwMode="auto">
                <a:xfrm rot="300000">
                  <a:off x="1136" y="1138"/>
                  <a:ext cx="279" cy="69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CC00"/>
                    </a:gs>
                  </a:gsLst>
                  <a:lin ang="5400000" scaled="1"/>
                </a:gra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endParaRPr lang="en-US" altLang="en-US">
                    <a:ea typeface="ＭＳ Ｐゴシック" charset="-128"/>
                  </a:endParaRPr>
                </a:p>
              </p:txBody>
            </p:sp>
            <p:sp>
              <p:nvSpPr>
                <p:cNvPr id="91" name="Freeform 48"/>
                <p:cNvSpPr>
                  <a:spLocks noChangeArrowheads="1"/>
                </p:cNvSpPr>
                <p:nvPr/>
              </p:nvSpPr>
              <p:spPr bwMode="auto">
                <a:xfrm>
                  <a:off x="1144" y="1481"/>
                  <a:ext cx="280" cy="358"/>
                </a:xfrm>
                <a:custGeom>
                  <a:avLst/>
                  <a:gdLst>
                    <a:gd name="T0" fmla="*/ 0 w 1234"/>
                    <a:gd name="T1" fmla="*/ 0 h 1578"/>
                    <a:gd name="T2" fmla="*/ 0 w 1234"/>
                    <a:gd name="T3" fmla="*/ 0 h 1578"/>
                    <a:gd name="T4" fmla="*/ 0 w 1234"/>
                    <a:gd name="T5" fmla="*/ 0 h 1578"/>
                    <a:gd name="T6" fmla="*/ 0 w 1234"/>
                    <a:gd name="T7" fmla="*/ 0 h 1578"/>
                    <a:gd name="T8" fmla="*/ 0 w 1234"/>
                    <a:gd name="T9" fmla="*/ 0 h 1578"/>
                    <a:gd name="T10" fmla="*/ 0 w 1234"/>
                    <a:gd name="T11" fmla="*/ 0 h 1578"/>
                    <a:gd name="T12" fmla="*/ 0 w 1234"/>
                    <a:gd name="T13" fmla="*/ 0 h 1578"/>
                    <a:gd name="T14" fmla="*/ 0 w 1234"/>
                    <a:gd name="T15" fmla="*/ 0 h 1578"/>
                    <a:gd name="T16" fmla="*/ 0 w 1234"/>
                    <a:gd name="T17" fmla="*/ 0 h 1578"/>
                    <a:gd name="T18" fmla="*/ 0 w 1234"/>
                    <a:gd name="T19" fmla="*/ 0 h 1578"/>
                    <a:gd name="T20" fmla="*/ 0 w 1234"/>
                    <a:gd name="T21" fmla="*/ 0 h 1578"/>
                    <a:gd name="T22" fmla="*/ 0 w 1234"/>
                    <a:gd name="T23" fmla="*/ 0 h 1578"/>
                    <a:gd name="T24" fmla="*/ 0 w 1234"/>
                    <a:gd name="T25" fmla="*/ 0 h 1578"/>
                    <a:gd name="T26" fmla="*/ 0 w 1234"/>
                    <a:gd name="T27" fmla="*/ 0 h 1578"/>
                    <a:gd name="T28" fmla="*/ 0 w 1234"/>
                    <a:gd name="T29" fmla="*/ 0 h 1578"/>
                    <a:gd name="T30" fmla="*/ 0 w 1234"/>
                    <a:gd name="T31" fmla="*/ 0 h 1578"/>
                    <a:gd name="T32" fmla="*/ 0 w 1234"/>
                    <a:gd name="T33" fmla="*/ 0 h 1578"/>
                    <a:gd name="T34" fmla="*/ 0 w 1234"/>
                    <a:gd name="T35" fmla="*/ 0 h 1578"/>
                    <a:gd name="T36" fmla="*/ 0 w 1234"/>
                    <a:gd name="T37" fmla="*/ 0 h 1578"/>
                    <a:gd name="T38" fmla="*/ 0 w 1234"/>
                    <a:gd name="T39" fmla="*/ 0 h 1578"/>
                    <a:gd name="T40" fmla="*/ 0 w 1234"/>
                    <a:gd name="T41" fmla="*/ 0 h 1578"/>
                    <a:gd name="T42" fmla="*/ 0 w 1234"/>
                    <a:gd name="T43" fmla="*/ 0 h 1578"/>
                    <a:gd name="T44" fmla="*/ 0 w 1234"/>
                    <a:gd name="T45" fmla="*/ 0 h 1578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234"/>
                    <a:gd name="T70" fmla="*/ 0 h 1578"/>
                    <a:gd name="T71" fmla="*/ 1234 w 1234"/>
                    <a:gd name="T72" fmla="*/ 1578 h 1578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234" h="1578">
                      <a:moveTo>
                        <a:pt x="35" y="59"/>
                      </a:moveTo>
                      <a:cubicBezTo>
                        <a:pt x="61" y="89"/>
                        <a:pt x="117" y="148"/>
                        <a:pt x="160" y="180"/>
                      </a:cubicBezTo>
                      <a:cubicBezTo>
                        <a:pt x="203" y="213"/>
                        <a:pt x="254" y="222"/>
                        <a:pt x="298" y="242"/>
                      </a:cubicBezTo>
                      <a:cubicBezTo>
                        <a:pt x="342" y="261"/>
                        <a:pt x="383" y="287"/>
                        <a:pt x="433" y="302"/>
                      </a:cubicBezTo>
                      <a:cubicBezTo>
                        <a:pt x="483" y="315"/>
                        <a:pt x="539" y="320"/>
                        <a:pt x="596" y="321"/>
                      </a:cubicBezTo>
                      <a:cubicBezTo>
                        <a:pt x="655" y="323"/>
                        <a:pt x="718" y="316"/>
                        <a:pt x="779" y="302"/>
                      </a:cubicBezTo>
                      <a:cubicBezTo>
                        <a:pt x="840" y="288"/>
                        <a:pt x="905" y="273"/>
                        <a:pt x="965" y="239"/>
                      </a:cubicBezTo>
                      <a:cubicBezTo>
                        <a:pt x="1024" y="206"/>
                        <a:pt x="1097" y="134"/>
                        <a:pt x="1142" y="100"/>
                      </a:cubicBezTo>
                      <a:cubicBezTo>
                        <a:pt x="1186" y="66"/>
                        <a:pt x="1215" y="15"/>
                        <a:pt x="1228" y="38"/>
                      </a:cubicBezTo>
                      <a:cubicBezTo>
                        <a:pt x="1222" y="50"/>
                        <a:pt x="1233" y="142"/>
                        <a:pt x="1223" y="236"/>
                      </a:cubicBezTo>
                      <a:cubicBezTo>
                        <a:pt x="1212" y="329"/>
                        <a:pt x="1193" y="488"/>
                        <a:pt x="1168" y="610"/>
                      </a:cubicBezTo>
                      <a:cubicBezTo>
                        <a:pt x="1143" y="730"/>
                        <a:pt x="1106" y="861"/>
                        <a:pt x="1072" y="961"/>
                      </a:cubicBezTo>
                      <a:cubicBezTo>
                        <a:pt x="1038" y="1058"/>
                        <a:pt x="1009" y="1127"/>
                        <a:pt x="966" y="1206"/>
                      </a:cubicBezTo>
                      <a:cubicBezTo>
                        <a:pt x="927" y="1285"/>
                        <a:pt x="877" y="1365"/>
                        <a:pt x="824" y="1424"/>
                      </a:cubicBezTo>
                      <a:cubicBezTo>
                        <a:pt x="769" y="1482"/>
                        <a:pt x="708" y="1531"/>
                        <a:pt x="648" y="1551"/>
                      </a:cubicBezTo>
                      <a:cubicBezTo>
                        <a:pt x="585" y="1571"/>
                        <a:pt x="516" y="1577"/>
                        <a:pt x="457" y="1553"/>
                      </a:cubicBezTo>
                      <a:cubicBezTo>
                        <a:pt x="395" y="1529"/>
                        <a:pt x="335" y="1476"/>
                        <a:pt x="286" y="1413"/>
                      </a:cubicBezTo>
                      <a:cubicBezTo>
                        <a:pt x="236" y="1350"/>
                        <a:pt x="196" y="1273"/>
                        <a:pt x="158" y="1175"/>
                      </a:cubicBezTo>
                      <a:cubicBezTo>
                        <a:pt x="118" y="1078"/>
                        <a:pt x="82" y="953"/>
                        <a:pt x="57" y="826"/>
                      </a:cubicBezTo>
                      <a:cubicBezTo>
                        <a:pt x="34" y="701"/>
                        <a:pt x="17" y="556"/>
                        <a:pt x="8" y="419"/>
                      </a:cubicBezTo>
                      <a:cubicBezTo>
                        <a:pt x="0" y="283"/>
                        <a:pt x="3" y="60"/>
                        <a:pt x="6" y="0"/>
                      </a:cubicBezTo>
                      <a:lnTo>
                        <a:pt x="35" y="59"/>
                      </a:lnTo>
                    </a:path>
                  </a:pathLst>
                </a:custGeom>
                <a:solidFill>
                  <a:srgbClr val="FF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" name="Freeform 49"/>
                <p:cNvSpPr>
                  <a:spLocks noChangeArrowheads="1"/>
                </p:cNvSpPr>
                <p:nvPr/>
              </p:nvSpPr>
              <p:spPr bwMode="auto">
                <a:xfrm>
                  <a:off x="1145" y="1486"/>
                  <a:ext cx="279" cy="67"/>
                </a:xfrm>
                <a:custGeom>
                  <a:avLst/>
                  <a:gdLst>
                    <a:gd name="T0" fmla="*/ 0 w 1231"/>
                    <a:gd name="T1" fmla="*/ 0 h 296"/>
                    <a:gd name="T2" fmla="*/ 0 w 1231"/>
                    <a:gd name="T3" fmla="*/ 0 h 296"/>
                    <a:gd name="T4" fmla="*/ 0 w 1231"/>
                    <a:gd name="T5" fmla="*/ 0 h 296"/>
                    <a:gd name="T6" fmla="*/ 0 w 1231"/>
                    <a:gd name="T7" fmla="*/ 0 h 296"/>
                    <a:gd name="T8" fmla="*/ 0 w 1231"/>
                    <a:gd name="T9" fmla="*/ 0 h 296"/>
                    <a:gd name="T10" fmla="*/ 0 w 1231"/>
                    <a:gd name="T11" fmla="*/ 0 h 296"/>
                    <a:gd name="T12" fmla="*/ 0 w 1231"/>
                    <a:gd name="T13" fmla="*/ 0 h 2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31"/>
                    <a:gd name="T22" fmla="*/ 0 h 296"/>
                    <a:gd name="T23" fmla="*/ 1231 w 1231"/>
                    <a:gd name="T24" fmla="*/ 296 h 2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31" h="296">
                      <a:moveTo>
                        <a:pt x="0" y="0"/>
                      </a:moveTo>
                      <a:cubicBezTo>
                        <a:pt x="20" y="21"/>
                        <a:pt x="67" y="82"/>
                        <a:pt x="120" y="121"/>
                      </a:cubicBezTo>
                      <a:cubicBezTo>
                        <a:pt x="173" y="161"/>
                        <a:pt x="255" y="209"/>
                        <a:pt x="317" y="235"/>
                      </a:cubicBezTo>
                      <a:cubicBezTo>
                        <a:pt x="377" y="262"/>
                        <a:pt x="419" y="276"/>
                        <a:pt x="490" y="282"/>
                      </a:cubicBezTo>
                      <a:cubicBezTo>
                        <a:pt x="562" y="290"/>
                        <a:pt x="664" y="295"/>
                        <a:pt x="747" y="281"/>
                      </a:cubicBezTo>
                      <a:cubicBezTo>
                        <a:pt x="831" y="264"/>
                        <a:pt x="912" y="243"/>
                        <a:pt x="993" y="196"/>
                      </a:cubicBezTo>
                      <a:cubicBezTo>
                        <a:pt x="1074" y="149"/>
                        <a:pt x="1180" y="41"/>
                        <a:pt x="1230" y="0"/>
                      </a:cubicBez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Oval 50"/>
                <p:cNvSpPr>
                  <a:spLocks noChangeArrowheads="1"/>
                </p:cNvSpPr>
                <p:nvPr/>
              </p:nvSpPr>
              <p:spPr bwMode="auto">
                <a:xfrm rot="300000">
                  <a:off x="1136" y="1138"/>
                  <a:ext cx="279" cy="698"/>
                </a:xfrm>
                <a:prstGeom prst="ellipse">
                  <a:avLst/>
                </a:prstGeom>
                <a:noFill/>
                <a:ln w="1908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endParaRPr lang="en-US" altLang="en-US">
                    <a:ea typeface="ＭＳ Ｐゴシック" charset="-128"/>
                  </a:endParaRPr>
                </a:p>
              </p:txBody>
            </p:sp>
          </p:grpSp>
          <p:sp>
            <p:nvSpPr>
              <p:cNvPr id="30" name="Line 51"/>
              <p:cNvSpPr>
                <a:spLocks noChangeShapeType="1"/>
              </p:cNvSpPr>
              <p:nvPr/>
            </p:nvSpPr>
            <p:spPr bwMode="auto">
              <a:xfrm flipH="1">
                <a:off x="1313" y="1276"/>
                <a:ext cx="576" cy="855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52"/>
              <p:cNvSpPr>
                <a:spLocks noChangeShapeType="1"/>
              </p:cNvSpPr>
              <p:nvPr/>
            </p:nvSpPr>
            <p:spPr bwMode="auto">
              <a:xfrm flipH="1">
                <a:off x="1163" y="1298"/>
                <a:ext cx="543" cy="805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53"/>
              <p:cNvSpPr>
                <a:spLocks noChangeShapeType="1"/>
              </p:cNvSpPr>
              <p:nvPr/>
            </p:nvSpPr>
            <p:spPr bwMode="auto">
              <a:xfrm>
                <a:off x="1333" y="1553"/>
                <a:ext cx="491" cy="82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54"/>
              <p:cNvSpPr>
                <a:spLocks noChangeShapeType="1"/>
              </p:cNvSpPr>
              <p:nvPr/>
            </p:nvSpPr>
            <p:spPr bwMode="auto">
              <a:xfrm flipH="1">
                <a:off x="1003" y="1543"/>
                <a:ext cx="365" cy="539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55"/>
              <p:cNvSpPr>
                <a:spLocks noChangeShapeType="1"/>
              </p:cNvSpPr>
              <p:nvPr/>
            </p:nvSpPr>
            <p:spPr bwMode="auto">
              <a:xfrm flipH="1">
                <a:off x="1120" y="1526"/>
                <a:ext cx="91" cy="133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Line 56"/>
              <p:cNvSpPr>
                <a:spLocks noChangeShapeType="1"/>
              </p:cNvSpPr>
              <p:nvPr/>
            </p:nvSpPr>
            <p:spPr bwMode="auto">
              <a:xfrm>
                <a:off x="972" y="1494"/>
                <a:ext cx="249" cy="41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6" name="Group 57"/>
              <p:cNvGrpSpPr>
                <a:grpSpLocks/>
              </p:cNvGrpSpPr>
              <p:nvPr/>
            </p:nvGrpSpPr>
            <p:grpSpPr bwMode="auto">
              <a:xfrm>
                <a:off x="561" y="1416"/>
                <a:ext cx="542" cy="709"/>
                <a:chOff x="561" y="1416"/>
                <a:chExt cx="542" cy="709"/>
              </a:xfrm>
            </p:grpSpPr>
            <p:sp>
              <p:nvSpPr>
                <p:cNvPr id="84" name="Oval 58"/>
                <p:cNvSpPr>
                  <a:spLocks noChangeArrowheads="1"/>
                </p:cNvSpPr>
                <p:nvPr/>
              </p:nvSpPr>
              <p:spPr bwMode="auto">
                <a:xfrm rot="300000">
                  <a:off x="562" y="1416"/>
                  <a:ext cx="521" cy="69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33CC"/>
                    </a:gs>
                    <a:gs pos="100000">
                      <a:srgbClr val="FFFFFF"/>
                    </a:gs>
                  </a:gsLst>
                  <a:lin ang="5400000" scaled="1"/>
                </a:gra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endParaRPr lang="en-US" altLang="en-US">
                    <a:ea typeface="ＭＳ Ｐゴシック" charset="-128"/>
                  </a:endParaRPr>
                </a:p>
              </p:txBody>
            </p:sp>
            <p:sp>
              <p:nvSpPr>
                <p:cNvPr id="85" name="Oval 59"/>
                <p:cNvSpPr>
                  <a:spLocks noChangeArrowheads="1"/>
                </p:cNvSpPr>
                <p:nvPr/>
              </p:nvSpPr>
              <p:spPr bwMode="auto">
                <a:xfrm rot="300000">
                  <a:off x="561" y="1416"/>
                  <a:ext cx="521" cy="695"/>
                </a:xfrm>
                <a:prstGeom prst="ellipse">
                  <a:avLst/>
                </a:prstGeom>
                <a:noFill/>
                <a:ln w="1908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37931725" indent="-37474525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endParaRPr lang="en-US" altLang="en-US">
                    <a:ea typeface="ＭＳ Ｐゴシック" charset="-128"/>
                  </a:endParaRPr>
                </a:p>
              </p:txBody>
            </p:sp>
            <p:sp>
              <p:nvSpPr>
                <p:cNvPr id="86" name="Freeform 60"/>
                <p:cNvSpPr>
                  <a:spLocks noChangeArrowheads="1"/>
                </p:cNvSpPr>
                <p:nvPr/>
              </p:nvSpPr>
              <p:spPr bwMode="auto">
                <a:xfrm>
                  <a:off x="564" y="1728"/>
                  <a:ext cx="539" cy="397"/>
                </a:xfrm>
                <a:custGeom>
                  <a:avLst/>
                  <a:gdLst>
                    <a:gd name="T0" fmla="*/ 0 w 2378"/>
                    <a:gd name="T1" fmla="*/ 0 h 1750"/>
                    <a:gd name="T2" fmla="*/ 0 w 2378"/>
                    <a:gd name="T3" fmla="*/ 0 h 1750"/>
                    <a:gd name="T4" fmla="*/ 0 w 2378"/>
                    <a:gd name="T5" fmla="*/ 0 h 1750"/>
                    <a:gd name="T6" fmla="*/ 0 w 2378"/>
                    <a:gd name="T7" fmla="*/ 0 h 1750"/>
                    <a:gd name="T8" fmla="*/ 0 w 2378"/>
                    <a:gd name="T9" fmla="*/ 0 h 1750"/>
                    <a:gd name="T10" fmla="*/ 0 w 2378"/>
                    <a:gd name="T11" fmla="*/ 0 h 1750"/>
                    <a:gd name="T12" fmla="*/ 0 w 2378"/>
                    <a:gd name="T13" fmla="*/ 0 h 1750"/>
                    <a:gd name="T14" fmla="*/ 0 w 2378"/>
                    <a:gd name="T15" fmla="*/ 0 h 1750"/>
                    <a:gd name="T16" fmla="*/ 0 w 2378"/>
                    <a:gd name="T17" fmla="*/ 0 h 1750"/>
                    <a:gd name="T18" fmla="*/ 0 w 2378"/>
                    <a:gd name="T19" fmla="*/ 0 h 1750"/>
                    <a:gd name="T20" fmla="*/ 0 w 2378"/>
                    <a:gd name="T21" fmla="*/ 0 h 1750"/>
                    <a:gd name="T22" fmla="*/ 0 w 2378"/>
                    <a:gd name="T23" fmla="*/ 0 h 1750"/>
                    <a:gd name="T24" fmla="*/ 0 w 2378"/>
                    <a:gd name="T25" fmla="*/ 0 h 1750"/>
                    <a:gd name="T26" fmla="*/ 0 w 2378"/>
                    <a:gd name="T27" fmla="*/ 0 h 1750"/>
                    <a:gd name="T28" fmla="*/ 0 w 2378"/>
                    <a:gd name="T29" fmla="*/ 0 h 1750"/>
                    <a:gd name="T30" fmla="*/ 0 w 2378"/>
                    <a:gd name="T31" fmla="*/ 0 h 1750"/>
                    <a:gd name="T32" fmla="*/ 0 w 2378"/>
                    <a:gd name="T33" fmla="*/ 0 h 1750"/>
                    <a:gd name="T34" fmla="*/ 0 w 2378"/>
                    <a:gd name="T35" fmla="*/ 0 h 1750"/>
                    <a:gd name="T36" fmla="*/ 0 w 2378"/>
                    <a:gd name="T37" fmla="*/ 0 h 1750"/>
                    <a:gd name="T38" fmla="*/ 0 w 2378"/>
                    <a:gd name="T39" fmla="*/ 0 h 1750"/>
                    <a:gd name="T40" fmla="*/ 0 w 2378"/>
                    <a:gd name="T41" fmla="*/ 0 h 1750"/>
                    <a:gd name="T42" fmla="*/ 0 w 2378"/>
                    <a:gd name="T43" fmla="*/ 0 h 175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378"/>
                    <a:gd name="T67" fmla="*/ 0 h 1750"/>
                    <a:gd name="T68" fmla="*/ 2378 w 2378"/>
                    <a:gd name="T69" fmla="*/ 1750 h 175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378" h="1750">
                      <a:moveTo>
                        <a:pt x="52" y="151"/>
                      </a:moveTo>
                      <a:cubicBezTo>
                        <a:pt x="89" y="200"/>
                        <a:pt x="136" y="282"/>
                        <a:pt x="229" y="363"/>
                      </a:cubicBezTo>
                      <a:cubicBezTo>
                        <a:pt x="322" y="442"/>
                        <a:pt x="488" y="568"/>
                        <a:pt x="606" y="630"/>
                      </a:cubicBezTo>
                      <a:cubicBezTo>
                        <a:pt x="724" y="692"/>
                        <a:pt x="805" y="722"/>
                        <a:pt x="942" y="737"/>
                      </a:cubicBezTo>
                      <a:cubicBezTo>
                        <a:pt x="1078" y="751"/>
                        <a:pt x="1288" y="750"/>
                        <a:pt x="1438" y="721"/>
                      </a:cubicBezTo>
                      <a:cubicBezTo>
                        <a:pt x="1587" y="690"/>
                        <a:pt x="1714" y="632"/>
                        <a:pt x="1840" y="555"/>
                      </a:cubicBezTo>
                      <a:cubicBezTo>
                        <a:pt x="1966" y="478"/>
                        <a:pt x="2102" y="342"/>
                        <a:pt x="2192" y="254"/>
                      </a:cubicBezTo>
                      <a:cubicBezTo>
                        <a:pt x="2281" y="167"/>
                        <a:pt x="2350" y="0"/>
                        <a:pt x="2377" y="24"/>
                      </a:cubicBezTo>
                      <a:cubicBezTo>
                        <a:pt x="2365" y="36"/>
                        <a:pt x="2373" y="275"/>
                        <a:pt x="2356" y="402"/>
                      </a:cubicBezTo>
                      <a:cubicBezTo>
                        <a:pt x="2339" y="528"/>
                        <a:pt x="2312" y="664"/>
                        <a:pt x="2270" y="788"/>
                      </a:cubicBezTo>
                      <a:cubicBezTo>
                        <a:pt x="2229" y="912"/>
                        <a:pt x="2161" y="1047"/>
                        <a:pt x="2101" y="1147"/>
                      </a:cubicBezTo>
                      <a:cubicBezTo>
                        <a:pt x="2043" y="1247"/>
                        <a:pt x="1990" y="1317"/>
                        <a:pt x="1916" y="1397"/>
                      </a:cubicBezTo>
                      <a:cubicBezTo>
                        <a:pt x="1841" y="1475"/>
                        <a:pt x="1748" y="1557"/>
                        <a:pt x="1649" y="1612"/>
                      </a:cubicBezTo>
                      <a:cubicBezTo>
                        <a:pt x="1548" y="1669"/>
                        <a:pt x="1432" y="1716"/>
                        <a:pt x="1313" y="1731"/>
                      </a:cubicBezTo>
                      <a:cubicBezTo>
                        <a:pt x="1196" y="1747"/>
                        <a:pt x="1066" y="1749"/>
                        <a:pt x="949" y="1720"/>
                      </a:cubicBezTo>
                      <a:cubicBezTo>
                        <a:pt x="832" y="1690"/>
                        <a:pt x="713" y="1630"/>
                        <a:pt x="615" y="1561"/>
                      </a:cubicBezTo>
                      <a:cubicBezTo>
                        <a:pt x="517" y="1490"/>
                        <a:pt x="433" y="1408"/>
                        <a:pt x="354" y="1303"/>
                      </a:cubicBezTo>
                      <a:cubicBezTo>
                        <a:pt x="274" y="1198"/>
                        <a:pt x="198" y="1064"/>
                        <a:pt x="145" y="932"/>
                      </a:cubicBezTo>
                      <a:cubicBezTo>
                        <a:pt x="92" y="799"/>
                        <a:pt x="53" y="644"/>
                        <a:pt x="29" y="503"/>
                      </a:cubicBezTo>
                      <a:cubicBezTo>
                        <a:pt x="5" y="359"/>
                        <a:pt x="0" y="123"/>
                        <a:pt x="3" y="65"/>
                      </a:cubicBezTo>
                      <a:lnTo>
                        <a:pt x="52" y="151"/>
                      </a:lnTo>
                    </a:path>
                  </a:pathLst>
                </a:custGeom>
                <a:solidFill>
                  <a:srgbClr val="FF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7" name="Freeform 61"/>
                <p:cNvSpPr>
                  <a:spLocks noChangeArrowheads="1"/>
                </p:cNvSpPr>
                <p:nvPr/>
              </p:nvSpPr>
              <p:spPr bwMode="auto">
                <a:xfrm>
                  <a:off x="956" y="1516"/>
                  <a:ext cx="138" cy="507"/>
                </a:xfrm>
                <a:custGeom>
                  <a:avLst/>
                  <a:gdLst>
                    <a:gd name="T0" fmla="*/ 0 w 608"/>
                    <a:gd name="T1" fmla="*/ 0 h 2236"/>
                    <a:gd name="T2" fmla="*/ 0 w 608"/>
                    <a:gd name="T3" fmla="*/ 0 h 2236"/>
                    <a:gd name="T4" fmla="*/ 0 w 608"/>
                    <a:gd name="T5" fmla="*/ 0 h 2236"/>
                    <a:gd name="T6" fmla="*/ 0 w 608"/>
                    <a:gd name="T7" fmla="*/ 0 h 2236"/>
                    <a:gd name="T8" fmla="*/ 0 w 608"/>
                    <a:gd name="T9" fmla="*/ 0 h 2236"/>
                    <a:gd name="T10" fmla="*/ 0 w 608"/>
                    <a:gd name="T11" fmla="*/ 0 h 2236"/>
                    <a:gd name="T12" fmla="*/ 0 w 608"/>
                    <a:gd name="T13" fmla="*/ 0 h 2236"/>
                    <a:gd name="T14" fmla="*/ 0 w 608"/>
                    <a:gd name="T15" fmla="*/ 0 h 2236"/>
                    <a:gd name="T16" fmla="*/ 0 w 608"/>
                    <a:gd name="T17" fmla="*/ 0 h 2236"/>
                    <a:gd name="T18" fmla="*/ 0 w 608"/>
                    <a:gd name="T19" fmla="*/ 0 h 2236"/>
                    <a:gd name="T20" fmla="*/ 0 w 608"/>
                    <a:gd name="T21" fmla="*/ 0 h 2236"/>
                    <a:gd name="T22" fmla="*/ 0 w 608"/>
                    <a:gd name="T23" fmla="*/ 0 h 2236"/>
                    <a:gd name="T24" fmla="*/ 0 w 608"/>
                    <a:gd name="T25" fmla="*/ 0 h 22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08"/>
                    <a:gd name="T40" fmla="*/ 0 h 2236"/>
                    <a:gd name="T41" fmla="*/ 608 w 608"/>
                    <a:gd name="T42" fmla="*/ 2236 h 22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08" h="2236">
                      <a:moveTo>
                        <a:pt x="352" y="2022"/>
                      </a:moveTo>
                      <a:cubicBezTo>
                        <a:pt x="406" y="1925"/>
                        <a:pt x="475" y="1797"/>
                        <a:pt x="516" y="1646"/>
                      </a:cubicBezTo>
                      <a:cubicBezTo>
                        <a:pt x="557" y="1496"/>
                        <a:pt x="592" y="1289"/>
                        <a:pt x="600" y="1127"/>
                      </a:cubicBezTo>
                      <a:cubicBezTo>
                        <a:pt x="607" y="965"/>
                        <a:pt x="588" y="812"/>
                        <a:pt x="557" y="666"/>
                      </a:cubicBezTo>
                      <a:cubicBezTo>
                        <a:pt x="528" y="519"/>
                        <a:pt x="465" y="347"/>
                        <a:pt x="418" y="240"/>
                      </a:cubicBezTo>
                      <a:cubicBezTo>
                        <a:pt x="370" y="132"/>
                        <a:pt x="282" y="0"/>
                        <a:pt x="275" y="12"/>
                      </a:cubicBezTo>
                      <a:cubicBezTo>
                        <a:pt x="190" y="171"/>
                        <a:pt x="148" y="364"/>
                        <a:pt x="108" y="521"/>
                      </a:cubicBezTo>
                      <a:cubicBezTo>
                        <a:pt x="64" y="689"/>
                        <a:pt x="39" y="858"/>
                        <a:pt x="22" y="1034"/>
                      </a:cubicBezTo>
                      <a:cubicBezTo>
                        <a:pt x="5" y="1211"/>
                        <a:pt x="0" y="1429"/>
                        <a:pt x="9" y="1587"/>
                      </a:cubicBezTo>
                      <a:cubicBezTo>
                        <a:pt x="18" y="1745"/>
                        <a:pt x="51" y="1871"/>
                        <a:pt x="85" y="1977"/>
                      </a:cubicBezTo>
                      <a:cubicBezTo>
                        <a:pt x="118" y="2083"/>
                        <a:pt x="204" y="2235"/>
                        <a:pt x="205" y="2224"/>
                      </a:cubicBezTo>
                      <a:cubicBezTo>
                        <a:pt x="205" y="2221"/>
                        <a:pt x="300" y="2118"/>
                        <a:pt x="352" y="2022"/>
                      </a:cubicBezTo>
                    </a:path>
                  </a:pathLst>
                </a:custGeom>
                <a:solidFill>
                  <a:srgbClr val="FFFFFF"/>
                </a:solidFill>
                <a:ln w="381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Freeform 62"/>
                <p:cNvSpPr>
                  <a:spLocks noChangeArrowheads="1"/>
                </p:cNvSpPr>
                <p:nvPr/>
              </p:nvSpPr>
              <p:spPr bwMode="auto">
                <a:xfrm>
                  <a:off x="944" y="1513"/>
                  <a:ext cx="68" cy="516"/>
                </a:xfrm>
                <a:custGeom>
                  <a:avLst/>
                  <a:gdLst>
                    <a:gd name="T0" fmla="*/ 0 w 298"/>
                    <a:gd name="T1" fmla="*/ 0 h 2275"/>
                    <a:gd name="T2" fmla="*/ 0 w 298"/>
                    <a:gd name="T3" fmla="*/ 0 h 2275"/>
                    <a:gd name="T4" fmla="*/ 0 w 298"/>
                    <a:gd name="T5" fmla="*/ 0 h 2275"/>
                    <a:gd name="T6" fmla="*/ 0 w 298"/>
                    <a:gd name="T7" fmla="*/ 0 h 2275"/>
                    <a:gd name="T8" fmla="*/ 0 w 298"/>
                    <a:gd name="T9" fmla="*/ 0 h 2275"/>
                    <a:gd name="T10" fmla="*/ 0 w 298"/>
                    <a:gd name="T11" fmla="*/ 0 h 2275"/>
                    <a:gd name="T12" fmla="*/ 0 w 298"/>
                    <a:gd name="T13" fmla="*/ 0 h 2275"/>
                    <a:gd name="T14" fmla="*/ 0 w 298"/>
                    <a:gd name="T15" fmla="*/ 0 h 2275"/>
                    <a:gd name="T16" fmla="*/ 0 w 298"/>
                    <a:gd name="T17" fmla="*/ 0 h 2275"/>
                    <a:gd name="T18" fmla="*/ 0 w 298"/>
                    <a:gd name="T19" fmla="*/ 0 h 2275"/>
                    <a:gd name="T20" fmla="*/ 0 w 298"/>
                    <a:gd name="T21" fmla="*/ 0 h 2275"/>
                    <a:gd name="T22" fmla="*/ 0 w 298"/>
                    <a:gd name="T23" fmla="*/ 0 h 2275"/>
                    <a:gd name="T24" fmla="*/ 0 w 298"/>
                    <a:gd name="T25" fmla="*/ 0 h 227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98"/>
                    <a:gd name="T40" fmla="*/ 0 h 2275"/>
                    <a:gd name="T41" fmla="*/ 298 w 298"/>
                    <a:gd name="T42" fmla="*/ 2275 h 227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98" h="2275">
                      <a:moveTo>
                        <a:pt x="174" y="1936"/>
                      </a:moveTo>
                      <a:cubicBezTo>
                        <a:pt x="170" y="1845"/>
                        <a:pt x="174" y="1781"/>
                        <a:pt x="175" y="1681"/>
                      </a:cubicBezTo>
                      <a:cubicBezTo>
                        <a:pt x="177" y="1581"/>
                        <a:pt x="174" y="1452"/>
                        <a:pt x="182" y="1326"/>
                      </a:cubicBezTo>
                      <a:cubicBezTo>
                        <a:pt x="189" y="1197"/>
                        <a:pt x="202" y="1054"/>
                        <a:pt x="213" y="904"/>
                      </a:cubicBezTo>
                      <a:cubicBezTo>
                        <a:pt x="224" y="755"/>
                        <a:pt x="237" y="575"/>
                        <a:pt x="247" y="426"/>
                      </a:cubicBezTo>
                      <a:cubicBezTo>
                        <a:pt x="259" y="281"/>
                        <a:pt x="297" y="0"/>
                        <a:pt x="276" y="17"/>
                      </a:cubicBezTo>
                      <a:cubicBezTo>
                        <a:pt x="192" y="176"/>
                        <a:pt x="148" y="369"/>
                        <a:pt x="108" y="525"/>
                      </a:cubicBezTo>
                      <a:cubicBezTo>
                        <a:pt x="65" y="694"/>
                        <a:pt x="40" y="861"/>
                        <a:pt x="23" y="1038"/>
                      </a:cubicBezTo>
                      <a:cubicBezTo>
                        <a:pt x="4" y="1216"/>
                        <a:pt x="0" y="1431"/>
                        <a:pt x="8" y="1592"/>
                      </a:cubicBezTo>
                      <a:cubicBezTo>
                        <a:pt x="19" y="1753"/>
                        <a:pt x="49" y="1884"/>
                        <a:pt x="81" y="1996"/>
                      </a:cubicBezTo>
                      <a:cubicBezTo>
                        <a:pt x="116" y="2110"/>
                        <a:pt x="197" y="2274"/>
                        <a:pt x="213" y="2262"/>
                      </a:cubicBezTo>
                      <a:cubicBezTo>
                        <a:pt x="213" y="2258"/>
                        <a:pt x="183" y="2003"/>
                        <a:pt x="174" y="1936"/>
                      </a:cubicBezTo>
                    </a:path>
                  </a:pathLst>
                </a:custGeom>
                <a:solidFill>
                  <a:srgbClr val="CC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Freeform 63"/>
                <p:cNvSpPr>
                  <a:spLocks noChangeArrowheads="1"/>
                </p:cNvSpPr>
                <p:nvPr/>
              </p:nvSpPr>
              <p:spPr bwMode="auto">
                <a:xfrm>
                  <a:off x="572" y="1751"/>
                  <a:ext cx="416" cy="147"/>
                </a:xfrm>
                <a:custGeom>
                  <a:avLst/>
                  <a:gdLst>
                    <a:gd name="T0" fmla="*/ 0 w 1835"/>
                    <a:gd name="T1" fmla="*/ 0 h 649"/>
                    <a:gd name="T2" fmla="*/ 0 w 1835"/>
                    <a:gd name="T3" fmla="*/ 0 h 649"/>
                    <a:gd name="T4" fmla="*/ 0 w 1835"/>
                    <a:gd name="T5" fmla="*/ 0 h 649"/>
                    <a:gd name="T6" fmla="*/ 0 w 1835"/>
                    <a:gd name="T7" fmla="*/ 0 h 649"/>
                    <a:gd name="T8" fmla="*/ 0 w 1835"/>
                    <a:gd name="T9" fmla="*/ 0 h 649"/>
                    <a:gd name="T10" fmla="*/ 0 w 1835"/>
                    <a:gd name="T11" fmla="*/ 0 h 649"/>
                    <a:gd name="T12" fmla="*/ 0 w 1835"/>
                    <a:gd name="T13" fmla="*/ 0 h 649"/>
                    <a:gd name="T14" fmla="*/ 0 w 1835"/>
                    <a:gd name="T15" fmla="*/ 0 h 64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35"/>
                    <a:gd name="T25" fmla="*/ 0 h 649"/>
                    <a:gd name="T26" fmla="*/ 1835 w 1835"/>
                    <a:gd name="T27" fmla="*/ 649 h 64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35" h="649">
                      <a:moveTo>
                        <a:pt x="0" y="0"/>
                      </a:moveTo>
                      <a:cubicBezTo>
                        <a:pt x="36" y="47"/>
                        <a:pt x="122" y="186"/>
                        <a:pt x="220" y="274"/>
                      </a:cubicBezTo>
                      <a:cubicBezTo>
                        <a:pt x="318" y="364"/>
                        <a:pt x="472" y="470"/>
                        <a:pt x="585" y="531"/>
                      </a:cubicBezTo>
                      <a:cubicBezTo>
                        <a:pt x="698" y="590"/>
                        <a:pt x="777" y="619"/>
                        <a:pt x="910" y="632"/>
                      </a:cubicBezTo>
                      <a:cubicBezTo>
                        <a:pt x="1043" y="648"/>
                        <a:pt x="1265" y="636"/>
                        <a:pt x="1388" y="618"/>
                      </a:cubicBezTo>
                      <a:cubicBezTo>
                        <a:pt x="1512" y="599"/>
                        <a:pt x="1576" y="571"/>
                        <a:pt x="1643" y="523"/>
                      </a:cubicBezTo>
                      <a:cubicBezTo>
                        <a:pt x="1708" y="476"/>
                        <a:pt x="1747" y="376"/>
                        <a:pt x="1779" y="339"/>
                      </a:cubicBezTo>
                      <a:cubicBezTo>
                        <a:pt x="1812" y="301"/>
                        <a:pt x="1822" y="299"/>
                        <a:pt x="1834" y="287"/>
                      </a:cubicBez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7" name="Line 64"/>
              <p:cNvSpPr>
                <a:spLocks noChangeShapeType="1"/>
              </p:cNvSpPr>
              <p:nvPr/>
            </p:nvSpPr>
            <p:spPr bwMode="auto">
              <a:xfrm flipH="1">
                <a:off x="996" y="1387"/>
                <a:ext cx="147" cy="215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65"/>
              <p:cNvSpPr>
                <a:spLocks noChangeShapeType="1"/>
              </p:cNvSpPr>
              <p:nvPr/>
            </p:nvSpPr>
            <p:spPr bwMode="auto">
              <a:xfrm>
                <a:off x="987" y="1635"/>
                <a:ext cx="662" cy="110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66"/>
              <p:cNvSpPr>
                <a:spLocks noChangeShapeType="1"/>
              </p:cNvSpPr>
              <p:nvPr/>
            </p:nvSpPr>
            <p:spPr bwMode="auto">
              <a:xfrm>
                <a:off x="910" y="1895"/>
                <a:ext cx="665" cy="108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67"/>
              <p:cNvSpPr>
                <a:spLocks noChangeShapeType="1"/>
              </p:cNvSpPr>
              <p:nvPr/>
            </p:nvSpPr>
            <p:spPr bwMode="auto">
              <a:xfrm>
                <a:off x="965" y="1767"/>
                <a:ext cx="700" cy="117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68"/>
              <p:cNvSpPr>
                <a:spLocks noChangeShapeType="1"/>
              </p:cNvSpPr>
              <p:nvPr/>
            </p:nvSpPr>
            <p:spPr bwMode="auto">
              <a:xfrm flipH="1">
                <a:off x="853" y="1649"/>
                <a:ext cx="275" cy="408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69"/>
              <p:cNvSpPr>
                <a:spLocks noChangeShapeType="1"/>
              </p:cNvSpPr>
              <p:nvPr/>
            </p:nvSpPr>
            <p:spPr bwMode="auto">
              <a:xfrm flipH="1">
                <a:off x="707" y="1899"/>
                <a:ext cx="91" cy="134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70"/>
              <p:cNvSpPr>
                <a:spLocks noChangeShapeType="1"/>
              </p:cNvSpPr>
              <p:nvPr/>
            </p:nvSpPr>
            <p:spPr bwMode="auto">
              <a:xfrm flipH="1">
                <a:off x="559" y="1845"/>
                <a:ext cx="108" cy="160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71"/>
              <p:cNvSpPr>
                <a:spLocks noChangeShapeType="1"/>
              </p:cNvSpPr>
              <p:nvPr/>
            </p:nvSpPr>
            <p:spPr bwMode="auto">
              <a:xfrm>
                <a:off x="425" y="1986"/>
                <a:ext cx="1044" cy="174"/>
              </a:xfrm>
              <a:prstGeom prst="line">
                <a:avLst/>
              </a:prstGeom>
              <a:noFill/>
              <a:ln w="2844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5" name="Picture 7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" y="1889"/>
                <a:ext cx="294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6" name="Group 73"/>
              <p:cNvGrpSpPr>
                <a:grpSpLocks/>
              </p:cNvGrpSpPr>
              <p:nvPr/>
            </p:nvGrpSpPr>
            <p:grpSpPr bwMode="auto">
              <a:xfrm>
                <a:off x="991" y="1244"/>
                <a:ext cx="619" cy="276"/>
                <a:chOff x="991" y="1244"/>
                <a:chExt cx="619" cy="276"/>
              </a:xfrm>
            </p:grpSpPr>
            <p:sp>
              <p:nvSpPr>
                <p:cNvPr id="71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1335" y="1323"/>
                  <a:ext cx="45" cy="67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403" y="1298"/>
                  <a:ext cx="108" cy="94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1439" y="1431"/>
                  <a:ext cx="157" cy="30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" name="Line 77"/>
                <p:cNvSpPr>
                  <a:spLocks noChangeShapeType="1"/>
                </p:cNvSpPr>
                <p:nvPr/>
              </p:nvSpPr>
              <p:spPr bwMode="auto">
                <a:xfrm>
                  <a:off x="1434" y="1506"/>
                  <a:ext cx="176" cy="14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" name="Line 78"/>
                <p:cNvSpPr>
                  <a:spLocks noChangeShapeType="1"/>
                </p:cNvSpPr>
                <p:nvPr/>
              </p:nvSpPr>
              <p:spPr bwMode="auto">
                <a:xfrm flipH="1" flipV="1">
                  <a:off x="1076" y="1244"/>
                  <a:ext cx="148" cy="115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Line 79"/>
                <p:cNvSpPr>
                  <a:spLocks noChangeShapeType="1"/>
                </p:cNvSpPr>
                <p:nvPr/>
              </p:nvSpPr>
              <p:spPr bwMode="auto">
                <a:xfrm flipH="1" flipV="1">
                  <a:off x="1014" y="1344"/>
                  <a:ext cx="166" cy="83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Line 80"/>
                <p:cNvSpPr>
                  <a:spLocks noChangeShapeType="1"/>
                </p:cNvSpPr>
                <p:nvPr/>
              </p:nvSpPr>
              <p:spPr bwMode="auto">
                <a:xfrm flipH="1" flipV="1">
                  <a:off x="991" y="1450"/>
                  <a:ext cx="152" cy="31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Line 81"/>
                <p:cNvSpPr>
                  <a:spLocks noChangeShapeType="1"/>
                </p:cNvSpPr>
                <p:nvPr/>
              </p:nvSpPr>
              <p:spPr bwMode="auto">
                <a:xfrm flipH="1" flipV="1">
                  <a:off x="1133" y="1436"/>
                  <a:ext cx="109" cy="36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Line 82"/>
                <p:cNvSpPr>
                  <a:spLocks noChangeShapeType="1"/>
                </p:cNvSpPr>
                <p:nvPr/>
              </p:nvSpPr>
              <p:spPr bwMode="auto">
                <a:xfrm flipH="1" flipV="1">
                  <a:off x="1155" y="1351"/>
                  <a:ext cx="94" cy="56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Line 83"/>
                <p:cNvSpPr>
                  <a:spLocks noChangeShapeType="1"/>
                </p:cNvSpPr>
                <p:nvPr/>
              </p:nvSpPr>
              <p:spPr bwMode="auto">
                <a:xfrm flipH="1" flipV="1">
                  <a:off x="1257" y="1319"/>
                  <a:ext cx="31" cy="63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1370" y="1393"/>
                  <a:ext cx="69" cy="22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Line 85"/>
                <p:cNvSpPr>
                  <a:spLocks noChangeShapeType="1"/>
                </p:cNvSpPr>
                <p:nvPr/>
              </p:nvSpPr>
              <p:spPr bwMode="auto">
                <a:xfrm>
                  <a:off x="1359" y="1466"/>
                  <a:ext cx="109" cy="8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Line 86"/>
                <p:cNvSpPr>
                  <a:spLocks noChangeShapeType="1"/>
                </p:cNvSpPr>
                <p:nvPr/>
              </p:nvSpPr>
              <p:spPr bwMode="auto">
                <a:xfrm flipH="1" flipV="1">
                  <a:off x="1228" y="1418"/>
                  <a:ext cx="60" cy="37"/>
                </a:xfrm>
                <a:prstGeom prst="line">
                  <a:avLst/>
                </a:prstGeom>
                <a:noFill/>
                <a:ln w="9360">
                  <a:solidFill>
                    <a:srgbClr val="000099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7" name="Group 87"/>
              <p:cNvGrpSpPr>
                <a:grpSpLocks/>
              </p:cNvGrpSpPr>
              <p:nvPr/>
            </p:nvGrpSpPr>
            <p:grpSpPr bwMode="auto">
              <a:xfrm>
                <a:off x="979" y="1562"/>
                <a:ext cx="605" cy="272"/>
                <a:chOff x="979" y="1562"/>
                <a:chExt cx="605" cy="272"/>
              </a:xfrm>
            </p:grpSpPr>
            <p:sp>
              <p:nvSpPr>
                <p:cNvPr id="58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1189" y="1662"/>
                  <a:ext cx="53" cy="88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Line 89"/>
                <p:cNvSpPr>
                  <a:spLocks noChangeShapeType="1"/>
                </p:cNvSpPr>
                <p:nvPr/>
              </p:nvSpPr>
              <p:spPr bwMode="auto">
                <a:xfrm flipH="1">
                  <a:off x="1063" y="1687"/>
                  <a:ext cx="110" cy="93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Line 90"/>
                <p:cNvSpPr>
                  <a:spLocks noChangeShapeType="1"/>
                </p:cNvSpPr>
                <p:nvPr/>
              </p:nvSpPr>
              <p:spPr bwMode="auto">
                <a:xfrm flipH="1">
                  <a:off x="979" y="1618"/>
                  <a:ext cx="159" cy="28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Line 91"/>
                <p:cNvSpPr>
                  <a:spLocks noChangeShapeType="1"/>
                </p:cNvSpPr>
                <p:nvPr/>
              </p:nvSpPr>
              <p:spPr bwMode="auto">
                <a:xfrm flipH="1" flipV="1">
                  <a:off x="1025" y="1562"/>
                  <a:ext cx="118" cy="11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Line 92"/>
                <p:cNvSpPr>
                  <a:spLocks noChangeShapeType="1"/>
                </p:cNvSpPr>
                <p:nvPr/>
              </p:nvSpPr>
              <p:spPr bwMode="auto">
                <a:xfrm>
                  <a:off x="1353" y="1721"/>
                  <a:ext cx="147" cy="113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Line 93"/>
                <p:cNvSpPr>
                  <a:spLocks noChangeShapeType="1"/>
                </p:cNvSpPr>
                <p:nvPr/>
              </p:nvSpPr>
              <p:spPr bwMode="auto">
                <a:xfrm>
                  <a:off x="1397" y="1652"/>
                  <a:ext cx="164" cy="82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Line 94"/>
                <p:cNvSpPr>
                  <a:spLocks noChangeShapeType="1"/>
                </p:cNvSpPr>
                <p:nvPr/>
              </p:nvSpPr>
              <p:spPr bwMode="auto">
                <a:xfrm>
                  <a:off x="1434" y="1598"/>
                  <a:ext cx="150" cy="29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Line 95"/>
                <p:cNvSpPr>
                  <a:spLocks noChangeShapeType="1"/>
                </p:cNvSpPr>
                <p:nvPr/>
              </p:nvSpPr>
              <p:spPr bwMode="auto">
                <a:xfrm>
                  <a:off x="1335" y="1607"/>
                  <a:ext cx="106" cy="33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Line 96"/>
                <p:cNvSpPr>
                  <a:spLocks noChangeShapeType="1"/>
                </p:cNvSpPr>
                <p:nvPr/>
              </p:nvSpPr>
              <p:spPr bwMode="auto">
                <a:xfrm>
                  <a:off x="1327" y="1672"/>
                  <a:ext cx="92" cy="54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Line 97"/>
                <p:cNvSpPr>
                  <a:spLocks noChangeShapeType="1"/>
                </p:cNvSpPr>
                <p:nvPr/>
              </p:nvSpPr>
              <p:spPr bwMode="auto">
                <a:xfrm>
                  <a:off x="1289" y="1698"/>
                  <a:ext cx="29" cy="61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Line 98"/>
                <p:cNvSpPr>
                  <a:spLocks noChangeShapeType="1"/>
                </p:cNvSpPr>
                <p:nvPr/>
              </p:nvSpPr>
              <p:spPr bwMode="auto">
                <a:xfrm flipH="1">
                  <a:off x="1135" y="1665"/>
                  <a:ext cx="71" cy="20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99"/>
                <p:cNvSpPr>
                  <a:spLocks noChangeShapeType="1"/>
                </p:cNvSpPr>
                <p:nvPr/>
              </p:nvSpPr>
              <p:spPr bwMode="auto">
                <a:xfrm flipH="1" flipV="1">
                  <a:off x="1107" y="1603"/>
                  <a:ext cx="112" cy="11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100"/>
                <p:cNvSpPr>
                  <a:spLocks noChangeShapeType="1"/>
                </p:cNvSpPr>
                <p:nvPr/>
              </p:nvSpPr>
              <p:spPr bwMode="auto">
                <a:xfrm>
                  <a:off x="1288" y="1624"/>
                  <a:ext cx="58" cy="35"/>
                </a:xfrm>
                <a:prstGeom prst="line">
                  <a:avLst/>
                </a:prstGeom>
                <a:noFill/>
                <a:ln w="9360">
                  <a:solidFill>
                    <a:srgbClr val="99CC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8" name="Line 101"/>
              <p:cNvSpPr>
                <a:spLocks noChangeShapeType="1"/>
              </p:cNvSpPr>
              <p:nvPr/>
            </p:nvSpPr>
            <p:spPr bwMode="auto">
              <a:xfrm>
                <a:off x="510" y="1827"/>
                <a:ext cx="173" cy="29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102"/>
              <p:cNvSpPr>
                <a:spLocks noChangeShapeType="1"/>
              </p:cNvSpPr>
              <p:nvPr/>
            </p:nvSpPr>
            <p:spPr bwMode="auto">
              <a:xfrm>
                <a:off x="1941" y="1243"/>
                <a:ext cx="130" cy="22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03"/>
              <p:cNvSpPr>
                <a:spLocks noChangeShapeType="1"/>
              </p:cNvSpPr>
              <p:nvPr/>
            </p:nvSpPr>
            <p:spPr bwMode="auto">
              <a:xfrm flipH="1">
                <a:off x="2014" y="989"/>
                <a:ext cx="67" cy="98"/>
              </a:xfrm>
              <a:prstGeom prst="line">
                <a:avLst/>
              </a:prstGeom>
              <a:noFill/>
              <a:ln w="9360">
                <a:solidFill>
                  <a:srgbClr val="B2B2B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1" name="Group 104"/>
              <p:cNvGrpSpPr>
                <a:grpSpLocks/>
              </p:cNvGrpSpPr>
              <p:nvPr/>
            </p:nvGrpSpPr>
            <p:grpSpPr bwMode="auto">
              <a:xfrm>
                <a:off x="1317" y="1812"/>
                <a:ext cx="467" cy="580"/>
                <a:chOff x="1317" y="1812"/>
                <a:chExt cx="467" cy="580"/>
              </a:xfrm>
            </p:grpSpPr>
            <p:sp>
              <p:nvSpPr>
                <p:cNvPr id="52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1455" y="1878"/>
                  <a:ext cx="187" cy="284"/>
                </a:xfrm>
                <a:prstGeom prst="line">
                  <a:avLst/>
                </a:prstGeom>
                <a:noFill/>
                <a:ln w="38160">
                  <a:solidFill>
                    <a:srgbClr val="000000"/>
                  </a:solidFill>
                  <a:round/>
                  <a:headEnd type="triangle" w="lg" len="lg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Line 106"/>
                <p:cNvSpPr>
                  <a:spLocks noChangeShapeType="1"/>
                </p:cNvSpPr>
                <p:nvPr/>
              </p:nvSpPr>
              <p:spPr bwMode="auto">
                <a:xfrm>
                  <a:off x="1441" y="2151"/>
                  <a:ext cx="255" cy="45"/>
                </a:xfrm>
                <a:prstGeom prst="line">
                  <a:avLst/>
                </a:prstGeom>
                <a:noFill/>
                <a:ln w="38160">
                  <a:solidFill>
                    <a:srgbClr val="000000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1447" y="1812"/>
                  <a:ext cx="28" cy="358"/>
                </a:xfrm>
                <a:prstGeom prst="line">
                  <a:avLst/>
                </a:prstGeom>
                <a:noFill/>
                <a:ln w="38160">
                  <a:solidFill>
                    <a:srgbClr val="000000"/>
                  </a:solidFill>
                  <a:round/>
                  <a:headEnd type="triangle" w="lg" len="lg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1478" y="2171"/>
                  <a:ext cx="147" cy="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37931725" indent="-37474525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lnSpc>
                      <a:spcPct val="90000"/>
                    </a:lnSpc>
                    <a:spcBef>
                      <a:spcPts val="988"/>
                    </a:spcBef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r>
                    <a:rPr lang="en-GB" altLang="en-US" sz="1600" b="1">
                      <a:latin typeface="Helvetica" charset="0"/>
                      <a:ea typeface="ＭＳ Ｐゴシック" charset="-128"/>
                    </a:rPr>
                    <a:t>x</a:t>
                  </a:r>
                </a:p>
              </p:txBody>
            </p:sp>
            <p:sp>
              <p:nvSpPr>
                <p:cNvPr id="56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1317" y="1945"/>
                  <a:ext cx="150" cy="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37931725" indent="-37474525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lnSpc>
                      <a:spcPct val="90000"/>
                    </a:lnSpc>
                    <a:spcBef>
                      <a:spcPts val="988"/>
                    </a:spcBef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r>
                    <a:rPr lang="en-GB" altLang="en-US" sz="1600" b="1">
                      <a:latin typeface="Helvetica" charset="0"/>
                      <a:ea typeface="ＭＳ Ｐゴシック" charset="-128"/>
                    </a:rPr>
                    <a:t>y</a:t>
                  </a:r>
                </a:p>
              </p:txBody>
            </p:sp>
            <p:sp>
              <p:nvSpPr>
                <p:cNvPr id="57" name="Text Box 110"/>
                <p:cNvSpPr txBox="1">
                  <a:spLocks noChangeArrowheads="1"/>
                </p:cNvSpPr>
                <p:nvPr/>
              </p:nvSpPr>
              <p:spPr bwMode="auto">
                <a:xfrm>
                  <a:off x="1636" y="1857"/>
                  <a:ext cx="148" cy="2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37931725" indent="-37474525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lnSpc>
                      <a:spcPct val="90000"/>
                    </a:lnSpc>
                    <a:spcBef>
                      <a:spcPts val="988"/>
                    </a:spcBef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r>
                    <a:rPr lang="en-GB" altLang="en-US" sz="1600" b="1">
                      <a:latin typeface="Helvetica" charset="0"/>
                      <a:ea typeface="ＭＳ Ｐゴシック" charset="-128"/>
                    </a:rPr>
                    <a:t>z</a:t>
                  </a:r>
                </a:p>
              </p:txBody>
            </p:sp>
          </p:grpSp>
        </p:grpSp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8013" y="5187748"/>
            <a:ext cx="5456176" cy="3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2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155406"/>
            <a:ext cx="8915400" cy="1150937"/>
          </a:xfrm>
        </p:spPr>
        <p:txBody>
          <a:bodyPr/>
          <a:lstStyle/>
          <a:p>
            <a:r>
              <a:rPr lang="en-US" sz="2400" b="1" dirty="0" err="1">
                <a:solidFill>
                  <a:srgbClr val="C00000"/>
                </a:solidFill>
              </a:rPr>
              <a:t>iEBE</a:t>
            </a:r>
            <a:r>
              <a:rPr lang="en-US" sz="2400" b="1" dirty="0">
                <a:solidFill>
                  <a:srgbClr val="C00000"/>
                </a:solidFill>
              </a:rPr>
              <a:t>-VISHNU package</a:t>
            </a:r>
          </a:p>
          <a:p>
            <a:pPr lvl="1"/>
            <a:r>
              <a:rPr lang="en-US" sz="2000" dirty="0" smtClean="0"/>
              <a:t>Hydro + hadron cascade simulator for relativistic heavy-ion collisions</a:t>
            </a:r>
          </a:p>
          <a:p>
            <a:pPr lvl="1"/>
            <a:r>
              <a:rPr lang="en-US" sz="2000" dirty="0" smtClean="0"/>
              <a:t>Developed by Chun Shen </a:t>
            </a:r>
            <a:r>
              <a:rPr lang="is-IS" sz="2000" dirty="0" smtClean="0"/>
              <a:t>(2016)</a:t>
            </a:r>
            <a:endParaRPr lang="en-US" sz="2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Arial Black" charset="0"/>
              </a:rPr>
              <a:t>Hydrodynamic Simulation with </a:t>
            </a:r>
            <a:endParaRPr lang="en-US" dirty="0" smtClean="0">
              <a:solidFill>
                <a:schemeClr val="bg1"/>
              </a:solidFill>
              <a:latin typeface="Arial Black" charset="0"/>
            </a:endParaRPr>
          </a:p>
          <a:p>
            <a:pPr algn="ctr" eaLnBrk="1" hangingPunct="1"/>
            <a:r>
              <a:rPr lang="en-US" dirty="0" err="1" smtClean="0">
                <a:solidFill>
                  <a:schemeClr val="bg1"/>
                </a:solidFill>
                <a:latin typeface="Arial Black" charset="0"/>
              </a:rPr>
              <a:t>iEBE</a:t>
            </a:r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-VISHNU Code Package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838200"/>
            <a:ext cx="7315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7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155406"/>
            <a:ext cx="8915400" cy="1150937"/>
          </a:xfrm>
        </p:spPr>
        <p:txBody>
          <a:bodyPr/>
          <a:lstStyle/>
          <a:p>
            <a:r>
              <a:rPr lang="en-US" sz="2400" b="1" dirty="0">
                <a:solidFill>
                  <a:srgbClr val="C00000"/>
                </a:solidFill>
              </a:rPr>
              <a:t>Initial Condition Generation</a:t>
            </a:r>
          </a:p>
          <a:p>
            <a:pPr lvl="1"/>
            <a:r>
              <a:rPr lang="en-US" sz="2000" dirty="0"/>
              <a:t>MC-</a:t>
            </a:r>
            <a:r>
              <a:rPr lang="en-US" sz="2000" dirty="0" err="1"/>
              <a:t>Glauber</a:t>
            </a:r>
            <a:r>
              <a:rPr lang="en-US" sz="2000" dirty="0"/>
              <a:t> model using </a:t>
            </a:r>
            <a:r>
              <a:rPr lang="en-US" sz="2000" dirty="0" err="1"/>
              <a:t>SuperMC</a:t>
            </a:r>
            <a:endParaRPr lang="en-US" sz="2000" dirty="0"/>
          </a:p>
          <a:p>
            <a:pPr lvl="1"/>
            <a:r>
              <a:rPr lang="en-US" sz="2000" dirty="0"/>
              <a:t>includes fluctuation</a:t>
            </a:r>
            <a:endParaRPr lang="en-US" sz="2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Arial Black" charset="0"/>
              </a:rPr>
              <a:t>Hydrodynamic Simulation with </a:t>
            </a:r>
            <a:endParaRPr lang="en-US" dirty="0" smtClean="0">
              <a:solidFill>
                <a:schemeClr val="bg1"/>
              </a:solidFill>
              <a:latin typeface="Arial Black" charset="0"/>
            </a:endParaRPr>
          </a:p>
          <a:p>
            <a:pPr algn="ctr" eaLnBrk="1" hangingPunct="1"/>
            <a:r>
              <a:rPr lang="en-US" dirty="0" err="1" smtClean="0">
                <a:solidFill>
                  <a:schemeClr val="bg1"/>
                </a:solidFill>
                <a:latin typeface="Arial Black" charset="0"/>
              </a:rPr>
              <a:t>iEBE</a:t>
            </a:r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-VISHNU Code Package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838200"/>
            <a:ext cx="7315200" cy="426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105400" y="5660858"/>
                <a:ext cx="3200400" cy="6685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charset="0"/>
                        </a:rPr>
                        <m:t>𝑆</m:t>
                      </m:r>
                      <m:r>
                        <a:rPr lang="en-US" sz="2000" i="1">
                          <a:latin typeface="Cambria Math" charset="0"/>
                        </a:rPr>
                        <m:t>∝</m:t>
                      </m:r>
                      <m:f>
                        <m:f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charset="0"/>
                            </a:rPr>
                            <m:t>1−</m:t>
                          </m:r>
                          <m:r>
                            <a:rPr lang="en-US" sz="2000" i="1">
                              <a:latin typeface="Cambria Math" charset="0"/>
                            </a:rPr>
                            <m:t>𝛼</m:t>
                          </m:r>
                        </m:num>
                        <m:den>
                          <m:r>
                            <a:rPr lang="en-US" sz="2000" i="1">
                              <a:latin typeface="Cambria Math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 charset="0"/>
                            </a:rPr>
                            <m:t>part</m:t>
                          </m:r>
                        </m:sub>
                      </m:sSub>
                      <m:r>
                        <a:rPr lang="en-US" sz="2000" i="1">
                          <a:latin typeface="Cambria Math" charset="0"/>
                        </a:rPr>
                        <m:t>+</m:t>
                      </m:r>
                      <m:r>
                        <a:rPr lang="en-US" sz="2000" i="1">
                          <a:latin typeface="Cambria Math" charset="0"/>
                        </a:rPr>
                        <m:t>𝛼</m:t>
                      </m:r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 charset="0"/>
                            </a:rPr>
                            <m:t>coll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5660858"/>
                <a:ext cx="3200400" cy="66851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/>
          <p:nvPr/>
        </p:nvCxnSpPr>
        <p:spPr>
          <a:xfrm flipH="1" flipV="1">
            <a:off x="2133600" y="3581400"/>
            <a:ext cx="533400" cy="1676400"/>
          </a:xfrm>
          <a:prstGeom prst="straightConnector1">
            <a:avLst/>
          </a:prstGeom>
          <a:ln w="50800" cap="flat">
            <a:solidFill>
              <a:srgbClr val="FF87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1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155406"/>
            <a:ext cx="8915400" cy="1150937"/>
          </a:xfrm>
        </p:spPr>
        <p:txBody>
          <a:bodyPr/>
          <a:lstStyle/>
          <a:p>
            <a:r>
              <a:rPr lang="en-US" sz="2400" b="1" dirty="0">
                <a:solidFill>
                  <a:srgbClr val="C00000"/>
                </a:solidFill>
              </a:rPr>
              <a:t>Hydrodynamic Simulation</a:t>
            </a:r>
          </a:p>
          <a:p>
            <a:pPr lvl="1"/>
            <a:r>
              <a:rPr lang="en-US" sz="2000" dirty="0"/>
              <a:t>Solving second-order Israel-Stewart equation </a:t>
            </a:r>
            <a:r>
              <a:rPr lang="en-US" sz="2000" dirty="0" smtClean="0"/>
              <a:t>in </a:t>
            </a:r>
            <a:r>
              <a:rPr lang="en-US" sz="2000" dirty="0"/>
              <a:t>(2+1</a:t>
            </a:r>
            <a:r>
              <a:rPr lang="en-US" sz="2000" dirty="0" smtClean="0"/>
              <a:t>)-dimension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Arial Black" charset="0"/>
              </a:rPr>
              <a:t>Hydrodynamic Simulation with </a:t>
            </a:r>
            <a:endParaRPr lang="en-US" dirty="0" smtClean="0">
              <a:solidFill>
                <a:schemeClr val="bg1"/>
              </a:solidFill>
              <a:latin typeface="Arial Black" charset="0"/>
            </a:endParaRPr>
          </a:p>
          <a:p>
            <a:pPr algn="ctr" eaLnBrk="1" hangingPunct="1"/>
            <a:r>
              <a:rPr lang="en-US" dirty="0" err="1" smtClean="0">
                <a:solidFill>
                  <a:schemeClr val="bg1"/>
                </a:solidFill>
                <a:latin typeface="Arial Black" charset="0"/>
              </a:rPr>
              <a:t>iEBE</a:t>
            </a:r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-VISHNU Code Package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838200"/>
            <a:ext cx="7315200" cy="426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5956495"/>
            <a:ext cx="5456176" cy="37485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667000" y="3505200"/>
            <a:ext cx="533400" cy="1752600"/>
          </a:xfrm>
          <a:prstGeom prst="straightConnector1">
            <a:avLst/>
          </a:prstGeom>
          <a:ln w="50800" cap="flat">
            <a:solidFill>
              <a:srgbClr val="FF87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10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181600"/>
            <a:ext cx="8915400" cy="1124743"/>
          </a:xfrm>
        </p:spPr>
        <p:txBody>
          <a:bodyPr/>
          <a:lstStyle/>
          <a:p>
            <a:r>
              <a:rPr lang="en-US" sz="2400" b="1" dirty="0">
                <a:solidFill>
                  <a:srgbClr val="C00000"/>
                </a:solidFill>
              </a:rPr>
              <a:t>Freeze-out and Particle Sampling</a:t>
            </a:r>
          </a:p>
          <a:p>
            <a:pPr lvl="1"/>
            <a:r>
              <a:rPr lang="en-US" sz="2000" dirty="0"/>
              <a:t>Fast </a:t>
            </a:r>
            <a:r>
              <a:rPr lang="en-US" sz="2000" dirty="0" smtClean="0"/>
              <a:t>Cooper-Frye using </a:t>
            </a:r>
            <a:r>
              <a:rPr lang="en-US" sz="2000" dirty="0" err="1" smtClean="0"/>
              <a:t>iS</a:t>
            </a:r>
            <a:r>
              <a:rPr lang="en-US" sz="2000" dirty="0" smtClean="0"/>
              <a:t> &amp; </a:t>
            </a:r>
            <a:r>
              <a:rPr lang="en-US" sz="2000" dirty="0" err="1" smtClean="0"/>
              <a:t>iSS</a:t>
            </a:r>
            <a:r>
              <a:rPr lang="en-US" sz="2000" dirty="0" smtClean="0"/>
              <a:t>, hadron </a:t>
            </a:r>
            <a:r>
              <a:rPr lang="en-US" sz="2000" dirty="0"/>
              <a:t>cascade using </a:t>
            </a:r>
            <a:r>
              <a:rPr lang="en-US" sz="2000" dirty="0" err="1"/>
              <a:t>UrQMD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7"/>
          <p:cNvSpPr txBox="1">
            <a:spLocks noChangeArrowheads="1"/>
          </p:cNvSpPr>
          <p:nvPr/>
        </p:nvSpPr>
        <p:spPr bwMode="auto">
          <a:xfrm>
            <a:off x="0" y="14605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Arial Black" charset="0"/>
              </a:rPr>
              <a:t>Hydrodynamic Simulation with </a:t>
            </a:r>
            <a:endParaRPr lang="en-US" dirty="0" smtClean="0">
              <a:solidFill>
                <a:schemeClr val="bg1"/>
              </a:solidFill>
              <a:latin typeface="Arial Black" charset="0"/>
            </a:endParaRPr>
          </a:p>
          <a:p>
            <a:pPr algn="ctr" eaLnBrk="1" hangingPunct="1"/>
            <a:r>
              <a:rPr lang="en-US" dirty="0" err="1" smtClean="0">
                <a:solidFill>
                  <a:schemeClr val="bg1"/>
                </a:solidFill>
                <a:latin typeface="Arial Black" charset="0"/>
              </a:rPr>
              <a:t>iEBE</a:t>
            </a:r>
            <a:r>
              <a:rPr lang="en-US" dirty="0" smtClean="0">
                <a:solidFill>
                  <a:schemeClr val="bg1"/>
                </a:solidFill>
                <a:latin typeface="Arial Black" charset="0"/>
              </a:rPr>
              <a:t>-VISHNU Code Package</a:t>
            </a:r>
            <a:endParaRPr lang="en-US" dirty="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838200"/>
            <a:ext cx="7315200" cy="42672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667000" y="3657600"/>
            <a:ext cx="2133600" cy="1600200"/>
          </a:xfrm>
          <a:prstGeom prst="straightConnector1">
            <a:avLst/>
          </a:prstGeom>
          <a:ln w="50800" cap="flat">
            <a:solidFill>
              <a:srgbClr val="FF87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47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6" y="3048000"/>
            <a:ext cx="4255078" cy="2971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22" y="3047999"/>
            <a:ext cx="4255078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886230"/>
            <a:ext cx="3733800" cy="2237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 Black" charset="0"/>
              </a:rPr>
              <a:t>EOS from </a:t>
            </a:r>
            <a:r>
              <a:rPr lang="en-US" sz="2400" dirty="0" err="1" smtClean="0">
                <a:latin typeface="Arial Black" charset="0"/>
              </a:rPr>
              <a:t>HotQCD</a:t>
            </a:r>
            <a:r>
              <a:rPr lang="en-US" sz="2400" dirty="0" smtClean="0">
                <a:latin typeface="Arial Black" charset="0"/>
              </a:rPr>
              <a:t> Collaboration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990601"/>
            <a:ext cx="5361769" cy="5068887"/>
          </a:xfrm>
        </p:spPr>
        <p:txBody>
          <a:bodyPr/>
          <a:lstStyle/>
          <a:p>
            <a:r>
              <a:rPr lang="en-US" sz="2000" b="1" dirty="0" smtClean="0"/>
              <a:t>Inclusion of </a:t>
            </a:r>
            <a:r>
              <a:rPr lang="en-US" sz="2000" b="1" dirty="0" err="1" smtClean="0">
                <a:solidFill>
                  <a:srgbClr val="C00000"/>
                </a:solidFill>
              </a:rPr>
              <a:t>HotQCD</a:t>
            </a:r>
            <a:r>
              <a:rPr lang="en-US" sz="2000" b="1" dirty="0" smtClean="0">
                <a:solidFill>
                  <a:srgbClr val="C00000"/>
                </a:solidFill>
              </a:rPr>
              <a:t> EOS </a:t>
            </a:r>
            <a:r>
              <a:rPr lang="en-US" sz="2000" b="1" dirty="0" smtClean="0"/>
              <a:t>in simulation</a:t>
            </a:r>
          </a:p>
          <a:p>
            <a:pPr lvl="1"/>
            <a:r>
              <a:rPr lang="en-US" sz="1800" dirty="0"/>
              <a:t>R</a:t>
            </a:r>
            <a:r>
              <a:rPr lang="en-US" sz="1800" dirty="0" smtClean="0"/>
              <a:t>eplaced </a:t>
            </a:r>
            <a:br>
              <a:rPr lang="en-US" sz="1800" dirty="0" smtClean="0"/>
            </a:br>
            <a:r>
              <a:rPr lang="en-US" sz="1800" dirty="0" smtClean="0"/>
              <a:t>older </a:t>
            </a:r>
            <a:r>
              <a:rPr lang="en-US" sz="1800" dirty="0" smtClean="0">
                <a:solidFill>
                  <a:srgbClr val="0000C2"/>
                </a:solidFill>
              </a:rPr>
              <a:t>s95p-v1 (2010) parameterization </a:t>
            </a:r>
            <a:r>
              <a:rPr lang="en-US" sz="1800" dirty="0" smtClean="0"/>
              <a:t>by newer </a:t>
            </a:r>
            <a:r>
              <a:rPr lang="en-US" sz="1800" dirty="0" err="1" smtClean="0">
                <a:solidFill>
                  <a:srgbClr val="0000C2"/>
                </a:solidFill>
              </a:rPr>
              <a:t>HotQCD</a:t>
            </a:r>
            <a:r>
              <a:rPr lang="en-US" sz="1800" dirty="0" smtClean="0">
                <a:solidFill>
                  <a:srgbClr val="0000C2"/>
                </a:solidFill>
              </a:rPr>
              <a:t> (2014) collaboration results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20% difference </a:t>
            </a:r>
            <a:r>
              <a:rPr lang="en-US" sz="1800" dirty="0" smtClean="0"/>
              <a:t>found in spectra and flow coefficients (s95p-v1 vs </a:t>
            </a:r>
            <a:r>
              <a:rPr lang="en-US" sz="1800" dirty="0" err="1" smtClean="0"/>
              <a:t>HotQCD</a:t>
            </a:r>
            <a:r>
              <a:rPr lang="en-US" sz="1800" dirty="0" smtClean="0"/>
              <a:t>)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400800" y="2587823"/>
            <a:ext cx="1902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Moreland &amp;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Soltz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2016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51095" y="4724400"/>
            <a:ext cx="1273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PHENIX 2004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84138" y="5995788"/>
            <a:ext cx="588366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400"/>
                </a:solidFill>
              </a:rPr>
              <a:t>Milestone met: Hydrodynamic simulation with </a:t>
            </a:r>
            <a:r>
              <a:rPr lang="en-US" b="1" dirty="0" err="1" smtClean="0">
                <a:solidFill>
                  <a:srgbClr val="006400"/>
                </a:solidFill>
              </a:rPr>
              <a:t>HotQCD</a:t>
            </a:r>
            <a:r>
              <a:rPr lang="en-US" b="1" dirty="0" smtClean="0">
                <a:solidFill>
                  <a:srgbClr val="006400"/>
                </a:solidFill>
              </a:rPr>
              <a:t> EOS</a:t>
            </a:r>
            <a:endParaRPr lang="en-US" b="1" dirty="0">
              <a:solidFill>
                <a:srgbClr val="006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3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 Black" charset="0"/>
              </a:rPr>
              <a:t>Splitting Function Calculation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305704"/>
                <a:ext cx="8458200" cy="4820459"/>
              </a:xfrm>
            </p:spPr>
            <p:txBody>
              <a:bodyPr/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Geometry of heavy-ion collision</a:t>
                </a:r>
              </a:p>
              <a:p>
                <a:pPr lvl="1"/>
                <a:r>
                  <a:rPr lang="en-US" sz="2000" b="1" dirty="0" smtClean="0"/>
                  <a:t>Jets from binary collision</a:t>
                </a:r>
              </a:p>
              <a:p>
                <a:pPr lvl="1"/>
                <a:endParaRPr lang="en-US" sz="2000" dirty="0" smtClean="0"/>
              </a:p>
              <a:p>
                <a:pPr lvl="1"/>
                <a:endParaRPr lang="en-US" sz="2000" dirty="0" smtClean="0"/>
              </a:p>
              <a:p>
                <a:pPr lvl="1"/>
                <a:endParaRPr lang="en-US" sz="2000" dirty="0" smtClean="0"/>
              </a:p>
              <a:p>
                <a:pPr lvl="1"/>
                <a:endParaRPr lang="en-US" sz="2000" b="1" dirty="0" smtClean="0"/>
              </a:p>
              <a:p>
                <a:pPr lvl="1"/>
                <a:r>
                  <a:rPr lang="en-US" sz="2000" b="1" dirty="0" smtClean="0"/>
                  <a:t>Medium from participants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sz="2000" dirty="0" smtClean="0"/>
              </a:p>
              <a:p>
                <a:pPr lvl="1"/>
                <a:endParaRPr lang="en-US" sz="2000" dirty="0"/>
              </a:p>
              <a:p>
                <a:endParaRPr lang="en-US" sz="400" dirty="0" smtClean="0">
                  <a:solidFill>
                    <a:srgbClr val="C00000"/>
                  </a:solidFill>
                </a:endParaRPr>
              </a:p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Parton splitting</a:t>
                </a:r>
              </a:p>
              <a:p>
                <a:pPr lvl="1"/>
                <a:r>
                  <a:rPr lang="en-US" sz="2000" dirty="0" smtClean="0"/>
                  <a:t>Jets propagating medium may split</a:t>
                </a:r>
                <a:br>
                  <a:rPr lang="en-US" sz="2000" dirty="0" smtClean="0"/>
                </a:b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𝑞</m:t>
                    </m:r>
                    <m:r>
                      <a:rPr lang="en-US" sz="2000" b="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𝑞𝑔</m:t>
                    </m:r>
                    <m:r>
                      <a:rPr lang="en-US" sz="2000" b="0" i="1" smtClean="0"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sz="2000" dirty="0" smtClean="0"/>
                  <a:t>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𝑞</m:t>
                    </m:r>
                    <m:r>
                      <a:rPr lang="en-US" sz="200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00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𝑔𝑞</m:t>
                    </m:r>
                    <m:r>
                      <a:rPr lang="en-US" sz="2000" i="1"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sz="2000" dirty="0" smtClean="0"/>
                  <a:t>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𝑔</m:t>
                    </m:r>
                    <m:r>
                      <a:rPr lang="en-US" sz="200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00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𝑔𝑔</m:t>
                    </m:r>
                    <m:r>
                      <a:rPr lang="en-US" sz="2000" i="1">
                        <a:latin typeface="Cambria Math" charset="0"/>
                      </a:rPr>
                      <m:t>,</m:t>
                    </m:r>
                  </m:oMath>
                </a14:m>
                <a:r>
                  <a:rPr lang="en-US" sz="2000" dirty="0" smtClean="0"/>
                  <a:t>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𝑔</m:t>
                    </m:r>
                    <m:r>
                      <a:rPr lang="en-US" sz="200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000" i="1" smtClean="0">
                        <a:solidFill>
                          <a:srgbClr val="0000C2"/>
                        </a:solidFill>
                        <a:latin typeface="Cambria Math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rgbClr val="0000C2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0000C2"/>
                            </a:solidFill>
                            <a:latin typeface="Cambria Math" charset="0"/>
                          </a:rPr>
                          <m:t>𝑞</m:t>
                        </m:r>
                      </m:e>
                    </m:acc>
                  </m:oMath>
                </a14:m>
                <a:endParaRPr lang="en-US" sz="2000" dirty="0"/>
              </a:p>
              <a:p>
                <a:pPr lvl="1"/>
                <a:endParaRPr lang="en-US" sz="2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305704"/>
                <a:ext cx="8458200" cy="4820459"/>
              </a:xfrm>
              <a:blipFill rotWithShape="0">
                <a:blip r:embed="rId3"/>
                <a:stretch>
                  <a:fillRect l="-1009" t="-885" b="-3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5486400" y="1295400"/>
            <a:ext cx="3416139" cy="2819400"/>
            <a:chOff x="616782" y="1905000"/>
            <a:chExt cx="3416139" cy="2819400"/>
          </a:xfrm>
        </p:grpSpPr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791762" y="3082243"/>
              <a:ext cx="3076129" cy="1106764"/>
            </a:xfrm>
            <a:prstGeom prst="rect">
              <a:avLst/>
            </a:prstGeom>
            <a:gradFill flip="none" rotWithShape="1">
              <a:gsLst>
                <a:gs pos="50000">
                  <a:srgbClr val="FF0000"/>
                </a:gs>
                <a:gs pos="0">
                  <a:srgbClr val="FFFF00"/>
                </a:gs>
                <a:gs pos="100000">
                  <a:srgbClr val="FFFF00"/>
                </a:gs>
              </a:gsLst>
              <a:lin ang="0" scaled="0"/>
              <a:tileRect/>
            </a:gradFill>
            <a:ln>
              <a:noFill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3645344" y="3082243"/>
              <a:ext cx="387577" cy="162168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 rot="10848373">
              <a:off x="616782" y="2578052"/>
              <a:ext cx="387577" cy="1621686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>
              <a:off x="1067818" y="1905000"/>
              <a:ext cx="2459104" cy="2819400"/>
              <a:chOff x="714" y="576"/>
              <a:chExt cx="1288" cy="1330"/>
            </a:xfrm>
          </p:grpSpPr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714" y="1386"/>
                <a:ext cx="365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" name="Line 16"/>
              <p:cNvSpPr>
                <a:spLocks noChangeShapeType="1"/>
              </p:cNvSpPr>
              <p:nvPr/>
            </p:nvSpPr>
            <p:spPr bwMode="auto">
              <a:xfrm rot="10800000">
                <a:off x="1637" y="1380"/>
                <a:ext cx="365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" name="AutoShape 17"/>
              <p:cNvSpPr>
                <a:spLocks noChangeArrowheads="1"/>
              </p:cNvSpPr>
              <p:nvPr/>
            </p:nvSpPr>
            <p:spPr bwMode="auto">
              <a:xfrm>
                <a:off x="1273" y="1276"/>
                <a:ext cx="209" cy="210"/>
              </a:xfrm>
              <a:prstGeom prst="irregularSeal1">
                <a:avLst/>
              </a:prstGeom>
              <a:solidFill>
                <a:srgbClr val="FF9900"/>
              </a:solidFill>
              <a:ln w="15875">
                <a:solidFill>
                  <a:srgbClr val="FF99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9" name="Line 18"/>
              <p:cNvSpPr>
                <a:spLocks noChangeShapeType="1"/>
              </p:cNvSpPr>
              <p:nvPr/>
            </p:nvSpPr>
            <p:spPr bwMode="auto">
              <a:xfrm flipV="1">
                <a:off x="1077" y="1385"/>
                <a:ext cx="298" cy="0"/>
              </a:xfrm>
              <a:prstGeom prst="line">
                <a:avLst/>
              </a:prstGeom>
              <a:noFill/>
              <a:ln w="12700">
                <a:solidFill>
                  <a:srgbClr val="00498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0" name="Line 19"/>
              <p:cNvSpPr>
                <a:spLocks noChangeShapeType="1"/>
              </p:cNvSpPr>
              <p:nvPr/>
            </p:nvSpPr>
            <p:spPr bwMode="auto">
              <a:xfrm rot="10800000" flipV="1">
                <a:off x="1376" y="1384"/>
                <a:ext cx="265" cy="0"/>
              </a:xfrm>
              <a:prstGeom prst="line">
                <a:avLst/>
              </a:prstGeom>
              <a:noFill/>
              <a:ln w="12700">
                <a:solidFill>
                  <a:srgbClr val="00498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" name="Line 20"/>
              <p:cNvSpPr>
                <a:spLocks noChangeShapeType="1"/>
              </p:cNvSpPr>
              <p:nvPr/>
            </p:nvSpPr>
            <p:spPr bwMode="auto">
              <a:xfrm rot="6114803" flipV="1">
                <a:off x="1065" y="1634"/>
                <a:ext cx="527" cy="17"/>
              </a:xfrm>
              <a:prstGeom prst="line">
                <a:avLst/>
              </a:prstGeom>
              <a:noFill/>
              <a:ln w="12700">
                <a:solidFill>
                  <a:srgbClr val="00498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" name="Line 21"/>
              <p:cNvSpPr>
                <a:spLocks noChangeShapeType="1"/>
              </p:cNvSpPr>
              <p:nvPr/>
            </p:nvSpPr>
            <p:spPr bwMode="auto">
              <a:xfrm rot="16570071" flipV="1">
                <a:off x="1173" y="1161"/>
                <a:ext cx="442" cy="8"/>
              </a:xfrm>
              <a:prstGeom prst="line">
                <a:avLst/>
              </a:prstGeom>
              <a:noFill/>
              <a:ln w="12700">
                <a:solidFill>
                  <a:srgbClr val="00498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23" name="Group 22"/>
              <p:cNvGrpSpPr>
                <a:grpSpLocks/>
              </p:cNvGrpSpPr>
              <p:nvPr/>
            </p:nvGrpSpPr>
            <p:grpSpPr bwMode="auto">
              <a:xfrm>
                <a:off x="1362" y="576"/>
                <a:ext cx="101" cy="363"/>
                <a:chOff x="1265" y="384"/>
                <a:chExt cx="101" cy="363"/>
              </a:xfrm>
            </p:grpSpPr>
            <p:sp>
              <p:nvSpPr>
                <p:cNvPr id="29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321" y="384"/>
                  <a:ext cx="35" cy="36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320" y="637"/>
                  <a:ext cx="46" cy="11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Line 25"/>
                <p:cNvSpPr>
                  <a:spLocks noChangeShapeType="1"/>
                </p:cNvSpPr>
                <p:nvPr/>
              </p:nvSpPr>
              <p:spPr bwMode="auto">
                <a:xfrm flipH="1" flipV="1">
                  <a:off x="1265" y="590"/>
                  <a:ext cx="53" cy="155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Line 26"/>
                <p:cNvSpPr>
                  <a:spLocks noChangeShapeType="1"/>
                </p:cNvSpPr>
                <p:nvPr/>
              </p:nvSpPr>
              <p:spPr bwMode="auto">
                <a:xfrm flipH="1" flipV="1">
                  <a:off x="1300" y="541"/>
                  <a:ext cx="19" cy="20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4" name="Freeform 27"/>
              <p:cNvSpPr>
                <a:spLocks/>
              </p:cNvSpPr>
              <p:nvPr/>
            </p:nvSpPr>
            <p:spPr bwMode="auto">
              <a:xfrm>
                <a:off x="1352" y="1516"/>
                <a:ext cx="80" cy="86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Freeform 28"/>
              <p:cNvSpPr>
                <a:spLocks/>
              </p:cNvSpPr>
              <p:nvPr/>
            </p:nvSpPr>
            <p:spPr bwMode="auto">
              <a:xfrm rot="2179176" flipH="1">
                <a:off x="1287" y="1525"/>
                <a:ext cx="24" cy="121"/>
              </a:xfrm>
              <a:custGeom>
                <a:avLst/>
                <a:gdLst>
                  <a:gd name="T0" fmla="*/ 11 w 46"/>
                  <a:gd name="T1" fmla="*/ 0 h 198"/>
                  <a:gd name="T2" fmla="*/ 5 w 46"/>
                  <a:gd name="T3" fmla="*/ 39 h 198"/>
                  <a:gd name="T4" fmla="*/ 20 w 46"/>
                  <a:gd name="T5" fmla="*/ 78 h 198"/>
                  <a:gd name="T6" fmla="*/ 2 w 46"/>
                  <a:gd name="T7" fmla="*/ 105 h 198"/>
                  <a:gd name="T8" fmla="*/ 29 w 46"/>
                  <a:gd name="T9" fmla="*/ 117 h 198"/>
                  <a:gd name="T10" fmla="*/ 35 w 46"/>
                  <a:gd name="T11" fmla="*/ 144 h 198"/>
                  <a:gd name="T12" fmla="*/ 29 w 46"/>
                  <a:gd name="T13" fmla="*/ 171 h 198"/>
                  <a:gd name="T14" fmla="*/ 35 w 46"/>
                  <a:gd name="T15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198">
                    <a:moveTo>
                      <a:pt x="11" y="0"/>
                    </a:moveTo>
                    <a:cubicBezTo>
                      <a:pt x="24" y="4"/>
                      <a:pt x="0" y="25"/>
                      <a:pt x="5" y="39"/>
                    </a:cubicBezTo>
                    <a:cubicBezTo>
                      <a:pt x="0" y="69"/>
                      <a:pt x="11" y="52"/>
                      <a:pt x="20" y="78"/>
                    </a:cubicBezTo>
                    <a:cubicBezTo>
                      <a:pt x="16" y="89"/>
                      <a:pt x="9" y="95"/>
                      <a:pt x="2" y="105"/>
                    </a:cubicBezTo>
                    <a:cubicBezTo>
                      <a:pt x="12" y="108"/>
                      <a:pt x="19" y="114"/>
                      <a:pt x="29" y="117"/>
                    </a:cubicBezTo>
                    <a:cubicBezTo>
                      <a:pt x="25" y="134"/>
                      <a:pt x="18" y="135"/>
                      <a:pt x="35" y="144"/>
                    </a:cubicBezTo>
                    <a:cubicBezTo>
                      <a:pt x="39" y="156"/>
                      <a:pt x="36" y="160"/>
                      <a:pt x="29" y="171"/>
                    </a:cubicBezTo>
                    <a:cubicBezTo>
                      <a:pt x="46" y="177"/>
                      <a:pt x="35" y="181"/>
                      <a:pt x="35" y="198"/>
                    </a:cubicBezTo>
                  </a:path>
                </a:pathLst>
              </a:custGeom>
              <a:noFill/>
              <a:ln w="127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" name="Freeform 29"/>
              <p:cNvSpPr>
                <a:spLocks/>
              </p:cNvSpPr>
              <p:nvPr/>
            </p:nvSpPr>
            <p:spPr bwMode="auto">
              <a:xfrm rot="10121092">
                <a:off x="1336" y="1569"/>
                <a:ext cx="81" cy="71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Freeform 30"/>
              <p:cNvSpPr>
                <a:spLocks/>
              </p:cNvSpPr>
              <p:nvPr/>
            </p:nvSpPr>
            <p:spPr bwMode="auto">
              <a:xfrm rot="10121092">
                <a:off x="1316" y="1150"/>
                <a:ext cx="69" cy="97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" name="Freeform 31"/>
              <p:cNvSpPr>
                <a:spLocks/>
              </p:cNvSpPr>
              <p:nvPr/>
            </p:nvSpPr>
            <p:spPr bwMode="auto">
              <a:xfrm rot="14203381">
                <a:off x="1408" y="1142"/>
                <a:ext cx="68" cy="174"/>
              </a:xfrm>
              <a:custGeom>
                <a:avLst/>
                <a:gdLst>
                  <a:gd name="T0" fmla="*/ 0 w 68"/>
                  <a:gd name="T1" fmla="*/ 0 h 174"/>
                  <a:gd name="T2" fmla="*/ 27 w 68"/>
                  <a:gd name="T3" fmla="*/ 15 h 174"/>
                  <a:gd name="T4" fmla="*/ 42 w 68"/>
                  <a:gd name="T5" fmla="*/ 54 h 174"/>
                  <a:gd name="T6" fmla="*/ 24 w 68"/>
                  <a:gd name="T7" fmla="*/ 81 h 174"/>
                  <a:gd name="T8" fmla="*/ 51 w 68"/>
                  <a:gd name="T9" fmla="*/ 93 h 174"/>
                  <a:gd name="T10" fmla="*/ 57 w 68"/>
                  <a:gd name="T11" fmla="*/ 120 h 174"/>
                  <a:gd name="T12" fmla="*/ 51 w 68"/>
                  <a:gd name="T13" fmla="*/ 147 h 174"/>
                  <a:gd name="T14" fmla="*/ 57 w 68"/>
                  <a:gd name="T15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174">
                    <a:moveTo>
                      <a:pt x="0" y="0"/>
                    </a:moveTo>
                    <a:cubicBezTo>
                      <a:pt x="13" y="4"/>
                      <a:pt x="22" y="1"/>
                      <a:pt x="27" y="15"/>
                    </a:cubicBezTo>
                    <a:cubicBezTo>
                      <a:pt x="22" y="45"/>
                      <a:pt x="33" y="28"/>
                      <a:pt x="42" y="54"/>
                    </a:cubicBezTo>
                    <a:cubicBezTo>
                      <a:pt x="38" y="65"/>
                      <a:pt x="31" y="71"/>
                      <a:pt x="24" y="81"/>
                    </a:cubicBezTo>
                    <a:cubicBezTo>
                      <a:pt x="34" y="84"/>
                      <a:pt x="41" y="90"/>
                      <a:pt x="51" y="93"/>
                    </a:cubicBezTo>
                    <a:cubicBezTo>
                      <a:pt x="47" y="110"/>
                      <a:pt x="40" y="111"/>
                      <a:pt x="57" y="120"/>
                    </a:cubicBezTo>
                    <a:cubicBezTo>
                      <a:pt x="61" y="132"/>
                      <a:pt x="58" y="136"/>
                      <a:pt x="51" y="147"/>
                    </a:cubicBezTo>
                    <a:cubicBezTo>
                      <a:pt x="68" y="153"/>
                      <a:pt x="57" y="157"/>
                      <a:pt x="57" y="174"/>
                    </a:cubicBezTo>
                  </a:path>
                </a:pathLst>
              </a:custGeom>
              <a:noFill/>
              <a:ln w="127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57849" y="2071577"/>
                <a:ext cx="4721421" cy="1357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𝐴𝐴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𝑏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/2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/2)</m:t>
                          </m:r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𝑇</m:t>
                    </m:r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𝑟</m:t>
                    </m:r>
                    <m:r>
                      <a:rPr lang="en-US" b="0" i="1" smtClean="0">
                        <a:latin typeface="Cambria Math" charset="0"/>
                      </a:rPr>
                      <m:t>) </m:t>
                    </m:r>
                  </m:oMath>
                </a14:m>
                <a:r>
                  <a:rPr lang="en-US" dirty="0" smtClean="0"/>
                  <a:t>: thickness ←Woods-Saxon nuclear density</a:t>
                </a:r>
              </a:p>
              <a:p>
                <a:endParaRPr lang="en-US" sz="500" i="1" dirty="0" smtClean="0"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coll</m:t>
                        </m:r>
                      </m:sub>
                    </m:sSub>
                    <m:r>
                      <a:rPr lang="en-US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AA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b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in</m:t>
                        </m:r>
                      </m:sub>
                    </m:sSub>
                  </m:oMath>
                </a14:m>
                <a:r>
                  <a:rPr lang="en-US" dirty="0"/>
                  <a:t>  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in</m:t>
                        </m:r>
                      </m:sub>
                    </m:sSub>
                  </m:oMath>
                </a14:m>
                <a:r>
                  <a:rPr lang="en-US" dirty="0"/>
                  <a:t>=42mb @ 200GeV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49" y="2071577"/>
                <a:ext cx="4721421" cy="1357423"/>
              </a:xfrm>
              <a:prstGeom prst="rect">
                <a:avLst/>
              </a:prstGeom>
              <a:blipFill rotWithShape="0">
                <a:blip r:embed="rId5"/>
                <a:stretch>
                  <a:fillRect l="-1680" r="-2326" b="-9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29150" y="3962400"/>
                <a:ext cx="4827091" cy="9853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part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charset="0"/>
                            </a:rPr>
                            <m:t>𝑟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charset="0"/>
                                        </a:rPr>
                                        <m:t>in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𝑟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𝑏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r>
                  <a:rPr lang="en-US" b="0" dirty="0" smtClean="0"/>
                  <a:t> 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+ 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e>
                    </m:d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1−</m:t>
                        </m:r>
                        <m:func>
                          <m:func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latin typeface="Cambria Math" charset="0"/>
                                      </a:rPr>
                                      <m:t>in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𝑏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𝑟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charset="0"/>
                                          </a:rPr>
                                          <m:t>𝑏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b="0" dirty="0" smtClean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50" y="3962400"/>
                <a:ext cx="4827091" cy="985334"/>
              </a:xfrm>
              <a:prstGeom prst="rect">
                <a:avLst/>
              </a:prstGeom>
              <a:blipFill rotWithShape="0">
                <a:blip r:embed="rId6"/>
                <a:stretch>
                  <a:fillRect l="-126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3081" y="4652025"/>
            <a:ext cx="3470448" cy="152017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869015"/>
            <a:ext cx="8915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006400"/>
                </a:solidFill>
              </a:rPr>
              <a:t>Heavy-quark splitting functions are evaluated in </a:t>
            </a:r>
            <a:r>
              <a:rPr lang="en-US" sz="2100" b="1" dirty="0" smtClean="0">
                <a:solidFill>
                  <a:srgbClr val="006400"/>
                </a:solidFill>
              </a:rPr>
              <a:t>the hydrodynamic medium</a:t>
            </a:r>
            <a:endParaRPr lang="en-US" sz="2100" b="1" dirty="0">
              <a:solidFill>
                <a:srgbClr val="006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Arial Black" charset="0"/>
              </a:rPr>
              <a:t>Splitting Function Calculation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276"/>
            <a:ext cx="8229600" cy="5483224"/>
          </a:xfrm>
        </p:spPr>
        <p:txBody>
          <a:bodyPr/>
          <a:lstStyle/>
          <a:p>
            <a:r>
              <a:rPr lang="en-US" sz="2400" dirty="0" smtClean="0">
                <a:solidFill>
                  <a:srgbClr val="0000C2"/>
                </a:solidFill>
              </a:rPr>
              <a:t>Medium-induced </a:t>
            </a:r>
            <a:r>
              <a:rPr lang="en-US" sz="2400" dirty="0" err="1" smtClean="0">
                <a:solidFill>
                  <a:srgbClr val="0000C2"/>
                </a:solidFill>
              </a:rPr>
              <a:t>parton</a:t>
            </a:r>
            <a:r>
              <a:rPr lang="en-US" sz="2400" dirty="0" smtClean="0">
                <a:solidFill>
                  <a:srgbClr val="0000C2"/>
                </a:solidFill>
              </a:rPr>
              <a:t> splitting kernels </a:t>
            </a:r>
            <a:r>
              <a:rPr lang="en-US" sz="2400" dirty="0" smtClean="0"/>
              <a:t>are </a:t>
            </a:r>
            <a:br>
              <a:rPr lang="en-US" sz="2400" dirty="0" smtClean="0"/>
            </a:br>
            <a:r>
              <a:rPr lang="en-US" sz="2400" dirty="0" smtClean="0"/>
              <a:t>calculated (JHEP 2017) and coded up by Ivan </a:t>
            </a:r>
            <a:r>
              <a:rPr lang="en-US" sz="2400" dirty="0" err="1" smtClean="0"/>
              <a:t>Vitev</a:t>
            </a:r>
            <a:endParaRPr lang="en-US" sz="2400" dirty="0" smtClean="0"/>
          </a:p>
          <a:p>
            <a:endParaRPr lang="en-US" sz="2600" dirty="0"/>
          </a:p>
          <a:p>
            <a:endParaRPr lang="en-US" sz="2600" dirty="0" smtClean="0"/>
          </a:p>
          <a:p>
            <a:endParaRPr lang="en-US" sz="2600" dirty="0"/>
          </a:p>
          <a:p>
            <a:endParaRPr lang="en-US" sz="2600" dirty="0" smtClean="0"/>
          </a:p>
          <a:p>
            <a:endParaRPr lang="en-US" sz="26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Font typeface="Courier New" charset="0"/>
              <a:buChar char="o"/>
            </a:pPr>
            <a:r>
              <a:rPr lang="en-US" sz="2200" dirty="0" smtClean="0"/>
              <a:t>Use a </a:t>
            </a:r>
            <a:r>
              <a:rPr lang="en-US" sz="2200" dirty="0" smtClean="0">
                <a:solidFill>
                  <a:srgbClr val="C00000"/>
                </a:solidFill>
              </a:rPr>
              <a:t>simple model for QGP medium background</a:t>
            </a:r>
          </a:p>
          <a:p>
            <a:pPr>
              <a:buFont typeface="Courier New" charset="0"/>
              <a:buChar char="o"/>
            </a:pPr>
            <a:r>
              <a:rPr lang="en-US" sz="2200" b="1" dirty="0" smtClean="0">
                <a:solidFill>
                  <a:srgbClr val="C00000"/>
                </a:solidFill>
              </a:rPr>
              <a:t>Take 3 days </a:t>
            </a:r>
            <a:r>
              <a:rPr lang="en-US" sz="2200" dirty="0" smtClean="0"/>
              <a:t>on a 32 Core Xeon node for a parameter set</a:t>
            </a:r>
          </a:p>
          <a:p>
            <a:pPr lvl="1"/>
            <a:r>
              <a:rPr lang="en-US" sz="1700" dirty="0" smtClean="0"/>
              <a:t>Need to be repeated for various couplings, energies, centralities, </a:t>
            </a:r>
            <a:r>
              <a:rPr lang="is-IS" sz="1700" dirty="0" smtClean="0"/>
              <a:t>…</a:t>
            </a:r>
            <a:endParaRPr lang="en-US" sz="1700" dirty="0"/>
          </a:p>
        </p:txBody>
      </p:sp>
      <p:sp>
        <p:nvSpPr>
          <p:cNvPr id="4" name="Rectangle 3"/>
          <p:cNvSpPr/>
          <p:nvPr/>
        </p:nvSpPr>
        <p:spPr>
          <a:xfrm>
            <a:off x="44450" y="6700838"/>
            <a:ext cx="9105900" cy="18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UNCLASSIFIED</a:t>
            </a:r>
          </a:p>
        </p:txBody>
      </p:sp>
      <p:pic>
        <p:nvPicPr>
          <p:cNvPr id="5" name="Picture 38" descr="LDRD Logo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2974" r="5492" b="34135"/>
          <a:stretch>
            <a:fillRect/>
          </a:stretch>
        </p:blipFill>
        <p:spPr bwMode="auto">
          <a:xfrm>
            <a:off x="125412" y="6405562"/>
            <a:ext cx="941388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" y="2002204"/>
            <a:ext cx="8407895" cy="2950796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6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1B2BC3B83A73408B2E3FB89735413F" ma:contentTypeVersion="1" ma:contentTypeDescription="Create a new document." ma:contentTypeScope="" ma:versionID="0f7f22f9d4d9f62b51aec9597f10f50c">
  <xsd:schema xmlns:xsd="http://www.w3.org/2001/XMLSchema" xmlns:xs="http://www.w3.org/2001/XMLSchema" xmlns:p="http://schemas.microsoft.com/office/2006/metadata/properties" xmlns:ns2="b665f1cd-d4c7-4735-a093-f892c612748f" targetNamespace="http://schemas.microsoft.com/office/2006/metadata/properties" ma:root="true" ma:fieldsID="670d2e1dd2dc97a8dda41c6184944b81" ns2:_="">
    <xsd:import namespace="b665f1cd-d4c7-4735-a093-f892c612748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65f1cd-d4c7-4735-a093-f892c612748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330F3A-79F3-4C98-A4EC-01809366EF56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FB77EA57-BBE4-461C-8CCF-A023AE2D2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65f1cd-d4c7-4735-a093-f892c61274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93382</TotalTime>
  <Words>480</Words>
  <Application>Microsoft Macintosh PowerPoint</Application>
  <PresentationFormat>On-screen Show (4:3)</PresentationFormat>
  <Paragraphs>161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 Black</vt:lpstr>
      <vt:lpstr>Calibri</vt:lpstr>
      <vt:lpstr>Cambria Math</vt:lpstr>
      <vt:lpstr>Courier New</vt:lpstr>
      <vt:lpstr>Helvetica</vt:lpstr>
      <vt:lpstr>ＭＳ Ｐゴシック</vt:lpstr>
      <vt:lpstr>Times</vt:lpstr>
      <vt:lpstr>Times New Roman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EOS from HotQCD Collaboration</vt:lpstr>
      <vt:lpstr>Splitting Function Calculation</vt:lpstr>
      <vt:lpstr>Splitting Function Calculation</vt:lpstr>
      <vt:lpstr>Splitting Function Calculation  with realistic QGP medium</vt:lpstr>
      <vt:lpstr>Splitting Function Code Optimization</vt:lpstr>
      <vt:lpstr>Splitting Function Code Optimization</vt:lpstr>
      <vt:lpstr>Summary</vt:lpstr>
    </vt:vector>
  </TitlesOfParts>
  <Company>Los Alamos National Laboratory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 to Go - Penta Chart Template</dc:title>
  <dc:creator>DDS User</dc:creator>
  <cp:lastModifiedBy>Microsoft Office User</cp:lastModifiedBy>
  <cp:revision>866</cp:revision>
  <cp:lastPrinted>2018-01-24T20:46:53Z</cp:lastPrinted>
  <dcterms:created xsi:type="dcterms:W3CDTF">2013-03-10T05:19:50Z</dcterms:created>
  <dcterms:modified xsi:type="dcterms:W3CDTF">2018-01-27T21:50:26Z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0x010100051B2BC3B83A73408B2E3FB89735413F</vt:lpwstr>
  </property>
  <property fmtid="{D5CDD505-2E9C-101B-9397-08002B2CF9AE}" pid="3" name="_dlc_DocId">
    <vt:lpwstr>WMXZHZ22WWVF-141-2</vt:lpwstr>
  </property>
  <property fmtid="{D5CDD505-2E9C-101B-9397-08002B2CF9AE}" pid="4" name="_dlc_DocIdItemGuid">
    <vt:lpwstr>87056ca6-2c3b-40fa-b244-96bf315f1875</vt:lpwstr>
  </property>
  <property fmtid="{D5CDD505-2E9C-101B-9397-08002B2CF9AE}" pid="5" name="_dlc_DocIdUrl">
    <vt:lpwstr>https://rdcentral.lanl.gov/itg/_layouts/DocIdRedir.aspx?ID=WMXZHZ22WWVF-141-2, WMXZHZ22WWVF-141-2</vt:lpwstr>
  </property>
</Properties>
</file>