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284" r:id="rId4"/>
    <p:sldId id="307" r:id="rId5"/>
    <p:sldId id="285" r:id="rId6"/>
    <p:sldId id="301" r:id="rId7"/>
    <p:sldId id="286" r:id="rId8"/>
    <p:sldId id="313" r:id="rId9"/>
    <p:sldId id="289" r:id="rId10"/>
    <p:sldId id="308" r:id="rId11"/>
    <p:sldId id="290" r:id="rId12"/>
    <p:sldId id="309" r:id="rId13"/>
    <p:sldId id="293" r:id="rId14"/>
    <p:sldId id="297" r:id="rId15"/>
    <p:sldId id="300" r:id="rId16"/>
    <p:sldId id="303" r:id="rId17"/>
    <p:sldId id="306" r:id="rId18"/>
    <p:sldId id="312" r:id="rId1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82A"/>
    <a:srgbClr val="005426"/>
    <a:srgbClr val="004982"/>
    <a:srgbClr val="800000"/>
    <a:srgbClr val="0000C2"/>
    <a:srgbClr val="0000F5"/>
    <a:srgbClr val="88DC84"/>
    <a:srgbClr val="F19B2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3588" autoAdjust="0"/>
  </p:normalViewPr>
  <p:slideViewPr>
    <p:cSldViewPr>
      <p:cViewPr varScale="1">
        <p:scale>
          <a:sx n="82" d="100"/>
          <a:sy n="82" d="100"/>
        </p:scale>
        <p:origin x="614" y="6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6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58" cy="4656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67" y="1"/>
            <a:ext cx="3043658" cy="465613"/>
          </a:xfrm>
          <a:prstGeom prst="rect">
            <a:avLst/>
          </a:prstGeom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CC4350-3AAA-434E-96EA-6807B82656B3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909"/>
            <a:ext cx="3043658" cy="46561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67" y="8841909"/>
            <a:ext cx="3043658" cy="465613"/>
          </a:xfrm>
          <a:prstGeom prst="rect">
            <a:avLst/>
          </a:prstGeom>
        </p:spPr>
        <p:txBody>
          <a:bodyPr vert="horz" wrap="square" lIns="90836" tIns="45418" rIns="90836" bIns="454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D4ED2-94DF-084A-97C3-E58330221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4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58" cy="465613"/>
          </a:xfrm>
          <a:prstGeom prst="rect">
            <a:avLst/>
          </a:prstGeom>
        </p:spPr>
        <p:txBody>
          <a:bodyPr vert="horz" lIns="92194" tIns="46097" rIns="92194" bIns="4609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867" y="1"/>
            <a:ext cx="3043658" cy="465613"/>
          </a:xfrm>
          <a:prstGeom prst="rect">
            <a:avLst/>
          </a:prstGeom>
        </p:spPr>
        <p:txBody>
          <a:bodyPr vert="horz" wrap="square" lIns="92194" tIns="46097" rIns="92194" bIns="460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96018EF-2D57-5B40-9BF3-E300F7102C5E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4" tIns="46097" rIns="92194" bIns="4609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5" y="4420955"/>
            <a:ext cx="5617850" cy="4188937"/>
          </a:xfrm>
          <a:prstGeom prst="rect">
            <a:avLst/>
          </a:prstGeom>
        </p:spPr>
        <p:txBody>
          <a:bodyPr vert="horz" lIns="92194" tIns="46097" rIns="92194" bIns="460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909"/>
            <a:ext cx="3043658" cy="465613"/>
          </a:xfrm>
          <a:prstGeom prst="rect">
            <a:avLst/>
          </a:prstGeom>
        </p:spPr>
        <p:txBody>
          <a:bodyPr vert="horz" lIns="92194" tIns="46097" rIns="92194" bIns="4609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867" y="8841909"/>
            <a:ext cx="3043658" cy="465613"/>
          </a:xfrm>
          <a:prstGeom prst="rect">
            <a:avLst/>
          </a:prstGeom>
        </p:spPr>
        <p:txBody>
          <a:bodyPr vert="horz" wrap="square" lIns="92194" tIns="46097" rIns="92194" bIns="460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22B76F93-862F-BA4F-8DC6-3CB0BDD8D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5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1329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8140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661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54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369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9303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24599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3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157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A34584A-DEA2-B044-9BB7-F0494BA9D541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91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566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9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265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9044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1490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38047" indent="-283864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35456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89639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43821" indent="-227091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45FFB17-0426-9B42-AD31-5E001EC3806A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798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BAF2AAB-D187-4501-BA7E-B2A48FCFB2B2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9296B8F-4D62-0147-8B87-07AD7F21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8E16-1310-4FCD-B1C5-1D641B69CC7A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A83C-99E4-C04E-9E51-B04174119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438D-8712-46CF-A9BE-70891D828178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E336-10C7-9C44-B6C1-101B6934A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9906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FA64140-7557-4F27-A704-A84A738C9B0B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70E2682-44F7-8547-94DE-E699237E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6D1F-0A85-4122-8E3D-04B7E94F12A3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D563-1A77-2E4E-8627-104FE219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B3850D9-43C1-48C8-A8B8-0FF8ED020CB4}" type="datetime1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21DA5C6-E167-1B47-BFFA-D8FCBDEB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E0AD473-2D5F-4D22-8FAD-FFB64181CD31}" type="datetime1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762B8F6-F0B3-6947-B76A-42F34D94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F4D3-15DD-4753-A34D-C6E2C216680F}" type="datetime1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43CF-A39D-4743-9175-B1C46DF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FD33-B3B2-48C4-A753-A3C0C56C64BF}" type="datetime1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9689-0E4F-D749-A376-FF9A1775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04AB-8286-4F0F-AD96-0076FEF3723C}" type="datetime1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DE4F4-1A72-3B4C-9506-657D02DF1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FA5A-1446-496D-95AA-69A015DA3AF5}" type="datetime1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D989-E309-B24D-91E6-47B481EE8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3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AF12031-2BF4-41A0-BA89-BD2BB12C68B3}" type="datetime1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0C17675-718A-7147-BF37-27E3F5F1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87438"/>
            <a:ext cx="91440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AutoShape 2" descr="https://int.lanl.gov/identity/brand-and-identity/logo-usage/_assets/logo-downloads/color/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  <a:cs typeface="Arial" charset="0"/>
            </a:endParaRPr>
          </a:p>
        </p:txBody>
      </p:sp>
      <p:sp>
        <p:nvSpPr>
          <p:cNvPr id="1032" name="AutoShape 4" descr="https://int.lanl.gov/identity/brand-and-identity/logo-usage/_assets/logo-downloads/color/logo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  <a:cs typeface="Arial" charset="0"/>
            </a:endParaRPr>
          </a:p>
        </p:txBody>
      </p:sp>
      <p:pic>
        <p:nvPicPr>
          <p:cNvPr id="1033" name="Picture 2" descr="http://int.lanl.gov/images/identity_logos/logo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76200"/>
            <a:ext cx="1308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0"/>
          <a:stretch>
            <a:fillRect/>
          </a:stretch>
        </p:blipFill>
        <p:spPr bwMode="auto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4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06363"/>
            <a:ext cx="123348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54" r:id="rId3"/>
    <p:sldLayoutId id="2147484063" r:id="rId4"/>
    <p:sldLayoutId id="214748406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"/>
          <p:cNvSpPr>
            <a:spLocks noChangeArrowheads="1"/>
          </p:cNvSpPr>
          <p:nvPr/>
        </p:nvSpPr>
        <p:spPr bwMode="auto">
          <a:xfrm>
            <a:off x="1244600" y="3318304"/>
            <a:ext cx="6705600" cy="1676400"/>
          </a:xfrm>
          <a:prstGeom prst="roundRect">
            <a:avLst>
              <a:gd name="adj" fmla="val 10081"/>
            </a:avLst>
          </a:prstGeom>
          <a:solidFill>
            <a:schemeClr val="tx2">
              <a:lumMod val="40000"/>
              <a:lumOff val="60000"/>
              <a:alpha val="25000"/>
            </a:schemeClr>
          </a:solidFill>
          <a:ln w="38100">
            <a:noFill/>
            <a:round/>
            <a:headEnd/>
            <a:tailEnd/>
          </a:ln>
          <a:effectLst/>
          <a:extLst/>
        </p:spPr>
        <p:txBody>
          <a:bodyPr tIns="91440" bIns="91440"/>
          <a:lstStyle/>
          <a:p>
            <a:pPr marL="114300" indent="-114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u="sng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1270" name="Text Box 25"/>
          <p:cNvSpPr txBox="1">
            <a:spLocks noChangeArrowheads="1"/>
          </p:cNvSpPr>
          <p:nvPr/>
        </p:nvSpPr>
        <p:spPr bwMode="auto">
          <a:xfrm>
            <a:off x="125412" y="1447800"/>
            <a:ext cx="884105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6000" b="1" dirty="0" err="1" smtClean="0">
                <a:solidFill>
                  <a:srgbClr val="800000"/>
                </a:solidFill>
              </a:rPr>
              <a:t>sPHENIX</a:t>
            </a:r>
            <a:r>
              <a:rPr lang="en-US" sz="6000" b="1" dirty="0" smtClean="0">
                <a:solidFill>
                  <a:srgbClr val="800000"/>
                </a:solidFill>
              </a:rPr>
              <a:t> LDRD Review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4800" b="1" dirty="0" smtClean="0">
                <a:solidFill>
                  <a:srgbClr val="800000"/>
                </a:solidFill>
                <a:latin typeface="Arial Black" charset="0"/>
              </a:rPr>
              <a:t>MVTX </a:t>
            </a:r>
            <a: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conceptual design</a:t>
            </a:r>
          </a:p>
        </p:txBody>
      </p:sp>
      <p:pic>
        <p:nvPicPr>
          <p:cNvPr id="18438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8859" y="3583068"/>
            <a:ext cx="8914156" cy="1655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Walter Sondheim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P-25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1666" b="35833"/>
          <a:stretch/>
        </p:blipFill>
        <p:spPr>
          <a:xfrm>
            <a:off x="2667000" y="5044610"/>
            <a:ext cx="4071439" cy="15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53975" y="21788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MVTX Detector: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34" t="8859" r="6665" b="13306"/>
          <a:stretch/>
        </p:blipFill>
        <p:spPr>
          <a:xfrm>
            <a:off x="381000" y="946943"/>
            <a:ext cx="8229600" cy="5334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838200"/>
            <a:ext cx="6477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03227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MVTX cabling configuration: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290678" y="15323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MVTX composite service barrel: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0" y="1001980"/>
            <a:ext cx="8399639" cy="5413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205572"/>
            <a:ext cx="303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rollers mate to guide slots in support cylinder: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1941731"/>
            <a:ext cx="533400" cy="787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1941731"/>
            <a:ext cx="1524000" cy="1334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29200" y="449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length = 2161.73 mm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4125" y="5867400"/>
            <a:ext cx="11508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6300" y="534708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= 319.2 mm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5562600"/>
            <a:ext cx="3048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77789" y="103807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Possible MVTX installation </a:t>
            </a:r>
            <a:r>
              <a:rPr lang="en-US" dirty="0">
                <a:solidFill>
                  <a:schemeClr val="bg1"/>
                </a:solidFill>
                <a:latin typeface="Arial Black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ylinder:</a:t>
            </a:r>
            <a:endParaRPr lang="en-US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06" y="1117601"/>
            <a:ext cx="7308850" cy="4162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sPHENIX</a:t>
            </a:r>
            <a:r>
              <a:rPr lang="en-US" dirty="0"/>
              <a:t> we will not use a “service cone, rail system” anywhere near the size of that planned for the ALICE detector (shown here), but we will </a:t>
            </a:r>
            <a:r>
              <a:rPr lang="en-US" dirty="0" smtClean="0"/>
              <a:t>integrate </a:t>
            </a:r>
            <a:r>
              <a:rPr lang="en-US" dirty="0"/>
              <a:t>their concept.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Eccentric:</a:t>
            </a:r>
          </a:p>
          <a:p>
            <a:r>
              <a:rPr lang="en-US"/>
              <a:t>Adjustable roller +/- 1.0 mm, by steps of .25 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2424" y="1575414"/>
            <a:ext cx="221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Rail guides for upper half assembly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2133600"/>
            <a:ext cx="68580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327025" y="148187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experiment CAD model: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50" t="2367" b="1859"/>
          <a:stretch/>
        </p:blipFill>
        <p:spPr>
          <a:xfrm>
            <a:off x="231496" y="807931"/>
            <a:ext cx="8534400" cy="5645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5800" y="6096000"/>
            <a:ext cx="381000" cy="3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53400" y="6096000"/>
            <a:ext cx="533400" cy="309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4800" y="6172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28292" y="61341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7,000 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97797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7,000 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99210" y="4800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5,200 mm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527471" y="4612433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08810" y="5313088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34200" y="5562600"/>
            <a:ext cx="1371600" cy="4153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95400" y="5791200"/>
            <a:ext cx="533400" cy="3429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00600" y="6562725"/>
            <a:ext cx="5334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105400" y="6356350"/>
            <a:ext cx="762000" cy="344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53200" y="5638800"/>
            <a:ext cx="609600" cy="339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191000" y="6562725"/>
            <a:ext cx="406400" cy="295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36925" y="6484144"/>
            <a:ext cx="908050" cy="307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676400" y="5867400"/>
            <a:ext cx="886732" cy="338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8600" y="3630747"/>
            <a:ext cx="1752600" cy="788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369942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 experimenter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57766" y="3607951"/>
            <a:ext cx="762000" cy="233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82381" y="130654"/>
            <a:ext cx="815966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Arial Black" charset="0"/>
              </a:rPr>
              <a:t>MILESTONE: MVTX mechanical system conceptual </a:t>
            </a:r>
          </a:p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Arial Black" charset="0"/>
              </a:rPr>
              <a:t>design completed:</a:t>
            </a:r>
            <a:endParaRPr lang="en-US" sz="20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2" y="1120768"/>
            <a:ext cx="6729557" cy="4354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2082" y="578204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INTT stave length  480.0 mm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412" y="5819770"/>
            <a:ext cx="365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MVTX flex extension cable 180.0 mm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21416" y="3579059"/>
            <a:ext cx="1143000" cy="2068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41187" y="3382309"/>
            <a:ext cx="1752600" cy="2489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500" y="6179115"/>
            <a:ext cx="4267200" cy="38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MVTX stave length 280.0 mm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24350" y="3382663"/>
            <a:ext cx="762000" cy="2824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3682A"/>
                </a:solidFill>
              </a:rPr>
              <a:t>TPC</a:t>
            </a:r>
            <a:endParaRPr lang="en-US" dirty="0">
              <a:solidFill>
                <a:srgbClr val="53682A"/>
              </a:solidFill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6781800" y="1632466"/>
            <a:ext cx="838200" cy="501134"/>
          </a:xfrm>
          <a:prstGeom prst="straightConnector1">
            <a:avLst/>
          </a:prstGeom>
          <a:ln>
            <a:solidFill>
              <a:srgbClr val="53682A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16377" y="803480"/>
            <a:ext cx="585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INTT extension cables,  1,200 mm length, to read-out boards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39070" y="1120768"/>
            <a:ext cx="2180554" cy="1666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2316" y="1121639"/>
            <a:ext cx="804630" cy="1717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457200" y="228600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FF0000"/>
                </a:solidFill>
                <a:latin typeface="Arial Black" charset="0"/>
              </a:rPr>
              <a:t>Milestones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&amp; integration 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issues: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945147"/>
            <a:ext cx="7924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Milestones continued: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Modified model to be  compatible with </a:t>
            </a:r>
            <a:r>
              <a:rPr lang="en-US" sz="2400" dirty="0" err="1" smtClean="0">
                <a:solidFill>
                  <a:srgbClr val="C00000"/>
                </a:solidFill>
              </a:rPr>
              <a:t>sPHENIX</a:t>
            </a:r>
            <a:r>
              <a:rPr lang="en-US" sz="2400" dirty="0" smtClean="0">
                <a:solidFill>
                  <a:srgbClr val="C00000"/>
                </a:solidFill>
              </a:rPr>
              <a:t> tracking detectors and beam-pipe, installation plan</a:t>
            </a: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current design  for the </a:t>
            </a:r>
            <a:r>
              <a:rPr lang="en-US" sz="2400" dirty="0" smtClean="0">
                <a:solidFill>
                  <a:srgbClr val="0070C0"/>
                </a:solidFill>
              </a:rPr>
              <a:t>INTT</a:t>
            </a:r>
            <a:r>
              <a:rPr lang="en-US" sz="2400" dirty="0" smtClean="0"/>
              <a:t> detector does not have a support structure or additional services, power &amp; cooling.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interference between the  </a:t>
            </a:r>
            <a:r>
              <a:rPr lang="en-US" sz="2400" dirty="0">
                <a:solidFill>
                  <a:srgbClr val="0070C0"/>
                </a:solidFill>
              </a:rPr>
              <a:t>INTT</a:t>
            </a:r>
            <a:r>
              <a:rPr lang="en-US" sz="2400" dirty="0"/>
              <a:t> extension cables and the conical region of the </a:t>
            </a:r>
            <a:r>
              <a:rPr lang="en-US" sz="2400" dirty="0">
                <a:solidFill>
                  <a:srgbClr val="C00000"/>
                </a:solidFill>
              </a:rPr>
              <a:t>MVTX</a:t>
            </a:r>
            <a:r>
              <a:rPr lang="en-US" sz="2400" dirty="0"/>
              <a:t> </a:t>
            </a:r>
            <a:r>
              <a:rPr lang="en-US" sz="2400" dirty="0" smtClean="0"/>
              <a:t>(“Z” </a:t>
            </a:r>
            <a:r>
              <a:rPr lang="en-US" sz="2400" dirty="0"/>
              <a:t>locations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Because of  the  different radial dimensions  between the beam-pipe in  ALICE  and the beam-pipe in 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, each of the three </a:t>
            </a:r>
            <a:r>
              <a:rPr lang="en-US" sz="2400" dirty="0" smtClean="0">
                <a:solidFill>
                  <a:srgbClr val="C00000"/>
                </a:solidFill>
              </a:rPr>
              <a:t>MVTX</a:t>
            </a:r>
            <a:r>
              <a:rPr lang="en-US" sz="2400" dirty="0" smtClean="0"/>
              <a:t> layers needs to be  moved outward in radius by .75 mm.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 translation will </a:t>
            </a:r>
            <a:r>
              <a:rPr lang="en-US" sz="2400" i="1" dirty="0" smtClean="0"/>
              <a:t>still</a:t>
            </a:r>
            <a:r>
              <a:rPr lang="en-US" sz="2400" dirty="0" smtClean="0"/>
              <a:t> allow  each layer to be hermetic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Continuation of integration issues will be taking place with all of the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tracking detector systems: </a:t>
            </a:r>
            <a:r>
              <a:rPr lang="en-US" sz="2400" dirty="0" smtClean="0">
                <a:solidFill>
                  <a:srgbClr val="00B050"/>
                </a:solidFill>
              </a:rPr>
              <a:t>TPC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4982"/>
                </a:solidFill>
              </a:rPr>
              <a:t>INTT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rgbClr val="C00000"/>
                </a:solidFill>
              </a:rPr>
              <a:t>MVTX </a:t>
            </a:r>
            <a:r>
              <a:rPr lang="en-US" sz="2400" dirty="0" smtClean="0"/>
              <a:t>by the formation of a </a:t>
            </a:r>
            <a:r>
              <a:rPr lang="en-US" sz="2400" dirty="0" err="1" smtClean="0"/>
              <a:t>sPHENIX</a:t>
            </a:r>
            <a:r>
              <a:rPr lang="en-US" sz="2400" dirty="0" smtClean="0"/>
              <a:t> tracking integration task 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9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303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MAPS Detector: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Back-up: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3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623596" y="15409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 smtClean="0">
                <a:solidFill>
                  <a:schemeClr val="bg1"/>
                </a:solidFill>
                <a:latin typeface="Arial Black" charset="0"/>
              </a:rPr>
              <a:t>sPHENIX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 experiment - MVTX Detector: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1667418"/>
            <a:ext cx="521662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Personnel involved: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Walter Sondheim, P-25,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and integration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Christopher O’Shaughnessy, P-25,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mechanical engineer, physicist,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Focusing on MVTX telescope and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Hubert Van Hecke, P-25,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Physicist,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Prototype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David Lee, P-25,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Physicist,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“Project” file management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MVTX mechanical conceptual design: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7"/>
          <p:cNvSpPr txBox="1">
            <a:spLocks noChangeArrowheads="1"/>
          </p:cNvSpPr>
          <p:nvPr/>
        </p:nvSpPr>
        <p:spPr bwMode="auto">
          <a:xfrm>
            <a:off x="0" y="1460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Outline:</a:t>
            </a:r>
          </a:p>
        </p:txBody>
      </p:sp>
      <p:sp>
        <p:nvSpPr>
          <p:cNvPr id="25602" name="Content Placeholder 2"/>
          <p:cNvSpPr txBox="1">
            <a:spLocks/>
          </p:cNvSpPr>
          <p:nvPr/>
        </p:nvSpPr>
        <p:spPr bwMode="auto">
          <a:xfrm>
            <a:off x="152400" y="9144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514350" indent="-285750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MVTX mechanical components:</a:t>
            </a: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Stave</a:t>
            </a:r>
          </a:p>
          <a:p>
            <a:pPr lvl="1" indent="0" eaLnBrk="1" hangingPunct="1">
              <a:spcBef>
                <a:spcPts val="1200"/>
              </a:spcBef>
            </a:pPr>
            <a:endParaRPr lang="en-US" dirty="0" smtClean="0">
              <a:latin typeface="Arial" charset="0"/>
            </a:endParaRPr>
          </a:p>
          <a:p>
            <a:pPr marL="1428750" lvl="2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Cabling pig-tail            </a:t>
            </a:r>
          </a:p>
          <a:p>
            <a:pPr marL="1200150" lvl="2" indent="0" eaLnBrk="1" hangingPunct="1">
              <a:spcBef>
                <a:spcPts val="1200"/>
              </a:spcBef>
            </a:pPr>
            <a:endParaRPr lang="en-US" dirty="0" smtClean="0">
              <a:latin typeface="Arial" charset="0"/>
            </a:endParaRP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Half-barrel (3 layer) assembly</a:t>
            </a:r>
          </a:p>
          <a:p>
            <a:pPr lvl="1" indent="0" eaLnBrk="1" hangingPunct="1">
              <a:spcBef>
                <a:spcPts val="1200"/>
              </a:spcBef>
            </a:pPr>
            <a:endParaRPr lang="en-US" dirty="0" smtClean="0">
              <a:latin typeface="Arial" charset="0"/>
            </a:endParaRP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Service barrel</a:t>
            </a:r>
          </a:p>
          <a:p>
            <a:pPr lvl="1" indent="0" eaLnBrk="1" hangingPunct="1">
              <a:spcBef>
                <a:spcPts val="1200"/>
              </a:spcBef>
            </a:pPr>
            <a:endParaRPr lang="en-US" dirty="0" smtClean="0">
              <a:latin typeface="Arial" charset="0"/>
            </a:endParaRPr>
          </a:p>
          <a:p>
            <a:pPr marL="1028700"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Support cylinder </a:t>
            </a:r>
          </a:p>
        </p:txBody>
      </p:sp>
      <p:sp>
        <p:nvSpPr>
          <p:cNvPr id="25603" name="AutoShape 13"/>
          <p:cNvSpPr>
            <a:spLocks noChangeAspect="1" noChangeArrowheads="1"/>
          </p:cNvSpPr>
          <p:nvPr/>
        </p:nvSpPr>
        <p:spPr bwMode="auto">
          <a:xfrm>
            <a:off x="1357313" y="7462838"/>
            <a:ext cx="25241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1600"/>
            <a:ext cx="3962400" cy="7787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1371600"/>
            <a:ext cx="1676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09" y="2273187"/>
            <a:ext cx="2869088" cy="1040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86800" y="3124200"/>
            <a:ext cx="457200" cy="18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4267200"/>
            <a:ext cx="228600" cy="25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1" t="36633" r="-252" b="29883"/>
          <a:stretch/>
        </p:blipFill>
        <p:spPr>
          <a:xfrm>
            <a:off x="3354713" y="4306989"/>
            <a:ext cx="3503287" cy="108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480" y="3289023"/>
            <a:ext cx="3024908" cy="11106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7400" y="4191000"/>
            <a:ext cx="152400" cy="20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8604" y="5130210"/>
            <a:ext cx="3124200" cy="16965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1000" y="5130210"/>
            <a:ext cx="914400" cy="66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29600" y="56388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2000" y="5867400"/>
            <a:ext cx="457200" cy="11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10600" y="5922952"/>
            <a:ext cx="76200" cy="173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209800" y="1752600"/>
            <a:ext cx="2514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1438" y="2819400"/>
            <a:ext cx="13763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10200" y="3810000"/>
            <a:ext cx="5072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54713" y="4876800"/>
            <a:ext cx="3790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33800" y="5867400"/>
            <a:ext cx="18148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125108" y="18355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MVTX tracker stave:   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52400" y="6718300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80" t="4872"/>
          <a:stretch/>
        </p:blipFill>
        <p:spPr>
          <a:xfrm>
            <a:off x="304800" y="949325"/>
            <a:ext cx="8704567" cy="5365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949325"/>
            <a:ext cx="4686300" cy="362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59436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6017419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4543815"/>
            <a:ext cx="10668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4495800"/>
            <a:ext cx="1295400" cy="200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10668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Stave assembly consists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layer with 9 MAPS chips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thermally conductive carbon cold plate – space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carbon filament truss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flexible printed circuit (FPC) that is wire-bonded to the MAPS chips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Bonded assembly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15586" y="193296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MVTX stave cooling: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7087"/>
          <a:stretch/>
        </p:blipFill>
        <p:spPr>
          <a:xfrm>
            <a:off x="0" y="1094648"/>
            <a:ext cx="9144000" cy="4784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34400" y="1097101"/>
            <a:ext cx="594014" cy="274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9151" y="6077247"/>
            <a:ext cx="678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MXTX inner tracker stave cooling and support plate: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05800" y="55626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2286000"/>
            <a:ext cx="3733800" cy="1862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9718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49606" y="2370951"/>
            <a:ext cx="5646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Coolant</a:t>
            </a:r>
            <a:r>
              <a:rPr lang="en-US" sz="2000" dirty="0" smtClean="0"/>
              <a:t>: negative pressure single phase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r>
              <a:rPr lang="en-US" sz="2000" dirty="0" smtClean="0"/>
              <a:t>Pixel chip operational temperature &lt; 30</a:t>
            </a:r>
            <a:r>
              <a:rPr lang="en-US" sz="2000" baseline="30000" dirty="0" smtClean="0"/>
              <a:t>0 </a:t>
            </a:r>
            <a:r>
              <a:rPr lang="en-US" sz="2000" dirty="0" smtClean="0"/>
              <a:t>C</a:t>
            </a:r>
          </a:p>
          <a:p>
            <a:r>
              <a:rPr lang="en-US" sz="2000" dirty="0" smtClean="0"/>
              <a:t>Pixel chip  max temperature non-uniformity &lt; 5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C</a:t>
            </a:r>
          </a:p>
          <a:p>
            <a:r>
              <a:rPr lang="en-US" sz="2000" dirty="0" smtClean="0"/>
              <a:t>Pixel chip (</a:t>
            </a:r>
            <a:r>
              <a:rPr lang="en-US" sz="2000" dirty="0" err="1" smtClean="0"/>
              <a:t>Alpide</a:t>
            </a:r>
            <a:r>
              <a:rPr lang="en-US" sz="2000" dirty="0" smtClean="0"/>
              <a:t>) power dissipation &lt; 41 </a:t>
            </a:r>
            <a:r>
              <a:rPr lang="en-US" sz="2000" dirty="0" err="1" smtClean="0"/>
              <a:t>mW</a:t>
            </a:r>
            <a:r>
              <a:rPr lang="en-US" sz="2000" dirty="0" smtClean="0"/>
              <a:t>/cm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0" y="5431532"/>
            <a:ext cx="271462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9700" y="5359244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Full length cold plate assembly 290 mm, mass 1.7 </a:t>
            </a:r>
            <a:r>
              <a:rPr lang="en-US" sz="2000" dirty="0" err="1" smtClean="0">
                <a:solidFill>
                  <a:srgbClr val="C00000"/>
                </a:solidFill>
              </a:rPr>
              <a:t>gms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9700" y="5676900"/>
            <a:ext cx="689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Full stave assembly, chips, FPC, cold plate mass 15.1 </a:t>
            </a:r>
            <a:r>
              <a:rPr lang="en-US" sz="2000" dirty="0" err="1" smtClean="0">
                <a:solidFill>
                  <a:srgbClr val="C00000"/>
                </a:solidFill>
              </a:rPr>
              <a:t>gms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31409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Total power dissipation: 184.5 </a:t>
            </a:r>
            <a:r>
              <a:rPr lang="en-US" sz="2400" dirty="0" err="1" smtClean="0">
                <a:solidFill>
                  <a:srgbClr val="C00000"/>
                </a:solidFill>
              </a:rPr>
              <a:t>mW</a:t>
            </a:r>
            <a:r>
              <a:rPr lang="en-US" sz="2400" dirty="0" smtClean="0">
                <a:solidFill>
                  <a:srgbClr val="C00000"/>
                </a:solidFill>
              </a:rPr>
              <a:t>/chip X 9 chips per stave X 48 staves in the MVTX assembly = 79.7 Watts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609600" y="21615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MVTX stave radiation length: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08" y="819149"/>
            <a:ext cx="795425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171061" y="161799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Half Barrel Service Interconnect: 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225" y="918976"/>
            <a:ext cx="9144000" cy="5384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34290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3352800"/>
            <a:ext cx="228600" cy="756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54102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48006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5638800"/>
            <a:ext cx="228600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4648200"/>
            <a:ext cx="1905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5605463"/>
            <a:ext cx="457200" cy="32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76650" y="45809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800" y="48662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71900" y="51519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52498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54483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23087" y="5646184"/>
            <a:ext cx="990600" cy="36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14700" y="2145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Stave </a:t>
            </a:r>
            <a:r>
              <a:rPr lang="en-US" dirty="0" err="1" smtClean="0"/>
              <a:t>assy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16199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Pig-tail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1371600" y="1804616"/>
            <a:ext cx="533400" cy="207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>
            <a:off x="2971800" y="2329934"/>
            <a:ext cx="34290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486400" y="2209800"/>
            <a:ext cx="1066800" cy="135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71600" y="614259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Cooling: negative pressure water, plus dry air (nitrogen) flow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1619950"/>
            <a:ext cx="2552700" cy="58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114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5412" y="918976"/>
            <a:ext cx="3989388" cy="60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1600" y="845982"/>
            <a:ext cx="833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MVTX Services  and Cabling and Cooling lines: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2800" y="38862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991739" y="346208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composite outer shell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37994" y="1483704"/>
            <a:ext cx="3148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Interconnect patch-panel:</a:t>
            </a:r>
          </a:p>
          <a:p>
            <a:r>
              <a:rPr lang="en-US" dirty="0" smtClean="0"/>
              <a:t>Signal cables, AC &amp; DC  power,</a:t>
            </a:r>
          </a:p>
          <a:p>
            <a:r>
              <a:rPr lang="en-US" dirty="0" smtClean="0"/>
              <a:t>Cooling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50" y="2407034"/>
            <a:ext cx="1631950" cy="15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0" y="3276600"/>
            <a:ext cx="27051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3810000"/>
            <a:ext cx="12192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66800" y="4267200"/>
            <a:ext cx="2667000" cy="1378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76650" y="5410200"/>
            <a:ext cx="5143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7500" t="76161" r="34064" b="9069"/>
          <a:stretch/>
        </p:blipFill>
        <p:spPr>
          <a:xfrm>
            <a:off x="-314130" y="3159125"/>
            <a:ext cx="4428930" cy="8032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12974" y="4089477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Prototype Pig-tail layers:</a:t>
            </a:r>
          </a:p>
          <a:p>
            <a:r>
              <a:rPr lang="en-US" dirty="0" smtClean="0"/>
              <a:t>Signal - Firefly coax</a:t>
            </a:r>
          </a:p>
          <a:p>
            <a:r>
              <a:rPr lang="en-US" dirty="0" smtClean="0"/>
              <a:t>AC </a:t>
            </a:r>
          </a:p>
          <a:p>
            <a:r>
              <a:rPr lang="en-US" dirty="0" smtClean="0"/>
              <a:t>DC and bias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-533400" y="155575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Composite technology demonstrated: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2106" y="716496"/>
            <a:ext cx="597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Carbon composite production pieces: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2136" y="4181521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These composite prototype parts made at CERN, similar to ones  needed for MVTX detector: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71536"/>
            <a:ext cx="8305800" cy="2791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06" y="3851889"/>
            <a:ext cx="5105400" cy="25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7"/>
          <p:cNvSpPr txBox="1">
            <a:spLocks noChangeArrowheads="1"/>
          </p:cNvSpPr>
          <p:nvPr/>
        </p:nvSpPr>
        <p:spPr bwMode="auto">
          <a:xfrm>
            <a:off x="0" y="15441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MVTX layer </a:t>
            </a: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ssembly </a:t>
            </a: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teps: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450" y="6700838"/>
            <a:ext cx="9105900" cy="18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UNCLASSIFIED</a:t>
            </a:r>
          </a:p>
        </p:txBody>
      </p:sp>
      <p:pic>
        <p:nvPicPr>
          <p:cNvPr id="50" name="Picture 38" descr="LDRD Logo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2974" r="5492" b="34135"/>
          <a:stretch>
            <a:fillRect/>
          </a:stretch>
        </p:blipFill>
        <p:spPr bwMode="auto">
          <a:xfrm>
            <a:off x="125412" y="6405562"/>
            <a:ext cx="9413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96B8F-4D62-0147-8B87-07AD7F2113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2257"/>
            <a:ext cx="9144000" cy="51334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3800" y="862257"/>
            <a:ext cx="1447800" cy="81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62257"/>
            <a:ext cx="609600" cy="50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551" y="859508"/>
            <a:ext cx="6172200" cy="40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62464" y="787672"/>
            <a:ext cx="931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MVTX layer assembly steps, using fixtures and dummy staves: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74" y="3886200"/>
            <a:ext cx="254635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5105400"/>
            <a:ext cx="3657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27432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1371600"/>
            <a:ext cx="5029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2211633"/>
            <a:ext cx="914400" cy="219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9600" y="1371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“dummy staves” to secure positioning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3200400" y="1556266"/>
            <a:ext cx="1219200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42394" y="193494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 “dummy staves” with production staves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57800" y="2258110"/>
            <a:ext cx="884594" cy="256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868" y="4530321"/>
            <a:ext cx="3642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Precision assembly fixture used to hold “end wheels” for placement of staves to required accuracy. Initial use of “dummy staves” maintains the overall required positioning.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6096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Stave “pig-tails” mounted in patch panel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495800" y="5029200"/>
            <a:ext cx="609600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1B2BC3B83A73408B2E3FB89735413F" ma:contentTypeVersion="1" ma:contentTypeDescription="Create a new document." ma:contentTypeScope="" ma:versionID="0f7f22f9d4d9f62b51aec9597f10f50c">
  <xsd:schema xmlns:xsd="http://www.w3.org/2001/XMLSchema" xmlns:xs="http://www.w3.org/2001/XMLSchema" xmlns:p="http://schemas.microsoft.com/office/2006/metadata/properties" xmlns:ns2="b665f1cd-d4c7-4735-a093-f892c612748f" targetNamespace="http://schemas.microsoft.com/office/2006/metadata/properties" ma:root="true" ma:fieldsID="670d2e1dd2dc97a8dda41c6184944b81" ns2:_="">
    <xsd:import namespace="b665f1cd-d4c7-4735-a093-f892c612748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5f1cd-d4c7-4735-a093-f892c612748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B77EA57-BBE4-461C-8CCF-A023AE2D2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5f1cd-d4c7-4735-a093-f892c6127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330F3A-79F3-4C98-A4EC-01809366EF5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83684</TotalTime>
  <Words>734</Words>
  <Application>Microsoft Office PowerPoint</Application>
  <PresentationFormat>On-screen Show (4:3)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to Go - Penta Chart Template</dc:title>
  <dc:creator>DDS User</dc:creator>
  <cp:lastModifiedBy>Sondheim, Walter E</cp:lastModifiedBy>
  <cp:revision>636</cp:revision>
  <cp:lastPrinted>2018-01-19T21:32:35Z</cp:lastPrinted>
  <dcterms:created xsi:type="dcterms:W3CDTF">2013-03-10T05:19:50Z</dcterms:created>
  <dcterms:modified xsi:type="dcterms:W3CDTF">2018-01-27T21:45:53Z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0x010100051B2BC3B83A73408B2E3FB89735413F</vt:lpwstr>
  </property>
  <property fmtid="{D5CDD505-2E9C-101B-9397-08002B2CF9AE}" pid="3" name="_dlc_DocId">
    <vt:lpwstr>WMXZHZ22WWVF-141-2</vt:lpwstr>
  </property>
  <property fmtid="{D5CDD505-2E9C-101B-9397-08002B2CF9AE}" pid="4" name="_dlc_DocIdItemGuid">
    <vt:lpwstr>87056ca6-2c3b-40fa-b244-96bf315f1875</vt:lpwstr>
  </property>
  <property fmtid="{D5CDD505-2E9C-101B-9397-08002B2CF9AE}" pid="5" name="_dlc_DocIdUrl">
    <vt:lpwstr>https://rdcentral.lanl.gov/itg/_layouts/DocIdRedir.aspx?ID=WMXZHZ22WWVF-141-2, WMXZHZ22WWVF-141-2</vt:lpwstr>
  </property>
</Properties>
</file>