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handoutMasterIdLst>
    <p:handoutMasterId r:id="rId18"/>
  </p:handoutMasterIdLst>
  <p:sldIdLst>
    <p:sldId id="284" r:id="rId4"/>
    <p:sldId id="298" r:id="rId5"/>
    <p:sldId id="318" r:id="rId6"/>
    <p:sldId id="317" r:id="rId7"/>
    <p:sldId id="319" r:id="rId8"/>
    <p:sldId id="320" r:id="rId9"/>
    <p:sldId id="305" r:id="rId10"/>
    <p:sldId id="311" r:id="rId11"/>
    <p:sldId id="303" r:id="rId12"/>
    <p:sldId id="304" r:id="rId13"/>
    <p:sldId id="312" r:id="rId14"/>
    <p:sldId id="301" r:id="rId15"/>
    <p:sldId id="302" r:id="rId16"/>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5"/>
    <a:srgbClr val="800000"/>
    <a:srgbClr val="0000C2"/>
    <a:srgbClr val="004982"/>
    <a:srgbClr val="88DC84"/>
    <a:srgbClr val="F19B20"/>
    <a:srgbClr val="FFFFCC"/>
    <a:srgbClr val="FFFF66"/>
    <a:srgbClr val="AADDF4"/>
    <a:srgbClr val="FACC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p:restoredTop sz="94708"/>
  </p:normalViewPr>
  <p:slideViewPr>
    <p:cSldViewPr>
      <p:cViewPr>
        <p:scale>
          <a:sx n="130" d="100"/>
          <a:sy n="130" d="100"/>
        </p:scale>
        <p:origin x="384" y="32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43"/>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image" Target="../media/image6.wmf"/><Relationship Id="rId2"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charset="0"/>
              </a:defRPr>
            </a:lvl1pPr>
          </a:lstStyle>
          <a:p>
            <a:pPr>
              <a:defRPr/>
            </a:pPr>
            <a:fld id="{EECC4350-3AAA-434E-96EA-6807B82656B3}" type="datetimeFigureOut">
              <a:rPr lang="en-US"/>
              <a:pPr>
                <a:defRPr/>
              </a:pPr>
              <a:t>1/25/18</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charset="0"/>
              </a:defRPr>
            </a:lvl1pPr>
          </a:lstStyle>
          <a:p>
            <a:pPr>
              <a:defRPr/>
            </a:pPr>
            <a:fld id="{357D4ED2-94DF-084A-97C3-E583302211C3}" type="slidenum">
              <a:rPr lang="en-US"/>
              <a:pPr>
                <a:defRPr/>
              </a:pPr>
              <a:t>‹#›</a:t>
            </a:fld>
            <a:endParaRPr lang="en-US"/>
          </a:p>
        </p:txBody>
      </p:sp>
    </p:spTree>
    <p:extLst>
      <p:ext uri="{BB962C8B-B14F-4D97-AF65-F5344CB8AC3E}">
        <p14:creationId xmlns:p14="http://schemas.microsoft.com/office/powerpoint/2010/main" val="115554803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2807" tIns="46403" rIns="92807" bIns="46403"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wrap="square" lIns="92807" tIns="46403" rIns="92807" bIns="46403" numCol="1" anchor="t" anchorCtr="0" compatLnSpc="1">
            <a:prstTxWarp prst="textNoShape">
              <a:avLst/>
            </a:prstTxWarp>
          </a:bodyPr>
          <a:lstStyle>
            <a:lvl1pPr algn="r" eaLnBrk="1" hangingPunct="1">
              <a:defRPr sz="1200" smtClean="0">
                <a:cs typeface="Arial" charset="0"/>
              </a:defRPr>
            </a:lvl1pPr>
          </a:lstStyle>
          <a:p>
            <a:pPr>
              <a:defRPr/>
            </a:pPr>
            <a:fld id="{596018EF-2D57-5B40-9BF3-E300F7102C5E}" type="datetimeFigureOut">
              <a:rPr lang="en-US"/>
              <a:pPr>
                <a:defRPr/>
              </a:pPr>
              <a:t>1/25/18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807" tIns="46403" rIns="92807" bIns="46403" rtlCol="0" anchor="ctr"/>
          <a:lstStyle/>
          <a:p>
            <a:pPr lvl="0"/>
            <a:endParaRPr lang="en-US" noProof="0" dirty="0"/>
          </a:p>
        </p:txBody>
      </p:sp>
      <p:sp>
        <p:nvSpPr>
          <p:cNvPr id="5" name="Notes Placeholder 4"/>
          <p:cNvSpPr>
            <a:spLocks noGrp="1"/>
          </p:cNvSpPr>
          <p:nvPr>
            <p:ph type="body" sz="quarter" idx="3"/>
          </p:nvPr>
        </p:nvSpPr>
        <p:spPr>
          <a:xfrm>
            <a:off x="708025" y="4446588"/>
            <a:ext cx="5661025" cy="4213225"/>
          </a:xfrm>
          <a:prstGeom prst="rect">
            <a:avLst/>
          </a:prstGeom>
        </p:spPr>
        <p:txBody>
          <a:bodyPr vert="horz" lIns="92807" tIns="46403" rIns="92807" bIns="4640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2807" tIns="46403" rIns="92807" bIns="46403"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2807" tIns="46403" rIns="92807" bIns="46403" numCol="1" anchor="b" anchorCtr="0" compatLnSpc="1">
            <a:prstTxWarp prst="textNoShape">
              <a:avLst/>
            </a:prstTxWarp>
          </a:bodyPr>
          <a:lstStyle>
            <a:lvl1pPr algn="r" eaLnBrk="1" hangingPunct="1">
              <a:defRPr sz="1200" smtClean="0">
                <a:cs typeface="Arial" charset="0"/>
              </a:defRPr>
            </a:lvl1pPr>
          </a:lstStyle>
          <a:p>
            <a:pPr>
              <a:defRPr/>
            </a:pPr>
            <a:fld id="{22B76F93-862F-BA4F-8DC6-3CB0BDD8D8C6}" type="slidenum">
              <a:rPr lang="en-US"/>
              <a:pPr>
                <a:defRPr/>
              </a:pPr>
              <a:t>‹#›</a:t>
            </a:fld>
            <a:endParaRPr lang="en-US"/>
          </a:p>
        </p:txBody>
      </p:sp>
    </p:spTree>
    <p:extLst>
      <p:ext uri="{BB962C8B-B14F-4D97-AF65-F5344CB8AC3E}">
        <p14:creationId xmlns:p14="http://schemas.microsoft.com/office/powerpoint/2010/main" val="2617105085"/>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41132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1365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4680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2764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80656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en-US">
              <a:latin typeface="Arial" pitchFamily="-106" charset="0"/>
              <a:ea typeface="Arial" pitchFamily="-106" charset="0"/>
              <a:cs typeface="Arial" pitchFamily="-106" charset="0"/>
            </a:endParaRPr>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6312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8331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22472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5504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04700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04910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BC3A8757-60BE-454E-9356-F88832DDD29F}" type="datetime1">
              <a:rPr lang="en-US" smtClean="0"/>
              <a:t>1/25/18</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D9296B8F-4D62-0147-8B87-07AD7F211333}" type="slidenum">
              <a:rPr lang="en-US"/>
              <a:pPr>
                <a:defRPr/>
              </a:pPr>
              <a:t>‹#›</a:t>
            </a:fld>
            <a:endParaRPr lang="en-US"/>
          </a:p>
        </p:txBody>
      </p:sp>
    </p:spTree>
    <p:extLst>
      <p:ext uri="{BB962C8B-B14F-4D97-AF65-F5344CB8AC3E}">
        <p14:creationId xmlns:p14="http://schemas.microsoft.com/office/powerpoint/2010/main" val="271470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EDC18B-113D-AE45-AA1C-8A6D5F488000}" type="datetime1">
              <a:rPr lang="en-US" smtClean="0"/>
              <a:t>1/25/18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E7A83C-99E4-C04E-9E51-B04174119256}" type="slidenum">
              <a:rPr lang="en-US"/>
              <a:pPr>
                <a:defRPr/>
              </a:pPr>
              <a:t>‹#›</a:t>
            </a:fld>
            <a:endParaRPr lang="en-US"/>
          </a:p>
        </p:txBody>
      </p:sp>
    </p:spTree>
    <p:extLst>
      <p:ext uri="{BB962C8B-B14F-4D97-AF65-F5344CB8AC3E}">
        <p14:creationId xmlns:p14="http://schemas.microsoft.com/office/powerpoint/2010/main" val="360272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6D852-E762-0E4F-BD84-0E9FAA269753}" type="datetime1">
              <a:rPr lang="en-US" smtClean="0"/>
              <a:t>1/25/18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CEE336-10C7-9C44-B6C1-101B6934ADB7}" type="slidenum">
              <a:rPr lang="en-US"/>
              <a:pPr>
                <a:defRPr/>
              </a:pPr>
              <a:t>‹#›</a:t>
            </a:fld>
            <a:endParaRPr lang="en-US"/>
          </a:p>
        </p:txBody>
      </p:sp>
    </p:spTree>
    <p:extLst>
      <p:ext uri="{BB962C8B-B14F-4D97-AF65-F5344CB8AC3E}">
        <p14:creationId xmlns:p14="http://schemas.microsoft.com/office/powerpoint/2010/main" val="34387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DD1D82E5-FF39-9E47-B18A-64429A9D33E4}" type="datetime1">
              <a:rPr lang="en-US" smtClean="0"/>
              <a:t>1/25/18</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CD02889-63CE-6E45-83A3-A7523044A3D6}" type="slidenum">
              <a:rPr lang="en-US"/>
              <a:pPr>
                <a:defRPr/>
              </a:pPr>
              <a:t>‹#›</a:t>
            </a:fld>
            <a:endParaRPr lang="en-US"/>
          </a:p>
        </p:txBody>
      </p:sp>
    </p:spTree>
    <p:extLst>
      <p:ext uri="{BB962C8B-B14F-4D97-AF65-F5344CB8AC3E}">
        <p14:creationId xmlns:p14="http://schemas.microsoft.com/office/powerpoint/2010/main" val="142835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990600"/>
          </a:xfr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F7C5CBC8-69FB-B846-988D-FDB20A0D0684}" type="datetime1">
              <a:rPr lang="en-US" smtClean="0"/>
              <a:t>1/25/18</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470E2682-44F7-8547-94DE-E699237E1B96}" type="slidenum">
              <a:rPr lang="en-US"/>
              <a:pPr>
                <a:defRPr/>
              </a:pPr>
              <a:t>‹#›</a:t>
            </a:fld>
            <a:endParaRPr lang="en-US"/>
          </a:p>
        </p:txBody>
      </p:sp>
    </p:spTree>
    <p:extLst>
      <p:ext uri="{BB962C8B-B14F-4D97-AF65-F5344CB8AC3E}">
        <p14:creationId xmlns:p14="http://schemas.microsoft.com/office/powerpoint/2010/main" val="426658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9623C4-5A2F-F140-8D07-9C8B98FB8A98}" type="datetime1">
              <a:rPr lang="en-US" smtClean="0"/>
              <a:t>1/25/18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D8D563-1A77-2E4E-8627-104FE219A5D9}" type="slidenum">
              <a:rPr lang="en-US"/>
              <a:pPr>
                <a:defRPr/>
              </a:pPr>
              <a:t>‹#›</a:t>
            </a:fld>
            <a:endParaRPr lang="en-US"/>
          </a:p>
        </p:txBody>
      </p:sp>
    </p:spTree>
    <p:extLst>
      <p:ext uri="{BB962C8B-B14F-4D97-AF65-F5344CB8AC3E}">
        <p14:creationId xmlns:p14="http://schemas.microsoft.com/office/powerpoint/2010/main" val="199450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543304D7-A816-B748-B252-B7552363DC28}" type="datetime1">
              <a:rPr lang="en-US" smtClean="0"/>
              <a:t>1/25/18</a:t>
            </a:fld>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B21DA5C6-E167-1B47-BFFA-D8FCBDEB865A}" type="slidenum">
              <a:rPr lang="en-US"/>
              <a:pPr>
                <a:defRPr/>
              </a:pPr>
              <a:t>‹#›</a:t>
            </a:fld>
            <a:endParaRPr lang="en-US"/>
          </a:p>
        </p:txBody>
      </p:sp>
    </p:spTree>
    <p:extLst>
      <p:ext uri="{BB962C8B-B14F-4D97-AF65-F5344CB8AC3E}">
        <p14:creationId xmlns:p14="http://schemas.microsoft.com/office/powerpoint/2010/main" val="357726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Arial" charset="0"/>
              </a:defRPr>
            </a:lvl1pPr>
          </a:lstStyle>
          <a:p>
            <a:pPr>
              <a:defRPr/>
            </a:pPr>
            <a:fld id="{C84EC620-59E2-3446-BC62-75AD19DEF401}" type="datetime1">
              <a:rPr lang="en-US" smtClean="0"/>
              <a:t>1/25/18</a:t>
            </a:fld>
            <a:endParaRPr lang="en-US"/>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defRPr>
            </a:lvl1pPr>
          </a:lstStyle>
          <a:p>
            <a:pPr>
              <a:defRPr/>
            </a:pPr>
            <a:fld id="{7762B8F6-F0B3-6947-B76A-42F34D94CE9F}" type="slidenum">
              <a:rPr lang="en-US"/>
              <a:pPr>
                <a:defRPr/>
              </a:pPr>
              <a:t>‹#›</a:t>
            </a:fld>
            <a:endParaRPr lang="en-US"/>
          </a:p>
        </p:txBody>
      </p:sp>
    </p:spTree>
    <p:extLst>
      <p:ext uri="{BB962C8B-B14F-4D97-AF65-F5344CB8AC3E}">
        <p14:creationId xmlns:p14="http://schemas.microsoft.com/office/powerpoint/2010/main" val="296401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6F4BEF-4C83-E84C-B23D-A9AB8AC23465}" type="datetime1">
              <a:rPr lang="en-US" smtClean="0"/>
              <a:t>1/25/18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E243CF-A39D-4743-9175-B1C46DFA4A4F}" type="slidenum">
              <a:rPr lang="en-US"/>
              <a:pPr>
                <a:defRPr/>
              </a:pPr>
              <a:t>‹#›</a:t>
            </a:fld>
            <a:endParaRPr lang="en-US"/>
          </a:p>
        </p:txBody>
      </p:sp>
    </p:spTree>
    <p:extLst>
      <p:ext uri="{BB962C8B-B14F-4D97-AF65-F5344CB8AC3E}">
        <p14:creationId xmlns:p14="http://schemas.microsoft.com/office/powerpoint/2010/main" val="44241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E3D445-9CFF-704E-A107-1FCD3A85BDA9}" type="datetime1">
              <a:rPr lang="en-US" smtClean="0"/>
              <a:t>1/25/18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AD9689-0E4F-D749-A376-FF9A1775F624}" type="slidenum">
              <a:rPr lang="en-US"/>
              <a:pPr>
                <a:defRPr/>
              </a:pPr>
              <a:t>‹#›</a:t>
            </a:fld>
            <a:endParaRPr lang="en-US"/>
          </a:p>
        </p:txBody>
      </p:sp>
    </p:spTree>
    <p:extLst>
      <p:ext uri="{BB962C8B-B14F-4D97-AF65-F5344CB8AC3E}">
        <p14:creationId xmlns:p14="http://schemas.microsoft.com/office/powerpoint/2010/main" val="86989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4E3403-8EAE-B542-91EC-4CA3D2AB6BCF}" type="datetime1">
              <a:rPr lang="en-US" smtClean="0"/>
              <a:t>1/25/18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ADE4F4-1A72-3B4C-9506-657D02DF183E}" type="slidenum">
              <a:rPr lang="en-US"/>
              <a:pPr>
                <a:defRPr/>
              </a:pPr>
              <a:t>‹#›</a:t>
            </a:fld>
            <a:endParaRPr lang="en-US"/>
          </a:p>
        </p:txBody>
      </p:sp>
    </p:spTree>
    <p:extLst>
      <p:ext uri="{BB962C8B-B14F-4D97-AF65-F5344CB8AC3E}">
        <p14:creationId xmlns:p14="http://schemas.microsoft.com/office/powerpoint/2010/main" val="243306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23460E-9412-754A-8C13-DACFD190CD67}" type="datetime1">
              <a:rPr lang="en-US" smtClean="0"/>
              <a:t>1/25/18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8ED989-E309-B24D-91E6-47B481EE850D}" type="slidenum">
              <a:rPr lang="en-US"/>
              <a:pPr>
                <a:defRPr/>
              </a:pPr>
              <a:t>‹#›</a:t>
            </a:fld>
            <a:endParaRPr lang="en-US"/>
          </a:p>
        </p:txBody>
      </p:sp>
    </p:spTree>
    <p:extLst>
      <p:ext uri="{BB962C8B-B14F-4D97-AF65-F5344CB8AC3E}">
        <p14:creationId xmlns:p14="http://schemas.microsoft.com/office/powerpoint/2010/main" val="9474393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cs typeface="Arial" charset="0"/>
              </a:defRPr>
            </a:lvl1pPr>
          </a:lstStyle>
          <a:p>
            <a:pPr>
              <a:defRPr/>
            </a:pPr>
            <a:fld id="{B0DA4330-AFA1-E949-A731-A605CF194BE3}" type="datetime1">
              <a:rPr lang="en-US" smtClean="0"/>
              <a:t>1/25/18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charset="0"/>
              </a:defRPr>
            </a:lvl1pPr>
          </a:lstStyle>
          <a:p>
            <a:pPr>
              <a:defRPr/>
            </a:pPr>
            <a:fld id="{F0C17675-718A-7147-BF37-27E3F5F187F2}" type="slidenum">
              <a:rPr lang="en-US"/>
              <a:pPr>
                <a:defRPr/>
              </a:pPr>
              <a:t>‹#›</a:t>
            </a:fld>
            <a:endParaRPr lang="en-US"/>
          </a:p>
        </p:txBody>
      </p:sp>
      <p:sp>
        <p:nvSpPr>
          <p:cNvPr id="1030" name="Title Placeholder 1"/>
          <p:cNvSpPr>
            <a:spLocks noGrp="1"/>
          </p:cNvSpPr>
          <p:nvPr>
            <p:ph type="title"/>
          </p:nvPr>
        </p:nvSpPr>
        <p:spPr bwMode="auto">
          <a:xfrm>
            <a:off x="152400" y="1087438"/>
            <a:ext cx="9144000" cy="990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AutoShape 2" descr="https://int.lanl.gov/identity/brand-and-identity/logo-usage/_assets/logo-downloads/color/logo.png"/>
          <p:cNvSpPr>
            <a:spLocks noChangeAspect="1" noChangeArrowheads="1"/>
          </p:cNvSpPr>
          <p:nvPr/>
        </p:nvSpPr>
        <p:spPr bwMode="auto">
          <a:xfrm>
            <a:off x="63500" y="-1365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altLang="en-US" smtClean="0">
              <a:ea typeface="+mn-ea"/>
              <a:cs typeface="Arial" charset="0"/>
            </a:endParaRPr>
          </a:p>
        </p:txBody>
      </p:sp>
      <p:sp>
        <p:nvSpPr>
          <p:cNvPr id="1032" name="AutoShape 4" descr="https://int.lanl.gov/identity/brand-and-identity/logo-usage/_assets/logo-downloads/color/logo.png"/>
          <p:cNvSpPr>
            <a:spLocks noChangeAspect="1" noChangeArrowheads="1"/>
          </p:cNvSpPr>
          <p:nvPr/>
        </p:nvSpPr>
        <p:spPr bwMode="auto">
          <a:xfrm>
            <a:off x="215900" y="1587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altLang="en-US" smtClean="0">
              <a:ea typeface="+mn-ea"/>
              <a:cs typeface="Arial" charset="0"/>
            </a:endParaRPr>
          </a:p>
        </p:txBody>
      </p:sp>
      <p:pic>
        <p:nvPicPr>
          <p:cNvPr id="1033" name="Picture 2" descr="http://int.lanl.gov/images/identity_logos/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 y="76200"/>
            <a:ext cx="13081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11"/>
          <p:cNvPicPr>
            <a:picLocks noChangeAspect="1"/>
          </p:cNvPicPr>
          <p:nvPr userDrawn="1"/>
        </p:nvPicPr>
        <p:blipFill>
          <a:blip r:embed="rId15">
            <a:extLst>
              <a:ext uri="{28A0092B-C50C-407E-A947-70E740481C1C}">
                <a14:useLocalDpi xmlns:a14="http://schemas.microsoft.com/office/drawing/2010/main" val="0"/>
              </a:ext>
            </a:extLst>
          </a:blip>
          <a:srcRect b="33240"/>
          <a:stretch>
            <a:fillRect/>
          </a:stretch>
        </p:blipFill>
        <p:spPr bwMode="auto">
          <a:xfrm>
            <a:off x="0" y="0"/>
            <a:ext cx="91440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5" name="Picture 1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02563" y="106363"/>
            <a:ext cx="1233487"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54" r:id="rId3"/>
    <p:sldLayoutId id="2147484063" r:id="rId4"/>
    <p:sldLayoutId id="2147484064" r:id="rId5"/>
    <p:sldLayoutId id="2147484055" r:id="rId6"/>
    <p:sldLayoutId id="2147484056" r:id="rId7"/>
    <p:sldLayoutId id="2147484057" r:id="rId8"/>
    <p:sldLayoutId id="2147484058" r:id="rId9"/>
    <p:sldLayoutId id="2147484059" r:id="rId10"/>
    <p:sldLayoutId id="2147484060" r:id="rId11"/>
    <p:sldLayoutId id="2147484066" r:id="rId12"/>
  </p:sldLayoutIdLst>
  <p:hf hdr="0" ftr="0" dt="0"/>
  <p:txStyles>
    <p:titleStyle>
      <a:lvl1pPr algn="ctr" rtl="0" eaLnBrk="0" fontAlgn="base" hangingPunct="0">
        <a:spcBef>
          <a:spcPct val="0"/>
        </a:spcBef>
        <a:spcAft>
          <a:spcPct val="0"/>
        </a:spcAft>
        <a:defRPr sz="4400" b="1" kern="1200">
          <a:solidFill>
            <a:schemeClr val="bg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5pPr>
      <a:lvl6pPr marL="457200" algn="ctr" rtl="0" fontAlgn="base">
        <a:spcBef>
          <a:spcPct val="0"/>
        </a:spcBef>
        <a:spcAft>
          <a:spcPct val="0"/>
        </a:spcAft>
        <a:defRPr sz="4400" b="1">
          <a:solidFill>
            <a:schemeClr val="bg1"/>
          </a:solidFill>
          <a:latin typeface="Arial" charset="0"/>
          <a:cs typeface="Arial" charset="0"/>
        </a:defRPr>
      </a:lvl6pPr>
      <a:lvl7pPr marL="914400" algn="ctr" rtl="0" fontAlgn="base">
        <a:spcBef>
          <a:spcPct val="0"/>
        </a:spcBef>
        <a:spcAft>
          <a:spcPct val="0"/>
        </a:spcAft>
        <a:defRPr sz="4400" b="1">
          <a:solidFill>
            <a:schemeClr val="bg1"/>
          </a:solidFill>
          <a:latin typeface="Arial" charset="0"/>
          <a:cs typeface="Arial" charset="0"/>
        </a:defRPr>
      </a:lvl7pPr>
      <a:lvl8pPr marL="1371600" algn="ctr" rtl="0" fontAlgn="base">
        <a:spcBef>
          <a:spcPct val="0"/>
        </a:spcBef>
        <a:spcAft>
          <a:spcPct val="0"/>
        </a:spcAft>
        <a:defRPr sz="4400" b="1">
          <a:solidFill>
            <a:schemeClr val="bg1"/>
          </a:solidFill>
          <a:latin typeface="Arial" charset="0"/>
          <a:cs typeface="Arial" charset="0"/>
        </a:defRPr>
      </a:lvl8pPr>
      <a:lvl9pPr marL="1828800" algn="ctr" rtl="0" fontAlgn="base">
        <a:spcBef>
          <a:spcPct val="0"/>
        </a:spcBef>
        <a:spcAft>
          <a:spcPct val="0"/>
        </a:spcAft>
        <a:defRPr sz="4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tif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gif"/><Relationship Id="rId5" Type="http://schemas.openxmlformats.org/officeDocument/2006/relationships/image" Target="../media/image48.jpeg"/><Relationship Id="rId6" Type="http://schemas.openxmlformats.org/officeDocument/2006/relationships/image" Target="../media/image49.tiff"/><Relationship Id="rId7" Type="http://schemas.openxmlformats.org/officeDocument/2006/relationships/image" Target="../media/image50.gif"/><Relationship Id="rId8" Type="http://schemas.openxmlformats.org/officeDocument/2006/relationships/image" Target="../media/image51.jpeg"/><Relationship Id="rId9" Type="http://schemas.openxmlformats.org/officeDocument/2006/relationships/image" Target="../media/image52.jpeg"/><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4.pn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oleObject" Target="../embeddings/oleObject4.bin"/><Relationship Id="rId13" Type="http://schemas.openxmlformats.org/officeDocument/2006/relationships/image" Target="../media/image9.wmf"/><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10.emf"/><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6.wmf"/><Relationship Id="rId8" Type="http://schemas.openxmlformats.org/officeDocument/2006/relationships/oleObject" Target="../embeddings/oleObject2.bin"/><Relationship Id="rId9" Type="http://schemas.openxmlformats.org/officeDocument/2006/relationships/image" Target="../media/image7.wmf"/><Relationship Id="rId10"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jpeg"/><Relationship Id="rId10" Type="http://schemas.openxmlformats.org/officeDocument/2006/relationships/image" Target="../media/image26.png"/><Relationship Id="rId11"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emf"/><Relationship Id="rId8" Type="http://schemas.openxmlformats.org/officeDocument/2006/relationships/image" Target="../media/image32.png"/><Relationship Id="rId9"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5" Type="http://schemas.openxmlformats.org/officeDocument/2006/relationships/image" Target="../media/image35.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tiff"/><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tif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utoShape 4"/>
          <p:cNvSpPr>
            <a:spLocks noChangeArrowheads="1"/>
          </p:cNvSpPr>
          <p:nvPr/>
        </p:nvSpPr>
        <p:spPr bwMode="auto">
          <a:xfrm>
            <a:off x="1447800" y="3810000"/>
            <a:ext cx="6705600" cy="1676400"/>
          </a:xfrm>
          <a:prstGeom prst="roundRect">
            <a:avLst>
              <a:gd name="adj" fmla="val 10081"/>
            </a:avLst>
          </a:prstGeom>
          <a:solidFill>
            <a:schemeClr val="tx2">
              <a:lumMod val="40000"/>
              <a:lumOff val="60000"/>
              <a:alpha val="25000"/>
            </a:schemeClr>
          </a:solidFill>
          <a:ln w="38100">
            <a:noFill/>
            <a:round/>
            <a:headEnd/>
            <a:tailEnd/>
          </a:ln>
          <a:effectLst/>
          <a:extLst/>
        </p:spPr>
        <p:txBody>
          <a:bodyPr tIns="91440" bIns="91440"/>
          <a:lstStyle/>
          <a:p>
            <a:pPr marL="114300" indent="-114300" eaLnBrk="1" fontAlgn="auto" hangingPunct="1">
              <a:spcBef>
                <a:spcPts val="0"/>
              </a:spcBef>
              <a:spcAft>
                <a:spcPts val="0"/>
              </a:spcAft>
              <a:defRPr/>
            </a:pPr>
            <a:endParaRPr lang="en-US" sz="1400" u="sng" dirty="0">
              <a:latin typeface="Arial" charset="0"/>
              <a:ea typeface="+mn-ea"/>
              <a:cs typeface="+mn-cs"/>
            </a:endParaRPr>
          </a:p>
        </p:txBody>
      </p:sp>
      <p:sp>
        <p:nvSpPr>
          <p:cNvPr id="11270" name="Text Box 25"/>
          <p:cNvSpPr txBox="1">
            <a:spLocks noChangeArrowheads="1"/>
          </p:cNvSpPr>
          <p:nvPr/>
        </p:nvSpPr>
        <p:spPr bwMode="auto">
          <a:xfrm>
            <a:off x="533400" y="1447800"/>
            <a:ext cx="7985125"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74998"/>
                    </a:schemeClr>
                  </a:outerShdw>
                </a:effectLst>
              </a14:hiddenEffects>
            </a:ext>
          </a:extLst>
        </p:spPr>
        <p:txBody>
          <a:bodyPr wrap="square" lIns="0" tIns="0" rIns="0" bIns="0">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fontAlgn="base" hangingPunct="0">
              <a:spcAft>
                <a:spcPct val="0"/>
              </a:spcAft>
              <a:buFont typeface="Arial" charset="0"/>
              <a:buChar char="»"/>
              <a:defRPr sz="2000">
                <a:solidFill>
                  <a:schemeClr val="tx1"/>
                </a:solidFill>
                <a:latin typeface="Arial" charset="0"/>
                <a:ea typeface="Arial" charset="0"/>
                <a:cs typeface="Arial" charset="0"/>
              </a:defRPr>
            </a:lvl6pPr>
            <a:lvl7pPr eaLnBrk="0" fontAlgn="base" hangingPunct="0">
              <a:spcAft>
                <a:spcPct val="0"/>
              </a:spcAft>
              <a:buFont typeface="Arial" charset="0"/>
              <a:buChar char="»"/>
              <a:defRPr sz="2000">
                <a:solidFill>
                  <a:schemeClr val="tx1"/>
                </a:solidFill>
                <a:latin typeface="Arial" charset="0"/>
                <a:ea typeface="Arial" charset="0"/>
                <a:cs typeface="Arial" charset="0"/>
              </a:defRPr>
            </a:lvl7pPr>
            <a:lvl8pPr eaLnBrk="0" fontAlgn="base" hangingPunct="0">
              <a:spcAft>
                <a:spcPct val="0"/>
              </a:spcAft>
              <a:buFont typeface="Arial" charset="0"/>
              <a:buChar char="»"/>
              <a:defRPr sz="2000">
                <a:solidFill>
                  <a:schemeClr val="tx1"/>
                </a:solidFill>
                <a:latin typeface="Arial" charset="0"/>
                <a:ea typeface="Arial" charset="0"/>
                <a:cs typeface="Arial" charset="0"/>
              </a:defRPr>
            </a:lvl8pPr>
            <a:lvl9pPr eaLnBrk="0" fontAlgn="base" hangingPunct="0">
              <a:spcAft>
                <a:spcPct val="0"/>
              </a:spcAft>
              <a:buFont typeface="Arial" charset="0"/>
              <a:buChar char="»"/>
              <a:defRPr sz="2000">
                <a:solidFill>
                  <a:schemeClr val="tx1"/>
                </a:solidFill>
                <a:latin typeface="Arial" charset="0"/>
                <a:ea typeface="Arial" charset="0"/>
                <a:cs typeface="Arial" charset="0"/>
              </a:defRPr>
            </a:lvl9pPr>
          </a:lstStyle>
          <a:p>
            <a:pPr algn="ctr" eaLnBrk="1" hangingPunct="1">
              <a:lnSpc>
                <a:spcPct val="80000"/>
              </a:lnSpc>
              <a:defRPr/>
            </a:pPr>
            <a:r>
              <a:rPr lang="en-US" sz="6000" b="1" dirty="0" smtClean="0">
                <a:solidFill>
                  <a:srgbClr val="800000"/>
                </a:solidFill>
              </a:rPr>
              <a:t>Theory:</a:t>
            </a:r>
          </a:p>
          <a:p>
            <a:pPr algn="ctr" eaLnBrk="1" hangingPunct="1">
              <a:lnSpc>
                <a:spcPct val="80000"/>
              </a:lnSpc>
              <a:defRPr/>
            </a:pPr>
            <a:r>
              <a:rPr lang="en-US" sz="6000" b="1" dirty="0" smtClean="0">
                <a:solidFill>
                  <a:srgbClr val="800000"/>
                </a:solidFill>
              </a:rPr>
              <a:t>Introduction and perturbative QCD</a:t>
            </a:r>
            <a:endParaRPr lang="en-US" sz="1200" b="1" dirty="0" smtClean="0">
              <a:solidFill>
                <a:srgbClr val="800000"/>
              </a:solidFill>
              <a:latin typeface="Arial Black" charset="0"/>
            </a:endParaRPr>
          </a:p>
        </p:txBody>
      </p:sp>
      <p:pic>
        <p:nvPicPr>
          <p:cNvPr id="18438" name="Picture 38" descr="LDRD Logo.psd"/>
          <p:cNvPicPr>
            <a:picLocks noChangeAspect="1"/>
          </p:cNvPicPr>
          <p:nvPr/>
        </p:nvPicPr>
        <p:blipFill>
          <a:blip r:embed="rId3">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Rectangle 47"/>
          <p:cNvSpPr/>
          <p:nvPr/>
        </p:nvSpPr>
        <p:spPr>
          <a:xfrm>
            <a:off x="44450" y="6700838"/>
            <a:ext cx="9105900" cy="18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b="1" dirty="0">
                <a:solidFill>
                  <a:schemeClr val="tx1"/>
                </a:solidFill>
                <a:latin typeface="Arial" pitchFamily="34" charset="0"/>
                <a:cs typeface="Arial" pitchFamily="34" charset="0"/>
              </a:rPr>
              <a:t>UNCLASSIFIED</a:t>
            </a:r>
          </a:p>
        </p:txBody>
      </p:sp>
      <p:sp>
        <p:nvSpPr>
          <p:cNvPr id="9" name="Subtitle 2"/>
          <p:cNvSpPr>
            <a:spLocks noGrp="1"/>
          </p:cNvSpPr>
          <p:nvPr>
            <p:ph type="subTitle" idx="1"/>
          </p:nvPr>
        </p:nvSpPr>
        <p:spPr>
          <a:xfrm>
            <a:off x="52306" y="3962400"/>
            <a:ext cx="8914156" cy="1655762"/>
          </a:xfrm>
        </p:spPr>
        <p:txBody>
          <a:bodyPr/>
          <a:lstStyle/>
          <a:p>
            <a:r>
              <a:rPr lang="en-US" dirty="0" smtClean="0">
                <a:solidFill>
                  <a:schemeClr val="tx1"/>
                </a:solidFill>
              </a:rPr>
              <a:t>Ivan </a:t>
            </a:r>
            <a:r>
              <a:rPr lang="en-US" dirty="0" err="1" smtClean="0">
                <a:solidFill>
                  <a:schemeClr val="tx1"/>
                </a:solidFill>
              </a:rPr>
              <a:t>Vitev</a:t>
            </a:r>
            <a:r>
              <a:rPr lang="en-US" dirty="0" smtClean="0">
                <a:solidFill>
                  <a:schemeClr val="tx1"/>
                </a:solidFill>
              </a:rPr>
              <a:t> (co-PI)</a:t>
            </a:r>
          </a:p>
          <a:p>
            <a:r>
              <a:rPr lang="en-US" dirty="0" smtClean="0">
                <a:solidFill>
                  <a:schemeClr val="tx1"/>
                </a:solidFill>
              </a:rPr>
              <a:t>T-2</a:t>
            </a:r>
            <a:endParaRPr lang="en-US" dirty="0">
              <a:solidFill>
                <a:schemeClr val="tx1"/>
              </a:solidFill>
            </a:endParaRPr>
          </a:p>
        </p:txBody>
      </p:sp>
      <p:sp>
        <p:nvSpPr>
          <p:cNvPr id="2" name="Slide Number Placeholder 1"/>
          <p:cNvSpPr>
            <a:spLocks noGrp="1"/>
          </p:cNvSpPr>
          <p:nvPr>
            <p:ph type="sldNum" sz="quarter" idx="12"/>
          </p:nvPr>
        </p:nvSpPr>
        <p:spPr>
          <a:xfrm>
            <a:off x="8153400" y="6487496"/>
            <a:ext cx="851694" cy="350839"/>
          </a:xfrm>
        </p:spPr>
        <p:txBody>
          <a:bodyPr/>
          <a:lstStyle/>
          <a:p>
            <a:pPr>
              <a:defRPr/>
            </a:pPr>
            <a:fld id="{D9296B8F-4D62-0147-8B87-07AD7F211333}" type="slidenum">
              <a:rPr lang="en-US" smtClean="0"/>
              <a:pPr>
                <a:defRPr/>
              </a:pPr>
              <a:t>1</a:t>
            </a:fld>
            <a:endParaRPr lang="en-US" dirty="0"/>
          </a:p>
        </p:txBody>
      </p:sp>
    </p:spTree>
    <p:extLst>
      <p:ext uri="{BB962C8B-B14F-4D97-AF65-F5344CB8AC3E}">
        <p14:creationId xmlns:p14="http://schemas.microsoft.com/office/powerpoint/2010/main" val="10102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11627" y="972699"/>
            <a:ext cx="4222043" cy="466513"/>
          </a:xfrm>
          <a:noFill/>
        </p:spPr>
        <p:txBody>
          <a:bodyPr vert="horz">
            <a:normAutofit fontScale="92500"/>
          </a:bodyPr>
          <a:lstStyle/>
          <a:p>
            <a:pPr>
              <a:lnSpc>
                <a:spcPct val="90000"/>
              </a:lnSpc>
              <a:buClr>
                <a:schemeClr val="tx1"/>
              </a:buClr>
            </a:pPr>
            <a:r>
              <a:rPr lang="en-US" sz="2400" b="1" dirty="0" smtClean="0">
                <a:solidFill>
                  <a:srgbClr val="800000"/>
                </a:solidFill>
              </a:rPr>
              <a:t>Fit at NLO in </a:t>
            </a:r>
            <a:r>
              <a:rPr lang="en-US" sz="2400" b="1" dirty="0" err="1" smtClean="0">
                <a:solidFill>
                  <a:srgbClr val="800000"/>
                </a:solidFill>
              </a:rPr>
              <a:t>Mellin</a:t>
            </a:r>
            <a:r>
              <a:rPr lang="en-US" sz="2400" b="1" dirty="0" smtClean="0">
                <a:solidFill>
                  <a:srgbClr val="800000"/>
                </a:solidFill>
              </a:rPr>
              <a:t> space</a:t>
            </a:r>
          </a:p>
        </p:txBody>
      </p:sp>
      <p:sp>
        <p:nvSpPr>
          <p:cNvPr id="4" name="Rectangle 2"/>
          <p:cNvSpPr>
            <a:spLocks noGrp="1" noChangeArrowheads="1"/>
          </p:cNvSpPr>
          <p:nvPr>
            <p:ph type="title"/>
          </p:nvPr>
        </p:nvSpPr>
        <p:spPr>
          <a:xfrm>
            <a:off x="512762" y="-76200"/>
            <a:ext cx="7793038" cy="990600"/>
          </a:xfrm>
        </p:spPr>
        <p:txBody>
          <a:bodyPr>
            <a:normAutofit/>
          </a:bodyPr>
          <a:lstStyle/>
          <a:p>
            <a:pPr eaLnBrk="1" hangingPunct="1"/>
            <a:r>
              <a:rPr lang="en-US" sz="2400" dirty="0" smtClean="0"/>
              <a:t>Final Results for D* </a:t>
            </a:r>
            <a:r>
              <a:rPr lang="en-US" sz="2400" smtClean="0"/>
              <a:t>Fragmentation Functions</a:t>
            </a:r>
            <a:endParaRPr lang="en-US" sz="2400" baseline="-25000" dirty="0"/>
          </a:p>
        </p:txBody>
      </p:sp>
      <p:sp>
        <p:nvSpPr>
          <p:cNvPr id="23" name="Rectangle 3"/>
          <p:cNvSpPr txBox="1">
            <a:spLocks noChangeArrowheads="1"/>
          </p:cNvSpPr>
          <p:nvPr/>
        </p:nvSpPr>
        <p:spPr>
          <a:xfrm>
            <a:off x="5079218" y="1027188"/>
            <a:ext cx="3944112" cy="788408"/>
          </a:xfrm>
          <a:prstGeom prst="rect">
            <a:avLst/>
          </a:prstGeom>
          <a:noFill/>
        </p:spPr>
        <p:txBody>
          <a:bodyPr vert="horz" lIns="54864" tIns="91440" rtlCol="0">
            <a:normAutofit fontScale="85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lnSpc>
                <a:spcPct val="90000"/>
              </a:lnSpc>
              <a:buClr>
                <a:schemeClr val="tx1"/>
              </a:buClr>
              <a:buNone/>
            </a:pPr>
            <a:r>
              <a:rPr lang="en-US" sz="2100" b="1" dirty="0" smtClean="0">
                <a:solidFill>
                  <a:srgbClr val="0000F5"/>
                </a:solidFill>
                <a:latin typeface="Arial" charset="0"/>
                <a:ea typeface="Arial" charset="0"/>
                <a:cs typeface="Arial" charset="0"/>
              </a:rPr>
              <a:t>Significant enhancement of the gluon fragmentation component to HF at small and intermediate z</a:t>
            </a:r>
            <a:endParaRPr lang="en-US" sz="2100" b="1" dirty="0">
              <a:solidFill>
                <a:srgbClr val="0000F5"/>
              </a:solidFill>
              <a:latin typeface="Arial" charset="0"/>
              <a:ea typeface="Arial" charset="0"/>
              <a:cs typeface="Arial" charset="0"/>
            </a:endParaRPr>
          </a:p>
          <a:p>
            <a:pPr>
              <a:lnSpc>
                <a:spcPct val="90000"/>
              </a:lnSpc>
              <a:buClr>
                <a:schemeClr val="tx1"/>
              </a:buClr>
            </a:pPr>
            <a:endParaRPr lang="en-US" sz="2100" b="1" dirty="0" smtClean="0">
              <a:solidFill>
                <a:srgbClr val="0000F5"/>
              </a:solidFill>
            </a:endParaRPr>
          </a:p>
          <a:p>
            <a:pPr marL="118872" indent="0">
              <a:lnSpc>
                <a:spcPct val="90000"/>
              </a:lnSpc>
              <a:buClr>
                <a:schemeClr val="tx1"/>
              </a:buClr>
              <a:buNone/>
            </a:pPr>
            <a:endParaRPr lang="en-US" sz="2800" dirty="0" smtClean="0"/>
          </a:p>
        </p:txBody>
      </p:sp>
      <p:sp>
        <p:nvSpPr>
          <p:cNvPr id="25" name="Rectangle 11"/>
          <p:cNvSpPr>
            <a:spLocks noChangeArrowheads="1"/>
          </p:cNvSpPr>
          <p:nvPr/>
        </p:nvSpPr>
        <p:spPr bwMode="auto">
          <a:xfrm>
            <a:off x="1847108" y="6295789"/>
            <a:ext cx="2562173" cy="313932"/>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sz="1600" dirty="0" smtClean="0"/>
              <a:t>D. </a:t>
            </a:r>
            <a:r>
              <a:rPr lang="en-US" sz="1600" dirty="0" err="1" smtClean="0"/>
              <a:t>Anderle</a:t>
            </a:r>
            <a:r>
              <a:rPr lang="en-US" sz="1600" dirty="0" smtClean="0"/>
              <a:t> </a:t>
            </a:r>
            <a:r>
              <a:rPr lang="en-US" sz="1600" i="1" dirty="0" smtClean="0"/>
              <a:t>et al. </a:t>
            </a:r>
            <a:r>
              <a:rPr lang="en-US" sz="1600" dirty="0" smtClean="0"/>
              <a:t>PRD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954058"/>
            <a:ext cx="4222043" cy="30751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47806"/>
          <a:stretch/>
        </p:blipFill>
        <p:spPr>
          <a:xfrm>
            <a:off x="143531" y="3080888"/>
            <a:ext cx="4562165" cy="2556328"/>
          </a:xfrm>
          <a:prstGeom prst="rect">
            <a:avLst/>
          </a:prstGeom>
        </p:spPr>
      </p:pic>
      <p:pic>
        <p:nvPicPr>
          <p:cNvPr id="5" name="Picture 4"/>
          <p:cNvPicPr>
            <a:picLocks noChangeAspect="1"/>
          </p:cNvPicPr>
          <p:nvPr/>
        </p:nvPicPr>
        <p:blipFill>
          <a:blip r:embed="rId5"/>
          <a:stretch>
            <a:fillRect/>
          </a:stretch>
        </p:blipFill>
        <p:spPr>
          <a:xfrm>
            <a:off x="492249" y="1551914"/>
            <a:ext cx="4079751" cy="1528974"/>
          </a:xfrm>
          <a:prstGeom prst="rect">
            <a:avLst/>
          </a:prstGeom>
        </p:spPr>
      </p:pic>
      <p:sp>
        <p:nvSpPr>
          <p:cNvPr id="9" name="Content Placeholder 2"/>
          <p:cNvSpPr txBox="1">
            <a:spLocks/>
          </p:cNvSpPr>
          <p:nvPr/>
        </p:nvSpPr>
        <p:spPr bwMode="auto">
          <a:xfrm>
            <a:off x="4791455" y="5236024"/>
            <a:ext cx="3971545"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2000" b="1" dirty="0" smtClean="0">
                <a:solidFill>
                  <a:srgbClr val="800000"/>
                </a:solidFill>
                <a:latin typeface="Arial" charset="0"/>
              </a:rPr>
              <a:t>Important implications for heavy flavor suppression in the QGP: </a:t>
            </a:r>
            <a:r>
              <a:rPr lang="en-US" sz="2000" dirty="0" smtClean="0">
                <a:latin typeface="Arial" charset="0"/>
              </a:rPr>
              <a:t>larger color charge = larger suppression</a:t>
            </a:r>
          </a:p>
        </p:txBody>
      </p:sp>
      <p:pic>
        <p:nvPicPr>
          <p:cNvPr id="10" name="Picture 38" descr="LDRD Logo.psd"/>
          <p:cNvPicPr>
            <a:picLocks noChangeAspect="1"/>
          </p:cNvPicPr>
          <p:nvPr/>
        </p:nvPicPr>
        <p:blipFill>
          <a:blip r:embed="rId6">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7391400" y="1725458"/>
            <a:ext cx="0" cy="4572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a:xfrm>
            <a:off x="344545" y="5536192"/>
            <a:ext cx="4536952" cy="788408"/>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8872" indent="0">
              <a:lnSpc>
                <a:spcPct val="90000"/>
              </a:lnSpc>
              <a:buClr>
                <a:schemeClr val="tx1"/>
              </a:buClr>
              <a:buNone/>
            </a:pPr>
            <a:r>
              <a:rPr lang="en-US" sz="1800" b="1" dirty="0" smtClean="0">
                <a:solidFill>
                  <a:srgbClr val="0000F5"/>
                </a:solidFill>
                <a:latin typeface="Arial" charset="0"/>
                <a:ea typeface="Arial" charset="0"/>
                <a:cs typeface="Arial" charset="0"/>
              </a:rPr>
              <a:t>Obtained much improved description of D* in jets</a:t>
            </a:r>
            <a:endParaRPr lang="en-US" sz="1800" b="1" dirty="0">
              <a:solidFill>
                <a:srgbClr val="0000F5"/>
              </a:solidFill>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pPr>
              <a:defRPr/>
            </a:pPr>
            <a:fld id="{470E2682-44F7-8547-94DE-E699237E1B96}" type="slidenum">
              <a:rPr lang="en-US" smtClean="0"/>
              <a:pPr>
                <a:defRPr/>
              </a:pPr>
              <a:t>10</a:t>
            </a:fld>
            <a:endParaRPr lang="en-US"/>
          </a:p>
        </p:txBody>
      </p:sp>
    </p:spTree>
    <p:extLst>
      <p:ext uri="{BB962C8B-B14F-4D97-AF65-F5344CB8AC3E}">
        <p14:creationId xmlns:p14="http://schemas.microsoft.com/office/powerpoint/2010/main" val="130450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579" t="21111" r="7845" b="40207"/>
          <a:stretch/>
        </p:blipFill>
        <p:spPr>
          <a:xfrm>
            <a:off x="157367" y="946636"/>
            <a:ext cx="8837898" cy="3154011"/>
          </a:xfrm>
          <a:prstGeom prst="rect">
            <a:avLst/>
          </a:prstGeom>
        </p:spPr>
      </p:pic>
      <p:sp>
        <p:nvSpPr>
          <p:cNvPr id="11" name="Title 10"/>
          <p:cNvSpPr>
            <a:spLocks noGrp="1"/>
          </p:cNvSpPr>
          <p:nvPr>
            <p:ph type="title"/>
          </p:nvPr>
        </p:nvSpPr>
        <p:spPr>
          <a:xfrm>
            <a:off x="205383" y="76200"/>
            <a:ext cx="8501063" cy="651868"/>
          </a:xfrm>
        </p:spPr>
        <p:txBody>
          <a:bodyPr/>
          <a:lstStyle/>
          <a:p>
            <a:r>
              <a:rPr lang="en-US" sz="2400" dirty="0" smtClean="0"/>
              <a:t>Theory Timetable and Future </a:t>
            </a:r>
            <a:r>
              <a:rPr lang="en-US" sz="2400" dirty="0" err="1" smtClean="0"/>
              <a:t>pQCD</a:t>
            </a:r>
            <a:r>
              <a:rPr lang="en-US" sz="2400" dirty="0" smtClean="0"/>
              <a:t> Work</a:t>
            </a:r>
            <a:endParaRPr lang="en-US" sz="2400" dirty="0"/>
          </a:p>
        </p:txBody>
      </p:sp>
      <p:sp>
        <p:nvSpPr>
          <p:cNvPr id="2" name="Oval 1"/>
          <p:cNvSpPr/>
          <p:nvPr/>
        </p:nvSpPr>
        <p:spPr>
          <a:xfrm>
            <a:off x="205383" y="2590800"/>
            <a:ext cx="8733234" cy="1734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205383" y="4343400"/>
            <a:ext cx="8763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smtClean="0">
                <a:solidFill>
                  <a:srgbClr val="800000"/>
                </a:solidFill>
                <a:latin typeface="Arial" charset="0"/>
              </a:rPr>
              <a:t>Future work:</a:t>
            </a:r>
            <a:endParaRPr lang="en-US" sz="2000" dirty="0" smtClean="0">
              <a:latin typeface="Arial" charset="0"/>
            </a:endParaRPr>
          </a:p>
        </p:txBody>
      </p:sp>
      <p:sp>
        <p:nvSpPr>
          <p:cNvPr id="8" name="Rectangle 7"/>
          <p:cNvSpPr/>
          <p:nvPr/>
        </p:nvSpPr>
        <p:spPr>
          <a:xfrm>
            <a:off x="591190" y="4724400"/>
            <a:ext cx="8259443" cy="1754322"/>
          </a:xfrm>
          <a:prstGeom prst="rect">
            <a:avLst/>
          </a:prstGeom>
        </p:spPr>
        <p:txBody>
          <a:bodyPr wrap="square" lIns="91435" tIns="45718" rIns="91435" bIns="45718">
            <a:spAutoFit/>
          </a:bodyPr>
          <a:lstStyle/>
          <a:p>
            <a:pPr marL="326388" indent="-285750" algn="just">
              <a:buFont typeface="Arial"/>
              <a:buChar char="•"/>
            </a:pPr>
            <a:r>
              <a:rPr lang="en-US" b="1" dirty="0" smtClean="0"/>
              <a:t>Main focus: </a:t>
            </a:r>
            <a:r>
              <a:rPr lang="en-US" dirty="0" smtClean="0"/>
              <a:t>the new simulation package milestone, combining all theory advances</a:t>
            </a:r>
            <a:endParaRPr lang="en-US" dirty="0"/>
          </a:p>
          <a:p>
            <a:pPr marL="326388" indent="-285750" algn="just">
              <a:buFont typeface="Arial"/>
              <a:buChar char="•"/>
            </a:pPr>
            <a:r>
              <a:rPr lang="en-US" b="1" dirty="0" smtClean="0"/>
              <a:t>Specific tasks: </a:t>
            </a:r>
            <a:r>
              <a:rPr lang="en-US" dirty="0" smtClean="0"/>
              <a:t>b-jet quenching from semi-inclusive jet functions, incorporation of HF splitting functions in a hydrodynamic background, collisional E-loss; </a:t>
            </a:r>
            <a:r>
              <a:rPr lang="en-US" dirty="0" smtClean="0">
                <a:solidFill>
                  <a:srgbClr val="0000F5"/>
                </a:solidFill>
              </a:rPr>
              <a:t>extend several calculations down to RHIC energies</a:t>
            </a:r>
          </a:p>
          <a:p>
            <a:pPr marL="326388" indent="-285750" algn="just">
              <a:buFont typeface="Arial"/>
              <a:buChar char="•"/>
            </a:pPr>
            <a:r>
              <a:rPr lang="en-US" b="1" dirty="0" smtClean="0"/>
              <a:t>New opportunities: </a:t>
            </a:r>
            <a:r>
              <a:rPr lang="en-US" dirty="0" smtClean="0"/>
              <a:t>di b-jet correlations, c-jets, soft-</a:t>
            </a:r>
            <a:r>
              <a:rPr lang="en-US" dirty="0" err="1" smtClean="0"/>
              <a:t>Glauber</a:t>
            </a:r>
            <a:r>
              <a:rPr lang="en-US" dirty="0" smtClean="0"/>
              <a:t> interactions </a:t>
            </a:r>
            <a:endParaRPr lang="en-US" dirty="0"/>
          </a:p>
          <a:p>
            <a:pPr marL="212088" indent="-171450" algn="just">
              <a:buFont typeface="Arial"/>
              <a:buChar char="•"/>
            </a:pPr>
            <a:endParaRPr lang="en-US" b="1" dirty="0"/>
          </a:p>
        </p:txBody>
      </p:sp>
      <p:pic>
        <p:nvPicPr>
          <p:cNvPr id="9" name="Picture 38" descr="LDRD Logo.psd"/>
          <p:cNvPicPr>
            <a:picLocks noChangeAspect="1"/>
          </p:cNvPicPr>
          <p:nvPr/>
        </p:nvPicPr>
        <p:blipFill>
          <a:blip r:embed="rId4">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3322776" y="6323099"/>
            <a:ext cx="5241648" cy="276999"/>
          </a:xfrm>
          <a:prstGeom prst="rect">
            <a:avLst/>
          </a:prstGeom>
          <a:noFill/>
        </p:spPr>
        <p:txBody>
          <a:bodyPr wrap="square" rtlCol="0">
            <a:spAutoFit/>
          </a:bodyPr>
          <a:lstStyle/>
          <a:p>
            <a:r>
              <a:rPr lang="en-US" sz="1200" b="1" i="1" dirty="0" smtClean="0">
                <a:solidFill>
                  <a:schemeClr val="accent3">
                    <a:lumMod val="50000"/>
                  </a:schemeClr>
                </a:solidFill>
              </a:rPr>
              <a:t>See talk by J. </a:t>
            </a:r>
            <a:r>
              <a:rPr lang="en-US" sz="1200" b="1" i="1" dirty="0" err="1" smtClean="0">
                <a:solidFill>
                  <a:schemeClr val="accent3">
                    <a:lumMod val="50000"/>
                  </a:schemeClr>
                </a:solidFill>
              </a:rPr>
              <a:t>Daligault</a:t>
            </a:r>
            <a:r>
              <a:rPr lang="en-US" sz="1200" b="1" i="1" dirty="0" smtClean="0">
                <a:solidFill>
                  <a:schemeClr val="accent3">
                    <a:lumMod val="50000"/>
                  </a:schemeClr>
                </a:solidFill>
              </a:rPr>
              <a:t> on transport properties and stopping power of SCPs</a:t>
            </a:r>
            <a:endParaRPr lang="en-US" sz="1200" b="1" i="1" dirty="0">
              <a:solidFill>
                <a:schemeClr val="accent3">
                  <a:lumMod val="50000"/>
                </a:schemeClr>
              </a:solidFill>
            </a:endParaRPr>
          </a:p>
        </p:txBody>
      </p:sp>
      <p:sp>
        <p:nvSpPr>
          <p:cNvPr id="3" name="AutoShape 2" descr="elated image"/>
          <p:cNvSpPr>
            <a:spLocks noChangeAspect="1" noChangeArrowheads="1"/>
          </p:cNvSpPr>
          <p:nvPr/>
        </p:nvSpPr>
        <p:spPr bwMode="auto">
          <a:xfrm>
            <a:off x="0" y="0"/>
            <a:ext cx="6038850"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515" y="2699190"/>
            <a:ext cx="921355" cy="53734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192" y="3448174"/>
            <a:ext cx="921355" cy="53734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386" y="2861866"/>
            <a:ext cx="921355" cy="537340"/>
          </a:xfrm>
          <a:prstGeom prst="rect">
            <a:avLst/>
          </a:prstGeom>
        </p:spPr>
      </p:pic>
      <p:sp>
        <p:nvSpPr>
          <p:cNvPr id="4" name="Slide Number Placeholder 3"/>
          <p:cNvSpPr>
            <a:spLocks noGrp="1"/>
          </p:cNvSpPr>
          <p:nvPr>
            <p:ph type="sldNum" sz="quarter" idx="12"/>
          </p:nvPr>
        </p:nvSpPr>
        <p:spPr/>
        <p:txBody>
          <a:bodyPr/>
          <a:lstStyle/>
          <a:p>
            <a:pPr>
              <a:defRPr/>
            </a:pPr>
            <a:fld id="{470E2682-44F7-8547-94DE-E699237E1B96}" type="slidenum">
              <a:rPr lang="en-US" smtClean="0"/>
              <a:pPr>
                <a:defRPr/>
              </a:pPr>
              <a:t>11</a:t>
            </a:fld>
            <a:endParaRPr lang="en-US"/>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850" y="2138771"/>
            <a:ext cx="921355" cy="5373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095" y="1450727"/>
            <a:ext cx="921355" cy="537340"/>
          </a:xfrm>
          <a:prstGeom prst="rect">
            <a:avLst/>
          </a:prstGeom>
        </p:spPr>
      </p:pic>
    </p:spTree>
    <p:extLst>
      <p:ext uri="{BB962C8B-B14F-4D97-AF65-F5344CB8AC3E}">
        <p14:creationId xmlns:p14="http://schemas.microsoft.com/office/powerpoint/2010/main" val="120005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ournal of High Energy 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078" y="845476"/>
            <a:ext cx="1412643" cy="2008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76200"/>
            <a:ext cx="7924800" cy="990600"/>
          </a:xfrm>
        </p:spPr>
        <p:txBody>
          <a:bodyPr/>
          <a:lstStyle/>
          <a:p>
            <a:r>
              <a:rPr lang="en-US" sz="2400" dirty="0" smtClean="0"/>
              <a:t>Summary of </a:t>
            </a:r>
            <a:r>
              <a:rPr lang="en-US" sz="2400" dirty="0" err="1" smtClean="0"/>
              <a:t>pQCD</a:t>
            </a:r>
            <a:r>
              <a:rPr lang="en-US" sz="2400" dirty="0" smtClean="0"/>
              <a:t> Accomplishments</a:t>
            </a:r>
            <a:endParaRPr lang="en-US" sz="2400" dirty="0"/>
          </a:p>
        </p:txBody>
      </p:sp>
      <p:pic>
        <p:nvPicPr>
          <p:cNvPr id="15362" name="Picture 2" descr="mage result for prl front page jets at lg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662" y="887939"/>
            <a:ext cx="1560338" cy="201088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ysics Letters B - ISSN 0370-26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020" y="1538178"/>
            <a:ext cx="1418117" cy="18908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12474297" y="3962111"/>
            <a:ext cx="1340246" cy="1828878"/>
          </a:xfrm>
          <a:prstGeom prst="rect">
            <a:avLst/>
          </a:prstGeom>
        </p:spPr>
      </p:pic>
      <p:sp>
        <p:nvSpPr>
          <p:cNvPr id="27" name="Rectangle 3"/>
          <p:cNvSpPr txBox="1">
            <a:spLocks noChangeArrowheads="1"/>
          </p:cNvSpPr>
          <p:nvPr/>
        </p:nvSpPr>
        <p:spPr>
          <a:xfrm>
            <a:off x="228600" y="762000"/>
            <a:ext cx="4428891" cy="3057531"/>
          </a:xfrm>
          <a:prstGeom prst="rect">
            <a:avLst/>
          </a:prstGeom>
          <a:noFill/>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smtClean="0"/>
          </a:p>
          <a:p>
            <a:pPr>
              <a:lnSpc>
                <a:spcPct val="90000"/>
              </a:lnSpc>
              <a:buClr>
                <a:schemeClr val="tx1"/>
              </a:buClr>
              <a:buFont typeface="Wingdings" charset="2"/>
              <a:buChar char="§"/>
            </a:pPr>
            <a:r>
              <a:rPr lang="en-US" sz="2400" b="1" dirty="0" smtClean="0">
                <a:solidFill>
                  <a:srgbClr val="800000"/>
                </a:solidFill>
                <a:latin typeface="Arial" charset="0"/>
                <a:ea typeface="Arial" charset="0"/>
                <a:cs typeface="Arial" charset="0"/>
              </a:rPr>
              <a:t>Publications</a:t>
            </a:r>
            <a:r>
              <a:rPr lang="en-US" sz="2000" dirty="0" smtClean="0"/>
              <a:t> </a:t>
            </a:r>
            <a:r>
              <a:rPr lang="mr-IN" sz="1900" dirty="0" smtClean="0"/>
              <a:t>–</a:t>
            </a:r>
            <a:r>
              <a:rPr lang="en-US" sz="1900" dirty="0" smtClean="0"/>
              <a:t> </a:t>
            </a:r>
            <a:r>
              <a:rPr lang="en-US" sz="1900" dirty="0">
                <a:latin typeface="Arial" charset="0"/>
                <a:ea typeface="Arial" charset="0"/>
                <a:cs typeface="Arial" charset="0"/>
              </a:rPr>
              <a:t>9</a:t>
            </a:r>
            <a:r>
              <a:rPr lang="en-US" sz="1900" dirty="0" smtClean="0">
                <a:latin typeface="Arial" charset="0"/>
                <a:ea typeface="Arial" charset="0"/>
                <a:cs typeface="Arial" charset="0"/>
              </a:rPr>
              <a:t> refereed publications in the leading journals in the field (including </a:t>
            </a:r>
            <a:r>
              <a:rPr lang="en-US" sz="1900" dirty="0">
                <a:latin typeface="Arial" charset="0"/>
                <a:ea typeface="Arial" charset="0"/>
                <a:cs typeface="Arial" charset="0"/>
              </a:rPr>
              <a:t>3</a:t>
            </a:r>
            <a:r>
              <a:rPr lang="en-US" sz="1900" dirty="0" smtClean="0">
                <a:latin typeface="Arial" charset="0"/>
                <a:ea typeface="Arial" charset="0"/>
                <a:cs typeface="Arial" charset="0"/>
              </a:rPr>
              <a:t> letters), 1 more near completion. 4 refereed conference proceedings </a:t>
            </a:r>
          </a:p>
          <a:p>
            <a:pPr>
              <a:lnSpc>
                <a:spcPct val="90000"/>
              </a:lnSpc>
              <a:buClr>
                <a:schemeClr val="tx1"/>
              </a:buClr>
              <a:buFont typeface="Wingdings" charset="2"/>
              <a:buChar char="§"/>
            </a:pPr>
            <a:endParaRPr lang="en-US" sz="900" dirty="0" smtClean="0"/>
          </a:p>
          <a:p>
            <a:pPr marL="118872" indent="0">
              <a:lnSpc>
                <a:spcPct val="90000"/>
              </a:lnSpc>
              <a:buClr>
                <a:schemeClr val="tx1"/>
              </a:buClr>
              <a:buNone/>
            </a:pPr>
            <a:r>
              <a:rPr lang="en-US" sz="1400" dirty="0" smtClean="0">
                <a:solidFill>
                  <a:srgbClr val="0018DD"/>
                </a:solidFill>
              </a:rPr>
              <a:t>              </a:t>
            </a:r>
            <a:r>
              <a:rPr lang="en-US" sz="1600" dirty="0" smtClean="0">
                <a:solidFill>
                  <a:srgbClr val="0018DD"/>
                </a:solidFill>
              </a:rPr>
              <a:t>- </a:t>
            </a:r>
            <a:r>
              <a:rPr lang="en-US" sz="1500" dirty="0" smtClean="0">
                <a:solidFill>
                  <a:srgbClr val="0018DD"/>
                </a:solidFill>
              </a:rPr>
              <a:t>Y. </a:t>
            </a:r>
            <a:r>
              <a:rPr lang="en-US" sz="1500" dirty="0" err="1" smtClean="0">
                <a:solidFill>
                  <a:srgbClr val="0018DD"/>
                </a:solidFill>
              </a:rPr>
              <a:t>Chien</a:t>
            </a:r>
            <a:r>
              <a:rPr lang="en-US" sz="1500" dirty="0" smtClean="0">
                <a:solidFill>
                  <a:srgbClr val="0018DD"/>
                </a:solidFill>
              </a:rPr>
              <a:t>, I. </a:t>
            </a:r>
            <a:r>
              <a:rPr lang="en-US" sz="1500" dirty="0" err="1" smtClean="0">
                <a:solidFill>
                  <a:srgbClr val="0018DD"/>
                </a:solidFill>
              </a:rPr>
              <a:t>Vitev</a:t>
            </a:r>
            <a:r>
              <a:rPr lang="en-US" sz="1500" dirty="0" smtClean="0">
                <a:solidFill>
                  <a:srgbClr val="0018DD"/>
                </a:solidFill>
              </a:rPr>
              <a:t>, Physical Review Letters                                    	</a:t>
            </a:r>
            <a:r>
              <a:rPr lang="en-US" sz="1500" b="1" dirty="0" smtClean="0">
                <a:solidFill>
                  <a:srgbClr val="0018DD"/>
                </a:solidFill>
              </a:rPr>
              <a:t>119</a:t>
            </a:r>
            <a:r>
              <a:rPr lang="en-US" sz="1500" dirty="0" smtClean="0">
                <a:solidFill>
                  <a:srgbClr val="0018DD"/>
                </a:solidFill>
              </a:rPr>
              <a:t>: 112301  (2017)</a:t>
            </a:r>
          </a:p>
          <a:p>
            <a:pPr marL="118872" indent="0">
              <a:lnSpc>
                <a:spcPct val="90000"/>
              </a:lnSpc>
              <a:buClr>
                <a:schemeClr val="tx1"/>
              </a:buClr>
              <a:buNone/>
            </a:pPr>
            <a:r>
              <a:rPr lang="en-US" sz="1500" dirty="0">
                <a:solidFill>
                  <a:srgbClr val="0018DD"/>
                </a:solidFill>
              </a:rPr>
              <a:t> </a:t>
            </a:r>
            <a:r>
              <a:rPr lang="en-US" sz="1500" dirty="0" smtClean="0">
                <a:solidFill>
                  <a:srgbClr val="0018DD"/>
                </a:solidFill>
              </a:rPr>
              <a:t>           -  Z. Kang, </a:t>
            </a:r>
            <a:r>
              <a:rPr lang="en-US" sz="1500" dirty="0">
                <a:solidFill>
                  <a:srgbClr val="0018DD"/>
                </a:solidFill>
              </a:rPr>
              <a:t>F. Ringer, and I. </a:t>
            </a:r>
            <a:r>
              <a:rPr lang="en-US" sz="1500" dirty="0" err="1" smtClean="0">
                <a:solidFill>
                  <a:srgbClr val="0018DD"/>
                </a:solidFill>
              </a:rPr>
              <a:t>Vitev</a:t>
            </a:r>
            <a:r>
              <a:rPr lang="en-US" sz="1500" dirty="0">
                <a:solidFill>
                  <a:srgbClr val="0018DD"/>
                </a:solidFill>
              </a:rPr>
              <a:t>,</a:t>
            </a:r>
            <a:r>
              <a:rPr lang="en-US" sz="1500" dirty="0" smtClean="0">
                <a:solidFill>
                  <a:srgbClr val="0018DD"/>
                </a:solidFill>
              </a:rPr>
              <a:t> Journal </a:t>
            </a:r>
            <a:r>
              <a:rPr lang="en-US" sz="1500" dirty="0">
                <a:solidFill>
                  <a:srgbClr val="0018DD"/>
                </a:solidFill>
              </a:rPr>
              <a:t>of </a:t>
            </a:r>
            <a:endParaRPr lang="en-US" sz="1500" dirty="0" smtClean="0">
              <a:solidFill>
                <a:srgbClr val="0018DD"/>
              </a:solidFill>
            </a:endParaRPr>
          </a:p>
          <a:p>
            <a:pPr marL="118872" indent="0">
              <a:lnSpc>
                <a:spcPct val="90000"/>
              </a:lnSpc>
              <a:buClr>
                <a:schemeClr val="tx1"/>
              </a:buClr>
              <a:buNone/>
            </a:pPr>
            <a:r>
              <a:rPr lang="en-US" sz="1500" dirty="0">
                <a:solidFill>
                  <a:srgbClr val="0018DD"/>
                </a:solidFill>
              </a:rPr>
              <a:t> </a:t>
            </a:r>
            <a:r>
              <a:rPr lang="en-US" sz="1500" dirty="0" smtClean="0">
                <a:solidFill>
                  <a:srgbClr val="0018DD"/>
                </a:solidFill>
              </a:rPr>
              <a:t>                High </a:t>
            </a:r>
            <a:r>
              <a:rPr lang="en-US" sz="1500" dirty="0">
                <a:solidFill>
                  <a:srgbClr val="0018DD"/>
                </a:solidFill>
              </a:rPr>
              <a:t>Energy Physics. </a:t>
            </a:r>
            <a:r>
              <a:rPr lang="en-US" sz="1500" b="1" dirty="0" smtClean="0">
                <a:solidFill>
                  <a:srgbClr val="0018DD"/>
                </a:solidFill>
              </a:rPr>
              <a:t>1703</a:t>
            </a:r>
            <a:r>
              <a:rPr lang="en-US" sz="1500" dirty="0" smtClean="0">
                <a:solidFill>
                  <a:srgbClr val="0018DD"/>
                </a:solidFill>
              </a:rPr>
              <a:t>: 146 (2017)  </a:t>
            </a:r>
          </a:p>
          <a:p>
            <a:pPr marL="118872" indent="0">
              <a:lnSpc>
                <a:spcPct val="90000"/>
              </a:lnSpc>
              <a:buClr>
                <a:schemeClr val="tx1"/>
              </a:buClr>
              <a:buNone/>
            </a:pPr>
            <a:r>
              <a:rPr lang="en-US" sz="1500" dirty="0">
                <a:solidFill>
                  <a:srgbClr val="0018DD"/>
                </a:solidFill>
              </a:rPr>
              <a:t> </a:t>
            </a:r>
            <a:r>
              <a:rPr lang="en-US" sz="1500" dirty="0" smtClean="0">
                <a:solidFill>
                  <a:srgbClr val="0018DD"/>
                </a:solidFill>
              </a:rPr>
              <a:t>           -  Z</a:t>
            </a:r>
            <a:r>
              <a:rPr lang="en-US" sz="1500" dirty="0">
                <a:solidFill>
                  <a:srgbClr val="0018DD"/>
                </a:solidFill>
              </a:rPr>
              <a:t>. Kang, F. Ringer, and I. </a:t>
            </a:r>
            <a:r>
              <a:rPr lang="en-US" sz="1500" dirty="0" err="1">
                <a:solidFill>
                  <a:srgbClr val="0018DD"/>
                </a:solidFill>
              </a:rPr>
              <a:t>Vitev</a:t>
            </a:r>
            <a:r>
              <a:rPr lang="en-US" sz="1500" dirty="0" smtClean="0">
                <a:solidFill>
                  <a:srgbClr val="0018DD"/>
                </a:solidFill>
              </a:rPr>
              <a:t>, </a:t>
            </a:r>
            <a:r>
              <a:rPr lang="en-US" sz="1500" dirty="0">
                <a:solidFill>
                  <a:srgbClr val="0018DD"/>
                </a:solidFill>
              </a:rPr>
              <a:t>Physics Letters </a:t>
            </a:r>
          </a:p>
          <a:p>
            <a:pPr marL="118872" indent="0">
              <a:lnSpc>
                <a:spcPct val="90000"/>
              </a:lnSpc>
              <a:buClr>
                <a:schemeClr val="tx1"/>
              </a:buClr>
              <a:buNone/>
            </a:pPr>
            <a:r>
              <a:rPr lang="en-US" sz="1500" dirty="0">
                <a:solidFill>
                  <a:srgbClr val="0018DD"/>
                </a:solidFill>
              </a:rPr>
              <a:t>                 B. </a:t>
            </a:r>
            <a:r>
              <a:rPr lang="en-US" sz="1500" b="1" dirty="0" smtClean="0">
                <a:solidFill>
                  <a:srgbClr val="0018DD"/>
                </a:solidFill>
              </a:rPr>
              <a:t>769</a:t>
            </a:r>
            <a:r>
              <a:rPr lang="en-US" sz="1500" dirty="0" smtClean="0">
                <a:solidFill>
                  <a:srgbClr val="0018DD"/>
                </a:solidFill>
              </a:rPr>
              <a:t>: 242-248 </a:t>
            </a:r>
            <a:r>
              <a:rPr lang="en-US" sz="1500" dirty="0">
                <a:solidFill>
                  <a:srgbClr val="0018DD"/>
                </a:solidFill>
              </a:rPr>
              <a:t>(</a:t>
            </a:r>
            <a:r>
              <a:rPr lang="en-US" sz="1500" dirty="0" smtClean="0">
                <a:solidFill>
                  <a:srgbClr val="0018DD"/>
                </a:solidFill>
              </a:rPr>
              <a:t>2017)</a:t>
            </a:r>
          </a:p>
          <a:p>
            <a:pPr marL="118872" indent="0">
              <a:lnSpc>
                <a:spcPct val="90000"/>
              </a:lnSpc>
              <a:buClr>
                <a:schemeClr val="tx1"/>
              </a:buClr>
              <a:buNone/>
            </a:pPr>
            <a:r>
              <a:rPr lang="en-US" sz="1500" dirty="0">
                <a:solidFill>
                  <a:srgbClr val="0018DD"/>
                </a:solidFill>
              </a:rPr>
              <a:t> </a:t>
            </a:r>
            <a:r>
              <a:rPr lang="en-US" sz="1500" dirty="0" smtClean="0">
                <a:solidFill>
                  <a:srgbClr val="0018DD"/>
                </a:solidFill>
              </a:rPr>
              <a:t>           -  D. </a:t>
            </a:r>
            <a:r>
              <a:rPr lang="en-US" sz="1500" dirty="0" err="1" smtClean="0">
                <a:solidFill>
                  <a:srgbClr val="0018DD"/>
                </a:solidFill>
              </a:rPr>
              <a:t>Anderle</a:t>
            </a:r>
            <a:r>
              <a:rPr lang="en-US" sz="1500" dirty="0" smtClean="0">
                <a:solidFill>
                  <a:srgbClr val="0018DD"/>
                </a:solidFill>
              </a:rPr>
              <a:t>, T. Kaufmann, M. </a:t>
            </a:r>
            <a:r>
              <a:rPr lang="en-US" sz="1500" dirty="0" err="1" smtClean="0">
                <a:solidFill>
                  <a:srgbClr val="0018DD"/>
                </a:solidFill>
              </a:rPr>
              <a:t>Strattman</a:t>
            </a:r>
            <a:r>
              <a:rPr lang="en-US" sz="1500" dirty="0" smtClean="0">
                <a:solidFill>
                  <a:srgbClr val="0018DD"/>
                </a:solidFill>
              </a:rPr>
              <a:t>, </a:t>
            </a:r>
          </a:p>
          <a:p>
            <a:pPr marL="118872" indent="0">
              <a:lnSpc>
                <a:spcPct val="90000"/>
              </a:lnSpc>
              <a:buClr>
                <a:schemeClr val="tx1"/>
              </a:buClr>
              <a:buNone/>
            </a:pPr>
            <a:r>
              <a:rPr lang="en-US" sz="1500" dirty="0">
                <a:solidFill>
                  <a:srgbClr val="0018DD"/>
                </a:solidFill>
              </a:rPr>
              <a:t> </a:t>
            </a:r>
            <a:r>
              <a:rPr lang="en-US" sz="1500" dirty="0" smtClean="0">
                <a:solidFill>
                  <a:srgbClr val="0018DD"/>
                </a:solidFill>
              </a:rPr>
              <a:t>                  F. Ringer, I. </a:t>
            </a:r>
            <a:r>
              <a:rPr lang="en-US" sz="1500" dirty="0" err="1" smtClean="0">
                <a:solidFill>
                  <a:srgbClr val="0018DD"/>
                </a:solidFill>
              </a:rPr>
              <a:t>Vitev</a:t>
            </a:r>
            <a:r>
              <a:rPr lang="en-US" sz="1500" dirty="0" smtClean="0">
                <a:solidFill>
                  <a:srgbClr val="0018DD"/>
                </a:solidFill>
              </a:rPr>
              <a:t>, Physical  Review D </a:t>
            </a:r>
            <a:r>
              <a:rPr lang="en-US" sz="1500" b="1" dirty="0" smtClean="0">
                <a:solidFill>
                  <a:srgbClr val="0018DD"/>
                </a:solidFill>
              </a:rPr>
              <a:t>96</a:t>
            </a:r>
            <a:r>
              <a:rPr lang="en-US" sz="1500" dirty="0" smtClean="0">
                <a:solidFill>
                  <a:srgbClr val="0018DD"/>
                </a:solidFill>
              </a:rPr>
              <a:t> 	034028 (2017) </a:t>
            </a:r>
            <a:r>
              <a:rPr lang="mr-IN" sz="1500" dirty="0" smtClean="0">
                <a:solidFill>
                  <a:srgbClr val="0018DD"/>
                </a:solidFill>
              </a:rPr>
              <a:t>…</a:t>
            </a:r>
            <a:endParaRPr lang="en-US" sz="1500" dirty="0">
              <a:solidFill>
                <a:srgbClr val="0018DD"/>
              </a:solidFill>
            </a:endParaRPr>
          </a:p>
          <a:p>
            <a:pPr marL="118872" indent="0">
              <a:lnSpc>
                <a:spcPct val="90000"/>
              </a:lnSpc>
              <a:buClr>
                <a:schemeClr val="tx1"/>
              </a:buClr>
              <a:buNone/>
            </a:pPr>
            <a:endParaRPr lang="en-US" sz="1600" dirty="0" smtClean="0">
              <a:solidFill>
                <a:srgbClr val="0000FF"/>
              </a:solidFill>
            </a:endParaRPr>
          </a:p>
          <a:p>
            <a:pPr>
              <a:lnSpc>
                <a:spcPct val="90000"/>
              </a:lnSpc>
              <a:buClr>
                <a:schemeClr val="tx1"/>
              </a:buClr>
              <a:buFont typeface="Wingdings" charset="2"/>
              <a:buChar char="§"/>
            </a:pPr>
            <a:endParaRPr lang="en-US" sz="1600" dirty="0" smtClean="0"/>
          </a:p>
          <a:p>
            <a:pPr>
              <a:lnSpc>
                <a:spcPct val="90000"/>
              </a:lnSpc>
              <a:buClr>
                <a:schemeClr val="tx1"/>
              </a:buClr>
              <a:buFont typeface="Wingdings" charset="2"/>
              <a:buChar char="§"/>
            </a:pPr>
            <a:endParaRPr lang="en-US" sz="1600" dirty="0" smtClean="0"/>
          </a:p>
          <a:p>
            <a:pPr>
              <a:lnSpc>
                <a:spcPct val="90000"/>
              </a:lnSpc>
              <a:buClr>
                <a:schemeClr val="tx1"/>
              </a:buClr>
            </a:pPr>
            <a:endParaRPr lang="en-US" sz="2800" dirty="0" smtClean="0"/>
          </a:p>
          <a:p>
            <a:pPr>
              <a:lnSpc>
                <a:spcPct val="90000"/>
              </a:lnSpc>
            </a:pPr>
            <a:endParaRPr lang="en-US" sz="2400" dirty="0" smtClean="0"/>
          </a:p>
          <a:p>
            <a:pPr>
              <a:lnSpc>
                <a:spcPct val="90000"/>
              </a:lnSpc>
            </a:pPr>
            <a:endParaRPr lang="en-US" sz="800" dirty="0" smtClean="0"/>
          </a:p>
        </p:txBody>
      </p:sp>
      <p:sp>
        <p:nvSpPr>
          <p:cNvPr id="28" name="Rectangle 3"/>
          <p:cNvSpPr txBox="1">
            <a:spLocks noChangeArrowheads="1"/>
          </p:cNvSpPr>
          <p:nvPr/>
        </p:nvSpPr>
        <p:spPr>
          <a:xfrm>
            <a:off x="381000" y="3657601"/>
            <a:ext cx="8375988" cy="1633462"/>
          </a:xfrm>
          <a:prstGeom prst="rect">
            <a:avLst/>
          </a:prstGeom>
          <a:noFill/>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smtClean="0"/>
          </a:p>
          <a:p>
            <a:pPr>
              <a:lnSpc>
                <a:spcPct val="90000"/>
              </a:lnSpc>
              <a:buClr>
                <a:schemeClr val="tx1"/>
              </a:buClr>
              <a:buFont typeface="Wingdings" charset="2"/>
              <a:buChar char="§"/>
            </a:pPr>
            <a:r>
              <a:rPr lang="en-US" sz="2400" b="1" dirty="0" smtClean="0">
                <a:solidFill>
                  <a:srgbClr val="800000"/>
                </a:solidFill>
                <a:latin typeface="Arial" charset="0"/>
                <a:ea typeface="Arial" charset="0"/>
                <a:cs typeface="Arial" charset="0"/>
              </a:rPr>
              <a:t>Talks</a:t>
            </a:r>
            <a:r>
              <a:rPr lang="en-US" sz="2000" dirty="0" smtClean="0"/>
              <a:t> </a:t>
            </a:r>
            <a:r>
              <a:rPr lang="mr-IN" sz="2000" dirty="0" smtClean="0"/>
              <a:t>–</a:t>
            </a:r>
            <a:r>
              <a:rPr lang="en-US" sz="2000" dirty="0" smtClean="0"/>
              <a:t>  </a:t>
            </a:r>
            <a:r>
              <a:rPr lang="en-US" sz="1800" dirty="0" smtClean="0">
                <a:latin typeface="Arial" charset="0"/>
                <a:ea typeface="Arial" charset="0"/>
                <a:cs typeface="Arial" charset="0"/>
              </a:rPr>
              <a:t>given 16 talks and seminars, many invited, including plenary</a:t>
            </a:r>
          </a:p>
          <a:p>
            <a:pPr marL="118872" indent="0">
              <a:lnSpc>
                <a:spcPct val="90000"/>
              </a:lnSpc>
              <a:buClr>
                <a:schemeClr val="tx1"/>
              </a:buClr>
              <a:buNone/>
            </a:pPr>
            <a:r>
              <a:rPr lang="en-US" sz="1600" dirty="0" smtClean="0"/>
              <a:t>       </a:t>
            </a:r>
            <a:r>
              <a:rPr lang="en-US" sz="1600" dirty="0" smtClean="0">
                <a:solidFill>
                  <a:srgbClr val="0018DD"/>
                </a:solidFill>
              </a:rPr>
              <a:t>-   I. </a:t>
            </a:r>
            <a:r>
              <a:rPr lang="en-US" sz="1600" dirty="0" err="1" smtClean="0">
                <a:solidFill>
                  <a:srgbClr val="0018DD"/>
                </a:solidFill>
              </a:rPr>
              <a:t>Vitev</a:t>
            </a:r>
            <a:r>
              <a:rPr lang="en-US" sz="1600" dirty="0" smtClean="0">
                <a:solidFill>
                  <a:srgbClr val="0018DD"/>
                </a:solidFill>
              </a:rPr>
              <a:t>, “Jets in SCET”,  Precision spectroscopy of the QGP with jets and heavy flavor, INT,        </a:t>
            </a:r>
          </a:p>
          <a:p>
            <a:pPr marL="118872" indent="0">
              <a:lnSpc>
                <a:spcPct val="90000"/>
              </a:lnSpc>
              <a:buClr>
                <a:schemeClr val="tx1"/>
              </a:buClr>
              <a:buNone/>
            </a:pPr>
            <a:r>
              <a:rPr lang="en-US" sz="1600" dirty="0">
                <a:solidFill>
                  <a:srgbClr val="0018DD"/>
                </a:solidFill>
              </a:rPr>
              <a:t> </a:t>
            </a:r>
            <a:r>
              <a:rPr lang="en-US" sz="1600" dirty="0" smtClean="0">
                <a:solidFill>
                  <a:srgbClr val="0018DD"/>
                </a:solidFill>
              </a:rPr>
              <a:t>           Seattle, WA, 2017  </a:t>
            </a:r>
          </a:p>
          <a:p>
            <a:pPr marL="118872" indent="0">
              <a:lnSpc>
                <a:spcPct val="90000"/>
              </a:lnSpc>
              <a:buClr>
                <a:schemeClr val="tx1"/>
              </a:buClr>
              <a:buNone/>
            </a:pPr>
            <a:r>
              <a:rPr lang="en-US" sz="1600" dirty="0" smtClean="0">
                <a:solidFill>
                  <a:srgbClr val="0018DD"/>
                </a:solidFill>
              </a:rPr>
              <a:t>       -   F.</a:t>
            </a:r>
            <a:r>
              <a:rPr lang="en-US" sz="1600" dirty="0" smtClean="0"/>
              <a:t> </a:t>
            </a:r>
            <a:r>
              <a:rPr lang="en-US" sz="1600" dirty="0" smtClean="0">
                <a:solidFill>
                  <a:srgbClr val="0018DD"/>
                </a:solidFill>
              </a:rPr>
              <a:t>Ringer, “Inclusive jets and their substructure in SCET”, </a:t>
            </a:r>
            <a:r>
              <a:rPr lang="en-US" sz="1600" dirty="0" err="1" smtClean="0">
                <a:solidFill>
                  <a:srgbClr val="0018DD"/>
                </a:solidFill>
              </a:rPr>
              <a:t>Jets@LHC</a:t>
            </a:r>
            <a:r>
              <a:rPr lang="en-US" sz="1600" dirty="0" smtClean="0">
                <a:solidFill>
                  <a:srgbClr val="0018DD"/>
                </a:solidFill>
              </a:rPr>
              <a:t>, Bangalore, India, 2017</a:t>
            </a:r>
          </a:p>
          <a:p>
            <a:pPr marL="118872" indent="0">
              <a:lnSpc>
                <a:spcPct val="90000"/>
              </a:lnSpc>
              <a:buClr>
                <a:schemeClr val="tx1"/>
              </a:buClr>
              <a:buNone/>
            </a:pPr>
            <a:r>
              <a:rPr lang="en-US" sz="1600" dirty="0">
                <a:solidFill>
                  <a:srgbClr val="0018DD"/>
                </a:solidFill>
              </a:rPr>
              <a:t> </a:t>
            </a:r>
            <a:r>
              <a:rPr lang="en-US" sz="1600" dirty="0" smtClean="0">
                <a:solidFill>
                  <a:srgbClr val="0018DD"/>
                </a:solidFill>
              </a:rPr>
              <a:t>      -   H. Li, “Inverting the mass hierarchy of jet quenching effects with b-jet substructure    </a:t>
            </a:r>
          </a:p>
          <a:p>
            <a:pPr marL="118872" indent="0">
              <a:lnSpc>
                <a:spcPct val="90000"/>
              </a:lnSpc>
              <a:buClr>
                <a:schemeClr val="tx1"/>
              </a:buClr>
              <a:buNone/>
            </a:pPr>
            <a:r>
              <a:rPr lang="en-US" sz="1600" dirty="0">
                <a:solidFill>
                  <a:srgbClr val="0018DD"/>
                </a:solidFill>
              </a:rPr>
              <a:t> </a:t>
            </a:r>
            <a:r>
              <a:rPr lang="en-US" sz="1600" dirty="0" smtClean="0">
                <a:solidFill>
                  <a:srgbClr val="0018DD"/>
                </a:solidFill>
              </a:rPr>
              <a:t>          </a:t>
            </a:r>
            <a:r>
              <a:rPr lang="en-US" sz="1600" dirty="0" err="1" smtClean="0">
                <a:solidFill>
                  <a:srgbClr val="0018DD"/>
                </a:solidFill>
              </a:rPr>
              <a:t>sPHENIX</a:t>
            </a:r>
            <a:r>
              <a:rPr lang="en-US" sz="1600" dirty="0" smtClean="0">
                <a:solidFill>
                  <a:srgbClr val="0018DD"/>
                </a:solidFill>
              </a:rPr>
              <a:t> Collaboration Workshop, Santa Fe, NM 2017   </a:t>
            </a:r>
            <a:r>
              <a:rPr lang="mr-IN" sz="1600" dirty="0" smtClean="0">
                <a:solidFill>
                  <a:srgbClr val="0018DD"/>
                </a:solidFill>
              </a:rPr>
              <a:t>…</a:t>
            </a:r>
            <a:endParaRPr lang="en-US" sz="1600" dirty="0" smtClean="0">
              <a:solidFill>
                <a:srgbClr val="0018DD"/>
              </a:solidFill>
            </a:endParaRPr>
          </a:p>
          <a:p>
            <a:pPr>
              <a:lnSpc>
                <a:spcPct val="90000"/>
              </a:lnSpc>
            </a:pPr>
            <a:endParaRPr lang="en-US" sz="1400" dirty="0" smtClean="0">
              <a:solidFill>
                <a:srgbClr val="0018DD"/>
              </a:solidFill>
            </a:endParaRPr>
          </a:p>
          <a:p>
            <a:pPr>
              <a:lnSpc>
                <a:spcPct val="90000"/>
              </a:lnSpc>
            </a:pPr>
            <a:endParaRPr lang="en-US" sz="800" dirty="0" smtClean="0"/>
          </a:p>
        </p:txBody>
      </p:sp>
      <p:sp>
        <p:nvSpPr>
          <p:cNvPr id="13" name="Rectangle 3"/>
          <p:cNvSpPr txBox="1">
            <a:spLocks noChangeArrowheads="1"/>
          </p:cNvSpPr>
          <p:nvPr/>
        </p:nvSpPr>
        <p:spPr>
          <a:xfrm>
            <a:off x="448542" y="5281620"/>
            <a:ext cx="8518078" cy="1123942"/>
          </a:xfrm>
          <a:prstGeom prst="rect">
            <a:avLst/>
          </a:prstGeom>
          <a:noFill/>
        </p:spPr>
        <p:txBody>
          <a:bodyPr vert="horz" lIns="54864" tIns="91440" rtlCol="0">
            <a:normAutofit fontScale="92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smtClean="0"/>
          </a:p>
          <a:p>
            <a:pPr>
              <a:lnSpc>
                <a:spcPct val="90000"/>
              </a:lnSpc>
              <a:buClr>
                <a:schemeClr val="tx1"/>
              </a:buClr>
              <a:buFont typeface="Wingdings" charset="2"/>
              <a:buChar char="§"/>
            </a:pPr>
            <a:r>
              <a:rPr lang="en-US" sz="2600" b="1" dirty="0" smtClean="0">
                <a:solidFill>
                  <a:srgbClr val="800000"/>
                </a:solidFill>
              </a:rPr>
              <a:t>Summary</a:t>
            </a:r>
            <a:r>
              <a:rPr lang="en-US" sz="2600" dirty="0" smtClean="0"/>
              <a:t> -</a:t>
            </a:r>
            <a:r>
              <a:rPr lang="en-US" sz="2000" dirty="0" smtClean="0"/>
              <a:t> </a:t>
            </a:r>
            <a:r>
              <a:rPr lang="en-US" sz="1900" dirty="0" smtClean="0">
                <a:latin typeface="Arial" charset="0"/>
                <a:ea typeface="Arial" charset="0"/>
                <a:cs typeface="Arial" charset="0"/>
              </a:rPr>
              <a:t>Work is well on track, we have met all milestones (some considerably ahead of time).  This allowed us to seize the opportunity to expand the originally proposed scope and impact, better understand  heavy flavor fragmentation and work on collisional energy loss / b-jet correlations </a:t>
            </a:r>
            <a:endParaRPr lang="en-US" sz="1900" dirty="0" smtClean="0">
              <a:solidFill>
                <a:srgbClr val="0018DD"/>
              </a:solidFill>
              <a:latin typeface="Arial" charset="0"/>
              <a:ea typeface="Arial" charset="0"/>
              <a:cs typeface="Arial" charset="0"/>
            </a:endParaRPr>
          </a:p>
          <a:p>
            <a:pPr>
              <a:lnSpc>
                <a:spcPct val="90000"/>
              </a:lnSpc>
              <a:buClr>
                <a:schemeClr val="tx1"/>
              </a:buClr>
              <a:buFont typeface="Wingdings" charset="2"/>
              <a:buChar char="§"/>
            </a:pPr>
            <a:endParaRPr lang="en-US" sz="1900" dirty="0" smtClean="0">
              <a:solidFill>
                <a:srgbClr val="0070C0"/>
              </a:solidFill>
              <a:latin typeface="Arial" charset="0"/>
              <a:ea typeface="Arial" charset="0"/>
              <a:cs typeface="Arial" charset="0"/>
            </a:endParaRPr>
          </a:p>
          <a:p>
            <a:pPr>
              <a:lnSpc>
                <a:spcPct val="90000"/>
              </a:lnSpc>
              <a:buClr>
                <a:schemeClr val="tx1"/>
              </a:buClr>
            </a:pPr>
            <a:endParaRPr lang="en-US" sz="2800" dirty="0" smtClean="0"/>
          </a:p>
          <a:p>
            <a:pPr>
              <a:lnSpc>
                <a:spcPct val="90000"/>
              </a:lnSpc>
            </a:pPr>
            <a:endParaRPr lang="en-US" sz="2400" dirty="0" smtClean="0"/>
          </a:p>
          <a:p>
            <a:pPr>
              <a:lnSpc>
                <a:spcPct val="90000"/>
              </a:lnSpc>
            </a:pPr>
            <a:endParaRPr lang="en-US" sz="800" dirty="0" smtClean="0"/>
          </a:p>
        </p:txBody>
      </p:sp>
      <p:sp>
        <p:nvSpPr>
          <p:cNvPr id="14" name="AutoShape 4"/>
          <p:cNvSpPr>
            <a:spLocks noChangeArrowheads="1"/>
          </p:cNvSpPr>
          <p:nvPr/>
        </p:nvSpPr>
        <p:spPr bwMode="auto">
          <a:xfrm>
            <a:off x="381000" y="5348600"/>
            <a:ext cx="8518078" cy="1007750"/>
          </a:xfrm>
          <a:prstGeom prst="roundRect">
            <a:avLst>
              <a:gd name="adj" fmla="val 10081"/>
            </a:avLst>
          </a:prstGeom>
          <a:solidFill>
            <a:schemeClr val="tx2">
              <a:lumMod val="40000"/>
              <a:lumOff val="60000"/>
              <a:alpha val="25000"/>
            </a:schemeClr>
          </a:solidFill>
          <a:ln w="38100">
            <a:noFill/>
            <a:round/>
            <a:headEnd/>
            <a:tailEnd/>
          </a:ln>
          <a:effectLst/>
          <a:extLst/>
        </p:spPr>
        <p:txBody>
          <a:bodyPr tIns="91440" bIns="91440"/>
          <a:lstStyle/>
          <a:p>
            <a:pPr marL="114300" indent="-114300" eaLnBrk="1" fontAlgn="auto" hangingPunct="1">
              <a:spcBef>
                <a:spcPts val="0"/>
              </a:spcBef>
              <a:spcAft>
                <a:spcPts val="0"/>
              </a:spcAft>
              <a:defRPr/>
            </a:pPr>
            <a:endParaRPr lang="en-US" sz="1400" u="sng" dirty="0">
              <a:latin typeface="Arial" charset="0"/>
              <a:ea typeface="+mn-ea"/>
              <a:cs typeface="+mn-cs"/>
            </a:endParaRPr>
          </a:p>
        </p:txBody>
      </p:sp>
      <p:pic>
        <p:nvPicPr>
          <p:cNvPr id="3074" name="Picture 2" descr="iew Articles published in Nuclear Physics 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6498" y="2151342"/>
            <a:ext cx="1213201" cy="16681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ge result for physical review d 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640" y="1513143"/>
            <a:ext cx="1495547" cy="19488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228" y="2203828"/>
            <a:ext cx="1187521" cy="16062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LDRD Logo.psd"/>
          <p:cNvPicPr>
            <a:picLocks noChangeAspect="1"/>
          </p:cNvPicPr>
          <p:nvPr/>
        </p:nvPicPr>
        <p:blipFill>
          <a:blip r:embed="rId10">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0E2682-44F7-8547-94DE-E699237E1B96}" type="slidenum">
              <a:rPr lang="en-US" smtClean="0"/>
              <a:pPr>
                <a:defRPr/>
              </a:pPr>
              <a:t>12</a:t>
            </a:fld>
            <a:endParaRPr lang="en-US"/>
          </a:p>
        </p:txBody>
      </p:sp>
    </p:spTree>
    <p:extLst>
      <p:ext uri="{BB962C8B-B14F-4D97-AF65-F5344CB8AC3E}">
        <p14:creationId xmlns:p14="http://schemas.microsoft.com/office/powerpoint/2010/main" val="114447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924800" cy="990600"/>
          </a:xfrm>
        </p:spPr>
        <p:txBody>
          <a:bodyPr/>
          <a:lstStyle/>
          <a:p>
            <a:r>
              <a:rPr lang="en-US" sz="2400" dirty="0" smtClean="0"/>
              <a:t>The Broader Impact of </a:t>
            </a:r>
            <a:r>
              <a:rPr lang="en-US" sz="2400" dirty="0" err="1" smtClean="0"/>
              <a:t>pQCD</a:t>
            </a:r>
            <a:r>
              <a:rPr lang="en-US" sz="2400" dirty="0" smtClean="0"/>
              <a:t>/SCET Theory</a:t>
            </a:r>
            <a:endParaRPr lang="en-US" sz="2400" dirty="0"/>
          </a:p>
        </p:txBody>
      </p:sp>
      <p:sp>
        <p:nvSpPr>
          <p:cNvPr id="4" name="Slide Number Placeholder 3"/>
          <p:cNvSpPr>
            <a:spLocks noGrp="1"/>
          </p:cNvSpPr>
          <p:nvPr>
            <p:ph type="sldNum" sz="quarter" idx="12"/>
          </p:nvPr>
        </p:nvSpPr>
        <p:spPr>
          <a:xfrm>
            <a:off x="6865117" y="6419293"/>
            <a:ext cx="2133600" cy="365125"/>
          </a:xfrm>
        </p:spPr>
        <p:txBody>
          <a:bodyPr/>
          <a:lstStyle/>
          <a:p>
            <a:fld id="{4AD73320-B7C5-2046-BB1A-66D7C60C4B11}" type="slidenum">
              <a:rPr lang="en-US" smtClean="0"/>
              <a:pPr/>
              <a:t>13</a:t>
            </a:fld>
            <a:endParaRPr lang="en-US" dirty="0"/>
          </a:p>
        </p:txBody>
      </p:sp>
      <p:sp>
        <p:nvSpPr>
          <p:cNvPr id="30" name="Rectangle 3"/>
          <p:cNvSpPr txBox="1">
            <a:spLocks noChangeArrowheads="1"/>
          </p:cNvSpPr>
          <p:nvPr/>
        </p:nvSpPr>
        <p:spPr>
          <a:xfrm>
            <a:off x="343862" y="826663"/>
            <a:ext cx="5119388" cy="1610002"/>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smtClean="0"/>
          </a:p>
          <a:p>
            <a:pPr>
              <a:lnSpc>
                <a:spcPct val="90000"/>
              </a:lnSpc>
              <a:buClr>
                <a:schemeClr val="tx1"/>
              </a:buClr>
              <a:buFont typeface="Wingdings" charset="2"/>
              <a:buChar char="§"/>
            </a:pPr>
            <a:r>
              <a:rPr lang="en-US" sz="2600" b="1" dirty="0" smtClean="0">
                <a:solidFill>
                  <a:srgbClr val="800000"/>
                </a:solidFill>
                <a:latin typeface="Arial" charset="0"/>
                <a:ea typeface="Arial" charset="0"/>
                <a:cs typeface="Arial" charset="0"/>
              </a:rPr>
              <a:t>Follow on projects / grants:</a:t>
            </a:r>
            <a:r>
              <a:rPr lang="en-US" sz="2000" dirty="0" smtClean="0">
                <a:latin typeface="Arial" charset="0"/>
                <a:ea typeface="Arial" charset="0"/>
                <a:cs typeface="Arial" charset="0"/>
              </a:rPr>
              <a:t>  </a:t>
            </a:r>
            <a:r>
              <a:rPr lang="en-US" sz="1600" dirty="0" smtClean="0">
                <a:latin typeface="Arial" charset="0"/>
                <a:ea typeface="Arial" charset="0"/>
                <a:cs typeface="Arial" charset="0"/>
              </a:rPr>
              <a:t>NSF three year award $60K/y, “Perturbative QCD Study for Jet and Heavy Flavor Production”.  August 2017 </a:t>
            </a:r>
            <a:r>
              <a:rPr lang="mr-IN" sz="1600" dirty="0" smtClean="0">
                <a:latin typeface="Arial" charset="0"/>
                <a:ea typeface="Arial" charset="0"/>
                <a:cs typeface="Arial" charset="0"/>
              </a:rPr>
              <a:t>–</a:t>
            </a:r>
            <a:r>
              <a:rPr lang="en-US" sz="1600" dirty="0" smtClean="0">
                <a:latin typeface="Arial" charset="0"/>
                <a:ea typeface="Arial" charset="0"/>
                <a:cs typeface="Arial" charset="0"/>
              </a:rPr>
              <a:t> August 2020 </a:t>
            </a:r>
          </a:p>
          <a:p>
            <a:pPr>
              <a:lnSpc>
                <a:spcPct val="90000"/>
              </a:lnSpc>
              <a:buClr>
                <a:schemeClr val="tx1"/>
              </a:buClr>
              <a:buFont typeface="Wingdings" charset="2"/>
              <a:buChar char="§"/>
            </a:pPr>
            <a:endParaRPr lang="en-US" sz="2800" dirty="0" smtClean="0"/>
          </a:p>
          <a:p>
            <a:pPr>
              <a:lnSpc>
                <a:spcPct val="90000"/>
              </a:lnSpc>
            </a:pPr>
            <a:endParaRPr lang="en-US" sz="2400" dirty="0" smtClean="0"/>
          </a:p>
          <a:p>
            <a:pPr>
              <a:lnSpc>
                <a:spcPct val="90000"/>
              </a:lnSpc>
            </a:pPr>
            <a:endParaRPr lang="en-US" sz="800" dirty="0" smtClean="0"/>
          </a:p>
        </p:txBody>
      </p:sp>
      <p:pic>
        <p:nvPicPr>
          <p:cNvPr id="15368" name="Picture 8" descr="http://www.pa.ucla.edu/sites/default/files/styles/profile_photo/public/kang_0.jpg?itok=mohSV5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78" y="1066800"/>
            <a:ext cx="1358839" cy="157081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a:xfrm>
            <a:off x="289443" y="4452061"/>
            <a:ext cx="6777845" cy="2233326"/>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smtClean="0"/>
          </a:p>
          <a:p>
            <a:pPr>
              <a:lnSpc>
                <a:spcPct val="90000"/>
              </a:lnSpc>
              <a:buClr>
                <a:schemeClr val="tx1"/>
              </a:buClr>
              <a:buFont typeface="Wingdings" charset="2"/>
              <a:buChar char="§"/>
            </a:pPr>
            <a:r>
              <a:rPr lang="en-US" sz="2400" b="1" dirty="0" smtClean="0">
                <a:solidFill>
                  <a:srgbClr val="800000"/>
                </a:solidFill>
                <a:latin typeface="Arial" charset="0"/>
                <a:ea typeface="Arial" charset="0"/>
                <a:cs typeface="Arial" charset="0"/>
              </a:rPr>
              <a:t>Personnel</a:t>
            </a:r>
            <a:r>
              <a:rPr lang="en-US" sz="1900" dirty="0" smtClean="0">
                <a:latin typeface="Arial" charset="0"/>
                <a:ea typeface="Arial" charset="0"/>
                <a:cs typeface="Arial" charset="0"/>
              </a:rPr>
              <a:t> </a:t>
            </a:r>
          </a:p>
          <a:p>
            <a:pPr>
              <a:lnSpc>
                <a:spcPct val="90000"/>
              </a:lnSpc>
              <a:buClr>
                <a:schemeClr val="tx1"/>
              </a:buClr>
              <a:buFont typeface="Wingdings" charset="2"/>
              <a:buChar char="§"/>
            </a:pPr>
            <a:r>
              <a:rPr lang="en-US" sz="1600" dirty="0" smtClean="0">
                <a:latin typeface="Arial" charset="0"/>
                <a:ea typeface="Arial" charset="0"/>
                <a:cs typeface="Arial" charset="0"/>
              </a:rPr>
              <a:t>F. Ringer to LBNL, now on UIUC </a:t>
            </a:r>
            <a:r>
              <a:rPr lang="en-US" sz="1600" dirty="0" smtClean="0">
                <a:latin typeface="Arial" charset="0"/>
                <a:ea typeface="Arial" charset="0"/>
                <a:cs typeface="Arial" charset="0"/>
              </a:rPr>
              <a:t>shortlist; </a:t>
            </a:r>
            <a:r>
              <a:rPr lang="en-US" sz="1600" dirty="0" smtClean="0">
                <a:latin typeface="Arial" charset="0"/>
                <a:ea typeface="Arial" charset="0"/>
                <a:cs typeface="Arial" charset="0"/>
              </a:rPr>
              <a:t>H. Xing to ANL/Northwestern, standing Assistant Professorship offer from Southern China Normal U</a:t>
            </a:r>
            <a:r>
              <a:rPr lang="en-US" sz="1600" dirty="0" smtClean="0">
                <a:latin typeface="Arial" charset="0"/>
                <a:ea typeface="Arial" charset="0"/>
                <a:cs typeface="Arial" charset="0"/>
              </a:rPr>
              <a:t>.; </a:t>
            </a:r>
            <a:r>
              <a:rPr lang="en-US" sz="1600" dirty="0">
                <a:latin typeface="Arial" charset="0"/>
                <a:ea typeface="Arial" charset="0"/>
                <a:cs typeface="Arial" charset="0"/>
              </a:rPr>
              <a:t>D. Kang </a:t>
            </a:r>
            <a:r>
              <a:rPr lang="en-US" sz="1600" dirty="0" smtClean="0">
                <a:latin typeface="Arial" charset="0"/>
                <a:ea typeface="Arial" charset="0"/>
                <a:cs typeface="Arial" charset="0"/>
              </a:rPr>
              <a:t>to </a:t>
            </a:r>
            <a:r>
              <a:rPr lang="en-US" sz="1600" dirty="0" err="1" smtClean="0">
                <a:latin typeface="Arial" charset="0"/>
                <a:ea typeface="Arial" charset="0"/>
                <a:cs typeface="Arial" charset="0"/>
              </a:rPr>
              <a:t>Fudan</a:t>
            </a:r>
            <a:r>
              <a:rPr lang="en-US" sz="1600" dirty="0" smtClean="0">
                <a:latin typeface="Arial" charset="0"/>
                <a:ea typeface="Arial" charset="0"/>
                <a:cs typeface="Arial" charset="0"/>
              </a:rPr>
              <a:t> U., </a:t>
            </a:r>
            <a:r>
              <a:rPr lang="en-US" sz="1600" dirty="0" smtClean="0">
                <a:latin typeface="Arial" charset="0"/>
                <a:ea typeface="Arial" charset="0"/>
                <a:cs typeface="Arial" charset="0"/>
              </a:rPr>
              <a:t>professor; </a:t>
            </a:r>
            <a:r>
              <a:rPr lang="en-US" sz="1600" dirty="0" smtClean="0">
                <a:latin typeface="Arial" charset="0"/>
                <a:ea typeface="Arial" charset="0"/>
                <a:cs typeface="Arial" charset="0"/>
              </a:rPr>
              <a:t>M. Sievert was a finalist at NMSU, to Rutgers U</a:t>
            </a:r>
            <a:r>
              <a:rPr lang="en-US" sz="1600" dirty="0" smtClean="0">
                <a:latin typeface="Arial" charset="0"/>
                <a:ea typeface="Arial" charset="0"/>
                <a:cs typeface="Arial" charset="0"/>
              </a:rPr>
              <a:t>.; </a:t>
            </a:r>
            <a:r>
              <a:rPr lang="en-US" sz="1600" dirty="0" smtClean="0">
                <a:latin typeface="Arial" charset="0"/>
                <a:ea typeface="Arial" charset="0"/>
                <a:cs typeface="Arial" charset="0"/>
              </a:rPr>
              <a:t>H. Li joined us from Monash U. Australia; Consult with D. Neill, Feynman to staff. </a:t>
            </a:r>
          </a:p>
          <a:p>
            <a:pPr>
              <a:lnSpc>
                <a:spcPct val="90000"/>
              </a:lnSpc>
            </a:pPr>
            <a:endParaRPr lang="en-US" sz="2400" dirty="0" smtClean="0"/>
          </a:p>
          <a:p>
            <a:pPr>
              <a:lnSpc>
                <a:spcPct val="90000"/>
              </a:lnSpc>
            </a:pPr>
            <a:endParaRPr lang="en-US" sz="800" dirty="0" smtClean="0"/>
          </a:p>
        </p:txBody>
      </p:sp>
      <p:sp>
        <p:nvSpPr>
          <p:cNvPr id="17" name="AutoShape 10" descr="mage result for NSF logo"/>
          <p:cNvSpPr>
            <a:spLocks noChangeAspect="1" noChangeArrowheads="1"/>
          </p:cNvSpPr>
          <p:nvPr/>
        </p:nvSpPr>
        <p:spPr bwMode="auto">
          <a:xfrm>
            <a:off x="5463250" y="1992333"/>
            <a:ext cx="1171575" cy="1181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
          <p:cNvSpPr txBox="1">
            <a:spLocks noChangeArrowheads="1"/>
          </p:cNvSpPr>
          <p:nvPr/>
        </p:nvSpPr>
        <p:spPr>
          <a:xfrm>
            <a:off x="312593" y="2209800"/>
            <a:ext cx="5173807" cy="2523472"/>
          </a:xfrm>
          <a:prstGeom prst="rect">
            <a:avLst/>
          </a:prstGeom>
          <a:noFill/>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a:lnSpc>
                <a:spcPct val="90000"/>
              </a:lnSpc>
              <a:buClr>
                <a:schemeClr val="tx1"/>
              </a:buClr>
              <a:buFont typeface="Wingdings" charset="2"/>
              <a:buChar char="§"/>
            </a:pPr>
            <a:endParaRPr lang="en-US" sz="900" dirty="0" smtClean="0"/>
          </a:p>
          <a:p>
            <a:pPr>
              <a:lnSpc>
                <a:spcPct val="90000"/>
              </a:lnSpc>
              <a:buClr>
                <a:schemeClr val="tx1"/>
              </a:buClr>
              <a:buFont typeface="Wingdings" charset="2"/>
              <a:buChar char="§"/>
            </a:pPr>
            <a:r>
              <a:rPr lang="en-US" sz="2600" b="1" dirty="0" smtClean="0">
                <a:solidFill>
                  <a:srgbClr val="800000"/>
                </a:solidFill>
                <a:latin typeface="Arial" charset="0"/>
                <a:ea typeface="Arial" charset="0"/>
                <a:cs typeface="Arial" charset="0"/>
              </a:rPr>
              <a:t>Conferences:</a:t>
            </a:r>
            <a:r>
              <a:rPr lang="en-US" sz="2000" dirty="0" smtClean="0">
                <a:latin typeface="Arial" charset="0"/>
                <a:ea typeface="Arial" charset="0"/>
                <a:cs typeface="Arial" charset="0"/>
              </a:rPr>
              <a:t>                                  </a:t>
            </a:r>
            <a:r>
              <a:rPr lang="en-US" sz="1600" dirty="0" smtClean="0">
                <a:latin typeface="Arial" charset="0"/>
                <a:ea typeface="Arial" charset="0"/>
                <a:cs typeface="Arial" charset="0"/>
              </a:rPr>
              <a:t>Co-organized conferences related to jet and heavy flavor physics</a:t>
            </a:r>
            <a:r>
              <a:rPr lang="mr-IN" sz="1600" dirty="0" smtClean="0">
                <a:latin typeface="Arial" charset="0"/>
                <a:ea typeface="Arial" charset="0"/>
                <a:cs typeface="Arial" charset="0"/>
              </a:rPr>
              <a:t>–</a:t>
            </a:r>
            <a:r>
              <a:rPr lang="en-US" sz="1600" dirty="0" smtClean="0">
                <a:latin typeface="Arial" charset="0"/>
                <a:ea typeface="Arial" charset="0"/>
                <a:cs typeface="Arial" charset="0"/>
              </a:rPr>
              <a:t> Santa Fe Jets and Heavy </a:t>
            </a:r>
            <a:r>
              <a:rPr lang="en-US" sz="1600" dirty="0">
                <a:latin typeface="Arial" charset="0"/>
                <a:ea typeface="Arial" charset="0"/>
                <a:cs typeface="Arial" charset="0"/>
              </a:rPr>
              <a:t>F</a:t>
            </a:r>
            <a:r>
              <a:rPr lang="en-US" sz="1600" dirty="0" smtClean="0">
                <a:latin typeface="Arial" charset="0"/>
                <a:ea typeface="Arial" charset="0"/>
                <a:cs typeface="Arial" charset="0"/>
              </a:rPr>
              <a:t>lavor workshop, 2017, 2018. UCLA jet physics workshop 2017. Selected to host 2019 International Symposium on </a:t>
            </a:r>
            <a:r>
              <a:rPr lang="en-US" sz="1600" dirty="0" err="1" smtClean="0">
                <a:latin typeface="Arial" charset="0"/>
                <a:ea typeface="Arial" charset="0"/>
                <a:cs typeface="Arial" charset="0"/>
              </a:rPr>
              <a:t>Multiparticle</a:t>
            </a:r>
            <a:r>
              <a:rPr lang="en-US" sz="1600" dirty="0" smtClean="0">
                <a:latin typeface="Arial" charset="0"/>
                <a:ea typeface="Arial" charset="0"/>
                <a:cs typeface="Arial" charset="0"/>
              </a:rPr>
              <a:t> Dynamics in Santa Fe, NM  (in competition with Scotland)</a:t>
            </a:r>
            <a:endParaRPr lang="en-US" sz="1600" dirty="0" smtClean="0"/>
          </a:p>
          <a:p>
            <a:pPr>
              <a:lnSpc>
                <a:spcPct val="90000"/>
              </a:lnSpc>
            </a:pPr>
            <a:endParaRPr lang="en-US" sz="800" dirty="0" smtClean="0"/>
          </a:p>
        </p:txBody>
      </p:sp>
      <p:pic>
        <p:nvPicPr>
          <p:cNvPr id="15372" name="Picture 12" descr="mage result for NSF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000" y="1066800"/>
            <a:ext cx="1396880" cy="1396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8" descr="LDRD Logo.psd"/>
          <p:cNvPicPr>
            <a:picLocks noChangeAspect="1"/>
          </p:cNvPicPr>
          <p:nvPr/>
        </p:nvPicPr>
        <p:blipFill>
          <a:blip r:embed="rId4">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164" y="2582883"/>
            <a:ext cx="3191711" cy="2130937"/>
          </a:xfrm>
          <a:prstGeom prst="rect">
            <a:avLst/>
          </a:prstGeom>
        </p:spPr>
      </p:pic>
      <p:sp>
        <p:nvSpPr>
          <p:cNvPr id="5" name="AutoShape 4" descr="mage result for duff neill"/>
          <p:cNvSpPr>
            <a:spLocks noChangeAspect="1" noChangeArrowheads="1"/>
          </p:cNvSpPr>
          <p:nvPr/>
        </p:nvSpPr>
        <p:spPr bwMode="auto">
          <a:xfrm>
            <a:off x="-609600" y="0"/>
            <a:ext cx="914400"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mage result for duff ne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7288" y="4438331"/>
            <a:ext cx="1543312" cy="2234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5029200"/>
            <a:ext cx="4572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922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7"/>
          <p:cNvSpPr txBox="1">
            <a:spLocks noChangeArrowheads="1"/>
          </p:cNvSpPr>
          <p:nvPr/>
        </p:nvSpPr>
        <p:spPr bwMode="auto">
          <a:xfrm>
            <a:off x="0" y="146050"/>
            <a:ext cx="9144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dirty="0" smtClean="0">
                <a:solidFill>
                  <a:schemeClr val="bg1"/>
                </a:solidFill>
                <a:latin typeface="Arial Black" charset="0"/>
              </a:rPr>
              <a:t>The Quark-Gluon Plasma </a:t>
            </a:r>
          </a:p>
          <a:p>
            <a:pPr algn="ctr" eaLnBrk="1" hangingPunct="1"/>
            <a:r>
              <a:rPr lang="en-US" dirty="0" smtClean="0">
                <a:solidFill>
                  <a:schemeClr val="bg1"/>
                </a:solidFill>
                <a:latin typeface="Arial Black" charset="0"/>
              </a:rPr>
              <a:t>and Bottom Quark Jets</a:t>
            </a:r>
            <a:endParaRPr lang="en-US" dirty="0">
              <a:solidFill>
                <a:schemeClr val="bg1"/>
              </a:solidFill>
              <a:latin typeface="Arial Black" charset="0"/>
            </a:endParaRPr>
          </a:p>
        </p:txBody>
      </p:sp>
      <p:sp>
        <p:nvSpPr>
          <p:cNvPr id="25602" name="Content Placeholder 2"/>
          <p:cNvSpPr txBox="1">
            <a:spLocks/>
          </p:cNvSpPr>
          <p:nvPr/>
        </p:nvSpPr>
        <p:spPr bwMode="auto">
          <a:xfrm>
            <a:off x="145077" y="853305"/>
            <a:ext cx="8763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endParaRPr lang="en-US" sz="100" b="1" dirty="0">
              <a:solidFill>
                <a:srgbClr val="800000"/>
              </a:solidFill>
              <a:latin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800" b="1" dirty="0" err="1" smtClean="0">
                <a:solidFill>
                  <a:srgbClr val="800000"/>
                </a:solidFill>
                <a:latin typeface="Arial" charset="0"/>
              </a:rPr>
              <a:t>pQCD</a:t>
            </a:r>
            <a:r>
              <a:rPr lang="en-US" sz="1800" b="1" dirty="0" smtClean="0">
                <a:solidFill>
                  <a:srgbClr val="800000"/>
                </a:solidFill>
                <a:latin typeface="Arial" charset="0"/>
              </a:rPr>
              <a:t>:</a:t>
            </a:r>
            <a:r>
              <a:rPr lang="en-US" sz="1800" dirty="0" smtClean="0">
                <a:solidFill>
                  <a:srgbClr val="800000"/>
                </a:solidFill>
                <a:latin typeface="Arial" charset="0"/>
                <a:ea typeface="Arial" charset="0"/>
                <a:cs typeface="Arial" charset="0"/>
              </a:rPr>
              <a:t> </a:t>
            </a:r>
            <a:r>
              <a:rPr lang="en-US" sz="1800" dirty="0" smtClean="0">
                <a:latin typeface="Arial" charset="0"/>
                <a:ea typeface="Arial" charset="0"/>
                <a:cs typeface="Arial" charset="0"/>
              </a:rPr>
              <a:t>b-jets and heavy        															      flavor</a:t>
            </a:r>
            <a:r>
              <a:rPr lang="en-US" sz="1800" dirty="0">
                <a:latin typeface="Arial" charset="0"/>
                <a:ea typeface="Arial" charset="0"/>
                <a:cs typeface="Arial" charset="0"/>
              </a:rPr>
              <a:t>, </a:t>
            </a:r>
            <a:r>
              <a:rPr lang="en-US" sz="1800" dirty="0" smtClean="0">
                <a:latin typeface="Arial" charset="0"/>
                <a:ea typeface="Arial" charset="0"/>
                <a:cs typeface="Arial" charset="0"/>
              </a:rPr>
              <a:t> energy loss and b-jet											</a:t>
            </a:r>
            <a:r>
              <a:rPr lang="en-US" sz="1800" dirty="0">
                <a:latin typeface="Arial" charset="0"/>
                <a:ea typeface="Arial" charset="0"/>
                <a:cs typeface="Arial" charset="0"/>
              </a:rPr>
              <a:t> </a:t>
            </a:r>
            <a:r>
              <a:rPr lang="en-US" sz="1800" dirty="0" smtClean="0">
                <a:latin typeface="Arial" charset="0"/>
                <a:ea typeface="Arial" charset="0"/>
                <a:cs typeface="Arial" charset="0"/>
              </a:rPr>
              <a:t>                                                                   substructure in the QGP</a:t>
            </a: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endParaRPr lang="en-US" sz="800" dirty="0" smtClean="0">
              <a:latin typeface="Arial" charset="0"/>
              <a:ea typeface="Arial" charset="0"/>
              <a:cs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800" b="1" dirty="0" smtClean="0">
                <a:solidFill>
                  <a:srgbClr val="800000"/>
                </a:solidFill>
                <a:latin typeface="Arial" charset="0"/>
              </a:rPr>
              <a:t>SCET:</a:t>
            </a:r>
            <a:r>
              <a:rPr lang="en-US" sz="1800" b="1" dirty="0" smtClean="0">
                <a:latin typeface="Arial" charset="0"/>
              </a:rPr>
              <a:t> </a:t>
            </a:r>
            <a:r>
              <a:rPr lang="en-US" sz="1800" dirty="0" smtClean="0">
                <a:latin typeface="Arial" charset="0"/>
              </a:rPr>
              <a:t>b-jets in </a:t>
            </a:r>
            <a:r>
              <a:rPr lang="en-US" sz="1800" dirty="0" err="1" smtClean="0">
                <a:latin typeface="Arial" charset="0"/>
              </a:rPr>
              <a:t>p+p</a:t>
            </a:r>
            <a:r>
              <a:rPr lang="en-US" sz="1800" dirty="0" smtClean="0">
                <a:latin typeface="Arial" charset="0"/>
              </a:rPr>
              <a:t>, energy															</a:t>
            </a:r>
            <a:r>
              <a:rPr lang="en-US" sz="1800" dirty="0">
                <a:latin typeface="Arial" charset="0"/>
              </a:rPr>
              <a:t> </a:t>
            </a:r>
            <a:r>
              <a:rPr lang="en-US" sz="1800" dirty="0" smtClean="0">
                <a:latin typeface="Arial" charset="0"/>
              </a:rPr>
              <a:t>  correlators, </a:t>
            </a:r>
            <a:r>
              <a:rPr lang="en-US" sz="1800" dirty="0" err="1" smtClean="0">
                <a:latin typeface="Arial" charset="0"/>
              </a:rPr>
              <a:t>resummation</a:t>
            </a:r>
            <a:r>
              <a:rPr lang="en-US" sz="1800" dirty="0" smtClean="0">
                <a:latin typeface="Arial" charset="0"/>
              </a:rPr>
              <a:t> </a:t>
            </a: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endParaRPr lang="en-US" sz="800" dirty="0">
              <a:latin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800" b="1" dirty="0" smtClean="0">
                <a:solidFill>
                  <a:srgbClr val="800000"/>
                </a:solidFill>
                <a:latin typeface="Arial" charset="0"/>
              </a:rPr>
              <a:t>MD: </a:t>
            </a:r>
            <a:r>
              <a:rPr lang="en-US" sz="1800" dirty="0" smtClean="0">
                <a:latin typeface="Arial" charset="0"/>
              </a:rPr>
              <a:t>Transport properties of                                                                                            SCPs. Stopping power for 																</a:t>
            </a:r>
            <a:r>
              <a:rPr lang="en-US" sz="1800" dirty="0">
                <a:latin typeface="Arial" charset="0"/>
              </a:rPr>
              <a:t> </a:t>
            </a:r>
            <a:r>
              <a:rPr lang="en-US" sz="1800" dirty="0" smtClean="0">
                <a:latin typeface="Arial" charset="0"/>
              </a:rPr>
              <a:t>     heavy fermions</a:t>
            </a: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endParaRPr lang="en-US" sz="800" dirty="0">
              <a:latin typeface="Arial" charset="0"/>
            </a:endParaRPr>
          </a:p>
          <a:p>
            <a:pPr marL="0" marR="0" lvl="1" indent="160729"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a:solidFill>
                  <a:srgbClr val="000000"/>
                </a:solidFill>
                <a:uFillTx/>
                <a:latin typeface="Helvetica"/>
                <a:ea typeface="Helvetica"/>
                <a:cs typeface="Helvetica"/>
                <a:sym typeface="Helvetica"/>
              </a:defRPr>
            </a:pPr>
            <a:r>
              <a:rPr lang="en-US" sz="1800" b="1" dirty="0" smtClean="0">
                <a:solidFill>
                  <a:srgbClr val="800000"/>
                </a:solidFill>
                <a:latin typeface="Arial" charset="0"/>
              </a:rPr>
              <a:t>LQCD: </a:t>
            </a:r>
            <a:r>
              <a:rPr lang="en-US" sz="1800" dirty="0" smtClean="0">
                <a:latin typeface="Arial" charset="0"/>
              </a:rPr>
              <a:t>EOS in fluctuating																    hydro, simulations of jet															</a:t>
            </a:r>
            <a:r>
              <a:rPr lang="en-US" sz="1800" dirty="0">
                <a:latin typeface="Arial" charset="0"/>
              </a:rPr>
              <a:t> </a:t>
            </a:r>
            <a:r>
              <a:rPr lang="en-US" sz="1800" dirty="0" smtClean="0">
                <a:latin typeface="Arial" charset="0"/>
              </a:rPr>
              <a:t>     propagation </a:t>
            </a:r>
            <a:endParaRPr lang="en-US" sz="800" dirty="0">
              <a:latin typeface="Arial" charset="0"/>
            </a:endParaRPr>
          </a:p>
          <a:p>
            <a:pPr eaLnBrk="1" hangingPunct="1">
              <a:spcBef>
                <a:spcPct val="20000"/>
              </a:spcBef>
              <a:buFont typeface="Arial" charset="0"/>
              <a:buNone/>
            </a:pPr>
            <a:r>
              <a:rPr lang="en-US" b="1" dirty="0" smtClean="0">
                <a:solidFill>
                  <a:srgbClr val="800000"/>
                </a:solidFill>
                <a:latin typeface="Arial" charset="0"/>
              </a:rPr>
              <a:t>Integrated </a:t>
            </a:r>
            <a:r>
              <a:rPr lang="en-US" altLang="ja-JP" b="1" dirty="0" smtClean="0">
                <a:solidFill>
                  <a:srgbClr val="800000"/>
                </a:solidFill>
                <a:latin typeface="Arial" charset="0"/>
              </a:rPr>
              <a:t>effort:</a:t>
            </a:r>
            <a:r>
              <a:rPr lang="en-US" altLang="ja-JP" sz="800" b="1" dirty="0" smtClean="0">
                <a:solidFill>
                  <a:srgbClr val="800000"/>
                </a:solidFill>
                <a:latin typeface="Arial" charset="0"/>
              </a:rPr>
              <a:t>  </a:t>
            </a:r>
            <a:endParaRPr lang="en-US" altLang="ja-JP" sz="800" b="1" dirty="0">
              <a:solidFill>
                <a:srgbClr val="800000"/>
              </a:solidFill>
              <a:latin typeface="Arial" charset="0"/>
            </a:endParaRPr>
          </a:p>
          <a:p>
            <a:pPr eaLnBrk="1" hangingPunct="1">
              <a:spcBef>
                <a:spcPct val="20000"/>
              </a:spcBef>
              <a:buFont typeface="Arial" charset="0"/>
              <a:buNone/>
            </a:pPr>
            <a:r>
              <a:rPr lang="en-US" sz="2000" dirty="0" smtClean="0">
                <a:latin typeface="Arial" charset="0"/>
              </a:rPr>
              <a:t>T-2, T-5 and CCS-7 groups in close collaboration with experiment</a:t>
            </a:r>
            <a:r>
              <a:rPr lang="en-US" sz="2000" dirty="0">
                <a:latin typeface="Arial" charset="0"/>
              </a:rPr>
              <a:t> </a:t>
            </a:r>
            <a:endParaRPr lang="en-US" sz="2000" dirty="0" smtClean="0">
              <a:latin typeface="Arial" charset="0"/>
            </a:endParaRPr>
          </a:p>
          <a:p>
            <a:pPr eaLnBrk="1" hangingPunct="1">
              <a:spcBef>
                <a:spcPct val="20000"/>
              </a:spcBef>
              <a:buFont typeface="Arial" charset="0"/>
              <a:buNone/>
            </a:pPr>
            <a:r>
              <a:rPr lang="en-US" sz="1600" i="1" dirty="0" smtClean="0">
                <a:latin typeface="Arial" charset="0"/>
              </a:rPr>
              <a:t>		Staff:</a:t>
            </a:r>
            <a:r>
              <a:rPr lang="en-US" sz="1600" dirty="0" smtClean="0">
                <a:latin typeface="Arial" charset="0"/>
              </a:rPr>
              <a:t> </a:t>
            </a:r>
            <a:r>
              <a:rPr lang="en-US" sz="1600" dirty="0" smtClean="0">
                <a:solidFill>
                  <a:srgbClr val="0000F5"/>
                </a:solidFill>
                <a:latin typeface="Arial" charset="0"/>
              </a:rPr>
              <a:t>J. </a:t>
            </a:r>
            <a:r>
              <a:rPr lang="en-US" sz="1600" dirty="0" err="1" smtClean="0">
                <a:solidFill>
                  <a:srgbClr val="0000F5"/>
                </a:solidFill>
                <a:latin typeface="Arial" charset="0"/>
              </a:rPr>
              <a:t>Daligault</a:t>
            </a:r>
            <a:r>
              <a:rPr lang="en-US" sz="1600" dirty="0" smtClean="0">
                <a:solidFill>
                  <a:srgbClr val="0000F5"/>
                </a:solidFill>
                <a:latin typeface="Arial" charset="0"/>
              </a:rPr>
              <a:t>, R. Gupta, Z. Kang, C. Lee, I. </a:t>
            </a:r>
            <a:r>
              <a:rPr lang="en-US" sz="1600" dirty="0" err="1" smtClean="0">
                <a:solidFill>
                  <a:srgbClr val="0000F5"/>
                </a:solidFill>
                <a:latin typeface="Arial" charset="0"/>
              </a:rPr>
              <a:t>Vitev</a:t>
            </a:r>
            <a:r>
              <a:rPr lang="en-US" sz="1600" dirty="0" smtClean="0">
                <a:solidFill>
                  <a:srgbClr val="0000F5"/>
                </a:solidFill>
                <a:latin typeface="Arial" charset="0"/>
              </a:rPr>
              <a:t>, B. Yoon         </a:t>
            </a:r>
          </a:p>
          <a:p>
            <a:pPr eaLnBrk="1" hangingPunct="1">
              <a:spcBef>
                <a:spcPct val="20000"/>
              </a:spcBef>
              <a:buFont typeface="Arial" charset="0"/>
              <a:buNone/>
            </a:pPr>
            <a:r>
              <a:rPr lang="en-US" sz="1600" i="1" dirty="0" smtClean="0">
                <a:latin typeface="Arial" charset="0"/>
              </a:rPr>
              <a:t>		PD</a:t>
            </a:r>
            <a:r>
              <a:rPr lang="en-US" sz="1600" i="1" dirty="0">
                <a:latin typeface="Arial" charset="0"/>
              </a:rPr>
              <a:t>:</a:t>
            </a:r>
            <a:r>
              <a:rPr lang="en-US" sz="1600" dirty="0">
                <a:latin typeface="Arial" charset="0"/>
              </a:rPr>
              <a:t> </a:t>
            </a:r>
            <a:r>
              <a:rPr lang="en-US" sz="1600" dirty="0">
                <a:solidFill>
                  <a:srgbClr val="0000F5"/>
                </a:solidFill>
                <a:latin typeface="Arial" charset="0"/>
              </a:rPr>
              <a:t>H. Li, </a:t>
            </a:r>
            <a:r>
              <a:rPr lang="en-US" sz="1600" dirty="0" smtClean="0">
                <a:solidFill>
                  <a:srgbClr val="0000F5"/>
                </a:solidFill>
                <a:latin typeface="Arial" charset="0"/>
              </a:rPr>
              <a:t>F. </a:t>
            </a:r>
            <a:r>
              <a:rPr lang="en-US" sz="1600" dirty="0">
                <a:solidFill>
                  <a:srgbClr val="0000F5"/>
                </a:solidFill>
                <a:latin typeface="Arial" charset="0"/>
              </a:rPr>
              <a:t>Ringer, M. Sievert, V. Vaidya  </a:t>
            </a:r>
            <a:r>
              <a:rPr lang="en-US" sz="1600" dirty="0">
                <a:latin typeface="Arial" charset="0"/>
              </a:rPr>
              <a:t>				          </a:t>
            </a:r>
            <a:r>
              <a:rPr lang="en-US" sz="1600" dirty="0" smtClean="0">
                <a:latin typeface="Arial" charset="0"/>
              </a:rPr>
              <a:t>	</a:t>
            </a:r>
            <a:r>
              <a:rPr lang="en-US" sz="1600" i="1" dirty="0" smtClean="0">
                <a:latin typeface="Arial" charset="0"/>
              </a:rPr>
              <a:t>Students</a:t>
            </a:r>
            <a:r>
              <a:rPr lang="en-US" sz="1600" i="1" dirty="0">
                <a:latin typeface="Arial" charset="0"/>
              </a:rPr>
              <a:t>: </a:t>
            </a:r>
            <a:r>
              <a:rPr lang="en-US" sz="1600" dirty="0">
                <a:solidFill>
                  <a:srgbClr val="0000F5"/>
                </a:solidFill>
                <a:latin typeface="Arial" charset="0"/>
              </a:rPr>
              <a:t>S. Aronson, D</a:t>
            </a:r>
            <a:r>
              <a:rPr lang="en-US" sz="1600" dirty="0" smtClean="0">
                <a:solidFill>
                  <a:srgbClr val="0000F5"/>
                </a:solidFill>
                <a:latin typeface="Arial" charset="0"/>
              </a:rPr>
              <a:t> Bernstein, B. </a:t>
            </a:r>
            <a:r>
              <a:rPr lang="en-US" sz="1600" dirty="0" err="1" smtClean="0">
                <a:solidFill>
                  <a:srgbClr val="0000F5"/>
                </a:solidFill>
                <a:latin typeface="Arial" charset="0"/>
              </a:rPr>
              <a:t>Odegard</a:t>
            </a:r>
            <a:r>
              <a:rPr lang="en-US" sz="1600" dirty="0" smtClean="0">
                <a:solidFill>
                  <a:srgbClr val="0000F5"/>
                </a:solidFill>
                <a:latin typeface="Arial" charset="0"/>
              </a:rPr>
              <a:t>, J. </a:t>
            </a:r>
            <a:r>
              <a:rPr lang="en-US" sz="1600" dirty="0" err="1" smtClean="0">
                <a:solidFill>
                  <a:srgbClr val="0000F5"/>
                </a:solidFill>
                <a:latin typeface="Arial" charset="0"/>
              </a:rPr>
              <a:t>Reiten</a:t>
            </a:r>
            <a:r>
              <a:rPr lang="en-US" sz="1600" dirty="0" smtClean="0">
                <a:solidFill>
                  <a:srgbClr val="0000F5"/>
                </a:solidFill>
                <a:latin typeface="Arial" charset="0"/>
              </a:rPr>
              <a:t>, P. </a:t>
            </a:r>
            <a:r>
              <a:rPr lang="en-US" sz="1600" dirty="0" err="1" smtClean="0">
                <a:solidFill>
                  <a:srgbClr val="0000F5"/>
                </a:solidFill>
                <a:latin typeface="Arial" charset="0"/>
              </a:rPr>
              <a:t>Shrivastava</a:t>
            </a:r>
            <a:endParaRPr lang="en-US" sz="1600" dirty="0" smtClean="0">
              <a:solidFill>
                <a:srgbClr val="0000F5"/>
              </a:solidFill>
              <a:latin typeface="Arial" charset="0"/>
            </a:endParaRPr>
          </a:p>
          <a:p>
            <a:pPr marL="514350" indent="-285750" eaLnBrk="1" hangingPunct="1">
              <a:spcBef>
                <a:spcPts val="600"/>
              </a:spcBef>
              <a:buFont typeface="Arial" charset="0"/>
              <a:buChar char="•"/>
            </a:pPr>
            <a:endParaRPr lang="en-US" sz="1600" dirty="0">
              <a:latin typeface="Arial" charset="0"/>
            </a:endParaRPr>
          </a:p>
          <a:p>
            <a:pPr eaLnBrk="1" hangingPunct="1">
              <a:spcBef>
                <a:spcPts val="600"/>
              </a:spcBef>
            </a:pPr>
            <a:endParaRPr lang="en-US" sz="1800" dirty="0">
              <a:latin typeface="Arial" charset="0"/>
            </a:endParaRPr>
          </a:p>
        </p:txBody>
      </p:sp>
      <p:sp>
        <p:nvSpPr>
          <p:cNvPr id="25603" name="AutoShape 13"/>
          <p:cNvSpPr>
            <a:spLocks noChangeAspect="1" noChangeArrowheads="1"/>
          </p:cNvSpPr>
          <p:nvPr/>
        </p:nvSpPr>
        <p:spPr bwMode="auto">
          <a:xfrm>
            <a:off x="1357313" y="7462838"/>
            <a:ext cx="2524125" cy="207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5" name="Picture 38" descr="LDRD Logo.psd"/>
          <p:cNvPicPr>
            <a:picLocks noChangeAspect="1"/>
          </p:cNvPicPr>
          <p:nvPr/>
        </p:nvPicPr>
        <p:blipFill>
          <a:blip r:embed="rId3">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57600" y="762001"/>
            <a:ext cx="5355099" cy="3962400"/>
          </a:xfrm>
          <a:prstGeom prst="rect">
            <a:avLst/>
          </a:prstGeom>
          <a:noFill/>
          <a:ln>
            <a:noFill/>
          </a:ln>
        </p:spPr>
      </p:pic>
      <p:cxnSp>
        <p:nvCxnSpPr>
          <p:cNvPr id="3" name="Straight Arrow Connector 2"/>
          <p:cNvCxnSpPr/>
          <p:nvPr/>
        </p:nvCxnSpPr>
        <p:spPr>
          <a:xfrm flipV="1">
            <a:off x="6324600" y="3124200"/>
            <a:ext cx="0" cy="4572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9" name="Shape 197"/>
          <p:cNvSpPr/>
          <p:nvPr/>
        </p:nvSpPr>
        <p:spPr>
          <a:xfrm>
            <a:off x="1270232" y="6061719"/>
            <a:ext cx="7690156" cy="687685"/>
          </a:xfrm>
          <a:prstGeom prst="rect">
            <a:avLst/>
          </a:prstGeom>
          <a:ln w="12700">
            <a:miter lim="400000"/>
          </a:ln>
          <a:effectLst/>
          <a:extLst>
            <a:ext uri="{C572A759-6A51-4108-AA02-DFA0A04FC94B}">
              <ma14:wrappingTextBoxFlag xmlns:ma14="http://schemas.microsoft.com/office/mac/drawingml/2011/main" val="1"/>
            </a:ext>
          </a:extLst>
        </p:spPr>
        <p:txBody>
          <a:bodyPr wrap="square" lIns="35717" tIns="35717" rIns="35717" bIns="35717" anchor="ctr">
            <a:spAutoFit/>
          </a:bodyPr>
          <a:lstStyle/>
          <a:p>
            <a:pPr marL="0" marR="0" defTabSz="321457">
              <a:lnSpc>
                <a:spcPct val="100000"/>
              </a:lnSpc>
              <a:tabLst>
                <a:tab pos="321457" algn="l"/>
                <a:tab pos="642915" algn="l"/>
                <a:tab pos="964372" algn="l"/>
                <a:tab pos="1285829" algn="l"/>
                <a:tab pos="1607287" algn="l"/>
                <a:tab pos="1928744" algn="l"/>
                <a:tab pos="2250201" algn="l"/>
                <a:tab pos="2571659" algn="l"/>
                <a:tab pos="2893116" algn="l"/>
                <a:tab pos="3214573" algn="l"/>
                <a:tab pos="3536031" algn="l"/>
                <a:tab pos="3857488" algn="l"/>
              </a:tabLst>
              <a:defRPr sz="2200" b="1">
                <a:solidFill>
                  <a:schemeClr val="accent1">
                    <a:hueOff val="273561"/>
                    <a:satOff val="2937"/>
                    <a:lumOff val="-22233"/>
                  </a:schemeClr>
                </a:solidFill>
                <a:uFillTx/>
                <a:latin typeface="Helvetica"/>
                <a:ea typeface="Helvetica"/>
                <a:cs typeface="Helvetica"/>
                <a:sym typeface="Helvetica"/>
              </a:defRPr>
            </a:pPr>
            <a:r>
              <a:rPr lang="en-US" sz="2000" dirty="0" smtClean="0">
                <a:solidFill>
                  <a:srgbClr val="800000"/>
                </a:solidFill>
                <a:latin typeface="Arial" charset="0"/>
                <a:ea typeface="Arial" charset="0"/>
                <a:cs typeface="Arial" charset="0"/>
              </a:rPr>
              <a:t>Theory deliverable: </a:t>
            </a:r>
            <a:r>
              <a:rPr lang="en-US" sz="2000" dirty="0">
                <a:solidFill>
                  <a:schemeClr val="accent1">
                    <a:hueOff val="273561"/>
                    <a:satOff val="2937"/>
                    <a:lumOff val="-22233"/>
                  </a:schemeClr>
                </a:solidFill>
                <a:latin typeface="Arial" charset="0"/>
                <a:ea typeface="Arial" charset="0"/>
                <a:cs typeface="Arial" charset="0"/>
              </a:rPr>
              <a:t>p</a:t>
            </a:r>
            <a:r>
              <a:rPr lang="en-US" sz="2000" dirty="0" smtClean="0">
                <a:latin typeface="Arial" charset="0"/>
                <a:ea typeface="Arial" charset="0"/>
                <a:cs typeface="Arial" charset="0"/>
              </a:rPr>
              <a:t>ackage </a:t>
            </a:r>
            <a:r>
              <a:rPr lang="en-US" sz="2000" dirty="0">
                <a:latin typeface="Arial" charset="0"/>
                <a:ea typeface="Arial" charset="0"/>
                <a:cs typeface="Arial" charset="0"/>
              </a:rPr>
              <a:t>for precision b-jet tomography at </a:t>
            </a:r>
            <a:r>
              <a:rPr lang="en-US" sz="2000" dirty="0" err="1"/>
              <a:t>sPHENIX</a:t>
            </a:r>
            <a:r>
              <a:rPr lang="en-US" sz="2000" dirty="0">
                <a:latin typeface="Arial" charset="0"/>
                <a:ea typeface="Arial" charset="0"/>
                <a:cs typeface="Arial" charset="0"/>
              </a:rPr>
              <a:t> and predictions </a:t>
            </a:r>
            <a:r>
              <a:rPr lang="en-US" sz="2000" dirty="0" smtClean="0">
                <a:latin typeface="Arial" charset="0"/>
                <a:ea typeface="Arial" charset="0"/>
                <a:cs typeface="Arial" charset="0"/>
              </a:rPr>
              <a:t>for experiment </a:t>
            </a:r>
            <a:endParaRPr sz="2000" dirty="0">
              <a:latin typeface="Arial" charset="0"/>
              <a:ea typeface="Arial" charset="0"/>
              <a:cs typeface="Arial" charset="0"/>
            </a:endParaRPr>
          </a:p>
        </p:txBody>
      </p:sp>
      <p:sp>
        <p:nvSpPr>
          <p:cNvPr id="10" name="AutoShape 4"/>
          <p:cNvSpPr>
            <a:spLocks noChangeArrowheads="1"/>
          </p:cNvSpPr>
          <p:nvPr/>
        </p:nvSpPr>
        <p:spPr bwMode="auto">
          <a:xfrm>
            <a:off x="1159322" y="6003925"/>
            <a:ext cx="7832278" cy="777875"/>
          </a:xfrm>
          <a:prstGeom prst="roundRect">
            <a:avLst>
              <a:gd name="adj" fmla="val 10081"/>
            </a:avLst>
          </a:prstGeom>
          <a:solidFill>
            <a:schemeClr val="tx2">
              <a:lumMod val="40000"/>
              <a:lumOff val="60000"/>
              <a:alpha val="25000"/>
            </a:schemeClr>
          </a:solidFill>
          <a:ln w="38100">
            <a:noFill/>
            <a:round/>
            <a:headEnd/>
            <a:tailEnd/>
          </a:ln>
          <a:effectLst/>
          <a:extLst/>
        </p:spPr>
        <p:txBody>
          <a:bodyPr tIns="91440" bIns="91440"/>
          <a:lstStyle/>
          <a:p>
            <a:pPr marL="114300" indent="-114300" eaLnBrk="1" fontAlgn="auto" hangingPunct="1">
              <a:spcBef>
                <a:spcPts val="0"/>
              </a:spcBef>
              <a:spcAft>
                <a:spcPts val="0"/>
              </a:spcAft>
              <a:defRPr/>
            </a:pPr>
            <a:endParaRPr lang="en-US" sz="1400" u="sng" dirty="0">
              <a:latin typeface="Arial" charset="0"/>
              <a:ea typeface="+mn-ea"/>
              <a:cs typeface="+mn-cs"/>
            </a:endParaRPr>
          </a:p>
        </p:txBody>
      </p:sp>
      <p:sp>
        <p:nvSpPr>
          <p:cNvPr id="2" name="Slide Number Placeholder 1"/>
          <p:cNvSpPr>
            <a:spLocks noGrp="1"/>
          </p:cNvSpPr>
          <p:nvPr>
            <p:ph type="sldNum" sz="quarter" idx="12"/>
          </p:nvPr>
        </p:nvSpPr>
        <p:spPr/>
        <p:txBody>
          <a:bodyPr/>
          <a:lstStyle/>
          <a:p>
            <a:pPr>
              <a:defRPr/>
            </a:pPr>
            <a:fld id="{D9296B8F-4D62-0147-8B87-07AD7F211333}" type="slidenum">
              <a:rPr lang="en-US" smtClean="0"/>
              <a:pPr>
                <a:defRPr/>
              </a:pPr>
              <a:t>2</a:t>
            </a:fld>
            <a:endParaRPr lang="en-US"/>
          </a:p>
        </p:txBody>
      </p:sp>
    </p:spTree>
    <p:extLst>
      <p:ext uri="{BB962C8B-B14F-4D97-AF65-F5344CB8AC3E}">
        <p14:creationId xmlns:p14="http://schemas.microsoft.com/office/powerpoint/2010/main" val="225161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871" y="3530472"/>
            <a:ext cx="3521529" cy="3167230"/>
          </a:xfrm>
          <a:prstGeom prst="rect">
            <a:avLst/>
          </a:prstGeom>
        </p:spPr>
      </p:pic>
      <p:sp>
        <p:nvSpPr>
          <p:cNvPr id="2" name="Title 1"/>
          <p:cNvSpPr>
            <a:spLocks noGrp="1"/>
          </p:cNvSpPr>
          <p:nvPr>
            <p:ph type="title"/>
          </p:nvPr>
        </p:nvSpPr>
        <p:spPr>
          <a:xfrm>
            <a:off x="609600" y="-152400"/>
            <a:ext cx="7924800" cy="990600"/>
          </a:xfrm>
        </p:spPr>
        <p:txBody>
          <a:bodyPr/>
          <a:lstStyle/>
          <a:p>
            <a:r>
              <a:rPr lang="en-US" sz="2400" dirty="0" smtClean="0"/>
              <a:t>Traditional Energy Loss and B-jet </a:t>
            </a:r>
            <a:br>
              <a:rPr lang="en-US" sz="2400" dirty="0" smtClean="0"/>
            </a:br>
            <a:r>
              <a:rPr lang="en-US" sz="2400" dirty="0" smtClean="0"/>
              <a:t>Suppression Simulations for </a:t>
            </a:r>
            <a:r>
              <a:rPr lang="en-US" sz="2400" dirty="0" err="1" smtClean="0"/>
              <a:t>sPHENIX</a:t>
            </a:r>
            <a:r>
              <a:rPr lang="en-US" sz="2400" dirty="0" smtClean="0"/>
              <a:t> </a:t>
            </a:r>
            <a:endParaRPr lang="en-US" sz="2400" dirty="0"/>
          </a:p>
        </p:txBody>
      </p:sp>
      <p:sp>
        <p:nvSpPr>
          <p:cNvPr id="22" name="Content Placeholder 2"/>
          <p:cNvSpPr txBox="1">
            <a:spLocks/>
          </p:cNvSpPr>
          <p:nvPr/>
        </p:nvSpPr>
        <p:spPr bwMode="auto">
          <a:xfrm>
            <a:off x="152400" y="849941"/>
            <a:ext cx="5334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smtClean="0">
                <a:solidFill>
                  <a:srgbClr val="800000"/>
                </a:solidFill>
                <a:latin typeface="Arial" charset="0"/>
              </a:rPr>
              <a:t>Provide b-jet suppression magnitude input: </a:t>
            </a:r>
            <a:r>
              <a:rPr lang="en-US" sz="2000" dirty="0" smtClean="0">
                <a:latin typeface="Arial" charset="0"/>
              </a:rPr>
              <a:t>assess exp. sensitivity to QGP properties</a:t>
            </a:r>
          </a:p>
        </p:txBody>
      </p:sp>
      <p:pic>
        <p:nvPicPr>
          <p:cNvPr id="23" name="Picture 91" descr="glv-r-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131" y="774812"/>
            <a:ext cx="3932083" cy="217455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4" name="Group 11"/>
          <p:cNvGrpSpPr>
            <a:grpSpLocks/>
          </p:cNvGrpSpPr>
          <p:nvPr/>
        </p:nvGrpSpPr>
        <p:grpSpPr bwMode="auto">
          <a:xfrm>
            <a:off x="376728" y="4214469"/>
            <a:ext cx="1024243" cy="1027279"/>
            <a:chOff x="2687" y="893"/>
            <a:chExt cx="755" cy="709"/>
          </a:xfrm>
        </p:grpSpPr>
        <p:graphicFrame>
          <p:nvGraphicFramePr>
            <p:cNvPr id="25" name="Object 4"/>
            <p:cNvGraphicFramePr>
              <a:graphicFrameLocks noChangeAspect="1"/>
            </p:cNvGraphicFramePr>
            <p:nvPr/>
          </p:nvGraphicFramePr>
          <p:xfrm>
            <a:off x="2687" y="893"/>
            <a:ext cx="508" cy="217"/>
          </p:xfrm>
          <a:graphic>
            <a:graphicData uri="http://schemas.openxmlformats.org/presentationml/2006/ole">
              <mc:AlternateContent xmlns:mc="http://schemas.openxmlformats.org/markup-compatibility/2006">
                <mc:Choice xmlns:v="urn:schemas-microsoft-com:vml" Requires="v">
                  <p:oleObj spid="_x0000_s13179" name="Equation" r:id="rId6" imgW="863600" imgH="368300" progId="Equation.DSMT4">
                    <p:embed/>
                  </p:oleObj>
                </mc:Choice>
                <mc:Fallback>
                  <p:oleObj name="Equation" r:id="rId6" imgW="863600" imgH="368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7" y="893"/>
                          <a:ext cx="50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nvGraphicFramePr>
          <p:xfrm>
            <a:off x="2706" y="1126"/>
            <a:ext cx="700" cy="223"/>
          </p:xfrm>
          <a:graphic>
            <a:graphicData uri="http://schemas.openxmlformats.org/presentationml/2006/ole">
              <mc:AlternateContent xmlns:mc="http://schemas.openxmlformats.org/markup-compatibility/2006">
                <mc:Choice xmlns:v="urn:schemas-microsoft-com:vml" Requires="v">
                  <p:oleObj spid="_x0000_s13180" name="Equation" r:id="rId8" imgW="1155700" imgH="368300" progId="Equation.DSMT4">
                    <p:embed/>
                  </p:oleObj>
                </mc:Choice>
                <mc:Fallback>
                  <p:oleObj name="Equation" r:id="rId8" imgW="1155700" imgH="368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6" y="1126"/>
                          <a:ext cx="70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nvGraphicFramePr>
          <p:xfrm>
            <a:off x="2715" y="1368"/>
            <a:ext cx="727" cy="234"/>
          </p:xfrm>
          <a:graphic>
            <a:graphicData uri="http://schemas.openxmlformats.org/presentationml/2006/ole">
              <mc:AlternateContent xmlns:mc="http://schemas.openxmlformats.org/markup-compatibility/2006">
                <mc:Choice xmlns:v="urn:schemas-microsoft-com:vml" Requires="v">
                  <p:oleObj spid="_x0000_s13181" name="Equation" r:id="rId10" imgW="1143000" imgH="368300" progId="Equation.DSMT4">
                    <p:embed/>
                  </p:oleObj>
                </mc:Choice>
                <mc:Fallback>
                  <p:oleObj name="Equation" r:id="rId10" imgW="11430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5" y="1368"/>
                          <a:ext cx="727"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29" name="Group 35"/>
          <p:cNvGrpSpPr>
            <a:grpSpLocks/>
          </p:cNvGrpSpPr>
          <p:nvPr/>
        </p:nvGrpSpPr>
        <p:grpSpPr bwMode="auto">
          <a:xfrm>
            <a:off x="762000" y="2952586"/>
            <a:ext cx="2078642" cy="2467712"/>
            <a:chOff x="124" y="1764"/>
            <a:chExt cx="1556" cy="1893"/>
          </a:xfrm>
        </p:grpSpPr>
        <p:grpSp>
          <p:nvGrpSpPr>
            <p:cNvPr id="30" name="Group 8"/>
            <p:cNvGrpSpPr>
              <a:grpSpLocks/>
            </p:cNvGrpSpPr>
            <p:nvPr/>
          </p:nvGrpSpPr>
          <p:grpSpPr bwMode="auto">
            <a:xfrm rot="10800000">
              <a:off x="124" y="1791"/>
              <a:ext cx="1556" cy="1691"/>
              <a:chOff x="3469" y="2605"/>
              <a:chExt cx="1818" cy="1229"/>
            </a:xfrm>
          </p:grpSpPr>
          <p:sp>
            <p:nvSpPr>
              <p:cNvPr id="45" name="AutoShape 9"/>
              <p:cNvSpPr>
                <a:spLocks noChangeArrowheads="1"/>
              </p:cNvSpPr>
              <p:nvPr/>
            </p:nvSpPr>
            <p:spPr bwMode="auto">
              <a:xfrm>
                <a:off x="3469" y="2605"/>
                <a:ext cx="1818" cy="1056"/>
              </a:xfrm>
              <a:prstGeom prst="triangle">
                <a:avLst>
                  <a:gd name="adj" fmla="val 50000"/>
                </a:avLst>
              </a:prstGeom>
              <a:gradFill rotWithShape="1">
                <a:gsLst>
                  <a:gs pos="0">
                    <a:srgbClr val="474776"/>
                  </a:gs>
                  <a:gs pos="100000">
                    <a:srgbClr val="9999FF"/>
                  </a:gs>
                </a:gsLst>
                <a:lin ang="18900000" scaled="1"/>
              </a:gradFill>
              <a:ln w="9525">
                <a:solidFill>
                  <a:schemeClr val="tx1">
                    <a:alpha val="52940"/>
                  </a:schemeClr>
                </a:solidFill>
                <a:miter lim="800000"/>
                <a:headEnd/>
                <a:tailEnd/>
              </a:ln>
            </p:spPr>
            <p:txBody>
              <a:bodyPr wrap="none" anchor="ctr">
                <a:prstTxWarp prst="textNoShape">
                  <a:avLst/>
                </a:prstTxWarp>
              </a:bodyPr>
              <a:lstStyle/>
              <a:p>
                <a:endParaRPr lang="en-US"/>
              </a:p>
            </p:txBody>
          </p:sp>
          <p:sp>
            <p:nvSpPr>
              <p:cNvPr id="46" name="Oval 10"/>
              <p:cNvSpPr>
                <a:spLocks noChangeArrowheads="1"/>
              </p:cNvSpPr>
              <p:nvPr/>
            </p:nvSpPr>
            <p:spPr bwMode="auto">
              <a:xfrm>
                <a:off x="3476" y="3495"/>
                <a:ext cx="1792" cy="339"/>
              </a:xfrm>
              <a:prstGeom prst="ellipse">
                <a:avLst/>
              </a:prstGeom>
              <a:gradFill rotWithShape="1">
                <a:gsLst>
                  <a:gs pos="0">
                    <a:srgbClr val="9999FF"/>
                  </a:gs>
                  <a:gs pos="100000">
                    <a:srgbClr val="474776"/>
                  </a:gs>
                </a:gsLst>
                <a:path path="rect">
                  <a:fillToRect r="100000" b="100000"/>
                </a:path>
              </a:gradFill>
              <a:ln w="9525">
                <a:solidFill>
                  <a:schemeClr val="tx1">
                    <a:alpha val="52940"/>
                  </a:schemeClr>
                </a:solidFill>
                <a:round/>
                <a:headEnd/>
                <a:tailEnd/>
              </a:ln>
            </p:spPr>
            <p:txBody>
              <a:bodyPr wrap="none" anchor="ctr">
                <a:prstTxWarp prst="textNoShape">
                  <a:avLst/>
                </a:prstTxWarp>
              </a:bodyPr>
              <a:lstStyle/>
              <a:p>
                <a:endParaRPr lang="en-US"/>
              </a:p>
            </p:txBody>
          </p:sp>
        </p:grpSp>
        <p:grpSp>
          <p:nvGrpSpPr>
            <p:cNvPr id="31" name="Group 34"/>
            <p:cNvGrpSpPr>
              <a:grpSpLocks/>
            </p:cNvGrpSpPr>
            <p:nvPr/>
          </p:nvGrpSpPr>
          <p:grpSpPr bwMode="auto">
            <a:xfrm>
              <a:off x="336" y="1764"/>
              <a:ext cx="977" cy="1893"/>
              <a:chOff x="338" y="1812"/>
              <a:chExt cx="977" cy="1893"/>
            </a:xfrm>
          </p:grpSpPr>
          <p:sp>
            <p:nvSpPr>
              <p:cNvPr id="32" name="Line 15"/>
              <p:cNvSpPr>
                <a:spLocks noChangeShapeType="1"/>
              </p:cNvSpPr>
              <p:nvPr/>
            </p:nvSpPr>
            <p:spPr bwMode="auto">
              <a:xfrm flipV="1">
                <a:off x="893" y="3464"/>
                <a:ext cx="6" cy="241"/>
              </a:xfrm>
              <a:prstGeom prst="line">
                <a:avLst/>
              </a:prstGeom>
              <a:noFill/>
              <a:ln w="31750">
                <a:solidFill>
                  <a:schemeClr val="tx2">
                    <a:lumMod val="75000"/>
                  </a:schemeClr>
                </a:solidFill>
                <a:round/>
                <a:headEnd/>
                <a:tailEnd type="triangle" w="med" len="med"/>
              </a:ln>
            </p:spPr>
            <p:txBody>
              <a:bodyPr wrap="none" anchor="ctr">
                <a:prstTxWarp prst="textNoShape">
                  <a:avLst/>
                </a:prstTxWarp>
              </a:bodyPr>
              <a:lstStyle/>
              <a:p>
                <a:endParaRPr lang="en-US"/>
              </a:p>
            </p:txBody>
          </p:sp>
          <p:sp>
            <p:nvSpPr>
              <p:cNvPr id="35" name="Line 19"/>
              <p:cNvSpPr>
                <a:spLocks noChangeShapeType="1"/>
              </p:cNvSpPr>
              <p:nvPr/>
            </p:nvSpPr>
            <p:spPr bwMode="auto">
              <a:xfrm flipV="1">
                <a:off x="882" y="1878"/>
                <a:ext cx="231" cy="1505"/>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36" name="Line 20"/>
              <p:cNvSpPr>
                <a:spLocks noChangeShapeType="1"/>
              </p:cNvSpPr>
              <p:nvPr/>
            </p:nvSpPr>
            <p:spPr bwMode="auto">
              <a:xfrm flipH="1" flipV="1">
                <a:off x="706" y="2316"/>
                <a:ext cx="150" cy="1019"/>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37" name="Line 21"/>
              <p:cNvSpPr>
                <a:spLocks noChangeShapeType="1"/>
              </p:cNvSpPr>
              <p:nvPr/>
            </p:nvSpPr>
            <p:spPr bwMode="auto">
              <a:xfrm flipV="1">
                <a:off x="940" y="2076"/>
                <a:ext cx="375" cy="1192"/>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38" name="Line 22"/>
              <p:cNvSpPr>
                <a:spLocks noChangeShapeType="1"/>
              </p:cNvSpPr>
              <p:nvPr/>
            </p:nvSpPr>
            <p:spPr bwMode="auto">
              <a:xfrm flipH="1" flipV="1">
                <a:off x="661" y="2769"/>
                <a:ext cx="145" cy="387"/>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39" name="Line 23"/>
              <p:cNvSpPr>
                <a:spLocks noChangeShapeType="1"/>
              </p:cNvSpPr>
              <p:nvPr/>
            </p:nvSpPr>
            <p:spPr bwMode="auto">
              <a:xfrm flipV="1">
                <a:off x="1080" y="2570"/>
                <a:ext cx="225" cy="423"/>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40" name="Line 24"/>
              <p:cNvSpPr>
                <a:spLocks noChangeShapeType="1"/>
              </p:cNvSpPr>
              <p:nvPr/>
            </p:nvSpPr>
            <p:spPr bwMode="auto">
              <a:xfrm flipH="1" flipV="1">
                <a:off x="840" y="1900"/>
                <a:ext cx="53" cy="1147"/>
              </a:xfrm>
              <a:prstGeom prst="line">
                <a:avLst/>
              </a:prstGeom>
              <a:noFill/>
              <a:ln w="28575">
                <a:solidFill>
                  <a:srgbClr val="33CC33"/>
                </a:solidFill>
                <a:round/>
                <a:headEnd/>
                <a:tailEnd type="triangle" w="med" len="med"/>
              </a:ln>
            </p:spPr>
            <p:txBody>
              <a:bodyPr wrap="none" anchor="ctr">
                <a:prstTxWarp prst="textNoShape">
                  <a:avLst/>
                </a:prstTxWarp>
              </a:bodyPr>
              <a:lstStyle/>
              <a:p>
                <a:endParaRPr lang="en-US"/>
              </a:p>
            </p:txBody>
          </p:sp>
          <p:sp>
            <p:nvSpPr>
              <p:cNvPr id="41" name="Line 25"/>
              <p:cNvSpPr>
                <a:spLocks noChangeShapeType="1"/>
              </p:cNvSpPr>
              <p:nvPr/>
            </p:nvSpPr>
            <p:spPr bwMode="auto">
              <a:xfrm flipH="1">
                <a:off x="338" y="2010"/>
                <a:ext cx="625" cy="110"/>
              </a:xfrm>
              <a:prstGeom prst="line">
                <a:avLst/>
              </a:prstGeom>
              <a:noFill/>
              <a:ln w="22225">
                <a:solidFill>
                  <a:schemeClr val="tx1"/>
                </a:solidFill>
                <a:round/>
                <a:headEnd/>
                <a:tailEnd type="triangle" w="med" len="med"/>
              </a:ln>
            </p:spPr>
            <p:txBody>
              <a:bodyPr wrap="none" anchor="ctr">
                <a:prstTxWarp prst="textNoShape">
                  <a:avLst/>
                </a:prstTxWarp>
              </a:bodyPr>
              <a:lstStyle/>
              <a:p>
                <a:endParaRPr lang="en-US"/>
              </a:p>
            </p:txBody>
          </p:sp>
          <p:sp>
            <p:nvSpPr>
              <p:cNvPr id="42" name="Text Box 26"/>
              <p:cNvSpPr txBox="1">
                <a:spLocks noChangeArrowheads="1"/>
              </p:cNvSpPr>
              <p:nvPr/>
            </p:nvSpPr>
            <p:spPr bwMode="auto">
              <a:xfrm>
                <a:off x="473" y="1812"/>
                <a:ext cx="237" cy="307"/>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bg1"/>
                    </a:solidFill>
                    <a:latin typeface="Times" pitchFamily="-106" charset="0"/>
                  </a:rPr>
                  <a:t>R</a:t>
                </a:r>
              </a:p>
            </p:txBody>
          </p:sp>
          <p:sp>
            <p:nvSpPr>
              <p:cNvPr id="44" name="Oval 28"/>
              <p:cNvSpPr>
                <a:spLocks noChangeArrowheads="1"/>
              </p:cNvSpPr>
              <p:nvPr/>
            </p:nvSpPr>
            <p:spPr bwMode="auto">
              <a:xfrm>
                <a:off x="927" y="1987"/>
                <a:ext cx="52" cy="52"/>
              </a:xfrm>
              <a:prstGeom prst="ellipse">
                <a:avLst/>
              </a:prstGeom>
              <a:noFill/>
              <a:ln w="19050">
                <a:solidFill>
                  <a:srgbClr val="CC0000"/>
                </a:solidFill>
                <a:round/>
                <a:headEnd/>
                <a:tailEnd/>
              </a:ln>
            </p:spPr>
            <p:txBody>
              <a:bodyPr wrap="none" anchor="ctr">
                <a:prstTxWarp prst="textNoShape">
                  <a:avLst/>
                </a:prstTxWarp>
              </a:bodyPr>
              <a:lstStyle/>
              <a:p>
                <a:endParaRPr lang="en-US"/>
              </a:p>
            </p:txBody>
          </p:sp>
        </p:grpSp>
      </p:grpSp>
      <p:graphicFrame>
        <p:nvGraphicFramePr>
          <p:cNvPr id="47" name="Object 2"/>
          <p:cNvGraphicFramePr>
            <a:graphicFrameLocks noGrp="1" noChangeAspect="1"/>
          </p:cNvGraphicFramePr>
          <p:nvPr>
            <p:ph sz="half" idx="4294967295"/>
            <p:extLst>
              <p:ext uri="{D42A27DB-BD31-4B8C-83A1-F6EECF244321}">
                <p14:modId xmlns:p14="http://schemas.microsoft.com/office/powerpoint/2010/main" val="1335206937"/>
              </p:ext>
            </p:extLst>
          </p:nvPr>
        </p:nvGraphicFramePr>
        <p:xfrm>
          <a:off x="835805" y="2463966"/>
          <a:ext cx="1669198" cy="290473"/>
        </p:xfrm>
        <a:graphic>
          <a:graphicData uri="http://schemas.openxmlformats.org/presentationml/2006/ole">
            <mc:AlternateContent xmlns:mc="http://schemas.openxmlformats.org/markup-compatibility/2006">
              <mc:Choice xmlns:v="urn:schemas-microsoft-com:vml" Requires="v">
                <p:oleObj spid="_x0000_s13182" name="Equation" r:id="rId12" imgW="1752600" imgH="304800" progId="Equation.DSMT4">
                  <p:embed/>
                </p:oleObj>
              </mc:Choice>
              <mc:Fallback>
                <p:oleObj name="Equation" r:id="rId12" imgW="1752600" imgH="304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805" y="2463966"/>
                        <a:ext cx="1669198" cy="290473"/>
                      </a:xfrm>
                      <a:prstGeom prst="rect">
                        <a:avLst/>
                      </a:prstGeom>
                      <a:noFill/>
                      <a:ln>
                        <a:noFill/>
                      </a:ln>
                      <a:effectLst/>
                    </p:spPr>
                  </p:pic>
                </p:oleObj>
              </mc:Fallback>
            </mc:AlternateContent>
          </a:graphicData>
        </a:graphic>
      </p:graphicFrame>
      <mc:AlternateContent xmlns:mc="http://schemas.openxmlformats.org/markup-compatibility/2006">
        <mc:Choice xmlns:a14="http://schemas.microsoft.com/office/drawing/2010/main" Requires="a14">
          <p:sp>
            <p:nvSpPr>
              <p:cNvPr id="3" name="TextBox 2"/>
              <p:cNvSpPr txBox="1"/>
              <p:nvPr/>
            </p:nvSpPr>
            <p:spPr>
              <a:xfrm>
                <a:off x="2840642" y="3910993"/>
                <a:ext cx="2344296" cy="385234"/>
              </a:xfrm>
              <a:prstGeom prst="rect">
                <a:avLst/>
              </a:prstGeom>
              <a:noFill/>
            </p:spPr>
            <p:txBody>
              <a:bodyPr wrap="none" lIns="0" tIns="0" rIns="0" bIns="0" rtlCol="0">
                <a:spAutoFit/>
              </a:bodyPr>
              <a:lstStyle/>
              <a:p>
                <a:r>
                  <a:rPr lang="en-US" sz="1600" dirty="0" smtClean="0"/>
                  <a:t>R</a:t>
                </a:r>
                <a:r>
                  <a:rPr lang="en-US" sz="1600" baseline="-25000" dirty="0" smtClean="0"/>
                  <a:t>AA</a:t>
                </a:r>
                <a:r>
                  <a:rPr lang="en-US" sz="1600" dirty="0" smtClean="0"/>
                  <a:t> = </a:t>
                </a:r>
                <a14:m>
                  <m:oMath xmlns:m="http://schemas.openxmlformats.org/officeDocument/2006/math">
                    <m:f>
                      <m:fPr>
                        <m:ctrlPr>
                          <a:rPr lang="mr-IN" sz="1600" b="0" i="1" smtClean="0">
                            <a:latin typeface="Cambria Math" charset="0"/>
                          </a:rPr>
                        </m:ctrlPr>
                      </m:fPr>
                      <m:num>
                        <m:r>
                          <a:rPr lang="en-US" sz="1600" i="1">
                            <a:latin typeface="Cambria Math" charset="0"/>
                          </a:rPr>
                          <m:t>𝑂𝑏𝑠𝑒𝑟𝑣𝑎𝑏𝑙𝑒</m:t>
                        </m:r>
                        <m:r>
                          <a:rPr lang="en-US" sz="1600" i="1">
                            <a:latin typeface="Cambria Math" charset="0"/>
                          </a:rPr>
                          <m:t> </m:t>
                        </m:r>
                        <m:r>
                          <a:rPr lang="en-US" sz="1600" i="1">
                            <a:latin typeface="Cambria Math" charset="0"/>
                          </a:rPr>
                          <m:t>𝑖𝑛</m:t>
                        </m:r>
                        <m:r>
                          <a:rPr lang="en-US" sz="1600" i="1">
                            <a:latin typeface="Cambria Math" charset="0"/>
                          </a:rPr>
                          <m:t> </m:t>
                        </m:r>
                        <m:r>
                          <a:rPr lang="en-US" sz="1600" i="1">
                            <a:latin typeface="Cambria Math" charset="0"/>
                          </a:rPr>
                          <m:t>𝐴</m:t>
                        </m:r>
                        <m:r>
                          <a:rPr lang="en-US" sz="1600" b="0" i="1" smtClean="0">
                            <a:latin typeface="Cambria Math" charset="0"/>
                          </a:rPr>
                          <m:t>+</m:t>
                        </m:r>
                        <m:r>
                          <a:rPr lang="en-US" sz="1600" i="1">
                            <a:latin typeface="Cambria Math" charset="0"/>
                          </a:rPr>
                          <m:t>𝐴</m:t>
                        </m:r>
                        <m:r>
                          <m:rPr>
                            <m:nor/>
                          </m:rPr>
                          <a:rPr lang="en-US" sz="1600" dirty="0"/>
                          <m:t> </m:t>
                        </m:r>
                      </m:num>
                      <m:den>
                        <m:r>
                          <a:rPr lang="en-US" sz="1600" b="0" i="1" smtClean="0">
                            <a:latin typeface="Cambria Math" charset="0"/>
                          </a:rPr>
                          <m:t>𝑁𝑜𝑟𝑚</m:t>
                        </m:r>
                        <m:r>
                          <a:rPr lang="en-US" sz="1600" b="0" i="1" smtClean="0">
                            <a:latin typeface="Cambria Math" charset="0"/>
                          </a:rPr>
                          <m:t> ∗ </m:t>
                        </m:r>
                        <m:r>
                          <a:rPr lang="en-US" sz="1600" i="1">
                            <a:latin typeface="Cambria Math" charset="0"/>
                          </a:rPr>
                          <m:t>𝑂𝑏𝑠𝑒𝑟𝑣𝑎𝑏𝑙𝑒</m:t>
                        </m:r>
                        <m:r>
                          <a:rPr lang="en-US" sz="1600" b="0" i="1" smtClean="0">
                            <a:latin typeface="Cambria Math" charset="0"/>
                          </a:rPr>
                          <m:t>𝑖𝑛</m:t>
                        </m:r>
                        <m:r>
                          <a:rPr lang="en-US" sz="1600" b="0" i="1" smtClean="0">
                            <a:latin typeface="Cambria Math" charset="0"/>
                          </a:rPr>
                          <m:t> </m:t>
                        </m:r>
                        <m:r>
                          <a:rPr lang="en-US" sz="1600" b="0" i="1" smtClean="0">
                            <a:latin typeface="Cambria Math" charset="0"/>
                          </a:rPr>
                          <m:t>𝑝</m:t>
                        </m:r>
                        <m:r>
                          <a:rPr lang="en-US" sz="1600" b="0" i="1" smtClean="0">
                            <a:latin typeface="Cambria Math" charset="0"/>
                          </a:rPr>
                          <m:t>+</m:t>
                        </m:r>
                        <m:r>
                          <a:rPr lang="en-US" sz="1600" b="0" i="1" smtClean="0">
                            <a:latin typeface="Cambria Math" charset="0"/>
                          </a:rPr>
                          <m:t>𝑝</m:t>
                        </m:r>
                      </m:den>
                    </m:f>
                  </m:oMath>
                </a14:m>
                <a:endParaRPr lang="en-US" sz="1600" dirty="0"/>
              </a:p>
            </p:txBody>
          </p:sp>
        </mc:Choice>
        <mc:Fallback>
          <p:sp>
            <p:nvSpPr>
              <p:cNvPr id="3" name="TextBox 2"/>
              <p:cNvSpPr txBox="1">
                <a:spLocks noRot="1" noChangeAspect="1" noMove="1" noResize="1" noEditPoints="1" noAdjustHandles="1" noChangeArrowheads="1" noChangeShapeType="1" noTextEdit="1"/>
              </p:cNvSpPr>
              <p:nvPr/>
            </p:nvSpPr>
            <p:spPr>
              <a:xfrm>
                <a:off x="2840642" y="3910993"/>
                <a:ext cx="2344296" cy="385234"/>
              </a:xfrm>
              <a:prstGeom prst="rect">
                <a:avLst/>
              </a:prstGeom>
              <a:blipFill rotWithShape="0">
                <a:blip r:embed="rId14"/>
                <a:stretch>
                  <a:fillRect l="-5455" t="-68254" r="-1039" b="-84127"/>
                </a:stretch>
              </a:blipFill>
            </p:spPr>
            <p:txBody>
              <a:bodyPr/>
              <a:lstStyle/>
              <a:p>
                <a:r>
                  <a:rPr lang="en-US">
                    <a:noFill/>
                  </a:rPr>
                  <a:t> </a:t>
                </a:r>
              </a:p>
            </p:txBody>
          </p:sp>
        </mc:Fallback>
      </mc:AlternateContent>
      <p:sp>
        <p:nvSpPr>
          <p:cNvPr id="49" name="Rectangle 48"/>
          <p:cNvSpPr/>
          <p:nvPr/>
        </p:nvSpPr>
        <p:spPr>
          <a:xfrm>
            <a:off x="2950460" y="2141478"/>
            <a:ext cx="3030300" cy="646327"/>
          </a:xfrm>
          <a:prstGeom prst="rect">
            <a:avLst/>
          </a:prstGeom>
        </p:spPr>
        <p:txBody>
          <a:bodyPr wrap="square" lIns="91435" tIns="45718" rIns="91435" bIns="45718">
            <a:spAutoFit/>
          </a:bodyPr>
          <a:lstStyle/>
          <a:p>
            <a:pPr algn="just"/>
            <a:r>
              <a:rPr lang="en-US" b="1" dirty="0" smtClean="0">
                <a:solidFill>
                  <a:srgbClr val="0000FF"/>
                </a:solidFill>
                <a:latin typeface="Arial" charset="0"/>
                <a:ea typeface="Arial" charset="0"/>
                <a:cs typeface="Arial" charset="0"/>
              </a:rPr>
              <a:t>Jets present </a:t>
            </a:r>
          </a:p>
          <a:p>
            <a:pPr algn="just"/>
            <a:r>
              <a:rPr lang="en-US" b="1" dirty="0" smtClean="0">
                <a:solidFill>
                  <a:srgbClr val="0000FF"/>
                </a:solidFill>
                <a:latin typeface="Arial" charset="0"/>
                <a:ea typeface="Arial" charset="0"/>
                <a:cs typeface="Arial" charset="0"/>
              </a:rPr>
              <a:t>unique challenges</a:t>
            </a:r>
            <a:endParaRPr lang="en-US" b="1" dirty="0">
              <a:solidFill>
                <a:srgbClr val="0000FF"/>
              </a:solidFill>
              <a:latin typeface="Arial" charset="0"/>
              <a:ea typeface="Arial" charset="0"/>
              <a:cs typeface="Arial" charset="0"/>
            </a:endParaRPr>
          </a:p>
        </p:txBody>
      </p:sp>
      <p:sp>
        <p:nvSpPr>
          <p:cNvPr id="50" name="TextBox 49"/>
          <p:cNvSpPr txBox="1"/>
          <p:nvPr/>
        </p:nvSpPr>
        <p:spPr>
          <a:xfrm>
            <a:off x="311554" y="5656826"/>
            <a:ext cx="5555846" cy="972574"/>
          </a:xfrm>
          <a:prstGeom prst="rect">
            <a:avLst/>
          </a:prstGeom>
          <a:noFill/>
        </p:spPr>
        <p:txBody>
          <a:bodyPr wrap="square" rtlCol="0">
            <a:spAutoFit/>
          </a:bodyPr>
          <a:lstStyle/>
          <a:p>
            <a:pPr marL="118872" indent="0">
              <a:lnSpc>
                <a:spcPct val="90000"/>
              </a:lnSpc>
              <a:buClr>
                <a:schemeClr val="tx1"/>
              </a:buClr>
              <a:buFont typeface="Wingdings 2"/>
              <a:buNone/>
            </a:pPr>
            <a:r>
              <a:rPr lang="en-US" sz="1600" b="1" dirty="0" smtClean="0">
                <a:solidFill>
                  <a:srgbClr val="0000F5"/>
                </a:solidFill>
              </a:rPr>
              <a:t>Provided results to </a:t>
            </a:r>
            <a:r>
              <a:rPr lang="en-US" sz="1600" b="1" dirty="0" err="1" smtClean="0">
                <a:solidFill>
                  <a:srgbClr val="0000F5"/>
                </a:solidFill>
              </a:rPr>
              <a:t>sPHENIX</a:t>
            </a:r>
            <a:r>
              <a:rPr lang="en-US" sz="1600" b="1" dirty="0" smtClean="0">
                <a:solidFill>
                  <a:srgbClr val="0000F5"/>
                </a:solidFill>
              </a:rPr>
              <a:t> for the full DOE proposal. </a:t>
            </a:r>
            <a:r>
              <a:rPr lang="en-US" sz="1600" b="1" dirty="0" smtClean="0"/>
              <a:t>Constraints on the coupling “g” between the jet and the medium better than 10%, transport coefficients ~ 30%</a:t>
            </a:r>
            <a:endParaRPr lang="en-US" sz="1600" b="1" u="sng" dirty="0" smtClean="0"/>
          </a:p>
          <a:p>
            <a:endParaRPr lang="en-US" sz="1400" dirty="0"/>
          </a:p>
        </p:txBody>
      </p:sp>
      <p:sp>
        <p:nvSpPr>
          <p:cNvPr id="52" name="Rectangle 51"/>
          <p:cNvSpPr>
            <a:spLocks noChangeArrowheads="1"/>
          </p:cNvSpPr>
          <p:nvPr/>
        </p:nvSpPr>
        <p:spPr bwMode="auto">
          <a:xfrm>
            <a:off x="2813993" y="5137554"/>
            <a:ext cx="2230289" cy="341632"/>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dirty="0" smtClean="0"/>
              <a:t>I. </a:t>
            </a:r>
            <a:r>
              <a:rPr lang="en-US" dirty="0" err="1" smtClean="0"/>
              <a:t>Vitev</a:t>
            </a:r>
            <a:r>
              <a:rPr lang="en-US" dirty="0" smtClean="0"/>
              <a:t> </a:t>
            </a:r>
            <a:r>
              <a:rPr lang="en-US" i="1" dirty="0" smtClean="0"/>
              <a:t>et al. (</a:t>
            </a:r>
            <a:r>
              <a:rPr lang="en-US" dirty="0" smtClean="0"/>
              <a:t>2018)</a:t>
            </a:r>
            <a:endParaRPr lang="en-US" dirty="0"/>
          </a:p>
        </p:txBody>
      </p:sp>
      <p:pic>
        <p:nvPicPr>
          <p:cNvPr id="53" name="Picture 4" descr="cross-section"/>
          <p:cNvPicPr>
            <a:picLocks noChangeAspect="1" noChangeArrowheads="1"/>
          </p:cNvPicPr>
          <p:nvPr/>
        </p:nvPicPr>
        <p:blipFill>
          <a:blip r:embed="rId15"/>
          <a:srcRect/>
          <a:stretch>
            <a:fillRect/>
          </a:stretch>
        </p:blipFill>
        <p:spPr bwMode="auto">
          <a:xfrm>
            <a:off x="3276600" y="2905657"/>
            <a:ext cx="4966262" cy="626053"/>
          </a:xfrm>
          <a:prstGeom prst="rect">
            <a:avLst/>
          </a:prstGeom>
          <a:noFill/>
          <a:ln w="9525">
            <a:noFill/>
            <a:miter lim="800000"/>
            <a:headEnd/>
            <a:tailEnd/>
          </a:ln>
        </p:spPr>
      </p:pic>
      <p:sp>
        <p:nvSpPr>
          <p:cNvPr id="54" name="TextBox 53"/>
          <p:cNvSpPr txBox="1"/>
          <p:nvPr/>
        </p:nvSpPr>
        <p:spPr>
          <a:xfrm rot="16200000">
            <a:off x="4550982" y="4878193"/>
            <a:ext cx="2158091" cy="307777"/>
          </a:xfrm>
          <a:prstGeom prst="rect">
            <a:avLst/>
          </a:prstGeom>
          <a:noFill/>
        </p:spPr>
        <p:txBody>
          <a:bodyPr wrap="none" rtlCol="0">
            <a:spAutoFit/>
          </a:bodyPr>
          <a:lstStyle/>
          <a:p>
            <a:r>
              <a:rPr lang="en-US" sz="1400" b="1" smtClean="0"/>
              <a:t>Inclusive b-jet </a:t>
            </a:r>
            <a:r>
              <a:rPr lang="en-US" sz="1400" b="1" dirty="0" smtClean="0"/>
              <a:t>suppression</a:t>
            </a:r>
            <a:endParaRPr lang="en-US" sz="1400" b="1" dirty="0"/>
          </a:p>
        </p:txBody>
      </p:sp>
      <p:sp>
        <p:nvSpPr>
          <p:cNvPr id="5" name="Slide Number Placeholder 4"/>
          <p:cNvSpPr>
            <a:spLocks noGrp="1"/>
          </p:cNvSpPr>
          <p:nvPr>
            <p:ph type="sldNum" sz="quarter" idx="12"/>
          </p:nvPr>
        </p:nvSpPr>
        <p:spPr>
          <a:xfrm>
            <a:off x="6875517" y="6374886"/>
            <a:ext cx="2133600" cy="365125"/>
          </a:xfrm>
        </p:spPr>
        <p:txBody>
          <a:bodyPr/>
          <a:lstStyle/>
          <a:p>
            <a:pPr>
              <a:defRPr/>
            </a:pPr>
            <a:fld id="{470E2682-44F7-8547-94DE-E699237E1B96}" type="slidenum">
              <a:rPr lang="en-US" smtClean="0"/>
              <a:pPr>
                <a:defRPr/>
              </a:pPr>
              <a:t>3</a:t>
            </a:fld>
            <a:endParaRPr lang="en-US" dirty="0"/>
          </a:p>
        </p:txBody>
      </p:sp>
      <p:sp>
        <p:nvSpPr>
          <p:cNvPr id="34" name="TextBox 33"/>
          <p:cNvSpPr txBox="1"/>
          <p:nvPr/>
        </p:nvSpPr>
        <p:spPr>
          <a:xfrm>
            <a:off x="2718486" y="4413351"/>
            <a:ext cx="2581668" cy="750975"/>
          </a:xfrm>
          <a:prstGeom prst="rect">
            <a:avLst/>
          </a:prstGeom>
          <a:noFill/>
        </p:spPr>
        <p:txBody>
          <a:bodyPr wrap="square" rtlCol="0">
            <a:spAutoFit/>
          </a:bodyPr>
          <a:lstStyle/>
          <a:p>
            <a:pPr marL="118872" indent="0">
              <a:lnSpc>
                <a:spcPct val="90000"/>
              </a:lnSpc>
              <a:buClr>
                <a:schemeClr val="tx1"/>
              </a:buClr>
              <a:buFont typeface="Wingdings 2"/>
              <a:buNone/>
            </a:pPr>
            <a:r>
              <a:rPr lang="en-US" sz="1600" dirty="0" smtClean="0">
                <a:solidFill>
                  <a:schemeClr val="accent3">
                    <a:lumMod val="50000"/>
                  </a:schemeClr>
                </a:solidFill>
              </a:rPr>
              <a:t>Theory uncertainties </a:t>
            </a:r>
            <a:r>
              <a:rPr lang="en-US" sz="1600" smtClean="0">
                <a:solidFill>
                  <a:schemeClr val="accent3">
                    <a:lumMod val="50000"/>
                  </a:schemeClr>
                </a:solidFill>
              </a:rPr>
              <a:t>cancel in </a:t>
            </a:r>
            <a:r>
              <a:rPr lang="en-US" sz="1600" smtClean="0">
                <a:solidFill>
                  <a:schemeClr val="accent3">
                    <a:lumMod val="50000"/>
                  </a:schemeClr>
                </a:solidFill>
              </a:rPr>
              <a:t>the </a:t>
            </a:r>
            <a:r>
              <a:rPr lang="en-US" sz="1600" dirty="0" smtClean="0">
                <a:solidFill>
                  <a:schemeClr val="accent3">
                    <a:lumMod val="50000"/>
                  </a:schemeClr>
                </a:solidFill>
              </a:rPr>
              <a:t>ratio</a:t>
            </a:r>
            <a:endParaRPr lang="en-US" sz="1600" dirty="0" smtClean="0">
              <a:solidFill>
                <a:schemeClr val="accent3">
                  <a:lumMod val="50000"/>
                </a:schemeClr>
              </a:solidFill>
            </a:endParaRPr>
          </a:p>
          <a:p>
            <a:endParaRPr lang="en-US" sz="1400" dirty="0"/>
          </a:p>
        </p:txBody>
      </p:sp>
      <p:pic>
        <p:nvPicPr>
          <p:cNvPr id="48" name="Picture 38" descr="LDRD Logo.psd"/>
          <p:cNvPicPr>
            <a:picLocks noChangeAspect="1"/>
          </p:cNvPicPr>
          <p:nvPr/>
        </p:nvPicPr>
        <p:blipFill>
          <a:blip r:embed="rId16">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18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AA-CMS-01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244" y="3389610"/>
            <a:ext cx="4297860" cy="3163590"/>
          </a:xfrm>
          <a:prstGeom prst="rect">
            <a:avLst/>
          </a:prstGeom>
        </p:spPr>
      </p:pic>
      <p:sp>
        <p:nvSpPr>
          <p:cNvPr id="19" name="TextBox 18"/>
          <p:cNvSpPr txBox="1"/>
          <p:nvPr/>
        </p:nvSpPr>
        <p:spPr>
          <a:xfrm>
            <a:off x="5304166" y="4356074"/>
            <a:ext cx="1895842" cy="369332"/>
          </a:xfrm>
          <a:prstGeom prst="rect">
            <a:avLst/>
          </a:prstGeom>
          <a:noFill/>
        </p:spPr>
        <p:txBody>
          <a:bodyPr wrap="square" rtlCol="0">
            <a:spAutoFit/>
          </a:bodyPr>
          <a:lstStyle/>
          <a:p>
            <a:r>
              <a:rPr lang="en-US" b="1" dirty="0" smtClean="0">
                <a:solidFill>
                  <a:srgbClr val="0000FF"/>
                </a:solidFill>
              </a:rPr>
              <a:t>Central collisions</a:t>
            </a:r>
            <a:endParaRPr lang="en-US" b="1" dirty="0">
              <a:solidFill>
                <a:srgbClr val="0000FF"/>
              </a:solidFill>
            </a:endParaRPr>
          </a:p>
        </p:txBody>
      </p:sp>
      <p:pic>
        <p:nvPicPr>
          <p:cNvPr id="22" name="Picture 21"/>
          <p:cNvPicPr>
            <a:picLocks noChangeAspect="1"/>
          </p:cNvPicPr>
          <p:nvPr/>
        </p:nvPicPr>
        <p:blipFill rotWithShape="1">
          <a:blip r:embed="rId4"/>
          <a:srcRect l="5384"/>
          <a:stretch/>
        </p:blipFill>
        <p:spPr>
          <a:xfrm>
            <a:off x="5226859" y="1995154"/>
            <a:ext cx="3383741" cy="497645"/>
          </a:xfrm>
          <a:prstGeom prst="rect">
            <a:avLst/>
          </a:prstGeom>
        </p:spPr>
      </p:pic>
      <p:pic>
        <p:nvPicPr>
          <p:cNvPr id="23" name="Picture 22"/>
          <p:cNvPicPr>
            <a:picLocks noChangeAspect="1"/>
          </p:cNvPicPr>
          <p:nvPr/>
        </p:nvPicPr>
        <p:blipFill>
          <a:blip r:embed="rId5"/>
          <a:stretch>
            <a:fillRect/>
          </a:stretch>
        </p:blipFill>
        <p:spPr>
          <a:xfrm>
            <a:off x="5338508" y="2492799"/>
            <a:ext cx="3071335" cy="769721"/>
          </a:xfrm>
          <a:prstGeom prst="rect">
            <a:avLst/>
          </a:prstGeom>
        </p:spPr>
      </p:pic>
      <p:sp>
        <p:nvSpPr>
          <p:cNvPr id="24" name="Text Box 6"/>
          <p:cNvSpPr txBox="1">
            <a:spLocks noChangeArrowheads="1"/>
          </p:cNvSpPr>
          <p:nvPr/>
        </p:nvSpPr>
        <p:spPr bwMode="auto">
          <a:xfrm>
            <a:off x="423643" y="1822104"/>
            <a:ext cx="4480535" cy="954107"/>
          </a:xfrm>
          <a:prstGeom prst="rect">
            <a:avLst/>
          </a:prstGeom>
          <a:noFill/>
          <a:ln w="9525">
            <a:noFill/>
            <a:miter lim="800000"/>
            <a:headEnd/>
            <a:tailEnd/>
          </a:ln>
        </p:spPr>
        <p:txBody>
          <a:bodyPr wrap="square">
            <a:prstTxWarp prst="textNoShape">
              <a:avLst/>
            </a:prstTxWarp>
            <a:spAutoFit/>
          </a:bodyPr>
          <a:lstStyle/>
          <a:p>
            <a:pPr>
              <a:spcBef>
                <a:spcPct val="50000"/>
              </a:spcBef>
              <a:buFont typeface="Wingdings" charset="2"/>
              <a:buChar char="§"/>
            </a:pPr>
            <a:r>
              <a:rPr lang="en-US" sz="2000" dirty="0" smtClean="0"/>
              <a:t> </a:t>
            </a:r>
            <a:r>
              <a:rPr lang="en-US" dirty="0" smtClean="0">
                <a:latin typeface="Arial" charset="0"/>
                <a:ea typeface="Arial" charset="0"/>
                <a:cs typeface="Arial" charset="0"/>
              </a:rPr>
              <a:t>Inclusive jet cross sections can be formulated in terms of </a:t>
            </a:r>
            <a:r>
              <a:rPr lang="en-US" dirty="0" smtClean="0">
                <a:solidFill>
                  <a:srgbClr val="0000F5"/>
                </a:solidFill>
                <a:latin typeface="Arial" charset="0"/>
                <a:ea typeface="Arial" charset="0"/>
                <a:cs typeface="Arial" charset="0"/>
              </a:rPr>
              <a:t>semi-inclusive jet functions J(</a:t>
            </a:r>
            <a:r>
              <a:rPr lang="en-US" dirty="0" err="1" smtClean="0">
                <a:solidFill>
                  <a:srgbClr val="0000F5"/>
                </a:solidFill>
                <a:latin typeface="Arial" charset="0"/>
                <a:ea typeface="Arial" charset="0"/>
                <a:cs typeface="Arial" charset="0"/>
              </a:rPr>
              <a:t>z,ωR,μ</a:t>
            </a:r>
            <a:r>
              <a:rPr lang="en-US" dirty="0" smtClean="0">
                <a:solidFill>
                  <a:srgbClr val="0000F5"/>
                </a:solidFill>
                <a:latin typeface="Arial" charset="0"/>
                <a:ea typeface="Arial" charset="0"/>
                <a:cs typeface="Arial" charset="0"/>
              </a:rPr>
              <a:t>)</a:t>
            </a:r>
          </a:p>
        </p:txBody>
      </p:sp>
      <p:sp>
        <p:nvSpPr>
          <p:cNvPr id="25" name="Rectangle 2"/>
          <p:cNvSpPr txBox="1">
            <a:spLocks noChangeArrowheads="1"/>
          </p:cNvSpPr>
          <p:nvPr/>
        </p:nvSpPr>
        <p:spPr bwMode="auto">
          <a:xfrm>
            <a:off x="381000" y="-262128"/>
            <a:ext cx="8229600" cy="125272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kern="1200">
                <a:solidFill>
                  <a:schemeClr val="bg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5pPr>
            <a:lvl6pPr marL="457200" algn="ctr" rtl="0" fontAlgn="base">
              <a:spcBef>
                <a:spcPct val="0"/>
              </a:spcBef>
              <a:spcAft>
                <a:spcPct val="0"/>
              </a:spcAft>
              <a:defRPr sz="4400" b="1">
                <a:solidFill>
                  <a:schemeClr val="bg1"/>
                </a:solidFill>
                <a:latin typeface="Arial" charset="0"/>
                <a:cs typeface="Arial" charset="0"/>
              </a:defRPr>
            </a:lvl6pPr>
            <a:lvl7pPr marL="914400" algn="ctr" rtl="0" fontAlgn="base">
              <a:spcBef>
                <a:spcPct val="0"/>
              </a:spcBef>
              <a:spcAft>
                <a:spcPct val="0"/>
              </a:spcAft>
              <a:defRPr sz="4400" b="1">
                <a:solidFill>
                  <a:schemeClr val="bg1"/>
                </a:solidFill>
                <a:latin typeface="Arial" charset="0"/>
                <a:cs typeface="Arial" charset="0"/>
              </a:defRPr>
            </a:lvl7pPr>
            <a:lvl8pPr marL="1371600" algn="ctr" rtl="0" fontAlgn="base">
              <a:spcBef>
                <a:spcPct val="0"/>
              </a:spcBef>
              <a:spcAft>
                <a:spcPct val="0"/>
              </a:spcAft>
              <a:defRPr sz="4400" b="1">
                <a:solidFill>
                  <a:schemeClr val="bg1"/>
                </a:solidFill>
                <a:latin typeface="Arial" charset="0"/>
                <a:cs typeface="Arial" charset="0"/>
              </a:defRPr>
            </a:lvl8pPr>
            <a:lvl9pPr marL="1828800" algn="ctr" rtl="0" fontAlgn="base">
              <a:spcBef>
                <a:spcPct val="0"/>
              </a:spcBef>
              <a:spcAft>
                <a:spcPct val="0"/>
              </a:spcAft>
              <a:defRPr sz="4400" b="1">
                <a:solidFill>
                  <a:schemeClr val="bg1"/>
                </a:solidFill>
                <a:latin typeface="Arial" charset="0"/>
                <a:cs typeface="Arial" charset="0"/>
              </a:defRPr>
            </a:lvl9pPr>
          </a:lstStyle>
          <a:p>
            <a:pPr eaLnBrk="1" hangingPunct="1"/>
            <a:r>
              <a:rPr lang="en-US" sz="2400" dirty="0" smtClean="0"/>
              <a:t>Evaluating the In-medium Jet Function</a:t>
            </a:r>
            <a:br>
              <a:rPr lang="en-US" sz="2400" dirty="0" smtClean="0"/>
            </a:br>
            <a:r>
              <a:rPr lang="en-US" sz="2400" dirty="0" smtClean="0"/>
              <a:t>and Heavy Ion Phenomenology</a:t>
            </a:r>
            <a:endParaRPr lang="en-US" sz="2400" dirty="0"/>
          </a:p>
        </p:txBody>
      </p:sp>
      <p:sp>
        <p:nvSpPr>
          <p:cNvPr id="26" name="Content Placeholder 2"/>
          <p:cNvSpPr txBox="1">
            <a:spLocks/>
          </p:cNvSpPr>
          <p:nvPr/>
        </p:nvSpPr>
        <p:spPr bwMode="auto">
          <a:xfrm>
            <a:off x="152400" y="926141"/>
            <a:ext cx="8763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smtClean="0">
                <a:solidFill>
                  <a:srgbClr val="800000"/>
                </a:solidFill>
                <a:latin typeface="Arial" charset="0"/>
              </a:rPr>
              <a:t>Beyond traditional energy loss: </a:t>
            </a:r>
            <a:r>
              <a:rPr lang="en-US" sz="2000" dirty="0" smtClean="0">
                <a:latin typeface="Arial" charset="0"/>
              </a:rPr>
              <a:t>incorporate the technology of higher order calculations and </a:t>
            </a:r>
            <a:r>
              <a:rPr lang="en-US" sz="2000" dirty="0" err="1" smtClean="0">
                <a:latin typeface="Arial" charset="0"/>
              </a:rPr>
              <a:t>resummation</a:t>
            </a:r>
            <a:r>
              <a:rPr lang="en-US" sz="2000" dirty="0" smtClean="0">
                <a:latin typeface="Arial" charset="0"/>
              </a:rPr>
              <a:t> from HEP </a:t>
            </a:r>
          </a:p>
        </p:txBody>
      </p:sp>
      <p:pic>
        <p:nvPicPr>
          <p:cNvPr id="29" name="Picture 28"/>
          <p:cNvPicPr>
            <a:picLocks noChangeAspect="1"/>
          </p:cNvPicPr>
          <p:nvPr/>
        </p:nvPicPr>
        <p:blipFill>
          <a:blip r:embed="rId6"/>
          <a:stretch>
            <a:fillRect/>
          </a:stretch>
        </p:blipFill>
        <p:spPr>
          <a:xfrm>
            <a:off x="206542" y="4724400"/>
            <a:ext cx="3981481" cy="1203263"/>
          </a:xfrm>
          <a:prstGeom prst="rect">
            <a:avLst/>
          </a:prstGeom>
        </p:spPr>
      </p:pic>
      <p:pic>
        <p:nvPicPr>
          <p:cNvPr id="30" name="Picture 29"/>
          <p:cNvPicPr>
            <a:picLocks noChangeAspect="1"/>
          </p:cNvPicPr>
          <p:nvPr/>
        </p:nvPicPr>
        <p:blipFill rotWithShape="1">
          <a:blip r:embed="rId7"/>
          <a:srcRect r="8105"/>
          <a:stretch/>
        </p:blipFill>
        <p:spPr>
          <a:xfrm>
            <a:off x="846519" y="2895600"/>
            <a:ext cx="3188396" cy="636623"/>
          </a:xfrm>
          <a:prstGeom prst="rect">
            <a:avLst/>
          </a:prstGeom>
        </p:spPr>
      </p:pic>
      <p:sp>
        <p:nvSpPr>
          <p:cNvPr id="31" name="TextBox 30"/>
          <p:cNvSpPr txBox="1"/>
          <p:nvPr/>
        </p:nvSpPr>
        <p:spPr>
          <a:xfrm>
            <a:off x="4876800" y="6397823"/>
            <a:ext cx="1997376" cy="307777"/>
          </a:xfrm>
          <a:prstGeom prst="rect">
            <a:avLst/>
          </a:prstGeom>
          <a:noFill/>
        </p:spPr>
        <p:txBody>
          <a:bodyPr wrap="square" rtlCol="0">
            <a:spAutoFit/>
          </a:bodyPr>
          <a:lstStyle/>
          <a:p>
            <a:r>
              <a:rPr lang="en-US" sz="1400" b="1" smtClean="0"/>
              <a:t>Transverse momentum</a:t>
            </a:r>
            <a:endParaRPr lang="en-US" sz="1400" b="1" dirty="0"/>
          </a:p>
        </p:txBody>
      </p:sp>
      <p:sp>
        <p:nvSpPr>
          <p:cNvPr id="32" name="TextBox 31"/>
          <p:cNvSpPr txBox="1"/>
          <p:nvPr/>
        </p:nvSpPr>
        <p:spPr>
          <a:xfrm rot="16200000">
            <a:off x="3315516" y="4483907"/>
            <a:ext cx="2211145" cy="307777"/>
          </a:xfrm>
          <a:prstGeom prst="rect">
            <a:avLst/>
          </a:prstGeom>
          <a:noFill/>
        </p:spPr>
        <p:txBody>
          <a:bodyPr wrap="square" rtlCol="0">
            <a:spAutoFit/>
          </a:bodyPr>
          <a:lstStyle/>
          <a:p>
            <a:r>
              <a:rPr lang="en-US" sz="1400" b="1" dirty="0" smtClean="0"/>
              <a:t>Inclusive </a:t>
            </a:r>
            <a:r>
              <a:rPr lang="en-US" sz="1400" b="1" smtClean="0"/>
              <a:t>jet suppression</a:t>
            </a:r>
            <a:endParaRPr lang="en-US" sz="1400" b="1" dirty="0"/>
          </a:p>
        </p:txBody>
      </p:sp>
      <p:sp>
        <p:nvSpPr>
          <p:cNvPr id="34" name="Rectangle 33"/>
          <p:cNvSpPr>
            <a:spLocks noChangeArrowheads="1"/>
          </p:cNvSpPr>
          <p:nvPr/>
        </p:nvSpPr>
        <p:spPr bwMode="auto">
          <a:xfrm>
            <a:off x="1353982" y="6235726"/>
            <a:ext cx="2637811" cy="341632"/>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dirty="0" smtClean="0"/>
              <a:t>Z. Kang </a:t>
            </a:r>
            <a:r>
              <a:rPr lang="en-US" i="1" dirty="0" smtClean="0"/>
              <a:t>et al . </a:t>
            </a:r>
            <a:r>
              <a:rPr lang="en-US" dirty="0" smtClean="0"/>
              <a:t>PLB (2017)</a:t>
            </a:r>
            <a:endParaRPr lang="en-US" dirty="0"/>
          </a:p>
        </p:txBody>
      </p:sp>
      <p:sp>
        <p:nvSpPr>
          <p:cNvPr id="36" name="Text Box 6"/>
          <p:cNvSpPr txBox="1">
            <a:spLocks noChangeArrowheads="1"/>
          </p:cNvSpPr>
          <p:nvPr/>
        </p:nvSpPr>
        <p:spPr bwMode="auto">
          <a:xfrm>
            <a:off x="400665" y="3617893"/>
            <a:ext cx="4215579" cy="954107"/>
          </a:xfrm>
          <a:prstGeom prst="rect">
            <a:avLst/>
          </a:prstGeom>
          <a:noFill/>
          <a:ln w="9525">
            <a:noFill/>
            <a:miter lim="800000"/>
            <a:headEnd/>
            <a:tailEnd/>
          </a:ln>
        </p:spPr>
        <p:txBody>
          <a:bodyPr wrap="square">
            <a:prstTxWarp prst="textNoShape">
              <a:avLst/>
            </a:prstTxWarp>
            <a:spAutoFit/>
          </a:bodyPr>
          <a:lstStyle/>
          <a:p>
            <a:pPr>
              <a:spcBef>
                <a:spcPct val="50000"/>
              </a:spcBef>
              <a:buFont typeface="Wingdings" charset="2"/>
              <a:buChar char="§"/>
            </a:pPr>
            <a:r>
              <a:rPr lang="en-US" sz="2000" dirty="0" smtClean="0"/>
              <a:t> </a:t>
            </a:r>
            <a:r>
              <a:rPr lang="en-US" dirty="0" smtClean="0">
                <a:latin typeface="Arial" charset="0"/>
                <a:ea typeface="Arial" charset="0"/>
                <a:cs typeface="Arial" charset="0"/>
              </a:rPr>
              <a:t>Demonstrated that J(</a:t>
            </a:r>
            <a:r>
              <a:rPr lang="en-US" dirty="0" err="1" smtClean="0">
                <a:latin typeface="Arial" charset="0"/>
                <a:ea typeface="Arial" charset="0"/>
                <a:cs typeface="Arial" charset="0"/>
              </a:rPr>
              <a:t>z,ωR,μ</a:t>
            </a:r>
            <a:r>
              <a:rPr lang="en-US" dirty="0" smtClean="0">
                <a:latin typeface="Arial" charset="0"/>
                <a:ea typeface="Arial" charset="0"/>
                <a:cs typeface="Arial" charset="0"/>
              </a:rPr>
              <a:t>) is related to the </a:t>
            </a:r>
            <a:r>
              <a:rPr lang="en-US" dirty="0" err="1" smtClean="0">
                <a:solidFill>
                  <a:srgbClr val="0000F5"/>
                </a:solidFill>
                <a:latin typeface="Arial" charset="0"/>
                <a:ea typeface="Arial" charset="0"/>
                <a:cs typeface="Arial" charset="0"/>
              </a:rPr>
              <a:t>Altarelli-Parisi</a:t>
            </a:r>
            <a:r>
              <a:rPr lang="en-US" dirty="0" smtClean="0">
                <a:solidFill>
                  <a:srgbClr val="0000F5"/>
                </a:solidFill>
                <a:latin typeface="Arial" charset="0"/>
                <a:ea typeface="Arial" charset="0"/>
                <a:cs typeface="Arial" charset="0"/>
              </a:rPr>
              <a:t> splitting functions </a:t>
            </a:r>
            <a:r>
              <a:rPr lang="en-US" dirty="0" smtClean="0">
                <a:latin typeface="Arial" charset="0"/>
                <a:ea typeface="Arial" charset="0"/>
                <a:cs typeface="Arial" charset="0"/>
              </a:rPr>
              <a:t>(</a:t>
            </a:r>
            <a:r>
              <a:rPr lang="en-US" dirty="0" err="1" smtClean="0">
                <a:latin typeface="Arial" charset="0"/>
                <a:ea typeface="Arial" charset="0"/>
                <a:cs typeface="Arial" charset="0"/>
              </a:rPr>
              <a:t>parton</a:t>
            </a:r>
            <a:r>
              <a:rPr lang="en-US" dirty="0" smtClean="0">
                <a:latin typeface="Arial" charset="0"/>
                <a:ea typeface="Arial" charset="0"/>
                <a:cs typeface="Arial" charset="0"/>
              </a:rPr>
              <a:t> showers)</a:t>
            </a:r>
          </a:p>
        </p:txBody>
      </p:sp>
      <p:sp>
        <p:nvSpPr>
          <p:cNvPr id="4" name="Rectangle 3"/>
          <p:cNvSpPr/>
          <p:nvPr/>
        </p:nvSpPr>
        <p:spPr>
          <a:xfrm>
            <a:off x="3810000" y="5410200"/>
            <a:ext cx="457200" cy="457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470E2682-44F7-8547-94DE-E699237E1B96}" type="slidenum">
              <a:rPr lang="en-US" smtClean="0"/>
              <a:pPr>
                <a:defRPr/>
              </a:pPr>
              <a:t>4</a:t>
            </a:fld>
            <a:endParaRPr lang="en-US"/>
          </a:p>
        </p:txBody>
      </p:sp>
      <p:pic>
        <p:nvPicPr>
          <p:cNvPr id="18" name="Picture 38" descr="LDRD Logo.psd"/>
          <p:cNvPicPr>
            <a:picLocks noChangeAspect="1"/>
          </p:cNvPicPr>
          <p:nvPr/>
        </p:nvPicPr>
        <p:blipFill>
          <a:blip r:embed="rId8">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96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917675" y="2017655"/>
            <a:ext cx="126099" cy="27022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025776" y="2546794"/>
            <a:ext cx="126099" cy="27022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3"/>
          <p:cNvSpPr txBox="1">
            <a:spLocks noChangeArrowheads="1"/>
          </p:cNvSpPr>
          <p:nvPr/>
        </p:nvSpPr>
        <p:spPr>
          <a:xfrm>
            <a:off x="5313016" y="4593928"/>
            <a:ext cx="3643691" cy="1444289"/>
          </a:xfrm>
          <a:prstGeom prst="rect">
            <a:avLst/>
          </a:prstGeom>
          <a:noFill/>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Tx/>
              <a:buSzPct val="80000"/>
              <a:buFont typeface="Wingdings 2"/>
              <a:buChar char=""/>
              <a:tabLst/>
              <a:defRPr/>
            </a:pPr>
            <a:r>
              <a:rPr lang="en-US" b="1" dirty="0" smtClean="0">
                <a:solidFill>
                  <a:srgbClr val="0000F5"/>
                </a:solidFill>
              </a:rPr>
              <a:t>Precise understanding of the mass dependence.  </a:t>
            </a:r>
          </a:p>
        </p:txBody>
      </p:sp>
      <p:sp>
        <p:nvSpPr>
          <p:cNvPr id="22" name="Text Box 6"/>
          <p:cNvSpPr txBox="1">
            <a:spLocks noChangeArrowheads="1"/>
          </p:cNvSpPr>
          <p:nvPr/>
        </p:nvSpPr>
        <p:spPr bwMode="auto">
          <a:xfrm>
            <a:off x="304801" y="838200"/>
            <a:ext cx="8762999"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solidFill>
                  <a:srgbClr val="800000"/>
                </a:solidFill>
                <a:latin typeface="Arial" charset="0"/>
                <a:ea typeface="Arial" charset="0"/>
                <a:cs typeface="Arial" charset="0"/>
              </a:rPr>
              <a:t>Formulated a new </a:t>
            </a:r>
            <a:r>
              <a:rPr lang="en-US" sz="2400" b="1" smtClean="0">
                <a:solidFill>
                  <a:srgbClr val="800000"/>
                </a:solidFill>
                <a:latin typeface="Arial" charset="0"/>
                <a:ea typeface="Arial" charset="0"/>
                <a:cs typeface="Arial" charset="0"/>
              </a:rPr>
              <a:t>effective theory SCET</a:t>
            </a:r>
            <a:r>
              <a:rPr lang="en-US" sz="2400" b="1" baseline="-25000" smtClean="0">
                <a:solidFill>
                  <a:srgbClr val="800000"/>
                </a:solidFill>
                <a:latin typeface="Arial" charset="0"/>
                <a:ea typeface="Arial" charset="0"/>
                <a:cs typeface="Arial" charset="0"/>
              </a:rPr>
              <a:t>M,G </a:t>
            </a:r>
            <a:r>
              <a:rPr lang="en-US" sz="2400" b="1" dirty="0" smtClean="0">
                <a:solidFill>
                  <a:srgbClr val="800000"/>
                </a:solidFill>
                <a:latin typeface="Arial" charset="0"/>
                <a:ea typeface="Arial" charset="0"/>
                <a:cs typeface="Arial" charset="0"/>
              </a:rPr>
              <a:t>– for massive quarks </a:t>
            </a:r>
            <a:r>
              <a:rPr lang="en-US" sz="2400" b="1" dirty="0">
                <a:solidFill>
                  <a:srgbClr val="800000"/>
                </a:solidFill>
                <a:latin typeface="Arial" charset="0"/>
                <a:ea typeface="Arial" charset="0"/>
                <a:cs typeface="Arial" charset="0"/>
              </a:rPr>
              <a:t>&amp;</a:t>
            </a:r>
            <a:r>
              <a:rPr lang="en-US" sz="2400" b="1" dirty="0" smtClean="0">
                <a:solidFill>
                  <a:srgbClr val="800000"/>
                </a:solidFill>
                <a:latin typeface="Arial" charset="0"/>
                <a:ea typeface="Arial" charset="0"/>
                <a:cs typeface="Arial" charset="0"/>
              </a:rPr>
              <a:t> </a:t>
            </a:r>
            <a:r>
              <a:rPr lang="en-US" sz="2400" b="1" dirty="0" err="1" smtClean="0">
                <a:solidFill>
                  <a:srgbClr val="800000"/>
                </a:solidFill>
                <a:latin typeface="Arial" charset="0"/>
                <a:ea typeface="Arial" charset="0"/>
                <a:cs typeface="Arial" charset="0"/>
              </a:rPr>
              <a:t>Glauber</a:t>
            </a:r>
            <a:r>
              <a:rPr lang="en-US" sz="2400" b="1" dirty="0" smtClean="0">
                <a:solidFill>
                  <a:srgbClr val="800000"/>
                </a:solidFill>
                <a:latin typeface="Arial" charset="0"/>
                <a:ea typeface="Arial" charset="0"/>
                <a:cs typeface="Arial" charset="0"/>
              </a:rPr>
              <a:t> gluon interactions</a:t>
            </a:r>
          </a:p>
        </p:txBody>
      </p:sp>
      <p:sp>
        <p:nvSpPr>
          <p:cNvPr id="30" name="TextBox 29"/>
          <p:cNvSpPr txBox="1"/>
          <p:nvPr/>
        </p:nvSpPr>
        <p:spPr>
          <a:xfrm>
            <a:off x="9702100" y="2802123"/>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rotWithShape="1">
          <a:blip r:embed="rId3"/>
          <a:srcRect l="20975"/>
          <a:stretch/>
        </p:blipFill>
        <p:spPr>
          <a:xfrm>
            <a:off x="4011019" y="6019800"/>
            <a:ext cx="4980581" cy="510685"/>
          </a:xfrm>
          <a:prstGeom prst="rect">
            <a:avLst/>
          </a:prstGeom>
        </p:spPr>
      </p:pic>
      <p:pic>
        <p:nvPicPr>
          <p:cNvPr id="4" name="Picture 3"/>
          <p:cNvPicPr>
            <a:picLocks noChangeAspect="1"/>
          </p:cNvPicPr>
          <p:nvPr/>
        </p:nvPicPr>
        <p:blipFill rotWithShape="1">
          <a:blip r:embed="rId4"/>
          <a:srcRect l="5592" r="9419"/>
          <a:stretch/>
        </p:blipFill>
        <p:spPr>
          <a:xfrm>
            <a:off x="3909201" y="5257800"/>
            <a:ext cx="4960436" cy="677930"/>
          </a:xfrm>
          <a:prstGeom prst="rect">
            <a:avLst/>
          </a:prstGeom>
        </p:spPr>
      </p:pic>
      <p:pic>
        <p:nvPicPr>
          <p:cNvPr id="5" name="Picture 4"/>
          <p:cNvPicPr>
            <a:picLocks noChangeAspect="1"/>
          </p:cNvPicPr>
          <p:nvPr/>
        </p:nvPicPr>
        <p:blipFill rotWithShape="1">
          <a:blip r:embed="rId5"/>
          <a:srcRect l="62412" t="15300"/>
          <a:stretch/>
        </p:blipFill>
        <p:spPr>
          <a:xfrm>
            <a:off x="967207" y="1676400"/>
            <a:ext cx="1789556" cy="420985"/>
          </a:xfrm>
          <a:prstGeom prst="rect">
            <a:avLst/>
          </a:prstGeom>
        </p:spPr>
      </p:pic>
      <p:pic>
        <p:nvPicPr>
          <p:cNvPr id="6" name="Picture 5"/>
          <p:cNvPicPr>
            <a:picLocks noChangeAspect="1"/>
          </p:cNvPicPr>
          <p:nvPr/>
        </p:nvPicPr>
        <p:blipFill>
          <a:blip r:embed="rId6"/>
          <a:stretch>
            <a:fillRect/>
          </a:stretch>
        </p:blipFill>
        <p:spPr>
          <a:xfrm>
            <a:off x="5081435" y="1717523"/>
            <a:ext cx="1962126" cy="328501"/>
          </a:xfrm>
          <a:prstGeom prst="rect">
            <a:avLst/>
          </a:prstGeom>
        </p:spPr>
      </p:pic>
      <p:pic>
        <p:nvPicPr>
          <p:cNvPr id="7" name="Picture 6"/>
          <p:cNvPicPr>
            <a:picLocks noChangeAspect="1"/>
          </p:cNvPicPr>
          <p:nvPr/>
        </p:nvPicPr>
        <p:blipFill rotWithShape="1">
          <a:blip r:embed="rId7"/>
          <a:srcRect l="73014"/>
          <a:stretch/>
        </p:blipFill>
        <p:spPr>
          <a:xfrm>
            <a:off x="3249813" y="1738453"/>
            <a:ext cx="1386789" cy="263052"/>
          </a:xfrm>
          <a:prstGeom prst="rect">
            <a:avLst/>
          </a:prstGeom>
        </p:spPr>
      </p:pic>
      <p:sp>
        <p:nvSpPr>
          <p:cNvPr id="25" name="TextBox 24"/>
          <p:cNvSpPr txBox="1"/>
          <p:nvPr/>
        </p:nvSpPr>
        <p:spPr>
          <a:xfrm>
            <a:off x="328481" y="2076164"/>
            <a:ext cx="7965544" cy="646331"/>
          </a:xfrm>
          <a:prstGeom prst="rect">
            <a:avLst/>
          </a:prstGeom>
          <a:noFill/>
        </p:spPr>
        <p:txBody>
          <a:bodyPr wrap="square" rtlCol="0">
            <a:spAutoFit/>
          </a:bodyPr>
          <a:lstStyle/>
          <a:p>
            <a:pPr marL="285750" indent="-285750">
              <a:buFont typeface="Arial" charset="0"/>
              <a:buChar char="•"/>
            </a:pPr>
            <a:r>
              <a:rPr lang="en-US" dirty="0" smtClean="0">
                <a:latin typeface="Arial" charset="0"/>
                <a:ea typeface="Arial" charset="0"/>
                <a:cs typeface="Arial" charset="0"/>
              </a:rPr>
              <a:t>With the field scaling in the covariant gauge for the </a:t>
            </a:r>
            <a:r>
              <a:rPr lang="en-US" dirty="0" err="1">
                <a:latin typeface="Arial" charset="0"/>
                <a:ea typeface="Arial" charset="0"/>
                <a:cs typeface="Arial" charset="0"/>
              </a:rPr>
              <a:t>G</a:t>
            </a:r>
            <a:r>
              <a:rPr lang="en-US" dirty="0" err="1" smtClean="0">
                <a:latin typeface="Arial" charset="0"/>
                <a:ea typeface="Arial" charset="0"/>
                <a:cs typeface="Arial" charset="0"/>
              </a:rPr>
              <a:t>lauber</a:t>
            </a:r>
            <a:r>
              <a:rPr lang="en-US" dirty="0" smtClean="0">
                <a:latin typeface="Arial" charset="0"/>
                <a:ea typeface="Arial" charset="0"/>
                <a:cs typeface="Arial" charset="0"/>
              </a:rPr>
              <a:t> field there is no room for interplay with mass in the LO </a:t>
            </a:r>
            <a:r>
              <a:rPr lang="en-US" dirty="0" err="1">
                <a:latin typeface="Arial" charset="0"/>
                <a:ea typeface="Arial" charset="0"/>
                <a:cs typeface="Arial" charset="0"/>
              </a:rPr>
              <a:t>L</a:t>
            </a:r>
            <a:r>
              <a:rPr lang="en-US" dirty="0" err="1" smtClean="0">
                <a:latin typeface="Arial" charset="0"/>
                <a:ea typeface="Arial" charset="0"/>
                <a:cs typeface="Arial" charset="0"/>
              </a:rPr>
              <a:t>agrangian</a:t>
            </a:r>
            <a:r>
              <a:rPr lang="en-US" dirty="0" smtClean="0">
                <a:latin typeface="Arial" charset="0"/>
                <a:ea typeface="Arial" charset="0"/>
                <a:cs typeface="Arial" charset="0"/>
              </a:rPr>
              <a:t>   </a:t>
            </a:r>
            <a:endParaRPr lang="en-US" dirty="0">
              <a:latin typeface="Arial" charset="0"/>
              <a:ea typeface="Arial" charset="0"/>
              <a:cs typeface="Arial" charset="0"/>
            </a:endParaRPr>
          </a:p>
        </p:txBody>
      </p:sp>
      <p:sp>
        <p:nvSpPr>
          <p:cNvPr id="9" name="TextBox 8"/>
          <p:cNvSpPr txBox="1"/>
          <p:nvPr/>
        </p:nvSpPr>
        <p:spPr>
          <a:xfrm>
            <a:off x="5591296" y="2632351"/>
            <a:ext cx="3552704" cy="369332"/>
          </a:xfrm>
          <a:prstGeom prst="rect">
            <a:avLst/>
          </a:prstGeom>
          <a:noFill/>
        </p:spPr>
        <p:txBody>
          <a:bodyPr wrap="none" rtlCol="0">
            <a:spAutoFit/>
          </a:bodyPr>
          <a:lstStyle/>
          <a:p>
            <a:r>
              <a:rPr lang="en-US" b="1" dirty="0" smtClean="0">
                <a:solidFill>
                  <a:srgbClr val="0000FF"/>
                </a:solidFill>
              </a:rPr>
              <a:t>Result:  SCET</a:t>
            </a:r>
            <a:r>
              <a:rPr lang="en-US" b="1" baseline="-25000" dirty="0" smtClean="0">
                <a:solidFill>
                  <a:srgbClr val="0000FF"/>
                </a:solidFill>
              </a:rPr>
              <a:t>M,G </a:t>
            </a:r>
            <a:r>
              <a:rPr lang="en-US" b="1" dirty="0" smtClean="0">
                <a:solidFill>
                  <a:srgbClr val="0000FF"/>
                </a:solidFill>
              </a:rPr>
              <a:t>=SCET</a:t>
            </a:r>
            <a:r>
              <a:rPr lang="en-US" b="1" baseline="-25000" dirty="0" smtClean="0">
                <a:solidFill>
                  <a:srgbClr val="0000FF"/>
                </a:solidFill>
              </a:rPr>
              <a:t>M </a:t>
            </a:r>
            <a:r>
              <a:rPr lang="en-US" b="1" dirty="0" smtClean="0">
                <a:solidFill>
                  <a:srgbClr val="0000FF"/>
                </a:solidFill>
                <a:latin typeface="Zapf Dingbats"/>
                <a:ea typeface="Zapf Dingbats"/>
                <a:cs typeface="Zapf Dingbats"/>
                <a:sym typeface="Zapf Dingbats"/>
              </a:rPr>
              <a:t>✕</a:t>
            </a:r>
            <a:r>
              <a:rPr lang="en-US" b="1" baseline="-25000" dirty="0" smtClean="0">
                <a:solidFill>
                  <a:srgbClr val="0000FF"/>
                </a:solidFill>
              </a:rPr>
              <a:t> </a:t>
            </a:r>
            <a:r>
              <a:rPr lang="en-US" b="1" dirty="0" smtClean="0">
                <a:solidFill>
                  <a:srgbClr val="0000FF"/>
                </a:solidFill>
              </a:rPr>
              <a:t>SCET</a:t>
            </a:r>
            <a:r>
              <a:rPr lang="en-US" b="1" baseline="-25000" dirty="0" smtClean="0">
                <a:solidFill>
                  <a:srgbClr val="0000FF"/>
                </a:solidFill>
              </a:rPr>
              <a:t>G</a:t>
            </a:r>
            <a:r>
              <a:rPr lang="en-US" b="1" dirty="0" smtClean="0">
                <a:solidFill>
                  <a:srgbClr val="0000FF"/>
                </a:solidFill>
              </a:rPr>
              <a:t>  </a:t>
            </a:r>
            <a:endParaRPr lang="en-US" b="1" dirty="0">
              <a:solidFill>
                <a:srgbClr val="0000FF"/>
              </a:solidFill>
            </a:endParaRPr>
          </a:p>
        </p:txBody>
      </p:sp>
      <p:pic>
        <p:nvPicPr>
          <p:cNvPr id="20" name="Picture 19"/>
          <p:cNvPicPr>
            <a:picLocks noChangeAspect="1"/>
          </p:cNvPicPr>
          <p:nvPr/>
        </p:nvPicPr>
        <p:blipFill>
          <a:blip r:embed="rId8"/>
          <a:stretch>
            <a:fillRect/>
          </a:stretch>
        </p:blipFill>
        <p:spPr>
          <a:xfrm>
            <a:off x="5486400" y="3567850"/>
            <a:ext cx="3075153" cy="851750"/>
          </a:xfrm>
          <a:prstGeom prst="rect">
            <a:avLst/>
          </a:prstGeom>
        </p:spPr>
      </p:pic>
      <p:sp>
        <p:nvSpPr>
          <p:cNvPr id="23" name="TextBox 22"/>
          <p:cNvSpPr txBox="1"/>
          <p:nvPr/>
        </p:nvSpPr>
        <p:spPr>
          <a:xfrm>
            <a:off x="8294025" y="3352800"/>
            <a:ext cx="289713" cy="369332"/>
          </a:xfrm>
          <a:prstGeom prst="rect">
            <a:avLst/>
          </a:prstGeom>
          <a:noFill/>
        </p:spPr>
        <p:txBody>
          <a:bodyPr wrap="none" rtlCol="0">
            <a:spAutoFit/>
          </a:bodyPr>
          <a:lstStyle/>
          <a:p>
            <a:r>
              <a:rPr lang="en-US" dirty="0" smtClean="0"/>
              <a:t>x</a:t>
            </a:r>
            <a:endParaRPr lang="en-US" dirty="0"/>
          </a:p>
        </p:txBody>
      </p:sp>
      <p:sp>
        <p:nvSpPr>
          <p:cNvPr id="28" name="TextBox 27"/>
          <p:cNvSpPr txBox="1"/>
          <p:nvPr/>
        </p:nvSpPr>
        <p:spPr>
          <a:xfrm>
            <a:off x="8523453" y="3857614"/>
            <a:ext cx="562361" cy="369332"/>
          </a:xfrm>
          <a:prstGeom prst="rect">
            <a:avLst/>
          </a:prstGeom>
          <a:noFill/>
        </p:spPr>
        <p:txBody>
          <a:bodyPr wrap="none" rtlCol="0">
            <a:spAutoFit/>
          </a:bodyPr>
          <a:lstStyle/>
          <a:p>
            <a:r>
              <a:rPr lang="en-US" dirty="0" smtClean="0"/>
              <a:t>1 - x</a:t>
            </a:r>
            <a:endParaRPr lang="en-US" dirty="0"/>
          </a:p>
        </p:txBody>
      </p:sp>
      <p:sp>
        <p:nvSpPr>
          <p:cNvPr id="26" name="Title 1"/>
          <p:cNvSpPr txBox="1">
            <a:spLocks/>
          </p:cNvSpPr>
          <p:nvPr/>
        </p:nvSpPr>
        <p:spPr bwMode="auto">
          <a:xfrm>
            <a:off x="609600" y="-152400"/>
            <a:ext cx="7924800" cy="990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bg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5pPr>
            <a:lvl6pPr marL="457200" algn="ctr" rtl="0" fontAlgn="base">
              <a:spcBef>
                <a:spcPct val="0"/>
              </a:spcBef>
              <a:spcAft>
                <a:spcPct val="0"/>
              </a:spcAft>
              <a:defRPr sz="4400" b="1">
                <a:solidFill>
                  <a:schemeClr val="bg1"/>
                </a:solidFill>
                <a:latin typeface="Arial" charset="0"/>
                <a:cs typeface="Arial" charset="0"/>
              </a:defRPr>
            </a:lvl6pPr>
            <a:lvl7pPr marL="914400" algn="ctr" rtl="0" fontAlgn="base">
              <a:spcBef>
                <a:spcPct val="0"/>
              </a:spcBef>
              <a:spcAft>
                <a:spcPct val="0"/>
              </a:spcAft>
              <a:defRPr sz="4400" b="1">
                <a:solidFill>
                  <a:schemeClr val="bg1"/>
                </a:solidFill>
                <a:latin typeface="Arial" charset="0"/>
                <a:cs typeface="Arial" charset="0"/>
              </a:defRPr>
            </a:lvl7pPr>
            <a:lvl8pPr marL="1371600" algn="ctr" rtl="0" fontAlgn="base">
              <a:spcBef>
                <a:spcPct val="0"/>
              </a:spcBef>
              <a:spcAft>
                <a:spcPct val="0"/>
              </a:spcAft>
              <a:defRPr sz="4400" b="1">
                <a:solidFill>
                  <a:schemeClr val="bg1"/>
                </a:solidFill>
                <a:latin typeface="Arial" charset="0"/>
                <a:cs typeface="Arial" charset="0"/>
              </a:defRPr>
            </a:lvl8pPr>
            <a:lvl9pPr marL="1828800" algn="ctr" rtl="0" fontAlgn="base">
              <a:spcBef>
                <a:spcPct val="0"/>
              </a:spcBef>
              <a:spcAft>
                <a:spcPct val="0"/>
              </a:spcAft>
              <a:defRPr sz="4400" b="1">
                <a:solidFill>
                  <a:schemeClr val="bg1"/>
                </a:solidFill>
                <a:latin typeface="Arial" charset="0"/>
                <a:cs typeface="Arial" charset="0"/>
              </a:defRPr>
            </a:lvl9pPr>
          </a:lstStyle>
          <a:p>
            <a:r>
              <a:rPr lang="en-US" sz="2400" dirty="0" smtClean="0"/>
              <a:t>Effective Theory of Heavy </a:t>
            </a:r>
            <a:r>
              <a:rPr lang="en-US" sz="2400" dirty="0"/>
              <a:t>Q</a:t>
            </a:r>
            <a:r>
              <a:rPr lang="en-US" sz="2400" dirty="0" smtClean="0"/>
              <a:t>uark </a:t>
            </a:r>
            <a:br>
              <a:rPr lang="en-US" sz="2400" dirty="0" smtClean="0"/>
            </a:br>
            <a:r>
              <a:rPr lang="en-US" sz="2400" dirty="0" smtClean="0"/>
              <a:t>Propagation in Nuclear </a:t>
            </a:r>
            <a:r>
              <a:rPr lang="en-US" sz="2400" dirty="0"/>
              <a:t>M</a:t>
            </a:r>
            <a:r>
              <a:rPr lang="en-US" sz="2400" dirty="0" smtClean="0"/>
              <a:t>atter </a:t>
            </a:r>
            <a:endParaRPr lang="en-US" sz="2400" dirty="0"/>
          </a:p>
        </p:txBody>
      </p:sp>
      <p:sp>
        <p:nvSpPr>
          <p:cNvPr id="8" name="AutoShape 2" descr="mage result for parton shower"/>
          <p:cNvSpPr>
            <a:spLocks noChangeAspect="1" noChangeArrowheads="1"/>
          </p:cNvSpPr>
          <p:nvPr/>
        </p:nvSpPr>
        <p:spPr bwMode="auto">
          <a:xfrm>
            <a:off x="0" y="0"/>
            <a:ext cx="493395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onte Carlos Event"/>
          <p:cNvSpPr>
            <a:spLocks noChangeAspect="1" noChangeArrowheads="1"/>
          </p:cNvSpPr>
          <p:nvPr/>
        </p:nvSpPr>
        <p:spPr bwMode="auto">
          <a:xfrm>
            <a:off x="0" y="0"/>
            <a:ext cx="3429000" cy="342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ttps://theory.slac.stanford.edu/sites/theory.slac.stanford.edu/files/styles/change_width_360px/public/ev"/>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2859734"/>
            <a:ext cx="3586288" cy="3312466"/>
          </a:xfrm>
          <a:prstGeom prst="rect">
            <a:avLst/>
          </a:prstGeom>
        </p:spPr>
      </p:pic>
      <p:sp>
        <p:nvSpPr>
          <p:cNvPr id="29" name="Text Box 6"/>
          <p:cNvSpPr txBox="1">
            <a:spLocks noChangeArrowheads="1"/>
          </p:cNvSpPr>
          <p:nvPr/>
        </p:nvSpPr>
        <p:spPr bwMode="auto">
          <a:xfrm>
            <a:off x="3909201" y="3098982"/>
            <a:ext cx="3076147"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smtClean="0">
                <a:solidFill>
                  <a:srgbClr val="800000"/>
                </a:solidFill>
                <a:latin typeface="Arial" charset="0"/>
                <a:ea typeface="Arial" charset="0"/>
                <a:cs typeface="Arial" charset="0"/>
              </a:rPr>
              <a:t>Splitting functions </a:t>
            </a:r>
            <a:endParaRPr lang="en-US" sz="2400" b="1" dirty="0" smtClean="0">
              <a:solidFill>
                <a:srgbClr val="800000"/>
              </a:solidFill>
              <a:latin typeface="Arial" charset="0"/>
              <a:ea typeface="Arial" charset="0"/>
              <a:cs typeface="Arial" charset="0"/>
            </a:endParaRPr>
          </a:p>
        </p:txBody>
      </p:sp>
      <mc:AlternateContent xmlns:mc="http://schemas.openxmlformats.org/markup-compatibility/2006">
        <mc:Choice xmlns:a14="http://schemas.microsoft.com/office/drawing/2010/main" Requires="a14">
          <p:sp>
            <p:nvSpPr>
              <p:cNvPr id="16" name="TextBox 15"/>
              <p:cNvSpPr txBox="1"/>
              <p:nvPr/>
            </p:nvSpPr>
            <p:spPr>
              <a:xfrm>
                <a:off x="4011019" y="4079151"/>
                <a:ext cx="1231032" cy="13849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𝑄</m:t>
                      </m:r>
                      <m:r>
                        <a:rPr lang="is-I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𝑄𝑔</m:t>
                      </m:r>
                    </m:oMath>
                  </m:oMathPara>
                </a14:m>
                <a:endParaRPr lang="en-US" b="0" dirty="0" smtClean="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i="1">
                          <a:latin typeface="Cambria Math" charset="0"/>
                        </a:rPr>
                        <m:t>𝑄</m:t>
                      </m:r>
                      <m:r>
                        <a:rPr lang="is-IS" i="1">
                          <a:latin typeface="Cambria Math" charset="0"/>
                          <a:ea typeface="Cambria Math" charset="0"/>
                          <a:cs typeface="Cambria Math" charset="0"/>
                        </a:rPr>
                        <m:t>→</m:t>
                      </m:r>
                      <m:r>
                        <a:rPr lang="en-US" i="1">
                          <a:latin typeface="Cambria Math" charset="0"/>
                          <a:ea typeface="Cambria Math" charset="0"/>
                          <a:cs typeface="Cambria Math" charset="0"/>
                        </a:rPr>
                        <m:t>𝑔</m:t>
                      </m:r>
                      <m:r>
                        <a:rPr lang="en-US" b="0" i="1" smtClean="0">
                          <a:latin typeface="Cambria Math" charset="0"/>
                          <a:ea typeface="Cambria Math" charset="0"/>
                          <a:cs typeface="Cambria Math" charset="0"/>
                        </a:rPr>
                        <m:t>𝑄</m:t>
                      </m:r>
                    </m:oMath>
                  </m:oMathPara>
                </a14:m>
                <a:endParaRPr lang="en-US" dirty="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rPr>
                        <m:t>𝑔</m:t>
                      </m:r>
                      <m:r>
                        <a:rPr lang="is-IS" i="1">
                          <a:latin typeface="Cambria Math" charset="0"/>
                          <a:ea typeface="Cambria Math" charset="0"/>
                          <a:cs typeface="Cambria Math" charset="0"/>
                        </a:rPr>
                        <m:t>→</m:t>
                      </m:r>
                      <m:r>
                        <a:rPr lang="en-US" i="1">
                          <a:latin typeface="Cambria Math" charset="0"/>
                          <a:ea typeface="Cambria Math" charset="0"/>
                          <a:cs typeface="Cambria Math" charset="0"/>
                        </a:rPr>
                        <m:t>𝑄</m:t>
                      </m:r>
                      <m:r>
                        <a:rPr lang="en-US" b="0" i="1" smtClean="0">
                          <a:latin typeface="Cambria Math" charset="0"/>
                          <a:ea typeface="Cambria Math" charset="0"/>
                          <a:cs typeface="Cambria Math" charset="0"/>
                        </a:rPr>
                        <m:t>𝑄</m:t>
                      </m:r>
                    </m:oMath>
                  </m:oMathPara>
                </a14:m>
                <a:endParaRPr lang="en-US" dirty="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rPr>
                        <m:t>𝑔</m:t>
                      </m:r>
                      <m:r>
                        <a:rPr lang="is-IS" i="1">
                          <a:latin typeface="Cambria Math" charset="0"/>
                          <a:ea typeface="Cambria Math" charset="0"/>
                          <a:cs typeface="Cambria Math" charset="0"/>
                        </a:rPr>
                        <m:t>→</m:t>
                      </m:r>
                      <m:r>
                        <a:rPr lang="en-US" b="0" i="1" smtClean="0">
                          <a:latin typeface="Cambria Math" charset="0"/>
                          <a:ea typeface="Cambria Math" charset="0"/>
                          <a:cs typeface="Cambria Math" charset="0"/>
                        </a:rPr>
                        <m:t>𝑔</m:t>
                      </m:r>
                      <m:r>
                        <a:rPr lang="en-US" i="1">
                          <a:latin typeface="Cambria Math" charset="0"/>
                          <a:ea typeface="Cambria Math" charset="0"/>
                          <a:cs typeface="Cambria Math" charset="0"/>
                        </a:rPr>
                        <m:t>𝑔</m:t>
                      </m:r>
                    </m:oMath>
                  </m:oMathPara>
                </a14:m>
                <a:endParaRPr lang="en-US" dirty="0">
                  <a:ea typeface="Cambria Math" charset="0"/>
                  <a:cs typeface="Cambria Math" charset="0"/>
                </a:endParaRPr>
              </a:p>
              <a:p>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4011019" y="4079151"/>
                <a:ext cx="1231032" cy="1384995"/>
              </a:xfrm>
              <a:prstGeom prst="rect">
                <a:avLst/>
              </a:prstGeom>
              <a:blipFill rotWithShape="0">
                <a:blip r:embed="rId10"/>
                <a:stretch>
                  <a:fillRect/>
                </a:stretch>
              </a:blipFill>
            </p:spPr>
            <p:txBody>
              <a:bodyPr/>
              <a:lstStyle/>
              <a:p>
                <a:r>
                  <a:rPr lang="en-US">
                    <a:noFill/>
                  </a:rPr>
                  <a:t> </a:t>
                </a:r>
              </a:p>
            </p:txBody>
          </p:sp>
        </mc:Fallback>
      </mc:AlternateContent>
      <p:sp>
        <p:nvSpPr>
          <p:cNvPr id="17" name="Rectangle 16"/>
          <p:cNvSpPr/>
          <p:nvPr/>
        </p:nvSpPr>
        <p:spPr>
          <a:xfrm>
            <a:off x="152400" y="6096000"/>
            <a:ext cx="3756801" cy="38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rrowheads="1"/>
          </p:cNvSpPr>
          <p:nvPr/>
        </p:nvSpPr>
        <p:spPr bwMode="auto">
          <a:xfrm>
            <a:off x="1006525" y="6172200"/>
            <a:ext cx="2803475" cy="341632"/>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dirty="0" smtClean="0"/>
              <a:t>Z. Kang </a:t>
            </a:r>
            <a:r>
              <a:rPr lang="en-US" i="1" dirty="0" smtClean="0"/>
              <a:t>et al </a:t>
            </a:r>
            <a:r>
              <a:rPr lang="en-US" dirty="0" smtClean="0"/>
              <a:t>. JHEP </a:t>
            </a:r>
            <a:r>
              <a:rPr lang="en-US" dirty="0"/>
              <a:t>(</a:t>
            </a:r>
            <a:r>
              <a:rPr lang="en-US" dirty="0" smtClean="0"/>
              <a:t>2017)</a:t>
            </a:r>
            <a:endParaRPr lang="en-US" dirty="0"/>
          </a:p>
        </p:txBody>
      </p:sp>
      <p:sp>
        <p:nvSpPr>
          <p:cNvPr id="2" name="Oval 1"/>
          <p:cNvSpPr/>
          <p:nvPr/>
        </p:nvSpPr>
        <p:spPr>
          <a:xfrm>
            <a:off x="2255285" y="1699348"/>
            <a:ext cx="549696" cy="358932"/>
          </a:xfrm>
          <a:prstGeom prst="ellipse">
            <a:avLst/>
          </a:prstGeom>
          <a:noFill/>
          <a:ln>
            <a:solidFill>
              <a:srgbClr val="0000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536904" y="1713625"/>
            <a:ext cx="549696" cy="358932"/>
          </a:xfrm>
          <a:prstGeom prst="ellipse">
            <a:avLst/>
          </a:prstGeom>
          <a:noFill/>
          <a:ln>
            <a:solidFill>
              <a:srgbClr val="0000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defRPr/>
            </a:pPr>
            <a:fld id="{1CD02889-63CE-6E45-83A3-A7523044A3D6}" type="slidenum">
              <a:rPr lang="en-US" smtClean="0"/>
              <a:pPr>
                <a:defRPr/>
              </a:pPr>
              <a:t>5</a:t>
            </a:fld>
            <a:endParaRPr lang="en-US"/>
          </a:p>
        </p:txBody>
      </p:sp>
      <p:cxnSp>
        <p:nvCxnSpPr>
          <p:cNvPr id="21" name="Straight Connector 20"/>
          <p:cNvCxnSpPr/>
          <p:nvPr/>
        </p:nvCxnSpPr>
        <p:spPr>
          <a:xfrm>
            <a:off x="4886392" y="4648200"/>
            <a:ext cx="760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8" descr="LDRD Logo.psd"/>
          <p:cNvPicPr>
            <a:picLocks noChangeAspect="1"/>
          </p:cNvPicPr>
          <p:nvPr/>
        </p:nvPicPr>
        <p:blipFill>
          <a:blip r:embed="rId11">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4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p:cNvSpPr>
          <p:nvPr/>
        </p:nvSpPr>
        <p:spPr bwMode="auto">
          <a:xfrm>
            <a:off x="6324600" y="676619"/>
            <a:ext cx="2743200" cy="430887"/>
          </a:xfrm>
          <a:prstGeom prst="rect">
            <a:avLst/>
          </a:prstGeom>
          <a:noFill/>
          <a:ln w="12700">
            <a:noFill/>
            <a:miter lim="800000"/>
            <a:headEnd/>
            <a:tailEnd/>
          </a:ln>
        </p:spPr>
        <p:txBody>
          <a:bodyPr wrap="square" lIns="0" tIns="0" rIns="0" bIns="0" anchor="ctr">
            <a:prstTxWarp prst="textNoShape">
              <a:avLst/>
            </a:prstTxWarp>
            <a:spAutoFit/>
          </a:bodyPr>
          <a:lstStyle/>
          <a:p>
            <a:endParaRPr lang="en-US" sz="1400" dirty="0" smtClean="0">
              <a:ea typeface="Gill Sans" charset="0"/>
              <a:cs typeface="Gill Sans" charset="0"/>
            </a:endParaRPr>
          </a:p>
          <a:p>
            <a:endParaRPr lang="en-US" sz="1400" dirty="0">
              <a:ea typeface="Gill Sans" charset="0"/>
              <a:cs typeface="Gill Sans" charset="0"/>
            </a:endParaRPr>
          </a:p>
        </p:txBody>
      </p:sp>
      <p:pic>
        <p:nvPicPr>
          <p:cNvPr id="13" name="Picture 12"/>
          <p:cNvPicPr>
            <a:picLocks noChangeAspect="1"/>
          </p:cNvPicPr>
          <p:nvPr/>
        </p:nvPicPr>
        <p:blipFill>
          <a:blip r:embed="rId3"/>
          <a:stretch>
            <a:fillRect/>
          </a:stretch>
        </p:blipFill>
        <p:spPr>
          <a:xfrm>
            <a:off x="48989" y="1557842"/>
            <a:ext cx="6013317" cy="2645524"/>
          </a:xfrm>
          <a:prstGeom prst="rect">
            <a:avLst/>
          </a:prstGeom>
        </p:spPr>
      </p:pic>
      <p:pic>
        <p:nvPicPr>
          <p:cNvPr id="20" name="Picture 19"/>
          <p:cNvPicPr>
            <a:picLocks noChangeAspect="1"/>
          </p:cNvPicPr>
          <p:nvPr/>
        </p:nvPicPr>
        <p:blipFill>
          <a:blip r:embed="rId4"/>
          <a:stretch>
            <a:fillRect/>
          </a:stretch>
        </p:blipFill>
        <p:spPr>
          <a:xfrm>
            <a:off x="326692" y="4675537"/>
            <a:ext cx="3788108" cy="353663"/>
          </a:xfrm>
          <a:prstGeom prst="rect">
            <a:avLst/>
          </a:prstGeom>
        </p:spPr>
      </p:pic>
      <p:pic>
        <p:nvPicPr>
          <p:cNvPr id="21" name="Picture 20"/>
          <p:cNvPicPr>
            <a:picLocks noChangeAspect="1"/>
          </p:cNvPicPr>
          <p:nvPr/>
        </p:nvPicPr>
        <p:blipFill>
          <a:blip r:embed="rId5"/>
          <a:stretch>
            <a:fillRect/>
          </a:stretch>
        </p:blipFill>
        <p:spPr>
          <a:xfrm>
            <a:off x="339900" y="4944024"/>
            <a:ext cx="3853725" cy="542376"/>
          </a:xfrm>
          <a:prstGeom prst="rect">
            <a:avLst/>
          </a:prstGeom>
        </p:spPr>
      </p:pic>
      <p:sp>
        <p:nvSpPr>
          <p:cNvPr id="2" name="Rectangle 1"/>
          <p:cNvSpPr/>
          <p:nvPr/>
        </p:nvSpPr>
        <p:spPr>
          <a:xfrm>
            <a:off x="5469875" y="3640605"/>
            <a:ext cx="740664" cy="562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stretch>
            <a:fillRect/>
          </a:stretch>
        </p:blipFill>
        <p:spPr>
          <a:xfrm>
            <a:off x="2637444" y="5497193"/>
            <a:ext cx="2238179" cy="658729"/>
          </a:xfrm>
          <a:prstGeom prst="rect">
            <a:avLst/>
          </a:prstGeom>
        </p:spPr>
      </p:pic>
      <p:sp>
        <p:nvSpPr>
          <p:cNvPr id="24" name="Rectangle 23"/>
          <p:cNvSpPr>
            <a:spLocks noChangeArrowheads="1"/>
          </p:cNvSpPr>
          <p:nvPr/>
        </p:nvSpPr>
        <p:spPr bwMode="auto">
          <a:xfrm>
            <a:off x="2057400" y="6368934"/>
            <a:ext cx="2803475" cy="341632"/>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dirty="0" smtClean="0"/>
              <a:t>Z. Kang </a:t>
            </a:r>
            <a:r>
              <a:rPr lang="en-US" i="1" dirty="0" smtClean="0"/>
              <a:t>et al </a:t>
            </a:r>
            <a:r>
              <a:rPr lang="en-US" dirty="0" smtClean="0"/>
              <a:t>. JHEP </a:t>
            </a:r>
            <a:r>
              <a:rPr lang="en-US" dirty="0"/>
              <a:t>(</a:t>
            </a:r>
            <a:r>
              <a:rPr lang="en-US" dirty="0" smtClean="0"/>
              <a:t>2017)</a:t>
            </a:r>
            <a:endParaRPr lang="en-US" dirty="0"/>
          </a:p>
        </p:txBody>
      </p:sp>
      <p:sp>
        <p:nvSpPr>
          <p:cNvPr id="16" name="Title 1"/>
          <p:cNvSpPr txBox="1">
            <a:spLocks/>
          </p:cNvSpPr>
          <p:nvPr/>
        </p:nvSpPr>
        <p:spPr bwMode="auto">
          <a:xfrm>
            <a:off x="609600" y="-152400"/>
            <a:ext cx="7924800" cy="990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bg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Arial" charset="0"/>
              </a:defRPr>
            </a:lvl5pPr>
            <a:lvl6pPr marL="457200" algn="ctr" rtl="0" fontAlgn="base">
              <a:spcBef>
                <a:spcPct val="0"/>
              </a:spcBef>
              <a:spcAft>
                <a:spcPct val="0"/>
              </a:spcAft>
              <a:defRPr sz="4400" b="1">
                <a:solidFill>
                  <a:schemeClr val="bg1"/>
                </a:solidFill>
                <a:latin typeface="Arial" charset="0"/>
                <a:cs typeface="Arial" charset="0"/>
              </a:defRPr>
            </a:lvl6pPr>
            <a:lvl7pPr marL="914400" algn="ctr" rtl="0" fontAlgn="base">
              <a:spcBef>
                <a:spcPct val="0"/>
              </a:spcBef>
              <a:spcAft>
                <a:spcPct val="0"/>
              </a:spcAft>
              <a:defRPr sz="4400" b="1">
                <a:solidFill>
                  <a:schemeClr val="bg1"/>
                </a:solidFill>
                <a:latin typeface="Arial" charset="0"/>
                <a:cs typeface="Arial" charset="0"/>
              </a:defRPr>
            </a:lvl7pPr>
            <a:lvl8pPr marL="1371600" algn="ctr" rtl="0" fontAlgn="base">
              <a:spcBef>
                <a:spcPct val="0"/>
              </a:spcBef>
              <a:spcAft>
                <a:spcPct val="0"/>
              </a:spcAft>
              <a:defRPr sz="4400" b="1">
                <a:solidFill>
                  <a:schemeClr val="bg1"/>
                </a:solidFill>
                <a:latin typeface="Arial" charset="0"/>
                <a:cs typeface="Arial" charset="0"/>
              </a:defRPr>
            </a:lvl8pPr>
            <a:lvl9pPr marL="1828800" algn="ctr" rtl="0" fontAlgn="base">
              <a:spcBef>
                <a:spcPct val="0"/>
              </a:spcBef>
              <a:spcAft>
                <a:spcPct val="0"/>
              </a:spcAft>
              <a:defRPr sz="4400" b="1">
                <a:solidFill>
                  <a:schemeClr val="bg1"/>
                </a:solidFill>
                <a:latin typeface="Arial" charset="0"/>
                <a:cs typeface="Arial" charset="0"/>
              </a:defRPr>
            </a:lvl9pPr>
          </a:lstStyle>
          <a:p>
            <a:r>
              <a:rPr lang="en-US" sz="2400" dirty="0" smtClean="0"/>
              <a:t>QCD In-medium Splitting Functions</a:t>
            </a:r>
            <a:endParaRPr lang="en-US" sz="2400" dirty="0"/>
          </a:p>
        </p:txBody>
      </p:sp>
      <p:sp>
        <p:nvSpPr>
          <p:cNvPr id="27" name="TextBox 26"/>
          <p:cNvSpPr txBox="1"/>
          <p:nvPr/>
        </p:nvSpPr>
        <p:spPr>
          <a:xfrm>
            <a:off x="240140" y="5689165"/>
            <a:ext cx="2552815" cy="461665"/>
          </a:xfrm>
          <a:prstGeom prst="rect">
            <a:avLst/>
          </a:prstGeom>
          <a:noFill/>
        </p:spPr>
        <p:txBody>
          <a:bodyPr wrap="none" rtlCol="0">
            <a:spAutoFit/>
          </a:bodyPr>
          <a:lstStyle/>
          <a:p>
            <a:r>
              <a:rPr lang="en-US" sz="1200" b="1" i="1" dirty="0" smtClean="0">
                <a:solidFill>
                  <a:schemeClr val="accent3">
                    <a:lumMod val="50000"/>
                  </a:schemeClr>
                </a:solidFill>
              </a:rPr>
              <a:t>See talk by B. Yoon on the evaluation</a:t>
            </a:r>
          </a:p>
          <a:p>
            <a:r>
              <a:rPr lang="en-US" sz="1200" b="1" i="1" dirty="0" smtClean="0">
                <a:solidFill>
                  <a:schemeClr val="accent3">
                    <a:lumMod val="50000"/>
                  </a:schemeClr>
                </a:solidFill>
              </a:rPr>
              <a:t>of the splitting functions </a:t>
            </a:r>
            <a:endParaRPr lang="en-US" sz="1200" b="1" i="1" dirty="0">
              <a:solidFill>
                <a:schemeClr val="accent3">
                  <a:lumMod val="50000"/>
                </a:schemeClr>
              </a:solidFill>
            </a:endParaRPr>
          </a:p>
        </p:txBody>
      </p:sp>
      <p:pic>
        <p:nvPicPr>
          <p:cNvPr id="28" name="Picture 27" descr="RAA_D3.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3548657"/>
            <a:ext cx="3657600" cy="2957513"/>
          </a:xfrm>
          <a:prstGeom prst="rect">
            <a:avLst/>
          </a:prstGeom>
        </p:spPr>
      </p:pic>
      <p:sp>
        <p:nvSpPr>
          <p:cNvPr id="29" name="Text Box 6"/>
          <p:cNvSpPr txBox="1">
            <a:spLocks noChangeArrowheads="1"/>
          </p:cNvSpPr>
          <p:nvPr/>
        </p:nvSpPr>
        <p:spPr bwMode="auto">
          <a:xfrm>
            <a:off x="228600" y="909935"/>
            <a:ext cx="87629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solidFill>
                  <a:srgbClr val="800000"/>
                </a:solidFill>
                <a:latin typeface="Arial" charset="0"/>
                <a:ea typeface="Arial" charset="0"/>
                <a:cs typeface="Arial" charset="0"/>
              </a:rPr>
              <a:t>Full in-medium splitting functions </a:t>
            </a:r>
          </a:p>
        </p:txBody>
      </p:sp>
      <p:sp>
        <p:nvSpPr>
          <p:cNvPr id="32" name="TextBox 31"/>
          <p:cNvSpPr txBox="1"/>
          <p:nvPr/>
        </p:nvSpPr>
        <p:spPr>
          <a:xfrm>
            <a:off x="6038731" y="2446431"/>
            <a:ext cx="2895600" cy="1194173"/>
          </a:xfrm>
          <a:prstGeom prst="rect">
            <a:avLst/>
          </a:prstGeom>
          <a:noFill/>
        </p:spPr>
        <p:txBody>
          <a:bodyPr wrap="square" rtlCol="0">
            <a:spAutoFit/>
          </a:bodyPr>
          <a:lstStyle/>
          <a:p>
            <a:pPr marL="118872" indent="0">
              <a:lnSpc>
                <a:spcPct val="90000"/>
              </a:lnSpc>
              <a:buClr>
                <a:schemeClr val="tx1"/>
              </a:buClr>
              <a:buFont typeface="Wingdings 2"/>
              <a:buNone/>
            </a:pPr>
            <a:r>
              <a:rPr lang="en-US" sz="1600" b="1" dirty="0" smtClean="0">
                <a:solidFill>
                  <a:srgbClr val="0000F5"/>
                </a:solidFill>
              </a:rPr>
              <a:t>Gives an </a:t>
            </a:r>
            <a:r>
              <a:rPr lang="en-US" sz="1600" b="1" dirty="0">
                <a:solidFill>
                  <a:srgbClr val="0000F5"/>
                </a:solidFill>
              </a:rPr>
              <a:t>i</a:t>
            </a:r>
            <a:r>
              <a:rPr lang="en-US" sz="1600" b="1" dirty="0" smtClean="0">
                <a:solidFill>
                  <a:srgbClr val="0000F5"/>
                </a:solidFill>
              </a:rPr>
              <a:t>mproved description of open heavy flavor suppression from radiative processed down to lower </a:t>
            </a:r>
            <a:r>
              <a:rPr lang="en-US" sz="1600" b="1" dirty="0" err="1" smtClean="0">
                <a:solidFill>
                  <a:srgbClr val="0000F5"/>
                </a:solidFill>
              </a:rPr>
              <a:t>p</a:t>
            </a:r>
            <a:r>
              <a:rPr lang="en-US" sz="1600" b="1" baseline="-25000" dirty="0" err="1" smtClean="0">
                <a:solidFill>
                  <a:srgbClr val="0000F5"/>
                </a:solidFill>
              </a:rPr>
              <a:t>T</a:t>
            </a:r>
            <a:endParaRPr lang="en-US" sz="1600" b="1" u="sng" baseline="-25000" dirty="0" smtClean="0">
              <a:solidFill>
                <a:srgbClr val="0000F5"/>
              </a:solidFill>
            </a:endParaRPr>
          </a:p>
          <a:p>
            <a:endParaRPr lang="en-US" sz="1400" dirty="0"/>
          </a:p>
        </p:txBody>
      </p:sp>
      <p:pic>
        <p:nvPicPr>
          <p:cNvPr id="33" name="Picture 32"/>
          <p:cNvPicPr>
            <a:picLocks noChangeAspect="1"/>
          </p:cNvPicPr>
          <p:nvPr/>
        </p:nvPicPr>
        <p:blipFill>
          <a:blip r:embed="rId8"/>
          <a:stretch>
            <a:fillRect/>
          </a:stretch>
        </p:blipFill>
        <p:spPr>
          <a:xfrm>
            <a:off x="6062306" y="1984574"/>
            <a:ext cx="2625328" cy="392906"/>
          </a:xfrm>
          <a:prstGeom prst="rect">
            <a:avLst/>
          </a:prstGeom>
        </p:spPr>
      </p:pic>
      <p:sp>
        <p:nvSpPr>
          <p:cNvPr id="17" name="TextBox 16"/>
          <p:cNvSpPr txBox="1"/>
          <p:nvPr/>
        </p:nvSpPr>
        <p:spPr>
          <a:xfrm>
            <a:off x="362023" y="4343400"/>
            <a:ext cx="1838773" cy="338554"/>
          </a:xfrm>
          <a:prstGeom prst="rect">
            <a:avLst/>
          </a:prstGeom>
          <a:noFill/>
        </p:spPr>
        <p:txBody>
          <a:bodyPr wrap="none" rtlCol="0">
            <a:spAutoFit/>
          </a:bodyPr>
          <a:lstStyle/>
          <a:p>
            <a:r>
              <a:rPr lang="en-US" sz="1600" b="1" dirty="0" smtClean="0"/>
              <a:t>Kinematic variables</a:t>
            </a:r>
            <a:endParaRPr lang="en-US" sz="1600" b="1" dirty="0"/>
          </a:p>
        </p:txBody>
      </p:sp>
      <p:sp>
        <p:nvSpPr>
          <p:cNvPr id="18" name="Text Box 6"/>
          <p:cNvSpPr txBox="1">
            <a:spLocks noChangeArrowheads="1"/>
          </p:cNvSpPr>
          <p:nvPr/>
        </p:nvSpPr>
        <p:spPr bwMode="auto">
          <a:xfrm>
            <a:off x="5797945" y="907151"/>
            <a:ext cx="3352799" cy="10156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b="1" dirty="0" smtClean="0">
                <a:latin typeface="Arial" charset="0"/>
                <a:ea typeface="Arial" charset="0"/>
                <a:cs typeface="Arial" charset="0"/>
              </a:rPr>
              <a:t>Performed the First NLO heavy flavor calculation in HIC</a:t>
            </a:r>
          </a:p>
        </p:txBody>
      </p:sp>
      <p:sp>
        <p:nvSpPr>
          <p:cNvPr id="3" name="Slide Number Placeholder 2"/>
          <p:cNvSpPr>
            <a:spLocks noGrp="1"/>
          </p:cNvSpPr>
          <p:nvPr>
            <p:ph type="sldNum" sz="quarter" idx="12"/>
          </p:nvPr>
        </p:nvSpPr>
        <p:spPr/>
        <p:txBody>
          <a:bodyPr/>
          <a:lstStyle/>
          <a:p>
            <a:pPr>
              <a:defRPr/>
            </a:pPr>
            <a:fld id="{470E2682-44F7-8547-94DE-E699237E1B96}" type="slidenum">
              <a:rPr lang="en-US" smtClean="0"/>
              <a:pPr>
                <a:defRPr/>
              </a:pPr>
              <a:t>6</a:t>
            </a:fld>
            <a:endParaRPr lang="en-US"/>
          </a:p>
        </p:txBody>
      </p:sp>
      <p:pic>
        <p:nvPicPr>
          <p:cNvPr id="19" name="Picture 38" descr="LDRD Logo.psd"/>
          <p:cNvPicPr>
            <a:picLocks noChangeAspect="1"/>
          </p:cNvPicPr>
          <p:nvPr/>
        </p:nvPicPr>
        <p:blipFill>
          <a:blip r:embed="rId9">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502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srcRect l="57331" t="13906" r="-4444" b="-13906"/>
          <a:stretch/>
        </p:blipFill>
        <p:spPr>
          <a:xfrm>
            <a:off x="609600" y="4058742"/>
            <a:ext cx="2519851" cy="720461"/>
          </a:xfrm>
          <a:prstGeom prst="rect">
            <a:avLst/>
          </a:prstGeom>
        </p:spPr>
      </p:pic>
      <p:sp>
        <p:nvSpPr>
          <p:cNvPr id="9" name="Isosceles Triangle 8"/>
          <p:cNvSpPr/>
          <p:nvPr/>
        </p:nvSpPr>
        <p:spPr>
          <a:xfrm rot="16200000">
            <a:off x="1641875" y="1958881"/>
            <a:ext cx="2024782" cy="283122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82" name="Rectangle 2"/>
          <p:cNvSpPr>
            <a:spLocks noGrp="1" noChangeArrowheads="1"/>
          </p:cNvSpPr>
          <p:nvPr>
            <p:ph type="title"/>
          </p:nvPr>
        </p:nvSpPr>
        <p:spPr>
          <a:xfrm>
            <a:off x="665163" y="0"/>
            <a:ext cx="8097837" cy="762000"/>
          </a:xfrm>
        </p:spPr>
        <p:txBody>
          <a:bodyPr>
            <a:normAutofit fontScale="90000"/>
          </a:bodyPr>
          <a:lstStyle/>
          <a:p>
            <a:pPr eaLnBrk="1" hangingPunct="1"/>
            <a:r>
              <a:rPr lang="en-US" sz="2400" dirty="0" smtClean="0"/>
              <a:t>Groomed Soft Dropped Jet </a:t>
            </a:r>
            <a:r>
              <a:rPr lang="en-US" sz="2400" dirty="0"/>
              <a:t>D</a:t>
            </a:r>
            <a:r>
              <a:rPr lang="en-US" sz="2400" dirty="0" smtClean="0"/>
              <a:t>istributions </a:t>
            </a:r>
            <a:br>
              <a:rPr lang="en-US" sz="2400" dirty="0" smtClean="0"/>
            </a:br>
            <a:r>
              <a:rPr lang="en-US" sz="2400" dirty="0" smtClean="0"/>
              <a:t>in SCET</a:t>
            </a:r>
            <a:r>
              <a:rPr lang="en-US" sz="2400" baseline="-25000" dirty="0" smtClean="0"/>
              <a:t>G</a:t>
            </a:r>
            <a:endParaRPr lang="en-US" sz="2400" baseline="-25000" dirty="0"/>
          </a:p>
        </p:txBody>
      </p:sp>
      <p:sp>
        <p:nvSpPr>
          <p:cNvPr id="14" name="Rounded Rectangle 13"/>
          <p:cNvSpPr/>
          <p:nvPr/>
        </p:nvSpPr>
        <p:spPr>
          <a:xfrm>
            <a:off x="2544617" y="2286000"/>
            <a:ext cx="126099" cy="27022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652718" y="2815139"/>
            <a:ext cx="126099" cy="27022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5650006" y="3555598"/>
            <a:ext cx="2863534" cy="346249"/>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dirty="0" smtClean="0"/>
              <a:t>Y. T. </a:t>
            </a:r>
            <a:r>
              <a:rPr lang="en-US" dirty="0" err="1" smtClean="0"/>
              <a:t>Chien</a:t>
            </a:r>
            <a:r>
              <a:rPr lang="en-US" dirty="0" smtClean="0"/>
              <a:t> </a:t>
            </a:r>
            <a:r>
              <a:rPr lang="en-US" i="1" dirty="0" smtClean="0"/>
              <a:t>et al. </a:t>
            </a:r>
            <a:r>
              <a:rPr lang="en-US" dirty="0" smtClean="0"/>
              <a:t>PRL (2017)</a:t>
            </a:r>
            <a:endParaRPr lang="en-US" dirty="0"/>
          </a:p>
        </p:txBody>
      </p:sp>
      <p:sp>
        <p:nvSpPr>
          <p:cNvPr id="22" name="Text Box 6"/>
          <p:cNvSpPr txBox="1">
            <a:spLocks noChangeArrowheads="1"/>
          </p:cNvSpPr>
          <p:nvPr/>
        </p:nvSpPr>
        <p:spPr bwMode="auto">
          <a:xfrm>
            <a:off x="358506" y="1749701"/>
            <a:ext cx="4576002" cy="70788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b="1" smtClean="0">
                <a:latin typeface="Arial" charset="0"/>
                <a:ea typeface="Arial" charset="0"/>
                <a:cs typeface="Arial" charset="0"/>
              </a:rPr>
              <a:t>Groomed </a:t>
            </a:r>
            <a:r>
              <a:rPr lang="en-US" sz="2000" b="1" dirty="0" smtClean="0">
                <a:latin typeface="Arial" charset="0"/>
                <a:ea typeface="Arial" charset="0"/>
                <a:cs typeface="Arial" charset="0"/>
              </a:rPr>
              <a:t>jet distribution  using “soft drop”</a:t>
            </a:r>
          </a:p>
        </p:txBody>
      </p:sp>
      <p:sp>
        <p:nvSpPr>
          <p:cNvPr id="30" name="TextBox 29"/>
          <p:cNvSpPr txBox="1"/>
          <p:nvPr/>
        </p:nvSpPr>
        <p:spPr>
          <a:xfrm>
            <a:off x="9702100" y="2802123"/>
            <a:ext cx="184666" cy="369332"/>
          </a:xfrm>
          <a:prstGeom prst="rect">
            <a:avLst/>
          </a:prstGeom>
          <a:noFill/>
        </p:spPr>
        <p:txBody>
          <a:bodyPr wrap="none" rtlCol="0">
            <a:spAutoFit/>
          </a:bodyPr>
          <a:lstStyle/>
          <a:p>
            <a:endParaRPr lang="en-US" dirty="0"/>
          </a:p>
        </p:txBody>
      </p:sp>
      <p:sp>
        <p:nvSpPr>
          <p:cNvPr id="8" name="Isosceles Triangle 7"/>
          <p:cNvSpPr/>
          <p:nvPr/>
        </p:nvSpPr>
        <p:spPr>
          <a:xfrm rot="6000000" flipH="1" flipV="1">
            <a:off x="2271212" y="2344432"/>
            <a:ext cx="465567" cy="2500919"/>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6" name="Isosceles Triangle 15"/>
          <p:cNvSpPr/>
          <p:nvPr/>
        </p:nvSpPr>
        <p:spPr>
          <a:xfrm rot="15480000">
            <a:off x="2152468" y="2077725"/>
            <a:ext cx="355977" cy="2104657"/>
          </a:xfrm>
          <a:prstGeom prst="triangle">
            <a:avLst/>
          </a:prstGeom>
          <a:solidFill>
            <a:srgbClr val="FF0000"/>
          </a:solidFill>
          <a:scene3d>
            <a:camera prst="orthographicFron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0" name="Oval 9"/>
          <p:cNvSpPr/>
          <p:nvPr/>
        </p:nvSpPr>
        <p:spPr>
          <a:xfrm>
            <a:off x="3812165" y="2362100"/>
            <a:ext cx="527132" cy="20247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3267939" y="2907164"/>
            <a:ext cx="0" cy="707805"/>
          </a:xfrm>
          <a:prstGeom prst="straightConnector1">
            <a:avLst/>
          </a:prstGeom>
          <a:ln>
            <a:solidFill>
              <a:schemeClr val="bg1"/>
            </a:solidFill>
            <a:headEnd type="arrow"/>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366836" y="3130053"/>
            <a:ext cx="1294760" cy="369332"/>
          </a:xfrm>
          <a:prstGeom prst="rect">
            <a:avLst/>
          </a:prstGeom>
          <a:noFill/>
        </p:spPr>
        <p:txBody>
          <a:bodyPr wrap="square" rtlCol="0">
            <a:spAutoFit/>
          </a:bodyPr>
          <a:lstStyle/>
          <a:p>
            <a:r>
              <a:rPr lang="en-US" dirty="0" err="1">
                <a:solidFill>
                  <a:schemeClr val="bg1"/>
                </a:solidFill>
              </a:rPr>
              <a:t>r</a:t>
            </a:r>
            <a:r>
              <a:rPr lang="en-US" baseline="-25000" dirty="0" err="1" smtClean="0">
                <a:solidFill>
                  <a:schemeClr val="bg1"/>
                </a:solidFill>
              </a:rPr>
              <a:t>g</a:t>
            </a:r>
            <a:r>
              <a:rPr lang="en-US" dirty="0" smtClean="0">
                <a:solidFill>
                  <a:schemeClr val="bg1"/>
                </a:solidFill>
              </a:rPr>
              <a:t> = ΔR</a:t>
            </a:r>
            <a:r>
              <a:rPr lang="en-US" baseline="-25000" dirty="0" smtClean="0">
                <a:solidFill>
                  <a:schemeClr val="bg1"/>
                </a:solidFill>
              </a:rPr>
              <a:t>12</a:t>
            </a:r>
            <a:endParaRPr lang="en-US" baseline="-25000" dirty="0">
              <a:solidFill>
                <a:schemeClr val="bg1"/>
              </a:solidFill>
            </a:endParaRPr>
          </a:p>
        </p:txBody>
      </p:sp>
      <p:sp>
        <p:nvSpPr>
          <p:cNvPr id="24" name="TextBox 23"/>
          <p:cNvSpPr txBox="1"/>
          <p:nvPr/>
        </p:nvSpPr>
        <p:spPr>
          <a:xfrm>
            <a:off x="3834313" y="3550092"/>
            <a:ext cx="466794" cy="369332"/>
          </a:xfrm>
          <a:prstGeom prst="rect">
            <a:avLst/>
          </a:prstGeom>
          <a:noFill/>
        </p:spPr>
        <p:txBody>
          <a:bodyPr wrap="none" rtlCol="0">
            <a:spAutoFit/>
          </a:bodyPr>
          <a:lstStyle/>
          <a:p>
            <a:r>
              <a:rPr lang="en-US" dirty="0" smtClean="0">
                <a:solidFill>
                  <a:schemeClr val="bg1"/>
                </a:solidFill>
              </a:rPr>
              <a:t>p</a:t>
            </a:r>
            <a:r>
              <a:rPr lang="en-US" baseline="-25000" dirty="0" smtClean="0">
                <a:solidFill>
                  <a:schemeClr val="bg1"/>
                </a:solidFill>
              </a:rPr>
              <a:t>T1</a:t>
            </a:r>
            <a:endParaRPr lang="en-US" baseline="-25000" dirty="0">
              <a:solidFill>
                <a:schemeClr val="bg1"/>
              </a:solidFill>
            </a:endParaRPr>
          </a:p>
        </p:txBody>
      </p:sp>
      <p:sp>
        <p:nvSpPr>
          <p:cNvPr id="28" name="TextBox 27"/>
          <p:cNvSpPr txBox="1"/>
          <p:nvPr/>
        </p:nvSpPr>
        <p:spPr>
          <a:xfrm>
            <a:off x="3368005" y="2630473"/>
            <a:ext cx="471215" cy="369332"/>
          </a:xfrm>
          <a:prstGeom prst="rect">
            <a:avLst/>
          </a:prstGeom>
          <a:noFill/>
        </p:spPr>
        <p:txBody>
          <a:bodyPr wrap="none" rtlCol="0">
            <a:spAutoFit/>
          </a:bodyPr>
          <a:lstStyle/>
          <a:p>
            <a:r>
              <a:rPr lang="en-US" dirty="0" smtClean="0">
                <a:solidFill>
                  <a:schemeClr val="bg1"/>
                </a:solidFill>
              </a:rPr>
              <a:t>p</a:t>
            </a:r>
            <a:r>
              <a:rPr lang="en-US" baseline="-25000" dirty="0" smtClean="0">
                <a:solidFill>
                  <a:schemeClr val="bg1"/>
                </a:solidFill>
              </a:rPr>
              <a:t>T2</a:t>
            </a:r>
            <a:endParaRPr lang="en-US" baseline="-25000" dirty="0">
              <a:solidFill>
                <a:schemeClr val="bg1"/>
              </a:solidFill>
            </a:endParaRPr>
          </a:p>
        </p:txBody>
      </p:sp>
      <p:sp>
        <p:nvSpPr>
          <p:cNvPr id="27" name="TextBox 26"/>
          <p:cNvSpPr txBox="1"/>
          <p:nvPr/>
        </p:nvSpPr>
        <p:spPr>
          <a:xfrm>
            <a:off x="282382" y="4126468"/>
            <a:ext cx="479618" cy="369332"/>
          </a:xfrm>
          <a:prstGeom prst="rect">
            <a:avLst/>
          </a:prstGeom>
          <a:noFill/>
        </p:spPr>
        <p:txBody>
          <a:bodyPr wrap="none" rtlCol="0">
            <a:spAutoFit/>
          </a:bodyPr>
          <a:lstStyle/>
          <a:p>
            <a:r>
              <a:rPr lang="en-US" dirty="0" err="1" smtClean="0"/>
              <a:t>z</a:t>
            </a:r>
            <a:r>
              <a:rPr lang="en-US" baseline="-25000" dirty="0" err="1" smtClean="0"/>
              <a:t>g</a:t>
            </a:r>
            <a:r>
              <a:rPr lang="en-US" baseline="-25000" dirty="0" smtClean="0"/>
              <a:t> =</a:t>
            </a:r>
            <a:endParaRPr lang="en-US" baseline="-25000" dirty="0"/>
          </a:p>
        </p:txBody>
      </p:sp>
      <p:sp>
        <p:nvSpPr>
          <p:cNvPr id="32" name="Content Placeholder 2"/>
          <p:cNvSpPr txBox="1">
            <a:spLocks/>
          </p:cNvSpPr>
          <p:nvPr/>
        </p:nvSpPr>
        <p:spPr bwMode="auto">
          <a:xfrm>
            <a:off x="152400" y="849941"/>
            <a:ext cx="8763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smtClean="0">
                <a:solidFill>
                  <a:srgbClr val="800000"/>
                </a:solidFill>
                <a:latin typeface="Arial" charset="0"/>
              </a:rPr>
              <a:t>Substructure of jets: </a:t>
            </a:r>
            <a:r>
              <a:rPr lang="en-US" sz="2000" dirty="0" smtClean="0">
                <a:latin typeface="Arial" charset="0"/>
              </a:rPr>
              <a:t>the longitudinal and transverse momentum distribution of particles within jets, jets within jets</a:t>
            </a:r>
          </a:p>
        </p:txBody>
      </p:sp>
      <p:cxnSp>
        <p:nvCxnSpPr>
          <p:cNvPr id="3" name="Straight Arrow Connector 2"/>
          <p:cNvCxnSpPr>
            <a:endCxn id="9" idx="0"/>
          </p:cNvCxnSpPr>
          <p:nvPr/>
        </p:nvCxnSpPr>
        <p:spPr>
          <a:xfrm flipV="1">
            <a:off x="228600" y="3374492"/>
            <a:ext cx="1010055" cy="11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140to160CentralR1201-eps-converted-to.pdf"/>
          <p:cNvPicPr>
            <a:picLocks noChangeAspect="1"/>
          </p:cNvPicPr>
          <p:nvPr/>
        </p:nvPicPr>
        <p:blipFill rotWithShape="1">
          <a:blip r:embed="rId4">
            <a:extLst>
              <a:ext uri="{28A0092B-C50C-407E-A947-70E740481C1C}">
                <a14:useLocalDpi xmlns:a14="http://schemas.microsoft.com/office/drawing/2010/main" val="0"/>
              </a:ext>
            </a:extLst>
          </a:blip>
          <a:srcRect l="14593" b="6535"/>
          <a:stretch/>
        </p:blipFill>
        <p:spPr>
          <a:xfrm>
            <a:off x="5053410" y="4053838"/>
            <a:ext cx="3709590" cy="2404533"/>
          </a:xfrm>
          <a:prstGeom prst="rect">
            <a:avLst/>
          </a:prstGeom>
        </p:spPr>
      </p:pic>
      <p:sp>
        <p:nvSpPr>
          <p:cNvPr id="40" name="TextBox 39"/>
          <p:cNvSpPr txBox="1"/>
          <p:nvPr/>
        </p:nvSpPr>
        <p:spPr>
          <a:xfrm>
            <a:off x="5755789" y="6424792"/>
            <a:ext cx="2363789" cy="307777"/>
          </a:xfrm>
          <a:prstGeom prst="rect">
            <a:avLst/>
          </a:prstGeom>
          <a:noFill/>
        </p:spPr>
        <p:txBody>
          <a:bodyPr wrap="none" rtlCol="0">
            <a:spAutoFit/>
          </a:bodyPr>
          <a:lstStyle/>
          <a:p>
            <a:r>
              <a:rPr lang="en-US" sz="1400" b="1" dirty="0" err="1" smtClean="0"/>
              <a:t>Subjet</a:t>
            </a:r>
            <a:r>
              <a:rPr lang="en-US" sz="1400" b="1" dirty="0" smtClean="0"/>
              <a:t> momentum fraction </a:t>
            </a:r>
            <a:r>
              <a:rPr lang="en-US" sz="1400" b="1" dirty="0" err="1" smtClean="0"/>
              <a:t>z</a:t>
            </a:r>
            <a:r>
              <a:rPr lang="en-US" sz="1400" b="1" baseline="-25000" dirty="0" err="1" smtClean="0"/>
              <a:t>g</a:t>
            </a:r>
            <a:endParaRPr lang="en-US" sz="1400" b="1" dirty="0"/>
          </a:p>
        </p:txBody>
      </p:sp>
      <p:sp>
        <p:nvSpPr>
          <p:cNvPr id="41" name="TextBox 40"/>
          <p:cNvSpPr txBox="1"/>
          <p:nvPr/>
        </p:nvSpPr>
        <p:spPr>
          <a:xfrm rot="16200000">
            <a:off x="3608992" y="5001609"/>
            <a:ext cx="2690993" cy="307777"/>
          </a:xfrm>
          <a:prstGeom prst="rect">
            <a:avLst/>
          </a:prstGeom>
          <a:noFill/>
        </p:spPr>
        <p:txBody>
          <a:bodyPr wrap="none" rtlCol="0">
            <a:spAutoFit/>
          </a:bodyPr>
          <a:lstStyle/>
          <a:p>
            <a:r>
              <a:rPr lang="en-US" sz="1400" b="1" dirty="0" smtClean="0"/>
              <a:t>Jet splitting function modification</a:t>
            </a:r>
            <a:endParaRPr lang="en-US" sz="1400" b="1" dirty="0"/>
          </a:p>
        </p:txBody>
      </p:sp>
      <p:pic>
        <p:nvPicPr>
          <p:cNvPr id="42" name="Picture 41"/>
          <p:cNvPicPr>
            <a:picLocks noChangeAspect="1"/>
          </p:cNvPicPr>
          <p:nvPr/>
        </p:nvPicPr>
        <p:blipFill rotWithShape="1">
          <a:blip r:embed="rId5"/>
          <a:srcRect l="25234"/>
          <a:stretch/>
        </p:blipFill>
        <p:spPr>
          <a:xfrm>
            <a:off x="860400" y="5770840"/>
            <a:ext cx="2813082" cy="744705"/>
          </a:xfrm>
          <a:prstGeom prst="rect">
            <a:avLst/>
          </a:prstGeom>
        </p:spPr>
      </p:pic>
      <p:sp>
        <p:nvSpPr>
          <p:cNvPr id="29" name="Text Box 6"/>
          <p:cNvSpPr txBox="1">
            <a:spLocks noChangeArrowheads="1"/>
          </p:cNvSpPr>
          <p:nvPr/>
        </p:nvSpPr>
        <p:spPr bwMode="auto">
          <a:xfrm>
            <a:off x="4959971" y="1771072"/>
            <a:ext cx="3955429" cy="167738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b="1" smtClean="0">
                <a:solidFill>
                  <a:srgbClr val="800000"/>
                </a:solidFill>
                <a:latin typeface="Arial" charset="0"/>
                <a:ea typeface="Arial" charset="0"/>
                <a:cs typeface="Arial" charset="0"/>
              </a:rPr>
              <a:t>Demonstrated the </a:t>
            </a:r>
            <a:r>
              <a:rPr lang="en-US" sz="2000" b="1" dirty="0" smtClean="0">
                <a:solidFill>
                  <a:srgbClr val="800000"/>
                </a:solidFill>
                <a:latin typeface="Arial" charset="0"/>
                <a:ea typeface="Arial" charset="0"/>
                <a:cs typeface="Arial" charset="0"/>
              </a:rPr>
              <a:t>great utility of these new distributions: </a:t>
            </a:r>
          </a:p>
          <a:p>
            <a:pPr marL="285750" indent="-285750">
              <a:spcBef>
                <a:spcPct val="50000"/>
              </a:spcBef>
              <a:buFont typeface="Arial" charset="0"/>
              <a:buChar char="•"/>
            </a:pPr>
            <a:r>
              <a:rPr lang="en-US" dirty="0">
                <a:latin typeface="Arial" charset="0"/>
                <a:ea typeface="Arial" charset="0"/>
                <a:cs typeface="Arial" charset="0"/>
              </a:rPr>
              <a:t>P</a:t>
            </a:r>
            <a:r>
              <a:rPr lang="en-US" dirty="0" smtClean="0">
                <a:latin typeface="Arial" charset="0"/>
                <a:ea typeface="Arial" charset="0"/>
                <a:cs typeface="Arial" charset="0"/>
              </a:rPr>
              <a:t>robe the early time dynamics / splitting when the jet forms </a:t>
            </a:r>
            <a:r>
              <a:rPr lang="en-US" i="1" dirty="0" smtClean="0">
                <a:latin typeface="Arial" charset="0"/>
                <a:ea typeface="Arial" charset="0"/>
                <a:cs typeface="Arial" charset="0"/>
              </a:rPr>
              <a:t>in</a:t>
            </a:r>
            <a:r>
              <a:rPr lang="en-US" dirty="0" smtClean="0">
                <a:latin typeface="Arial" charset="0"/>
                <a:ea typeface="Arial" charset="0"/>
                <a:cs typeface="Arial" charset="0"/>
              </a:rPr>
              <a:t> the QGP</a:t>
            </a:r>
          </a:p>
        </p:txBody>
      </p:sp>
      <p:sp>
        <p:nvSpPr>
          <p:cNvPr id="31" name="TextBox 30"/>
          <p:cNvSpPr txBox="1"/>
          <p:nvPr/>
        </p:nvSpPr>
        <p:spPr>
          <a:xfrm>
            <a:off x="435686" y="4992597"/>
            <a:ext cx="4074767" cy="1055674"/>
          </a:xfrm>
          <a:prstGeom prst="rect">
            <a:avLst/>
          </a:prstGeom>
          <a:noFill/>
        </p:spPr>
        <p:txBody>
          <a:bodyPr wrap="square" rtlCol="0">
            <a:spAutoFit/>
          </a:bodyPr>
          <a:lstStyle/>
          <a:p>
            <a:pPr marL="118872" indent="0">
              <a:lnSpc>
                <a:spcPct val="90000"/>
              </a:lnSpc>
              <a:buClr>
                <a:schemeClr val="tx1"/>
              </a:buClr>
              <a:buFont typeface="Wingdings 2"/>
              <a:buNone/>
            </a:pPr>
            <a:r>
              <a:rPr lang="en-US" b="1" dirty="0" smtClean="0">
                <a:solidFill>
                  <a:srgbClr val="0000F5"/>
                </a:solidFill>
              </a:rPr>
              <a:t>They are calculable from first principles and directly related to </a:t>
            </a:r>
            <a:r>
              <a:rPr lang="en-US" b="1" smtClean="0">
                <a:solidFill>
                  <a:srgbClr val="0000F5"/>
                </a:solidFill>
              </a:rPr>
              <a:t>the splitting functions</a:t>
            </a:r>
            <a:endParaRPr lang="en-US" b="1" u="sng" baseline="-25000" dirty="0" smtClean="0">
              <a:solidFill>
                <a:srgbClr val="0000F5"/>
              </a:solidFill>
            </a:endParaRPr>
          </a:p>
          <a:p>
            <a:endParaRPr lang="en-US" sz="1400" dirty="0"/>
          </a:p>
        </p:txBody>
      </p:sp>
      <p:sp>
        <p:nvSpPr>
          <p:cNvPr id="2" name="Slide Number Placeholder 1"/>
          <p:cNvSpPr>
            <a:spLocks noGrp="1"/>
          </p:cNvSpPr>
          <p:nvPr>
            <p:ph type="sldNum" sz="quarter" idx="12"/>
          </p:nvPr>
        </p:nvSpPr>
        <p:spPr>
          <a:xfrm>
            <a:off x="6937684" y="6439658"/>
            <a:ext cx="2133600" cy="365125"/>
          </a:xfrm>
        </p:spPr>
        <p:txBody>
          <a:bodyPr/>
          <a:lstStyle/>
          <a:p>
            <a:pPr>
              <a:defRPr/>
            </a:pPr>
            <a:fld id="{1CD02889-63CE-6E45-83A3-A7523044A3D6}" type="slidenum">
              <a:rPr lang="en-US" smtClean="0"/>
              <a:pPr>
                <a:defRPr/>
              </a:pPr>
              <a:t>7</a:t>
            </a:fld>
            <a:endParaRPr lang="en-US" dirty="0"/>
          </a:p>
        </p:txBody>
      </p:sp>
      <p:pic>
        <p:nvPicPr>
          <p:cNvPr id="33" name="Picture 38" descr="LDRD Logo.psd"/>
          <p:cNvPicPr>
            <a:picLocks noChangeAspect="1"/>
          </p:cNvPicPr>
          <p:nvPr/>
        </p:nvPicPr>
        <p:blipFill>
          <a:blip r:embed="rId6">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986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159" r="7607"/>
          <a:stretch/>
        </p:blipFill>
        <p:spPr>
          <a:xfrm>
            <a:off x="4724400" y="3429000"/>
            <a:ext cx="3886200" cy="3428999"/>
          </a:xfrm>
          <a:prstGeom prst="rect">
            <a:avLst/>
          </a:prstGeom>
        </p:spPr>
      </p:pic>
      <p:sp>
        <p:nvSpPr>
          <p:cNvPr id="97282" name="Rectangle 2"/>
          <p:cNvSpPr>
            <a:spLocks noGrp="1" noChangeArrowheads="1"/>
          </p:cNvSpPr>
          <p:nvPr>
            <p:ph type="title"/>
          </p:nvPr>
        </p:nvSpPr>
        <p:spPr>
          <a:xfrm>
            <a:off x="609600" y="0"/>
            <a:ext cx="8097837" cy="762000"/>
          </a:xfrm>
        </p:spPr>
        <p:txBody>
          <a:bodyPr>
            <a:normAutofit fontScale="90000"/>
          </a:bodyPr>
          <a:lstStyle/>
          <a:p>
            <a:pPr eaLnBrk="1" hangingPunct="1"/>
            <a:r>
              <a:rPr lang="en-US" sz="2400" dirty="0"/>
              <a:t>I</a:t>
            </a:r>
            <a:r>
              <a:rPr lang="en-US" sz="2400" dirty="0" smtClean="0"/>
              <a:t>nverting the </a:t>
            </a:r>
            <a:r>
              <a:rPr lang="en-US" sz="2400" dirty="0"/>
              <a:t>M</a:t>
            </a:r>
            <a:r>
              <a:rPr lang="en-US" sz="2400" dirty="0" smtClean="0"/>
              <a:t>ass </a:t>
            </a:r>
            <a:r>
              <a:rPr lang="en-US" sz="2400" dirty="0"/>
              <a:t>H</a:t>
            </a:r>
            <a:r>
              <a:rPr lang="en-US" sz="2400" dirty="0" smtClean="0"/>
              <a:t>ierarchy </a:t>
            </a:r>
            <a:br>
              <a:rPr lang="en-US" sz="2400" dirty="0" smtClean="0"/>
            </a:br>
            <a:r>
              <a:rPr lang="en-US" sz="2400" dirty="0" smtClean="0"/>
              <a:t>of Jet </a:t>
            </a:r>
            <a:r>
              <a:rPr lang="en-US" sz="2400" dirty="0"/>
              <a:t>Q</a:t>
            </a:r>
            <a:r>
              <a:rPr lang="en-US" sz="2400" dirty="0" smtClean="0"/>
              <a:t>uenching </a:t>
            </a:r>
            <a:r>
              <a:rPr lang="en-US" sz="2400" dirty="0"/>
              <a:t>E</a:t>
            </a:r>
            <a:r>
              <a:rPr lang="en-US" sz="2400" dirty="0" smtClean="0"/>
              <a:t>ffects</a:t>
            </a:r>
            <a:endParaRPr lang="en-US" sz="2400" dirty="0"/>
          </a:p>
        </p:txBody>
      </p:sp>
      <p:sp>
        <p:nvSpPr>
          <p:cNvPr id="15" name="Rounded Rectangle 14"/>
          <p:cNvSpPr/>
          <p:nvPr/>
        </p:nvSpPr>
        <p:spPr>
          <a:xfrm>
            <a:off x="2025774" y="2546794"/>
            <a:ext cx="126099" cy="27022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9702100" y="2802123"/>
            <a:ext cx="184666" cy="369332"/>
          </a:xfrm>
          <a:prstGeom prst="rect">
            <a:avLst/>
          </a:prstGeom>
          <a:noFill/>
        </p:spPr>
        <p:txBody>
          <a:bodyPr wrap="none" rtlCol="0">
            <a:spAutoFit/>
          </a:bodyPr>
          <a:lstStyle/>
          <a:p>
            <a:endParaRPr lang="en-US" dirty="0"/>
          </a:p>
        </p:txBody>
      </p:sp>
      <p:sp>
        <p:nvSpPr>
          <p:cNvPr id="17" name="Rectangle 16"/>
          <p:cNvSpPr>
            <a:spLocks noChangeArrowheads="1"/>
          </p:cNvSpPr>
          <p:nvPr/>
        </p:nvSpPr>
        <p:spPr bwMode="auto">
          <a:xfrm>
            <a:off x="277018" y="6019800"/>
            <a:ext cx="2313782" cy="346249"/>
          </a:xfrm>
          <a:prstGeom prst="rect">
            <a:avLst/>
          </a:prstGeom>
          <a:solidFill>
            <a:schemeClr val="accent2">
              <a:lumMod val="40000"/>
              <a:lumOff val="60000"/>
            </a:schemeClr>
          </a:solidFill>
          <a:ln w="9525">
            <a:noFill/>
            <a:miter lim="800000"/>
            <a:headEnd/>
            <a:tailEnd/>
          </a:ln>
        </p:spPr>
        <p:txBody>
          <a:bodyPr wrap="square">
            <a:prstTxWarp prst="textNoShape">
              <a:avLst/>
            </a:prstTxWarp>
            <a:spAutoFit/>
          </a:bodyPr>
          <a:lstStyle/>
          <a:p>
            <a:pPr>
              <a:lnSpc>
                <a:spcPct val="90000"/>
              </a:lnSpc>
              <a:spcBef>
                <a:spcPct val="20000"/>
              </a:spcBef>
              <a:buClr>
                <a:schemeClr val="folHlink"/>
              </a:buClr>
              <a:buSzPct val="60000"/>
              <a:buFont typeface="Wingdings" pitchFamily="-106" charset="2"/>
              <a:buNone/>
            </a:pPr>
            <a:r>
              <a:rPr lang="en-US" dirty="0" smtClean="0"/>
              <a:t>H. Li </a:t>
            </a:r>
            <a:r>
              <a:rPr lang="en-US" i="1" dirty="0" smtClean="0"/>
              <a:t>et al . </a:t>
            </a:r>
            <a:r>
              <a:rPr lang="en-US" dirty="0"/>
              <a:t>(</a:t>
            </a:r>
            <a:r>
              <a:rPr lang="en-US" dirty="0" smtClean="0"/>
              <a:t>2018)</a:t>
            </a:r>
            <a:endParaRPr lang="en-US" dirty="0"/>
          </a:p>
        </p:txBody>
      </p:sp>
      <p:sp>
        <p:nvSpPr>
          <p:cNvPr id="10" name="Content Placeholder 2"/>
          <p:cNvSpPr txBox="1">
            <a:spLocks/>
          </p:cNvSpPr>
          <p:nvPr/>
        </p:nvSpPr>
        <p:spPr bwMode="auto">
          <a:xfrm>
            <a:off x="4191000" y="849941"/>
            <a:ext cx="47244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smtClean="0">
                <a:solidFill>
                  <a:srgbClr val="800000"/>
                </a:solidFill>
                <a:latin typeface="Arial" charset="0"/>
              </a:rPr>
              <a:t>B-jet substructure in heavy ion collisions: </a:t>
            </a:r>
            <a:endParaRPr lang="en-US" sz="2000" dirty="0" smtClean="0">
              <a:latin typeface="Arial"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 r="32376"/>
          <a:stretch/>
        </p:blipFill>
        <p:spPr>
          <a:xfrm>
            <a:off x="-118908" y="762000"/>
            <a:ext cx="4081307" cy="3338169"/>
          </a:xfrm>
          <a:prstGeom prst="rect">
            <a:avLst/>
          </a:prstGeom>
        </p:spPr>
      </p:pic>
      <p:sp>
        <p:nvSpPr>
          <p:cNvPr id="18" name="Content Placeholder 2"/>
          <p:cNvSpPr txBox="1">
            <a:spLocks/>
          </p:cNvSpPr>
          <p:nvPr/>
        </p:nvSpPr>
        <p:spPr bwMode="auto">
          <a:xfrm>
            <a:off x="277019" y="3974141"/>
            <a:ext cx="4599782"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err="1" smtClean="0">
                <a:solidFill>
                  <a:srgbClr val="800000"/>
                </a:solidFill>
                <a:latin typeface="Arial" charset="0"/>
              </a:rPr>
              <a:t>Sudakov</a:t>
            </a:r>
            <a:r>
              <a:rPr lang="en-US" b="1" dirty="0" smtClean="0">
                <a:solidFill>
                  <a:srgbClr val="800000"/>
                </a:solidFill>
                <a:latin typeface="Arial" charset="0"/>
              </a:rPr>
              <a:t> </a:t>
            </a:r>
            <a:r>
              <a:rPr lang="en-US" b="1" dirty="0" err="1" smtClean="0">
                <a:solidFill>
                  <a:srgbClr val="800000"/>
                </a:solidFill>
                <a:latin typeface="Arial" charset="0"/>
              </a:rPr>
              <a:t>resummation</a:t>
            </a:r>
            <a:r>
              <a:rPr lang="en-US" b="1" dirty="0" smtClean="0">
                <a:solidFill>
                  <a:srgbClr val="800000"/>
                </a:solidFill>
                <a:latin typeface="Arial" charset="0"/>
              </a:rPr>
              <a:t>: </a:t>
            </a:r>
            <a:r>
              <a:rPr lang="en-US" sz="2000" dirty="0" smtClean="0">
                <a:latin typeface="Arial" charset="0"/>
              </a:rPr>
              <a:t>accounts for multiple </a:t>
            </a:r>
            <a:r>
              <a:rPr lang="en-US" sz="2000" dirty="0" err="1" smtClean="0">
                <a:latin typeface="Arial" charset="0"/>
              </a:rPr>
              <a:t>branchings</a:t>
            </a:r>
            <a:endParaRPr lang="en-US" sz="2000" dirty="0" smtClean="0">
              <a:latin typeface="Arial" charset="0"/>
            </a:endParaRPr>
          </a:p>
        </p:txBody>
      </p:sp>
      <p:pic>
        <p:nvPicPr>
          <p:cNvPr id="12" name="Picture 11"/>
          <p:cNvPicPr>
            <a:picLocks noChangeAspect="1"/>
          </p:cNvPicPr>
          <p:nvPr/>
        </p:nvPicPr>
        <p:blipFill>
          <a:blip r:embed="rId4"/>
          <a:stretch>
            <a:fillRect/>
          </a:stretch>
        </p:blipFill>
        <p:spPr>
          <a:xfrm>
            <a:off x="701532" y="4793060"/>
            <a:ext cx="3413267" cy="1150540"/>
          </a:xfrm>
          <a:prstGeom prst="rect">
            <a:avLst/>
          </a:prstGeom>
        </p:spPr>
      </p:pic>
      <p:sp>
        <p:nvSpPr>
          <p:cNvPr id="20" name="Oval 19"/>
          <p:cNvSpPr/>
          <p:nvPr/>
        </p:nvSpPr>
        <p:spPr>
          <a:xfrm>
            <a:off x="4608871" y="3262776"/>
            <a:ext cx="4343400" cy="16112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6"/>
          <p:cNvSpPr txBox="1">
            <a:spLocks noChangeArrowheads="1"/>
          </p:cNvSpPr>
          <p:nvPr/>
        </p:nvSpPr>
        <p:spPr bwMode="auto">
          <a:xfrm>
            <a:off x="4235539" y="1781658"/>
            <a:ext cx="4876800" cy="1800493"/>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buFont typeface="Arial" charset="0"/>
              <a:buChar char="•"/>
            </a:pPr>
            <a:r>
              <a:rPr lang="en-US" dirty="0" smtClean="0">
                <a:latin typeface="Arial" charset="0"/>
                <a:ea typeface="Arial" charset="0"/>
                <a:cs typeface="Arial" charset="0"/>
              </a:rPr>
              <a:t>Discovered a new way to constrain mass effects in </a:t>
            </a:r>
            <a:r>
              <a:rPr lang="en-US" dirty="0" err="1" smtClean="0">
                <a:latin typeface="Arial" charset="0"/>
                <a:ea typeface="Arial" charset="0"/>
                <a:cs typeface="Arial" charset="0"/>
              </a:rPr>
              <a:t>parton</a:t>
            </a:r>
            <a:r>
              <a:rPr lang="en-US" dirty="0" smtClean="0">
                <a:latin typeface="Arial" charset="0"/>
                <a:ea typeface="Arial" charset="0"/>
                <a:cs typeface="Arial" charset="0"/>
              </a:rPr>
              <a:t> showers </a:t>
            </a:r>
          </a:p>
          <a:p>
            <a:pPr marL="342900" indent="-342900">
              <a:spcBef>
                <a:spcPct val="50000"/>
              </a:spcBef>
              <a:buFont typeface="Arial" charset="0"/>
              <a:buChar char="•"/>
            </a:pPr>
            <a:r>
              <a:rPr lang="en-US" dirty="0" smtClean="0">
                <a:latin typeface="Arial" charset="0"/>
                <a:ea typeface="Arial" charset="0"/>
                <a:cs typeface="Arial" charset="0"/>
              </a:rPr>
              <a:t>At RHIC jet energies, we predict a unique reversal of the mass hierarchy  effects on jet splitting</a:t>
            </a:r>
          </a:p>
          <a:p>
            <a:pPr>
              <a:spcBef>
                <a:spcPct val="50000"/>
              </a:spcBef>
            </a:pPr>
            <a:endParaRPr lang="en-US" sz="800" dirty="0" smtClean="0">
              <a:solidFill>
                <a:srgbClr val="008000"/>
              </a:solidFill>
            </a:endParaRPr>
          </a:p>
        </p:txBody>
      </p:sp>
      <p:sp>
        <p:nvSpPr>
          <p:cNvPr id="21" name="TextBox 20"/>
          <p:cNvSpPr txBox="1"/>
          <p:nvPr/>
        </p:nvSpPr>
        <p:spPr>
          <a:xfrm>
            <a:off x="2819401" y="6102368"/>
            <a:ext cx="2362200" cy="461665"/>
          </a:xfrm>
          <a:prstGeom prst="rect">
            <a:avLst/>
          </a:prstGeom>
          <a:noFill/>
        </p:spPr>
        <p:txBody>
          <a:bodyPr wrap="square" rtlCol="0">
            <a:spAutoFit/>
          </a:bodyPr>
          <a:lstStyle/>
          <a:p>
            <a:r>
              <a:rPr lang="en-US" sz="1200" b="1" i="1" dirty="0" smtClean="0">
                <a:solidFill>
                  <a:schemeClr val="accent3">
                    <a:lumMod val="50000"/>
                  </a:schemeClr>
                </a:solidFill>
              </a:rPr>
              <a:t>See talk by C. Lee on other substructure observables</a:t>
            </a:r>
            <a:endParaRPr lang="en-US" sz="1200" b="1" i="1" dirty="0">
              <a:solidFill>
                <a:schemeClr val="accent3">
                  <a:lumMod val="50000"/>
                </a:schemeClr>
              </a:solidFill>
            </a:endParaRPr>
          </a:p>
        </p:txBody>
      </p:sp>
      <p:sp>
        <p:nvSpPr>
          <p:cNvPr id="2" name="Slide Number Placeholder 1"/>
          <p:cNvSpPr>
            <a:spLocks noGrp="1"/>
          </p:cNvSpPr>
          <p:nvPr>
            <p:ph type="sldNum" sz="quarter" idx="12"/>
          </p:nvPr>
        </p:nvSpPr>
        <p:spPr>
          <a:xfrm>
            <a:off x="6803923" y="6433307"/>
            <a:ext cx="2133600" cy="365125"/>
          </a:xfrm>
        </p:spPr>
        <p:txBody>
          <a:bodyPr/>
          <a:lstStyle/>
          <a:p>
            <a:pPr>
              <a:defRPr/>
            </a:pPr>
            <a:fld id="{1CD02889-63CE-6E45-83A3-A7523044A3D6}" type="slidenum">
              <a:rPr lang="en-US" smtClean="0"/>
              <a:pPr>
                <a:defRPr/>
              </a:pPr>
              <a:t>8</a:t>
            </a:fld>
            <a:endParaRPr lang="en-US" dirty="0"/>
          </a:p>
        </p:txBody>
      </p:sp>
      <p:sp>
        <p:nvSpPr>
          <p:cNvPr id="5" name="Rectangle 4"/>
          <p:cNvSpPr/>
          <p:nvPr/>
        </p:nvSpPr>
        <p:spPr>
          <a:xfrm>
            <a:off x="5486400" y="3751847"/>
            <a:ext cx="990600" cy="21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8" descr="LDRD Logo.psd"/>
          <p:cNvPicPr>
            <a:picLocks noChangeAspect="1"/>
          </p:cNvPicPr>
          <p:nvPr/>
        </p:nvPicPr>
        <p:blipFill>
          <a:blip r:embed="rId5">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48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88843" y="1349185"/>
            <a:ext cx="4687957" cy="860615"/>
          </a:xfrm>
          <a:noFill/>
        </p:spPr>
        <p:txBody>
          <a:bodyPr vert="horz">
            <a:normAutofit fontScale="62500" lnSpcReduction="20000"/>
          </a:bodyPr>
          <a:lstStyle/>
          <a:p>
            <a:pPr>
              <a:lnSpc>
                <a:spcPct val="90000"/>
              </a:lnSpc>
              <a:buClr>
                <a:schemeClr val="tx1"/>
              </a:buClr>
              <a:buNone/>
            </a:pPr>
            <a:endParaRPr lang="en-US" sz="1000" dirty="0" smtClean="0"/>
          </a:p>
          <a:p>
            <a:pPr>
              <a:lnSpc>
                <a:spcPct val="90000"/>
              </a:lnSpc>
              <a:buClr>
                <a:schemeClr val="tx1"/>
              </a:buClr>
            </a:pPr>
            <a:r>
              <a:rPr lang="en-US" sz="2800" dirty="0" smtClean="0"/>
              <a:t>Clearly the gluon contribution to heavy flavor is very important  for reactions with nuclei</a:t>
            </a:r>
            <a:endParaRPr lang="en-US" sz="2800" b="1" dirty="0" smtClean="0">
              <a:solidFill>
                <a:srgbClr val="0000FF"/>
              </a:solidFill>
            </a:endParaRPr>
          </a:p>
          <a:p>
            <a:pPr>
              <a:lnSpc>
                <a:spcPct val="90000"/>
              </a:lnSpc>
              <a:buClr>
                <a:schemeClr val="tx1"/>
              </a:buClr>
            </a:pPr>
            <a:endParaRPr lang="en-US" sz="1100" dirty="0" smtClean="0"/>
          </a:p>
          <a:p>
            <a:pPr eaLnBrk="1" hangingPunct="1">
              <a:lnSpc>
                <a:spcPct val="90000"/>
              </a:lnSpc>
            </a:pPr>
            <a:endParaRPr lang="en-US" sz="800" dirty="0" smtClean="0"/>
          </a:p>
        </p:txBody>
      </p:sp>
      <p:sp>
        <p:nvSpPr>
          <p:cNvPr id="4" name="Rectangle 2"/>
          <p:cNvSpPr>
            <a:spLocks noGrp="1" noChangeArrowheads="1"/>
          </p:cNvSpPr>
          <p:nvPr>
            <p:ph type="title"/>
          </p:nvPr>
        </p:nvSpPr>
        <p:spPr>
          <a:xfrm>
            <a:off x="678093" y="-152400"/>
            <a:ext cx="7793038" cy="990600"/>
          </a:xfrm>
        </p:spPr>
        <p:txBody>
          <a:bodyPr>
            <a:normAutofit/>
          </a:bodyPr>
          <a:lstStyle/>
          <a:p>
            <a:pPr eaLnBrk="1" hangingPunct="1"/>
            <a:r>
              <a:rPr lang="en-US" sz="2700" dirty="0" smtClean="0"/>
              <a:t>New </a:t>
            </a:r>
            <a:r>
              <a:rPr lang="en-US" sz="2700" dirty="0"/>
              <a:t>C</a:t>
            </a:r>
            <a:r>
              <a:rPr lang="en-US" sz="2700" dirty="0" smtClean="0"/>
              <a:t>onstraints on Gluon </a:t>
            </a:r>
            <a:br>
              <a:rPr lang="en-US" sz="2700" dirty="0" smtClean="0"/>
            </a:br>
            <a:r>
              <a:rPr lang="en-US" sz="2700" dirty="0" smtClean="0"/>
              <a:t>Fragmentation in Heavy </a:t>
            </a:r>
            <a:r>
              <a:rPr lang="en-US" sz="2700" dirty="0"/>
              <a:t>M</a:t>
            </a:r>
            <a:r>
              <a:rPr lang="en-US" sz="2700" dirty="0" smtClean="0"/>
              <a:t>esons</a:t>
            </a:r>
            <a:endParaRPr lang="en-US" sz="2700" baseline="-25000" dirty="0"/>
          </a:p>
        </p:txBody>
      </p:sp>
      <p:sp>
        <p:nvSpPr>
          <p:cNvPr id="26" name="TextBox 25"/>
          <p:cNvSpPr txBox="1"/>
          <p:nvPr/>
        </p:nvSpPr>
        <p:spPr>
          <a:xfrm>
            <a:off x="4556648" y="5659207"/>
            <a:ext cx="4568051" cy="1194173"/>
          </a:xfrm>
          <a:prstGeom prst="rect">
            <a:avLst/>
          </a:prstGeom>
          <a:noFill/>
        </p:spPr>
        <p:txBody>
          <a:bodyPr wrap="square" rtlCol="0">
            <a:spAutoFit/>
          </a:bodyPr>
          <a:lstStyle/>
          <a:p>
            <a:pPr marL="118872" indent="0">
              <a:lnSpc>
                <a:spcPct val="90000"/>
              </a:lnSpc>
              <a:buClr>
                <a:schemeClr val="tx1"/>
              </a:buClr>
              <a:buFont typeface="Wingdings 2"/>
              <a:buNone/>
            </a:pPr>
            <a:r>
              <a:rPr lang="en-US" sz="1600" b="1" dirty="0" smtClean="0">
                <a:solidFill>
                  <a:srgbClr val="0000F5"/>
                </a:solidFill>
              </a:rPr>
              <a:t>Performed global </a:t>
            </a:r>
            <a:r>
              <a:rPr lang="en-US" sz="1600" b="1" dirty="0" smtClean="0">
                <a:solidFill>
                  <a:srgbClr val="0000F5"/>
                </a:solidFill>
              </a:rPr>
              <a:t>refit of fragmentation functions </a:t>
            </a:r>
            <a:r>
              <a:rPr lang="en-US" sz="1600" b="1" dirty="0" smtClean="0">
                <a:solidFill>
                  <a:srgbClr val="0000F5"/>
                </a:solidFill>
              </a:rPr>
              <a:t> to </a:t>
            </a:r>
            <a:r>
              <a:rPr lang="en-US" sz="1600" b="1" dirty="0" smtClean="0">
                <a:solidFill>
                  <a:srgbClr val="0000F5"/>
                </a:solidFill>
              </a:rPr>
              <a:t>world’s data including semi-inclusive annihilation, inclusive hadron production and </a:t>
            </a:r>
            <a:r>
              <a:rPr lang="en-US" sz="1600" b="1" u="sng" dirty="0" smtClean="0">
                <a:solidFill>
                  <a:srgbClr val="0000F5"/>
                </a:solidFill>
              </a:rPr>
              <a:t>hadrons in jets  </a:t>
            </a:r>
          </a:p>
          <a:p>
            <a:endParaRPr lang="en-US" sz="1400" dirty="0"/>
          </a:p>
        </p:txBody>
      </p:sp>
      <p:pic>
        <p:nvPicPr>
          <p:cNvPr id="9" name="Picture 8"/>
          <p:cNvPicPr>
            <a:picLocks noChangeAspect="1"/>
          </p:cNvPicPr>
          <p:nvPr/>
        </p:nvPicPr>
        <p:blipFill>
          <a:blip r:embed="rId3"/>
          <a:stretch>
            <a:fillRect/>
          </a:stretch>
        </p:blipFill>
        <p:spPr>
          <a:xfrm>
            <a:off x="5211647" y="1403442"/>
            <a:ext cx="3692433" cy="3871349"/>
          </a:xfrm>
          <a:prstGeom prst="rect">
            <a:avLst/>
          </a:prstGeom>
        </p:spPr>
      </p:pic>
      <p:pic>
        <p:nvPicPr>
          <p:cNvPr id="2" name="Picture 1"/>
          <p:cNvPicPr>
            <a:picLocks noChangeAspect="1"/>
          </p:cNvPicPr>
          <p:nvPr/>
        </p:nvPicPr>
        <p:blipFill>
          <a:blip r:embed="rId4"/>
          <a:stretch>
            <a:fillRect/>
          </a:stretch>
        </p:blipFill>
        <p:spPr>
          <a:xfrm>
            <a:off x="381000" y="2286000"/>
            <a:ext cx="3833977" cy="4146675"/>
          </a:xfrm>
          <a:prstGeom prst="rect">
            <a:avLst/>
          </a:prstGeom>
        </p:spPr>
      </p:pic>
      <p:sp>
        <p:nvSpPr>
          <p:cNvPr id="11" name="Content Placeholder 2"/>
          <p:cNvSpPr txBox="1">
            <a:spLocks/>
          </p:cNvSpPr>
          <p:nvPr/>
        </p:nvSpPr>
        <p:spPr bwMode="auto">
          <a:xfrm>
            <a:off x="304800" y="773741"/>
            <a:ext cx="8763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b="1" dirty="0" smtClean="0">
                <a:solidFill>
                  <a:srgbClr val="800000"/>
                </a:solidFill>
                <a:latin typeface="Arial" charset="0"/>
              </a:rPr>
              <a:t>Milestones met: </a:t>
            </a:r>
            <a:r>
              <a:rPr lang="en-US" sz="2000" dirty="0" smtClean="0">
                <a:latin typeface="Arial" charset="0"/>
              </a:rPr>
              <a:t>achievements beyond the original research </a:t>
            </a:r>
            <a:r>
              <a:rPr lang="en-US" sz="2000" dirty="0" smtClean="0">
                <a:latin typeface="Arial" charset="0"/>
              </a:rPr>
              <a:t>scope</a:t>
            </a:r>
            <a:endParaRPr lang="en-US" sz="2000" dirty="0" smtClean="0">
              <a:latin typeface="Arial" charset="0"/>
            </a:endParaRPr>
          </a:p>
        </p:txBody>
      </p:sp>
      <p:sp>
        <p:nvSpPr>
          <p:cNvPr id="12" name="AutoShape 4"/>
          <p:cNvSpPr>
            <a:spLocks noChangeArrowheads="1"/>
          </p:cNvSpPr>
          <p:nvPr/>
        </p:nvSpPr>
        <p:spPr bwMode="auto">
          <a:xfrm>
            <a:off x="136611" y="1295400"/>
            <a:ext cx="4820101" cy="914399"/>
          </a:xfrm>
          <a:prstGeom prst="roundRect">
            <a:avLst>
              <a:gd name="adj" fmla="val 10081"/>
            </a:avLst>
          </a:prstGeom>
          <a:solidFill>
            <a:schemeClr val="tx2">
              <a:lumMod val="40000"/>
              <a:lumOff val="60000"/>
              <a:alpha val="25000"/>
            </a:schemeClr>
          </a:solidFill>
          <a:ln w="38100">
            <a:noFill/>
            <a:round/>
            <a:headEnd/>
            <a:tailEnd/>
          </a:ln>
          <a:effectLst/>
          <a:extLst/>
        </p:spPr>
        <p:txBody>
          <a:bodyPr tIns="91440" bIns="91440"/>
          <a:lstStyle/>
          <a:p>
            <a:pPr marL="114300" indent="-114300" eaLnBrk="1" fontAlgn="auto" hangingPunct="1">
              <a:spcBef>
                <a:spcPts val="0"/>
              </a:spcBef>
              <a:spcAft>
                <a:spcPts val="0"/>
              </a:spcAft>
              <a:defRPr/>
            </a:pPr>
            <a:endParaRPr lang="en-US" sz="1400" u="sng" dirty="0">
              <a:latin typeface="Arial" charset="0"/>
              <a:ea typeface="+mn-ea"/>
              <a:cs typeface="+mn-cs"/>
            </a:endParaRPr>
          </a:p>
        </p:txBody>
      </p:sp>
      <p:sp>
        <p:nvSpPr>
          <p:cNvPr id="13" name="Content Placeholder 2"/>
          <p:cNvSpPr txBox="1">
            <a:spLocks/>
          </p:cNvSpPr>
          <p:nvPr/>
        </p:nvSpPr>
        <p:spPr bwMode="auto">
          <a:xfrm>
            <a:off x="6477000" y="6432675"/>
            <a:ext cx="3429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200" b="1" dirty="0" smtClean="0">
                <a:latin typeface="Arial" charset="0"/>
              </a:rPr>
              <a:t>Excellent χ</a:t>
            </a:r>
            <a:r>
              <a:rPr lang="en-US" sz="1200" b="1" baseline="30000" dirty="0" smtClean="0">
                <a:latin typeface="Arial" charset="0"/>
              </a:rPr>
              <a:t>2</a:t>
            </a:r>
            <a:r>
              <a:rPr lang="en-US" sz="1200" b="1" dirty="0" smtClean="0">
                <a:latin typeface="Arial" charset="0"/>
              </a:rPr>
              <a:t>/DOF ~ 1 </a:t>
            </a:r>
            <a:endParaRPr lang="en-US" sz="1200" dirty="0" smtClean="0">
              <a:latin typeface="Arial" charset="0"/>
            </a:endParaRPr>
          </a:p>
        </p:txBody>
      </p:sp>
      <p:sp>
        <p:nvSpPr>
          <p:cNvPr id="14" name="Content Placeholder 2"/>
          <p:cNvSpPr txBox="1">
            <a:spLocks/>
          </p:cNvSpPr>
          <p:nvPr/>
        </p:nvSpPr>
        <p:spPr bwMode="auto">
          <a:xfrm rot="16200000">
            <a:off x="3689830" y="2326721"/>
            <a:ext cx="3429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200" b="1" dirty="0" smtClean="0">
                <a:latin typeface="Arial" charset="0"/>
              </a:rPr>
              <a:t>D* </a:t>
            </a:r>
            <a:r>
              <a:rPr lang="en-US" sz="1200" b="1" smtClean="0">
                <a:latin typeface="Arial" charset="0"/>
              </a:rPr>
              <a:t>meson distribution</a:t>
            </a:r>
            <a:endParaRPr lang="en-US" sz="1200" dirty="0" smtClean="0">
              <a:latin typeface="Arial" charset="0"/>
            </a:endParaRPr>
          </a:p>
        </p:txBody>
      </p:sp>
      <p:sp>
        <p:nvSpPr>
          <p:cNvPr id="15" name="Content Placeholder 2"/>
          <p:cNvSpPr txBox="1">
            <a:spLocks/>
          </p:cNvSpPr>
          <p:nvPr/>
        </p:nvSpPr>
        <p:spPr bwMode="auto">
          <a:xfrm>
            <a:off x="6324600" y="5269541"/>
            <a:ext cx="3429000" cy="445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1200"/>
              </a:spcBef>
              <a:buFont typeface="Arial" charset="0"/>
              <a:buNone/>
            </a:pPr>
            <a:r>
              <a:rPr lang="en-US" sz="1200" b="1" dirty="0" smtClean="0">
                <a:latin typeface="Arial" charset="0"/>
              </a:rPr>
              <a:t>Momentum fraction</a:t>
            </a:r>
            <a:endParaRPr lang="en-US" sz="1200" dirty="0" smtClean="0">
              <a:latin typeface="Arial" charset="0"/>
            </a:endParaRPr>
          </a:p>
        </p:txBody>
      </p:sp>
      <p:pic>
        <p:nvPicPr>
          <p:cNvPr id="16" name="Picture 38" descr="LDRD Logo.psd"/>
          <p:cNvPicPr>
            <a:picLocks noChangeAspect="1"/>
          </p:cNvPicPr>
          <p:nvPr/>
        </p:nvPicPr>
        <p:blipFill>
          <a:blip r:embed="rId5">
            <a:extLst>
              <a:ext uri="{28A0092B-C50C-407E-A947-70E740481C1C}">
                <a14:useLocalDpi xmlns:a14="http://schemas.microsoft.com/office/drawing/2010/main" val="0"/>
              </a:ext>
            </a:extLst>
          </a:blip>
          <a:srcRect l="4855" t="2974" r="5492" b="34135"/>
          <a:stretch>
            <a:fillRect/>
          </a:stretch>
        </p:blipFill>
        <p:spPr bwMode="auto">
          <a:xfrm>
            <a:off x="125412" y="6405562"/>
            <a:ext cx="941388" cy="45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0E2682-44F7-8547-94DE-E699237E1B96}" type="slidenum">
              <a:rPr lang="en-US" smtClean="0"/>
              <a:pPr>
                <a:defRPr/>
              </a:pPr>
              <a:t>9</a:t>
            </a:fld>
            <a:endParaRPr lang="en-US"/>
          </a:p>
        </p:txBody>
      </p:sp>
    </p:spTree>
    <p:extLst>
      <p:ext uri="{BB962C8B-B14F-4D97-AF65-F5344CB8AC3E}">
        <p14:creationId xmlns:p14="http://schemas.microsoft.com/office/powerpoint/2010/main" val="1810174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B2BC3B83A73408B2E3FB89735413F" ma:contentTypeVersion="1" ma:contentTypeDescription="Create a new document." ma:contentTypeScope="" ma:versionID="0f7f22f9d4d9f62b51aec9597f10f50c">
  <xsd:schema xmlns:xsd="http://www.w3.org/2001/XMLSchema" xmlns:xs="http://www.w3.org/2001/XMLSchema" xmlns:p="http://schemas.microsoft.com/office/2006/metadata/properties" xmlns:ns2="b665f1cd-d4c7-4735-a093-f892c612748f" targetNamespace="http://schemas.microsoft.com/office/2006/metadata/properties" ma:root="true" ma:fieldsID="670d2e1dd2dc97a8dda41c6184944b81" ns2:_="">
    <xsd:import namespace="b665f1cd-d4c7-4735-a093-f892c612748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5f1cd-d4c7-4735-a093-f892c612748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30F3A-79F3-4C98-A4EC-01809366EF56}">
  <ds:schemaRefs>
    <ds:schemaRef ds:uri="http://schemas.microsoft.com/office/2006/metadata/longProperties"/>
  </ds:schemaRefs>
</ds:datastoreItem>
</file>

<file path=customXml/itemProps2.xml><?xml version="1.0" encoding="utf-8"?>
<ds:datastoreItem xmlns:ds="http://schemas.openxmlformats.org/officeDocument/2006/customXml" ds:itemID="{FB77EA57-BBE4-461C-8CCF-A023AE2D2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65f1cd-d4c7-4735-a093-f892c6127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94047</TotalTime>
  <Words>1053</Words>
  <Application>Microsoft Macintosh PowerPoint</Application>
  <PresentationFormat>On-screen Show (4:3)</PresentationFormat>
  <Paragraphs>147</Paragraphs>
  <Slides>13</Slides>
  <Notes>11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7" baseType="lpstr">
      <vt:lpstr>Arial Black</vt:lpstr>
      <vt:lpstr>Calibri</vt:lpstr>
      <vt:lpstr>Cambria Math</vt:lpstr>
      <vt:lpstr>Gill Sans</vt:lpstr>
      <vt:lpstr>Helvetica</vt:lpstr>
      <vt:lpstr>Mangal</vt:lpstr>
      <vt:lpstr>ＭＳ Ｐゴシック</vt:lpstr>
      <vt:lpstr>Times</vt:lpstr>
      <vt:lpstr>Wingdings</vt:lpstr>
      <vt:lpstr>Wingdings 2</vt:lpstr>
      <vt:lpstr>Zapf Dingbats</vt:lpstr>
      <vt:lpstr>Arial</vt:lpstr>
      <vt:lpstr>Office Theme</vt:lpstr>
      <vt:lpstr>Equation</vt:lpstr>
      <vt:lpstr>PowerPoint Presentation</vt:lpstr>
      <vt:lpstr>PowerPoint Presentation</vt:lpstr>
      <vt:lpstr>Traditional Energy Loss and B-jet  Suppression Simulations for sPHENIX </vt:lpstr>
      <vt:lpstr>PowerPoint Presentation</vt:lpstr>
      <vt:lpstr>PowerPoint Presentation</vt:lpstr>
      <vt:lpstr>PowerPoint Presentation</vt:lpstr>
      <vt:lpstr>Groomed Soft Dropped Jet Distributions  in SCETG</vt:lpstr>
      <vt:lpstr>Inverting the Mass Hierarchy  of Jet Quenching Effects</vt:lpstr>
      <vt:lpstr>New Constraints on Gluon  Fragmentation in Heavy Mesons</vt:lpstr>
      <vt:lpstr>Final Results for D* Fragmentation Functions</vt:lpstr>
      <vt:lpstr>Theory Timetable and Future pQCD Work</vt:lpstr>
      <vt:lpstr>Summary of pQCD Accomplishments</vt:lpstr>
      <vt:lpstr>The Broader Impact of pQCD/SCET Theory</vt:lpstr>
    </vt:vector>
  </TitlesOfParts>
  <Company>Los Alamos National Laboratory</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to Go - Penta Chart Template</dc:title>
  <dc:creator>DDS User</dc:creator>
  <cp:lastModifiedBy>Microsoft Office User</cp:lastModifiedBy>
  <cp:revision>684</cp:revision>
  <cp:lastPrinted>2018-01-26T05:33:01Z</cp:lastPrinted>
  <dcterms:created xsi:type="dcterms:W3CDTF">2013-03-10T05:19:50Z</dcterms:created>
  <dcterms:modified xsi:type="dcterms:W3CDTF">2018-01-26T05:36:37Z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0x010100051B2BC3B83A73408B2E3FB89735413F</vt:lpwstr>
  </property>
  <property fmtid="{D5CDD505-2E9C-101B-9397-08002B2CF9AE}" pid="3" name="_dlc_DocId">
    <vt:lpwstr>WMXZHZ22WWVF-141-2</vt:lpwstr>
  </property>
  <property fmtid="{D5CDD505-2E9C-101B-9397-08002B2CF9AE}" pid="4" name="_dlc_DocIdItemGuid">
    <vt:lpwstr>87056ca6-2c3b-40fa-b244-96bf315f1875</vt:lpwstr>
  </property>
  <property fmtid="{D5CDD505-2E9C-101B-9397-08002B2CF9AE}" pid="5" name="_dlc_DocIdUrl">
    <vt:lpwstr>https://rdcentral.lanl.gov/itg/_layouts/DocIdRedir.aspx?ID=WMXZHZ22WWVF-141-2, WMXZHZ22WWVF-141-2</vt:lpwstr>
  </property>
</Properties>
</file>